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24"/>
  </p:notesMasterIdLst>
  <p:handoutMasterIdLst>
    <p:handoutMasterId r:id="rId25"/>
  </p:handoutMasterIdLst>
  <p:sldIdLst>
    <p:sldId id="306" r:id="rId5"/>
    <p:sldId id="279" r:id="rId6"/>
    <p:sldId id="305" r:id="rId7"/>
    <p:sldId id="271" r:id="rId8"/>
    <p:sldId id="291" r:id="rId9"/>
    <p:sldId id="303" r:id="rId10"/>
    <p:sldId id="314" r:id="rId11"/>
    <p:sldId id="304" r:id="rId12"/>
    <p:sldId id="309" r:id="rId13"/>
    <p:sldId id="315" r:id="rId14"/>
    <p:sldId id="316" r:id="rId15"/>
    <p:sldId id="317" r:id="rId16"/>
    <p:sldId id="318" r:id="rId17"/>
    <p:sldId id="319" r:id="rId18"/>
    <p:sldId id="323" r:id="rId19"/>
    <p:sldId id="325" r:id="rId20"/>
    <p:sldId id="326" r:id="rId21"/>
    <p:sldId id="321" r:id="rId22"/>
    <p:sldId id="322" r:id="rId23"/>
  </p:sldIdLst>
  <p:sldSz cx="10080625" cy="7559675"/>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57" userDrawn="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FF33"/>
    <a:srgbClr val="FF9900"/>
    <a:srgbClr val="99CCFF"/>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8266" autoAdjust="0"/>
  </p:normalViewPr>
  <p:slideViewPr>
    <p:cSldViewPr>
      <p:cViewPr varScale="1">
        <p:scale>
          <a:sx n="62" d="100"/>
          <a:sy n="62" d="100"/>
        </p:scale>
        <p:origin x="-1882" y="-91"/>
      </p:cViewPr>
      <p:guideLst>
        <p:guide orient="horz" pos="4761"/>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86369" cy="485189"/>
          </a:xfrm>
          <a:prstGeom prst="rect">
            <a:avLst/>
          </a:prstGeom>
          <a:noFill/>
          <a:ln>
            <a:noFill/>
          </a:ln>
        </p:spPr>
        <p:txBody>
          <a:bodyPr vert="horz" wrap="none" lIns="83745" tIns="41873" rIns="83745" bIns="41873" anchorCtr="0" compatLnSpc="1"/>
          <a:lstStyle/>
          <a:p>
            <a:pPr hangingPunct="0">
              <a:lnSpc>
                <a:spcPct val="104000"/>
              </a:lnSpc>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sz="1400"/>
            </a:pPr>
            <a:endParaRPr lang="en-GB" sz="1300" dirty="0">
              <a:solidFill>
                <a:srgbClr val="000000"/>
              </a:solidFill>
              <a:latin typeface="Arial" pitchFamily="18"/>
              <a:ea typeface="DejaVu Sans" pitchFamily="2"/>
              <a:cs typeface="DejaVu Sans" pitchFamily="2"/>
            </a:endParaRPr>
          </a:p>
        </p:txBody>
      </p:sp>
      <p:sp>
        <p:nvSpPr>
          <p:cNvPr id="3" name="Date Placeholder 2"/>
          <p:cNvSpPr txBox="1">
            <a:spLocks noGrp="1"/>
          </p:cNvSpPr>
          <p:nvPr>
            <p:ph type="dt" sz="quarter" idx="1"/>
          </p:nvPr>
        </p:nvSpPr>
        <p:spPr>
          <a:xfrm>
            <a:off x="3895125" y="0"/>
            <a:ext cx="2986369" cy="485189"/>
          </a:xfrm>
          <a:prstGeom prst="rect">
            <a:avLst/>
          </a:prstGeom>
          <a:noFill/>
          <a:ln>
            <a:noFill/>
          </a:ln>
        </p:spPr>
        <p:txBody>
          <a:bodyPr vert="horz" wrap="none" lIns="83745" tIns="41873" rIns="83745" bIns="41873" anchorCtr="0" compatLnSpc="1"/>
          <a:lstStyle/>
          <a:p>
            <a:pPr algn="r" hangingPunct="0">
              <a:lnSpc>
                <a:spcPct val="104000"/>
              </a:lnSpc>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sz="1400"/>
            </a:pPr>
            <a:endParaRPr lang="en-GB" sz="1300" dirty="0">
              <a:solidFill>
                <a:srgbClr val="000000"/>
              </a:solidFill>
              <a:latin typeface="Arial" pitchFamily="18"/>
              <a:ea typeface="DejaVu Sans" pitchFamily="2"/>
              <a:cs typeface="DejaVu Sans" pitchFamily="2"/>
            </a:endParaRPr>
          </a:p>
        </p:txBody>
      </p:sp>
      <p:sp>
        <p:nvSpPr>
          <p:cNvPr id="4" name="Footer Placeholder 3"/>
          <p:cNvSpPr txBox="1">
            <a:spLocks noGrp="1"/>
          </p:cNvSpPr>
          <p:nvPr>
            <p:ph type="ftr" sz="quarter" idx="2"/>
          </p:nvPr>
        </p:nvSpPr>
        <p:spPr>
          <a:xfrm>
            <a:off x="0" y="9225201"/>
            <a:ext cx="2986369" cy="485189"/>
          </a:xfrm>
          <a:prstGeom prst="rect">
            <a:avLst/>
          </a:prstGeom>
          <a:noFill/>
          <a:ln>
            <a:noFill/>
          </a:ln>
        </p:spPr>
        <p:txBody>
          <a:bodyPr vert="horz" wrap="none" lIns="83745" tIns="41873" rIns="83745" bIns="41873" anchor="b" anchorCtr="0" compatLnSpc="1"/>
          <a:lstStyle/>
          <a:p>
            <a:pPr hangingPunct="0">
              <a:lnSpc>
                <a:spcPct val="104000"/>
              </a:lnSpc>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sz="1400"/>
            </a:pPr>
            <a:endParaRPr lang="en-GB" sz="1300" dirty="0">
              <a:solidFill>
                <a:srgbClr val="000000"/>
              </a:solidFill>
              <a:latin typeface="Arial"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95125" y="9225201"/>
            <a:ext cx="2986369" cy="485189"/>
          </a:xfrm>
          <a:prstGeom prst="rect">
            <a:avLst/>
          </a:prstGeom>
          <a:noFill/>
          <a:ln>
            <a:noFill/>
          </a:ln>
        </p:spPr>
        <p:txBody>
          <a:bodyPr vert="horz" wrap="none" lIns="83745" tIns="41873" rIns="83745" bIns="41873" anchor="b" anchorCtr="0" compatLnSpc="1"/>
          <a:lstStyle/>
          <a:p>
            <a:pPr algn="r" hangingPunct="0">
              <a:lnSpc>
                <a:spcPct val="104000"/>
              </a:lnSpc>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sz="1400"/>
            </a:pPr>
            <a:fld id="{A17FB72B-C035-4E01-A05F-AA368EFE56E4}" type="slidenum">
              <a:pPr algn="r" hangingPunct="0">
                <a:lnSpc>
                  <a:spcPct val="104000"/>
                </a:lnSpc>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sz="1400"/>
              </a:pPr>
              <a:t>‹Nº›</a:t>
            </a:fld>
            <a:endParaRPr lang="en-GB" sz="1300" dirty="0">
              <a:solidFill>
                <a:srgbClr val="000000"/>
              </a:solidFill>
              <a:latin typeface="Arial" pitchFamily="18"/>
              <a:ea typeface="DejaVu Sans" pitchFamily="2"/>
              <a:cs typeface="DejaVu Sans" pitchFamily="2"/>
            </a:endParaRPr>
          </a:p>
        </p:txBody>
      </p:sp>
    </p:spTree>
    <p:extLst>
      <p:ext uri="{BB962C8B-B14F-4D97-AF65-F5344CB8AC3E}">
        <p14:creationId xmlns:p14="http://schemas.microsoft.com/office/powerpoint/2010/main" val="371367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81813" cy="9710738"/>
          </a:xfrm>
          <a:prstGeom prst="rect">
            <a:avLst/>
          </a:prstGeom>
          <a:solidFill>
            <a:srgbClr val="FFFFFF"/>
          </a:solidFill>
          <a:ln>
            <a:noFill/>
            <a:prstDash val="solid"/>
          </a:ln>
        </p:spPr>
        <p:txBody>
          <a:bodyPr vert="horz" wrap="none" lIns="83745" tIns="41873" rIns="83745" bIns="41873" anchor="ctr" anchorCtr="1"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3" name="Freeform 2"/>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4" name="Freeform 3"/>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5" name="Freeform 4"/>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6" name="Freeform 5"/>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7" name="Freeform 6"/>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8" name="Freeform 7"/>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9" name="Freeform 8"/>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0" name="Freeform 9"/>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1" name="Freeform 10"/>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2" name="Freeform 11"/>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3" name="Freeform 12"/>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4" name="Freeform 13"/>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5" name="Freeform 14"/>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6" name="Freeform 15"/>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7" name="Freeform 16"/>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8" name="Freeform 17"/>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19" name="Freeform 18"/>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20" name="Freeform 19"/>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21" name="Freeform 20"/>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22" name="Freeform 21"/>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23" name="Freeform 22"/>
          <p:cNvSpPr/>
          <p:nvPr/>
        </p:nvSpPr>
        <p:spPr>
          <a:xfrm>
            <a:off x="0" y="0"/>
            <a:ext cx="6881813" cy="9710738"/>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3745" tIns="43547" rIns="83745" bIns="43547" anchor="ctr" anchorCtr="0" compatLnSpc="1"/>
          <a:lstStyle/>
          <a:p>
            <a:pPr marL="0" marR="0" lvl="0" indent="0" algn="l" rtl="0" hangingPunct="0">
              <a:lnSpc>
                <a:spcPct val="104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pPr>
            <a:endParaRPr lang="en-GB" sz="1700" b="0" i="0" u="none" strike="noStrike" baseline="0" dirty="0">
              <a:ln>
                <a:noFill/>
              </a:ln>
              <a:solidFill>
                <a:srgbClr val="000000"/>
              </a:solidFill>
              <a:latin typeface="Arial" pitchFamily="18"/>
              <a:ea typeface="DejaVu Sans" pitchFamily="2"/>
              <a:cs typeface="DejaVu Sans" pitchFamily="2"/>
            </a:endParaRPr>
          </a:p>
        </p:txBody>
      </p:sp>
      <p:sp>
        <p:nvSpPr>
          <p:cNvPr id="24" name="Slide Image Placeholder 23"/>
          <p:cNvSpPr>
            <a:spLocks noGrp="1" noRot="1" noChangeAspect="1"/>
          </p:cNvSpPr>
          <p:nvPr>
            <p:ph type="sldImg" idx="2"/>
          </p:nvPr>
        </p:nvSpPr>
        <p:spPr>
          <a:xfrm>
            <a:off x="1020763" y="736600"/>
            <a:ext cx="4808537" cy="3608388"/>
          </a:xfrm>
          <a:prstGeom prst="rect">
            <a:avLst/>
          </a:prstGeom>
          <a:noFill/>
          <a:ln>
            <a:noFill/>
            <a:prstDash val="solid"/>
          </a:ln>
        </p:spPr>
      </p:sp>
      <p:sp>
        <p:nvSpPr>
          <p:cNvPr id="25" name="Notes Placeholder 24"/>
          <p:cNvSpPr txBox="1">
            <a:spLocks noGrp="1"/>
          </p:cNvSpPr>
          <p:nvPr>
            <p:ph type="body" sz="quarter" idx="3"/>
          </p:nvPr>
        </p:nvSpPr>
        <p:spPr>
          <a:xfrm>
            <a:off x="688819" y="4611384"/>
            <a:ext cx="5474850" cy="4336119"/>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26" name="Header Placeholder 25"/>
          <p:cNvSpPr txBox="1">
            <a:spLocks noGrp="1"/>
          </p:cNvSpPr>
          <p:nvPr>
            <p:ph type="hdr" sz="quarter"/>
          </p:nvPr>
        </p:nvSpPr>
        <p:spPr>
          <a:xfrm>
            <a:off x="0" y="-348"/>
            <a:ext cx="2956087" cy="452519"/>
          </a:xfrm>
          <a:prstGeom prst="rect">
            <a:avLst/>
          </a:prstGeom>
          <a:noFill/>
          <a:ln>
            <a:noFill/>
          </a:ln>
        </p:spPr>
        <p:txBody>
          <a:bodyPr vert="horz" wrap="square" lIns="0" tIns="0" rIns="0" bIns="0" anchor="t" anchorCtr="0" compatLnSpc="1"/>
          <a:lstStyle>
            <a:lvl1pPr marL="0" marR="0" lvl="0" indent="0" algn="l" rtl="0" hangingPunct="0">
              <a:lnSpc>
                <a:spcPct val="102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lang="en-US" sz="13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7" name="Date Placeholder 26"/>
          <p:cNvSpPr txBox="1">
            <a:spLocks noGrp="1"/>
          </p:cNvSpPr>
          <p:nvPr>
            <p:ph type="dt" idx="1"/>
          </p:nvPr>
        </p:nvSpPr>
        <p:spPr>
          <a:xfrm>
            <a:off x="3894807" y="-348"/>
            <a:ext cx="2956087" cy="452519"/>
          </a:xfrm>
          <a:prstGeom prst="rect">
            <a:avLst/>
          </a:prstGeom>
          <a:noFill/>
          <a:ln>
            <a:noFill/>
          </a:ln>
        </p:spPr>
        <p:txBody>
          <a:bodyPr vert="horz" wrap="square" lIns="0" tIns="0" rIns="0" bIns="0" anchor="t" anchorCtr="0" compatLnSpc="1"/>
          <a:lstStyle>
            <a:lvl1pPr marL="0" marR="0" lvl="0" indent="0" algn="r" rtl="0" hangingPunct="0">
              <a:lnSpc>
                <a:spcPct val="102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lang="en-US" sz="13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8" name="Footer Placeholder 27"/>
          <p:cNvSpPr txBox="1">
            <a:spLocks noGrp="1"/>
          </p:cNvSpPr>
          <p:nvPr>
            <p:ph type="ftr" sz="quarter" idx="4"/>
          </p:nvPr>
        </p:nvSpPr>
        <p:spPr>
          <a:xfrm>
            <a:off x="0" y="9224158"/>
            <a:ext cx="2956087" cy="452519"/>
          </a:xfrm>
          <a:prstGeom prst="rect">
            <a:avLst/>
          </a:prstGeom>
          <a:noFill/>
          <a:ln>
            <a:noFill/>
          </a:ln>
        </p:spPr>
        <p:txBody>
          <a:bodyPr vert="horz" wrap="square" lIns="0" tIns="0" rIns="0" bIns="0" anchor="b" anchorCtr="0" compatLnSpc="1"/>
          <a:lstStyle>
            <a:lvl1pPr marL="0" marR="0" lvl="0" indent="0" algn="l" rtl="0" hangingPunct="0">
              <a:lnSpc>
                <a:spcPct val="102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lang="en-US" sz="1300" b="0" i="0" u="none" strike="noStrike" baseline="0">
                <a:ln>
                  <a:noFill/>
                </a:ln>
                <a:solidFill>
                  <a:srgbClr val="000000"/>
                </a:solidFill>
                <a:latin typeface="Times New Roman" pitchFamily="18"/>
                <a:ea typeface="DejaVu Sans" pitchFamily="2"/>
                <a:cs typeface="DejaVu Sans" pitchFamily="2"/>
              </a:defRPr>
            </a:lvl1pPr>
          </a:lstStyle>
          <a:p>
            <a:pPr lvl="0"/>
            <a:endParaRPr lang="en-US" dirty="0"/>
          </a:p>
        </p:txBody>
      </p:sp>
      <p:sp>
        <p:nvSpPr>
          <p:cNvPr id="29" name="Slide Number Placeholder 28"/>
          <p:cNvSpPr txBox="1">
            <a:spLocks noGrp="1"/>
          </p:cNvSpPr>
          <p:nvPr>
            <p:ph type="sldNum" sz="quarter" idx="5"/>
          </p:nvPr>
        </p:nvSpPr>
        <p:spPr>
          <a:xfrm>
            <a:off x="3894807" y="9224158"/>
            <a:ext cx="2956087" cy="452519"/>
          </a:xfrm>
          <a:prstGeom prst="rect">
            <a:avLst/>
          </a:prstGeom>
          <a:noFill/>
          <a:ln>
            <a:noFill/>
          </a:ln>
        </p:spPr>
        <p:txBody>
          <a:bodyPr vert="horz" wrap="square" lIns="0" tIns="0" rIns="0" bIns="0" anchor="b" anchorCtr="0" compatLnSpc="1"/>
          <a:lstStyle>
            <a:lvl1pPr marL="0" marR="0" lvl="0" indent="0" algn="r" rtl="0" hangingPunct="0">
              <a:lnSpc>
                <a:spcPct val="102000"/>
              </a:lnSpc>
              <a:spcBef>
                <a:spcPts val="0"/>
              </a:spcBef>
              <a:spcAft>
                <a:spcPts val="0"/>
              </a:spcAft>
              <a:buNone/>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lang="en-US" sz="1300" b="0" i="0" u="none" strike="noStrike" baseline="0">
                <a:ln>
                  <a:noFill/>
                </a:ln>
                <a:solidFill>
                  <a:srgbClr val="000000"/>
                </a:solidFill>
                <a:latin typeface="Times New Roman" pitchFamily="18"/>
                <a:ea typeface="DejaVu Sans" pitchFamily="2"/>
                <a:cs typeface="DejaVu Sans" pitchFamily="2"/>
              </a:defRPr>
            </a:lvl1pPr>
          </a:lstStyle>
          <a:p>
            <a:pPr lvl="0"/>
            <a:fld id="{8879F000-597C-49FF-BE4A-AFD830AE5835}" type="slidenum">
              <a:t>‹Nº›</a:t>
            </a:fld>
            <a:endParaRPr lang="en-US" dirty="0"/>
          </a:p>
        </p:txBody>
      </p:sp>
    </p:spTree>
    <p:extLst>
      <p:ext uri="{BB962C8B-B14F-4D97-AF65-F5344CB8AC3E}">
        <p14:creationId xmlns:p14="http://schemas.microsoft.com/office/powerpoint/2010/main" val="411609208"/>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20763" y="736600"/>
            <a:ext cx="4810125" cy="3608388"/>
          </a:xfrm>
        </p:spPr>
      </p:sp>
      <p:sp>
        <p:nvSpPr>
          <p:cNvPr id="3" name="Marcador de notas 2"/>
          <p:cNvSpPr>
            <a:spLocks noGrp="1"/>
          </p:cNvSpPr>
          <p:nvPr>
            <p:ph type="body" idx="1"/>
          </p:nvPr>
        </p:nvSpPr>
        <p:spPr/>
        <p:txBody>
          <a:bodyPr/>
          <a:lstStyle/>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r>
              <a:rPr lang="en-US" altLang="es-ES" dirty="0" smtClean="0">
                <a:latin typeface="Times New Roman" panose="02020603050405020304" pitchFamily="18" charset="0"/>
                <a:ea typeface="ＭＳ Ｐゴシック" panose="020B0600070205080204" pitchFamily="34" charset="-128"/>
              </a:rPr>
              <a:t>Current site selection practices use the retrospective wind speed climatology, with an assumption that the past will also represent the future. Recent advances in climate predictions can provide a more informative view by modeling future wind over months to decades: they use both an analysis of the past climate system, as well as its current state at the specific time when the prediction is created to provide a probability of different future outcomes, with an indication as to which will be the most likely. </a:t>
            </a:r>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endParaRPr lang="en-US" altLang="es-ES" dirty="0" smtClean="0">
              <a:latin typeface="Times New Roman" panose="02020603050405020304" pitchFamily="18" charset="0"/>
              <a:ea typeface="ＭＳ Ｐゴシック" panose="020B0600070205080204" pitchFamily="34" charset="-128"/>
            </a:endParaRPr>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r>
              <a:rPr lang="en-US" altLang="es-ES" dirty="0" smtClean="0">
                <a:latin typeface="Times New Roman" panose="02020603050405020304" pitchFamily="18" charset="0"/>
                <a:ea typeface="ＭＳ Ｐゴシック" panose="020B0600070205080204" pitchFamily="34" charset="-128"/>
              </a:rPr>
              <a:t>It has been demonstrated that climate predictions can improve upon using climatology at some spatial and temporal scales, so decision makers now have a new set of climate risk management tools that can strengthen their decision making, but are they ready to use them?</a:t>
            </a:r>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endParaRPr lang="en-US" altLang="es-ES" dirty="0" smtClean="0">
              <a:latin typeface="Times New Roman" panose="02020603050405020304" pitchFamily="18" charset="0"/>
              <a:ea typeface="ＭＳ Ｐゴシック" panose="020B0600070205080204" pitchFamily="34" charset="-128"/>
            </a:endParaRPr>
          </a:p>
          <a:p>
            <a:endParaRPr lang="es-ES" dirty="0"/>
          </a:p>
        </p:txBody>
      </p:sp>
      <p:sp>
        <p:nvSpPr>
          <p:cNvPr id="4" name="Marcador de número de diapositiva 3"/>
          <p:cNvSpPr>
            <a:spLocks noGrp="1"/>
          </p:cNvSpPr>
          <p:nvPr>
            <p:ph type="sldNum" sz="quarter" idx="10"/>
          </p:nvPr>
        </p:nvSpPr>
        <p:spPr/>
        <p:txBody>
          <a:bodyPr/>
          <a:lstStyle/>
          <a:p>
            <a:pPr lvl="0"/>
            <a:fld id="{8879F000-597C-49FF-BE4A-AFD830AE5835}" type="slidenum">
              <a:rPr lang="es-ES" smtClean="0"/>
              <a:t>1</a:t>
            </a:fld>
            <a:endParaRPr lang="es-ES" dirty="0"/>
          </a:p>
        </p:txBody>
      </p:sp>
    </p:spTree>
    <p:extLst>
      <p:ext uri="{BB962C8B-B14F-4D97-AF65-F5344CB8AC3E}">
        <p14:creationId xmlns:p14="http://schemas.microsoft.com/office/powerpoint/2010/main" val="130154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10</a:t>
            </a:fld>
            <a:endParaRPr lang="es-ES" dirty="0"/>
          </a:p>
        </p:txBody>
      </p:sp>
    </p:spTree>
    <p:extLst>
      <p:ext uri="{BB962C8B-B14F-4D97-AF65-F5344CB8AC3E}">
        <p14:creationId xmlns:p14="http://schemas.microsoft.com/office/powerpoint/2010/main" val="411931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11</a:t>
            </a:fld>
            <a:endParaRPr lang="es-ES" dirty="0"/>
          </a:p>
        </p:txBody>
      </p:sp>
    </p:spTree>
    <p:extLst>
      <p:ext uri="{BB962C8B-B14F-4D97-AF65-F5344CB8AC3E}">
        <p14:creationId xmlns:p14="http://schemas.microsoft.com/office/powerpoint/2010/main" val="319752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12</a:t>
            </a:fld>
            <a:endParaRPr lang="es-ES" dirty="0"/>
          </a:p>
        </p:txBody>
      </p:sp>
    </p:spTree>
    <p:extLst>
      <p:ext uri="{BB962C8B-B14F-4D97-AF65-F5344CB8AC3E}">
        <p14:creationId xmlns:p14="http://schemas.microsoft.com/office/powerpoint/2010/main" val="58636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13</a:t>
            </a:fld>
            <a:endParaRPr lang="es-ES" dirty="0"/>
          </a:p>
        </p:txBody>
      </p:sp>
    </p:spTree>
    <p:extLst>
      <p:ext uri="{BB962C8B-B14F-4D97-AF65-F5344CB8AC3E}">
        <p14:creationId xmlns:p14="http://schemas.microsoft.com/office/powerpoint/2010/main" val="41629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14</a:t>
            </a:fld>
            <a:endParaRPr lang="es-ES" dirty="0"/>
          </a:p>
        </p:txBody>
      </p:sp>
    </p:spTree>
    <p:extLst>
      <p:ext uri="{BB962C8B-B14F-4D97-AF65-F5344CB8AC3E}">
        <p14:creationId xmlns:p14="http://schemas.microsoft.com/office/powerpoint/2010/main" val="351225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15</a:t>
            </a:fld>
            <a:endParaRPr lang="es-ES" dirty="0"/>
          </a:p>
        </p:txBody>
      </p:sp>
    </p:spTree>
    <p:extLst>
      <p:ext uri="{BB962C8B-B14F-4D97-AF65-F5344CB8AC3E}">
        <p14:creationId xmlns:p14="http://schemas.microsoft.com/office/powerpoint/2010/main" val="416641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16</a:t>
            </a:fld>
            <a:endParaRPr lang="es-ES" dirty="0"/>
          </a:p>
        </p:txBody>
      </p:sp>
    </p:spTree>
    <p:extLst>
      <p:ext uri="{BB962C8B-B14F-4D97-AF65-F5344CB8AC3E}">
        <p14:creationId xmlns:p14="http://schemas.microsoft.com/office/powerpoint/2010/main" val="43655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17</a:t>
            </a:fld>
            <a:endParaRPr lang="es-ES" dirty="0"/>
          </a:p>
        </p:txBody>
      </p:sp>
    </p:spTree>
    <p:extLst>
      <p:ext uri="{BB962C8B-B14F-4D97-AF65-F5344CB8AC3E}">
        <p14:creationId xmlns:p14="http://schemas.microsoft.com/office/powerpoint/2010/main" val="371142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20763" y="736600"/>
            <a:ext cx="4810125" cy="3608388"/>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lvl="0"/>
            <a:fld id="{8879F000-597C-49FF-BE4A-AFD830AE5835}" type="slidenum">
              <a:rPr lang="es-ES" smtClean="0"/>
              <a:t>18</a:t>
            </a:fld>
            <a:endParaRPr lang="es-ES" dirty="0"/>
          </a:p>
        </p:txBody>
      </p:sp>
    </p:spTree>
    <p:extLst>
      <p:ext uri="{BB962C8B-B14F-4D97-AF65-F5344CB8AC3E}">
        <p14:creationId xmlns:p14="http://schemas.microsoft.com/office/powerpoint/2010/main" val="423012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20763" y="736600"/>
            <a:ext cx="4810125" cy="3608388"/>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lvl="0"/>
            <a:fld id="{8879F000-597C-49FF-BE4A-AFD830AE5835}" type="slidenum">
              <a:rPr lang="es-ES" smtClean="0"/>
              <a:t>19</a:t>
            </a:fld>
            <a:endParaRPr lang="es-ES" dirty="0"/>
          </a:p>
        </p:txBody>
      </p:sp>
    </p:spTree>
    <p:extLst>
      <p:ext uri="{BB962C8B-B14F-4D97-AF65-F5344CB8AC3E}">
        <p14:creationId xmlns:p14="http://schemas.microsoft.com/office/powerpoint/2010/main" val="130154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728663"/>
            <a:ext cx="4852987" cy="36401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7169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20763" y="736600"/>
            <a:ext cx="4810125" cy="3608388"/>
          </a:xfrm>
        </p:spPr>
      </p:sp>
      <p:sp>
        <p:nvSpPr>
          <p:cNvPr id="3" name="Marcador de notas 2"/>
          <p:cNvSpPr>
            <a:spLocks noGrp="1"/>
          </p:cNvSpPr>
          <p:nvPr>
            <p:ph type="body" idx="1"/>
          </p:nvPr>
        </p:nvSpPr>
        <p:spPr/>
        <p:txBody>
          <a:bodyPr/>
          <a:lstStyle/>
          <a:p>
            <a:pPr defTabSz="850849">
              <a:spcBef>
                <a:spcPts val="417"/>
              </a:spcBef>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a:pPr>
            <a:r>
              <a:rPr lang="en-US" altLang="es-ES" dirty="0" smtClean="0">
                <a:latin typeface="Times New Roman" panose="02020603050405020304" pitchFamily="18" charset="0"/>
                <a:ea typeface="ＭＳ Ｐゴシック" panose="020B0600070205080204" pitchFamily="34" charset="-128"/>
              </a:rPr>
              <a:t>Climate predictions come with a new set of challenges for end users: information is often un-tailored and hard to understand or apply in a decision-making context. A new generation of European projects, including NEWA, SPECS and EUPORIAS aim to address these challenges and support the development of a new realm of climate services and tools using climate predictions. Here we will present the state-of-the-art in wind speed and power prediction methodologies, to include: </a:t>
            </a:r>
            <a:r>
              <a:rPr lang="en-US" altLang="es-ES" dirty="0" err="1" smtClean="0">
                <a:latin typeface="Times New Roman" panose="02020603050405020304" pitchFamily="18" charset="0"/>
                <a:ea typeface="ＭＳ Ｐゴシック" panose="020B0600070205080204" pitchFamily="34" charset="-128"/>
              </a:rPr>
              <a:t>initialisation</a:t>
            </a:r>
            <a:r>
              <a:rPr lang="en-US" altLang="es-ES" dirty="0" smtClean="0">
                <a:latin typeface="Times New Roman" panose="02020603050405020304" pitchFamily="18" charset="0"/>
                <a:ea typeface="ＭＳ Ｐゴシック" panose="020B0600070205080204" pitchFamily="34" charset="-128"/>
              </a:rPr>
              <a:t> of ensemble simulations; post-processing using bias correction or calibration and validation to assess the prediction skill, as well as new climate prediction </a:t>
            </a:r>
            <a:r>
              <a:rPr lang="en-US" altLang="es-ES" dirty="0" err="1" smtClean="0">
                <a:latin typeface="Times New Roman" panose="02020603050405020304" pitchFamily="18" charset="0"/>
                <a:ea typeface="ＭＳ Ｐゴシック" panose="020B0600070205080204" pitchFamily="34" charset="-128"/>
              </a:rPr>
              <a:t>visualisation</a:t>
            </a:r>
            <a:r>
              <a:rPr lang="en-US" altLang="es-ES" dirty="0" smtClean="0">
                <a:latin typeface="Times New Roman" panose="02020603050405020304" pitchFamily="18" charset="0"/>
                <a:ea typeface="ＭＳ Ｐゴシック" panose="020B0600070205080204" pitchFamily="34" charset="-128"/>
              </a:rPr>
              <a:t> tools and interfaces tailored to the energy sector.</a:t>
            </a:r>
            <a:endParaRPr lang="en-GB" altLang="es-ES" dirty="0" smtClean="0">
              <a:latin typeface="Times New Roman" panose="02020603050405020304" pitchFamily="18" charset="0"/>
              <a:ea typeface="ＭＳ Ｐゴシック" panose="020B0600070205080204" pitchFamily="34" charset="-128"/>
            </a:endParaRPr>
          </a:p>
          <a:p>
            <a:endParaRPr lang="es-ES" dirty="0" smtClean="0"/>
          </a:p>
          <a:p>
            <a:pPr defTabSz="850849">
              <a:spcBef>
                <a:spcPts val="417"/>
              </a:spcBef>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a:pPr>
            <a:r>
              <a:rPr lang="en-US" baseline="0" dirty="0" smtClean="0"/>
              <a:t>To assess these needs it is need to further tailor, validate, </a:t>
            </a:r>
            <a:r>
              <a:rPr lang="en-US" baseline="0" dirty="0" err="1" smtClean="0"/>
              <a:t>harmonise</a:t>
            </a:r>
            <a:r>
              <a:rPr lang="en-US" baseline="0" dirty="0" smtClean="0"/>
              <a:t> and improve the presentation and communication of climate information for all timescales in the past and in the future.</a:t>
            </a:r>
          </a:p>
          <a:p>
            <a:endParaRPr lang="es-ES" dirty="0"/>
          </a:p>
        </p:txBody>
      </p:sp>
      <p:sp>
        <p:nvSpPr>
          <p:cNvPr id="4" name="Marcador de número de diapositiva 3"/>
          <p:cNvSpPr>
            <a:spLocks noGrp="1"/>
          </p:cNvSpPr>
          <p:nvPr>
            <p:ph type="sldNum" sz="quarter" idx="10"/>
          </p:nvPr>
        </p:nvSpPr>
        <p:spPr/>
        <p:txBody>
          <a:bodyPr/>
          <a:lstStyle/>
          <a:p>
            <a:pPr lvl="0"/>
            <a:fld id="{8879F000-597C-49FF-BE4A-AFD830AE5835}" type="slidenum">
              <a:rPr lang="es-ES" smtClean="0"/>
              <a:t>3</a:t>
            </a:fld>
            <a:endParaRPr lang="es-ES" dirty="0"/>
          </a:p>
        </p:txBody>
      </p:sp>
    </p:spTree>
    <p:extLst>
      <p:ext uri="{BB962C8B-B14F-4D97-AF65-F5344CB8AC3E}">
        <p14:creationId xmlns:p14="http://schemas.microsoft.com/office/powerpoint/2010/main" val="275851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728663"/>
            <a:ext cx="4852987" cy="3640137"/>
          </a:xfrm>
          <a:prstGeom prst="rect">
            <a:avLst/>
          </a:prstGeom>
          <a:noFill/>
          <a:ln w="12700">
            <a:solidFill>
              <a:prstClr val="black"/>
            </a:solidFill>
          </a:ln>
        </p:spPr>
      </p:sp>
      <p:sp>
        <p:nvSpPr>
          <p:cNvPr id="3" name="Notes Placeholder 2"/>
          <p:cNvSpPr>
            <a:spLocks noGrp="1"/>
          </p:cNvSpPr>
          <p:nvPr>
            <p:ph type="body" idx="1"/>
          </p:nvPr>
        </p:nvSpPr>
        <p:spPr/>
        <p:txBody>
          <a:bodyPr/>
          <a:lstStyle/>
          <a:p>
            <a:pPr defTabSz="850849">
              <a:spcBef>
                <a:spcPts val="417"/>
              </a:spcBef>
              <a:tabLst>
                <a:tab pos="0" algn="l"/>
                <a:tab pos="417719" algn="l"/>
                <a:tab pos="835774" algn="l"/>
                <a:tab pos="1253830" algn="l"/>
                <a:tab pos="1671885" algn="l"/>
                <a:tab pos="2089940" algn="l"/>
                <a:tab pos="2507995" algn="l"/>
                <a:tab pos="2926050" algn="l"/>
                <a:tab pos="3344105" algn="l"/>
                <a:tab pos="3762159" algn="l"/>
                <a:tab pos="4180215" algn="l"/>
                <a:tab pos="4598270" algn="l"/>
                <a:tab pos="5016326" algn="l"/>
                <a:tab pos="5434381" algn="l"/>
                <a:tab pos="5852436" algn="l"/>
                <a:tab pos="6270491" algn="l"/>
                <a:tab pos="6688546" algn="l"/>
                <a:tab pos="7106601" algn="l"/>
                <a:tab pos="7524655" algn="l"/>
                <a:tab pos="7942711" algn="l"/>
                <a:tab pos="8360766" algn="l"/>
              </a:tabLst>
              <a:defRPr/>
            </a:pPr>
            <a:r>
              <a:rPr lang="en-US" baseline="0" dirty="0" smtClean="0"/>
              <a:t>Wind resource is one of the fastest growing and most volatile forms of electric power generation, improved forecast beyond the first tow weeks of renewable power generation can improve the strategic and operational management of renewable power during the pre- and post-construction phase.</a:t>
            </a:r>
          </a:p>
        </p:txBody>
      </p:sp>
    </p:spTree>
    <p:extLst>
      <p:ext uri="{BB962C8B-B14F-4D97-AF65-F5344CB8AC3E}">
        <p14:creationId xmlns:p14="http://schemas.microsoft.com/office/powerpoint/2010/main" val="27169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728663"/>
            <a:ext cx="4852987" cy="36401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smtClean="0"/>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r>
              <a:rPr lang="en-GB" altLang="es-ES" dirty="0" smtClean="0">
                <a:latin typeface="Times New Roman" panose="02020603050405020304" pitchFamily="18" charset="0"/>
                <a:ea typeface="ＭＳ Ｐゴシック" panose="020B0600070205080204" pitchFamily="34" charset="-128"/>
              </a:rPr>
              <a:t>- For the pre-construction phase, forecasts (from annual to decadal timescales) support strategic decisions for these end-users: investors, planners, policy makers.</a:t>
            </a:r>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endParaRPr lang="en-GB" altLang="es-ES" dirty="0" smtClean="0">
              <a:latin typeface="Times New Roman" panose="02020603050405020304" pitchFamily="18" charset="0"/>
              <a:ea typeface="ＭＳ Ｐゴシック" panose="020B0600070205080204" pitchFamily="34" charset="-128"/>
            </a:endParaRPr>
          </a:p>
          <a:p>
            <a:pPr>
              <a:spcBef>
                <a:spcPts val="419"/>
              </a:spcBef>
              <a:tabLst>
                <a:tab pos="0" algn="l"/>
                <a:tab pos="416562" algn="l"/>
                <a:tab pos="834601" algn="l"/>
                <a:tab pos="1252639" algn="l"/>
                <a:tab pos="1670678" algn="l"/>
                <a:tab pos="2088717" algn="l"/>
                <a:tab pos="2506756" algn="l"/>
                <a:tab pos="2924794" algn="l"/>
                <a:tab pos="3342833" algn="l"/>
                <a:tab pos="3760872" algn="l"/>
                <a:tab pos="4178911" algn="l"/>
                <a:tab pos="4596949" algn="l"/>
                <a:tab pos="5014988" algn="l"/>
                <a:tab pos="5433027" algn="l"/>
                <a:tab pos="5851066" algn="l"/>
                <a:tab pos="6269104" algn="l"/>
                <a:tab pos="6687143" algn="l"/>
                <a:tab pos="7105182" algn="l"/>
                <a:tab pos="7523221" algn="l"/>
                <a:tab pos="7941259" algn="l"/>
                <a:tab pos="8359298" algn="l"/>
              </a:tabLst>
            </a:pPr>
            <a:r>
              <a:rPr lang="en-GB" altLang="es-ES" dirty="0" smtClean="0">
                <a:latin typeface="Times New Roman" panose="02020603050405020304" pitchFamily="18" charset="0"/>
                <a:ea typeface="ＭＳ Ｐゴシック" panose="020B0600070205080204" pitchFamily="34" charset="-128"/>
              </a:rPr>
              <a:t>Information to answer questions such as: where should I locate my farm, what is the risk to my investment, how will the national energy mix change over time?</a:t>
            </a:r>
          </a:p>
          <a:p>
            <a:endParaRPr lang="en-US" baseline="0" dirty="0" smtClean="0"/>
          </a:p>
        </p:txBody>
      </p:sp>
    </p:spTree>
    <p:extLst>
      <p:ext uri="{BB962C8B-B14F-4D97-AF65-F5344CB8AC3E}">
        <p14:creationId xmlns:p14="http://schemas.microsoft.com/office/powerpoint/2010/main" val="2376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728663"/>
            <a:ext cx="4852987" cy="36401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30341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736600"/>
            <a:ext cx="4810125" cy="3608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7</a:t>
            </a:fld>
            <a:endParaRPr lang="en-US" dirty="0"/>
          </a:p>
        </p:txBody>
      </p:sp>
    </p:spTree>
    <p:extLst>
      <p:ext uri="{BB962C8B-B14F-4D97-AF65-F5344CB8AC3E}">
        <p14:creationId xmlns:p14="http://schemas.microsoft.com/office/powerpoint/2010/main" val="262773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736600"/>
            <a:ext cx="4810125" cy="3608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8</a:t>
            </a:fld>
            <a:endParaRPr lang="en-US" dirty="0"/>
          </a:p>
        </p:txBody>
      </p:sp>
    </p:spTree>
    <p:extLst>
      <p:ext uri="{BB962C8B-B14F-4D97-AF65-F5344CB8AC3E}">
        <p14:creationId xmlns:p14="http://schemas.microsoft.com/office/powerpoint/2010/main" val="262773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736600"/>
            <a:ext cx="4810125" cy="3608388"/>
          </a:xfrm>
        </p:spPr>
      </p:sp>
      <p:sp>
        <p:nvSpPr>
          <p:cNvPr id="3" name="Notes Placeholder 2"/>
          <p:cNvSpPr>
            <a:spLocks noGrp="1"/>
          </p:cNvSpPr>
          <p:nvPr>
            <p:ph type="body" idx="1"/>
          </p:nvPr>
        </p:nvSpPr>
        <p:spPr/>
        <p:txBody>
          <a:bodyPr/>
          <a:lstStyle/>
          <a:p>
            <a:r>
              <a:rPr lang="en-US" dirty="0" smtClean="0"/>
              <a:t>Within RESIÇLIENCE we</a:t>
            </a:r>
            <a:r>
              <a:rPr lang="en-US" baseline="0" dirty="0" smtClean="0"/>
              <a:t> are working in a visualization tool called project UKKO</a:t>
            </a:r>
            <a:endParaRPr lang="en-US" dirty="0"/>
          </a:p>
        </p:txBody>
      </p:sp>
      <p:sp>
        <p:nvSpPr>
          <p:cNvPr id="4" name="Slide Number Placeholder 3"/>
          <p:cNvSpPr>
            <a:spLocks noGrp="1"/>
          </p:cNvSpPr>
          <p:nvPr>
            <p:ph type="sldNum" sz="quarter" idx="10"/>
          </p:nvPr>
        </p:nvSpPr>
        <p:spPr/>
        <p:txBody>
          <a:bodyPr/>
          <a:lstStyle/>
          <a:p>
            <a:pPr lvl="0"/>
            <a:fld id="{8879F000-597C-49FF-BE4A-AFD830AE5835}" type="slidenum">
              <a:rPr lang="en-US" smtClean="0"/>
              <a:t>9</a:t>
            </a:fld>
            <a:endParaRPr lang="en-US" dirty="0"/>
          </a:p>
        </p:txBody>
      </p:sp>
    </p:spTree>
    <p:extLst>
      <p:ext uri="{BB962C8B-B14F-4D97-AF65-F5344CB8AC3E}">
        <p14:creationId xmlns:p14="http://schemas.microsoft.com/office/powerpoint/2010/main" val="278380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271E848-9B8D-4E5E-90CB-894D37F47F22}" type="slidenum">
              <a:t>‹Nº›</a:t>
            </a:fld>
            <a:endParaRPr lang="en-US" dirty="0"/>
          </a:p>
        </p:txBody>
      </p:sp>
    </p:spTree>
    <p:extLst>
      <p:ext uri="{BB962C8B-B14F-4D97-AF65-F5344CB8AC3E}">
        <p14:creationId xmlns:p14="http://schemas.microsoft.com/office/powerpoint/2010/main" val="418624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24A98A5-D4F7-461B-9076-727F5A4B5CB2}" type="slidenum">
              <a:t>‹Nº›</a:t>
            </a:fld>
            <a:endParaRPr lang="en-US" dirty="0"/>
          </a:p>
        </p:txBody>
      </p:sp>
    </p:spTree>
    <p:extLst>
      <p:ext uri="{BB962C8B-B14F-4D97-AF65-F5344CB8AC3E}">
        <p14:creationId xmlns:p14="http://schemas.microsoft.com/office/powerpoint/2010/main" val="23620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1143000"/>
            <a:ext cx="2270125" cy="5010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659563" cy="501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2F204A36-A4BC-4F02-882F-F71D787DF2A0}" type="slidenum">
              <a:t>‹Nº›</a:t>
            </a:fld>
            <a:endParaRPr lang="en-US" dirty="0"/>
          </a:p>
        </p:txBody>
      </p:sp>
    </p:spTree>
    <p:extLst>
      <p:ext uri="{BB962C8B-B14F-4D97-AF65-F5344CB8AC3E}">
        <p14:creationId xmlns:p14="http://schemas.microsoft.com/office/powerpoint/2010/main" val="187970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78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4FD89F8A-0109-43A9-B5F3-CE2FBD337BE3}" type="slidenum">
              <a:t>‹Nº›</a:t>
            </a:fld>
            <a:endParaRPr lang="en-US" dirty="0"/>
          </a:p>
        </p:txBody>
      </p:sp>
    </p:spTree>
    <p:extLst>
      <p:ext uri="{BB962C8B-B14F-4D97-AF65-F5344CB8AC3E}">
        <p14:creationId xmlns:p14="http://schemas.microsoft.com/office/powerpoint/2010/main" val="239173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542DD63D-BDAE-45E6-B5EF-3223B45237A5}" type="slidenum">
              <a:t>‹Nº›</a:t>
            </a:fld>
            <a:endParaRPr lang="en-US" dirty="0"/>
          </a:p>
        </p:txBody>
      </p:sp>
    </p:spTree>
    <p:extLst>
      <p:ext uri="{BB962C8B-B14F-4D97-AF65-F5344CB8AC3E}">
        <p14:creationId xmlns:p14="http://schemas.microsoft.com/office/powerpoint/2010/main" val="226121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C647D03D-295B-43D1-AF26-F3F30E6B5D15}" type="slidenum">
              <a:t>‹Nº›</a:t>
            </a:fld>
            <a:endParaRPr lang="en-US" dirty="0"/>
          </a:p>
        </p:txBody>
      </p:sp>
    </p:spTree>
    <p:extLst>
      <p:ext uri="{BB962C8B-B14F-4D97-AF65-F5344CB8AC3E}">
        <p14:creationId xmlns:p14="http://schemas.microsoft.com/office/powerpoint/2010/main" val="21895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6001B56A-F716-4905-87EE-8D5A9A38A351}" type="slidenum">
              <a:t>‹Nº›</a:t>
            </a:fld>
            <a:endParaRPr lang="en-US" dirty="0"/>
          </a:p>
        </p:txBody>
      </p:sp>
    </p:spTree>
    <p:extLst>
      <p:ext uri="{BB962C8B-B14F-4D97-AF65-F5344CB8AC3E}">
        <p14:creationId xmlns:p14="http://schemas.microsoft.com/office/powerpoint/2010/main" val="321455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6D020CB5-969A-4021-A572-630EC444CE52}" type="slidenum">
              <a:t>‹Nº›</a:t>
            </a:fld>
            <a:endParaRPr lang="en-US" dirty="0"/>
          </a:p>
        </p:txBody>
      </p:sp>
    </p:spTree>
    <p:extLst>
      <p:ext uri="{BB962C8B-B14F-4D97-AF65-F5344CB8AC3E}">
        <p14:creationId xmlns:p14="http://schemas.microsoft.com/office/powerpoint/2010/main" val="57250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E554580C-4509-4CB5-AF1B-9920C6689CF6}" type="slidenum">
              <a:t>‹Nº›</a:t>
            </a:fld>
            <a:endParaRPr lang="en-US" dirty="0"/>
          </a:p>
        </p:txBody>
      </p:sp>
    </p:spTree>
    <p:extLst>
      <p:ext uri="{BB962C8B-B14F-4D97-AF65-F5344CB8AC3E}">
        <p14:creationId xmlns:p14="http://schemas.microsoft.com/office/powerpoint/2010/main" val="72908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936AFE66-068A-4065-854D-7189FAB36C42}" type="slidenum">
              <a:t>‹Nº›</a:t>
            </a:fld>
            <a:endParaRPr lang="en-US" dirty="0"/>
          </a:p>
        </p:txBody>
      </p:sp>
    </p:spTree>
    <p:extLst>
      <p:ext uri="{BB962C8B-B14F-4D97-AF65-F5344CB8AC3E}">
        <p14:creationId xmlns:p14="http://schemas.microsoft.com/office/powerpoint/2010/main" val="233561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8890F0B-3673-4779-A058-BDB5052A08A8}" type="slidenum">
              <a:t>‹Nº›</a:t>
            </a:fld>
            <a:endParaRPr lang="en-US" dirty="0"/>
          </a:p>
        </p:txBody>
      </p:sp>
    </p:spTree>
    <p:extLst>
      <p:ext uri="{BB962C8B-B14F-4D97-AF65-F5344CB8AC3E}">
        <p14:creationId xmlns:p14="http://schemas.microsoft.com/office/powerpoint/2010/main" val="61125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26599F71-0FDA-4C9E-92EE-0286A65FEA69}" type="slidenum">
              <a:t>‹Nº›</a:t>
            </a:fld>
            <a:endParaRPr lang="en-US" dirty="0"/>
          </a:p>
        </p:txBody>
      </p:sp>
    </p:spTree>
    <p:extLst>
      <p:ext uri="{BB962C8B-B14F-4D97-AF65-F5344CB8AC3E}">
        <p14:creationId xmlns:p14="http://schemas.microsoft.com/office/powerpoint/2010/main" val="28431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47A7175A-7072-446E-A83B-14AB65F07853}" type="slidenum">
              <a:t>‹Nº›</a:t>
            </a:fld>
            <a:endParaRPr lang="en-US" dirty="0"/>
          </a:p>
        </p:txBody>
      </p:sp>
    </p:spTree>
    <p:extLst>
      <p:ext uri="{BB962C8B-B14F-4D97-AF65-F5344CB8AC3E}">
        <p14:creationId xmlns:p14="http://schemas.microsoft.com/office/powerpoint/2010/main" val="86635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CA421E1-9814-4F70-8D89-EE0EA8A0308B}" type="slidenum">
              <a:t>‹Nº›</a:t>
            </a:fld>
            <a:endParaRPr lang="en-US" dirty="0"/>
          </a:p>
        </p:txBody>
      </p:sp>
    </p:spTree>
    <p:extLst>
      <p:ext uri="{BB962C8B-B14F-4D97-AF65-F5344CB8AC3E}">
        <p14:creationId xmlns:p14="http://schemas.microsoft.com/office/powerpoint/2010/main" val="251039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9182AADA-1DBB-4A0F-B63E-B467C6F5C906}" type="slidenum">
              <a:t>‹Nº›</a:t>
            </a:fld>
            <a:endParaRPr lang="en-US" dirty="0"/>
          </a:p>
        </p:txBody>
      </p:sp>
    </p:spTree>
    <p:extLst>
      <p:ext uri="{BB962C8B-B14F-4D97-AF65-F5344CB8AC3E}">
        <p14:creationId xmlns:p14="http://schemas.microsoft.com/office/powerpoint/2010/main" val="322662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0FAB7AA-64B6-4802-BDD8-2A6F7EE6409F}" type="slidenum">
              <a:t>‹Nº›</a:t>
            </a:fld>
            <a:endParaRPr lang="en-US" dirty="0"/>
          </a:p>
        </p:txBody>
      </p:sp>
    </p:spTree>
    <p:extLst>
      <p:ext uri="{BB962C8B-B14F-4D97-AF65-F5344CB8AC3E}">
        <p14:creationId xmlns:p14="http://schemas.microsoft.com/office/powerpoint/2010/main" val="289493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68ED2ED-44D4-4020-B0B7-DB1AB35FDB29}" type="slidenum">
              <a:t>‹Nº›</a:t>
            </a:fld>
            <a:endParaRPr lang="en-US" dirty="0"/>
          </a:p>
        </p:txBody>
      </p:sp>
    </p:spTree>
    <p:extLst>
      <p:ext uri="{BB962C8B-B14F-4D97-AF65-F5344CB8AC3E}">
        <p14:creationId xmlns:p14="http://schemas.microsoft.com/office/powerpoint/2010/main" val="256786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18B81DFA-2C5C-467E-A240-EE8A422B7D2B}" type="slidenum">
              <a:t>‹Nº›</a:t>
            </a:fld>
            <a:endParaRPr lang="en-US" dirty="0"/>
          </a:p>
        </p:txBody>
      </p:sp>
    </p:spTree>
    <p:extLst>
      <p:ext uri="{BB962C8B-B14F-4D97-AF65-F5344CB8AC3E}">
        <p14:creationId xmlns:p14="http://schemas.microsoft.com/office/powerpoint/2010/main" val="329957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16F6811D-A4EF-4067-BA28-271344F6740F}" type="slidenum">
              <a:t>‹Nº›</a:t>
            </a:fld>
            <a:endParaRPr lang="en-US" dirty="0"/>
          </a:p>
        </p:txBody>
      </p:sp>
    </p:spTree>
    <p:extLst>
      <p:ext uri="{BB962C8B-B14F-4D97-AF65-F5344CB8AC3E}">
        <p14:creationId xmlns:p14="http://schemas.microsoft.com/office/powerpoint/2010/main" val="380437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4EEB8FAC-2810-4640-BFC6-09518856AC88}" type="slidenum">
              <a:t>‹Nº›</a:t>
            </a:fld>
            <a:endParaRPr lang="en-US" dirty="0"/>
          </a:p>
        </p:txBody>
      </p:sp>
    </p:spTree>
    <p:extLst>
      <p:ext uri="{BB962C8B-B14F-4D97-AF65-F5344CB8AC3E}">
        <p14:creationId xmlns:p14="http://schemas.microsoft.com/office/powerpoint/2010/main" val="244757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C796875F-E6EA-4217-B5E3-4F3E2C55C4FC}" type="slidenum">
              <a:t>‹Nº›</a:t>
            </a:fld>
            <a:endParaRPr lang="en-US" dirty="0"/>
          </a:p>
        </p:txBody>
      </p:sp>
    </p:spTree>
    <p:extLst>
      <p:ext uri="{BB962C8B-B14F-4D97-AF65-F5344CB8AC3E}">
        <p14:creationId xmlns:p14="http://schemas.microsoft.com/office/powerpoint/2010/main" val="298294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B95F4982-2C91-4EDD-9474-56F395F76511}" type="slidenum">
              <a:t>‹Nº›</a:t>
            </a:fld>
            <a:endParaRPr lang="en-US" dirty="0"/>
          </a:p>
        </p:txBody>
      </p:sp>
    </p:spTree>
    <p:extLst>
      <p:ext uri="{BB962C8B-B14F-4D97-AF65-F5344CB8AC3E}">
        <p14:creationId xmlns:p14="http://schemas.microsoft.com/office/powerpoint/2010/main" val="21790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67E5E11A-299C-4420-A530-6A4BF42BB40A}" type="slidenum">
              <a:t>‹Nº›</a:t>
            </a:fld>
            <a:endParaRPr lang="en-US" dirty="0"/>
          </a:p>
        </p:txBody>
      </p:sp>
    </p:spTree>
    <p:extLst>
      <p:ext uri="{BB962C8B-B14F-4D97-AF65-F5344CB8AC3E}">
        <p14:creationId xmlns:p14="http://schemas.microsoft.com/office/powerpoint/2010/main" val="71574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383B7DC1-B087-4450-97EC-2745B23AFD25}" type="slidenum">
              <a:t>‹Nº›</a:t>
            </a:fld>
            <a:endParaRPr lang="en-US" dirty="0"/>
          </a:p>
        </p:txBody>
      </p:sp>
    </p:spTree>
    <p:extLst>
      <p:ext uri="{BB962C8B-B14F-4D97-AF65-F5344CB8AC3E}">
        <p14:creationId xmlns:p14="http://schemas.microsoft.com/office/powerpoint/2010/main" val="127933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1766365F-2A7C-4456-A850-713837AD9979}" type="slidenum">
              <a:t>‹Nº›</a:t>
            </a:fld>
            <a:endParaRPr lang="en-US" dirty="0"/>
          </a:p>
        </p:txBody>
      </p:sp>
    </p:spTree>
    <p:extLst>
      <p:ext uri="{BB962C8B-B14F-4D97-AF65-F5344CB8AC3E}">
        <p14:creationId xmlns:p14="http://schemas.microsoft.com/office/powerpoint/2010/main" val="10384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767A01EB-F343-4388-B98C-7298CD1111AB}" type="slidenum">
              <a:t>‹Nº›</a:t>
            </a:fld>
            <a:endParaRPr lang="en-US" dirty="0"/>
          </a:p>
        </p:txBody>
      </p:sp>
    </p:spTree>
    <p:extLst>
      <p:ext uri="{BB962C8B-B14F-4D97-AF65-F5344CB8AC3E}">
        <p14:creationId xmlns:p14="http://schemas.microsoft.com/office/powerpoint/2010/main" val="188154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14980CBD-D4C4-4A60-A8B5-2B193C583076}" type="slidenum">
              <a:t>‹Nº›</a:t>
            </a:fld>
            <a:endParaRPr lang="en-US" dirty="0"/>
          </a:p>
        </p:txBody>
      </p:sp>
    </p:spTree>
    <p:extLst>
      <p:ext uri="{BB962C8B-B14F-4D97-AF65-F5344CB8AC3E}">
        <p14:creationId xmlns:p14="http://schemas.microsoft.com/office/powerpoint/2010/main" val="387713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B9BFCE7-7D1B-4BD0-A6E2-0CC43A51FF9B}" type="slidenum">
              <a:t>‹Nº›</a:t>
            </a:fld>
            <a:endParaRPr lang="en-US" dirty="0"/>
          </a:p>
        </p:txBody>
      </p:sp>
    </p:spTree>
    <p:extLst>
      <p:ext uri="{BB962C8B-B14F-4D97-AF65-F5344CB8AC3E}">
        <p14:creationId xmlns:p14="http://schemas.microsoft.com/office/powerpoint/2010/main" val="24509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81FCDB9-7462-4CB7-8218-510501850FE8}" type="slidenum">
              <a:t>‹Nº›</a:t>
            </a:fld>
            <a:endParaRPr lang="en-US" dirty="0"/>
          </a:p>
        </p:txBody>
      </p:sp>
    </p:spTree>
    <p:extLst>
      <p:ext uri="{BB962C8B-B14F-4D97-AF65-F5344CB8AC3E}">
        <p14:creationId xmlns:p14="http://schemas.microsoft.com/office/powerpoint/2010/main" val="214000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3EF80E79-1F22-4C3A-8CAD-A92B7914B34A}" type="slidenum">
              <a:t>‹Nº›</a:t>
            </a:fld>
            <a:endParaRPr lang="en-US" dirty="0"/>
          </a:p>
        </p:txBody>
      </p:sp>
    </p:spTree>
    <p:extLst>
      <p:ext uri="{BB962C8B-B14F-4D97-AF65-F5344CB8AC3E}">
        <p14:creationId xmlns:p14="http://schemas.microsoft.com/office/powerpoint/2010/main" val="18773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023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68475"/>
            <a:ext cx="44402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D555930E-C059-4185-BDA6-DCE4BB80091C}" type="slidenum">
              <a:t>‹Nº›</a:t>
            </a:fld>
            <a:endParaRPr lang="en-US" dirty="0"/>
          </a:p>
        </p:txBody>
      </p:sp>
    </p:spTree>
    <p:extLst>
      <p:ext uri="{BB962C8B-B14F-4D97-AF65-F5344CB8AC3E}">
        <p14:creationId xmlns:p14="http://schemas.microsoft.com/office/powerpoint/2010/main" val="426723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F0BE04FC-0240-4F31-AAB3-25FB5037C8E5}" type="slidenum">
              <a:t>‹Nº›</a:t>
            </a:fld>
            <a:endParaRPr lang="en-US" dirty="0"/>
          </a:p>
        </p:txBody>
      </p:sp>
    </p:spTree>
    <p:extLst>
      <p:ext uri="{BB962C8B-B14F-4D97-AF65-F5344CB8AC3E}">
        <p14:creationId xmlns:p14="http://schemas.microsoft.com/office/powerpoint/2010/main" val="155299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18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768475"/>
            <a:ext cx="44418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7C09EA2B-F4D0-4B23-BCCC-2057F4F782C3}" type="slidenum">
              <a:t>‹Nº›</a:t>
            </a:fld>
            <a:endParaRPr lang="en-US" dirty="0"/>
          </a:p>
        </p:txBody>
      </p:sp>
    </p:spTree>
    <p:extLst>
      <p:ext uri="{BB962C8B-B14F-4D97-AF65-F5344CB8AC3E}">
        <p14:creationId xmlns:p14="http://schemas.microsoft.com/office/powerpoint/2010/main" val="165662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C85927F7-208C-46C5-AC86-DEFC7C82EC85}" type="slidenum">
              <a:t>‹Nº›</a:t>
            </a:fld>
            <a:endParaRPr lang="en-US" dirty="0"/>
          </a:p>
        </p:txBody>
      </p:sp>
    </p:spTree>
    <p:extLst>
      <p:ext uri="{BB962C8B-B14F-4D97-AF65-F5344CB8AC3E}">
        <p14:creationId xmlns:p14="http://schemas.microsoft.com/office/powerpoint/2010/main" val="207970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E668F9F8-6E44-4F64-A4EC-E1C87D32BD5E}" type="slidenum">
              <a:t>‹Nº›</a:t>
            </a:fld>
            <a:endParaRPr lang="en-US" dirty="0"/>
          </a:p>
        </p:txBody>
      </p:sp>
    </p:spTree>
    <p:extLst>
      <p:ext uri="{BB962C8B-B14F-4D97-AF65-F5344CB8AC3E}">
        <p14:creationId xmlns:p14="http://schemas.microsoft.com/office/powerpoint/2010/main" val="351036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68FB200E-7B3C-4CC5-8F15-23F227F6E01A}" type="slidenum">
              <a:t>‹Nº›</a:t>
            </a:fld>
            <a:endParaRPr lang="en-US" dirty="0"/>
          </a:p>
        </p:txBody>
      </p:sp>
    </p:spTree>
    <p:extLst>
      <p:ext uri="{BB962C8B-B14F-4D97-AF65-F5344CB8AC3E}">
        <p14:creationId xmlns:p14="http://schemas.microsoft.com/office/powerpoint/2010/main" val="2685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310E3BA2-848D-47C4-AD8E-6CF85B91E1A8}" type="slidenum">
              <a:t>‹Nº›</a:t>
            </a:fld>
            <a:endParaRPr lang="en-US" dirty="0"/>
          </a:p>
        </p:txBody>
      </p:sp>
    </p:spTree>
    <p:extLst>
      <p:ext uri="{BB962C8B-B14F-4D97-AF65-F5344CB8AC3E}">
        <p14:creationId xmlns:p14="http://schemas.microsoft.com/office/powerpoint/2010/main" val="98213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A2F4DC6-B4DB-4D3B-AC6E-6F22A981566D}" type="slidenum">
              <a:t>‹Nº›</a:t>
            </a:fld>
            <a:endParaRPr lang="en-US" dirty="0"/>
          </a:p>
        </p:txBody>
      </p:sp>
    </p:spTree>
    <p:extLst>
      <p:ext uri="{BB962C8B-B14F-4D97-AF65-F5344CB8AC3E}">
        <p14:creationId xmlns:p14="http://schemas.microsoft.com/office/powerpoint/2010/main" val="242737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1768475"/>
            <a:ext cx="2265362" cy="438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645275" cy="438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A04A169A-5FB0-4365-9EAC-74A8AFE3D9CD}" type="slidenum">
              <a:t>‹Nº›</a:t>
            </a:fld>
            <a:endParaRPr lang="en-US" dirty="0"/>
          </a:p>
        </p:txBody>
      </p:sp>
    </p:spTree>
    <p:extLst>
      <p:ext uri="{BB962C8B-B14F-4D97-AF65-F5344CB8AC3E}">
        <p14:creationId xmlns:p14="http://schemas.microsoft.com/office/powerpoint/2010/main" val="273974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dirty="0"/>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65135BA3-2C94-46DF-B95B-4CC775CEE649}" type="slidenum">
              <a:t>‹Nº›</a:t>
            </a:fld>
            <a:endParaRPr lang="en-US" dirty="0"/>
          </a:p>
        </p:txBody>
      </p:sp>
    </p:spTree>
    <p:extLst>
      <p:ext uri="{BB962C8B-B14F-4D97-AF65-F5344CB8AC3E}">
        <p14:creationId xmlns:p14="http://schemas.microsoft.com/office/powerpoint/2010/main" val="178418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dirty="0"/>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F84EFB84-A513-42D6-9AF4-4C59DD159BB2}" type="slidenum">
              <a:t>‹Nº›</a:t>
            </a:fld>
            <a:endParaRPr lang="en-US" dirty="0"/>
          </a:p>
        </p:txBody>
      </p:sp>
    </p:spTree>
    <p:extLst>
      <p:ext uri="{BB962C8B-B14F-4D97-AF65-F5344CB8AC3E}">
        <p14:creationId xmlns:p14="http://schemas.microsoft.com/office/powerpoint/2010/main" val="68507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dirty="0"/>
          </a:p>
        </p:txBody>
      </p:sp>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A741D304-66ED-40E6-9E9B-C444A0E6E819}" type="slidenum">
              <a:t>‹Nº›</a:t>
            </a:fld>
            <a:endParaRPr lang="en-US" dirty="0"/>
          </a:p>
        </p:txBody>
      </p:sp>
    </p:spTree>
    <p:extLst>
      <p:ext uri="{BB962C8B-B14F-4D97-AF65-F5344CB8AC3E}">
        <p14:creationId xmlns:p14="http://schemas.microsoft.com/office/powerpoint/2010/main" val="43198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B56A8F26-544D-47BC-92B2-5C59C302CD99}" type="slidenum">
              <a:t>‹Nº›</a:t>
            </a:fld>
            <a:endParaRPr lang="en-US" dirty="0"/>
          </a:p>
        </p:txBody>
      </p:sp>
    </p:spTree>
    <p:extLst>
      <p:ext uri="{BB962C8B-B14F-4D97-AF65-F5344CB8AC3E}">
        <p14:creationId xmlns:p14="http://schemas.microsoft.com/office/powerpoint/2010/main" val="267101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0B2CCCDF-92D4-499C-8457-EC5660CFD0AF}" type="slidenum">
              <a:t>‹Nº›</a:t>
            </a:fld>
            <a:endParaRPr lang="en-US" dirty="0"/>
          </a:p>
        </p:txBody>
      </p:sp>
    </p:spTree>
    <p:extLst>
      <p:ext uri="{BB962C8B-B14F-4D97-AF65-F5344CB8AC3E}">
        <p14:creationId xmlns:p14="http://schemas.microsoft.com/office/powerpoint/2010/main" val="148707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1142640"/>
            <a:ext cx="9036000" cy="122760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3280" y="1768320"/>
            <a:ext cx="903600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2"/>
          </p:nvPr>
        </p:nvSpPr>
        <p:spPr>
          <a:xfrm>
            <a:off x="502920" y="6886440"/>
            <a:ext cx="23130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endParaRPr lang="en-US" dirty="0"/>
          </a:p>
        </p:txBody>
      </p:sp>
      <p:sp>
        <p:nvSpPr>
          <p:cNvPr id="5" name="Footer Placeholder 4"/>
          <p:cNvSpPr txBox="1">
            <a:spLocks noGrp="1"/>
          </p:cNvSpPr>
          <p:nvPr>
            <p:ph type="ftr" sz="quarter" idx="3"/>
          </p:nvPr>
        </p:nvSpPr>
        <p:spPr>
          <a:xfrm>
            <a:off x="3448080" y="6886440"/>
            <a:ext cx="31608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endParaRPr lang="en-US" dirty="0"/>
          </a:p>
        </p:txBody>
      </p:sp>
      <p:sp>
        <p:nvSpPr>
          <p:cNvPr id="6" name="Slide Number Placeholder 5"/>
          <p:cNvSpPr txBox="1">
            <a:spLocks noGrp="1"/>
          </p:cNvSpPr>
          <p:nvPr>
            <p:ph type="sldNum" sz="quarter" idx="4"/>
          </p:nvPr>
        </p:nvSpPr>
        <p:spPr>
          <a:xfrm>
            <a:off x="7225920" y="6886440"/>
            <a:ext cx="2313000" cy="486360"/>
          </a:xfrm>
          <a:prstGeom prst="rect">
            <a:avLst/>
          </a:prstGeom>
          <a:noFill/>
          <a:ln>
            <a:noFill/>
          </a:ln>
        </p:spPr>
        <p:txBody>
          <a:bodyPr vert="horz" wrap="square" lIns="0" tIns="0" rIns="0" bIns="0" anchor="t" anchorCtr="0" compatLnSpc="1"/>
          <a:lstStyle>
            <a:lvl1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baseline="0">
                <a:solidFill>
                  <a:srgbClr val="000000"/>
                </a:solidFill>
                <a:latin typeface="Arial" pitchFamily="18"/>
                <a:ea typeface="DejaVu Sans" pitchFamily="2"/>
                <a:cs typeface="DejaVu Sans" pitchFamily="2"/>
              </a:defRPr>
            </a:lvl1pPr>
          </a:lstStyle>
          <a:p>
            <a:pPr lvl="0"/>
            <a:fld id="{F5A98F90-3E5F-44E6-80AC-49B385D67D52}" type="slidenum">
              <a:t>‹Nº›</a:t>
            </a:fld>
            <a:endParaRPr lang="en-US" dirty="0"/>
          </a:p>
        </p:txBody>
      </p:sp>
      <p:sp>
        <p:nvSpPr>
          <p:cNvPr id="7" name="Freeform 6"/>
          <p:cNvSpPr/>
          <p:nvPr userDrawn="1"/>
        </p:nvSpPr>
        <p:spPr>
          <a:xfrm>
            <a:off x="0" y="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pic>
        <p:nvPicPr>
          <p:cNvPr id="8" name="Picture 7"/>
          <p:cNvPicPr>
            <a:picLocks noChangeAspect="1"/>
          </p:cNvPicPr>
          <p:nvPr userDrawn="1"/>
        </p:nvPicPr>
        <p:blipFill>
          <a:blip r:embed="rId14">
            <a:lum/>
            <a:alphaModFix/>
          </a:blip>
          <a:srcRect/>
          <a:stretch>
            <a:fillRect/>
          </a:stretch>
        </p:blipFill>
        <p:spPr>
          <a:xfrm>
            <a:off x="11160" y="0"/>
            <a:ext cx="1393919" cy="914400"/>
          </a:xfrm>
          <a:prstGeom prst="rect">
            <a:avLst/>
          </a:prstGeom>
          <a:noFill/>
          <a:ln>
            <a:noFill/>
          </a:ln>
        </p:spPr>
      </p:pic>
      <p:pic>
        <p:nvPicPr>
          <p:cNvPr id="9" name="Picture 11" descr="C:\Users\lbermude\Documents\Laura\PWP BSC\img_ok\logo.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09279" y="164310"/>
            <a:ext cx="2399756" cy="71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
          <p:cNvSpPr/>
          <p:nvPr userDrawn="1"/>
        </p:nvSpPr>
        <p:spPr>
          <a:xfrm>
            <a:off x="1160640" y="476280"/>
            <a:ext cx="4959000" cy="438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EFCA7022-4298-4F88-BD71-B7DA7E581FE0}"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AE945DB8-55EB-4B04-932C-D157BFBCEFC2}"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4680"/>
            <a:ext cx="1008072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00"/>
          </a:solidFill>
          <a:ln w="9360">
            <a:solidFill>
              <a:srgbClr val="000000"/>
            </a:solidFill>
            <a:prstDash val="solid"/>
            <a:round/>
          </a:ln>
        </p:spPr>
        <p:txBody>
          <a:bodyPr vert="horz" wrap="none" lIns="90000" tIns="46800" rIns="90000" bIns="46800" anchor="ctr" anchorCtr="0" compatLnSpc="1"/>
          <a:lstStyle/>
          <a:p>
            <a:pPr marL="0" marR="0" lvl="0" indent="0" algn="l" rtl="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1800" b="0" i="0" u="none" strike="noStrike" baseline="0" dirty="0">
              <a:ln>
                <a:noFill/>
              </a:ln>
              <a:solidFill>
                <a:srgbClr val="000000"/>
              </a:solidFill>
              <a:latin typeface="Arial" pitchFamily="18"/>
              <a:ea typeface="DejaVu Sans" pitchFamily="2"/>
              <a:cs typeface="DejaVu Sans" pitchFamily="2"/>
            </a:endParaRPr>
          </a:p>
        </p:txBody>
      </p:sp>
      <p:sp>
        <p:nvSpPr>
          <p:cNvPr id="3" name="Title Placeholder 2"/>
          <p:cNvSpPr txBox="1">
            <a:spLocks noGrp="1"/>
          </p:cNvSpPr>
          <p:nvPr>
            <p:ph type="title"/>
          </p:nvPr>
        </p:nvSpPr>
        <p:spPr>
          <a:xfrm>
            <a:off x="533160" y="2627280"/>
            <a:ext cx="9032760" cy="1224360"/>
          </a:xfrm>
          <a:prstGeom prst="rect">
            <a:avLst/>
          </a:prstGeom>
          <a:noFill/>
          <a:ln>
            <a:noFill/>
          </a:ln>
        </p:spPr>
        <p:txBody>
          <a:bodyPr vert="horz"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502920" y="1768320"/>
            <a:ext cx="9032760" cy="4384800"/>
          </a:xfrm>
          <a:prstGeom prst="rect">
            <a:avLst/>
          </a:prstGeom>
          <a:noFill/>
          <a:ln>
            <a:noFill/>
          </a:ln>
        </p:spPr>
        <p:txBody>
          <a:bodyPr vert="horz" lIns="0" tIns="0" rIns="0" bIns="0" anchor="t" anchorCtr="0" compatLnSpc="1"/>
          <a:lstStyle>
            <a:def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defPPr>
            <a:lvl1pPr marL="342720" marR="0" lvl="0" indent="-342720" algn="l" rtl="0" hangingPunct="0">
              <a:lnSpc>
                <a:spcPct val="104000"/>
              </a:lnSpc>
              <a:spcBef>
                <a:spcPts val="0"/>
              </a:spcBef>
              <a:spcAft>
                <a:spcPts val="1423"/>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a:lvl2pPr marL="742680" marR="0" lvl="1" indent="-285480" algn="l" rtl="0" hangingPunct="0">
              <a:lnSpc>
                <a:spcPct val="104000"/>
              </a:lnSpc>
              <a:spcBef>
                <a:spcPts val="0"/>
              </a:spcBef>
              <a:spcAft>
                <a:spcPts val="1137"/>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000000"/>
                </a:solidFill>
                <a:latin typeface="Arial" pitchFamily="18"/>
                <a:ea typeface="DejaVu Sans" pitchFamily="2"/>
                <a:cs typeface="DejaVu Sans" pitchFamily="2"/>
              </a:defRPr>
            </a:lvl2pPr>
            <a:lvl3pPr marL="1143000" marR="0" lvl="2" indent="-228600" algn="l" rtl="0" hangingPunct="0">
              <a:lnSpc>
                <a:spcPct val="104000"/>
              </a:lnSpc>
              <a:spcBef>
                <a:spcPts val="0"/>
              </a:spcBef>
              <a:spcAft>
                <a:spcPts val="848"/>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000000"/>
                </a:solidFill>
                <a:latin typeface="Arial" pitchFamily="18"/>
                <a:ea typeface="DejaVu Sans" pitchFamily="2"/>
                <a:cs typeface="DejaVu Sans" pitchFamily="2"/>
              </a:defRPr>
            </a:lvl3pPr>
            <a:lvl4pPr marL="1600199" marR="0" lvl="3" indent="-228600" algn="l" rtl="0" hangingPunct="0">
              <a:lnSpc>
                <a:spcPct val="104000"/>
              </a:lnSpc>
              <a:spcBef>
                <a:spcPts val="0"/>
              </a:spcBef>
              <a:spcAft>
                <a:spcPts val="573"/>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000000"/>
                </a:solidFill>
                <a:latin typeface="Arial" pitchFamily="18"/>
                <a:ea typeface="DejaVu Sans" pitchFamily="2"/>
                <a:cs typeface="DejaVu Sans" pitchFamily="2"/>
              </a:defRPr>
            </a:lvl4pPr>
            <a:lvl5pPr marL="2057400" marR="0" lvl="4"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5pPr>
            <a:lvl6pPr marL="2057400" marR="0" lvl="5"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6pPr>
            <a:lvl7pPr marL="2057400" marR="0" lvl="6"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7pPr>
            <a:lvl8pPr marL="2057400" marR="0" lvl="7"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8pPr>
            <a:lvl9pPr marL="2057400" marR="0" lvl="8" indent="-228600" algn="l" rtl="0" hangingPunct="0">
              <a:lnSpc>
                <a:spcPct val="104000"/>
              </a:lnSpc>
              <a:spcBef>
                <a:spcPts val="0"/>
              </a:spcBef>
              <a:spcAft>
                <a:spcPts val="286"/>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000000"/>
                </a:solidFill>
                <a:latin typeface="Arial" pitchFamily="18"/>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503280" y="6886080"/>
            <a:ext cx="2309760" cy="483120"/>
          </a:xfrm>
          <a:prstGeom prst="rect">
            <a:avLst/>
          </a:prstGeom>
          <a:noFill/>
          <a:ln>
            <a:noFill/>
          </a:ln>
        </p:spPr>
        <p:txBody>
          <a:bodyPr wrap="square" lIns="0" tIns="0" rIns="0" bIns="0" anchor="t" anchorCtr="0"/>
          <a:lstStyle>
            <a:lvl1pPr marL="0" marR="0" lvl="0" indent="0"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6" name="Footer Placeholder 5"/>
          <p:cNvSpPr txBox="1">
            <a:spLocks noGrp="1"/>
          </p:cNvSpPr>
          <p:nvPr>
            <p:ph type="ftr" sz="quarter" idx="3"/>
          </p:nvPr>
        </p:nvSpPr>
        <p:spPr>
          <a:xfrm>
            <a:off x="3447720" y="6886080"/>
            <a:ext cx="3157559" cy="483120"/>
          </a:xfrm>
          <a:prstGeom prst="rect">
            <a:avLst/>
          </a:prstGeom>
          <a:noFill/>
          <a:ln>
            <a:noFill/>
          </a:ln>
        </p:spPr>
        <p:txBody>
          <a:bodyPr wrap="square" lIns="0" tIns="0" rIns="0" bIns="0" anchor="t" anchorCtr="0"/>
          <a:lstStyle>
            <a:lvl1pPr marL="0" marR="0" lvl="0" indent="0" algn="ct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endParaRPr lang="en-US" dirty="0"/>
          </a:p>
        </p:txBody>
      </p:sp>
      <p:sp>
        <p:nvSpPr>
          <p:cNvPr id="7" name="Slide Number Placeholder 6"/>
          <p:cNvSpPr txBox="1">
            <a:spLocks noGrp="1"/>
          </p:cNvSpPr>
          <p:nvPr>
            <p:ph type="sldNum" sz="quarter" idx="4"/>
          </p:nvPr>
        </p:nvSpPr>
        <p:spPr>
          <a:xfrm>
            <a:off x="7226280" y="6886080"/>
            <a:ext cx="2309760" cy="483120"/>
          </a:xfrm>
          <a:prstGeom prst="rect">
            <a:avLst/>
          </a:prstGeom>
          <a:noFill/>
          <a:ln>
            <a:noFill/>
          </a:ln>
        </p:spPr>
        <p:txBody>
          <a:bodyPr wrap="square" lIns="0" tIns="0" rIns="0" bIns="0" anchor="t" anchorCtr="0"/>
          <a:lstStyle>
            <a:lvl1pPr marL="0" marR="0" lvl="0" indent="0" algn="r" rtl="0" hangingPunct="0">
              <a:lnSpc>
                <a:spcPct val="102000"/>
              </a:lnSpc>
              <a:buNone/>
              <a:tabLst/>
              <a:defRPr lang="en-US" sz="1400" kern="1200">
                <a:solidFill>
                  <a:srgbClr val="000000"/>
                </a:solidFill>
                <a:latin typeface="Times New Roman" pitchFamily="18"/>
                <a:ea typeface="Arial Unicode MS" pitchFamily="2"/>
                <a:cs typeface="Arial Unicode MS" pitchFamily="2"/>
              </a:defRPr>
            </a:lvl1pPr>
          </a:lstStyle>
          <a:p>
            <a:pPr lvl="0"/>
            <a:fld id="{D2A40BFB-56FC-4C59-B1E7-790F97D44187}" type="slidenum">
              <a:t>‹Nº›</a:t>
            </a:fld>
            <a:endParaRPr lang="en-US" dirty="0"/>
          </a:p>
        </p:txBody>
      </p:sp>
      <p:pic>
        <p:nvPicPr>
          <p:cNvPr id="8" name="Picture 7"/>
          <p:cNvPicPr>
            <a:picLocks noChangeAspect="1"/>
          </p:cNvPicPr>
          <p:nvPr/>
        </p:nvPicPr>
        <p:blipFill>
          <a:blip r:embed="rId13">
            <a:lum/>
            <a:alphaModFix/>
          </a:blip>
          <a:srcRect/>
          <a:stretch>
            <a:fillRect/>
          </a:stretch>
        </p:blipFill>
        <p:spPr>
          <a:xfrm>
            <a:off x="11160" y="0"/>
            <a:ext cx="1393919" cy="914400"/>
          </a:xfrm>
          <a:prstGeom prst="rect">
            <a:avLst/>
          </a:prstGeom>
          <a:noFill/>
          <a:ln>
            <a:noFill/>
          </a:ln>
        </p:spPr>
      </p:pic>
      <p:sp>
        <p:nvSpPr>
          <p:cNvPr id="9" name="Freeform 8"/>
          <p:cNvSpPr/>
          <p:nvPr/>
        </p:nvSpPr>
        <p:spPr>
          <a:xfrm>
            <a:off x="1166760" y="431640"/>
            <a:ext cx="36576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200" b="0" i="0" u="none" strike="noStrike" baseline="0" dirty="0">
                <a:ln>
                  <a:noFill/>
                </a:ln>
                <a:solidFill>
                  <a:srgbClr val="FFFFFF"/>
                </a:solidFill>
                <a:latin typeface="Arial" pitchFamily="18"/>
                <a:ea typeface="DejaVu Sans" pitchFamily="2"/>
                <a:cs typeface="DejaVu Sans" pitchFamily="2"/>
              </a:rPr>
              <a:t>Climate Forecasting Unit</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indent="0" algn="ctr" rtl="0" hangingPunct="0">
        <a:lnSpc>
          <a:spcPct val="104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kern="1200" baseline="0">
          <a:ln>
            <a:noFill/>
          </a:ln>
          <a:solidFill>
            <a:srgbClr val="000000"/>
          </a:solidFill>
          <a:latin typeface="Arial" pitchFamily="18"/>
          <a:ea typeface="DejaVu Sans" pitchFamily="2"/>
          <a:cs typeface="DejaVu Sans" pitchFamily="2"/>
        </a:defRPr>
      </a:lvl1pPr>
    </p:titleStyle>
    <p:body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000000"/>
          </a:solidFill>
          <a:latin typeface="Arial" pitchFamily="18"/>
          <a:ea typeface="DejaVu Sans" pitchFamily="2"/>
          <a:cs typeface="DejaVu Sans" pitchFamily="2"/>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hyperlink" Target="mailto:Info-services-es@bsc.es" TargetMode="External"/><Relationship Id="rId5" Type="http://schemas.openxmlformats.org/officeDocument/2006/relationships/image" Target="../media/image5.jpeg"/><Relationship Id="rId10" Type="http://schemas.openxmlformats.org/officeDocument/2006/relationships/hyperlink" Target="mailto:Isadora.jimenez@bsc.es" TargetMode="External"/><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hyperlink" Target="http://www.specs-fp7.eu/" TargetMode="External"/><Relationship Id="rId3" Type="http://schemas.openxmlformats.org/officeDocument/2006/relationships/image" Target="../media/image17.jpeg"/><Relationship Id="rId7" Type="http://schemas.openxmlformats.org/officeDocument/2006/relationships/hyperlink" Target="http://euwindatlas.e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hyperlink" Target="http://www.euporias.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92" b="16628"/>
          <a:stretch/>
        </p:blipFill>
        <p:spPr bwMode="auto">
          <a:xfrm>
            <a:off x="-15875" y="884239"/>
            <a:ext cx="10096500" cy="51053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 name="21 Rectángulo"/>
          <p:cNvSpPr/>
          <p:nvPr/>
        </p:nvSpPr>
        <p:spPr>
          <a:xfrm>
            <a:off x="-7937" y="869993"/>
            <a:ext cx="10096499" cy="5119644"/>
          </a:xfrm>
          <a:prstGeom prst="rect">
            <a:avLst/>
          </a:prstGeom>
          <a:solidFill>
            <a:srgbClr val="F8F8F8">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Agrupar 1"/>
          <p:cNvGrpSpPr>
            <a:grpSpLocks/>
          </p:cNvGrpSpPr>
          <p:nvPr/>
        </p:nvGrpSpPr>
        <p:grpSpPr bwMode="auto">
          <a:xfrm>
            <a:off x="119647" y="6832599"/>
            <a:ext cx="7636698" cy="604838"/>
            <a:chOff x="230188" y="6523038"/>
            <a:chExt cx="9610725" cy="757237"/>
          </a:xfrm>
        </p:grpSpPr>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606" y="6546850"/>
              <a:ext cx="871539" cy="70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0450" y="6627813"/>
              <a:ext cx="1628775" cy="5921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188" y="6700839"/>
              <a:ext cx="1801812"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2788" y="6534150"/>
              <a:ext cx="2778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5113" y="6523038"/>
              <a:ext cx="16414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ángulo 4"/>
          <p:cNvSpPr/>
          <p:nvPr/>
        </p:nvSpPr>
        <p:spPr>
          <a:xfrm>
            <a:off x="638773" y="6029106"/>
            <a:ext cx="8803116" cy="646331"/>
          </a:xfrm>
          <a:prstGeom prst="rect">
            <a:avLst/>
          </a:prstGeom>
        </p:spPr>
        <p:txBody>
          <a:bodyPr wrap="none">
            <a:spAutoFit/>
          </a:bodyPr>
          <a:lstStyle/>
          <a:p>
            <a:pPr algn="ctr"/>
            <a:r>
              <a:rPr lang="en-GB" altLang="es-ES" dirty="0" smtClean="0">
                <a:solidFill>
                  <a:schemeClr val="accent1">
                    <a:lumMod val="75000"/>
                  </a:schemeClr>
                </a:solidFill>
              </a:rPr>
              <a:t>International colloquium on “Large Wind-power plants: Interaction, control and integration”</a:t>
            </a:r>
          </a:p>
          <a:p>
            <a:pPr algn="ctr"/>
            <a:r>
              <a:rPr lang="sv-SE" altLang="es-ES" dirty="0" smtClean="0">
                <a:solidFill>
                  <a:schemeClr val="accent1">
                    <a:lumMod val="75000"/>
                  </a:schemeClr>
                </a:solidFill>
              </a:rPr>
              <a:t>8-10 July </a:t>
            </a:r>
            <a:r>
              <a:rPr lang="sv-SE" altLang="es-ES" dirty="0">
                <a:solidFill>
                  <a:schemeClr val="accent1">
                    <a:lumMod val="75000"/>
                  </a:schemeClr>
                </a:solidFill>
              </a:rPr>
              <a:t>2015, </a:t>
            </a:r>
            <a:r>
              <a:rPr lang="sv-SE" altLang="es-ES" dirty="0" smtClean="0">
                <a:solidFill>
                  <a:schemeClr val="accent1">
                    <a:lumMod val="75000"/>
                  </a:schemeClr>
                </a:solidFill>
              </a:rPr>
              <a:t>Leuven, Belgium</a:t>
            </a:r>
            <a:endParaRPr lang="en-GB" altLang="es-ES" dirty="0">
              <a:solidFill>
                <a:schemeClr val="accent1">
                  <a:lumMod val="75000"/>
                </a:schemeClr>
              </a:solidFill>
            </a:endParaRPr>
          </a:p>
        </p:txBody>
      </p:sp>
      <p:sp>
        <p:nvSpPr>
          <p:cNvPr id="31" name="30 Rectángulo"/>
          <p:cNvSpPr/>
          <p:nvPr/>
        </p:nvSpPr>
        <p:spPr>
          <a:xfrm>
            <a:off x="3569437" y="1339848"/>
            <a:ext cx="6488112" cy="1200329"/>
          </a:xfrm>
          <a:prstGeom prst="rect">
            <a:avLst/>
          </a:prstGeom>
        </p:spPr>
        <p:txBody>
          <a:bodyPr wrap="square">
            <a:spAutoFit/>
          </a:bodyPr>
          <a:lstStyle/>
          <a:p>
            <a:pPr lvl="0"/>
            <a:r>
              <a:rPr lang="es-ES_tradnl" altLang="es-ES" sz="2400" b="1" dirty="0" err="1">
                <a:solidFill>
                  <a:srgbClr val="000000"/>
                </a:solidFill>
                <a:latin typeface="Arial Black" panose="020B0A04020102020204" pitchFamily="34" charset="0"/>
                <a:cs typeface="Arial" panose="020B0604020202020204" pitchFamily="34" charset="0"/>
              </a:rPr>
              <a:t>Predicting</a:t>
            </a:r>
            <a:r>
              <a:rPr lang="es-ES_tradnl" altLang="es-ES" sz="2400" b="1" dirty="0">
                <a:solidFill>
                  <a:srgbClr val="000000"/>
                </a:solidFill>
                <a:latin typeface="Arial Black" panose="020B0A04020102020204" pitchFamily="34" charset="0"/>
                <a:cs typeface="Arial" panose="020B0604020202020204" pitchFamily="34" charset="0"/>
              </a:rPr>
              <a:t> </a:t>
            </a:r>
            <a:r>
              <a:rPr lang="es-ES_tradnl" altLang="es-ES" sz="2400" b="1" dirty="0" err="1">
                <a:solidFill>
                  <a:srgbClr val="000000"/>
                </a:solidFill>
                <a:latin typeface="Arial Black" panose="020B0A04020102020204" pitchFamily="34" charset="0"/>
                <a:cs typeface="Arial" panose="020B0604020202020204" pitchFamily="34" charset="0"/>
              </a:rPr>
              <a:t>wind</a:t>
            </a:r>
            <a:r>
              <a:rPr lang="es-ES_tradnl" altLang="es-ES" sz="2400" b="1" dirty="0">
                <a:solidFill>
                  <a:srgbClr val="000000"/>
                </a:solidFill>
                <a:latin typeface="Arial Black" panose="020B0A04020102020204" pitchFamily="34" charset="0"/>
                <a:cs typeface="Arial" panose="020B0604020202020204" pitchFamily="34" charset="0"/>
              </a:rPr>
              <a:t> </a:t>
            </a:r>
            <a:r>
              <a:rPr lang="es-ES_tradnl" altLang="es-ES" sz="2400" b="1" dirty="0" err="1">
                <a:solidFill>
                  <a:srgbClr val="000000"/>
                </a:solidFill>
                <a:latin typeface="Arial Black" panose="020B0A04020102020204" pitchFamily="34" charset="0"/>
                <a:cs typeface="Arial" panose="020B0604020202020204" pitchFamily="34" charset="0"/>
              </a:rPr>
              <a:t>power</a:t>
            </a:r>
            <a:r>
              <a:rPr lang="es-ES_tradnl" altLang="es-ES" sz="2400" b="1" dirty="0">
                <a:solidFill>
                  <a:srgbClr val="000000"/>
                </a:solidFill>
                <a:latin typeface="Arial Black" panose="020B0A04020102020204" pitchFamily="34" charset="0"/>
                <a:cs typeface="Arial" panose="020B0604020202020204" pitchFamily="34" charset="0"/>
              </a:rPr>
              <a:t> </a:t>
            </a:r>
            <a:r>
              <a:rPr lang="es-ES_tradnl" altLang="es-ES" sz="2400" b="1" dirty="0" err="1">
                <a:solidFill>
                  <a:srgbClr val="000000"/>
                </a:solidFill>
                <a:latin typeface="Arial Black" panose="020B0A04020102020204" pitchFamily="34" charset="0"/>
                <a:cs typeface="Arial" panose="020B0604020202020204" pitchFamily="34" charset="0"/>
              </a:rPr>
              <a:t>markets</a:t>
            </a:r>
            <a:r>
              <a:rPr lang="es-ES_tradnl" altLang="es-ES" sz="2400" b="1" dirty="0">
                <a:solidFill>
                  <a:srgbClr val="000000"/>
                </a:solidFill>
                <a:latin typeface="Arial Black" panose="020B0A04020102020204" pitchFamily="34" charset="0"/>
                <a:cs typeface="Arial" panose="020B0604020202020204" pitchFamily="34" charset="0"/>
              </a:rPr>
              <a:t>:</a:t>
            </a:r>
          </a:p>
          <a:p>
            <a:pPr lvl="0"/>
            <a:r>
              <a:rPr lang="es-ES_tradnl" altLang="es-ES" sz="2400" b="1" dirty="0">
                <a:solidFill>
                  <a:srgbClr val="000000"/>
                </a:solidFill>
                <a:latin typeface="Arial Black" panose="020B0A04020102020204" pitchFamily="34" charset="0"/>
                <a:cs typeface="Arial" panose="020B0604020202020204" pitchFamily="34" charset="0"/>
              </a:rPr>
              <a:t>A new </a:t>
            </a:r>
            <a:r>
              <a:rPr lang="es-ES_tradnl" altLang="es-ES" sz="2400" b="1" dirty="0" err="1">
                <a:solidFill>
                  <a:srgbClr val="000000"/>
                </a:solidFill>
                <a:latin typeface="Arial Black" panose="020B0A04020102020204" pitchFamily="34" charset="0"/>
                <a:cs typeface="Arial" panose="020B0604020202020204" pitchFamily="34" charset="0"/>
              </a:rPr>
              <a:t>generation</a:t>
            </a:r>
            <a:r>
              <a:rPr lang="es-ES_tradnl" altLang="es-ES" sz="2400" b="1" dirty="0">
                <a:solidFill>
                  <a:srgbClr val="000000"/>
                </a:solidFill>
                <a:latin typeface="Arial Black" panose="020B0A04020102020204" pitchFamily="34" charset="0"/>
                <a:cs typeface="Arial" panose="020B0604020202020204" pitchFamily="34" charset="0"/>
              </a:rPr>
              <a:t> of </a:t>
            </a:r>
            <a:r>
              <a:rPr lang="es-ES_tradnl" altLang="es-ES" sz="2400" b="1" dirty="0" err="1">
                <a:solidFill>
                  <a:srgbClr val="000000"/>
                </a:solidFill>
                <a:latin typeface="Arial Black" panose="020B0A04020102020204" pitchFamily="34" charset="0"/>
                <a:cs typeface="Arial" panose="020B0604020202020204" pitchFamily="34" charset="0"/>
              </a:rPr>
              <a:t>climate</a:t>
            </a:r>
            <a:r>
              <a:rPr lang="es-ES_tradnl" altLang="es-ES" sz="2400" b="1" dirty="0">
                <a:solidFill>
                  <a:srgbClr val="000000"/>
                </a:solidFill>
                <a:latin typeface="Arial Black" panose="020B0A04020102020204" pitchFamily="34" charset="0"/>
                <a:cs typeface="Arial" panose="020B0604020202020204" pitchFamily="34" charset="0"/>
              </a:rPr>
              <a:t> </a:t>
            </a:r>
            <a:r>
              <a:rPr lang="es-ES_tradnl" altLang="es-ES" sz="2400" b="1" dirty="0" err="1">
                <a:solidFill>
                  <a:srgbClr val="000000"/>
                </a:solidFill>
                <a:latin typeface="Arial Black" panose="020B0A04020102020204" pitchFamily="34" charset="0"/>
                <a:cs typeface="Arial" panose="020B0604020202020204" pitchFamily="34" charset="0"/>
              </a:rPr>
              <a:t>risk</a:t>
            </a:r>
            <a:r>
              <a:rPr lang="es-ES_tradnl" altLang="es-ES" sz="2400" b="1" dirty="0">
                <a:solidFill>
                  <a:srgbClr val="000000"/>
                </a:solidFill>
                <a:latin typeface="Arial Black" panose="020B0A04020102020204" pitchFamily="34" charset="0"/>
                <a:cs typeface="Arial" panose="020B0604020202020204" pitchFamily="34" charset="0"/>
              </a:rPr>
              <a:t> </a:t>
            </a:r>
          </a:p>
          <a:p>
            <a:pPr lvl="0"/>
            <a:r>
              <a:rPr lang="es-ES_tradnl" altLang="es-ES" sz="2400" b="1" dirty="0" err="1">
                <a:solidFill>
                  <a:srgbClr val="000000"/>
                </a:solidFill>
                <a:latin typeface="Arial Black" panose="020B0A04020102020204" pitchFamily="34" charset="0"/>
                <a:cs typeface="Arial" panose="020B0604020202020204" pitchFamily="34" charset="0"/>
              </a:rPr>
              <a:t>management</a:t>
            </a:r>
            <a:r>
              <a:rPr lang="es-ES_tradnl" altLang="es-ES" sz="2400" b="1" dirty="0">
                <a:solidFill>
                  <a:srgbClr val="000000"/>
                </a:solidFill>
                <a:latin typeface="Arial Black" panose="020B0A04020102020204" pitchFamily="34" charset="0"/>
                <a:cs typeface="Arial" panose="020B0604020202020204" pitchFamily="34" charset="0"/>
              </a:rPr>
              <a:t> </a:t>
            </a:r>
            <a:r>
              <a:rPr lang="es-ES_tradnl" altLang="es-ES" sz="2400" b="1" dirty="0" err="1">
                <a:solidFill>
                  <a:srgbClr val="000000"/>
                </a:solidFill>
                <a:latin typeface="Arial Black" panose="020B0A04020102020204" pitchFamily="34" charset="0"/>
                <a:cs typeface="Arial" panose="020B0604020202020204" pitchFamily="34" charset="0"/>
              </a:rPr>
              <a:t>tools</a:t>
            </a:r>
            <a:endParaRPr lang="en-GB" altLang="es-ES" sz="1400" b="1" dirty="0">
              <a:solidFill>
                <a:srgbClr val="000000"/>
              </a:solidFill>
              <a:latin typeface="Arial Black" panose="020B0A04020102020204" pitchFamily="34" charset="0"/>
              <a:cs typeface="Arial" panose="020B0604020202020204" pitchFamily="34" charset="0"/>
            </a:endParaRPr>
          </a:p>
        </p:txBody>
      </p:sp>
      <p:sp>
        <p:nvSpPr>
          <p:cNvPr id="32" name="31 Rectángulo"/>
          <p:cNvSpPr/>
          <p:nvPr/>
        </p:nvSpPr>
        <p:spPr>
          <a:xfrm>
            <a:off x="3569437" y="3156980"/>
            <a:ext cx="5353071" cy="369332"/>
          </a:xfrm>
          <a:prstGeom prst="rect">
            <a:avLst/>
          </a:prstGeom>
        </p:spPr>
        <p:txBody>
          <a:bodyPr wrap="square">
            <a:spAutoFit/>
          </a:bodyPr>
          <a:lstStyle/>
          <a:p>
            <a:pPr lvl="0"/>
            <a:r>
              <a:rPr lang="en-GB" altLang="es-ES" b="1" dirty="0" smtClean="0">
                <a:solidFill>
                  <a:srgbClr val="000000"/>
                </a:solidFill>
                <a:latin typeface="Arial" panose="020B0604020202020204" pitchFamily="34" charset="0"/>
                <a:cs typeface="Arial" panose="020B0604020202020204" pitchFamily="34" charset="0"/>
              </a:rPr>
              <a:t>Isadora </a:t>
            </a:r>
            <a:r>
              <a:rPr lang="en-GB" altLang="es-ES" b="1" dirty="0">
                <a:solidFill>
                  <a:srgbClr val="000000"/>
                </a:solidFill>
                <a:latin typeface="Arial" panose="020B0604020202020204" pitchFamily="34" charset="0"/>
                <a:cs typeface="Arial" panose="020B0604020202020204" pitchFamily="34" charset="0"/>
              </a:rPr>
              <a:t>Ch. Jiménez </a:t>
            </a:r>
            <a:r>
              <a:rPr lang="en-GB" altLang="es-ES" b="1" baseline="30000" dirty="0" smtClean="0">
                <a:solidFill>
                  <a:srgbClr val="000000"/>
                </a:solidFill>
                <a:latin typeface="Arial" panose="020B0604020202020204" pitchFamily="34" charset="0"/>
                <a:cs typeface="Arial" panose="020B0604020202020204" pitchFamily="34" charset="0"/>
              </a:rPr>
              <a:t>1</a:t>
            </a:r>
            <a:endParaRPr lang="en-GB" altLang="es-ES" b="1" baseline="30000" dirty="0">
              <a:solidFill>
                <a:srgbClr val="000000"/>
              </a:solidFill>
              <a:latin typeface="Arial" panose="020B0604020202020204" pitchFamily="34" charset="0"/>
              <a:cs typeface="Arial" panose="020B0604020202020204" pitchFamily="34" charset="0"/>
            </a:endParaRPr>
          </a:p>
        </p:txBody>
      </p:sp>
      <p:sp>
        <p:nvSpPr>
          <p:cNvPr id="33" name="32 Rectángulo"/>
          <p:cNvSpPr/>
          <p:nvPr/>
        </p:nvSpPr>
        <p:spPr>
          <a:xfrm>
            <a:off x="3569438" y="3648617"/>
            <a:ext cx="6511188" cy="646331"/>
          </a:xfrm>
          <a:prstGeom prst="rect">
            <a:avLst/>
          </a:prstGeom>
        </p:spPr>
        <p:txBody>
          <a:bodyPr wrap="square">
            <a:spAutoFit/>
          </a:bodyPr>
          <a:lstStyle/>
          <a:p>
            <a:pPr lvl="0"/>
            <a:r>
              <a:rPr lang="en-GB" altLang="es-ES" dirty="0">
                <a:solidFill>
                  <a:srgbClr val="000000"/>
                </a:solidFill>
                <a:latin typeface="Arial" panose="020B0604020202020204" pitchFamily="34" charset="0"/>
                <a:cs typeface="Arial" panose="020B0604020202020204" pitchFamily="34" charset="0"/>
              </a:rPr>
              <a:t>Melanie Davis</a:t>
            </a:r>
            <a:r>
              <a:rPr lang="en-GB" altLang="es-ES" baseline="30000" dirty="0">
                <a:solidFill>
                  <a:srgbClr val="000000"/>
                </a:solidFill>
                <a:latin typeface="Arial" panose="020B0604020202020204" pitchFamily="34" charset="0"/>
                <a:cs typeface="Arial" panose="020B0604020202020204" pitchFamily="34" charset="0"/>
              </a:rPr>
              <a:t>1</a:t>
            </a:r>
            <a:r>
              <a:rPr lang="en-GB" altLang="es-ES" dirty="0">
                <a:solidFill>
                  <a:srgbClr val="000000"/>
                </a:solidFill>
                <a:latin typeface="Arial" panose="020B0604020202020204" pitchFamily="34" charset="0"/>
                <a:cs typeface="Arial" panose="020B0604020202020204" pitchFamily="34" charset="0"/>
              </a:rPr>
              <a:t>, Francisco Doblas-Reyes</a:t>
            </a:r>
            <a:r>
              <a:rPr lang="en-GB" altLang="es-ES" baseline="30000" dirty="0">
                <a:solidFill>
                  <a:srgbClr val="000000"/>
                </a:solidFill>
                <a:latin typeface="Arial" panose="020B0604020202020204" pitchFamily="34" charset="0"/>
                <a:cs typeface="Arial" panose="020B0604020202020204" pitchFamily="34" charset="0"/>
              </a:rPr>
              <a:t>1,2,3</a:t>
            </a:r>
            <a:r>
              <a:rPr lang="en-GB" altLang="es-ES" dirty="0">
                <a:solidFill>
                  <a:srgbClr val="000000"/>
                </a:solidFill>
                <a:latin typeface="Arial" panose="020B0604020202020204" pitchFamily="34" charset="0"/>
                <a:cs typeface="Arial" panose="020B0604020202020204" pitchFamily="34" charset="0"/>
              </a:rPr>
              <a:t>, </a:t>
            </a:r>
            <a:r>
              <a:rPr lang="en-GB" altLang="es-ES" dirty="0" err="1">
                <a:solidFill>
                  <a:srgbClr val="000000"/>
                </a:solidFill>
                <a:latin typeface="Arial" panose="020B0604020202020204" pitchFamily="34" charset="0"/>
                <a:cs typeface="Arial" panose="020B0604020202020204" pitchFamily="34" charset="0"/>
              </a:rPr>
              <a:t>Verónica</a:t>
            </a:r>
            <a:r>
              <a:rPr lang="en-GB" altLang="es-ES" dirty="0">
                <a:solidFill>
                  <a:srgbClr val="000000"/>
                </a:solidFill>
                <a:latin typeface="Arial" panose="020B0604020202020204" pitchFamily="34" charset="0"/>
                <a:cs typeface="Arial" panose="020B0604020202020204" pitchFamily="34" charset="0"/>
              </a:rPr>
              <a:t> </a:t>
            </a:r>
            <a:r>
              <a:rPr lang="en-GB" altLang="es-ES" dirty="0" err="1">
                <a:solidFill>
                  <a:srgbClr val="000000"/>
                </a:solidFill>
                <a:latin typeface="Arial" panose="020B0604020202020204" pitchFamily="34" charset="0"/>
                <a:cs typeface="Arial" panose="020B0604020202020204" pitchFamily="34" charset="0"/>
              </a:rPr>
              <a:t>Torralba</a:t>
            </a:r>
            <a:r>
              <a:rPr lang="en-GB" altLang="es-ES" dirty="0">
                <a:solidFill>
                  <a:srgbClr val="000000"/>
                </a:solidFill>
                <a:latin typeface="Arial" panose="020B0604020202020204" pitchFamily="34" charset="0"/>
                <a:cs typeface="Arial" panose="020B0604020202020204" pitchFamily="34" charset="0"/>
              </a:rPr>
              <a:t> Fernandez</a:t>
            </a:r>
            <a:r>
              <a:rPr lang="en-GB" altLang="es-ES" baseline="30000" dirty="0">
                <a:solidFill>
                  <a:srgbClr val="000000"/>
                </a:solidFill>
                <a:latin typeface="Arial" panose="020B0604020202020204" pitchFamily="34" charset="0"/>
                <a:cs typeface="Arial" panose="020B0604020202020204" pitchFamily="34" charset="0"/>
              </a:rPr>
              <a:t>1</a:t>
            </a:r>
            <a:r>
              <a:rPr lang="en-GB" altLang="es-ES" dirty="0">
                <a:solidFill>
                  <a:srgbClr val="000000"/>
                </a:solidFill>
                <a:latin typeface="Arial" panose="020B0604020202020204" pitchFamily="34" charset="0"/>
                <a:cs typeface="Arial" panose="020B0604020202020204" pitchFamily="34" charset="0"/>
              </a:rPr>
              <a:t>, </a:t>
            </a:r>
            <a:r>
              <a:rPr lang="en-GB" altLang="es-ES" dirty="0" err="1">
                <a:solidFill>
                  <a:srgbClr val="000000"/>
                </a:solidFill>
                <a:latin typeface="Arial" panose="020B0604020202020204" pitchFamily="34" charset="0"/>
                <a:cs typeface="Arial" panose="020B0604020202020204" pitchFamily="34" charset="0"/>
              </a:rPr>
              <a:t>Nube</a:t>
            </a:r>
            <a:r>
              <a:rPr lang="en-GB" altLang="es-ES" dirty="0">
                <a:solidFill>
                  <a:srgbClr val="000000"/>
                </a:solidFill>
                <a:latin typeface="Arial" panose="020B0604020202020204" pitchFamily="34" charset="0"/>
                <a:cs typeface="Arial" panose="020B0604020202020204" pitchFamily="34" charset="0"/>
              </a:rPr>
              <a:t> Gonzalez-Reviriego</a:t>
            </a:r>
            <a:r>
              <a:rPr lang="en-GB" altLang="es-ES" baseline="30000" dirty="0">
                <a:solidFill>
                  <a:srgbClr val="000000"/>
                </a:solidFill>
                <a:latin typeface="Arial" panose="020B0604020202020204" pitchFamily="34" charset="0"/>
                <a:cs typeface="Arial" panose="020B0604020202020204" pitchFamily="34" charset="0"/>
              </a:rPr>
              <a:t>1</a:t>
            </a:r>
            <a:r>
              <a:rPr lang="en-GB" altLang="es-ES" dirty="0">
                <a:solidFill>
                  <a:srgbClr val="000000"/>
                </a:solidFill>
                <a:latin typeface="Arial" panose="020B0604020202020204" pitchFamily="34" charset="0"/>
                <a:cs typeface="Arial" panose="020B0604020202020204" pitchFamily="34" charset="0"/>
              </a:rPr>
              <a:t> </a:t>
            </a:r>
          </a:p>
        </p:txBody>
      </p:sp>
      <p:sp>
        <p:nvSpPr>
          <p:cNvPr id="34" name="33 Rectángulo"/>
          <p:cNvSpPr/>
          <p:nvPr/>
        </p:nvSpPr>
        <p:spPr>
          <a:xfrm>
            <a:off x="3569437" y="4576841"/>
            <a:ext cx="6486524" cy="1107996"/>
          </a:xfrm>
          <a:prstGeom prst="rect">
            <a:avLst/>
          </a:prstGeom>
        </p:spPr>
        <p:txBody>
          <a:bodyPr wrap="square">
            <a:spAutoFit/>
          </a:bodyPr>
          <a:lstStyle/>
          <a:p>
            <a:pPr lvl="0"/>
            <a:r>
              <a:rPr lang="en-GB" altLang="es-ES" sz="1600" i="1" baseline="30000" dirty="0">
                <a:solidFill>
                  <a:srgbClr val="000000"/>
                </a:solidFill>
                <a:latin typeface="Arial" panose="020B0604020202020204" pitchFamily="34" charset="0"/>
                <a:cs typeface="Arial" panose="020B0604020202020204" pitchFamily="34" charset="0"/>
              </a:rPr>
              <a:t>1 </a:t>
            </a:r>
            <a:r>
              <a:rPr lang="en-GB" altLang="es-ES" sz="1600" i="1" dirty="0">
                <a:solidFill>
                  <a:srgbClr val="000000"/>
                </a:solidFill>
                <a:latin typeface="Arial" panose="020B0604020202020204" pitchFamily="34" charset="0"/>
                <a:cs typeface="Arial" panose="020B0604020202020204" pitchFamily="34" charset="0"/>
              </a:rPr>
              <a:t>Climate Forecasting Unit, Catalan Institute of Climate </a:t>
            </a:r>
            <a:r>
              <a:rPr lang="en-GB" altLang="es-ES" sz="1600" i="1" dirty="0" smtClean="0">
                <a:solidFill>
                  <a:srgbClr val="000000"/>
                </a:solidFill>
                <a:latin typeface="Arial" panose="020B0604020202020204" pitchFamily="34" charset="0"/>
                <a:cs typeface="Arial" panose="020B0604020202020204" pitchFamily="34" charset="0"/>
              </a:rPr>
              <a:t>Science (IC3)</a:t>
            </a:r>
            <a:endParaRPr lang="en-GB" altLang="es-ES" sz="1600" i="1" dirty="0">
              <a:solidFill>
                <a:srgbClr val="000000"/>
              </a:solidFill>
              <a:latin typeface="Arial" panose="020B0604020202020204" pitchFamily="34" charset="0"/>
              <a:cs typeface="Arial" panose="020B0604020202020204" pitchFamily="34" charset="0"/>
            </a:endParaRPr>
          </a:p>
          <a:p>
            <a:pPr lvl="0"/>
            <a:r>
              <a:rPr lang="en-GB" altLang="es-ES" sz="1600" i="1" baseline="30000" dirty="0" smtClean="0">
                <a:solidFill>
                  <a:srgbClr val="000000"/>
                </a:solidFill>
                <a:latin typeface="Arial" panose="020B0604020202020204" pitchFamily="34" charset="0"/>
                <a:cs typeface="Arial" panose="020B0604020202020204" pitchFamily="34" charset="0"/>
              </a:rPr>
              <a:t>2 </a:t>
            </a:r>
            <a:r>
              <a:rPr lang="en-GB" altLang="es-ES" sz="1600" i="1" dirty="0" err="1" smtClean="0">
                <a:solidFill>
                  <a:srgbClr val="000000"/>
                </a:solidFill>
                <a:latin typeface="Arial" panose="020B0604020202020204" pitchFamily="34" charset="0"/>
                <a:cs typeface="Arial" panose="020B0604020202020204" pitchFamily="34" charset="0"/>
              </a:rPr>
              <a:t>Institució</a:t>
            </a:r>
            <a:r>
              <a:rPr lang="en-GB" altLang="es-ES" sz="1600" i="1" dirty="0" smtClean="0">
                <a:solidFill>
                  <a:srgbClr val="000000"/>
                </a:solidFill>
                <a:latin typeface="Arial" panose="020B0604020202020204" pitchFamily="34" charset="0"/>
                <a:cs typeface="Arial" panose="020B0604020202020204" pitchFamily="34" charset="0"/>
              </a:rPr>
              <a:t> </a:t>
            </a:r>
            <a:r>
              <a:rPr lang="en-GB" altLang="es-ES" sz="1600" i="1" dirty="0" err="1">
                <a:solidFill>
                  <a:srgbClr val="000000"/>
                </a:solidFill>
                <a:latin typeface="Arial" panose="020B0604020202020204" pitchFamily="34" charset="0"/>
                <a:cs typeface="Arial" panose="020B0604020202020204" pitchFamily="34" charset="0"/>
              </a:rPr>
              <a:t>Catalana</a:t>
            </a:r>
            <a:r>
              <a:rPr lang="en-GB" altLang="es-ES" sz="1600" i="1" dirty="0">
                <a:solidFill>
                  <a:srgbClr val="000000"/>
                </a:solidFill>
                <a:latin typeface="Arial" panose="020B0604020202020204" pitchFamily="34" charset="0"/>
                <a:cs typeface="Arial" panose="020B0604020202020204" pitchFamily="34" charset="0"/>
              </a:rPr>
              <a:t> de </a:t>
            </a:r>
            <a:r>
              <a:rPr lang="en-GB" altLang="es-ES" sz="1600" i="1" dirty="0" err="1">
                <a:solidFill>
                  <a:srgbClr val="000000"/>
                </a:solidFill>
                <a:latin typeface="Arial" panose="020B0604020202020204" pitchFamily="34" charset="0"/>
                <a:cs typeface="Arial" panose="020B0604020202020204" pitchFamily="34" charset="0"/>
              </a:rPr>
              <a:t>Recerca</a:t>
            </a:r>
            <a:r>
              <a:rPr lang="en-GB" altLang="es-ES" sz="1600" i="1" dirty="0">
                <a:solidFill>
                  <a:srgbClr val="000000"/>
                </a:solidFill>
                <a:latin typeface="Arial" panose="020B0604020202020204" pitchFamily="34" charset="0"/>
                <a:cs typeface="Arial" panose="020B0604020202020204" pitchFamily="34" charset="0"/>
              </a:rPr>
              <a:t> </a:t>
            </a:r>
            <a:r>
              <a:rPr lang="en-GB" altLang="es-ES" sz="1600" i="1" dirty="0" err="1">
                <a:solidFill>
                  <a:srgbClr val="000000"/>
                </a:solidFill>
                <a:latin typeface="Arial" panose="020B0604020202020204" pitchFamily="34" charset="0"/>
                <a:cs typeface="Arial" panose="020B0604020202020204" pitchFamily="34" charset="0"/>
              </a:rPr>
              <a:t>i</a:t>
            </a:r>
            <a:r>
              <a:rPr lang="en-GB" altLang="es-ES" sz="1600" i="1" dirty="0">
                <a:solidFill>
                  <a:srgbClr val="000000"/>
                </a:solidFill>
                <a:latin typeface="Arial" panose="020B0604020202020204" pitchFamily="34" charset="0"/>
                <a:cs typeface="Arial" panose="020B0604020202020204" pitchFamily="34" charset="0"/>
              </a:rPr>
              <a:t> </a:t>
            </a:r>
            <a:r>
              <a:rPr lang="en-GB" altLang="es-ES" sz="1600" i="1" dirty="0" err="1">
                <a:solidFill>
                  <a:srgbClr val="000000"/>
                </a:solidFill>
                <a:latin typeface="Arial" panose="020B0604020202020204" pitchFamily="34" charset="0"/>
                <a:cs typeface="Arial" panose="020B0604020202020204" pitchFamily="34" charset="0"/>
              </a:rPr>
              <a:t>Estudis</a:t>
            </a:r>
            <a:r>
              <a:rPr lang="en-GB" altLang="es-ES" sz="1600" i="1" dirty="0">
                <a:solidFill>
                  <a:srgbClr val="000000"/>
                </a:solidFill>
                <a:latin typeface="Arial" panose="020B0604020202020204" pitchFamily="34" charset="0"/>
                <a:cs typeface="Arial" panose="020B0604020202020204" pitchFamily="34" charset="0"/>
              </a:rPr>
              <a:t> </a:t>
            </a:r>
            <a:r>
              <a:rPr lang="en-GB" altLang="es-ES" sz="1600" i="1" dirty="0" err="1">
                <a:solidFill>
                  <a:srgbClr val="000000"/>
                </a:solidFill>
                <a:latin typeface="Arial" panose="020B0604020202020204" pitchFamily="34" charset="0"/>
                <a:cs typeface="Arial" panose="020B0604020202020204" pitchFamily="34" charset="0"/>
              </a:rPr>
              <a:t>Avançats</a:t>
            </a:r>
            <a:r>
              <a:rPr lang="en-GB" altLang="es-ES" sz="1600" i="1" dirty="0">
                <a:solidFill>
                  <a:srgbClr val="000000"/>
                </a:solidFill>
                <a:latin typeface="Arial" panose="020B0604020202020204" pitchFamily="34" charset="0"/>
                <a:cs typeface="Arial" panose="020B0604020202020204" pitchFamily="34" charset="0"/>
              </a:rPr>
              <a:t> (ICREA)</a:t>
            </a:r>
          </a:p>
          <a:p>
            <a:pPr lvl="0"/>
            <a:r>
              <a:rPr lang="en-GB" altLang="es-ES" sz="1600" i="1" baseline="30000" dirty="0" smtClean="0">
                <a:solidFill>
                  <a:srgbClr val="000000"/>
                </a:solidFill>
                <a:latin typeface="Arial" panose="020B0604020202020204" pitchFamily="34" charset="0"/>
                <a:cs typeface="Arial" panose="020B0604020202020204" pitchFamily="34" charset="0"/>
              </a:rPr>
              <a:t>3</a:t>
            </a:r>
            <a:r>
              <a:rPr lang="en-GB" altLang="es-ES" sz="1600" i="1" dirty="0" smtClean="0">
                <a:solidFill>
                  <a:srgbClr val="000000"/>
                </a:solidFill>
                <a:latin typeface="Arial" panose="020B0604020202020204" pitchFamily="34" charset="0"/>
                <a:cs typeface="Arial" panose="020B0604020202020204" pitchFamily="34" charset="0"/>
              </a:rPr>
              <a:t> </a:t>
            </a:r>
            <a:r>
              <a:rPr lang="en-GB" altLang="es-ES" sz="1600" i="1" dirty="0">
                <a:solidFill>
                  <a:srgbClr val="000000"/>
                </a:solidFill>
                <a:latin typeface="Arial" panose="020B0604020202020204" pitchFamily="34" charset="0"/>
                <a:cs typeface="Arial" panose="020B0604020202020204" pitchFamily="34" charset="0"/>
              </a:rPr>
              <a:t>Barcelona Supercomputing </a:t>
            </a:r>
            <a:r>
              <a:rPr lang="en-GB" altLang="es-ES" sz="1600" i="1" dirty="0" err="1">
                <a:solidFill>
                  <a:srgbClr val="000000"/>
                </a:solidFill>
                <a:latin typeface="Arial" panose="020B0604020202020204" pitchFamily="34" charset="0"/>
                <a:cs typeface="Arial" panose="020B0604020202020204" pitchFamily="34" charset="0"/>
              </a:rPr>
              <a:t>Center</a:t>
            </a:r>
            <a:r>
              <a:rPr lang="en-GB" altLang="es-ES" sz="1600" i="1" dirty="0">
                <a:solidFill>
                  <a:srgbClr val="000000"/>
                </a:solidFill>
                <a:latin typeface="Arial" panose="020B0604020202020204" pitchFamily="34" charset="0"/>
                <a:cs typeface="Arial" panose="020B0604020202020204" pitchFamily="34" charset="0"/>
              </a:rPr>
              <a:t> (BSC)</a:t>
            </a:r>
          </a:p>
          <a:p>
            <a:pPr lvl="0"/>
            <a:endParaRPr lang="en-GB" altLang="es-ES" i="1" dirty="0">
              <a:solidFill>
                <a:srgbClr val="000000"/>
              </a:solidFill>
              <a:latin typeface="Arial" panose="020B0604020202020204" pitchFamily="34" charset="0"/>
              <a:cs typeface="Arial" panose="020B0604020202020204" pitchFamily="34" charset="0"/>
            </a:endParaRPr>
          </a:p>
        </p:txBody>
      </p:sp>
      <p:pic>
        <p:nvPicPr>
          <p:cNvPr id="35" name="34 Imagen" descr="newa_logo_web_rgb.png"/>
          <p:cNvPicPr>
            <a:picLocks noChangeAspect="1"/>
          </p:cNvPicPr>
          <p:nvPr/>
        </p:nvPicPr>
        <p:blipFill>
          <a:blip r:embed="rId9" cstate="print"/>
          <a:srcRect l="27319" t="31970"/>
          <a:stretch>
            <a:fillRect/>
          </a:stretch>
        </p:blipFill>
        <p:spPr>
          <a:xfrm>
            <a:off x="7878396" y="6757834"/>
            <a:ext cx="2062200" cy="742392"/>
          </a:xfrm>
          <a:prstGeom prst="rect">
            <a:avLst/>
          </a:prstGeom>
        </p:spPr>
      </p:pic>
    </p:spTree>
    <p:extLst>
      <p:ext uri="{BB962C8B-B14F-4D97-AF65-F5344CB8AC3E}">
        <p14:creationId xmlns:p14="http://schemas.microsoft.com/office/powerpoint/2010/main" val="160353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82" r="-561"/>
          <a:stretch/>
        </p:blipFill>
        <p:spPr bwMode="auto">
          <a:xfrm>
            <a:off x="-103664" y="2552701"/>
            <a:ext cx="10278087" cy="500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ijimenez\Dropbox\BSC ES SERVICES COMM\Graphic Resources\RESILIENCE UKKO\UKKO_logo_white-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112" y="1029594"/>
            <a:ext cx="2971800" cy="1430129"/>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 y="1055237"/>
            <a:ext cx="3274932" cy="1429200"/>
          </a:xfrm>
          <a:prstGeom prst="rect">
            <a:avLst/>
          </a:prstGeom>
        </p:spPr>
      </p:pic>
    </p:spTree>
    <p:extLst>
      <p:ext uri="{BB962C8B-B14F-4D97-AF65-F5344CB8AC3E}">
        <p14:creationId xmlns:p14="http://schemas.microsoft.com/office/powerpoint/2010/main" val="279249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b="23266"/>
          <a:stretch/>
        </p:blipFill>
        <p:spPr bwMode="auto">
          <a:xfrm>
            <a:off x="794" y="884237"/>
            <a:ext cx="10079037" cy="667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1974" t="4608" r="77634" b="89000"/>
          <a:stretch/>
        </p:blipFill>
        <p:spPr bwMode="auto">
          <a:xfrm>
            <a:off x="-4570" y="902167"/>
            <a:ext cx="3597082" cy="1887070"/>
          </a:xfrm>
          <a:prstGeom prst="roundRect">
            <a:avLst>
              <a:gd name="adj" fmla="val 0"/>
            </a:avLst>
          </a:prstGeom>
          <a:solidFill>
            <a:srgbClr val="FFFFFF">
              <a:shade val="85000"/>
            </a:srgbClr>
          </a:solidFill>
          <a:ln w="76200">
            <a:noFill/>
          </a:ln>
          <a:effectLst/>
          <a:extLst>
            <a:ext uri="{909E8E84-426E-40DD-AFC4-6F175D3DCCD1}">
              <a14:hiddenFill xmlns:a14="http://schemas.microsoft.com/office/drawing/2010/main">
                <a:solidFill>
                  <a:schemeClr val="accent1"/>
                </a:solidFill>
              </a14:hiddenFill>
            </a:ext>
          </a:extLst>
        </p:spPr>
      </p:pic>
      <p:pic>
        <p:nvPicPr>
          <p:cNvPr id="3077" name="Picture 5" descr="C:\Users\ijimenez\Documents\ukko-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07" y="1157286"/>
            <a:ext cx="2963505" cy="14795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8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2112" t="61930" r="78468" b="19824"/>
          <a:stretch/>
        </p:blipFill>
        <p:spPr bwMode="auto">
          <a:xfrm>
            <a:off x="-1245" y="884237"/>
            <a:ext cx="3597082" cy="188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2112"/>
          <a:stretch/>
        </p:blipFill>
        <p:spPr bwMode="auto">
          <a:xfrm>
            <a:off x="0" y="884237"/>
            <a:ext cx="10080625" cy="671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0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2112"/>
          <a:stretch/>
        </p:blipFill>
        <p:spPr bwMode="auto">
          <a:xfrm>
            <a:off x="0" y="884237"/>
            <a:ext cx="10080625" cy="671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5726112" y="2255837"/>
            <a:ext cx="4038600" cy="3096597"/>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grpSp>
        <p:nvGrpSpPr>
          <p:cNvPr id="11" name="10 Grupo"/>
          <p:cNvGrpSpPr/>
          <p:nvPr/>
        </p:nvGrpSpPr>
        <p:grpSpPr>
          <a:xfrm>
            <a:off x="5954712" y="2532367"/>
            <a:ext cx="3798582" cy="2556890"/>
            <a:chOff x="10298112" y="2808502"/>
            <a:chExt cx="3798582" cy="2556890"/>
          </a:xfrm>
        </p:grpSpPr>
        <p:sp>
          <p:nvSpPr>
            <p:cNvPr id="3" name="2 CuadroTexto"/>
            <p:cNvSpPr txBox="1"/>
            <p:nvPr/>
          </p:nvSpPr>
          <p:spPr>
            <a:xfrm>
              <a:off x="10298112" y="2808502"/>
              <a:ext cx="1828800" cy="400110"/>
            </a:xfrm>
            <a:prstGeom prst="rect">
              <a:avLst/>
            </a:prstGeom>
            <a:noFill/>
          </p:spPr>
          <p:txBody>
            <a:bodyPr wrap="square" rtlCol="0">
              <a:spAutoFit/>
            </a:bodyPr>
            <a:lstStyle/>
            <a:p>
              <a:r>
                <a:rPr lang="es-ES_tradnl" sz="2000" dirty="0" err="1" smtClean="0">
                  <a:latin typeface="Arial" panose="020B0604020202020204" pitchFamily="34" charset="0"/>
                  <a:cs typeface="Arial" panose="020B0604020202020204" pitchFamily="34" charset="0"/>
                </a:rPr>
                <a:t>Transparency</a:t>
              </a:r>
              <a:endParaRPr lang="es-ES" sz="2000" dirty="0">
                <a:latin typeface="Arial" panose="020B0604020202020204" pitchFamily="34" charset="0"/>
                <a:cs typeface="Arial" panose="020B0604020202020204" pitchFamily="34" charset="0"/>
              </a:endParaRPr>
            </a:p>
          </p:txBody>
        </p:sp>
        <p:sp>
          <p:nvSpPr>
            <p:cNvPr id="5" name="4 CuadroTexto"/>
            <p:cNvSpPr txBox="1"/>
            <p:nvPr/>
          </p:nvSpPr>
          <p:spPr>
            <a:xfrm>
              <a:off x="10298112" y="3666906"/>
              <a:ext cx="1828800" cy="400110"/>
            </a:xfrm>
            <a:prstGeom prst="rect">
              <a:avLst/>
            </a:prstGeom>
            <a:noFill/>
          </p:spPr>
          <p:txBody>
            <a:bodyPr wrap="square" rtlCol="0">
              <a:spAutoFit/>
            </a:bodyPr>
            <a:lstStyle/>
            <a:p>
              <a:r>
                <a:rPr lang="es-ES_tradnl" sz="2000" dirty="0" err="1" smtClean="0">
                  <a:latin typeface="Arial" panose="020B0604020202020204" pitchFamily="34" charset="0"/>
                  <a:cs typeface="Arial" panose="020B0604020202020204" pitchFamily="34" charset="0"/>
                </a:rPr>
                <a:t>Slope</a:t>
              </a:r>
              <a:endParaRPr lang="es-ES" sz="2000" dirty="0">
                <a:latin typeface="Arial" panose="020B0604020202020204" pitchFamily="34" charset="0"/>
                <a:cs typeface="Arial" panose="020B0604020202020204" pitchFamily="34" charset="0"/>
              </a:endParaRPr>
            </a:p>
          </p:txBody>
        </p:sp>
        <p:sp>
          <p:nvSpPr>
            <p:cNvPr id="6" name="5 CuadroTexto"/>
            <p:cNvSpPr txBox="1"/>
            <p:nvPr/>
          </p:nvSpPr>
          <p:spPr>
            <a:xfrm>
              <a:off x="10298112" y="4657506"/>
              <a:ext cx="1828800" cy="400110"/>
            </a:xfrm>
            <a:prstGeom prst="rect">
              <a:avLst/>
            </a:prstGeom>
            <a:noFill/>
          </p:spPr>
          <p:txBody>
            <a:bodyPr wrap="square" rtlCol="0">
              <a:spAutoFit/>
            </a:bodyPr>
            <a:lstStyle/>
            <a:p>
              <a:r>
                <a:rPr lang="es-ES_tradnl" sz="2000" dirty="0" smtClean="0">
                  <a:latin typeface="Arial" panose="020B0604020202020204" pitchFamily="34" charset="0"/>
                  <a:cs typeface="Arial" panose="020B0604020202020204" pitchFamily="34" charset="0"/>
                </a:rPr>
                <a:t>Line </a:t>
              </a:r>
              <a:r>
                <a:rPr lang="es-ES_tradnl" sz="2000" dirty="0" err="1" smtClean="0">
                  <a:latin typeface="Arial" panose="020B0604020202020204" pitchFamily="34" charset="0"/>
                  <a:cs typeface="Arial" panose="020B0604020202020204" pitchFamily="34" charset="0"/>
                </a:rPr>
                <a:t>width</a:t>
              </a:r>
              <a:endParaRPr lang="es-ES" sz="2000" dirty="0">
                <a:latin typeface="Arial" panose="020B0604020202020204" pitchFamily="34" charset="0"/>
                <a:cs typeface="Arial" panose="020B0604020202020204" pitchFamily="34" charset="0"/>
              </a:endParaRPr>
            </a:p>
          </p:txBody>
        </p:sp>
        <p:sp>
          <p:nvSpPr>
            <p:cNvPr id="8" name="7 Rectángulo"/>
            <p:cNvSpPr/>
            <p:nvPr/>
          </p:nvSpPr>
          <p:spPr>
            <a:xfrm>
              <a:off x="12355512" y="3666906"/>
              <a:ext cx="1741182" cy="707886"/>
            </a:xfrm>
            <a:prstGeom prst="rect">
              <a:avLst/>
            </a:prstGeom>
          </p:spPr>
          <p:txBody>
            <a:bodyPr wrap="none">
              <a:spAutoFit/>
            </a:bodyPr>
            <a:lstStyle/>
            <a:p>
              <a:r>
                <a:rPr lang="es-ES_tradnl" sz="2000" b="1" dirty="0">
                  <a:latin typeface="Arial" panose="020B0604020202020204" pitchFamily="34" charset="0"/>
                  <a:cs typeface="Arial" panose="020B0604020202020204" pitchFamily="34" charset="0"/>
                </a:rPr>
                <a:t>PREDICTED </a:t>
              </a:r>
              <a:endParaRPr lang="es-ES_tradnl" sz="2000" b="1" dirty="0" smtClean="0">
                <a:latin typeface="Arial" panose="020B0604020202020204" pitchFamily="34" charset="0"/>
                <a:cs typeface="Arial" panose="020B0604020202020204" pitchFamily="34" charset="0"/>
              </a:endParaRPr>
            </a:p>
            <a:p>
              <a:r>
                <a:rPr lang="es-ES_tradnl" sz="2000" b="1" dirty="0" smtClean="0">
                  <a:latin typeface="Arial" panose="020B0604020202020204" pitchFamily="34" charset="0"/>
                  <a:cs typeface="Arial" panose="020B0604020202020204" pitchFamily="34" charset="0"/>
                </a:rPr>
                <a:t>CHANGE</a:t>
              </a:r>
              <a:endParaRPr lang="es-ES" sz="2000" b="1" dirty="0">
                <a:latin typeface="Arial" panose="020B0604020202020204" pitchFamily="34" charset="0"/>
                <a:cs typeface="Arial" panose="020B0604020202020204" pitchFamily="34" charset="0"/>
              </a:endParaRPr>
            </a:p>
          </p:txBody>
        </p:sp>
        <p:sp>
          <p:nvSpPr>
            <p:cNvPr id="9" name="8 Rectángulo"/>
            <p:cNvSpPr/>
            <p:nvPr/>
          </p:nvSpPr>
          <p:spPr>
            <a:xfrm>
              <a:off x="12355512" y="4657506"/>
              <a:ext cx="1598515" cy="707886"/>
            </a:xfrm>
            <a:prstGeom prst="rect">
              <a:avLst/>
            </a:prstGeom>
          </p:spPr>
          <p:txBody>
            <a:bodyPr wrap="none">
              <a:spAutoFit/>
            </a:bodyPr>
            <a:lstStyle/>
            <a:p>
              <a:r>
                <a:rPr lang="es-ES_tradnl" sz="2000" b="1" dirty="0">
                  <a:latin typeface="Arial" panose="020B0604020202020204" pitchFamily="34" charset="0"/>
                  <a:cs typeface="Arial" panose="020B0604020202020204" pitchFamily="34" charset="0"/>
                </a:rPr>
                <a:t>WIND </a:t>
              </a:r>
              <a:endParaRPr lang="es-ES_tradnl" sz="2000" b="1" dirty="0" smtClean="0">
                <a:latin typeface="Arial" panose="020B0604020202020204" pitchFamily="34" charset="0"/>
                <a:cs typeface="Arial" panose="020B0604020202020204" pitchFamily="34" charset="0"/>
              </a:endParaRPr>
            </a:p>
            <a:p>
              <a:r>
                <a:rPr lang="es-ES_tradnl" sz="2000" b="1" dirty="0" smtClean="0">
                  <a:latin typeface="Arial" panose="020B0604020202020204" pitchFamily="34" charset="0"/>
                  <a:cs typeface="Arial" panose="020B0604020202020204" pitchFamily="34" charset="0"/>
                </a:rPr>
                <a:t>STRENGTH</a:t>
              </a:r>
              <a:endParaRPr lang="es-ES" sz="2000" b="1" dirty="0">
                <a:latin typeface="Arial" panose="020B0604020202020204" pitchFamily="34" charset="0"/>
                <a:cs typeface="Arial" panose="020B0604020202020204" pitchFamily="34" charset="0"/>
              </a:endParaRPr>
            </a:p>
          </p:txBody>
        </p:sp>
        <p:sp>
          <p:nvSpPr>
            <p:cNvPr id="10" name="9 Rectángulo"/>
            <p:cNvSpPr/>
            <p:nvPr/>
          </p:nvSpPr>
          <p:spPr>
            <a:xfrm>
              <a:off x="12355512" y="2808502"/>
              <a:ext cx="926857" cy="400110"/>
            </a:xfrm>
            <a:prstGeom prst="rect">
              <a:avLst/>
            </a:prstGeom>
          </p:spPr>
          <p:txBody>
            <a:bodyPr wrap="none">
              <a:spAutoFit/>
            </a:bodyPr>
            <a:lstStyle/>
            <a:p>
              <a:r>
                <a:rPr lang="es-ES_tradnl" sz="2000" b="1" dirty="0">
                  <a:latin typeface="Arial" panose="020B0604020202020204" pitchFamily="34" charset="0"/>
                  <a:cs typeface="Arial" panose="020B0604020202020204" pitchFamily="34" charset="0"/>
                </a:rPr>
                <a:t>SKILL</a:t>
              </a:r>
              <a:endParaRPr lang="es-E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434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931303"/>
            <a:ext cx="10080625" cy="470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15912" y="6065837"/>
            <a:ext cx="2197012" cy="707886"/>
          </a:xfrm>
          <a:prstGeom prst="rect">
            <a:avLst/>
          </a:prstGeom>
        </p:spPr>
        <p:txBody>
          <a:bodyPr wrap="none">
            <a:spAutoFit/>
          </a:bodyPr>
          <a:lstStyle/>
          <a:p>
            <a:r>
              <a:rPr lang="es-ES_tradnl" sz="2000" b="1" dirty="0" smtClean="0">
                <a:latin typeface="Arial" panose="020B0604020202020204" pitchFamily="34" charset="0"/>
                <a:cs typeface="Arial" panose="020B0604020202020204" pitchFamily="34" charset="0"/>
              </a:rPr>
              <a:t>HISTORICAL </a:t>
            </a:r>
          </a:p>
          <a:p>
            <a:r>
              <a:rPr lang="es-ES_tradnl" sz="2000" b="1" dirty="0" smtClean="0">
                <a:latin typeface="Arial" panose="020B0604020202020204" pitchFamily="34" charset="0"/>
                <a:cs typeface="Arial" panose="020B0604020202020204" pitchFamily="34" charset="0"/>
              </a:rPr>
              <a:t>OBSERVATIONS</a:t>
            </a:r>
            <a:endParaRPr lang="es-ES" sz="2000" b="1" dirty="0">
              <a:latin typeface="Arial" panose="020B0604020202020204" pitchFamily="34" charset="0"/>
              <a:cs typeface="Arial" panose="020B0604020202020204" pitchFamily="34" charset="0"/>
            </a:endParaRPr>
          </a:p>
        </p:txBody>
      </p:sp>
      <p:sp>
        <p:nvSpPr>
          <p:cNvPr id="4" name="3 Rectángulo"/>
          <p:cNvSpPr/>
          <p:nvPr/>
        </p:nvSpPr>
        <p:spPr>
          <a:xfrm>
            <a:off x="4506912" y="6065837"/>
            <a:ext cx="2182008" cy="707886"/>
          </a:xfrm>
          <a:prstGeom prst="rect">
            <a:avLst/>
          </a:prstGeom>
        </p:spPr>
        <p:txBody>
          <a:bodyPr wrap="none">
            <a:spAutoFit/>
          </a:bodyPr>
          <a:lstStyle/>
          <a:p>
            <a:r>
              <a:rPr lang="es-ES_tradnl" sz="2000" b="1" dirty="0" smtClean="0">
                <a:latin typeface="Arial" panose="020B0604020202020204" pitchFamily="34" charset="0"/>
                <a:cs typeface="Arial" panose="020B0604020202020204" pitchFamily="34" charset="0"/>
              </a:rPr>
              <a:t>PROBABILISTIC</a:t>
            </a:r>
          </a:p>
          <a:p>
            <a:r>
              <a:rPr lang="es-ES_tradnl" sz="2000" b="1" dirty="0" smtClean="0">
                <a:latin typeface="Arial" panose="020B0604020202020204" pitchFamily="34" charset="0"/>
                <a:cs typeface="Arial" panose="020B0604020202020204" pitchFamily="34" charset="0"/>
              </a:rPr>
              <a:t>PREDICTIONS</a:t>
            </a:r>
            <a:endParaRPr lang="es-ES" sz="2000" b="1" dirty="0">
              <a:latin typeface="Arial" panose="020B0604020202020204" pitchFamily="34" charset="0"/>
              <a:cs typeface="Arial" panose="020B0604020202020204" pitchFamily="34" charset="0"/>
            </a:endParaRPr>
          </a:p>
        </p:txBody>
      </p:sp>
      <p:sp>
        <p:nvSpPr>
          <p:cNvPr id="5" name="4 Rectángulo"/>
          <p:cNvSpPr/>
          <p:nvPr/>
        </p:nvSpPr>
        <p:spPr>
          <a:xfrm>
            <a:off x="7779015" y="6037798"/>
            <a:ext cx="1909497" cy="1323439"/>
          </a:xfrm>
          <a:prstGeom prst="rect">
            <a:avLst/>
          </a:prstGeom>
        </p:spPr>
        <p:txBody>
          <a:bodyPr wrap="none">
            <a:spAutoFit/>
          </a:bodyPr>
          <a:lstStyle/>
          <a:p>
            <a:r>
              <a:rPr lang="es-ES_tradnl" sz="2000" b="1" dirty="0" smtClean="0">
                <a:latin typeface="Arial" panose="020B0604020202020204" pitchFamily="34" charset="0"/>
                <a:cs typeface="Arial" panose="020B0604020202020204" pitchFamily="34" charset="0"/>
              </a:rPr>
              <a:t>SKILL</a:t>
            </a:r>
          </a:p>
          <a:p>
            <a:r>
              <a:rPr lang="es-ES_tradnl" sz="2000" b="1" dirty="0" smtClean="0">
                <a:latin typeface="Arial" panose="020B0604020202020204" pitchFamily="34" charset="0"/>
                <a:cs typeface="Arial" panose="020B0604020202020204" pitchFamily="34" charset="0"/>
              </a:rPr>
              <a:t>+</a:t>
            </a:r>
          </a:p>
          <a:p>
            <a:r>
              <a:rPr lang="es-ES_tradnl" sz="2000" b="1" dirty="0" smtClean="0">
                <a:latin typeface="Arial" panose="020B0604020202020204" pitchFamily="34" charset="0"/>
                <a:cs typeface="Arial" panose="020B0604020202020204" pitchFamily="34" charset="0"/>
              </a:rPr>
              <a:t>WIND POWER</a:t>
            </a:r>
          </a:p>
          <a:p>
            <a:r>
              <a:rPr lang="es-ES_tradnl" sz="2000" b="1" dirty="0" smtClean="0">
                <a:latin typeface="Arial" panose="020B0604020202020204" pitchFamily="34" charset="0"/>
                <a:cs typeface="Arial" panose="020B0604020202020204" pitchFamily="34" charset="0"/>
              </a:rPr>
              <a:t>GENERATED</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1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088" y="1341437"/>
            <a:ext cx="1016853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5878512" y="1955502"/>
            <a:ext cx="4038600" cy="990600"/>
          </a:xfrm>
          <a:prstGeom prst="roundRect">
            <a:avLst>
              <a:gd name="adj" fmla="val 30388"/>
            </a:avLst>
          </a:prstGeom>
          <a:solidFill>
            <a:schemeClr val="bg1"/>
          </a:solidFill>
          <a:ln>
            <a:solidFill>
              <a:schemeClr val="bg1"/>
            </a:solidFill>
          </a:ln>
          <a:effectLst>
            <a:outerShdw blurRad="50800" dist="38100" dir="2700000" algn="tl" rotWithShape="0">
              <a:prstClr val="black">
                <a:alpha val="40000"/>
              </a:prstClr>
            </a:outerShdw>
          </a:effectLst>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sp>
        <p:nvSpPr>
          <p:cNvPr id="5" name="4 CuadroTexto"/>
          <p:cNvSpPr txBox="1"/>
          <p:nvPr/>
        </p:nvSpPr>
        <p:spPr>
          <a:xfrm>
            <a:off x="6259512" y="2184101"/>
            <a:ext cx="3276600" cy="461665"/>
          </a:xfrm>
          <a:prstGeom prst="rect">
            <a:avLst/>
          </a:prstGeom>
          <a:noFill/>
        </p:spPr>
        <p:txBody>
          <a:bodyPr wrap="square" rtlCol="0">
            <a:spAutoFit/>
          </a:bodyPr>
          <a:lstStyle/>
          <a:p>
            <a:r>
              <a:rPr lang="es-ES_tradnl" sz="2400" dirty="0" err="1" smtClean="0">
                <a:latin typeface="Arial" panose="020B0604020202020204" pitchFamily="34" charset="0"/>
                <a:cs typeface="Arial" panose="020B0604020202020204" pitchFamily="34" charset="0"/>
              </a:rPr>
              <a:t>Lower</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tercile</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example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64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189037"/>
            <a:ext cx="10080625" cy="60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5878512" y="1955502"/>
            <a:ext cx="4038600" cy="990600"/>
          </a:xfrm>
          <a:prstGeom prst="roundRect">
            <a:avLst>
              <a:gd name="adj" fmla="val 30388"/>
            </a:avLst>
          </a:prstGeom>
          <a:solidFill>
            <a:schemeClr val="bg1"/>
          </a:solidFill>
          <a:ln>
            <a:solidFill>
              <a:schemeClr val="bg1"/>
            </a:solidFill>
          </a:ln>
          <a:effectLst>
            <a:outerShdw blurRad="50800" dist="38100" dir="2700000" algn="tl" rotWithShape="0">
              <a:prstClr val="black">
                <a:alpha val="40000"/>
              </a:prstClr>
            </a:outerShdw>
          </a:effectLst>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sp>
        <p:nvSpPr>
          <p:cNvPr id="4" name="3 CuadroTexto"/>
          <p:cNvSpPr txBox="1"/>
          <p:nvPr/>
        </p:nvSpPr>
        <p:spPr>
          <a:xfrm>
            <a:off x="6259512" y="2184101"/>
            <a:ext cx="3276600" cy="461665"/>
          </a:xfrm>
          <a:prstGeom prst="rect">
            <a:avLst/>
          </a:prstGeom>
          <a:noFill/>
        </p:spPr>
        <p:txBody>
          <a:bodyPr wrap="square" rtlCol="0">
            <a:spAutoFit/>
          </a:bodyPr>
          <a:lstStyle/>
          <a:p>
            <a:r>
              <a:rPr lang="es-ES_tradnl" sz="2400" dirty="0" err="1" smtClean="0">
                <a:latin typeface="Arial" panose="020B0604020202020204" pitchFamily="34" charset="0"/>
                <a:cs typeface="Arial" panose="020B0604020202020204" pitchFamily="34" charset="0"/>
              </a:rPr>
              <a:t>Higher</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tercile</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example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86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993" y="984428"/>
            <a:ext cx="10073632" cy="645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5878512" y="1955501"/>
            <a:ext cx="4038600" cy="1367136"/>
          </a:xfrm>
          <a:prstGeom prst="roundRect">
            <a:avLst>
              <a:gd name="adj" fmla="val 30388"/>
            </a:avLst>
          </a:prstGeom>
          <a:solidFill>
            <a:schemeClr val="bg1"/>
          </a:solidFill>
          <a:ln>
            <a:solidFill>
              <a:schemeClr val="bg1"/>
            </a:solidFill>
          </a:ln>
          <a:effectLst>
            <a:outerShdw blurRad="50800" dist="38100" dir="2700000" algn="tl" rotWithShape="0">
              <a:prstClr val="black">
                <a:alpha val="40000"/>
              </a:prstClr>
            </a:outerShdw>
          </a:effectLst>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sp>
        <p:nvSpPr>
          <p:cNvPr id="5" name="4 CuadroTexto"/>
          <p:cNvSpPr txBox="1"/>
          <p:nvPr/>
        </p:nvSpPr>
        <p:spPr>
          <a:xfrm>
            <a:off x="6259512" y="2184101"/>
            <a:ext cx="3429000" cy="830997"/>
          </a:xfrm>
          <a:prstGeom prst="rect">
            <a:avLst/>
          </a:prstGeom>
          <a:noFill/>
        </p:spPr>
        <p:txBody>
          <a:bodyPr wrap="square" rtlCol="0">
            <a:spAutoFit/>
          </a:bodyPr>
          <a:lstStyle/>
          <a:p>
            <a:r>
              <a:rPr lang="es-ES_tradnl" sz="2400" dirty="0" smtClean="0">
                <a:latin typeface="Arial" panose="020B0604020202020204" pitchFamily="34" charset="0"/>
                <a:cs typeface="Arial" panose="020B0604020202020204" pitchFamily="34" charset="0"/>
              </a:rPr>
              <a:t>In </a:t>
            </a:r>
            <a:r>
              <a:rPr lang="es-ES_tradnl" sz="2400" dirty="0" err="1" smtClean="0">
                <a:latin typeface="Arial" panose="020B0604020202020204" pitchFamily="34" charset="0"/>
                <a:cs typeface="Arial" panose="020B0604020202020204" pitchFamily="34" charset="0"/>
              </a:rPr>
              <a:t>Europe</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there</a:t>
            </a:r>
            <a:r>
              <a:rPr lang="es-ES_tradnl" sz="2400" dirty="0" smtClean="0">
                <a:latin typeface="Arial" panose="020B0604020202020204" pitchFamily="34" charset="0"/>
                <a:cs typeface="Arial" panose="020B0604020202020204" pitchFamily="34" charset="0"/>
              </a:rPr>
              <a:t> are </a:t>
            </a:r>
            <a:r>
              <a:rPr lang="es-ES_tradnl" sz="2400" dirty="0" err="1" smtClean="0">
                <a:latin typeface="Arial" panose="020B0604020202020204" pitchFamily="34" charset="0"/>
                <a:cs typeface="Arial" panose="020B0604020202020204" pitchFamily="34" charset="0"/>
              </a:rPr>
              <a:t>large</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areas</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without</a:t>
            </a:r>
            <a:r>
              <a:rPr lang="es-ES_tradnl" sz="2400" dirty="0" smtClean="0">
                <a:latin typeface="Arial" panose="020B0604020202020204" pitchFamily="34" charset="0"/>
                <a:cs typeface="Arial" panose="020B0604020202020204" pitchFamily="34" charset="0"/>
              </a:rPr>
              <a:t> </a:t>
            </a:r>
            <a:r>
              <a:rPr lang="es-ES_tradnl" sz="2400" dirty="0" err="1" smtClean="0">
                <a:latin typeface="Arial" panose="020B0604020202020204" pitchFamily="34" charset="0"/>
                <a:cs typeface="Arial" panose="020B0604020202020204" pitchFamily="34" charset="0"/>
              </a:rPr>
              <a:t>skill</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1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qosenergy.com/wp-content/uploads/2015/03/20150313_EWEA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732" y="2828885"/>
            <a:ext cx="4439160" cy="217324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065783" y="6617493"/>
            <a:ext cx="5628221" cy="646331"/>
          </a:xfrm>
          <a:prstGeom prst="rect">
            <a:avLst/>
          </a:prstGeom>
        </p:spPr>
        <p:txBody>
          <a:bodyPr wrap="square">
            <a:spAutoFit/>
          </a:bodyPr>
          <a:lstStyle/>
          <a:p>
            <a:pPr algn="ctr"/>
            <a:r>
              <a:rPr lang="en-US" dirty="0" smtClean="0">
                <a:solidFill>
                  <a:schemeClr val="tx2"/>
                </a:solidFill>
                <a:latin typeface="Arial" pitchFamily="34" charset="0"/>
                <a:cs typeface="Arial" pitchFamily="34" charset="0"/>
              </a:rPr>
              <a:t>Contact us for further information</a:t>
            </a:r>
          </a:p>
          <a:p>
            <a:pPr algn="ctr"/>
            <a:r>
              <a:rPr lang="en-US" dirty="0" smtClean="0">
                <a:solidFill>
                  <a:schemeClr val="tx2"/>
                </a:solidFill>
                <a:latin typeface="Arial" pitchFamily="34" charset="0"/>
                <a:cs typeface="Arial" pitchFamily="34" charset="0"/>
              </a:rPr>
              <a:t>Info-services-es@bsc.es</a:t>
            </a:r>
            <a:endParaRPr lang="es-ES" dirty="0">
              <a:solidFill>
                <a:schemeClr val="tx2"/>
              </a:solidFill>
              <a:latin typeface="Arial" pitchFamily="34" charset="0"/>
              <a:cs typeface="Arial" pitchFamily="34" charset="0"/>
            </a:endParaRPr>
          </a:p>
        </p:txBody>
      </p:sp>
      <p:grpSp>
        <p:nvGrpSpPr>
          <p:cNvPr id="9" name="8 Grupo"/>
          <p:cNvGrpSpPr/>
          <p:nvPr/>
        </p:nvGrpSpPr>
        <p:grpSpPr>
          <a:xfrm>
            <a:off x="-1" y="884236"/>
            <a:ext cx="10080626" cy="6675439"/>
            <a:chOff x="-1" y="884236"/>
            <a:chExt cx="10080626" cy="6675439"/>
          </a:xfrm>
        </p:grpSpPr>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235" r="1536" b="4514"/>
            <a:stretch/>
          </p:blipFill>
          <p:spPr bwMode="auto">
            <a:xfrm>
              <a:off x="-1" y="884236"/>
              <a:ext cx="10080626" cy="55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9062" r="1536" b="4514"/>
            <a:stretch/>
          </p:blipFill>
          <p:spPr bwMode="auto">
            <a:xfrm>
              <a:off x="0" y="6203091"/>
              <a:ext cx="10080625" cy="13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078112" y="892173"/>
              <a:ext cx="5934000" cy="6667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 name="Picture 5" descr="http://www.qosenergy.com/wp-content/uploads/2015/03/20150313_EWEA2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8944" y="4973820"/>
            <a:ext cx="3942736" cy="1930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5830" t="12253" r="2385" b="10157"/>
          <a:stretch/>
        </p:blipFill>
        <p:spPr bwMode="auto">
          <a:xfrm>
            <a:off x="3101577" y="2394134"/>
            <a:ext cx="3877471" cy="2029586"/>
          </a:xfrm>
          <a:prstGeom prst="rect">
            <a:avLst/>
          </a:prstGeom>
          <a:noFill/>
          <a:ln w="7620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4838" y="1189037"/>
            <a:ext cx="4190948" cy="707886"/>
          </a:xfrm>
          <a:prstGeom prst="rect">
            <a:avLst/>
          </a:prstGeom>
        </p:spPr>
        <p:txBody>
          <a:bodyPr wrap="square">
            <a:spAutoFit/>
          </a:bodyPr>
          <a:lstStyle/>
          <a:p>
            <a:r>
              <a:rPr lang="es-ES_tradnl" sz="2000" dirty="0" err="1" smtClean="0">
                <a:latin typeface="Arial" panose="020B0604020202020204" pitchFamily="34" charset="0"/>
                <a:cs typeface="Arial" panose="020B0604020202020204" pitchFamily="34" charset="0"/>
              </a:rPr>
              <a:t>If</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you</a:t>
            </a:r>
            <a:r>
              <a:rPr lang="es-ES_tradnl" sz="2000" dirty="0" smtClean="0">
                <a:latin typeface="Arial" panose="020B0604020202020204" pitchFamily="34" charset="0"/>
                <a:cs typeface="Arial" panose="020B0604020202020204" pitchFamily="34" charset="0"/>
              </a:rPr>
              <a:t> are </a:t>
            </a:r>
            <a:r>
              <a:rPr lang="es-ES_tradnl" sz="2000" dirty="0" err="1" smtClean="0">
                <a:latin typeface="Arial" panose="020B0604020202020204" pitchFamily="34" charset="0"/>
                <a:cs typeface="Arial" panose="020B0604020202020204" pitchFamily="34" charset="0"/>
              </a:rPr>
              <a:t>interested</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we</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will</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present</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an</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operative</a:t>
            </a:r>
            <a:r>
              <a:rPr lang="es-ES_tradnl" sz="2000" dirty="0" smtClean="0">
                <a:latin typeface="Arial" panose="020B0604020202020204" pitchFamily="34" charset="0"/>
                <a:cs typeface="Arial" panose="020B0604020202020204" pitchFamily="34" charset="0"/>
              </a:rPr>
              <a:t> </a:t>
            </a:r>
            <a:r>
              <a:rPr lang="es-ES_tradnl" sz="2000" dirty="0" err="1" smtClean="0">
                <a:latin typeface="Arial" panose="020B0604020202020204" pitchFamily="34" charset="0"/>
                <a:cs typeface="Arial" panose="020B0604020202020204" pitchFamily="34" charset="0"/>
              </a:rPr>
              <a:t>version</a:t>
            </a:r>
            <a:r>
              <a:rPr lang="es-ES_tradnl" sz="2000" dirty="0" smtClean="0">
                <a:latin typeface="Arial" panose="020B0604020202020204" pitchFamily="34" charset="0"/>
                <a:cs typeface="Arial" panose="020B0604020202020204" pitchFamily="34" charset="0"/>
              </a:rPr>
              <a:t> at:</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46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92" b="16628"/>
          <a:stretch/>
        </p:blipFill>
        <p:spPr bwMode="auto">
          <a:xfrm>
            <a:off x="-15875" y="884239"/>
            <a:ext cx="10096500" cy="51053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 name="21 Rectángulo"/>
          <p:cNvSpPr/>
          <p:nvPr/>
        </p:nvSpPr>
        <p:spPr>
          <a:xfrm>
            <a:off x="-7937" y="869993"/>
            <a:ext cx="10096499" cy="5119644"/>
          </a:xfrm>
          <a:prstGeom prst="rect">
            <a:avLst/>
          </a:prstGeom>
          <a:solidFill>
            <a:srgbClr val="F8F8F8">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Agrupar 1"/>
          <p:cNvGrpSpPr>
            <a:grpSpLocks/>
          </p:cNvGrpSpPr>
          <p:nvPr/>
        </p:nvGrpSpPr>
        <p:grpSpPr bwMode="auto">
          <a:xfrm>
            <a:off x="119647" y="6832599"/>
            <a:ext cx="7636698" cy="604838"/>
            <a:chOff x="230188" y="6523038"/>
            <a:chExt cx="9610725" cy="757237"/>
          </a:xfrm>
        </p:grpSpPr>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606" y="6546850"/>
              <a:ext cx="871539" cy="70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0450" y="6627813"/>
              <a:ext cx="1628775" cy="5921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188" y="6700839"/>
              <a:ext cx="1801812"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2788" y="6534150"/>
              <a:ext cx="27781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5113" y="6523038"/>
              <a:ext cx="16414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ángulo 4"/>
          <p:cNvSpPr/>
          <p:nvPr/>
        </p:nvSpPr>
        <p:spPr>
          <a:xfrm>
            <a:off x="638773" y="6029106"/>
            <a:ext cx="8803116" cy="646331"/>
          </a:xfrm>
          <a:prstGeom prst="rect">
            <a:avLst/>
          </a:prstGeom>
        </p:spPr>
        <p:txBody>
          <a:bodyPr wrap="none">
            <a:spAutoFit/>
          </a:bodyPr>
          <a:lstStyle/>
          <a:p>
            <a:pPr algn="ctr"/>
            <a:r>
              <a:rPr lang="en-GB" altLang="es-ES" dirty="0" smtClean="0">
                <a:solidFill>
                  <a:schemeClr val="accent1">
                    <a:lumMod val="75000"/>
                  </a:schemeClr>
                </a:solidFill>
              </a:rPr>
              <a:t>International colloquium on “Large Wind-power plants: Interaction, control and integration”</a:t>
            </a:r>
          </a:p>
          <a:p>
            <a:pPr algn="ctr"/>
            <a:r>
              <a:rPr lang="sv-SE" altLang="es-ES" dirty="0" smtClean="0">
                <a:solidFill>
                  <a:schemeClr val="accent1">
                    <a:lumMod val="75000"/>
                  </a:schemeClr>
                </a:solidFill>
              </a:rPr>
              <a:t>8-10 July </a:t>
            </a:r>
            <a:r>
              <a:rPr lang="sv-SE" altLang="es-ES" dirty="0">
                <a:solidFill>
                  <a:schemeClr val="accent1">
                    <a:lumMod val="75000"/>
                  </a:schemeClr>
                </a:solidFill>
              </a:rPr>
              <a:t>2015, </a:t>
            </a:r>
            <a:r>
              <a:rPr lang="sv-SE" altLang="es-ES" dirty="0" smtClean="0">
                <a:solidFill>
                  <a:schemeClr val="accent1">
                    <a:lumMod val="75000"/>
                  </a:schemeClr>
                </a:solidFill>
              </a:rPr>
              <a:t>Leuven, Belgium</a:t>
            </a:r>
            <a:endParaRPr lang="en-GB" altLang="es-ES" dirty="0">
              <a:solidFill>
                <a:schemeClr val="accent1">
                  <a:lumMod val="75000"/>
                </a:schemeClr>
              </a:solidFill>
            </a:endParaRPr>
          </a:p>
        </p:txBody>
      </p:sp>
      <p:pic>
        <p:nvPicPr>
          <p:cNvPr id="35" name="34 Imagen" descr="newa_logo_web_rgb.png"/>
          <p:cNvPicPr>
            <a:picLocks noChangeAspect="1"/>
          </p:cNvPicPr>
          <p:nvPr/>
        </p:nvPicPr>
        <p:blipFill>
          <a:blip r:embed="rId9" cstate="print"/>
          <a:srcRect l="27319" t="31970"/>
          <a:stretch>
            <a:fillRect/>
          </a:stretch>
        </p:blipFill>
        <p:spPr>
          <a:xfrm>
            <a:off x="7878396" y="6757834"/>
            <a:ext cx="2062200" cy="742392"/>
          </a:xfrm>
          <a:prstGeom prst="rect">
            <a:avLst/>
          </a:prstGeom>
        </p:spPr>
      </p:pic>
      <p:sp>
        <p:nvSpPr>
          <p:cNvPr id="16" name="TextBox 2"/>
          <p:cNvSpPr txBox="1"/>
          <p:nvPr/>
        </p:nvSpPr>
        <p:spPr>
          <a:xfrm>
            <a:off x="5268912" y="1493837"/>
            <a:ext cx="4248149" cy="4031873"/>
          </a:xfrm>
          <a:prstGeom prst="rect">
            <a:avLst/>
          </a:prstGeom>
          <a:noFill/>
        </p:spPr>
        <p:txBody>
          <a:bodyPr wrap="square" rtlCol="0">
            <a:spAutoFit/>
          </a:bodyPr>
          <a:lstStyle/>
          <a:p>
            <a:r>
              <a:rPr lang="en-US" sz="6000" b="1" dirty="0" smtClean="0">
                <a:latin typeface="Arial" panose="020B0604020202020204" pitchFamily="34" charset="0"/>
                <a:cs typeface="Arial" panose="020B0604020202020204" pitchFamily="34" charset="0"/>
              </a:rPr>
              <a:t>Thank you!</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further information</a:t>
            </a:r>
            <a:r>
              <a:rPr lang="en-US" sz="2800" dirty="0" smtClean="0">
                <a:latin typeface="Arial" panose="020B0604020202020204" pitchFamily="34" charset="0"/>
                <a:cs typeface="Arial" panose="020B0604020202020204" pitchFamily="34" charset="0"/>
              </a:rPr>
              <a:t>:</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10"/>
              </a:rPr>
              <a:t>isadora.jimenez@bsc.es</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11"/>
              </a:rPr>
              <a:t>info-services-es@bsc.es</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02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Conector recto"/>
          <p:cNvCxnSpPr/>
          <p:nvPr/>
        </p:nvCxnSpPr>
        <p:spPr>
          <a:xfrm flipV="1">
            <a:off x="3841750" y="1268413"/>
            <a:ext cx="0" cy="3517900"/>
          </a:xfrm>
          <a:prstGeom prst="line">
            <a:avLst/>
          </a:prstGeom>
          <a:noFill/>
          <a:ln w="57150" cap="flat" cmpd="sng" algn="ctr">
            <a:solidFill>
              <a:srgbClr val="FFFFFF">
                <a:shade val="95000"/>
                <a:satMod val="105000"/>
              </a:srgbClr>
            </a:solidFill>
            <a:prstDash val="sysDot"/>
          </a:ln>
          <a:effectLst/>
        </p:spPr>
      </p:cxnSp>
      <p:cxnSp>
        <p:nvCxnSpPr>
          <p:cNvPr id="43" name="42 Conector recto"/>
          <p:cNvCxnSpPr/>
          <p:nvPr/>
        </p:nvCxnSpPr>
        <p:spPr>
          <a:xfrm>
            <a:off x="698979" y="2275219"/>
            <a:ext cx="8683625" cy="0"/>
          </a:xfrm>
          <a:prstGeom prst="line">
            <a:avLst/>
          </a:prstGeom>
          <a:noFill/>
          <a:ln w="76200" cap="flat" cmpd="sng" algn="ctr">
            <a:solidFill>
              <a:srgbClr val="0070C0"/>
            </a:solidFill>
            <a:prstDash val="solid"/>
            <a:headEnd type="none" w="med" len="med"/>
            <a:tailEnd type="triangle" w="med" len="med"/>
          </a:ln>
          <a:effectLst/>
        </p:spPr>
      </p:cxnSp>
      <p:sp>
        <p:nvSpPr>
          <p:cNvPr id="44" name="4 CuadroTexto"/>
          <p:cNvSpPr txBox="1">
            <a:spLocks noChangeArrowheads="1"/>
          </p:cNvSpPr>
          <p:nvPr/>
        </p:nvSpPr>
        <p:spPr bwMode="auto">
          <a:xfrm rot="19800000">
            <a:off x="2318229" y="1684669"/>
            <a:ext cx="936625" cy="369888"/>
          </a:xfrm>
          <a:prstGeom prst="rect">
            <a:avLst/>
          </a:prstGeom>
          <a:solidFill>
            <a:srgbClr val="0049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smtClean="0">
                <a:ln>
                  <a:noFill/>
                </a:ln>
                <a:solidFill>
                  <a:srgbClr val="FFFFFF"/>
                </a:solidFill>
                <a:effectLst/>
                <a:uLnTx/>
                <a:uFillTx/>
                <a:latin typeface="Arial" charset="0"/>
                <a:ea typeface="ＭＳ Ｐゴシック" pitchFamily="34" charset="-128"/>
              </a:rPr>
              <a:t>Today</a:t>
            </a:r>
          </a:p>
        </p:txBody>
      </p:sp>
      <p:sp>
        <p:nvSpPr>
          <p:cNvPr id="45" name="5 CuadroTexto"/>
          <p:cNvSpPr txBox="1">
            <a:spLocks noChangeArrowheads="1"/>
          </p:cNvSpPr>
          <p:nvPr/>
        </p:nvSpPr>
        <p:spPr bwMode="auto">
          <a:xfrm rot="19800000">
            <a:off x="2969104" y="168466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Hours</a:t>
            </a:r>
          </a:p>
        </p:txBody>
      </p:sp>
      <p:sp>
        <p:nvSpPr>
          <p:cNvPr id="46" name="6 CuadroTexto"/>
          <p:cNvSpPr txBox="1">
            <a:spLocks noChangeArrowheads="1"/>
          </p:cNvSpPr>
          <p:nvPr/>
        </p:nvSpPr>
        <p:spPr bwMode="auto">
          <a:xfrm rot="19800000">
            <a:off x="3477104" y="168466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Days</a:t>
            </a:r>
          </a:p>
        </p:txBody>
      </p:sp>
      <p:sp>
        <p:nvSpPr>
          <p:cNvPr id="47" name="7 CuadroTexto"/>
          <p:cNvSpPr txBox="1">
            <a:spLocks noChangeArrowheads="1"/>
          </p:cNvSpPr>
          <p:nvPr/>
        </p:nvSpPr>
        <p:spPr bwMode="auto">
          <a:xfrm rot="19800000">
            <a:off x="4453417" y="168466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Weeks</a:t>
            </a:r>
          </a:p>
        </p:txBody>
      </p:sp>
      <p:sp>
        <p:nvSpPr>
          <p:cNvPr id="48" name="8 CuadroTexto"/>
          <p:cNvSpPr txBox="1">
            <a:spLocks noChangeArrowheads="1"/>
          </p:cNvSpPr>
          <p:nvPr/>
        </p:nvSpPr>
        <p:spPr bwMode="auto">
          <a:xfrm rot="19800000">
            <a:off x="5047142" y="1684669"/>
            <a:ext cx="935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Months</a:t>
            </a:r>
          </a:p>
        </p:txBody>
      </p:sp>
      <p:sp>
        <p:nvSpPr>
          <p:cNvPr id="49" name="9 CuadroTexto"/>
          <p:cNvSpPr txBox="1">
            <a:spLocks noChangeArrowheads="1"/>
          </p:cNvSpPr>
          <p:nvPr/>
        </p:nvSpPr>
        <p:spPr bwMode="auto">
          <a:xfrm rot="19800000">
            <a:off x="5564667" y="162751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Seasons</a:t>
            </a:r>
          </a:p>
        </p:txBody>
      </p:sp>
      <p:sp>
        <p:nvSpPr>
          <p:cNvPr id="50" name="10 CuadroTexto"/>
          <p:cNvSpPr txBox="1">
            <a:spLocks noChangeArrowheads="1"/>
          </p:cNvSpPr>
          <p:nvPr/>
        </p:nvSpPr>
        <p:spPr bwMode="auto">
          <a:xfrm rot="19800000">
            <a:off x="6140929" y="162751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Years</a:t>
            </a:r>
          </a:p>
        </p:txBody>
      </p:sp>
      <p:sp>
        <p:nvSpPr>
          <p:cNvPr id="51" name="11 CuadroTexto"/>
          <p:cNvSpPr txBox="1">
            <a:spLocks noChangeArrowheads="1"/>
          </p:cNvSpPr>
          <p:nvPr/>
        </p:nvSpPr>
        <p:spPr bwMode="auto">
          <a:xfrm rot="19800000">
            <a:off x="6702904" y="162751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Decades</a:t>
            </a:r>
          </a:p>
        </p:txBody>
      </p:sp>
      <p:sp>
        <p:nvSpPr>
          <p:cNvPr id="52" name="12 CuadroTexto"/>
          <p:cNvSpPr txBox="1">
            <a:spLocks noChangeArrowheads="1"/>
          </p:cNvSpPr>
          <p:nvPr/>
        </p:nvSpPr>
        <p:spPr bwMode="auto">
          <a:xfrm rot="19800000">
            <a:off x="708504" y="1579894"/>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Past</a:t>
            </a:r>
          </a:p>
        </p:txBody>
      </p:sp>
      <p:sp>
        <p:nvSpPr>
          <p:cNvPr id="53" name="13 CuadroTexto"/>
          <p:cNvSpPr txBox="1">
            <a:spLocks noChangeArrowheads="1"/>
          </p:cNvSpPr>
          <p:nvPr/>
        </p:nvSpPr>
        <p:spPr bwMode="auto">
          <a:xfrm rot="19800000">
            <a:off x="8201504" y="162751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Century</a:t>
            </a:r>
          </a:p>
        </p:txBody>
      </p:sp>
      <p:sp>
        <p:nvSpPr>
          <p:cNvPr id="54" name="53 Rectángulo"/>
          <p:cNvSpPr/>
          <p:nvPr/>
        </p:nvSpPr>
        <p:spPr>
          <a:xfrm>
            <a:off x="2642079" y="2491119"/>
            <a:ext cx="1584325"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FORECAST</a:t>
            </a:r>
          </a:p>
        </p:txBody>
      </p:sp>
      <p:sp>
        <p:nvSpPr>
          <p:cNvPr id="55" name="54 Rectángulo"/>
          <p:cNvSpPr/>
          <p:nvPr/>
        </p:nvSpPr>
        <p:spPr>
          <a:xfrm>
            <a:off x="4299429" y="2491119"/>
            <a:ext cx="3167063" cy="71913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PREDICTION</a:t>
            </a:r>
          </a:p>
        </p:txBody>
      </p:sp>
      <p:sp>
        <p:nvSpPr>
          <p:cNvPr id="56" name="55 Rectángulo"/>
          <p:cNvSpPr/>
          <p:nvPr/>
        </p:nvSpPr>
        <p:spPr>
          <a:xfrm>
            <a:off x="7539517" y="2491119"/>
            <a:ext cx="1727200"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PROJECTION</a:t>
            </a:r>
          </a:p>
        </p:txBody>
      </p:sp>
      <p:sp>
        <p:nvSpPr>
          <p:cNvPr id="57" name="56 Rectángulo"/>
          <p:cNvSpPr/>
          <p:nvPr/>
        </p:nvSpPr>
        <p:spPr>
          <a:xfrm>
            <a:off x="698979" y="2491119"/>
            <a:ext cx="1871663"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DIAGNOSTIC</a:t>
            </a:r>
          </a:p>
        </p:txBody>
      </p:sp>
      <p:sp>
        <p:nvSpPr>
          <p:cNvPr id="25" name="Text Placeholder 4"/>
          <p:cNvSpPr txBox="1">
            <a:spLocks/>
          </p:cNvSpPr>
          <p:nvPr/>
        </p:nvSpPr>
        <p:spPr bwMode="auto">
          <a:xfrm>
            <a:off x="698979" y="4265611"/>
            <a:ext cx="8567739"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31" tIns="44665" rIns="89331" bIns="44665" numCol="1" anchor="t" anchorCtr="0" compatLnSpc="1">
            <a:prstTxWarp prst="textNoShape">
              <a:avLst/>
            </a:prstTxWarp>
          </a:bodyPr>
          <a:lstStyle>
            <a:defPPr>
              <a:defRPr lang="en-US"/>
            </a:defPPr>
            <a:lvl1pPr marL="0" marR="0" lvl="0" indent="0" algn="l" defTabSz="914400" rtl="0" eaLnBrk="1" latinLnBrk="0" hangingPunct="0">
              <a:lnSpc>
                <a:spcPct val="104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US" sz="1800" b="0" i="0" u="none" strike="noStrike" kern="1200" baseline="0">
                <a:solidFill>
                  <a:srgbClr val="000000"/>
                </a:solidFill>
                <a:latin typeface="Arial" pitchFamily="18"/>
                <a:ea typeface="DejaVu Sans" pitchFamily="2"/>
                <a:cs typeface="DejaVu Sans"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s-ES" sz="2000" dirty="0" smtClean="0">
                <a:latin typeface="Arial" panose="020B0604020202020204" pitchFamily="34" charset="0"/>
                <a:ea typeface="ＭＳ Ｐゴシック" pitchFamily="34" charset="-128"/>
                <a:cs typeface="Arial" panose="020B0604020202020204" pitchFamily="34" charset="0"/>
              </a:rPr>
              <a:t>Worldwide only 				 &amp;				work in this timeframe</a:t>
            </a:r>
          </a:p>
          <a:p>
            <a:endParaRPr lang="en-US" altLang="es-ES" sz="2000" dirty="0" smtClean="0">
              <a:latin typeface="Arial" panose="020B0604020202020204" pitchFamily="34" charset="0"/>
              <a:ea typeface="ＭＳ Ｐゴシック" pitchFamily="34" charset="-128"/>
              <a:cs typeface="Arial" panose="020B0604020202020204" pitchFamily="34" charset="0"/>
            </a:endParaRPr>
          </a:p>
          <a:p>
            <a:endParaRPr lang="en-US" altLang="es-ES" sz="2000" dirty="0" smtClean="0">
              <a:latin typeface="Arial" panose="020B0604020202020204" pitchFamily="34" charset="0"/>
              <a:ea typeface="ＭＳ Ｐゴシック" pitchFamily="34" charset="-128"/>
              <a:cs typeface="Arial" panose="020B0604020202020204" pitchFamily="34" charset="0"/>
            </a:endParaRPr>
          </a:p>
        </p:txBody>
      </p:sp>
      <p:pic>
        <p:nvPicPr>
          <p:cNvPr id="26" name="Picture 4" descr="http://kwind.me/future-of-renewables/assets/logo-edpr.jpg"/>
          <p:cNvPicPr>
            <a:picLocks noChangeAspect="1" noChangeArrowheads="1"/>
          </p:cNvPicPr>
          <p:nvPr/>
        </p:nvPicPr>
        <p:blipFill>
          <a:blip r:embed="rId3">
            <a:extLst>
              <a:ext uri="{28A0092B-C50C-407E-A947-70E740481C1C}">
                <a14:useLocalDpi xmlns:a14="http://schemas.microsoft.com/office/drawing/2010/main" val="0"/>
              </a:ext>
            </a:extLst>
          </a:blip>
          <a:srcRect t="9296" r="26328"/>
          <a:stretch>
            <a:fillRect/>
          </a:stretch>
        </p:blipFill>
        <p:spPr bwMode="auto">
          <a:xfrm>
            <a:off x="2601912" y="6436691"/>
            <a:ext cx="1845051" cy="7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https://brandcenter-en.edf.com/fichiers/fckeditor/Brandcenter/Gouvernance/EDF_Logo_RGB_300_F.jpg"/>
          <p:cNvPicPr>
            <a:picLocks noChangeAspect="1" noChangeArrowheads="1"/>
          </p:cNvPicPr>
          <p:nvPr/>
        </p:nvPicPr>
        <p:blipFill>
          <a:blip r:embed="rId4" cstate="print">
            <a:extLst>
              <a:ext uri="{28A0092B-C50C-407E-A947-70E740481C1C}">
                <a14:useLocalDpi xmlns:a14="http://schemas.microsoft.com/office/drawing/2010/main" val="0"/>
              </a:ext>
            </a:extLst>
          </a:blip>
          <a:srcRect l="10722" t="17789" r="11491" b="13210"/>
          <a:stretch>
            <a:fillRect/>
          </a:stretch>
        </p:blipFill>
        <p:spPr bwMode="auto">
          <a:xfrm>
            <a:off x="756478" y="6436691"/>
            <a:ext cx="1581147" cy="7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http://www.wclimate.com/wp-content/uploads/2014/08/logo-alst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7586" y="6617557"/>
            <a:ext cx="1449195"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https://www.enbw.com/cd-layout/images/all/logo_enbw-14001399377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662" y="6677372"/>
            <a:ext cx="177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http://www.vortexfdc.com/assets/img/vortex-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0436" y="6583431"/>
            <a:ext cx="1433270" cy="46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1520" y="3767873"/>
            <a:ext cx="1401613" cy="1223226"/>
          </a:xfrm>
          <a:prstGeom prst="rect">
            <a:avLst/>
          </a:prstGeom>
        </p:spPr>
      </p:pic>
      <p:pic>
        <p:nvPicPr>
          <p:cNvPr id="1026" name="Picture 2" descr="C:\Users\ijimenez\Dropbox\BSC ES SERVICES COMM\Graphic Resources\PARTNERS &amp; STAKEHOLDERS\MetOffice_smal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0725" y="3845709"/>
            <a:ext cx="1000587" cy="100058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98979" y="5586551"/>
            <a:ext cx="8567739" cy="707886"/>
          </a:xfrm>
          <a:prstGeom prst="rect">
            <a:avLst/>
          </a:prstGeom>
        </p:spPr>
        <p:txBody>
          <a:bodyPr wrap="square">
            <a:spAutoFit/>
          </a:bodyPr>
          <a:lstStyle/>
          <a:p>
            <a:pPr lvl="0"/>
            <a:r>
              <a:rPr lang="en-US" altLang="es-ES" sz="2000" dirty="0">
                <a:solidFill>
                  <a:prstClr val="black"/>
                </a:solidFill>
                <a:latin typeface="Arial" panose="020B0604020202020204" pitchFamily="34" charset="0"/>
                <a:ea typeface="ＭＳ Ｐゴシック" pitchFamily="34" charset="-128"/>
                <a:cs typeface="Arial" panose="020B0604020202020204" pitchFamily="34" charset="0"/>
              </a:rPr>
              <a:t>Partners in European projects (FP7 and H2020) in collaboration with private wind sector (EDPF, Vortex, EDPR…)  </a:t>
            </a:r>
          </a:p>
        </p:txBody>
      </p:sp>
    </p:spTree>
    <p:extLst>
      <p:ext uri="{BB962C8B-B14F-4D97-AF65-F5344CB8AC3E}">
        <p14:creationId xmlns:p14="http://schemas.microsoft.com/office/powerpoint/2010/main" val="297731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977481" y="3497100"/>
            <a:ext cx="612854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eaLnBrk="1">
              <a:buClrTx/>
              <a:buFontTx/>
              <a:buNone/>
              <a:defRPr/>
            </a:pPr>
            <a:r>
              <a:rPr lang="en-GB" sz="2200" b="1" dirty="0">
                <a:solidFill>
                  <a:srgbClr val="000000"/>
                </a:solidFill>
              </a:rPr>
              <a:t>EUPORIAS:</a:t>
            </a:r>
            <a:r>
              <a:rPr lang="en-GB" sz="2200" dirty="0">
                <a:solidFill>
                  <a:srgbClr val="000000"/>
                </a:solidFill>
              </a:rPr>
              <a:t> </a:t>
            </a:r>
            <a:r>
              <a:rPr lang="en-GB" sz="2200" dirty="0" err="1">
                <a:solidFill>
                  <a:schemeClr val="tx1">
                    <a:lumMod val="65000"/>
                    <a:lumOff val="35000"/>
                  </a:schemeClr>
                </a:solidFill>
              </a:rPr>
              <a:t>EUropean</a:t>
            </a:r>
            <a:r>
              <a:rPr lang="en-GB" sz="2200" dirty="0">
                <a:solidFill>
                  <a:schemeClr val="tx1">
                    <a:lumMod val="65000"/>
                    <a:lumOff val="35000"/>
                  </a:schemeClr>
                </a:solidFill>
              </a:rPr>
              <a:t> Provision Of Regional Impact Assessment on a Seasonal-to-decadal timescale</a:t>
            </a: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101" y="3701322"/>
            <a:ext cx="871538" cy="70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2" y="3701322"/>
            <a:ext cx="2417082" cy="46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Box 9"/>
          <p:cNvSpPr txBox="1">
            <a:spLocks noChangeArrowheads="1"/>
          </p:cNvSpPr>
          <p:nvPr/>
        </p:nvSpPr>
        <p:spPr bwMode="auto">
          <a:xfrm>
            <a:off x="3977481" y="1391443"/>
            <a:ext cx="614401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eaLnBrk="1">
              <a:buClrTx/>
              <a:buFontTx/>
              <a:buNone/>
              <a:defRPr/>
            </a:pPr>
            <a:r>
              <a:rPr lang="en-GB" sz="2200" b="1" dirty="0" smtClean="0">
                <a:solidFill>
                  <a:srgbClr val="000000"/>
                </a:solidFill>
              </a:rPr>
              <a:t>SPECS: </a:t>
            </a:r>
            <a:r>
              <a:rPr lang="en-GB" sz="2200" dirty="0" smtClean="0">
                <a:solidFill>
                  <a:schemeClr val="tx1">
                    <a:lumMod val="65000"/>
                    <a:lumOff val="35000"/>
                  </a:schemeClr>
                </a:solidFill>
              </a:rPr>
              <a:t>Seasonal-to-decadal climate Prediction </a:t>
            </a:r>
            <a:r>
              <a:rPr lang="en-GB" sz="2200" dirty="0">
                <a:solidFill>
                  <a:schemeClr val="tx1">
                    <a:lumMod val="65000"/>
                    <a:lumOff val="35000"/>
                  </a:schemeClr>
                </a:solidFill>
              </a:rPr>
              <a:t>for the improvement of European Climate Services</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101" y="1646237"/>
            <a:ext cx="871538" cy="70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93" y="1646237"/>
            <a:ext cx="2167319" cy="7858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 name="8 Imagen" descr="newa_logo_web_rgb.png"/>
          <p:cNvPicPr>
            <a:picLocks noChangeAspect="1"/>
          </p:cNvPicPr>
          <p:nvPr/>
        </p:nvPicPr>
        <p:blipFill>
          <a:blip r:embed="rId6" cstate="print"/>
          <a:srcRect l="27319" t="31970"/>
          <a:stretch>
            <a:fillRect/>
          </a:stretch>
        </p:blipFill>
        <p:spPr>
          <a:xfrm>
            <a:off x="362369" y="5880910"/>
            <a:ext cx="2087764" cy="751595"/>
          </a:xfrm>
          <a:prstGeom prst="rect">
            <a:avLst/>
          </a:prstGeom>
        </p:spPr>
      </p:pic>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701" y="5880910"/>
            <a:ext cx="871538" cy="70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Rectángulo 15"/>
          <p:cNvSpPr/>
          <p:nvPr/>
        </p:nvSpPr>
        <p:spPr>
          <a:xfrm>
            <a:off x="3952081" y="5825820"/>
            <a:ext cx="4454681" cy="430887"/>
          </a:xfrm>
          <a:prstGeom prst="rect">
            <a:avLst/>
          </a:prstGeom>
        </p:spPr>
        <p:txBody>
          <a:bodyPr wrap="none">
            <a:spAutoFit/>
          </a:bodyPr>
          <a:lstStyle/>
          <a:p>
            <a:r>
              <a:rPr lang="en-GB" sz="2200" b="1" dirty="0">
                <a:solidFill>
                  <a:srgbClr val="000000"/>
                </a:solidFill>
                <a:latin typeface="Arial" charset="0"/>
                <a:ea typeface="ＭＳ Ｐゴシック" charset="0"/>
                <a:cs typeface="DejaVu Sans" charset="0"/>
              </a:rPr>
              <a:t>NEWA: </a:t>
            </a:r>
            <a:r>
              <a:rPr lang="en-GB" sz="2200" dirty="0">
                <a:solidFill>
                  <a:schemeClr val="tx1">
                    <a:lumMod val="65000"/>
                    <a:lumOff val="35000"/>
                  </a:schemeClr>
                </a:solidFill>
                <a:latin typeface="Arial" charset="0"/>
                <a:ea typeface="ＭＳ Ｐゴシック" charset="0"/>
                <a:cs typeface="DejaVu Sans" charset="0"/>
              </a:rPr>
              <a:t>New European Wind Atlas</a:t>
            </a:r>
            <a:endParaRPr lang="es-ES" sz="2200" dirty="0">
              <a:solidFill>
                <a:schemeClr val="tx1">
                  <a:lumMod val="65000"/>
                  <a:lumOff val="35000"/>
                </a:schemeClr>
              </a:solidFill>
              <a:latin typeface="Arial" charset="0"/>
              <a:ea typeface="ＭＳ Ｐゴシック" charset="0"/>
              <a:cs typeface="DejaVu Sans" charset="0"/>
            </a:endParaRPr>
          </a:p>
        </p:txBody>
      </p:sp>
      <p:sp>
        <p:nvSpPr>
          <p:cNvPr id="2" name="1 Rectángulo"/>
          <p:cNvSpPr/>
          <p:nvPr/>
        </p:nvSpPr>
        <p:spPr>
          <a:xfrm>
            <a:off x="3952081" y="6458505"/>
            <a:ext cx="2364750" cy="369332"/>
          </a:xfrm>
          <a:prstGeom prst="rect">
            <a:avLst/>
          </a:prstGeom>
        </p:spPr>
        <p:txBody>
          <a:bodyPr wrap="none">
            <a:spAutoFit/>
          </a:bodyPr>
          <a:lstStyle/>
          <a:p>
            <a:r>
              <a:rPr lang="es-ES" dirty="0">
                <a:latin typeface="Arial" panose="020B0604020202020204" pitchFamily="34" charset="0"/>
                <a:cs typeface="Arial" panose="020B0604020202020204" pitchFamily="34" charset="0"/>
                <a:hlinkClick r:id="rId7"/>
              </a:rPr>
              <a:t>http://euwindatlas.eu/</a:t>
            </a:r>
            <a:endParaRPr lang="es-ES" dirty="0">
              <a:latin typeface="Arial" panose="020B0604020202020204" pitchFamily="34" charset="0"/>
              <a:cs typeface="Arial" panose="020B0604020202020204" pitchFamily="34" charset="0"/>
            </a:endParaRPr>
          </a:p>
        </p:txBody>
      </p:sp>
      <p:sp>
        <p:nvSpPr>
          <p:cNvPr id="19" name="18 Rectángulo"/>
          <p:cNvSpPr/>
          <p:nvPr/>
        </p:nvSpPr>
        <p:spPr>
          <a:xfrm>
            <a:off x="3977481" y="2765186"/>
            <a:ext cx="2698239" cy="369332"/>
          </a:xfrm>
          <a:prstGeom prst="rect">
            <a:avLst/>
          </a:prstGeom>
        </p:spPr>
        <p:txBody>
          <a:bodyPr wrap="none">
            <a:spAutoFit/>
          </a:bodyPr>
          <a:lstStyle/>
          <a:p>
            <a:r>
              <a:rPr lang="es-ES" dirty="0" smtClean="0">
                <a:latin typeface="Arial" panose="020B0604020202020204" pitchFamily="34" charset="0"/>
                <a:cs typeface="Arial" panose="020B0604020202020204" pitchFamily="34" charset="0"/>
                <a:hlinkClick r:id="rId8"/>
              </a:rPr>
              <a:t>http</a:t>
            </a:r>
            <a:r>
              <a:rPr lang="es-ES" dirty="0">
                <a:latin typeface="Arial" panose="020B0604020202020204" pitchFamily="34" charset="0"/>
                <a:cs typeface="Arial" panose="020B0604020202020204" pitchFamily="34" charset="0"/>
                <a:hlinkClick r:id="rId8"/>
              </a:rPr>
              <a:t>://www.specs-fp7.eu/</a:t>
            </a:r>
            <a:endParaRPr lang="es-ES" dirty="0">
              <a:latin typeface="Arial" panose="020B0604020202020204" pitchFamily="34" charset="0"/>
              <a:cs typeface="Arial" panose="020B0604020202020204" pitchFamily="34" charset="0"/>
            </a:endParaRPr>
          </a:p>
        </p:txBody>
      </p:sp>
      <p:sp>
        <p:nvSpPr>
          <p:cNvPr id="20" name="19 Rectángulo"/>
          <p:cNvSpPr/>
          <p:nvPr/>
        </p:nvSpPr>
        <p:spPr>
          <a:xfrm>
            <a:off x="3977480" y="4846464"/>
            <a:ext cx="2582823" cy="369332"/>
          </a:xfrm>
          <a:prstGeom prst="rect">
            <a:avLst/>
          </a:prstGeom>
        </p:spPr>
        <p:txBody>
          <a:bodyPr wrap="none">
            <a:spAutoFit/>
          </a:bodyPr>
          <a:lstStyle/>
          <a:p>
            <a:r>
              <a:rPr lang="es-ES" dirty="0">
                <a:latin typeface="Arial" panose="020B0604020202020204" pitchFamily="34" charset="0"/>
                <a:cs typeface="Arial" panose="020B0604020202020204" pitchFamily="34" charset="0"/>
                <a:hlinkClick r:id="rId9"/>
              </a:rPr>
              <a:t>http://www.euporias.eu/</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3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
          <p:cNvSpPr txBox="1">
            <a:spLocks noChangeArrowheads="1"/>
          </p:cNvSpPr>
          <p:nvPr/>
        </p:nvSpPr>
        <p:spPr bwMode="auto">
          <a:xfrm>
            <a:off x="201612" y="1493838"/>
            <a:ext cx="94488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342900" indent="-342900"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ＭＳ Ｐゴシック" charset="0"/>
                <a:cs typeface="DejaVu Sans" charset="0"/>
              </a:defRPr>
            </a:lvl1pPr>
            <a:lvl2pPr marL="728663" indent="-271463"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2pPr>
            <a:lvl3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3pPr>
            <a:lvl4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4pPr>
            <a:lvl5pPr eaLnBrk="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728663"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712325" algn="l"/>
              </a:tabLst>
              <a:defRPr sz="2400">
                <a:solidFill>
                  <a:schemeClr val="bg1"/>
                </a:solidFill>
                <a:latin typeface="Arial" charset="0"/>
                <a:ea typeface="DejaVu Sans" charset="0"/>
                <a:cs typeface="DejaVu Sans" charset="0"/>
              </a:defRPr>
            </a:lvl9pPr>
          </a:lstStyle>
          <a:p>
            <a:pPr marL="457200" lvl="1" indent="0" algn="just" eaLnBrk="1">
              <a:spcBef>
                <a:spcPts val="375"/>
              </a:spcBef>
              <a:spcAft>
                <a:spcPts val="1425"/>
              </a:spcAft>
              <a:buSzPct val="45000"/>
              <a:defRPr/>
            </a:pPr>
            <a:r>
              <a:rPr lang="en-GB" dirty="0" smtClean="0">
                <a:solidFill>
                  <a:schemeClr val="tx1">
                    <a:lumMod val="65000"/>
                    <a:lumOff val="35000"/>
                  </a:schemeClr>
                </a:solidFill>
                <a:ea typeface="ＭＳ Ｐゴシック" charset="0"/>
              </a:rPr>
              <a:t>Wind power </a:t>
            </a:r>
            <a:r>
              <a:rPr lang="en-GB" dirty="0" smtClean="0">
                <a:solidFill>
                  <a:schemeClr val="tx1">
                    <a:lumMod val="65000"/>
                    <a:lumOff val="35000"/>
                  </a:schemeClr>
                </a:solidFill>
                <a:ea typeface="ＭＳ Ｐゴシック" charset="0"/>
              </a:rPr>
              <a:t>markets have traditionally </a:t>
            </a:r>
            <a:r>
              <a:rPr lang="en-US" dirty="0" smtClean="0">
                <a:solidFill>
                  <a:schemeClr val="tx1">
                    <a:lumMod val="65000"/>
                    <a:lumOff val="35000"/>
                  </a:schemeClr>
                </a:solidFill>
              </a:rPr>
              <a:t>used </a:t>
            </a:r>
            <a:r>
              <a:rPr lang="en-US" dirty="0">
                <a:solidFill>
                  <a:schemeClr val="tx1">
                    <a:lumMod val="65000"/>
                    <a:lumOff val="35000"/>
                  </a:schemeClr>
                </a:solidFill>
              </a:rPr>
              <a:t>the </a:t>
            </a:r>
            <a:r>
              <a:rPr lang="en-US" b="1" dirty="0">
                <a:solidFill>
                  <a:schemeClr val="tx1"/>
                </a:solidFill>
              </a:rPr>
              <a:t>retrospective wind speed climatology</a:t>
            </a:r>
            <a:r>
              <a:rPr lang="en-US" dirty="0">
                <a:solidFill>
                  <a:schemeClr val="tx1">
                    <a:lumMod val="65000"/>
                    <a:lumOff val="35000"/>
                  </a:schemeClr>
                </a:solidFill>
              </a:rPr>
              <a:t>, assuming that the past would also represent the future</a:t>
            </a:r>
            <a:r>
              <a:rPr lang="en-US" dirty="0" smtClean="0">
                <a:solidFill>
                  <a:schemeClr val="tx1">
                    <a:lumMod val="65000"/>
                    <a:lumOff val="35000"/>
                  </a:schemeClr>
                </a:solidFill>
              </a:rPr>
              <a:t>.</a:t>
            </a:r>
            <a:endParaRPr lang="en-GB" dirty="0" smtClean="0">
              <a:solidFill>
                <a:schemeClr val="tx1">
                  <a:lumMod val="65000"/>
                  <a:lumOff val="35000"/>
                </a:schemeClr>
              </a:solidFill>
              <a:ea typeface="ＭＳ Ｐゴシック" charset="0"/>
            </a:endParaRPr>
          </a:p>
        </p:txBody>
      </p:sp>
      <p:grpSp>
        <p:nvGrpSpPr>
          <p:cNvPr id="19" name="Grupo 18"/>
          <p:cNvGrpSpPr/>
          <p:nvPr/>
        </p:nvGrpSpPr>
        <p:grpSpPr>
          <a:xfrm>
            <a:off x="164634" y="4262987"/>
            <a:ext cx="4726756" cy="2321443"/>
            <a:chOff x="564603" y="5189095"/>
            <a:chExt cx="4478065" cy="2092843"/>
          </a:xfrm>
        </p:grpSpPr>
        <p:pic>
          <p:nvPicPr>
            <p:cNvPr id="20" name="Imagen 19"/>
            <p:cNvPicPr>
              <a:picLocks noChangeAspect="1"/>
            </p:cNvPicPr>
            <p:nvPr/>
          </p:nvPicPr>
          <p:blipFill rotWithShape="1">
            <a:blip r:embed="rId3"/>
            <a:srcRect l="29502" t="12499" r="25403" b="55475"/>
            <a:stretch/>
          </p:blipFill>
          <p:spPr>
            <a:xfrm>
              <a:off x="564603" y="5493895"/>
              <a:ext cx="4478065" cy="1788043"/>
            </a:xfrm>
            <a:prstGeom prst="rect">
              <a:avLst/>
            </a:prstGeom>
            <a:ln>
              <a:noFill/>
            </a:ln>
            <a:effectLst>
              <a:outerShdw blurRad="292100" dist="139700" dir="2700000" algn="tl" rotWithShape="0">
                <a:srgbClr val="333333">
                  <a:alpha val="65000"/>
                </a:srgbClr>
              </a:outerShdw>
            </a:effectLst>
          </p:spPr>
        </p:pic>
        <p:sp>
          <p:nvSpPr>
            <p:cNvPr id="21" name="CuadroTexto 20"/>
            <p:cNvSpPr txBox="1"/>
            <p:nvPr/>
          </p:nvSpPr>
          <p:spPr>
            <a:xfrm>
              <a:off x="564603" y="5189095"/>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Hydroelectric</a:t>
              </a:r>
              <a:r>
                <a:rPr lang="es-ES" b="1" dirty="0" smtClean="0">
                  <a:solidFill>
                    <a:schemeClr val="tx1">
                      <a:lumMod val="65000"/>
                      <a:lumOff val="35000"/>
                    </a:schemeClr>
                  </a:solidFill>
                </a:rPr>
                <a:t> </a:t>
              </a:r>
              <a:r>
                <a:rPr lang="es-ES" b="1" dirty="0" err="1" smtClean="0">
                  <a:solidFill>
                    <a:schemeClr val="tx1">
                      <a:lumMod val="65000"/>
                      <a:lumOff val="35000"/>
                    </a:schemeClr>
                  </a:solidFill>
                </a:rPr>
                <a:t>power</a:t>
              </a:r>
              <a:r>
                <a:rPr lang="es-ES" b="1" dirty="0" smtClean="0">
                  <a:solidFill>
                    <a:schemeClr val="tx1">
                      <a:lumMod val="65000"/>
                      <a:lumOff val="35000"/>
                    </a:schemeClr>
                  </a:solidFill>
                </a:rPr>
                <a:t> </a:t>
              </a:r>
              <a:r>
                <a:rPr lang="es-ES" b="1" dirty="0" err="1" smtClean="0">
                  <a:solidFill>
                    <a:schemeClr val="tx1">
                      <a:lumMod val="65000"/>
                      <a:lumOff val="35000"/>
                    </a:schemeClr>
                  </a:solidFill>
                </a:rPr>
                <a:t>management</a:t>
              </a:r>
              <a:endParaRPr lang="en-GB" b="1" dirty="0">
                <a:solidFill>
                  <a:schemeClr val="tx1">
                    <a:lumMod val="65000"/>
                    <a:lumOff val="35000"/>
                  </a:schemeClr>
                </a:solidFill>
              </a:endParaRPr>
            </a:p>
          </p:txBody>
        </p:sp>
      </p:grpSp>
      <p:grpSp>
        <p:nvGrpSpPr>
          <p:cNvPr id="22" name="Grupo 21"/>
          <p:cNvGrpSpPr/>
          <p:nvPr/>
        </p:nvGrpSpPr>
        <p:grpSpPr>
          <a:xfrm>
            <a:off x="5144430" y="4160837"/>
            <a:ext cx="4867428" cy="2423593"/>
            <a:chOff x="5164657" y="5151437"/>
            <a:chExt cx="4478064" cy="2095058"/>
          </a:xfrm>
        </p:grpSpPr>
        <p:pic>
          <p:nvPicPr>
            <p:cNvPr id="23" name="Imagen 22"/>
            <p:cNvPicPr>
              <a:picLocks noChangeAspect="1"/>
            </p:cNvPicPr>
            <p:nvPr/>
          </p:nvPicPr>
          <p:blipFill rotWithShape="1">
            <a:blip r:embed="rId4"/>
            <a:srcRect l="18375" t="14584" r="17789" b="32567"/>
            <a:stretch/>
          </p:blipFill>
          <p:spPr>
            <a:xfrm>
              <a:off x="5192712" y="5493895"/>
              <a:ext cx="4343400" cy="1752600"/>
            </a:xfrm>
            <a:prstGeom prst="rect">
              <a:avLst/>
            </a:prstGeom>
            <a:ln>
              <a:noFill/>
            </a:ln>
            <a:effectLst>
              <a:outerShdw blurRad="292100" dist="139700" dir="2700000" algn="tl" rotWithShape="0">
                <a:srgbClr val="333333">
                  <a:alpha val="65000"/>
                </a:srgbClr>
              </a:outerShdw>
            </a:effectLst>
          </p:spPr>
        </p:pic>
        <p:sp>
          <p:nvSpPr>
            <p:cNvPr id="24" name="CuadroTexto 23"/>
            <p:cNvSpPr txBox="1"/>
            <p:nvPr/>
          </p:nvSpPr>
          <p:spPr>
            <a:xfrm>
              <a:off x="5164657" y="5151437"/>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Electricity</a:t>
              </a:r>
              <a:r>
                <a:rPr lang="es-ES" b="1" dirty="0" smtClean="0">
                  <a:solidFill>
                    <a:schemeClr val="tx1">
                      <a:lumMod val="65000"/>
                      <a:lumOff val="35000"/>
                    </a:schemeClr>
                  </a:solidFill>
                </a:rPr>
                <a:t> </a:t>
              </a:r>
              <a:r>
                <a:rPr lang="es-ES" b="1" dirty="0" err="1" smtClean="0">
                  <a:solidFill>
                    <a:schemeClr val="tx1">
                      <a:lumMod val="65000"/>
                      <a:lumOff val="35000"/>
                    </a:schemeClr>
                  </a:solidFill>
                </a:rPr>
                <a:t>demand</a:t>
              </a:r>
              <a:endParaRPr lang="en-GB" b="1" dirty="0">
                <a:solidFill>
                  <a:schemeClr val="tx1">
                    <a:lumMod val="65000"/>
                    <a:lumOff val="35000"/>
                  </a:schemeClr>
                </a:solidFill>
              </a:endParaRPr>
            </a:p>
          </p:txBody>
        </p:sp>
      </p:grpSp>
      <p:sp>
        <p:nvSpPr>
          <p:cNvPr id="3" name="2 Rectángulo"/>
          <p:cNvSpPr/>
          <p:nvPr/>
        </p:nvSpPr>
        <p:spPr>
          <a:xfrm>
            <a:off x="468312" y="6758982"/>
            <a:ext cx="2994602" cy="369332"/>
          </a:xfrm>
          <a:prstGeom prst="rect">
            <a:avLst/>
          </a:prstGeom>
        </p:spPr>
        <p:txBody>
          <a:bodyPr wrap="none">
            <a:spAutoFit/>
          </a:bodyPr>
          <a:lstStyle/>
          <a:p>
            <a:r>
              <a:rPr lang="en-GB" dirty="0" err="1" smtClean="0">
                <a:solidFill>
                  <a:srgbClr val="000000"/>
                </a:solidFill>
                <a:ea typeface="ＭＳ Ｐゴシック" charset="0"/>
              </a:rPr>
              <a:t>García</a:t>
            </a:r>
            <a:r>
              <a:rPr lang="en-GB" dirty="0" smtClean="0">
                <a:solidFill>
                  <a:srgbClr val="000000"/>
                </a:solidFill>
                <a:ea typeface="ＭＳ Ｐゴシック" charset="0"/>
              </a:rPr>
              <a:t>-Morales &amp; </a:t>
            </a:r>
            <a:r>
              <a:rPr lang="en-GB" dirty="0" err="1" smtClean="0">
                <a:solidFill>
                  <a:srgbClr val="000000"/>
                </a:solidFill>
                <a:ea typeface="ＭＳ Ｐゴシック" charset="0"/>
              </a:rPr>
              <a:t>Dubus</a:t>
            </a:r>
            <a:r>
              <a:rPr lang="en-GB" dirty="0" smtClean="0">
                <a:solidFill>
                  <a:srgbClr val="000000"/>
                </a:solidFill>
                <a:ea typeface="ＭＳ Ｐゴシック" charset="0"/>
              </a:rPr>
              <a:t> 2007</a:t>
            </a:r>
            <a:endParaRPr lang="es-ES" dirty="0"/>
          </a:p>
        </p:txBody>
      </p:sp>
      <p:sp>
        <p:nvSpPr>
          <p:cNvPr id="16" name="15 Rectángulo"/>
          <p:cNvSpPr/>
          <p:nvPr/>
        </p:nvSpPr>
        <p:spPr>
          <a:xfrm>
            <a:off x="5497512" y="6758982"/>
            <a:ext cx="3771866" cy="369332"/>
          </a:xfrm>
          <a:prstGeom prst="rect">
            <a:avLst/>
          </a:prstGeom>
        </p:spPr>
        <p:txBody>
          <a:bodyPr wrap="none">
            <a:spAutoFit/>
          </a:bodyPr>
          <a:lstStyle/>
          <a:p>
            <a:r>
              <a:rPr lang="en-GB" dirty="0" smtClean="0">
                <a:solidFill>
                  <a:srgbClr val="000000"/>
                </a:solidFill>
                <a:ea typeface="ＭＳ Ｐゴシック" charset="0"/>
              </a:rPr>
              <a:t>De </a:t>
            </a:r>
            <a:r>
              <a:rPr lang="en-GB" dirty="0" err="1" smtClean="0">
                <a:solidFill>
                  <a:srgbClr val="000000"/>
                </a:solidFill>
                <a:ea typeface="ＭＳ Ｐゴシック" charset="0"/>
              </a:rPr>
              <a:t>Felice</a:t>
            </a:r>
            <a:r>
              <a:rPr lang="en-GB" dirty="0" smtClean="0">
                <a:solidFill>
                  <a:srgbClr val="000000"/>
                </a:solidFill>
                <a:ea typeface="ＭＳ Ｐゴシック" charset="0"/>
              </a:rPr>
              <a:t>, </a:t>
            </a:r>
            <a:r>
              <a:rPr lang="en-GB" dirty="0" err="1" smtClean="0">
                <a:solidFill>
                  <a:srgbClr val="000000"/>
                </a:solidFill>
                <a:ea typeface="ＭＳ Ｐゴシック" charset="0"/>
              </a:rPr>
              <a:t>Alessandri</a:t>
            </a:r>
            <a:r>
              <a:rPr lang="en-GB" dirty="0" smtClean="0">
                <a:solidFill>
                  <a:srgbClr val="000000"/>
                </a:solidFill>
                <a:ea typeface="ＭＳ Ｐゴシック" charset="0"/>
              </a:rPr>
              <a:t> &amp; Catalano 2015 </a:t>
            </a:r>
            <a:endParaRPr lang="es-ES" dirty="0"/>
          </a:p>
        </p:txBody>
      </p:sp>
    </p:spTree>
    <p:extLst>
      <p:ext uri="{BB962C8B-B14F-4D97-AF65-F5344CB8AC3E}">
        <p14:creationId xmlns:p14="http://schemas.microsoft.com/office/powerpoint/2010/main" val="32591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15912" y="4055834"/>
            <a:ext cx="9296400" cy="838200"/>
          </a:xfrm>
          <a:prstGeom prst="roundRect">
            <a:avLst/>
          </a:prstGeom>
          <a:solidFill>
            <a:schemeClr val="accent1"/>
          </a:solidFill>
          <a:ln>
            <a:solidFill>
              <a:schemeClr val="accent1"/>
            </a:solidFill>
          </a:ln>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sp>
        <p:nvSpPr>
          <p:cNvPr id="2" name="1 Rectángulo redondeado"/>
          <p:cNvSpPr/>
          <p:nvPr/>
        </p:nvSpPr>
        <p:spPr>
          <a:xfrm>
            <a:off x="315912" y="1189037"/>
            <a:ext cx="9296400" cy="838200"/>
          </a:xfrm>
          <a:prstGeom prst="roundRect">
            <a:avLst/>
          </a:prstGeom>
          <a:solidFill>
            <a:schemeClr val="accent1"/>
          </a:solidFill>
          <a:ln>
            <a:solidFill>
              <a:schemeClr val="accent1"/>
            </a:solidFill>
          </a:ln>
        </p:spPr>
        <p:txBody>
          <a:bodyPr wrap="none" rtlCol="0" anchor="ctr">
            <a:noAutofit/>
          </a:bodyPr>
          <a:lstStyle/>
          <a:p>
            <a:pPr algn="ctr"/>
            <a:endParaRPr lang="es-ES" sz="2200" dirty="0">
              <a:solidFill>
                <a:srgbClr val="000000"/>
              </a:solidFill>
              <a:latin typeface="Arial" charset="0"/>
              <a:ea typeface="ＭＳ Ｐゴシック" charset="0"/>
              <a:cs typeface="DejaVu Sans" charset="0"/>
            </a:endParaRPr>
          </a:p>
        </p:txBody>
      </p:sp>
      <p:sp>
        <p:nvSpPr>
          <p:cNvPr id="10" name="Rectángulo 50"/>
          <p:cNvSpPr>
            <a:spLocks noChangeArrowheads="1"/>
          </p:cNvSpPr>
          <p:nvPr/>
        </p:nvSpPr>
        <p:spPr bwMode="auto">
          <a:xfrm>
            <a:off x="1077912" y="2027237"/>
            <a:ext cx="9002713" cy="1754326"/>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panose="020B0604020202020204" pitchFamily="34" charset="0"/>
              <a:buChar char="•"/>
            </a:pPr>
            <a:r>
              <a:rPr lang="en-GB" altLang="es-ES" sz="2400" b="1" dirty="0">
                <a:cs typeface="Arial" panose="020B0604020202020204" pitchFamily="34" charset="0"/>
              </a:rPr>
              <a:t>Wind farm planners: </a:t>
            </a:r>
            <a:r>
              <a:rPr lang="en-GB" altLang="es-ES" sz="2400" b="1" dirty="0" smtClean="0">
                <a:cs typeface="Arial" panose="020B0604020202020204" pitchFamily="34" charset="0"/>
              </a:rPr>
              <a:t>	</a:t>
            </a:r>
            <a:r>
              <a:rPr lang="en-GB" altLang="es-ES" sz="2400" dirty="0" smtClean="0">
                <a:solidFill>
                  <a:schemeClr val="tx1">
                    <a:lumMod val="65000"/>
                    <a:lumOff val="35000"/>
                  </a:schemeClr>
                </a:solidFill>
                <a:cs typeface="Arial" panose="020B0604020202020204" pitchFamily="34" charset="0"/>
              </a:rPr>
              <a:t>Site </a:t>
            </a:r>
            <a:r>
              <a:rPr lang="en-GB" altLang="es-ES" sz="2400" dirty="0">
                <a:solidFill>
                  <a:schemeClr val="tx1">
                    <a:lumMod val="65000"/>
                    <a:lumOff val="35000"/>
                  </a:schemeClr>
                </a:solidFill>
                <a:cs typeface="Arial" panose="020B0604020202020204" pitchFamily="34" charset="0"/>
              </a:rPr>
              <a:t>selection</a:t>
            </a:r>
          </a:p>
          <a:p>
            <a:pPr marL="342900" indent="-342900" eaLnBrk="1" hangingPunct="1">
              <a:lnSpc>
                <a:spcPct val="150000"/>
              </a:lnSpc>
              <a:buFont typeface="Arial" panose="020B0604020202020204" pitchFamily="34" charset="0"/>
              <a:buChar char="•"/>
            </a:pPr>
            <a:r>
              <a:rPr lang="en-GB" altLang="es-ES" sz="2400" b="1" dirty="0">
                <a:cs typeface="Arial" panose="020B0604020202020204" pitchFamily="34" charset="0"/>
              </a:rPr>
              <a:t>Wind farm investors: </a:t>
            </a:r>
            <a:r>
              <a:rPr lang="en-GB" altLang="es-ES" sz="2400" b="1" dirty="0" smtClean="0">
                <a:cs typeface="Arial" panose="020B0604020202020204" pitchFamily="34" charset="0"/>
              </a:rPr>
              <a:t>	</a:t>
            </a:r>
            <a:r>
              <a:rPr lang="en-GB" altLang="es-ES" sz="2400" dirty="0" smtClean="0">
                <a:solidFill>
                  <a:schemeClr val="tx1">
                    <a:lumMod val="65000"/>
                    <a:lumOff val="35000"/>
                  </a:schemeClr>
                </a:solidFill>
                <a:cs typeface="Arial" panose="020B0604020202020204" pitchFamily="34" charset="0"/>
              </a:rPr>
              <a:t>Evaluate </a:t>
            </a:r>
            <a:r>
              <a:rPr lang="en-GB" altLang="es-ES" sz="2400" dirty="0">
                <a:solidFill>
                  <a:schemeClr val="tx1">
                    <a:lumMod val="65000"/>
                    <a:lumOff val="35000"/>
                  </a:schemeClr>
                </a:solidFill>
                <a:cs typeface="Arial" panose="020B0604020202020204" pitchFamily="34" charset="0"/>
              </a:rPr>
              <a:t>return on investments</a:t>
            </a:r>
          </a:p>
          <a:p>
            <a:pPr marL="342900" indent="-342900" eaLnBrk="1" hangingPunct="1">
              <a:lnSpc>
                <a:spcPct val="150000"/>
              </a:lnSpc>
              <a:buFont typeface="Arial" panose="020B0604020202020204" pitchFamily="34" charset="0"/>
              <a:buChar char="•"/>
            </a:pPr>
            <a:r>
              <a:rPr lang="en-GB" altLang="es-ES" sz="2400" b="1" dirty="0">
                <a:cs typeface="Arial" panose="020B0604020202020204" pitchFamily="34" charset="0"/>
              </a:rPr>
              <a:t>Policy makers:</a:t>
            </a:r>
            <a:r>
              <a:rPr lang="en-GB" altLang="es-ES" sz="2400" dirty="0">
                <a:cs typeface="Arial" panose="020B0604020202020204" pitchFamily="34" charset="0"/>
              </a:rPr>
              <a:t> </a:t>
            </a:r>
            <a:r>
              <a:rPr lang="en-GB" altLang="es-ES" sz="2400" dirty="0" smtClean="0">
                <a:cs typeface="Arial" panose="020B0604020202020204" pitchFamily="34" charset="0"/>
              </a:rPr>
              <a:t>		</a:t>
            </a:r>
            <a:r>
              <a:rPr lang="en-GB" altLang="es-ES" sz="2400" dirty="0" smtClean="0">
                <a:solidFill>
                  <a:schemeClr val="tx1">
                    <a:lumMod val="65000"/>
                    <a:lumOff val="35000"/>
                  </a:schemeClr>
                </a:solidFill>
                <a:cs typeface="Arial" panose="020B0604020202020204" pitchFamily="34" charset="0"/>
              </a:rPr>
              <a:t>Understand </a:t>
            </a:r>
            <a:r>
              <a:rPr lang="en-GB" altLang="es-ES" sz="2400" dirty="0">
                <a:solidFill>
                  <a:schemeClr val="tx1">
                    <a:lumMod val="65000"/>
                    <a:lumOff val="35000"/>
                  </a:schemeClr>
                </a:solidFill>
                <a:cs typeface="Arial" panose="020B0604020202020204" pitchFamily="34" charset="0"/>
              </a:rPr>
              <a:t>changes to energy </a:t>
            </a:r>
            <a:r>
              <a:rPr lang="en-GB" altLang="es-ES" sz="2400" dirty="0" smtClean="0">
                <a:solidFill>
                  <a:schemeClr val="tx1">
                    <a:lumMod val="65000"/>
                    <a:lumOff val="35000"/>
                  </a:schemeClr>
                </a:solidFill>
                <a:cs typeface="Arial" panose="020B0604020202020204" pitchFamily="34" charset="0"/>
              </a:rPr>
              <a:t>mix</a:t>
            </a:r>
            <a:endParaRPr lang="en-GB" altLang="es-ES" sz="2400" dirty="0">
              <a:solidFill>
                <a:schemeClr val="tx1">
                  <a:lumMod val="65000"/>
                  <a:lumOff val="35000"/>
                </a:schemeClr>
              </a:solidFill>
              <a:cs typeface="Arial" panose="020B0604020202020204" pitchFamily="34" charset="0"/>
            </a:endParaRPr>
          </a:p>
        </p:txBody>
      </p:sp>
      <p:sp>
        <p:nvSpPr>
          <p:cNvPr id="3" name="Rectángulo 2"/>
          <p:cNvSpPr/>
          <p:nvPr/>
        </p:nvSpPr>
        <p:spPr>
          <a:xfrm>
            <a:off x="-19052" y="1311945"/>
            <a:ext cx="10098088" cy="461665"/>
          </a:xfrm>
          <a:prstGeom prst="rect">
            <a:avLst/>
          </a:prstGeom>
        </p:spPr>
        <p:txBody>
          <a:bodyPr wrap="square">
            <a:spAutoFit/>
          </a:bodyPr>
          <a:lstStyle/>
          <a:p>
            <a:pPr algn="ctr">
              <a:defRPr/>
            </a:pPr>
            <a:r>
              <a:rPr lang="en-GB"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Pre-Construction </a:t>
            </a:r>
            <a:r>
              <a:rPr lang="en-GB"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Decisions</a:t>
            </a:r>
            <a:r>
              <a:rPr lang="en-GB"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GB" sz="2400" b="1" dirty="0" smtClean="0">
                <a:solidFill>
                  <a:schemeClr val="accent6"/>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Annual </a:t>
            </a:r>
            <a:r>
              <a:rPr lang="en-GB" sz="2400" b="1" dirty="0">
                <a:solidFill>
                  <a:schemeClr val="accent6"/>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to Decadal </a:t>
            </a:r>
            <a:r>
              <a:rPr lang="en-GB"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Timescales</a:t>
            </a:r>
          </a:p>
        </p:txBody>
      </p:sp>
      <p:sp>
        <p:nvSpPr>
          <p:cNvPr id="6" name="Rectángulo 5"/>
          <p:cNvSpPr/>
          <p:nvPr/>
        </p:nvSpPr>
        <p:spPr>
          <a:xfrm>
            <a:off x="-34713" y="4286448"/>
            <a:ext cx="10098088" cy="461665"/>
          </a:xfrm>
          <a:prstGeom prst="rect">
            <a:avLst/>
          </a:prstGeom>
        </p:spPr>
        <p:txBody>
          <a:bodyPr wrap="square">
            <a:spAutoFit/>
          </a:bodyPr>
          <a:lstStyle/>
          <a:p>
            <a:pPr algn="ctr">
              <a:defRPr/>
            </a:pPr>
            <a:r>
              <a:rPr lang="en-US"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Post-Construction </a:t>
            </a:r>
            <a:r>
              <a:rPr 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Decisions</a:t>
            </a:r>
            <a:r>
              <a:rPr lang="en-US" sz="24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sz="2400" b="1" dirty="0" smtClean="0">
                <a:solidFill>
                  <a:schemeClr val="accent6"/>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Monthly </a:t>
            </a:r>
            <a:r>
              <a:rPr lang="en-US" sz="2400" b="1" dirty="0">
                <a:solidFill>
                  <a:schemeClr val="accent6"/>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to Seasonal </a:t>
            </a:r>
            <a:r>
              <a:rPr 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Timescales</a:t>
            </a:r>
          </a:p>
        </p:txBody>
      </p:sp>
      <p:sp>
        <p:nvSpPr>
          <p:cNvPr id="7" name="Rectángulo 50"/>
          <p:cNvSpPr>
            <a:spLocks noChangeArrowheads="1"/>
          </p:cNvSpPr>
          <p:nvPr/>
        </p:nvSpPr>
        <p:spPr bwMode="auto">
          <a:xfrm>
            <a:off x="1077912" y="4900513"/>
            <a:ext cx="8534400" cy="2308324"/>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panose="020B0604020202020204" pitchFamily="34" charset="0"/>
              <a:buChar char="•"/>
            </a:pPr>
            <a:r>
              <a:rPr lang="en-US" altLang="es-ES" sz="2400" b="1" dirty="0">
                <a:cs typeface="Arial" panose="020B0604020202020204" pitchFamily="34" charset="0"/>
              </a:rPr>
              <a:t>Energy producers: </a:t>
            </a:r>
            <a:r>
              <a:rPr lang="en-US" altLang="es-ES" sz="2400" b="1" dirty="0" smtClean="0">
                <a:cs typeface="Arial" panose="020B0604020202020204" pitchFamily="34" charset="0"/>
              </a:rPr>
              <a:t>	</a:t>
            </a:r>
            <a:r>
              <a:rPr lang="en-US" altLang="es-ES" sz="2400" dirty="0" smtClean="0">
                <a:solidFill>
                  <a:schemeClr val="tx1">
                    <a:lumMod val="65000"/>
                    <a:lumOff val="35000"/>
                  </a:schemeClr>
                </a:solidFill>
                <a:cs typeface="Arial" panose="020B0604020202020204" pitchFamily="34" charset="0"/>
              </a:rPr>
              <a:t>Resource </a:t>
            </a:r>
            <a:r>
              <a:rPr lang="en-US" altLang="es-ES" sz="2400" dirty="0">
                <a:solidFill>
                  <a:schemeClr val="tx1">
                    <a:lumMod val="65000"/>
                    <a:lumOff val="35000"/>
                  </a:schemeClr>
                </a:solidFill>
                <a:cs typeface="Arial" panose="020B0604020202020204" pitchFamily="34" charset="0"/>
              </a:rPr>
              <a:t>management strategies</a:t>
            </a:r>
          </a:p>
          <a:p>
            <a:pPr marL="342900" indent="-342900" eaLnBrk="1" hangingPunct="1">
              <a:lnSpc>
                <a:spcPct val="150000"/>
              </a:lnSpc>
              <a:buFont typeface="Arial" panose="020B0604020202020204" pitchFamily="34" charset="0"/>
              <a:buChar char="•"/>
            </a:pPr>
            <a:r>
              <a:rPr lang="en-US" altLang="es-ES" sz="2400" b="1" dirty="0">
                <a:solidFill>
                  <a:schemeClr val="accent6"/>
                </a:solidFill>
                <a:cs typeface="Arial" panose="020B0604020202020204" pitchFamily="34" charset="0"/>
              </a:rPr>
              <a:t>Energy traders: </a:t>
            </a:r>
            <a:r>
              <a:rPr lang="en-US" altLang="es-ES" sz="2400" b="1" dirty="0" smtClean="0">
                <a:solidFill>
                  <a:schemeClr val="accent6"/>
                </a:solidFill>
                <a:cs typeface="Arial" panose="020B0604020202020204" pitchFamily="34" charset="0"/>
              </a:rPr>
              <a:t>		</a:t>
            </a:r>
            <a:r>
              <a:rPr lang="en-US" altLang="es-ES" sz="2400" dirty="0" smtClean="0">
                <a:solidFill>
                  <a:schemeClr val="accent6"/>
                </a:solidFill>
                <a:cs typeface="Arial" panose="020B0604020202020204" pitchFamily="34" charset="0"/>
              </a:rPr>
              <a:t>Resource </a:t>
            </a:r>
            <a:r>
              <a:rPr lang="en-US" altLang="es-ES" sz="2400" dirty="0">
                <a:solidFill>
                  <a:schemeClr val="accent6"/>
                </a:solidFill>
                <a:cs typeface="Arial" panose="020B0604020202020204" pitchFamily="34" charset="0"/>
              </a:rPr>
              <a:t>effects on markets</a:t>
            </a:r>
          </a:p>
          <a:p>
            <a:pPr marL="342900" indent="-342900" eaLnBrk="1" hangingPunct="1">
              <a:lnSpc>
                <a:spcPct val="150000"/>
              </a:lnSpc>
              <a:buFont typeface="Arial" panose="020B0604020202020204" pitchFamily="34" charset="0"/>
              <a:buChar char="•"/>
            </a:pPr>
            <a:r>
              <a:rPr lang="en-US" altLang="es-ES" sz="2400" b="1" dirty="0">
                <a:cs typeface="Arial" panose="020B0604020202020204" pitchFamily="34" charset="0"/>
              </a:rPr>
              <a:t>Wind farm operators: </a:t>
            </a:r>
            <a:r>
              <a:rPr lang="en-US" altLang="es-ES" sz="2400" b="1" dirty="0" smtClean="0">
                <a:cs typeface="Arial" panose="020B0604020202020204" pitchFamily="34" charset="0"/>
              </a:rPr>
              <a:t>	</a:t>
            </a:r>
            <a:r>
              <a:rPr lang="en-US" altLang="es-ES" sz="2400" dirty="0" smtClean="0">
                <a:solidFill>
                  <a:schemeClr val="tx1">
                    <a:lumMod val="65000"/>
                    <a:lumOff val="35000"/>
                  </a:schemeClr>
                </a:solidFill>
                <a:cs typeface="Arial" panose="020B0604020202020204" pitchFamily="34" charset="0"/>
              </a:rPr>
              <a:t>Planning </a:t>
            </a:r>
            <a:r>
              <a:rPr lang="en-US" altLang="es-ES" sz="2400" dirty="0">
                <a:solidFill>
                  <a:schemeClr val="tx1">
                    <a:lumMod val="65000"/>
                    <a:lumOff val="35000"/>
                  </a:schemeClr>
                </a:solidFill>
                <a:cs typeface="Arial" panose="020B0604020202020204" pitchFamily="34" charset="0"/>
              </a:rPr>
              <a:t>for maintenance works</a:t>
            </a:r>
          </a:p>
          <a:p>
            <a:pPr marL="342900" indent="-342900" eaLnBrk="1" hangingPunct="1">
              <a:lnSpc>
                <a:spcPct val="150000"/>
              </a:lnSpc>
              <a:buFont typeface="Arial" panose="020B0604020202020204" pitchFamily="34" charset="0"/>
              <a:buChar char="•"/>
            </a:pPr>
            <a:r>
              <a:rPr lang="en-US" altLang="es-ES" sz="2400" b="1" dirty="0">
                <a:cs typeface="Arial" panose="020B0604020202020204" pitchFamily="34" charset="0"/>
              </a:rPr>
              <a:t>Wind farm investors: </a:t>
            </a:r>
            <a:r>
              <a:rPr lang="en-US" altLang="es-ES" sz="2400" b="1" dirty="0" smtClean="0">
                <a:cs typeface="Arial" panose="020B0604020202020204" pitchFamily="34" charset="0"/>
              </a:rPr>
              <a:t>	</a:t>
            </a:r>
            <a:r>
              <a:rPr lang="en-US" altLang="es-ES" sz="2400" dirty="0" smtClean="0">
                <a:solidFill>
                  <a:schemeClr val="tx1">
                    <a:lumMod val="65000"/>
                    <a:lumOff val="35000"/>
                  </a:schemeClr>
                </a:solidFill>
                <a:cs typeface="Arial" panose="020B0604020202020204" pitchFamily="34" charset="0"/>
              </a:rPr>
              <a:t>Optimize </a:t>
            </a:r>
            <a:r>
              <a:rPr lang="en-US" altLang="es-ES" sz="2400" dirty="0">
                <a:solidFill>
                  <a:schemeClr val="tx1">
                    <a:lumMod val="65000"/>
                    <a:lumOff val="35000"/>
                  </a:schemeClr>
                </a:solidFill>
                <a:cs typeface="Arial" panose="020B0604020202020204" pitchFamily="34" charset="0"/>
              </a:rPr>
              <a:t>return on investments</a:t>
            </a:r>
          </a:p>
        </p:txBody>
      </p:sp>
    </p:spTree>
    <p:extLst>
      <p:ext uri="{BB962C8B-B14F-4D97-AF65-F5344CB8AC3E}">
        <p14:creationId xmlns:p14="http://schemas.microsoft.com/office/powerpoint/2010/main" val="34955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9"/>
          <p:cNvSpPr txBox="1">
            <a:spLocks noChangeArrowheads="1"/>
          </p:cNvSpPr>
          <p:nvPr/>
        </p:nvSpPr>
        <p:spPr bwMode="auto">
          <a:xfrm>
            <a:off x="773112" y="1591705"/>
            <a:ext cx="7924799" cy="2950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36000" bIns="360000" anchor="t"/>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algn="just" eaLnBrk="1">
              <a:lnSpc>
                <a:spcPct val="150000"/>
              </a:lnSpc>
              <a:buClrTx/>
              <a:buFontTx/>
              <a:buNone/>
              <a:defRPr/>
            </a:pPr>
            <a:r>
              <a:rPr lang="en-US" b="1" dirty="0" smtClean="0">
                <a:solidFill>
                  <a:srgbClr val="000000"/>
                </a:solidFill>
              </a:rPr>
              <a:t>Climate predictions for wind </a:t>
            </a:r>
            <a:r>
              <a:rPr lang="en-US" b="1" dirty="0" smtClean="0">
                <a:solidFill>
                  <a:srgbClr val="000000"/>
                </a:solidFill>
              </a:rPr>
              <a:t>power markets:</a:t>
            </a:r>
            <a:endParaRPr lang="en-US" b="1" dirty="0" smtClean="0">
              <a:solidFill>
                <a:srgbClr val="000000"/>
              </a:solidFill>
            </a:endParaRPr>
          </a:p>
          <a:p>
            <a:pPr marL="1371600" lvl="2" indent="-457200" algn="just" eaLnBrk="1">
              <a:lnSpc>
                <a:spcPct val="150000"/>
              </a:lnSpc>
              <a:buFont typeface="Wingdings" panose="05000000000000000000" pitchFamily="2" charset="2"/>
              <a:buChar char="§"/>
              <a:defRPr/>
            </a:pPr>
            <a:r>
              <a:rPr lang="en-US" dirty="0" smtClean="0">
                <a:solidFill>
                  <a:srgbClr val="000000"/>
                </a:solidFill>
              </a:rPr>
              <a:t>Wind speed</a:t>
            </a:r>
          </a:p>
          <a:p>
            <a:pPr marL="1371600" lvl="2" indent="-457200" algn="just" eaLnBrk="1">
              <a:lnSpc>
                <a:spcPct val="150000"/>
              </a:lnSpc>
              <a:buFont typeface="Wingdings" panose="05000000000000000000" pitchFamily="2" charset="2"/>
              <a:buChar char="§"/>
              <a:defRPr/>
            </a:pPr>
            <a:r>
              <a:rPr lang="en-US" dirty="0" smtClean="0">
                <a:solidFill>
                  <a:srgbClr val="000000"/>
                </a:solidFill>
              </a:rPr>
              <a:t>Capacity </a:t>
            </a:r>
            <a:r>
              <a:rPr lang="en-US" dirty="0" smtClean="0">
                <a:solidFill>
                  <a:srgbClr val="000000"/>
                </a:solidFill>
              </a:rPr>
              <a:t>factor</a:t>
            </a:r>
            <a:endParaRPr lang="en-US" dirty="0" smtClean="0">
              <a:solidFill>
                <a:srgbClr val="000000"/>
              </a:solidFill>
            </a:endParaRPr>
          </a:p>
          <a:p>
            <a:pPr marL="1371600" lvl="2" indent="-457200" algn="just" eaLnBrk="1">
              <a:lnSpc>
                <a:spcPct val="150000"/>
              </a:lnSpc>
              <a:buFont typeface="Wingdings" panose="05000000000000000000" pitchFamily="2" charset="2"/>
              <a:buChar char="§"/>
              <a:defRPr/>
            </a:pPr>
            <a:r>
              <a:rPr lang="en-US" dirty="0">
                <a:solidFill>
                  <a:srgbClr val="000000"/>
                </a:solidFill>
              </a:rPr>
              <a:t>NAO+ and NAO- </a:t>
            </a:r>
            <a:r>
              <a:rPr lang="en-US" dirty="0" smtClean="0">
                <a:solidFill>
                  <a:srgbClr val="000000"/>
                </a:solidFill>
              </a:rPr>
              <a:t>seasons and correlation with wind and Capacity factor</a:t>
            </a:r>
          </a:p>
        </p:txBody>
      </p:sp>
    </p:spTree>
    <p:extLst>
      <p:ext uri="{BB962C8B-B14F-4D97-AF65-F5344CB8AC3E}">
        <p14:creationId xmlns:p14="http://schemas.microsoft.com/office/powerpoint/2010/main" val="377716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76233" y="1065642"/>
            <a:ext cx="908673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t"/>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eaLnBrk="1">
              <a:buClrTx/>
              <a:buFontTx/>
              <a:buNone/>
              <a:defRPr/>
            </a:pPr>
            <a:r>
              <a:rPr lang="en-US" dirty="0" smtClean="0">
                <a:solidFill>
                  <a:srgbClr val="000000"/>
                </a:solidFill>
              </a:rPr>
              <a:t>Seasonal wind power predictions: </a:t>
            </a:r>
            <a:r>
              <a:rPr lang="en-US" b="1" dirty="0" smtClean="0">
                <a:solidFill>
                  <a:srgbClr val="000000"/>
                </a:solidFill>
              </a:rPr>
              <a:t>probabilistic predictions </a:t>
            </a:r>
          </a:p>
        </p:txBody>
      </p:sp>
      <p:pic>
        <p:nvPicPr>
          <p:cNvPr id="8" name="Picture 10"/>
          <p:cNvPicPr>
            <a:picLocks noChangeAspect="1" noChangeArrowheads="1"/>
          </p:cNvPicPr>
          <p:nvPr/>
        </p:nvPicPr>
        <p:blipFill rotWithShape="1">
          <a:blip r:embed="rId3"/>
          <a:srcRect l="78185" t="9580" b="48576"/>
          <a:stretch/>
        </p:blipFill>
        <p:spPr bwMode="auto">
          <a:xfrm>
            <a:off x="315912" y="1848791"/>
            <a:ext cx="4176713" cy="449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9" name="Text Placeholder 4"/>
          <p:cNvSpPr txBox="1">
            <a:spLocks/>
          </p:cNvSpPr>
          <p:nvPr/>
        </p:nvSpPr>
        <p:spPr bwMode="auto">
          <a:xfrm>
            <a:off x="4957762" y="1708619"/>
            <a:ext cx="5122863" cy="55626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31" tIns="44665" rIns="89331" bIns="44665" numCol="1" rtlCol="0" anchor="t" anchorCtr="0" compatLnSpc="1">
            <a:prstTxWarp prst="textNoShape">
              <a:avLst/>
            </a:prstTxWarp>
            <a:noAutofit/>
          </a:bodyPr>
          <a:lstStyle>
            <a:lvl1pPr marL="342720" marR="0" indent="-342720" algn="l" rtl="0" hangingPunct="0">
              <a:lnSpc>
                <a:spcPct val="104000"/>
              </a:lnSpc>
              <a:spcBef>
                <a:spcPts val="0"/>
              </a:spcBef>
              <a:spcAft>
                <a:spcPts val="1423"/>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Arial" pitchFamily="18"/>
                <a:ea typeface="DejaVu Sans" pitchFamily="2"/>
                <a:cs typeface="DejaVu Sans" pitchFamily="2"/>
              </a:defRPr>
            </a:lvl1pPr>
          </a:lstStyle>
          <a:p>
            <a:pPr>
              <a:defRPr/>
            </a:pPr>
            <a:endParaRPr lang="en-US" altLang="es-ES" sz="2000" kern="0" dirty="0" smtClean="0">
              <a:solidFill>
                <a:sysClr val="windowText" lastClr="000000"/>
              </a:solidFill>
              <a:latin typeface="+mj-lt"/>
              <a:ea typeface="ＭＳ Ｐゴシック" panose="020B0600070205080204" pitchFamily="34" charset="-128"/>
            </a:endParaRPr>
          </a:p>
        </p:txBody>
      </p:sp>
      <p:sp>
        <p:nvSpPr>
          <p:cNvPr id="3" name="2 Rectángulo"/>
          <p:cNvSpPr/>
          <p:nvPr/>
        </p:nvSpPr>
        <p:spPr>
          <a:xfrm>
            <a:off x="4735512" y="1878352"/>
            <a:ext cx="5038725" cy="4401205"/>
          </a:xfrm>
          <a:prstGeom prst="rect">
            <a:avLst/>
          </a:prstGeom>
        </p:spPr>
        <p:txBody>
          <a:bodyPr>
            <a:spAutoFit/>
          </a:bodyPr>
          <a:lstStyle/>
          <a:p>
            <a:pPr marL="342900" indent="-342900">
              <a:buFont typeface="Wingdings" panose="05000000000000000000" pitchFamily="2" charset="2"/>
              <a:buChar char="§"/>
            </a:pPr>
            <a:r>
              <a:rPr lang="en-US" sz="2000" b="1" dirty="0">
                <a:latin typeface="Arial" panose="020B0604020202020204" pitchFamily="34" charset="0"/>
                <a:cs typeface="Arial" panose="020B0604020202020204" pitchFamily="34" charset="0"/>
              </a:rPr>
              <a:t>We don’t provide </a:t>
            </a:r>
            <a:r>
              <a:rPr lang="en-US" sz="2000" dirty="0">
                <a:solidFill>
                  <a:schemeClr val="tx1">
                    <a:lumMod val="65000"/>
                    <a:lumOff val="35000"/>
                  </a:schemeClr>
                </a:solidFill>
                <a:latin typeface="Arial" panose="020B0604020202020204" pitchFamily="34" charset="0"/>
                <a:cs typeface="Arial" panose="020B0604020202020204" pitchFamily="34" charset="0"/>
              </a:rPr>
              <a:t>deterministic predictions</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Data from </a:t>
            </a:r>
            <a:r>
              <a:rPr lang="en-US" sz="2000" b="1" dirty="0">
                <a:latin typeface="Arial" panose="020B0604020202020204" pitchFamily="34" charset="0"/>
                <a:cs typeface="Arial" panose="020B0604020202020204" pitchFamily="34" charset="0"/>
              </a:rPr>
              <a:t>ECMWF</a:t>
            </a:r>
            <a:r>
              <a:rPr lang="en-US" sz="2000" dirty="0">
                <a:latin typeface="Arial" panose="020B0604020202020204" pitchFamily="34" charset="0"/>
                <a:cs typeface="Arial" panose="020B0604020202020204" pitchFamily="34" charset="0"/>
              </a:rPr>
              <a:t> </a:t>
            </a:r>
            <a:r>
              <a:rPr lang="en-US" sz="2000" dirty="0">
                <a:solidFill>
                  <a:schemeClr val="tx1">
                    <a:lumMod val="65000"/>
                    <a:lumOff val="35000"/>
                  </a:schemeClr>
                </a:solidFill>
                <a:latin typeface="Arial" panose="020B0604020202020204" pitchFamily="34" charset="0"/>
                <a:cs typeface="Arial" panose="020B0604020202020204" pitchFamily="34" charset="0"/>
              </a:rPr>
              <a:t>(European Centre for Medium-Range Weather Forecasts)</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We run multiple models and assess the global </a:t>
            </a:r>
            <a:r>
              <a:rPr lang="en-US" sz="2000" dirty="0" err="1">
                <a:solidFill>
                  <a:schemeClr val="tx1">
                    <a:lumMod val="65000"/>
                    <a:lumOff val="35000"/>
                  </a:schemeClr>
                </a:solidFill>
                <a:latin typeface="Arial" panose="020B0604020202020204" pitchFamily="34" charset="0"/>
                <a:cs typeface="Arial" panose="020B0604020202020204" pitchFamily="34" charset="0"/>
              </a:rPr>
              <a:t>behaviour</a:t>
            </a:r>
            <a:r>
              <a:rPr lang="en-US" sz="2000" dirty="0">
                <a:solidFill>
                  <a:schemeClr val="tx1">
                    <a:lumMod val="65000"/>
                    <a:lumOff val="35000"/>
                  </a:schemeClr>
                </a:solidFill>
                <a:latin typeface="Arial" panose="020B0604020202020204" pitchFamily="34" charset="0"/>
                <a:cs typeface="Arial" panose="020B0604020202020204" pitchFamily="34" charset="0"/>
              </a:rPr>
              <a:t> providing a </a:t>
            </a:r>
            <a:r>
              <a:rPr lang="en-US" sz="2000" b="1" dirty="0">
                <a:latin typeface="Arial" panose="020B0604020202020204" pitchFamily="34" charset="0"/>
                <a:cs typeface="Arial" panose="020B0604020202020204" pitchFamily="34" charset="0"/>
              </a:rPr>
              <a:t>probabilistic predictions</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Aggregated output in </a:t>
            </a:r>
            <a:r>
              <a:rPr lang="en-US" sz="2000" b="1" dirty="0" err="1">
                <a:latin typeface="Arial" panose="020B0604020202020204" pitchFamily="34" charset="0"/>
                <a:cs typeface="Arial" panose="020B0604020202020204" pitchFamily="34" charset="0"/>
              </a:rPr>
              <a:t>terciles</a:t>
            </a:r>
            <a:r>
              <a:rPr lang="en-US" sz="2000" dirty="0">
                <a:latin typeface="Arial" panose="020B0604020202020204" pitchFamily="34" charset="0"/>
                <a:cs typeface="Arial" panose="020B0604020202020204" pitchFamily="34" charset="0"/>
              </a:rPr>
              <a:t>:</a:t>
            </a:r>
          </a:p>
          <a:p>
            <a:pPr marL="1257300" lvl="2"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Above normal</a:t>
            </a:r>
          </a:p>
          <a:p>
            <a:pPr marL="1257300" lvl="2"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Normal</a:t>
            </a:r>
          </a:p>
          <a:p>
            <a:pPr marL="1257300" lvl="2" indent="-342900">
              <a:buFont typeface="Wingdings" panose="05000000000000000000" pitchFamily="2" charset="2"/>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Below normal</a:t>
            </a:r>
          </a:p>
        </p:txBody>
      </p:sp>
    </p:spTree>
    <p:extLst>
      <p:ext uri="{BB962C8B-B14F-4D97-AF65-F5344CB8AC3E}">
        <p14:creationId xmlns:p14="http://schemas.microsoft.com/office/powerpoint/2010/main" val="378074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12" y="1713342"/>
            <a:ext cx="9677400" cy="5428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9"/>
          <p:cNvSpPr txBox="1">
            <a:spLocks noChangeArrowheads="1"/>
          </p:cNvSpPr>
          <p:nvPr/>
        </p:nvSpPr>
        <p:spPr bwMode="auto">
          <a:xfrm>
            <a:off x="476233" y="1065642"/>
            <a:ext cx="908673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t"/>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eaLnBrk="1">
              <a:buClrTx/>
              <a:buFontTx/>
              <a:buNone/>
              <a:defRPr/>
            </a:pPr>
            <a:r>
              <a:rPr lang="en-US" dirty="0" smtClean="0">
                <a:solidFill>
                  <a:srgbClr val="000000"/>
                </a:solidFill>
              </a:rPr>
              <a:t>Seasonal wind power predictions: </a:t>
            </a:r>
            <a:r>
              <a:rPr lang="en-US" b="1" dirty="0" smtClean="0">
                <a:solidFill>
                  <a:srgbClr val="000000"/>
                </a:solidFill>
              </a:rPr>
              <a:t>probabilistic predictions </a:t>
            </a:r>
          </a:p>
        </p:txBody>
      </p:sp>
    </p:spTree>
    <p:extLst>
      <p:ext uri="{BB962C8B-B14F-4D97-AF65-F5344CB8AC3E}">
        <p14:creationId xmlns:p14="http://schemas.microsoft.com/office/powerpoint/2010/main" val="335631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28" y="1464274"/>
            <a:ext cx="5224283" cy="2279909"/>
          </a:xfrm>
          <a:prstGeom prst="rect">
            <a:avLst/>
          </a:prstGeom>
        </p:spPr>
      </p:pic>
      <p:pic>
        <p:nvPicPr>
          <p:cNvPr id="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112" y="2702575"/>
            <a:ext cx="2357637" cy="4528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2" y="1478948"/>
            <a:ext cx="2114017" cy="766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3 Rectángulo"/>
          <p:cNvSpPr/>
          <p:nvPr/>
        </p:nvSpPr>
        <p:spPr>
          <a:xfrm>
            <a:off x="589942" y="4541837"/>
            <a:ext cx="8991849" cy="1569660"/>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Aimed </a:t>
            </a:r>
            <a:r>
              <a:rPr lang="en-US" sz="2400" dirty="0">
                <a:latin typeface="Arial" panose="020B0604020202020204" pitchFamily="34" charset="0"/>
                <a:cs typeface="Arial" panose="020B0604020202020204" pitchFamily="34" charset="0"/>
              </a:rPr>
              <a:t>at the wind energy </a:t>
            </a:r>
            <a:r>
              <a:rPr lang="en-US" sz="2400" dirty="0" smtClean="0">
                <a:latin typeface="Arial" panose="020B0604020202020204" pitchFamily="34" charset="0"/>
                <a:cs typeface="Arial" panose="020B0604020202020204" pitchFamily="34" charset="0"/>
              </a:rPr>
              <a:t>sector, RESILIENCE </a:t>
            </a:r>
            <a:r>
              <a:rPr lang="en-US" sz="2400" dirty="0" smtClean="0">
                <a:latin typeface="Arial" panose="020B0604020202020204" pitchFamily="34" charset="0"/>
                <a:cs typeface="Arial" panose="020B0604020202020204" pitchFamily="34" charset="0"/>
              </a:rPr>
              <a:t>goal is to provide </a:t>
            </a:r>
            <a:r>
              <a:rPr lang="en-US" sz="2400" b="1" dirty="0" smtClean="0">
                <a:latin typeface="Arial" panose="020B0604020202020204" pitchFamily="34" charset="0"/>
                <a:cs typeface="Arial" panose="020B0604020202020204" pitchFamily="34" charset="0"/>
              </a:rPr>
              <a:t>user-friendly tools </a:t>
            </a:r>
            <a:r>
              <a:rPr lang="en-US" sz="2400" dirty="0">
                <a:latin typeface="Arial" panose="020B0604020202020204" pitchFamily="34" charset="0"/>
                <a:cs typeface="Arial" panose="020B0604020202020204" pitchFamily="34" charset="0"/>
              </a:rPr>
              <a:t>to produce information of the future variability in </a:t>
            </a:r>
            <a:r>
              <a:rPr lang="en-US" sz="2400" b="1" dirty="0">
                <a:latin typeface="Arial" panose="020B0604020202020204" pitchFamily="34" charset="0"/>
                <a:cs typeface="Arial" panose="020B0604020202020204" pitchFamily="34" charset="0"/>
              </a:rPr>
              <a:t>wind </a:t>
            </a:r>
            <a:r>
              <a:rPr lang="en-US" sz="2400" b="1" dirty="0" smtClean="0">
                <a:latin typeface="Arial" panose="020B0604020202020204" pitchFamily="34" charset="0"/>
                <a:cs typeface="Arial" panose="020B0604020202020204" pitchFamily="34" charset="0"/>
              </a:rPr>
              <a:t>speed and wind power </a:t>
            </a:r>
            <a:r>
              <a:rPr lang="en-US" sz="2400" b="1" dirty="0">
                <a:latin typeface="Arial" panose="020B0604020202020204" pitchFamily="34" charset="0"/>
                <a:cs typeface="Arial" panose="020B0604020202020204" pitchFamily="34" charset="0"/>
              </a:rPr>
              <a:t>resources</a:t>
            </a:r>
            <a:r>
              <a:rPr lang="en-US" sz="2400" dirty="0">
                <a:latin typeface="Arial" panose="020B0604020202020204" pitchFamily="34" charset="0"/>
                <a:cs typeface="Arial" panose="020B0604020202020204" pitchFamily="34" charset="0"/>
              </a:rPr>
              <a:t> based on </a:t>
            </a:r>
            <a:r>
              <a:rPr lang="en-US" sz="2400" b="1" dirty="0">
                <a:latin typeface="Arial" panose="020B0604020202020204" pitchFamily="34" charset="0"/>
                <a:cs typeface="Arial" panose="020B0604020202020204" pitchFamily="34" charset="0"/>
              </a:rPr>
              <a:t>probabilistic climate predictions</a:t>
            </a:r>
            <a:endParaRPr lang="es-ES" sz="2400" b="1" dirty="0">
              <a:latin typeface="Arial" panose="020B0604020202020204" pitchFamily="34" charset="0"/>
              <a:cs typeface="Arial" panose="020B0604020202020204" pitchFamily="34" charset="0"/>
            </a:endParaRPr>
          </a:p>
        </p:txBody>
      </p:sp>
      <p:sp>
        <p:nvSpPr>
          <p:cNvPr id="6" name="5 Rectángulo redondeado"/>
          <p:cNvSpPr/>
          <p:nvPr/>
        </p:nvSpPr>
        <p:spPr>
          <a:xfrm>
            <a:off x="392112" y="4237037"/>
            <a:ext cx="9372600" cy="2286000"/>
          </a:xfrm>
          <a:prstGeom prst="roundRect">
            <a:avLst/>
          </a:prstGeom>
          <a:ln w="38100">
            <a:solidFill>
              <a:schemeClr val="tx2"/>
            </a:solidFill>
          </a:ln>
        </p:spPr>
        <p:txBody>
          <a:bodyPr wrap="none" rtlCol="0" anchor="ctr">
            <a:spAutoFit/>
          </a:bodyPr>
          <a:lstStyle/>
          <a:p>
            <a:pPr algn="ctr"/>
            <a:endParaRPr lang="es-ES" sz="2200" dirty="0">
              <a:solidFill>
                <a:srgbClr val="000000"/>
              </a:solidFill>
              <a:latin typeface="Arial" charset="0"/>
              <a:ea typeface="ＭＳ Ｐゴシック" charset="0"/>
              <a:cs typeface="DejaVu Sans" charset="0"/>
            </a:endParaRPr>
          </a:p>
        </p:txBody>
      </p:sp>
    </p:spTree>
    <p:extLst>
      <p:ext uri="{BB962C8B-B14F-4D97-AF65-F5344CB8AC3E}">
        <p14:creationId xmlns:p14="http://schemas.microsoft.com/office/powerpoint/2010/main" val="12007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200" dirty="0">
            <a:solidFill>
              <a:srgbClr val="000000"/>
            </a:solidFill>
            <a:latin typeface="Arial" charset="0"/>
            <a:ea typeface="ＭＳ Ｐゴシック" charset="0"/>
            <a:cs typeface="DejaVu Sans" charset="0"/>
          </a:defRPr>
        </a:defPPr>
      </a:lstStyle>
    </a:spDef>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38898</TotalTime>
  <Words>828</Words>
  <Application>Microsoft Office PowerPoint</Application>
  <PresentationFormat>Personalizado</PresentationFormat>
  <Paragraphs>121</Paragraphs>
  <Slides>19</Slides>
  <Notes>19</Notes>
  <HiddenSlides>0</HiddenSlides>
  <MMClips>0</MMClips>
  <ScaleCrop>false</ScaleCrop>
  <HeadingPairs>
    <vt:vector size="4" baseType="variant">
      <vt:variant>
        <vt:lpstr>Tema</vt:lpstr>
      </vt:variant>
      <vt:variant>
        <vt:i4>4</vt:i4>
      </vt:variant>
      <vt:variant>
        <vt:lpstr>Títulos de diapositiva</vt:lpstr>
      </vt:variant>
      <vt:variant>
        <vt:i4>19</vt:i4>
      </vt:variant>
    </vt:vector>
  </HeadingPairs>
  <TitlesOfParts>
    <vt:vector size="23" baseType="lpstr">
      <vt:lpstr>Default</vt:lpstr>
      <vt:lpstr>Title1</vt:lpstr>
      <vt:lpstr>Title2</vt:lpstr>
      <vt:lpstr>Title3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dc:creator>
  <cp:lastModifiedBy>Isadora Jimenez</cp:lastModifiedBy>
  <cp:revision>269</cp:revision>
  <cp:lastPrinted>2015-07-08T21:53:26Z</cp:lastPrinted>
  <dcterms:modified xsi:type="dcterms:W3CDTF">2015-07-08T21:54:35Z</dcterms:modified>
</cp:coreProperties>
</file>