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256" r:id="rId2"/>
    <p:sldId id="271" r:id="rId3"/>
    <p:sldId id="270" r:id="rId4"/>
    <p:sldId id="288" r:id="rId5"/>
    <p:sldId id="272" r:id="rId6"/>
    <p:sldId id="273" r:id="rId7"/>
    <p:sldId id="281" r:id="rId8"/>
    <p:sldId id="274" r:id="rId9"/>
    <p:sldId id="275" r:id="rId10"/>
    <p:sldId id="282" r:id="rId11"/>
    <p:sldId id="285" r:id="rId12"/>
    <p:sldId id="286" r:id="rId13"/>
    <p:sldId id="287" r:id="rId14"/>
    <p:sldId id="283" r:id="rId15"/>
    <p:sldId id="28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212"/>
    <a:srgbClr val="EAEDF2"/>
    <a:srgbClr val="1E2B33"/>
    <a:srgbClr val="2F5597"/>
    <a:srgbClr val="6BA072"/>
    <a:srgbClr val="8FAADC"/>
    <a:srgbClr val="31681E"/>
    <a:srgbClr val="477A2E"/>
    <a:srgbClr val="58A539"/>
    <a:srgbClr val="DCE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67" y="58"/>
      </p:cViewPr>
      <p:guideLst>
        <p:guide orient="horz" pos="2160"/>
        <p:guide pos="28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24/04/2018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www.bsc.es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YOUR-EMAIL@bsc.es</a:t>
            </a:r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3600" dirty="0" err="1"/>
              <a:t>Towards</a:t>
            </a:r>
            <a:r>
              <a:rPr lang="es-ES" sz="3600" dirty="0"/>
              <a:t> </a:t>
            </a:r>
            <a:r>
              <a:rPr lang="es-ES" sz="3600" dirty="0" err="1"/>
              <a:t>an</a:t>
            </a:r>
            <a:r>
              <a:rPr lang="es-ES" sz="3600" dirty="0"/>
              <a:t> </a:t>
            </a:r>
            <a:r>
              <a:rPr lang="es-ES" sz="3600" dirty="0" err="1"/>
              <a:t>optimal</a:t>
            </a:r>
            <a:r>
              <a:rPr lang="es-ES" sz="3600" dirty="0"/>
              <a:t> use of </a:t>
            </a:r>
            <a:r>
              <a:rPr lang="es-ES" sz="3600" dirty="0" err="1"/>
              <a:t>numerical</a:t>
            </a:r>
            <a:r>
              <a:rPr lang="es-ES" sz="3600" dirty="0"/>
              <a:t> </a:t>
            </a:r>
            <a:r>
              <a:rPr lang="es-ES" sz="3600" dirty="0" err="1"/>
              <a:t>precision</a:t>
            </a:r>
            <a:r>
              <a:rPr lang="es-ES" sz="3600" dirty="0"/>
              <a:t> in </a:t>
            </a:r>
            <a:r>
              <a:rPr lang="es-ES" sz="3600" dirty="0" err="1"/>
              <a:t>Earth</a:t>
            </a:r>
            <a:r>
              <a:rPr lang="es-ES" sz="3600" dirty="0"/>
              <a:t> </a:t>
            </a:r>
            <a:r>
              <a:rPr lang="es-ES" sz="3600" dirty="0" err="1"/>
              <a:t>Sciences</a:t>
            </a:r>
            <a:r>
              <a:rPr lang="es-ES" sz="3600" dirty="0"/>
              <a:t> </a:t>
            </a:r>
            <a:r>
              <a:rPr lang="es-ES" sz="3600" dirty="0" err="1"/>
              <a:t>models</a:t>
            </a:r>
            <a:r>
              <a:rPr lang="es-ES" sz="3600" dirty="0"/>
              <a:t>: </a:t>
            </a:r>
            <a:r>
              <a:rPr lang="es-ES" sz="3600" strike="sngStrike" dirty="0" err="1"/>
              <a:t>the</a:t>
            </a:r>
            <a:r>
              <a:rPr lang="es-ES" sz="3600" strike="sngStrike" dirty="0"/>
              <a:t> case of NEMO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Oriol Tintó </a:t>
            </a:r>
            <a:r>
              <a:rPr lang="es-ES" dirty="0" err="1"/>
              <a:t>Prims</a:t>
            </a:r>
            <a:endParaRPr lang="es-ES" dirty="0"/>
          </a:p>
          <a:p>
            <a:r>
              <a:rPr lang="es-ES" dirty="0"/>
              <a:t>PhD </a:t>
            </a:r>
            <a:r>
              <a:rPr lang="es-ES" dirty="0" err="1"/>
              <a:t>Candidate</a:t>
            </a:r>
            <a:r>
              <a:rPr lang="es-ES" dirty="0"/>
              <a:t>	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18/04/2018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8th JLESC  @ Barcelona</a:t>
            </a:r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Proof</a:t>
            </a:r>
            <a:r>
              <a:rPr lang="es-ES" dirty="0"/>
              <a:t> of concept</a:t>
            </a:r>
          </a:p>
        </p:txBody>
      </p:sp>
    </p:spTree>
    <p:extLst>
      <p:ext uri="{BB962C8B-B14F-4D97-AF65-F5344CB8AC3E}">
        <p14:creationId xmlns:p14="http://schemas.microsoft.com/office/powerpoint/2010/main" val="313524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Proof of concept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68" y="1193206"/>
            <a:ext cx="2955064" cy="926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87" y="4488458"/>
            <a:ext cx="1800000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87" y="2443536"/>
            <a:ext cx="1800000" cy="1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70" y="4472704"/>
            <a:ext cx="1800000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70" y="2314497"/>
            <a:ext cx="1800000" cy="1800000"/>
          </a:xfrm>
          <a:prstGeom prst="rect">
            <a:avLst/>
          </a:prstGeom>
        </p:spPr>
      </p:pic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6465553" y="1042988"/>
            <a:ext cx="1611647" cy="1263632"/>
          </a:xfrm>
          <a:noFill/>
        </p:spPr>
        <p:txBody>
          <a:bodyPr lIns="144000" tIns="180000" rIns="180000" bIns="180000" anchor="ctr" anchorCtr="0">
            <a:normAutofit/>
          </a:bodyPr>
          <a:lstStyle/>
          <a:p>
            <a:pPr marL="0" indent="0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v3.6</a:t>
            </a:r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2967955" y="2761784"/>
            <a:ext cx="1611647" cy="1263632"/>
          </a:xfrm>
          <a:prstGeom prst="rect">
            <a:avLst/>
          </a:prstGeom>
          <a:noFill/>
        </p:spPr>
        <p:txBody>
          <a:bodyPr vert="horz" lIns="144000" tIns="180000" rIns="180000" bIns="18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/>
              <a:t>Current Velocity</a:t>
            </a:r>
            <a:endParaRPr lang="en-GB" sz="2000" dirty="0"/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2967955" y="4756642"/>
            <a:ext cx="1611647" cy="1263632"/>
          </a:xfrm>
          <a:prstGeom prst="rect">
            <a:avLst/>
          </a:prstGeom>
          <a:noFill/>
        </p:spPr>
        <p:txBody>
          <a:bodyPr vert="horz" lIns="144000" tIns="180000" rIns="180000" bIns="180000" rtlCol="0" anchor="ctr" anchorCtr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4000" dirty="0"/>
              <a:t>Sea Surface Temperature</a:t>
            </a:r>
            <a:endParaRPr lang="en-GB" sz="4000" dirty="0"/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7145487" y="2630517"/>
            <a:ext cx="1611647" cy="1263632"/>
          </a:xfrm>
          <a:prstGeom prst="rect">
            <a:avLst/>
          </a:prstGeom>
          <a:noFill/>
        </p:spPr>
        <p:txBody>
          <a:bodyPr vert="horz" lIns="144000" tIns="180000" rIns="180000" bIns="1800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/>
              <a:t>Chlorophyll</a:t>
            </a:r>
            <a:endParaRPr lang="en-GB" sz="2000" dirty="0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7183587" y="4740888"/>
            <a:ext cx="1611647" cy="1263632"/>
          </a:xfrm>
          <a:prstGeom prst="rect">
            <a:avLst/>
          </a:prstGeom>
          <a:noFill/>
        </p:spPr>
        <p:txBody>
          <a:bodyPr vert="horz" lIns="144000" tIns="180000" rIns="180000" bIns="1800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000" dirty="0"/>
              <a:t>PH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13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Proof of concept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68" y="1193206"/>
            <a:ext cx="2955064" cy="926433"/>
          </a:xfrm>
          <a:prstGeom prst="rect">
            <a:avLst/>
          </a:prstGeom>
        </p:spPr>
      </p:pic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6465553" y="1042988"/>
            <a:ext cx="1611647" cy="1263632"/>
          </a:xfrm>
          <a:noFill/>
        </p:spPr>
        <p:txBody>
          <a:bodyPr lIns="144000" tIns="180000" rIns="180000" bIns="180000" anchor="ctr" anchorCtr="0">
            <a:normAutofit/>
          </a:bodyPr>
          <a:lstStyle/>
          <a:p>
            <a:pPr marL="0" indent="0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v3.6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2843586"/>
            <a:ext cx="3829050" cy="1724604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6827503" y="3131715"/>
            <a:ext cx="1611647" cy="1263632"/>
          </a:xfrm>
          <a:prstGeom prst="rect">
            <a:avLst/>
          </a:prstGeom>
          <a:noFill/>
        </p:spPr>
        <p:txBody>
          <a:bodyPr vert="horz" lIns="144000" tIns="180000" rIns="180000" bIns="1800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GYRE 1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543050" y="4761469"/>
            <a:ext cx="7151351" cy="1263632"/>
          </a:xfrm>
          <a:prstGeom prst="rect">
            <a:avLst/>
          </a:prstGeom>
          <a:noFill/>
        </p:spPr>
        <p:txBody>
          <a:bodyPr vert="horz" lIns="144000" tIns="180000" rIns="180000" bIns="1800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configuration uses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3509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 variables</a:t>
            </a:r>
          </a:p>
        </p:txBody>
      </p:sp>
    </p:spTree>
    <p:extLst>
      <p:ext uri="{BB962C8B-B14F-4D97-AF65-F5344CB8AC3E}">
        <p14:creationId xmlns:p14="http://schemas.microsoft.com/office/powerpoint/2010/main" val="12816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9813" y="1485900"/>
            <a:ext cx="2700000" cy="27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Proof of concept</a:t>
            </a:r>
            <a:endParaRPr lang="en-GB" dirty="0"/>
          </a:p>
        </p:txBody>
      </p:sp>
      <p:sp>
        <p:nvSpPr>
          <p:cNvPr id="4" name="Pie 3"/>
          <p:cNvSpPr/>
          <p:nvPr/>
        </p:nvSpPr>
        <p:spPr>
          <a:xfrm>
            <a:off x="919813" y="1485900"/>
            <a:ext cx="2700000" cy="2700000"/>
          </a:xfrm>
          <a:prstGeom prst="pie">
            <a:avLst>
              <a:gd name="adj1" fmla="val 0"/>
              <a:gd name="adj2" fmla="val 194348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>
            <a:off x="1205563" y="1409700"/>
            <a:ext cx="2700000" cy="2700000"/>
          </a:xfrm>
          <a:prstGeom prst="pie">
            <a:avLst>
              <a:gd name="adj1" fmla="val 19375175"/>
              <a:gd name="adj2" fmla="val 37406"/>
            </a:avLst>
          </a:prstGeom>
          <a:solidFill>
            <a:srgbClr val="EC12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7013" y="3069839"/>
            <a:ext cx="154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3117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3703" y="2180767"/>
            <a:ext cx="15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392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5564" y="4616421"/>
            <a:ext cx="748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89% </a:t>
            </a:r>
            <a:r>
              <a:rPr lang="ca-ES" sz="3200" dirty="0"/>
              <a:t>of the variables</a:t>
            </a:r>
            <a:r>
              <a:rPr lang="ca-ES" sz="3200" b="1" dirty="0"/>
              <a:t> </a:t>
            </a:r>
            <a:r>
              <a:rPr lang="ca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use 10 bit </a:t>
            </a:r>
            <a:r>
              <a:rPr lang="ca-ES" sz="3200" dirty="0"/>
              <a:t>for the significand without adding significant error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/>
          <a:stretch/>
        </p:blipFill>
        <p:spPr>
          <a:xfrm>
            <a:off x="4448176" y="1485900"/>
            <a:ext cx="4246226" cy="27852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19526" y="3082379"/>
            <a:ext cx="154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3509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5" grpId="0"/>
      <p:bldP spid="12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Discussion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2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Possible points of collaboration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6811" y="1130661"/>
            <a:ext cx="86013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There is a huge room for precision reduction in Earth Science models without affecting the accuracy of the results.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The proposed methodology proved to be useful.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COLLABORATIONS AND OPEN ISSUES: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Bring the results to an actual mixed-precision implementation.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Anybody using </a:t>
            </a:r>
            <a:r>
              <a:rPr lang="ca-ES" sz="1100" dirty="0"/>
              <a:t>(FORTRAN) </a:t>
            </a:r>
            <a:r>
              <a:rPr lang="ca-ES" dirty="0"/>
              <a:t>models and willing to test the same approach.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Extrapolativity of the results: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dirty="0"/>
              <a:t>Configuration, resolution, initial conditions, long term effects, 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Identifying and correcting algorithms that have less precision-dependant alternatives.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Study further ways to exploit precision reduction (fixed-point representations, adaptive precision, ... 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All the steps in the general workflow can be improved.</a:t>
            </a:r>
          </a:p>
        </p:txBody>
      </p:sp>
    </p:spTree>
    <p:extLst>
      <p:ext uri="{BB962C8B-B14F-4D97-AF65-F5344CB8AC3E}">
        <p14:creationId xmlns:p14="http://schemas.microsoft.com/office/powerpoint/2010/main" val="1729047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2998826"/>
          </a:xfrm>
        </p:spPr>
        <p:txBody>
          <a:bodyPr>
            <a:noAutofit/>
          </a:bodyPr>
          <a:lstStyle/>
          <a:p>
            <a:pPr algn="ctr"/>
            <a:r>
              <a:rPr lang="es-ES" sz="8000" b="0" dirty="0" err="1"/>
              <a:t>Thank</a:t>
            </a:r>
            <a:r>
              <a:rPr lang="es-ES" sz="8000" b="0" dirty="0"/>
              <a:t> </a:t>
            </a:r>
            <a:r>
              <a:rPr lang="es-ES" sz="8000" b="0" dirty="0" err="1"/>
              <a:t>you</a:t>
            </a:r>
            <a:r>
              <a:rPr lang="es-ES" sz="8000" b="0" dirty="0"/>
              <a:t> 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03066" y="6107242"/>
            <a:ext cx="4569950" cy="464416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04890"/>
                </a:solidFill>
                <a:ea typeface="+mj-ea"/>
                <a:cs typeface="+mj-cs"/>
              </a:rPr>
              <a:t>oriol.tinto@bsc.es</a:t>
            </a:r>
          </a:p>
        </p:txBody>
      </p:sp>
    </p:spTree>
    <p:extLst>
      <p:ext uri="{BB962C8B-B14F-4D97-AF65-F5344CB8AC3E}">
        <p14:creationId xmlns:p14="http://schemas.microsoft.com/office/powerpoint/2010/main" val="297281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576111"/>
            <a:ext cx="8229598" cy="838397"/>
          </a:xfrm>
        </p:spPr>
        <p:txBody>
          <a:bodyPr/>
          <a:lstStyle/>
          <a:p>
            <a:r>
              <a:rPr lang="ca-ES" dirty="0"/>
              <a:t>Outline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8753" y="2188686"/>
            <a:ext cx="4221497" cy="2480628"/>
          </a:xfrm>
          <a:noFill/>
        </p:spPr>
        <p:txBody>
          <a:bodyPr lIns="144000" tIns="180000" rIns="180000" bIns="18000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Motivation</a:t>
            </a:r>
          </a:p>
          <a:p>
            <a:pPr>
              <a:lnSpc>
                <a:spcPct val="100000"/>
              </a:lnSpc>
            </a:pPr>
            <a:r>
              <a:rPr lang="ca-ES" dirty="0"/>
              <a:t>Method</a:t>
            </a:r>
          </a:p>
          <a:p>
            <a:pPr>
              <a:lnSpc>
                <a:spcPct val="100000"/>
              </a:lnSpc>
            </a:pPr>
            <a:r>
              <a:rPr lang="ca-ES" dirty="0"/>
              <a:t>Proof of concept</a:t>
            </a:r>
          </a:p>
          <a:p>
            <a:pPr>
              <a:lnSpc>
                <a:spcPct val="100000"/>
              </a:lnSpc>
            </a:pPr>
            <a:r>
              <a:rPr lang="ca-ES" dirty="0"/>
              <a:t>Discussion and collaboration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6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Motivation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21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576111"/>
            <a:ext cx="8229598" cy="838397"/>
          </a:xfrm>
        </p:spPr>
        <p:txBody>
          <a:bodyPr/>
          <a:lstStyle/>
          <a:p>
            <a:r>
              <a:rPr lang="ca-ES" dirty="0"/>
              <a:t>Motivation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noFill/>
        </p:spPr>
        <p:txBody>
          <a:bodyPr lIns="144000" tIns="180000" rIns="180000" bIns="180000" anchor="ctr" anchorCtr="0">
            <a:norm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GB" dirty="0"/>
              <a:t>“Mixed precision algorithms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easily provide substantial speedup for very little code effort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7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576111"/>
            <a:ext cx="8229598" cy="838397"/>
          </a:xfrm>
        </p:spPr>
        <p:txBody>
          <a:bodyPr/>
          <a:lstStyle/>
          <a:p>
            <a:r>
              <a:rPr lang="ca-ES" dirty="0"/>
              <a:t>Motivation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64803" y="1932256"/>
            <a:ext cx="8229598" cy="3010419"/>
          </a:xfrm>
          <a:noFill/>
        </p:spPr>
        <p:txBody>
          <a:bodyPr lIns="144000" tIns="180000" rIns="180000" bIns="18000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There are smart strategies to </a:t>
            </a:r>
            <a:r>
              <a:rPr lang="en-GB" b="1" dirty="0"/>
              <a:t>use less precision to solve problems that originally required higher precision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</a:pPr>
            <a:r>
              <a:rPr lang="ca-ES" dirty="0"/>
              <a:t>Many times</a:t>
            </a:r>
            <a:r>
              <a:rPr lang="ca-ES" b="1" dirty="0"/>
              <a:t>, that’s not even necessary </a:t>
            </a:r>
            <a:r>
              <a:rPr lang="ca-ES" dirty="0"/>
              <a:t>because the higher precision is not required in the first place.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9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576111"/>
            <a:ext cx="8229598" cy="838397"/>
          </a:xfrm>
        </p:spPr>
        <p:txBody>
          <a:bodyPr/>
          <a:lstStyle/>
          <a:p>
            <a:r>
              <a:rPr lang="ca-ES" dirty="0"/>
              <a:t>Motivation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64803" y="1917718"/>
            <a:ext cx="8229598" cy="3010419"/>
          </a:xfrm>
          <a:noFill/>
        </p:spPr>
        <p:txBody>
          <a:bodyPr lIns="144000" tIns="180000" rIns="180000" bIns="180000" anchor="ctr" anchorCtr="0">
            <a:normAutofit/>
          </a:bodyPr>
          <a:lstStyle/>
          <a:p>
            <a:pPr marL="285750" indent="-285750"/>
            <a:r>
              <a:rPr lang="en-GB" dirty="0"/>
              <a:t>We need a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to find which variables can effectively use less precision </a:t>
            </a:r>
            <a:r>
              <a:rPr lang="en-GB" dirty="0"/>
              <a:t>without compromising the quality of the outputs.</a:t>
            </a:r>
          </a:p>
        </p:txBody>
      </p:sp>
    </p:spTree>
    <p:extLst>
      <p:ext uri="{BB962C8B-B14F-4D97-AF65-F5344CB8AC3E}">
        <p14:creationId xmlns:p14="http://schemas.microsoft.com/office/powerpoint/2010/main" val="4239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Method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87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Precision Emulator</a:t>
            </a:r>
            <a:endParaRPr lang="es-ES" sz="3500" b="1" dirty="0"/>
          </a:p>
        </p:txBody>
      </p:sp>
      <p:sp>
        <p:nvSpPr>
          <p:cNvPr id="16" name="Rectangle 15"/>
          <p:cNvSpPr/>
          <p:nvPr/>
        </p:nvSpPr>
        <p:spPr>
          <a:xfrm>
            <a:off x="922002" y="1686169"/>
            <a:ext cx="7865918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Fortran Library </a:t>
            </a:r>
            <a:r>
              <a:rPr lang="en-GB" dirty="0"/>
              <a:t>developed by the Atmospheric, Oceanic &amp; Planetary Physics group, within the </a:t>
            </a:r>
            <a:r>
              <a:rPr lang="en-GB" b="1" dirty="0"/>
              <a:t>University of Oxford </a:t>
            </a:r>
            <a:r>
              <a:rPr lang="en-GB" dirty="0"/>
              <a:t>Department of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70" y="2962379"/>
            <a:ext cx="606198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80" y="1482317"/>
            <a:ext cx="5415379" cy="6858000"/>
          </a:xfrm>
          <a:prstGeom prst="rect">
            <a:avLst/>
          </a:prstGeom>
          <a:ln>
            <a:noFill/>
          </a:ln>
          <a:effectLst>
            <a:outerShdw blurRad="635000" dist="355600" dir="12420000" sx="109000" sy="109000" algn="tl" rotWithShape="0">
              <a:schemeClr val="accent3">
                <a:lumMod val="50000"/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44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Method</a:t>
            </a:r>
            <a:endParaRPr lang="en-GB" dirty="0"/>
          </a:p>
        </p:txBody>
      </p:sp>
      <p:sp>
        <p:nvSpPr>
          <p:cNvPr id="17" name="Freeform 16"/>
          <p:cNvSpPr/>
          <p:nvPr/>
        </p:nvSpPr>
        <p:spPr>
          <a:xfrm>
            <a:off x="3511429" y="4063283"/>
            <a:ext cx="2280277" cy="685964"/>
          </a:xfrm>
          <a:custGeom>
            <a:avLst/>
            <a:gdLst>
              <a:gd name="connsiteX0" fmla="*/ 0 w 2104062"/>
              <a:gd name="connsiteY0" fmla="*/ 68596 h 685964"/>
              <a:gd name="connsiteX1" fmla="*/ 68596 w 2104062"/>
              <a:gd name="connsiteY1" fmla="*/ 0 h 685964"/>
              <a:gd name="connsiteX2" fmla="*/ 2035466 w 2104062"/>
              <a:gd name="connsiteY2" fmla="*/ 0 h 685964"/>
              <a:gd name="connsiteX3" fmla="*/ 2104062 w 2104062"/>
              <a:gd name="connsiteY3" fmla="*/ 68596 h 685964"/>
              <a:gd name="connsiteX4" fmla="*/ 2104062 w 2104062"/>
              <a:gd name="connsiteY4" fmla="*/ 617368 h 685964"/>
              <a:gd name="connsiteX5" fmla="*/ 2035466 w 2104062"/>
              <a:gd name="connsiteY5" fmla="*/ 685964 h 685964"/>
              <a:gd name="connsiteX6" fmla="*/ 68596 w 2104062"/>
              <a:gd name="connsiteY6" fmla="*/ 685964 h 685964"/>
              <a:gd name="connsiteX7" fmla="*/ 0 w 2104062"/>
              <a:gd name="connsiteY7" fmla="*/ 617368 h 685964"/>
              <a:gd name="connsiteX8" fmla="*/ 0 w 2104062"/>
              <a:gd name="connsiteY8" fmla="*/ 68596 h 6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062" h="685964">
                <a:moveTo>
                  <a:pt x="0" y="68596"/>
                </a:moveTo>
                <a:cubicBezTo>
                  <a:pt x="0" y="30711"/>
                  <a:pt x="30711" y="0"/>
                  <a:pt x="68596" y="0"/>
                </a:cubicBezTo>
                <a:lnTo>
                  <a:pt x="2035466" y="0"/>
                </a:lnTo>
                <a:cubicBezTo>
                  <a:pt x="2073351" y="0"/>
                  <a:pt x="2104062" y="30711"/>
                  <a:pt x="2104062" y="68596"/>
                </a:cubicBezTo>
                <a:lnTo>
                  <a:pt x="2104062" y="617368"/>
                </a:lnTo>
                <a:cubicBezTo>
                  <a:pt x="2104062" y="655253"/>
                  <a:pt x="2073351" y="685964"/>
                  <a:pt x="2035466" y="685964"/>
                </a:cubicBezTo>
                <a:lnTo>
                  <a:pt x="68596" y="685964"/>
                </a:lnTo>
                <a:cubicBezTo>
                  <a:pt x="30711" y="685964"/>
                  <a:pt x="0" y="655253"/>
                  <a:pt x="0" y="617368"/>
                </a:cubicBezTo>
                <a:lnTo>
                  <a:pt x="0" y="68596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81051" rIns="72000" bIns="810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Launch the simulations</a:t>
            </a:r>
          </a:p>
        </p:txBody>
      </p:sp>
      <p:sp>
        <p:nvSpPr>
          <p:cNvPr id="16" name="Freeform 15"/>
          <p:cNvSpPr/>
          <p:nvPr/>
        </p:nvSpPr>
        <p:spPr>
          <a:xfrm>
            <a:off x="4313742" y="3670324"/>
            <a:ext cx="581152" cy="581152"/>
          </a:xfrm>
          <a:custGeom>
            <a:avLst/>
            <a:gdLst>
              <a:gd name="connsiteX0" fmla="*/ 0 w 581152"/>
              <a:gd name="connsiteY0" fmla="*/ 319634 h 581152"/>
              <a:gd name="connsiteX1" fmla="*/ 130759 w 581152"/>
              <a:gd name="connsiteY1" fmla="*/ 319634 h 581152"/>
              <a:gd name="connsiteX2" fmla="*/ 130759 w 581152"/>
              <a:gd name="connsiteY2" fmla="*/ 0 h 581152"/>
              <a:gd name="connsiteX3" fmla="*/ 450393 w 581152"/>
              <a:gd name="connsiteY3" fmla="*/ 0 h 581152"/>
              <a:gd name="connsiteX4" fmla="*/ 450393 w 581152"/>
              <a:gd name="connsiteY4" fmla="*/ 319634 h 581152"/>
              <a:gd name="connsiteX5" fmla="*/ 581152 w 581152"/>
              <a:gd name="connsiteY5" fmla="*/ 319634 h 581152"/>
              <a:gd name="connsiteX6" fmla="*/ 290576 w 581152"/>
              <a:gd name="connsiteY6" fmla="*/ 581152 h 581152"/>
              <a:gd name="connsiteX7" fmla="*/ 0 w 581152"/>
              <a:gd name="connsiteY7" fmla="*/ 319634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152" h="581152">
                <a:moveTo>
                  <a:pt x="0" y="319634"/>
                </a:moveTo>
                <a:lnTo>
                  <a:pt x="130759" y="319634"/>
                </a:lnTo>
                <a:lnTo>
                  <a:pt x="130759" y="0"/>
                </a:lnTo>
                <a:lnTo>
                  <a:pt x="450393" y="0"/>
                </a:lnTo>
                <a:lnTo>
                  <a:pt x="450393" y="319634"/>
                </a:lnTo>
                <a:lnTo>
                  <a:pt x="581152" y="319634"/>
                </a:lnTo>
                <a:lnTo>
                  <a:pt x="290576" y="581152"/>
                </a:lnTo>
                <a:lnTo>
                  <a:pt x="0" y="319634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319" tIns="35560" rIns="166319" bIns="17939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15" name="Freeform 14"/>
          <p:cNvSpPr/>
          <p:nvPr/>
        </p:nvSpPr>
        <p:spPr>
          <a:xfrm>
            <a:off x="3511429" y="3086018"/>
            <a:ext cx="2280277" cy="685964"/>
          </a:xfrm>
          <a:custGeom>
            <a:avLst/>
            <a:gdLst>
              <a:gd name="connsiteX0" fmla="*/ 0 w 2104062"/>
              <a:gd name="connsiteY0" fmla="*/ 68596 h 685964"/>
              <a:gd name="connsiteX1" fmla="*/ 68596 w 2104062"/>
              <a:gd name="connsiteY1" fmla="*/ 0 h 685964"/>
              <a:gd name="connsiteX2" fmla="*/ 2035466 w 2104062"/>
              <a:gd name="connsiteY2" fmla="*/ 0 h 685964"/>
              <a:gd name="connsiteX3" fmla="*/ 2104062 w 2104062"/>
              <a:gd name="connsiteY3" fmla="*/ 68596 h 685964"/>
              <a:gd name="connsiteX4" fmla="*/ 2104062 w 2104062"/>
              <a:gd name="connsiteY4" fmla="*/ 617368 h 685964"/>
              <a:gd name="connsiteX5" fmla="*/ 2035466 w 2104062"/>
              <a:gd name="connsiteY5" fmla="*/ 685964 h 685964"/>
              <a:gd name="connsiteX6" fmla="*/ 68596 w 2104062"/>
              <a:gd name="connsiteY6" fmla="*/ 685964 h 685964"/>
              <a:gd name="connsiteX7" fmla="*/ 0 w 2104062"/>
              <a:gd name="connsiteY7" fmla="*/ 617368 h 685964"/>
              <a:gd name="connsiteX8" fmla="*/ 0 w 2104062"/>
              <a:gd name="connsiteY8" fmla="*/ 68596 h 6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062" h="685964">
                <a:moveTo>
                  <a:pt x="0" y="68596"/>
                </a:moveTo>
                <a:cubicBezTo>
                  <a:pt x="0" y="30711"/>
                  <a:pt x="30711" y="0"/>
                  <a:pt x="68596" y="0"/>
                </a:cubicBezTo>
                <a:lnTo>
                  <a:pt x="2035466" y="0"/>
                </a:lnTo>
                <a:cubicBezTo>
                  <a:pt x="2073351" y="0"/>
                  <a:pt x="2104062" y="30711"/>
                  <a:pt x="2104062" y="68596"/>
                </a:cubicBezTo>
                <a:lnTo>
                  <a:pt x="2104062" y="617368"/>
                </a:lnTo>
                <a:cubicBezTo>
                  <a:pt x="2104062" y="655253"/>
                  <a:pt x="2073351" y="685964"/>
                  <a:pt x="2035466" y="685964"/>
                </a:cubicBezTo>
                <a:lnTo>
                  <a:pt x="68596" y="685964"/>
                </a:lnTo>
                <a:cubicBezTo>
                  <a:pt x="30711" y="685964"/>
                  <a:pt x="0" y="655253"/>
                  <a:pt x="0" y="617368"/>
                </a:cubicBezTo>
                <a:lnTo>
                  <a:pt x="0" y="68596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81051" rIns="72000" bIns="810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Design the tests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313742" y="2702844"/>
            <a:ext cx="581152" cy="581152"/>
          </a:xfrm>
          <a:custGeom>
            <a:avLst/>
            <a:gdLst>
              <a:gd name="connsiteX0" fmla="*/ 0 w 581152"/>
              <a:gd name="connsiteY0" fmla="*/ 319634 h 581152"/>
              <a:gd name="connsiteX1" fmla="*/ 130759 w 581152"/>
              <a:gd name="connsiteY1" fmla="*/ 319634 h 581152"/>
              <a:gd name="connsiteX2" fmla="*/ 130759 w 581152"/>
              <a:gd name="connsiteY2" fmla="*/ 0 h 581152"/>
              <a:gd name="connsiteX3" fmla="*/ 450393 w 581152"/>
              <a:gd name="connsiteY3" fmla="*/ 0 h 581152"/>
              <a:gd name="connsiteX4" fmla="*/ 450393 w 581152"/>
              <a:gd name="connsiteY4" fmla="*/ 319634 h 581152"/>
              <a:gd name="connsiteX5" fmla="*/ 581152 w 581152"/>
              <a:gd name="connsiteY5" fmla="*/ 319634 h 581152"/>
              <a:gd name="connsiteX6" fmla="*/ 290576 w 581152"/>
              <a:gd name="connsiteY6" fmla="*/ 581152 h 581152"/>
              <a:gd name="connsiteX7" fmla="*/ 0 w 581152"/>
              <a:gd name="connsiteY7" fmla="*/ 319634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152" h="581152">
                <a:moveTo>
                  <a:pt x="0" y="319634"/>
                </a:moveTo>
                <a:lnTo>
                  <a:pt x="130759" y="319634"/>
                </a:lnTo>
                <a:lnTo>
                  <a:pt x="130759" y="0"/>
                </a:lnTo>
                <a:lnTo>
                  <a:pt x="450393" y="0"/>
                </a:lnTo>
                <a:lnTo>
                  <a:pt x="450393" y="319634"/>
                </a:lnTo>
                <a:lnTo>
                  <a:pt x="581152" y="319634"/>
                </a:lnTo>
                <a:lnTo>
                  <a:pt x="290576" y="581152"/>
                </a:lnTo>
                <a:lnTo>
                  <a:pt x="0" y="319634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319" tIns="35560" rIns="166319" bIns="17939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7" name="Freeform 6"/>
          <p:cNvSpPr/>
          <p:nvPr/>
        </p:nvSpPr>
        <p:spPr>
          <a:xfrm>
            <a:off x="3511429" y="2118538"/>
            <a:ext cx="2280277" cy="685964"/>
          </a:xfrm>
          <a:custGeom>
            <a:avLst/>
            <a:gdLst>
              <a:gd name="connsiteX0" fmla="*/ 0 w 2104062"/>
              <a:gd name="connsiteY0" fmla="*/ 68596 h 685964"/>
              <a:gd name="connsiteX1" fmla="*/ 68596 w 2104062"/>
              <a:gd name="connsiteY1" fmla="*/ 0 h 685964"/>
              <a:gd name="connsiteX2" fmla="*/ 2035466 w 2104062"/>
              <a:gd name="connsiteY2" fmla="*/ 0 h 685964"/>
              <a:gd name="connsiteX3" fmla="*/ 2104062 w 2104062"/>
              <a:gd name="connsiteY3" fmla="*/ 68596 h 685964"/>
              <a:gd name="connsiteX4" fmla="*/ 2104062 w 2104062"/>
              <a:gd name="connsiteY4" fmla="*/ 617368 h 685964"/>
              <a:gd name="connsiteX5" fmla="*/ 2035466 w 2104062"/>
              <a:gd name="connsiteY5" fmla="*/ 685964 h 685964"/>
              <a:gd name="connsiteX6" fmla="*/ 68596 w 2104062"/>
              <a:gd name="connsiteY6" fmla="*/ 685964 h 685964"/>
              <a:gd name="connsiteX7" fmla="*/ 0 w 2104062"/>
              <a:gd name="connsiteY7" fmla="*/ 617368 h 685964"/>
              <a:gd name="connsiteX8" fmla="*/ 0 w 2104062"/>
              <a:gd name="connsiteY8" fmla="*/ 68596 h 68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062" h="685964">
                <a:moveTo>
                  <a:pt x="0" y="68596"/>
                </a:moveTo>
                <a:cubicBezTo>
                  <a:pt x="0" y="30711"/>
                  <a:pt x="30711" y="0"/>
                  <a:pt x="68596" y="0"/>
                </a:cubicBezTo>
                <a:lnTo>
                  <a:pt x="2035466" y="0"/>
                </a:lnTo>
                <a:cubicBezTo>
                  <a:pt x="2073351" y="0"/>
                  <a:pt x="2104062" y="30711"/>
                  <a:pt x="2104062" y="68596"/>
                </a:cubicBezTo>
                <a:lnTo>
                  <a:pt x="2104062" y="617368"/>
                </a:lnTo>
                <a:cubicBezTo>
                  <a:pt x="2104062" y="655253"/>
                  <a:pt x="2073351" y="685964"/>
                  <a:pt x="2035466" y="685964"/>
                </a:cubicBezTo>
                <a:lnTo>
                  <a:pt x="68596" y="685964"/>
                </a:lnTo>
                <a:cubicBezTo>
                  <a:pt x="30711" y="685964"/>
                  <a:pt x="0" y="655253"/>
                  <a:pt x="0" y="617368"/>
                </a:cubicBezTo>
                <a:lnTo>
                  <a:pt x="0" y="68596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81051" rIns="72000" bIns="810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Implement the emulator</a:t>
            </a:r>
          </a:p>
        </p:txBody>
      </p:sp>
    </p:spTree>
    <p:extLst>
      <p:ext uri="{BB962C8B-B14F-4D97-AF65-F5344CB8AC3E}">
        <p14:creationId xmlns:p14="http://schemas.microsoft.com/office/powerpoint/2010/main" val="23939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5582</TotalTime>
  <Words>322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Towards an optimal use of numerical precision in Earth Sciences models: the case of NEMO</vt:lpstr>
      <vt:lpstr>Outline</vt:lpstr>
      <vt:lpstr>Motivation</vt:lpstr>
      <vt:lpstr>Motivation</vt:lpstr>
      <vt:lpstr>Motivation</vt:lpstr>
      <vt:lpstr>Motivation</vt:lpstr>
      <vt:lpstr>Method</vt:lpstr>
      <vt:lpstr>Reduced Precision Emulator</vt:lpstr>
      <vt:lpstr>Method</vt:lpstr>
      <vt:lpstr>Proof of concept</vt:lpstr>
      <vt:lpstr>Proof of concept</vt:lpstr>
      <vt:lpstr>Proof of concept</vt:lpstr>
      <vt:lpstr>Proof of concept</vt:lpstr>
      <vt:lpstr>Discussion</vt:lpstr>
      <vt:lpstr>Possible points of collaboration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Oriol Tinto Prims</cp:lastModifiedBy>
  <cp:revision>290</cp:revision>
  <dcterms:created xsi:type="dcterms:W3CDTF">2016-07-07T10:13:32Z</dcterms:created>
  <dcterms:modified xsi:type="dcterms:W3CDTF">2018-04-24T09:30:46Z</dcterms:modified>
</cp:coreProperties>
</file>