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8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8219EC-0C25-42F8-ACAB-9891D741DBA4}">
          <p14:sldIdLst>
            <p14:sldId id="256"/>
            <p14:sldId id="260"/>
            <p14:sldId id="258"/>
            <p14:sldId id="257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12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F4D8E-8FEE-4638-B4DB-EF63DA5419F0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A2F53-7943-49BE-8A9A-D20CA0C9A87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7022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DB71A-CD6A-4A37-8CFD-9BADD0848D77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99E72-CB38-4F12-87EF-E621BD1952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30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68960"/>
            <a:ext cx="7772400" cy="747514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7" y="1196752"/>
            <a:ext cx="49719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1520" y="188640"/>
            <a:ext cx="389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0" dirty="0" smtClean="0">
                <a:solidFill>
                  <a:schemeClr val="bg1"/>
                </a:solidFill>
              </a:rPr>
              <a:t>www.bsc.es</a:t>
            </a:r>
            <a:endParaRPr lang="es-E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4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3000"/>
              </a:lnSpc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576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71181"/>
            <a:ext cx="7772400" cy="1362075"/>
          </a:xfrm>
        </p:spPr>
        <p:txBody>
          <a:bodyPr anchor="t">
            <a:normAutofit/>
          </a:bodyPr>
          <a:lstStyle>
            <a:lvl1pPr algn="r">
              <a:defRPr sz="28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321714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1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388296" cy="5112568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388296" cy="5112568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4002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anchor="b"/>
          <a:lstStyle/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1457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452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68960"/>
            <a:ext cx="7772400" cy="747514"/>
          </a:xfrm>
        </p:spPr>
        <p:txBody>
          <a:bodyPr anchor="ctr"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7" y="1196752"/>
            <a:ext cx="49719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1520" y="188640"/>
            <a:ext cx="389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0" dirty="0" smtClean="0">
                <a:solidFill>
                  <a:schemeClr val="bg1"/>
                </a:solidFill>
              </a:rPr>
              <a:t>www.bsc.es</a:t>
            </a:r>
            <a:endParaRPr lang="es-E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3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92899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09320"/>
            <a:ext cx="1878899" cy="46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3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rgbClr val="00499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499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499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499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499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16216" y="6381328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400" dirty="0" smtClean="0">
                <a:solidFill>
                  <a:schemeClr val="bg1"/>
                </a:solidFill>
              </a:rPr>
              <a:t>Barcelona,</a:t>
            </a:r>
            <a:r>
              <a:rPr lang="en-US" sz="1400" dirty="0" smtClean="0">
                <a:solidFill>
                  <a:schemeClr val="bg1"/>
                </a:solidFill>
              </a:rPr>
              <a:t> 8 October</a:t>
            </a:r>
            <a:r>
              <a:rPr lang="sr-Latn-RS" sz="1400" dirty="0" smtClean="0">
                <a:solidFill>
                  <a:schemeClr val="bg1"/>
                </a:solidFill>
              </a:rPr>
              <a:t> </a:t>
            </a:r>
            <a:r>
              <a:rPr lang="es-ES" sz="1400" dirty="0" smtClean="0">
                <a:solidFill>
                  <a:schemeClr val="bg1"/>
                </a:solidFill>
              </a:rPr>
              <a:t>2015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85800" y="3833614"/>
            <a:ext cx="7772400" cy="747514"/>
          </a:xfrm>
        </p:spPr>
        <p:txBody>
          <a:bodyPr>
            <a:noAutofit/>
          </a:bodyPr>
          <a:lstStyle/>
          <a:p>
            <a:r>
              <a:rPr lang="es-ES" dirty="0"/>
              <a:t>Preparados para el calor y para el frío extremos? / Are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ready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hot</a:t>
            </a:r>
            <a:r>
              <a:rPr lang="es-ES" dirty="0"/>
              <a:t> and </a:t>
            </a:r>
            <a:r>
              <a:rPr lang="es-ES" dirty="0" err="1"/>
              <a:t>cold</a:t>
            </a:r>
            <a:r>
              <a:rPr lang="es-ES" dirty="0"/>
              <a:t> extremes</a:t>
            </a:r>
            <a:r>
              <a:rPr lang="es-ES" dirty="0" smtClean="0"/>
              <a:t>? (</a:t>
            </a:r>
            <a:r>
              <a:rPr lang="es-ES" dirty="0" err="1" smtClean="0"/>
              <a:t>Part</a:t>
            </a:r>
            <a:r>
              <a:rPr lang="es-ES" dirty="0" smtClean="0"/>
              <a:t> I) </a:t>
            </a:r>
            <a:endParaRPr lang="es-E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083568" y="4941168"/>
            <a:ext cx="6872808" cy="1080120"/>
          </a:xfrm>
        </p:spPr>
        <p:txBody>
          <a:bodyPr>
            <a:normAutofit/>
          </a:bodyPr>
          <a:lstStyle/>
          <a:p>
            <a:r>
              <a:rPr lang="es-ES" dirty="0" smtClean="0"/>
              <a:t>Virginie Guemas </a:t>
            </a:r>
          </a:p>
          <a:p>
            <a:r>
              <a:rPr lang="es-ES" sz="1700" dirty="0" err="1" smtClean="0"/>
              <a:t>Climate</a:t>
            </a:r>
            <a:r>
              <a:rPr lang="es-ES" sz="1700" dirty="0" smtClean="0"/>
              <a:t> </a:t>
            </a:r>
            <a:r>
              <a:rPr lang="es-ES" sz="1700" dirty="0" err="1" smtClean="0"/>
              <a:t>Prediction</a:t>
            </a:r>
            <a:r>
              <a:rPr lang="es-ES" sz="1700" dirty="0" smtClean="0"/>
              <a:t> </a:t>
            </a:r>
            <a:r>
              <a:rPr lang="es-ES" sz="1700" dirty="0" err="1" smtClean="0"/>
              <a:t>Group</a:t>
            </a:r>
            <a:endParaRPr lang="es-ES" sz="1700" dirty="0" smtClean="0"/>
          </a:p>
          <a:p>
            <a:r>
              <a:rPr lang="es-ES" sz="1700" dirty="0" err="1" smtClean="0"/>
              <a:t>Earth</a:t>
            </a:r>
            <a:r>
              <a:rPr lang="es-ES" sz="1700" dirty="0" smtClean="0"/>
              <a:t> </a:t>
            </a:r>
            <a:r>
              <a:rPr lang="es-ES" sz="1700" dirty="0" err="1" smtClean="0"/>
              <a:t>Sciences</a:t>
            </a:r>
            <a:r>
              <a:rPr lang="es-ES" sz="1700" dirty="0" smtClean="0"/>
              <a:t> </a:t>
            </a:r>
            <a:r>
              <a:rPr lang="es-ES" sz="1700" dirty="0" err="1" smtClean="0"/>
              <a:t>Department</a:t>
            </a: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1945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Hot extremes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endParaRPr lang="es-E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5"/>
          <a:stretch/>
        </p:blipFill>
        <p:spPr>
          <a:xfrm>
            <a:off x="1115616" y="1176486"/>
            <a:ext cx="6336704" cy="512064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516216" y="2593360"/>
            <a:ext cx="1152128" cy="576064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668616" y="3354090"/>
            <a:ext cx="999728" cy="206732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668616" y="3474224"/>
            <a:ext cx="999728" cy="734670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68344" y="31694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71800" y="316942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Interquartile range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68144" y="3169424"/>
            <a:ext cx="0" cy="517411"/>
          </a:xfrm>
          <a:prstGeom prst="straightConnector1">
            <a:avLst/>
          </a:prstGeom>
          <a:ln w="28575">
            <a:solidFill>
              <a:srgbClr val="0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851920" y="3492589"/>
            <a:ext cx="2016224" cy="68233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504" y="980728"/>
            <a:ext cx="885698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Warm days defined as the annual % of days when the maximum daily temperature (</a:t>
            </a:r>
            <a:r>
              <a:rPr lang="en-US" sz="2000" dirty="0" err="1" smtClean="0"/>
              <a:t>Tmax</a:t>
            </a:r>
            <a:r>
              <a:rPr lang="en-US" sz="2000" dirty="0" smtClean="0"/>
              <a:t>) exceeds </a:t>
            </a:r>
            <a:r>
              <a:rPr lang="en-US" sz="2000" dirty="0" err="1" smtClean="0"/>
              <a:t>Tmax</a:t>
            </a:r>
            <a:r>
              <a:rPr lang="en-US" sz="2000" dirty="0" smtClean="0"/>
              <a:t> of 90% of days over 1961-1990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810291" y="345542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Extracted from the 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Assessment Report of the Intergovernmental expert Panel on Climate Change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360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80160"/>
            <a:ext cx="6066758" cy="5112639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Cold</a:t>
            </a:r>
            <a:r>
              <a:rPr lang="es-ES" dirty="0" smtClean="0"/>
              <a:t> extremes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endParaRPr lang="es-E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668616" y="4437112"/>
            <a:ext cx="999728" cy="288032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668616" y="4734436"/>
            <a:ext cx="999728" cy="206732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668616" y="4854570"/>
            <a:ext cx="999728" cy="590654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68344" y="454977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263865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Interquartile range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300192" y="4207733"/>
            <a:ext cx="0" cy="517411"/>
          </a:xfrm>
          <a:prstGeom prst="straightConnector1">
            <a:avLst/>
          </a:prstGeom>
          <a:ln w="28575">
            <a:solidFill>
              <a:srgbClr val="0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16016" y="3140968"/>
            <a:ext cx="1584176" cy="1399219"/>
          </a:xfrm>
          <a:prstGeom prst="straightConnector1">
            <a:avLst/>
          </a:prstGeom>
          <a:ln w="381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7504" y="980728"/>
            <a:ext cx="885698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Cold days defined as the annual % of days when the minimum daily temperature (</a:t>
            </a:r>
            <a:r>
              <a:rPr lang="en-US" sz="2000" dirty="0" err="1" smtClean="0"/>
              <a:t>Tmin</a:t>
            </a:r>
            <a:r>
              <a:rPr lang="en-US" sz="2000" dirty="0" smtClean="0"/>
              <a:t>) is below </a:t>
            </a:r>
            <a:r>
              <a:rPr lang="en-US" sz="2000" dirty="0" err="1" smtClean="0"/>
              <a:t>Tmin</a:t>
            </a:r>
            <a:r>
              <a:rPr lang="en-US" sz="2000" dirty="0" smtClean="0"/>
              <a:t> of 90% of days over 1961-1990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10291" y="345542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Extracted from the 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Assessment Report of the Intergovernmental expert Panel on Climate Change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93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Hot </a:t>
            </a:r>
            <a:r>
              <a:rPr lang="es-ES" dirty="0" err="1" smtClean="0"/>
              <a:t>summer</a:t>
            </a:r>
            <a:r>
              <a:rPr lang="es-ES" dirty="0" smtClean="0"/>
              <a:t> extremes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endParaRPr lang="es-E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27" y="1637557"/>
            <a:ext cx="7685556" cy="453650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093296"/>
            <a:ext cx="5033978" cy="71132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79512" y="901169"/>
            <a:ext cx="885698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Changes in boreal summer (June to August) surface temperature for </a:t>
            </a:r>
          </a:p>
          <a:p>
            <a:pPr algn="ctr"/>
            <a:r>
              <a:rPr lang="en-US" sz="2000" dirty="0" smtClean="0"/>
              <a:t>2016-2035 relative to 1986-2005</a:t>
            </a:r>
          </a:p>
          <a:p>
            <a:pPr algn="ctr"/>
            <a:r>
              <a:rPr lang="en-US" sz="2000" dirty="0" smtClean="0"/>
              <a:t> a) Seasonal average                    b) Threshold 90% of </a:t>
            </a:r>
            <a:r>
              <a:rPr lang="en-US" sz="2000" dirty="0" err="1" smtClean="0"/>
              <a:t>Tmax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-1810291" y="345542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Extracted from the 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Assessment Report of the Intergovernmental expert Panel on Climate Change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9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1"/>
            <a:ext cx="7794879" cy="4514469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Hot </a:t>
            </a:r>
            <a:r>
              <a:rPr lang="es-ES" dirty="0" err="1" smtClean="0"/>
              <a:t>winter</a:t>
            </a:r>
            <a:r>
              <a:rPr lang="es-ES" dirty="0" smtClean="0"/>
              <a:t> extremes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endParaRPr lang="es-E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093296"/>
            <a:ext cx="5033978" cy="71132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79512" y="901169"/>
            <a:ext cx="885698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Changes in boreal winter (December to February) surface temperature for 2016-2035 relative to 1986-2005</a:t>
            </a:r>
          </a:p>
          <a:p>
            <a:pPr algn="ctr"/>
            <a:r>
              <a:rPr lang="en-US" sz="2000" dirty="0" smtClean="0"/>
              <a:t> a) Seasonal average                    b) Threshold 90% of </a:t>
            </a:r>
            <a:r>
              <a:rPr lang="en-US" sz="2000" dirty="0" err="1" smtClean="0"/>
              <a:t>Tmax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810291" y="3455422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Extracted from the 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Assessment Report of the Intergovernmental expert Panel on Climate Change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32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Doubling of </a:t>
            </a:r>
            <a:r>
              <a:rPr lang="en-US" sz="2400" dirty="0" smtClean="0"/>
              <a:t>the frequency of hot extremes and decrease by about </a:t>
            </a:r>
            <a:r>
              <a:rPr lang="en-US" sz="2400" dirty="0" smtClean="0"/>
              <a:t>half</a:t>
            </a:r>
            <a:r>
              <a:rPr lang="en-US" sz="2400" dirty="0" smtClean="0"/>
              <a:t> </a:t>
            </a:r>
            <a:r>
              <a:rPr lang="en-US" sz="2400" dirty="0" smtClean="0"/>
              <a:t>of the frequency of cold extremes in the coming decade whichever emission pathway society follows</a:t>
            </a:r>
          </a:p>
          <a:p>
            <a:endParaRPr lang="en-US" sz="2400" dirty="0"/>
          </a:p>
          <a:p>
            <a:r>
              <a:rPr lang="en-US" sz="2400" dirty="0" smtClean="0"/>
              <a:t>Increase by 25% to 70% of the frequency of hot extremes and decrease down to nearly 0% of the frequency of cold extremes by the end of the century</a:t>
            </a:r>
          </a:p>
          <a:p>
            <a:endParaRPr lang="en-US" sz="2400" dirty="0"/>
          </a:p>
          <a:p>
            <a:r>
              <a:rPr lang="en-US" sz="2400" dirty="0" smtClean="0"/>
              <a:t>Largest increase in the temperature of hot summer extremes than in the summer mean </a:t>
            </a:r>
            <a:r>
              <a:rPr lang="en-US" sz="2400" dirty="0" smtClean="0"/>
              <a:t>temperature over Europe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Weakest increase in the temperature of hot winter extremes than in the winter mean </a:t>
            </a:r>
            <a:r>
              <a:rPr lang="en-US" sz="2400" dirty="0" smtClean="0"/>
              <a:t>temperature over Europe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15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PRESENTACIONES BSC-CNS-06032012-v2">
  <a:themeElements>
    <a:clrScheme name="BSC-CNS">
      <a:dk1>
        <a:srgbClr val="0058A9"/>
      </a:dk1>
      <a:lt1>
        <a:sysClr val="window" lastClr="FFFFFF"/>
      </a:lt1>
      <a:dk2>
        <a:srgbClr val="5D91D1"/>
      </a:dk2>
      <a:lt2>
        <a:srgbClr val="DBE7F5"/>
      </a:lt2>
      <a:accent1>
        <a:srgbClr val="B4CCEA"/>
      </a:accent1>
      <a:accent2>
        <a:srgbClr val="87AEDD"/>
      </a:accent2>
      <a:accent3>
        <a:srgbClr val="5D91D1"/>
      </a:accent3>
      <a:accent4>
        <a:srgbClr val="326BB0"/>
      </a:accent4>
      <a:accent5>
        <a:srgbClr val="295993"/>
      </a:accent5>
      <a:accent6>
        <a:srgbClr val="004990"/>
      </a:accent6>
      <a:hlink>
        <a:srgbClr val="002E5C"/>
      </a:hlink>
      <a:folHlink>
        <a:srgbClr val="214775"/>
      </a:folHlink>
    </a:clrScheme>
    <a:fontScheme name="BSC-C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PRESENTACIONES BSC-CNS</Template>
  <TotalTime>242</TotalTime>
  <Words>329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PLANTILLA PRESENTACIONES BSC-CNS-06032012-v2</vt:lpstr>
      <vt:lpstr>Preparados para el calor y para el frío extremos? / Are we ready for hot and cold extremes? (Part I) </vt:lpstr>
      <vt:lpstr>Hot extremes in the future</vt:lpstr>
      <vt:lpstr>Cold extremes in the future</vt:lpstr>
      <vt:lpstr>Hot summer extremes in the future</vt:lpstr>
      <vt:lpstr>Hot winter extremes in the future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Kim Serradell</dc:creator>
  <cp:lastModifiedBy>Virginie Guemas</cp:lastModifiedBy>
  <cp:revision>31</cp:revision>
  <dcterms:created xsi:type="dcterms:W3CDTF">2015-02-05T11:44:49Z</dcterms:created>
  <dcterms:modified xsi:type="dcterms:W3CDTF">2015-10-07T20:20:35Z</dcterms:modified>
</cp:coreProperties>
</file>