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0" r:id="rId3"/>
    <p:sldId id="258" r:id="rId4"/>
    <p:sldId id="257" r:id="rId5"/>
    <p:sldId id="261" r:id="rId6"/>
    <p:sldId id="262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48219EC-0C25-42F8-ACAB-9891D741DBA4}">
          <p14:sldIdLst>
            <p14:sldId id="256"/>
            <p14:sldId id="260"/>
            <p14:sldId id="258"/>
            <p14:sldId id="257"/>
            <p14:sldId id="261"/>
            <p14:sldId id="262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049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0" autoAdjust="0"/>
    <p:restoredTop sz="94660"/>
  </p:normalViewPr>
  <p:slideViewPr>
    <p:cSldViewPr>
      <p:cViewPr varScale="1">
        <p:scale>
          <a:sx n="74" d="100"/>
          <a:sy n="74" d="100"/>
        </p:scale>
        <p:origin x="-124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712"/>
    </p:cViewPr>
  </p:sorterViewPr>
  <p:notesViewPr>
    <p:cSldViewPr>
      <p:cViewPr varScale="1">
        <p:scale>
          <a:sx n="83" d="100"/>
          <a:sy n="83" d="100"/>
        </p:scale>
        <p:origin x="-199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BF4D8E-8FEE-4638-B4DB-EF63DA5419F0}" type="datetimeFigureOut">
              <a:rPr lang="es-ES" smtClean="0"/>
              <a:t>07/10/2015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2A2F53-7943-49BE-8A9A-D20CA0C9A87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770220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ADB71A-CD6A-4A37-8CFD-9BADD0848D77}" type="datetimeFigureOut">
              <a:rPr lang="es-ES" smtClean="0"/>
              <a:t>07/10/2015</a:t>
            </a:fld>
            <a:endParaRPr lang="es-E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799E72-CB38-4F12-87EF-E621BD195274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13063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3068960"/>
            <a:ext cx="7772400" cy="74751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s-E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61048"/>
            <a:ext cx="6400800" cy="864096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067" y="1196752"/>
            <a:ext cx="4971941" cy="122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 userDrawn="1"/>
        </p:nvSpPr>
        <p:spPr>
          <a:xfrm>
            <a:off x="251520" y="188640"/>
            <a:ext cx="38940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0" dirty="0" smtClean="0">
                <a:solidFill>
                  <a:schemeClr val="bg1"/>
                </a:solidFill>
              </a:rPr>
              <a:t>www.bsc.es</a:t>
            </a:r>
            <a:endParaRPr lang="es-ES" sz="20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40405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95736" y="6356350"/>
            <a:ext cx="6336704" cy="414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4448" y="6357553"/>
            <a:ext cx="442392" cy="412838"/>
          </a:xfrm>
          <a:prstGeom prst="rect">
            <a:avLst/>
          </a:prstGeom>
        </p:spPr>
        <p:txBody>
          <a:bodyPr anchor="b"/>
          <a:lstStyle>
            <a:lvl1pPr algn="r">
              <a:defRPr sz="1100">
                <a:solidFill>
                  <a:srgbClr val="004990"/>
                </a:solidFill>
              </a:defRPr>
            </a:lvl1pPr>
          </a:lstStyle>
          <a:p>
            <a:fld id="{4A490C5D-AEA8-4823-B9B3-806910A0ECF7}" type="slidenum">
              <a:rPr lang="es-ES" smtClean="0"/>
              <a:pPr/>
              <a:t>‹#›</a:t>
            </a:fld>
            <a:endParaRPr lang="es-ES" dirty="0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107504" y="44624"/>
            <a:ext cx="8928992" cy="7920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>
              <a:lnSpc>
                <a:spcPts val="3000"/>
              </a:lnSpc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 dirty="0"/>
          </a:p>
        </p:txBody>
      </p:sp>
      <p:sp>
        <p:nvSpPr>
          <p:cNvPr id="10" name="Text Placeholder 2"/>
          <p:cNvSpPr>
            <a:spLocks noGrp="1"/>
          </p:cNvSpPr>
          <p:nvPr>
            <p:ph idx="1"/>
          </p:nvPr>
        </p:nvSpPr>
        <p:spPr>
          <a:xfrm>
            <a:off x="107504" y="980728"/>
            <a:ext cx="8928992" cy="518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957684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371181"/>
            <a:ext cx="7772400" cy="1362075"/>
          </a:xfrm>
        </p:spPr>
        <p:txBody>
          <a:bodyPr anchor="t">
            <a:normAutofit/>
          </a:bodyPr>
          <a:lstStyle>
            <a:lvl1pPr algn="r">
              <a:defRPr sz="2800" b="1" cap="all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ES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852936"/>
            <a:ext cx="3217140" cy="7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79125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7504" y="1052736"/>
            <a:ext cx="4388296" cy="5112568"/>
          </a:xfrm>
        </p:spPr>
        <p:txBody>
          <a:bodyPr>
            <a:normAutofit/>
          </a:bodyPr>
          <a:lstStyle>
            <a:lvl1pPr marL="342900" indent="-342900">
              <a:buFontTx/>
              <a:buBlip>
                <a:blip r:embed="rId2"/>
              </a:buBlip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52736"/>
            <a:ext cx="4388296" cy="5112568"/>
          </a:xfrm>
        </p:spPr>
        <p:txBody>
          <a:bodyPr>
            <a:normAutofit/>
          </a:bodyPr>
          <a:lstStyle>
            <a:lvl1pPr marL="342900" indent="-342900">
              <a:buFontTx/>
              <a:buBlip>
                <a:blip r:embed="rId2"/>
              </a:buBlip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95736" y="6356350"/>
            <a:ext cx="6336704" cy="414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4448" y="6357553"/>
            <a:ext cx="442392" cy="412838"/>
          </a:xfrm>
          <a:prstGeom prst="rect">
            <a:avLst/>
          </a:prstGeom>
        </p:spPr>
        <p:txBody>
          <a:bodyPr anchor="b"/>
          <a:lstStyle>
            <a:lvl1pPr algn="r">
              <a:defRPr sz="1100">
                <a:solidFill>
                  <a:srgbClr val="004990"/>
                </a:solidFill>
              </a:defRPr>
            </a:lvl1pPr>
          </a:lstStyle>
          <a:p>
            <a:fld id="{4A490C5D-AEA8-4823-B9B3-806910A0ECF7}" type="slidenum">
              <a:rPr lang="es-ES" smtClean="0"/>
              <a:pPr/>
              <a:t>‹#›</a:t>
            </a:fld>
            <a:endParaRPr lang="es-ES" dirty="0"/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107504" y="44624"/>
            <a:ext cx="8928992" cy="7920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140026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 anchor="b"/>
          <a:lstStyle/>
          <a:p>
            <a:fld id="{4A490C5D-AEA8-4823-B9B3-806910A0ECF7}" type="slidenum">
              <a:rPr lang="es-ES" smtClean="0"/>
              <a:pPr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914575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95736" y="6356350"/>
            <a:ext cx="6336704" cy="414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4448" y="6357553"/>
            <a:ext cx="442392" cy="412838"/>
          </a:xfrm>
          <a:prstGeom prst="rect">
            <a:avLst/>
          </a:prstGeom>
        </p:spPr>
        <p:txBody>
          <a:bodyPr anchor="b"/>
          <a:lstStyle>
            <a:lvl1pPr algn="r">
              <a:defRPr sz="1100">
                <a:solidFill>
                  <a:srgbClr val="004990"/>
                </a:solidFill>
              </a:defRPr>
            </a:lvl1pPr>
          </a:lstStyle>
          <a:p>
            <a:fld id="{4A490C5D-AEA8-4823-B9B3-806910A0ECF7}" type="slidenum">
              <a:rPr lang="es-ES" smtClean="0"/>
              <a:pPr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845240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resentation End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3068960"/>
            <a:ext cx="7772400" cy="747514"/>
          </a:xfrm>
        </p:spPr>
        <p:txBody>
          <a:bodyPr anchor="ctr">
            <a:normAutofit/>
          </a:bodyPr>
          <a:lstStyle>
            <a:lvl1pPr algn="ctr">
              <a:defRPr sz="32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s-E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61048"/>
            <a:ext cx="6400800" cy="864096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067" y="1196752"/>
            <a:ext cx="4971941" cy="122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 userDrawn="1"/>
        </p:nvSpPr>
        <p:spPr>
          <a:xfrm>
            <a:off x="251520" y="188640"/>
            <a:ext cx="38940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0" dirty="0" smtClean="0">
                <a:solidFill>
                  <a:schemeClr val="bg1"/>
                </a:solidFill>
              </a:rPr>
              <a:t>www.bsc.es</a:t>
            </a:r>
            <a:endParaRPr lang="es-ES" sz="20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08340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jp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emf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828675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7504" y="44624"/>
            <a:ext cx="8928992" cy="7920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504" y="980728"/>
            <a:ext cx="8928992" cy="518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95736" y="6356350"/>
            <a:ext cx="6336704" cy="414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4448" y="6357553"/>
            <a:ext cx="442392" cy="412838"/>
          </a:xfrm>
          <a:prstGeom prst="rect">
            <a:avLst/>
          </a:prstGeom>
        </p:spPr>
        <p:txBody>
          <a:bodyPr anchor="b"/>
          <a:lstStyle>
            <a:lvl1pPr algn="r">
              <a:defRPr sz="1100">
                <a:solidFill>
                  <a:srgbClr val="004990"/>
                </a:solidFill>
              </a:defRPr>
            </a:lvl1pPr>
          </a:lstStyle>
          <a:p>
            <a:fld id="{4A490C5D-AEA8-4823-B9B3-806910A0ECF7}" type="slidenum">
              <a:rPr lang="es-ES" smtClean="0"/>
              <a:pPr/>
              <a:t>‹#›</a:t>
            </a:fld>
            <a:endParaRPr lang="es-ES" dirty="0"/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309320"/>
            <a:ext cx="1878899" cy="4610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430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  <p:sldLayoutId id="2147483656" r:id="rId7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27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Tx/>
        <a:buBlip>
          <a:blip r:embed="rId11"/>
        </a:buBlip>
        <a:defRPr sz="2400" kern="1200">
          <a:solidFill>
            <a:srgbClr val="004990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00499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rgbClr val="004990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rgbClr val="004990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rgbClr val="00499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516216" y="6381328"/>
            <a:ext cx="24482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r-Latn-RS" sz="1400" dirty="0" smtClean="0">
                <a:solidFill>
                  <a:schemeClr val="bg1"/>
                </a:solidFill>
              </a:rPr>
              <a:t>Barcelona,</a:t>
            </a:r>
            <a:r>
              <a:rPr lang="en-US" sz="1400" dirty="0" smtClean="0">
                <a:solidFill>
                  <a:schemeClr val="bg1"/>
                </a:solidFill>
              </a:rPr>
              <a:t> 8 October</a:t>
            </a:r>
            <a:r>
              <a:rPr lang="sr-Latn-RS" sz="1400" dirty="0" smtClean="0">
                <a:solidFill>
                  <a:schemeClr val="bg1"/>
                </a:solidFill>
              </a:rPr>
              <a:t> </a:t>
            </a:r>
            <a:r>
              <a:rPr lang="es-ES" sz="1400" dirty="0" smtClean="0">
                <a:solidFill>
                  <a:schemeClr val="bg1"/>
                </a:solidFill>
              </a:rPr>
              <a:t>2015</a:t>
            </a:r>
            <a:endParaRPr lang="es-ES" sz="1400" dirty="0">
              <a:solidFill>
                <a:schemeClr val="bg1"/>
              </a:solidFill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685800" y="3833614"/>
            <a:ext cx="7772400" cy="747514"/>
          </a:xfrm>
        </p:spPr>
        <p:txBody>
          <a:bodyPr>
            <a:noAutofit/>
          </a:bodyPr>
          <a:lstStyle/>
          <a:p>
            <a:r>
              <a:rPr lang="es-ES" dirty="0"/>
              <a:t>Preparados para el calor y para el frío extremos? / Are </a:t>
            </a:r>
            <a:r>
              <a:rPr lang="es-ES" dirty="0" err="1"/>
              <a:t>we</a:t>
            </a:r>
            <a:r>
              <a:rPr lang="es-ES" dirty="0"/>
              <a:t> </a:t>
            </a:r>
            <a:r>
              <a:rPr lang="es-ES" dirty="0" err="1"/>
              <a:t>ready</a:t>
            </a:r>
            <a:r>
              <a:rPr lang="es-ES" dirty="0"/>
              <a:t> </a:t>
            </a:r>
            <a:r>
              <a:rPr lang="es-ES" dirty="0" err="1"/>
              <a:t>for</a:t>
            </a:r>
            <a:r>
              <a:rPr lang="es-ES" dirty="0"/>
              <a:t> </a:t>
            </a:r>
            <a:r>
              <a:rPr lang="es-ES" dirty="0" err="1"/>
              <a:t>hot</a:t>
            </a:r>
            <a:r>
              <a:rPr lang="es-ES" dirty="0"/>
              <a:t> and </a:t>
            </a:r>
            <a:r>
              <a:rPr lang="es-ES" dirty="0" err="1"/>
              <a:t>cold</a:t>
            </a:r>
            <a:r>
              <a:rPr lang="es-ES" dirty="0"/>
              <a:t> extremes</a:t>
            </a:r>
            <a:r>
              <a:rPr lang="es-ES" dirty="0" smtClean="0"/>
              <a:t>? (</a:t>
            </a:r>
            <a:r>
              <a:rPr lang="es-ES" dirty="0" err="1" smtClean="0"/>
              <a:t>Part</a:t>
            </a:r>
            <a:r>
              <a:rPr lang="es-ES" dirty="0" smtClean="0"/>
              <a:t> I) </a:t>
            </a:r>
            <a:endParaRPr lang="es-ES" dirty="0"/>
          </a:p>
        </p:txBody>
      </p:sp>
      <p:sp>
        <p:nvSpPr>
          <p:cNvPr id="13" name="Subtitle 12"/>
          <p:cNvSpPr>
            <a:spLocks noGrp="1"/>
          </p:cNvSpPr>
          <p:nvPr>
            <p:ph type="subTitle" idx="1"/>
          </p:nvPr>
        </p:nvSpPr>
        <p:spPr>
          <a:xfrm>
            <a:off x="1083568" y="4941168"/>
            <a:ext cx="6872808" cy="1080120"/>
          </a:xfrm>
        </p:spPr>
        <p:txBody>
          <a:bodyPr>
            <a:normAutofit/>
          </a:bodyPr>
          <a:lstStyle/>
          <a:p>
            <a:r>
              <a:rPr lang="es-ES" dirty="0" smtClean="0"/>
              <a:t>Virginie Guemas </a:t>
            </a:r>
          </a:p>
          <a:p>
            <a:r>
              <a:rPr lang="es-ES" sz="1700" dirty="0" err="1" smtClean="0"/>
              <a:t>Climate</a:t>
            </a:r>
            <a:r>
              <a:rPr lang="es-ES" sz="1700" dirty="0" smtClean="0"/>
              <a:t> </a:t>
            </a:r>
            <a:r>
              <a:rPr lang="es-ES" sz="1700" dirty="0" err="1" smtClean="0"/>
              <a:t>Prediction</a:t>
            </a:r>
            <a:r>
              <a:rPr lang="es-ES" sz="1700" dirty="0" smtClean="0"/>
              <a:t> </a:t>
            </a:r>
            <a:r>
              <a:rPr lang="es-ES" sz="1700" dirty="0" err="1" smtClean="0"/>
              <a:t>Group</a:t>
            </a:r>
            <a:endParaRPr lang="es-ES" sz="1700" dirty="0" smtClean="0"/>
          </a:p>
          <a:p>
            <a:r>
              <a:rPr lang="es-ES" sz="1700" dirty="0" err="1" smtClean="0"/>
              <a:t>Earth</a:t>
            </a:r>
            <a:r>
              <a:rPr lang="es-ES" sz="1700" dirty="0" smtClean="0"/>
              <a:t> </a:t>
            </a:r>
            <a:r>
              <a:rPr lang="es-ES" sz="1700" dirty="0" err="1" smtClean="0"/>
              <a:t>Sciences</a:t>
            </a:r>
            <a:r>
              <a:rPr lang="es-ES" sz="1700" dirty="0" smtClean="0"/>
              <a:t> </a:t>
            </a:r>
            <a:r>
              <a:rPr lang="es-ES" sz="1700" dirty="0" err="1" smtClean="0"/>
              <a:t>Department</a:t>
            </a:r>
            <a:endParaRPr lang="es-ES" sz="1700" dirty="0"/>
          </a:p>
        </p:txBody>
      </p:sp>
    </p:spTree>
    <p:extLst>
      <p:ext uri="{BB962C8B-B14F-4D97-AF65-F5344CB8AC3E}">
        <p14:creationId xmlns:p14="http://schemas.microsoft.com/office/powerpoint/2010/main" val="194587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1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A490C5D-AEA8-4823-B9B3-806910A0ECF7}" type="slidenum">
              <a:rPr lang="es-ES" smtClean="0"/>
              <a:pPr/>
              <a:t>2</a:t>
            </a:fld>
            <a:endParaRPr lang="es-E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Hot extremes in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future</a:t>
            </a:r>
            <a:endParaRPr lang="es-E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15"/>
          <a:stretch/>
        </p:blipFill>
        <p:spPr>
          <a:xfrm>
            <a:off x="1115616" y="1176486"/>
            <a:ext cx="6336704" cy="5120640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 flipV="1">
            <a:off x="6516216" y="2593360"/>
            <a:ext cx="1152128" cy="576064"/>
          </a:xfrm>
          <a:prstGeom prst="straightConnector1">
            <a:avLst/>
          </a:prstGeom>
          <a:ln w="38100"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6668616" y="3354090"/>
            <a:ext cx="999728" cy="206732"/>
          </a:xfrm>
          <a:prstGeom prst="straightConnector1">
            <a:avLst/>
          </a:prstGeom>
          <a:ln w="38100"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6668616" y="3474224"/>
            <a:ext cx="999728" cy="734670"/>
          </a:xfrm>
          <a:prstGeom prst="straightConnector1">
            <a:avLst/>
          </a:prstGeom>
          <a:ln w="38100"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7668344" y="3169424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Median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2771800" y="3169424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Interquartile range</a:t>
            </a:r>
            <a:endParaRPr lang="en-US" dirty="0"/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5868144" y="3169424"/>
            <a:ext cx="0" cy="517411"/>
          </a:xfrm>
          <a:prstGeom prst="straightConnector1">
            <a:avLst/>
          </a:prstGeom>
          <a:ln w="28575">
            <a:solidFill>
              <a:srgbClr val="00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3851920" y="3492589"/>
            <a:ext cx="2016224" cy="68233"/>
          </a:xfrm>
          <a:prstGeom prst="straightConnector1">
            <a:avLst/>
          </a:prstGeom>
          <a:ln w="38100"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107504" y="980728"/>
            <a:ext cx="8856984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Warm days defined as the annual % of days when the maximum daily temperature (</a:t>
            </a:r>
            <a:r>
              <a:rPr lang="en-US" sz="2000" dirty="0" err="1" smtClean="0"/>
              <a:t>Tmax</a:t>
            </a:r>
            <a:r>
              <a:rPr lang="en-US" sz="2000" dirty="0" smtClean="0"/>
              <a:t>) exceeds </a:t>
            </a:r>
            <a:r>
              <a:rPr lang="en-US" sz="2000" dirty="0" err="1" smtClean="0"/>
              <a:t>Tmax</a:t>
            </a:r>
            <a:r>
              <a:rPr lang="en-US" sz="2000" dirty="0" smtClean="0"/>
              <a:t> of 90% of days over 1961-1990 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 rot="16200000">
            <a:off x="-1810291" y="3455422"/>
            <a:ext cx="4320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Extracted from the 5</a:t>
            </a:r>
            <a:r>
              <a:rPr lang="en-US" sz="1400" baseline="30000" dirty="0" smtClean="0"/>
              <a:t>th</a:t>
            </a:r>
            <a:r>
              <a:rPr lang="en-US" sz="1400" dirty="0" smtClean="0"/>
              <a:t> Assessment Report of the Intergovernmental expert Panel on Climate Change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036000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280160"/>
            <a:ext cx="6066758" cy="5112639"/>
          </a:xfrm>
          <a:prstGeom prst="rect">
            <a:avLst/>
          </a:prstGeom>
        </p:spPr>
      </p:pic>
      <p:sp>
        <p:nvSpPr>
          <p:cNvPr id="12" name="Slide Number Placeholder 1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A490C5D-AEA8-4823-B9B3-806910A0ECF7}" type="slidenum">
              <a:rPr lang="es-ES" smtClean="0"/>
              <a:pPr/>
              <a:t>3</a:t>
            </a:fld>
            <a:endParaRPr lang="es-E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Cold</a:t>
            </a:r>
            <a:r>
              <a:rPr lang="es-ES" dirty="0" smtClean="0"/>
              <a:t> extremes in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future</a:t>
            </a:r>
            <a:endParaRPr lang="es-ES" dirty="0"/>
          </a:p>
        </p:txBody>
      </p:sp>
      <p:cxnSp>
        <p:nvCxnSpPr>
          <p:cNvPr id="6" name="Straight Arrow Connector 5"/>
          <p:cNvCxnSpPr/>
          <p:nvPr/>
        </p:nvCxnSpPr>
        <p:spPr>
          <a:xfrm flipH="1" flipV="1">
            <a:off x="6668616" y="4437112"/>
            <a:ext cx="999728" cy="288032"/>
          </a:xfrm>
          <a:prstGeom prst="straightConnector1">
            <a:avLst/>
          </a:prstGeom>
          <a:ln w="38100"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6668616" y="4734436"/>
            <a:ext cx="999728" cy="206732"/>
          </a:xfrm>
          <a:prstGeom prst="straightConnector1">
            <a:avLst/>
          </a:prstGeom>
          <a:ln w="38100"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6668616" y="4854570"/>
            <a:ext cx="999728" cy="590654"/>
          </a:xfrm>
          <a:prstGeom prst="straightConnector1">
            <a:avLst/>
          </a:prstGeom>
          <a:ln w="38100"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7668344" y="4549770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Median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3923928" y="2638653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Interquartile range</a:t>
            </a:r>
            <a:endParaRPr lang="en-US" dirty="0"/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6300192" y="4207733"/>
            <a:ext cx="0" cy="517411"/>
          </a:xfrm>
          <a:prstGeom prst="straightConnector1">
            <a:avLst/>
          </a:prstGeom>
          <a:ln w="28575">
            <a:solidFill>
              <a:srgbClr val="00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4716016" y="3140968"/>
            <a:ext cx="1584176" cy="1399219"/>
          </a:xfrm>
          <a:prstGeom prst="straightConnector1">
            <a:avLst/>
          </a:prstGeom>
          <a:ln w="38100"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107504" y="980728"/>
            <a:ext cx="8856984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Cold days defined as the annual % of days when the minimum daily temperature (</a:t>
            </a:r>
            <a:r>
              <a:rPr lang="en-US" sz="2000" dirty="0" err="1" smtClean="0"/>
              <a:t>Tmin</a:t>
            </a:r>
            <a:r>
              <a:rPr lang="en-US" sz="2000" dirty="0" smtClean="0"/>
              <a:t>) is below </a:t>
            </a:r>
            <a:r>
              <a:rPr lang="en-US" sz="2000" dirty="0" err="1" smtClean="0"/>
              <a:t>Tmin</a:t>
            </a:r>
            <a:r>
              <a:rPr lang="en-US" sz="2000" dirty="0" smtClean="0"/>
              <a:t> of 90% of days over 1961-1990 </a:t>
            </a:r>
            <a:endParaRPr lang="en-US" sz="2000" dirty="0"/>
          </a:p>
        </p:txBody>
      </p:sp>
      <p:sp>
        <p:nvSpPr>
          <p:cNvPr id="19" name="TextBox 18"/>
          <p:cNvSpPr txBox="1"/>
          <p:nvPr/>
        </p:nvSpPr>
        <p:spPr>
          <a:xfrm rot="16200000">
            <a:off x="-1810291" y="3455422"/>
            <a:ext cx="4320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Extracted from the 5</a:t>
            </a:r>
            <a:r>
              <a:rPr lang="en-US" sz="1400" baseline="30000" dirty="0" smtClean="0"/>
              <a:t>th</a:t>
            </a:r>
            <a:r>
              <a:rPr lang="en-US" sz="1400" dirty="0" smtClean="0"/>
              <a:t> Assessment Report of the Intergovernmental expert Panel on Climate Change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739342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1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A490C5D-AEA8-4823-B9B3-806910A0ECF7}" type="slidenum">
              <a:rPr lang="es-ES" smtClean="0"/>
              <a:pPr/>
              <a:t>4</a:t>
            </a:fld>
            <a:endParaRPr lang="es-E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Hot </a:t>
            </a:r>
            <a:r>
              <a:rPr lang="es-ES" dirty="0" err="1" smtClean="0"/>
              <a:t>summer</a:t>
            </a:r>
            <a:r>
              <a:rPr lang="es-ES" dirty="0" smtClean="0"/>
              <a:t> extremes in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future</a:t>
            </a:r>
            <a:endParaRPr lang="es-ES" dirty="0"/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227" y="1637557"/>
            <a:ext cx="7685556" cy="4536504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6093296"/>
            <a:ext cx="5033978" cy="711323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179512" y="901169"/>
            <a:ext cx="8856984" cy="10156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Changes in boreal summer (June to August) surface temperature for </a:t>
            </a:r>
          </a:p>
          <a:p>
            <a:pPr algn="ctr"/>
            <a:r>
              <a:rPr lang="en-US" sz="2000" dirty="0" smtClean="0"/>
              <a:t>2016-2035 relative to 1986-2005</a:t>
            </a:r>
          </a:p>
          <a:p>
            <a:pPr algn="ctr"/>
            <a:r>
              <a:rPr lang="en-US" sz="2000" dirty="0" smtClean="0"/>
              <a:t> a) Seasonal average                    b) Threshold 90% of </a:t>
            </a:r>
            <a:r>
              <a:rPr lang="en-US" sz="2000" dirty="0" err="1" smtClean="0"/>
              <a:t>Tmax</a:t>
            </a:r>
            <a:endParaRPr lang="en-US" sz="2000" dirty="0"/>
          </a:p>
        </p:txBody>
      </p:sp>
      <p:sp>
        <p:nvSpPr>
          <p:cNvPr id="37" name="TextBox 36"/>
          <p:cNvSpPr txBox="1"/>
          <p:nvPr/>
        </p:nvSpPr>
        <p:spPr>
          <a:xfrm rot="16200000">
            <a:off x="-1810291" y="3455422"/>
            <a:ext cx="4320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Extracted from the 5</a:t>
            </a:r>
            <a:r>
              <a:rPr lang="en-US" sz="1400" baseline="30000" dirty="0" smtClean="0"/>
              <a:t>th</a:t>
            </a:r>
            <a:r>
              <a:rPr lang="en-US" sz="1400" dirty="0" smtClean="0"/>
              <a:t> Assessment Report of the Intergovernmental expert Panel on Climate Change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70941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628801"/>
            <a:ext cx="7794879" cy="4514469"/>
          </a:xfrm>
          <a:prstGeom prst="rect">
            <a:avLst/>
          </a:prstGeom>
        </p:spPr>
      </p:pic>
      <p:sp>
        <p:nvSpPr>
          <p:cNvPr id="12" name="Slide Number Placeholder 1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A490C5D-AEA8-4823-B9B3-806910A0ECF7}" type="slidenum">
              <a:rPr lang="es-ES" smtClean="0"/>
              <a:pPr/>
              <a:t>5</a:t>
            </a:fld>
            <a:endParaRPr lang="es-E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Hot </a:t>
            </a:r>
            <a:r>
              <a:rPr lang="es-ES" dirty="0" err="1" smtClean="0"/>
              <a:t>winter</a:t>
            </a:r>
            <a:r>
              <a:rPr lang="es-ES" dirty="0" smtClean="0"/>
              <a:t> extremes in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future</a:t>
            </a:r>
            <a:endParaRPr lang="es-ES" dirty="0"/>
          </a:p>
        </p:txBody>
      </p:sp>
      <p:pic>
        <p:nvPicPr>
          <p:cNvPr id="34" name="Picture 3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6093296"/>
            <a:ext cx="5033978" cy="711323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179512" y="901169"/>
            <a:ext cx="8856984" cy="10156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Changes in boreal winter (December to February) surface temperature for 2016-2035 relative to 1986-2005</a:t>
            </a:r>
          </a:p>
          <a:p>
            <a:pPr algn="ctr"/>
            <a:r>
              <a:rPr lang="en-US" sz="2000" dirty="0" smtClean="0"/>
              <a:t> a) Seasonal average                    b) Threshold 90% of </a:t>
            </a:r>
            <a:r>
              <a:rPr lang="en-US" sz="2000" dirty="0" err="1" smtClean="0"/>
              <a:t>Tmax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 rot="16200000">
            <a:off x="-1810291" y="3455422"/>
            <a:ext cx="4320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Extracted from the 5</a:t>
            </a:r>
            <a:r>
              <a:rPr lang="en-US" sz="1400" baseline="30000" dirty="0" smtClean="0"/>
              <a:t>th</a:t>
            </a:r>
            <a:r>
              <a:rPr lang="en-US" sz="1400" dirty="0" smtClean="0"/>
              <a:t> Assessment Report of the Intergovernmental expert Panel on Climate Change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853294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1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A490C5D-AEA8-4823-B9B3-806910A0ECF7}" type="slidenum">
              <a:rPr lang="es-ES" smtClean="0"/>
              <a:pPr/>
              <a:t>6</a:t>
            </a:fld>
            <a:endParaRPr lang="es-E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Conclusions</a:t>
            </a:r>
            <a:endParaRPr lang="es-ES" dirty="0"/>
          </a:p>
        </p:txBody>
      </p:sp>
      <p:sp>
        <p:nvSpPr>
          <p:cNvPr id="3" name="TextBox 2"/>
          <p:cNvSpPr txBox="1"/>
          <p:nvPr/>
        </p:nvSpPr>
        <p:spPr>
          <a:xfrm>
            <a:off x="251520" y="1124744"/>
            <a:ext cx="871296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Doubling of </a:t>
            </a:r>
            <a:r>
              <a:rPr lang="en-US" sz="2400" dirty="0" smtClean="0"/>
              <a:t>the frequency of hot extremes and decrease by about </a:t>
            </a:r>
            <a:r>
              <a:rPr lang="en-US" sz="2400" dirty="0" smtClean="0"/>
              <a:t>half</a:t>
            </a:r>
            <a:r>
              <a:rPr lang="en-US" sz="2400" dirty="0" smtClean="0"/>
              <a:t> </a:t>
            </a:r>
            <a:r>
              <a:rPr lang="en-US" sz="2400" dirty="0" smtClean="0"/>
              <a:t>of the frequency of cold extremes in the coming decade whichever emission pathway society follows</a:t>
            </a:r>
          </a:p>
          <a:p>
            <a:endParaRPr lang="en-US" sz="2400" dirty="0"/>
          </a:p>
          <a:p>
            <a:r>
              <a:rPr lang="en-US" sz="2400" dirty="0" smtClean="0"/>
              <a:t>Increase by 25% to 70% of the frequency of hot extremes and decrease down to nearly 0% of the frequency of cold extremes by the end of the century</a:t>
            </a:r>
          </a:p>
          <a:p>
            <a:endParaRPr lang="en-US" sz="2400" dirty="0"/>
          </a:p>
          <a:p>
            <a:r>
              <a:rPr lang="en-US" sz="2400" dirty="0" smtClean="0"/>
              <a:t>Largest increase in the temperature of hot summer extremes than in the summer mean </a:t>
            </a:r>
            <a:r>
              <a:rPr lang="en-US" sz="2400" dirty="0" smtClean="0"/>
              <a:t>temperature over Europe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Weakest increase in the temperature of hot winter extremes than in the winter mean </a:t>
            </a:r>
            <a:r>
              <a:rPr lang="en-US" sz="2400" dirty="0" smtClean="0"/>
              <a:t>temperature over Europe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61557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LANTILLA PRESENTACIONES BSC-CNS-06032012-v2">
  <a:themeElements>
    <a:clrScheme name="BSC-CNS">
      <a:dk1>
        <a:srgbClr val="0058A9"/>
      </a:dk1>
      <a:lt1>
        <a:sysClr val="window" lastClr="FFFFFF"/>
      </a:lt1>
      <a:dk2>
        <a:srgbClr val="5D91D1"/>
      </a:dk2>
      <a:lt2>
        <a:srgbClr val="DBE7F5"/>
      </a:lt2>
      <a:accent1>
        <a:srgbClr val="B4CCEA"/>
      </a:accent1>
      <a:accent2>
        <a:srgbClr val="87AEDD"/>
      </a:accent2>
      <a:accent3>
        <a:srgbClr val="5D91D1"/>
      </a:accent3>
      <a:accent4>
        <a:srgbClr val="326BB0"/>
      </a:accent4>
      <a:accent5>
        <a:srgbClr val="295993"/>
      </a:accent5>
      <a:accent6>
        <a:srgbClr val="004990"/>
      </a:accent6>
      <a:hlink>
        <a:srgbClr val="002E5C"/>
      </a:hlink>
      <a:folHlink>
        <a:srgbClr val="214775"/>
      </a:folHlink>
    </a:clrScheme>
    <a:fontScheme name="BSC-CN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PLANTILLA PRESENTACIONES BSC-CNS</Template>
  <TotalTime>242</TotalTime>
  <Words>329</Words>
  <Application>Microsoft Office PowerPoint</Application>
  <PresentationFormat>On-screen Show (4:3)</PresentationFormat>
  <Paragraphs>37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PLANTILLA PRESENTACIONES BSC-CNS-06032012-v2</vt:lpstr>
      <vt:lpstr>Preparados para el calor y para el frío extremos? / Are we ready for hot and cold extremes? (Part I) </vt:lpstr>
      <vt:lpstr>Hot extremes in the future</vt:lpstr>
      <vt:lpstr>Cold extremes in the future</vt:lpstr>
      <vt:lpstr>Hot summer extremes in the future</vt:lpstr>
      <vt:lpstr>Hot winter extremes in the future</vt:lpstr>
      <vt:lpstr>Conclusions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Kim Serradell</dc:creator>
  <cp:lastModifiedBy>Virginie Guemas</cp:lastModifiedBy>
  <cp:revision>31</cp:revision>
  <dcterms:created xsi:type="dcterms:W3CDTF">2015-02-05T11:44:49Z</dcterms:created>
  <dcterms:modified xsi:type="dcterms:W3CDTF">2015-10-07T20:20:35Z</dcterms:modified>
</cp:coreProperties>
</file>