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9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43.jpeg" ContentType="image/jpeg"/>
  <Override PartName="/ppt/media/image141.png" ContentType="image/png"/>
  <Override PartName="/ppt/media/image140.png" ContentType="image/png"/>
  <Override PartName="/ppt/media/image139.jpeg" ContentType="image/jpeg"/>
  <Override PartName="/ppt/media/image138.jpeg" ContentType="image/jpeg"/>
  <Override PartName="/ppt/media/image135.png" ContentType="image/png"/>
  <Override PartName="/ppt/media/image130.jpeg" ContentType="image/jpeg"/>
  <Override PartName="/ppt/media/image128.jpeg" ContentType="image/jpeg"/>
  <Override PartName="/ppt/media/image123.wmf" ContentType="image/x-wmf"/>
  <Override PartName="/ppt/media/image119.png" ContentType="image/png"/>
  <Override PartName="/ppt/media/image127.png" ContentType="image/png"/>
  <Override PartName="/ppt/media/image113.png" ContentType="image/png"/>
  <Override PartName="/ppt/media/image125.png" ContentType="image/png"/>
  <Override PartName="/ppt/media/image108.jpeg" ContentType="image/jpeg"/>
  <Override PartName="/ppt/media/image105.png" ContentType="image/png"/>
  <Override PartName="/ppt/media/image112.wmf" ContentType="image/x-wmf"/>
  <Override PartName="/ppt/media/image102.png" ContentType="image/png"/>
  <Override PartName="/ppt/media/image101.jpeg" ContentType="image/jpeg"/>
  <Override PartName="/ppt/media/image100.png" ContentType="image/png"/>
  <Override PartName="/ppt/media/image98.png" ContentType="image/png"/>
  <Override PartName="/ppt/media/image94.png" ContentType="image/png"/>
  <Override PartName="/ppt/media/image109.png" ContentType="image/png"/>
  <Override PartName="/ppt/media/image92.png" ContentType="image/png"/>
  <Override PartName="/ppt/media/image91.png" ContentType="image/png"/>
  <Override PartName="/ppt/media/image142.jpeg" ContentType="image/jpeg"/>
  <Override PartName="/ppt/media/image90.png" ContentType="image/png"/>
  <Override PartName="/ppt/media/image88.png" ContentType="image/png"/>
  <Override PartName="/ppt/media/image144.jpeg" ContentType="image/jpeg"/>
  <Override PartName="/ppt/media/image134.jpeg" ContentType="image/jpeg"/>
  <Override PartName="/ppt/media/image85.png" ContentType="image/png"/>
  <Override PartName="/ppt/media/image84.png" ContentType="image/png"/>
  <Override PartName="/ppt/media/image82.png" ContentType="image/png"/>
  <Override PartName="/ppt/media/image81.jpeg" ContentType="image/jpeg"/>
  <Override PartName="/ppt/media/image106.jpeg" ContentType="image/jpeg"/>
  <Override PartName="/ppt/media/image80.png" ContentType="image/png"/>
  <Override PartName="/ppt/media/image76.png" ContentType="image/png"/>
  <Override PartName="/ppt/media/image117.jpeg" ContentType="image/jpeg"/>
  <Override PartName="/ppt/media/image93.png" ContentType="image/png"/>
  <Override PartName="/ppt/media/image75.png" ContentType="image/png"/>
  <Override PartName="/ppt/media/image74.png" ContentType="image/png"/>
  <Override PartName="/ppt/media/image73.png" ContentType="image/png"/>
  <Override PartName="/ppt/media/image118.png" ContentType="image/png"/>
  <Override PartName="/ppt/media/image129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115.png" ContentType="image/png"/>
  <Override PartName="/ppt/media/image65.png" ContentType="image/png"/>
  <Override PartName="/ppt/media/image103.jpeg" ContentType="image/jpeg"/>
  <Override PartName="/ppt/media/image64.png" ContentType="image/png"/>
  <Override PartName="/ppt/media/image62.png" ContentType="image/png"/>
  <Override PartName="/ppt/media/image60.png" ContentType="image/png"/>
  <Override PartName="/ppt/media/image78.png" ContentType="image/png"/>
  <Override PartName="/ppt/media/image58.png" ContentType="image/png"/>
  <Override PartName="/ppt/media/image57.png" ContentType="image/png"/>
  <Override PartName="/ppt/media/image97.png" ContentType="image/png"/>
  <Override PartName="/ppt/media/image53.png" ContentType="image/png"/>
  <Override PartName="/ppt/media/image52.png" ContentType="image/png"/>
  <Override PartName="/ppt/media/image86.png" ContentType="image/png"/>
  <Override PartName="/ppt/media/image49.png" ContentType="image/png"/>
  <Override PartName="/ppt/media/image89.png" ContentType="image/png"/>
  <Override PartName="/ppt/media/image45.png" ContentType="image/png"/>
  <Override PartName="/ppt/media/image132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111.jpeg" ContentType="image/jpeg"/>
  <Override PartName="/ppt/media/image41.png" ContentType="image/png"/>
  <Override PartName="/ppt/media/image133.jpeg" ContentType="image/jpeg"/>
  <Override PartName="/ppt/media/image72.png" ContentType="image/png"/>
  <Override PartName="/ppt/media/image63.png" ContentType="image/png"/>
  <Override PartName="/ppt/media/image36.jpeg" ContentType="image/jpeg"/>
  <Override PartName="/ppt/media/image107.jpeg" ContentType="image/jpeg"/>
  <Override PartName="/ppt/media/image35.jpeg" ContentType="image/jpeg"/>
  <Override PartName="/ppt/media/image137.jpeg" ContentType="image/jpeg"/>
  <Override PartName="/ppt/media/image131.png" ContentType="image/png"/>
  <Override PartName="/ppt/media/image32.png" ContentType="image/png"/>
  <Override PartName="/ppt/media/image30.jpeg" ContentType="image/jpeg"/>
  <Override PartName="/ppt/media/image71.png" ContentType="image/png"/>
  <Override PartName="/ppt/media/image38.png" ContentType="image/png"/>
  <Override PartName="/ppt/media/image33.png" ContentType="image/png"/>
  <Override PartName="/ppt/media/image87.png" ContentType="image/png"/>
  <Override PartName="/ppt/media/image126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50.png" ContentType="image/png"/>
  <Override PartName="/ppt/media/image25.jpeg" ContentType="image/jpeg"/>
  <Override PartName="/ppt/media/image55.png" ContentType="image/png"/>
  <Override PartName="/ppt/media/image77.png" ContentType="image/png"/>
  <Override PartName="/ppt/media/image136.jpeg" ContentType="image/jpeg"/>
  <Override PartName="/ppt/media/image22.png" ContentType="image/png"/>
  <Override PartName="/ppt/media/image99.png" ContentType="image/png"/>
  <Override PartName="/ppt/media/image31.png" ContentType="image/png"/>
  <Override PartName="/ppt/media/image24.png" ContentType="image/png"/>
  <Override PartName="/ppt/media/image116.jpeg" ContentType="image/jpeg"/>
  <Override PartName="/ppt/media/image124.wmf" ContentType="image/x-wmf"/>
  <Override PartName="/ppt/media/image122.jpeg" ContentType="image/jpeg"/>
  <Override PartName="/ppt/media/image61.png" ContentType="image/png"/>
  <Override PartName="/ppt/media/image54.png" ContentType="image/png"/>
  <Override PartName="/ppt/media/image21.png" ContentType="image/png"/>
  <Override PartName="/ppt/media/image20.jpeg" ContentType="image/jpeg"/>
  <Override PartName="/ppt/media/image56.png" ContentType="image/png"/>
  <Override PartName="/ppt/media/image51.png" ContentType="image/png"/>
  <Override PartName="/ppt/media/image19.png" ContentType="image/png"/>
  <Override PartName="/ppt/media/image83.jpeg" ContentType="image/jpeg"/>
  <Override PartName="/ppt/media/image96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5.jpeg" ContentType="image/jpeg"/>
  <Override PartName="/ppt/media/image121.png" ContentType="image/png"/>
  <Override PartName="/ppt/media/image23.png" ContentType="image/png"/>
  <Override PartName="/ppt/media/image12.png" ContentType="image/png"/>
  <Override PartName="/ppt/media/image110.jpeg" ContentType="image/jpeg"/>
  <Override PartName="/ppt/media/image39.png" ContentType="image/png"/>
  <Override PartName="/ppt/media/image13.png" ContentType="image/png"/>
  <Override PartName="/ppt/media/image46.png" ContentType="image/png"/>
  <Override PartName="/ppt/media/image11.png" ContentType="image/png"/>
  <Override PartName="/ppt/media/image48.png" ContentType="image/png"/>
  <Override PartName="/ppt/media/image9.png" ContentType="image/png"/>
  <Override PartName="/ppt/media/image95.jpeg" ContentType="image/jpeg"/>
  <Override PartName="/ppt/media/image37.jpeg" ContentType="image/jpeg"/>
  <Override PartName="/ppt/media/image40.png" ContentType="image/png"/>
  <Override PartName="/ppt/media/image8.png" ContentType="image/png"/>
  <Override PartName="/ppt/media/image29.png" ContentType="image/png"/>
  <Override PartName="/ppt/media/image34.png" ContentType="image/png"/>
  <Override PartName="/ppt/media/image6.png" ContentType="image/png"/>
  <Override PartName="/ppt/media/image120.png" ContentType="image/png"/>
  <Override PartName="/ppt/media/image10.jpeg" ContentType="image/jpeg"/>
  <Override PartName="/ppt/media/image5.png" ContentType="image/png"/>
  <Override PartName="/ppt/media/image18.png" ContentType="image/png"/>
  <Override PartName="/ppt/media/image114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79.png" ContentType="image/png"/>
  <Override PartName="/ppt/media/image47.png" ContentType="image/png"/>
  <Override PartName="/ppt/media/image70.png" ContentType="image/png"/>
  <Override PartName="/ppt/media/image104.png" ContentType="image/png"/>
  <Override PartName="/ppt/media/image2.png" ContentType="image/png"/>
  <Override PartName="/ppt/media/image59.png" ContentType="image/png"/>
  <Override PartName="/ppt/media/image1.jpeg" ContentType="image/jpeg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7019925"/>
  <p:notesSz cx="6797675" cy="98742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GB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GB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GB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24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GB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25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61060B3-E66D-443E-9C71-BA9D9DCC1474}" type="slidenum">
              <a:rPr lang="en-GB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1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EE2CC06-D386-4F00-A423-3E58DAAD47B8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8755CE-4F3A-40E2-98E3-77C2558D0026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r>
              <a:rPr lang="en-GB" sz="2000" strike="noStrike">
                <a:latin typeface="Arial"/>
                <a:ea typeface="ＭＳ Ｐゴシック"/>
              </a:rPr>
              <a:t>Aquests models els podem aplicar a múltiples escales espaials, des de la més global fins a centrar-nos només en una ciutat.</a:t>
            </a:r>
            <a:endParaRPr/>
          </a:p>
          <a:p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7F769DF-42FC-43D9-A65F-652EC23B03A5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r>
              <a:rPr lang="en-GB" sz="2000" strike="noStrike">
                <a:latin typeface="Arial"/>
                <a:ea typeface="ＭＳ Ｐゴシック"/>
              </a:rPr>
              <a:t>També podem treballar a totes les escales temporals. L’anàlisi diagnòstic d’esdeveniments passats, els pronòstics per als propers dies, les projeccions a molts anys vista i el terme mitg, les prediccions que van des de setmanes i mesos fins a dècades.</a:t>
            </a:r>
            <a:endParaRPr/>
          </a:p>
          <a:p>
            <a:r>
              <a:rPr lang="en-GB" sz="2000" strike="noStrike">
                <a:latin typeface="Arial"/>
                <a:ea typeface="ＭＳ Ｐゴシック"/>
              </a:rPr>
              <a:t>On som forts i el que ens fa destacar son dos casos concrets que molt pocs altres centres treballen i que estan fortament lligats tant a l’energia solar com a l’energia eòlica. </a:t>
            </a:r>
            <a:endParaRPr/>
          </a:p>
          <a:p>
            <a:r>
              <a:rPr lang="en-GB" sz="2000" strike="noStrike">
                <a:latin typeface="Arial"/>
                <a:ea typeface="ＭＳ Ｐゴシック"/>
              </a:rPr>
              <a:t>D’una banda  som líders en temes de modelització de la pols a l’atmòsfera que és un tema crític per a zones àrides, semiàrides i zones adjacents (Àfrica, Sud d’Espanya i Orient Mitjà) i cabdal per a la gestió de l’energia solar.</a:t>
            </a:r>
            <a:endParaRPr/>
          </a:p>
          <a:p>
            <a:r>
              <a:rPr lang="en-GB" sz="2000" strike="noStrike">
                <a:latin typeface="Arial"/>
                <a:ea typeface="ＭＳ Ｐゴシック"/>
              </a:rPr>
              <a:t>D’altra banda les prediccions climàtiques (seasonal to decadal) són un tema molt nou que tot just es comença a treballar a nivell mundial i en el que només el nostre centre i la Met Office de Regne Unit estem fent coses i en molts casos col·laborant i en contacte constant amb el sector de l’energia eòlica.</a:t>
            </a:r>
            <a:endParaRPr/>
          </a:p>
          <a:p>
            <a:r>
              <a:rPr lang="en-GB" sz="2000" strike="noStrike">
                <a:latin typeface="Arial"/>
                <a:ea typeface="ＭＳ Ｐゴシック"/>
              </a:rPr>
              <a:t>A continuació us explicaré aquest dos punts amb una mica més de detall.</a:t>
            </a:r>
            <a:endParaRPr/>
          </a:p>
          <a:p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17F10E0-B4AC-491A-AC02-BFC16C2C8824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5B04915-BD64-4E7F-954E-C90895769A6A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1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E7AE9C2-77C6-43B3-845C-D2832FFCAA1D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520" cy="444312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3849840" y="93790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4C3678B-BB2D-4AB3-A5AA-9345FC1AB3E7}" type="slidenum">
              <a:rPr lang="en-GB" sz="1200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24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0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4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4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30.jpe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" descr=""/>
          <p:cNvPicPr/>
          <p:nvPr/>
        </p:nvPicPr>
        <p:blipFill>
          <a:blip r:embed="rId2"/>
          <a:stretch/>
        </p:blipFill>
        <p:spPr>
          <a:xfrm>
            <a:off x="3240" y="0"/>
            <a:ext cx="9140400" cy="70196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76320" y="182520"/>
            <a:ext cx="159984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2" name="Picture 11" descr=""/>
          <p:cNvPicPr/>
          <p:nvPr/>
        </p:nvPicPr>
        <p:blipFill>
          <a:blip r:embed="rId3"/>
          <a:stretch/>
        </p:blipFill>
        <p:spPr>
          <a:xfrm>
            <a:off x="2209680" y="830160"/>
            <a:ext cx="4603320" cy="1380600"/>
          </a:xfrm>
          <a:prstGeom prst="rect">
            <a:avLst/>
          </a:prstGeom>
          <a:ln>
            <a:noFill/>
          </a:ln>
        </p:spPr>
      </p:pic>
      <p:pic>
        <p:nvPicPr>
          <p:cNvPr id="3" name="Picture 459" descr=""/>
          <p:cNvPicPr/>
          <p:nvPr/>
        </p:nvPicPr>
        <p:blipFill>
          <a:blip r:embed="rId4"/>
          <a:stretch/>
        </p:blipFill>
        <p:spPr>
          <a:xfrm>
            <a:off x="5838840" y="1025640"/>
            <a:ext cx="1012320" cy="526680"/>
          </a:xfrm>
          <a:prstGeom prst="rect">
            <a:avLst/>
          </a:prstGeom>
          <a:ln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5"/>
          <a:stretch/>
        </p:blipFill>
        <p:spPr>
          <a:xfrm>
            <a:off x="5538960" y="6386400"/>
            <a:ext cx="425160" cy="331560"/>
          </a:xfrm>
          <a:prstGeom prst="rect">
            <a:avLst/>
          </a:prstGeom>
          <a:ln>
            <a:noFill/>
          </a:ln>
        </p:spPr>
      </p:pic>
      <p:pic>
        <p:nvPicPr>
          <p:cNvPr id="5" name="Picture 6" descr=""/>
          <p:cNvPicPr/>
          <p:nvPr/>
        </p:nvPicPr>
        <p:blipFill>
          <a:blip r:embed="rId6"/>
          <a:stretch/>
        </p:blipFill>
        <p:spPr>
          <a:xfrm>
            <a:off x="6227640" y="6389640"/>
            <a:ext cx="393480" cy="333000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"/>
          <p:cNvPicPr/>
          <p:nvPr/>
        </p:nvPicPr>
        <p:blipFill>
          <a:blip r:embed="rId7"/>
          <a:stretch/>
        </p:blipFill>
        <p:spPr>
          <a:xfrm>
            <a:off x="6878520" y="6386400"/>
            <a:ext cx="447480" cy="331560"/>
          </a:xfrm>
          <a:prstGeom prst="rect">
            <a:avLst/>
          </a:prstGeom>
          <a:ln>
            <a:noFill/>
          </a:ln>
        </p:spPr>
      </p:pic>
      <p:pic>
        <p:nvPicPr>
          <p:cNvPr id="7" name="Picture 8" descr=""/>
          <p:cNvPicPr/>
          <p:nvPr/>
        </p:nvPicPr>
        <p:blipFill>
          <a:blip r:embed="rId8"/>
          <a:stretch/>
        </p:blipFill>
        <p:spPr>
          <a:xfrm>
            <a:off x="7480440" y="6386400"/>
            <a:ext cx="763200" cy="331560"/>
          </a:xfrm>
          <a:prstGeom prst="rect">
            <a:avLst/>
          </a:prstGeom>
          <a:ln>
            <a:noFill/>
          </a:ln>
        </p:spPr>
      </p:pic>
      <p:sp>
        <p:nvSpPr>
          <p:cNvPr id="8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3" descr=""/>
          <p:cNvPicPr/>
          <p:nvPr/>
        </p:nvPicPr>
        <p:blipFill>
          <a:blip r:embed="rId2"/>
          <a:stretch/>
        </p:blipFill>
        <p:spPr>
          <a:xfrm>
            <a:off x="-38160" y="0"/>
            <a:ext cx="9289800" cy="84096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8458200" y="6505560"/>
            <a:ext cx="53316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59E07FCC-8F7B-4DAE-B699-00116E9BB8A6}" type="slidenum">
              <a:rPr lang="en-GB" sz="1000" strike="noStrike">
                <a:solidFill>
                  <a:srgbClr val="23589c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pic>
        <p:nvPicPr>
          <p:cNvPr id="46" name="Picture 11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0680"/>
          </a:xfrm>
          <a:prstGeom prst="rect">
            <a:avLst/>
          </a:prstGeom>
          <a:ln>
            <a:noFill/>
          </a:ln>
        </p:spPr>
      </p:pic>
      <p:pic>
        <p:nvPicPr>
          <p:cNvPr id="47" name="Picture 459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200" cy="29952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title"/>
          </p:nvPr>
        </p:nvSpPr>
        <p:spPr>
          <a:xfrm>
            <a:off x="396720" y="144360"/>
            <a:ext cx="6190920" cy="69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395640" y="985320"/>
            <a:ext cx="8328960" cy="55198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trike="noStrike">
                <a:solidFill>
                  <a:srgbClr val="00499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499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499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13" descr=""/>
          <p:cNvPicPr/>
          <p:nvPr/>
        </p:nvPicPr>
        <p:blipFill>
          <a:blip r:embed="rId2"/>
          <a:stretch/>
        </p:blipFill>
        <p:spPr>
          <a:xfrm>
            <a:off x="-38160" y="0"/>
            <a:ext cx="9289800" cy="8409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8458200" y="6505560"/>
            <a:ext cx="53316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42019A0F-869E-4207-8673-132F5BD47436}" type="slidenum">
              <a:rPr lang="en-GB" sz="1000" strike="noStrike">
                <a:solidFill>
                  <a:srgbClr val="23589c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pic>
        <p:nvPicPr>
          <p:cNvPr id="86" name="Picture 11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0680"/>
          </a:xfrm>
          <a:prstGeom prst="rect">
            <a:avLst/>
          </a:prstGeom>
          <a:ln>
            <a:noFill/>
          </a:ln>
        </p:spPr>
      </p:pic>
      <p:pic>
        <p:nvPicPr>
          <p:cNvPr id="87" name="Picture 459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200" cy="299520"/>
          </a:xfrm>
          <a:prstGeom prst="rect">
            <a:avLst/>
          </a:prstGeom>
          <a:ln>
            <a:noFill/>
          </a:ln>
        </p:spPr>
      </p:pic>
      <p:sp>
        <p:nvSpPr>
          <p:cNvPr id="88" name="PlaceHolder 2"/>
          <p:cNvSpPr>
            <a:spLocks noGrp="1"/>
          </p:cNvSpPr>
          <p:nvPr>
            <p:ph type="title"/>
          </p:nvPr>
        </p:nvSpPr>
        <p:spPr>
          <a:xfrm>
            <a:off x="396720" y="144360"/>
            <a:ext cx="6190920" cy="69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0" y="3222000"/>
            <a:ext cx="4152600" cy="338400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icon to add picture</a:t>
            </a:r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395640" y="985320"/>
            <a:ext cx="8328960" cy="55198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trike="noStrike">
                <a:solidFill>
                  <a:srgbClr val="00499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499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499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"/>
          <p:cNvPicPr/>
          <p:nvPr/>
        </p:nvPicPr>
        <p:blipFill>
          <a:blip r:embed="rId2"/>
          <a:stretch/>
        </p:blipFill>
        <p:spPr>
          <a:xfrm>
            <a:off x="1440" y="0"/>
            <a:ext cx="9140400" cy="7019640"/>
          </a:xfrm>
          <a:prstGeom prst="rect">
            <a:avLst/>
          </a:prstGeom>
          <a:ln>
            <a:noFill/>
          </a:ln>
        </p:spPr>
      </p:pic>
      <p:sp>
        <p:nvSpPr>
          <p:cNvPr id="126" name="CustomShape 1"/>
          <p:cNvSpPr/>
          <p:nvPr/>
        </p:nvSpPr>
        <p:spPr>
          <a:xfrm>
            <a:off x="76320" y="182520"/>
            <a:ext cx="159984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127" name="Picture 11" descr=""/>
          <p:cNvPicPr/>
          <p:nvPr/>
        </p:nvPicPr>
        <p:blipFill>
          <a:blip r:embed="rId3"/>
          <a:stretch/>
        </p:blipFill>
        <p:spPr>
          <a:xfrm>
            <a:off x="5292720" y="185760"/>
            <a:ext cx="3306240" cy="991800"/>
          </a:xfrm>
          <a:prstGeom prst="rect">
            <a:avLst/>
          </a:prstGeom>
          <a:ln>
            <a:noFill/>
          </a:ln>
        </p:spPr>
      </p:pic>
      <p:pic>
        <p:nvPicPr>
          <p:cNvPr id="128" name="Picture 459" descr=""/>
          <p:cNvPicPr/>
          <p:nvPr/>
        </p:nvPicPr>
        <p:blipFill>
          <a:blip r:embed="rId4"/>
          <a:stretch/>
        </p:blipFill>
        <p:spPr>
          <a:xfrm>
            <a:off x="7885080" y="176040"/>
            <a:ext cx="829800" cy="431280"/>
          </a:xfrm>
          <a:prstGeom prst="rect">
            <a:avLst/>
          </a:prstGeom>
          <a:ln>
            <a:noFill/>
          </a:ln>
        </p:spPr>
      </p:pic>
      <p:sp>
        <p:nvSpPr>
          <p:cNvPr id="129" name="PlaceHolder 2"/>
          <p:cNvSpPr>
            <a:spLocks noGrp="1"/>
          </p:cNvSpPr>
          <p:nvPr>
            <p:ph type="title"/>
          </p:nvPr>
        </p:nvSpPr>
        <p:spPr>
          <a:xfrm>
            <a:off x="457200" y="3177000"/>
            <a:ext cx="8229240" cy="665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3200" strike="noStrike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3" descr=""/>
          <p:cNvPicPr/>
          <p:nvPr/>
        </p:nvPicPr>
        <p:blipFill>
          <a:blip r:embed="rId2"/>
          <a:stretch/>
        </p:blipFill>
        <p:spPr>
          <a:xfrm>
            <a:off x="-38160" y="0"/>
            <a:ext cx="9289800" cy="84096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8458200" y="6505560"/>
            <a:ext cx="533160" cy="51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r">
              <a:lnSpc>
                <a:spcPct val="100000"/>
              </a:lnSpc>
            </a:pPr>
            <a:fld id="{C0B344BD-1755-4B2B-AAC8-E38E157E9FC8}" type="slidenum">
              <a:rPr lang="en-GB" sz="1000" strike="noStrike">
                <a:solidFill>
                  <a:srgbClr val="23589c"/>
                </a:solidFill>
                <a:latin typeface="Arial"/>
                <a:ea typeface="ＭＳ Ｐゴシック"/>
              </a:rPr>
              <a:t>&lt;number&gt;</a:t>
            </a:fld>
            <a:endParaRPr/>
          </a:p>
        </p:txBody>
      </p:sp>
      <p:pic>
        <p:nvPicPr>
          <p:cNvPr id="167" name="Picture 11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0680"/>
          </a:xfrm>
          <a:prstGeom prst="rect">
            <a:avLst/>
          </a:prstGeom>
          <a:ln>
            <a:noFill/>
          </a:ln>
        </p:spPr>
      </p:pic>
      <p:pic>
        <p:nvPicPr>
          <p:cNvPr id="168" name="Picture 459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200" cy="299520"/>
          </a:xfrm>
          <a:prstGeom prst="rect">
            <a:avLst/>
          </a:prstGeom>
          <a:ln>
            <a:noFill/>
          </a:ln>
        </p:spPr>
      </p:pic>
      <p:sp>
        <p:nvSpPr>
          <p:cNvPr id="169" name="PlaceHolder 2"/>
          <p:cNvSpPr>
            <a:spLocks noGrp="1"/>
          </p:cNvSpPr>
          <p:nvPr>
            <p:ph type="title"/>
          </p:nvPr>
        </p:nvSpPr>
        <p:spPr>
          <a:xfrm>
            <a:off x="396720" y="144360"/>
            <a:ext cx="6190920" cy="69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Click to edit the title text formatClick to edit Master title style</a:t>
            </a:r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95640" y="985320"/>
            <a:ext cx="8328960" cy="55198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en-US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en-US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en-US" strike="noStrike">
                <a:solidFill>
                  <a:srgbClr val="004990"/>
                </a:solidFill>
                <a:latin typeface="Arial"/>
                <a:ea typeface="ＭＳ Ｐゴシック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en-US" sz="1600" strike="noStrike">
                <a:solidFill>
                  <a:srgbClr val="004990"/>
                </a:solidFill>
                <a:latin typeface="Arial"/>
                <a:ea typeface="ＭＳ Ｐゴシック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en-US" sz="1400" strike="noStrike">
                <a:solidFill>
                  <a:srgbClr val="004990"/>
                </a:solidFill>
                <a:latin typeface="Arial"/>
                <a:ea typeface="ＭＳ Ｐゴシック"/>
              </a:rPr>
              <a:t>Fifth level</a:t>
            </a:r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0" y="1997640"/>
            <a:ext cx="4152600" cy="460800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004990"/>
                </a:solidFill>
                <a:latin typeface="Arial"/>
                <a:ea typeface="ＭＳ Ｐゴシック"/>
              </a:rPr>
              <a:t>Seventh Outline LevelClick icon to add chart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 descr=""/>
          <p:cNvPicPr/>
          <p:nvPr/>
        </p:nvPicPr>
        <p:blipFill>
          <a:blip r:embed="rId2"/>
          <a:stretch/>
        </p:blipFill>
        <p:spPr>
          <a:xfrm>
            <a:off x="1440" y="0"/>
            <a:ext cx="9140400" cy="701964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76320" y="182520"/>
            <a:ext cx="1599840" cy="4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Arial"/>
                <a:ea typeface="DejaVu Sans"/>
              </a:rPr>
              <a:t>www.bsc.es</a:t>
            </a:r>
            <a:endParaRPr/>
          </a:p>
        </p:txBody>
      </p:sp>
      <p:pic>
        <p:nvPicPr>
          <p:cNvPr id="208" name="Picture 11" descr=""/>
          <p:cNvPicPr/>
          <p:nvPr/>
        </p:nvPicPr>
        <p:blipFill>
          <a:blip r:embed="rId3"/>
          <a:stretch/>
        </p:blipFill>
        <p:spPr>
          <a:xfrm>
            <a:off x="2843280" y="2016000"/>
            <a:ext cx="3306240" cy="991800"/>
          </a:xfrm>
          <a:prstGeom prst="rect">
            <a:avLst/>
          </a:prstGeom>
          <a:ln>
            <a:noFill/>
          </a:ln>
        </p:spPr>
      </p:pic>
      <p:pic>
        <p:nvPicPr>
          <p:cNvPr id="209" name="Picture 459" descr=""/>
          <p:cNvPicPr/>
          <p:nvPr/>
        </p:nvPicPr>
        <p:blipFill>
          <a:blip r:embed="rId4"/>
          <a:stretch/>
        </p:blipFill>
        <p:spPr>
          <a:xfrm>
            <a:off x="5435640" y="2006640"/>
            <a:ext cx="829800" cy="431280"/>
          </a:xfrm>
          <a:prstGeom prst="rect">
            <a:avLst/>
          </a:prstGeom>
          <a:ln>
            <a:noFill/>
          </a:ln>
        </p:spPr>
      </p:pic>
      <p:sp>
        <p:nvSpPr>
          <p:cNvPr id="210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8.jpeg"/><Relationship Id="rId2" Type="http://schemas.openxmlformats.org/officeDocument/2006/relationships/image" Target="../media/image129.png"/><Relationship Id="rId3" Type="http://schemas.openxmlformats.org/officeDocument/2006/relationships/image" Target="../media/image130.jpeg"/><Relationship Id="rId4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1.png"/><Relationship Id="rId2" Type="http://schemas.openxmlformats.org/officeDocument/2006/relationships/image" Target="../media/image132.png"/><Relationship Id="rId3" Type="http://schemas.openxmlformats.org/officeDocument/2006/relationships/image" Target="../media/image133.jpeg"/><Relationship Id="rId4" Type="http://schemas.openxmlformats.org/officeDocument/2006/relationships/image" Target="../media/image134.jpeg"/><Relationship Id="rId5" Type="http://schemas.openxmlformats.org/officeDocument/2006/relationships/image" Target="../media/image135.png"/><Relationship Id="rId6" Type="http://schemas.openxmlformats.org/officeDocument/2006/relationships/image" Target="../media/image136.jpeg"/><Relationship Id="rId7" Type="http://schemas.openxmlformats.org/officeDocument/2006/relationships/image" Target="../media/image137.jpeg"/><Relationship Id="rId8" Type="http://schemas.openxmlformats.org/officeDocument/2006/relationships/image" Target="../media/image138.jpeg"/><Relationship Id="rId9" Type="http://schemas.openxmlformats.org/officeDocument/2006/relationships/image" Target="../media/image139.jpeg"/><Relationship Id="rId10" Type="http://schemas.openxmlformats.org/officeDocument/2006/relationships/image" Target="../media/image140.png"/><Relationship Id="rId11" Type="http://schemas.openxmlformats.org/officeDocument/2006/relationships/image" Target="../media/image141.png"/><Relationship Id="rId12" Type="http://schemas.openxmlformats.org/officeDocument/2006/relationships/image" Target="../media/image142.jpeg"/><Relationship Id="rId13" Type="http://schemas.openxmlformats.org/officeDocument/2006/relationships/image" Target="../media/image143.jpeg"/><Relationship Id="rId1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4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1.png"/><Relationship Id="rId25" Type="http://schemas.openxmlformats.org/officeDocument/2006/relationships/image" Target="../media/image62.png"/><Relationship Id="rId26" Type="http://schemas.openxmlformats.org/officeDocument/2006/relationships/image" Target="../media/image63.png"/><Relationship Id="rId27" Type="http://schemas.openxmlformats.org/officeDocument/2006/relationships/image" Target="../media/image64.png"/><Relationship Id="rId28" Type="http://schemas.openxmlformats.org/officeDocument/2006/relationships/image" Target="../media/image65.png"/><Relationship Id="rId29" Type="http://schemas.openxmlformats.org/officeDocument/2006/relationships/image" Target="../media/image66.png"/><Relationship Id="rId30" Type="http://schemas.openxmlformats.org/officeDocument/2006/relationships/image" Target="../media/image67.png"/><Relationship Id="rId31" Type="http://schemas.openxmlformats.org/officeDocument/2006/relationships/image" Target="../media/image68.png"/><Relationship Id="rId32" Type="http://schemas.openxmlformats.org/officeDocument/2006/relationships/image" Target="../media/image69.png"/><Relationship Id="rId33" Type="http://schemas.openxmlformats.org/officeDocument/2006/relationships/image" Target="../media/image70.png"/><Relationship Id="rId34" Type="http://schemas.openxmlformats.org/officeDocument/2006/relationships/image" Target="../media/image71.png"/><Relationship Id="rId35" Type="http://schemas.openxmlformats.org/officeDocument/2006/relationships/image" Target="../media/image72.png"/><Relationship Id="rId36" Type="http://schemas.openxmlformats.org/officeDocument/2006/relationships/image" Target="../media/image73.png"/><Relationship Id="rId37" Type="http://schemas.openxmlformats.org/officeDocument/2006/relationships/image" Target="../media/image74.png"/><Relationship Id="rId38" Type="http://schemas.openxmlformats.org/officeDocument/2006/relationships/image" Target="../media/image75.png"/><Relationship Id="rId39" Type="http://schemas.openxmlformats.org/officeDocument/2006/relationships/image" Target="../media/image76.png"/><Relationship Id="rId40" Type="http://schemas.openxmlformats.org/officeDocument/2006/relationships/image" Target="../media/image77.png"/><Relationship Id="rId41" Type="http://schemas.openxmlformats.org/officeDocument/2006/relationships/image" Target="../media/image78.png"/><Relationship Id="rId42" Type="http://schemas.openxmlformats.org/officeDocument/2006/relationships/image" Target="../media/image79.png"/><Relationship Id="rId43" Type="http://schemas.openxmlformats.org/officeDocument/2006/relationships/image" Target="../media/image80.png"/><Relationship Id="rId44" Type="http://schemas.openxmlformats.org/officeDocument/2006/relationships/slideLayout" Target="../slideLayouts/slideLayout25.xml"/><Relationship Id="rId4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3.jpeg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Relationship Id="rId12" Type="http://schemas.openxmlformats.org/officeDocument/2006/relationships/image" Target="../media/image94.png"/><Relationship Id="rId13" Type="http://schemas.openxmlformats.org/officeDocument/2006/relationships/image" Target="../media/image95.jpeg"/><Relationship Id="rId14" Type="http://schemas.openxmlformats.org/officeDocument/2006/relationships/image" Target="../media/image96.png"/><Relationship Id="rId15" Type="http://schemas.openxmlformats.org/officeDocument/2006/relationships/image" Target="../media/image97.png"/><Relationship Id="rId16" Type="http://schemas.openxmlformats.org/officeDocument/2006/relationships/image" Target="../media/image98.png"/><Relationship Id="rId17" Type="http://schemas.openxmlformats.org/officeDocument/2006/relationships/image" Target="../media/image99.png"/><Relationship Id="rId18" Type="http://schemas.openxmlformats.org/officeDocument/2006/relationships/image" Target="../media/image100.png"/><Relationship Id="rId19" Type="http://schemas.openxmlformats.org/officeDocument/2006/relationships/image" Target="../media/image101.jpeg"/><Relationship Id="rId20" Type="http://schemas.openxmlformats.org/officeDocument/2006/relationships/image" Target="../media/image102.png"/><Relationship Id="rId21" Type="http://schemas.openxmlformats.org/officeDocument/2006/relationships/image" Target="../media/image103.jpe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jpeg"/><Relationship Id="rId25" Type="http://schemas.openxmlformats.org/officeDocument/2006/relationships/image" Target="../media/image107.jpeg"/><Relationship Id="rId26" Type="http://schemas.openxmlformats.org/officeDocument/2006/relationships/image" Target="../media/image108.jpeg"/><Relationship Id="rId27" Type="http://schemas.openxmlformats.org/officeDocument/2006/relationships/image" Target="../media/image109.png"/><Relationship Id="rId28" Type="http://schemas.openxmlformats.org/officeDocument/2006/relationships/image" Target="../media/image110.jpeg"/><Relationship Id="rId29" Type="http://schemas.openxmlformats.org/officeDocument/2006/relationships/image" Target="../media/image111.jpeg"/><Relationship Id="rId30" Type="http://schemas.openxmlformats.org/officeDocument/2006/relationships/image" Target="../media/image112.wmf"/><Relationship Id="rId31" Type="http://schemas.openxmlformats.org/officeDocument/2006/relationships/image" Target="../media/image113.png"/><Relationship Id="rId32" Type="http://schemas.openxmlformats.org/officeDocument/2006/relationships/image" Target="../media/image114.png"/><Relationship Id="rId33" Type="http://schemas.openxmlformats.org/officeDocument/2006/relationships/image" Target="../media/image115.png"/><Relationship Id="rId34" Type="http://schemas.openxmlformats.org/officeDocument/2006/relationships/image" Target="../media/image116.jpeg"/><Relationship Id="rId35" Type="http://schemas.openxmlformats.org/officeDocument/2006/relationships/image" Target="../media/image117.jpeg"/><Relationship Id="rId36" Type="http://schemas.openxmlformats.org/officeDocument/2006/relationships/image" Target="../media/image118.png"/><Relationship Id="rId37" Type="http://schemas.openxmlformats.org/officeDocument/2006/relationships/image" Target="../media/image119.png"/><Relationship Id="rId38" Type="http://schemas.openxmlformats.org/officeDocument/2006/relationships/image" Target="../media/image120.png"/><Relationship Id="rId39" Type="http://schemas.openxmlformats.org/officeDocument/2006/relationships/image" Target="../media/image121.png"/><Relationship Id="rId40" Type="http://schemas.openxmlformats.org/officeDocument/2006/relationships/image" Target="../media/image122.jpeg"/><Relationship Id="rId4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3.wmf"/><Relationship Id="rId2" Type="http://schemas.openxmlformats.org/officeDocument/2006/relationships/image" Target="../media/image124.wmf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5.png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slideLayout" Target="../slideLayouts/slideLayout25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548400" y="196920"/>
            <a:ext cx="2447640" cy="41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GB" sz="1400" strike="noStrike">
                <a:solidFill>
                  <a:srgbClr val="ffffff"/>
                </a:solidFill>
                <a:latin typeface="Calibri"/>
                <a:ea typeface="ＭＳ Ｐゴシック"/>
              </a:rPr>
              <a:t>Barcelona, 25 May 2015</a:t>
            </a:r>
            <a:endParaRPr/>
          </a:p>
        </p:txBody>
      </p:sp>
      <p:sp>
        <p:nvSpPr>
          <p:cNvPr id="252" name="CustomShape 2"/>
          <p:cNvSpPr/>
          <p:nvPr/>
        </p:nvSpPr>
        <p:spPr>
          <a:xfrm>
            <a:off x="685800" y="2465280"/>
            <a:ext cx="7772040" cy="150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/>
          <a:p>
            <a:pPr algn="ctr">
              <a:lnSpc>
                <a:spcPct val="100000"/>
              </a:lnSpc>
            </a:pPr>
            <a:r>
              <a:rPr b="1" lang="en-GB" sz="3200" strike="noStrike">
                <a:solidFill>
                  <a:srgbClr val="ffffff"/>
                </a:solidFill>
                <a:latin typeface="Arial"/>
                <a:ea typeface="ＭＳ Ｐゴシック"/>
              </a:rPr>
              <a:t>EARTH SCIENCE DEPARTMENT</a:t>
            </a:r>
            <a:endParaRPr/>
          </a:p>
        </p:txBody>
      </p:sp>
      <p:sp>
        <p:nvSpPr>
          <p:cNvPr id="253" name="CustomShape 3"/>
          <p:cNvSpPr/>
          <p:nvPr/>
        </p:nvSpPr>
        <p:spPr>
          <a:xfrm>
            <a:off x="1371600" y="4002120"/>
            <a:ext cx="6400440" cy="6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Tom Philp (XL Catlin)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54" name="CustomShape 4"/>
          <p:cNvSpPr/>
          <p:nvPr/>
        </p:nvSpPr>
        <p:spPr>
          <a:xfrm>
            <a:off x="1351080" y="5170320"/>
            <a:ext cx="6479640" cy="4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i="1" lang="en-GB" strike="noStrike">
                <a:solidFill>
                  <a:srgbClr val="ffffff"/>
                </a:solidFill>
                <a:latin typeface="Calibri"/>
                <a:ea typeface="ＭＳ Ｐゴシック"/>
              </a:rPr>
              <a:t>Services – Earth Science Department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Effect" fill="freeze">
                      <p:stCondLst>
                        <p:cond delay="indefinite"/>
                      </p:stCond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3" descr=""/>
          <p:cNvPicPr/>
          <p:nvPr/>
        </p:nvPicPr>
        <p:blipFill>
          <a:blip r:embed="rId1"/>
          <a:stretch/>
        </p:blipFill>
        <p:spPr>
          <a:xfrm>
            <a:off x="155520" y="1001520"/>
            <a:ext cx="1702080" cy="840240"/>
          </a:xfrm>
          <a:prstGeom prst="rect">
            <a:avLst/>
          </a:prstGeom>
          <a:ln>
            <a:noFill/>
          </a:ln>
        </p:spPr>
      </p:pic>
      <p:sp>
        <p:nvSpPr>
          <p:cNvPr id="400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Planning of vineyards fields</a:t>
            </a:r>
            <a:endParaRPr/>
          </a:p>
        </p:txBody>
      </p:sp>
      <p:pic>
        <p:nvPicPr>
          <p:cNvPr id="401" name="Shape 128" descr=""/>
          <p:cNvPicPr/>
          <p:nvPr/>
        </p:nvPicPr>
        <p:blipFill>
          <a:blip r:embed="rId2"/>
          <a:stretch/>
        </p:blipFill>
        <p:spPr>
          <a:xfrm>
            <a:off x="3248640" y="1637640"/>
            <a:ext cx="5672880" cy="3096000"/>
          </a:xfrm>
          <a:prstGeom prst="rect">
            <a:avLst/>
          </a:prstGeom>
          <a:ln>
            <a:noFill/>
          </a:ln>
        </p:spPr>
      </p:pic>
      <p:sp>
        <p:nvSpPr>
          <p:cNvPr id="402" name="TextShape 2"/>
          <p:cNvSpPr txBox="1"/>
          <p:nvPr/>
        </p:nvSpPr>
        <p:spPr>
          <a:xfrm>
            <a:off x="6063840" y="1277640"/>
            <a:ext cx="2857680" cy="955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004990"/>
                </a:solidFill>
                <a:latin typeface="Arial"/>
                <a:ea typeface="ＭＳ Ｐゴシック"/>
              </a:rPr>
              <a:t>Winkler Index: Oct-Abr</a:t>
            </a:r>
            <a:endParaRPr/>
          </a:p>
        </p:txBody>
      </p:sp>
      <p:pic>
        <p:nvPicPr>
          <p:cNvPr id="403" name="Shape 91" descr=""/>
          <p:cNvPicPr/>
          <p:nvPr/>
        </p:nvPicPr>
        <p:blipFill>
          <a:blip r:embed="rId3"/>
          <a:stretch/>
        </p:blipFill>
        <p:spPr>
          <a:xfrm>
            <a:off x="460440" y="3679560"/>
            <a:ext cx="2304000" cy="2108880"/>
          </a:xfrm>
          <a:prstGeom prst="rect">
            <a:avLst/>
          </a:prstGeom>
          <a:ln>
            <a:noFill/>
          </a:ln>
        </p:spPr>
      </p:pic>
      <p:sp>
        <p:nvSpPr>
          <p:cNvPr id="404" name="CustomShape 3"/>
          <p:cNvSpPr/>
          <p:nvPr/>
        </p:nvSpPr>
        <p:spPr>
          <a:xfrm>
            <a:off x="1311480" y="5144040"/>
            <a:ext cx="226440" cy="289800"/>
          </a:xfrm>
          <a:prstGeom prst="rect">
            <a:avLst/>
          </a:prstGeom>
          <a:noFill/>
          <a:ln w="19080">
            <a:solidFill>
              <a:schemeClr val="accent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6" dur="indefinite" restart="never" nodeType="tmRoot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Seasonal wind power predictions</a:t>
            </a:r>
            <a:endParaRPr/>
          </a:p>
        </p:txBody>
      </p:sp>
      <p:pic>
        <p:nvPicPr>
          <p:cNvPr id="407" name="Picture 2" descr=""/>
          <p:cNvPicPr/>
          <p:nvPr/>
        </p:nvPicPr>
        <p:blipFill>
          <a:blip r:embed="rId1"/>
          <a:stretch/>
        </p:blipFill>
        <p:spPr>
          <a:xfrm>
            <a:off x="413640" y="1014480"/>
            <a:ext cx="8316720" cy="3870360"/>
          </a:xfrm>
          <a:prstGeom prst="rect">
            <a:avLst/>
          </a:prstGeom>
          <a:ln>
            <a:noFill/>
          </a:ln>
        </p:spPr>
      </p:pic>
      <p:pic>
        <p:nvPicPr>
          <p:cNvPr id="408" name="Picture 3" descr=""/>
          <p:cNvPicPr/>
          <p:nvPr/>
        </p:nvPicPr>
        <p:blipFill>
          <a:blip r:embed="rId2"/>
          <a:stretch/>
        </p:blipFill>
        <p:spPr>
          <a:xfrm>
            <a:off x="8038080" y="1014480"/>
            <a:ext cx="692280" cy="3870360"/>
          </a:xfrm>
          <a:prstGeom prst="rect">
            <a:avLst/>
          </a:prstGeom>
          <a:ln>
            <a:noFill/>
          </a:ln>
        </p:spPr>
      </p:pic>
      <p:pic>
        <p:nvPicPr>
          <p:cNvPr id="409" name="Picture 12" descr=""/>
          <p:cNvPicPr/>
          <p:nvPr/>
        </p:nvPicPr>
        <p:blipFill>
          <a:blip r:embed="rId3"/>
          <a:stretch/>
        </p:blipFill>
        <p:spPr>
          <a:xfrm>
            <a:off x="6161760" y="4978080"/>
            <a:ext cx="2088000" cy="400680"/>
          </a:xfrm>
          <a:prstGeom prst="rect">
            <a:avLst/>
          </a:prstGeom>
          <a:ln>
            <a:noFill/>
          </a:ln>
        </p:spPr>
      </p:pic>
      <p:pic>
        <p:nvPicPr>
          <p:cNvPr id="410" name="Picture 12" descr=""/>
          <p:cNvPicPr/>
          <p:nvPr/>
        </p:nvPicPr>
        <p:blipFill>
          <a:blip r:embed="rId4"/>
          <a:stretch/>
        </p:blipFill>
        <p:spPr>
          <a:xfrm>
            <a:off x="4582080" y="4978080"/>
            <a:ext cx="1511640" cy="547920"/>
          </a:xfrm>
          <a:prstGeom prst="rect">
            <a:avLst/>
          </a:prstGeom>
          <a:ln>
            <a:noFill/>
          </a:ln>
        </p:spPr>
      </p:pic>
      <p:pic>
        <p:nvPicPr>
          <p:cNvPr id="411" name="10 Imagen" descr=""/>
          <p:cNvPicPr/>
          <p:nvPr/>
        </p:nvPicPr>
        <p:blipFill>
          <a:blip r:embed="rId5"/>
          <a:stretch/>
        </p:blipFill>
        <p:spPr>
          <a:xfrm>
            <a:off x="413640" y="5230800"/>
            <a:ext cx="3084480" cy="1346040"/>
          </a:xfrm>
          <a:prstGeom prst="rect">
            <a:avLst/>
          </a:prstGeom>
          <a:ln>
            <a:noFill/>
          </a:ln>
        </p:spPr>
      </p:pic>
      <p:pic>
        <p:nvPicPr>
          <p:cNvPr id="412" name="Picture 10" descr=""/>
          <p:cNvPicPr/>
          <p:nvPr/>
        </p:nvPicPr>
        <p:blipFill>
          <a:blip r:embed="rId6"/>
          <a:stretch/>
        </p:blipFill>
        <p:spPr>
          <a:xfrm>
            <a:off x="8250120" y="4978080"/>
            <a:ext cx="511920" cy="416880"/>
          </a:xfrm>
          <a:prstGeom prst="rect">
            <a:avLst/>
          </a:prstGeom>
          <a:ln>
            <a:noFill/>
          </a:ln>
        </p:spPr>
      </p:pic>
      <p:pic>
        <p:nvPicPr>
          <p:cNvPr id="413" name="Picture 4" descr=""/>
          <p:cNvPicPr/>
          <p:nvPr/>
        </p:nvPicPr>
        <p:blipFill>
          <a:blip r:embed="rId7"/>
          <a:srcRect l="0" t="9275" r="26310" b="0"/>
          <a:stretch/>
        </p:blipFill>
        <p:spPr>
          <a:xfrm>
            <a:off x="6094440" y="5748480"/>
            <a:ext cx="1295640" cy="531720"/>
          </a:xfrm>
          <a:prstGeom prst="rect">
            <a:avLst/>
          </a:prstGeom>
          <a:ln>
            <a:noFill/>
          </a:ln>
        </p:spPr>
      </p:pic>
      <p:pic>
        <p:nvPicPr>
          <p:cNvPr id="414" name="Picture 6" descr=""/>
          <p:cNvPicPr/>
          <p:nvPr/>
        </p:nvPicPr>
        <p:blipFill>
          <a:blip r:embed="rId8"/>
          <a:srcRect l="10702" t="17784" r="11487" b="13202"/>
          <a:stretch/>
        </p:blipFill>
        <p:spPr>
          <a:xfrm>
            <a:off x="4739040" y="5703480"/>
            <a:ext cx="1248120" cy="597960"/>
          </a:xfrm>
          <a:prstGeom prst="rect">
            <a:avLst/>
          </a:prstGeom>
          <a:ln>
            <a:noFill/>
          </a:ln>
        </p:spPr>
      </p:pic>
      <p:pic>
        <p:nvPicPr>
          <p:cNvPr id="415" name="Picture 8" descr=""/>
          <p:cNvPicPr/>
          <p:nvPr/>
        </p:nvPicPr>
        <p:blipFill>
          <a:blip r:embed="rId9"/>
          <a:stretch/>
        </p:blipFill>
        <p:spPr>
          <a:xfrm>
            <a:off x="7412760" y="5846400"/>
            <a:ext cx="1144080" cy="312120"/>
          </a:xfrm>
          <a:prstGeom prst="rect">
            <a:avLst/>
          </a:prstGeom>
          <a:ln>
            <a:noFill/>
          </a:ln>
        </p:spPr>
      </p:pic>
      <p:pic>
        <p:nvPicPr>
          <p:cNvPr id="416" name="Picture 10" descr=""/>
          <p:cNvPicPr/>
          <p:nvPr/>
        </p:nvPicPr>
        <p:blipFill>
          <a:blip r:embed="rId10"/>
          <a:stretch/>
        </p:blipFill>
        <p:spPr>
          <a:xfrm>
            <a:off x="7299000" y="6442560"/>
            <a:ext cx="1257840" cy="195840"/>
          </a:xfrm>
          <a:prstGeom prst="rect">
            <a:avLst/>
          </a:prstGeom>
          <a:ln>
            <a:noFill/>
          </a:ln>
        </p:spPr>
      </p:pic>
      <p:pic>
        <p:nvPicPr>
          <p:cNvPr id="417" name="Picture 12" descr=""/>
          <p:cNvPicPr/>
          <p:nvPr/>
        </p:nvPicPr>
        <p:blipFill>
          <a:blip r:embed="rId11"/>
          <a:stretch/>
        </p:blipFill>
        <p:spPr>
          <a:xfrm>
            <a:off x="4493880" y="6357240"/>
            <a:ext cx="1131480" cy="366120"/>
          </a:xfrm>
          <a:prstGeom prst="rect">
            <a:avLst/>
          </a:prstGeom>
          <a:ln>
            <a:noFill/>
          </a:ln>
        </p:spPr>
      </p:pic>
      <p:pic>
        <p:nvPicPr>
          <p:cNvPr id="418" name="Picture 6" descr=""/>
          <p:cNvPicPr/>
          <p:nvPr/>
        </p:nvPicPr>
        <p:blipFill>
          <a:blip r:embed="rId12"/>
          <a:stretch/>
        </p:blipFill>
        <p:spPr>
          <a:xfrm>
            <a:off x="5836680" y="6305760"/>
            <a:ext cx="1321200" cy="469080"/>
          </a:xfrm>
          <a:prstGeom prst="rect">
            <a:avLst/>
          </a:prstGeom>
          <a:ln>
            <a:noFill/>
          </a:ln>
        </p:spPr>
      </p:pic>
      <p:sp>
        <p:nvSpPr>
          <p:cNvPr id="419" name="CustomShape 2"/>
          <p:cNvSpPr/>
          <p:nvPr/>
        </p:nvSpPr>
        <p:spPr>
          <a:xfrm flipV="1" rot="16200000">
            <a:off x="3205800" y="5759280"/>
            <a:ext cx="1735200" cy="296280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0" name="Picture 1" descr=""/>
          <p:cNvPicPr/>
          <p:nvPr/>
        </p:nvPicPr>
        <p:blipFill>
          <a:blip r:embed="rId13"/>
          <a:srcRect l="6401" t="0" r="-33384" b="0"/>
          <a:stretch/>
        </p:blipFill>
        <p:spPr>
          <a:xfrm rot="21285600">
            <a:off x="299880" y="2086920"/>
            <a:ext cx="1889280" cy="272592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timing>
    <p:tnLst>
      <p:par>
        <p:cTn id="38" dur="indefinite" restart="never" nodeType="tmRoot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Picture 3" descr=""/>
          <p:cNvPicPr/>
          <p:nvPr/>
        </p:nvPicPr>
        <p:blipFill>
          <a:blip r:embed="rId1"/>
          <a:srcRect l="0" t="0" r="549979" b="0"/>
          <a:stretch/>
        </p:blipFill>
        <p:spPr>
          <a:xfrm>
            <a:off x="-29520" y="845640"/>
            <a:ext cx="9173160" cy="6174000"/>
          </a:xfrm>
          <a:prstGeom prst="rect">
            <a:avLst/>
          </a:prstGeom>
          <a:ln>
            <a:noFill/>
          </a:ln>
        </p:spPr>
      </p:pic>
      <p:sp>
        <p:nvSpPr>
          <p:cNvPr id="422" name="TextShape 1"/>
          <p:cNvSpPr txBox="1"/>
          <p:nvPr/>
        </p:nvSpPr>
        <p:spPr>
          <a:xfrm>
            <a:off x="467640" y="19764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ffffff"/>
                </a:solidFill>
                <a:latin typeface="Arial"/>
                <a:ea typeface="ＭＳ Ｐゴシック"/>
              </a:rPr>
              <a:t>Water management and seasonal predictions</a:t>
            </a:r>
            <a:endParaRPr/>
          </a:p>
        </p:txBody>
      </p:sp>
      <p:sp>
        <p:nvSpPr>
          <p:cNvPr id="423" name="CustomShape 2"/>
          <p:cNvSpPr/>
          <p:nvPr/>
        </p:nvSpPr>
        <p:spPr>
          <a:xfrm>
            <a:off x="1259640" y="969480"/>
            <a:ext cx="6912360" cy="590436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algn="tl" blurRad="50800" dir="27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4" name="CustomShape 3"/>
          <p:cNvSpPr/>
          <p:nvPr/>
        </p:nvSpPr>
        <p:spPr>
          <a:xfrm>
            <a:off x="1691640" y="1277640"/>
            <a:ext cx="633636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Potential applications in FLOOD RISK - WATER SUPPLY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Sub-seasonal</a:t>
            </a: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 predictions (one month ahead)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Seasonal</a:t>
            </a: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 predictions (the season ahead)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General trends for precipitation,Temperature, etc.</a:t>
            </a: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Downscaling</a:t>
            </a: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 of climate variables.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Informing Hydroelectric power management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Early warning systems for extreme events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Information on drought periods or flood risk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25" name="CustomShape 4"/>
          <p:cNvSpPr/>
          <p:nvPr/>
        </p:nvSpPr>
        <p:spPr>
          <a:xfrm flipV="1">
            <a:off x="1784880" y="3528000"/>
            <a:ext cx="5544360" cy="575640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Potential collaborations</a:t>
            </a:r>
            <a:endParaRPr/>
          </a:p>
        </p:txBody>
      </p:sp>
      <p:sp>
        <p:nvSpPr>
          <p:cNvPr id="427" name="CustomShape 2"/>
          <p:cNvSpPr/>
          <p:nvPr/>
        </p:nvSpPr>
        <p:spPr>
          <a:xfrm>
            <a:off x="467640" y="1277640"/>
            <a:ext cx="756036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IMPREX (Horizon 2020). </a:t>
            </a: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(Improving predictions and management of hydrological extremes)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Updates on research advances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Feedback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Participation in user workshops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Wingdings" charset="2"/>
              <a:buChar char=""/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New projects</a:t>
            </a: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 as partners or stakeholders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New program H2020 2016-2017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lvl="1">
              <a:lnSpc>
                <a:spcPct val="100000"/>
              </a:lnSpc>
              <a:buFont typeface="Wingdings" charset="2"/>
              <a:buChar char=""/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ITN CODA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371600" y="3654360"/>
            <a:ext cx="6400440" cy="65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z="3200" strike="noStrike">
                <a:solidFill>
                  <a:srgbClr val="ffffff"/>
                </a:solidFill>
                <a:latin typeface="Arial"/>
                <a:ea typeface="ＭＳ Ｐゴシック"/>
              </a:rPr>
              <a:t>Thank you!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429" name="CustomShape 2"/>
          <p:cNvSpPr/>
          <p:nvPr/>
        </p:nvSpPr>
        <p:spPr>
          <a:xfrm>
            <a:off x="1351080" y="4325760"/>
            <a:ext cx="6479640" cy="696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Ctr="1"/>
          <a:p>
            <a:pPr algn="ctr">
              <a:lnSpc>
                <a:spcPct val="100000"/>
              </a:lnSpc>
            </a:pPr>
            <a:r>
              <a:rPr lang="en-GB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For further information please contact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info-services-es@bsc.es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400" strike="noStrike">
                <a:solidFill>
                  <a:srgbClr val="ffffff"/>
                </a:solidFill>
                <a:latin typeface="Arial"/>
                <a:ea typeface="ＭＳ Ｐゴシック"/>
              </a:rPr>
              <a:t>albert.soret@bsc.es</a:t>
            </a:r>
            <a:endParaRPr/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Barcelona Supercomputing Center</a:t>
            </a:r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46080" y="1003320"/>
            <a:ext cx="503028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Created in 2005; 350 employees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Research, develop and manage information technology</a:t>
            </a:r>
            <a:endParaRPr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Facilitate scientific progress and its application in society</a:t>
            </a:r>
            <a:endParaRPr/>
          </a:p>
        </p:txBody>
      </p:sp>
      <p:pic>
        <p:nvPicPr>
          <p:cNvPr id="257" name="Picture 9" descr=""/>
          <p:cNvPicPr/>
          <p:nvPr/>
        </p:nvPicPr>
        <p:blipFill>
          <a:blip r:embed="rId1"/>
          <a:stretch/>
        </p:blipFill>
        <p:spPr>
          <a:xfrm>
            <a:off x="0" y="2982960"/>
            <a:ext cx="9143640" cy="479160"/>
          </a:xfrm>
          <a:prstGeom prst="rect">
            <a:avLst/>
          </a:prstGeom>
          <a:ln>
            <a:noFill/>
          </a:ln>
        </p:spPr>
      </p:pic>
      <p:sp>
        <p:nvSpPr>
          <p:cNvPr id="258" name="CustomShape 3"/>
          <p:cNvSpPr/>
          <p:nvPr/>
        </p:nvSpPr>
        <p:spPr>
          <a:xfrm>
            <a:off x="177840" y="2666880"/>
            <a:ext cx="911664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lang="en-GB" sz="2700" strike="noStrike">
                <a:solidFill>
                  <a:srgbClr val="004589"/>
                </a:solidFill>
                <a:latin typeface="Arial"/>
                <a:ea typeface="DejaVu Sans"/>
              </a:rPr>
              <a:t>	</a:t>
            </a:r>
            <a:r>
              <a:rPr lang="en-GB" sz="2700" strike="noStrike">
                <a:solidFill>
                  <a:srgbClr val="ffffff"/>
                </a:solidFill>
                <a:latin typeface="Arial"/>
                <a:ea typeface="DejaVu Sans"/>
              </a:rPr>
              <a:t>Earth Science Department</a:t>
            </a:r>
            <a:endParaRPr/>
          </a:p>
        </p:txBody>
      </p:sp>
      <p:pic>
        <p:nvPicPr>
          <p:cNvPr id="259" name="Imagen 19" descr=""/>
          <p:cNvPicPr/>
          <p:nvPr/>
        </p:nvPicPr>
        <p:blipFill>
          <a:blip r:embed="rId2"/>
          <a:stretch/>
        </p:blipFill>
        <p:spPr>
          <a:xfrm>
            <a:off x="5726160" y="998640"/>
            <a:ext cx="3417480" cy="1976040"/>
          </a:xfrm>
          <a:prstGeom prst="rect">
            <a:avLst/>
          </a:prstGeom>
          <a:ln>
            <a:noFill/>
          </a:ln>
        </p:spPr>
      </p:pic>
      <p:pic>
        <p:nvPicPr>
          <p:cNvPr id="260" name="Imagen 23" descr=""/>
          <p:cNvPicPr/>
          <p:nvPr/>
        </p:nvPicPr>
        <p:blipFill>
          <a:blip r:embed="rId3"/>
          <a:stretch/>
        </p:blipFill>
        <p:spPr>
          <a:xfrm>
            <a:off x="5726160" y="2982960"/>
            <a:ext cx="3422160" cy="3657240"/>
          </a:xfrm>
          <a:prstGeom prst="rect">
            <a:avLst/>
          </a:prstGeom>
          <a:ln>
            <a:noFill/>
          </a:ln>
        </p:spPr>
      </p:pic>
      <p:sp>
        <p:nvSpPr>
          <p:cNvPr id="261" name="CustomShape 4"/>
          <p:cNvSpPr/>
          <p:nvPr/>
        </p:nvSpPr>
        <p:spPr>
          <a:xfrm>
            <a:off x="200160" y="3581280"/>
            <a:ext cx="537984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200000"/>
              </a:lnSpc>
              <a:buFont typeface="Arial"/>
              <a:buChar char="•"/>
            </a:pPr>
            <a:r>
              <a:rPr b="1"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Atmospheric composition modelling</a:t>
            </a:r>
            <a:endParaRPr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b="1"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Climate prediction modelling</a:t>
            </a:r>
            <a:endParaRPr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b="1"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Computational Earth Sciences</a:t>
            </a:r>
            <a:endParaRPr/>
          </a:p>
          <a:p>
            <a:pPr>
              <a:lnSpc>
                <a:spcPct val="200000"/>
              </a:lnSpc>
              <a:buFont typeface="Arial"/>
              <a:buChar char="•"/>
            </a:pPr>
            <a:r>
              <a:rPr b="1"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Earth Sciences Services</a:t>
            </a:r>
            <a:endParaRPr/>
          </a:p>
        </p:txBody>
      </p:sp>
    </p:spTree>
  </p:cSld>
  <p:timing>
    <p:tnLst>
      <p:par>
        <p:cTn id="4" dur="indefinite" restart="never" nodeType="tmRoot">
          <p:childTnLst>
            <p:seq>
              <p:cTn id="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People in 2015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179640" y="2760840"/>
            <a:ext cx="2592000" cy="2526840"/>
          </a:xfrm>
          <a:prstGeom prst="roundRect">
            <a:avLst>
              <a:gd name="adj" fmla="val 16667"/>
            </a:avLst>
          </a:prstGeom>
          <a:solidFill>
            <a:srgbClr val="a7c8e1"/>
          </a:solidFill>
          <a:ln w="25560">
            <a:solidFill>
              <a:srgbClr val="004d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Virginie Guemas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Omar Bellprat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Louis-Philippe Caron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Eleftheria Exarchou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Neven Fuckar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François Massonnet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Martin Ménégoz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Chloé Prodhomme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Danila Volpi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64" name="CustomShape 3"/>
          <p:cNvSpPr/>
          <p:nvPr/>
        </p:nvSpPr>
        <p:spPr>
          <a:xfrm>
            <a:off x="2958120" y="5030640"/>
            <a:ext cx="3100320" cy="1920240"/>
          </a:xfrm>
          <a:prstGeom prst="roundRect">
            <a:avLst>
              <a:gd name="adj" fmla="val 16667"/>
            </a:avLst>
          </a:prstGeom>
          <a:solidFill>
            <a:srgbClr val="dccff3"/>
          </a:solidFill>
          <a:ln w="25560">
            <a:solidFill>
              <a:srgbClr val="8555d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Gustavo Arévalo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Melanie Davis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Nube González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Aida Pinto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Valentina Sicardi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Albert Soret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Enric Terradellas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Verónica Torralba</a:t>
            </a:r>
            <a:endParaRPr/>
          </a:p>
        </p:txBody>
      </p:sp>
      <p:sp>
        <p:nvSpPr>
          <p:cNvPr id="265" name="CustomShape 4"/>
          <p:cNvSpPr/>
          <p:nvPr/>
        </p:nvSpPr>
        <p:spPr>
          <a:xfrm>
            <a:off x="2958120" y="1706760"/>
            <a:ext cx="3063960" cy="2655360"/>
          </a:xfrm>
          <a:prstGeom prst="roundRect">
            <a:avLst>
              <a:gd name="adj" fmla="val 14400"/>
            </a:avLst>
          </a:prstGeom>
          <a:solidFill>
            <a:srgbClr val="e29696"/>
          </a:solidFill>
          <a:ln w="25560">
            <a:solidFill>
              <a:srgbClr val="de262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/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Kim Serradell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Oriol Mula-Valls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Francesco Benincasa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Pierre-Antoine Bretonnière </a:t>
            </a: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	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Carles Carmona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Miguel Castrillo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Muhammad Asif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Domingo Manubens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Nicolau Manubens 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Oriol Tintó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Dídac Roca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66" name="CustomShape 5"/>
          <p:cNvSpPr/>
          <p:nvPr/>
        </p:nvSpPr>
        <p:spPr>
          <a:xfrm>
            <a:off x="304920" y="917640"/>
            <a:ext cx="8656200" cy="706320"/>
          </a:xfrm>
          <a:prstGeom prst="flowChartAlternateProcess">
            <a:avLst/>
          </a:prstGeom>
          <a:solidFill>
            <a:srgbClr val="b5b5ff"/>
          </a:solidFill>
          <a:ln w="25560">
            <a:solidFill>
              <a:srgbClr val="6c6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Francisco Doblas-Reyes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Mar Rodriguez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Gabriela Tarabanoff</a:t>
            </a:r>
            <a:endParaRPr/>
          </a:p>
        </p:txBody>
      </p:sp>
      <p:pic>
        <p:nvPicPr>
          <p:cNvPr id="267" name="Picture 26" descr=""/>
          <p:cNvPicPr/>
          <p:nvPr/>
        </p:nvPicPr>
        <p:blipFill>
          <a:blip r:embed="rId1"/>
          <a:stretch/>
        </p:blipFill>
        <p:spPr>
          <a:xfrm>
            <a:off x="467640" y="294156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68" name="Picture 26" descr=""/>
          <p:cNvPicPr/>
          <p:nvPr/>
        </p:nvPicPr>
        <p:blipFill>
          <a:blip r:embed="rId2"/>
          <a:stretch/>
        </p:blipFill>
        <p:spPr>
          <a:xfrm>
            <a:off x="464400" y="400068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69" name="Picture 26" descr=""/>
          <p:cNvPicPr/>
          <p:nvPr/>
        </p:nvPicPr>
        <p:blipFill>
          <a:blip r:embed="rId3"/>
          <a:stretch/>
        </p:blipFill>
        <p:spPr>
          <a:xfrm>
            <a:off x="2196360" y="420696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70" name="Picture 21" descr=""/>
          <p:cNvPicPr/>
          <p:nvPr/>
        </p:nvPicPr>
        <p:blipFill>
          <a:blip r:embed="rId4"/>
          <a:stretch/>
        </p:blipFill>
        <p:spPr>
          <a:xfrm>
            <a:off x="3499200" y="2908440"/>
            <a:ext cx="353520" cy="221760"/>
          </a:xfrm>
          <a:prstGeom prst="rect">
            <a:avLst/>
          </a:prstGeom>
          <a:ln>
            <a:noFill/>
          </a:ln>
        </p:spPr>
      </p:pic>
      <p:pic>
        <p:nvPicPr>
          <p:cNvPr id="271" name="Picture 26" descr=""/>
          <p:cNvPicPr/>
          <p:nvPr/>
        </p:nvPicPr>
        <p:blipFill>
          <a:blip r:embed="rId5"/>
          <a:stretch/>
        </p:blipFill>
        <p:spPr>
          <a:xfrm>
            <a:off x="5369400" y="2405160"/>
            <a:ext cx="353520" cy="223560"/>
          </a:xfrm>
          <a:prstGeom prst="rect">
            <a:avLst/>
          </a:prstGeom>
          <a:ln>
            <a:noFill/>
          </a:ln>
        </p:spPr>
      </p:pic>
      <p:sp>
        <p:nvSpPr>
          <p:cNvPr id="272" name="CustomShape 6"/>
          <p:cNvSpPr/>
          <p:nvPr/>
        </p:nvSpPr>
        <p:spPr>
          <a:xfrm>
            <a:off x="6228360" y="2760840"/>
            <a:ext cx="2736000" cy="3177720"/>
          </a:xfrm>
          <a:prstGeom prst="roundRect">
            <a:avLst>
              <a:gd name="adj" fmla="val 14400"/>
            </a:avLst>
          </a:prstGeom>
          <a:solidFill>
            <a:srgbClr val="7ce4a6"/>
          </a:solidFill>
          <a:ln w="25560">
            <a:solidFill>
              <a:srgbClr val="1c8c4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Oriol Jorba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Sara Basart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Enza Di Tomazzo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Lorenzo Fileni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Antonis Gkikas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Maria Goncalves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Marc Guevara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Vicenzo Obiso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Michele Spada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Maria Teresa Pay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Victor Valverde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1200" strike="noStrike">
                <a:solidFill>
                  <a:srgbClr val="000514"/>
                </a:solidFill>
                <a:latin typeface="Arial Narrow"/>
                <a:ea typeface="ＭＳ Ｐゴシック"/>
              </a:rPr>
              <a:t>Lluis Vendrell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273" name="Picture 14" descr=""/>
          <p:cNvPicPr/>
          <p:nvPr/>
        </p:nvPicPr>
        <p:blipFill>
          <a:blip r:embed="rId6"/>
          <a:stretch/>
        </p:blipFill>
        <p:spPr>
          <a:xfrm>
            <a:off x="464400" y="3308400"/>
            <a:ext cx="348840" cy="218880"/>
          </a:xfrm>
          <a:prstGeom prst="rect">
            <a:avLst/>
          </a:prstGeom>
          <a:ln>
            <a:noFill/>
          </a:ln>
        </p:spPr>
      </p:pic>
      <p:pic>
        <p:nvPicPr>
          <p:cNvPr id="274" name="Picture 8" descr=""/>
          <p:cNvPicPr/>
          <p:nvPr/>
        </p:nvPicPr>
        <p:blipFill>
          <a:blip r:embed="rId7"/>
          <a:stretch/>
        </p:blipFill>
        <p:spPr>
          <a:xfrm>
            <a:off x="5098320" y="5540400"/>
            <a:ext cx="353520" cy="207720"/>
          </a:xfrm>
          <a:prstGeom prst="rect">
            <a:avLst/>
          </a:prstGeom>
          <a:ln>
            <a:noFill/>
          </a:ln>
        </p:spPr>
      </p:pic>
      <p:pic>
        <p:nvPicPr>
          <p:cNvPr id="275" name="Picture 19" descr=""/>
          <p:cNvPicPr/>
          <p:nvPr/>
        </p:nvPicPr>
        <p:blipFill>
          <a:blip r:embed="rId8"/>
          <a:stretch/>
        </p:blipFill>
        <p:spPr>
          <a:xfrm>
            <a:off x="464400" y="3683160"/>
            <a:ext cx="353520" cy="240840"/>
          </a:xfrm>
          <a:prstGeom prst="rect">
            <a:avLst/>
          </a:prstGeom>
          <a:ln>
            <a:noFill/>
          </a:ln>
        </p:spPr>
      </p:pic>
      <p:pic>
        <p:nvPicPr>
          <p:cNvPr id="276" name="Picture 7" descr=""/>
          <p:cNvPicPr/>
          <p:nvPr/>
        </p:nvPicPr>
        <p:blipFill>
          <a:blip r:embed="rId9"/>
          <a:stretch/>
        </p:blipFill>
        <p:spPr>
          <a:xfrm>
            <a:off x="2207520" y="311472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277" name="Picture 15" descr=""/>
          <p:cNvPicPr/>
          <p:nvPr/>
        </p:nvPicPr>
        <p:blipFill>
          <a:blip r:embed="rId10"/>
          <a:stretch/>
        </p:blipFill>
        <p:spPr>
          <a:xfrm>
            <a:off x="3497400" y="97632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78" name="Picture 15" descr=""/>
          <p:cNvPicPr/>
          <p:nvPr/>
        </p:nvPicPr>
        <p:blipFill>
          <a:blip r:embed="rId11"/>
          <a:stretch/>
        </p:blipFill>
        <p:spPr>
          <a:xfrm>
            <a:off x="5370480" y="120024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79" name="Picture 15" descr=""/>
          <p:cNvPicPr/>
          <p:nvPr/>
        </p:nvPicPr>
        <p:blipFill>
          <a:blip r:embed="rId12"/>
          <a:stretch/>
        </p:blipFill>
        <p:spPr>
          <a:xfrm>
            <a:off x="3501000" y="187344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80" name="Picture 15" descr=""/>
          <p:cNvPicPr/>
          <p:nvPr/>
        </p:nvPicPr>
        <p:blipFill>
          <a:blip r:embed="rId13"/>
          <a:stretch/>
        </p:blipFill>
        <p:spPr>
          <a:xfrm>
            <a:off x="3499200" y="258768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81" name="Picture 15" descr=""/>
          <p:cNvPicPr/>
          <p:nvPr/>
        </p:nvPicPr>
        <p:blipFill>
          <a:blip r:embed="rId14"/>
          <a:stretch/>
        </p:blipFill>
        <p:spPr>
          <a:xfrm>
            <a:off x="5369400" y="275616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82" name="Picture 15" descr=""/>
          <p:cNvPicPr/>
          <p:nvPr/>
        </p:nvPicPr>
        <p:blipFill>
          <a:blip r:embed="rId15"/>
          <a:stretch/>
        </p:blipFill>
        <p:spPr>
          <a:xfrm>
            <a:off x="5359680" y="203220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83" name="Picture 15" descr=""/>
          <p:cNvPicPr/>
          <p:nvPr/>
        </p:nvPicPr>
        <p:blipFill>
          <a:blip r:embed="rId16"/>
          <a:stretch/>
        </p:blipFill>
        <p:spPr>
          <a:xfrm>
            <a:off x="5369400" y="314496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84" name="Picture 15" descr=""/>
          <p:cNvPicPr/>
          <p:nvPr/>
        </p:nvPicPr>
        <p:blipFill>
          <a:blip r:embed="rId17"/>
          <a:stretch/>
        </p:blipFill>
        <p:spPr>
          <a:xfrm>
            <a:off x="3499200" y="328140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85" name="Picture 15" descr=""/>
          <p:cNvPicPr/>
          <p:nvPr/>
        </p:nvPicPr>
        <p:blipFill>
          <a:blip r:embed="rId18"/>
          <a:stretch/>
        </p:blipFill>
        <p:spPr>
          <a:xfrm>
            <a:off x="6574680" y="299736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86" name="Picture 18" descr=""/>
          <p:cNvPicPr/>
          <p:nvPr/>
        </p:nvPicPr>
        <p:blipFill>
          <a:blip r:embed="rId19"/>
          <a:stretch/>
        </p:blipFill>
        <p:spPr>
          <a:xfrm>
            <a:off x="3497400" y="136836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287" name="Picture 6" descr=""/>
          <p:cNvPicPr/>
          <p:nvPr/>
        </p:nvPicPr>
        <p:blipFill>
          <a:blip r:embed="rId20"/>
          <a:stretch/>
        </p:blipFill>
        <p:spPr>
          <a:xfrm>
            <a:off x="461160" y="437832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288" name="Picture 25" descr=""/>
          <p:cNvPicPr/>
          <p:nvPr/>
        </p:nvPicPr>
        <p:blipFill>
          <a:blip r:embed="rId21"/>
          <a:stretch/>
        </p:blipFill>
        <p:spPr>
          <a:xfrm>
            <a:off x="2207520" y="3497400"/>
            <a:ext cx="352080" cy="221760"/>
          </a:xfrm>
          <a:prstGeom prst="rect">
            <a:avLst/>
          </a:prstGeom>
          <a:ln>
            <a:noFill/>
          </a:ln>
        </p:spPr>
      </p:pic>
      <p:pic>
        <p:nvPicPr>
          <p:cNvPr id="289" name="Picture 1" descr=""/>
          <p:cNvPicPr/>
          <p:nvPr/>
        </p:nvPicPr>
        <p:blipFill>
          <a:blip r:embed="rId22"/>
          <a:stretch/>
        </p:blipFill>
        <p:spPr>
          <a:xfrm>
            <a:off x="2202840" y="3857760"/>
            <a:ext cx="345600" cy="225000"/>
          </a:xfrm>
          <a:prstGeom prst="rect">
            <a:avLst/>
          </a:prstGeom>
          <a:ln>
            <a:noFill/>
          </a:ln>
        </p:spPr>
      </p:pic>
      <p:pic>
        <p:nvPicPr>
          <p:cNvPr id="290" name="Picture 15" descr=""/>
          <p:cNvPicPr/>
          <p:nvPr/>
        </p:nvPicPr>
        <p:blipFill>
          <a:blip r:embed="rId23"/>
          <a:stretch/>
        </p:blipFill>
        <p:spPr>
          <a:xfrm>
            <a:off x="3455280" y="571500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291" name="Picture 15" descr=""/>
          <p:cNvPicPr/>
          <p:nvPr/>
        </p:nvPicPr>
        <p:blipFill>
          <a:blip r:embed="rId24"/>
          <a:stretch/>
        </p:blipFill>
        <p:spPr>
          <a:xfrm>
            <a:off x="5101560" y="5892840"/>
            <a:ext cx="364680" cy="229680"/>
          </a:xfrm>
          <a:prstGeom prst="rect">
            <a:avLst/>
          </a:prstGeom>
          <a:ln>
            <a:noFill/>
          </a:ln>
        </p:spPr>
      </p:pic>
      <p:pic>
        <p:nvPicPr>
          <p:cNvPr id="292" name="Picture 15" descr=""/>
          <p:cNvPicPr/>
          <p:nvPr/>
        </p:nvPicPr>
        <p:blipFill>
          <a:blip r:embed="rId25"/>
          <a:stretch/>
        </p:blipFill>
        <p:spPr>
          <a:xfrm>
            <a:off x="5103000" y="661176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93" name="Picture 6" descr=""/>
          <p:cNvPicPr/>
          <p:nvPr/>
        </p:nvPicPr>
        <p:blipFill>
          <a:blip r:embed="rId26"/>
          <a:stretch/>
        </p:blipFill>
        <p:spPr>
          <a:xfrm>
            <a:off x="6574680" y="335448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294" name="Picture 6" descr=""/>
          <p:cNvPicPr/>
          <p:nvPr/>
        </p:nvPicPr>
        <p:blipFill>
          <a:blip r:embed="rId27"/>
          <a:stretch/>
        </p:blipFill>
        <p:spPr>
          <a:xfrm>
            <a:off x="8195400" y="3494160"/>
            <a:ext cx="353520" cy="228240"/>
          </a:xfrm>
          <a:prstGeom prst="rect">
            <a:avLst/>
          </a:prstGeom>
          <a:ln>
            <a:noFill/>
          </a:ln>
        </p:spPr>
      </p:pic>
      <p:pic>
        <p:nvPicPr>
          <p:cNvPr id="295" name="Picture 6" descr=""/>
          <p:cNvPicPr/>
          <p:nvPr/>
        </p:nvPicPr>
        <p:blipFill>
          <a:blip r:embed="rId28"/>
          <a:stretch/>
        </p:blipFill>
        <p:spPr>
          <a:xfrm>
            <a:off x="8195400" y="423396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296" name="Picture 15" descr=""/>
          <p:cNvPicPr/>
          <p:nvPr/>
        </p:nvPicPr>
        <p:blipFill>
          <a:blip r:embed="rId29"/>
          <a:stretch/>
        </p:blipFill>
        <p:spPr>
          <a:xfrm>
            <a:off x="8196840" y="312408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97" name="Picture 15" descr=""/>
          <p:cNvPicPr/>
          <p:nvPr/>
        </p:nvPicPr>
        <p:blipFill>
          <a:blip r:embed="rId30"/>
          <a:stretch/>
        </p:blipFill>
        <p:spPr>
          <a:xfrm>
            <a:off x="8195400" y="458964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98" name="Picture 15" descr=""/>
          <p:cNvPicPr/>
          <p:nvPr/>
        </p:nvPicPr>
        <p:blipFill>
          <a:blip r:embed="rId31"/>
          <a:stretch/>
        </p:blipFill>
        <p:spPr>
          <a:xfrm>
            <a:off x="8187480" y="496584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299" name="Picture 15" descr=""/>
          <p:cNvPicPr/>
          <p:nvPr/>
        </p:nvPicPr>
        <p:blipFill>
          <a:blip r:embed="rId32"/>
          <a:stretch/>
        </p:blipFill>
        <p:spPr>
          <a:xfrm>
            <a:off x="5101560" y="626112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300" name="Picture 15" descr=""/>
          <p:cNvPicPr/>
          <p:nvPr/>
        </p:nvPicPr>
        <p:blipFill>
          <a:blip r:embed="rId33"/>
          <a:stretch/>
        </p:blipFill>
        <p:spPr>
          <a:xfrm>
            <a:off x="3456720" y="642636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301" name="Picture 25" descr=""/>
          <p:cNvPicPr/>
          <p:nvPr/>
        </p:nvPicPr>
        <p:blipFill>
          <a:blip r:embed="rId34"/>
          <a:stretch/>
        </p:blipFill>
        <p:spPr>
          <a:xfrm>
            <a:off x="6576120" y="3649680"/>
            <a:ext cx="352080" cy="220320"/>
          </a:xfrm>
          <a:prstGeom prst="rect">
            <a:avLst/>
          </a:prstGeom>
          <a:ln>
            <a:noFill/>
          </a:ln>
        </p:spPr>
      </p:pic>
      <p:pic>
        <p:nvPicPr>
          <p:cNvPr id="302" name="Picture 15" descr=""/>
          <p:cNvPicPr/>
          <p:nvPr/>
        </p:nvPicPr>
        <p:blipFill>
          <a:blip r:embed="rId35"/>
          <a:stretch/>
        </p:blipFill>
        <p:spPr>
          <a:xfrm>
            <a:off x="8195400" y="386856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303" name="Picture 15" descr=""/>
          <p:cNvPicPr/>
          <p:nvPr/>
        </p:nvPicPr>
        <p:blipFill>
          <a:blip r:embed="rId36"/>
          <a:stretch/>
        </p:blipFill>
        <p:spPr>
          <a:xfrm>
            <a:off x="6579360" y="400536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304" name="Picture 6" descr=""/>
          <p:cNvPicPr/>
          <p:nvPr/>
        </p:nvPicPr>
        <p:blipFill>
          <a:blip r:embed="rId37"/>
          <a:stretch/>
        </p:blipFill>
        <p:spPr>
          <a:xfrm>
            <a:off x="6576120" y="444672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305" name="Picture 15" descr=""/>
          <p:cNvPicPr/>
          <p:nvPr/>
        </p:nvPicPr>
        <p:blipFill>
          <a:blip r:embed="rId38"/>
          <a:stretch/>
        </p:blipFill>
        <p:spPr>
          <a:xfrm>
            <a:off x="6574680" y="4805280"/>
            <a:ext cx="353520" cy="225000"/>
          </a:xfrm>
          <a:prstGeom prst="rect">
            <a:avLst/>
          </a:prstGeom>
          <a:ln>
            <a:noFill/>
          </a:ln>
        </p:spPr>
      </p:pic>
      <p:pic>
        <p:nvPicPr>
          <p:cNvPr id="306" name="Imagen 2" descr=""/>
          <p:cNvPicPr/>
          <p:nvPr/>
        </p:nvPicPr>
        <p:blipFill>
          <a:blip r:embed="rId39"/>
          <a:stretch/>
        </p:blipFill>
        <p:spPr>
          <a:xfrm>
            <a:off x="3448800" y="5337000"/>
            <a:ext cx="353520" cy="240840"/>
          </a:xfrm>
          <a:prstGeom prst="rect">
            <a:avLst/>
          </a:prstGeom>
          <a:ln>
            <a:noFill/>
          </a:ln>
        </p:spPr>
      </p:pic>
      <p:pic>
        <p:nvPicPr>
          <p:cNvPr id="307" name="Picture 6" descr=""/>
          <p:cNvPicPr/>
          <p:nvPr/>
        </p:nvPicPr>
        <p:blipFill>
          <a:blip r:embed="rId40"/>
          <a:stretch/>
        </p:blipFill>
        <p:spPr>
          <a:xfrm>
            <a:off x="3448800" y="607392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308" name="Picture 6" descr=""/>
          <p:cNvPicPr/>
          <p:nvPr/>
        </p:nvPicPr>
        <p:blipFill>
          <a:blip r:embed="rId41"/>
          <a:stretch/>
        </p:blipFill>
        <p:spPr>
          <a:xfrm>
            <a:off x="3501000" y="2192400"/>
            <a:ext cx="353520" cy="226800"/>
          </a:xfrm>
          <a:prstGeom prst="rect">
            <a:avLst/>
          </a:prstGeom>
          <a:ln>
            <a:noFill/>
          </a:ln>
        </p:spPr>
      </p:pic>
      <p:pic>
        <p:nvPicPr>
          <p:cNvPr id="309" name="Picture 15" descr=""/>
          <p:cNvPicPr/>
          <p:nvPr/>
        </p:nvPicPr>
        <p:blipFill>
          <a:blip r:embed="rId42"/>
          <a:stretch/>
        </p:blipFill>
        <p:spPr>
          <a:xfrm>
            <a:off x="3499200" y="3621240"/>
            <a:ext cx="353520" cy="223560"/>
          </a:xfrm>
          <a:prstGeom prst="rect">
            <a:avLst/>
          </a:prstGeom>
          <a:ln>
            <a:noFill/>
          </a:ln>
        </p:spPr>
      </p:pic>
      <p:pic>
        <p:nvPicPr>
          <p:cNvPr id="310" name="Picture 15" descr=""/>
          <p:cNvPicPr/>
          <p:nvPr/>
        </p:nvPicPr>
        <p:blipFill>
          <a:blip r:embed="rId43"/>
          <a:stretch/>
        </p:blipFill>
        <p:spPr>
          <a:xfrm>
            <a:off x="5369400" y="3492720"/>
            <a:ext cx="353520" cy="223560"/>
          </a:xfrm>
          <a:prstGeom prst="rect">
            <a:avLst/>
          </a:prstGeom>
          <a:ln>
            <a:noFill/>
          </a:ln>
        </p:spPr>
      </p:pic>
      <p:sp>
        <p:nvSpPr>
          <p:cNvPr id="311" name="CustomShape 7"/>
          <p:cNvSpPr/>
          <p:nvPr/>
        </p:nvSpPr>
        <p:spPr>
          <a:xfrm>
            <a:off x="2858400" y="5008680"/>
            <a:ext cx="3209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Earth System Services</a:t>
            </a:r>
            <a:endParaRPr/>
          </a:p>
        </p:txBody>
      </p:sp>
      <p:sp>
        <p:nvSpPr>
          <p:cNvPr id="312" name="CustomShape 8"/>
          <p:cNvSpPr/>
          <p:nvPr/>
        </p:nvSpPr>
        <p:spPr>
          <a:xfrm>
            <a:off x="2958120" y="3784680"/>
            <a:ext cx="33048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Computational Earth Sciences</a:t>
            </a:r>
            <a:endParaRPr/>
          </a:p>
        </p:txBody>
      </p:sp>
      <p:sp>
        <p:nvSpPr>
          <p:cNvPr id="313" name="CustomShape 9"/>
          <p:cNvSpPr/>
          <p:nvPr/>
        </p:nvSpPr>
        <p:spPr>
          <a:xfrm>
            <a:off x="-108360" y="4797360"/>
            <a:ext cx="3195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Climate Prediction</a:t>
            </a:r>
            <a:endParaRPr/>
          </a:p>
        </p:txBody>
      </p:sp>
      <p:sp>
        <p:nvSpPr>
          <p:cNvPr id="314" name="CustomShape 10"/>
          <p:cNvSpPr/>
          <p:nvPr/>
        </p:nvSpPr>
        <p:spPr>
          <a:xfrm>
            <a:off x="6263280" y="5229360"/>
            <a:ext cx="2709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Atmospheric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Composition</a:t>
            </a:r>
            <a:endParaRPr/>
          </a:p>
        </p:txBody>
      </p:sp>
    </p:spTree>
  </p:cSld>
  <p:timing>
    <p:tnLst>
      <p:par>
        <p:cTn id="6" dur="indefinite" restart="never" nodeType="tmRoot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Spatial scales</a:t>
            </a:r>
            <a:endParaRPr/>
          </a:p>
        </p:txBody>
      </p:sp>
      <p:sp>
        <p:nvSpPr>
          <p:cNvPr id="316" name="CustomShape 2"/>
          <p:cNvSpPr/>
          <p:nvPr/>
        </p:nvSpPr>
        <p:spPr>
          <a:xfrm>
            <a:off x="4464000" y="1052640"/>
            <a:ext cx="47509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Multi-scale models from </a:t>
            </a:r>
            <a:endParaRPr/>
          </a:p>
          <a:p>
            <a:pPr>
              <a:lnSpc>
                <a:spcPct val="100000"/>
              </a:lnSpc>
            </a:pPr>
            <a:r>
              <a:rPr b="1" lang="en-GB" sz="2400" strike="noStrike">
                <a:solidFill>
                  <a:srgbClr val="004990"/>
                </a:solidFill>
                <a:latin typeface="Arial"/>
                <a:ea typeface="ＭＳ Ｐゴシック"/>
              </a:rPr>
              <a:t>global to local scales</a:t>
            </a:r>
            <a:endParaRPr/>
          </a:p>
        </p:txBody>
      </p:sp>
      <p:pic>
        <p:nvPicPr>
          <p:cNvPr id="317" name="Imagen 2" descr=""/>
          <p:cNvPicPr/>
          <p:nvPr/>
        </p:nvPicPr>
        <p:blipFill>
          <a:blip r:embed="rId1"/>
          <a:stretch/>
        </p:blipFill>
        <p:spPr>
          <a:xfrm>
            <a:off x="4464000" y="2206800"/>
            <a:ext cx="4247640" cy="4752720"/>
          </a:xfrm>
          <a:prstGeom prst="rect">
            <a:avLst/>
          </a:prstGeom>
          <a:ln>
            <a:noFill/>
          </a:ln>
        </p:spPr>
      </p:pic>
      <p:pic>
        <p:nvPicPr>
          <p:cNvPr id="318" name="Imagen 8" descr=""/>
          <p:cNvPicPr/>
          <p:nvPr/>
        </p:nvPicPr>
        <p:blipFill>
          <a:blip r:embed="rId2"/>
          <a:stretch/>
        </p:blipFill>
        <p:spPr>
          <a:xfrm>
            <a:off x="135000" y="1206360"/>
            <a:ext cx="4220640" cy="4252680"/>
          </a:xfrm>
          <a:prstGeom prst="rect">
            <a:avLst/>
          </a:prstGeom>
          <a:ln>
            <a:noFill/>
          </a:ln>
        </p:spPr>
      </p:pic>
      <p:sp>
        <p:nvSpPr>
          <p:cNvPr id="319" name="CustomShape 3"/>
          <p:cNvSpPr/>
          <p:nvPr/>
        </p:nvSpPr>
        <p:spPr>
          <a:xfrm rot="1800000">
            <a:off x="223200" y="4897080"/>
            <a:ext cx="6086160" cy="93564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1500000" lon="0" rev="21599984"/>
            </a:camera>
            <a:lightRig dir="t" rig="threePt"/>
          </a:scene3d>
          <a:sp3d>
            <a:bevelT prst="coolSlant" w="165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ffffff"/>
                </a:solidFill>
                <a:latin typeface="Arial"/>
                <a:ea typeface="DejaVu Sans"/>
              </a:rPr>
              <a:t>Multiscale Models from Global to Local Scales</a:t>
            </a:r>
            <a:endParaRPr/>
          </a:p>
        </p:txBody>
      </p:sp>
    </p:spTree>
  </p:cSld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Temporal scales</a:t>
            </a:r>
            <a:endParaRPr/>
          </a:p>
        </p:txBody>
      </p:sp>
      <p:sp>
        <p:nvSpPr>
          <p:cNvPr id="321" name="Line 2"/>
          <p:cNvSpPr/>
          <p:nvPr/>
        </p:nvSpPr>
        <p:spPr>
          <a:xfrm flipV="1">
            <a:off x="3841560" y="1638000"/>
            <a:ext cx="0" cy="3517920"/>
          </a:xfrm>
          <a:prstGeom prst="line">
            <a:avLst/>
          </a:prstGeom>
          <a:ln w="57240">
            <a:solidFill>
              <a:srgbClr val="f9f9f9"/>
            </a:solidFill>
            <a:custDash>
              <a:ds d="100000" sp="100000"/>
            </a:custDash>
            <a:round/>
          </a:ln>
        </p:spPr>
      </p:sp>
      <p:sp>
        <p:nvSpPr>
          <p:cNvPr id="322" name="Line 3"/>
          <p:cNvSpPr/>
          <p:nvPr/>
        </p:nvSpPr>
        <p:spPr>
          <a:xfrm>
            <a:off x="241200" y="5167080"/>
            <a:ext cx="8683560" cy="0"/>
          </a:xfrm>
          <a:prstGeom prst="line">
            <a:avLst/>
          </a:prstGeom>
          <a:ln w="76320">
            <a:solidFill>
              <a:schemeClr val="accent6"/>
            </a:solidFill>
            <a:round/>
            <a:tailEnd len="med" type="triangle" w="med"/>
          </a:ln>
        </p:spPr>
      </p:sp>
      <p:sp>
        <p:nvSpPr>
          <p:cNvPr id="323" name="CustomShape 4"/>
          <p:cNvSpPr/>
          <p:nvPr/>
        </p:nvSpPr>
        <p:spPr>
          <a:xfrm rot="19800000">
            <a:off x="1859400" y="4576680"/>
            <a:ext cx="936360" cy="364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trike="noStrike">
                <a:solidFill>
                  <a:srgbClr val="ffffff"/>
                </a:solidFill>
                <a:latin typeface="Arial"/>
                <a:ea typeface="ＭＳ Ｐゴシック"/>
              </a:rPr>
              <a:t>Today</a:t>
            </a:r>
            <a:endParaRPr/>
          </a:p>
        </p:txBody>
      </p:sp>
      <p:sp>
        <p:nvSpPr>
          <p:cNvPr id="324" name="CustomShape 5"/>
          <p:cNvSpPr/>
          <p:nvPr/>
        </p:nvSpPr>
        <p:spPr>
          <a:xfrm rot="19800000">
            <a:off x="2510280" y="457668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Hours</a:t>
            </a:r>
            <a:endParaRPr/>
          </a:p>
        </p:txBody>
      </p:sp>
      <p:sp>
        <p:nvSpPr>
          <p:cNvPr id="325" name="CustomShape 6"/>
          <p:cNvSpPr/>
          <p:nvPr/>
        </p:nvSpPr>
        <p:spPr>
          <a:xfrm rot="19800000">
            <a:off x="3018240" y="457668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Days</a:t>
            </a:r>
            <a:endParaRPr/>
          </a:p>
        </p:txBody>
      </p:sp>
      <p:sp>
        <p:nvSpPr>
          <p:cNvPr id="326" name="CustomShape 7"/>
          <p:cNvSpPr/>
          <p:nvPr/>
        </p:nvSpPr>
        <p:spPr>
          <a:xfrm rot="19800000">
            <a:off x="3994560" y="4576680"/>
            <a:ext cx="936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Weeks</a:t>
            </a:r>
            <a:endParaRPr/>
          </a:p>
        </p:txBody>
      </p:sp>
      <p:sp>
        <p:nvSpPr>
          <p:cNvPr id="327" name="CustomShape 8"/>
          <p:cNvSpPr/>
          <p:nvPr/>
        </p:nvSpPr>
        <p:spPr>
          <a:xfrm rot="19800000">
            <a:off x="4588200" y="4577040"/>
            <a:ext cx="934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Months</a:t>
            </a:r>
            <a:endParaRPr/>
          </a:p>
        </p:txBody>
      </p:sp>
      <p:sp>
        <p:nvSpPr>
          <p:cNvPr id="328" name="CustomShape 9"/>
          <p:cNvSpPr/>
          <p:nvPr/>
        </p:nvSpPr>
        <p:spPr>
          <a:xfrm rot="19800000">
            <a:off x="5105880" y="4519440"/>
            <a:ext cx="116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Seasons</a:t>
            </a:r>
            <a:endParaRPr/>
          </a:p>
        </p:txBody>
      </p:sp>
      <p:sp>
        <p:nvSpPr>
          <p:cNvPr id="329" name="CustomShape 10"/>
          <p:cNvSpPr/>
          <p:nvPr/>
        </p:nvSpPr>
        <p:spPr>
          <a:xfrm rot="19800000">
            <a:off x="5681880" y="4519440"/>
            <a:ext cx="116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Years</a:t>
            </a:r>
            <a:endParaRPr/>
          </a:p>
        </p:txBody>
      </p:sp>
      <p:sp>
        <p:nvSpPr>
          <p:cNvPr id="330" name="CustomShape 11"/>
          <p:cNvSpPr/>
          <p:nvPr/>
        </p:nvSpPr>
        <p:spPr>
          <a:xfrm rot="19800000">
            <a:off x="6243840" y="4519440"/>
            <a:ext cx="116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Decades</a:t>
            </a:r>
            <a:endParaRPr/>
          </a:p>
        </p:txBody>
      </p:sp>
      <p:sp>
        <p:nvSpPr>
          <p:cNvPr id="331" name="CustomShape 12"/>
          <p:cNvSpPr/>
          <p:nvPr/>
        </p:nvSpPr>
        <p:spPr>
          <a:xfrm rot="19800000">
            <a:off x="249840" y="447192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Past</a:t>
            </a:r>
            <a:endParaRPr/>
          </a:p>
        </p:txBody>
      </p:sp>
      <p:sp>
        <p:nvSpPr>
          <p:cNvPr id="332" name="CustomShape 13"/>
          <p:cNvSpPr/>
          <p:nvPr/>
        </p:nvSpPr>
        <p:spPr>
          <a:xfrm rot="19800000">
            <a:off x="7742520" y="4519440"/>
            <a:ext cx="116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ＭＳ Ｐゴシック"/>
              </a:rPr>
              <a:t>Century</a:t>
            </a:r>
            <a:endParaRPr/>
          </a:p>
        </p:txBody>
      </p:sp>
      <p:sp>
        <p:nvSpPr>
          <p:cNvPr id="333" name="CustomShape 14"/>
          <p:cNvSpPr/>
          <p:nvPr/>
        </p:nvSpPr>
        <p:spPr>
          <a:xfrm>
            <a:off x="2184480" y="5383080"/>
            <a:ext cx="1584000" cy="71892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70c0"/>
                </a:solidFill>
                <a:latin typeface="Arial"/>
                <a:ea typeface="DejaVu Sans"/>
              </a:rPr>
              <a:t>FORECAST</a:t>
            </a:r>
            <a:endParaRPr/>
          </a:p>
        </p:txBody>
      </p:sp>
      <p:sp>
        <p:nvSpPr>
          <p:cNvPr id="334" name="CustomShape 15"/>
          <p:cNvSpPr/>
          <p:nvPr/>
        </p:nvSpPr>
        <p:spPr>
          <a:xfrm>
            <a:off x="3841920" y="5383080"/>
            <a:ext cx="3166560" cy="71892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70c0"/>
                </a:solidFill>
                <a:latin typeface="Arial"/>
                <a:ea typeface="DejaVu Sans"/>
              </a:rPr>
              <a:t>PREDICTION</a:t>
            </a:r>
            <a:endParaRPr/>
          </a:p>
        </p:txBody>
      </p:sp>
      <p:sp>
        <p:nvSpPr>
          <p:cNvPr id="335" name="CustomShape 16"/>
          <p:cNvSpPr/>
          <p:nvPr/>
        </p:nvSpPr>
        <p:spPr>
          <a:xfrm>
            <a:off x="7081920" y="5383080"/>
            <a:ext cx="1726920" cy="71892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70c0"/>
                </a:solidFill>
                <a:latin typeface="Arial"/>
                <a:ea typeface="DejaVu Sans"/>
              </a:rPr>
              <a:t>PROJECTION</a:t>
            </a:r>
            <a:endParaRPr/>
          </a:p>
        </p:txBody>
      </p:sp>
      <p:sp>
        <p:nvSpPr>
          <p:cNvPr id="336" name="CustomShape 17"/>
          <p:cNvSpPr/>
          <p:nvPr/>
        </p:nvSpPr>
        <p:spPr>
          <a:xfrm>
            <a:off x="241200" y="5383080"/>
            <a:ext cx="1871280" cy="71892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GB" strike="noStrike">
                <a:solidFill>
                  <a:srgbClr val="0070c0"/>
                </a:solidFill>
                <a:latin typeface="Arial"/>
                <a:ea typeface="DejaVu Sans"/>
              </a:rPr>
              <a:t>DIAGNOSTIC</a:t>
            </a:r>
            <a:endParaRPr/>
          </a:p>
        </p:txBody>
      </p:sp>
      <p:sp>
        <p:nvSpPr>
          <p:cNvPr id="337" name="CustomShape 18"/>
          <p:cNvSpPr/>
          <p:nvPr/>
        </p:nvSpPr>
        <p:spPr>
          <a:xfrm>
            <a:off x="241200" y="1638360"/>
            <a:ext cx="3458880" cy="431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Mineral Dust</a:t>
            </a:r>
            <a:endParaRPr/>
          </a:p>
        </p:txBody>
      </p:sp>
      <p:sp>
        <p:nvSpPr>
          <p:cNvPr id="338" name="CustomShape 19"/>
          <p:cNvSpPr/>
          <p:nvPr/>
        </p:nvSpPr>
        <p:spPr>
          <a:xfrm>
            <a:off x="249120" y="2143080"/>
            <a:ext cx="3458880" cy="431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Air quality</a:t>
            </a:r>
            <a:endParaRPr/>
          </a:p>
        </p:txBody>
      </p:sp>
      <p:sp>
        <p:nvSpPr>
          <p:cNvPr id="339" name="CustomShape 20"/>
          <p:cNvSpPr/>
          <p:nvPr/>
        </p:nvSpPr>
        <p:spPr>
          <a:xfrm>
            <a:off x="249120" y="2646360"/>
            <a:ext cx="3458880" cy="431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Meteorology</a:t>
            </a:r>
            <a:endParaRPr/>
          </a:p>
        </p:txBody>
      </p:sp>
      <p:sp>
        <p:nvSpPr>
          <p:cNvPr id="340" name="CustomShape 21"/>
          <p:cNvSpPr/>
          <p:nvPr/>
        </p:nvSpPr>
        <p:spPr>
          <a:xfrm>
            <a:off x="241200" y="3232080"/>
            <a:ext cx="2747880" cy="431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Climate predictions</a:t>
            </a:r>
            <a:endParaRPr/>
          </a:p>
        </p:txBody>
      </p:sp>
      <p:sp>
        <p:nvSpPr>
          <p:cNvPr id="341" name="CustomShape 22"/>
          <p:cNvSpPr/>
          <p:nvPr/>
        </p:nvSpPr>
        <p:spPr>
          <a:xfrm>
            <a:off x="6659640" y="3852720"/>
            <a:ext cx="2131560" cy="39816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Climate projections</a:t>
            </a:r>
            <a:endParaRPr/>
          </a:p>
        </p:txBody>
      </p:sp>
      <p:sp>
        <p:nvSpPr>
          <p:cNvPr id="342" name="Line 23"/>
          <p:cNvSpPr/>
          <p:nvPr/>
        </p:nvSpPr>
        <p:spPr>
          <a:xfrm flipV="1">
            <a:off x="3850920" y="1587240"/>
            <a:ext cx="0" cy="3516120"/>
          </a:xfrm>
          <a:prstGeom prst="line">
            <a:avLst/>
          </a:prstGeom>
          <a:ln w="57240">
            <a:solidFill>
              <a:schemeClr val="accent4"/>
            </a:solidFill>
            <a:custDash>
              <a:ds d="100000" sp="100000"/>
            </a:custDash>
            <a:round/>
          </a:ln>
        </p:spPr>
      </p:sp>
      <p:sp>
        <p:nvSpPr>
          <p:cNvPr id="343" name="CustomShape 24"/>
          <p:cNvSpPr/>
          <p:nvPr/>
        </p:nvSpPr>
        <p:spPr>
          <a:xfrm>
            <a:off x="241200" y="3852720"/>
            <a:ext cx="2747880" cy="39816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Climate projections</a:t>
            </a:r>
            <a:endParaRPr/>
          </a:p>
        </p:txBody>
      </p:sp>
      <p:sp>
        <p:nvSpPr>
          <p:cNvPr id="344" name="CustomShape 25"/>
          <p:cNvSpPr/>
          <p:nvPr/>
        </p:nvSpPr>
        <p:spPr>
          <a:xfrm>
            <a:off x="3966120" y="3284640"/>
            <a:ext cx="3341880" cy="431280"/>
          </a:xfrm>
          <a:prstGeom prst="rect">
            <a:avLst/>
          </a:prstGeom>
          <a:ln>
            <a:solidFill>
              <a:srgbClr val="f9f9f9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GB" strike="noStrike">
                <a:solidFill>
                  <a:srgbClr val="004990"/>
                </a:solidFill>
                <a:latin typeface="Arial"/>
                <a:ea typeface="DejaVu Sans"/>
              </a:rPr>
              <a:t>Climate predictions</a:t>
            </a:r>
            <a:endParaRPr/>
          </a:p>
        </p:txBody>
      </p:sp>
    </p:spTree>
  </p:cSld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57200" y="3176640"/>
            <a:ext cx="8229240" cy="666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r"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Earth System Services</a:t>
            </a:r>
            <a:endParaRPr/>
          </a:p>
        </p:txBody>
      </p:sp>
    </p:spTree>
  </p:cSld>
  <p:timing>
    <p:tnLst>
      <p:par>
        <p:cTn id="28" dur="indefinite" restart="never" nodeType="tmRoot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130320" y="144360"/>
            <a:ext cx="65671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National and International collaborations</a:t>
            </a:r>
            <a:endParaRPr/>
          </a:p>
        </p:txBody>
      </p:sp>
      <p:pic>
        <p:nvPicPr>
          <p:cNvPr id="347" name="Picture 3" descr=""/>
          <p:cNvPicPr/>
          <p:nvPr/>
        </p:nvPicPr>
        <p:blipFill>
          <a:blip r:embed="rId1"/>
          <a:srcRect l="0" t="6261" r="0" b="289"/>
          <a:stretch/>
        </p:blipFill>
        <p:spPr>
          <a:xfrm>
            <a:off x="130320" y="846000"/>
            <a:ext cx="8932680" cy="4754160"/>
          </a:xfrm>
          <a:prstGeom prst="rect">
            <a:avLst/>
          </a:prstGeom>
          <a:ln>
            <a:noFill/>
          </a:ln>
        </p:spPr>
      </p:pic>
      <p:pic>
        <p:nvPicPr>
          <p:cNvPr id="348" name="Imagen 1" descr=""/>
          <p:cNvPicPr/>
          <p:nvPr/>
        </p:nvPicPr>
        <p:blipFill>
          <a:blip r:embed="rId2"/>
          <a:stretch/>
        </p:blipFill>
        <p:spPr>
          <a:xfrm>
            <a:off x="1376280" y="1082520"/>
            <a:ext cx="1052280" cy="626760"/>
          </a:xfrm>
          <a:prstGeom prst="rect">
            <a:avLst/>
          </a:prstGeom>
          <a:ln>
            <a:noFill/>
          </a:ln>
        </p:spPr>
      </p:pic>
      <p:pic>
        <p:nvPicPr>
          <p:cNvPr id="349" name="Imagen 13" descr=""/>
          <p:cNvPicPr/>
          <p:nvPr/>
        </p:nvPicPr>
        <p:blipFill>
          <a:blip r:embed="rId3"/>
          <a:stretch/>
        </p:blipFill>
        <p:spPr>
          <a:xfrm>
            <a:off x="6589080" y="2416680"/>
            <a:ext cx="723600" cy="601200"/>
          </a:xfrm>
          <a:prstGeom prst="rect">
            <a:avLst/>
          </a:prstGeom>
          <a:ln>
            <a:noFill/>
          </a:ln>
        </p:spPr>
      </p:pic>
      <p:pic>
        <p:nvPicPr>
          <p:cNvPr id="350" name="Imagen 19" descr=""/>
          <p:cNvPicPr/>
          <p:nvPr/>
        </p:nvPicPr>
        <p:blipFill>
          <a:blip r:embed="rId4"/>
          <a:stretch/>
        </p:blipFill>
        <p:spPr>
          <a:xfrm>
            <a:off x="1699920" y="4590000"/>
            <a:ext cx="639360" cy="653760"/>
          </a:xfrm>
          <a:prstGeom prst="rect">
            <a:avLst/>
          </a:prstGeom>
          <a:ln>
            <a:noFill/>
          </a:ln>
        </p:spPr>
      </p:pic>
      <p:pic>
        <p:nvPicPr>
          <p:cNvPr id="351" name="Imagen 22" descr=""/>
          <p:cNvPicPr/>
          <p:nvPr/>
        </p:nvPicPr>
        <p:blipFill>
          <a:blip r:embed="rId5"/>
          <a:stretch/>
        </p:blipFill>
        <p:spPr>
          <a:xfrm>
            <a:off x="797040" y="1866960"/>
            <a:ext cx="739440" cy="647280"/>
          </a:xfrm>
          <a:prstGeom prst="rect">
            <a:avLst/>
          </a:prstGeom>
          <a:ln>
            <a:noFill/>
          </a:ln>
        </p:spPr>
      </p:pic>
      <p:pic>
        <p:nvPicPr>
          <p:cNvPr id="352" name="Imagen 23" descr=""/>
          <p:cNvPicPr/>
          <p:nvPr/>
        </p:nvPicPr>
        <p:blipFill>
          <a:blip r:embed="rId6"/>
          <a:stretch/>
        </p:blipFill>
        <p:spPr>
          <a:xfrm>
            <a:off x="267840" y="2903400"/>
            <a:ext cx="1769760" cy="466200"/>
          </a:xfrm>
          <a:prstGeom prst="rect">
            <a:avLst/>
          </a:prstGeom>
          <a:ln>
            <a:noFill/>
          </a:ln>
        </p:spPr>
      </p:pic>
      <p:pic>
        <p:nvPicPr>
          <p:cNvPr id="353" name="Imagen 24" descr=""/>
          <p:cNvPicPr/>
          <p:nvPr/>
        </p:nvPicPr>
        <p:blipFill>
          <a:blip r:embed="rId7"/>
          <a:stretch/>
        </p:blipFill>
        <p:spPr>
          <a:xfrm>
            <a:off x="6000840" y="3610800"/>
            <a:ext cx="852120" cy="856800"/>
          </a:xfrm>
          <a:prstGeom prst="rect">
            <a:avLst/>
          </a:prstGeom>
          <a:ln>
            <a:noFill/>
          </a:ln>
        </p:spPr>
      </p:pic>
      <p:pic>
        <p:nvPicPr>
          <p:cNvPr id="354" name="Imagen 25" descr=""/>
          <p:cNvPicPr/>
          <p:nvPr/>
        </p:nvPicPr>
        <p:blipFill>
          <a:blip r:embed="rId8"/>
          <a:stretch/>
        </p:blipFill>
        <p:spPr>
          <a:xfrm>
            <a:off x="2701800" y="4437000"/>
            <a:ext cx="657000" cy="910800"/>
          </a:xfrm>
          <a:prstGeom prst="rect">
            <a:avLst/>
          </a:prstGeom>
          <a:ln>
            <a:noFill/>
          </a:ln>
        </p:spPr>
      </p:pic>
      <p:pic>
        <p:nvPicPr>
          <p:cNvPr id="355" name="Imagen 26" descr=""/>
          <p:cNvPicPr/>
          <p:nvPr/>
        </p:nvPicPr>
        <p:blipFill>
          <a:blip r:embed="rId9"/>
          <a:stretch/>
        </p:blipFill>
        <p:spPr>
          <a:xfrm>
            <a:off x="2298600" y="2874960"/>
            <a:ext cx="1218960" cy="464760"/>
          </a:xfrm>
          <a:prstGeom prst="rect">
            <a:avLst/>
          </a:prstGeom>
          <a:ln>
            <a:noFill/>
          </a:ln>
        </p:spPr>
      </p:pic>
      <p:pic>
        <p:nvPicPr>
          <p:cNvPr id="356" name="Imagen 27" descr=""/>
          <p:cNvPicPr/>
          <p:nvPr/>
        </p:nvPicPr>
        <p:blipFill>
          <a:blip r:embed="rId10"/>
          <a:stretch/>
        </p:blipFill>
        <p:spPr>
          <a:xfrm>
            <a:off x="5705640" y="1766520"/>
            <a:ext cx="845640" cy="641160"/>
          </a:xfrm>
          <a:prstGeom prst="rect">
            <a:avLst/>
          </a:prstGeom>
          <a:ln>
            <a:noFill/>
          </a:ln>
        </p:spPr>
      </p:pic>
      <p:pic>
        <p:nvPicPr>
          <p:cNvPr id="357" name="Imagen 31" descr=""/>
          <p:cNvPicPr/>
          <p:nvPr/>
        </p:nvPicPr>
        <p:blipFill>
          <a:blip r:embed="rId11"/>
          <a:stretch/>
        </p:blipFill>
        <p:spPr>
          <a:xfrm>
            <a:off x="6337440" y="1112760"/>
            <a:ext cx="1042560" cy="507600"/>
          </a:xfrm>
          <a:prstGeom prst="rect">
            <a:avLst/>
          </a:prstGeom>
          <a:ln>
            <a:noFill/>
          </a:ln>
        </p:spPr>
      </p:pic>
      <p:pic>
        <p:nvPicPr>
          <p:cNvPr id="358" name="Imagen 36" descr=""/>
          <p:cNvPicPr/>
          <p:nvPr/>
        </p:nvPicPr>
        <p:blipFill>
          <a:blip r:embed="rId12"/>
          <a:stretch/>
        </p:blipFill>
        <p:spPr>
          <a:xfrm>
            <a:off x="2747880" y="1120680"/>
            <a:ext cx="1088640" cy="490320"/>
          </a:xfrm>
          <a:prstGeom prst="rect">
            <a:avLst/>
          </a:prstGeom>
          <a:ln>
            <a:noFill/>
          </a:ln>
        </p:spPr>
      </p:pic>
      <p:pic>
        <p:nvPicPr>
          <p:cNvPr id="359" name="Picture 13" descr=""/>
          <p:cNvPicPr/>
          <p:nvPr/>
        </p:nvPicPr>
        <p:blipFill>
          <a:blip r:embed="rId13"/>
          <a:stretch/>
        </p:blipFill>
        <p:spPr>
          <a:xfrm>
            <a:off x="4216320" y="1112760"/>
            <a:ext cx="1701360" cy="498240"/>
          </a:xfrm>
          <a:prstGeom prst="rect">
            <a:avLst/>
          </a:prstGeom>
          <a:ln w="9360">
            <a:solidFill>
              <a:srgbClr val="002060"/>
            </a:solidFill>
            <a:miter/>
          </a:ln>
        </p:spPr>
      </p:pic>
      <p:pic>
        <p:nvPicPr>
          <p:cNvPr id="360" name="Imagen 2" descr=""/>
          <p:cNvPicPr/>
          <p:nvPr/>
        </p:nvPicPr>
        <p:blipFill>
          <a:blip r:embed="rId14"/>
          <a:stretch/>
        </p:blipFill>
        <p:spPr>
          <a:xfrm>
            <a:off x="5541120" y="4579560"/>
            <a:ext cx="2468160" cy="355320"/>
          </a:xfrm>
          <a:prstGeom prst="rect">
            <a:avLst/>
          </a:prstGeom>
          <a:ln>
            <a:noFill/>
          </a:ln>
        </p:spPr>
      </p:pic>
      <p:pic>
        <p:nvPicPr>
          <p:cNvPr id="361" name="Imagen 3" descr=""/>
          <p:cNvPicPr/>
          <p:nvPr/>
        </p:nvPicPr>
        <p:blipFill>
          <a:blip r:embed="rId15"/>
          <a:stretch/>
        </p:blipFill>
        <p:spPr>
          <a:xfrm>
            <a:off x="7388280" y="1901880"/>
            <a:ext cx="998280" cy="537840"/>
          </a:xfrm>
          <a:prstGeom prst="rect">
            <a:avLst/>
          </a:prstGeom>
          <a:ln>
            <a:noFill/>
          </a:ln>
        </p:spPr>
      </p:pic>
      <p:pic>
        <p:nvPicPr>
          <p:cNvPr id="362" name="Imagen 5" descr=""/>
          <p:cNvPicPr/>
          <p:nvPr/>
        </p:nvPicPr>
        <p:blipFill>
          <a:blip r:embed="rId16"/>
          <a:stretch/>
        </p:blipFill>
        <p:spPr>
          <a:xfrm>
            <a:off x="7467480" y="3641760"/>
            <a:ext cx="723600" cy="641160"/>
          </a:xfrm>
          <a:prstGeom prst="rect">
            <a:avLst/>
          </a:prstGeom>
          <a:ln>
            <a:noFill/>
          </a:ln>
        </p:spPr>
      </p:pic>
      <p:pic>
        <p:nvPicPr>
          <p:cNvPr id="363" name="Imagen 6" descr=""/>
          <p:cNvPicPr/>
          <p:nvPr/>
        </p:nvPicPr>
        <p:blipFill>
          <a:blip r:embed="rId17"/>
          <a:stretch/>
        </p:blipFill>
        <p:spPr>
          <a:xfrm>
            <a:off x="4616640" y="4982040"/>
            <a:ext cx="3285720" cy="393480"/>
          </a:xfrm>
          <a:prstGeom prst="rect">
            <a:avLst/>
          </a:prstGeom>
          <a:ln>
            <a:noFill/>
          </a:ln>
        </p:spPr>
      </p:pic>
      <p:pic>
        <p:nvPicPr>
          <p:cNvPr id="364" name="Imagen 12" descr=""/>
          <p:cNvPicPr/>
          <p:nvPr/>
        </p:nvPicPr>
        <p:blipFill>
          <a:blip r:embed="rId18"/>
          <a:stretch/>
        </p:blipFill>
        <p:spPr>
          <a:xfrm>
            <a:off x="884160" y="3535200"/>
            <a:ext cx="1017360" cy="698040"/>
          </a:xfrm>
          <a:prstGeom prst="rect">
            <a:avLst/>
          </a:prstGeom>
          <a:ln>
            <a:noFill/>
          </a:ln>
        </p:spPr>
      </p:pic>
      <p:pic>
        <p:nvPicPr>
          <p:cNvPr id="365" name="Picture 16" descr=""/>
          <p:cNvPicPr/>
          <p:nvPr/>
        </p:nvPicPr>
        <p:blipFill>
          <a:blip r:embed="rId19"/>
          <a:stretch/>
        </p:blipFill>
        <p:spPr>
          <a:xfrm>
            <a:off x="3482280" y="4233960"/>
            <a:ext cx="1620360" cy="502920"/>
          </a:xfrm>
          <a:prstGeom prst="rect">
            <a:avLst/>
          </a:prstGeom>
          <a:ln>
            <a:noFill/>
          </a:ln>
        </p:spPr>
      </p:pic>
      <p:pic>
        <p:nvPicPr>
          <p:cNvPr id="366" name="Picture 18" descr=""/>
          <p:cNvPicPr/>
          <p:nvPr/>
        </p:nvPicPr>
        <p:blipFill>
          <a:blip r:embed="rId20"/>
          <a:stretch/>
        </p:blipFill>
        <p:spPr>
          <a:xfrm>
            <a:off x="4780080" y="1704600"/>
            <a:ext cx="734760" cy="752040"/>
          </a:xfrm>
          <a:prstGeom prst="rect">
            <a:avLst/>
          </a:prstGeom>
          <a:ln>
            <a:noFill/>
          </a:ln>
        </p:spPr>
      </p:pic>
      <p:pic>
        <p:nvPicPr>
          <p:cNvPr id="367" name="Picture 8" descr=""/>
          <p:cNvPicPr/>
          <p:nvPr/>
        </p:nvPicPr>
        <p:blipFill>
          <a:blip r:embed="rId21"/>
          <a:srcRect l="20957" t="14330" r="19982" b="25826"/>
          <a:stretch/>
        </p:blipFill>
        <p:spPr>
          <a:xfrm>
            <a:off x="3772080" y="1652400"/>
            <a:ext cx="850680" cy="659880"/>
          </a:xfrm>
          <a:prstGeom prst="rect">
            <a:avLst/>
          </a:prstGeom>
          <a:ln>
            <a:noFill/>
          </a:ln>
        </p:spPr>
      </p:pic>
      <p:pic>
        <p:nvPicPr>
          <p:cNvPr id="368" name="Imagen 61" descr=""/>
          <p:cNvPicPr/>
          <p:nvPr/>
        </p:nvPicPr>
        <p:blipFill>
          <a:blip r:embed="rId22"/>
          <a:stretch/>
        </p:blipFill>
        <p:spPr>
          <a:xfrm>
            <a:off x="1860120" y="1920960"/>
            <a:ext cx="1382400" cy="488520"/>
          </a:xfrm>
          <a:prstGeom prst="rect">
            <a:avLst/>
          </a:prstGeom>
          <a:ln>
            <a:noFill/>
          </a:ln>
        </p:spPr>
      </p:pic>
      <p:pic>
        <p:nvPicPr>
          <p:cNvPr id="369" name="Imagen 62" descr=""/>
          <p:cNvPicPr/>
          <p:nvPr/>
        </p:nvPicPr>
        <p:blipFill>
          <a:blip r:embed="rId23"/>
          <a:stretch/>
        </p:blipFill>
        <p:spPr>
          <a:xfrm>
            <a:off x="7380360" y="2709720"/>
            <a:ext cx="1423800" cy="674280"/>
          </a:xfrm>
          <a:prstGeom prst="rect">
            <a:avLst/>
          </a:prstGeom>
          <a:ln>
            <a:noFill/>
          </a:ln>
        </p:spPr>
      </p:pic>
      <p:pic>
        <p:nvPicPr>
          <p:cNvPr id="370" name="Picture 6" descr=""/>
          <p:cNvPicPr/>
          <p:nvPr/>
        </p:nvPicPr>
        <p:blipFill>
          <a:blip r:embed="rId24"/>
          <a:srcRect l="0" t="25283" r="0" b="25690"/>
          <a:stretch/>
        </p:blipFill>
        <p:spPr>
          <a:xfrm>
            <a:off x="3629520" y="3065400"/>
            <a:ext cx="3519000" cy="460080"/>
          </a:xfrm>
          <a:prstGeom prst="rect">
            <a:avLst/>
          </a:prstGeom>
          <a:ln>
            <a:noFill/>
          </a:ln>
        </p:spPr>
      </p:pic>
      <p:pic>
        <p:nvPicPr>
          <p:cNvPr id="371" name="Picture 10" descr=""/>
          <p:cNvPicPr/>
          <p:nvPr/>
        </p:nvPicPr>
        <p:blipFill>
          <a:blip r:embed="rId25"/>
          <a:stretch/>
        </p:blipFill>
        <p:spPr>
          <a:xfrm>
            <a:off x="2298600" y="3552840"/>
            <a:ext cx="2036520" cy="615600"/>
          </a:xfrm>
          <a:prstGeom prst="rect">
            <a:avLst/>
          </a:prstGeom>
          <a:ln>
            <a:noFill/>
          </a:ln>
        </p:spPr>
      </p:pic>
      <p:pic>
        <p:nvPicPr>
          <p:cNvPr id="372" name="Picture 2" descr=""/>
          <p:cNvPicPr/>
          <p:nvPr/>
        </p:nvPicPr>
        <p:blipFill>
          <a:blip r:embed="rId26"/>
          <a:srcRect l="507692" t="383684" r="424230" b="378421"/>
          <a:stretch/>
        </p:blipFill>
        <p:spPr>
          <a:xfrm>
            <a:off x="6261840" y="5612400"/>
            <a:ext cx="869760" cy="691920"/>
          </a:xfrm>
          <a:prstGeom prst="rect">
            <a:avLst/>
          </a:prstGeom>
          <a:ln>
            <a:noFill/>
          </a:ln>
        </p:spPr>
      </p:pic>
      <p:pic>
        <p:nvPicPr>
          <p:cNvPr id="373" name="Picture 4" descr=""/>
          <p:cNvPicPr/>
          <p:nvPr/>
        </p:nvPicPr>
        <p:blipFill>
          <a:blip r:embed="rId27"/>
          <a:stretch/>
        </p:blipFill>
        <p:spPr>
          <a:xfrm>
            <a:off x="2316240" y="5657400"/>
            <a:ext cx="675000" cy="661680"/>
          </a:xfrm>
          <a:prstGeom prst="rect">
            <a:avLst/>
          </a:prstGeom>
          <a:ln>
            <a:noFill/>
          </a:ln>
        </p:spPr>
      </p:pic>
      <p:pic>
        <p:nvPicPr>
          <p:cNvPr id="374" name="Picture 10" descr=""/>
          <p:cNvPicPr/>
          <p:nvPr/>
        </p:nvPicPr>
        <p:blipFill>
          <a:blip r:embed="rId28"/>
          <a:stretch/>
        </p:blipFill>
        <p:spPr>
          <a:xfrm>
            <a:off x="2973960" y="5737320"/>
            <a:ext cx="877680" cy="523440"/>
          </a:xfrm>
          <a:prstGeom prst="rect">
            <a:avLst/>
          </a:prstGeom>
          <a:ln>
            <a:noFill/>
          </a:ln>
        </p:spPr>
      </p:pic>
      <p:pic>
        <p:nvPicPr>
          <p:cNvPr id="375" name="Picture 2" descr=""/>
          <p:cNvPicPr/>
          <p:nvPr/>
        </p:nvPicPr>
        <p:blipFill>
          <a:blip r:embed="rId29"/>
          <a:stretch/>
        </p:blipFill>
        <p:spPr>
          <a:xfrm>
            <a:off x="3515400" y="4973400"/>
            <a:ext cx="936360" cy="460080"/>
          </a:xfrm>
          <a:prstGeom prst="rect">
            <a:avLst/>
          </a:prstGeom>
          <a:ln>
            <a:noFill/>
          </a:ln>
        </p:spPr>
      </p:pic>
      <p:pic>
        <p:nvPicPr>
          <p:cNvPr id="376" name="Imagen 33" descr=""/>
          <p:cNvPicPr/>
          <p:nvPr/>
        </p:nvPicPr>
        <p:blipFill>
          <a:blip r:embed="rId30"/>
          <a:srcRect l="21846" t="0" r="15956" b="39429"/>
          <a:stretch/>
        </p:blipFill>
        <p:spPr>
          <a:xfrm>
            <a:off x="5705640" y="6318360"/>
            <a:ext cx="882360" cy="717120"/>
          </a:xfrm>
          <a:prstGeom prst="rect">
            <a:avLst/>
          </a:prstGeom>
          <a:ln>
            <a:noFill/>
          </a:ln>
        </p:spPr>
      </p:pic>
      <p:pic>
        <p:nvPicPr>
          <p:cNvPr id="377" name="Picture 29" descr=""/>
          <p:cNvPicPr/>
          <p:nvPr/>
        </p:nvPicPr>
        <p:blipFill>
          <a:blip r:embed="rId31"/>
          <a:stretch/>
        </p:blipFill>
        <p:spPr>
          <a:xfrm>
            <a:off x="665640" y="4225680"/>
            <a:ext cx="2103120" cy="399600"/>
          </a:xfrm>
          <a:prstGeom prst="rect">
            <a:avLst/>
          </a:prstGeom>
          <a:ln>
            <a:noFill/>
          </a:ln>
        </p:spPr>
      </p:pic>
      <p:pic>
        <p:nvPicPr>
          <p:cNvPr id="378" name="Picture 31" descr=""/>
          <p:cNvPicPr/>
          <p:nvPr/>
        </p:nvPicPr>
        <p:blipFill>
          <a:blip r:embed="rId32"/>
          <a:stretch/>
        </p:blipFill>
        <p:spPr>
          <a:xfrm>
            <a:off x="1468440" y="2503440"/>
            <a:ext cx="1571400" cy="285480"/>
          </a:xfrm>
          <a:prstGeom prst="rect">
            <a:avLst/>
          </a:prstGeom>
          <a:ln>
            <a:noFill/>
          </a:ln>
        </p:spPr>
      </p:pic>
      <p:pic>
        <p:nvPicPr>
          <p:cNvPr id="379" name="Picture 39" descr=""/>
          <p:cNvPicPr/>
          <p:nvPr/>
        </p:nvPicPr>
        <p:blipFill>
          <a:blip r:embed="rId33"/>
          <a:srcRect l="0" t="32231" r="0" b="37520"/>
          <a:stretch/>
        </p:blipFill>
        <p:spPr>
          <a:xfrm>
            <a:off x="2431440" y="6496200"/>
            <a:ext cx="1452240" cy="329400"/>
          </a:xfrm>
          <a:prstGeom prst="rect">
            <a:avLst/>
          </a:prstGeom>
          <a:ln>
            <a:noFill/>
          </a:ln>
        </p:spPr>
      </p:pic>
      <p:pic>
        <p:nvPicPr>
          <p:cNvPr id="380" name="Picture 41" descr=""/>
          <p:cNvPicPr/>
          <p:nvPr/>
        </p:nvPicPr>
        <p:blipFill>
          <a:blip r:embed="rId34"/>
          <a:stretch/>
        </p:blipFill>
        <p:spPr>
          <a:xfrm>
            <a:off x="3864600" y="5741280"/>
            <a:ext cx="1406520" cy="432000"/>
          </a:xfrm>
          <a:prstGeom prst="rect">
            <a:avLst/>
          </a:prstGeom>
          <a:ln>
            <a:noFill/>
          </a:ln>
        </p:spPr>
      </p:pic>
      <p:pic>
        <p:nvPicPr>
          <p:cNvPr id="381" name="Picture 43" descr=""/>
          <p:cNvPicPr/>
          <p:nvPr/>
        </p:nvPicPr>
        <p:blipFill>
          <a:blip r:embed="rId35"/>
          <a:stretch/>
        </p:blipFill>
        <p:spPr>
          <a:xfrm>
            <a:off x="3667320" y="2488320"/>
            <a:ext cx="2223720" cy="553680"/>
          </a:xfrm>
          <a:prstGeom prst="rect">
            <a:avLst/>
          </a:prstGeom>
          <a:ln>
            <a:noFill/>
          </a:ln>
        </p:spPr>
      </p:pic>
      <p:pic>
        <p:nvPicPr>
          <p:cNvPr id="382" name="Imagen 39" descr=""/>
          <p:cNvPicPr/>
          <p:nvPr/>
        </p:nvPicPr>
        <p:blipFill>
          <a:blip r:embed="rId36"/>
          <a:stretch/>
        </p:blipFill>
        <p:spPr>
          <a:xfrm>
            <a:off x="4683240" y="6435720"/>
            <a:ext cx="1022040" cy="466200"/>
          </a:xfrm>
          <a:prstGeom prst="rect">
            <a:avLst/>
          </a:prstGeom>
          <a:ln>
            <a:noFill/>
          </a:ln>
        </p:spPr>
      </p:pic>
      <p:pic>
        <p:nvPicPr>
          <p:cNvPr id="383" name="Imagen 3" descr=""/>
          <p:cNvPicPr/>
          <p:nvPr/>
        </p:nvPicPr>
        <p:blipFill>
          <a:blip r:embed="rId37"/>
          <a:stretch/>
        </p:blipFill>
        <p:spPr>
          <a:xfrm>
            <a:off x="5255280" y="5706360"/>
            <a:ext cx="1011600" cy="406080"/>
          </a:xfrm>
          <a:prstGeom prst="rect">
            <a:avLst/>
          </a:prstGeom>
          <a:ln>
            <a:noFill/>
          </a:ln>
        </p:spPr>
      </p:pic>
      <p:pic>
        <p:nvPicPr>
          <p:cNvPr id="384" name="Imagen 5" descr=""/>
          <p:cNvPicPr/>
          <p:nvPr/>
        </p:nvPicPr>
        <p:blipFill>
          <a:blip r:embed="rId38"/>
          <a:stretch/>
        </p:blipFill>
        <p:spPr>
          <a:xfrm>
            <a:off x="3914640" y="6454440"/>
            <a:ext cx="595080" cy="511560"/>
          </a:xfrm>
          <a:prstGeom prst="rect">
            <a:avLst/>
          </a:prstGeom>
          <a:ln>
            <a:noFill/>
          </a:ln>
        </p:spPr>
      </p:pic>
      <p:pic>
        <p:nvPicPr>
          <p:cNvPr id="385" name="Picture 2" descr=""/>
          <p:cNvPicPr/>
          <p:nvPr/>
        </p:nvPicPr>
        <p:blipFill>
          <a:blip r:embed="rId39"/>
          <a:srcRect l="68331" t="0" r="0" b="0"/>
          <a:stretch/>
        </p:blipFill>
        <p:spPr>
          <a:xfrm>
            <a:off x="7051680" y="5598360"/>
            <a:ext cx="1069920" cy="574560"/>
          </a:xfrm>
          <a:prstGeom prst="rect">
            <a:avLst/>
          </a:prstGeom>
          <a:ln>
            <a:noFill/>
          </a:ln>
        </p:spPr>
      </p:pic>
      <p:pic>
        <p:nvPicPr>
          <p:cNvPr id="386" name="Picture 4" descr=""/>
          <p:cNvPicPr/>
          <p:nvPr/>
        </p:nvPicPr>
        <p:blipFill>
          <a:blip r:embed="rId40"/>
          <a:stretch/>
        </p:blipFill>
        <p:spPr>
          <a:xfrm>
            <a:off x="1344240" y="5618160"/>
            <a:ext cx="761760" cy="76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0" dur="indefinite" restart="never" nodeType="tmRoot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Regional climate modeling</a:t>
            </a:r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798480"/>
            <a:ext cx="91180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30000"/>
              </a:lnSpc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Dynamical downscaling of climatic temperature and precipitation trends</a:t>
            </a:r>
            <a:endParaRPr/>
          </a:p>
        </p:txBody>
      </p:sp>
      <p:sp>
        <p:nvSpPr>
          <p:cNvPr id="389" name="CustomShape 3"/>
          <p:cNvSpPr/>
          <p:nvPr/>
        </p:nvSpPr>
        <p:spPr>
          <a:xfrm>
            <a:off x="0" y="1290600"/>
            <a:ext cx="922284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2000" strike="noStrike">
                <a:solidFill>
                  <a:srgbClr val="004990"/>
                </a:solidFill>
                <a:latin typeface="Arial"/>
                <a:ea typeface="ＭＳ Ｐゴシック"/>
              </a:rPr>
              <a:t>This work aims to provide an assessment of temperature and precipitation projections for mid-21st century in the North Western Mediterranean Basin (NWMB) at high resolution.</a:t>
            </a:r>
            <a:endParaRPr/>
          </a:p>
        </p:txBody>
      </p:sp>
      <p:sp>
        <p:nvSpPr>
          <p:cNvPr id="390" name="CustomShape 4"/>
          <p:cNvSpPr/>
          <p:nvPr/>
        </p:nvSpPr>
        <p:spPr>
          <a:xfrm>
            <a:off x="4407120" y="6603840"/>
            <a:ext cx="3239640" cy="4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GB" sz="1050" strike="noStrike">
                <a:solidFill>
                  <a:srgbClr val="003860"/>
                </a:solidFill>
                <a:latin typeface="Arial"/>
                <a:ea typeface="ＭＳ Ｐゴシック"/>
              </a:rPr>
              <a:t>This project has been conducted in collaboration with Servei Meteorològic de Catalunya:</a:t>
            </a:r>
            <a:endParaRPr/>
          </a:p>
        </p:txBody>
      </p:sp>
      <p:pic>
        <p:nvPicPr>
          <p:cNvPr id="391" name="Imagen 35" descr=""/>
          <p:cNvPicPr/>
          <p:nvPr/>
        </p:nvPicPr>
        <p:blipFill>
          <a:blip r:embed="rId1"/>
          <a:stretch/>
        </p:blipFill>
        <p:spPr>
          <a:xfrm>
            <a:off x="1048680" y="2241720"/>
            <a:ext cx="7125840" cy="4301640"/>
          </a:xfrm>
          <a:prstGeom prst="rect">
            <a:avLst/>
          </a:prstGeom>
          <a:ln>
            <a:noFill/>
          </a:ln>
        </p:spPr>
      </p:pic>
      <p:pic>
        <p:nvPicPr>
          <p:cNvPr id="392" name="Imagen 36" descr=""/>
          <p:cNvPicPr/>
          <p:nvPr/>
        </p:nvPicPr>
        <p:blipFill>
          <a:blip r:embed="rId2"/>
          <a:srcRect l="21846" t="0" r="15956" b="39429"/>
          <a:stretch/>
        </p:blipFill>
        <p:spPr>
          <a:xfrm>
            <a:off x="7471080" y="6316920"/>
            <a:ext cx="882360" cy="717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2" dur="indefinite" restart="never" nodeType="tmRoot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396720" y="144360"/>
            <a:ext cx="6190920" cy="69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ffffff"/>
                </a:solidFill>
                <a:latin typeface="Arial"/>
                <a:ea typeface="ＭＳ Ｐゴシック"/>
              </a:rPr>
              <a:t>WMO mineral dust forecasts</a:t>
            </a:r>
            <a:endParaRPr/>
          </a:p>
        </p:txBody>
      </p:sp>
      <p:pic>
        <p:nvPicPr>
          <p:cNvPr id="394" name="Picture 4" descr=""/>
          <p:cNvPicPr/>
          <p:nvPr/>
        </p:nvPicPr>
        <p:blipFill>
          <a:blip r:embed="rId1"/>
          <a:stretch/>
        </p:blipFill>
        <p:spPr>
          <a:xfrm>
            <a:off x="5853240" y="6603840"/>
            <a:ext cx="2830320" cy="434520"/>
          </a:xfrm>
          <a:prstGeom prst="rect">
            <a:avLst/>
          </a:prstGeom>
          <a:ln>
            <a:noFill/>
          </a:ln>
        </p:spPr>
      </p:pic>
      <p:sp>
        <p:nvSpPr>
          <p:cNvPr id="395" name="CustomShape 2"/>
          <p:cNvSpPr/>
          <p:nvPr/>
        </p:nvSpPr>
        <p:spPr>
          <a:xfrm>
            <a:off x="108000" y="846000"/>
            <a:ext cx="8938800" cy="46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6" name="Picture 2" descr=""/>
          <p:cNvPicPr/>
          <p:nvPr/>
        </p:nvPicPr>
        <p:blipFill>
          <a:blip r:embed="rId2"/>
          <a:srcRect l="0" t="0" r="2382922" b="0"/>
          <a:stretch/>
        </p:blipFill>
        <p:spPr>
          <a:xfrm>
            <a:off x="5219640" y="6599160"/>
            <a:ext cx="456840" cy="439200"/>
          </a:xfrm>
          <a:prstGeom prst="rect">
            <a:avLst/>
          </a:prstGeom>
          <a:ln>
            <a:noFill/>
          </a:ln>
        </p:spPr>
      </p:pic>
      <p:pic>
        <p:nvPicPr>
          <p:cNvPr id="397" name="Picture 2" descr=""/>
          <p:cNvPicPr/>
          <p:nvPr/>
        </p:nvPicPr>
        <p:blipFill>
          <a:blip r:embed="rId3"/>
          <a:stretch/>
        </p:blipFill>
        <p:spPr>
          <a:xfrm>
            <a:off x="1331640" y="2533680"/>
            <a:ext cx="5111280" cy="406188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398" name="CustomShape 3"/>
          <p:cNvSpPr/>
          <p:nvPr/>
        </p:nvSpPr>
        <p:spPr>
          <a:xfrm>
            <a:off x="108000" y="971640"/>
            <a:ext cx="784836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GB" sz="2400" strike="noStrike">
                <a:solidFill>
                  <a:srgbClr val="004990"/>
                </a:solidFill>
                <a:latin typeface="Calibri"/>
                <a:ea typeface="ＭＳ Ｐゴシック"/>
              </a:rPr>
              <a:t>Mineral dust forecasts SDS-WAS 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4990"/>
                </a:solidFill>
                <a:latin typeface="Calibri"/>
                <a:ea typeface="ＭＳ Ｐゴシック"/>
              </a:rPr>
              <a:t>North Africa, Middle East and Europe Regional Center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4990"/>
                </a:solidFill>
                <a:latin typeface="Calibri"/>
                <a:ea typeface="ＭＳ Ｐゴシック"/>
              </a:rPr>
              <a:t>Early warning system</a:t>
            </a:r>
            <a:endParaRPr/>
          </a:p>
          <a:p>
            <a:pPr>
              <a:lnSpc>
                <a:spcPct val="100000"/>
              </a:lnSpc>
            </a:pPr>
            <a:r>
              <a:rPr lang="en-GB" sz="2400" strike="noStrike">
                <a:solidFill>
                  <a:srgbClr val="004990"/>
                </a:solidFill>
                <a:latin typeface="Calibri"/>
                <a:ea typeface="ＭＳ Ｐゴシック"/>
              </a:rPr>
              <a:t> </a:t>
            </a:r>
            <a:r>
              <a:rPr lang="en-GB" sz="2400" strike="noStrike" u="sng">
                <a:solidFill>
                  <a:srgbClr val="95b3d7"/>
                </a:solidFill>
                <a:latin typeface="Calibri"/>
                <a:ea typeface="ＭＳ Ｐゴシック"/>
              </a:rPr>
              <a:t>http://sds-was.aemet.es</a:t>
            </a:r>
            <a:endParaRPr/>
          </a:p>
        </p:txBody>
      </p:sp>
    </p:spTree>
  </p:cSld>
  <p:timing>
    <p:tnLst>
      <p:par>
        <p:cTn id="34" dur="indefinite" restart="never" nodeType="tmRoot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