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6" r:id="rId6"/>
    <p:sldMasterId id="2147483677" r:id="rId7"/>
    <p:sldMasterId id="214748367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Miguel Castrill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4FAC108-D774-4163-B773-A4039912E646}">
  <a:tblStyle styleId="{D4FAC108-D774-4163-B773-A4039912E6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E27505-5BE2-4D00-A262-1704B860BD8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10T15:09:27.234">
    <p:pos x="-91" y="389"/>
    <p:text>https://docs.google.com/presentation/d/1pihg7k03PWFenqd2MyNtJXJv9kph2HG5XqSHFpgsa3k/edit?usp=sharing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1b656c93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f1b656c93_2_58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1062d5721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1062d5721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f1b656c93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 autosubmit to cylc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f1b656c93_2_115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f1b656c93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Cylc + Rosie + Rose description</a:t>
            </a:r>
            <a:endParaRPr/>
          </a:p>
        </p:txBody>
      </p:sp>
      <p:sp>
        <p:nvSpPr>
          <p:cNvPr id="256" name="Google Shape;256;g3f1b656c93_2_144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f1b656c93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Rose to facilitate suite development, management and collaboration.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f1b656c93_2_150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1b656c93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 	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Rosie server, for version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controlling suites and suite discovery and management, which I find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special interest for a community (such as EC-Earth) to collaborate.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f1b656c93_2_156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1062d5721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1062d572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1062d5721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1062d572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1062d572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1062d572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1062d5721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1062d5721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062d572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1062d572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062d572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062d572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f1b656c93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3f1b656c93_2_133:notes"/>
          <p:cNvSpPr/>
          <p:nvPr>
            <p:ph idx="2" type="sldImg"/>
          </p:nvPr>
        </p:nvSpPr>
        <p:spPr>
          <a:xfrm>
            <a:off x="3805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1062d572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1062d572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the slide nicer?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062d572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1062d572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the slide nicer?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1062d572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1062d572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the slide nicer?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1062d572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1062d572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the slide nicer?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1062d5721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1062d5721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1062d5721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1062d5721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1062d572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1062d572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1062d5721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1062d572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1062d5721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1062d572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1062d5721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1062d572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1062d5721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1062d5721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1062d5721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1062d5721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1062d5721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1062d5721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1" Type="http://schemas.openxmlformats.org/officeDocument/2006/relationships/hyperlink" Target="https://www.youtube.com/user/BSCCNS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54" name="Google Shape;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608334"/>
            <a:ext cx="4603800" cy="10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825" y="751402"/>
            <a:ext cx="1012800" cy="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8788" y="4679399"/>
            <a:ext cx="42540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3" y="4681725"/>
            <a:ext cx="393600" cy="2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8638" y="4679399"/>
            <a:ext cx="44760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80300" y="4679399"/>
            <a:ext cx="763500" cy="2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">
  <p:cSld name="thank-you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1477215"/>
            <a:ext cx="33069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1470236"/>
            <a:ext cx="830400" cy="3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7"/>
          <p:cNvSpPr/>
          <p:nvPr>
            <p:ph idx="2" type="chart"/>
          </p:nvPr>
        </p:nvSpPr>
        <p:spPr>
          <a:xfrm>
            <a:off x="4572000" y="1463784"/>
            <a:ext cx="4152900" cy="3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-picture">
  <p:cSld name="2_text-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81" name="Google Shape;8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/>
          <p:nvPr>
            <p:ph idx="2" type="pic"/>
          </p:nvPr>
        </p:nvSpPr>
        <p:spPr>
          <a:xfrm>
            <a:off x="4572000" y="2360709"/>
            <a:ext cx="41529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ture-plans">
  <p:cSld name="1_future-pla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685800" y="159818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838200" y="170984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ture-plans">
  <p:cSld name="future-pla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685800" y="159818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838200" y="170984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slide1">
  <p:cSld name="transition slide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99" name="Google Shape;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36090"/>
            <a:ext cx="33069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29111"/>
            <a:ext cx="830400" cy="3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0" y="2327785"/>
            <a:ext cx="8229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-slide-2">
  <p:cSld name="transition-slide-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104" name="Google Shape;1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160835"/>
            <a:ext cx="6191400" cy="13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238767"/>
            <a:ext cx="1555800" cy="5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2"/>
          <p:cNvSpPr txBox="1"/>
          <p:nvPr>
            <p:ph type="title"/>
          </p:nvPr>
        </p:nvSpPr>
        <p:spPr>
          <a:xfrm>
            <a:off x="3819339" y="3521434"/>
            <a:ext cx="476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10" name="Google Shape;1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4" y="0"/>
            <a:ext cx="9139500" cy="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12" name="Google Shape;1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17" name="Google Shape;1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5"/>
          <p:cNvSpPr/>
          <p:nvPr>
            <p:ph idx="2" type="chart"/>
          </p:nvPr>
        </p:nvSpPr>
        <p:spPr>
          <a:xfrm>
            <a:off x="4572000" y="1463784"/>
            <a:ext cx="4152900" cy="3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-picture">
  <p:cSld name="2_text-pictur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25" name="Google Shape;12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8703"/>
            <a:ext cx="9144000" cy="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8458200" y="4766636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27" name="Google Shape;1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91890"/>
            <a:ext cx="574800" cy="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6"/>
          <p:cNvSpPr/>
          <p:nvPr>
            <p:ph idx="2" type="pic"/>
          </p:nvPr>
        </p:nvSpPr>
        <p:spPr>
          <a:xfrm>
            <a:off x="4572000" y="2360709"/>
            <a:ext cx="41529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ture-plans">
  <p:cSld name="1_future-pla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685800" y="159818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838200" y="170984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ture-plans">
  <p:cSld name="future-pla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685800" y="159818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/>
        </p:nvSpPr>
        <p:spPr>
          <a:xfrm>
            <a:off x="838200" y="170984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slide1">
  <p:cSld name="transition slide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43" name="Google Shape;1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36090"/>
            <a:ext cx="33069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29111"/>
            <a:ext cx="830400" cy="3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>
            <p:ph type="title"/>
          </p:nvPr>
        </p:nvSpPr>
        <p:spPr>
          <a:xfrm>
            <a:off x="457200" y="2327785"/>
            <a:ext cx="8229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-slide-2">
  <p:cSld name="transition-slide-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148" name="Google Shape;1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160835"/>
            <a:ext cx="6191400" cy="13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238767"/>
            <a:ext cx="1555800" cy="5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0"/>
          <p:cNvSpPr txBox="1"/>
          <p:nvPr>
            <p:ph type="title"/>
          </p:nvPr>
        </p:nvSpPr>
        <p:spPr>
          <a:xfrm>
            <a:off x="3819339" y="3521434"/>
            <a:ext cx="476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">
  <p:cSld name="thank-you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76200" y="133764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55" name="Google Shape;1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1477215"/>
            <a:ext cx="33069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1470236"/>
            <a:ext cx="830400" cy="3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38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presentation/d/1SfB6OauQDyu2hM98tOqbHuKztLXzJDFWnvBtoHY5taE/edit?usp=sharing" TargetMode="External"/><Relationship Id="rId4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domingo.manubens@bsc.es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/>
        </p:nvSpPr>
        <p:spPr>
          <a:xfrm>
            <a:off x="6548438" y="144232"/>
            <a:ext cx="244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on workflows Brussels</a:t>
            </a: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685800" y="228398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From Autosubmit to Cylc</a:t>
            </a:r>
            <a:endParaRPr b="1" sz="32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800">
                <a:solidFill>
                  <a:srgbClr val="FFFFFF"/>
                </a:solidFill>
              </a:rPr>
            </a:br>
            <a:r>
              <a:rPr b="1" lang="en-GB" sz="1800">
                <a:solidFill>
                  <a:srgbClr val="FFFFFF"/>
                </a:solidFill>
              </a:rPr>
              <a:t>A community standard for the EC-Earth consortium?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1350963" y="3943195"/>
            <a:ext cx="6480300" cy="3663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Domingo Manubens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175" y="898581"/>
            <a:ext cx="2180825" cy="6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Hybrid wrapper</a:t>
            </a:r>
            <a:endParaRPr/>
          </a:p>
        </p:txBody>
      </p:sp>
      <p:sp>
        <p:nvSpPr>
          <p:cNvPr id="242" name="Google Shape;242;p41"/>
          <p:cNvSpPr txBox="1"/>
          <p:nvPr/>
        </p:nvSpPr>
        <p:spPr>
          <a:xfrm>
            <a:off x="0" y="2748550"/>
            <a:ext cx="30000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342900" lvl="0" marL="114300" marR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[wrapper]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hybrid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JOBS_IN_WRAPPER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SIM</a:t>
            </a:r>
            <a:endParaRPr/>
          </a:p>
        </p:txBody>
      </p:sp>
      <p:pic>
        <p:nvPicPr>
          <p:cNvPr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19878" t="0"/>
          <a:stretch/>
        </p:blipFill>
        <p:spPr>
          <a:xfrm>
            <a:off x="4456192" y="2562250"/>
            <a:ext cx="4262009" cy="14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1"/>
          <p:cNvSpPr txBox="1"/>
          <p:nvPr/>
        </p:nvSpPr>
        <p:spPr>
          <a:xfrm>
            <a:off x="396875" y="899825"/>
            <a:ext cx="74280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Mix of vertical and horizontal wrappers</a:t>
            </a:r>
            <a:br>
              <a:rPr lang="en-GB" sz="1800">
                <a:solidFill>
                  <a:srgbClr val="004890"/>
                </a:solidFill>
              </a:rPr>
            </a:br>
            <a:endParaRPr sz="1800">
              <a:solidFill>
                <a:srgbClr val="00489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Runs in parallel independent members, each one having a sequence of jobs that depend on one another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94" y="3377325"/>
            <a:ext cx="2631828" cy="1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2"/>
          <p:cNvSpPr txBox="1"/>
          <p:nvPr>
            <p:ph type="title"/>
          </p:nvPr>
        </p:nvSpPr>
        <p:spPr>
          <a:xfrm>
            <a:off x="396875" y="105848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</a:rPr>
              <a:t>From Autosubmit to Cylc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100" y="3320250"/>
            <a:ext cx="2802822" cy="17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050" y="3377325"/>
            <a:ext cx="1566825" cy="15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 txBox="1"/>
          <p:nvPr/>
        </p:nvSpPr>
        <p:spPr>
          <a:xfrm>
            <a:off x="787600" y="604050"/>
            <a:ext cx="69741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Some</a:t>
            </a:r>
            <a:r>
              <a:rPr lang="en-GB" sz="2400">
                <a:solidFill>
                  <a:srgbClr val="004990"/>
                </a:solidFill>
              </a:rPr>
              <a:t> </a:t>
            </a:r>
            <a:r>
              <a:rPr lang="en-GB" sz="1800">
                <a:solidFill>
                  <a:schemeClr val="dk2"/>
                </a:solidFill>
              </a:rPr>
              <a:t>people are interested in a workflow management system common for EC-Earth</a:t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Option Autosubmit is available and will be maintained</a:t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Option Cylc will be implemented in the next 1-2 years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92075" y="105850"/>
            <a:ext cx="8551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</a:rPr>
              <a:t>Cylc - workflow engine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75" y="880925"/>
            <a:ext cx="2363360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323" y="652325"/>
            <a:ext cx="4997249" cy="452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title"/>
          </p:nvPr>
        </p:nvSpPr>
        <p:spPr>
          <a:xfrm>
            <a:off x="92075" y="105850"/>
            <a:ext cx="8551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</a:rPr>
              <a:t>Rose - configuration management, GUI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" y="1120675"/>
            <a:ext cx="5528451" cy="38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550" y="1626825"/>
            <a:ext cx="5482800" cy="385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4"/>
          <p:cNvSpPr txBox="1"/>
          <p:nvPr/>
        </p:nvSpPr>
        <p:spPr>
          <a:xfrm>
            <a:off x="152400" y="609600"/>
            <a:ext cx="8098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Goal: to facilitate suite development, management and collaboration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>
            <p:ph type="title"/>
          </p:nvPr>
        </p:nvSpPr>
        <p:spPr>
          <a:xfrm>
            <a:off x="92075" y="105850"/>
            <a:ext cx="8551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</a:rPr>
              <a:t>Rosie - experiment database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8839201" cy="373986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/>
          <p:nvPr/>
        </p:nvSpPr>
        <p:spPr>
          <a:xfrm>
            <a:off x="152400" y="609600"/>
            <a:ext cx="8098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Goal: </a:t>
            </a:r>
            <a:r>
              <a:rPr lang="en-GB" sz="1800">
                <a:solidFill>
                  <a:schemeClr val="dk1"/>
                </a:solidFill>
              </a:rPr>
              <a:t>version controlling suites and suite discovery and management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runtime</a:t>
            </a:r>
            <a:endParaRPr/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831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Basic set of </a:t>
            </a:r>
            <a:r>
              <a:rPr lang="en-GB" sz="1800" u="sng"/>
              <a:t>portable</a:t>
            </a:r>
            <a:r>
              <a:rPr lang="en-GB" sz="1800"/>
              <a:t> runscript templates</a:t>
            </a:r>
            <a:endParaRPr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Classic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Simulation template for 4 use cases </a:t>
            </a:r>
            <a:br>
              <a:rPr lang="en-GB" sz="1800"/>
            </a:br>
            <a:r>
              <a:rPr lang="en-GB" sz="1800"/>
              <a:t>(ESM, GCM, IFS only, NEMO only) </a:t>
            </a:r>
            <a:br>
              <a:rPr lang="en-GB" sz="1800"/>
            </a:br>
            <a:r>
              <a:rPr lang="en-GB" sz="1800"/>
              <a:t>single runs, multiple platforms supported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Variable definitions on templates</a:t>
            </a:r>
            <a:br>
              <a:rPr lang="en-GB" sz="1800"/>
            </a:br>
            <a:r>
              <a:rPr lang="en-GB" sz="1800"/>
              <a:t>can be overwritten with specific </a:t>
            </a:r>
            <a:br>
              <a:rPr lang="en-GB" sz="1800"/>
            </a:br>
            <a:r>
              <a:rPr lang="en-GB" sz="1800"/>
              <a:t>parameters from config-run.xml</a:t>
            </a:r>
            <a:br>
              <a:rPr lang="en-GB" sz="1800"/>
            </a:br>
            <a:r>
              <a:rPr lang="en-GB" sz="1800"/>
              <a:t>at runtime</a:t>
            </a:r>
            <a:br>
              <a:rPr lang="en-GB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Autosubmit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The same but support for taking parameters</a:t>
            </a:r>
            <a:br>
              <a:rPr lang="en-GB" sz="1800"/>
            </a:br>
            <a:r>
              <a:rPr lang="en-GB" sz="1800"/>
              <a:t>from Autosubmit config files</a:t>
            </a:r>
            <a:endParaRPr sz="1800"/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025" y="143313"/>
            <a:ext cx="3088275" cy="496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Cylc runtime</a:t>
            </a:r>
            <a:endParaRPr/>
          </a:p>
        </p:txBody>
      </p:sp>
      <p:sp>
        <p:nvSpPr>
          <p:cNvPr id="288" name="Google Shape;288;p47"/>
          <p:cNvSpPr txBox="1"/>
          <p:nvPr>
            <p:ph idx="1" type="body"/>
          </p:nvPr>
        </p:nvSpPr>
        <p:spPr>
          <a:xfrm>
            <a:off x="831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Same idea as for Autosubmit runtime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Config-run.xml parameters can be taken</a:t>
            </a:r>
            <a:br>
              <a:rPr lang="en-GB" sz="1800"/>
            </a:br>
            <a:r>
              <a:rPr lang="en-GB" sz="1800"/>
              <a:t>from a rose-app.conf</a:t>
            </a:r>
            <a:endParaRPr sz="1800"/>
          </a:p>
        </p:txBody>
      </p:sp>
      <p:pic>
        <p:nvPicPr>
          <p:cNvPr id="289" name="Google Shape;2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650" y="108250"/>
            <a:ext cx="3084364" cy="49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00" y="2195850"/>
            <a:ext cx="4296975" cy="29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Auto-EC-Earth</a:t>
            </a:r>
            <a:endParaRPr/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-145500" y="619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i="1" lang="en-GB" sz="1800"/>
              <a:t>Framework to run EC-Earth versions </a:t>
            </a:r>
            <a:br>
              <a:rPr i="1" lang="en-GB" sz="1800"/>
            </a:br>
            <a:r>
              <a:rPr i="1" lang="en-GB" sz="1800"/>
              <a:t>with Autosubmit smoothly</a:t>
            </a:r>
            <a:endParaRPr i="1"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-GB" sz="1800"/>
              <a:t>BSC-ES additional tasks templates</a:t>
            </a:r>
            <a:br>
              <a:rPr lang="en-GB" sz="1800"/>
            </a:br>
            <a:r>
              <a:rPr lang="en-GB" sz="1800"/>
              <a:t>(setup, compilation, transfer …), support for</a:t>
            </a:r>
            <a:br>
              <a:rPr lang="en-GB" sz="1800"/>
            </a:br>
            <a:r>
              <a:rPr lang="en-GB" sz="1800"/>
              <a:t>seasonal runs and more complex use </a:t>
            </a:r>
            <a:r>
              <a:rPr lang="en-GB" sz="1800"/>
              <a:t>cases</a:t>
            </a:r>
            <a:r>
              <a:rPr lang="en-GB" sz="1800"/>
              <a:t> </a:t>
            </a:r>
            <a:br>
              <a:rPr lang="en-GB" sz="1800"/>
            </a:br>
            <a:r>
              <a:rPr lang="en-GB" sz="1800"/>
              <a:t>(data assim, diagnostics, jobs wrapper…) </a:t>
            </a:r>
            <a:br>
              <a:rPr lang="en-GB" sz="1800"/>
            </a:br>
            <a:r>
              <a:rPr lang="en-GB" sz="1800"/>
              <a:t>are provided on a different repository (git)</a:t>
            </a:r>
            <a:br>
              <a:rPr lang="en-GB" sz="1800"/>
            </a:br>
            <a:endParaRPr i="1"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-GB" sz="1800"/>
              <a:t>It includes EC-Earth basic runtime as</a:t>
            </a:r>
            <a:br>
              <a:rPr lang="en-GB" sz="1800"/>
            </a:br>
            <a:r>
              <a:rPr lang="en-GB" sz="1800"/>
              <a:t>Git submodule</a:t>
            </a:r>
            <a:br>
              <a:rPr lang="en-GB" sz="1800"/>
            </a:b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-GB" sz="1800"/>
              <a:t>All BSC-ES production and development </a:t>
            </a:r>
            <a:br>
              <a:rPr lang="en-GB" sz="1800"/>
            </a:br>
            <a:r>
              <a:rPr lang="en-GB" sz="1800"/>
              <a:t>experiments start from an Auto-EC-Earth</a:t>
            </a:r>
            <a:br>
              <a:rPr lang="en-GB" sz="1800"/>
            </a:br>
            <a:r>
              <a:rPr lang="en-GB" sz="1800"/>
              <a:t>branch or tag</a:t>
            </a:r>
            <a:br>
              <a:rPr lang="en-GB"/>
            </a:br>
            <a:endParaRPr/>
          </a:p>
        </p:txBody>
      </p:sp>
      <p:pic>
        <p:nvPicPr>
          <p:cNvPr id="297" name="Google Shape;29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025" y="247875"/>
            <a:ext cx="2987275" cy="47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/>
          <p:nvPr/>
        </p:nvSpPr>
        <p:spPr>
          <a:xfrm>
            <a:off x="5876550" y="3103200"/>
            <a:ext cx="2284500" cy="4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9" name="Google Shape;299;p48"/>
          <p:cNvCxnSpPr>
            <a:endCxn id="298" idx="1"/>
          </p:cNvCxnSpPr>
          <p:nvPr/>
        </p:nvCxnSpPr>
        <p:spPr>
          <a:xfrm flipH="1" rot="10800000">
            <a:off x="5155650" y="3310950"/>
            <a:ext cx="720900" cy="97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Auto-EC-Earth, MareNostrum4 </a:t>
            </a:r>
            <a:endParaRPr/>
          </a:p>
        </p:txBody>
      </p:sp>
      <p:sp>
        <p:nvSpPr>
          <p:cNvPr id="305" name="Google Shape;305;p49"/>
          <p:cNvSpPr txBox="1"/>
          <p:nvPr/>
        </p:nvSpPr>
        <p:spPr>
          <a:xfrm>
            <a:off x="2855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Local Setup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18095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Remote Setup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7" name="Google Shape;307;p49"/>
          <p:cNvSpPr txBox="1"/>
          <p:nvPr/>
        </p:nvSpPr>
        <p:spPr>
          <a:xfrm>
            <a:off x="32573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Initialize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47813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Sim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9" name="Google Shape;309;p49"/>
          <p:cNvSpPr txBox="1"/>
          <p:nvPr/>
        </p:nvSpPr>
        <p:spPr>
          <a:xfrm>
            <a:off x="62291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Post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0" name="Google Shape;310;p49"/>
          <p:cNvSpPr txBox="1"/>
          <p:nvPr/>
        </p:nvSpPr>
        <p:spPr>
          <a:xfrm>
            <a:off x="7753175" y="1805850"/>
            <a:ext cx="1102800" cy="621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Clean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11" name="Google Shape;311;p49"/>
          <p:cNvCxnSpPr/>
          <p:nvPr/>
        </p:nvCxnSpPr>
        <p:spPr>
          <a:xfrm flipH="1" rot="-5400000">
            <a:off x="1385113" y="2314700"/>
            <a:ext cx="446700" cy="676200"/>
          </a:xfrm>
          <a:prstGeom prst="bentConnector2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49"/>
          <p:cNvCxnSpPr/>
          <p:nvPr/>
        </p:nvCxnSpPr>
        <p:spPr>
          <a:xfrm flipH="1">
            <a:off x="1514363" y="2436550"/>
            <a:ext cx="469500" cy="440100"/>
          </a:xfrm>
          <a:prstGeom prst="bentConnector3">
            <a:avLst>
              <a:gd fmla="val 564" name="adj1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49"/>
          <p:cNvCxnSpPr/>
          <p:nvPr/>
        </p:nvCxnSpPr>
        <p:spPr>
          <a:xfrm flipH="1" rot="-5400000">
            <a:off x="2832913" y="2314700"/>
            <a:ext cx="446700" cy="676200"/>
          </a:xfrm>
          <a:prstGeom prst="bentConnector2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49"/>
          <p:cNvCxnSpPr/>
          <p:nvPr/>
        </p:nvCxnSpPr>
        <p:spPr>
          <a:xfrm flipH="1">
            <a:off x="2962163" y="2436550"/>
            <a:ext cx="469500" cy="440100"/>
          </a:xfrm>
          <a:prstGeom prst="bentConnector3">
            <a:avLst>
              <a:gd fmla="val 564" name="adj1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49"/>
          <p:cNvCxnSpPr/>
          <p:nvPr/>
        </p:nvCxnSpPr>
        <p:spPr>
          <a:xfrm flipH="1" rot="-5400000">
            <a:off x="4356913" y="2314700"/>
            <a:ext cx="446700" cy="676200"/>
          </a:xfrm>
          <a:prstGeom prst="bentConnector2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49"/>
          <p:cNvCxnSpPr/>
          <p:nvPr/>
        </p:nvCxnSpPr>
        <p:spPr>
          <a:xfrm flipH="1">
            <a:off x="4486163" y="2436550"/>
            <a:ext cx="469500" cy="440100"/>
          </a:xfrm>
          <a:prstGeom prst="bentConnector3">
            <a:avLst>
              <a:gd fmla="val 564" name="adj1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49"/>
          <p:cNvCxnSpPr/>
          <p:nvPr/>
        </p:nvCxnSpPr>
        <p:spPr>
          <a:xfrm flipH="1" rot="-5400000">
            <a:off x="5880913" y="2314700"/>
            <a:ext cx="446700" cy="676200"/>
          </a:xfrm>
          <a:prstGeom prst="bentConnector2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49"/>
          <p:cNvCxnSpPr/>
          <p:nvPr/>
        </p:nvCxnSpPr>
        <p:spPr>
          <a:xfrm flipH="1">
            <a:off x="5933963" y="2436550"/>
            <a:ext cx="469500" cy="440100"/>
          </a:xfrm>
          <a:prstGeom prst="bentConnector3">
            <a:avLst>
              <a:gd fmla="val 564" name="adj1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49"/>
          <p:cNvCxnSpPr/>
          <p:nvPr/>
        </p:nvCxnSpPr>
        <p:spPr>
          <a:xfrm flipH="1" rot="-5400000">
            <a:off x="7100113" y="2314700"/>
            <a:ext cx="446700" cy="676200"/>
          </a:xfrm>
          <a:prstGeom prst="bentConnector2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49"/>
          <p:cNvCxnSpPr/>
          <p:nvPr/>
        </p:nvCxnSpPr>
        <p:spPr>
          <a:xfrm flipH="1">
            <a:off x="7457963" y="2436550"/>
            <a:ext cx="469500" cy="440100"/>
          </a:xfrm>
          <a:prstGeom prst="bentConnector3">
            <a:avLst>
              <a:gd fmla="val 564" name="adj1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49"/>
          <p:cNvSpPr txBox="1"/>
          <p:nvPr/>
        </p:nvSpPr>
        <p:spPr>
          <a:xfrm>
            <a:off x="1154600" y="2854400"/>
            <a:ext cx="1479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dtrsync automodel</a:t>
            </a:r>
            <a:endParaRPr b="1" sz="1100"/>
          </a:p>
        </p:txBody>
      </p:sp>
      <p:sp>
        <p:nvSpPr>
          <p:cNvPr id="322" name="Google Shape;322;p49"/>
          <p:cNvSpPr txBox="1"/>
          <p:nvPr/>
        </p:nvSpPr>
        <p:spPr>
          <a:xfrm>
            <a:off x="3969800" y="2854400"/>
            <a:ext cx="1415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copy inidata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23" name="Google Shape;323;p49"/>
          <p:cNvSpPr txBox="1"/>
          <p:nvPr/>
        </p:nvSpPr>
        <p:spPr>
          <a:xfrm>
            <a:off x="5681095" y="2854400"/>
            <a:ext cx="1415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link inidata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run ELPiN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run model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24" name="Google Shape;324;p49"/>
          <p:cNvSpPr txBox="1"/>
          <p:nvPr/>
        </p:nvSpPr>
        <p:spPr>
          <a:xfrm>
            <a:off x="6845032" y="2854400"/>
            <a:ext cx="1415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move output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move restarts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ece3-postproc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25" name="Google Shape;325;p49"/>
          <p:cNvSpPr/>
          <p:nvPr/>
        </p:nvSpPr>
        <p:spPr>
          <a:xfrm>
            <a:off x="308200" y="4269425"/>
            <a:ext cx="1294675" cy="816525"/>
          </a:xfrm>
          <a:prstGeom prst="flowChartMagneticDisk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343D"/>
                </a:solidFill>
              </a:rPr>
              <a:t>/gpfs/archive/esarchive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7471000" y="4193225"/>
            <a:ext cx="1294675" cy="816525"/>
          </a:xfrm>
          <a:prstGeom prst="flowChartMagneticDisk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343D"/>
                </a:solidFill>
              </a:rPr>
              <a:t>/gpfs/archive/esarchive</a:t>
            </a:r>
            <a:endParaRPr>
              <a:solidFill>
                <a:srgbClr val="0C343D"/>
              </a:solidFill>
            </a:endParaRPr>
          </a:p>
        </p:txBody>
      </p:sp>
      <p:cxnSp>
        <p:nvCxnSpPr>
          <p:cNvPr id="327" name="Google Shape;327;p49"/>
          <p:cNvCxnSpPr/>
          <p:nvPr/>
        </p:nvCxnSpPr>
        <p:spPr>
          <a:xfrm rot="10800000">
            <a:off x="413475" y="2539175"/>
            <a:ext cx="0" cy="16401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49"/>
          <p:cNvCxnSpPr/>
          <p:nvPr/>
        </p:nvCxnSpPr>
        <p:spPr>
          <a:xfrm>
            <a:off x="8793500" y="2496775"/>
            <a:ext cx="2100" cy="16824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49"/>
          <p:cNvSpPr txBox="1"/>
          <p:nvPr/>
        </p:nvSpPr>
        <p:spPr>
          <a:xfrm>
            <a:off x="7619025" y="3540200"/>
            <a:ext cx="1331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dtrsync output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dtrsync restarts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30" name="Google Shape;330;p49"/>
          <p:cNvSpPr/>
          <p:nvPr/>
        </p:nvSpPr>
        <p:spPr>
          <a:xfrm>
            <a:off x="2779500" y="3479650"/>
            <a:ext cx="76800" cy="3768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9"/>
          <p:cNvSpPr txBox="1"/>
          <p:nvPr/>
        </p:nvSpPr>
        <p:spPr>
          <a:xfrm>
            <a:off x="2794025" y="3510250"/>
            <a:ext cx="1479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134F5C"/>
                </a:solidFill>
              </a:rPr>
              <a:t>config-build.xml</a:t>
            </a:r>
            <a:endParaRPr b="1" sz="1000">
              <a:solidFill>
                <a:srgbClr val="134F5C"/>
              </a:solidFill>
            </a:endParaRPr>
          </a:p>
        </p:txBody>
      </p:sp>
      <p:cxnSp>
        <p:nvCxnSpPr>
          <p:cNvPr id="332" name="Google Shape;332;p49"/>
          <p:cNvCxnSpPr/>
          <p:nvPr/>
        </p:nvCxnSpPr>
        <p:spPr>
          <a:xfrm flipH="1" rot="-5400000">
            <a:off x="2481975" y="3363000"/>
            <a:ext cx="457200" cy="153000"/>
          </a:xfrm>
          <a:prstGeom prst="bentConnector3">
            <a:avLst>
              <a:gd fmla="val 9921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49"/>
          <p:cNvSpPr/>
          <p:nvPr/>
        </p:nvSpPr>
        <p:spPr>
          <a:xfrm>
            <a:off x="5675100" y="4241650"/>
            <a:ext cx="76800" cy="6828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9"/>
          <p:cNvSpPr txBox="1"/>
          <p:nvPr/>
        </p:nvSpPr>
        <p:spPr>
          <a:xfrm>
            <a:off x="5673575" y="3638575"/>
            <a:ext cx="181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134F5C"/>
                </a:solidFill>
              </a:rPr>
              <a:t>autosubmit/config-run.xml</a:t>
            </a:r>
            <a:endParaRPr b="1" sz="1000">
              <a:solidFill>
                <a:srgbClr val="134F5C"/>
              </a:solidFill>
            </a:endParaRPr>
          </a:p>
        </p:txBody>
      </p:sp>
      <p:cxnSp>
        <p:nvCxnSpPr>
          <p:cNvPr id="335" name="Google Shape;335;p49"/>
          <p:cNvCxnSpPr/>
          <p:nvPr/>
        </p:nvCxnSpPr>
        <p:spPr>
          <a:xfrm flipH="1" rot="-5400000">
            <a:off x="5195121" y="4102150"/>
            <a:ext cx="815100" cy="145800"/>
          </a:xfrm>
          <a:prstGeom prst="bentConnector3">
            <a:avLst>
              <a:gd fmla="val 10017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9"/>
          <p:cNvCxnSpPr/>
          <p:nvPr/>
        </p:nvCxnSpPr>
        <p:spPr>
          <a:xfrm flipH="1" rot="-5400000">
            <a:off x="5408725" y="3560550"/>
            <a:ext cx="381000" cy="138900"/>
          </a:xfrm>
          <a:prstGeom prst="bentConnector3">
            <a:avLst>
              <a:gd fmla="val 10074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49"/>
          <p:cNvSpPr txBox="1"/>
          <p:nvPr/>
        </p:nvSpPr>
        <p:spPr>
          <a:xfrm>
            <a:off x="5673575" y="4171975"/>
            <a:ext cx="181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134F5C"/>
                </a:solidFill>
              </a:rPr>
              <a:t>classic/config-run.xml</a:t>
            </a:r>
            <a:endParaRPr b="1" sz="1000">
              <a:solidFill>
                <a:srgbClr val="134F5C"/>
              </a:solidFill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5673575" y="4400575"/>
            <a:ext cx="181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134F5C"/>
                </a:solidFill>
              </a:rPr>
              <a:t>classic/platforms</a:t>
            </a:r>
            <a:endParaRPr b="1" sz="1000">
              <a:solidFill>
                <a:srgbClr val="134F5C"/>
              </a:solidFill>
            </a:endParaRPr>
          </a:p>
        </p:txBody>
      </p:sp>
      <p:sp>
        <p:nvSpPr>
          <p:cNvPr id="339" name="Google Shape;339;p49"/>
          <p:cNvSpPr txBox="1"/>
          <p:nvPr/>
        </p:nvSpPr>
        <p:spPr>
          <a:xfrm>
            <a:off x="5673575" y="4629175"/>
            <a:ext cx="181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134F5C"/>
                </a:solidFill>
              </a:rPr>
              <a:t>classic/control</a:t>
            </a:r>
            <a:endParaRPr b="1" sz="1000">
              <a:solidFill>
                <a:srgbClr val="134F5C"/>
              </a:solidFill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845600" y="1406600"/>
            <a:ext cx="121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&gt;5 min</a:t>
            </a:r>
            <a:endParaRPr b="1" sz="1100"/>
          </a:p>
        </p:txBody>
      </p:sp>
      <p:sp>
        <p:nvSpPr>
          <p:cNvPr id="341" name="Google Shape;341;p49"/>
          <p:cNvSpPr txBox="1"/>
          <p:nvPr/>
        </p:nvSpPr>
        <p:spPr>
          <a:xfrm>
            <a:off x="2141000" y="1406600"/>
            <a:ext cx="121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8761D"/>
                </a:solidFill>
              </a:rPr>
              <a:t>1 min</a:t>
            </a:r>
            <a:endParaRPr b="1" sz="1100">
              <a:solidFill>
                <a:srgbClr val="38761D"/>
              </a:solidFill>
            </a:endParaRPr>
          </a:p>
        </p:txBody>
      </p:sp>
      <p:sp>
        <p:nvSpPr>
          <p:cNvPr id="342" name="Google Shape;342;p49"/>
          <p:cNvSpPr txBox="1"/>
          <p:nvPr/>
        </p:nvSpPr>
        <p:spPr>
          <a:xfrm>
            <a:off x="3436400" y="1406600"/>
            <a:ext cx="121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~10 min</a:t>
            </a:r>
            <a:endParaRPr b="1" sz="1100"/>
          </a:p>
        </p:txBody>
      </p:sp>
      <p:sp>
        <p:nvSpPr>
          <p:cNvPr id="343" name="Google Shape;343;p49"/>
          <p:cNvSpPr txBox="1"/>
          <p:nvPr/>
        </p:nvSpPr>
        <p:spPr>
          <a:xfrm>
            <a:off x="6103400" y="1406600"/>
            <a:ext cx="121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0.25-1h</a:t>
            </a:r>
            <a:endParaRPr b="1" sz="1100"/>
          </a:p>
        </p:txBody>
      </p:sp>
      <p:sp>
        <p:nvSpPr>
          <p:cNvPr id="344" name="Google Shape;344;p49"/>
          <p:cNvSpPr txBox="1"/>
          <p:nvPr/>
        </p:nvSpPr>
        <p:spPr>
          <a:xfrm>
            <a:off x="7398800" y="1406600"/>
            <a:ext cx="121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</a:rPr>
              <a:t>~10 min</a:t>
            </a:r>
            <a:endParaRPr b="1" sz="1100"/>
          </a:p>
        </p:txBody>
      </p:sp>
      <p:sp>
        <p:nvSpPr>
          <p:cNvPr id="345" name="Google Shape;345;p49"/>
          <p:cNvSpPr/>
          <p:nvPr/>
        </p:nvSpPr>
        <p:spPr>
          <a:xfrm>
            <a:off x="5675100" y="3632050"/>
            <a:ext cx="76800" cy="3768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6" name="Google Shape;346;p49"/>
          <p:cNvCxnSpPr/>
          <p:nvPr/>
        </p:nvCxnSpPr>
        <p:spPr>
          <a:xfrm rot="10800000">
            <a:off x="285000" y="710225"/>
            <a:ext cx="0" cy="106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49"/>
          <p:cNvCxnSpPr/>
          <p:nvPr/>
        </p:nvCxnSpPr>
        <p:spPr>
          <a:xfrm rot="10800000">
            <a:off x="8847475" y="707400"/>
            <a:ext cx="0" cy="106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49"/>
          <p:cNvCxnSpPr/>
          <p:nvPr/>
        </p:nvCxnSpPr>
        <p:spPr>
          <a:xfrm rot="10800000">
            <a:off x="286200" y="862625"/>
            <a:ext cx="857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49"/>
          <p:cNvSpPr txBox="1"/>
          <p:nvPr/>
        </p:nvSpPr>
        <p:spPr>
          <a:xfrm>
            <a:off x="3003550" y="862625"/>
            <a:ext cx="3000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343D"/>
                </a:solidFill>
              </a:rPr>
              <a:t>/gpfs/scratch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Auto-EC-Earth, set of tests</a:t>
            </a:r>
            <a:endParaRPr/>
          </a:p>
        </p:txBody>
      </p:sp>
      <p:graphicFrame>
        <p:nvGraphicFramePr>
          <p:cNvPr id="355" name="Google Shape;355;p50"/>
          <p:cNvGraphicFramePr/>
          <p:nvPr/>
        </p:nvGraphicFramePr>
        <p:xfrm>
          <a:off x="264238" y="81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{51E27505-5BE2-4D00-A262-1704B860BD8C}</a:tableStyleId>
              </a:tblPr>
              <a:tblGrid>
                <a:gridCol w="1045550"/>
                <a:gridCol w="986700"/>
                <a:gridCol w="1001450"/>
                <a:gridCol w="2682275"/>
                <a:gridCol w="1169775"/>
                <a:gridCol w="1729775"/>
              </a:tblGrid>
              <a:tr h="350450"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nord3</a:t>
                      </a:r>
                      <a:endParaRPr b="1" sz="1200"/>
                    </a:p>
                  </a:txBody>
                  <a:tcPr marT="76200" marB="76200" marR="114300" marL="114300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CCA</a:t>
                      </a:r>
                      <a:endParaRPr b="1" sz="1200"/>
                    </a:p>
                  </a:txBody>
                  <a:tcPr marT="76200" marB="76200" marR="114300" marL="114300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MN4</a:t>
                      </a:r>
                      <a:endParaRPr b="1" sz="1200"/>
                    </a:p>
                  </a:txBody>
                  <a:tcPr marT="76200" marB="76200" marR="114300" marL="114300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resolution</a:t>
                      </a:r>
                      <a:endParaRPr b="1" sz="1200"/>
                    </a:p>
                  </a:txBody>
                  <a:tcPr marT="76200" marB="76200" marR="114300" marL="114300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type</a:t>
                      </a:r>
                      <a:endParaRPr b="1" sz="1200"/>
                    </a:p>
                  </a:txBody>
                  <a:tcPr marT="76200" marB="76200" marR="114300" marL="114300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details</a:t>
                      </a:r>
                      <a:endParaRPr b="1" sz="1200"/>
                    </a:p>
                  </a:txBody>
                  <a:tcPr marT="76200" marB="76200" marR="114300" marL="114300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675"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t02c</a:t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t00u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t00q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T255L91-ORCA1L75-LIM3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start from restart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t00v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T255L91-ORCA1L75-LIM3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ATM nudgin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t011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T255L91-ORCA1L75-LIM3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sppt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t00s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t00o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T255L91-ORCA1L75-LIM3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t00z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nemo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9D2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t01j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ORCA1L75-LIM3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nemo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ocean nudging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t01e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t00r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T511L91-ORCA025L75-LIM3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start from restart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t01o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ORCA025L75-LIM3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nemo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t01b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t00y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T511L91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ifs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76200" marB="76200" marR="114300" marL="114300" anchor="ctr"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t00p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T511L91-ORCA025L75-LIM3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coupled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00" marR="1905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cold start</a:t>
                      </a:r>
                      <a:endParaRPr sz="1200"/>
                    </a:p>
                  </a:txBody>
                  <a:tcPr marT="76200" marB="76200" marR="114300" marL="114300" anchor="ctr">
                    <a:lnL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DCDC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use cases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We conducted a survey among the 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EC-Earth community to know 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about their use cases and asking 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about their needs and expectations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from a workflow management system.</a:t>
            </a:r>
            <a:endParaRPr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Participants: 34       </a:t>
            </a:r>
            <a:endParaRPr sz="1800"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/>
              <a:t>( 12 countries / 18 institutions )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1" name="Google Shape;171;p33"/>
          <p:cNvGraphicFramePr/>
          <p:nvPr/>
        </p:nvGraphicFramePr>
        <p:xfrm>
          <a:off x="4487925" y="883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{D4FAC108-D774-4163-B773-A4039912E646}</a:tableStyleId>
              </a:tblPr>
              <a:tblGrid>
                <a:gridCol w="1717125"/>
                <a:gridCol w="1717125"/>
                <a:gridCol w="927000"/>
              </a:tblGrid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Country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Institution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# participants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Sweden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Lund (3), SU (2), SMHI (2)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7</a:t>
                      </a:r>
                      <a:endParaRPr b="1"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BSC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6</a:t>
                      </a:r>
                      <a:endParaRPr b="1"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Netherlands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KNMI (3), NSC (1), IMAU(1)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5</a:t>
                      </a:r>
                      <a:endParaRPr b="1"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Finland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FMI (3), CSC (1)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4</a:t>
                      </a:r>
                      <a:endParaRPr b="1" sz="800"/>
                    </a:p>
                  </a:txBody>
                  <a:tcPr marT="91425" marB="91425" marR="91425" marL="91425"/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Belgium</a:t>
                      </a:r>
                      <a:endParaRPr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UCL</a:t>
                      </a:r>
                      <a:endParaRPr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3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Germany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AWI (1), KIT (1)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2</a:t>
                      </a:r>
                      <a:endParaRPr b="1"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Denmark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DMI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2</a:t>
                      </a:r>
                      <a:endParaRPr b="1"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Italy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ENEA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1</a:t>
                      </a:r>
                      <a:endParaRPr b="1"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Norway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UiB</a:t>
                      </a:r>
                      <a:endParaRPr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1</a:t>
                      </a:r>
                      <a:endParaRPr b="1" sz="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Portugal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UL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1</a:t>
                      </a:r>
                      <a:endParaRPr b="1" sz="800"/>
                    </a:p>
                  </a:txBody>
                  <a:tcPr marT="91425" marB="91425" marR="91425" marL="91425"/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United Kingdom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University of Oxford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1</a:t>
                      </a:r>
                      <a:endParaRPr b="1" sz="800"/>
                    </a:p>
                  </a:txBody>
                  <a:tcPr marT="91425" marB="91425" marR="91425" marL="91425"/>
                </a:tc>
              </a:tr>
              <a:tr h="28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Ireland</a:t>
                      </a:r>
                      <a:endParaRPr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ICHEC</a:t>
                      </a:r>
                      <a:endParaRPr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1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/>
          <p:nvPr>
            <p:ph type="title"/>
          </p:nvPr>
        </p:nvSpPr>
        <p:spPr>
          <a:xfrm>
            <a:off x="92075" y="105850"/>
            <a:ext cx="8551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</a:rPr>
              <a:t>Cylc adoption at BSC (WIP)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1"/>
          <p:cNvSpPr txBox="1"/>
          <p:nvPr>
            <p:ph idx="1" type="body"/>
          </p:nvPr>
        </p:nvSpPr>
        <p:spPr>
          <a:xfrm>
            <a:off x="395300" y="722333"/>
            <a:ext cx="83295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/>
              <a:t>Climate prediction</a:t>
            </a:r>
            <a:endParaRPr sz="1800"/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GB" sz="1400"/>
              <a:t>EC-Earth / NEMO / OpenIFS</a:t>
            </a:r>
            <a:endParaRPr sz="1400"/>
          </a:p>
          <a:p>
            <a:pPr indent="-203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/>
              <a:t>Historical runs</a:t>
            </a:r>
            <a:endParaRPr sz="1400"/>
          </a:p>
          <a:p>
            <a:pPr indent="-203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/>
              <a:t>Seasonal / decadal runs</a:t>
            </a:r>
            <a:endParaRPr sz="1400"/>
          </a:p>
          <a:p>
            <a:pPr indent="-203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/>
              <a:t>Model development (stem?)</a:t>
            </a:r>
            <a:endParaRPr sz="14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999999"/>
                </a:solidFill>
              </a:rPr>
              <a:t>Air quality</a:t>
            </a:r>
            <a:endParaRPr sz="18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–"/>
            </a:pPr>
            <a:r>
              <a:rPr lang="en-GB" sz="1400">
                <a:solidFill>
                  <a:srgbClr val="999999"/>
                </a:solidFill>
              </a:rPr>
              <a:t>MONARCH</a:t>
            </a:r>
            <a:endParaRPr sz="1400">
              <a:solidFill>
                <a:srgbClr val="999999"/>
              </a:solidFill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999999"/>
                </a:solidFill>
              </a:rPr>
              <a:t>Operational runs</a:t>
            </a:r>
            <a:endParaRPr sz="1400">
              <a:solidFill>
                <a:srgbClr val="999999"/>
              </a:solidFill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999999"/>
                </a:solidFill>
              </a:rPr>
              <a:t>Computational group</a:t>
            </a:r>
            <a:endParaRPr sz="18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–"/>
            </a:pPr>
            <a:r>
              <a:rPr lang="en-GB" sz="1400">
                <a:solidFill>
                  <a:srgbClr val="999999"/>
                </a:solidFill>
              </a:rPr>
              <a:t>Automated tests on multiple platforms</a:t>
            </a:r>
            <a:endParaRPr sz="14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–"/>
            </a:pPr>
            <a:r>
              <a:rPr lang="en-GB" sz="1400">
                <a:solidFill>
                  <a:srgbClr val="999999"/>
                </a:solidFill>
              </a:rPr>
              <a:t>Scalability analysis</a:t>
            </a:r>
            <a:endParaRPr sz="14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–"/>
            </a:pPr>
            <a:r>
              <a:rPr lang="en-GB" sz="1400">
                <a:solidFill>
                  <a:srgbClr val="999999"/>
                </a:solidFill>
              </a:rPr>
              <a:t>Load balance analysis</a:t>
            </a:r>
            <a:endParaRPr sz="14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–"/>
            </a:pPr>
            <a:r>
              <a:rPr lang="en-GB" sz="1400">
                <a:solidFill>
                  <a:srgbClr val="999999"/>
                </a:solidFill>
              </a:rPr>
              <a:t>Precision analysis</a:t>
            </a:r>
            <a:endParaRPr sz="1400">
              <a:solidFill>
                <a:srgbClr val="999999"/>
              </a:solidFill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Char char="–"/>
            </a:pPr>
            <a:r>
              <a:rPr lang="en-GB" sz="1400">
                <a:solidFill>
                  <a:srgbClr val="999999"/>
                </a:solidFill>
              </a:rPr>
              <a:t>Data provisioning</a:t>
            </a:r>
            <a:endParaRPr sz="1400">
              <a:solidFill>
                <a:srgbClr val="999999"/>
              </a:solidFill>
            </a:endParaRPr>
          </a:p>
          <a:p>
            <a:pPr indent="0" lvl="2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2" name="Google Shape;362;p51"/>
          <p:cNvSpPr txBox="1"/>
          <p:nvPr/>
        </p:nvSpPr>
        <p:spPr>
          <a:xfrm>
            <a:off x="4899450" y="1152475"/>
            <a:ext cx="34704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Portable</a:t>
            </a:r>
            <a:r>
              <a:rPr lang="en-GB">
                <a:solidFill>
                  <a:schemeClr val="dk1"/>
                </a:solidFill>
              </a:rPr>
              <a:t> e</a:t>
            </a:r>
            <a:r>
              <a:rPr lang="en-GB">
                <a:solidFill>
                  <a:schemeClr val="dk1"/>
                </a:solidFill>
              </a:rPr>
              <a:t>xperiments including 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Compilation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Initialization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Simulation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Post processing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Automated transfers</a:t>
            </a:r>
            <a:endParaRPr>
              <a:solidFill>
                <a:schemeClr val="dk1"/>
              </a:solidFill>
            </a:endParaRPr>
          </a:p>
          <a:p>
            <a:pPr indent="-203200" lvl="2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Data assimilation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ok.png"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75" y="1554924"/>
            <a:ext cx="279300" cy="265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.png"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75" y="2108674"/>
            <a:ext cx="279300" cy="265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.png" id="365" name="Google Shape;3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650" y="1418824"/>
            <a:ext cx="279300" cy="26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4">
            <a:alphaModFix/>
          </a:blip>
          <a:srcRect b="10164" l="20669" r="21690" t="57143"/>
          <a:stretch/>
        </p:blipFill>
        <p:spPr>
          <a:xfrm>
            <a:off x="4260400" y="3350325"/>
            <a:ext cx="4392126" cy="15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Portable suites for collaborative model development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EC-Earth Cylc runtime simplification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Rose metadata compliance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Rose stem, is it useful in the testing/development phase?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Rosie web services under EC-Earth Development portal</a:t>
            </a:r>
            <a:br>
              <a:rPr lang="en-GB" sz="1800"/>
            </a:b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Capture more use cases @ BSC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Suite for ensemble climate prediction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Suite for ensemble MONARCH (operational air quality model)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System wide installation of Cylc and Rose</a:t>
            </a:r>
            <a:br>
              <a:rPr lang="en-GB" sz="1800"/>
            </a:b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Cylc @ MN4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Communication back from tasks to suite host will be possible</a:t>
            </a:r>
            <a:endParaRPr sz="1800"/>
          </a:p>
        </p:txBody>
      </p:sp>
      <p:sp>
        <p:nvSpPr>
          <p:cNvPr id="372" name="Google Shape;372;p52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Ongoing work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Cylc @ ECMWF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Rose suite running at ECMWF, including tasks to archive data at BSC and compute diagnostics on Power9 cluster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Will Cylc web-based GUIs be available from ECMWF servers?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 sz="1800"/>
              <a:t>Could ECMWF HPC be used as remote resource, using the ecaccess web toolkit?</a:t>
            </a:r>
            <a:br>
              <a:rPr lang="en-GB" sz="1800"/>
            </a:br>
            <a:endParaRPr sz="18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(later) Single batch job for multiple tasks #2754</a:t>
            </a:r>
            <a:endParaRPr sz="2100"/>
          </a:p>
        </p:txBody>
      </p:sp>
      <p:sp>
        <p:nvSpPr>
          <p:cNvPr id="378" name="Google Shape;378;p53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Ongoing work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A strategy for adopting Cylc and Rose as the EC-Earth common workflow management system is being build</a:t>
            </a:r>
            <a:endParaRPr sz="21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Needs of the community have been taken into account</a:t>
            </a:r>
            <a:br>
              <a:rPr lang="en-GB" sz="1800"/>
            </a:br>
            <a:endParaRPr sz="18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A demonstrator has been created at BSC</a:t>
            </a:r>
            <a:endParaRPr sz="21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Cylc, Rose and Rosie have been installed on a private virtual machine at BSC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Rose suites have been created for running EC-Earth historical and multi-member ensemble climate simulations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MareNostrum 4 (Slurm) and data-transfer nodes (background) are being used as remote resources, using polling</a:t>
            </a:r>
            <a:endParaRPr sz="1800"/>
          </a:p>
        </p:txBody>
      </p:sp>
      <p:sp>
        <p:nvSpPr>
          <p:cNvPr id="384" name="Google Shape;384;p54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EC-Earth consortium collaboration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Develop more EC-Earth use cases</a:t>
            </a:r>
            <a:endParaRPr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Close collaboration with the MetOffice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ESiWACE 2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IS-ENES 3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19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Training activities</a:t>
            </a:r>
            <a:endParaRPr sz="21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Cylc + Rose from scratch, suite design, at BSC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 sz="1800"/>
              <a:t>Tutorials at EC-Earth meeting and PATC course</a:t>
            </a:r>
            <a:endParaRPr sz="1800"/>
          </a:p>
        </p:txBody>
      </p:sp>
      <p:sp>
        <p:nvSpPr>
          <p:cNvPr id="390" name="Google Shape;390;p55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 &amp; A</a:t>
            </a:r>
            <a:endParaRPr/>
          </a:p>
        </p:txBody>
      </p:sp>
      <p:pic>
        <p:nvPicPr>
          <p:cNvPr descr="Resultado de imagen de Q&amp;A" id="396" name="Google Shape;396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388" y="1436275"/>
            <a:ext cx="2577225" cy="25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/>
        </p:nvSpPr>
        <p:spPr>
          <a:xfrm>
            <a:off x="1350962" y="3922712"/>
            <a:ext cx="6480300" cy="1044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further information please contact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GB" sz="2000" u="sng">
                <a:solidFill>
                  <a:srgbClr val="95B3D7"/>
                </a:solidFill>
                <a:hlinkClick r:id="rId3"/>
              </a:rPr>
              <a:t>domingo.manubens@bsc.es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402" name="Google Shape;402;p57"/>
          <p:cNvSpPr txBox="1"/>
          <p:nvPr/>
        </p:nvSpPr>
        <p:spPr>
          <a:xfrm>
            <a:off x="1113000" y="2651125"/>
            <a:ext cx="6918000" cy="822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br>
              <a:rPr b="0" i="0" lang="en-GB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research leading to these results has received funding from the EU H2020 Framework Programme under grant agreement n° </a:t>
            </a:r>
            <a:r>
              <a:rPr lang="en-GB" sz="1200">
                <a:solidFill>
                  <a:srgbClr val="FFFFFF"/>
                </a:solidFill>
              </a:rPr>
              <a:t>H2020 GA 675191</a:t>
            </a: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sz="1200"/>
          </a:p>
        </p:txBody>
      </p:sp>
      <p:pic>
        <p:nvPicPr>
          <p:cNvPr id="403" name="Google Shape;40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3175" y="898581"/>
            <a:ext cx="2180825" cy="6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use cases</a:t>
            </a:r>
            <a:endParaRPr/>
          </a:p>
        </p:txBody>
      </p:sp>
      <p:pic>
        <p:nvPicPr>
          <p:cNvPr descr="image4.png" id="177" name="Google Shape;1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450" y="825300"/>
            <a:ext cx="6600574" cy="40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 txBox="1"/>
          <p:nvPr/>
        </p:nvSpPr>
        <p:spPr>
          <a:xfrm>
            <a:off x="516500" y="1306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Have you used a </a:t>
            </a:r>
            <a:br>
              <a:rPr lang="en-GB" sz="1800">
                <a:solidFill>
                  <a:schemeClr val="dk2"/>
                </a:solidFill>
              </a:rPr>
            </a:br>
            <a:r>
              <a:rPr lang="en-GB" sz="1800">
                <a:solidFill>
                  <a:schemeClr val="dk2"/>
                </a:solidFill>
              </a:rPr>
              <a:t>workflow management system?</a:t>
            </a:r>
            <a:endParaRPr sz="2400">
              <a:solidFill>
                <a:srgbClr val="00499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use cases</a:t>
            </a:r>
            <a:endParaRPr/>
          </a:p>
        </p:txBody>
      </p:sp>
      <p:sp>
        <p:nvSpPr>
          <p:cNvPr id="184" name="Google Shape;184;p35"/>
          <p:cNvSpPr txBox="1"/>
          <p:nvPr/>
        </p:nvSpPr>
        <p:spPr>
          <a:xfrm>
            <a:off x="555225" y="1330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How do you run EC-Earth?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image(11).png"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076" y="1330501"/>
            <a:ext cx="5343950" cy="33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use cases</a:t>
            </a:r>
            <a:endParaRPr/>
          </a:p>
        </p:txBody>
      </p:sp>
      <p:sp>
        <p:nvSpPr>
          <p:cNvPr id="191" name="Google Shape;191;p36"/>
          <p:cNvSpPr txBox="1"/>
          <p:nvPr/>
        </p:nvSpPr>
        <p:spPr>
          <a:xfrm>
            <a:off x="508725" y="1735150"/>
            <a:ext cx="25275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Model simulation production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image(12).png"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075" y="1152800"/>
            <a:ext cx="5487249" cy="33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EC-Earth use cases</a:t>
            </a:r>
            <a:endParaRPr/>
          </a:p>
        </p:txBody>
      </p:sp>
      <p:pic>
        <p:nvPicPr>
          <p:cNvPr descr="future0.png"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713" y="658425"/>
            <a:ext cx="1166937" cy="95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b.png" id="199" name="Google Shape;1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400" y="1234166"/>
            <a:ext cx="1809878" cy="15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 txBox="1"/>
          <p:nvPr/>
        </p:nvSpPr>
        <p:spPr>
          <a:xfrm>
            <a:off x="1898433" y="3233615"/>
            <a:ext cx="1411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Jobs wrapper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1961937" y="988245"/>
            <a:ext cx="9762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66666"/>
                </a:solidFill>
              </a:rPr>
              <a:t>Database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6407252" y="3233615"/>
            <a:ext cx="15876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Clock triggered jobs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3740063" y="988245"/>
            <a:ext cx="19554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E-mail notifications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4121103" y="3233625"/>
            <a:ext cx="580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GUI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5835712" y="988245"/>
            <a:ext cx="15876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Complex workflows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descr="futurea.png" id="206" name="Google Shape;2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252" y="3513550"/>
            <a:ext cx="1754312" cy="149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1.png" id="207" name="Google Shape;20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7564" y="1325754"/>
            <a:ext cx="1746374" cy="1475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3.png" id="208" name="Google Shape;20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0343" y="3513550"/>
            <a:ext cx="1968639" cy="152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4.png" id="209" name="Google Shape;20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4287" y="1325754"/>
            <a:ext cx="1889259" cy="1460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ture5.png" id="210" name="Google Shape;210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3276" y="3513550"/>
            <a:ext cx="1808630" cy="150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Autosubmit wrappers (job clustering)</a:t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243125" y="756800"/>
            <a:ext cx="8881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4990"/>
                </a:solidFill>
              </a:rPr>
              <a:t>Motivation: to </a:t>
            </a:r>
            <a:r>
              <a:rPr b="1" lang="en-GB" sz="1800">
                <a:solidFill>
                  <a:srgbClr val="004990"/>
                </a:solidFill>
              </a:rPr>
              <a:t>improve</a:t>
            </a:r>
            <a:r>
              <a:rPr lang="en-GB" sz="1800">
                <a:solidFill>
                  <a:srgbClr val="004990"/>
                </a:solidFill>
              </a:rPr>
              <a:t> the throughput by </a:t>
            </a:r>
            <a:r>
              <a:rPr b="1" lang="en-GB" sz="1800">
                <a:solidFill>
                  <a:srgbClr val="004990"/>
                </a:solidFill>
              </a:rPr>
              <a:t>reducing</a:t>
            </a:r>
            <a:r>
              <a:rPr lang="en-GB" sz="1800">
                <a:solidFill>
                  <a:srgbClr val="004990"/>
                </a:solidFill>
              </a:rPr>
              <a:t> queueing </a:t>
            </a:r>
            <a:r>
              <a:rPr b="1" lang="en-GB" sz="1800">
                <a:solidFill>
                  <a:srgbClr val="004990"/>
                </a:solidFill>
              </a:rPr>
              <a:t>time</a:t>
            </a:r>
            <a:r>
              <a:rPr lang="en-GB" sz="1800">
                <a:solidFill>
                  <a:srgbClr val="004990"/>
                </a:solidFill>
              </a:rPr>
              <a:t> by wrapping different jobs together.</a:t>
            </a:r>
            <a:endParaRPr sz="1800">
              <a:solidFill>
                <a:srgbClr val="00499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499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4990"/>
              </a:solidFill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43675"/>
            <a:ext cx="6135299" cy="24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4">
            <a:alphaModFix/>
          </a:blip>
          <a:srcRect b="1890" l="1047" r="24152" t="3106"/>
          <a:stretch/>
        </p:blipFill>
        <p:spPr>
          <a:xfrm>
            <a:off x="4704800" y="2031025"/>
            <a:ext cx="4505051" cy="31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5">
            <a:alphaModFix/>
          </a:blip>
          <a:srcRect b="40056" l="75626" r="1151" t="39548"/>
          <a:stretch/>
        </p:blipFill>
        <p:spPr>
          <a:xfrm>
            <a:off x="6821200" y="1435825"/>
            <a:ext cx="1547676" cy="8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Vertical wrapper</a:t>
            </a:r>
            <a:endParaRPr/>
          </a:p>
        </p:txBody>
      </p:sp>
      <p:sp>
        <p:nvSpPr>
          <p:cNvPr id="225" name="Google Shape;225;p39"/>
          <p:cNvSpPr txBox="1"/>
          <p:nvPr/>
        </p:nvSpPr>
        <p:spPr>
          <a:xfrm>
            <a:off x="243125" y="528200"/>
            <a:ext cx="88815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499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4990"/>
              </a:solidFill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b="16178" l="0" r="34580" t="7723"/>
          <a:stretch/>
        </p:blipFill>
        <p:spPr>
          <a:xfrm>
            <a:off x="5717475" y="920987"/>
            <a:ext cx="2673225" cy="36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/>
          <p:nvPr/>
        </p:nvSpPr>
        <p:spPr>
          <a:xfrm>
            <a:off x="0" y="3676600"/>
            <a:ext cx="35379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342900" lvl="0" marL="114300" marR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[wrapper]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vertical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JOBS_IN_WRAPPER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SIM POST</a:t>
            </a:r>
            <a:endParaRPr>
              <a:solidFill>
                <a:srgbClr val="DD1144"/>
              </a:solidFill>
              <a:highlight>
                <a:schemeClr val="accen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39"/>
          <p:cNvSpPr txBox="1"/>
          <p:nvPr/>
        </p:nvSpPr>
        <p:spPr>
          <a:xfrm>
            <a:off x="243125" y="676588"/>
            <a:ext cx="508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The status of each job is checked and updated</a:t>
            </a:r>
            <a:br>
              <a:rPr lang="en-GB" sz="1800">
                <a:solidFill>
                  <a:srgbClr val="004890"/>
                </a:solidFill>
              </a:rPr>
            </a:br>
            <a:endParaRPr sz="1800">
              <a:solidFill>
                <a:srgbClr val="00489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Failures are detected, also when a job is running for longer than its wallclock</a:t>
            </a:r>
            <a:endParaRPr sz="1800">
              <a:solidFill>
                <a:srgbClr val="00489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89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In this case, the whole wrapper job is cancelled, and, if there are retrials, resubmitted from the point of failure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396876" y="105825"/>
            <a:ext cx="61914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Horizontal wrapper</a:t>
            </a:r>
            <a:endParaRPr/>
          </a:p>
        </p:txBody>
      </p:sp>
      <p:sp>
        <p:nvSpPr>
          <p:cNvPr id="234" name="Google Shape;234;p40"/>
          <p:cNvSpPr txBox="1"/>
          <p:nvPr/>
        </p:nvSpPr>
        <p:spPr>
          <a:xfrm>
            <a:off x="0" y="2347250"/>
            <a:ext cx="36042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342900" lvl="0" marL="114300" marR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[wrapper]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horizontal</a:t>
            </a:r>
            <a:b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00808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JOBS_IN_WRAPPER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404040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DD1144"/>
                </a:solidFill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SIM POST</a:t>
            </a:r>
            <a:endParaRPr sz="2100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500" y="2388625"/>
            <a:ext cx="4843499" cy="14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0"/>
          <p:cNvSpPr txBox="1"/>
          <p:nvPr/>
        </p:nvSpPr>
        <p:spPr>
          <a:xfrm>
            <a:off x="385650" y="916600"/>
            <a:ext cx="44523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004890"/>
              </a:buClr>
              <a:buSzPts val="1800"/>
              <a:buChar char="•"/>
            </a:pPr>
            <a:r>
              <a:rPr lang="en-GB" sz="1800">
                <a:solidFill>
                  <a:srgbClr val="004890"/>
                </a:solidFill>
              </a:rPr>
              <a:t>Usage of machinefiles in mpirun identified by the job name</a:t>
            </a:r>
            <a:endParaRPr sz="1800">
              <a:solidFill>
                <a:srgbClr val="00489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SC_PPT_templat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sc_powerpoint_template_20160607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