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76" r:id="rId6"/>
    <p:sldMasterId id="2147483677" r:id="rId7"/>
    <p:sldMasterId id="2147483678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mAuthor clrIdx="0" id="0" initials="" lastIdx="1" name="Miguel Castrillo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D4FAC108-D774-4163-B773-A4039912E646}">
  <a:tblStyle styleId="{D4FAC108-D774-4163-B773-A4039912E64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51E27505-5BE2-4D00-A262-1704B860BD8C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1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notesMaster" Target="notesMasters/notesMaster1.xml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5" Type="http://schemas.openxmlformats.org/officeDocument/2006/relationships/commentAuthors" Target="commentAuthors.xml"/><Relationship Id="rId6" Type="http://schemas.openxmlformats.org/officeDocument/2006/relationships/slideMaster" Target="slideMasters/slideMaster1.xml"/><Relationship Id="rId29" Type="http://schemas.openxmlformats.org/officeDocument/2006/relationships/slide" Target="slides/slide20.xml"/><Relationship Id="rId7" Type="http://schemas.openxmlformats.org/officeDocument/2006/relationships/slideMaster" Target="slideMasters/slideMaster2.xml"/><Relationship Id="rId8" Type="http://schemas.openxmlformats.org/officeDocument/2006/relationships/slideMaster" Target="slideMasters/slideMaster3.xml"/><Relationship Id="rId31" Type="http://schemas.openxmlformats.org/officeDocument/2006/relationships/slide" Target="slides/slide22.xml"/><Relationship Id="rId30" Type="http://schemas.openxmlformats.org/officeDocument/2006/relationships/slide" Target="slides/slide21.xml"/><Relationship Id="rId11" Type="http://schemas.openxmlformats.org/officeDocument/2006/relationships/slide" Target="slides/slide2.xml"/><Relationship Id="rId33" Type="http://schemas.openxmlformats.org/officeDocument/2006/relationships/slide" Target="slides/slide24.xml"/><Relationship Id="rId10" Type="http://schemas.openxmlformats.org/officeDocument/2006/relationships/slide" Target="slides/slide1.xml"/><Relationship Id="rId32" Type="http://schemas.openxmlformats.org/officeDocument/2006/relationships/slide" Target="slides/slide23.xml"/><Relationship Id="rId13" Type="http://schemas.openxmlformats.org/officeDocument/2006/relationships/slide" Target="slides/slide4.xml"/><Relationship Id="rId35" Type="http://schemas.openxmlformats.org/officeDocument/2006/relationships/slide" Target="slides/slide26.xml"/><Relationship Id="rId12" Type="http://schemas.openxmlformats.org/officeDocument/2006/relationships/slide" Target="slides/slide3.xml"/><Relationship Id="rId34" Type="http://schemas.openxmlformats.org/officeDocument/2006/relationships/slide" Target="slides/slide25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9" Type="http://schemas.openxmlformats.org/officeDocument/2006/relationships/slide" Target="slides/slide10.xml"/><Relationship Id="rId18" Type="http://schemas.openxmlformats.org/officeDocument/2006/relationships/slide" Target="slides/slide9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m authorId="0" idx="1" dt="2018-09-10T15:09:27.234">
    <p:pos x="-91" y="389"/>
    <p:text>https://docs.google.com/presentation/d/1pihg7k03PWFenqd2MyNtJXJv9kph2HG5XqSHFpgsa3k/edit?usp=sharing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f1b656c93_2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g3f1b656c93_2_58:notes"/>
          <p:cNvSpPr/>
          <p:nvPr>
            <p:ph idx="2" type="sldImg"/>
          </p:nvPr>
        </p:nvSpPr>
        <p:spPr>
          <a:xfrm>
            <a:off x="380519" y="685800"/>
            <a:ext cx="6096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41062d5721_0_5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41062d5721_0_5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f1b656c93_2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GR autosubmit to cylc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3f1b656c93_2_115:notes"/>
          <p:cNvSpPr/>
          <p:nvPr>
            <p:ph idx="2" type="sldImg"/>
          </p:nvPr>
        </p:nvSpPr>
        <p:spPr>
          <a:xfrm>
            <a:off x="380519" y="685800"/>
            <a:ext cx="6096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f1b656c93_2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Cylc + Rosie + Rose description</a:t>
            </a:r>
            <a:endParaRPr/>
          </a:p>
        </p:txBody>
      </p:sp>
      <p:sp>
        <p:nvSpPr>
          <p:cNvPr id="256" name="Google Shape;256;g3f1b656c93_2_144:notes"/>
          <p:cNvSpPr/>
          <p:nvPr>
            <p:ph idx="2" type="sldImg"/>
          </p:nvPr>
        </p:nvSpPr>
        <p:spPr>
          <a:xfrm>
            <a:off x="380519" y="685800"/>
            <a:ext cx="6096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f1b656c93_2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	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- Rose to facilitate suite development, management and collaboration.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g3f1b656c93_2_150:notes"/>
          <p:cNvSpPr/>
          <p:nvPr>
            <p:ph idx="2" type="sldImg"/>
          </p:nvPr>
        </p:nvSpPr>
        <p:spPr>
          <a:xfrm>
            <a:off x="380519" y="685800"/>
            <a:ext cx="6096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f1b656c93_2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	 	 	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Rosie server, for version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controlling suites and suite discovery and management, which I find are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of special interest for a community (such as EC-Earth) to collaborate.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g3f1b656c93_2_156:notes"/>
          <p:cNvSpPr/>
          <p:nvPr>
            <p:ph idx="2" type="sldImg"/>
          </p:nvPr>
        </p:nvSpPr>
        <p:spPr>
          <a:xfrm>
            <a:off x="380519" y="685800"/>
            <a:ext cx="6096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41062d5721_0_3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41062d5721_0_3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41062d5721_0_3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41062d5721_0_3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41062d5721_0_3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41062d5721_0_3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41062d5721_0_3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41062d5721_0_3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41062d5721_0_3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41062d5721_0_3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41062d5721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41062d5721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f1b656c93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g3f1b656c93_2_133:notes"/>
          <p:cNvSpPr/>
          <p:nvPr>
            <p:ph idx="2" type="sldImg"/>
          </p:nvPr>
        </p:nvSpPr>
        <p:spPr>
          <a:xfrm>
            <a:off x="380519" y="685800"/>
            <a:ext cx="6096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41062d5721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41062d5721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Make the slide nicer?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41062d5721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41062d5721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Make the slide nicer?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41062d5721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41062d5721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Make the slide nicer?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41062d5721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41062d5721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Make the slide nicer?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41062d5721_0_4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41062d5721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41062d5721_0_4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41062d5721_0_4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41062d5721_0_2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41062d5721_0_2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41062d5721_0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41062d5721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41062d5721_0_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41062d5721_0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41062d5721_0_2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41062d5721_0_2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1062d5721_0_4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1062d5721_0_4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41062d5721_0_4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41062d5721_0_4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41062d5721_0_4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41062d5721_0_4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Relationship Id="rId3" Type="http://schemas.openxmlformats.org/officeDocument/2006/relationships/image" Target="../media/image1.png"/><Relationship Id="rId4" Type="http://schemas.openxmlformats.org/officeDocument/2006/relationships/image" Target="../media/image7.png"/><Relationship Id="rId11" Type="http://schemas.openxmlformats.org/officeDocument/2006/relationships/hyperlink" Target="https://www.youtube.com/user/BSCCNS" TargetMode="External"/><Relationship Id="rId10" Type="http://schemas.openxmlformats.org/officeDocument/2006/relationships/image" Target="../media/image2.png"/><Relationship Id="rId12" Type="http://schemas.openxmlformats.org/officeDocument/2006/relationships/image" Target="../media/image3.png"/><Relationship Id="rId9" Type="http://schemas.openxmlformats.org/officeDocument/2006/relationships/hyperlink" Target="https://twitter.com/bsc_cns" TargetMode="External"/><Relationship Id="rId5" Type="http://schemas.openxmlformats.org/officeDocument/2006/relationships/hyperlink" Target="https://www.linkedin.com/company/barcelona-supercomputing-center" TargetMode="External"/><Relationship Id="rId6" Type="http://schemas.openxmlformats.org/officeDocument/2006/relationships/image" Target="../media/image6.png"/><Relationship Id="rId7" Type="http://schemas.openxmlformats.org/officeDocument/2006/relationships/hyperlink" Target="https://www.facebook.com/BSCCNS" TargetMode="External"/><Relationship Id="rId8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jpg"/><Relationship Id="rId3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Relationship Id="rId3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jpg"/><Relationship Id="rId3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jpg"/><Relationship Id="rId3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Relationship Id="rId3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Relationship Id="rId3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jpg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jpg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jpg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jp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jp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jpg"/><Relationship Id="rId3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jpg"/><Relationship Id="rId3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jpg"/><Relationship Id="rId3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ver">
  <p:cSld name="cov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75" y="0"/>
            <a:ext cx="91407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4"/>
          <p:cNvSpPr txBox="1"/>
          <p:nvPr/>
        </p:nvSpPr>
        <p:spPr>
          <a:xfrm>
            <a:off x="76200" y="133764"/>
            <a:ext cx="1600200" cy="3654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GB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54" name="Google Shape;5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9800" y="608334"/>
            <a:ext cx="4603800" cy="101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38825" y="751402"/>
            <a:ext cx="1012800" cy="38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4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538788" y="4679399"/>
            <a:ext cx="425400" cy="2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4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27763" y="4681725"/>
            <a:ext cx="393600" cy="24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4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878638" y="4679399"/>
            <a:ext cx="447600" cy="2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4">
            <a:hlinkClick r:id="rId11"/>
          </p:cNvPr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480300" y="4679399"/>
            <a:ext cx="763500" cy="2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bjectives">
  <p:cSld name="objectives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61" name="Google Shape;61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"/>
            <a:ext cx="9144000" cy="6066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5"/>
          <p:cNvSpPr txBox="1"/>
          <p:nvPr/>
        </p:nvSpPr>
        <p:spPr>
          <a:xfrm>
            <a:off x="8458200" y="4766636"/>
            <a:ext cx="5334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Font typeface="Arial"/>
              <a:buNone/>
            </a:pPr>
            <a:fld id="{00000000-1234-1234-1234-123412341234}" type="slidenum">
              <a:rPr b="0" i="0" lang="en-GB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63" name="Google Shape;6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05848"/>
            <a:ext cx="1936800" cy="42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91890"/>
            <a:ext cx="574800" cy="2199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5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95535" y="721996"/>
            <a:ext cx="8329500" cy="40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hank-you">
  <p:cSld name="thank-you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7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6"/>
          <p:cNvSpPr txBox="1"/>
          <p:nvPr/>
        </p:nvSpPr>
        <p:spPr>
          <a:xfrm>
            <a:off x="76200" y="133764"/>
            <a:ext cx="1600200" cy="3654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GB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70" name="Google Shape;7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213" y="1477215"/>
            <a:ext cx="3306900" cy="72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5600" y="1470236"/>
            <a:ext cx="830400" cy="31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xt-graphics">
  <p:cSld name="text-graphics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73" name="Google Shape;73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"/>
            <a:ext cx="9144000" cy="6066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7"/>
          <p:cNvSpPr txBox="1"/>
          <p:nvPr/>
        </p:nvSpPr>
        <p:spPr>
          <a:xfrm>
            <a:off x="8458200" y="4766636"/>
            <a:ext cx="5334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Font typeface="Arial"/>
              <a:buNone/>
            </a:pPr>
            <a:fld id="{00000000-1234-1234-1234-123412341234}" type="slidenum">
              <a:rPr b="0" i="0" lang="en-GB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75" name="Google Shape;7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05848"/>
            <a:ext cx="1936800" cy="42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91890"/>
            <a:ext cx="574800" cy="2199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7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395535" y="721996"/>
            <a:ext cx="8329500" cy="40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" name="Google Shape;79;p17"/>
          <p:cNvSpPr/>
          <p:nvPr>
            <p:ph idx="2" type="chart"/>
          </p:nvPr>
        </p:nvSpPr>
        <p:spPr>
          <a:xfrm>
            <a:off x="4572000" y="1463784"/>
            <a:ext cx="4152900" cy="33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ext-picture">
  <p:cSld name="2_text-picture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81" name="Google Shape;81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"/>
            <a:ext cx="9144000" cy="6066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8"/>
          <p:cNvSpPr txBox="1"/>
          <p:nvPr/>
        </p:nvSpPr>
        <p:spPr>
          <a:xfrm>
            <a:off x="8458200" y="4766636"/>
            <a:ext cx="5334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Font typeface="Arial"/>
              <a:buNone/>
            </a:pPr>
            <a:fld id="{00000000-1234-1234-1234-123412341234}" type="slidenum">
              <a:rPr b="0" i="0" lang="en-GB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83" name="Google Shape;8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05848"/>
            <a:ext cx="1936800" cy="42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91890"/>
            <a:ext cx="574800" cy="2199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8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18"/>
          <p:cNvSpPr/>
          <p:nvPr>
            <p:ph idx="2" type="pic"/>
          </p:nvPr>
        </p:nvSpPr>
        <p:spPr>
          <a:xfrm>
            <a:off x="4572000" y="2360709"/>
            <a:ext cx="4152900" cy="24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8"/>
          <p:cNvSpPr txBox="1"/>
          <p:nvPr>
            <p:ph idx="1" type="body"/>
          </p:nvPr>
        </p:nvSpPr>
        <p:spPr>
          <a:xfrm>
            <a:off x="395535" y="721996"/>
            <a:ext cx="8329500" cy="40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future-plans">
  <p:cSld name="1_future-plans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/>
        </p:nvSpPr>
        <p:spPr>
          <a:xfrm>
            <a:off x="685800" y="1598184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GB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" name="Google Shape;90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7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9"/>
          <p:cNvSpPr txBox="1"/>
          <p:nvPr/>
        </p:nvSpPr>
        <p:spPr>
          <a:xfrm>
            <a:off x="838200" y="1709847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GB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MAIN RESEARCH LINES &amp; RESULTS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future-plans">
  <p:cSld name="future-plans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0"/>
          <p:cNvSpPr txBox="1"/>
          <p:nvPr/>
        </p:nvSpPr>
        <p:spPr>
          <a:xfrm>
            <a:off x="685800" y="1598184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GB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7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0"/>
          <p:cNvSpPr txBox="1"/>
          <p:nvPr/>
        </p:nvSpPr>
        <p:spPr>
          <a:xfrm>
            <a:off x="838200" y="1709847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GB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ansition slide1">
  <p:cSld name="transition slide1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7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1"/>
          <p:cNvSpPr txBox="1"/>
          <p:nvPr/>
        </p:nvSpPr>
        <p:spPr>
          <a:xfrm>
            <a:off x="76200" y="133764"/>
            <a:ext cx="1600200" cy="3654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GB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99" name="Google Shape;9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92725" y="136090"/>
            <a:ext cx="3306900" cy="72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85113" y="129111"/>
            <a:ext cx="830400" cy="3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1"/>
          <p:cNvSpPr txBox="1"/>
          <p:nvPr>
            <p:ph type="title"/>
          </p:nvPr>
        </p:nvSpPr>
        <p:spPr>
          <a:xfrm>
            <a:off x="457200" y="2327785"/>
            <a:ext cx="8229600" cy="4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ansition-slide-2">
  <p:cSld name="transition-slide-2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7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bermude\Documents\Laura\PWP BSC\img_ok\logo.png" id="104" name="Google Shape;10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6375" y="1160835"/>
            <a:ext cx="6191400" cy="136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00775" y="1238767"/>
            <a:ext cx="1555800" cy="59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2"/>
          <p:cNvSpPr txBox="1"/>
          <p:nvPr/>
        </p:nvSpPr>
        <p:spPr>
          <a:xfrm>
            <a:off x="76200" y="133764"/>
            <a:ext cx="1600200" cy="3654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GB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2"/>
          <p:cNvSpPr txBox="1"/>
          <p:nvPr>
            <p:ph type="title"/>
          </p:nvPr>
        </p:nvSpPr>
        <p:spPr>
          <a:xfrm>
            <a:off x="3819339" y="3521434"/>
            <a:ext cx="4762800" cy="5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bjectives">
  <p:cSld name="objectives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110" name="Google Shape;110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414" y="0"/>
            <a:ext cx="9139500" cy="61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4"/>
          <p:cNvSpPr txBox="1"/>
          <p:nvPr/>
        </p:nvSpPr>
        <p:spPr>
          <a:xfrm>
            <a:off x="8458200" y="4766636"/>
            <a:ext cx="5334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b="0" i="0" lang="en-GB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112" name="Google Shape;11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05848"/>
            <a:ext cx="1936800" cy="42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91890"/>
            <a:ext cx="574800" cy="21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4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5" name="Google Shape;115;p24"/>
          <p:cNvSpPr txBox="1"/>
          <p:nvPr>
            <p:ph idx="1" type="body"/>
          </p:nvPr>
        </p:nvSpPr>
        <p:spPr>
          <a:xfrm>
            <a:off x="395535" y="721996"/>
            <a:ext cx="8329500" cy="40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xt-graphics">
  <p:cSld name="text-graphics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117" name="Google Shape;117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61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5"/>
          <p:cNvSpPr txBox="1"/>
          <p:nvPr/>
        </p:nvSpPr>
        <p:spPr>
          <a:xfrm>
            <a:off x="8458200" y="4766636"/>
            <a:ext cx="5334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119" name="Google Shape;11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05848"/>
            <a:ext cx="1936800" cy="42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91890"/>
            <a:ext cx="574800" cy="21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5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Google Shape;122;p25"/>
          <p:cNvSpPr txBox="1"/>
          <p:nvPr>
            <p:ph idx="1" type="body"/>
          </p:nvPr>
        </p:nvSpPr>
        <p:spPr>
          <a:xfrm>
            <a:off x="395535" y="721996"/>
            <a:ext cx="8329500" cy="40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Google Shape;123;p25"/>
          <p:cNvSpPr/>
          <p:nvPr>
            <p:ph idx="2" type="chart"/>
          </p:nvPr>
        </p:nvSpPr>
        <p:spPr>
          <a:xfrm>
            <a:off x="4572000" y="1463784"/>
            <a:ext cx="4152900" cy="33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ext-picture">
  <p:cSld name="2_text-picture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OLD\MisDocumentos\JASMINA\BSC-Corporative Design\BSC Template\cabecera2012-1600px.jpg" id="125" name="Google Shape;125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8703"/>
            <a:ext cx="9144000" cy="61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6"/>
          <p:cNvSpPr txBox="1"/>
          <p:nvPr/>
        </p:nvSpPr>
        <p:spPr>
          <a:xfrm>
            <a:off x="8458200" y="4766636"/>
            <a:ext cx="5334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000" u="none" cap="none" strike="noStrik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127" name="Google Shape;12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2588" y="105848"/>
            <a:ext cx="1936800" cy="42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45475" y="91890"/>
            <a:ext cx="574800" cy="21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6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0" name="Google Shape;130;p26"/>
          <p:cNvSpPr/>
          <p:nvPr>
            <p:ph idx="2" type="pic"/>
          </p:nvPr>
        </p:nvSpPr>
        <p:spPr>
          <a:xfrm>
            <a:off x="4572000" y="2360709"/>
            <a:ext cx="4152900" cy="24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1" name="Google Shape;131;p26"/>
          <p:cNvSpPr txBox="1"/>
          <p:nvPr>
            <p:ph idx="1" type="body"/>
          </p:nvPr>
        </p:nvSpPr>
        <p:spPr>
          <a:xfrm>
            <a:off x="395535" y="721996"/>
            <a:ext cx="8329500" cy="40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future-plans">
  <p:cSld name="1_future-plans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7"/>
          <p:cNvSpPr txBox="1"/>
          <p:nvPr/>
        </p:nvSpPr>
        <p:spPr>
          <a:xfrm>
            <a:off x="685800" y="1598184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GB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7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7"/>
          <p:cNvSpPr txBox="1"/>
          <p:nvPr/>
        </p:nvSpPr>
        <p:spPr>
          <a:xfrm>
            <a:off x="838200" y="1709847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GB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MAIN RESEARCH LINES &amp; RESULTS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future-plans">
  <p:cSld name="future-plans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8"/>
          <p:cNvSpPr txBox="1"/>
          <p:nvPr/>
        </p:nvSpPr>
        <p:spPr>
          <a:xfrm>
            <a:off x="685800" y="1598184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GB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7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8"/>
          <p:cNvSpPr txBox="1"/>
          <p:nvPr/>
        </p:nvSpPr>
        <p:spPr>
          <a:xfrm>
            <a:off x="838200" y="1709847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GB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FUTURE PLANS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ansition slide1">
  <p:cSld name="transition slide1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7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9"/>
          <p:cNvSpPr txBox="1"/>
          <p:nvPr/>
        </p:nvSpPr>
        <p:spPr>
          <a:xfrm>
            <a:off x="76200" y="133764"/>
            <a:ext cx="1600200" cy="3654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GB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143" name="Google Shape;14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92725" y="136090"/>
            <a:ext cx="3306900" cy="72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85113" y="129111"/>
            <a:ext cx="830400" cy="31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9"/>
          <p:cNvSpPr txBox="1"/>
          <p:nvPr>
            <p:ph type="title"/>
          </p:nvPr>
        </p:nvSpPr>
        <p:spPr>
          <a:xfrm>
            <a:off x="457200" y="2327785"/>
            <a:ext cx="8229600" cy="4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ansition-slide-2">
  <p:cSld name="transition-slide-2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7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lbermude\Documents\Laura\PWP BSC\img_ok\logo.png" id="148" name="Google Shape;148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6375" y="1160835"/>
            <a:ext cx="6191400" cy="136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00775" y="1238767"/>
            <a:ext cx="1555800" cy="59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30"/>
          <p:cNvSpPr txBox="1"/>
          <p:nvPr/>
        </p:nvSpPr>
        <p:spPr>
          <a:xfrm>
            <a:off x="76200" y="133764"/>
            <a:ext cx="1600200" cy="3654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GB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30"/>
          <p:cNvSpPr txBox="1"/>
          <p:nvPr>
            <p:ph type="title"/>
          </p:nvPr>
        </p:nvSpPr>
        <p:spPr>
          <a:xfrm>
            <a:off x="3819339" y="3521434"/>
            <a:ext cx="4762800" cy="5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hank-you">
  <p:cSld name="thank-you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8" y="0"/>
            <a:ext cx="91407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31"/>
          <p:cNvSpPr txBox="1"/>
          <p:nvPr/>
        </p:nvSpPr>
        <p:spPr>
          <a:xfrm>
            <a:off x="76200" y="133764"/>
            <a:ext cx="1600200" cy="3654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GB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lbermude\Documents\Laura\PWP BSC\img_ok\logo.png" id="155" name="Google Shape;155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213" y="1477215"/>
            <a:ext cx="3306900" cy="72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5600" y="1470236"/>
            <a:ext cx="830400" cy="31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0" Type="http://schemas.openxmlformats.org/officeDocument/2006/relationships/theme" Target="../theme/theme4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4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7.png"/><Relationship Id="rId4" Type="http://schemas.openxmlformats.org/officeDocument/2006/relationships/image" Target="../media/image38.png"/><Relationship Id="rId5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9.png"/><Relationship Id="rId4" Type="http://schemas.openxmlformats.org/officeDocument/2006/relationships/image" Target="../media/image4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0.png"/><Relationship Id="rId4" Type="http://schemas.openxmlformats.org/officeDocument/2006/relationships/image" Target="../media/image3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6.png"/><Relationship Id="rId4" Type="http://schemas.openxmlformats.org/officeDocument/2006/relationships/image" Target="../media/image4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7.xml"/><Relationship Id="rId3" Type="http://schemas.openxmlformats.org/officeDocument/2006/relationships/comments" Target="../comments/comment1.xml"/><Relationship Id="rId4" Type="http://schemas.openxmlformats.org/officeDocument/2006/relationships/image" Target="../media/image3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docs.google.com/presentation/d/1SfB6OauQDyu2hM98tOqbHuKztLXzJDFWnvBtoHY5taE/edit?usp=sharing" TargetMode="External"/><Relationship Id="rId4" Type="http://schemas.openxmlformats.org/officeDocument/2006/relationships/image" Target="../media/image31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6.xml"/><Relationship Id="rId3" Type="http://schemas.openxmlformats.org/officeDocument/2006/relationships/hyperlink" Target="mailto:domingo.manubens@bsc.es" TargetMode="External"/><Relationship Id="rId4" Type="http://schemas.openxmlformats.org/officeDocument/2006/relationships/image" Target="../media/image4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4" Type="http://schemas.openxmlformats.org/officeDocument/2006/relationships/image" Target="../media/image29.png"/><Relationship Id="rId9" Type="http://schemas.openxmlformats.org/officeDocument/2006/relationships/image" Target="../media/image22.png"/><Relationship Id="rId5" Type="http://schemas.openxmlformats.org/officeDocument/2006/relationships/image" Target="../media/image27.png"/><Relationship Id="rId6" Type="http://schemas.openxmlformats.org/officeDocument/2006/relationships/image" Target="../media/image30.png"/><Relationship Id="rId7" Type="http://schemas.openxmlformats.org/officeDocument/2006/relationships/image" Target="../media/image26.png"/><Relationship Id="rId8" Type="http://schemas.openxmlformats.org/officeDocument/2006/relationships/image" Target="../media/image2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jpg"/><Relationship Id="rId4" Type="http://schemas.openxmlformats.org/officeDocument/2006/relationships/image" Target="../media/image25.png"/><Relationship Id="rId5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2"/>
          <p:cNvSpPr txBox="1"/>
          <p:nvPr/>
        </p:nvSpPr>
        <p:spPr>
          <a:xfrm>
            <a:off x="6548438" y="144232"/>
            <a:ext cx="24480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Workshop on workflows Brussels</a:t>
            </a:r>
            <a:r>
              <a:rPr b="0" i="0" lang="en-GB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GB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r>
              <a:rPr b="0" i="0" lang="en-GB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September</a:t>
            </a:r>
            <a:r>
              <a:rPr b="0" i="0" lang="en-GB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201</a:t>
            </a:r>
            <a:r>
              <a:rPr lang="en-GB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32"/>
          <p:cNvSpPr txBox="1"/>
          <p:nvPr/>
        </p:nvSpPr>
        <p:spPr>
          <a:xfrm>
            <a:off x="685800" y="2283984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rgbClr val="FFFFFF"/>
                </a:solidFill>
              </a:rPr>
              <a:t>From Autosubmit to Cylc</a:t>
            </a:r>
            <a:endParaRPr b="1" sz="3200">
              <a:solidFill>
                <a:srgbClr val="FFFFFF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1" lang="en-GB" sz="1800">
                <a:solidFill>
                  <a:srgbClr val="FFFFFF"/>
                </a:solidFill>
              </a:rPr>
            </a:br>
            <a:r>
              <a:rPr b="1" lang="en-GB" sz="1800">
                <a:solidFill>
                  <a:srgbClr val="FFFFFF"/>
                </a:solidFill>
              </a:rPr>
              <a:t>A community standard for the EC-Earth consortium?</a:t>
            </a:r>
            <a:endParaRPr b="1" sz="1800">
              <a:solidFill>
                <a:srgbClr val="FFFFFF"/>
              </a:solidFill>
            </a:endParaRPr>
          </a:p>
        </p:txBody>
      </p:sp>
      <p:sp>
        <p:nvSpPr>
          <p:cNvPr id="163" name="Google Shape;163;p32"/>
          <p:cNvSpPr txBox="1"/>
          <p:nvPr/>
        </p:nvSpPr>
        <p:spPr>
          <a:xfrm>
            <a:off x="1350963" y="3943195"/>
            <a:ext cx="6480300" cy="3663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</a:rPr>
              <a:t>Domingo Manubens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Google Shape;16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3175" y="898581"/>
            <a:ext cx="2180825" cy="63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1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Hybrid wrapper</a:t>
            </a:r>
            <a:endParaRPr/>
          </a:p>
        </p:txBody>
      </p:sp>
      <p:sp>
        <p:nvSpPr>
          <p:cNvPr id="242" name="Google Shape;242;p41"/>
          <p:cNvSpPr txBox="1"/>
          <p:nvPr/>
        </p:nvSpPr>
        <p:spPr>
          <a:xfrm>
            <a:off x="0" y="2748550"/>
            <a:ext cx="3000000" cy="105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342900" lvl="0" marL="114300" marR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[wrapper]</a:t>
            </a:r>
            <a:b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	</a:t>
            </a:r>
            <a:r>
              <a:rPr lang="en-GB">
                <a:solidFill>
                  <a:srgbClr val="00808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TYPE</a:t>
            </a:r>
            <a: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>
                <a:solidFill>
                  <a:srgbClr val="DD1144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hybrid</a:t>
            </a:r>
            <a:b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	</a:t>
            </a:r>
            <a:r>
              <a:rPr lang="en-GB">
                <a:solidFill>
                  <a:srgbClr val="00808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JOBS_IN_WRAPPER</a:t>
            </a:r>
            <a: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>
                <a:solidFill>
                  <a:srgbClr val="DD1144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SIM</a:t>
            </a:r>
            <a:endParaRPr/>
          </a:p>
        </p:txBody>
      </p:sp>
      <p:pic>
        <p:nvPicPr>
          <p:cNvPr id="243" name="Google Shape;243;p41"/>
          <p:cNvPicPr preferRelativeResize="0"/>
          <p:nvPr/>
        </p:nvPicPr>
        <p:blipFill rotWithShape="1">
          <a:blip r:embed="rId3">
            <a:alphaModFix/>
          </a:blip>
          <a:srcRect b="0" l="0" r="19878" t="0"/>
          <a:stretch/>
        </p:blipFill>
        <p:spPr>
          <a:xfrm>
            <a:off x="4456192" y="2562250"/>
            <a:ext cx="4262009" cy="142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41"/>
          <p:cNvSpPr txBox="1"/>
          <p:nvPr/>
        </p:nvSpPr>
        <p:spPr>
          <a:xfrm>
            <a:off x="396875" y="899825"/>
            <a:ext cx="7428000" cy="116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Char char="•"/>
            </a:pPr>
            <a:r>
              <a:rPr lang="en-GB" sz="1800">
                <a:solidFill>
                  <a:srgbClr val="004890"/>
                </a:solidFill>
              </a:rPr>
              <a:t>Mix of vertical and horizontal wrappers</a:t>
            </a:r>
            <a:br>
              <a:rPr lang="en-GB" sz="1800">
                <a:solidFill>
                  <a:srgbClr val="004890"/>
                </a:solidFill>
              </a:rPr>
            </a:br>
            <a:endParaRPr sz="1800">
              <a:solidFill>
                <a:srgbClr val="004890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Char char="•"/>
            </a:pPr>
            <a:r>
              <a:rPr lang="en-GB" sz="1800">
                <a:solidFill>
                  <a:srgbClr val="004890"/>
                </a:solidFill>
              </a:rPr>
              <a:t>Runs in parallel independent members, each one having a sequence of jobs that depend on one another</a:t>
            </a:r>
            <a:endParaRPr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6894" y="3377325"/>
            <a:ext cx="2631828" cy="150975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42"/>
          <p:cNvSpPr txBox="1"/>
          <p:nvPr>
            <p:ph type="title"/>
          </p:nvPr>
        </p:nvSpPr>
        <p:spPr>
          <a:xfrm>
            <a:off x="396875" y="105848"/>
            <a:ext cx="61914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>
                <a:solidFill>
                  <a:srgbClr val="FFFFFF"/>
                </a:solidFill>
              </a:rPr>
              <a:t>From Autosubmit to Cylc</a:t>
            </a:r>
            <a:endParaRPr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1" name="Google Shape;251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2100" y="3320250"/>
            <a:ext cx="2802822" cy="1751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07050" y="3377325"/>
            <a:ext cx="1566825" cy="1566825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42"/>
          <p:cNvSpPr txBox="1"/>
          <p:nvPr/>
        </p:nvSpPr>
        <p:spPr>
          <a:xfrm>
            <a:off x="787600" y="604050"/>
            <a:ext cx="6974100" cy="256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-GB" sz="1800">
                <a:solidFill>
                  <a:schemeClr val="dk2"/>
                </a:solidFill>
              </a:rPr>
              <a:t>Some</a:t>
            </a:r>
            <a:r>
              <a:rPr lang="en-GB" sz="2400">
                <a:solidFill>
                  <a:srgbClr val="004990"/>
                </a:solidFill>
              </a:rPr>
              <a:t> </a:t>
            </a:r>
            <a:r>
              <a:rPr lang="en-GB" sz="1800">
                <a:solidFill>
                  <a:schemeClr val="dk2"/>
                </a:solidFill>
              </a:rPr>
              <a:t>people are interested in a workflow management system common for EC-Earth</a:t>
            </a:r>
            <a:endParaRPr sz="1800">
              <a:solidFill>
                <a:schemeClr val="dk2"/>
              </a:solidFill>
            </a:endParaRPr>
          </a:p>
          <a:p>
            <a:pPr indent="0" lvl="0" marL="91440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-GB" sz="1800">
                <a:solidFill>
                  <a:schemeClr val="dk2"/>
                </a:solidFill>
              </a:rPr>
              <a:t>Option Autosubmit is available and will be maintained</a:t>
            </a:r>
            <a:endParaRPr sz="1800">
              <a:solidFill>
                <a:schemeClr val="dk2"/>
              </a:solidFill>
            </a:endParaRPr>
          </a:p>
          <a:p>
            <a:pPr indent="0" lvl="0" marL="91440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-GB" sz="1800">
                <a:solidFill>
                  <a:schemeClr val="dk2"/>
                </a:solidFill>
              </a:rPr>
              <a:t>Option Cylc will be implemented in the next 1-2 years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3"/>
          <p:cNvSpPr txBox="1"/>
          <p:nvPr>
            <p:ph type="title"/>
          </p:nvPr>
        </p:nvSpPr>
        <p:spPr>
          <a:xfrm>
            <a:off x="92075" y="105850"/>
            <a:ext cx="85515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>
                <a:solidFill>
                  <a:srgbClr val="FFFFFF"/>
                </a:solidFill>
              </a:rPr>
              <a:t>Cylc - workflow engine</a:t>
            </a:r>
            <a:endParaRPr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9" name="Google Shape;259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575" y="880925"/>
            <a:ext cx="2363360" cy="382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46323" y="652325"/>
            <a:ext cx="4997249" cy="4522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4"/>
          <p:cNvSpPr txBox="1"/>
          <p:nvPr>
            <p:ph type="title"/>
          </p:nvPr>
        </p:nvSpPr>
        <p:spPr>
          <a:xfrm>
            <a:off x="92075" y="105850"/>
            <a:ext cx="85515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>
                <a:solidFill>
                  <a:srgbClr val="FFFFFF"/>
                </a:solidFill>
              </a:rPr>
              <a:t>Rose - configuration management, GUI</a:t>
            </a:r>
            <a:endParaRPr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6" name="Google Shape;266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75" y="1120675"/>
            <a:ext cx="5528451" cy="381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88550" y="1626825"/>
            <a:ext cx="5482800" cy="3850526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44"/>
          <p:cNvSpPr txBox="1"/>
          <p:nvPr/>
        </p:nvSpPr>
        <p:spPr>
          <a:xfrm>
            <a:off x="152400" y="609600"/>
            <a:ext cx="80985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Goal: to facilitate suite development, management and collaboration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5"/>
          <p:cNvSpPr txBox="1"/>
          <p:nvPr>
            <p:ph type="title"/>
          </p:nvPr>
        </p:nvSpPr>
        <p:spPr>
          <a:xfrm>
            <a:off x="92075" y="105850"/>
            <a:ext cx="85515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>
                <a:solidFill>
                  <a:srgbClr val="FFFFFF"/>
                </a:solidFill>
              </a:rPr>
              <a:t>Rosie - experiment database</a:t>
            </a:r>
            <a:endParaRPr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4" name="Google Shape;274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95400"/>
            <a:ext cx="8839201" cy="3739866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45"/>
          <p:cNvSpPr txBox="1"/>
          <p:nvPr/>
        </p:nvSpPr>
        <p:spPr>
          <a:xfrm>
            <a:off x="152400" y="609600"/>
            <a:ext cx="80985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Goal: </a:t>
            </a:r>
            <a:r>
              <a:rPr lang="en-GB" sz="1800">
                <a:solidFill>
                  <a:schemeClr val="dk1"/>
                </a:solidFill>
              </a:rPr>
              <a:t>version controlling suites and suite discovery and management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6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EC-Earth runtime</a:t>
            </a:r>
            <a:endParaRPr/>
          </a:p>
        </p:txBody>
      </p:sp>
      <p:sp>
        <p:nvSpPr>
          <p:cNvPr id="281" name="Google Shape;281;p46"/>
          <p:cNvSpPr txBox="1"/>
          <p:nvPr>
            <p:ph idx="1" type="body"/>
          </p:nvPr>
        </p:nvSpPr>
        <p:spPr>
          <a:xfrm>
            <a:off x="83100" y="6952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n-GB" sz="1800"/>
              <a:t>Basic set of </a:t>
            </a:r>
            <a:r>
              <a:rPr lang="en-GB" sz="1800" u="sng"/>
              <a:t>portable</a:t>
            </a:r>
            <a:r>
              <a:rPr lang="en-GB" sz="1800"/>
              <a:t> runscript templates</a:t>
            </a:r>
            <a:endParaRPr sz="1800"/>
          </a:p>
          <a:p>
            <a:pPr indent="-342900" lvl="0" marL="457200" rtl="0" algn="l">
              <a:spcBef>
                <a:spcPts val="480"/>
              </a:spcBef>
              <a:spcAft>
                <a:spcPts val="0"/>
              </a:spcAft>
              <a:buSzPts val="1800"/>
              <a:buChar char="-"/>
            </a:pPr>
            <a:r>
              <a:rPr lang="en-GB" sz="1800"/>
              <a:t>Classic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 sz="1800"/>
              <a:t>Simulation template for 4 use cases </a:t>
            </a:r>
            <a:br>
              <a:rPr lang="en-GB" sz="1800"/>
            </a:br>
            <a:r>
              <a:rPr lang="en-GB" sz="1800"/>
              <a:t>(ESM, GCM, IFS only, NEMO only) </a:t>
            </a:r>
            <a:br>
              <a:rPr lang="en-GB" sz="1800"/>
            </a:br>
            <a:r>
              <a:rPr lang="en-GB" sz="1800"/>
              <a:t>single runs, multiple platforms supported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 sz="1800"/>
              <a:t>Variable definitions on templates</a:t>
            </a:r>
            <a:br>
              <a:rPr lang="en-GB" sz="1800"/>
            </a:br>
            <a:r>
              <a:rPr lang="en-GB" sz="1800"/>
              <a:t>can be overwritten with specific </a:t>
            </a:r>
            <a:br>
              <a:rPr lang="en-GB" sz="1800"/>
            </a:br>
            <a:r>
              <a:rPr lang="en-GB" sz="1800"/>
              <a:t>parameters from config-run.xml</a:t>
            </a:r>
            <a:br>
              <a:rPr lang="en-GB" sz="1800"/>
            </a:br>
            <a:r>
              <a:rPr lang="en-GB" sz="1800"/>
              <a:t>at runtime</a:t>
            </a:r>
            <a:br>
              <a:rPr lang="en-GB" sz="1800"/>
            </a:b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 sz="1800"/>
              <a:t>Autosubmit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 sz="1800"/>
              <a:t>The same but support for taking parameters</a:t>
            </a:r>
            <a:br>
              <a:rPr lang="en-GB" sz="1800"/>
            </a:br>
            <a:r>
              <a:rPr lang="en-GB" sz="1800"/>
              <a:t>from Autosubmit config files</a:t>
            </a:r>
            <a:endParaRPr sz="1800"/>
          </a:p>
        </p:txBody>
      </p:sp>
      <p:pic>
        <p:nvPicPr>
          <p:cNvPr id="282" name="Google Shape;282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4025" y="143313"/>
            <a:ext cx="3088275" cy="496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7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EC-Earth Cylc runtime</a:t>
            </a:r>
            <a:endParaRPr/>
          </a:p>
        </p:txBody>
      </p:sp>
      <p:sp>
        <p:nvSpPr>
          <p:cNvPr id="288" name="Google Shape;288;p47"/>
          <p:cNvSpPr txBox="1"/>
          <p:nvPr>
            <p:ph idx="1" type="body"/>
          </p:nvPr>
        </p:nvSpPr>
        <p:spPr>
          <a:xfrm>
            <a:off x="83100" y="6952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480"/>
              </a:spcBef>
              <a:spcAft>
                <a:spcPts val="0"/>
              </a:spcAft>
              <a:buSzPts val="1800"/>
              <a:buChar char="-"/>
            </a:pPr>
            <a:r>
              <a:rPr lang="en-GB" sz="1800"/>
              <a:t>Same idea as for Autosubmit runtime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 sz="1800"/>
              <a:t>Config-run.xml parameters can be taken</a:t>
            </a:r>
            <a:br>
              <a:rPr lang="en-GB" sz="1800"/>
            </a:br>
            <a:r>
              <a:rPr lang="en-GB" sz="1800"/>
              <a:t>from a rose-app.conf</a:t>
            </a:r>
            <a:endParaRPr sz="1800"/>
          </a:p>
        </p:txBody>
      </p:sp>
      <p:pic>
        <p:nvPicPr>
          <p:cNvPr id="289" name="Google Shape;289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9650" y="108250"/>
            <a:ext cx="3084364" cy="497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8400" y="2195850"/>
            <a:ext cx="4296975" cy="296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8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Auto-EC-Earth</a:t>
            </a:r>
            <a:endParaRPr/>
          </a:p>
        </p:txBody>
      </p:sp>
      <p:sp>
        <p:nvSpPr>
          <p:cNvPr id="296" name="Google Shape;296;p48"/>
          <p:cNvSpPr txBox="1"/>
          <p:nvPr>
            <p:ph idx="1" type="body"/>
          </p:nvPr>
        </p:nvSpPr>
        <p:spPr>
          <a:xfrm>
            <a:off x="-145500" y="6190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i="1" lang="en-GB" sz="1800"/>
              <a:t>Framework to run EC-Earth versions </a:t>
            </a:r>
            <a:br>
              <a:rPr i="1" lang="en-GB" sz="1800"/>
            </a:br>
            <a:r>
              <a:rPr i="1" lang="en-GB" sz="1800"/>
              <a:t>with Autosubmit smoothly</a:t>
            </a:r>
            <a:endParaRPr i="1" sz="1800"/>
          </a:p>
          <a:p>
            <a:pPr indent="-3429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-"/>
            </a:pPr>
            <a:r>
              <a:rPr lang="en-GB" sz="1800"/>
              <a:t>BSC-ES additional tasks templates</a:t>
            </a:r>
            <a:br>
              <a:rPr lang="en-GB" sz="1800"/>
            </a:br>
            <a:r>
              <a:rPr lang="en-GB" sz="1800"/>
              <a:t>(setup, compilation, transfer …), support for</a:t>
            </a:r>
            <a:br>
              <a:rPr lang="en-GB" sz="1800"/>
            </a:br>
            <a:r>
              <a:rPr lang="en-GB" sz="1800"/>
              <a:t>seasonal runs and more complex use </a:t>
            </a:r>
            <a:r>
              <a:rPr lang="en-GB" sz="1800"/>
              <a:t>cases</a:t>
            </a:r>
            <a:r>
              <a:rPr lang="en-GB" sz="1800"/>
              <a:t> </a:t>
            </a:r>
            <a:br>
              <a:rPr lang="en-GB" sz="1800"/>
            </a:br>
            <a:r>
              <a:rPr lang="en-GB" sz="1800"/>
              <a:t>(data assim, diagnostics, jobs wrapper…) </a:t>
            </a:r>
            <a:br>
              <a:rPr lang="en-GB" sz="1800"/>
            </a:br>
            <a:r>
              <a:rPr lang="en-GB" sz="1800"/>
              <a:t>are provided on a different repository (git)</a:t>
            </a:r>
            <a:br>
              <a:rPr lang="en-GB" sz="1800"/>
            </a:br>
            <a:endParaRPr i="1" sz="1800"/>
          </a:p>
          <a:p>
            <a:pPr indent="-3429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-"/>
            </a:pPr>
            <a:r>
              <a:rPr lang="en-GB" sz="1800"/>
              <a:t>It includes EC-Earth basic runtime as</a:t>
            </a:r>
            <a:br>
              <a:rPr lang="en-GB" sz="1800"/>
            </a:br>
            <a:r>
              <a:rPr lang="en-GB" sz="1800"/>
              <a:t>Git submodule</a:t>
            </a:r>
            <a:br>
              <a:rPr lang="en-GB" sz="1800"/>
            </a:br>
            <a:endParaRPr sz="1800"/>
          </a:p>
          <a:p>
            <a:pPr indent="-3429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-"/>
            </a:pPr>
            <a:r>
              <a:rPr lang="en-GB" sz="1800"/>
              <a:t>All BSC-ES production and development </a:t>
            </a:r>
            <a:br>
              <a:rPr lang="en-GB" sz="1800"/>
            </a:br>
            <a:r>
              <a:rPr lang="en-GB" sz="1800"/>
              <a:t>experiments start from an Auto-EC-Earth</a:t>
            </a:r>
            <a:br>
              <a:rPr lang="en-GB" sz="1800"/>
            </a:br>
            <a:r>
              <a:rPr lang="en-GB" sz="1800"/>
              <a:t>branch or tag</a:t>
            </a:r>
            <a:br>
              <a:rPr lang="en-GB"/>
            </a:br>
            <a:endParaRPr/>
          </a:p>
        </p:txBody>
      </p:sp>
      <p:pic>
        <p:nvPicPr>
          <p:cNvPr id="297" name="Google Shape;297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5025" y="247875"/>
            <a:ext cx="2987275" cy="47407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48"/>
          <p:cNvSpPr/>
          <p:nvPr/>
        </p:nvSpPr>
        <p:spPr>
          <a:xfrm>
            <a:off x="5876550" y="3103200"/>
            <a:ext cx="2284500" cy="4155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99" name="Google Shape;299;p48"/>
          <p:cNvCxnSpPr>
            <a:endCxn id="298" idx="1"/>
          </p:cNvCxnSpPr>
          <p:nvPr/>
        </p:nvCxnSpPr>
        <p:spPr>
          <a:xfrm flipH="1" rot="10800000">
            <a:off x="5155650" y="3310950"/>
            <a:ext cx="720900" cy="97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9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Auto-EC-Earth, MareNostrum4 </a:t>
            </a:r>
            <a:endParaRPr/>
          </a:p>
        </p:txBody>
      </p:sp>
      <p:sp>
        <p:nvSpPr>
          <p:cNvPr id="305" name="Google Shape;305;p49"/>
          <p:cNvSpPr txBox="1"/>
          <p:nvPr/>
        </p:nvSpPr>
        <p:spPr>
          <a:xfrm>
            <a:off x="285575" y="1805850"/>
            <a:ext cx="1102800" cy="621000"/>
          </a:xfrm>
          <a:prstGeom prst="rect">
            <a:avLst/>
          </a:prstGeom>
          <a:solidFill>
            <a:srgbClr val="3C78D8"/>
          </a:solidFill>
          <a:ln cap="flat" cmpd="sng" w="9525">
            <a:solidFill>
              <a:srgbClr val="1C45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Local Setup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06" name="Google Shape;306;p49"/>
          <p:cNvSpPr txBox="1"/>
          <p:nvPr/>
        </p:nvSpPr>
        <p:spPr>
          <a:xfrm>
            <a:off x="1809575" y="1805850"/>
            <a:ext cx="1102800" cy="621000"/>
          </a:xfrm>
          <a:prstGeom prst="rect">
            <a:avLst/>
          </a:prstGeom>
          <a:solidFill>
            <a:srgbClr val="3C78D8"/>
          </a:solidFill>
          <a:ln cap="flat" cmpd="sng" w="9525">
            <a:solidFill>
              <a:srgbClr val="1C45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Remote Setup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07" name="Google Shape;307;p49"/>
          <p:cNvSpPr txBox="1"/>
          <p:nvPr/>
        </p:nvSpPr>
        <p:spPr>
          <a:xfrm>
            <a:off x="3257375" y="1805850"/>
            <a:ext cx="1102800" cy="621000"/>
          </a:xfrm>
          <a:prstGeom prst="rect">
            <a:avLst/>
          </a:prstGeom>
          <a:solidFill>
            <a:srgbClr val="3C78D8"/>
          </a:solidFill>
          <a:ln cap="flat" cmpd="sng" w="9525">
            <a:solidFill>
              <a:srgbClr val="1C45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Initialize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08" name="Google Shape;308;p49"/>
          <p:cNvSpPr txBox="1"/>
          <p:nvPr/>
        </p:nvSpPr>
        <p:spPr>
          <a:xfrm>
            <a:off x="4781375" y="1805850"/>
            <a:ext cx="1102800" cy="621000"/>
          </a:xfrm>
          <a:prstGeom prst="rect">
            <a:avLst/>
          </a:prstGeom>
          <a:solidFill>
            <a:srgbClr val="3C78D8"/>
          </a:solidFill>
          <a:ln cap="flat" cmpd="sng" w="9525">
            <a:solidFill>
              <a:srgbClr val="1C45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Sim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09" name="Google Shape;309;p49"/>
          <p:cNvSpPr txBox="1"/>
          <p:nvPr/>
        </p:nvSpPr>
        <p:spPr>
          <a:xfrm>
            <a:off x="6229175" y="1805850"/>
            <a:ext cx="1102800" cy="621000"/>
          </a:xfrm>
          <a:prstGeom prst="rect">
            <a:avLst/>
          </a:prstGeom>
          <a:solidFill>
            <a:srgbClr val="3C78D8"/>
          </a:solidFill>
          <a:ln cap="flat" cmpd="sng" w="9525">
            <a:solidFill>
              <a:srgbClr val="1C45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Post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10" name="Google Shape;310;p49"/>
          <p:cNvSpPr txBox="1"/>
          <p:nvPr/>
        </p:nvSpPr>
        <p:spPr>
          <a:xfrm>
            <a:off x="7753175" y="1805850"/>
            <a:ext cx="1102800" cy="621000"/>
          </a:xfrm>
          <a:prstGeom prst="rect">
            <a:avLst/>
          </a:prstGeom>
          <a:solidFill>
            <a:srgbClr val="3C78D8"/>
          </a:solidFill>
          <a:ln cap="flat" cmpd="sng" w="9525">
            <a:solidFill>
              <a:srgbClr val="1C45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Clean</a:t>
            </a:r>
            <a:endParaRPr>
              <a:solidFill>
                <a:srgbClr val="FFFFFF"/>
              </a:solidFill>
            </a:endParaRPr>
          </a:p>
        </p:txBody>
      </p:sp>
      <p:cxnSp>
        <p:nvCxnSpPr>
          <p:cNvPr id="311" name="Google Shape;311;p49"/>
          <p:cNvCxnSpPr/>
          <p:nvPr/>
        </p:nvCxnSpPr>
        <p:spPr>
          <a:xfrm flipH="1" rot="-5400000">
            <a:off x="1385113" y="2314700"/>
            <a:ext cx="446700" cy="676200"/>
          </a:xfrm>
          <a:prstGeom prst="bentConnector2">
            <a:avLst/>
          </a:prstGeom>
          <a:noFill/>
          <a:ln cap="flat" cmpd="sng" w="28575">
            <a:solidFill>
              <a:srgbClr val="1C458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2" name="Google Shape;312;p49"/>
          <p:cNvCxnSpPr/>
          <p:nvPr/>
        </p:nvCxnSpPr>
        <p:spPr>
          <a:xfrm flipH="1">
            <a:off x="1514363" y="2436550"/>
            <a:ext cx="469500" cy="440100"/>
          </a:xfrm>
          <a:prstGeom prst="bentConnector3">
            <a:avLst>
              <a:gd fmla="val 564" name="adj1"/>
            </a:avLst>
          </a:prstGeom>
          <a:noFill/>
          <a:ln cap="flat" cmpd="sng" w="28575">
            <a:solidFill>
              <a:srgbClr val="1C458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3" name="Google Shape;313;p49"/>
          <p:cNvCxnSpPr/>
          <p:nvPr/>
        </p:nvCxnSpPr>
        <p:spPr>
          <a:xfrm flipH="1" rot="-5400000">
            <a:off x="2832913" y="2314700"/>
            <a:ext cx="446700" cy="676200"/>
          </a:xfrm>
          <a:prstGeom prst="bentConnector2">
            <a:avLst/>
          </a:prstGeom>
          <a:noFill/>
          <a:ln cap="flat" cmpd="sng" w="28575">
            <a:solidFill>
              <a:srgbClr val="1C458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4" name="Google Shape;314;p49"/>
          <p:cNvCxnSpPr/>
          <p:nvPr/>
        </p:nvCxnSpPr>
        <p:spPr>
          <a:xfrm flipH="1">
            <a:off x="2962163" y="2436550"/>
            <a:ext cx="469500" cy="440100"/>
          </a:xfrm>
          <a:prstGeom prst="bentConnector3">
            <a:avLst>
              <a:gd fmla="val 564" name="adj1"/>
            </a:avLst>
          </a:prstGeom>
          <a:noFill/>
          <a:ln cap="flat" cmpd="sng" w="28575">
            <a:solidFill>
              <a:srgbClr val="1C458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5" name="Google Shape;315;p49"/>
          <p:cNvCxnSpPr/>
          <p:nvPr/>
        </p:nvCxnSpPr>
        <p:spPr>
          <a:xfrm flipH="1" rot="-5400000">
            <a:off x="4356913" y="2314700"/>
            <a:ext cx="446700" cy="676200"/>
          </a:xfrm>
          <a:prstGeom prst="bentConnector2">
            <a:avLst/>
          </a:prstGeom>
          <a:noFill/>
          <a:ln cap="flat" cmpd="sng" w="28575">
            <a:solidFill>
              <a:srgbClr val="1C458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6" name="Google Shape;316;p49"/>
          <p:cNvCxnSpPr/>
          <p:nvPr/>
        </p:nvCxnSpPr>
        <p:spPr>
          <a:xfrm flipH="1">
            <a:off x="4486163" y="2436550"/>
            <a:ext cx="469500" cy="440100"/>
          </a:xfrm>
          <a:prstGeom prst="bentConnector3">
            <a:avLst>
              <a:gd fmla="val 564" name="adj1"/>
            </a:avLst>
          </a:prstGeom>
          <a:noFill/>
          <a:ln cap="flat" cmpd="sng" w="28575">
            <a:solidFill>
              <a:srgbClr val="1C458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7" name="Google Shape;317;p49"/>
          <p:cNvCxnSpPr/>
          <p:nvPr/>
        </p:nvCxnSpPr>
        <p:spPr>
          <a:xfrm flipH="1" rot="-5400000">
            <a:off x="5880913" y="2314700"/>
            <a:ext cx="446700" cy="676200"/>
          </a:xfrm>
          <a:prstGeom prst="bentConnector2">
            <a:avLst/>
          </a:prstGeom>
          <a:noFill/>
          <a:ln cap="flat" cmpd="sng" w="28575">
            <a:solidFill>
              <a:srgbClr val="1C458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8" name="Google Shape;318;p49"/>
          <p:cNvCxnSpPr/>
          <p:nvPr/>
        </p:nvCxnSpPr>
        <p:spPr>
          <a:xfrm flipH="1">
            <a:off x="5933963" y="2436550"/>
            <a:ext cx="469500" cy="440100"/>
          </a:xfrm>
          <a:prstGeom prst="bentConnector3">
            <a:avLst>
              <a:gd fmla="val 564" name="adj1"/>
            </a:avLst>
          </a:prstGeom>
          <a:noFill/>
          <a:ln cap="flat" cmpd="sng" w="28575">
            <a:solidFill>
              <a:srgbClr val="1C458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9" name="Google Shape;319;p49"/>
          <p:cNvCxnSpPr/>
          <p:nvPr/>
        </p:nvCxnSpPr>
        <p:spPr>
          <a:xfrm flipH="1" rot="-5400000">
            <a:off x="7100113" y="2314700"/>
            <a:ext cx="446700" cy="676200"/>
          </a:xfrm>
          <a:prstGeom prst="bentConnector2">
            <a:avLst/>
          </a:prstGeom>
          <a:noFill/>
          <a:ln cap="flat" cmpd="sng" w="28575">
            <a:solidFill>
              <a:srgbClr val="1C458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0" name="Google Shape;320;p49"/>
          <p:cNvCxnSpPr/>
          <p:nvPr/>
        </p:nvCxnSpPr>
        <p:spPr>
          <a:xfrm flipH="1">
            <a:off x="7457963" y="2436550"/>
            <a:ext cx="469500" cy="440100"/>
          </a:xfrm>
          <a:prstGeom prst="bentConnector3">
            <a:avLst>
              <a:gd fmla="val 564" name="adj1"/>
            </a:avLst>
          </a:prstGeom>
          <a:noFill/>
          <a:ln cap="flat" cmpd="sng" w="28575">
            <a:solidFill>
              <a:srgbClr val="1C4587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21" name="Google Shape;321;p49"/>
          <p:cNvSpPr txBox="1"/>
          <p:nvPr/>
        </p:nvSpPr>
        <p:spPr>
          <a:xfrm>
            <a:off x="1154600" y="2854400"/>
            <a:ext cx="14796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/>
              <a:t>dtrsync automodel</a:t>
            </a:r>
            <a:endParaRPr b="1" sz="1100"/>
          </a:p>
        </p:txBody>
      </p:sp>
      <p:sp>
        <p:nvSpPr>
          <p:cNvPr id="322" name="Google Shape;322;p49"/>
          <p:cNvSpPr txBox="1"/>
          <p:nvPr/>
        </p:nvSpPr>
        <p:spPr>
          <a:xfrm>
            <a:off x="3969800" y="2854400"/>
            <a:ext cx="14154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/>
              <a:t>copy inidata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/>
          </a:p>
        </p:txBody>
      </p:sp>
      <p:sp>
        <p:nvSpPr>
          <p:cNvPr id="323" name="Google Shape;323;p49"/>
          <p:cNvSpPr txBox="1"/>
          <p:nvPr/>
        </p:nvSpPr>
        <p:spPr>
          <a:xfrm>
            <a:off x="5681095" y="2854400"/>
            <a:ext cx="14154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/>
              <a:t>link inidata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/>
              <a:t>run ELPiN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/>
              <a:t>run model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/>
          </a:p>
        </p:txBody>
      </p:sp>
      <p:sp>
        <p:nvSpPr>
          <p:cNvPr id="324" name="Google Shape;324;p49"/>
          <p:cNvSpPr txBox="1"/>
          <p:nvPr/>
        </p:nvSpPr>
        <p:spPr>
          <a:xfrm>
            <a:off x="6845032" y="2854400"/>
            <a:ext cx="14154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/>
              <a:t>move output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/>
              <a:t>move restarts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/>
              <a:t>ece3-postproc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/>
          </a:p>
        </p:txBody>
      </p:sp>
      <p:sp>
        <p:nvSpPr>
          <p:cNvPr id="325" name="Google Shape;325;p49"/>
          <p:cNvSpPr/>
          <p:nvPr/>
        </p:nvSpPr>
        <p:spPr>
          <a:xfrm>
            <a:off x="308200" y="4269425"/>
            <a:ext cx="1294675" cy="816525"/>
          </a:xfrm>
          <a:prstGeom prst="flowChartMagneticDisk">
            <a:avLst/>
          </a:prstGeom>
          <a:solidFill>
            <a:srgbClr val="C9DAF8"/>
          </a:solidFill>
          <a:ln cap="flat" cmpd="sng" w="9525">
            <a:solidFill>
              <a:srgbClr val="1C45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C343D"/>
                </a:solidFill>
              </a:rPr>
              <a:t>/gpfs/archive/esarchive</a:t>
            </a:r>
            <a:endParaRPr>
              <a:solidFill>
                <a:srgbClr val="0C343D"/>
              </a:solidFill>
            </a:endParaRPr>
          </a:p>
        </p:txBody>
      </p:sp>
      <p:sp>
        <p:nvSpPr>
          <p:cNvPr id="326" name="Google Shape;326;p49"/>
          <p:cNvSpPr/>
          <p:nvPr/>
        </p:nvSpPr>
        <p:spPr>
          <a:xfrm>
            <a:off x="7471000" y="4193225"/>
            <a:ext cx="1294675" cy="816525"/>
          </a:xfrm>
          <a:prstGeom prst="flowChartMagneticDisk">
            <a:avLst/>
          </a:prstGeom>
          <a:solidFill>
            <a:srgbClr val="C9DAF8"/>
          </a:solidFill>
          <a:ln cap="flat" cmpd="sng" w="9525">
            <a:solidFill>
              <a:srgbClr val="1C45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C343D"/>
                </a:solidFill>
              </a:rPr>
              <a:t>/gpfs/archive/esarchive</a:t>
            </a:r>
            <a:endParaRPr>
              <a:solidFill>
                <a:srgbClr val="0C343D"/>
              </a:solidFill>
            </a:endParaRPr>
          </a:p>
        </p:txBody>
      </p:sp>
      <p:cxnSp>
        <p:nvCxnSpPr>
          <p:cNvPr id="327" name="Google Shape;327;p49"/>
          <p:cNvCxnSpPr/>
          <p:nvPr/>
        </p:nvCxnSpPr>
        <p:spPr>
          <a:xfrm rot="10800000">
            <a:off x="413475" y="2539175"/>
            <a:ext cx="0" cy="1640100"/>
          </a:xfrm>
          <a:prstGeom prst="straightConnector1">
            <a:avLst/>
          </a:prstGeom>
          <a:noFill/>
          <a:ln cap="flat" cmpd="sng" w="19050">
            <a:solidFill>
              <a:srgbClr val="1C4587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28" name="Google Shape;328;p49"/>
          <p:cNvCxnSpPr/>
          <p:nvPr/>
        </p:nvCxnSpPr>
        <p:spPr>
          <a:xfrm>
            <a:off x="8793500" y="2496775"/>
            <a:ext cx="2100" cy="1682400"/>
          </a:xfrm>
          <a:prstGeom prst="straightConnector1">
            <a:avLst/>
          </a:prstGeom>
          <a:noFill/>
          <a:ln cap="flat" cmpd="sng" w="19050">
            <a:solidFill>
              <a:srgbClr val="1C4587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29" name="Google Shape;329;p49"/>
          <p:cNvSpPr txBox="1"/>
          <p:nvPr/>
        </p:nvSpPr>
        <p:spPr>
          <a:xfrm>
            <a:off x="7619025" y="3540200"/>
            <a:ext cx="13314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/>
              <a:t>dtrsync output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/>
              <a:t>dtrsync restarts</a:t>
            </a:r>
            <a:endParaRPr b="1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/>
          </a:p>
        </p:txBody>
      </p:sp>
      <p:sp>
        <p:nvSpPr>
          <p:cNvPr id="330" name="Google Shape;330;p49"/>
          <p:cNvSpPr/>
          <p:nvPr/>
        </p:nvSpPr>
        <p:spPr>
          <a:xfrm>
            <a:off x="2779500" y="3479650"/>
            <a:ext cx="76800" cy="376800"/>
          </a:xfrm>
          <a:prstGeom prst="leftBracket">
            <a:avLst>
              <a:gd fmla="val 8333" name="adj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49"/>
          <p:cNvSpPr txBox="1"/>
          <p:nvPr/>
        </p:nvSpPr>
        <p:spPr>
          <a:xfrm>
            <a:off x="2794025" y="3510250"/>
            <a:ext cx="14796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134F5C"/>
                </a:solidFill>
              </a:rPr>
              <a:t>config-build.xml</a:t>
            </a:r>
            <a:endParaRPr b="1" sz="1000">
              <a:solidFill>
                <a:srgbClr val="134F5C"/>
              </a:solidFill>
            </a:endParaRPr>
          </a:p>
        </p:txBody>
      </p:sp>
      <p:cxnSp>
        <p:nvCxnSpPr>
          <p:cNvPr id="332" name="Google Shape;332;p49"/>
          <p:cNvCxnSpPr/>
          <p:nvPr/>
        </p:nvCxnSpPr>
        <p:spPr>
          <a:xfrm flipH="1" rot="-5400000">
            <a:off x="2481975" y="3363000"/>
            <a:ext cx="457200" cy="153000"/>
          </a:xfrm>
          <a:prstGeom prst="bentConnector3">
            <a:avLst>
              <a:gd fmla="val 99218" name="adj1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3" name="Google Shape;333;p49"/>
          <p:cNvSpPr/>
          <p:nvPr/>
        </p:nvSpPr>
        <p:spPr>
          <a:xfrm>
            <a:off x="5675100" y="4241650"/>
            <a:ext cx="76800" cy="682800"/>
          </a:xfrm>
          <a:prstGeom prst="leftBracket">
            <a:avLst>
              <a:gd fmla="val 8333" name="adj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49"/>
          <p:cNvSpPr txBox="1"/>
          <p:nvPr/>
        </p:nvSpPr>
        <p:spPr>
          <a:xfrm>
            <a:off x="5673575" y="3638575"/>
            <a:ext cx="18174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134F5C"/>
                </a:solidFill>
              </a:rPr>
              <a:t>autosubmit/config-run.xml</a:t>
            </a:r>
            <a:endParaRPr b="1" sz="1000">
              <a:solidFill>
                <a:srgbClr val="134F5C"/>
              </a:solidFill>
            </a:endParaRPr>
          </a:p>
        </p:txBody>
      </p:sp>
      <p:cxnSp>
        <p:nvCxnSpPr>
          <p:cNvPr id="335" name="Google Shape;335;p49"/>
          <p:cNvCxnSpPr/>
          <p:nvPr/>
        </p:nvCxnSpPr>
        <p:spPr>
          <a:xfrm flipH="1" rot="-5400000">
            <a:off x="5195121" y="4102150"/>
            <a:ext cx="815100" cy="145800"/>
          </a:xfrm>
          <a:prstGeom prst="bentConnector3">
            <a:avLst>
              <a:gd fmla="val 100178" name="adj1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6" name="Google Shape;336;p49"/>
          <p:cNvCxnSpPr/>
          <p:nvPr/>
        </p:nvCxnSpPr>
        <p:spPr>
          <a:xfrm flipH="1" rot="-5400000">
            <a:off x="5408725" y="3560550"/>
            <a:ext cx="381000" cy="138900"/>
          </a:xfrm>
          <a:prstGeom prst="bentConnector3">
            <a:avLst>
              <a:gd fmla="val 100748" name="adj1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7" name="Google Shape;337;p49"/>
          <p:cNvSpPr txBox="1"/>
          <p:nvPr/>
        </p:nvSpPr>
        <p:spPr>
          <a:xfrm>
            <a:off x="5673575" y="4171975"/>
            <a:ext cx="18174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134F5C"/>
                </a:solidFill>
              </a:rPr>
              <a:t>classic/config-run.xml</a:t>
            </a:r>
            <a:endParaRPr b="1" sz="1000">
              <a:solidFill>
                <a:srgbClr val="134F5C"/>
              </a:solidFill>
            </a:endParaRPr>
          </a:p>
        </p:txBody>
      </p:sp>
      <p:sp>
        <p:nvSpPr>
          <p:cNvPr id="338" name="Google Shape;338;p49"/>
          <p:cNvSpPr txBox="1"/>
          <p:nvPr/>
        </p:nvSpPr>
        <p:spPr>
          <a:xfrm>
            <a:off x="5673575" y="4400575"/>
            <a:ext cx="18174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134F5C"/>
                </a:solidFill>
              </a:rPr>
              <a:t>classic/platforms</a:t>
            </a:r>
            <a:endParaRPr b="1" sz="1000">
              <a:solidFill>
                <a:srgbClr val="134F5C"/>
              </a:solidFill>
            </a:endParaRPr>
          </a:p>
        </p:txBody>
      </p:sp>
      <p:sp>
        <p:nvSpPr>
          <p:cNvPr id="339" name="Google Shape;339;p49"/>
          <p:cNvSpPr txBox="1"/>
          <p:nvPr/>
        </p:nvSpPr>
        <p:spPr>
          <a:xfrm>
            <a:off x="5673575" y="4629175"/>
            <a:ext cx="18174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00">
                <a:solidFill>
                  <a:srgbClr val="134F5C"/>
                </a:solidFill>
              </a:rPr>
              <a:t>classic/control</a:t>
            </a:r>
            <a:endParaRPr b="1" sz="1000">
              <a:solidFill>
                <a:srgbClr val="134F5C"/>
              </a:solidFill>
            </a:endParaRPr>
          </a:p>
        </p:txBody>
      </p:sp>
      <p:sp>
        <p:nvSpPr>
          <p:cNvPr id="340" name="Google Shape;340;p49"/>
          <p:cNvSpPr txBox="1"/>
          <p:nvPr/>
        </p:nvSpPr>
        <p:spPr>
          <a:xfrm>
            <a:off x="845600" y="1406600"/>
            <a:ext cx="12144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/>
              <a:t>&gt;5 min</a:t>
            </a:r>
            <a:endParaRPr b="1" sz="1100"/>
          </a:p>
        </p:txBody>
      </p:sp>
      <p:sp>
        <p:nvSpPr>
          <p:cNvPr id="341" name="Google Shape;341;p49"/>
          <p:cNvSpPr txBox="1"/>
          <p:nvPr/>
        </p:nvSpPr>
        <p:spPr>
          <a:xfrm>
            <a:off x="2141000" y="1406600"/>
            <a:ext cx="12144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>
                <a:solidFill>
                  <a:srgbClr val="38761D"/>
                </a:solidFill>
              </a:rPr>
              <a:t>1 min</a:t>
            </a:r>
            <a:endParaRPr b="1" sz="1100">
              <a:solidFill>
                <a:srgbClr val="38761D"/>
              </a:solidFill>
            </a:endParaRPr>
          </a:p>
        </p:txBody>
      </p:sp>
      <p:sp>
        <p:nvSpPr>
          <p:cNvPr id="342" name="Google Shape;342;p49"/>
          <p:cNvSpPr txBox="1"/>
          <p:nvPr/>
        </p:nvSpPr>
        <p:spPr>
          <a:xfrm>
            <a:off x="3436400" y="1406600"/>
            <a:ext cx="12144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/>
              <a:t>~10 min</a:t>
            </a:r>
            <a:endParaRPr b="1" sz="1100"/>
          </a:p>
        </p:txBody>
      </p:sp>
      <p:sp>
        <p:nvSpPr>
          <p:cNvPr id="343" name="Google Shape;343;p49"/>
          <p:cNvSpPr txBox="1"/>
          <p:nvPr/>
        </p:nvSpPr>
        <p:spPr>
          <a:xfrm>
            <a:off x="6103400" y="1406600"/>
            <a:ext cx="12144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/>
              <a:t>0.25-1h</a:t>
            </a:r>
            <a:endParaRPr b="1" sz="1100"/>
          </a:p>
        </p:txBody>
      </p:sp>
      <p:sp>
        <p:nvSpPr>
          <p:cNvPr id="344" name="Google Shape;344;p49"/>
          <p:cNvSpPr txBox="1"/>
          <p:nvPr/>
        </p:nvSpPr>
        <p:spPr>
          <a:xfrm>
            <a:off x="7398800" y="1406600"/>
            <a:ext cx="12144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100">
                <a:solidFill>
                  <a:srgbClr val="000000"/>
                </a:solidFill>
              </a:rPr>
              <a:t>~10 min</a:t>
            </a:r>
            <a:endParaRPr b="1" sz="1100"/>
          </a:p>
        </p:txBody>
      </p:sp>
      <p:sp>
        <p:nvSpPr>
          <p:cNvPr id="345" name="Google Shape;345;p49"/>
          <p:cNvSpPr/>
          <p:nvPr/>
        </p:nvSpPr>
        <p:spPr>
          <a:xfrm>
            <a:off x="5675100" y="3632050"/>
            <a:ext cx="76800" cy="376800"/>
          </a:xfrm>
          <a:prstGeom prst="leftBracket">
            <a:avLst>
              <a:gd fmla="val 8333" name="adj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46" name="Google Shape;346;p49"/>
          <p:cNvCxnSpPr/>
          <p:nvPr/>
        </p:nvCxnSpPr>
        <p:spPr>
          <a:xfrm rot="10800000">
            <a:off x="285000" y="710225"/>
            <a:ext cx="0" cy="10677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7" name="Google Shape;347;p49"/>
          <p:cNvCxnSpPr/>
          <p:nvPr/>
        </p:nvCxnSpPr>
        <p:spPr>
          <a:xfrm rot="10800000">
            <a:off x="8847475" y="707400"/>
            <a:ext cx="0" cy="10677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48" name="Google Shape;348;p49"/>
          <p:cNvCxnSpPr/>
          <p:nvPr/>
        </p:nvCxnSpPr>
        <p:spPr>
          <a:xfrm rot="10800000">
            <a:off x="286200" y="862625"/>
            <a:ext cx="85701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9" name="Google Shape;349;p49"/>
          <p:cNvSpPr txBox="1"/>
          <p:nvPr/>
        </p:nvSpPr>
        <p:spPr>
          <a:xfrm>
            <a:off x="3003550" y="862625"/>
            <a:ext cx="30000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C343D"/>
                </a:solidFill>
              </a:rPr>
              <a:t>/gpfs/scratch</a:t>
            </a:r>
            <a:endParaRPr>
              <a:solidFill>
                <a:srgbClr val="0C343D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0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Auto-EC-Earth, set of tests</a:t>
            </a:r>
            <a:endParaRPr/>
          </a:p>
        </p:txBody>
      </p:sp>
      <p:graphicFrame>
        <p:nvGraphicFramePr>
          <p:cNvPr id="355" name="Google Shape;355;p50"/>
          <p:cNvGraphicFramePr/>
          <p:nvPr/>
        </p:nvGraphicFramePr>
        <p:xfrm>
          <a:off x="264238" y="819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{51E27505-5BE2-4D00-A262-1704B860BD8C}</a:tableStyleId>
              </a:tblPr>
              <a:tblGrid>
                <a:gridCol w="1045550"/>
                <a:gridCol w="986700"/>
                <a:gridCol w="1001450"/>
                <a:gridCol w="2682275"/>
                <a:gridCol w="1169775"/>
                <a:gridCol w="1729775"/>
              </a:tblGrid>
              <a:tr h="350450"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/>
                        <a:t>nord3</a:t>
                      </a:r>
                      <a:endParaRPr b="1" sz="1200"/>
                    </a:p>
                  </a:txBody>
                  <a:tcPr marT="76200" marB="76200" marR="114300" marL="114300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/>
                        <a:t>CCA</a:t>
                      </a:r>
                      <a:endParaRPr b="1" sz="1200"/>
                    </a:p>
                  </a:txBody>
                  <a:tcPr marT="76200" marB="76200" marR="114300" marL="114300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/>
                        <a:t>MN4</a:t>
                      </a:r>
                      <a:endParaRPr b="1" sz="1200"/>
                    </a:p>
                  </a:txBody>
                  <a:tcPr marT="76200" marB="76200" marR="114300" marL="114300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/>
                        <a:t>resolution</a:t>
                      </a:r>
                      <a:endParaRPr b="1" sz="1200"/>
                    </a:p>
                  </a:txBody>
                  <a:tcPr marT="76200" marB="76200" marR="114300" marL="114300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/>
                        <a:t>type</a:t>
                      </a:r>
                      <a:endParaRPr b="1" sz="1200"/>
                    </a:p>
                  </a:txBody>
                  <a:tcPr marT="76200" marB="76200" marR="114300" marL="114300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200"/>
                        <a:t>details</a:t>
                      </a:r>
                      <a:endParaRPr b="1" sz="1200"/>
                    </a:p>
                  </a:txBody>
                  <a:tcPr marT="76200" marB="76200" marR="114300" marL="114300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0675"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t02c</a:t>
                      </a:r>
                      <a:endParaRPr sz="1200"/>
                    </a:p>
                  </a:txBody>
                  <a:tcPr marT="76200" marB="76200" marR="114300" marL="114300" anchor="ctr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t00u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t00q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T255L91-ORCA1L75-LIM3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coupled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start from restart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8875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76200" marB="76200" marR="114300" marL="114300" anchor="ctr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t00v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T255L91-ORCA1L75-LIM3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coupled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ATM nudgin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8875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76200" marB="76200" marR="114300" marL="114300" anchor="ctr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t011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T255L91-ORCA1L75-LIM3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coupled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sppt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8875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76200" marB="76200" marR="114300" marL="114300" anchor="ctr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t00s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t00o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T255L91-ORCA1L75-LIM3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coupled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cold start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8875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76200" marB="76200" marR="114300" marL="114300" anchor="ctr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t01d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t00z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ORCA1L75-LIM3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nemo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9D2E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cold start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90225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76200" marB="76200" marR="114300" marL="114300" anchor="ctr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t01j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ORCA1L75-LIM3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nemo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cold start</a:t>
                      </a:r>
                      <a:endParaRPr sz="1200"/>
                    </a:p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ocean nudging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48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76200" marB="76200" marR="114300" marL="114300" anchor="ctr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t01e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t00r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T511L91-ORCA025L75-LIM3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coupled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2E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start from restart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57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76200" marB="76200" marR="114300" marL="114300" anchor="ctr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t01o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ORCA025L75-LIM3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nemo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CFE2F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cold start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95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76200" marB="76200" marR="114300" marL="114300" anchor="ctr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t01b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t00y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T511L91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CFE2F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ifs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CFE2F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CFE2F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CFE2F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CFE2F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CC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cold start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CFE2F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26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76200" marB="76200" marR="114300" marL="114300" anchor="ctr"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D0E0E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t00t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FF2CC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t00p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D9EAD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T511L91-ORCA025L75-LIM3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coupled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425">
                      <a:solidFill>
                        <a:srgbClr val="CFE2F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D9D2E9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190500" marR="1905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/>
                        <a:t>cold start</a:t>
                      </a:r>
                      <a:endParaRPr sz="1200"/>
                    </a:p>
                  </a:txBody>
                  <a:tcPr marT="76200" marB="76200" marR="114300" marL="114300" anchor="ctr">
                    <a:lnL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9425">
                      <a:solidFill>
                        <a:srgbClr val="DCDCD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3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EC-Earth use cases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33"/>
          <p:cNvSpPr txBox="1"/>
          <p:nvPr>
            <p:ph idx="1" type="body"/>
          </p:nvPr>
        </p:nvSpPr>
        <p:spPr>
          <a:xfrm>
            <a:off x="395535" y="721996"/>
            <a:ext cx="8329500" cy="404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n-GB" sz="1800"/>
              <a:t>We conducted a survey among the </a:t>
            </a:r>
            <a:endParaRPr sz="1800"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n-GB" sz="1800"/>
              <a:t>EC-Earth community to know </a:t>
            </a:r>
            <a:endParaRPr sz="1800"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n-GB" sz="1800"/>
              <a:t>about their use cases and asking </a:t>
            </a:r>
            <a:endParaRPr sz="1800"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n-GB" sz="1800"/>
              <a:t>about their needs and expectations</a:t>
            </a:r>
            <a:endParaRPr sz="1800"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n-GB" sz="1800"/>
              <a:t>from a workflow management system.</a:t>
            </a:r>
            <a:endParaRPr sz="1800"/>
          </a:p>
          <a:p>
            <a:pPr indent="0" lvl="0" marL="45720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480"/>
              </a:spcBef>
              <a:spcAft>
                <a:spcPts val="0"/>
              </a:spcAft>
              <a:buSzPts val="1800"/>
              <a:buChar char="•"/>
            </a:pPr>
            <a:r>
              <a:rPr lang="en-GB" sz="1800"/>
              <a:t>Participants: 34       </a:t>
            </a:r>
            <a:endParaRPr sz="1800"/>
          </a:p>
          <a:p>
            <a:pPr indent="45720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n-GB" sz="1800"/>
              <a:t>( 12 countries / 18 institutions )</a:t>
            </a:r>
            <a:endParaRPr sz="1800"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71" name="Google Shape;171;p33"/>
          <p:cNvGraphicFramePr/>
          <p:nvPr/>
        </p:nvGraphicFramePr>
        <p:xfrm>
          <a:off x="4487925" y="8835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{D4FAC108-D774-4163-B773-A4039912E646}</a:tableStyleId>
              </a:tblPr>
              <a:tblGrid>
                <a:gridCol w="1717125"/>
                <a:gridCol w="1717125"/>
                <a:gridCol w="927000"/>
              </a:tblGrid>
              <a:tr h="2831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/>
                        <a:t>Country</a:t>
                      </a:r>
                      <a:endParaRPr b="1" sz="800"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/>
                        <a:t>Institution</a:t>
                      </a:r>
                      <a:endParaRPr b="1" sz="800"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/>
                        <a:t># participants</a:t>
                      </a:r>
                      <a:endParaRPr b="1" sz="800"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1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Sweden</a:t>
                      </a:r>
                      <a:endParaRPr sz="8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Lund (3), SU (2), SMHI (2)</a:t>
                      </a:r>
                      <a:endParaRPr sz="8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/>
                        <a:t>7</a:t>
                      </a:r>
                      <a:endParaRPr b="1" sz="8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1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Spain</a:t>
                      </a:r>
                      <a:endParaRPr sz="8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BSC</a:t>
                      </a:r>
                      <a:endParaRPr sz="8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/>
                        <a:t>6</a:t>
                      </a:r>
                      <a:endParaRPr b="1" sz="8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1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Netherlands</a:t>
                      </a:r>
                      <a:endParaRPr sz="8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KNMI (3), NSC (1), IMAU(1)</a:t>
                      </a:r>
                      <a:endParaRPr sz="8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/>
                        <a:t>5</a:t>
                      </a:r>
                      <a:endParaRPr b="1" sz="8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2831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Finland</a:t>
                      </a:r>
                      <a:endParaRPr sz="800"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FMI (3), CSC (1)</a:t>
                      </a:r>
                      <a:endParaRPr sz="800"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/>
                        <a:t>4</a:t>
                      </a:r>
                      <a:endParaRPr b="1" sz="800"/>
                    </a:p>
                  </a:txBody>
                  <a:tcPr marT="91425" marB="91425" marR="91425" marL="91425"/>
                </a:tc>
              </a:tr>
              <a:tr h="2831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Belgium</a:t>
                      </a:r>
                      <a:endParaRPr sz="800"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UCL</a:t>
                      </a:r>
                      <a:endParaRPr sz="800"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/>
                        <a:t>3</a:t>
                      </a:r>
                      <a:endParaRPr b="1" sz="800"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1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Germany</a:t>
                      </a:r>
                      <a:endParaRPr sz="8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AWI (1), KIT (1)</a:t>
                      </a:r>
                      <a:endParaRPr sz="8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/>
                        <a:t>2</a:t>
                      </a:r>
                      <a:endParaRPr b="1" sz="8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1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Denmark</a:t>
                      </a:r>
                      <a:endParaRPr sz="8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DMI</a:t>
                      </a:r>
                      <a:endParaRPr sz="8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/>
                        <a:t>2</a:t>
                      </a:r>
                      <a:endParaRPr b="1" sz="8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1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Italy</a:t>
                      </a:r>
                      <a:endParaRPr sz="8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ENEA</a:t>
                      </a:r>
                      <a:endParaRPr sz="8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/>
                        <a:t>1</a:t>
                      </a:r>
                      <a:endParaRPr b="1" sz="8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1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Norway</a:t>
                      </a:r>
                      <a:endParaRPr sz="8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UiB</a:t>
                      </a:r>
                      <a:endParaRPr sz="8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/>
                        <a:t>1</a:t>
                      </a:r>
                      <a:endParaRPr b="1" sz="8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2831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Portugal</a:t>
                      </a:r>
                      <a:endParaRPr sz="800"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UL</a:t>
                      </a:r>
                      <a:endParaRPr sz="800"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/>
                        <a:t>1</a:t>
                      </a:r>
                      <a:endParaRPr b="1" sz="800"/>
                    </a:p>
                  </a:txBody>
                  <a:tcPr marT="91425" marB="91425" marR="91425" marL="91425"/>
                </a:tc>
              </a:tr>
              <a:tr h="2831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United Kingdom</a:t>
                      </a:r>
                      <a:endParaRPr sz="800"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University of Oxford</a:t>
                      </a:r>
                      <a:endParaRPr sz="800"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/>
                        <a:t>1</a:t>
                      </a:r>
                      <a:endParaRPr b="1" sz="800"/>
                    </a:p>
                  </a:txBody>
                  <a:tcPr marT="91425" marB="91425" marR="91425" marL="91425"/>
                </a:tc>
              </a:tr>
              <a:tr h="28315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Ireland</a:t>
                      </a:r>
                      <a:endParaRPr sz="800"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ICHEC</a:t>
                      </a:r>
                      <a:endParaRPr sz="800"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800"/>
                        <a:t>1</a:t>
                      </a:r>
                      <a:endParaRPr b="1" sz="800"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51"/>
          <p:cNvSpPr txBox="1"/>
          <p:nvPr>
            <p:ph type="title"/>
          </p:nvPr>
        </p:nvSpPr>
        <p:spPr>
          <a:xfrm>
            <a:off x="92075" y="105850"/>
            <a:ext cx="85515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>
                <a:solidFill>
                  <a:srgbClr val="FFFFFF"/>
                </a:solidFill>
              </a:rPr>
              <a:t>Cylc adoption at BSC (WIP)</a:t>
            </a:r>
            <a:endParaRPr>
              <a:solidFill>
                <a:srgbClr val="FFFFF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51"/>
          <p:cNvSpPr txBox="1"/>
          <p:nvPr>
            <p:ph idx="1" type="body"/>
          </p:nvPr>
        </p:nvSpPr>
        <p:spPr>
          <a:xfrm>
            <a:off x="395300" y="722333"/>
            <a:ext cx="8329500" cy="42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GB" sz="1800"/>
              <a:t>Climate prediction</a:t>
            </a:r>
            <a:endParaRPr sz="1800"/>
          </a:p>
          <a:p>
            <a:pPr indent="-247650" lvl="1" marL="74295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</a:pPr>
            <a:r>
              <a:rPr lang="en-GB" sz="1400"/>
              <a:t>EC-Earth / NEMO / OpenIFS</a:t>
            </a:r>
            <a:endParaRPr sz="1400"/>
          </a:p>
          <a:p>
            <a:pPr indent="-203200" lvl="2" marL="1143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/>
              <a:t>Historical runs</a:t>
            </a:r>
            <a:endParaRPr sz="1400"/>
          </a:p>
          <a:p>
            <a:pPr indent="-203200" lvl="2" marL="1143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/>
              <a:t>Seasonal / decadal runs</a:t>
            </a:r>
            <a:endParaRPr sz="1400"/>
          </a:p>
          <a:p>
            <a:pPr indent="-203200" lvl="2" marL="1143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GB" sz="1400"/>
              <a:t>Model development (stem?)</a:t>
            </a:r>
            <a:endParaRPr sz="1400"/>
          </a:p>
          <a:p>
            <a:pPr indent="-3048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rgbClr val="999999"/>
                </a:solidFill>
              </a:rPr>
              <a:t>Air quality</a:t>
            </a:r>
            <a:endParaRPr sz="1800">
              <a:solidFill>
                <a:srgbClr val="999999"/>
              </a:solidFill>
            </a:endParaRPr>
          </a:p>
          <a:p>
            <a:pPr indent="-247650" lvl="1" marL="74295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Arial"/>
              <a:buChar char="–"/>
            </a:pPr>
            <a:r>
              <a:rPr lang="en-GB" sz="1400">
                <a:solidFill>
                  <a:srgbClr val="999999"/>
                </a:solidFill>
              </a:rPr>
              <a:t>MONARCH</a:t>
            </a:r>
            <a:endParaRPr sz="1400">
              <a:solidFill>
                <a:srgbClr val="999999"/>
              </a:solidFill>
            </a:endParaRPr>
          </a:p>
          <a:p>
            <a:pPr indent="-203200" lvl="2" marL="1143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Arial"/>
              <a:buChar char="•"/>
            </a:pPr>
            <a:r>
              <a:rPr lang="en-GB" sz="1400">
                <a:solidFill>
                  <a:srgbClr val="999999"/>
                </a:solidFill>
              </a:rPr>
              <a:t>Operational runs</a:t>
            </a:r>
            <a:endParaRPr sz="1400">
              <a:solidFill>
                <a:srgbClr val="999999"/>
              </a:solidFill>
            </a:endParaRPr>
          </a:p>
          <a:p>
            <a:pPr indent="-3048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99999"/>
              </a:buClr>
              <a:buSzPts val="1800"/>
              <a:buFont typeface="Arial"/>
              <a:buChar char="•"/>
            </a:pPr>
            <a:r>
              <a:rPr lang="en-GB" sz="1800">
                <a:solidFill>
                  <a:srgbClr val="999999"/>
                </a:solidFill>
              </a:rPr>
              <a:t>Computational group</a:t>
            </a:r>
            <a:endParaRPr sz="1800">
              <a:solidFill>
                <a:srgbClr val="999999"/>
              </a:solidFill>
            </a:endParaRPr>
          </a:p>
          <a:p>
            <a:pPr indent="-247650" lvl="1" marL="74295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Arial"/>
              <a:buChar char="–"/>
            </a:pPr>
            <a:r>
              <a:rPr lang="en-GB" sz="1400">
                <a:solidFill>
                  <a:srgbClr val="999999"/>
                </a:solidFill>
              </a:rPr>
              <a:t>Automated tests on multiple platforms</a:t>
            </a:r>
            <a:endParaRPr sz="1400">
              <a:solidFill>
                <a:srgbClr val="999999"/>
              </a:solidFill>
            </a:endParaRPr>
          </a:p>
          <a:p>
            <a:pPr indent="-247650" lvl="1" marL="74295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Arial"/>
              <a:buChar char="–"/>
            </a:pPr>
            <a:r>
              <a:rPr lang="en-GB" sz="1400">
                <a:solidFill>
                  <a:srgbClr val="999999"/>
                </a:solidFill>
              </a:rPr>
              <a:t>Scalability analysis</a:t>
            </a:r>
            <a:endParaRPr sz="1400">
              <a:solidFill>
                <a:srgbClr val="999999"/>
              </a:solidFill>
            </a:endParaRPr>
          </a:p>
          <a:p>
            <a:pPr indent="-247650" lvl="1" marL="74295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Arial"/>
              <a:buChar char="–"/>
            </a:pPr>
            <a:r>
              <a:rPr lang="en-GB" sz="1400">
                <a:solidFill>
                  <a:srgbClr val="999999"/>
                </a:solidFill>
              </a:rPr>
              <a:t>Load balance analysis</a:t>
            </a:r>
            <a:endParaRPr sz="1400">
              <a:solidFill>
                <a:srgbClr val="999999"/>
              </a:solidFill>
            </a:endParaRPr>
          </a:p>
          <a:p>
            <a:pPr indent="-247650" lvl="1" marL="74295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Arial"/>
              <a:buChar char="–"/>
            </a:pPr>
            <a:r>
              <a:rPr lang="en-GB" sz="1400">
                <a:solidFill>
                  <a:srgbClr val="999999"/>
                </a:solidFill>
              </a:rPr>
              <a:t>Precision analysis</a:t>
            </a:r>
            <a:endParaRPr sz="1400">
              <a:solidFill>
                <a:srgbClr val="999999"/>
              </a:solidFill>
            </a:endParaRPr>
          </a:p>
          <a:p>
            <a:pPr indent="-247650" lvl="1" marL="74295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99999"/>
              </a:buClr>
              <a:buSzPts val="1400"/>
              <a:buChar char="–"/>
            </a:pPr>
            <a:r>
              <a:rPr lang="en-GB" sz="1400">
                <a:solidFill>
                  <a:srgbClr val="999999"/>
                </a:solidFill>
              </a:rPr>
              <a:t>Data provisioning</a:t>
            </a:r>
            <a:endParaRPr sz="1400">
              <a:solidFill>
                <a:srgbClr val="999999"/>
              </a:solidFill>
            </a:endParaRPr>
          </a:p>
          <a:p>
            <a:pPr indent="0" lvl="2" marL="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62" name="Google Shape;362;p51"/>
          <p:cNvSpPr txBox="1"/>
          <p:nvPr/>
        </p:nvSpPr>
        <p:spPr>
          <a:xfrm>
            <a:off x="4899450" y="1152475"/>
            <a:ext cx="3470400" cy="14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dk1"/>
                </a:solidFill>
              </a:rPr>
              <a:t>Portable</a:t>
            </a:r>
            <a:r>
              <a:rPr lang="en-GB">
                <a:solidFill>
                  <a:schemeClr val="dk1"/>
                </a:solidFill>
              </a:rPr>
              <a:t> e</a:t>
            </a:r>
            <a:r>
              <a:rPr lang="en-GB">
                <a:solidFill>
                  <a:schemeClr val="dk1"/>
                </a:solidFill>
              </a:rPr>
              <a:t>xperiments including </a:t>
            </a:r>
            <a:endParaRPr>
              <a:solidFill>
                <a:schemeClr val="dk1"/>
              </a:solidFill>
            </a:endParaRPr>
          </a:p>
          <a:p>
            <a:pPr indent="-203200" lvl="2" marL="228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GB">
                <a:solidFill>
                  <a:schemeClr val="dk1"/>
                </a:solidFill>
              </a:rPr>
              <a:t>Compilation</a:t>
            </a:r>
            <a:endParaRPr>
              <a:solidFill>
                <a:schemeClr val="dk1"/>
              </a:solidFill>
            </a:endParaRPr>
          </a:p>
          <a:p>
            <a:pPr indent="-203200" lvl="2" marL="228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GB">
                <a:solidFill>
                  <a:schemeClr val="dk1"/>
                </a:solidFill>
              </a:rPr>
              <a:t>Initialization</a:t>
            </a:r>
            <a:endParaRPr>
              <a:solidFill>
                <a:schemeClr val="dk1"/>
              </a:solidFill>
            </a:endParaRPr>
          </a:p>
          <a:p>
            <a:pPr indent="-203200" lvl="2" marL="228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GB">
                <a:solidFill>
                  <a:schemeClr val="dk1"/>
                </a:solidFill>
              </a:rPr>
              <a:t>Simulation</a:t>
            </a:r>
            <a:endParaRPr>
              <a:solidFill>
                <a:schemeClr val="dk1"/>
              </a:solidFill>
            </a:endParaRPr>
          </a:p>
          <a:p>
            <a:pPr indent="-203200" lvl="2" marL="228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GB">
                <a:solidFill>
                  <a:schemeClr val="dk1"/>
                </a:solidFill>
              </a:rPr>
              <a:t>Post processing</a:t>
            </a:r>
            <a:endParaRPr>
              <a:solidFill>
                <a:schemeClr val="dk1"/>
              </a:solidFill>
            </a:endParaRPr>
          </a:p>
          <a:p>
            <a:pPr indent="-203200" lvl="2" marL="228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GB">
                <a:solidFill>
                  <a:schemeClr val="dk1"/>
                </a:solidFill>
              </a:rPr>
              <a:t>Automated transfers</a:t>
            </a:r>
            <a:endParaRPr>
              <a:solidFill>
                <a:schemeClr val="dk1"/>
              </a:solidFill>
            </a:endParaRPr>
          </a:p>
          <a:p>
            <a:pPr indent="-203200" lvl="2" marL="228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GB">
                <a:solidFill>
                  <a:schemeClr val="dk1"/>
                </a:solidFill>
              </a:rPr>
              <a:t>Data assimilation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descr="ok.png" id="363" name="Google Shape;363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9075" y="1554924"/>
            <a:ext cx="279300" cy="2657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k.png" id="364" name="Google Shape;364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9075" y="2108674"/>
            <a:ext cx="279300" cy="2657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k.png" id="365" name="Google Shape;365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5650" y="1418824"/>
            <a:ext cx="279300" cy="265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51"/>
          <p:cNvPicPr preferRelativeResize="0"/>
          <p:nvPr/>
        </p:nvPicPr>
        <p:blipFill rotWithShape="1">
          <a:blip r:embed="rId4">
            <a:alphaModFix/>
          </a:blip>
          <a:srcRect b="10164" l="20669" r="21690" t="57143"/>
          <a:stretch/>
        </p:blipFill>
        <p:spPr>
          <a:xfrm>
            <a:off x="4260400" y="3350325"/>
            <a:ext cx="4392126" cy="155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52"/>
          <p:cNvSpPr txBox="1"/>
          <p:nvPr>
            <p:ph idx="1" type="body"/>
          </p:nvPr>
        </p:nvSpPr>
        <p:spPr>
          <a:xfrm>
            <a:off x="395535" y="721996"/>
            <a:ext cx="8329500" cy="404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480"/>
              </a:spcBef>
              <a:spcAft>
                <a:spcPts val="0"/>
              </a:spcAft>
              <a:buSzPts val="2100"/>
              <a:buChar char="•"/>
            </a:pPr>
            <a:r>
              <a:rPr lang="en-GB" sz="2100"/>
              <a:t>Portable suites for collaborative model development</a:t>
            </a:r>
            <a:endParaRPr sz="21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GB" sz="1800"/>
              <a:t>EC-Earth Cylc runtime simplification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GB" sz="1800"/>
              <a:t>Rose metadata compliance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GB" sz="1800"/>
              <a:t>Rose stem, is it useful in the testing/development phase?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GB" sz="1800"/>
              <a:t>Rosie web services under EC-Earth Development portal</a:t>
            </a:r>
            <a:br>
              <a:rPr lang="en-GB" sz="1800"/>
            </a:br>
            <a:endParaRPr sz="18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GB" sz="2100"/>
              <a:t>Capture more use cases @ BSC</a:t>
            </a:r>
            <a:endParaRPr sz="21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GB" sz="1800"/>
              <a:t>Suite for ensemble climate prediction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GB" sz="1800"/>
              <a:t>Suite for ensemble MONARCH (operational air quality model)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GB" sz="1800"/>
              <a:t>System wide installation of Cylc and Rose</a:t>
            </a:r>
            <a:br>
              <a:rPr lang="en-GB" sz="1800"/>
            </a:br>
            <a:endParaRPr sz="18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GB" sz="2100"/>
              <a:t>Cylc @ MN4</a:t>
            </a:r>
            <a:endParaRPr sz="21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GB" sz="1800"/>
              <a:t>Communication back from tasks to suite host will be possible</a:t>
            </a:r>
            <a:endParaRPr sz="1800"/>
          </a:p>
        </p:txBody>
      </p:sp>
      <p:sp>
        <p:nvSpPr>
          <p:cNvPr id="372" name="Google Shape;372;p52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Ongoing work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3"/>
          <p:cNvSpPr txBox="1"/>
          <p:nvPr>
            <p:ph idx="1" type="body"/>
          </p:nvPr>
        </p:nvSpPr>
        <p:spPr>
          <a:xfrm>
            <a:off x="395535" y="721996"/>
            <a:ext cx="8329500" cy="404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480"/>
              </a:spcBef>
              <a:spcAft>
                <a:spcPts val="0"/>
              </a:spcAft>
              <a:buSzPts val="2100"/>
              <a:buChar char="•"/>
            </a:pPr>
            <a:r>
              <a:rPr lang="en-GB" sz="2100"/>
              <a:t>Cylc @ ECMWF</a:t>
            </a:r>
            <a:endParaRPr sz="21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GB" sz="1800"/>
              <a:t>Rose suite running at ECMWF, including tasks to archive data at BSC and compute diagnostics on Power9 cluster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GB" sz="1800"/>
              <a:t>Will Cylc web-based GUIs be available from ECMWF servers?</a:t>
            </a:r>
            <a:endParaRPr sz="1800"/>
          </a:p>
          <a:p>
            <a: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</a:pPr>
            <a:r>
              <a:rPr lang="en-GB" sz="1800"/>
              <a:t>Could ECMWF HPC be used as remote resource, using the ecaccess web toolkit?</a:t>
            </a:r>
            <a:br>
              <a:rPr lang="en-GB" sz="1800"/>
            </a:br>
            <a:endParaRPr sz="1800"/>
          </a:p>
          <a:p>
            <a:pPr indent="-3619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GB" sz="2100"/>
              <a:t>(later) Single batch job for multiple tasks #2754</a:t>
            </a:r>
            <a:endParaRPr sz="2100"/>
          </a:p>
        </p:txBody>
      </p:sp>
      <p:sp>
        <p:nvSpPr>
          <p:cNvPr id="378" name="Google Shape;378;p53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Ongoing work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54"/>
          <p:cNvSpPr txBox="1"/>
          <p:nvPr>
            <p:ph idx="1" type="body"/>
          </p:nvPr>
        </p:nvSpPr>
        <p:spPr>
          <a:xfrm>
            <a:off x="395535" y="721996"/>
            <a:ext cx="8329500" cy="404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100"/>
              <a:buChar char="•"/>
            </a:pPr>
            <a:r>
              <a:rPr lang="en-GB" sz="2100"/>
              <a:t>A strategy for adopting Cylc and Rose as the EC-Earth common workflow management system is being build</a:t>
            </a:r>
            <a:endParaRPr sz="2100"/>
          </a:p>
          <a:p>
            <a: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GB" sz="1800"/>
              <a:t>Needs of the community have been taken into account</a:t>
            </a:r>
            <a:br>
              <a:rPr lang="en-GB" sz="1800"/>
            </a:br>
            <a:endParaRPr sz="1800"/>
          </a:p>
          <a:p>
            <a:pPr indent="-3619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GB" sz="2100"/>
              <a:t>A demonstrator has been created at BSC</a:t>
            </a:r>
            <a:endParaRPr sz="2100"/>
          </a:p>
          <a:p>
            <a: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GB" sz="1800"/>
              <a:t>Cylc, Rose and Rosie have been installed on a private virtual machine at BSC</a:t>
            </a:r>
            <a:endParaRPr sz="1800"/>
          </a:p>
          <a:p>
            <a: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GB" sz="1800"/>
              <a:t>Rose suites have been created for running EC-Earth historical and multi-member ensemble climate simulations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GB" sz="1800"/>
              <a:t>MareNostrum 4 (Slurm) and data-transfer nodes (background) are being used as remote resources, using polling</a:t>
            </a:r>
            <a:endParaRPr sz="1800"/>
          </a:p>
        </p:txBody>
      </p:sp>
      <p:sp>
        <p:nvSpPr>
          <p:cNvPr id="384" name="Google Shape;384;p54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Summary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55"/>
          <p:cNvSpPr txBox="1"/>
          <p:nvPr>
            <p:ph idx="1" type="body"/>
          </p:nvPr>
        </p:nvSpPr>
        <p:spPr>
          <a:xfrm>
            <a:off x="395535" y="721996"/>
            <a:ext cx="8329500" cy="404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100"/>
              <a:buChar char="•"/>
            </a:pPr>
            <a:r>
              <a:rPr lang="en-GB" sz="2100"/>
              <a:t>EC-Earth consortium collaboration</a:t>
            </a:r>
            <a:endParaRPr sz="21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GB" sz="1800"/>
              <a:t>Develop more EC-Earth use cases</a:t>
            </a:r>
            <a:endParaRPr sz="1800"/>
          </a:p>
          <a:p>
            <a:pPr indent="0" lvl="0" marL="45720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61950" lvl="0" marL="457200" rtl="0" algn="l">
              <a:spcBef>
                <a:spcPts val="480"/>
              </a:spcBef>
              <a:spcAft>
                <a:spcPts val="0"/>
              </a:spcAft>
              <a:buSzPts val="2100"/>
              <a:buChar char="•"/>
            </a:pPr>
            <a:r>
              <a:rPr lang="en-GB" sz="2100"/>
              <a:t>Close collaboration with the MetOffice</a:t>
            </a:r>
            <a:endParaRPr sz="21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GB" sz="1800"/>
              <a:t>ESiWACE 2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GB" sz="1800"/>
              <a:t>IS-ENES 3</a:t>
            </a:r>
            <a:endParaRPr sz="1800"/>
          </a:p>
          <a:p>
            <a:pPr indent="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6195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100"/>
              <a:buChar char="•"/>
            </a:pPr>
            <a:r>
              <a:rPr lang="en-GB" sz="2100"/>
              <a:t>Training activities</a:t>
            </a:r>
            <a:endParaRPr sz="2100"/>
          </a:p>
          <a:p>
            <a: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GB" sz="1800"/>
              <a:t>Cylc + Rose from scratch, suite design, at BSC</a:t>
            </a:r>
            <a:endParaRPr sz="1800"/>
          </a:p>
          <a:p>
            <a:pPr indent="-3429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–"/>
            </a:pPr>
            <a:r>
              <a:rPr lang="en-GB" sz="1800"/>
              <a:t>Tutorials at EC-Earth meeting and PATC course</a:t>
            </a:r>
            <a:endParaRPr sz="1800"/>
          </a:p>
        </p:txBody>
      </p:sp>
      <p:sp>
        <p:nvSpPr>
          <p:cNvPr id="390" name="Google Shape;390;p55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Next steps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6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Q &amp; A</a:t>
            </a:r>
            <a:endParaRPr/>
          </a:p>
        </p:txBody>
      </p:sp>
      <p:pic>
        <p:nvPicPr>
          <p:cNvPr descr="Resultado de imagen de Q&amp;A" id="396" name="Google Shape;396;p56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83388" y="1436275"/>
            <a:ext cx="2577225" cy="257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57"/>
          <p:cNvSpPr txBox="1"/>
          <p:nvPr/>
        </p:nvSpPr>
        <p:spPr>
          <a:xfrm>
            <a:off x="1350962" y="3922712"/>
            <a:ext cx="6480300" cy="10446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GB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further information please contact</a:t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lang="en-GB" sz="2000" u="sng">
                <a:solidFill>
                  <a:srgbClr val="95B3D7"/>
                </a:solidFill>
                <a:hlinkClick r:id="rId3"/>
              </a:rPr>
              <a:t>domingo.manubens@bsc.es</a:t>
            </a:r>
            <a:endParaRPr sz="2000">
              <a:solidFill>
                <a:srgbClr val="FFFFFF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402" name="Google Shape;402;p57"/>
          <p:cNvSpPr txBox="1"/>
          <p:nvPr/>
        </p:nvSpPr>
        <p:spPr>
          <a:xfrm>
            <a:off x="1113000" y="2651125"/>
            <a:ext cx="6918000" cy="8223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GB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Thank you!</a:t>
            </a:r>
            <a:br>
              <a:rPr b="0" i="0" lang="en-GB" sz="3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GB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“The research leading to these results has received funding from the EU H2020 Framework Programme under grant agreement n° </a:t>
            </a:r>
            <a:r>
              <a:rPr lang="en-GB" sz="1200">
                <a:solidFill>
                  <a:srgbClr val="FFFFFF"/>
                </a:solidFill>
              </a:rPr>
              <a:t>H2020 GA 675191</a:t>
            </a:r>
            <a:r>
              <a:rPr b="0" i="0" lang="en-GB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” </a:t>
            </a:r>
            <a:endParaRPr sz="1200"/>
          </a:p>
        </p:txBody>
      </p:sp>
      <p:pic>
        <p:nvPicPr>
          <p:cNvPr id="403" name="Google Shape;403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3175" y="898581"/>
            <a:ext cx="2180825" cy="63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4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EC-Earth use cases</a:t>
            </a:r>
            <a:endParaRPr/>
          </a:p>
        </p:txBody>
      </p:sp>
      <p:pic>
        <p:nvPicPr>
          <p:cNvPr descr="image4.png" id="177" name="Google Shape;17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9450" y="825300"/>
            <a:ext cx="6600574" cy="408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34"/>
          <p:cNvSpPr txBox="1"/>
          <p:nvPr/>
        </p:nvSpPr>
        <p:spPr>
          <a:xfrm>
            <a:off x="516500" y="13066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-GB" sz="1800">
                <a:solidFill>
                  <a:schemeClr val="dk2"/>
                </a:solidFill>
              </a:rPr>
              <a:t>Have you used a </a:t>
            </a:r>
            <a:br>
              <a:rPr lang="en-GB" sz="1800">
                <a:solidFill>
                  <a:schemeClr val="dk2"/>
                </a:solidFill>
              </a:rPr>
            </a:br>
            <a:r>
              <a:rPr lang="en-GB" sz="1800">
                <a:solidFill>
                  <a:schemeClr val="dk2"/>
                </a:solidFill>
              </a:rPr>
              <a:t>workflow management system?</a:t>
            </a:r>
            <a:endParaRPr sz="2400">
              <a:solidFill>
                <a:srgbClr val="00499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5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EC-Earth use cases</a:t>
            </a:r>
            <a:endParaRPr/>
          </a:p>
        </p:txBody>
      </p:sp>
      <p:sp>
        <p:nvSpPr>
          <p:cNvPr id="184" name="Google Shape;184;p35"/>
          <p:cNvSpPr txBox="1"/>
          <p:nvPr/>
        </p:nvSpPr>
        <p:spPr>
          <a:xfrm>
            <a:off x="555225" y="13305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-GB" sz="1800">
                <a:solidFill>
                  <a:schemeClr val="dk2"/>
                </a:solidFill>
              </a:rPr>
              <a:t>How do you run EC-Earth?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descr="image(11).png" id="185" name="Google Shape;18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7076" y="1330501"/>
            <a:ext cx="5343950" cy="330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6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EC-Earth use cases</a:t>
            </a:r>
            <a:endParaRPr/>
          </a:p>
        </p:txBody>
      </p:sp>
      <p:sp>
        <p:nvSpPr>
          <p:cNvPr id="191" name="Google Shape;191;p36"/>
          <p:cNvSpPr txBox="1"/>
          <p:nvPr/>
        </p:nvSpPr>
        <p:spPr>
          <a:xfrm>
            <a:off x="508725" y="1735150"/>
            <a:ext cx="2527500" cy="256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en-GB" sz="1800">
                <a:solidFill>
                  <a:schemeClr val="dk2"/>
                </a:solidFill>
              </a:rPr>
              <a:t>Model simulation production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descr="image(12).png" id="192" name="Google Shape;19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7075" y="1152800"/>
            <a:ext cx="5487249" cy="338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7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EC-Earth use cases</a:t>
            </a:r>
            <a:endParaRPr/>
          </a:p>
        </p:txBody>
      </p:sp>
      <p:pic>
        <p:nvPicPr>
          <p:cNvPr descr="future0.png" id="198" name="Google Shape;19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14713" y="658425"/>
            <a:ext cx="1166937" cy="9547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tureb.png" id="199" name="Google Shape;199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27400" y="1234166"/>
            <a:ext cx="1809878" cy="1525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37"/>
          <p:cNvSpPr txBox="1"/>
          <p:nvPr/>
        </p:nvSpPr>
        <p:spPr>
          <a:xfrm>
            <a:off x="1898433" y="3233615"/>
            <a:ext cx="14118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2"/>
                </a:solidFill>
              </a:rPr>
              <a:t>Jobs wrapper</a:t>
            </a:r>
            <a:endParaRPr b="1">
              <a:solidFill>
                <a:schemeClr val="dk2"/>
              </a:solidFill>
            </a:endParaRPr>
          </a:p>
        </p:txBody>
      </p:sp>
      <p:sp>
        <p:nvSpPr>
          <p:cNvPr id="201" name="Google Shape;201;p37"/>
          <p:cNvSpPr txBox="1"/>
          <p:nvPr/>
        </p:nvSpPr>
        <p:spPr>
          <a:xfrm>
            <a:off x="1961937" y="988245"/>
            <a:ext cx="9762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666666"/>
                </a:solidFill>
              </a:rPr>
              <a:t>Database</a:t>
            </a:r>
            <a:endParaRPr b="1">
              <a:solidFill>
                <a:srgbClr val="666666"/>
              </a:solidFill>
            </a:endParaRPr>
          </a:p>
        </p:txBody>
      </p:sp>
      <p:sp>
        <p:nvSpPr>
          <p:cNvPr id="202" name="Google Shape;202;p37"/>
          <p:cNvSpPr txBox="1"/>
          <p:nvPr/>
        </p:nvSpPr>
        <p:spPr>
          <a:xfrm>
            <a:off x="6407252" y="3233615"/>
            <a:ext cx="15876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2"/>
                </a:solidFill>
              </a:rPr>
              <a:t>Clock triggered jobs</a:t>
            </a:r>
            <a:endParaRPr b="1">
              <a:solidFill>
                <a:schemeClr val="dk2"/>
              </a:solidFill>
            </a:endParaRPr>
          </a:p>
        </p:txBody>
      </p:sp>
      <p:sp>
        <p:nvSpPr>
          <p:cNvPr id="203" name="Google Shape;203;p37"/>
          <p:cNvSpPr txBox="1"/>
          <p:nvPr/>
        </p:nvSpPr>
        <p:spPr>
          <a:xfrm>
            <a:off x="3740063" y="988245"/>
            <a:ext cx="19554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2"/>
                </a:solidFill>
              </a:rPr>
              <a:t>E-mail notifications</a:t>
            </a:r>
            <a:endParaRPr b="1">
              <a:solidFill>
                <a:schemeClr val="dk2"/>
              </a:solidFill>
            </a:endParaRPr>
          </a:p>
        </p:txBody>
      </p:sp>
      <p:sp>
        <p:nvSpPr>
          <p:cNvPr id="204" name="Google Shape;204;p37"/>
          <p:cNvSpPr txBox="1"/>
          <p:nvPr/>
        </p:nvSpPr>
        <p:spPr>
          <a:xfrm>
            <a:off x="4121103" y="3233625"/>
            <a:ext cx="5808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2"/>
                </a:solidFill>
              </a:rPr>
              <a:t>GUI</a:t>
            </a:r>
            <a:endParaRPr b="1">
              <a:solidFill>
                <a:schemeClr val="dk2"/>
              </a:solidFill>
            </a:endParaRPr>
          </a:p>
        </p:txBody>
      </p:sp>
      <p:sp>
        <p:nvSpPr>
          <p:cNvPr id="205" name="Google Shape;205;p37"/>
          <p:cNvSpPr txBox="1"/>
          <p:nvPr/>
        </p:nvSpPr>
        <p:spPr>
          <a:xfrm>
            <a:off x="5835712" y="988245"/>
            <a:ext cx="15876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dk2"/>
                </a:solidFill>
              </a:rPr>
              <a:t>Complex workflows</a:t>
            </a:r>
            <a:endParaRPr b="1">
              <a:solidFill>
                <a:schemeClr val="dk2"/>
              </a:solidFill>
            </a:endParaRPr>
          </a:p>
        </p:txBody>
      </p:sp>
      <p:pic>
        <p:nvPicPr>
          <p:cNvPr descr="futurea.png" id="206" name="Google Shape;206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53252" y="3513550"/>
            <a:ext cx="1754312" cy="14969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ture1.png" id="207" name="Google Shape;207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07564" y="1325754"/>
            <a:ext cx="1746374" cy="147532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ture3.png" id="208" name="Google Shape;20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20343" y="3513550"/>
            <a:ext cx="1968639" cy="1525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ture4.png" id="209" name="Google Shape;209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664287" y="1325754"/>
            <a:ext cx="1889259" cy="14609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uture5.png" id="210" name="Google Shape;210;p3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743276" y="3513550"/>
            <a:ext cx="1808630" cy="15048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8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Autosubmit wrappers (job clustering)</a:t>
            </a:r>
            <a:endParaRPr/>
          </a:p>
        </p:txBody>
      </p:sp>
      <p:sp>
        <p:nvSpPr>
          <p:cNvPr id="216" name="Google Shape;216;p38"/>
          <p:cNvSpPr txBox="1"/>
          <p:nvPr/>
        </p:nvSpPr>
        <p:spPr>
          <a:xfrm>
            <a:off x="243125" y="756800"/>
            <a:ext cx="8881500" cy="55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4990"/>
                </a:solidFill>
              </a:rPr>
              <a:t>Motivation: to </a:t>
            </a:r>
            <a:r>
              <a:rPr b="1" lang="en-GB" sz="1800">
                <a:solidFill>
                  <a:srgbClr val="004990"/>
                </a:solidFill>
              </a:rPr>
              <a:t>improve</a:t>
            </a:r>
            <a:r>
              <a:rPr lang="en-GB" sz="1800">
                <a:solidFill>
                  <a:srgbClr val="004990"/>
                </a:solidFill>
              </a:rPr>
              <a:t> the throughput by </a:t>
            </a:r>
            <a:r>
              <a:rPr b="1" lang="en-GB" sz="1800">
                <a:solidFill>
                  <a:srgbClr val="004990"/>
                </a:solidFill>
              </a:rPr>
              <a:t>reducing</a:t>
            </a:r>
            <a:r>
              <a:rPr lang="en-GB" sz="1800">
                <a:solidFill>
                  <a:srgbClr val="004990"/>
                </a:solidFill>
              </a:rPr>
              <a:t> queueing </a:t>
            </a:r>
            <a:r>
              <a:rPr b="1" lang="en-GB" sz="1800">
                <a:solidFill>
                  <a:srgbClr val="004990"/>
                </a:solidFill>
              </a:rPr>
              <a:t>time</a:t>
            </a:r>
            <a:r>
              <a:rPr lang="en-GB" sz="1800">
                <a:solidFill>
                  <a:srgbClr val="004990"/>
                </a:solidFill>
              </a:rPr>
              <a:t> by wrapping different jobs together.</a:t>
            </a:r>
            <a:endParaRPr sz="1800">
              <a:solidFill>
                <a:srgbClr val="00499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499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4990"/>
              </a:solidFill>
            </a:endParaRPr>
          </a:p>
        </p:txBody>
      </p:sp>
      <p:pic>
        <p:nvPicPr>
          <p:cNvPr id="217" name="Google Shape;21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1643675"/>
            <a:ext cx="6135299" cy="241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8"/>
          <p:cNvPicPr preferRelativeResize="0"/>
          <p:nvPr/>
        </p:nvPicPr>
        <p:blipFill rotWithShape="1">
          <a:blip r:embed="rId4">
            <a:alphaModFix/>
          </a:blip>
          <a:srcRect b="1890" l="1047" r="24152" t="3106"/>
          <a:stretch/>
        </p:blipFill>
        <p:spPr>
          <a:xfrm>
            <a:off x="4704800" y="2031025"/>
            <a:ext cx="4505051" cy="311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38"/>
          <p:cNvPicPr preferRelativeResize="0"/>
          <p:nvPr/>
        </p:nvPicPr>
        <p:blipFill rotWithShape="1">
          <a:blip r:embed="rId5">
            <a:alphaModFix/>
          </a:blip>
          <a:srcRect b="40056" l="75626" r="1151" t="39548"/>
          <a:stretch/>
        </p:blipFill>
        <p:spPr>
          <a:xfrm>
            <a:off x="6821200" y="1435825"/>
            <a:ext cx="1547676" cy="836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9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Vertical wrapper</a:t>
            </a:r>
            <a:endParaRPr/>
          </a:p>
        </p:txBody>
      </p:sp>
      <p:sp>
        <p:nvSpPr>
          <p:cNvPr id="225" name="Google Shape;225;p39"/>
          <p:cNvSpPr txBox="1"/>
          <p:nvPr/>
        </p:nvSpPr>
        <p:spPr>
          <a:xfrm>
            <a:off x="243125" y="528200"/>
            <a:ext cx="8881500" cy="55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4990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4990"/>
              </a:solidFill>
            </a:endParaRPr>
          </a:p>
        </p:txBody>
      </p:sp>
      <p:pic>
        <p:nvPicPr>
          <p:cNvPr id="226" name="Google Shape;226;p39"/>
          <p:cNvPicPr preferRelativeResize="0"/>
          <p:nvPr/>
        </p:nvPicPr>
        <p:blipFill rotWithShape="1">
          <a:blip r:embed="rId3">
            <a:alphaModFix/>
          </a:blip>
          <a:srcRect b="16178" l="0" r="34580" t="7723"/>
          <a:stretch/>
        </p:blipFill>
        <p:spPr>
          <a:xfrm>
            <a:off x="5717475" y="920987"/>
            <a:ext cx="2673225" cy="3635175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9"/>
          <p:cNvSpPr txBox="1"/>
          <p:nvPr/>
        </p:nvSpPr>
        <p:spPr>
          <a:xfrm>
            <a:off x="0" y="3676600"/>
            <a:ext cx="3537900" cy="105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342900" lvl="0" marL="114300" marR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[wrapper]</a:t>
            </a:r>
            <a:b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	</a:t>
            </a:r>
            <a:r>
              <a:rPr lang="en-GB">
                <a:solidFill>
                  <a:srgbClr val="00808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TYPE</a:t>
            </a:r>
            <a: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>
                <a:solidFill>
                  <a:srgbClr val="DD1144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vertical</a:t>
            </a:r>
            <a:b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	</a:t>
            </a:r>
            <a:r>
              <a:rPr lang="en-GB">
                <a:solidFill>
                  <a:srgbClr val="00808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JOBS_IN_WRAPPER</a:t>
            </a:r>
            <a: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>
                <a:solidFill>
                  <a:srgbClr val="DD1144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SIM POST</a:t>
            </a:r>
            <a:endParaRPr>
              <a:solidFill>
                <a:srgbClr val="DD1144"/>
              </a:solidFill>
              <a:highlight>
                <a:schemeClr val="accent1"/>
              </a:highlight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28" name="Google Shape;228;p39"/>
          <p:cNvSpPr txBox="1"/>
          <p:nvPr/>
        </p:nvSpPr>
        <p:spPr>
          <a:xfrm>
            <a:off x="243125" y="676588"/>
            <a:ext cx="50877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Char char="•"/>
            </a:pPr>
            <a:r>
              <a:rPr lang="en-GB" sz="1800">
                <a:solidFill>
                  <a:srgbClr val="004890"/>
                </a:solidFill>
              </a:rPr>
              <a:t>The status of each job is checked and updated</a:t>
            </a:r>
            <a:br>
              <a:rPr lang="en-GB" sz="1800">
                <a:solidFill>
                  <a:srgbClr val="004890"/>
                </a:solidFill>
              </a:rPr>
            </a:br>
            <a:endParaRPr sz="1800">
              <a:solidFill>
                <a:srgbClr val="004890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Char char="•"/>
            </a:pPr>
            <a:r>
              <a:rPr lang="en-GB" sz="1800">
                <a:solidFill>
                  <a:srgbClr val="004890"/>
                </a:solidFill>
              </a:rPr>
              <a:t>Failures are detected, also when a job is running for longer than its wallclock</a:t>
            </a:r>
            <a:endParaRPr sz="1800">
              <a:solidFill>
                <a:srgbClr val="004890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4890"/>
              </a:solidFill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Char char="•"/>
            </a:pPr>
            <a:r>
              <a:rPr lang="en-GB" sz="1800">
                <a:solidFill>
                  <a:srgbClr val="004890"/>
                </a:solidFill>
              </a:rPr>
              <a:t>In this case, the whole wrapper job is cancelled, and, if there are retrials, resubmitted from the point of failure </a:t>
            </a:r>
            <a:endParaRPr sz="1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0"/>
          <p:cNvSpPr txBox="1"/>
          <p:nvPr>
            <p:ph type="title"/>
          </p:nvPr>
        </p:nvSpPr>
        <p:spPr>
          <a:xfrm>
            <a:off x="396876" y="105825"/>
            <a:ext cx="6191400" cy="51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Horizontal wrapper</a:t>
            </a:r>
            <a:endParaRPr/>
          </a:p>
        </p:txBody>
      </p:sp>
      <p:sp>
        <p:nvSpPr>
          <p:cNvPr id="234" name="Google Shape;234;p40"/>
          <p:cNvSpPr txBox="1"/>
          <p:nvPr/>
        </p:nvSpPr>
        <p:spPr>
          <a:xfrm>
            <a:off x="0" y="2347250"/>
            <a:ext cx="3604200" cy="105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342900" lvl="0" marL="114300" marR="114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[wrapper]</a:t>
            </a:r>
            <a:b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	</a:t>
            </a:r>
            <a:r>
              <a:rPr lang="en-GB">
                <a:solidFill>
                  <a:srgbClr val="00808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TYPE</a:t>
            </a:r>
            <a: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>
                <a:solidFill>
                  <a:srgbClr val="DD1144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horizontal</a:t>
            </a:r>
            <a:b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	</a:t>
            </a:r>
            <a:r>
              <a:rPr lang="en-GB">
                <a:solidFill>
                  <a:srgbClr val="00808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JOBS_IN_WRAPPER</a:t>
            </a:r>
            <a: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b="1"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en-GB">
                <a:solidFill>
                  <a:srgbClr val="404040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-GB">
                <a:solidFill>
                  <a:srgbClr val="DD1144"/>
                </a:solidFill>
                <a:highlight>
                  <a:schemeClr val="accent1"/>
                </a:highlight>
                <a:latin typeface="Courier New"/>
                <a:ea typeface="Courier New"/>
                <a:cs typeface="Courier New"/>
                <a:sym typeface="Courier New"/>
              </a:rPr>
              <a:t>SIM POST</a:t>
            </a:r>
            <a:endParaRPr sz="2100">
              <a:solidFill>
                <a:srgbClr val="0048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" name="Google Shape;23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0500" y="2388625"/>
            <a:ext cx="4843499" cy="142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40"/>
          <p:cNvSpPr txBox="1"/>
          <p:nvPr/>
        </p:nvSpPr>
        <p:spPr>
          <a:xfrm>
            <a:off x="385650" y="916600"/>
            <a:ext cx="44523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Clr>
                <a:srgbClr val="004890"/>
              </a:buClr>
              <a:buSzPts val="1800"/>
              <a:buChar char="•"/>
            </a:pPr>
            <a:r>
              <a:rPr lang="en-GB" sz="1800">
                <a:solidFill>
                  <a:srgbClr val="004890"/>
                </a:solidFill>
              </a:rPr>
              <a:t>Usage of machinefiles in mpirun identified by the job name</a:t>
            </a:r>
            <a:endParaRPr sz="1800">
              <a:solidFill>
                <a:srgbClr val="00489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SC_PPT_templat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bsc_powerpoint_template_20160607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