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62" r:id="rId3"/>
    <p:sldId id="364" r:id="rId4"/>
    <p:sldId id="393" r:id="rId5"/>
    <p:sldId id="369" r:id="rId6"/>
    <p:sldId id="372" r:id="rId7"/>
    <p:sldId id="333" r:id="rId8"/>
    <p:sldId id="380" r:id="rId9"/>
    <p:sldId id="383" r:id="rId10"/>
    <p:sldId id="401" r:id="rId11"/>
    <p:sldId id="396" r:id="rId12"/>
    <p:sldId id="399" r:id="rId13"/>
    <p:sldId id="404" r:id="rId14"/>
    <p:sldId id="394" r:id="rId15"/>
    <p:sldId id="363" r:id="rId16"/>
    <p:sldId id="292" r:id="rId17"/>
  </p:sldIdLst>
  <p:sldSz cx="12192000" cy="6858000"/>
  <p:notesSz cx="6400800" cy="8686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pos="71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E6E02"/>
    <a:srgbClr val="C00000"/>
    <a:srgbClr val="000066"/>
    <a:srgbClr val="FF0000"/>
    <a:srgbClr val="000099"/>
    <a:srgbClr val="006699"/>
    <a:srgbClr val="393939"/>
    <a:srgbClr val="727272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84895" autoAdjust="0"/>
  </p:normalViewPr>
  <p:slideViewPr>
    <p:cSldViewPr showGuides="1">
      <p:cViewPr varScale="1">
        <p:scale>
          <a:sx n="82" d="100"/>
          <a:sy n="82" d="100"/>
        </p:scale>
        <p:origin x="706" y="77"/>
      </p:cViewPr>
      <p:guideLst>
        <p:guide orient="horz" pos="1026"/>
        <p:guide orient="horz" pos="3612"/>
        <p:guide pos="513"/>
        <p:guide pos="71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3158" y="43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B62E6-D9C5-462F-8489-21E6F41CB53F}" type="datetimeFigureOut">
              <a:rPr lang="de-DE" smtClean="0"/>
              <a:pPr/>
              <a:t>27.04.2020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46050-A51B-4502-AD07-37D2051F07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232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FD561AEC-080D-4A6D-AED9-98DB5CD386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775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556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381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1200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93763" indent="-17145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2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40D30075-CB5A-4273-BEC8-C4E6E1E252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327" y="123896"/>
            <a:ext cx="12097344" cy="56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GB" dirty="0"/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93E22F1B-67FD-4BDD-B7CC-0C56644E97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9376" y="908720"/>
            <a:ext cx="11233247" cy="5688632"/>
          </a:xfrm>
          <a:prstGeom prst="rect">
            <a:avLst/>
          </a:prstGeom>
        </p:spPr>
        <p:txBody>
          <a:bodyPr/>
          <a:lstStyle>
            <a:lvl1pPr marL="428625" indent="-428625" algn="l">
              <a:buFont typeface="Wingdings" panose="05000000000000000000" pitchFamily="2" charset="2"/>
              <a:buChar char="§"/>
              <a:defRPr sz="20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lang="de-DE" dirty="0"/>
              <a:t>Ein </a:t>
            </a:r>
            <a:r>
              <a:rPr lang="de-DE" dirty="0" err="1"/>
              <a:t>test</a:t>
            </a:r>
            <a:r>
              <a:rPr lang="de-DE" dirty="0"/>
              <a:t> mit </a:t>
            </a:r>
            <a:r>
              <a:rPr lang="de-DE" dirty="0" err="1"/>
              <a:t>calibri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Ein </a:t>
            </a:r>
            <a:r>
              <a:rPr lang="de-DE" dirty="0" err="1"/>
              <a:t>test</a:t>
            </a:r>
            <a:r>
              <a:rPr lang="de-DE" dirty="0"/>
              <a:t> mit </a:t>
            </a:r>
            <a:r>
              <a:rPr lang="de-DE" dirty="0" err="1"/>
              <a:t>monda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Ein </a:t>
            </a:r>
            <a:r>
              <a:rPr lang="de-DE" dirty="0" err="1"/>
              <a:t>test</a:t>
            </a:r>
            <a:r>
              <a:rPr lang="de-DE" dirty="0"/>
              <a:t> mit </a:t>
            </a:r>
            <a:r>
              <a:rPr lang="de-DE" dirty="0" err="1"/>
              <a:t>xy</a:t>
            </a:r>
            <a:endParaRPr lang="en-GB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0752A56-B6D5-4CA1-B1FC-EA9F6E301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337" y="16491"/>
            <a:ext cx="720080" cy="3535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xx /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01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337A58D-E234-45DD-809A-E254A6AF9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360026"/>
            <a:ext cx="1836703" cy="5922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84F8D34-4911-4080-88C9-C81098F091D1}"/>
              </a:ext>
            </a:extLst>
          </p:cNvPr>
          <p:cNvSpPr txBox="1"/>
          <p:nvPr userDrawn="1"/>
        </p:nvSpPr>
        <p:spPr>
          <a:xfrm>
            <a:off x="14753" y="4151982"/>
            <a:ext cx="1216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Integrated </a:t>
            </a:r>
            <a:r>
              <a:rPr lang="de-DE" sz="3200" b="1" dirty="0" err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Kinetic</a:t>
            </a:r>
            <a:r>
              <a:rPr lang="de-DE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Energy of Tropical </a:t>
            </a:r>
            <a:r>
              <a:rPr lang="de-DE" sz="3200" b="1" dirty="0" err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Cyclones</a:t>
            </a:r>
            <a:r>
              <a:rPr lang="de-DE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 PRIMAVERA </a:t>
            </a:r>
            <a:r>
              <a:rPr lang="de-DE" sz="3200" b="1" dirty="0" err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simulations</a:t>
            </a:r>
            <a:endParaRPr lang="de-DE" sz="32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CD0BEE-6302-40CC-8B6B-2CD6151E05B0}"/>
              </a:ext>
            </a:extLst>
          </p:cNvPr>
          <p:cNvSpPr txBox="1"/>
          <p:nvPr userDrawn="1"/>
        </p:nvSpPr>
        <p:spPr>
          <a:xfrm>
            <a:off x="-20300" y="526596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Philip Kreussler – BSC – WP2 – 27 April 2020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26798EB-07C0-4264-A19B-46D544BDE237}"/>
              </a:ext>
            </a:extLst>
          </p:cNvPr>
          <p:cNvSpPr/>
          <p:nvPr userDrawn="1"/>
        </p:nvSpPr>
        <p:spPr>
          <a:xfrm>
            <a:off x="191344" y="4966533"/>
            <a:ext cx="24545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https://inhabitat.com/?s=fracking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4621C8D-8134-43FE-9839-D7D8F909E7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22" y="6042694"/>
            <a:ext cx="2454518" cy="664381"/>
          </a:xfrm>
          <a:prstGeom prst="rect">
            <a:avLst/>
          </a:prstGeom>
        </p:spPr>
      </p:pic>
      <p:pic>
        <p:nvPicPr>
          <p:cNvPr id="11" name="Grafik 10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684BF9B5-AA1E-4732-8F79-22A7132D53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5589240"/>
            <a:ext cx="1950462" cy="54856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3A6B195-2946-4C73-B3A7-20095B9582ED}"/>
              </a:ext>
            </a:extLst>
          </p:cNvPr>
          <p:cNvGrpSpPr/>
          <p:nvPr userDrawn="1"/>
        </p:nvGrpSpPr>
        <p:grpSpPr>
          <a:xfrm>
            <a:off x="47328" y="38185"/>
            <a:ext cx="12169353" cy="4110895"/>
            <a:chOff x="161951" y="-33823"/>
            <a:chExt cx="11983517" cy="4110895"/>
          </a:xfrm>
        </p:grpSpPr>
        <p:pic>
          <p:nvPicPr>
            <p:cNvPr id="3" name="Grafik 2" descr="Ein Bild, das Schnee, draußen, bedeckt, Skifahren enthält.&#10;&#10;Automatisch generierte Beschreibung">
              <a:extLst>
                <a:ext uri="{FF2B5EF4-FFF2-40B4-BE49-F238E27FC236}">
                  <a16:creationId xmlns:a16="http://schemas.microsoft.com/office/drawing/2014/main" id="{3A4F4640-BF2C-46EF-BA11-8B8492C55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51" y="-33823"/>
              <a:ext cx="11904971" cy="41108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E955DFE-3D48-47F4-B226-C21820BDF76B}"/>
                </a:ext>
              </a:extLst>
            </p:cNvPr>
            <p:cNvSpPr txBox="1"/>
            <p:nvPr userDrawn="1"/>
          </p:nvSpPr>
          <p:spPr>
            <a:xfrm>
              <a:off x="11621249" y="3697287"/>
              <a:ext cx="524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[1]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EF7193F-D573-4602-8E36-7D80B0CB15F7}"/>
              </a:ext>
            </a:extLst>
          </p:cNvPr>
          <p:cNvGrpSpPr/>
          <p:nvPr userDrawn="1"/>
        </p:nvGrpSpPr>
        <p:grpSpPr>
          <a:xfrm>
            <a:off x="6136707" y="6021288"/>
            <a:ext cx="5968909" cy="820068"/>
            <a:chOff x="5625196" y="5877272"/>
            <a:chExt cx="6070345" cy="9557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00D202-34AB-48B7-83BA-6D915C29B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134" y="6040922"/>
              <a:ext cx="946407" cy="648408"/>
            </a:xfrm>
            <a:prstGeom prst="rect">
              <a:avLst/>
            </a:prstGeom>
          </p:spPr>
        </p:pic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7F7FBE5-F264-410D-8F91-D6F6D8ED35C1}"/>
                </a:ext>
              </a:extLst>
            </p:cNvPr>
            <p:cNvSpPr/>
            <p:nvPr userDrawn="1"/>
          </p:nvSpPr>
          <p:spPr>
            <a:xfrm>
              <a:off x="5625196" y="5877272"/>
              <a:ext cx="5123938" cy="955738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marL="756000" indent="-806450" algn="r"/>
              <a:r>
                <a:rPr lang="en-GB" sz="120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This project has received funding from</a:t>
              </a:r>
              <a:r>
                <a:rPr lang="en-GB" sz="1200" baseline="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 </a:t>
              </a:r>
              <a:r>
                <a:rPr lang="en-GB" sz="120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the European Union's </a:t>
              </a:r>
              <a:br>
                <a:rPr lang="en-GB" sz="120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</a:br>
              <a:r>
                <a:rPr lang="en-GB" sz="120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Horizon 2020 Research &amp; Innovation Programme </a:t>
              </a:r>
              <a:br>
                <a:rPr lang="en-GB" sz="120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</a:br>
              <a:r>
                <a:rPr lang="en-GB" sz="1200" noProof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itchFamily="34" charset="0"/>
                </a:rPr>
                <a:t>under grant agreement no. 641727.</a:t>
              </a:r>
            </a:p>
          </p:txBody>
        </p:sp>
      </p:grp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F779867-0218-4C68-A1DB-5B88C9F55C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68767"/>
            <a:ext cx="1836702" cy="6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-13198" y="6833593"/>
            <a:ext cx="12192000" cy="0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97F172-7815-443D-A02D-7568215AB00C}"/>
              </a:ext>
            </a:extLst>
          </p:cNvPr>
          <p:cNvSpPr txBox="1"/>
          <p:nvPr userDrawn="1"/>
        </p:nvSpPr>
        <p:spPr>
          <a:xfrm>
            <a:off x="9912582" y="44624"/>
            <a:ext cx="2304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Department of Earth Sciences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1C811CD-3E96-4FA2-B590-7A6929395975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3198" y="-2117"/>
            <a:ext cx="0" cy="6860117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C9456DEF-5273-49BD-B8A3-BCF337E0908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2178802" y="-2117"/>
            <a:ext cx="0" cy="6860117"/>
          </a:xfrm>
          <a:prstGeom prst="lin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351F33-B854-4A96-9DBC-199AEE3B5E97}"/>
              </a:ext>
            </a:extLst>
          </p:cNvPr>
          <p:cNvSpPr txBox="1"/>
          <p:nvPr userDrawn="1"/>
        </p:nvSpPr>
        <p:spPr>
          <a:xfrm>
            <a:off x="12622" y="0"/>
            <a:ext cx="12138053" cy="7920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53F92251-721B-4C40-AAC2-B778ECB04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337" y="16491"/>
            <a:ext cx="720080" cy="3535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xx / 12</a:t>
            </a:r>
            <a:endParaRPr lang="en-GB" dirty="0"/>
          </a:p>
        </p:txBody>
      </p:sp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8F6EC7E-2F8C-4798-9D61-479EE1FDB0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" y="171020"/>
            <a:ext cx="1501784" cy="436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75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6922" indent="-136922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2pPr>
      <a:lvl3pPr marL="406004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540544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4pPr>
      <a:lvl5pPr marL="675085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5pPr>
      <a:lvl6pPr marL="1017985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360885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1703785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046685" indent="-13335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citation.org/6wlV5fBNV?url=https://www.nhc.noaa.gov/news/UpdatedCostlies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4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en-GB" dirty="0"/>
              <a:t>IKE in a future climate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6FB6F63-A46B-492F-BB9C-69D459B93450}"/>
              </a:ext>
            </a:extLst>
          </p:cNvPr>
          <p:cNvSpPr txBox="1">
            <a:spLocks/>
          </p:cNvSpPr>
          <p:nvPr/>
        </p:nvSpPr>
        <p:spPr>
          <a:xfrm>
            <a:off x="118799" y="907200"/>
            <a:ext cx="4897081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kern="0" dirty="0" err="1">
                <a:sym typeface="Wingdings" panose="05000000000000000000" pitchFamily="2" charset="2"/>
              </a:rPr>
              <a:t>Difference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between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regressions</a:t>
            </a:r>
            <a:r>
              <a:rPr lang="de-DE" sz="2000" kern="0" dirty="0">
                <a:sym typeface="Wingdings" panose="05000000000000000000" pitchFamily="2" charset="2"/>
              </a:rPr>
              <a:t> for </a:t>
            </a:r>
            <a:r>
              <a:rPr lang="de-DE" sz="2000" kern="0" dirty="0" err="1">
                <a:sym typeface="Wingdings" panose="05000000000000000000" pitchFamily="2" charset="2"/>
              </a:rPr>
              <a:t>future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period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small</a:t>
            </a: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dirty="0"/>
          </a:p>
          <a:p>
            <a:pPr marL="541735" lvl="4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de-DE" sz="2000" u="sng" kern="0" dirty="0"/>
          </a:p>
          <a:p>
            <a:endParaRPr lang="de-DE" sz="2000" u="sng" kern="0" dirty="0"/>
          </a:p>
          <a:p>
            <a:endParaRPr lang="de-DE" sz="2000" u="sng" kern="0" dirty="0"/>
          </a:p>
          <a:p>
            <a:endParaRPr lang="de-DE" sz="1400" kern="0" dirty="0"/>
          </a:p>
          <a:p>
            <a:endParaRPr lang="de-DE" sz="1400" kern="0" dirty="0"/>
          </a:p>
          <a:p>
            <a:pPr marL="0" indent="0">
              <a:buNone/>
            </a:pPr>
            <a:endParaRPr lang="de-DE" sz="2000" kern="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baseline="3000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aseline="30000" dirty="0"/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2948A800-1ED7-4DBC-9A71-CD19971B1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16491"/>
            <a:ext cx="792825" cy="353550"/>
          </a:xfrm>
        </p:spPr>
        <p:txBody>
          <a:bodyPr/>
          <a:lstStyle/>
          <a:p>
            <a:r>
              <a:rPr lang="de-DE" dirty="0"/>
              <a:t>10 / 12</a:t>
            </a:r>
            <a:endParaRPr lang="en-GB" dirty="0"/>
          </a:p>
        </p:txBody>
      </p:sp>
      <p:pic>
        <p:nvPicPr>
          <p:cNvPr id="8" name="Grafik 7" descr="Ein Bild, das Text, Karte, Tisch enthält.&#10;&#10;Automatisch generierte Beschreibung">
            <a:extLst>
              <a:ext uri="{FF2B5EF4-FFF2-40B4-BE49-F238E27FC236}">
                <a16:creationId xmlns:a16="http://schemas.microsoft.com/office/drawing/2014/main" id="{CEFF2B44-801A-4D20-AAAC-5C1C599BA6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979200"/>
            <a:ext cx="6649200" cy="489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1C0ECAD-743B-4652-8AE0-A9765706CFB9}"/>
              </a:ext>
            </a:extLst>
          </p:cNvPr>
          <p:cNvSpPr txBox="1"/>
          <p:nvPr/>
        </p:nvSpPr>
        <p:spPr>
          <a:xfrm>
            <a:off x="5706598" y="5925600"/>
            <a:ext cx="612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Scatter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plot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(IKE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area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against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max. wind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speed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at time of max.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lifetime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IKE) for all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storms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 the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entire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northern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hemisphere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from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2015-2050. Colour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coded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IKE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value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Regression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lines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for LR &amp; HR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added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(also for 1950-2014)</a:t>
            </a:r>
          </a:p>
        </p:txBody>
      </p:sp>
    </p:spTree>
    <p:extLst>
      <p:ext uri="{BB962C8B-B14F-4D97-AF65-F5344CB8AC3E}">
        <p14:creationId xmlns:p14="http://schemas.microsoft.com/office/powerpoint/2010/main" val="154150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en-GB" dirty="0"/>
              <a:t>IKE in a future climate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6FB6F63-A46B-492F-BB9C-69D459B93450}"/>
              </a:ext>
            </a:extLst>
          </p:cNvPr>
          <p:cNvSpPr txBox="1">
            <a:spLocks/>
          </p:cNvSpPr>
          <p:nvPr/>
        </p:nvSpPr>
        <p:spPr>
          <a:xfrm>
            <a:off x="118799" y="907200"/>
            <a:ext cx="4897081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kern="0" dirty="0" err="1">
                <a:sym typeface="Wingdings" panose="05000000000000000000" pitchFamily="2" charset="2"/>
              </a:rPr>
              <a:t>Difference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between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regressions</a:t>
            </a:r>
            <a:r>
              <a:rPr lang="de-DE" sz="2000" kern="0" dirty="0">
                <a:sym typeface="Wingdings" panose="05000000000000000000" pitchFamily="2" charset="2"/>
              </a:rPr>
              <a:t> for </a:t>
            </a:r>
            <a:r>
              <a:rPr lang="de-DE" sz="2000" kern="0" dirty="0" err="1">
                <a:sym typeface="Wingdings" panose="05000000000000000000" pitchFamily="2" charset="2"/>
              </a:rPr>
              <a:t>future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period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small</a:t>
            </a:r>
            <a:endParaRPr lang="de-DE" sz="20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dirty="0">
              <a:sym typeface="Wingdings" panose="05000000000000000000" pitchFamily="2" charset="2"/>
            </a:endParaRPr>
          </a:p>
          <a:p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No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significant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change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in IKE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between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present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&amp;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future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periods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Impact of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climate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change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on TC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intensit</a:t>
            </a:r>
            <a:r>
              <a:rPr lang="de-DE" sz="2000" kern="0" dirty="0" err="1">
                <a:sym typeface="Wingdings" panose="05000000000000000000" pitchFamily="2" charset="2"/>
              </a:rPr>
              <a:t>y</a:t>
            </a:r>
            <a:r>
              <a:rPr lang="de-DE" sz="2000" kern="0" dirty="0">
                <a:sym typeface="Wingdings" panose="05000000000000000000" pitchFamily="2" charset="2"/>
              </a:rPr>
              <a:t> and </a:t>
            </a:r>
            <a:r>
              <a:rPr lang="de-DE" sz="2000" kern="0" dirty="0" err="1">
                <a:sym typeface="Wingdings" panose="05000000000000000000" pitchFamily="2" charset="2"/>
              </a:rPr>
              <a:t>size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relatively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small</a:t>
            </a:r>
            <a:r>
              <a:rPr lang="de-DE" sz="2000" kern="0" dirty="0">
                <a:sym typeface="Wingdings" panose="05000000000000000000" pitchFamily="2" charset="2"/>
              </a:rPr>
              <a:t> on global </a:t>
            </a:r>
            <a:r>
              <a:rPr lang="de-DE" sz="2000" kern="0" dirty="0" err="1">
                <a:sym typeface="Wingdings" panose="05000000000000000000" pitchFamily="2" charset="2"/>
              </a:rPr>
              <a:t>scale</a:t>
            </a: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>
                <a:sym typeface="Wingdings" panose="05000000000000000000" pitchFamily="2" charset="2"/>
              </a:rPr>
              <a:t>Basin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scale</a:t>
            </a:r>
            <a:r>
              <a:rPr lang="de-DE" sz="2000" kern="0" dirty="0">
                <a:sym typeface="Wingdings" panose="05000000000000000000" pitchFamily="2" charset="2"/>
              </a:rPr>
              <a:t>?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endParaRPr lang="de-DE" sz="2000" kern="0" dirty="0"/>
          </a:p>
          <a:p>
            <a:pPr marL="541735" lvl="4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de-DE" sz="2000" u="sng" kern="0" dirty="0"/>
          </a:p>
          <a:p>
            <a:endParaRPr lang="de-DE" sz="2000" u="sng" kern="0" dirty="0"/>
          </a:p>
          <a:p>
            <a:endParaRPr lang="de-DE" sz="2000" u="sng" kern="0" dirty="0"/>
          </a:p>
          <a:p>
            <a:endParaRPr lang="de-DE" sz="1400" kern="0" dirty="0"/>
          </a:p>
          <a:p>
            <a:endParaRPr lang="de-DE" sz="1400" kern="0" dirty="0"/>
          </a:p>
          <a:p>
            <a:pPr marL="0" indent="0">
              <a:buNone/>
            </a:pPr>
            <a:endParaRPr lang="de-DE" sz="2000" kern="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baseline="3000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aseline="30000" dirty="0"/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DC01FD-6EE4-41FF-B06C-F5CAC3941868}"/>
              </a:ext>
            </a:extLst>
          </p:cNvPr>
          <p:cNvSpPr txBox="1"/>
          <p:nvPr/>
        </p:nvSpPr>
        <p:spPr>
          <a:xfrm>
            <a:off x="6614245" y="6212385"/>
            <a:ext cx="488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PDF for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storms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 the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entire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northern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hemisphere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sorted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after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their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lifetime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max. IKE for HR. Gamma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distribution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fitted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8B0A15-61AC-4071-8733-40A8A2269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8" y="1088710"/>
            <a:ext cx="5065849" cy="5127973"/>
          </a:xfrm>
          <a:prstGeom prst="rect">
            <a:avLst/>
          </a:prstGeom>
        </p:spPr>
      </p:pic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660050E-A3E8-4059-97B8-C4B8420E0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16491"/>
            <a:ext cx="792825" cy="353550"/>
          </a:xfrm>
        </p:spPr>
        <p:txBody>
          <a:bodyPr/>
          <a:lstStyle/>
          <a:p>
            <a:r>
              <a:rPr lang="de-DE" dirty="0"/>
              <a:t>10 /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en-GB" dirty="0"/>
              <a:t>IKE in a future climate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6FB6F63-A46B-492F-BB9C-69D459B93450}"/>
              </a:ext>
            </a:extLst>
          </p:cNvPr>
          <p:cNvSpPr txBox="1">
            <a:spLocks/>
          </p:cNvSpPr>
          <p:nvPr/>
        </p:nvSpPr>
        <p:spPr>
          <a:xfrm>
            <a:off x="118799" y="907200"/>
            <a:ext cx="4897081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kern="0" dirty="0">
                <a:sym typeface="Wingdings" panose="05000000000000000000" pitchFamily="2" charset="2"/>
              </a:rPr>
              <a:t>Different </a:t>
            </a:r>
            <a:r>
              <a:rPr lang="de-DE" sz="2000" kern="0" dirty="0" err="1">
                <a:sym typeface="Wingdings" panose="05000000000000000000" pitchFamily="2" charset="2"/>
              </a:rPr>
              <a:t>signals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between</a:t>
            </a:r>
            <a:r>
              <a:rPr lang="de-DE" sz="2000" kern="0" dirty="0">
                <a:sym typeface="Wingdings" panose="05000000000000000000" pitchFamily="2" charset="2"/>
              </a:rPr>
              <a:t> LR &amp; HR in </a:t>
            </a:r>
            <a:r>
              <a:rPr lang="de-DE" sz="2000" kern="0" dirty="0" err="1">
                <a:sym typeface="Wingdings" panose="05000000000000000000" pitchFamily="2" charset="2"/>
              </a:rPr>
              <a:t>Atlantic</a:t>
            </a:r>
            <a:endParaRPr lang="de-DE" sz="2000" kern="0" dirty="0">
              <a:sym typeface="Wingdings" panose="05000000000000000000" pitchFamily="2" charset="2"/>
            </a:endParaRP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>
                <a:sym typeface="Wingdings" panose="05000000000000000000" pitchFamily="2" charset="2"/>
              </a:rPr>
              <a:t>Uncertain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response</a:t>
            </a: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r>
              <a:rPr lang="de-DE" sz="2000" kern="0" dirty="0">
                <a:sym typeface="Wingdings" panose="05000000000000000000" pitchFamily="2" charset="2"/>
              </a:rPr>
              <a:t>Negative </a:t>
            </a:r>
            <a:r>
              <a:rPr lang="de-DE" sz="2000" kern="0" dirty="0" err="1">
                <a:sym typeface="Wingdings" panose="05000000000000000000" pitchFamily="2" charset="2"/>
              </a:rPr>
              <a:t>signal</a:t>
            </a:r>
            <a:r>
              <a:rPr lang="de-DE" sz="2000" kern="0" dirty="0">
                <a:sym typeface="Wingdings" panose="05000000000000000000" pitchFamily="2" charset="2"/>
              </a:rPr>
              <a:t> in </a:t>
            </a:r>
            <a:r>
              <a:rPr lang="de-DE" sz="2000" kern="0" dirty="0" err="1">
                <a:sym typeface="Wingdings" panose="05000000000000000000" pitchFamily="2" charset="2"/>
              </a:rPr>
              <a:t>both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resolutions</a:t>
            </a:r>
            <a:r>
              <a:rPr lang="de-DE" sz="2000" kern="0" dirty="0">
                <a:sym typeface="Wingdings" panose="05000000000000000000" pitchFamily="2" charset="2"/>
              </a:rPr>
              <a:t> in Pacific</a:t>
            </a: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>
                <a:sym typeface="Wingdings" panose="05000000000000000000" pitchFamily="2" charset="2"/>
              </a:rPr>
              <a:t>Storms in Pacific </a:t>
            </a:r>
            <a:r>
              <a:rPr lang="de-DE" sz="2000" kern="0" dirty="0" err="1">
                <a:sym typeface="Wingdings" panose="05000000000000000000" pitchFamily="2" charset="2"/>
              </a:rPr>
              <a:t>could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get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less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energetic</a:t>
            </a: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r>
              <a:rPr lang="de-DE" sz="2000" kern="0" dirty="0" err="1">
                <a:sym typeface="Wingdings" panose="05000000000000000000" pitchFamily="2" charset="2"/>
              </a:rPr>
              <a:t>Similar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results</a:t>
            </a:r>
            <a:r>
              <a:rPr lang="de-DE" sz="2000" kern="0" dirty="0">
                <a:sym typeface="Wingdings" panose="05000000000000000000" pitchFamily="2" charset="2"/>
              </a:rPr>
              <a:t> for </a:t>
            </a:r>
            <a:r>
              <a:rPr lang="de-DE" sz="2000" kern="0" dirty="0" err="1">
                <a:sym typeface="Wingdings" panose="05000000000000000000" pitchFamily="2" charset="2"/>
              </a:rPr>
              <a:t>coupled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experiment</a:t>
            </a:r>
            <a:r>
              <a:rPr lang="de-DE" sz="2000" kern="0" dirty="0">
                <a:sym typeface="Wingdings" panose="05000000000000000000" pitchFamily="2" charset="2"/>
              </a:rPr>
              <a:t> &amp; </a:t>
            </a:r>
            <a:r>
              <a:rPr lang="de-DE" sz="2000" kern="0" dirty="0" err="1">
                <a:sym typeface="Wingdings" panose="05000000000000000000" pitchFamily="2" charset="2"/>
              </a:rPr>
              <a:t>other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models</a:t>
            </a:r>
            <a:r>
              <a:rPr lang="de-DE" sz="2000" kern="0" dirty="0">
                <a:sym typeface="Wingdings" panose="05000000000000000000" pitchFamily="2" charset="2"/>
              </a:rPr>
              <a:t>?</a:t>
            </a: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endParaRPr lang="de-DE" sz="2000" kern="0" dirty="0"/>
          </a:p>
          <a:p>
            <a:pPr marL="541735" lvl="4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de-DE" sz="2000" u="sng" kern="0" dirty="0"/>
          </a:p>
          <a:p>
            <a:endParaRPr lang="de-DE" sz="2000" u="sng" kern="0" dirty="0"/>
          </a:p>
          <a:p>
            <a:endParaRPr lang="de-DE" sz="2000" u="sng" kern="0" dirty="0"/>
          </a:p>
          <a:p>
            <a:endParaRPr lang="de-DE" sz="1400" kern="0" dirty="0"/>
          </a:p>
          <a:p>
            <a:endParaRPr lang="de-DE" sz="1400" kern="0" dirty="0"/>
          </a:p>
          <a:p>
            <a:pPr marL="0" indent="0">
              <a:buNone/>
            </a:pPr>
            <a:endParaRPr lang="de-DE" sz="2000" kern="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baseline="3000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aseline="30000" dirty="0"/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660050E-A3E8-4059-97B8-C4B8420E0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16491"/>
            <a:ext cx="792825" cy="353550"/>
          </a:xfrm>
        </p:spPr>
        <p:txBody>
          <a:bodyPr/>
          <a:lstStyle/>
          <a:p>
            <a:r>
              <a:rPr lang="de-DE" dirty="0"/>
              <a:t>11 / 12</a:t>
            </a:r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6540198-AB10-4499-9863-83EB456EA4B4}"/>
              </a:ext>
            </a:extLst>
          </p:cNvPr>
          <p:cNvSpPr txBox="1"/>
          <p:nvPr/>
        </p:nvSpPr>
        <p:spPr>
          <a:xfrm>
            <a:off x="5376457" y="504535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Difference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 IKE per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storm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storm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number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per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respective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basin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between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future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and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present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period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 2° x 2°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grid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boxes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 the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Atlantic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(top) and the Western North Pacific (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bottom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).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Results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for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both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basins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shown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for LR (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left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and HR (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right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). </a:t>
            </a:r>
          </a:p>
        </p:txBody>
      </p:sp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B370FF6-C8FB-4A7A-9D63-AF6C7CAF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52" y="1700808"/>
            <a:ext cx="6996741" cy="31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Summary &amp; </a:t>
            </a:r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0F94800-5F44-49BF-9A61-CBFB51647E2C}"/>
              </a:ext>
            </a:extLst>
          </p:cNvPr>
          <p:cNvSpPr txBox="1">
            <a:spLocks/>
          </p:cNvSpPr>
          <p:nvPr/>
        </p:nvSpPr>
        <p:spPr>
          <a:xfrm>
            <a:off x="631776" y="1061120"/>
            <a:ext cx="11233247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u="sng" kern="0" dirty="0" err="1"/>
              <a:t>Climatology</a:t>
            </a:r>
            <a:r>
              <a:rPr lang="de-DE" sz="2000" u="sng" kern="0" dirty="0"/>
              <a:t>: </a:t>
            </a:r>
          </a:p>
          <a:p>
            <a:endParaRPr lang="de-DE" sz="2000" kern="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Refinement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increases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number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&amp;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intensity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of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generated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storms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de-DE" sz="7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Overall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decrease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of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storms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future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difference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individual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basins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de-DE" sz="7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de-DE" sz="2000" u="sng" kern="0" dirty="0"/>
              <a:t>Cyclone </a:t>
            </a:r>
            <a:r>
              <a:rPr lang="de-DE" sz="2000" u="sng" kern="0" dirty="0" err="1"/>
              <a:t>structure</a:t>
            </a:r>
            <a:r>
              <a:rPr lang="de-DE" sz="2000" u="sng" kern="0" dirty="0"/>
              <a:t>: </a:t>
            </a:r>
          </a:p>
          <a:p>
            <a:endParaRPr lang="de-DE" sz="2000" kern="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HR: 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Storms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get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more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intense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and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smaller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at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similar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IKE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de-DE" sz="7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Resolution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plays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a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major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role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representing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these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features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de-DE" sz="2000" u="sng" kern="0" dirty="0"/>
              <a:t>IKE </a:t>
            </a:r>
            <a:r>
              <a:rPr lang="de-DE" sz="2000" u="sng" kern="0" dirty="0" err="1"/>
              <a:t>probability</a:t>
            </a:r>
            <a:r>
              <a:rPr lang="de-DE" sz="2000" u="sng" kern="0" dirty="0"/>
              <a:t>: </a:t>
            </a:r>
          </a:p>
          <a:p>
            <a:endParaRPr lang="de-DE" sz="2000" kern="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en-GB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HR: Increasing effect of wind speed outweighs decreasing effect of shrinking area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de-DE" sz="7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No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significant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change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global IKE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between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future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&amp;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present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climate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de-DE" sz="7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Differences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between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&amp;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within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the individual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basins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endParaRPr lang="de-DE" sz="24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de-DE" sz="24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de-DE" sz="2000" kern="0" baseline="30000" dirty="0"/>
          </a:p>
          <a:p>
            <a:pPr marL="0" indent="0">
              <a:buNone/>
            </a:pPr>
            <a:endParaRPr lang="en-GB" sz="2000" baseline="30000" dirty="0"/>
          </a:p>
          <a:p>
            <a:endParaRPr lang="en-GB" sz="2000" baseline="30000" dirty="0"/>
          </a:p>
          <a:p>
            <a:pPr lvl="5">
              <a:buFont typeface="Wingdings" panose="05000000000000000000" pitchFamily="2" charset="2"/>
              <a:buChar char="Ø"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4635" lvl="5" indent="0">
              <a:buNone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  <a:p>
            <a:pPr marL="0" indent="0">
              <a:buNone/>
            </a:pPr>
            <a:endParaRPr lang="en-GB" sz="2000" baseline="30000" dirty="0"/>
          </a:p>
          <a:p>
            <a:endParaRPr lang="en-GB" sz="2000" baseline="30000" dirty="0"/>
          </a:p>
          <a:p>
            <a:pPr lvl="5">
              <a:buFont typeface="Wingdings" panose="05000000000000000000" pitchFamily="2" charset="2"/>
              <a:buChar char="Ø"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4635" lvl="5" indent="0">
              <a:buNone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DE96DA6-6E2B-4EB1-8A8D-872A528BD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92" y="16491"/>
            <a:ext cx="792825" cy="353550"/>
          </a:xfrm>
        </p:spPr>
        <p:txBody>
          <a:bodyPr/>
          <a:lstStyle/>
          <a:p>
            <a:r>
              <a:rPr lang="de-DE" dirty="0"/>
              <a:t>12 /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40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0F94800-5F44-49BF-9A61-CBFB51647E2C}"/>
              </a:ext>
            </a:extLst>
          </p:cNvPr>
          <p:cNvSpPr txBox="1">
            <a:spLocks/>
          </p:cNvSpPr>
          <p:nvPr/>
        </p:nvSpPr>
        <p:spPr>
          <a:xfrm>
            <a:off x="631776" y="1061120"/>
            <a:ext cx="11233247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4000" b="1" u="sng" kern="0" dirty="0" err="1"/>
              <a:t>Thank</a:t>
            </a:r>
            <a:r>
              <a:rPr lang="de-DE" sz="4000" b="1" u="sng" kern="0" dirty="0"/>
              <a:t> </a:t>
            </a:r>
            <a:r>
              <a:rPr lang="de-DE" sz="4000" b="1" u="sng" kern="0" dirty="0" err="1"/>
              <a:t>you</a:t>
            </a:r>
            <a:r>
              <a:rPr lang="de-DE" sz="4000" b="1" u="sng" kern="0" dirty="0"/>
              <a:t> </a:t>
            </a:r>
            <a:r>
              <a:rPr lang="de-DE" sz="4000" b="1" u="sng" kern="0" dirty="0" err="1"/>
              <a:t>very</a:t>
            </a:r>
            <a:r>
              <a:rPr lang="de-DE" sz="4000" b="1" u="sng" kern="0" dirty="0"/>
              <a:t> </a:t>
            </a:r>
            <a:r>
              <a:rPr lang="de-DE" sz="4000" b="1" u="sng" kern="0" dirty="0" err="1"/>
              <a:t>much</a:t>
            </a:r>
            <a:r>
              <a:rPr lang="de-DE" sz="4000" b="1" u="sng" kern="0" dirty="0"/>
              <a:t>!</a:t>
            </a:r>
          </a:p>
          <a:p>
            <a:pPr marL="0" indent="0">
              <a:buNone/>
            </a:pPr>
            <a:endParaRPr lang="de-DE" sz="2800" kern="0" dirty="0"/>
          </a:p>
          <a:p>
            <a:r>
              <a:rPr lang="de-DE" sz="2000" kern="0" dirty="0"/>
              <a:t>Saskia </a:t>
            </a:r>
            <a:r>
              <a:rPr lang="de-DE" sz="2000" kern="0" dirty="0" err="1"/>
              <a:t>Loosevelt</a:t>
            </a:r>
            <a:r>
              <a:rPr lang="de-DE" sz="2000" kern="0" dirty="0"/>
              <a:t> </a:t>
            </a:r>
            <a:r>
              <a:rPr lang="de-DE" sz="2000" kern="0" dirty="0" err="1"/>
              <a:t>from</a:t>
            </a:r>
            <a:r>
              <a:rPr lang="de-DE" sz="2000" kern="0" dirty="0"/>
              <a:t> BSC for </a:t>
            </a:r>
            <a:r>
              <a:rPr lang="de-DE" sz="2000" kern="0" dirty="0" err="1"/>
              <a:t>setting</a:t>
            </a:r>
            <a:r>
              <a:rPr lang="de-DE" sz="2000" kern="0" dirty="0"/>
              <a:t> </a:t>
            </a:r>
            <a:r>
              <a:rPr lang="de-DE" sz="2000" kern="0" dirty="0" err="1"/>
              <a:t>up</a:t>
            </a:r>
            <a:r>
              <a:rPr lang="de-DE" sz="2000" kern="0" dirty="0"/>
              <a:t> the </a:t>
            </a:r>
            <a:r>
              <a:rPr lang="de-DE" sz="2000" kern="0" dirty="0" err="1"/>
              <a:t>tracker</a:t>
            </a:r>
            <a:r>
              <a:rPr lang="de-DE" sz="2000" kern="0" dirty="0"/>
              <a:t> and </a:t>
            </a:r>
            <a:r>
              <a:rPr lang="de-DE" sz="2000" kern="0" dirty="0" err="1"/>
              <a:t>providing</a:t>
            </a:r>
            <a:r>
              <a:rPr lang="de-DE" sz="2000" kern="0" dirty="0"/>
              <a:t> </a:t>
            </a:r>
            <a:r>
              <a:rPr lang="de-DE" sz="2000" kern="0" dirty="0" err="1"/>
              <a:t>valuable</a:t>
            </a:r>
            <a:r>
              <a:rPr lang="de-DE" sz="2000" kern="0" dirty="0"/>
              <a:t> </a:t>
            </a:r>
            <a:r>
              <a:rPr lang="de-DE" sz="2000" kern="0" dirty="0" err="1"/>
              <a:t>help</a:t>
            </a:r>
            <a:r>
              <a:rPr lang="de-DE" sz="2000" kern="0" dirty="0"/>
              <a:t> </a:t>
            </a:r>
            <a:r>
              <a:rPr lang="de-DE" sz="2000" kern="0" dirty="0" err="1"/>
              <a:t>with</a:t>
            </a:r>
            <a:r>
              <a:rPr lang="de-DE" sz="2000" kern="0" dirty="0"/>
              <a:t> </a:t>
            </a:r>
            <a:r>
              <a:rPr lang="de-DE" sz="2000" kern="0" dirty="0" err="1"/>
              <a:t>technical</a:t>
            </a:r>
            <a:r>
              <a:rPr lang="de-DE" sz="2000" kern="0" dirty="0"/>
              <a:t> </a:t>
            </a:r>
            <a:r>
              <a:rPr lang="de-DE" sz="2000" kern="0" dirty="0" err="1"/>
              <a:t>issues</a:t>
            </a:r>
            <a:r>
              <a:rPr lang="de-DE" sz="2000" kern="0" dirty="0"/>
              <a:t>!</a:t>
            </a:r>
          </a:p>
          <a:p>
            <a:endParaRPr lang="de-DE" sz="2000" kern="0" dirty="0"/>
          </a:p>
          <a:p>
            <a:r>
              <a:rPr lang="de-DE" sz="2000" kern="0" dirty="0"/>
              <a:t>Louis-Philippe Caron &amp; Simon Wild </a:t>
            </a:r>
            <a:r>
              <a:rPr lang="de-DE" sz="2000" kern="0" dirty="0" err="1"/>
              <a:t>from</a:t>
            </a:r>
            <a:r>
              <a:rPr lang="de-DE" sz="2000" kern="0" dirty="0"/>
              <a:t> BSC for </a:t>
            </a:r>
            <a:r>
              <a:rPr lang="de-DE" sz="2000" kern="0" dirty="0" err="1"/>
              <a:t>making</a:t>
            </a:r>
            <a:r>
              <a:rPr lang="de-DE" sz="2000" kern="0" dirty="0"/>
              <a:t> </a:t>
            </a:r>
            <a:r>
              <a:rPr lang="de-DE" sz="2000" kern="0" dirty="0" err="1"/>
              <a:t>it</a:t>
            </a:r>
            <a:r>
              <a:rPr lang="de-DE" sz="2000" kern="0" dirty="0"/>
              <a:t> possible </a:t>
            </a:r>
            <a:r>
              <a:rPr lang="de-DE" sz="2000" kern="0" dirty="0" err="1"/>
              <a:t>to</a:t>
            </a:r>
            <a:r>
              <a:rPr lang="de-DE" sz="2000" kern="0" dirty="0"/>
              <a:t> </a:t>
            </a:r>
            <a:r>
              <a:rPr lang="de-DE" sz="2000" kern="0" dirty="0" err="1"/>
              <a:t>write</a:t>
            </a:r>
            <a:r>
              <a:rPr lang="de-DE" sz="2000" kern="0" dirty="0"/>
              <a:t> </a:t>
            </a:r>
            <a:r>
              <a:rPr lang="de-DE" sz="2000" kern="0" dirty="0" err="1"/>
              <a:t>this</a:t>
            </a:r>
            <a:r>
              <a:rPr lang="de-DE" sz="2000" kern="0" dirty="0"/>
              <a:t> </a:t>
            </a:r>
            <a:r>
              <a:rPr lang="de-DE" sz="2000" kern="0" dirty="0" err="1"/>
              <a:t>thesis</a:t>
            </a:r>
            <a:r>
              <a:rPr lang="de-DE" sz="2000" kern="0" dirty="0"/>
              <a:t> in </a:t>
            </a:r>
            <a:r>
              <a:rPr lang="de-DE" sz="2000" kern="0" dirty="0" err="1"/>
              <a:t>cooperation</a:t>
            </a:r>
            <a:r>
              <a:rPr lang="de-DE" sz="2000" kern="0" dirty="0"/>
              <a:t> </a:t>
            </a:r>
            <a:r>
              <a:rPr lang="de-DE" sz="2000" kern="0" dirty="0" err="1"/>
              <a:t>with</a:t>
            </a:r>
            <a:r>
              <a:rPr lang="de-DE" sz="2000" kern="0" dirty="0"/>
              <a:t> BSC, for </a:t>
            </a:r>
            <a:r>
              <a:rPr lang="de-DE" sz="2000" kern="0" dirty="0" err="1"/>
              <a:t>their</a:t>
            </a:r>
            <a:r>
              <a:rPr lang="de-DE" sz="2000" kern="0" dirty="0"/>
              <a:t> </a:t>
            </a:r>
            <a:r>
              <a:rPr lang="de-DE" sz="2000" kern="0" dirty="0" err="1"/>
              <a:t>supervision</a:t>
            </a:r>
            <a:r>
              <a:rPr lang="de-DE" sz="2000" kern="0" dirty="0"/>
              <a:t> and all the </a:t>
            </a:r>
            <a:r>
              <a:rPr lang="de-DE" sz="2000" kern="0" dirty="0" err="1"/>
              <a:t>advice</a:t>
            </a:r>
            <a:r>
              <a:rPr lang="de-DE" sz="2000" kern="0" dirty="0"/>
              <a:t> </a:t>
            </a:r>
            <a:r>
              <a:rPr lang="de-DE" sz="2000" kern="0" dirty="0" err="1"/>
              <a:t>they</a:t>
            </a:r>
            <a:r>
              <a:rPr lang="de-DE" sz="2000" kern="0" dirty="0"/>
              <a:t> </a:t>
            </a:r>
            <a:r>
              <a:rPr lang="de-DE" sz="2000" kern="0" dirty="0" err="1"/>
              <a:t>have</a:t>
            </a:r>
            <a:r>
              <a:rPr lang="de-DE" sz="2000" kern="0" dirty="0"/>
              <a:t> </a:t>
            </a:r>
            <a:r>
              <a:rPr lang="de-DE" sz="2000" kern="0" dirty="0" err="1"/>
              <a:t>given</a:t>
            </a:r>
            <a:r>
              <a:rPr lang="de-DE" sz="2000" kern="0" dirty="0"/>
              <a:t> </a:t>
            </a:r>
            <a:r>
              <a:rPr lang="de-DE" sz="2000" kern="0" dirty="0" err="1"/>
              <a:t>to</a:t>
            </a:r>
            <a:r>
              <a:rPr lang="de-DE" sz="2000" kern="0" dirty="0"/>
              <a:t> </a:t>
            </a:r>
            <a:r>
              <a:rPr lang="de-DE" sz="2000" kern="0" dirty="0" err="1"/>
              <a:t>me</a:t>
            </a:r>
            <a:r>
              <a:rPr lang="de-DE" sz="2000" kern="0" dirty="0"/>
              <a:t> </a:t>
            </a:r>
            <a:r>
              <a:rPr lang="de-DE" sz="2000" kern="0" dirty="0" err="1"/>
              <a:t>during</a:t>
            </a:r>
            <a:r>
              <a:rPr lang="de-DE" sz="2000" kern="0" dirty="0"/>
              <a:t> </a:t>
            </a:r>
            <a:r>
              <a:rPr lang="de-DE" sz="2000" kern="0" dirty="0" err="1"/>
              <a:t>this</a:t>
            </a:r>
            <a:r>
              <a:rPr lang="de-DE" sz="2000" kern="0" dirty="0"/>
              <a:t> </a:t>
            </a:r>
            <a:r>
              <a:rPr lang="de-DE" sz="2000" kern="0" dirty="0" err="1"/>
              <a:t>project</a:t>
            </a:r>
            <a:r>
              <a:rPr lang="de-DE" sz="2000" kern="0" dirty="0"/>
              <a:t>!</a:t>
            </a:r>
          </a:p>
          <a:p>
            <a:endParaRPr lang="de-DE" sz="2000" kern="0" dirty="0"/>
          </a:p>
          <a:p>
            <a:r>
              <a:rPr lang="de-DE" sz="2000" kern="0" dirty="0"/>
              <a:t>Katja Matthes </a:t>
            </a:r>
            <a:r>
              <a:rPr lang="de-DE" sz="2000" kern="0" dirty="0" err="1"/>
              <a:t>from</a:t>
            </a:r>
            <a:r>
              <a:rPr lang="de-DE" sz="2000" kern="0" dirty="0"/>
              <a:t> GEOMAR - Helmholtz </a:t>
            </a:r>
            <a:r>
              <a:rPr lang="de-DE" sz="2000" kern="0" dirty="0" err="1"/>
              <a:t>Centre</a:t>
            </a:r>
            <a:r>
              <a:rPr lang="de-DE" sz="2000" kern="0" dirty="0"/>
              <a:t> for Ocean Research Kiel / Christian-Albrechts-University of Kiel (Germany) for </a:t>
            </a:r>
            <a:r>
              <a:rPr lang="de-DE" sz="2000" kern="0" dirty="0" err="1"/>
              <a:t>supervising</a:t>
            </a:r>
            <a:r>
              <a:rPr lang="de-DE" sz="2000" kern="0" dirty="0"/>
              <a:t> </a:t>
            </a:r>
            <a:r>
              <a:rPr lang="de-DE" sz="2000" kern="0" dirty="0" err="1"/>
              <a:t>me</a:t>
            </a:r>
            <a:r>
              <a:rPr lang="de-DE" sz="2000" kern="0" dirty="0"/>
              <a:t> and </a:t>
            </a:r>
            <a:r>
              <a:rPr lang="de-DE" sz="2000" kern="0" dirty="0" err="1"/>
              <a:t>allowing</a:t>
            </a:r>
            <a:r>
              <a:rPr lang="de-DE" sz="2000" kern="0" dirty="0"/>
              <a:t> </a:t>
            </a:r>
            <a:r>
              <a:rPr lang="de-DE" sz="2000" kern="0" dirty="0" err="1"/>
              <a:t>me</a:t>
            </a:r>
            <a:r>
              <a:rPr lang="de-DE" sz="2000" kern="0" dirty="0"/>
              <a:t> </a:t>
            </a:r>
            <a:r>
              <a:rPr lang="de-DE" sz="2000" kern="0" dirty="0" err="1"/>
              <a:t>to</a:t>
            </a:r>
            <a:r>
              <a:rPr lang="de-DE" sz="2000" kern="0" dirty="0"/>
              <a:t> </a:t>
            </a:r>
            <a:r>
              <a:rPr lang="de-DE" sz="2000" kern="0" dirty="0" err="1"/>
              <a:t>compose</a:t>
            </a:r>
            <a:r>
              <a:rPr lang="de-DE" sz="2000" kern="0" dirty="0"/>
              <a:t> </a:t>
            </a:r>
            <a:r>
              <a:rPr lang="de-DE" sz="2000" kern="0" dirty="0" err="1"/>
              <a:t>this</a:t>
            </a:r>
            <a:r>
              <a:rPr lang="de-DE" sz="2000" kern="0" dirty="0"/>
              <a:t> </a:t>
            </a:r>
            <a:r>
              <a:rPr lang="de-DE" sz="2000" kern="0" dirty="0" err="1"/>
              <a:t>thesis</a:t>
            </a:r>
            <a:r>
              <a:rPr lang="de-DE" sz="2000" kern="0" dirty="0"/>
              <a:t> in </a:t>
            </a:r>
            <a:r>
              <a:rPr lang="de-DE" sz="2000" kern="0" dirty="0" err="1"/>
              <a:t>cooperation</a:t>
            </a:r>
            <a:r>
              <a:rPr lang="de-DE" sz="2000" kern="0" dirty="0"/>
              <a:t> </a:t>
            </a:r>
            <a:r>
              <a:rPr lang="de-DE" sz="2000" kern="0" dirty="0" err="1"/>
              <a:t>with</a:t>
            </a:r>
            <a:r>
              <a:rPr lang="de-DE" sz="2000" kern="0" dirty="0"/>
              <a:t> the BSC!</a:t>
            </a:r>
          </a:p>
          <a:p>
            <a:pPr marL="0" indent="0">
              <a:buNone/>
            </a:pPr>
            <a:endParaRPr lang="de-DE" sz="2800" kern="0" dirty="0"/>
          </a:p>
          <a:p>
            <a:pPr marL="0" indent="0" algn="ctr">
              <a:buNone/>
            </a:pPr>
            <a:r>
              <a:rPr lang="de-DE" sz="4000" b="1" u="sng" kern="0" dirty="0"/>
              <a:t>Questions?</a:t>
            </a:r>
          </a:p>
          <a:p>
            <a:endParaRPr lang="de-DE" sz="2000" kern="0" dirty="0"/>
          </a:p>
          <a:p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82629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637609-E492-40B8-9DC9-0C67B0EC11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CFD6DB-1175-4126-8C2E-2361AFD574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328" y="980728"/>
            <a:ext cx="12097343" cy="5688632"/>
          </a:xfrm>
        </p:spPr>
        <p:txBody>
          <a:bodyPr/>
          <a:lstStyle/>
          <a:p>
            <a:r>
              <a:rPr lang="de-DE" sz="1200" dirty="0"/>
              <a:t>[1] https://upload.wikimedia.org/wikipedia/commons/thumb/0/04/Hurricane_Isabel_from_ISS.jpg/1024px-Hurricane_Isabel_from_ISS.jpg</a:t>
            </a:r>
          </a:p>
          <a:p>
            <a:endParaRPr lang="de-DE" sz="700" dirty="0"/>
          </a:p>
          <a:p>
            <a:r>
              <a:rPr lang="en-US" sz="1200" dirty="0"/>
              <a:t>[2] Munich Re: Löw, P. (08.01.2019). The natural disasters of 2018 in figures. </a:t>
            </a:r>
            <a:r>
              <a:rPr lang="de-DE" sz="1200" dirty="0"/>
              <a:t>https://www.munichre.com/topics-online/en/climate-change-and-natural-disasters/naturaldisasters/the-natural-disasters-of-2018-in-figures.html.</a:t>
            </a:r>
          </a:p>
          <a:p>
            <a:endParaRPr lang="de-DE" sz="700" dirty="0"/>
          </a:p>
          <a:p>
            <a:r>
              <a:rPr lang="de-DE" sz="1200" dirty="0"/>
              <a:t>[3] </a:t>
            </a:r>
            <a:r>
              <a:rPr lang="en-US" sz="1200" dirty="0"/>
              <a:t>Emanuel, Kerry. "Increasing destructiveness of tropical cyclones over the past 30 years." Nature 436.7051 (2005): 686-688.</a:t>
            </a:r>
            <a:r>
              <a:rPr lang="de-DE" sz="1200" dirty="0"/>
              <a:t>[3] </a:t>
            </a:r>
            <a:r>
              <a:rPr lang="de-DE" sz="1200" dirty="0" err="1"/>
              <a:t>Bevere</a:t>
            </a:r>
            <a:r>
              <a:rPr lang="de-DE" sz="1200" dirty="0"/>
              <a:t> L, Seiler T, Zimmerli P, </a:t>
            </a:r>
            <a:r>
              <a:rPr lang="de-DE" sz="1200" dirty="0" err="1"/>
              <a:t>Feyen</a:t>
            </a:r>
            <a:r>
              <a:rPr lang="de-DE" sz="1200" dirty="0"/>
              <a:t> H and H 2013 Natural</a:t>
            </a:r>
          </a:p>
          <a:p>
            <a:endParaRPr lang="de-DE" sz="700" dirty="0"/>
          </a:p>
          <a:p>
            <a:r>
              <a:rPr lang="en-US" sz="1200" dirty="0"/>
              <a:t>[4] Catastrophes and Man-Made Disasters in 2012: A Year of Extreme Weather Events in the US (Zurich, Switzerland: Swiss</a:t>
            </a:r>
            <a:r>
              <a:rPr lang="de-DE" sz="1200" dirty="0" err="1"/>
              <a:t>Reinsur</a:t>
            </a:r>
            <a:r>
              <a:rPr lang="de-DE" sz="1200" dirty="0"/>
              <a:t>) p 40</a:t>
            </a:r>
          </a:p>
          <a:p>
            <a:endParaRPr lang="de-DE" sz="700" dirty="0"/>
          </a:p>
          <a:p>
            <a:r>
              <a:rPr lang="de-DE" sz="1200" dirty="0"/>
              <a:t>[5] </a:t>
            </a:r>
            <a:r>
              <a:rPr lang="en-US" sz="1200" dirty="0"/>
              <a:t>Costliest U.S. tropical cyclones tables update (PDF) (Report). United States National Hurricane Center. January 12, 2018. </a:t>
            </a:r>
            <a:r>
              <a:rPr lang="en-US" sz="1200" dirty="0">
                <a:hlinkClick r:id="rId2"/>
              </a:rPr>
              <a:t>Archived</a:t>
            </a:r>
            <a:r>
              <a:rPr lang="en-US" sz="1200" dirty="0"/>
              <a:t> (PDF) from the original on January 26, 2018. Retrieved January 12, 2018.</a:t>
            </a:r>
          </a:p>
          <a:p>
            <a:endParaRPr lang="de-DE" sz="700" dirty="0"/>
          </a:p>
          <a:p>
            <a:r>
              <a:rPr lang="de-DE" sz="1200" dirty="0"/>
              <a:t>[6] </a:t>
            </a:r>
            <a:r>
              <a:rPr lang="en-US" sz="1200" dirty="0"/>
              <a:t>Knutson, Thomas, et al. "Tropical cyclones and climate change assessment: Part II. Projected response to anthropogenic warming." Bulletin of the American Meteorological Society 2019 (2019).</a:t>
            </a:r>
            <a:endParaRPr lang="de-DE" sz="1200" dirty="0"/>
          </a:p>
          <a:p>
            <a:endParaRPr lang="de-DE" sz="700" dirty="0"/>
          </a:p>
          <a:p>
            <a:r>
              <a:rPr lang="de-DE" sz="1200" dirty="0"/>
              <a:t>[7] </a:t>
            </a:r>
            <a:r>
              <a:rPr lang="en-US" sz="1200" dirty="0"/>
              <a:t>Mahendran, M. "Cyclone intensity categories." Weather and forecasting 13.3 (1998): 878-883.</a:t>
            </a:r>
          </a:p>
          <a:p>
            <a:endParaRPr lang="en-US" sz="700" dirty="0"/>
          </a:p>
          <a:p>
            <a:r>
              <a:rPr lang="en-US" sz="1200" dirty="0"/>
              <a:t>[8] Kantha, Lakshmi. "Time to replace the Saffir‐Simpson hurricane scale?." Eos, Transactions American Geophysical Union 87.1 (2006): 3-6.</a:t>
            </a:r>
          </a:p>
          <a:p>
            <a:endParaRPr lang="en-US" sz="700" dirty="0"/>
          </a:p>
          <a:p>
            <a:r>
              <a:rPr lang="en-US" sz="1200" dirty="0"/>
              <a:t>[9] Powell, Mark D., and Timothy A. Reinhold. "Tropical cyclone destructive potential by integrated kinetic energy." Bulletin of the American Meteorological Society 88.4 (2007): 513-526.</a:t>
            </a:r>
          </a:p>
          <a:p>
            <a:endParaRPr lang="de-DE" sz="700" dirty="0"/>
          </a:p>
          <a:p>
            <a:r>
              <a:rPr lang="de-DE" sz="1200" dirty="0"/>
              <a:t>[10] </a:t>
            </a:r>
            <a:r>
              <a:rPr lang="de-DE" sz="1200" dirty="0" err="1"/>
              <a:t>Yu</a:t>
            </a:r>
            <a:r>
              <a:rPr lang="de-DE" sz="1200" dirty="0"/>
              <a:t>, Jia-</a:t>
            </a:r>
            <a:r>
              <a:rPr lang="de-DE" sz="1200" dirty="0" err="1"/>
              <a:t>Yuh</a:t>
            </a:r>
            <a:r>
              <a:rPr lang="de-DE" sz="1200" dirty="0"/>
              <a:t>, and Ping-Gin </a:t>
            </a:r>
            <a:r>
              <a:rPr lang="de-DE" sz="1200" dirty="0" err="1"/>
              <a:t>Chiu</a:t>
            </a:r>
            <a:r>
              <a:rPr lang="de-DE" sz="1200" dirty="0"/>
              <a:t>. "</a:t>
            </a:r>
            <a:r>
              <a:rPr lang="de-DE" sz="1200" dirty="0" err="1"/>
              <a:t>Contrasting</a:t>
            </a:r>
            <a:r>
              <a:rPr lang="de-DE" sz="1200" dirty="0"/>
              <a:t> </a:t>
            </a:r>
            <a:r>
              <a:rPr lang="de-DE" sz="1200" dirty="0" err="1"/>
              <a:t>Various</a:t>
            </a:r>
            <a:r>
              <a:rPr lang="de-DE" sz="1200" dirty="0"/>
              <a:t> </a:t>
            </a:r>
            <a:r>
              <a:rPr lang="de-DE" sz="1200" dirty="0" err="1"/>
              <a:t>Metrics</a:t>
            </a:r>
            <a:r>
              <a:rPr lang="de-DE" sz="1200" dirty="0"/>
              <a:t> for </a:t>
            </a:r>
            <a:r>
              <a:rPr lang="de-DE" sz="1200" dirty="0" err="1"/>
              <a:t>Measuring</a:t>
            </a:r>
            <a:r>
              <a:rPr lang="de-DE" sz="1200" dirty="0"/>
              <a:t> Tropical Cyclone </a:t>
            </a:r>
            <a:r>
              <a:rPr lang="de-DE" sz="1200" dirty="0" err="1"/>
              <a:t>Activity</a:t>
            </a:r>
            <a:r>
              <a:rPr lang="de-DE" sz="1200" dirty="0"/>
              <a:t>." Terrestrial, </a:t>
            </a:r>
            <a:r>
              <a:rPr lang="de-DE" sz="1200" dirty="0" err="1"/>
              <a:t>Atmospheric</a:t>
            </a:r>
            <a:r>
              <a:rPr lang="de-DE" sz="1200" dirty="0"/>
              <a:t> &amp; </a:t>
            </a:r>
            <a:r>
              <a:rPr lang="de-DE" sz="1200" dirty="0" err="1"/>
              <a:t>Oceanic</a:t>
            </a:r>
            <a:r>
              <a:rPr lang="de-DE" sz="1200" dirty="0"/>
              <a:t> Sciences 23.3 (2012).</a:t>
            </a:r>
          </a:p>
          <a:p>
            <a:endParaRPr lang="de-DE" sz="700" dirty="0"/>
          </a:p>
          <a:p>
            <a:r>
              <a:rPr lang="de-DE" sz="1200" dirty="0"/>
              <a:t>[11] </a:t>
            </a:r>
            <a:r>
              <a:rPr lang="en-US" sz="1200" dirty="0" err="1"/>
              <a:t>Zhai</a:t>
            </a:r>
            <a:r>
              <a:rPr lang="en-US" sz="1200" dirty="0"/>
              <a:t>, Alice R., and Jonathan H. Jiang. "Dependence of US hurricane economic loss on maximum wind speed and storm size." Environmental Research Letters 9.6 (2014): 064019.</a:t>
            </a:r>
          </a:p>
          <a:p>
            <a:endParaRPr lang="en-US" sz="700" dirty="0"/>
          </a:p>
          <a:p>
            <a:r>
              <a:rPr lang="en-US" sz="1200" dirty="0"/>
              <a:t>[12] Camargo, </a:t>
            </a:r>
            <a:r>
              <a:rPr lang="en-US" sz="1200" dirty="0" err="1"/>
              <a:t>Suzana</a:t>
            </a:r>
            <a:r>
              <a:rPr lang="en-US" sz="1200" dirty="0"/>
              <a:t> J., and Allison A. Wing. "Tropical cyclones in climate models." Wiley Interdisciplinary Reviews: Climate Change 7.2 (2016): 211-237.</a:t>
            </a:r>
          </a:p>
          <a:p>
            <a:endParaRPr lang="de-DE" sz="700" dirty="0"/>
          </a:p>
          <a:p>
            <a:r>
              <a:rPr lang="de-DE" sz="1200" dirty="0"/>
              <a:t>[13] </a:t>
            </a:r>
            <a:r>
              <a:rPr lang="en-US" sz="1200" dirty="0" err="1"/>
              <a:t>Voldoire</a:t>
            </a:r>
            <a:r>
              <a:rPr lang="en-US" sz="1200" dirty="0"/>
              <a:t>, A., et al. "Evaluation of CMIP6 DECK Experiments With CNRM‐CM6‐1." Journal of Advances in Modeling Earth Systems 11.7 (2019): 2177-2213.</a:t>
            </a:r>
          </a:p>
          <a:p>
            <a:endParaRPr lang="en-US" sz="700" dirty="0"/>
          </a:p>
          <a:p>
            <a:r>
              <a:rPr lang="de-DE" sz="1200" dirty="0"/>
              <a:t>[14] </a:t>
            </a:r>
            <a:r>
              <a:rPr lang="en-US" sz="1200" dirty="0"/>
              <a:t>Bell, Gerald D., et al. "Climate assessment for 1999." Bulletin of the American Meteorological Society 81.6 (2000): S1-S50.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997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3F7ECE-68A9-4798-8869-3A02947660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B5714-A0D6-470F-A78A-56E50DC9725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Tropical </a:t>
            </a:r>
            <a:r>
              <a:rPr lang="de-DE" dirty="0" err="1"/>
              <a:t>cyclones</a:t>
            </a:r>
            <a:r>
              <a:rPr lang="de-DE" dirty="0"/>
              <a:t> (TCs) </a:t>
            </a:r>
            <a:r>
              <a:rPr lang="de-DE" dirty="0" err="1"/>
              <a:t>are</a:t>
            </a:r>
            <a:r>
              <a:rPr lang="de-DE" dirty="0"/>
              <a:t> the </a:t>
            </a:r>
            <a:r>
              <a:rPr lang="de-DE" dirty="0" err="1"/>
              <a:t>costliest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disasters</a:t>
            </a:r>
            <a:r>
              <a:rPr lang="de-DE" dirty="0"/>
              <a:t> (e.g. US </a:t>
            </a:r>
            <a:r>
              <a:rPr lang="de-DE" dirty="0" err="1"/>
              <a:t>hurricane</a:t>
            </a:r>
            <a:r>
              <a:rPr lang="de-DE" dirty="0"/>
              <a:t> </a:t>
            </a:r>
            <a:r>
              <a:rPr lang="de-DE" dirty="0" err="1"/>
              <a:t>season</a:t>
            </a:r>
            <a:r>
              <a:rPr lang="de-DE" dirty="0"/>
              <a:t> 2017 </a:t>
            </a:r>
            <a:r>
              <a:rPr lang="de-DE" dirty="0" err="1"/>
              <a:t>when</a:t>
            </a:r>
            <a:r>
              <a:rPr lang="de-DE" dirty="0"/>
              <a:t> Hurricanes Harvey, Irma &amp; Maria </a:t>
            </a:r>
            <a:r>
              <a:rPr lang="de-DE" dirty="0" err="1"/>
              <a:t>accumulated</a:t>
            </a:r>
            <a:r>
              <a:rPr lang="de-DE" dirty="0"/>
              <a:t> ≈ 250 </a:t>
            </a:r>
            <a:r>
              <a:rPr lang="de-DE" dirty="0" err="1"/>
              <a:t>billion</a:t>
            </a:r>
            <a:r>
              <a:rPr lang="de-DE" dirty="0"/>
              <a:t> $US </a:t>
            </a:r>
            <a:r>
              <a:rPr lang="de-DE" dirty="0" err="1"/>
              <a:t>loss</a:t>
            </a:r>
            <a:r>
              <a:rPr lang="de-DE" dirty="0"/>
              <a:t>) [2-5]</a:t>
            </a:r>
          </a:p>
          <a:p>
            <a:endParaRPr lang="de-DE" dirty="0"/>
          </a:p>
          <a:p>
            <a:r>
              <a:rPr lang="de-DE" dirty="0" err="1"/>
              <a:t>Effect</a:t>
            </a:r>
            <a:r>
              <a:rPr lang="de-DE" dirty="0"/>
              <a:t> of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on TCs still </a:t>
            </a:r>
            <a:r>
              <a:rPr lang="de-DE" dirty="0" err="1"/>
              <a:t>relatively</a:t>
            </a:r>
            <a:r>
              <a:rPr lang="de-DE" dirty="0"/>
              <a:t> </a:t>
            </a:r>
            <a:r>
              <a:rPr lang="de-DE" dirty="0" err="1"/>
              <a:t>unknown</a:t>
            </a:r>
            <a:r>
              <a:rPr lang="de-DE" dirty="0"/>
              <a:t> (</a:t>
            </a:r>
            <a:r>
              <a:rPr lang="de-DE" dirty="0" err="1"/>
              <a:t>indications</a:t>
            </a:r>
            <a:r>
              <a:rPr lang="de-DE" dirty="0"/>
              <a:t> for </a:t>
            </a:r>
            <a:r>
              <a:rPr lang="de-DE" dirty="0" err="1"/>
              <a:t>increase</a:t>
            </a:r>
            <a:r>
              <a:rPr lang="de-DE" dirty="0"/>
              <a:t> in </a:t>
            </a:r>
            <a:r>
              <a:rPr lang="de-DE" dirty="0" err="1"/>
              <a:t>precipitation</a:t>
            </a:r>
            <a:r>
              <a:rPr lang="de-DE" dirty="0"/>
              <a:t> &amp; </a:t>
            </a:r>
            <a:r>
              <a:rPr lang="de-DE" dirty="0" err="1"/>
              <a:t>lifetime</a:t>
            </a:r>
            <a:r>
              <a:rPr lang="de-DE" dirty="0"/>
              <a:t> max. </a:t>
            </a:r>
            <a:r>
              <a:rPr lang="de-DE" dirty="0" err="1"/>
              <a:t>intensity</a:t>
            </a:r>
            <a:r>
              <a:rPr lang="de-DE" dirty="0"/>
              <a:t>, </a:t>
            </a:r>
            <a:r>
              <a:rPr lang="de-DE" dirty="0" err="1"/>
              <a:t>decrease</a:t>
            </a:r>
            <a:r>
              <a:rPr lang="de-DE" dirty="0"/>
              <a:t> in global </a:t>
            </a:r>
            <a:r>
              <a:rPr lang="de-DE" dirty="0" err="1"/>
              <a:t>frequency</a:t>
            </a:r>
            <a:r>
              <a:rPr lang="de-DE" dirty="0"/>
              <a:t>) [6] </a:t>
            </a:r>
          </a:p>
          <a:p>
            <a:endParaRPr lang="de-DE" dirty="0"/>
          </a:p>
          <a:p>
            <a:r>
              <a:rPr lang="de-DE" dirty="0"/>
              <a:t>Standard </a:t>
            </a:r>
            <a:r>
              <a:rPr lang="de-DE" dirty="0" err="1"/>
              <a:t>measures</a:t>
            </a:r>
            <a:r>
              <a:rPr lang="de-DE" dirty="0"/>
              <a:t> of TC </a:t>
            </a:r>
            <a:r>
              <a:rPr lang="de-DE" dirty="0" err="1"/>
              <a:t>intensity</a:t>
            </a:r>
            <a:r>
              <a:rPr lang="de-DE" dirty="0"/>
              <a:t> do not </a:t>
            </a:r>
            <a:r>
              <a:rPr lang="de-DE" dirty="0" err="1"/>
              <a:t>correlate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damages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do not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storm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beneficial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 [7-11] </a:t>
            </a:r>
          </a:p>
          <a:p>
            <a:endParaRPr lang="de-DE" dirty="0"/>
          </a:p>
          <a:p>
            <a:r>
              <a:rPr lang="de-DE" dirty="0"/>
              <a:t>Studies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refined</a:t>
            </a:r>
            <a:r>
              <a:rPr lang="de-DE" dirty="0"/>
              <a:t> horizontal </a:t>
            </a:r>
            <a:r>
              <a:rPr lang="de-DE" dirty="0" err="1"/>
              <a:t>resolutions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representations</a:t>
            </a:r>
            <a:r>
              <a:rPr lang="de-DE" dirty="0"/>
              <a:t> of TCs in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[12]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an </a:t>
            </a:r>
            <a:r>
              <a:rPr lang="de-DE" dirty="0" err="1"/>
              <a:t>estimate</a:t>
            </a:r>
            <a:r>
              <a:rPr lang="de-DE" dirty="0"/>
              <a:t> of the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&amp; </a:t>
            </a:r>
            <a:r>
              <a:rPr lang="de-DE" dirty="0" err="1"/>
              <a:t>future</a:t>
            </a:r>
            <a:r>
              <a:rPr lang="de-DE" dirty="0"/>
              <a:t> TC potential </a:t>
            </a:r>
            <a:r>
              <a:rPr lang="de-DE" dirty="0" err="1"/>
              <a:t>damages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Since</a:t>
            </a:r>
            <a:r>
              <a:rPr lang="de-DE" dirty="0"/>
              <a:t> CMIP6 </a:t>
            </a:r>
            <a:r>
              <a:rPr lang="de-DE" dirty="0" err="1"/>
              <a:t>HighResMIP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resolutions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of TCs, the PRIMAVERA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the wind </a:t>
            </a:r>
            <a:r>
              <a:rPr lang="de-DE" dirty="0" err="1"/>
              <a:t>fields</a:t>
            </a:r>
            <a:r>
              <a:rPr lang="de-DE" dirty="0"/>
              <a:t> of TCs </a:t>
            </a:r>
            <a:r>
              <a:rPr lang="de-DE" dirty="0" err="1"/>
              <a:t>between</a:t>
            </a:r>
            <a:r>
              <a:rPr lang="de-DE" dirty="0"/>
              <a:t> the </a:t>
            </a:r>
            <a:r>
              <a:rPr lang="de-DE" dirty="0" err="1"/>
              <a:t>present</a:t>
            </a:r>
            <a:r>
              <a:rPr lang="de-DE" dirty="0"/>
              <a:t> &amp; </a:t>
            </a:r>
            <a:r>
              <a:rPr lang="de-DE" dirty="0" err="1"/>
              <a:t>future</a:t>
            </a:r>
            <a:r>
              <a:rPr lang="de-DE" dirty="0"/>
              <a:t> at different </a:t>
            </a:r>
            <a:r>
              <a:rPr lang="de-DE" dirty="0" err="1"/>
              <a:t>resolutions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EBA40B-BF1E-4C3F-99A7-81C334B11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2 /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3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7EFAD1E-9C52-40BF-952A-056E2C3BE9E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92011-63D6-40CB-B318-1F6F4CD82B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19536" y="980728"/>
            <a:ext cx="6480720" cy="568863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dirty="0"/>
              <a:t>Methodology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Experiment &amp; model 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BSC cyclone tracker</a:t>
            </a:r>
          </a:p>
          <a:p>
            <a:pPr marL="884635" lvl="5" indent="0">
              <a:buNone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Integrated kinetic energy (IKE)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2. Results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Storm tracks &amp; numbers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Effect of resolution on IKE probability</a:t>
            </a:r>
          </a:p>
          <a:p>
            <a:pPr marL="884635" lvl="5" indent="0">
              <a:buNone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Cyclone structure</a:t>
            </a:r>
          </a:p>
          <a:p>
            <a:pPr marL="884635" lvl="5" indent="0">
              <a:buNone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IKE in a future climate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3. Summary</a:t>
            </a:r>
            <a:r>
              <a:rPr lang="en-GB" dirty="0"/>
              <a:t> &amp; </a:t>
            </a:r>
            <a:r>
              <a:rPr lang="en-GB" sz="2000" dirty="0"/>
              <a:t>conclusions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4. Questions</a:t>
            </a:r>
          </a:p>
          <a:p>
            <a:pPr marL="0" indent="0">
              <a:buNone/>
            </a:pPr>
            <a:endParaRPr lang="en-GB" sz="2000" dirty="0"/>
          </a:p>
          <a:p>
            <a:pPr marL="138113" lvl="1" indent="0">
              <a:buNone/>
            </a:pPr>
            <a:endParaRPr lang="en-GB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D677E9-624F-4D97-990A-68B53D8E1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3 / 12</a:t>
            </a:r>
            <a:endParaRPr lang="en-GB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CF59AF1-0A07-4A0F-A629-CA1426F6EFB0}"/>
              </a:ext>
            </a:extLst>
          </p:cNvPr>
          <p:cNvGrpSpPr/>
          <p:nvPr/>
        </p:nvGrpSpPr>
        <p:grpSpPr>
          <a:xfrm>
            <a:off x="551384" y="1052736"/>
            <a:ext cx="776725" cy="5328592"/>
            <a:chOff x="9048328" y="1052736"/>
            <a:chExt cx="776725" cy="532859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F7DB8424-19C5-4A2F-B32A-75786E779625}"/>
                </a:ext>
              </a:extLst>
            </p:cNvPr>
            <p:cNvGrpSpPr/>
            <p:nvPr/>
          </p:nvGrpSpPr>
          <p:grpSpPr>
            <a:xfrm>
              <a:off x="9048328" y="1052736"/>
              <a:ext cx="776725" cy="1512168"/>
              <a:chOff x="9048328" y="1052736"/>
              <a:chExt cx="776725" cy="1512168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A387F37A-3ABB-4D6A-AC4F-D0D6BD114CEC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Gerade Verbindung mit Pfeil 9">
                <a:extLst>
                  <a:ext uri="{FF2B5EF4-FFF2-40B4-BE49-F238E27FC236}">
                    <a16:creationId xmlns:a16="http://schemas.microsoft.com/office/drawing/2014/main" id="{34AAB5C3-2BA0-4632-9D4D-2C59CBDCE54D}"/>
                  </a:ext>
                </a:extLst>
              </p:cNvPr>
              <p:cNvCxnSpPr>
                <a:cxnSpLocks/>
                <a:stCxn id="5" idx="4"/>
              </p:cNvCxnSpPr>
              <p:nvPr/>
            </p:nvCxnSpPr>
            <p:spPr>
              <a:xfrm flipH="1">
                <a:off x="9436690" y="1844824"/>
                <a:ext cx="1" cy="72008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744F270-E770-4D93-A739-3AF60C48AAAF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0A311ACD-AD60-4F0D-86B8-D59B0F472BEB}"/>
                </a:ext>
              </a:extLst>
            </p:cNvPr>
            <p:cNvGrpSpPr/>
            <p:nvPr/>
          </p:nvGrpSpPr>
          <p:grpSpPr>
            <a:xfrm>
              <a:off x="9048328" y="2564904"/>
              <a:ext cx="776725" cy="1512168"/>
              <a:chOff x="9048328" y="1052736"/>
              <a:chExt cx="776725" cy="1512168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6CC6A9E3-FBE9-43DD-BF29-39552A4C28DE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62379792-996F-49F3-842E-C97FC34B30E4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9436690" y="1844824"/>
                <a:ext cx="1" cy="72008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D8373B8-A04A-48F8-8CD9-9768533DE3FE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4001A788-D850-45FF-AABE-A1CD493A2511}"/>
                </a:ext>
              </a:extLst>
            </p:cNvPr>
            <p:cNvGrpSpPr/>
            <p:nvPr/>
          </p:nvGrpSpPr>
          <p:grpSpPr>
            <a:xfrm>
              <a:off x="9048328" y="4077072"/>
              <a:ext cx="776725" cy="1512168"/>
              <a:chOff x="9048328" y="1052736"/>
              <a:chExt cx="776725" cy="1512168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B9B96DA-7D59-40D2-AB53-2BC785B0351C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B8646960-90BA-4210-A167-4A4D4B037379}"/>
                  </a:ext>
                </a:extLst>
              </p:cNvPr>
              <p:cNvCxnSpPr>
                <a:cxnSpLocks/>
                <a:stCxn id="20" idx="4"/>
              </p:cNvCxnSpPr>
              <p:nvPr/>
            </p:nvCxnSpPr>
            <p:spPr>
              <a:xfrm flipH="1">
                <a:off x="9436690" y="1844824"/>
                <a:ext cx="1" cy="72008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D787D2EA-C7D0-48EC-BE46-0C4B5F717866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D29EEB2E-2AE1-4E33-A0C5-778EAD9651DA}"/>
                </a:ext>
              </a:extLst>
            </p:cNvPr>
            <p:cNvGrpSpPr/>
            <p:nvPr/>
          </p:nvGrpSpPr>
          <p:grpSpPr>
            <a:xfrm>
              <a:off x="9048328" y="5589240"/>
              <a:ext cx="776725" cy="792088"/>
              <a:chOff x="9048328" y="1052736"/>
              <a:chExt cx="776725" cy="792088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5AE6162-CB63-4247-8A23-656BAD9219C7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D3F2189C-B03A-4A83-92C3-5C74178DDA4D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4</a:t>
                </a:r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723E71D-88EA-40BB-95B0-FAE6FB24378D}"/>
              </a:ext>
            </a:extLst>
          </p:cNvPr>
          <p:cNvGrpSpPr/>
          <p:nvPr/>
        </p:nvGrpSpPr>
        <p:grpSpPr>
          <a:xfrm>
            <a:off x="10848528" y="1052736"/>
            <a:ext cx="776725" cy="5328592"/>
            <a:chOff x="9048328" y="1052736"/>
            <a:chExt cx="776725" cy="5328592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8034D15-2497-4217-9594-2FE83B9DBFEA}"/>
                </a:ext>
              </a:extLst>
            </p:cNvPr>
            <p:cNvGrpSpPr/>
            <p:nvPr/>
          </p:nvGrpSpPr>
          <p:grpSpPr>
            <a:xfrm>
              <a:off x="9048328" y="1052736"/>
              <a:ext cx="776725" cy="1512168"/>
              <a:chOff x="9048328" y="1052736"/>
              <a:chExt cx="776725" cy="1512168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B93DA33B-A661-4F79-89F6-0E18C87B2E8D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82FEF24A-E609-48D3-989D-A1B4180E9EFC}"/>
                  </a:ext>
                </a:extLst>
              </p:cNvPr>
              <p:cNvCxnSpPr>
                <a:cxnSpLocks/>
                <a:stCxn id="41" idx="4"/>
              </p:cNvCxnSpPr>
              <p:nvPr/>
            </p:nvCxnSpPr>
            <p:spPr>
              <a:xfrm flipH="1">
                <a:off x="9436690" y="1844824"/>
                <a:ext cx="1" cy="72008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AAE5E993-6C04-47A0-BA30-33FBA34874A7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F8BBAFB1-579E-42C2-BE22-6C514A9ED63D}"/>
                </a:ext>
              </a:extLst>
            </p:cNvPr>
            <p:cNvGrpSpPr/>
            <p:nvPr/>
          </p:nvGrpSpPr>
          <p:grpSpPr>
            <a:xfrm>
              <a:off x="9048328" y="2564904"/>
              <a:ext cx="776725" cy="1512168"/>
              <a:chOff x="9048328" y="1052736"/>
              <a:chExt cx="776725" cy="1512168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1DC073BC-DC82-4DC7-B145-C0C6BF327E5D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Gerade Verbindung mit Pfeil 38">
                <a:extLst>
                  <a:ext uri="{FF2B5EF4-FFF2-40B4-BE49-F238E27FC236}">
                    <a16:creationId xmlns:a16="http://schemas.microsoft.com/office/drawing/2014/main" id="{1510E4A2-92A4-4789-8FFE-18A4B9D867BB}"/>
                  </a:ext>
                </a:extLst>
              </p:cNvPr>
              <p:cNvCxnSpPr>
                <a:cxnSpLocks/>
                <a:stCxn id="38" idx="4"/>
              </p:cNvCxnSpPr>
              <p:nvPr/>
            </p:nvCxnSpPr>
            <p:spPr>
              <a:xfrm flipH="1">
                <a:off x="9436690" y="1844824"/>
                <a:ext cx="1" cy="72008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2CEBB2EE-04AF-48AA-8006-B7A6C308E171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86AC0F0A-E981-40C8-8635-0776B25C30CD}"/>
                </a:ext>
              </a:extLst>
            </p:cNvPr>
            <p:cNvGrpSpPr/>
            <p:nvPr/>
          </p:nvGrpSpPr>
          <p:grpSpPr>
            <a:xfrm>
              <a:off x="9048328" y="4077072"/>
              <a:ext cx="776725" cy="1512168"/>
              <a:chOff x="9048328" y="1052736"/>
              <a:chExt cx="776725" cy="1512168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57ED0EB-1E44-458F-94A4-100F77F885A0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Gerade Verbindung mit Pfeil 35">
                <a:extLst>
                  <a:ext uri="{FF2B5EF4-FFF2-40B4-BE49-F238E27FC236}">
                    <a16:creationId xmlns:a16="http://schemas.microsoft.com/office/drawing/2014/main" id="{DE780801-E7EE-4E96-A417-BF734D7B7500}"/>
                  </a:ext>
                </a:extLst>
              </p:cNvPr>
              <p:cNvCxnSpPr>
                <a:cxnSpLocks/>
                <a:stCxn id="35" idx="4"/>
              </p:cNvCxnSpPr>
              <p:nvPr/>
            </p:nvCxnSpPr>
            <p:spPr>
              <a:xfrm flipH="1">
                <a:off x="9436690" y="1844824"/>
                <a:ext cx="1" cy="72008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00150AF6-8247-4EFC-AAA3-C0EC94988E8E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</a:t>
                </a:r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E2011C97-753A-4C49-B8A1-BD4B81D9591B}"/>
                </a:ext>
              </a:extLst>
            </p:cNvPr>
            <p:cNvGrpSpPr/>
            <p:nvPr/>
          </p:nvGrpSpPr>
          <p:grpSpPr>
            <a:xfrm>
              <a:off x="9048328" y="5589240"/>
              <a:ext cx="776725" cy="792088"/>
              <a:chOff x="9048328" y="1052736"/>
              <a:chExt cx="776725" cy="792088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D6BC8FD0-D7F4-4FD1-B4BF-9EA404EBE2CB}"/>
                  </a:ext>
                </a:extLst>
              </p:cNvPr>
              <p:cNvSpPr/>
              <p:nvPr/>
            </p:nvSpPr>
            <p:spPr>
              <a:xfrm>
                <a:off x="9048328" y="1052736"/>
                <a:ext cx="776725" cy="792088"/>
              </a:xfrm>
              <a:prstGeom prst="ellipse">
                <a:avLst/>
              </a:prstGeom>
              <a:solidFill>
                <a:schemeClr val="accent3"/>
              </a:solidFill>
              <a:ln w="317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A8650F13-EEB9-4021-AA9F-428E8B54AF30}"/>
                  </a:ext>
                </a:extLst>
              </p:cNvPr>
              <p:cNvSpPr txBox="1"/>
              <p:nvPr/>
            </p:nvSpPr>
            <p:spPr>
              <a:xfrm>
                <a:off x="9264352" y="1217948"/>
                <a:ext cx="27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32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: E</a:t>
            </a:r>
            <a:r>
              <a:rPr lang="en-GB" sz="2800" dirty="0" err="1"/>
              <a:t>xperiment</a:t>
            </a:r>
            <a:r>
              <a:rPr lang="en-GB" sz="2800" dirty="0"/>
              <a:t> &amp; model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sz="2000" u="sng" dirty="0" err="1"/>
              <a:t>HighResMIP</a:t>
            </a:r>
            <a:r>
              <a:rPr lang="de-DE" sz="2000" u="sng" dirty="0"/>
              <a:t>:</a:t>
            </a:r>
            <a:r>
              <a:rPr lang="de-DE" sz="2000" dirty="0"/>
              <a:t> </a:t>
            </a:r>
            <a:r>
              <a:rPr lang="de-DE" sz="2000" dirty="0" err="1"/>
              <a:t>Atmosphere-only</a:t>
            </a:r>
            <a:r>
              <a:rPr lang="de-DE" sz="2000" dirty="0"/>
              <a:t> </a:t>
            </a:r>
            <a:r>
              <a:rPr lang="de-DE" sz="2000" dirty="0" err="1"/>
              <a:t>run</a:t>
            </a:r>
            <a:r>
              <a:rPr lang="de-DE" sz="2000" dirty="0"/>
              <a:t> for </a:t>
            </a:r>
            <a:r>
              <a:rPr lang="de-DE" sz="2000" dirty="0" err="1"/>
              <a:t>tier</a:t>
            </a:r>
            <a:r>
              <a:rPr lang="de-DE" sz="2000" dirty="0"/>
              <a:t> 1 &amp; </a:t>
            </a:r>
            <a:r>
              <a:rPr lang="de-DE" sz="2000" dirty="0" err="1"/>
              <a:t>tier</a:t>
            </a:r>
            <a:r>
              <a:rPr lang="de-DE" sz="2000" dirty="0"/>
              <a:t> 3</a:t>
            </a:r>
          </a:p>
          <a:p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Historic run: 1950 – 2014 ("present")</a:t>
            </a:r>
          </a:p>
          <a:p>
            <a:pPr marL="884635" lvl="5" indent="0">
              <a:buNone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Future projection: 2015 – 2050 ("future")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u="sng" dirty="0"/>
              <a:t>CNRM:</a:t>
            </a:r>
            <a:r>
              <a:rPr lang="de-DE" sz="2000" dirty="0"/>
              <a:t> Use </a:t>
            </a:r>
            <a:r>
              <a:rPr lang="de-DE" sz="2000" dirty="0" err="1"/>
              <a:t>as</a:t>
            </a:r>
            <a:r>
              <a:rPr lang="de-DE" sz="2000" dirty="0"/>
              <a:t> a </a:t>
            </a:r>
            <a:r>
              <a:rPr lang="de-DE" sz="2000" dirty="0" err="1"/>
              <a:t>test</a:t>
            </a:r>
            <a:r>
              <a:rPr lang="de-DE" sz="2000" dirty="0"/>
              <a:t> and </a:t>
            </a:r>
            <a:r>
              <a:rPr lang="de-DE" sz="2000" dirty="0" err="1"/>
              <a:t>expand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coupled</a:t>
            </a:r>
            <a:r>
              <a:rPr lang="de-DE" sz="2000" dirty="0"/>
              <a:t> </a:t>
            </a:r>
            <a:r>
              <a:rPr lang="de-DE" sz="2000" dirty="0" err="1"/>
              <a:t>version</a:t>
            </a:r>
            <a:r>
              <a:rPr lang="de-DE" sz="2000" dirty="0"/>
              <a:t> &amp;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models</a:t>
            </a:r>
            <a:endParaRPr lang="de-DE" sz="2000" u="sng" dirty="0"/>
          </a:p>
          <a:p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GothicNeo" panose="020B0503020000020004" pitchFamily="34" charset="-127"/>
              </a:rPr>
              <a:t>Fully </a:t>
            </a:r>
            <a:r>
              <a:rPr lang="de-DE" sz="20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GothicNeo" panose="020B0503020000020004" pitchFamily="34" charset="-127"/>
              </a:rPr>
              <a:t>coupled</a:t>
            </a:r>
            <a:r>
              <a:rPr lang="de-DE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GothicNeo" panose="020B0503020000020004" pitchFamily="34" charset="-127"/>
              </a:rPr>
              <a:t> </a:t>
            </a:r>
            <a:r>
              <a:rPr lang="de-DE" sz="20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Microsoft GothicNeo" panose="020B0503020000020004" pitchFamily="34" charset="-127"/>
              </a:rPr>
              <a:t>ocean-atmosphere</a:t>
            </a:r>
            <a:r>
              <a:rPr lang="de-DE" sz="20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GothicNeo" panose="020B0503020000020004" pitchFamily="34" charset="-127"/>
              </a:rPr>
              <a:t> GCM</a:t>
            </a: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GothicNeo" panose="020B0503020000020004" pitchFamily="34" charset="-127"/>
            </a:endParaRPr>
          </a:p>
          <a:p>
            <a:pPr lvl="5">
              <a:buFont typeface="Wingdings" panose="05000000000000000000" pitchFamily="2" charset="2"/>
              <a:buChar char="Ø"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Components other than atmosphere prescribed by </a:t>
            </a:r>
            <a:r>
              <a:rPr lang="en-GB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HighResMIP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protocol</a:t>
            </a:r>
          </a:p>
          <a:p>
            <a:pPr marL="884635" lvl="5" indent="0">
              <a:buNone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Experiments performed at 2 different horizontal resolutions </a:t>
            </a:r>
          </a:p>
          <a:p>
            <a:pPr marL="884635" lvl="5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3D454-6703-4278-BCCB-C3A74A62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4 / 12</a:t>
            </a:r>
            <a:endParaRPr lang="en-GB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39D8ABB6-67B2-4E87-86D9-884D2FA68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59849"/>
              </p:ext>
            </p:extLst>
          </p:nvPr>
        </p:nvGraphicFramePr>
        <p:xfrm>
          <a:off x="1631504" y="5052784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121154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8197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469688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46894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Truncation</a:t>
                      </a:r>
                      <a:endParaRPr lang="de-DE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Analysis </a:t>
                      </a:r>
                      <a:r>
                        <a:rPr lang="de-DE" sz="1400" dirty="0" err="1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grid</a:t>
                      </a:r>
                      <a:endParaRPr lang="de-DE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Vertical </a:t>
                      </a:r>
                      <a:r>
                        <a:rPr lang="de-DE" sz="1400" dirty="0" err="1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levels</a:t>
                      </a:r>
                      <a:endParaRPr lang="de-DE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6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Low (</a:t>
                      </a:r>
                      <a:r>
                        <a:rPr lang="en-GB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"</a:t>
                      </a:r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LR</a:t>
                      </a:r>
                      <a:r>
                        <a:rPr lang="en-GB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")</a:t>
                      </a:r>
                      <a:endParaRPr lang="de-DE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Tl127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1.4° x 1.4°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8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High (</a:t>
                      </a:r>
                      <a:r>
                        <a:rPr lang="en-GB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"HR")</a:t>
                      </a:r>
                      <a:endParaRPr lang="de-DE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Tl359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0.5° x 0.5°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4250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3358AE4-E449-4C5C-AFB3-0C3FFB9EF41A}"/>
              </a:ext>
            </a:extLst>
          </p:cNvPr>
          <p:cNvSpPr txBox="1"/>
          <p:nvPr/>
        </p:nvSpPr>
        <p:spPr>
          <a:xfrm>
            <a:off x="9759504" y="6021288"/>
            <a:ext cx="58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[13]</a:t>
            </a:r>
          </a:p>
        </p:txBody>
      </p:sp>
    </p:spTree>
    <p:extLst>
      <p:ext uri="{BB962C8B-B14F-4D97-AF65-F5344CB8AC3E}">
        <p14:creationId xmlns:p14="http://schemas.microsoft.com/office/powerpoint/2010/main" val="2779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: BSC </a:t>
            </a:r>
            <a:r>
              <a:rPr lang="de-DE" dirty="0" err="1"/>
              <a:t>cyclone</a:t>
            </a:r>
            <a:r>
              <a:rPr lang="de-DE" dirty="0"/>
              <a:t> </a:t>
            </a:r>
            <a:r>
              <a:rPr lang="de-DE" dirty="0" err="1"/>
              <a:t>tracker</a:t>
            </a:r>
            <a:endParaRPr lang="en-GB" sz="2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sz="2000" dirty="0" err="1"/>
              <a:t>Modified</a:t>
            </a:r>
            <a:r>
              <a:rPr lang="de-DE" sz="2000" dirty="0"/>
              <a:t> </a:t>
            </a:r>
            <a:r>
              <a:rPr lang="de-DE" sz="2000" dirty="0" err="1"/>
              <a:t>version</a:t>
            </a:r>
            <a:r>
              <a:rPr lang="de-DE" sz="2000" dirty="0"/>
              <a:t> of the GFDL Vortex Tracker V3.5b (</a:t>
            </a:r>
            <a:r>
              <a:rPr lang="en-GB" sz="2000" dirty="0"/>
              <a:t>"tracker") in </a:t>
            </a:r>
            <a:r>
              <a:rPr lang="en-GB" sz="2000" dirty="0" err="1"/>
              <a:t>ESMValTool</a:t>
            </a:r>
            <a:endParaRPr lang="en-GB" sz="2000" dirty="0"/>
          </a:p>
          <a:p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Uses mean sea level </a:t>
            </a:r>
            <a:r>
              <a:rPr lang="en-GB" sz="2000" dirty="0"/>
              <a:t>pressure (MSLP) to provide estimates of location, intensity and structure of potential storm candidates at each 6-hour time step</a:t>
            </a:r>
          </a:p>
          <a:p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GB" sz="20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Input variables: </a:t>
            </a:r>
          </a:p>
          <a:p>
            <a:pPr marL="457200" indent="-457200">
              <a:buAutoNum type="arabicPeriod"/>
            </a:pPr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Mean sea level pressure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Horizontal wind speed components                 evaluate storm candidates</a:t>
            </a:r>
          </a:p>
          <a:p>
            <a:pPr marL="884635" lvl="5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at 850 &amp; 700 hPa (or at 500 hPa)</a:t>
            </a:r>
          </a:p>
          <a:p>
            <a:pPr marL="0" indent="0">
              <a:buNone/>
            </a:pPr>
            <a:r>
              <a:rPr lang="en-GB" sz="2000" dirty="0"/>
              <a:t>           -------------------------------------------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Surface horizontal wind speed components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Geopotential height at 850 &amp; 700 hPa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400 hPa temperature field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 distinguish from extra-tropical cyclones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3D454-6703-4278-BCCB-C3A74A62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5 / 12</a:t>
            </a:r>
            <a:endParaRPr lang="en-GB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6FF499FF-F378-45FA-967E-F807BFBA7F38}"/>
              </a:ext>
            </a:extLst>
          </p:cNvPr>
          <p:cNvSpPr/>
          <p:nvPr/>
        </p:nvSpPr>
        <p:spPr>
          <a:xfrm>
            <a:off x="6456040" y="3645024"/>
            <a:ext cx="648072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07623C37-0865-4FDD-AEB4-2EDE3AC34D78}"/>
              </a:ext>
            </a:extLst>
          </p:cNvPr>
          <p:cNvSpPr/>
          <p:nvPr/>
        </p:nvSpPr>
        <p:spPr>
          <a:xfrm>
            <a:off x="7827400" y="5013176"/>
            <a:ext cx="432050" cy="648072"/>
          </a:xfrm>
          <a:prstGeom prst="rightBrace">
            <a:avLst>
              <a:gd name="adj1" fmla="val 8333"/>
              <a:gd name="adj2" fmla="val 4493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CC8B1C3-0DF4-4EE7-B3EE-FCB8E247DB61}"/>
              </a:ext>
            </a:extLst>
          </p:cNvPr>
          <p:cNvSpPr txBox="1"/>
          <p:nvPr/>
        </p:nvSpPr>
        <p:spPr>
          <a:xfrm>
            <a:off x="8389048" y="5046681"/>
            <a:ext cx="3240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correct</a:t>
            </a:r>
            <a:r>
              <a:rPr lang="de-DE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storm</a:t>
            </a:r>
            <a:r>
              <a:rPr lang="de-DE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centre</a:t>
            </a:r>
            <a:endParaRPr lang="de-DE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789F6AC-D132-4395-9870-A4EA31DDD170}"/>
              </a:ext>
            </a:extLst>
          </p:cNvPr>
          <p:cNvSpPr txBox="1"/>
          <p:nvPr/>
        </p:nvSpPr>
        <p:spPr>
          <a:xfrm rot="16200000">
            <a:off x="365992" y="3917813"/>
            <a:ext cx="128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mandatory</a:t>
            </a:r>
            <a:endParaRPr lang="de-DE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C71941C-3D71-494F-A3EC-DE6DD497A565}"/>
              </a:ext>
            </a:extLst>
          </p:cNvPr>
          <p:cNvSpPr txBox="1"/>
          <p:nvPr/>
        </p:nvSpPr>
        <p:spPr>
          <a:xfrm rot="16200000">
            <a:off x="365991" y="5152690"/>
            <a:ext cx="128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4032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: Integrated </a:t>
            </a:r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(IKE)</a:t>
            </a:r>
            <a:endParaRPr lang="en-GB" sz="28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3D454-6703-4278-BCCB-C3A74A62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6 / 12</a:t>
            </a:r>
            <a:endParaRPr lang="en-GB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0F94800-5F44-49BF-9A61-CBFB51647E2C}"/>
              </a:ext>
            </a:extLst>
          </p:cNvPr>
          <p:cNvSpPr txBox="1">
            <a:spLocks/>
          </p:cNvSpPr>
          <p:nvPr/>
        </p:nvSpPr>
        <p:spPr>
          <a:xfrm>
            <a:off x="478800" y="907200"/>
            <a:ext cx="11233247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kern="0" dirty="0"/>
              <a:t>Integrated </a:t>
            </a:r>
            <a:r>
              <a:rPr lang="de-DE" sz="2000" kern="0" dirty="0" err="1"/>
              <a:t>measure</a:t>
            </a:r>
            <a:r>
              <a:rPr lang="de-DE" sz="2000" kern="0" dirty="0"/>
              <a:t> </a:t>
            </a:r>
            <a:r>
              <a:rPr lang="de-DE" sz="2000" kern="0" dirty="0" err="1"/>
              <a:t>to</a:t>
            </a:r>
            <a:r>
              <a:rPr lang="de-DE" sz="2000" kern="0" dirty="0"/>
              <a:t> </a:t>
            </a:r>
            <a:r>
              <a:rPr lang="de-DE" sz="2000" kern="0" dirty="0" err="1"/>
              <a:t>assess</a:t>
            </a:r>
            <a:r>
              <a:rPr lang="de-DE" sz="2000" kern="0" dirty="0"/>
              <a:t> the </a:t>
            </a:r>
            <a:r>
              <a:rPr lang="de-DE" sz="2000" kern="0" dirty="0" err="1"/>
              <a:t>level</a:t>
            </a:r>
            <a:r>
              <a:rPr lang="de-DE" sz="2000" kern="0" dirty="0"/>
              <a:t> of </a:t>
            </a:r>
            <a:r>
              <a:rPr lang="de-DE" sz="2000" kern="0" dirty="0" err="1"/>
              <a:t>energy</a:t>
            </a:r>
            <a:r>
              <a:rPr lang="de-DE" sz="2000" kern="0" dirty="0"/>
              <a:t> of a </a:t>
            </a:r>
            <a:r>
              <a:rPr lang="de-DE" sz="2000" kern="0" dirty="0" err="1"/>
              <a:t>storm</a:t>
            </a:r>
            <a:r>
              <a:rPr lang="de-DE" sz="2000" kern="0" dirty="0"/>
              <a:t> at </a:t>
            </a:r>
            <a:r>
              <a:rPr lang="de-DE" sz="2000" kern="0" dirty="0" err="1"/>
              <a:t>each</a:t>
            </a:r>
            <a:r>
              <a:rPr lang="de-DE" sz="2000" kern="0" dirty="0"/>
              <a:t> time </a:t>
            </a:r>
            <a:r>
              <a:rPr lang="de-DE" sz="2000" kern="0" dirty="0" err="1"/>
              <a:t>step</a:t>
            </a:r>
            <a:endParaRPr lang="de-DE" sz="2000" kern="0" dirty="0"/>
          </a:p>
          <a:p>
            <a:endParaRPr lang="de-DE" sz="2000" kern="0" dirty="0"/>
          </a:p>
          <a:p>
            <a:r>
              <a:rPr lang="de-DE" sz="2000" kern="0" dirty="0" err="1"/>
              <a:t>Unlike</a:t>
            </a:r>
            <a:r>
              <a:rPr lang="de-DE" sz="2000" kern="0" dirty="0"/>
              <a:t> ACE </a:t>
            </a:r>
            <a:r>
              <a:rPr lang="de-DE" sz="2000" kern="0" dirty="0" err="1"/>
              <a:t>or</a:t>
            </a:r>
            <a:r>
              <a:rPr lang="de-DE" sz="2000" kern="0" dirty="0"/>
              <a:t> PDI, IKE </a:t>
            </a:r>
            <a:r>
              <a:rPr lang="de-DE" sz="2000" kern="0" dirty="0" err="1"/>
              <a:t>does</a:t>
            </a:r>
            <a:r>
              <a:rPr lang="de-DE" sz="2000" kern="0" dirty="0"/>
              <a:t> not </a:t>
            </a:r>
            <a:r>
              <a:rPr lang="de-DE" sz="2000" kern="0" dirty="0" err="1"/>
              <a:t>only</a:t>
            </a:r>
            <a:r>
              <a:rPr lang="de-DE" sz="2000" kern="0" dirty="0"/>
              <a:t> </a:t>
            </a:r>
            <a:r>
              <a:rPr lang="de-DE" sz="2000" kern="0" dirty="0" err="1"/>
              <a:t>consider</a:t>
            </a:r>
            <a:r>
              <a:rPr lang="de-DE" sz="2000" kern="0" dirty="0"/>
              <a:t> maximum wind </a:t>
            </a:r>
            <a:r>
              <a:rPr lang="de-DE" sz="2000" kern="0" dirty="0" err="1"/>
              <a:t>speed</a:t>
            </a:r>
            <a:r>
              <a:rPr lang="de-DE" sz="2000" kern="0" dirty="0"/>
              <a:t>, but also </a:t>
            </a:r>
            <a:r>
              <a:rPr lang="de-DE" sz="2000" kern="0" dirty="0" err="1"/>
              <a:t>lower</a:t>
            </a:r>
            <a:r>
              <a:rPr lang="de-DE" sz="2000" kern="0" dirty="0"/>
              <a:t> wind </a:t>
            </a:r>
            <a:r>
              <a:rPr lang="de-DE" sz="2000" kern="0" dirty="0" err="1"/>
              <a:t>speeds</a:t>
            </a:r>
            <a:r>
              <a:rPr lang="de-DE" sz="2000" kern="0" dirty="0"/>
              <a:t> </a:t>
            </a:r>
            <a:r>
              <a:rPr lang="de-DE" sz="2000" kern="0" dirty="0" err="1"/>
              <a:t>by</a:t>
            </a:r>
            <a:r>
              <a:rPr lang="de-DE" sz="2000" kern="0" dirty="0"/>
              <a:t> </a:t>
            </a:r>
            <a:r>
              <a:rPr lang="de-DE" sz="2000" kern="0" dirty="0" err="1"/>
              <a:t>summing</a:t>
            </a:r>
            <a:r>
              <a:rPr lang="de-DE" sz="2000" kern="0" dirty="0"/>
              <a:t> </a:t>
            </a:r>
            <a:r>
              <a:rPr lang="de-DE" sz="2000" kern="0" dirty="0" err="1"/>
              <a:t>up</a:t>
            </a:r>
            <a:r>
              <a:rPr lang="de-DE" sz="2000" kern="0" dirty="0"/>
              <a:t> the </a:t>
            </a:r>
            <a:r>
              <a:rPr lang="de-DE" sz="2000" kern="0" dirty="0" err="1"/>
              <a:t>contribution</a:t>
            </a:r>
            <a:r>
              <a:rPr lang="de-DE" sz="2000" kern="0" dirty="0"/>
              <a:t> of the </a:t>
            </a:r>
            <a:r>
              <a:rPr lang="de-DE" sz="2000" kern="0" dirty="0" err="1"/>
              <a:t>entire</a:t>
            </a:r>
            <a:r>
              <a:rPr lang="de-DE" sz="2000" kern="0" dirty="0"/>
              <a:t> wind </a:t>
            </a:r>
            <a:r>
              <a:rPr lang="de-DE" sz="2000" kern="0" dirty="0" err="1"/>
              <a:t>field</a:t>
            </a:r>
            <a:endParaRPr lang="de-DE" sz="2000" kern="0" dirty="0"/>
          </a:p>
          <a:p>
            <a:endParaRPr lang="de-DE" sz="2000" kern="0" dirty="0"/>
          </a:p>
          <a:p>
            <a:endParaRPr lang="de-DE" sz="2000" kern="0" dirty="0"/>
          </a:p>
          <a:p>
            <a:endParaRPr lang="de-DE" sz="2000" kern="0" dirty="0"/>
          </a:p>
          <a:p>
            <a:pPr marL="0" indent="0">
              <a:buNone/>
            </a:pPr>
            <a:endParaRPr lang="de-DE" sz="2000" kern="0" dirty="0"/>
          </a:p>
          <a:p>
            <a:endParaRPr lang="de-DE" sz="2000" kern="0" dirty="0"/>
          </a:p>
          <a:p>
            <a:pPr marL="0" indent="0">
              <a:buNone/>
            </a:pPr>
            <a:endParaRPr lang="de-DE" sz="2000" kern="0" dirty="0"/>
          </a:p>
          <a:p>
            <a:endParaRPr lang="de-DE" sz="2000" u="sng" kern="0" dirty="0"/>
          </a:p>
          <a:p>
            <a:pPr marL="0" indent="0">
              <a:buNone/>
            </a:pPr>
            <a:endParaRPr lang="de-DE" sz="2000" u="sng" kern="0" dirty="0"/>
          </a:p>
          <a:p>
            <a:r>
              <a:rPr lang="de-DE" sz="2000" u="sng" kern="0" dirty="0"/>
              <a:t>Tracking </a:t>
            </a:r>
            <a:r>
              <a:rPr lang="de-DE" sz="2000" u="sng" kern="0" dirty="0" err="1"/>
              <a:t>criteria</a:t>
            </a:r>
            <a:r>
              <a:rPr lang="de-DE" sz="2000" u="sng" kern="0" dirty="0"/>
              <a:t>:</a:t>
            </a:r>
          </a:p>
          <a:p>
            <a:pPr marL="0" indent="0">
              <a:buNone/>
            </a:pPr>
            <a:endParaRPr lang="en-GB" sz="1400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Wind speed ≥ 18 ms</a:t>
            </a:r>
            <a:r>
              <a:rPr lang="en-GB" sz="20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-1 </a:t>
            </a: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for at least 24 hrs</a:t>
            </a:r>
          </a:p>
          <a:p>
            <a:pPr marL="884635" lvl="5" indent="0">
              <a:buNone/>
            </a:pPr>
            <a:endParaRPr lang="en-GB" sz="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Northern hemisphere</a:t>
            </a: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endParaRPr lang="en-GB" sz="7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Storm season: June - November</a:t>
            </a: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5">
              <a:buFont typeface="Wingdings" panose="05000000000000000000" pitchFamily="2" charset="2"/>
              <a:buChar char="Ø"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4635" lvl="5" indent="0">
              <a:buNone/>
            </a:pPr>
            <a:endParaRPr lang="en-GB" sz="20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8AF2608-9985-4340-BE9A-F03A5852F1D9}"/>
              </a:ext>
            </a:extLst>
          </p:cNvPr>
          <p:cNvGrpSpPr/>
          <p:nvPr/>
        </p:nvGrpSpPr>
        <p:grpSpPr>
          <a:xfrm>
            <a:off x="1127449" y="2492897"/>
            <a:ext cx="3167775" cy="757888"/>
            <a:chOff x="1127448" y="2713426"/>
            <a:chExt cx="4692034" cy="945752"/>
          </a:xfrm>
        </p:grpSpPr>
        <p:pic>
          <p:nvPicPr>
            <p:cNvPr id="7" name="Grafik 6" descr="Ein Bild, das Objekt, Uhr, Zeichnung enthält.&#10;&#10;Automatisch generierte Beschreibung">
              <a:extLst>
                <a:ext uri="{FF2B5EF4-FFF2-40B4-BE49-F238E27FC236}">
                  <a16:creationId xmlns:a16="http://schemas.microsoft.com/office/drawing/2014/main" id="{28D790DD-1248-4C5B-8A01-A41C764A2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48" y="2713426"/>
              <a:ext cx="3536070" cy="759348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8EEE688-D928-4B10-B34A-C7B42DDDB061}"/>
                </a:ext>
              </a:extLst>
            </p:cNvPr>
            <p:cNvSpPr txBox="1"/>
            <p:nvPr/>
          </p:nvSpPr>
          <p:spPr>
            <a:xfrm>
              <a:off x="4891325" y="3275110"/>
              <a:ext cx="928157" cy="384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[14]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9C52418-16F2-4A0B-A4A4-7F75236B8E12}"/>
              </a:ext>
            </a:extLst>
          </p:cNvPr>
          <p:cNvGrpSpPr/>
          <p:nvPr/>
        </p:nvGrpSpPr>
        <p:grpSpPr>
          <a:xfrm>
            <a:off x="1105988" y="3381170"/>
            <a:ext cx="2762044" cy="839918"/>
            <a:chOff x="1343472" y="3481669"/>
            <a:chExt cx="3947895" cy="1189782"/>
          </a:xfrm>
        </p:grpSpPr>
        <p:pic>
          <p:nvPicPr>
            <p:cNvPr id="9" name="Grafik 8" descr="Ein Bild, das Uhr enthält.&#10;&#10;Automatisch generierte Beschreibung">
              <a:extLst>
                <a:ext uri="{FF2B5EF4-FFF2-40B4-BE49-F238E27FC236}">
                  <a16:creationId xmlns:a16="http://schemas.microsoft.com/office/drawing/2014/main" id="{5E53DBD9-F863-42B4-A331-18183E61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72" y="3481669"/>
              <a:ext cx="2804403" cy="1120237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B35E061-AF81-4DB0-8A30-2D427841DFA9}"/>
                </a:ext>
              </a:extLst>
            </p:cNvPr>
            <p:cNvSpPr txBox="1"/>
            <p:nvPr/>
          </p:nvSpPr>
          <p:spPr>
            <a:xfrm>
              <a:off x="4268907" y="4235471"/>
              <a:ext cx="1022460" cy="4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[6]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1A727B0-1DF6-4517-A645-20FB5D969291}"/>
              </a:ext>
            </a:extLst>
          </p:cNvPr>
          <p:cNvGrpSpPr/>
          <p:nvPr/>
        </p:nvGrpSpPr>
        <p:grpSpPr>
          <a:xfrm>
            <a:off x="4295800" y="2924944"/>
            <a:ext cx="3045489" cy="947793"/>
            <a:chOff x="6983583" y="3053356"/>
            <a:chExt cx="4145383" cy="1419261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0B0D3ED-160B-433C-9899-4C858300FA5F}"/>
                </a:ext>
              </a:extLst>
            </p:cNvPr>
            <p:cNvSpPr txBox="1"/>
            <p:nvPr/>
          </p:nvSpPr>
          <p:spPr>
            <a:xfrm>
              <a:off x="10200208" y="4011740"/>
              <a:ext cx="928758" cy="46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[7]</a:t>
              </a:r>
            </a:p>
          </p:txBody>
        </p:sp>
        <p:pic>
          <p:nvPicPr>
            <p:cNvPr id="23" name="Grafik 22" descr="Ein Bild, das Objekt, Uhr, Anzeige enthält.&#10;&#10;Automatisch generierte Beschreibung">
              <a:extLst>
                <a:ext uri="{FF2B5EF4-FFF2-40B4-BE49-F238E27FC236}">
                  <a16:creationId xmlns:a16="http://schemas.microsoft.com/office/drawing/2014/main" id="{329F7A0B-44E3-4D39-B9D9-7CC7E4815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583" y="3053356"/>
              <a:ext cx="3330229" cy="1188823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0378F04-16D6-4FAC-BA98-4A4ED25BFD1C}"/>
              </a:ext>
            </a:extLst>
          </p:cNvPr>
          <p:cNvGrpSpPr/>
          <p:nvPr/>
        </p:nvGrpSpPr>
        <p:grpSpPr>
          <a:xfrm>
            <a:off x="7458974" y="2200640"/>
            <a:ext cx="4335789" cy="4495354"/>
            <a:chOff x="7691226" y="2390382"/>
            <a:chExt cx="4000471" cy="4152566"/>
          </a:xfrm>
        </p:grpSpPr>
        <p:pic>
          <p:nvPicPr>
            <p:cNvPr id="29" name="Grafik 28" descr="Ein Bild, das Licht, sitzend, weiß, groß enthält.&#10;&#10;Automatisch generierte Beschreibung">
              <a:extLst>
                <a:ext uri="{FF2B5EF4-FFF2-40B4-BE49-F238E27FC236}">
                  <a16:creationId xmlns:a16="http://schemas.microsoft.com/office/drawing/2014/main" id="{C1E0DB25-0AAA-4403-8B7A-F8540E18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226" y="2390382"/>
              <a:ext cx="4000471" cy="3724913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43338DF-9239-4D4E-B7BC-D4526B2CD0F2}"/>
                </a:ext>
              </a:extLst>
            </p:cNvPr>
            <p:cNvSpPr txBox="1"/>
            <p:nvPr/>
          </p:nvSpPr>
          <p:spPr>
            <a:xfrm>
              <a:off x="7811207" y="6116487"/>
              <a:ext cx="3738264" cy="4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Wind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speed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field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of an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example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TC in CNRM. 18 ms</a:t>
              </a:r>
              <a:r>
                <a:rPr lang="de-DE" sz="1200" baseline="300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-1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isoline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and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storm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centre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(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green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dot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depicted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05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en-GB" dirty="0"/>
              <a:t>Storm tracks &amp; numbers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3D454-6703-4278-BCCB-C3A74A62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7 / 12</a:t>
            </a:r>
            <a:endParaRPr lang="en-GB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A658F83-EB37-4F01-A42C-0FB2FAEB8FF9}"/>
              </a:ext>
            </a:extLst>
          </p:cNvPr>
          <p:cNvSpPr txBox="1">
            <a:spLocks/>
          </p:cNvSpPr>
          <p:nvPr/>
        </p:nvSpPr>
        <p:spPr>
          <a:xfrm>
            <a:off x="119337" y="907200"/>
            <a:ext cx="4205008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kern="0" dirty="0"/>
              <a:t>North Eastern Pacific </a:t>
            </a:r>
            <a:r>
              <a:rPr lang="de-DE" sz="2000" kern="0" dirty="0" err="1"/>
              <a:t>under-represented</a:t>
            </a:r>
            <a:endParaRPr lang="de-DE" sz="2000" kern="0" dirty="0"/>
          </a:p>
          <a:p>
            <a:endParaRPr lang="de-DE" sz="2000" kern="0" dirty="0"/>
          </a:p>
          <a:p>
            <a:r>
              <a:rPr lang="de-DE" sz="2000" kern="0" dirty="0"/>
              <a:t>More </a:t>
            </a:r>
            <a:r>
              <a:rPr lang="de-DE" sz="2000" kern="0" dirty="0" err="1"/>
              <a:t>storms</a:t>
            </a:r>
            <a:r>
              <a:rPr lang="de-DE" sz="2000" kern="0" dirty="0"/>
              <a:t> </a:t>
            </a:r>
            <a:r>
              <a:rPr lang="de-DE" sz="2000" kern="0" dirty="0" err="1"/>
              <a:t>resolved</a:t>
            </a:r>
            <a:r>
              <a:rPr lang="de-DE" sz="2000" kern="0" dirty="0"/>
              <a:t> in HR</a:t>
            </a:r>
          </a:p>
          <a:p>
            <a:endParaRPr lang="de-DE" sz="2000" kern="0" dirty="0"/>
          </a:p>
          <a:p>
            <a:r>
              <a:rPr lang="de-DE" sz="2000" kern="0" dirty="0"/>
              <a:t>LR </a:t>
            </a:r>
            <a:r>
              <a:rPr lang="de-DE" sz="2000" kern="0" dirty="0" err="1"/>
              <a:t>significant</a:t>
            </a:r>
            <a:r>
              <a:rPr lang="de-DE" sz="2000" kern="0" dirty="0"/>
              <a:t> </a:t>
            </a:r>
            <a:r>
              <a:rPr lang="de-DE" sz="2000" kern="0" dirty="0" err="1"/>
              <a:t>problems</a:t>
            </a:r>
            <a:r>
              <a:rPr lang="de-DE" sz="2000" kern="0" dirty="0"/>
              <a:t> </a:t>
            </a:r>
            <a:r>
              <a:rPr lang="de-DE" sz="2000" kern="0" dirty="0" err="1"/>
              <a:t>to</a:t>
            </a:r>
            <a:r>
              <a:rPr lang="de-DE" sz="2000" kern="0" dirty="0"/>
              <a:t> </a:t>
            </a:r>
            <a:r>
              <a:rPr lang="de-DE" sz="2000" kern="0" dirty="0" err="1"/>
              <a:t>produce</a:t>
            </a:r>
            <a:r>
              <a:rPr lang="de-DE" sz="2000" kern="0" dirty="0"/>
              <a:t> TCs &gt; Cat 1</a:t>
            </a:r>
          </a:p>
          <a:p>
            <a:endParaRPr lang="de-DE" sz="20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/>
              <a:t>Much </a:t>
            </a:r>
            <a:r>
              <a:rPr lang="de-DE" sz="2000" kern="0" dirty="0" err="1"/>
              <a:t>better</a:t>
            </a:r>
            <a:r>
              <a:rPr lang="de-DE" sz="2000" kern="0" dirty="0"/>
              <a:t> in HR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/>
          </a:p>
          <a:p>
            <a:r>
              <a:rPr lang="de-DE" sz="2000" kern="0" dirty="0" err="1"/>
              <a:t>Decrease</a:t>
            </a:r>
            <a:r>
              <a:rPr lang="de-DE" sz="2000" kern="0" dirty="0"/>
              <a:t> in </a:t>
            </a:r>
            <a:r>
              <a:rPr lang="de-DE" sz="2000" kern="0" dirty="0" err="1"/>
              <a:t>overall</a:t>
            </a:r>
            <a:r>
              <a:rPr lang="de-DE" sz="2000" kern="0" dirty="0"/>
              <a:t> </a:t>
            </a:r>
            <a:r>
              <a:rPr lang="de-DE" sz="2000" kern="0" dirty="0" err="1"/>
              <a:t>frequency</a:t>
            </a:r>
            <a:r>
              <a:rPr lang="de-DE" sz="2000" kern="0" dirty="0"/>
              <a:t> </a:t>
            </a:r>
            <a:r>
              <a:rPr lang="de-DE" sz="2000" kern="0" dirty="0" err="1"/>
              <a:t>from</a:t>
            </a:r>
            <a:r>
              <a:rPr lang="de-DE" sz="2000" kern="0" dirty="0"/>
              <a:t> </a:t>
            </a:r>
            <a:r>
              <a:rPr lang="de-DE" sz="2000" kern="0" dirty="0" err="1"/>
              <a:t>present</a:t>
            </a:r>
            <a:r>
              <a:rPr lang="de-DE" sz="2000" kern="0" dirty="0"/>
              <a:t> </a:t>
            </a:r>
            <a:r>
              <a:rPr lang="de-DE" sz="2000" kern="0" dirty="0" err="1"/>
              <a:t>to</a:t>
            </a:r>
            <a:r>
              <a:rPr lang="de-DE" sz="2000" kern="0" dirty="0"/>
              <a:t> </a:t>
            </a:r>
            <a:r>
              <a:rPr lang="de-DE" sz="2000" kern="0" dirty="0" err="1"/>
              <a:t>future</a:t>
            </a:r>
            <a:endParaRPr lang="de-DE" sz="2000" kern="0" dirty="0"/>
          </a:p>
          <a:p>
            <a:endParaRPr lang="de-DE" sz="2000" kern="0" dirty="0"/>
          </a:p>
          <a:p>
            <a:r>
              <a:rPr lang="de-DE" sz="2000" u="sng" kern="0" dirty="0"/>
              <a:t>Regional </a:t>
            </a:r>
            <a:r>
              <a:rPr lang="de-DE" sz="2000" u="sng" kern="0" dirty="0" err="1"/>
              <a:t>differences</a:t>
            </a:r>
            <a:r>
              <a:rPr lang="de-DE" sz="2000" u="sng" kern="0" dirty="0"/>
              <a:t>:</a:t>
            </a:r>
          </a:p>
          <a:p>
            <a:endParaRPr lang="de-DE" sz="16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/>
              <a:t>Decrease</a:t>
            </a:r>
            <a:r>
              <a:rPr lang="de-DE" sz="2000" kern="0" dirty="0"/>
              <a:t> in Pacific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/>
              <a:t>Increase</a:t>
            </a:r>
            <a:r>
              <a:rPr lang="de-DE" sz="2000" kern="0" dirty="0"/>
              <a:t> in </a:t>
            </a:r>
            <a:r>
              <a:rPr lang="de-DE" sz="2000" kern="0" dirty="0" err="1"/>
              <a:t>Atlantic</a:t>
            </a:r>
            <a:endParaRPr lang="de-DE" sz="2000" kern="0" dirty="0"/>
          </a:p>
          <a:p>
            <a:endParaRPr lang="de-DE" sz="2000" kern="0" dirty="0"/>
          </a:p>
          <a:p>
            <a:endParaRPr lang="de-DE" sz="2000" kern="0" dirty="0"/>
          </a:p>
          <a:p>
            <a:endParaRPr lang="de-DE" sz="2000" kern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235391-2169-4E37-AE88-5C99FCE57E99}"/>
              </a:ext>
            </a:extLst>
          </p:cNvPr>
          <p:cNvSpPr txBox="1"/>
          <p:nvPr/>
        </p:nvSpPr>
        <p:spPr>
          <a:xfrm>
            <a:off x="4684385" y="6457223"/>
            <a:ext cx="6884223" cy="27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Storm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tracks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recognised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by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the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tracker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and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categorised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after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their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lifetime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max. </a:t>
            </a:r>
            <a:r>
              <a:rPr lang="de-DE" sz="1200" dirty="0" err="1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intensity</a:t>
            </a:r>
            <a:r>
              <a:rPr lang="de-DE" sz="1200" dirty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DB16AAE-A920-4550-9440-B3B1CAC54317}"/>
              </a:ext>
            </a:extLst>
          </p:cNvPr>
          <p:cNvGrpSpPr/>
          <p:nvPr/>
        </p:nvGrpSpPr>
        <p:grpSpPr>
          <a:xfrm>
            <a:off x="4367807" y="800101"/>
            <a:ext cx="7748318" cy="5651605"/>
            <a:chOff x="4367807" y="800101"/>
            <a:chExt cx="7748318" cy="565160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0F7B0D3A-A9AC-4E81-A4C6-45D887AF2407}"/>
                </a:ext>
              </a:extLst>
            </p:cNvPr>
            <p:cNvGrpSpPr/>
            <p:nvPr/>
          </p:nvGrpSpPr>
          <p:grpSpPr>
            <a:xfrm>
              <a:off x="4367807" y="800101"/>
              <a:ext cx="7748318" cy="5651605"/>
              <a:chOff x="4367807" y="800101"/>
              <a:chExt cx="7748318" cy="5651605"/>
            </a:xfrm>
          </p:grpSpPr>
          <p:pic>
            <p:nvPicPr>
              <p:cNvPr id="6" name="Grafik 5" descr="Ein Bild, das Text, Karte enthält.&#10;&#10;Automatisch generierte Beschreibung">
                <a:extLst>
                  <a:ext uri="{FF2B5EF4-FFF2-40B4-BE49-F238E27FC236}">
                    <a16:creationId xmlns:a16="http://schemas.microsoft.com/office/drawing/2014/main" id="{72A43A9C-3C0C-4FBC-93BE-23D55A9E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7807" y="836712"/>
                <a:ext cx="7704856" cy="5614994"/>
              </a:xfrm>
              <a:prstGeom prst="rect">
                <a:avLst/>
              </a:prstGeom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9B48017-D05D-4550-A91F-3BD045B23EA4}"/>
                  </a:ext>
                </a:extLst>
              </p:cNvPr>
              <p:cNvSpPr txBox="1"/>
              <p:nvPr/>
            </p:nvSpPr>
            <p:spPr>
              <a:xfrm>
                <a:off x="11612069" y="800101"/>
                <a:ext cx="50405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/>
                  <a:t>Cat</a:t>
                </a: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A529EF9-1C03-4087-A92B-51FB32780966}"/>
                </a:ext>
              </a:extLst>
            </p:cNvPr>
            <p:cNvGrpSpPr/>
            <p:nvPr/>
          </p:nvGrpSpPr>
          <p:grpSpPr>
            <a:xfrm>
              <a:off x="4583832" y="1772815"/>
              <a:ext cx="6651660" cy="498540"/>
              <a:chOff x="4583832" y="1772815"/>
              <a:chExt cx="6651660" cy="498540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00E2217F-6191-412E-B1C2-BE5A938A4FA8}"/>
                  </a:ext>
                </a:extLst>
              </p:cNvPr>
              <p:cNvSpPr/>
              <p:nvPr/>
            </p:nvSpPr>
            <p:spPr>
              <a:xfrm>
                <a:off x="4583832" y="1772816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FB6A68BF-45B9-48D4-95A0-38F9C0C0ED43}"/>
                  </a:ext>
                </a:extLst>
              </p:cNvPr>
              <p:cNvSpPr/>
              <p:nvPr/>
            </p:nvSpPr>
            <p:spPr>
              <a:xfrm>
                <a:off x="6559178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B8A969CC-7CA7-49DE-888C-A02D8B2B5CFE}"/>
                  </a:ext>
                </a:extLst>
              </p:cNvPr>
              <p:cNvSpPr/>
              <p:nvPr/>
            </p:nvSpPr>
            <p:spPr>
              <a:xfrm>
                <a:off x="9319820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46BE881C-7E40-4787-97C2-7C3118AAE0B6}"/>
                </a:ext>
              </a:extLst>
            </p:cNvPr>
            <p:cNvGrpSpPr/>
            <p:nvPr/>
          </p:nvGrpSpPr>
          <p:grpSpPr>
            <a:xfrm>
              <a:off x="4583832" y="3140455"/>
              <a:ext cx="6651660" cy="498540"/>
              <a:chOff x="4583832" y="1772815"/>
              <a:chExt cx="6651660" cy="498540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9018078A-9569-4B47-8183-6EFA344E50F5}"/>
                  </a:ext>
                </a:extLst>
              </p:cNvPr>
              <p:cNvSpPr/>
              <p:nvPr/>
            </p:nvSpPr>
            <p:spPr>
              <a:xfrm>
                <a:off x="4583832" y="1772816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97E740D2-1FB8-43E6-8A84-79265EF9433B}"/>
                  </a:ext>
                </a:extLst>
              </p:cNvPr>
              <p:cNvSpPr/>
              <p:nvPr/>
            </p:nvSpPr>
            <p:spPr>
              <a:xfrm>
                <a:off x="6559178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90E614B9-C0FB-477C-9851-718407FAD549}"/>
                  </a:ext>
                </a:extLst>
              </p:cNvPr>
              <p:cNvSpPr/>
              <p:nvPr/>
            </p:nvSpPr>
            <p:spPr>
              <a:xfrm>
                <a:off x="9319820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8B48A368-5426-4079-A7A1-84AA7826B40E}"/>
                </a:ext>
              </a:extLst>
            </p:cNvPr>
            <p:cNvGrpSpPr/>
            <p:nvPr/>
          </p:nvGrpSpPr>
          <p:grpSpPr>
            <a:xfrm>
              <a:off x="4583832" y="4509120"/>
              <a:ext cx="6651660" cy="498540"/>
              <a:chOff x="4583832" y="1772815"/>
              <a:chExt cx="6651660" cy="498540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73B4DB1-03E1-49E7-B765-50429232A43E}"/>
                  </a:ext>
                </a:extLst>
              </p:cNvPr>
              <p:cNvSpPr/>
              <p:nvPr/>
            </p:nvSpPr>
            <p:spPr>
              <a:xfrm>
                <a:off x="4583832" y="1772816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8A1D8D7A-A6C9-48F4-9F0E-1231BF2A0B7F}"/>
                  </a:ext>
                </a:extLst>
              </p:cNvPr>
              <p:cNvSpPr/>
              <p:nvPr/>
            </p:nvSpPr>
            <p:spPr>
              <a:xfrm>
                <a:off x="6559178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3033D1C8-9D39-4AC7-9A69-FE6643A0A4C7}"/>
                  </a:ext>
                </a:extLst>
              </p:cNvPr>
              <p:cNvSpPr/>
              <p:nvPr/>
            </p:nvSpPr>
            <p:spPr>
              <a:xfrm>
                <a:off x="9319820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2E23F494-B8C9-4C70-8D12-A59AD9C8FC3D}"/>
                </a:ext>
              </a:extLst>
            </p:cNvPr>
            <p:cNvGrpSpPr/>
            <p:nvPr/>
          </p:nvGrpSpPr>
          <p:grpSpPr>
            <a:xfrm>
              <a:off x="4583832" y="5877272"/>
              <a:ext cx="6651660" cy="498540"/>
              <a:chOff x="4583832" y="1772815"/>
              <a:chExt cx="6651660" cy="49854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22C743DC-A5AF-4571-B2DE-9420A1D1509D}"/>
                  </a:ext>
                </a:extLst>
              </p:cNvPr>
              <p:cNvSpPr/>
              <p:nvPr/>
            </p:nvSpPr>
            <p:spPr>
              <a:xfrm>
                <a:off x="4583832" y="1772816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C2AAB433-AA05-4DC8-B8B5-1AF90958101E}"/>
                  </a:ext>
                </a:extLst>
              </p:cNvPr>
              <p:cNvSpPr/>
              <p:nvPr/>
            </p:nvSpPr>
            <p:spPr>
              <a:xfrm>
                <a:off x="6559178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4568D093-A919-4FB5-AE31-A3CE366074AC}"/>
                  </a:ext>
                </a:extLst>
              </p:cNvPr>
              <p:cNvSpPr/>
              <p:nvPr/>
            </p:nvSpPr>
            <p:spPr>
              <a:xfrm>
                <a:off x="9319820" y="1772815"/>
                <a:ext cx="1915672" cy="498539"/>
              </a:xfrm>
              <a:prstGeom prst="ellipse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245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Effect</a:t>
            </a:r>
            <a:r>
              <a:rPr lang="de-DE" dirty="0"/>
              <a:t> of </a:t>
            </a:r>
            <a:r>
              <a:rPr lang="de-DE" dirty="0" err="1"/>
              <a:t>resolution</a:t>
            </a:r>
            <a:r>
              <a:rPr lang="de-DE" dirty="0"/>
              <a:t> on </a:t>
            </a:r>
            <a:r>
              <a:rPr lang="en-GB" dirty="0"/>
              <a:t>IKE probability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3D454-6703-4278-BCCB-C3A74A62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8 / 12</a:t>
            </a:r>
            <a:endParaRPr lang="en-GB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6FB6F63-A46B-492F-BB9C-69D459B93450}"/>
              </a:ext>
            </a:extLst>
          </p:cNvPr>
          <p:cNvSpPr txBox="1">
            <a:spLocks/>
          </p:cNvSpPr>
          <p:nvPr/>
        </p:nvSpPr>
        <p:spPr>
          <a:xfrm>
            <a:off x="118799" y="907200"/>
            <a:ext cx="6195435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u="sng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HR: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More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intense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storms</a:t>
            </a: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Is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there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a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change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in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probability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towards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 sz="2000" kern="0" dirty="0">
                <a:sym typeface="Wingdings" panose="05000000000000000000" pitchFamily="2" charset="2"/>
              </a:rPr>
              <a:t>     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more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energetic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storms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?</a:t>
            </a: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de-DE" sz="2000" kern="0" dirty="0"/>
          </a:p>
          <a:p>
            <a:r>
              <a:rPr lang="de-DE" sz="2000" u="sng" kern="0" dirty="0"/>
              <a:t>PDFs, </a:t>
            </a:r>
            <a:r>
              <a:rPr lang="de-DE" sz="2000" u="sng" kern="0" dirty="0" err="1"/>
              <a:t>fitted</a:t>
            </a:r>
            <a:r>
              <a:rPr lang="de-DE" sz="2000" u="sng" kern="0" dirty="0"/>
              <a:t> Gamma </a:t>
            </a:r>
            <a:r>
              <a:rPr lang="de-DE" sz="2000" u="sng" kern="0" dirty="0" err="1"/>
              <a:t>distribution</a:t>
            </a:r>
            <a:r>
              <a:rPr lang="de-DE" sz="2000" u="sng" kern="0" dirty="0"/>
              <a:t> &amp; Kolmogorov-Smirnov </a:t>
            </a:r>
            <a:r>
              <a:rPr lang="de-DE" sz="2000" u="sng" kern="0" dirty="0" err="1"/>
              <a:t>test</a:t>
            </a:r>
            <a:r>
              <a:rPr lang="de-DE" sz="2000" u="sng" kern="0" dirty="0"/>
              <a:t>:</a:t>
            </a:r>
          </a:p>
          <a:p>
            <a:pPr marL="884635" lvl="5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Significant (5 %) difference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between IKE in LR &amp; HR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But: Difference in high energetic storms 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not pronounced 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Effect of intensity compensated by smaller  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storm sizes?</a:t>
            </a:r>
          </a:p>
          <a:p>
            <a:pPr marL="541735" lvl="4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de-DE" sz="2000" u="sng" kern="0" dirty="0"/>
          </a:p>
          <a:p>
            <a:endParaRPr lang="de-DE" sz="2000" u="sng" kern="0" dirty="0"/>
          </a:p>
          <a:p>
            <a:endParaRPr lang="de-DE" sz="2000" u="sng" kern="0" dirty="0"/>
          </a:p>
          <a:p>
            <a:endParaRPr lang="de-DE" sz="1400" kern="0" dirty="0"/>
          </a:p>
          <a:p>
            <a:endParaRPr lang="de-DE" sz="1400" kern="0" dirty="0"/>
          </a:p>
          <a:p>
            <a:pPr marL="0" indent="0">
              <a:buNone/>
            </a:pPr>
            <a:endParaRPr lang="de-DE" sz="2000" kern="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baseline="3000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aseline="30000" dirty="0"/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6B5280A-81B3-440C-A4A0-03929254472B}"/>
              </a:ext>
            </a:extLst>
          </p:cNvPr>
          <p:cNvGrpSpPr/>
          <p:nvPr/>
        </p:nvGrpSpPr>
        <p:grpSpPr>
          <a:xfrm>
            <a:off x="6530259" y="836712"/>
            <a:ext cx="5411967" cy="5922877"/>
            <a:chOff x="6530259" y="836712"/>
            <a:chExt cx="5411967" cy="592287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9ED16CD-B2D3-4C3A-9F76-0BC0A1F54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59" y="836712"/>
              <a:ext cx="5398389" cy="5476021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98A0AD-2522-468B-8668-BE8C4DD7F758}"/>
                </a:ext>
              </a:extLst>
            </p:cNvPr>
            <p:cNvSpPr txBox="1"/>
            <p:nvPr/>
          </p:nvSpPr>
          <p:spPr>
            <a:xfrm>
              <a:off x="6744072" y="6297924"/>
              <a:ext cx="5198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PDF for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storms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in the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entire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northern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hemisphere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sorted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after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their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lifetime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max. IKE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from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1950-2014. Gamma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distribution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fitted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2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1DB0121-B836-45C6-B109-C84BE8AE76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Cyclone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3C78B-8440-45E9-8FAB-2CD8DC664D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884635" lvl="5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3D454-6703-4278-BCCB-C3A74A62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9 / 12</a:t>
            </a:r>
            <a:endParaRPr lang="en-GB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8C67E14B-831D-402D-8358-2D42F4FEFE3D}"/>
              </a:ext>
            </a:extLst>
          </p:cNvPr>
          <p:cNvSpPr txBox="1">
            <a:spLocks/>
          </p:cNvSpPr>
          <p:nvPr/>
        </p:nvSpPr>
        <p:spPr>
          <a:xfrm>
            <a:off x="118800" y="907200"/>
            <a:ext cx="4825071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de-DE" sz="2000" kern="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82ACB8A-4ADD-4C53-90CC-E48461196850}"/>
              </a:ext>
            </a:extLst>
          </p:cNvPr>
          <p:cNvGrpSpPr/>
          <p:nvPr/>
        </p:nvGrpSpPr>
        <p:grpSpPr>
          <a:xfrm>
            <a:off x="5304447" y="980728"/>
            <a:ext cx="6648324" cy="5589365"/>
            <a:chOff x="5304447" y="980728"/>
            <a:chExt cx="6648324" cy="5589365"/>
          </a:xfrm>
        </p:grpSpPr>
        <p:pic>
          <p:nvPicPr>
            <p:cNvPr id="6" name="Grafik 5" descr="Ein Bild, das Text, Karte, Tisch, rot enthält.&#10;&#10;Automatisch generierte Beschreibung">
              <a:extLst>
                <a:ext uri="{FF2B5EF4-FFF2-40B4-BE49-F238E27FC236}">
                  <a16:creationId xmlns:a16="http://schemas.microsoft.com/office/drawing/2014/main" id="{8A9C3543-B51A-48F0-B96B-25AAEE971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447" y="980728"/>
              <a:ext cx="6648324" cy="4896544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D582F32-A7DE-4D96-9185-1363FA479BD0}"/>
                </a:ext>
              </a:extLst>
            </p:cNvPr>
            <p:cNvSpPr txBox="1"/>
            <p:nvPr/>
          </p:nvSpPr>
          <p:spPr>
            <a:xfrm>
              <a:off x="5706598" y="5923762"/>
              <a:ext cx="6126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Scatter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plot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(IKE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area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against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max. wind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speed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at time of max.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lifetime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IKE) for all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storms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in the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entire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northern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hemisphere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from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1950-2014. Colour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coded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with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IKE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value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 Regression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lines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for LR &amp; HR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are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de-DE" sz="1200" dirty="0" err="1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added</a:t>
              </a:r>
              <a:r>
                <a:rPr lang="de-DE" sz="1200" dirty="0">
                  <a:solidFill>
                    <a:schemeClr val="accent6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</a:p>
          </p:txBody>
        </p:sp>
      </p:grp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A5C81DC8-40A1-4B27-AD46-DD1CCF32BC0F}"/>
              </a:ext>
            </a:extLst>
          </p:cNvPr>
          <p:cNvSpPr txBox="1">
            <a:spLocks/>
          </p:cNvSpPr>
          <p:nvPr/>
        </p:nvSpPr>
        <p:spPr>
          <a:xfrm>
            <a:off x="118799" y="907200"/>
            <a:ext cx="5185647" cy="5688632"/>
          </a:xfrm>
          <a:prstGeom prst="rect">
            <a:avLst/>
          </a:prstGeom>
        </p:spPr>
        <p:txBody>
          <a:bodyPr/>
          <a:lstStyle>
            <a:lvl1pPr marL="428625" indent="-428625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200" b="0">
                <a:solidFill>
                  <a:schemeClr val="accent6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271463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40600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0544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6750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0179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3608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7037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46685" indent="-1333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Why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is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the IKE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between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the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two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resolutions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similar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de-DE" sz="20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dirty="0">
              <a:sym typeface="Wingdings" panose="05000000000000000000" pitchFamily="2" charset="2"/>
            </a:endParaRPr>
          </a:p>
          <a:p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Regressions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suggest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that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storms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in HR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are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more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intense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&amp;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smaller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at </a:t>
            </a:r>
            <a:r>
              <a:rPr lang="de-DE" sz="2000" kern="0" dirty="0" err="1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similar</a:t>
            </a:r>
            <a:r>
              <a:rPr lang="de-DE" sz="20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IKE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kern="0" dirty="0" err="1">
                <a:sym typeface="Wingdings" panose="05000000000000000000" pitchFamily="2" charset="2"/>
              </a:rPr>
              <a:t>Increasing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effect</a:t>
            </a:r>
            <a:r>
              <a:rPr lang="de-DE" sz="2000" kern="0" dirty="0">
                <a:sym typeface="Wingdings" panose="05000000000000000000" pitchFamily="2" charset="2"/>
              </a:rPr>
              <a:t> of wind </a:t>
            </a:r>
            <a:r>
              <a:rPr lang="de-DE" sz="2000" kern="0" dirty="0" err="1">
                <a:sym typeface="Wingdings" panose="05000000000000000000" pitchFamily="2" charset="2"/>
              </a:rPr>
              <a:t>speed</a:t>
            </a:r>
            <a:r>
              <a:rPr lang="de-DE" sz="2000" kern="0" dirty="0">
                <a:sym typeface="Wingdings" panose="05000000000000000000" pitchFamily="2" charset="2"/>
              </a:rPr>
              <a:t> on IKE </a:t>
            </a:r>
            <a:r>
              <a:rPr lang="de-DE" sz="2000" kern="0" dirty="0" err="1">
                <a:sym typeface="Wingdings" panose="05000000000000000000" pitchFamily="2" charset="2"/>
              </a:rPr>
              <a:t>is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weakened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by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decreasing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effect</a:t>
            </a:r>
            <a:r>
              <a:rPr lang="de-DE" sz="2000" kern="0" dirty="0">
                <a:sym typeface="Wingdings" panose="05000000000000000000" pitchFamily="2" charset="2"/>
              </a:rPr>
              <a:t> of </a:t>
            </a:r>
            <a:r>
              <a:rPr lang="de-DE" sz="2000" kern="0" dirty="0" err="1">
                <a:sym typeface="Wingdings" panose="05000000000000000000" pitchFamily="2" charset="2"/>
              </a:rPr>
              <a:t>shrinking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storm</a:t>
            </a:r>
            <a:r>
              <a:rPr lang="de-DE" sz="2000" kern="0" dirty="0">
                <a:sym typeface="Wingdings" panose="05000000000000000000" pitchFamily="2" charset="2"/>
              </a:rPr>
              <a:t> </a:t>
            </a:r>
            <a:r>
              <a:rPr lang="de-DE" sz="2000" kern="0" dirty="0" err="1">
                <a:sym typeface="Wingdings" panose="05000000000000000000" pitchFamily="2" charset="2"/>
              </a:rPr>
              <a:t>size</a:t>
            </a:r>
            <a:endParaRPr lang="de-DE" sz="200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latin typeface="Microsoft YaHei" panose="020B0503020204020204" pitchFamily="34" charset="-122"/>
              <a:ea typeface="Microsoft YaHei" panose="020B0503020204020204" pitchFamily="34" charset="-122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000" kern="0" dirty="0">
              <a:sym typeface="Wingdings" panose="05000000000000000000" pitchFamily="2" charset="2"/>
            </a:endParaRPr>
          </a:p>
          <a:p>
            <a:endParaRPr lang="de-DE" sz="2000" kern="0" dirty="0"/>
          </a:p>
          <a:p>
            <a:pPr marL="541735" lvl="4" indent="0">
              <a:buNone/>
            </a:pPr>
            <a:endParaRPr lang="en-GB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541735" lvl="4" indent="0">
              <a:buNone/>
            </a:pPr>
            <a:r>
              <a:rPr lang="en-GB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de-DE" sz="2000" u="sng" kern="0" dirty="0"/>
          </a:p>
          <a:p>
            <a:endParaRPr lang="de-DE" sz="2000" u="sng" kern="0" dirty="0"/>
          </a:p>
          <a:p>
            <a:endParaRPr lang="de-DE" sz="2000" u="sng" kern="0" dirty="0"/>
          </a:p>
          <a:p>
            <a:endParaRPr lang="de-DE" sz="1400" kern="0" dirty="0"/>
          </a:p>
          <a:p>
            <a:endParaRPr lang="de-DE" sz="1400" kern="0" dirty="0"/>
          </a:p>
          <a:p>
            <a:pPr marL="0" indent="0">
              <a:buNone/>
            </a:pPr>
            <a:endParaRPr lang="de-DE" sz="2000" kern="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kern="0" baseline="30000" dirty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baseline="30000" dirty="0"/>
          </a:p>
          <a:p>
            <a:pPr marL="0" indent="0">
              <a:buNone/>
            </a:pPr>
            <a:endParaRPr lang="de-DE" sz="2000" kern="0" dirty="0"/>
          </a:p>
          <a:p>
            <a:pPr marL="0" indent="0">
              <a:buNone/>
            </a:pPr>
            <a:r>
              <a:rPr lang="de-DE" sz="20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690947"/>
      </p:ext>
    </p:extLst>
  </p:cSld>
  <p:clrMapOvr>
    <a:masterClrMapping/>
  </p:clrMapOvr>
</p:sld>
</file>

<file path=ppt/theme/theme1.xml><?xml version="1.0" encoding="utf-8"?>
<a:theme xmlns:a="http://schemas.openxmlformats.org/drawingml/2006/main" name="UCL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CL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1759</Words>
  <Application>Microsoft Office PowerPoint</Application>
  <PresentationFormat>Breitbild</PresentationFormat>
  <Paragraphs>408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Microsoft YaHei</vt:lpstr>
      <vt:lpstr>Arial</vt:lpstr>
      <vt:lpstr>Wingdings</vt:lpstr>
      <vt:lpstr>UCL Title</vt:lpstr>
      <vt:lpstr>UCL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GEOMAR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Helmholtz-Zentrum für Ozeanforschung Kiel (Arial 45 pt)</dc:title>
  <dc:creator>Philip Kreussler</dc:creator>
  <dc:description>Template: 2011-11-17</dc:description>
  <cp:lastModifiedBy>Philip Kreussler</cp:lastModifiedBy>
  <cp:revision>819</cp:revision>
  <dcterms:created xsi:type="dcterms:W3CDTF">2016-11-25T11:50:17Z</dcterms:created>
  <dcterms:modified xsi:type="dcterms:W3CDTF">2020-04-26T23:45:53Z</dcterms:modified>
</cp:coreProperties>
</file>