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8" r:id="rId2"/>
    <p:sldId id="266" r:id="rId3"/>
    <p:sldId id="276" r:id="rId4"/>
    <p:sldId id="277" r:id="rId5"/>
    <p:sldId id="272" r:id="rId6"/>
    <p:sldId id="275" r:id="rId7"/>
    <p:sldId id="314" r:id="rId8"/>
    <p:sldId id="303" r:id="rId9"/>
    <p:sldId id="315" r:id="rId10"/>
    <p:sldId id="279" r:id="rId11"/>
    <p:sldId id="309" r:id="rId12"/>
    <p:sldId id="318" r:id="rId13"/>
    <p:sldId id="316" r:id="rId14"/>
    <p:sldId id="317" r:id="rId15"/>
    <p:sldId id="280" r:id="rId16"/>
    <p:sldId id="298" r:id="rId17"/>
    <p:sldId id="311" r:id="rId18"/>
    <p:sldId id="312" r:id="rId19"/>
    <p:sldId id="301" r:id="rId20"/>
    <p:sldId id="313" r:id="rId21"/>
    <p:sldId id="284" r:id="rId22"/>
    <p:sldId id="288" r:id="rId23"/>
    <p:sldId id="308" r:id="rId24"/>
    <p:sldId id="286" r:id="rId25"/>
    <p:sldId id="287" r:id="rId26"/>
    <p:sldId id="289" r:id="rId27"/>
    <p:sldId id="290" r:id="rId28"/>
    <p:sldId id="291" r:id="rId29"/>
    <p:sldId id="297" r:id="rId30"/>
    <p:sldId id="293" r:id="rId31"/>
    <p:sldId id="292" r:id="rId32"/>
    <p:sldId id="306" r:id="rId33"/>
    <p:sldId id="271" r:id="rId34"/>
  </p:sldIdLst>
  <p:sldSz cx="9144000" cy="6858000" type="screen4x3"/>
  <p:notesSz cx="6669088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872"/>
    <a:srgbClr val="F79646"/>
    <a:srgbClr val="ACE946"/>
    <a:srgbClr val="97151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 mitjà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 mitjà 4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 mitjà 3 - èmfasi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 amb tema 1 - èmfasi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 amb tema 1 - èmfasi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578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/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/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/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85CC9325-BC71-46F4-B0DD-09F856BC3AFD}" type="presOf" srcId="{C07AB495-8D00-49BB-9925-8DED0224FD69}" destId="{56013870-117C-4A03-A241-4B6C0E33946D}" srcOrd="0" destOrd="0" presId="urn:microsoft.com/office/officeart/2005/8/layout/chevron1"/>
    <dgm:cxn modelId="{E3503181-9E90-4F81-9695-AE6B2995D24F}" type="presOf" srcId="{18CD05F7-4302-4EEA-B122-FD42A41E4293}" destId="{858BA908-0A00-4DDE-9333-581971D2DFAB}" srcOrd="0" destOrd="0" presId="urn:microsoft.com/office/officeart/2005/8/layout/chevron1"/>
    <dgm:cxn modelId="{AE50739D-C76A-4EF8-91F5-E342F0469EB7}" type="presOf" srcId="{0B49A396-D2C7-4B7E-8D1F-E5D50840D551}" destId="{3BAEF3C7-A296-465D-BFFA-79D418DA0ACC}" srcOrd="0" destOrd="0" presId="urn:microsoft.com/office/officeart/2005/8/layout/chevron1"/>
    <dgm:cxn modelId="{6242ABF9-E5FA-4F8F-B607-AF770D4CB36B}" type="presOf" srcId="{A42C878E-2500-4900-BA9B-F1DD2C30B337}" destId="{3217C368-B50D-45FD-98BD-32610B88F43F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D13242FA-8FCD-4B38-BA5E-859C838525CC}" type="presParOf" srcId="{3217C368-B50D-45FD-98BD-32610B88F43F}" destId="{858BA908-0A00-4DDE-9333-581971D2DFAB}" srcOrd="0" destOrd="0" presId="urn:microsoft.com/office/officeart/2005/8/layout/chevron1"/>
    <dgm:cxn modelId="{723FA96A-4DC4-4E9D-94B7-9FB2E071F9F8}" type="presParOf" srcId="{3217C368-B50D-45FD-98BD-32610B88F43F}" destId="{CA0D8A94-733E-4C72-BD2C-9042B1DFDC99}" srcOrd="1" destOrd="0" presId="urn:microsoft.com/office/officeart/2005/8/layout/chevron1"/>
    <dgm:cxn modelId="{0B06CDDF-BCDD-41C6-B5E8-EE4C2077E7BA}" type="presParOf" srcId="{3217C368-B50D-45FD-98BD-32610B88F43F}" destId="{3BAEF3C7-A296-465D-BFFA-79D418DA0ACC}" srcOrd="2" destOrd="0" presId="urn:microsoft.com/office/officeart/2005/8/layout/chevron1"/>
    <dgm:cxn modelId="{04F6CEEA-EEFE-4B70-8A46-F2A3772AF9B6}" type="presParOf" srcId="{3217C368-B50D-45FD-98BD-32610B88F43F}" destId="{53CA93F7-2F89-4421-BF6D-F4A8005A324B}" srcOrd="3" destOrd="0" presId="urn:microsoft.com/office/officeart/2005/8/layout/chevron1"/>
    <dgm:cxn modelId="{D1A15FD9-7BA9-4C43-A27D-E90CB7A12156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rgbClr val="F79646"/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C59D439C-6C38-4A12-A973-D413C2E20B74}" type="presOf" srcId="{C07AB495-8D00-49BB-9925-8DED0224FD69}" destId="{56013870-117C-4A03-A241-4B6C0E33946D}" srcOrd="0" destOrd="0" presId="urn:microsoft.com/office/officeart/2005/8/layout/chevron1"/>
    <dgm:cxn modelId="{D7AD9B9F-BC90-4CD7-B96E-6F54F02BC8C7}" type="presOf" srcId="{0B49A396-D2C7-4B7E-8D1F-E5D50840D551}" destId="{3BAEF3C7-A296-465D-BFFA-79D418DA0ACC}" srcOrd="0" destOrd="0" presId="urn:microsoft.com/office/officeart/2005/8/layout/chevron1"/>
    <dgm:cxn modelId="{7132611A-E37F-47E6-9E27-6DAA3A72F23C}" type="presOf" srcId="{18CD05F7-4302-4EEA-B122-FD42A41E4293}" destId="{858BA908-0A00-4DDE-9333-581971D2DFAB}" srcOrd="0" destOrd="0" presId="urn:microsoft.com/office/officeart/2005/8/layout/chevron1"/>
    <dgm:cxn modelId="{AC558AB5-B616-4F0C-A056-0E17F6FFC78E}" type="presOf" srcId="{A42C878E-2500-4900-BA9B-F1DD2C30B337}" destId="{3217C368-B50D-45FD-98BD-32610B88F43F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FD8928E5-3804-4B51-B4F3-9CC3B789EC62}" type="presParOf" srcId="{3217C368-B50D-45FD-98BD-32610B88F43F}" destId="{858BA908-0A00-4DDE-9333-581971D2DFAB}" srcOrd="0" destOrd="0" presId="urn:microsoft.com/office/officeart/2005/8/layout/chevron1"/>
    <dgm:cxn modelId="{96CAC22B-1365-4385-8296-399BEB592695}" type="presParOf" srcId="{3217C368-B50D-45FD-98BD-32610B88F43F}" destId="{CA0D8A94-733E-4C72-BD2C-9042B1DFDC99}" srcOrd="1" destOrd="0" presId="urn:microsoft.com/office/officeart/2005/8/layout/chevron1"/>
    <dgm:cxn modelId="{90C86363-AB71-4F47-A427-EE8AFD8FF5CF}" type="presParOf" srcId="{3217C368-B50D-45FD-98BD-32610B88F43F}" destId="{3BAEF3C7-A296-465D-BFFA-79D418DA0ACC}" srcOrd="2" destOrd="0" presId="urn:microsoft.com/office/officeart/2005/8/layout/chevron1"/>
    <dgm:cxn modelId="{2CC1888C-4C5B-49F3-8D47-2FEF0301AB90}" type="presParOf" srcId="{3217C368-B50D-45FD-98BD-32610B88F43F}" destId="{53CA93F7-2F89-4421-BF6D-F4A8005A324B}" srcOrd="3" destOrd="0" presId="urn:microsoft.com/office/officeart/2005/8/layout/chevron1"/>
    <dgm:cxn modelId="{FD4C0A23-3545-4292-867A-035BBE568DBB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/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/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/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D374FD20-9025-44D2-A724-F5ADFE45AA1B}" type="presOf" srcId="{18CD05F7-4302-4EEA-B122-FD42A41E4293}" destId="{858BA908-0A00-4DDE-9333-581971D2DFAB}" srcOrd="0" destOrd="0" presId="urn:microsoft.com/office/officeart/2005/8/layout/chevron1"/>
    <dgm:cxn modelId="{50AC41A8-69F3-4E25-A160-0F44444BEC49}" type="presOf" srcId="{0B49A396-D2C7-4B7E-8D1F-E5D50840D551}" destId="{3BAEF3C7-A296-465D-BFFA-79D418DA0ACC}" srcOrd="0" destOrd="0" presId="urn:microsoft.com/office/officeart/2005/8/layout/chevron1"/>
    <dgm:cxn modelId="{A66856E5-8D22-47BE-9233-635989ECF451}" type="presOf" srcId="{A42C878E-2500-4900-BA9B-F1DD2C30B337}" destId="{3217C368-B50D-45FD-98BD-32610B88F43F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F93D26B2-E597-43A6-B44F-A41A5ED998F3}" type="presOf" srcId="{C07AB495-8D00-49BB-9925-8DED0224FD69}" destId="{56013870-117C-4A03-A241-4B6C0E33946D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101C185E-7F6A-4DC9-961E-606100203FE9}" type="presParOf" srcId="{3217C368-B50D-45FD-98BD-32610B88F43F}" destId="{858BA908-0A00-4DDE-9333-581971D2DFAB}" srcOrd="0" destOrd="0" presId="urn:microsoft.com/office/officeart/2005/8/layout/chevron1"/>
    <dgm:cxn modelId="{D63B0C87-881E-4BDB-BC67-58D4934646DD}" type="presParOf" srcId="{3217C368-B50D-45FD-98BD-32610B88F43F}" destId="{CA0D8A94-733E-4C72-BD2C-9042B1DFDC99}" srcOrd="1" destOrd="0" presId="urn:microsoft.com/office/officeart/2005/8/layout/chevron1"/>
    <dgm:cxn modelId="{2E21DB06-0F08-41D6-9C50-E6A2029B539B}" type="presParOf" srcId="{3217C368-B50D-45FD-98BD-32610B88F43F}" destId="{3BAEF3C7-A296-465D-BFFA-79D418DA0ACC}" srcOrd="2" destOrd="0" presId="urn:microsoft.com/office/officeart/2005/8/layout/chevron1"/>
    <dgm:cxn modelId="{72236782-013D-44BC-92F1-7AB6E4D0317B}" type="presParOf" srcId="{3217C368-B50D-45FD-98BD-32610B88F43F}" destId="{53CA93F7-2F89-4421-BF6D-F4A8005A324B}" srcOrd="3" destOrd="0" presId="urn:microsoft.com/office/officeart/2005/8/layout/chevron1"/>
    <dgm:cxn modelId="{381BB94F-67F8-4E6E-AE77-61BFE39A7811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/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491C16F-19C0-43E7-9B3B-ED053236AF01}" type="presOf" srcId="{A42C878E-2500-4900-BA9B-F1DD2C30B337}" destId="{3217C368-B50D-45FD-98BD-32610B88F43F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A16DCBDF-AC70-49AA-8880-60E207F400D4}" type="presOf" srcId="{0B49A396-D2C7-4B7E-8D1F-E5D50840D551}" destId="{3BAEF3C7-A296-465D-BFFA-79D418DA0ACC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53E5D4B1-1EAC-4602-B831-CD36D056973B}" type="presOf" srcId="{C07AB495-8D00-49BB-9925-8DED0224FD69}" destId="{56013870-117C-4A03-A241-4B6C0E33946D}" srcOrd="0" destOrd="0" presId="urn:microsoft.com/office/officeart/2005/8/layout/chevron1"/>
    <dgm:cxn modelId="{EED41E55-9D1D-4F02-B091-B1B484AAACF6}" type="presOf" srcId="{18CD05F7-4302-4EEA-B122-FD42A41E4293}" destId="{858BA908-0A00-4DDE-9333-581971D2DFAB}" srcOrd="0" destOrd="0" presId="urn:microsoft.com/office/officeart/2005/8/layout/chevron1"/>
    <dgm:cxn modelId="{542BFAF1-EDA1-4262-9B0B-F2ADD817DD8B}" type="presParOf" srcId="{3217C368-B50D-45FD-98BD-32610B88F43F}" destId="{858BA908-0A00-4DDE-9333-581971D2DFAB}" srcOrd="0" destOrd="0" presId="urn:microsoft.com/office/officeart/2005/8/layout/chevron1"/>
    <dgm:cxn modelId="{3136D1B0-10C0-40D5-8289-29D32990BE85}" type="presParOf" srcId="{3217C368-B50D-45FD-98BD-32610B88F43F}" destId="{CA0D8A94-733E-4C72-BD2C-9042B1DFDC99}" srcOrd="1" destOrd="0" presId="urn:microsoft.com/office/officeart/2005/8/layout/chevron1"/>
    <dgm:cxn modelId="{7F13D363-5CE3-4AD5-A54A-88735E51F4C1}" type="presParOf" srcId="{3217C368-B50D-45FD-98BD-32610B88F43F}" destId="{3BAEF3C7-A296-465D-BFFA-79D418DA0ACC}" srcOrd="2" destOrd="0" presId="urn:microsoft.com/office/officeart/2005/8/layout/chevron1"/>
    <dgm:cxn modelId="{6C14E518-2B44-4391-8638-551D0325C28E}" type="presParOf" srcId="{3217C368-B50D-45FD-98BD-32610B88F43F}" destId="{53CA93F7-2F89-4421-BF6D-F4A8005A324B}" srcOrd="3" destOrd="0" presId="urn:microsoft.com/office/officeart/2005/8/layout/chevron1"/>
    <dgm:cxn modelId="{A2D7BB46-A108-40D7-9D47-0E28CB952360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rgbClr val="47D872"/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32171A29-73C8-4247-BBAC-29A84AD11F11}" type="presOf" srcId="{A42C878E-2500-4900-BA9B-F1DD2C30B337}" destId="{3217C368-B50D-45FD-98BD-32610B88F43F}" srcOrd="0" destOrd="0" presId="urn:microsoft.com/office/officeart/2005/8/layout/chevron1"/>
    <dgm:cxn modelId="{FA25BD80-AE5E-461E-B6FB-95F85A66E656}" type="presOf" srcId="{C07AB495-8D00-49BB-9925-8DED0224FD69}" destId="{56013870-117C-4A03-A241-4B6C0E33946D}" srcOrd="0" destOrd="0" presId="urn:microsoft.com/office/officeart/2005/8/layout/chevron1"/>
    <dgm:cxn modelId="{0C88A2A4-70FB-4012-AFF2-36F430193C35}" type="presOf" srcId="{18CD05F7-4302-4EEA-B122-FD42A41E4293}" destId="{858BA908-0A00-4DDE-9333-581971D2DFAB}" srcOrd="0" destOrd="0" presId="urn:microsoft.com/office/officeart/2005/8/layout/chevron1"/>
    <dgm:cxn modelId="{1C1BB6FD-3872-486E-A1F4-BD1B8236E6BC}" type="presOf" srcId="{0B49A396-D2C7-4B7E-8D1F-E5D50840D551}" destId="{3BAEF3C7-A296-465D-BFFA-79D418DA0ACC}" srcOrd="0" destOrd="0" presId="urn:microsoft.com/office/officeart/2005/8/layout/chevron1"/>
    <dgm:cxn modelId="{A310635A-3A77-4C0F-BD94-CAFE1253FE4D}" type="presParOf" srcId="{3217C368-B50D-45FD-98BD-32610B88F43F}" destId="{858BA908-0A00-4DDE-9333-581971D2DFAB}" srcOrd="0" destOrd="0" presId="urn:microsoft.com/office/officeart/2005/8/layout/chevron1"/>
    <dgm:cxn modelId="{4F91BE81-403B-4571-B477-F346428C23D4}" type="presParOf" srcId="{3217C368-B50D-45FD-98BD-32610B88F43F}" destId="{CA0D8A94-733E-4C72-BD2C-9042B1DFDC99}" srcOrd="1" destOrd="0" presId="urn:microsoft.com/office/officeart/2005/8/layout/chevron1"/>
    <dgm:cxn modelId="{C2E78AB9-46CC-45B2-B9BF-35BB691E4AF4}" type="presParOf" srcId="{3217C368-B50D-45FD-98BD-32610B88F43F}" destId="{3BAEF3C7-A296-465D-BFFA-79D418DA0ACC}" srcOrd="2" destOrd="0" presId="urn:microsoft.com/office/officeart/2005/8/layout/chevron1"/>
    <dgm:cxn modelId="{3EF4D941-A9A2-44C6-8E97-45319C89D8EA}" type="presParOf" srcId="{3217C368-B50D-45FD-98BD-32610B88F43F}" destId="{53CA93F7-2F89-4421-BF6D-F4A8005A324B}" srcOrd="3" destOrd="0" presId="urn:microsoft.com/office/officeart/2005/8/layout/chevron1"/>
    <dgm:cxn modelId="{BD10B4DF-5FDA-4659-B3B7-E61DE5B64A5F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rgbClr val="47D872"/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F6A6A9A8-1341-4C06-8F7C-94B8A7E5CCE3}" type="presOf" srcId="{0B49A396-D2C7-4B7E-8D1F-E5D50840D551}" destId="{3BAEF3C7-A296-465D-BFFA-79D418DA0ACC}" srcOrd="0" destOrd="0" presId="urn:microsoft.com/office/officeart/2005/8/layout/chevron1"/>
    <dgm:cxn modelId="{F238D917-285F-4CA4-8D25-A7FF0519F08B}" type="presOf" srcId="{A42C878E-2500-4900-BA9B-F1DD2C30B337}" destId="{3217C368-B50D-45FD-98BD-32610B88F43F}" srcOrd="0" destOrd="0" presId="urn:microsoft.com/office/officeart/2005/8/layout/chevron1"/>
    <dgm:cxn modelId="{31606941-9212-417E-8FCC-2924098B62CB}" type="presOf" srcId="{C07AB495-8D00-49BB-9925-8DED0224FD69}" destId="{56013870-117C-4A03-A241-4B6C0E33946D}" srcOrd="0" destOrd="0" presId="urn:microsoft.com/office/officeart/2005/8/layout/chevron1"/>
    <dgm:cxn modelId="{D9B58B93-368B-4D8E-8534-6F62F6A9347A}" type="presOf" srcId="{18CD05F7-4302-4EEA-B122-FD42A41E4293}" destId="{858BA908-0A00-4DDE-9333-581971D2DFAB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E6D7EFC3-4C2C-4990-9523-8BC93DD1B48E}" type="presParOf" srcId="{3217C368-B50D-45FD-98BD-32610B88F43F}" destId="{858BA908-0A00-4DDE-9333-581971D2DFAB}" srcOrd="0" destOrd="0" presId="urn:microsoft.com/office/officeart/2005/8/layout/chevron1"/>
    <dgm:cxn modelId="{BA214AA4-C78D-4676-A07B-AE5E8C1682DC}" type="presParOf" srcId="{3217C368-B50D-45FD-98BD-32610B88F43F}" destId="{CA0D8A94-733E-4C72-BD2C-9042B1DFDC99}" srcOrd="1" destOrd="0" presId="urn:microsoft.com/office/officeart/2005/8/layout/chevron1"/>
    <dgm:cxn modelId="{C6BD472D-2A19-4350-8D37-5E3150937E2A}" type="presParOf" srcId="{3217C368-B50D-45FD-98BD-32610B88F43F}" destId="{3BAEF3C7-A296-465D-BFFA-79D418DA0ACC}" srcOrd="2" destOrd="0" presId="urn:microsoft.com/office/officeart/2005/8/layout/chevron1"/>
    <dgm:cxn modelId="{C1131531-97A3-4FEE-B8A3-CA8AFED9B29C}" type="presParOf" srcId="{3217C368-B50D-45FD-98BD-32610B88F43F}" destId="{53CA93F7-2F89-4421-BF6D-F4A8005A324B}" srcOrd="3" destOrd="0" presId="urn:microsoft.com/office/officeart/2005/8/layout/chevron1"/>
    <dgm:cxn modelId="{6BC17699-83BD-45FA-BD7A-F455240FBBE2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rgbClr val="47D872"/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35E0A450-8C8C-4B0B-B9EE-217CFAD35173}" type="presOf" srcId="{C07AB495-8D00-49BB-9925-8DED0224FD69}" destId="{56013870-117C-4A03-A241-4B6C0E33946D}" srcOrd="0" destOrd="0" presId="urn:microsoft.com/office/officeart/2005/8/layout/chevron1"/>
    <dgm:cxn modelId="{1B45809B-295C-4BEE-A5B7-DC884B6FB947}" type="presOf" srcId="{18CD05F7-4302-4EEA-B122-FD42A41E4293}" destId="{858BA908-0A00-4DDE-9333-581971D2DFAB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B358EE7A-46CC-4067-89C4-220D2DE33E0D}" type="presOf" srcId="{0B49A396-D2C7-4B7E-8D1F-E5D50840D551}" destId="{3BAEF3C7-A296-465D-BFFA-79D418DA0ACC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917D75D6-54F9-42EC-89D7-EFD5232EDC0A}" type="presOf" srcId="{A42C878E-2500-4900-BA9B-F1DD2C30B337}" destId="{3217C368-B50D-45FD-98BD-32610B88F43F}" srcOrd="0" destOrd="0" presId="urn:microsoft.com/office/officeart/2005/8/layout/chevron1"/>
    <dgm:cxn modelId="{6701023F-3AA6-440B-A2CD-D986F4EEFFD6}" type="presParOf" srcId="{3217C368-B50D-45FD-98BD-32610B88F43F}" destId="{858BA908-0A00-4DDE-9333-581971D2DFAB}" srcOrd="0" destOrd="0" presId="urn:microsoft.com/office/officeart/2005/8/layout/chevron1"/>
    <dgm:cxn modelId="{99E70547-0960-459C-A56A-CE68C20586D1}" type="presParOf" srcId="{3217C368-B50D-45FD-98BD-32610B88F43F}" destId="{CA0D8A94-733E-4C72-BD2C-9042B1DFDC99}" srcOrd="1" destOrd="0" presId="urn:microsoft.com/office/officeart/2005/8/layout/chevron1"/>
    <dgm:cxn modelId="{F09E14C1-4D98-4AF7-8FC8-DE4AE669C4E1}" type="presParOf" srcId="{3217C368-B50D-45FD-98BD-32610B88F43F}" destId="{3BAEF3C7-A296-465D-BFFA-79D418DA0ACC}" srcOrd="2" destOrd="0" presId="urn:microsoft.com/office/officeart/2005/8/layout/chevron1"/>
    <dgm:cxn modelId="{C1B77C9F-485F-4506-ABBD-BF6D2031F017}" type="presParOf" srcId="{3217C368-B50D-45FD-98BD-32610B88F43F}" destId="{53CA93F7-2F89-4421-BF6D-F4A8005A324B}" srcOrd="3" destOrd="0" presId="urn:microsoft.com/office/officeart/2005/8/layout/chevron1"/>
    <dgm:cxn modelId="{7D9D3BA1-E48B-484C-BCE2-24ADF418467C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rgbClr val="47D872"/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4FB560D5-056F-4F95-89E1-D47B35677266}" type="presOf" srcId="{C07AB495-8D00-49BB-9925-8DED0224FD69}" destId="{56013870-117C-4A03-A241-4B6C0E33946D}" srcOrd="0" destOrd="0" presId="urn:microsoft.com/office/officeart/2005/8/layout/chevron1"/>
    <dgm:cxn modelId="{818D6FE7-0FF6-4539-925A-6A60B22B036C}" type="presOf" srcId="{0B49A396-D2C7-4B7E-8D1F-E5D50840D551}" destId="{3BAEF3C7-A296-465D-BFFA-79D418DA0ACC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B0CF1D6C-1004-4051-89C1-55AA91DBFFDE}" type="presOf" srcId="{18CD05F7-4302-4EEA-B122-FD42A41E4293}" destId="{858BA908-0A00-4DDE-9333-581971D2DFAB}" srcOrd="0" destOrd="0" presId="urn:microsoft.com/office/officeart/2005/8/layout/chevron1"/>
    <dgm:cxn modelId="{913E93A9-F6B8-4F7E-8859-515CC96A4220}" type="presOf" srcId="{A42C878E-2500-4900-BA9B-F1DD2C30B337}" destId="{3217C368-B50D-45FD-98BD-32610B88F43F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266BCE8B-52C8-4251-836B-A9F43AB04772}" type="presParOf" srcId="{3217C368-B50D-45FD-98BD-32610B88F43F}" destId="{858BA908-0A00-4DDE-9333-581971D2DFAB}" srcOrd="0" destOrd="0" presId="urn:microsoft.com/office/officeart/2005/8/layout/chevron1"/>
    <dgm:cxn modelId="{5EE5AC4F-BAF8-41BC-951E-BE904B605414}" type="presParOf" srcId="{3217C368-B50D-45FD-98BD-32610B88F43F}" destId="{CA0D8A94-733E-4C72-BD2C-9042B1DFDC99}" srcOrd="1" destOrd="0" presId="urn:microsoft.com/office/officeart/2005/8/layout/chevron1"/>
    <dgm:cxn modelId="{8322CD19-57D5-48EC-B488-484CAE9345AF}" type="presParOf" srcId="{3217C368-B50D-45FD-98BD-32610B88F43F}" destId="{3BAEF3C7-A296-465D-BFFA-79D418DA0ACC}" srcOrd="2" destOrd="0" presId="urn:microsoft.com/office/officeart/2005/8/layout/chevron1"/>
    <dgm:cxn modelId="{CF3F85AB-968A-4AA0-9275-A96B85BB41C7}" type="presParOf" srcId="{3217C368-B50D-45FD-98BD-32610B88F43F}" destId="{53CA93F7-2F89-4421-BF6D-F4A8005A324B}" srcOrd="3" destOrd="0" presId="urn:microsoft.com/office/officeart/2005/8/layout/chevron1"/>
    <dgm:cxn modelId="{6BD2FC19-77B1-428A-8BDA-DC7EDFD87095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rgbClr val="47D872"/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0544C316-87F3-4DE3-A949-21C2BB74C081}" type="presOf" srcId="{0B49A396-D2C7-4B7E-8D1F-E5D50840D551}" destId="{3BAEF3C7-A296-465D-BFFA-79D418DA0ACC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113D11B3-8FDB-49F8-B2DD-7B516811217B}" type="presOf" srcId="{A42C878E-2500-4900-BA9B-F1DD2C30B337}" destId="{3217C368-B50D-45FD-98BD-32610B88F43F}" srcOrd="0" destOrd="0" presId="urn:microsoft.com/office/officeart/2005/8/layout/chevron1"/>
    <dgm:cxn modelId="{5869A8DA-13E3-47E8-A9EC-A8D79C0FA67A}" type="presOf" srcId="{C07AB495-8D00-49BB-9925-8DED0224FD69}" destId="{56013870-117C-4A03-A241-4B6C0E33946D}" srcOrd="0" destOrd="0" presId="urn:microsoft.com/office/officeart/2005/8/layout/chevron1"/>
    <dgm:cxn modelId="{000447F9-D703-49D6-ACAE-3CE32679B346}" type="presOf" srcId="{18CD05F7-4302-4EEA-B122-FD42A41E4293}" destId="{858BA908-0A00-4DDE-9333-581971D2DFAB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263D341B-C34F-4BD3-A498-8B62789417BB}" type="presParOf" srcId="{3217C368-B50D-45FD-98BD-32610B88F43F}" destId="{858BA908-0A00-4DDE-9333-581971D2DFAB}" srcOrd="0" destOrd="0" presId="urn:microsoft.com/office/officeart/2005/8/layout/chevron1"/>
    <dgm:cxn modelId="{AFAC5D7B-C90C-4270-8016-581A793201C8}" type="presParOf" srcId="{3217C368-B50D-45FD-98BD-32610B88F43F}" destId="{CA0D8A94-733E-4C72-BD2C-9042B1DFDC99}" srcOrd="1" destOrd="0" presId="urn:microsoft.com/office/officeart/2005/8/layout/chevron1"/>
    <dgm:cxn modelId="{4E6667EF-6ACD-4BBA-BF1C-C2A8989E0ED0}" type="presParOf" srcId="{3217C368-B50D-45FD-98BD-32610B88F43F}" destId="{3BAEF3C7-A296-465D-BFFA-79D418DA0ACC}" srcOrd="2" destOrd="0" presId="urn:microsoft.com/office/officeart/2005/8/layout/chevron1"/>
    <dgm:cxn modelId="{E6ED8FD2-383C-405A-BBCE-365B4B476CC2}" type="presParOf" srcId="{3217C368-B50D-45FD-98BD-32610B88F43F}" destId="{53CA93F7-2F89-4421-BF6D-F4A8005A324B}" srcOrd="3" destOrd="0" presId="urn:microsoft.com/office/officeart/2005/8/layout/chevron1"/>
    <dgm:cxn modelId="{7A0F05CF-54C3-45F4-AA4A-2A6E946554A0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2C878E-2500-4900-BA9B-F1DD2C30B3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8CD05F7-4302-4EEA-B122-FD42A41E429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Seguiment atent</a:t>
          </a:r>
        </a:p>
      </dgm:t>
    </dgm:pt>
    <dgm:pt modelId="{2BCBBC16-292E-41E2-B341-B83064A27EBE}" type="parTrans" cxnId="{4B1F78EE-E239-4D7D-8A87-3FAEB0FFAA10}">
      <dgm:prSet/>
      <dgm:spPr/>
      <dgm:t>
        <a:bodyPr/>
        <a:lstStyle/>
        <a:p>
          <a:endParaRPr lang="ca-ES"/>
        </a:p>
      </dgm:t>
    </dgm:pt>
    <dgm:pt modelId="{760B026C-29EE-4008-8911-AB40C2B047C5}" type="sibTrans" cxnId="{4B1F78EE-E239-4D7D-8A87-3FAEB0FFAA10}">
      <dgm:prSet/>
      <dgm:spPr/>
      <dgm:t>
        <a:bodyPr/>
        <a:lstStyle/>
        <a:p>
          <a:endParaRPr lang="ca-ES"/>
        </a:p>
      </dgm:t>
    </dgm:pt>
    <dgm:pt modelId="{0B49A396-D2C7-4B7E-8D1F-E5D50840D55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ca-ES" dirty="0" smtClean="0"/>
            <a:t>Avís preventiu</a:t>
          </a:r>
          <a:endParaRPr lang="ca-ES" dirty="0"/>
        </a:p>
      </dgm:t>
    </dgm:pt>
    <dgm:pt modelId="{B7C85E4A-5B76-4C02-AC6A-534C4B1934CF}" type="parTrans" cxnId="{44CF75C6-7E6F-4372-B857-9B041B4E8989}">
      <dgm:prSet/>
      <dgm:spPr/>
      <dgm:t>
        <a:bodyPr/>
        <a:lstStyle/>
        <a:p>
          <a:endParaRPr lang="ca-ES"/>
        </a:p>
      </dgm:t>
    </dgm:pt>
    <dgm:pt modelId="{ABFA7C82-ABAC-4FC1-AFDA-8EB1F6E98092}" type="sibTrans" cxnId="{44CF75C6-7E6F-4372-B857-9B041B4E8989}">
      <dgm:prSet/>
      <dgm:spPr/>
      <dgm:t>
        <a:bodyPr/>
        <a:lstStyle/>
        <a:p>
          <a:endParaRPr lang="ca-ES"/>
        </a:p>
      </dgm:t>
    </dgm:pt>
    <dgm:pt modelId="{C07AB495-8D00-49BB-9925-8DED0224FD69}">
      <dgm:prSet phldrT="[Text]"/>
      <dgm:spPr>
        <a:solidFill>
          <a:srgbClr val="F79646"/>
        </a:solidFill>
      </dgm:spPr>
      <dgm:t>
        <a:bodyPr/>
        <a:lstStyle/>
        <a:p>
          <a:r>
            <a:rPr lang="ca-ES" dirty="0" smtClean="0"/>
            <a:t>Episodi</a:t>
          </a:r>
          <a:endParaRPr lang="ca-ES" dirty="0"/>
        </a:p>
      </dgm:t>
    </dgm:pt>
    <dgm:pt modelId="{B0C357BB-24B6-4E7E-8F67-39A83138CEA0}" type="parTrans" cxnId="{CE61FC22-259D-4753-A892-A9EC284806DB}">
      <dgm:prSet/>
      <dgm:spPr/>
      <dgm:t>
        <a:bodyPr/>
        <a:lstStyle/>
        <a:p>
          <a:endParaRPr lang="ca-ES"/>
        </a:p>
      </dgm:t>
    </dgm:pt>
    <dgm:pt modelId="{EFC1C483-6A65-4FFA-8B13-343021EC8841}" type="sibTrans" cxnId="{CE61FC22-259D-4753-A892-A9EC284806DB}">
      <dgm:prSet/>
      <dgm:spPr/>
      <dgm:t>
        <a:bodyPr/>
        <a:lstStyle/>
        <a:p>
          <a:endParaRPr lang="ca-ES"/>
        </a:p>
      </dgm:t>
    </dgm:pt>
    <dgm:pt modelId="{3217C368-B50D-45FD-98BD-32610B88F43F}" type="pres">
      <dgm:prSet presAssocID="{A42C878E-2500-4900-BA9B-F1DD2C30B337}" presName="Name0" presStyleCnt="0">
        <dgm:presLayoutVars>
          <dgm:dir/>
          <dgm:animLvl val="lvl"/>
          <dgm:resizeHandles val="exact"/>
        </dgm:presLayoutVars>
      </dgm:prSet>
      <dgm:spPr/>
    </dgm:pt>
    <dgm:pt modelId="{858BA908-0A00-4DDE-9333-581971D2DFAB}" type="pres">
      <dgm:prSet presAssocID="{18CD05F7-4302-4EEA-B122-FD42A41E429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0D8A94-733E-4C72-BD2C-9042B1DFDC99}" type="pres">
      <dgm:prSet presAssocID="{760B026C-29EE-4008-8911-AB40C2B047C5}" presName="parTxOnlySpace" presStyleCnt="0"/>
      <dgm:spPr/>
    </dgm:pt>
    <dgm:pt modelId="{3BAEF3C7-A296-465D-BFFA-79D418DA0ACC}" type="pres">
      <dgm:prSet presAssocID="{0B49A396-D2C7-4B7E-8D1F-E5D50840D55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3CA93F7-2F89-4421-BF6D-F4A8005A324B}" type="pres">
      <dgm:prSet presAssocID="{ABFA7C82-ABAC-4FC1-AFDA-8EB1F6E98092}" presName="parTxOnlySpace" presStyleCnt="0"/>
      <dgm:spPr/>
    </dgm:pt>
    <dgm:pt modelId="{56013870-117C-4A03-A241-4B6C0E33946D}" type="pres">
      <dgm:prSet presAssocID="{C07AB495-8D00-49BB-9925-8DED0224FD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44CF75C6-7E6F-4372-B857-9B041B4E8989}" srcId="{A42C878E-2500-4900-BA9B-F1DD2C30B337}" destId="{0B49A396-D2C7-4B7E-8D1F-E5D50840D551}" srcOrd="1" destOrd="0" parTransId="{B7C85E4A-5B76-4C02-AC6A-534C4B1934CF}" sibTransId="{ABFA7C82-ABAC-4FC1-AFDA-8EB1F6E98092}"/>
    <dgm:cxn modelId="{5687C62E-D7CF-43A3-965C-A4CA0E9F1008}" type="presOf" srcId="{0B49A396-D2C7-4B7E-8D1F-E5D50840D551}" destId="{3BAEF3C7-A296-465D-BFFA-79D418DA0ACC}" srcOrd="0" destOrd="0" presId="urn:microsoft.com/office/officeart/2005/8/layout/chevron1"/>
    <dgm:cxn modelId="{7AB768D5-A542-4AEB-AC61-32C2371B8D7F}" type="presOf" srcId="{C07AB495-8D00-49BB-9925-8DED0224FD69}" destId="{56013870-117C-4A03-A241-4B6C0E33946D}" srcOrd="0" destOrd="0" presId="urn:microsoft.com/office/officeart/2005/8/layout/chevron1"/>
    <dgm:cxn modelId="{0DD336C5-892E-4433-B0E6-2F8E19D0CBE1}" type="presOf" srcId="{18CD05F7-4302-4EEA-B122-FD42A41E4293}" destId="{858BA908-0A00-4DDE-9333-581971D2DFAB}" srcOrd="0" destOrd="0" presId="urn:microsoft.com/office/officeart/2005/8/layout/chevron1"/>
    <dgm:cxn modelId="{CE61FC22-259D-4753-A892-A9EC284806DB}" srcId="{A42C878E-2500-4900-BA9B-F1DD2C30B337}" destId="{C07AB495-8D00-49BB-9925-8DED0224FD69}" srcOrd="2" destOrd="0" parTransId="{B0C357BB-24B6-4E7E-8F67-39A83138CEA0}" sibTransId="{EFC1C483-6A65-4FFA-8B13-343021EC8841}"/>
    <dgm:cxn modelId="{9B6B0C88-7BC7-46F6-842B-6AC700781B89}" type="presOf" srcId="{A42C878E-2500-4900-BA9B-F1DD2C30B337}" destId="{3217C368-B50D-45FD-98BD-32610B88F43F}" srcOrd="0" destOrd="0" presId="urn:microsoft.com/office/officeart/2005/8/layout/chevron1"/>
    <dgm:cxn modelId="{4B1F78EE-E239-4D7D-8A87-3FAEB0FFAA10}" srcId="{A42C878E-2500-4900-BA9B-F1DD2C30B337}" destId="{18CD05F7-4302-4EEA-B122-FD42A41E4293}" srcOrd="0" destOrd="0" parTransId="{2BCBBC16-292E-41E2-B341-B83064A27EBE}" sibTransId="{760B026C-29EE-4008-8911-AB40C2B047C5}"/>
    <dgm:cxn modelId="{A1B268EF-C599-4B75-B9D8-EB453621BFAF}" type="presParOf" srcId="{3217C368-B50D-45FD-98BD-32610B88F43F}" destId="{858BA908-0A00-4DDE-9333-581971D2DFAB}" srcOrd="0" destOrd="0" presId="urn:microsoft.com/office/officeart/2005/8/layout/chevron1"/>
    <dgm:cxn modelId="{D081B0DD-6CC8-4FC5-B391-7FC84D788312}" type="presParOf" srcId="{3217C368-B50D-45FD-98BD-32610B88F43F}" destId="{CA0D8A94-733E-4C72-BD2C-9042B1DFDC99}" srcOrd="1" destOrd="0" presId="urn:microsoft.com/office/officeart/2005/8/layout/chevron1"/>
    <dgm:cxn modelId="{080E91E4-CE75-4414-AF21-68E8449AD063}" type="presParOf" srcId="{3217C368-B50D-45FD-98BD-32610B88F43F}" destId="{3BAEF3C7-A296-465D-BFFA-79D418DA0ACC}" srcOrd="2" destOrd="0" presId="urn:microsoft.com/office/officeart/2005/8/layout/chevron1"/>
    <dgm:cxn modelId="{E26D65CD-41C4-414A-B0C5-1A0AA600EDF2}" type="presParOf" srcId="{3217C368-B50D-45FD-98BD-32610B88F43F}" destId="{53CA93F7-2F89-4421-BF6D-F4A8005A324B}" srcOrd="3" destOrd="0" presId="urn:microsoft.com/office/officeart/2005/8/layout/chevron1"/>
    <dgm:cxn modelId="{5C4745F0-16EA-4197-B0D3-181F5ABCB3FC}" type="presParOf" srcId="{3217C368-B50D-45FD-98BD-32610B88F43F}" destId="{56013870-117C-4A03-A241-4B6C0E3394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415" cy="49673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777085" y="1"/>
            <a:ext cx="2890414" cy="49673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6AFBD07D-610E-4351-8ABA-244F9235E426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428309"/>
            <a:ext cx="2890415" cy="49673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085" y="9428309"/>
            <a:ext cx="2890414" cy="49673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2935AFE2-849E-4557-B79B-D28DEC43695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291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1E26426-E3F4-4EC3-81A6-BA3A2105DA34}" type="datetimeFigureOut">
              <a:rPr lang="ca-ES" smtClean="0"/>
              <a:pPr/>
              <a:t>21/11/2016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806" tIns="45903" rIns="91806" bIns="45903" rtlCol="0">
            <a:normAutofit/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2"/>
            <a:ext cx="2889938" cy="49633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2"/>
            <a:ext cx="2889938" cy="496333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1474BB2F-F984-4B4D-84BB-024D5970D5FB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246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095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BB2F-F984-4B4D-84BB-024D5970D5FB}" type="slidenum">
              <a:rPr lang="ca-ES" smtClean="0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254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E109-BACF-4FA5-8772-C9780574F241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7" name="Marcador de título 1"/>
          <p:cNvSpPr txBox="1">
            <a:spLocks/>
          </p:cNvSpPr>
          <p:nvPr userDrawn="1"/>
        </p:nvSpPr>
        <p:spPr>
          <a:xfrm>
            <a:off x="928662" y="857240"/>
            <a:ext cx="428628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Haga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clic para modificar el estilo de </a:t>
            </a:r>
            <a:r>
              <a:rPr kumimoji="0" lang="ca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título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kumimoji="0" lang="ca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patrón</a:t>
            </a:r>
            <a:endParaRPr kumimoji="0" lang="ca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1D1D-E4FB-4DDD-AA59-8E6CAAD1AC70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6467-FCB3-4188-BBC7-AD7E13AEA121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AA44-8006-4722-A6AD-9BB6C67818C5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07F-B757-4827-9DBA-AEC0337D5D52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7" name="Marcador de título 1"/>
          <p:cNvSpPr txBox="1">
            <a:spLocks/>
          </p:cNvSpPr>
          <p:nvPr userDrawn="1"/>
        </p:nvSpPr>
        <p:spPr>
          <a:xfrm>
            <a:off x="928662" y="857240"/>
            <a:ext cx="428628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Haga clic para modificar el estilo de título del patrón</a:t>
            </a:r>
            <a:endParaRPr kumimoji="0" lang="ca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C27C-9797-445E-BD70-43BC61E57052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595-7123-436E-B515-1E488DEB0AA6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CD7C-B6C2-442C-B667-1AC04929B47A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971600" y="44624"/>
            <a:ext cx="428628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smtClean="0"/>
              <a:t>#Airenet BCN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8801-4D8C-418B-B70A-E5A4748193EC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B2-7DA9-4DD5-8668-98EFEDC3E036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A6FC-96C6-4B2A-8E26-439C650B995C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30A256A-E119-4138-B8BD-9A811D2A1386@no-dns-availab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0"/>
            <a:ext cx="915079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28662" y="857240"/>
            <a:ext cx="428628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 err="1" smtClean="0"/>
              <a:t>Haga</a:t>
            </a:r>
            <a:r>
              <a:rPr lang="ca-ES" dirty="0" smtClean="0"/>
              <a:t> clic para modificar el estilo de </a:t>
            </a:r>
            <a:r>
              <a:rPr lang="ca-ES" dirty="0" err="1" smtClean="0"/>
              <a:t>título</a:t>
            </a:r>
            <a:r>
              <a:rPr lang="ca-ES" dirty="0" smtClean="0"/>
              <a:t> del </a:t>
            </a:r>
            <a:r>
              <a:rPr lang="ca-ES" dirty="0" err="1" smtClean="0"/>
              <a:t>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 err="1" smtClean="0"/>
              <a:t>Haga</a:t>
            </a:r>
            <a:r>
              <a:rPr lang="ca-ES" dirty="0" smtClean="0"/>
              <a:t> clic para modificar el estilo de </a:t>
            </a:r>
            <a:r>
              <a:rPr lang="ca-ES" dirty="0" err="1" smtClean="0"/>
              <a:t>texto</a:t>
            </a:r>
            <a:r>
              <a:rPr lang="ca-ES" dirty="0" smtClean="0"/>
              <a:t> del </a:t>
            </a:r>
            <a:r>
              <a:rPr lang="ca-ES" dirty="0" err="1" smtClean="0"/>
              <a:t>patrón</a:t>
            </a:r>
            <a:endParaRPr lang="ca-ES" dirty="0" smtClean="0"/>
          </a:p>
          <a:p>
            <a:pPr lvl="1"/>
            <a:r>
              <a:rPr lang="ca-ES" dirty="0" err="1" smtClean="0"/>
              <a:t>Segundo</a:t>
            </a:r>
            <a:r>
              <a:rPr lang="ca-ES" dirty="0" smtClean="0"/>
              <a:t> </a:t>
            </a:r>
            <a:r>
              <a:rPr lang="ca-ES" dirty="0" err="1" smtClean="0"/>
              <a:t>nivel</a:t>
            </a:r>
            <a:endParaRPr lang="ca-ES" dirty="0" smtClean="0"/>
          </a:p>
          <a:p>
            <a:pPr lvl="2"/>
            <a:r>
              <a:rPr lang="ca-ES" dirty="0" smtClean="0"/>
              <a:t>Tercer </a:t>
            </a:r>
            <a:r>
              <a:rPr lang="ca-ES" dirty="0" err="1" smtClean="0"/>
              <a:t>nivel</a:t>
            </a:r>
            <a:endParaRPr lang="ca-ES" dirty="0" smtClean="0"/>
          </a:p>
          <a:p>
            <a:pPr lvl="3"/>
            <a:r>
              <a:rPr lang="ca-ES" dirty="0" err="1" smtClean="0"/>
              <a:t>Cuarto</a:t>
            </a:r>
            <a:r>
              <a:rPr lang="ca-ES" dirty="0" smtClean="0"/>
              <a:t> </a:t>
            </a:r>
            <a:r>
              <a:rPr lang="ca-ES" dirty="0" err="1" smtClean="0"/>
              <a:t>nivel</a:t>
            </a:r>
            <a:endParaRPr lang="ca-ES" dirty="0" smtClean="0"/>
          </a:p>
          <a:p>
            <a:pPr lvl="4"/>
            <a:r>
              <a:rPr lang="ca-ES" dirty="0" smtClean="0"/>
              <a:t>Quinto </a:t>
            </a:r>
            <a:r>
              <a:rPr lang="ca-ES" dirty="0" err="1" smtClean="0"/>
              <a:t>nivel</a:t>
            </a:r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7880B-6A27-40AA-9F9C-CB2DDFBA4874}" type="datetime1">
              <a:rPr lang="ca-ES" smtClean="0"/>
              <a:pPr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702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2549CD-9692-4C24-BA90-BBA7E1AE662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971600" y="195488"/>
            <a:ext cx="4286280" cy="85724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dirty="0" smtClean="0"/>
              <a:t>#</a:t>
            </a:r>
            <a:r>
              <a:rPr lang="ca-ES" dirty="0" err="1" smtClean="0"/>
              <a:t>Airenet</a:t>
            </a:r>
            <a:r>
              <a:rPr lang="ca-ES" dirty="0" smtClean="0"/>
              <a:t> BCN</a:t>
            </a:r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algn="l" defTabSz="914400" rtl="0" eaLnBrk="1" latinLnBrk="0" hangingPunct="1">
        <a:lnSpc>
          <a:spcPts val="2400"/>
        </a:lnSpc>
        <a:spcBef>
          <a:spcPct val="0"/>
        </a:spcBef>
        <a:buNone/>
        <a:defRPr lang="ca-ES" sz="20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1000100" y="105273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 smtClean="0">
                <a:latin typeface="Arial" pitchFamily="34" charset="0"/>
                <a:cs typeface="Arial" pitchFamily="34" charset="0"/>
              </a:rPr>
              <a:t>Programa </a:t>
            </a:r>
            <a:r>
              <a:rPr lang="ca-ES" sz="4800" b="1" smtClean="0">
                <a:latin typeface="Arial" pitchFamily="34" charset="0"/>
                <a:cs typeface="Arial" pitchFamily="34" charset="0"/>
              </a:rPr>
              <a:t>de mesures contra </a:t>
            </a:r>
            <a:r>
              <a:rPr lang="ca-ES" sz="4800" b="1" dirty="0" smtClean="0">
                <a:latin typeface="Arial" pitchFamily="34" charset="0"/>
                <a:cs typeface="Arial" pitchFamily="34" charset="0"/>
              </a:rPr>
              <a:t>la contaminació de l’aire</a:t>
            </a:r>
            <a:endParaRPr lang="ca-E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</a:t>
            </a:fld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1000100" y="5857892"/>
            <a:ext cx="4500594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de novembre de 2016</a:t>
            </a:r>
            <a:endParaRPr lang="ca-E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000100" y="3445377"/>
            <a:ext cx="4500594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ca-ES" sz="19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Taula Contra la Contaminació de l’Aire</a:t>
            </a:r>
          </a:p>
          <a:p>
            <a:pPr>
              <a:lnSpc>
                <a:spcPts val="2300"/>
              </a:lnSpc>
            </a:pPr>
            <a:r>
              <a:rPr lang="ca-ES" sz="19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Barcelona</a:t>
            </a:r>
            <a:endParaRPr lang="ca-ES" sz="19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 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392" y="276196"/>
            <a:ext cx="1428760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1000100" y="2418843"/>
            <a:ext cx="77153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ca-ES" sz="33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928662" y="1142984"/>
            <a:ext cx="771530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3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a-ES" sz="83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10</a:t>
            </a:fld>
            <a:endParaRPr lang="ca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71600" y="195488"/>
            <a:ext cx="4286280" cy="85724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dirty="0" smtClean="0"/>
              <a:t>#</a:t>
            </a:r>
            <a:r>
              <a:rPr lang="ca-ES" dirty="0" err="1" smtClean="0"/>
              <a:t>Airenet</a:t>
            </a:r>
            <a:r>
              <a:rPr lang="ca-ES" dirty="0" smtClean="0"/>
              <a:t> BCN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178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11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700808"/>
            <a:ext cx="7776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a-ES" sz="1600" b="1" dirty="0" smtClean="0"/>
              <a:t>Zones d’intervenció ambiental especial: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a-ES" sz="1600" u="sng" dirty="0" smtClean="0"/>
              <a:t>Zona de Baixes Emissions metropolitana </a:t>
            </a:r>
            <a:r>
              <a:rPr lang="ca-ES" sz="1600" dirty="0" smtClean="0"/>
              <a:t>(amb la col·laboració i lideratge de l’AMB)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a-ES" sz="1600" u="sng" dirty="0"/>
              <a:t>Zona de Baixes Emissions </a:t>
            </a:r>
            <a:r>
              <a:rPr lang="ca-ES" sz="1600" u="sng" dirty="0" err="1" smtClean="0"/>
              <a:t>intrarrondes</a:t>
            </a:r>
            <a:r>
              <a:rPr lang="ca-ES" sz="1600" dirty="0" smtClean="0"/>
              <a:t> (amb la col·laboració dels municipis afectats i l’AMB)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a-ES" sz="1600" u="sng" dirty="0" smtClean="0"/>
              <a:t>Zona de Protecció Addicional de l’ambient atmosfèric</a:t>
            </a: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08088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17968"/>
              </p:ext>
            </p:extLst>
          </p:nvPr>
        </p:nvGraphicFramePr>
        <p:xfrm>
          <a:off x="849066" y="3140968"/>
          <a:ext cx="7899398" cy="3011805"/>
        </p:xfrm>
        <a:graphic>
          <a:graphicData uri="http://schemas.openxmlformats.org/drawingml/2006/table">
            <a:tbl>
              <a:tblPr/>
              <a:tblGrid>
                <a:gridCol w="3546604"/>
                <a:gridCol w="1198134"/>
                <a:gridCol w="372824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372824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 d'una zona de baixes emissions a l'AMB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 d'una zona de baixes emissions a l'interior de les Rondes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Caracterització del parc circulant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Etiquetatge de vehicles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 d'alternatives de restriccions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Avaluació impacte ambiental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Sistemes de detecció i sanció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 de la mesura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Periode d'aplicació i adaptació en fase d'episodis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Implantació en situació regular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 de zones de protecció addicional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 de les zones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Definició de les mesures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20" y="2564904"/>
            <a:ext cx="3965700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12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70080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sz="1600" b="1" dirty="0" smtClean="0"/>
              <a:t>Zones d’intervenció ambiental especial: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5868144" y="2564904"/>
            <a:ext cx="2880320" cy="584775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Zona de Baixes Emissions Metropolitana</a:t>
            </a:r>
            <a:endParaRPr lang="ca-ES" sz="1600" dirty="0"/>
          </a:p>
        </p:txBody>
      </p:sp>
      <p:sp>
        <p:nvSpPr>
          <p:cNvPr id="19" name="QuadreDeText 18"/>
          <p:cNvSpPr txBox="1"/>
          <p:nvPr/>
        </p:nvSpPr>
        <p:spPr>
          <a:xfrm>
            <a:off x="5868144" y="3275867"/>
            <a:ext cx="2880320" cy="584775"/>
          </a:xfrm>
          <a:prstGeom prst="rect">
            <a:avLst/>
          </a:prstGeom>
          <a:noFill/>
          <a:ln w="539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Zona de Baixes Emissions </a:t>
            </a:r>
            <a:r>
              <a:rPr lang="ca-ES" sz="1600" dirty="0" err="1" smtClean="0"/>
              <a:t>intrarrondes</a:t>
            </a:r>
            <a:endParaRPr lang="ca-ES" sz="1600" dirty="0"/>
          </a:p>
        </p:txBody>
      </p:sp>
      <p:sp>
        <p:nvSpPr>
          <p:cNvPr id="20" name="QuadreDeText 19"/>
          <p:cNvSpPr txBox="1"/>
          <p:nvPr/>
        </p:nvSpPr>
        <p:spPr>
          <a:xfrm>
            <a:off x="5868144" y="4000094"/>
            <a:ext cx="2880320" cy="584775"/>
          </a:xfrm>
          <a:prstGeom prst="rect">
            <a:avLst/>
          </a:prstGeom>
          <a:noFill/>
          <a:ln w="53975">
            <a:solidFill>
              <a:schemeClr val="accent4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Zona de Protecció Addicional de l’ambient atmosfèric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1292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13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916832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ca-ES" b="1" dirty="0" smtClean="0"/>
              <a:t>Canvis en el model de ciutat: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a-ES" u="sng" dirty="0" smtClean="0"/>
              <a:t>Impuls del transport públic: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ca-ES" dirty="0" smtClean="0"/>
              <a:t>Impuls a la L10 sud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ca-ES" dirty="0" smtClean="0"/>
              <a:t>Connexió de la xarxa de tramvia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ca-ES" dirty="0"/>
              <a:t>Desplegament total de la xarxa de bus</a:t>
            </a:r>
            <a:endParaRPr lang="ca-ES" dirty="0" smtClean="0"/>
          </a:p>
          <a:p>
            <a:pPr marL="1257300" lvl="2" indent="-342900" algn="just">
              <a:buFont typeface="Wingdings" pitchFamily="2" charset="2"/>
              <a:buChar char="Ø"/>
            </a:pPr>
            <a:endParaRPr lang="ca-ES" dirty="0" smtClean="0"/>
          </a:p>
          <a:p>
            <a:pPr marL="800100" lvl="1" indent="-342900" algn="just">
              <a:buFont typeface="+mj-lt"/>
              <a:buAutoNum type="alphaLcParenR"/>
            </a:pPr>
            <a:r>
              <a:rPr lang="ca-ES" u="sng" dirty="0" smtClean="0"/>
              <a:t>Pla de la bicicleta</a:t>
            </a:r>
          </a:p>
          <a:p>
            <a:pPr marL="1257300" lvl="2" indent="-342900" algn="just">
              <a:buFont typeface="Wingdings" pitchFamily="2" charset="2"/>
              <a:buChar char="Ø"/>
            </a:pPr>
            <a:endParaRPr lang="ca-ES" dirty="0" smtClean="0"/>
          </a:p>
          <a:p>
            <a:pPr lvl="1" algn="just"/>
            <a:endParaRPr lang="ca-ES" dirty="0"/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/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ula 3"/>
          <p:cNvGraphicFramePr>
            <a:graphicFrameLocks noGrp="1"/>
          </p:cNvGraphicFramePr>
          <p:nvPr>
            <p:extLst/>
          </p:nvPr>
        </p:nvGraphicFramePr>
        <p:xfrm>
          <a:off x="528636" y="4293096"/>
          <a:ext cx="8229603" cy="1412808"/>
        </p:xfrm>
        <a:graphic>
          <a:graphicData uri="http://schemas.openxmlformats.org/drawingml/2006/table">
            <a:tbl>
              <a:tblPr/>
              <a:tblGrid>
                <a:gridCol w="3569998"/>
                <a:gridCol w="1736277"/>
                <a:gridCol w="345484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186030"/>
                <a:gridCol w="345484"/>
              </a:tblGrid>
              <a:tr h="1766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660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Mesures adreçades a l'ús del transport públic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 de nous carrils bus</a:t>
                      </a:r>
                    </a:p>
                  </a:txBody>
                  <a:tcPr marL="158941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Fase 5 de la nova xarxa bus</a:t>
                      </a:r>
                    </a:p>
                  </a:txBody>
                  <a:tcPr marL="158941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Implantació de la bicicleta a la ciutat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Desplegament del projecte constructiu de carrils bici</a:t>
                      </a:r>
                    </a:p>
                  </a:txBody>
                  <a:tcPr marL="158941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 del bícing  i altres mesures promoció de la bicicleta</a:t>
                      </a:r>
                    </a:p>
                  </a:txBody>
                  <a:tcPr marL="158941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8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14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77281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ca-ES" b="1" dirty="0" smtClean="0"/>
              <a:t>Canvis en el model de ciutat:</a:t>
            </a:r>
          </a:p>
          <a:p>
            <a:pPr algn="just"/>
            <a:endParaRPr lang="ca-ES" b="1" dirty="0" smtClean="0"/>
          </a:p>
          <a:p>
            <a:pPr marL="800100" lvl="1" indent="-342900" algn="just">
              <a:buFont typeface="+mj-lt"/>
              <a:buAutoNum type="alphaLcParenR" startAt="3"/>
            </a:pPr>
            <a:r>
              <a:rPr lang="ca-ES" u="sng" dirty="0" smtClean="0"/>
              <a:t>Implantació del model de </a:t>
            </a:r>
            <a:r>
              <a:rPr lang="ca-ES" u="sng" dirty="0" err="1" smtClean="0"/>
              <a:t>superilles</a:t>
            </a:r>
            <a:r>
              <a:rPr lang="ca-ES" u="sng" dirty="0" smtClean="0"/>
              <a:t> i pacificació, seguint la Mesura de Govern “Omplim de vida als carrers. Implantació de les </a:t>
            </a:r>
            <a:r>
              <a:rPr lang="ca-ES" u="sng" dirty="0" err="1" smtClean="0"/>
              <a:t>superilles</a:t>
            </a:r>
            <a:r>
              <a:rPr lang="ca-ES" u="sng" dirty="0" smtClean="0"/>
              <a:t> a Barcelona” (2017-2019): 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ca-ES" dirty="0" smtClean="0"/>
              <a:t>Projectes globals a Eixample, Sant Martí i Gràcia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ca-ES" dirty="0" err="1"/>
              <a:t>Superilles</a:t>
            </a:r>
            <a:r>
              <a:rPr lang="ca-ES" dirty="0"/>
              <a:t> d’àmbit local als </a:t>
            </a:r>
            <a:r>
              <a:rPr lang="ca-ES" dirty="0" smtClean="0"/>
              <a:t>districtes a ratificar a cada zona: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/>
              <a:t>La Maternitat-Sant Ramón, a les Corts.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/>
              <a:t>Sants-</a:t>
            </a:r>
            <a:r>
              <a:rPr lang="ca-ES" dirty="0" err="1"/>
              <a:t>Hostafrancs</a:t>
            </a:r>
            <a:r>
              <a:rPr lang="ca-ES" dirty="0"/>
              <a:t>, a Sants-Montjuic.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 smtClean="0"/>
              <a:t>Part </a:t>
            </a:r>
            <a:r>
              <a:rPr lang="ca-ES" dirty="0"/>
              <a:t>del barri de Sant Gervasi, a Sarrià-Sant Gervasi.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/>
              <a:t>Barri d’Horta, a Horta-</a:t>
            </a:r>
            <a:r>
              <a:rPr lang="ca-ES" dirty="0" err="1"/>
              <a:t>Guinardó</a:t>
            </a:r>
            <a:r>
              <a:rPr lang="ca-ES" dirty="0"/>
              <a:t>.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/>
              <a:t>Barri de Sant Andreu, a Sant Andreu.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ca-ES" dirty="0"/>
              <a:t>Barri de Prosperitat, a Nou Barris</a:t>
            </a:r>
            <a:r>
              <a:rPr lang="ca-ES" dirty="0" smtClean="0"/>
              <a:t>.</a:t>
            </a:r>
          </a:p>
          <a:p>
            <a:pPr marL="800100" lvl="1" indent="-342900" algn="just">
              <a:buFont typeface="+mj-lt"/>
              <a:buAutoNum type="alphaLcParenR" startAt="4"/>
            </a:pPr>
            <a:r>
              <a:rPr lang="ca-ES" u="sng" dirty="0" smtClean="0"/>
              <a:t>Altres pacificacions:</a:t>
            </a:r>
            <a:r>
              <a:rPr lang="ca-ES" dirty="0" smtClean="0"/>
              <a:t> reforma de la Meridiana, Pere IV i laterals Ronda</a:t>
            </a:r>
          </a:p>
        </p:txBody>
      </p:sp>
    </p:spTree>
    <p:extLst>
      <p:ext uri="{BB962C8B-B14F-4D97-AF65-F5344CB8AC3E}">
        <p14:creationId xmlns:p14="http://schemas.microsoft.com/office/powerpoint/2010/main" val="4911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15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91683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ca-ES" b="1" dirty="0" smtClean="0"/>
              <a:t>Gestió de la mobilitat a través de la regulació de l’aparcament: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ca-ES" b="1" dirty="0" smtClean="0"/>
          </a:p>
          <a:p>
            <a:pPr marL="800100" lvl="1" indent="-342900" algn="just">
              <a:buFont typeface="+mj-lt"/>
              <a:buAutoNum type="alphaLcParenR"/>
            </a:pPr>
            <a:r>
              <a:rPr lang="ca-ES" u="sng" dirty="0" smtClean="0"/>
              <a:t>Ordenança fiscal:</a:t>
            </a:r>
            <a:r>
              <a:rPr lang="ca-ES" dirty="0" smtClean="0"/>
              <a:t> </a:t>
            </a:r>
            <a:r>
              <a:rPr lang="ca-ES" dirty="0" err="1" smtClean="0"/>
              <a:t>tarificació</a:t>
            </a:r>
            <a:r>
              <a:rPr lang="ca-ES" dirty="0" smtClean="0"/>
              <a:t> en funció del nivell de contaminació i prohibició de l’aparcament en casos d’episodi (en les zones regulades excepte per a residents)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ca-ES" u="sng" dirty="0" smtClean="0"/>
              <a:t>Extensió de les zones regulades</a:t>
            </a:r>
            <a:endParaRPr lang="ca-ES" u="sng" dirty="0"/>
          </a:p>
        </p:txBody>
      </p:sp>
      <p:graphicFrame>
        <p:nvGraphicFramePr>
          <p:cNvPr id="15" name="Tau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29216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77186"/>
              </p:ext>
            </p:extLst>
          </p:nvPr>
        </p:nvGraphicFramePr>
        <p:xfrm>
          <a:off x="849066" y="4230216"/>
          <a:ext cx="7899398" cy="1143000"/>
        </p:xfrm>
        <a:graphic>
          <a:graphicData uri="http://schemas.openxmlformats.org/drawingml/2006/table">
            <a:tbl>
              <a:tblPr/>
              <a:tblGrid>
                <a:gridCol w="3546604"/>
                <a:gridCol w="1198134"/>
                <a:gridCol w="372824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372824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Aprovació de la nova ordenança fiscal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Tarifació de l'aparcament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Implementació tarifària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07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16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91683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ca-ES" b="1" dirty="0" smtClean="0"/>
              <a:t>Incentiu municipal per donar de baixa un vehicle contaminant: </a:t>
            </a:r>
            <a:r>
              <a:rPr lang="ca-ES" dirty="0" smtClean="0"/>
              <a:t>promoure la retirada dels vehicles més antics subvencionant, a canvi, l’ús de serveis relacionats amb modes de transport més sostenibles.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ca-ES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ca-ES" dirty="0" smtClean="0"/>
              <a:t>Abonament </a:t>
            </a:r>
            <a:r>
              <a:rPr lang="ca-ES" dirty="0" err="1" smtClean="0"/>
              <a:t>Bicing</a:t>
            </a:r>
            <a:r>
              <a:rPr lang="ca-ES" dirty="0" smtClean="0"/>
              <a:t>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ca-ES" dirty="0" smtClean="0"/>
              <a:t>Abonament transport públic.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ca-ES" dirty="0" smtClean="0"/>
              <a:t>Etc.</a:t>
            </a:r>
          </a:p>
          <a:p>
            <a:pPr marL="800100" lvl="1" indent="-342900" algn="just">
              <a:buFont typeface="Wingdings" pitchFamily="2" charset="2"/>
              <a:buChar char="Ø"/>
            </a:pPr>
            <a:endParaRPr lang="ca-ES" dirty="0" smtClean="0"/>
          </a:p>
        </p:txBody>
      </p:sp>
      <p:graphicFrame>
        <p:nvGraphicFramePr>
          <p:cNvPr id="13" name="Ta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80957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97172"/>
              </p:ext>
            </p:extLst>
          </p:nvPr>
        </p:nvGraphicFramePr>
        <p:xfrm>
          <a:off x="849066" y="4509120"/>
          <a:ext cx="7899398" cy="571500"/>
        </p:xfrm>
        <a:graphic>
          <a:graphicData uri="http://schemas.openxmlformats.org/drawingml/2006/table">
            <a:tbl>
              <a:tblPr/>
              <a:tblGrid>
                <a:gridCol w="3546604"/>
                <a:gridCol w="1198134"/>
                <a:gridCol w="372824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200751"/>
                <a:gridCol w="372824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Incentius a donar de baixa als vehicles més contaminants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Ajuntament/AMB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2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17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70080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ca-ES" b="1" dirty="0" smtClean="0"/>
              <a:t>Polítiques d’impuls de l’ús de vehicles menys contaminants:</a:t>
            </a:r>
            <a:r>
              <a:rPr lang="ca-ES" dirty="0" smtClean="0"/>
              <a:t> </a:t>
            </a:r>
          </a:p>
          <a:p>
            <a:pPr algn="just"/>
            <a:endParaRPr lang="ca-ES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dirty="0"/>
              <a:t>P</a:t>
            </a:r>
            <a:r>
              <a:rPr lang="ca-ES" dirty="0" smtClean="0"/>
              <a:t>romoció de l’ús de vehicles més sostenibles a través de l’impost de vehicles de tracció mecànica (ordenança fiscal, Impost Vehicles Tracció Mecànica)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dirty="0"/>
              <a:t>P</a:t>
            </a:r>
            <a:r>
              <a:rPr lang="ca-ES" dirty="0" smtClean="0"/>
              <a:t>olítica de promoció del vehicle elèctric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ca-ES" dirty="0"/>
          </a:p>
        </p:txBody>
      </p:sp>
      <p:graphicFrame>
        <p:nvGraphicFramePr>
          <p:cNvPr id="13" name="Ta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0884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13299"/>
              </p:ext>
            </p:extLst>
          </p:nvPr>
        </p:nvGraphicFramePr>
        <p:xfrm>
          <a:off x="1043608" y="3933056"/>
          <a:ext cx="7632848" cy="1524000"/>
        </p:xfrm>
        <a:graphic>
          <a:graphicData uri="http://schemas.openxmlformats.org/drawingml/2006/table">
            <a:tbl>
              <a:tblPr/>
              <a:tblGrid>
                <a:gridCol w="3535315"/>
                <a:gridCol w="952915"/>
                <a:gridCol w="371637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200112"/>
                <a:gridCol w="371637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Fiscalitat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Aprovació millores ordenances fiscals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Polítiques d'impuls de vehicle elèctric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Discriminació positiva en la regulació de l'estacionament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Lideratge i coordinació plataforma LIVE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 i ampliació de la xarxa recàrrega pública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5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18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85759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ca-ES" b="1" dirty="0" smtClean="0"/>
              <a:t>Regulació del taxi i les mercaderies:</a:t>
            </a:r>
            <a:endParaRPr lang="ca-ES" dirty="0"/>
          </a:p>
        </p:txBody>
      </p:sp>
      <p:graphicFrame>
        <p:nvGraphicFramePr>
          <p:cNvPr id="13" name="Ta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608558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84021"/>
              </p:ext>
            </p:extLst>
          </p:nvPr>
        </p:nvGraphicFramePr>
        <p:xfrm>
          <a:off x="683568" y="2820681"/>
          <a:ext cx="8229605" cy="1904463"/>
        </p:xfrm>
        <a:graphic>
          <a:graphicData uri="http://schemas.openxmlformats.org/drawingml/2006/table">
            <a:tbl>
              <a:tblPr/>
              <a:tblGrid>
                <a:gridCol w="3660173"/>
                <a:gridCol w="1702676"/>
                <a:gridCol w="338798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182430"/>
                <a:gridCol w="338798"/>
              </a:tblGrid>
              <a:tr h="1731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3133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Distribució urbana de mercaderia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millora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flotes verdes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Noves microplataformes (Estació del Nord, etc.)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Avaluació d'alternatives horàries en la distribució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Ajuntament/AMB/Generalitat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Regulació del funcionament del taxi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parades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augmentar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 cobertura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Dotació de sistemes d'informació i comunicació de les parades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Impuls de de la universalització d'aplicacions telemàtiques</a:t>
                      </a: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3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noves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eines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circulació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5820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7" marR="8657" marT="8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19</a:t>
            </a:fld>
            <a:endParaRPr lang="ca-ES"/>
          </a:p>
        </p:txBody>
      </p:sp>
      <p:graphicFrame>
        <p:nvGraphicFramePr>
          <p:cNvPr id="13" name="Ta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22304"/>
              </p:ext>
            </p:extLst>
          </p:nvPr>
        </p:nvGraphicFramePr>
        <p:xfrm>
          <a:off x="7653993" y="76470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sp>
        <p:nvSpPr>
          <p:cNvPr id="12" name="QuadreDeText 11"/>
          <p:cNvSpPr txBox="1"/>
          <p:nvPr/>
        </p:nvSpPr>
        <p:spPr>
          <a:xfrm>
            <a:off x="909609" y="177281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7"/>
            </a:pPr>
            <a:r>
              <a:rPr lang="ca-ES" b="1" dirty="0" smtClean="0"/>
              <a:t>Pla de comunicació: </a:t>
            </a:r>
            <a:r>
              <a:rPr lang="ca-ES" dirty="0" smtClean="0"/>
              <a:t>creació d’un pla de comunicació i sensibilització global sobre qualitat de l’aire, amb l’objectiu de millorar la transparència i educar al ciutadà sobre els principals conceptes d’aquesta temàtica</a:t>
            </a:r>
            <a:endParaRPr lang="ca-ES" b="1" dirty="0" smtClean="0"/>
          </a:p>
          <a:p>
            <a:pPr marL="1257300" lvl="2" indent="-342900" algn="just">
              <a:buFont typeface="Wingdings" pitchFamily="2" charset="2"/>
              <a:buChar char="Ø"/>
            </a:pPr>
            <a:endParaRPr lang="ca-ES" dirty="0" smtClean="0"/>
          </a:p>
          <a:p>
            <a:pPr lvl="1" algn="just"/>
            <a:endParaRPr lang="ca-ES" dirty="0"/>
          </a:p>
        </p:txBody>
      </p:sp>
      <p:sp>
        <p:nvSpPr>
          <p:cNvPr id="15" name="QuadreDeText 14"/>
          <p:cNvSpPr txBox="1"/>
          <p:nvPr/>
        </p:nvSpPr>
        <p:spPr>
          <a:xfrm>
            <a:off x="899592" y="37890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/>
            <a:r>
              <a:rPr lang="ca-ES" b="1" dirty="0" smtClean="0"/>
              <a:t>8. </a:t>
            </a:r>
            <a:r>
              <a:rPr lang="ca-ES" b="1" dirty="0"/>
              <a:t>Pla de </a:t>
            </a:r>
            <a:r>
              <a:rPr lang="ca-ES" b="1" dirty="0" smtClean="0"/>
              <a:t>vigilància de </a:t>
            </a:r>
            <a:r>
              <a:rPr lang="ca-ES" b="1" dirty="0"/>
              <a:t>la salut</a:t>
            </a:r>
            <a:r>
              <a:rPr lang="ca-ES" dirty="0"/>
              <a:t>: </a:t>
            </a:r>
            <a:r>
              <a:rPr lang="ca-ES" dirty="0" smtClean="0"/>
              <a:t>s’establirà </a:t>
            </a:r>
            <a:r>
              <a:rPr lang="ca-ES" dirty="0"/>
              <a:t>un sistema de vigilància dels efectes negatius sobre la salut </a:t>
            </a:r>
            <a:r>
              <a:rPr lang="ca-ES" dirty="0" smtClean="0"/>
              <a:t>i mortalitat dels </a:t>
            </a:r>
            <a:r>
              <a:rPr lang="ca-ES" dirty="0"/>
              <a:t>ciutadans associats a la contaminació atmosfèrica. </a:t>
            </a:r>
            <a:endParaRPr lang="ca-ES" dirty="0" smtClean="0"/>
          </a:p>
          <a:p>
            <a:pPr lvl="1" algn="just"/>
            <a:endParaRPr lang="ca-ES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7907"/>
              </p:ext>
            </p:extLst>
          </p:nvPr>
        </p:nvGraphicFramePr>
        <p:xfrm>
          <a:off x="1324592" y="2924944"/>
          <a:ext cx="6946897" cy="571500"/>
        </p:xfrm>
        <a:graphic>
          <a:graphicData uri="http://schemas.openxmlformats.org/drawingml/2006/table">
            <a:tbl>
              <a:tblPr/>
              <a:tblGrid>
                <a:gridCol w="1913747"/>
                <a:gridCol w="1875472"/>
                <a:gridCol w="373181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373181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 de Comunicació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9091"/>
              </p:ext>
            </p:extLst>
          </p:nvPr>
        </p:nvGraphicFramePr>
        <p:xfrm>
          <a:off x="1331640" y="4945732"/>
          <a:ext cx="6946897" cy="571500"/>
        </p:xfrm>
        <a:graphic>
          <a:graphicData uri="http://schemas.openxmlformats.org/drawingml/2006/table">
            <a:tbl>
              <a:tblPr/>
              <a:tblGrid>
                <a:gridCol w="1913747"/>
                <a:gridCol w="1875472"/>
                <a:gridCol w="373181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200943"/>
                <a:gridCol w="373181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 de </a:t>
                      </a:r>
                      <a:r>
                        <a:rPr lang="ca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vigilància de la salut</a:t>
                      </a:r>
                      <a:endParaRPr lang="ca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1000100" y="2418843"/>
            <a:ext cx="77153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ca-ES" sz="33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928662" y="1142984"/>
            <a:ext cx="771530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3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a-ES" sz="83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</a:t>
            </a:fld>
            <a:endParaRPr lang="ca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71600" y="195488"/>
            <a:ext cx="4286280" cy="85724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dirty="0" smtClean="0"/>
              <a:t>#</a:t>
            </a:r>
            <a:r>
              <a:rPr lang="ca-ES" dirty="0" err="1" smtClean="0"/>
              <a:t>Airenet</a:t>
            </a:r>
            <a:r>
              <a:rPr lang="ca-ES" dirty="0" smtClean="0"/>
              <a:t> BCN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Mesures estructurals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20</a:t>
            </a:fld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978674" y="176874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ca-ES" b="1" dirty="0" smtClean="0"/>
              <a:t>Mesures orientades a potenciar el compromís de les grans infraestructures i de 3ers amb els objectius ambientals de la ciutat:</a:t>
            </a:r>
            <a:r>
              <a:rPr lang="ca-ES" dirty="0" smtClean="0"/>
              <a:t> cerca de complicitat i establiment d’objectius ambientals compartits:</a:t>
            </a:r>
          </a:p>
          <a:p>
            <a:pPr marL="342900" indent="-342900" algn="just">
              <a:buFont typeface="+mj-lt"/>
              <a:buAutoNum type="arabicPeriod" startAt="9"/>
            </a:pPr>
            <a:endParaRPr lang="ca-ES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dirty="0" smtClean="0"/>
              <a:t>Grans infraestructures (Port i l’Aeroport): establiment de mecanismes de col·laboració i coordinació dels protocols d’actuació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dirty="0" smtClean="0"/>
              <a:t>La indústria i les activitats: promoció de plans de mobilitat d’empresa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dirty="0" smtClean="0"/>
              <a:t>La ciutadania: foment de l’ús compartit de vehicles</a:t>
            </a:r>
          </a:p>
        </p:txBody>
      </p:sp>
    </p:spTree>
    <p:extLst>
      <p:ext uri="{BB962C8B-B14F-4D97-AF65-F5344CB8AC3E}">
        <p14:creationId xmlns:p14="http://schemas.microsoft.com/office/powerpoint/2010/main" val="1676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1000100" y="2418843"/>
            <a:ext cx="77153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ca-ES" sz="33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928662" y="1142984"/>
            <a:ext cx="771530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3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ca-ES" sz="83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21</a:t>
            </a:fld>
            <a:endParaRPr lang="ca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71600" y="195488"/>
            <a:ext cx="4286280" cy="85724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dirty="0" smtClean="0"/>
              <a:t>#</a:t>
            </a:r>
            <a:r>
              <a:rPr lang="ca-ES" dirty="0" err="1" smtClean="0"/>
              <a:t>Airenet</a:t>
            </a:r>
            <a:r>
              <a:rPr lang="ca-ES" dirty="0" smtClean="0"/>
              <a:t> BCN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956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22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8257763"/>
              </p:ext>
            </p:extLst>
          </p:nvPr>
        </p:nvGraphicFramePr>
        <p:xfrm>
          <a:off x="1790563" y="3179846"/>
          <a:ext cx="6096000" cy="272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547664" y="2390600"/>
            <a:ext cx="6048672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Dades de la XVPCA a Barcelona (ASPB)</a:t>
            </a:r>
            <a:endParaRPr lang="ca-ES" dirty="0"/>
          </a:p>
        </p:txBody>
      </p:sp>
      <p:cxnSp>
        <p:nvCxnSpPr>
          <p:cNvPr id="9" name="Connector de fletxa recta 8"/>
          <p:cNvCxnSpPr/>
          <p:nvPr/>
        </p:nvCxnSpPr>
        <p:spPr>
          <a:xfrm>
            <a:off x="2411760" y="2822648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utoShape 2" descr="Resultado de imagen de generalitat de catalu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2" name="AutoShape 4" descr="Resultado de imagen de generalitat de catalun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125" name="Picture 5" descr="C:\Users\am27435\Desktop\descarg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3" y="3156860"/>
            <a:ext cx="1661939" cy="4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au d'obertura 12"/>
          <p:cNvSpPr/>
          <p:nvPr/>
        </p:nvSpPr>
        <p:spPr>
          <a:xfrm rot="5400000">
            <a:off x="5652120" y="1788707"/>
            <a:ext cx="360040" cy="41044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QuadreDeText 15"/>
          <p:cNvSpPr txBox="1"/>
          <p:nvPr/>
        </p:nvSpPr>
        <p:spPr>
          <a:xfrm>
            <a:off x="936536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Esquema d’activació</a:t>
            </a:r>
            <a:endParaRPr lang="ca-ES" dirty="0"/>
          </a:p>
        </p:txBody>
      </p:sp>
      <p:sp>
        <p:nvSpPr>
          <p:cNvPr id="19" name="Clau d'obertura 18"/>
          <p:cNvSpPr/>
          <p:nvPr/>
        </p:nvSpPr>
        <p:spPr>
          <a:xfrm rot="16200000">
            <a:off x="5652120" y="3161223"/>
            <a:ext cx="360040" cy="41044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QuadreDeText 19"/>
          <p:cNvSpPr txBox="1"/>
          <p:nvPr/>
        </p:nvSpPr>
        <p:spPr>
          <a:xfrm>
            <a:off x="5271199" y="5461116"/>
            <a:ext cx="11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Mesures</a:t>
            </a:r>
            <a:endParaRPr lang="ca-ES" dirty="0"/>
          </a:p>
        </p:txBody>
      </p:sp>
      <p:pic>
        <p:nvPicPr>
          <p:cNvPr id="5126" name="Picture 6" descr="C:\Users\am27435\Desktop\descarga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77394"/>
            <a:ext cx="1728192" cy="4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23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10703753"/>
              </p:ext>
            </p:extLst>
          </p:nvPr>
        </p:nvGraphicFramePr>
        <p:xfrm>
          <a:off x="1790563" y="1412776"/>
          <a:ext cx="6096000" cy="272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5754"/>
              </p:ext>
            </p:extLst>
          </p:nvPr>
        </p:nvGraphicFramePr>
        <p:xfrm>
          <a:off x="1331640" y="3627907"/>
          <a:ext cx="6696744" cy="119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1944216"/>
                <a:gridCol w="1944216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200" b="1" dirty="0" smtClean="0"/>
                        <a:t>NO2</a:t>
                      </a:r>
                      <a:endParaRPr lang="ca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200" b="0" dirty="0" smtClean="0"/>
                        <a:t>140 </a:t>
                      </a:r>
                      <a:r>
                        <a:rPr lang="ca-ES" sz="1200" b="0" dirty="0" smtClean="0">
                          <a:latin typeface="Calibri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Calibri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Calibri"/>
                          <a:cs typeface="Calibri"/>
                        </a:rPr>
                        <a:t>(horari)</a:t>
                      </a:r>
                      <a:endParaRPr lang="ca-ES" sz="1200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 smtClean="0"/>
                        <a:t>160 </a:t>
                      </a:r>
                      <a:r>
                        <a:rPr lang="ca-ES" sz="1200" b="0" dirty="0" smtClean="0">
                          <a:latin typeface="+mn-lt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+mn-lt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+mn-lt"/>
                          <a:cs typeface="Calibri"/>
                        </a:rPr>
                        <a:t>(horari)</a:t>
                      </a:r>
                      <a:endParaRPr lang="ca-ES" sz="1200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 smtClean="0"/>
                        <a:t>200 </a:t>
                      </a:r>
                      <a:r>
                        <a:rPr lang="ca-ES" sz="1200" b="0" dirty="0" smtClean="0">
                          <a:latin typeface="+mn-lt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+mn-lt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+mn-lt"/>
                          <a:cs typeface="Calibri"/>
                        </a:rPr>
                        <a:t>(horari)</a:t>
                      </a:r>
                      <a:endParaRPr lang="ca-ES" sz="1200" b="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b="1" dirty="0" smtClean="0"/>
                        <a:t>PM10</a:t>
                      </a:r>
                      <a:endParaRPr lang="ca-E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 smtClean="0"/>
                        <a:t>50 </a:t>
                      </a:r>
                      <a:r>
                        <a:rPr lang="ca-ES" sz="1200" b="0" dirty="0" smtClean="0">
                          <a:latin typeface="+mn-lt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+mn-lt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+mn-lt"/>
                          <a:cs typeface="Calibri"/>
                        </a:rPr>
                        <a:t>(diari)</a:t>
                      </a:r>
                      <a:endParaRPr lang="ca-ES" sz="1200" b="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 smtClean="0"/>
                        <a:t>80 </a:t>
                      </a:r>
                      <a:r>
                        <a:rPr lang="ca-ES" sz="1200" b="0" dirty="0" smtClean="0">
                          <a:latin typeface="+mn-lt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+mn-lt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+mn-lt"/>
                          <a:cs typeface="Calibri"/>
                        </a:rPr>
                        <a:t>(diari) o  més de 3 dies seguits </a:t>
                      </a:r>
                      <a:r>
                        <a:rPr lang="ca-ES" sz="1200" b="0" dirty="0" smtClean="0"/>
                        <a:t>50 </a:t>
                      </a:r>
                      <a:r>
                        <a:rPr lang="ca-ES" sz="1200" b="0" dirty="0" smtClean="0">
                          <a:latin typeface="+mn-lt"/>
                          <a:cs typeface="Calibri"/>
                        </a:rPr>
                        <a:t>µg/m</a:t>
                      </a:r>
                      <a:r>
                        <a:rPr lang="ca-ES" sz="1200" b="0" baseline="30000" dirty="0" smtClean="0">
                          <a:latin typeface="+mn-lt"/>
                          <a:cs typeface="Calibri"/>
                        </a:rPr>
                        <a:t>3 </a:t>
                      </a:r>
                      <a:r>
                        <a:rPr lang="ca-ES" sz="1200" b="0" baseline="0" dirty="0" smtClean="0">
                          <a:latin typeface="+mn-lt"/>
                          <a:cs typeface="Calibri"/>
                        </a:rPr>
                        <a:t>(diari)</a:t>
                      </a:r>
                      <a:endParaRPr lang="ca-ES" sz="1200" b="0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a-ES" sz="12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Llindars que cal superar en més d’una estació de la XVPCA de la zona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b="0" baseline="30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b="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QuadreDeText 5"/>
          <p:cNvSpPr txBox="1"/>
          <p:nvPr/>
        </p:nvSpPr>
        <p:spPr>
          <a:xfrm>
            <a:off x="957262" y="1746021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Activació subjecta a una previsió desfavorable dels models meteorològics i de qualitat de l’aire </a:t>
            </a:r>
            <a:endParaRPr lang="ca-ES" sz="1400" dirty="0"/>
          </a:p>
        </p:txBody>
      </p:sp>
      <p:sp>
        <p:nvSpPr>
          <p:cNvPr id="2" name="Rectangle 1"/>
          <p:cNvSpPr/>
          <p:nvPr/>
        </p:nvSpPr>
        <p:spPr>
          <a:xfrm>
            <a:off x="1403648" y="507589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/>
              <a:t>Responsabilitat d’activació i desactivació: </a:t>
            </a:r>
            <a:r>
              <a:rPr lang="ca-ES" b="1" dirty="0"/>
              <a:t>Generalitat de Catalunya</a:t>
            </a:r>
          </a:p>
        </p:txBody>
      </p:sp>
    </p:spTree>
    <p:extLst>
      <p:ext uri="{BB962C8B-B14F-4D97-AF65-F5344CB8AC3E}">
        <p14:creationId xmlns:p14="http://schemas.microsoft.com/office/powerpoint/2010/main" val="42787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24</a:t>
            </a:fld>
            <a:endParaRPr lang="ca-ES"/>
          </a:p>
        </p:txBody>
      </p:sp>
      <p:sp>
        <p:nvSpPr>
          <p:cNvPr id="3" name="QuadreDeText 2"/>
          <p:cNvSpPr txBox="1"/>
          <p:nvPr/>
        </p:nvSpPr>
        <p:spPr>
          <a:xfrm>
            <a:off x="899592" y="1772816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a-ES" sz="2000" dirty="0" smtClean="0"/>
              <a:t>En funcionament a Barcelona a partir de l’1 de Gener de 2017 mitjançant un Decret del Gerent Municipal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2000" dirty="0" smtClean="0"/>
              <a:t>Consolidació a través del Pla d’Emergència Municipal a partir de Juliol 2017</a:t>
            </a:r>
          </a:p>
          <a:p>
            <a:pPr algn="just"/>
            <a:endParaRPr lang="ca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2000" dirty="0" smtClean="0"/>
              <a:t>S’ha cercat la </a:t>
            </a:r>
            <a:r>
              <a:rPr lang="ca-ES" sz="2000" b="1" dirty="0" smtClean="0"/>
              <a:t>coherència interadministrativa</a:t>
            </a:r>
            <a:r>
              <a:rPr lang="ca-ES" sz="2000" dirty="0" smtClean="0"/>
              <a:t>: mateixos llindars d’activació, mateix missatge a la ciutadania, actuacions complementàries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2000" b="1" dirty="0" smtClean="0"/>
              <a:t>Potenciar </a:t>
            </a:r>
            <a:r>
              <a:rPr lang="ca-ES" sz="2000" b="1" dirty="0"/>
              <a:t>el compromís de les grans infraestructures i de 3ers </a:t>
            </a:r>
            <a:r>
              <a:rPr lang="ca-ES" sz="2000" dirty="0"/>
              <a:t>amb els objectius ambientals de la ciutat: cerca de complicitat i establiment d’objectius ambientals </a:t>
            </a:r>
            <a:r>
              <a:rPr lang="ca-ES" sz="2000" dirty="0" smtClean="0"/>
              <a:t>compartits com el cas del Port de Barcelona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8891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25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6682388"/>
              </p:ext>
            </p:extLst>
          </p:nvPr>
        </p:nvGraphicFramePr>
        <p:xfrm>
          <a:off x="1763688" y="1772816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6798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Fase només inclosa en el protocol de Barcelona i la proposta de l’Àrea Metropolitana de Barcelona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Preparació interna per si es dona un cas d’episodi</a:t>
            </a:r>
          </a:p>
          <a:p>
            <a:pPr marL="285750" indent="-285750">
              <a:buFont typeface="Arial" pitchFamily="34" charset="0"/>
              <a:buChar char="•"/>
            </a:pPr>
            <a:endParaRPr lang="ca-ES" dirty="0"/>
          </a:p>
          <a:p>
            <a:pPr marL="285750" indent="-285750">
              <a:buFont typeface="Arial" pitchFamily="34" charset="0"/>
              <a:buChar char="•"/>
            </a:pPr>
            <a:r>
              <a:rPr lang="ca-ES" dirty="0" smtClean="0"/>
              <a:t>No s’apliquen mesures correctores però es segueix la situació i les previsions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3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26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5123322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d’avís preventiu per </a:t>
            </a:r>
            <a:r>
              <a:rPr lang="ca-ES" sz="1600" b="1" dirty="0" smtClean="0"/>
              <a:t>NO</a:t>
            </a:r>
            <a:r>
              <a:rPr lang="ca-ES" sz="1600" b="1" baseline="-25000" dirty="0" smtClean="0"/>
              <a:t>2</a:t>
            </a:r>
            <a:r>
              <a:rPr lang="ca-ES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Comunicació a la població:</a:t>
            </a:r>
            <a:r>
              <a:rPr lang="ca-ES" sz="1600" dirty="0" smtClean="0"/>
              <a:t> panells d’informació variable, xarxes socials i webs municipals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Activació de les campanyes de sensibilització:</a:t>
            </a:r>
            <a:r>
              <a:rPr lang="ca-ES" sz="1600" dirty="0" smtClean="0"/>
              <a:t> implantació de 2 punts de control de fums a la ciutat</a:t>
            </a:r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70341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25957"/>
              </p:ext>
            </p:extLst>
          </p:nvPr>
        </p:nvGraphicFramePr>
        <p:xfrm>
          <a:off x="815153" y="4514453"/>
          <a:ext cx="7861303" cy="1714500"/>
        </p:xfrm>
        <a:graphic>
          <a:graphicData uri="http://schemas.openxmlformats.org/drawingml/2006/table">
            <a:tbl>
              <a:tblPr/>
              <a:tblGrid>
                <a:gridCol w="4005535"/>
                <a:gridCol w="777526"/>
                <a:gridCol w="334591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200755"/>
                <a:gridCol w="334591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 a la població via canals interns i externs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Missatge </a:t>
                      </a:r>
                      <a:r>
                        <a:rPr lang="ca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“episodi</a:t>
                      </a:r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 als PIV (panells d'informació variable) de trànsit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 d'ús a altres PIV de la ciutat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Avís específic a centres sanitaris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Avís específics a centres de reunió de persones sensibles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Activar campanyes de sensibilització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fums a vehicles </a:t>
                      </a: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2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27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3440118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d’avís preventiu per </a:t>
            </a:r>
            <a:r>
              <a:rPr lang="ca-ES" sz="1600" b="1" dirty="0" smtClean="0"/>
              <a:t>NO</a:t>
            </a:r>
            <a:r>
              <a:rPr lang="ca-ES" sz="1600" b="1" baseline="-25000" dirty="0" smtClean="0"/>
              <a:t>2</a:t>
            </a:r>
            <a:r>
              <a:rPr lang="ca-ES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Priorització del transport públic envers del privat als accessos de la ciutat:</a:t>
            </a:r>
            <a:r>
              <a:rPr lang="ca-ES" sz="1600" dirty="0"/>
              <a:t> implantació extraordinària de carrils Bus-VAO en vies d’accés a la ciutat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sz="1600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ca-ES" sz="1600" dirty="0"/>
              <a:t>S’estan estudiant les següents vies: B23 – Diagonal, C31 - Gran Via nord, C31 - Gran Via sud, C58 (cal revisar el protocol), C16 – </a:t>
            </a:r>
            <a:r>
              <a:rPr lang="ca-ES" sz="1600" dirty="0" err="1"/>
              <a:t>Vallvidriera</a:t>
            </a:r>
            <a:r>
              <a:rPr lang="ca-ES" sz="1600" dirty="0" smtClean="0"/>
              <a:t>.</a:t>
            </a:r>
            <a:endParaRPr lang="ca-ES" sz="1600" dirty="0"/>
          </a:p>
        </p:txBody>
      </p:sp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7275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48322"/>
              </p:ext>
            </p:extLst>
          </p:nvPr>
        </p:nvGraphicFramePr>
        <p:xfrm>
          <a:off x="590868" y="4957422"/>
          <a:ext cx="8229604" cy="919850"/>
        </p:xfrm>
        <a:graphic>
          <a:graphicData uri="http://schemas.openxmlformats.org/drawingml/2006/table">
            <a:tbl>
              <a:tblPr/>
              <a:tblGrid>
                <a:gridCol w="4270162"/>
                <a:gridCol w="987552"/>
                <a:gridCol w="323031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323031"/>
              </a:tblGrid>
              <a:tr h="1839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97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 a la població via canals interns i externs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4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 d'implantació dels carrils Bus-VAO 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Servei Català</a:t>
                      </a:r>
                      <a:b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Trànsit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28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364157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d’avís preventiu per </a:t>
            </a:r>
            <a:r>
              <a:rPr lang="ca-ES" sz="1600" b="1" dirty="0" smtClean="0"/>
              <a:t>NO</a:t>
            </a:r>
            <a:r>
              <a:rPr lang="ca-ES" sz="1600" b="1" baseline="-25000" dirty="0" smtClean="0"/>
              <a:t>2</a:t>
            </a:r>
            <a:r>
              <a:rPr lang="ca-ES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Reforç de l’oferta de transport públic:</a:t>
            </a:r>
            <a:r>
              <a:rPr lang="ca-ES" sz="1600" dirty="0" smtClean="0"/>
              <a:t> reforç del transport públic mobilitzant  vehicles addicionals i augmentant la freqüència del TP en general. S’ha demanat el suport de la Generalitat de Catalunya per millorar l’oferta dels mitjans públics de transports tant propis com dependents de l’Estat.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sz="1600" u="sng" dirty="0"/>
          </a:p>
        </p:txBody>
      </p:sp>
      <p:graphicFrame>
        <p:nvGraphicFramePr>
          <p:cNvPr id="10" name="Tau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7275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41783"/>
              </p:ext>
            </p:extLst>
          </p:nvPr>
        </p:nvGraphicFramePr>
        <p:xfrm>
          <a:off x="590868" y="4437112"/>
          <a:ext cx="8229604" cy="1655730"/>
        </p:xfrm>
        <a:graphic>
          <a:graphicData uri="http://schemas.openxmlformats.org/drawingml/2006/table">
            <a:tbl>
              <a:tblPr/>
              <a:tblGrid>
                <a:gridCol w="4270162"/>
                <a:gridCol w="987552"/>
                <a:gridCol w="323031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193819"/>
                <a:gridCol w="323031"/>
              </a:tblGrid>
              <a:tr h="1839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97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del transport públic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 l'oferta de transport públic de bus urbà (TMB)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TMB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l'oferta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públic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metro (TMB)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TMB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 l'oferta de transport públic de bus interurbà (AMB)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 l'oferta de transport públic de Tramvia (ATM)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ATM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 l'oferta de transport públic de FGC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0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Reforç de l'oferta de transport públic de Rodalies RENFE</a:t>
                      </a:r>
                    </a:p>
                  </a:txBody>
                  <a:tcPr marL="165573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Estat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29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6692431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d’avís preventiu per a </a:t>
            </a:r>
            <a:r>
              <a:rPr lang="ca-ES" sz="1600" b="1" dirty="0" smtClean="0"/>
              <a:t>PM10</a:t>
            </a:r>
            <a:r>
              <a:rPr lang="ca-ES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Comunicació a la població:</a:t>
            </a:r>
            <a:r>
              <a:rPr lang="ca-ES" sz="1600" dirty="0"/>
              <a:t> panells d’informació variable, xarxes socials i webs municipals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Activació de les campanyes de sensibilització:</a:t>
            </a:r>
            <a:r>
              <a:rPr lang="ca-ES" sz="1600" dirty="0"/>
              <a:t> implantació de 2 punts de control de fums a la ciutat</a:t>
            </a:r>
          </a:p>
          <a:p>
            <a:endParaRPr lang="ca-ES" sz="1600" dirty="0" smtClean="0"/>
          </a:p>
        </p:txBody>
      </p:sp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7275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45163"/>
              </p:ext>
            </p:extLst>
          </p:nvPr>
        </p:nvGraphicFramePr>
        <p:xfrm>
          <a:off x="590877" y="4437112"/>
          <a:ext cx="8229595" cy="1693593"/>
        </p:xfrm>
        <a:graphic>
          <a:graphicData uri="http://schemas.openxmlformats.org/drawingml/2006/table">
            <a:tbl>
              <a:tblPr/>
              <a:tblGrid>
                <a:gridCol w="4368142"/>
                <a:gridCol w="821387"/>
                <a:gridCol w="330443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198265"/>
                <a:gridCol w="330443"/>
              </a:tblGrid>
              <a:tr h="1881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817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Comunicació a la població via canals interns i externs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Missatge "episodi" als panells d'informació variable de trànsit</a:t>
                      </a:r>
                    </a:p>
                  </a:txBody>
                  <a:tcPr marL="16935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 d'ús a altres PIV de la ciutat</a:t>
                      </a:r>
                    </a:p>
                  </a:txBody>
                  <a:tcPr marL="16935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Avís específic a centres sanitaris</a:t>
                      </a:r>
                    </a:p>
                  </a:txBody>
                  <a:tcPr marL="16935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Avís específic a centres de reunió de persones sensibles</a:t>
                      </a:r>
                    </a:p>
                  </a:txBody>
                  <a:tcPr marL="16935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Activar campanyes de sensibilització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77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de fums a vehicles </a:t>
                      </a:r>
                    </a:p>
                  </a:txBody>
                  <a:tcPr marL="16935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09" marR="9409" marT="9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/>
          <p:cNvSpPr txBox="1"/>
          <p:nvPr/>
        </p:nvSpPr>
        <p:spPr>
          <a:xfrm>
            <a:off x="928662" y="12286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4882172" y="2366297"/>
            <a:ext cx="416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Origen de les immissions de PM10 (2013)</a:t>
            </a:r>
            <a:endParaRPr lang="ca-ES" sz="1600" baseline="-250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971885" y="6309320"/>
            <a:ext cx="2447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Font: PMQAB</a:t>
            </a:r>
            <a:endParaRPr lang="ca-ES" sz="900" dirty="0"/>
          </a:p>
        </p:txBody>
      </p:sp>
      <p:sp>
        <p:nvSpPr>
          <p:cNvPr id="10" name="QuadreDeText 9"/>
          <p:cNvSpPr txBox="1"/>
          <p:nvPr/>
        </p:nvSpPr>
        <p:spPr>
          <a:xfrm>
            <a:off x="701380" y="2366297"/>
            <a:ext cx="394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Origen de les immissions d’NO</a:t>
            </a:r>
            <a:r>
              <a:rPr lang="ca-ES" sz="1600" baseline="-25000" dirty="0" smtClean="0"/>
              <a:t>2</a:t>
            </a:r>
            <a:r>
              <a:rPr lang="ca-ES" sz="1600" dirty="0" smtClean="0"/>
              <a:t> (2013)</a:t>
            </a:r>
            <a:endParaRPr lang="ca-ES" sz="1600" baseline="-250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44501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3890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1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30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93945499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de d’avís preventiu per a </a:t>
            </a:r>
            <a:r>
              <a:rPr lang="ca-ES" sz="1600" b="1" dirty="0" smtClean="0"/>
              <a:t>PM10</a:t>
            </a:r>
            <a:r>
              <a:rPr lang="ca-ES" sz="16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Reg amb aigua freàtica de parcs i places no </a:t>
            </a:r>
            <a:r>
              <a:rPr lang="ca-ES" sz="1600" u="sng" dirty="0" smtClean="0"/>
              <a:t>asfaltats i increment de reg dels carrers</a:t>
            </a:r>
            <a:endParaRPr lang="ca-ES" sz="1600" u="sng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Prohibició de l’ús de bufadors en les tasques de neteja i el verd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Comunicació a les activitats pulverulentes a les obres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Intensificació del control del compliment del pla d’ambientalització de les obres</a:t>
            </a:r>
          </a:p>
          <a:p>
            <a:endParaRPr lang="ca-ES" sz="1600" dirty="0" smtClean="0"/>
          </a:p>
        </p:txBody>
      </p:sp>
      <p:graphicFrame>
        <p:nvGraphicFramePr>
          <p:cNvPr id="9" name="Tau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7275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91743"/>
              </p:ext>
            </p:extLst>
          </p:nvPr>
        </p:nvGraphicFramePr>
        <p:xfrm>
          <a:off x="662883" y="4437112"/>
          <a:ext cx="8229597" cy="1649901"/>
        </p:xfrm>
        <a:graphic>
          <a:graphicData uri="http://schemas.openxmlformats.org/drawingml/2006/table">
            <a:tbl>
              <a:tblPr/>
              <a:tblGrid>
                <a:gridCol w="4331700"/>
                <a:gridCol w="814535"/>
                <a:gridCol w="362015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196611"/>
                <a:gridCol w="362015"/>
              </a:tblGrid>
              <a:tr h="1864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6471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 amb aigua freàtica de places i parcs no asfaltats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Prohibició de l'ús de bufadors en les tasques de neteja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Restricció de les activitats pulverulentes en obres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Intensificar el control del compliment del Pla d'ambientalització de les obres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 del reg dels carrers amb aigua freàtica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Prohibició de l'ús de bufadors en les tasques del verd</a:t>
                      </a:r>
                    </a:p>
                  </a:txBody>
                  <a:tcPr marL="1678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324" marR="9324" marT="93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9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31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789058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d’episodi per </a:t>
            </a:r>
            <a:r>
              <a:rPr lang="ca-ES" sz="1600" b="1" dirty="0" smtClean="0"/>
              <a:t>NO</a:t>
            </a:r>
            <a:r>
              <a:rPr lang="ca-ES" sz="1600" b="1" baseline="-25000" dirty="0" smtClean="0"/>
              <a:t>2</a:t>
            </a:r>
            <a:r>
              <a:rPr lang="ca-ES" sz="1600" dirty="0" smtClean="0"/>
              <a:t>, a més a més: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Encariment i posterior prohibició de l’aparcament regulat en calçada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/>
              <a:t>Impulsar abonaments de preu reduït pel transport </a:t>
            </a:r>
            <a:r>
              <a:rPr lang="ca-ES" sz="1600" u="sng" dirty="0" smtClean="0"/>
              <a:t>públic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Restricció de la circulació als vehicles més contaminants:</a:t>
            </a:r>
            <a:r>
              <a:rPr lang="ca-ES" sz="1600" dirty="0" smtClean="0"/>
              <a:t> mesura a aplicar un cop s’hagi definit la ZBE, amb els mateixos criteris de restricció, durant el període transitori d’implantació</a:t>
            </a:r>
            <a:endParaRPr lang="ca-ES" sz="1600" u="sng" dirty="0" smtClean="0"/>
          </a:p>
          <a:p>
            <a:endParaRPr lang="ca-ES" sz="1600" dirty="0" smtClean="0"/>
          </a:p>
        </p:txBody>
      </p:sp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57275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06557"/>
              </p:ext>
            </p:extLst>
          </p:nvPr>
        </p:nvGraphicFramePr>
        <p:xfrm>
          <a:off x="457200" y="4696628"/>
          <a:ext cx="8229601" cy="1396668"/>
        </p:xfrm>
        <a:graphic>
          <a:graphicData uri="http://schemas.openxmlformats.org/drawingml/2006/table">
            <a:tbl>
              <a:tblPr/>
              <a:tblGrid>
                <a:gridCol w="4457577"/>
                <a:gridCol w="788230"/>
                <a:gridCol w="350325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350325"/>
              </a:tblGrid>
              <a:tr h="180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047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Restricció de l'aparcament regulat en calçada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Encariment de l'estacionament per a forans a les zones regulades en calçada</a:t>
                      </a:r>
                    </a:p>
                  </a:txBody>
                  <a:tcPr marL="162426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Prohibició d'estacionament per a forans a les zones regulades en calçada</a:t>
                      </a:r>
                    </a:p>
                  </a:txBody>
                  <a:tcPr marL="162426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Impulsar abonaments de preu reduït pel transport públic</a:t>
                      </a:r>
                      <a:endParaRPr lang="ca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TMB/AMB/</a:t>
                      </a:r>
                    </a:p>
                    <a:p>
                      <a:pPr algn="ctr" fontAlgn="b"/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Permetre la circulació només als vehicle menys contaminants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Ajuntament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781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Protocol en casos d’episodi ambiental de contaminació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32</a:t>
            </a:fld>
            <a:endParaRPr lang="ca-ES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9500275"/>
              </p:ext>
            </p:extLst>
          </p:nvPr>
        </p:nvGraphicFramePr>
        <p:xfrm>
          <a:off x="1763688" y="1484784"/>
          <a:ext cx="60960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QuadreDeText 1"/>
          <p:cNvSpPr txBox="1"/>
          <p:nvPr/>
        </p:nvSpPr>
        <p:spPr>
          <a:xfrm>
            <a:off x="1043608" y="30689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/>
              <a:t>En cas d’episodi per </a:t>
            </a:r>
            <a:r>
              <a:rPr lang="ca-ES" sz="1600" b="1" dirty="0" smtClean="0"/>
              <a:t>PM10</a:t>
            </a:r>
            <a:r>
              <a:rPr lang="ca-ES" sz="1600" dirty="0" smtClean="0"/>
              <a:t>, a més a més:</a:t>
            </a:r>
          </a:p>
          <a:p>
            <a:pPr algn="just"/>
            <a:endParaRPr lang="ca-ES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sz="1600" u="sng" dirty="0" smtClean="0"/>
              <a:t>Prohibició de les activitats pulverulentes en obres</a:t>
            </a:r>
          </a:p>
          <a:p>
            <a:endParaRPr lang="ca-ES" sz="1600" dirty="0" smtClean="0"/>
          </a:p>
        </p:txBody>
      </p:sp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11890"/>
              </p:ext>
            </p:extLst>
          </p:nvPr>
        </p:nvGraphicFramePr>
        <p:xfrm>
          <a:off x="7653993" y="404664"/>
          <a:ext cx="1080120" cy="82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288032"/>
              </a:tblGrid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Definició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30582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Acord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10238">
                <a:tc>
                  <a:txBody>
                    <a:bodyPr/>
                    <a:lstStyle/>
                    <a:p>
                      <a:r>
                        <a:rPr lang="ca-ES" sz="1100" dirty="0" smtClean="0"/>
                        <a:t>Operativa</a:t>
                      </a:r>
                      <a:endParaRPr lang="ca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>
                    <a:solidFill>
                      <a:srgbClr val="47D87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7049"/>
              </p:ext>
            </p:extLst>
          </p:nvPr>
        </p:nvGraphicFramePr>
        <p:xfrm>
          <a:off x="446855" y="4653136"/>
          <a:ext cx="8229601" cy="541422"/>
        </p:xfrm>
        <a:graphic>
          <a:graphicData uri="http://schemas.openxmlformats.org/drawingml/2006/table">
            <a:tbl>
              <a:tblPr/>
              <a:tblGrid>
                <a:gridCol w="4457577"/>
                <a:gridCol w="788230"/>
                <a:gridCol w="350325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190262"/>
                <a:gridCol w="350325"/>
              </a:tblGrid>
              <a:tr h="1804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Implicats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047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047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Prohibició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activitats</a:t>
                      </a:r>
                      <a:r>
                        <a:rPr lang="es-E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pulverulentes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ca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Ajuntament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0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33</a:t>
            </a:fld>
            <a:endParaRPr lang="ca-ES"/>
          </a:p>
        </p:txBody>
      </p:sp>
      <p:pic>
        <p:nvPicPr>
          <p:cNvPr id="6" name="I 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488" y="2643182"/>
            <a:ext cx="3243281" cy="88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7158" y="214290"/>
            <a:ext cx="142876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/>
          <p:cNvSpPr txBox="1"/>
          <p:nvPr/>
        </p:nvSpPr>
        <p:spPr>
          <a:xfrm>
            <a:off x="928662" y="12286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4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4801452" y="2366297"/>
            <a:ext cx="416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Evolució de les superacions del </a:t>
            </a:r>
            <a:r>
              <a:rPr lang="ca-ES" sz="1600" dirty="0" err="1" smtClean="0"/>
              <a:t>VLd</a:t>
            </a:r>
            <a:r>
              <a:rPr lang="ca-ES" sz="1600" dirty="0" smtClean="0"/>
              <a:t> de PM10</a:t>
            </a:r>
            <a:endParaRPr lang="ca-ES" sz="1600" baseline="-250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971885" y="6309320"/>
            <a:ext cx="2447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Font: Agència de Salut Pública de Barcelona</a:t>
            </a:r>
            <a:endParaRPr lang="ca-ES" sz="900" dirty="0"/>
          </a:p>
        </p:txBody>
      </p:sp>
      <p:sp>
        <p:nvSpPr>
          <p:cNvPr id="10" name="QuadreDeText 9"/>
          <p:cNvSpPr txBox="1"/>
          <p:nvPr/>
        </p:nvSpPr>
        <p:spPr>
          <a:xfrm>
            <a:off x="564703" y="2366297"/>
            <a:ext cx="394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Evolució de les mitjanes anuals de PM10</a:t>
            </a:r>
            <a:endParaRPr lang="ca-ES" sz="1600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9" y="2725454"/>
            <a:ext cx="4508350" cy="264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7846"/>
            <a:ext cx="4370644" cy="261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395536" y="5445224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Es compleixen els valors límit establerts per la UE, tot i que es superen els valors recomanat per l’OMS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185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/>
          <p:cNvSpPr txBox="1"/>
          <p:nvPr/>
        </p:nvSpPr>
        <p:spPr>
          <a:xfrm>
            <a:off x="928662" y="12286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5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4801452" y="2366297"/>
            <a:ext cx="4163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Evolució de les superacions del </a:t>
            </a:r>
            <a:r>
              <a:rPr lang="ca-ES" sz="1600" dirty="0" err="1" smtClean="0"/>
              <a:t>VLh</a:t>
            </a:r>
            <a:r>
              <a:rPr lang="ca-ES" sz="1600" dirty="0" smtClean="0"/>
              <a:t> d’NO</a:t>
            </a:r>
            <a:r>
              <a:rPr lang="ca-ES" sz="1600" baseline="-25000" dirty="0" smtClean="0"/>
              <a:t>2</a:t>
            </a:r>
            <a:endParaRPr lang="ca-ES" sz="1600" baseline="-25000" dirty="0"/>
          </a:p>
        </p:txBody>
      </p:sp>
      <p:sp>
        <p:nvSpPr>
          <p:cNvPr id="3" name="QuadreDeText 2"/>
          <p:cNvSpPr txBox="1"/>
          <p:nvPr/>
        </p:nvSpPr>
        <p:spPr>
          <a:xfrm>
            <a:off x="971885" y="6309320"/>
            <a:ext cx="2447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Font: Agència de Salut Pública de Barcelona</a:t>
            </a:r>
            <a:endParaRPr lang="ca-ES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68" y="2686096"/>
            <a:ext cx="4206628" cy="259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6096"/>
            <a:ext cx="4446684" cy="259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QuadreDeText 9"/>
          <p:cNvSpPr txBox="1"/>
          <p:nvPr/>
        </p:nvSpPr>
        <p:spPr>
          <a:xfrm>
            <a:off x="564703" y="2366297"/>
            <a:ext cx="3942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/>
              <a:t>Evolució de les mitjanes anuals d’NO</a:t>
            </a:r>
            <a:r>
              <a:rPr lang="ca-ES" sz="1600" baseline="-25000" dirty="0" smtClean="0"/>
              <a:t>2</a:t>
            </a:r>
            <a:endParaRPr lang="ca-ES" sz="1600" baseline="-25000" dirty="0"/>
          </a:p>
        </p:txBody>
      </p:sp>
      <p:sp>
        <p:nvSpPr>
          <p:cNvPr id="4" name="Oval 3"/>
          <p:cNvSpPr/>
          <p:nvPr/>
        </p:nvSpPr>
        <p:spPr>
          <a:xfrm>
            <a:off x="7020272" y="3501009"/>
            <a:ext cx="1944216" cy="1296144"/>
          </a:xfrm>
          <a:prstGeom prst="ellipse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179512" y="2996952"/>
            <a:ext cx="4446684" cy="988499"/>
          </a:xfrm>
          <a:prstGeom prst="rect">
            <a:avLst/>
          </a:prstGeom>
          <a:noFill/>
          <a:ln w="539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QuadreDeText 13"/>
          <p:cNvSpPr txBox="1"/>
          <p:nvPr/>
        </p:nvSpPr>
        <p:spPr>
          <a:xfrm>
            <a:off x="1036614" y="5373216"/>
            <a:ext cx="749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Hi han superacions del valor límit anual. No s’excedeix el nombre màxim de superacions del valor límit diari 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936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/>
          <p:cNvSpPr txBox="1"/>
          <p:nvPr/>
        </p:nvSpPr>
        <p:spPr>
          <a:xfrm>
            <a:off x="928662" y="12286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627391" cy="399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3700760"/>
            <a:ext cx="3888432" cy="736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/>
          <p:cNvSpPr/>
          <p:nvPr/>
        </p:nvSpPr>
        <p:spPr>
          <a:xfrm>
            <a:off x="1979712" y="5265205"/>
            <a:ext cx="388843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1479428" y="5805264"/>
            <a:ext cx="698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A Barcelona tenim poques superacions del </a:t>
            </a:r>
            <a:r>
              <a:rPr lang="ca-ES" sz="1600" dirty="0" err="1" smtClean="0"/>
              <a:t>VLh</a:t>
            </a:r>
            <a:r>
              <a:rPr lang="ca-ES" sz="1600" dirty="0" smtClean="0"/>
              <a:t> d’NO</a:t>
            </a:r>
            <a:r>
              <a:rPr lang="ca-ES" sz="1600" baseline="-25000" dirty="0" smtClean="0"/>
              <a:t>2</a:t>
            </a:r>
            <a:r>
              <a:rPr lang="ca-ES" sz="1600" dirty="0" smtClean="0"/>
              <a:t> i amb valors propers al límit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999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adreDeText 12"/>
          <p:cNvSpPr txBox="1"/>
          <p:nvPr/>
        </p:nvSpPr>
        <p:spPr>
          <a:xfrm>
            <a:off x="928662" y="12286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Diagnosi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885" y="1844824"/>
            <a:ext cx="7704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a-ES" dirty="0" smtClean="0"/>
              <a:t>Les mesures a adoptar han de ser conseqüents amb la realitat de la ciutat: </a:t>
            </a:r>
            <a:r>
              <a:rPr lang="ca-ES" b="1" dirty="0" smtClean="0"/>
              <a:t>superació dels nivells generals d’NO</a:t>
            </a:r>
            <a:r>
              <a:rPr lang="ca-ES" b="1" baseline="-25000" dirty="0" smtClean="0"/>
              <a:t>2</a:t>
            </a:r>
            <a:r>
              <a:rPr lang="ca-ES" b="1" dirty="0" smtClean="0"/>
              <a:t> i PM10, però amb poques puntes de contaminació i de concentració relativament baixa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dirty="0" smtClean="0"/>
              <a:t>Així, cal afrontar el problema amb mesures a nivell estructural, però donant alhora resposta a les situacions episòdiques amb mesures extraordinàries que permetin fer una comunicació més efectiva i que serveixin de test per implantar-les a nivell estructural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dirty="0" smtClean="0"/>
              <a:t>Tenim una estratègia definida: </a:t>
            </a:r>
            <a:r>
              <a:rPr lang="ca-ES" b="1" dirty="0" smtClean="0"/>
              <a:t>Programa de treball contra la contaminació de l’aire, que es fonamenta en diversos plans i programes en especial el PMU </a:t>
            </a:r>
            <a:endParaRPr lang="ca-E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ca-E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ca-ES" dirty="0" smtClean="0"/>
              <a:t>Tot això, tenint en compte que tenim </a:t>
            </a:r>
            <a:r>
              <a:rPr lang="ca-ES" b="1" dirty="0" smtClean="0"/>
              <a:t>una </a:t>
            </a:r>
            <a:r>
              <a:rPr lang="ca-ES" b="1" dirty="0" err="1" smtClean="0"/>
              <a:t>governança</a:t>
            </a:r>
            <a:r>
              <a:rPr lang="ca-ES" b="1" dirty="0" smtClean="0"/>
              <a:t> compartida </a:t>
            </a:r>
            <a:r>
              <a:rPr lang="ca-ES" dirty="0" smtClean="0"/>
              <a:t>i que, per tant, cal coordinar esforços amb altres administracions</a:t>
            </a:r>
            <a:endParaRPr lang="ca-ES" dirty="0"/>
          </a:p>
          <a:p>
            <a:pPr marL="285750" indent="-285750" algn="just">
              <a:buFont typeface="Arial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7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8BEC1D-FEBF-4B77-B17B-B2A4526F5D45@no-dns-avail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9"/>
          <p:cNvSpPr txBox="1"/>
          <p:nvPr/>
        </p:nvSpPr>
        <p:spPr>
          <a:xfrm>
            <a:off x="1000100" y="2418843"/>
            <a:ext cx="77153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ca-ES" sz="3300" b="1" dirty="0" smtClean="0">
                <a:latin typeface="Arial" pitchFamily="34" charset="0"/>
                <a:cs typeface="Arial" pitchFamily="34" charset="0"/>
              </a:rPr>
              <a:t>Planificació temporal</a:t>
            </a:r>
            <a:endParaRPr lang="ca-ES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928662" y="1142984"/>
            <a:ext cx="771530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3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a-ES" sz="83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8</a:t>
            </a:fld>
            <a:endParaRPr lang="ca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71600" y="195488"/>
            <a:ext cx="4286280" cy="857248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ca-ES" sz="1400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a-ES" dirty="0" smtClean="0"/>
              <a:t>#</a:t>
            </a:r>
            <a:r>
              <a:rPr lang="ca-ES" dirty="0" err="1" smtClean="0"/>
              <a:t>Airenet</a:t>
            </a:r>
            <a:r>
              <a:rPr lang="ca-ES" dirty="0" smtClean="0"/>
              <a:t> BCN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683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928662" y="12687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Planificació temporal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971600" y="19168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Estem treballant amb un horitzó temporal situat l’any 2020, quan s’haurien d’haver aplicat la totalitat de mesures considerades en aquest programa de treball.</a:t>
            </a: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00303"/>
              </p:ext>
            </p:extLst>
          </p:nvPr>
        </p:nvGraphicFramePr>
        <p:xfrm>
          <a:off x="928662" y="3429000"/>
          <a:ext cx="7243740" cy="111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47953"/>
                <a:gridCol w="724850"/>
                <a:gridCol w="739524"/>
                <a:gridCol w="739524"/>
                <a:gridCol w="739524"/>
                <a:gridCol w="752365"/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2016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2017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2018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2019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2020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Nombre d’accions a posar en marxa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9</a:t>
                      </a:r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 smtClean="0"/>
                        <a:t>Acumulat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12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38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47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49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58</a:t>
                      </a:r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0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2448</Words>
  <Application>Microsoft Office PowerPoint</Application>
  <PresentationFormat>Presentació en pantalla (4:3)</PresentationFormat>
  <Paragraphs>1815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33</vt:i4>
      </vt:variant>
    </vt:vector>
  </HeadingPairs>
  <TitlesOfParts>
    <vt:vector size="34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Ajuntament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Ajuntament de Barcelona</dc:creator>
  <cp:lastModifiedBy>Ajuntament de Barcelona</cp:lastModifiedBy>
  <cp:revision>409</cp:revision>
  <cp:lastPrinted>2016-11-18T08:54:12Z</cp:lastPrinted>
  <dcterms:created xsi:type="dcterms:W3CDTF">2011-09-14T09:15:44Z</dcterms:created>
  <dcterms:modified xsi:type="dcterms:W3CDTF">2016-11-21T14:23:31Z</dcterms:modified>
</cp:coreProperties>
</file>