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84" r:id="rId3"/>
    <p:sldId id="432" r:id="rId4"/>
    <p:sldId id="431" r:id="rId5"/>
    <p:sldId id="437" r:id="rId6"/>
    <p:sldId id="330" r:id="rId7"/>
    <p:sldId id="274" r:id="rId8"/>
  </p:sldIdLst>
  <p:sldSz cx="9144000" cy="70199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5BFF3"/>
    <a:srgbClr val="8A61FF"/>
    <a:srgbClr val="F6910A"/>
    <a:srgbClr val="E914F3"/>
    <a:srgbClr val="FDE2BF"/>
    <a:srgbClr val="D3CEF6"/>
    <a:srgbClr val="BCF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5064" autoAdjust="0"/>
  </p:normalViewPr>
  <p:slideViewPr>
    <p:cSldViewPr>
      <p:cViewPr>
        <p:scale>
          <a:sx n="79" d="100"/>
          <a:sy n="79" d="100"/>
        </p:scale>
        <p:origin x="-2544" y="-426"/>
      </p:cViewPr>
      <p:guideLst>
        <p:guide orient="horz" pos="2211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346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DBCACEF9-68AC-BD45-8352-76E4D95FC611}" type="datetimeFigureOut">
              <a:rPr lang="en-US" altLang="en-US"/>
              <a:pPr>
                <a:defRPr/>
              </a:pPr>
              <a:t>5/20/2017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A23ECF-828F-D646-A5E6-FC4208BDD3B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20489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5EB3800A-845A-D043-AFE0-8A3B201491A5}" type="datetimeFigureOut">
              <a:rPr lang="en-US" altLang="en-US"/>
              <a:pPr>
                <a:defRPr/>
              </a:pPr>
              <a:t>5/20/2017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6F1C15-CCD8-564C-9C32-85B010B7055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59323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69ACE28-9F49-3C49-AAC5-B01681CEA1B1}" type="slidenum">
              <a:rPr lang="en-US" altLang="fr-FR"/>
              <a:pPr/>
              <a:t>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471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BSCCNS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user/BSCCNS" TargetMode="External"/><Relationship Id="rId5" Type="http://schemas.openxmlformats.org/officeDocument/2006/relationships/hyperlink" Target="https://www.linkedin.com/company/barcelona-supercomputing-cente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bsc_cn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n-US">
                <a:solidFill>
                  <a:srgbClr val="FFFFFF"/>
                </a:solidFill>
              </a:rPr>
              <a:t>www.bsc.es</a:t>
            </a:r>
            <a:endParaRPr lang="en-US" altLang="en-US">
              <a:latin typeface="Calibri" pitchFamily="34" charset="0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269875"/>
            <a:ext cx="3276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38138"/>
            <a:ext cx="9048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BEA0C16C-78F3-CF41-932A-16A4CAA3B7B4}" type="slidenum">
              <a:rPr lang="en-US" altLang="fr-FR" sz="1000" smtClean="0">
                <a:solidFill>
                  <a:srgbClr val="23589C"/>
                </a:solidFill>
              </a:rPr>
              <a:pPr algn="r" eaLnBrk="1" hangingPunct="1">
                <a:defRPr/>
              </a:pPr>
              <a:t>‹#›</a:t>
            </a:fld>
            <a:endParaRPr lang="en-US" altLang="fr-FR" smtClean="0">
              <a:latin typeface="Calibri" charset="0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9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9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04C6DD1A-1D1C-AD4E-A4E9-B21096FC75CD}" type="slidenum">
              <a:rPr lang="en-US" altLang="fr-FR" sz="1000" smtClean="0">
                <a:solidFill>
                  <a:srgbClr val="23589C"/>
                </a:solidFill>
              </a:rPr>
              <a:pPr algn="r" eaLnBrk="1" hangingPunct="1">
                <a:defRPr/>
              </a:pPr>
              <a:t>‹#›</a:t>
            </a:fld>
            <a:endParaRPr lang="en-US" altLang="fr-FR" smtClean="0">
              <a:latin typeface="Calibri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9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9152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2536A1DB-09D1-3E48-8F01-0981BC8547DD}" type="slidenum">
              <a:rPr lang="en-US" altLang="fr-FR" sz="1000" smtClean="0">
                <a:solidFill>
                  <a:srgbClr val="23589C"/>
                </a:solidFill>
              </a:rPr>
              <a:pPr algn="r" eaLnBrk="1" hangingPunct="1">
                <a:defRPr/>
              </a:pPr>
              <a:t>‹#›</a:t>
            </a:fld>
            <a:endParaRPr lang="en-US" altLang="fr-FR" smtClean="0">
              <a:latin typeface="Calibri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9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n-US" sz="2800">
                <a:solidFill>
                  <a:srgbClr val="FFFFFF"/>
                </a:solidFill>
              </a:rPr>
              <a:t>FUTURE PLANS</a:t>
            </a:r>
            <a:endParaRPr lang="en-US" altLang="en-US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n-US" sz="2800">
                <a:solidFill>
                  <a:srgbClr val="FFFFFF"/>
                </a:solidFill>
              </a:rPr>
              <a:t>MAIN RESEARCH LINES &amp; RESULTS</a:t>
            </a: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n-US" sz="2800">
                <a:solidFill>
                  <a:srgbClr val="FFFFFF"/>
                </a:solidFill>
              </a:rPr>
              <a:t>FUTURE PLANS</a:t>
            </a:r>
            <a:endParaRPr lang="en-US" altLang="en-US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n-US" sz="2800">
                <a:solidFill>
                  <a:srgbClr val="FFFFFF"/>
                </a:solidFill>
              </a:rPr>
              <a:t>FUTURE PLANS</a:t>
            </a: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n-US">
                <a:solidFill>
                  <a:srgbClr val="FFFFFF"/>
                </a:solidFill>
              </a:rPr>
              <a:t>www.bsc.es</a:t>
            </a:r>
            <a:endParaRPr lang="en-US" altLang="en-US">
              <a:latin typeface="Calibri" pitchFamily="34" charset="0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7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875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n-US">
                <a:solidFill>
                  <a:srgbClr val="FFFFFF"/>
                </a:solidFill>
              </a:rPr>
              <a:t>www.bsc.es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70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n-US">
                <a:solidFill>
                  <a:srgbClr val="FFFFFF"/>
                </a:solidFill>
              </a:rPr>
              <a:t>www.bsc.es</a:t>
            </a:r>
            <a:endParaRPr lang="en-US" altLang="en-US">
              <a:latin typeface="Calibri" pitchFamily="34" charset="0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44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18" r:id="rId1"/>
    <p:sldLayoutId id="2147486119" r:id="rId2"/>
    <p:sldLayoutId id="2147486120" r:id="rId3"/>
    <p:sldLayoutId id="2147486121" r:id="rId4"/>
    <p:sldLayoutId id="2147486122" r:id="rId5"/>
    <p:sldLayoutId id="2147486123" r:id="rId6"/>
    <p:sldLayoutId id="2147486124" r:id="rId7"/>
    <p:sldLayoutId id="2147486125" r:id="rId8"/>
    <p:sldLayoutId id="2147486126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Shape 1"/>
          <p:cNvSpPr txBox="1">
            <a:spLocks noChangeArrowheads="1"/>
          </p:cNvSpPr>
          <p:nvPr/>
        </p:nvSpPr>
        <p:spPr bwMode="auto">
          <a:xfrm>
            <a:off x="6548438" y="196850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fr-BE" altLang="es-ES" sz="1400" dirty="0" smtClean="0">
                <a:solidFill>
                  <a:srgbClr val="FFFFFF"/>
                </a:solidFill>
                <a:latin typeface="Calibri" charset="0"/>
              </a:rPr>
              <a:t>Brussels, 23rd </a:t>
            </a:r>
            <a:r>
              <a:rPr lang="fr-BE" altLang="es-ES" sz="1400" dirty="0">
                <a:solidFill>
                  <a:srgbClr val="FFFFFF"/>
                </a:solidFill>
                <a:latin typeface="Calibri" charset="0"/>
              </a:rPr>
              <a:t>of </a:t>
            </a:r>
            <a:r>
              <a:rPr lang="fr-BE" altLang="es-ES" sz="1400" dirty="0" smtClean="0">
                <a:solidFill>
                  <a:srgbClr val="FFFFFF"/>
                </a:solidFill>
                <a:latin typeface="Calibri" charset="0"/>
              </a:rPr>
              <a:t>May 2017</a:t>
            </a:r>
            <a:endParaRPr lang="en-US" altLang="es-ES" dirty="0">
              <a:latin typeface="Calibri" charset="0"/>
            </a:endParaRPr>
          </a:p>
        </p:txBody>
      </p:sp>
      <p:sp>
        <p:nvSpPr>
          <p:cNvPr id="14339" name="TextShape 4"/>
          <p:cNvSpPr txBox="1">
            <a:spLocks noChangeArrowheads="1"/>
          </p:cNvSpPr>
          <p:nvPr/>
        </p:nvSpPr>
        <p:spPr bwMode="auto">
          <a:xfrm>
            <a:off x="476545" y="4454525"/>
            <a:ext cx="828092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 smtClean="0">
                <a:solidFill>
                  <a:srgbClr val="FFFFFF"/>
                </a:solidFill>
              </a:rPr>
              <a:t>Francois </a:t>
            </a:r>
            <a:r>
              <a:rPr lang="en-US" altLang="en-US" sz="2000" dirty="0" err="1" smtClean="0">
                <a:solidFill>
                  <a:srgbClr val="FFFFFF"/>
                </a:solidFill>
              </a:rPr>
              <a:t>Massonnet</a:t>
            </a:r>
            <a:r>
              <a:rPr lang="en-US" altLang="en-US" sz="2000" dirty="0" smtClean="0">
                <a:solidFill>
                  <a:srgbClr val="FFFFFF"/>
                </a:solidFill>
              </a:rPr>
              <a:t>, Omar </a:t>
            </a:r>
            <a:r>
              <a:rPr lang="en-US" altLang="en-US" sz="2000" dirty="0" err="1" smtClean="0">
                <a:solidFill>
                  <a:srgbClr val="FFFFFF"/>
                </a:solidFill>
              </a:rPr>
              <a:t>Bellprat</a:t>
            </a:r>
            <a:r>
              <a:rPr lang="en-US" altLang="en-US" sz="2000" dirty="0" smtClean="0">
                <a:solidFill>
                  <a:srgbClr val="FFFFFF"/>
                </a:solidFill>
              </a:rPr>
              <a:t>, </a:t>
            </a:r>
            <a:r>
              <a:rPr lang="en-US" altLang="en-US" sz="2000" dirty="0" err="1" smtClean="0">
                <a:solidFill>
                  <a:srgbClr val="FFFFFF"/>
                </a:solidFill>
              </a:rPr>
              <a:t>Chloé</a:t>
            </a:r>
            <a:r>
              <a:rPr lang="en-US" altLang="en-US" sz="2000" dirty="0" smtClean="0">
                <a:solidFill>
                  <a:srgbClr val="FFFF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FFFFFF"/>
                </a:solidFill>
              </a:rPr>
              <a:t>Prodhomme</a:t>
            </a:r>
            <a:r>
              <a:rPr lang="en-US" altLang="en-US" sz="2000" dirty="0" smtClean="0">
                <a:solidFill>
                  <a:srgbClr val="FFFFFF"/>
                </a:solidFill>
              </a:rPr>
              <a:t>, </a:t>
            </a:r>
            <a:r>
              <a:rPr lang="en-US" altLang="en-US" sz="20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Virginie</a:t>
            </a:r>
            <a:r>
              <a:rPr lang="en-US" altLang="en-US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Guemas</a:t>
            </a:r>
            <a:r>
              <a:rPr lang="en-US" altLang="en-US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en-US" sz="2000" i="1" dirty="0" smtClean="0">
                <a:solidFill>
                  <a:srgbClr val="FFFFFF"/>
                </a:solidFill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</a:rPr>
              <a:t>Francisco </a:t>
            </a:r>
            <a:r>
              <a:rPr lang="en-US" altLang="en-US" sz="2000" dirty="0" err="1" smtClean="0">
                <a:solidFill>
                  <a:srgbClr val="FFFFFF"/>
                </a:solidFill>
              </a:rPr>
              <a:t>Doblas</a:t>
            </a:r>
            <a:r>
              <a:rPr lang="en-US" altLang="en-US" sz="2000" dirty="0" smtClean="0">
                <a:solidFill>
                  <a:srgbClr val="FFFFFF"/>
                </a:solidFill>
              </a:rPr>
              <a:t>-Reyes</a:t>
            </a:r>
            <a:endParaRPr lang="en-US" altLang="en-US" sz="2000" dirty="0">
              <a:solidFill>
                <a:srgbClr val="FFFFFF"/>
              </a:solidFill>
            </a:endParaRPr>
          </a:p>
        </p:txBody>
      </p:sp>
      <p:sp>
        <p:nvSpPr>
          <p:cNvPr id="14340" name="Title 11"/>
          <p:cNvSpPr txBox="1">
            <a:spLocks/>
          </p:cNvSpPr>
          <p:nvPr/>
        </p:nvSpPr>
        <p:spPr bwMode="auto">
          <a:xfrm>
            <a:off x="746575" y="2506663"/>
            <a:ext cx="7380288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Joint uncertainty assessment of models and observations in verification of climate predictions</a:t>
            </a:r>
            <a:r>
              <a:rPr lang="en-US" sz="3200" dirty="0"/>
              <a:t>.</a:t>
            </a:r>
            <a:endParaRPr lang="en-GB" altLang="es-ES" sz="32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8548" y="6348413"/>
            <a:ext cx="1629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mtClean="0">
                <a:solidFill>
                  <a:srgbClr val="FFFFFF"/>
                </a:solidFill>
              </a:rPr>
              <a:t>VERITAS-CCI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448" y="6237378"/>
            <a:ext cx="900100" cy="591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82" y="6219411"/>
            <a:ext cx="1310913" cy="609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2905" y="-140140"/>
            <a:ext cx="92646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63"/>
              </a:spcBef>
              <a:spcAft>
                <a:spcPts val="1425"/>
              </a:spcAft>
              <a:buClr>
                <a:srgbClr val="000000"/>
              </a:buClr>
              <a:buSzPct val="111000"/>
              <a:defRPr/>
            </a:pPr>
            <a:r>
              <a:rPr lang="es-ES" altLang="en-US" sz="2800" dirty="0" smtClean="0">
                <a:solidFill>
                  <a:schemeClr val="accent1"/>
                </a:solidFill>
              </a:rPr>
              <a:t>A </a:t>
            </a:r>
            <a:r>
              <a:rPr lang="es-ES" altLang="en-US" sz="2800" dirty="0" err="1" smtClean="0">
                <a:solidFill>
                  <a:schemeClr val="accent1"/>
                </a:solidFill>
              </a:rPr>
              <a:t>traditional</a:t>
            </a:r>
            <a:r>
              <a:rPr lang="es-ES" altLang="en-US" sz="2800" dirty="0" smtClean="0">
                <a:solidFill>
                  <a:schemeClr val="accent1"/>
                </a:solidFill>
              </a:rPr>
              <a:t> </a:t>
            </a:r>
            <a:r>
              <a:rPr lang="es-ES" altLang="en-US" sz="2800" dirty="0" err="1" smtClean="0">
                <a:solidFill>
                  <a:schemeClr val="accent1"/>
                </a:solidFill>
              </a:rPr>
              <a:t>verification</a:t>
            </a:r>
            <a:r>
              <a:rPr lang="es-ES" altLang="en-US" sz="2800" dirty="0" smtClean="0">
                <a:solidFill>
                  <a:schemeClr val="accent1"/>
                </a:solidFill>
              </a:rPr>
              <a:t> </a:t>
            </a:r>
            <a:r>
              <a:rPr lang="es-ES" altLang="en-US" sz="2800" dirty="0" err="1" smtClean="0">
                <a:solidFill>
                  <a:schemeClr val="accent1"/>
                </a:solidFill>
              </a:rPr>
              <a:t>question</a:t>
            </a:r>
            <a:endParaRPr lang="es-ES" altLang="en-US" sz="2800" dirty="0">
              <a:solidFill>
                <a:schemeClr val="accent1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663826" y="3249613"/>
            <a:ext cx="11525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altLang="en-US" sz="36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975351" y="3249613"/>
            <a:ext cx="11525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altLang="en-US" sz="3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" name="CustomShape 4"/>
          <p:cNvSpPr>
            <a:spLocks noChangeArrowheads="1"/>
          </p:cNvSpPr>
          <p:nvPr/>
        </p:nvSpPr>
        <p:spPr bwMode="auto">
          <a:xfrm>
            <a:off x="414337" y="939800"/>
            <a:ext cx="77580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en-US" sz="2000" dirty="0"/>
          </a:p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en-US" sz="2000" dirty="0"/>
          </a:p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en-US" sz="2600" dirty="0"/>
              <a:t>Is </a:t>
            </a:r>
            <a:r>
              <a:rPr lang="en-GB" altLang="en-US" sz="2600" dirty="0" smtClean="0"/>
              <a:t>model system </a:t>
            </a:r>
            <a:r>
              <a:rPr lang="en-GB" altLang="en-US" sz="2600" dirty="0"/>
              <a:t>B superior to </a:t>
            </a:r>
            <a:r>
              <a:rPr lang="en-GB" altLang="en-US" sz="2600" dirty="0" smtClean="0"/>
              <a:t>model system </a:t>
            </a:r>
            <a:r>
              <a:rPr lang="en-GB" altLang="en-US" sz="2600" dirty="0"/>
              <a:t>A?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371600" y="4148137"/>
            <a:ext cx="2895600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dirty="0" smtClean="0"/>
              <a:t>Low horizontal resolution</a:t>
            </a:r>
            <a:endParaRPr lang="en-US" altLang="en-US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997450" y="4148137"/>
            <a:ext cx="289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/>
              <a:t>High horizontal resolution</a:t>
            </a:r>
          </a:p>
        </p:txBody>
      </p:sp>
    </p:spTree>
    <p:extLst>
      <p:ext uri="{BB962C8B-B14F-4D97-AF65-F5344CB8AC3E}">
        <p14:creationId xmlns:p14="http://schemas.microsoft.com/office/powerpoint/2010/main" val="19381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33375" y="-135443"/>
            <a:ext cx="92646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63"/>
              </a:spcBef>
              <a:spcAft>
                <a:spcPts val="1425"/>
              </a:spcAft>
              <a:buClr>
                <a:srgbClr val="000000"/>
              </a:buClr>
              <a:buSzPct val="111000"/>
              <a:defRPr/>
            </a:pPr>
            <a:r>
              <a:rPr lang="es-ES" altLang="en-US" sz="2800" dirty="0" err="1">
                <a:solidFill>
                  <a:schemeClr val="accent1"/>
                </a:solidFill>
              </a:rPr>
              <a:t>Comparing</a:t>
            </a:r>
            <a:r>
              <a:rPr lang="es-ES" altLang="en-US" sz="2800" dirty="0">
                <a:solidFill>
                  <a:schemeClr val="accent1"/>
                </a:solidFill>
              </a:rPr>
              <a:t> </a:t>
            </a:r>
            <a:r>
              <a:rPr lang="es-ES" altLang="en-US" sz="2800" dirty="0" err="1">
                <a:solidFill>
                  <a:schemeClr val="accent1"/>
                </a:solidFill>
              </a:rPr>
              <a:t>climate</a:t>
            </a:r>
            <a:r>
              <a:rPr lang="es-ES" altLang="en-US" sz="2800" dirty="0">
                <a:solidFill>
                  <a:schemeClr val="accent1"/>
                </a:solidFill>
              </a:rPr>
              <a:t> </a:t>
            </a:r>
            <a:r>
              <a:rPr lang="es-ES" altLang="en-US" sz="2800" dirty="0" err="1">
                <a:solidFill>
                  <a:schemeClr val="accent1"/>
                </a:solidFill>
              </a:rPr>
              <a:t>forecasts</a:t>
            </a:r>
            <a:endParaRPr lang="es-ES" alt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663826" y="3249613"/>
            <a:ext cx="11525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altLang="en-US" sz="36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975351" y="3249613"/>
            <a:ext cx="11525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altLang="en-US" sz="3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92614" y="4833938"/>
            <a:ext cx="11525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altLang="en-US" sz="36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240088" y="3897313"/>
            <a:ext cx="1079500" cy="93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965700" y="3897313"/>
            <a:ext cx="1011238" cy="93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808288" y="4257675"/>
            <a:ext cx="8636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altLang="en-US" sz="3600">
                <a:solidFill>
                  <a:srgbClr val="000000"/>
                </a:solidFill>
              </a:rPr>
              <a:t>r</a:t>
            </a:r>
            <a:r>
              <a:rPr lang="en-GB" altLang="en-US" smtClean="0">
                <a:solidFill>
                  <a:srgbClr val="000000"/>
                </a:solidFill>
              </a:rPr>
              <a:t>(AO)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903913" y="4257675"/>
            <a:ext cx="8636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altLang="en-US" sz="3600">
                <a:solidFill>
                  <a:srgbClr val="000000"/>
                </a:solidFill>
              </a:rPr>
              <a:t>r</a:t>
            </a:r>
            <a:r>
              <a:rPr lang="en-GB" altLang="en-US" smtClean="0">
                <a:solidFill>
                  <a:srgbClr val="000000"/>
                </a:solidFill>
              </a:rPr>
              <a:t>(BO)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903913" y="4257675"/>
            <a:ext cx="8636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altLang="en-US" sz="3600">
                <a:solidFill>
                  <a:srgbClr val="000000"/>
                </a:solidFill>
              </a:rPr>
              <a:t>r</a:t>
            </a:r>
            <a:r>
              <a:rPr lang="en-GB" altLang="en-US" smtClean="0">
                <a:solidFill>
                  <a:srgbClr val="000000"/>
                </a:solidFill>
              </a:rPr>
              <a:t>(BO)</a:t>
            </a:r>
          </a:p>
        </p:txBody>
      </p:sp>
      <p:sp>
        <p:nvSpPr>
          <p:cNvPr id="14" name="CustomShape 4"/>
          <p:cNvSpPr>
            <a:spLocks noChangeArrowheads="1"/>
          </p:cNvSpPr>
          <p:nvPr/>
        </p:nvSpPr>
        <p:spPr bwMode="auto">
          <a:xfrm>
            <a:off x="414338" y="939800"/>
            <a:ext cx="812006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en-US" sz="2000" dirty="0"/>
          </a:p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en-US" sz="2000" dirty="0"/>
          </a:p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en-US" sz="2600" dirty="0" smtClean="0"/>
              <a:t>Compare</a:t>
            </a:r>
            <a:r>
              <a:rPr lang="en-GB" altLang="en-US" sz="2800" dirty="0" smtClean="0"/>
              <a:t> </a:t>
            </a:r>
            <a:r>
              <a:rPr lang="en-GB" altLang="en-US" sz="2800" dirty="0" err="1"/>
              <a:t>hindcast</a:t>
            </a:r>
            <a:r>
              <a:rPr lang="en-GB" altLang="en-US" sz="2800" dirty="0"/>
              <a:t> </a:t>
            </a:r>
            <a:r>
              <a:rPr lang="en-GB" altLang="en-US" sz="2800" dirty="0" smtClean="0"/>
              <a:t>skill with </a:t>
            </a:r>
            <a:r>
              <a:rPr lang="en-GB" altLang="en-US" sz="2800" dirty="0"/>
              <a:t>an observation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9444" y="5147357"/>
            <a:ext cx="2688635" cy="646331"/>
            <a:chOff x="629444" y="5147357"/>
            <a:chExt cx="2688635" cy="646331"/>
          </a:xfrm>
        </p:grpSpPr>
        <p:sp>
          <p:nvSpPr>
            <p:cNvPr id="15" name="Freeform 14"/>
            <p:cNvSpPr/>
            <p:nvPr/>
          </p:nvSpPr>
          <p:spPr>
            <a:xfrm rot="19907609" flipV="1">
              <a:off x="2009573" y="5249210"/>
              <a:ext cx="1308506" cy="372782"/>
            </a:xfrm>
            <a:custGeom>
              <a:avLst/>
              <a:gdLst>
                <a:gd name="connsiteX0" fmla="*/ 878541 w 878541"/>
                <a:gd name="connsiteY0" fmla="*/ 467834 h 467834"/>
                <a:gd name="connsiteX1" fmla="*/ 699247 w 878541"/>
                <a:gd name="connsiteY1" fmla="*/ 1669 h 467834"/>
                <a:gd name="connsiteX2" fmla="*/ 0 w 878541"/>
                <a:gd name="connsiteY2" fmla="*/ 324399 h 4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541" h="467834">
                  <a:moveTo>
                    <a:pt x="878541" y="467834"/>
                  </a:moveTo>
                  <a:cubicBezTo>
                    <a:pt x="862105" y="246704"/>
                    <a:pt x="845670" y="25575"/>
                    <a:pt x="699247" y="1669"/>
                  </a:cubicBezTo>
                  <a:cubicBezTo>
                    <a:pt x="552824" y="-22237"/>
                    <a:pt x="107576" y="216823"/>
                    <a:pt x="0" y="324399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629444" y="5147357"/>
              <a:ext cx="17097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rgbClr val="000000"/>
                  </a:solidFill>
                </a:rPr>
                <a:t>Anomaly Correlation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39727" y="5134614"/>
            <a:ext cx="2805724" cy="1499262"/>
            <a:chOff x="-466542" y="4848424"/>
            <a:chExt cx="2805724" cy="1499262"/>
          </a:xfrm>
        </p:grpSpPr>
        <p:sp>
          <p:nvSpPr>
            <p:cNvPr id="18" name="Freeform 17"/>
            <p:cNvSpPr/>
            <p:nvPr/>
          </p:nvSpPr>
          <p:spPr>
            <a:xfrm rot="2476486" flipV="1">
              <a:off x="-466542" y="4848424"/>
              <a:ext cx="1072373" cy="426897"/>
            </a:xfrm>
            <a:custGeom>
              <a:avLst/>
              <a:gdLst>
                <a:gd name="connsiteX0" fmla="*/ 878541 w 878541"/>
                <a:gd name="connsiteY0" fmla="*/ 467834 h 467834"/>
                <a:gd name="connsiteX1" fmla="*/ 699247 w 878541"/>
                <a:gd name="connsiteY1" fmla="*/ 1669 h 467834"/>
                <a:gd name="connsiteX2" fmla="*/ 0 w 878541"/>
                <a:gd name="connsiteY2" fmla="*/ 324399 h 4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541" h="467834">
                  <a:moveTo>
                    <a:pt x="878541" y="467834"/>
                  </a:moveTo>
                  <a:cubicBezTo>
                    <a:pt x="862105" y="246704"/>
                    <a:pt x="845670" y="25575"/>
                    <a:pt x="699247" y="1669"/>
                  </a:cubicBezTo>
                  <a:cubicBezTo>
                    <a:pt x="552824" y="-22237"/>
                    <a:pt x="107576" y="216823"/>
                    <a:pt x="0" y="324399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629444" y="5147357"/>
              <a:ext cx="170973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 dirty="0" smtClean="0">
                  <a:solidFill>
                    <a:srgbClr val="000000"/>
                  </a:solidFill>
                </a:rPr>
                <a:t>Correlation is </a:t>
              </a:r>
              <a:r>
                <a:rPr lang="en-US" altLang="en-US" i="1" dirty="0" err="1" smtClean="0">
                  <a:solidFill>
                    <a:srgbClr val="000000"/>
                  </a:solidFill>
                </a:rPr>
                <a:t>symetric</a:t>
              </a:r>
              <a:r>
                <a:rPr lang="en-US" altLang="en-US" i="1" dirty="0" smtClean="0">
                  <a:solidFill>
                    <a:srgbClr val="000000"/>
                  </a:solidFill>
                </a:rPr>
                <a:t>: How well correlates O with A or B?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6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Reversing the question</a:t>
            </a:r>
            <a:endParaRPr lang="en-US" dirty="0"/>
          </a:p>
        </p:txBody>
      </p:sp>
      <p:sp>
        <p:nvSpPr>
          <p:cNvPr id="4" name="CustomShape 4"/>
          <p:cNvSpPr>
            <a:spLocks noChangeArrowheads="1"/>
          </p:cNvSpPr>
          <p:nvPr/>
        </p:nvSpPr>
        <p:spPr bwMode="auto">
          <a:xfrm>
            <a:off x="414338" y="939800"/>
            <a:ext cx="812006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en-US" sz="2000" dirty="0">
              <a:solidFill>
                <a:srgbClr val="000308"/>
              </a:solidFill>
            </a:endParaRPr>
          </a:p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en-US" sz="2000" dirty="0">
              <a:solidFill>
                <a:srgbClr val="000308"/>
              </a:solidFill>
            </a:endParaRPr>
          </a:p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Which observation is </a:t>
            </a:r>
            <a:r>
              <a:rPr lang="en-GB" altLang="en-US" sz="2800" dirty="0" smtClean="0">
                <a:solidFill>
                  <a:schemeClr val="bg1"/>
                </a:solidFill>
              </a:rPr>
              <a:t>better? A useful question? 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78125" y="2955926"/>
            <a:ext cx="4402138" cy="2651125"/>
            <a:chOff x="2778125" y="2874963"/>
            <a:chExt cx="4402138" cy="2651125"/>
          </a:xfrm>
        </p:grpSpPr>
        <p:sp>
          <p:nvSpPr>
            <p:cNvPr id="6" name="Text Box 1"/>
            <p:cNvSpPr txBox="1">
              <a:spLocks noChangeArrowheads="1"/>
            </p:cNvSpPr>
            <p:nvPr/>
          </p:nvSpPr>
          <p:spPr bwMode="auto">
            <a:xfrm>
              <a:off x="4475163" y="2874963"/>
              <a:ext cx="1152525" cy="60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90000" tIns="76752" rIns="90000" bIns="45000"/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altLang="en-US" sz="360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3430588" y="3584575"/>
              <a:ext cx="1030287" cy="1082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2778125" y="3490913"/>
              <a:ext cx="1111250" cy="60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90000" tIns="76752" rIns="90000" bIns="45000"/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altLang="en-US" sz="3600">
                  <a:solidFill>
                    <a:srgbClr val="000000"/>
                  </a:solidFill>
                </a:rPr>
                <a:t>r</a:t>
              </a:r>
              <a:r>
                <a:rPr lang="en-GB" altLang="en-US" smtClean="0">
                  <a:solidFill>
                    <a:srgbClr val="000000"/>
                  </a:solidFill>
                </a:rPr>
                <a:t>(AOB)</a:t>
              </a:r>
            </a:p>
          </p:txBody>
        </p:sp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6027738" y="4695825"/>
              <a:ext cx="1152525" cy="830263"/>
              <a:chOff x="5164137" y="4668044"/>
              <a:chExt cx="1152525" cy="831056"/>
            </a:xfrm>
          </p:grpSpPr>
          <p:sp>
            <p:nvSpPr>
              <p:cNvPr id="15" name="Text Box 3"/>
              <p:cNvSpPr txBox="1">
                <a:spLocks noChangeArrowheads="1"/>
              </p:cNvSpPr>
              <p:nvPr/>
            </p:nvSpPr>
            <p:spPr bwMode="auto">
              <a:xfrm>
                <a:off x="5164137" y="4668044"/>
                <a:ext cx="1152525" cy="602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76752" rIns="90000" bIns="45000"/>
              <a:lstStyle>
                <a:lvl1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1pPr>
                <a:lvl2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2pPr>
                <a:lvl3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3pPr>
                <a:lvl4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4pPr>
                <a:lvl5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GB" altLang="en-US" sz="3600" dirty="0">
                    <a:solidFill>
                      <a:srgbClr val="000000"/>
                    </a:solidFill>
                  </a:rPr>
                  <a:t>O</a:t>
                </a:r>
              </a:p>
            </p:txBody>
          </p:sp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 flipH="1">
                <a:off x="5440362" y="5039874"/>
                <a:ext cx="658812" cy="459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76752" rIns="90000" bIns="45000"/>
              <a:lstStyle>
                <a:lvl1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1pPr>
                <a:lvl2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2pPr>
                <a:lvl3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3pPr>
                <a:lvl4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4pPr>
                <a:lvl5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GB" altLang="en-US" sz="200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</p:grpSp>
        <p:grpSp>
          <p:nvGrpSpPr>
            <p:cNvPr id="10" name="Group 1"/>
            <p:cNvGrpSpPr>
              <a:grpSpLocks/>
            </p:cNvGrpSpPr>
            <p:nvPr/>
          </p:nvGrpSpPr>
          <p:grpSpPr bwMode="auto">
            <a:xfrm>
              <a:off x="2944813" y="4779963"/>
              <a:ext cx="1152525" cy="601662"/>
              <a:chOff x="3257549" y="5218112"/>
              <a:chExt cx="1152525" cy="601663"/>
            </a:xfrm>
          </p:grpSpPr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3257549" y="5218112"/>
                <a:ext cx="1152525" cy="601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76752" rIns="90000" bIns="45000"/>
              <a:lstStyle>
                <a:lvl1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1pPr>
                <a:lvl2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2pPr>
                <a:lvl3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3pPr>
                <a:lvl4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4pPr>
                <a:lvl5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GB" altLang="en-US" sz="3600" dirty="0">
                    <a:solidFill>
                      <a:srgbClr val="000000"/>
                    </a:solidFill>
                  </a:rPr>
                  <a:t>O</a:t>
                </a:r>
              </a:p>
            </p:txBody>
          </p:sp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 rot="10800000" flipV="1">
                <a:off x="3698874" y="5518149"/>
                <a:ext cx="503237" cy="222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76752" rIns="90000" bIns="45000"/>
              <a:lstStyle>
                <a:lvl1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1pPr>
                <a:lvl2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2pPr>
                <a:lvl3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3pPr>
                <a:lvl4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4pPr>
                <a:lvl5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GB" altLang="en-US" sz="2000" dirty="0">
                    <a:solidFill>
                      <a:srgbClr val="000000"/>
                    </a:solidFill>
                  </a:rPr>
                  <a:t>B</a:t>
                </a:r>
              </a:p>
            </p:txBody>
          </p:sp>
        </p:grp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 flipV="1">
              <a:off x="5029200" y="3584575"/>
              <a:ext cx="1017588" cy="1050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640388" y="3476625"/>
              <a:ext cx="1111250" cy="60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90000" tIns="76752" rIns="90000" bIns="45000"/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altLang="en-US" sz="3600" dirty="0">
                  <a:solidFill>
                    <a:srgbClr val="000000"/>
                  </a:solidFill>
                </a:rPr>
                <a:t>r</a:t>
              </a:r>
              <a:r>
                <a:rPr lang="en-GB" altLang="en-US" dirty="0" smtClean="0">
                  <a:solidFill>
                    <a:srgbClr val="000000"/>
                  </a:solidFill>
                </a:rPr>
                <a:t>(AOA)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Reversing verification question</a:t>
            </a:r>
            <a:endParaRPr lang="en-US" dirty="0"/>
          </a:p>
        </p:txBody>
      </p:sp>
      <p:pic>
        <p:nvPicPr>
          <p:cNvPr id="28674" name="Picture 1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87" y="1897502"/>
            <a:ext cx="472598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22625" y="477043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/>
          <p:cNvSpPr txBox="1">
            <a:spLocks/>
          </p:cNvSpPr>
          <p:nvPr/>
        </p:nvSpPr>
        <p:spPr>
          <a:xfrm>
            <a:off x="386422" y="1165616"/>
            <a:ext cx="9631070" cy="2065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</a:rPr>
              <a:t>CCI SST </a:t>
            </a:r>
            <a:r>
              <a:rPr lang="en-US" sz="2000" b="1" kern="0" dirty="0" smtClean="0">
                <a:solidFill>
                  <a:schemeClr val="bg1"/>
                </a:solidFill>
              </a:rPr>
              <a:t>yields systematic higher correlation skill across many models</a:t>
            </a:r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6282190" y="6660002"/>
            <a:ext cx="32874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i="1" dirty="0" err="1">
                <a:solidFill>
                  <a:srgbClr val="000000"/>
                </a:solidFill>
              </a:rPr>
              <a:t>Massonnet</a:t>
            </a:r>
            <a:r>
              <a:rPr lang="en-US" altLang="en-US" sz="1200" i="1" dirty="0">
                <a:solidFill>
                  <a:srgbClr val="000000"/>
                </a:solidFill>
              </a:rPr>
              <a:t> et al. (2016) Science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1560" y="5895706"/>
            <a:ext cx="2537784" cy="923330"/>
            <a:chOff x="611560" y="5895706"/>
            <a:chExt cx="2537784" cy="923330"/>
          </a:xfrm>
        </p:grpSpPr>
        <p:sp>
          <p:nvSpPr>
            <p:cNvPr id="11" name="Freeform 10"/>
            <p:cNvSpPr/>
            <p:nvPr/>
          </p:nvSpPr>
          <p:spPr>
            <a:xfrm rot="12404111">
              <a:off x="1966562" y="5976397"/>
              <a:ext cx="1182782" cy="668448"/>
            </a:xfrm>
            <a:custGeom>
              <a:avLst/>
              <a:gdLst>
                <a:gd name="connsiteX0" fmla="*/ 878541 w 878541"/>
                <a:gd name="connsiteY0" fmla="*/ 467834 h 467834"/>
                <a:gd name="connsiteX1" fmla="*/ 699247 w 878541"/>
                <a:gd name="connsiteY1" fmla="*/ 1669 h 467834"/>
                <a:gd name="connsiteX2" fmla="*/ 0 w 878541"/>
                <a:gd name="connsiteY2" fmla="*/ 324399 h 4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541" h="467834">
                  <a:moveTo>
                    <a:pt x="878541" y="467834"/>
                  </a:moveTo>
                  <a:cubicBezTo>
                    <a:pt x="862105" y="246704"/>
                    <a:pt x="845670" y="25575"/>
                    <a:pt x="699247" y="1669"/>
                  </a:cubicBezTo>
                  <a:cubicBezTo>
                    <a:pt x="552824" y="-22237"/>
                    <a:pt x="107576" y="216823"/>
                    <a:pt x="0" y="324399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611560" y="5895706"/>
              <a:ext cx="210998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mtClean="0">
                  <a:solidFill>
                    <a:srgbClr val="000000"/>
                  </a:solidFill>
                </a:rPr>
                <a:t>Fully </a:t>
              </a:r>
            </a:p>
            <a:p>
              <a:pPr eaLnBrk="1" hangingPunct="1"/>
              <a:r>
                <a:rPr lang="en-US" altLang="en-US" dirty="0" smtClean="0">
                  <a:solidFill>
                    <a:srgbClr val="000000"/>
                  </a:solidFill>
                </a:rPr>
                <a:t>independent datasets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1677" y="2117323"/>
            <a:ext cx="1709738" cy="1227138"/>
            <a:chOff x="9277" y="1964923"/>
            <a:chExt cx="1709738" cy="1227138"/>
          </a:xfrm>
        </p:grpSpPr>
        <p:sp>
          <p:nvSpPr>
            <p:cNvPr id="20" name="Freeform 19"/>
            <p:cNvSpPr/>
            <p:nvPr/>
          </p:nvSpPr>
          <p:spPr>
            <a:xfrm>
              <a:off x="790327" y="1964923"/>
              <a:ext cx="877888" cy="466725"/>
            </a:xfrm>
            <a:custGeom>
              <a:avLst/>
              <a:gdLst>
                <a:gd name="connsiteX0" fmla="*/ 878541 w 878541"/>
                <a:gd name="connsiteY0" fmla="*/ 467834 h 467834"/>
                <a:gd name="connsiteX1" fmla="*/ 699247 w 878541"/>
                <a:gd name="connsiteY1" fmla="*/ 1669 h 467834"/>
                <a:gd name="connsiteX2" fmla="*/ 0 w 878541"/>
                <a:gd name="connsiteY2" fmla="*/ 324399 h 4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541" h="467834">
                  <a:moveTo>
                    <a:pt x="878541" y="467834"/>
                  </a:moveTo>
                  <a:cubicBezTo>
                    <a:pt x="862105" y="246704"/>
                    <a:pt x="845670" y="25575"/>
                    <a:pt x="699247" y="1669"/>
                  </a:cubicBezTo>
                  <a:cubicBezTo>
                    <a:pt x="552824" y="-22237"/>
                    <a:pt x="107576" y="216823"/>
                    <a:pt x="0" y="324399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9277" y="2268136"/>
              <a:ext cx="1709738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</a:rPr>
                <a:t>Independent from the models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17305" y="2117323"/>
            <a:ext cx="14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Niño 3.4</a:t>
            </a:r>
          </a:p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4720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Decomposition of uncertainties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57225" y="1317625"/>
            <a:ext cx="8031163" cy="2063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</a:rPr>
              <a:t>Comparison to sample uncertainties: observational uncertainty is an important source of verification uncertainty for ENSO</a:t>
            </a:r>
            <a:endParaRPr lang="en-US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kern="0" dirty="0" smtClean="0"/>
          </a:p>
          <a:p>
            <a:pPr>
              <a:defRPr/>
            </a:pPr>
            <a:endParaRPr lang="en-US" kern="0" dirty="0"/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4761953" y="6660312"/>
            <a:ext cx="4040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 i="1" dirty="0" err="1" smtClean="0">
                <a:solidFill>
                  <a:srgbClr val="000000"/>
                </a:solidFill>
              </a:rPr>
              <a:t>Bellprat</a:t>
            </a:r>
            <a:r>
              <a:rPr lang="en-US" altLang="en-US" sz="1200" i="1" dirty="0" smtClean="0">
                <a:solidFill>
                  <a:srgbClr val="000000"/>
                </a:solidFill>
              </a:rPr>
              <a:t> et </a:t>
            </a:r>
            <a:r>
              <a:rPr lang="en-US" altLang="en-US" sz="1200" i="1" dirty="0">
                <a:solidFill>
                  <a:srgbClr val="000000"/>
                </a:solidFill>
              </a:rPr>
              <a:t>al. (</a:t>
            </a:r>
            <a:r>
              <a:rPr lang="en-US" altLang="en-US" sz="1200" i="1" dirty="0" smtClean="0">
                <a:solidFill>
                  <a:srgbClr val="000000"/>
                </a:solidFill>
              </a:rPr>
              <a:t>2017) Remote Sensing of the Environment</a:t>
            </a:r>
            <a:endParaRPr lang="en-US" altLang="en-US" sz="1200" i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" y="2516447"/>
            <a:ext cx="8584835" cy="403257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26595" y="3635659"/>
            <a:ext cx="3266683" cy="1014270"/>
            <a:chOff x="926595" y="3635659"/>
            <a:chExt cx="3266683" cy="1014270"/>
          </a:xfrm>
        </p:grpSpPr>
        <p:sp>
          <p:nvSpPr>
            <p:cNvPr id="9" name="TextBox 8"/>
            <p:cNvSpPr txBox="1"/>
            <p:nvPr/>
          </p:nvSpPr>
          <p:spPr>
            <a:xfrm>
              <a:off x="926595" y="425927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60%!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46947" y="428059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</a:rPr>
                <a:t>0%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 flipV="1">
              <a:off x="926595" y="3635659"/>
              <a:ext cx="323165" cy="62361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870112" y="3938795"/>
              <a:ext cx="232200" cy="39263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2" y="2519852"/>
            <a:ext cx="8944455" cy="4032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" y="2519852"/>
            <a:ext cx="8944455" cy="403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3"/>
          <p:cNvSpPr txBox="1">
            <a:spLocks noChangeArrowheads="1"/>
          </p:cNvSpPr>
          <p:nvPr/>
        </p:nvSpPr>
        <p:spPr bwMode="auto">
          <a:xfrm>
            <a:off x="1362158" y="899672"/>
            <a:ext cx="6075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BE" altLang="en-US" sz="3600" dirty="0" err="1">
                <a:solidFill>
                  <a:schemeClr val="accent1"/>
                </a:solidFill>
              </a:rPr>
              <a:t>Thank</a:t>
            </a:r>
            <a:r>
              <a:rPr lang="fr-BE" altLang="en-US" sz="3600" dirty="0">
                <a:solidFill>
                  <a:schemeClr val="accent1"/>
                </a:solidFill>
              </a:rPr>
              <a:t> </a:t>
            </a:r>
            <a:r>
              <a:rPr lang="fr-BE" altLang="en-US" sz="3600" dirty="0" err="1">
                <a:solidFill>
                  <a:schemeClr val="accent1"/>
                </a:solidFill>
              </a:rPr>
              <a:t>you</a:t>
            </a:r>
            <a:r>
              <a:rPr lang="fr-BE" altLang="en-US" sz="3600" dirty="0">
                <a:solidFill>
                  <a:schemeClr val="accent1"/>
                </a:solidFill>
              </a:rPr>
              <a:t>!</a:t>
            </a:r>
          </a:p>
          <a:p>
            <a:pPr algn="ctr" eaLnBrk="1" hangingPunct="1"/>
            <a:endParaRPr lang="fr-BE" altLang="en-US" sz="3600" dirty="0">
              <a:solidFill>
                <a:schemeClr val="accent1"/>
              </a:solidFill>
            </a:endParaRPr>
          </a:p>
        </p:txBody>
      </p:sp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386535" y="3734987"/>
            <a:ext cx="846094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endParaRPr lang="fr-BE" altLang="en-US" sz="1600" i="1" dirty="0">
              <a:solidFill>
                <a:schemeClr val="accent1"/>
              </a:solidFill>
            </a:endParaRPr>
          </a:p>
          <a:p>
            <a:pPr algn="just" eaLnBrk="1" hangingPunct="1"/>
            <a:r>
              <a:rPr lang="fr-BE" altLang="en-US" sz="1600" dirty="0" smtClean="0">
                <a:solidFill>
                  <a:schemeClr val="accent1"/>
                </a:solidFill>
              </a:rPr>
              <a:t>Massonnet</a:t>
            </a:r>
            <a:r>
              <a:rPr lang="fr-BE" altLang="en-US" sz="1600" dirty="0">
                <a:solidFill>
                  <a:schemeClr val="accent1"/>
                </a:solidFill>
              </a:rPr>
              <a:t>, F., </a:t>
            </a:r>
            <a:r>
              <a:rPr lang="fr-BE" altLang="en-US" sz="1600" dirty="0" err="1">
                <a:solidFill>
                  <a:schemeClr val="accent1"/>
                </a:solidFill>
              </a:rPr>
              <a:t>Bellprat</a:t>
            </a:r>
            <a:r>
              <a:rPr lang="fr-BE" altLang="en-US" sz="1600" dirty="0">
                <a:solidFill>
                  <a:schemeClr val="accent1"/>
                </a:solidFill>
              </a:rPr>
              <a:t>, O., </a:t>
            </a:r>
            <a:r>
              <a:rPr lang="fr-BE" altLang="en-US" sz="1600" dirty="0" err="1">
                <a:solidFill>
                  <a:schemeClr val="accent1"/>
                </a:solidFill>
              </a:rPr>
              <a:t>Guemas</a:t>
            </a:r>
            <a:r>
              <a:rPr lang="fr-BE" altLang="en-US" sz="1600" dirty="0">
                <a:solidFill>
                  <a:schemeClr val="accent1"/>
                </a:solidFill>
              </a:rPr>
              <a:t>, V., </a:t>
            </a:r>
            <a:r>
              <a:rPr lang="fr-BE" altLang="en-US" sz="1600" dirty="0" err="1">
                <a:solidFill>
                  <a:schemeClr val="accent1"/>
                </a:solidFill>
              </a:rPr>
              <a:t>Doblas</a:t>
            </a:r>
            <a:r>
              <a:rPr lang="fr-BE" altLang="en-US" sz="1600" dirty="0">
                <a:solidFill>
                  <a:schemeClr val="accent1"/>
                </a:solidFill>
              </a:rPr>
              <a:t>-Reyes, F. J., (2016). </a:t>
            </a:r>
            <a:r>
              <a:rPr lang="fr-BE" altLang="en-US" sz="1600" dirty="0" err="1">
                <a:solidFill>
                  <a:schemeClr val="accent1"/>
                </a:solidFill>
              </a:rPr>
              <a:t>Using</a:t>
            </a:r>
            <a:r>
              <a:rPr lang="fr-BE" altLang="en-US" sz="1600" dirty="0">
                <a:solidFill>
                  <a:schemeClr val="accent1"/>
                </a:solidFill>
              </a:rPr>
              <a:t> </a:t>
            </a:r>
            <a:r>
              <a:rPr lang="fr-BE" altLang="en-US" sz="1600" dirty="0" err="1">
                <a:solidFill>
                  <a:schemeClr val="accent1"/>
                </a:solidFill>
              </a:rPr>
              <a:t>climate</a:t>
            </a:r>
            <a:r>
              <a:rPr lang="fr-BE" altLang="en-US" sz="1600" dirty="0">
                <a:solidFill>
                  <a:schemeClr val="accent1"/>
                </a:solidFill>
              </a:rPr>
              <a:t> </a:t>
            </a:r>
            <a:r>
              <a:rPr lang="fr-BE" altLang="en-US" sz="1600" dirty="0" err="1">
                <a:solidFill>
                  <a:schemeClr val="accent1"/>
                </a:solidFill>
              </a:rPr>
              <a:t>models</a:t>
            </a:r>
            <a:r>
              <a:rPr lang="fr-BE" altLang="en-US" sz="1600" dirty="0">
                <a:solidFill>
                  <a:schemeClr val="accent1"/>
                </a:solidFill>
              </a:rPr>
              <a:t> to </a:t>
            </a:r>
            <a:r>
              <a:rPr lang="fr-BE" altLang="en-US" sz="1600" dirty="0" err="1">
                <a:solidFill>
                  <a:schemeClr val="accent1"/>
                </a:solidFill>
              </a:rPr>
              <a:t>estimate</a:t>
            </a:r>
            <a:r>
              <a:rPr lang="fr-BE" altLang="en-US" sz="1600" dirty="0">
                <a:solidFill>
                  <a:schemeClr val="accent1"/>
                </a:solidFill>
              </a:rPr>
              <a:t> the </a:t>
            </a:r>
            <a:r>
              <a:rPr lang="fr-BE" altLang="en-US" sz="1600" dirty="0" err="1">
                <a:solidFill>
                  <a:schemeClr val="accent1"/>
                </a:solidFill>
              </a:rPr>
              <a:t>quality</a:t>
            </a:r>
            <a:r>
              <a:rPr lang="fr-BE" altLang="en-US" sz="1600" dirty="0">
                <a:solidFill>
                  <a:schemeClr val="accent1"/>
                </a:solidFill>
              </a:rPr>
              <a:t> of global </a:t>
            </a:r>
            <a:r>
              <a:rPr lang="fr-BE" altLang="en-US" sz="1600" dirty="0" err="1">
                <a:solidFill>
                  <a:schemeClr val="accent1"/>
                </a:solidFill>
              </a:rPr>
              <a:t>observational</a:t>
            </a:r>
            <a:r>
              <a:rPr lang="fr-BE" altLang="en-US" sz="1600" dirty="0">
                <a:solidFill>
                  <a:schemeClr val="accent1"/>
                </a:solidFill>
              </a:rPr>
              <a:t> data sets, </a:t>
            </a:r>
            <a:r>
              <a:rPr lang="fr-BE" altLang="en-US" sz="1600" i="1" dirty="0">
                <a:solidFill>
                  <a:schemeClr val="accent1"/>
                </a:solidFill>
              </a:rPr>
              <a:t>Science (AAAS)</a:t>
            </a:r>
          </a:p>
          <a:p>
            <a:pPr algn="just" eaLnBrk="1" hangingPunct="1"/>
            <a:endParaRPr lang="en-US" altLang="en-US" sz="1600" dirty="0" smtClean="0">
              <a:solidFill>
                <a:schemeClr val="accent1"/>
              </a:solidFill>
            </a:endParaRPr>
          </a:p>
          <a:p>
            <a:pPr algn="just" eaLnBrk="1" hangingPunct="1"/>
            <a:r>
              <a:rPr lang="en-US" altLang="en-US" sz="1600" dirty="0" err="1" smtClean="0">
                <a:solidFill>
                  <a:schemeClr val="accent1"/>
                </a:solidFill>
              </a:rPr>
              <a:t>Bellprat</a:t>
            </a:r>
            <a:r>
              <a:rPr lang="en-US" altLang="en-US" sz="1600" dirty="0">
                <a:solidFill>
                  <a:schemeClr val="accent1"/>
                </a:solidFill>
              </a:rPr>
              <a:t>, O., </a:t>
            </a:r>
            <a:r>
              <a:rPr lang="en-US" altLang="en-US" sz="1600" dirty="0" err="1">
                <a:solidFill>
                  <a:schemeClr val="accent1"/>
                </a:solidFill>
              </a:rPr>
              <a:t>Massonnet</a:t>
            </a:r>
            <a:r>
              <a:rPr lang="en-US" altLang="en-US" sz="1600" dirty="0">
                <a:solidFill>
                  <a:schemeClr val="accent1"/>
                </a:solidFill>
              </a:rPr>
              <a:t>, F., </a:t>
            </a:r>
            <a:r>
              <a:rPr lang="en-US" altLang="en-US" sz="1600" dirty="0" err="1">
                <a:solidFill>
                  <a:schemeClr val="accent1"/>
                </a:solidFill>
              </a:rPr>
              <a:t>Siegert</a:t>
            </a:r>
            <a:r>
              <a:rPr lang="en-US" altLang="en-US" sz="1600" dirty="0">
                <a:solidFill>
                  <a:schemeClr val="accent1"/>
                </a:solidFill>
              </a:rPr>
              <a:t>, S., </a:t>
            </a:r>
            <a:r>
              <a:rPr lang="en-US" altLang="en-US" sz="1600" dirty="0" err="1">
                <a:solidFill>
                  <a:schemeClr val="accent1"/>
                </a:solidFill>
              </a:rPr>
              <a:t>Guemas</a:t>
            </a:r>
            <a:r>
              <a:rPr lang="en-US" altLang="en-US" sz="1600" dirty="0">
                <a:solidFill>
                  <a:schemeClr val="accent1"/>
                </a:solidFill>
              </a:rPr>
              <a:t>, V., </a:t>
            </a:r>
            <a:r>
              <a:rPr lang="en-US" altLang="en-US" sz="1600" dirty="0" err="1">
                <a:solidFill>
                  <a:schemeClr val="accent1"/>
                </a:solidFill>
              </a:rPr>
              <a:t>Doblas</a:t>
            </a:r>
            <a:r>
              <a:rPr lang="en-US" altLang="en-US" sz="1600" dirty="0">
                <a:solidFill>
                  <a:schemeClr val="accent1"/>
                </a:solidFill>
              </a:rPr>
              <a:t>-Reyes, F. J. (2017</a:t>
            </a:r>
            <a:r>
              <a:rPr lang="en-US" altLang="en-US" sz="1600" dirty="0" smtClean="0">
                <a:solidFill>
                  <a:schemeClr val="accent1"/>
                </a:solidFill>
              </a:rPr>
              <a:t>). </a:t>
            </a:r>
            <a:r>
              <a:rPr lang="en-US" altLang="en-US" sz="1600" dirty="0">
                <a:solidFill>
                  <a:schemeClr val="accent1"/>
                </a:solidFill>
              </a:rPr>
              <a:t>Exploring observational uncertainty in verification of climate model predictions, </a:t>
            </a:r>
            <a:r>
              <a:rPr lang="en-US" altLang="en-US" sz="1600" i="1" dirty="0">
                <a:solidFill>
                  <a:schemeClr val="accent1"/>
                </a:solidFill>
              </a:rPr>
              <a:t>Remote Sensing of the Environment (RSE)</a:t>
            </a:r>
            <a:r>
              <a:rPr lang="en-US" altLang="en-US" sz="1600" dirty="0">
                <a:solidFill>
                  <a:schemeClr val="accent1"/>
                </a:solidFill>
              </a:rPr>
              <a:t>, </a:t>
            </a:r>
            <a:r>
              <a:rPr lang="en-US" altLang="en-US" sz="1600" i="1" dirty="0">
                <a:solidFill>
                  <a:schemeClr val="accent1"/>
                </a:solidFill>
              </a:rPr>
              <a:t>in </a:t>
            </a:r>
            <a:r>
              <a:rPr lang="en-US" altLang="en-US" sz="1600" i="1" dirty="0" smtClean="0">
                <a:solidFill>
                  <a:schemeClr val="accent1"/>
                </a:solidFill>
              </a:rPr>
              <a:t>review</a:t>
            </a:r>
            <a:endParaRPr lang="en-US" altLang="en-US" sz="1600" i="1" dirty="0">
              <a:solidFill>
                <a:schemeClr val="accent1"/>
              </a:solidFill>
            </a:endParaRPr>
          </a:p>
          <a:p>
            <a:pPr algn="just" eaLnBrk="1" hangingPunct="1"/>
            <a:endParaRPr lang="fr-BE" altLang="en-US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4377</TotalTime>
  <Words>262</Words>
  <Application>Microsoft Office PowerPoint</Application>
  <PresentationFormat>Custom</PresentationFormat>
  <Paragraphs>55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Reversing the question</vt:lpstr>
      <vt:lpstr>Reversing verification question</vt:lpstr>
      <vt:lpstr>Decomposition of uncertainties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Bellprat</dc:creator>
  <cp:lastModifiedBy>virginieguemas</cp:lastModifiedBy>
  <cp:revision>70</cp:revision>
  <cp:lastPrinted>2017-05-12T08:21:52Z</cp:lastPrinted>
  <dcterms:created xsi:type="dcterms:W3CDTF">2017-02-15T09:51:12Z</dcterms:created>
  <dcterms:modified xsi:type="dcterms:W3CDTF">2017-05-20T20:27:41Z</dcterms:modified>
</cp:coreProperties>
</file>