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4976" r:id="rId1"/>
  </p:sldMasterIdLst>
  <p:notesMasterIdLst>
    <p:notesMasterId r:id="rId25"/>
  </p:notesMasterIdLst>
  <p:handoutMasterIdLst>
    <p:handoutMasterId r:id="rId26"/>
  </p:handoutMasterIdLst>
  <p:sldIdLst>
    <p:sldId id="256" r:id="rId2"/>
    <p:sldId id="337" r:id="rId3"/>
    <p:sldId id="354" r:id="rId4"/>
    <p:sldId id="273" r:id="rId5"/>
    <p:sldId id="327" r:id="rId6"/>
    <p:sldId id="298" r:id="rId7"/>
    <p:sldId id="328" r:id="rId8"/>
    <p:sldId id="330" r:id="rId9"/>
    <p:sldId id="349" r:id="rId10"/>
    <p:sldId id="329" r:id="rId11"/>
    <p:sldId id="336" r:id="rId12"/>
    <p:sldId id="335" r:id="rId13"/>
    <p:sldId id="339" r:id="rId14"/>
    <p:sldId id="340" r:id="rId15"/>
    <p:sldId id="341" r:id="rId16"/>
    <p:sldId id="307" r:id="rId17"/>
    <p:sldId id="350" r:id="rId18"/>
    <p:sldId id="352" r:id="rId19"/>
    <p:sldId id="353" r:id="rId20"/>
    <p:sldId id="342" r:id="rId21"/>
    <p:sldId id="351" r:id="rId22"/>
    <p:sldId id="306" r:id="rId23"/>
    <p:sldId id="268" r:id="rId24"/>
  </p:sldIdLst>
  <p:sldSz cx="9144000" cy="7019925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DejaVu Sans" pitchFamily="34" charset="0"/>
        <a:cs typeface="DejaVu Sans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1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10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09" autoAdjust="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21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132" y="-96"/>
      </p:cViewPr>
      <p:guideLst>
        <p:guide orient="horz" pos="2880"/>
        <p:guide orient="horz" pos="3110"/>
        <p:guide pos="216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3EB5EA4F-0725-4C94-87E3-1443F653A406}" type="datetimeFigureOut">
              <a:rPr lang="en-US"/>
              <a:pPr>
                <a:defRPr/>
              </a:pPr>
              <a:t>2/2/2017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4C198933-CAC8-4210-A6CA-4401A19B6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24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2E15CA09-7EA9-48E9-A480-61538BBFAB17}" type="datetimeFigureOut">
              <a:rPr lang="en-US"/>
              <a:pPr>
                <a:defRPr/>
              </a:pPr>
              <a:t>2/2/2017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41363"/>
            <a:ext cx="48196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3EFD383E-6505-45FE-99E8-1B8BDAB0A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72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11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3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82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9013" y="741363"/>
            <a:ext cx="481965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Afegir</a:t>
            </a:r>
            <a:r>
              <a:rPr lang="en-US" baseline="0" dirty="0" smtClean="0"/>
              <a:t> AMMA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48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model reconstructs the measured layers well: profiles are correlated within 5 % of significance for 60 % of the cases and the dust</a:t>
            </a:r>
          </a:p>
          <a:p>
            <a:r>
              <a:rPr lang="en-US" dirty="0" smtClean="0"/>
              <a:t>layer center of mass as measured by </a:t>
            </a:r>
            <a:r>
              <a:rPr lang="en-US" dirty="0" err="1" smtClean="0"/>
              <a:t>lidar</a:t>
            </a:r>
            <a:r>
              <a:rPr lang="en-US" dirty="0" smtClean="0"/>
              <a:t> and modeled by BSC-DREAM8b differ on average 0.3 ± 1.0 km. </a:t>
            </a:r>
          </a:p>
          <a:p>
            <a:r>
              <a:rPr lang="en-US" dirty="0" smtClean="0"/>
              <a:t>Events with a dust optical depth lower than 0.1 account for 70 % of uncorrelated profiles. Although there is good agreement in terms</a:t>
            </a:r>
          </a:p>
          <a:p>
            <a:r>
              <a:rPr lang="en-US" dirty="0" smtClean="0"/>
              <a:t>of profile shape and the order of magnitude of extinction values, the model overestimates the occurrence of dust layer top above 10 km.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65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Results:</a:t>
            </a:r>
          </a:p>
          <a:p>
            <a:r>
              <a:rPr lang="en-US" dirty="0" smtClean="0"/>
              <a:t>1) Models do not only capture the general altitude of dust transport but, on average, predict correctly the shape of the dust profile. </a:t>
            </a:r>
          </a:p>
          <a:p>
            <a:r>
              <a:rPr lang="en-US" dirty="0" smtClean="0"/>
              <a:t>2) Models</a:t>
            </a:r>
            <a:r>
              <a:rPr lang="en-US" baseline="0" dirty="0" smtClean="0"/>
              <a:t> have </a:t>
            </a:r>
            <a:r>
              <a:rPr lang="en-US" dirty="0" smtClean="0"/>
              <a:t>particularly good agreement at the high concentration cases,</a:t>
            </a:r>
            <a:r>
              <a:rPr lang="en-US" baseline="0" dirty="0" smtClean="0"/>
              <a:t> particularly the NMMB/BSC-Dust model.</a:t>
            </a:r>
          </a:p>
          <a:p>
            <a:endParaRPr lang="en-US" baseline="0" dirty="0" smtClean="0"/>
          </a:p>
          <a:p>
            <a:r>
              <a:rPr lang="en-US" dirty="0" smtClean="0"/>
              <a:t>When compared to LIRIC retrievals, the simulated dust vertical structures were found to be in good agreement for all models with correlation values</a:t>
            </a:r>
          </a:p>
          <a:p>
            <a:r>
              <a:rPr lang="en-US" dirty="0" smtClean="0"/>
              <a:t>between 0.5 and 0.7 in the 1–6 km range, where most dust is typically observed.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79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1200" dirty="0" smtClean="0">
                <a:ea typeface="Calibri" panose="020F0502020204030204" pitchFamily="34" charset="0"/>
              </a:rPr>
              <a:t>Results:</a:t>
            </a:r>
          </a:p>
          <a:p>
            <a:pPr>
              <a:spcAft>
                <a:spcPts val="1200"/>
              </a:spcAft>
            </a:pPr>
            <a:r>
              <a:rPr lang="en-US" sz="1200" dirty="0" smtClean="0">
                <a:ea typeface="Calibri" panose="020F0502020204030204" pitchFamily="34" charset="0"/>
              </a:rPr>
              <a:t>More than 70% of the data for the four models present a negative difference because of the underestimation of the mass concentration of the profiles (except for COSMO-MUSCAT).</a:t>
            </a:r>
          </a:p>
          <a:p>
            <a:pPr>
              <a:spcAft>
                <a:spcPts val="1200"/>
              </a:spcAft>
            </a:pPr>
            <a:r>
              <a:rPr lang="en-US" sz="1200" dirty="0" smtClean="0"/>
              <a:t>Despite the models area capable to reproduce the temporal evolution of C</a:t>
            </a:r>
            <a:r>
              <a:rPr lang="en-US" sz="1200" baseline="-25000" dirty="0" smtClean="0"/>
              <a:t>m</a:t>
            </a:r>
            <a:r>
              <a:rPr lang="en-US" sz="1200" dirty="0" smtClean="0"/>
              <a:t>, in general the four models tend to locate the dust load at higher altitudes, as indicated by the larger values of C</a:t>
            </a:r>
            <a:r>
              <a:rPr lang="en-US" sz="1200" baseline="-25000" dirty="0" smtClean="0"/>
              <a:t>m</a:t>
            </a:r>
            <a:r>
              <a:rPr lang="en-US" sz="1200" dirty="0" smtClean="0"/>
              <a:t> obtained. </a:t>
            </a:r>
            <a:endParaRPr lang="es-E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99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9013" y="741363"/>
            <a:ext cx="481965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 the actris-2 </a:t>
            </a:r>
            <a:r>
              <a:rPr lang="en-US" dirty="0" err="1" smtClean="0"/>
              <a:t>nrt</a:t>
            </a:r>
            <a:r>
              <a:rPr lang="en-US" dirty="0" smtClean="0"/>
              <a:t> verifications!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8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9013" y="741363"/>
            <a:ext cx="481965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8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042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43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5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516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38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609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9013" y="741363"/>
            <a:ext cx="481965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Afegir</a:t>
            </a:r>
            <a:r>
              <a:rPr lang="en-US" dirty="0" smtClean="0"/>
              <a:t> cams-84!!! And actris-2</a:t>
            </a:r>
            <a:r>
              <a:rPr lang="en-US" baseline="0" dirty="0" smtClean="0"/>
              <a:t> logos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41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19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16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51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9013" y="741363"/>
            <a:ext cx="481965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30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26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4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D383E-6505-45FE-99E8-1B8BDAB0A8F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81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BSCCNS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hyperlink" Target="https://www.youtube.com/user/BSCCNS" TargetMode="External"/><Relationship Id="rId5" Type="http://schemas.openxmlformats.org/officeDocument/2006/relationships/hyperlink" Target="https://www.linkedin.com/company/barcelona-supercomputing-center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hyperlink" Target="https://twitter.com/bsc_cns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80727"/>
            <a:ext cx="7772400" cy="15047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77957"/>
            <a:ext cx="6400800" cy="17939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BAD91-F72A-442E-894C-1E0792084A05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EE4E-20C6-4C2A-B6E2-4A522A8A3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0480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BAD91-F72A-442E-894C-1E0792084A05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EE4E-20C6-4C2A-B6E2-4A522A8A3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3860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87627"/>
            <a:ext cx="2057400" cy="613105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7627"/>
            <a:ext cx="6019800" cy="61310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BAD91-F72A-442E-894C-1E0792084A05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EE4E-20C6-4C2A-B6E2-4A522A8A3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2656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7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5"/>
          <p:cNvSpPr txBox="1">
            <a:spLocks noChangeArrowheads="1"/>
          </p:cNvSpPr>
          <p:nvPr userDrawn="1"/>
        </p:nvSpPr>
        <p:spPr bwMode="auto">
          <a:xfrm>
            <a:off x="76200" y="182564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830264"/>
            <a:ext cx="46037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8827" y="1025526"/>
            <a:ext cx="10128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788" y="6386514"/>
            <a:ext cx="42545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7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6389689"/>
            <a:ext cx="393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8640" y="6386514"/>
            <a:ext cx="4476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1"/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300" y="6386514"/>
            <a:ext cx="763588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889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82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DCFA3AF2-F9D4-4645-91BB-75BA9BDC66FF}" type="slidenum">
              <a:rPr lang="en-US" altLang="en-US" sz="1000" smtClean="0">
                <a:solidFill>
                  <a:srgbClr val="23589C"/>
                </a:solidFill>
                <a:ea typeface="+mn-ea"/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144464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5477" y="125414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7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87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0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4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2016125"/>
            <a:ext cx="330676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2" y="2006600"/>
            <a:ext cx="8302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128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82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FF37EF30-EC72-4665-ABDB-DC60BA2EC161}" type="slidenum">
              <a:rPr lang="en-US" altLang="en-US" sz="1000" smtClean="0">
                <a:solidFill>
                  <a:srgbClr val="23589C"/>
                </a:solidFill>
                <a:ea typeface="+mn-ea"/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144464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5477" y="125414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7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997794"/>
            <a:ext cx="4152900" cy="460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chart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565935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82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1DC203E5-BAC0-4834-9B43-0383D9F99E61}" type="slidenum">
              <a:rPr lang="en-US" altLang="en-US" sz="1000" smtClean="0">
                <a:solidFill>
                  <a:srgbClr val="23589C"/>
                </a:solidFill>
                <a:ea typeface="+mn-ea"/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144464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5477" y="125414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221930"/>
            <a:ext cx="4152900" cy="3384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7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678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0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MAIN RESEARCH LINES &amp; RESULTS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5577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0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58930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0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4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pic>
        <p:nvPicPr>
          <p:cNvPr id="5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727" y="185739"/>
            <a:ext cx="3306763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9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5113" y="176213"/>
            <a:ext cx="8302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457200" y="3176997"/>
            <a:ext cx="8229600" cy="665931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3480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BAD91-F72A-442E-894C-1E0792084A05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EE4E-20C6-4C2A-B6E2-4A522A8A3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9490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0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584326"/>
            <a:ext cx="61912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0775" y="1690688"/>
            <a:ext cx="15557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4"/>
            <a:ext cx="160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800" dirty="0" smtClean="0">
              <a:latin typeface="Calibri" pitchFamily="34" charset="0"/>
              <a:ea typeface="+mn-ea"/>
            </a:endParaRPr>
          </a:p>
        </p:txBody>
      </p:sp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3819339" y="4806106"/>
            <a:ext cx="4762872" cy="720080"/>
          </a:xfrm>
          <a:prstGeom prst="rect">
            <a:avLst/>
          </a:prstGeom>
        </p:spPr>
        <p:txBody>
          <a:bodyPr/>
          <a:lstStyle>
            <a:lvl1pPr algn="r"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281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510956"/>
            <a:ext cx="7772400" cy="139423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75344"/>
            <a:ext cx="7772400" cy="153560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BAD91-F72A-442E-894C-1E0792084A05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EE4E-20C6-4C2A-B6E2-4A522A8A3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6121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987"/>
            <a:ext cx="4038600" cy="47416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987"/>
            <a:ext cx="4038600" cy="47416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BAD91-F72A-442E-894C-1E0792084A05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EE4E-20C6-4C2A-B6E2-4A522A8A3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9268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122"/>
            <a:ext cx="8229600" cy="11699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71360"/>
            <a:ext cx="4040188" cy="6548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26226"/>
            <a:ext cx="4040188" cy="40445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71360"/>
            <a:ext cx="4041775" cy="6548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226226"/>
            <a:ext cx="4041775" cy="40445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BAD91-F72A-442E-894C-1E0792084A05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EE4E-20C6-4C2A-B6E2-4A522A8A3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0614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BAD91-F72A-442E-894C-1E0792084A05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EE4E-20C6-4C2A-B6E2-4A522A8A3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1398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BAD91-F72A-442E-894C-1E0792084A05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EE4E-20C6-4C2A-B6E2-4A522A8A3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4670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9497"/>
            <a:ext cx="3008313" cy="11894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9497"/>
            <a:ext cx="5111750" cy="59913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68989"/>
            <a:ext cx="3008313" cy="48018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BAD91-F72A-442E-894C-1E0792084A05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EE4E-20C6-4C2A-B6E2-4A522A8A3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6496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13952"/>
            <a:ext cx="5486400" cy="5801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27243"/>
            <a:ext cx="5486400" cy="42119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94067"/>
            <a:ext cx="5486400" cy="8238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BAD91-F72A-442E-894C-1E0792084A05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EE4E-20C6-4C2A-B6E2-4A522A8A3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4782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1122"/>
            <a:ext cx="822960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37983"/>
            <a:ext cx="8229600" cy="4632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6431"/>
            <a:ext cx="2133600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BAD91-F72A-442E-894C-1E0792084A05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6431"/>
            <a:ext cx="2895600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6431"/>
            <a:ext cx="2133600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3EE4E-20C6-4C2A-B6E2-4A522A8A3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8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7" r:id="rId1"/>
    <p:sldLayoutId id="2147484978" r:id="rId2"/>
    <p:sldLayoutId id="2147484979" r:id="rId3"/>
    <p:sldLayoutId id="2147484980" r:id="rId4"/>
    <p:sldLayoutId id="2147484981" r:id="rId5"/>
    <p:sldLayoutId id="2147484982" r:id="rId6"/>
    <p:sldLayoutId id="2147484983" r:id="rId7"/>
    <p:sldLayoutId id="2147484984" r:id="rId8"/>
    <p:sldLayoutId id="2147484985" r:id="rId9"/>
    <p:sldLayoutId id="2147484986" r:id="rId10"/>
    <p:sldLayoutId id="2147484987" r:id="rId11"/>
    <p:sldLayoutId id="2147484988" r:id="rId12"/>
    <p:sldLayoutId id="2147484989" r:id="rId13"/>
    <p:sldLayoutId id="2147484990" r:id="rId14"/>
    <p:sldLayoutId id="2147484909" r:id="rId15"/>
    <p:sldLayoutId id="2147484910" r:id="rId16"/>
    <p:sldLayoutId id="2147484911" r:id="rId17"/>
    <p:sldLayoutId id="2147484912" r:id="rId18"/>
    <p:sldLayoutId id="2147484913" r:id="rId19"/>
    <p:sldLayoutId id="2147484914" r:id="rId2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gif"/><Relationship Id="rId5" Type="http://schemas.openxmlformats.org/officeDocument/2006/relationships/image" Target="../media/image18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18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8.jpe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6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6.pn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11" Type="http://schemas.openxmlformats.org/officeDocument/2006/relationships/image" Target="../media/image13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18.jpeg"/><Relationship Id="rId9" Type="http://schemas.openxmlformats.org/officeDocument/2006/relationships/image" Target="../media/image6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png"/><Relationship Id="rId3" Type="http://schemas.openxmlformats.org/officeDocument/2006/relationships/image" Target="../media/image16.png"/><Relationship Id="rId7" Type="http://schemas.openxmlformats.org/officeDocument/2006/relationships/image" Target="../media/image26.jp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18.jpeg"/><Relationship Id="rId9" Type="http://schemas.openxmlformats.org/officeDocument/2006/relationships/image" Target="../media/image28.gif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8.jpe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Shape 1"/>
          <p:cNvSpPr txBox="1">
            <a:spLocks noChangeArrowheads="1"/>
          </p:cNvSpPr>
          <p:nvPr/>
        </p:nvSpPr>
        <p:spPr bwMode="auto">
          <a:xfrm>
            <a:off x="5868145" y="196851"/>
            <a:ext cx="3128219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r" eaLnBrk="1" hangingPunct="1"/>
            <a:r>
              <a:rPr lang="en-US" altLang="en-US" sz="1400" dirty="0" smtClean="0">
                <a:solidFill>
                  <a:srgbClr val="FFFFFF"/>
                </a:solidFill>
                <a:latin typeface="Calibri" pitchFamily="34" charset="0"/>
              </a:rPr>
              <a:t>Granada, Spain, 2 February 2017</a:t>
            </a:r>
            <a:endParaRPr lang="en-US" altLang="en-US" dirty="0">
              <a:latin typeface="Calibri" pitchFamily="34" charset="0"/>
            </a:endParaRPr>
          </a:p>
        </p:txBody>
      </p:sp>
      <p:sp>
        <p:nvSpPr>
          <p:cNvPr id="10243" name="TextShape 2"/>
          <p:cNvSpPr txBox="1">
            <a:spLocks noChangeArrowheads="1"/>
          </p:cNvSpPr>
          <p:nvPr/>
        </p:nvSpPr>
        <p:spPr bwMode="auto">
          <a:xfrm>
            <a:off x="725408" y="2789882"/>
            <a:ext cx="7772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TOWARDS CONTINUOUS EVALUATION OF DUST PROFILES IN THE WMO SDS-WAS</a:t>
            </a:r>
            <a:endParaRPr lang="es-ES" altLang="en-US" sz="3200" b="1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245" name="TextShape 4"/>
          <p:cNvSpPr txBox="1">
            <a:spLocks noChangeArrowheads="1"/>
          </p:cNvSpPr>
          <p:nvPr/>
        </p:nvSpPr>
        <p:spPr bwMode="auto">
          <a:xfrm>
            <a:off x="1350965" y="4757739"/>
            <a:ext cx="64801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/>
            <a:endParaRPr lang="en-US" altLang="en-US" dirty="0">
              <a:latin typeface="Calibri" pitchFamily="34" charset="0"/>
            </a:endParaRPr>
          </a:p>
        </p:txBody>
      </p:sp>
      <p:sp>
        <p:nvSpPr>
          <p:cNvPr id="6" name="TextShape 4"/>
          <p:cNvSpPr txBox="1">
            <a:spLocks noChangeArrowheads="1"/>
          </p:cNvSpPr>
          <p:nvPr/>
        </p:nvSpPr>
        <p:spPr bwMode="auto">
          <a:xfrm>
            <a:off x="1124666" y="4757738"/>
            <a:ext cx="6973887" cy="145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es-ES" altLang="en-US" sz="2000" b="1" u="sng" dirty="0" smtClean="0">
                <a:solidFill>
                  <a:srgbClr val="FFFFFF"/>
                </a:solidFill>
                <a:latin typeface="Calibri" panose="020F0502020204030204" pitchFamily="34" charset="0"/>
              </a:rPr>
              <a:t>Sara Basart (</a:t>
            </a:r>
            <a:r>
              <a:rPr lang="es-ES" altLang="en-US" sz="2000" b="1" u="sng" dirty="0" smtClean="0">
                <a:solidFill>
                  <a:schemeClr val="bg1"/>
                </a:solidFill>
                <a:latin typeface="Calibri" panose="020F0502020204030204" pitchFamily="34" charset="0"/>
              </a:rPr>
              <a:t>sara.basart@bsc.es</a:t>
            </a:r>
            <a:r>
              <a:rPr lang="es-ES" altLang="en-US" sz="2000" b="1" u="sng" dirty="0" smtClean="0">
                <a:solidFill>
                  <a:srgbClr val="FFFFFF"/>
                </a:solidFill>
                <a:latin typeface="Calibri" panose="020F0502020204030204" pitchFamily="34" charset="0"/>
              </a:rPr>
              <a:t>)</a:t>
            </a:r>
            <a:r>
              <a:rPr lang="es-ES" altLang="en-US" sz="2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, G. García-Castrillo, E. Cuevas, P. </a:t>
            </a:r>
            <a:r>
              <a:rPr lang="es-ES" altLang="en-US" sz="20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Goloub</a:t>
            </a:r>
            <a:r>
              <a:rPr lang="es-ES" altLang="en-US" sz="2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, A. </a:t>
            </a:r>
            <a:r>
              <a:rPr lang="es-ES" altLang="en-US" sz="20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Mortier</a:t>
            </a:r>
            <a:r>
              <a:rPr lang="es-ES" altLang="en-US" sz="2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, A. Cazorla, A. </a:t>
            </a:r>
            <a:r>
              <a:rPr lang="es-ES" altLang="en-US" sz="20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Alastuey</a:t>
            </a:r>
            <a:r>
              <a:rPr lang="es-ES" altLang="en-US" sz="2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, F. </a:t>
            </a:r>
            <a:r>
              <a:rPr lang="es-ES" altLang="en-US" sz="20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Benincasa</a:t>
            </a:r>
            <a:r>
              <a:rPr lang="es-ES" altLang="en-US" sz="2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and E.  </a:t>
            </a:r>
            <a:r>
              <a:rPr lang="es-ES" altLang="en-US" sz="20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Terradellas</a:t>
            </a:r>
            <a:endParaRPr lang="es-ES" altLang="en-US" sz="2000" dirty="0" smtClean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140" y="565021"/>
            <a:ext cx="1070645" cy="565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nodeType="clickPar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15" y="2655539"/>
            <a:ext cx="7563064" cy="5679860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9011815" y="2655539"/>
            <a:ext cx="3938963" cy="4904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/>
          <p:cNvSpPr/>
          <p:nvPr/>
        </p:nvSpPr>
        <p:spPr>
          <a:xfrm>
            <a:off x="5575683" y="5370853"/>
            <a:ext cx="3593563" cy="2891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Shape 245"/>
          <p:cNvSpPr/>
          <p:nvPr/>
        </p:nvSpPr>
        <p:spPr>
          <a:xfrm>
            <a:off x="6228184" y="6484694"/>
            <a:ext cx="263335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http://sds-was.aemet.es/</a:t>
            </a:r>
          </a:p>
        </p:txBody>
      </p:sp>
      <p:pic>
        <p:nvPicPr>
          <p:cNvPr id="8" name="Picture 4" descr="AEMET_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2" t="-1" b="-9462"/>
          <a:stretch/>
        </p:blipFill>
        <p:spPr bwMode="auto">
          <a:xfrm>
            <a:off x="7416462" y="826838"/>
            <a:ext cx="982257" cy="47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hape 15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8718" y="843021"/>
            <a:ext cx="421754" cy="43469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14 Rectángulo"/>
          <p:cNvSpPr/>
          <p:nvPr/>
        </p:nvSpPr>
        <p:spPr>
          <a:xfrm>
            <a:off x="6056076" y="2141810"/>
            <a:ext cx="1872208" cy="378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74136">
              <a:lnSpc>
                <a:spcPct val="90000"/>
              </a:lnSpc>
              <a:spcBef>
                <a:spcPct val="20000"/>
              </a:spcBef>
            </a:pPr>
            <a:r>
              <a:rPr lang="en-GB" sz="2000" b="1" dirty="0"/>
              <a:t>7 March 2015</a:t>
            </a:r>
          </a:p>
        </p:txBody>
      </p:sp>
      <p:pic>
        <p:nvPicPr>
          <p:cNvPr id="21" name="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61246"/>
            <a:ext cx="4473499" cy="4473499"/>
          </a:xfrm>
          <a:prstGeom prst="rect">
            <a:avLst/>
          </a:prstGeom>
        </p:spPr>
      </p:pic>
      <p:pic>
        <p:nvPicPr>
          <p:cNvPr id="22" name="Picture 6" descr="vie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344" y="1345134"/>
            <a:ext cx="25400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242"/>
          <p:cNvSpPr txBox="1"/>
          <p:nvPr/>
        </p:nvSpPr>
        <p:spPr>
          <a:xfrm>
            <a:off x="119063" y="60548"/>
            <a:ext cx="8928100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SDS-WAS NAMEE: Forecast Evaluation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Rectángulo 1"/>
          <p:cNvSpPr/>
          <p:nvPr/>
        </p:nvSpPr>
        <p:spPr>
          <a:xfrm>
            <a:off x="395536" y="1060369"/>
            <a:ext cx="637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latin typeface="Calibri" panose="020F0502020204030204" pitchFamily="34" charset="0"/>
              </a:rPr>
              <a:t>NRT </a:t>
            </a:r>
            <a:r>
              <a:rPr lang="es-ES_tradnl" sz="2400" b="1" dirty="0" err="1" smtClean="0">
                <a:latin typeface="Calibri" panose="020F0502020204030204" pitchFamily="34" charset="0"/>
              </a:rPr>
              <a:t>dust</a:t>
            </a:r>
            <a:r>
              <a:rPr lang="es-ES_tradnl" sz="2400" b="1" dirty="0" smtClean="0">
                <a:latin typeface="Calibri" panose="020F0502020204030204" pitchFamily="34" charset="0"/>
              </a:rPr>
              <a:t> </a:t>
            </a:r>
            <a:r>
              <a:rPr lang="es-ES_tradnl" sz="2400" b="1" dirty="0" err="1" smtClean="0">
                <a:latin typeface="Calibri" panose="020F0502020204030204" pitchFamily="34" charset="0"/>
              </a:rPr>
              <a:t>evaluation</a:t>
            </a:r>
            <a:r>
              <a:rPr lang="es-ES_tradnl" sz="2400" b="1" dirty="0">
                <a:latin typeface="Calibri" panose="020F0502020204030204" pitchFamily="34" charset="0"/>
              </a:rPr>
              <a:t>: </a:t>
            </a:r>
            <a:r>
              <a:rPr lang="es-ES_tradnl" sz="2400" b="1" dirty="0" smtClean="0">
                <a:latin typeface="Calibri" panose="020F0502020204030204" pitchFamily="34" charset="0"/>
              </a:rPr>
              <a:t>7</a:t>
            </a:r>
            <a:r>
              <a:rPr lang="es-ES_tradnl" sz="2400" b="1" baseline="30000" dirty="0" smtClean="0">
                <a:latin typeface="Calibri" panose="020F0502020204030204" pitchFamily="34" charset="0"/>
              </a:rPr>
              <a:t>th</a:t>
            </a:r>
            <a:r>
              <a:rPr lang="es-ES_tradnl" sz="2400" b="1" dirty="0" smtClean="0">
                <a:latin typeface="Calibri" panose="020F0502020204030204" pitchFamily="34" charset="0"/>
              </a:rPr>
              <a:t> </a:t>
            </a:r>
            <a:r>
              <a:rPr lang="es-ES_tradnl" sz="2400" b="1" dirty="0" err="1" smtClean="0">
                <a:latin typeface="Calibri" panose="020F0502020204030204" pitchFamily="34" charset="0"/>
              </a:rPr>
              <a:t>March</a:t>
            </a:r>
            <a:r>
              <a:rPr lang="es-ES_tradnl" sz="2400" b="1" dirty="0" smtClean="0">
                <a:latin typeface="Calibri" panose="020F0502020204030204" pitchFamily="34" charset="0"/>
              </a:rPr>
              <a:t> 2015 </a:t>
            </a:r>
            <a:endParaRPr lang="en-GB" sz="2400" b="1" dirty="0">
              <a:latin typeface="Calibri" panose="020F0502020204030204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696918" y="5581612"/>
            <a:ext cx="7772390" cy="664654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0204" tIns="72000" rIns="60204" bIns="30102" anchor="ctr"/>
          <a:lstStyle/>
          <a:p>
            <a:pPr algn="ctr" defTabSz="974136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GB" b="1" dirty="0" smtClean="0">
                <a:latin typeface="Calibri" panose="020F0502020204030204" pitchFamily="34" charset="0"/>
              </a:rPr>
              <a:t>NOTE: </a:t>
            </a:r>
            <a:r>
              <a:rPr lang="en-GB" dirty="0" smtClean="0">
                <a:latin typeface="Calibri" panose="020F0502020204030204" pitchFamily="34" charset="0"/>
              </a:rPr>
              <a:t>There is available an historical archive of the MSG RBG dust products.</a:t>
            </a:r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9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1565747"/>
            <a:ext cx="6727912" cy="4680520"/>
          </a:xfrm>
          <a:prstGeom prst="rect">
            <a:avLst/>
          </a:prstGeom>
        </p:spPr>
      </p:pic>
      <p:sp>
        <p:nvSpPr>
          <p:cNvPr id="6" name="Shape 245"/>
          <p:cNvSpPr/>
          <p:nvPr/>
        </p:nvSpPr>
        <p:spPr>
          <a:xfrm>
            <a:off x="6228184" y="6484694"/>
            <a:ext cx="263335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http://sds-was.aemet.es/</a:t>
            </a:r>
          </a:p>
        </p:txBody>
      </p:sp>
      <p:pic>
        <p:nvPicPr>
          <p:cNvPr id="8" name="Picture 4" descr="AEMET_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2" t="-1" b="-9462"/>
          <a:stretch/>
        </p:blipFill>
        <p:spPr bwMode="auto">
          <a:xfrm>
            <a:off x="7416462" y="826838"/>
            <a:ext cx="982257" cy="47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hape 15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8718" y="843021"/>
            <a:ext cx="421754" cy="4346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395536" y="1060369"/>
            <a:ext cx="6372480" cy="472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latin typeface="Calibri" panose="020F0502020204030204" pitchFamily="34" charset="0"/>
              </a:rPr>
              <a:t>NRT </a:t>
            </a:r>
            <a:r>
              <a:rPr lang="es-ES_tradnl" sz="2400" b="1" dirty="0" err="1">
                <a:latin typeface="Calibri" panose="020F0502020204030204" pitchFamily="34" charset="0"/>
              </a:rPr>
              <a:t>visibility</a:t>
            </a:r>
            <a:r>
              <a:rPr lang="es-ES_tradnl" sz="2400" b="1" dirty="0">
                <a:latin typeface="Calibri" panose="020F0502020204030204" pitchFamily="34" charset="0"/>
              </a:rPr>
              <a:t>  </a:t>
            </a:r>
            <a:r>
              <a:rPr lang="es-ES_tradnl" sz="2400" b="1" dirty="0" err="1">
                <a:latin typeface="Calibri" panose="020F0502020204030204" pitchFamily="34" charset="0"/>
              </a:rPr>
              <a:t>evaluation</a:t>
            </a:r>
            <a:r>
              <a:rPr lang="es-ES_tradnl" sz="2400" b="1" dirty="0">
                <a:latin typeface="Calibri" panose="020F0502020204030204" pitchFamily="34" charset="0"/>
              </a:rPr>
              <a:t>: 6</a:t>
            </a:r>
            <a:r>
              <a:rPr lang="es-ES_tradnl" sz="2400" b="1" baseline="30000" dirty="0">
                <a:latin typeface="Calibri" panose="020F0502020204030204" pitchFamily="34" charset="0"/>
              </a:rPr>
              <a:t>th</a:t>
            </a:r>
            <a:r>
              <a:rPr lang="es-ES_tradnl" sz="2400" b="1" dirty="0">
                <a:latin typeface="Calibri" panose="020F0502020204030204" pitchFamily="34" charset="0"/>
              </a:rPr>
              <a:t> </a:t>
            </a:r>
            <a:r>
              <a:rPr lang="es-ES_tradnl" sz="2400" b="1" dirty="0" err="1">
                <a:latin typeface="Calibri" panose="020F0502020204030204" pitchFamily="34" charset="0"/>
              </a:rPr>
              <a:t>April</a:t>
            </a:r>
            <a:r>
              <a:rPr lang="es-ES_tradnl" sz="2400" b="1" dirty="0">
                <a:latin typeface="Calibri" panose="020F0502020204030204" pitchFamily="34" charset="0"/>
              </a:rPr>
              <a:t> 2016  0-12UTC  </a:t>
            </a:r>
            <a:endParaRPr lang="en-GB" sz="2400" b="1" dirty="0">
              <a:latin typeface="Calibri" panose="020F0502020204030204" pitchFamily="34" charset="0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2"/>
          <a:stretch/>
        </p:blipFill>
        <p:spPr>
          <a:xfrm>
            <a:off x="0" y="1637356"/>
            <a:ext cx="2736304" cy="2170802"/>
          </a:xfrm>
          <a:prstGeom prst="rect">
            <a:avLst/>
          </a:prstGeom>
        </p:spPr>
      </p:pic>
      <p:sp>
        <p:nvSpPr>
          <p:cNvPr id="11" name="Shape 242"/>
          <p:cNvSpPr txBox="1"/>
          <p:nvPr/>
        </p:nvSpPr>
        <p:spPr>
          <a:xfrm>
            <a:off x="119063" y="60548"/>
            <a:ext cx="8928100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SDS-WAS NAMEE: Forecast Evaluation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214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45"/>
          <p:cNvSpPr/>
          <p:nvPr/>
        </p:nvSpPr>
        <p:spPr>
          <a:xfrm>
            <a:off x="6228184" y="6484694"/>
            <a:ext cx="263335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http://sds-was.aemet.es/</a:t>
            </a:r>
          </a:p>
        </p:txBody>
      </p:sp>
      <p:pic>
        <p:nvPicPr>
          <p:cNvPr id="8" name="Picture 4" descr="AEMET_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2" t="-1" b="-9462"/>
          <a:stretch/>
        </p:blipFill>
        <p:spPr bwMode="auto">
          <a:xfrm>
            <a:off x="7416462" y="826838"/>
            <a:ext cx="982257" cy="47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hape 15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8718" y="843021"/>
            <a:ext cx="421754" cy="434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4" t="29898" r="21646" b="20886"/>
          <a:stretch/>
        </p:blipFill>
        <p:spPr>
          <a:xfrm>
            <a:off x="288907" y="1420562"/>
            <a:ext cx="4050135" cy="2288798"/>
          </a:xfrm>
          <a:prstGeom prst="rect">
            <a:avLst/>
          </a:prstGeom>
        </p:spPr>
      </p:pic>
      <p:sp>
        <p:nvSpPr>
          <p:cNvPr id="11" name="Rectangle 4"/>
          <p:cNvSpPr/>
          <p:nvPr/>
        </p:nvSpPr>
        <p:spPr>
          <a:xfrm>
            <a:off x="4467272" y="1765344"/>
            <a:ext cx="4579893" cy="122867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i="1" dirty="0" smtClean="0"/>
              <a:t>Not all PM10 is dust: </a:t>
            </a:r>
            <a:r>
              <a:rPr lang="en-US" i="1" dirty="0" smtClean="0"/>
              <a:t>Local sources</a:t>
            </a:r>
          </a:p>
          <a:p>
            <a:r>
              <a:rPr lang="en-US" b="1" i="1" dirty="0" smtClean="0"/>
              <a:t>Dust filter: </a:t>
            </a:r>
            <a:r>
              <a:rPr lang="en-US" i="1" dirty="0" smtClean="0"/>
              <a:t>Moving </a:t>
            </a:r>
            <a:r>
              <a:rPr lang="en-US" i="1" dirty="0"/>
              <a:t>40th percentile of 30 days, 15 days before and 15 </a:t>
            </a:r>
            <a:r>
              <a:rPr lang="en-US" i="1" dirty="0" smtClean="0"/>
              <a:t>days after </a:t>
            </a:r>
            <a:r>
              <a:rPr lang="en-US" i="1" dirty="0"/>
              <a:t>(</a:t>
            </a:r>
            <a:r>
              <a:rPr lang="en-US" i="1" dirty="0" err="1"/>
              <a:t>Escudero</a:t>
            </a:r>
            <a:r>
              <a:rPr lang="en-US" i="1" dirty="0"/>
              <a:t> at al. 2007</a:t>
            </a:r>
            <a:r>
              <a:rPr lang="en-US" i="1" dirty="0" smtClean="0"/>
              <a:t>).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23528" y="993606"/>
            <a:ext cx="5248040" cy="472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dirty="0">
                <a:latin typeface="Calibri" panose="020F0502020204030204" pitchFamily="34" charset="0"/>
              </a:rPr>
              <a:t>AQ </a:t>
            </a:r>
            <a:r>
              <a:rPr lang="es-ES_tradnl" sz="2400" b="1" dirty="0" err="1">
                <a:latin typeface="Calibri" panose="020F0502020204030204" pitchFamily="34" charset="0"/>
              </a:rPr>
              <a:t>networks</a:t>
            </a:r>
            <a:r>
              <a:rPr lang="es-ES_tradnl" sz="2400" b="1" dirty="0">
                <a:latin typeface="Calibri" panose="020F0502020204030204" pitchFamily="34" charset="0"/>
              </a:rPr>
              <a:t>: </a:t>
            </a:r>
            <a:r>
              <a:rPr lang="es-ES_tradnl" sz="2400" b="1" dirty="0" err="1">
                <a:latin typeface="Calibri" panose="020F0502020204030204" pitchFamily="34" charset="0"/>
              </a:rPr>
              <a:t>Canary</a:t>
            </a:r>
            <a:r>
              <a:rPr lang="es-ES_tradnl" sz="2400" b="1" dirty="0">
                <a:latin typeface="Calibri" panose="020F0502020204030204" pitchFamily="34" charset="0"/>
              </a:rPr>
              <a:t> </a:t>
            </a:r>
            <a:r>
              <a:rPr lang="es-ES_tradnl" sz="2400" b="1" dirty="0" err="1" smtClean="0">
                <a:latin typeface="Calibri" panose="020F0502020204030204" pitchFamily="34" charset="0"/>
              </a:rPr>
              <a:t>Islands</a:t>
            </a:r>
            <a:r>
              <a:rPr lang="es-ES_tradnl" sz="2400" b="1" dirty="0" smtClean="0">
                <a:latin typeface="Calibri" panose="020F0502020204030204" pitchFamily="34" charset="0"/>
              </a:rPr>
              <a:t> 2013-2014</a:t>
            </a:r>
            <a:endParaRPr lang="es-ES" sz="2400" dirty="0"/>
          </a:p>
        </p:txBody>
      </p:sp>
      <p:pic>
        <p:nvPicPr>
          <p:cNvPr id="13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6" r="11135" b="50000"/>
          <a:stretch/>
        </p:blipFill>
        <p:spPr>
          <a:xfrm>
            <a:off x="3481747" y="4123388"/>
            <a:ext cx="2254103" cy="2317389"/>
          </a:xfrm>
          <a:prstGeom prst="rect">
            <a:avLst/>
          </a:prstGeom>
        </p:spPr>
      </p:pic>
      <p:cxnSp>
        <p:nvCxnSpPr>
          <p:cNvPr id="14" name="Straight Arrow Connector 33"/>
          <p:cNvCxnSpPr>
            <a:stCxn id="13" idx="0"/>
          </p:cNvCxnSpPr>
          <p:nvPr/>
        </p:nvCxnSpPr>
        <p:spPr>
          <a:xfrm flipH="1" flipV="1">
            <a:off x="1763688" y="2834667"/>
            <a:ext cx="2845110" cy="128872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5" r="9808" b="50000"/>
          <a:stretch/>
        </p:blipFill>
        <p:spPr>
          <a:xfrm>
            <a:off x="5940152" y="4167305"/>
            <a:ext cx="2333254" cy="2317389"/>
          </a:xfrm>
          <a:prstGeom prst="rect">
            <a:avLst/>
          </a:prstGeom>
          <a:ln w="25400">
            <a:noFill/>
          </a:ln>
        </p:spPr>
      </p:pic>
      <p:cxnSp>
        <p:nvCxnSpPr>
          <p:cNvPr id="16" name="Straight Arrow Connector 26"/>
          <p:cNvCxnSpPr>
            <a:stCxn id="15" idx="0"/>
          </p:cNvCxnSpPr>
          <p:nvPr/>
        </p:nvCxnSpPr>
        <p:spPr>
          <a:xfrm flipH="1" flipV="1">
            <a:off x="3481748" y="2501850"/>
            <a:ext cx="3625033" cy="166545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9" r="9374" b="50000"/>
          <a:stretch/>
        </p:blipFill>
        <p:spPr>
          <a:xfrm>
            <a:off x="703776" y="4134029"/>
            <a:ext cx="2309606" cy="2317389"/>
          </a:xfrm>
          <a:prstGeom prst="rect">
            <a:avLst/>
          </a:prstGeom>
        </p:spPr>
      </p:pic>
      <p:cxnSp>
        <p:nvCxnSpPr>
          <p:cNvPr id="19" name="Straight Arrow Connector 30"/>
          <p:cNvCxnSpPr/>
          <p:nvPr/>
        </p:nvCxnSpPr>
        <p:spPr>
          <a:xfrm flipH="1" flipV="1">
            <a:off x="983767" y="2365510"/>
            <a:ext cx="137149" cy="182472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1" name="Picture 3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6" t="41539" r="44792" b="41415"/>
          <a:stretch/>
        </p:blipFill>
        <p:spPr>
          <a:xfrm>
            <a:off x="7665634" y="3194651"/>
            <a:ext cx="1178990" cy="1303073"/>
          </a:xfrm>
          <a:prstGeom prst="rect">
            <a:avLst/>
          </a:prstGeom>
        </p:spPr>
      </p:pic>
      <p:sp>
        <p:nvSpPr>
          <p:cNvPr id="17" name="Shape 242"/>
          <p:cNvSpPr txBox="1"/>
          <p:nvPr/>
        </p:nvSpPr>
        <p:spPr>
          <a:xfrm>
            <a:off x="119063" y="60548"/>
            <a:ext cx="8928100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SDS-WAS NAMEE: Forecast Evaluation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40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4885" y="5882998"/>
            <a:ext cx="8676456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Mona et al. (2014): </a:t>
            </a:r>
            <a:r>
              <a:rPr lang="en-US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“The dust layer</a:t>
            </a:r>
            <a:r>
              <a:rPr lang="en-US" b="1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</a:t>
            </a:r>
            <a:r>
              <a:rPr lang="en-US" b="1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likely the most suitable geometrical parameter for evaluating the capability </a:t>
            </a:r>
            <a:r>
              <a:rPr lang="en-US" i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</a:t>
            </a:r>
            <a:r>
              <a:rPr lang="en-US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dust model to reproduce the dust vertical layering. “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1" t="20253" r="6569" b="11026"/>
          <a:stretch/>
        </p:blipFill>
        <p:spPr>
          <a:xfrm>
            <a:off x="3307362" y="1015776"/>
            <a:ext cx="5420707" cy="4744200"/>
          </a:xfrm>
          <a:prstGeom prst="rect">
            <a:avLst/>
          </a:prstGeom>
        </p:spPr>
      </p:pic>
      <p:sp>
        <p:nvSpPr>
          <p:cNvPr id="7" name="Shape 242"/>
          <p:cNvSpPr txBox="1"/>
          <p:nvPr/>
        </p:nvSpPr>
        <p:spPr>
          <a:xfrm>
            <a:off x="119063" y="60548"/>
            <a:ext cx="8928100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s-ES_tradnl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</a:rPr>
              <a:t>EARLINET: </a:t>
            </a:r>
            <a:r>
              <a:rPr lang="es-ES_tradnl" sz="28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</a:rPr>
              <a:t>Comparison</a:t>
            </a:r>
            <a:r>
              <a:rPr lang="es-ES_tradnl" sz="2800" b="1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</a:rPr>
              <a:t> in Potenza </a:t>
            </a:r>
            <a:r>
              <a:rPr lang="es-ES_tradnl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</a:rPr>
              <a:t>2000-2012 </a:t>
            </a:r>
            <a:endParaRPr lang="en-GB" sz="2800" b="1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/>
            </a:endParaRPr>
          </a:p>
        </p:txBody>
      </p:sp>
      <p:sp>
        <p:nvSpPr>
          <p:cNvPr id="9" name="2 CuadroTexto"/>
          <p:cNvSpPr txBox="1"/>
          <p:nvPr/>
        </p:nvSpPr>
        <p:spPr>
          <a:xfrm>
            <a:off x="244885" y="1853778"/>
            <a:ext cx="2984479" cy="258532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 i="1">
                <a:latin typeface="Calibri" panose="020F0502020204030204" pitchFamily="34" charset="0"/>
              </a:defRPr>
            </a:lvl1pPr>
          </a:lstStyle>
          <a:p>
            <a:r>
              <a:rPr lang="en-US" b="0" dirty="0" smtClean="0"/>
              <a:t>In </a:t>
            </a:r>
            <a:r>
              <a:rPr lang="en-US" dirty="0" smtClean="0"/>
              <a:t>Mona et al. (2014, ACP), </a:t>
            </a:r>
            <a:r>
              <a:rPr lang="en-US" b="0" dirty="0" smtClean="0"/>
              <a:t>systematic comparison </a:t>
            </a:r>
            <a:r>
              <a:rPr lang="en-US" b="0" dirty="0"/>
              <a:t>of </a:t>
            </a:r>
            <a:r>
              <a:rPr lang="en-US" dirty="0"/>
              <a:t>12-year</a:t>
            </a:r>
            <a:r>
              <a:rPr lang="en-US" b="0" dirty="0"/>
              <a:t> </a:t>
            </a:r>
            <a:r>
              <a:rPr lang="en-US" b="0" dirty="0" smtClean="0"/>
              <a:t>modeled </a:t>
            </a:r>
            <a:r>
              <a:rPr lang="en-US" b="0" dirty="0" smtClean="0"/>
              <a:t>extinction </a:t>
            </a:r>
            <a:r>
              <a:rPr lang="en-US" b="0" dirty="0"/>
              <a:t>dust </a:t>
            </a:r>
            <a:r>
              <a:rPr lang="en-US" b="0" dirty="0" smtClean="0"/>
              <a:t>profiles by </a:t>
            </a:r>
            <a:r>
              <a:rPr lang="en-US" b="0" dirty="0"/>
              <a:t> </a:t>
            </a:r>
            <a:r>
              <a:rPr lang="en-US" dirty="0" smtClean="0"/>
              <a:t>BSC-DREAM8b </a:t>
            </a:r>
            <a:r>
              <a:rPr lang="en-US" b="0" dirty="0" smtClean="0"/>
              <a:t> </a:t>
            </a:r>
            <a:r>
              <a:rPr lang="en-US" b="0" dirty="0"/>
              <a:t>vs</a:t>
            </a:r>
            <a:r>
              <a:rPr lang="en-US" b="0" dirty="0" smtClean="0"/>
              <a:t>. Raman </a:t>
            </a:r>
            <a:r>
              <a:rPr lang="en-US" b="0" dirty="0" err="1"/>
              <a:t>lidar</a:t>
            </a:r>
            <a:r>
              <a:rPr lang="en-US" b="0" dirty="0"/>
              <a:t> </a:t>
            </a:r>
            <a:r>
              <a:rPr lang="en-US" b="0" dirty="0" smtClean="0"/>
              <a:t>measurements in </a:t>
            </a:r>
            <a:r>
              <a:rPr lang="en-US" dirty="0" smtClean="0"/>
              <a:t>Potenza EARLINET </a:t>
            </a:r>
            <a:r>
              <a:rPr lang="en-US" b="0" dirty="0" smtClean="0"/>
              <a:t>site (Italy). </a:t>
            </a:r>
          </a:p>
          <a:p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/>
              <a:t>310 </a:t>
            </a:r>
            <a:r>
              <a:rPr lang="en-US" b="0" dirty="0"/>
              <a:t>dust cases </a:t>
            </a:r>
            <a:endParaRPr lang="en-US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/>
              <a:t>May </a:t>
            </a:r>
            <a:r>
              <a:rPr lang="en-US" b="0" dirty="0"/>
              <a:t>2000–July </a:t>
            </a:r>
            <a:r>
              <a:rPr lang="en-US" b="0" dirty="0" smtClean="0"/>
              <a:t>2012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0901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80" y="4386742"/>
            <a:ext cx="2271360" cy="218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86"/>
          <a:stretch/>
        </p:blipFill>
        <p:spPr bwMode="auto">
          <a:xfrm>
            <a:off x="3923928" y="2929333"/>
            <a:ext cx="4787459" cy="381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242"/>
          <p:cNvSpPr txBox="1"/>
          <p:nvPr/>
        </p:nvSpPr>
        <p:spPr>
          <a:xfrm>
            <a:off x="119063" y="60548"/>
            <a:ext cx="8928100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s-ES_tradnl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</a:rPr>
              <a:t>EARLINET: </a:t>
            </a:r>
            <a:r>
              <a:rPr lang="es-ES_tradnl" sz="28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</a:rPr>
              <a:t>European</a:t>
            </a:r>
            <a:r>
              <a:rPr lang="es-ES_tradnl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</a:rPr>
              <a:t>comparison</a:t>
            </a:r>
            <a:r>
              <a:rPr lang="es-ES_tradnl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</a:rPr>
              <a:t> 2011-2013</a:t>
            </a:r>
            <a:endParaRPr lang="en-GB" sz="2800" b="1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/>
            </a:endParaRPr>
          </a:p>
        </p:txBody>
      </p:sp>
      <p:sp>
        <p:nvSpPr>
          <p:cNvPr id="10" name="2 CuadroTexto"/>
          <p:cNvSpPr txBox="1"/>
          <p:nvPr/>
        </p:nvSpPr>
        <p:spPr>
          <a:xfrm>
            <a:off x="263079" y="1359673"/>
            <a:ext cx="3156793" cy="31393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 i="1">
                <a:latin typeface="Calibri" panose="020F0502020204030204" pitchFamily="34" charset="0"/>
              </a:defRPr>
            </a:lvl1pPr>
          </a:lstStyle>
          <a:p>
            <a:r>
              <a:rPr lang="en-US" b="0" dirty="0" smtClean="0"/>
              <a:t>In </a:t>
            </a:r>
            <a:r>
              <a:rPr lang="en-US" dirty="0" err="1" smtClean="0"/>
              <a:t>Binietoglou</a:t>
            </a:r>
            <a:r>
              <a:rPr lang="en-US" dirty="0" smtClean="0"/>
              <a:t> et al. (2015, ATM)</a:t>
            </a:r>
            <a:r>
              <a:rPr lang="en-US" b="0" dirty="0" smtClean="0"/>
              <a:t>, a methodology for the examination of dust model data using volume concentration LIRIC profiles is proposed:</a:t>
            </a:r>
          </a:p>
          <a:p>
            <a:endParaRPr lang="es-ES_tradnl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b="0" dirty="0" smtClean="0"/>
              <a:t>10 </a:t>
            </a:r>
            <a:r>
              <a:rPr lang="es-ES_tradnl" b="0" dirty="0"/>
              <a:t>EARLINET </a:t>
            </a:r>
            <a:r>
              <a:rPr lang="es-ES_tradnl" b="0" dirty="0" err="1" smtClean="0"/>
              <a:t>sites</a:t>
            </a:r>
            <a:endParaRPr lang="es-ES_tradnl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b="0" dirty="0"/>
              <a:t>55 </a:t>
            </a:r>
            <a:r>
              <a:rPr lang="es-ES_tradnl" b="0" dirty="0" err="1"/>
              <a:t>dust</a:t>
            </a:r>
            <a:r>
              <a:rPr lang="es-ES_tradnl" b="0" dirty="0"/>
              <a:t> cases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b="0" dirty="0" err="1" smtClean="0"/>
              <a:t>Jan</a:t>
            </a:r>
            <a:r>
              <a:rPr lang="es-ES_tradnl" b="0" dirty="0" smtClean="0"/>
              <a:t> </a:t>
            </a:r>
            <a:r>
              <a:rPr lang="es-ES_tradnl" b="0" dirty="0"/>
              <a:t>2011 – Jun </a:t>
            </a:r>
            <a:r>
              <a:rPr lang="es-ES_tradnl" b="0" dirty="0" smtClean="0"/>
              <a:t>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b="0" dirty="0"/>
              <a:t>4 regional SDS-WAS </a:t>
            </a:r>
            <a:r>
              <a:rPr lang="es-ES_tradnl" b="0" dirty="0" err="1"/>
              <a:t>models</a:t>
            </a:r>
            <a:endParaRPr lang="es-ES_tradnl" b="0" dirty="0"/>
          </a:p>
          <a:p>
            <a:endParaRPr lang="es-ES_tradnl" b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3" t="33043" r="40399" b="26000"/>
          <a:stretch/>
        </p:blipFill>
        <p:spPr bwMode="auto">
          <a:xfrm>
            <a:off x="5058412" y="1101804"/>
            <a:ext cx="2518490" cy="187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22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42"/>
          <p:cNvSpPr txBox="1"/>
          <p:nvPr/>
        </p:nvSpPr>
        <p:spPr>
          <a:xfrm>
            <a:off x="119063" y="60548"/>
            <a:ext cx="8928100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s-ES_tradnl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</a:rPr>
              <a:t>EARLINET: </a:t>
            </a:r>
            <a:r>
              <a:rPr lang="es-ES_tradnl" sz="2800" b="1" dirty="0" err="1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</a:rPr>
              <a:t>Charmex</a:t>
            </a:r>
            <a:r>
              <a:rPr lang="es-ES_tradnl" sz="2800" b="1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</a:rPr>
              <a:t>/EMEP </a:t>
            </a:r>
            <a:r>
              <a:rPr lang="es-ES_tradnl" sz="28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</a:rPr>
              <a:t>July</a:t>
            </a:r>
            <a:r>
              <a:rPr lang="es-ES_tradnl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</a:rPr>
              <a:t> 2012</a:t>
            </a:r>
            <a:endParaRPr lang="en-GB" sz="2800" b="1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5242" y="1043684"/>
            <a:ext cx="30963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smtClean="0">
                <a:latin typeface="Calibri" panose="020F0502020204030204" pitchFamily="34" charset="0"/>
              </a:rPr>
              <a:t>In </a:t>
            </a:r>
            <a:r>
              <a:rPr lang="en-US" b="1" i="1" smtClean="0">
                <a:latin typeface="Calibri" panose="020F0502020204030204" pitchFamily="34" charset="0"/>
              </a:rPr>
              <a:t>Granados-Muñoz </a:t>
            </a:r>
            <a:r>
              <a:rPr lang="en-US" b="1" i="1" dirty="0">
                <a:latin typeface="Calibri" panose="020F0502020204030204" pitchFamily="34" charset="0"/>
              </a:rPr>
              <a:t>et </a:t>
            </a:r>
            <a:r>
              <a:rPr lang="en-US" b="1" i="1" dirty="0" smtClean="0">
                <a:latin typeface="Calibri" panose="020F0502020204030204" pitchFamily="34" charset="0"/>
              </a:rPr>
              <a:t>al. (ACP</a:t>
            </a:r>
            <a:r>
              <a:rPr lang="en-US" b="1" i="1" dirty="0">
                <a:latin typeface="Calibri" panose="020F0502020204030204" pitchFamily="34" charset="0"/>
              </a:rPr>
              <a:t>, </a:t>
            </a:r>
            <a:r>
              <a:rPr lang="en-US" b="1" i="1" dirty="0" smtClean="0">
                <a:latin typeface="Calibri" panose="020F0502020204030204" pitchFamily="34" charset="0"/>
              </a:rPr>
              <a:t>2016)</a:t>
            </a:r>
            <a:r>
              <a:rPr lang="en-US" i="1" dirty="0" smtClean="0">
                <a:latin typeface="Calibri" panose="020F0502020204030204" pitchFamily="34" charset="0"/>
              </a:rPr>
              <a:t>, </a:t>
            </a:r>
            <a:r>
              <a:rPr lang="en-US" i="1" dirty="0">
                <a:latin typeface="Calibri" panose="020F0502020204030204" pitchFamily="34" charset="0"/>
              </a:rPr>
              <a:t>dust model </a:t>
            </a:r>
            <a:r>
              <a:rPr lang="en-US" i="1" dirty="0" smtClean="0">
                <a:latin typeface="Calibri" panose="020F0502020204030204" pitchFamily="34" charset="0"/>
              </a:rPr>
              <a:t>data is compare </a:t>
            </a:r>
            <a:r>
              <a:rPr lang="en-US" i="1" dirty="0">
                <a:latin typeface="Calibri" panose="020F0502020204030204" pitchFamily="34" charset="0"/>
              </a:rPr>
              <a:t>using volume concentration LIRIC </a:t>
            </a:r>
            <a:r>
              <a:rPr lang="en-US" i="1" dirty="0" smtClean="0">
                <a:latin typeface="Calibri" panose="020F0502020204030204" pitchFamily="34" charset="0"/>
              </a:rPr>
              <a:t>profiles. </a:t>
            </a:r>
            <a:endParaRPr lang="en-US" i="1" dirty="0">
              <a:latin typeface="Calibri" panose="020F0502020204030204" pitchFamily="34" charset="0"/>
            </a:endParaRPr>
          </a:p>
          <a:p>
            <a:endParaRPr lang="en-US" i="1" dirty="0">
              <a:latin typeface="Calibri" panose="020F0502020204030204" pitchFamily="34" charset="0"/>
            </a:endParaRPr>
          </a:p>
          <a:p>
            <a:r>
              <a:rPr lang="en-US" i="1" dirty="0" smtClean="0">
                <a:latin typeface="Calibri" panose="020F0502020204030204" pitchFamily="34" charset="0"/>
              </a:rPr>
              <a:t>During </a:t>
            </a:r>
            <a:r>
              <a:rPr lang="en-US" i="1" dirty="0">
                <a:latin typeface="Calibri" panose="020F0502020204030204" pitchFamily="34" charset="0"/>
              </a:rPr>
              <a:t>and in support of </a:t>
            </a:r>
            <a:r>
              <a:rPr lang="en-US" i="1" dirty="0" smtClean="0">
                <a:latin typeface="Calibri" panose="020F0502020204030204" pitchFamily="34" charset="0"/>
              </a:rPr>
              <a:t>the </a:t>
            </a:r>
            <a:r>
              <a:rPr lang="en-US" i="1" dirty="0" err="1">
                <a:latin typeface="Calibri" panose="020F0502020204030204" pitchFamily="34" charset="0"/>
              </a:rPr>
              <a:t>ChArMEx</a:t>
            </a:r>
            <a:r>
              <a:rPr lang="en-US" i="1" dirty="0">
                <a:latin typeface="Calibri" panose="020F0502020204030204" pitchFamily="34" charset="0"/>
              </a:rPr>
              <a:t>/EMEP 2012 field campaign </a:t>
            </a:r>
            <a:r>
              <a:rPr lang="en-US" i="1" dirty="0" smtClean="0">
                <a:latin typeface="Calibri" panose="020F0502020204030204" pitchFamily="34" charset="0"/>
              </a:rPr>
              <a:t>(</a:t>
            </a:r>
            <a:r>
              <a:rPr lang="en-US" b="1" i="1" dirty="0">
                <a:latin typeface="Calibri" panose="020F0502020204030204" pitchFamily="34" charset="0"/>
              </a:rPr>
              <a:t>9–11 July 2012</a:t>
            </a:r>
            <a:r>
              <a:rPr lang="en-US" i="1" dirty="0" smtClean="0">
                <a:latin typeface="Calibri" panose="020F0502020204030204" pitchFamily="34" charset="0"/>
              </a:rPr>
              <a:t>), </a:t>
            </a:r>
            <a:r>
              <a:rPr lang="en-US" i="1" dirty="0">
                <a:latin typeface="Calibri" panose="020F0502020204030204" pitchFamily="34" charset="0"/>
              </a:rPr>
              <a:t>five </a:t>
            </a:r>
            <a:r>
              <a:rPr lang="en-US" i="1" dirty="0" err="1">
                <a:latin typeface="Calibri" panose="020F0502020204030204" pitchFamily="34" charset="0"/>
              </a:rPr>
              <a:t>lidar</a:t>
            </a:r>
            <a:r>
              <a:rPr lang="en-US" i="1" dirty="0">
                <a:latin typeface="Calibri" panose="020F0502020204030204" pitchFamily="34" charset="0"/>
              </a:rPr>
              <a:t> ground-based stations </a:t>
            </a:r>
            <a:r>
              <a:rPr lang="en-US" i="1" dirty="0" smtClean="0">
                <a:latin typeface="Calibri" panose="020F0502020204030204" pitchFamily="34" charset="0"/>
              </a:rPr>
              <a:t>performed </a:t>
            </a:r>
            <a:r>
              <a:rPr lang="en-US" b="1" i="1" dirty="0" smtClean="0">
                <a:latin typeface="Calibri" panose="020F0502020204030204" pitchFamily="34" charset="0"/>
              </a:rPr>
              <a:t>72h </a:t>
            </a:r>
            <a:r>
              <a:rPr lang="en-US" b="1" i="1" dirty="0">
                <a:latin typeface="Calibri" panose="020F0502020204030204" pitchFamily="34" charset="0"/>
              </a:rPr>
              <a:t>of </a:t>
            </a:r>
            <a:r>
              <a:rPr lang="en-US" b="1" i="1" dirty="0" smtClean="0">
                <a:latin typeface="Calibri" panose="020F0502020204030204" pitchFamily="34" charset="0"/>
              </a:rPr>
              <a:t>continuous </a:t>
            </a:r>
            <a:r>
              <a:rPr lang="en-US" b="1" i="1" dirty="0" err="1" smtClean="0">
                <a:latin typeface="Calibri" panose="020F0502020204030204" pitchFamily="34" charset="0"/>
              </a:rPr>
              <a:t>lidar</a:t>
            </a:r>
            <a:r>
              <a:rPr lang="en-US" b="1" i="1" dirty="0" smtClean="0">
                <a:latin typeface="Calibri" panose="020F0502020204030204" pitchFamily="34" charset="0"/>
              </a:rPr>
              <a:t> measurements.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0" t="12797" r="8504" b="19585"/>
          <a:stretch/>
        </p:blipFill>
        <p:spPr bwMode="auto">
          <a:xfrm>
            <a:off x="3419872" y="1205706"/>
            <a:ext cx="5494788" cy="369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74128" y="4590082"/>
            <a:ext cx="3201728" cy="2272813"/>
            <a:chOff x="56278" y="2103488"/>
            <a:chExt cx="3201728" cy="227281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36" t="18064" r="6595" b="14399"/>
            <a:stretch/>
          </p:blipFill>
          <p:spPr bwMode="auto">
            <a:xfrm>
              <a:off x="251520" y="2103488"/>
              <a:ext cx="3006486" cy="1903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531246" y="3365946"/>
              <a:ext cx="1223518" cy="64102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6278" y="4006969"/>
              <a:ext cx="2173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  <a:latin typeface="+mj-lt"/>
                </a:rPr>
                <a:t>GRANADA, SPAIN</a:t>
              </a:r>
              <a:endParaRPr lang="en-US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4" t="48875" r="15387" b="32753"/>
          <a:stretch/>
        </p:blipFill>
        <p:spPr bwMode="auto">
          <a:xfrm>
            <a:off x="3563888" y="5382170"/>
            <a:ext cx="5022383" cy="11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91881" y="1061690"/>
            <a:ext cx="5400600" cy="5688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34850" y="4940830"/>
            <a:ext cx="217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Center of Mass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822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255"/>
          <p:cNvPicPr preferRelativeResize="0"/>
          <p:nvPr/>
        </p:nvPicPr>
        <p:blipFill rotWithShape="1">
          <a:blip r:embed="rId3">
            <a:alphaModFix/>
          </a:blip>
          <a:srcRect l="36422" t="21607" r="15025" b="15715"/>
          <a:stretch/>
        </p:blipFill>
        <p:spPr>
          <a:xfrm>
            <a:off x="5076057" y="2434708"/>
            <a:ext cx="3797843" cy="306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256"/>
          <p:cNvPicPr preferRelativeResize="0"/>
          <p:nvPr/>
        </p:nvPicPr>
        <p:blipFill rotWithShape="1">
          <a:blip r:embed="rId4">
            <a:alphaModFix/>
          </a:blip>
          <a:srcRect l="21940" t="19662" r="22254" b="21898"/>
          <a:stretch/>
        </p:blipFill>
        <p:spPr>
          <a:xfrm>
            <a:off x="251521" y="2646545"/>
            <a:ext cx="4357987" cy="28521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260"/>
          <p:cNvSpPr/>
          <p:nvPr/>
        </p:nvSpPr>
        <p:spPr>
          <a:xfrm>
            <a:off x="553248" y="2138773"/>
            <a:ext cx="3754531" cy="64633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High density of stations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Qualitative products</a:t>
            </a:r>
          </a:p>
        </p:txBody>
      </p:sp>
      <p:sp>
        <p:nvSpPr>
          <p:cNvPr id="12" name="Shape 261"/>
          <p:cNvSpPr/>
          <p:nvPr/>
        </p:nvSpPr>
        <p:spPr>
          <a:xfrm>
            <a:off x="5065943" y="2111543"/>
            <a:ext cx="3754531" cy="67356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Low number of stations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Quantitative products</a:t>
            </a:r>
          </a:p>
        </p:txBody>
      </p:sp>
      <p:sp>
        <p:nvSpPr>
          <p:cNvPr id="13" name="Shape 262"/>
          <p:cNvSpPr/>
          <p:nvPr/>
        </p:nvSpPr>
        <p:spPr>
          <a:xfrm>
            <a:off x="251521" y="6584070"/>
            <a:ext cx="87606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en-US" sz="1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</a:t>
            </a:r>
            <a:r>
              <a:rPr lang="en-US" sz="14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sds-was.aemet.es</a:t>
            </a:r>
            <a:r>
              <a:rPr lang="en-US" sz="1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/projects-research/evaluation-of-model-derived-dust-vertical-profiles</a:t>
            </a:r>
          </a:p>
        </p:txBody>
      </p:sp>
      <p:sp>
        <p:nvSpPr>
          <p:cNvPr id="14" name="Shape 242"/>
          <p:cNvSpPr txBox="1"/>
          <p:nvPr/>
        </p:nvSpPr>
        <p:spPr>
          <a:xfrm>
            <a:off x="119063" y="60548"/>
            <a:ext cx="8928100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SDS-WAS NAMEE: NRT Evaluation profiles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4" descr="AEMET_log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2" t="-1" b="-9462"/>
          <a:stretch/>
        </p:blipFill>
        <p:spPr bwMode="auto">
          <a:xfrm>
            <a:off x="7416462" y="826838"/>
            <a:ext cx="982257" cy="47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Shape 15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8718" y="843021"/>
            <a:ext cx="421754" cy="43469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1319747" y="1565746"/>
            <a:ext cx="203905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CEILOMETERS</a:t>
            </a:r>
            <a:endParaRPr lang="es-ES" sz="2400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60260" y="1565746"/>
            <a:ext cx="203905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LIDARS</a:t>
            </a:r>
            <a:endParaRPr lang="es-ES" sz="2400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>
              <a:latin typeface="Calibri" panose="020F0502020204030204" pitchFamily="34" charset="0"/>
            </a:endParaRPr>
          </a:p>
          <a:p>
            <a:pPr algn="ctr"/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>
              <a:latin typeface="Calibri" panose="020F0502020204030204" pitchFamily="34" charset="0"/>
            </a:endParaRPr>
          </a:p>
          <a:p>
            <a:pPr algn="ctr"/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>
              <a:latin typeface="Calibri" panose="020F0502020204030204" pitchFamily="34" charset="0"/>
            </a:endParaRPr>
          </a:p>
          <a:p>
            <a:pPr algn="ctr"/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>
              <a:latin typeface="Calibri" panose="020F0502020204030204" pitchFamily="34" charset="0"/>
            </a:endParaRPr>
          </a:p>
          <a:p>
            <a:pPr algn="ctr"/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07904" y="1554482"/>
            <a:ext cx="203905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VS.</a:t>
            </a:r>
            <a:endParaRPr lang="es-ES" sz="2400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endParaRPr lang="en-US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06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319747" y="1565746"/>
            <a:ext cx="203905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OBSERVATIONS</a:t>
            </a:r>
            <a:endParaRPr lang="es-ES" dirty="0" smtClean="0">
              <a:latin typeface="Calibri" panose="020F0502020204030204" pitchFamily="34" charset="0"/>
            </a:endParaRPr>
          </a:p>
          <a:p>
            <a:pPr algn="ctr"/>
            <a:endParaRPr lang="en-US" b="1" dirty="0" smtClean="0">
              <a:latin typeface="Calibri" panose="020F0502020204030204" pitchFamily="34" charset="0"/>
            </a:endParaRPr>
          </a:p>
          <a:p>
            <a:pPr algn="ctr"/>
            <a:endParaRPr lang="en-US" b="1" dirty="0">
              <a:latin typeface="Calibri" panose="020F0502020204030204" pitchFamily="34" charset="0"/>
            </a:endParaRPr>
          </a:p>
          <a:p>
            <a:pPr algn="ctr"/>
            <a:endParaRPr lang="en-US" b="1" dirty="0" smtClean="0">
              <a:latin typeface="Calibri" panose="020F0502020204030204" pitchFamily="34" charset="0"/>
            </a:endParaRPr>
          </a:p>
          <a:p>
            <a:pPr algn="ctr"/>
            <a:endParaRPr lang="en-US" b="1" dirty="0">
              <a:latin typeface="Calibri" panose="020F0502020204030204" pitchFamily="34" charset="0"/>
            </a:endParaRPr>
          </a:p>
          <a:p>
            <a:pPr algn="ctr"/>
            <a:endParaRPr lang="en-US" b="1" dirty="0" smtClean="0">
              <a:latin typeface="Calibri" panose="020F0502020204030204" pitchFamily="34" charset="0"/>
            </a:endParaRPr>
          </a:p>
          <a:p>
            <a:pPr algn="ctr"/>
            <a:endParaRPr lang="en-US" b="1" dirty="0">
              <a:latin typeface="Calibri" panose="020F0502020204030204" pitchFamily="34" charset="0"/>
            </a:endParaRPr>
          </a:p>
          <a:p>
            <a:pPr algn="ctr"/>
            <a:endParaRPr lang="en-US" b="1" dirty="0" smtClean="0">
              <a:latin typeface="Calibri" panose="020F0502020204030204" pitchFamily="34" charset="0"/>
            </a:endParaRPr>
          </a:p>
          <a:p>
            <a:pPr algn="ctr"/>
            <a:endParaRPr lang="en-US" b="1" dirty="0">
              <a:latin typeface="Calibri" panose="020F0502020204030204" pitchFamily="34" charset="0"/>
            </a:endParaRPr>
          </a:p>
          <a:p>
            <a:pPr algn="ctr"/>
            <a:endParaRPr lang="en-US" b="1" dirty="0" smtClean="0">
              <a:latin typeface="Calibri" panose="020F0502020204030204" pitchFamily="34" charset="0"/>
            </a:endParaRPr>
          </a:p>
          <a:p>
            <a:pPr algn="ctr"/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13" name="Shape 262"/>
          <p:cNvSpPr/>
          <p:nvPr/>
        </p:nvSpPr>
        <p:spPr>
          <a:xfrm>
            <a:off x="366800" y="6584070"/>
            <a:ext cx="87606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en-US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</a:t>
            </a:r>
            <a:r>
              <a:rPr lang="en-US" sz="1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sds-was.aemet.es</a:t>
            </a:r>
            <a:r>
              <a:rPr lang="en-US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/projects-research/evaluation-of-model-derived-dust-vertical-profiles</a:t>
            </a:r>
          </a:p>
        </p:txBody>
      </p:sp>
      <p:sp>
        <p:nvSpPr>
          <p:cNvPr id="14" name="Shape 242"/>
          <p:cNvSpPr txBox="1"/>
          <p:nvPr/>
        </p:nvSpPr>
        <p:spPr>
          <a:xfrm>
            <a:off x="119063" y="60548"/>
            <a:ext cx="8928100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SDS-WAS NAMEE: NRT Evaluation profiles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4" descr="AEMET_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2" t="-1" b="-9462"/>
          <a:stretch/>
        </p:blipFill>
        <p:spPr bwMode="auto">
          <a:xfrm>
            <a:off x="7430697" y="836527"/>
            <a:ext cx="982257" cy="47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Shape 15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953" y="852710"/>
            <a:ext cx="421754" cy="434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fig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0" y="2425230"/>
            <a:ext cx="3354889" cy="231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158869" y="4805797"/>
            <a:ext cx="2119537" cy="1432601"/>
            <a:chOff x="2158869" y="4805797"/>
            <a:chExt cx="2119537" cy="1432601"/>
          </a:xfrm>
        </p:grpSpPr>
        <p:pic>
          <p:nvPicPr>
            <p:cNvPr id="4" name="Shape 25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34575" y="5596707"/>
              <a:ext cx="1143831" cy="603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Shape 25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158869" y="4872061"/>
              <a:ext cx="809313" cy="720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488"/>
            <a:stretch/>
          </p:blipFill>
          <p:spPr>
            <a:xfrm>
              <a:off x="2177307" y="5600975"/>
              <a:ext cx="830702" cy="63742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8182" y="4805797"/>
              <a:ext cx="1181475" cy="727760"/>
            </a:xfrm>
            <a:prstGeom prst="rect">
              <a:avLst/>
            </a:prstGeom>
          </p:spPr>
        </p:pic>
      </p:grpSp>
      <p:sp>
        <p:nvSpPr>
          <p:cNvPr id="19" name="2 CuadroTexto"/>
          <p:cNvSpPr txBox="1"/>
          <p:nvPr/>
        </p:nvSpPr>
        <p:spPr>
          <a:xfrm>
            <a:off x="496078" y="4763059"/>
            <a:ext cx="138249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 i="1">
                <a:latin typeface="Calibri" panose="020F0502020204030204" pitchFamily="34" charset="0"/>
              </a:defRPr>
            </a:lvl1pPr>
          </a:lstStyle>
          <a:p>
            <a:r>
              <a:rPr lang="es-ES_tradnl" sz="1600" dirty="0" smtClean="0">
                <a:solidFill>
                  <a:srgbClr val="FF0000"/>
                </a:solidFill>
              </a:rPr>
              <a:t>3 </a:t>
            </a:r>
            <a:r>
              <a:rPr lang="es-ES_tradnl" sz="1600" dirty="0" err="1" smtClean="0">
                <a:solidFill>
                  <a:srgbClr val="FF0000"/>
                </a:solidFill>
              </a:rPr>
              <a:t>ceilometers</a:t>
            </a:r>
            <a:endParaRPr lang="es-ES_tradnl" sz="1600" dirty="0" smtClean="0">
              <a:solidFill>
                <a:srgbClr val="FF0000"/>
              </a:solidFill>
            </a:endParaRPr>
          </a:p>
          <a:p>
            <a:r>
              <a:rPr lang="es-ES_tradnl" sz="1600" dirty="0" smtClean="0"/>
              <a:t>1 </a:t>
            </a:r>
            <a:r>
              <a:rPr lang="es-ES_tradnl" sz="1600" dirty="0" err="1" smtClean="0"/>
              <a:t>lidar</a:t>
            </a:r>
            <a:endParaRPr lang="es-ES_tradnl" sz="1600" dirty="0"/>
          </a:p>
        </p:txBody>
      </p:sp>
      <p:sp>
        <p:nvSpPr>
          <p:cNvPr id="23" name="Rectángulo 1"/>
          <p:cNvSpPr/>
          <p:nvPr/>
        </p:nvSpPr>
        <p:spPr>
          <a:xfrm>
            <a:off x="366802" y="989682"/>
            <a:ext cx="73015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latin typeface="Calibri" panose="020F0502020204030204" pitchFamily="34" charset="0"/>
              </a:rPr>
              <a:t>NRT aerosol </a:t>
            </a:r>
            <a:r>
              <a:rPr lang="es-ES_tradnl" sz="2400" b="1" dirty="0" err="1" smtClean="0">
                <a:latin typeface="Calibri" panose="020F0502020204030204" pitchFamily="34" charset="0"/>
              </a:rPr>
              <a:t>extinction</a:t>
            </a:r>
            <a:r>
              <a:rPr lang="es-ES_tradnl" sz="2400" b="1" dirty="0" smtClean="0">
                <a:latin typeface="Calibri" panose="020F0502020204030204" pitchFamily="34" charset="0"/>
              </a:rPr>
              <a:t> </a:t>
            </a:r>
            <a:r>
              <a:rPr lang="es-ES_tradnl" sz="2400" b="1" dirty="0" err="1" smtClean="0">
                <a:latin typeface="Calibri" panose="020F0502020204030204" pitchFamily="34" charset="0"/>
              </a:rPr>
              <a:t>profiles</a:t>
            </a:r>
            <a:r>
              <a:rPr lang="es-ES_tradnl" sz="2400" b="1" dirty="0" smtClean="0">
                <a:latin typeface="Calibri" panose="020F0502020204030204" pitchFamily="34" charset="0"/>
              </a:rPr>
              <a:t>: At </a:t>
            </a:r>
            <a:r>
              <a:rPr lang="es-ES_tradnl" sz="2400" b="1" dirty="0" err="1" smtClean="0">
                <a:latin typeface="Calibri" panose="020F0502020204030204" pitchFamily="34" charset="0"/>
              </a:rPr>
              <a:t>present</a:t>
            </a:r>
            <a:endParaRPr lang="en-GB" sz="2400" b="1" dirty="0"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82786" y="192650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1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BSC-DREAM8b</a:t>
            </a:r>
            <a:endParaRPr lang="en-US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NMMB/BSC-Dust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CAMS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DREAM8-NMME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….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93" b="31034"/>
          <a:stretch/>
        </p:blipFill>
        <p:spPr bwMode="auto">
          <a:xfrm>
            <a:off x="5535681" y="3652251"/>
            <a:ext cx="3088149" cy="26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ángulo 19"/>
          <p:cNvSpPr/>
          <p:nvPr/>
        </p:nvSpPr>
        <p:spPr>
          <a:xfrm>
            <a:off x="5299469" y="4409116"/>
            <a:ext cx="3509903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buSzPct val="25000"/>
            </a:pPr>
            <a:r>
              <a:rPr lang="en-US" b="1" i="1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b="1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ata format </a:t>
            </a:r>
          </a:p>
          <a:p>
            <a:pPr lvl="0" algn="ctr">
              <a:spcBef>
                <a:spcPts val="0"/>
              </a:spcBef>
              <a:buSzPct val="25000"/>
            </a:pPr>
            <a:r>
              <a:rPr lang="en-US" i="1" dirty="0">
                <a:ea typeface="Calibri"/>
                <a:cs typeface="Calibri"/>
                <a:sym typeface="Calibri"/>
              </a:rPr>
              <a:t>E</a:t>
            </a:r>
            <a:r>
              <a:rPr lang="en-US" i="1" dirty="0" smtClean="0">
                <a:ea typeface="Calibri"/>
                <a:cs typeface="Calibri"/>
                <a:sym typeface="Calibri"/>
              </a:rPr>
              <a:t>xchange </a:t>
            </a:r>
            <a:r>
              <a:rPr lang="en-US" i="1" dirty="0">
                <a:ea typeface="Calibri"/>
                <a:cs typeface="Calibri"/>
                <a:sym typeface="Calibri"/>
              </a:rPr>
              <a:t>operational </a:t>
            </a:r>
            <a:r>
              <a:rPr lang="en-US" i="1" dirty="0" smtClean="0">
                <a:ea typeface="Calibri"/>
                <a:cs typeface="Calibri"/>
                <a:sym typeface="Calibri"/>
              </a:rPr>
              <a:t>protocol includes </a:t>
            </a:r>
            <a:r>
              <a:rPr lang="en-US" i="1" dirty="0">
                <a:ea typeface="Calibri"/>
                <a:cs typeface="Calibri"/>
                <a:sym typeface="Calibri"/>
              </a:rPr>
              <a:t>72 hours </a:t>
            </a:r>
            <a:r>
              <a:rPr lang="en-US" i="1" dirty="0" smtClean="0">
                <a:ea typeface="Calibri"/>
                <a:cs typeface="Calibri"/>
                <a:sym typeface="Calibri"/>
              </a:rPr>
              <a:t>forecasts</a:t>
            </a:r>
            <a:endParaRPr lang="en-US" i="1" dirty="0">
              <a:ea typeface="Calibri"/>
              <a:cs typeface="Calibri"/>
              <a:sym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84823" y="1529016"/>
            <a:ext cx="1941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SDS-WAS MODELS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51519" y="1902466"/>
            <a:ext cx="4365825" cy="455982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747100" y="1902466"/>
            <a:ext cx="4217388" cy="455982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ángulo 19"/>
          <p:cNvSpPr/>
          <p:nvPr/>
        </p:nvSpPr>
        <p:spPr>
          <a:xfrm>
            <a:off x="767032" y="2102064"/>
            <a:ext cx="350990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buSzPct val="25000"/>
            </a:pPr>
            <a:r>
              <a:rPr lang="en-US" b="1" i="1" dirty="0" smtClean="0">
                <a:latin typeface="Calibri"/>
                <a:ea typeface="Calibri"/>
                <a:cs typeface="Calibri"/>
                <a:sym typeface="Calibri"/>
              </a:rPr>
              <a:t>Extinction profiles at 12UTC </a:t>
            </a:r>
            <a:r>
              <a:rPr lang="en-US" i="1" dirty="0" smtClean="0">
                <a:latin typeface="Calibri"/>
                <a:ea typeface="Calibri"/>
                <a:cs typeface="Calibri"/>
                <a:sym typeface="Calibri"/>
              </a:rPr>
              <a:t>available in a window of 24 hours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43" y="6513065"/>
            <a:ext cx="833008" cy="4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8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339753" y="1331479"/>
            <a:ext cx="7660968" cy="6210931"/>
            <a:chOff x="2211380" y="4212005"/>
            <a:chExt cx="8337284" cy="62134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380" y="4332944"/>
              <a:ext cx="7546528" cy="5209798"/>
            </a:xfrm>
            <a:prstGeom prst="rect">
              <a:avLst/>
            </a:prstGeom>
          </p:spPr>
        </p:pic>
        <p:sp>
          <p:nvSpPr>
            <p:cNvPr id="8" name="Rectángulo 22"/>
            <p:cNvSpPr/>
            <p:nvPr/>
          </p:nvSpPr>
          <p:spPr>
            <a:xfrm>
              <a:off x="6000485" y="4212005"/>
              <a:ext cx="4548179" cy="5562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ctángulo 22"/>
            <p:cNvSpPr/>
            <p:nvPr/>
          </p:nvSpPr>
          <p:spPr>
            <a:xfrm>
              <a:off x="2241982" y="6966346"/>
              <a:ext cx="4548179" cy="34590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647" y="4109951"/>
            <a:ext cx="3657600" cy="2743200"/>
          </a:xfrm>
          <a:prstGeom prst="rect">
            <a:avLst/>
          </a:prstGeom>
        </p:spPr>
      </p:pic>
      <p:sp>
        <p:nvSpPr>
          <p:cNvPr id="7" name="Shape 242"/>
          <p:cNvSpPr txBox="1"/>
          <p:nvPr/>
        </p:nvSpPr>
        <p:spPr>
          <a:xfrm>
            <a:off x="119063" y="60548"/>
            <a:ext cx="8928100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SDS-WAS NAMEE: NRT Evaluation profiles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Rectángulo 1"/>
          <p:cNvSpPr/>
          <p:nvPr/>
        </p:nvSpPr>
        <p:spPr>
          <a:xfrm>
            <a:off x="395536" y="845666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latin typeface="Calibri" panose="020F0502020204030204" pitchFamily="34" charset="0"/>
              </a:rPr>
              <a:t>W. </a:t>
            </a:r>
            <a:r>
              <a:rPr lang="es-ES_tradnl" sz="2400" b="1" dirty="0" err="1" smtClean="0">
                <a:latin typeface="Calibri" panose="020F0502020204030204" pitchFamily="34" charset="0"/>
              </a:rPr>
              <a:t>Mediterranean</a:t>
            </a:r>
            <a:r>
              <a:rPr lang="es-ES_tradnl" sz="2400" b="1" dirty="0" smtClean="0">
                <a:latin typeface="Calibri" panose="020F0502020204030204" pitchFamily="34" charset="0"/>
              </a:rPr>
              <a:t> </a:t>
            </a:r>
            <a:r>
              <a:rPr lang="es-ES_tradnl" sz="2400" b="1" dirty="0" err="1" smtClean="0">
                <a:latin typeface="Calibri" panose="020F0502020204030204" pitchFamily="34" charset="0"/>
              </a:rPr>
              <a:t>dust</a:t>
            </a:r>
            <a:r>
              <a:rPr lang="es-ES_tradnl" sz="2400" b="1" dirty="0" smtClean="0">
                <a:latin typeface="Calibri" panose="020F0502020204030204" pitchFamily="34" charset="0"/>
              </a:rPr>
              <a:t> </a:t>
            </a:r>
            <a:r>
              <a:rPr lang="es-ES_tradnl" sz="2400" b="1" dirty="0" err="1" smtClean="0">
                <a:latin typeface="Calibri" panose="020F0502020204030204" pitchFamily="34" charset="0"/>
              </a:rPr>
              <a:t>event</a:t>
            </a:r>
            <a:r>
              <a:rPr lang="es-ES_tradnl" sz="2400" b="1" dirty="0" smtClean="0">
                <a:latin typeface="Calibri" panose="020F0502020204030204" pitchFamily="34" charset="0"/>
              </a:rPr>
              <a:t>:  2 - 5 </a:t>
            </a:r>
            <a:r>
              <a:rPr lang="es-ES_tradnl" sz="2400" b="1" dirty="0" err="1" smtClean="0">
                <a:latin typeface="Calibri" panose="020F0502020204030204" pitchFamily="34" charset="0"/>
              </a:rPr>
              <a:t>November</a:t>
            </a:r>
            <a:r>
              <a:rPr lang="es-ES_tradnl" sz="2400" b="1" dirty="0" smtClean="0">
                <a:latin typeface="Calibri" panose="020F0502020204030204" pitchFamily="34" charset="0"/>
              </a:rPr>
              <a:t> 2016</a:t>
            </a:r>
            <a:endParaRPr lang="en-GB" sz="2400" b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40" y="4085760"/>
            <a:ext cx="3657600" cy="2743200"/>
          </a:xfrm>
          <a:prstGeom prst="rect">
            <a:avLst/>
          </a:prstGeom>
        </p:spPr>
      </p:pic>
      <p:sp>
        <p:nvSpPr>
          <p:cNvPr id="12" name="Rectángulo 1"/>
          <p:cNvSpPr/>
          <p:nvPr/>
        </p:nvSpPr>
        <p:spPr>
          <a:xfrm rot="16200000">
            <a:off x="-284957" y="5270574"/>
            <a:ext cx="2409615" cy="472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400" b="1" dirty="0" smtClean="0">
                <a:latin typeface="Calibri" panose="020F0502020204030204" pitchFamily="34" charset="0"/>
              </a:rPr>
              <a:t>AERONET</a:t>
            </a:r>
            <a:endParaRPr lang="en-GB" sz="2400" b="1" dirty="0">
              <a:latin typeface="Calibri" panose="020F0502020204030204" pitchFamily="34" charset="0"/>
            </a:endParaRPr>
          </a:p>
        </p:txBody>
      </p:sp>
      <p:sp>
        <p:nvSpPr>
          <p:cNvPr id="28" name="Estrella de 5 puntas 4"/>
          <p:cNvSpPr/>
          <p:nvPr/>
        </p:nvSpPr>
        <p:spPr>
          <a:xfrm>
            <a:off x="3275856" y="2645866"/>
            <a:ext cx="144016" cy="14401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Estrella de 5 puntas 13"/>
          <p:cNvSpPr/>
          <p:nvPr/>
        </p:nvSpPr>
        <p:spPr>
          <a:xfrm>
            <a:off x="3424466" y="2501850"/>
            <a:ext cx="144016" cy="14401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angle 32"/>
          <p:cNvSpPr/>
          <p:nvPr/>
        </p:nvSpPr>
        <p:spPr>
          <a:xfrm>
            <a:off x="1547664" y="5094137"/>
            <a:ext cx="470156" cy="158417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004048" y="5094137"/>
            <a:ext cx="508264" cy="1584176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30"/>
          <p:cNvCxnSpPr>
            <a:stCxn id="28" idx="2"/>
          </p:cNvCxnSpPr>
          <p:nvPr/>
        </p:nvCxnSpPr>
        <p:spPr>
          <a:xfrm flipH="1">
            <a:off x="2915816" y="2789882"/>
            <a:ext cx="387545" cy="151216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30"/>
          <p:cNvCxnSpPr/>
          <p:nvPr/>
        </p:nvCxnSpPr>
        <p:spPr>
          <a:xfrm>
            <a:off x="3568482" y="2645866"/>
            <a:ext cx="2659702" cy="165618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85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 animBg="1"/>
      <p:bldP spid="29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339753" y="1421729"/>
            <a:ext cx="7660968" cy="6210931"/>
            <a:chOff x="2211380" y="4212005"/>
            <a:chExt cx="8337284" cy="62134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380" y="4260906"/>
              <a:ext cx="7546528" cy="5209798"/>
            </a:xfrm>
            <a:prstGeom prst="rect">
              <a:avLst/>
            </a:prstGeom>
          </p:spPr>
        </p:pic>
        <p:sp>
          <p:nvSpPr>
            <p:cNvPr id="8" name="Rectángulo 22"/>
            <p:cNvSpPr/>
            <p:nvPr/>
          </p:nvSpPr>
          <p:spPr>
            <a:xfrm>
              <a:off x="6000485" y="4212005"/>
              <a:ext cx="4548179" cy="5562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ctángulo 22"/>
            <p:cNvSpPr/>
            <p:nvPr/>
          </p:nvSpPr>
          <p:spPr>
            <a:xfrm>
              <a:off x="2241982" y="6966346"/>
              <a:ext cx="4548179" cy="34590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647" y="4109951"/>
            <a:ext cx="3657600" cy="2743200"/>
          </a:xfrm>
          <a:prstGeom prst="rect">
            <a:avLst/>
          </a:prstGeom>
        </p:spPr>
      </p:pic>
      <p:sp>
        <p:nvSpPr>
          <p:cNvPr id="7" name="Shape 242"/>
          <p:cNvSpPr txBox="1"/>
          <p:nvPr/>
        </p:nvSpPr>
        <p:spPr>
          <a:xfrm>
            <a:off x="119063" y="60548"/>
            <a:ext cx="8928100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SDS-WAS NAMEE: NRT Evaluation profiles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Rectángulo 1"/>
          <p:cNvSpPr/>
          <p:nvPr/>
        </p:nvSpPr>
        <p:spPr>
          <a:xfrm>
            <a:off x="395536" y="845666"/>
            <a:ext cx="637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 err="1" smtClean="0">
                <a:latin typeface="Calibri" panose="020F0502020204030204" pitchFamily="34" charset="0"/>
              </a:rPr>
              <a:t>Atlantic</a:t>
            </a:r>
            <a:r>
              <a:rPr lang="es-ES_tradnl" sz="2400" b="1" dirty="0" smtClean="0">
                <a:latin typeface="Calibri" panose="020F0502020204030204" pitchFamily="34" charset="0"/>
              </a:rPr>
              <a:t> </a:t>
            </a:r>
            <a:r>
              <a:rPr lang="es-ES_tradnl" sz="2400" b="1" dirty="0" err="1" smtClean="0">
                <a:latin typeface="Calibri" panose="020F0502020204030204" pitchFamily="34" charset="0"/>
              </a:rPr>
              <a:t>dust</a:t>
            </a:r>
            <a:r>
              <a:rPr lang="es-ES_tradnl" sz="2400" b="1" dirty="0" smtClean="0">
                <a:latin typeface="Calibri" panose="020F0502020204030204" pitchFamily="34" charset="0"/>
              </a:rPr>
              <a:t> </a:t>
            </a:r>
            <a:r>
              <a:rPr lang="es-ES_tradnl" sz="2400" b="1" dirty="0" err="1" smtClean="0">
                <a:latin typeface="Calibri" panose="020F0502020204030204" pitchFamily="34" charset="0"/>
              </a:rPr>
              <a:t>event</a:t>
            </a:r>
            <a:r>
              <a:rPr lang="es-ES_tradnl" sz="2400" b="1" dirty="0" smtClean="0">
                <a:latin typeface="Calibri" panose="020F0502020204030204" pitchFamily="34" charset="0"/>
              </a:rPr>
              <a:t>:  2 - 5 </a:t>
            </a:r>
            <a:r>
              <a:rPr lang="es-ES_tradnl" sz="2400" b="1" dirty="0" err="1" smtClean="0">
                <a:latin typeface="Calibri" panose="020F0502020204030204" pitchFamily="34" charset="0"/>
              </a:rPr>
              <a:t>November</a:t>
            </a:r>
            <a:r>
              <a:rPr lang="es-ES_tradnl" sz="2400" b="1" dirty="0" smtClean="0">
                <a:latin typeface="Calibri" panose="020F0502020204030204" pitchFamily="34" charset="0"/>
              </a:rPr>
              <a:t> 2016</a:t>
            </a:r>
            <a:endParaRPr lang="en-GB" sz="2400" b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40" y="4085760"/>
            <a:ext cx="3657600" cy="2743200"/>
          </a:xfrm>
          <a:prstGeom prst="rect">
            <a:avLst/>
          </a:prstGeom>
        </p:spPr>
      </p:pic>
      <p:sp>
        <p:nvSpPr>
          <p:cNvPr id="12" name="Estrella de 5 puntas 4"/>
          <p:cNvSpPr/>
          <p:nvPr/>
        </p:nvSpPr>
        <p:spPr>
          <a:xfrm>
            <a:off x="3275856" y="2645866"/>
            <a:ext cx="144016" cy="14401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strella de 5 puntas 13"/>
          <p:cNvSpPr/>
          <p:nvPr/>
        </p:nvSpPr>
        <p:spPr>
          <a:xfrm>
            <a:off x="3424466" y="2501850"/>
            <a:ext cx="144016" cy="14401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4" name="Straight Arrow Connector 30"/>
          <p:cNvCxnSpPr/>
          <p:nvPr/>
        </p:nvCxnSpPr>
        <p:spPr>
          <a:xfrm flipH="1">
            <a:off x="2915816" y="2789882"/>
            <a:ext cx="387545" cy="151216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30"/>
          <p:cNvCxnSpPr/>
          <p:nvPr/>
        </p:nvCxnSpPr>
        <p:spPr>
          <a:xfrm>
            <a:off x="3568482" y="2645866"/>
            <a:ext cx="2659702" cy="165618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33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07504" y="197594"/>
            <a:ext cx="8928100" cy="792163"/>
          </a:xfrm>
        </p:spPr>
        <p:txBody>
          <a:bodyPr/>
          <a:lstStyle/>
          <a:p>
            <a:r>
              <a:rPr lang="es-ES_tradnl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SDS-WAS (http</a:t>
            </a:r>
            <a:r>
              <a:rPr lang="es-ES_tradn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://</a:t>
            </a:r>
            <a:r>
              <a:rPr lang="es-ES_tradnl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www.wmo.int/sdswas)</a:t>
            </a:r>
            <a:endParaRPr lang="en-GB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5" t="8658" r="17064" b="4986"/>
          <a:stretch/>
        </p:blipFill>
        <p:spPr bwMode="auto">
          <a:xfrm>
            <a:off x="827586" y="1124744"/>
            <a:ext cx="6150279" cy="493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809226" y="1504758"/>
            <a:ext cx="4939238" cy="5139129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108000" tIns="72000" rIns="60204" bIns="72000">
            <a:spAutoFit/>
          </a:bodyPr>
          <a:lstStyle/>
          <a:p>
            <a:pPr>
              <a:spcBef>
                <a:spcPct val="40000"/>
              </a:spcBef>
            </a:pPr>
            <a:r>
              <a:rPr lang="es-ES_tradnl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OBJECTIVES:</a:t>
            </a:r>
            <a:endParaRPr lang="en-GB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ct val="40000"/>
              </a:spcBef>
              <a:buFont typeface="Arial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</a:rPr>
              <a:t>Identify and improve products to monitor and predict atmospheric dust by working with research and operational organizations, as well as with users </a:t>
            </a:r>
          </a:p>
          <a:p>
            <a:pPr marL="342900" indent="-342900">
              <a:spcBef>
                <a:spcPct val="40000"/>
              </a:spcBef>
              <a:buFont typeface="Arial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</a:rPr>
              <a:t>Facilitate user access to information</a:t>
            </a:r>
          </a:p>
          <a:p>
            <a:pPr marL="342900" indent="-342900">
              <a:spcBef>
                <a:spcPct val="40000"/>
              </a:spcBef>
              <a:buFont typeface="Arial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</a:rPr>
              <a:t>Strengthen the capacity of countries to use the observations, analysis and predictions provided by the WMO SDS-WAS </a:t>
            </a:r>
            <a:r>
              <a:rPr lang="en-GB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project</a:t>
            </a:r>
            <a:endParaRPr lang="en-GB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98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339752" y="1421729"/>
            <a:ext cx="7660969" cy="6121995"/>
            <a:chOff x="2211379" y="4212005"/>
            <a:chExt cx="8337285" cy="61244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379" y="4260906"/>
              <a:ext cx="7546532" cy="5209798"/>
            </a:xfrm>
            <a:prstGeom prst="rect">
              <a:avLst/>
            </a:prstGeom>
          </p:spPr>
        </p:pic>
        <p:sp>
          <p:nvSpPr>
            <p:cNvPr id="8" name="Rectángulo 22"/>
            <p:cNvSpPr/>
            <p:nvPr/>
          </p:nvSpPr>
          <p:spPr>
            <a:xfrm>
              <a:off x="6000485" y="4212005"/>
              <a:ext cx="4548179" cy="5562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ctángulo 22"/>
            <p:cNvSpPr/>
            <p:nvPr/>
          </p:nvSpPr>
          <p:spPr>
            <a:xfrm>
              <a:off x="2241983" y="6877374"/>
              <a:ext cx="4548179" cy="34590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647" y="4109951"/>
            <a:ext cx="3657600" cy="2743200"/>
          </a:xfrm>
          <a:prstGeom prst="rect">
            <a:avLst/>
          </a:prstGeom>
        </p:spPr>
      </p:pic>
      <p:sp>
        <p:nvSpPr>
          <p:cNvPr id="7" name="Shape 242"/>
          <p:cNvSpPr txBox="1"/>
          <p:nvPr/>
        </p:nvSpPr>
        <p:spPr>
          <a:xfrm>
            <a:off x="119063" y="60548"/>
            <a:ext cx="8928100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SDS-WAS NAMEE: NRT Evaluation profiles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Rectángulo 1"/>
          <p:cNvSpPr/>
          <p:nvPr/>
        </p:nvSpPr>
        <p:spPr>
          <a:xfrm>
            <a:off x="395536" y="845666"/>
            <a:ext cx="6372480" cy="472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 err="1" smtClean="0">
                <a:latin typeface="Calibri" panose="020F0502020204030204" pitchFamily="34" charset="0"/>
              </a:rPr>
              <a:t>Atlantic</a:t>
            </a:r>
            <a:r>
              <a:rPr lang="es-ES_tradnl" sz="2400" b="1" dirty="0" smtClean="0">
                <a:latin typeface="Calibri" panose="020F0502020204030204" pitchFamily="34" charset="0"/>
              </a:rPr>
              <a:t> </a:t>
            </a:r>
            <a:r>
              <a:rPr lang="es-ES_tradnl" sz="2400" b="1" dirty="0" err="1" smtClean="0">
                <a:latin typeface="Calibri" panose="020F0502020204030204" pitchFamily="34" charset="0"/>
              </a:rPr>
              <a:t>dust</a:t>
            </a:r>
            <a:r>
              <a:rPr lang="es-ES_tradnl" sz="2400" b="1" dirty="0" smtClean="0">
                <a:latin typeface="Calibri" panose="020F0502020204030204" pitchFamily="34" charset="0"/>
              </a:rPr>
              <a:t> </a:t>
            </a:r>
            <a:r>
              <a:rPr lang="es-ES_tradnl" sz="2400" b="1" dirty="0" err="1" smtClean="0">
                <a:latin typeface="Calibri" panose="020F0502020204030204" pitchFamily="34" charset="0"/>
              </a:rPr>
              <a:t>event</a:t>
            </a:r>
            <a:r>
              <a:rPr lang="es-ES_tradnl" sz="2400" b="1" dirty="0" smtClean="0">
                <a:latin typeface="Calibri" panose="020F0502020204030204" pitchFamily="34" charset="0"/>
              </a:rPr>
              <a:t>:  9 - 12 </a:t>
            </a:r>
            <a:r>
              <a:rPr lang="es-ES_tradnl" sz="2400" b="1" dirty="0" err="1" smtClean="0">
                <a:latin typeface="Calibri" panose="020F0502020204030204" pitchFamily="34" charset="0"/>
              </a:rPr>
              <a:t>December</a:t>
            </a:r>
            <a:r>
              <a:rPr lang="es-ES_tradnl" sz="2400" b="1" dirty="0" smtClean="0">
                <a:latin typeface="Calibri" panose="020F0502020204030204" pitchFamily="34" charset="0"/>
              </a:rPr>
              <a:t> 2016</a:t>
            </a:r>
            <a:endParaRPr lang="en-GB" sz="2400" b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40" y="4085760"/>
            <a:ext cx="3657600" cy="2743200"/>
          </a:xfrm>
          <a:prstGeom prst="rect">
            <a:avLst/>
          </a:prstGeom>
        </p:spPr>
      </p:pic>
      <p:sp>
        <p:nvSpPr>
          <p:cNvPr id="12" name="Rectángulo 1"/>
          <p:cNvSpPr/>
          <p:nvPr/>
        </p:nvSpPr>
        <p:spPr>
          <a:xfrm rot="16200000">
            <a:off x="-284957" y="5270574"/>
            <a:ext cx="2409615" cy="472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400" b="1" dirty="0" smtClean="0">
                <a:latin typeface="Calibri" panose="020F0502020204030204" pitchFamily="34" charset="0"/>
              </a:rPr>
              <a:t>AERONET</a:t>
            </a:r>
            <a:endParaRPr lang="en-GB" sz="2400" b="1" dirty="0">
              <a:latin typeface="Calibri" panose="020F0502020204030204" pitchFamily="34" charset="0"/>
            </a:endParaRPr>
          </a:p>
        </p:txBody>
      </p:sp>
      <p:sp>
        <p:nvSpPr>
          <p:cNvPr id="28" name="Estrella de 5 puntas 4"/>
          <p:cNvSpPr/>
          <p:nvPr/>
        </p:nvSpPr>
        <p:spPr>
          <a:xfrm>
            <a:off x="2908980" y="2887038"/>
            <a:ext cx="144016" cy="14401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Estrella de 5 puntas 13"/>
          <p:cNvSpPr/>
          <p:nvPr/>
        </p:nvSpPr>
        <p:spPr>
          <a:xfrm>
            <a:off x="2915816" y="3293938"/>
            <a:ext cx="144016" cy="14401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angle 32"/>
          <p:cNvSpPr/>
          <p:nvPr/>
        </p:nvSpPr>
        <p:spPr>
          <a:xfrm>
            <a:off x="2229636" y="5094137"/>
            <a:ext cx="398148" cy="158417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724128" y="5094137"/>
            <a:ext cx="398148" cy="1584176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30"/>
          <p:cNvCxnSpPr>
            <a:stCxn id="29" idx="2"/>
          </p:cNvCxnSpPr>
          <p:nvPr/>
        </p:nvCxnSpPr>
        <p:spPr>
          <a:xfrm flipH="1">
            <a:off x="2915817" y="3437954"/>
            <a:ext cx="27504" cy="86409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30"/>
          <p:cNvCxnSpPr>
            <a:stCxn id="28" idx="4"/>
          </p:cNvCxnSpPr>
          <p:nvPr/>
        </p:nvCxnSpPr>
        <p:spPr>
          <a:xfrm>
            <a:off x="3052996" y="2942047"/>
            <a:ext cx="3175188" cy="136000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60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 animBg="1"/>
      <p:bldP spid="29" grpId="0" animBg="1"/>
      <p:bldP spid="33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339752" y="1421729"/>
            <a:ext cx="7660969" cy="6210931"/>
            <a:chOff x="2211379" y="4212005"/>
            <a:chExt cx="8337285" cy="62134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379" y="4260906"/>
              <a:ext cx="7546532" cy="5209798"/>
            </a:xfrm>
            <a:prstGeom prst="rect">
              <a:avLst/>
            </a:prstGeom>
          </p:spPr>
        </p:pic>
        <p:sp>
          <p:nvSpPr>
            <p:cNvPr id="8" name="Rectángulo 22"/>
            <p:cNvSpPr/>
            <p:nvPr/>
          </p:nvSpPr>
          <p:spPr>
            <a:xfrm>
              <a:off x="6000485" y="4212005"/>
              <a:ext cx="4548179" cy="5562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ctángulo 22"/>
            <p:cNvSpPr/>
            <p:nvPr/>
          </p:nvSpPr>
          <p:spPr>
            <a:xfrm>
              <a:off x="2241982" y="6966346"/>
              <a:ext cx="4548179" cy="34590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647" y="4109951"/>
            <a:ext cx="3657600" cy="2743200"/>
          </a:xfrm>
          <a:prstGeom prst="rect">
            <a:avLst/>
          </a:prstGeom>
        </p:spPr>
      </p:pic>
      <p:sp>
        <p:nvSpPr>
          <p:cNvPr id="7" name="Shape 242"/>
          <p:cNvSpPr txBox="1"/>
          <p:nvPr/>
        </p:nvSpPr>
        <p:spPr>
          <a:xfrm>
            <a:off x="119063" y="60548"/>
            <a:ext cx="8928100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SDS-WAS NAMEE: NRT Evaluation profiles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Rectángulo 1"/>
          <p:cNvSpPr/>
          <p:nvPr/>
        </p:nvSpPr>
        <p:spPr>
          <a:xfrm>
            <a:off x="395536" y="845666"/>
            <a:ext cx="6372480" cy="472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 err="1" smtClean="0">
                <a:latin typeface="Calibri" panose="020F0502020204030204" pitchFamily="34" charset="0"/>
              </a:rPr>
              <a:t>Atlantic</a:t>
            </a:r>
            <a:r>
              <a:rPr lang="es-ES_tradnl" sz="2400" b="1" dirty="0" smtClean="0">
                <a:latin typeface="Calibri" panose="020F0502020204030204" pitchFamily="34" charset="0"/>
              </a:rPr>
              <a:t> </a:t>
            </a:r>
            <a:r>
              <a:rPr lang="es-ES_tradnl" sz="2400" b="1" dirty="0" err="1" smtClean="0">
                <a:latin typeface="Calibri" panose="020F0502020204030204" pitchFamily="34" charset="0"/>
              </a:rPr>
              <a:t>dust</a:t>
            </a:r>
            <a:r>
              <a:rPr lang="es-ES_tradnl" sz="2400" b="1" dirty="0" smtClean="0">
                <a:latin typeface="Calibri" panose="020F0502020204030204" pitchFamily="34" charset="0"/>
              </a:rPr>
              <a:t> </a:t>
            </a:r>
            <a:r>
              <a:rPr lang="es-ES_tradnl" sz="2400" b="1" dirty="0" err="1" smtClean="0">
                <a:latin typeface="Calibri" panose="020F0502020204030204" pitchFamily="34" charset="0"/>
              </a:rPr>
              <a:t>event</a:t>
            </a:r>
            <a:r>
              <a:rPr lang="es-ES_tradnl" sz="2400" b="1" dirty="0" smtClean="0">
                <a:latin typeface="Calibri" panose="020F0502020204030204" pitchFamily="34" charset="0"/>
              </a:rPr>
              <a:t>:  9 - 12 </a:t>
            </a:r>
            <a:r>
              <a:rPr lang="es-ES_tradnl" sz="2400" b="1" dirty="0" err="1" smtClean="0">
                <a:latin typeface="Calibri" panose="020F0502020204030204" pitchFamily="34" charset="0"/>
              </a:rPr>
              <a:t>December</a:t>
            </a:r>
            <a:r>
              <a:rPr lang="es-ES_tradnl" sz="2400" b="1" dirty="0" smtClean="0">
                <a:latin typeface="Calibri" panose="020F0502020204030204" pitchFamily="34" charset="0"/>
              </a:rPr>
              <a:t> 2016</a:t>
            </a:r>
            <a:endParaRPr lang="en-GB" sz="2400" b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40" y="4085760"/>
            <a:ext cx="3657600" cy="2743200"/>
          </a:xfrm>
          <a:prstGeom prst="rect">
            <a:avLst/>
          </a:prstGeom>
        </p:spPr>
      </p:pic>
      <p:sp>
        <p:nvSpPr>
          <p:cNvPr id="28" name="Estrella de 5 puntas 4"/>
          <p:cNvSpPr/>
          <p:nvPr/>
        </p:nvSpPr>
        <p:spPr>
          <a:xfrm>
            <a:off x="2908980" y="2887038"/>
            <a:ext cx="144016" cy="14401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Estrella de 5 puntas 13"/>
          <p:cNvSpPr/>
          <p:nvPr/>
        </p:nvSpPr>
        <p:spPr>
          <a:xfrm>
            <a:off x="2915816" y="3293938"/>
            <a:ext cx="144016" cy="14401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Straight Arrow Connector 30"/>
          <p:cNvCxnSpPr>
            <a:stCxn id="29" idx="2"/>
          </p:cNvCxnSpPr>
          <p:nvPr/>
        </p:nvCxnSpPr>
        <p:spPr>
          <a:xfrm flipH="1">
            <a:off x="2889507" y="3437954"/>
            <a:ext cx="53814" cy="76396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30"/>
          <p:cNvCxnSpPr>
            <a:stCxn id="28" idx="4"/>
          </p:cNvCxnSpPr>
          <p:nvPr/>
        </p:nvCxnSpPr>
        <p:spPr>
          <a:xfrm>
            <a:off x="3052996" y="2942047"/>
            <a:ext cx="3175188" cy="119459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64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 txBox="1">
            <a:spLocks/>
          </p:cNvSpPr>
          <p:nvPr/>
        </p:nvSpPr>
        <p:spPr>
          <a:xfrm>
            <a:off x="395536" y="1133698"/>
            <a:ext cx="8424936" cy="51845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00499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Model </a:t>
            </a:r>
            <a:r>
              <a:rPr lang="en-GB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intercomparison</a:t>
            </a:r>
            <a:r>
              <a:rPr lang="en-GB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and evaluation is recognised as a core part of the </a:t>
            </a:r>
            <a:r>
              <a:rPr lang="en-GB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WMO </a:t>
            </a:r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SDS-WAS Regional </a:t>
            </a:r>
            <a:r>
              <a:rPr lang="en-GB" sz="20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Center</a:t>
            </a:r>
            <a:r>
              <a:rPr lang="en-GB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1"/>
                </a:solidFill>
              </a:rPr>
              <a:t>The current routine dust model evaluation is focused in total-column dust concentration (from AERONET,  MODIS and MSG) and surface concentration (from AQ networks and visibility observations)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i="1" dirty="0" smtClean="0">
                <a:solidFill>
                  <a:schemeClr val="tx1"/>
                </a:solidFill>
              </a:rPr>
              <a:t>In </a:t>
            </a:r>
            <a:r>
              <a:rPr lang="en-GB" sz="2000" i="1" dirty="0">
                <a:solidFill>
                  <a:schemeClr val="tx1"/>
                </a:solidFill>
              </a:rPr>
              <a:t>the framework of ACTRIS-2, </a:t>
            </a:r>
            <a:r>
              <a:rPr lang="en-GB" sz="2000" i="1" dirty="0" smtClean="0">
                <a:solidFill>
                  <a:schemeClr val="tx1"/>
                </a:solidFill>
              </a:rPr>
              <a:t>nowadays, the </a:t>
            </a:r>
            <a:r>
              <a:rPr lang="en-GB" sz="2000" i="1" dirty="0">
                <a:solidFill>
                  <a:schemeClr val="tx1"/>
                </a:solidFill>
              </a:rPr>
              <a:t>Regional </a:t>
            </a:r>
            <a:r>
              <a:rPr lang="en-GB" sz="2000" i="1" dirty="0" err="1">
                <a:solidFill>
                  <a:schemeClr val="tx1"/>
                </a:solidFill>
              </a:rPr>
              <a:t>Center</a:t>
            </a:r>
            <a:r>
              <a:rPr lang="en-GB" sz="2000" i="1" dirty="0">
                <a:solidFill>
                  <a:schemeClr val="tx1"/>
                </a:solidFill>
              </a:rPr>
              <a:t> started working in the </a:t>
            </a:r>
            <a:r>
              <a:rPr lang="en-GB" sz="2000" i="1" dirty="0" err="1">
                <a:solidFill>
                  <a:schemeClr val="tx1"/>
                </a:solidFill>
              </a:rPr>
              <a:t>establisment</a:t>
            </a:r>
            <a:r>
              <a:rPr lang="en-GB" sz="2000" i="1" dirty="0">
                <a:solidFill>
                  <a:schemeClr val="tx1"/>
                </a:solidFill>
              </a:rPr>
              <a:t> of a NRT model evaluation profile </a:t>
            </a:r>
            <a:r>
              <a:rPr lang="en-GB" sz="2000" i="1" dirty="0" smtClean="0">
                <a:solidFill>
                  <a:schemeClr val="tx1"/>
                </a:solidFill>
              </a:rPr>
              <a:t>system based on </a:t>
            </a:r>
            <a:r>
              <a:rPr lang="en-GB" sz="2000" i="1" dirty="0" err="1" smtClean="0">
                <a:solidFill>
                  <a:schemeClr val="tx1"/>
                </a:solidFill>
              </a:rPr>
              <a:t>lidar</a:t>
            </a:r>
            <a:r>
              <a:rPr lang="en-GB" sz="2000" i="1" dirty="0" smtClean="0">
                <a:solidFill>
                  <a:schemeClr val="tx1"/>
                </a:solidFill>
              </a:rPr>
              <a:t> and ceilometer measurements.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i="1" dirty="0" smtClean="0">
                <a:solidFill>
                  <a:schemeClr val="tx1"/>
                </a:solidFill>
              </a:rPr>
              <a:t>Ceilometers represent a potential dataset for operational dust model evaluation.</a:t>
            </a:r>
            <a:endParaRPr lang="en-GB" sz="1600" i="1" dirty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Next </a:t>
            </a:r>
            <a:r>
              <a:rPr lang="en-US" sz="2000" b="1" dirty="0">
                <a:solidFill>
                  <a:schemeClr val="tx1"/>
                </a:solidFill>
              </a:rPr>
              <a:t>steps </a:t>
            </a:r>
            <a:r>
              <a:rPr lang="en-US" sz="2000" dirty="0">
                <a:solidFill>
                  <a:schemeClr val="tx1"/>
                </a:solidFill>
              </a:rPr>
              <a:t>include the development of a quantitative evaluation methodology which includes considerations for the </a:t>
            </a:r>
            <a:r>
              <a:rPr lang="en-US" sz="2000" b="1" dirty="0">
                <a:solidFill>
                  <a:schemeClr val="tx1"/>
                </a:solidFill>
              </a:rPr>
              <a:t>selection of a suitable data set </a:t>
            </a:r>
            <a:r>
              <a:rPr lang="en-US" sz="2000" dirty="0">
                <a:solidFill>
                  <a:schemeClr val="tx1"/>
                </a:solidFill>
              </a:rPr>
              <a:t>and </a:t>
            </a:r>
            <a:r>
              <a:rPr lang="en-US" sz="2000" b="1" dirty="0">
                <a:solidFill>
                  <a:schemeClr val="tx1"/>
                </a:solidFill>
              </a:rPr>
              <a:t>appropriate metrics </a:t>
            </a:r>
            <a:r>
              <a:rPr lang="en-US" sz="2000" dirty="0">
                <a:solidFill>
                  <a:schemeClr val="tx1"/>
                </a:solidFill>
              </a:rPr>
              <a:t>for the exploration of the results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1"/>
                </a:solidFill>
              </a:rPr>
              <a:t>The </a:t>
            </a:r>
            <a:r>
              <a:rPr lang="en-US" sz="2000" i="1" dirty="0">
                <a:solidFill>
                  <a:schemeClr val="tx1"/>
                </a:solidFill>
              </a:rPr>
              <a:t>model evaluation will focus on two main features: the description of the </a:t>
            </a:r>
            <a:r>
              <a:rPr lang="en-US" sz="2000" b="1" i="1" dirty="0">
                <a:solidFill>
                  <a:schemeClr val="tx1"/>
                </a:solidFill>
              </a:rPr>
              <a:t>aerosol layering </a:t>
            </a:r>
            <a:r>
              <a:rPr lang="en-US" sz="2000" i="1" dirty="0">
                <a:solidFill>
                  <a:schemeClr val="tx1"/>
                </a:solidFill>
              </a:rPr>
              <a:t>(peak altitude and shape of the profile) and the aerosol concentrations for all the models</a:t>
            </a:r>
            <a:r>
              <a:rPr lang="en-US" sz="2000" i="1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000" i="1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i="1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Shape 242"/>
          <p:cNvSpPr txBox="1"/>
          <p:nvPr/>
        </p:nvSpPr>
        <p:spPr>
          <a:xfrm>
            <a:off x="119063" y="60548"/>
            <a:ext cx="8928100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Summary and future actions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558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Shape 2"/>
          <p:cNvSpPr txBox="1">
            <a:spLocks noChangeArrowheads="1"/>
          </p:cNvSpPr>
          <p:nvPr/>
        </p:nvSpPr>
        <p:spPr bwMode="auto">
          <a:xfrm>
            <a:off x="1473698" y="5283201"/>
            <a:ext cx="64801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/>
            <a:r>
              <a:rPr lang="en-US" altLang="en-US" sz="2000" dirty="0">
                <a:solidFill>
                  <a:srgbClr val="FFFFFF"/>
                </a:solidFill>
              </a:rPr>
              <a:t>For further information please contact</a:t>
            </a:r>
            <a:endParaRPr lang="en-US" altLang="en-US" dirty="0">
              <a:latin typeface="Calibri" pitchFamily="34" charset="0"/>
            </a:endParaRPr>
          </a:p>
          <a:p>
            <a:pPr algn="ctr" eaLnBrk="1" hangingPunct="1"/>
            <a:r>
              <a:rPr lang="en-US" altLang="en-US" sz="2000" dirty="0">
                <a:solidFill>
                  <a:srgbClr val="FFFFFF"/>
                </a:solidFill>
              </a:rPr>
              <a:t>s</a:t>
            </a:r>
            <a:r>
              <a:rPr lang="en-US" altLang="en-US" sz="2000" dirty="0" smtClean="0">
                <a:solidFill>
                  <a:srgbClr val="FFFFFF"/>
                </a:solidFill>
              </a:rPr>
              <a:t>ara.basart@bsc.es</a:t>
            </a:r>
            <a:endParaRPr lang="en-US" altLang="en-US" dirty="0">
              <a:latin typeface="Calibri" pitchFamily="34" charset="0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971599" y="3077914"/>
            <a:ext cx="7484368" cy="352839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400" b="1" i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Thank you!</a:t>
            </a:r>
            <a:r>
              <a:rPr lang="es-ES_tradnl" sz="2400" b="1" i="1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br>
              <a:rPr lang="es-ES_tradnl" sz="2400" b="1" i="1" kern="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es-ES_tradnl" sz="1600" i="1" kern="0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es-ES_tradnl" sz="1600" i="1" kern="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1600" i="1" kern="0" dirty="0">
                <a:solidFill>
                  <a:schemeClr val="bg1"/>
                </a:solidFill>
                <a:latin typeface="Calibri" pitchFamily="34" charset="0"/>
              </a:rPr>
              <a:t>The authors thank </a:t>
            </a:r>
            <a:r>
              <a:rPr lang="en-US" sz="1600" i="1" kern="0" dirty="0" smtClean="0">
                <a:solidFill>
                  <a:schemeClr val="bg1"/>
                </a:solidFill>
                <a:latin typeface="Calibri" pitchFamily="34" charset="0"/>
              </a:rPr>
              <a:t>Canary </a:t>
            </a:r>
            <a:r>
              <a:rPr lang="en-US" sz="1600" i="1" kern="0" dirty="0">
                <a:solidFill>
                  <a:schemeClr val="bg1"/>
                </a:solidFill>
                <a:latin typeface="Calibri" pitchFamily="34" charset="0"/>
              </a:rPr>
              <a:t>Government as well </a:t>
            </a:r>
            <a:r>
              <a:rPr lang="en-US" sz="1600" i="1" kern="0" dirty="0" smtClean="0">
                <a:solidFill>
                  <a:schemeClr val="bg1"/>
                </a:solidFill>
                <a:latin typeface="Calibri" pitchFamily="34" charset="0"/>
              </a:rPr>
              <a:t>as AERONET</a:t>
            </a:r>
            <a:r>
              <a:rPr lang="en-US" sz="1600" i="1" kern="0" dirty="0">
                <a:solidFill>
                  <a:schemeClr val="bg1"/>
                </a:solidFill>
                <a:latin typeface="Calibri" pitchFamily="34" charset="0"/>
              </a:rPr>
              <a:t>, MODIS, U.K. Met Office MSG, MSG </a:t>
            </a:r>
            <a:r>
              <a:rPr lang="en-US" sz="1600" i="1" kern="0" dirty="0" err="1">
                <a:solidFill>
                  <a:schemeClr val="bg1"/>
                </a:solidFill>
                <a:latin typeface="Calibri" pitchFamily="34" charset="0"/>
              </a:rPr>
              <a:t>Eumetsat</a:t>
            </a:r>
            <a:r>
              <a:rPr lang="en-US" sz="1600" i="1" kern="0" dirty="0">
                <a:solidFill>
                  <a:schemeClr val="bg1"/>
                </a:solidFill>
                <a:latin typeface="Calibri" pitchFamily="34" charset="0"/>
              </a:rPr>
              <a:t> and EOSDIS World Viewer principal investigators and scientists for establishing and maintaining data used in the present contribution</a:t>
            </a:r>
            <a:r>
              <a:rPr lang="en-US" sz="1600" i="1" kern="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</a:p>
          <a:p>
            <a:r>
              <a:rPr lang="en-US" sz="1600" i="1" kern="0" dirty="0" smtClean="0">
                <a:solidFill>
                  <a:schemeClr val="bg1"/>
                </a:solidFill>
                <a:latin typeface="Calibri" pitchFamily="34" charset="0"/>
              </a:rPr>
              <a:t>Also </a:t>
            </a:r>
            <a:r>
              <a:rPr lang="en-US" sz="1600" i="1" kern="0" dirty="0">
                <a:solidFill>
                  <a:schemeClr val="bg1"/>
                </a:solidFill>
                <a:latin typeface="Calibri" pitchFamily="34" charset="0"/>
              </a:rPr>
              <a:t>special thank to all researchers, data providers and collaborators of the WMO SDS-WAS NA-ME-E Regional Node.</a:t>
            </a:r>
          </a:p>
          <a:p>
            <a:endParaRPr lang="es-ES_tradnl" sz="1600" i="1" kern="0" dirty="0" smtClean="0">
              <a:solidFill>
                <a:schemeClr val="accent1"/>
              </a:solidFill>
              <a:latin typeface="Calibri" pitchFamily="34" charset="0"/>
            </a:endParaRPr>
          </a:p>
          <a:p>
            <a:r>
              <a:rPr lang="es-ES" sz="1600" i="1" kern="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/>
            </a:r>
            <a:br>
              <a:rPr lang="es-ES" sz="1600" i="1" kern="0" dirty="0" smtClean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s-ES_tradnl" sz="1600" i="1" kern="0" dirty="0" smtClean="0">
                <a:solidFill>
                  <a:schemeClr val="accent1"/>
                </a:solidFill>
                <a:latin typeface="Calibri" pitchFamily="34" charset="0"/>
              </a:rPr>
              <a:t/>
            </a:r>
            <a:br>
              <a:rPr lang="es-ES_tradnl" sz="1600" i="1" kern="0" dirty="0" smtClean="0">
                <a:solidFill>
                  <a:schemeClr val="accent1"/>
                </a:solidFill>
                <a:latin typeface="Calibri" pitchFamily="34" charset="0"/>
              </a:rPr>
            </a:br>
            <a:endParaRPr lang="en-US" sz="1600" i="1" kern="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 descr="AEMET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30" y="197594"/>
            <a:ext cx="3280739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594" y="870201"/>
            <a:ext cx="1070645" cy="565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07504" y="197594"/>
            <a:ext cx="8928100" cy="792163"/>
          </a:xfrm>
        </p:spPr>
        <p:txBody>
          <a:bodyPr/>
          <a:lstStyle/>
          <a:p>
            <a:r>
              <a:rPr lang="es-ES_tradnl" b="1" dirty="0">
                <a:solidFill>
                  <a:schemeClr val="bg1"/>
                </a:solidFill>
                <a:latin typeface="Calibri" panose="020F0502020204030204" pitchFamily="34" charset="0"/>
              </a:rPr>
              <a:t>SDS-WAS Regional Centers</a:t>
            </a:r>
            <a:endParaRPr lang="en-GB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92"/>
          <p:cNvSpPr>
            <a:spLocks noChangeArrowheads="1"/>
          </p:cNvSpPr>
          <p:nvPr/>
        </p:nvSpPr>
        <p:spPr bwMode="auto">
          <a:xfrm>
            <a:off x="-396875" y="1196976"/>
            <a:ext cx="4572000" cy="37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b="0">
              <a:latin typeface="Calibri" panose="020F050202020403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157" y="1196975"/>
            <a:ext cx="7976426" cy="5177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" name="6 CuadroTexto"/>
          <p:cNvSpPr txBox="1"/>
          <p:nvPr/>
        </p:nvSpPr>
        <p:spPr>
          <a:xfrm>
            <a:off x="6084168" y="1323853"/>
            <a:ext cx="1008112" cy="3780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es-ES_tradnl" dirty="0"/>
              <a:t>ASIAN</a:t>
            </a:r>
            <a:endParaRPr lang="en-GB" dirty="0"/>
          </a:p>
        </p:txBody>
      </p:sp>
      <p:sp>
        <p:nvSpPr>
          <p:cNvPr id="11" name="6 CuadroTexto"/>
          <p:cNvSpPr txBox="1"/>
          <p:nvPr/>
        </p:nvSpPr>
        <p:spPr>
          <a:xfrm>
            <a:off x="679106" y="1935385"/>
            <a:ext cx="2420041" cy="3780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_tradnl" dirty="0"/>
              <a:t>PAN AMERICAN</a:t>
            </a:r>
            <a:endParaRPr lang="en-GB" dirty="0"/>
          </a:p>
        </p:txBody>
      </p:sp>
      <p:sp>
        <p:nvSpPr>
          <p:cNvPr id="12" name="Rectángulo 7"/>
          <p:cNvSpPr>
            <a:spLocks noChangeArrowheads="1"/>
          </p:cNvSpPr>
          <p:nvPr/>
        </p:nvSpPr>
        <p:spPr bwMode="auto">
          <a:xfrm>
            <a:off x="251520" y="6462290"/>
            <a:ext cx="6984776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0"/>
              </a:spcBef>
            </a:pPr>
            <a:endParaRPr lang="en-GB" sz="1200" i="1" dirty="0" smtClean="0">
              <a:latin typeface="Calibri" panose="020F0502020204030204" pitchFamily="34" charset="0"/>
              <a:ea typeface="ＭＳ Ｐゴシック" pitchFamily="-106" charset="-128"/>
            </a:endParaRPr>
          </a:p>
          <a:p>
            <a:pPr algn="ctr" defTabSz="457200">
              <a:spcBef>
                <a:spcPct val="0"/>
              </a:spcBef>
            </a:pPr>
            <a:r>
              <a:rPr lang="es-ES_tradnl" sz="1200" i="1" dirty="0" err="1" smtClean="0">
                <a:latin typeface="Calibri" panose="020F0502020204030204" pitchFamily="34" charset="0"/>
                <a:ea typeface="ＭＳ Ｐゴシック" pitchFamily="-106" charset="-128"/>
              </a:rPr>
              <a:t>Extracted</a:t>
            </a:r>
            <a:r>
              <a:rPr lang="es-ES_tradnl" sz="1200" i="1" dirty="0" smtClean="0">
                <a:latin typeface="Calibri" panose="020F0502020204030204" pitchFamily="34" charset="0"/>
                <a:ea typeface="ＭＳ Ｐゴシック" pitchFamily="-106" charset="-128"/>
              </a:rPr>
              <a:t> </a:t>
            </a:r>
            <a:r>
              <a:rPr lang="es-ES_tradnl" sz="1200" i="1" dirty="0" err="1" smtClean="0">
                <a:latin typeface="Calibri" panose="020F0502020204030204" pitchFamily="34" charset="0"/>
                <a:ea typeface="ＭＳ Ｐゴシック" pitchFamily="-106" charset="-128"/>
              </a:rPr>
              <a:t>from</a:t>
            </a:r>
            <a:r>
              <a:rPr lang="es-ES_tradnl" sz="1200" i="1" dirty="0" smtClean="0">
                <a:latin typeface="Calibri" panose="020F0502020204030204" pitchFamily="34" charset="0"/>
                <a:ea typeface="ＭＳ Ｐゴシック" pitchFamily="-106" charset="-128"/>
              </a:rPr>
              <a:t> </a:t>
            </a:r>
            <a:r>
              <a:rPr lang="es-ES_tradnl" sz="1200" i="1" dirty="0" err="1" smtClean="0">
                <a:latin typeface="Calibri" panose="020F0502020204030204" pitchFamily="34" charset="0"/>
                <a:ea typeface="ＭＳ Ｐゴシック" pitchFamily="-106" charset="-128"/>
              </a:rPr>
              <a:t>Ginoux</a:t>
            </a:r>
            <a:r>
              <a:rPr lang="es-ES_tradnl" sz="1200" i="1" dirty="0" smtClean="0">
                <a:latin typeface="Calibri" panose="020F0502020204030204" pitchFamily="34" charset="0"/>
                <a:ea typeface="ＭＳ Ｐゴシック" pitchFamily="-106" charset="-128"/>
              </a:rPr>
              <a:t> et al. (2012, Rev. </a:t>
            </a:r>
            <a:r>
              <a:rPr lang="es-ES_tradnl" sz="1200" i="1" dirty="0" err="1" smtClean="0">
                <a:latin typeface="Calibri" panose="020F0502020204030204" pitchFamily="34" charset="0"/>
                <a:ea typeface="ＭＳ Ｐゴシック" pitchFamily="-106" charset="-128"/>
              </a:rPr>
              <a:t>Geophys</a:t>
            </a:r>
            <a:r>
              <a:rPr lang="es-ES_tradnl" sz="1200" i="1" dirty="0" smtClean="0">
                <a:latin typeface="Calibri" panose="020F0502020204030204" pitchFamily="34" charset="0"/>
                <a:ea typeface="ＭＳ Ｐゴシック" pitchFamily="-106" charset="-128"/>
              </a:rPr>
              <a:t>.)</a:t>
            </a:r>
            <a:endParaRPr lang="es-ES_tradnl" sz="1200" i="1" dirty="0">
              <a:latin typeface="Calibri" panose="020F0502020204030204" pitchFamily="34" charset="0"/>
              <a:ea typeface="ＭＳ Ｐゴシック" pitchFamily="-106" charset="-128"/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4137680" y="1531265"/>
            <a:ext cx="166623" cy="185849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3" idx="3"/>
          </p:cNvCxnSpPr>
          <p:nvPr/>
        </p:nvCxnSpPr>
        <p:spPr>
          <a:xfrm>
            <a:off x="4272481" y="1717114"/>
            <a:ext cx="524753" cy="1504816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2699794" y="3293938"/>
            <a:ext cx="4194881" cy="2434108"/>
            <a:chOff x="4355976" y="3365946"/>
            <a:chExt cx="4194881" cy="2434108"/>
          </a:xfrm>
        </p:grpSpPr>
        <p:sp>
          <p:nvSpPr>
            <p:cNvPr id="18" name="Rectangle 17"/>
            <p:cNvSpPr/>
            <p:nvPr/>
          </p:nvSpPr>
          <p:spPr>
            <a:xfrm>
              <a:off x="4355976" y="3365946"/>
              <a:ext cx="4194881" cy="2434108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l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4" descr="AEMET_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6357" y="4782819"/>
              <a:ext cx="3286125" cy="787399"/>
            </a:xfrm>
            <a:prstGeom prst="rect">
              <a:avLst/>
            </a:prstGeom>
            <a:ln>
              <a:solidFill>
                <a:schemeClr val="lt1"/>
              </a:solidFill>
            </a:ln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pic>
        <p:pic>
          <p:nvPicPr>
            <p:cNvPr id="20" name="Picture 5" descr="BSC_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6357" y="3863110"/>
              <a:ext cx="3286125" cy="882650"/>
            </a:xfrm>
            <a:prstGeom prst="rect">
              <a:avLst/>
            </a:prstGeom>
            <a:noFill/>
            <a:ln>
              <a:solidFill>
                <a:schemeClr val="lt1"/>
              </a:solidFill>
            </a:ln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pic>
        <p:sp>
          <p:nvSpPr>
            <p:cNvPr id="17" name="TextBox 16"/>
            <p:cNvSpPr txBox="1"/>
            <p:nvPr/>
          </p:nvSpPr>
          <p:spPr>
            <a:xfrm>
              <a:off x="4673173" y="3437954"/>
              <a:ext cx="3632492" cy="378052"/>
            </a:xfrm>
            <a:prstGeom prst="rect">
              <a:avLst/>
            </a:prstGeom>
            <a:noFill/>
            <a:ln>
              <a:solidFill>
                <a:schemeClr val="l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ES_tradnl" b="1" dirty="0">
                  <a:solidFill>
                    <a:srgbClr val="0808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R</a:t>
              </a:r>
              <a:r>
                <a:rPr lang="es-ES_tradnl" b="1" dirty="0" smtClean="0">
                  <a:solidFill>
                    <a:srgbClr val="0808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egional Center in Barcelona (</a:t>
              </a:r>
              <a:r>
                <a:rPr lang="es-ES_tradnl" b="1" dirty="0" err="1" smtClean="0">
                  <a:solidFill>
                    <a:srgbClr val="0808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Spain</a:t>
              </a:r>
              <a:r>
                <a:rPr lang="es-ES_tradnl" b="1" dirty="0">
                  <a:solidFill>
                    <a:srgbClr val="0808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)</a:t>
              </a:r>
              <a:endParaRPr lang="en-GB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sp>
        <p:nvSpPr>
          <p:cNvPr id="10" name="21 CuadroTexto"/>
          <p:cNvSpPr txBox="1"/>
          <p:nvPr/>
        </p:nvSpPr>
        <p:spPr>
          <a:xfrm>
            <a:off x="3887093" y="2304717"/>
            <a:ext cx="1242554" cy="3780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NA-ME-E</a:t>
            </a:r>
            <a:endParaRPr lang="en-GB" b="1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99794" y="3293938"/>
            <a:ext cx="4194881" cy="2434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12"/>
          <p:cNvSpPr/>
          <p:nvPr/>
        </p:nvSpPr>
        <p:spPr>
          <a:xfrm>
            <a:off x="7055475" y="1747221"/>
            <a:ext cx="166623" cy="185849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12"/>
          <p:cNvSpPr/>
          <p:nvPr/>
        </p:nvSpPr>
        <p:spPr>
          <a:xfrm>
            <a:off x="2427153" y="2673794"/>
            <a:ext cx="166623" cy="185849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765192" y="2739940"/>
            <a:ext cx="193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+mn-lt"/>
              </a:rPr>
              <a:t>Barbados, CMHI</a:t>
            </a:r>
            <a:endParaRPr lang="es-ES" b="1" dirty="0">
              <a:latin typeface="+mn-lt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6997608" y="1939745"/>
            <a:ext cx="193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+mn-lt"/>
              </a:rPr>
              <a:t>China, CMA</a:t>
            </a:r>
            <a:endParaRPr lang="es-E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123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0" grpId="0" animBg="1"/>
      <p:bldP spid="2" grpId="0" animBg="1"/>
      <p:bldP spid="21" grpId="0" animBg="1"/>
      <p:bldP spid="22" grpId="0" animBg="1"/>
      <p:bldP spid="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49"/>
          <p:cNvSpPr/>
          <p:nvPr/>
        </p:nvSpPr>
        <p:spPr>
          <a:xfrm>
            <a:off x="323530" y="1557768"/>
            <a:ext cx="5951151" cy="491250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endParaRPr lang="en-US" sz="1400" b="1" dirty="0" smtClean="0">
              <a:latin typeface="Calibri" panose="020F0502020204030204" pitchFamily="34" charset="0"/>
            </a:endParaRPr>
          </a:p>
          <a:p>
            <a:pPr lvl="0"/>
            <a:r>
              <a:rPr lang="en-US" sz="2000" b="1" i="1" dirty="0" smtClean="0">
                <a:latin typeface="Calibri" panose="020F0502020204030204" pitchFamily="34" charset="0"/>
              </a:rPr>
              <a:t>SDS-WAS</a:t>
            </a:r>
            <a:r>
              <a:rPr lang="en-US" sz="2000" b="1" i="1" dirty="0">
                <a:latin typeface="Calibri" panose="020F0502020204030204" pitchFamily="34" charset="0"/>
              </a:rPr>
              <a:t>. North Africa, Middle East and Europe </a:t>
            </a:r>
          </a:p>
          <a:p>
            <a:r>
              <a:rPr lang="en-US" sz="2000" b="1" i="1" dirty="0">
                <a:latin typeface="Calibri" panose="020F0502020204030204" pitchFamily="34" charset="0"/>
              </a:rPr>
              <a:t>Regional </a:t>
            </a:r>
            <a:r>
              <a:rPr lang="en-US" sz="2000" b="1" i="1" dirty="0" smtClean="0">
                <a:latin typeface="Calibri" panose="020F0502020204030204" pitchFamily="34" charset="0"/>
              </a:rPr>
              <a:t>Center</a:t>
            </a:r>
            <a:r>
              <a:rPr lang="en-US" sz="2000" i="1" dirty="0" smtClean="0">
                <a:latin typeface="Calibri" panose="020F0502020204030204" pitchFamily="34" charset="0"/>
              </a:rPr>
              <a:t> - </a:t>
            </a:r>
            <a:r>
              <a:rPr lang="en-US" sz="2000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Research </a:t>
            </a:r>
          </a:p>
          <a:p>
            <a:r>
              <a:rPr lang="en-US" sz="2000" i="1" dirty="0">
                <a:latin typeface="Calibri" panose="020F0502020204030204" pitchFamily="34" charset="0"/>
              </a:rPr>
              <a:t>Sta</a:t>
            </a:r>
            <a:r>
              <a:rPr lang="en-US" sz="2000" i="1" dirty="0" smtClean="0">
                <a:latin typeface="Calibri" panose="020F0502020204030204" pitchFamily="34" charset="0"/>
              </a:rPr>
              <a:t>rted </a:t>
            </a:r>
            <a:r>
              <a:rPr lang="en-US" sz="2000" i="1" dirty="0">
                <a:latin typeface="Calibri" panose="020F0502020204030204" pitchFamily="34" charset="0"/>
              </a:rPr>
              <a:t>in </a:t>
            </a:r>
            <a:r>
              <a:rPr lang="en-US" sz="2000" i="1" dirty="0" smtClean="0">
                <a:latin typeface="Calibri" panose="020F0502020204030204" pitchFamily="34" charset="0"/>
              </a:rPr>
              <a:t>2010</a:t>
            </a:r>
            <a:endParaRPr lang="en-US" sz="2000" i="1" dirty="0">
              <a:latin typeface="Calibri" panose="020F0502020204030204" pitchFamily="34" charset="0"/>
            </a:endParaRPr>
          </a:p>
          <a:p>
            <a:pPr lvl="0"/>
            <a:endParaRPr lang="en-US" sz="2000" i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0"/>
            <a:r>
              <a:rPr lang="en-US" sz="2000" i="1" dirty="0" smtClean="0">
                <a:latin typeface="Calibri" panose="020F0502020204030204" pitchFamily="34" charset="0"/>
              </a:rPr>
              <a:t>http</a:t>
            </a:r>
            <a:r>
              <a:rPr lang="en-US" sz="2000" i="1" dirty="0">
                <a:latin typeface="Calibri" panose="020F0502020204030204" pitchFamily="34" charset="0"/>
              </a:rPr>
              <a:t>://sds-was.aemet.es </a:t>
            </a:r>
            <a:endParaRPr lang="en-US" sz="2000" i="1" dirty="0" smtClean="0">
              <a:latin typeface="Calibri" panose="020F0502020204030204" pitchFamily="34" charset="0"/>
            </a:endParaRPr>
          </a:p>
          <a:p>
            <a:pPr lvl="0"/>
            <a:endParaRPr lang="en-US" sz="2000" i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0"/>
            <a:endParaRPr lang="en-US" sz="2000" b="1" i="1" dirty="0" smtClean="0">
              <a:latin typeface="Calibri" panose="020F0502020204030204" pitchFamily="34" charset="0"/>
            </a:endParaRPr>
          </a:p>
          <a:p>
            <a:pPr lvl="0"/>
            <a:endParaRPr lang="en-US" sz="2000" b="1" i="1" dirty="0" smtClean="0">
              <a:latin typeface="Calibri" panose="020F0502020204030204" pitchFamily="34" charset="0"/>
            </a:endParaRPr>
          </a:p>
          <a:p>
            <a:pPr lvl="0"/>
            <a:endParaRPr lang="en-US" sz="2000" b="1" i="1" dirty="0">
              <a:latin typeface="Calibri" panose="020F0502020204030204" pitchFamily="34" charset="0"/>
            </a:endParaRPr>
          </a:p>
          <a:p>
            <a:pPr lvl="0"/>
            <a:endParaRPr lang="en-US" sz="2000" b="1" i="1" dirty="0">
              <a:latin typeface="Calibri" panose="020F0502020204030204" pitchFamily="34" charset="0"/>
            </a:endParaRPr>
          </a:p>
          <a:p>
            <a:pPr lvl="0"/>
            <a:r>
              <a:rPr lang="en-US" sz="2000" b="1" i="1" dirty="0" smtClean="0">
                <a:latin typeface="Calibri" panose="020F0502020204030204" pitchFamily="34" charset="0"/>
              </a:rPr>
              <a:t>Barcelona </a:t>
            </a:r>
            <a:r>
              <a:rPr lang="en-US" sz="2000" b="1" i="1" dirty="0">
                <a:latin typeface="Calibri" panose="020F0502020204030204" pitchFamily="34" charset="0"/>
              </a:rPr>
              <a:t>Dust Forecast </a:t>
            </a:r>
            <a:r>
              <a:rPr lang="en-US" sz="2000" b="1" i="1" dirty="0" smtClean="0">
                <a:latin typeface="Calibri" panose="020F0502020204030204" pitchFamily="34" charset="0"/>
              </a:rPr>
              <a:t>Center</a:t>
            </a:r>
            <a:r>
              <a:rPr lang="en-US" sz="2000" i="1" dirty="0" smtClean="0">
                <a:latin typeface="Calibri" panose="020F0502020204030204" pitchFamily="34" charset="0"/>
              </a:rPr>
              <a:t> </a:t>
            </a:r>
            <a:r>
              <a:rPr lang="en-US" sz="2000" i="1" dirty="0">
                <a:latin typeface="Calibri" panose="020F0502020204030204" pitchFamily="34" charset="0"/>
              </a:rPr>
              <a:t>- </a:t>
            </a:r>
            <a:r>
              <a:rPr lang="en-US" sz="2000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Operations</a:t>
            </a:r>
          </a:p>
          <a:p>
            <a:r>
              <a:rPr lang="en-US" sz="2000" i="1" dirty="0" smtClean="0">
                <a:latin typeface="Calibri" panose="020F0502020204030204" pitchFamily="34" charset="0"/>
              </a:rPr>
              <a:t>First specialized WMO </a:t>
            </a:r>
            <a:r>
              <a:rPr lang="en-US" sz="2000" i="1" dirty="0">
                <a:latin typeface="Calibri" panose="020F0502020204030204" pitchFamily="34" charset="0"/>
              </a:rPr>
              <a:t>Center for mineral dust prediction. Started in 2014</a:t>
            </a:r>
          </a:p>
          <a:p>
            <a:endParaRPr lang="en-US" sz="2000" b="1" i="1" dirty="0">
              <a:latin typeface="Calibri" panose="020F0502020204030204" pitchFamily="34" charset="0"/>
            </a:endParaRPr>
          </a:p>
          <a:p>
            <a:r>
              <a:rPr lang="en-US" sz="2000" b="1" i="1" dirty="0" smtClean="0">
                <a:latin typeface="Calibri" panose="020F0502020204030204" pitchFamily="34" charset="0"/>
              </a:rPr>
              <a:t>http</a:t>
            </a:r>
            <a:r>
              <a:rPr lang="en-US" sz="2000" b="1" i="1" dirty="0">
                <a:latin typeface="Calibri" panose="020F0502020204030204" pitchFamily="34" charset="0"/>
              </a:rPr>
              <a:t>://dust.aemet.es </a:t>
            </a:r>
            <a:r>
              <a:rPr lang="en-US" sz="2000" b="1" i="1" dirty="0" smtClean="0">
                <a:latin typeface="Calibri" panose="020F0502020204030204" pitchFamily="34" charset="0"/>
              </a:rPr>
              <a:t>          </a:t>
            </a:r>
            <a:r>
              <a:rPr lang="es-ES_tradnl" sz="2000" b="1" i="1" dirty="0" smtClean="0">
                <a:latin typeface="Calibri" panose="020F0502020204030204" pitchFamily="34" charset="0"/>
              </a:rPr>
              <a:t>@</a:t>
            </a:r>
            <a:r>
              <a:rPr lang="es-ES_tradnl" sz="2000" b="1" i="1" dirty="0" err="1">
                <a:latin typeface="Calibri" panose="020F0502020204030204" pitchFamily="34" charset="0"/>
              </a:rPr>
              <a:t>Dust_Barcelona</a:t>
            </a:r>
            <a:endParaRPr lang="en-GB" sz="2000" b="1" i="1" dirty="0">
              <a:latin typeface="Calibri" panose="020F0502020204030204" pitchFamily="34" charset="0"/>
            </a:endParaRPr>
          </a:p>
          <a:p>
            <a:pPr lvl="0"/>
            <a:endParaRPr lang="en-US" sz="1800" i="1" dirty="0">
              <a:latin typeface="Calibri" panose="020F0502020204030204" pitchFamily="34" charset="0"/>
            </a:endParaRPr>
          </a:p>
        </p:txBody>
      </p:sp>
      <p:pic>
        <p:nvPicPr>
          <p:cNvPr id="11" name="Shape 15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9017" y="917676"/>
            <a:ext cx="462825" cy="50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3361" y="917675"/>
            <a:ext cx="3139400" cy="50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15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185" y="4014019"/>
            <a:ext cx="2971800" cy="225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885" y="1925786"/>
            <a:ext cx="2678399" cy="1828188"/>
          </a:xfrm>
          <a:prstGeom prst="rect">
            <a:avLst/>
          </a:prstGeom>
        </p:spPr>
      </p:pic>
      <p:sp>
        <p:nvSpPr>
          <p:cNvPr id="16" name="1 Título"/>
          <p:cNvSpPr txBox="1">
            <a:spLocks/>
          </p:cNvSpPr>
          <p:nvPr/>
        </p:nvSpPr>
        <p:spPr>
          <a:xfrm>
            <a:off x="107504" y="269604"/>
            <a:ext cx="8928100" cy="7921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aseline="0">
                <a:solidFill>
                  <a:schemeClr val="accent1"/>
                </a:solidFill>
                <a:latin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s-ES_tradnl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WMO </a:t>
            </a:r>
            <a:r>
              <a:rPr lang="es-ES_tradnl" b="1" kern="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Dust</a:t>
            </a:r>
            <a:r>
              <a:rPr lang="es-ES_tradnl" b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Centers in BCN</a:t>
            </a:r>
            <a:endParaRPr lang="en-GB" b="1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Imagen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3808" y="6102251"/>
            <a:ext cx="576064" cy="455277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1336625" y="3653978"/>
            <a:ext cx="860251" cy="1088136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9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42"/>
          <p:cNvSpPr txBox="1"/>
          <p:nvPr/>
        </p:nvSpPr>
        <p:spPr>
          <a:xfrm>
            <a:off x="108759" y="34675"/>
            <a:ext cx="8928100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SDS-WAS NAMEE: Dust Forecasts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9" t="8630" r="16986" b="5013"/>
          <a:stretch/>
        </p:blipFill>
        <p:spPr bwMode="auto">
          <a:xfrm>
            <a:off x="827584" y="1122959"/>
            <a:ext cx="6973435" cy="553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hape 245"/>
          <p:cNvSpPr/>
          <p:nvPr/>
        </p:nvSpPr>
        <p:spPr>
          <a:xfrm>
            <a:off x="6228184" y="6484694"/>
            <a:ext cx="263335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http://sds-was.aemet.es/</a:t>
            </a:r>
          </a:p>
        </p:txBody>
      </p:sp>
    </p:spTree>
    <p:extLst>
      <p:ext uri="{BB962C8B-B14F-4D97-AF65-F5344CB8AC3E}">
        <p14:creationId xmlns:p14="http://schemas.microsoft.com/office/powerpoint/2010/main" val="47063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43"/>
          <p:cNvSpPr txBox="1"/>
          <p:nvPr/>
        </p:nvSpPr>
        <p:spPr>
          <a:xfrm>
            <a:off x="296086" y="1064750"/>
            <a:ext cx="7120377" cy="1065593"/>
          </a:xfrm>
          <a:prstGeom prst="rect">
            <a:avLst/>
          </a:prstGeom>
          <a:noFill/>
          <a:ln>
            <a:noFill/>
          </a:ln>
        </p:spPr>
        <p:txBody>
          <a:bodyPr lIns="79925" tIns="39950" rIns="79925" bIns="39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Arial"/>
                <a:sym typeface="Arial"/>
              </a:rPr>
              <a:t>Dust prediction models provide 72 hours (at 3-hourly basis) of dust forecast (AOD at 550nm and surface concentration) covering </a:t>
            </a:r>
            <a:r>
              <a:rPr lang="en-US" sz="1800" dirty="0" smtClean="0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Arial"/>
                <a:sym typeface="Arial"/>
              </a:rPr>
              <a:t>NAMEE </a:t>
            </a:r>
            <a:endParaRPr lang="en-US" sz="1800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endParaRPr lang="en-US" dirty="0">
              <a:latin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6" name="Shape 245"/>
          <p:cNvSpPr/>
          <p:nvPr/>
        </p:nvSpPr>
        <p:spPr>
          <a:xfrm>
            <a:off x="6099787" y="6650503"/>
            <a:ext cx="263335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http://sds-was.aemet.es/</a:t>
            </a:r>
          </a:p>
        </p:txBody>
      </p:sp>
      <p:sp>
        <p:nvSpPr>
          <p:cNvPr id="7" name="Shape 242"/>
          <p:cNvSpPr txBox="1"/>
          <p:nvPr/>
        </p:nvSpPr>
        <p:spPr>
          <a:xfrm>
            <a:off x="119063" y="60548"/>
            <a:ext cx="8928100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SDS-WAS NAMEE: Daily Dust Forecasts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4" descr="AEMET_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2" t="-1" b="-9462"/>
          <a:stretch/>
        </p:blipFill>
        <p:spPr bwMode="auto">
          <a:xfrm>
            <a:off x="7416462" y="826838"/>
            <a:ext cx="982257" cy="47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hape 15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8718" y="843021"/>
            <a:ext cx="421754" cy="43469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496165"/>
              </p:ext>
            </p:extLst>
          </p:nvPr>
        </p:nvGraphicFramePr>
        <p:xfrm>
          <a:off x="2662582" y="1781770"/>
          <a:ext cx="6157890" cy="4707762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891215"/>
                <a:gridCol w="841303"/>
                <a:gridCol w="1337140"/>
                <a:gridCol w="2088232"/>
              </a:tblGrid>
              <a:tr h="59063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MODEL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RUN TIME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DOMAIN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DATA ASSIMILATION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4103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BSC-DREAM8b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12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Regional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No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03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CAMS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ECMWF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00 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Global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MODIS  AOD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03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DREAM8-NMME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00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Regional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CAMS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 analysis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03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NMMB/BSC-Dust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00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Regional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No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037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MetUM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12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Global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MODIS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 AOD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1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GEOS-5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00 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Global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MODIS </a:t>
                      </a:r>
                      <a:r>
                        <a:rPr lang="en-US" sz="1600" b="1" dirty="0" err="1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reflectances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03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NGAC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00 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Global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No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03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RegCM4 EMA 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00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Global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No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03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DREAMABOL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12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Regional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No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03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WRF-CHEM NOA 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12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Regional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No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03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SILAM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12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Regional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No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03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</a:rPr>
                        <a:t>LOTOS-EUROS</a:t>
                      </a:r>
                      <a:endParaRPr lang="en-US" sz="1600" b="1" dirty="0">
                        <a:solidFill>
                          <a:srgbClr val="00B0F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</a:rPr>
                        <a:t>12</a:t>
                      </a:r>
                      <a:endParaRPr lang="en-US" sz="1600" b="1" dirty="0">
                        <a:solidFill>
                          <a:srgbClr val="00B0F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Regional</a:t>
                      </a:r>
                      <a:endParaRPr lang="en-US" sz="1600" b="1" dirty="0">
                        <a:solidFill>
                          <a:srgbClr val="00B0F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</a:rPr>
                        <a:t>No</a:t>
                      </a:r>
                      <a:endParaRPr lang="en-US" sz="1600" b="1" dirty="0">
                        <a:solidFill>
                          <a:srgbClr val="00B0F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269460" y="5379960"/>
            <a:ext cx="952500" cy="447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38"/>
          <a:stretch/>
        </p:blipFill>
        <p:spPr>
          <a:xfrm>
            <a:off x="467544" y="4601288"/>
            <a:ext cx="72008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35" y="4601289"/>
            <a:ext cx="624231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38" y="4058273"/>
            <a:ext cx="1649390" cy="4288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04" y="5321369"/>
            <a:ext cx="696220" cy="5648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71" y="3334984"/>
            <a:ext cx="1094891" cy="6368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0" y="3393146"/>
            <a:ext cx="609599" cy="5048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0" y="2894081"/>
            <a:ext cx="1305073" cy="2939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379259"/>
            <a:ext cx="1219200" cy="40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9"/>
          <a:stretch/>
        </p:blipFill>
        <p:spPr>
          <a:xfrm>
            <a:off x="467546" y="2326873"/>
            <a:ext cx="550373" cy="5048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512" y="2744658"/>
            <a:ext cx="534312" cy="53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4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42"/>
          <p:cNvSpPr txBox="1"/>
          <p:nvPr/>
        </p:nvSpPr>
        <p:spPr>
          <a:xfrm>
            <a:off x="119063" y="60548"/>
            <a:ext cx="8928100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SDS-WAS NAMEE: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Daily Dust Forecasts</a:t>
            </a:r>
          </a:p>
        </p:txBody>
      </p:sp>
      <p:pic>
        <p:nvPicPr>
          <p:cNvPr id="8" name="Picture 4" descr="AEMET_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2" t="-1" b="-9462"/>
          <a:stretch/>
        </p:blipFill>
        <p:spPr bwMode="auto">
          <a:xfrm>
            <a:off x="7416462" y="826838"/>
            <a:ext cx="982257" cy="47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hape 15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8718" y="843021"/>
            <a:ext cx="421754" cy="434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0551" y="1791063"/>
            <a:ext cx="4203937" cy="420814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4 CuadroTexto"/>
          <p:cNvSpPr txBox="1"/>
          <p:nvPr/>
        </p:nvSpPr>
        <p:spPr>
          <a:xfrm>
            <a:off x="899095" y="6181515"/>
            <a:ext cx="7368036" cy="37805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i="1" dirty="0" err="1" smtClean="0">
                <a:latin typeface="Calibri" panose="020F0502020204030204" pitchFamily="34" charset="0"/>
              </a:rPr>
              <a:t>From</a:t>
            </a:r>
            <a:r>
              <a:rPr lang="es-ES_tradnl" i="1" dirty="0" smtClean="0">
                <a:latin typeface="Calibri" panose="020F0502020204030204" pitchFamily="34" charset="0"/>
              </a:rPr>
              <a:t> 26-Dec-2016 </a:t>
            </a:r>
            <a:r>
              <a:rPr lang="es-ES_tradnl" i="1" dirty="0">
                <a:latin typeface="Calibri" panose="020F0502020204030204" pitchFamily="34" charset="0"/>
              </a:rPr>
              <a:t>12:00 to </a:t>
            </a:r>
            <a:r>
              <a:rPr lang="es-ES_tradnl" i="1" dirty="0" smtClean="0">
                <a:latin typeface="Calibri" panose="020F0502020204030204" pitchFamily="34" charset="0"/>
              </a:rPr>
              <a:t>29-Dec-2016 </a:t>
            </a:r>
            <a:r>
              <a:rPr lang="es-ES_tradnl" i="1" dirty="0">
                <a:latin typeface="Calibri" panose="020F0502020204030204" pitchFamily="34" charset="0"/>
              </a:rPr>
              <a:t>00:00</a:t>
            </a:r>
            <a:endParaRPr lang="en-GB" i="1" dirty="0">
              <a:latin typeface="Calibri" panose="020F0502020204030204" pitchFamily="34" charset="0"/>
            </a:endParaRPr>
          </a:p>
        </p:txBody>
      </p:sp>
      <p:sp>
        <p:nvSpPr>
          <p:cNvPr id="6" name="Shape 245"/>
          <p:cNvSpPr/>
          <p:nvPr/>
        </p:nvSpPr>
        <p:spPr>
          <a:xfrm>
            <a:off x="6228184" y="6597015"/>
            <a:ext cx="263335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http://sds-was.aemet.es/</a:t>
            </a:r>
          </a:p>
        </p:txBody>
      </p:sp>
      <p:sp>
        <p:nvSpPr>
          <p:cNvPr id="9" name="Rectángulo 1"/>
          <p:cNvSpPr/>
          <p:nvPr/>
        </p:nvSpPr>
        <p:spPr>
          <a:xfrm>
            <a:off x="323530" y="993606"/>
            <a:ext cx="2459263" cy="472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dirty="0" err="1" smtClean="0">
                <a:latin typeface="Calibri" panose="020F0502020204030204" pitchFamily="34" charset="0"/>
              </a:rPr>
              <a:t>Joint</a:t>
            </a:r>
            <a:r>
              <a:rPr lang="es-ES_tradnl" sz="2400" b="1" dirty="0" smtClean="0">
                <a:latin typeface="Calibri" panose="020F0502020204030204" pitchFamily="34" charset="0"/>
              </a:rPr>
              <a:t> </a:t>
            </a:r>
            <a:r>
              <a:rPr lang="es-ES_tradnl" sz="2400" b="1" dirty="0" err="1" smtClean="0">
                <a:latin typeface="Calibri" panose="020F0502020204030204" pitchFamily="34" charset="0"/>
              </a:rPr>
              <a:t>visualization</a:t>
            </a:r>
            <a:endParaRPr lang="es-ES" sz="2400" dirty="0"/>
          </a:p>
        </p:txBody>
      </p:sp>
      <p:pic>
        <p:nvPicPr>
          <p:cNvPr id="14" name="Picture 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778929"/>
            <a:ext cx="4203938" cy="420814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1 CuadroTexto"/>
          <p:cNvSpPr txBox="1"/>
          <p:nvPr/>
        </p:nvSpPr>
        <p:spPr>
          <a:xfrm>
            <a:off x="915720" y="1403718"/>
            <a:ext cx="2842315" cy="37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latin typeface="Calibri" panose="020F0502020204030204" pitchFamily="34" charset="0"/>
              </a:rPr>
              <a:t>D</a:t>
            </a:r>
            <a:r>
              <a:rPr lang="es-ES_tradnl" i="1" dirty="0" smtClean="0">
                <a:latin typeface="Calibri" panose="020F0502020204030204" pitchFamily="34" charset="0"/>
              </a:rPr>
              <a:t>OD at 550nm</a:t>
            </a:r>
          </a:p>
        </p:txBody>
      </p:sp>
      <p:sp>
        <p:nvSpPr>
          <p:cNvPr id="16" name="16 CuadroTexto"/>
          <p:cNvSpPr txBox="1"/>
          <p:nvPr/>
        </p:nvSpPr>
        <p:spPr>
          <a:xfrm>
            <a:off x="5508104" y="1403718"/>
            <a:ext cx="2842315" cy="37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err="1" smtClean="0">
                <a:latin typeface="Calibri" panose="020F0502020204030204" pitchFamily="34" charset="0"/>
              </a:rPr>
              <a:t>Surface</a:t>
            </a:r>
            <a:r>
              <a:rPr lang="es-ES_tradnl" i="1" dirty="0" smtClean="0">
                <a:latin typeface="Calibri" panose="020F0502020204030204" pitchFamily="34" charset="0"/>
              </a:rPr>
              <a:t> </a:t>
            </a:r>
            <a:r>
              <a:rPr lang="es-ES_tradnl" i="1" dirty="0" err="1" smtClean="0">
                <a:latin typeface="Calibri" panose="020F0502020204030204" pitchFamily="34" charset="0"/>
              </a:rPr>
              <a:t>concentration</a:t>
            </a:r>
            <a:endParaRPr lang="es-ES_tradnl" i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42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45"/>
          <p:cNvSpPr/>
          <p:nvPr/>
        </p:nvSpPr>
        <p:spPr>
          <a:xfrm>
            <a:off x="6228184" y="6484694"/>
            <a:ext cx="263335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http://sds-was.aemet.es/</a:t>
            </a:r>
          </a:p>
        </p:txBody>
      </p:sp>
      <p:sp>
        <p:nvSpPr>
          <p:cNvPr id="7" name="Shape 242"/>
          <p:cNvSpPr txBox="1"/>
          <p:nvPr/>
        </p:nvSpPr>
        <p:spPr>
          <a:xfrm>
            <a:off x="119063" y="60548"/>
            <a:ext cx="8928100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SDS-WAS NAMEE: Daily Dust Forecasts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4" descr="AEMET_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2" t="-1" b="-9462"/>
          <a:stretch/>
        </p:blipFill>
        <p:spPr bwMode="auto">
          <a:xfrm>
            <a:off x="7416462" y="826838"/>
            <a:ext cx="982257" cy="47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hape 15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8718" y="843021"/>
            <a:ext cx="421754" cy="4346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11 CuadroTexto"/>
          <p:cNvSpPr txBox="1"/>
          <p:nvPr/>
        </p:nvSpPr>
        <p:spPr>
          <a:xfrm>
            <a:off x="987487" y="1489655"/>
            <a:ext cx="2842315" cy="37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latin typeface="Calibri" panose="020F0502020204030204" pitchFamily="34" charset="0"/>
              </a:rPr>
              <a:t>D</a:t>
            </a:r>
            <a:r>
              <a:rPr lang="es-ES_tradnl" i="1" dirty="0" smtClean="0">
                <a:latin typeface="Calibri" panose="020F0502020204030204" pitchFamily="34" charset="0"/>
              </a:rPr>
              <a:t>OD at 550nm</a:t>
            </a:r>
          </a:p>
        </p:txBody>
      </p:sp>
      <p:pic>
        <p:nvPicPr>
          <p:cNvPr id="11" name="Picture 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10" y="1927526"/>
            <a:ext cx="4314724" cy="3240358"/>
          </a:xfrm>
          <a:prstGeom prst="rect">
            <a:avLst/>
          </a:prstGeom>
          <a:noFill/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929021"/>
            <a:ext cx="4314246" cy="3239998"/>
          </a:xfrm>
          <a:prstGeom prst="rect">
            <a:avLst/>
          </a:prstGeom>
          <a:noFill/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5 CuadroTexto"/>
          <p:cNvSpPr txBox="1"/>
          <p:nvPr/>
        </p:nvSpPr>
        <p:spPr>
          <a:xfrm>
            <a:off x="1835696" y="5239896"/>
            <a:ext cx="5256584" cy="661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err="1">
                <a:latin typeface="Calibri" panose="020F0502020204030204" pitchFamily="34" charset="0"/>
              </a:rPr>
              <a:t>From</a:t>
            </a:r>
            <a:r>
              <a:rPr lang="es-ES_tradnl" i="1" dirty="0">
                <a:latin typeface="Calibri" panose="020F0502020204030204" pitchFamily="34" charset="0"/>
              </a:rPr>
              <a:t> 26-Dec-2016 12:00 to 29-Dec-2016 00:00</a:t>
            </a:r>
            <a:endParaRPr lang="en-GB" i="1" dirty="0">
              <a:latin typeface="Calibri" panose="020F0502020204030204" pitchFamily="34" charset="0"/>
            </a:endParaRPr>
          </a:p>
          <a:p>
            <a:pPr algn="ctr"/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4" name="16 CuadroTexto"/>
          <p:cNvSpPr txBox="1"/>
          <p:nvPr/>
        </p:nvSpPr>
        <p:spPr>
          <a:xfrm>
            <a:off x="5380216" y="1484446"/>
            <a:ext cx="2842315" cy="37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err="1" smtClean="0">
                <a:latin typeface="Calibri" panose="020F0502020204030204" pitchFamily="34" charset="0"/>
              </a:rPr>
              <a:t>Surface</a:t>
            </a:r>
            <a:r>
              <a:rPr lang="es-ES_tradnl" i="1" dirty="0" smtClean="0">
                <a:latin typeface="Calibri" panose="020F0502020204030204" pitchFamily="34" charset="0"/>
              </a:rPr>
              <a:t> </a:t>
            </a:r>
            <a:r>
              <a:rPr lang="es-ES_tradnl" i="1" dirty="0" err="1" smtClean="0">
                <a:latin typeface="Calibri" panose="020F0502020204030204" pitchFamily="34" charset="0"/>
              </a:rPr>
              <a:t>concentration</a:t>
            </a:r>
            <a:endParaRPr lang="es-ES_tradnl" i="1" dirty="0" smtClean="0">
              <a:latin typeface="Calibri" panose="020F0502020204030204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395539" y="5742211"/>
            <a:ext cx="8344719" cy="1080119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0204" tIns="72000" rIns="60204" bIns="30102"/>
          <a:lstStyle/>
          <a:p>
            <a:pPr defTabSz="974136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600" dirty="0">
                <a:latin typeface="Calibri" panose="020F0502020204030204" pitchFamily="34" charset="0"/>
              </a:rPr>
              <a:t>Model outputs are bi-linearly interpolated to a common 0.5ºx0.5º grid mesh. Then, different multi-model products are generated:</a:t>
            </a:r>
          </a:p>
          <a:p>
            <a:pPr defTabSz="974136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600" b="1" dirty="0">
                <a:latin typeface="Calibri" panose="020F0502020204030204" pitchFamily="34" charset="0"/>
              </a:rPr>
              <a:t>CENTRALITY</a:t>
            </a:r>
            <a:r>
              <a:rPr lang="en-GB" sz="1600" dirty="0">
                <a:latin typeface="Calibri" panose="020F0502020204030204" pitchFamily="34" charset="0"/>
              </a:rPr>
              <a:t>: median - mean</a:t>
            </a:r>
          </a:p>
          <a:p>
            <a:pPr defTabSz="974136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600" b="1" dirty="0">
                <a:latin typeface="Calibri" panose="020F0502020204030204" pitchFamily="34" charset="0"/>
              </a:rPr>
              <a:t>SPREAD: </a:t>
            </a:r>
            <a:r>
              <a:rPr lang="en-GB" sz="1600" dirty="0">
                <a:latin typeface="Calibri" panose="020F0502020204030204" pitchFamily="34" charset="0"/>
              </a:rPr>
              <a:t>standard deviation – range of variation</a:t>
            </a:r>
          </a:p>
          <a:p>
            <a:pPr defTabSz="974136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6" name="Rectángulo 1"/>
          <p:cNvSpPr/>
          <p:nvPr/>
        </p:nvSpPr>
        <p:spPr>
          <a:xfrm>
            <a:off x="323528" y="917675"/>
            <a:ext cx="2880340" cy="472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dirty="0" err="1">
                <a:latin typeface="Calibri" panose="020F0502020204030204" pitchFamily="34" charset="0"/>
              </a:rPr>
              <a:t>Multimodel</a:t>
            </a:r>
            <a:r>
              <a:rPr lang="es-ES_tradnl" sz="2400" b="1" dirty="0">
                <a:latin typeface="Calibri" panose="020F0502020204030204" pitchFamily="34" charset="0"/>
              </a:rPr>
              <a:t> </a:t>
            </a:r>
            <a:r>
              <a:rPr lang="es-ES_tradnl" sz="2400" b="1" dirty="0" err="1">
                <a:latin typeface="Calibri" panose="020F0502020204030204" pitchFamily="34" charset="0"/>
              </a:rPr>
              <a:t>Products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01162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45"/>
          <p:cNvSpPr/>
          <p:nvPr/>
        </p:nvSpPr>
        <p:spPr>
          <a:xfrm>
            <a:off x="251520" y="6484694"/>
            <a:ext cx="799288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http://sds-was.aemet.es/forecast-products/forecast-evaluation</a:t>
            </a:r>
            <a:endParaRPr lang="en-US" sz="18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42"/>
          <p:cNvSpPr txBox="1"/>
          <p:nvPr/>
        </p:nvSpPr>
        <p:spPr>
          <a:xfrm>
            <a:off x="119063" y="60548"/>
            <a:ext cx="8928100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SDS-WAS NAMEE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: </a:t>
            </a: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Forecast Evaluation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4" descr="AEMET_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2" t="-1" b="-9462"/>
          <a:stretch/>
        </p:blipFill>
        <p:spPr bwMode="auto">
          <a:xfrm>
            <a:off x="7416462" y="848512"/>
            <a:ext cx="982257" cy="47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hape 15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8718" y="864694"/>
            <a:ext cx="421754" cy="4346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56739" y="1349722"/>
            <a:ext cx="7926027" cy="4064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Evaluation with AERONET </a:t>
            </a:r>
            <a:r>
              <a:rPr lang="en-US" b="1" dirty="0" smtClean="0">
                <a:latin typeface="Calibri" panose="020F0502020204030204" pitchFamily="34" charset="0"/>
              </a:rPr>
              <a:t>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Graphical NRT Evaluation by site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Evaluation </a:t>
            </a:r>
            <a:r>
              <a:rPr lang="en-US" dirty="0" smtClean="0">
                <a:latin typeface="Calibri" panose="020F0502020204030204" pitchFamily="34" charset="0"/>
              </a:rPr>
              <a:t>scores </a:t>
            </a:r>
            <a:r>
              <a:rPr lang="es-ES" dirty="0" err="1">
                <a:latin typeface="Calibri" panose="020F0502020204030204" pitchFamily="34" charset="0"/>
              </a:rPr>
              <a:t>monthly</a:t>
            </a:r>
            <a:r>
              <a:rPr lang="es-ES" dirty="0">
                <a:latin typeface="Calibri" panose="020F0502020204030204" pitchFamily="34" charset="0"/>
              </a:rPr>
              <a:t>/</a:t>
            </a:r>
            <a:r>
              <a:rPr lang="es-ES" dirty="0" err="1">
                <a:latin typeface="Calibri" panose="020F0502020204030204" pitchFamily="34" charset="0"/>
              </a:rPr>
              <a:t>seasonal</a:t>
            </a:r>
            <a:r>
              <a:rPr lang="es-ES" dirty="0">
                <a:latin typeface="Calibri" panose="020F0502020204030204" pitchFamily="34" charset="0"/>
              </a:rPr>
              <a:t>/</a:t>
            </a:r>
            <a:r>
              <a:rPr lang="es-ES" dirty="0" err="1">
                <a:latin typeface="Calibri" panose="020F0502020204030204" pitchFamily="34" charset="0"/>
              </a:rPr>
              <a:t>annual</a:t>
            </a:r>
            <a:r>
              <a:rPr lang="es-ES" dirty="0">
                <a:latin typeface="Calibri" panose="020F0502020204030204" pitchFamily="34" charset="0"/>
              </a:rPr>
              <a:t> </a:t>
            </a:r>
            <a:r>
              <a:rPr lang="es-ES" dirty="0" smtClean="0">
                <a:latin typeface="Calibri" panose="020F0502020204030204" pitchFamily="34" charset="0"/>
              </a:rPr>
              <a:t> 				</a:t>
            </a:r>
            <a:r>
              <a:rPr lang="es-ES" dirty="0" err="1" smtClean="0">
                <a:latin typeface="Calibri" panose="020F0502020204030204" pitchFamily="34" charset="0"/>
              </a:rPr>
              <a:t>by</a:t>
            </a:r>
            <a:r>
              <a:rPr lang="es-ES" dirty="0" smtClean="0">
                <a:latin typeface="Calibri" panose="020F0502020204030204" pitchFamily="34" charset="0"/>
              </a:rPr>
              <a:t> </a:t>
            </a:r>
            <a:r>
              <a:rPr lang="es-ES" dirty="0" err="1" smtClean="0">
                <a:latin typeface="Calibri" panose="020F0502020204030204" pitchFamily="34" charset="0"/>
              </a:rPr>
              <a:t>regions</a:t>
            </a:r>
            <a:r>
              <a:rPr lang="es-ES" dirty="0" smtClean="0">
                <a:latin typeface="Calibri" panose="020F0502020204030204" pitchFamily="34" charset="0"/>
              </a:rPr>
              <a:t> and </a:t>
            </a:r>
            <a:r>
              <a:rPr lang="es-ES" dirty="0" err="1" smtClean="0">
                <a:latin typeface="Calibri" panose="020F0502020204030204" pitchFamily="34" charset="0"/>
              </a:rPr>
              <a:t>sites</a:t>
            </a:r>
            <a:endParaRPr lang="es-ES" dirty="0" smtClean="0">
              <a:latin typeface="Calibri" panose="020F0502020204030204" pitchFamily="34" charset="0"/>
            </a:endParaRPr>
          </a:p>
          <a:p>
            <a:endParaRPr lang="en-US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bri" panose="020F0502020204030204" pitchFamily="34" charset="0"/>
              </a:rPr>
              <a:t>Evaluation </a:t>
            </a:r>
            <a:r>
              <a:rPr lang="en-US" b="1" dirty="0">
                <a:latin typeface="Calibri" panose="020F0502020204030204" pitchFamily="34" charset="0"/>
              </a:rPr>
              <a:t>with MODIS </a:t>
            </a:r>
            <a:r>
              <a:rPr lang="en-US" b="1" dirty="0" smtClean="0">
                <a:latin typeface="Calibri" panose="020F0502020204030204" pitchFamily="34" charset="0"/>
              </a:rPr>
              <a:t>data </a:t>
            </a:r>
            <a:r>
              <a:rPr lang="en-US" b="1" dirty="0">
                <a:latin typeface="Calibri" panose="020F0502020204030204" pitchFamily="34" charset="0"/>
              </a:rPr>
              <a:t>onto the </a:t>
            </a:r>
            <a:r>
              <a:rPr lang="en-US" b="1" dirty="0" smtClean="0">
                <a:latin typeface="Calibri" panose="020F0502020204030204" pitchFamily="34" charset="0"/>
              </a:rPr>
              <a:t>Atlantic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Evaluation </a:t>
            </a:r>
            <a:r>
              <a:rPr lang="en-US" dirty="0" smtClean="0">
                <a:latin typeface="Calibri" panose="020F0502020204030204" pitchFamily="34" charset="0"/>
              </a:rPr>
              <a:t>scores </a:t>
            </a:r>
            <a:r>
              <a:rPr lang="es-ES" dirty="0" err="1">
                <a:latin typeface="Calibri" panose="020F0502020204030204" pitchFamily="34" charset="0"/>
              </a:rPr>
              <a:t>monthly</a:t>
            </a:r>
            <a:r>
              <a:rPr lang="es-ES" dirty="0">
                <a:latin typeface="Calibri" panose="020F0502020204030204" pitchFamily="34" charset="0"/>
              </a:rPr>
              <a:t>/</a:t>
            </a:r>
            <a:r>
              <a:rPr lang="es-ES" dirty="0" err="1">
                <a:latin typeface="Calibri" panose="020F0502020204030204" pitchFamily="34" charset="0"/>
              </a:rPr>
              <a:t>seasonal</a:t>
            </a:r>
            <a:r>
              <a:rPr lang="es-ES" dirty="0">
                <a:latin typeface="Calibri" panose="020F0502020204030204" pitchFamily="34" charset="0"/>
              </a:rPr>
              <a:t>/</a:t>
            </a:r>
            <a:r>
              <a:rPr lang="es-ES" dirty="0" err="1">
                <a:latin typeface="Calibri" panose="020F0502020204030204" pitchFamily="34" charset="0"/>
              </a:rPr>
              <a:t>annual</a:t>
            </a:r>
            <a:r>
              <a:rPr lang="es-ES" dirty="0">
                <a:latin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Evaluation of dust models with MODIS Deep Blue </a:t>
            </a:r>
            <a:r>
              <a:rPr lang="en-US" b="1" dirty="0" smtClean="0">
                <a:latin typeface="Calibri" panose="020F0502020204030204" pitchFamily="34" charset="0"/>
              </a:rPr>
              <a:t>retrievals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Evaluation </a:t>
            </a:r>
            <a:r>
              <a:rPr lang="en-US" dirty="0" smtClean="0">
                <a:latin typeface="Calibri" panose="020F0502020204030204" pitchFamily="34" charset="0"/>
              </a:rPr>
              <a:t>scores </a:t>
            </a:r>
            <a:r>
              <a:rPr lang="es-ES" dirty="0" err="1">
                <a:latin typeface="Calibri" panose="020F0502020204030204" pitchFamily="34" charset="0"/>
              </a:rPr>
              <a:t>monthly</a:t>
            </a:r>
            <a:r>
              <a:rPr lang="es-ES" dirty="0">
                <a:latin typeface="Calibri" panose="020F0502020204030204" pitchFamily="34" charset="0"/>
              </a:rPr>
              <a:t>/</a:t>
            </a:r>
            <a:r>
              <a:rPr lang="es-ES" dirty="0" err="1">
                <a:latin typeface="Calibri" panose="020F0502020204030204" pitchFamily="34" charset="0"/>
              </a:rPr>
              <a:t>seasonal</a:t>
            </a:r>
            <a:r>
              <a:rPr lang="es-ES" dirty="0">
                <a:latin typeface="Calibri" panose="020F0502020204030204" pitchFamily="34" charset="0"/>
              </a:rPr>
              <a:t>/</a:t>
            </a:r>
            <a:r>
              <a:rPr lang="es-ES" dirty="0" err="1">
                <a:latin typeface="Calibri" panose="020F0502020204030204" pitchFamily="34" charset="0"/>
              </a:rPr>
              <a:t>annual</a:t>
            </a:r>
            <a:r>
              <a:rPr lang="es-ES" dirty="0">
                <a:latin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4" t="18708" r="15964" b="28616"/>
          <a:stretch/>
        </p:blipFill>
        <p:spPr bwMode="auto">
          <a:xfrm>
            <a:off x="6707189" y="1480240"/>
            <a:ext cx="1917323" cy="117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Nasa-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86" y="5430710"/>
            <a:ext cx="674865" cy="5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75" y="2683764"/>
            <a:ext cx="2438400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75" y="4446066"/>
            <a:ext cx="2438400" cy="1828800"/>
          </a:xfrm>
          <a:prstGeom prst="rect">
            <a:avLst/>
          </a:prstGeom>
        </p:spPr>
      </p:pic>
      <p:pic>
        <p:nvPicPr>
          <p:cNvPr id="18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5616" y="3657292"/>
            <a:ext cx="1372870" cy="83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3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4496</TotalTime>
  <Words>1271</Words>
  <Application>Microsoft Office PowerPoint</Application>
  <PresentationFormat>Custom</PresentationFormat>
  <Paragraphs>275</Paragraphs>
  <Slides>23</Slides>
  <Notes>23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SDS-WAS (http://www.wmo.int/sdswas)</vt:lpstr>
      <vt:lpstr>SDS-WAS Regional Centers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lbermude</dc:creator>
  <cp:lastModifiedBy>bscuser</cp:lastModifiedBy>
  <cp:revision>189</cp:revision>
  <cp:lastPrinted>2017-02-01T16:53:55Z</cp:lastPrinted>
  <dcterms:modified xsi:type="dcterms:W3CDTF">2017-02-02T09:24:08Z</dcterms:modified>
</cp:coreProperties>
</file>