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0"/>
  </p:notesMasterIdLst>
  <p:handoutMasterIdLst>
    <p:handoutMasterId r:id="rId11"/>
  </p:handoutMasterIdLst>
  <p:sldIdLst>
    <p:sldId id="256" r:id="rId2"/>
    <p:sldId id="375" r:id="rId3"/>
    <p:sldId id="384" r:id="rId4"/>
    <p:sldId id="388" r:id="rId5"/>
    <p:sldId id="383" r:id="rId6"/>
    <p:sldId id="374" r:id="rId7"/>
    <p:sldId id="378" r:id="rId8"/>
    <p:sldId id="393" r:id="rId9"/>
  </p:sldIdLst>
  <p:sldSz cx="9144000" cy="7019925"/>
  <p:notesSz cx="6797675" cy="98742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20" userDrawn="1">
          <p15:clr>
            <a:srgbClr val="A4A3A4"/>
          </p15:clr>
        </p15:guide>
        <p15:guide id="2" pos="2880">
          <p15:clr>
            <a:srgbClr val="A4A3A4"/>
          </p15:clr>
        </p15:guide>
      </p15:sldGuideLst>
    </p:ext>
    <p:ext uri="{2D200454-40CA-4A62-9FC3-DE9A4176ACB9}">
      <p15:notesGuideLst xmlns=""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9" autoAdjust="0"/>
    <p:restoredTop sz="88753" autoAdjust="0"/>
  </p:normalViewPr>
  <p:slideViewPr>
    <p:cSldViewPr showGuides="1">
      <p:cViewPr varScale="1">
        <p:scale>
          <a:sx n="74" d="100"/>
          <a:sy n="74" d="100"/>
        </p:scale>
        <p:origin x="-1984" y="-104"/>
      </p:cViewPr>
      <p:guideLst>
        <p:guide orient="horz" pos="4421"/>
        <p:guide/>
      </p:guideLst>
    </p:cSldViewPr>
  </p:slideViewPr>
  <p:notesTextViewPr>
    <p:cViewPr>
      <p:scale>
        <a:sx n="75" d="100"/>
        <a:sy n="75" d="100"/>
      </p:scale>
      <p:origin x="0" y="0"/>
    </p:cViewPr>
  </p:notesTextViewPr>
  <p:sorterViewPr>
    <p:cViewPr>
      <p:scale>
        <a:sx n="100" d="100"/>
        <a:sy n="100" d="100"/>
      </p:scale>
      <p:origin x="0" y="0"/>
    </p:cViewPr>
  </p:sorterViewPr>
  <p:notesViewPr>
    <p:cSldViewPr showGuides="1">
      <p:cViewPr varScale="1">
        <p:scale>
          <a:sx n="82" d="100"/>
          <a:sy n="82" d="100"/>
        </p:scale>
        <p:origin x="-3132"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690BDEA3-9C28-4889-BE09-46F715F93223}" type="datetimeFigureOut">
              <a:rPr lang="en-US"/>
              <a:pPr>
                <a:defRPr/>
              </a:pPr>
              <a:t>09/05/17</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pitchFamily="34" charset="0"/>
                <a:ea typeface="+mn-ea"/>
                <a:cs typeface="DejaVu Sans" pitchFamily="34" charset="0"/>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B3F6556-CD5E-42A5-8333-F182CE9DE81C}" type="slidenum">
              <a:rPr lang="en-US" altLang="es-ES"/>
              <a:pPr>
                <a:defRPr/>
              </a:pPr>
              <a:t>‹#›</a:t>
            </a:fld>
            <a:endParaRPr lang="en-US" altLang="es-ES"/>
          </a:p>
        </p:txBody>
      </p:sp>
    </p:spTree>
    <p:extLst>
      <p:ext uri="{BB962C8B-B14F-4D97-AF65-F5344CB8AC3E}">
        <p14:creationId xmlns:p14="http://schemas.microsoft.com/office/powerpoint/2010/main" val="3131651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B300E2DF-61CC-40FD-8798-A34BF2E4B247}" type="datetimeFigureOut">
              <a:rPr lang="en-US"/>
              <a:pPr>
                <a:defRPr/>
              </a:pPr>
              <a:t>09/05/17</a:t>
            </a:fld>
            <a:endParaRPr lang="en-US"/>
          </a:p>
        </p:txBody>
      </p:sp>
      <p:sp>
        <p:nvSpPr>
          <p:cNvPr id="4" name="Slide Image Placeholder 3"/>
          <p:cNvSpPr>
            <a:spLocks noGrp="1" noRot="1" noChangeAspect="1"/>
          </p:cNvSpPr>
          <p:nvPr>
            <p:ph type="sldImg" idx="2"/>
          </p:nvPr>
        </p:nvSpPr>
        <p:spPr>
          <a:xfrm>
            <a:off x="989013" y="741363"/>
            <a:ext cx="4819650" cy="37020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pitchFamily="34" charset="0"/>
                <a:ea typeface="+mn-ea"/>
                <a:cs typeface="DejaVu Sans" pitchFamily="34" charset="0"/>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EA6B628-0BC9-433E-BD68-4A957D33DA69}" type="slidenum">
              <a:rPr lang="en-US" altLang="es-ES"/>
              <a:pPr>
                <a:defRPr/>
              </a:pPr>
              <a:t>‹#›</a:t>
            </a:fld>
            <a:endParaRPr lang="en-US" altLang="es-ES"/>
          </a:p>
        </p:txBody>
      </p:sp>
    </p:spTree>
    <p:extLst>
      <p:ext uri="{BB962C8B-B14F-4D97-AF65-F5344CB8AC3E}">
        <p14:creationId xmlns:p14="http://schemas.microsoft.com/office/powerpoint/2010/main" val="3873992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wind energy sector they have been working on seasonal wind speed and capacity factor predictions. Based in the European center predictions they have been doing research on methods to improve these predictions and better adjust them to the sector needs [this is related to Research added value box]. On top of that they have an active and constant contact with stakeholders and users to ensure that this applied research is truly user-driven and tailored to the sector needs. [related to Climate service added value box]</a:t>
            </a:r>
          </a:p>
        </p:txBody>
      </p:sp>
      <p:sp>
        <p:nvSpPr>
          <p:cNvPr id="4" name="Slide Number Placeholder 3"/>
          <p:cNvSpPr>
            <a:spLocks noGrp="1"/>
          </p:cNvSpPr>
          <p:nvPr>
            <p:ph type="sldNum" sz="quarter" idx="10"/>
          </p:nvPr>
        </p:nvSpPr>
        <p:spPr/>
        <p:txBody>
          <a:bodyPr/>
          <a:lstStyle/>
          <a:p>
            <a:pPr>
              <a:defRPr/>
            </a:pPr>
            <a:fld id="{BEA6B628-0BC9-433E-BD68-4A957D33DA69}" type="slidenum">
              <a:rPr lang="en-US" altLang="es-ES" smtClean="0"/>
              <a:pPr>
                <a:defRPr/>
              </a:pPr>
              <a:t>1</a:t>
            </a:fld>
            <a:endParaRPr lang="en-US" altLang="es-ES"/>
          </a:p>
        </p:txBody>
      </p:sp>
    </p:spTree>
    <p:extLst>
      <p:ext uri="{BB962C8B-B14F-4D97-AF65-F5344CB8AC3E}">
        <p14:creationId xmlns:p14="http://schemas.microsoft.com/office/powerpoint/2010/main" val="29124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wind energy sector they have been working on seasonal wind speed and capacity factor predictions. Based in the European center predictions they have been doing research on methods to improve these predictions and better adjust them to the sector needs [this is related to Research added value box]. On top of that they have an active and constant contact with stakeholders and users to ensure that this applied research is truly user-driven and tailored to the sector needs. [related to Climate service added value box]</a:t>
            </a:r>
          </a:p>
        </p:txBody>
      </p:sp>
      <p:sp>
        <p:nvSpPr>
          <p:cNvPr id="4" name="Slide Number Placeholder 3"/>
          <p:cNvSpPr>
            <a:spLocks noGrp="1"/>
          </p:cNvSpPr>
          <p:nvPr>
            <p:ph type="sldNum" sz="quarter" idx="10"/>
          </p:nvPr>
        </p:nvSpPr>
        <p:spPr/>
        <p:txBody>
          <a:bodyPr/>
          <a:lstStyle/>
          <a:p>
            <a:pPr>
              <a:defRPr/>
            </a:pPr>
            <a:fld id="{BEA6B628-0BC9-433E-BD68-4A957D33DA69}" type="slidenum">
              <a:rPr lang="en-US" altLang="es-ES" smtClean="0"/>
              <a:pPr>
                <a:defRPr/>
              </a:pPr>
              <a:t>2</a:t>
            </a:fld>
            <a:endParaRPr lang="en-US" altLang="es-ES"/>
          </a:p>
        </p:txBody>
      </p:sp>
    </p:spTree>
    <p:extLst>
      <p:ext uri="{BB962C8B-B14F-4D97-AF65-F5344CB8AC3E}">
        <p14:creationId xmlns:p14="http://schemas.microsoft.com/office/powerpoint/2010/main" val="29124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BEA6B628-0BC9-433E-BD68-4A957D33DA69}" type="slidenum">
              <a:rPr lang="en-US" altLang="es-ES" smtClean="0"/>
              <a:pPr>
                <a:defRPr/>
              </a:pPr>
              <a:t>3</a:t>
            </a:fld>
            <a:endParaRPr lang="en-US" altLang="es-ES"/>
          </a:p>
        </p:txBody>
      </p:sp>
    </p:spTree>
    <p:extLst>
      <p:ext uri="{BB962C8B-B14F-4D97-AF65-F5344CB8AC3E}">
        <p14:creationId xmlns:p14="http://schemas.microsoft.com/office/powerpoint/2010/main" val="252109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wind energy sector they have been working on seasonal wind speed and capacity factor predictions. Based in the European center predictions they have been doing research on methods to improve these predictions and better adjust them to the sector needs [this is related to Research added value box]. On top of that they have an active and constant contact with stakeholders and users to ensure that this applied research is truly user-driven and tailored to the sector needs. [related to Climate service added value box]</a:t>
            </a:r>
          </a:p>
        </p:txBody>
      </p:sp>
      <p:sp>
        <p:nvSpPr>
          <p:cNvPr id="4" name="Slide Number Placeholder 3"/>
          <p:cNvSpPr>
            <a:spLocks noGrp="1"/>
          </p:cNvSpPr>
          <p:nvPr>
            <p:ph type="sldNum" sz="quarter" idx="10"/>
          </p:nvPr>
        </p:nvSpPr>
        <p:spPr/>
        <p:txBody>
          <a:bodyPr/>
          <a:lstStyle/>
          <a:p>
            <a:pPr>
              <a:defRPr/>
            </a:pPr>
            <a:fld id="{BEA6B628-0BC9-433E-BD68-4A957D33DA69}" type="slidenum">
              <a:rPr lang="en-US" altLang="es-ES" smtClean="0"/>
              <a:pPr>
                <a:defRPr/>
              </a:pPr>
              <a:t>4</a:t>
            </a:fld>
            <a:endParaRPr lang="en-US" altLang="es-ES"/>
          </a:p>
        </p:txBody>
      </p:sp>
    </p:spTree>
    <p:extLst>
      <p:ext uri="{BB962C8B-B14F-4D97-AF65-F5344CB8AC3E}">
        <p14:creationId xmlns:p14="http://schemas.microsoft.com/office/powerpoint/2010/main" val="29124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Services group carries out research related to atmospheric and Climate services in a number of sectors like Renewable energies, Agriculture, Water management or sustainable urban development. These are some of the European projects where the Services group participates in applied research for economic sectors and user-engagement</a:t>
            </a:r>
          </a:p>
          <a:p>
            <a:endParaRPr lang="es-ES" altLang="es-ES" dirty="0"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5</a:t>
            </a:fld>
            <a:endParaRPr lang="en-US" altLang="es-ES" smtClean="0"/>
          </a:p>
        </p:txBody>
      </p:sp>
    </p:spTree>
    <p:extLst>
      <p:ext uri="{BB962C8B-B14F-4D97-AF65-F5344CB8AC3E}">
        <p14:creationId xmlns:p14="http://schemas.microsoft.com/office/powerpoint/2010/main" val="372090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Renewable</a:t>
            </a:r>
            <a:r>
              <a:rPr lang="en-US" baseline="0" dirty="0" smtClean="0"/>
              <a:t> energies are a key sector for services but they are also involved in projects related to Agriculture. They have a contract with the Joint Research Centre to study how to implement seasonal predictions of agriculture relevant variables into the Monitoring Agriculture Resources system (MARS) of the JRC. [Agriculture can benefit from seasonal predictions as it can inform on specific aspects of crop planning (i.e. budburst, ripening, harvesting, pruning, defoliation, etc.)]</a:t>
            </a:r>
            <a:endParaRPr lang="en-US" dirty="0"/>
          </a:p>
        </p:txBody>
      </p:sp>
      <p:sp>
        <p:nvSpPr>
          <p:cNvPr id="4" name="Slide Number Placeholder 3"/>
          <p:cNvSpPr>
            <a:spLocks noGrp="1"/>
          </p:cNvSpPr>
          <p:nvPr>
            <p:ph type="sldNum" sz="quarter" idx="10"/>
          </p:nvPr>
        </p:nvSpPr>
        <p:spPr/>
        <p:txBody>
          <a:bodyPr/>
          <a:lstStyle/>
          <a:p>
            <a:pPr>
              <a:defRPr/>
            </a:pPr>
            <a:fld id="{BEA6B628-0BC9-433E-BD68-4A957D33DA69}" type="slidenum">
              <a:rPr lang="en-US" altLang="es-ES" smtClean="0"/>
              <a:pPr>
                <a:defRPr/>
              </a:pPr>
              <a:t>6</a:t>
            </a:fld>
            <a:endParaRPr lang="en-US" altLang="es-ES"/>
          </a:p>
        </p:txBody>
      </p:sp>
    </p:spTree>
    <p:extLst>
      <p:ext uri="{BB962C8B-B14F-4D97-AF65-F5344CB8AC3E}">
        <p14:creationId xmlns:p14="http://schemas.microsoft.com/office/powerpoint/2010/main" val="4203284008"/>
      </p:ext>
    </p:extLst>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hyperlink" Target="https://www.youtube.com/user/BSCCNS" TargetMode="External"/><Relationship Id="rId12"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www.linkedin.com/company/barcelona-supercomputing-center" TargetMode="External"/><Relationship Id="rId6" Type="http://schemas.openxmlformats.org/officeDocument/2006/relationships/image" Target="../media/image4.png"/><Relationship Id="rId7" Type="http://schemas.openxmlformats.org/officeDocument/2006/relationships/hyperlink" Target="https://www.facebook.com/BSCCNS" TargetMode="External"/><Relationship Id="rId8" Type="http://schemas.openxmlformats.org/officeDocument/2006/relationships/image" Target="../media/image5.png"/><Relationship Id="rId9" Type="http://schemas.openxmlformats.org/officeDocument/2006/relationships/hyperlink" Target="https://twitter.com/bsc_cns" TargetMode="External"/><Relationship Id="rId10"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5"/>
          <p:cNvSpPr txBox="1">
            <a:spLocks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smtClean="0">
                <a:solidFill>
                  <a:srgbClr val="FFFFFF"/>
                </a:solidFill>
                <a:ea typeface="+mn-ea"/>
              </a:rPr>
              <a:t>www.bsc.es</a:t>
            </a:r>
            <a:endParaRPr lang="en-US" altLang="en-US" sz="1800" smtClean="0">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00" y="830263"/>
            <a:ext cx="46037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38825" y="1025525"/>
            <a:ext cx="10128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38788" y="6386513"/>
            <a:ext cx="4254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7"/>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27763" y="6389688"/>
            <a:ext cx="393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878638" y="6386513"/>
            <a:ext cx="4476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11"/>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80300" y="6386513"/>
            <a:ext cx="7635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45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4"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E9E0F721-F84E-4ACF-868D-7AB7D9512FF5}" type="slidenum">
              <a:rPr lang="en-US" altLang="es-ES" sz="1000" smtClean="0">
                <a:solidFill>
                  <a:srgbClr val="23589C"/>
                </a:solidFill>
              </a:rPr>
              <a:pPr algn="r" eaLnBrk="1" hangingPunct="1">
                <a:defRPr/>
              </a:pPr>
              <a:t>‹#›</a:t>
            </a:fld>
            <a:endParaRPr lang="en-US" altLang="es-ES" smtClean="0">
              <a:latin typeface="Calibri" panose="020F0502020204030204" pitchFamily="34" charset="0"/>
            </a:endParaRPr>
          </a:p>
        </p:txBody>
      </p:sp>
      <p:pic>
        <p:nvPicPr>
          <p:cNvPr id="6"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1"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048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graphics">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61CC3748-39B5-4A69-9D6F-87B6A9ED5CF7}" type="slidenum">
              <a:rPr lang="en-US" altLang="es-ES" sz="1000" smtClean="0">
                <a:solidFill>
                  <a:srgbClr val="23589C"/>
                </a:solidFill>
              </a:rPr>
              <a:pPr algn="r" eaLnBrk="1" hangingPunct="1">
                <a:defRPr/>
              </a:pPr>
              <a:t>‹#›</a:t>
            </a:fld>
            <a:endParaRPr lang="en-US" altLang="es-ES" smtClean="0">
              <a:latin typeface="Calibri" panose="020F0502020204030204"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noChangeAspect="1"/>
          </p:cNvSpPr>
          <p:nvPr>
            <p:ph type="chart" sz="quarter" idx="11"/>
          </p:nvPr>
        </p:nvSpPr>
        <p:spPr>
          <a:xfrm>
            <a:off x="4572000" y="1997794"/>
            <a:ext cx="4152900" cy="4608512"/>
          </a:xfrm>
          <a:prstGeom prst="rect">
            <a:avLst/>
          </a:prstGeom>
        </p:spPr>
        <p:txBody>
          <a:bodyPr/>
          <a:lstStyle>
            <a:lvl1pPr marL="0" indent="0">
              <a:buNone/>
              <a:defRPr sz="1200"/>
            </a:lvl1pPr>
          </a:lstStyle>
          <a:p>
            <a:pPr lvl="0"/>
            <a:r>
              <a:rPr lang="en-US" noProof="0" smtClean="0"/>
              <a:t>Click icon to add chart</a:t>
            </a:r>
            <a:endParaRPr lang="es-ES" noProof="0" dirty="0" smtClean="0"/>
          </a:p>
        </p:txBody>
      </p:sp>
    </p:spTree>
    <p:extLst>
      <p:ext uri="{BB962C8B-B14F-4D97-AF65-F5344CB8AC3E}">
        <p14:creationId xmlns:p14="http://schemas.microsoft.com/office/powerpoint/2010/main" val="244098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picture">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9B99C030-58CC-483F-A182-3536826AC312}" type="slidenum">
              <a:rPr lang="en-US" altLang="es-ES" sz="1000" smtClean="0">
                <a:solidFill>
                  <a:srgbClr val="23589C"/>
                </a:solidFill>
              </a:rPr>
              <a:pPr algn="r" eaLnBrk="1" hangingPunct="1">
                <a:defRPr/>
              </a:pPr>
              <a:t>‹#›</a:t>
            </a:fld>
            <a:endParaRPr lang="en-US" altLang="es-ES" smtClean="0">
              <a:latin typeface="Calibri" panose="020F0502020204030204"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0" name="Picture Placeholder 9"/>
          <p:cNvSpPr>
            <a:spLocks noGrp="1" noChangeAspect="1"/>
          </p:cNvSpPr>
          <p:nvPr>
            <p:ph type="pic" sz="quarter" idx="11"/>
          </p:nvPr>
        </p:nvSpPr>
        <p:spPr>
          <a:xfrm>
            <a:off x="4572000" y="3221930"/>
            <a:ext cx="4152900" cy="3384376"/>
          </a:xfrm>
          <a:prstGeom prst="rect">
            <a:avLst/>
          </a:prstGeom>
        </p:spPr>
        <p:txBody>
          <a:bodyPr/>
          <a:lstStyle>
            <a:lvl1pPr marL="0" indent="0">
              <a:buNone/>
              <a:defRPr sz="1200"/>
            </a:lvl1pPr>
          </a:lstStyle>
          <a:p>
            <a:pPr lvl="0"/>
            <a:r>
              <a:rPr lang="en-US" noProof="0" smtClean="0"/>
              <a:t>Click icon to add picture</a:t>
            </a:r>
            <a:endParaRPr lang="en-US" noProof="0"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7838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MAIN RESEARCH LINES &amp; RESULTS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1490841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FUTURE PLANS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342792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5"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92725" y="185738"/>
            <a:ext cx="330676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5113" y="176213"/>
            <a:ext cx="830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noChangeAspect="1"/>
          </p:cNvSpPr>
          <p:nvPr>
            <p:ph type="title"/>
          </p:nvPr>
        </p:nvSpPr>
        <p:spPr>
          <a:xfrm>
            <a:off x="457200" y="3176996"/>
            <a:ext cx="8229600" cy="665931"/>
          </a:xfrm>
          <a:prstGeom prst="rect">
            <a:avLst/>
          </a:prstGeom>
        </p:spPr>
        <p:txBody>
          <a:bodyPr/>
          <a:lstStyle>
            <a:lvl1pPr>
              <a:defRPr sz="32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29372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slide-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6375" y="1584325"/>
            <a:ext cx="61912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00775" y="1690688"/>
            <a:ext cx="15557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sp>
        <p:nvSpPr>
          <p:cNvPr id="9" name="8 Título"/>
          <p:cNvSpPr>
            <a:spLocks noGrp="1" noChangeAspect="1"/>
          </p:cNvSpPr>
          <p:nvPr>
            <p:ph type="title"/>
          </p:nvPr>
        </p:nvSpPr>
        <p:spPr>
          <a:xfrm>
            <a:off x="3819339" y="4806106"/>
            <a:ext cx="4762872" cy="720080"/>
          </a:xfrm>
          <a:prstGeom prst="rect">
            <a:avLst/>
          </a:prstGeom>
        </p:spPr>
        <p:txBody>
          <a:bodyPr/>
          <a:lstStyle>
            <a:lvl1pPr algn="r">
              <a:defRPr sz="28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95057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2016125"/>
            <a:ext cx="330676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5600" y="2006600"/>
            <a:ext cx="830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4521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race-ri.eu/PRACE-Resources"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jpe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Shape 1"/>
          <p:cNvSpPr txBox="1">
            <a:spLocks noChangeArrowheads="1"/>
          </p:cNvSpPr>
          <p:nvPr/>
        </p:nvSpPr>
        <p:spPr bwMode="auto">
          <a:xfrm>
            <a:off x="6372200" y="196850"/>
            <a:ext cx="26241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s-ES" sz="1400" dirty="0">
                <a:solidFill>
                  <a:srgbClr val="FFFFFF"/>
                </a:solidFill>
                <a:latin typeface="Calibri" panose="020F0502020204030204" pitchFamily="34" charset="0"/>
              </a:rPr>
              <a:t>Barcelona, </a:t>
            </a:r>
            <a:r>
              <a:rPr lang="en-US" altLang="es-ES" sz="1400" dirty="0" smtClean="0">
                <a:solidFill>
                  <a:srgbClr val="FFFFFF"/>
                </a:solidFill>
                <a:latin typeface="Calibri" panose="020F0502020204030204" pitchFamily="34" charset="0"/>
              </a:rPr>
              <a:t>14 January 2016</a:t>
            </a:r>
            <a:endParaRPr lang="en-US" altLang="es-ES" dirty="0">
              <a:latin typeface="Calibri" panose="020F0502020204030204" pitchFamily="34" charset="0"/>
            </a:endParaRPr>
          </a:p>
        </p:txBody>
      </p:sp>
      <p:sp>
        <p:nvSpPr>
          <p:cNvPr id="12291" name="TextShape 2"/>
          <p:cNvSpPr txBox="1">
            <a:spLocks noChangeArrowheads="1"/>
          </p:cNvSpPr>
          <p:nvPr/>
        </p:nvSpPr>
        <p:spPr bwMode="auto">
          <a:xfrm>
            <a:off x="685800" y="3005906"/>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 altLang="es-ES" sz="3200" b="1" dirty="0">
                <a:solidFill>
                  <a:srgbClr val="FFFFFF"/>
                </a:solidFill>
              </a:rPr>
              <a:t>EARTH SYSTEM </a:t>
            </a:r>
            <a:r>
              <a:rPr lang="es-ES" altLang="es-ES" sz="3200" b="1" dirty="0" smtClean="0">
                <a:solidFill>
                  <a:srgbClr val="FFFFFF"/>
                </a:solidFill>
              </a:rPr>
              <a:t>SERVICES</a:t>
            </a:r>
          </a:p>
          <a:p>
            <a:pPr algn="ctr" eaLnBrk="1" hangingPunct="1"/>
            <a:r>
              <a:rPr lang="es-ES" altLang="es-ES" sz="3200" b="1" dirty="0" smtClean="0">
                <a:solidFill>
                  <a:srgbClr val="FFFFFF"/>
                </a:solidFill>
              </a:rPr>
              <a:t> </a:t>
            </a:r>
          </a:p>
          <a:p>
            <a:pPr algn="ctr" eaLnBrk="1" hangingPunct="1"/>
            <a:r>
              <a:rPr lang="es-ES" altLang="es-ES" sz="3200" dirty="0" err="1">
                <a:solidFill>
                  <a:srgbClr val="FFFFFF"/>
                </a:solidFill>
              </a:rPr>
              <a:t>Earth</a:t>
            </a:r>
            <a:r>
              <a:rPr lang="es-ES" altLang="es-ES" sz="3200" dirty="0">
                <a:solidFill>
                  <a:srgbClr val="FFFFFF"/>
                </a:solidFill>
              </a:rPr>
              <a:t> </a:t>
            </a:r>
            <a:r>
              <a:rPr lang="es-ES" altLang="es-ES" sz="3200" dirty="0" err="1">
                <a:solidFill>
                  <a:srgbClr val="FFFFFF"/>
                </a:solidFill>
              </a:rPr>
              <a:t>Sciences</a:t>
            </a:r>
            <a:r>
              <a:rPr lang="es-ES" altLang="es-ES" sz="3200" dirty="0">
                <a:solidFill>
                  <a:srgbClr val="FFFFFF"/>
                </a:solidFill>
              </a:rPr>
              <a:t> </a:t>
            </a:r>
            <a:r>
              <a:rPr lang="es-ES" altLang="es-ES" sz="3200" dirty="0" err="1">
                <a:solidFill>
                  <a:srgbClr val="FFFFFF"/>
                </a:solidFill>
              </a:rPr>
              <a:t>Department</a:t>
            </a:r>
            <a:r>
              <a:rPr lang="es-ES" altLang="es-ES" sz="3200" dirty="0">
                <a:solidFill>
                  <a:srgbClr val="FFFFFF"/>
                </a:solidFill>
              </a:rPr>
              <a:t> at BSC</a:t>
            </a:r>
          </a:p>
          <a:p>
            <a:pPr algn="ctr" eaLnBrk="1" hangingPunct="1"/>
            <a:endParaRPr lang="es-ES" altLang="es-ES" sz="3200" b="1" dirty="0">
              <a:solidFill>
                <a:srgbClr val="FFFFFF"/>
              </a:solidFill>
            </a:endParaRPr>
          </a:p>
        </p:txBody>
      </p:sp>
      <p:sp>
        <p:nvSpPr>
          <p:cNvPr id="12293" name="TextShape 4"/>
          <p:cNvSpPr txBox="1">
            <a:spLocks noChangeArrowheads="1"/>
          </p:cNvSpPr>
          <p:nvPr/>
        </p:nvSpPr>
        <p:spPr bwMode="auto">
          <a:xfrm>
            <a:off x="1350963" y="5170488"/>
            <a:ext cx="6677421"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 altLang="es-ES" dirty="0" smtClean="0">
                <a:solidFill>
                  <a:srgbClr val="FFFFFF"/>
                </a:solidFill>
              </a:rPr>
              <a:t>R</a:t>
            </a:r>
            <a:r>
              <a:rPr lang="en-US" altLang="es-ES" dirty="0" smtClean="0">
                <a:solidFill>
                  <a:srgbClr val="FFFFFF"/>
                </a:solidFill>
              </a:rPr>
              <a:t>a</a:t>
            </a:r>
            <a:r>
              <a:rPr lang="es-ES" altLang="es-ES" dirty="0" err="1" smtClean="0">
                <a:solidFill>
                  <a:srgbClr val="FFFFFF"/>
                </a:solidFill>
              </a:rPr>
              <a:t>ül</a:t>
            </a:r>
            <a:r>
              <a:rPr lang="es-ES" altLang="es-ES" dirty="0" smtClean="0">
                <a:solidFill>
                  <a:srgbClr val="FFFFFF"/>
                </a:solidFill>
              </a:rPr>
              <a:t> Marcos </a:t>
            </a:r>
            <a:r>
              <a:rPr lang="mr-IN" altLang="es-ES" dirty="0" smtClean="0">
                <a:solidFill>
                  <a:srgbClr val="FFFFFF"/>
                </a:solidFill>
              </a:rPr>
              <a:t>–</a:t>
            </a:r>
            <a:r>
              <a:rPr lang="es-ES" altLang="es-ES" dirty="0" smtClean="0">
                <a:solidFill>
                  <a:srgbClr val="FFFFFF"/>
                </a:solidFill>
              </a:rPr>
              <a:t> Nube González-</a:t>
            </a:r>
            <a:r>
              <a:rPr lang="es-ES" altLang="es-ES" dirty="0" err="1" smtClean="0">
                <a:solidFill>
                  <a:srgbClr val="FFFFFF"/>
                </a:solidFill>
              </a:rPr>
              <a:t>Riviriego</a:t>
            </a:r>
            <a:endParaRPr lang="es-ES" altLang="es-ES" dirty="0">
              <a:solidFill>
                <a:srgbClr val="FFFFFF"/>
              </a:solidFill>
            </a:endParaRPr>
          </a:p>
        </p:txBody>
      </p:sp>
    </p:spTree>
  </p:cSld>
  <p:clrMapOvr>
    <a:masterClrMapping/>
  </p:clrMapOvr>
  <p:timing>
    <p:tnLst>
      <p:par>
        <p:cTn xmlns:p14="http://schemas.microsoft.com/office/powerpoint/2010/main" id="1" dur="indefinite" restart="never" nodeType="tmRoot">
          <p:childTnLst>
            <p:seq>
              <p:cTn id="2"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69" y="53578"/>
            <a:ext cx="5975323" cy="696944"/>
          </a:xfrm>
        </p:spPr>
        <p:txBody>
          <a:bodyPr/>
          <a:lstStyle/>
          <a:p>
            <a:r>
              <a:rPr lang="en-US" sz="2400" kern="1200" dirty="0" smtClean="0">
                <a:solidFill>
                  <a:prstClr val="white"/>
                </a:solidFill>
                <a:ea typeface="+mn-ea"/>
                <a:cs typeface="+mn-cs"/>
              </a:rPr>
              <a:t>Barcelona Supercomputing Center</a:t>
            </a:r>
            <a:endParaRPr lang="en-US" dirty="0"/>
          </a:p>
        </p:txBody>
      </p:sp>
      <p:sp>
        <p:nvSpPr>
          <p:cNvPr id="44" name="Rectángulo 16"/>
          <p:cNvSpPr>
            <a:spLocks noChangeArrowheads="1"/>
          </p:cNvSpPr>
          <p:nvPr/>
        </p:nvSpPr>
        <p:spPr bwMode="auto">
          <a:xfrm>
            <a:off x="251520" y="1280446"/>
            <a:ext cx="467930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GB" altLang="es-ES" dirty="0"/>
              <a:t>Created in 2005; </a:t>
            </a:r>
            <a:r>
              <a:rPr lang="en-GB" altLang="es-ES" dirty="0" smtClean="0"/>
              <a:t>more than 450 employees</a:t>
            </a:r>
            <a:endParaRPr lang="en-GB" altLang="es-ES" dirty="0"/>
          </a:p>
          <a:p>
            <a:pPr eaLnBrk="1" hangingPunct="1">
              <a:buFont typeface="Arial" panose="020B0604020202020204" pitchFamily="34" charset="0"/>
              <a:buChar char="•"/>
            </a:pPr>
            <a:endParaRPr lang="en-GB" altLang="es-ES" dirty="0" smtClean="0"/>
          </a:p>
          <a:p>
            <a:pPr eaLnBrk="1" hangingPunct="1">
              <a:buFont typeface="Arial" panose="020B0604020202020204" pitchFamily="34" charset="0"/>
              <a:buChar char="•"/>
            </a:pPr>
            <a:r>
              <a:rPr lang="en-US" dirty="0"/>
              <a:t>BSC-CNS hosts </a:t>
            </a:r>
            <a:r>
              <a:rPr lang="en-US" dirty="0" err="1"/>
              <a:t>MareNostrum</a:t>
            </a:r>
            <a:r>
              <a:rPr lang="en-US" dirty="0"/>
              <a:t>, the most powerful supercomputer in </a:t>
            </a:r>
            <a:r>
              <a:rPr lang="en-US" dirty="0" smtClean="0"/>
              <a:t>Spain. </a:t>
            </a:r>
          </a:p>
          <a:p>
            <a:pPr eaLnBrk="1" hangingPunct="1">
              <a:buFont typeface="Arial" panose="020B0604020202020204" pitchFamily="34" charset="0"/>
              <a:buChar char="•"/>
            </a:pPr>
            <a:endParaRPr lang="en-US" dirty="0" smtClean="0"/>
          </a:p>
          <a:p>
            <a:pPr eaLnBrk="1" hangingPunct="1">
              <a:buFont typeface="Arial" panose="020B0604020202020204" pitchFamily="34" charset="0"/>
              <a:buChar char="•"/>
            </a:pPr>
            <a:r>
              <a:rPr lang="en-US" dirty="0" smtClean="0"/>
              <a:t>part </a:t>
            </a:r>
            <a:r>
              <a:rPr lang="en-US" dirty="0"/>
              <a:t>of the PRACE </a:t>
            </a:r>
            <a:r>
              <a:rPr lang="en-US" dirty="0" err="1"/>
              <a:t>Resarch</a:t>
            </a:r>
            <a:r>
              <a:rPr lang="en-US" dirty="0"/>
              <a:t> </a:t>
            </a:r>
            <a:r>
              <a:rPr lang="en-US" dirty="0" smtClean="0"/>
              <a:t>Infrastructure, a </a:t>
            </a:r>
            <a:r>
              <a:rPr lang="en-US" dirty="0"/>
              <a:t>pan-European </a:t>
            </a:r>
            <a:r>
              <a:rPr lang="en-US" dirty="0" smtClean="0"/>
              <a:t>supercomputing infrastructure</a:t>
            </a:r>
            <a:r>
              <a:rPr lang="en-US" u="sng" dirty="0">
                <a:hlinkClick r:id="rId3"/>
              </a:rPr>
              <a:t> </a:t>
            </a:r>
            <a:r>
              <a:rPr lang="en-US" dirty="0"/>
              <a:t>currently available for European scientists</a:t>
            </a:r>
            <a:r>
              <a:rPr lang="en-US" dirty="0" smtClean="0"/>
              <a:t>.</a:t>
            </a:r>
          </a:p>
          <a:p>
            <a:pPr eaLnBrk="1" hangingPunct="1">
              <a:buFont typeface="Arial" panose="020B0604020202020204" pitchFamily="34" charset="0"/>
              <a:buChar char="•"/>
            </a:pPr>
            <a:endParaRPr lang="en-GB" altLang="es-ES" dirty="0" smtClean="0"/>
          </a:p>
          <a:p>
            <a:pPr eaLnBrk="1" hangingPunct="1">
              <a:buFont typeface="Arial" panose="020B0604020202020204" pitchFamily="34" charset="0"/>
              <a:buChar char="•"/>
            </a:pPr>
            <a:r>
              <a:rPr lang="en-GB" altLang="es-ES" dirty="0" smtClean="0"/>
              <a:t>Research</a:t>
            </a:r>
            <a:r>
              <a:rPr lang="en-GB" altLang="es-ES" dirty="0"/>
              <a:t>, develop and manage information technology</a:t>
            </a:r>
          </a:p>
          <a:p>
            <a:pPr eaLnBrk="1" hangingPunct="1">
              <a:buFont typeface="Arial" panose="020B0604020202020204" pitchFamily="34" charset="0"/>
              <a:buChar char="•"/>
            </a:pPr>
            <a:endParaRPr lang="en-GB" altLang="es-ES" dirty="0" smtClean="0"/>
          </a:p>
          <a:p>
            <a:pPr eaLnBrk="1" hangingPunct="1">
              <a:buFont typeface="Arial" panose="020B0604020202020204" pitchFamily="34" charset="0"/>
              <a:buChar char="•"/>
            </a:pPr>
            <a:r>
              <a:rPr lang="en-GB" altLang="es-ES" dirty="0" smtClean="0"/>
              <a:t>Facilitate </a:t>
            </a:r>
            <a:r>
              <a:rPr lang="en-GB" altLang="es-ES" dirty="0"/>
              <a:t>scientific progress and its application in society</a:t>
            </a:r>
          </a:p>
        </p:txBody>
      </p:sp>
      <p:pic>
        <p:nvPicPr>
          <p:cNvPr id="45" name="Imagen 23"/>
          <p:cNvPicPr>
            <a:picLocks noChangeAspect="1"/>
          </p:cNvPicPr>
          <p:nvPr/>
        </p:nvPicPr>
        <p:blipFill rotWithShape="1">
          <a:blip r:embed="rId4">
            <a:extLst>
              <a:ext uri="{28A0092B-C50C-407E-A947-70E740481C1C}">
                <a14:useLocalDpi xmlns:a14="http://schemas.microsoft.com/office/drawing/2010/main" val="0"/>
              </a:ext>
            </a:extLst>
          </a:blip>
          <a:srcRect l="21130" r="6073"/>
          <a:stretch/>
        </p:blipFill>
        <p:spPr bwMode="auto">
          <a:xfrm>
            <a:off x="4930823" y="854582"/>
            <a:ext cx="4213177" cy="618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1591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69" y="53578"/>
            <a:ext cx="5975323" cy="696944"/>
          </a:xfrm>
        </p:spPr>
        <p:txBody>
          <a:bodyPr/>
          <a:lstStyle/>
          <a:p>
            <a:r>
              <a:rPr lang="en-US" sz="2400" kern="1200" dirty="0" smtClean="0">
                <a:solidFill>
                  <a:prstClr val="white"/>
                </a:solidFill>
                <a:ea typeface="+mn-ea"/>
                <a:cs typeface="+mn-cs"/>
              </a:rPr>
              <a:t>Earth Sciences Department structure</a:t>
            </a:r>
            <a:endParaRPr lang="en-US" dirty="0"/>
          </a:p>
        </p:txBody>
      </p:sp>
      <p:sp>
        <p:nvSpPr>
          <p:cNvPr id="33" name="Rounded Rectangle 32"/>
          <p:cNvSpPr/>
          <p:nvPr/>
        </p:nvSpPr>
        <p:spPr>
          <a:xfrm>
            <a:off x="899592" y="2069802"/>
            <a:ext cx="7344816" cy="3486469"/>
          </a:xfrm>
          <a:prstGeom prst="roundRect">
            <a:avLst>
              <a:gd name="adj" fmla="val 9291"/>
            </a:avLst>
          </a:prstGeom>
          <a:solidFill>
            <a:srgbClr val="1F497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Rectangle 33"/>
          <p:cNvSpPr/>
          <p:nvPr/>
        </p:nvSpPr>
        <p:spPr>
          <a:xfrm>
            <a:off x="1443331" y="1897937"/>
            <a:ext cx="6600079" cy="1218860"/>
          </a:xfrm>
          <a:prstGeom prst="rect">
            <a:avLst/>
          </a:prstGeom>
          <a:solidFill>
            <a:srgbClr val="4F81BD">
              <a:lumMod val="60000"/>
              <a:lumOff val="40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Rectangle 34"/>
          <p:cNvSpPr/>
          <p:nvPr/>
        </p:nvSpPr>
        <p:spPr>
          <a:xfrm>
            <a:off x="1443331" y="3106490"/>
            <a:ext cx="3300040" cy="1534316"/>
          </a:xfrm>
          <a:prstGeom prst="rect">
            <a:avLst/>
          </a:prstGeom>
          <a:solidFill>
            <a:srgbClr val="4F81BD">
              <a:lumMod val="60000"/>
              <a:lumOff val="40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 name="Rectangle 35"/>
          <p:cNvSpPr/>
          <p:nvPr/>
        </p:nvSpPr>
        <p:spPr>
          <a:xfrm>
            <a:off x="1443331" y="4643521"/>
            <a:ext cx="6600079" cy="1127833"/>
          </a:xfrm>
          <a:prstGeom prst="rect">
            <a:avLst/>
          </a:prstGeom>
          <a:solidFill>
            <a:srgbClr val="FF9966"/>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TextBox 36"/>
          <p:cNvSpPr txBox="1"/>
          <p:nvPr/>
        </p:nvSpPr>
        <p:spPr>
          <a:xfrm rot="16200000">
            <a:off x="-829253" y="3670884"/>
            <a:ext cx="3901956" cy="369332"/>
          </a:xfrm>
          <a:prstGeom prst="rect">
            <a:avLst/>
          </a:prstGeom>
          <a:noFill/>
        </p:spPr>
        <p:txBody>
          <a:bodyPr wrap="square" rtlCol="0">
            <a:spAutoFit/>
          </a:bodyPr>
          <a:lstStyle/>
          <a:p>
            <a:pPr algn="ctr" eaLnBrk="1" fontAlgn="auto" hangingPunct="1">
              <a:spcBef>
                <a:spcPts val="0"/>
              </a:spcBef>
              <a:spcAft>
                <a:spcPts val="0"/>
              </a:spcAft>
            </a:pPr>
            <a:r>
              <a:rPr lang="en-US" b="1" dirty="0" smtClean="0">
                <a:solidFill>
                  <a:prstClr val="white"/>
                </a:solidFill>
                <a:latin typeface="Calibri"/>
                <a:ea typeface="+mn-ea"/>
              </a:rPr>
              <a:t>Management</a:t>
            </a:r>
            <a:endParaRPr lang="en-US" b="1" dirty="0">
              <a:solidFill>
                <a:prstClr val="white"/>
              </a:solidFill>
              <a:latin typeface="Calibri"/>
              <a:ea typeface="+mn-ea"/>
            </a:endParaRPr>
          </a:p>
        </p:txBody>
      </p:sp>
      <p:sp>
        <p:nvSpPr>
          <p:cNvPr id="38" name="TextBox 37"/>
          <p:cNvSpPr txBox="1"/>
          <p:nvPr/>
        </p:nvSpPr>
        <p:spPr>
          <a:xfrm>
            <a:off x="1443331" y="2114623"/>
            <a:ext cx="6600079" cy="615553"/>
          </a:xfrm>
          <a:prstGeom prst="rect">
            <a:avLst/>
          </a:prstGeom>
          <a:noFill/>
        </p:spPr>
        <p:txBody>
          <a:bodyPr wrap="square" rtlCol="0">
            <a:spAutoFit/>
          </a:bodyPr>
          <a:lstStyle/>
          <a:p>
            <a:pPr algn="ctr" eaLnBrk="1" fontAlgn="auto" hangingPunct="1">
              <a:spcBef>
                <a:spcPts val="0"/>
              </a:spcBef>
              <a:spcAft>
                <a:spcPts val="0"/>
              </a:spcAft>
            </a:pPr>
            <a:r>
              <a:rPr lang="en-US" b="1" dirty="0" smtClean="0">
                <a:solidFill>
                  <a:srgbClr val="1F497D"/>
                </a:solidFill>
                <a:latin typeface="Calibri"/>
                <a:ea typeface="+mn-ea"/>
              </a:rPr>
              <a:t>Computational Earth Sciences (CES)</a:t>
            </a:r>
          </a:p>
          <a:p>
            <a:pPr algn="ctr" eaLnBrk="1" fontAlgn="auto" hangingPunct="1">
              <a:spcBef>
                <a:spcPts val="0"/>
              </a:spcBef>
              <a:spcAft>
                <a:spcPts val="0"/>
              </a:spcAft>
            </a:pPr>
            <a:r>
              <a:rPr lang="en-US" sz="1600" dirty="0" smtClean="0">
                <a:solidFill>
                  <a:srgbClr val="1F497D"/>
                </a:solidFill>
                <a:latin typeface="Calibri"/>
                <a:ea typeface="+mn-ea"/>
              </a:rPr>
              <a:t>HPC, software development and IT </a:t>
            </a:r>
            <a:r>
              <a:rPr lang="en-US" sz="1600" dirty="0">
                <a:solidFill>
                  <a:srgbClr val="1F497D"/>
                </a:solidFill>
                <a:latin typeface="Calibri"/>
                <a:ea typeface="+mn-ea"/>
              </a:rPr>
              <a:t>s</a:t>
            </a:r>
            <a:r>
              <a:rPr lang="en-US" sz="1600" dirty="0" smtClean="0">
                <a:solidFill>
                  <a:srgbClr val="1F497D"/>
                </a:solidFill>
                <a:latin typeface="Calibri"/>
                <a:ea typeface="+mn-ea"/>
              </a:rPr>
              <a:t>upport</a:t>
            </a:r>
            <a:endParaRPr lang="en-US" sz="1600" dirty="0">
              <a:solidFill>
                <a:srgbClr val="1F497D"/>
              </a:solidFill>
              <a:latin typeface="Calibri"/>
              <a:ea typeface="+mn-ea"/>
            </a:endParaRPr>
          </a:p>
        </p:txBody>
      </p:sp>
      <p:sp>
        <p:nvSpPr>
          <p:cNvPr id="39" name="TextBox 38"/>
          <p:cNvSpPr txBox="1"/>
          <p:nvPr/>
        </p:nvSpPr>
        <p:spPr>
          <a:xfrm>
            <a:off x="1443330" y="4884271"/>
            <a:ext cx="6600079" cy="615553"/>
          </a:xfrm>
          <a:prstGeom prst="rect">
            <a:avLst/>
          </a:prstGeom>
          <a:noFill/>
        </p:spPr>
        <p:txBody>
          <a:bodyPr wrap="square" rtlCol="0">
            <a:spAutoFit/>
          </a:bodyPr>
          <a:lstStyle/>
          <a:p>
            <a:pPr algn="ctr" eaLnBrk="1" fontAlgn="auto" hangingPunct="1">
              <a:spcBef>
                <a:spcPts val="0"/>
              </a:spcBef>
              <a:spcAft>
                <a:spcPts val="0"/>
              </a:spcAft>
            </a:pPr>
            <a:r>
              <a:rPr lang="en-US" b="1" dirty="0" smtClean="0">
                <a:solidFill>
                  <a:srgbClr val="1F497D"/>
                </a:solidFill>
                <a:latin typeface="Calibri"/>
                <a:ea typeface="+mn-ea"/>
              </a:rPr>
              <a:t>Earth System Services (ESS)</a:t>
            </a:r>
          </a:p>
          <a:p>
            <a:pPr algn="ctr" eaLnBrk="1" fontAlgn="auto" hangingPunct="1">
              <a:spcBef>
                <a:spcPts val="0"/>
              </a:spcBef>
              <a:spcAft>
                <a:spcPts val="0"/>
              </a:spcAft>
            </a:pPr>
            <a:r>
              <a:rPr lang="en-US" sz="1600" dirty="0" smtClean="0">
                <a:solidFill>
                  <a:srgbClr val="1F497D"/>
                </a:solidFill>
                <a:latin typeface="Calibri"/>
                <a:ea typeface="+mn-ea"/>
              </a:rPr>
              <a:t>Knowledge and technology transfer</a:t>
            </a:r>
            <a:endParaRPr lang="en-US" sz="1600" dirty="0">
              <a:solidFill>
                <a:srgbClr val="1F497D"/>
              </a:solidFill>
              <a:latin typeface="Calibri"/>
              <a:ea typeface="+mn-ea"/>
            </a:endParaRPr>
          </a:p>
        </p:txBody>
      </p:sp>
      <p:sp>
        <p:nvSpPr>
          <p:cNvPr id="40" name="TextBox 39"/>
          <p:cNvSpPr txBox="1"/>
          <p:nvPr/>
        </p:nvSpPr>
        <p:spPr>
          <a:xfrm>
            <a:off x="1443329" y="3422290"/>
            <a:ext cx="3297480" cy="861774"/>
          </a:xfrm>
          <a:prstGeom prst="rect">
            <a:avLst/>
          </a:prstGeom>
          <a:noFill/>
        </p:spPr>
        <p:txBody>
          <a:bodyPr wrap="square" rtlCol="0">
            <a:spAutoFit/>
          </a:bodyPr>
          <a:lstStyle/>
          <a:p>
            <a:pPr algn="ctr" eaLnBrk="1" fontAlgn="auto" hangingPunct="1">
              <a:spcBef>
                <a:spcPts val="0"/>
              </a:spcBef>
              <a:spcAft>
                <a:spcPts val="0"/>
              </a:spcAft>
            </a:pPr>
            <a:r>
              <a:rPr lang="en-US" b="1" dirty="0" smtClean="0">
                <a:solidFill>
                  <a:srgbClr val="1F497D"/>
                </a:solidFill>
                <a:latin typeface="Calibri"/>
                <a:ea typeface="+mn-ea"/>
              </a:rPr>
              <a:t>Climate Predictions (CP)</a:t>
            </a:r>
          </a:p>
          <a:p>
            <a:pPr algn="ctr" eaLnBrk="1" fontAlgn="auto" hangingPunct="1">
              <a:spcBef>
                <a:spcPts val="0"/>
              </a:spcBef>
              <a:spcAft>
                <a:spcPts val="0"/>
              </a:spcAft>
            </a:pPr>
            <a:r>
              <a:rPr lang="en-US" sz="1600" dirty="0" smtClean="0">
                <a:solidFill>
                  <a:srgbClr val="1F497D"/>
                </a:solidFill>
                <a:latin typeface="Calibri"/>
                <a:ea typeface="+mn-ea"/>
              </a:rPr>
              <a:t>Research line on climate modelling </a:t>
            </a:r>
          </a:p>
          <a:p>
            <a:pPr algn="ctr" eaLnBrk="1" fontAlgn="auto" hangingPunct="1">
              <a:spcBef>
                <a:spcPts val="0"/>
              </a:spcBef>
              <a:spcAft>
                <a:spcPts val="0"/>
              </a:spcAft>
            </a:pPr>
            <a:r>
              <a:rPr lang="en-US" sz="1600" dirty="0" smtClean="0">
                <a:solidFill>
                  <a:srgbClr val="1F497D"/>
                </a:solidFill>
                <a:latin typeface="Calibri"/>
                <a:ea typeface="+mn-ea"/>
              </a:rPr>
              <a:t>at sub-seasonal to decadal scales</a:t>
            </a:r>
            <a:endParaRPr lang="en-US" sz="1600" dirty="0">
              <a:solidFill>
                <a:srgbClr val="1F497D"/>
              </a:solidFill>
              <a:latin typeface="Calibri"/>
              <a:ea typeface="+mn-ea"/>
            </a:endParaRPr>
          </a:p>
        </p:txBody>
      </p:sp>
      <p:sp>
        <p:nvSpPr>
          <p:cNvPr id="41" name="Rectangle 40"/>
          <p:cNvSpPr/>
          <p:nvPr/>
        </p:nvSpPr>
        <p:spPr>
          <a:xfrm>
            <a:off x="4740809" y="3106490"/>
            <a:ext cx="3300040" cy="1534316"/>
          </a:xfrm>
          <a:prstGeom prst="rect">
            <a:avLst/>
          </a:prstGeom>
          <a:solidFill>
            <a:srgbClr val="4F81BD">
              <a:lumMod val="60000"/>
              <a:lumOff val="40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2" name="TextBox 41"/>
          <p:cNvSpPr txBox="1"/>
          <p:nvPr/>
        </p:nvSpPr>
        <p:spPr>
          <a:xfrm>
            <a:off x="4740809" y="3422290"/>
            <a:ext cx="3287577" cy="861774"/>
          </a:xfrm>
          <a:prstGeom prst="rect">
            <a:avLst/>
          </a:prstGeom>
          <a:noFill/>
        </p:spPr>
        <p:txBody>
          <a:bodyPr wrap="square" rtlCol="0">
            <a:spAutoFit/>
          </a:bodyPr>
          <a:lstStyle/>
          <a:p>
            <a:pPr algn="ctr" eaLnBrk="1" fontAlgn="auto" hangingPunct="1">
              <a:spcBef>
                <a:spcPts val="0"/>
              </a:spcBef>
              <a:spcAft>
                <a:spcPts val="0"/>
              </a:spcAft>
            </a:pPr>
            <a:r>
              <a:rPr lang="en-US" b="1" dirty="0" smtClean="0">
                <a:solidFill>
                  <a:srgbClr val="1F497D"/>
                </a:solidFill>
                <a:latin typeface="Calibri"/>
                <a:ea typeface="+mn-ea"/>
              </a:rPr>
              <a:t>Atmospheric Composition (AC)</a:t>
            </a:r>
          </a:p>
          <a:p>
            <a:pPr algn="ctr" eaLnBrk="1" fontAlgn="auto" hangingPunct="1">
              <a:spcBef>
                <a:spcPts val="0"/>
              </a:spcBef>
              <a:spcAft>
                <a:spcPts val="0"/>
              </a:spcAft>
            </a:pPr>
            <a:r>
              <a:rPr lang="en-US" sz="1600" dirty="0" smtClean="0">
                <a:solidFill>
                  <a:srgbClr val="1F497D"/>
                </a:solidFill>
                <a:latin typeface="Calibri"/>
                <a:ea typeface="+mn-ea"/>
              </a:rPr>
              <a:t>Research line on air quality and mineral dust modelling</a:t>
            </a:r>
            <a:endParaRPr lang="en-US" sz="1600" dirty="0">
              <a:solidFill>
                <a:srgbClr val="1F497D"/>
              </a:solidFill>
              <a:latin typeface="Calibri"/>
              <a:ea typeface="+mn-ea"/>
            </a:endParaRPr>
          </a:p>
        </p:txBody>
      </p:sp>
      <p:sp>
        <p:nvSpPr>
          <p:cNvPr id="43" name="TextBox 42"/>
          <p:cNvSpPr txBox="1"/>
          <p:nvPr/>
        </p:nvSpPr>
        <p:spPr>
          <a:xfrm>
            <a:off x="1457072" y="1421730"/>
            <a:ext cx="6571313" cy="461665"/>
          </a:xfrm>
          <a:prstGeom prst="rect">
            <a:avLst/>
          </a:prstGeom>
          <a:noFill/>
        </p:spPr>
        <p:txBody>
          <a:bodyPr wrap="square" rtlCol="0">
            <a:spAutoFit/>
          </a:bodyPr>
          <a:lstStyle/>
          <a:p>
            <a:pPr algn="ctr" eaLnBrk="1" fontAlgn="auto" hangingPunct="1">
              <a:spcBef>
                <a:spcPts val="0"/>
              </a:spcBef>
              <a:spcAft>
                <a:spcPts val="0"/>
              </a:spcAft>
            </a:pPr>
            <a:r>
              <a:rPr lang="en-US" sz="2400" b="1" dirty="0" smtClean="0">
                <a:solidFill>
                  <a:srgbClr val="1F497D">
                    <a:lumMod val="50000"/>
                  </a:srgbClr>
                </a:solidFill>
                <a:latin typeface="Calibri"/>
                <a:ea typeface="+mn-ea"/>
              </a:rPr>
              <a:t>EARTH SCIENCES DEPARTMENT (BSC-ES)</a:t>
            </a:r>
          </a:p>
        </p:txBody>
      </p:sp>
    </p:spTree>
    <p:extLst>
      <p:ext uri="{BB962C8B-B14F-4D97-AF65-F5344CB8AC3E}">
        <p14:creationId xmlns:p14="http://schemas.microsoft.com/office/powerpoint/2010/main" val="6496325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bwMode="auto">
          <a:xfrm>
            <a:off x="467544" y="2717874"/>
            <a:ext cx="8229600" cy="20882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s-ES" altLang="es-ES" sz="2800" dirty="0" err="1" smtClean="0">
                <a:ea typeface="ＭＳ Ｐゴシック" panose="020B0600070205080204" pitchFamily="34" charset="-128"/>
              </a:rPr>
              <a:t>Research</a:t>
            </a:r>
            <a:r>
              <a:rPr lang="es-ES" altLang="es-ES" sz="2800" dirty="0" smtClean="0">
                <a:ea typeface="ＭＳ Ｐゴシック" panose="020B0600070205080204" pitchFamily="34" charset="-128"/>
              </a:rPr>
              <a:t> </a:t>
            </a:r>
            <a:r>
              <a:rPr lang="es-ES" altLang="es-ES" sz="2800" dirty="0" err="1" smtClean="0">
                <a:ea typeface="ＭＳ Ｐゴシック" panose="020B0600070205080204" pitchFamily="34" charset="-128"/>
              </a:rPr>
              <a:t>lines</a:t>
            </a:r>
            <a:r>
              <a:rPr lang="es-ES" altLang="es-ES" sz="2800" dirty="0" smtClean="0">
                <a:ea typeface="ＭＳ Ｐゴシック" panose="020B0600070205080204" pitchFamily="34" charset="-128"/>
              </a:rPr>
              <a:t>:</a:t>
            </a:r>
            <a:br>
              <a:rPr lang="es-ES" altLang="es-ES" sz="2800" dirty="0" smtClean="0">
                <a:ea typeface="ＭＳ Ｐゴシック" panose="020B0600070205080204" pitchFamily="34" charset="-128"/>
              </a:rPr>
            </a:br>
            <a:r>
              <a:rPr lang="es-ES" altLang="es-ES" sz="2800" dirty="0" smtClean="0">
                <a:ea typeface="ＭＳ Ｐゴシック" panose="020B0600070205080204" pitchFamily="34" charset="-128"/>
              </a:rPr>
              <a:t/>
            </a:r>
            <a:br>
              <a:rPr lang="es-ES" altLang="es-ES" sz="2800" dirty="0" smtClean="0">
                <a:ea typeface="ＭＳ Ｐゴシック" panose="020B0600070205080204" pitchFamily="34" charset="-128"/>
              </a:rPr>
            </a:br>
            <a:r>
              <a:rPr lang="es-ES" altLang="es-ES" sz="2800" dirty="0">
                <a:ea typeface="ＭＳ Ｐゴシック" panose="020B0600070205080204" pitchFamily="34" charset="-128"/>
              </a:rPr>
              <a:t>	</a:t>
            </a:r>
            <a:r>
              <a:rPr lang="es-ES" altLang="es-ES" sz="2800" dirty="0" smtClean="0">
                <a:ea typeface="ＭＳ Ｐゴシック" panose="020B0600070205080204" pitchFamily="34" charset="-128"/>
              </a:rPr>
              <a:t>		- </a:t>
            </a:r>
            <a:r>
              <a:rPr lang="es-ES" altLang="es-ES" sz="2800" dirty="0" err="1" smtClean="0">
                <a:ea typeface="ＭＳ Ｐゴシック" panose="020B0600070205080204" pitchFamily="34" charset="-128"/>
              </a:rPr>
              <a:t>Climate</a:t>
            </a:r>
            <a:r>
              <a:rPr lang="es-ES" altLang="es-ES" sz="2800" dirty="0" smtClean="0">
                <a:ea typeface="ＭＳ Ｐゴシック" panose="020B0600070205080204" pitchFamily="34" charset="-128"/>
              </a:rPr>
              <a:t> </a:t>
            </a:r>
            <a:r>
              <a:rPr lang="es-ES" altLang="es-ES" sz="2800" dirty="0" err="1" smtClean="0">
                <a:ea typeface="ＭＳ Ｐゴシック" panose="020B0600070205080204" pitchFamily="34" charset="-128"/>
              </a:rPr>
              <a:t>services</a:t>
            </a:r>
            <a:r>
              <a:rPr lang="es-ES" altLang="es-ES" sz="2800" dirty="0" smtClean="0">
                <a:ea typeface="ＭＳ Ｐゴシック" panose="020B0600070205080204" pitchFamily="34" charset="-128"/>
              </a:rPr>
              <a:t/>
            </a:r>
            <a:br>
              <a:rPr lang="es-ES" altLang="es-ES" sz="2800" dirty="0" smtClean="0">
                <a:ea typeface="ＭＳ Ｐゴシック" panose="020B0600070205080204" pitchFamily="34" charset="-128"/>
              </a:rPr>
            </a:br>
            <a:r>
              <a:rPr lang="es-ES" altLang="es-ES" sz="2800" dirty="0">
                <a:ea typeface="ＭＳ Ｐゴシック" panose="020B0600070205080204" pitchFamily="34" charset="-128"/>
              </a:rPr>
              <a:t>	</a:t>
            </a:r>
            <a:r>
              <a:rPr lang="es-ES" altLang="es-ES" sz="2800" dirty="0" smtClean="0">
                <a:ea typeface="ＭＳ Ｐゴシック" panose="020B0600070205080204" pitchFamily="34" charset="-128"/>
              </a:rPr>
              <a:t>		- </a:t>
            </a:r>
            <a:r>
              <a:rPr lang="es-ES" altLang="es-ES" sz="2800" dirty="0" err="1" smtClean="0">
                <a:ea typeface="ＭＳ Ｐゴシック" panose="020B0600070205080204" pitchFamily="34" charset="-128"/>
              </a:rPr>
              <a:t>Atmospheric</a:t>
            </a:r>
            <a:r>
              <a:rPr lang="es-ES" altLang="es-ES" sz="2800" dirty="0" smtClean="0">
                <a:ea typeface="ＭＳ Ｐゴシック" panose="020B0600070205080204" pitchFamily="34" charset="-128"/>
              </a:rPr>
              <a:t> </a:t>
            </a:r>
            <a:r>
              <a:rPr lang="es-ES" altLang="es-ES" sz="2800" dirty="0" err="1">
                <a:ea typeface="ＭＳ Ｐゴシック" panose="020B0600070205080204" pitchFamily="34" charset="-128"/>
              </a:rPr>
              <a:t>C</a:t>
            </a:r>
            <a:r>
              <a:rPr lang="es-ES" altLang="es-ES" sz="2800" dirty="0" err="1" smtClean="0">
                <a:ea typeface="ＭＳ Ｐゴシック" panose="020B0600070205080204" pitchFamily="34" charset="-128"/>
              </a:rPr>
              <a:t>omposition</a:t>
            </a:r>
            <a:r>
              <a:rPr lang="es-ES" altLang="es-ES" sz="2800" dirty="0" smtClean="0">
                <a:ea typeface="ＭＳ Ｐゴシック" panose="020B0600070205080204" pitchFamily="34" charset="-128"/>
              </a:rPr>
              <a:t>   </a:t>
            </a:r>
            <a:br>
              <a:rPr lang="es-ES" altLang="es-ES" sz="2800" dirty="0" smtClean="0">
                <a:ea typeface="ＭＳ Ｐゴシック" panose="020B0600070205080204" pitchFamily="34" charset="-128"/>
              </a:rPr>
            </a:br>
            <a:r>
              <a:rPr lang="es-ES" altLang="es-ES" sz="2800" dirty="0" smtClean="0">
                <a:ea typeface="ＭＳ Ｐゴシック" panose="020B0600070205080204" pitchFamily="34" charset="-128"/>
              </a:rPr>
              <a:t>			</a:t>
            </a:r>
          </a:p>
        </p:txBody>
      </p:sp>
    </p:spTree>
    <p:extLst>
      <p:ext uri="{BB962C8B-B14F-4D97-AF65-F5344CB8AC3E}">
        <p14:creationId xmlns:p14="http://schemas.microsoft.com/office/powerpoint/2010/main" val="8142238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69" y="53578"/>
            <a:ext cx="6435871" cy="696944"/>
          </a:xfrm>
        </p:spPr>
        <p:txBody>
          <a:bodyPr/>
          <a:lstStyle/>
          <a:p>
            <a:r>
              <a:rPr lang="en-US" sz="2400" kern="1200" dirty="0" smtClean="0">
                <a:solidFill>
                  <a:prstClr val="white"/>
                </a:solidFill>
                <a:ea typeface="+mn-ea"/>
                <a:cs typeface="+mn-cs"/>
              </a:rPr>
              <a:t>Added value of the Earth System Services group to the seasonal forecasting approach </a:t>
            </a:r>
            <a:br>
              <a:rPr lang="en-US" sz="2400" kern="1200" dirty="0" smtClean="0">
                <a:solidFill>
                  <a:prstClr val="white"/>
                </a:solidFill>
                <a:ea typeface="+mn-ea"/>
                <a:cs typeface="+mn-cs"/>
              </a:rPr>
            </a:br>
            <a:r>
              <a:rPr lang="en-US" sz="2400" kern="1200" dirty="0" smtClean="0">
                <a:solidFill>
                  <a:prstClr val="white"/>
                </a:solidFill>
                <a:ea typeface="+mn-ea"/>
                <a:cs typeface="+mn-cs"/>
              </a:rPr>
              <a:t>for </a:t>
            </a:r>
            <a:r>
              <a:rPr lang="en-US" sz="2400" kern="1200" dirty="0">
                <a:solidFill>
                  <a:prstClr val="white"/>
                </a:solidFill>
                <a:ea typeface="+mn-ea"/>
                <a:cs typeface="+mn-cs"/>
              </a:rPr>
              <a:t>the </a:t>
            </a:r>
            <a:r>
              <a:rPr lang="en-US" sz="2400" kern="1200" dirty="0" err="1" smtClean="0">
                <a:solidFill>
                  <a:prstClr val="white"/>
                </a:solidFill>
                <a:ea typeface="+mn-ea"/>
                <a:cs typeface="+mn-cs"/>
              </a:rPr>
              <a:t>Energ</a:t>
            </a:r>
            <a:endParaRPr lang="en-US" dirty="0"/>
          </a:p>
        </p:txBody>
      </p:sp>
      <p:sp>
        <p:nvSpPr>
          <p:cNvPr id="13" name="11 Rectángulo redondeado"/>
          <p:cNvSpPr/>
          <p:nvPr/>
        </p:nvSpPr>
        <p:spPr>
          <a:xfrm>
            <a:off x="80345" y="1081290"/>
            <a:ext cx="9001000" cy="5669032"/>
          </a:xfrm>
          <a:prstGeom prst="roundRect">
            <a:avLst/>
          </a:prstGeom>
          <a:solidFill>
            <a:srgbClr val="4F81BD">
              <a:lumMod val="75000"/>
            </a:srgbClr>
          </a:solidFill>
          <a:ln>
            <a:solidFill>
              <a:srgbClr val="4F81BD">
                <a:lumMod val="75000"/>
              </a:srgbClr>
            </a:solidFill>
          </a:ln>
        </p:spPr>
        <p:txBody>
          <a:bodyPr wrap="none" rtlCol="0" anchor="t">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smtClean="0">
              <a:ln>
                <a:noFill/>
              </a:ln>
              <a:solidFill>
                <a:srgbClr val="000000"/>
              </a:solidFill>
              <a:effectLst/>
              <a:uLnTx/>
              <a:uFillTx/>
              <a:latin typeface="Arial" charset="0"/>
              <a:ea typeface="ＭＳ Ｐゴシック" charset="0"/>
            </a:endParaRPr>
          </a:p>
        </p:txBody>
      </p:sp>
      <p:sp>
        <p:nvSpPr>
          <p:cNvPr id="14" name="8 Rectángulo redondeado"/>
          <p:cNvSpPr/>
          <p:nvPr/>
        </p:nvSpPr>
        <p:spPr>
          <a:xfrm>
            <a:off x="203937" y="1801370"/>
            <a:ext cx="5493032" cy="4824536"/>
          </a:xfrm>
          <a:prstGeom prst="roundRect">
            <a:avLst/>
          </a:prstGeom>
          <a:solidFill>
            <a:srgbClr val="4F81BD"/>
          </a:solidFill>
          <a:ln>
            <a:solidFill>
              <a:srgbClr val="4F81BD"/>
            </a:solidFill>
          </a:ln>
        </p:spPr>
        <p:txBody>
          <a:bodyPr wrap="none" rtlCol="0" anchor="t">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smtClean="0">
              <a:ln>
                <a:noFill/>
              </a:ln>
              <a:solidFill>
                <a:srgbClr val="000000"/>
              </a:solidFill>
              <a:effectLst/>
              <a:uLnTx/>
              <a:uFillTx/>
              <a:latin typeface="Arial" charset="0"/>
              <a:ea typeface="ＭＳ Ｐゴシック" charset="0"/>
            </a:endParaRPr>
          </a:p>
        </p:txBody>
      </p:sp>
      <p:sp>
        <p:nvSpPr>
          <p:cNvPr id="15" name="6 Rectángulo redondeado"/>
          <p:cNvSpPr/>
          <p:nvPr/>
        </p:nvSpPr>
        <p:spPr>
          <a:xfrm>
            <a:off x="296370" y="2568676"/>
            <a:ext cx="2773116" cy="3841206"/>
          </a:xfrm>
          <a:prstGeom prst="roundRect">
            <a:avLst/>
          </a:prstGeom>
          <a:solidFill>
            <a:sysClr val="window" lastClr="FFFFFF">
              <a:lumMod val="85000"/>
            </a:sysClr>
          </a:solidFill>
          <a:ln>
            <a:solidFill>
              <a:sysClr val="window" lastClr="FFFFFF">
                <a:lumMod val="85000"/>
              </a:sysClr>
            </a:solidFill>
          </a:ln>
        </p:spPr>
        <p:txBody>
          <a:bodyPr wrap="none" rtlCol="0" anchor="t">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smtClean="0">
              <a:ln>
                <a:noFill/>
              </a:ln>
              <a:solidFill>
                <a:srgbClr val="000000"/>
              </a:solidFill>
              <a:effectLst/>
              <a:uLnTx/>
              <a:uFillTx/>
              <a:latin typeface="Arial" charset="0"/>
              <a:ea typeface="ＭＳ Ｐゴシック" charset="0"/>
            </a:endParaRPr>
          </a:p>
        </p:txBody>
      </p:sp>
      <p:sp>
        <p:nvSpPr>
          <p:cNvPr id="16" name="7 Rectángulo"/>
          <p:cNvSpPr/>
          <p:nvPr/>
        </p:nvSpPr>
        <p:spPr>
          <a:xfrm>
            <a:off x="296370" y="2722080"/>
            <a:ext cx="2762095" cy="3023905"/>
          </a:xfrm>
          <a:prstGeom prst="rect">
            <a:avLst/>
          </a:prstGeom>
        </p:spPr>
        <p:txBody>
          <a:bodyPr wrap="square">
            <a:spAutoFit/>
          </a:bodyPr>
          <a:lstStyle/>
          <a:p>
            <a:pPr eaLnBrk="1" fontAlgn="auto" hangingPunct="1">
              <a:lnSpc>
                <a:spcPct val="150000"/>
              </a:lnSpc>
              <a:spcBef>
                <a:spcPts val="0"/>
              </a:spcBef>
              <a:spcAft>
                <a:spcPts val="0"/>
              </a:spcAft>
              <a:defRPr/>
            </a:pPr>
            <a:endParaRPr lang="en-US" sz="2000" b="1" kern="0" spc="-150" dirty="0">
              <a:solidFill>
                <a:srgbClr val="000000"/>
              </a:solidFill>
              <a:latin typeface="Arial" charset="0"/>
              <a:ea typeface="ＭＳ Ｐゴシック" charset="0"/>
            </a:endParaRPr>
          </a:p>
          <a:p>
            <a:pPr eaLnBrk="1" fontAlgn="auto" hangingPunct="1">
              <a:lnSpc>
                <a:spcPct val="150000"/>
              </a:lnSpc>
              <a:spcBef>
                <a:spcPts val="0"/>
              </a:spcBef>
              <a:spcAft>
                <a:spcPts val="0"/>
              </a:spcAft>
              <a:defRPr/>
            </a:pPr>
            <a:endParaRPr lang="en-US" kern="0" dirty="0" smtClean="0">
              <a:solidFill>
                <a:schemeClr val="accent3">
                  <a:lumMod val="50000"/>
                </a:schemeClr>
              </a:solidFill>
              <a:latin typeface="Arial" charset="0"/>
              <a:ea typeface="ＭＳ Ｐゴシック" charset="0"/>
            </a:endParaRPr>
          </a:p>
          <a:p>
            <a:pPr marL="285750" indent="-285750" eaLnBrk="1" fontAlgn="auto" hangingPunct="1">
              <a:lnSpc>
                <a:spcPct val="150000"/>
              </a:lnSpc>
              <a:spcBef>
                <a:spcPts val="0"/>
              </a:spcBef>
              <a:spcAft>
                <a:spcPts val="0"/>
              </a:spcAft>
              <a:buFont typeface="Arial" panose="020B0604020202020204" pitchFamily="34" charset="0"/>
              <a:buChar char="•"/>
              <a:defRPr/>
            </a:pPr>
            <a:r>
              <a:rPr lang="en-US" kern="0" dirty="0" smtClean="0">
                <a:solidFill>
                  <a:schemeClr val="accent3">
                    <a:lumMod val="50000"/>
                  </a:schemeClr>
                </a:solidFill>
                <a:latin typeface="Arial" charset="0"/>
                <a:ea typeface="ＭＳ Ｐゴシック" charset="0"/>
              </a:rPr>
              <a:t>NMME, EUROSIP</a:t>
            </a:r>
          </a:p>
          <a:p>
            <a:pPr marL="285750" indent="-285750" eaLnBrk="1" fontAlgn="auto" hangingPunct="1">
              <a:lnSpc>
                <a:spcPct val="150000"/>
              </a:lnSpc>
              <a:spcBef>
                <a:spcPts val="0"/>
              </a:spcBef>
              <a:spcAft>
                <a:spcPts val="0"/>
              </a:spcAft>
              <a:buFont typeface="Arial" panose="020B0604020202020204" pitchFamily="34" charset="0"/>
              <a:buChar char="•"/>
              <a:defRPr/>
            </a:pPr>
            <a:r>
              <a:rPr lang="en-US" kern="0" dirty="0" smtClean="0">
                <a:solidFill>
                  <a:schemeClr val="accent3">
                    <a:lumMod val="50000"/>
                  </a:schemeClr>
                </a:solidFill>
                <a:latin typeface="Arial" charset="0"/>
                <a:ea typeface="ＭＳ Ｐゴシック" charset="0"/>
              </a:rPr>
              <a:t>Global domain</a:t>
            </a:r>
          </a:p>
          <a:p>
            <a:pPr marL="285750" indent="-285750" eaLnBrk="1" fontAlgn="auto" hangingPunct="1">
              <a:lnSpc>
                <a:spcPct val="150000"/>
              </a:lnSpc>
              <a:spcBef>
                <a:spcPts val="0"/>
              </a:spcBef>
              <a:spcAft>
                <a:spcPts val="0"/>
              </a:spcAft>
              <a:buFont typeface="Arial" panose="020B0604020202020204" pitchFamily="34" charset="0"/>
              <a:buChar char="•"/>
              <a:defRPr/>
            </a:pPr>
            <a:r>
              <a:rPr lang="en-US" kern="0" dirty="0" smtClean="0">
                <a:solidFill>
                  <a:schemeClr val="accent3">
                    <a:lumMod val="50000"/>
                  </a:schemeClr>
                </a:solidFill>
                <a:latin typeface="Arial" charset="0"/>
                <a:ea typeface="ＭＳ Ｐゴシック" charset="0"/>
              </a:rPr>
              <a:t>Aggregated output in </a:t>
            </a:r>
            <a:r>
              <a:rPr lang="en-US" kern="0" dirty="0" err="1" smtClean="0">
                <a:solidFill>
                  <a:schemeClr val="accent3">
                    <a:lumMod val="50000"/>
                  </a:schemeClr>
                </a:solidFill>
                <a:latin typeface="Arial" charset="0"/>
                <a:ea typeface="ＭＳ Ｐゴシック" charset="0"/>
              </a:rPr>
              <a:t>terciles</a:t>
            </a:r>
            <a:endParaRPr lang="en-US" kern="0" dirty="0" smtClean="0">
              <a:solidFill>
                <a:schemeClr val="accent3">
                  <a:lumMod val="50000"/>
                </a:schemeClr>
              </a:solidFill>
              <a:latin typeface="Arial" charset="0"/>
              <a:ea typeface="ＭＳ Ｐゴシック" charset="0"/>
            </a:endParaRPr>
          </a:p>
          <a:p>
            <a:pPr marL="285750" indent="-285750" eaLnBrk="1" fontAlgn="auto" hangingPunct="1">
              <a:lnSpc>
                <a:spcPct val="150000"/>
              </a:lnSpc>
              <a:spcBef>
                <a:spcPts val="0"/>
              </a:spcBef>
              <a:spcAft>
                <a:spcPts val="0"/>
              </a:spcAft>
              <a:buFont typeface="Arial" panose="020B0604020202020204" pitchFamily="34" charset="0"/>
              <a:buChar char="•"/>
              <a:defRPr/>
            </a:pPr>
            <a:r>
              <a:rPr lang="en-US" kern="0" dirty="0" smtClean="0">
                <a:solidFill>
                  <a:schemeClr val="accent3">
                    <a:lumMod val="50000"/>
                  </a:schemeClr>
                </a:solidFill>
                <a:latin typeface="Arial" charset="0"/>
                <a:ea typeface="ＭＳ Ｐゴシック" charset="0"/>
              </a:rPr>
              <a:t>Forecast of extremes</a:t>
            </a:r>
          </a:p>
        </p:txBody>
      </p:sp>
      <p:sp>
        <p:nvSpPr>
          <p:cNvPr id="17" name="9 Rectángulo"/>
          <p:cNvSpPr/>
          <p:nvPr/>
        </p:nvSpPr>
        <p:spPr>
          <a:xfrm>
            <a:off x="3104681" y="2645866"/>
            <a:ext cx="2592288" cy="3901069"/>
          </a:xfrm>
          <a:prstGeom prst="rect">
            <a:avLst/>
          </a:prstGeom>
        </p:spPr>
        <p:txBody>
          <a:bodyPr wrap="square">
            <a:spAutoFit/>
          </a:bodyPr>
          <a:lstStyle/>
          <a:p>
            <a:pPr marL="285750" indent="-285750" eaLnBrk="1" fontAlgn="auto" hangingPunct="1">
              <a:lnSpc>
                <a:spcPct val="110000"/>
              </a:lnSpc>
              <a:spcBef>
                <a:spcPts val="0"/>
              </a:spcBef>
              <a:spcAft>
                <a:spcPts val="1200"/>
              </a:spcAft>
              <a:buFont typeface="Arial" panose="020B0604020202020204" pitchFamily="34" charset="0"/>
              <a:buChar char="•"/>
              <a:defRPr/>
            </a:pPr>
            <a:r>
              <a:rPr lang="en-US" b="1" kern="0" dirty="0" smtClean="0">
                <a:solidFill>
                  <a:schemeClr val="accent3">
                    <a:lumMod val="50000"/>
                  </a:schemeClr>
                </a:solidFill>
                <a:latin typeface="Arial" charset="0"/>
                <a:ea typeface="ＭＳ Ｐゴシック" charset="0"/>
              </a:rPr>
              <a:t>Forecast </a:t>
            </a:r>
            <a:r>
              <a:rPr lang="en-US" b="1" kern="0" dirty="0" smtClean="0">
                <a:solidFill>
                  <a:schemeClr val="accent3">
                    <a:lumMod val="50000"/>
                  </a:schemeClr>
                </a:solidFill>
                <a:latin typeface="Arial" charset="0"/>
                <a:ea typeface="ＭＳ Ｐゴシック" charset="0"/>
              </a:rPr>
              <a:t>quality assessment</a:t>
            </a:r>
            <a:r>
              <a:rPr lang="en-US" kern="0" dirty="0" smtClean="0">
                <a:solidFill>
                  <a:schemeClr val="accent3">
                    <a:lumMod val="50000"/>
                  </a:schemeClr>
                </a:solidFill>
                <a:latin typeface="Arial" charset="0"/>
                <a:ea typeface="ＭＳ Ｐゴシック" charset="0"/>
              </a:rPr>
              <a:t>: </a:t>
            </a:r>
            <a:r>
              <a:rPr lang="en-US" kern="0" dirty="0" smtClean="0">
                <a:solidFill>
                  <a:schemeClr val="accent3">
                    <a:lumMod val="50000"/>
                  </a:schemeClr>
                </a:solidFill>
                <a:latin typeface="Arial" charset="0"/>
                <a:ea typeface="ＭＳ Ｐゴシック" charset="0"/>
              </a:rPr>
              <a:t>comparison to </a:t>
            </a:r>
            <a:r>
              <a:rPr lang="en-US" kern="0" dirty="0" smtClean="0">
                <a:solidFill>
                  <a:schemeClr val="accent3">
                    <a:lumMod val="50000"/>
                  </a:schemeClr>
                </a:solidFill>
                <a:latin typeface="Arial" charset="0"/>
                <a:ea typeface="ＭＳ Ｐゴシック" charset="0"/>
              </a:rPr>
              <a:t>observations</a:t>
            </a:r>
            <a:endParaRPr lang="en-US" kern="0" dirty="0" smtClean="0">
              <a:solidFill>
                <a:schemeClr val="accent3">
                  <a:lumMod val="50000"/>
                </a:schemeClr>
              </a:solidFill>
              <a:latin typeface="Arial" charset="0"/>
              <a:ea typeface="ＭＳ Ｐゴシック" charset="0"/>
            </a:endParaRPr>
          </a:p>
          <a:p>
            <a:pPr marL="285750" indent="-285750" eaLnBrk="1" fontAlgn="auto" hangingPunct="1">
              <a:lnSpc>
                <a:spcPct val="110000"/>
              </a:lnSpc>
              <a:spcBef>
                <a:spcPts val="0"/>
              </a:spcBef>
              <a:spcAft>
                <a:spcPts val="1200"/>
              </a:spcAft>
              <a:buFont typeface="Arial" panose="020B0604020202020204" pitchFamily="34" charset="0"/>
              <a:buChar char="•"/>
              <a:defRPr/>
            </a:pPr>
            <a:r>
              <a:rPr lang="en-US" b="1" kern="0" dirty="0" smtClean="0">
                <a:solidFill>
                  <a:schemeClr val="accent3">
                    <a:lumMod val="50000"/>
                  </a:schemeClr>
                </a:solidFill>
                <a:latin typeface="Arial" charset="0"/>
                <a:ea typeface="ＭＳ Ｐゴシック" charset="0"/>
              </a:rPr>
              <a:t>Bias adjustment</a:t>
            </a:r>
            <a:r>
              <a:rPr lang="en-US" kern="0" dirty="0" smtClean="0">
                <a:solidFill>
                  <a:schemeClr val="accent3">
                    <a:lumMod val="50000"/>
                  </a:schemeClr>
                </a:solidFill>
                <a:latin typeface="Arial" charset="0"/>
                <a:ea typeface="ＭＳ Ｐゴシック" charset="0"/>
              </a:rPr>
              <a:t>: model correction </a:t>
            </a:r>
          </a:p>
          <a:p>
            <a:pPr marL="285750" indent="-285750" eaLnBrk="1" fontAlgn="auto" hangingPunct="1">
              <a:lnSpc>
                <a:spcPct val="110000"/>
              </a:lnSpc>
              <a:spcBef>
                <a:spcPts val="0"/>
              </a:spcBef>
              <a:spcAft>
                <a:spcPts val="1200"/>
              </a:spcAft>
              <a:buFont typeface="Arial" panose="020B0604020202020204" pitchFamily="34" charset="0"/>
              <a:buChar char="•"/>
              <a:defRPr/>
            </a:pPr>
            <a:r>
              <a:rPr lang="en-US" b="1" kern="0" dirty="0" smtClean="0">
                <a:solidFill>
                  <a:schemeClr val="accent3">
                    <a:lumMod val="50000"/>
                  </a:schemeClr>
                </a:solidFill>
                <a:latin typeface="Arial" charset="0"/>
                <a:ea typeface="ＭＳ Ｐゴシック" charset="0"/>
              </a:rPr>
              <a:t>Seasonal predictability</a:t>
            </a:r>
            <a:r>
              <a:rPr lang="en-US" kern="0" dirty="0" smtClean="0">
                <a:solidFill>
                  <a:schemeClr val="accent3">
                    <a:lumMod val="50000"/>
                  </a:schemeClr>
                </a:solidFill>
                <a:latin typeface="Arial" charset="0"/>
                <a:ea typeface="ＭＳ Ｐゴシック" charset="0"/>
              </a:rPr>
              <a:t>: </a:t>
            </a:r>
            <a:r>
              <a:rPr lang="en-US" kern="0" dirty="0" err="1" smtClean="0">
                <a:solidFill>
                  <a:schemeClr val="accent3">
                    <a:lumMod val="50000"/>
                  </a:schemeClr>
                </a:solidFill>
                <a:latin typeface="Arial" charset="0"/>
                <a:ea typeface="ＭＳ Ｐゴシック" charset="0"/>
              </a:rPr>
              <a:t>teleconnections</a:t>
            </a:r>
            <a:endParaRPr lang="en-US" kern="0" dirty="0" smtClean="0">
              <a:solidFill>
                <a:schemeClr val="accent3">
                  <a:lumMod val="50000"/>
                </a:schemeClr>
              </a:solidFill>
              <a:latin typeface="Arial" charset="0"/>
              <a:ea typeface="ＭＳ Ｐゴシック" charset="0"/>
            </a:endParaRPr>
          </a:p>
          <a:p>
            <a:pPr marL="285750" indent="-285750" eaLnBrk="1" fontAlgn="auto" hangingPunct="1">
              <a:lnSpc>
                <a:spcPct val="110000"/>
              </a:lnSpc>
              <a:spcBef>
                <a:spcPts val="0"/>
              </a:spcBef>
              <a:spcAft>
                <a:spcPts val="0"/>
              </a:spcAft>
              <a:buFont typeface="Arial" panose="020B0604020202020204" pitchFamily="34" charset="0"/>
              <a:buChar char="•"/>
              <a:defRPr/>
            </a:pPr>
            <a:r>
              <a:rPr lang="en-US" b="1" kern="0" dirty="0" smtClean="0">
                <a:solidFill>
                  <a:schemeClr val="accent3">
                    <a:lumMod val="50000"/>
                  </a:schemeClr>
                </a:solidFill>
                <a:latin typeface="Arial" charset="0"/>
                <a:ea typeface="ＭＳ Ｐゴシック" charset="0"/>
              </a:rPr>
              <a:t>Data management</a:t>
            </a:r>
          </a:p>
          <a:p>
            <a:pPr marL="285750" indent="-285750" eaLnBrk="1" fontAlgn="auto" hangingPunct="1">
              <a:lnSpc>
                <a:spcPct val="150000"/>
              </a:lnSpc>
              <a:spcBef>
                <a:spcPts val="0"/>
              </a:spcBef>
              <a:spcAft>
                <a:spcPts val="0"/>
              </a:spcAft>
              <a:buFont typeface="Arial" panose="020B0604020202020204" pitchFamily="34" charset="0"/>
              <a:buChar char="•"/>
              <a:defRPr/>
            </a:pPr>
            <a:endParaRPr lang="en-US" kern="0" dirty="0">
              <a:solidFill>
                <a:prstClr val="white"/>
              </a:solidFill>
              <a:latin typeface="Arial" charset="0"/>
              <a:ea typeface="ＭＳ Ｐゴシック" charset="0"/>
            </a:endParaRPr>
          </a:p>
        </p:txBody>
      </p:sp>
      <p:sp>
        <p:nvSpPr>
          <p:cNvPr id="18" name="10 Rectángulo"/>
          <p:cNvSpPr/>
          <p:nvPr/>
        </p:nvSpPr>
        <p:spPr>
          <a:xfrm>
            <a:off x="1187624" y="1701244"/>
            <a:ext cx="3547716" cy="656590"/>
          </a:xfrm>
          <a:prstGeom prst="rect">
            <a:avLst/>
          </a:prstGeom>
        </p:spPr>
        <p:txBody>
          <a:bodyPr wrap="none">
            <a:spAutoFit/>
          </a:bodyPr>
          <a:lstStyle/>
          <a:p>
            <a:pPr algn="ctr" eaLnBrk="1" fontAlgn="auto" hangingPunct="1">
              <a:lnSpc>
                <a:spcPct val="200000"/>
              </a:lnSpc>
              <a:spcBef>
                <a:spcPts val="0"/>
              </a:spcBef>
              <a:spcAft>
                <a:spcPts val="0"/>
              </a:spcAft>
              <a:defRPr/>
            </a:pPr>
            <a:r>
              <a:rPr lang="en-US" sz="2000" b="1" kern="0" dirty="0" smtClean="0">
                <a:solidFill>
                  <a:schemeClr val="accent1"/>
                </a:solidFill>
                <a:latin typeface="Arial" charset="0"/>
                <a:ea typeface="ＭＳ Ｐゴシック" charset="0"/>
              </a:rPr>
              <a:t>RESEARCH</a:t>
            </a:r>
            <a:r>
              <a:rPr lang="en-US" sz="2000" b="1" kern="0" dirty="0" smtClean="0">
                <a:solidFill>
                  <a:schemeClr val="accent3">
                    <a:lumMod val="50000"/>
                  </a:schemeClr>
                </a:solidFill>
                <a:latin typeface="Arial" charset="0"/>
                <a:ea typeface="ＭＳ Ｐゴシック" charset="0"/>
              </a:rPr>
              <a:t> ADDED VALUE</a:t>
            </a:r>
            <a:endParaRPr lang="en-US" sz="2000" b="1" kern="0" dirty="0">
              <a:solidFill>
                <a:schemeClr val="accent3">
                  <a:lumMod val="50000"/>
                </a:schemeClr>
              </a:solidFill>
              <a:latin typeface="Arial" charset="0"/>
              <a:ea typeface="ＭＳ Ｐゴシック" charset="0"/>
            </a:endParaRPr>
          </a:p>
        </p:txBody>
      </p:sp>
      <p:sp>
        <p:nvSpPr>
          <p:cNvPr id="19" name="12 Rectángulo"/>
          <p:cNvSpPr/>
          <p:nvPr/>
        </p:nvSpPr>
        <p:spPr>
          <a:xfrm>
            <a:off x="2267744" y="981164"/>
            <a:ext cx="4616468" cy="656590"/>
          </a:xfrm>
          <a:prstGeom prst="rect">
            <a:avLst/>
          </a:prstGeom>
        </p:spPr>
        <p:txBody>
          <a:bodyPr wrap="none">
            <a:spAutoFit/>
          </a:bodyPr>
          <a:lstStyle/>
          <a:p>
            <a:pPr algn="ctr" eaLnBrk="1" fontAlgn="auto" hangingPunct="1">
              <a:lnSpc>
                <a:spcPct val="200000"/>
              </a:lnSpc>
              <a:spcBef>
                <a:spcPts val="0"/>
              </a:spcBef>
              <a:spcAft>
                <a:spcPts val="0"/>
              </a:spcAft>
              <a:defRPr/>
            </a:pPr>
            <a:r>
              <a:rPr lang="en-US" sz="2000" b="1" kern="0" dirty="0" smtClean="0">
                <a:solidFill>
                  <a:prstClr val="white"/>
                </a:solidFill>
                <a:latin typeface="Arial" charset="0"/>
                <a:ea typeface="ＭＳ Ｐゴシック" charset="0"/>
              </a:rPr>
              <a:t>CLIMATE SERVICES </a:t>
            </a:r>
            <a:r>
              <a:rPr lang="en-US" sz="2000" b="1" kern="0" dirty="0" smtClean="0">
                <a:solidFill>
                  <a:schemeClr val="bg1">
                    <a:lumMod val="50000"/>
                  </a:schemeClr>
                </a:solidFill>
                <a:latin typeface="Arial" charset="0"/>
                <a:ea typeface="ＭＳ Ｐゴシック" charset="0"/>
              </a:rPr>
              <a:t>ADDED VALUE</a:t>
            </a:r>
            <a:endParaRPr lang="en-US" sz="2000" b="1" kern="0" dirty="0">
              <a:solidFill>
                <a:schemeClr val="bg1">
                  <a:lumMod val="50000"/>
                </a:schemeClr>
              </a:solidFill>
              <a:latin typeface="Arial" charset="0"/>
              <a:ea typeface="ＭＳ Ｐゴシック" charset="0"/>
            </a:endParaRPr>
          </a:p>
        </p:txBody>
      </p:sp>
      <p:sp>
        <p:nvSpPr>
          <p:cNvPr id="20" name="13 Rectángulo"/>
          <p:cNvSpPr/>
          <p:nvPr/>
        </p:nvSpPr>
        <p:spPr>
          <a:xfrm>
            <a:off x="5694690" y="2090557"/>
            <a:ext cx="3530671" cy="4224234"/>
          </a:xfrm>
          <a:prstGeom prst="rect">
            <a:avLst/>
          </a:prstGeom>
        </p:spPr>
        <p:txBody>
          <a:bodyPr wrap="square">
            <a:spAutoFit/>
          </a:bodyPr>
          <a:lstStyle/>
          <a:p>
            <a:pPr marL="285750" indent="-285750" eaLnBrk="1" fontAlgn="auto" hangingPunct="1">
              <a:lnSpc>
                <a:spcPct val="150000"/>
              </a:lnSpc>
              <a:spcBef>
                <a:spcPts val="0"/>
              </a:spcBef>
              <a:spcAft>
                <a:spcPts val="0"/>
              </a:spcAft>
              <a:buFont typeface="Arial" panose="020B0604020202020204" pitchFamily="34" charset="0"/>
              <a:buChar char="•"/>
              <a:defRPr/>
            </a:pPr>
            <a:r>
              <a:rPr lang="en-US" b="1" kern="0" dirty="0" smtClean="0">
                <a:solidFill>
                  <a:prstClr val="white"/>
                </a:solidFill>
                <a:latin typeface="Arial" charset="0"/>
                <a:ea typeface="ＭＳ Ｐゴシック" charset="0"/>
              </a:rPr>
              <a:t>User-defined information: </a:t>
            </a:r>
            <a:r>
              <a:rPr lang="en-US" kern="0" dirty="0" smtClean="0">
                <a:solidFill>
                  <a:schemeClr val="accent3">
                    <a:lumMod val="50000"/>
                  </a:schemeClr>
                </a:solidFill>
                <a:latin typeface="Arial" charset="0"/>
                <a:ea typeface="ＭＳ Ｐゴシック" charset="0"/>
              </a:rPr>
              <a:t>timescales, domain, </a:t>
            </a:r>
            <a:r>
              <a:rPr lang="en-US" kern="0" dirty="0" err="1" smtClean="0">
                <a:solidFill>
                  <a:schemeClr val="accent3">
                    <a:lumMod val="50000"/>
                  </a:schemeClr>
                </a:solidFill>
                <a:latin typeface="Arial" charset="0"/>
                <a:ea typeface="ＭＳ Ｐゴシック" charset="0"/>
              </a:rPr>
              <a:t>var</a:t>
            </a:r>
            <a:r>
              <a:rPr lang="mr-IN" kern="0" dirty="0" smtClean="0">
                <a:solidFill>
                  <a:schemeClr val="accent3">
                    <a:lumMod val="50000"/>
                  </a:schemeClr>
                </a:solidFill>
                <a:latin typeface="Arial" charset="0"/>
                <a:ea typeface="ＭＳ Ｐゴシック" charset="0"/>
              </a:rPr>
              <a:t>…</a:t>
            </a:r>
            <a:r>
              <a:rPr lang="en-US" kern="0" dirty="0" smtClean="0">
                <a:solidFill>
                  <a:schemeClr val="accent3">
                    <a:lumMod val="50000"/>
                  </a:schemeClr>
                </a:solidFill>
                <a:latin typeface="Arial" charset="0"/>
                <a:ea typeface="ＭＳ Ｐゴシック" charset="0"/>
              </a:rPr>
              <a:t> </a:t>
            </a:r>
          </a:p>
          <a:p>
            <a:pPr marL="285750" indent="-285750" eaLnBrk="1" fontAlgn="auto" hangingPunct="1">
              <a:lnSpc>
                <a:spcPct val="150000"/>
              </a:lnSpc>
              <a:spcBef>
                <a:spcPts val="0"/>
              </a:spcBef>
              <a:spcAft>
                <a:spcPts val="0"/>
              </a:spcAft>
              <a:buFont typeface="Arial" panose="020B0604020202020204" pitchFamily="34" charset="0"/>
              <a:buChar char="•"/>
              <a:defRPr/>
            </a:pPr>
            <a:r>
              <a:rPr lang="en-US" b="1" kern="0" dirty="0" smtClean="0">
                <a:solidFill>
                  <a:prstClr val="white"/>
                </a:solidFill>
                <a:latin typeface="Arial" charset="0"/>
                <a:ea typeface="ＭＳ Ｐゴシック" charset="0"/>
              </a:rPr>
              <a:t>User interface Platform: </a:t>
            </a:r>
            <a:endParaRPr lang="en-US" kern="0" dirty="0">
              <a:solidFill>
                <a:schemeClr val="accent3">
                  <a:lumMod val="50000"/>
                </a:schemeClr>
              </a:solidFill>
              <a:latin typeface="Arial" charset="0"/>
              <a:ea typeface="ＭＳ Ｐゴシック" charset="0"/>
            </a:endParaRPr>
          </a:p>
          <a:p>
            <a:pPr marL="285750" indent="-285750" eaLnBrk="1" fontAlgn="auto" hangingPunct="1">
              <a:lnSpc>
                <a:spcPct val="150000"/>
              </a:lnSpc>
              <a:spcBef>
                <a:spcPts val="0"/>
              </a:spcBef>
              <a:spcAft>
                <a:spcPts val="0"/>
              </a:spcAft>
              <a:buFont typeface="Arial" panose="020B0604020202020204" pitchFamily="34" charset="0"/>
              <a:buChar char="•"/>
              <a:defRPr/>
            </a:pPr>
            <a:r>
              <a:rPr lang="en-US" kern="0" dirty="0" smtClean="0">
                <a:solidFill>
                  <a:schemeClr val="accent3">
                    <a:lumMod val="50000"/>
                  </a:schemeClr>
                </a:solidFill>
                <a:latin typeface="Arial" charset="0"/>
                <a:ea typeface="ＭＳ Ｐゴシック" charset="0"/>
              </a:rPr>
              <a:t>E.g. Resilience prototype</a:t>
            </a:r>
          </a:p>
          <a:p>
            <a:pPr marL="285750" indent="-285750" eaLnBrk="1" fontAlgn="auto" hangingPunct="1">
              <a:lnSpc>
                <a:spcPct val="150000"/>
              </a:lnSpc>
              <a:spcBef>
                <a:spcPts val="0"/>
              </a:spcBef>
              <a:spcAft>
                <a:spcPts val="0"/>
              </a:spcAft>
              <a:buFont typeface="Arial" panose="020B0604020202020204" pitchFamily="34" charset="0"/>
              <a:buChar char="•"/>
              <a:defRPr/>
            </a:pPr>
            <a:r>
              <a:rPr lang="en-US" b="1" kern="0" dirty="0" smtClean="0">
                <a:solidFill>
                  <a:prstClr val="white"/>
                </a:solidFill>
                <a:latin typeface="Arial" charset="0"/>
                <a:ea typeface="ＭＳ Ｐゴシック" charset="0"/>
              </a:rPr>
              <a:t>Knowledge transfer: </a:t>
            </a:r>
            <a:r>
              <a:rPr lang="en-US" kern="0" dirty="0" smtClean="0">
                <a:solidFill>
                  <a:schemeClr val="accent3">
                    <a:lumMod val="50000"/>
                  </a:schemeClr>
                </a:solidFill>
                <a:latin typeface="Arial" charset="0"/>
                <a:ea typeface="ＭＳ Ｐゴシック" charset="0"/>
              </a:rPr>
              <a:t>Technical reports and factsheets</a:t>
            </a:r>
          </a:p>
          <a:p>
            <a:pPr marL="285750" indent="-285750" eaLnBrk="1" fontAlgn="auto" hangingPunct="1">
              <a:lnSpc>
                <a:spcPct val="150000"/>
              </a:lnSpc>
              <a:spcBef>
                <a:spcPts val="0"/>
              </a:spcBef>
              <a:spcAft>
                <a:spcPts val="0"/>
              </a:spcAft>
              <a:buFont typeface="Arial" panose="020B0604020202020204" pitchFamily="34" charset="0"/>
              <a:buChar char="•"/>
              <a:defRPr/>
            </a:pPr>
            <a:r>
              <a:rPr lang="en-US" b="1" kern="0" dirty="0" smtClean="0">
                <a:solidFill>
                  <a:prstClr val="white"/>
                </a:solidFill>
                <a:latin typeface="Arial" charset="0"/>
                <a:ea typeface="ＭＳ Ｐゴシック" charset="0"/>
              </a:rPr>
              <a:t>Performance assessment:  </a:t>
            </a:r>
            <a:r>
              <a:rPr lang="en-US" kern="0" dirty="0" smtClean="0">
                <a:solidFill>
                  <a:schemeClr val="accent3">
                    <a:lumMod val="50000"/>
                  </a:schemeClr>
                </a:solidFill>
                <a:latin typeface="Arial" charset="0"/>
                <a:ea typeface="ＭＳ Ｐゴシック" charset="0"/>
              </a:rPr>
              <a:t>demonstrating value for decision making</a:t>
            </a:r>
          </a:p>
        </p:txBody>
      </p:sp>
      <p:sp>
        <p:nvSpPr>
          <p:cNvPr id="21" name="14 Rectángulo"/>
          <p:cNvSpPr/>
          <p:nvPr/>
        </p:nvSpPr>
        <p:spPr>
          <a:xfrm>
            <a:off x="683568" y="2717874"/>
            <a:ext cx="1939954" cy="707886"/>
          </a:xfrm>
          <a:prstGeom prst="rect">
            <a:avLst/>
          </a:prstGeom>
        </p:spPr>
        <p:txBody>
          <a:bodyPr wrap="none">
            <a:spAutoFit/>
          </a:bodyPr>
          <a:lstStyle/>
          <a:p>
            <a:pPr algn="ctr" eaLnBrk="1" fontAlgn="auto" hangingPunct="1">
              <a:spcBef>
                <a:spcPts val="0"/>
              </a:spcBef>
              <a:spcAft>
                <a:spcPts val="0"/>
              </a:spcAft>
              <a:defRPr/>
            </a:pPr>
            <a:r>
              <a:rPr lang="en-US" sz="2000" b="1" kern="0" dirty="0" smtClean="0">
                <a:solidFill>
                  <a:schemeClr val="accent3">
                    <a:lumMod val="50000"/>
                  </a:schemeClr>
                </a:solidFill>
                <a:latin typeface="Arial" charset="0"/>
                <a:ea typeface="ＭＳ Ｐゴシック" charset="0"/>
              </a:rPr>
              <a:t>SEASONAL</a:t>
            </a:r>
          </a:p>
          <a:p>
            <a:pPr algn="ctr" eaLnBrk="1" fontAlgn="auto" hangingPunct="1">
              <a:spcBef>
                <a:spcPts val="0"/>
              </a:spcBef>
              <a:spcAft>
                <a:spcPts val="0"/>
              </a:spcAft>
              <a:defRPr/>
            </a:pPr>
            <a:r>
              <a:rPr lang="en-US" sz="2000" b="1" kern="0" dirty="0" smtClean="0">
                <a:solidFill>
                  <a:schemeClr val="accent3">
                    <a:lumMod val="50000"/>
                  </a:schemeClr>
                </a:solidFill>
                <a:latin typeface="Arial" charset="0"/>
                <a:ea typeface="ＭＳ Ｐゴシック" charset="0"/>
              </a:rPr>
              <a:t>PREDICTIONS</a:t>
            </a:r>
            <a:endParaRPr lang="en-US" sz="2000" b="1" kern="0" dirty="0">
              <a:solidFill>
                <a:schemeClr val="accent3">
                  <a:lumMod val="50000"/>
                </a:schemeClr>
              </a:solidFill>
              <a:latin typeface="Arial" charset="0"/>
              <a:ea typeface="ＭＳ Ｐゴシック" charset="0"/>
            </a:endParaRPr>
          </a:p>
        </p:txBody>
      </p:sp>
    </p:spTree>
    <p:extLst>
      <p:ext uri="{BB962C8B-B14F-4D97-AF65-F5344CB8AC3E}">
        <p14:creationId xmlns:p14="http://schemas.microsoft.com/office/powerpoint/2010/main" val="3480710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145" y="-18430"/>
            <a:ext cx="6430980" cy="696912"/>
          </a:xfrm>
        </p:spPr>
        <p:txBody>
          <a:bodyPr/>
          <a:lstStyle/>
          <a:p>
            <a:pPr>
              <a:defRPr/>
            </a:pPr>
            <a:r>
              <a:rPr lang="es-ES_tradnl" sz="2400" dirty="0" smtClean="0"/>
              <a:t>BSC </a:t>
            </a:r>
            <a:r>
              <a:rPr lang="en-US" sz="2400" dirty="0" smtClean="0"/>
              <a:t>partnership </a:t>
            </a:r>
            <a:r>
              <a:rPr lang="en-US" sz="2400" dirty="0"/>
              <a:t>in </a:t>
            </a:r>
            <a:r>
              <a:rPr lang="en-US" sz="2400" dirty="0" smtClean="0"/>
              <a:t/>
            </a:r>
            <a:br>
              <a:rPr lang="en-US" sz="2400" dirty="0" smtClean="0"/>
            </a:br>
            <a:r>
              <a:rPr lang="en-US" sz="2400" dirty="0" smtClean="0"/>
              <a:t>EU </a:t>
            </a:r>
            <a:r>
              <a:rPr lang="en-US" sz="2400" dirty="0"/>
              <a:t>Projects </a:t>
            </a:r>
            <a:r>
              <a:rPr lang="en-US" sz="2400" dirty="0" smtClean="0"/>
              <a:t>in </a:t>
            </a:r>
            <a:r>
              <a:rPr lang="en-US" sz="2400" dirty="0"/>
              <a:t>climate </a:t>
            </a:r>
            <a:r>
              <a:rPr lang="en-US" sz="2400" dirty="0" smtClean="0"/>
              <a:t>services</a:t>
            </a:r>
            <a:endParaRPr lang="es-ES" sz="2400" dirty="0"/>
          </a:p>
        </p:txBody>
      </p:sp>
      <p:sp>
        <p:nvSpPr>
          <p:cNvPr id="58" name="Text Box 9"/>
          <p:cNvSpPr txBox="1">
            <a:spLocks noChangeArrowheads="1"/>
          </p:cNvSpPr>
          <p:nvPr/>
        </p:nvSpPr>
        <p:spPr bwMode="auto">
          <a:xfrm>
            <a:off x="3491880" y="1681100"/>
            <a:ext cx="5591224" cy="1051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9360" tIns="51480" rIns="99360" bIns="5148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9pPr>
          </a:lstStyle>
          <a:p>
            <a:pPr marL="0" marR="0" lvl="0" indent="0"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pPr>
            <a:r>
              <a:rPr kumimoji="0" lang="en-GB" sz="1800" b="1" i="0" u="none" strike="noStrike" kern="0" cap="none" spc="0" normalizeH="0" baseline="0" noProof="0" dirty="0">
                <a:ln>
                  <a:noFill/>
                </a:ln>
                <a:solidFill>
                  <a:srgbClr val="000000"/>
                </a:solidFill>
                <a:effectLst/>
                <a:uLnTx/>
                <a:uFillTx/>
                <a:latin typeface="Arial" charset="0"/>
                <a:ea typeface="ＭＳ Ｐゴシック" charset="0"/>
              </a:rPr>
              <a:t>EUPORIAS:</a:t>
            </a:r>
            <a:r>
              <a:rPr kumimoji="0" lang="en-GB" sz="1800" b="0" i="0" u="none" strike="noStrike" kern="0" cap="none" spc="0" normalizeH="0" baseline="0" noProof="0" dirty="0">
                <a:ln>
                  <a:noFill/>
                </a:ln>
                <a:solidFill>
                  <a:srgbClr val="000000"/>
                </a:solidFill>
                <a:effectLst/>
                <a:uLnTx/>
                <a:uFillTx/>
                <a:latin typeface="Arial" charset="0"/>
                <a:ea typeface="ＭＳ Ｐゴシック" charset="0"/>
              </a:rPr>
              <a:t> </a:t>
            </a:r>
            <a:r>
              <a:rPr kumimoji="0" lang="en-GB" sz="1800" b="0" i="0" u="none" strike="noStrike" kern="0" cap="none" spc="0" normalizeH="0" baseline="0" noProof="0" dirty="0" err="1">
                <a:ln>
                  <a:noFill/>
                </a:ln>
                <a:solidFill>
                  <a:prstClr val="black">
                    <a:lumMod val="65000"/>
                    <a:lumOff val="35000"/>
                  </a:prstClr>
                </a:solidFill>
                <a:effectLst/>
                <a:uLnTx/>
                <a:uFillTx/>
                <a:latin typeface="Arial" charset="0"/>
                <a:ea typeface="ＭＳ Ｐゴシック" charset="0"/>
              </a:rPr>
              <a:t>EUropean</a:t>
            </a:r>
            <a:r>
              <a:rPr kumimoji="0" lang="en-GB" sz="1800" b="0" i="0" u="none" strike="noStrike" kern="0" cap="none" spc="0" normalizeH="0" baseline="0" noProof="0" dirty="0">
                <a:ln>
                  <a:noFill/>
                </a:ln>
                <a:solidFill>
                  <a:prstClr val="black">
                    <a:lumMod val="65000"/>
                    <a:lumOff val="35000"/>
                  </a:prstClr>
                </a:solidFill>
                <a:effectLst/>
                <a:uLnTx/>
                <a:uFillTx/>
                <a:latin typeface="Arial" charset="0"/>
                <a:ea typeface="ＭＳ Ｐゴシック" charset="0"/>
              </a:rPr>
              <a:t> Provision Of Regional Impact Assessment on a Seasonal-to-decadal timescale</a:t>
            </a:r>
          </a:p>
        </p:txBody>
      </p:sp>
      <p:pic>
        <p:nvPicPr>
          <p:cNvPr id="6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1421" y="1969132"/>
            <a:ext cx="1125711" cy="2162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2" name="Text Box 9"/>
          <p:cNvSpPr txBox="1">
            <a:spLocks noChangeArrowheads="1"/>
          </p:cNvSpPr>
          <p:nvPr/>
        </p:nvSpPr>
        <p:spPr bwMode="auto">
          <a:xfrm>
            <a:off x="3491880" y="773658"/>
            <a:ext cx="5591224" cy="1051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9360" tIns="51480" rIns="99360" bIns="5148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9pPr>
          </a:lstStyle>
          <a:p>
            <a:pPr marL="0" marR="0" lvl="0" indent="0"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pPr>
            <a:r>
              <a:rPr kumimoji="0" lang="en-GB" sz="1800" b="1" i="0" u="none" strike="noStrike" kern="0" cap="none" spc="0" normalizeH="0" baseline="0" noProof="0" dirty="0" smtClean="0">
                <a:ln>
                  <a:noFill/>
                </a:ln>
                <a:solidFill>
                  <a:srgbClr val="000000"/>
                </a:solidFill>
                <a:effectLst/>
                <a:uLnTx/>
                <a:uFillTx/>
                <a:latin typeface="Arial" charset="0"/>
                <a:ea typeface="ＭＳ Ｐゴシック" charset="0"/>
              </a:rPr>
              <a:t>SPECS: </a:t>
            </a:r>
            <a:r>
              <a:rPr kumimoji="0" lang="en-GB" sz="1800" b="0" i="0" u="none" strike="noStrike" kern="0" cap="none" spc="0" normalizeH="0" baseline="0" noProof="0" dirty="0" smtClean="0">
                <a:ln>
                  <a:noFill/>
                </a:ln>
                <a:solidFill>
                  <a:prstClr val="black">
                    <a:lumMod val="65000"/>
                    <a:lumOff val="35000"/>
                  </a:prstClr>
                </a:solidFill>
                <a:effectLst/>
                <a:uLnTx/>
                <a:uFillTx/>
                <a:latin typeface="Arial" charset="0"/>
                <a:ea typeface="ＭＳ Ｐゴシック" charset="0"/>
              </a:rPr>
              <a:t>Seasonal-to-decadal climate Prediction </a:t>
            </a:r>
            <a:r>
              <a:rPr kumimoji="0" lang="en-GB" sz="1800" b="0" i="0" u="none" strike="noStrike" kern="0" cap="none" spc="0" normalizeH="0" baseline="0" noProof="0" dirty="0">
                <a:ln>
                  <a:noFill/>
                </a:ln>
                <a:solidFill>
                  <a:prstClr val="black">
                    <a:lumMod val="65000"/>
                    <a:lumOff val="35000"/>
                  </a:prstClr>
                </a:solidFill>
                <a:effectLst/>
                <a:uLnTx/>
                <a:uFillTx/>
                <a:latin typeface="Arial" charset="0"/>
                <a:ea typeface="ＭＳ Ｐゴシック" charset="0"/>
              </a:rPr>
              <a:t>for the improvement of European Climate Services</a:t>
            </a:r>
          </a:p>
        </p:txBody>
      </p:sp>
      <p:pic>
        <p:nvPicPr>
          <p:cNvPr id="6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175" y="1618941"/>
            <a:ext cx="1084134" cy="8827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3" y="1027091"/>
            <a:ext cx="1009389" cy="3659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5" name="8 Imagen" descr="newa_logo_web_rgb.png"/>
          <p:cNvPicPr>
            <a:picLocks noChangeAspect="1"/>
          </p:cNvPicPr>
          <p:nvPr/>
        </p:nvPicPr>
        <p:blipFill>
          <a:blip r:embed="rId6" cstate="print"/>
          <a:srcRect l="27319" t="31970"/>
          <a:stretch>
            <a:fillRect/>
          </a:stretch>
        </p:blipFill>
        <p:spPr>
          <a:xfrm>
            <a:off x="2304795" y="2833228"/>
            <a:ext cx="972338" cy="350042"/>
          </a:xfrm>
          <a:prstGeom prst="rect">
            <a:avLst/>
          </a:prstGeom>
        </p:spPr>
      </p:pic>
      <p:sp>
        <p:nvSpPr>
          <p:cNvPr id="67" name="Rectángulo 15"/>
          <p:cNvSpPr/>
          <p:nvPr/>
        </p:nvSpPr>
        <p:spPr>
          <a:xfrm>
            <a:off x="3491880" y="2833228"/>
            <a:ext cx="5591224" cy="369332"/>
          </a:xfrm>
          <a:prstGeom prst="rect">
            <a:avLst/>
          </a:prstGeom>
        </p:spPr>
        <p:txBody>
          <a:bodyPr wrap="square">
            <a:spAutoFit/>
          </a:bodyPr>
          <a:lstStyle/>
          <a:p>
            <a:pPr fontAlgn="auto">
              <a:spcBef>
                <a:spcPts val="0"/>
              </a:spcBef>
              <a:spcAft>
                <a:spcPts val="0"/>
              </a:spcAft>
            </a:pPr>
            <a:r>
              <a:rPr lang="en-GB" b="1" dirty="0">
                <a:solidFill>
                  <a:srgbClr val="000000"/>
                </a:solidFill>
                <a:latin typeface="Arial" charset="0"/>
                <a:ea typeface="ＭＳ Ｐゴシック" charset="0"/>
              </a:rPr>
              <a:t>NEWA: </a:t>
            </a:r>
            <a:r>
              <a:rPr lang="en-GB" dirty="0">
                <a:solidFill>
                  <a:prstClr val="black">
                    <a:lumMod val="65000"/>
                    <a:lumOff val="35000"/>
                  </a:prstClr>
                </a:solidFill>
                <a:latin typeface="Arial" charset="0"/>
                <a:ea typeface="ＭＳ Ｐゴシック" charset="0"/>
              </a:rPr>
              <a:t>New European Wind Atlas</a:t>
            </a:r>
            <a:endParaRPr lang="es-ES" dirty="0">
              <a:solidFill>
                <a:prstClr val="black">
                  <a:lumMod val="65000"/>
                  <a:lumOff val="35000"/>
                </a:prstClr>
              </a:solidFill>
              <a:latin typeface="Arial" charset="0"/>
              <a:ea typeface="ＭＳ Ｐゴシック" charset="0"/>
            </a:endParaRPr>
          </a:p>
        </p:txBody>
      </p:sp>
      <p:pic>
        <p:nvPicPr>
          <p:cNvPr id="2050" name="Picture 2" descr="http://www.ucc.ie/en/media/research/researchatucc/h2020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145" y="4275557"/>
            <a:ext cx="1462528" cy="471783"/>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5"/>
          <p:cNvSpPr/>
          <p:nvPr/>
        </p:nvSpPr>
        <p:spPr>
          <a:xfrm>
            <a:off x="3491880" y="3509962"/>
            <a:ext cx="5591224" cy="923330"/>
          </a:xfrm>
          <a:prstGeom prst="rect">
            <a:avLst/>
          </a:prstGeom>
        </p:spPr>
        <p:txBody>
          <a:bodyPr wrap="square">
            <a:spAutoFit/>
          </a:bodyPr>
          <a:lstStyle/>
          <a:p>
            <a:pPr fontAlgn="auto">
              <a:spcBef>
                <a:spcPts val="0"/>
              </a:spcBef>
              <a:spcAft>
                <a:spcPts val="0"/>
              </a:spcAft>
            </a:pPr>
            <a:r>
              <a:rPr lang="en-GB" b="1" dirty="0" smtClean="0">
                <a:solidFill>
                  <a:srgbClr val="000000"/>
                </a:solidFill>
                <a:latin typeface="Arial" charset="0"/>
                <a:ea typeface="ＭＳ Ｐゴシック" charset="0"/>
              </a:rPr>
              <a:t>PRIMAVERA: </a:t>
            </a:r>
            <a:r>
              <a:rPr lang="en-US" dirty="0">
                <a:solidFill>
                  <a:prstClr val="black">
                    <a:lumMod val="65000"/>
                    <a:lumOff val="35000"/>
                  </a:prstClr>
                </a:solidFill>
                <a:latin typeface="Arial" charset="0"/>
                <a:ea typeface="ＭＳ Ｐゴシック" charset="0"/>
              </a:rPr>
              <a:t>Process-based climate simulation: advances in high-resolution modelling and </a:t>
            </a:r>
            <a:r>
              <a:rPr lang="en-US" dirty="0" smtClean="0">
                <a:solidFill>
                  <a:prstClr val="black">
                    <a:lumMod val="65000"/>
                    <a:lumOff val="35000"/>
                  </a:prstClr>
                </a:solidFill>
                <a:latin typeface="Arial" charset="0"/>
                <a:ea typeface="ＭＳ Ｐゴシック" charset="0"/>
              </a:rPr>
              <a:t>European </a:t>
            </a:r>
            <a:r>
              <a:rPr lang="en-US" dirty="0">
                <a:solidFill>
                  <a:prstClr val="black">
                    <a:lumMod val="65000"/>
                    <a:lumOff val="35000"/>
                  </a:prstClr>
                </a:solidFill>
                <a:latin typeface="Arial" charset="0"/>
                <a:ea typeface="ＭＳ Ｐゴシック" charset="0"/>
              </a:rPr>
              <a:t>climate risk assessment</a:t>
            </a:r>
            <a:endParaRPr lang="es-ES" dirty="0">
              <a:solidFill>
                <a:prstClr val="black">
                  <a:lumMod val="65000"/>
                  <a:lumOff val="35000"/>
                </a:prstClr>
              </a:solidFill>
              <a:latin typeface="Arial" charset="0"/>
              <a:ea typeface="ＭＳ Ｐゴシック" charset="0"/>
            </a:endParaRPr>
          </a:p>
        </p:txBody>
      </p:sp>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3088" y="3615784"/>
            <a:ext cx="924045" cy="18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ángulo 15"/>
          <p:cNvSpPr/>
          <p:nvPr/>
        </p:nvSpPr>
        <p:spPr>
          <a:xfrm>
            <a:off x="3491880" y="4436534"/>
            <a:ext cx="5591224" cy="646331"/>
          </a:xfrm>
          <a:prstGeom prst="rect">
            <a:avLst/>
          </a:prstGeom>
        </p:spPr>
        <p:txBody>
          <a:bodyPr wrap="square">
            <a:spAutoFit/>
          </a:bodyPr>
          <a:lstStyle/>
          <a:p>
            <a:pPr fontAlgn="auto">
              <a:spcBef>
                <a:spcPts val="0"/>
              </a:spcBef>
              <a:spcAft>
                <a:spcPts val="0"/>
              </a:spcAft>
            </a:pPr>
            <a:r>
              <a:rPr lang="en-GB" b="1" dirty="0" smtClean="0">
                <a:solidFill>
                  <a:srgbClr val="000000"/>
                </a:solidFill>
                <a:latin typeface="Arial" charset="0"/>
                <a:ea typeface="ＭＳ Ｐゴシック" charset="0"/>
              </a:rPr>
              <a:t>IMPREX: </a:t>
            </a:r>
            <a:r>
              <a:rPr lang="en-US" dirty="0" smtClean="0">
                <a:solidFill>
                  <a:prstClr val="black">
                    <a:lumMod val="65000"/>
                    <a:lumOff val="35000"/>
                  </a:prstClr>
                </a:solidFill>
                <a:latin typeface="Arial" charset="0"/>
                <a:ea typeface="ＭＳ Ｐゴシック" charset="0"/>
              </a:rPr>
              <a:t>Improving predictions and management of hydrological Extremes</a:t>
            </a:r>
          </a:p>
        </p:txBody>
      </p:sp>
      <p:sp>
        <p:nvSpPr>
          <p:cNvPr id="23" name="Rectángulo 15"/>
          <p:cNvSpPr/>
          <p:nvPr/>
        </p:nvSpPr>
        <p:spPr>
          <a:xfrm>
            <a:off x="3538552" y="6318274"/>
            <a:ext cx="5591224" cy="369332"/>
          </a:xfrm>
          <a:prstGeom prst="rect">
            <a:avLst/>
          </a:prstGeom>
        </p:spPr>
        <p:txBody>
          <a:bodyPr wrap="square">
            <a:spAutoFit/>
          </a:bodyPr>
          <a:lstStyle/>
          <a:p>
            <a:pPr fontAlgn="auto">
              <a:spcBef>
                <a:spcPts val="0"/>
              </a:spcBef>
              <a:spcAft>
                <a:spcPts val="0"/>
              </a:spcAft>
            </a:pPr>
            <a:r>
              <a:rPr lang="en-GB" b="1" dirty="0" smtClean="0">
                <a:solidFill>
                  <a:srgbClr val="000000"/>
                </a:solidFill>
                <a:latin typeface="Arial" charset="0"/>
                <a:ea typeface="ＭＳ Ｐゴシック" charset="0"/>
              </a:rPr>
              <a:t>CLIM4ENERGY: </a:t>
            </a:r>
            <a:r>
              <a:rPr lang="en-US" dirty="0" smtClean="0">
                <a:solidFill>
                  <a:prstClr val="black">
                    <a:lumMod val="65000"/>
                    <a:lumOff val="35000"/>
                  </a:prstClr>
                </a:solidFill>
                <a:latin typeface="Arial" charset="0"/>
                <a:ea typeface="ＭＳ Ｐゴシック" charset="0"/>
              </a:rPr>
              <a:t>Climate for Energy</a:t>
            </a:r>
            <a:endParaRPr lang="es-ES" dirty="0">
              <a:solidFill>
                <a:prstClr val="black">
                  <a:lumMod val="65000"/>
                  <a:lumOff val="35000"/>
                </a:prstClr>
              </a:solidFill>
              <a:latin typeface="Arial" charset="0"/>
              <a:ea typeface="ＭＳ Ｐゴシック" charset="0"/>
            </a:endParaRPr>
          </a:p>
        </p:txBody>
      </p:sp>
      <p:pic>
        <p:nvPicPr>
          <p:cNvPr id="1029" name="Picture 5" descr="Copernicus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912" y="6102250"/>
            <a:ext cx="1565405" cy="652252"/>
          </a:xfrm>
          <a:prstGeom prst="rect">
            <a:avLst/>
          </a:prstGeom>
          <a:noFill/>
          <a:extLst>
            <a:ext uri="{909E8E84-426E-40dd-AFC4-6F175D3DCCD1}">
              <a14:hiddenFill xmlns:a14="http://schemas.microsoft.com/office/drawing/2010/main">
                <a:solidFill>
                  <a:srgbClr val="FFFFFF"/>
                </a:solidFill>
              </a14:hiddenFill>
            </a:ext>
          </a:extLst>
        </p:spPr>
      </p:pic>
      <p:sp>
        <p:nvSpPr>
          <p:cNvPr id="5" name="4 Abrir llave"/>
          <p:cNvSpPr/>
          <p:nvPr/>
        </p:nvSpPr>
        <p:spPr>
          <a:xfrm>
            <a:off x="1834417" y="1027090"/>
            <a:ext cx="317003" cy="2382201"/>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6" name="25 Abrir llave"/>
          <p:cNvSpPr/>
          <p:nvPr/>
        </p:nvSpPr>
        <p:spPr>
          <a:xfrm>
            <a:off x="1834418" y="3552160"/>
            <a:ext cx="289310" cy="2478082"/>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 name="26 Abrir llave"/>
          <p:cNvSpPr/>
          <p:nvPr/>
        </p:nvSpPr>
        <p:spPr>
          <a:xfrm>
            <a:off x="1832290" y="6174259"/>
            <a:ext cx="291437" cy="648071"/>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026" name="Picture 2" descr="Screen_shot_2015-11-25_at_09.48.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1066" y="4533390"/>
            <a:ext cx="1380814" cy="416732"/>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15"/>
          <p:cNvSpPr/>
          <p:nvPr/>
        </p:nvSpPr>
        <p:spPr>
          <a:xfrm>
            <a:off x="3532587" y="5158355"/>
            <a:ext cx="5431901" cy="923330"/>
          </a:xfrm>
          <a:prstGeom prst="rect">
            <a:avLst/>
          </a:prstGeom>
          <a:ln w="63500">
            <a:solidFill>
              <a:srgbClr val="FF0000"/>
            </a:solidFill>
          </a:ln>
        </p:spPr>
        <p:txBody>
          <a:bodyPr wrap="square">
            <a:spAutoFit/>
          </a:bodyPr>
          <a:lstStyle/>
          <a:p>
            <a:pPr fontAlgn="auto">
              <a:spcBef>
                <a:spcPts val="0"/>
              </a:spcBef>
              <a:spcAft>
                <a:spcPts val="0"/>
              </a:spcAft>
            </a:pPr>
            <a:r>
              <a:rPr lang="en-GB" b="1" dirty="0" smtClean="0">
                <a:solidFill>
                  <a:srgbClr val="000000"/>
                </a:solidFill>
                <a:latin typeface="Arial" charset="0"/>
                <a:ea typeface="ＭＳ Ｐゴシック" charset="0"/>
              </a:rPr>
              <a:t>VISCA: </a:t>
            </a:r>
            <a:r>
              <a:rPr lang="en-US" dirty="0" smtClean="0">
                <a:solidFill>
                  <a:prstClr val="black">
                    <a:lumMod val="65000"/>
                    <a:lumOff val="35000"/>
                  </a:prstClr>
                </a:solidFill>
                <a:latin typeface="Arial" charset="0"/>
                <a:ea typeface="ＭＳ Ｐゴシック" charset="0"/>
              </a:rPr>
              <a:t>Climate </a:t>
            </a:r>
            <a:r>
              <a:rPr lang="en-US" dirty="0">
                <a:solidFill>
                  <a:prstClr val="black">
                    <a:lumMod val="65000"/>
                    <a:lumOff val="35000"/>
                  </a:prstClr>
                </a:solidFill>
                <a:latin typeface="Arial" charset="0"/>
                <a:ea typeface="ＭＳ Ｐゴシック" charset="0"/>
              </a:rPr>
              <a:t>Service (CS) and Decision Support System (DSS) that integrates climate, agricultural and end-users´ </a:t>
            </a:r>
            <a:r>
              <a:rPr lang="en-US" dirty="0" smtClean="0">
                <a:solidFill>
                  <a:prstClr val="black">
                    <a:lumMod val="65000"/>
                    <a:lumOff val="35000"/>
                  </a:prstClr>
                </a:solidFill>
                <a:latin typeface="Arial" charset="0"/>
                <a:ea typeface="ＭＳ Ｐゴシック" charset="0"/>
              </a:rPr>
              <a:t>specifications for wine sector.</a:t>
            </a:r>
          </a:p>
        </p:txBody>
      </p:sp>
    </p:spTree>
    <p:extLst>
      <p:ext uri="{BB962C8B-B14F-4D97-AF65-F5344CB8AC3E}">
        <p14:creationId xmlns:p14="http://schemas.microsoft.com/office/powerpoint/2010/main" val="29948737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44" r="55994" b="38731"/>
          <a:stretch/>
        </p:blipFill>
        <p:spPr bwMode="auto">
          <a:xfrm>
            <a:off x="4139952" y="2272524"/>
            <a:ext cx="4543501" cy="389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Seasonal forecasts for food security</a:t>
            </a:r>
            <a:endParaRPr lang="en-US" dirty="0"/>
          </a:p>
        </p:txBody>
      </p:sp>
      <p:sp>
        <p:nvSpPr>
          <p:cNvPr id="4" name="Rectangle 3"/>
          <p:cNvSpPr/>
          <p:nvPr/>
        </p:nvSpPr>
        <p:spPr>
          <a:xfrm>
            <a:off x="251520" y="1050084"/>
            <a:ext cx="8892480" cy="923330"/>
          </a:xfrm>
          <a:prstGeom prst="rect">
            <a:avLst/>
          </a:prstGeom>
        </p:spPr>
        <p:txBody>
          <a:bodyPr wrap="square">
            <a:spAutoFit/>
          </a:bodyPr>
          <a:lstStyle/>
          <a:p>
            <a:r>
              <a:rPr lang="en-GB" altLang="en-US" dirty="0" smtClean="0"/>
              <a:t>Agreement with the Joint Research </a:t>
            </a:r>
            <a:r>
              <a:rPr lang="en-GB" altLang="en-US" dirty="0" err="1" smtClean="0"/>
              <a:t>Center</a:t>
            </a:r>
            <a:r>
              <a:rPr lang="en-GB" altLang="en-US" dirty="0" smtClean="0"/>
              <a:t> for exploring </a:t>
            </a:r>
            <a:r>
              <a:rPr lang="en-GB" altLang="en-US" dirty="0"/>
              <a:t>how </a:t>
            </a:r>
            <a:r>
              <a:rPr lang="en-GB" altLang="en-US" dirty="0" smtClean="0"/>
              <a:t>the </a:t>
            </a:r>
            <a:r>
              <a:rPr lang="en-GB" altLang="en-US" b="1" dirty="0" smtClean="0"/>
              <a:t>MARS </a:t>
            </a:r>
            <a:r>
              <a:rPr lang="en-GB" altLang="en-US" b="1" dirty="0"/>
              <a:t>Crop Yield Forecasting System (MCYFS)</a:t>
            </a:r>
            <a:r>
              <a:rPr lang="en-GB" altLang="en-US" dirty="0"/>
              <a:t> could ingest the seasonal forecast after bias adjustment and downscaling (when required) for a future operational use</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285826"/>
            <a:ext cx="2520280" cy="357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149922"/>
            <a:ext cx="2540770" cy="362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2400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3"/>
          <p:cNvSpPr txBox="1">
            <a:spLocks noChangeAspect="1" noChangeArrowheads="1"/>
          </p:cNvSpPr>
          <p:nvPr/>
        </p:nvSpPr>
        <p:spPr bwMode="auto">
          <a:xfrm>
            <a:off x="1371600" y="3654425"/>
            <a:ext cx="6400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 altLang="es-ES" sz="3200">
                <a:solidFill>
                  <a:srgbClr val="FFFFFF"/>
                </a:solidFill>
              </a:rPr>
              <a:t>Thank you!</a:t>
            </a:r>
          </a:p>
          <a:p>
            <a:pPr algn="ctr" eaLnBrk="1" hangingPunct="1"/>
            <a:endParaRPr lang="en-US" altLang="es-ES" sz="2400">
              <a:latin typeface="Calibri" panose="020F0502020204030204" pitchFamily="34" charset="0"/>
            </a:endParaRPr>
          </a:p>
        </p:txBody>
      </p:sp>
      <p:sp>
        <p:nvSpPr>
          <p:cNvPr id="4" name="TextShape 4"/>
          <p:cNvSpPr txBox="1">
            <a:spLocks noChangeArrowheads="1"/>
          </p:cNvSpPr>
          <p:nvPr/>
        </p:nvSpPr>
        <p:spPr bwMode="auto">
          <a:xfrm>
            <a:off x="1350963" y="4325938"/>
            <a:ext cx="64801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s-ES" dirty="0" err="1" smtClean="0">
                <a:solidFill>
                  <a:srgbClr val="FFFFFF"/>
                </a:solidFill>
                <a:latin typeface="+mn-lt"/>
              </a:rPr>
              <a:t>For</a:t>
            </a:r>
            <a:r>
              <a:rPr lang="es-ES" dirty="0" smtClean="0">
                <a:solidFill>
                  <a:srgbClr val="FFFFFF"/>
                </a:solidFill>
                <a:latin typeface="+mn-lt"/>
              </a:rPr>
              <a:t> </a:t>
            </a:r>
            <a:r>
              <a:rPr lang="es-ES" dirty="0" err="1" smtClean="0">
                <a:solidFill>
                  <a:srgbClr val="FFFFFF"/>
                </a:solidFill>
                <a:latin typeface="+mn-lt"/>
              </a:rPr>
              <a:t>further</a:t>
            </a:r>
            <a:r>
              <a:rPr lang="es-ES" dirty="0" smtClean="0">
                <a:solidFill>
                  <a:srgbClr val="FFFFFF"/>
                </a:solidFill>
                <a:latin typeface="+mn-lt"/>
              </a:rPr>
              <a:t> </a:t>
            </a:r>
            <a:r>
              <a:rPr lang="es-ES" dirty="0" err="1" smtClean="0">
                <a:solidFill>
                  <a:srgbClr val="FFFFFF"/>
                </a:solidFill>
                <a:latin typeface="+mn-lt"/>
              </a:rPr>
              <a:t>information</a:t>
            </a:r>
            <a:r>
              <a:rPr lang="es-ES" dirty="0" smtClean="0">
                <a:solidFill>
                  <a:srgbClr val="FFFFFF"/>
                </a:solidFill>
                <a:latin typeface="+mn-lt"/>
              </a:rPr>
              <a:t> </a:t>
            </a:r>
            <a:r>
              <a:rPr lang="es-ES" dirty="0" err="1" smtClean="0">
                <a:solidFill>
                  <a:srgbClr val="FFFFFF"/>
                </a:solidFill>
                <a:latin typeface="+mn-lt"/>
              </a:rPr>
              <a:t>please</a:t>
            </a:r>
            <a:r>
              <a:rPr lang="es-ES" dirty="0" smtClean="0">
                <a:solidFill>
                  <a:srgbClr val="FFFFFF"/>
                </a:solidFill>
                <a:latin typeface="+mn-lt"/>
              </a:rPr>
              <a:t> </a:t>
            </a:r>
            <a:r>
              <a:rPr lang="es-ES" dirty="0" err="1" smtClean="0">
                <a:solidFill>
                  <a:srgbClr val="FFFFFF"/>
                </a:solidFill>
                <a:latin typeface="+mn-lt"/>
              </a:rPr>
              <a:t>contact</a:t>
            </a:r>
            <a:endParaRPr lang="es-ES" dirty="0" smtClean="0">
              <a:solidFill>
                <a:srgbClr val="FFFFFF"/>
              </a:solidFill>
              <a:latin typeface="+mn-lt"/>
            </a:endParaRPr>
          </a:p>
          <a:p>
            <a:pPr algn="ctr" eaLnBrk="1" hangingPunct="1">
              <a:defRPr/>
            </a:pPr>
            <a:r>
              <a:rPr lang="es-ES" dirty="0">
                <a:solidFill>
                  <a:srgbClr val="FFFFFF"/>
                </a:solidFill>
                <a:latin typeface="+mn-lt"/>
              </a:rPr>
              <a:t>info-services-es@bsc.es </a:t>
            </a:r>
            <a:endParaRPr lang="es-ES" dirty="0" smtClean="0">
              <a:solidFill>
                <a:srgbClr val="FFFFFF"/>
              </a:solidFill>
              <a:latin typeface="+mn-lt"/>
            </a:endParaRPr>
          </a:p>
        </p:txBody>
      </p:sp>
    </p:spTree>
    <p:extLst>
      <p:ext uri="{BB962C8B-B14F-4D97-AF65-F5344CB8AC3E}">
        <p14:creationId xmlns:p14="http://schemas.microsoft.com/office/powerpoint/2010/main" val="34511507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BSC">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3468</TotalTime>
  <Words>806</Words>
  <Application>Microsoft Macintosh PowerPoint</Application>
  <PresentationFormat>Custom</PresentationFormat>
  <Paragraphs>72</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Barcelona Supercomputing Center</vt:lpstr>
      <vt:lpstr>Earth Sciences Department structure</vt:lpstr>
      <vt:lpstr>Research lines:     - Climate services    - Atmospheric Composition       </vt:lpstr>
      <vt:lpstr>Added value of the Earth System Services group to the seasonal forecasting approach  for the Energ</vt:lpstr>
      <vt:lpstr>BSC partnership in  EU Projects in climate services</vt:lpstr>
      <vt:lpstr>Seasonal forecasts for food security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lbermude</dc:creator>
  <cp:lastModifiedBy>Raül</cp:lastModifiedBy>
  <cp:revision>245</cp:revision>
  <cp:lastPrinted>2015-05-13T12:15:56Z</cp:lastPrinted>
  <dcterms:modified xsi:type="dcterms:W3CDTF">2017-05-09T15:05:10Z</dcterms:modified>
</cp:coreProperties>
</file>