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98" r:id="rId4"/>
    <p:sldId id="276" r:id="rId5"/>
    <p:sldId id="259" r:id="rId6"/>
    <p:sldId id="285" r:id="rId7"/>
    <p:sldId id="307" r:id="rId8"/>
    <p:sldId id="284" r:id="rId9"/>
    <p:sldId id="282" r:id="rId10"/>
    <p:sldId id="308" r:id="rId11"/>
    <p:sldId id="283" r:id="rId12"/>
    <p:sldId id="309" r:id="rId13"/>
    <p:sldId id="310" r:id="rId14"/>
    <p:sldId id="270" r:id="rId15"/>
  </p:sldIdLst>
  <p:sldSz cx="9144000" cy="7019925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87" autoAdjust="0"/>
  </p:normalViewPr>
  <p:slideViewPr>
    <p:cSldViewPr showGuides="1">
      <p:cViewPr varScale="1">
        <p:scale>
          <a:sx n="83" d="100"/>
          <a:sy n="83" d="100"/>
        </p:scale>
        <p:origin x="-941" y="-77"/>
      </p:cViewPr>
      <p:guideLst>
        <p:guide orient="horz" pos="21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90BDEA3-9C28-4889-BE09-46F715F93223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3F6556-CD5E-42A5-8333-F182CE9DE81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31651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300E2DF-61CC-40FD-8798-A34BF2E4B247}" type="datetimeFigureOut">
              <a:rPr lang="en-US"/>
              <a:pPr>
                <a:defRPr/>
              </a:pPr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41363"/>
            <a:ext cx="48196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A6B628-0BC9-433E-BD68-4A957D33DA6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73992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CF432F-62BE-41A0-8C1C-67977A6A297C}" type="slidenum">
              <a:rPr lang="en-US" altLang="es-ES"/>
              <a:pPr/>
              <a:t>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318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57DE65-199C-448F-9565-9E514D0BDD56}" type="slidenum">
              <a:rPr lang="en-U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7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altLang="es-ES" smtClean="0">
                <a:ea typeface="ＭＳ Ｐゴシック" panose="020B0600070205080204" pitchFamily="34" charset="-128"/>
              </a:rPr>
              <a:t>Aquests models els podem aplicar a múltiples escales espaials, des de la més global fins a centrar-nos només en una ciutat.</a:t>
            </a:r>
            <a:endParaRPr lang="es-ES" altLang="es-ES" smtClean="0">
              <a:ea typeface="ＭＳ Ｐゴシック" panose="020B0600070205080204" pitchFamily="34" charset="-128"/>
            </a:endParaRPr>
          </a:p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86CD78-2337-4E94-8F37-BBAB155D6A0D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0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altLang="es-ES" dirty="0" smtClean="0">
                <a:ea typeface="ＭＳ Ｐゴシック" panose="020B0600070205080204" pitchFamily="34" charset="-128"/>
              </a:rPr>
              <a:t>També podem treballar a totes les escales temporals. L’anàlisi diagnòstic d’esdeveniments passats, els pronòstics per als propers dies, les projeccions a molts anys vista i el terme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mitg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, les prediccions que van des de setmanes i mesos fins a dècades.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On som forts i el que ens fa destacar son dos casos concrets que molt pocs altres centres treballen i que estan fortament lligats tant a l’energia solar com a l’energia eòlica. 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D’una banda  som líders en temes de modelització de la pols a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l’atmòsfera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 que és un tema crític per a zones àrides, semiàrides i zones adjacents (Àfrica, Sud d’Espanya i Orient Mitjà) i cabdal per a la gestió de l’energia solar.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D’altra banda les prediccions climàtiques (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seasonal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 to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decadal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) són un tema molt nou que tot just es comença a treballar a nivell mundial i en el que només el nostre centre i la Met Office de Regne Unit estem fent coses i en molts casos col·laborant i en contacte constant amb el sector de l’energia eòlica.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A continuació us explicaré aquest dos punts amb una mica més de detall.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endParaRPr lang="es-ES" altLang="es-E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0F6C1-2194-44E6-83F4-7B0BBA4685E9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6B628-0BC9-433E-BD68-4A957D33DA69}" type="slidenum">
              <a:rPr lang="en-US" altLang="es-ES" smtClean="0"/>
              <a:pPr>
                <a:defRPr/>
              </a:pPr>
              <a:t>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2109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256F-78D1-4738-8295-D6EC6CFE0879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2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461147-870C-4D31-A941-B9305B2B8DBB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0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5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E0F721-F84E-4ACF-868D-7AB7D9512FF5}" type="slidenum">
              <a:rPr lang="en-US" altLang="es-E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‹Nº›</a:t>
            </a:fld>
            <a:endParaRPr lang="en-US" altLang="es-ES" smtClean="0">
              <a:latin typeface="Calibri" panose="020F0502020204030204" pitchFamily="34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8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61CC3748-39B5-4A69-9D6F-87B6A9ED5CF7}" type="slidenum">
              <a:rPr lang="en-US" altLang="es-E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‹Nº›</a:t>
            </a:fld>
            <a:endParaRPr lang="en-US" altLang="es-ES" smtClean="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098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B99C030-58CC-483F-A182-3536826AC312}" type="slidenum">
              <a:rPr lang="en-US" altLang="es-ES" sz="1000" smtClean="0">
                <a:solidFill>
                  <a:srgbClr val="23589C"/>
                </a:solidFill>
              </a:rPr>
              <a:pPr algn="r" eaLnBrk="1" hangingPunct="1">
                <a:defRPr/>
              </a:pPr>
              <a:t>‹Nº›</a:t>
            </a:fld>
            <a:endParaRPr lang="en-US" altLang="es-ES" smtClean="0">
              <a:latin typeface="Calibri" panose="020F0502020204030204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084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79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7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57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microsoft.com/office/2007/relationships/hdphoto" Target="../media/hdphoto1.wdp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4.png"/><Relationship Id="rId16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microsoft.com/office/2007/relationships/hdphoto" Target="../media/hdphoto2.wdp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5.pn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jpe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jpe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29" Type="http://schemas.openxmlformats.org/officeDocument/2006/relationships/image" Target="../media/image54.jpeg"/><Relationship Id="rId41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emf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Relationship Id="rId35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ds-was.aemet.es/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s-ES" sz="1400">
                <a:solidFill>
                  <a:srgbClr val="FFFFFF"/>
                </a:solidFill>
                <a:latin typeface="Calibri" panose="020F0502020204030204" pitchFamily="34" charset="0"/>
              </a:rPr>
              <a:t>Barcelona, 25 May 2015</a:t>
            </a:r>
            <a:endParaRPr lang="en-US" altLang="es-ES">
              <a:latin typeface="Calibri" panose="020F0502020204030204" pitchFamily="34" charset="0"/>
            </a:endParaRPr>
          </a:p>
        </p:txBody>
      </p:sp>
      <p:sp>
        <p:nvSpPr>
          <p:cNvPr id="12291" name="TextShape 2"/>
          <p:cNvSpPr txBox="1">
            <a:spLocks noChangeArrowheads="1"/>
          </p:cNvSpPr>
          <p:nvPr/>
        </p:nvSpPr>
        <p:spPr bwMode="auto">
          <a:xfrm>
            <a:off x="685800" y="2465388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200" b="1">
                <a:solidFill>
                  <a:srgbClr val="FFFFFF"/>
                </a:solidFill>
              </a:rPr>
              <a:t>EARTH SCIENCE DEPARTMENT</a:t>
            </a:r>
            <a:endParaRPr lang="en-US" altLang="es-ES">
              <a:latin typeface="Calibri" panose="020F0502020204030204" pitchFamily="34" charset="0"/>
            </a:endParaRPr>
          </a:p>
        </p:txBody>
      </p:sp>
      <p:sp>
        <p:nvSpPr>
          <p:cNvPr id="12292" name="TextShape 3"/>
          <p:cNvSpPr txBox="1">
            <a:spLocks noChangeAspect="1" noChangeArrowheads="1"/>
          </p:cNvSpPr>
          <p:nvPr/>
        </p:nvSpPr>
        <p:spPr bwMode="auto">
          <a:xfrm>
            <a:off x="1371600" y="4002088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2400" dirty="0" smtClean="0">
                <a:solidFill>
                  <a:srgbClr val="FFFFFF"/>
                </a:solidFill>
              </a:rPr>
              <a:t>Agencia Catalana de </a:t>
            </a:r>
            <a:r>
              <a:rPr lang="es-ES" altLang="es-ES" sz="2400" dirty="0" err="1" smtClean="0">
                <a:solidFill>
                  <a:srgbClr val="FFFFFF"/>
                </a:solidFill>
              </a:rPr>
              <a:t>l’Aigua</a:t>
            </a:r>
            <a:r>
              <a:rPr lang="es-ES" altLang="es-ES" sz="2400" dirty="0" smtClean="0">
                <a:solidFill>
                  <a:srgbClr val="FFFFFF"/>
                </a:solidFill>
              </a:rPr>
              <a:t> (ACA)</a:t>
            </a:r>
          </a:p>
          <a:p>
            <a:pPr algn="ctr" eaLnBrk="1" hangingPunct="1"/>
            <a:r>
              <a:rPr lang="es-ES_tradnl" altLang="es-ES" sz="1600" dirty="0" smtClean="0">
                <a:solidFill>
                  <a:srgbClr val="FFFFFF"/>
                </a:solidFill>
              </a:rPr>
              <a:t>Arnau </a:t>
            </a:r>
            <a:r>
              <a:rPr lang="es-ES_tradnl" altLang="es-ES" sz="1600" dirty="0" err="1" smtClean="0">
                <a:solidFill>
                  <a:srgbClr val="FFFFFF"/>
                </a:solidFill>
              </a:rPr>
              <a:t>Cangròs</a:t>
            </a:r>
            <a:r>
              <a:rPr lang="es-ES_tradnl" altLang="es-ES" sz="1600" dirty="0" smtClean="0">
                <a:solidFill>
                  <a:srgbClr val="FFFFFF"/>
                </a:solidFill>
              </a:rPr>
              <a:t>, </a:t>
            </a:r>
            <a:r>
              <a:rPr lang="es-ES_tradnl" altLang="es-ES" sz="1600" dirty="0" err="1" smtClean="0">
                <a:solidFill>
                  <a:srgbClr val="FFFFFF"/>
                </a:solidFill>
              </a:rPr>
              <a:t>tècnic</a:t>
            </a:r>
            <a:r>
              <a:rPr lang="es-ES_tradnl" altLang="es-ES" sz="1600" dirty="0" smtClean="0">
                <a:solidFill>
                  <a:srgbClr val="FFFFFF"/>
                </a:solidFill>
              </a:rPr>
              <a:t> en </a:t>
            </a:r>
            <a:r>
              <a:rPr lang="es-ES_tradnl" altLang="es-ES" sz="1600" dirty="0" err="1" smtClean="0">
                <a:solidFill>
                  <a:srgbClr val="FFFFFF"/>
                </a:solidFill>
              </a:rPr>
              <a:t>gestiò</a:t>
            </a:r>
            <a:r>
              <a:rPr lang="es-ES_tradnl" altLang="es-ES" sz="1600" dirty="0" smtClean="0">
                <a:solidFill>
                  <a:srgbClr val="FFFFFF"/>
                </a:solidFill>
              </a:rPr>
              <a:t> de recursos </a:t>
            </a:r>
            <a:r>
              <a:rPr lang="es-ES_tradnl" altLang="es-ES" sz="1600" dirty="0" err="1" smtClean="0">
                <a:solidFill>
                  <a:srgbClr val="FFFFFF"/>
                </a:solidFill>
              </a:rPr>
              <a:t>hídrics</a:t>
            </a:r>
            <a:endParaRPr lang="es-ES" altLang="es-ES" sz="1600" dirty="0" smtClean="0">
              <a:solidFill>
                <a:srgbClr val="FFFFFF"/>
              </a:solidFill>
            </a:endParaRPr>
          </a:p>
        </p:txBody>
      </p:sp>
      <p:sp>
        <p:nvSpPr>
          <p:cNvPr id="12293" name="TextShape 4"/>
          <p:cNvSpPr txBox="1">
            <a:spLocks noChangeArrowheads="1"/>
          </p:cNvSpPr>
          <p:nvPr/>
        </p:nvSpPr>
        <p:spPr bwMode="auto">
          <a:xfrm>
            <a:off x="1350963" y="5170488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i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Services</a:t>
            </a:r>
            <a:r>
              <a:rPr lang="es-ES" altLang="es-ES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ES" altLang="es-ES" i="1" dirty="0">
                <a:solidFill>
                  <a:srgbClr val="FFFFFF"/>
                </a:solidFill>
                <a:latin typeface="Calibri" panose="020F0502020204030204" pitchFamily="34" charset="0"/>
              </a:rPr>
              <a:t>– </a:t>
            </a:r>
            <a:r>
              <a:rPr lang="es-ES" altLang="es-E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Earth</a:t>
            </a:r>
            <a:r>
              <a:rPr lang="es-ES" altLang="es-ES" i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ES" altLang="es-E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Science</a:t>
            </a:r>
            <a:r>
              <a:rPr lang="es-ES" altLang="es-ES" i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s-ES" altLang="es-ES" i="1" dirty="0" err="1">
                <a:solidFill>
                  <a:srgbClr val="FFFFFF"/>
                </a:solidFill>
                <a:latin typeface="Calibri" panose="020F0502020204030204" pitchFamily="34" charset="0"/>
              </a:rPr>
              <a:t>Department</a:t>
            </a:r>
            <a:endParaRPr lang="en-US" altLang="es-ES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jimenez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01410"/>
            <a:ext cx="1702562" cy="8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Planning</a:t>
            </a:r>
            <a:r>
              <a:rPr lang="es-ES_tradnl" dirty="0" smtClean="0"/>
              <a:t> of </a:t>
            </a:r>
            <a:r>
              <a:rPr lang="es-ES_tradnl" dirty="0" err="1" smtClean="0"/>
              <a:t>vineyards</a:t>
            </a:r>
            <a:r>
              <a:rPr lang="es-ES_tradnl" dirty="0" smtClean="0"/>
              <a:t> </a:t>
            </a:r>
            <a:r>
              <a:rPr lang="es-ES_tradnl" dirty="0" err="1" smtClean="0"/>
              <a:t>fields</a:t>
            </a:r>
            <a:endParaRPr lang="es-ES" dirty="0"/>
          </a:p>
        </p:txBody>
      </p:sp>
      <p:pic>
        <p:nvPicPr>
          <p:cNvPr id="5" name="Shape 12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729" y="1637754"/>
            <a:ext cx="5673155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35"/>
          <p:cNvSpPr txBox="1">
            <a:spLocks noGrp="1"/>
          </p:cNvSpPr>
          <p:nvPr>
            <p:ph type="body" idx="4294967295"/>
          </p:nvPr>
        </p:nvSpPr>
        <p:spPr>
          <a:xfrm>
            <a:off x="6063927" y="1277714"/>
            <a:ext cx="2857958" cy="95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dk1"/>
                </a:solidFill>
              </a:rPr>
              <a:t>Winkler Index: </a:t>
            </a:r>
            <a:r>
              <a:rPr lang="en-US" sz="1600" dirty="0">
                <a:solidFill>
                  <a:schemeClr val="dk1"/>
                </a:solidFill>
              </a:rPr>
              <a:t>Oct-</a:t>
            </a:r>
            <a:r>
              <a:rPr lang="en-US" sz="1600" dirty="0" err="1">
                <a:solidFill>
                  <a:schemeClr val="dk1"/>
                </a:solidFill>
              </a:rPr>
              <a:t>Abr</a:t>
            </a:r>
            <a:endParaRPr lang="en-US" sz="1600" dirty="0">
              <a:solidFill>
                <a:schemeClr val="dk1"/>
              </a:solidFill>
            </a:endParaRPr>
          </a:p>
        </p:txBody>
      </p:sp>
      <p:pic>
        <p:nvPicPr>
          <p:cNvPr id="7" name="Shape 9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75" y="3679476"/>
            <a:ext cx="2304256" cy="21092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2"/>
          <p:cNvSpPr/>
          <p:nvPr/>
        </p:nvSpPr>
        <p:spPr>
          <a:xfrm>
            <a:off x="1311325" y="5143945"/>
            <a:ext cx="226799" cy="290099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AutoShape 2" descr="Image result for bodegas tor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3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power</a:t>
            </a:r>
            <a:r>
              <a:rPr lang="es-ES" dirty="0" smtClean="0"/>
              <a:t> </a:t>
            </a:r>
            <a:r>
              <a:rPr lang="es-ES" dirty="0" err="1" smtClean="0"/>
              <a:t>predictions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1014534"/>
            <a:ext cx="8316924" cy="38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42" y="1014534"/>
            <a:ext cx="692520" cy="387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28" y="4977915"/>
            <a:ext cx="2088232" cy="40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60" y="4977915"/>
            <a:ext cx="1512168" cy="5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5230876"/>
            <a:ext cx="3084858" cy="134625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60" y="4977915"/>
            <a:ext cx="512386" cy="41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4" descr="http://kwind.me/future-of-renewables/assets/logo-edp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r="26328"/>
          <a:stretch>
            <a:fillRect/>
          </a:stretch>
        </p:blipFill>
        <p:spPr bwMode="auto">
          <a:xfrm>
            <a:off x="6094328" y="5748540"/>
            <a:ext cx="1296144" cy="5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s://brandcenter-en.edf.com/fichiers/fckeditor/Brandcenter/Gouvernance/EDF_Logo_RGB_300_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7789" r="11491" b="13210"/>
          <a:stretch>
            <a:fillRect/>
          </a:stretch>
        </p:blipFill>
        <p:spPr bwMode="auto">
          <a:xfrm>
            <a:off x="4739074" y="5703628"/>
            <a:ext cx="1248517" cy="59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www.wclimate.com/wp-content/uploads/2014/08/logo-alsto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99" y="5846444"/>
            <a:ext cx="1144324" cy="3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s://www.enbw.com/cd-layout/images/all/logo_enbw-140013993770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52" y="6442447"/>
            <a:ext cx="1258171" cy="19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ttp://www.vortexfdc.com/assets/img/vortex-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84" y="6357295"/>
            <a:ext cx="1131749" cy="36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t0.gstatic.com/images?q=tbn:ANd9GcT0EwAOdFIc9NJoeoQtXYEtQnVl0gcGD98nDzMHgk7c0kcRH2wg4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99" y="6305811"/>
            <a:ext cx="1321381" cy="46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Triángulo isósceles"/>
          <p:cNvSpPr/>
          <p:nvPr/>
        </p:nvSpPr>
        <p:spPr>
          <a:xfrm rot="16200000" flipV="1">
            <a:off x="3206067" y="5759152"/>
            <a:ext cx="1735380" cy="296813"/>
          </a:xfrm>
          <a:prstGeom prst="triangl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16"/>
          <a:srcRect l="6402" r="39736"/>
          <a:stretch/>
        </p:blipFill>
        <p:spPr bwMode="auto">
          <a:xfrm rot="21285688">
            <a:off x="300030" y="2086953"/>
            <a:ext cx="1889653" cy="272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ijimenez\Downloads\179299295_1024a70998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0" b="-2"/>
          <a:stretch/>
        </p:blipFill>
        <p:spPr bwMode="auto">
          <a:xfrm>
            <a:off x="-29592" y="845666"/>
            <a:ext cx="9173592" cy="61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7594"/>
            <a:ext cx="6191348" cy="696944"/>
          </a:xfrm>
        </p:spPr>
        <p:txBody>
          <a:bodyPr/>
          <a:lstStyle/>
          <a:p>
            <a:r>
              <a:rPr lang="es-ES" sz="2000" dirty="0" err="1"/>
              <a:t>Water</a:t>
            </a:r>
            <a:r>
              <a:rPr lang="es-ES" sz="2000" dirty="0"/>
              <a:t> </a:t>
            </a:r>
            <a:r>
              <a:rPr lang="es-ES" sz="2000" dirty="0" err="1"/>
              <a:t>management</a:t>
            </a:r>
            <a:r>
              <a:rPr lang="es-ES" sz="2000" dirty="0"/>
              <a:t> and </a:t>
            </a:r>
            <a:r>
              <a:rPr lang="es-ES" sz="2000" dirty="0" err="1"/>
              <a:t>seasonal</a:t>
            </a:r>
            <a:r>
              <a:rPr lang="es-ES" sz="2000" dirty="0"/>
              <a:t> </a:t>
            </a:r>
            <a:r>
              <a:rPr lang="es-ES" sz="2000" dirty="0" err="1"/>
              <a:t>predictions</a:t>
            </a: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1259632" y="969616"/>
            <a:ext cx="6912768" cy="5904656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691680" y="1277714"/>
            <a:ext cx="6336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ES" b="1" dirty="0" smtClean="0">
                <a:solidFill>
                  <a:schemeClr val="accent1"/>
                </a:solidFill>
              </a:rPr>
              <a:t>Potential applications in FLOOD </a:t>
            </a:r>
            <a:r>
              <a:rPr lang="en-US" altLang="es-ES" b="1" dirty="0" smtClean="0">
                <a:solidFill>
                  <a:schemeClr val="accent1"/>
                </a:solidFill>
              </a:rPr>
              <a:t>RISK - WATER SUPPLY</a:t>
            </a:r>
          </a:p>
          <a:p>
            <a:pPr>
              <a:defRPr/>
            </a:pPr>
            <a:endParaRPr lang="en-US" altLang="es-E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b="1" dirty="0" smtClean="0">
                <a:solidFill>
                  <a:schemeClr val="accent1"/>
                </a:solidFill>
              </a:rPr>
              <a:t>Sub-seasonal</a:t>
            </a:r>
            <a:r>
              <a:rPr lang="en-US" altLang="es-ES" dirty="0" smtClean="0">
                <a:solidFill>
                  <a:schemeClr val="accent1"/>
                </a:solidFill>
              </a:rPr>
              <a:t> predictions (one month ahead)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b="1" dirty="0" smtClean="0">
                <a:solidFill>
                  <a:schemeClr val="accent1"/>
                </a:solidFill>
              </a:rPr>
              <a:t>Seasonal</a:t>
            </a:r>
            <a:r>
              <a:rPr lang="en-US" altLang="es-ES" dirty="0" smtClean="0">
                <a:solidFill>
                  <a:schemeClr val="accent1"/>
                </a:solidFill>
              </a:rPr>
              <a:t> predictions (the season ahead)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altLang="es-ES" dirty="0">
                <a:solidFill>
                  <a:schemeClr val="accent1"/>
                </a:solidFill>
              </a:rPr>
              <a:t>General trends for </a:t>
            </a:r>
            <a:r>
              <a:rPr lang="en-US" altLang="es-ES" dirty="0" err="1" smtClean="0">
                <a:solidFill>
                  <a:schemeClr val="accent1"/>
                </a:solidFill>
              </a:rPr>
              <a:t>precipitation,Temperature</a:t>
            </a:r>
            <a:r>
              <a:rPr lang="en-US" altLang="es-ES" dirty="0" smtClean="0">
                <a:solidFill>
                  <a:schemeClr val="accent1"/>
                </a:solidFill>
              </a:rPr>
              <a:t>, etc.</a:t>
            </a:r>
            <a:endParaRPr lang="en-US" altLang="es-E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b="1" dirty="0" smtClean="0">
                <a:solidFill>
                  <a:schemeClr val="accent1"/>
                </a:solidFill>
              </a:rPr>
              <a:t>Downscaling</a:t>
            </a:r>
            <a:r>
              <a:rPr lang="en-US" altLang="es-ES" dirty="0" smtClean="0">
                <a:solidFill>
                  <a:schemeClr val="accent1"/>
                </a:solidFill>
              </a:rPr>
              <a:t> of climate variables.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accent1"/>
                </a:solidFill>
              </a:rPr>
              <a:t>Informing </a:t>
            </a:r>
            <a:r>
              <a:rPr lang="es-ES" dirty="0" err="1">
                <a:solidFill>
                  <a:schemeClr val="accent1"/>
                </a:solidFill>
              </a:rPr>
              <a:t>Hydroelectric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power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management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dirty="0" smtClean="0">
                <a:solidFill>
                  <a:schemeClr val="accent1"/>
                </a:solidFill>
              </a:rPr>
              <a:t>Early warning systems for extreme events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s-E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dirty="0" smtClean="0">
                <a:solidFill>
                  <a:schemeClr val="accent1"/>
                </a:solidFill>
              </a:rPr>
              <a:t>Information on drought periods or flood risk</a:t>
            </a:r>
          </a:p>
          <a:p>
            <a:pPr>
              <a:defRPr/>
            </a:pPr>
            <a:endParaRPr lang="en-US" altLang="es-ES" dirty="0">
              <a:solidFill>
                <a:schemeClr val="accent1"/>
              </a:solidFill>
            </a:endParaRPr>
          </a:p>
          <a:p>
            <a:pPr>
              <a:defRPr/>
            </a:pPr>
            <a:endParaRPr lang="en-US" altLang="es-ES" dirty="0">
              <a:solidFill>
                <a:schemeClr val="accent1"/>
              </a:solidFill>
            </a:endParaRPr>
          </a:p>
        </p:txBody>
      </p:sp>
      <p:sp>
        <p:nvSpPr>
          <p:cNvPr id="7" name="6 Triángulo isósceles"/>
          <p:cNvSpPr/>
          <p:nvPr/>
        </p:nvSpPr>
        <p:spPr>
          <a:xfrm flipV="1">
            <a:off x="1784896" y="3528838"/>
            <a:ext cx="5544616" cy="576064"/>
          </a:xfrm>
          <a:prstGeom prst="triangle">
            <a:avLst/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9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Potential</a:t>
            </a:r>
            <a:r>
              <a:rPr lang="es-ES_tradnl" dirty="0" smtClean="0"/>
              <a:t> </a:t>
            </a:r>
            <a:r>
              <a:rPr lang="es-ES_tradnl" dirty="0" err="1" smtClean="0"/>
              <a:t>collaborations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67544" y="1277714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altLang="es-ES" b="1" dirty="0" smtClean="0">
                <a:solidFill>
                  <a:schemeClr val="accent2"/>
                </a:solidFill>
              </a:rPr>
              <a:t>IMPREX (Horizon 2020). </a:t>
            </a:r>
            <a:r>
              <a:rPr lang="es-ES_tradnl" dirty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Improving predictions and management of hydrological extremes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2"/>
                </a:solidFill>
              </a:rPr>
              <a:t>Updates on research advances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2"/>
                </a:solidFill>
              </a:rPr>
              <a:t>Feedback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accent2"/>
                </a:solidFill>
              </a:rPr>
              <a:t>Participation in user workshops</a:t>
            </a:r>
            <a:endParaRPr lang="es-ES_tradnl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ES_tradnl" altLang="es-ES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s-ES_tradnl" altLang="es-ES" b="1" dirty="0" smtClean="0">
                <a:solidFill>
                  <a:schemeClr val="accent2"/>
                </a:solidFill>
              </a:rPr>
              <a:t>New </a:t>
            </a:r>
            <a:r>
              <a:rPr lang="es-ES_tradnl" altLang="es-ES" b="1" dirty="0" err="1" smtClean="0">
                <a:solidFill>
                  <a:schemeClr val="accent2"/>
                </a:solidFill>
              </a:rPr>
              <a:t>projects</a:t>
            </a:r>
            <a:r>
              <a:rPr lang="es-ES_tradnl" altLang="es-ES" dirty="0">
                <a:solidFill>
                  <a:schemeClr val="accent2"/>
                </a:solidFill>
              </a:rPr>
              <a:t> </a:t>
            </a:r>
            <a:r>
              <a:rPr lang="es-ES_tradnl" altLang="es-ES" dirty="0" smtClean="0">
                <a:solidFill>
                  <a:schemeClr val="accent2"/>
                </a:solidFill>
              </a:rPr>
              <a:t>as </a:t>
            </a:r>
            <a:r>
              <a:rPr lang="es-ES_tradnl" altLang="es-ES" dirty="0" err="1" smtClean="0">
                <a:solidFill>
                  <a:schemeClr val="accent2"/>
                </a:solidFill>
              </a:rPr>
              <a:t>partners</a:t>
            </a:r>
            <a:r>
              <a:rPr lang="es-ES_tradnl" altLang="es-ES" dirty="0" smtClean="0">
                <a:solidFill>
                  <a:schemeClr val="accent2"/>
                </a:solidFill>
              </a:rPr>
              <a:t> </a:t>
            </a:r>
            <a:r>
              <a:rPr lang="es-ES_tradnl" altLang="es-ES" dirty="0" err="1" smtClean="0">
                <a:solidFill>
                  <a:schemeClr val="accent2"/>
                </a:solidFill>
              </a:rPr>
              <a:t>or</a:t>
            </a:r>
            <a:r>
              <a:rPr lang="es-ES_tradnl" altLang="es-ES" dirty="0" smtClean="0">
                <a:solidFill>
                  <a:schemeClr val="accent2"/>
                </a:solidFill>
              </a:rPr>
              <a:t> </a:t>
            </a:r>
            <a:r>
              <a:rPr lang="es-ES_tradnl" altLang="es-ES" dirty="0" err="1" smtClean="0">
                <a:solidFill>
                  <a:schemeClr val="accent2"/>
                </a:solidFill>
              </a:rPr>
              <a:t>stakeholders</a:t>
            </a:r>
            <a:endParaRPr lang="es-ES_tradnl" altLang="es-E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s-ES_tradnl" altLang="es-E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_tradnl" altLang="es-ES" dirty="0" smtClean="0">
                <a:solidFill>
                  <a:schemeClr val="accent2"/>
                </a:solidFill>
              </a:rPr>
              <a:t>New </a:t>
            </a:r>
            <a:r>
              <a:rPr lang="es-ES_tradnl" altLang="es-ES" dirty="0" err="1" smtClean="0">
                <a:solidFill>
                  <a:schemeClr val="accent2"/>
                </a:solidFill>
              </a:rPr>
              <a:t>program</a:t>
            </a:r>
            <a:r>
              <a:rPr lang="es-ES_tradnl" altLang="es-ES" dirty="0" smtClean="0">
                <a:solidFill>
                  <a:schemeClr val="accent2"/>
                </a:solidFill>
              </a:rPr>
              <a:t> H2020 2016-2017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s-ES_tradnl" altLang="es-ES" dirty="0" smtClean="0">
              <a:solidFill>
                <a:schemeClr val="accent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es-ES_tradnl" altLang="es-ES" dirty="0" smtClean="0">
                <a:solidFill>
                  <a:schemeClr val="accent2"/>
                </a:solidFill>
              </a:rPr>
              <a:t>ITN CODA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endParaRPr lang="en-US" altLang="es-E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altLang="es-E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Shape 3"/>
          <p:cNvSpPr txBox="1">
            <a:spLocks noChangeAspect="1" noChangeArrowheads="1"/>
          </p:cNvSpPr>
          <p:nvPr/>
        </p:nvSpPr>
        <p:spPr bwMode="auto">
          <a:xfrm>
            <a:off x="1371600" y="36544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3200">
                <a:solidFill>
                  <a:srgbClr val="FFFFFF"/>
                </a:solidFill>
              </a:rPr>
              <a:t>Thank you!</a:t>
            </a:r>
          </a:p>
          <a:p>
            <a:pPr algn="ctr" eaLnBrk="1" hangingPunct="1"/>
            <a:endParaRPr lang="en-US" altLang="es-ES" sz="2400">
              <a:latin typeface="Calibri" panose="020F0502020204030204" pitchFamily="34" charset="0"/>
            </a:endParaRPr>
          </a:p>
        </p:txBody>
      </p:sp>
      <p:sp>
        <p:nvSpPr>
          <p:cNvPr id="4" name="TextShape 4"/>
          <p:cNvSpPr txBox="1">
            <a:spLocks noChangeArrowheads="1"/>
          </p:cNvSpPr>
          <p:nvPr/>
        </p:nvSpPr>
        <p:spPr bwMode="auto">
          <a:xfrm>
            <a:off x="1350963" y="4325938"/>
            <a:ext cx="64801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dirty="0" err="1" smtClean="0">
                <a:solidFill>
                  <a:srgbClr val="FFFFFF"/>
                </a:solidFill>
                <a:latin typeface="+mn-lt"/>
              </a:rPr>
              <a:t>For</a:t>
            </a:r>
            <a:r>
              <a:rPr lang="es-ES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+mn-lt"/>
              </a:rPr>
              <a:t>further</a:t>
            </a:r>
            <a:r>
              <a:rPr lang="es-ES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+mn-lt"/>
              </a:rPr>
              <a:t>information</a:t>
            </a:r>
            <a:r>
              <a:rPr lang="es-ES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+mn-lt"/>
              </a:rPr>
              <a:t>please</a:t>
            </a:r>
            <a:r>
              <a:rPr lang="es-ES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+mn-lt"/>
              </a:rPr>
              <a:t>contact</a:t>
            </a:r>
            <a:endParaRPr lang="es-ES" dirty="0" smtClean="0">
              <a:solidFill>
                <a:srgbClr val="FFFF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ES" dirty="0">
                <a:solidFill>
                  <a:srgbClr val="FFFFFF"/>
                </a:solidFill>
                <a:latin typeface="+mn-lt"/>
              </a:rPr>
              <a:t>info-services-es@bsc.es </a:t>
            </a:r>
            <a:endParaRPr lang="es-ES" dirty="0" smtClean="0">
              <a:solidFill>
                <a:srgbClr val="FFFF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s-ES" dirty="0" smtClean="0">
                <a:solidFill>
                  <a:srgbClr val="FFFFFF"/>
                </a:solidFill>
                <a:latin typeface="+mn-lt"/>
              </a:rPr>
              <a:t>albert.soret@bsc.es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Barcelona Supercomputing Center</a:t>
            </a:r>
            <a:endParaRPr lang="en-US" dirty="0"/>
          </a:p>
        </p:txBody>
      </p:sp>
      <p:sp>
        <p:nvSpPr>
          <p:cNvPr id="13315" name="Rectángulo 16"/>
          <p:cNvSpPr>
            <a:spLocks noChangeArrowheads="1"/>
          </p:cNvSpPr>
          <p:nvPr/>
        </p:nvSpPr>
        <p:spPr bwMode="auto">
          <a:xfrm>
            <a:off x="46038" y="1003300"/>
            <a:ext cx="50307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sz="2000" dirty="0"/>
              <a:t>Created in 2005; 350 </a:t>
            </a:r>
            <a:r>
              <a:rPr lang="en-GB" altLang="es-ES" sz="2000" dirty="0" smtClean="0"/>
              <a:t>employees</a:t>
            </a:r>
            <a:endParaRPr lang="en-GB" altLang="es-ES" sz="2000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sz="2000" dirty="0"/>
              <a:t>Research, develop and manage information technology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sz="2000" dirty="0"/>
              <a:t>Facilitate scientific progress and its application in society</a:t>
            </a:r>
          </a:p>
        </p:txBody>
      </p:sp>
      <p:pic>
        <p:nvPicPr>
          <p:cNvPr id="1331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13"/>
            <a:ext cx="9144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0"/>
          <p:cNvSpPr txBox="1">
            <a:spLocks/>
          </p:cNvSpPr>
          <p:nvPr/>
        </p:nvSpPr>
        <p:spPr>
          <a:xfrm>
            <a:off x="177800" y="2667000"/>
            <a:ext cx="9117013" cy="7921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Earth Science Department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318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998538"/>
            <a:ext cx="34178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982913"/>
            <a:ext cx="3422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5 CuadroTexto"/>
          <p:cNvSpPr txBox="1">
            <a:spLocks noChangeArrowheads="1"/>
          </p:cNvSpPr>
          <p:nvPr/>
        </p:nvSpPr>
        <p:spPr bwMode="auto">
          <a:xfrm>
            <a:off x="200025" y="3581400"/>
            <a:ext cx="53800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ES" sz="2000" b="1" dirty="0" err="1"/>
              <a:t>Atmospheric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composition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modelling</a:t>
            </a:r>
            <a:endParaRPr lang="es-ES" altLang="es-ES" sz="2000" b="1" dirty="0"/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ES" sz="2000" b="1" dirty="0" err="1" smtClean="0"/>
              <a:t>Climate</a:t>
            </a:r>
            <a:r>
              <a:rPr lang="es-ES" altLang="es-ES" sz="2000" b="1" dirty="0" smtClean="0"/>
              <a:t> </a:t>
            </a:r>
            <a:r>
              <a:rPr lang="es-ES" altLang="es-ES" sz="2000" b="1" dirty="0" err="1"/>
              <a:t>prediction</a:t>
            </a:r>
            <a:r>
              <a:rPr lang="es-ES" altLang="es-ES" sz="2000" b="1" dirty="0"/>
              <a:t> </a:t>
            </a:r>
            <a:r>
              <a:rPr lang="es-ES" altLang="es-ES" sz="2000" b="1" dirty="0" err="1" smtClean="0"/>
              <a:t>modelling</a:t>
            </a:r>
            <a:endParaRPr lang="es-ES" altLang="es-ES" sz="2000" b="1" dirty="0"/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ES" sz="2000" b="1" dirty="0" err="1"/>
              <a:t>Computational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Earth</a:t>
            </a:r>
            <a:r>
              <a:rPr lang="es-ES" altLang="es-ES" sz="2000" b="1" dirty="0"/>
              <a:t> </a:t>
            </a:r>
            <a:r>
              <a:rPr lang="es-ES" altLang="es-ES" sz="2000" b="1" dirty="0" err="1" smtClean="0"/>
              <a:t>Sciences</a:t>
            </a:r>
            <a:endParaRPr lang="es-ES" altLang="es-ES" sz="2000" b="1" dirty="0"/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ES" sz="2000" b="1" dirty="0" err="1" smtClean="0"/>
              <a:t>Earth</a:t>
            </a:r>
            <a:r>
              <a:rPr lang="es-ES" altLang="es-ES" sz="2000" b="1" dirty="0" smtClean="0"/>
              <a:t> </a:t>
            </a:r>
            <a:r>
              <a:rPr lang="es-ES" altLang="es-ES" sz="2000" b="1" dirty="0" err="1" smtClean="0"/>
              <a:t>Sciences</a:t>
            </a:r>
            <a:r>
              <a:rPr lang="es-ES" altLang="es-ES" sz="2000" b="1" dirty="0" smtClean="0"/>
              <a:t> </a:t>
            </a:r>
            <a:r>
              <a:rPr lang="es-ES" altLang="es-ES" sz="2000" b="1" dirty="0" err="1" smtClean="0"/>
              <a:t>Services</a:t>
            </a:r>
            <a:endParaRPr lang="es-ES" alt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People in 2015</a:t>
            </a:r>
            <a:endParaRPr lang="en-US" dirty="0"/>
          </a:p>
        </p:txBody>
      </p:sp>
      <p:sp>
        <p:nvSpPr>
          <p:cNvPr id="5" name="Rounded Rectangle 2"/>
          <p:cNvSpPr/>
          <p:nvPr/>
        </p:nvSpPr>
        <p:spPr bwMode="auto">
          <a:xfrm>
            <a:off x="179512" y="2760663"/>
            <a:ext cx="2592288" cy="2554287"/>
          </a:xfrm>
          <a:prstGeom prst="roundRect">
            <a:avLst/>
          </a:prstGeom>
          <a:solidFill>
            <a:srgbClr val="A7C8E1"/>
          </a:solidFill>
          <a:ln w="25400" cap="flat" cmpd="sng" algn="ctr">
            <a:solidFill>
              <a:srgbClr val="0099CC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Virginie Guemas</a:t>
            </a: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Omar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Bellprat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Louis-Philippe Caron</a:t>
            </a: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Eleftheria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Exarchou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Neven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Fuckar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François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Massonnet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Martin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Ménégoz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Chloé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Prodhomme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Danila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Volpi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</p:txBody>
      </p:sp>
      <p:sp>
        <p:nvSpPr>
          <p:cNvPr id="7" name="Rounded Rectangle 9"/>
          <p:cNvSpPr/>
          <p:nvPr/>
        </p:nvSpPr>
        <p:spPr bwMode="auto">
          <a:xfrm>
            <a:off x="2958148" y="5030788"/>
            <a:ext cx="3100545" cy="1941512"/>
          </a:xfrm>
          <a:prstGeom prst="roundRect">
            <a:avLst/>
          </a:prstGeom>
          <a:solidFill>
            <a:srgbClr val="A886E0">
              <a:lumMod val="40000"/>
              <a:lumOff val="60000"/>
            </a:srgbClr>
          </a:solidFill>
          <a:ln w="25400" cap="flat" cmpd="sng" algn="ctr">
            <a:solidFill>
              <a:srgbClr val="8555D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Gustavo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Arévalo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Melanie Davis </a:t>
            </a: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Nube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González</a:t>
            </a: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Aida Pinto</a:t>
            </a: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Valentina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Sicardi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Albert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Soret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Enric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Terradellas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Verónica</a:t>
            </a: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Torralba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</p:txBody>
      </p:sp>
      <p:sp>
        <p:nvSpPr>
          <p:cNvPr id="17413" name="Rounded Rectangle 8"/>
          <p:cNvSpPr>
            <a:spLocks noChangeArrowheads="1"/>
          </p:cNvSpPr>
          <p:nvPr/>
        </p:nvSpPr>
        <p:spPr bwMode="auto">
          <a:xfrm>
            <a:off x="2958149" y="1706741"/>
            <a:ext cx="3064299" cy="2655888"/>
          </a:xfrm>
          <a:prstGeom prst="roundRect">
            <a:avLst>
              <a:gd name="adj" fmla="val 16667"/>
            </a:avLst>
          </a:prstGeom>
          <a:solidFill>
            <a:srgbClr val="E29696"/>
          </a:solidFill>
          <a:ln w="25400" algn="ctr">
            <a:solidFill>
              <a:srgbClr val="DE2622"/>
            </a:solidFill>
            <a:round/>
            <a:headEnd/>
            <a:tailEnd/>
          </a:ln>
        </p:spPr>
        <p:txBody>
          <a:bodyPr wrap="square" t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Kim Serradell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Oriol Mula-Valls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Francesco Benincasa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Pierre-Antoine Bretonnière 	</a:t>
            </a:r>
          </a:p>
          <a:p>
            <a:pPr algn="ctr" eaLnBrk="1" hangingPunct="1"/>
            <a:r>
              <a:rPr lang="es-E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Carles Carmona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Miguel Castrillo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Muhammad Asif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Domingo Manubens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Nicolau Manubens  </a:t>
            </a:r>
          </a:p>
          <a:p>
            <a:pPr algn="ctr" eaLnBrk="1" hangingPunct="1"/>
            <a:r>
              <a:rPr lang="es-E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Oriol Tintó</a:t>
            </a:r>
          </a:p>
          <a:p>
            <a:pPr algn="ctr" eaLnBrk="1" hangingPunct="1"/>
            <a:r>
              <a:rPr lang="es-E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Dídac Roca</a:t>
            </a:r>
          </a:p>
          <a:p>
            <a:pPr algn="ctr" eaLnBrk="1" hangingPunct="1"/>
            <a:endParaRPr lang="en-US" altLang="es-ES" sz="1200" b="1">
              <a:solidFill>
                <a:srgbClr val="000514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en-US" altLang="es-ES" sz="1200" b="1">
              <a:solidFill>
                <a:srgbClr val="000514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Flowchart: Alternate Process 3"/>
          <p:cNvSpPr/>
          <p:nvPr/>
        </p:nvSpPr>
        <p:spPr bwMode="auto">
          <a:xfrm>
            <a:off x="304800" y="917575"/>
            <a:ext cx="8656638" cy="731838"/>
          </a:xfrm>
          <a:prstGeom prst="flowChartAlternateProcess">
            <a:avLst/>
          </a:prstGeom>
          <a:solidFill>
            <a:srgbClr val="E5E5FF">
              <a:lumMod val="90000"/>
            </a:srgbClr>
          </a:solidFill>
          <a:ln w="25400" cap="flat" cmpd="sng" algn="ctr">
            <a:solidFill>
              <a:srgbClr val="E5E5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Francisco Doblas-Reyes</a:t>
            </a: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Mar Rodriguez</a:t>
            </a:r>
          </a:p>
          <a:p>
            <a:pPr algn="ctr" eaLnBrk="1" hangingPunct="1">
              <a:defRPr/>
            </a:pPr>
            <a:r>
              <a:rPr lang="en-US" sz="1200" b="1" kern="0" dirty="0">
                <a:solidFill>
                  <a:srgbClr val="000514"/>
                </a:solidFill>
                <a:latin typeface="Arial Narrow" pitchFamily="34" charset="0"/>
              </a:rPr>
              <a:t>Gabriela </a:t>
            </a:r>
            <a:r>
              <a:rPr lang="en-US" sz="1200" b="1" kern="0" dirty="0" err="1">
                <a:solidFill>
                  <a:srgbClr val="000514"/>
                </a:solidFill>
                <a:latin typeface="Arial Narrow" pitchFamily="34" charset="0"/>
              </a:rPr>
              <a:t>Tarabanoff</a:t>
            </a:r>
            <a:endParaRPr lang="en-US" sz="1200" b="1" kern="0" dirty="0">
              <a:solidFill>
                <a:srgbClr val="000514"/>
              </a:solidFill>
              <a:latin typeface="Arial Narrow" pitchFamily="34" charset="0"/>
            </a:endParaRPr>
          </a:p>
        </p:txBody>
      </p:sp>
      <p:pic>
        <p:nvPicPr>
          <p:cNvPr id="174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8" y="2941638"/>
            <a:ext cx="3540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3" y="4000500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06" y="4206875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3" y="2908479"/>
            <a:ext cx="3540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9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8" y="2405241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0" name="Rounded Rectangle 5"/>
          <p:cNvSpPr>
            <a:spLocks noChangeArrowheads="1"/>
          </p:cNvSpPr>
          <p:nvPr/>
        </p:nvSpPr>
        <p:spPr bwMode="auto">
          <a:xfrm>
            <a:off x="6228184" y="2760663"/>
            <a:ext cx="2736304" cy="3178175"/>
          </a:xfrm>
          <a:prstGeom prst="roundRect">
            <a:avLst>
              <a:gd name="adj" fmla="val 16667"/>
            </a:avLst>
          </a:prstGeom>
          <a:solidFill>
            <a:srgbClr val="7CE4A6"/>
          </a:solidFill>
          <a:ln w="25400" algn="ctr">
            <a:solidFill>
              <a:srgbClr val="1C8C49"/>
            </a:solidFill>
            <a:round/>
            <a:headEnd/>
            <a:tailEnd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Oriol Jorba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Sara Basart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Enza Di Tomazzo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Lorenzo Fileni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Antonis Gkikas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Maria Goncalves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Marc Guevara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Vicenzo Obiso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Michele Spada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Maria Teresa Pay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Victor Valverde</a:t>
            </a:r>
          </a:p>
          <a:p>
            <a:pPr algn="ctr" eaLnBrk="1" hangingPunct="1"/>
            <a:r>
              <a:rPr lang="en-US" altLang="es-ES" sz="1200" b="1">
                <a:solidFill>
                  <a:srgbClr val="000514"/>
                </a:solidFill>
                <a:latin typeface="Arial Narrow" panose="020B0606020202030204" pitchFamily="34" charset="0"/>
              </a:rPr>
              <a:t>Lluis Vendrell</a:t>
            </a:r>
          </a:p>
          <a:p>
            <a:pPr algn="ctr" eaLnBrk="1" hangingPunct="1"/>
            <a:endParaRPr lang="en-US" altLang="es-ES" sz="1200" b="1">
              <a:solidFill>
                <a:srgbClr val="000514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en-US" altLang="es-ES" sz="1200" b="1">
              <a:solidFill>
                <a:srgbClr val="000514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2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3" y="3308350"/>
            <a:ext cx="3492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7" y="5540375"/>
            <a:ext cx="3540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3" y="3683000"/>
            <a:ext cx="35401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8" y="3114675"/>
            <a:ext cx="354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976313"/>
            <a:ext cx="3540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200150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20" y="1873429"/>
            <a:ext cx="3540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3" y="2587804"/>
            <a:ext cx="3540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8" y="2756079"/>
            <a:ext cx="3540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83" y="2032179"/>
            <a:ext cx="3540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8" y="3145016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3" y="3281541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2" y="2997200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1368425"/>
            <a:ext cx="35401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" y="4378325"/>
            <a:ext cx="354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6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8" y="3497263"/>
            <a:ext cx="3524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7" name="Picture 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56" y="3857625"/>
            <a:ext cx="346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5715000"/>
            <a:ext cx="35401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32" y="5892800"/>
            <a:ext cx="36512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19" y="6611938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2" y="3354388"/>
            <a:ext cx="35401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0" y="3494088"/>
            <a:ext cx="3540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0" y="4233863"/>
            <a:ext cx="3540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4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7" y="3124200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0" y="4589463"/>
            <a:ext cx="3540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32" y="4965700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32" y="6261100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2" y="6426200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49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20" y="3649663"/>
            <a:ext cx="352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0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70" y="3868738"/>
            <a:ext cx="3540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95" y="4005263"/>
            <a:ext cx="3540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20" y="4446588"/>
            <a:ext cx="3540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2" y="4805363"/>
            <a:ext cx="3540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4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4" y="5337175"/>
            <a:ext cx="3540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4" y="6073775"/>
            <a:ext cx="354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20" y="2192516"/>
            <a:ext cx="3540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33" y="3621266"/>
            <a:ext cx="354012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5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8" y="3492679"/>
            <a:ext cx="3540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59" name="1 CuadroTexto"/>
          <p:cNvSpPr txBox="1">
            <a:spLocks noChangeArrowheads="1"/>
          </p:cNvSpPr>
          <p:nvPr/>
        </p:nvSpPr>
        <p:spPr bwMode="auto">
          <a:xfrm>
            <a:off x="2858294" y="5008563"/>
            <a:ext cx="320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s-ES" b="1"/>
              <a:t>Earth System Services</a:t>
            </a:r>
          </a:p>
        </p:txBody>
      </p:sp>
      <p:sp>
        <p:nvSpPr>
          <p:cNvPr id="17460" name="54 CuadroTexto"/>
          <p:cNvSpPr txBox="1">
            <a:spLocks noChangeArrowheads="1"/>
          </p:cNvSpPr>
          <p:nvPr/>
        </p:nvSpPr>
        <p:spPr bwMode="auto">
          <a:xfrm>
            <a:off x="2958149" y="3784779"/>
            <a:ext cx="3305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s-ES" b="1" dirty="0"/>
              <a:t>Computational Earth Sciences</a:t>
            </a:r>
          </a:p>
        </p:txBody>
      </p:sp>
      <p:sp>
        <p:nvSpPr>
          <p:cNvPr id="17461" name="55 CuadroTexto"/>
          <p:cNvSpPr txBox="1">
            <a:spLocks noChangeArrowheads="1"/>
          </p:cNvSpPr>
          <p:nvPr/>
        </p:nvSpPr>
        <p:spPr bwMode="auto">
          <a:xfrm>
            <a:off x="-108520" y="4797425"/>
            <a:ext cx="3195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s-ES" b="1" dirty="0"/>
              <a:t>Climate Prediction</a:t>
            </a:r>
          </a:p>
        </p:txBody>
      </p:sp>
      <p:sp>
        <p:nvSpPr>
          <p:cNvPr id="17462" name="56 CuadroTexto"/>
          <p:cNvSpPr txBox="1">
            <a:spLocks noChangeArrowheads="1"/>
          </p:cNvSpPr>
          <p:nvPr/>
        </p:nvSpPr>
        <p:spPr bwMode="auto">
          <a:xfrm>
            <a:off x="6263324" y="5229225"/>
            <a:ext cx="27092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s-ES" b="1" dirty="0"/>
              <a:t>Atmospheric </a:t>
            </a:r>
            <a:endParaRPr lang="en-GB" altLang="es-ES" b="1" dirty="0" smtClean="0"/>
          </a:p>
          <a:p>
            <a:pPr algn="ctr" eaLnBrk="1" hangingPunct="1"/>
            <a:r>
              <a:rPr lang="en-GB" altLang="es-ES" b="1" dirty="0" smtClean="0"/>
              <a:t>Composition</a:t>
            </a:r>
            <a:endParaRPr lang="en-GB" altLang="es-ES" b="1" dirty="0"/>
          </a:p>
        </p:txBody>
      </p:sp>
    </p:spTree>
    <p:extLst>
      <p:ext uri="{BB962C8B-B14F-4D97-AF65-F5344CB8AC3E}">
        <p14:creationId xmlns:p14="http://schemas.microsoft.com/office/powerpoint/2010/main" val="286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scales</a:t>
            </a:r>
            <a:endParaRPr lang="es-ES" dirty="0"/>
          </a:p>
        </p:txBody>
      </p:sp>
      <p:sp>
        <p:nvSpPr>
          <p:cNvPr id="17411" name="7 Rectángulo"/>
          <p:cNvSpPr>
            <a:spLocks noChangeArrowheads="1"/>
          </p:cNvSpPr>
          <p:nvPr/>
        </p:nvSpPr>
        <p:spPr bwMode="auto">
          <a:xfrm>
            <a:off x="4464050" y="1052513"/>
            <a:ext cx="4751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s-ES" sz="2400" b="1" dirty="0">
                <a:solidFill>
                  <a:schemeClr val="bg1"/>
                </a:solidFill>
              </a:rPr>
              <a:t>Multi-scale models from </a:t>
            </a:r>
          </a:p>
          <a:p>
            <a:pPr eaLnBrk="1" hangingPunct="1"/>
            <a:r>
              <a:rPr lang="en-GB" altLang="es-ES" sz="2400" b="1" dirty="0">
                <a:solidFill>
                  <a:schemeClr val="bg1"/>
                </a:solidFill>
              </a:rPr>
              <a:t>global to local scales</a:t>
            </a:r>
          </a:p>
        </p:txBody>
      </p:sp>
      <p:pic>
        <p:nvPicPr>
          <p:cNvPr id="17412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206625"/>
            <a:ext cx="4248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206500"/>
            <a:ext cx="4221162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izquierda y derecha 5"/>
          <p:cNvSpPr/>
          <p:nvPr/>
        </p:nvSpPr>
        <p:spPr>
          <a:xfrm rot="1800000">
            <a:off x="223177" y="4897468"/>
            <a:ext cx="6086599" cy="936104"/>
          </a:xfrm>
          <a:prstGeom prst="leftRightArrow">
            <a:avLst/>
          </a:prstGeom>
          <a:solidFill>
            <a:srgbClr val="008000"/>
          </a:solidFill>
          <a:scene3d>
            <a:camera prst="orthographicFront">
              <a:rot lat="1500000" lon="0" rev="21599984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 err="1">
                <a:solidFill>
                  <a:schemeClr val="accent1"/>
                </a:solidFill>
              </a:rPr>
              <a:t>Multiscale</a:t>
            </a:r>
            <a:r>
              <a:rPr lang="en-GB" dirty="0">
                <a:solidFill>
                  <a:schemeClr val="accent1"/>
                </a:solidFill>
              </a:rPr>
              <a:t> Models from Global to Local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Temporal </a:t>
            </a:r>
            <a:r>
              <a:rPr lang="es-ES" dirty="0" err="1" smtClean="0"/>
              <a:t>scales</a:t>
            </a:r>
            <a:endParaRPr lang="es-ES" dirty="0"/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3841750" y="1638200"/>
            <a:ext cx="0" cy="35179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241300" y="5167212"/>
            <a:ext cx="8683625" cy="0"/>
          </a:xfrm>
          <a:prstGeom prst="line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 rot="19800000">
            <a:off x="1860550" y="4576662"/>
            <a:ext cx="9366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b="1">
                <a:solidFill>
                  <a:schemeClr val="accent1"/>
                </a:solidFill>
              </a:rPr>
              <a:t>Today</a:t>
            </a:r>
          </a:p>
        </p:txBody>
      </p:sp>
      <p:sp>
        <p:nvSpPr>
          <p:cNvPr id="19462" name="5 CuadroTexto"/>
          <p:cNvSpPr txBox="1">
            <a:spLocks noChangeArrowheads="1"/>
          </p:cNvSpPr>
          <p:nvPr/>
        </p:nvSpPr>
        <p:spPr bwMode="auto">
          <a:xfrm rot="19800000">
            <a:off x="2511425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Hours</a:t>
            </a:r>
          </a:p>
        </p:txBody>
      </p:sp>
      <p:sp>
        <p:nvSpPr>
          <p:cNvPr id="19463" name="6 CuadroTexto"/>
          <p:cNvSpPr txBox="1">
            <a:spLocks noChangeArrowheads="1"/>
          </p:cNvSpPr>
          <p:nvPr/>
        </p:nvSpPr>
        <p:spPr bwMode="auto">
          <a:xfrm rot="19800000">
            <a:off x="3019425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Days</a:t>
            </a:r>
          </a:p>
        </p:txBody>
      </p:sp>
      <p:sp>
        <p:nvSpPr>
          <p:cNvPr id="19464" name="7 CuadroTexto"/>
          <p:cNvSpPr txBox="1">
            <a:spLocks noChangeArrowheads="1"/>
          </p:cNvSpPr>
          <p:nvPr/>
        </p:nvSpPr>
        <p:spPr bwMode="auto">
          <a:xfrm rot="19800000">
            <a:off x="3995738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Weeks</a:t>
            </a:r>
          </a:p>
        </p:txBody>
      </p:sp>
      <p:sp>
        <p:nvSpPr>
          <p:cNvPr id="19465" name="8 CuadroTexto"/>
          <p:cNvSpPr txBox="1">
            <a:spLocks noChangeArrowheads="1"/>
          </p:cNvSpPr>
          <p:nvPr/>
        </p:nvSpPr>
        <p:spPr bwMode="auto">
          <a:xfrm rot="19800000">
            <a:off x="4589463" y="4576662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Months</a:t>
            </a:r>
          </a:p>
        </p:txBody>
      </p:sp>
      <p:sp>
        <p:nvSpPr>
          <p:cNvPr id="19466" name="9 CuadroTexto"/>
          <p:cNvSpPr txBox="1">
            <a:spLocks noChangeArrowheads="1"/>
          </p:cNvSpPr>
          <p:nvPr/>
        </p:nvSpPr>
        <p:spPr bwMode="auto">
          <a:xfrm rot="19800000">
            <a:off x="5106988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Seasons</a:t>
            </a:r>
          </a:p>
        </p:txBody>
      </p:sp>
      <p:sp>
        <p:nvSpPr>
          <p:cNvPr id="19467" name="10 CuadroTexto"/>
          <p:cNvSpPr txBox="1">
            <a:spLocks noChangeArrowheads="1"/>
          </p:cNvSpPr>
          <p:nvPr/>
        </p:nvSpPr>
        <p:spPr bwMode="auto">
          <a:xfrm rot="19800000">
            <a:off x="5683250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Years</a:t>
            </a:r>
          </a:p>
        </p:txBody>
      </p:sp>
      <p:sp>
        <p:nvSpPr>
          <p:cNvPr id="19468" name="11 CuadroTexto"/>
          <p:cNvSpPr txBox="1">
            <a:spLocks noChangeArrowheads="1"/>
          </p:cNvSpPr>
          <p:nvPr/>
        </p:nvSpPr>
        <p:spPr bwMode="auto">
          <a:xfrm rot="19800000">
            <a:off x="6245225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Decades</a:t>
            </a:r>
          </a:p>
        </p:txBody>
      </p:sp>
      <p:sp>
        <p:nvSpPr>
          <p:cNvPr id="19469" name="12 CuadroTexto"/>
          <p:cNvSpPr txBox="1">
            <a:spLocks noChangeArrowheads="1"/>
          </p:cNvSpPr>
          <p:nvPr/>
        </p:nvSpPr>
        <p:spPr bwMode="auto">
          <a:xfrm rot="19800000">
            <a:off x="250825" y="4471887"/>
            <a:ext cx="135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Past</a:t>
            </a:r>
          </a:p>
        </p:txBody>
      </p:sp>
      <p:sp>
        <p:nvSpPr>
          <p:cNvPr id="19470" name="13 CuadroTexto"/>
          <p:cNvSpPr txBox="1">
            <a:spLocks noChangeArrowheads="1"/>
          </p:cNvSpPr>
          <p:nvPr/>
        </p:nvSpPr>
        <p:spPr bwMode="auto">
          <a:xfrm rot="19800000">
            <a:off x="7743825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/>
              <a:t>Century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184400" y="5383112"/>
            <a:ext cx="1584325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accent6"/>
                </a:solidFill>
              </a:rPr>
              <a:t>FORECAST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841750" y="5383112"/>
            <a:ext cx="3167063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accent6"/>
                </a:solidFill>
              </a:rPr>
              <a:t>PREDICTION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081838" y="5383112"/>
            <a:ext cx="1727200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accent6"/>
                </a:solidFill>
              </a:rPr>
              <a:t>PROJECTION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41300" y="5383112"/>
            <a:ext cx="1871663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accent6"/>
                </a:solidFill>
              </a:rPr>
              <a:t>DIAGNOSTIC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241300" y="1638200"/>
            <a:ext cx="3459163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Mineral </a:t>
            </a:r>
            <a:r>
              <a:rPr lang="es-ES" dirty="0" err="1"/>
              <a:t>Dust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249238" y="2143025"/>
            <a:ext cx="3459162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/>
              <a:t>Air </a:t>
            </a:r>
            <a:r>
              <a:rPr lang="es-ES" dirty="0" err="1"/>
              <a:t>quality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249238" y="2646262"/>
            <a:ext cx="3459162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/>
              <a:t>Meteorology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241301" y="3232050"/>
            <a:ext cx="2748394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predictions</a:t>
            </a:r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6659563" y="3852762"/>
            <a:ext cx="2132012" cy="39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projections</a:t>
            </a:r>
            <a:endParaRPr lang="es-ES" dirty="0"/>
          </a:p>
        </p:txBody>
      </p:sp>
      <p:cxnSp>
        <p:nvCxnSpPr>
          <p:cNvPr id="24" name="23 Conector recto"/>
          <p:cNvCxnSpPr/>
          <p:nvPr/>
        </p:nvCxnSpPr>
        <p:spPr>
          <a:xfrm flipV="1">
            <a:off x="3851275" y="1587400"/>
            <a:ext cx="0" cy="3516312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41301" y="3852762"/>
            <a:ext cx="2748394" cy="39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projections</a:t>
            </a:r>
            <a:endParaRPr lang="es-ES" dirty="0"/>
          </a:p>
        </p:txBody>
      </p:sp>
      <p:sp>
        <p:nvSpPr>
          <p:cNvPr id="26" name="21 Rectángulo"/>
          <p:cNvSpPr/>
          <p:nvPr/>
        </p:nvSpPr>
        <p:spPr>
          <a:xfrm>
            <a:off x="3966006" y="3284502"/>
            <a:ext cx="3342297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predictions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3176588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altLang="es-ES" sz="2800" dirty="0" err="1" smtClean="0">
                <a:ea typeface="ＭＳ Ｐゴシック" panose="020B0600070205080204" pitchFamily="34" charset="-128"/>
              </a:rPr>
              <a:t>Earth</a:t>
            </a:r>
            <a:r>
              <a:rPr lang="es-ES" altLang="es-ES" sz="2800" dirty="0" smtClean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 smtClean="0">
                <a:ea typeface="ＭＳ Ｐゴシック" panose="020B0600070205080204" pitchFamily="34" charset="-128"/>
              </a:rPr>
              <a:t>System</a:t>
            </a:r>
            <a:r>
              <a:rPr lang="es-ES" altLang="es-ES" sz="2800" dirty="0" smtClean="0">
                <a:ea typeface="ＭＳ Ｐゴシック" panose="020B0600070205080204" pitchFamily="34" charset="-128"/>
              </a:rPr>
              <a:t> </a:t>
            </a:r>
            <a:r>
              <a:rPr lang="es-ES" altLang="es-ES" sz="2800" dirty="0" err="1" smtClean="0">
                <a:ea typeface="ＭＳ Ｐゴシック" panose="020B0600070205080204" pitchFamily="34" charset="-128"/>
              </a:rPr>
              <a:t>Services</a:t>
            </a:r>
            <a:endParaRPr lang="es-ES" altLang="es-ES" sz="2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35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175" y="144463"/>
            <a:ext cx="6567488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National and International collaborations</a:t>
            </a:r>
            <a:endParaRPr lang="en-US" dirty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 b="294"/>
          <a:stretch>
            <a:fillRect/>
          </a:stretch>
        </p:blipFill>
        <p:spPr bwMode="auto">
          <a:xfrm>
            <a:off x="130175" y="846138"/>
            <a:ext cx="893286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82675"/>
            <a:ext cx="10525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45" y="2416810"/>
            <a:ext cx="723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89" y="4590082"/>
            <a:ext cx="6397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866900"/>
            <a:ext cx="739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n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1" y="2903458"/>
            <a:ext cx="17700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10833"/>
            <a:ext cx="852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Imagen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437063"/>
            <a:ext cx="657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74962"/>
            <a:ext cx="12192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n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74" y="1766549"/>
            <a:ext cx="846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Imagen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112838"/>
            <a:ext cx="1042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Imagen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120775"/>
            <a:ext cx="10890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112838"/>
            <a:ext cx="1701800" cy="4984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6" name="Imagen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80" y="4579622"/>
            <a:ext cx="24685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Imagen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901825"/>
            <a:ext cx="9985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Imagen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41725"/>
            <a:ext cx="72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Imagen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19" y="4982211"/>
            <a:ext cx="328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Imagen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3535363"/>
            <a:ext cx="10175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6" descr="http://www.redtransfer.org/blog/wp-content/uploads/2014/02/CSIC_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4233863"/>
            <a:ext cx="16208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8" descr="http://www.creal.cat/projectebreathe/images/logoCREAL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1" y="1704658"/>
            <a:ext cx="7350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8" descr="https://www.upm.es/tiendaUPM/catalog/images/Pin%20logotipo%20UPM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14357" r="19997" b="25851"/>
          <a:stretch>
            <a:fillRect/>
          </a:stretch>
        </p:blipFill>
        <p:spPr bwMode="auto">
          <a:xfrm>
            <a:off x="3772227" y="1652272"/>
            <a:ext cx="850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Imagen 6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85" y="1921033"/>
            <a:ext cx="13827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Imagen 6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9863"/>
            <a:ext cx="14239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6" descr="http://www.actasanitaria.com/wp-content/uploads/2015/02/3-instituto-de-salud-carlos-iii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b="25697"/>
          <a:stretch>
            <a:fillRect/>
          </a:stretch>
        </p:blipFill>
        <p:spPr bwMode="auto">
          <a:xfrm>
            <a:off x="3629343" y="3065462"/>
            <a:ext cx="3519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10" descr="http://www.pedaliers.com/wp-content/uploads/2014/11/sedema.jpe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52825"/>
            <a:ext cx="2036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" descr="http://www.dfrcag.com/wp-content/uploads/2013/04/MeteoSim-Logo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t="13437" r="14850" b="13246"/>
          <a:stretch>
            <a:fillRect/>
          </a:stretch>
        </p:blipFill>
        <p:spPr bwMode="auto">
          <a:xfrm>
            <a:off x="6261770" y="5612371"/>
            <a:ext cx="869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4" descr="http://2.bp.blogspot.com/_7yB-eeGviiI/TQj7yE2S1ZI/AAAAAAAADgQ/grTm04T73GA/s1600/seat+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6" y="5657448"/>
            <a:ext cx="675258" cy="6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 descr="http://www.evader-project.eu/partners/Applus%20IDIADA%202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58" y="5737185"/>
            <a:ext cx="87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2" descr="http://laguiadelvino.mx/wp-content/uploads/2013/02/logo_bodega_torres1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53" y="4973323"/>
            <a:ext cx="93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Imagen 3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15964" b="39444"/>
          <a:stretch>
            <a:fillRect/>
          </a:stretch>
        </p:blipFill>
        <p:spPr bwMode="auto">
          <a:xfrm>
            <a:off x="5705574" y="6318274"/>
            <a:ext cx="882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29" descr="https://www.awstruepower.com/assets/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9" y="4225768"/>
            <a:ext cx="210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31" descr="http://www.alstom.com/Templates/OneAlstomPlus/ui/img/logo/alstom-logo-header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80" y="2503487"/>
            <a:ext cx="1571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5" name="Picture 39" descr="http://www.cbbanyoles.es/wp-content/uploads/2014/05/Logo-Generalitat-de-Cataluny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6" b="37526"/>
          <a:stretch>
            <a:fillRect/>
          </a:stretch>
        </p:blipFill>
        <p:spPr bwMode="auto">
          <a:xfrm>
            <a:off x="2431594" y="6496279"/>
            <a:ext cx="1452498" cy="3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41" descr="http://bcnecologia.net/sites/default/files/bcneco-logo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03" y="5741310"/>
            <a:ext cx="1406783" cy="43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43" descr="http://blog.proyectosnavarra.es/wp-content/uploads/2012/11/logo-cener-eng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84" y="2488246"/>
            <a:ext cx="2224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Imagen 39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4" y="6435707"/>
            <a:ext cx="10223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255418" y="5706208"/>
            <a:ext cx="1012065" cy="4064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914468" y="6454470"/>
            <a:ext cx="595470" cy="511809"/>
          </a:xfrm>
          <a:prstGeom prst="rect">
            <a:avLst/>
          </a:prstGeom>
        </p:spPr>
      </p:pic>
      <p:pic>
        <p:nvPicPr>
          <p:cNvPr id="1026" name="Picture 2" descr="http://inlab.fib.upc.edu/sites/default/files/logo_inlab.png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5"/>
          <a:stretch/>
        </p:blipFill>
        <p:spPr bwMode="auto">
          <a:xfrm>
            <a:off x="7051836" y="5598194"/>
            <a:ext cx="1070168" cy="57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3.racc.es/microsites/socio/img/theme/logo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91" y="561812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Regional climate modeling</a:t>
            </a:r>
            <a:endParaRPr lang="en-US" dirty="0"/>
          </a:p>
        </p:txBody>
      </p:sp>
      <p:sp>
        <p:nvSpPr>
          <p:cNvPr id="26627" name="CuadroTexto 30"/>
          <p:cNvSpPr txBox="1">
            <a:spLocks noChangeArrowheads="1"/>
          </p:cNvSpPr>
          <p:nvPr/>
        </p:nvSpPr>
        <p:spPr bwMode="auto">
          <a:xfrm>
            <a:off x="0" y="79851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s-ES" sz="2000" dirty="0"/>
              <a:t>Dynamical downscaling of climatic temperature and precipitation trends</a:t>
            </a:r>
            <a:endParaRPr lang="en-GB" altLang="es-ES" sz="2000" dirty="0"/>
          </a:p>
        </p:txBody>
      </p:sp>
      <p:sp>
        <p:nvSpPr>
          <p:cNvPr id="26628" name="Rectángulo 33"/>
          <p:cNvSpPr>
            <a:spLocks noChangeArrowheads="1"/>
          </p:cNvSpPr>
          <p:nvPr/>
        </p:nvSpPr>
        <p:spPr bwMode="auto">
          <a:xfrm>
            <a:off x="0" y="1290638"/>
            <a:ext cx="9223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2000" dirty="0"/>
              <a:t>This work aims to provide an assessment of temperature and precipitation projections for mid-21st century in the North Western Mediterranean Basin (NWMB) at high resolution.</a:t>
            </a:r>
            <a:endParaRPr lang="en-GB" altLang="es-ES" sz="2000" dirty="0"/>
          </a:p>
        </p:txBody>
      </p:sp>
      <p:sp>
        <p:nvSpPr>
          <p:cNvPr id="35" name="Rectángulo 34"/>
          <p:cNvSpPr/>
          <p:nvPr/>
        </p:nvSpPr>
        <p:spPr>
          <a:xfrm>
            <a:off x="4407238" y="6604000"/>
            <a:ext cx="3240088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 dirty="0">
                <a:solidFill>
                  <a:schemeClr val="accent6">
                    <a:lumMod val="50000"/>
                  </a:schemeClr>
                </a:solidFill>
              </a:rPr>
              <a:t>This project has been conducted in collaboration with </a:t>
            </a:r>
            <a:r>
              <a:rPr lang="en-GB" sz="1050" dirty="0" err="1">
                <a:solidFill>
                  <a:schemeClr val="accent6">
                    <a:lumMod val="50000"/>
                  </a:schemeClr>
                </a:solidFill>
              </a:rPr>
              <a:t>Servei</a:t>
            </a:r>
            <a:r>
              <a:rPr lang="en-GB" sz="10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050" dirty="0" err="1">
                <a:solidFill>
                  <a:schemeClr val="accent6">
                    <a:lumMod val="50000"/>
                  </a:schemeClr>
                </a:solidFill>
              </a:rPr>
              <a:t>Meteorològic</a:t>
            </a:r>
            <a:r>
              <a:rPr lang="en-GB" sz="1050" dirty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GB" sz="1050" dirty="0" err="1">
                <a:solidFill>
                  <a:schemeClr val="accent6">
                    <a:lumMod val="50000"/>
                  </a:schemeClr>
                </a:solidFill>
              </a:rPr>
              <a:t>Catalunya</a:t>
            </a:r>
            <a:r>
              <a:rPr lang="en-GB" sz="105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26630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" y="2241601"/>
            <a:ext cx="712628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Imagen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15964" b="39444"/>
          <a:stretch>
            <a:fillRect/>
          </a:stretch>
        </p:blipFill>
        <p:spPr bwMode="auto">
          <a:xfrm>
            <a:off x="7470963" y="6316964"/>
            <a:ext cx="882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WMO mineral dust forecasts</a:t>
            </a:r>
            <a:endParaRPr lang="en-US" dirty="0"/>
          </a:p>
        </p:txBody>
      </p:sp>
      <p:pic>
        <p:nvPicPr>
          <p:cNvPr id="23555" name="Picture 4" descr="AEMET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6604000"/>
            <a:ext cx="28305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4 Rectángulo"/>
          <p:cNvSpPr/>
          <p:nvPr/>
        </p:nvSpPr>
        <p:spPr>
          <a:xfrm>
            <a:off x="107950" y="846138"/>
            <a:ext cx="8939213" cy="461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4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23557" name="Picture 2" descr="https://www.wmo.int/images/icons/es/WMO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6"/>
          <a:stretch>
            <a:fillRect/>
          </a:stretch>
        </p:blipFill>
        <p:spPr bwMode="auto">
          <a:xfrm>
            <a:off x="5219700" y="6599238"/>
            <a:ext cx="457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3649"/>
            <a:ext cx="5111750" cy="406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1 Rectángulo"/>
          <p:cNvSpPr>
            <a:spLocks noChangeArrowheads="1"/>
          </p:cNvSpPr>
          <p:nvPr/>
        </p:nvSpPr>
        <p:spPr bwMode="auto">
          <a:xfrm>
            <a:off x="107950" y="97155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2400" b="1">
                <a:latin typeface="Calibri" panose="020F0502020204030204" pitchFamily="34" charset="0"/>
              </a:rPr>
              <a:t>Mineral dust forecasts SDS-WAS </a:t>
            </a:r>
          </a:p>
          <a:p>
            <a:pPr eaLnBrk="1" hangingPunct="1"/>
            <a:r>
              <a:rPr lang="en-US" altLang="es-ES" sz="2400">
                <a:latin typeface="Calibri" panose="020F0502020204030204" pitchFamily="34" charset="0"/>
              </a:rPr>
              <a:t>North Africa, Middle East and Europe Regional Center</a:t>
            </a:r>
          </a:p>
          <a:p>
            <a:pPr eaLnBrk="1" hangingPunct="1"/>
            <a:r>
              <a:rPr lang="en-US" altLang="es-ES" sz="2400">
                <a:latin typeface="Calibri" panose="020F0502020204030204" pitchFamily="34" charset="0"/>
              </a:rPr>
              <a:t>Early warning system</a:t>
            </a:r>
          </a:p>
          <a:p>
            <a:pPr eaLnBrk="1" hangingPunct="1"/>
            <a:r>
              <a:rPr lang="en-US" altLang="es-ES" sz="2400">
                <a:latin typeface="Calibri" panose="020F0502020204030204" pitchFamily="34" charset="0"/>
              </a:rPr>
              <a:t> </a:t>
            </a:r>
            <a:r>
              <a:rPr lang="en-US" altLang="es-ES" sz="2400">
                <a:latin typeface="Calibri" panose="020F0502020204030204" pitchFamily="34" charset="0"/>
                <a:hlinkClick r:id="rId6"/>
              </a:rPr>
              <a:t>http://sds-was.aemet.es</a:t>
            </a:r>
            <a:endParaRPr lang="en-US" altLang="es-E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622</Words>
  <Application>Microsoft Office PowerPoint</Application>
  <PresentationFormat>Personalizado</PresentationFormat>
  <Paragraphs>153</Paragraphs>
  <Slides>14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Barcelona Supercomputing Center</vt:lpstr>
      <vt:lpstr>People in 2015</vt:lpstr>
      <vt:lpstr>Spatial scales</vt:lpstr>
      <vt:lpstr>Temporal scales</vt:lpstr>
      <vt:lpstr>Earth System Services</vt:lpstr>
      <vt:lpstr>National and International collaborations</vt:lpstr>
      <vt:lpstr>Regional climate modeling</vt:lpstr>
      <vt:lpstr>WMO mineral dust forecasts</vt:lpstr>
      <vt:lpstr>Planning of vineyards fields</vt:lpstr>
      <vt:lpstr>Seasonal wind power predictions</vt:lpstr>
      <vt:lpstr>Water management and seasonal predictions</vt:lpstr>
      <vt:lpstr>Potential collaborations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Isadora Jimenez</cp:lastModifiedBy>
  <cp:revision>114</cp:revision>
  <cp:lastPrinted>2015-05-13T12:15:56Z</cp:lastPrinted>
  <dcterms:modified xsi:type="dcterms:W3CDTF">2015-10-15T12:32:50Z</dcterms:modified>
</cp:coreProperties>
</file>