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71" r:id="rId3"/>
    <p:sldId id="258" r:id="rId4"/>
    <p:sldId id="259" r:id="rId5"/>
    <p:sldId id="260" r:id="rId6"/>
    <p:sldId id="261" r:id="rId7"/>
    <p:sldId id="262" r:id="rId8"/>
    <p:sldId id="268" r:id="rId9"/>
    <p:sldId id="269" r:id="rId10"/>
    <p:sldId id="273" r:id="rId11"/>
    <p:sldId id="274" r:id="rId12"/>
    <p:sldId id="275" r:id="rId13"/>
    <p:sldId id="266" r:id="rId14"/>
    <p:sldId id="263" r:id="rId15"/>
    <p:sldId id="276" r:id="rId16"/>
    <p:sldId id="265" r:id="rId17"/>
    <p:sldId id="272" r:id="rId18"/>
    <p:sldId id="267" r:id="rId19"/>
    <p:sldId id="270" r:id="rId20"/>
    <p:sldId id="264" r:id="rId21"/>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48" d="100"/>
          <a:sy n="48" d="100"/>
        </p:scale>
        <p:origin x="-1902"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s-E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s-ES"/>
          </a:p>
        </p:txBody>
      </p:sp>
      <p:sp>
        <p:nvSpPr>
          <p:cNvPr id="4" name="Date Placeholder 3"/>
          <p:cNvSpPr>
            <a:spLocks noGrp="1"/>
          </p:cNvSpPr>
          <p:nvPr>
            <p:ph type="dt" sz="half" idx="10"/>
          </p:nvPr>
        </p:nvSpPr>
        <p:spPr/>
        <p:txBody>
          <a:bodyPr/>
          <a:lstStyle/>
          <a:p>
            <a:fld id="{03569A9B-B592-43D6-A905-388C205EBAAB}" type="datetimeFigureOut">
              <a:rPr lang="es-ES" smtClean="0"/>
              <a:t>26/04/2016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7B5D1387-47F6-478B-90EE-141F35432587}" type="slidenum">
              <a:rPr lang="es-ES" smtClean="0"/>
              <a:t>‹#›</a:t>
            </a:fld>
            <a:endParaRPr lang="es-ES"/>
          </a:p>
        </p:txBody>
      </p:sp>
    </p:spTree>
    <p:extLst>
      <p:ext uri="{BB962C8B-B14F-4D97-AF65-F5344CB8AC3E}">
        <p14:creationId xmlns:p14="http://schemas.microsoft.com/office/powerpoint/2010/main" val="5491270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Date Placeholder 3"/>
          <p:cNvSpPr>
            <a:spLocks noGrp="1"/>
          </p:cNvSpPr>
          <p:nvPr>
            <p:ph type="dt" sz="half" idx="10"/>
          </p:nvPr>
        </p:nvSpPr>
        <p:spPr/>
        <p:txBody>
          <a:bodyPr/>
          <a:lstStyle/>
          <a:p>
            <a:fld id="{03569A9B-B592-43D6-A905-388C205EBAAB}" type="datetimeFigureOut">
              <a:rPr lang="es-ES" smtClean="0"/>
              <a:t>26/04/2016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7B5D1387-47F6-478B-90EE-141F35432587}" type="slidenum">
              <a:rPr lang="es-ES" smtClean="0"/>
              <a:t>‹#›</a:t>
            </a:fld>
            <a:endParaRPr lang="es-ES"/>
          </a:p>
        </p:txBody>
      </p:sp>
    </p:spTree>
    <p:extLst>
      <p:ext uri="{BB962C8B-B14F-4D97-AF65-F5344CB8AC3E}">
        <p14:creationId xmlns:p14="http://schemas.microsoft.com/office/powerpoint/2010/main" val="17827547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s-E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Date Placeholder 3"/>
          <p:cNvSpPr>
            <a:spLocks noGrp="1"/>
          </p:cNvSpPr>
          <p:nvPr>
            <p:ph type="dt" sz="half" idx="10"/>
          </p:nvPr>
        </p:nvSpPr>
        <p:spPr/>
        <p:txBody>
          <a:bodyPr/>
          <a:lstStyle/>
          <a:p>
            <a:fld id="{03569A9B-B592-43D6-A905-388C205EBAAB}" type="datetimeFigureOut">
              <a:rPr lang="es-ES" smtClean="0"/>
              <a:t>26/04/2016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7B5D1387-47F6-478B-90EE-141F35432587}" type="slidenum">
              <a:rPr lang="es-ES" smtClean="0"/>
              <a:t>‹#›</a:t>
            </a:fld>
            <a:endParaRPr lang="es-ES"/>
          </a:p>
        </p:txBody>
      </p:sp>
    </p:spTree>
    <p:extLst>
      <p:ext uri="{BB962C8B-B14F-4D97-AF65-F5344CB8AC3E}">
        <p14:creationId xmlns:p14="http://schemas.microsoft.com/office/powerpoint/2010/main" val="2636203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Date Placeholder 3"/>
          <p:cNvSpPr>
            <a:spLocks noGrp="1"/>
          </p:cNvSpPr>
          <p:nvPr>
            <p:ph type="dt" sz="half" idx="10"/>
          </p:nvPr>
        </p:nvSpPr>
        <p:spPr/>
        <p:txBody>
          <a:bodyPr/>
          <a:lstStyle/>
          <a:p>
            <a:fld id="{03569A9B-B592-43D6-A905-388C205EBAAB}" type="datetimeFigureOut">
              <a:rPr lang="es-ES" smtClean="0"/>
              <a:t>26/04/2016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7B5D1387-47F6-478B-90EE-141F35432587}" type="slidenum">
              <a:rPr lang="es-ES" smtClean="0"/>
              <a:t>‹#›</a:t>
            </a:fld>
            <a:endParaRPr lang="es-ES"/>
          </a:p>
        </p:txBody>
      </p:sp>
    </p:spTree>
    <p:extLst>
      <p:ext uri="{BB962C8B-B14F-4D97-AF65-F5344CB8AC3E}">
        <p14:creationId xmlns:p14="http://schemas.microsoft.com/office/powerpoint/2010/main" val="3973717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s-E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569A9B-B592-43D6-A905-388C205EBAAB}" type="datetimeFigureOut">
              <a:rPr lang="es-ES" smtClean="0"/>
              <a:t>26/04/2016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7B5D1387-47F6-478B-90EE-141F35432587}" type="slidenum">
              <a:rPr lang="es-ES" smtClean="0"/>
              <a:t>‹#›</a:t>
            </a:fld>
            <a:endParaRPr lang="es-ES"/>
          </a:p>
        </p:txBody>
      </p:sp>
    </p:spTree>
    <p:extLst>
      <p:ext uri="{BB962C8B-B14F-4D97-AF65-F5344CB8AC3E}">
        <p14:creationId xmlns:p14="http://schemas.microsoft.com/office/powerpoint/2010/main" val="7708745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5" name="Date Placeholder 4"/>
          <p:cNvSpPr>
            <a:spLocks noGrp="1"/>
          </p:cNvSpPr>
          <p:nvPr>
            <p:ph type="dt" sz="half" idx="10"/>
          </p:nvPr>
        </p:nvSpPr>
        <p:spPr/>
        <p:txBody>
          <a:bodyPr/>
          <a:lstStyle/>
          <a:p>
            <a:fld id="{03569A9B-B592-43D6-A905-388C205EBAAB}" type="datetimeFigureOut">
              <a:rPr lang="es-ES" smtClean="0"/>
              <a:t>26/04/2016</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7B5D1387-47F6-478B-90EE-141F35432587}" type="slidenum">
              <a:rPr lang="es-ES" smtClean="0"/>
              <a:t>‹#›</a:t>
            </a:fld>
            <a:endParaRPr lang="es-ES"/>
          </a:p>
        </p:txBody>
      </p:sp>
    </p:spTree>
    <p:extLst>
      <p:ext uri="{BB962C8B-B14F-4D97-AF65-F5344CB8AC3E}">
        <p14:creationId xmlns:p14="http://schemas.microsoft.com/office/powerpoint/2010/main" val="13969272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s-E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7" name="Date Placeholder 6"/>
          <p:cNvSpPr>
            <a:spLocks noGrp="1"/>
          </p:cNvSpPr>
          <p:nvPr>
            <p:ph type="dt" sz="half" idx="10"/>
          </p:nvPr>
        </p:nvSpPr>
        <p:spPr/>
        <p:txBody>
          <a:bodyPr/>
          <a:lstStyle/>
          <a:p>
            <a:fld id="{03569A9B-B592-43D6-A905-388C205EBAAB}" type="datetimeFigureOut">
              <a:rPr lang="es-ES" smtClean="0"/>
              <a:t>26/04/2016</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7B5D1387-47F6-478B-90EE-141F35432587}" type="slidenum">
              <a:rPr lang="es-ES" smtClean="0"/>
              <a:t>‹#›</a:t>
            </a:fld>
            <a:endParaRPr lang="es-ES"/>
          </a:p>
        </p:txBody>
      </p:sp>
    </p:spTree>
    <p:extLst>
      <p:ext uri="{BB962C8B-B14F-4D97-AF65-F5344CB8AC3E}">
        <p14:creationId xmlns:p14="http://schemas.microsoft.com/office/powerpoint/2010/main" val="3994284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Date Placeholder 2"/>
          <p:cNvSpPr>
            <a:spLocks noGrp="1"/>
          </p:cNvSpPr>
          <p:nvPr>
            <p:ph type="dt" sz="half" idx="10"/>
          </p:nvPr>
        </p:nvSpPr>
        <p:spPr/>
        <p:txBody>
          <a:bodyPr/>
          <a:lstStyle/>
          <a:p>
            <a:fld id="{03569A9B-B592-43D6-A905-388C205EBAAB}" type="datetimeFigureOut">
              <a:rPr lang="es-ES" smtClean="0"/>
              <a:t>26/04/2016</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7B5D1387-47F6-478B-90EE-141F35432587}" type="slidenum">
              <a:rPr lang="es-ES" smtClean="0"/>
              <a:t>‹#›</a:t>
            </a:fld>
            <a:endParaRPr lang="es-ES"/>
          </a:p>
        </p:txBody>
      </p:sp>
    </p:spTree>
    <p:extLst>
      <p:ext uri="{BB962C8B-B14F-4D97-AF65-F5344CB8AC3E}">
        <p14:creationId xmlns:p14="http://schemas.microsoft.com/office/powerpoint/2010/main" val="1082125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569A9B-B592-43D6-A905-388C205EBAAB}" type="datetimeFigureOut">
              <a:rPr lang="es-ES" smtClean="0"/>
              <a:t>26/04/2016</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7B5D1387-47F6-478B-90EE-141F35432587}" type="slidenum">
              <a:rPr lang="es-ES" smtClean="0"/>
              <a:t>‹#›</a:t>
            </a:fld>
            <a:endParaRPr lang="es-ES"/>
          </a:p>
        </p:txBody>
      </p:sp>
    </p:spTree>
    <p:extLst>
      <p:ext uri="{BB962C8B-B14F-4D97-AF65-F5344CB8AC3E}">
        <p14:creationId xmlns:p14="http://schemas.microsoft.com/office/powerpoint/2010/main" val="1999161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s-E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569A9B-B592-43D6-A905-388C205EBAAB}" type="datetimeFigureOut">
              <a:rPr lang="es-ES" smtClean="0"/>
              <a:t>26/04/2016</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7B5D1387-47F6-478B-90EE-141F35432587}" type="slidenum">
              <a:rPr lang="es-ES" smtClean="0"/>
              <a:t>‹#›</a:t>
            </a:fld>
            <a:endParaRPr lang="es-ES"/>
          </a:p>
        </p:txBody>
      </p:sp>
    </p:spTree>
    <p:extLst>
      <p:ext uri="{BB962C8B-B14F-4D97-AF65-F5344CB8AC3E}">
        <p14:creationId xmlns:p14="http://schemas.microsoft.com/office/powerpoint/2010/main" val="1292564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s-E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569A9B-B592-43D6-A905-388C205EBAAB}" type="datetimeFigureOut">
              <a:rPr lang="es-ES" smtClean="0"/>
              <a:t>26/04/2016</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7B5D1387-47F6-478B-90EE-141F35432587}" type="slidenum">
              <a:rPr lang="es-ES" smtClean="0"/>
              <a:t>‹#›</a:t>
            </a:fld>
            <a:endParaRPr lang="es-ES"/>
          </a:p>
        </p:txBody>
      </p:sp>
    </p:spTree>
    <p:extLst>
      <p:ext uri="{BB962C8B-B14F-4D97-AF65-F5344CB8AC3E}">
        <p14:creationId xmlns:p14="http://schemas.microsoft.com/office/powerpoint/2010/main" val="1259603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s-E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569A9B-B592-43D6-A905-388C205EBAAB}" type="datetimeFigureOut">
              <a:rPr lang="es-ES" smtClean="0"/>
              <a:t>26/04/2016</a:t>
            </a:fld>
            <a:endParaRPr lang="es-E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5D1387-47F6-478B-90EE-141F35432587}" type="slidenum">
              <a:rPr lang="es-ES" smtClean="0"/>
              <a:t>‹#›</a:t>
            </a:fld>
            <a:endParaRPr lang="es-ES"/>
          </a:p>
        </p:txBody>
      </p:sp>
    </p:spTree>
    <p:extLst>
      <p:ext uri="{BB962C8B-B14F-4D97-AF65-F5344CB8AC3E}">
        <p14:creationId xmlns:p14="http://schemas.microsoft.com/office/powerpoint/2010/main" val="23562622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hyperlink" Target="http://www.wmo.int/pages/prog/wcp/wcasp/GSCU.html" TargetMode="Externa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685800"/>
            <a:ext cx="7772400" cy="914400"/>
          </a:xfrm>
        </p:spPr>
        <p:txBody>
          <a:bodyPr>
            <a:normAutofit/>
          </a:bodyPr>
          <a:lstStyle/>
          <a:p>
            <a:r>
              <a:rPr lang="en-US" b="1" dirty="0" smtClean="0">
                <a:latin typeface="Arial" pitchFamily="34" charset="0"/>
                <a:cs typeface="Arial" pitchFamily="34" charset="0"/>
              </a:rPr>
              <a:t>WGSIP</a:t>
            </a:r>
            <a:endParaRPr lang="en-US" dirty="0">
              <a:latin typeface="Arial" pitchFamily="34" charset="0"/>
              <a:cs typeface="Arial" pitchFamily="34" charset="0"/>
            </a:endParaRPr>
          </a:p>
        </p:txBody>
      </p:sp>
      <p:sp>
        <p:nvSpPr>
          <p:cNvPr id="3" name="Subtitle 2"/>
          <p:cNvSpPr>
            <a:spLocks noGrp="1"/>
          </p:cNvSpPr>
          <p:nvPr>
            <p:ph type="subTitle" idx="1"/>
          </p:nvPr>
        </p:nvSpPr>
        <p:spPr>
          <a:xfrm>
            <a:off x="228600" y="2819400"/>
            <a:ext cx="8686800" cy="2590800"/>
          </a:xfrm>
        </p:spPr>
        <p:txBody>
          <a:bodyPr>
            <a:noAutofit/>
          </a:bodyPr>
          <a:lstStyle/>
          <a:p>
            <a:r>
              <a:rPr lang="en-GB" sz="2000" b="1" dirty="0" smtClean="0">
                <a:solidFill>
                  <a:schemeClr val="tx1"/>
                </a:solidFill>
                <a:ea typeface="Verdana" panose="020B0604030504040204" pitchFamily="34" charset="0"/>
                <a:cs typeface="Verdana" panose="020B0604030504040204" pitchFamily="34" charset="0"/>
              </a:rPr>
              <a:t>Francisco </a:t>
            </a:r>
            <a:r>
              <a:rPr lang="en-GB" sz="2000" b="1" dirty="0" err="1" smtClean="0">
                <a:solidFill>
                  <a:schemeClr val="tx1"/>
                </a:solidFill>
                <a:ea typeface="Verdana" panose="020B0604030504040204" pitchFamily="34" charset="0"/>
                <a:cs typeface="Verdana" panose="020B0604030504040204" pitchFamily="34" charset="0"/>
              </a:rPr>
              <a:t>Doblas</a:t>
            </a:r>
            <a:r>
              <a:rPr lang="en-GB" sz="2000" b="1" dirty="0" smtClean="0">
                <a:solidFill>
                  <a:schemeClr val="tx1"/>
                </a:solidFill>
                <a:ea typeface="Verdana" panose="020B0604030504040204" pitchFamily="34" charset="0"/>
                <a:cs typeface="Verdana" panose="020B0604030504040204" pitchFamily="34" charset="0"/>
              </a:rPr>
              <a:t>-Reyes (Barcelona Supercomputing </a:t>
            </a:r>
            <a:r>
              <a:rPr lang="en-GB" sz="2000" b="1" dirty="0" err="1" smtClean="0">
                <a:solidFill>
                  <a:schemeClr val="tx1"/>
                </a:solidFill>
                <a:ea typeface="Verdana" panose="020B0604030504040204" pitchFamily="34" charset="0"/>
                <a:cs typeface="Verdana" panose="020B0604030504040204" pitchFamily="34" charset="0"/>
              </a:rPr>
              <a:t>Center</a:t>
            </a:r>
            <a:r>
              <a:rPr lang="en-GB" sz="2000" b="1" dirty="0" smtClean="0">
                <a:solidFill>
                  <a:schemeClr val="tx1"/>
                </a:solidFill>
                <a:ea typeface="Verdana" panose="020B0604030504040204" pitchFamily="34" charset="0"/>
                <a:cs typeface="Verdana" panose="020B0604030504040204" pitchFamily="34" charset="0"/>
              </a:rPr>
              <a:t> BSC-CNS, Spain)</a:t>
            </a:r>
            <a:endParaRPr lang="en-GB" sz="2000" b="1" dirty="0" smtClean="0">
              <a:solidFill>
                <a:schemeClr val="tx1"/>
              </a:solidFill>
              <a:ea typeface="Verdana" panose="020B0604030504040204" pitchFamily="34" charset="0"/>
              <a:cs typeface="Verdana" panose="020B0604030504040204" pitchFamily="34" charset="0"/>
            </a:endParaRPr>
          </a:p>
          <a:p>
            <a:r>
              <a:rPr lang="en-GB" sz="2000" b="1" dirty="0" smtClean="0">
                <a:solidFill>
                  <a:schemeClr val="tx1"/>
                </a:solidFill>
                <a:ea typeface="Verdana" panose="020B0604030504040204" pitchFamily="34" charset="0"/>
                <a:cs typeface="Verdana" panose="020B0604030504040204" pitchFamily="34" charset="0"/>
              </a:rPr>
              <a:t>William </a:t>
            </a:r>
            <a:r>
              <a:rPr lang="en-GB" sz="2000" b="1" dirty="0" err="1" smtClean="0">
                <a:solidFill>
                  <a:schemeClr val="tx1"/>
                </a:solidFill>
                <a:ea typeface="Verdana" panose="020B0604030504040204" pitchFamily="34" charset="0"/>
                <a:cs typeface="Verdana" panose="020B0604030504040204" pitchFamily="34" charset="0"/>
              </a:rPr>
              <a:t>Merryfield</a:t>
            </a:r>
            <a:r>
              <a:rPr lang="en-GB" sz="2000" b="1" dirty="0" smtClean="0">
                <a:solidFill>
                  <a:schemeClr val="tx1"/>
                </a:solidFill>
                <a:ea typeface="Verdana" panose="020B0604030504040204" pitchFamily="34" charset="0"/>
                <a:cs typeface="Verdana" panose="020B0604030504040204" pitchFamily="34" charset="0"/>
              </a:rPr>
              <a:t> </a:t>
            </a:r>
            <a:r>
              <a:rPr lang="en-GB" sz="2000" b="1" dirty="0" smtClean="0">
                <a:solidFill>
                  <a:schemeClr val="tx1"/>
                </a:solidFill>
                <a:ea typeface="Verdana" panose="020B0604030504040204" pitchFamily="34" charset="0"/>
                <a:cs typeface="Verdana" panose="020B0604030504040204" pitchFamily="34" charset="0"/>
              </a:rPr>
              <a:t>(</a:t>
            </a:r>
            <a:r>
              <a:rPr lang="en-GB" sz="2000" b="1" dirty="0" smtClean="0">
                <a:solidFill>
                  <a:schemeClr val="tx1"/>
                </a:solidFill>
                <a:ea typeface="Verdana" panose="020B0604030504040204" pitchFamily="34" charset="0"/>
                <a:cs typeface="Verdana" panose="020B0604030504040204" pitchFamily="34" charset="0"/>
              </a:rPr>
              <a:t>Canadian </a:t>
            </a:r>
            <a:r>
              <a:rPr lang="en-GB" sz="2000" b="1" dirty="0" smtClean="0">
                <a:solidFill>
                  <a:schemeClr val="tx1"/>
                </a:solidFill>
                <a:ea typeface="Verdana" panose="020B0604030504040204" pitchFamily="34" charset="0"/>
                <a:cs typeface="Verdana" panose="020B0604030504040204" pitchFamily="34" charset="0"/>
              </a:rPr>
              <a:t>Centre for Climate Modelling and Analysis, Environment and Climate </a:t>
            </a:r>
            <a:r>
              <a:rPr lang="en-GB" sz="2000" b="1" dirty="0" smtClean="0">
                <a:solidFill>
                  <a:schemeClr val="tx1"/>
                </a:solidFill>
                <a:ea typeface="Verdana" panose="020B0604030504040204" pitchFamily="34" charset="0"/>
                <a:cs typeface="Verdana" panose="020B0604030504040204" pitchFamily="34" charset="0"/>
              </a:rPr>
              <a:t>Change, </a:t>
            </a:r>
            <a:r>
              <a:rPr lang="en-GB" sz="2000" b="1" dirty="0" smtClean="0">
                <a:solidFill>
                  <a:schemeClr val="tx1"/>
                </a:solidFill>
                <a:ea typeface="Verdana" panose="020B0604030504040204" pitchFamily="34" charset="0"/>
                <a:cs typeface="Verdana" panose="020B0604030504040204" pitchFamily="34" charset="0"/>
              </a:rPr>
              <a:t>Canada</a:t>
            </a:r>
            <a:r>
              <a:rPr lang="en-GB" sz="2000" b="1" dirty="0" smtClean="0">
                <a:solidFill>
                  <a:schemeClr val="tx1"/>
                </a:solidFill>
                <a:ea typeface="Verdana" panose="020B0604030504040204" pitchFamily="34" charset="0"/>
                <a:cs typeface="Verdana" panose="020B0604030504040204" pitchFamily="34" charset="0"/>
              </a:rPr>
              <a:t>)</a:t>
            </a:r>
          </a:p>
          <a:p>
            <a:endParaRPr lang="en-GB" sz="2000" b="1" dirty="0">
              <a:solidFill>
                <a:schemeClr val="tx1"/>
              </a:solidFill>
              <a:ea typeface="Verdana" panose="020B0604030504040204" pitchFamily="34" charset="0"/>
              <a:cs typeface="Verdana" panose="020B0604030504040204" pitchFamily="34" charset="0"/>
            </a:endParaRPr>
          </a:p>
          <a:p>
            <a:r>
              <a:rPr lang="en-GB" sz="2000" b="1" dirty="0" smtClean="0">
                <a:solidFill>
                  <a:schemeClr val="tx1"/>
                </a:solidFill>
                <a:ea typeface="Verdana" panose="020B0604030504040204" pitchFamily="34" charset="0"/>
                <a:cs typeface="Verdana" panose="020B0604030504040204" pitchFamily="34" charset="0"/>
              </a:rPr>
              <a:t>JSC37, 25-27 April 2016</a:t>
            </a:r>
            <a:endParaRPr lang="en-US" sz="2000" dirty="0">
              <a:solidFill>
                <a:schemeClr val="tx1"/>
              </a:solidFill>
              <a:ea typeface="Verdana" panose="020B0604030504040204" pitchFamily="34" charset="0"/>
              <a:cs typeface="Verdana" panose="020B0604030504040204"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5109190"/>
            <a:ext cx="4986528" cy="35052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3105" y="4869160"/>
            <a:ext cx="2893695" cy="77343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19500" y="5927551"/>
            <a:ext cx="1905000" cy="885825"/>
          </a:xfrm>
          <a:prstGeom prst="rect">
            <a:avLst/>
          </a:prstGeom>
        </p:spPr>
      </p:pic>
    </p:spTree>
    <p:extLst>
      <p:ext uri="{BB962C8B-B14F-4D97-AF65-F5344CB8AC3E}">
        <p14:creationId xmlns:p14="http://schemas.microsoft.com/office/powerpoint/2010/main" val="5713818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Title 1"/>
          <p:cNvSpPr txBox="1">
            <a:spLocks/>
          </p:cNvSpPr>
          <p:nvPr/>
        </p:nvSpPr>
        <p:spPr>
          <a:xfrm>
            <a:off x="152400" y="0"/>
            <a:ext cx="8839200" cy="914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1200"/>
              </a:spcBef>
              <a:spcAft>
                <a:spcPts val="1200"/>
              </a:spcAft>
            </a:pPr>
            <a:r>
              <a:rPr lang="en-CA" sz="2800" dirty="0" smtClean="0">
                <a:latin typeface="Arial" panose="020B0604020202020204" pitchFamily="34" charset="0"/>
                <a:cs typeface="Arial" panose="020B0604020202020204" pitchFamily="34" charset="0"/>
              </a:rPr>
              <a:t>New projects: </a:t>
            </a:r>
            <a:r>
              <a:rPr lang="en-CA" sz="2800" dirty="0" err="1" smtClean="0">
                <a:latin typeface="Arial" panose="020B0604020202020204" pitchFamily="34" charset="0"/>
                <a:cs typeface="Arial" panose="020B0604020202020204" pitchFamily="34" charset="0"/>
              </a:rPr>
              <a:t>SnowGLACE</a:t>
            </a:r>
            <a:endParaRPr lang="en-US" sz="3200" dirty="0">
              <a:latin typeface="Arial" panose="020B0604020202020204" pitchFamily="34" charset="0"/>
              <a:cs typeface="Arial" panose="020B0604020202020204" pitchFamily="34" charset="0"/>
            </a:endParaRPr>
          </a:p>
        </p:txBody>
      </p:sp>
      <p:sp>
        <p:nvSpPr>
          <p:cNvPr id="8" name="TextBox 7"/>
          <p:cNvSpPr txBox="1"/>
          <p:nvPr/>
        </p:nvSpPr>
        <p:spPr>
          <a:xfrm>
            <a:off x="228600" y="762000"/>
            <a:ext cx="8686800" cy="5786199"/>
          </a:xfrm>
          <a:prstGeom prst="rect">
            <a:avLst/>
          </a:prstGeom>
          <a:noFill/>
        </p:spPr>
        <p:txBody>
          <a:bodyPr wrap="square" rtlCol="0">
            <a:spAutoFit/>
          </a:bodyPr>
          <a:lstStyle/>
          <a:p>
            <a:pPr marL="285750" indent="-285750">
              <a:spcAft>
                <a:spcPts val="1200"/>
              </a:spcAft>
              <a:buFont typeface="Arial" pitchFamily="34" charset="0"/>
              <a:buChar char="•"/>
            </a:pPr>
            <a:r>
              <a:rPr lang="en-US" sz="2000" dirty="0">
                <a:solidFill>
                  <a:srgbClr val="000000"/>
                </a:solidFill>
                <a:ea typeface="Luxi Sans" pitchFamily="16" charset="0"/>
                <a:cs typeface="Luxi Sans" pitchFamily="16" charset="0"/>
              </a:rPr>
              <a:t>Impact of snow </a:t>
            </a:r>
            <a:r>
              <a:rPr lang="en-US" sz="2000" dirty="0" err="1">
                <a:solidFill>
                  <a:srgbClr val="000000"/>
                </a:solidFill>
                <a:ea typeface="Luxi Sans" pitchFamily="16" charset="0"/>
                <a:cs typeface="Luxi Sans" pitchFamily="16" charset="0"/>
              </a:rPr>
              <a:t>initialisation</a:t>
            </a:r>
            <a:r>
              <a:rPr lang="en-US" sz="2000" dirty="0">
                <a:solidFill>
                  <a:srgbClr val="000000"/>
                </a:solidFill>
                <a:ea typeface="Luxi Sans" pitchFamily="16" charset="0"/>
                <a:cs typeface="Luxi Sans" pitchFamily="16" charset="0"/>
              </a:rPr>
              <a:t> on </a:t>
            </a:r>
            <a:r>
              <a:rPr lang="en-US" sz="2000" dirty="0" err="1">
                <a:solidFill>
                  <a:srgbClr val="000000"/>
                </a:solidFill>
                <a:ea typeface="Luxi Sans" pitchFamily="16" charset="0"/>
                <a:cs typeface="Luxi Sans" pitchFamily="16" charset="0"/>
              </a:rPr>
              <a:t>subseasonal</a:t>
            </a:r>
            <a:r>
              <a:rPr lang="en-US" sz="2000" dirty="0">
                <a:solidFill>
                  <a:srgbClr val="000000"/>
                </a:solidFill>
                <a:ea typeface="Luxi Sans" pitchFamily="16" charset="0"/>
                <a:cs typeface="Luxi Sans" pitchFamily="16" charset="0"/>
              </a:rPr>
              <a:t>-to-seasonal </a:t>
            </a:r>
            <a:r>
              <a:rPr lang="en-US" sz="2000" dirty="0" smtClean="0">
                <a:solidFill>
                  <a:srgbClr val="000000"/>
                </a:solidFill>
                <a:ea typeface="Luxi Sans" pitchFamily="16" charset="0"/>
                <a:cs typeface="Luxi Sans" pitchFamily="16" charset="0"/>
              </a:rPr>
              <a:t>forecasts</a:t>
            </a:r>
            <a:endParaRPr lang="en-US" sz="2000" dirty="0" smtClean="0">
              <a:cs typeface="Arial" panose="020B0604020202020204" pitchFamily="34" charset="0"/>
            </a:endParaRPr>
          </a:p>
          <a:p>
            <a:pPr marL="285750" indent="-285750">
              <a:spcAft>
                <a:spcPts val="1200"/>
              </a:spcAft>
              <a:buFont typeface="Arial" pitchFamily="34" charset="0"/>
              <a:buChar char="•"/>
            </a:pPr>
            <a:r>
              <a:rPr lang="en-US" sz="2000" dirty="0" smtClean="0">
                <a:cs typeface="Arial" panose="020B0604020202020204" pitchFamily="34" charset="0"/>
              </a:rPr>
              <a:t>Steered </a:t>
            </a:r>
            <a:r>
              <a:rPr lang="en-US" sz="2000" dirty="0">
                <a:cs typeface="Arial" panose="020B0604020202020204" pitchFamily="34" charset="0"/>
              </a:rPr>
              <a:t>by </a:t>
            </a:r>
            <a:r>
              <a:rPr lang="en-GB" sz="2000" b="1" dirty="0">
                <a:cs typeface="Arial" panose="020B0604020202020204" pitchFamily="34" charset="0"/>
              </a:rPr>
              <a:t>Y</a:t>
            </a:r>
            <a:r>
              <a:rPr lang="en-GB" sz="2000" b="1" dirty="0" smtClean="0">
                <a:cs typeface="Arial" panose="020B0604020202020204" pitchFamily="34" charset="0"/>
              </a:rPr>
              <a:t>van </a:t>
            </a:r>
            <a:r>
              <a:rPr lang="en-GB" sz="2000" b="1" dirty="0" err="1" smtClean="0">
                <a:cs typeface="Arial" panose="020B0604020202020204" pitchFamily="34" charset="0"/>
              </a:rPr>
              <a:t>Orsolini</a:t>
            </a:r>
            <a:r>
              <a:rPr lang="en-GB" sz="2000" dirty="0" smtClean="0">
                <a:cs typeface="Arial" panose="020B0604020202020204" pitchFamily="34" charset="0"/>
              </a:rPr>
              <a:t> (NILU and </a:t>
            </a:r>
            <a:r>
              <a:rPr lang="en-GB" sz="2000" dirty="0" err="1" smtClean="0">
                <a:cs typeface="Arial" panose="020B0604020202020204" pitchFamily="34" charset="0"/>
              </a:rPr>
              <a:t>Bjerknes</a:t>
            </a:r>
            <a:r>
              <a:rPr lang="en-GB" sz="2000" dirty="0" smtClean="0">
                <a:cs typeface="Arial" panose="020B0604020202020204" pitchFamily="34" charset="0"/>
              </a:rPr>
              <a:t> Centre for Climate Research, Norway) </a:t>
            </a:r>
            <a:r>
              <a:rPr lang="en-GB" sz="2000" dirty="0">
                <a:cs typeface="Arial" panose="020B0604020202020204" pitchFamily="34" charset="0"/>
              </a:rPr>
              <a:t>and </a:t>
            </a:r>
            <a:r>
              <a:rPr lang="nb-NO" sz="2000" b="1" dirty="0" smtClean="0">
                <a:solidFill>
                  <a:prstClr val="black"/>
                </a:solidFill>
              </a:rPr>
              <a:t>Jee-Hoon </a:t>
            </a:r>
            <a:r>
              <a:rPr lang="nb-NO" sz="2000" b="1" dirty="0">
                <a:solidFill>
                  <a:prstClr val="black"/>
                </a:solidFill>
              </a:rPr>
              <a:t>Jeong</a:t>
            </a:r>
            <a:r>
              <a:rPr lang="nb-NO" sz="2000" dirty="0">
                <a:solidFill>
                  <a:prstClr val="black"/>
                </a:solidFill>
              </a:rPr>
              <a:t> </a:t>
            </a:r>
            <a:r>
              <a:rPr lang="en-GB" sz="2000" dirty="0" smtClean="0">
                <a:cs typeface="Arial" panose="020B0604020202020204" pitchFamily="34" charset="0"/>
              </a:rPr>
              <a:t>(</a:t>
            </a:r>
            <a:r>
              <a:rPr lang="en-GB" sz="2000" dirty="0">
                <a:cs typeface="Arial" panose="020B0604020202020204" pitchFamily="34" charset="0"/>
              </a:rPr>
              <a:t>Faculty of Earth Systems &amp; </a:t>
            </a:r>
            <a:r>
              <a:rPr lang="en-GB" sz="2000" dirty="0" err="1">
                <a:cs typeface="Arial" panose="020B0604020202020204" pitchFamily="34" charset="0"/>
              </a:rPr>
              <a:t>Env</a:t>
            </a:r>
            <a:r>
              <a:rPr lang="en-GB" sz="2000" dirty="0">
                <a:cs typeface="Arial" panose="020B0604020202020204" pitchFamily="34" charset="0"/>
              </a:rPr>
              <a:t>. Sciences, </a:t>
            </a:r>
            <a:r>
              <a:rPr lang="en-GB" sz="2000" dirty="0" err="1">
                <a:cs typeface="Arial" panose="020B0604020202020204" pitchFamily="34" charset="0"/>
              </a:rPr>
              <a:t>Chonnam</a:t>
            </a:r>
            <a:r>
              <a:rPr lang="en-GB" sz="2000" dirty="0">
                <a:cs typeface="Arial" panose="020B0604020202020204" pitchFamily="34" charset="0"/>
              </a:rPr>
              <a:t> National Univ., South Korea)</a:t>
            </a:r>
          </a:p>
          <a:p>
            <a:pPr marL="285750" indent="-285750">
              <a:spcAft>
                <a:spcPts val="1200"/>
              </a:spcAft>
              <a:buFont typeface="Arial" pitchFamily="34" charset="0"/>
              <a:buChar char="•"/>
            </a:pPr>
            <a:r>
              <a:rPr lang="en-GB" sz="2000" dirty="0" smtClean="0">
                <a:cs typeface="Arial" panose="020B0604020202020204" pitchFamily="34" charset="0"/>
              </a:rPr>
              <a:t>Links to </a:t>
            </a:r>
            <a:r>
              <a:rPr lang="en-GB" sz="2000" dirty="0" err="1" smtClean="0">
                <a:cs typeface="Arial" panose="020B0604020202020204" pitchFamily="34" charset="0"/>
              </a:rPr>
              <a:t>SnowMIP</a:t>
            </a:r>
            <a:r>
              <a:rPr lang="en-GB" sz="2000" dirty="0" smtClean="0">
                <a:cs typeface="Arial" panose="020B0604020202020204" pitchFamily="34" charset="0"/>
              </a:rPr>
              <a:t>, PPP and future </a:t>
            </a:r>
            <a:r>
              <a:rPr lang="en-GB" sz="2000" dirty="0" err="1" smtClean="0">
                <a:cs typeface="Arial" panose="020B0604020202020204" pitchFamily="34" charset="0"/>
              </a:rPr>
              <a:t>PolarRCC</a:t>
            </a:r>
            <a:endParaRPr lang="en-GB" sz="2000" dirty="0" smtClean="0">
              <a:cs typeface="Arial" panose="020B0604020202020204" pitchFamily="34" charset="0"/>
            </a:endParaRPr>
          </a:p>
          <a:p>
            <a:pPr marL="285750" indent="-285750">
              <a:spcAft>
                <a:spcPts val="1200"/>
              </a:spcAft>
              <a:buFont typeface="Arial" pitchFamily="34" charset="0"/>
              <a:buChar char="•"/>
            </a:pPr>
            <a:r>
              <a:rPr lang="en-GB" sz="2000" dirty="0" smtClean="0">
                <a:cs typeface="Arial" panose="020B0604020202020204" pitchFamily="34" charset="0"/>
              </a:rPr>
              <a:t>Objectives</a:t>
            </a:r>
          </a:p>
          <a:p>
            <a:pPr marL="914400" lvl="1" indent="-457200">
              <a:spcAft>
                <a:spcPts val="1200"/>
              </a:spcAft>
              <a:buFont typeface="+mj-lt"/>
              <a:buAutoNum type="arabicPeriod"/>
            </a:pPr>
            <a:r>
              <a:rPr lang="en-US" altLang="en-US" sz="2000" dirty="0">
                <a:cs typeface="Arial" pitchFamily="34" charset="0"/>
              </a:rPr>
              <a:t>Q</a:t>
            </a:r>
            <a:r>
              <a:rPr lang="en-US" altLang="en-US" sz="2000" dirty="0" smtClean="0">
                <a:cs typeface="Arial" pitchFamily="34" charset="0"/>
              </a:rPr>
              <a:t>uantify snow initialization impacts on </a:t>
            </a:r>
            <a:r>
              <a:rPr lang="en-US" altLang="en-US" sz="2000" dirty="0" err="1" smtClean="0">
                <a:cs typeface="Arial" pitchFamily="34" charset="0"/>
              </a:rPr>
              <a:t>subseasonal</a:t>
            </a:r>
            <a:r>
              <a:rPr lang="en-US" altLang="en-US" sz="2000" dirty="0" smtClean="0">
                <a:cs typeface="Arial" pitchFamily="34" charset="0"/>
              </a:rPr>
              <a:t>-to-seasonal forecasts by evaluating how individual state-of-the-art dynamical forecast systems vary in their ability to extract forecast skill from snow initialization e.g. through stratospheric coupling and influence on the NAO.</a:t>
            </a:r>
          </a:p>
          <a:p>
            <a:pPr marL="914400" lvl="1" indent="-457200">
              <a:spcAft>
                <a:spcPts val="1200"/>
              </a:spcAft>
              <a:buFont typeface="+mj-lt"/>
              <a:buAutoNum type="arabicPeriod"/>
            </a:pPr>
            <a:r>
              <a:rPr lang="en-US" altLang="en-US" sz="2000" dirty="0" smtClean="0">
                <a:cs typeface="Arial" pitchFamily="34" charset="0"/>
              </a:rPr>
              <a:t>Compare twin forecast ensembles with realistic or else some sort of unrealistic snow </a:t>
            </a:r>
            <a:r>
              <a:rPr lang="en-US" altLang="en-US" sz="2000" dirty="0" err="1" smtClean="0">
                <a:cs typeface="Arial" pitchFamily="34" charset="0"/>
              </a:rPr>
              <a:t>initialisation</a:t>
            </a:r>
            <a:r>
              <a:rPr lang="en-US" altLang="en-US" sz="2000" dirty="0" smtClean="0">
                <a:cs typeface="Arial" pitchFamily="34" charset="0"/>
              </a:rPr>
              <a:t> (e.g. climatological or “scrambled”); </a:t>
            </a:r>
            <a:r>
              <a:rPr lang="en-US" altLang="en-US" sz="2000" dirty="0" smtClean="0">
                <a:cs typeface="Arial" pitchFamily="34" charset="0"/>
              </a:rPr>
              <a:t>analogous </a:t>
            </a:r>
            <a:r>
              <a:rPr lang="en-US" altLang="en-US" sz="2000" dirty="0">
                <a:cs typeface="Arial" pitchFamily="34" charset="0"/>
              </a:rPr>
              <a:t>to </a:t>
            </a:r>
            <a:r>
              <a:rPr lang="en-US" altLang="en-US" sz="2000" dirty="0" smtClean="0">
                <a:cs typeface="Arial" pitchFamily="34" charset="0"/>
              </a:rPr>
              <a:t>GLACE </a:t>
            </a:r>
            <a:r>
              <a:rPr lang="en-US" altLang="en-US" sz="2000" dirty="0">
                <a:cs typeface="Arial" pitchFamily="34" charset="0"/>
              </a:rPr>
              <a:t>1 and 2 initiatives aimed at assessing the impact of soil moisture on seasonal </a:t>
            </a:r>
            <a:r>
              <a:rPr lang="en-US" altLang="en-US" sz="2000" dirty="0" smtClean="0">
                <a:cs typeface="Arial" pitchFamily="34" charset="0"/>
              </a:rPr>
              <a:t>forecasts; experiments </a:t>
            </a:r>
            <a:r>
              <a:rPr lang="en-US" altLang="en-US" sz="2000" dirty="0">
                <a:cs typeface="Arial" pitchFamily="34" charset="0"/>
              </a:rPr>
              <a:t>relevant both for the assessment of forecasting skill and attribution of climate variability and extreme events to snow forcing</a:t>
            </a:r>
            <a:r>
              <a:rPr lang="en-US" altLang="en-US" sz="2000" dirty="0" smtClean="0">
                <a:cs typeface="Arial" pitchFamily="34" charset="0"/>
              </a:rPr>
              <a:t>.</a:t>
            </a:r>
            <a:endParaRPr lang="en-US" altLang="en-US" sz="2000" dirty="0">
              <a:cs typeface="Arial" pitchFamily="34" charset="0"/>
            </a:endParaRPr>
          </a:p>
        </p:txBody>
      </p:sp>
    </p:spTree>
    <p:extLst>
      <p:ext uri="{BB962C8B-B14F-4D97-AF65-F5344CB8AC3E}">
        <p14:creationId xmlns:p14="http://schemas.microsoft.com/office/powerpoint/2010/main" val="2827605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Title 1"/>
          <p:cNvSpPr txBox="1">
            <a:spLocks/>
          </p:cNvSpPr>
          <p:nvPr/>
        </p:nvSpPr>
        <p:spPr>
          <a:xfrm>
            <a:off x="152400" y="0"/>
            <a:ext cx="8839200" cy="914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1200"/>
              </a:spcBef>
              <a:spcAft>
                <a:spcPts val="1200"/>
              </a:spcAft>
            </a:pPr>
            <a:r>
              <a:rPr lang="en-CA" sz="2800" dirty="0" smtClean="0">
                <a:latin typeface="Arial" panose="020B0604020202020204" pitchFamily="34" charset="0"/>
                <a:cs typeface="Arial" panose="020B0604020202020204" pitchFamily="34" charset="0"/>
              </a:rPr>
              <a:t>New projects: Teleconnections</a:t>
            </a:r>
            <a:endParaRPr lang="en-US" sz="3200" dirty="0">
              <a:latin typeface="Arial" panose="020B0604020202020204" pitchFamily="34" charset="0"/>
              <a:cs typeface="Arial" panose="020B0604020202020204" pitchFamily="34" charset="0"/>
            </a:endParaRPr>
          </a:p>
        </p:txBody>
      </p:sp>
      <p:sp>
        <p:nvSpPr>
          <p:cNvPr id="8" name="TextBox 7"/>
          <p:cNvSpPr txBox="1"/>
          <p:nvPr/>
        </p:nvSpPr>
        <p:spPr>
          <a:xfrm>
            <a:off x="228600" y="762000"/>
            <a:ext cx="8686800" cy="5940088"/>
          </a:xfrm>
          <a:prstGeom prst="rect">
            <a:avLst/>
          </a:prstGeom>
          <a:noFill/>
        </p:spPr>
        <p:txBody>
          <a:bodyPr wrap="square" rtlCol="0">
            <a:spAutoFit/>
          </a:bodyPr>
          <a:lstStyle/>
          <a:p>
            <a:pPr marL="285750" indent="-285750">
              <a:spcAft>
                <a:spcPts val="1200"/>
              </a:spcAft>
              <a:buFont typeface="Arial" pitchFamily="34" charset="0"/>
              <a:buChar char="•"/>
            </a:pPr>
            <a:r>
              <a:rPr lang="en-US" altLang="en-US" sz="2000" dirty="0" err="1" smtClean="0">
                <a:cs typeface="Arial" pitchFamily="34" charset="0"/>
              </a:rPr>
              <a:t>Analyse</a:t>
            </a:r>
            <a:r>
              <a:rPr lang="en-US" altLang="en-US" sz="2000" dirty="0" smtClean="0">
                <a:cs typeface="Arial" pitchFamily="34" charset="0"/>
              </a:rPr>
              <a:t> </a:t>
            </a:r>
            <a:r>
              <a:rPr lang="en-US" altLang="en-US" sz="2000" dirty="0" smtClean="0">
                <a:cs typeface="Arial" pitchFamily="34" charset="0"/>
              </a:rPr>
              <a:t>tropical-extratropical interactions at seasonal and sub-seasonal time scales in different forecast systems and observational data sets using a common framework for a straightforward </a:t>
            </a:r>
            <a:r>
              <a:rPr lang="en-US" altLang="en-US" sz="2000" dirty="0" err="1" smtClean="0">
                <a:cs typeface="Arial" pitchFamily="34" charset="0"/>
              </a:rPr>
              <a:t>intercomparison</a:t>
            </a:r>
            <a:endParaRPr lang="en-US" sz="2000" dirty="0" smtClean="0">
              <a:cs typeface="Arial" panose="020B0604020202020204" pitchFamily="34" charset="0"/>
            </a:endParaRPr>
          </a:p>
          <a:p>
            <a:pPr marL="285750" indent="-285750">
              <a:spcAft>
                <a:spcPts val="1200"/>
              </a:spcAft>
              <a:buFont typeface="Arial" pitchFamily="34" charset="0"/>
              <a:buChar char="•"/>
            </a:pPr>
            <a:r>
              <a:rPr lang="en-US" sz="2000" dirty="0" smtClean="0">
                <a:cs typeface="Arial" panose="020B0604020202020204" pitchFamily="34" charset="0"/>
              </a:rPr>
              <a:t>Steered </a:t>
            </a:r>
            <a:r>
              <a:rPr lang="en-US" sz="2000" dirty="0">
                <a:cs typeface="Arial" panose="020B0604020202020204" pitchFamily="34" charset="0"/>
              </a:rPr>
              <a:t>by </a:t>
            </a:r>
            <a:r>
              <a:rPr lang="en-GB" sz="2000" b="1" dirty="0" smtClean="0">
                <a:cs typeface="Arial" panose="020B0604020202020204" pitchFamily="34" charset="0"/>
              </a:rPr>
              <a:t>Laura Ferranti</a:t>
            </a:r>
            <a:r>
              <a:rPr lang="en-GB" sz="2000" dirty="0" smtClean="0">
                <a:cs typeface="Arial" panose="020B0604020202020204" pitchFamily="34" charset="0"/>
              </a:rPr>
              <a:t> (ECMWF) </a:t>
            </a:r>
            <a:r>
              <a:rPr lang="en-GB" sz="2000" dirty="0">
                <a:cs typeface="Arial" panose="020B0604020202020204" pitchFamily="34" charset="0"/>
              </a:rPr>
              <a:t>and </a:t>
            </a:r>
            <a:r>
              <a:rPr lang="nb-NO" sz="2000" b="1" dirty="0" smtClean="0">
                <a:solidFill>
                  <a:prstClr val="black"/>
                </a:solidFill>
              </a:rPr>
              <a:t>Adam Scaife</a:t>
            </a:r>
            <a:r>
              <a:rPr lang="nb-NO" sz="2000" dirty="0" smtClean="0">
                <a:solidFill>
                  <a:prstClr val="black"/>
                </a:solidFill>
              </a:rPr>
              <a:t> </a:t>
            </a:r>
            <a:r>
              <a:rPr lang="en-GB" sz="2000" dirty="0" smtClean="0">
                <a:cs typeface="Arial" panose="020B0604020202020204" pitchFamily="34" charset="0"/>
              </a:rPr>
              <a:t>(Met Office, UK)</a:t>
            </a:r>
            <a:endParaRPr lang="en-GB" sz="2000" dirty="0">
              <a:cs typeface="Arial" panose="020B0604020202020204" pitchFamily="34" charset="0"/>
            </a:endParaRPr>
          </a:p>
          <a:p>
            <a:pPr marL="285750" indent="-285750">
              <a:spcAft>
                <a:spcPts val="1200"/>
              </a:spcAft>
              <a:buFont typeface="Arial" pitchFamily="34" charset="0"/>
              <a:buChar char="•"/>
            </a:pPr>
            <a:r>
              <a:rPr lang="en-GB" sz="2000" dirty="0" smtClean="0">
                <a:cs typeface="Arial" panose="020B0604020202020204" pitchFamily="34" charset="0"/>
              </a:rPr>
              <a:t>Links to similar S2S project</a:t>
            </a:r>
          </a:p>
          <a:p>
            <a:pPr marL="285750" indent="-285750">
              <a:spcAft>
                <a:spcPts val="1200"/>
              </a:spcAft>
              <a:buFont typeface="Arial" pitchFamily="34" charset="0"/>
              <a:buChar char="•"/>
            </a:pPr>
            <a:r>
              <a:rPr lang="en-GB" sz="2000" dirty="0" smtClean="0">
                <a:cs typeface="Arial" panose="020B0604020202020204" pitchFamily="34" charset="0"/>
              </a:rPr>
              <a:t>Objectives</a:t>
            </a:r>
          </a:p>
          <a:p>
            <a:pPr marL="914400" lvl="1" indent="-457200">
              <a:spcAft>
                <a:spcPts val="1200"/>
              </a:spcAft>
              <a:buFont typeface="+mj-lt"/>
              <a:buAutoNum type="arabicPeriod"/>
            </a:pPr>
            <a:r>
              <a:rPr lang="en-US" sz="2000" dirty="0" smtClean="0">
                <a:cs typeface="Arial" pitchFamily="34" charset="0"/>
              </a:rPr>
              <a:t>Base the work on the fact that tropical rainfall which is highly predictable drives </a:t>
            </a:r>
            <a:r>
              <a:rPr lang="en-US" sz="2000" dirty="0" err="1" smtClean="0">
                <a:cs typeface="Arial" pitchFamily="34" charset="0"/>
              </a:rPr>
              <a:t>Rossby</a:t>
            </a:r>
            <a:r>
              <a:rPr lang="en-US" sz="2000" dirty="0" smtClean="0">
                <a:cs typeface="Arial" pitchFamily="34" charset="0"/>
              </a:rPr>
              <a:t> waves through upper level divergence; the resulting influence on circulation responsible for substantial portion of extratropical seasonal predictability</a:t>
            </a:r>
            <a:endParaRPr lang="en-US" altLang="en-US" sz="2000" dirty="0" smtClean="0">
              <a:cs typeface="Arial" pitchFamily="34" charset="0"/>
            </a:endParaRPr>
          </a:p>
          <a:p>
            <a:pPr marL="914400" lvl="1" indent="-457200">
              <a:spcAft>
                <a:spcPts val="1200"/>
              </a:spcAft>
              <a:buFont typeface="+mj-lt"/>
              <a:buAutoNum type="arabicPeriod"/>
            </a:pPr>
            <a:r>
              <a:rPr lang="en-US" altLang="en-US" sz="2000" dirty="0" smtClean="0">
                <a:cs typeface="Arial" pitchFamily="34" charset="0"/>
              </a:rPr>
              <a:t>Focus on the variability </a:t>
            </a:r>
            <a:r>
              <a:rPr lang="en-US" altLang="en-US" sz="2000" dirty="0">
                <a:cs typeface="Arial" pitchFamily="34" charset="0"/>
              </a:rPr>
              <a:t>of the NAO and </a:t>
            </a:r>
            <a:r>
              <a:rPr lang="en-US" altLang="en-US" sz="2000" dirty="0" smtClean="0">
                <a:cs typeface="Arial" pitchFamily="34" charset="0"/>
              </a:rPr>
              <a:t>PNA and how they </a:t>
            </a:r>
            <a:r>
              <a:rPr lang="en-US" altLang="en-US" sz="2000" dirty="0">
                <a:cs typeface="Arial" pitchFamily="34" charset="0"/>
              </a:rPr>
              <a:t>are associated with precipitation, 2m temperature and SST anomalies on a global </a:t>
            </a:r>
            <a:r>
              <a:rPr lang="en-US" altLang="en-US" sz="2000" dirty="0" smtClean="0">
                <a:cs typeface="Arial" pitchFamily="34" charset="0"/>
              </a:rPr>
              <a:t>scale; assess </a:t>
            </a:r>
            <a:r>
              <a:rPr lang="en-US" altLang="en-US" sz="2000" dirty="0">
                <a:cs typeface="Arial" pitchFamily="34" charset="0"/>
              </a:rPr>
              <a:t>their dependence on the mean climate, seasonal cycle and different phases of ENSO, tropical Atlantic variability, MJO and </a:t>
            </a:r>
            <a:r>
              <a:rPr lang="en-US" altLang="en-US" sz="2000" dirty="0" smtClean="0">
                <a:cs typeface="Arial" pitchFamily="34" charset="0"/>
              </a:rPr>
              <a:t>QBO</a:t>
            </a:r>
            <a:endParaRPr lang="en-US" altLang="en-US" sz="2000" dirty="0">
              <a:cs typeface="Arial" pitchFamily="34" charset="0"/>
            </a:endParaRPr>
          </a:p>
          <a:p>
            <a:pPr marL="914400" lvl="1" indent="-457200">
              <a:spcAft>
                <a:spcPts val="1200"/>
              </a:spcAft>
              <a:buFont typeface="+mj-lt"/>
              <a:buAutoNum type="arabicPeriod"/>
            </a:pPr>
            <a:r>
              <a:rPr lang="en-US" altLang="en-US" sz="2000" dirty="0" smtClean="0">
                <a:cs typeface="Arial" pitchFamily="34" charset="0"/>
              </a:rPr>
              <a:t>Ultimately, assess the ability </a:t>
            </a:r>
            <a:r>
              <a:rPr lang="en-US" altLang="en-US" sz="2000" dirty="0">
                <a:cs typeface="Arial" pitchFamily="34" charset="0"/>
              </a:rPr>
              <a:t>of </a:t>
            </a:r>
            <a:r>
              <a:rPr lang="en-US" altLang="en-US" sz="2000" dirty="0" smtClean="0">
                <a:cs typeface="Arial" pitchFamily="34" charset="0"/>
              </a:rPr>
              <a:t>forecast systems </a:t>
            </a:r>
            <a:r>
              <a:rPr lang="en-US" altLang="en-US" sz="2000" dirty="0">
                <a:cs typeface="Arial" pitchFamily="34" charset="0"/>
              </a:rPr>
              <a:t>to skillfully predict tropical precipitation</a:t>
            </a:r>
          </a:p>
        </p:txBody>
      </p:sp>
    </p:spTree>
    <p:extLst>
      <p:ext uri="{BB962C8B-B14F-4D97-AF65-F5344CB8AC3E}">
        <p14:creationId xmlns:p14="http://schemas.microsoft.com/office/powerpoint/2010/main" val="444092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Title 1"/>
          <p:cNvSpPr txBox="1">
            <a:spLocks/>
          </p:cNvSpPr>
          <p:nvPr/>
        </p:nvSpPr>
        <p:spPr>
          <a:xfrm>
            <a:off x="152400" y="0"/>
            <a:ext cx="8839200" cy="914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1200"/>
              </a:spcBef>
              <a:spcAft>
                <a:spcPts val="1200"/>
              </a:spcAft>
            </a:pPr>
            <a:r>
              <a:rPr lang="en-CA" sz="2800" dirty="0" smtClean="0">
                <a:latin typeface="Arial" panose="020B0604020202020204" pitchFamily="34" charset="0"/>
                <a:cs typeface="Arial" panose="020B0604020202020204" pitchFamily="34" charset="0"/>
              </a:rPr>
              <a:t>New projects: Teleconnections</a:t>
            </a:r>
            <a:endParaRPr lang="en-US" sz="3200" dirty="0">
              <a:latin typeface="Arial" panose="020B0604020202020204" pitchFamily="34" charset="0"/>
              <a:cs typeface="Arial" panose="020B0604020202020204" pitchFamily="34" charset="0"/>
            </a:endParaRPr>
          </a:p>
        </p:txBody>
      </p:sp>
      <p:sp>
        <p:nvSpPr>
          <p:cNvPr id="8" name="TextBox 7"/>
          <p:cNvSpPr txBox="1"/>
          <p:nvPr/>
        </p:nvSpPr>
        <p:spPr>
          <a:xfrm>
            <a:off x="228600" y="762000"/>
            <a:ext cx="8686800" cy="1015663"/>
          </a:xfrm>
          <a:prstGeom prst="rect">
            <a:avLst/>
          </a:prstGeom>
          <a:noFill/>
        </p:spPr>
        <p:txBody>
          <a:bodyPr wrap="square" rtlCol="0">
            <a:spAutoFit/>
          </a:bodyPr>
          <a:lstStyle/>
          <a:p>
            <a:pPr marL="285750" indent="-285750">
              <a:spcAft>
                <a:spcPts val="1200"/>
              </a:spcAft>
              <a:buFont typeface="Arial" pitchFamily="34" charset="0"/>
              <a:buChar char="•"/>
            </a:pPr>
            <a:r>
              <a:rPr lang="en-US" altLang="en-US" sz="2000" dirty="0" err="1" smtClean="0">
                <a:cs typeface="Arial" pitchFamily="34" charset="0"/>
              </a:rPr>
              <a:t>Analyse</a:t>
            </a:r>
            <a:r>
              <a:rPr lang="en-US" altLang="en-US" sz="2000" dirty="0" smtClean="0">
                <a:cs typeface="Arial" pitchFamily="34" charset="0"/>
              </a:rPr>
              <a:t> </a:t>
            </a:r>
            <a:r>
              <a:rPr lang="en-US" altLang="en-US" sz="2000" dirty="0" smtClean="0">
                <a:cs typeface="Arial" pitchFamily="34" charset="0"/>
              </a:rPr>
              <a:t>tropical-extratropical interactions at seasonal and sub-seasonal time scales in different forecast systems and observational data sets using a common framework for a straightforward </a:t>
            </a:r>
            <a:r>
              <a:rPr lang="en-US" altLang="en-US" sz="2000" dirty="0" err="1" smtClean="0">
                <a:cs typeface="Arial" pitchFamily="34" charset="0"/>
              </a:rPr>
              <a:t>intercomparison</a:t>
            </a:r>
            <a:endParaRPr lang="en-US" sz="2000" dirty="0" smtClean="0">
              <a:cs typeface="Arial" panose="020B0604020202020204" pitchFamily="34" charset="0"/>
            </a:endParaRPr>
          </a:p>
        </p:txBody>
      </p:sp>
      <p:sp>
        <p:nvSpPr>
          <p:cNvPr id="4" name="Footer Placeholder 3"/>
          <p:cNvSpPr>
            <a:spLocks noGrp="1"/>
          </p:cNvSpPr>
          <p:nvPr>
            <p:ph type="ftr" sz="quarter" idx="10"/>
          </p:nvPr>
        </p:nvSpPr>
        <p:spPr>
          <a:xfrm>
            <a:off x="1263351" y="5421833"/>
            <a:ext cx="2895601" cy="228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latin typeface="Arial" pitchFamily="34" charset="0"/>
              </a:rPr>
              <a:t>© Crown copyright   Met Office</a:t>
            </a:r>
            <a:endParaRPr lang="en-GB" altLang="en-US" sz="1400" smtClean="0">
              <a:latin typeface="Times" pitchFamily="18" charset="0"/>
            </a:endParaRPr>
          </a:p>
        </p:txBody>
      </p:sp>
      <p:pic>
        <p:nvPicPr>
          <p:cNvPr id="6" name="Picture 9" descr="refmod.png"/>
          <p:cNvPicPr>
            <a:picLocks noChangeAspect="1"/>
          </p:cNvPicPr>
          <p:nvPr/>
        </p:nvPicPr>
        <p:blipFill>
          <a:blip r:embed="rId2">
            <a:extLst>
              <a:ext uri="{28A0092B-C50C-407E-A947-70E740481C1C}">
                <a14:useLocalDpi xmlns:a14="http://schemas.microsoft.com/office/drawing/2010/main" val="0"/>
              </a:ext>
            </a:extLst>
          </a:blip>
          <a:srcRect t="8725"/>
          <a:stretch>
            <a:fillRect/>
          </a:stretch>
        </p:blipFill>
        <p:spPr bwMode="auto">
          <a:xfrm>
            <a:off x="1334789" y="2769121"/>
            <a:ext cx="6405563" cy="299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p:nvSpPr>
        <p:spPr bwMode="auto">
          <a:xfrm>
            <a:off x="4070052" y="2802458"/>
            <a:ext cx="504825" cy="228600"/>
          </a:xfrm>
          <a:prstGeom prst="rect">
            <a:avLst/>
          </a:prstGeom>
          <a:noFill/>
          <a:ln w="9525">
            <a:noFill/>
            <a:miter lim="800000"/>
            <a:headEnd/>
            <a:tailEnd/>
          </a:ln>
        </p:spPr>
        <p:txBody>
          <a:bodyPr>
            <a:spAutoFit/>
          </a:bodyPr>
          <a:lstStyle/>
          <a:p>
            <a:pPr algn="ctr" defTabSz="914400">
              <a:buClrTx/>
              <a:buSzTx/>
              <a:buFontTx/>
              <a:buNone/>
              <a:defRPr/>
            </a:pPr>
            <a:r>
              <a:rPr lang="en-GB" sz="1050" b="1" dirty="0">
                <a:solidFill>
                  <a:srgbClr val="000000"/>
                </a:solidFill>
              </a:rPr>
              <a:t>k = 2</a:t>
            </a:r>
          </a:p>
        </p:txBody>
      </p:sp>
      <p:sp>
        <p:nvSpPr>
          <p:cNvPr id="9" name="TextBox 8"/>
          <p:cNvSpPr txBox="1">
            <a:spLocks noChangeArrowheads="1"/>
          </p:cNvSpPr>
          <p:nvPr/>
        </p:nvSpPr>
        <p:spPr bwMode="auto">
          <a:xfrm>
            <a:off x="4071639" y="3521596"/>
            <a:ext cx="504825" cy="228600"/>
          </a:xfrm>
          <a:prstGeom prst="rect">
            <a:avLst/>
          </a:prstGeom>
          <a:noFill/>
          <a:ln w="9525">
            <a:noFill/>
            <a:miter lim="800000"/>
            <a:headEnd/>
            <a:tailEnd/>
          </a:ln>
        </p:spPr>
        <p:txBody>
          <a:bodyPr>
            <a:spAutoFit/>
          </a:bodyPr>
          <a:lstStyle/>
          <a:p>
            <a:pPr algn="ctr" defTabSz="914400">
              <a:buClrTx/>
              <a:buSzTx/>
              <a:buFontTx/>
              <a:buNone/>
              <a:defRPr/>
            </a:pPr>
            <a:r>
              <a:rPr lang="en-GB" sz="1050" b="1" dirty="0">
                <a:solidFill>
                  <a:srgbClr val="000000"/>
                </a:solidFill>
              </a:rPr>
              <a:t>k = 3</a:t>
            </a:r>
          </a:p>
        </p:txBody>
      </p:sp>
      <p:sp>
        <p:nvSpPr>
          <p:cNvPr id="10" name="TextBox 9"/>
          <p:cNvSpPr txBox="1">
            <a:spLocks noChangeArrowheads="1"/>
          </p:cNvSpPr>
          <p:nvPr/>
        </p:nvSpPr>
        <p:spPr bwMode="auto">
          <a:xfrm>
            <a:off x="6662439" y="3161233"/>
            <a:ext cx="504825" cy="230188"/>
          </a:xfrm>
          <a:prstGeom prst="rect">
            <a:avLst/>
          </a:prstGeom>
          <a:noFill/>
          <a:ln w="9525">
            <a:noFill/>
            <a:miter lim="800000"/>
            <a:headEnd/>
            <a:tailEnd/>
          </a:ln>
        </p:spPr>
        <p:txBody>
          <a:bodyPr>
            <a:spAutoFit/>
          </a:bodyPr>
          <a:lstStyle/>
          <a:p>
            <a:pPr algn="ctr" defTabSz="914400">
              <a:buClrTx/>
              <a:buSzTx/>
              <a:buFontTx/>
              <a:buNone/>
              <a:defRPr/>
            </a:pPr>
            <a:r>
              <a:rPr lang="en-GB" sz="1050" b="1" dirty="0">
                <a:solidFill>
                  <a:srgbClr val="000000"/>
                </a:solidFill>
              </a:rPr>
              <a:t>k = 2</a:t>
            </a:r>
          </a:p>
        </p:txBody>
      </p:sp>
      <p:sp>
        <p:nvSpPr>
          <p:cNvPr id="11" name="TextBox 10"/>
          <p:cNvSpPr txBox="1">
            <a:spLocks noChangeArrowheads="1"/>
          </p:cNvSpPr>
          <p:nvPr/>
        </p:nvSpPr>
        <p:spPr bwMode="auto">
          <a:xfrm>
            <a:off x="5438477" y="3666058"/>
            <a:ext cx="504825" cy="230188"/>
          </a:xfrm>
          <a:prstGeom prst="rect">
            <a:avLst/>
          </a:prstGeom>
          <a:noFill/>
          <a:ln w="9525">
            <a:noFill/>
            <a:miter lim="800000"/>
            <a:headEnd/>
            <a:tailEnd/>
          </a:ln>
        </p:spPr>
        <p:txBody>
          <a:bodyPr>
            <a:spAutoFit/>
          </a:bodyPr>
          <a:lstStyle/>
          <a:p>
            <a:pPr algn="ctr" defTabSz="914400">
              <a:buClrTx/>
              <a:buSzTx/>
              <a:buFontTx/>
              <a:buNone/>
              <a:defRPr/>
            </a:pPr>
            <a:r>
              <a:rPr lang="en-GB" sz="1050" b="1" dirty="0">
                <a:solidFill>
                  <a:srgbClr val="000000"/>
                </a:solidFill>
              </a:rPr>
              <a:t>k = 4</a:t>
            </a:r>
          </a:p>
        </p:txBody>
      </p:sp>
      <p:sp>
        <p:nvSpPr>
          <p:cNvPr id="12" name="TextBox 11"/>
          <p:cNvSpPr txBox="1">
            <a:spLocks noChangeArrowheads="1"/>
          </p:cNvSpPr>
          <p:nvPr/>
        </p:nvSpPr>
        <p:spPr bwMode="auto">
          <a:xfrm>
            <a:off x="3207791" y="2420888"/>
            <a:ext cx="2732361" cy="338554"/>
          </a:xfrm>
          <a:prstGeom prst="rect">
            <a:avLst/>
          </a:prstGeom>
          <a:solidFill>
            <a:schemeClr val="bg1"/>
          </a:solidFill>
          <a:ln w="9525">
            <a:noFill/>
            <a:miter lim="800000"/>
            <a:headEnd/>
            <a:tailEnd/>
          </a:ln>
        </p:spPr>
        <p:txBody>
          <a:bodyPr wrap="square">
            <a:spAutoFit/>
          </a:bodyPr>
          <a:lstStyle/>
          <a:p>
            <a:pPr algn="ctr" defTabSz="914400">
              <a:buClrTx/>
              <a:buSzTx/>
              <a:buFontTx/>
              <a:buNone/>
              <a:defRPr/>
            </a:pPr>
            <a:r>
              <a:rPr lang="en-GB" sz="1600" b="1" dirty="0" err="1">
                <a:solidFill>
                  <a:srgbClr val="000000"/>
                </a:solidFill>
              </a:rPr>
              <a:t>Rossby</a:t>
            </a:r>
            <a:r>
              <a:rPr lang="en-GB" sz="1600" b="1" dirty="0">
                <a:solidFill>
                  <a:srgbClr val="000000"/>
                </a:solidFill>
              </a:rPr>
              <a:t> Wave Ray Paths</a:t>
            </a:r>
          </a:p>
        </p:txBody>
      </p:sp>
    </p:spTree>
    <p:extLst>
      <p:ext uri="{BB962C8B-B14F-4D97-AF65-F5344CB8AC3E}">
        <p14:creationId xmlns:p14="http://schemas.microsoft.com/office/powerpoint/2010/main" val="489732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16070" name="Picture 6" descr="logo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3511128"/>
            <a:ext cx="7543800" cy="28702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2400" y="0"/>
            <a:ext cx="8839200" cy="914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1200"/>
              </a:spcBef>
              <a:spcAft>
                <a:spcPts val="1200"/>
              </a:spcAft>
            </a:pPr>
            <a:r>
              <a:rPr lang="en-CA" sz="2800" dirty="0" smtClean="0">
                <a:latin typeface="Arial" panose="020B0604020202020204" pitchFamily="34" charset="0"/>
                <a:cs typeface="Arial" panose="020B0604020202020204" pitchFamily="34" charset="0"/>
              </a:rPr>
              <a:t>Lead Centre for Long-Range Forecast Multi-Model Ensembles (WMO LC-LRFMME)</a:t>
            </a:r>
            <a:endParaRPr lang="en-US" sz="3200" dirty="0">
              <a:latin typeface="Arial" panose="020B0604020202020204" pitchFamily="34" charset="0"/>
              <a:cs typeface="Arial" panose="020B0604020202020204" pitchFamily="34" charset="0"/>
            </a:endParaRPr>
          </a:p>
        </p:txBody>
      </p:sp>
      <p:sp>
        <p:nvSpPr>
          <p:cNvPr id="8" name="TextBox 7"/>
          <p:cNvSpPr txBox="1"/>
          <p:nvPr/>
        </p:nvSpPr>
        <p:spPr>
          <a:xfrm>
            <a:off x="228600" y="762000"/>
            <a:ext cx="8686800" cy="2400657"/>
          </a:xfrm>
          <a:prstGeom prst="rect">
            <a:avLst/>
          </a:prstGeom>
          <a:noFill/>
        </p:spPr>
        <p:txBody>
          <a:bodyPr wrap="square" rtlCol="0">
            <a:spAutoFit/>
          </a:bodyPr>
          <a:lstStyle/>
          <a:p>
            <a:pPr>
              <a:spcAft>
                <a:spcPts val="1200"/>
              </a:spcAft>
            </a:pPr>
            <a:r>
              <a:rPr lang="en-US" altLang="es-ES" sz="2000" b="1" dirty="0">
                <a:ea typeface="ＭＳ Ｐゴシック" pitchFamily="34" charset="-128"/>
              </a:rPr>
              <a:t>http</a:t>
            </a:r>
            <a:r>
              <a:rPr lang="en-US" altLang="es-ES" sz="2000" b="1" dirty="0" smtClean="0">
                <a:ea typeface="ＭＳ Ｐゴシック" pitchFamily="34" charset="-128"/>
              </a:rPr>
              <a:t>://www.wmolc.org</a:t>
            </a:r>
            <a:endParaRPr lang="en-US" sz="2000" dirty="0" smtClean="0">
              <a:cs typeface="Arial" pitchFamily="34" charset="0"/>
            </a:endParaRPr>
          </a:p>
          <a:p>
            <a:pPr marL="285750" indent="-285750">
              <a:spcAft>
                <a:spcPts val="1200"/>
              </a:spcAft>
              <a:buFont typeface="Arial" pitchFamily="34" charset="0"/>
              <a:buChar char="•"/>
            </a:pPr>
            <a:r>
              <a:rPr lang="en-US" sz="2000" dirty="0" smtClean="0">
                <a:cs typeface="Arial" pitchFamily="34" charset="0"/>
              </a:rPr>
              <a:t>Global Producing </a:t>
            </a:r>
            <a:r>
              <a:rPr lang="en-US" sz="2000" dirty="0" err="1" smtClean="0">
                <a:cs typeface="Arial" pitchFamily="34" charset="0"/>
              </a:rPr>
              <a:t>Centres</a:t>
            </a:r>
            <a:r>
              <a:rPr lang="en-US" sz="2000" dirty="0" smtClean="0">
                <a:cs typeface="Arial" pitchFamily="34" charset="0"/>
              </a:rPr>
              <a:t> contribute their data to the LC-LRFMME</a:t>
            </a:r>
          </a:p>
          <a:p>
            <a:pPr marL="285750" indent="-285750">
              <a:spcAft>
                <a:spcPts val="1200"/>
              </a:spcAft>
              <a:buFont typeface="Arial" pitchFamily="34" charset="0"/>
              <a:buChar char="•"/>
            </a:pPr>
            <a:r>
              <a:rPr lang="en-US" sz="2000" dirty="0" smtClean="0">
                <a:cs typeface="Arial" pitchFamily="34" charset="0"/>
              </a:rPr>
              <a:t>Collaboration with WGSIP has been requested for many years through ET-OPSLS</a:t>
            </a:r>
          </a:p>
          <a:p>
            <a:pPr marL="285750" indent="-285750">
              <a:buFont typeface="Arial" pitchFamily="34" charset="0"/>
              <a:buChar char="•"/>
            </a:pPr>
            <a:r>
              <a:rPr lang="en-US" sz="2000" dirty="0" smtClean="0">
                <a:cs typeface="Arial" pitchFamily="34" charset="0"/>
              </a:rPr>
              <a:t>However, no access for research  outside the GPCs is given to the </a:t>
            </a:r>
            <a:r>
              <a:rPr lang="en-US" sz="2000" dirty="0" err="1" smtClean="0">
                <a:cs typeface="Arial" pitchFamily="34" charset="0"/>
              </a:rPr>
              <a:t>hindcasts</a:t>
            </a:r>
            <a:r>
              <a:rPr lang="en-US" sz="2000" dirty="0" smtClean="0">
                <a:cs typeface="Arial" pitchFamily="34" charset="0"/>
              </a:rPr>
              <a:t> or past forecasts, not even in graphical form</a:t>
            </a:r>
            <a:r>
              <a:rPr lang="en-US" sz="2000" dirty="0">
                <a:cs typeface="Arial" pitchFamily="34" charset="0"/>
              </a:rPr>
              <a:t> </a:t>
            </a:r>
            <a:r>
              <a:rPr lang="en-US" sz="2000" dirty="0" smtClean="0">
                <a:cs typeface="Arial" pitchFamily="34" charset="0"/>
              </a:rPr>
              <a:t>to non-met service users</a:t>
            </a:r>
            <a:endParaRPr lang="en-US" sz="2000" dirty="0" smtClean="0">
              <a:cs typeface="Arial" pitchFamily="34" charset="0"/>
            </a:endParaRPr>
          </a:p>
        </p:txBody>
      </p:sp>
    </p:spTree>
    <p:extLst>
      <p:ext uri="{BB962C8B-B14F-4D97-AF65-F5344CB8AC3E}">
        <p14:creationId xmlns:p14="http://schemas.microsoft.com/office/powerpoint/2010/main" val="41715863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Title 1"/>
          <p:cNvSpPr txBox="1">
            <a:spLocks/>
          </p:cNvSpPr>
          <p:nvPr/>
        </p:nvSpPr>
        <p:spPr>
          <a:xfrm>
            <a:off x="152400" y="0"/>
            <a:ext cx="8839200" cy="914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1200"/>
              </a:spcBef>
              <a:spcAft>
                <a:spcPts val="1200"/>
              </a:spcAft>
            </a:pPr>
            <a:r>
              <a:rPr lang="en-CA" sz="2800" dirty="0" smtClean="0">
                <a:latin typeface="Arial" panose="020B0604020202020204" pitchFamily="34" charset="0"/>
                <a:cs typeface="Arial" panose="020B0604020202020204" pitchFamily="34" charset="0"/>
              </a:rPr>
              <a:t>Global Seasonal Climate Update (GSCU)</a:t>
            </a:r>
            <a:endParaRPr lang="en-US" sz="3200" dirty="0">
              <a:latin typeface="Arial" panose="020B0604020202020204" pitchFamily="34" charset="0"/>
              <a:cs typeface="Arial" panose="020B0604020202020204" pitchFamily="34" charset="0"/>
            </a:endParaRPr>
          </a:p>
        </p:txBody>
      </p:sp>
      <p:sp>
        <p:nvSpPr>
          <p:cNvPr id="8" name="TextBox 7"/>
          <p:cNvSpPr txBox="1"/>
          <p:nvPr/>
        </p:nvSpPr>
        <p:spPr>
          <a:xfrm>
            <a:off x="228600" y="762000"/>
            <a:ext cx="8686800" cy="2092881"/>
          </a:xfrm>
          <a:prstGeom prst="rect">
            <a:avLst/>
          </a:prstGeom>
          <a:noFill/>
        </p:spPr>
        <p:txBody>
          <a:bodyPr wrap="square" rtlCol="0">
            <a:spAutoFit/>
          </a:bodyPr>
          <a:lstStyle/>
          <a:p>
            <a:pPr>
              <a:spcAft>
                <a:spcPts val="1200"/>
              </a:spcAft>
            </a:pPr>
            <a:r>
              <a:rPr lang="en-US" altLang="es-ES" sz="2000" b="1" dirty="0" smtClean="0">
                <a:ea typeface="ＭＳ Ｐゴシック" pitchFamily="34" charset="-128"/>
                <a:hlinkClick r:id="rId2"/>
              </a:rPr>
              <a:t>http://www.wmo.int/pages/prog/wcp/wcasp/GSCU.html</a:t>
            </a:r>
            <a:endParaRPr lang="en-US" sz="2000" dirty="0" smtClean="0">
              <a:cs typeface="Arial" pitchFamily="34" charset="0"/>
            </a:endParaRPr>
          </a:p>
          <a:p>
            <a:pPr marL="285750" indent="-285750">
              <a:spcAft>
                <a:spcPts val="1200"/>
              </a:spcAft>
              <a:buFont typeface="Arial" pitchFamily="34" charset="0"/>
              <a:buChar char="•"/>
            </a:pPr>
            <a:r>
              <a:rPr lang="en-US" sz="2000" dirty="0" smtClean="0">
                <a:cs typeface="Arial" pitchFamily="34" charset="0"/>
              </a:rPr>
              <a:t>The GSCU is produced by a small group lead by the </a:t>
            </a:r>
            <a:r>
              <a:rPr lang="en-US" sz="2000" dirty="0" err="1" smtClean="0">
                <a:cs typeface="Arial" pitchFamily="34" charset="0"/>
              </a:rPr>
              <a:t>CCl</a:t>
            </a:r>
            <a:r>
              <a:rPr lang="en-US" sz="2000" dirty="0" smtClean="0">
                <a:cs typeface="Arial" pitchFamily="34" charset="0"/>
              </a:rPr>
              <a:t> and CBS</a:t>
            </a:r>
          </a:p>
          <a:p>
            <a:pPr marL="285750" indent="-285750">
              <a:spcAft>
                <a:spcPts val="1200"/>
              </a:spcAft>
              <a:buFont typeface="Arial" pitchFamily="34" charset="0"/>
              <a:buChar char="•"/>
            </a:pPr>
            <a:r>
              <a:rPr lang="en-US" sz="2000" dirty="0" smtClean="0">
                <a:cs typeface="Arial" pitchFamily="34" charset="0"/>
              </a:rPr>
              <a:t>WGSIP feedback has been requested</a:t>
            </a:r>
          </a:p>
          <a:p>
            <a:pPr marL="285750" indent="-285750">
              <a:spcAft>
                <a:spcPts val="1200"/>
              </a:spcAft>
              <a:buFont typeface="Arial" pitchFamily="34" charset="0"/>
              <a:buChar char="•"/>
            </a:pPr>
            <a:r>
              <a:rPr lang="en-US" sz="2000" dirty="0" smtClean="0">
                <a:cs typeface="Arial" pitchFamily="34" charset="0"/>
              </a:rPr>
              <a:t>No access to the GSCU is granted to non-met service institutions, although the GSCU web site says otherwise</a:t>
            </a:r>
          </a:p>
        </p:txBody>
      </p:sp>
      <p:pic>
        <p:nvPicPr>
          <p:cNvPr id="6" name="Picture 5" descr="pmme_fens_TMP2m_201505_201506_201508"/>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42104" y="4221088"/>
            <a:ext cx="2886075" cy="2238375"/>
          </a:xfrm>
          <a:prstGeom prst="rect">
            <a:avLst/>
          </a:prstGeom>
          <a:noFill/>
          <a:ln>
            <a:noFill/>
          </a:ln>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0858" y="3645023"/>
            <a:ext cx="5779406" cy="2764743"/>
          </a:xfrm>
          <a:prstGeom prst="rect">
            <a:avLst/>
          </a:prstGeom>
        </p:spPr>
      </p:pic>
    </p:spTree>
    <p:extLst>
      <p:ext uri="{BB962C8B-B14F-4D97-AF65-F5344CB8AC3E}">
        <p14:creationId xmlns:p14="http://schemas.microsoft.com/office/powerpoint/2010/main" val="42878779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Title 1"/>
          <p:cNvSpPr txBox="1">
            <a:spLocks/>
          </p:cNvSpPr>
          <p:nvPr/>
        </p:nvSpPr>
        <p:spPr>
          <a:xfrm>
            <a:off x="152400" y="0"/>
            <a:ext cx="8839200" cy="914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1200"/>
              </a:spcBef>
              <a:spcAft>
                <a:spcPts val="1200"/>
              </a:spcAft>
            </a:pPr>
            <a:r>
              <a:rPr lang="en-CA" sz="2800" dirty="0" smtClean="0">
                <a:latin typeface="Arial" panose="020B0604020202020204" pitchFamily="34" charset="0"/>
                <a:cs typeface="Arial" panose="020B0604020202020204" pitchFamily="34" charset="0"/>
              </a:rPr>
              <a:t>Proposed WGSIP/ET-OPSLS subgroup</a:t>
            </a:r>
            <a:endParaRPr lang="en-US" sz="3200" dirty="0">
              <a:latin typeface="Arial" panose="020B0604020202020204" pitchFamily="34" charset="0"/>
              <a:cs typeface="Arial" panose="020B0604020202020204" pitchFamily="34" charset="0"/>
            </a:endParaRPr>
          </a:p>
        </p:txBody>
      </p:sp>
      <p:sp>
        <p:nvSpPr>
          <p:cNvPr id="8" name="TextBox 7"/>
          <p:cNvSpPr txBox="1"/>
          <p:nvPr/>
        </p:nvSpPr>
        <p:spPr>
          <a:xfrm>
            <a:off x="228600" y="762000"/>
            <a:ext cx="8686800" cy="5478423"/>
          </a:xfrm>
          <a:prstGeom prst="rect">
            <a:avLst/>
          </a:prstGeom>
          <a:noFill/>
        </p:spPr>
        <p:txBody>
          <a:bodyPr wrap="square" rtlCol="0">
            <a:spAutoFit/>
          </a:bodyPr>
          <a:lstStyle/>
          <a:p>
            <a:pPr marL="285750" indent="-285750">
              <a:spcAft>
                <a:spcPts val="1200"/>
              </a:spcAft>
              <a:buFont typeface="Arial" pitchFamily="34" charset="0"/>
              <a:buChar char="•"/>
            </a:pPr>
            <a:r>
              <a:rPr lang="en-US" altLang="en-US" sz="2000" dirty="0" smtClean="0">
                <a:cs typeface="Arial" pitchFamily="34" charset="0"/>
              </a:rPr>
              <a:t>Periodically </a:t>
            </a:r>
            <a:r>
              <a:rPr lang="en-US" altLang="en-US" sz="2000" dirty="0">
                <a:cs typeface="Arial" pitchFamily="34" charset="0"/>
              </a:rPr>
              <a:t>reports to ET-OPSLS (timing to be determined) about potential new societally useful forecast products identified by research </a:t>
            </a:r>
            <a:r>
              <a:rPr lang="en-US" altLang="en-US" sz="2000" dirty="0" smtClean="0">
                <a:cs typeface="Arial" pitchFamily="34" charset="0"/>
              </a:rPr>
              <a:t>community</a:t>
            </a:r>
          </a:p>
          <a:p>
            <a:pPr marL="285750" indent="-285750">
              <a:spcAft>
                <a:spcPts val="1200"/>
              </a:spcAft>
              <a:buFont typeface="Arial" pitchFamily="34" charset="0"/>
              <a:buChar char="•"/>
            </a:pPr>
            <a:r>
              <a:rPr lang="en-US" altLang="en-US" sz="2000" dirty="0" smtClean="0">
                <a:cs typeface="Arial" pitchFamily="34" charset="0"/>
              </a:rPr>
              <a:t>ET-OPSLS </a:t>
            </a:r>
            <a:r>
              <a:rPr lang="en-US" altLang="en-US" sz="2000" dirty="0">
                <a:cs typeface="Arial" pitchFamily="34" charset="0"/>
              </a:rPr>
              <a:t>may submit requests for a brief assessment of the current state of knowledge regarding a product of </a:t>
            </a:r>
            <a:r>
              <a:rPr lang="en-US" altLang="en-US" sz="2000" dirty="0" smtClean="0">
                <a:cs typeface="Arial" pitchFamily="34" charset="0"/>
              </a:rPr>
              <a:t>interest</a:t>
            </a:r>
          </a:p>
          <a:p>
            <a:pPr marL="285750" indent="-285750">
              <a:spcAft>
                <a:spcPts val="1200"/>
              </a:spcAft>
              <a:buFont typeface="Arial" pitchFamily="34" charset="0"/>
              <a:buChar char="•"/>
            </a:pPr>
            <a:r>
              <a:rPr lang="en-US" altLang="en-US" sz="2000" dirty="0" smtClean="0">
                <a:cs typeface="Arial" pitchFamily="34" charset="0"/>
              </a:rPr>
              <a:t>Assessments to include</a:t>
            </a:r>
          </a:p>
          <a:p>
            <a:pPr marL="914400" lvl="1" indent="-457200">
              <a:spcAft>
                <a:spcPts val="1200"/>
              </a:spcAft>
              <a:buFont typeface="+mj-lt"/>
              <a:buAutoNum type="arabicPeriod"/>
            </a:pPr>
            <a:r>
              <a:rPr lang="en-US" altLang="en-US" sz="2000" dirty="0" smtClean="0">
                <a:cs typeface="Arial" pitchFamily="34" charset="0"/>
              </a:rPr>
              <a:t>brief </a:t>
            </a:r>
            <a:r>
              <a:rPr lang="en-US" altLang="en-US" sz="2000" dirty="0">
                <a:cs typeface="Arial" pitchFamily="34" charset="0"/>
              </a:rPr>
              <a:t>descriptions of the product itself, its potential societal usefulness </a:t>
            </a:r>
            <a:r>
              <a:rPr lang="en-US" altLang="en-US" sz="2000" dirty="0" smtClean="0">
                <a:cs typeface="Arial" pitchFamily="34" charset="0"/>
              </a:rPr>
              <a:t> (</a:t>
            </a:r>
            <a:r>
              <a:rPr lang="en-US" altLang="en-US" sz="2000" dirty="0">
                <a:cs typeface="Arial" pitchFamily="34" charset="0"/>
              </a:rPr>
              <a:t>e.g. target regions/sectors), data variables and frequency </a:t>
            </a:r>
            <a:r>
              <a:rPr lang="en-US" altLang="en-US" sz="2000" dirty="0" smtClean="0">
                <a:cs typeface="Arial" pitchFamily="34" charset="0"/>
              </a:rPr>
              <a:t>required</a:t>
            </a:r>
          </a:p>
          <a:p>
            <a:pPr marL="914400" lvl="1" indent="-457200">
              <a:spcAft>
                <a:spcPts val="1200"/>
              </a:spcAft>
              <a:buFont typeface="+mj-lt"/>
              <a:buAutoNum type="arabicPeriod"/>
            </a:pPr>
            <a:r>
              <a:rPr lang="en-US" altLang="en-US" sz="2000" dirty="0" smtClean="0">
                <a:cs typeface="Arial" pitchFamily="34" charset="0"/>
              </a:rPr>
              <a:t>summary </a:t>
            </a:r>
            <a:r>
              <a:rPr lang="en-US" altLang="en-US" sz="2000" dirty="0">
                <a:cs typeface="Arial" pitchFamily="34" charset="0"/>
              </a:rPr>
              <a:t>of existing evidence including references that the </a:t>
            </a:r>
            <a:r>
              <a:rPr lang="en-US" altLang="en-US" sz="2000" dirty="0" smtClean="0">
                <a:cs typeface="Arial" pitchFamily="34" charset="0"/>
              </a:rPr>
              <a:t>product </a:t>
            </a:r>
            <a:r>
              <a:rPr lang="en-US" altLang="en-US" sz="2000" dirty="0">
                <a:cs typeface="Arial" pitchFamily="34" charset="0"/>
              </a:rPr>
              <a:t>can be predicted </a:t>
            </a:r>
            <a:r>
              <a:rPr lang="en-US" altLang="en-US" sz="2000" dirty="0" smtClean="0">
                <a:cs typeface="Arial" pitchFamily="34" charset="0"/>
              </a:rPr>
              <a:t>skillfully</a:t>
            </a:r>
          </a:p>
          <a:p>
            <a:pPr marL="285750" indent="-285750">
              <a:spcAft>
                <a:spcPts val="1200"/>
              </a:spcAft>
              <a:buFont typeface="Arial" pitchFamily="34" charset="0"/>
              <a:buChar char="•"/>
            </a:pPr>
            <a:r>
              <a:rPr lang="en-US" altLang="en-US" sz="2000" dirty="0" smtClean="0">
                <a:cs typeface="Arial" pitchFamily="34" charset="0"/>
              </a:rPr>
              <a:t>Assessments </a:t>
            </a:r>
            <a:r>
              <a:rPr lang="en-US" altLang="en-US" sz="2000" dirty="0">
                <a:cs typeface="Arial" pitchFamily="34" charset="0"/>
              </a:rPr>
              <a:t>will be revisited and possibly updated with each reporting cycle until product is adopted or indicated not to be of interest </a:t>
            </a:r>
            <a:r>
              <a:rPr lang="en-US" altLang="en-US" sz="2000" dirty="0" smtClean="0">
                <a:cs typeface="Arial" pitchFamily="34" charset="0"/>
              </a:rPr>
              <a:t>by ET-OPSLS</a:t>
            </a:r>
          </a:p>
          <a:p>
            <a:pPr marL="285750" indent="-285750">
              <a:spcAft>
                <a:spcPts val="1200"/>
              </a:spcAft>
              <a:buFont typeface="Arial" pitchFamily="34" charset="0"/>
              <a:buChar char="•"/>
            </a:pPr>
            <a:r>
              <a:rPr lang="en-US" altLang="en-US" sz="2000" dirty="0">
                <a:cs typeface="Arial" pitchFamily="34" charset="0"/>
              </a:rPr>
              <a:t>A</a:t>
            </a:r>
            <a:r>
              <a:rPr lang="en-US" altLang="en-US" sz="2000" dirty="0" smtClean="0">
                <a:cs typeface="Arial" pitchFamily="34" charset="0"/>
              </a:rPr>
              <a:t>lternative</a:t>
            </a:r>
            <a:r>
              <a:rPr lang="en-US" altLang="en-US" sz="2000" dirty="0">
                <a:cs typeface="Arial" pitchFamily="34" charset="0"/>
              </a:rPr>
              <a:t>: instead of </a:t>
            </a:r>
            <a:r>
              <a:rPr lang="en-US" altLang="en-US" sz="2000" dirty="0" smtClean="0">
                <a:cs typeface="Arial" pitchFamily="34" charset="0"/>
              </a:rPr>
              <a:t>subgroup</a:t>
            </a:r>
            <a:r>
              <a:rPr lang="en-US" altLang="en-US" sz="2000" dirty="0">
                <a:cs typeface="Arial" pitchFamily="34" charset="0"/>
              </a:rPr>
              <a:t>, WGSIP-wide activity identified in Terms of Reference</a:t>
            </a:r>
          </a:p>
          <a:p>
            <a:pPr marL="285750" indent="-285750">
              <a:spcAft>
                <a:spcPts val="1200"/>
              </a:spcAft>
              <a:buFont typeface="Arial" pitchFamily="34" charset="0"/>
              <a:buChar char="•"/>
            </a:pPr>
            <a:endParaRPr lang="en-US" sz="2000" dirty="0" smtClean="0">
              <a:cs typeface="Arial" pitchFamily="34" charset="0"/>
            </a:endParaRPr>
          </a:p>
        </p:txBody>
      </p:sp>
    </p:spTree>
    <p:extLst>
      <p:ext uri="{BB962C8B-B14F-4D97-AF65-F5344CB8AC3E}">
        <p14:creationId xmlns:p14="http://schemas.microsoft.com/office/powerpoint/2010/main" val="14733892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Title 1"/>
          <p:cNvSpPr txBox="1">
            <a:spLocks/>
          </p:cNvSpPr>
          <p:nvPr/>
        </p:nvSpPr>
        <p:spPr>
          <a:xfrm>
            <a:off x="152400" y="0"/>
            <a:ext cx="8839200" cy="914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1200"/>
              </a:spcBef>
              <a:spcAft>
                <a:spcPts val="1200"/>
              </a:spcAft>
            </a:pPr>
            <a:r>
              <a:rPr lang="en-CA" sz="2800" dirty="0" smtClean="0">
                <a:latin typeface="Arial" panose="020B0604020202020204" pitchFamily="34" charset="0"/>
                <a:cs typeface="Arial" panose="020B0604020202020204" pitchFamily="34" charset="0"/>
              </a:rPr>
              <a:t>Decadal prediction</a:t>
            </a:r>
            <a:endParaRPr lang="en-US" sz="3200" dirty="0">
              <a:latin typeface="Arial" panose="020B0604020202020204" pitchFamily="34" charset="0"/>
              <a:cs typeface="Arial" panose="020B0604020202020204" pitchFamily="34" charset="0"/>
            </a:endParaRPr>
          </a:p>
        </p:txBody>
      </p:sp>
      <p:sp>
        <p:nvSpPr>
          <p:cNvPr id="8" name="TextBox 7"/>
          <p:cNvSpPr txBox="1"/>
          <p:nvPr/>
        </p:nvSpPr>
        <p:spPr>
          <a:xfrm>
            <a:off x="121096" y="692696"/>
            <a:ext cx="8915400" cy="2192908"/>
          </a:xfrm>
          <a:prstGeom prst="rect">
            <a:avLst/>
          </a:prstGeom>
          <a:noFill/>
        </p:spPr>
        <p:txBody>
          <a:bodyPr wrap="square" rtlCol="0">
            <a:spAutoFit/>
          </a:bodyPr>
          <a:lstStyle/>
          <a:p>
            <a:pPr marL="342900" indent="-342900">
              <a:lnSpc>
                <a:spcPct val="104000"/>
              </a:lnSpc>
              <a:spcBef>
                <a:spcPts val="1250"/>
              </a:spcBef>
              <a:buFont typeface="Arial" panose="020B0604020202020204" pitchFamily="34" charset="0"/>
              <a:buChar char="•"/>
            </a:pPr>
            <a:r>
              <a:rPr lang="en-GB" altLang="en-US" sz="2000" dirty="0" smtClean="0">
                <a:ea typeface="ＭＳ Ｐゴシック" pitchFamily="34" charset="-128"/>
              </a:rPr>
              <a:t>Organised by the Decadal Climate Prediction Project (DCPP) panel</a:t>
            </a:r>
          </a:p>
          <a:p>
            <a:pPr marL="342900" indent="-342900">
              <a:lnSpc>
                <a:spcPct val="104000"/>
              </a:lnSpc>
              <a:spcBef>
                <a:spcPts val="1250"/>
              </a:spcBef>
              <a:buFont typeface="Arial" panose="020B0604020202020204" pitchFamily="34" charset="0"/>
              <a:buChar char="•"/>
            </a:pPr>
            <a:r>
              <a:rPr lang="en-GB" altLang="en-US" sz="2000" dirty="0">
                <a:ea typeface="ＭＳ Ｐゴシック" pitchFamily="34" charset="-128"/>
              </a:rPr>
              <a:t>Designed </a:t>
            </a:r>
            <a:r>
              <a:rPr lang="en-GB" altLang="en-US" sz="2000" dirty="0" smtClean="0">
                <a:ea typeface="ＭＳ Ｐゴシック" pitchFamily="34" charset="-128"/>
              </a:rPr>
              <a:t>the CMIP6 contribution in 3 components with WGCM and CLIVAR</a:t>
            </a:r>
          </a:p>
          <a:p>
            <a:pPr marL="342900" indent="-342900">
              <a:lnSpc>
                <a:spcPct val="104000"/>
              </a:lnSpc>
              <a:spcBef>
                <a:spcPts val="1250"/>
              </a:spcBef>
              <a:buFont typeface="Arial" panose="020B0604020202020204" pitchFamily="34" charset="0"/>
              <a:buChar char="•"/>
            </a:pPr>
            <a:r>
              <a:rPr lang="en-GB" altLang="en-US" sz="2000" dirty="0" smtClean="0">
                <a:solidFill>
                  <a:srgbClr val="FF0000"/>
                </a:solidFill>
                <a:ea typeface="ＭＳ Ｐゴシック" pitchFamily="34" charset="-128"/>
              </a:rPr>
              <a:t>Fundamental transfer data dissemination technology of component B -&gt; </a:t>
            </a:r>
            <a:r>
              <a:rPr lang="en-GB" altLang="en-US" sz="2000" dirty="0" err="1" smtClean="0">
                <a:solidFill>
                  <a:srgbClr val="FF0000"/>
                </a:solidFill>
                <a:ea typeface="ＭＳ Ｐゴシック" pitchFamily="34" charset="-128"/>
              </a:rPr>
              <a:t>CCl</a:t>
            </a:r>
            <a:r>
              <a:rPr lang="en-GB" altLang="en-US" sz="2000" dirty="0" smtClean="0">
                <a:solidFill>
                  <a:srgbClr val="FF0000"/>
                </a:solidFill>
                <a:ea typeface="ＭＳ Ｐゴシック" pitchFamily="34" charset="-128"/>
              </a:rPr>
              <a:t>/CBS</a:t>
            </a:r>
          </a:p>
          <a:p>
            <a:pPr marL="342900" indent="-342900">
              <a:lnSpc>
                <a:spcPct val="104000"/>
              </a:lnSpc>
              <a:spcBef>
                <a:spcPts val="1250"/>
              </a:spcBef>
              <a:buFont typeface="Arial" panose="020B0604020202020204" pitchFamily="34" charset="0"/>
              <a:buChar char="•"/>
            </a:pPr>
            <a:r>
              <a:rPr lang="en-GB" altLang="en-US" sz="2000" dirty="0" smtClean="0">
                <a:ea typeface="ＭＳ Ｐゴシック" pitchFamily="34" charset="-128"/>
              </a:rPr>
              <a:t>Meetings in Aspen last summer (component C) and in Barcelona in May (final design and coordination)</a:t>
            </a:r>
            <a:endParaRPr lang="en-GB" altLang="en-US" sz="2000" dirty="0">
              <a:ea typeface="ＭＳ Ｐゴシック" pitchFamily="34" charset="-128"/>
            </a:endParaRPr>
          </a:p>
        </p:txBody>
      </p:sp>
      <p:pic>
        <p:nvPicPr>
          <p:cNvPr id="9" name="Picture 4" descr="DCPP2"/>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1980481" y="2796026"/>
            <a:ext cx="5183807" cy="4017350"/>
          </a:xfrm>
        </p:spPr>
      </p:pic>
    </p:spTree>
    <p:extLst>
      <p:ext uri="{BB962C8B-B14F-4D97-AF65-F5344CB8AC3E}">
        <p14:creationId xmlns:p14="http://schemas.microsoft.com/office/powerpoint/2010/main" val="632595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 name="Picture 7"/>
          <p:cNvPicPr>
            <a:picLocks noChangeAspect="1" noChangeArrowheads="1"/>
          </p:cNvPicPr>
          <p:nvPr/>
        </p:nvPicPr>
        <p:blipFill>
          <a:blip r:embed="rId2">
            <a:extLst>
              <a:ext uri="{28A0092B-C50C-407E-A947-70E740481C1C}">
                <a14:useLocalDpi xmlns:a14="http://schemas.microsoft.com/office/drawing/2010/main" val="0"/>
              </a:ext>
            </a:extLst>
          </a:blip>
          <a:srcRect r="66707" b="24020"/>
          <a:stretch>
            <a:fillRect/>
          </a:stretch>
        </p:blipFill>
        <p:spPr bwMode="auto">
          <a:xfrm>
            <a:off x="-36512" y="4293096"/>
            <a:ext cx="3167062"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a:xfrm>
            <a:off x="152400" y="0"/>
            <a:ext cx="8839200" cy="914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1200"/>
              </a:spcBef>
              <a:spcAft>
                <a:spcPts val="1200"/>
              </a:spcAft>
            </a:pPr>
            <a:r>
              <a:rPr lang="en-CA" sz="2800" dirty="0" smtClean="0">
                <a:latin typeface="Arial" panose="020B0604020202020204" pitchFamily="34" charset="0"/>
                <a:cs typeface="Arial" panose="020B0604020202020204" pitchFamily="34" charset="0"/>
              </a:rPr>
              <a:t>Decadal prediction</a:t>
            </a:r>
            <a:endParaRPr lang="en-US" sz="3200" dirty="0">
              <a:latin typeface="Arial" panose="020B0604020202020204" pitchFamily="34" charset="0"/>
              <a:cs typeface="Arial" panose="020B0604020202020204" pitchFamily="34" charset="0"/>
            </a:endParaRPr>
          </a:p>
        </p:txBody>
      </p:sp>
      <p:sp>
        <p:nvSpPr>
          <p:cNvPr id="8" name="TextBox 7"/>
          <p:cNvSpPr txBox="1"/>
          <p:nvPr/>
        </p:nvSpPr>
        <p:spPr>
          <a:xfrm>
            <a:off x="228600" y="762000"/>
            <a:ext cx="8686800" cy="3639971"/>
          </a:xfrm>
          <a:prstGeom prst="rect">
            <a:avLst/>
          </a:prstGeom>
          <a:noFill/>
        </p:spPr>
        <p:txBody>
          <a:bodyPr wrap="square" rtlCol="0">
            <a:spAutoFit/>
          </a:bodyPr>
          <a:lstStyle/>
          <a:p>
            <a:pPr marL="342900" indent="-342900">
              <a:lnSpc>
                <a:spcPct val="104000"/>
              </a:lnSpc>
              <a:spcBef>
                <a:spcPts val="1250"/>
              </a:spcBef>
              <a:buFont typeface="Arial" panose="020B0604020202020204" pitchFamily="34" charset="0"/>
              <a:buChar char="•"/>
            </a:pPr>
            <a:r>
              <a:rPr lang="en-GB" altLang="en-US" sz="2000" dirty="0" smtClean="0">
                <a:ea typeface="ＭＳ Ｐゴシック" pitchFamily="34" charset="-128"/>
              </a:rPr>
              <a:t>Component B focuses on </a:t>
            </a:r>
            <a:r>
              <a:rPr lang="en-CA" altLang="en-US" sz="2000" dirty="0" smtClean="0"/>
              <a:t>decadal forecasts (not </a:t>
            </a:r>
            <a:r>
              <a:rPr lang="en-CA" altLang="en-US" sz="2000" dirty="0" err="1" smtClean="0"/>
              <a:t>hindcasts</a:t>
            </a:r>
            <a:r>
              <a:rPr lang="en-CA" altLang="en-US" sz="2000" dirty="0" smtClean="0"/>
              <a:t>), which are currently being made by a number of groups. It proposes a decadal prediction protocol with the aim of the collection, calibration and combination of forecasts</a:t>
            </a:r>
          </a:p>
          <a:p>
            <a:pPr marL="342900" indent="-342900">
              <a:lnSpc>
                <a:spcPct val="104000"/>
              </a:lnSpc>
              <a:spcBef>
                <a:spcPts val="1250"/>
              </a:spcBef>
              <a:buFont typeface="Arial" panose="020B0604020202020204" pitchFamily="34" charset="0"/>
              <a:buChar char="•"/>
            </a:pPr>
            <a:r>
              <a:rPr lang="en-CA" altLang="en-US" sz="2000" dirty="0">
                <a:ea typeface="ＭＳ Ｐゴシック" pitchFamily="34" charset="-128"/>
              </a:rPr>
              <a:t>Component C focuses on the mechanisms responsible for decadal predictability and permitting (or making difficult) decadal forecast quality</a:t>
            </a:r>
          </a:p>
          <a:p>
            <a:pPr marL="914400" lvl="1" indent="-457200">
              <a:lnSpc>
                <a:spcPct val="104000"/>
              </a:lnSpc>
              <a:spcBef>
                <a:spcPts val="1250"/>
              </a:spcBef>
              <a:buFont typeface="+mj-lt"/>
              <a:buAutoNum type="arabicPeriod"/>
            </a:pPr>
            <a:r>
              <a:rPr lang="en-GB" altLang="en-US" sz="2000" dirty="0" smtClean="0">
                <a:ea typeface="ＭＳ Ｐゴシック" pitchFamily="34" charset="-128"/>
              </a:rPr>
              <a:t>Specific modes (North Atlantic, Pacific) driven by DCVP</a:t>
            </a:r>
          </a:p>
          <a:p>
            <a:pPr marL="914400" lvl="1" indent="-457200">
              <a:lnSpc>
                <a:spcPct val="104000"/>
              </a:lnSpc>
              <a:spcBef>
                <a:spcPts val="1250"/>
              </a:spcBef>
              <a:buFont typeface="+mj-lt"/>
              <a:buAutoNum type="arabicPeriod"/>
            </a:pPr>
            <a:r>
              <a:rPr lang="en-GB" altLang="en-US" sz="2000" dirty="0" smtClean="0">
                <a:ea typeface="ＭＳ Ｐゴシック" pitchFamily="34" charset="-128"/>
              </a:rPr>
              <a:t>Specification and impact of volcanic aerosol (link to </a:t>
            </a:r>
            <a:r>
              <a:rPr lang="en-GB" altLang="en-US" sz="2000" dirty="0" err="1" smtClean="0">
                <a:ea typeface="ＭＳ Ｐゴシック" pitchFamily="34" charset="-128"/>
              </a:rPr>
              <a:t>VolMIP</a:t>
            </a:r>
            <a:r>
              <a:rPr lang="en-GB" altLang="en-US" sz="2000" dirty="0" smtClean="0">
                <a:ea typeface="ＭＳ Ｐゴシック" pitchFamily="34" charset="-128"/>
              </a:rPr>
              <a:t>)</a:t>
            </a:r>
          </a:p>
          <a:p>
            <a:pPr marL="457200" indent="-457200">
              <a:lnSpc>
                <a:spcPct val="104000"/>
              </a:lnSpc>
              <a:spcBef>
                <a:spcPts val="1250"/>
              </a:spcBef>
              <a:buFont typeface="Arial" panose="020B0604020202020204" pitchFamily="34" charset="0"/>
              <a:buChar char="•"/>
            </a:pPr>
            <a:r>
              <a:rPr lang="en-GB" altLang="en-US" sz="2000" dirty="0" smtClean="0">
                <a:ea typeface="ＭＳ Ｐゴシック" pitchFamily="34" charset="-128"/>
              </a:rPr>
              <a:t>Important data issues: reduced variable list, double time axis -&gt; </a:t>
            </a:r>
            <a:r>
              <a:rPr lang="en-GB" altLang="en-US" sz="2000" dirty="0" smtClean="0">
                <a:solidFill>
                  <a:srgbClr val="FF0000"/>
                </a:solidFill>
                <a:ea typeface="ＭＳ Ｐゴシック" pitchFamily="34" charset="-128"/>
              </a:rPr>
              <a:t>problems to link to the WIP</a:t>
            </a:r>
            <a:endParaRPr lang="en-GB" altLang="en-US" sz="2000" dirty="0">
              <a:solidFill>
                <a:srgbClr val="FF0000"/>
              </a:solidFill>
              <a:ea typeface="ＭＳ Ｐゴシック" pitchFamily="34" charset="-128"/>
            </a:endParaRPr>
          </a:p>
        </p:txBody>
      </p:sp>
      <p:pic>
        <p:nvPicPr>
          <p:cNvPr id="6" name="Picture 5" descr="map_fcst_5yr_l"/>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l="2361" t="3752" r="64816" b="53867"/>
          <a:stretch>
            <a:fillRect/>
          </a:stretch>
        </p:blipFill>
        <p:spPr>
          <a:xfrm>
            <a:off x="3027784" y="4221088"/>
            <a:ext cx="3200400" cy="2408237"/>
          </a:xfrm>
        </p:spPr>
      </p:pic>
      <p:pic>
        <p:nvPicPr>
          <p:cNvPr id="10" name="Content Placeholder 2"/>
          <p:cNvPicPr>
            <a:picLocks noChangeAspect="1"/>
          </p:cNvPicPr>
          <p:nvPr/>
        </p:nvPicPr>
        <p:blipFill>
          <a:blip r:embed="rId4">
            <a:extLst>
              <a:ext uri="{28A0092B-C50C-407E-A947-70E740481C1C}">
                <a14:useLocalDpi xmlns:a14="http://schemas.microsoft.com/office/drawing/2010/main" val="0"/>
              </a:ext>
            </a:extLst>
          </a:blip>
          <a:srcRect r="66411" b="55525"/>
          <a:stretch>
            <a:fillRect/>
          </a:stretch>
        </p:blipFill>
        <p:spPr>
          <a:xfrm>
            <a:off x="6127749" y="4365104"/>
            <a:ext cx="3052763" cy="2149475"/>
          </a:xfrm>
          <a:prstGeom prst="rect">
            <a:avLst/>
          </a:prstGeom>
        </p:spPr>
      </p:pic>
      <p:pic>
        <p:nvPicPr>
          <p:cNvPr id="11" name="Content Placeholder 2"/>
          <p:cNvPicPr>
            <a:picLocks noChangeAspect="1"/>
          </p:cNvPicPr>
          <p:nvPr/>
        </p:nvPicPr>
        <p:blipFill>
          <a:blip r:embed="rId4">
            <a:extLst>
              <a:ext uri="{28A0092B-C50C-407E-A947-70E740481C1C}">
                <a14:useLocalDpi xmlns:a14="http://schemas.microsoft.com/office/drawing/2010/main" val="0"/>
              </a:ext>
            </a:extLst>
          </a:blip>
          <a:srcRect t="88052"/>
          <a:stretch>
            <a:fillRect/>
          </a:stretch>
        </p:blipFill>
        <p:spPr bwMode="auto">
          <a:xfrm>
            <a:off x="2411760" y="6442075"/>
            <a:ext cx="429577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9"/>
          <p:cNvSpPr txBox="1">
            <a:spLocks noChangeArrowheads="1"/>
          </p:cNvSpPr>
          <p:nvPr/>
        </p:nvSpPr>
        <p:spPr bwMode="auto">
          <a:xfrm rot="19715036">
            <a:off x="-246169" y="2858574"/>
            <a:ext cx="9725379" cy="1101840"/>
          </a:xfrm>
          <a:prstGeom prst="rect">
            <a:avLst/>
          </a:prstGeom>
          <a:solidFill>
            <a:srgbClr val="BEBEBE"/>
          </a:solidFill>
          <a:ln>
            <a:noFill/>
          </a:ln>
          <a:effectLst/>
        </p:spPr>
        <p:txBody>
          <a:bodyPr wrap="square" bIns="9144" anchor="b">
            <a:spAutoFit/>
          </a:bodyPr>
          <a:lstStyle>
            <a:lvl1pPr eaLnBrk="0" hangingPunct="0">
              <a:spcBef>
                <a:spcPts val="800"/>
              </a:spcBef>
              <a:buFont typeface="Arial" pitchFamily="34" charset="0"/>
              <a:defRPr sz="2000">
                <a:solidFill>
                  <a:schemeClr val="tx1"/>
                </a:solidFill>
                <a:latin typeface="Verdana" pitchFamily="34" charset="0"/>
                <a:ea typeface="ＭＳ Ｐゴシック" pitchFamily="34" charset="-128"/>
              </a:defRPr>
            </a:lvl1pPr>
            <a:lvl2pPr marL="742950" indent="-285750" eaLnBrk="0" hangingPunct="0">
              <a:spcBef>
                <a:spcPts val="300"/>
              </a:spcBef>
              <a:buClr>
                <a:schemeClr val="accent2"/>
              </a:buClr>
              <a:buSzPct val="150000"/>
              <a:buFont typeface="Wingdings" pitchFamily="2" charset="2"/>
              <a:buChar char="§"/>
              <a:defRPr sz="1600">
                <a:solidFill>
                  <a:schemeClr val="tx1"/>
                </a:solidFill>
                <a:latin typeface="Verdana" pitchFamily="34" charset="0"/>
                <a:ea typeface="ＭＳ Ｐゴシック" pitchFamily="34" charset="-128"/>
              </a:defRPr>
            </a:lvl2pPr>
            <a:lvl3pPr marL="1143000" indent="-228600" eaLnBrk="0" hangingPunct="0">
              <a:spcBef>
                <a:spcPts val="300"/>
              </a:spcBef>
              <a:buClr>
                <a:schemeClr val="accent2"/>
              </a:buClr>
              <a:buFont typeface="Wingdings" pitchFamily="2" charset="2"/>
              <a:buChar char="§"/>
              <a:defRPr sz="1600">
                <a:solidFill>
                  <a:schemeClr val="tx1"/>
                </a:solidFill>
                <a:latin typeface="Verdana" pitchFamily="34" charset="0"/>
                <a:ea typeface="ＭＳ Ｐゴシック" pitchFamily="34" charset="-128"/>
              </a:defRPr>
            </a:lvl3pPr>
            <a:lvl4pPr marL="1600200" indent="-228600" eaLnBrk="0" hangingPunct="0">
              <a:spcBef>
                <a:spcPts val="300"/>
              </a:spcBef>
              <a:buClr>
                <a:schemeClr val="accent2"/>
              </a:buClr>
              <a:buFont typeface="Wingdings" pitchFamily="2" charset="2"/>
              <a:buChar char="§"/>
              <a:defRPr sz="1600">
                <a:solidFill>
                  <a:schemeClr val="tx1"/>
                </a:solidFill>
                <a:latin typeface="Verdana" pitchFamily="34" charset="0"/>
                <a:ea typeface="ＭＳ Ｐゴシック" pitchFamily="34" charset="-128"/>
              </a:defRPr>
            </a:lvl4pPr>
            <a:lvl5pPr marL="2057400" indent="-228600" eaLnBrk="0" hangingPunct="0">
              <a:spcBef>
                <a:spcPts val="300"/>
              </a:spcBef>
              <a:buClr>
                <a:schemeClr val="accent2"/>
              </a:buClr>
              <a:buFont typeface="Wingdings" pitchFamily="2" charset="2"/>
              <a:buChar char="§"/>
              <a:defRPr sz="1600">
                <a:solidFill>
                  <a:schemeClr val="tx1"/>
                </a:solidFill>
                <a:latin typeface="Verdana" pitchFamily="34" charset="0"/>
                <a:ea typeface="ＭＳ Ｐゴシック" pitchFamily="34" charset="-128"/>
              </a:defRPr>
            </a:lvl5pPr>
            <a:lvl6pPr marL="2514600" indent="-228600" eaLnBrk="0" fontAlgn="base" hangingPunct="0">
              <a:spcBef>
                <a:spcPts val="300"/>
              </a:spcBef>
              <a:spcAft>
                <a:spcPct val="0"/>
              </a:spcAft>
              <a:buClr>
                <a:schemeClr val="accent2"/>
              </a:buClr>
              <a:buFont typeface="Wingdings" pitchFamily="2" charset="2"/>
              <a:buChar char="§"/>
              <a:defRPr sz="1600">
                <a:solidFill>
                  <a:schemeClr val="tx1"/>
                </a:solidFill>
                <a:latin typeface="Verdana" pitchFamily="34" charset="0"/>
                <a:ea typeface="ＭＳ Ｐゴシック" pitchFamily="34" charset="-128"/>
              </a:defRPr>
            </a:lvl6pPr>
            <a:lvl7pPr marL="2971800" indent="-228600" eaLnBrk="0" fontAlgn="base" hangingPunct="0">
              <a:spcBef>
                <a:spcPts val="300"/>
              </a:spcBef>
              <a:spcAft>
                <a:spcPct val="0"/>
              </a:spcAft>
              <a:buClr>
                <a:schemeClr val="accent2"/>
              </a:buClr>
              <a:buFont typeface="Wingdings" pitchFamily="2" charset="2"/>
              <a:buChar char="§"/>
              <a:defRPr sz="1600">
                <a:solidFill>
                  <a:schemeClr val="tx1"/>
                </a:solidFill>
                <a:latin typeface="Verdana" pitchFamily="34" charset="0"/>
                <a:ea typeface="ＭＳ Ｐゴシック" pitchFamily="34" charset="-128"/>
              </a:defRPr>
            </a:lvl7pPr>
            <a:lvl8pPr marL="3429000" indent="-228600" eaLnBrk="0" fontAlgn="base" hangingPunct="0">
              <a:spcBef>
                <a:spcPts val="300"/>
              </a:spcBef>
              <a:spcAft>
                <a:spcPct val="0"/>
              </a:spcAft>
              <a:buClr>
                <a:schemeClr val="accent2"/>
              </a:buClr>
              <a:buFont typeface="Wingdings" pitchFamily="2" charset="2"/>
              <a:buChar char="§"/>
              <a:defRPr sz="1600">
                <a:solidFill>
                  <a:schemeClr val="tx1"/>
                </a:solidFill>
                <a:latin typeface="Verdana" pitchFamily="34" charset="0"/>
                <a:ea typeface="ＭＳ Ｐゴシック" pitchFamily="34" charset="-128"/>
              </a:defRPr>
            </a:lvl8pPr>
            <a:lvl9pPr marL="3886200" indent="-228600" eaLnBrk="0" fontAlgn="base" hangingPunct="0">
              <a:spcBef>
                <a:spcPts val="300"/>
              </a:spcBef>
              <a:spcAft>
                <a:spcPct val="0"/>
              </a:spcAft>
              <a:buClr>
                <a:schemeClr val="accent2"/>
              </a:buClr>
              <a:buFont typeface="Wingdings" pitchFamily="2" charset="2"/>
              <a:buChar char="§"/>
              <a:defRPr sz="1600">
                <a:solidFill>
                  <a:schemeClr val="tx1"/>
                </a:solidFill>
                <a:latin typeface="Verdana" pitchFamily="34" charset="0"/>
                <a:ea typeface="ＭＳ Ｐゴシック" pitchFamily="34" charset="-128"/>
              </a:defRPr>
            </a:lvl9pPr>
          </a:lstStyle>
          <a:p>
            <a:pPr algn="ctr" defTabSz="914400" eaLnBrk="1" hangingPunct="1">
              <a:spcBef>
                <a:spcPct val="50000"/>
              </a:spcBef>
              <a:buFontTx/>
              <a:buNone/>
            </a:pPr>
            <a:r>
              <a:rPr lang="en-GB" altLang="es-ES" sz="3400" b="1" dirty="0" smtClean="0">
                <a:solidFill>
                  <a:srgbClr val="FF0000"/>
                </a:solidFill>
                <a:latin typeface="Century Gothic" pitchFamily="34" charset="0"/>
              </a:rPr>
              <a:t>Note that many contributors to component B are not Global Producing Centres</a:t>
            </a:r>
            <a:endParaRPr lang="en-GB" altLang="es-ES" sz="3400" b="1" dirty="0">
              <a:solidFill>
                <a:srgbClr val="FF0000"/>
              </a:solidFill>
              <a:latin typeface="Century Gothic" pitchFamily="34" charset="0"/>
            </a:endParaRPr>
          </a:p>
        </p:txBody>
      </p:sp>
    </p:spTree>
    <p:extLst>
      <p:ext uri="{BB962C8B-B14F-4D97-AF65-F5344CB8AC3E}">
        <p14:creationId xmlns:p14="http://schemas.microsoft.com/office/powerpoint/2010/main" val="349668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Title 1"/>
          <p:cNvSpPr txBox="1">
            <a:spLocks/>
          </p:cNvSpPr>
          <p:nvPr/>
        </p:nvSpPr>
        <p:spPr>
          <a:xfrm>
            <a:off x="152400" y="0"/>
            <a:ext cx="8839200" cy="914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1200"/>
              </a:spcBef>
              <a:spcAft>
                <a:spcPts val="1200"/>
              </a:spcAft>
            </a:pPr>
            <a:r>
              <a:rPr lang="en-CA" sz="2800" dirty="0" smtClean="0">
                <a:latin typeface="Arial" panose="020B0604020202020204" pitchFamily="34" charset="0"/>
                <a:cs typeface="Arial" panose="020B0604020202020204" pitchFamily="34" charset="0"/>
              </a:rPr>
              <a:t>Observational uncertainty</a:t>
            </a:r>
            <a:endParaRPr lang="en-US" sz="3200" dirty="0">
              <a:latin typeface="Arial" panose="020B0604020202020204" pitchFamily="34" charset="0"/>
              <a:cs typeface="Arial" panose="020B0604020202020204" pitchFamily="34" charset="0"/>
            </a:endParaRPr>
          </a:p>
        </p:txBody>
      </p:sp>
      <p:sp>
        <p:nvSpPr>
          <p:cNvPr id="8" name="TextBox 7"/>
          <p:cNvSpPr txBox="1"/>
          <p:nvPr/>
        </p:nvSpPr>
        <p:spPr>
          <a:xfrm>
            <a:off x="228600" y="762000"/>
            <a:ext cx="8686800" cy="720197"/>
          </a:xfrm>
          <a:prstGeom prst="rect">
            <a:avLst/>
          </a:prstGeom>
          <a:noFill/>
        </p:spPr>
        <p:txBody>
          <a:bodyPr wrap="square" rtlCol="0">
            <a:spAutoFit/>
          </a:bodyPr>
          <a:lstStyle/>
          <a:p>
            <a:pPr>
              <a:lnSpc>
                <a:spcPct val="104000"/>
              </a:lnSpc>
              <a:spcBef>
                <a:spcPts val="1250"/>
              </a:spcBef>
            </a:pPr>
            <a:r>
              <a:rPr lang="en-GB" altLang="en-US" sz="2000" dirty="0" smtClean="0">
                <a:ea typeface="ＭＳ Ｐゴシック" pitchFamily="34" charset="-128"/>
              </a:rPr>
              <a:t>Predictions with EC-Earth3 started every May over 1993-2009 with </a:t>
            </a:r>
            <a:r>
              <a:rPr lang="en-GB" altLang="en-US" sz="2000" dirty="0" err="1" smtClean="0">
                <a:ea typeface="ＭＳ Ｐゴシック" pitchFamily="34" charset="-128"/>
              </a:rPr>
              <a:t>ERAInt</a:t>
            </a:r>
            <a:r>
              <a:rPr lang="en-GB" altLang="en-US" sz="2000" dirty="0" smtClean="0">
                <a:ea typeface="ＭＳ Ｐゴシック" pitchFamily="34" charset="-128"/>
              </a:rPr>
              <a:t> and GLORYS2v1 initial conditions, and internal sea-ice reconstruction.</a:t>
            </a:r>
            <a:endParaRPr lang="en-GB" altLang="en-US" sz="2000" dirty="0" smtClean="0">
              <a:solidFill>
                <a:srgbClr val="0000FF"/>
              </a:solidFill>
              <a:ea typeface="ＭＳ Ｐゴシック" pitchFamily="34" charset="-128"/>
            </a:endParaRPr>
          </a:p>
        </p:txBody>
      </p:sp>
      <p:pic>
        <p:nvPicPr>
          <p:cNvPr id="7" name="Picture 4"/>
          <p:cNvPicPr>
            <a:picLocks noChangeAspect="1"/>
          </p:cNvPicPr>
          <p:nvPr/>
        </p:nvPicPr>
        <p:blipFill>
          <a:blip r:embed="rId2">
            <a:extLst>
              <a:ext uri="{28A0092B-C50C-407E-A947-70E740481C1C}">
                <a14:useLocalDpi xmlns:a14="http://schemas.microsoft.com/office/drawing/2010/main" val="0"/>
              </a:ext>
            </a:extLst>
          </a:blip>
          <a:srcRect l="2" r="49609"/>
          <a:stretch>
            <a:fillRect/>
          </a:stretch>
        </p:blipFill>
        <p:spPr bwMode="auto">
          <a:xfrm>
            <a:off x="1631950" y="2271713"/>
            <a:ext cx="5880100" cy="414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70749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Title 1"/>
          <p:cNvSpPr txBox="1">
            <a:spLocks/>
          </p:cNvSpPr>
          <p:nvPr/>
        </p:nvSpPr>
        <p:spPr>
          <a:xfrm>
            <a:off x="152400" y="0"/>
            <a:ext cx="8839200" cy="914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1200"/>
              </a:spcBef>
              <a:spcAft>
                <a:spcPts val="1200"/>
              </a:spcAft>
            </a:pPr>
            <a:r>
              <a:rPr lang="en-CA" sz="2800" dirty="0" smtClean="0">
                <a:latin typeface="Arial" panose="020B0604020202020204" pitchFamily="34" charset="0"/>
                <a:cs typeface="Arial" panose="020B0604020202020204" pitchFamily="34" charset="0"/>
              </a:rPr>
              <a:t>Increased resolution</a:t>
            </a:r>
            <a:endParaRPr lang="en-US" sz="3200" dirty="0">
              <a:latin typeface="Arial" panose="020B0604020202020204" pitchFamily="34" charset="0"/>
              <a:cs typeface="Arial" panose="020B0604020202020204" pitchFamily="34" charset="0"/>
            </a:endParaRPr>
          </a:p>
        </p:txBody>
      </p:sp>
      <p:sp>
        <p:nvSpPr>
          <p:cNvPr id="8" name="TextBox 7"/>
          <p:cNvSpPr txBox="1"/>
          <p:nvPr/>
        </p:nvSpPr>
        <p:spPr>
          <a:xfrm>
            <a:off x="228600" y="762000"/>
            <a:ext cx="8686800" cy="3793346"/>
          </a:xfrm>
          <a:prstGeom prst="rect">
            <a:avLst/>
          </a:prstGeom>
          <a:noFill/>
        </p:spPr>
        <p:txBody>
          <a:bodyPr wrap="square" rtlCol="0">
            <a:spAutoFit/>
          </a:bodyPr>
          <a:lstStyle/>
          <a:p>
            <a:pPr marL="342900" indent="-342900">
              <a:lnSpc>
                <a:spcPct val="104000"/>
              </a:lnSpc>
              <a:spcBef>
                <a:spcPts val="1250"/>
              </a:spcBef>
              <a:buFont typeface="Arial" panose="020B0604020202020204" pitchFamily="34" charset="0"/>
              <a:buChar char="•"/>
            </a:pPr>
            <a:r>
              <a:rPr lang="en-GB" altLang="en-US" sz="2000" dirty="0" smtClean="0">
                <a:ea typeface="ＭＳ Ｐゴシック" pitchFamily="34" charset="-128"/>
              </a:rPr>
              <a:t>Lots of work going to global forecast systems with resolutions of around 25-50 km.</a:t>
            </a:r>
          </a:p>
          <a:p>
            <a:pPr marL="342900" indent="-342900">
              <a:lnSpc>
                <a:spcPct val="104000"/>
              </a:lnSpc>
              <a:spcBef>
                <a:spcPts val="1250"/>
              </a:spcBef>
              <a:buFont typeface="Arial" panose="020B0604020202020204" pitchFamily="34" charset="0"/>
              <a:buChar char="•"/>
            </a:pPr>
            <a:r>
              <a:rPr lang="en-GB" altLang="en-US" sz="2000" dirty="0" smtClean="0">
                <a:ea typeface="ＭＳ Ｐゴシック" pitchFamily="34" charset="-128"/>
              </a:rPr>
              <a:t>Build on what is being done in other communities (WGNE, </a:t>
            </a:r>
            <a:r>
              <a:rPr lang="en-GB" altLang="en-US" sz="2000" dirty="0" err="1" smtClean="0">
                <a:ea typeface="ＭＳ Ｐゴシック" pitchFamily="34" charset="-128"/>
              </a:rPr>
              <a:t>HiResMIP</a:t>
            </a:r>
            <a:r>
              <a:rPr lang="en-GB" altLang="en-US" sz="2000" dirty="0" smtClean="0">
                <a:ea typeface="ＭＳ Ｐゴシック" pitchFamily="34" charset="-128"/>
              </a:rPr>
              <a:t>). Weather forecast systems (high resolution) moving towards coupling from day 1.</a:t>
            </a:r>
          </a:p>
          <a:p>
            <a:pPr marL="342900" indent="-342900">
              <a:lnSpc>
                <a:spcPct val="104000"/>
              </a:lnSpc>
              <a:spcBef>
                <a:spcPts val="1250"/>
              </a:spcBef>
              <a:buFont typeface="Arial" panose="020B0604020202020204" pitchFamily="34" charset="0"/>
              <a:buChar char="•"/>
            </a:pPr>
            <a:r>
              <a:rPr lang="en-GB" altLang="en-US" sz="2000" dirty="0" smtClean="0">
                <a:ea typeface="ＭＳ Ｐゴシック" pitchFamily="34" charset="-128"/>
              </a:rPr>
              <a:t>Huge amount of work to be done in the initialisation part. Ensembles should also be large enough as forecast quality depends heavily on ensemble size. Lots of computing time and technical ability required. However, good for flagship computational projects.</a:t>
            </a:r>
          </a:p>
          <a:p>
            <a:pPr marL="342900" indent="-342900">
              <a:lnSpc>
                <a:spcPct val="104000"/>
              </a:lnSpc>
              <a:spcBef>
                <a:spcPts val="1250"/>
              </a:spcBef>
              <a:buFont typeface="Arial" panose="020B0604020202020204" pitchFamily="34" charset="0"/>
              <a:buChar char="•"/>
            </a:pPr>
            <a:r>
              <a:rPr lang="en-GB" altLang="en-US" sz="2000" dirty="0" smtClean="0">
                <a:ea typeface="ＭＳ Ｐゴシック" pitchFamily="34" charset="-128"/>
              </a:rPr>
              <a:t>Increased resolution does not automatically improve forecast skill (even if the mean climate looks nicer).</a:t>
            </a:r>
            <a:endParaRPr lang="en-GB" altLang="en-US" sz="2000" dirty="0" smtClean="0">
              <a:ea typeface="ＭＳ Ｐゴシック" pitchFamily="34" charset="-128"/>
            </a:endParaRPr>
          </a:p>
        </p:txBody>
      </p:sp>
    </p:spTree>
    <p:extLst>
      <p:ext uri="{BB962C8B-B14F-4D97-AF65-F5344CB8AC3E}">
        <p14:creationId xmlns:p14="http://schemas.microsoft.com/office/powerpoint/2010/main" val="33126587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0"/>
            <a:ext cx="8839200" cy="914400"/>
          </a:xfrm>
        </p:spPr>
        <p:txBody>
          <a:bodyPr>
            <a:noAutofit/>
          </a:bodyPr>
          <a:lstStyle/>
          <a:p>
            <a:pPr>
              <a:spcBef>
                <a:spcPts val="1200"/>
              </a:spcBef>
              <a:spcAft>
                <a:spcPts val="1200"/>
              </a:spcAft>
            </a:pPr>
            <a:r>
              <a:rPr lang="en-CA" sz="2800" dirty="0" smtClean="0">
                <a:latin typeface="Arial" panose="020B0604020202020204" pitchFamily="34" charset="0"/>
                <a:cs typeface="Arial" panose="020B0604020202020204" pitchFamily="34" charset="0"/>
              </a:rPr>
              <a:t>New co-chair</a:t>
            </a:r>
            <a:endParaRPr lang="en-US" sz="3200" dirty="0">
              <a:latin typeface="Arial" panose="020B0604020202020204" pitchFamily="34" charset="0"/>
              <a:cs typeface="Arial" panose="020B0604020202020204" pitchFamily="34" charset="0"/>
            </a:endParaRPr>
          </a:p>
        </p:txBody>
      </p:sp>
      <p:sp>
        <p:nvSpPr>
          <p:cNvPr id="8" name="TextBox 7"/>
          <p:cNvSpPr txBox="1"/>
          <p:nvPr/>
        </p:nvSpPr>
        <p:spPr>
          <a:xfrm>
            <a:off x="228600" y="762000"/>
            <a:ext cx="8686800" cy="861774"/>
          </a:xfrm>
          <a:prstGeom prst="rect">
            <a:avLst/>
          </a:prstGeom>
          <a:noFill/>
        </p:spPr>
        <p:txBody>
          <a:bodyPr wrap="square" rtlCol="0">
            <a:spAutoFit/>
          </a:bodyPr>
          <a:lstStyle/>
          <a:p>
            <a:pPr marL="285750" indent="-285750">
              <a:spcAft>
                <a:spcPts val="1200"/>
              </a:spcAft>
              <a:buFont typeface="Arial" pitchFamily="34" charset="0"/>
              <a:buChar char="•"/>
            </a:pPr>
            <a:r>
              <a:rPr lang="en-US" sz="2000" dirty="0" smtClean="0">
                <a:cs typeface="Arial" pitchFamily="34" charset="0"/>
              </a:rPr>
              <a:t>Adam </a:t>
            </a:r>
            <a:r>
              <a:rPr lang="en-US" sz="2000" dirty="0" err="1" smtClean="0">
                <a:cs typeface="Arial" pitchFamily="34" charset="0"/>
              </a:rPr>
              <a:t>Scaife</a:t>
            </a:r>
            <a:r>
              <a:rPr lang="en-US" sz="2000" dirty="0" smtClean="0">
                <a:cs typeface="Arial" pitchFamily="34" charset="0"/>
              </a:rPr>
              <a:t> stood down to lead the GC on Near-Term Climate Prediction</a:t>
            </a:r>
          </a:p>
          <a:p>
            <a:pPr marL="285750" indent="-285750">
              <a:spcAft>
                <a:spcPts val="1200"/>
              </a:spcAft>
              <a:buFont typeface="Arial" pitchFamily="34" charset="0"/>
              <a:buChar char="•"/>
            </a:pPr>
            <a:r>
              <a:rPr lang="en-US" sz="2000" dirty="0" smtClean="0">
                <a:cs typeface="Arial" pitchFamily="34" charset="0"/>
              </a:rPr>
              <a:t>Bill </a:t>
            </a:r>
            <a:r>
              <a:rPr lang="en-US" sz="2000" dirty="0" err="1" smtClean="0">
                <a:cs typeface="Arial" pitchFamily="34" charset="0"/>
              </a:rPr>
              <a:t>Merryfield</a:t>
            </a:r>
            <a:r>
              <a:rPr lang="en-US" sz="2000" dirty="0" smtClean="0">
                <a:cs typeface="Arial" pitchFamily="34" charset="0"/>
              </a:rPr>
              <a:t> new co-chair proposed for approval by the JSC</a:t>
            </a:r>
            <a:endParaRPr lang="en-US" sz="2000" dirty="0" smtClean="0">
              <a:cs typeface="Arial" pitchFamily="34" charset="0"/>
            </a:endParaRPr>
          </a:p>
        </p:txBody>
      </p:sp>
    </p:spTree>
    <p:extLst>
      <p:ext uri="{BB962C8B-B14F-4D97-AF65-F5344CB8AC3E}">
        <p14:creationId xmlns:p14="http://schemas.microsoft.com/office/powerpoint/2010/main" val="14169621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Title 1"/>
          <p:cNvSpPr txBox="1">
            <a:spLocks/>
          </p:cNvSpPr>
          <p:nvPr/>
        </p:nvSpPr>
        <p:spPr>
          <a:xfrm>
            <a:off x="152400" y="0"/>
            <a:ext cx="8839200" cy="914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1200"/>
              </a:spcBef>
              <a:spcAft>
                <a:spcPts val="1200"/>
              </a:spcAft>
            </a:pPr>
            <a:r>
              <a:rPr lang="en-CA" sz="2800" dirty="0" smtClean="0">
                <a:latin typeface="Arial" panose="020B0604020202020204" pitchFamily="34" charset="0"/>
                <a:cs typeface="Arial" panose="020B0604020202020204" pitchFamily="34" charset="0"/>
              </a:rPr>
              <a:t>Other links</a:t>
            </a:r>
            <a:endParaRPr lang="en-US" sz="3200" dirty="0">
              <a:latin typeface="Arial" panose="020B0604020202020204" pitchFamily="34" charset="0"/>
              <a:cs typeface="Arial" panose="020B0604020202020204" pitchFamily="34" charset="0"/>
            </a:endParaRPr>
          </a:p>
        </p:txBody>
      </p:sp>
      <p:sp>
        <p:nvSpPr>
          <p:cNvPr id="7" name="Footer Placeholder 4"/>
          <p:cNvSpPr txBox="1">
            <a:spLocks/>
          </p:cNvSpPr>
          <p:nvPr/>
        </p:nvSpPr>
        <p:spPr bwMode="auto">
          <a:xfrm>
            <a:off x="1649413" y="6639446"/>
            <a:ext cx="6592887" cy="28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ct val="20000"/>
              </a:spcBef>
              <a:buFontTx/>
              <a:buChar char="•"/>
            </a:pPr>
            <a:r>
              <a:rPr lang="en-US" altLang="es-ES" sz="900">
                <a:solidFill>
                  <a:srgbClr val="FFFFFF"/>
                </a:solidFill>
                <a:latin typeface="Century Gothic" pitchFamily="34" charset="0"/>
              </a:rPr>
              <a:t>C3S Climate Projections Workshop: Near-term predictions and projections, 21 April 2015</a:t>
            </a:r>
          </a:p>
        </p:txBody>
      </p:sp>
      <p:pic>
        <p:nvPicPr>
          <p:cNvPr id="9"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492896"/>
            <a:ext cx="9144000" cy="445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12"/>
          <p:cNvSpPr txBox="1">
            <a:spLocks noChangeArrowheads="1"/>
          </p:cNvSpPr>
          <p:nvPr/>
        </p:nvSpPr>
        <p:spPr bwMode="auto">
          <a:xfrm>
            <a:off x="5230812" y="6084466"/>
            <a:ext cx="3949700" cy="34448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895" tIns="43448" rIns="86895" bIns="43448">
            <a:spAutoFit/>
          </a:bodyPr>
          <a:lstStyle>
            <a:lvl1pPr defTabSz="868363" eaLnBrk="0" hangingPunct="0">
              <a:defRPr>
                <a:solidFill>
                  <a:schemeClr val="tx1"/>
                </a:solidFill>
                <a:latin typeface="Arial" pitchFamily="34" charset="0"/>
                <a:ea typeface="ＭＳ Ｐゴシック" pitchFamily="34" charset="-128"/>
              </a:defRPr>
            </a:lvl1pPr>
            <a:lvl2pPr marL="742950" indent="-285750" defTabSz="868363" eaLnBrk="0" hangingPunct="0">
              <a:defRPr>
                <a:solidFill>
                  <a:schemeClr val="tx1"/>
                </a:solidFill>
                <a:latin typeface="Arial" pitchFamily="34" charset="0"/>
                <a:ea typeface="ＭＳ Ｐゴシック" pitchFamily="34" charset="-128"/>
              </a:defRPr>
            </a:lvl2pPr>
            <a:lvl3pPr marL="1143000" indent="-228600" defTabSz="868363" eaLnBrk="0" hangingPunct="0">
              <a:defRPr>
                <a:solidFill>
                  <a:schemeClr val="tx1"/>
                </a:solidFill>
                <a:latin typeface="Arial" pitchFamily="34" charset="0"/>
                <a:ea typeface="ＭＳ Ｐゴシック" pitchFamily="34" charset="-128"/>
              </a:defRPr>
            </a:lvl3pPr>
            <a:lvl4pPr marL="1600200" indent="-228600" defTabSz="868363" eaLnBrk="0" hangingPunct="0">
              <a:defRPr>
                <a:solidFill>
                  <a:schemeClr val="tx1"/>
                </a:solidFill>
                <a:latin typeface="Arial" pitchFamily="34" charset="0"/>
                <a:ea typeface="ＭＳ Ｐゴシック" pitchFamily="34" charset="-128"/>
              </a:defRPr>
            </a:lvl4pPr>
            <a:lvl5pPr marL="2057400" indent="-228600" defTabSz="868363" eaLnBrk="0" hangingPunct="0">
              <a:defRPr>
                <a:solidFill>
                  <a:schemeClr val="tx1"/>
                </a:solidFill>
                <a:latin typeface="Arial" pitchFamily="34" charset="0"/>
                <a:ea typeface="ＭＳ Ｐゴシック" pitchFamily="34" charset="-128"/>
              </a:defRPr>
            </a:lvl5pPr>
            <a:lvl6pPr marL="2514600" indent="-228600" defTabSz="868363"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868363"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868363"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868363"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a:lnSpc>
                <a:spcPct val="104000"/>
              </a:lnSpc>
              <a:spcBef>
                <a:spcPct val="50000"/>
              </a:spcBef>
              <a:buClr>
                <a:srgbClr val="000000"/>
              </a:buClr>
              <a:buSzPct val="100000"/>
              <a:buFont typeface="Times New Roman" pitchFamily="18" charset="0"/>
              <a:buNone/>
            </a:pPr>
            <a:r>
              <a:rPr lang="en-GB" altLang="es-ES" sz="1600" dirty="0" err="1">
                <a:latin typeface="+mn-lt"/>
              </a:rPr>
              <a:t>Prodhomme</a:t>
            </a:r>
            <a:r>
              <a:rPr lang="en-GB" altLang="es-ES" sz="1600" dirty="0">
                <a:latin typeface="+mn-lt"/>
              </a:rPr>
              <a:t> et al. (2015, </a:t>
            </a:r>
            <a:r>
              <a:rPr lang="en-GB" altLang="es-ES" sz="1600" dirty="0" err="1">
                <a:latin typeface="+mn-lt"/>
              </a:rPr>
              <a:t>Clim</a:t>
            </a:r>
            <a:r>
              <a:rPr lang="en-GB" altLang="es-ES" sz="1600" dirty="0">
                <a:latin typeface="+mn-lt"/>
              </a:rPr>
              <a:t>. </a:t>
            </a:r>
            <a:r>
              <a:rPr lang="en-GB" altLang="es-ES" sz="1600" dirty="0" err="1">
                <a:latin typeface="+mn-lt"/>
              </a:rPr>
              <a:t>Dyn</a:t>
            </a:r>
            <a:r>
              <a:rPr lang="en-GB" altLang="es-ES" sz="1600" dirty="0">
                <a:latin typeface="+mn-lt"/>
              </a:rPr>
              <a:t>.)</a:t>
            </a:r>
            <a:endParaRPr lang="en-US" altLang="es-ES" sz="1600" dirty="0">
              <a:latin typeface="+mn-lt"/>
            </a:endParaRPr>
          </a:p>
        </p:txBody>
      </p:sp>
      <p:sp>
        <p:nvSpPr>
          <p:cNvPr id="11" name="Rectangle 10"/>
          <p:cNvSpPr/>
          <p:nvPr/>
        </p:nvSpPr>
        <p:spPr>
          <a:xfrm>
            <a:off x="12700" y="4356621"/>
            <a:ext cx="6072188" cy="1800225"/>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8" name="TextBox 7"/>
          <p:cNvSpPr txBox="1"/>
          <p:nvPr/>
        </p:nvSpPr>
        <p:spPr>
          <a:xfrm>
            <a:off x="228600" y="548680"/>
            <a:ext cx="8686800" cy="2054409"/>
          </a:xfrm>
          <a:prstGeom prst="rect">
            <a:avLst/>
          </a:prstGeom>
          <a:noFill/>
        </p:spPr>
        <p:txBody>
          <a:bodyPr wrap="square" rtlCol="0">
            <a:spAutoFit/>
          </a:bodyPr>
          <a:lstStyle/>
          <a:p>
            <a:pPr marL="285750" indent="-285750">
              <a:spcAft>
                <a:spcPts val="300"/>
              </a:spcAft>
              <a:buFont typeface="Arial" pitchFamily="34" charset="0"/>
              <a:buChar char="•"/>
            </a:pPr>
            <a:r>
              <a:rPr lang="en-US" sz="2000" dirty="0" smtClean="0">
                <a:cs typeface="Arial" pitchFamily="34" charset="0"/>
              </a:rPr>
              <a:t>Polar Prediction Project: polar-lower latitudes linkages (after the hosting of the PPP-WCRP workshop in December 2014)</a:t>
            </a:r>
          </a:p>
          <a:p>
            <a:pPr marL="285750" indent="-285750">
              <a:spcAft>
                <a:spcPts val="300"/>
              </a:spcAft>
              <a:buFont typeface="Arial" pitchFamily="34" charset="0"/>
              <a:buChar char="•"/>
            </a:pPr>
            <a:r>
              <a:rPr lang="en-US" sz="2000" dirty="0" smtClean="0">
                <a:cs typeface="Arial" pitchFamily="34" charset="0"/>
              </a:rPr>
              <a:t>GC on Extremes: participation in workshops, training and the WCE special issue</a:t>
            </a:r>
          </a:p>
          <a:p>
            <a:pPr marL="285750" indent="-285750">
              <a:spcAft>
                <a:spcPts val="300"/>
              </a:spcAft>
              <a:buFont typeface="Arial" pitchFamily="34" charset="0"/>
              <a:buChar char="•"/>
            </a:pPr>
            <a:r>
              <a:rPr lang="en-US" sz="2000" dirty="0" smtClean="0">
                <a:cs typeface="Arial" pitchFamily="34" charset="0"/>
              </a:rPr>
              <a:t>Climate services: GFCS, CSP, RCOFs (attended the November meeting on operational climate prediction in Pune)</a:t>
            </a:r>
          </a:p>
          <a:p>
            <a:pPr marL="285750" indent="-285750">
              <a:spcAft>
                <a:spcPts val="300"/>
              </a:spcAft>
              <a:buFont typeface="Arial" pitchFamily="34" charset="0"/>
              <a:buChar char="•"/>
            </a:pPr>
            <a:r>
              <a:rPr lang="en-US" sz="2000" dirty="0" smtClean="0">
                <a:solidFill>
                  <a:srgbClr val="FF0000"/>
                </a:solidFill>
                <a:cs typeface="Arial" pitchFamily="34" charset="0"/>
              </a:rPr>
              <a:t>Event attribution</a:t>
            </a:r>
            <a:endParaRPr lang="en-US" sz="2000" dirty="0" smtClean="0">
              <a:solidFill>
                <a:srgbClr val="FF0000"/>
              </a:solidFill>
              <a:cs typeface="Arial" pitchFamily="34" charset="0"/>
            </a:endParaRPr>
          </a:p>
        </p:txBody>
      </p:sp>
    </p:spTree>
    <p:extLst>
      <p:ext uri="{BB962C8B-B14F-4D97-AF65-F5344CB8AC3E}">
        <p14:creationId xmlns:p14="http://schemas.microsoft.com/office/powerpoint/2010/main" val="15729077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0"/>
            <a:ext cx="8839200" cy="914400"/>
          </a:xfrm>
        </p:spPr>
        <p:txBody>
          <a:bodyPr>
            <a:noAutofit/>
          </a:bodyPr>
          <a:lstStyle/>
          <a:p>
            <a:pPr>
              <a:spcBef>
                <a:spcPts val="1200"/>
              </a:spcBef>
              <a:spcAft>
                <a:spcPts val="1200"/>
              </a:spcAft>
            </a:pPr>
            <a:r>
              <a:rPr lang="en-CA" sz="2800" dirty="0" smtClean="0">
                <a:latin typeface="Arial" panose="020B0604020202020204" pitchFamily="34" charset="0"/>
                <a:cs typeface="Arial" panose="020B0604020202020204" pitchFamily="34" charset="0"/>
              </a:rPr>
              <a:t>Climate-system Historical Forecasting Project (CHFP)</a:t>
            </a:r>
            <a:endParaRPr lang="en-US" sz="3200" dirty="0">
              <a:latin typeface="Arial" panose="020B0604020202020204" pitchFamily="34" charset="0"/>
              <a:cs typeface="Arial" panose="020B0604020202020204" pitchFamily="34" charset="0"/>
            </a:endParaRPr>
          </a:p>
        </p:txBody>
      </p:sp>
      <p:sp>
        <p:nvSpPr>
          <p:cNvPr id="8" name="TextBox 7"/>
          <p:cNvSpPr txBox="1"/>
          <p:nvPr/>
        </p:nvSpPr>
        <p:spPr>
          <a:xfrm>
            <a:off x="228600" y="762000"/>
            <a:ext cx="8686800" cy="1938992"/>
          </a:xfrm>
          <a:prstGeom prst="rect">
            <a:avLst/>
          </a:prstGeom>
          <a:noFill/>
        </p:spPr>
        <p:txBody>
          <a:bodyPr wrap="square" rtlCol="0">
            <a:spAutoFit/>
          </a:bodyPr>
          <a:lstStyle/>
          <a:p>
            <a:pPr>
              <a:spcAft>
                <a:spcPts val="1200"/>
              </a:spcAft>
            </a:pPr>
            <a:r>
              <a:rPr lang="en-US" altLang="es-ES" sz="2000" b="1" dirty="0">
                <a:ea typeface="ＭＳ Ｐゴシック" pitchFamily="34" charset="-128"/>
              </a:rPr>
              <a:t>http://</a:t>
            </a:r>
            <a:r>
              <a:rPr lang="en-US" altLang="es-ES" sz="2000" b="1" dirty="0" smtClean="0">
                <a:ea typeface="ＭＳ Ｐゴシック" pitchFamily="34" charset="-128"/>
              </a:rPr>
              <a:t>chfps.cima.fcen.uba.ar</a:t>
            </a:r>
            <a:endParaRPr lang="en-US" sz="2000" dirty="0">
              <a:cs typeface="Arial" pitchFamily="34" charset="0"/>
            </a:endParaRPr>
          </a:p>
          <a:p>
            <a:pPr marL="285750" indent="-285750">
              <a:spcAft>
                <a:spcPts val="1200"/>
              </a:spcAft>
              <a:buFont typeface="Arial" pitchFamily="34" charset="0"/>
              <a:buChar char="•"/>
            </a:pPr>
            <a:r>
              <a:rPr lang="en-US" sz="2000" dirty="0" smtClean="0">
                <a:cs typeface="Arial" pitchFamily="34" charset="0"/>
              </a:rPr>
              <a:t>enable </a:t>
            </a:r>
            <a:r>
              <a:rPr lang="en-US" sz="2000" dirty="0">
                <a:cs typeface="Arial" pitchFamily="34" charset="0"/>
              </a:rPr>
              <a:t>assessments of the seasonal prediction capabilities of many </a:t>
            </a:r>
            <a:r>
              <a:rPr lang="en-US" sz="2000" dirty="0" smtClean="0">
                <a:cs typeface="Arial" pitchFamily="34" charset="0"/>
              </a:rPr>
              <a:t>historical forecast systems </a:t>
            </a:r>
            <a:r>
              <a:rPr lang="en-US" sz="2000" dirty="0">
                <a:cs typeface="Arial" pitchFamily="34" charset="0"/>
              </a:rPr>
              <a:t>by the global research </a:t>
            </a:r>
            <a:r>
              <a:rPr lang="en-US" sz="2000" dirty="0" smtClean="0">
                <a:cs typeface="Arial" pitchFamily="34" charset="0"/>
              </a:rPr>
              <a:t>community</a:t>
            </a:r>
          </a:p>
          <a:p>
            <a:pPr marL="285750" indent="-285750">
              <a:buFont typeface="Arial" pitchFamily="34" charset="0"/>
              <a:buChar char="•"/>
            </a:pPr>
            <a:r>
              <a:rPr lang="en-US" sz="2000" dirty="0" smtClean="0">
                <a:cs typeface="Arial" pitchFamily="34" charset="0"/>
              </a:rPr>
              <a:t>provide </a:t>
            </a:r>
            <a:r>
              <a:rPr lang="en-US" sz="2000" dirty="0" smtClean="0">
                <a:cs typeface="Arial" pitchFamily="34" charset="0"/>
              </a:rPr>
              <a:t>a </a:t>
            </a:r>
            <a:r>
              <a:rPr lang="en-US" sz="2000" dirty="0">
                <a:cs typeface="Arial" pitchFamily="34" charset="0"/>
              </a:rPr>
              <a:t>record of the evolution of dynamical seasonal forecasting capabilities over </a:t>
            </a:r>
            <a:r>
              <a:rPr lang="en-US" sz="2000" dirty="0" smtClean="0">
                <a:cs typeface="Arial" pitchFamily="34" charset="0"/>
              </a:rPr>
              <a:t>time</a:t>
            </a:r>
            <a:endParaRPr lang="en-US" sz="2000" dirty="0">
              <a:cs typeface="Arial" pitchFamily="34" charset="0"/>
            </a:endParaRPr>
          </a:p>
        </p:txBody>
      </p:sp>
      <p:pic>
        <p:nvPicPr>
          <p:cNvPr id="4" name="Picture 1" descr="CIMA.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08436" y="2667000"/>
            <a:ext cx="6892564" cy="4112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17727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0983" y="838200"/>
            <a:ext cx="4912017" cy="5943599"/>
          </a:xfrm>
          <a:prstGeom prst="rect">
            <a:avLst/>
          </a:prstGeom>
        </p:spPr>
      </p:pic>
      <p:sp>
        <p:nvSpPr>
          <p:cNvPr id="3" name="TextBox 2"/>
          <p:cNvSpPr txBox="1"/>
          <p:nvPr/>
        </p:nvSpPr>
        <p:spPr>
          <a:xfrm>
            <a:off x="152400" y="914401"/>
            <a:ext cx="3429000" cy="5078313"/>
          </a:xfrm>
          <a:prstGeom prst="rect">
            <a:avLst/>
          </a:prstGeom>
          <a:noFill/>
        </p:spPr>
        <p:txBody>
          <a:bodyPr wrap="square" rtlCol="0">
            <a:spAutoFit/>
          </a:bodyPr>
          <a:lstStyle/>
          <a:p>
            <a:pPr marL="285750" indent="-285750">
              <a:buFont typeface="Arial" pitchFamily="34" charset="0"/>
              <a:buChar char="•"/>
            </a:pPr>
            <a:r>
              <a:rPr lang="en-US" dirty="0" smtClean="0">
                <a:cs typeface="Arial" pitchFamily="34" charset="0"/>
              </a:rPr>
              <a:t>14 models</a:t>
            </a:r>
          </a:p>
          <a:p>
            <a:pPr marL="285750" indent="-285750">
              <a:buFont typeface="Arial" pitchFamily="34" charset="0"/>
              <a:buChar char="•"/>
            </a:pPr>
            <a:r>
              <a:rPr lang="en-US" dirty="0" err="1" smtClean="0">
                <a:cs typeface="Arial" pitchFamily="34" charset="0"/>
              </a:rPr>
              <a:t>Hindcast</a:t>
            </a:r>
            <a:r>
              <a:rPr lang="en-US" dirty="0" smtClean="0">
                <a:cs typeface="Arial" pitchFamily="34" charset="0"/>
              </a:rPr>
              <a:t> data covering </a:t>
            </a:r>
            <a:r>
              <a:rPr lang="en-US" dirty="0" smtClean="0">
                <a:cs typeface="Arial" pitchFamily="34" charset="0"/>
              </a:rPr>
              <a:t>1960-2014</a:t>
            </a:r>
            <a:endParaRPr lang="en-US" dirty="0" smtClean="0">
              <a:cs typeface="Arial" pitchFamily="34" charset="0"/>
            </a:endParaRPr>
          </a:p>
          <a:p>
            <a:pPr marL="285750" indent="-285750">
              <a:buFont typeface="Arial" pitchFamily="34" charset="0"/>
              <a:buChar char="•"/>
            </a:pPr>
            <a:r>
              <a:rPr lang="en-US" dirty="0" smtClean="0">
                <a:cs typeface="Arial" pitchFamily="34" charset="0"/>
              </a:rPr>
              <a:t>Typically 4 start </a:t>
            </a:r>
            <a:r>
              <a:rPr lang="en-US" dirty="0" smtClean="0">
                <a:cs typeface="Arial" pitchFamily="34" charset="0"/>
              </a:rPr>
              <a:t>dates </a:t>
            </a:r>
            <a:r>
              <a:rPr lang="en-US" dirty="0" smtClean="0">
                <a:cs typeface="Arial" pitchFamily="34" charset="0"/>
              </a:rPr>
              <a:t>Feb/May/Aug/Nov</a:t>
            </a:r>
          </a:p>
          <a:p>
            <a:pPr marL="285750" indent="-285750">
              <a:buFont typeface="Arial" pitchFamily="34" charset="0"/>
              <a:buChar char="•"/>
            </a:pPr>
            <a:r>
              <a:rPr lang="en-US" dirty="0" smtClean="0">
                <a:cs typeface="Arial" pitchFamily="34" charset="0"/>
              </a:rPr>
              <a:t>Many atmosphere and ocean variables</a:t>
            </a:r>
          </a:p>
          <a:p>
            <a:pPr marL="285750" indent="-285750">
              <a:buFont typeface="Arial" pitchFamily="34" charset="0"/>
              <a:buChar char="•"/>
            </a:pPr>
            <a:r>
              <a:rPr lang="en-US" dirty="0" smtClean="0">
                <a:cs typeface="Arial" pitchFamily="34" charset="0"/>
              </a:rPr>
              <a:t>Includes </a:t>
            </a:r>
            <a:r>
              <a:rPr lang="en-US" dirty="0" err="1" smtClean="0">
                <a:cs typeface="Arial" pitchFamily="34" charset="0"/>
              </a:rPr>
              <a:t>Strat</a:t>
            </a:r>
            <a:r>
              <a:rPr lang="en-US" dirty="0" smtClean="0">
                <a:cs typeface="Arial" pitchFamily="34" charset="0"/>
              </a:rPr>
              <a:t>-HFP high-top/low-top experiments</a:t>
            </a:r>
          </a:p>
          <a:p>
            <a:pPr marL="285750" indent="-285750">
              <a:buFont typeface="Arial" pitchFamily="34" charset="0"/>
              <a:buChar char="•"/>
            </a:pPr>
            <a:r>
              <a:rPr lang="en-US" dirty="0" err="1" smtClean="0">
                <a:cs typeface="Arial" pitchFamily="34" charset="0"/>
              </a:rPr>
              <a:t>NetCDF</a:t>
            </a:r>
            <a:r>
              <a:rPr lang="en-US" dirty="0" smtClean="0">
                <a:cs typeface="Arial" pitchFamily="34" charset="0"/>
              </a:rPr>
              <a:t> (SPECS convention) served via </a:t>
            </a:r>
            <a:r>
              <a:rPr lang="en-US" dirty="0" err="1" smtClean="0">
                <a:cs typeface="Arial" pitchFamily="34" charset="0"/>
              </a:rPr>
              <a:t>OPeNDAP</a:t>
            </a:r>
            <a:endParaRPr lang="en-US" dirty="0" smtClean="0">
              <a:cs typeface="Arial" pitchFamily="34" charset="0"/>
            </a:endParaRPr>
          </a:p>
          <a:p>
            <a:pPr marL="285750" indent="-285750">
              <a:buFont typeface="Arial" pitchFamily="34" charset="0"/>
              <a:buChar char="•"/>
            </a:pPr>
            <a:r>
              <a:rPr lang="en-US" dirty="0" smtClean="0">
                <a:cs typeface="Arial" pitchFamily="34" charset="0"/>
              </a:rPr>
              <a:t>ENSEMBLES database containing seasonal and decadal </a:t>
            </a:r>
            <a:r>
              <a:rPr lang="en-US" dirty="0" err="1" smtClean="0">
                <a:cs typeface="Arial" pitchFamily="34" charset="0"/>
              </a:rPr>
              <a:t>hindcasts</a:t>
            </a:r>
            <a:r>
              <a:rPr lang="en-US" dirty="0" smtClean="0">
                <a:cs typeface="Arial" pitchFamily="34" charset="0"/>
              </a:rPr>
              <a:t> from </a:t>
            </a:r>
            <a:r>
              <a:rPr lang="en-US" dirty="0" smtClean="0">
                <a:cs typeface="Arial" pitchFamily="34" charset="0"/>
              </a:rPr>
              <a:t>six </a:t>
            </a:r>
            <a:r>
              <a:rPr lang="en-US" dirty="0" smtClean="0">
                <a:cs typeface="Arial" pitchFamily="34" charset="0"/>
              </a:rPr>
              <a:t>European models </a:t>
            </a:r>
            <a:r>
              <a:rPr lang="en-US" dirty="0" smtClean="0">
                <a:cs typeface="Arial" pitchFamily="34" charset="0"/>
              </a:rPr>
              <a:t>transferred to CIMA from ECMWF</a:t>
            </a:r>
          </a:p>
          <a:p>
            <a:pPr marL="285750" indent="-285750">
              <a:buFont typeface="Arial" pitchFamily="34" charset="0"/>
              <a:buChar char="•"/>
            </a:pPr>
            <a:r>
              <a:rPr lang="en-US" dirty="0" smtClean="0">
                <a:solidFill>
                  <a:srgbClr val="FF0000"/>
                </a:solidFill>
                <a:cs typeface="Arial" pitchFamily="34" charset="0"/>
              </a:rPr>
              <a:t>Aim to transfer everything to an ESGF node at CIMA</a:t>
            </a:r>
            <a:endParaRPr lang="en-US" dirty="0">
              <a:solidFill>
                <a:srgbClr val="FF0000"/>
              </a:solidFill>
              <a:cs typeface="Arial" pitchFamily="34" charset="0"/>
            </a:endParaRPr>
          </a:p>
        </p:txBody>
      </p:sp>
      <p:sp>
        <p:nvSpPr>
          <p:cNvPr id="6" name="Title 1"/>
          <p:cNvSpPr txBox="1">
            <a:spLocks/>
          </p:cNvSpPr>
          <p:nvPr/>
        </p:nvSpPr>
        <p:spPr>
          <a:xfrm>
            <a:off x="152400" y="0"/>
            <a:ext cx="8839200" cy="914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1200"/>
              </a:spcBef>
              <a:spcAft>
                <a:spcPts val="1200"/>
              </a:spcAft>
            </a:pPr>
            <a:r>
              <a:rPr lang="en-CA" sz="2800" dirty="0" smtClean="0">
                <a:latin typeface="Arial" panose="020B0604020202020204" pitchFamily="34" charset="0"/>
                <a:cs typeface="Arial" panose="020B0604020202020204" pitchFamily="34" charset="0"/>
              </a:rPr>
              <a:t>Climate-system Historical Forecasting Project (CHFP)</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287166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02527" y="1295400"/>
            <a:ext cx="8160473" cy="400110"/>
          </a:xfrm>
          <a:prstGeom prst="rect">
            <a:avLst/>
          </a:prstGeom>
          <a:noFill/>
        </p:spPr>
        <p:txBody>
          <a:bodyPr wrap="square" rtlCol="0">
            <a:spAutoFit/>
          </a:bodyPr>
          <a:lstStyle/>
          <a:p>
            <a:pPr>
              <a:spcAft>
                <a:spcPts val="1200"/>
              </a:spcAft>
            </a:pPr>
            <a:endParaRPr lang="en-US" sz="2000" dirty="0">
              <a:latin typeface="Arial" pitchFamily="34" charset="0"/>
              <a:cs typeface="Arial" pitchFamily="34" charset="0"/>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3" b="75613"/>
          <a:stretch/>
        </p:blipFill>
        <p:spPr>
          <a:xfrm>
            <a:off x="895415" y="685800"/>
            <a:ext cx="6876985" cy="576000"/>
          </a:xfrm>
          <a:prstGeom prst="rect">
            <a:avLst/>
          </a:prstGeom>
        </p:spPr>
      </p:pic>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52237" b="3569"/>
          <a:stretch/>
        </p:blipFill>
        <p:spPr>
          <a:xfrm>
            <a:off x="914400" y="1295400"/>
            <a:ext cx="6876985" cy="1044000"/>
          </a:xfrm>
          <a:prstGeom prst="rect">
            <a:avLst/>
          </a:prstGeom>
        </p:spPr>
      </p:pic>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48480" r="1466" b="12713"/>
          <a:stretch/>
        </p:blipFill>
        <p:spPr>
          <a:xfrm>
            <a:off x="1253400" y="2826000"/>
            <a:ext cx="3852000" cy="4032000"/>
          </a:xfrm>
          <a:prstGeom prst="rect">
            <a:avLst/>
          </a:prstGeom>
        </p:spPr>
      </p:pic>
      <p:pic>
        <p:nvPicPr>
          <p:cNvPr id="14" name="Picture 13"/>
          <p:cNvPicPr>
            <a:picLocks noChangeAspect="1"/>
          </p:cNvPicPr>
          <p:nvPr/>
        </p:nvPicPr>
        <p:blipFill rotWithShape="1">
          <a:blip r:embed="rId4">
            <a:extLst>
              <a:ext uri="{28A0092B-C50C-407E-A947-70E740481C1C}">
                <a14:useLocalDpi xmlns:a14="http://schemas.microsoft.com/office/drawing/2010/main" val="0"/>
              </a:ext>
            </a:extLst>
          </a:blip>
          <a:srcRect l="49252" t="-3" r="1448" b="9768"/>
          <a:stretch/>
        </p:blipFill>
        <p:spPr>
          <a:xfrm>
            <a:off x="5211600" y="2862000"/>
            <a:ext cx="3780000" cy="3996000"/>
          </a:xfrm>
          <a:prstGeom prst="rect">
            <a:avLst/>
          </a:prstGeom>
        </p:spPr>
      </p:pic>
      <p:sp>
        <p:nvSpPr>
          <p:cNvPr id="16" name="TextBox 15"/>
          <p:cNvSpPr txBox="1"/>
          <p:nvPr/>
        </p:nvSpPr>
        <p:spPr>
          <a:xfrm>
            <a:off x="122465" y="2438400"/>
            <a:ext cx="1858735" cy="830997"/>
          </a:xfrm>
          <a:prstGeom prst="rect">
            <a:avLst/>
          </a:prstGeom>
          <a:noFill/>
        </p:spPr>
        <p:txBody>
          <a:bodyPr wrap="square" rtlCol="0">
            <a:spAutoFit/>
          </a:bodyPr>
          <a:lstStyle/>
          <a:p>
            <a:r>
              <a:rPr lang="en-US" sz="1600" dirty="0" smtClean="0">
                <a:latin typeface="Arial" pitchFamily="34" charset="0"/>
                <a:cs typeface="Arial" pitchFamily="34" charset="0"/>
              </a:rPr>
              <a:t>JJA from 1 May anomaly correlation</a:t>
            </a:r>
            <a:endParaRPr lang="en-US" sz="1600" dirty="0">
              <a:latin typeface="Arial" pitchFamily="34" charset="0"/>
              <a:cs typeface="Arial" pitchFamily="34" charset="0"/>
            </a:endParaRPr>
          </a:p>
        </p:txBody>
      </p:sp>
      <p:sp>
        <p:nvSpPr>
          <p:cNvPr id="17" name="TextBox 16"/>
          <p:cNvSpPr txBox="1"/>
          <p:nvPr/>
        </p:nvSpPr>
        <p:spPr>
          <a:xfrm>
            <a:off x="319768" y="3429000"/>
            <a:ext cx="975632" cy="307777"/>
          </a:xfrm>
          <a:prstGeom prst="rect">
            <a:avLst/>
          </a:prstGeom>
          <a:noFill/>
        </p:spPr>
        <p:txBody>
          <a:bodyPr wrap="square" rtlCol="0">
            <a:spAutoFit/>
          </a:bodyPr>
          <a:lstStyle/>
          <a:p>
            <a:r>
              <a:rPr lang="en-US" sz="1400" b="1" dirty="0" smtClean="0">
                <a:latin typeface="Arial" pitchFamily="34" charset="0"/>
                <a:cs typeface="Arial" pitchFamily="34" charset="0"/>
              </a:rPr>
              <a:t>200 </a:t>
            </a:r>
            <a:r>
              <a:rPr lang="en-US" sz="1400" b="1" dirty="0" err="1" smtClean="0">
                <a:latin typeface="Arial" pitchFamily="34" charset="0"/>
                <a:cs typeface="Arial" pitchFamily="34" charset="0"/>
              </a:rPr>
              <a:t>hPa</a:t>
            </a:r>
            <a:endParaRPr lang="en-US" sz="1400" b="1" dirty="0">
              <a:latin typeface="Arial" pitchFamily="34" charset="0"/>
              <a:cs typeface="Arial" pitchFamily="34" charset="0"/>
            </a:endParaRPr>
          </a:p>
        </p:txBody>
      </p:sp>
      <p:sp>
        <p:nvSpPr>
          <p:cNvPr id="18" name="TextBox 17"/>
          <p:cNvSpPr txBox="1"/>
          <p:nvPr/>
        </p:nvSpPr>
        <p:spPr>
          <a:xfrm>
            <a:off x="319768" y="4648200"/>
            <a:ext cx="975632" cy="307777"/>
          </a:xfrm>
          <a:prstGeom prst="rect">
            <a:avLst/>
          </a:prstGeom>
          <a:noFill/>
        </p:spPr>
        <p:txBody>
          <a:bodyPr wrap="square" rtlCol="0">
            <a:spAutoFit/>
          </a:bodyPr>
          <a:lstStyle/>
          <a:p>
            <a:r>
              <a:rPr lang="en-US" sz="1400" b="1" dirty="0">
                <a:latin typeface="Arial" pitchFamily="34" charset="0"/>
                <a:cs typeface="Arial" pitchFamily="34" charset="0"/>
              </a:rPr>
              <a:t>5</a:t>
            </a:r>
            <a:r>
              <a:rPr lang="en-US" sz="1400" b="1" dirty="0" smtClean="0">
                <a:latin typeface="Arial" pitchFamily="34" charset="0"/>
                <a:cs typeface="Arial" pitchFamily="34" charset="0"/>
              </a:rPr>
              <a:t>00 </a:t>
            </a:r>
            <a:r>
              <a:rPr lang="en-US" sz="1400" b="1" dirty="0" err="1" smtClean="0">
                <a:latin typeface="Arial" pitchFamily="34" charset="0"/>
                <a:cs typeface="Arial" pitchFamily="34" charset="0"/>
              </a:rPr>
              <a:t>hPa</a:t>
            </a:r>
            <a:endParaRPr lang="en-US" sz="1400" b="1" dirty="0">
              <a:latin typeface="Arial" pitchFamily="34" charset="0"/>
              <a:cs typeface="Arial" pitchFamily="34" charset="0"/>
            </a:endParaRPr>
          </a:p>
        </p:txBody>
      </p:sp>
      <p:sp>
        <p:nvSpPr>
          <p:cNvPr id="19" name="TextBox 18"/>
          <p:cNvSpPr txBox="1"/>
          <p:nvPr/>
        </p:nvSpPr>
        <p:spPr>
          <a:xfrm>
            <a:off x="319768" y="5867400"/>
            <a:ext cx="975632" cy="307777"/>
          </a:xfrm>
          <a:prstGeom prst="rect">
            <a:avLst/>
          </a:prstGeom>
          <a:noFill/>
        </p:spPr>
        <p:txBody>
          <a:bodyPr wrap="square" rtlCol="0">
            <a:spAutoFit/>
          </a:bodyPr>
          <a:lstStyle/>
          <a:p>
            <a:r>
              <a:rPr lang="en-US" sz="1400" b="1" dirty="0" smtClean="0">
                <a:latin typeface="Arial" pitchFamily="34" charset="0"/>
                <a:cs typeface="Arial" pitchFamily="34" charset="0"/>
              </a:rPr>
              <a:t>850 </a:t>
            </a:r>
            <a:r>
              <a:rPr lang="en-US" sz="1400" b="1" dirty="0" err="1" smtClean="0">
                <a:latin typeface="Arial" pitchFamily="34" charset="0"/>
                <a:cs typeface="Arial" pitchFamily="34" charset="0"/>
              </a:rPr>
              <a:t>hPa</a:t>
            </a:r>
            <a:endParaRPr lang="en-US" sz="1400" b="1" dirty="0">
              <a:latin typeface="Arial" pitchFamily="34" charset="0"/>
              <a:cs typeface="Arial" pitchFamily="34" charset="0"/>
            </a:endParaRPr>
          </a:p>
        </p:txBody>
      </p:sp>
      <p:sp>
        <p:nvSpPr>
          <p:cNvPr id="22" name="TextBox 21"/>
          <p:cNvSpPr txBox="1"/>
          <p:nvPr/>
        </p:nvSpPr>
        <p:spPr>
          <a:xfrm>
            <a:off x="2605768" y="2740223"/>
            <a:ext cx="975632" cy="307777"/>
          </a:xfrm>
          <a:prstGeom prst="rect">
            <a:avLst/>
          </a:prstGeom>
          <a:noFill/>
        </p:spPr>
        <p:txBody>
          <a:bodyPr wrap="square" rtlCol="0">
            <a:spAutoFit/>
          </a:bodyPr>
          <a:lstStyle/>
          <a:p>
            <a:r>
              <a:rPr lang="en-US" sz="1400" b="1" dirty="0" smtClean="0">
                <a:latin typeface="Arial" pitchFamily="34" charset="0"/>
                <a:cs typeface="Arial" pitchFamily="34" charset="0"/>
              </a:rPr>
              <a:t>all years</a:t>
            </a:r>
            <a:endParaRPr lang="en-US" sz="1400" b="1" dirty="0">
              <a:latin typeface="Arial" pitchFamily="34" charset="0"/>
              <a:cs typeface="Arial" pitchFamily="34" charset="0"/>
            </a:endParaRPr>
          </a:p>
        </p:txBody>
      </p:sp>
      <p:sp>
        <p:nvSpPr>
          <p:cNvPr id="23" name="TextBox 22"/>
          <p:cNvSpPr txBox="1"/>
          <p:nvPr/>
        </p:nvSpPr>
        <p:spPr>
          <a:xfrm>
            <a:off x="6415768" y="2740223"/>
            <a:ext cx="1204232" cy="307777"/>
          </a:xfrm>
          <a:prstGeom prst="rect">
            <a:avLst/>
          </a:prstGeom>
          <a:noFill/>
        </p:spPr>
        <p:txBody>
          <a:bodyPr wrap="square" rtlCol="0">
            <a:spAutoFit/>
          </a:bodyPr>
          <a:lstStyle/>
          <a:p>
            <a:r>
              <a:rPr lang="en-US" sz="1400" b="1" dirty="0" smtClean="0">
                <a:latin typeface="Arial" pitchFamily="34" charset="0"/>
                <a:cs typeface="Arial" pitchFamily="34" charset="0"/>
              </a:rPr>
              <a:t>ENSO years</a:t>
            </a:r>
            <a:endParaRPr lang="en-US" sz="1400" b="1" dirty="0">
              <a:latin typeface="Arial" pitchFamily="34" charset="0"/>
              <a:cs typeface="Arial" pitchFamily="34" charset="0"/>
            </a:endParaRPr>
          </a:p>
        </p:txBody>
      </p:sp>
      <p:sp>
        <p:nvSpPr>
          <p:cNvPr id="15" name="Title 1"/>
          <p:cNvSpPr txBox="1">
            <a:spLocks/>
          </p:cNvSpPr>
          <p:nvPr/>
        </p:nvSpPr>
        <p:spPr>
          <a:xfrm>
            <a:off x="152400" y="0"/>
            <a:ext cx="8839200" cy="914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1200"/>
              </a:spcBef>
              <a:spcAft>
                <a:spcPts val="1200"/>
              </a:spcAft>
            </a:pPr>
            <a:r>
              <a:rPr lang="en-CA" sz="2800" dirty="0" smtClean="0">
                <a:latin typeface="Arial" panose="020B0604020202020204" pitchFamily="34" charset="0"/>
                <a:cs typeface="Arial" panose="020B0604020202020204" pitchFamily="34" charset="0"/>
              </a:rPr>
              <a:t>Climate-system Historical Forecasting Project (CHFP)</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084206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02527" y="1295400"/>
            <a:ext cx="8160473" cy="400110"/>
          </a:xfrm>
          <a:prstGeom prst="rect">
            <a:avLst/>
          </a:prstGeom>
          <a:noFill/>
        </p:spPr>
        <p:txBody>
          <a:bodyPr wrap="square" rtlCol="0">
            <a:spAutoFit/>
          </a:bodyPr>
          <a:lstStyle/>
          <a:p>
            <a:pPr>
              <a:spcAft>
                <a:spcPts val="1200"/>
              </a:spcAft>
            </a:pPr>
            <a:endParaRPr lang="en-US" sz="2000" dirty="0">
              <a:latin typeface="Arial" pitchFamily="34" charset="0"/>
              <a:cs typeface="Arial" pitchFamily="34" charset="0"/>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36915" b="205"/>
          <a:stretch/>
        </p:blipFill>
        <p:spPr>
          <a:xfrm>
            <a:off x="1066800" y="914400"/>
            <a:ext cx="6971429" cy="2196000"/>
          </a:xfrm>
          <a:prstGeom prst="rect">
            <a:avLst/>
          </a:prstGeom>
        </p:spPr>
      </p:pic>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t="1" b="12562"/>
          <a:stretch/>
        </p:blipFill>
        <p:spPr>
          <a:xfrm>
            <a:off x="533400" y="3124200"/>
            <a:ext cx="8305800" cy="3564000"/>
          </a:xfrm>
          <a:prstGeom prst="rect">
            <a:avLst/>
          </a:prstGeom>
        </p:spPr>
      </p:pic>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t="-92" b="93908"/>
          <a:stretch/>
        </p:blipFill>
        <p:spPr>
          <a:xfrm>
            <a:off x="1066800" y="850800"/>
            <a:ext cx="6971429" cy="216000"/>
          </a:xfrm>
          <a:prstGeom prst="rect">
            <a:avLst/>
          </a:prstGeom>
        </p:spPr>
      </p:pic>
      <p:sp>
        <p:nvSpPr>
          <p:cNvPr id="11" name="TextBox 10"/>
          <p:cNvSpPr txBox="1"/>
          <p:nvPr/>
        </p:nvSpPr>
        <p:spPr>
          <a:xfrm>
            <a:off x="2209800" y="3352800"/>
            <a:ext cx="3412088" cy="338554"/>
          </a:xfrm>
          <a:prstGeom prst="rect">
            <a:avLst/>
          </a:prstGeom>
          <a:noFill/>
        </p:spPr>
        <p:txBody>
          <a:bodyPr wrap="none" rtlCol="0">
            <a:spAutoFit/>
          </a:bodyPr>
          <a:lstStyle/>
          <a:p>
            <a:r>
              <a:rPr lang="en-US" sz="1600" i="1" dirty="0" smtClean="0">
                <a:cs typeface="Arial" pitchFamily="34" charset="0"/>
              </a:rPr>
              <a:t>DJF NAO skill </a:t>
            </a:r>
            <a:r>
              <a:rPr lang="en-US" sz="1600" i="1" dirty="0" err="1" smtClean="0">
                <a:cs typeface="Arial" pitchFamily="34" charset="0"/>
              </a:rPr>
              <a:t>vs</a:t>
            </a:r>
            <a:r>
              <a:rPr lang="en-US" sz="1600" i="1" dirty="0" smtClean="0">
                <a:cs typeface="Arial" pitchFamily="34" charset="0"/>
              </a:rPr>
              <a:t> model &amp; ensemble size</a:t>
            </a:r>
            <a:endParaRPr lang="en-US" sz="1600" i="1" dirty="0">
              <a:cs typeface="Arial" pitchFamily="34" charset="0"/>
            </a:endParaRPr>
          </a:p>
        </p:txBody>
      </p:sp>
      <p:sp>
        <p:nvSpPr>
          <p:cNvPr id="12" name="TextBox 11"/>
          <p:cNvSpPr txBox="1"/>
          <p:nvPr/>
        </p:nvSpPr>
        <p:spPr>
          <a:xfrm>
            <a:off x="7620000" y="3776246"/>
            <a:ext cx="689228" cy="338554"/>
          </a:xfrm>
          <a:prstGeom prst="rect">
            <a:avLst/>
          </a:prstGeom>
          <a:noFill/>
        </p:spPr>
        <p:txBody>
          <a:bodyPr wrap="none" rtlCol="0">
            <a:spAutoFit/>
          </a:bodyPr>
          <a:lstStyle/>
          <a:p>
            <a:r>
              <a:rPr lang="en-US" sz="1600" dirty="0" smtClean="0">
                <a:cs typeface="Arial" pitchFamily="34" charset="0"/>
              </a:rPr>
              <a:t>Hi top</a:t>
            </a:r>
            <a:endParaRPr lang="en-US" sz="1600" dirty="0">
              <a:cs typeface="Arial" pitchFamily="34" charset="0"/>
            </a:endParaRPr>
          </a:p>
        </p:txBody>
      </p:sp>
      <p:sp>
        <p:nvSpPr>
          <p:cNvPr id="13" name="TextBox 12"/>
          <p:cNvSpPr txBox="1"/>
          <p:nvPr/>
        </p:nvSpPr>
        <p:spPr>
          <a:xfrm>
            <a:off x="7620000" y="4995446"/>
            <a:ext cx="710066" cy="338554"/>
          </a:xfrm>
          <a:prstGeom prst="rect">
            <a:avLst/>
          </a:prstGeom>
          <a:noFill/>
        </p:spPr>
        <p:txBody>
          <a:bodyPr wrap="none" rtlCol="0">
            <a:spAutoFit/>
          </a:bodyPr>
          <a:lstStyle/>
          <a:p>
            <a:r>
              <a:rPr lang="en-US" sz="1600" dirty="0" smtClean="0">
                <a:cs typeface="Arial" pitchFamily="34" charset="0"/>
              </a:rPr>
              <a:t>Lo top</a:t>
            </a:r>
            <a:endParaRPr lang="en-US" sz="1600" dirty="0">
              <a:cs typeface="Arial" pitchFamily="34" charset="0"/>
            </a:endParaRPr>
          </a:p>
        </p:txBody>
      </p:sp>
      <p:sp>
        <p:nvSpPr>
          <p:cNvPr id="14" name="Title 1"/>
          <p:cNvSpPr txBox="1">
            <a:spLocks/>
          </p:cNvSpPr>
          <p:nvPr/>
        </p:nvSpPr>
        <p:spPr>
          <a:xfrm>
            <a:off x="152400" y="0"/>
            <a:ext cx="8839200" cy="914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1200"/>
              </a:spcBef>
              <a:spcAft>
                <a:spcPts val="1200"/>
              </a:spcAft>
            </a:pPr>
            <a:r>
              <a:rPr lang="en-CA" sz="2800" dirty="0" smtClean="0">
                <a:latin typeface="Arial" panose="020B0604020202020204" pitchFamily="34" charset="0"/>
                <a:cs typeface="Arial" panose="020B0604020202020204" pitchFamily="34" charset="0"/>
              </a:rPr>
              <a:t>Climate-system Historical Forecasting Project (CHFP)</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699630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Title 1"/>
          <p:cNvSpPr txBox="1">
            <a:spLocks/>
          </p:cNvSpPr>
          <p:nvPr/>
        </p:nvSpPr>
        <p:spPr>
          <a:xfrm>
            <a:off x="152400" y="0"/>
            <a:ext cx="8839200" cy="914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1200"/>
              </a:spcBef>
              <a:spcAft>
                <a:spcPts val="1200"/>
              </a:spcAft>
            </a:pPr>
            <a:r>
              <a:rPr lang="en-CA" sz="2800" dirty="0" smtClean="0">
                <a:latin typeface="Arial" panose="020B0604020202020204" pitchFamily="34" charset="0"/>
                <a:cs typeface="Arial" panose="020B0604020202020204" pitchFamily="34" charset="0"/>
              </a:rPr>
              <a:t>New projects: initial shock and drift</a:t>
            </a:r>
            <a:endParaRPr lang="en-US" sz="3200" dirty="0">
              <a:latin typeface="Arial" panose="020B0604020202020204" pitchFamily="34" charset="0"/>
              <a:cs typeface="Arial" panose="020B0604020202020204" pitchFamily="34" charset="0"/>
            </a:endParaRPr>
          </a:p>
        </p:txBody>
      </p:sp>
      <p:sp>
        <p:nvSpPr>
          <p:cNvPr id="8" name="TextBox 7"/>
          <p:cNvSpPr txBox="1"/>
          <p:nvPr/>
        </p:nvSpPr>
        <p:spPr>
          <a:xfrm>
            <a:off x="228600" y="762000"/>
            <a:ext cx="8686800" cy="6555641"/>
          </a:xfrm>
          <a:prstGeom prst="rect">
            <a:avLst/>
          </a:prstGeom>
          <a:noFill/>
        </p:spPr>
        <p:txBody>
          <a:bodyPr wrap="square" rtlCol="0">
            <a:spAutoFit/>
          </a:bodyPr>
          <a:lstStyle/>
          <a:p>
            <a:pPr marL="285750" indent="-285750">
              <a:spcAft>
                <a:spcPts val="1200"/>
              </a:spcAft>
              <a:buFont typeface="Arial" pitchFamily="34" charset="0"/>
              <a:buChar char="•"/>
            </a:pPr>
            <a:r>
              <a:rPr lang="en-CA" sz="2000" dirty="0" smtClean="0">
                <a:cs typeface="Arial" panose="020B0604020202020204" pitchFamily="34" charset="0"/>
              </a:rPr>
              <a:t>Long-Range Forecast Transient </a:t>
            </a:r>
            <a:r>
              <a:rPr lang="en-CA" sz="2000" dirty="0" err="1" smtClean="0">
                <a:cs typeface="Arial" panose="020B0604020202020204" pitchFamily="34" charset="0"/>
              </a:rPr>
              <a:t>Intercomparison</a:t>
            </a:r>
            <a:r>
              <a:rPr lang="en-CA" sz="2000" dirty="0" smtClean="0">
                <a:cs typeface="Arial" panose="020B0604020202020204" pitchFamily="34" charset="0"/>
              </a:rPr>
              <a:t> Project (LRFTIP)</a:t>
            </a:r>
            <a:endParaRPr lang="en-US" sz="2000" dirty="0"/>
          </a:p>
          <a:p>
            <a:pPr marL="285750" indent="-285750">
              <a:spcAft>
                <a:spcPts val="1200"/>
              </a:spcAft>
              <a:buFont typeface="Arial" pitchFamily="34" charset="0"/>
              <a:buChar char="•"/>
            </a:pPr>
            <a:r>
              <a:rPr lang="en-US" sz="2000" dirty="0">
                <a:cs typeface="Arial" panose="020B0604020202020204" pitchFamily="34" charset="0"/>
              </a:rPr>
              <a:t>Steered by </a:t>
            </a:r>
            <a:r>
              <a:rPr lang="en-GB" sz="2000" b="1" dirty="0">
                <a:cs typeface="Arial" panose="020B0604020202020204" pitchFamily="34" charset="0"/>
              </a:rPr>
              <a:t>William </a:t>
            </a:r>
            <a:r>
              <a:rPr lang="en-GB" sz="2000" b="1" dirty="0" err="1">
                <a:cs typeface="Arial" panose="020B0604020202020204" pitchFamily="34" charset="0"/>
              </a:rPr>
              <a:t>Merryfield</a:t>
            </a:r>
            <a:r>
              <a:rPr lang="en-GB" sz="2000" dirty="0">
                <a:cs typeface="Arial" panose="020B0604020202020204" pitchFamily="34" charset="0"/>
              </a:rPr>
              <a:t> (lead S2D component, Canadian Centre for Climate Modelling and Analysis, Environment and Climate Change, Canada ) and </a:t>
            </a:r>
            <a:r>
              <a:rPr lang="en-GB" sz="2000" b="1" dirty="0">
                <a:cs typeface="Arial" panose="020B0604020202020204" pitchFamily="34" charset="0"/>
              </a:rPr>
              <a:t>Mikhail </a:t>
            </a:r>
            <a:r>
              <a:rPr lang="en-GB" sz="2000" b="1" dirty="0" err="1">
                <a:cs typeface="Arial" panose="020B0604020202020204" pitchFamily="34" charset="0"/>
              </a:rPr>
              <a:t>Tolstykh</a:t>
            </a:r>
            <a:r>
              <a:rPr lang="en-GB" sz="2000" dirty="0">
                <a:cs typeface="Arial" panose="020B0604020202020204" pitchFamily="34" charset="0"/>
              </a:rPr>
              <a:t> (lead S2S component, </a:t>
            </a:r>
            <a:r>
              <a:rPr lang="en-US" sz="2000" dirty="0">
                <a:cs typeface="Arial" panose="020B0604020202020204" pitchFamily="34" charset="0"/>
              </a:rPr>
              <a:t>Institute of Numerical Mathematics, Russian Academy of Sciences and </a:t>
            </a:r>
            <a:r>
              <a:rPr lang="en-US" sz="2000" dirty="0" err="1">
                <a:cs typeface="Arial" panose="020B0604020202020204" pitchFamily="34" charset="0"/>
              </a:rPr>
              <a:t>Hydrometcentre</a:t>
            </a:r>
            <a:r>
              <a:rPr lang="en-US" sz="2000" dirty="0">
                <a:cs typeface="Arial" panose="020B0604020202020204" pitchFamily="34" charset="0"/>
              </a:rPr>
              <a:t> of Russia</a:t>
            </a:r>
            <a:r>
              <a:rPr lang="en-GB" sz="2000" dirty="0" smtClean="0">
                <a:cs typeface="Arial" panose="020B0604020202020204" pitchFamily="34" charset="0"/>
              </a:rPr>
              <a:t>)</a:t>
            </a:r>
          </a:p>
          <a:p>
            <a:pPr marL="285750" indent="-285750">
              <a:spcAft>
                <a:spcPts val="1200"/>
              </a:spcAft>
              <a:buFont typeface="Arial" pitchFamily="34" charset="0"/>
              <a:buChar char="•"/>
            </a:pPr>
            <a:r>
              <a:rPr lang="en-GB" sz="2000" dirty="0" smtClean="0">
                <a:cs typeface="Arial" panose="020B0604020202020204" pitchFamily="34" charset="0"/>
              </a:rPr>
              <a:t>Objectives</a:t>
            </a:r>
          </a:p>
          <a:p>
            <a:pPr marL="914400" lvl="1" indent="-457200">
              <a:spcAft>
                <a:spcPts val="1200"/>
              </a:spcAft>
              <a:buFont typeface="+mj-lt"/>
              <a:buAutoNum type="arabicPeriod"/>
            </a:pPr>
            <a:r>
              <a:rPr lang="en-CA" sz="2000" dirty="0">
                <a:cs typeface="Arial" panose="020B0604020202020204" pitchFamily="34" charset="0"/>
              </a:rPr>
              <a:t>Develop an online archive of </a:t>
            </a:r>
            <a:r>
              <a:rPr lang="en-CA" sz="2000" dirty="0" err="1">
                <a:cs typeface="Arial" panose="020B0604020202020204" pitchFamily="34" charset="0"/>
              </a:rPr>
              <a:t>hindcast</a:t>
            </a:r>
            <a:r>
              <a:rPr lang="en-CA" sz="2000" dirty="0">
                <a:cs typeface="Arial" panose="020B0604020202020204" pitchFamily="34" charset="0"/>
              </a:rPr>
              <a:t> </a:t>
            </a:r>
            <a:r>
              <a:rPr lang="en-CA" sz="2000" dirty="0" err="1">
                <a:cs typeface="Arial" panose="020B0604020202020204" pitchFamily="34" charset="0"/>
              </a:rPr>
              <a:t>climatologies</a:t>
            </a:r>
            <a:r>
              <a:rPr lang="en-CA" sz="2000" dirty="0">
                <a:cs typeface="Arial" panose="020B0604020202020204" pitchFamily="34" charset="0"/>
              </a:rPr>
              <a:t> and related diagnostics, including for other active research efforts like S2S, DCPP</a:t>
            </a:r>
          </a:p>
          <a:p>
            <a:pPr marL="914400" lvl="1" indent="-457200">
              <a:spcAft>
                <a:spcPts val="1200"/>
              </a:spcAft>
              <a:buFont typeface="+mj-lt"/>
              <a:buAutoNum type="arabicPeriod"/>
            </a:pPr>
            <a:r>
              <a:rPr lang="en-CA" sz="2000" dirty="0">
                <a:cs typeface="Arial" panose="020B0604020202020204" pitchFamily="34" charset="0"/>
              </a:rPr>
              <a:t>Address science questions, </a:t>
            </a:r>
            <a:r>
              <a:rPr lang="en-CA" sz="2000" dirty="0" smtClean="0">
                <a:cs typeface="Arial" panose="020B0604020202020204" pitchFamily="34" charset="0"/>
              </a:rPr>
              <a:t>including influence </a:t>
            </a:r>
            <a:r>
              <a:rPr lang="en-CA" sz="2000" dirty="0">
                <a:cs typeface="Arial" panose="020B0604020202020204" pitchFamily="34" charset="0"/>
              </a:rPr>
              <a:t>of different initialization methods on transient </a:t>
            </a:r>
            <a:r>
              <a:rPr lang="en-CA" sz="2000" dirty="0" smtClean="0">
                <a:cs typeface="Arial" panose="020B0604020202020204" pitchFamily="34" charset="0"/>
              </a:rPr>
              <a:t>,  </a:t>
            </a:r>
            <a:r>
              <a:rPr lang="en-CA" sz="2000" dirty="0">
                <a:cs typeface="Arial" panose="020B0604020202020204" pitchFamily="34" charset="0"/>
              </a:rPr>
              <a:t>behavior of climate system </a:t>
            </a:r>
            <a:r>
              <a:rPr lang="en-CA" sz="2000" dirty="0" smtClean="0">
                <a:cs typeface="Arial" panose="020B0604020202020204" pitchFamily="34" charset="0"/>
              </a:rPr>
              <a:t>components, and identification </a:t>
            </a:r>
            <a:r>
              <a:rPr lang="en-CA" sz="2000" dirty="0">
                <a:cs typeface="Arial" panose="020B0604020202020204" pitchFamily="34" charset="0"/>
              </a:rPr>
              <a:t>of any impacts (likely negative) on </a:t>
            </a:r>
            <a:r>
              <a:rPr lang="en-CA" sz="2000" dirty="0" smtClean="0">
                <a:cs typeface="Arial" panose="020B0604020202020204" pitchFamily="34" charset="0"/>
              </a:rPr>
              <a:t>climate </a:t>
            </a:r>
            <a:r>
              <a:rPr lang="en-CA" sz="2000" dirty="0">
                <a:cs typeface="Arial" panose="020B0604020202020204" pitchFamily="34" charset="0"/>
              </a:rPr>
              <a:t>forecast </a:t>
            </a:r>
            <a:r>
              <a:rPr lang="en-CA" sz="2000" dirty="0" smtClean="0">
                <a:cs typeface="Arial" panose="020B0604020202020204" pitchFamily="34" charset="0"/>
              </a:rPr>
              <a:t>quality</a:t>
            </a:r>
          </a:p>
          <a:p>
            <a:pPr marL="914400" lvl="1" indent="-457200">
              <a:spcAft>
                <a:spcPts val="1200"/>
              </a:spcAft>
              <a:buFont typeface="+mj-lt"/>
              <a:buAutoNum type="arabicPeriod"/>
            </a:pPr>
            <a:r>
              <a:rPr lang="en-CA" sz="2000" dirty="0" smtClean="0">
                <a:cs typeface="Arial" panose="020B0604020202020204" pitchFamily="34" charset="0"/>
              </a:rPr>
              <a:t>Possibly </a:t>
            </a:r>
            <a:r>
              <a:rPr lang="en-CA" sz="2000" dirty="0">
                <a:cs typeface="Arial" panose="020B0604020202020204" pitchFamily="34" charset="0"/>
              </a:rPr>
              <a:t>at a later stage: perform </a:t>
            </a:r>
            <a:r>
              <a:rPr lang="en-CA" sz="2000" dirty="0" err="1">
                <a:cs typeface="Arial" panose="020B0604020202020204" pitchFamily="34" charset="0"/>
              </a:rPr>
              <a:t>hindcast</a:t>
            </a:r>
            <a:r>
              <a:rPr lang="en-CA" sz="2000" dirty="0">
                <a:cs typeface="Arial" panose="020B0604020202020204" pitchFamily="34" charset="0"/>
              </a:rPr>
              <a:t> initialization experiments (same model, different initialization methods) that will contribute to (1) and inform (2)</a:t>
            </a:r>
            <a:endParaRPr lang="en-US" sz="2000" dirty="0">
              <a:cs typeface="Arial" panose="020B0604020202020204" pitchFamily="34" charset="0"/>
            </a:endParaRPr>
          </a:p>
          <a:p>
            <a:pPr marL="285750" indent="-285750">
              <a:spcAft>
                <a:spcPts val="1200"/>
              </a:spcAft>
              <a:buFont typeface="Arial" pitchFamily="34" charset="0"/>
              <a:buChar char="•"/>
            </a:pPr>
            <a:endParaRPr lang="en-GB" sz="2000" dirty="0">
              <a:cs typeface="Arial" panose="020B0604020202020204" pitchFamily="34" charset="0"/>
            </a:endParaRPr>
          </a:p>
          <a:p>
            <a:pPr marL="285750" indent="-285750">
              <a:spcAft>
                <a:spcPts val="1200"/>
              </a:spcAft>
              <a:buFont typeface="Arial" pitchFamily="34" charset="0"/>
              <a:buChar char="•"/>
            </a:pPr>
            <a:endParaRPr lang="en-US" sz="2000" dirty="0">
              <a:cs typeface="Arial" panose="020B0604020202020204" pitchFamily="34" charset="0"/>
            </a:endParaRPr>
          </a:p>
          <a:p>
            <a:pPr marL="285750" indent="-285750">
              <a:spcAft>
                <a:spcPts val="1200"/>
              </a:spcAft>
              <a:buFont typeface="Arial" pitchFamily="34" charset="0"/>
              <a:buChar char="•"/>
            </a:pPr>
            <a:endParaRPr lang="en-US" sz="2000" dirty="0" smtClean="0">
              <a:cs typeface="Arial" pitchFamily="34" charset="0"/>
            </a:endParaRPr>
          </a:p>
        </p:txBody>
      </p:sp>
    </p:spTree>
    <p:extLst>
      <p:ext uri="{BB962C8B-B14F-4D97-AF65-F5344CB8AC3E}">
        <p14:creationId xmlns:p14="http://schemas.microsoft.com/office/powerpoint/2010/main" val="22463886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Title 1"/>
          <p:cNvSpPr txBox="1">
            <a:spLocks/>
          </p:cNvSpPr>
          <p:nvPr/>
        </p:nvSpPr>
        <p:spPr>
          <a:xfrm>
            <a:off x="152400" y="0"/>
            <a:ext cx="8839200" cy="914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1200"/>
              </a:spcBef>
              <a:spcAft>
                <a:spcPts val="1200"/>
              </a:spcAft>
            </a:pPr>
            <a:r>
              <a:rPr lang="en-CA" sz="2800" dirty="0" smtClean="0">
                <a:latin typeface="Arial" panose="020B0604020202020204" pitchFamily="34" charset="0"/>
                <a:cs typeface="Arial" panose="020B0604020202020204" pitchFamily="34" charset="0"/>
              </a:rPr>
              <a:t>New projects: initial shock and drift</a:t>
            </a:r>
            <a:endParaRPr lang="en-US" sz="3200" dirty="0">
              <a:latin typeface="Arial" panose="020B0604020202020204" pitchFamily="34" charset="0"/>
              <a:cs typeface="Arial" panose="020B0604020202020204" pitchFamily="34" charset="0"/>
            </a:endParaRPr>
          </a:p>
        </p:txBody>
      </p:sp>
      <p:sp>
        <p:nvSpPr>
          <p:cNvPr id="8" name="TextBox 7"/>
          <p:cNvSpPr txBox="1"/>
          <p:nvPr/>
        </p:nvSpPr>
        <p:spPr>
          <a:xfrm>
            <a:off x="228600" y="762000"/>
            <a:ext cx="8686800" cy="2708434"/>
          </a:xfrm>
          <a:prstGeom prst="rect">
            <a:avLst/>
          </a:prstGeom>
          <a:noFill/>
        </p:spPr>
        <p:txBody>
          <a:bodyPr wrap="square" rtlCol="0">
            <a:spAutoFit/>
          </a:bodyPr>
          <a:lstStyle/>
          <a:p>
            <a:pPr marL="285750" indent="-285750">
              <a:spcAft>
                <a:spcPts val="1200"/>
              </a:spcAft>
              <a:buFont typeface="Arial" pitchFamily="34" charset="0"/>
              <a:buChar char="•"/>
            </a:pPr>
            <a:r>
              <a:rPr lang="en-CA" sz="2000" dirty="0" err="1" smtClean="0">
                <a:latin typeface="Arial" panose="020B0604020202020204" pitchFamily="34" charset="0"/>
                <a:cs typeface="Arial" panose="020B0604020202020204" pitchFamily="34" charset="0"/>
              </a:rPr>
              <a:t>Hovmoeller</a:t>
            </a:r>
            <a:r>
              <a:rPr lang="en-CA" sz="2000" dirty="0" smtClean="0">
                <a:latin typeface="Arial" panose="020B0604020202020204" pitchFamily="34" charset="0"/>
                <a:cs typeface="Arial" panose="020B0604020202020204" pitchFamily="34" charset="0"/>
              </a:rPr>
              <a:t> plots of equatorial Pacific SST (initialized-historical)</a:t>
            </a:r>
          </a:p>
          <a:p>
            <a:pPr marL="285750" indent="-285750">
              <a:spcAft>
                <a:spcPts val="1200"/>
              </a:spcAft>
              <a:buFont typeface="Arial" pitchFamily="34" charset="0"/>
              <a:buChar char="•"/>
            </a:pPr>
            <a:r>
              <a:rPr lang="en-CA" sz="2000" dirty="0" smtClean="0">
                <a:latin typeface="Arial" panose="020B0604020202020204" pitchFamily="34" charset="0"/>
                <a:cs typeface="Arial" panose="020B0604020202020204" pitchFamily="34" charset="0"/>
              </a:rPr>
              <a:t>Decadal forecasts initialized in January 1961,1966…2006</a:t>
            </a:r>
          </a:p>
          <a:p>
            <a:pPr marL="285750" indent="-285750">
              <a:spcAft>
                <a:spcPts val="1200"/>
              </a:spcAft>
              <a:buFont typeface="Arial" pitchFamily="34" charset="0"/>
              <a:buChar char="•"/>
            </a:pPr>
            <a:r>
              <a:rPr lang="en-CA" sz="2000" dirty="0" smtClean="0">
                <a:latin typeface="Arial" panose="020B0604020202020204" pitchFamily="34" charset="0"/>
                <a:cs typeface="Arial" panose="020B0604020202020204" pitchFamily="34" charset="0"/>
              </a:rPr>
              <a:t>CanCM4 model using two different initialization methods</a:t>
            </a:r>
          </a:p>
          <a:p>
            <a:pPr>
              <a:spcAft>
                <a:spcPts val="1200"/>
              </a:spcAft>
            </a:pPr>
            <a:endParaRPr lang="en-GB" sz="2000" dirty="0">
              <a:cs typeface="Arial" panose="020B0604020202020204" pitchFamily="34" charset="0"/>
            </a:endParaRPr>
          </a:p>
          <a:p>
            <a:pPr marL="285750" indent="-285750">
              <a:spcAft>
                <a:spcPts val="1200"/>
              </a:spcAft>
              <a:buFont typeface="Arial" pitchFamily="34" charset="0"/>
              <a:buChar char="•"/>
            </a:pPr>
            <a:endParaRPr lang="en-US" sz="2000" dirty="0">
              <a:cs typeface="Arial" panose="020B0604020202020204" pitchFamily="34" charset="0"/>
            </a:endParaRPr>
          </a:p>
          <a:p>
            <a:pPr marL="285750" indent="-285750">
              <a:spcAft>
                <a:spcPts val="1200"/>
              </a:spcAft>
              <a:buFont typeface="Arial" pitchFamily="34" charset="0"/>
              <a:buChar char="•"/>
            </a:pPr>
            <a:endParaRPr lang="en-US" sz="2000" dirty="0" smtClean="0">
              <a:cs typeface="Arial"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2299738"/>
            <a:ext cx="7086600" cy="4482062"/>
          </a:xfrm>
          <a:prstGeom prst="rect">
            <a:avLst/>
          </a:prstGeom>
        </p:spPr>
      </p:pic>
      <p:cxnSp>
        <p:nvCxnSpPr>
          <p:cNvPr id="6" name="Straight Arrow Connector 5"/>
          <p:cNvCxnSpPr/>
          <p:nvPr/>
        </p:nvCxnSpPr>
        <p:spPr>
          <a:xfrm flipV="1">
            <a:off x="1115616" y="3886200"/>
            <a:ext cx="0" cy="10668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rot="16200000">
            <a:off x="-284129" y="4119359"/>
            <a:ext cx="2142125" cy="369332"/>
          </a:xfrm>
          <a:prstGeom prst="rect">
            <a:avLst/>
          </a:prstGeom>
          <a:noFill/>
        </p:spPr>
        <p:txBody>
          <a:bodyPr wrap="none" rtlCol="0">
            <a:spAutoFit/>
          </a:bodyPr>
          <a:lstStyle/>
          <a:p>
            <a:r>
              <a:rPr lang="en-CA" dirty="0" smtClean="0">
                <a:cs typeface="Arial" panose="020B0604020202020204" pitchFamily="34" charset="0"/>
              </a:rPr>
              <a:t>Forecast time (years)</a:t>
            </a:r>
            <a:endParaRPr lang="en-US" dirty="0">
              <a:cs typeface="Arial" panose="020B0604020202020204" pitchFamily="34" charset="0"/>
            </a:endParaRPr>
          </a:p>
        </p:txBody>
      </p:sp>
      <p:sp>
        <p:nvSpPr>
          <p:cNvPr id="9" name="Oval 8"/>
          <p:cNvSpPr/>
          <p:nvPr/>
        </p:nvSpPr>
        <p:spPr>
          <a:xfrm>
            <a:off x="1447800" y="5903844"/>
            <a:ext cx="9144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3657600" y="5913783"/>
            <a:ext cx="9144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07504" y="5722203"/>
            <a:ext cx="1447800" cy="584775"/>
          </a:xfrm>
          <a:prstGeom prst="rect">
            <a:avLst/>
          </a:prstGeom>
          <a:noFill/>
        </p:spPr>
        <p:txBody>
          <a:bodyPr wrap="square" rtlCol="0">
            <a:spAutoFit/>
          </a:bodyPr>
          <a:lstStyle/>
          <a:p>
            <a:r>
              <a:rPr lang="en-CA" sz="1600" dirty="0" smtClean="0">
                <a:solidFill>
                  <a:srgbClr val="FF0000"/>
                </a:solidFill>
                <a:cs typeface="Arial" panose="020B0604020202020204" pitchFamily="34" charset="0"/>
              </a:rPr>
              <a:t>Transient </a:t>
            </a:r>
            <a:r>
              <a:rPr lang="en-CA" sz="1600" dirty="0" err="1" smtClean="0">
                <a:solidFill>
                  <a:srgbClr val="FF0000"/>
                </a:solidFill>
                <a:cs typeface="Arial" panose="020B0604020202020204" pitchFamily="34" charset="0"/>
              </a:rPr>
              <a:t>Rossby</a:t>
            </a:r>
            <a:r>
              <a:rPr lang="en-CA" sz="1600" dirty="0" smtClean="0">
                <a:solidFill>
                  <a:srgbClr val="FF0000"/>
                </a:solidFill>
                <a:cs typeface="Arial" panose="020B0604020202020204" pitchFamily="34" charset="0"/>
              </a:rPr>
              <a:t> wave</a:t>
            </a:r>
            <a:endParaRPr lang="en-US" sz="1600" dirty="0">
              <a:solidFill>
                <a:srgbClr val="FF0000"/>
              </a:solidFill>
              <a:cs typeface="Arial" panose="020B0604020202020204" pitchFamily="34" charset="0"/>
            </a:endParaRPr>
          </a:p>
        </p:txBody>
      </p:sp>
      <p:sp>
        <p:nvSpPr>
          <p:cNvPr id="12" name="TextBox 11"/>
          <p:cNvSpPr txBox="1"/>
          <p:nvPr/>
        </p:nvSpPr>
        <p:spPr>
          <a:xfrm>
            <a:off x="1940768" y="2023646"/>
            <a:ext cx="1447800" cy="338554"/>
          </a:xfrm>
          <a:prstGeom prst="rect">
            <a:avLst/>
          </a:prstGeom>
          <a:noFill/>
        </p:spPr>
        <p:txBody>
          <a:bodyPr wrap="square" rtlCol="0">
            <a:spAutoFit/>
          </a:bodyPr>
          <a:lstStyle/>
          <a:p>
            <a:r>
              <a:rPr lang="en-CA" sz="1600" dirty="0" err="1" smtClean="0">
                <a:solidFill>
                  <a:srgbClr val="0000FF"/>
                </a:solidFill>
                <a:cs typeface="Arial" panose="020B0604020202020204" pitchFamily="34" charset="0"/>
              </a:rPr>
              <a:t>Init</a:t>
            </a:r>
            <a:r>
              <a:rPr lang="en-CA" sz="1600" dirty="0" smtClean="0">
                <a:solidFill>
                  <a:srgbClr val="0000FF"/>
                </a:solidFill>
                <a:cs typeface="Arial" panose="020B0604020202020204" pitchFamily="34" charset="0"/>
              </a:rPr>
              <a:t> method 1</a:t>
            </a:r>
            <a:endParaRPr lang="en-US" sz="1600" dirty="0">
              <a:solidFill>
                <a:srgbClr val="0000FF"/>
              </a:solidFill>
              <a:cs typeface="Arial" panose="020B0604020202020204" pitchFamily="34" charset="0"/>
            </a:endParaRPr>
          </a:p>
        </p:txBody>
      </p:sp>
      <p:sp>
        <p:nvSpPr>
          <p:cNvPr id="13" name="TextBox 12"/>
          <p:cNvSpPr txBox="1"/>
          <p:nvPr/>
        </p:nvSpPr>
        <p:spPr>
          <a:xfrm>
            <a:off x="4036268" y="2023646"/>
            <a:ext cx="1447800" cy="338554"/>
          </a:xfrm>
          <a:prstGeom prst="rect">
            <a:avLst/>
          </a:prstGeom>
          <a:noFill/>
        </p:spPr>
        <p:txBody>
          <a:bodyPr wrap="square" rtlCol="0">
            <a:spAutoFit/>
          </a:bodyPr>
          <a:lstStyle/>
          <a:p>
            <a:r>
              <a:rPr lang="en-CA" sz="1600" dirty="0" err="1" smtClean="0">
                <a:solidFill>
                  <a:srgbClr val="0000FF"/>
                </a:solidFill>
                <a:cs typeface="Arial" panose="020B0604020202020204" pitchFamily="34" charset="0"/>
              </a:rPr>
              <a:t>Init</a:t>
            </a:r>
            <a:r>
              <a:rPr lang="en-CA" sz="1600" dirty="0" smtClean="0">
                <a:solidFill>
                  <a:srgbClr val="0000FF"/>
                </a:solidFill>
                <a:cs typeface="Arial" panose="020B0604020202020204" pitchFamily="34" charset="0"/>
              </a:rPr>
              <a:t> method 2</a:t>
            </a:r>
            <a:endParaRPr lang="en-US" sz="1600" dirty="0">
              <a:solidFill>
                <a:srgbClr val="0000FF"/>
              </a:solidFill>
              <a:cs typeface="Arial" panose="020B0604020202020204" pitchFamily="34" charset="0"/>
            </a:endParaRPr>
          </a:p>
        </p:txBody>
      </p:sp>
      <p:sp>
        <p:nvSpPr>
          <p:cNvPr id="14" name="TextBox 13"/>
          <p:cNvSpPr txBox="1"/>
          <p:nvPr/>
        </p:nvSpPr>
        <p:spPr>
          <a:xfrm>
            <a:off x="6207968" y="2023646"/>
            <a:ext cx="1676400" cy="338554"/>
          </a:xfrm>
          <a:prstGeom prst="rect">
            <a:avLst/>
          </a:prstGeom>
          <a:noFill/>
        </p:spPr>
        <p:txBody>
          <a:bodyPr wrap="square" rtlCol="0">
            <a:spAutoFit/>
          </a:bodyPr>
          <a:lstStyle/>
          <a:p>
            <a:r>
              <a:rPr lang="en-CA" sz="1600" dirty="0" smtClean="0">
                <a:solidFill>
                  <a:srgbClr val="0000FF"/>
                </a:solidFill>
                <a:cs typeface="Arial" panose="020B0604020202020204" pitchFamily="34" charset="0"/>
              </a:rPr>
              <a:t>difference 1 - 2</a:t>
            </a:r>
            <a:endParaRPr lang="en-US" sz="1600" dirty="0">
              <a:solidFill>
                <a:srgbClr val="0000FF"/>
              </a:solidFill>
              <a:cs typeface="Arial" panose="020B0604020202020204" pitchFamily="34" charset="0"/>
            </a:endParaRPr>
          </a:p>
        </p:txBody>
      </p:sp>
    </p:spTree>
    <p:extLst>
      <p:ext uri="{BB962C8B-B14F-4D97-AF65-F5344CB8AC3E}">
        <p14:creationId xmlns:p14="http://schemas.microsoft.com/office/powerpoint/2010/main" val="1150569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Title 1"/>
          <p:cNvSpPr txBox="1">
            <a:spLocks/>
          </p:cNvSpPr>
          <p:nvPr/>
        </p:nvSpPr>
        <p:spPr>
          <a:xfrm>
            <a:off x="152400" y="0"/>
            <a:ext cx="8839200" cy="914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1200"/>
              </a:spcBef>
              <a:spcAft>
                <a:spcPts val="1200"/>
              </a:spcAft>
            </a:pPr>
            <a:r>
              <a:rPr lang="en-CA" sz="2800" dirty="0" smtClean="0">
                <a:latin typeface="Arial" panose="020B0604020202020204" pitchFamily="34" charset="0"/>
                <a:cs typeface="Arial" panose="020B0604020202020204" pitchFamily="34" charset="0"/>
              </a:rPr>
              <a:t>New projects: initial shock and drift</a:t>
            </a:r>
            <a:endParaRPr lang="en-US" sz="3200" dirty="0">
              <a:latin typeface="Arial" panose="020B0604020202020204" pitchFamily="34" charset="0"/>
              <a:cs typeface="Arial" panose="020B0604020202020204" pitchFamily="34" charset="0"/>
            </a:endParaRPr>
          </a:p>
        </p:txBody>
      </p:sp>
      <p:sp>
        <p:nvSpPr>
          <p:cNvPr id="8" name="TextBox 7"/>
          <p:cNvSpPr txBox="1"/>
          <p:nvPr/>
        </p:nvSpPr>
        <p:spPr>
          <a:xfrm>
            <a:off x="228600" y="762000"/>
            <a:ext cx="8686800" cy="1785104"/>
          </a:xfrm>
          <a:prstGeom prst="rect">
            <a:avLst/>
          </a:prstGeom>
          <a:noFill/>
        </p:spPr>
        <p:txBody>
          <a:bodyPr wrap="square" rtlCol="0">
            <a:spAutoFit/>
          </a:bodyPr>
          <a:lstStyle/>
          <a:p>
            <a:pPr marL="285750" indent="-285750">
              <a:spcAft>
                <a:spcPts val="1200"/>
              </a:spcAft>
              <a:buFont typeface="Arial" pitchFamily="34" charset="0"/>
              <a:buChar char="•"/>
            </a:pPr>
            <a:endParaRPr lang="en-CA" sz="2000" dirty="0" smtClean="0">
              <a:latin typeface="Arial" panose="020B0604020202020204" pitchFamily="34" charset="0"/>
              <a:cs typeface="Arial" panose="020B0604020202020204" pitchFamily="34" charset="0"/>
            </a:endParaRPr>
          </a:p>
          <a:p>
            <a:pPr>
              <a:spcAft>
                <a:spcPts val="1200"/>
              </a:spcAft>
            </a:pPr>
            <a:endParaRPr lang="en-GB" sz="2000" dirty="0">
              <a:cs typeface="Arial" panose="020B0604020202020204" pitchFamily="34" charset="0"/>
            </a:endParaRPr>
          </a:p>
          <a:p>
            <a:pPr marL="285750" indent="-285750">
              <a:spcAft>
                <a:spcPts val="1200"/>
              </a:spcAft>
              <a:buFont typeface="Arial" pitchFamily="34" charset="0"/>
              <a:buChar char="•"/>
            </a:pPr>
            <a:endParaRPr lang="en-US" sz="2000" dirty="0">
              <a:cs typeface="Arial" panose="020B0604020202020204" pitchFamily="34" charset="0"/>
            </a:endParaRPr>
          </a:p>
          <a:p>
            <a:pPr marL="285750" indent="-285750">
              <a:spcAft>
                <a:spcPts val="1200"/>
              </a:spcAft>
              <a:buFont typeface="Arial" pitchFamily="34" charset="0"/>
              <a:buChar char="•"/>
            </a:pPr>
            <a:endParaRPr lang="en-US" sz="2000" dirty="0" smtClean="0">
              <a:cs typeface="Arial"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96" y="908720"/>
            <a:ext cx="9073008" cy="1268785"/>
          </a:xfrm>
          <a:prstGeom prst="rect">
            <a:avLst/>
          </a:prstGeom>
        </p:spPr>
      </p:pic>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2440260"/>
            <a:ext cx="6096000" cy="4229100"/>
          </a:xfrm>
          <a:prstGeom prst="rect">
            <a:avLst/>
          </a:prstGeom>
        </p:spPr>
      </p:pic>
    </p:spTree>
    <p:extLst>
      <p:ext uri="{BB962C8B-B14F-4D97-AF65-F5344CB8AC3E}">
        <p14:creationId xmlns:p14="http://schemas.microsoft.com/office/powerpoint/2010/main" val="193321349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481</TotalTime>
  <Words>1355</Words>
  <Application>Microsoft Office PowerPoint</Application>
  <PresentationFormat>On-screen Show (4:3)</PresentationFormat>
  <Paragraphs>120</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WGSIP</vt:lpstr>
      <vt:lpstr>New co-chair</vt:lpstr>
      <vt:lpstr>Climate-system Historical Forecasting Project (CHFP)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bscuser</dc:creator>
  <cp:lastModifiedBy>bscuser</cp:lastModifiedBy>
  <cp:revision>36</cp:revision>
  <dcterms:created xsi:type="dcterms:W3CDTF">2016-04-26T05:08:37Z</dcterms:created>
  <dcterms:modified xsi:type="dcterms:W3CDTF">2016-04-26T13:10:10Z</dcterms:modified>
</cp:coreProperties>
</file>