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6" r:id="rId3"/>
    <p:sldId id="269" r:id="rId4"/>
    <p:sldId id="290" r:id="rId5"/>
    <p:sldId id="284" r:id="rId6"/>
    <p:sldId id="273" r:id="rId7"/>
    <p:sldId id="285" r:id="rId8"/>
    <p:sldId id="275" r:id="rId9"/>
    <p:sldId id="283" r:id="rId10"/>
    <p:sldId id="286" r:id="rId11"/>
    <p:sldId id="287" r:id="rId12"/>
    <p:sldId id="282" r:id="rId13"/>
    <p:sldId id="278" r:id="rId14"/>
    <p:sldId id="279" r:id="rId15"/>
    <p:sldId id="280" r:id="rId16"/>
    <p:sldId id="281" r:id="rId17"/>
    <p:sldId id="288" r:id="rId18"/>
    <p:sldId id="277" r:id="rId19"/>
    <p:sldId id="289" r:id="rId20"/>
    <p:sldId id="291" r:id="rId21"/>
    <p:sldId id="271" r:id="rId22"/>
    <p:sldId id="268" r:id="rId23"/>
  </p:sldIdLst>
  <p:sldSz cx="9144000" cy="70199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23"/>
    <a:srgbClr val="FFFFCC"/>
    <a:srgbClr val="95C634"/>
    <a:srgbClr val="D8EBB3"/>
    <a:srgbClr val="8F8FFF"/>
    <a:srgbClr val="FF972F"/>
    <a:srgbClr val="CCCCFF"/>
    <a:srgbClr val="FFBE7D"/>
    <a:srgbClr val="084E93"/>
    <a:srgbClr val="BBC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95" autoAdjust="0"/>
  </p:normalViewPr>
  <p:slideViewPr>
    <p:cSldViewPr>
      <p:cViewPr varScale="1">
        <p:scale>
          <a:sx n="66" d="100"/>
          <a:sy n="66" d="100"/>
        </p:scale>
        <p:origin x="1930" y="53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B5EA4F-0725-4C94-87E3-1443F653A406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C198933-CAC8-4210-A6CA-4401A19B66E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24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2E15CA09-7EA9-48E9-A480-61538BBFAB17}" type="datetimeFigureOut">
              <a:rPr lang="en-US"/>
              <a:pPr>
                <a:defRPr/>
              </a:pPr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FD383E-6505-45FE-99E8-1B8BDAB0A8F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2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5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There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fr-BE" dirty="0" err="1" smtClean="0"/>
              <a:t>lack</a:t>
            </a:r>
            <a:r>
              <a:rPr lang="fr-BE" dirty="0" smtClean="0"/>
              <a:t> of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variety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experimental</a:t>
            </a:r>
            <a:r>
              <a:rPr lang="fr-BE" baseline="0" dirty="0" smtClean="0"/>
              <a:t> setup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68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There </a:t>
            </a:r>
            <a:r>
              <a:rPr lang="fr-BE" dirty="0" err="1" smtClean="0"/>
              <a:t>is</a:t>
            </a:r>
            <a:r>
              <a:rPr lang="fr-BE" dirty="0" smtClean="0"/>
              <a:t> a </a:t>
            </a:r>
            <a:r>
              <a:rPr lang="fr-BE" dirty="0" err="1" smtClean="0"/>
              <a:t>lack</a:t>
            </a:r>
            <a:r>
              <a:rPr lang="fr-BE" dirty="0" smtClean="0"/>
              <a:t> of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variety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experimental</a:t>
            </a:r>
            <a:r>
              <a:rPr lang="fr-BE" baseline="0" dirty="0" smtClean="0"/>
              <a:t> setup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79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As </a:t>
            </a:r>
            <a:r>
              <a:rPr lang="fr-BE" dirty="0" err="1" smtClean="0"/>
              <a:t>opposed</a:t>
            </a:r>
            <a:r>
              <a:rPr lang="fr-BE" dirty="0" smtClean="0"/>
              <a:t> to </a:t>
            </a:r>
            <a:r>
              <a:rPr lang="fr-BE" dirty="0" err="1" smtClean="0"/>
              <a:t>process-level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A </a:t>
            </a:r>
            <a:r>
              <a:rPr lang="fr-BE" dirty="0" err="1" smtClean="0"/>
              <a:t>convenient</a:t>
            </a:r>
            <a:r>
              <a:rPr lang="fr-BE" dirty="0" smtClean="0"/>
              <a:t> </a:t>
            </a:r>
            <a:r>
              <a:rPr lang="fr-BE" dirty="0" err="1" smtClean="0"/>
              <a:t>way</a:t>
            </a:r>
            <a:r>
              <a:rPr lang="fr-BE" dirty="0" smtClean="0"/>
              <a:t> to </a:t>
            </a:r>
            <a:r>
              <a:rPr lang="fr-BE" dirty="0" err="1" smtClean="0"/>
              <a:t>think</a:t>
            </a: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As </a:t>
            </a:r>
            <a:r>
              <a:rPr lang="fr-BE" dirty="0" err="1" smtClean="0"/>
              <a:t>opposed</a:t>
            </a:r>
            <a:r>
              <a:rPr lang="fr-BE" dirty="0" smtClean="0"/>
              <a:t> to </a:t>
            </a:r>
            <a:r>
              <a:rPr lang="fr-BE" dirty="0" err="1" smtClean="0"/>
              <a:t>process-level</a:t>
            </a: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err="1" smtClean="0"/>
              <a:t>Reflect</a:t>
            </a:r>
            <a:r>
              <a:rPr lang="fr-BE" dirty="0" smtClean="0"/>
              <a:t> </a:t>
            </a:r>
            <a:r>
              <a:rPr lang="fr-BE" dirty="0" err="1" smtClean="0"/>
              <a:t>my</a:t>
            </a:r>
            <a:r>
              <a:rPr lang="fr-BE" dirty="0" smtClean="0"/>
              <a:t> </a:t>
            </a:r>
            <a:r>
              <a:rPr lang="fr-BE" dirty="0" err="1" smtClean="0"/>
              <a:t>own</a:t>
            </a:r>
            <a:r>
              <a:rPr lang="fr-BE" dirty="0" smtClean="0"/>
              <a:t> </a:t>
            </a:r>
            <a:r>
              <a:rPr lang="fr-BE" dirty="0" err="1" smtClean="0"/>
              <a:t>views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8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A </a:t>
            </a:r>
            <a:r>
              <a:rPr lang="fr-BE" dirty="0" err="1" smtClean="0"/>
              <a:t>convenient</a:t>
            </a:r>
            <a:r>
              <a:rPr lang="fr-BE" dirty="0" smtClean="0"/>
              <a:t> </a:t>
            </a:r>
            <a:r>
              <a:rPr lang="fr-BE" dirty="0" err="1" smtClean="0"/>
              <a:t>way</a:t>
            </a:r>
            <a:r>
              <a:rPr lang="fr-BE" dirty="0" smtClean="0"/>
              <a:t> to </a:t>
            </a:r>
            <a:r>
              <a:rPr lang="fr-BE" dirty="0" err="1" smtClean="0"/>
              <a:t>think</a:t>
            </a: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As </a:t>
            </a:r>
            <a:r>
              <a:rPr lang="fr-BE" dirty="0" err="1" smtClean="0"/>
              <a:t>opposed</a:t>
            </a:r>
            <a:r>
              <a:rPr lang="fr-BE" dirty="0" smtClean="0"/>
              <a:t> to </a:t>
            </a:r>
            <a:r>
              <a:rPr lang="fr-BE" dirty="0" err="1" smtClean="0"/>
              <a:t>process-level</a:t>
            </a: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err="1" smtClean="0"/>
              <a:t>Reflect</a:t>
            </a:r>
            <a:r>
              <a:rPr lang="fr-BE" dirty="0" smtClean="0"/>
              <a:t> </a:t>
            </a:r>
            <a:r>
              <a:rPr lang="fr-BE" dirty="0" err="1" smtClean="0"/>
              <a:t>my</a:t>
            </a:r>
            <a:r>
              <a:rPr lang="fr-BE" dirty="0" smtClean="0"/>
              <a:t> </a:t>
            </a:r>
            <a:r>
              <a:rPr lang="fr-BE" dirty="0" err="1" smtClean="0"/>
              <a:t>own</a:t>
            </a:r>
            <a:r>
              <a:rPr lang="fr-BE" dirty="0" smtClean="0"/>
              <a:t> </a:t>
            </a:r>
            <a:r>
              <a:rPr lang="fr-BE" dirty="0" err="1" smtClean="0"/>
              <a:t>views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20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Not </a:t>
            </a:r>
            <a:r>
              <a:rPr lang="fr-BE" dirty="0" err="1" smtClean="0"/>
              <a:t>blaming</a:t>
            </a:r>
            <a:r>
              <a:rPr lang="fr-BE" dirty="0" smtClean="0"/>
              <a:t> </a:t>
            </a:r>
            <a:r>
              <a:rPr lang="fr-BE" dirty="0" err="1" smtClean="0"/>
              <a:t>piomas</a:t>
            </a:r>
            <a:r>
              <a:rPr lang="fr-BE" dirty="0" smtClean="0"/>
              <a:t> (</a:t>
            </a:r>
            <a:r>
              <a:rPr lang="fr-BE" dirty="0" err="1" smtClean="0"/>
              <a:t>they</a:t>
            </a:r>
            <a:r>
              <a:rPr lang="fr-BE" dirty="0" smtClean="0"/>
              <a:t> are </a:t>
            </a:r>
            <a:r>
              <a:rPr lang="fr-BE" dirty="0" err="1" smtClean="0"/>
              <a:t>very</a:t>
            </a:r>
            <a:r>
              <a:rPr lang="fr-BE" dirty="0" smtClean="0"/>
              <a:t> </a:t>
            </a:r>
            <a:r>
              <a:rPr lang="fr-BE" dirty="0" err="1" smtClean="0"/>
              <a:t>careful</a:t>
            </a:r>
            <a:r>
              <a:rPr lang="fr-BE" dirty="0" smtClean="0"/>
              <a:t>), but how people use </a:t>
            </a:r>
            <a:r>
              <a:rPr lang="fr-BE" dirty="0" err="1" smtClean="0"/>
              <a:t>it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31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Lack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antarctic</a:t>
            </a:r>
            <a:r>
              <a:rPr lang="fr-BE" baseline="0" dirty="0" smtClean="0"/>
              <a:t> reconstructions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6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As </a:t>
            </a:r>
            <a:r>
              <a:rPr lang="fr-BE" dirty="0" err="1" smtClean="0"/>
              <a:t>opposed</a:t>
            </a:r>
            <a:r>
              <a:rPr lang="fr-BE" dirty="0" smtClean="0"/>
              <a:t> to </a:t>
            </a:r>
            <a:r>
              <a:rPr lang="fr-BE" dirty="0" err="1" smtClean="0"/>
              <a:t>process-level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2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42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As </a:t>
            </a:r>
            <a:r>
              <a:rPr lang="fr-BE" dirty="0" err="1" smtClean="0"/>
              <a:t>opposed</a:t>
            </a:r>
            <a:r>
              <a:rPr lang="fr-BE" dirty="0" smtClean="0"/>
              <a:t> to </a:t>
            </a:r>
            <a:r>
              <a:rPr lang="fr-BE" dirty="0" err="1" smtClean="0"/>
              <a:t>process-level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51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We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exploring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subspace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6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BSCCNS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user/BSCCNS" TargetMode="External"/><Relationship Id="rId5" Type="http://schemas.openxmlformats.org/officeDocument/2006/relationships/hyperlink" Target="https://www.linkedin.com/company/barcelona-supercomputing-cente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bsc_cn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8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DCFA3AF2-F9D4-4645-91BB-75BA9BDC66FF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F37EF30-EC72-4665-ABDB-DC60BA2EC1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593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C203E5-BAC0-4834-9B43-0383D9F99E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‹N°›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7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MAIN RESEARCH LINES &amp; RESULTS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57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893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6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348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8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2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Shape 1"/>
          <p:cNvSpPr txBox="1">
            <a:spLocks noChangeArrowheads="1"/>
          </p:cNvSpPr>
          <p:nvPr/>
        </p:nvSpPr>
        <p:spPr bwMode="auto">
          <a:xfrm>
            <a:off x="6548438" y="196850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r" eaLnBrk="1" hangingPunct="1"/>
            <a:r>
              <a:rPr lang="en-US" altLang="en-US" sz="14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NEMO Users Meeting</a:t>
            </a:r>
          </a:p>
          <a:p>
            <a:pPr algn="r" eaLnBrk="1" hangingPunct="1"/>
            <a:r>
              <a:rPr lang="en-US" altLang="en-US" sz="14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22th June 2016</a:t>
            </a: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43" name="TextShape 2"/>
          <p:cNvSpPr txBox="1">
            <a:spLocks noChangeArrowheads="1"/>
          </p:cNvSpPr>
          <p:nvPr/>
        </p:nvSpPr>
        <p:spPr bwMode="auto">
          <a:xfrm>
            <a:off x="1877209" y="2478191"/>
            <a:ext cx="5401290" cy="220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s-ES" altLang="en-US" sz="40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</a:t>
            </a:r>
            <a:r>
              <a:rPr lang="es-ES" altLang="en-US" sz="40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sea ice </a:t>
            </a:r>
            <a:r>
              <a:rPr lang="es-ES" altLang="en-US" sz="40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r>
              <a:rPr lang="es-ES" altLang="en-US" sz="40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n-US" sz="40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does</a:t>
            </a:r>
            <a:r>
              <a:rPr lang="es-ES" altLang="en-US" sz="40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n-US" sz="40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es-ES" altLang="en-US" sz="40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n-US" sz="40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es-ES" altLang="en-US" sz="40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n-US" sz="40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es-ES" altLang="en-US" sz="40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" altLang="en-US" sz="400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lang="es-ES" altLang="en-US" sz="400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US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45" name="TextShape 4"/>
          <p:cNvSpPr txBox="1">
            <a:spLocks noChangeArrowheads="1"/>
          </p:cNvSpPr>
          <p:nvPr/>
        </p:nvSpPr>
        <p:spPr bwMode="auto">
          <a:xfrm>
            <a:off x="1350963" y="5022130"/>
            <a:ext cx="64801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s-ES" altLang="en-US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François Massonnet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Operational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4220" y="1355127"/>
            <a:ext cx="1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SYMPTOM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43099" y="2213818"/>
            <a:ext cx="6965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verification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metrics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edge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mismatch</a:t>
            </a:r>
            <a:endParaRPr lang="fr-BE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User-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oriented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diagnostics</a:t>
            </a:r>
          </a:p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Probabilistic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information (incl. </a:t>
            </a:r>
            <a:r>
              <a:rPr lang="fr-BE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ce-thickness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distribution)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4220" y="2238870"/>
            <a:ext cx="14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STRONG NEED FOR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5536" y="6689347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Goessling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et al., GRL, 2016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80182" y="603024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Error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fr-BE" b="1" dirty="0" smtClean="0">
                <a:solidFill>
                  <a:srgbClr val="FFBFB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OVERESIMATION + </a:t>
            </a:r>
            <a:r>
              <a:rPr lang="fr-BE" b="1" dirty="0" smtClean="0">
                <a:solidFill>
                  <a:srgbClr val="BBC3F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UNDERESTIMATION</a:t>
            </a:r>
            <a:endParaRPr lang="fr-BE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76056" y="665059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Courtesy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Andrea </a:t>
            </a:r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Gierisch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+ </a:t>
            </a:r>
            <a:r>
              <a:rPr lang="fr-BE" sz="1200" u="sng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see</a:t>
            </a:r>
            <a:r>
              <a:rPr lang="fr-BE" sz="12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200" u="sng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her</a:t>
            </a:r>
            <a:r>
              <a:rPr lang="fr-BE" sz="12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 poster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23728" y="136242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verification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metrics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useful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track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performance, but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often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meaningless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end-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20" y="3747942"/>
            <a:ext cx="2324355" cy="22199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616152"/>
            <a:ext cx="4937572" cy="298012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5436096" y="3315424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Maps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risk</a:t>
            </a:r>
            <a:r>
              <a:rPr lang="fr-B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index </a:t>
            </a:r>
            <a:r>
              <a:rPr lang="fr-BE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outcome</a:t>
            </a:r>
            <a:endParaRPr lang="fr-BE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60232" y="4446066"/>
            <a:ext cx="162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Shipping not </a:t>
            </a:r>
            <a:r>
              <a:rPr lang="fr-BE" sz="1400" b="1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permitted</a:t>
            </a:r>
            <a:endParaRPr lang="fr-BE" sz="1400" b="1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516216" y="593907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Shipping</a:t>
            </a:r>
          </a:p>
          <a:p>
            <a:r>
              <a:rPr lang="fr-BE" sz="1400" b="1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Permitted</a:t>
            </a:r>
            <a:endParaRPr lang="fr-BE" sz="1400" b="1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Operational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4220" y="1355127"/>
            <a:ext cx="1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SYMPTOM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23728" y="3581970"/>
            <a:ext cx="4292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Achievement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skillful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beyond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academic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beauty</a:t>
            </a:r>
          </a:p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Usefulnes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upcoming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campaigns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e.g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Polar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Prediction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Southern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Ocean</a:t>
            </a:r>
            <a:endParaRPr lang="fr-BE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64220" y="3583711"/>
            <a:ext cx="14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SCIENTIFIC GOALS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43099" y="2213818"/>
            <a:ext cx="6965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verification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metrics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edge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mismatch</a:t>
            </a:r>
            <a:endParaRPr lang="fr-BE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User-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oriented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diagnostics</a:t>
            </a:r>
          </a:p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Probabilistic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information (incl. </a:t>
            </a:r>
            <a:r>
              <a:rPr lang="fr-BE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ce-thickness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distribution)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64220" y="2238870"/>
            <a:ext cx="14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STRONG NEED FOR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123728" y="136242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verification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metrics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useful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track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performance, but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often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meaningless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end-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3"/>
          <p:cNvSpPr/>
          <p:nvPr/>
        </p:nvSpPr>
        <p:spPr>
          <a:xfrm>
            <a:off x="287523" y="2141810"/>
            <a:ext cx="85453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" name="Connecteur droit 5"/>
          <p:cNvCxnSpPr/>
          <p:nvPr/>
        </p:nvCxnSpPr>
        <p:spPr>
          <a:xfrm>
            <a:off x="3779912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383868" y="163775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0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475656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09765" y="1637754"/>
            <a:ext cx="121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smtClean="0">
                <a:latin typeface="Cambria Math" panose="02040503050406030204" pitchFamily="18" charset="0"/>
                <a:ea typeface="Cambria Math" panose="02040503050406030204" pitchFamily="18" charset="0"/>
                <a:cs typeface="Segoe UI" panose="020B0502040204020203" pitchFamily="34" charset="0"/>
              </a:rPr>
              <a:t>−</a:t>
            </a:r>
            <a:r>
              <a:rPr lang="fr-BE" dirty="0" smtClean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30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6228184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773813" y="1637754"/>
            <a:ext cx="95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10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8172400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693187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50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2717874"/>
            <a:ext cx="3373662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1331641" y="3046923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Reanalyses</a:t>
            </a:r>
            <a:endParaRPr lang="fr-BE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11960" y="300882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dirty="0" err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Operational</a:t>
            </a:r>
            <a:endParaRPr lang="fr-BE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err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779912" y="2645866"/>
            <a:ext cx="0" cy="252028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797519" y="3146227"/>
            <a:ext cx="414441" cy="316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21"/>
          <p:cNvSpPr/>
          <p:nvPr/>
        </p:nvSpPr>
        <p:spPr>
          <a:xfrm>
            <a:off x="4139952" y="3942010"/>
            <a:ext cx="1573838" cy="316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ZoneTexte 22"/>
          <p:cNvSpPr txBox="1"/>
          <p:nvPr/>
        </p:nvSpPr>
        <p:spPr>
          <a:xfrm>
            <a:off x="5796135" y="3777261"/>
            <a:ext cx="23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-to-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decadal</a:t>
            </a:r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5555" y="4777303"/>
            <a:ext cx="3066965" cy="316835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chemeClr val="tx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ZoneTexte 24"/>
          <p:cNvSpPr txBox="1"/>
          <p:nvPr/>
        </p:nvSpPr>
        <p:spPr>
          <a:xfrm>
            <a:off x="7020271" y="5094138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Projections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09247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1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5004048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29238" y="3768794"/>
            <a:ext cx="3755130" cy="82128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396876" y="-90438"/>
            <a:ext cx="6191348" cy="696944"/>
          </a:xfrm>
        </p:spPr>
        <p:txBody>
          <a:bodyPr/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Which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does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25586"/>
            <a:ext cx="6191348" cy="696944"/>
          </a:xfrm>
        </p:spPr>
        <p:txBody>
          <a:bodyPr/>
          <a:lstStyle/>
          <a:p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-to-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decadal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4220" y="1355127"/>
            <a:ext cx="1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SYMPTOM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t="43803"/>
          <a:stretch/>
        </p:blipFill>
        <p:spPr>
          <a:xfrm>
            <a:off x="107504" y="2962685"/>
            <a:ext cx="4635672" cy="3322173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182812" y="6572751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Stroeve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et al., EOS, 2015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23728" y="136242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 and initial-condition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uncertainty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 (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enough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accounted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in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current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predictions</a:t>
            </a:r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23728" y="136242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 and initial-condition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uncertainty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 (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enough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accounted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in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current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predictions</a:t>
            </a:r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4220" y="1355127"/>
            <a:ext cx="1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SYMPTOM</a:t>
            </a:r>
          </a:p>
        </p:txBody>
      </p:sp>
      <p:pic>
        <p:nvPicPr>
          <p:cNvPr id="12" name="Picture 4" descr="Figure 13. Each number points toward a contribution from a modeling group running a coupled (1 to 9) or forced (10 to 14) prediction for the August outlook. The color of the circles/squares quantifies the error of the prediction as compared to the reference NSIDC Sea Ice Index value of 4.63 million square kilometers. Each submission is located in the 2-D plane depending on its sea ice component (x-axis) and its ocean (y-axis, left panel) or atmospheric model or forcing (y-axis, right panel)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61"/>
          <a:stretch/>
        </p:blipFill>
        <p:spPr bwMode="auto">
          <a:xfrm>
            <a:off x="5148064" y="2424726"/>
            <a:ext cx="3168352" cy="38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igure 13. Each number points toward a contribution from a modeling group running a coupled (1 to 9) or forced (10 to 14) prediction for the August outlook. The color of the circles/squares quantifies the error of the prediction as compared to the reference NSIDC Sea Ice Index value of 4.63 million square kilometers. Each submission is located in the 2-D plane depending on its sea ice component (x-axis) and its ocean (y-axis, left panel) or atmospheric model or forcing (y-axis, right panel)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9" t="69119" r="16841" b="15761"/>
          <a:stretch/>
        </p:blipFill>
        <p:spPr bwMode="auto">
          <a:xfrm>
            <a:off x="7008321" y="5140413"/>
            <a:ext cx="1250665" cy="5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97734" y="6443126"/>
            <a:ext cx="312273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1400" dirty="0">
                <a:latin typeface="Segoe UI" panose="020B0502040204020203" pitchFamily="34" charset="0"/>
                <a:cs typeface="Segoe UI" panose="020B0502040204020203" pitchFamily="34" charset="0"/>
              </a:rPr>
              <a:t>https://www.arcus.org/sipn/sea-ice-outlook/2015/post-season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t="43803"/>
          <a:stretch/>
        </p:blipFill>
        <p:spPr>
          <a:xfrm>
            <a:off x="107504" y="2962685"/>
            <a:ext cx="4635672" cy="332217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182812" y="6572751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Stroeve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et al., EOS, 2015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323528" y="125586"/>
            <a:ext cx="6191348" cy="696944"/>
          </a:xfrm>
        </p:spPr>
        <p:txBody>
          <a:bodyPr/>
          <a:lstStyle/>
          <a:p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-to-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decadal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4220" y="1355127"/>
            <a:ext cx="1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SYMPTOM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43099" y="2741681"/>
            <a:ext cx="6389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Modular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« 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switchable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»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features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test the impact of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individual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formulations on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skill</a:t>
            </a:r>
            <a:endParaRPr lang="fr-BE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Stochastic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formulations to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reflect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uncertainty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parameterizations</a:t>
            </a:r>
            <a:endParaRPr lang="fr-BE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Ensembles of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initial conditions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64220" y="2933898"/>
            <a:ext cx="14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STRONG NEED FOR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23728" y="136242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 and initial-condition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uncertainty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 (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enough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accounted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in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current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predictions</a:t>
            </a:r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5" y="5022130"/>
            <a:ext cx="4253395" cy="145082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965789" y="6576671"/>
            <a:ext cx="2526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Juricke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et al., GRL, 2014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342" y="4748667"/>
            <a:ext cx="3433763" cy="15240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5508104" y="6472950"/>
            <a:ext cx="2526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Guemas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et al., Clim. Dyn., 2014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23528" y="125586"/>
            <a:ext cx="6191348" cy="6969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BE" sz="3200" kern="0" smtClean="0">
                <a:latin typeface="Segoe UI" panose="020B0502040204020203" pitchFamily="34" charset="0"/>
                <a:cs typeface="Segoe UI" panose="020B0502040204020203" pitchFamily="34" charset="0"/>
              </a:rPr>
              <a:t>3. Seasonal-to-decadal forecasts</a:t>
            </a:r>
            <a:endParaRPr lang="fr-BE" sz="32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4220" y="1355127"/>
            <a:ext cx="1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SYMPTOM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43099" y="2741681"/>
            <a:ext cx="6389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Modular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« 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switchable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»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features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test the impact of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individual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formulations on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skill</a:t>
            </a:r>
            <a:endParaRPr lang="fr-BE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Stochastic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formulations to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reflect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uncertainty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parameterizations</a:t>
            </a:r>
            <a:endParaRPr lang="fr-BE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Ensembles of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initial conditions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64220" y="2933898"/>
            <a:ext cx="14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STRONG NEED FOR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23728" y="136242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 and initial-condition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uncertainty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not (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enough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accounted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in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current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predictions</a:t>
            </a:r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23728" y="502213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actual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skill</a:t>
            </a:r>
            <a:endParaRPr lang="fr-BE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Budget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analysis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uncertainty</a:t>
            </a:r>
            <a:endParaRPr lang="fr-BE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4220" y="5023871"/>
            <a:ext cx="14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SCIENTIFIC GOALS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4734098"/>
            <a:ext cx="2048340" cy="16344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32240" y="6746120"/>
            <a:ext cx="2678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Melia et al., The </a:t>
            </a:r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Cryosph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., 2016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971414" y="623724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175863" y="623724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15311" y="623469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849643" y="62265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198108" y="622652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fr-BE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315586" y="5722465"/>
            <a:ext cx="722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065050" y="4912838"/>
            <a:ext cx="1205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Nat. </a:t>
            </a:r>
            <a:r>
              <a:rPr lang="fr-BE" sz="1200" dirty="0" err="1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variability</a:t>
            </a:r>
            <a:endParaRPr lang="fr-BE" sz="1200" dirty="0" smtClean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956376" y="5105171"/>
            <a:ext cx="1205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Forcing</a:t>
            </a:r>
          </a:p>
        </p:txBody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323528" y="125586"/>
            <a:ext cx="6191348" cy="696944"/>
          </a:xfrm>
        </p:spPr>
        <p:txBody>
          <a:bodyPr/>
          <a:lstStyle/>
          <a:p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-to-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decadal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52320" y="6390282"/>
            <a:ext cx="174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Years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3"/>
          <p:cNvSpPr/>
          <p:nvPr/>
        </p:nvSpPr>
        <p:spPr>
          <a:xfrm>
            <a:off x="287523" y="2141810"/>
            <a:ext cx="85453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779912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383868" y="16377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0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475656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09765" y="1637754"/>
            <a:ext cx="121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smtClean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−30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6228184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773813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10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8172400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693187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50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2717874"/>
            <a:ext cx="3373662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31641" y="3046923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Reanalyses</a:t>
            </a:r>
            <a:endParaRPr lang="fr-BE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11960" y="300882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dirty="0" err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Operational</a:t>
            </a:r>
            <a:endParaRPr lang="fr-BE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err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779912" y="2645866"/>
            <a:ext cx="0" cy="252028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797519" y="3146227"/>
            <a:ext cx="414441" cy="316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39952" y="3942010"/>
            <a:ext cx="1573838" cy="316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796135" y="3777261"/>
            <a:ext cx="23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-to-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decadal</a:t>
            </a:r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5555" y="4777303"/>
            <a:ext cx="3066965" cy="316835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chemeClr val="tx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20271" y="5094138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Projections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09247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1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5004048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396876" y="-90438"/>
            <a:ext cx="6191348" cy="696944"/>
          </a:xfrm>
        </p:spPr>
        <p:txBody>
          <a:bodyPr/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Which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does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56176" y="4590082"/>
            <a:ext cx="2958445" cy="821288"/>
          </a:xfrm>
          <a:prstGeom prst="rect">
            <a:avLst/>
          </a:prstGeom>
          <a:noFill/>
          <a:ln w="412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84E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4220" y="1355127"/>
            <a:ext cx="1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SYMPTOM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23728" y="136242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external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forcing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poorly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understood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baseline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mean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state</a:t>
            </a:r>
          </a:p>
          <a:p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9552" y="6536039"/>
            <a:ext cx="3868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Massonnet et al., The </a:t>
            </a:r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Cryosph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., 2012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20" y="3794875"/>
            <a:ext cx="4307780" cy="245451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96876" y="4706"/>
            <a:ext cx="6191348" cy="696944"/>
          </a:xfrm>
        </p:spPr>
        <p:txBody>
          <a:bodyPr/>
          <a:lstStyle/>
          <a:p>
            <a:r>
              <a:rPr lang="fr-BE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4. Projections</a:t>
            </a:r>
            <a:endParaRPr lang="fr-BE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4220" y="1355127"/>
            <a:ext cx="1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SYMPTOM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23728" y="136242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external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forcing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poorly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understood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baseline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mean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state</a:t>
            </a:r>
          </a:p>
          <a:p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6536039"/>
            <a:ext cx="3868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Notz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et al., GMD </a:t>
            </a:r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Discuss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., 2016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43099" y="2861890"/>
            <a:ext cx="6389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Emergent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constraints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present-day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simulation of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processes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long-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endParaRPr lang="fr-BE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fr-BE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4220" y="2933898"/>
            <a:ext cx="14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STRONG NEED FOR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892031"/>
            <a:ext cx="3816424" cy="155361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518074"/>
            <a:ext cx="3921577" cy="14676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96876" y="4706"/>
            <a:ext cx="6191348" cy="696944"/>
          </a:xfrm>
        </p:spPr>
        <p:txBody>
          <a:bodyPr/>
          <a:lstStyle/>
          <a:p>
            <a:r>
              <a:rPr lang="fr-BE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4. Projections</a:t>
            </a:r>
            <a:endParaRPr lang="fr-BE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04048" y="6168647"/>
            <a:ext cx="3868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Bracegirdle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Stephenson, J. Clim., 2012</a:t>
            </a:r>
          </a:p>
        </p:txBody>
      </p:sp>
    </p:spTree>
    <p:extLst>
      <p:ext uri="{BB962C8B-B14F-4D97-AF65-F5344CB8AC3E}">
        <p14:creationId xmlns:p14="http://schemas.microsoft.com/office/powerpoint/2010/main" val="2393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876" y="-90438"/>
            <a:ext cx="6191348" cy="696944"/>
          </a:xfrm>
        </p:spPr>
        <p:txBody>
          <a:bodyPr/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Which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does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95535" y="985391"/>
            <a:ext cx="8496945" cy="5520184"/>
          </a:xfrm>
        </p:spPr>
        <p:txBody>
          <a:bodyPr/>
          <a:lstStyle/>
          <a:p>
            <a:pPr marL="0" indent="0">
              <a:buNone/>
            </a:pP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 few </a:t>
            </a:r>
            <a:r>
              <a:rPr lang="fr-BE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remarks</a:t>
            </a:r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  <a:p>
            <a:pPr marL="0" indent="0">
              <a:buNone/>
            </a:pP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presentation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oriented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towards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BE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aspects</a:t>
            </a:r>
          </a:p>
          <a:p>
            <a:pPr lvl="1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Less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emphasis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process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aspects</a:t>
            </a:r>
          </a:p>
          <a:p>
            <a:pPr lvl="1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Complementary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 A.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Barthélemy’s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, C.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Rousset’s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D.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Salas’s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presentations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presentation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certainly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not exhaustive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I have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tried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unbiased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but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may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have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missed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important aspects</a:t>
            </a:r>
          </a:p>
          <a:p>
            <a:pPr lvl="1"/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I’m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happy to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receive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feedback and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others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opinions</a:t>
            </a:r>
          </a:p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I’m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highlighting</a:t>
            </a:r>
            <a:r>
              <a:rPr lang="fr-BE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several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articles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I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recommend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reading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if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haven’t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already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done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so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13934" y="5889128"/>
            <a:ext cx="591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francois.massonnet@bsc.es</a:t>
            </a:r>
          </a:p>
        </p:txBody>
      </p:sp>
    </p:spTree>
    <p:extLst>
      <p:ext uri="{BB962C8B-B14F-4D97-AF65-F5344CB8AC3E}">
        <p14:creationId xmlns:p14="http://schemas.microsoft.com/office/powerpoint/2010/main" val="30557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4220" y="1355127"/>
            <a:ext cx="1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SYMPTOM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23728" y="136242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model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external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forcing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poorly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understood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baseline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mean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state</a:t>
            </a:r>
          </a:p>
          <a:p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43099" y="2861890"/>
            <a:ext cx="6389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Emergent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constraints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between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present-day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simulation of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processes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long-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term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endParaRPr lang="fr-BE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endParaRPr lang="fr-BE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4220" y="2933898"/>
            <a:ext cx="14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STRONG NEED FOR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96876" y="4706"/>
            <a:ext cx="6191348" cy="696944"/>
          </a:xfrm>
        </p:spPr>
        <p:txBody>
          <a:bodyPr/>
          <a:lstStyle/>
          <a:p>
            <a:r>
              <a:rPr lang="fr-BE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4. Projections</a:t>
            </a:r>
            <a:endParaRPr lang="fr-BE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23728" y="473409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Better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characterization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uncertainty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its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sources</a:t>
            </a:r>
          </a:p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Understanding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role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model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physics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on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external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forcing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64220" y="4735839"/>
            <a:ext cx="14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SCIENTIFIC GOALS</a:t>
            </a:r>
          </a:p>
        </p:txBody>
      </p:sp>
    </p:spTree>
    <p:extLst>
      <p:ext uri="{BB962C8B-B14F-4D97-AF65-F5344CB8AC3E}">
        <p14:creationId xmlns:p14="http://schemas.microsoft.com/office/powerpoint/2010/main" val="11869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s-ES" dirty="0" err="1" smtClean="0"/>
              <a:t>Take</a:t>
            </a:r>
            <a:r>
              <a:rPr lang="es-ES" dirty="0" smtClean="0"/>
              <a:t> home </a:t>
            </a:r>
            <a:r>
              <a:rPr lang="es-ES" dirty="0" err="1" smtClean="0"/>
              <a:t>messages</a:t>
            </a:r>
            <a:endParaRPr lang="es-ES" dirty="0"/>
          </a:p>
        </p:txBody>
      </p:sp>
      <p:sp>
        <p:nvSpPr>
          <p:cNvPr id="5" name="TextShape 2"/>
          <p:cNvSpPr txBox="1">
            <a:spLocks noChangeArrowheads="1"/>
          </p:cNvSpPr>
          <p:nvPr/>
        </p:nvSpPr>
        <p:spPr bwMode="auto">
          <a:xfrm>
            <a:off x="1310074" y="1129539"/>
            <a:ext cx="6535561" cy="58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s-ES" altLang="en-US" sz="3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WHICH SEA ICE MODELS DOES THE CLIMATE COMMUNITY NEED?</a:t>
            </a:r>
            <a:endParaRPr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Shape 2"/>
          <p:cNvSpPr txBox="1">
            <a:spLocks noChangeArrowheads="1"/>
          </p:cNvSpPr>
          <p:nvPr/>
        </p:nvSpPr>
        <p:spPr bwMode="auto">
          <a:xfrm>
            <a:off x="467544" y="2405840"/>
            <a:ext cx="6048573" cy="470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MODULAR </a:t>
            </a: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 if they look different, sea ice models are often very similar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need advanced, but </a:t>
            </a:r>
            <a:r>
              <a:rPr lang="en-US" altLang="en-US" u="sng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modular</a:t>
            </a: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sea ice models: a (European?) kernel + plug-and-play routines</a:t>
            </a:r>
          </a:p>
          <a:p>
            <a:pPr eaLnBrk="1" hangingPunct="1"/>
            <a:endParaRPr lang="en-US" altLang="en-US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 </a:t>
            </a: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endParaRPr lang="en-US" altLang="en-US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Reconstructions/predictions/projections are generally over-confident (under-dispersive)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Formulations must be inherently probabilistic to reflect what we truly ignore (forcing, initial conditions, physics)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US" altLang="en-US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INFORMATIVE</a:t>
            </a: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MODELS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Current sea ice models have plenty of information that is under-used!</a:t>
            </a:r>
          </a:p>
          <a:p>
            <a:pPr marL="285750" indent="-285750" eaLnBrk="1" hangingPunct="1">
              <a:buFontTx/>
              <a:buChar char="-"/>
            </a:pPr>
            <a:r>
              <a:rPr lang="en-US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Packaging the information appropriately for the right user is a task whose difficulty is often underestimated</a:t>
            </a:r>
          </a:p>
          <a:p>
            <a:pPr marL="285750" indent="-285750" eaLnBrk="1" hangingPunct="1">
              <a:buFontTx/>
              <a:buChar char="-"/>
            </a:pPr>
            <a:endParaRPr lang="en-US" alt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buFontTx/>
              <a:buChar char="-"/>
            </a:pPr>
            <a:endParaRPr lang="en-US" altLang="en-US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eaLnBrk="1" hangingPunct="1">
              <a:buFontTx/>
              <a:buChar char="-"/>
            </a:pPr>
            <a:endParaRPr lang="en-US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://inspird.com/wp-content/uploads/2011/05/Pictur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25" y="2310847"/>
            <a:ext cx="1393499" cy="14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04248" y="2213818"/>
            <a:ext cx="49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rgbClr val="8F8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100392" y="2051218"/>
            <a:ext cx="9558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 smtClean="0">
                <a:solidFill>
                  <a:srgbClr val="FF9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Fancy</a:t>
            </a:r>
            <a:r>
              <a:rPr lang="fr-BE" sz="1400" b="1" dirty="0" smtClean="0">
                <a:solidFill>
                  <a:srgbClr val="FF9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sz="1400" b="1" dirty="0" err="1" smtClean="0">
                <a:solidFill>
                  <a:srgbClr val="FF97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rheology</a:t>
            </a:r>
            <a:endParaRPr lang="fr-BE" sz="1400" b="1" dirty="0" smtClean="0">
              <a:solidFill>
                <a:srgbClr val="FF972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30556" y="3418790"/>
            <a:ext cx="65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rgbClr val="95C6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Snow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980258" y="3491378"/>
            <a:ext cx="1272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smtClean="0">
                <a:solidFill>
                  <a:srgbClr val="CBC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Air/</a:t>
            </a:r>
            <a:r>
              <a:rPr lang="fr-BE" sz="1400" b="1" dirty="0" err="1" smtClean="0">
                <a:solidFill>
                  <a:srgbClr val="CBC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oce</a:t>
            </a:r>
            <a:r>
              <a:rPr lang="fr-BE" sz="1400" b="1" dirty="0" smtClean="0">
                <a:solidFill>
                  <a:srgbClr val="CBC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interactions</a:t>
            </a:r>
          </a:p>
        </p:txBody>
      </p:sp>
      <p:pic>
        <p:nvPicPr>
          <p:cNvPr id="1028" name="Picture 4" descr="http://climate-adapt.eea.europa.eu/repository/334646.png/@@images/dc56bd2b-398a-43e7-b3db-6f9b1757b9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56" y="4046664"/>
            <a:ext cx="1561757" cy="107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3/33/Info_icon_002.svg/130px-Info_icon_002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24" y="5554904"/>
            <a:ext cx="1147684" cy="114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Shape 2"/>
          <p:cNvSpPr txBox="1">
            <a:spLocks noChangeArrowheads="1"/>
          </p:cNvSpPr>
          <p:nvPr/>
        </p:nvSpPr>
        <p:spPr bwMode="auto">
          <a:xfrm>
            <a:off x="1350963" y="4481611"/>
            <a:ext cx="6480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FFFFFF"/>
                </a:solidFill>
              </a:rPr>
              <a:t>For further information please </a:t>
            </a:r>
            <a:r>
              <a:rPr lang="en-US" altLang="en-US" sz="2000" dirty="0" smtClean="0">
                <a:solidFill>
                  <a:srgbClr val="FFFFFF"/>
                </a:solidFill>
              </a:rPr>
              <a:t>contact</a:t>
            </a:r>
          </a:p>
          <a:p>
            <a:pPr algn="ctr" eaLnBrk="1" hangingPunct="1"/>
            <a:endParaRPr lang="en-US" altLang="en-US" dirty="0">
              <a:latin typeface="Calibri" pitchFamily="34" charset="0"/>
            </a:endParaRPr>
          </a:p>
          <a:p>
            <a:pPr algn="ctr" eaLnBrk="1" hangingPunct="1"/>
            <a:r>
              <a:rPr lang="en-US" altLang="en-US" sz="2000" dirty="0" smtClean="0">
                <a:solidFill>
                  <a:srgbClr val="FFFFFF"/>
                </a:solidFill>
              </a:rPr>
              <a:t>francois.massonnet@bsc.es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5363" name="TextShape 1"/>
          <p:cNvSpPr txBox="1">
            <a:spLocks noChangeArrowheads="1"/>
          </p:cNvSpPr>
          <p:nvPr/>
        </p:nvSpPr>
        <p:spPr bwMode="auto">
          <a:xfrm>
            <a:off x="1371600" y="3717925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000">
                <a:solidFill>
                  <a:srgbClr val="FFFFFF"/>
                </a:solidFill>
              </a:rPr>
              <a:t>Thank you!</a:t>
            </a:r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3"/>
          <p:cNvSpPr/>
          <p:nvPr/>
        </p:nvSpPr>
        <p:spPr>
          <a:xfrm>
            <a:off x="287523" y="2141810"/>
            <a:ext cx="85453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779912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383868" y="16377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0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475656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09765" y="1637754"/>
            <a:ext cx="121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smtClean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−30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6228184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773813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10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8172400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693187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50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2717874"/>
            <a:ext cx="3373662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74271" y="3046923"/>
            <a:ext cx="161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Reanalyses</a:t>
            </a:r>
            <a:endParaRPr lang="fr-BE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11960" y="3008823"/>
            <a:ext cx="19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dirty="0" err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Operational</a:t>
            </a:r>
            <a:endParaRPr lang="fr-BE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err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779912" y="2645866"/>
            <a:ext cx="0" cy="252028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797519" y="3146227"/>
            <a:ext cx="414441" cy="316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71598" y="3942010"/>
            <a:ext cx="1731222" cy="316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796135" y="3777261"/>
            <a:ext cx="23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-to-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decadal</a:t>
            </a:r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5555" y="4777303"/>
            <a:ext cx="3066965" cy="316835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chemeClr val="tx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20271" y="5094138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Projections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09247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1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5004048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396876" y="-90438"/>
            <a:ext cx="6191348" cy="696944"/>
          </a:xfrm>
        </p:spPr>
        <p:txBody>
          <a:bodyPr/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Which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does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3"/>
          <p:cNvSpPr/>
          <p:nvPr/>
        </p:nvSpPr>
        <p:spPr>
          <a:xfrm>
            <a:off x="287523" y="2141810"/>
            <a:ext cx="85453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779912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383868" y="16377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0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475656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09765" y="1637754"/>
            <a:ext cx="121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smtClean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−30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6228184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773813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10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8172400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693187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50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2717874"/>
            <a:ext cx="3373662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74271" y="3046923"/>
            <a:ext cx="161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Reanalyses</a:t>
            </a:r>
            <a:endParaRPr lang="fr-BE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11960" y="3008823"/>
            <a:ext cx="19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dirty="0" err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Operational</a:t>
            </a:r>
            <a:endParaRPr lang="fr-BE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err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779912" y="2645866"/>
            <a:ext cx="0" cy="252028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797519" y="3146227"/>
            <a:ext cx="414441" cy="316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71598" y="3942010"/>
            <a:ext cx="1731222" cy="316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796135" y="3777261"/>
            <a:ext cx="23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-to-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decadal</a:t>
            </a:r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5555" y="4777303"/>
            <a:ext cx="3066965" cy="316835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chemeClr val="tx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20271" y="5094138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Projections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09247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1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5004048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396876" y="-90438"/>
            <a:ext cx="6191348" cy="696944"/>
          </a:xfrm>
        </p:spPr>
        <p:txBody>
          <a:bodyPr/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Which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does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22599" y="4568644"/>
            <a:ext cx="1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SYMPTOM?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22599" y="5167887"/>
            <a:ext cx="14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STRONG NEED FOR?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22599" y="6103991"/>
            <a:ext cx="14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SCIENTIFIC GOAL?</a:t>
            </a:r>
          </a:p>
        </p:txBody>
      </p:sp>
    </p:spTree>
    <p:extLst>
      <p:ext uri="{BB962C8B-B14F-4D97-AF65-F5344CB8AC3E}">
        <p14:creationId xmlns:p14="http://schemas.microsoft.com/office/powerpoint/2010/main" val="10070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797519" y="3146227"/>
            <a:ext cx="414441" cy="316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287523" y="2141810"/>
            <a:ext cx="85453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779912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383868" y="16377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0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475656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09765" y="1637754"/>
            <a:ext cx="121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smtClean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−30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6228184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773813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10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8172400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693187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50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2717874"/>
            <a:ext cx="3373662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74271" y="3046923"/>
            <a:ext cx="161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Reanalyses</a:t>
            </a:r>
            <a:endParaRPr lang="fr-BE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779912" y="2645866"/>
            <a:ext cx="0" cy="252028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609247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1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5004048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396876" y="-90438"/>
            <a:ext cx="6191348" cy="696944"/>
          </a:xfrm>
        </p:spPr>
        <p:txBody>
          <a:bodyPr/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Which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does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9765" y="2645866"/>
            <a:ext cx="2787754" cy="1009288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211960" y="3008823"/>
            <a:ext cx="19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dirty="0" err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Operational</a:t>
            </a:r>
            <a:endParaRPr lang="fr-BE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err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71598" y="3942010"/>
            <a:ext cx="1731222" cy="316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796135" y="3777261"/>
            <a:ext cx="23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-to-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decadal</a:t>
            </a:r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5555" y="4777303"/>
            <a:ext cx="3066965" cy="316835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chemeClr val="tx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020271" y="5094138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Projections</a:t>
            </a:r>
          </a:p>
        </p:txBody>
      </p:sp>
    </p:spTree>
    <p:extLst>
      <p:ext uri="{BB962C8B-B14F-4D97-AF65-F5344CB8AC3E}">
        <p14:creationId xmlns:p14="http://schemas.microsoft.com/office/powerpoint/2010/main" val="17390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876" y="4706"/>
            <a:ext cx="6191348" cy="696944"/>
          </a:xfrm>
        </p:spPr>
        <p:txBody>
          <a:bodyPr/>
          <a:lstStyle/>
          <a:p>
            <a:r>
              <a:rPr lang="fr-BE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BE" sz="3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Reanalyses</a:t>
            </a:r>
            <a:endParaRPr lang="fr-BE" sz="3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23728" y="13624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largely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PIOMAS-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dependent</a:t>
            </a:r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4220" y="1355127"/>
            <a:ext cx="1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SYMPTOM</a:t>
            </a:r>
          </a:p>
        </p:txBody>
      </p:sp>
      <p:pic>
        <p:nvPicPr>
          <p:cNvPr id="2050" name="Picture 2" descr="http://psc.apl.uw.edu/wordpress/wp-content/uploads/schweiger/ice_volume/BPIOMASIceVolumeAnomalyCurrentV2.1_C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9" y="2645866"/>
            <a:ext cx="4499868" cy="34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67286" y="6363676"/>
            <a:ext cx="7821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latin typeface="Segoe UI" panose="020B0502040204020203" pitchFamily="34" charset="0"/>
                <a:cs typeface="Segoe UI" panose="020B0502040204020203" pitchFamily="34" charset="0"/>
              </a:rPr>
              <a:t>http://psc.apl.uw.edu/research/projects/arctic-sea-ice-volume-anomaly/</a:t>
            </a:r>
          </a:p>
        </p:txBody>
      </p:sp>
    </p:spTree>
    <p:extLst>
      <p:ext uri="{BB962C8B-B14F-4D97-AF65-F5344CB8AC3E}">
        <p14:creationId xmlns:p14="http://schemas.microsoft.com/office/powerpoint/2010/main" val="26913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7032" y="6335428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Chevallier et al., Clim. Dyn., 2016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23728" y="136242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largely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PIOMAS-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dependent</a:t>
            </a:r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3099" y="2165617"/>
            <a:ext cx="631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Coupled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physically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consistent polar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reanalyses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ocean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+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+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atmosphere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balanced</a:t>
            </a:r>
            <a:r>
              <a:rPr lang="fr-BE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fr-BE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Assimilation of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recent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products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e.g</a:t>
            </a: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ESA-SICCI; SMOS)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Quantification of </a:t>
            </a:r>
            <a:r>
              <a:rPr lang="fr-BE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uncertainty</a:t>
            </a:r>
            <a:endParaRPr lang="fr-BE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23728" y="365397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Quantification of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recent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Arctic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fr-BE" u="sng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Antarctic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mass &amp;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energy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balances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their</a:t>
            </a:r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uncertainties</a:t>
            </a:r>
            <a:endParaRPr lang="fr-BE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4220" y="1355127"/>
            <a:ext cx="1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SYMPTOM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64220" y="2357834"/>
            <a:ext cx="14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STRONG NEED FOR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4220" y="3655719"/>
            <a:ext cx="149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SCIENTIFIC GOAL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96876" y="4706"/>
            <a:ext cx="6191348" cy="6969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aseline="0">
                <a:solidFill>
                  <a:schemeClr val="accent1"/>
                </a:solidFill>
                <a:latin typeface="+mj-l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BE" sz="3600" kern="0" smtClean="0">
                <a:latin typeface="Segoe UI" panose="020B0502040204020203" pitchFamily="34" charset="0"/>
                <a:cs typeface="Segoe UI" panose="020B0502040204020203" pitchFamily="34" charset="0"/>
              </a:rPr>
              <a:t>1. Reanalyses</a:t>
            </a:r>
            <a:endParaRPr lang="fr-BE" sz="3600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631294"/>
            <a:ext cx="2768252" cy="172905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3131840" y="6448790"/>
            <a:ext cx="2772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Xie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et al., The </a:t>
            </a:r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Cryosph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Discuss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., 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693941"/>
            <a:ext cx="3045669" cy="160375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4802492"/>
            <a:ext cx="2959845" cy="138665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ZoneTexte 17"/>
          <p:cNvSpPr txBox="1"/>
          <p:nvPr/>
        </p:nvSpPr>
        <p:spPr>
          <a:xfrm>
            <a:off x="6178039" y="6266150"/>
            <a:ext cx="2772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Massonnet et al., Oc. </a:t>
            </a:r>
            <a:r>
              <a:rPr lang="fr-BE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Modell</a:t>
            </a:r>
            <a:r>
              <a:rPr lang="fr-BE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., 2013</a:t>
            </a:r>
          </a:p>
        </p:txBody>
      </p:sp>
    </p:spTree>
    <p:extLst>
      <p:ext uri="{BB962C8B-B14F-4D97-AF65-F5344CB8AC3E}">
        <p14:creationId xmlns:p14="http://schemas.microsoft.com/office/powerpoint/2010/main" val="1032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èche droite 3"/>
          <p:cNvSpPr/>
          <p:nvPr/>
        </p:nvSpPr>
        <p:spPr>
          <a:xfrm>
            <a:off x="287523" y="2141810"/>
            <a:ext cx="85453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3779912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383868" y="16377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0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475656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09765" y="1637754"/>
            <a:ext cx="121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smtClean="0">
                <a:latin typeface="Segoe UI" panose="020B0502040204020203" pitchFamily="34" charset="0"/>
                <a:ea typeface="Cambria Math" panose="02040503050406030204" pitchFamily="18" charset="0"/>
                <a:cs typeface="Segoe UI" panose="020B0502040204020203" pitchFamily="34" charset="0"/>
              </a:rPr>
              <a:t>−30</a:t>
            </a:r>
            <a:endParaRPr lang="fr-BE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6228184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773813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10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8172400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693187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50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576" y="2717874"/>
            <a:ext cx="3373662" cy="2880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31641" y="3046923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fr-BE" dirty="0" err="1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Reanalyses</a:t>
            </a:r>
            <a:endParaRPr lang="fr-BE" dirty="0" smtClean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11960" y="300882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dirty="0" err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Operational</a:t>
            </a:r>
            <a:endParaRPr lang="fr-BE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BE" dirty="0" err="1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 smtClean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779912" y="2645866"/>
            <a:ext cx="0" cy="2520280"/>
          </a:xfrm>
          <a:prstGeom prst="line">
            <a:avLst/>
          </a:prstGeom>
          <a:ln w="28575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797519" y="3146227"/>
            <a:ext cx="414441" cy="316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39952" y="3942010"/>
            <a:ext cx="1573838" cy="3168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6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796135" y="3777261"/>
            <a:ext cx="23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Seasonal</a:t>
            </a:r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-to-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decadal</a:t>
            </a:r>
            <a:r>
              <a:rPr lang="fr-BE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5555" y="4777303"/>
            <a:ext cx="3066965" cy="316835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chemeClr val="tx2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20271" y="5094138"/>
            <a:ext cx="230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Projections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09247" y="1637754"/>
            <a:ext cx="95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Year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1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5004048" y="2141810"/>
            <a:ext cx="0" cy="504056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40430" y="2827344"/>
            <a:ext cx="2787754" cy="1009288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396876" y="-90438"/>
            <a:ext cx="6191348" cy="696944"/>
          </a:xfrm>
        </p:spPr>
        <p:txBody>
          <a:bodyPr/>
          <a:lstStyle/>
          <a:p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Which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sea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ice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models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does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climate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need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4220" y="1355127"/>
            <a:ext cx="14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SYMPTOM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23728" y="1362422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verification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metrics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that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are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useful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track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performance, but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often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meaningless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end-</a:t>
            </a:r>
            <a:r>
              <a:rPr lang="fr-BE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users</a:t>
            </a:r>
            <a:r>
              <a:rPr lang="fr-BE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fr-BE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49914"/>
          <a:stretch/>
        </p:blipFill>
        <p:spPr>
          <a:xfrm>
            <a:off x="2987824" y="3005906"/>
            <a:ext cx="3179251" cy="332321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81653" y="6462290"/>
            <a:ext cx="330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Hebert et al., JGR, 2015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</p:spPr>
        <p:txBody>
          <a:bodyPr/>
          <a:lstStyle/>
          <a:p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Operational</a:t>
            </a:r>
            <a:r>
              <a:rPr lang="fr-BE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BE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forecasts</a:t>
            </a:r>
            <a:endParaRPr lang="fr-BE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bsc_powerpoint_template_20160607</Template>
  <TotalTime>575</TotalTime>
  <Words>1054</Words>
  <Application>Microsoft Office PowerPoint</Application>
  <PresentationFormat>Personnalisé</PresentationFormat>
  <Paragraphs>235</Paragraphs>
  <Slides>22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DejaVu Sans</vt:lpstr>
      <vt:lpstr>Segoe UI</vt:lpstr>
      <vt:lpstr>Thème Office</vt:lpstr>
      <vt:lpstr>Présentation PowerPoint</vt:lpstr>
      <vt:lpstr>Which sea ice models  does the climate community need?</vt:lpstr>
      <vt:lpstr>Which sea ice models  does the climate community need?</vt:lpstr>
      <vt:lpstr>Which sea ice models  does the climate community need?</vt:lpstr>
      <vt:lpstr>Which sea ice models  does the climate community need?</vt:lpstr>
      <vt:lpstr>1. Reanalyses</vt:lpstr>
      <vt:lpstr>Présentation PowerPoint</vt:lpstr>
      <vt:lpstr>Which sea ice models  does the climate community need?</vt:lpstr>
      <vt:lpstr>2. Operational forecasts</vt:lpstr>
      <vt:lpstr>2. Operational forecasts</vt:lpstr>
      <vt:lpstr>2. Operational forecasts</vt:lpstr>
      <vt:lpstr>Which sea ice models  does the climate community need?</vt:lpstr>
      <vt:lpstr>3. Seasonal-to-decadal forecasts</vt:lpstr>
      <vt:lpstr>3. Seasonal-to-decadal forecasts</vt:lpstr>
      <vt:lpstr>Présentation PowerPoint</vt:lpstr>
      <vt:lpstr>3. Seasonal-to-decadal forecasts</vt:lpstr>
      <vt:lpstr>Which sea ice models  does the climate community need?</vt:lpstr>
      <vt:lpstr>4. Projections</vt:lpstr>
      <vt:lpstr>4. Projections</vt:lpstr>
      <vt:lpstr>4. Projections</vt:lpstr>
      <vt:lpstr>Take home messages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Massonnet</dc:creator>
  <cp:lastModifiedBy>François Massonnet</cp:lastModifiedBy>
  <cp:revision>47</cp:revision>
  <dcterms:created xsi:type="dcterms:W3CDTF">2016-06-20T09:21:41Z</dcterms:created>
  <dcterms:modified xsi:type="dcterms:W3CDTF">2016-06-22T15:40:59Z</dcterms:modified>
</cp:coreProperties>
</file>