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42"/>
  </p:notesMasterIdLst>
  <p:sldIdLst>
    <p:sldId id="267" r:id="rId5"/>
    <p:sldId id="288" r:id="rId6"/>
    <p:sldId id="303" r:id="rId7"/>
    <p:sldId id="268" r:id="rId8"/>
    <p:sldId id="270" r:id="rId9"/>
    <p:sldId id="269" r:id="rId10"/>
    <p:sldId id="272" r:id="rId11"/>
    <p:sldId id="271" r:id="rId12"/>
    <p:sldId id="302" r:id="rId13"/>
    <p:sldId id="304" r:id="rId14"/>
    <p:sldId id="308" r:id="rId15"/>
    <p:sldId id="309" r:id="rId16"/>
    <p:sldId id="305" r:id="rId17"/>
    <p:sldId id="273" r:id="rId18"/>
    <p:sldId id="276" r:id="rId19"/>
    <p:sldId id="277" r:id="rId20"/>
    <p:sldId id="289" r:id="rId21"/>
    <p:sldId id="290" r:id="rId22"/>
    <p:sldId id="291" r:id="rId23"/>
    <p:sldId id="281" r:id="rId24"/>
    <p:sldId id="294" r:id="rId25"/>
    <p:sldId id="293" r:id="rId26"/>
    <p:sldId id="292" r:id="rId27"/>
    <p:sldId id="279" r:id="rId28"/>
    <p:sldId id="306" r:id="rId29"/>
    <p:sldId id="299" r:id="rId30"/>
    <p:sldId id="300" r:id="rId31"/>
    <p:sldId id="301" r:id="rId32"/>
    <p:sldId id="307" r:id="rId33"/>
    <p:sldId id="283" r:id="rId34"/>
    <p:sldId id="282" r:id="rId35"/>
    <p:sldId id="284" r:id="rId36"/>
    <p:sldId id="285" r:id="rId37"/>
    <p:sldId id="286" r:id="rId38"/>
    <p:sldId id="310" r:id="rId39"/>
    <p:sldId id="311" r:id="rId40"/>
    <p:sldId id="287" r:id="rId41"/>
  </p:sldIdLst>
  <p:sldSz cx="10080625" cy="7559675"/>
  <p:notesSz cx="7772400" cy="10058400"/>
  <p:defaultTextStyle>
    <a:defPPr>
      <a:defRPr lang="en-GB"/>
    </a:defPPr>
    <a:lvl1pPr algn="l" defTabSz="449263" rtl="0" fontAlgn="base" hangingPunct="0">
      <a:lnSpc>
        <a:spcPct val="104000"/>
      </a:lnSpc>
      <a:spcBef>
        <a:spcPct val="0"/>
      </a:spcBef>
      <a:spcAft>
        <a:spcPct val="0"/>
      </a:spcAft>
      <a:buClr>
        <a:srgbClr val="000000"/>
      </a:buClr>
      <a:buSzPct val="100000"/>
      <a:buFont typeface="Times New Roman" pitchFamily="18" charset="0"/>
      <a:defRPr b="1" kern="1200">
        <a:solidFill>
          <a:schemeClr val="bg1"/>
        </a:solidFill>
        <a:latin typeface="Arial" charset="0"/>
        <a:ea typeface="+mn-ea"/>
        <a:cs typeface="+mn-cs"/>
      </a:defRPr>
    </a:lvl1pPr>
    <a:lvl2pPr marL="742950" indent="-285750" algn="l" defTabSz="449263" rtl="0" fontAlgn="base" hangingPunct="0">
      <a:lnSpc>
        <a:spcPct val="104000"/>
      </a:lnSpc>
      <a:spcBef>
        <a:spcPct val="0"/>
      </a:spcBef>
      <a:spcAft>
        <a:spcPct val="0"/>
      </a:spcAft>
      <a:buClr>
        <a:srgbClr val="000000"/>
      </a:buClr>
      <a:buSzPct val="100000"/>
      <a:buFont typeface="Times New Roman" pitchFamily="18" charset="0"/>
      <a:defRPr b="1" kern="1200">
        <a:solidFill>
          <a:schemeClr val="bg1"/>
        </a:solidFill>
        <a:latin typeface="Arial" charset="0"/>
        <a:ea typeface="+mn-ea"/>
        <a:cs typeface="+mn-cs"/>
      </a:defRPr>
    </a:lvl2pPr>
    <a:lvl3pPr marL="1143000" indent="-228600" algn="l" defTabSz="449263" rtl="0" fontAlgn="base" hangingPunct="0">
      <a:lnSpc>
        <a:spcPct val="104000"/>
      </a:lnSpc>
      <a:spcBef>
        <a:spcPct val="0"/>
      </a:spcBef>
      <a:spcAft>
        <a:spcPct val="0"/>
      </a:spcAft>
      <a:buClr>
        <a:srgbClr val="000000"/>
      </a:buClr>
      <a:buSzPct val="100000"/>
      <a:buFont typeface="Times New Roman" pitchFamily="18" charset="0"/>
      <a:defRPr b="1" kern="1200">
        <a:solidFill>
          <a:schemeClr val="bg1"/>
        </a:solidFill>
        <a:latin typeface="Arial" charset="0"/>
        <a:ea typeface="+mn-ea"/>
        <a:cs typeface="+mn-cs"/>
      </a:defRPr>
    </a:lvl3pPr>
    <a:lvl4pPr marL="1600200" indent="-228600" algn="l" defTabSz="449263" rtl="0" fontAlgn="base" hangingPunct="0">
      <a:lnSpc>
        <a:spcPct val="104000"/>
      </a:lnSpc>
      <a:spcBef>
        <a:spcPct val="0"/>
      </a:spcBef>
      <a:spcAft>
        <a:spcPct val="0"/>
      </a:spcAft>
      <a:buClr>
        <a:srgbClr val="000000"/>
      </a:buClr>
      <a:buSzPct val="100000"/>
      <a:buFont typeface="Times New Roman" pitchFamily="18" charset="0"/>
      <a:defRPr b="1" kern="1200">
        <a:solidFill>
          <a:schemeClr val="bg1"/>
        </a:solidFill>
        <a:latin typeface="Arial" charset="0"/>
        <a:ea typeface="+mn-ea"/>
        <a:cs typeface="+mn-cs"/>
      </a:defRPr>
    </a:lvl4pPr>
    <a:lvl5pPr marL="2057400" indent="-228600" algn="l" defTabSz="449263" rtl="0" fontAlgn="base" hangingPunct="0">
      <a:lnSpc>
        <a:spcPct val="104000"/>
      </a:lnSpc>
      <a:spcBef>
        <a:spcPct val="0"/>
      </a:spcBef>
      <a:spcAft>
        <a:spcPct val="0"/>
      </a:spcAft>
      <a:buClr>
        <a:srgbClr val="000000"/>
      </a:buClr>
      <a:buSzPct val="100000"/>
      <a:buFont typeface="Times New Roman" pitchFamily="18" charset="0"/>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A7D00"/>
    <a:srgbClr val="FF9933"/>
    <a:srgbClr val="F08042"/>
    <a:srgbClr val="FDBD67"/>
    <a:srgbClr val="5BD0FF"/>
    <a:srgbClr val="009CDA"/>
    <a:srgbClr val="A9D975"/>
    <a:srgbClr val="FF0000"/>
    <a:srgbClr val="E18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40" autoAdjust="0"/>
  </p:normalViewPr>
  <p:slideViewPr>
    <p:cSldViewPr>
      <p:cViewPr varScale="1">
        <p:scale>
          <a:sx n="45" d="100"/>
          <a:sy n="45" d="100"/>
        </p:scale>
        <p:origin x="-197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3" name="AutoShape 1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4" name="AutoShape 1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5" name="AutoShape 1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6" name="AutoShape 1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7" name="AutoShape 1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8" name="AutoShape 1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49" name="AutoShape 2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0" name="AutoShape 2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1" name="AutoShape 2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2" name="AutoShape 2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3" name="AutoShape 2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4" name="AutoShape 2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5" name="AutoShape 2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56" name="Rectangle 27"/>
          <p:cNvSpPr>
            <a:spLocks noGrp="1" noRot="1" noChangeAspect="1" noChangeArrowheads="1"/>
          </p:cNvSpPr>
          <p:nvPr>
            <p:ph type="sldImg"/>
          </p:nvPr>
        </p:nvSpPr>
        <p:spPr bwMode="auto">
          <a:xfrm>
            <a:off x="1371600" y="763588"/>
            <a:ext cx="4986338" cy="372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48" name="Rectangle 28"/>
          <p:cNvSpPr>
            <a:spLocks noGrp="1" noChangeArrowheads="1"/>
          </p:cNvSpPr>
          <p:nvPr>
            <p:ph type="body"/>
          </p:nvPr>
        </p:nvSpPr>
        <p:spPr bwMode="auto">
          <a:xfrm>
            <a:off x="777875" y="4776788"/>
            <a:ext cx="6175375" cy="44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5149" name="Rectangle 29"/>
          <p:cNvSpPr>
            <a:spLocks noGrp="1" noChangeArrowheads="1"/>
          </p:cNvSpPr>
          <p:nvPr>
            <p:ph type="hdr"/>
          </p:nvPr>
        </p:nvSpPr>
        <p:spPr bwMode="auto">
          <a:xfrm>
            <a:off x="0" y="0"/>
            <a:ext cx="33305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a:solidFill>
                  <a:srgbClr val="000000"/>
                </a:solidFill>
                <a:latin typeface="Times New Roman" pitchFamily="18" charset="0"/>
                <a:cs typeface="Tahoma" pitchFamily="34" charset="0"/>
              </a:defRPr>
            </a:lvl1pPr>
          </a:lstStyle>
          <a:p>
            <a:pPr>
              <a:defRPr/>
            </a:pPr>
            <a:endParaRPr lang="en-US" altLang="en-US"/>
          </a:p>
        </p:txBody>
      </p:sp>
      <p:sp>
        <p:nvSpPr>
          <p:cNvPr id="5150" name="Rectangle 30"/>
          <p:cNvSpPr>
            <a:spLocks noGrp="1" noChangeArrowheads="1"/>
          </p:cNvSpPr>
          <p:nvPr>
            <p:ph type="dt"/>
          </p:nvPr>
        </p:nvSpPr>
        <p:spPr bwMode="auto">
          <a:xfrm>
            <a:off x="4398963" y="0"/>
            <a:ext cx="33305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a:solidFill>
                  <a:srgbClr val="000000"/>
                </a:solidFill>
                <a:latin typeface="Times New Roman" pitchFamily="18" charset="0"/>
                <a:cs typeface="Tahoma" pitchFamily="34" charset="0"/>
              </a:defRPr>
            </a:lvl1pPr>
          </a:lstStyle>
          <a:p>
            <a:pPr>
              <a:defRPr/>
            </a:pPr>
            <a:endParaRPr lang="en-US" altLang="en-US"/>
          </a:p>
        </p:txBody>
      </p:sp>
      <p:sp>
        <p:nvSpPr>
          <p:cNvPr id="5151" name="Rectangle 31"/>
          <p:cNvSpPr>
            <a:spLocks noGrp="1" noChangeArrowheads="1"/>
          </p:cNvSpPr>
          <p:nvPr>
            <p:ph type="ftr"/>
          </p:nvPr>
        </p:nvSpPr>
        <p:spPr bwMode="auto">
          <a:xfrm>
            <a:off x="0" y="9555163"/>
            <a:ext cx="33305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a:solidFill>
                  <a:srgbClr val="000000"/>
                </a:solidFill>
                <a:latin typeface="Times New Roman" pitchFamily="18" charset="0"/>
                <a:cs typeface="Tahoma" pitchFamily="34" charset="0"/>
              </a:defRPr>
            </a:lvl1pPr>
          </a:lstStyle>
          <a:p>
            <a:pPr>
              <a:defRPr/>
            </a:pPr>
            <a:endParaRPr lang="en-US" altLang="en-US"/>
          </a:p>
        </p:txBody>
      </p:sp>
      <p:sp>
        <p:nvSpPr>
          <p:cNvPr id="5152" name="Rectangle 32"/>
          <p:cNvSpPr>
            <a:spLocks noGrp="1" noChangeArrowheads="1"/>
          </p:cNvSpPr>
          <p:nvPr>
            <p:ph type="sldNum"/>
          </p:nvPr>
        </p:nvSpPr>
        <p:spPr bwMode="auto">
          <a:xfrm>
            <a:off x="4398963" y="9555163"/>
            <a:ext cx="33305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a:solidFill>
                  <a:srgbClr val="000000"/>
                </a:solidFill>
                <a:latin typeface="Times New Roman" pitchFamily="18" charset="0"/>
                <a:cs typeface="Tahoma" pitchFamily="34" charset="0"/>
              </a:defRPr>
            </a:lvl1pPr>
          </a:lstStyle>
          <a:p>
            <a:pPr>
              <a:defRPr/>
            </a:pPr>
            <a:fld id="{57B21174-20D6-48DD-A348-84FD147F3AE1}" type="slidenum">
              <a:rPr lang="en-US" altLang="en-US"/>
              <a:pPr>
                <a:defRPr/>
              </a:pPr>
              <a:t>‹#›</a:t>
            </a:fld>
            <a:endParaRPr lang="en-US" altLang="en-US"/>
          </a:p>
        </p:txBody>
      </p:sp>
    </p:spTree>
    <p:extLst>
      <p:ext uri="{BB962C8B-B14F-4D97-AF65-F5344CB8AC3E}">
        <p14:creationId xmlns:p14="http://schemas.microsoft.com/office/powerpoint/2010/main" val="19620950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1</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10</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7950" y="763588"/>
            <a:ext cx="4973638" cy="3729037"/>
          </a:xfrm>
        </p:spPr>
      </p:sp>
      <p:sp>
        <p:nvSpPr>
          <p:cNvPr id="3891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36790FBB-A87A-4448-B882-D21F200BC2A7}" type="slidenum">
              <a:rPr lang="en-US" altLang="en-US" b="0" smtClean="0">
                <a:solidFill>
                  <a:srgbClr val="000000"/>
                </a:solidFill>
                <a:latin typeface="Times New Roman" pitchFamily="18" charset="0"/>
              </a:rPr>
              <a:pPr eaLnBrk="1"/>
              <a:t>11</a:t>
            </a:fld>
            <a:endParaRPr lang="en-US" altLang="en-US" b="0" smtClean="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7950" y="763588"/>
            <a:ext cx="4973638" cy="3729037"/>
          </a:xfrm>
        </p:spPr>
      </p:sp>
      <p:sp>
        <p:nvSpPr>
          <p:cNvPr id="3891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36790FBB-A87A-4448-B882-D21F200BC2A7}" type="slidenum">
              <a:rPr lang="en-US" altLang="en-US" b="0" smtClean="0">
                <a:solidFill>
                  <a:srgbClr val="000000"/>
                </a:solidFill>
                <a:latin typeface="Times New Roman" pitchFamily="18" charset="0"/>
              </a:rPr>
              <a:pPr eaLnBrk="1"/>
              <a:t>12</a:t>
            </a:fld>
            <a:endParaRPr lang="en-US" altLang="en-US" b="0" smtClean="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13</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9B62BF4A-08FC-463D-899E-828DFA5220CF}" type="slidenum">
              <a:rPr lang="en-US" altLang="en-US" b="0" smtClean="0">
                <a:solidFill>
                  <a:srgbClr val="000000"/>
                </a:solidFill>
                <a:latin typeface="Times New Roman" pitchFamily="18" charset="0"/>
              </a:rPr>
              <a:pPr eaLnBrk="1"/>
              <a:t>14</a:t>
            </a:fld>
            <a:endParaRPr lang="en-US" altLang="en-US" b="0" smtClean="0">
              <a:solidFill>
                <a:srgbClr val="000000"/>
              </a:solidFill>
              <a:latin typeface="Times New Roman" pitchFamily="18" charset="0"/>
            </a:endParaRPr>
          </a:p>
        </p:txBody>
      </p:sp>
      <p:sp>
        <p:nvSpPr>
          <p:cNvPr id="29699"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9700"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AC82D05-C2AA-4FF3-8618-6292BA8848D6}" type="slidenum">
              <a:rPr lang="en-US" altLang="en-US" b="0" smtClean="0">
                <a:solidFill>
                  <a:srgbClr val="000000"/>
                </a:solidFill>
                <a:latin typeface="Times New Roman" pitchFamily="18" charset="0"/>
              </a:rPr>
              <a:pPr eaLnBrk="1"/>
              <a:t>15</a:t>
            </a:fld>
            <a:endParaRPr lang="en-US" altLang="en-US" b="0" smtClean="0">
              <a:solidFill>
                <a:srgbClr val="000000"/>
              </a:solidFill>
              <a:latin typeface="Times New Roman" pitchFamily="18" charset="0"/>
            </a:endParaRPr>
          </a:p>
        </p:txBody>
      </p:sp>
      <p:sp>
        <p:nvSpPr>
          <p:cNvPr id="30723"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0724"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B331D1BF-A076-40F8-9987-21C38C3F2C00}" type="slidenum">
              <a:rPr lang="en-US" altLang="en-US" b="0" smtClean="0">
                <a:solidFill>
                  <a:srgbClr val="000000"/>
                </a:solidFill>
                <a:latin typeface="Times New Roman" pitchFamily="18" charset="0"/>
              </a:rPr>
              <a:pPr eaLnBrk="1"/>
              <a:t>16</a:t>
            </a:fld>
            <a:endParaRPr lang="en-US" altLang="en-US" b="0" smtClean="0">
              <a:solidFill>
                <a:srgbClr val="000000"/>
              </a:solidFill>
              <a:latin typeface="Times New Roman" pitchFamily="18" charset="0"/>
            </a:endParaRPr>
          </a:p>
        </p:txBody>
      </p:sp>
      <p:sp>
        <p:nvSpPr>
          <p:cNvPr id="31747"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1748"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73638" cy="3729037"/>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BE" dirty="0" smtClean="0"/>
              <a:t>There</a:t>
            </a:r>
            <a:r>
              <a:rPr lang="fr-BE" baseline="0" dirty="0" smtClean="0"/>
              <a:t> </a:t>
            </a:r>
            <a:r>
              <a:rPr lang="fr-BE" baseline="0" dirty="0" err="1" smtClean="0"/>
              <a:t>may</a:t>
            </a:r>
            <a:r>
              <a:rPr lang="fr-BE" baseline="0" dirty="0" smtClean="0"/>
              <a:t> </a:t>
            </a:r>
            <a:r>
              <a:rPr lang="fr-BE" baseline="0" dirty="0" err="1" smtClean="0"/>
              <a:t>be</a:t>
            </a:r>
            <a:r>
              <a:rPr lang="fr-BE" baseline="0" dirty="0" smtClean="0"/>
              <a:t> </a:t>
            </a:r>
            <a:r>
              <a:rPr lang="fr-BE" baseline="0" dirty="0" err="1" smtClean="0"/>
              <a:t>several</a:t>
            </a:r>
            <a:r>
              <a:rPr lang="fr-BE" baseline="0" dirty="0" smtClean="0"/>
              <a:t> drawbacks of </a:t>
            </a:r>
            <a:r>
              <a:rPr lang="fr-BE" baseline="0" dirty="0" err="1" smtClean="0"/>
              <a:t>initializing</a:t>
            </a:r>
            <a:r>
              <a:rPr lang="fr-BE" baseline="0" dirty="0" smtClean="0"/>
              <a:t> </a:t>
            </a:r>
            <a:r>
              <a:rPr lang="fr-BE" baseline="0" dirty="0" err="1" smtClean="0"/>
              <a:t>separately</a:t>
            </a:r>
            <a:r>
              <a:rPr lang="fr-BE" baseline="0" dirty="0" smtClean="0"/>
              <a:t> the </a:t>
            </a:r>
            <a:r>
              <a:rPr lang="fr-BE" baseline="0" dirty="0" err="1" smtClean="0"/>
              <a:t>ice</a:t>
            </a:r>
            <a:r>
              <a:rPr lang="fr-BE" baseline="0" dirty="0" smtClean="0"/>
              <a:t> and the </a:t>
            </a:r>
            <a:r>
              <a:rPr lang="fr-BE" baseline="0" dirty="0" err="1" smtClean="0"/>
              <a:t>ocean</a:t>
            </a:r>
            <a:r>
              <a:rPr lang="fr-BE" baseline="0" dirty="0" smtClean="0"/>
              <a:t>, </a:t>
            </a:r>
            <a:r>
              <a:rPr lang="fr-BE" baseline="0" dirty="0" err="1" smtClean="0"/>
              <a:t>namely</a:t>
            </a:r>
            <a:r>
              <a:rPr lang="fr-BE" baseline="0" dirty="0" smtClean="0"/>
              <a:t> </a:t>
            </a:r>
            <a:r>
              <a:rPr lang="fr-BE" baseline="0" dirty="0" err="1" smtClean="0"/>
              <a:t>shocks</a:t>
            </a:r>
            <a:r>
              <a:rPr lang="fr-BE" baseline="0" dirty="0" smtClean="0"/>
              <a:t> </a:t>
            </a:r>
            <a:r>
              <a:rPr lang="fr-BE" baseline="0" dirty="0" err="1" smtClean="0"/>
              <a:t>between</a:t>
            </a:r>
            <a:r>
              <a:rPr lang="fr-BE" baseline="0" dirty="0" smtClean="0"/>
              <a:t> the </a:t>
            </a:r>
            <a:r>
              <a:rPr lang="fr-BE" baseline="0" dirty="0" err="1" smtClean="0"/>
              <a:t>two</a:t>
            </a:r>
            <a:r>
              <a:rPr lang="fr-BE" baseline="0" dirty="0" smtClean="0"/>
              <a:t> components </a:t>
            </a:r>
            <a:r>
              <a:rPr lang="fr-BE" baseline="0" dirty="0" err="1" smtClean="0"/>
              <a:t>at</a:t>
            </a:r>
            <a:r>
              <a:rPr lang="fr-BE" baseline="0" dirty="0" smtClean="0"/>
              <a:t> </a:t>
            </a:r>
            <a:r>
              <a:rPr lang="fr-BE" baseline="0" dirty="0" err="1" smtClean="0"/>
              <a:t>initialization</a:t>
            </a:r>
            <a:r>
              <a:rPr lang="fr-BE" baseline="0" dirty="0" smtClean="0"/>
              <a:t> time. One </a:t>
            </a:r>
            <a:r>
              <a:rPr lang="fr-BE" baseline="0" dirty="0" err="1" smtClean="0"/>
              <a:t>way</a:t>
            </a:r>
            <a:r>
              <a:rPr lang="fr-BE" baseline="0" dirty="0" smtClean="0"/>
              <a:t> to </a:t>
            </a:r>
            <a:r>
              <a:rPr lang="fr-BE" baseline="0" dirty="0" err="1" smtClean="0"/>
              <a:t>overcome</a:t>
            </a:r>
            <a:r>
              <a:rPr lang="fr-BE" baseline="0" dirty="0" smtClean="0"/>
              <a:t> </a:t>
            </a:r>
            <a:r>
              <a:rPr lang="fr-BE" baseline="0" dirty="0" err="1" smtClean="0"/>
              <a:t>this</a:t>
            </a:r>
            <a:r>
              <a:rPr lang="fr-BE" baseline="0" dirty="0" smtClean="0"/>
              <a:t> </a:t>
            </a:r>
            <a:r>
              <a:rPr lang="fr-BE" baseline="0" dirty="0" err="1" smtClean="0"/>
              <a:t>is</a:t>
            </a:r>
            <a:r>
              <a:rPr lang="fr-BE" baseline="0" dirty="0" smtClean="0"/>
              <a:t> to use </a:t>
            </a:r>
            <a:r>
              <a:rPr lang="fr-BE" baseline="0" dirty="0" err="1" smtClean="0"/>
              <a:t>so-called</a:t>
            </a:r>
            <a:r>
              <a:rPr lang="fr-BE" baseline="0" dirty="0" smtClean="0"/>
              <a:t> </a:t>
            </a:r>
            <a:r>
              <a:rPr lang="fr-BE" baseline="0" dirty="0" err="1" smtClean="0"/>
              <a:t>multivariate</a:t>
            </a:r>
            <a:r>
              <a:rPr lang="fr-BE" baseline="0" dirty="0" smtClean="0"/>
              <a:t> data assimilation </a:t>
            </a:r>
            <a:r>
              <a:rPr lang="fr-BE" baseline="0" dirty="0" err="1" smtClean="0"/>
              <a:t>methods</a:t>
            </a:r>
            <a:r>
              <a:rPr lang="fr-BE" baseline="0" dirty="0" smtClean="0"/>
              <a:t>, and the ensemble </a:t>
            </a:r>
            <a:r>
              <a:rPr lang="fr-BE" baseline="0" dirty="0" err="1" smtClean="0"/>
              <a:t>Kalman</a:t>
            </a:r>
            <a:r>
              <a:rPr lang="fr-BE" baseline="0" dirty="0" smtClean="0"/>
              <a:t> </a:t>
            </a:r>
            <a:r>
              <a:rPr lang="fr-BE" baseline="0" dirty="0" err="1" smtClean="0"/>
              <a:t>filter</a:t>
            </a:r>
            <a:r>
              <a:rPr lang="fr-BE" baseline="0" dirty="0" smtClean="0"/>
              <a:t> </a:t>
            </a:r>
            <a:r>
              <a:rPr lang="fr-BE" baseline="0" dirty="0" err="1" smtClean="0"/>
              <a:t>is</a:t>
            </a:r>
            <a:r>
              <a:rPr lang="fr-BE" baseline="0" dirty="0" smtClean="0"/>
              <a:t> one of </a:t>
            </a:r>
            <a:r>
              <a:rPr lang="fr-BE" baseline="0" dirty="0" err="1" smtClean="0"/>
              <a:t>them</a:t>
            </a:r>
            <a:r>
              <a:rPr lang="fr-BE" baseline="0" dirty="0" smtClean="0"/>
              <a:t>. The </a:t>
            </a:r>
            <a:r>
              <a:rPr lang="fr-BE" baseline="0" dirty="0" err="1" smtClean="0"/>
              <a:t>method</a:t>
            </a:r>
            <a:r>
              <a:rPr lang="fr-BE" baseline="0" dirty="0" smtClean="0"/>
              <a:t> </a:t>
            </a:r>
            <a:r>
              <a:rPr lang="fr-BE" baseline="0" dirty="0" err="1" smtClean="0"/>
              <a:t>works</a:t>
            </a:r>
            <a:r>
              <a:rPr lang="fr-BE" baseline="0" dirty="0" smtClean="0"/>
              <a:t> in </a:t>
            </a:r>
            <a:r>
              <a:rPr lang="fr-BE" baseline="0" dirty="0" err="1" smtClean="0"/>
              <a:t>two</a:t>
            </a:r>
            <a:r>
              <a:rPr lang="fr-BE" baseline="0" dirty="0" smtClean="0"/>
              <a:t> </a:t>
            </a:r>
            <a:r>
              <a:rPr lang="fr-BE" baseline="0" dirty="0" err="1" smtClean="0"/>
              <a:t>steps</a:t>
            </a:r>
            <a:r>
              <a:rPr lang="fr-BE" baseline="0" dirty="0" smtClean="0"/>
              <a:t>: first, an ensemble of simulations </a:t>
            </a:r>
            <a:r>
              <a:rPr lang="fr-BE" baseline="0" dirty="0" err="1" smtClean="0"/>
              <a:t>is</a:t>
            </a:r>
            <a:r>
              <a:rPr lang="fr-BE" baseline="0" dirty="0" smtClean="0"/>
              <a:t> </a:t>
            </a:r>
            <a:r>
              <a:rPr lang="fr-BE" baseline="0" dirty="0" err="1" smtClean="0"/>
              <a:t>forwarded</a:t>
            </a:r>
            <a:r>
              <a:rPr lang="fr-BE" baseline="0" dirty="0" smtClean="0"/>
              <a:t> in time </a:t>
            </a:r>
            <a:r>
              <a:rPr lang="fr-BE" baseline="0" dirty="0" err="1" smtClean="0"/>
              <a:t>so</a:t>
            </a:r>
            <a:r>
              <a:rPr lang="fr-BE" baseline="0" dirty="0" smtClean="0"/>
              <a:t> </a:t>
            </a:r>
            <a:r>
              <a:rPr lang="fr-BE" baseline="0" dirty="0" err="1" smtClean="0"/>
              <a:t>that</a:t>
            </a:r>
            <a:r>
              <a:rPr lang="fr-BE" baseline="0" dirty="0" smtClean="0"/>
              <a:t> a structure </a:t>
            </a:r>
            <a:r>
              <a:rPr lang="fr-BE" baseline="0" dirty="0" err="1" smtClean="0"/>
              <a:t>emerges</a:t>
            </a:r>
            <a:r>
              <a:rPr lang="fr-BE" baseline="0" dirty="0" smtClean="0"/>
              <a:t> in the ensemble. For instance, </a:t>
            </a:r>
            <a:r>
              <a:rPr lang="fr-BE" baseline="0" dirty="0" err="1" smtClean="0"/>
              <a:t>members</a:t>
            </a:r>
            <a:r>
              <a:rPr lang="fr-BE" baseline="0" dirty="0" smtClean="0"/>
              <a:t> </a:t>
            </a:r>
            <a:r>
              <a:rPr lang="fr-BE" baseline="0" dirty="0" err="1" smtClean="0"/>
              <a:t>that</a:t>
            </a:r>
            <a:r>
              <a:rPr lang="fr-BE" baseline="0" dirty="0" smtClean="0"/>
              <a:t> </a:t>
            </a:r>
            <a:r>
              <a:rPr lang="fr-BE" baseline="0" dirty="0" err="1" smtClean="0"/>
              <a:t>created</a:t>
            </a:r>
            <a:r>
              <a:rPr lang="fr-BE" baseline="0" dirty="0" smtClean="0"/>
              <a:t> more </a:t>
            </a:r>
            <a:r>
              <a:rPr lang="fr-BE" baseline="0" dirty="0" err="1" smtClean="0"/>
              <a:t>ice</a:t>
            </a:r>
            <a:r>
              <a:rPr lang="fr-BE" baseline="0" dirty="0" smtClean="0"/>
              <a:t> </a:t>
            </a:r>
            <a:r>
              <a:rPr lang="fr-BE" baseline="0" dirty="0" err="1" smtClean="0"/>
              <a:t>than</a:t>
            </a:r>
            <a:r>
              <a:rPr lang="fr-BE" baseline="0" dirty="0" smtClean="0"/>
              <a:t> </a:t>
            </a:r>
            <a:r>
              <a:rPr lang="fr-BE" baseline="0" dirty="0" err="1" smtClean="0"/>
              <a:t>others</a:t>
            </a:r>
            <a:r>
              <a:rPr lang="fr-BE" baseline="0" dirty="0" smtClean="0"/>
              <a:t> </a:t>
            </a:r>
            <a:r>
              <a:rPr lang="fr-BE" baseline="0" dirty="0" err="1" smtClean="0"/>
              <a:t>will</a:t>
            </a:r>
            <a:r>
              <a:rPr lang="fr-BE" baseline="0" dirty="0" smtClean="0"/>
              <a:t> </a:t>
            </a:r>
            <a:r>
              <a:rPr lang="fr-BE" baseline="0" dirty="0" err="1" smtClean="0"/>
              <a:t>naturally</a:t>
            </a:r>
            <a:r>
              <a:rPr lang="fr-BE" baseline="0" dirty="0" smtClean="0"/>
              <a:t> have </a:t>
            </a:r>
            <a:r>
              <a:rPr lang="fr-BE" baseline="0" dirty="0" err="1" smtClean="0"/>
              <a:t>higher</a:t>
            </a:r>
            <a:r>
              <a:rPr lang="fr-BE" baseline="0" dirty="0" smtClean="0"/>
              <a:t> </a:t>
            </a:r>
            <a:r>
              <a:rPr lang="fr-BE" baseline="0" dirty="0" err="1" smtClean="0"/>
              <a:t>salinities</a:t>
            </a:r>
            <a:r>
              <a:rPr lang="fr-BE" baseline="0" dirty="0" smtClean="0"/>
              <a:t>, and </a:t>
            </a:r>
            <a:r>
              <a:rPr lang="fr-BE" baseline="0" dirty="0" err="1" smtClean="0"/>
              <a:t>conversely</a:t>
            </a:r>
            <a:r>
              <a:rPr lang="fr-BE" baseline="0" dirty="0" smtClean="0"/>
              <a:t>. </a:t>
            </a:r>
            <a:r>
              <a:rPr lang="fr-BE" baseline="0" dirty="0" err="1" smtClean="0"/>
              <a:t>At</a:t>
            </a:r>
            <a:r>
              <a:rPr lang="fr-BE" baseline="0" dirty="0" smtClean="0"/>
              <a:t> </a:t>
            </a:r>
            <a:r>
              <a:rPr lang="fr-BE" baseline="0" dirty="0" err="1" smtClean="0"/>
              <a:t>this</a:t>
            </a:r>
            <a:r>
              <a:rPr lang="fr-BE" baseline="0" dirty="0" smtClean="0"/>
              <a:t> stage, an observation </a:t>
            </a:r>
            <a:r>
              <a:rPr lang="fr-BE" baseline="0" dirty="0" err="1" smtClean="0"/>
              <a:t>is</a:t>
            </a:r>
            <a:r>
              <a:rPr lang="fr-BE" baseline="0" dirty="0" smtClean="0"/>
              <a:t> </a:t>
            </a:r>
            <a:r>
              <a:rPr lang="fr-BE" baseline="0" dirty="0" err="1" smtClean="0"/>
              <a:t>injected</a:t>
            </a:r>
            <a:r>
              <a:rPr lang="fr-BE" baseline="0" dirty="0" smtClean="0"/>
              <a:t> in the system. This observation </a:t>
            </a:r>
            <a:r>
              <a:rPr lang="fr-BE" baseline="0" dirty="0" err="1" smtClean="0"/>
              <a:t>may</a:t>
            </a:r>
            <a:r>
              <a:rPr lang="fr-BE" baseline="0" dirty="0" smtClean="0"/>
              <a:t> </a:t>
            </a:r>
            <a:r>
              <a:rPr lang="fr-BE" baseline="0" dirty="0" err="1" smtClean="0"/>
              <a:t>be</a:t>
            </a:r>
            <a:r>
              <a:rPr lang="fr-BE" baseline="0" dirty="0" smtClean="0"/>
              <a:t> </a:t>
            </a:r>
            <a:r>
              <a:rPr lang="fr-BE" baseline="0" dirty="0" err="1" smtClean="0"/>
              <a:t>limited</a:t>
            </a:r>
            <a:r>
              <a:rPr lang="fr-BE" baseline="0" dirty="0" smtClean="0"/>
              <a:t> in </a:t>
            </a:r>
            <a:r>
              <a:rPr lang="fr-BE" baseline="0" dirty="0" err="1" smtClean="0"/>
              <a:t>space</a:t>
            </a:r>
            <a:r>
              <a:rPr lang="fr-BE" baseline="0" dirty="0" smtClean="0"/>
              <a:t> and </a:t>
            </a:r>
            <a:r>
              <a:rPr lang="fr-BE" baseline="0" dirty="0" err="1" smtClean="0"/>
              <a:t>restricted</a:t>
            </a:r>
            <a:r>
              <a:rPr lang="fr-BE" baseline="0" dirty="0" smtClean="0"/>
              <a:t> to one variable, for </a:t>
            </a:r>
            <a:r>
              <a:rPr lang="fr-BE" baseline="0" dirty="0" err="1" smtClean="0"/>
              <a:t>example</a:t>
            </a:r>
            <a:r>
              <a:rPr lang="fr-BE" baseline="0" dirty="0" smtClean="0"/>
              <a:t> </a:t>
            </a:r>
            <a:r>
              <a:rPr lang="fr-BE" baseline="0" dirty="0" err="1" smtClean="0"/>
              <a:t>sea</a:t>
            </a:r>
            <a:r>
              <a:rPr lang="fr-BE" baseline="0" dirty="0" smtClean="0"/>
              <a:t> </a:t>
            </a:r>
            <a:r>
              <a:rPr lang="fr-BE" baseline="0" dirty="0" err="1" smtClean="0"/>
              <a:t>ice</a:t>
            </a:r>
            <a:r>
              <a:rPr lang="fr-BE" baseline="0" dirty="0" smtClean="0"/>
              <a:t> concentration. The second and final </a:t>
            </a:r>
            <a:r>
              <a:rPr lang="fr-BE" baseline="0" dirty="0" err="1" smtClean="0"/>
              <a:t>step</a:t>
            </a:r>
            <a:r>
              <a:rPr lang="fr-BE" baseline="0" dirty="0" smtClean="0"/>
              <a:t> </a:t>
            </a:r>
            <a:r>
              <a:rPr lang="fr-BE" baseline="0" dirty="0" err="1" smtClean="0"/>
              <a:t>is</a:t>
            </a:r>
            <a:r>
              <a:rPr lang="fr-BE" baseline="0" dirty="0" smtClean="0"/>
              <a:t> the « </a:t>
            </a:r>
            <a:r>
              <a:rPr lang="fr-BE" baseline="0" dirty="0" err="1" smtClean="0"/>
              <a:t>analysis</a:t>
            </a:r>
            <a:r>
              <a:rPr lang="fr-BE" baseline="0" dirty="0" smtClean="0"/>
              <a:t> », </a:t>
            </a:r>
            <a:r>
              <a:rPr lang="fr-BE" baseline="0" dirty="0" err="1" smtClean="0"/>
              <a:t>where</a:t>
            </a:r>
            <a:r>
              <a:rPr lang="fr-BE" baseline="0" dirty="0" smtClean="0"/>
              <a:t> not </a:t>
            </a:r>
            <a:r>
              <a:rPr lang="fr-BE" baseline="0" dirty="0" err="1" smtClean="0"/>
              <a:t>only</a:t>
            </a:r>
            <a:r>
              <a:rPr lang="fr-BE" baseline="0" dirty="0" smtClean="0"/>
              <a:t> </a:t>
            </a:r>
            <a:r>
              <a:rPr lang="fr-BE" baseline="0" dirty="0" err="1" smtClean="0"/>
              <a:t>ice</a:t>
            </a:r>
            <a:r>
              <a:rPr lang="fr-BE" baseline="0" dirty="0" smtClean="0"/>
              <a:t> concentration but </a:t>
            </a:r>
            <a:r>
              <a:rPr lang="fr-BE" baseline="0" dirty="0" err="1" smtClean="0"/>
              <a:t>also</a:t>
            </a:r>
            <a:r>
              <a:rPr lang="fr-BE" baseline="0" dirty="0" smtClean="0"/>
              <a:t> </a:t>
            </a:r>
            <a:r>
              <a:rPr lang="fr-BE" baseline="0" dirty="0" err="1" smtClean="0"/>
              <a:t>salinity</a:t>
            </a:r>
            <a:r>
              <a:rPr lang="fr-BE" baseline="0" dirty="0" smtClean="0"/>
              <a:t> </a:t>
            </a:r>
            <a:r>
              <a:rPr lang="fr-BE" baseline="0" dirty="0" err="1" smtClean="0"/>
              <a:t>is</a:t>
            </a:r>
            <a:r>
              <a:rPr lang="fr-BE" baseline="0" dirty="0" smtClean="0"/>
              <a:t> </a:t>
            </a:r>
            <a:r>
              <a:rPr lang="fr-BE" baseline="0" dirty="0" err="1" smtClean="0"/>
              <a:t>updated</a:t>
            </a:r>
            <a:r>
              <a:rPr lang="fr-BE" baseline="0" dirty="0" smtClean="0"/>
              <a:t> in the model, </a:t>
            </a:r>
            <a:r>
              <a:rPr lang="fr-BE" baseline="0" dirty="0" err="1" smtClean="0"/>
              <a:t>based</a:t>
            </a:r>
            <a:r>
              <a:rPr lang="fr-BE" baseline="0" dirty="0" smtClean="0"/>
              <a:t> on the </a:t>
            </a:r>
            <a:r>
              <a:rPr lang="fr-BE" baseline="0" dirty="0" err="1" smtClean="0"/>
              <a:t>relationship</a:t>
            </a:r>
            <a:r>
              <a:rPr lang="fr-BE" baseline="0" dirty="0" smtClean="0"/>
              <a:t> </a:t>
            </a:r>
            <a:r>
              <a:rPr lang="fr-BE" baseline="0" dirty="0" err="1" smtClean="0"/>
              <a:t>between</a:t>
            </a:r>
            <a:r>
              <a:rPr lang="fr-BE" baseline="0" dirty="0" smtClean="0"/>
              <a:t> </a:t>
            </a:r>
            <a:r>
              <a:rPr lang="fr-BE" baseline="0" dirty="0" err="1" smtClean="0"/>
              <a:t>these</a:t>
            </a:r>
            <a:r>
              <a:rPr lang="fr-BE" baseline="0" dirty="0" smtClean="0"/>
              <a:t> </a:t>
            </a:r>
            <a:r>
              <a:rPr lang="fr-BE" baseline="0" dirty="0" err="1" smtClean="0"/>
              <a:t>two</a:t>
            </a:r>
            <a:r>
              <a:rPr lang="fr-BE" baseline="0" dirty="0" smtClean="0"/>
              <a:t> variables. This cycle </a:t>
            </a:r>
            <a:r>
              <a:rPr lang="fr-BE" baseline="0" dirty="0" err="1" smtClean="0"/>
              <a:t>is</a:t>
            </a:r>
            <a:r>
              <a:rPr lang="fr-BE" baseline="0" dirty="0" smtClean="0"/>
              <a:t> </a:t>
            </a:r>
            <a:r>
              <a:rPr lang="fr-BE" baseline="0" dirty="0" err="1" smtClean="0"/>
              <a:t>reproduced</a:t>
            </a:r>
            <a:r>
              <a:rPr lang="fr-BE" baseline="0" dirty="0" smtClean="0"/>
              <a:t> as </a:t>
            </a:r>
            <a:r>
              <a:rPr lang="fr-BE" baseline="0" dirty="0" err="1" smtClean="0"/>
              <a:t>many</a:t>
            </a:r>
            <a:r>
              <a:rPr lang="fr-BE" baseline="0" dirty="0" smtClean="0"/>
              <a:t> times as </a:t>
            </a:r>
            <a:r>
              <a:rPr lang="fr-BE" baseline="0" dirty="0" err="1" smtClean="0"/>
              <a:t>needed</a:t>
            </a:r>
            <a:r>
              <a:rPr lang="fr-BE" baseline="0" dirty="0" smtClean="0"/>
              <a:t>.</a:t>
            </a:r>
            <a:endParaRPr lang="fr-BE" dirty="0" smtClean="0"/>
          </a:p>
        </p:txBody>
      </p:sp>
      <p:sp>
        <p:nvSpPr>
          <p:cNvPr id="4" name="Slide Number Placeholder 3"/>
          <p:cNvSpPr>
            <a:spLocks noGrp="1"/>
          </p:cNvSpPr>
          <p:nvPr>
            <p:ph type="sldNum" idx="10"/>
          </p:nvPr>
        </p:nvSpPr>
        <p:spPr/>
        <p:txBody>
          <a:bodyPr/>
          <a:lstStyle/>
          <a:p>
            <a:pPr>
              <a:defRPr/>
            </a:pPr>
            <a:fld id="{57B21174-20D6-48DD-A348-84FD147F3AE1}" type="slidenum">
              <a:rPr lang="en-US" altLang="en-US" smtClean="0"/>
              <a:pPr>
                <a:defRPr/>
              </a:pPr>
              <a:t>17</a:t>
            </a:fld>
            <a:endParaRPr lang="en-US" altLang="en-US"/>
          </a:p>
        </p:txBody>
      </p:sp>
    </p:spTree>
    <p:extLst>
      <p:ext uri="{BB962C8B-B14F-4D97-AF65-F5344CB8AC3E}">
        <p14:creationId xmlns:p14="http://schemas.microsoft.com/office/powerpoint/2010/main" val="113893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73638" cy="3729037"/>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BE" dirty="0" smtClean="0"/>
              <a:t>The ensemble </a:t>
            </a:r>
            <a:r>
              <a:rPr lang="fr-BE" dirty="0" err="1" smtClean="0"/>
              <a:t>Kalman</a:t>
            </a:r>
            <a:r>
              <a:rPr lang="fr-BE" dirty="0" smtClean="0"/>
              <a:t> </a:t>
            </a:r>
            <a:r>
              <a:rPr lang="fr-BE" dirty="0" err="1" smtClean="0"/>
              <a:t>filter</a:t>
            </a:r>
            <a:r>
              <a:rPr lang="fr-BE" dirty="0" smtClean="0"/>
              <a:t> has</a:t>
            </a:r>
            <a:r>
              <a:rPr lang="fr-BE" baseline="0" dirty="0" smtClean="0"/>
              <a:t> </a:t>
            </a:r>
            <a:r>
              <a:rPr lang="fr-BE" baseline="0" dirty="0" smtClean="0"/>
              <a:t>been </a:t>
            </a:r>
            <a:r>
              <a:rPr lang="fr-BE" baseline="0" dirty="0" err="1" smtClean="0"/>
              <a:t>used</a:t>
            </a:r>
            <a:r>
              <a:rPr lang="fr-BE" baseline="0" dirty="0" smtClean="0"/>
              <a:t> </a:t>
            </a:r>
            <a:r>
              <a:rPr lang="fr-BE" baseline="0" dirty="0" err="1" smtClean="0"/>
              <a:t>extensively</a:t>
            </a:r>
            <a:r>
              <a:rPr lang="fr-BE" baseline="0" dirty="0" smtClean="0"/>
              <a:t> </a:t>
            </a:r>
            <a:r>
              <a:rPr lang="fr-BE" baseline="0" dirty="0" err="1" smtClean="0"/>
              <a:t>with</a:t>
            </a:r>
            <a:r>
              <a:rPr lang="fr-BE" baseline="0" dirty="0" smtClean="0"/>
              <a:t> the NEMO and LIM </a:t>
            </a:r>
            <a:r>
              <a:rPr lang="fr-BE" baseline="0" dirty="0" err="1" smtClean="0"/>
              <a:t>models</a:t>
            </a:r>
            <a:r>
              <a:rPr lang="fr-BE" baseline="0" dirty="0" smtClean="0"/>
              <a:t>, </a:t>
            </a:r>
            <a:r>
              <a:rPr lang="fr-BE" baseline="0" dirty="0" err="1" smtClean="0"/>
              <a:t>forced</a:t>
            </a:r>
            <a:r>
              <a:rPr lang="fr-BE" baseline="0" dirty="0" smtClean="0"/>
              <a:t> by </a:t>
            </a:r>
            <a:r>
              <a:rPr lang="fr-BE" baseline="0" dirty="0" err="1" smtClean="0"/>
              <a:t>atmospheric</a:t>
            </a:r>
            <a:r>
              <a:rPr lang="fr-BE" baseline="0" dirty="0" smtClean="0"/>
              <a:t> </a:t>
            </a:r>
            <a:r>
              <a:rPr lang="fr-BE" baseline="0" dirty="0" err="1" smtClean="0"/>
              <a:t>reanalysis</a:t>
            </a:r>
            <a:r>
              <a:rPr lang="fr-BE" baseline="0" dirty="0" smtClean="0"/>
              <a:t>, by François Massonnet </a:t>
            </a:r>
            <a:r>
              <a:rPr lang="fr-BE" baseline="0" dirty="0" err="1" smtClean="0"/>
              <a:t>during</a:t>
            </a:r>
            <a:r>
              <a:rPr lang="fr-BE" baseline="0" dirty="0" smtClean="0"/>
              <a:t> </a:t>
            </a:r>
            <a:r>
              <a:rPr lang="fr-BE" baseline="0" dirty="0" err="1" smtClean="0"/>
              <a:t>this</a:t>
            </a:r>
            <a:r>
              <a:rPr lang="fr-BE" baseline="0" dirty="0" smtClean="0"/>
              <a:t> </a:t>
            </a:r>
            <a:r>
              <a:rPr lang="fr-BE" baseline="0" dirty="0" err="1" smtClean="0"/>
              <a:t>thesis</a:t>
            </a:r>
            <a:r>
              <a:rPr lang="fr-BE" baseline="0" dirty="0" smtClean="0"/>
              <a:t>. The figure shows the initial conditions of </a:t>
            </a:r>
            <a:r>
              <a:rPr lang="fr-BE" baseline="0" dirty="0" err="1" smtClean="0"/>
              <a:t>sea</a:t>
            </a:r>
            <a:r>
              <a:rPr lang="fr-BE" baseline="0" dirty="0" smtClean="0"/>
              <a:t> </a:t>
            </a:r>
            <a:r>
              <a:rPr lang="fr-BE" baseline="0" dirty="0" err="1" smtClean="0"/>
              <a:t>ice</a:t>
            </a:r>
            <a:r>
              <a:rPr lang="fr-BE" baseline="0" dirty="0" smtClean="0"/>
              <a:t> </a:t>
            </a:r>
            <a:r>
              <a:rPr lang="fr-BE" baseline="0" dirty="0" err="1" smtClean="0"/>
              <a:t>thickness</a:t>
            </a:r>
            <a:r>
              <a:rPr lang="fr-BE" baseline="0" dirty="0" smtClean="0"/>
              <a:t> (</a:t>
            </a:r>
            <a:r>
              <a:rPr lang="fr-BE" baseline="0" dirty="0" err="1" smtClean="0"/>
              <a:t>left</a:t>
            </a:r>
            <a:r>
              <a:rPr lang="fr-BE" baseline="0" dirty="0" smtClean="0"/>
              <a:t>), and surface </a:t>
            </a:r>
            <a:r>
              <a:rPr lang="fr-BE" baseline="0" dirty="0" err="1" smtClean="0"/>
              <a:t>temperature</a:t>
            </a:r>
            <a:r>
              <a:rPr lang="fr-BE" baseline="0" dirty="0" smtClean="0"/>
              <a:t> (middle) in March 2007 for a </a:t>
            </a:r>
            <a:r>
              <a:rPr lang="fr-BE" baseline="0" dirty="0" err="1" smtClean="0"/>
              <a:t>run</a:t>
            </a:r>
            <a:r>
              <a:rPr lang="fr-BE" baseline="0" dirty="0" smtClean="0"/>
              <a:t> </a:t>
            </a:r>
            <a:r>
              <a:rPr lang="fr-BE" baseline="0" dirty="0" err="1" smtClean="0"/>
              <a:t>without</a:t>
            </a:r>
            <a:r>
              <a:rPr lang="fr-BE" baseline="0" dirty="0" smtClean="0"/>
              <a:t> data assimilation of </a:t>
            </a:r>
            <a:r>
              <a:rPr lang="fr-BE" baseline="0" dirty="0" err="1" smtClean="0"/>
              <a:t>sea</a:t>
            </a:r>
            <a:r>
              <a:rPr lang="fr-BE" baseline="0" dirty="0" smtClean="0"/>
              <a:t> </a:t>
            </a:r>
            <a:r>
              <a:rPr lang="fr-BE" baseline="0" dirty="0" err="1" smtClean="0"/>
              <a:t>ice</a:t>
            </a:r>
            <a:r>
              <a:rPr lang="fr-BE" baseline="0" dirty="0" smtClean="0"/>
              <a:t> concentration (top), and one </a:t>
            </a:r>
            <a:r>
              <a:rPr lang="fr-BE" baseline="0" dirty="0" err="1" smtClean="0"/>
              <a:t>initialized</a:t>
            </a:r>
            <a:r>
              <a:rPr lang="fr-BE" baseline="0" dirty="0" smtClean="0"/>
              <a:t> </a:t>
            </a:r>
            <a:r>
              <a:rPr lang="fr-BE" baseline="0" dirty="0" err="1" smtClean="0"/>
              <a:t>with</a:t>
            </a:r>
            <a:r>
              <a:rPr lang="fr-BE" baseline="0" dirty="0" smtClean="0"/>
              <a:t> the </a:t>
            </a:r>
            <a:r>
              <a:rPr lang="fr-BE" baseline="0" dirty="0" err="1" smtClean="0"/>
              <a:t>EnKF</a:t>
            </a:r>
            <a:r>
              <a:rPr lang="fr-BE" baseline="0" dirty="0" smtClean="0"/>
              <a:t>. It </a:t>
            </a:r>
            <a:r>
              <a:rPr lang="fr-BE" baseline="0" dirty="0" err="1" smtClean="0"/>
              <a:t>is</a:t>
            </a:r>
            <a:r>
              <a:rPr lang="fr-BE" baseline="0" dirty="0" smtClean="0"/>
              <a:t> important to </a:t>
            </a:r>
            <a:r>
              <a:rPr lang="fr-BE" baseline="0" dirty="0" err="1" smtClean="0"/>
              <a:t>remind</a:t>
            </a:r>
            <a:r>
              <a:rPr lang="fr-BE" baseline="0" dirty="0" smtClean="0"/>
              <a:t> </a:t>
            </a:r>
            <a:r>
              <a:rPr lang="fr-BE" baseline="0" dirty="0" err="1" smtClean="0"/>
              <a:t>here</a:t>
            </a:r>
            <a:r>
              <a:rPr lang="fr-BE" baseline="0" dirty="0" smtClean="0"/>
              <a:t> </a:t>
            </a:r>
            <a:r>
              <a:rPr lang="fr-BE" baseline="0" dirty="0" err="1" smtClean="0"/>
              <a:t>that</a:t>
            </a:r>
            <a:r>
              <a:rPr lang="fr-BE" baseline="0" dirty="0" smtClean="0"/>
              <a:t> </a:t>
            </a:r>
            <a:r>
              <a:rPr lang="fr-BE" baseline="0" dirty="0" err="1" smtClean="0"/>
              <a:t>only</a:t>
            </a:r>
            <a:r>
              <a:rPr lang="fr-BE" baseline="0" dirty="0" smtClean="0"/>
              <a:t> observations of </a:t>
            </a:r>
            <a:r>
              <a:rPr lang="fr-BE" baseline="0" dirty="0" err="1" smtClean="0"/>
              <a:t>ice</a:t>
            </a:r>
            <a:r>
              <a:rPr lang="fr-BE" baseline="0" dirty="0" smtClean="0"/>
              <a:t> concentration </a:t>
            </a:r>
            <a:r>
              <a:rPr lang="fr-BE" baseline="0" dirty="0" err="1" smtClean="0"/>
              <a:t>were</a:t>
            </a:r>
            <a:r>
              <a:rPr lang="fr-BE" baseline="0" dirty="0" smtClean="0"/>
              <a:t> </a:t>
            </a:r>
            <a:r>
              <a:rPr lang="fr-BE" baseline="0" dirty="0" err="1" smtClean="0"/>
              <a:t>fed</a:t>
            </a:r>
            <a:r>
              <a:rPr lang="fr-BE" baseline="0" dirty="0" smtClean="0"/>
              <a:t> in the model, but </a:t>
            </a:r>
            <a:r>
              <a:rPr lang="fr-BE" baseline="0" dirty="0" err="1" smtClean="0"/>
              <a:t>that</a:t>
            </a:r>
            <a:r>
              <a:rPr lang="fr-BE" baseline="0" dirty="0" smtClean="0"/>
              <a:t> </a:t>
            </a:r>
            <a:r>
              <a:rPr lang="fr-BE" baseline="0" dirty="0" err="1" smtClean="0"/>
              <a:t>because</a:t>
            </a:r>
            <a:r>
              <a:rPr lang="fr-BE" baseline="0" dirty="0" smtClean="0"/>
              <a:t> of </a:t>
            </a:r>
            <a:r>
              <a:rPr lang="fr-BE" baseline="0" dirty="0" err="1" smtClean="0"/>
              <a:t>its</a:t>
            </a:r>
            <a:r>
              <a:rPr lang="fr-BE" baseline="0" dirty="0" smtClean="0"/>
              <a:t> </a:t>
            </a:r>
            <a:r>
              <a:rPr lang="fr-BE" baseline="0" dirty="0" err="1" smtClean="0"/>
              <a:t>multivariate</a:t>
            </a:r>
            <a:r>
              <a:rPr lang="fr-BE" baseline="0" dirty="0" smtClean="0"/>
              <a:t> structure, the Ensemble </a:t>
            </a:r>
            <a:r>
              <a:rPr lang="fr-BE" baseline="0" dirty="0" err="1" smtClean="0"/>
              <a:t>Kalman</a:t>
            </a:r>
            <a:r>
              <a:rPr lang="fr-BE" baseline="0" dirty="0" smtClean="0"/>
              <a:t> </a:t>
            </a:r>
            <a:r>
              <a:rPr lang="fr-BE" baseline="0" dirty="0" err="1" smtClean="0"/>
              <a:t>filter</a:t>
            </a:r>
            <a:r>
              <a:rPr lang="fr-BE" baseline="0" dirty="0" smtClean="0"/>
              <a:t> </a:t>
            </a:r>
            <a:r>
              <a:rPr lang="fr-BE" baseline="0" dirty="0" err="1" smtClean="0"/>
              <a:t>automatically</a:t>
            </a:r>
            <a:r>
              <a:rPr lang="fr-BE" baseline="0" dirty="0" smtClean="0"/>
              <a:t> updates all </a:t>
            </a:r>
            <a:r>
              <a:rPr lang="fr-BE" baseline="0" dirty="0" err="1" smtClean="0"/>
              <a:t>other</a:t>
            </a:r>
            <a:r>
              <a:rPr lang="fr-BE" baseline="0" dirty="0" smtClean="0"/>
              <a:t> variables (</a:t>
            </a:r>
            <a:r>
              <a:rPr lang="fr-BE" baseline="0" dirty="0" err="1" smtClean="0"/>
              <a:t>here</a:t>
            </a:r>
            <a:r>
              <a:rPr lang="fr-BE" baseline="0" dirty="0" smtClean="0"/>
              <a:t> </a:t>
            </a:r>
            <a:r>
              <a:rPr lang="fr-BE" baseline="0" dirty="0" err="1" smtClean="0"/>
              <a:t>thickness</a:t>
            </a:r>
            <a:r>
              <a:rPr lang="fr-BE" baseline="0" dirty="0" smtClean="0"/>
              <a:t> and </a:t>
            </a:r>
            <a:r>
              <a:rPr lang="fr-BE" baseline="0" dirty="0" err="1" smtClean="0"/>
              <a:t>temperature</a:t>
            </a:r>
            <a:r>
              <a:rPr lang="fr-BE" baseline="0" dirty="0" smtClean="0"/>
              <a:t>). </a:t>
            </a:r>
            <a:r>
              <a:rPr lang="fr-BE" baseline="0" dirty="0" err="1" smtClean="0"/>
              <a:t>Thanks</a:t>
            </a:r>
            <a:r>
              <a:rPr lang="fr-BE" baseline="0" dirty="0" smtClean="0"/>
              <a:t> to the update of </a:t>
            </a:r>
            <a:r>
              <a:rPr lang="fr-BE" baseline="0" dirty="0" err="1" smtClean="0"/>
              <a:t>these</a:t>
            </a:r>
            <a:r>
              <a:rPr lang="fr-BE" baseline="0" dirty="0" smtClean="0"/>
              <a:t> non-</a:t>
            </a:r>
            <a:r>
              <a:rPr lang="fr-BE" baseline="0" dirty="0" err="1" smtClean="0"/>
              <a:t>observed</a:t>
            </a:r>
            <a:r>
              <a:rPr lang="fr-BE" baseline="0" dirty="0" smtClean="0"/>
              <a:t> variables,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still</a:t>
            </a:r>
            <a:r>
              <a:rPr lang="fr-BE" baseline="0" dirty="0" smtClean="0"/>
              <a:t> possible to </a:t>
            </a:r>
            <a:r>
              <a:rPr lang="fr-BE" baseline="0" dirty="0" err="1" smtClean="0"/>
              <a:t>improve</a:t>
            </a:r>
            <a:r>
              <a:rPr lang="fr-BE" baseline="0" dirty="0" smtClean="0"/>
              <a:t> the spatial distribution of </a:t>
            </a:r>
            <a:r>
              <a:rPr lang="fr-BE" baseline="0" dirty="0" err="1" smtClean="0"/>
              <a:t>ice</a:t>
            </a:r>
            <a:r>
              <a:rPr lang="fr-BE" baseline="0" dirty="0" smtClean="0"/>
              <a:t> concentration in the </a:t>
            </a:r>
            <a:r>
              <a:rPr lang="fr-BE" baseline="0" dirty="0" err="1" smtClean="0"/>
              <a:t>next</a:t>
            </a:r>
            <a:r>
              <a:rPr lang="fr-BE" baseline="0" dirty="0" smtClean="0"/>
              <a:t> </a:t>
            </a:r>
            <a:r>
              <a:rPr lang="fr-BE" baseline="0" dirty="0" err="1" smtClean="0"/>
              <a:t>summer</a:t>
            </a:r>
            <a:r>
              <a:rPr lang="fr-BE" baseline="0" dirty="0" smtClean="0"/>
              <a:t>, </a:t>
            </a:r>
            <a:r>
              <a:rPr lang="fr-BE" baseline="0" dirty="0" err="1" smtClean="0"/>
              <a:t>because</a:t>
            </a:r>
            <a:r>
              <a:rPr lang="fr-BE" baseline="0" dirty="0" smtClean="0"/>
              <a:t> </a:t>
            </a:r>
            <a:r>
              <a:rPr lang="fr-BE" baseline="0" dirty="0" err="1" smtClean="0"/>
              <a:t>these</a:t>
            </a:r>
            <a:r>
              <a:rPr lang="fr-BE" baseline="0" dirty="0" smtClean="0"/>
              <a:t> variables </a:t>
            </a:r>
            <a:r>
              <a:rPr lang="fr-BE" baseline="0" dirty="0" err="1" smtClean="0"/>
              <a:t>hold</a:t>
            </a:r>
            <a:r>
              <a:rPr lang="fr-BE" baseline="0" dirty="0" smtClean="0"/>
              <a:t> a memory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reemerge</a:t>
            </a:r>
            <a:r>
              <a:rPr lang="fr-BE" baseline="0" dirty="0" smtClean="0"/>
              <a:t> six </a:t>
            </a:r>
            <a:r>
              <a:rPr lang="fr-BE" baseline="0" dirty="0" err="1" smtClean="0"/>
              <a:t>months</a:t>
            </a:r>
            <a:r>
              <a:rPr lang="fr-BE" baseline="0" dirty="0" smtClean="0"/>
              <a:t> </a:t>
            </a:r>
            <a:r>
              <a:rPr lang="fr-BE" baseline="0" dirty="0" err="1" smtClean="0"/>
              <a:t>later</a:t>
            </a:r>
            <a:r>
              <a:rPr lang="fr-BE" baseline="0" dirty="0" smtClean="0"/>
              <a:t>.</a:t>
            </a:r>
            <a:endParaRPr lang="en-US" dirty="0" smtClean="0"/>
          </a:p>
        </p:txBody>
      </p:sp>
      <p:sp>
        <p:nvSpPr>
          <p:cNvPr id="4" name="Slide Number Placeholder 3"/>
          <p:cNvSpPr>
            <a:spLocks noGrp="1"/>
          </p:cNvSpPr>
          <p:nvPr>
            <p:ph type="sldNum" idx="10"/>
          </p:nvPr>
        </p:nvSpPr>
        <p:spPr/>
        <p:txBody>
          <a:bodyPr/>
          <a:lstStyle/>
          <a:p>
            <a:pPr>
              <a:defRPr/>
            </a:pPr>
            <a:fld id="{57B21174-20D6-48DD-A348-84FD147F3AE1}" type="slidenum">
              <a:rPr lang="en-US" altLang="en-US" smtClean="0"/>
              <a:pPr>
                <a:defRPr/>
              </a:pPr>
              <a:t>18</a:t>
            </a:fld>
            <a:endParaRPr lang="en-US" altLang="en-US"/>
          </a:p>
        </p:txBody>
      </p:sp>
    </p:spTree>
    <p:extLst>
      <p:ext uri="{BB962C8B-B14F-4D97-AF65-F5344CB8AC3E}">
        <p14:creationId xmlns:p14="http://schemas.microsoft.com/office/powerpoint/2010/main" val="30874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763588"/>
            <a:ext cx="4973638" cy="3729037"/>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BE" dirty="0" smtClean="0"/>
              <a:t>The </a:t>
            </a:r>
            <a:r>
              <a:rPr lang="fr-BE" dirty="0" err="1" smtClean="0"/>
              <a:t>next</a:t>
            </a:r>
            <a:r>
              <a:rPr lang="fr-BE" dirty="0" smtClean="0"/>
              <a:t> </a:t>
            </a:r>
            <a:r>
              <a:rPr lang="fr-BE" dirty="0" err="1" smtClean="0"/>
              <a:t>step</a:t>
            </a:r>
            <a:r>
              <a:rPr lang="fr-BE" dirty="0" smtClean="0"/>
              <a:t> </a:t>
            </a:r>
            <a:r>
              <a:rPr lang="fr-BE" dirty="0" err="1" smtClean="0"/>
              <a:t>is</a:t>
            </a:r>
            <a:r>
              <a:rPr lang="fr-BE" dirty="0" smtClean="0"/>
              <a:t> </a:t>
            </a:r>
            <a:r>
              <a:rPr lang="fr-BE" dirty="0" err="1" smtClean="0"/>
              <a:t>now</a:t>
            </a:r>
            <a:r>
              <a:rPr lang="fr-BE" dirty="0" smtClean="0"/>
              <a:t> to port the </a:t>
            </a:r>
            <a:r>
              <a:rPr lang="fr-BE" dirty="0" err="1" smtClean="0"/>
              <a:t>EnKF</a:t>
            </a:r>
            <a:r>
              <a:rPr lang="fr-BE" dirty="0" smtClean="0"/>
              <a:t> to a </a:t>
            </a:r>
            <a:r>
              <a:rPr lang="fr-BE" dirty="0" err="1" smtClean="0"/>
              <a:t>fully-coupled</a:t>
            </a:r>
            <a:r>
              <a:rPr lang="fr-BE" baseline="0" dirty="0" smtClean="0"/>
              <a:t> system (EC-</a:t>
            </a:r>
            <a:r>
              <a:rPr lang="fr-BE" baseline="0" dirty="0" err="1" smtClean="0"/>
              <a:t>Earth</a:t>
            </a:r>
            <a:r>
              <a:rPr lang="fr-BE" baseline="0" dirty="0" smtClean="0"/>
              <a:t>). But </a:t>
            </a:r>
            <a:r>
              <a:rPr lang="fr-BE" baseline="0" dirty="0" err="1" smtClean="0"/>
              <a:t>when</a:t>
            </a:r>
            <a:r>
              <a:rPr lang="fr-BE" baseline="0" dirty="0" smtClean="0"/>
              <a:t> the model changes, new questions </a:t>
            </a:r>
            <a:r>
              <a:rPr lang="fr-BE" baseline="0" dirty="0" err="1" smtClean="0"/>
              <a:t>emerge</a:t>
            </a:r>
            <a:r>
              <a:rPr lang="fr-BE" baseline="0" dirty="0" smtClean="0"/>
              <a:t>. It </a:t>
            </a:r>
            <a:r>
              <a:rPr lang="fr-BE" baseline="0" dirty="0" err="1" smtClean="0"/>
              <a:t>is</a:t>
            </a:r>
            <a:r>
              <a:rPr lang="fr-BE" baseline="0" dirty="0" smtClean="0"/>
              <a:t> </a:t>
            </a:r>
            <a:r>
              <a:rPr lang="fr-BE" baseline="0" dirty="0" err="1" smtClean="0"/>
              <a:t>uncertain</a:t>
            </a:r>
            <a:r>
              <a:rPr lang="fr-BE" baseline="0" dirty="0" smtClean="0"/>
              <a:t> </a:t>
            </a:r>
            <a:r>
              <a:rPr lang="fr-BE" baseline="0" dirty="0" err="1" smtClean="0"/>
              <a:t>at</a:t>
            </a:r>
            <a:r>
              <a:rPr lang="fr-BE" baseline="0" dirty="0" smtClean="0"/>
              <a:t> </a:t>
            </a:r>
            <a:r>
              <a:rPr lang="fr-BE" baseline="0" dirty="0" err="1" smtClean="0"/>
              <a:t>this</a:t>
            </a:r>
            <a:r>
              <a:rPr lang="fr-BE" baseline="0" dirty="0" smtClean="0"/>
              <a:t> stage how to </a:t>
            </a:r>
            <a:r>
              <a:rPr lang="fr-BE" baseline="0" dirty="0" err="1" smtClean="0"/>
              <a:t>perturb</a:t>
            </a:r>
            <a:r>
              <a:rPr lang="fr-BE" baseline="0" dirty="0" smtClean="0"/>
              <a:t> the model as to </a:t>
            </a:r>
            <a:r>
              <a:rPr lang="fr-BE" baseline="0" dirty="0" err="1" smtClean="0"/>
              <a:t>generate</a:t>
            </a:r>
            <a:r>
              <a:rPr lang="fr-BE" baseline="0" dirty="0" smtClean="0"/>
              <a:t> the </a:t>
            </a:r>
            <a:r>
              <a:rPr lang="fr-BE" baseline="0" dirty="0" err="1" smtClean="0"/>
              <a:t>appropriate</a:t>
            </a:r>
            <a:r>
              <a:rPr lang="fr-BE" baseline="0" dirty="0" smtClean="0"/>
              <a:t> </a:t>
            </a:r>
            <a:r>
              <a:rPr lang="fr-BE" baseline="0" dirty="0" err="1" smtClean="0"/>
              <a:t>error</a:t>
            </a:r>
            <a:r>
              <a:rPr lang="fr-BE" baseline="0" dirty="0" smtClean="0"/>
              <a:t> structure in the </a:t>
            </a:r>
            <a:r>
              <a:rPr lang="fr-BE" baseline="0" dirty="0" err="1" smtClean="0"/>
              <a:t>sea</a:t>
            </a:r>
            <a:r>
              <a:rPr lang="fr-BE" baseline="0" dirty="0" smtClean="0"/>
              <a:t> </a:t>
            </a:r>
            <a:r>
              <a:rPr lang="fr-BE" baseline="0" dirty="0" err="1" smtClean="0"/>
              <a:t>ice</a:t>
            </a:r>
            <a:r>
              <a:rPr lang="fr-BE" baseline="0" dirty="0" smtClean="0"/>
              <a:t> model. In </a:t>
            </a:r>
            <a:r>
              <a:rPr lang="fr-BE" baseline="0" dirty="0" err="1" smtClean="0"/>
              <a:t>fact</a:t>
            </a:r>
            <a:r>
              <a:rPr lang="fr-BE" baseline="0" dirty="0" smtClean="0"/>
              <a:t>, </a:t>
            </a:r>
            <a:r>
              <a:rPr lang="fr-BE" baseline="0" dirty="0" err="1" smtClean="0"/>
              <a:t>perturbing</a:t>
            </a:r>
            <a:r>
              <a:rPr lang="fr-BE" baseline="0" dirty="0" smtClean="0"/>
              <a:t> </a:t>
            </a:r>
            <a:r>
              <a:rPr lang="fr-BE" baseline="0" dirty="0" err="1" smtClean="0"/>
              <a:t>coupled</a:t>
            </a:r>
            <a:r>
              <a:rPr lang="fr-BE" baseline="0" dirty="0" smtClean="0"/>
              <a:t> </a:t>
            </a:r>
            <a:r>
              <a:rPr lang="fr-BE" baseline="0" dirty="0" err="1" smtClean="0"/>
              <a:t>systems</a:t>
            </a:r>
            <a:r>
              <a:rPr lang="fr-BE" baseline="0" dirty="0" smtClean="0"/>
              <a:t> </a:t>
            </a:r>
            <a:r>
              <a:rPr lang="fr-BE" baseline="0" dirty="0" err="1" smtClean="0"/>
              <a:t>is</a:t>
            </a:r>
            <a:r>
              <a:rPr lang="fr-BE" baseline="0" dirty="0" smtClean="0"/>
              <a:t> far </a:t>
            </a:r>
            <a:r>
              <a:rPr lang="fr-BE" baseline="0" dirty="0" err="1" smtClean="0"/>
              <a:t>from</a:t>
            </a:r>
            <a:r>
              <a:rPr lang="fr-BE" baseline="0" dirty="0" smtClean="0"/>
              <a:t> </a:t>
            </a:r>
            <a:r>
              <a:rPr lang="fr-BE" baseline="0" dirty="0" err="1" smtClean="0"/>
              <a:t>clear</a:t>
            </a:r>
            <a:r>
              <a:rPr lang="fr-BE" baseline="0" dirty="0" smtClean="0"/>
              <a:t> </a:t>
            </a:r>
            <a:r>
              <a:rPr lang="fr-BE" baseline="0" dirty="0" err="1" smtClean="0"/>
              <a:t>since</a:t>
            </a:r>
            <a:r>
              <a:rPr lang="fr-BE" baseline="0" dirty="0" smtClean="0"/>
              <a:t> the time </a:t>
            </a:r>
            <a:r>
              <a:rPr lang="fr-BE" baseline="0" dirty="0" err="1" smtClean="0"/>
              <a:t>scales</a:t>
            </a:r>
            <a:r>
              <a:rPr lang="fr-BE" baseline="0" dirty="0" smtClean="0"/>
              <a:t> of the </a:t>
            </a:r>
            <a:r>
              <a:rPr lang="fr-BE" baseline="0" dirty="0" err="1" smtClean="0"/>
              <a:t>ocean</a:t>
            </a:r>
            <a:r>
              <a:rPr lang="fr-BE" baseline="0" dirty="0" smtClean="0"/>
              <a:t> and the </a:t>
            </a:r>
            <a:r>
              <a:rPr lang="fr-BE" baseline="0" dirty="0" err="1" smtClean="0"/>
              <a:t>atmosphere</a:t>
            </a:r>
            <a:r>
              <a:rPr lang="fr-BE" baseline="0" dirty="0" smtClean="0"/>
              <a:t> are </a:t>
            </a:r>
            <a:r>
              <a:rPr lang="fr-BE" baseline="0" dirty="0" err="1" smtClean="0"/>
              <a:t>very</a:t>
            </a:r>
            <a:r>
              <a:rPr lang="fr-BE" baseline="0" dirty="0" smtClean="0"/>
              <a:t> </a:t>
            </a:r>
            <a:r>
              <a:rPr lang="fr-BE" baseline="0" dirty="0" err="1" smtClean="0"/>
              <a:t>different</a:t>
            </a:r>
            <a:r>
              <a:rPr lang="fr-BE" baseline="0" dirty="0" smtClean="0"/>
              <a:t>. </a:t>
            </a:r>
            <a:r>
              <a:rPr lang="fr-BE" baseline="0" dirty="0" err="1" smtClean="0"/>
              <a:t>Another</a:t>
            </a:r>
            <a:r>
              <a:rPr lang="fr-BE" baseline="0" dirty="0" smtClean="0"/>
              <a:t> question </a:t>
            </a:r>
            <a:r>
              <a:rPr lang="fr-BE" baseline="0" dirty="0" err="1" smtClean="0"/>
              <a:t>pertains</a:t>
            </a:r>
            <a:r>
              <a:rPr lang="fr-BE" baseline="0" dirty="0" smtClean="0"/>
              <a:t> to the update phase: </a:t>
            </a:r>
            <a:r>
              <a:rPr lang="fr-BE" baseline="0" dirty="0" err="1" smtClean="0"/>
              <a:t>when</a:t>
            </a:r>
            <a:r>
              <a:rPr lang="fr-BE" baseline="0" dirty="0" smtClean="0"/>
              <a:t> </a:t>
            </a:r>
            <a:r>
              <a:rPr lang="fr-BE" baseline="0" dirty="0" err="1" smtClean="0"/>
              <a:t>ice</a:t>
            </a:r>
            <a:r>
              <a:rPr lang="fr-BE" baseline="0" dirty="0" smtClean="0"/>
              <a:t> concentration </a:t>
            </a:r>
            <a:r>
              <a:rPr lang="fr-BE" baseline="0" dirty="0" err="1" smtClean="0"/>
              <a:t>is</a:t>
            </a:r>
            <a:r>
              <a:rPr lang="fr-BE" baseline="0" dirty="0" smtClean="0"/>
              <a:t> </a:t>
            </a:r>
            <a:r>
              <a:rPr lang="fr-BE" baseline="0" dirty="0" err="1" smtClean="0"/>
              <a:t>updated</a:t>
            </a:r>
            <a:r>
              <a:rPr lang="fr-BE" baseline="0" dirty="0" smtClean="0"/>
              <a:t>, </a:t>
            </a:r>
            <a:r>
              <a:rPr lang="fr-BE" baseline="0" dirty="0" err="1" smtClean="0"/>
              <a:t>should</a:t>
            </a:r>
            <a:r>
              <a:rPr lang="fr-BE" baseline="0" dirty="0" smtClean="0"/>
              <a:t> </a:t>
            </a:r>
            <a:r>
              <a:rPr lang="fr-BE" baseline="0" dirty="0" err="1" smtClean="0"/>
              <a:t>near</a:t>
            </a:r>
            <a:r>
              <a:rPr lang="fr-BE" baseline="0" dirty="0" smtClean="0"/>
              <a:t>-surface air </a:t>
            </a:r>
            <a:r>
              <a:rPr lang="fr-BE" baseline="0" dirty="0" err="1" smtClean="0"/>
              <a:t>temperatures</a:t>
            </a:r>
            <a:r>
              <a:rPr lang="fr-BE" baseline="0" dirty="0" smtClean="0"/>
              <a:t> </a:t>
            </a:r>
            <a:r>
              <a:rPr lang="fr-BE" baseline="0" dirty="0" err="1" smtClean="0"/>
              <a:t>be</a:t>
            </a:r>
            <a:r>
              <a:rPr lang="fr-BE" baseline="0" dirty="0" smtClean="0"/>
              <a:t> </a:t>
            </a:r>
            <a:r>
              <a:rPr lang="fr-BE" baseline="0" dirty="0" err="1" smtClean="0"/>
              <a:t>updated</a:t>
            </a:r>
            <a:r>
              <a:rPr lang="fr-BE" baseline="0" dirty="0" smtClean="0"/>
              <a:t> as </a:t>
            </a:r>
            <a:r>
              <a:rPr lang="fr-BE" baseline="0" dirty="0" err="1" smtClean="0"/>
              <a:t>well</a:t>
            </a:r>
            <a:r>
              <a:rPr lang="fr-BE" baseline="0" dirty="0" smtClean="0"/>
              <a:t>? </a:t>
            </a:r>
            <a:r>
              <a:rPr lang="fr-BE" baseline="0" dirty="0" err="1" smtClean="0"/>
              <a:t>What</a:t>
            </a:r>
            <a:r>
              <a:rPr lang="fr-BE" baseline="0" dirty="0" smtClean="0"/>
              <a:t> about the </a:t>
            </a:r>
            <a:r>
              <a:rPr lang="fr-BE" baseline="0" dirty="0" err="1" smtClean="0"/>
              <a:t>whole</a:t>
            </a:r>
            <a:r>
              <a:rPr lang="fr-BE" baseline="0" dirty="0" smtClean="0"/>
              <a:t> vertical </a:t>
            </a:r>
            <a:r>
              <a:rPr lang="fr-BE" baseline="0" dirty="0" err="1" smtClean="0"/>
              <a:t>column</a:t>
            </a:r>
            <a:r>
              <a:rPr lang="fr-BE" baseline="0" dirty="0" smtClean="0"/>
              <a:t>? </a:t>
            </a:r>
            <a:r>
              <a:rPr lang="fr-BE" baseline="0" dirty="0" err="1" smtClean="0"/>
              <a:t>Finally</a:t>
            </a:r>
            <a:r>
              <a:rPr lang="fr-BE" baseline="0" dirty="0" smtClean="0"/>
              <a:t>,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clear</a:t>
            </a:r>
            <a:r>
              <a:rPr lang="fr-BE" baseline="0" dirty="0" smtClean="0"/>
              <a:t> </a:t>
            </a:r>
            <a:r>
              <a:rPr lang="fr-BE" baseline="0" dirty="0" err="1" smtClean="0"/>
              <a:t>that</a:t>
            </a:r>
            <a:r>
              <a:rPr lang="fr-BE" baseline="0" dirty="0" smtClean="0"/>
              <a:t> </a:t>
            </a:r>
            <a:r>
              <a:rPr lang="fr-BE" baseline="0" dirty="0" err="1" smtClean="0"/>
              <a:t>these</a:t>
            </a:r>
            <a:r>
              <a:rPr lang="fr-BE" baseline="0" dirty="0" smtClean="0"/>
              <a:t> simulations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highly</a:t>
            </a:r>
            <a:r>
              <a:rPr lang="fr-BE" baseline="0" dirty="0" smtClean="0"/>
              <a:t> </a:t>
            </a:r>
            <a:r>
              <a:rPr lang="fr-BE" baseline="0" dirty="0" err="1" smtClean="0"/>
              <a:t>demanding</a:t>
            </a:r>
            <a:r>
              <a:rPr lang="fr-BE" baseline="0" dirty="0" smtClean="0"/>
              <a:t>. So far the </a:t>
            </a:r>
            <a:r>
              <a:rPr lang="fr-BE" baseline="0" dirty="0" err="1" smtClean="0"/>
              <a:t>filter</a:t>
            </a:r>
            <a:r>
              <a:rPr lang="fr-BE" baseline="0" dirty="0" smtClean="0"/>
              <a:t> has been </a:t>
            </a:r>
            <a:r>
              <a:rPr lang="fr-BE" baseline="0" dirty="0" err="1" smtClean="0"/>
              <a:t>run</a:t>
            </a:r>
            <a:r>
              <a:rPr lang="fr-BE" baseline="0" dirty="0" smtClean="0"/>
              <a:t> </a:t>
            </a:r>
            <a:r>
              <a:rPr lang="fr-BE" baseline="0" dirty="0" err="1" smtClean="0"/>
              <a:t>with</a:t>
            </a:r>
            <a:r>
              <a:rPr lang="fr-BE" baseline="0" dirty="0" smtClean="0"/>
              <a:t> 25 </a:t>
            </a:r>
            <a:r>
              <a:rPr lang="fr-BE" baseline="0" dirty="0" err="1" smtClean="0"/>
              <a:t>members</a:t>
            </a:r>
            <a:r>
              <a:rPr lang="fr-BE" baseline="0" dirty="0" smtClean="0"/>
              <a:t>, </a:t>
            </a:r>
            <a:r>
              <a:rPr lang="fr-BE" baseline="0" dirty="0" err="1" smtClean="0"/>
              <a:t>which</a:t>
            </a:r>
            <a:r>
              <a:rPr lang="fr-BE" baseline="0" dirty="0" smtClean="0"/>
              <a:t> </a:t>
            </a:r>
            <a:r>
              <a:rPr lang="fr-BE" baseline="0" dirty="0" err="1" smtClean="0"/>
              <a:t>seems</a:t>
            </a:r>
            <a:r>
              <a:rPr lang="fr-BE" baseline="0" dirty="0" smtClean="0"/>
              <a:t> a lot for </a:t>
            </a:r>
            <a:r>
              <a:rPr lang="fr-BE" baseline="0" dirty="0" err="1" smtClean="0"/>
              <a:t>climate</a:t>
            </a:r>
            <a:r>
              <a:rPr lang="fr-BE" baseline="0" dirty="0" smtClean="0"/>
              <a:t> </a:t>
            </a:r>
            <a:r>
              <a:rPr lang="fr-BE" baseline="0" dirty="0" err="1" smtClean="0"/>
              <a:t>modellers</a:t>
            </a:r>
            <a:r>
              <a:rPr lang="fr-BE" baseline="0" dirty="0" smtClean="0"/>
              <a:t> but </a:t>
            </a:r>
            <a:r>
              <a:rPr lang="fr-BE" baseline="0" dirty="0" err="1" smtClean="0"/>
              <a:t>ridiculous</a:t>
            </a:r>
            <a:r>
              <a:rPr lang="fr-BE" baseline="0" dirty="0" smtClean="0"/>
              <a:t> for data assimilation people. How to </a:t>
            </a:r>
            <a:r>
              <a:rPr lang="fr-BE" baseline="0" dirty="0" err="1" smtClean="0"/>
              <a:t>optimize</a:t>
            </a:r>
            <a:r>
              <a:rPr lang="fr-BE" baseline="0" dirty="0" smtClean="0"/>
              <a:t> the use of </a:t>
            </a:r>
            <a:r>
              <a:rPr lang="fr-BE" baseline="0" dirty="0" err="1" smtClean="0"/>
              <a:t>resources</a:t>
            </a:r>
            <a:r>
              <a:rPr lang="fr-BE" baseline="0" dirty="0" smtClean="0"/>
              <a:t> </a:t>
            </a:r>
            <a:r>
              <a:rPr lang="fr-BE" baseline="0" dirty="0" err="1" smtClean="0"/>
              <a:t>without</a:t>
            </a:r>
            <a:r>
              <a:rPr lang="fr-BE" baseline="0" dirty="0" smtClean="0"/>
              <a:t> </a:t>
            </a:r>
            <a:r>
              <a:rPr lang="fr-BE" baseline="0" dirty="0" err="1" smtClean="0"/>
              <a:t>sacrificing</a:t>
            </a:r>
            <a:r>
              <a:rPr lang="fr-BE" baseline="0" dirty="0" smtClean="0"/>
              <a:t> the </a:t>
            </a:r>
            <a:r>
              <a:rPr lang="fr-BE" baseline="0" dirty="0" err="1" smtClean="0"/>
              <a:t>statistics</a:t>
            </a:r>
            <a:r>
              <a:rPr lang="fr-BE" baseline="0" dirty="0" smtClean="0"/>
              <a:t> of </a:t>
            </a:r>
            <a:r>
              <a:rPr lang="fr-BE" baseline="0" dirty="0" err="1" smtClean="0"/>
              <a:t>our</a:t>
            </a:r>
            <a:r>
              <a:rPr lang="fr-BE" baseline="0" dirty="0" smtClean="0"/>
              <a:t> ensemble </a:t>
            </a:r>
            <a:r>
              <a:rPr lang="fr-BE" baseline="0" dirty="0" err="1" smtClean="0"/>
              <a:t>will</a:t>
            </a:r>
            <a:r>
              <a:rPr lang="fr-BE" baseline="0" dirty="0" smtClean="0"/>
              <a:t> </a:t>
            </a:r>
            <a:r>
              <a:rPr lang="fr-BE" baseline="0" dirty="0" err="1" smtClean="0"/>
              <a:t>be</a:t>
            </a:r>
            <a:r>
              <a:rPr lang="fr-BE" baseline="0" dirty="0" smtClean="0"/>
              <a:t> a </a:t>
            </a:r>
            <a:r>
              <a:rPr lang="fr-BE" baseline="0" dirty="0" err="1" smtClean="0"/>
              <a:t>very</a:t>
            </a:r>
            <a:r>
              <a:rPr lang="fr-BE" baseline="0" dirty="0" smtClean="0"/>
              <a:t> important question to </a:t>
            </a:r>
            <a:r>
              <a:rPr lang="fr-BE" baseline="0" dirty="0" err="1" smtClean="0"/>
              <a:t>address</a:t>
            </a:r>
            <a:r>
              <a:rPr lang="fr-BE" baseline="0" dirty="0" smtClean="0"/>
              <a:t>.</a:t>
            </a:r>
            <a:endParaRPr lang="en-US" dirty="0" smtClean="0"/>
          </a:p>
        </p:txBody>
      </p:sp>
      <p:sp>
        <p:nvSpPr>
          <p:cNvPr id="4" name="Slide Number Placeholder 3"/>
          <p:cNvSpPr>
            <a:spLocks noGrp="1"/>
          </p:cNvSpPr>
          <p:nvPr>
            <p:ph type="sldNum" idx="10"/>
          </p:nvPr>
        </p:nvSpPr>
        <p:spPr/>
        <p:txBody>
          <a:bodyPr/>
          <a:lstStyle/>
          <a:p>
            <a:pPr>
              <a:defRPr/>
            </a:pPr>
            <a:fld id="{57B21174-20D6-48DD-A348-84FD147F3AE1}" type="slidenum">
              <a:rPr lang="en-US" altLang="en-US" smtClean="0"/>
              <a:pPr>
                <a:defRPr/>
              </a:pPr>
              <a:t>19</a:t>
            </a:fld>
            <a:endParaRPr lang="en-US" altLang="en-US"/>
          </a:p>
        </p:txBody>
      </p:sp>
    </p:spTree>
    <p:extLst>
      <p:ext uri="{BB962C8B-B14F-4D97-AF65-F5344CB8AC3E}">
        <p14:creationId xmlns:p14="http://schemas.microsoft.com/office/powerpoint/2010/main" val="192944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2</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32"/>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CCC28945-A707-4B3A-816D-77CF76AA5143}" type="slidenum">
              <a:rPr lang="en-US" altLang="en-US" b="0" smtClean="0">
                <a:solidFill>
                  <a:srgbClr val="000000"/>
                </a:solidFill>
                <a:latin typeface="Times New Roman" pitchFamily="18" charset="0"/>
              </a:rPr>
              <a:pPr eaLnBrk="1"/>
              <a:t>20</a:t>
            </a:fld>
            <a:endParaRPr lang="en-US" altLang="en-US" b="0" smtClean="0">
              <a:solidFill>
                <a:srgbClr val="000000"/>
              </a:solidFill>
              <a:latin typeface="Times New Roman" pitchFamily="18" charset="0"/>
            </a:endParaRPr>
          </a:p>
        </p:txBody>
      </p:sp>
      <p:sp>
        <p:nvSpPr>
          <p:cNvPr id="32771" name="Text Box 1"/>
          <p:cNvSpPr txBox="1">
            <a:spLocks noChangeArrowheads="1"/>
          </p:cNvSpPr>
          <p:nvPr/>
        </p:nvSpPr>
        <p:spPr bwMode="auto">
          <a:xfrm>
            <a:off x="1371600" y="763588"/>
            <a:ext cx="5029200" cy="37719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2" name="Text Box 2"/>
          <p:cNvSpPr txBox="1">
            <a:spLocks noChangeArrowheads="1"/>
          </p:cNvSpPr>
          <p:nvPr/>
        </p:nvSpPr>
        <p:spPr bwMode="auto">
          <a:xfrm>
            <a:off x="777875" y="4776788"/>
            <a:ext cx="621665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Melanie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IC3 CFU</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S2d probabilistic forecasting using GCM ensemble approach</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FP7 projects – Environment, call for European s2d  forecasts towards climate services. </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Climate services  term from WMO GFCS.</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role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background</a:t>
            </a:r>
          </a:p>
          <a:p>
            <a:pPr>
              <a:lnSpc>
                <a:spcPct val="100000"/>
              </a:lnSpc>
              <a:spcBef>
                <a:spcPts val="450"/>
              </a:spcBef>
              <a:buClrTx/>
              <a:buFontTx/>
              <a:buNone/>
            </a:pPr>
            <a:endParaRPr lang="en-US" altLang="en-US" sz="1200" b="0">
              <a:solidFill>
                <a:srgbClr val="000000"/>
              </a:solidFill>
              <a:latin typeface="Times New Roman" pitchFamily="18" charset="0"/>
              <a:ea typeface="Arial Unicode MS" pitchFamily="34" charset="-128"/>
            </a:endParaRPr>
          </a:p>
        </p:txBody>
      </p:sp>
      <p:sp>
        <p:nvSpPr>
          <p:cNvPr id="32773" name="Notes Placeholder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32"/>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CCC28945-A707-4B3A-816D-77CF76AA5143}" type="slidenum">
              <a:rPr lang="en-US" altLang="en-US" b="0" smtClean="0">
                <a:solidFill>
                  <a:srgbClr val="000000"/>
                </a:solidFill>
                <a:latin typeface="Times New Roman" pitchFamily="18" charset="0"/>
              </a:rPr>
              <a:pPr eaLnBrk="1"/>
              <a:t>21</a:t>
            </a:fld>
            <a:endParaRPr lang="en-US" altLang="en-US" b="0" smtClean="0">
              <a:solidFill>
                <a:srgbClr val="000000"/>
              </a:solidFill>
              <a:latin typeface="Times New Roman" pitchFamily="18" charset="0"/>
            </a:endParaRPr>
          </a:p>
        </p:txBody>
      </p:sp>
      <p:sp>
        <p:nvSpPr>
          <p:cNvPr id="32771" name="Text Box 1"/>
          <p:cNvSpPr txBox="1">
            <a:spLocks noChangeArrowheads="1"/>
          </p:cNvSpPr>
          <p:nvPr/>
        </p:nvSpPr>
        <p:spPr bwMode="auto">
          <a:xfrm>
            <a:off x="1371600" y="763588"/>
            <a:ext cx="5029200" cy="37719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2" name="Text Box 2"/>
          <p:cNvSpPr txBox="1">
            <a:spLocks noChangeArrowheads="1"/>
          </p:cNvSpPr>
          <p:nvPr/>
        </p:nvSpPr>
        <p:spPr bwMode="auto">
          <a:xfrm>
            <a:off x="777875" y="4776788"/>
            <a:ext cx="621665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Melanie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IC3 CFU</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S2d probabilistic forecasting using GCM ensemble approach</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FP7 projects – Environment, call for European s2d  forecasts towards climate services. </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Climate services  term from WMO GFCS.</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role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background</a:t>
            </a:r>
          </a:p>
          <a:p>
            <a:pPr>
              <a:lnSpc>
                <a:spcPct val="100000"/>
              </a:lnSpc>
              <a:spcBef>
                <a:spcPts val="450"/>
              </a:spcBef>
              <a:buClrTx/>
              <a:buFontTx/>
              <a:buNone/>
            </a:pPr>
            <a:endParaRPr lang="en-US" altLang="en-US" sz="1200" b="0">
              <a:solidFill>
                <a:srgbClr val="000000"/>
              </a:solidFill>
              <a:latin typeface="Times New Roman" pitchFamily="18" charset="0"/>
              <a:ea typeface="Arial Unicode MS" pitchFamily="34" charset="-128"/>
            </a:endParaRPr>
          </a:p>
        </p:txBody>
      </p:sp>
      <p:sp>
        <p:nvSpPr>
          <p:cNvPr id="32773" name="Notes Placeholder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32"/>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CCC28945-A707-4B3A-816D-77CF76AA5143}" type="slidenum">
              <a:rPr lang="en-US" altLang="en-US" b="0" smtClean="0">
                <a:solidFill>
                  <a:srgbClr val="000000"/>
                </a:solidFill>
                <a:latin typeface="Times New Roman" pitchFamily="18" charset="0"/>
              </a:rPr>
              <a:pPr eaLnBrk="1"/>
              <a:t>22</a:t>
            </a:fld>
            <a:endParaRPr lang="en-US" altLang="en-US" b="0" smtClean="0">
              <a:solidFill>
                <a:srgbClr val="000000"/>
              </a:solidFill>
              <a:latin typeface="Times New Roman" pitchFamily="18" charset="0"/>
            </a:endParaRPr>
          </a:p>
        </p:txBody>
      </p:sp>
      <p:sp>
        <p:nvSpPr>
          <p:cNvPr id="32771" name="Text Box 1"/>
          <p:cNvSpPr txBox="1">
            <a:spLocks noChangeArrowheads="1"/>
          </p:cNvSpPr>
          <p:nvPr/>
        </p:nvSpPr>
        <p:spPr bwMode="auto">
          <a:xfrm>
            <a:off x="1371600" y="763588"/>
            <a:ext cx="5029200" cy="37719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2" name="Text Box 2"/>
          <p:cNvSpPr txBox="1">
            <a:spLocks noChangeArrowheads="1"/>
          </p:cNvSpPr>
          <p:nvPr/>
        </p:nvSpPr>
        <p:spPr bwMode="auto">
          <a:xfrm>
            <a:off x="777875" y="4776788"/>
            <a:ext cx="621665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Melanie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IC3 CFU</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S2d probabilistic forecasting using GCM ensemble approach</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FP7 projects – Environment, call for European s2d  forecasts towards climate services. </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Climate services  term from WMO GFCS.</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role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background</a:t>
            </a:r>
          </a:p>
          <a:p>
            <a:pPr>
              <a:lnSpc>
                <a:spcPct val="100000"/>
              </a:lnSpc>
              <a:spcBef>
                <a:spcPts val="450"/>
              </a:spcBef>
              <a:buClrTx/>
              <a:buFontTx/>
              <a:buNone/>
            </a:pPr>
            <a:endParaRPr lang="en-US" altLang="en-US" sz="1200" b="0">
              <a:solidFill>
                <a:srgbClr val="000000"/>
              </a:solidFill>
              <a:latin typeface="Times New Roman" pitchFamily="18" charset="0"/>
              <a:ea typeface="Arial Unicode MS" pitchFamily="34" charset="-128"/>
            </a:endParaRPr>
          </a:p>
        </p:txBody>
      </p:sp>
      <p:sp>
        <p:nvSpPr>
          <p:cNvPr id="32773" name="Notes Placeholder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32"/>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CCC28945-A707-4B3A-816D-77CF76AA5143}" type="slidenum">
              <a:rPr lang="en-US" altLang="en-US" b="0" smtClean="0">
                <a:solidFill>
                  <a:srgbClr val="000000"/>
                </a:solidFill>
                <a:latin typeface="Times New Roman" pitchFamily="18" charset="0"/>
              </a:rPr>
              <a:pPr eaLnBrk="1"/>
              <a:t>23</a:t>
            </a:fld>
            <a:endParaRPr lang="en-US" altLang="en-US" b="0" smtClean="0">
              <a:solidFill>
                <a:srgbClr val="000000"/>
              </a:solidFill>
              <a:latin typeface="Times New Roman" pitchFamily="18" charset="0"/>
            </a:endParaRPr>
          </a:p>
        </p:txBody>
      </p:sp>
      <p:sp>
        <p:nvSpPr>
          <p:cNvPr id="32771" name="Text Box 1"/>
          <p:cNvSpPr txBox="1">
            <a:spLocks noChangeArrowheads="1"/>
          </p:cNvSpPr>
          <p:nvPr/>
        </p:nvSpPr>
        <p:spPr bwMode="auto">
          <a:xfrm>
            <a:off x="1371600" y="763588"/>
            <a:ext cx="5029200" cy="37719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2" name="Text Box 2"/>
          <p:cNvSpPr txBox="1">
            <a:spLocks noChangeArrowheads="1"/>
          </p:cNvSpPr>
          <p:nvPr/>
        </p:nvSpPr>
        <p:spPr bwMode="auto">
          <a:xfrm>
            <a:off x="777875" y="4776788"/>
            <a:ext cx="621665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Melanie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IC3 CFU</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S2d probabilistic forecasting using GCM ensemble approach</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FP7 projects – Environment, call for European s2d  forecasts towards climate services. </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Climate services  term from WMO GFCS.</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role</a:t>
            </a:r>
          </a:p>
          <a:p>
            <a:pPr>
              <a:lnSpc>
                <a:spcPct val="100000"/>
              </a:lnSpc>
              <a:spcBef>
                <a:spcPts val="450"/>
              </a:spcBef>
              <a:buClrTx/>
              <a:buFontTx/>
              <a:buNone/>
            </a:pPr>
            <a:r>
              <a:rPr lang="en-US" altLang="en-US" sz="1200" b="0">
                <a:solidFill>
                  <a:srgbClr val="000000"/>
                </a:solidFill>
                <a:latin typeface="Times New Roman" pitchFamily="18" charset="0"/>
                <a:ea typeface="Arial Unicode MS" pitchFamily="34" charset="-128"/>
              </a:rPr>
              <a:t>My background</a:t>
            </a:r>
          </a:p>
          <a:p>
            <a:pPr>
              <a:lnSpc>
                <a:spcPct val="100000"/>
              </a:lnSpc>
              <a:spcBef>
                <a:spcPts val="450"/>
              </a:spcBef>
              <a:buClrTx/>
              <a:buFontTx/>
              <a:buNone/>
            </a:pPr>
            <a:endParaRPr lang="en-US" altLang="en-US" sz="1200" b="0">
              <a:solidFill>
                <a:srgbClr val="000000"/>
              </a:solidFill>
              <a:latin typeface="Times New Roman" pitchFamily="18" charset="0"/>
              <a:ea typeface="Arial Unicode MS" pitchFamily="34" charset="-128"/>
            </a:endParaRPr>
          </a:p>
        </p:txBody>
      </p:sp>
      <p:sp>
        <p:nvSpPr>
          <p:cNvPr id="32773" name="Notes Placeholder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25</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7950" y="763588"/>
            <a:ext cx="4973638" cy="3729037"/>
          </a:xfrm>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9F36BCDE-8FAA-4BB1-9F2C-05DD5C748B3B}" type="slidenum">
              <a:rPr lang="en-US" altLang="en-US" b="0" smtClean="0">
                <a:solidFill>
                  <a:srgbClr val="000000"/>
                </a:solidFill>
                <a:latin typeface="Times New Roman" pitchFamily="18" charset="0"/>
              </a:rPr>
              <a:pPr eaLnBrk="1"/>
              <a:t>26</a:t>
            </a:fld>
            <a:endParaRPr lang="en-US" altLang="en-US" b="0" smtClean="0">
              <a:solidFill>
                <a:srgbClr val="000000"/>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7950" y="763588"/>
            <a:ext cx="4973638" cy="3729037"/>
          </a:xfrm>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9F36BCDE-8FAA-4BB1-9F2C-05DD5C748B3B}" type="slidenum">
              <a:rPr lang="en-US" altLang="en-US" b="0" smtClean="0">
                <a:solidFill>
                  <a:srgbClr val="000000"/>
                </a:solidFill>
                <a:latin typeface="Times New Roman" pitchFamily="18" charset="0"/>
              </a:rPr>
              <a:pPr eaLnBrk="1"/>
              <a:t>27</a:t>
            </a:fld>
            <a:endParaRPr lang="en-US" altLang="en-US" b="0" smtClean="0">
              <a:solidFill>
                <a:srgbClr val="000000"/>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7950" y="763588"/>
            <a:ext cx="4973638" cy="3729037"/>
          </a:xfrm>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9F36BCDE-8FAA-4BB1-9F2C-05DD5C748B3B}" type="slidenum">
              <a:rPr lang="en-US" altLang="en-US" b="0" smtClean="0">
                <a:solidFill>
                  <a:srgbClr val="000000"/>
                </a:solidFill>
                <a:latin typeface="Times New Roman" pitchFamily="18" charset="0"/>
              </a:rPr>
              <a:pPr eaLnBrk="1"/>
              <a:t>28</a:t>
            </a:fld>
            <a:endParaRPr lang="en-US" altLang="en-US" b="0" smtClean="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29</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7950" y="763588"/>
            <a:ext cx="4973638" cy="3729037"/>
          </a:xfrm>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9F36BCDE-8FAA-4BB1-9F2C-05DD5C748B3B}" type="slidenum">
              <a:rPr lang="en-US" altLang="en-US" b="0" smtClean="0">
                <a:solidFill>
                  <a:srgbClr val="000000"/>
                </a:solidFill>
                <a:latin typeface="Times New Roman" pitchFamily="18" charset="0"/>
              </a:rPr>
              <a:pPr eaLnBrk="1"/>
              <a:t>30</a:t>
            </a:fld>
            <a:endParaRPr lang="en-US" altLang="en-US" b="0"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722FC9E6-79D6-4BA5-A0CB-BD0524627787}" type="slidenum">
              <a:rPr lang="en-US" altLang="en-US" b="0" smtClean="0">
                <a:solidFill>
                  <a:srgbClr val="000000"/>
                </a:solidFill>
                <a:latin typeface="Times New Roman" pitchFamily="18" charset="0"/>
              </a:rPr>
              <a:pPr eaLnBrk="1"/>
              <a:t>3</a:t>
            </a:fld>
            <a:endParaRPr lang="en-US" altLang="en-US" b="0" smtClean="0">
              <a:solidFill>
                <a:srgbClr val="000000"/>
              </a:solidFill>
              <a:latin typeface="Times New Roman" pitchFamily="18" charset="0"/>
            </a:endParaRPr>
          </a:p>
        </p:txBody>
      </p:sp>
      <p:sp>
        <p:nvSpPr>
          <p:cNvPr id="2355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377950" y="763588"/>
            <a:ext cx="4973638" cy="3729037"/>
          </a:xfrm>
        </p:spPr>
      </p:sp>
      <p:sp>
        <p:nvSpPr>
          <p:cNvPr id="34819"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E7559C58-4C9F-428F-8980-13E972F18642}" type="slidenum">
              <a:rPr lang="en-US" altLang="en-US" b="0" smtClean="0">
                <a:solidFill>
                  <a:srgbClr val="000000"/>
                </a:solidFill>
                <a:latin typeface="Times New Roman" pitchFamily="18" charset="0"/>
              </a:rPr>
              <a:pPr eaLnBrk="1"/>
              <a:t>31</a:t>
            </a:fld>
            <a:endParaRPr lang="en-US" altLang="en-US" b="0" smtClean="0">
              <a:solidFill>
                <a:srgbClr val="000000"/>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77950" y="763588"/>
            <a:ext cx="4973638" cy="3729037"/>
          </a:xfrm>
        </p:spPr>
      </p:sp>
      <p:sp>
        <p:nvSpPr>
          <p:cNvPr id="35843"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CE1CD4D6-4B66-4970-BBFC-BBFC49594221}" type="slidenum">
              <a:rPr lang="en-US" altLang="en-US" b="0" smtClean="0">
                <a:solidFill>
                  <a:srgbClr val="000000"/>
                </a:solidFill>
                <a:latin typeface="Times New Roman" pitchFamily="18" charset="0"/>
              </a:rPr>
              <a:pPr eaLnBrk="1"/>
              <a:t>32</a:t>
            </a:fld>
            <a:endParaRPr lang="en-US" altLang="en-US" b="0" smtClean="0">
              <a:solidFill>
                <a:srgbClr val="000000"/>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77950" y="763588"/>
            <a:ext cx="4973638" cy="3729037"/>
          </a:xfrm>
        </p:spPr>
      </p:sp>
      <p:sp>
        <p:nvSpPr>
          <p:cNvPr id="36867"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1CA7F4A4-391B-4FB6-B99F-84532AF56817}" type="slidenum">
              <a:rPr lang="en-US" altLang="en-US" b="0" smtClean="0">
                <a:solidFill>
                  <a:srgbClr val="000000"/>
                </a:solidFill>
                <a:latin typeface="Times New Roman" pitchFamily="18" charset="0"/>
              </a:rPr>
              <a:pPr eaLnBrk="1"/>
              <a:t>33</a:t>
            </a:fld>
            <a:endParaRPr lang="en-US" altLang="en-US" b="0" smtClean="0">
              <a:solidFill>
                <a:srgbClr val="000000"/>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377950" y="763588"/>
            <a:ext cx="4973638" cy="3729037"/>
          </a:xfrm>
        </p:spPr>
      </p:sp>
      <p:sp>
        <p:nvSpPr>
          <p:cNvPr id="37891"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0062AF61-BF06-4955-81AD-D7A3B9C19A2A}" type="slidenum">
              <a:rPr lang="en-US" altLang="en-US" b="0" smtClean="0">
                <a:solidFill>
                  <a:srgbClr val="000000"/>
                </a:solidFill>
                <a:latin typeface="Times New Roman" pitchFamily="18" charset="0"/>
              </a:rPr>
              <a:pPr eaLnBrk="1"/>
              <a:t>34</a:t>
            </a:fld>
            <a:endParaRPr lang="en-US" altLang="en-US" b="0" smtClean="0">
              <a:solidFill>
                <a:srgbClr val="000000"/>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7950" y="763588"/>
            <a:ext cx="4973638" cy="3729037"/>
          </a:xfrm>
        </p:spPr>
      </p:sp>
      <p:sp>
        <p:nvSpPr>
          <p:cNvPr id="3891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36790FBB-A87A-4448-B882-D21F200BC2A7}" type="slidenum">
              <a:rPr lang="en-US" altLang="en-US" b="0" smtClean="0">
                <a:solidFill>
                  <a:srgbClr val="000000"/>
                </a:solidFill>
                <a:latin typeface="Times New Roman" pitchFamily="18" charset="0"/>
              </a:rPr>
              <a:pPr eaLnBrk="1"/>
              <a:t>35</a:t>
            </a:fld>
            <a:endParaRPr lang="en-US" altLang="en-US" b="0" smtClean="0">
              <a:solidFill>
                <a:srgbClr val="000000"/>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7950" y="763588"/>
            <a:ext cx="4973638" cy="3729037"/>
          </a:xfrm>
        </p:spPr>
      </p:sp>
      <p:sp>
        <p:nvSpPr>
          <p:cNvPr id="3891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36790FBB-A87A-4448-B882-D21F200BC2A7}" type="slidenum">
              <a:rPr lang="en-US" altLang="en-US" b="0" smtClean="0">
                <a:solidFill>
                  <a:srgbClr val="000000"/>
                </a:solidFill>
                <a:latin typeface="Times New Roman" pitchFamily="18" charset="0"/>
              </a:rPr>
              <a:pPr eaLnBrk="1"/>
              <a:t>36</a:t>
            </a:fld>
            <a:endParaRPr lang="en-US" altLang="en-US" b="0" smtClean="0">
              <a:solidFill>
                <a:srgbClr val="000000"/>
              </a:solidFill>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7950" y="763588"/>
            <a:ext cx="4973638" cy="3729037"/>
          </a:xfrm>
        </p:spPr>
      </p:sp>
      <p:sp>
        <p:nvSpPr>
          <p:cNvPr id="38915" name="Notes Placeholder 2"/>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36790FBB-A87A-4448-B882-D21F200BC2A7}" type="slidenum">
              <a:rPr lang="en-US" altLang="en-US" b="0" smtClean="0">
                <a:solidFill>
                  <a:srgbClr val="000000"/>
                </a:solidFill>
                <a:latin typeface="Times New Roman" pitchFamily="18" charset="0"/>
              </a:rPr>
              <a:pPr eaLnBrk="1"/>
              <a:t>37</a:t>
            </a:fld>
            <a:endParaRPr lang="en-US" altLang="en-US" b="0"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977AF138-B6B8-459C-9980-C730C179BC95}" type="slidenum">
              <a:rPr lang="en-US" altLang="en-US" b="0" smtClean="0">
                <a:solidFill>
                  <a:srgbClr val="000000"/>
                </a:solidFill>
                <a:latin typeface="Times New Roman" pitchFamily="18" charset="0"/>
              </a:rPr>
              <a:pPr eaLnBrk="1"/>
              <a:t>4</a:t>
            </a:fld>
            <a:endParaRPr lang="en-US" altLang="en-US" b="0" smtClean="0">
              <a:solidFill>
                <a:srgbClr val="000000"/>
              </a:solidFill>
              <a:latin typeface="Times New Roman" pitchFamily="18" charset="0"/>
            </a:endParaRPr>
          </a:p>
        </p:txBody>
      </p:sp>
      <p:sp>
        <p:nvSpPr>
          <p:cNvPr id="24579"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4580"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AF0D770D-9D90-44F4-ADB3-4F8430DE9A95}" type="slidenum">
              <a:rPr lang="en-US" altLang="en-US" b="0" smtClean="0">
                <a:solidFill>
                  <a:srgbClr val="000000"/>
                </a:solidFill>
                <a:latin typeface="Times New Roman" pitchFamily="18" charset="0"/>
              </a:rPr>
              <a:pPr eaLnBrk="1"/>
              <a:t>5</a:t>
            </a:fld>
            <a:endParaRPr lang="en-US" altLang="en-US" b="0" smtClean="0">
              <a:solidFill>
                <a:srgbClr val="000000"/>
              </a:solidFill>
              <a:latin typeface="Times New Roman" pitchFamily="18" charset="0"/>
            </a:endParaRPr>
          </a:p>
        </p:txBody>
      </p:sp>
      <p:sp>
        <p:nvSpPr>
          <p:cNvPr id="25603"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04"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D1702429-6BBF-4117-BF4D-E5ABDD292F4F}" type="slidenum">
              <a:rPr lang="en-US" altLang="en-US" b="0" smtClean="0">
                <a:solidFill>
                  <a:srgbClr val="000000"/>
                </a:solidFill>
                <a:latin typeface="Times New Roman" pitchFamily="18" charset="0"/>
              </a:rPr>
              <a:pPr eaLnBrk="1"/>
              <a:t>6</a:t>
            </a:fld>
            <a:endParaRPr lang="en-US" altLang="en-US" b="0" smtClean="0">
              <a:solidFill>
                <a:srgbClr val="000000"/>
              </a:solidFill>
              <a:latin typeface="Times New Roman" pitchFamily="18" charset="0"/>
            </a:endParaRPr>
          </a:p>
        </p:txBody>
      </p:sp>
      <p:sp>
        <p:nvSpPr>
          <p:cNvPr id="26627"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6628"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C91A969A-6F86-43F1-9F61-747B17E0B578}" type="slidenum">
              <a:rPr lang="en-US" altLang="en-US" b="0" smtClean="0">
                <a:solidFill>
                  <a:srgbClr val="000000"/>
                </a:solidFill>
                <a:latin typeface="Times New Roman" pitchFamily="18" charset="0"/>
              </a:rPr>
              <a:pPr eaLnBrk="1"/>
              <a:t>7</a:t>
            </a:fld>
            <a:endParaRPr lang="en-US" altLang="en-US" b="0" smtClean="0">
              <a:solidFill>
                <a:srgbClr val="000000"/>
              </a:solidFill>
              <a:latin typeface="Times New Roman" pitchFamily="18" charset="0"/>
            </a:endParaRPr>
          </a:p>
        </p:txBody>
      </p:sp>
      <p:sp>
        <p:nvSpPr>
          <p:cNvPr id="27651"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7652"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07060577-6434-4379-A1F6-A4A58939C06A}" type="slidenum">
              <a:rPr lang="en-US" altLang="en-US" b="0" smtClean="0">
                <a:solidFill>
                  <a:srgbClr val="000000"/>
                </a:solidFill>
                <a:latin typeface="Times New Roman" pitchFamily="18" charset="0"/>
              </a:rPr>
              <a:pPr eaLnBrk="1"/>
              <a:t>8</a:t>
            </a:fld>
            <a:endParaRPr lang="en-US" altLang="en-US" b="0" smtClean="0">
              <a:solidFill>
                <a:srgbClr val="000000"/>
              </a:solidFill>
              <a:latin typeface="Times New Roman" pitchFamily="18" charset="0"/>
            </a:endParaRPr>
          </a:p>
        </p:txBody>
      </p:sp>
      <p:sp>
        <p:nvSpPr>
          <p:cNvPr id="2867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867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eaLnBrk="1"/>
            <a:fld id="{07060577-6434-4379-A1F6-A4A58939C06A}" type="slidenum">
              <a:rPr lang="en-US" altLang="en-US" b="0" smtClean="0">
                <a:solidFill>
                  <a:srgbClr val="000000"/>
                </a:solidFill>
                <a:latin typeface="Times New Roman" pitchFamily="18" charset="0"/>
              </a:rPr>
              <a:pPr eaLnBrk="1"/>
              <a:t>9</a:t>
            </a:fld>
            <a:endParaRPr lang="en-US" altLang="en-US" b="0" smtClean="0">
              <a:solidFill>
                <a:srgbClr val="000000"/>
              </a:solidFill>
              <a:latin typeface="Times New Roman" pitchFamily="18" charset="0"/>
            </a:endParaRPr>
          </a:p>
        </p:txBody>
      </p:sp>
      <p:sp>
        <p:nvSpPr>
          <p:cNvPr id="28675" name="Text Box 2"/>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8676" name="Rectangle 3"/>
          <p:cNvSpPr>
            <a:spLocks noGrp="1" noChangeArrowheads="1"/>
          </p:cNvSpPr>
          <p:nvPr>
            <p:ph type="body"/>
          </p:nvPr>
        </p:nvSpPr>
        <p:spPr>
          <a:xfrm>
            <a:off x="777875" y="4776788"/>
            <a:ext cx="6216650" cy="4525962"/>
          </a:xfrm>
          <a:noFill/>
          <a:extLst>
            <a:ext uri="{91240B29-F687-4F45-9708-019B960494DF}">
              <a14:hiddenLine xmlns:a14="http://schemas.microsoft.com/office/drawing/2010/main" w="9525">
                <a:solidFill>
                  <a:srgbClr val="3465AF"/>
                </a:solidFill>
                <a:miter lim="800000"/>
                <a:headEnd/>
                <a:tailEnd/>
              </a14:hiddenLine>
            </a:ext>
          </a:extLst>
        </p:spPr>
        <p:txBody>
          <a:bodyPr wrap="none" anchor="ct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5EF9261-F2B5-4F55-A75B-6B6398651929}" type="slidenum">
              <a:rPr lang="en-US" altLang="en-US"/>
              <a:pPr>
                <a:defRPr/>
              </a:pPr>
              <a:t>‹#›</a:t>
            </a:fld>
            <a:endParaRPr lang="en-US" altLang="en-US"/>
          </a:p>
        </p:txBody>
      </p:sp>
    </p:spTree>
    <p:extLst>
      <p:ext uri="{BB962C8B-B14F-4D97-AF65-F5344CB8AC3E}">
        <p14:creationId xmlns:p14="http://schemas.microsoft.com/office/powerpoint/2010/main" val="31489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0A5B37B-5C32-4D66-B12D-F18E5AB2CA77}" type="slidenum">
              <a:rPr lang="en-US" altLang="en-US"/>
              <a:pPr>
                <a:defRPr/>
              </a:pPr>
              <a:t>‹#›</a:t>
            </a:fld>
            <a:endParaRPr lang="en-US" altLang="en-US"/>
          </a:p>
        </p:txBody>
      </p:sp>
    </p:spTree>
    <p:extLst>
      <p:ext uri="{BB962C8B-B14F-4D97-AF65-F5344CB8AC3E}">
        <p14:creationId xmlns:p14="http://schemas.microsoft.com/office/powerpoint/2010/main" val="357821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2813" y="1143000"/>
            <a:ext cx="2268537" cy="525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653213" cy="525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2455D3E-A94F-4A4B-8615-865158409753}" type="slidenum">
              <a:rPr lang="en-US" altLang="en-US"/>
              <a:pPr>
                <a:defRPr/>
              </a:pPr>
              <a:t>‹#›</a:t>
            </a:fld>
            <a:endParaRPr lang="en-US" altLang="en-US"/>
          </a:p>
        </p:txBody>
      </p:sp>
    </p:spTree>
    <p:extLst>
      <p:ext uri="{BB962C8B-B14F-4D97-AF65-F5344CB8AC3E}">
        <p14:creationId xmlns:p14="http://schemas.microsoft.com/office/powerpoint/2010/main" val="31739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9028113" cy="121920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9670E5BB-79F1-4A63-A234-7A596E508832}" type="slidenum">
              <a:rPr lang="en-US" altLang="en-US"/>
              <a:pPr>
                <a:defRPr/>
              </a:pPr>
              <a:t>‹#›</a:t>
            </a:fld>
            <a:endParaRPr lang="en-US" altLang="en-US"/>
          </a:p>
        </p:txBody>
      </p:sp>
    </p:spTree>
    <p:extLst>
      <p:ext uri="{BB962C8B-B14F-4D97-AF65-F5344CB8AC3E}">
        <p14:creationId xmlns:p14="http://schemas.microsoft.com/office/powerpoint/2010/main" val="1966582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7E4E1A05-DC75-4CE9-9903-0596713088A8}" type="slidenum">
              <a:rPr lang="en-US" altLang="en-US"/>
              <a:pPr>
                <a:defRPr/>
              </a:pPr>
              <a:t>‹#›</a:t>
            </a:fld>
            <a:endParaRPr lang="en-US" altLang="en-US"/>
          </a:p>
        </p:txBody>
      </p:sp>
    </p:spTree>
    <p:extLst>
      <p:ext uri="{BB962C8B-B14F-4D97-AF65-F5344CB8AC3E}">
        <p14:creationId xmlns:p14="http://schemas.microsoft.com/office/powerpoint/2010/main" val="363653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5FD86E3C-EA11-4EEE-B4F9-1F9B16E4102E}" type="slidenum">
              <a:rPr lang="en-US" altLang="en-US"/>
              <a:pPr>
                <a:defRPr/>
              </a:pPr>
              <a:t>‹#›</a:t>
            </a:fld>
            <a:endParaRPr lang="en-US" altLang="en-US"/>
          </a:p>
        </p:txBody>
      </p:sp>
    </p:spTree>
    <p:extLst>
      <p:ext uri="{BB962C8B-B14F-4D97-AF65-F5344CB8AC3E}">
        <p14:creationId xmlns:p14="http://schemas.microsoft.com/office/powerpoint/2010/main" val="232340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B857654A-41C1-481D-8AB3-0744200624BC}" type="slidenum">
              <a:rPr lang="en-US" altLang="en-US"/>
              <a:pPr>
                <a:defRPr/>
              </a:pPr>
              <a:t>‹#›</a:t>
            </a:fld>
            <a:endParaRPr lang="en-US" altLang="en-US"/>
          </a:p>
        </p:txBody>
      </p:sp>
    </p:spTree>
    <p:extLst>
      <p:ext uri="{BB962C8B-B14F-4D97-AF65-F5344CB8AC3E}">
        <p14:creationId xmlns:p14="http://schemas.microsoft.com/office/powerpoint/2010/main" val="140319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35475"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1113" y="1768475"/>
            <a:ext cx="4437062"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02D52FD4-8A90-4851-99F6-E6AFABB941A7}" type="slidenum">
              <a:rPr lang="en-US" altLang="en-US"/>
              <a:pPr>
                <a:defRPr/>
              </a:pPr>
              <a:t>‹#›</a:t>
            </a:fld>
            <a:endParaRPr lang="en-US" altLang="en-US"/>
          </a:p>
        </p:txBody>
      </p:sp>
    </p:spTree>
    <p:extLst>
      <p:ext uri="{BB962C8B-B14F-4D97-AF65-F5344CB8AC3E}">
        <p14:creationId xmlns:p14="http://schemas.microsoft.com/office/powerpoint/2010/main" val="3122367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ltLang="en-US"/>
          </a:p>
        </p:txBody>
      </p:sp>
      <p:sp>
        <p:nvSpPr>
          <p:cNvPr id="8" name="Rectangle 5"/>
          <p:cNvSpPr>
            <a:spLocks noGrp="1" noChangeArrowheads="1"/>
          </p:cNvSpPr>
          <p:nvPr>
            <p:ph type="ft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idx="12"/>
          </p:nvPr>
        </p:nvSpPr>
        <p:spPr>
          <a:ln/>
        </p:spPr>
        <p:txBody>
          <a:bodyPr/>
          <a:lstStyle>
            <a:lvl1pPr>
              <a:defRPr/>
            </a:lvl1pPr>
          </a:lstStyle>
          <a:p>
            <a:pPr>
              <a:defRPr/>
            </a:pPr>
            <a:fld id="{0E066BB6-D5EA-4CEE-AAA0-6A4CF82B3715}" type="slidenum">
              <a:rPr lang="en-US" altLang="en-US"/>
              <a:pPr>
                <a:defRPr/>
              </a:pPr>
              <a:t>‹#›</a:t>
            </a:fld>
            <a:endParaRPr lang="en-US" altLang="en-US"/>
          </a:p>
        </p:txBody>
      </p:sp>
    </p:spTree>
    <p:extLst>
      <p:ext uri="{BB962C8B-B14F-4D97-AF65-F5344CB8AC3E}">
        <p14:creationId xmlns:p14="http://schemas.microsoft.com/office/powerpoint/2010/main" val="2830687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ltLang="en-US"/>
          </a:p>
        </p:txBody>
      </p:sp>
      <p:sp>
        <p:nvSpPr>
          <p:cNvPr id="4" name="Rectangle 5"/>
          <p:cNvSpPr>
            <a:spLocks noGrp="1" noChangeArrowheads="1"/>
          </p:cNvSpPr>
          <p:nvPr>
            <p:ph type="ft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idx="12"/>
          </p:nvPr>
        </p:nvSpPr>
        <p:spPr>
          <a:ln/>
        </p:spPr>
        <p:txBody>
          <a:bodyPr/>
          <a:lstStyle>
            <a:lvl1pPr>
              <a:defRPr/>
            </a:lvl1pPr>
          </a:lstStyle>
          <a:p>
            <a:pPr>
              <a:defRPr/>
            </a:pPr>
            <a:fld id="{8FF97B33-A699-4E4F-8293-74DC2228F3C3}" type="slidenum">
              <a:rPr lang="en-US" altLang="en-US"/>
              <a:pPr>
                <a:defRPr/>
              </a:pPr>
              <a:t>‹#›</a:t>
            </a:fld>
            <a:endParaRPr lang="en-US" altLang="en-US"/>
          </a:p>
        </p:txBody>
      </p:sp>
    </p:spTree>
    <p:extLst>
      <p:ext uri="{BB962C8B-B14F-4D97-AF65-F5344CB8AC3E}">
        <p14:creationId xmlns:p14="http://schemas.microsoft.com/office/powerpoint/2010/main" val="2323771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n-US"/>
          </a:p>
        </p:txBody>
      </p:sp>
      <p:sp>
        <p:nvSpPr>
          <p:cNvPr id="3" name="Rectangle 5"/>
          <p:cNvSpPr>
            <a:spLocks noGrp="1" noChangeArrowheads="1"/>
          </p:cNvSpPr>
          <p:nvPr>
            <p:ph type="ft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idx="12"/>
          </p:nvPr>
        </p:nvSpPr>
        <p:spPr>
          <a:ln/>
        </p:spPr>
        <p:txBody>
          <a:bodyPr/>
          <a:lstStyle>
            <a:lvl1pPr>
              <a:defRPr/>
            </a:lvl1pPr>
          </a:lstStyle>
          <a:p>
            <a:pPr>
              <a:defRPr/>
            </a:pPr>
            <a:fld id="{BA585DF3-AFCE-4DF0-BDC8-20E4CF417215}" type="slidenum">
              <a:rPr lang="en-US" altLang="en-US"/>
              <a:pPr>
                <a:defRPr/>
              </a:pPr>
              <a:t>‹#›</a:t>
            </a:fld>
            <a:endParaRPr lang="en-US" altLang="en-US"/>
          </a:p>
        </p:txBody>
      </p:sp>
    </p:spTree>
    <p:extLst>
      <p:ext uri="{BB962C8B-B14F-4D97-AF65-F5344CB8AC3E}">
        <p14:creationId xmlns:p14="http://schemas.microsoft.com/office/powerpoint/2010/main" val="186782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2957CA8-51E7-4A6C-BF9D-0B73457E4D60}" type="slidenum">
              <a:rPr lang="en-US" altLang="en-US"/>
              <a:pPr>
                <a:defRPr/>
              </a:pPr>
              <a:t>‹#›</a:t>
            </a:fld>
            <a:endParaRPr lang="en-US" altLang="en-US"/>
          </a:p>
        </p:txBody>
      </p:sp>
    </p:spTree>
    <p:extLst>
      <p:ext uri="{BB962C8B-B14F-4D97-AF65-F5344CB8AC3E}">
        <p14:creationId xmlns:p14="http://schemas.microsoft.com/office/powerpoint/2010/main" val="309023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77E930D6-D924-4960-8A39-6F48168E81C8}" type="slidenum">
              <a:rPr lang="en-US" altLang="en-US"/>
              <a:pPr>
                <a:defRPr/>
              </a:pPr>
              <a:t>‹#›</a:t>
            </a:fld>
            <a:endParaRPr lang="en-US" altLang="en-US"/>
          </a:p>
        </p:txBody>
      </p:sp>
    </p:spTree>
    <p:extLst>
      <p:ext uri="{BB962C8B-B14F-4D97-AF65-F5344CB8AC3E}">
        <p14:creationId xmlns:p14="http://schemas.microsoft.com/office/powerpoint/2010/main" val="3432159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C16379D3-B7A6-4C81-B3B4-0AF519CD13A9}" type="slidenum">
              <a:rPr lang="en-US" altLang="en-US"/>
              <a:pPr>
                <a:defRPr/>
              </a:pPr>
              <a:t>‹#›</a:t>
            </a:fld>
            <a:endParaRPr lang="en-US" altLang="en-US"/>
          </a:p>
        </p:txBody>
      </p:sp>
    </p:spTree>
    <p:extLst>
      <p:ext uri="{BB962C8B-B14F-4D97-AF65-F5344CB8AC3E}">
        <p14:creationId xmlns:p14="http://schemas.microsoft.com/office/powerpoint/2010/main" val="3103599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07721308-7A79-4AFB-95C9-BEC6818E3F82}" type="slidenum">
              <a:rPr lang="en-US" altLang="en-US"/>
              <a:pPr>
                <a:defRPr/>
              </a:pPr>
              <a:t>‹#›</a:t>
            </a:fld>
            <a:endParaRPr lang="en-US" altLang="en-US"/>
          </a:p>
        </p:txBody>
      </p:sp>
    </p:spTree>
    <p:extLst>
      <p:ext uri="{BB962C8B-B14F-4D97-AF65-F5344CB8AC3E}">
        <p14:creationId xmlns:p14="http://schemas.microsoft.com/office/powerpoint/2010/main" val="2457015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3" y="1768475"/>
            <a:ext cx="2263775" cy="462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38925" cy="4629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B506D84D-3312-4A3E-AB0F-B0132185CB05}" type="slidenum">
              <a:rPr lang="en-US" altLang="en-US"/>
              <a:pPr>
                <a:defRPr/>
              </a:pPr>
              <a:t>‹#›</a:t>
            </a:fld>
            <a:endParaRPr lang="en-US" altLang="en-US"/>
          </a:p>
        </p:txBody>
      </p:sp>
    </p:spTree>
    <p:extLst>
      <p:ext uri="{BB962C8B-B14F-4D97-AF65-F5344CB8AC3E}">
        <p14:creationId xmlns:p14="http://schemas.microsoft.com/office/powerpoint/2010/main" val="3344238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AD55F76A-20DF-4F33-B9C6-13D952B6A2FD}" type="slidenum">
              <a:rPr lang="en-US" altLang="en-US"/>
              <a:pPr>
                <a:defRPr/>
              </a:pPr>
              <a:t>‹#›</a:t>
            </a:fld>
            <a:endParaRPr lang="en-US" altLang="en-US"/>
          </a:p>
        </p:txBody>
      </p:sp>
    </p:spTree>
    <p:extLst>
      <p:ext uri="{BB962C8B-B14F-4D97-AF65-F5344CB8AC3E}">
        <p14:creationId xmlns:p14="http://schemas.microsoft.com/office/powerpoint/2010/main" val="395378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35928439-4AD0-4A76-9FD8-CBA234D48FB0}" type="slidenum">
              <a:rPr lang="en-US" altLang="en-US"/>
              <a:pPr>
                <a:defRPr/>
              </a:pPr>
              <a:t>‹#›</a:t>
            </a:fld>
            <a:endParaRPr lang="en-US" altLang="en-US"/>
          </a:p>
        </p:txBody>
      </p:sp>
    </p:spTree>
    <p:extLst>
      <p:ext uri="{BB962C8B-B14F-4D97-AF65-F5344CB8AC3E}">
        <p14:creationId xmlns:p14="http://schemas.microsoft.com/office/powerpoint/2010/main" val="2165675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F39E70DE-73AE-4A5A-85C8-F52B5135E915}" type="slidenum">
              <a:rPr lang="en-US" altLang="en-US"/>
              <a:pPr>
                <a:defRPr/>
              </a:pPr>
              <a:t>‹#›</a:t>
            </a:fld>
            <a:endParaRPr lang="en-US" altLang="en-US"/>
          </a:p>
        </p:txBody>
      </p:sp>
    </p:spTree>
    <p:extLst>
      <p:ext uri="{BB962C8B-B14F-4D97-AF65-F5344CB8AC3E}">
        <p14:creationId xmlns:p14="http://schemas.microsoft.com/office/powerpoint/2010/main" val="1152959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35475"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1113" y="1768475"/>
            <a:ext cx="4437062"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050BC96A-33F2-4A4B-90D0-D779FDFD564B}" type="slidenum">
              <a:rPr lang="en-US" altLang="en-US"/>
              <a:pPr>
                <a:defRPr/>
              </a:pPr>
              <a:t>‹#›</a:t>
            </a:fld>
            <a:endParaRPr lang="en-US" altLang="en-US"/>
          </a:p>
        </p:txBody>
      </p:sp>
    </p:spTree>
    <p:extLst>
      <p:ext uri="{BB962C8B-B14F-4D97-AF65-F5344CB8AC3E}">
        <p14:creationId xmlns:p14="http://schemas.microsoft.com/office/powerpoint/2010/main" val="189678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ltLang="en-US"/>
          </a:p>
        </p:txBody>
      </p:sp>
      <p:sp>
        <p:nvSpPr>
          <p:cNvPr id="8" name="Rectangle 5"/>
          <p:cNvSpPr>
            <a:spLocks noGrp="1" noChangeArrowheads="1"/>
          </p:cNvSpPr>
          <p:nvPr>
            <p:ph type="ft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idx="12"/>
          </p:nvPr>
        </p:nvSpPr>
        <p:spPr>
          <a:ln/>
        </p:spPr>
        <p:txBody>
          <a:bodyPr/>
          <a:lstStyle>
            <a:lvl1pPr>
              <a:defRPr/>
            </a:lvl1pPr>
          </a:lstStyle>
          <a:p>
            <a:pPr>
              <a:defRPr/>
            </a:pPr>
            <a:fld id="{CC19281E-D70B-4321-9AB8-01862AFD93E8}" type="slidenum">
              <a:rPr lang="en-US" altLang="en-US"/>
              <a:pPr>
                <a:defRPr/>
              </a:pPr>
              <a:t>‹#›</a:t>
            </a:fld>
            <a:endParaRPr lang="en-US" altLang="en-US"/>
          </a:p>
        </p:txBody>
      </p:sp>
    </p:spTree>
    <p:extLst>
      <p:ext uri="{BB962C8B-B14F-4D97-AF65-F5344CB8AC3E}">
        <p14:creationId xmlns:p14="http://schemas.microsoft.com/office/powerpoint/2010/main" val="1902425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ltLang="en-US"/>
          </a:p>
        </p:txBody>
      </p:sp>
      <p:sp>
        <p:nvSpPr>
          <p:cNvPr id="4" name="Rectangle 5"/>
          <p:cNvSpPr>
            <a:spLocks noGrp="1" noChangeArrowheads="1"/>
          </p:cNvSpPr>
          <p:nvPr>
            <p:ph type="ft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idx="12"/>
          </p:nvPr>
        </p:nvSpPr>
        <p:spPr>
          <a:ln/>
        </p:spPr>
        <p:txBody>
          <a:bodyPr/>
          <a:lstStyle>
            <a:lvl1pPr>
              <a:defRPr/>
            </a:lvl1pPr>
          </a:lstStyle>
          <a:p>
            <a:pPr>
              <a:defRPr/>
            </a:pPr>
            <a:fld id="{05E34434-8FEC-49FD-8223-F3FCC64F40C7}" type="slidenum">
              <a:rPr lang="en-US" altLang="en-US"/>
              <a:pPr>
                <a:defRPr/>
              </a:pPr>
              <a:t>‹#›</a:t>
            </a:fld>
            <a:endParaRPr lang="en-US" altLang="en-US"/>
          </a:p>
        </p:txBody>
      </p:sp>
    </p:spTree>
    <p:extLst>
      <p:ext uri="{BB962C8B-B14F-4D97-AF65-F5344CB8AC3E}">
        <p14:creationId xmlns:p14="http://schemas.microsoft.com/office/powerpoint/2010/main" val="24011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A5AEAFF0-37AA-4972-8738-99F56B98950D}" type="slidenum">
              <a:rPr lang="en-US" altLang="en-US"/>
              <a:pPr>
                <a:defRPr/>
              </a:pPr>
              <a:t>‹#›</a:t>
            </a:fld>
            <a:endParaRPr lang="en-US" altLang="en-US"/>
          </a:p>
        </p:txBody>
      </p:sp>
    </p:spTree>
    <p:extLst>
      <p:ext uri="{BB962C8B-B14F-4D97-AF65-F5344CB8AC3E}">
        <p14:creationId xmlns:p14="http://schemas.microsoft.com/office/powerpoint/2010/main" val="190931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n-US"/>
          </a:p>
        </p:txBody>
      </p:sp>
      <p:sp>
        <p:nvSpPr>
          <p:cNvPr id="3" name="Rectangle 5"/>
          <p:cNvSpPr>
            <a:spLocks noGrp="1" noChangeArrowheads="1"/>
          </p:cNvSpPr>
          <p:nvPr>
            <p:ph type="ft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idx="12"/>
          </p:nvPr>
        </p:nvSpPr>
        <p:spPr>
          <a:ln/>
        </p:spPr>
        <p:txBody>
          <a:bodyPr/>
          <a:lstStyle>
            <a:lvl1pPr>
              <a:defRPr/>
            </a:lvl1pPr>
          </a:lstStyle>
          <a:p>
            <a:pPr>
              <a:defRPr/>
            </a:pPr>
            <a:fld id="{C2893D19-26DD-4E85-BB91-7A5605BCC0B5}" type="slidenum">
              <a:rPr lang="en-US" altLang="en-US"/>
              <a:pPr>
                <a:defRPr/>
              </a:pPr>
              <a:t>‹#›</a:t>
            </a:fld>
            <a:endParaRPr lang="en-US" altLang="en-US"/>
          </a:p>
        </p:txBody>
      </p:sp>
    </p:spTree>
    <p:extLst>
      <p:ext uri="{BB962C8B-B14F-4D97-AF65-F5344CB8AC3E}">
        <p14:creationId xmlns:p14="http://schemas.microsoft.com/office/powerpoint/2010/main" val="1161071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BA1891F1-326D-4408-ACDF-398B820B543D}" type="slidenum">
              <a:rPr lang="en-US" altLang="en-US"/>
              <a:pPr>
                <a:defRPr/>
              </a:pPr>
              <a:t>‹#›</a:t>
            </a:fld>
            <a:endParaRPr lang="en-US" altLang="en-US"/>
          </a:p>
        </p:txBody>
      </p:sp>
    </p:spTree>
    <p:extLst>
      <p:ext uri="{BB962C8B-B14F-4D97-AF65-F5344CB8AC3E}">
        <p14:creationId xmlns:p14="http://schemas.microsoft.com/office/powerpoint/2010/main" val="1461788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E6337E08-2727-4CDD-BE9B-79611D4344F0}" type="slidenum">
              <a:rPr lang="en-US" altLang="en-US"/>
              <a:pPr>
                <a:defRPr/>
              </a:pPr>
              <a:t>‹#›</a:t>
            </a:fld>
            <a:endParaRPr lang="en-US" altLang="en-US"/>
          </a:p>
        </p:txBody>
      </p:sp>
    </p:spTree>
    <p:extLst>
      <p:ext uri="{BB962C8B-B14F-4D97-AF65-F5344CB8AC3E}">
        <p14:creationId xmlns:p14="http://schemas.microsoft.com/office/powerpoint/2010/main" val="3307513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3F267FEE-3077-44FD-B234-F099DE391B67}" type="slidenum">
              <a:rPr lang="en-US" altLang="en-US"/>
              <a:pPr>
                <a:defRPr/>
              </a:pPr>
              <a:t>‹#›</a:t>
            </a:fld>
            <a:endParaRPr lang="en-US" altLang="en-US"/>
          </a:p>
        </p:txBody>
      </p:sp>
    </p:spTree>
    <p:extLst>
      <p:ext uri="{BB962C8B-B14F-4D97-AF65-F5344CB8AC3E}">
        <p14:creationId xmlns:p14="http://schemas.microsoft.com/office/powerpoint/2010/main" val="2604003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3" y="1768475"/>
            <a:ext cx="2263775" cy="462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38925" cy="4629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28E8FDB3-FAEC-4BB6-98EE-7B2D438031B1}" type="slidenum">
              <a:rPr lang="en-US" altLang="en-US"/>
              <a:pPr>
                <a:defRPr/>
              </a:pPr>
              <a:t>‹#›</a:t>
            </a:fld>
            <a:endParaRPr lang="en-US" altLang="en-US"/>
          </a:p>
        </p:txBody>
      </p:sp>
    </p:spTree>
    <p:extLst>
      <p:ext uri="{BB962C8B-B14F-4D97-AF65-F5344CB8AC3E}">
        <p14:creationId xmlns:p14="http://schemas.microsoft.com/office/powerpoint/2010/main" val="3562396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97AD90ED-40CC-4D88-97A4-482FA0231469}" type="slidenum">
              <a:rPr lang="en-US" altLang="en-US"/>
              <a:pPr>
                <a:defRPr/>
              </a:pPr>
              <a:t>‹#›</a:t>
            </a:fld>
            <a:endParaRPr lang="en-US" altLang="en-US"/>
          </a:p>
        </p:txBody>
      </p:sp>
    </p:spTree>
    <p:extLst>
      <p:ext uri="{BB962C8B-B14F-4D97-AF65-F5344CB8AC3E}">
        <p14:creationId xmlns:p14="http://schemas.microsoft.com/office/powerpoint/2010/main" val="4188993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A9F35BA6-5484-4C81-B3D3-377C337DB9CA}" type="slidenum">
              <a:rPr lang="en-US" altLang="en-US"/>
              <a:pPr>
                <a:defRPr/>
              </a:pPr>
              <a:t>‹#›</a:t>
            </a:fld>
            <a:endParaRPr lang="en-US" altLang="en-US"/>
          </a:p>
        </p:txBody>
      </p:sp>
    </p:spTree>
    <p:extLst>
      <p:ext uri="{BB962C8B-B14F-4D97-AF65-F5344CB8AC3E}">
        <p14:creationId xmlns:p14="http://schemas.microsoft.com/office/powerpoint/2010/main" val="4163209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14A2B94A-46F9-4B66-83EC-415B0D38560C}" type="slidenum">
              <a:rPr lang="en-US" altLang="en-US"/>
              <a:pPr>
                <a:defRPr/>
              </a:pPr>
              <a:t>‹#›</a:t>
            </a:fld>
            <a:endParaRPr lang="en-US" altLang="en-US"/>
          </a:p>
        </p:txBody>
      </p:sp>
    </p:spTree>
    <p:extLst>
      <p:ext uri="{BB962C8B-B14F-4D97-AF65-F5344CB8AC3E}">
        <p14:creationId xmlns:p14="http://schemas.microsoft.com/office/powerpoint/2010/main" val="3354233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35475"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1113" y="1768475"/>
            <a:ext cx="4437062"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A3FE3272-35C6-43B8-96EF-71B823084CFE}" type="slidenum">
              <a:rPr lang="en-US" altLang="en-US"/>
              <a:pPr>
                <a:defRPr/>
              </a:pPr>
              <a:t>‹#›</a:t>
            </a:fld>
            <a:endParaRPr lang="en-US" altLang="en-US"/>
          </a:p>
        </p:txBody>
      </p:sp>
    </p:spTree>
    <p:extLst>
      <p:ext uri="{BB962C8B-B14F-4D97-AF65-F5344CB8AC3E}">
        <p14:creationId xmlns:p14="http://schemas.microsoft.com/office/powerpoint/2010/main" val="3481289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ltLang="en-US"/>
          </a:p>
        </p:txBody>
      </p:sp>
      <p:sp>
        <p:nvSpPr>
          <p:cNvPr id="8" name="Rectangle 5"/>
          <p:cNvSpPr>
            <a:spLocks noGrp="1" noChangeArrowheads="1"/>
          </p:cNvSpPr>
          <p:nvPr>
            <p:ph type="ft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idx="12"/>
          </p:nvPr>
        </p:nvSpPr>
        <p:spPr>
          <a:ln/>
        </p:spPr>
        <p:txBody>
          <a:bodyPr/>
          <a:lstStyle>
            <a:lvl1pPr>
              <a:defRPr/>
            </a:lvl1pPr>
          </a:lstStyle>
          <a:p>
            <a:pPr>
              <a:defRPr/>
            </a:pPr>
            <a:fld id="{AF90109A-B821-4F18-B695-84C8792A479E}" type="slidenum">
              <a:rPr lang="en-US" altLang="en-US"/>
              <a:pPr>
                <a:defRPr/>
              </a:pPr>
              <a:t>‹#›</a:t>
            </a:fld>
            <a:endParaRPr lang="en-US" altLang="en-US"/>
          </a:p>
        </p:txBody>
      </p:sp>
    </p:spTree>
    <p:extLst>
      <p:ext uri="{BB962C8B-B14F-4D97-AF65-F5344CB8AC3E}">
        <p14:creationId xmlns:p14="http://schemas.microsoft.com/office/powerpoint/2010/main" val="297857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37062"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700" y="1768475"/>
            <a:ext cx="4438650" cy="4629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101F688-13FE-416E-9853-EA958B32EAC4}" type="slidenum">
              <a:rPr lang="en-US" altLang="en-US"/>
              <a:pPr>
                <a:defRPr/>
              </a:pPr>
              <a:t>‹#›</a:t>
            </a:fld>
            <a:endParaRPr lang="en-US" altLang="en-US"/>
          </a:p>
        </p:txBody>
      </p:sp>
    </p:spTree>
    <p:extLst>
      <p:ext uri="{BB962C8B-B14F-4D97-AF65-F5344CB8AC3E}">
        <p14:creationId xmlns:p14="http://schemas.microsoft.com/office/powerpoint/2010/main" val="1562486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ltLang="en-US"/>
          </a:p>
        </p:txBody>
      </p:sp>
      <p:sp>
        <p:nvSpPr>
          <p:cNvPr id="4" name="Rectangle 5"/>
          <p:cNvSpPr>
            <a:spLocks noGrp="1" noChangeArrowheads="1"/>
          </p:cNvSpPr>
          <p:nvPr>
            <p:ph type="ft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idx="12"/>
          </p:nvPr>
        </p:nvSpPr>
        <p:spPr>
          <a:ln/>
        </p:spPr>
        <p:txBody>
          <a:bodyPr/>
          <a:lstStyle>
            <a:lvl1pPr>
              <a:defRPr/>
            </a:lvl1pPr>
          </a:lstStyle>
          <a:p>
            <a:pPr>
              <a:defRPr/>
            </a:pPr>
            <a:fld id="{6BC2E9D8-7564-4311-885C-88151206BE76}" type="slidenum">
              <a:rPr lang="en-US" altLang="en-US"/>
              <a:pPr>
                <a:defRPr/>
              </a:pPr>
              <a:t>‹#›</a:t>
            </a:fld>
            <a:endParaRPr lang="en-US" altLang="en-US"/>
          </a:p>
        </p:txBody>
      </p:sp>
    </p:spTree>
    <p:extLst>
      <p:ext uri="{BB962C8B-B14F-4D97-AF65-F5344CB8AC3E}">
        <p14:creationId xmlns:p14="http://schemas.microsoft.com/office/powerpoint/2010/main" val="2851774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n-US"/>
          </a:p>
        </p:txBody>
      </p:sp>
      <p:sp>
        <p:nvSpPr>
          <p:cNvPr id="3" name="Rectangle 5"/>
          <p:cNvSpPr>
            <a:spLocks noGrp="1" noChangeArrowheads="1"/>
          </p:cNvSpPr>
          <p:nvPr>
            <p:ph type="ft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idx="12"/>
          </p:nvPr>
        </p:nvSpPr>
        <p:spPr>
          <a:ln/>
        </p:spPr>
        <p:txBody>
          <a:bodyPr/>
          <a:lstStyle>
            <a:lvl1pPr>
              <a:defRPr/>
            </a:lvl1pPr>
          </a:lstStyle>
          <a:p>
            <a:pPr>
              <a:defRPr/>
            </a:pPr>
            <a:fld id="{BBB03FF3-1BB9-4949-BCAE-6A2A204F5DCF}" type="slidenum">
              <a:rPr lang="en-US" altLang="en-US"/>
              <a:pPr>
                <a:defRPr/>
              </a:pPr>
              <a:t>‹#›</a:t>
            </a:fld>
            <a:endParaRPr lang="en-US" altLang="en-US"/>
          </a:p>
        </p:txBody>
      </p:sp>
    </p:spTree>
    <p:extLst>
      <p:ext uri="{BB962C8B-B14F-4D97-AF65-F5344CB8AC3E}">
        <p14:creationId xmlns:p14="http://schemas.microsoft.com/office/powerpoint/2010/main" val="3459832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1742E787-1307-471F-9686-D6BCD76728E0}" type="slidenum">
              <a:rPr lang="en-US" altLang="en-US"/>
              <a:pPr>
                <a:defRPr/>
              </a:pPr>
              <a:t>‹#›</a:t>
            </a:fld>
            <a:endParaRPr lang="en-US" altLang="en-US"/>
          </a:p>
        </p:txBody>
      </p:sp>
    </p:spTree>
    <p:extLst>
      <p:ext uri="{BB962C8B-B14F-4D97-AF65-F5344CB8AC3E}">
        <p14:creationId xmlns:p14="http://schemas.microsoft.com/office/powerpoint/2010/main" val="1102560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A24FBAD1-3F54-4362-A700-6217E7304C59}" type="slidenum">
              <a:rPr lang="en-US" altLang="en-US"/>
              <a:pPr>
                <a:defRPr/>
              </a:pPr>
              <a:t>‹#›</a:t>
            </a:fld>
            <a:endParaRPr lang="en-US" altLang="en-US"/>
          </a:p>
        </p:txBody>
      </p:sp>
    </p:spTree>
    <p:extLst>
      <p:ext uri="{BB962C8B-B14F-4D97-AF65-F5344CB8AC3E}">
        <p14:creationId xmlns:p14="http://schemas.microsoft.com/office/powerpoint/2010/main" val="1228009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EB259C72-13CE-4992-88C2-5B93952FEE28}" type="slidenum">
              <a:rPr lang="en-US" altLang="en-US"/>
              <a:pPr>
                <a:defRPr/>
              </a:pPr>
              <a:t>‹#›</a:t>
            </a:fld>
            <a:endParaRPr lang="en-US" altLang="en-US"/>
          </a:p>
        </p:txBody>
      </p:sp>
    </p:spTree>
    <p:extLst>
      <p:ext uri="{BB962C8B-B14F-4D97-AF65-F5344CB8AC3E}">
        <p14:creationId xmlns:p14="http://schemas.microsoft.com/office/powerpoint/2010/main" val="1143671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3" y="1768475"/>
            <a:ext cx="2263775" cy="462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38925" cy="4629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B9D0EE62-7999-4ED9-9CE9-385E804D0604}" type="slidenum">
              <a:rPr lang="en-US" altLang="en-US"/>
              <a:pPr>
                <a:defRPr/>
              </a:pPr>
              <a:t>‹#›</a:t>
            </a:fld>
            <a:endParaRPr lang="en-US" altLang="en-US"/>
          </a:p>
        </p:txBody>
      </p:sp>
    </p:spTree>
    <p:extLst>
      <p:ext uri="{BB962C8B-B14F-4D97-AF65-F5344CB8AC3E}">
        <p14:creationId xmlns:p14="http://schemas.microsoft.com/office/powerpoint/2010/main" val="414521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CA5250DE-3560-4840-95CB-35C06F73206C}" type="slidenum">
              <a:rPr lang="en-US" altLang="en-US"/>
              <a:pPr>
                <a:defRPr/>
              </a:pPr>
              <a:t>‹#›</a:t>
            </a:fld>
            <a:endParaRPr lang="en-US" altLang="en-US"/>
          </a:p>
        </p:txBody>
      </p:sp>
    </p:spTree>
    <p:extLst>
      <p:ext uri="{BB962C8B-B14F-4D97-AF65-F5344CB8AC3E}">
        <p14:creationId xmlns:p14="http://schemas.microsoft.com/office/powerpoint/2010/main" val="270641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826BE65A-02D9-4C59-9AE7-F1CB09D1E120}" type="slidenum">
              <a:rPr lang="en-US" altLang="en-US"/>
              <a:pPr>
                <a:defRPr/>
              </a:pPr>
              <a:t>‹#›</a:t>
            </a:fld>
            <a:endParaRPr lang="en-US" altLang="en-US"/>
          </a:p>
        </p:txBody>
      </p:sp>
    </p:spTree>
    <p:extLst>
      <p:ext uri="{BB962C8B-B14F-4D97-AF65-F5344CB8AC3E}">
        <p14:creationId xmlns:p14="http://schemas.microsoft.com/office/powerpoint/2010/main" val="393039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2F0127C2-4F26-41D0-BB43-4772F884121B}" type="slidenum">
              <a:rPr lang="en-US" altLang="en-US"/>
              <a:pPr>
                <a:defRPr/>
              </a:pPr>
              <a:t>‹#›</a:t>
            </a:fld>
            <a:endParaRPr lang="en-US" altLang="en-US"/>
          </a:p>
        </p:txBody>
      </p:sp>
    </p:spTree>
    <p:extLst>
      <p:ext uri="{BB962C8B-B14F-4D97-AF65-F5344CB8AC3E}">
        <p14:creationId xmlns:p14="http://schemas.microsoft.com/office/powerpoint/2010/main" val="61879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3195E7FD-F6C4-4845-B8ED-0AA737E9EC45}" type="slidenum">
              <a:rPr lang="en-US" altLang="en-US"/>
              <a:pPr>
                <a:defRPr/>
              </a:pPr>
              <a:t>‹#›</a:t>
            </a:fld>
            <a:endParaRPr lang="en-US" altLang="en-US"/>
          </a:p>
        </p:txBody>
      </p:sp>
    </p:spTree>
    <p:extLst>
      <p:ext uri="{BB962C8B-B14F-4D97-AF65-F5344CB8AC3E}">
        <p14:creationId xmlns:p14="http://schemas.microsoft.com/office/powerpoint/2010/main" val="326252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B9422E96-3DE6-413F-8C5F-47191A30991F}" type="slidenum">
              <a:rPr lang="en-US" altLang="en-US"/>
              <a:pPr>
                <a:defRPr/>
              </a:pPr>
              <a:t>‹#›</a:t>
            </a:fld>
            <a:endParaRPr lang="en-US" altLang="en-US"/>
          </a:p>
        </p:txBody>
      </p:sp>
    </p:spTree>
    <p:extLst>
      <p:ext uri="{BB962C8B-B14F-4D97-AF65-F5344CB8AC3E}">
        <p14:creationId xmlns:p14="http://schemas.microsoft.com/office/powerpoint/2010/main" val="207984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143000"/>
            <a:ext cx="9028113"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28112"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3"/>
          <p:cNvSpPr>
            <a:spLocks noGrp="1" noChangeArrowheads="1"/>
          </p:cNvSpPr>
          <p:nvPr>
            <p:ph type="dt"/>
          </p:nvPr>
        </p:nvSpPr>
        <p:spPr bwMode="auto">
          <a:xfrm>
            <a:off x="503238" y="6886575"/>
            <a:ext cx="23050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0000"/>
                </a:solidFill>
                <a:latin typeface="Arial" charset="0"/>
              </a:defRPr>
            </a:lvl1pPr>
          </a:lstStyle>
          <a:p>
            <a:pPr>
              <a:defRPr/>
            </a:pPr>
            <a:endParaRPr lang="en-US" altLang="en-US"/>
          </a:p>
        </p:txBody>
      </p:sp>
      <p:sp>
        <p:nvSpPr>
          <p:cNvPr id="1028" name="Rectangle 4"/>
          <p:cNvSpPr>
            <a:spLocks noGrp="1" noChangeArrowheads="1"/>
          </p:cNvSpPr>
          <p:nvPr>
            <p:ph type="ftr"/>
          </p:nvPr>
        </p:nvSpPr>
        <p:spPr bwMode="auto">
          <a:xfrm>
            <a:off x="3448050" y="6886575"/>
            <a:ext cx="315277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0000"/>
                </a:solidFill>
                <a:latin typeface="Arial" charset="0"/>
              </a:defRPr>
            </a:lvl1pPr>
          </a:lstStyle>
          <a:p>
            <a:pPr>
              <a:defRPr/>
            </a:pPr>
            <a:endParaRPr lang="en-US" altLang="en-US"/>
          </a:p>
        </p:txBody>
      </p:sp>
      <p:sp>
        <p:nvSpPr>
          <p:cNvPr id="1029" name="Rectangle 5"/>
          <p:cNvSpPr>
            <a:spLocks noGrp="1" noChangeArrowheads="1"/>
          </p:cNvSpPr>
          <p:nvPr>
            <p:ph type="sldNum"/>
          </p:nvPr>
        </p:nvSpPr>
        <p:spPr bwMode="auto">
          <a:xfrm>
            <a:off x="7226300" y="6886575"/>
            <a:ext cx="23050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0000"/>
                </a:solidFill>
                <a:latin typeface="Arial" charset="0"/>
              </a:defRPr>
            </a:lvl1pPr>
          </a:lstStyle>
          <a:p>
            <a:pPr>
              <a:defRPr/>
            </a:pPr>
            <a:fld id="{46309107-A315-4DE6-B089-5E146DA2D10D}" type="slidenum">
              <a:rPr lang="en-US" altLang="en-US"/>
              <a:pPr>
                <a:defRPr/>
              </a:pPr>
              <a:t>‹#›</a:t>
            </a:fld>
            <a:endParaRPr lang="en-US" altLang="en-US"/>
          </a:p>
        </p:txBody>
      </p:sp>
      <p:sp>
        <p:nvSpPr>
          <p:cNvPr id="1031" name="Rectangle 6"/>
          <p:cNvSpPr>
            <a:spLocks noChangeArrowheads="1"/>
          </p:cNvSpPr>
          <p:nvPr/>
        </p:nvSpPr>
        <p:spPr bwMode="auto">
          <a:xfrm>
            <a:off x="0" y="0"/>
            <a:ext cx="10080625" cy="914400"/>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1032"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3" y="0"/>
            <a:ext cx="139382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8"/>
          <p:cNvSpPr txBox="1">
            <a:spLocks noChangeArrowheads="1"/>
          </p:cNvSpPr>
          <p:nvPr/>
        </p:nvSpPr>
        <p:spPr bwMode="auto">
          <a:xfrm>
            <a:off x="1160463" y="476250"/>
            <a:ext cx="49593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buClrTx/>
              <a:buFontTx/>
              <a:buNone/>
              <a:defRPr/>
            </a:pPr>
            <a:r>
              <a:rPr lang="en-US" altLang="en-US" sz="2200" b="0" smtClean="0">
                <a:solidFill>
                  <a:srgbClr val="FFFFFF"/>
                </a:solidFill>
              </a:rPr>
              <a:t>Climate Forecasting Unit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0" fontAlgn="base" hangingPunct="0">
        <a:lnSpc>
          <a:spcPct val="104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4000"/>
        </a:lnSpc>
        <a:spcBef>
          <a:spcPct val="0"/>
        </a:spcBef>
        <a:spcAft>
          <a:spcPts val="1138"/>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lnSpc>
          <a:spcPct val="104000"/>
        </a:lnSpc>
        <a:spcBef>
          <a:spcPct val="0"/>
        </a:spcBef>
        <a:spcAft>
          <a:spcPts val="85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lnSpc>
          <a:spcPct val="104000"/>
        </a:lnSpc>
        <a:spcBef>
          <a:spcPct val="0"/>
        </a:spcBef>
        <a:spcAft>
          <a:spcPts val="575"/>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4763"/>
            <a:ext cx="10080625" cy="914400"/>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051" name="Rectangle 2"/>
          <p:cNvSpPr>
            <a:spLocks noGrp="1" noChangeArrowheads="1"/>
          </p:cNvSpPr>
          <p:nvPr>
            <p:ph type="title"/>
          </p:nvPr>
        </p:nvSpPr>
        <p:spPr bwMode="auto">
          <a:xfrm>
            <a:off x="533400" y="2627313"/>
            <a:ext cx="902493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2" name="Rectangle 3"/>
          <p:cNvSpPr>
            <a:spLocks noGrp="1" noChangeArrowheads="1"/>
          </p:cNvSpPr>
          <p:nvPr>
            <p:ph type="body" idx="1"/>
          </p:nvPr>
        </p:nvSpPr>
        <p:spPr bwMode="auto">
          <a:xfrm>
            <a:off x="503238" y="1768475"/>
            <a:ext cx="9024937"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503238"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2000"/>
              </a:lnSpc>
              <a:buClrTx/>
              <a:buFontTx/>
              <a:buNone/>
              <a:tabLst>
                <a:tab pos="449263" algn="l"/>
                <a:tab pos="898525" algn="l"/>
                <a:tab pos="1347788" algn="l"/>
                <a:tab pos="1797050" algn="l"/>
                <a:tab pos="2246313" algn="l"/>
              </a:tabLst>
              <a:defRPr sz="1400" b="0">
                <a:solidFill>
                  <a:srgbClr val="000000"/>
                </a:solidFill>
                <a:latin typeface="Times New Roman" pitchFamily="18" charset="0"/>
                <a:ea typeface="Arial Unicode MS" pitchFamily="34" charset="-128"/>
              </a:defRPr>
            </a:lvl1pPr>
          </a:lstStyle>
          <a:p>
            <a:pPr>
              <a:defRPr/>
            </a:pPr>
            <a:endParaRPr lang="en-US" altLang="en-US"/>
          </a:p>
        </p:txBody>
      </p:sp>
      <p:sp>
        <p:nvSpPr>
          <p:cNvPr id="2053" name="Rectangle 5"/>
          <p:cNvSpPr>
            <a:spLocks noGrp="1" noChangeArrowheads="1"/>
          </p:cNvSpPr>
          <p:nvPr>
            <p:ph type="ftr"/>
          </p:nvPr>
        </p:nvSpPr>
        <p:spPr bwMode="auto">
          <a:xfrm>
            <a:off x="3448050" y="6886575"/>
            <a:ext cx="3149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02000"/>
              </a:lnSpc>
              <a:buClrTx/>
              <a:buFontTx/>
              <a:buNone/>
              <a:tabLst>
                <a:tab pos="449263" algn="l"/>
                <a:tab pos="898525" algn="l"/>
                <a:tab pos="1347788" algn="l"/>
                <a:tab pos="1797050" algn="l"/>
                <a:tab pos="2246313" algn="l"/>
                <a:tab pos="2695575" algn="l"/>
                <a:tab pos="3144838" algn="l"/>
              </a:tabLst>
              <a:defRPr sz="1400" b="0">
                <a:solidFill>
                  <a:srgbClr val="000000"/>
                </a:solidFill>
                <a:latin typeface="Times New Roman" pitchFamily="18" charset="0"/>
                <a:ea typeface="Arial Unicode MS" pitchFamily="34" charset="-128"/>
              </a:defRPr>
            </a:lvl1pPr>
          </a:lstStyle>
          <a:p>
            <a:pPr>
              <a:defRPr/>
            </a:pPr>
            <a:endParaRPr lang="en-US" altLang="en-US"/>
          </a:p>
        </p:txBody>
      </p:sp>
      <p:sp>
        <p:nvSpPr>
          <p:cNvPr id="2054" name="Rectangle 6"/>
          <p:cNvSpPr>
            <a:spLocks noGrp="1" noChangeArrowheads="1"/>
          </p:cNvSpPr>
          <p:nvPr>
            <p:ph type="sldNum"/>
          </p:nvPr>
        </p:nvSpPr>
        <p:spPr bwMode="auto">
          <a:xfrm>
            <a:off x="7226300"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ClrTx/>
              <a:buFontTx/>
              <a:buNone/>
              <a:tabLst>
                <a:tab pos="449263" algn="l"/>
                <a:tab pos="898525" algn="l"/>
                <a:tab pos="1347788" algn="l"/>
                <a:tab pos="1797050" algn="l"/>
                <a:tab pos="2246313" algn="l"/>
              </a:tabLst>
              <a:defRPr sz="1400" b="0">
                <a:solidFill>
                  <a:srgbClr val="000000"/>
                </a:solidFill>
                <a:latin typeface="Times New Roman" pitchFamily="18" charset="0"/>
                <a:ea typeface="Arial Unicode MS" pitchFamily="34" charset="-128"/>
              </a:defRPr>
            </a:lvl1pPr>
          </a:lstStyle>
          <a:p>
            <a:pPr>
              <a:defRPr/>
            </a:pPr>
            <a:fld id="{66EB92BD-F8FE-4745-B2AF-692FA81678B7}" type="slidenum">
              <a:rPr lang="en-US" altLang="en-US"/>
              <a:pPr>
                <a:defRPr/>
              </a:pPr>
              <a:t>‹#›</a:t>
            </a:fld>
            <a:endParaRPr lang="en-US" altLang="en-US"/>
          </a:p>
        </p:txBody>
      </p:sp>
      <p:pic>
        <p:nvPicPr>
          <p:cNvPr id="205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0"/>
            <a:ext cx="139382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8"/>
          <p:cNvSpPr txBox="1">
            <a:spLocks noChangeArrowheads="1"/>
          </p:cNvSpPr>
          <p:nvPr/>
        </p:nvSpPr>
        <p:spPr bwMode="auto">
          <a:xfrm>
            <a:off x="1166813" y="431800"/>
            <a:ext cx="3657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nSpc>
                <a:spcPct val="100000"/>
              </a:lnSpc>
              <a:buClrTx/>
              <a:buFontTx/>
              <a:buNone/>
              <a:defRPr/>
            </a:pPr>
            <a:r>
              <a:rPr lang="en-US" altLang="en-US" sz="2200" b="0" smtClean="0">
                <a:solidFill>
                  <a:srgbClr val="FFFFFF"/>
                </a:solidFill>
              </a:rPr>
              <a:t>Climate Forecasting Unit</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0" fontAlgn="base" hangingPunct="0">
        <a:lnSpc>
          <a:spcPct val="104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4000"/>
        </a:lnSpc>
        <a:spcBef>
          <a:spcPct val="0"/>
        </a:spcBef>
        <a:spcAft>
          <a:spcPts val="1138"/>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lnSpc>
          <a:spcPct val="104000"/>
        </a:lnSpc>
        <a:spcBef>
          <a:spcPct val="0"/>
        </a:spcBef>
        <a:spcAft>
          <a:spcPts val="85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lnSpc>
          <a:spcPct val="104000"/>
        </a:lnSpc>
        <a:spcBef>
          <a:spcPct val="0"/>
        </a:spcBef>
        <a:spcAft>
          <a:spcPts val="575"/>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4763"/>
            <a:ext cx="10080625" cy="914400"/>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075" name="Rectangle 2"/>
          <p:cNvSpPr>
            <a:spLocks noGrp="1" noChangeArrowheads="1"/>
          </p:cNvSpPr>
          <p:nvPr>
            <p:ph type="title"/>
          </p:nvPr>
        </p:nvSpPr>
        <p:spPr bwMode="auto">
          <a:xfrm>
            <a:off x="533400" y="2627313"/>
            <a:ext cx="902493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3076" name="Rectangle 3"/>
          <p:cNvSpPr>
            <a:spLocks noGrp="1" noChangeArrowheads="1"/>
          </p:cNvSpPr>
          <p:nvPr>
            <p:ph type="body" idx="1"/>
          </p:nvPr>
        </p:nvSpPr>
        <p:spPr bwMode="auto">
          <a:xfrm>
            <a:off x="503238" y="1768475"/>
            <a:ext cx="9024937"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503238"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2000"/>
              </a:lnSpc>
              <a:buClrTx/>
              <a:buFontTx/>
              <a:buNone/>
              <a:tabLst>
                <a:tab pos="449263" algn="l"/>
                <a:tab pos="898525" algn="l"/>
                <a:tab pos="1347788" algn="l"/>
                <a:tab pos="1797050" algn="l"/>
                <a:tab pos="2246313" algn="l"/>
              </a:tabLst>
              <a:defRPr sz="1400" b="0">
                <a:solidFill>
                  <a:srgbClr val="000000"/>
                </a:solidFill>
                <a:latin typeface="Times New Roman" pitchFamily="18" charset="0"/>
                <a:ea typeface="Arial Unicode MS" pitchFamily="34" charset="-128"/>
              </a:defRPr>
            </a:lvl1pPr>
          </a:lstStyle>
          <a:p>
            <a:pPr>
              <a:defRPr/>
            </a:pPr>
            <a:endParaRPr lang="en-US" altLang="en-US"/>
          </a:p>
        </p:txBody>
      </p:sp>
      <p:sp>
        <p:nvSpPr>
          <p:cNvPr id="3077" name="Rectangle 5"/>
          <p:cNvSpPr>
            <a:spLocks noGrp="1" noChangeArrowheads="1"/>
          </p:cNvSpPr>
          <p:nvPr>
            <p:ph type="ftr"/>
          </p:nvPr>
        </p:nvSpPr>
        <p:spPr bwMode="auto">
          <a:xfrm>
            <a:off x="3448050" y="6886575"/>
            <a:ext cx="3149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02000"/>
              </a:lnSpc>
              <a:buClrTx/>
              <a:buFontTx/>
              <a:buNone/>
              <a:tabLst>
                <a:tab pos="449263" algn="l"/>
                <a:tab pos="898525" algn="l"/>
                <a:tab pos="1347788" algn="l"/>
                <a:tab pos="1797050" algn="l"/>
                <a:tab pos="2246313" algn="l"/>
                <a:tab pos="2695575" algn="l"/>
                <a:tab pos="3144838" algn="l"/>
              </a:tabLst>
              <a:defRPr sz="1400" b="0">
                <a:solidFill>
                  <a:srgbClr val="000000"/>
                </a:solidFill>
                <a:latin typeface="Times New Roman" pitchFamily="18" charset="0"/>
                <a:ea typeface="Arial Unicode MS" pitchFamily="34" charset="-128"/>
              </a:defRPr>
            </a:lvl1pPr>
          </a:lstStyle>
          <a:p>
            <a:pPr>
              <a:defRPr/>
            </a:pPr>
            <a:endParaRPr lang="en-US" altLang="en-US"/>
          </a:p>
        </p:txBody>
      </p:sp>
      <p:sp>
        <p:nvSpPr>
          <p:cNvPr id="3078" name="Rectangle 6"/>
          <p:cNvSpPr>
            <a:spLocks noGrp="1" noChangeArrowheads="1"/>
          </p:cNvSpPr>
          <p:nvPr>
            <p:ph type="sldNum"/>
          </p:nvPr>
        </p:nvSpPr>
        <p:spPr bwMode="auto">
          <a:xfrm>
            <a:off x="7226300"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ClrTx/>
              <a:buFontTx/>
              <a:buNone/>
              <a:tabLst>
                <a:tab pos="449263" algn="l"/>
                <a:tab pos="898525" algn="l"/>
                <a:tab pos="1347788" algn="l"/>
                <a:tab pos="1797050" algn="l"/>
                <a:tab pos="2246313" algn="l"/>
              </a:tabLst>
              <a:defRPr sz="1400" b="0">
                <a:solidFill>
                  <a:srgbClr val="000000"/>
                </a:solidFill>
                <a:latin typeface="Times New Roman" pitchFamily="18" charset="0"/>
                <a:ea typeface="Arial Unicode MS" pitchFamily="34" charset="-128"/>
              </a:defRPr>
            </a:lvl1pPr>
          </a:lstStyle>
          <a:p>
            <a:pPr>
              <a:defRPr/>
            </a:pPr>
            <a:fld id="{9CCA964F-E055-4D62-8B35-F2D105B7CCE2}" type="slidenum">
              <a:rPr lang="en-US" altLang="en-US"/>
              <a:pPr>
                <a:defRPr/>
              </a:pPr>
              <a:t>‹#›</a:t>
            </a:fld>
            <a:endParaRPr lang="en-US" altLang="en-US"/>
          </a:p>
        </p:txBody>
      </p:sp>
      <p:pic>
        <p:nvPicPr>
          <p:cNvPr id="308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0"/>
            <a:ext cx="139382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8"/>
          <p:cNvSpPr txBox="1">
            <a:spLocks noChangeArrowheads="1"/>
          </p:cNvSpPr>
          <p:nvPr/>
        </p:nvSpPr>
        <p:spPr bwMode="auto">
          <a:xfrm>
            <a:off x="1166813" y="431800"/>
            <a:ext cx="3657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nSpc>
                <a:spcPct val="100000"/>
              </a:lnSpc>
              <a:buClrTx/>
              <a:buFontTx/>
              <a:buNone/>
              <a:defRPr/>
            </a:pPr>
            <a:r>
              <a:rPr lang="en-US" altLang="en-US" sz="2200" b="0" smtClean="0">
                <a:solidFill>
                  <a:srgbClr val="FFFFFF"/>
                </a:solidFill>
              </a:rPr>
              <a:t>Climate Forecasting Unit</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0" fontAlgn="base" hangingPunct="0">
        <a:lnSpc>
          <a:spcPct val="104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4000"/>
        </a:lnSpc>
        <a:spcBef>
          <a:spcPct val="0"/>
        </a:spcBef>
        <a:spcAft>
          <a:spcPts val="1138"/>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lnSpc>
          <a:spcPct val="104000"/>
        </a:lnSpc>
        <a:spcBef>
          <a:spcPct val="0"/>
        </a:spcBef>
        <a:spcAft>
          <a:spcPts val="85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lnSpc>
          <a:spcPct val="104000"/>
        </a:lnSpc>
        <a:spcBef>
          <a:spcPct val="0"/>
        </a:spcBef>
        <a:spcAft>
          <a:spcPts val="575"/>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4763"/>
            <a:ext cx="10080625" cy="914400"/>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099" name="Rectangle 2"/>
          <p:cNvSpPr>
            <a:spLocks noGrp="1" noChangeArrowheads="1"/>
          </p:cNvSpPr>
          <p:nvPr>
            <p:ph type="title"/>
          </p:nvPr>
        </p:nvSpPr>
        <p:spPr bwMode="auto">
          <a:xfrm>
            <a:off x="533400" y="2627313"/>
            <a:ext cx="902493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4100" name="Rectangle 3"/>
          <p:cNvSpPr>
            <a:spLocks noGrp="1" noChangeArrowheads="1"/>
          </p:cNvSpPr>
          <p:nvPr>
            <p:ph type="body" idx="1"/>
          </p:nvPr>
        </p:nvSpPr>
        <p:spPr bwMode="auto">
          <a:xfrm>
            <a:off x="503238" y="1768475"/>
            <a:ext cx="9024937"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503238"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2000"/>
              </a:lnSpc>
              <a:buClrTx/>
              <a:buFontTx/>
              <a:buNone/>
              <a:tabLst>
                <a:tab pos="449263" algn="l"/>
                <a:tab pos="898525" algn="l"/>
                <a:tab pos="1347788" algn="l"/>
                <a:tab pos="1797050" algn="l"/>
                <a:tab pos="2246313" algn="l"/>
              </a:tabLst>
              <a:defRPr sz="1400" b="0">
                <a:solidFill>
                  <a:srgbClr val="000000"/>
                </a:solidFill>
                <a:latin typeface="Times New Roman" pitchFamily="18" charset="0"/>
                <a:ea typeface="Arial Unicode MS" pitchFamily="34" charset="-128"/>
              </a:defRPr>
            </a:lvl1pPr>
          </a:lstStyle>
          <a:p>
            <a:pPr>
              <a:defRPr/>
            </a:pPr>
            <a:endParaRPr lang="en-US" altLang="en-US"/>
          </a:p>
        </p:txBody>
      </p:sp>
      <p:sp>
        <p:nvSpPr>
          <p:cNvPr id="4101" name="Rectangle 5"/>
          <p:cNvSpPr>
            <a:spLocks noGrp="1" noChangeArrowheads="1"/>
          </p:cNvSpPr>
          <p:nvPr>
            <p:ph type="ftr"/>
          </p:nvPr>
        </p:nvSpPr>
        <p:spPr bwMode="auto">
          <a:xfrm>
            <a:off x="3448050" y="6886575"/>
            <a:ext cx="3149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02000"/>
              </a:lnSpc>
              <a:buClrTx/>
              <a:buFontTx/>
              <a:buNone/>
              <a:tabLst>
                <a:tab pos="449263" algn="l"/>
                <a:tab pos="898525" algn="l"/>
                <a:tab pos="1347788" algn="l"/>
                <a:tab pos="1797050" algn="l"/>
                <a:tab pos="2246313" algn="l"/>
                <a:tab pos="2695575" algn="l"/>
                <a:tab pos="3144838" algn="l"/>
              </a:tabLst>
              <a:defRPr sz="1400" b="0">
                <a:solidFill>
                  <a:srgbClr val="000000"/>
                </a:solidFill>
                <a:latin typeface="Times New Roman" pitchFamily="18" charset="0"/>
                <a:ea typeface="Arial Unicode MS" pitchFamily="34" charset="-128"/>
              </a:defRPr>
            </a:lvl1pPr>
          </a:lstStyle>
          <a:p>
            <a:pPr>
              <a:defRPr/>
            </a:pPr>
            <a:endParaRPr lang="en-US" altLang="en-US"/>
          </a:p>
        </p:txBody>
      </p:sp>
      <p:sp>
        <p:nvSpPr>
          <p:cNvPr id="4102" name="Rectangle 6"/>
          <p:cNvSpPr>
            <a:spLocks noGrp="1" noChangeArrowheads="1"/>
          </p:cNvSpPr>
          <p:nvPr>
            <p:ph type="sldNum"/>
          </p:nvPr>
        </p:nvSpPr>
        <p:spPr bwMode="auto">
          <a:xfrm>
            <a:off x="7226300"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ClrTx/>
              <a:buFontTx/>
              <a:buNone/>
              <a:tabLst>
                <a:tab pos="449263" algn="l"/>
                <a:tab pos="898525" algn="l"/>
                <a:tab pos="1347788" algn="l"/>
                <a:tab pos="1797050" algn="l"/>
                <a:tab pos="2246313" algn="l"/>
              </a:tabLst>
              <a:defRPr sz="1400" b="0">
                <a:solidFill>
                  <a:srgbClr val="000000"/>
                </a:solidFill>
                <a:latin typeface="Times New Roman" pitchFamily="18" charset="0"/>
                <a:ea typeface="Arial Unicode MS" pitchFamily="34" charset="-128"/>
              </a:defRPr>
            </a:lvl1pPr>
          </a:lstStyle>
          <a:p>
            <a:pPr>
              <a:defRPr/>
            </a:pPr>
            <a:fld id="{1DB59FC2-D8F5-4465-9BC7-24B9A6B9D28E}" type="slidenum">
              <a:rPr lang="en-US" altLang="en-US"/>
              <a:pPr>
                <a:defRPr/>
              </a:pPr>
              <a:t>‹#›</a:t>
            </a:fld>
            <a:endParaRPr lang="en-US" altLang="en-US"/>
          </a:p>
        </p:txBody>
      </p:sp>
      <p:pic>
        <p:nvPicPr>
          <p:cNvPr id="4104"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0"/>
            <a:ext cx="139382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8"/>
          <p:cNvSpPr txBox="1">
            <a:spLocks noChangeArrowheads="1"/>
          </p:cNvSpPr>
          <p:nvPr/>
        </p:nvSpPr>
        <p:spPr bwMode="auto">
          <a:xfrm>
            <a:off x="1166813" y="431800"/>
            <a:ext cx="3657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nSpc>
                <a:spcPct val="100000"/>
              </a:lnSpc>
              <a:buClrTx/>
              <a:buFontTx/>
              <a:buNone/>
              <a:defRPr/>
            </a:pPr>
            <a:r>
              <a:rPr lang="en-US" altLang="en-US" sz="2200" b="0" smtClean="0">
                <a:solidFill>
                  <a:srgbClr val="FFFFFF"/>
                </a:solidFill>
              </a:rPr>
              <a:t>Climate Forecasting Unit</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9263" rtl="0" eaLnBrk="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hangingPunct="0">
        <a:lnSpc>
          <a:spcPct val="104000"/>
        </a:lnSpc>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0" fontAlgn="base" hangingPunct="0">
        <a:lnSpc>
          <a:spcPct val="104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4000"/>
        </a:lnSpc>
        <a:spcBef>
          <a:spcPct val="0"/>
        </a:spcBef>
        <a:spcAft>
          <a:spcPts val="1138"/>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lnSpc>
          <a:spcPct val="104000"/>
        </a:lnSpc>
        <a:spcBef>
          <a:spcPct val="0"/>
        </a:spcBef>
        <a:spcAft>
          <a:spcPts val="85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lnSpc>
          <a:spcPct val="104000"/>
        </a:lnSpc>
        <a:spcBef>
          <a:spcPct val="0"/>
        </a:spcBef>
        <a:spcAft>
          <a:spcPts val="575"/>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0.pn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0.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0.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504825" y="2339975"/>
            <a:ext cx="9072563" cy="150066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dirty="0" smtClean="0">
                <a:solidFill>
                  <a:schemeClr val="tx1"/>
                </a:solidFill>
              </a:rPr>
              <a:t>Sea ice activities at the Climate Forecasting Unit</a:t>
            </a:r>
            <a:endParaRPr lang="en-US" altLang="en-US" sz="4400" dirty="0">
              <a:solidFill>
                <a:schemeClr val="tx1"/>
              </a:solidFill>
            </a:endParaRPr>
          </a:p>
        </p:txBody>
      </p:sp>
      <p:sp>
        <p:nvSpPr>
          <p:cNvPr id="5124" name="Text Box 5"/>
          <p:cNvSpPr txBox="1">
            <a:spLocks noChangeArrowheads="1"/>
          </p:cNvSpPr>
          <p:nvPr/>
        </p:nvSpPr>
        <p:spPr bwMode="auto">
          <a:xfrm>
            <a:off x="360363" y="5075238"/>
            <a:ext cx="9432925" cy="9886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dirty="0">
                <a:solidFill>
                  <a:schemeClr val="tx1"/>
                </a:solidFill>
              </a:rPr>
              <a:t>Virginie Guemas</a:t>
            </a:r>
            <a:r>
              <a:rPr lang="en-GB" altLang="en-US" sz="2800" b="0" dirty="0" smtClean="0">
                <a:solidFill>
                  <a:schemeClr val="tx1"/>
                </a:solidFill>
              </a:rPr>
              <a:t>, </a:t>
            </a:r>
            <a:r>
              <a:rPr lang="en-GB" altLang="en-US" sz="2800" b="0" dirty="0" err="1" smtClean="0">
                <a:solidFill>
                  <a:schemeClr val="tx1"/>
                </a:solidFill>
              </a:rPr>
              <a:t>Neven</a:t>
            </a:r>
            <a:r>
              <a:rPr lang="en-GB" altLang="en-US" sz="2800" b="0" dirty="0" smtClean="0">
                <a:solidFill>
                  <a:schemeClr val="tx1"/>
                </a:solidFill>
              </a:rPr>
              <a:t> </a:t>
            </a:r>
            <a:r>
              <a:rPr lang="en-GB" altLang="en-US" sz="2800" b="0" dirty="0" err="1" smtClean="0">
                <a:solidFill>
                  <a:schemeClr val="tx1"/>
                </a:solidFill>
              </a:rPr>
              <a:t>Fuckar</a:t>
            </a:r>
            <a:r>
              <a:rPr lang="en-GB" altLang="en-US" sz="2800" b="0" dirty="0" smtClean="0">
                <a:solidFill>
                  <a:schemeClr val="tx1"/>
                </a:solidFill>
              </a:rPr>
              <a:t>, Francois </a:t>
            </a:r>
            <a:r>
              <a:rPr lang="en-GB" altLang="en-US" sz="2800" b="0" dirty="0" err="1" smtClean="0">
                <a:solidFill>
                  <a:schemeClr val="tx1"/>
                </a:solidFill>
              </a:rPr>
              <a:t>Massonnet</a:t>
            </a:r>
            <a:r>
              <a:rPr lang="en-GB" altLang="en-US" sz="2800" b="0" dirty="0" smtClean="0">
                <a:solidFill>
                  <a:schemeClr val="tx1"/>
                </a:solidFill>
              </a:rPr>
              <a:t>, </a:t>
            </a:r>
            <a:r>
              <a:rPr lang="en-GB" altLang="en-US" sz="2800" b="0" dirty="0" err="1" smtClean="0">
                <a:solidFill>
                  <a:schemeClr val="tx1"/>
                </a:solidFill>
              </a:rPr>
              <a:t>Danila</a:t>
            </a:r>
            <a:r>
              <a:rPr lang="en-GB" altLang="en-US" sz="2800" b="0" dirty="0" smtClean="0">
                <a:solidFill>
                  <a:schemeClr val="tx1"/>
                </a:solidFill>
              </a:rPr>
              <a:t> </a:t>
            </a:r>
            <a:r>
              <a:rPr lang="en-GB" altLang="en-US" sz="2800" b="0" dirty="0" err="1" smtClean="0">
                <a:solidFill>
                  <a:schemeClr val="tx1"/>
                </a:solidFill>
              </a:rPr>
              <a:t>Volpi</a:t>
            </a:r>
            <a:r>
              <a:rPr lang="en-GB" altLang="en-US" sz="2800" b="0" dirty="0" smtClean="0">
                <a:solidFill>
                  <a:schemeClr val="tx1"/>
                </a:solidFill>
              </a:rPr>
              <a:t>, Francisco </a:t>
            </a:r>
            <a:r>
              <a:rPr lang="en-GB" altLang="en-US" sz="2800" b="0" dirty="0" err="1" smtClean="0">
                <a:solidFill>
                  <a:schemeClr val="tx1"/>
                </a:solidFill>
              </a:rPr>
              <a:t>Doblas</a:t>
            </a:r>
            <a:r>
              <a:rPr lang="en-GB" altLang="en-US" sz="2800" b="0" dirty="0" smtClean="0">
                <a:solidFill>
                  <a:schemeClr val="tx1"/>
                </a:solidFill>
              </a:rPr>
              <a:t>-Reyes</a:t>
            </a:r>
            <a:endParaRPr lang="en-US" altLang="en-US" sz="2800" b="0" dirty="0">
              <a:solidFill>
                <a:schemeClr val="tx1"/>
              </a:solidFill>
            </a:endParaRPr>
          </a:p>
        </p:txBody>
      </p:sp>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0" y="1103313"/>
            <a:ext cx="10080625" cy="6892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dirty="0" smtClean="0">
                <a:solidFill>
                  <a:schemeClr val="tx1"/>
                </a:solidFill>
              </a:rPr>
              <a:t>Outline</a:t>
            </a:r>
            <a:endParaRPr lang="en-US" altLang="en-US" sz="4000" dirty="0">
              <a:solidFill>
                <a:schemeClr val="tx1"/>
              </a:solidFill>
            </a:endParaRPr>
          </a:p>
        </p:txBody>
      </p:sp>
      <p:sp>
        <p:nvSpPr>
          <p:cNvPr id="2" name="TextBox 1"/>
          <p:cNvSpPr txBox="1"/>
          <p:nvPr/>
        </p:nvSpPr>
        <p:spPr>
          <a:xfrm>
            <a:off x="215776" y="2598652"/>
            <a:ext cx="9577064" cy="3485441"/>
          </a:xfrm>
          <a:prstGeom prst="rect">
            <a:avLst/>
          </a:prstGeom>
          <a:noFill/>
        </p:spPr>
        <p:txBody>
          <a:bodyPr wrap="square" rtlCol="0">
            <a:spAutoFit/>
          </a:bodyPr>
          <a:lstStyle/>
          <a:p>
            <a:r>
              <a:rPr lang="en-US" sz="3600" dirty="0" smtClean="0">
                <a:solidFill>
                  <a:schemeClr val="tx1"/>
                </a:solidFill>
              </a:rPr>
              <a:t>I - Introduction: Arctic sea ice predictability </a:t>
            </a:r>
            <a:endParaRPr lang="en-US" sz="3600" dirty="0" smtClean="0">
              <a:solidFill>
                <a:schemeClr val="tx1"/>
              </a:solidFill>
            </a:endParaRPr>
          </a:p>
          <a:p>
            <a:endParaRPr lang="en-US" sz="800" dirty="0" smtClean="0">
              <a:solidFill>
                <a:schemeClr val="tx1"/>
              </a:solidFill>
            </a:endParaRPr>
          </a:p>
          <a:p>
            <a:r>
              <a:rPr lang="en-US" sz="3600" i="1" dirty="0" smtClean="0">
                <a:solidFill>
                  <a:srgbClr val="C00000"/>
                </a:solidFill>
              </a:rPr>
              <a:t>II - Arctic sea ice variability modes</a:t>
            </a:r>
          </a:p>
          <a:p>
            <a:endParaRPr lang="en-US" sz="800" dirty="0" smtClean="0">
              <a:solidFill>
                <a:schemeClr val="tx1"/>
              </a:solidFill>
            </a:endParaRPr>
          </a:p>
          <a:p>
            <a:r>
              <a:rPr lang="en-US" sz="3600" dirty="0" smtClean="0">
                <a:solidFill>
                  <a:schemeClr val="tx1"/>
                </a:solidFill>
              </a:rPr>
              <a:t>III </a:t>
            </a:r>
            <a:r>
              <a:rPr lang="en-US" sz="3600" dirty="0" smtClean="0">
                <a:solidFill>
                  <a:schemeClr val="tx1"/>
                </a:solidFill>
              </a:rPr>
              <a:t>- Sea </a:t>
            </a:r>
            <a:r>
              <a:rPr lang="en-US" sz="3600" dirty="0" smtClean="0">
                <a:solidFill>
                  <a:schemeClr val="tx1"/>
                </a:solidFill>
              </a:rPr>
              <a:t>ice initialization methods</a:t>
            </a:r>
          </a:p>
          <a:p>
            <a:endParaRPr lang="en-US" sz="800" dirty="0" smtClean="0">
              <a:solidFill>
                <a:schemeClr val="tx1"/>
              </a:solidFill>
            </a:endParaRPr>
          </a:p>
          <a:p>
            <a:r>
              <a:rPr lang="en-US" sz="3600" dirty="0" smtClean="0">
                <a:solidFill>
                  <a:schemeClr val="tx1"/>
                </a:solidFill>
              </a:rPr>
              <a:t>IV </a:t>
            </a:r>
            <a:r>
              <a:rPr lang="en-US" sz="3600" dirty="0" smtClean="0">
                <a:solidFill>
                  <a:schemeClr val="tx1"/>
                </a:solidFill>
              </a:rPr>
              <a:t>- Added-value of sea ice initialization </a:t>
            </a:r>
          </a:p>
          <a:p>
            <a:endParaRPr lang="en-US" sz="800" dirty="0" smtClean="0">
              <a:solidFill>
                <a:schemeClr val="tx1"/>
              </a:solidFill>
            </a:endParaRPr>
          </a:p>
          <a:p>
            <a:r>
              <a:rPr lang="en-US" sz="3600" dirty="0" smtClean="0">
                <a:solidFill>
                  <a:schemeClr val="tx1"/>
                </a:solidFill>
              </a:rPr>
              <a:t>V </a:t>
            </a:r>
            <a:r>
              <a:rPr lang="en-US" sz="3600" dirty="0" smtClean="0">
                <a:solidFill>
                  <a:schemeClr val="tx1"/>
                </a:solidFill>
              </a:rPr>
              <a:t>- Multi-model </a:t>
            </a:r>
            <a:r>
              <a:rPr lang="en-US" sz="3600" dirty="0" smtClean="0">
                <a:solidFill>
                  <a:schemeClr val="tx1"/>
                </a:solidFill>
              </a:rPr>
              <a:t>sea </a:t>
            </a:r>
            <a:r>
              <a:rPr lang="en-US" sz="3600" dirty="0" smtClean="0">
                <a:solidFill>
                  <a:schemeClr val="tx1"/>
                </a:solidFill>
              </a:rPr>
              <a:t>ice prediction </a:t>
            </a:r>
            <a:endParaRPr lang="en-US" sz="3600" dirty="0">
              <a:solidFill>
                <a:schemeClr val="tx1"/>
              </a:solidFill>
            </a:endParaRPr>
          </a:p>
        </p:txBody>
      </p:sp>
    </p:spTree>
    <p:extLst>
      <p:ext uri="{BB962C8B-B14F-4D97-AF65-F5344CB8AC3E}">
        <p14:creationId xmlns:p14="http://schemas.microsoft.com/office/powerpoint/2010/main" val="59505841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2232000" y="7166087"/>
            <a:ext cx="5688012"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rgbClr val="000308"/>
                </a:solidFill>
              </a:rPr>
              <a:t>Fučkar</a:t>
            </a:r>
            <a:r>
              <a:rPr lang="en-US" altLang="en-US" b="0" i="1" dirty="0" smtClean="0">
                <a:solidFill>
                  <a:srgbClr val="000308"/>
                </a:solidFill>
              </a:rPr>
              <a:t> </a:t>
            </a:r>
            <a:r>
              <a:rPr lang="en-US" altLang="en-US" b="0" i="1" dirty="0">
                <a:solidFill>
                  <a:srgbClr val="000308"/>
                </a:solidFill>
              </a:rPr>
              <a:t>et al </a:t>
            </a:r>
            <a:r>
              <a:rPr lang="en-US" altLang="en-US" b="0" i="1" dirty="0" smtClean="0">
                <a:solidFill>
                  <a:srgbClr val="000308"/>
                </a:solidFill>
              </a:rPr>
              <a:t>(in preparation)</a:t>
            </a:r>
            <a:endParaRPr lang="en-US" altLang="en-US" b="0" i="1" dirty="0">
              <a:solidFill>
                <a:srgbClr val="000308"/>
              </a:solidFill>
            </a:endParaRPr>
          </a:p>
        </p:txBody>
      </p:sp>
      <p:pic>
        <p:nvPicPr>
          <p:cNvPr id="12" name="Picture 11" descr="JFM-r2.mini.jp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0" y="2267669"/>
            <a:ext cx="10080625" cy="4000642"/>
          </a:xfrm>
          <a:prstGeom prst="rect">
            <a:avLst/>
          </a:prstGeom>
        </p:spPr>
      </p:pic>
      <p:sp>
        <p:nvSpPr>
          <p:cNvPr id="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 </a:t>
            </a:r>
            <a:r>
              <a:rPr lang="en-GB" altLang="en-US" sz="3200" dirty="0">
                <a:solidFill>
                  <a:schemeClr val="tx1"/>
                </a:solidFill>
              </a:rPr>
              <a:t>– </a:t>
            </a:r>
            <a:r>
              <a:rPr lang="en-GB" altLang="en-US" sz="3200" dirty="0" smtClean="0">
                <a:solidFill>
                  <a:schemeClr val="tx1"/>
                </a:solidFill>
              </a:rPr>
              <a:t>Arctic sea ice variability modes</a:t>
            </a:r>
            <a:endParaRPr lang="en-US" altLang="en-US" sz="3200" dirty="0">
              <a:solidFill>
                <a:schemeClr val="tx1"/>
              </a:solidFill>
            </a:endParaRPr>
          </a:p>
        </p:txBody>
      </p:sp>
      <p:sp>
        <p:nvSpPr>
          <p:cNvPr id="13" name="TextBox 4"/>
          <p:cNvSpPr txBox="1">
            <a:spLocks noChangeArrowheads="1"/>
          </p:cNvSpPr>
          <p:nvPr/>
        </p:nvSpPr>
        <p:spPr bwMode="auto">
          <a:xfrm>
            <a:off x="360808" y="1806004"/>
            <a:ext cx="9144000" cy="45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400" dirty="0" smtClean="0">
                <a:solidFill>
                  <a:srgbClr val="000308"/>
                </a:solidFill>
                <a:latin typeface="+mj-lt"/>
              </a:rPr>
              <a:t>k-means </a:t>
            </a:r>
            <a:r>
              <a:rPr lang="en-US" sz="2400" dirty="0">
                <a:solidFill>
                  <a:srgbClr val="000308"/>
                </a:solidFill>
                <a:latin typeface="+mj-lt"/>
              </a:rPr>
              <a:t>cluster analysis of </a:t>
            </a:r>
            <a:r>
              <a:rPr lang="en-US" sz="2400" dirty="0" smtClean="0">
                <a:solidFill>
                  <a:srgbClr val="000308"/>
                </a:solidFill>
                <a:latin typeface="+mj-lt"/>
              </a:rPr>
              <a:t>sea </a:t>
            </a:r>
            <a:r>
              <a:rPr lang="en-US" sz="2400" dirty="0">
                <a:solidFill>
                  <a:srgbClr val="000308"/>
                </a:solidFill>
                <a:latin typeface="+mj-lt"/>
              </a:rPr>
              <a:t>ice thickness (SIT)</a:t>
            </a:r>
          </a:p>
        </p:txBody>
      </p:sp>
      <p:sp>
        <p:nvSpPr>
          <p:cNvPr id="14" name="Text Box 5"/>
          <p:cNvSpPr txBox="1">
            <a:spLocks noChangeArrowheads="1"/>
          </p:cNvSpPr>
          <p:nvPr/>
        </p:nvSpPr>
        <p:spPr bwMode="auto">
          <a:xfrm>
            <a:off x="504824" y="6109436"/>
            <a:ext cx="9144000" cy="1054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algn="ctr">
              <a:lnSpc>
                <a:spcPct val="104000"/>
              </a:lnSpc>
            </a:pPr>
            <a:endParaRPr lang="en-US" sz="2000" b="0" i="0" dirty="0" smtClean="0">
              <a:latin typeface="+mn-lt"/>
            </a:endParaRPr>
          </a:p>
          <a:p>
            <a:pPr algn="ctr">
              <a:lnSpc>
                <a:spcPct val="104000"/>
              </a:lnSpc>
            </a:pPr>
            <a:r>
              <a:rPr lang="en-US" altLang="en-US" sz="2000" b="0" i="0" dirty="0" smtClean="0">
                <a:latin typeface="+mn-lt"/>
              </a:rPr>
              <a:t>	</a:t>
            </a:r>
            <a:r>
              <a:rPr lang="en-US" altLang="en-US" sz="2000" b="0" i="0" dirty="0">
                <a:latin typeface="+mn-lt"/>
              </a:rPr>
              <a:t>C</a:t>
            </a:r>
            <a:r>
              <a:rPr lang="en-US" sz="2000" b="0" i="0" dirty="0" smtClean="0">
                <a:latin typeface="+mn-lt"/>
              </a:rPr>
              <a:t>lustering methods more robust than EOF analysis + account for nonlinearities.</a:t>
            </a:r>
          </a:p>
          <a:p>
            <a:pPr algn="ctr">
              <a:lnSpc>
                <a:spcPct val="104000"/>
              </a:lnSpc>
            </a:pPr>
            <a:r>
              <a:rPr lang="en-US" altLang="en-US" sz="2000" b="0" i="0" dirty="0" smtClean="0">
                <a:latin typeface="+mn-lt"/>
              </a:rPr>
              <a:t>Tools available in s2dverification R package</a:t>
            </a:r>
            <a:endParaRPr lang="en-US" altLang="en-US" sz="2000" b="0" i="0" dirty="0">
              <a:latin typeface="+mn-lt"/>
            </a:endParaRPr>
          </a:p>
        </p:txBody>
      </p:sp>
    </p:spTree>
    <p:extLst>
      <p:ext uri="{BB962C8B-B14F-4D97-AF65-F5344CB8AC3E}">
        <p14:creationId xmlns:p14="http://schemas.microsoft.com/office/powerpoint/2010/main" val="1998363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02s_i00v_sit_JAS_2D_sit_comp_Ke3_ts1.de2.m.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1846" y="2336820"/>
            <a:ext cx="4959026" cy="338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126495" y="5868069"/>
            <a:ext cx="5650121" cy="942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rgbClr val="000000"/>
                </a:solidFill>
                <a:latin typeface="Verdana" pitchFamily="34" charset="0"/>
                <a:ea typeface="Droid Sans Fallback"/>
                <a:cs typeface="Droid Sans Fallback"/>
              </a:defRPr>
            </a:lvl9pPr>
          </a:lstStyle>
          <a:p>
            <a:pPr>
              <a:lnSpc>
                <a:spcPct val="104000"/>
              </a:lnSpc>
            </a:pPr>
            <a:r>
              <a:rPr lang="en-US" altLang="en-US" b="0" i="0" dirty="0" smtClean="0">
                <a:latin typeface="+mj-lt"/>
              </a:rPr>
              <a:t>● quadratic </a:t>
            </a:r>
            <a:r>
              <a:rPr lang="en-US" altLang="en-US" b="0" i="0" dirty="0" err="1" smtClean="0">
                <a:latin typeface="+mj-lt"/>
              </a:rPr>
              <a:t>detrending</a:t>
            </a:r>
            <a:endParaRPr lang="en-US" altLang="en-US" b="0" i="0" dirty="0" smtClean="0">
              <a:latin typeface="+mj-lt"/>
            </a:endParaRPr>
          </a:p>
          <a:p>
            <a:pPr>
              <a:lnSpc>
                <a:spcPct val="104000"/>
              </a:lnSpc>
            </a:pPr>
            <a:endParaRPr lang="en-US" altLang="en-US" sz="500" b="0" i="0" dirty="0" smtClean="0">
              <a:latin typeface="+mj-lt"/>
            </a:endParaRPr>
          </a:p>
          <a:p>
            <a:pPr>
              <a:lnSpc>
                <a:spcPct val="104000"/>
              </a:lnSpc>
            </a:pPr>
            <a:r>
              <a:rPr lang="en-US" altLang="en-US" b="0" i="0" dirty="0"/>
              <a:t>● </a:t>
            </a:r>
            <a:r>
              <a:rPr lang="en-US" altLang="en-US" b="0" i="0" dirty="0" smtClean="0">
                <a:latin typeface="+mn-lt"/>
              </a:rPr>
              <a:t>Clusters (k=3) </a:t>
            </a:r>
            <a:r>
              <a:rPr lang="en-US" altLang="en-US" b="0" i="0" dirty="0" smtClean="0">
                <a:latin typeface="+mn-lt"/>
              </a:rPr>
              <a:t>for all seasons/months</a:t>
            </a:r>
            <a:endParaRPr lang="en-US" altLang="en-US" b="0" i="0" dirty="0">
              <a:latin typeface="+mn-lt"/>
            </a:endParaRPr>
          </a:p>
        </p:txBody>
      </p:sp>
      <p:pic>
        <p:nvPicPr>
          <p:cNvPr id="11" name="Picture 10" descr="JAS-r2.mini.jp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0" y="2740855"/>
            <a:ext cx="5076006" cy="2479142"/>
          </a:xfrm>
          <a:prstGeom prst="rect">
            <a:avLst/>
          </a:prstGeom>
        </p:spPr>
      </p:pic>
      <p:sp>
        <p:nvSpPr>
          <p:cNvPr id="13" name="TextBox 1"/>
          <p:cNvSpPr txBox="1">
            <a:spLocks noChangeArrowheads="1"/>
          </p:cNvSpPr>
          <p:nvPr/>
        </p:nvSpPr>
        <p:spPr bwMode="auto">
          <a:xfrm>
            <a:off x="2232000" y="7166087"/>
            <a:ext cx="5688012"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rgbClr val="000308"/>
                </a:solidFill>
              </a:rPr>
              <a:t>Fučkar</a:t>
            </a:r>
            <a:r>
              <a:rPr lang="en-US" altLang="en-US" b="0" i="1" dirty="0" smtClean="0">
                <a:solidFill>
                  <a:srgbClr val="000308"/>
                </a:solidFill>
              </a:rPr>
              <a:t> </a:t>
            </a:r>
            <a:r>
              <a:rPr lang="en-US" altLang="en-US" b="0" i="1" dirty="0">
                <a:solidFill>
                  <a:srgbClr val="000308"/>
                </a:solidFill>
              </a:rPr>
              <a:t>et al </a:t>
            </a:r>
            <a:r>
              <a:rPr lang="en-US" altLang="en-US" b="0" i="1" dirty="0" smtClean="0">
                <a:solidFill>
                  <a:srgbClr val="000308"/>
                </a:solidFill>
              </a:rPr>
              <a:t>(in preparation)</a:t>
            </a:r>
            <a:endParaRPr lang="en-US" altLang="en-US" b="0" i="1" dirty="0">
              <a:solidFill>
                <a:srgbClr val="000308"/>
              </a:solidFill>
            </a:endParaRPr>
          </a:p>
        </p:txBody>
      </p:sp>
      <p:sp>
        <p:nvSpPr>
          <p:cNvPr id="14"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 </a:t>
            </a:r>
            <a:r>
              <a:rPr lang="en-GB" altLang="en-US" sz="3200" dirty="0">
                <a:solidFill>
                  <a:schemeClr val="tx1"/>
                </a:solidFill>
              </a:rPr>
              <a:t>– </a:t>
            </a:r>
            <a:r>
              <a:rPr lang="en-GB" altLang="en-US" sz="3200" dirty="0" smtClean="0">
                <a:solidFill>
                  <a:schemeClr val="tx1"/>
                </a:solidFill>
              </a:rPr>
              <a:t>Arctic sea ice variability modes</a:t>
            </a:r>
            <a:endParaRPr lang="en-US" altLang="en-US" sz="3200" dirty="0">
              <a:solidFill>
                <a:schemeClr val="tx1"/>
              </a:solidFill>
            </a:endParaRPr>
          </a:p>
        </p:txBody>
      </p:sp>
      <p:sp>
        <p:nvSpPr>
          <p:cNvPr id="15" name="TextBox 4"/>
          <p:cNvSpPr txBox="1">
            <a:spLocks noChangeArrowheads="1"/>
          </p:cNvSpPr>
          <p:nvPr/>
        </p:nvSpPr>
        <p:spPr bwMode="auto">
          <a:xfrm>
            <a:off x="360808" y="1806004"/>
            <a:ext cx="9144000" cy="45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400" dirty="0" smtClean="0">
                <a:solidFill>
                  <a:srgbClr val="000308"/>
                </a:solidFill>
                <a:latin typeface="+mj-lt"/>
              </a:rPr>
              <a:t>k-means </a:t>
            </a:r>
            <a:r>
              <a:rPr lang="en-US" sz="2400" dirty="0">
                <a:solidFill>
                  <a:srgbClr val="000308"/>
                </a:solidFill>
                <a:latin typeface="+mj-lt"/>
              </a:rPr>
              <a:t>cluster analysis of </a:t>
            </a:r>
            <a:r>
              <a:rPr lang="en-US" sz="2400" dirty="0" smtClean="0">
                <a:solidFill>
                  <a:srgbClr val="000308"/>
                </a:solidFill>
                <a:latin typeface="+mj-lt"/>
              </a:rPr>
              <a:t>sea </a:t>
            </a:r>
            <a:r>
              <a:rPr lang="en-US" sz="2400" dirty="0">
                <a:solidFill>
                  <a:srgbClr val="000308"/>
                </a:solidFill>
                <a:latin typeface="+mj-lt"/>
              </a:rPr>
              <a:t>ice thickness (SIT)</a:t>
            </a:r>
          </a:p>
        </p:txBody>
      </p:sp>
    </p:spTree>
    <p:extLst>
      <p:ext uri="{BB962C8B-B14F-4D97-AF65-F5344CB8AC3E}">
        <p14:creationId xmlns:p14="http://schemas.microsoft.com/office/powerpoint/2010/main" val="100210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0" y="1103313"/>
            <a:ext cx="10080625" cy="6892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dirty="0" smtClean="0">
                <a:solidFill>
                  <a:schemeClr val="tx1"/>
                </a:solidFill>
              </a:rPr>
              <a:t>Outline</a:t>
            </a:r>
            <a:endParaRPr lang="en-US" altLang="en-US" sz="4000" dirty="0">
              <a:solidFill>
                <a:schemeClr val="tx1"/>
              </a:solidFill>
            </a:endParaRPr>
          </a:p>
        </p:txBody>
      </p:sp>
      <p:sp>
        <p:nvSpPr>
          <p:cNvPr id="2" name="TextBox 1"/>
          <p:cNvSpPr txBox="1"/>
          <p:nvPr/>
        </p:nvSpPr>
        <p:spPr>
          <a:xfrm>
            <a:off x="215776" y="2598652"/>
            <a:ext cx="9577064" cy="3485441"/>
          </a:xfrm>
          <a:prstGeom prst="rect">
            <a:avLst/>
          </a:prstGeom>
          <a:noFill/>
        </p:spPr>
        <p:txBody>
          <a:bodyPr wrap="square" rtlCol="0">
            <a:spAutoFit/>
          </a:bodyPr>
          <a:lstStyle/>
          <a:p>
            <a:r>
              <a:rPr lang="en-US" sz="3600" dirty="0" smtClean="0">
                <a:solidFill>
                  <a:schemeClr val="tx1"/>
                </a:solidFill>
              </a:rPr>
              <a:t>I - Introduction: Arctic sea ice predictability </a:t>
            </a:r>
            <a:endParaRPr lang="en-US" sz="3600" dirty="0" smtClean="0">
              <a:solidFill>
                <a:schemeClr val="tx1"/>
              </a:solidFill>
            </a:endParaRPr>
          </a:p>
          <a:p>
            <a:endParaRPr lang="en-US" sz="800" dirty="0" smtClean="0">
              <a:solidFill>
                <a:schemeClr val="tx1"/>
              </a:solidFill>
            </a:endParaRPr>
          </a:p>
          <a:p>
            <a:r>
              <a:rPr lang="en-US" sz="3600" dirty="0" smtClean="0">
                <a:solidFill>
                  <a:schemeClr val="tx1"/>
                </a:solidFill>
              </a:rPr>
              <a:t>II - Arctic sea ice variability modes</a:t>
            </a:r>
          </a:p>
          <a:p>
            <a:endParaRPr lang="en-US" sz="800" dirty="0" smtClean="0">
              <a:solidFill>
                <a:schemeClr val="tx1"/>
              </a:solidFill>
            </a:endParaRPr>
          </a:p>
          <a:p>
            <a:r>
              <a:rPr lang="en-US" sz="3600" i="1" dirty="0" smtClean="0">
                <a:solidFill>
                  <a:srgbClr val="C00000"/>
                </a:solidFill>
              </a:rPr>
              <a:t>III </a:t>
            </a:r>
            <a:r>
              <a:rPr lang="en-US" sz="3600" i="1" dirty="0" smtClean="0">
                <a:solidFill>
                  <a:srgbClr val="C00000"/>
                </a:solidFill>
              </a:rPr>
              <a:t>- Sea </a:t>
            </a:r>
            <a:r>
              <a:rPr lang="en-US" sz="3600" i="1" dirty="0" smtClean="0">
                <a:solidFill>
                  <a:srgbClr val="C00000"/>
                </a:solidFill>
              </a:rPr>
              <a:t>ice initialization methods</a:t>
            </a:r>
          </a:p>
          <a:p>
            <a:endParaRPr lang="en-US" sz="800" dirty="0" smtClean="0">
              <a:solidFill>
                <a:schemeClr val="tx1"/>
              </a:solidFill>
            </a:endParaRPr>
          </a:p>
          <a:p>
            <a:r>
              <a:rPr lang="en-US" sz="3600" dirty="0" smtClean="0">
                <a:solidFill>
                  <a:schemeClr val="tx1"/>
                </a:solidFill>
              </a:rPr>
              <a:t>IV </a:t>
            </a:r>
            <a:r>
              <a:rPr lang="en-US" sz="3600" dirty="0" smtClean="0">
                <a:solidFill>
                  <a:schemeClr val="tx1"/>
                </a:solidFill>
              </a:rPr>
              <a:t>- Added-value of sea ice initialization </a:t>
            </a:r>
          </a:p>
          <a:p>
            <a:endParaRPr lang="en-US" sz="800" dirty="0" smtClean="0">
              <a:solidFill>
                <a:schemeClr val="tx1"/>
              </a:solidFill>
            </a:endParaRPr>
          </a:p>
          <a:p>
            <a:r>
              <a:rPr lang="en-US" sz="3600" dirty="0" smtClean="0">
                <a:solidFill>
                  <a:schemeClr val="tx1"/>
                </a:solidFill>
              </a:rPr>
              <a:t>V </a:t>
            </a:r>
            <a:r>
              <a:rPr lang="en-US" sz="3600" dirty="0" smtClean="0">
                <a:solidFill>
                  <a:schemeClr val="tx1"/>
                </a:solidFill>
              </a:rPr>
              <a:t>- Multi-model </a:t>
            </a:r>
            <a:r>
              <a:rPr lang="en-US" sz="3600" dirty="0" smtClean="0">
                <a:solidFill>
                  <a:schemeClr val="tx1"/>
                </a:solidFill>
              </a:rPr>
              <a:t>sea </a:t>
            </a:r>
            <a:r>
              <a:rPr lang="en-US" sz="3600" dirty="0" smtClean="0">
                <a:solidFill>
                  <a:schemeClr val="tx1"/>
                </a:solidFill>
              </a:rPr>
              <a:t>ice prediction </a:t>
            </a:r>
            <a:endParaRPr lang="en-US" sz="3600" dirty="0">
              <a:solidFill>
                <a:schemeClr val="tx1"/>
              </a:solidFill>
            </a:endParaRPr>
          </a:p>
        </p:txBody>
      </p:sp>
    </p:spTree>
    <p:extLst>
      <p:ext uri="{BB962C8B-B14F-4D97-AF65-F5344CB8AC3E}">
        <p14:creationId xmlns:p14="http://schemas.microsoft.com/office/powerpoint/2010/main" val="59505841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in-house reconstructions</a:t>
            </a:r>
            <a:endParaRPr lang="en-US" altLang="en-US" sz="3200" dirty="0">
              <a:solidFill>
                <a:schemeClr val="tx1"/>
              </a:solidFill>
            </a:endParaRPr>
          </a:p>
        </p:txBody>
      </p:sp>
      <p:sp>
        <p:nvSpPr>
          <p:cNvPr id="11268" name="TextBox 1"/>
          <p:cNvSpPr txBox="1">
            <a:spLocks noChangeArrowheads="1"/>
          </p:cNvSpPr>
          <p:nvPr/>
        </p:nvSpPr>
        <p:spPr bwMode="auto">
          <a:xfrm>
            <a:off x="2303463" y="7235825"/>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a:solidFill>
                  <a:schemeClr val="tx1"/>
                </a:solidFill>
              </a:rPr>
              <a:t>Guemas et al (2014) Climate Dynamics</a:t>
            </a:r>
          </a:p>
        </p:txBody>
      </p:sp>
      <p:sp>
        <p:nvSpPr>
          <p:cNvPr id="11269" name="Text Box 3"/>
          <p:cNvSpPr txBox="1">
            <a:spLocks noChangeArrowheads="1"/>
          </p:cNvSpPr>
          <p:nvPr/>
        </p:nvSpPr>
        <p:spPr bwMode="auto">
          <a:xfrm>
            <a:off x="576263" y="2124075"/>
            <a:ext cx="9144000" cy="3717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fr-FR" altLang="en-US" sz="2400">
                <a:solidFill>
                  <a:schemeClr val="tx1"/>
                </a:solidFill>
              </a:rPr>
              <a:t>  </a:t>
            </a:r>
            <a:r>
              <a:rPr lang="fr-FR" altLang="en-US" sz="2400" u="sng">
                <a:solidFill>
                  <a:schemeClr val="tx1"/>
                </a:solidFill>
              </a:rPr>
              <a:t>NEMO3.2 </a:t>
            </a:r>
            <a:r>
              <a:rPr lang="fr-FR" altLang="en-US" sz="2400">
                <a:solidFill>
                  <a:schemeClr val="tx1"/>
                </a:solidFill>
              </a:rPr>
              <a:t>ocean model + </a:t>
            </a:r>
            <a:r>
              <a:rPr lang="fr-FR" altLang="en-US" sz="2400" u="sng">
                <a:solidFill>
                  <a:schemeClr val="tx1"/>
                </a:solidFill>
              </a:rPr>
              <a:t>LIM2</a:t>
            </a:r>
            <a:r>
              <a:rPr lang="fr-FR" altLang="en-US" sz="2400">
                <a:solidFill>
                  <a:schemeClr val="tx1"/>
                </a:solidFill>
              </a:rPr>
              <a:t> sea ice model   </a:t>
            </a:r>
          </a:p>
          <a:p>
            <a:pPr>
              <a:spcBef>
                <a:spcPct val="50000"/>
              </a:spcBef>
              <a:buFont typeface="Wingdings" pitchFamily="2" charset="2"/>
              <a:buChar char="Ø"/>
            </a:pPr>
            <a:r>
              <a:rPr lang="fr-FR" altLang="en-US" sz="2400">
                <a:solidFill>
                  <a:schemeClr val="tx1"/>
                </a:solidFill>
              </a:rPr>
              <a:t>  </a:t>
            </a:r>
            <a:r>
              <a:rPr lang="fr-FR" altLang="en-US" sz="2400" u="sng">
                <a:solidFill>
                  <a:schemeClr val="tx1"/>
                </a:solidFill>
              </a:rPr>
              <a:t>Forcings :</a:t>
            </a:r>
            <a:r>
              <a:rPr lang="fr-FR" altLang="en-US" sz="2400">
                <a:solidFill>
                  <a:schemeClr val="tx1"/>
                </a:solidFill>
              </a:rPr>
              <a:t> 1958-2006 DFS4.3 or 1979-2013 ERA-interim </a:t>
            </a:r>
          </a:p>
          <a:p>
            <a:pPr>
              <a:spcBef>
                <a:spcPct val="50000"/>
              </a:spcBef>
              <a:buFont typeface="Wingdings" pitchFamily="2" charset="2"/>
              <a:buChar char="Ø"/>
            </a:pPr>
            <a:r>
              <a:rPr lang="fr-FR" altLang="en-US" sz="2400">
                <a:solidFill>
                  <a:schemeClr val="tx1"/>
                </a:solidFill>
              </a:rPr>
              <a:t>  </a:t>
            </a:r>
            <a:r>
              <a:rPr lang="fr-FR" altLang="en-US" sz="2400" u="sng">
                <a:solidFill>
                  <a:schemeClr val="tx1"/>
                </a:solidFill>
              </a:rPr>
              <a:t>Nudging :</a:t>
            </a:r>
            <a:r>
              <a:rPr lang="fr-FR" altLang="en-US" sz="2400">
                <a:solidFill>
                  <a:schemeClr val="tx1"/>
                </a:solidFill>
              </a:rPr>
              <a:t> T and S toward ORAS4, timescales = 360 days below 800m, and 10 days above except in the mixed layer, except at the equator (1°S-1°N), SST &amp; SSS restoring (-40W/m2, -150 mm/day/psu)</a:t>
            </a:r>
          </a:p>
          <a:p>
            <a:pPr>
              <a:spcBef>
                <a:spcPct val="50000"/>
              </a:spcBef>
              <a:buFont typeface="Wingdings" pitchFamily="2" charset="2"/>
              <a:buChar char="Ø"/>
            </a:pPr>
            <a:r>
              <a:rPr lang="fr-FR" altLang="en-US" sz="2400">
                <a:solidFill>
                  <a:schemeClr val="tx1"/>
                </a:solidFill>
              </a:rPr>
              <a:t>  </a:t>
            </a:r>
            <a:r>
              <a:rPr lang="fr-FR" altLang="en-US" sz="2400" u="sng">
                <a:solidFill>
                  <a:schemeClr val="tx1"/>
                </a:solidFill>
              </a:rPr>
              <a:t>Wind perturbations + 5-member ORAS4</a:t>
            </a:r>
            <a:r>
              <a:rPr lang="fr-FR" altLang="en-US" sz="2400">
                <a:solidFill>
                  <a:schemeClr val="tx1"/>
                </a:solidFill>
              </a:rPr>
              <a:t>  - - - &gt; 5 members for sea ice reconstruction</a:t>
            </a:r>
            <a:endParaRPr lang="en-US" altLang="en-US" sz="2400">
              <a:solidFill>
                <a:schemeClr val="tx1"/>
              </a:solidFill>
            </a:endParaRPr>
          </a:p>
        </p:txBody>
      </p:sp>
      <p:sp>
        <p:nvSpPr>
          <p:cNvPr id="11270" name="Text Box 6"/>
          <p:cNvSpPr txBox="1">
            <a:spLocks noChangeArrowheads="1"/>
          </p:cNvSpPr>
          <p:nvPr/>
        </p:nvSpPr>
        <p:spPr bwMode="auto">
          <a:xfrm>
            <a:off x="792163" y="6300788"/>
            <a:ext cx="9288462" cy="850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CC0000"/>
                </a:solidFill>
              </a:rPr>
              <a:t>5 member sea ice reconstruction for 1958-present consistent with ocean and atmosphere states used for initialization</a:t>
            </a:r>
            <a:endParaRPr lang="en-US" altLang="en-US" sz="2400">
              <a:solidFill>
                <a:srgbClr val="CC0000"/>
              </a:solidFill>
            </a:endParaRPr>
          </a:p>
        </p:txBody>
      </p:sp>
      <p:sp>
        <p:nvSpPr>
          <p:cNvPr id="11271" name="AutoShape 7"/>
          <p:cNvSpPr>
            <a:spLocks noChangeArrowheads="1"/>
          </p:cNvSpPr>
          <p:nvPr/>
        </p:nvSpPr>
        <p:spPr bwMode="auto">
          <a:xfrm>
            <a:off x="360363" y="6337300"/>
            <a:ext cx="503237" cy="755650"/>
          </a:xfrm>
          <a:prstGeom prst="rightArrow">
            <a:avLst>
              <a:gd name="adj1" fmla="val 50000"/>
              <a:gd name="adj2" fmla="val 25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8"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2" descr="i00v_N_on_mean"/>
          <p:cNvPicPr>
            <a:picLocks noChangeAspect="1" noChangeArrowheads="1"/>
          </p:cNvPicPr>
          <p:nvPr/>
        </p:nvPicPr>
        <p:blipFill>
          <a:blip r:embed="rId3">
            <a:extLst>
              <a:ext uri="{28A0092B-C50C-407E-A947-70E740481C1C}">
                <a14:useLocalDpi xmlns:a14="http://schemas.microsoft.com/office/drawing/2010/main" val="0"/>
              </a:ext>
            </a:extLst>
          </a:blip>
          <a:srcRect b="21617"/>
          <a:stretch>
            <a:fillRect/>
          </a:stretch>
        </p:blipFill>
        <p:spPr bwMode="auto">
          <a:xfrm>
            <a:off x="139700" y="2771775"/>
            <a:ext cx="49704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3" descr="icesat_icethk_on"/>
          <p:cNvPicPr>
            <a:picLocks noChangeAspect="1" noChangeArrowheads="1"/>
          </p:cNvPicPr>
          <p:nvPr/>
        </p:nvPicPr>
        <p:blipFill>
          <a:blip r:embed="rId4">
            <a:extLst>
              <a:ext uri="{28A0092B-C50C-407E-A947-70E740481C1C}">
                <a14:useLocalDpi xmlns:a14="http://schemas.microsoft.com/office/drawing/2010/main" val="0"/>
              </a:ext>
            </a:extLst>
          </a:blip>
          <a:srcRect b="21617"/>
          <a:stretch>
            <a:fillRect/>
          </a:stretch>
        </p:blipFill>
        <p:spPr bwMode="auto">
          <a:xfrm>
            <a:off x="4968875" y="2789238"/>
            <a:ext cx="4968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4"/>
          <p:cNvSpPr txBox="1">
            <a:spLocks noChangeArrowheads="1"/>
          </p:cNvSpPr>
          <p:nvPr/>
        </p:nvSpPr>
        <p:spPr bwMode="auto">
          <a:xfrm>
            <a:off x="360363" y="2644775"/>
            <a:ext cx="4392612" cy="471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chemeClr val="tx2"/>
                </a:solidFill>
              </a:rPr>
              <a:t>Reconstruction</a:t>
            </a:r>
            <a:endParaRPr lang="en-US" altLang="en-US" sz="2400">
              <a:solidFill>
                <a:schemeClr val="tx2"/>
              </a:solidFill>
            </a:endParaRPr>
          </a:p>
        </p:txBody>
      </p:sp>
      <p:sp>
        <p:nvSpPr>
          <p:cNvPr id="12293" name="Text Box 35"/>
          <p:cNvSpPr txBox="1">
            <a:spLocks noChangeArrowheads="1"/>
          </p:cNvSpPr>
          <p:nvPr/>
        </p:nvSpPr>
        <p:spPr bwMode="auto">
          <a:xfrm>
            <a:off x="5184775" y="2660650"/>
            <a:ext cx="4392613" cy="471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chemeClr val="tx2"/>
                </a:solidFill>
              </a:rPr>
              <a:t>IceSat</a:t>
            </a:r>
            <a:endParaRPr lang="en-US" altLang="en-US" sz="2400">
              <a:solidFill>
                <a:schemeClr val="tx2"/>
              </a:solidFill>
            </a:endParaRPr>
          </a:p>
        </p:txBody>
      </p:sp>
      <p:sp>
        <p:nvSpPr>
          <p:cNvPr id="12294" name="Text Box 36"/>
          <p:cNvSpPr txBox="1">
            <a:spLocks noChangeArrowheads="1"/>
          </p:cNvSpPr>
          <p:nvPr/>
        </p:nvSpPr>
        <p:spPr bwMode="auto">
          <a:xfrm>
            <a:off x="792163" y="6443663"/>
            <a:ext cx="9144000" cy="850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CC0000"/>
                </a:solidFill>
              </a:rPr>
              <a:t>Too much ice in central Arctic, too few in the Chukchi and East Siberian Seas</a:t>
            </a:r>
            <a:endParaRPr lang="en-US" altLang="en-US" sz="2400">
              <a:solidFill>
                <a:srgbClr val="CC0000"/>
              </a:solidFill>
            </a:endParaRPr>
          </a:p>
        </p:txBody>
      </p:sp>
      <p:pic>
        <p:nvPicPr>
          <p:cNvPr id="12295" name="Picture 39" descr="icesat_icethk_on"/>
          <p:cNvPicPr>
            <a:picLocks noChangeAspect="1" noChangeArrowheads="1"/>
          </p:cNvPicPr>
          <p:nvPr/>
        </p:nvPicPr>
        <p:blipFill>
          <a:blip r:embed="rId4">
            <a:extLst>
              <a:ext uri="{28A0092B-C50C-407E-A947-70E740481C1C}">
                <a14:useLocalDpi xmlns:a14="http://schemas.microsoft.com/office/drawing/2010/main" val="0"/>
              </a:ext>
            </a:extLst>
          </a:blip>
          <a:srcRect t="79059"/>
          <a:stretch>
            <a:fillRect/>
          </a:stretch>
        </p:blipFill>
        <p:spPr bwMode="auto">
          <a:xfrm>
            <a:off x="792163" y="5356225"/>
            <a:ext cx="84963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1"/>
          <p:cNvSpPr txBox="1">
            <a:spLocks noChangeArrowheads="1"/>
          </p:cNvSpPr>
          <p:nvPr/>
        </p:nvSpPr>
        <p:spPr bwMode="auto">
          <a:xfrm>
            <a:off x="215900" y="1892300"/>
            <a:ext cx="9648825" cy="539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a:solidFill>
                  <a:schemeClr val="tx1"/>
                </a:solidFill>
              </a:rPr>
              <a:t>2003-2007 October-November Arctic sea ice thickness</a:t>
            </a:r>
            <a:endParaRPr lang="en-US" altLang="en-US" sz="2800">
              <a:solidFill>
                <a:schemeClr val="tx1"/>
              </a:solidFill>
            </a:endParaRPr>
          </a:p>
        </p:txBody>
      </p:sp>
      <p:sp>
        <p:nvSpPr>
          <p:cNvPr id="12299" name="AutoShape 7"/>
          <p:cNvSpPr>
            <a:spLocks noChangeArrowheads="1"/>
          </p:cNvSpPr>
          <p:nvPr/>
        </p:nvSpPr>
        <p:spPr bwMode="auto">
          <a:xfrm>
            <a:off x="360363" y="6337300"/>
            <a:ext cx="503237" cy="755650"/>
          </a:xfrm>
          <a:prstGeom prst="rightArrow">
            <a:avLst>
              <a:gd name="adj1" fmla="val 50000"/>
              <a:gd name="adj2" fmla="val 25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2300" name="TextBox 1"/>
          <p:cNvSpPr txBox="1">
            <a:spLocks noChangeArrowheads="1"/>
          </p:cNvSpPr>
          <p:nvPr/>
        </p:nvSpPr>
        <p:spPr bwMode="auto">
          <a:xfrm>
            <a:off x="2303463" y="7235825"/>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Guemas et al (2014) Climate Dynamics</a:t>
            </a:r>
          </a:p>
        </p:txBody>
      </p:sp>
      <p:pic>
        <p:nvPicPr>
          <p:cNvPr id="13" name="Picture 9" descr="SPECS Logo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INECO"/>
          <p:cNvPicPr>
            <a:picLocks noChangeAspect="1" noChangeArrowheads="1"/>
          </p:cNvPicPr>
          <p:nvPr/>
        </p:nvPicPr>
        <p:blipFill>
          <a:blip r:embed="rId6">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in-house reconstructions</a:t>
            </a:r>
            <a:endParaRPr lang="en-US" altLang="en-US" sz="3200" dirty="0">
              <a:solidFill>
                <a:schemeClr val="tx1"/>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215900" y="1892300"/>
            <a:ext cx="9648825" cy="539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a:solidFill>
                  <a:schemeClr val="tx1"/>
                </a:solidFill>
              </a:rPr>
              <a:t>March and September Arctic sea ice</a:t>
            </a:r>
            <a:endParaRPr lang="en-US" altLang="en-US" sz="2800">
              <a:solidFill>
                <a:schemeClr val="tx1"/>
              </a:solidFill>
            </a:endParaRPr>
          </a:p>
        </p:txBody>
      </p:sp>
      <p:pic>
        <p:nvPicPr>
          <p:cNvPr id="13315" name="Picture 16" descr="sia_b02s_b02t_3_9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19400"/>
            <a:ext cx="496728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7" descr="siv_b02s_b02t_3_9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3" y="2819400"/>
            <a:ext cx="49688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8"/>
          <p:cNvSpPr txBox="1">
            <a:spLocks noChangeArrowheads="1"/>
          </p:cNvSpPr>
          <p:nvPr/>
        </p:nvSpPr>
        <p:spPr bwMode="auto">
          <a:xfrm>
            <a:off x="287338" y="2555875"/>
            <a:ext cx="4824412" cy="471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chemeClr val="tx1"/>
                </a:solidFill>
              </a:rPr>
              <a:t>Sea ice area</a:t>
            </a:r>
            <a:endParaRPr lang="en-US" altLang="en-US" sz="2400">
              <a:solidFill>
                <a:schemeClr val="tx1"/>
              </a:solidFill>
            </a:endParaRPr>
          </a:p>
        </p:txBody>
      </p:sp>
      <p:sp>
        <p:nvSpPr>
          <p:cNvPr id="13318" name="Text Box 19"/>
          <p:cNvSpPr txBox="1">
            <a:spLocks noChangeArrowheads="1"/>
          </p:cNvSpPr>
          <p:nvPr/>
        </p:nvSpPr>
        <p:spPr bwMode="auto">
          <a:xfrm>
            <a:off x="5041900" y="2554288"/>
            <a:ext cx="4968875" cy="4714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p>
            <a:pPr algn="ctr">
              <a:spcBef>
                <a:spcPct val="50000"/>
              </a:spcBef>
            </a:pPr>
            <a:r>
              <a:rPr lang="en-GB" altLang="en-US" sz="2400">
                <a:solidFill>
                  <a:schemeClr val="tx1"/>
                </a:solidFill>
              </a:rPr>
              <a:t>Sea ice volume</a:t>
            </a:r>
            <a:endParaRPr lang="en-US" altLang="en-US" sz="2400">
              <a:solidFill>
                <a:schemeClr val="tx1"/>
              </a:solidFill>
            </a:endParaRPr>
          </a:p>
        </p:txBody>
      </p:sp>
      <p:sp>
        <p:nvSpPr>
          <p:cNvPr id="13319" name="Text Box 20"/>
          <p:cNvSpPr txBox="1">
            <a:spLocks noChangeArrowheads="1"/>
          </p:cNvSpPr>
          <p:nvPr/>
        </p:nvSpPr>
        <p:spPr bwMode="auto">
          <a:xfrm>
            <a:off x="647700" y="5483225"/>
            <a:ext cx="2520950"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rgbClr val="FF0000"/>
                </a:solidFill>
              </a:rPr>
              <a:t>DFS4.3 + Nudging</a:t>
            </a:r>
            <a:endParaRPr lang="en-US" altLang="en-US" sz="2000">
              <a:solidFill>
                <a:srgbClr val="FF0000"/>
              </a:solidFill>
            </a:endParaRPr>
          </a:p>
        </p:txBody>
      </p:sp>
      <p:sp>
        <p:nvSpPr>
          <p:cNvPr id="13320" name="Line 21"/>
          <p:cNvSpPr>
            <a:spLocks noChangeShapeType="1"/>
          </p:cNvSpPr>
          <p:nvPr/>
        </p:nvSpPr>
        <p:spPr bwMode="auto">
          <a:xfrm flipV="1">
            <a:off x="1368425" y="5267325"/>
            <a:ext cx="71438"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Text Box 22"/>
          <p:cNvSpPr txBox="1">
            <a:spLocks noChangeArrowheads="1"/>
          </p:cNvSpPr>
          <p:nvPr/>
        </p:nvSpPr>
        <p:spPr bwMode="auto">
          <a:xfrm>
            <a:off x="2447925" y="4356100"/>
            <a:ext cx="2449513"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rgbClr val="A50021"/>
                </a:solidFill>
              </a:rPr>
              <a:t>ERAint + Nudging</a:t>
            </a:r>
            <a:endParaRPr lang="en-US" altLang="en-US" sz="2000">
              <a:solidFill>
                <a:srgbClr val="A50021"/>
              </a:solidFill>
            </a:endParaRPr>
          </a:p>
        </p:txBody>
      </p:sp>
      <p:sp>
        <p:nvSpPr>
          <p:cNvPr id="13322" name="Line 23"/>
          <p:cNvSpPr>
            <a:spLocks noChangeShapeType="1"/>
          </p:cNvSpPr>
          <p:nvPr/>
        </p:nvSpPr>
        <p:spPr bwMode="auto">
          <a:xfrm>
            <a:off x="4392613" y="4762500"/>
            <a:ext cx="2159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24"/>
          <p:cNvSpPr>
            <a:spLocks noChangeShapeType="1"/>
          </p:cNvSpPr>
          <p:nvPr/>
        </p:nvSpPr>
        <p:spPr bwMode="auto">
          <a:xfrm>
            <a:off x="1655763" y="4259263"/>
            <a:ext cx="10080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25"/>
          <p:cNvSpPr txBox="1">
            <a:spLocks noChangeArrowheads="1"/>
          </p:cNvSpPr>
          <p:nvPr/>
        </p:nvSpPr>
        <p:spPr bwMode="auto">
          <a:xfrm>
            <a:off x="3960813" y="3970338"/>
            <a:ext cx="863600"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tx2"/>
                </a:solidFill>
              </a:rPr>
              <a:t>UCL</a:t>
            </a:r>
            <a:endParaRPr lang="en-US" altLang="en-US" sz="2000">
              <a:solidFill>
                <a:schemeClr val="tx2"/>
              </a:solidFill>
            </a:endParaRPr>
          </a:p>
        </p:txBody>
      </p:sp>
      <p:sp>
        <p:nvSpPr>
          <p:cNvPr id="13325" name="Line 26"/>
          <p:cNvSpPr>
            <a:spLocks noChangeShapeType="1"/>
          </p:cNvSpPr>
          <p:nvPr/>
        </p:nvSpPr>
        <p:spPr bwMode="auto">
          <a:xfrm flipV="1">
            <a:off x="4103688" y="37544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Text Box 27"/>
          <p:cNvSpPr txBox="1">
            <a:spLocks noChangeArrowheads="1"/>
          </p:cNvSpPr>
          <p:nvPr/>
        </p:nvSpPr>
        <p:spPr bwMode="auto">
          <a:xfrm>
            <a:off x="2232025" y="3035300"/>
            <a:ext cx="1368425"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tx2"/>
                </a:solidFill>
              </a:rPr>
              <a:t>HadISST</a:t>
            </a:r>
            <a:endParaRPr lang="en-US" altLang="en-US" sz="2000">
              <a:solidFill>
                <a:schemeClr val="tx2"/>
              </a:solidFill>
            </a:endParaRPr>
          </a:p>
        </p:txBody>
      </p:sp>
      <p:sp>
        <p:nvSpPr>
          <p:cNvPr id="13327" name="Line 28"/>
          <p:cNvSpPr>
            <a:spLocks noChangeShapeType="1"/>
          </p:cNvSpPr>
          <p:nvPr/>
        </p:nvSpPr>
        <p:spPr bwMode="auto">
          <a:xfrm flipH="1">
            <a:off x="2016125" y="3251200"/>
            <a:ext cx="21590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Text Box 29"/>
          <p:cNvSpPr txBox="1">
            <a:spLocks noChangeArrowheads="1"/>
          </p:cNvSpPr>
          <p:nvPr/>
        </p:nvSpPr>
        <p:spPr bwMode="auto">
          <a:xfrm>
            <a:off x="3671888" y="3035300"/>
            <a:ext cx="1081087"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tx2"/>
                </a:solidFill>
              </a:rPr>
              <a:t>NSIDC</a:t>
            </a:r>
            <a:endParaRPr lang="en-US" altLang="en-US" sz="2000">
              <a:solidFill>
                <a:schemeClr val="tx2"/>
              </a:solidFill>
            </a:endParaRPr>
          </a:p>
        </p:txBody>
      </p:sp>
      <p:sp>
        <p:nvSpPr>
          <p:cNvPr id="13329" name="Line 30"/>
          <p:cNvSpPr>
            <a:spLocks noChangeShapeType="1"/>
          </p:cNvSpPr>
          <p:nvPr/>
        </p:nvSpPr>
        <p:spPr bwMode="auto">
          <a:xfrm>
            <a:off x="4319588" y="3394075"/>
            <a:ext cx="179387" cy="179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Rectangle 31"/>
          <p:cNvSpPr>
            <a:spLocks noChangeArrowheads="1"/>
          </p:cNvSpPr>
          <p:nvPr/>
        </p:nvSpPr>
        <p:spPr bwMode="auto">
          <a:xfrm>
            <a:off x="720725" y="3827463"/>
            <a:ext cx="1079500" cy="9350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3331" name="Text Box 32"/>
          <p:cNvSpPr txBox="1">
            <a:spLocks noChangeArrowheads="1"/>
          </p:cNvSpPr>
          <p:nvPr/>
        </p:nvSpPr>
        <p:spPr bwMode="auto">
          <a:xfrm>
            <a:off x="865188" y="3884613"/>
            <a:ext cx="2016125"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accent2"/>
                </a:solidFill>
              </a:rPr>
              <a:t>DFS4.3 Free</a:t>
            </a:r>
            <a:endParaRPr lang="en-US" altLang="en-US" sz="2000">
              <a:solidFill>
                <a:schemeClr val="accent2"/>
              </a:solidFill>
            </a:endParaRPr>
          </a:p>
        </p:txBody>
      </p:sp>
      <p:sp>
        <p:nvSpPr>
          <p:cNvPr id="13332" name="Text Box 33"/>
          <p:cNvSpPr txBox="1">
            <a:spLocks noChangeArrowheads="1"/>
          </p:cNvSpPr>
          <p:nvPr/>
        </p:nvSpPr>
        <p:spPr bwMode="auto">
          <a:xfrm>
            <a:off x="8497888" y="2987675"/>
            <a:ext cx="1582737" cy="727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rgbClr val="A50021"/>
                </a:solidFill>
              </a:rPr>
              <a:t>ERAint + Nudging</a:t>
            </a:r>
            <a:endParaRPr lang="en-US" altLang="en-US" sz="2000">
              <a:solidFill>
                <a:srgbClr val="A50021"/>
              </a:solidFill>
            </a:endParaRPr>
          </a:p>
        </p:txBody>
      </p:sp>
      <p:sp>
        <p:nvSpPr>
          <p:cNvPr id="13333" name="Line 34"/>
          <p:cNvSpPr>
            <a:spLocks noChangeShapeType="1"/>
          </p:cNvSpPr>
          <p:nvPr/>
        </p:nvSpPr>
        <p:spPr bwMode="auto">
          <a:xfrm flipH="1">
            <a:off x="8928100" y="3706813"/>
            <a:ext cx="217488" cy="263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Text Box 35"/>
          <p:cNvSpPr txBox="1">
            <a:spLocks noChangeArrowheads="1"/>
          </p:cNvSpPr>
          <p:nvPr/>
        </p:nvSpPr>
        <p:spPr bwMode="auto">
          <a:xfrm>
            <a:off x="5688013" y="4427538"/>
            <a:ext cx="1728787"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accent2"/>
                </a:solidFill>
              </a:rPr>
              <a:t>DFS4.3 Free</a:t>
            </a:r>
            <a:endParaRPr lang="en-US" altLang="en-US" sz="2000">
              <a:solidFill>
                <a:schemeClr val="accent2"/>
              </a:solidFill>
            </a:endParaRPr>
          </a:p>
        </p:txBody>
      </p:sp>
      <p:sp>
        <p:nvSpPr>
          <p:cNvPr id="13335" name="Line 36"/>
          <p:cNvSpPr>
            <a:spLocks noChangeShapeType="1"/>
          </p:cNvSpPr>
          <p:nvPr/>
        </p:nvSpPr>
        <p:spPr bwMode="auto">
          <a:xfrm>
            <a:off x="7345363" y="4643438"/>
            <a:ext cx="358775" cy="192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Text Box 37"/>
          <p:cNvSpPr txBox="1">
            <a:spLocks noChangeArrowheads="1"/>
          </p:cNvSpPr>
          <p:nvPr/>
        </p:nvSpPr>
        <p:spPr bwMode="auto">
          <a:xfrm>
            <a:off x="6985000" y="3059113"/>
            <a:ext cx="863600"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tx2"/>
                </a:solidFill>
              </a:rPr>
              <a:t>UCL</a:t>
            </a:r>
            <a:endParaRPr lang="en-US" altLang="en-US" sz="2000">
              <a:solidFill>
                <a:schemeClr val="tx2"/>
              </a:solidFill>
            </a:endParaRPr>
          </a:p>
        </p:txBody>
      </p:sp>
      <p:sp>
        <p:nvSpPr>
          <p:cNvPr id="13337" name="Line 38"/>
          <p:cNvSpPr>
            <a:spLocks noChangeShapeType="1"/>
          </p:cNvSpPr>
          <p:nvPr/>
        </p:nvSpPr>
        <p:spPr bwMode="auto">
          <a:xfrm>
            <a:off x="7200900" y="3419475"/>
            <a:ext cx="0" cy="263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Text Box 39"/>
          <p:cNvSpPr txBox="1">
            <a:spLocks noChangeArrowheads="1"/>
          </p:cNvSpPr>
          <p:nvPr/>
        </p:nvSpPr>
        <p:spPr bwMode="auto">
          <a:xfrm>
            <a:off x="7489825" y="5554663"/>
            <a:ext cx="1223963" cy="409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chemeClr val="tx2"/>
                </a:solidFill>
              </a:rPr>
              <a:t>PIOMAS</a:t>
            </a:r>
            <a:endParaRPr lang="en-US" altLang="en-US" sz="2000">
              <a:solidFill>
                <a:schemeClr val="tx2"/>
              </a:solidFill>
            </a:endParaRPr>
          </a:p>
        </p:txBody>
      </p:sp>
      <p:sp>
        <p:nvSpPr>
          <p:cNvPr id="13339" name="Line 40"/>
          <p:cNvSpPr>
            <a:spLocks noChangeShapeType="1"/>
          </p:cNvSpPr>
          <p:nvPr/>
        </p:nvSpPr>
        <p:spPr bwMode="auto">
          <a:xfrm>
            <a:off x="8640763" y="57705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Rectangle 41"/>
          <p:cNvSpPr>
            <a:spLocks noChangeArrowheads="1"/>
          </p:cNvSpPr>
          <p:nvPr/>
        </p:nvSpPr>
        <p:spPr bwMode="auto">
          <a:xfrm>
            <a:off x="5546725" y="3106738"/>
            <a:ext cx="1150938" cy="7921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3341" name="Text Box 42"/>
          <p:cNvSpPr txBox="1">
            <a:spLocks noChangeArrowheads="1"/>
          </p:cNvSpPr>
          <p:nvPr/>
        </p:nvSpPr>
        <p:spPr bwMode="auto">
          <a:xfrm>
            <a:off x="5616575" y="3130550"/>
            <a:ext cx="2160588" cy="727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rgbClr val="FF0000"/>
                </a:solidFill>
              </a:rPr>
              <a:t>DFS4.3 + Nudging</a:t>
            </a:r>
            <a:endParaRPr lang="en-US" altLang="en-US" sz="2000">
              <a:solidFill>
                <a:srgbClr val="FF0000"/>
              </a:solidFill>
            </a:endParaRPr>
          </a:p>
        </p:txBody>
      </p:sp>
      <p:sp>
        <p:nvSpPr>
          <p:cNvPr id="13342" name="Line 43"/>
          <p:cNvSpPr>
            <a:spLocks noChangeShapeType="1"/>
          </p:cNvSpPr>
          <p:nvPr/>
        </p:nvSpPr>
        <p:spPr bwMode="auto">
          <a:xfrm flipH="1">
            <a:off x="5905500" y="3851275"/>
            <a:ext cx="14287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Text Box 44"/>
          <p:cNvSpPr txBox="1">
            <a:spLocks noChangeArrowheads="1"/>
          </p:cNvSpPr>
          <p:nvPr/>
        </p:nvSpPr>
        <p:spPr bwMode="auto">
          <a:xfrm>
            <a:off x="792163" y="6443663"/>
            <a:ext cx="9144000" cy="850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CC0000"/>
                </a:solidFill>
              </a:rPr>
              <a:t>Bias but reasonable agreement in terms of interannual variability</a:t>
            </a:r>
            <a:endParaRPr lang="en-US" altLang="en-US" sz="2400">
              <a:solidFill>
                <a:srgbClr val="CC0000"/>
              </a:solidFill>
            </a:endParaRPr>
          </a:p>
        </p:txBody>
      </p:sp>
      <p:sp>
        <p:nvSpPr>
          <p:cNvPr id="13345" name="TextBox 1"/>
          <p:cNvSpPr txBox="1">
            <a:spLocks noChangeArrowheads="1"/>
          </p:cNvSpPr>
          <p:nvPr/>
        </p:nvSpPr>
        <p:spPr bwMode="auto">
          <a:xfrm rot="-5400000">
            <a:off x="4072731" y="4304507"/>
            <a:ext cx="2016125"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solidFill>
                  <a:schemeClr val="tx1"/>
                </a:solidFill>
              </a:rPr>
              <a:t>Thousands km3</a:t>
            </a:r>
          </a:p>
        </p:txBody>
      </p:sp>
      <p:sp>
        <p:nvSpPr>
          <p:cNvPr id="13346" name="TextBox 35"/>
          <p:cNvSpPr txBox="1">
            <a:spLocks noChangeArrowheads="1"/>
          </p:cNvSpPr>
          <p:nvPr/>
        </p:nvSpPr>
        <p:spPr bwMode="auto">
          <a:xfrm rot="-5400000">
            <a:off x="-818356" y="4391819"/>
            <a:ext cx="2016125"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solidFill>
                  <a:schemeClr val="tx1"/>
                </a:solidFill>
              </a:rPr>
              <a:t>Millions km2</a:t>
            </a:r>
          </a:p>
        </p:txBody>
      </p:sp>
      <p:sp>
        <p:nvSpPr>
          <p:cNvPr id="13348" name="AutoShape 7"/>
          <p:cNvSpPr>
            <a:spLocks noChangeArrowheads="1"/>
          </p:cNvSpPr>
          <p:nvPr/>
        </p:nvSpPr>
        <p:spPr bwMode="auto">
          <a:xfrm>
            <a:off x="360363" y="6337300"/>
            <a:ext cx="503237" cy="755650"/>
          </a:xfrm>
          <a:prstGeom prst="rightArrow">
            <a:avLst>
              <a:gd name="adj1" fmla="val 50000"/>
              <a:gd name="adj2" fmla="val 25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3349" name="TextBox 1"/>
          <p:cNvSpPr txBox="1">
            <a:spLocks noChangeArrowheads="1"/>
          </p:cNvSpPr>
          <p:nvPr/>
        </p:nvSpPr>
        <p:spPr bwMode="auto">
          <a:xfrm>
            <a:off x="2303463" y="7235825"/>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a:solidFill>
                  <a:schemeClr val="tx1"/>
                </a:solidFill>
              </a:rPr>
              <a:t>Guemas et al (2014) Climate Dynamics</a:t>
            </a:r>
          </a:p>
        </p:txBody>
      </p:sp>
      <p:pic>
        <p:nvPicPr>
          <p:cNvPr id="38" name="Picture 9" descr="SPECS Logo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 descr="MINECO"/>
          <p:cNvPicPr>
            <a:picLocks noChangeAspect="1" noChangeArrowheads="1"/>
          </p:cNvPicPr>
          <p:nvPr/>
        </p:nvPicPr>
        <p:blipFill>
          <a:blip r:embed="rId6">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in-house reconstructions</a:t>
            </a:r>
            <a:endParaRPr lang="en-US" altLang="en-US" sz="3200" dirty="0">
              <a:solidFill>
                <a:schemeClr val="tx1"/>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sea ice data assimilation</a:t>
            </a:r>
            <a:endParaRPr lang="en-US" altLang="en-US" sz="3200" dirty="0">
              <a:solidFill>
                <a:schemeClr val="tx1"/>
              </a:solidFill>
            </a:endParaRPr>
          </a:p>
        </p:txBody>
      </p:sp>
      <p:sp>
        <p:nvSpPr>
          <p:cNvPr id="5" name="ZoneTexte 83"/>
          <p:cNvSpPr txBox="1"/>
          <p:nvPr/>
        </p:nvSpPr>
        <p:spPr>
          <a:xfrm>
            <a:off x="740952" y="5850921"/>
            <a:ext cx="2750363" cy="646331"/>
          </a:xfrm>
          <a:prstGeom prst="rect">
            <a:avLst/>
          </a:prstGeom>
          <a:noFill/>
        </p:spPr>
        <p:txBody>
          <a:bodyPr wrap="square" rtlCol="0">
            <a:spAutoFit/>
          </a:bodyPr>
          <a:lstStyle/>
          <a:p>
            <a:r>
              <a:rPr lang="fr-BE" b="1" dirty="0" smtClean="0">
                <a:solidFill>
                  <a:srgbClr val="9BBB59">
                    <a:lumMod val="50000"/>
                  </a:srgbClr>
                </a:solidFill>
                <a:cs typeface="Arial" pitchFamily="34" charset="0"/>
              </a:rPr>
              <a:t>Observations (</a:t>
            </a:r>
            <a:r>
              <a:rPr lang="fr-BE" b="1" dirty="0" err="1" smtClean="0">
                <a:solidFill>
                  <a:srgbClr val="9BBB59">
                    <a:lumMod val="50000"/>
                  </a:srgbClr>
                </a:solidFill>
                <a:cs typeface="Arial" pitchFamily="34" charset="0"/>
              </a:rPr>
              <a:t>e.g</a:t>
            </a:r>
            <a:r>
              <a:rPr lang="fr-BE" b="1" dirty="0" smtClean="0">
                <a:solidFill>
                  <a:srgbClr val="9BBB59">
                    <a:lumMod val="50000"/>
                  </a:srgbClr>
                </a:solidFill>
                <a:cs typeface="Arial" pitchFamily="34" charset="0"/>
              </a:rPr>
              <a:t>., </a:t>
            </a:r>
            <a:r>
              <a:rPr lang="fr-BE" b="1" dirty="0" err="1" smtClean="0">
                <a:solidFill>
                  <a:srgbClr val="9BBB59">
                    <a:lumMod val="50000"/>
                  </a:srgbClr>
                </a:solidFill>
                <a:cs typeface="Arial" pitchFamily="34" charset="0"/>
              </a:rPr>
              <a:t>ice</a:t>
            </a:r>
            <a:r>
              <a:rPr lang="fr-BE" b="1" dirty="0" smtClean="0">
                <a:solidFill>
                  <a:srgbClr val="9BBB59">
                    <a:lumMod val="50000"/>
                  </a:srgbClr>
                </a:solidFill>
                <a:cs typeface="Arial" pitchFamily="34" charset="0"/>
              </a:rPr>
              <a:t> concentration </a:t>
            </a:r>
            <a:r>
              <a:rPr lang="fr-BE" b="1" dirty="0" err="1" smtClean="0">
                <a:solidFill>
                  <a:srgbClr val="9BBB59">
                    <a:lumMod val="50000"/>
                  </a:srgbClr>
                </a:solidFill>
                <a:cs typeface="Arial" pitchFamily="34" charset="0"/>
              </a:rPr>
              <a:t>only</a:t>
            </a:r>
            <a:r>
              <a:rPr lang="fr-BE" b="1" dirty="0" smtClean="0">
                <a:solidFill>
                  <a:srgbClr val="9BBB59">
                    <a:lumMod val="50000"/>
                  </a:srgbClr>
                </a:solidFill>
                <a:cs typeface="Arial" pitchFamily="34" charset="0"/>
              </a:rPr>
              <a:t>)</a:t>
            </a:r>
            <a:endParaRPr lang="fr-BE" b="1" dirty="0">
              <a:solidFill>
                <a:srgbClr val="9BBB59">
                  <a:lumMod val="50000"/>
                </a:srgbClr>
              </a:solidFill>
              <a:cs typeface="Arial" pitchFamily="34" charset="0"/>
            </a:endParaRPr>
          </a:p>
        </p:txBody>
      </p:sp>
      <p:sp>
        <p:nvSpPr>
          <p:cNvPr id="6" name="Ellipse 1"/>
          <p:cNvSpPr/>
          <p:nvPr/>
        </p:nvSpPr>
        <p:spPr>
          <a:xfrm rot="689339">
            <a:off x="4545061" y="4707309"/>
            <a:ext cx="1643074" cy="2214578"/>
          </a:xfrm>
          <a:prstGeom prst="ellipse">
            <a:avLst/>
          </a:prstGeom>
          <a:gradFill flip="none" rotWithShape="1">
            <a:gsLst>
              <a:gs pos="0">
                <a:srgbClr val="F79646">
                  <a:lumMod val="75000"/>
                </a:srgbClr>
              </a:gs>
              <a:gs pos="60000">
                <a:sysClr val="window" lastClr="FFFFFF"/>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 name="Ellipse 2"/>
          <p:cNvSpPr/>
          <p:nvPr/>
        </p:nvSpPr>
        <p:spPr>
          <a:xfrm>
            <a:off x="3692900" y="5752167"/>
            <a:ext cx="642942" cy="785818"/>
          </a:xfrm>
          <a:prstGeom prst="ellipse">
            <a:avLst/>
          </a:prstGeom>
          <a:gradFill flip="none" rotWithShape="1">
            <a:gsLst>
              <a:gs pos="0">
                <a:srgbClr val="9BBB59">
                  <a:lumMod val="50000"/>
                </a:srgbClr>
              </a:gs>
              <a:gs pos="60000">
                <a:sysClr val="window" lastClr="FFFFFF"/>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8" name="Ellipse 3"/>
          <p:cNvSpPr/>
          <p:nvPr/>
        </p:nvSpPr>
        <p:spPr>
          <a:xfrm rot="2638088">
            <a:off x="2996496" y="2740663"/>
            <a:ext cx="2714644" cy="1504978"/>
          </a:xfrm>
          <a:prstGeom prst="ellipse">
            <a:avLst/>
          </a:prstGeom>
          <a:gradFill flip="none" rotWithShape="1">
            <a:gsLst>
              <a:gs pos="0">
                <a:srgbClr val="1F497D">
                  <a:lumMod val="60000"/>
                  <a:lumOff val="40000"/>
                </a:srgbClr>
              </a:gs>
              <a:gs pos="68000">
                <a:sysClr val="window" lastClr="FFFFFF"/>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 name="Ellipse 4"/>
          <p:cNvSpPr/>
          <p:nvPr/>
        </p:nvSpPr>
        <p:spPr>
          <a:xfrm rot="689339">
            <a:off x="376057" y="1692273"/>
            <a:ext cx="1643074" cy="2214578"/>
          </a:xfrm>
          <a:prstGeom prst="ellipse">
            <a:avLst/>
          </a:prstGeom>
          <a:gradFill flip="none" rotWithShape="1">
            <a:gsLst>
              <a:gs pos="0">
                <a:srgbClr val="F79646">
                  <a:lumMod val="75000"/>
                </a:srgbClr>
              </a:gs>
              <a:gs pos="60000">
                <a:sysClr val="window" lastClr="FFFFFF"/>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 name="Ellipse 5"/>
          <p:cNvSpPr/>
          <p:nvPr/>
        </p:nvSpPr>
        <p:spPr>
          <a:xfrm rot="689339">
            <a:off x="4235539" y="353436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 name="Ellipse 6"/>
          <p:cNvSpPr/>
          <p:nvPr/>
        </p:nvSpPr>
        <p:spPr>
          <a:xfrm rot="689339">
            <a:off x="4101595" y="347604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2" name="Ellipse 7"/>
          <p:cNvSpPr/>
          <p:nvPr/>
        </p:nvSpPr>
        <p:spPr>
          <a:xfrm rot="689339">
            <a:off x="4446697" y="321279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3" name="Ellipse 8"/>
          <p:cNvSpPr/>
          <p:nvPr/>
        </p:nvSpPr>
        <p:spPr>
          <a:xfrm rot="689339">
            <a:off x="4705657" y="3885067"/>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4" name="Ellipse 9"/>
          <p:cNvSpPr/>
          <p:nvPr/>
        </p:nvSpPr>
        <p:spPr>
          <a:xfrm rot="689339">
            <a:off x="3879068" y="319121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5" name="Ellipse 10"/>
          <p:cNvSpPr/>
          <p:nvPr/>
        </p:nvSpPr>
        <p:spPr>
          <a:xfrm rot="689339">
            <a:off x="4381623" y="353295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6" name="Ellipse 11"/>
          <p:cNvSpPr/>
          <p:nvPr/>
        </p:nvSpPr>
        <p:spPr>
          <a:xfrm rot="689339">
            <a:off x="4529794" y="352128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7" name="Ellipse 12"/>
          <p:cNvSpPr/>
          <p:nvPr/>
        </p:nvSpPr>
        <p:spPr>
          <a:xfrm rot="689339">
            <a:off x="4052839" y="371593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8" name="Ellipse 13"/>
          <p:cNvSpPr/>
          <p:nvPr/>
        </p:nvSpPr>
        <p:spPr>
          <a:xfrm rot="689339">
            <a:off x="4655577" y="361974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9" name="Ellipse 14"/>
          <p:cNvSpPr/>
          <p:nvPr/>
        </p:nvSpPr>
        <p:spPr>
          <a:xfrm rot="689339">
            <a:off x="4318636" y="384285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0" name="Ellipse 15"/>
          <p:cNvSpPr/>
          <p:nvPr/>
        </p:nvSpPr>
        <p:spPr>
          <a:xfrm rot="689339">
            <a:off x="3936146" y="345796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1" name="Ellipse 16"/>
          <p:cNvSpPr/>
          <p:nvPr/>
        </p:nvSpPr>
        <p:spPr>
          <a:xfrm rot="689339">
            <a:off x="3795399" y="302186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2" name="Ellipse 17"/>
          <p:cNvSpPr/>
          <p:nvPr/>
        </p:nvSpPr>
        <p:spPr>
          <a:xfrm rot="689339">
            <a:off x="4222448" y="324011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3" name="Ellipse 18"/>
          <p:cNvSpPr/>
          <p:nvPr/>
        </p:nvSpPr>
        <p:spPr>
          <a:xfrm rot="689339">
            <a:off x="4454411" y="407149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4" name="Ellipse 19"/>
          <p:cNvSpPr/>
          <p:nvPr/>
        </p:nvSpPr>
        <p:spPr>
          <a:xfrm rot="689339">
            <a:off x="4281069" y="396312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5" name="Ellipse 20"/>
          <p:cNvSpPr/>
          <p:nvPr/>
        </p:nvSpPr>
        <p:spPr>
          <a:xfrm rot="689339">
            <a:off x="3894320" y="2881827"/>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6" name="Ellipse 21"/>
          <p:cNvSpPr/>
          <p:nvPr/>
        </p:nvSpPr>
        <p:spPr>
          <a:xfrm rot="689339">
            <a:off x="4754043" y="349395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7" name="Ellipse 22"/>
          <p:cNvSpPr/>
          <p:nvPr/>
        </p:nvSpPr>
        <p:spPr>
          <a:xfrm rot="689339">
            <a:off x="4402166" y="371403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8" name="Ellipse 23"/>
          <p:cNvSpPr/>
          <p:nvPr/>
        </p:nvSpPr>
        <p:spPr>
          <a:xfrm rot="689339">
            <a:off x="4241716" y="335095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29" name="Ellipse 24"/>
          <p:cNvSpPr/>
          <p:nvPr/>
        </p:nvSpPr>
        <p:spPr>
          <a:xfrm rot="689339">
            <a:off x="3912824" y="368747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0" name="Ellipse 25"/>
          <p:cNvSpPr/>
          <p:nvPr/>
        </p:nvSpPr>
        <p:spPr>
          <a:xfrm rot="689339">
            <a:off x="3993360" y="336775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1" name="Ellipse 26"/>
          <p:cNvSpPr/>
          <p:nvPr/>
        </p:nvSpPr>
        <p:spPr>
          <a:xfrm rot="689339">
            <a:off x="4722193" y="416237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2" name="Ellipse 27"/>
          <p:cNvSpPr/>
          <p:nvPr/>
        </p:nvSpPr>
        <p:spPr>
          <a:xfrm rot="689339">
            <a:off x="4920261" y="388130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3" name="Ellipse 28"/>
          <p:cNvSpPr/>
          <p:nvPr/>
        </p:nvSpPr>
        <p:spPr>
          <a:xfrm rot="689339">
            <a:off x="4042025" y="269315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34" name="Ellipse 29"/>
          <p:cNvSpPr/>
          <p:nvPr/>
        </p:nvSpPr>
        <p:spPr>
          <a:xfrm rot="689339">
            <a:off x="4468879" y="334755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5" name="Ellipse 30"/>
          <p:cNvSpPr/>
          <p:nvPr/>
        </p:nvSpPr>
        <p:spPr>
          <a:xfrm rot="689339">
            <a:off x="4221310" y="3604376"/>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6" name="Ellipse 31"/>
          <p:cNvSpPr/>
          <p:nvPr/>
        </p:nvSpPr>
        <p:spPr>
          <a:xfrm rot="689339">
            <a:off x="4557114" y="3745527"/>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7" name="Ellipse 32"/>
          <p:cNvSpPr/>
          <p:nvPr/>
        </p:nvSpPr>
        <p:spPr>
          <a:xfrm rot="689339">
            <a:off x="4063067" y="319216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8" name="Ellipse 33"/>
          <p:cNvSpPr/>
          <p:nvPr/>
        </p:nvSpPr>
        <p:spPr>
          <a:xfrm rot="689339">
            <a:off x="3973862" y="382234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39" name="Ellipse 34"/>
          <p:cNvSpPr/>
          <p:nvPr/>
        </p:nvSpPr>
        <p:spPr>
          <a:xfrm rot="689339">
            <a:off x="4250906" y="310010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40" name="Ellipse 35"/>
          <p:cNvSpPr/>
          <p:nvPr/>
        </p:nvSpPr>
        <p:spPr>
          <a:xfrm rot="689339">
            <a:off x="4424328" y="396365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41" name="Ellipse 36"/>
          <p:cNvSpPr/>
          <p:nvPr/>
        </p:nvSpPr>
        <p:spPr>
          <a:xfrm rot="689339">
            <a:off x="4113202" y="294551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42" name="Ellipse 37"/>
          <p:cNvSpPr/>
          <p:nvPr/>
        </p:nvSpPr>
        <p:spPr>
          <a:xfrm rot="689339">
            <a:off x="4516404" y="383104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43" name="Ellipse 38"/>
          <p:cNvSpPr/>
          <p:nvPr/>
        </p:nvSpPr>
        <p:spPr>
          <a:xfrm rot="689339">
            <a:off x="4327636" y="348772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44" name="Ellipse 39"/>
          <p:cNvSpPr/>
          <p:nvPr/>
        </p:nvSpPr>
        <p:spPr>
          <a:xfrm rot="689339">
            <a:off x="4454489" y="293055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45" name="Ellipse 40"/>
          <p:cNvSpPr/>
          <p:nvPr/>
        </p:nvSpPr>
        <p:spPr>
          <a:xfrm rot="689339">
            <a:off x="4941938" y="414523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46" name="Ellipse 41"/>
          <p:cNvSpPr/>
          <p:nvPr/>
        </p:nvSpPr>
        <p:spPr>
          <a:xfrm rot="689339">
            <a:off x="1146366" y="276069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47" name="Ellipse 42"/>
          <p:cNvSpPr/>
          <p:nvPr/>
        </p:nvSpPr>
        <p:spPr>
          <a:xfrm rot="689339">
            <a:off x="1232691" y="293375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48" name="Ellipse 43"/>
          <p:cNvSpPr/>
          <p:nvPr/>
        </p:nvSpPr>
        <p:spPr>
          <a:xfrm rot="689339">
            <a:off x="1268921" y="275550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49" name="Ellipse 44"/>
          <p:cNvSpPr/>
          <p:nvPr/>
        </p:nvSpPr>
        <p:spPr>
          <a:xfrm rot="689339">
            <a:off x="1387911" y="293520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0" name="Ellipse 45"/>
          <p:cNvSpPr/>
          <p:nvPr/>
        </p:nvSpPr>
        <p:spPr>
          <a:xfrm rot="689339">
            <a:off x="1034457" y="287245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1" name="Ellipse 46"/>
          <p:cNvSpPr/>
          <p:nvPr/>
        </p:nvSpPr>
        <p:spPr>
          <a:xfrm rot="689339">
            <a:off x="1159138" y="302415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2" name="Ellipse 47"/>
          <p:cNvSpPr/>
          <p:nvPr/>
        </p:nvSpPr>
        <p:spPr>
          <a:xfrm rot="689339">
            <a:off x="1195369" y="284590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3" name="Ellipse 48"/>
          <p:cNvSpPr/>
          <p:nvPr/>
        </p:nvSpPr>
        <p:spPr>
          <a:xfrm rot="689339">
            <a:off x="1314361" y="302560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4" name="Ellipse 49"/>
          <p:cNvSpPr/>
          <p:nvPr/>
        </p:nvSpPr>
        <p:spPr>
          <a:xfrm rot="689339">
            <a:off x="1020800" y="276527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5" name="Ellipse 50"/>
          <p:cNvSpPr/>
          <p:nvPr/>
        </p:nvSpPr>
        <p:spPr>
          <a:xfrm rot="689339">
            <a:off x="1139791" y="294497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6" name="Ellipse 51"/>
          <p:cNvSpPr/>
          <p:nvPr/>
        </p:nvSpPr>
        <p:spPr>
          <a:xfrm rot="689339">
            <a:off x="1127929" y="268404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7" name="Ellipse 52"/>
          <p:cNvSpPr/>
          <p:nvPr/>
        </p:nvSpPr>
        <p:spPr>
          <a:xfrm rot="689339">
            <a:off x="1295013" y="294642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8" name="Ellipse 53"/>
          <p:cNvSpPr/>
          <p:nvPr/>
        </p:nvSpPr>
        <p:spPr>
          <a:xfrm rot="689339">
            <a:off x="947247" y="285567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59" name="Ellipse 54"/>
          <p:cNvSpPr/>
          <p:nvPr/>
        </p:nvSpPr>
        <p:spPr>
          <a:xfrm rot="689339">
            <a:off x="1066240" y="303537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0" name="Ellipse 55"/>
          <p:cNvSpPr/>
          <p:nvPr/>
        </p:nvSpPr>
        <p:spPr>
          <a:xfrm rot="689339">
            <a:off x="1102470" y="285712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1" name="Ellipse 56"/>
          <p:cNvSpPr/>
          <p:nvPr/>
        </p:nvSpPr>
        <p:spPr>
          <a:xfrm rot="689339">
            <a:off x="1221461" y="303682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2" name="Ellipse 57"/>
          <p:cNvSpPr/>
          <p:nvPr/>
        </p:nvSpPr>
        <p:spPr>
          <a:xfrm rot="689339">
            <a:off x="1408898" y="309498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3" name="Ellipse 58"/>
          <p:cNvSpPr/>
          <p:nvPr/>
        </p:nvSpPr>
        <p:spPr>
          <a:xfrm rot="689339">
            <a:off x="1252574" y="314677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4" name="Ellipse 59"/>
          <p:cNvSpPr/>
          <p:nvPr/>
        </p:nvSpPr>
        <p:spPr>
          <a:xfrm rot="689339">
            <a:off x="1112560" y="311831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5" name="Ellipse 60"/>
          <p:cNvSpPr/>
          <p:nvPr/>
        </p:nvSpPr>
        <p:spPr>
          <a:xfrm rot="689339">
            <a:off x="918852" y="299538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6" name="Ellipse 61"/>
          <p:cNvSpPr/>
          <p:nvPr/>
        </p:nvSpPr>
        <p:spPr>
          <a:xfrm rot="689339">
            <a:off x="860993" y="2921386"/>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7" name="Ellipse 62"/>
          <p:cNvSpPr/>
          <p:nvPr/>
        </p:nvSpPr>
        <p:spPr>
          <a:xfrm rot="689339">
            <a:off x="1505280" y="297944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8" name="Ellipse 63"/>
          <p:cNvSpPr/>
          <p:nvPr/>
        </p:nvSpPr>
        <p:spPr>
          <a:xfrm rot="689339">
            <a:off x="1449504" y="289520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69" name="Ellipse 64"/>
          <p:cNvSpPr/>
          <p:nvPr/>
        </p:nvSpPr>
        <p:spPr>
          <a:xfrm rot="689339">
            <a:off x="1393726" y="281096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70" name="Ellipse 65"/>
          <p:cNvSpPr/>
          <p:nvPr/>
        </p:nvSpPr>
        <p:spPr>
          <a:xfrm rot="689339">
            <a:off x="1282171" y="2642497"/>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1" name="Ellipse 66"/>
          <p:cNvSpPr/>
          <p:nvPr/>
        </p:nvSpPr>
        <p:spPr>
          <a:xfrm rot="689339">
            <a:off x="1575968" y="277511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2" name="Ellipse 67"/>
          <p:cNvSpPr/>
          <p:nvPr/>
        </p:nvSpPr>
        <p:spPr>
          <a:xfrm rot="689339">
            <a:off x="1492191" y="268518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3" name="Ellipse 68"/>
          <p:cNvSpPr/>
          <p:nvPr/>
        </p:nvSpPr>
        <p:spPr>
          <a:xfrm rot="689339">
            <a:off x="819443" y="276714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4" name="Ellipse 69"/>
          <p:cNvSpPr/>
          <p:nvPr/>
        </p:nvSpPr>
        <p:spPr>
          <a:xfrm rot="689339">
            <a:off x="1450642" y="253094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5" name="Ellipse 70"/>
          <p:cNvSpPr/>
          <p:nvPr/>
        </p:nvSpPr>
        <p:spPr>
          <a:xfrm rot="689339">
            <a:off x="819443" y="276714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76" name="Ellipse 71"/>
          <p:cNvSpPr/>
          <p:nvPr/>
        </p:nvSpPr>
        <p:spPr>
          <a:xfrm rot="689339">
            <a:off x="1016372" y="251557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77" name="Ellipse 72"/>
          <p:cNvSpPr/>
          <p:nvPr/>
        </p:nvSpPr>
        <p:spPr>
          <a:xfrm rot="689339">
            <a:off x="1512718" y="299066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78" name="Ellipse 73"/>
          <p:cNvSpPr/>
          <p:nvPr/>
        </p:nvSpPr>
        <p:spPr>
          <a:xfrm rot="689339">
            <a:off x="917909" y="264135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79" name="Ellipse 74"/>
          <p:cNvSpPr/>
          <p:nvPr/>
        </p:nvSpPr>
        <p:spPr>
          <a:xfrm rot="689339">
            <a:off x="1269079" y="234824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80" name="Ellipse 75"/>
          <p:cNvSpPr/>
          <p:nvPr/>
        </p:nvSpPr>
        <p:spPr>
          <a:xfrm rot="689339">
            <a:off x="1378359" y="3245236"/>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81" name="Ellipse 76"/>
          <p:cNvSpPr/>
          <p:nvPr/>
        </p:nvSpPr>
        <p:spPr>
          <a:xfrm rot="689339">
            <a:off x="1216834" y="322698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smtClean="0">
              <a:ln>
                <a:noFill/>
              </a:ln>
              <a:solidFill>
                <a:prstClr val="white"/>
              </a:solidFill>
              <a:effectLst/>
              <a:uLnTx/>
              <a:uFillTx/>
              <a:latin typeface="Calibri"/>
            </a:endParaRPr>
          </a:p>
        </p:txBody>
      </p:sp>
      <p:sp>
        <p:nvSpPr>
          <p:cNvPr id="82" name="Forme libre 77"/>
          <p:cNvSpPr/>
          <p:nvPr/>
        </p:nvSpPr>
        <p:spPr>
          <a:xfrm rot="689339">
            <a:off x="1275349" y="2239609"/>
            <a:ext cx="3208020" cy="734060"/>
          </a:xfrm>
          <a:custGeom>
            <a:avLst/>
            <a:gdLst>
              <a:gd name="connsiteX0" fmla="*/ 0 w 3208020"/>
              <a:gd name="connsiteY0" fmla="*/ 468630 h 734060"/>
              <a:gd name="connsiteX1" fmla="*/ 1363980 w 3208020"/>
              <a:gd name="connsiteY1" fmla="*/ 34290 h 734060"/>
              <a:gd name="connsiteX2" fmla="*/ 2286000 w 3208020"/>
              <a:gd name="connsiteY2" fmla="*/ 674370 h 734060"/>
              <a:gd name="connsiteX3" fmla="*/ 3208020 w 3208020"/>
              <a:gd name="connsiteY3" fmla="*/ 392430 h 734060"/>
            </a:gdLst>
            <a:ahLst/>
            <a:cxnLst>
              <a:cxn ang="0">
                <a:pos x="connsiteX0" y="connsiteY0"/>
              </a:cxn>
              <a:cxn ang="0">
                <a:pos x="connsiteX1" y="connsiteY1"/>
              </a:cxn>
              <a:cxn ang="0">
                <a:pos x="connsiteX2" y="connsiteY2"/>
              </a:cxn>
              <a:cxn ang="0">
                <a:pos x="connsiteX3" y="connsiteY3"/>
              </a:cxn>
            </a:cxnLst>
            <a:rect l="l" t="t" r="r" b="b"/>
            <a:pathLst>
              <a:path w="3208020" h="734060">
                <a:moveTo>
                  <a:pt x="0" y="468630"/>
                </a:moveTo>
                <a:cubicBezTo>
                  <a:pt x="491490" y="234315"/>
                  <a:pt x="982980" y="0"/>
                  <a:pt x="1363980" y="34290"/>
                </a:cubicBezTo>
                <a:cubicBezTo>
                  <a:pt x="1744980" y="68580"/>
                  <a:pt x="1978660" y="614680"/>
                  <a:pt x="2286000" y="674370"/>
                </a:cubicBezTo>
                <a:cubicBezTo>
                  <a:pt x="2593340" y="734060"/>
                  <a:pt x="2900680" y="563245"/>
                  <a:pt x="3208020" y="39243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83" name="Forme libre 78"/>
          <p:cNvSpPr/>
          <p:nvPr/>
        </p:nvSpPr>
        <p:spPr>
          <a:xfrm rot="689339">
            <a:off x="1321492" y="3561585"/>
            <a:ext cx="2636520" cy="562610"/>
          </a:xfrm>
          <a:custGeom>
            <a:avLst/>
            <a:gdLst>
              <a:gd name="connsiteX0" fmla="*/ 0 w 2636520"/>
              <a:gd name="connsiteY0" fmla="*/ 0 h 562610"/>
              <a:gd name="connsiteX1" fmla="*/ 563880 w 2636520"/>
              <a:gd name="connsiteY1" fmla="*/ 198120 h 562610"/>
              <a:gd name="connsiteX2" fmla="*/ 1341120 w 2636520"/>
              <a:gd name="connsiteY2" fmla="*/ 533400 h 562610"/>
              <a:gd name="connsiteX3" fmla="*/ 2080260 w 2636520"/>
              <a:gd name="connsiteY3" fmla="*/ 373380 h 562610"/>
              <a:gd name="connsiteX4" fmla="*/ 2636520 w 2636520"/>
              <a:gd name="connsiteY4" fmla="*/ 30480 h 562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520" h="562610">
                <a:moveTo>
                  <a:pt x="0" y="0"/>
                </a:moveTo>
                <a:cubicBezTo>
                  <a:pt x="170180" y="54610"/>
                  <a:pt x="340360" y="109220"/>
                  <a:pt x="563880" y="198120"/>
                </a:cubicBezTo>
                <a:cubicBezTo>
                  <a:pt x="787400" y="287020"/>
                  <a:pt x="1088390" y="504190"/>
                  <a:pt x="1341120" y="533400"/>
                </a:cubicBezTo>
                <a:cubicBezTo>
                  <a:pt x="1593850" y="562610"/>
                  <a:pt x="1864360" y="457200"/>
                  <a:pt x="2080260" y="373380"/>
                </a:cubicBezTo>
                <a:cubicBezTo>
                  <a:pt x="2296160" y="289560"/>
                  <a:pt x="2466340" y="160020"/>
                  <a:pt x="2636520" y="3048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84" name="Forme libre 79"/>
          <p:cNvSpPr/>
          <p:nvPr/>
        </p:nvSpPr>
        <p:spPr>
          <a:xfrm rot="689339">
            <a:off x="1187894" y="2885006"/>
            <a:ext cx="3048000" cy="641350"/>
          </a:xfrm>
          <a:custGeom>
            <a:avLst/>
            <a:gdLst>
              <a:gd name="connsiteX0" fmla="*/ 0 w 3048000"/>
              <a:gd name="connsiteY0" fmla="*/ 289560 h 641350"/>
              <a:gd name="connsiteX1" fmla="*/ 1219200 w 3048000"/>
              <a:gd name="connsiteY1" fmla="*/ 53340 h 641350"/>
              <a:gd name="connsiteX2" fmla="*/ 1607820 w 3048000"/>
              <a:gd name="connsiteY2" fmla="*/ 609600 h 641350"/>
              <a:gd name="connsiteX3" fmla="*/ 1996440 w 3048000"/>
              <a:gd name="connsiteY3" fmla="*/ 243840 h 641350"/>
              <a:gd name="connsiteX4" fmla="*/ 3048000 w 3048000"/>
              <a:gd name="connsiteY4" fmla="*/ 182880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41350">
                <a:moveTo>
                  <a:pt x="0" y="289560"/>
                </a:moveTo>
                <a:cubicBezTo>
                  <a:pt x="475615" y="144780"/>
                  <a:pt x="951230" y="0"/>
                  <a:pt x="1219200" y="53340"/>
                </a:cubicBezTo>
                <a:cubicBezTo>
                  <a:pt x="1487170" y="106680"/>
                  <a:pt x="1478280" y="577850"/>
                  <a:pt x="1607820" y="609600"/>
                </a:cubicBezTo>
                <a:cubicBezTo>
                  <a:pt x="1737360" y="641350"/>
                  <a:pt x="1756410" y="314960"/>
                  <a:pt x="1996440" y="243840"/>
                </a:cubicBezTo>
                <a:cubicBezTo>
                  <a:pt x="2236470" y="172720"/>
                  <a:pt x="2642235" y="177800"/>
                  <a:pt x="3048000" y="18288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85" name="Forme libre 80"/>
          <p:cNvSpPr/>
          <p:nvPr/>
        </p:nvSpPr>
        <p:spPr>
          <a:xfrm rot="689339">
            <a:off x="474069" y="3364161"/>
            <a:ext cx="4488180" cy="989330"/>
          </a:xfrm>
          <a:custGeom>
            <a:avLst/>
            <a:gdLst>
              <a:gd name="connsiteX0" fmla="*/ 259080 w 4488180"/>
              <a:gd name="connsiteY0" fmla="*/ 0 h 989330"/>
              <a:gd name="connsiteX1" fmla="*/ 327660 w 4488180"/>
              <a:gd name="connsiteY1" fmla="*/ 541020 h 989330"/>
              <a:gd name="connsiteX2" fmla="*/ 2225040 w 4488180"/>
              <a:gd name="connsiteY2" fmla="*/ 982980 h 989330"/>
              <a:gd name="connsiteX3" fmla="*/ 4488180 w 4488180"/>
              <a:gd name="connsiteY3" fmla="*/ 579120 h 989330"/>
            </a:gdLst>
            <a:ahLst/>
            <a:cxnLst>
              <a:cxn ang="0">
                <a:pos x="connsiteX0" y="connsiteY0"/>
              </a:cxn>
              <a:cxn ang="0">
                <a:pos x="connsiteX1" y="connsiteY1"/>
              </a:cxn>
              <a:cxn ang="0">
                <a:pos x="connsiteX2" y="connsiteY2"/>
              </a:cxn>
              <a:cxn ang="0">
                <a:pos x="connsiteX3" y="connsiteY3"/>
              </a:cxn>
            </a:cxnLst>
            <a:rect l="l" t="t" r="r" b="b"/>
            <a:pathLst>
              <a:path w="4488180" h="989330">
                <a:moveTo>
                  <a:pt x="259080" y="0"/>
                </a:moveTo>
                <a:cubicBezTo>
                  <a:pt x="129540" y="188595"/>
                  <a:pt x="0" y="377190"/>
                  <a:pt x="327660" y="541020"/>
                </a:cubicBezTo>
                <a:cubicBezTo>
                  <a:pt x="655320" y="704850"/>
                  <a:pt x="1531620" y="976630"/>
                  <a:pt x="2225040" y="982980"/>
                </a:cubicBezTo>
                <a:cubicBezTo>
                  <a:pt x="2918460" y="989330"/>
                  <a:pt x="3703320" y="784225"/>
                  <a:pt x="4488180" y="57912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86" name="Forme libre 81"/>
          <p:cNvSpPr/>
          <p:nvPr/>
        </p:nvSpPr>
        <p:spPr>
          <a:xfrm rot="689339">
            <a:off x="854463" y="2057084"/>
            <a:ext cx="3680460" cy="1510030"/>
          </a:xfrm>
          <a:custGeom>
            <a:avLst/>
            <a:gdLst>
              <a:gd name="connsiteX0" fmla="*/ 83820 w 3680460"/>
              <a:gd name="connsiteY0" fmla="*/ 969010 h 1510030"/>
              <a:gd name="connsiteX1" fmla="*/ 137160 w 3680460"/>
              <a:gd name="connsiteY1" fmla="*/ 488950 h 1510030"/>
              <a:gd name="connsiteX2" fmla="*/ 906780 w 3680460"/>
              <a:gd name="connsiteY2" fmla="*/ 16510 h 1510030"/>
              <a:gd name="connsiteX3" fmla="*/ 1531620 w 3680460"/>
              <a:gd name="connsiteY3" fmla="*/ 588010 h 1510030"/>
              <a:gd name="connsiteX4" fmla="*/ 2247900 w 3680460"/>
              <a:gd name="connsiteY4" fmla="*/ 877570 h 1510030"/>
              <a:gd name="connsiteX5" fmla="*/ 3025140 w 3680460"/>
              <a:gd name="connsiteY5" fmla="*/ 1433830 h 1510030"/>
              <a:gd name="connsiteX6" fmla="*/ 3680460 w 3680460"/>
              <a:gd name="connsiteY6" fmla="*/ 1334770 h 15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460" h="1510030">
                <a:moveTo>
                  <a:pt x="83820" y="969010"/>
                </a:moveTo>
                <a:cubicBezTo>
                  <a:pt x="41910" y="808355"/>
                  <a:pt x="0" y="647700"/>
                  <a:pt x="137160" y="488950"/>
                </a:cubicBezTo>
                <a:cubicBezTo>
                  <a:pt x="274320" y="330200"/>
                  <a:pt x="674370" y="0"/>
                  <a:pt x="906780" y="16510"/>
                </a:cubicBezTo>
                <a:cubicBezTo>
                  <a:pt x="1139190" y="33020"/>
                  <a:pt x="1308100" y="444500"/>
                  <a:pt x="1531620" y="588010"/>
                </a:cubicBezTo>
                <a:cubicBezTo>
                  <a:pt x="1755140" y="731520"/>
                  <a:pt x="1998980" y="736600"/>
                  <a:pt x="2247900" y="877570"/>
                </a:cubicBezTo>
                <a:cubicBezTo>
                  <a:pt x="2496820" y="1018540"/>
                  <a:pt x="2786380" y="1357630"/>
                  <a:pt x="3025140" y="1433830"/>
                </a:cubicBezTo>
                <a:cubicBezTo>
                  <a:pt x="3263900" y="1510030"/>
                  <a:pt x="3472180" y="1422400"/>
                  <a:pt x="3680460" y="133477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87" name="Ellipse 82"/>
          <p:cNvSpPr/>
          <p:nvPr/>
        </p:nvSpPr>
        <p:spPr>
          <a:xfrm>
            <a:off x="3987204" y="6110347"/>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88" name="ZoneTexte 84"/>
          <p:cNvSpPr txBox="1"/>
          <p:nvPr/>
        </p:nvSpPr>
        <p:spPr>
          <a:xfrm>
            <a:off x="215776" y="4355901"/>
            <a:ext cx="2428892" cy="369332"/>
          </a:xfrm>
          <a:prstGeom prst="rect">
            <a:avLst/>
          </a:prstGeom>
          <a:noFill/>
        </p:spPr>
        <p:txBody>
          <a:bodyPr wrap="square" rtlCol="0">
            <a:spAutoFit/>
          </a:bodyPr>
          <a:lstStyle/>
          <a:p>
            <a:pPr algn="ctr"/>
            <a:r>
              <a:rPr lang="fr-BE" b="1" dirty="0" smtClean="0">
                <a:solidFill>
                  <a:prstClr val="black"/>
                </a:solidFill>
                <a:cs typeface="Arial" pitchFamily="34" charset="0"/>
              </a:rPr>
              <a:t>1. Model </a:t>
            </a:r>
            <a:r>
              <a:rPr lang="fr-BE" b="1" dirty="0" err="1" smtClean="0">
                <a:solidFill>
                  <a:prstClr val="black"/>
                </a:solidFill>
                <a:cs typeface="Arial" pitchFamily="34" charset="0"/>
              </a:rPr>
              <a:t>forecasts</a:t>
            </a:r>
            <a:r>
              <a:rPr lang="fr-BE" b="1" dirty="0" smtClean="0">
                <a:solidFill>
                  <a:prstClr val="black"/>
                </a:solidFill>
                <a:cs typeface="Arial" pitchFamily="34" charset="0"/>
              </a:rPr>
              <a:t> </a:t>
            </a:r>
            <a:endParaRPr lang="fr-BE" b="1" dirty="0">
              <a:solidFill>
                <a:prstClr val="black"/>
              </a:solidFill>
              <a:cs typeface="Arial" pitchFamily="34" charset="0"/>
            </a:endParaRPr>
          </a:p>
        </p:txBody>
      </p:sp>
      <p:sp>
        <p:nvSpPr>
          <p:cNvPr id="89" name="Flèche droite 85"/>
          <p:cNvSpPr/>
          <p:nvPr/>
        </p:nvSpPr>
        <p:spPr>
          <a:xfrm rot="16200000">
            <a:off x="3572237" y="5268838"/>
            <a:ext cx="928694" cy="214314"/>
          </a:xfrm>
          <a:prstGeom prst="rightArrow">
            <a:avLst>
              <a:gd name="adj1" fmla="val 39334"/>
              <a:gd name="adj2" fmla="val 82000"/>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0" name="Flèche droite 86"/>
          <p:cNvSpPr/>
          <p:nvPr/>
        </p:nvSpPr>
        <p:spPr>
          <a:xfrm rot="4143588">
            <a:off x="4888876" y="4518116"/>
            <a:ext cx="833178" cy="248697"/>
          </a:xfrm>
          <a:prstGeom prst="rightArrow">
            <a:avLst>
              <a:gd name="adj1" fmla="val 39334"/>
              <a:gd name="adj2" fmla="val 82000"/>
            </a:avLst>
          </a:prstGeom>
          <a:gradFill flip="none" rotWithShape="1">
            <a:gsLst>
              <a:gs pos="0">
                <a:srgbClr val="1F497D">
                  <a:lumMod val="60000"/>
                  <a:lumOff val="40000"/>
                </a:srgbClr>
              </a:gs>
              <a:gs pos="100000">
                <a:srgbClr val="F79646">
                  <a:lumMod val="7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1" name="Flèche droite 87"/>
          <p:cNvSpPr/>
          <p:nvPr/>
        </p:nvSpPr>
        <p:spPr>
          <a:xfrm rot="2224386">
            <a:off x="132744" y="1764383"/>
            <a:ext cx="747999" cy="214232"/>
          </a:xfrm>
          <a:prstGeom prst="rightArrow">
            <a:avLst>
              <a:gd name="adj1" fmla="val 39334"/>
              <a:gd name="adj2" fmla="val 82000"/>
            </a:avLst>
          </a:prstGeom>
          <a:gradFill flip="none" rotWithShape="1">
            <a:gsLst>
              <a:gs pos="0">
                <a:srgbClr val="1F497D">
                  <a:lumMod val="60000"/>
                  <a:lumOff val="40000"/>
                </a:srgbClr>
              </a:gs>
              <a:gs pos="100000">
                <a:srgbClr val="F79646">
                  <a:lumMod val="7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2" name="ZoneTexte 88"/>
          <p:cNvSpPr txBox="1"/>
          <p:nvPr/>
        </p:nvSpPr>
        <p:spPr>
          <a:xfrm>
            <a:off x="6012476" y="4365193"/>
            <a:ext cx="2071702" cy="369332"/>
          </a:xfrm>
          <a:prstGeom prst="rect">
            <a:avLst/>
          </a:prstGeom>
          <a:noFill/>
        </p:spPr>
        <p:txBody>
          <a:bodyPr wrap="square" rtlCol="0">
            <a:spAutoFit/>
          </a:bodyPr>
          <a:lstStyle/>
          <a:p>
            <a:pPr algn="ctr"/>
            <a:r>
              <a:rPr lang="fr-BE" b="1" dirty="0" smtClean="0">
                <a:solidFill>
                  <a:prstClr val="black"/>
                </a:solidFill>
                <a:cs typeface="Arial" pitchFamily="34" charset="0"/>
              </a:rPr>
              <a:t>2. </a:t>
            </a:r>
            <a:r>
              <a:rPr lang="fr-BE" b="1" dirty="0" err="1" smtClean="0">
                <a:solidFill>
                  <a:prstClr val="black"/>
                </a:solidFill>
                <a:cs typeface="Arial" pitchFamily="34" charset="0"/>
              </a:rPr>
              <a:t>Analysis</a:t>
            </a:r>
            <a:endParaRPr lang="fr-BE" b="1" dirty="0">
              <a:solidFill>
                <a:prstClr val="black"/>
              </a:solidFill>
              <a:cs typeface="Arial" pitchFamily="34" charset="0"/>
            </a:endParaRPr>
          </a:p>
        </p:txBody>
      </p:sp>
      <p:sp>
        <p:nvSpPr>
          <p:cNvPr id="93" name="Ellipse 89"/>
          <p:cNvSpPr/>
          <p:nvPr/>
        </p:nvSpPr>
        <p:spPr>
          <a:xfrm rot="689339">
            <a:off x="5076396" y="555803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4" name="Ellipse 90"/>
          <p:cNvSpPr/>
          <p:nvPr/>
        </p:nvSpPr>
        <p:spPr>
          <a:xfrm rot="689339">
            <a:off x="5088781" y="577924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5" name="Ellipse 91"/>
          <p:cNvSpPr/>
          <p:nvPr/>
        </p:nvSpPr>
        <p:spPr>
          <a:xfrm rot="689339">
            <a:off x="5202180" y="5656496"/>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6" name="Ellipse 92"/>
          <p:cNvSpPr/>
          <p:nvPr/>
        </p:nvSpPr>
        <p:spPr>
          <a:xfrm rot="689339">
            <a:off x="5255940" y="578891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7" name="Ellipse 93"/>
          <p:cNvSpPr/>
          <p:nvPr/>
        </p:nvSpPr>
        <p:spPr>
          <a:xfrm rot="689339">
            <a:off x="5229933" y="544343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8" name="Ellipse 94"/>
          <p:cNvSpPr/>
          <p:nvPr/>
        </p:nvSpPr>
        <p:spPr>
          <a:xfrm rot="689339">
            <a:off x="5359337" y="5638866"/>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99" name="Ellipse 95"/>
          <p:cNvSpPr/>
          <p:nvPr/>
        </p:nvSpPr>
        <p:spPr>
          <a:xfrm rot="689339">
            <a:off x="5099390" y="5970937"/>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0" name="Ellipse 96"/>
          <p:cNvSpPr/>
          <p:nvPr/>
        </p:nvSpPr>
        <p:spPr>
          <a:xfrm rot="689339">
            <a:off x="5315322" y="585541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1" name="Ellipse 97"/>
          <p:cNvSpPr/>
          <p:nvPr/>
        </p:nvSpPr>
        <p:spPr>
          <a:xfrm rot="689339">
            <a:off x="5424099" y="571715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2" name="Ellipse 98"/>
          <p:cNvSpPr/>
          <p:nvPr/>
        </p:nvSpPr>
        <p:spPr>
          <a:xfrm rot="689339">
            <a:off x="5261235" y="6006748"/>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3" name="Ellipse 99"/>
          <p:cNvSpPr/>
          <p:nvPr/>
        </p:nvSpPr>
        <p:spPr>
          <a:xfrm rot="689339">
            <a:off x="5195388" y="573773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4" name="Ellipse 100"/>
          <p:cNvSpPr/>
          <p:nvPr/>
        </p:nvSpPr>
        <p:spPr>
          <a:xfrm rot="689339">
            <a:off x="5228913" y="5649293"/>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5" name="Ellipse 101"/>
          <p:cNvSpPr/>
          <p:nvPr/>
        </p:nvSpPr>
        <p:spPr>
          <a:xfrm rot="689339">
            <a:off x="5217258" y="591227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6" name="Ellipse 102"/>
          <p:cNvSpPr/>
          <p:nvPr/>
        </p:nvSpPr>
        <p:spPr>
          <a:xfrm rot="689339">
            <a:off x="5357612" y="577167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7" name="Ellipse 103"/>
          <p:cNvSpPr/>
          <p:nvPr/>
        </p:nvSpPr>
        <p:spPr>
          <a:xfrm rot="689339">
            <a:off x="5435413" y="586233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8" name="Ellipse 104"/>
          <p:cNvSpPr/>
          <p:nvPr/>
        </p:nvSpPr>
        <p:spPr>
          <a:xfrm rot="689339">
            <a:off x="5385365" y="555862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09" name="Ellipse 105"/>
          <p:cNvSpPr/>
          <p:nvPr/>
        </p:nvSpPr>
        <p:spPr>
          <a:xfrm rot="689339">
            <a:off x="5538810" y="5712280"/>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0" name="Ellipse 106"/>
          <p:cNvSpPr/>
          <p:nvPr/>
        </p:nvSpPr>
        <p:spPr>
          <a:xfrm rot="689339">
            <a:off x="5287971" y="5999546"/>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1" name="Ellipse 107"/>
          <p:cNvSpPr/>
          <p:nvPr/>
        </p:nvSpPr>
        <p:spPr>
          <a:xfrm rot="689339">
            <a:off x="5467840" y="594668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2" name="Ellipse 108"/>
          <p:cNvSpPr/>
          <p:nvPr/>
        </p:nvSpPr>
        <p:spPr>
          <a:xfrm rot="689339">
            <a:off x="5576618" y="5808415"/>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3" name="Ellipse 109"/>
          <p:cNvSpPr/>
          <p:nvPr/>
        </p:nvSpPr>
        <p:spPr>
          <a:xfrm rot="689339">
            <a:off x="5413755" y="6098012"/>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4" name="Ellipse 110"/>
          <p:cNvSpPr/>
          <p:nvPr/>
        </p:nvSpPr>
        <p:spPr>
          <a:xfrm rot="689339">
            <a:off x="5350820" y="585291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5" name="Ellipse 111"/>
          <p:cNvSpPr/>
          <p:nvPr/>
        </p:nvSpPr>
        <p:spPr>
          <a:xfrm rot="689339">
            <a:off x="5095748" y="5462821"/>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6" name="Ellipse 112"/>
          <p:cNvSpPr/>
          <p:nvPr/>
        </p:nvSpPr>
        <p:spPr>
          <a:xfrm rot="689339">
            <a:off x="5122482" y="5455619"/>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7" name="Ellipse 113"/>
          <p:cNvSpPr/>
          <p:nvPr/>
        </p:nvSpPr>
        <p:spPr>
          <a:xfrm rot="689339">
            <a:off x="5248266" y="5554084"/>
            <a:ext cx="71438" cy="71438"/>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white"/>
              </a:solidFill>
              <a:effectLst/>
              <a:uLnTx/>
              <a:uFillTx/>
              <a:latin typeface="Calibri"/>
            </a:endParaRPr>
          </a:p>
        </p:txBody>
      </p:sp>
      <p:sp>
        <p:nvSpPr>
          <p:cNvPr id="118" name="Forme libre 114"/>
          <p:cNvSpPr/>
          <p:nvPr/>
        </p:nvSpPr>
        <p:spPr>
          <a:xfrm rot="689339">
            <a:off x="5311641" y="5317414"/>
            <a:ext cx="3208020" cy="734060"/>
          </a:xfrm>
          <a:custGeom>
            <a:avLst/>
            <a:gdLst>
              <a:gd name="connsiteX0" fmla="*/ 0 w 3208020"/>
              <a:gd name="connsiteY0" fmla="*/ 468630 h 734060"/>
              <a:gd name="connsiteX1" fmla="*/ 1363980 w 3208020"/>
              <a:gd name="connsiteY1" fmla="*/ 34290 h 734060"/>
              <a:gd name="connsiteX2" fmla="*/ 2286000 w 3208020"/>
              <a:gd name="connsiteY2" fmla="*/ 674370 h 734060"/>
              <a:gd name="connsiteX3" fmla="*/ 3208020 w 3208020"/>
              <a:gd name="connsiteY3" fmla="*/ 392430 h 734060"/>
            </a:gdLst>
            <a:ahLst/>
            <a:cxnLst>
              <a:cxn ang="0">
                <a:pos x="connsiteX0" y="connsiteY0"/>
              </a:cxn>
              <a:cxn ang="0">
                <a:pos x="connsiteX1" y="connsiteY1"/>
              </a:cxn>
              <a:cxn ang="0">
                <a:pos x="connsiteX2" y="connsiteY2"/>
              </a:cxn>
              <a:cxn ang="0">
                <a:pos x="connsiteX3" y="connsiteY3"/>
              </a:cxn>
            </a:cxnLst>
            <a:rect l="l" t="t" r="r" b="b"/>
            <a:pathLst>
              <a:path w="3208020" h="734060">
                <a:moveTo>
                  <a:pt x="0" y="468630"/>
                </a:moveTo>
                <a:cubicBezTo>
                  <a:pt x="491490" y="234315"/>
                  <a:pt x="982980" y="0"/>
                  <a:pt x="1363980" y="34290"/>
                </a:cubicBezTo>
                <a:cubicBezTo>
                  <a:pt x="1744980" y="68580"/>
                  <a:pt x="1978660" y="614680"/>
                  <a:pt x="2286000" y="674370"/>
                </a:cubicBezTo>
                <a:cubicBezTo>
                  <a:pt x="2593340" y="734060"/>
                  <a:pt x="2900680" y="563245"/>
                  <a:pt x="3208020" y="39243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119" name="Forme libre 115"/>
          <p:cNvSpPr/>
          <p:nvPr/>
        </p:nvSpPr>
        <p:spPr>
          <a:xfrm rot="689339">
            <a:off x="5524327" y="6126520"/>
            <a:ext cx="3048000" cy="641350"/>
          </a:xfrm>
          <a:custGeom>
            <a:avLst/>
            <a:gdLst>
              <a:gd name="connsiteX0" fmla="*/ 0 w 3048000"/>
              <a:gd name="connsiteY0" fmla="*/ 289560 h 641350"/>
              <a:gd name="connsiteX1" fmla="*/ 1219200 w 3048000"/>
              <a:gd name="connsiteY1" fmla="*/ 53340 h 641350"/>
              <a:gd name="connsiteX2" fmla="*/ 1607820 w 3048000"/>
              <a:gd name="connsiteY2" fmla="*/ 609600 h 641350"/>
              <a:gd name="connsiteX3" fmla="*/ 1996440 w 3048000"/>
              <a:gd name="connsiteY3" fmla="*/ 243840 h 641350"/>
              <a:gd name="connsiteX4" fmla="*/ 3048000 w 3048000"/>
              <a:gd name="connsiteY4" fmla="*/ 182880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641350">
                <a:moveTo>
                  <a:pt x="0" y="289560"/>
                </a:moveTo>
                <a:cubicBezTo>
                  <a:pt x="475615" y="144780"/>
                  <a:pt x="951230" y="0"/>
                  <a:pt x="1219200" y="53340"/>
                </a:cubicBezTo>
                <a:cubicBezTo>
                  <a:pt x="1487170" y="106680"/>
                  <a:pt x="1478280" y="577850"/>
                  <a:pt x="1607820" y="609600"/>
                </a:cubicBezTo>
                <a:cubicBezTo>
                  <a:pt x="1737360" y="641350"/>
                  <a:pt x="1756410" y="314960"/>
                  <a:pt x="1996440" y="243840"/>
                </a:cubicBezTo>
                <a:cubicBezTo>
                  <a:pt x="2236470" y="172720"/>
                  <a:pt x="2642235" y="177800"/>
                  <a:pt x="3048000" y="18288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120" name="Forme libre 116"/>
          <p:cNvSpPr/>
          <p:nvPr/>
        </p:nvSpPr>
        <p:spPr>
          <a:xfrm rot="689339">
            <a:off x="4678356" y="6241873"/>
            <a:ext cx="4488180" cy="989330"/>
          </a:xfrm>
          <a:custGeom>
            <a:avLst/>
            <a:gdLst>
              <a:gd name="connsiteX0" fmla="*/ 259080 w 4488180"/>
              <a:gd name="connsiteY0" fmla="*/ 0 h 989330"/>
              <a:gd name="connsiteX1" fmla="*/ 327660 w 4488180"/>
              <a:gd name="connsiteY1" fmla="*/ 541020 h 989330"/>
              <a:gd name="connsiteX2" fmla="*/ 2225040 w 4488180"/>
              <a:gd name="connsiteY2" fmla="*/ 982980 h 989330"/>
              <a:gd name="connsiteX3" fmla="*/ 4488180 w 4488180"/>
              <a:gd name="connsiteY3" fmla="*/ 579120 h 989330"/>
            </a:gdLst>
            <a:ahLst/>
            <a:cxnLst>
              <a:cxn ang="0">
                <a:pos x="connsiteX0" y="connsiteY0"/>
              </a:cxn>
              <a:cxn ang="0">
                <a:pos x="connsiteX1" y="connsiteY1"/>
              </a:cxn>
              <a:cxn ang="0">
                <a:pos x="connsiteX2" y="connsiteY2"/>
              </a:cxn>
              <a:cxn ang="0">
                <a:pos x="connsiteX3" y="connsiteY3"/>
              </a:cxn>
            </a:cxnLst>
            <a:rect l="l" t="t" r="r" b="b"/>
            <a:pathLst>
              <a:path w="4488180" h="989330">
                <a:moveTo>
                  <a:pt x="259080" y="0"/>
                </a:moveTo>
                <a:cubicBezTo>
                  <a:pt x="129540" y="188595"/>
                  <a:pt x="0" y="377190"/>
                  <a:pt x="327660" y="541020"/>
                </a:cubicBezTo>
                <a:cubicBezTo>
                  <a:pt x="655320" y="704850"/>
                  <a:pt x="1531620" y="976630"/>
                  <a:pt x="2225040" y="982980"/>
                </a:cubicBezTo>
                <a:cubicBezTo>
                  <a:pt x="2918460" y="989330"/>
                  <a:pt x="3703320" y="784225"/>
                  <a:pt x="4488180" y="57912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121" name="Forme libre 117"/>
          <p:cNvSpPr/>
          <p:nvPr/>
        </p:nvSpPr>
        <p:spPr>
          <a:xfrm rot="689339">
            <a:off x="5049026" y="5145354"/>
            <a:ext cx="3680460" cy="1510030"/>
          </a:xfrm>
          <a:custGeom>
            <a:avLst/>
            <a:gdLst>
              <a:gd name="connsiteX0" fmla="*/ 83820 w 3680460"/>
              <a:gd name="connsiteY0" fmla="*/ 969010 h 1510030"/>
              <a:gd name="connsiteX1" fmla="*/ 137160 w 3680460"/>
              <a:gd name="connsiteY1" fmla="*/ 488950 h 1510030"/>
              <a:gd name="connsiteX2" fmla="*/ 906780 w 3680460"/>
              <a:gd name="connsiteY2" fmla="*/ 16510 h 1510030"/>
              <a:gd name="connsiteX3" fmla="*/ 1531620 w 3680460"/>
              <a:gd name="connsiteY3" fmla="*/ 588010 h 1510030"/>
              <a:gd name="connsiteX4" fmla="*/ 2247900 w 3680460"/>
              <a:gd name="connsiteY4" fmla="*/ 877570 h 1510030"/>
              <a:gd name="connsiteX5" fmla="*/ 3025140 w 3680460"/>
              <a:gd name="connsiteY5" fmla="*/ 1433830 h 1510030"/>
              <a:gd name="connsiteX6" fmla="*/ 3680460 w 3680460"/>
              <a:gd name="connsiteY6" fmla="*/ 1334770 h 15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460" h="1510030">
                <a:moveTo>
                  <a:pt x="83820" y="969010"/>
                </a:moveTo>
                <a:cubicBezTo>
                  <a:pt x="41910" y="808355"/>
                  <a:pt x="0" y="647700"/>
                  <a:pt x="137160" y="488950"/>
                </a:cubicBezTo>
                <a:cubicBezTo>
                  <a:pt x="274320" y="330200"/>
                  <a:pt x="674370" y="0"/>
                  <a:pt x="906780" y="16510"/>
                </a:cubicBezTo>
                <a:cubicBezTo>
                  <a:pt x="1139190" y="33020"/>
                  <a:pt x="1308100" y="444500"/>
                  <a:pt x="1531620" y="588010"/>
                </a:cubicBezTo>
                <a:cubicBezTo>
                  <a:pt x="1755140" y="731520"/>
                  <a:pt x="1998980" y="736600"/>
                  <a:pt x="2247900" y="877570"/>
                </a:cubicBezTo>
                <a:cubicBezTo>
                  <a:pt x="2496820" y="1018540"/>
                  <a:pt x="2786380" y="1357630"/>
                  <a:pt x="3025140" y="1433830"/>
                </a:cubicBezTo>
                <a:cubicBezTo>
                  <a:pt x="3263900" y="1510030"/>
                  <a:pt x="3472180" y="1422400"/>
                  <a:pt x="3680460" y="1334770"/>
                </a:cubicBezTo>
              </a:path>
            </a:pathLst>
          </a:custGeom>
          <a:noFill/>
          <a:ln w="9525" cap="flat" cmpd="sng" algn="ctr">
            <a:solidFill>
              <a:sysClr val="windowText" lastClr="000000"/>
            </a:solidFill>
            <a:prstDash val="solid"/>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smtClean="0">
              <a:ln>
                <a:noFill/>
              </a:ln>
              <a:solidFill>
                <a:prstClr val="black"/>
              </a:solidFill>
              <a:effectLst/>
              <a:uLnTx/>
              <a:uFillTx/>
              <a:latin typeface="Calibri"/>
            </a:endParaRPr>
          </a:p>
        </p:txBody>
      </p:sp>
      <p:sp>
        <p:nvSpPr>
          <p:cNvPr id="122" name="Rectangle 121"/>
          <p:cNvSpPr/>
          <p:nvPr/>
        </p:nvSpPr>
        <p:spPr>
          <a:xfrm>
            <a:off x="5982206" y="2066161"/>
            <a:ext cx="3882642" cy="1569660"/>
          </a:xfrm>
          <a:prstGeom prst="rect">
            <a:avLst/>
          </a:prstGeom>
        </p:spPr>
        <p:txBody>
          <a:bodyPr wrap="square">
            <a:spAutoFit/>
          </a:bodyPr>
          <a:lstStyle/>
          <a:p>
            <a:pPr lvl="0" algn="just"/>
            <a:r>
              <a:rPr lang="fr-BE" sz="2400" dirty="0">
                <a:solidFill>
                  <a:prstClr val="black"/>
                </a:solidFill>
                <a:latin typeface="Arial" pitchFamily="34" charset="0"/>
                <a:cs typeface="Arial" pitchFamily="34" charset="0"/>
              </a:rPr>
              <a:t>The ensemble </a:t>
            </a:r>
            <a:r>
              <a:rPr lang="fr-BE" sz="2400" dirty="0" err="1">
                <a:solidFill>
                  <a:prstClr val="black"/>
                </a:solidFill>
                <a:latin typeface="Arial" pitchFamily="34" charset="0"/>
                <a:cs typeface="Arial" pitchFamily="34" charset="0"/>
              </a:rPr>
              <a:t>Kalman</a:t>
            </a:r>
            <a:r>
              <a:rPr lang="fr-BE" sz="2400" dirty="0">
                <a:solidFill>
                  <a:prstClr val="black"/>
                </a:solidFill>
                <a:latin typeface="Arial" pitchFamily="34" charset="0"/>
                <a:cs typeface="Arial" pitchFamily="34" charset="0"/>
              </a:rPr>
              <a:t> </a:t>
            </a:r>
            <a:r>
              <a:rPr lang="fr-BE" sz="2400" dirty="0" err="1">
                <a:solidFill>
                  <a:prstClr val="black"/>
                </a:solidFill>
                <a:latin typeface="Arial" pitchFamily="34" charset="0"/>
                <a:cs typeface="Arial" pitchFamily="34" charset="0"/>
              </a:rPr>
              <a:t>filter</a:t>
            </a:r>
            <a:r>
              <a:rPr lang="fr-BE" sz="2400" dirty="0">
                <a:solidFill>
                  <a:prstClr val="black"/>
                </a:solidFill>
                <a:latin typeface="Arial" pitchFamily="34" charset="0"/>
                <a:cs typeface="Arial" pitchFamily="34" charset="0"/>
              </a:rPr>
              <a:t>: a </a:t>
            </a:r>
            <a:r>
              <a:rPr lang="fr-BE" sz="2400" dirty="0" err="1">
                <a:solidFill>
                  <a:prstClr val="black"/>
                </a:solidFill>
                <a:latin typeface="Arial" pitchFamily="34" charset="0"/>
                <a:cs typeface="Arial" pitchFamily="34" charset="0"/>
              </a:rPr>
              <a:t>multivariate</a:t>
            </a:r>
            <a:r>
              <a:rPr lang="fr-BE" sz="2400" dirty="0">
                <a:solidFill>
                  <a:prstClr val="black"/>
                </a:solidFill>
                <a:latin typeface="Arial" pitchFamily="34" charset="0"/>
                <a:cs typeface="Arial" pitchFamily="34" charset="0"/>
              </a:rPr>
              <a:t> data assimilation </a:t>
            </a:r>
            <a:r>
              <a:rPr lang="fr-BE" sz="2400" dirty="0" err="1">
                <a:solidFill>
                  <a:prstClr val="black"/>
                </a:solidFill>
                <a:latin typeface="Arial" pitchFamily="34" charset="0"/>
                <a:cs typeface="Arial" pitchFamily="34" charset="0"/>
              </a:rPr>
              <a:t>method</a:t>
            </a:r>
            <a:r>
              <a:rPr lang="fr-BE" sz="2400" dirty="0">
                <a:solidFill>
                  <a:prstClr val="black"/>
                </a:solidFill>
                <a:latin typeface="Arial" pitchFamily="34" charset="0"/>
                <a:cs typeface="Arial" pitchFamily="34" charset="0"/>
              </a:rPr>
              <a:t> for </a:t>
            </a:r>
            <a:r>
              <a:rPr lang="fr-BE" sz="2400" dirty="0" err="1">
                <a:solidFill>
                  <a:prstClr val="black"/>
                </a:solidFill>
                <a:latin typeface="Arial" pitchFamily="34" charset="0"/>
                <a:cs typeface="Arial" pitchFamily="34" charset="0"/>
              </a:rPr>
              <a:t>smoother</a:t>
            </a:r>
            <a:r>
              <a:rPr lang="fr-BE" sz="2400" dirty="0">
                <a:solidFill>
                  <a:prstClr val="black"/>
                </a:solidFill>
                <a:latin typeface="Arial" pitchFamily="34" charset="0"/>
                <a:cs typeface="Arial" pitchFamily="34" charset="0"/>
              </a:rPr>
              <a:t> </a:t>
            </a:r>
            <a:r>
              <a:rPr lang="fr-BE" sz="2400" dirty="0" err="1">
                <a:solidFill>
                  <a:prstClr val="black"/>
                </a:solidFill>
                <a:latin typeface="Arial" pitchFamily="34" charset="0"/>
                <a:cs typeface="Arial" pitchFamily="34" charset="0"/>
              </a:rPr>
              <a:t>initialization</a:t>
            </a:r>
            <a:endParaRPr lang="fr-BE" sz="2400" dirty="0">
              <a:solidFill>
                <a:prstClr val="black"/>
              </a:solidFill>
              <a:latin typeface="Arial" pitchFamily="34" charset="0"/>
              <a:cs typeface="Arial" pitchFamily="34" charset="0"/>
            </a:endParaRPr>
          </a:p>
        </p:txBody>
      </p:sp>
      <p:sp>
        <p:nvSpPr>
          <p:cNvPr id="125" name="TextBox 1"/>
          <p:cNvSpPr txBox="1">
            <a:spLocks noChangeArrowheads="1"/>
          </p:cNvSpPr>
          <p:nvPr/>
        </p:nvSpPr>
        <p:spPr bwMode="auto">
          <a:xfrm>
            <a:off x="2303463" y="7235825"/>
            <a:ext cx="5688012"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smtClean="0">
                <a:solidFill>
                  <a:schemeClr val="tx1"/>
                </a:solidFill>
              </a:rPr>
              <a:t>Massonnet</a:t>
            </a:r>
            <a:r>
              <a:rPr lang="en-US" altLang="en-US" b="0" i="1" dirty="0" smtClean="0">
                <a:solidFill>
                  <a:schemeClr val="tx1"/>
                </a:solidFill>
              </a:rPr>
              <a:t> </a:t>
            </a:r>
            <a:r>
              <a:rPr lang="en-US" altLang="en-US" b="0" i="1" dirty="0">
                <a:solidFill>
                  <a:schemeClr val="tx1"/>
                </a:solidFill>
              </a:rPr>
              <a:t>et al (2014) </a:t>
            </a:r>
            <a:r>
              <a:rPr lang="en-US" altLang="en-US" b="0" i="1" dirty="0" smtClean="0">
                <a:solidFill>
                  <a:schemeClr val="tx1"/>
                </a:solidFill>
              </a:rPr>
              <a:t>Ocean </a:t>
            </a:r>
            <a:r>
              <a:rPr lang="en-US" altLang="en-US" b="0" i="1" dirty="0" err="1" smtClean="0">
                <a:solidFill>
                  <a:schemeClr val="tx1"/>
                </a:solidFill>
              </a:rPr>
              <a:t>Modelling</a:t>
            </a:r>
            <a:endParaRPr lang="en-US" altLang="en-US" b="0" i="1" dirty="0">
              <a:solidFill>
                <a:schemeClr val="tx1"/>
              </a:solidFill>
            </a:endParaRPr>
          </a:p>
        </p:txBody>
      </p:sp>
    </p:spTree>
    <p:extLst>
      <p:ext uri="{BB962C8B-B14F-4D97-AF65-F5344CB8AC3E}">
        <p14:creationId xmlns:p14="http://schemas.microsoft.com/office/powerpoint/2010/main" val="302291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sea ice data assimilation</a:t>
            </a:r>
            <a:endParaRPr lang="en-US" altLang="en-US" sz="3200" dirty="0">
              <a:solidFill>
                <a:schemeClr val="tx1"/>
              </a:solidFill>
            </a:endParaRPr>
          </a:p>
        </p:txBody>
      </p:sp>
      <p:pic>
        <p:nvPicPr>
          <p:cNvPr id="1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888" y="2338148"/>
            <a:ext cx="7269903" cy="489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TextBox 125"/>
          <p:cNvSpPr txBox="1"/>
          <p:nvPr/>
        </p:nvSpPr>
        <p:spPr>
          <a:xfrm>
            <a:off x="6783512" y="4654966"/>
            <a:ext cx="838200" cy="276999"/>
          </a:xfrm>
          <a:prstGeom prst="rect">
            <a:avLst/>
          </a:prstGeom>
          <a:noFill/>
        </p:spPr>
        <p:txBody>
          <a:bodyPr wrap="square" rtlCol="0">
            <a:spAutoFit/>
          </a:bodyPr>
          <a:lstStyle/>
          <a:p>
            <a:r>
              <a:rPr lang="fr-BE" sz="1200" b="1" dirty="0" smtClean="0">
                <a:solidFill>
                  <a:srgbClr val="CC00FF"/>
                </a:solidFill>
              </a:rPr>
              <a:t>OBS</a:t>
            </a:r>
            <a:endParaRPr lang="en-US" sz="1200" b="1" dirty="0">
              <a:solidFill>
                <a:srgbClr val="CC00FF"/>
              </a:solidFill>
            </a:endParaRPr>
          </a:p>
        </p:txBody>
      </p:sp>
      <p:sp>
        <p:nvSpPr>
          <p:cNvPr id="127" name="TextBox 126"/>
          <p:cNvSpPr txBox="1"/>
          <p:nvPr/>
        </p:nvSpPr>
        <p:spPr>
          <a:xfrm>
            <a:off x="6810715" y="6887214"/>
            <a:ext cx="838200" cy="276999"/>
          </a:xfrm>
          <a:prstGeom prst="rect">
            <a:avLst/>
          </a:prstGeom>
          <a:noFill/>
        </p:spPr>
        <p:txBody>
          <a:bodyPr wrap="square" rtlCol="0">
            <a:spAutoFit/>
          </a:bodyPr>
          <a:lstStyle/>
          <a:p>
            <a:r>
              <a:rPr lang="fr-BE" sz="1200" b="1" dirty="0" smtClean="0">
                <a:solidFill>
                  <a:srgbClr val="CC00FF"/>
                </a:solidFill>
              </a:rPr>
              <a:t>OBS</a:t>
            </a:r>
            <a:endParaRPr lang="en-US" sz="1200" b="1" dirty="0">
              <a:solidFill>
                <a:srgbClr val="CC00FF"/>
              </a:solidFill>
            </a:endParaRPr>
          </a:p>
        </p:txBody>
      </p:sp>
      <p:sp>
        <p:nvSpPr>
          <p:cNvPr id="128" name="TextBox 127"/>
          <p:cNvSpPr txBox="1"/>
          <p:nvPr/>
        </p:nvSpPr>
        <p:spPr>
          <a:xfrm>
            <a:off x="431800" y="1804848"/>
            <a:ext cx="8915400" cy="390813"/>
          </a:xfrm>
          <a:prstGeom prst="rect">
            <a:avLst/>
          </a:prstGeom>
          <a:noFill/>
        </p:spPr>
        <p:txBody>
          <a:bodyPr wrap="square" rtlCol="0">
            <a:spAutoFit/>
          </a:bodyPr>
          <a:lstStyle/>
          <a:p>
            <a:pPr algn="ctr"/>
            <a:r>
              <a:rPr lang="fr-BE" sz="2000" dirty="0" smtClean="0">
                <a:solidFill>
                  <a:srgbClr val="000308"/>
                </a:solidFill>
              </a:rPr>
              <a:t>Importance of </a:t>
            </a:r>
            <a:r>
              <a:rPr lang="fr-BE" sz="2000" dirty="0" err="1" smtClean="0">
                <a:solidFill>
                  <a:srgbClr val="000308"/>
                </a:solidFill>
              </a:rPr>
              <a:t>multivariate</a:t>
            </a:r>
            <a:r>
              <a:rPr lang="fr-BE" sz="2000" dirty="0" smtClean="0">
                <a:solidFill>
                  <a:srgbClr val="000308"/>
                </a:solidFill>
              </a:rPr>
              <a:t> </a:t>
            </a:r>
            <a:r>
              <a:rPr lang="fr-BE" sz="2000" dirty="0" err="1" smtClean="0">
                <a:solidFill>
                  <a:srgbClr val="000308"/>
                </a:solidFill>
              </a:rPr>
              <a:t>initialization</a:t>
            </a:r>
            <a:r>
              <a:rPr lang="fr-BE" sz="2000" dirty="0" smtClean="0">
                <a:solidFill>
                  <a:srgbClr val="000308"/>
                </a:solidFill>
              </a:rPr>
              <a:t> for </a:t>
            </a:r>
            <a:r>
              <a:rPr lang="fr-BE" sz="2000" dirty="0" err="1" smtClean="0">
                <a:solidFill>
                  <a:srgbClr val="000308"/>
                </a:solidFill>
              </a:rPr>
              <a:t>seasonal</a:t>
            </a:r>
            <a:r>
              <a:rPr lang="fr-BE" sz="2000" dirty="0" smtClean="0">
                <a:solidFill>
                  <a:srgbClr val="000308"/>
                </a:solidFill>
              </a:rPr>
              <a:t> </a:t>
            </a:r>
            <a:r>
              <a:rPr lang="fr-BE" sz="2000" dirty="0" err="1" smtClean="0">
                <a:solidFill>
                  <a:srgbClr val="000308"/>
                </a:solidFill>
              </a:rPr>
              <a:t>sea</a:t>
            </a:r>
            <a:r>
              <a:rPr lang="fr-BE" sz="2000" dirty="0" smtClean="0">
                <a:solidFill>
                  <a:srgbClr val="000308"/>
                </a:solidFill>
              </a:rPr>
              <a:t> </a:t>
            </a:r>
            <a:r>
              <a:rPr lang="fr-BE" sz="2000" dirty="0" err="1" smtClean="0">
                <a:solidFill>
                  <a:srgbClr val="000308"/>
                </a:solidFill>
              </a:rPr>
              <a:t>ice</a:t>
            </a:r>
            <a:r>
              <a:rPr lang="fr-BE" sz="2000" dirty="0" smtClean="0">
                <a:solidFill>
                  <a:srgbClr val="000308"/>
                </a:solidFill>
              </a:rPr>
              <a:t> </a:t>
            </a:r>
            <a:r>
              <a:rPr lang="fr-BE" sz="2000" dirty="0" err="1" smtClean="0">
                <a:solidFill>
                  <a:srgbClr val="000308"/>
                </a:solidFill>
              </a:rPr>
              <a:t>prediction</a:t>
            </a:r>
            <a:endParaRPr lang="en-US" sz="2000" dirty="0">
              <a:solidFill>
                <a:srgbClr val="000308"/>
              </a:solidFill>
            </a:endParaRPr>
          </a:p>
        </p:txBody>
      </p:sp>
      <p:sp>
        <p:nvSpPr>
          <p:cNvPr id="10" name="TextBox 1"/>
          <p:cNvSpPr txBox="1">
            <a:spLocks noChangeArrowheads="1"/>
          </p:cNvSpPr>
          <p:nvPr/>
        </p:nvSpPr>
        <p:spPr bwMode="auto">
          <a:xfrm>
            <a:off x="2303463" y="7235825"/>
            <a:ext cx="5688012"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smtClean="0">
                <a:solidFill>
                  <a:schemeClr val="tx1"/>
                </a:solidFill>
              </a:rPr>
              <a:t>Massonnet</a:t>
            </a:r>
            <a:r>
              <a:rPr lang="en-US" altLang="en-US" b="0" i="1" dirty="0" smtClean="0">
                <a:solidFill>
                  <a:schemeClr val="tx1"/>
                </a:solidFill>
              </a:rPr>
              <a:t> </a:t>
            </a:r>
            <a:r>
              <a:rPr lang="en-US" altLang="en-US" b="0" i="1" dirty="0">
                <a:solidFill>
                  <a:schemeClr val="tx1"/>
                </a:solidFill>
              </a:rPr>
              <a:t>et al (2014) </a:t>
            </a:r>
            <a:r>
              <a:rPr lang="en-US" altLang="en-US" b="0" i="1" dirty="0" smtClean="0">
                <a:solidFill>
                  <a:schemeClr val="tx1"/>
                </a:solidFill>
              </a:rPr>
              <a:t>Ocean </a:t>
            </a:r>
            <a:r>
              <a:rPr lang="en-US" altLang="en-US" b="0" i="1" dirty="0" err="1" smtClean="0">
                <a:solidFill>
                  <a:schemeClr val="tx1"/>
                </a:solidFill>
              </a:rPr>
              <a:t>Modelling</a:t>
            </a:r>
            <a:endParaRPr lang="en-US" altLang="en-US" b="0" i="1" dirty="0">
              <a:solidFill>
                <a:schemeClr val="tx1"/>
              </a:solidFill>
            </a:endParaRPr>
          </a:p>
        </p:txBody>
      </p:sp>
    </p:spTree>
    <p:extLst>
      <p:ext uri="{BB962C8B-B14F-4D97-AF65-F5344CB8AC3E}">
        <p14:creationId xmlns:p14="http://schemas.microsoft.com/office/powerpoint/2010/main" val="116493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sea ice data assimilation</a:t>
            </a:r>
            <a:endParaRPr lang="en-US" altLang="en-US" sz="3200" dirty="0">
              <a:solidFill>
                <a:schemeClr val="tx1"/>
              </a:solidFill>
            </a:endParaRPr>
          </a:p>
        </p:txBody>
      </p:sp>
      <p:sp>
        <p:nvSpPr>
          <p:cNvPr id="11" name="TextBox 10"/>
          <p:cNvSpPr txBox="1"/>
          <p:nvPr/>
        </p:nvSpPr>
        <p:spPr>
          <a:xfrm>
            <a:off x="768920" y="1835621"/>
            <a:ext cx="8735888" cy="954107"/>
          </a:xfrm>
          <a:prstGeom prst="rect">
            <a:avLst/>
          </a:prstGeom>
          <a:noFill/>
        </p:spPr>
        <p:txBody>
          <a:bodyPr wrap="square" rtlCol="0">
            <a:spAutoFit/>
          </a:bodyPr>
          <a:lstStyle/>
          <a:p>
            <a:pPr algn="ctr"/>
            <a:r>
              <a:rPr lang="fr-BE" sz="2800" dirty="0" err="1" smtClean="0">
                <a:solidFill>
                  <a:srgbClr val="000308"/>
                </a:solidFill>
              </a:rPr>
              <a:t>Fully-coupled</a:t>
            </a:r>
            <a:r>
              <a:rPr lang="fr-BE" sz="2800" dirty="0" smtClean="0">
                <a:solidFill>
                  <a:srgbClr val="000308"/>
                </a:solidFill>
              </a:rPr>
              <a:t> </a:t>
            </a:r>
            <a:r>
              <a:rPr lang="fr-BE" sz="2800" dirty="0" err="1" smtClean="0">
                <a:solidFill>
                  <a:srgbClr val="000308"/>
                </a:solidFill>
              </a:rPr>
              <a:t>sea</a:t>
            </a:r>
            <a:r>
              <a:rPr lang="fr-BE" sz="2800" dirty="0" smtClean="0">
                <a:solidFill>
                  <a:srgbClr val="000308"/>
                </a:solidFill>
              </a:rPr>
              <a:t> </a:t>
            </a:r>
            <a:r>
              <a:rPr lang="fr-BE" sz="2800" dirty="0" err="1" smtClean="0">
                <a:solidFill>
                  <a:srgbClr val="000308"/>
                </a:solidFill>
              </a:rPr>
              <a:t>ice</a:t>
            </a:r>
            <a:r>
              <a:rPr lang="fr-BE" sz="2800" dirty="0" smtClean="0">
                <a:solidFill>
                  <a:srgbClr val="000308"/>
                </a:solidFill>
              </a:rPr>
              <a:t> data assimilation in EC-</a:t>
            </a:r>
            <a:r>
              <a:rPr lang="fr-BE" sz="2800" dirty="0" err="1" smtClean="0">
                <a:solidFill>
                  <a:srgbClr val="000308"/>
                </a:solidFill>
              </a:rPr>
              <a:t>Earth</a:t>
            </a:r>
            <a:r>
              <a:rPr lang="fr-BE" sz="2800" dirty="0" smtClean="0">
                <a:solidFill>
                  <a:srgbClr val="000308"/>
                </a:solidFill>
              </a:rPr>
              <a:t>: the </a:t>
            </a:r>
            <a:r>
              <a:rPr lang="fr-BE" sz="2800" dirty="0" err="1" smtClean="0">
                <a:solidFill>
                  <a:srgbClr val="000308"/>
                </a:solidFill>
              </a:rPr>
              <a:t>next</a:t>
            </a:r>
            <a:r>
              <a:rPr lang="fr-BE" sz="2800" dirty="0" smtClean="0">
                <a:solidFill>
                  <a:srgbClr val="000308"/>
                </a:solidFill>
              </a:rPr>
              <a:t> challenge</a:t>
            </a:r>
            <a:endParaRPr lang="en-US" sz="2800" dirty="0">
              <a:solidFill>
                <a:srgbClr val="000308"/>
              </a:solidFill>
            </a:endParaRPr>
          </a:p>
        </p:txBody>
      </p:sp>
      <p:sp>
        <p:nvSpPr>
          <p:cNvPr id="12" name="TextBox 11"/>
          <p:cNvSpPr txBox="1"/>
          <p:nvPr/>
        </p:nvSpPr>
        <p:spPr>
          <a:xfrm>
            <a:off x="912936" y="3275781"/>
            <a:ext cx="8424936" cy="3416320"/>
          </a:xfrm>
          <a:prstGeom prst="rect">
            <a:avLst/>
          </a:prstGeom>
          <a:noFill/>
        </p:spPr>
        <p:txBody>
          <a:bodyPr wrap="square" rtlCol="0">
            <a:spAutoFit/>
          </a:bodyPr>
          <a:lstStyle/>
          <a:p>
            <a:pPr marL="342900" indent="-342900">
              <a:buFont typeface="Wingdings" panose="05000000000000000000" pitchFamily="2" charset="2"/>
              <a:buChar char="§"/>
            </a:pPr>
            <a:r>
              <a:rPr lang="fr-BE" sz="2400" dirty="0" err="1" smtClean="0">
                <a:solidFill>
                  <a:srgbClr val="000308"/>
                </a:solidFill>
              </a:rPr>
              <a:t>What</a:t>
            </a:r>
            <a:r>
              <a:rPr lang="fr-BE" sz="2400" dirty="0" smtClean="0">
                <a:solidFill>
                  <a:srgbClr val="000308"/>
                </a:solidFill>
              </a:rPr>
              <a:t> are the perturbations </a:t>
            </a:r>
            <a:r>
              <a:rPr lang="fr-BE" sz="2400" dirty="0" err="1" smtClean="0">
                <a:solidFill>
                  <a:srgbClr val="000308"/>
                </a:solidFill>
              </a:rPr>
              <a:t>required</a:t>
            </a:r>
            <a:r>
              <a:rPr lang="fr-BE" sz="2400" dirty="0" smtClean="0">
                <a:solidFill>
                  <a:srgbClr val="000308"/>
                </a:solidFill>
              </a:rPr>
              <a:t> to </a:t>
            </a:r>
            <a:r>
              <a:rPr lang="fr-BE" sz="2400" dirty="0" err="1" smtClean="0">
                <a:solidFill>
                  <a:srgbClr val="000308"/>
                </a:solidFill>
              </a:rPr>
              <a:t>generate</a:t>
            </a:r>
            <a:r>
              <a:rPr lang="fr-BE" sz="2400" dirty="0" smtClean="0">
                <a:solidFill>
                  <a:srgbClr val="000308"/>
                </a:solidFill>
              </a:rPr>
              <a:t> </a:t>
            </a:r>
            <a:r>
              <a:rPr lang="fr-BE" sz="2400" dirty="0" err="1" smtClean="0">
                <a:solidFill>
                  <a:srgbClr val="000308"/>
                </a:solidFill>
              </a:rPr>
              <a:t>adequate</a:t>
            </a:r>
            <a:r>
              <a:rPr lang="fr-BE" sz="2400" dirty="0" smtClean="0">
                <a:solidFill>
                  <a:srgbClr val="000308"/>
                </a:solidFill>
              </a:rPr>
              <a:t> </a:t>
            </a:r>
            <a:r>
              <a:rPr lang="fr-BE" sz="2400" dirty="0" err="1" smtClean="0">
                <a:solidFill>
                  <a:srgbClr val="000308"/>
                </a:solidFill>
              </a:rPr>
              <a:t>spread</a:t>
            </a:r>
            <a:r>
              <a:rPr lang="fr-BE" sz="2400" dirty="0" smtClean="0">
                <a:solidFill>
                  <a:srgbClr val="000308"/>
                </a:solidFill>
              </a:rPr>
              <a:t> in EC-</a:t>
            </a:r>
            <a:r>
              <a:rPr lang="fr-BE" sz="2400" dirty="0" err="1" smtClean="0">
                <a:solidFill>
                  <a:srgbClr val="000308"/>
                </a:solidFill>
              </a:rPr>
              <a:t>Earth</a:t>
            </a:r>
            <a:r>
              <a:rPr lang="fr-BE" sz="2400" dirty="0" smtClean="0">
                <a:solidFill>
                  <a:srgbClr val="000308"/>
                </a:solidFill>
              </a:rPr>
              <a:t> </a:t>
            </a:r>
            <a:r>
              <a:rPr lang="fr-BE" sz="2400" dirty="0" err="1" smtClean="0">
                <a:solidFill>
                  <a:srgbClr val="000308"/>
                </a:solidFill>
              </a:rPr>
              <a:t>during</a:t>
            </a:r>
            <a:r>
              <a:rPr lang="fr-BE" sz="2400" dirty="0" smtClean="0">
                <a:solidFill>
                  <a:srgbClr val="000308"/>
                </a:solidFill>
              </a:rPr>
              <a:t> the </a:t>
            </a:r>
            <a:r>
              <a:rPr lang="fr-BE" sz="2400" dirty="0" err="1" smtClean="0">
                <a:solidFill>
                  <a:srgbClr val="000308"/>
                </a:solidFill>
              </a:rPr>
              <a:t>forecast</a:t>
            </a:r>
            <a:r>
              <a:rPr lang="fr-BE" sz="2400" dirty="0" smtClean="0">
                <a:solidFill>
                  <a:srgbClr val="000308"/>
                </a:solidFill>
              </a:rPr>
              <a:t> </a:t>
            </a:r>
            <a:r>
              <a:rPr lang="fr-BE" sz="2400" dirty="0" err="1" smtClean="0">
                <a:solidFill>
                  <a:srgbClr val="000308"/>
                </a:solidFill>
              </a:rPr>
              <a:t>steps</a:t>
            </a:r>
            <a:r>
              <a:rPr lang="fr-BE" sz="2400" dirty="0" smtClean="0">
                <a:solidFill>
                  <a:srgbClr val="000308"/>
                </a:solidFill>
              </a:rPr>
              <a:t> of the assimilation </a:t>
            </a:r>
            <a:r>
              <a:rPr lang="fr-BE" sz="2400" dirty="0" err="1" smtClean="0">
                <a:solidFill>
                  <a:srgbClr val="000308"/>
                </a:solidFill>
              </a:rPr>
              <a:t>run</a:t>
            </a:r>
            <a:r>
              <a:rPr lang="fr-BE" sz="2400" dirty="0" smtClean="0">
                <a:solidFill>
                  <a:srgbClr val="000308"/>
                </a:solidFill>
              </a:rPr>
              <a:t> ?</a:t>
            </a:r>
          </a:p>
          <a:p>
            <a:pPr marL="342900" indent="-342900">
              <a:buFont typeface="Wingdings" panose="05000000000000000000" pitchFamily="2" charset="2"/>
              <a:buChar char="§"/>
            </a:pPr>
            <a:endParaRPr lang="fr-BE" sz="2400" dirty="0" smtClean="0">
              <a:solidFill>
                <a:srgbClr val="000308"/>
              </a:solidFill>
            </a:endParaRPr>
          </a:p>
          <a:p>
            <a:pPr marL="342900" indent="-342900">
              <a:buFont typeface="Wingdings" panose="05000000000000000000" pitchFamily="2" charset="2"/>
              <a:buChar char="§"/>
            </a:pPr>
            <a:r>
              <a:rPr lang="fr-BE" sz="2400" dirty="0" err="1" smtClean="0">
                <a:solidFill>
                  <a:srgbClr val="000308"/>
                </a:solidFill>
              </a:rPr>
              <a:t>Should</a:t>
            </a:r>
            <a:r>
              <a:rPr lang="fr-BE" sz="2400" dirty="0" smtClean="0">
                <a:solidFill>
                  <a:srgbClr val="000308"/>
                </a:solidFill>
              </a:rPr>
              <a:t> the </a:t>
            </a:r>
            <a:r>
              <a:rPr lang="fr-BE" sz="2400" dirty="0" err="1" smtClean="0">
                <a:solidFill>
                  <a:srgbClr val="000308"/>
                </a:solidFill>
              </a:rPr>
              <a:t>atmosphere</a:t>
            </a:r>
            <a:r>
              <a:rPr lang="fr-BE" sz="2400" dirty="0" smtClean="0">
                <a:solidFill>
                  <a:srgbClr val="000308"/>
                </a:solidFill>
              </a:rPr>
              <a:t> </a:t>
            </a:r>
            <a:r>
              <a:rPr lang="fr-BE" sz="2400" dirty="0" err="1" smtClean="0">
                <a:solidFill>
                  <a:srgbClr val="000308"/>
                </a:solidFill>
              </a:rPr>
              <a:t>be</a:t>
            </a:r>
            <a:r>
              <a:rPr lang="fr-BE" sz="2400" dirty="0" smtClean="0">
                <a:solidFill>
                  <a:srgbClr val="000308"/>
                </a:solidFill>
              </a:rPr>
              <a:t> </a:t>
            </a:r>
            <a:r>
              <a:rPr lang="fr-BE" sz="2400" dirty="0" err="1" smtClean="0">
                <a:solidFill>
                  <a:srgbClr val="000308"/>
                </a:solidFill>
              </a:rPr>
              <a:t>updated</a:t>
            </a:r>
            <a:r>
              <a:rPr lang="fr-BE" sz="2400" dirty="0" smtClean="0">
                <a:solidFill>
                  <a:srgbClr val="000308"/>
                </a:solidFill>
              </a:rPr>
              <a:t> </a:t>
            </a:r>
            <a:r>
              <a:rPr lang="fr-BE" sz="2400" dirty="0" err="1" smtClean="0">
                <a:solidFill>
                  <a:srgbClr val="000308"/>
                </a:solidFill>
              </a:rPr>
              <a:t>when</a:t>
            </a:r>
            <a:r>
              <a:rPr lang="fr-BE" sz="2400" dirty="0" smtClean="0">
                <a:solidFill>
                  <a:srgbClr val="000308"/>
                </a:solidFill>
              </a:rPr>
              <a:t> </a:t>
            </a:r>
            <a:r>
              <a:rPr lang="fr-BE" sz="2400" dirty="0" err="1" smtClean="0">
                <a:solidFill>
                  <a:srgbClr val="000308"/>
                </a:solidFill>
              </a:rPr>
              <a:t>sea</a:t>
            </a:r>
            <a:r>
              <a:rPr lang="fr-BE" sz="2400" dirty="0" smtClean="0">
                <a:solidFill>
                  <a:srgbClr val="000308"/>
                </a:solidFill>
              </a:rPr>
              <a:t> </a:t>
            </a:r>
            <a:r>
              <a:rPr lang="fr-BE" sz="2400" dirty="0" err="1" smtClean="0">
                <a:solidFill>
                  <a:srgbClr val="000308"/>
                </a:solidFill>
              </a:rPr>
              <a:t>ice</a:t>
            </a:r>
            <a:r>
              <a:rPr lang="fr-BE" sz="2400" dirty="0" smtClean="0">
                <a:solidFill>
                  <a:srgbClr val="000308"/>
                </a:solidFill>
              </a:rPr>
              <a:t> observations are </a:t>
            </a:r>
            <a:r>
              <a:rPr lang="fr-BE" sz="2400" dirty="0" err="1" smtClean="0">
                <a:solidFill>
                  <a:srgbClr val="000308"/>
                </a:solidFill>
              </a:rPr>
              <a:t>assimilated</a:t>
            </a:r>
            <a:r>
              <a:rPr lang="fr-BE" sz="2400" dirty="0" smtClean="0">
                <a:solidFill>
                  <a:srgbClr val="000308"/>
                </a:solidFill>
              </a:rPr>
              <a:t>?</a:t>
            </a:r>
          </a:p>
          <a:p>
            <a:pPr marL="342900" indent="-342900">
              <a:buFont typeface="Wingdings" panose="05000000000000000000" pitchFamily="2" charset="2"/>
              <a:buChar char="§"/>
            </a:pPr>
            <a:endParaRPr lang="fr-BE" sz="2400" dirty="0" smtClean="0">
              <a:solidFill>
                <a:srgbClr val="000308"/>
              </a:solidFill>
            </a:endParaRPr>
          </a:p>
          <a:p>
            <a:pPr marL="342900" indent="-342900">
              <a:buFont typeface="Wingdings" panose="05000000000000000000" pitchFamily="2" charset="2"/>
              <a:buChar char="§"/>
            </a:pPr>
            <a:r>
              <a:rPr lang="fr-BE" sz="2400" dirty="0" smtClean="0">
                <a:solidFill>
                  <a:srgbClr val="000308"/>
                </a:solidFill>
              </a:rPr>
              <a:t>Can </a:t>
            </a:r>
            <a:r>
              <a:rPr lang="fr-BE" sz="2400" dirty="0" err="1" smtClean="0">
                <a:solidFill>
                  <a:srgbClr val="000308"/>
                </a:solidFill>
              </a:rPr>
              <a:t>we</a:t>
            </a:r>
            <a:r>
              <a:rPr lang="fr-BE" sz="2400" dirty="0" smtClean="0">
                <a:solidFill>
                  <a:srgbClr val="000308"/>
                </a:solidFill>
              </a:rPr>
              <a:t> </a:t>
            </a:r>
            <a:r>
              <a:rPr lang="fr-BE" sz="2400" dirty="0" err="1" smtClean="0">
                <a:solidFill>
                  <a:srgbClr val="000308"/>
                </a:solidFill>
              </a:rPr>
              <a:t>afford</a:t>
            </a:r>
            <a:r>
              <a:rPr lang="fr-BE" sz="2400" dirty="0" smtClean="0">
                <a:solidFill>
                  <a:srgbClr val="000308"/>
                </a:solidFill>
              </a:rPr>
              <a:t> to </a:t>
            </a:r>
            <a:r>
              <a:rPr lang="fr-BE" sz="2400" dirty="0" err="1" smtClean="0">
                <a:solidFill>
                  <a:srgbClr val="000308"/>
                </a:solidFill>
              </a:rPr>
              <a:t>run</a:t>
            </a:r>
            <a:r>
              <a:rPr lang="fr-BE" sz="2400" dirty="0" smtClean="0">
                <a:solidFill>
                  <a:srgbClr val="000308"/>
                </a:solidFill>
              </a:rPr>
              <a:t> the </a:t>
            </a:r>
            <a:r>
              <a:rPr lang="fr-BE" sz="2400" dirty="0" err="1" smtClean="0">
                <a:solidFill>
                  <a:srgbClr val="000308"/>
                </a:solidFill>
              </a:rPr>
              <a:t>EnKF</a:t>
            </a:r>
            <a:r>
              <a:rPr lang="fr-BE" sz="2400" dirty="0" smtClean="0">
                <a:solidFill>
                  <a:srgbClr val="000308"/>
                </a:solidFill>
              </a:rPr>
              <a:t> </a:t>
            </a:r>
            <a:r>
              <a:rPr lang="fr-BE" sz="2400" dirty="0" err="1" smtClean="0">
                <a:solidFill>
                  <a:srgbClr val="000308"/>
                </a:solidFill>
              </a:rPr>
              <a:t>with</a:t>
            </a:r>
            <a:r>
              <a:rPr lang="fr-BE" sz="2400" dirty="0" smtClean="0">
                <a:solidFill>
                  <a:srgbClr val="000308"/>
                </a:solidFill>
              </a:rPr>
              <a:t> </a:t>
            </a:r>
            <a:r>
              <a:rPr lang="fr-BE" sz="2400" dirty="0" err="1" smtClean="0">
                <a:solidFill>
                  <a:srgbClr val="000308"/>
                </a:solidFill>
              </a:rPr>
              <a:t>less</a:t>
            </a:r>
            <a:r>
              <a:rPr lang="fr-BE" sz="2400" dirty="0" smtClean="0">
                <a:solidFill>
                  <a:srgbClr val="000308"/>
                </a:solidFill>
              </a:rPr>
              <a:t> </a:t>
            </a:r>
            <a:r>
              <a:rPr lang="fr-BE" sz="2400" dirty="0" err="1" smtClean="0">
                <a:solidFill>
                  <a:srgbClr val="000308"/>
                </a:solidFill>
              </a:rPr>
              <a:t>members</a:t>
            </a:r>
            <a:r>
              <a:rPr lang="fr-BE" sz="2400" dirty="0" smtClean="0">
                <a:solidFill>
                  <a:srgbClr val="000308"/>
                </a:solidFill>
              </a:rPr>
              <a:t> (CPU time </a:t>
            </a:r>
            <a:r>
              <a:rPr lang="fr-BE" sz="2400" dirty="0" err="1" smtClean="0">
                <a:solidFill>
                  <a:srgbClr val="000308"/>
                </a:solidFill>
              </a:rPr>
              <a:t>is</a:t>
            </a:r>
            <a:r>
              <a:rPr lang="fr-BE" sz="2400" dirty="0" smtClean="0">
                <a:solidFill>
                  <a:srgbClr val="000308"/>
                </a:solidFill>
              </a:rPr>
              <a:t> </a:t>
            </a:r>
            <a:r>
              <a:rPr lang="fr-BE" sz="2400" dirty="0" err="1" smtClean="0">
                <a:solidFill>
                  <a:srgbClr val="000308"/>
                </a:solidFill>
              </a:rPr>
              <a:t>limited</a:t>
            </a:r>
            <a:r>
              <a:rPr lang="fr-BE" sz="2400" dirty="0" smtClean="0">
                <a:solidFill>
                  <a:srgbClr val="000308"/>
                </a:solidFill>
              </a:rPr>
              <a:t>) ?</a:t>
            </a:r>
            <a:endParaRPr lang="en-US" sz="2400" dirty="0">
              <a:solidFill>
                <a:srgbClr val="000308"/>
              </a:solidFill>
            </a:endParaRPr>
          </a:p>
        </p:txBody>
      </p:sp>
      <p:sp>
        <p:nvSpPr>
          <p:cNvPr id="8" name="TextBox 1"/>
          <p:cNvSpPr txBox="1">
            <a:spLocks noChangeArrowheads="1"/>
          </p:cNvSpPr>
          <p:nvPr/>
        </p:nvSpPr>
        <p:spPr bwMode="auto">
          <a:xfrm>
            <a:off x="2303463" y="7235825"/>
            <a:ext cx="5688012"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smtClean="0">
                <a:solidFill>
                  <a:schemeClr val="tx1"/>
                </a:solidFill>
              </a:rPr>
              <a:t>Massonnet</a:t>
            </a:r>
            <a:r>
              <a:rPr lang="en-US" altLang="en-US" b="0" i="1" dirty="0" smtClean="0">
                <a:solidFill>
                  <a:schemeClr val="tx1"/>
                </a:solidFill>
              </a:rPr>
              <a:t> </a:t>
            </a:r>
            <a:r>
              <a:rPr lang="en-US" altLang="en-US" b="0" i="1" dirty="0">
                <a:solidFill>
                  <a:schemeClr val="tx1"/>
                </a:solidFill>
              </a:rPr>
              <a:t>et al (2014) </a:t>
            </a:r>
            <a:r>
              <a:rPr lang="en-US" altLang="en-US" b="0" i="1" dirty="0" smtClean="0">
                <a:solidFill>
                  <a:schemeClr val="tx1"/>
                </a:solidFill>
              </a:rPr>
              <a:t>Ocean </a:t>
            </a:r>
            <a:r>
              <a:rPr lang="en-US" altLang="en-US" b="0" i="1" dirty="0" err="1" smtClean="0">
                <a:solidFill>
                  <a:schemeClr val="tx1"/>
                </a:solidFill>
              </a:rPr>
              <a:t>Modelling</a:t>
            </a:r>
            <a:endParaRPr lang="en-US" altLang="en-US" b="0" i="1" dirty="0">
              <a:solidFill>
                <a:schemeClr val="tx1"/>
              </a:solidFill>
            </a:endParaRPr>
          </a:p>
        </p:txBody>
      </p:sp>
    </p:spTree>
    <p:extLst>
      <p:ext uri="{BB962C8B-B14F-4D97-AF65-F5344CB8AC3E}">
        <p14:creationId xmlns:p14="http://schemas.microsoft.com/office/powerpoint/2010/main" val="3445319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0" y="1103313"/>
            <a:ext cx="10080625" cy="6892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dirty="0" smtClean="0">
                <a:solidFill>
                  <a:schemeClr val="tx1"/>
                </a:solidFill>
              </a:rPr>
              <a:t>Outline</a:t>
            </a:r>
            <a:endParaRPr lang="en-US" altLang="en-US" sz="4000" dirty="0">
              <a:solidFill>
                <a:schemeClr val="tx1"/>
              </a:solidFill>
            </a:endParaRPr>
          </a:p>
        </p:txBody>
      </p:sp>
      <p:sp>
        <p:nvSpPr>
          <p:cNvPr id="2" name="TextBox 1"/>
          <p:cNvSpPr txBox="1"/>
          <p:nvPr/>
        </p:nvSpPr>
        <p:spPr>
          <a:xfrm>
            <a:off x="215776" y="2598652"/>
            <a:ext cx="9577064" cy="3485441"/>
          </a:xfrm>
          <a:prstGeom prst="rect">
            <a:avLst/>
          </a:prstGeom>
          <a:noFill/>
        </p:spPr>
        <p:txBody>
          <a:bodyPr wrap="square" rtlCol="0">
            <a:spAutoFit/>
          </a:bodyPr>
          <a:lstStyle/>
          <a:p>
            <a:r>
              <a:rPr lang="en-US" sz="3600" dirty="0" smtClean="0">
                <a:solidFill>
                  <a:schemeClr val="tx1"/>
                </a:solidFill>
              </a:rPr>
              <a:t>I - Introduction: Arctic sea ice predictability </a:t>
            </a:r>
            <a:endParaRPr lang="en-US" sz="3600" dirty="0" smtClean="0">
              <a:solidFill>
                <a:schemeClr val="tx1"/>
              </a:solidFill>
            </a:endParaRPr>
          </a:p>
          <a:p>
            <a:endParaRPr lang="en-US" sz="800" dirty="0" smtClean="0">
              <a:solidFill>
                <a:schemeClr val="tx1"/>
              </a:solidFill>
            </a:endParaRPr>
          </a:p>
          <a:p>
            <a:r>
              <a:rPr lang="en-US" sz="3600" dirty="0" smtClean="0">
                <a:solidFill>
                  <a:schemeClr val="tx1"/>
                </a:solidFill>
              </a:rPr>
              <a:t>II - Arctic sea ice variability modes</a:t>
            </a:r>
          </a:p>
          <a:p>
            <a:endParaRPr lang="en-US" sz="800" dirty="0" smtClean="0">
              <a:solidFill>
                <a:schemeClr val="tx1"/>
              </a:solidFill>
            </a:endParaRPr>
          </a:p>
          <a:p>
            <a:r>
              <a:rPr lang="en-US" sz="3600" dirty="0" smtClean="0">
                <a:solidFill>
                  <a:schemeClr val="tx1"/>
                </a:solidFill>
              </a:rPr>
              <a:t>III </a:t>
            </a:r>
            <a:r>
              <a:rPr lang="en-US" sz="3600" dirty="0" smtClean="0">
                <a:solidFill>
                  <a:schemeClr val="tx1"/>
                </a:solidFill>
              </a:rPr>
              <a:t>- Sea </a:t>
            </a:r>
            <a:r>
              <a:rPr lang="en-US" sz="3600" dirty="0" smtClean="0">
                <a:solidFill>
                  <a:schemeClr val="tx1"/>
                </a:solidFill>
              </a:rPr>
              <a:t>ice initialization methods</a:t>
            </a:r>
          </a:p>
          <a:p>
            <a:endParaRPr lang="en-US" sz="800" dirty="0" smtClean="0">
              <a:solidFill>
                <a:schemeClr val="tx1"/>
              </a:solidFill>
            </a:endParaRPr>
          </a:p>
          <a:p>
            <a:r>
              <a:rPr lang="en-US" sz="3600" dirty="0" smtClean="0">
                <a:solidFill>
                  <a:schemeClr val="tx1"/>
                </a:solidFill>
              </a:rPr>
              <a:t>IV </a:t>
            </a:r>
            <a:r>
              <a:rPr lang="en-US" sz="3600" dirty="0" smtClean="0">
                <a:solidFill>
                  <a:schemeClr val="tx1"/>
                </a:solidFill>
              </a:rPr>
              <a:t>- Added-value of sea ice initialization </a:t>
            </a:r>
          </a:p>
          <a:p>
            <a:endParaRPr lang="en-US" sz="800" dirty="0" smtClean="0">
              <a:solidFill>
                <a:schemeClr val="tx1"/>
              </a:solidFill>
            </a:endParaRPr>
          </a:p>
          <a:p>
            <a:r>
              <a:rPr lang="en-US" sz="3600" dirty="0" smtClean="0">
                <a:solidFill>
                  <a:schemeClr val="tx1"/>
                </a:solidFill>
              </a:rPr>
              <a:t>V </a:t>
            </a:r>
            <a:r>
              <a:rPr lang="en-US" sz="3600" dirty="0" smtClean="0">
                <a:solidFill>
                  <a:schemeClr val="tx1"/>
                </a:solidFill>
              </a:rPr>
              <a:t>- Multi-model </a:t>
            </a:r>
            <a:r>
              <a:rPr lang="en-US" sz="3600" dirty="0" smtClean="0">
                <a:solidFill>
                  <a:schemeClr val="tx1"/>
                </a:solidFill>
              </a:rPr>
              <a:t>sea </a:t>
            </a:r>
            <a:r>
              <a:rPr lang="en-US" sz="3600" dirty="0" smtClean="0">
                <a:solidFill>
                  <a:schemeClr val="tx1"/>
                </a:solidFill>
              </a:rPr>
              <a:t>ice prediction </a:t>
            </a:r>
            <a:endParaRPr lang="en-US" sz="3600" dirty="0">
              <a:solidFill>
                <a:schemeClr val="tx1"/>
              </a:solidFill>
            </a:endParaRPr>
          </a:p>
        </p:txBody>
      </p:sp>
    </p:spTree>
    <p:extLst>
      <p:ext uri="{BB962C8B-B14F-4D97-AF65-F5344CB8AC3E}">
        <p14:creationId xmlns:p14="http://schemas.microsoft.com/office/powerpoint/2010/main" val="210927373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danila.volpi@ic3.cat</a:t>
            </a:r>
          </a:p>
        </p:txBody>
      </p:sp>
      <p:pic>
        <p:nvPicPr>
          <p:cNvPr id="11"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different techniques</a:t>
            </a:r>
            <a:endParaRPr lang="en-US" altLang="en-US" sz="3200" dirty="0">
              <a:solidFill>
                <a:schemeClr val="tx1"/>
              </a:solidFill>
            </a:endParaRPr>
          </a:p>
        </p:txBody>
      </p:sp>
      <p:pic>
        <p:nvPicPr>
          <p:cNvPr id="1434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2295144"/>
            <a:ext cx="9583737" cy="3908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danila.volpi@ic3.cat</a:t>
            </a:r>
          </a:p>
        </p:txBody>
      </p:sp>
      <p:pic>
        <p:nvPicPr>
          <p:cNvPr id="11"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different techniques</a:t>
            </a:r>
            <a:endParaRPr lang="en-US" altLang="en-US" sz="3200" dirty="0">
              <a:solidFill>
                <a:schemeClr val="tx1"/>
              </a:solidFill>
            </a:endParaRPr>
          </a:p>
        </p:txBody>
      </p:sp>
      <p:sp>
        <p:nvSpPr>
          <p:cNvPr id="7" name="Text Box 666"/>
          <p:cNvSpPr txBox="1">
            <a:spLocks noChangeArrowheads="1"/>
          </p:cNvSpPr>
          <p:nvPr/>
        </p:nvSpPr>
        <p:spPr bwMode="auto">
          <a:xfrm>
            <a:off x="143768" y="1989781"/>
            <a:ext cx="9756576" cy="50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217988" eaLnBrk="0">
              <a:spcAft>
                <a:spcPts val="1425"/>
              </a:spcAft>
              <a:defRPr sz="3200">
                <a:solidFill>
                  <a:srgbClr val="000000"/>
                </a:solidFill>
                <a:latin typeface="Arial" pitchFamily="34" charset="0"/>
              </a:defRPr>
            </a:lvl1pPr>
            <a:lvl2pPr defTabSz="4217988" eaLnBrk="0">
              <a:spcAft>
                <a:spcPts val="1138"/>
              </a:spcAft>
              <a:defRPr sz="2800">
                <a:solidFill>
                  <a:srgbClr val="000000"/>
                </a:solidFill>
                <a:latin typeface="Arial" pitchFamily="34" charset="0"/>
              </a:defRPr>
            </a:lvl2pPr>
            <a:lvl3pPr defTabSz="4217988" eaLnBrk="0">
              <a:spcAft>
                <a:spcPts val="850"/>
              </a:spcAft>
              <a:defRPr sz="2400">
                <a:solidFill>
                  <a:srgbClr val="000000"/>
                </a:solidFill>
                <a:latin typeface="Arial" pitchFamily="34" charset="0"/>
              </a:defRPr>
            </a:lvl3pPr>
            <a:lvl4pPr defTabSz="4217988" eaLnBrk="0">
              <a:spcAft>
                <a:spcPts val="575"/>
              </a:spcAft>
              <a:defRPr sz="2000">
                <a:solidFill>
                  <a:srgbClr val="000000"/>
                </a:solidFill>
                <a:latin typeface="Arial" pitchFamily="34" charset="0"/>
              </a:defRPr>
            </a:lvl4pPr>
            <a:lvl5pPr defTabSz="4217988" eaLnBrk="0">
              <a:spcAft>
                <a:spcPts val="288"/>
              </a:spcAft>
              <a:defRPr sz="2000">
                <a:solidFill>
                  <a:srgbClr val="000000"/>
                </a:solidFill>
                <a:latin typeface="Arial" pitchFamily="34" charset="0"/>
              </a:defRPr>
            </a:lvl5pPr>
            <a:lvl6pPr marL="25146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6pPr>
            <a:lvl7pPr marL="29718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7pPr>
            <a:lvl8pPr marL="34290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8pPr>
            <a:lvl9pPr marL="3886200" indent="-228600" defTabSz="4217988" eaLnBrk="0" fontAlgn="base" hangingPunct="0">
              <a:lnSpc>
                <a:spcPct val="104000"/>
              </a:lnSpc>
              <a:spcBef>
                <a:spcPct val="0"/>
              </a:spcBef>
              <a:spcAft>
                <a:spcPts val="288"/>
              </a:spcAft>
              <a:buClr>
                <a:srgbClr val="000000"/>
              </a:buClr>
              <a:buSzPct val="100000"/>
              <a:buFont typeface="Times New Roman" pitchFamily="18" charset="0"/>
              <a:defRPr sz="2000">
                <a:solidFill>
                  <a:srgbClr val="000000"/>
                </a:solidFill>
                <a:latin typeface="Arial" pitchFamily="34" charset="0"/>
              </a:defRPr>
            </a:lvl9pPr>
          </a:lstStyle>
          <a:p>
            <a:pPr algn="just" eaLnBrk="1" hangingPunct="1">
              <a:spcBef>
                <a:spcPct val="50000"/>
              </a:spcBef>
              <a:spcAft>
                <a:spcPct val="0"/>
              </a:spcAft>
              <a:buFont typeface="Wingdings" pitchFamily="2" charset="2"/>
              <a:buChar char="Ø"/>
            </a:pPr>
            <a:r>
              <a:rPr lang="en-GB" altLang="en-US" sz="2800" b="0" dirty="0">
                <a:solidFill>
                  <a:srgbClr val="000308"/>
                </a:solidFill>
              </a:rPr>
              <a:t>  </a:t>
            </a:r>
            <a:r>
              <a:rPr lang="en-GB" altLang="en-US" sz="2800" b="0" u="sng" dirty="0" smtClean="0">
                <a:solidFill>
                  <a:srgbClr val="000308"/>
                </a:solidFill>
              </a:rPr>
              <a:t>Issue:</a:t>
            </a:r>
            <a:r>
              <a:rPr lang="en-GB" altLang="en-US" sz="2800" b="0" dirty="0" smtClean="0">
                <a:solidFill>
                  <a:srgbClr val="000308"/>
                </a:solidFill>
              </a:rPr>
              <a:t> </a:t>
            </a:r>
            <a:r>
              <a:rPr lang="en-GB" altLang="en-US" sz="2800" b="0" dirty="0">
                <a:solidFill>
                  <a:srgbClr val="000308"/>
                </a:solidFill>
              </a:rPr>
              <a:t>Distinction between climate drift and climate </a:t>
            </a:r>
            <a:r>
              <a:rPr lang="en-GB" altLang="en-US" sz="2800" b="0" dirty="0" smtClean="0">
                <a:solidFill>
                  <a:srgbClr val="000308"/>
                </a:solidFill>
              </a:rPr>
              <a:t>signal</a:t>
            </a:r>
          </a:p>
          <a:p>
            <a:pPr algn="just" eaLnBrk="1" hangingPunct="1">
              <a:spcBef>
                <a:spcPct val="50000"/>
              </a:spcBef>
              <a:spcAft>
                <a:spcPct val="0"/>
              </a:spcAft>
            </a:pPr>
            <a:endParaRPr lang="en-GB" altLang="en-US" sz="1000" b="0" dirty="0">
              <a:solidFill>
                <a:srgbClr val="000308"/>
              </a:solidFill>
            </a:endParaRPr>
          </a:p>
          <a:p>
            <a:pPr algn="just" eaLnBrk="1" hangingPunct="1">
              <a:spcBef>
                <a:spcPct val="50000"/>
              </a:spcBef>
              <a:spcAft>
                <a:spcPct val="0"/>
              </a:spcAft>
              <a:buFont typeface="Wingdings" pitchFamily="2" charset="2"/>
              <a:buChar char="Ø"/>
            </a:pPr>
            <a:r>
              <a:rPr lang="en-GB" altLang="en-US" sz="2800" b="0" dirty="0">
                <a:solidFill>
                  <a:srgbClr val="000308"/>
                </a:solidFill>
              </a:rPr>
              <a:t>  </a:t>
            </a:r>
            <a:r>
              <a:rPr lang="en-GB" altLang="en-US" sz="2800" b="0" u="sng" dirty="0" smtClean="0">
                <a:solidFill>
                  <a:srgbClr val="000308"/>
                </a:solidFill>
              </a:rPr>
              <a:t>Hypothesis:</a:t>
            </a:r>
            <a:r>
              <a:rPr lang="en-GB" altLang="en-US" sz="2800" b="0" dirty="0" smtClean="0">
                <a:solidFill>
                  <a:srgbClr val="000308"/>
                </a:solidFill>
              </a:rPr>
              <a:t> </a:t>
            </a:r>
            <a:r>
              <a:rPr lang="en-GB" altLang="en-US" sz="2800" b="0" dirty="0">
                <a:solidFill>
                  <a:srgbClr val="000308"/>
                </a:solidFill>
              </a:rPr>
              <a:t>If the model climate is stable (no drift), the simulated variability is independent of the model mean state within the range of current model biases and closer to the observed variability than when mixed with the </a:t>
            </a:r>
            <a:r>
              <a:rPr lang="en-GB" altLang="en-US" sz="2800" b="0" dirty="0" smtClean="0">
                <a:solidFill>
                  <a:srgbClr val="000308"/>
                </a:solidFill>
              </a:rPr>
              <a:t>drift</a:t>
            </a:r>
          </a:p>
          <a:p>
            <a:pPr algn="just" eaLnBrk="1" hangingPunct="1">
              <a:spcBef>
                <a:spcPct val="50000"/>
              </a:spcBef>
              <a:spcAft>
                <a:spcPct val="0"/>
              </a:spcAft>
              <a:buFont typeface="Wingdings" pitchFamily="2" charset="2"/>
              <a:buChar char="Ø"/>
            </a:pPr>
            <a:endParaRPr lang="en-GB" altLang="en-US" sz="1000" b="0" dirty="0">
              <a:solidFill>
                <a:srgbClr val="000308"/>
              </a:solidFill>
            </a:endParaRPr>
          </a:p>
          <a:p>
            <a:pPr algn="just" eaLnBrk="1" hangingPunct="1">
              <a:spcBef>
                <a:spcPct val="50000"/>
              </a:spcBef>
              <a:spcAft>
                <a:spcPct val="0"/>
              </a:spcAft>
              <a:buFont typeface="Wingdings" pitchFamily="2" charset="2"/>
              <a:buChar char="Ø"/>
            </a:pPr>
            <a:r>
              <a:rPr lang="en-GB" altLang="en-US" sz="2800" b="0" dirty="0">
                <a:solidFill>
                  <a:srgbClr val="000308"/>
                </a:solidFill>
              </a:rPr>
              <a:t>  </a:t>
            </a:r>
            <a:r>
              <a:rPr lang="en-GB" altLang="en-US" sz="2800" b="0" u="sng" dirty="0">
                <a:solidFill>
                  <a:srgbClr val="000308"/>
                </a:solidFill>
              </a:rPr>
              <a:t>Testing the </a:t>
            </a:r>
            <a:r>
              <a:rPr lang="en-GB" altLang="en-US" sz="2800" b="0" u="sng" dirty="0" smtClean="0">
                <a:solidFill>
                  <a:srgbClr val="000308"/>
                </a:solidFill>
              </a:rPr>
              <a:t>hypothesis:</a:t>
            </a:r>
            <a:r>
              <a:rPr lang="en-GB" altLang="en-US" sz="2800" b="0" dirty="0" smtClean="0">
                <a:solidFill>
                  <a:srgbClr val="000308"/>
                </a:solidFill>
              </a:rPr>
              <a:t> </a:t>
            </a:r>
            <a:r>
              <a:rPr lang="en-GB" altLang="en-US" sz="2800" b="0" dirty="0">
                <a:solidFill>
                  <a:srgbClr val="000308"/>
                </a:solidFill>
              </a:rPr>
              <a:t>Allowing the climate model biases but constraining the phase of the simulated variability toward the contemporaneous observed one at the initialization </a:t>
            </a:r>
            <a:r>
              <a:rPr lang="en-GB" altLang="en-US" sz="2800" b="0" dirty="0" smtClean="0">
                <a:solidFill>
                  <a:srgbClr val="000308"/>
                </a:solidFill>
              </a:rPr>
              <a:t>time: </a:t>
            </a:r>
            <a:r>
              <a:rPr lang="en-GB" altLang="en-US" sz="2800" b="0" dirty="0">
                <a:solidFill>
                  <a:srgbClr val="000308"/>
                </a:solidFill>
              </a:rPr>
              <a:t>Anomaly Initialization (AI)</a:t>
            </a:r>
            <a:endParaRPr lang="en-US" altLang="en-US" sz="2800" b="0" dirty="0">
              <a:solidFill>
                <a:srgbClr val="000308"/>
              </a:solidFill>
            </a:endParaRPr>
          </a:p>
        </p:txBody>
      </p:sp>
    </p:spTree>
    <p:extLst>
      <p:ext uri="{BB962C8B-B14F-4D97-AF65-F5344CB8AC3E}">
        <p14:creationId xmlns:p14="http://schemas.microsoft.com/office/powerpoint/2010/main" val="1088183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danila.volpi@ic3.cat</a:t>
            </a:r>
          </a:p>
        </p:txBody>
      </p:sp>
      <p:pic>
        <p:nvPicPr>
          <p:cNvPr id="11"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different techniques</a:t>
            </a:r>
            <a:endParaRPr lang="en-US" altLang="en-US" sz="3200" dirty="0">
              <a:solidFill>
                <a:schemeClr val="tx1"/>
              </a:solidFill>
            </a:endParaRPr>
          </a:p>
        </p:txBody>
      </p:sp>
      <p:pic>
        <p:nvPicPr>
          <p:cNvPr id="860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2291803"/>
            <a:ext cx="9583737" cy="42243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560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215900" y="1835621"/>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err="1">
                <a:solidFill>
                  <a:schemeClr val="tx1"/>
                </a:solidFill>
              </a:rPr>
              <a:t>Anomaly</a:t>
            </a:r>
            <a:r>
              <a:rPr lang="fr-FR" altLang="en-US" sz="2800" dirty="0">
                <a:solidFill>
                  <a:schemeClr val="tx1"/>
                </a:solidFill>
              </a:rPr>
              <a:t> versus Full Field </a:t>
            </a:r>
            <a:r>
              <a:rPr lang="fr-FR" altLang="en-US" sz="2800" dirty="0" err="1">
                <a:solidFill>
                  <a:schemeClr val="tx1"/>
                </a:solidFill>
              </a:rPr>
              <a:t>Initialization</a:t>
            </a:r>
            <a:r>
              <a:rPr lang="fr-FR" altLang="en-US" sz="2800" dirty="0">
                <a:solidFill>
                  <a:schemeClr val="tx1"/>
                </a:solidFill>
              </a:rPr>
              <a:t> </a:t>
            </a:r>
            <a:endParaRPr lang="en-US" altLang="en-US" sz="2800" dirty="0">
              <a:solidFill>
                <a:schemeClr val="tx1"/>
              </a:solidFill>
            </a:endParaRPr>
          </a:p>
        </p:txBody>
      </p:sp>
      <p:sp>
        <p:nvSpPr>
          <p:cNvPr id="14341" name="Text Box 2"/>
          <p:cNvSpPr txBox="1">
            <a:spLocks noChangeArrowheads="1"/>
          </p:cNvSpPr>
          <p:nvPr/>
        </p:nvSpPr>
        <p:spPr bwMode="auto">
          <a:xfrm>
            <a:off x="144463" y="2483321"/>
            <a:ext cx="9648825"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chemeClr val="bg1"/>
                </a:solidFill>
                <a:latin typeface="Arial" charset="0"/>
              </a:defRPr>
            </a:lvl9pPr>
          </a:lstStyle>
          <a:p>
            <a:pPr algn="ctr" eaLnBrk="1">
              <a:buClrTx/>
              <a:buFontTx/>
              <a:buNone/>
            </a:pPr>
            <a:r>
              <a:rPr lang="en-US" altLang="en-US" sz="2000">
                <a:solidFill>
                  <a:srgbClr val="000000"/>
                </a:solidFill>
                <a:ea typeface="MS PGothic" pitchFamily="34" charset="-128"/>
              </a:rPr>
              <a:t>EC-Earth2.3, 5 members, start dates every 2 years from 1960 to 2004</a:t>
            </a:r>
          </a:p>
        </p:txBody>
      </p:sp>
      <p:sp>
        <p:nvSpPr>
          <p:cNvPr id="14342" name="TextBox 35"/>
          <p:cNvSpPr txBox="1">
            <a:spLocks noChangeArrowheads="1"/>
          </p:cNvSpPr>
          <p:nvPr/>
        </p:nvSpPr>
        <p:spPr bwMode="auto">
          <a:xfrm>
            <a:off x="215900" y="6731471"/>
            <a:ext cx="96488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rgbClr val="FF9900"/>
                </a:solidFill>
              </a:rPr>
              <a:t>NOINI </a:t>
            </a:r>
            <a:r>
              <a:rPr lang="en-US" altLang="en-US" sz="2800" b="0">
                <a:solidFill>
                  <a:schemeClr val="tx1"/>
                </a:solidFill>
              </a:rPr>
              <a:t>: historical simulation </a:t>
            </a:r>
          </a:p>
        </p:txBody>
      </p:sp>
      <p:sp>
        <p:nvSpPr>
          <p:cNvPr id="14343" name="TextBox 39"/>
          <p:cNvSpPr txBox="1">
            <a:spLocks noChangeArrowheads="1"/>
          </p:cNvSpPr>
          <p:nvPr/>
        </p:nvSpPr>
        <p:spPr bwMode="auto">
          <a:xfrm>
            <a:off x="215900" y="2986559"/>
            <a:ext cx="96488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rgbClr val="C00000"/>
                </a:solidFill>
              </a:rPr>
              <a:t>FFI </a:t>
            </a:r>
            <a:r>
              <a:rPr lang="en-US" altLang="en-US" sz="2800">
                <a:solidFill>
                  <a:schemeClr val="tx1"/>
                </a:solidFill>
              </a:rPr>
              <a:t>: </a:t>
            </a:r>
            <a:r>
              <a:rPr lang="en-US" altLang="en-US" sz="2800" b="0">
                <a:solidFill>
                  <a:schemeClr val="tx1"/>
                </a:solidFill>
              </a:rPr>
              <a:t>Full-field initialization from ORAS4 + ERA</a:t>
            </a:r>
          </a:p>
        </p:txBody>
      </p:sp>
      <p:sp>
        <p:nvSpPr>
          <p:cNvPr id="14344" name="TextBox 44"/>
          <p:cNvSpPr txBox="1">
            <a:spLocks noChangeArrowheads="1"/>
          </p:cNvSpPr>
          <p:nvPr/>
        </p:nvSpPr>
        <p:spPr bwMode="auto">
          <a:xfrm>
            <a:off x="215900" y="3635846"/>
            <a:ext cx="92170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rgbClr val="800080"/>
                </a:solidFill>
              </a:rPr>
              <a:t>OSI-AI </a:t>
            </a:r>
            <a:r>
              <a:rPr lang="en-US" altLang="en-US" sz="2800" b="0">
                <a:solidFill>
                  <a:schemeClr val="tx1"/>
                </a:solidFill>
              </a:rPr>
              <a:t>: Ocean and sea ice anomaly initialization with 	corrections to ensure consistency </a:t>
            </a:r>
          </a:p>
        </p:txBody>
      </p:sp>
      <p:sp>
        <p:nvSpPr>
          <p:cNvPr id="18" name="TextBox 17"/>
          <p:cNvSpPr txBox="1"/>
          <p:nvPr/>
        </p:nvSpPr>
        <p:spPr>
          <a:xfrm>
            <a:off x="215900" y="4715346"/>
            <a:ext cx="9864725" cy="1884363"/>
          </a:xfrm>
          <a:prstGeom prst="rect">
            <a:avLst/>
          </a:prstGeom>
          <a:noFill/>
        </p:spPr>
        <p:txBody>
          <a:bodyPr>
            <a:spAutoFit/>
          </a:bodyPr>
          <a:lstStyle/>
          <a:p>
            <a:pPr>
              <a:defRPr/>
            </a:pPr>
            <a:r>
              <a:rPr lang="en-US" sz="2800" dirty="0">
                <a:solidFill>
                  <a:schemeClr val="accent1">
                    <a:lumMod val="50000"/>
                  </a:schemeClr>
                </a:solidFill>
              </a:rPr>
              <a:t>rho-OSI-</a:t>
            </a:r>
            <a:r>
              <a:rPr lang="en-US" sz="2800" dirty="0" err="1">
                <a:solidFill>
                  <a:schemeClr val="accent1">
                    <a:lumMod val="50000"/>
                  </a:schemeClr>
                </a:solidFill>
              </a:rPr>
              <a:t>wAI</a:t>
            </a:r>
            <a:r>
              <a:rPr lang="en-US" sz="2800" dirty="0">
                <a:solidFill>
                  <a:schemeClr val="accent1">
                    <a:lumMod val="50000"/>
                  </a:schemeClr>
                </a:solidFill>
              </a:rPr>
              <a:t> </a:t>
            </a:r>
            <a:r>
              <a:rPr lang="en-US" sz="2800" dirty="0">
                <a:solidFill>
                  <a:schemeClr val="tx1"/>
                </a:solidFill>
              </a:rPr>
              <a:t>: </a:t>
            </a:r>
            <a:r>
              <a:rPr lang="en-US" sz="2800" b="0" dirty="0">
                <a:solidFill>
                  <a:schemeClr val="tx1"/>
                </a:solidFill>
              </a:rPr>
              <a:t>Ocean and sea ice weighted anomaly 	initialization to account for the different model and 	observed amplitudes of variability + (density, temperature) 	Instead of (temperature, salinity) anomaly </a:t>
            </a:r>
            <a:r>
              <a:rPr lang="en-US" sz="2800" b="0" dirty="0" err="1">
                <a:solidFill>
                  <a:schemeClr val="tx1"/>
                </a:solidFill>
              </a:rPr>
              <a:t>initialisation</a:t>
            </a:r>
            <a:endParaRPr lang="en-US" sz="2800" b="0" dirty="0">
              <a:solidFill>
                <a:schemeClr val="tx1"/>
              </a:solidFill>
            </a:endParaRPr>
          </a:p>
        </p:txBody>
      </p:sp>
      <p:sp>
        <p:nvSpPr>
          <p:cNvPr id="14346"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danila.volpi@ic3.cat</a:t>
            </a:r>
          </a:p>
        </p:txBody>
      </p:sp>
      <p:pic>
        <p:nvPicPr>
          <p:cNvPr id="11"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different techniques</a:t>
            </a:r>
            <a:endParaRPr lang="en-US" altLang="en-US" sz="3200" dirty="0">
              <a:solidFill>
                <a:schemeClr val="tx1"/>
              </a:solidFill>
            </a:endParaRPr>
          </a:p>
        </p:txBody>
      </p:sp>
    </p:spTree>
    <p:extLst>
      <p:ext uri="{BB962C8B-B14F-4D97-AF65-F5344CB8AC3E}">
        <p14:creationId xmlns:p14="http://schemas.microsoft.com/office/powerpoint/2010/main" val="41380745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842096"/>
            <a:ext cx="4968875" cy="3457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2842096"/>
            <a:ext cx="5000625" cy="3457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9"/>
          <p:cNvSpPr>
            <a:spLocks noChangeArrowheads="1"/>
          </p:cNvSpPr>
          <p:nvPr/>
        </p:nvSpPr>
        <p:spPr bwMode="auto">
          <a:xfrm>
            <a:off x="8458200" y="5447184"/>
            <a:ext cx="3063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5366" name="Text Box 4"/>
          <p:cNvSpPr txBox="1">
            <a:spLocks noChangeArrowheads="1"/>
          </p:cNvSpPr>
          <p:nvPr/>
        </p:nvSpPr>
        <p:spPr bwMode="auto">
          <a:xfrm>
            <a:off x="503238" y="2629371"/>
            <a:ext cx="4386262"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1pPr>
            <a:lvl2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2pPr>
            <a:lvl3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3pPr>
            <a:lvl4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4pPr>
            <a:lvl5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9pPr>
          </a:lstStyle>
          <a:p>
            <a:pPr algn="ctr" eaLnBrk="1">
              <a:buClrTx/>
              <a:buFontTx/>
              <a:buNone/>
            </a:pPr>
            <a:r>
              <a:rPr lang="en-US" altLang="en-US" sz="2400">
                <a:solidFill>
                  <a:srgbClr val="000000"/>
                </a:solidFill>
                <a:ea typeface="MS PGothic" pitchFamily="34" charset="-128"/>
              </a:rPr>
              <a:t> RMSE sea ice area. </a:t>
            </a:r>
          </a:p>
          <a:p>
            <a:pPr algn="ctr" eaLnBrk="1">
              <a:buClrTx/>
              <a:buFontTx/>
              <a:buNone/>
            </a:pPr>
            <a:r>
              <a:rPr lang="en-US" altLang="en-US" sz="2400">
                <a:solidFill>
                  <a:srgbClr val="000000"/>
                </a:solidFill>
                <a:ea typeface="MS PGothic" pitchFamily="34" charset="-128"/>
              </a:rPr>
              <a:t>Ref: Guemas et al (2014)</a:t>
            </a:r>
          </a:p>
        </p:txBody>
      </p:sp>
      <p:sp>
        <p:nvSpPr>
          <p:cNvPr id="15367" name="Text Box 4"/>
          <p:cNvSpPr txBox="1">
            <a:spLocks noChangeArrowheads="1"/>
          </p:cNvSpPr>
          <p:nvPr/>
        </p:nvSpPr>
        <p:spPr bwMode="auto">
          <a:xfrm>
            <a:off x="5795963" y="2629371"/>
            <a:ext cx="4213225"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1pPr>
            <a:lvl2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2pPr>
            <a:lvl3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3pPr>
            <a:lvl4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4pPr>
            <a:lvl5pPr eaLnBrk="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b="1">
                <a:solidFill>
                  <a:schemeClr val="bg1"/>
                </a:solidFill>
                <a:latin typeface="Arial" charset="0"/>
              </a:defRPr>
            </a:lvl9pPr>
          </a:lstStyle>
          <a:p>
            <a:pPr algn="ctr" eaLnBrk="1">
              <a:buClrTx/>
              <a:buFontTx/>
              <a:buNone/>
            </a:pPr>
            <a:r>
              <a:rPr lang="en-US" altLang="en-US" sz="2400">
                <a:solidFill>
                  <a:srgbClr val="000000"/>
                </a:solidFill>
                <a:ea typeface="MS PGothic" pitchFamily="34" charset="-128"/>
              </a:rPr>
              <a:t> RMSE sea ice volume. </a:t>
            </a:r>
          </a:p>
          <a:p>
            <a:pPr algn="ctr" eaLnBrk="1">
              <a:buClrTx/>
              <a:buFontTx/>
              <a:buNone/>
            </a:pPr>
            <a:r>
              <a:rPr lang="en-US" altLang="en-US" sz="2400">
                <a:solidFill>
                  <a:srgbClr val="000000"/>
                </a:solidFill>
                <a:ea typeface="MS PGothic" pitchFamily="34" charset="-128"/>
              </a:rPr>
              <a:t>Ref: Guemas et al (2014)</a:t>
            </a:r>
          </a:p>
        </p:txBody>
      </p:sp>
      <p:sp>
        <p:nvSpPr>
          <p:cNvPr id="15368" name="TextBox 35"/>
          <p:cNvSpPr txBox="1">
            <a:spLocks noChangeArrowheads="1"/>
          </p:cNvSpPr>
          <p:nvPr/>
        </p:nvSpPr>
        <p:spPr bwMode="auto">
          <a:xfrm>
            <a:off x="863600" y="4337521"/>
            <a:ext cx="13382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rgbClr val="FF9900"/>
                </a:solidFill>
              </a:rPr>
              <a:t>NOINI</a:t>
            </a:r>
            <a:endParaRPr lang="en-US" altLang="en-US" sz="2000">
              <a:solidFill>
                <a:srgbClr val="FF9900"/>
              </a:solidFill>
            </a:endParaRPr>
          </a:p>
        </p:txBody>
      </p:sp>
      <p:sp>
        <p:nvSpPr>
          <p:cNvPr id="15369" name="TextBox 36"/>
          <p:cNvSpPr txBox="1">
            <a:spLocks noChangeArrowheads="1"/>
          </p:cNvSpPr>
          <p:nvPr/>
        </p:nvSpPr>
        <p:spPr bwMode="auto">
          <a:xfrm>
            <a:off x="6870700" y="4310534"/>
            <a:ext cx="13382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rgbClr val="FF9900"/>
                </a:solidFill>
              </a:rPr>
              <a:t>NOINI</a:t>
            </a:r>
          </a:p>
        </p:txBody>
      </p:sp>
      <p:sp>
        <p:nvSpPr>
          <p:cNvPr id="15370" name="TextBox 39"/>
          <p:cNvSpPr txBox="1">
            <a:spLocks noChangeArrowheads="1"/>
          </p:cNvSpPr>
          <p:nvPr/>
        </p:nvSpPr>
        <p:spPr bwMode="auto">
          <a:xfrm>
            <a:off x="3384550" y="4093046"/>
            <a:ext cx="1338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rgbClr val="C00000"/>
                </a:solidFill>
              </a:rPr>
              <a:t>FFI</a:t>
            </a:r>
            <a:endParaRPr lang="en-US" altLang="en-US" sz="2000">
              <a:solidFill>
                <a:srgbClr val="C00000"/>
              </a:solidFill>
            </a:endParaRPr>
          </a:p>
        </p:txBody>
      </p:sp>
      <p:sp>
        <p:nvSpPr>
          <p:cNvPr id="15371" name="TextBox 40"/>
          <p:cNvSpPr txBox="1">
            <a:spLocks noChangeArrowheads="1"/>
          </p:cNvSpPr>
          <p:nvPr/>
        </p:nvSpPr>
        <p:spPr bwMode="auto">
          <a:xfrm>
            <a:off x="5862638" y="4553421"/>
            <a:ext cx="1338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rgbClr val="C00000"/>
                </a:solidFill>
              </a:rPr>
              <a:t>FFI</a:t>
            </a:r>
          </a:p>
        </p:txBody>
      </p:sp>
      <p:sp>
        <p:nvSpPr>
          <p:cNvPr id="15372" name="TextBox 43"/>
          <p:cNvSpPr txBox="1">
            <a:spLocks noChangeArrowheads="1"/>
          </p:cNvSpPr>
          <p:nvPr/>
        </p:nvSpPr>
        <p:spPr bwMode="auto">
          <a:xfrm>
            <a:off x="8526463" y="4121621"/>
            <a:ext cx="1338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rgbClr val="800080"/>
                </a:solidFill>
              </a:rPr>
              <a:t>OSI-AI</a:t>
            </a:r>
          </a:p>
        </p:txBody>
      </p:sp>
      <p:sp>
        <p:nvSpPr>
          <p:cNvPr id="15373" name="TextBox 44"/>
          <p:cNvSpPr txBox="1">
            <a:spLocks noChangeArrowheads="1"/>
          </p:cNvSpPr>
          <p:nvPr/>
        </p:nvSpPr>
        <p:spPr bwMode="auto">
          <a:xfrm rot="5400000">
            <a:off x="4020344" y="4709790"/>
            <a:ext cx="1338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rgbClr val="800080"/>
                </a:solidFill>
              </a:rPr>
              <a:t>OSI-AI</a:t>
            </a:r>
            <a:endParaRPr lang="en-US" altLang="en-US">
              <a:solidFill>
                <a:srgbClr val="800080"/>
              </a:solidFill>
            </a:endParaRPr>
          </a:p>
        </p:txBody>
      </p:sp>
      <p:sp>
        <p:nvSpPr>
          <p:cNvPr id="47" name="TextBox 46"/>
          <p:cNvSpPr txBox="1"/>
          <p:nvPr/>
        </p:nvSpPr>
        <p:spPr>
          <a:xfrm>
            <a:off x="1871663" y="5201121"/>
            <a:ext cx="2232025" cy="450850"/>
          </a:xfrm>
          <a:prstGeom prst="rect">
            <a:avLst/>
          </a:prstGeom>
          <a:noFill/>
        </p:spPr>
        <p:txBody>
          <a:bodyPr>
            <a:spAutoFit/>
          </a:bodyPr>
          <a:lstStyle/>
          <a:p>
            <a:pPr>
              <a:defRPr/>
            </a:pPr>
            <a:r>
              <a:rPr lang="en-US" sz="2400" dirty="0">
                <a:solidFill>
                  <a:schemeClr val="accent1">
                    <a:lumMod val="50000"/>
                  </a:schemeClr>
                </a:solidFill>
              </a:rPr>
              <a:t>rho-OSI-</a:t>
            </a:r>
            <a:r>
              <a:rPr lang="en-US" sz="2400" dirty="0" err="1">
                <a:solidFill>
                  <a:schemeClr val="accent1">
                    <a:lumMod val="50000"/>
                  </a:schemeClr>
                </a:solidFill>
              </a:rPr>
              <a:t>wAI</a:t>
            </a:r>
            <a:endParaRPr lang="en-US" sz="2400" dirty="0">
              <a:solidFill>
                <a:schemeClr val="accent1">
                  <a:lumMod val="50000"/>
                </a:schemeClr>
              </a:solidFill>
            </a:endParaRPr>
          </a:p>
        </p:txBody>
      </p:sp>
      <p:sp>
        <p:nvSpPr>
          <p:cNvPr id="48" name="TextBox 47"/>
          <p:cNvSpPr txBox="1"/>
          <p:nvPr/>
        </p:nvSpPr>
        <p:spPr>
          <a:xfrm>
            <a:off x="7272338" y="5291609"/>
            <a:ext cx="2232025" cy="450850"/>
          </a:xfrm>
          <a:prstGeom prst="rect">
            <a:avLst/>
          </a:prstGeom>
          <a:noFill/>
        </p:spPr>
        <p:txBody>
          <a:bodyPr>
            <a:spAutoFit/>
          </a:bodyPr>
          <a:lstStyle/>
          <a:p>
            <a:pPr>
              <a:defRPr/>
            </a:pPr>
            <a:r>
              <a:rPr lang="en-US" sz="2400" dirty="0">
                <a:solidFill>
                  <a:schemeClr val="accent1">
                    <a:lumMod val="50000"/>
                  </a:schemeClr>
                </a:solidFill>
              </a:rPr>
              <a:t>rho-OSI-</a:t>
            </a:r>
            <a:r>
              <a:rPr lang="en-US" sz="2400" dirty="0" err="1">
                <a:solidFill>
                  <a:schemeClr val="accent1">
                    <a:lumMod val="50000"/>
                  </a:schemeClr>
                </a:solidFill>
              </a:rPr>
              <a:t>wAI</a:t>
            </a:r>
            <a:endParaRPr lang="en-US" sz="2400" dirty="0">
              <a:solidFill>
                <a:schemeClr val="accent1">
                  <a:lumMod val="50000"/>
                </a:schemeClr>
              </a:solidFill>
            </a:endParaRPr>
          </a:p>
        </p:txBody>
      </p:sp>
      <p:sp>
        <p:nvSpPr>
          <p:cNvPr id="15377" name="Text Box 2"/>
          <p:cNvSpPr txBox="1">
            <a:spLocks noChangeArrowheads="1"/>
          </p:cNvSpPr>
          <p:nvPr/>
        </p:nvSpPr>
        <p:spPr bwMode="auto">
          <a:xfrm>
            <a:off x="215900" y="1835621"/>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err="1">
                <a:solidFill>
                  <a:schemeClr val="tx1"/>
                </a:solidFill>
              </a:rPr>
              <a:t>Anomaly</a:t>
            </a:r>
            <a:r>
              <a:rPr lang="fr-FR" altLang="en-US" sz="2800" dirty="0">
                <a:solidFill>
                  <a:schemeClr val="tx1"/>
                </a:solidFill>
              </a:rPr>
              <a:t> versus Full Field </a:t>
            </a:r>
            <a:r>
              <a:rPr lang="fr-FR" altLang="en-US" sz="2800" dirty="0" err="1">
                <a:solidFill>
                  <a:schemeClr val="tx1"/>
                </a:solidFill>
              </a:rPr>
              <a:t>Initialization</a:t>
            </a:r>
            <a:r>
              <a:rPr lang="fr-FR" altLang="en-US" sz="2800" dirty="0">
                <a:solidFill>
                  <a:schemeClr val="tx1"/>
                </a:solidFill>
              </a:rPr>
              <a:t> </a:t>
            </a:r>
            <a:endParaRPr lang="en-US" altLang="en-US" sz="2800" dirty="0">
              <a:solidFill>
                <a:schemeClr val="tx1"/>
              </a:solidFill>
            </a:endParaRPr>
          </a:p>
        </p:txBody>
      </p:sp>
      <p:sp>
        <p:nvSpPr>
          <p:cNvPr id="15378"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danila.volpi@ic3.cat</a:t>
            </a:r>
          </a:p>
        </p:txBody>
      </p:sp>
      <p:sp>
        <p:nvSpPr>
          <p:cNvPr id="15379" name="Text Box 9"/>
          <p:cNvSpPr txBox="1">
            <a:spLocks noChangeArrowheads="1"/>
          </p:cNvSpPr>
          <p:nvPr/>
        </p:nvSpPr>
        <p:spPr bwMode="auto">
          <a:xfrm>
            <a:off x="792163" y="6371109"/>
            <a:ext cx="9144000" cy="860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rgbClr val="CC0000"/>
                </a:solidFill>
              </a:rPr>
              <a:t>Lower forecast error when using ocean and sea ice anomaly initialization, even lower with weighted anomalies</a:t>
            </a:r>
          </a:p>
        </p:txBody>
      </p:sp>
      <p:sp>
        <p:nvSpPr>
          <p:cNvPr id="15380" name="AutoShape 7"/>
          <p:cNvSpPr>
            <a:spLocks noChangeArrowheads="1"/>
          </p:cNvSpPr>
          <p:nvPr/>
        </p:nvSpPr>
        <p:spPr bwMode="auto">
          <a:xfrm>
            <a:off x="360363" y="6264746"/>
            <a:ext cx="503237" cy="755650"/>
          </a:xfrm>
          <a:prstGeom prst="rightArrow">
            <a:avLst>
              <a:gd name="adj1" fmla="val 50000"/>
              <a:gd name="adj2" fmla="val 25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21" name="Picture 9" descr="SPECS Logo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MINECO"/>
          <p:cNvPicPr>
            <a:picLocks noChangeAspect="1" noChangeArrowheads="1"/>
          </p:cNvPicPr>
          <p:nvPr/>
        </p:nvPicPr>
        <p:blipFill>
          <a:blip r:embed="rId5">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III </a:t>
            </a:r>
            <a:r>
              <a:rPr lang="en-GB" altLang="en-US" sz="3200" dirty="0">
                <a:solidFill>
                  <a:schemeClr val="tx1"/>
                </a:solidFill>
              </a:rPr>
              <a:t>– Sea Ice </a:t>
            </a:r>
            <a:r>
              <a:rPr lang="en-GB" altLang="en-US" sz="3200" dirty="0" smtClean="0">
                <a:solidFill>
                  <a:schemeClr val="tx1"/>
                </a:solidFill>
              </a:rPr>
              <a:t>Initialization: different techniques</a:t>
            </a:r>
            <a:endParaRPr lang="en-US" altLang="en-US" sz="32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0" y="1103313"/>
            <a:ext cx="10080625" cy="6892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dirty="0" smtClean="0">
                <a:solidFill>
                  <a:schemeClr val="tx1"/>
                </a:solidFill>
              </a:rPr>
              <a:t>Outline</a:t>
            </a:r>
            <a:endParaRPr lang="en-US" altLang="en-US" sz="4000" dirty="0">
              <a:solidFill>
                <a:schemeClr val="tx1"/>
              </a:solidFill>
            </a:endParaRPr>
          </a:p>
        </p:txBody>
      </p:sp>
      <p:sp>
        <p:nvSpPr>
          <p:cNvPr id="2" name="TextBox 1"/>
          <p:cNvSpPr txBox="1"/>
          <p:nvPr/>
        </p:nvSpPr>
        <p:spPr>
          <a:xfrm>
            <a:off x="215776" y="2598652"/>
            <a:ext cx="9577064" cy="3485441"/>
          </a:xfrm>
          <a:prstGeom prst="rect">
            <a:avLst/>
          </a:prstGeom>
          <a:noFill/>
        </p:spPr>
        <p:txBody>
          <a:bodyPr wrap="square" rtlCol="0">
            <a:spAutoFit/>
          </a:bodyPr>
          <a:lstStyle/>
          <a:p>
            <a:r>
              <a:rPr lang="en-US" sz="3600" dirty="0" smtClean="0">
                <a:solidFill>
                  <a:schemeClr val="tx1"/>
                </a:solidFill>
              </a:rPr>
              <a:t>I - Introduction: Arctic sea ice predictability </a:t>
            </a:r>
            <a:endParaRPr lang="en-US" sz="3600" dirty="0" smtClean="0">
              <a:solidFill>
                <a:schemeClr val="tx1"/>
              </a:solidFill>
            </a:endParaRPr>
          </a:p>
          <a:p>
            <a:endParaRPr lang="en-US" sz="800" dirty="0" smtClean="0">
              <a:solidFill>
                <a:schemeClr val="tx1"/>
              </a:solidFill>
            </a:endParaRPr>
          </a:p>
          <a:p>
            <a:r>
              <a:rPr lang="en-US" sz="3600" dirty="0" smtClean="0">
                <a:solidFill>
                  <a:schemeClr val="tx1"/>
                </a:solidFill>
              </a:rPr>
              <a:t>II - Arctic sea ice variability modes</a:t>
            </a:r>
          </a:p>
          <a:p>
            <a:endParaRPr lang="en-US" sz="800" dirty="0" smtClean="0">
              <a:solidFill>
                <a:schemeClr val="tx1"/>
              </a:solidFill>
            </a:endParaRPr>
          </a:p>
          <a:p>
            <a:r>
              <a:rPr lang="en-US" sz="3600" dirty="0" smtClean="0">
                <a:solidFill>
                  <a:schemeClr val="tx1"/>
                </a:solidFill>
              </a:rPr>
              <a:t>III </a:t>
            </a:r>
            <a:r>
              <a:rPr lang="en-US" sz="3600" dirty="0" smtClean="0">
                <a:solidFill>
                  <a:schemeClr val="tx1"/>
                </a:solidFill>
              </a:rPr>
              <a:t>- Sea </a:t>
            </a:r>
            <a:r>
              <a:rPr lang="en-US" sz="3600" dirty="0" smtClean="0">
                <a:solidFill>
                  <a:schemeClr val="tx1"/>
                </a:solidFill>
              </a:rPr>
              <a:t>ice initialization methods</a:t>
            </a:r>
          </a:p>
          <a:p>
            <a:endParaRPr lang="en-US" sz="800" dirty="0" smtClean="0">
              <a:solidFill>
                <a:schemeClr val="tx1"/>
              </a:solidFill>
            </a:endParaRPr>
          </a:p>
          <a:p>
            <a:r>
              <a:rPr lang="en-US" sz="3600" i="1" dirty="0" smtClean="0">
                <a:solidFill>
                  <a:srgbClr val="C00000"/>
                </a:solidFill>
              </a:rPr>
              <a:t>IV </a:t>
            </a:r>
            <a:r>
              <a:rPr lang="en-US" sz="3600" i="1" dirty="0" smtClean="0">
                <a:solidFill>
                  <a:srgbClr val="C00000"/>
                </a:solidFill>
              </a:rPr>
              <a:t>- Added-value of sea ice initialization </a:t>
            </a:r>
          </a:p>
          <a:p>
            <a:endParaRPr lang="en-US" sz="800" dirty="0" smtClean="0">
              <a:solidFill>
                <a:schemeClr val="tx1"/>
              </a:solidFill>
            </a:endParaRPr>
          </a:p>
          <a:p>
            <a:r>
              <a:rPr lang="en-US" sz="3600" dirty="0" smtClean="0">
                <a:solidFill>
                  <a:schemeClr val="tx1"/>
                </a:solidFill>
              </a:rPr>
              <a:t>V </a:t>
            </a:r>
            <a:r>
              <a:rPr lang="en-US" sz="3600" dirty="0" smtClean="0">
                <a:solidFill>
                  <a:schemeClr val="tx1"/>
                </a:solidFill>
              </a:rPr>
              <a:t>- Multi-model </a:t>
            </a:r>
            <a:r>
              <a:rPr lang="en-US" sz="3600" dirty="0" smtClean="0">
                <a:solidFill>
                  <a:schemeClr val="tx1"/>
                </a:solidFill>
              </a:rPr>
              <a:t>sea </a:t>
            </a:r>
            <a:r>
              <a:rPr lang="en-US" sz="3600" dirty="0" smtClean="0">
                <a:solidFill>
                  <a:schemeClr val="tx1"/>
                </a:solidFill>
              </a:rPr>
              <a:t>ice prediction </a:t>
            </a:r>
            <a:endParaRPr lang="en-US" sz="3600" dirty="0">
              <a:solidFill>
                <a:schemeClr val="tx1"/>
              </a:solidFill>
            </a:endParaRPr>
          </a:p>
        </p:txBody>
      </p:sp>
    </p:spTree>
    <p:extLst>
      <p:ext uri="{BB962C8B-B14F-4D97-AF65-F5344CB8AC3E}">
        <p14:creationId xmlns:p14="http://schemas.microsoft.com/office/powerpoint/2010/main" val="59505841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smtClean="0">
                <a:solidFill>
                  <a:schemeClr val="tx1"/>
                </a:solidFill>
              </a:rPr>
              <a:t>Guemas et al (2015) </a:t>
            </a:r>
            <a:r>
              <a:rPr lang="en-US" altLang="en-US" b="0" i="1" dirty="0">
                <a:solidFill>
                  <a:schemeClr val="tx1"/>
                </a:solidFill>
              </a:rPr>
              <a:t>in preparation</a:t>
            </a:r>
          </a:p>
        </p:txBody>
      </p:sp>
      <p:sp>
        <p:nvSpPr>
          <p:cNvPr id="1638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IV </a:t>
            </a:r>
            <a:r>
              <a:rPr lang="en-GB" altLang="en-US" sz="3200" dirty="0">
                <a:solidFill>
                  <a:schemeClr val="tx1"/>
                </a:solidFill>
              </a:rPr>
              <a:t>– </a:t>
            </a:r>
            <a:r>
              <a:rPr lang="en-GB" altLang="en-US" sz="3200" dirty="0" smtClean="0">
                <a:solidFill>
                  <a:schemeClr val="tx1"/>
                </a:solidFill>
              </a:rPr>
              <a:t>Added-value of sea ice initialization</a:t>
            </a:r>
            <a:endParaRPr lang="en-US" altLang="en-US" sz="3200" dirty="0">
              <a:solidFill>
                <a:schemeClr val="tx1"/>
              </a:solidFill>
            </a:endParaRPr>
          </a:p>
        </p:txBody>
      </p:sp>
      <p:sp>
        <p:nvSpPr>
          <p:cNvPr id="16389" name="TextBox 1"/>
          <p:cNvSpPr txBox="1">
            <a:spLocks noChangeArrowheads="1"/>
          </p:cNvSpPr>
          <p:nvPr/>
        </p:nvSpPr>
        <p:spPr bwMode="auto">
          <a:xfrm>
            <a:off x="503238" y="2142834"/>
            <a:ext cx="9074150" cy="473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a:defRPr b="1">
                <a:solidFill>
                  <a:schemeClr val="bg1"/>
                </a:solidFill>
                <a:latin typeface="Arial" charset="0"/>
              </a:defRPr>
            </a:lvl1pPr>
            <a:lvl2pPr eaLnBrk="0">
              <a:defRPr b="1">
                <a:solidFill>
                  <a:schemeClr val="bg1"/>
                </a:solidFill>
                <a:latin typeface="Arial" charset="0"/>
              </a:defRPr>
            </a:lvl2pPr>
            <a:lvl3pPr eaLnBrk="0">
              <a:defRPr b="1">
                <a:solidFill>
                  <a:schemeClr val="bg1"/>
                </a:solidFill>
                <a:latin typeface="Arial" charset="0"/>
              </a:defRPr>
            </a:lvl3pPr>
            <a:lvl4pPr eaLnBrk="0">
              <a:defRPr b="1">
                <a:solidFill>
                  <a:schemeClr val="bg1"/>
                </a:solidFill>
                <a:latin typeface="Arial" charset="0"/>
              </a:defRPr>
            </a:lvl4pPr>
            <a:lvl5pPr eaLnBrk="0">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9pPr>
          </a:lstStyle>
          <a:p>
            <a:pPr eaLnBrk="1">
              <a:buFont typeface="Wingdings" pitchFamily="2" charset="2"/>
              <a:buChar char="Ø"/>
            </a:pPr>
            <a:r>
              <a:rPr lang="en-US" altLang="en-US" sz="2400" dirty="0" smtClean="0">
                <a:solidFill>
                  <a:schemeClr val="tx1"/>
                </a:solidFill>
              </a:rPr>
              <a:t>CNRM-CM </a:t>
            </a:r>
            <a:r>
              <a:rPr lang="en-US" altLang="en-US" sz="2400" dirty="0">
                <a:solidFill>
                  <a:schemeClr val="tx1"/>
                </a:solidFill>
              </a:rPr>
              <a:t>and EC-Earth2.3</a:t>
            </a:r>
          </a:p>
          <a:p>
            <a:pPr eaLnBrk="1">
              <a:buFont typeface="Wingdings" pitchFamily="2" charset="2"/>
              <a:buChar char="Ø"/>
            </a:pPr>
            <a:endParaRPr lang="en-US" altLang="en-US" sz="1000" dirty="0">
              <a:solidFill>
                <a:schemeClr val="tx1"/>
              </a:solidFill>
            </a:endParaRPr>
          </a:p>
          <a:p>
            <a:pPr eaLnBrk="1">
              <a:buFont typeface="Wingdings" pitchFamily="2" charset="2"/>
              <a:buChar char="Ø"/>
            </a:pPr>
            <a:r>
              <a:rPr lang="en-US" altLang="en-US" sz="2400" dirty="0">
                <a:solidFill>
                  <a:schemeClr val="tx1"/>
                </a:solidFill>
              </a:rPr>
              <a:t>Seasonal forecasts initialized every 1</a:t>
            </a:r>
            <a:r>
              <a:rPr lang="en-US" altLang="en-US" sz="2400" baseline="30000" dirty="0">
                <a:solidFill>
                  <a:schemeClr val="tx1"/>
                </a:solidFill>
              </a:rPr>
              <a:t>st</a:t>
            </a:r>
            <a:r>
              <a:rPr lang="en-US" altLang="en-US" sz="2400" dirty="0">
                <a:solidFill>
                  <a:schemeClr val="tx1"/>
                </a:solidFill>
              </a:rPr>
              <a:t> November and every 1</a:t>
            </a:r>
            <a:r>
              <a:rPr lang="en-US" altLang="en-US" sz="2400" baseline="30000" dirty="0">
                <a:solidFill>
                  <a:schemeClr val="tx1"/>
                </a:solidFill>
              </a:rPr>
              <a:t>st</a:t>
            </a:r>
            <a:r>
              <a:rPr lang="en-US" altLang="en-US" sz="2400" dirty="0">
                <a:solidFill>
                  <a:schemeClr val="tx1"/>
                </a:solidFill>
              </a:rPr>
              <a:t> May from </a:t>
            </a:r>
            <a:r>
              <a:rPr lang="en-US" altLang="en-US" sz="2400" dirty="0" smtClean="0">
                <a:solidFill>
                  <a:schemeClr val="tx1"/>
                </a:solidFill>
              </a:rPr>
              <a:t>1979 </a:t>
            </a:r>
            <a:r>
              <a:rPr lang="en-US" altLang="en-US" sz="2400" dirty="0">
                <a:solidFill>
                  <a:schemeClr val="tx1"/>
                </a:solidFill>
              </a:rPr>
              <a:t>to </a:t>
            </a:r>
            <a:r>
              <a:rPr lang="en-US" altLang="en-US" sz="2400" dirty="0" smtClean="0">
                <a:solidFill>
                  <a:schemeClr val="tx1"/>
                </a:solidFill>
              </a:rPr>
              <a:t>2012</a:t>
            </a:r>
            <a:endParaRPr lang="en-US" altLang="en-US" sz="2400" dirty="0">
              <a:solidFill>
                <a:schemeClr val="tx1"/>
              </a:solidFill>
            </a:endParaRPr>
          </a:p>
          <a:p>
            <a:pPr eaLnBrk="1">
              <a:buFont typeface="Wingdings" pitchFamily="2" charset="2"/>
              <a:buChar char="Ø"/>
            </a:pPr>
            <a:endParaRPr lang="en-US" altLang="en-US" sz="1000" dirty="0">
              <a:solidFill>
                <a:schemeClr val="tx1"/>
              </a:solidFill>
            </a:endParaRPr>
          </a:p>
          <a:p>
            <a:pPr eaLnBrk="1">
              <a:buFont typeface="Wingdings" pitchFamily="2" charset="2"/>
              <a:buChar char="Ø"/>
            </a:pPr>
            <a:r>
              <a:rPr lang="en-US" altLang="en-US" sz="2400" dirty="0" smtClean="0">
                <a:solidFill>
                  <a:schemeClr val="tx1"/>
                </a:solidFill>
              </a:rPr>
              <a:t>7 month </a:t>
            </a:r>
            <a:r>
              <a:rPr lang="en-US" altLang="en-US" sz="2400" dirty="0">
                <a:solidFill>
                  <a:schemeClr val="tx1"/>
                </a:solidFill>
              </a:rPr>
              <a:t>long </a:t>
            </a:r>
          </a:p>
          <a:p>
            <a:pPr eaLnBrk="1">
              <a:buFont typeface="Wingdings" pitchFamily="2" charset="2"/>
              <a:buChar char="Ø"/>
            </a:pPr>
            <a:endParaRPr lang="en-US" altLang="en-US" sz="1000" dirty="0">
              <a:solidFill>
                <a:schemeClr val="tx1"/>
              </a:solidFill>
            </a:endParaRPr>
          </a:p>
          <a:p>
            <a:pPr eaLnBrk="1">
              <a:buFont typeface="Wingdings" pitchFamily="2" charset="2"/>
              <a:buChar char="Ø"/>
            </a:pPr>
            <a:r>
              <a:rPr lang="en-US" altLang="en-US" sz="2400" dirty="0">
                <a:solidFill>
                  <a:schemeClr val="tx1"/>
                </a:solidFill>
              </a:rPr>
              <a:t>Initialized from ERA-interim for the atmosphere + in-home sea ice reconstructions + ORAS4 </a:t>
            </a:r>
            <a:r>
              <a:rPr lang="en-US" altLang="en-US" sz="2400" dirty="0" smtClean="0">
                <a:solidFill>
                  <a:schemeClr val="tx1"/>
                </a:solidFill>
              </a:rPr>
              <a:t>for </a:t>
            </a:r>
            <a:r>
              <a:rPr lang="en-US" altLang="en-US" sz="2400" dirty="0">
                <a:solidFill>
                  <a:schemeClr val="tx1"/>
                </a:solidFill>
              </a:rPr>
              <a:t>the ocean</a:t>
            </a:r>
          </a:p>
          <a:p>
            <a:pPr eaLnBrk="1">
              <a:buFont typeface="Wingdings" pitchFamily="2" charset="2"/>
              <a:buChar char="Ø"/>
            </a:pPr>
            <a:endParaRPr lang="en-US" altLang="en-US" sz="1000" dirty="0">
              <a:solidFill>
                <a:schemeClr val="tx1"/>
              </a:solidFill>
            </a:endParaRPr>
          </a:p>
          <a:p>
            <a:pPr eaLnBrk="1">
              <a:buFont typeface="Wingdings" pitchFamily="2" charset="2"/>
              <a:buChar char="Ø"/>
            </a:pPr>
            <a:r>
              <a:rPr lang="en-US" altLang="en-US" sz="2400" dirty="0" smtClean="0">
                <a:solidFill>
                  <a:schemeClr val="tx1"/>
                </a:solidFill>
              </a:rPr>
              <a:t>5/12 </a:t>
            </a:r>
            <a:r>
              <a:rPr lang="en-US" altLang="en-US" sz="2400" dirty="0">
                <a:solidFill>
                  <a:schemeClr val="tx1"/>
                </a:solidFill>
              </a:rPr>
              <a:t>members using initial perturbations applied to </a:t>
            </a:r>
            <a:r>
              <a:rPr lang="en-US" altLang="en-US" sz="2400" dirty="0" smtClean="0">
                <a:solidFill>
                  <a:schemeClr val="tx1"/>
                </a:solidFill>
              </a:rPr>
              <a:t>the atmosphere, ocean and sea ice </a:t>
            </a:r>
            <a:r>
              <a:rPr lang="en-US" altLang="en-US" sz="2400" dirty="0">
                <a:solidFill>
                  <a:schemeClr val="tx1"/>
                </a:solidFill>
              </a:rPr>
              <a:t>components for EC-Earth2.3, </a:t>
            </a:r>
            <a:r>
              <a:rPr lang="en-US" altLang="en-US" sz="2400" dirty="0" smtClean="0">
                <a:solidFill>
                  <a:schemeClr val="tx1"/>
                </a:solidFill>
              </a:rPr>
              <a:t>only the </a:t>
            </a:r>
            <a:r>
              <a:rPr lang="en-US" altLang="en-US" sz="2400" dirty="0">
                <a:solidFill>
                  <a:schemeClr val="tx1"/>
                </a:solidFill>
              </a:rPr>
              <a:t>atmosphere </a:t>
            </a:r>
            <a:r>
              <a:rPr lang="en-US" altLang="en-US" sz="2400" dirty="0" smtClean="0">
                <a:solidFill>
                  <a:schemeClr val="tx1"/>
                </a:solidFill>
              </a:rPr>
              <a:t>and ocean </a:t>
            </a:r>
            <a:r>
              <a:rPr lang="en-US" altLang="en-US" sz="2400" dirty="0">
                <a:solidFill>
                  <a:schemeClr val="tx1"/>
                </a:solidFill>
              </a:rPr>
              <a:t>for </a:t>
            </a:r>
            <a:r>
              <a:rPr lang="en-US" altLang="en-US" sz="2400" dirty="0" smtClean="0">
                <a:solidFill>
                  <a:schemeClr val="tx1"/>
                </a:solidFill>
              </a:rPr>
              <a:t>CNRM-CM</a:t>
            </a:r>
            <a:endParaRPr lang="en-US" altLang="en-US" sz="1000" dirty="0">
              <a:solidFill>
                <a:schemeClr val="tx1"/>
              </a:solidFill>
            </a:endParaRPr>
          </a:p>
          <a:p>
            <a:pPr eaLnBrk="1">
              <a:buFont typeface="Wingdings" pitchFamily="2" charset="2"/>
              <a:buChar char="Ø"/>
            </a:pPr>
            <a:endParaRPr lang="en-US" altLang="en-US" sz="1000" dirty="0" smtClean="0">
              <a:solidFill>
                <a:schemeClr val="tx1"/>
              </a:solidFill>
            </a:endParaRPr>
          </a:p>
          <a:p>
            <a:pPr eaLnBrk="1">
              <a:buFont typeface="Wingdings" pitchFamily="2" charset="2"/>
              <a:buChar char="Ø"/>
            </a:pPr>
            <a:r>
              <a:rPr lang="en-US" altLang="en-US" sz="2400" dirty="0" smtClean="0">
                <a:solidFill>
                  <a:schemeClr val="tx1"/>
                </a:solidFill>
              </a:rPr>
              <a:t>Sensitivity experiment : climatological sea ice initialization</a:t>
            </a:r>
            <a:endParaRPr lang="en-US" altLang="en-US" sz="2400" i="1" dirty="0" smtClean="0">
              <a:solidFill>
                <a:srgbClr val="0070C0"/>
              </a:solidFill>
            </a:endParaRPr>
          </a:p>
        </p:txBody>
      </p:sp>
      <p:pic>
        <p:nvPicPr>
          <p:cNvPr id="6"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8709" y="2142834"/>
            <a:ext cx="593955" cy="5093387"/>
            <a:chOff x="-18709" y="2142834"/>
            <a:chExt cx="593955" cy="5093387"/>
          </a:xfrm>
        </p:grpSpPr>
        <p:sp>
          <p:nvSpPr>
            <p:cNvPr id="2" name="Left Brace 1"/>
            <p:cNvSpPr/>
            <p:nvPr/>
          </p:nvSpPr>
          <p:spPr bwMode="auto">
            <a:xfrm>
              <a:off x="431800" y="2142834"/>
              <a:ext cx="143446" cy="4013267"/>
            </a:xfrm>
            <a:prstGeom prst="leftBrace">
              <a:avLst/>
            </a:prstGeom>
            <a:ln>
              <a:solidFill>
                <a:srgbClr val="C00000"/>
              </a:solidFill>
              <a:headEnd type="none" w="med" len="med"/>
              <a:tailEnd type="none" w="med" len="med"/>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3" name="TextBox 2"/>
            <p:cNvSpPr txBox="1"/>
            <p:nvPr/>
          </p:nvSpPr>
          <p:spPr>
            <a:xfrm rot="16200000">
              <a:off x="-411679" y="3884776"/>
              <a:ext cx="1296144" cy="510204"/>
            </a:xfrm>
            <a:prstGeom prst="rect">
              <a:avLst/>
            </a:prstGeom>
            <a:noFill/>
          </p:spPr>
          <p:txBody>
            <a:bodyPr wrap="square" rtlCol="0">
              <a:spAutoFit/>
            </a:bodyPr>
            <a:lstStyle/>
            <a:p>
              <a:pPr algn="ctr"/>
              <a:r>
                <a:rPr lang="en-US" sz="2800" dirty="0" err="1" smtClean="0">
                  <a:solidFill>
                    <a:srgbClr val="C00000"/>
                  </a:solidFill>
                </a:rPr>
                <a:t>Init</a:t>
              </a:r>
              <a:endParaRPr lang="en-US" sz="2800" dirty="0">
                <a:solidFill>
                  <a:srgbClr val="C00000"/>
                </a:solidFill>
              </a:endParaRPr>
            </a:p>
          </p:txBody>
        </p:sp>
        <p:sp>
          <p:nvSpPr>
            <p:cNvPr id="9" name="TextBox 8"/>
            <p:cNvSpPr txBox="1"/>
            <p:nvPr/>
          </p:nvSpPr>
          <p:spPr>
            <a:xfrm rot="16200000">
              <a:off x="-399366" y="6333047"/>
              <a:ext cx="1296144" cy="510204"/>
            </a:xfrm>
            <a:prstGeom prst="rect">
              <a:avLst/>
            </a:prstGeom>
            <a:noFill/>
          </p:spPr>
          <p:txBody>
            <a:bodyPr wrap="square" rtlCol="0">
              <a:spAutoFit/>
            </a:bodyPr>
            <a:lstStyle/>
            <a:p>
              <a:pPr algn="ctr"/>
              <a:r>
                <a:rPr lang="en-US" sz="2800" dirty="0" err="1" smtClean="0">
                  <a:solidFill>
                    <a:srgbClr val="0070C0"/>
                  </a:solidFill>
                </a:rPr>
                <a:t>Clim</a:t>
              </a:r>
              <a:endParaRPr lang="en-US" sz="2800" dirty="0">
                <a:solidFill>
                  <a:srgbClr val="0070C0"/>
                </a:solidFill>
              </a:endParaRPr>
            </a:p>
          </p:txBody>
        </p:sp>
      </p:grpSp>
    </p:spTree>
    <p:extLst>
      <p:ext uri="{BB962C8B-B14F-4D97-AF65-F5344CB8AC3E}">
        <p14:creationId xmlns:p14="http://schemas.microsoft.com/office/powerpoint/2010/main" val="33978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IV </a:t>
            </a:r>
            <a:r>
              <a:rPr lang="en-GB" altLang="en-US" sz="3200" dirty="0">
                <a:solidFill>
                  <a:schemeClr val="tx1"/>
                </a:solidFill>
              </a:rPr>
              <a:t>– </a:t>
            </a:r>
            <a:r>
              <a:rPr lang="en-GB" altLang="en-US" sz="3200" dirty="0" smtClean="0">
                <a:solidFill>
                  <a:schemeClr val="tx1"/>
                </a:solidFill>
              </a:rPr>
              <a:t>Added-value of sea ice initialization</a:t>
            </a:r>
            <a:endParaRPr lang="en-US" altLang="en-US" sz="3200" dirty="0">
              <a:solidFill>
                <a:schemeClr val="tx1"/>
              </a:solidFill>
            </a:endParaRPr>
          </a:p>
        </p:txBody>
      </p:sp>
      <p:pic>
        <p:nvPicPr>
          <p:cNvPr id="6"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smtClean="0">
                <a:solidFill>
                  <a:schemeClr val="tx1"/>
                </a:solidFill>
              </a:rPr>
              <a:t>Guemas et al (2015) </a:t>
            </a:r>
            <a:r>
              <a:rPr lang="en-US" altLang="en-US" b="0" i="1" dirty="0">
                <a:solidFill>
                  <a:schemeClr val="tx1"/>
                </a:solidFill>
              </a:rPr>
              <a:t>in preparation</a:t>
            </a:r>
          </a:p>
        </p:txBody>
      </p:sp>
      <p:grpSp>
        <p:nvGrpSpPr>
          <p:cNvPr id="2" name="Group 1"/>
          <p:cNvGrpSpPr/>
          <p:nvPr/>
        </p:nvGrpSpPr>
        <p:grpSpPr>
          <a:xfrm>
            <a:off x="107950" y="2431218"/>
            <a:ext cx="9874250" cy="3868899"/>
            <a:chOff x="107950" y="2431218"/>
            <a:chExt cx="9874250" cy="3868899"/>
          </a:xfrm>
        </p:grpSpPr>
        <p:pic>
          <p:nvPicPr>
            <p:cNvPr id="9" name="Picture 10" descr="S:\guemas\InitVsClim\Timeseries\May\sieN\Detrended_CorCoef_sie_TotalArc_nsidc.jpg"/>
            <p:cNvPicPr>
              <a:picLocks noChangeAspect="1" noChangeArrowheads="1"/>
            </p:cNvPicPr>
            <p:nvPr/>
          </p:nvPicPr>
          <p:blipFill>
            <a:blip r:embed="rId5" cstate="print">
              <a:extLst>
                <a:ext uri="{28A0092B-C50C-407E-A947-70E740481C1C}">
                  <a14:useLocalDpi xmlns:a14="http://schemas.microsoft.com/office/drawing/2010/main" val="0"/>
                </a:ext>
              </a:extLst>
            </a:blip>
            <a:srcRect b="9633"/>
            <a:stretch>
              <a:fillRect/>
            </a:stretch>
          </p:blipFill>
          <p:spPr bwMode="auto">
            <a:xfrm>
              <a:off x="107950" y="2431218"/>
              <a:ext cx="516731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S:\guemas\InitVsClim\Timeseries\May\sieN\RMSE_sie_TotalArc_nsidc.jpg"/>
            <p:cNvPicPr>
              <a:picLocks noChangeAspect="1" noChangeArrowheads="1"/>
            </p:cNvPicPr>
            <p:nvPr/>
          </p:nvPicPr>
          <p:blipFill>
            <a:blip r:embed="rId6" cstate="print">
              <a:extLst>
                <a:ext uri="{28A0092B-C50C-407E-A947-70E740481C1C}">
                  <a14:useLocalDpi xmlns:a14="http://schemas.microsoft.com/office/drawing/2010/main" val="0"/>
                </a:ext>
              </a:extLst>
            </a:blip>
            <a:srcRect r="5275" b="10141"/>
            <a:stretch>
              <a:fillRect/>
            </a:stretch>
          </p:blipFill>
          <p:spPr bwMode="auto">
            <a:xfrm>
              <a:off x="5060950" y="2432805"/>
              <a:ext cx="4921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4038600" y="2775705"/>
              <a:ext cx="838200" cy="431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rgbClr val="990000"/>
                  </a:solidFill>
                </a:rPr>
                <a:t>Init</a:t>
              </a:r>
            </a:p>
          </p:txBody>
        </p:sp>
        <p:grpSp>
          <p:nvGrpSpPr>
            <p:cNvPr id="12" name="Group 26"/>
            <p:cNvGrpSpPr>
              <a:grpSpLocks/>
            </p:cNvGrpSpPr>
            <p:nvPr/>
          </p:nvGrpSpPr>
          <p:grpSpPr bwMode="auto">
            <a:xfrm>
              <a:off x="3657600" y="3004305"/>
              <a:ext cx="3352800" cy="1676400"/>
              <a:chOff x="2304" y="1417"/>
              <a:chExt cx="2112" cy="1056"/>
            </a:xfrm>
          </p:grpSpPr>
          <p:sp>
            <p:nvSpPr>
              <p:cNvPr id="13" name="Line 13"/>
              <p:cNvSpPr>
                <a:spLocks noChangeShapeType="1"/>
              </p:cNvSpPr>
              <p:nvPr/>
            </p:nvSpPr>
            <p:spPr bwMode="auto">
              <a:xfrm flipH="1">
                <a:off x="2304" y="1513"/>
                <a:ext cx="336" cy="240"/>
              </a:xfrm>
              <a:prstGeom prst="line">
                <a:avLst/>
              </a:prstGeom>
              <a:noFill/>
              <a:ln w="1905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p:cNvSpPr>
                <a:spLocks noChangeShapeType="1"/>
              </p:cNvSpPr>
              <p:nvPr/>
            </p:nvSpPr>
            <p:spPr bwMode="auto">
              <a:xfrm>
                <a:off x="2928" y="1417"/>
                <a:ext cx="1488" cy="1056"/>
              </a:xfrm>
              <a:prstGeom prst="line">
                <a:avLst/>
              </a:prstGeom>
              <a:noFill/>
              <a:ln w="1905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Text Box 15"/>
            <p:cNvSpPr txBox="1">
              <a:spLocks noChangeArrowheads="1"/>
            </p:cNvSpPr>
            <p:nvPr/>
          </p:nvSpPr>
          <p:spPr bwMode="auto">
            <a:xfrm>
              <a:off x="990600" y="4985505"/>
              <a:ext cx="1066800" cy="431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accent2"/>
                  </a:solidFill>
                </a:rPr>
                <a:t>Clim</a:t>
              </a:r>
            </a:p>
          </p:txBody>
        </p:sp>
        <p:grpSp>
          <p:nvGrpSpPr>
            <p:cNvPr id="16" name="Group 25"/>
            <p:cNvGrpSpPr>
              <a:grpSpLocks/>
            </p:cNvGrpSpPr>
            <p:nvPr/>
          </p:nvGrpSpPr>
          <p:grpSpPr bwMode="auto">
            <a:xfrm>
              <a:off x="1676400" y="4299705"/>
              <a:ext cx="4114800" cy="914400"/>
              <a:chOff x="1056" y="2233"/>
              <a:chExt cx="2592" cy="576"/>
            </a:xfrm>
          </p:grpSpPr>
          <p:sp>
            <p:nvSpPr>
              <p:cNvPr id="17" name="Line 16"/>
              <p:cNvSpPr>
                <a:spLocks noChangeShapeType="1"/>
              </p:cNvSpPr>
              <p:nvPr/>
            </p:nvSpPr>
            <p:spPr bwMode="auto">
              <a:xfrm flipV="1">
                <a:off x="1056" y="2233"/>
                <a:ext cx="384" cy="432"/>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1200" y="2638"/>
                <a:ext cx="2448" cy="171"/>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Text Box 18"/>
            <p:cNvSpPr txBox="1">
              <a:spLocks noChangeArrowheads="1"/>
            </p:cNvSpPr>
            <p:nvPr/>
          </p:nvSpPr>
          <p:spPr bwMode="auto">
            <a:xfrm>
              <a:off x="3657600" y="5823705"/>
              <a:ext cx="4267200" cy="476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dirty="0" smtClean="0">
                  <a:solidFill>
                    <a:schemeClr val="tx1"/>
                  </a:solidFill>
                </a:rPr>
                <a:t>   95% confidence </a:t>
              </a:r>
              <a:r>
                <a:rPr lang="fr-FR" altLang="en-US" sz="2400" dirty="0" err="1" smtClean="0">
                  <a:solidFill>
                    <a:schemeClr val="tx1"/>
                  </a:solidFill>
                </a:rPr>
                <a:t>interval</a:t>
              </a:r>
              <a:endParaRPr lang="fr-FR" altLang="en-US" sz="2400" dirty="0">
                <a:solidFill>
                  <a:schemeClr val="tx1"/>
                </a:solidFill>
              </a:endParaRPr>
            </a:p>
          </p:txBody>
        </p:sp>
        <p:grpSp>
          <p:nvGrpSpPr>
            <p:cNvPr id="20" name="Group 30"/>
            <p:cNvGrpSpPr>
              <a:grpSpLocks/>
            </p:cNvGrpSpPr>
            <p:nvPr/>
          </p:nvGrpSpPr>
          <p:grpSpPr bwMode="auto">
            <a:xfrm>
              <a:off x="7620000" y="3080505"/>
              <a:ext cx="762000" cy="2743200"/>
              <a:chOff x="4800" y="1465"/>
              <a:chExt cx="480" cy="1728"/>
            </a:xfrm>
          </p:grpSpPr>
          <p:sp>
            <p:nvSpPr>
              <p:cNvPr id="21" name="Line 21"/>
              <p:cNvSpPr>
                <a:spLocks noChangeShapeType="1"/>
              </p:cNvSpPr>
              <p:nvPr/>
            </p:nvSpPr>
            <p:spPr bwMode="auto">
              <a:xfrm flipV="1">
                <a:off x="4800" y="2425"/>
                <a:ext cx="432" cy="7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2"/>
              <p:cNvSpPr>
                <a:spLocks noChangeShapeType="1"/>
              </p:cNvSpPr>
              <p:nvPr/>
            </p:nvSpPr>
            <p:spPr bwMode="auto">
              <a:xfrm flipV="1">
                <a:off x="4800" y="1465"/>
                <a:ext cx="480" cy="172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27"/>
            <p:cNvGrpSpPr>
              <a:grpSpLocks/>
            </p:cNvGrpSpPr>
            <p:nvPr/>
          </p:nvGrpSpPr>
          <p:grpSpPr bwMode="auto">
            <a:xfrm>
              <a:off x="3429000" y="4071105"/>
              <a:ext cx="4038600" cy="1828800"/>
              <a:chOff x="2160" y="2089"/>
              <a:chExt cx="2544" cy="1152"/>
            </a:xfrm>
          </p:grpSpPr>
          <p:sp>
            <p:nvSpPr>
              <p:cNvPr id="24" name="Line 19"/>
              <p:cNvSpPr>
                <a:spLocks noChangeShapeType="1"/>
              </p:cNvSpPr>
              <p:nvPr/>
            </p:nvSpPr>
            <p:spPr bwMode="auto">
              <a:xfrm flipH="1" flipV="1">
                <a:off x="4608" y="2665"/>
                <a:ext cx="96"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0"/>
              <p:cNvSpPr>
                <a:spLocks noChangeShapeType="1"/>
              </p:cNvSpPr>
              <p:nvPr/>
            </p:nvSpPr>
            <p:spPr bwMode="auto">
              <a:xfrm flipH="1" flipV="1">
                <a:off x="4656" y="2233"/>
                <a:ext cx="48"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3"/>
              <p:cNvSpPr>
                <a:spLocks noChangeShapeType="1"/>
              </p:cNvSpPr>
              <p:nvPr/>
            </p:nvSpPr>
            <p:spPr bwMode="auto">
              <a:xfrm flipH="1" flipV="1">
                <a:off x="2256" y="2809"/>
                <a:ext cx="19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4"/>
              <p:cNvSpPr>
                <a:spLocks noChangeShapeType="1"/>
              </p:cNvSpPr>
              <p:nvPr/>
            </p:nvSpPr>
            <p:spPr bwMode="auto">
              <a:xfrm flipH="1" flipV="1">
                <a:off x="2160" y="2089"/>
                <a:ext cx="288" cy="1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8" name="AutoShape 28"/>
          <p:cNvSpPr>
            <a:spLocks noChangeArrowheads="1"/>
          </p:cNvSpPr>
          <p:nvPr/>
        </p:nvSpPr>
        <p:spPr bwMode="auto">
          <a:xfrm>
            <a:off x="533400" y="6444133"/>
            <a:ext cx="457200" cy="609600"/>
          </a:xfrm>
          <a:prstGeom prst="rightArrow">
            <a:avLst>
              <a:gd name="adj1" fmla="val 50000"/>
              <a:gd name="adj2" fmla="val 25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29"/>
          <p:cNvSpPr txBox="1">
            <a:spLocks noChangeArrowheads="1"/>
          </p:cNvSpPr>
          <p:nvPr/>
        </p:nvSpPr>
        <p:spPr bwMode="auto">
          <a:xfrm>
            <a:off x="1143000" y="6375729"/>
            <a:ext cx="8610600" cy="8604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b="1" dirty="0" err="1" smtClean="0">
                <a:solidFill>
                  <a:srgbClr val="990000"/>
                </a:solidFill>
              </a:rPr>
              <a:t>Skill</a:t>
            </a:r>
            <a:r>
              <a:rPr lang="fr-FR" altLang="en-US" sz="2400" b="1" dirty="0" smtClean="0">
                <a:solidFill>
                  <a:srgbClr val="990000"/>
                </a:solidFill>
              </a:rPr>
              <a:t> </a:t>
            </a:r>
            <a:r>
              <a:rPr lang="fr-FR" altLang="en-US" sz="2400" dirty="0" err="1" smtClean="0">
                <a:solidFill>
                  <a:srgbClr val="990000"/>
                </a:solidFill>
              </a:rPr>
              <a:t>increase</a:t>
            </a:r>
            <a:r>
              <a:rPr lang="fr-FR" altLang="en-US" sz="2400" dirty="0" smtClean="0">
                <a:solidFill>
                  <a:srgbClr val="990000"/>
                </a:solidFill>
              </a:rPr>
              <a:t> in the </a:t>
            </a:r>
            <a:r>
              <a:rPr lang="fr-FR" altLang="en-US" sz="2400" dirty="0" err="1" smtClean="0">
                <a:solidFill>
                  <a:srgbClr val="990000"/>
                </a:solidFill>
              </a:rPr>
              <a:t>Arctic</a:t>
            </a:r>
            <a:r>
              <a:rPr lang="fr-FR" altLang="en-US" sz="2400" dirty="0" smtClean="0">
                <a:solidFill>
                  <a:srgbClr val="990000"/>
                </a:solidFill>
              </a:rPr>
              <a:t> </a:t>
            </a:r>
            <a:r>
              <a:rPr lang="fr-FR" altLang="en-US" sz="2400" dirty="0" err="1" smtClean="0">
                <a:solidFill>
                  <a:srgbClr val="990000"/>
                </a:solidFill>
              </a:rPr>
              <a:t>with</a:t>
            </a:r>
            <a:r>
              <a:rPr lang="fr-FR" altLang="en-US" sz="2400" dirty="0" smtClean="0">
                <a:solidFill>
                  <a:srgbClr val="990000"/>
                </a:solidFill>
              </a:rPr>
              <a:t> </a:t>
            </a:r>
            <a:r>
              <a:rPr lang="fr-FR" altLang="en-US" sz="2400" dirty="0" err="1" smtClean="0">
                <a:solidFill>
                  <a:srgbClr val="990000"/>
                </a:solidFill>
              </a:rPr>
              <a:t>sea</a:t>
            </a:r>
            <a:r>
              <a:rPr lang="fr-FR" altLang="en-US" sz="2400" dirty="0" smtClean="0">
                <a:solidFill>
                  <a:srgbClr val="990000"/>
                </a:solidFill>
              </a:rPr>
              <a:t> </a:t>
            </a:r>
            <a:r>
              <a:rPr lang="fr-FR" altLang="en-US" sz="2400" dirty="0" err="1" smtClean="0">
                <a:solidFill>
                  <a:srgbClr val="990000"/>
                </a:solidFill>
              </a:rPr>
              <a:t>ice</a:t>
            </a:r>
            <a:r>
              <a:rPr lang="fr-FR" altLang="en-US" sz="2400" dirty="0" smtClean="0">
                <a:solidFill>
                  <a:srgbClr val="990000"/>
                </a:solidFill>
              </a:rPr>
              <a:t> </a:t>
            </a:r>
            <a:r>
              <a:rPr lang="fr-FR" altLang="en-US" sz="2400" b="1" dirty="0" smtClean="0">
                <a:solidFill>
                  <a:srgbClr val="990000"/>
                </a:solidFill>
              </a:rPr>
              <a:t>initialisation, </a:t>
            </a:r>
            <a:r>
              <a:rPr lang="fr-FR" altLang="en-US" sz="2400" b="1" dirty="0" err="1" smtClean="0">
                <a:solidFill>
                  <a:srgbClr val="990000"/>
                </a:solidFill>
              </a:rPr>
              <a:t>which</a:t>
            </a:r>
            <a:r>
              <a:rPr lang="fr-FR" altLang="en-US" sz="2400" b="1" dirty="0" smtClean="0">
                <a:solidFill>
                  <a:srgbClr val="990000"/>
                </a:solidFill>
              </a:rPr>
              <a:t> </a:t>
            </a:r>
            <a:r>
              <a:rPr lang="fr-FR" altLang="en-US" sz="2400" b="1" dirty="0" err="1" smtClean="0">
                <a:solidFill>
                  <a:srgbClr val="990000"/>
                </a:solidFill>
              </a:rPr>
              <a:t>is</a:t>
            </a:r>
            <a:r>
              <a:rPr lang="fr-FR" altLang="en-US" sz="2400" b="1" dirty="0" smtClean="0">
                <a:solidFill>
                  <a:srgbClr val="990000"/>
                </a:solidFill>
              </a:rPr>
              <a:t> not </a:t>
            </a:r>
            <a:r>
              <a:rPr lang="fr-FR" altLang="en-US" sz="2400" b="1" dirty="0" err="1" smtClean="0">
                <a:solidFill>
                  <a:srgbClr val="990000"/>
                </a:solidFill>
              </a:rPr>
              <a:t>only</a:t>
            </a:r>
            <a:r>
              <a:rPr lang="fr-FR" altLang="en-US" sz="2400" b="1" dirty="0" smtClean="0">
                <a:solidFill>
                  <a:srgbClr val="990000"/>
                </a:solidFill>
              </a:rPr>
              <a:t> due to the long-</a:t>
            </a:r>
            <a:r>
              <a:rPr lang="fr-FR" altLang="en-US" sz="2400" b="1" dirty="0" err="1" smtClean="0">
                <a:solidFill>
                  <a:srgbClr val="990000"/>
                </a:solidFill>
              </a:rPr>
              <a:t>term</a:t>
            </a:r>
            <a:r>
              <a:rPr lang="fr-FR" altLang="en-US" sz="2400" b="1" dirty="0" smtClean="0">
                <a:solidFill>
                  <a:srgbClr val="990000"/>
                </a:solidFill>
              </a:rPr>
              <a:t> trend</a:t>
            </a:r>
            <a:endParaRPr lang="fr-FR" altLang="en-US" sz="2400" b="1" dirty="0">
              <a:solidFill>
                <a:srgbClr val="990000"/>
              </a:solidFill>
            </a:endParaRPr>
          </a:p>
        </p:txBody>
      </p:sp>
      <p:sp>
        <p:nvSpPr>
          <p:cNvPr id="30" name="Text Box 2"/>
          <p:cNvSpPr txBox="1">
            <a:spLocks noChangeArrowheads="1"/>
          </p:cNvSpPr>
          <p:nvPr/>
        </p:nvSpPr>
        <p:spPr bwMode="auto">
          <a:xfrm>
            <a:off x="215900" y="1691605"/>
            <a:ext cx="9648825" cy="5404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err="1" smtClean="0">
                <a:solidFill>
                  <a:schemeClr val="tx1"/>
                </a:solidFill>
              </a:rPr>
              <a:t>Arctic</a:t>
            </a:r>
            <a:r>
              <a:rPr lang="fr-FR" altLang="en-US" sz="2800" dirty="0" smtClean="0">
                <a:solidFill>
                  <a:schemeClr val="tx1"/>
                </a:solidFill>
              </a:rPr>
              <a:t> </a:t>
            </a:r>
            <a:r>
              <a:rPr lang="fr-FR" altLang="en-US" sz="2800" dirty="0" err="1" smtClean="0">
                <a:solidFill>
                  <a:schemeClr val="tx1"/>
                </a:solidFill>
              </a:rPr>
              <a:t>predictions</a:t>
            </a:r>
            <a:r>
              <a:rPr lang="fr-FR" altLang="en-US" sz="2800" dirty="0" smtClean="0">
                <a:solidFill>
                  <a:schemeClr val="tx1"/>
                </a:solidFill>
              </a:rPr>
              <a:t> </a:t>
            </a:r>
            <a:r>
              <a:rPr lang="fr-FR" altLang="en-US" sz="2800" dirty="0" err="1" smtClean="0">
                <a:solidFill>
                  <a:schemeClr val="tx1"/>
                </a:solidFill>
              </a:rPr>
              <a:t>from</a:t>
            </a:r>
            <a:r>
              <a:rPr lang="fr-FR" altLang="en-US" sz="2800" dirty="0" smtClean="0">
                <a:solidFill>
                  <a:schemeClr val="tx1"/>
                </a:solidFill>
              </a:rPr>
              <a:t> May</a:t>
            </a:r>
            <a:endParaRPr lang="en-US" altLang="en-US" sz="2800" dirty="0">
              <a:solidFill>
                <a:schemeClr val="tx1"/>
              </a:solidFill>
            </a:endParaRPr>
          </a:p>
        </p:txBody>
      </p:sp>
    </p:spTree>
    <p:extLst>
      <p:ext uri="{BB962C8B-B14F-4D97-AF65-F5344CB8AC3E}">
        <p14:creationId xmlns:p14="http://schemas.microsoft.com/office/powerpoint/2010/main" val="3178829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IV </a:t>
            </a:r>
            <a:r>
              <a:rPr lang="en-GB" altLang="en-US" sz="3200" dirty="0">
                <a:solidFill>
                  <a:schemeClr val="tx1"/>
                </a:solidFill>
              </a:rPr>
              <a:t>– </a:t>
            </a:r>
            <a:r>
              <a:rPr lang="en-GB" altLang="en-US" sz="3200" dirty="0" smtClean="0">
                <a:solidFill>
                  <a:schemeClr val="tx1"/>
                </a:solidFill>
              </a:rPr>
              <a:t>Added-value of sea ice initialization</a:t>
            </a:r>
            <a:endParaRPr lang="en-US" altLang="en-US" sz="3200" dirty="0">
              <a:solidFill>
                <a:schemeClr val="tx1"/>
              </a:solidFill>
            </a:endParaRPr>
          </a:p>
        </p:txBody>
      </p:sp>
      <p:pic>
        <p:nvPicPr>
          <p:cNvPr id="6"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smtClean="0">
                <a:solidFill>
                  <a:schemeClr val="tx1"/>
                </a:solidFill>
              </a:rPr>
              <a:t>Guemas et al (2015) </a:t>
            </a:r>
            <a:r>
              <a:rPr lang="en-US" altLang="en-US" b="0" i="1" dirty="0">
                <a:solidFill>
                  <a:schemeClr val="tx1"/>
                </a:solidFill>
              </a:rPr>
              <a:t>in preparation</a:t>
            </a:r>
          </a:p>
        </p:txBody>
      </p:sp>
      <p:sp>
        <p:nvSpPr>
          <p:cNvPr id="30" name="Text Box 2"/>
          <p:cNvSpPr txBox="1">
            <a:spLocks noChangeArrowheads="1"/>
          </p:cNvSpPr>
          <p:nvPr/>
        </p:nvSpPr>
        <p:spPr bwMode="auto">
          <a:xfrm>
            <a:off x="215900" y="1691605"/>
            <a:ext cx="9648825" cy="5404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err="1" smtClean="0">
                <a:solidFill>
                  <a:schemeClr val="tx1"/>
                </a:solidFill>
              </a:rPr>
              <a:t>Antarctic</a:t>
            </a:r>
            <a:r>
              <a:rPr lang="fr-FR" altLang="en-US" sz="2800" dirty="0" smtClean="0">
                <a:solidFill>
                  <a:schemeClr val="tx1"/>
                </a:solidFill>
              </a:rPr>
              <a:t> </a:t>
            </a:r>
            <a:r>
              <a:rPr lang="fr-FR" altLang="en-US" sz="2800" dirty="0" err="1" smtClean="0">
                <a:solidFill>
                  <a:schemeClr val="tx1"/>
                </a:solidFill>
              </a:rPr>
              <a:t>predictions</a:t>
            </a:r>
            <a:r>
              <a:rPr lang="fr-FR" altLang="en-US" sz="2800" dirty="0" smtClean="0">
                <a:solidFill>
                  <a:schemeClr val="tx1"/>
                </a:solidFill>
              </a:rPr>
              <a:t> </a:t>
            </a:r>
            <a:r>
              <a:rPr lang="fr-FR" altLang="en-US" sz="2800" dirty="0" err="1" smtClean="0">
                <a:solidFill>
                  <a:schemeClr val="tx1"/>
                </a:solidFill>
              </a:rPr>
              <a:t>from</a:t>
            </a:r>
            <a:r>
              <a:rPr lang="fr-FR" altLang="en-US" sz="2800" dirty="0" smtClean="0">
                <a:solidFill>
                  <a:schemeClr val="tx1"/>
                </a:solidFill>
              </a:rPr>
              <a:t> May</a:t>
            </a:r>
            <a:endParaRPr lang="en-US" altLang="en-US" sz="2800" dirty="0">
              <a:solidFill>
                <a:schemeClr val="tx1"/>
              </a:solidFill>
            </a:endParaRPr>
          </a:p>
        </p:txBody>
      </p:sp>
      <p:grpSp>
        <p:nvGrpSpPr>
          <p:cNvPr id="2" name="Group 1"/>
          <p:cNvGrpSpPr/>
          <p:nvPr/>
        </p:nvGrpSpPr>
        <p:grpSpPr>
          <a:xfrm>
            <a:off x="107950" y="2432304"/>
            <a:ext cx="9871075" cy="3240088"/>
            <a:chOff x="107950" y="2411685"/>
            <a:chExt cx="9871075" cy="3240088"/>
          </a:xfrm>
        </p:grpSpPr>
        <p:pic>
          <p:nvPicPr>
            <p:cNvPr id="31" name="Picture 11" descr="S:\guemas\InitVsClim\Timeseries\May\sieS\CorCoef_sie_Southern_Hemisphere_nsidc.jpg"/>
            <p:cNvPicPr>
              <a:picLocks noChangeAspect="1" noChangeArrowheads="1"/>
            </p:cNvPicPr>
            <p:nvPr/>
          </p:nvPicPr>
          <p:blipFill>
            <a:blip r:embed="rId5" cstate="print">
              <a:extLst>
                <a:ext uri="{28A0092B-C50C-407E-A947-70E740481C1C}">
                  <a14:useLocalDpi xmlns:a14="http://schemas.microsoft.com/office/drawing/2010/main" val="0"/>
                </a:ext>
              </a:extLst>
            </a:blip>
            <a:srcRect b="9633"/>
            <a:stretch>
              <a:fillRect/>
            </a:stretch>
          </p:blipFill>
          <p:spPr bwMode="auto">
            <a:xfrm>
              <a:off x="107950" y="2411685"/>
              <a:ext cx="5167313"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S:\guemas\InitVsClim\Timeseries\May\sieS\RMSE_sie_Southern_Hemisphere_nsidc.jpg"/>
            <p:cNvPicPr>
              <a:picLocks noChangeAspect="1" noChangeArrowheads="1"/>
            </p:cNvPicPr>
            <p:nvPr/>
          </p:nvPicPr>
          <p:blipFill>
            <a:blip r:embed="rId6" cstate="print">
              <a:extLst>
                <a:ext uri="{28A0092B-C50C-407E-A947-70E740481C1C}">
                  <a14:useLocalDpi xmlns:a14="http://schemas.microsoft.com/office/drawing/2010/main" val="0"/>
                </a:ext>
              </a:extLst>
            </a:blip>
            <a:srcRect r="5275" b="10141"/>
            <a:stretch>
              <a:fillRect/>
            </a:stretch>
          </p:blipFill>
          <p:spPr bwMode="auto">
            <a:xfrm>
              <a:off x="5059363" y="2414860"/>
              <a:ext cx="4919662" cy="3236913"/>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5"/>
            <p:cNvSpPr txBox="1">
              <a:spLocks noChangeArrowheads="1"/>
            </p:cNvSpPr>
            <p:nvPr/>
          </p:nvSpPr>
          <p:spPr bwMode="auto">
            <a:xfrm>
              <a:off x="4038600" y="2757760"/>
              <a:ext cx="838200" cy="431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rgbClr val="990000"/>
                  </a:solidFill>
                </a:rPr>
                <a:t>Init</a:t>
              </a:r>
            </a:p>
          </p:txBody>
        </p:sp>
        <p:sp>
          <p:nvSpPr>
            <p:cNvPr id="34" name="Text Box 16"/>
            <p:cNvSpPr txBox="1">
              <a:spLocks noChangeArrowheads="1"/>
            </p:cNvSpPr>
            <p:nvPr/>
          </p:nvSpPr>
          <p:spPr bwMode="auto">
            <a:xfrm>
              <a:off x="990600" y="4967560"/>
              <a:ext cx="1066800" cy="431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accent2"/>
                  </a:solidFill>
                </a:rPr>
                <a:t>Clim</a:t>
              </a:r>
            </a:p>
          </p:txBody>
        </p:sp>
      </p:grpSp>
      <p:sp>
        <p:nvSpPr>
          <p:cNvPr id="37" name="AutoShape 28"/>
          <p:cNvSpPr>
            <a:spLocks noChangeArrowheads="1"/>
          </p:cNvSpPr>
          <p:nvPr/>
        </p:nvSpPr>
        <p:spPr bwMode="auto">
          <a:xfrm>
            <a:off x="533400" y="6444133"/>
            <a:ext cx="457200" cy="609600"/>
          </a:xfrm>
          <a:prstGeom prst="rightArrow">
            <a:avLst>
              <a:gd name="adj1" fmla="val 50000"/>
              <a:gd name="adj2" fmla="val 25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29"/>
          <p:cNvSpPr txBox="1">
            <a:spLocks noChangeArrowheads="1"/>
          </p:cNvSpPr>
          <p:nvPr/>
        </p:nvSpPr>
        <p:spPr bwMode="auto">
          <a:xfrm>
            <a:off x="1143000" y="6375729"/>
            <a:ext cx="8610600" cy="8604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b="1" dirty="0" err="1" smtClean="0">
                <a:solidFill>
                  <a:srgbClr val="990000"/>
                </a:solidFill>
              </a:rPr>
              <a:t>Negligible</a:t>
            </a:r>
            <a:r>
              <a:rPr lang="fr-FR" altLang="en-US" sz="2400" b="1" dirty="0" smtClean="0">
                <a:solidFill>
                  <a:srgbClr val="990000"/>
                </a:solidFill>
              </a:rPr>
              <a:t> impact of </a:t>
            </a:r>
            <a:r>
              <a:rPr lang="fr-FR" altLang="en-US" sz="2400" b="1" dirty="0" err="1" smtClean="0">
                <a:solidFill>
                  <a:srgbClr val="990000"/>
                </a:solidFill>
              </a:rPr>
              <a:t>sea</a:t>
            </a:r>
            <a:r>
              <a:rPr lang="fr-FR" altLang="en-US" sz="2400" b="1" dirty="0" smtClean="0">
                <a:solidFill>
                  <a:srgbClr val="990000"/>
                </a:solidFill>
              </a:rPr>
              <a:t> </a:t>
            </a:r>
            <a:r>
              <a:rPr lang="fr-FR" altLang="en-US" sz="2400" b="1" dirty="0" err="1" smtClean="0">
                <a:solidFill>
                  <a:srgbClr val="990000"/>
                </a:solidFill>
              </a:rPr>
              <a:t>ice</a:t>
            </a:r>
            <a:r>
              <a:rPr lang="fr-FR" altLang="en-US" sz="2400" b="1" dirty="0" smtClean="0">
                <a:solidFill>
                  <a:srgbClr val="990000"/>
                </a:solidFill>
              </a:rPr>
              <a:t> </a:t>
            </a:r>
            <a:r>
              <a:rPr lang="fr-FR" altLang="en-US" sz="2400" b="1" dirty="0" err="1" smtClean="0">
                <a:solidFill>
                  <a:srgbClr val="990000"/>
                </a:solidFill>
              </a:rPr>
              <a:t>initialization</a:t>
            </a:r>
            <a:r>
              <a:rPr lang="fr-FR" altLang="en-US" sz="2400" b="1" dirty="0" smtClean="0">
                <a:solidFill>
                  <a:srgbClr val="990000"/>
                </a:solidFill>
              </a:rPr>
              <a:t> in May in the </a:t>
            </a:r>
            <a:r>
              <a:rPr lang="fr-FR" altLang="en-US" sz="2400" b="1" dirty="0" err="1" smtClean="0">
                <a:solidFill>
                  <a:srgbClr val="990000"/>
                </a:solidFill>
              </a:rPr>
              <a:t>Antarctic</a:t>
            </a:r>
            <a:endParaRPr lang="fr-FR" altLang="en-US" sz="2400" b="1" dirty="0">
              <a:solidFill>
                <a:srgbClr val="990000"/>
              </a:solidFill>
            </a:endParaRPr>
          </a:p>
        </p:txBody>
      </p:sp>
    </p:spTree>
    <p:extLst>
      <p:ext uri="{BB962C8B-B14F-4D97-AF65-F5344CB8AC3E}">
        <p14:creationId xmlns:p14="http://schemas.microsoft.com/office/powerpoint/2010/main" val="561079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0" y="1103313"/>
            <a:ext cx="10080625" cy="6892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dirty="0" smtClean="0">
                <a:solidFill>
                  <a:schemeClr val="tx1"/>
                </a:solidFill>
              </a:rPr>
              <a:t>Outline</a:t>
            </a:r>
            <a:endParaRPr lang="en-US" altLang="en-US" sz="4000" dirty="0">
              <a:solidFill>
                <a:schemeClr val="tx1"/>
              </a:solidFill>
            </a:endParaRPr>
          </a:p>
        </p:txBody>
      </p:sp>
      <p:sp>
        <p:nvSpPr>
          <p:cNvPr id="2" name="TextBox 1"/>
          <p:cNvSpPr txBox="1"/>
          <p:nvPr/>
        </p:nvSpPr>
        <p:spPr>
          <a:xfrm>
            <a:off x="215776" y="2598652"/>
            <a:ext cx="9577064" cy="3485441"/>
          </a:xfrm>
          <a:prstGeom prst="rect">
            <a:avLst/>
          </a:prstGeom>
          <a:noFill/>
        </p:spPr>
        <p:txBody>
          <a:bodyPr wrap="square" rtlCol="0">
            <a:spAutoFit/>
          </a:bodyPr>
          <a:lstStyle/>
          <a:p>
            <a:r>
              <a:rPr lang="en-US" sz="3600" dirty="0" smtClean="0">
                <a:solidFill>
                  <a:schemeClr val="tx1"/>
                </a:solidFill>
              </a:rPr>
              <a:t>I - Introduction: Arctic sea ice predictability </a:t>
            </a:r>
            <a:endParaRPr lang="en-US" sz="3600" dirty="0" smtClean="0">
              <a:solidFill>
                <a:schemeClr val="tx1"/>
              </a:solidFill>
            </a:endParaRPr>
          </a:p>
          <a:p>
            <a:endParaRPr lang="en-US" sz="800" dirty="0" smtClean="0">
              <a:solidFill>
                <a:schemeClr val="tx1"/>
              </a:solidFill>
            </a:endParaRPr>
          </a:p>
          <a:p>
            <a:r>
              <a:rPr lang="en-US" sz="3600" dirty="0" smtClean="0">
                <a:solidFill>
                  <a:schemeClr val="tx1"/>
                </a:solidFill>
              </a:rPr>
              <a:t>II - Arctic sea ice variability modes</a:t>
            </a:r>
          </a:p>
          <a:p>
            <a:endParaRPr lang="en-US" sz="800" dirty="0" smtClean="0">
              <a:solidFill>
                <a:schemeClr val="tx1"/>
              </a:solidFill>
            </a:endParaRPr>
          </a:p>
          <a:p>
            <a:r>
              <a:rPr lang="en-US" sz="3600" dirty="0" smtClean="0">
                <a:solidFill>
                  <a:schemeClr val="tx1"/>
                </a:solidFill>
              </a:rPr>
              <a:t>III </a:t>
            </a:r>
            <a:r>
              <a:rPr lang="en-US" sz="3600" dirty="0" smtClean="0">
                <a:solidFill>
                  <a:schemeClr val="tx1"/>
                </a:solidFill>
              </a:rPr>
              <a:t>- Sea </a:t>
            </a:r>
            <a:r>
              <a:rPr lang="en-US" sz="3600" dirty="0" smtClean="0">
                <a:solidFill>
                  <a:schemeClr val="tx1"/>
                </a:solidFill>
              </a:rPr>
              <a:t>ice initialization methods</a:t>
            </a:r>
          </a:p>
          <a:p>
            <a:endParaRPr lang="en-US" sz="800" dirty="0" smtClean="0">
              <a:solidFill>
                <a:schemeClr val="tx1"/>
              </a:solidFill>
            </a:endParaRPr>
          </a:p>
          <a:p>
            <a:r>
              <a:rPr lang="en-US" sz="3600" dirty="0" smtClean="0">
                <a:solidFill>
                  <a:schemeClr val="tx1"/>
                </a:solidFill>
              </a:rPr>
              <a:t>IV </a:t>
            </a:r>
            <a:r>
              <a:rPr lang="en-US" sz="3600" dirty="0" smtClean="0">
                <a:solidFill>
                  <a:schemeClr val="tx1"/>
                </a:solidFill>
              </a:rPr>
              <a:t>- Added-value of sea ice initialization </a:t>
            </a:r>
          </a:p>
          <a:p>
            <a:endParaRPr lang="en-US" sz="800" i="1" dirty="0" smtClean="0">
              <a:solidFill>
                <a:srgbClr val="C00000"/>
              </a:solidFill>
            </a:endParaRPr>
          </a:p>
          <a:p>
            <a:r>
              <a:rPr lang="en-US" sz="3600" i="1" dirty="0" smtClean="0">
                <a:solidFill>
                  <a:srgbClr val="C00000"/>
                </a:solidFill>
              </a:rPr>
              <a:t>V </a:t>
            </a:r>
            <a:r>
              <a:rPr lang="en-US" sz="3600" i="1" dirty="0" smtClean="0">
                <a:solidFill>
                  <a:srgbClr val="C00000"/>
                </a:solidFill>
              </a:rPr>
              <a:t>- Multi-model </a:t>
            </a:r>
            <a:r>
              <a:rPr lang="en-US" sz="3600" i="1" dirty="0" smtClean="0">
                <a:solidFill>
                  <a:srgbClr val="C00000"/>
                </a:solidFill>
              </a:rPr>
              <a:t>sea </a:t>
            </a:r>
            <a:r>
              <a:rPr lang="en-US" sz="3600" i="1" dirty="0" smtClean="0">
                <a:solidFill>
                  <a:srgbClr val="C00000"/>
                </a:solidFill>
              </a:rPr>
              <a:t>ice prediction </a:t>
            </a:r>
            <a:endParaRPr lang="en-US" sz="3600" i="1" dirty="0">
              <a:solidFill>
                <a:srgbClr val="C00000"/>
              </a:solidFill>
            </a:endParaRPr>
          </a:p>
        </p:txBody>
      </p:sp>
    </p:spTree>
    <p:extLst>
      <p:ext uri="{BB962C8B-B14F-4D97-AF65-F5344CB8AC3E}">
        <p14:creationId xmlns:p14="http://schemas.microsoft.com/office/powerpoint/2010/main" val="59505841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0" y="1103313"/>
            <a:ext cx="10080625" cy="6892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dirty="0" smtClean="0">
                <a:solidFill>
                  <a:schemeClr val="tx1"/>
                </a:solidFill>
              </a:rPr>
              <a:t>Outline</a:t>
            </a:r>
            <a:endParaRPr lang="en-US" altLang="en-US" sz="4000" dirty="0">
              <a:solidFill>
                <a:schemeClr val="tx1"/>
              </a:solidFill>
            </a:endParaRPr>
          </a:p>
        </p:txBody>
      </p:sp>
      <p:sp>
        <p:nvSpPr>
          <p:cNvPr id="2" name="TextBox 1"/>
          <p:cNvSpPr txBox="1"/>
          <p:nvPr/>
        </p:nvSpPr>
        <p:spPr>
          <a:xfrm>
            <a:off x="215776" y="2598652"/>
            <a:ext cx="9577064" cy="3485441"/>
          </a:xfrm>
          <a:prstGeom prst="rect">
            <a:avLst/>
          </a:prstGeom>
          <a:noFill/>
        </p:spPr>
        <p:txBody>
          <a:bodyPr wrap="square" rtlCol="0">
            <a:spAutoFit/>
          </a:bodyPr>
          <a:lstStyle/>
          <a:p>
            <a:r>
              <a:rPr lang="en-US" sz="3600" i="1" dirty="0" smtClean="0">
                <a:solidFill>
                  <a:srgbClr val="C00000"/>
                </a:solidFill>
              </a:rPr>
              <a:t>I - Introduction: Arctic sea ice predictability </a:t>
            </a:r>
            <a:endParaRPr lang="en-US" sz="3600" i="1" dirty="0" smtClean="0">
              <a:solidFill>
                <a:srgbClr val="C00000"/>
              </a:solidFill>
            </a:endParaRPr>
          </a:p>
          <a:p>
            <a:endParaRPr lang="en-US" sz="800" dirty="0" smtClean="0">
              <a:solidFill>
                <a:schemeClr val="tx1"/>
              </a:solidFill>
            </a:endParaRPr>
          </a:p>
          <a:p>
            <a:r>
              <a:rPr lang="en-US" sz="3600" dirty="0" smtClean="0">
                <a:solidFill>
                  <a:schemeClr val="tx1"/>
                </a:solidFill>
              </a:rPr>
              <a:t>II - Arctic sea ice variability modes</a:t>
            </a:r>
          </a:p>
          <a:p>
            <a:endParaRPr lang="en-US" sz="800" dirty="0" smtClean="0">
              <a:solidFill>
                <a:schemeClr val="tx1"/>
              </a:solidFill>
            </a:endParaRPr>
          </a:p>
          <a:p>
            <a:r>
              <a:rPr lang="en-US" sz="3600" dirty="0" smtClean="0">
                <a:solidFill>
                  <a:schemeClr val="tx1"/>
                </a:solidFill>
              </a:rPr>
              <a:t>III </a:t>
            </a:r>
            <a:r>
              <a:rPr lang="en-US" sz="3600" dirty="0" smtClean="0">
                <a:solidFill>
                  <a:schemeClr val="tx1"/>
                </a:solidFill>
              </a:rPr>
              <a:t>- Sea </a:t>
            </a:r>
            <a:r>
              <a:rPr lang="en-US" sz="3600" dirty="0" smtClean="0">
                <a:solidFill>
                  <a:schemeClr val="tx1"/>
                </a:solidFill>
              </a:rPr>
              <a:t>ice initialization methods</a:t>
            </a:r>
          </a:p>
          <a:p>
            <a:endParaRPr lang="en-US" sz="800" dirty="0" smtClean="0">
              <a:solidFill>
                <a:schemeClr val="tx1"/>
              </a:solidFill>
            </a:endParaRPr>
          </a:p>
          <a:p>
            <a:r>
              <a:rPr lang="en-US" sz="3600" dirty="0" smtClean="0">
                <a:solidFill>
                  <a:schemeClr val="tx1"/>
                </a:solidFill>
              </a:rPr>
              <a:t>IV </a:t>
            </a:r>
            <a:r>
              <a:rPr lang="en-US" sz="3600" dirty="0" smtClean="0">
                <a:solidFill>
                  <a:schemeClr val="tx1"/>
                </a:solidFill>
              </a:rPr>
              <a:t>- Added-value of sea ice initialization </a:t>
            </a:r>
          </a:p>
          <a:p>
            <a:endParaRPr lang="en-US" sz="800" dirty="0" smtClean="0">
              <a:solidFill>
                <a:schemeClr val="tx1"/>
              </a:solidFill>
            </a:endParaRPr>
          </a:p>
          <a:p>
            <a:r>
              <a:rPr lang="en-US" sz="3600" dirty="0" smtClean="0">
                <a:solidFill>
                  <a:schemeClr val="tx1"/>
                </a:solidFill>
              </a:rPr>
              <a:t>V </a:t>
            </a:r>
            <a:r>
              <a:rPr lang="en-US" sz="3600" dirty="0" smtClean="0">
                <a:solidFill>
                  <a:schemeClr val="tx1"/>
                </a:solidFill>
              </a:rPr>
              <a:t>- Multi-model </a:t>
            </a:r>
            <a:r>
              <a:rPr lang="en-US" sz="3600" dirty="0" smtClean="0">
                <a:solidFill>
                  <a:schemeClr val="tx1"/>
                </a:solidFill>
              </a:rPr>
              <a:t>sea </a:t>
            </a:r>
            <a:r>
              <a:rPr lang="en-US" sz="3600" dirty="0" smtClean="0">
                <a:solidFill>
                  <a:schemeClr val="tx1"/>
                </a:solidFill>
              </a:rPr>
              <a:t>ice prediction </a:t>
            </a:r>
            <a:endParaRPr lang="en-US" sz="3600" dirty="0">
              <a:solidFill>
                <a:schemeClr val="tx1"/>
              </a:solidFill>
            </a:endParaRPr>
          </a:p>
        </p:txBody>
      </p:sp>
    </p:spTree>
    <p:extLst>
      <p:ext uri="{BB962C8B-B14F-4D97-AF65-F5344CB8AC3E}">
        <p14:creationId xmlns:p14="http://schemas.microsoft.com/office/powerpoint/2010/main" val="101984983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chemeClr val="tx1"/>
                </a:solidFill>
              </a:rPr>
              <a:t>Chevallier</a:t>
            </a:r>
            <a:r>
              <a:rPr lang="en-US" altLang="en-US" b="0" i="1" dirty="0">
                <a:solidFill>
                  <a:schemeClr val="tx1"/>
                </a:solidFill>
              </a:rPr>
              <a:t> and Guemas (</a:t>
            </a:r>
            <a:r>
              <a:rPr lang="en-US" altLang="en-US" b="0" i="1" dirty="0" smtClean="0">
                <a:solidFill>
                  <a:schemeClr val="tx1"/>
                </a:solidFill>
              </a:rPr>
              <a:t>2015) </a:t>
            </a:r>
            <a:r>
              <a:rPr lang="en-US" altLang="en-US" b="0" i="1" dirty="0">
                <a:solidFill>
                  <a:schemeClr val="tx1"/>
                </a:solidFill>
              </a:rPr>
              <a:t>in preparation</a:t>
            </a:r>
          </a:p>
        </p:txBody>
      </p:sp>
      <p:sp>
        <p:nvSpPr>
          <p:cNvPr id="1638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regional sea ice prediction</a:t>
            </a:r>
            <a:endParaRPr lang="en-US" altLang="en-US" sz="3200" dirty="0">
              <a:solidFill>
                <a:schemeClr val="tx1"/>
              </a:solidFill>
            </a:endParaRPr>
          </a:p>
        </p:txBody>
      </p:sp>
      <p:sp>
        <p:nvSpPr>
          <p:cNvPr id="16389" name="TextBox 1"/>
          <p:cNvSpPr txBox="1">
            <a:spLocks noChangeArrowheads="1"/>
          </p:cNvSpPr>
          <p:nvPr/>
        </p:nvSpPr>
        <p:spPr bwMode="auto">
          <a:xfrm>
            <a:off x="503238" y="2303463"/>
            <a:ext cx="9074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a:defRPr b="1">
                <a:solidFill>
                  <a:schemeClr val="bg1"/>
                </a:solidFill>
                <a:latin typeface="Arial" charset="0"/>
              </a:defRPr>
            </a:lvl1pPr>
            <a:lvl2pPr eaLnBrk="0">
              <a:defRPr b="1">
                <a:solidFill>
                  <a:schemeClr val="bg1"/>
                </a:solidFill>
                <a:latin typeface="Arial" charset="0"/>
              </a:defRPr>
            </a:lvl2pPr>
            <a:lvl3pPr eaLnBrk="0">
              <a:defRPr b="1">
                <a:solidFill>
                  <a:schemeClr val="bg1"/>
                </a:solidFill>
                <a:latin typeface="Arial" charset="0"/>
              </a:defRPr>
            </a:lvl3pPr>
            <a:lvl4pPr eaLnBrk="0">
              <a:defRPr b="1">
                <a:solidFill>
                  <a:schemeClr val="bg1"/>
                </a:solidFill>
                <a:latin typeface="Arial" charset="0"/>
              </a:defRPr>
            </a:lvl4pPr>
            <a:lvl5pPr eaLnBrk="0">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9pPr>
          </a:lstStyle>
          <a:p>
            <a:pPr eaLnBrk="1">
              <a:buFont typeface="Wingdings" pitchFamily="2" charset="2"/>
              <a:buChar char="Ø"/>
            </a:pPr>
            <a:r>
              <a:rPr lang="en-US" altLang="en-US" sz="2400">
                <a:solidFill>
                  <a:schemeClr val="tx1"/>
                </a:solidFill>
              </a:rPr>
              <a:t>CNRM-CM5.1 and EC-Earth2.3</a:t>
            </a:r>
          </a:p>
          <a:p>
            <a:pPr eaLnBrk="1">
              <a:buFont typeface="Wingdings" pitchFamily="2" charset="2"/>
              <a:buChar char="Ø"/>
            </a:pPr>
            <a:endParaRPr lang="en-US" altLang="en-US" sz="1000">
              <a:solidFill>
                <a:schemeClr val="tx1"/>
              </a:solidFill>
            </a:endParaRPr>
          </a:p>
          <a:p>
            <a:pPr eaLnBrk="1">
              <a:buFont typeface="Wingdings" pitchFamily="2" charset="2"/>
              <a:buChar char="Ø"/>
            </a:pPr>
            <a:r>
              <a:rPr lang="en-US" altLang="en-US" sz="2400">
                <a:solidFill>
                  <a:schemeClr val="tx1"/>
                </a:solidFill>
              </a:rPr>
              <a:t>Seasonal forecasts initialized every 1</a:t>
            </a:r>
            <a:r>
              <a:rPr lang="en-US" altLang="en-US" sz="2400" baseline="30000">
                <a:solidFill>
                  <a:schemeClr val="tx1"/>
                </a:solidFill>
              </a:rPr>
              <a:t>st</a:t>
            </a:r>
            <a:r>
              <a:rPr lang="en-US" altLang="en-US" sz="2400">
                <a:solidFill>
                  <a:schemeClr val="tx1"/>
                </a:solidFill>
              </a:rPr>
              <a:t> November and every 1</a:t>
            </a:r>
            <a:r>
              <a:rPr lang="en-US" altLang="en-US" sz="2400" baseline="30000">
                <a:solidFill>
                  <a:schemeClr val="tx1"/>
                </a:solidFill>
              </a:rPr>
              <a:t>st</a:t>
            </a:r>
            <a:r>
              <a:rPr lang="en-US" altLang="en-US" sz="2400">
                <a:solidFill>
                  <a:schemeClr val="tx1"/>
                </a:solidFill>
              </a:rPr>
              <a:t> May from 1990 to 2008</a:t>
            </a:r>
          </a:p>
          <a:p>
            <a:pPr eaLnBrk="1">
              <a:buFont typeface="Wingdings" pitchFamily="2" charset="2"/>
              <a:buChar char="Ø"/>
            </a:pPr>
            <a:endParaRPr lang="en-US" altLang="en-US" sz="1000">
              <a:solidFill>
                <a:schemeClr val="tx1"/>
              </a:solidFill>
            </a:endParaRPr>
          </a:p>
          <a:p>
            <a:pPr eaLnBrk="1">
              <a:buFont typeface="Wingdings" pitchFamily="2" charset="2"/>
              <a:buChar char="Ø"/>
            </a:pPr>
            <a:r>
              <a:rPr lang="en-US" altLang="en-US" sz="2400">
                <a:solidFill>
                  <a:schemeClr val="tx1"/>
                </a:solidFill>
              </a:rPr>
              <a:t>5 month long </a:t>
            </a:r>
          </a:p>
          <a:p>
            <a:pPr eaLnBrk="1">
              <a:buFont typeface="Wingdings" pitchFamily="2" charset="2"/>
              <a:buChar char="Ø"/>
            </a:pPr>
            <a:endParaRPr lang="en-US" altLang="en-US" sz="1000">
              <a:solidFill>
                <a:schemeClr val="tx1"/>
              </a:solidFill>
            </a:endParaRPr>
          </a:p>
          <a:p>
            <a:pPr eaLnBrk="1">
              <a:buFont typeface="Wingdings" pitchFamily="2" charset="2"/>
              <a:buChar char="Ø"/>
            </a:pPr>
            <a:r>
              <a:rPr lang="en-US" altLang="en-US" sz="2400">
                <a:solidFill>
                  <a:schemeClr val="tx1"/>
                </a:solidFill>
              </a:rPr>
              <a:t>Initialized from ERA-interim for the atmosphere + in-home sea ice reconstructions + ORAS4 (Ec-Earth2.3) or ocean reconstruction (CNRM-CM5.1) for the ocean</a:t>
            </a:r>
          </a:p>
          <a:p>
            <a:pPr eaLnBrk="1">
              <a:buFont typeface="Wingdings" pitchFamily="2" charset="2"/>
              <a:buChar char="Ø"/>
            </a:pPr>
            <a:endParaRPr lang="en-US" altLang="en-US" sz="1000">
              <a:solidFill>
                <a:schemeClr val="tx1"/>
              </a:solidFill>
            </a:endParaRPr>
          </a:p>
          <a:p>
            <a:pPr eaLnBrk="1">
              <a:buFont typeface="Wingdings" pitchFamily="2" charset="2"/>
              <a:buChar char="Ø"/>
            </a:pPr>
            <a:r>
              <a:rPr lang="en-US" altLang="en-US" sz="2400">
                <a:solidFill>
                  <a:schemeClr val="tx1"/>
                </a:solidFill>
              </a:rPr>
              <a:t>5 members using initial perturbations applied to all components for EC-Earth2.3, only the atmosphere  for CNRM-CM5 </a:t>
            </a:r>
          </a:p>
        </p:txBody>
      </p:sp>
      <p:pic>
        <p:nvPicPr>
          <p:cNvPr id="6"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chemeClr val="tx1"/>
                </a:solidFill>
              </a:rPr>
              <a:t>Chevallier</a:t>
            </a:r>
            <a:r>
              <a:rPr lang="en-US" altLang="en-US" b="0" i="1" dirty="0">
                <a:solidFill>
                  <a:schemeClr val="tx1"/>
                </a:solidFill>
              </a:rPr>
              <a:t> and Guemas (</a:t>
            </a:r>
            <a:r>
              <a:rPr lang="en-US" altLang="en-US" b="0" i="1" dirty="0" smtClean="0">
                <a:solidFill>
                  <a:schemeClr val="tx1"/>
                </a:solidFill>
              </a:rPr>
              <a:t>2015) </a:t>
            </a:r>
            <a:r>
              <a:rPr lang="en-US" altLang="en-US" b="0" i="1" dirty="0">
                <a:solidFill>
                  <a:schemeClr val="tx1"/>
                </a:solidFill>
              </a:rPr>
              <a:t>in preparation</a:t>
            </a:r>
          </a:p>
        </p:txBody>
      </p:sp>
      <p:pic>
        <p:nvPicPr>
          <p:cNvPr id="17413" name="Picture 1032" descr="S:\guemas\Téléchargements\MASKS.png"/>
          <p:cNvPicPr>
            <a:picLocks noChangeAspect="1" noChangeArrowheads="1"/>
          </p:cNvPicPr>
          <p:nvPr/>
        </p:nvPicPr>
        <p:blipFill>
          <a:blip r:embed="rId3">
            <a:extLst>
              <a:ext uri="{28A0092B-C50C-407E-A947-70E740481C1C}">
                <a14:useLocalDpi xmlns:a14="http://schemas.microsoft.com/office/drawing/2010/main" val="0"/>
              </a:ext>
            </a:extLst>
          </a:blip>
          <a:srcRect t="4895" b="4886"/>
          <a:stretch>
            <a:fillRect/>
          </a:stretch>
        </p:blipFill>
        <p:spPr bwMode="auto">
          <a:xfrm>
            <a:off x="152400" y="1728788"/>
            <a:ext cx="7904163"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1033"/>
          <p:cNvSpPr>
            <a:spLocks/>
          </p:cNvSpPr>
          <p:nvPr/>
        </p:nvSpPr>
        <p:spPr bwMode="auto">
          <a:xfrm>
            <a:off x="7686675" y="1979613"/>
            <a:ext cx="369888" cy="2592387"/>
          </a:xfrm>
          <a:prstGeom prst="rightBrace">
            <a:avLst>
              <a:gd name="adj1" fmla="val 83584"/>
              <a:gd name="adj2" fmla="val 50000"/>
            </a:avLst>
          </a:prstGeom>
          <a:noFill/>
          <a:ln w="28575">
            <a:solidFill>
              <a:srgbClr val="99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7415" name="Text Box 1034"/>
          <p:cNvSpPr txBox="1">
            <a:spLocks noChangeArrowheads="1"/>
          </p:cNvSpPr>
          <p:nvPr/>
        </p:nvSpPr>
        <p:spPr bwMode="auto">
          <a:xfrm>
            <a:off x="8220075" y="2944813"/>
            <a:ext cx="1789113" cy="835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a:solidFill>
                  <a:srgbClr val="990000"/>
                </a:solidFill>
              </a:rPr>
              <a:t>Summer prediction</a:t>
            </a:r>
          </a:p>
        </p:txBody>
      </p:sp>
      <p:sp>
        <p:nvSpPr>
          <p:cNvPr id="17416" name="AutoShape 1035"/>
          <p:cNvSpPr>
            <a:spLocks/>
          </p:cNvSpPr>
          <p:nvPr/>
        </p:nvSpPr>
        <p:spPr bwMode="auto">
          <a:xfrm>
            <a:off x="7686675" y="3995738"/>
            <a:ext cx="369888" cy="2243137"/>
          </a:xfrm>
          <a:prstGeom prst="rightBrace">
            <a:avLst>
              <a:gd name="adj1" fmla="val 83610"/>
              <a:gd name="adj2" fmla="val 50000"/>
            </a:avLst>
          </a:prstGeom>
          <a:noFill/>
          <a:ln w="28575">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7417" name="Rectangle 1036"/>
          <p:cNvSpPr>
            <a:spLocks noChangeArrowheads="1"/>
          </p:cNvSpPr>
          <p:nvPr/>
        </p:nvSpPr>
        <p:spPr bwMode="auto">
          <a:xfrm>
            <a:off x="6056313" y="6238875"/>
            <a:ext cx="1630362" cy="7096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7418" name="Text Box 1037"/>
          <p:cNvSpPr txBox="1">
            <a:spLocks noChangeArrowheads="1"/>
          </p:cNvSpPr>
          <p:nvPr/>
        </p:nvSpPr>
        <p:spPr bwMode="auto">
          <a:xfrm>
            <a:off x="8220075" y="4859338"/>
            <a:ext cx="1789113" cy="835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a:solidFill>
                  <a:schemeClr val="accent2"/>
                </a:solidFill>
              </a:rPr>
              <a:t>Winter prediction</a:t>
            </a:r>
          </a:p>
        </p:txBody>
      </p:sp>
      <p:sp>
        <p:nvSpPr>
          <p:cNvPr id="17419" name="Text Box 1038"/>
          <p:cNvSpPr txBox="1">
            <a:spLocks noChangeArrowheads="1"/>
          </p:cNvSpPr>
          <p:nvPr/>
        </p:nvSpPr>
        <p:spPr bwMode="auto">
          <a:xfrm>
            <a:off x="2814638" y="2555875"/>
            <a:ext cx="1073150" cy="360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Bering</a:t>
            </a:r>
          </a:p>
        </p:txBody>
      </p:sp>
      <p:sp>
        <p:nvSpPr>
          <p:cNvPr id="17420" name="Text Box 1039"/>
          <p:cNvSpPr txBox="1">
            <a:spLocks noChangeArrowheads="1"/>
          </p:cNvSpPr>
          <p:nvPr/>
        </p:nvSpPr>
        <p:spPr bwMode="auto">
          <a:xfrm rot="-2904152">
            <a:off x="3814763" y="2474913"/>
            <a:ext cx="1484312" cy="3603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Okhotsk</a:t>
            </a:r>
          </a:p>
        </p:txBody>
      </p:sp>
      <p:sp>
        <p:nvSpPr>
          <p:cNvPr id="17421" name="Text Box 1040"/>
          <p:cNvSpPr txBox="1">
            <a:spLocks noChangeArrowheads="1"/>
          </p:cNvSpPr>
          <p:nvPr/>
        </p:nvSpPr>
        <p:spPr bwMode="auto">
          <a:xfrm>
            <a:off x="2708275" y="5272088"/>
            <a:ext cx="1539875" cy="3603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Greenland</a:t>
            </a:r>
          </a:p>
        </p:txBody>
      </p:sp>
      <p:sp>
        <p:nvSpPr>
          <p:cNvPr id="17422" name="Text Box 1041"/>
          <p:cNvSpPr txBox="1">
            <a:spLocks noChangeArrowheads="1"/>
          </p:cNvSpPr>
          <p:nvPr/>
        </p:nvSpPr>
        <p:spPr bwMode="auto">
          <a:xfrm rot="1920356">
            <a:off x="3560763" y="5181600"/>
            <a:ext cx="1574800" cy="360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Barents</a:t>
            </a:r>
          </a:p>
        </p:txBody>
      </p:sp>
      <p:sp>
        <p:nvSpPr>
          <p:cNvPr id="17423" name="Text Box 1042"/>
          <p:cNvSpPr txBox="1">
            <a:spLocks noChangeArrowheads="1"/>
          </p:cNvSpPr>
          <p:nvPr/>
        </p:nvSpPr>
        <p:spPr bwMode="auto">
          <a:xfrm rot="1173288">
            <a:off x="3860800" y="4429125"/>
            <a:ext cx="930275" cy="360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Kara</a:t>
            </a:r>
          </a:p>
        </p:txBody>
      </p:sp>
      <p:sp>
        <p:nvSpPr>
          <p:cNvPr id="17424" name="Text Box 1043"/>
          <p:cNvSpPr txBox="1">
            <a:spLocks noChangeArrowheads="1"/>
          </p:cNvSpPr>
          <p:nvPr/>
        </p:nvSpPr>
        <p:spPr bwMode="auto">
          <a:xfrm rot="-2506849">
            <a:off x="1831975" y="4832350"/>
            <a:ext cx="1146175" cy="361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Baffin</a:t>
            </a:r>
          </a:p>
        </p:txBody>
      </p:sp>
      <p:sp>
        <p:nvSpPr>
          <p:cNvPr id="17425" name="Text Box 1044"/>
          <p:cNvSpPr txBox="1">
            <a:spLocks noChangeArrowheads="1"/>
          </p:cNvSpPr>
          <p:nvPr/>
        </p:nvSpPr>
        <p:spPr bwMode="auto">
          <a:xfrm>
            <a:off x="1303338" y="4427538"/>
            <a:ext cx="1216025" cy="361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solidFill>
                  <a:schemeClr val="tx1"/>
                </a:solidFill>
              </a:rPr>
              <a:t>Hudson</a:t>
            </a:r>
          </a:p>
        </p:txBody>
      </p:sp>
      <p:pic>
        <p:nvPicPr>
          <p:cNvPr id="18" name="Picture 9" descr="SPECS Logo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INECO"/>
          <p:cNvPicPr>
            <a:picLocks noChangeAspect="1" noChangeArrowheads="1"/>
          </p:cNvPicPr>
          <p:nvPr/>
        </p:nvPicPr>
        <p:blipFill>
          <a:blip r:embed="rId5">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regional sea ice prediction</a:t>
            </a:r>
            <a:endParaRPr lang="en-US" altLang="en-US" sz="32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chemeClr val="tx1"/>
                </a:solidFill>
              </a:rPr>
              <a:t>Chevallier</a:t>
            </a:r>
            <a:r>
              <a:rPr lang="en-US" altLang="en-US" b="0" i="1" dirty="0">
                <a:solidFill>
                  <a:schemeClr val="tx1"/>
                </a:solidFill>
              </a:rPr>
              <a:t> and Guemas (</a:t>
            </a:r>
            <a:r>
              <a:rPr lang="en-US" altLang="en-US" b="0" i="1" dirty="0" smtClean="0">
                <a:solidFill>
                  <a:schemeClr val="tx1"/>
                </a:solidFill>
              </a:rPr>
              <a:t>2015) </a:t>
            </a:r>
            <a:r>
              <a:rPr lang="en-US" altLang="en-US" b="0" i="1" dirty="0">
                <a:solidFill>
                  <a:schemeClr val="tx1"/>
                </a:solidFill>
              </a:rPr>
              <a:t>in preparation</a:t>
            </a:r>
          </a:p>
        </p:txBody>
      </p:sp>
      <p:pic>
        <p:nvPicPr>
          <p:cNvPr id="18437" name="Picture 11" descr="S:\guemas\WORKDIR\plots\detrended_cor_sie_TotalArc_minus_Baltic_Sea.jpg"/>
          <p:cNvPicPr>
            <a:picLocks noChangeAspect="1" noChangeArrowheads="1"/>
          </p:cNvPicPr>
          <p:nvPr/>
        </p:nvPicPr>
        <p:blipFill>
          <a:blip r:embed="rId3">
            <a:extLst>
              <a:ext uri="{28A0092B-C50C-407E-A947-70E740481C1C}">
                <a14:useLocalDpi xmlns:a14="http://schemas.microsoft.com/office/drawing/2010/main" val="0"/>
              </a:ext>
            </a:extLst>
          </a:blip>
          <a:srcRect b="9633"/>
          <a:stretch>
            <a:fillRect/>
          </a:stretch>
        </p:blipFill>
        <p:spPr bwMode="auto">
          <a:xfrm>
            <a:off x="107950" y="2555875"/>
            <a:ext cx="51673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S:\guemas\WORKDIR\plots\detrended_cor_sie_Baffin.jpg"/>
          <p:cNvPicPr>
            <a:picLocks noChangeAspect="1" noChangeArrowheads="1"/>
          </p:cNvPicPr>
          <p:nvPr/>
        </p:nvPicPr>
        <p:blipFill>
          <a:blip r:embed="rId4">
            <a:extLst>
              <a:ext uri="{28A0092B-C50C-407E-A947-70E740481C1C}">
                <a14:useLocalDpi xmlns:a14="http://schemas.microsoft.com/office/drawing/2010/main" val="0"/>
              </a:ext>
            </a:extLst>
          </a:blip>
          <a:srcRect r="5275" b="10141"/>
          <a:stretch>
            <a:fillRect/>
          </a:stretch>
        </p:blipFill>
        <p:spPr bwMode="auto">
          <a:xfrm>
            <a:off x="5059363" y="2559050"/>
            <a:ext cx="4919662"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3"/>
          <p:cNvSpPr>
            <a:spLocks noChangeArrowheads="1"/>
          </p:cNvSpPr>
          <p:nvPr/>
        </p:nvSpPr>
        <p:spPr bwMode="auto">
          <a:xfrm>
            <a:off x="111125" y="2266950"/>
            <a:ext cx="9856788"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1"/>
              </a:solidFill>
            </a:endParaRPr>
          </a:p>
        </p:txBody>
      </p:sp>
      <p:sp>
        <p:nvSpPr>
          <p:cNvPr id="18440" name="Text Box 14"/>
          <p:cNvSpPr txBox="1">
            <a:spLocks noChangeArrowheads="1"/>
          </p:cNvSpPr>
          <p:nvPr/>
        </p:nvSpPr>
        <p:spPr bwMode="auto">
          <a:xfrm>
            <a:off x="1752600" y="2411413"/>
            <a:ext cx="1905000" cy="39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chemeClr val="tx1"/>
                </a:solidFill>
              </a:rPr>
              <a:t>Total Arctic </a:t>
            </a:r>
          </a:p>
        </p:txBody>
      </p:sp>
      <p:sp>
        <p:nvSpPr>
          <p:cNvPr id="18441" name="Text Box 15"/>
          <p:cNvSpPr txBox="1">
            <a:spLocks noChangeArrowheads="1"/>
          </p:cNvSpPr>
          <p:nvPr/>
        </p:nvSpPr>
        <p:spPr bwMode="auto">
          <a:xfrm>
            <a:off x="6781800" y="2390775"/>
            <a:ext cx="1905000" cy="392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000">
                <a:solidFill>
                  <a:schemeClr val="tx1"/>
                </a:solidFill>
              </a:rPr>
              <a:t>Baffin Bay</a:t>
            </a:r>
          </a:p>
        </p:txBody>
      </p:sp>
      <p:pic>
        <p:nvPicPr>
          <p:cNvPr id="18442" name="Picture 16" descr="S:\guemas\Téléchargements\MASKS.png"/>
          <p:cNvPicPr>
            <a:picLocks noChangeAspect="1" noChangeArrowheads="1"/>
          </p:cNvPicPr>
          <p:nvPr/>
        </p:nvPicPr>
        <p:blipFill>
          <a:blip r:embed="rId5">
            <a:extLst>
              <a:ext uri="{28A0092B-C50C-407E-A947-70E740481C1C}">
                <a14:useLocalDpi xmlns:a14="http://schemas.microsoft.com/office/drawing/2010/main" val="0"/>
              </a:ext>
            </a:extLst>
          </a:blip>
          <a:srcRect r="25041"/>
          <a:stretch>
            <a:fillRect/>
          </a:stretch>
        </p:blipFill>
        <p:spPr bwMode="auto">
          <a:xfrm>
            <a:off x="8324850" y="5889625"/>
            <a:ext cx="16573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8"/>
          <p:cNvSpPr txBox="1">
            <a:spLocks noChangeArrowheads="1"/>
          </p:cNvSpPr>
          <p:nvPr/>
        </p:nvSpPr>
        <p:spPr bwMode="auto">
          <a:xfrm>
            <a:off x="431800" y="1863725"/>
            <a:ext cx="9434513"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a:solidFill>
                  <a:schemeClr val="tx1"/>
                </a:solidFill>
              </a:rPr>
              <a:t>Linearly Detrended Anomaly Correlation for Sea Ice Extent (SIE)</a:t>
            </a:r>
          </a:p>
        </p:txBody>
      </p:sp>
      <p:sp>
        <p:nvSpPr>
          <p:cNvPr id="18444" name="Text Box 19"/>
          <p:cNvSpPr txBox="1">
            <a:spLocks noChangeArrowheads="1"/>
          </p:cNvSpPr>
          <p:nvPr/>
        </p:nvSpPr>
        <p:spPr bwMode="auto">
          <a:xfrm>
            <a:off x="914400" y="4375150"/>
            <a:ext cx="2122488" cy="41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C00000"/>
                </a:solidFill>
              </a:rPr>
              <a:t>EC-Earth 2.3</a:t>
            </a:r>
          </a:p>
        </p:txBody>
      </p:sp>
      <p:sp>
        <p:nvSpPr>
          <p:cNvPr id="18445" name="Text Box 20"/>
          <p:cNvSpPr txBox="1">
            <a:spLocks noChangeArrowheads="1"/>
          </p:cNvSpPr>
          <p:nvPr/>
        </p:nvSpPr>
        <p:spPr bwMode="auto">
          <a:xfrm>
            <a:off x="911225" y="4716463"/>
            <a:ext cx="2125663" cy="4111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002060"/>
                </a:solidFill>
              </a:rPr>
              <a:t>CNRM-CM5.1</a:t>
            </a:r>
          </a:p>
        </p:txBody>
      </p:sp>
      <p:sp>
        <p:nvSpPr>
          <p:cNvPr id="18446" name="Text Box 22"/>
          <p:cNvSpPr txBox="1">
            <a:spLocks noChangeArrowheads="1"/>
          </p:cNvSpPr>
          <p:nvPr/>
        </p:nvSpPr>
        <p:spPr bwMode="auto">
          <a:xfrm>
            <a:off x="936625" y="5045075"/>
            <a:ext cx="4289425" cy="39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00B050"/>
                </a:solidFill>
              </a:rPr>
              <a:t>EC-Earth 2.3 + CNRM-CM 5.1</a:t>
            </a:r>
          </a:p>
        </p:txBody>
      </p:sp>
      <p:sp>
        <p:nvSpPr>
          <p:cNvPr id="18447" name="AutoShape 23"/>
          <p:cNvSpPr>
            <a:spLocks noChangeArrowheads="1"/>
          </p:cNvSpPr>
          <p:nvPr/>
        </p:nvSpPr>
        <p:spPr bwMode="auto">
          <a:xfrm>
            <a:off x="533400" y="6265863"/>
            <a:ext cx="457200" cy="609600"/>
          </a:xfrm>
          <a:prstGeom prst="rightArrow">
            <a:avLst>
              <a:gd name="adj1" fmla="val 50000"/>
              <a:gd name="adj2" fmla="val 25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1"/>
              </a:solidFill>
            </a:endParaRPr>
          </a:p>
        </p:txBody>
      </p:sp>
      <p:sp>
        <p:nvSpPr>
          <p:cNvPr id="18448" name="Text Box 24"/>
          <p:cNvSpPr txBox="1">
            <a:spLocks noChangeArrowheads="1"/>
          </p:cNvSpPr>
          <p:nvPr/>
        </p:nvSpPr>
        <p:spPr bwMode="auto">
          <a:xfrm>
            <a:off x="1143000" y="5945188"/>
            <a:ext cx="6858000" cy="124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a:solidFill>
                  <a:schemeClr val="tx1"/>
                </a:solidFill>
              </a:rPr>
              <a:t>Predictability until March                         Similar performance between CNRM-CM5.1 and EC-Earth 2.3</a:t>
            </a:r>
          </a:p>
        </p:txBody>
      </p:sp>
      <p:sp>
        <p:nvSpPr>
          <p:cNvPr id="18449" name="Line 27"/>
          <p:cNvSpPr>
            <a:spLocks noChangeShapeType="1"/>
          </p:cNvSpPr>
          <p:nvPr/>
        </p:nvSpPr>
        <p:spPr bwMode="auto">
          <a:xfrm flipH="1" flipV="1">
            <a:off x="8001000" y="5435600"/>
            <a:ext cx="990600" cy="14446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TextBox 1"/>
          <p:cNvSpPr txBox="1">
            <a:spLocks noChangeArrowheads="1"/>
          </p:cNvSpPr>
          <p:nvPr/>
        </p:nvSpPr>
        <p:spPr bwMode="auto">
          <a:xfrm>
            <a:off x="6048375" y="4284663"/>
            <a:ext cx="3105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95% confidence interval </a:t>
            </a:r>
          </a:p>
        </p:txBody>
      </p:sp>
      <p:cxnSp>
        <p:nvCxnSpPr>
          <p:cNvPr id="18451" name="Straight Arrow Connector 3"/>
          <p:cNvCxnSpPr>
            <a:cxnSpLocks noChangeShapeType="1"/>
          </p:cNvCxnSpPr>
          <p:nvPr/>
        </p:nvCxnSpPr>
        <p:spPr bwMode="auto">
          <a:xfrm flipV="1">
            <a:off x="6553200" y="3563938"/>
            <a:ext cx="228600" cy="7207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2" name="Straight Arrow Connector 19"/>
          <p:cNvCxnSpPr>
            <a:cxnSpLocks noChangeShapeType="1"/>
          </p:cNvCxnSpPr>
          <p:nvPr/>
        </p:nvCxnSpPr>
        <p:spPr bwMode="auto">
          <a:xfrm flipV="1">
            <a:off x="6553200" y="3203575"/>
            <a:ext cx="790575" cy="10810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53" name="TextBox 21"/>
          <p:cNvSpPr txBox="1">
            <a:spLocks noChangeArrowheads="1"/>
          </p:cNvSpPr>
          <p:nvPr/>
        </p:nvSpPr>
        <p:spPr bwMode="auto">
          <a:xfrm>
            <a:off x="7848600" y="4716463"/>
            <a:ext cx="21605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correlation</a:t>
            </a:r>
          </a:p>
        </p:txBody>
      </p:sp>
      <p:cxnSp>
        <p:nvCxnSpPr>
          <p:cNvPr id="18454" name="Straight Arrow Connector 23"/>
          <p:cNvCxnSpPr>
            <a:cxnSpLocks noChangeShapeType="1"/>
            <a:stCxn id="18453" idx="0"/>
          </p:cNvCxnSpPr>
          <p:nvPr/>
        </p:nvCxnSpPr>
        <p:spPr bwMode="auto">
          <a:xfrm flipV="1">
            <a:off x="8928100" y="3743325"/>
            <a:ext cx="63500" cy="9731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9" descr="SPECS Logo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MINECO"/>
          <p:cNvPicPr>
            <a:picLocks noChangeAspect="1" noChangeArrowheads="1"/>
          </p:cNvPicPr>
          <p:nvPr/>
        </p:nvPicPr>
        <p:blipFill>
          <a:blip r:embed="rId7">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regional sea ice prediction</a:t>
            </a:r>
            <a:endParaRPr lang="en-US" altLang="en-US" sz="32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descr="S:\guemas\WORKDIR\plots\detrended_cor_sie_Grnland.jpg"/>
          <p:cNvPicPr>
            <a:picLocks noChangeAspect="1" noChangeArrowheads="1"/>
          </p:cNvPicPr>
          <p:nvPr/>
        </p:nvPicPr>
        <p:blipFill>
          <a:blip r:embed="rId3">
            <a:extLst>
              <a:ext uri="{28A0092B-C50C-407E-A947-70E740481C1C}">
                <a14:useLocalDpi xmlns:a14="http://schemas.microsoft.com/office/drawing/2010/main" val="0"/>
              </a:ext>
            </a:extLst>
          </a:blip>
          <a:srcRect b="9633"/>
          <a:stretch>
            <a:fillRect/>
          </a:stretch>
        </p:blipFill>
        <p:spPr bwMode="auto">
          <a:xfrm>
            <a:off x="107950" y="2555875"/>
            <a:ext cx="51673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9" descr="S:\guemas\WORKDIR\plots\detrended_cor_sie_BarKara.jpg"/>
          <p:cNvPicPr>
            <a:picLocks noChangeAspect="1" noChangeArrowheads="1"/>
          </p:cNvPicPr>
          <p:nvPr/>
        </p:nvPicPr>
        <p:blipFill>
          <a:blip r:embed="rId4">
            <a:extLst>
              <a:ext uri="{28A0092B-C50C-407E-A947-70E740481C1C}">
                <a14:useLocalDpi xmlns:a14="http://schemas.microsoft.com/office/drawing/2010/main" val="0"/>
              </a:ext>
            </a:extLst>
          </a:blip>
          <a:srcRect r="5275" b="10141"/>
          <a:stretch>
            <a:fillRect/>
          </a:stretch>
        </p:blipFill>
        <p:spPr bwMode="auto">
          <a:xfrm>
            <a:off x="5059363" y="2555875"/>
            <a:ext cx="4919662"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chemeClr val="tx1"/>
                </a:solidFill>
              </a:rPr>
              <a:t>Chevallier</a:t>
            </a:r>
            <a:r>
              <a:rPr lang="en-US" altLang="en-US" b="0" i="1" dirty="0">
                <a:solidFill>
                  <a:schemeClr val="tx1"/>
                </a:solidFill>
              </a:rPr>
              <a:t> and Guemas (</a:t>
            </a:r>
            <a:r>
              <a:rPr lang="en-US" altLang="en-US" b="0" i="1" dirty="0" smtClean="0">
                <a:solidFill>
                  <a:schemeClr val="tx1"/>
                </a:solidFill>
              </a:rPr>
              <a:t>2015) </a:t>
            </a:r>
            <a:r>
              <a:rPr lang="en-US" altLang="en-US" b="0" i="1" dirty="0">
                <a:solidFill>
                  <a:schemeClr val="tx1"/>
                </a:solidFill>
              </a:rPr>
              <a:t>in preparation</a:t>
            </a:r>
          </a:p>
        </p:txBody>
      </p:sp>
      <p:sp>
        <p:nvSpPr>
          <p:cNvPr id="19463" name="Rectangle 13"/>
          <p:cNvSpPr>
            <a:spLocks noChangeArrowheads="1"/>
          </p:cNvSpPr>
          <p:nvPr/>
        </p:nvSpPr>
        <p:spPr bwMode="auto">
          <a:xfrm>
            <a:off x="111125" y="2266950"/>
            <a:ext cx="9856788"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1"/>
              </a:solidFill>
            </a:endParaRPr>
          </a:p>
        </p:txBody>
      </p:sp>
      <p:sp>
        <p:nvSpPr>
          <p:cNvPr id="19464" name="Text Box 14"/>
          <p:cNvSpPr txBox="1">
            <a:spLocks noChangeArrowheads="1"/>
          </p:cNvSpPr>
          <p:nvPr/>
        </p:nvSpPr>
        <p:spPr bwMode="auto">
          <a:xfrm>
            <a:off x="1655763" y="2411413"/>
            <a:ext cx="2279650" cy="41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chemeClr val="tx1"/>
                </a:solidFill>
              </a:rPr>
              <a:t>Greenland Sea </a:t>
            </a:r>
          </a:p>
        </p:txBody>
      </p:sp>
      <p:sp>
        <p:nvSpPr>
          <p:cNvPr id="19465" name="Text Box 15"/>
          <p:cNvSpPr txBox="1">
            <a:spLocks noChangeArrowheads="1"/>
          </p:cNvSpPr>
          <p:nvPr/>
        </p:nvSpPr>
        <p:spPr bwMode="auto">
          <a:xfrm>
            <a:off x="5976938" y="2390775"/>
            <a:ext cx="3600450" cy="41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000">
                <a:solidFill>
                  <a:schemeClr val="tx1"/>
                </a:solidFill>
              </a:rPr>
              <a:t>Barents and Kara Seas</a:t>
            </a:r>
          </a:p>
        </p:txBody>
      </p:sp>
      <p:pic>
        <p:nvPicPr>
          <p:cNvPr id="19466" name="Picture 16" descr="S:\guemas\Téléchargements\MASKS.png"/>
          <p:cNvPicPr>
            <a:picLocks noChangeAspect="1" noChangeArrowheads="1"/>
          </p:cNvPicPr>
          <p:nvPr/>
        </p:nvPicPr>
        <p:blipFill>
          <a:blip r:embed="rId5">
            <a:extLst>
              <a:ext uri="{28A0092B-C50C-407E-A947-70E740481C1C}">
                <a14:useLocalDpi xmlns:a14="http://schemas.microsoft.com/office/drawing/2010/main" val="0"/>
              </a:ext>
            </a:extLst>
          </a:blip>
          <a:srcRect r="25041"/>
          <a:stretch>
            <a:fillRect/>
          </a:stretch>
        </p:blipFill>
        <p:spPr bwMode="auto">
          <a:xfrm>
            <a:off x="8324850" y="5889625"/>
            <a:ext cx="16573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8"/>
          <p:cNvSpPr txBox="1">
            <a:spLocks noChangeArrowheads="1"/>
          </p:cNvSpPr>
          <p:nvPr/>
        </p:nvSpPr>
        <p:spPr bwMode="auto">
          <a:xfrm>
            <a:off x="431800" y="1863725"/>
            <a:ext cx="9434513"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a:solidFill>
                  <a:schemeClr val="tx1"/>
                </a:solidFill>
              </a:rPr>
              <a:t>Linearly Detrended Anomaly Correlation for Sea Ice Extent (SIE)</a:t>
            </a:r>
          </a:p>
        </p:txBody>
      </p:sp>
      <p:sp>
        <p:nvSpPr>
          <p:cNvPr id="19468" name="Text Box 19"/>
          <p:cNvSpPr txBox="1">
            <a:spLocks noChangeArrowheads="1"/>
          </p:cNvSpPr>
          <p:nvPr/>
        </p:nvSpPr>
        <p:spPr bwMode="auto">
          <a:xfrm>
            <a:off x="914400" y="4375150"/>
            <a:ext cx="2122488" cy="41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C00000"/>
                </a:solidFill>
              </a:rPr>
              <a:t>EC-Earth 2.3</a:t>
            </a:r>
          </a:p>
        </p:txBody>
      </p:sp>
      <p:sp>
        <p:nvSpPr>
          <p:cNvPr id="19469" name="Text Box 20"/>
          <p:cNvSpPr txBox="1">
            <a:spLocks noChangeArrowheads="1"/>
          </p:cNvSpPr>
          <p:nvPr/>
        </p:nvSpPr>
        <p:spPr bwMode="auto">
          <a:xfrm>
            <a:off x="911225" y="4716463"/>
            <a:ext cx="2125663" cy="4111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002060"/>
                </a:solidFill>
              </a:rPr>
              <a:t>CNRM-CM5.1</a:t>
            </a:r>
          </a:p>
        </p:txBody>
      </p:sp>
      <p:sp>
        <p:nvSpPr>
          <p:cNvPr id="19470" name="Text Box 22"/>
          <p:cNvSpPr txBox="1">
            <a:spLocks noChangeArrowheads="1"/>
          </p:cNvSpPr>
          <p:nvPr/>
        </p:nvSpPr>
        <p:spPr bwMode="auto">
          <a:xfrm>
            <a:off x="936625" y="5045075"/>
            <a:ext cx="4289425" cy="39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00B050"/>
                </a:solidFill>
              </a:rPr>
              <a:t>EC-Earth 2.3 + CNRM-CM 5.1</a:t>
            </a:r>
          </a:p>
        </p:txBody>
      </p:sp>
      <p:sp>
        <p:nvSpPr>
          <p:cNvPr id="19471" name="AutoShape 23"/>
          <p:cNvSpPr>
            <a:spLocks noChangeArrowheads="1"/>
          </p:cNvSpPr>
          <p:nvPr/>
        </p:nvSpPr>
        <p:spPr bwMode="auto">
          <a:xfrm>
            <a:off x="533400" y="6265863"/>
            <a:ext cx="457200" cy="609600"/>
          </a:xfrm>
          <a:prstGeom prst="rightArrow">
            <a:avLst>
              <a:gd name="adj1" fmla="val 50000"/>
              <a:gd name="adj2" fmla="val 25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1"/>
              </a:solidFill>
            </a:endParaRPr>
          </a:p>
        </p:txBody>
      </p:sp>
      <p:sp>
        <p:nvSpPr>
          <p:cNvPr id="19472" name="Text Box 24"/>
          <p:cNvSpPr txBox="1">
            <a:spLocks noChangeArrowheads="1"/>
          </p:cNvSpPr>
          <p:nvPr/>
        </p:nvSpPr>
        <p:spPr bwMode="auto">
          <a:xfrm>
            <a:off x="1008063" y="5991225"/>
            <a:ext cx="6858000" cy="124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a:solidFill>
                  <a:schemeClr val="tx1"/>
                </a:solidFill>
              </a:rPr>
              <a:t>Predictability for the first month only in Greenland, until March in Barents and Kara                        Better performance from CNRM-CM5.1 </a:t>
            </a:r>
          </a:p>
        </p:txBody>
      </p:sp>
      <p:sp>
        <p:nvSpPr>
          <p:cNvPr id="19473" name="TextBox 1"/>
          <p:cNvSpPr txBox="1">
            <a:spLocks noChangeArrowheads="1"/>
          </p:cNvSpPr>
          <p:nvPr/>
        </p:nvSpPr>
        <p:spPr bwMode="auto">
          <a:xfrm>
            <a:off x="6048375" y="4284663"/>
            <a:ext cx="3105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95% confidence interval </a:t>
            </a:r>
          </a:p>
        </p:txBody>
      </p:sp>
      <p:cxnSp>
        <p:nvCxnSpPr>
          <p:cNvPr id="19474" name="Straight Arrow Connector 3"/>
          <p:cNvCxnSpPr>
            <a:cxnSpLocks noChangeShapeType="1"/>
          </p:cNvCxnSpPr>
          <p:nvPr/>
        </p:nvCxnSpPr>
        <p:spPr bwMode="auto">
          <a:xfrm flipH="1" flipV="1">
            <a:off x="6264275" y="3924300"/>
            <a:ext cx="288925"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5" name="Straight Arrow Connector 19"/>
          <p:cNvCxnSpPr>
            <a:cxnSpLocks noChangeShapeType="1"/>
          </p:cNvCxnSpPr>
          <p:nvPr/>
        </p:nvCxnSpPr>
        <p:spPr bwMode="auto">
          <a:xfrm flipV="1">
            <a:off x="6553200" y="3132138"/>
            <a:ext cx="574675" cy="1152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6" name="TextBox 21"/>
          <p:cNvSpPr txBox="1">
            <a:spLocks noChangeArrowheads="1"/>
          </p:cNvSpPr>
          <p:nvPr/>
        </p:nvSpPr>
        <p:spPr bwMode="auto">
          <a:xfrm>
            <a:off x="7848600" y="4716463"/>
            <a:ext cx="21605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correlation</a:t>
            </a:r>
          </a:p>
        </p:txBody>
      </p:sp>
      <p:cxnSp>
        <p:nvCxnSpPr>
          <p:cNvPr id="19477" name="Straight Arrow Connector 23"/>
          <p:cNvCxnSpPr>
            <a:cxnSpLocks noChangeShapeType="1"/>
            <a:stCxn id="19476" idx="0"/>
          </p:cNvCxnSpPr>
          <p:nvPr/>
        </p:nvCxnSpPr>
        <p:spPr bwMode="auto">
          <a:xfrm flipV="1">
            <a:off x="8928100" y="3348038"/>
            <a:ext cx="31750" cy="13684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8" name="Line 20"/>
          <p:cNvSpPr>
            <a:spLocks noChangeShapeType="1"/>
          </p:cNvSpPr>
          <p:nvPr/>
        </p:nvSpPr>
        <p:spPr bwMode="auto">
          <a:xfrm flipH="1" flipV="1">
            <a:off x="8959850" y="5435600"/>
            <a:ext cx="361950" cy="15128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9" name="Line 21"/>
          <p:cNvSpPr>
            <a:spLocks noChangeShapeType="1"/>
          </p:cNvSpPr>
          <p:nvPr/>
        </p:nvSpPr>
        <p:spPr bwMode="auto">
          <a:xfrm>
            <a:off x="8959850" y="5435600"/>
            <a:ext cx="473075" cy="139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0" name="Line 22"/>
          <p:cNvSpPr>
            <a:spLocks noChangeShapeType="1"/>
          </p:cNvSpPr>
          <p:nvPr/>
        </p:nvSpPr>
        <p:spPr bwMode="auto">
          <a:xfrm>
            <a:off x="4572000" y="4886325"/>
            <a:ext cx="46482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 name="Picture 9" descr="SPECS Logo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MINECO"/>
          <p:cNvPicPr>
            <a:picLocks noChangeAspect="1" noChangeArrowheads="1"/>
          </p:cNvPicPr>
          <p:nvPr/>
        </p:nvPicPr>
        <p:blipFill>
          <a:blip r:embed="rId7">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regional sea ice prediction</a:t>
            </a:r>
            <a:endParaRPr lang="en-US" altLang="en-US" sz="3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1" descr="S:\guemas\WORKDIR\plots\detrended_cor_sie_Okhotsk.jpg"/>
          <p:cNvPicPr>
            <a:picLocks noChangeAspect="1" noChangeArrowheads="1"/>
          </p:cNvPicPr>
          <p:nvPr/>
        </p:nvPicPr>
        <p:blipFill>
          <a:blip r:embed="rId3">
            <a:extLst>
              <a:ext uri="{28A0092B-C50C-407E-A947-70E740481C1C}">
                <a14:useLocalDpi xmlns:a14="http://schemas.microsoft.com/office/drawing/2010/main" val="0"/>
              </a:ext>
            </a:extLst>
          </a:blip>
          <a:srcRect b="9633"/>
          <a:stretch>
            <a:fillRect/>
          </a:stretch>
        </p:blipFill>
        <p:spPr bwMode="auto">
          <a:xfrm>
            <a:off x="107950" y="2555875"/>
            <a:ext cx="51673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S:\guemas\WORKDIR\plots\detrended_cor_sie_Bering.jpg"/>
          <p:cNvPicPr>
            <a:picLocks noChangeAspect="1" noChangeArrowheads="1"/>
          </p:cNvPicPr>
          <p:nvPr/>
        </p:nvPicPr>
        <p:blipFill>
          <a:blip r:embed="rId4">
            <a:extLst>
              <a:ext uri="{28A0092B-C50C-407E-A947-70E740481C1C}">
                <a14:useLocalDpi xmlns:a14="http://schemas.microsoft.com/office/drawing/2010/main" val="0"/>
              </a:ext>
            </a:extLst>
          </a:blip>
          <a:srcRect r="5275" b="10141"/>
          <a:stretch>
            <a:fillRect/>
          </a:stretch>
        </p:blipFill>
        <p:spPr bwMode="auto">
          <a:xfrm>
            <a:off x="5059363" y="2555875"/>
            <a:ext cx="4919662"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
          <p:cNvSpPr txBox="1">
            <a:spLocks noChangeArrowheads="1"/>
          </p:cNvSpPr>
          <p:nvPr/>
        </p:nvSpPr>
        <p:spPr bwMode="auto">
          <a:xfrm>
            <a:off x="2376488" y="7235825"/>
            <a:ext cx="5400675"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err="1">
                <a:solidFill>
                  <a:schemeClr val="tx1"/>
                </a:solidFill>
              </a:rPr>
              <a:t>Chevallier</a:t>
            </a:r>
            <a:r>
              <a:rPr lang="en-US" altLang="en-US" b="0" i="1" dirty="0">
                <a:solidFill>
                  <a:schemeClr val="tx1"/>
                </a:solidFill>
              </a:rPr>
              <a:t> and Guemas (</a:t>
            </a:r>
            <a:r>
              <a:rPr lang="en-US" altLang="en-US" b="0" i="1" dirty="0" smtClean="0">
                <a:solidFill>
                  <a:schemeClr val="tx1"/>
                </a:solidFill>
              </a:rPr>
              <a:t>2015) </a:t>
            </a:r>
            <a:r>
              <a:rPr lang="en-US" altLang="en-US" b="0" i="1" dirty="0">
                <a:solidFill>
                  <a:schemeClr val="tx1"/>
                </a:solidFill>
              </a:rPr>
              <a:t>in preparation</a:t>
            </a:r>
          </a:p>
        </p:txBody>
      </p:sp>
      <p:sp>
        <p:nvSpPr>
          <p:cNvPr id="20487" name="Rectangle 13"/>
          <p:cNvSpPr>
            <a:spLocks noChangeArrowheads="1"/>
          </p:cNvSpPr>
          <p:nvPr/>
        </p:nvSpPr>
        <p:spPr bwMode="auto">
          <a:xfrm>
            <a:off x="111125" y="2266950"/>
            <a:ext cx="9856788"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1"/>
              </a:solidFill>
            </a:endParaRPr>
          </a:p>
        </p:txBody>
      </p:sp>
      <p:sp>
        <p:nvSpPr>
          <p:cNvPr id="20488" name="Text Box 14"/>
          <p:cNvSpPr txBox="1">
            <a:spLocks noChangeArrowheads="1"/>
          </p:cNvSpPr>
          <p:nvPr/>
        </p:nvSpPr>
        <p:spPr bwMode="auto">
          <a:xfrm>
            <a:off x="1655763" y="2411413"/>
            <a:ext cx="2279650" cy="41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chemeClr val="tx1"/>
                </a:solidFill>
              </a:rPr>
              <a:t>Okhotsk Sea </a:t>
            </a:r>
          </a:p>
        </p:txBody>
      </p:sp>
      <p:sp>
        <p:nvSpPr>
          <p:cNvPr id="20489" name="Text Box 15"/>
          <p:cNvSpPr txBox="1">
            <a:spLocks noChangeArrowheads="1"/>
          </p:cNvSpPr>
          <p:nvPr/>
        </p:nvSpPr>
        <p:spPr bwMode="auto">
          <a:xfrm>
            <a:off x="5976938" y="2390775"/>
            <a:ext cx="3600450" cy="392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000">
                <a:solidFill>
                  <a:schemeClr val="tx1"/>
                </a:solidFill>
              </a:rPr>
              <a:t>Bering Sea</a:t>
            </a:r>
          </a:p>
        </p:txBody>
      </p:sp>
      <p:pic>
        <p:nvPicPr>
          <p:cNvPr id="20490" name="Picture 16" descr="S:\guemas\Téléchargements\MASKS.png"/>
          <p:cNvPicPr>
            <a:picLocks noChangeAspect="1" noChangeArrowheads="1"/>
          </p:cNvPicPr>
          <p:nvPr/>
        </p:nvPicPr>
        <p:blipFill>
          <a:blip r:embed="rId5">
            <a:extLst>
              <a:ext uri="{28A0092B-C50C-407E-A947-70E740481C1C}">
                <a14:useLocalDpi xmlns:a14="http://schemas.microsoft.com/office/drawing/2010/main" val="0"/>
              </a:ext>
            </a:extLst>
          </a:blip>
          <a:srcRect r="25041"/>
          <a:stretch>
            <a:fillRect/>
          </a:stretch>
        </p:blipFill>
        <p:spPr bwMode="auto">
          <a:xfrm>
            <a:off x="8324850" y="5889625"/>
            <a:ext cx="16573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8"/>
          <p:cNvSpPr txBox="1">
            <a:spLocks noChangeArrowheads="1"/>
          </p:cNvSpPr>
          <p:nvPr/>
        </p:nvSpPr>
        <p:spPr bwMode="auto">
          <a:xfrm>
            <a:off x="431800" y="1863725"/>
            <a:ext cx="9434513" cy="47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a:solidFill>
                  <a:schemeClr val="tx1"/>
                </a:solidFill>
              </a:rPr>
              <a:t>Linearly Detrended Anomaly Correlation for Sea Ice Extent (SIE)</a:t>
            </a:r>
          </a:p>
        </p:txBody>
      </p:sp>
      <p:sp>
        <p:nvSpPr>
          <p:cNvPr id="20492" name="Text Box 19"/>
          <p:cNvSpPr txBox="1">
            <a:spLocks noChangeArrowheads="1"/>
          </p:cNvSpPr>
          <p:nvPr/>
        </p:nvSpPr>
        <p:spPr bwMode="auto">
          <a:xfrm>
            <a:off x="914400" y="4375150"/>
            <a:ext cx="2122488" cy="41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C00000"/>
                </a:solidFill>
              </a:rPr>
              <a:t>EC-Earth 2.3</a:t>
            </a:r>
          </a:p>
        </p:txBody>
      </p:sp>
      <p:sp>
        <p:nvSpPr>
          <p:cNvPr id="20493" name="Text Box 20"/>
          <p:cNvSpPr txBox="1">
            <a:spLocks noChangeArrowheads="1"/>
          </p:cNvSpPr>
          <p:nvPr/>
        </p:nvSpPr>
        <p:spPr bwMode="auto">
          <a:xfrm>
            <a:off x="911225" y="4716463"/>
            <a:ext cx="2125663" cy="4111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002060"/>
                </a:solidFill>
              </a:rPr>
              <a:t>CNRM-CM5.1</a:t>
            </a:r>
          </a:p>
        </p:txBody>
      </p:sp>
      <p:sp>
        <p:nvSpPr>
          <p:cNvPr id="20494" name="Text Box 22"/>
          <p:cNvSpPr txBox="1">
            <a:spLocks noChangeArrowheads="1"/>
          </p:cNvSpPr>
          <p:nvPr/>
        </p:nvSpPr>
        <p:spPr bwMode="auto">
          <a:xfrm>
            <a:off x="936625" y="5045075"/>
            <a:ext cx="4289425" cy="39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solidFill>
                  <a:srgbClr val="00B050"/>
                </a:solidFill>
              </a:rPr>
              <a:t>EC-Earth 2.3 + CNRM-CM 5.1</a:t>
            </a:r>
          </a:p>
        </p:txBody>
      </p:sp>
      <p:sp>
        <p:nvSpPr>
          <p:cNvPr id="20495" name="AutoShape 23"/>
          <p:cNvSpPr>
            <a:spLocks noChangeArrowheads="1"/>
          </p:cNvSpPr>
          <p:nvPr/>
        </p:nvSpPr>
        <p:spPr bwMode="auto">
          <a:xfrm>
            <a:off x="533400" y="6265863"/>
            <a:ext cx="457200" cy="609600"/>
          </a:xfrm>
          <a:prstGeom prst="rightArrow">
            <a:avLst>
              <a:gd name="adj1" fmla="val 50000"/>
              <a:gd name="adj2" fmla="val 25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1"/>
              </a:solidFill>
            </a:endParaRPr>
          </a:p>
        </p:txBody>
      </p:sp>
      <p:sp>
        <p:nvSpPr>
          <p:cNvPr id="20496" name="Text Box 24"/>
          <p:cNvSpPr txBox="1">
            <a:spLocks noChangeArrowheads="1"/>
          </p:cNvSpPr>
          <p:nvPr/>
        </p:nvSpPr>
        <p:spPr bwMode="auto">
          <a:xfrm>
            <a:off x="1008063" y="5991225"/>
            <a:ext cx="6858000" cy="124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a:solidFill>
                  <a:schemeClr val="tx1"/>
                </a:solidFill>
              </a:rPr>
              <a:t>Better initialisation in Okhotsk Sea with CNRM-CM5: ocean ? Multi-model allows to make the most of individual performance</a:t>
            </a:r>
          </a:p>
        </p:txBody>
      </p:sp>
      <p:sp>
        <p:nvSpPr>
          <p:cNvPr id="20497" name="TextBox 1"/>
          <p:cNvSpPr txBox="1">
            <a:spLocks noChangeArrowheads="1"/>
          </p:cNvSpPr>
          <p:nvPr/>
        </p:nvSpPr>
        <p:spPr bwMode="auto">
          <a:xfrm>
            <a:off x="6048375" y="4284663"/>
            <a:ext cx="3105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95% confidence interval </a:t>
            </a:r>
          </a:p>
        </p:txBody>
      </p:sp>
      <p:cxnSp>
        <p:nvCxnSpPr>
          <p:cNvPr id="20498" name="Straight Arrow Connector 3"/>
          <p:cNvCxnSpPr>
            <a:cxnSpLocks noChangeShapeType="1"/>
          </p:cNvCxnSpPr>
          <p:nvPr/>
        </p:nvCxnSpPr>
        <p:spPr bwMode="auto">
          <a:xfrm flipH="1" flipV="1">
            <a:off x="6264275" y="3924300"/>
            <a:ext cx="288925"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9" name="Straight Arrow Connector 19"/>
          <p:cNvCxnSpPr>
            <a:cxnSpLocks noChangeShapeType="1"/>
          </p:cNvCxnSpPr>
          <p:nvPr/>
        </p:nvCxnSpPr>
        <p:spPr bwMode="auto">
          <a:xfrm flipV="1">
            <a:off x="6553200" y="3132138"/>
            <a:ext cx="287338" cy="1152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0" name="TextBox 21"/>
          <p:cNvSpPr txBox="1">
            <a:spLocks noChangeArrowheads="1"/>
          </p:cNvSpPr>
          <p:nvPr/>
        </p:nvSpPr>
        <p:spPr bwMode="auto">
          <a:xfrm>
            <a:off x="7848600" y="4716463"/>
            <a:ext cx="21605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correlation</a:t>
            </a:r>
          </a:p>
        </p:txBody>
      </p:sp>
      <p:cxnSp>
        <p:nvCxnSpPr>
          <p:cNvPr id="20501" name="Straight Arrow Connector 23"/>
          <p:cNvCxnSpPr>
            <a:cxnSpLocks noChangeShapeType="1"/>
            <a:stCxn id="20500" idx="0"/>
          </p:cNvCxnSpPr>
          <p:nvPr/>
        </p:nvCxnSpPr>
        <p:spPr bwMode="auto">
          <a:xfrm flipV="1">
            <a:off x="8928100" y="3924300"/>
            <a:ext cx="212725" cy="7921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2" name="Line 22"/>
          <p:cNvSpPr>
            <a:spLocks noChangeShapeType="1"/>
          </p:cNvSpPr>
          <p:nvPr/>
        </p:nvSpPr>
        <p:spPr bwMode="auto">
          <a:xfrm>
            <a:off x="4535488" y="4992688"/>
            <a:ext cx="5005387"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Line 18"/>
          <p:cNvSpPr>
            <a:spLocks noChangeShapeType="1"/>
          </p:cNvSpPr>
          <p:nvPr/>
        </p:nvSpPr>
        <p:spPr bwMode="auto">
          <a:xfrm>
            <a:off x="9031288" y="5364163"/>
            <a:ext cx="18573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 name="Picture 9" descr="SPECS Logo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MINECO"/>
          <p:cNvPicPr>
            <a:picLocks noChangeAspect="1" noChangeArrowheads="1"/>
          </p:cNvPicPr>
          <p:nvPr/>
        </p:nvPicPr>
        <p:blipFill>
          <a:blip r:embed="rId7">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regional sea ice prediction</a:t>
            </a:r>
            <a:endParaRPr lang="en-US" altLang="en-US" sz="32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NH_SIE_September_IC_May_nebT.m.pdf"/>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794819" y="1234578"/>
            <a:ext cx="4914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NH_SIE_March_IC_Nov_nebT.m.pdf"/>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87784" y="1236166"/>
            <a:ext cx="4914901"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
          <p:cNvSpPr>
            <a:spLocks noChangeArrowheads="1"/>
          </p:cNvSpPr>
          <p:nvPr/>
        </p:nvSpPr>
        <p:spPr bwMode="auto">
          <a:xfrm>
            <a:off x="8649269" y="4026991"/>
            <a:ext cx="682625" cy="1395412"/>
          </a:xfrm>
          <a:prstGeom prst="roundRect">
            <a:avLst>
              <a:gd name="adj" fmla="val 16667"/>
            </a:avLst>
          </a:prstGeom>
          <a:noFill/>
          <a:ln w="63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Rounded Rectangle 1"/>
          <p:cNvSpPr>
            <a:spLocks noChangeArrowheads="1"/>
          </p:cNvSpPr>
          <p:nvPr/>
        </p:nvSpPr>
        <p:spPr bwMode="auto">
          <a:xfrm>
            <a:off x="6953819" y="3218953"/>
            <a:ext cx="552450" cy="990600"/>
          </a:xfrm>
          <a:prstGeom prst="roundRect">
            <a:avLst>
              <a:gd name="adj" fmla="val 16667"/>
            </a:avLst>
          </a:prstGeom>
          <a:noFill/>
          <a:ln w="6350">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Box 1"/>
          <p:cNvSpPr txBox="1">
            <a:spLocks noChangeArrowheads="1"/>
          </p:cNvSpPr>
          <p:nvPr/>
        </p:nvSpPr>
        <p:spPr bwMode="auto">
          <a:xfrm>
            <a:off x="911794" y="2528391"/>
            <a:ext cx="79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RMSE</a:t>
            </a:r>
          </a:p>
        </p:txBody>
      </p:sp>
      <p:sp>
        <p:nvSpPr>
          <p:cNvPr id="17" name="TextBox 13"/>
          <p:cNvSpPr txBox="1">
            <a:spLocks noChangeArrowheads="1"/>
          </p:cNvSpPr>
          <p:nvPr/>
        </p:nvSpPr>
        <p:spPr bwMode="auto">
          <a:xfrm>
            <a:off x="5386957" y="2542678"/>
            <a:ext cx="79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RMSE</a:t>
            </a:r>
          </a:p>
        </p:txBody>
      </p:sp>
      <p:sp>
        <p:nvSpPr>
          <p:cNvPr id="19" name="TextBox 4"/>
          <p:cNvSpPr txBox="1">
            <a:spLocks noChangeArrowheads="1"/>
          </p:cNvSpPr>
          <p:nvPr/>
        </p:nvSpPr>
        <p:spPr bwMode="auto">
          <a:xfrm>
            <a:off x="720848" y="6228109"/>
            <a:ext cx="8207896" cy="7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0" dirty="0"/>
              <a:t>Prediction error overall depends on used bias correction method </a:t>
            </a:r>
            <a:endParaRPr lang="en-US" sz="2000" b="0" dirty="0" smtClean="0"/>
          </a:p>
          <a:p>
            <a:pPr eaLnBrk="1" hangingPunct="1"/>
            <a:r>
              <a:rPr lang="en-US" sz="2000" b="0" dirty="0" smtClean="0"/>
              <a:t>(for SIE in these forecasting systems the </a:t>
            </a:r>
            <a:r>
              <a:rPr lang="en-US" sz="2000" b="0" dirty="0"/>
              <a:t>best is trend </a:t>
            </a:r>
            <a:r>
              <a:rPr lang="en-US" sz="2000" b="0" dirty="0" err="1"/>
              <a:t>b.c.m</a:t>
            </a:r>
            <a:r>
              <a:rPr lang="en-US" sz="2000" b="0" dirty="0"/>
              <a:t>.) </a:t>
            </a:r>
          </a:p>
        </p:txBody>
      </p:sp>
      <p:sp>
        <p:nvSpPr>
          <p:cNvPr id="12"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extreme extent</a:t>
            </a:r>
            <a:r>
              <a:rPr lang="en-GB" altLang="en-US" sz="3200" dirty="0" smtClean="0">
                <a:solidFill>
                  <a:schemeClr val="tx1"/>
                </a:solidFill>
              </a:rPr>
              <a:t> </a:t>
            </a:r>
            <a:r>
              <a:rPr lang="en-GB" altLang="en-US" sz="3200" dirty="0" smtClean="0">
                <a:solidFill>
                  <a:schemeClr val="tx1"/>
                </a:solidFill>
              </a:rPr>
              <a:t>prediction</a:t>
            </a:r>
            <a:endParaRPr lang="en-US" altLang="en-US" sz="3200" dirty="0">
              <a:solidFill>
                <a:schemeClr val="tx1"/>
              </a:solidFill>
            </a:endParaRPr>
          </a:p>
        </p:txBody>
      </p:sp>
    </p:spTree>
    <p:extLst>
      <p:ext uri="{BB962C8B-B14F-4D97-AF65-F5344CB8AC3E}">
        <p14:creationId xmlns:p14="http://schemas.microsoft.com/office/powerpoint/2010/main" val="3990993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descr="NH_SIE_March_IC_Nov_abserrT.m.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036" y="526801"/>
            <a:ext cx="74295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NH_SIE_September_IC_May_abserrT.m.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2160" y="526801"/>
            <a:ext cx="74295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PECS Logo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INECO"/>
          <p:cNvPicPr>
            <a:picLocks noChangeAspect="1" noChangeArrowheads="1"/>
          </p:cNvPicPr>
          <p:nvPr/>
        </p:nvPicPr>
        <p:blipFill>
          <a:blip r:embed="rId6">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4"/>
          <p:cNvSpPr txBox="1">
            <a:spLocks noChangeArrowheads="1"/>
          </p:cNvSpPr>
          <p:nvPr/>
        </p:nvSpPr>
        <p:spPr bwMode="auto">
          <a:xfrm>
            <a:off x="937419" y="6609035"/>
            <a:ext cx="82057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0" dirty="0"/>
              <a:t>⬆ deviation of Arctic sea ice from </a:t>
            </a:r>
            <a:r>
              <a:rPr lang="en-US" sz="2000" b="0" dirty="0" err="1"/>
              <a:t>obs</a:t>
            </a:r>
            <a:r>
              <a:rPr lang="en-US" sz="2000" b="0" dirty="0"/>
              <a:t> trend can ⬆ model errors in </a:t>
            </a:r>
            <a:r>
              <a:rPr lang="en-US" sz="2000" b="0" dirty="0">
                <a:solidFill>
                  <a:srgbClr val="FF0000"/>
                </a:solidFill>
              </a:rPr>
              <a:t>summer</a:t>
            </a:r>
            <a:endParaRPr lang="en-US" sz="2000" b="0" dirty="0"/>
          </a:p>
        </p:txBody>
      </p:sp>
      <p:sp>
        <p:nvSpPr>
          <p:cNvPr id="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smtClean="0">
                <a:solidFill>
                  <a:schemeClr val="tx1"/>
                </a:solidFill>
              </a:rPr>
              <a:t>V </a:t>
            </a:r>
            <a:r>
              <a:rPr lang="en-GB" altLang="en-US" sz="3200" dirty="0">
                <a:solidFill>
                  <a:schemeClr val="tx1"/>
                </a:solidFill>
              </a:rPr>
              <a:t>– Multi-model </a:t>
            </a:r>
            <a:r>
              <a:rPr lang="en-GB" altLang="en-US" sz="3200" dirty="0" smtClean="0">
                <a:solidFill>
                  <a:schemeClr val="tx1"/>
                </a:solidFill>
              </a:rPr>
              <a:t>extreme extent</a:t>
            </a:r>
            <a:r>
              <a:rPr lang="en-GB" altLang="en-US" sz="3200" dirty="0" smtClean="0">
                <a:solidFill>
                  <a:schemeClr val="tx1"/>
                </a:solidFill>
              </a:rPr>
              <a:t> </a:t>
            </a:r>
            <a:r>
              <a:rPr lang="en-GB" altLang="en-US" sz="3200" dirty="0" smtClean="0">
                <a:solidFill>
                  <a:schemeClr val="tx1"/>
                </a:solidFill>
              </a:rPr>
              <a:t>prediction</a:t>
            </a:r>
            <a:endParaRPr lang="en-US" altLang="en-US" sz="3200" dirty="0">
              <a:solidFill>
                <a:schemeClr val="tx1"/>
              </a:solidFill>
            </a:endParaRPr>
          </a:p>
        </p:txBody>
      </p:sp>
    </p:spTree>
    <p:extLst>
      <p:ext uri="{BB962C8B-B14F-4D97-AF65-F5344CB8AC3E}">
        <p14:creationId xmlns:p14="http://schemas.microsoft.com/office/powerpoint/2010/main" val="144564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10"/>
          <p:cNvSpPr txBox="1">
            <a:spLocks noChangeArrowheads="1"/>
          </p:cNvSpPr>
          <p:nvPr/>
        </p:nvSpPr>
        <p:spPr bwMode="auto">
          <a:xfrm>
            <a:off x="0" y="1103313"/>
            <a:ext cx="10080625" cy="688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a:solidFill>
                  <a:schemeClr val="tx1"/>
                </a:solidFill>
              </a:rPr>
              <a:t>Conclusions</a:t>
            </a:r>
          </a:p>
        </p:txBody>
      </p:sp>
      <p:sp>
        <p:nvSpPr>
          <p:cNvPr id="21508" name="TextBox 1"/>
          <p:cNvSpPr txBox="1">
            <a:spLocks noChangeArrowheads="1"/>
          </p:cNvSpPr>
          <p:nvPr/>
        </p:nvSpPr>
        <p:spPr bwMode="auto">
          <a:xfrm>
            <a:off x="215900" y="1979637"/>
            <a:ext cx="9648825" cy="53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a:defRPr b="1">
                <a:solidFill>
                  <a:schemeClr val="bg1"/>
                </a:solidFill>
                <a:latin typeface="Arial" charset="0"/>
              </a:defRPr>
            </a:lvl1pPr>
            <a:lvl2pPr eaLnBrk="0">
              <a:defRPr b="1">
                <a:solidFill>
                  <a:schemeClr val="bg1"/>
                </a:solidFill>
                <a:latin typeface="Arial" charset="0"/>
              </a:defRPr>
            </a:lvl2pPr>
            <a:lvl3pPr eaLnBrk="0">
              <a:defRPr b="1">
                <a:solidFill>
                  <a:schemeClr val="bg1"/>
                </a:solidFill>
                <a:latin typeface="Arial" charset="0"/>
              </a:defRPr>
            </a:lvl3pPr>
            <a:lvl4pPr eaLnBrk="0">
              <a:defRPr b="1">
                <a:solidFill>
                  <a:schemeClr val="bg1"/>
                </a:solidFill>
                <a:latin typeface="Arial" charset="0"/>
              </a:defRPr>
            </a:lvl4pPr>
            <a:lvl5pPr eaLnBrk="0">
              <a:defRPr b="1">
                <a:solidFill>
                  <a:schemeClr val="bg1"/>
                </a:solidFill>
                <a:latin typeface="Arial"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defRPr b="1">
                <a:solidFill>
                  <a:schemeClr val="bg1"/>
                </a:solidFill>
                <a:latin typeface="Arial" charset="0"/>
              </a:defRPr>
            </a:lvl9pPr>
          </a:lstStyle>
          <a:p>
            <a:pPr eaLnBrk="1">
              <a:buFont typeface="Wingdings" pitchFamily="2" charset="2"/>
              <a:buChar char="Ø"/>
            </a:pPr>
            <a:r>
              <a:rPr lang="en-US" altLang="en-US" sz="2800" dirty="0">
                <a:solidFill>
                  <a:schemeClr val="tx1"/>
                </a:solidFill>
              </a:rPr>
              <a:t> Sources of sea ice predictability: persistence, ice  thickness preconditioning, advection, ocean heat transport, </a:t>
            </a:r>
            <a:r>
              <a:rPr lang="en-US" altLang="en-US" sz="2800" dirty="0" smtClean="0">
                <a:solidFill>
                  <a:schemeClr val="tx1"/>
                </a:solidFill>
              </a:rPr>
              <a:t>reemergence, long-term trend</a:t>
            </a:r>
            <a:endParaRPr lang="en-US" altLang="en-US" sz="2800" dirty="0">
              <a:solidFill>
                <a:schemeClr val="tx1"/>
              </a:solidFill>
            </a:endParaRPr>
          </a:p>
          <a:p>
            <a:pPr eaLnBrk="1">
              <a:buFont typeface="Wingdings" pitchFamily="2" charset="2"/>
              <a:buChar char="Ø"/>
            </a:pPr>
            <a:endParaRPr lang="en-US" altLang="en-US" sz="1000" dirty="0">
              <a:solidFill>
                <a:schemeClr val="tx1"/>
              </a:solidFill>
            </a:endParaRPr>
          </a:p>
          <a:p>
            <a:pPr eaLnBrk="1">
              <a:buFont typeface="Wingdings" pitchFamily="2" charset="2"/>
              <a:buChar char="Ø"/>
            </a:pPr>
            <a:r>
              <a:rPr lang="en-US" altLang="en-US" sz="2800" dirty="0">
                <a:solidFill>
                  <a:schemeClr val="tx1"/>
                </a:solidFill>
              </a:rPr>
              <a:t> Initialization: need for ensemble reconstruction/</a:t>
            </a:r>
            <a:r>
              <a:rPr lang="en-US" altLang="en-US" sz="2800" dirty="0" err="1">
                <a:solidFill>
                  <a:schemeClr val="tx1"/>
                </a:solidFill>
              </a:rPr>
              <a:t>reanalyses</a:t>
            </a:r>
            <a:r>
              <a:rPr lang="en-US" altLang="en-US" sz="2800" dirty="0">
                <a:solidFill>
                  <a:schemeClr val="tx1"/>
                </a:solidFill>
              </a:rPr>
              <a:t> consistent with the atmospheric and oceanic </a:t>
            </a:r>
            <a:r>
              <a:rPr lang="en-US" altLang="en-US" sz="2800" dirty="0" smtClean="0">
                <a:solidFill>
                  <a:schemeClr val="tx1"/>
                </a:solidFill>
              </a:rPr>
              <a:t>state, making the best of available sea ice observations, </a:t>
            </a:r>
            <a:r>
              <a:rPr lang="en-US" altLang="en-US" sz="2800" dirty="0">
                <a:solidFill>
                  <a:schemeClr val="tx1"/>
                </a:solidFill>
              </a:rPr>
              <a:t>anomaly </a:t>
            </a:r>
            <a:r>
              <a:rPr lang="en-US" altLang="en-US" sz="2800" dirty="0" err="1">
                <a:solidFill>
                  <a:schemeClr val="tx1"/>
                </a:solidFill>
              </a:rPr>
              <a:t>initialisation</a:t>
            </a:r>
            <a:r>
              <a:rPr lang="en-US" altLang="en-US" sz="2800" dirty="0">
                <a:solidFill>
                  <a:schemeClr val="tx1"/>
                </a:solidFill>
              </a:rPr>
              <a:t> seems promising for the sea ice </a:t>
            </a:r>
            <a:r>
              <a:rPr lang="en-US" altLang="en-US" sz="2800" dirty="0" smtClean="0">
                <a:solidFill>
                  <a:schemeClr val="tx1"/>
                </a:solidFill>
              </a:rPr>
              <a:t>component, clear impact in the Arctic, not in the Antarctic</a:t>
            </a:r>
            <a:endParaRPr lang="en-US" altLang="en-US" sz="2800" dirty="0">
              <a:solidFill>
                <a:schemeClr val="tx1"/>
              </a:solidFill>
            </a:endParaRPr>
          </a:p>
          <a:p>
            <a:pPr eaLnBrk="1">
              <a:buFont typeface="Wingdings" pitchFamily="2" charset="2"/>
              <a:buChar char="Ø"/>
            </a:pPr>
            <a:endParaRPr lang="en-US" altLang="en-US" sz="1000" dirty="0">
              <a:solidFill>
                <a:schemeClr val="tx1"/>
              </a:solidFill>
            </a:endParaRPr>
          </a:p>
          <a:p>
            <a:pPr eaLnBrk="1">
              <a:buFont typeface="Wingdings" pitchFamily="2" charset="2"/>
              <a:buChar char="Ø"/>
            </a:pPr>
            <a:r>
              <a:rPr lang="en-US" altLang="en-US" sz="2800" dirty="0">
                <a:solidFill>
                  <a:schemeClr val="tx1"/>
                </a:solidFill>
              </a:rPr>
              <a:t> Prediction: winter predictability until March in the Baffin Bay, Kara, Barents and Okhotsk seas </a:t>
            </a:r>
          </a:p>
        </p:txBody>
      </p:sp>
      <p:pic>
        <p:nvPicPr>
          <p:cNvPr id="5"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GB" altLang="en-US" sz="3200" dirty="0">
                <a:solidFill>
                  <a:schemeClr val="tx1"/>
                </a:solidFill>
              </a:rPr>
              <a:t>I -</a:t>
            </a:r>
            <a:r>
              <a:rPr lang="en-GB" altLang="en-US" sz="3200" dirty="0" smtClean="0">
                <a:solidFill>
                  <a:schemeClr val="tx1"/>
                </a:solidFill>
              </a:rPr>
              <a:t> Introduction: Arctic </a:t>
            </a:r>
            <a:r>
              <a:rPr lang="en-GB" altLang="en-US" sz="3200" dirty="0">
                <a:solidFill>
                  <a:schemeClr val="tx1"/>
                </a:solidFill>
              </a:rPr>
              <a:t>sea ice </a:t>
            </a:r>
            <a:r>
              <a:rPr lang="en-GB" altLang="en-US" sz="3200" dirty="0" smtClean="0">
                <a:solidFill>
                  <a:schemeClr val="tx1"/>
                </a:solidFill>
              </a:rPr>
              <a:t>predictability</a:t>
            </a:r>
            <a:endParaRPr lang="en-US" altLang="en-US" sz="3200" dirty="0">
              <a:solidFill>
                <a:schemeClr val="tx1"/>
              </a:solidFill>
            </a:endParaRPr>
          </a:p>
        </p:txBody>
      </p:sp>
      <p:sp>
        <p:nvSpPr>
          <p:cNvPr id="6148" name="Text Box 11"/>
          <p:cNvSpPr txBox="1">
            <a:spLocks noChangeArrowheads="1"/>
          </p:cNvSpPr>
          <p:nvPr/>
        </p:nvSpPr>
        <p:spPr bwMode="auto">
          <a:xfrm>
            <a:off x="215900" y="1892300"/>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a:solidFill>
                  <a:schemeClr val="tx1"/>
                </a:solidFill>
              </a:rPr>
              <a:t>Persistence</a:t>
            </a:r>
            <a:endParaRPr lang="en-US" altLang="en-US" sz="2800">
              <a:solidFill>
                <a:schemeClr val="tx1"/>
              </a:solidFill>
            </a:endParaRPr>
          </a:p>
        </p:txBody>
      </p:sp>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t="2" b="50407"/>
          <a:stretch>
            <a:fillRect/>
          </a:stretch>
        </p:blipFill>
        <p:spPr bwMode="auto">
          <a:xfrm>
            <a:off x="449263" y="2649538"/>
            <a:ext cx="473551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p:cNvPicPr>
            <a:picLocks noChangeAspect="1"/>
          </p:cNvPicPr>
          <p:nvPr/>
        </p:nvPicPr>
        <p:blipFill>
          <a:blip r:embed="rId3">
            <a:extLst>
              <a:ext uri="{28A0092B-C50C-407E-A947-70E740481C1C}">
                <a14:useLocalDpi xmlns:a14="http://schemas.microsoft.com/office/drawing/2010/main" val="0"/>
              </a:ext>
            </a:extLst>
          </a:blip>
          <a:srcRect t="50633" b="-230"/>
          <a:stretch>
            <a:fillRect/>
          </a:stretch>
        </p:blipFill>
        <p:spPr bwMode="auto">
          <a:xfrm>
            <a:off x="5184775" y="2592388"/>
            <a:ext cx="46799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2"/>
          <p:cNvSpPr txBox="1">
            <a:spLocks noChangeArrowheads="1"/>
          </p:cNvSpPr>
          <p:nvPr/>
        </p:nvSpPr>
        <p:spPr bwMode="auto">
          <a:xfrm>
            <a:off x="3095625" y="3132138"/>
            <a:ext cx="2952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a:solidFill>
                  <a:schemeClr val="tx1"/>
                </a:solidFill>
              </a:rPr>
              <a:t>Sea Ice Thickness</a:t>
            </a:r>
          </a:p>
        </p:txBody>
      </p:sp>
      <p:sp>
        <p:nvSpPr>
          <p:cNvPr id="6152" name="TextBox 11"/>
          <p:cNvSpPr txBox="1">
            <a:spLocks noChangeArrowheads="1"/>
          </p:cNvSpPr>
          <p:nvPr/>
        </p:nvSpPr>
        <p:spPr bwMode="auto">
          <a:xfrm>
            <a:off x="7632700" y="3151188"/>
            <a:ext cx="25923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a:solidFill>
                  <a:schemeClr val="tx1"/>
                </a:solidFill>
              </a:rPr>
              <a:t>Sea Ice Thickness</a:t>
            </a:r>
          </a:p>
        </p:txBody>
      </p:sp>
      <p:sp>
        <p:nvSpPr>
          <p:cNvPr id="6153"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Guemas et al (2014) QJRMS</a:t>
            </a:r>
          </a:p>
        </p:txBody>
      </p:sp>
      <p:pic>
        <p:nvPicPr>
          <p:cNvPr id="10" name="Picture 9" descr="SPECS Logo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INECO"/>
          <p:cNvPicPr>
            <a:picLocks noChangeAspect="1" noChangeArrowheads="1"/>
          </p:cNvPicPr>
          <p:nvPr/>
        </p:nvPicPr>
        <p:blipFill>
          <a:blip r:embed="rId5">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2160588" y="7235825"/>
            <a:ext cx="561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Chevallier and Salas-Melia (2012) Journal of Climate</a:t>
            </a:r>
          </a:p>
        </p:txBody>
      </p:sp>
      <p:sp>
        <p:nvSpPr>
          <p:cNvPr id="7173" name="Text Box 11"/>
          <p:cNvSpPr txBox="1">
            <a:spLocks noChangeArrowheads="1"/>
          </p:cNvSpPr>
          <p:nvPr/>
        </p:nvSpPr>
        <p:spPr bwMode="auto">
          <a:xfrm>
            <a:off x="215900" y="1892300"/>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a:solidFill>
                  <a:schemeClr val="tx1"/>
                </a:solidFill>
              </a:rPr>
              <a:t>Ice thickness preconditioning</a:t>
            </a:r>
            <a:endParaRPr lang="en-US" altLang="en-US" sz="2800">
              <a:solidFill>
                <a:schemeClr val="tx1"/>
              </a:solidFill>
            </a:endParaRPr>
          </a:p>
        </p:txBody>
      </p:sp>
      <p:sp>
        <p:nvSpPr>
          <p:cNvPr id="7174" name="Text Box 7"/>
          <p:cNvSpPr txBox="1">
            <a:spLocks noChangeArrowheads="1"/>
          </p:cNvSpPr>
          <p:nvPr/>
        </p:nvSpPr>
        <p:spPr bwMode="auto">
          <a:xfrm>
            <a:off x="3168650" y="2644775"/>
            <a:ext cx="3744913" cy="13731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a:solidFill>
                  <a:srgbClr val="C00000"/>
                </a:solidFill>
              </a:rPr>
              <a:t>Thick ice = best predictor of September extent, thin ice good predictor for March extent</a:t>
            </a:r>
            <a:endParaRPr lang="en-US" altLang="en-US" sz="2000">
              <a:solidFill>
                <a:srgbClr val="C00000"/>
              </a:solidFill>
            </a:endParaRPr>
          </a:p>
        </p:txBody>
      </p:sp>
      <p:sp>
        <p:nvSpPr>
          <p:cNvPr id="7175" name="Text Box 16"/>
          <p:cNvSpPr txBox="1">
            <a:spLocks noChangeArrowheads="1"/>
          </p:cNvSpPr>
          <p:nvPr/>
        </p:nvSpPr>
        <p:spPr bwMode="auto">
          <a:xfrm>
            <a:off x="228600" y="4140200"/>
            <a:ext cx="545941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a:lnSpc>
                <a:spcPct val="100000"/>
              </a:lnSpc>
              <a:spcBef>
                <a:spcPct val="50000"/>
              </a:spcBef>
              <a:buClrTx/>
              <a:buSzTx/>
              <a:buFontTx/>
              <a:buNone/>
            </a:pPr>
            <a:r>
              <a:rPr lang="fr-FR" altLang="en-US" sz="2000" i="1">
                <a:ea typeface="MS PGothic" pitchFamily="34" charset="-128"/>
              </a:rPr>
              <a:t>Chevallier and Salas y Mélia, JCLIM, 2012</a:t>
            </a:r>
          </a:p>
        </p:txBody>
      </p:sp>
      <p:sp>
        <p:nvSpPr>
          <p:cNvPr id="7176" name="Line 26"/>
          <p:cNvSpPr>
            <a:spLocks noChangeShapeType="1"/>
          </p:cNvSpPr>
          <p:nvPr/>
        </p:nvSpPr>
        <p:spPr bwMode="auto">
          <a:xfrm rot="5400000">
            <a:off x="8402638" y="2433638"/>
            <a:ext cx="0" cy="3124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177" name="Group 73"/>
          <p:cNvGrpSpPr>
            <a:grpSpLocks/>
          </p:cNvGrpSpPr>
          <p:nvPr/>
        </p:nvGrpSpPr>
        <p:grpSpPr bwMode="auto">
          <a:xfrm>
            <a:off x="144463" y="2365375"/>
            <a:ext cx="3124200" cy="1676400"/>
            <a:chOff x="1771650" y="2411413"/>
            <a:chExt cx="3124200" cy="1676400"/>
          </a:xfrm>
        </p:grpSpPr>
        <p:sp>
          <p:nvSpPr>
            <p:cNvPr id="7210" name="Line 17"/>
            <p:cNvSpPr>
              <a:spLocks noChangeShapeType="1"/>
            </p:cNvSpPr>
            <p:nvPr/>
          </p:nvSpPr>
          <p:spPr bwMode="auto">
            <a:xfrm>
              <a:off x="1847850" y="2411413"/>
              <a:ext cx="0" cy="1600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11" name="Line 18"/>
            <p:cNvSpPr>
              <a:spLocks noChangeShapeType="1"/>
            </p:cNvSpPr>
            <p:nvPr/>
          </p:nvSpPr>
          <p:spPr bwMode="auto">
            <a:xfrm rot="5400000">
              <a:off x="3333750" y="2373313"/>
              <a:ext cx="0" cy="3124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12" name="Rectangle 19"/>
            <p:cNvSpPr>
              <a:spLocks noChangeArrowheads="1"/>
            </p:cNvSpPr>
            <p:nvPr/>
          </p:nvSpPr>
          <p:spPr bwMode="auto">
            <a:xfrm>
              <a:off x="1847850" y="3706813"/>
              <a:ext cx="304800" cy="2286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13" name="Rectangle 20"/>
            <p:cNvSpPr>
              <a:spLocks noChangeArrowheads="1"/>
            </p:cNvSpPr>
            <p:nvPr/>
          </p:nvSpPr>
          <p:spPr bwMode="auto">
            <a:xfrm>
              <a:off x="2152650" y="3554413"/>
              <a:ext cx="304800" cy="381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14" name="Rectangle 21"/>
            <p:cNvSpPr>
              <a:spLocks noChangeArrowheads="1"/>
            </p:cNvSpPr>
            <p:nvPr/>
          </p:nvSpPr>
          <p:spPr bwMode="auto">
            <a:xfrm>
              <a:off x="2457450" y="3402013"/>
              <a:ext cx="3048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15" name="Rectangle 22"/>
            <p:cNvSpPr>
              <a:spLocks noChangeArrowheads="1"/>
            </p:cNvSpPr>
            <p:nvPr/>
          </p:nvSpPr>
          <p:spPr bwMode="auto">
            <a:xfrm>
              <a:off x="2762250" y="3021013"/>
              <a:ext cx="457200" cy="914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16" name="Rectangle 23"/>
            <p:cNvSpPr>
              <a:spLocks noChangeArrowheads="1"/>
            </p:cNvSpPr>
            <p:nvPr/>
          </p:nvSpPr>
          <p:spPr bwMode="auto">
            <a:xfrm>
              <a:off x="3219450" y="3402013"/>
              <a:ext cx="7620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17" name="Rectangle 24"/>
            <p:cNvSpPr>
              <a:spLocks noChangeArrowheads="1"/>
            </p:cNvSpPr>
            <p:nvPr/>
          </p:nvSpPr>
          <p:spPr bwMode="auto">
            <a:xfrm>
              <a:off x="3981450" y="3783013"/>
              <a:ext cx="609600" cy="152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18" name="Rectangle 33"/>
            <p:cNvSpPr>
              <a:spLocks noChangeArrowheads="1"/>
            </p:cNvSpPr>
            <p:nvPr/>
          </p:nvSpPr>
          <p:spPr bwMode="auto">
            <a:xfrm>
              <a:off x="2762250" y="2792413"/>
              <a:ext cx="1981200" cy="129540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ltLang="en-US"/>
            </a:p>
          </p:txBody>
        </p:sp>
      </p:grpSp>
      <p:grpSp>
        <p:nvGrpSpPr>
          <p:cNvPr id="7178" name="Group 5"/>
          <p:cNvGrpSpPr>
            <a:grpSpLocks/>
          </p:cNvGrpSpPr>
          <p:nvPr/>
        </p:nvGrpSpPr>
        <p:grpSpPr bwMode="auto">
          <a:xfrm>
            <a:off x="6983413" y="2443163"/>
            <a:ext cx="2743200" cy="1600200"/>
            <a:chOff x="1847850" y="4643438"/>
            <a:chExt cx="2743200" cy="1600200"/>
          </a:xfrm>
        </p:grpSpPr>
        <p:sp>
          <p:nvSpPr>
            <p:cNvPr id="7202" name="Line 25"/>
            <p:cNvSpPr>
              <a:spLocks noChangeShapeType="1"/>
            </p:cNvSpPr>
            <p:nvPr/>
          </p:nvSpPr>
          <p:spPr bwMode="auto">
            <a:xfrm>
              <a:off x="1847850" y="4643438"/>
              <a:ext cx="0" cy="1600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3" name="Rectangle 27"/>
            <p:cNvSpPr>
              <a:spLocks noChangeArrowheads="1"/>
            </p:cNvSpPr>
            <p:nvPr/>
          </p:nvSpPr>
          <p:spPr bwMode="auto">
            <a:xfrm>
              <a:off x="1847850" y="5938838"/>
              <a:ext cx="304800" cy="2286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04" name="Rectangle 28"/>
            <p:cNvSpPr>
              <a:spLocks noChangeArrowheads="1"/>
            </p:cNvSpPr>
            <p:nvPr/>
          </p:nvSpPr>
          <p:spPr bwMode="auto">
            <a:xfrm>
              <a:off x="2152650" y="5786438"/>
              <a:ext cx="304800" cy="381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05" name="Rectangle 29"/>
            <p:cNvSpPr>
              <a:spLocks noChangeArrowheads="1"/>
            </p:cNvSpPr>
            <p:nvPr/>
          </p:nvSpPr>
          <p:spPr bwMode="auto">
            <a:xfrm>
              <a:off x="2457450" y="5634038"/>
              <a:ext cx="3048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06" name="Rectangle 30"/>
            <p:cNvSpPr>
              <a:spLocks noChangeArrowheads="1"/>
            </p:cNvSpPr>
            <p:nvPr/>
          </p:nvSpPr>
          <p:spPr bwMode="auto">
            <a:xfrm>
              <a:off x="2762250" y="5253038"/>
              <a:ext cx="457200" cy="914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07" name="Rectangle 31"/>
            <p:cNvSpPr>
              <a:spLocks noChangeArrowheads="1"/>
            </p:cNvSpPr>
            <p:nvPr/>
          </p:nvSpPr>
          <p:spPr bwMode="auto">
            <a:xfrm>
              <a:off x="3219450" y="5634038"/>
              <a:ext cx="7620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08" name="Rectangle 32"/>
            <p:cNvSpPr>
              <a:spLocks noChangeArrowheads="1"/>
            </p:cNvSpPr>
            <p:nvPr/>
          </p:nvSpPr>
          <p:spPr bwMode="auto">
            <a:xfrm>
              <a:off x="3981450" y="6015038"/>
              <a:ext cx="609600" cy="152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7209" name="Rectangle 34"/>
            <p:cNvSpPr>
              <a:spLocks noChangeArrowheads="1"/>
            </p:cNvSpPr>
            <p:nvPr/>
          </p:nvSpPr>
          <p:spPr bwMode="auto">
            <a:xfrm>
              <a:off x="1847850" y="5481638"/>
              <a:ext cx="914400" cy="76200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ltLang="en-US"/>
            </a:p>
          </p:txBody>
        </p:sp>
      </p:grpSp>
      <p:grpSp>
        <p:nvGrpSpPr>
          <p:cNvPr id="7179" name="Group 2"/>
          <p:cNvGrpSpPr>
            <a:grpSpLocks/>
          </p:cNvGrpSpPr>
          <p:nvPr/>
        </p:nvGrpSpPr>
        <p:grpSpPr bwMode="auto">
          <a:xfrm>
            <a:off x="790575" y="4156075"/>
            <a:ext cx="4105275" cy="3079750"/>
            <a:chOff x="5688013" y="1598613"/>
            <a:chExt cx="4105275" cy="3079750"/>
          </a:xfrm>
        </p:grpSpPr>
        <p:pic>
          <p:nvPicPr>
            <p:cNvPr id="7191" name="Picture 14" descr="Determination_S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159861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Rectangle 35"/>
            <p:cNvSpPr>
              <a:spLocks noChangeArrowheads="1"/>
            </p:cNvSpPr>
            <p:nvPr/>
          </p:nvSpPr>
          <p:spPr bwMode="auto">
            <a:xfrm>
              <a:off x="5688013" y="1619250"/>
              <a:ext cx="4105275" cy="3059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193" name="Line 38"/>
            <p:cNvSpPr>
              <a:spLocks noChangeShapeType="1"/>
            </p:cNvSpPr>
            <p:nvPr/>
          </p:nvSpPr>
          <p:spPr bwMode="auto">
            <a:xfrm>
              <a:off x="8640763" y="2195513"/>
              <a:ext cx="503237"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40"/>
            <p:cNvSpPr>
              <a:spLocks noChangeShapeType="1"/>
            </p:cNvSpPr>
            <p:nvPr/>
          </p:nvSpPr>
          <p:spPr bwMode="auto">
            <a:xfrm>
              <a:off x="8064500" y="2700338"/>
              <a:ext cx="576263" cy="2159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42"/>
            <p:cNvSpPr>
              <a:spLocks noChangeShapeType="1"/>
            </p:cNvSpPr>
            <p:nvPr/>
          </p:nvSpPr>
          <p:spPr bwMode="auto">
            <a:xfrm>
              <a:off x="7848600" y="3132138"/>
              <a:ext cx="144463" cy="287337"/>
            </a:xfrm>
            <a:prstGeom prst="line">
              <a:avLst/>
            </a:prstGeom>
            <a:noFill/>
            <a:ln w="9525">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Text Box 43"/>
            <p:cNvSpPr txBox="1">
              <a:spLocks noChangeArrowheads="1"/>
            </p:cNvSpPr>
            <p:nvPr/>
          </p:nvSpPr>
          <p:spPr bwMode="auto">
            <a:xfrm>
              <a:off x="6264275" y="3275013"/>
              <a:ext cx="1727200"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CC0000"/>
                  </a:solidFill>
                </a:rPr>
                <a:t>Total volume</a:t>
              </a:r>
              <a:endParaRPr lang="en-US" altLang="en-US">
                <a:solidFill>
                  <a:srgbClr val="CC0000"/>
                </a:solidFill>
              </a:endParaRPr>
            </a:p>
          </p:txBody>
        </p:sp>
        <p:sp>
          <p:nvSpPr>
            <p:cNvPr id="7197" name="Line 44"/>
            <p:cNvSpPr>
              <a:spLocks noChangeShapeType="1"/>
            </p:cNvSpPr>
            <p:nvPr/>
          </p:nvSpPr>
          <p:spPr bwMode="auto">
            <a:xfrm>
              <a:off x="7561263" y="3635375"/>
              <a:ext cx="1008062"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Rectangle 45"/>
            <p:cNvSpPr>
              <a:spLocks noChangeArrowheads="1"/>
            </p:cNvSpPr>
            <p:nvPr/>
          </p:nvSpPr>
          <p:spPr bwMode="auto">
            <a:xfrm>
              <a:off x="6229350" y="1943100"/>
              <a:ext cx="1368425" cy="10080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199" name="Text Box 37"/>
            <p:cNvSpPr txBox="1">
              <a:spLocks noChangeArrowheads="1"/>
            </p:cNvSpPr>
            <p:nvPr/>
          </p:nvSpPr>
          <p:spPr bwMode="auto">
            <a:xfrm>
              <a:off x="7345363" y="1979613"/>
              <a:ext cx="1727200"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Total area</a:t>
              </a:r>
              <a:endParaRPr lang="en-US" altLang="en-US">
                <a:solidFill>
                  <a:schemeClr val="tx1"/>
                </a:solidFill>
              </a:endParaRPr>
            </a:p>
          </p:txBody>
        </p:sp>
        <p:sp>
          <p:nvSpPr>
            <p:cNvPr id="7200" name="Text Box 39"/>
            <p:cNvSpPr txBox="1">
              <a:spLocks noChangeArrowheads="1"/>
            </p:cNvSpPr>
            <p:nvPr/>
          </p:nvSpPr>
          <p:spPr bwMode="auto">
            <a:xfrm>
              <a:off x="6335713" y="2339975"/>
              <a:ext cx="2376487"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accent2"/>
                  </a:solidFill>
                </a:rPr>
                <a:t>Area of ice h &gt; 0.9m</a:t>
              </a:r>
              <a:endParaRPr lang="en-US" altLang="en-US">
                <a:solidFill>
                  <a:schemeClr val="accent2"/>
                </a:solidFill>
              </a:endParaRPr>
            </a:p>
          </p:txBody>
        </p:sp>
        <p:sp>
          <p:nvSpPr>
            <p:cNvPr id="7201" name="Text Box 41"/>
            <p:cNvSpPr txBox="1">
              <a:spLocks noChangeArrowheads="1"/>
            </p:cNvSpPr>
            <p:nvPr/>
          </p:nvSpPr>
          <p:spPr bwMode="auto">
            <a:xfrm>
              <a:off x="6192838" y="2825750"/>
              <a:ext cx="2376487"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990099"/>
                  </a:solidFill>
                </a:rPr>
                <a:t>Area of ice h &gt; 1.5m</a:t>
              </a:r>
              <a:endParaRPr lang="en-US" altLang="en-US">
                <a:solidFill>
                  <a:srgbClr val="990099"/>
                </a:solidFill>
              </a:endParaRPr>
            </a:p>
          </p:txBody>
        </p:sp>
      </p:grpSp>
      <p:pic>
        <p:nvPicPr>
          <p:cNvPr id="7180" name="Picture 15" descr="Determination_M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388" y="4140200"/>
            <a:ext cx="4106862"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35"/>
          <p:cNvSpPr>
            <a:spLocks noChangeArrowheads="1"/>
          </p:cNvSpPr>
          <p:nvPr/>
        </p:nvSpPr>
        <p:spPr bwMode="auto">
          <a:xfrm>
            <a:off x="5387975" y="4156075"/>
            <a:ext cx="4105275" cy="304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182" name="Line 46"/>
          <p:cNvSpPr>
            <a:spLocks noChangeShapeType="1"/>
          </p:cNvSpPr>
          <p:nvPr/>
        </p:nvSpPr>
        <p:spPr bwMode="auto">
          <a:xfrm>
            <a:off x="8340725" y="4770438"/>
            <a:ext cx="503238"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47"/>
          <p:cNvSpPr>
            <a:spLocks noChangeShapeType="1"/>
          </p:cNvSpPr>
          <p:nvPr/>
        </p:nvSpPr>
        <p:spPr bwMode="auto">
          <a:xfrm>
            <a:off x="8267700" y="5275263"/>
            <a:ext cx="576263" cy="21590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Text Box 48"/>
          <p:cNvSpPr txBox="1">
            <a:spLocks noChangeArrowheads="1"/>
          </p:cNvSpPr>
          <p:nvPr/>
        </p:nvSpPr>
        <p:spPr bwMode="auto">
          <a:xfrm>
            <a:off x="5892800" y="5400675"/>
            <a:ext cx="23764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9900"/>
                </a:solidFill>
              </a:rPr>
              <a:t>Area of ice h &lt; 1.5m</a:t>
            </a:r>
            <a:endParaRPr lang="en-US" altLang="en-US">
              <a:solidFill>
                <a:srgbClr val="FF9900"/>
              </a:solidFill>
            </a:endParaRPr>
          </a:p>
        </p:txBody>
      </p:sp>
      <p:sp>
        <p:nvSpPr>
          <p:cNvPr id="7185" name="Line 49"/>
          <p:cNvSpPr>
            <a:spLocks noChangeShapeType="1"/>
          </p:cNvSpPr>
          <p:nvPr/>
        </p:nvSpPr>
        <p:spPr bwMode="auto">
          <a:xfrm>
            <a:off x="7980363" y="5795963"/>
            <a:ext cx="647700" cy="2159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Text Box 50"/>
          <p:cNvSpPr txBox="1">
            <a:spLocks noChangeArrowheads="1"/>
          </p:cNvSpPr>
          <p:nvPr/>
        </p:nvSpPr>
        <p:spPr bwMode="auto">
          <a:xfrm>
            <a:off x="5964238" y="5849938"/>
            <a:ext cx="1727200"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CC0000"/>
                </a:solidFill>
              </a:rPr>
              <a:t>Total volume</a:t>
            </a:r>
            <a:endParaRPr lang="en-US" altLang="en-US">
              <a:solidFill>
                <a:srgbClr val="CC0000"/>
              </a:solidFill>
            </a:endParaRPr>
          </a:p>
        </p:txBody>
      </p:sp>
      <p:sp>
        <p:nvSpPr>
          <p:cNvPr id="7187" name="Line 51"/>
          <p:cNvSpPr>
            <a:spLocks noChangeShapeType="1"/>
          </p:cNvSpPr>
          <p:nvPr/>
        </p:nvSpPr>
        <p:spPr bwMode="auto">
          <a:xfrm>
            <a:off x="7477125" y="6083300"/>
            <a:ext cx="1150938" cy="4318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Rectangle 52"/>
          <p:cNvSpPr>
            <a:spLocks noChangeArrowheads="1"/>
          </p:cNvSpPr>
          <p:nvPr/>
        </p:nvSpPr>
        <p:spPr bwMode="auto">
          <a:xfrm>
            <a:off x="5929313" y="4460875"/>
            <a:ext cx="1368425" cy="9715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189" name="Text Box 53"/>
          <p:cNvSpPr txBox="1">
            <a:spLocks noChangeArrowheads="1"/>
          </p:cNvSpPr>
          <p:nvPr/>
        </p:nvSpPr>
        <p:spPr bwMode="auto">
          <a:xfrm>
            <a:off x="7045325" y="4554538"/>
            <a:ext cx="1727200"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Total area</a:t>
            </a:r>
            <a:endParaRPr lang="en-US" altLang="en-US">
              <a:solidFill>
                <a:schemeClr val="tx1"/>
              </a:solidFill>
            </a:endParaRPr>
          </a:p>
        </p:txBody>
      </p:sp>
      <p:sp>
        <p:nvSpPr>
          <p:cNvPr id="7190" name="Text Box 54"/>
          <p:cNvSpPr txBox="1">
            <a:spLocks noChangeArrowheads="1"/>
          </p:cNvSpPr>
          <p:nvPr/>
        </p:nvSpPr>
        <p:spPr bwMode="auto">
          <a:xfrm>
            <a:off x="6035675" y="4913313"/>
            <a:ext cx="2376488" cy="37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9900"/>
                </a:solidFill>
              </a:rPr>
              <a:t>Area of ice h &lt; 0.9m</a:t>
            </a:r>
            <a:endParaRPr lang="en-US" altLang="en-US">
              <a:solidFill>
                <a:srgbClr val="009900"/>
              </a:solidFill>
            </a:endParaRPr>
          </a:p>
        </p:txBody>
      </p:sp>
      <p:pic>
        <p:nvPicPr>
          <p:cNvPr id="51" name="Picture 9" descr="SPECS Logo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0" descr="MINECO"/>
          <p:cNvPicPr>
            <a:picLocks noChangeAspect="1" noChangeArrowheads="1"/>
          </p:cNvPicPr>
          <p:nvPr/>
        </p:nvPicPr>
        <p:blipFill>
          <a:blip r:embed="rId6">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GB" altLang="en-US" sz="3200" dirty="0">
                <a:solidFill>
                  <a:schemeClr val="tx1"/>
                </a:solidFill>
              </a:rPr>
              <a:t>I -</a:t>
            </a:r>
            <a:r>
              <a:rPr lang="en-GB" altLang="en-US" sz="3200" dirty="0" smtClean="0">
                <a:solidFill>
                  <a:schemeClr val="tx1"/>
                </a:solidFill>
              </a:rPr>
              <a:t> Introduction: Arctic </a:t>
            </a:r>
            <a:r>
              <a:rPr lang="en-GB" altLang="en-US" sz="3200" dirty="0">
                <a:solidFill>
                  <a:schemeClr val="tx1"/>
                </a:solidFill>
              </a:rPr>
              <a:t>sea ice </a:t>
            </a:r>
            <a:r>
              <a:rPr lang="en-GB" altLang="en-US" sz="3200" dirty="0" smtClean="0">
                <a:solidFill>
                  <a:schemeClr val="tx1"/>
                </a:solidFill>
              </a:rPr>
              <a:t>predictability</a:t>
            </a:r>
            <a:endParaRPr lang="en-US" altLang="en-US" sz="3200" dirty="0">
              <a:solidFill>
                <a:schemeClr val="tx1"/>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1"/>
          <p:cNvSpPr txBox="1">
            <a:spLocks noChangeArrowheads="1"/>
          </p:cNvSpPr>
          <p:nvPr/>
        </p:nvSpPr>
        <p:spPr bwMode="auto">
          <a:xfrm>
            <a:off x="215900" y="1892300"/>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a:solidFill>
                  <a:schemeClr val="tx1"/>
                </a:solidFill>
              </a:rPr>
              <a:t>Advection</a:t>
            </a:r>
            <a:endParaRPr lang="en-US" altLang="en-US" sz="2800">
              <a:solidFill>
                <a:schemeClr val="tx1"/>
              </a:solidFill>
            </a:endParaRPr>
          </a:p>
        </p:txBody>
      </p:sp>
      <p:sp>
        <p:nvSpPr>
          <p:cNvPr id="8197"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Guemas et al (2014) QJRMS</a:t>
            </a:r>
          </a:p>
        </p:txBody>
      </p:sp>
      <p:pic>
        <p:nvPicPr>
          <p:cNvPr id="8198" name="Picture 3"/>
          <p:cNvPicPr>
            <a:picLocks noChangeAspect="1"/>
          </p:cNvPicPr>
          <p:nvPr/>
        </p:nvPicPr>
        <p:blipFill>
          <a:blip r:embed="rId3">
            <a:extLst>
              <a:ext uri="{28A0092B-C50C-407E-A947-70E740481C1C}">
                <a14:useLocalDpi xmlns:a14="http://schemas.microsoft.com/office/drawing/2010/main" val="0"/>
              </a:ext>
            </a:extLst>
          </a:blip>
          <a:srcRect t="10878" b="11778"/>
          <a:stretch>
            <a:fillRect/>
          </a:stretch>
        </p:blipFill>
        <p:spPr bwMode="auto">
          <a:xfrm>
            <a:off x="936625" y="2432050"/>
            <a:ext cx="81565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PECS Logo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MINECO"/>
          <p:cNvPicPr>
            <a:picLocks noChangeAspect="1" noChangeArrowheads="1"/>
          </p:cNvPicPr>
          <p:nvPr/>
        </p:nvPicPr>
        <p:blipFill>
          <a:blip r:embed="rId5">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GB" altLang="en-US" sz="3200" dirty="0">
                <a:solidFill>
                  <a:schemeClr val="tx1"/>
                </a:solidFill>
              </a:rPr>
              <a:t>I -</a:t>
            </a:r>
            <a:r>
              <a:rPr lang="en-GB" altLang="en-US" sz="3200" dirty="0" smtClean="0">
                <a:solidFill>
                  <a:schemeClr val="tx1"/>
                </a:solidFill>
              </a:rPr>
              <a:t> Introduction: Arctic </a:t>
            </a:r>
            <a:r>
              <a:rPr lang="en-GB" altLang="en-US" sz="3200" dirty="0">
                <a:solidFill>
                  <a:schemeClr val="tx1"/>
                </a:solidFill>
              </a:rPr>
              <a:t>sea ice </a:t>
            </a:r>
            <a:r>
              <a:rPr lang="en-GB" altLang="en-US" sz="3200" dirty="0" smtClean="0">
                <a:solidFill>
                  <a:schemeClr val="tx1"/>
                </a:solidFill>
              </a:rPr>
              <a:t>predictability</a:t>
            </a:r>
            <a:endParaRPr lang="en-US" altLang="en-US" sz="3200" dirty="0">
              <a:solidFill>
                <a:schemeClr val="tx1"/>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t="4256" b="3130"/>
          <a:stretch>
            <a:fillRect/>
          </a:stretch>
        </p:blipFill>
        <p:spPr bwMode="auto">
          <a:xfrm>
            <a:off x="144463" y="3108325"/>
            <a:ext cx="4876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4">
            <a:extLst>
              <a:ext uri="{28A0092B-C50C-407E-A947-70E740481C1C}">
                <a14:useLocalDpi xmlns:a14="http://schemas.microsoft.com/office/drawing/2010/main" val="0"/>
              </a:ext>
            </a:extLst>
          </a:blip>
          <a:srcRect t="4364" b="3020"/>
          <a:stretch>
            <a:fillRect/>
          </a:stretch>
        </p:blipFill>
        <p:spPr bwMode="auto">
          <a:xfrm>
            <a:off x="5076825" y="3108325"/>
            <a:ext cx="4876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1"/>
          <p:cNvSpPr txBox="1">
            <a:spLocks noChangeArrowheads="1"/>
          </p:cNvSpPr>
          <p:nvPr/>
        </p:nvSpPr>
        <p:spPr bwMode="auto">
          <a:xfrm>
            <a:off x="215900" y="1892300"/>
            <a:ext cx="9648825" cy="539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a:solidFill>
                  <a:schemeClr val="tx1"/>
                </a:solidFill>
              </a:rPr>
              <a:t>Ocean heat transport</a:t>
            </a:r>
            <a:endParaRPr lang="en-US" altLang="en-US" sz="2800">
              <a:solidFill>
                <a:schemeClr val="tx1"/>
              </a:solidFill>
            </a:endParaRPr>
          </a:p>
        </p:txBody>
      </p:sp>
      <p:sp>
        <p:nvSpPr>
          <p:cNvPr id="9223" name="TextBox 1"/>
          <p:cNvSpPr txBox="1">
            <a:spLocks noChangeArrowheads="1"/>
          </p:cNvSpPr>
          <p:nvPr/>
        </p:nvSpPr>
        <p:spPr bwMode="auto">
          <a:xfrm>
            <a:off x="2376488" y="7235825"/>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dirty="0">
                <a:solidFill>
                  <a:schemeClr val="tx1"/>
                </a:solidFill>
              </a:rPr>
              <a:t>Guemas et al (2014) QJRMS</a:t>
            </a:r>
          </a:p>
        </p:txBody>
      </p:sp>
      <p:sp>
        <p:nvSpPr>
          <p:cNvPr id="9224" name="TextBox 4"/>
          <p:cNvSpPr txBox="1">
            <a:spLocks noChangeArrowheads="1"/>
          </p:cNvSpPr>
          <p:nvPr/>
        </p:nvSpPr>
        <p:spPr bwMode="auto">
          <a:xfrm>
            <a:off x="71438" y="2463800"/>
            <a:ext cx="98647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Correlation detrended annual-mean ORAS4 60N heat transport and sea ice concentration</a:t>
            </a:r>
          </a:p>
        </p:txBody>
      </p:sp>
      <p:sp>
        <p:nvSpPr>
          <p:cNvPr id="9225" name="TextBox 5"/>
          <p:cNvSpPr txBox="1">
            <a:spLocks noChangeArrowheads="1"/>
          </p:cNvSpPr>
          <p:nvPr/>
        </p:nvSpPr>
        <p:spPr bwMode="auto">
          <a:xfrm>
            <a:off x="863600" y="2771775"/>
            <a:ext cx="3455988"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dirty="0">
                <a:solidFill>
                  <a:schemeClr val="tx1"/>
                </a:solidFill>
              </a:rPr>
              <a:t>Atlantic OHT lag -</a:t>
            </a:r>
            <a:r>
              <a:rPr lang="en-US" altLang="en-US" dirty="0" smtClean="0">
                <a:solidFill>
                  <a:schemeClr val="tx1"/>
                </a:solidFill>
              </a:rPr>
              <a:t>3 years</a:t>
            </a:r>
            <a:endParaRPr lang="en-US" altLang="en-US" dirty="0">
              <a:solidFill>
                <a:schemeClr val="tx1"/>
              </a:solidFill>
            </a:endParaRPr>
          </a:p>
        </p:txBody>
      </p:sp>
      <p:sp>
        <p:nvSpPr>
          <p:cNvPr id="9226" name="TextBox 10"/>
          <p:cNvSpPr txBox="1">
            <a:spLocks noChangeArrowheads="1"/>
          </p:cNvSpPr>
          <p:nvPr/>
        </p:nvSpPr>
        <p:spPr bwMode="auto">
          <a:xfrm>
            <a:off x="5761038" y="2771775"/>
            <a:ext cx="3455987"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dirty="0">
                <a:solidFill>
                  <a:schemeClr val="tx1"/>
                </a:solidFill>
              </a:rPr>
              <a:t>Pacific OHT lag 0</a:t>
            </a:r>
            <a:r>
              <a:rPr lang="en-US" altLang="en-US" dirty="0" smtClean="0">
                <a:solidFill>
                  <a:schemeClr val="tx1"/>
                </a:solidFill>
              </a:rPr>
              <a:t> year</a:t>
            </a:r>
            <a:endParaRPr lang="en-US" altLang="en-US" dirty="0">
              <a:solidFill>
                <a:schemeClr val="tx1"/>
              </a:solidFill>
            </a:endParaRPr>
          </a:p>
        </p:txBody>
      </p:sp>
      <p:pic>
        <p:nvPicPr>
          <p:cNvPr id="11" name="Picture 9" descr="SPECS Logo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INECO"/>
          <p:cNvPicPr>
            <a:picLocks noChangeAspect="1" noChangeArrowheads="1"/>
          </p:cNvPicPr>
          <p:nvPr/>
        </p:nvPicPr>
        <p:blipFill>
          <a:blip r:embed="rId6">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891720" y="4067869"/>
            <a:ext cx="297184" cy="2016224"/>
            <a:chOff x="4891720" y="3779837"/>
            <a:chExt cx="297184" cy="2016224"/>
          </a:xfrm>
        </p:grpSpPr>
        <p:sp>
          <p:nvSpPr>
            <p:cNvPr id="3" name="Rectangle 2"/>
            <p:cNvSpPr/>
            <p:nvPr/>
          </p:nvSpPr>
          <p:spPr bwMode="auto">
            <a:xfrm>
              <a:off x="4892040" y="3779837"/>
              <a:ext cx="292608" cy="288032"/>
            </a:xfrm>
            <a:prstGeom prst="rect">
              <a:avLst/>
            </a:prstGeom>
            <a:solidFill>
              <a:srgbClr val="CC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5" name="Rectangle 14"/>
            <p:cNvSpPr/>
            <p:nvPr/>
          </p:nvSpPr>
          <p:spPr bwMode="auto">
            <a:xfrm>
              <a:off x="4896296" y="4067869"/>
              <a:ext cx="292608" cy="288032"/>
            </a:xfrm>
            <a:prstGeom prst="rect">
              <a:avLst/>
            </a:prstGeom>
            <a:solidFill>
              <a:srgbClr val="FA7D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6" name="Rectangle 15"/>
            <p:cNvSpPr/>
            <p:nvPr/>
          </p:nvSpPr>
          <p:spPr bwMode="auto">
            <a:xfrm>
              <a:off x="4896296" y="4355901"/>
              <a:ext cx="292608" cy="28803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7" name="Rectangle 16"/>
            <p:cNvSpPr/>
            <p:nvPr/>
          </p:nvSpPr>
          <p:spPr bwMode="auto">
            <a:xfrm>
              <a:off x="4896296" y="4643933"/>
              <a:ext cx="292608" cy="2880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8" name="Rectangle 17"/>
            <p:cNvSpPr/>
            <p:nvPr/>
          </p:nvSpPr>
          <p:spPr bwMode="auto">
            <a:xfrm>
              <a:off x="4896296" y="4931965"/>
              <a:ext cx="292608" cy="288032"/>
            </a:xfrm>
            <a:prstGeom prst="rect">
              <a:avLst/>
            </a:prstGeom>
            <a:solidFill>
              <a:srgbClr val="5BD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9" name="Rectangle 18"/>
            <p:cNvSpPr/>
            <p:nvPr/>
          </p:nvSpPr>
          <p:spPr bwMode="auto">
            <a:xfrm>
              <a:off x="4891720" y="5219997"/>
              <a:ext cx="292608" cy="288032"/>
            </a:xfrm>
            <a:prstGeom prst="rect">
              <a:avLst/>
            </a:prstGeom>
            <a:solidFill>
              <a:srgbClr val="009CD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20" name="Rectangle 19"/>
            <p:cNvSpPr/>
            <p:nvPr/>
          </p:nvSpPr>
          <p:spPr bwMode="auto">
            <a:xfrm>
              <a:off x="4896296" y="5508029"/>
              <a:ext cx="292608" cy="288032"/>
            </a:xfrm>
            <a:prstGeom prst="rect">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pPr>
              <a:endParaRPr kumimoji="0" lang="en-US" sz="1800" b="1" i="0" u="none" strike="noStrike" cap="none" normalizeH="0" baseline="0" smtClean="0">
                <a:ln>
                  <a:noFill/>
                </a:ln>
                <a:solidFill>
                  <a:schemeClr val="bg1"/>
                </a:solidFill>
                <a:effectLst/>
                <a:latin typeface="Arial" charset="0"/>
              </a:endParaRPr>
            </a:p>
          </p:txBody>
        </p:sp>
      </p:grpSp>
      <p:sp>
        <p:nvSpPr>
          <p:cNvPr id="5" name="TextBox 4"/>
          <p:cNvSpPr txBox="1"/>
          <p:nvPr/>
        </p:nvSpPr>
        <p:spPr>
          <a:xfrm>
            <a:off x="4104208" y="3931920"/>
            <a:ext cx="787512" cy="2377639"/>
          </a:xfrm>
          <a:prstGeom prst="rect">
            <a:avLst/>
          </a:prstGeom>
          <a:noFill/>
        </p:spPr>
        <p:txBody>
          <a:bodyPr wrap="square" rtlCol="0">
            <a:spAutoFit/>
          </a:bodyPr>
          <a:lstStyle/>
          <a:p>
            <a:pPr algn="r"/>
            <a:r>
              <a:rPr lang="en-US" dirty="0" smtClean="0">
                <a:solidFill>
                  <a:schemeClr val="tx1"/>
                </a:solidFill>
              </a:rPr>
              <a:t>0.8</a:t>
            </a:r>
          </a:p>
          <a:p>
            <a:pPr algn="r"/>
            <a:r>
              <a:rPr lang="en-US" dirty="0" smtClean="0">
                <a:solidFill>
                  <a:schemeClr val="tx1"/>
                </a:solidFill>
              </a:rPr>
              <a:t>0.6</a:t>
            </a:r>
          </a:p>
          <a:p>
            <a:pPr algn="r"/>
            <a:r>
              <a:rPr lang="en-US" dirty="0" smtClean="0">
                <a:solidFill>
                  <a:schemeClr val="tx1"/>
                </a:solidFill>
              </a:rPr>
              <a:t>0.4</a:t>
            </a:r>
          </a:p>
          <a:p>
            <a:pPr algn="r"/>
            <a:r>
              <a:rPr lang="en-US" dirty="0" smtClean="0">
                <a:solidFill>
                  <a:schemeClr val="tx1"/>
                </a:solidFill>
              </a:rPr>
              <a:t>0.2</a:t>
            </a:r>
          </a:p>
          <a:p>
            <a:pPr algn="r"/>
            <a:r>
              <a:rPr lang="en-US" dirty="0" smtClean="0">
                <a:solidFill>
                  <a:schemeClr val="tx1"/>
                </a:solidFill>
              </a:rPr>
              <a:t>-0.2</a:t>
            </a:r>
          </a:p>
          <a:p>
            <a:pPr algn="r"/>
            <a:r>
              <a:rPr lang="en-US" dirty="0" smtClean="0">
                <a:solidFill>
                  <a:schemeClr val="tx1"/>
                </a:solidFill>
              </a:rPr>
              <a:t>-0.4</a:t>
            </a:r>
          </a:p>
          <a:p>
            <a:pPr algn="r"/>
            <a:r>
              <a:rPr lang="en-US" dirty="0" smtClean="0">
                <a:solidFill>
                  <a:schemeClr val="tx1"/>
                </a:solidFill>
              </a:rPr>
              <a:t>-0.6</a:t>
            </a:r>
          </a:p>
          <a:p>
            <a:pPr algn="r"/>
            <a:r>
              <a:rPr lang="en-US" dirty="0" smtClean="0">
                <a:solidFill>
                  <a:schemeClr val="tx1"/>
                </a:solidFill>
              </a:rPr>
              <a:t>-0.8</a:t>
            </a:r>
          </a:p>
        </p:txBody>
      </p:sp>
      <p:sp>
        <p:nvSpPr>
          <p:cNvPr id="23"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GB" altLang="en-US" sz="3200" dirty="0">
                <a:solidFill>
                  <a:schemeClr val="tx1"/>
                </a:solidFill>
              </a:rPr>
              <a:t>I -</a:t>
            </a:r>
            <a:r>
              <a:rPr lang="en-GB" altLang="en-US" sz="3200" dirty="0" smtClean="0">
                <a:solidFill>
                  <a:schemeClr val="tx1"/>
                </a:solidFill>
              </a:rPr>
              <a:t> Introduction: Arctic </a:t>
            </a:r>
            <a:r>
              <a:rPr lang="en-GB" altLang="en-US" sz="3200" dirty="0">
                <a:solidFill>
                  <a:schemeClr val="tx1"/>
                </a:solidFill>
              </a:rPr>
              <a:t>sea ice </a:t>
            </a:r>
            <a:r>
              <a:rPr lang="en-GB" altLang="en-US" sz="3200" dirty="0" smtClean="0">
                <a:solidFill>
                  <a:schemeClr val="tx1"/>
                </a:solidFill>
              </a:rPr>
              <a:t>predictability</a:t>
            </a:r>
            <a:endParaRPr lang="en-US" altLang="en-US" sz="3200" dirty="0">
              <a:solidFill>
                <a:schemeClr val="tx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rved Down Arrow 16"/>
          <p:cNvSpPr>
            <a:spLocks noChangeArrowheads="1"/>
          </p:cNvSpPr>
          <p:nvPr/>
        </p:nvSpPr>
        <p:spPr bwMode="auto">
          <a:xfrm rot="10800000">
            <a:off x="3384550" y="6057900"/>
            <a:ext cx="3095625" cy="601663"/>
          </a:xfrm>
          <a:prstGeom prst="curvedDownArrow">
            <a:avLst>
              <a:gd name="adj1" fmla="val 24987"/>
              <a:gd name="adj2" fmla="val 49998"/>
              <a:gd name="adj3" fmla="val 25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10245" name="Text Box 11"/>
          <p:cNvSpPr txBox="1">
            <a:spLocks noChangeArrowheads="1"/>
          </p:cNvSpPr>
          <p:nvPr/>
        </p:nvSpPr>
        <p:spPr bwMode="auto">
          <a:xfrm>
            <a:off x="215900" y="1892300"/>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err="1">
                <a:solidFill>
                  <a:schemeClr val="tx1"/>
                </a:solidFill>
              </a:rPr>
              <a:t>Reemergence</a:t>
            </a:r>
            <a:endParaRPr lang="en-US" altLang="en-US" sz="2800" dirty="0">
              <a:solidFill>
                <a:schemeClr val="tx1"/>
              </a:solidFill>
            </a:endParaRPr>
          </a:p>
        </p:txBody>
      </p:sp>
      <p:sp>
        <p:nvSpPr>
          <p:cNvPr id="10246" name="TextBox 1"/>
          <p:cNvSpPr txBox="1">
            <a:spLocks noChangeArrowheads="1"/>
          </p:cNvSpPr>
          <p:nvPr/>
        </p:nvSpPr>
        <p:spPr bwMode="auto">
          <a:xfrm>
            <a:off x="2303463" y="7235825"/>
            <a:ext cx="568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0" i="1">
                <a:solidFill>
                  <a:schemeClr val="tx1"/>
                </a:solidFill>
              </a:rPr>
              <a:t>Blanchard-Wrigglesworth al (2011) Journal of Climate</a:t>
            </a:r>
          </a:p>
        </p:txBody>
      </p:sp>
      <p:sp>
        <p:nvSpPr>
          <p:cNvPr id="2" name="TextBox 1"/>
          <p:cNvSpPr txBox="1"/>
          <p:nvPr/>
        </p:nvSpPr>
        <p:spPr>
          <a:xfrm rot="16200000">
            <a:off x="-819150" y="4454525"/>
            <a:ext cx="2520950" cy="450850"/>
          </a:xfrm>
          <a:prstGeom prst="rect">
            <a:avLst/>
          </a:prstGeom>
          <a:solidFill>
            <a:schemeClr val="accent2">
              <a:lumMod val="20000"/>
              <a:lumOff val="80000"/>
            </a:schemeClr>
          </a:solidFill>
          <a:ln>
            <a:solidFill>
              <a:schemeClr val="tx1"/>
            </a:solidFill>
          </a:ln>
        </p:spPr>
        <p:txBody>
          <a:bodyPr>
            <a:spAutoFit/>
          </a:bodyPr>
          <a:lstStyle/>
          <a:p>
            <a:pPr algn="ctr">
              <a:defRPr/>
            </a:pPr>
            <a:r>
              <a:rPr lang="en-US" sz="2400" dirty="0">
                <a:solidFill>
                  <a:schemeClr val="tx1"/>
                </a:solidFill>
              </a:rPr>
              <a:t>Melting season</a:t>
            </a:r>
          </a:p>
        </p:txBody>
      </p:sp>
      <p:sp>
        <p:nvSpPr>
          <p:cNvPr id="9" name="TextBox 8"/>
          <p:cNvSpPr txBox="1"/>
          <p:nvPr/>
        </p:nvSpPr>
        <p:spPr>
          <a:xfrm rot="5400000">
            <a:off x="8290719" y="4445794"/>
            <a:ext cx="2671762" cy="476250"/>
          </a:xfrm>
          <a:prstGeom prst="rect">
            <a:avLst/>
          </a:prstGeom>
          <a:solidFill>
            <a:schemeClr val="accent2">
              <a:lumMod val="20000"/>
              <a:lumOff val="80000"/>
            </a:schemeClr>
          </a:solidFill>
          <a:ln>
            <a:solidFill>
              <a:schemeClr val="tx1"/>
            </a:solidFill>
          </a:ln>
        </p:spPr>
        <p:txBody>
          <a:bodyPr>
            <a:spAutoFit/>
          </a:bodyPr>
          <a:lstStyle/>
          <a:p>
            <a:pPr algn="ctr">
              <a:defRPr/>
            </a:pPr>
            <a:r>
              <a:rPr lang="en-US" sz="2400" dirty="0">
                <a:solidFill>
                  <a:schemeClr val="tx1"/>
                </a:solidFill>
              </a:rPr>
              <a:t>Growing season</a:t>
            </a:r>
          </a:p>
        </p:txBody>
      </p:sp>
      <p:sp>
        <p:nvSpPr>
          <p:cNvPr id="3" name="TextBox 2"/>
          <p:cNvSpPr txBox="1"/>
          <p:nvPr/>
        </p:nvSpPr>
        <p:spPr>
          <a:xfrm>
            <a:off x="1008063" y="3471863"/>
            <a:ext cx="2736850" cy="955675"/>
          </a:xfrm>
          <a:prstGeom prst="rect">
            <a:avLst/>
          </a:prstGeom>
          <a:solidFill>
            <a:schemeClr val="accent5">
              <a:lumMod val="50000"/>
            </a:schemeClr>
          </a:solidFill>
        </p:spPr>
        <p:txBody>
          <a:bodyPr>
            <a:spAutoFit/>
          </a:bodyPr>
          <a:lstStyle/>
          <a:p>
            <a:pPr algn="ctr">
              <a:defRPr/>
            </a:pPr>
            <a:r>
              <a:rPr lang="en-US" dirty="0"/>
              <a:t>Local sea ice area anomalies associated with SST anomalies</a:t>
            </a:r>
          </a:p>
        </p:txBody>
      </p:sp>
      <p:sp>
        <p:nvSpPr>
          <p:cNvPr id="10250" name="TextBox 9"/>
          <p:cNvSpPr txBox="1">
            <a:spLocks noChangeArrowheads="1"/>
          </p:cNvSpPr>
          <p:nvPr/>
        </p:nvSpPr>
        <p:spPr bwMode="auto">
          <a:xfrm>
            <a:off x="6264275" y="5075238"/>
            <a:ext cx="2736850" cy="93821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Local sea ice area  anomalies with sea ice thickness anomalies</a:t>
            </a:r>
          </a:p>
        </p:txBody>
      </p:sp>
      <p:sp>
        <p:nvSpPr>
          <p:cNvPr id="5" name="Curved Down Arrow 4"/>
          <p:cNvSpPr/>
          <p:nvPr/>
        </p:nvSpPr>
        <p:spPr bwMode="auto">
          <a:xfrm>
            <a:off x="3527425" y="2843213"/>
            <a:ext cx="3097213" cy="601662"/>
          </a:xfrm>
          <a:prstGeom prst="curvedDownArrow">
            <a:avLst/>
          </a:prstGeom>
          <a:solidFill>
            <a:schemeClr val="accent5">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10252" name="TextBox 5"/>
          <p:cNvSpPr txBox="1">
            <a:spLocks noChangeArrowheads="1"/>
          </p:cNvSpPr>
          <p:nvPr/>
        </p:nvSpPr>
        <p:spPr bwMode="auto">
          <a:xfrm>
            <a:off x="4176713" y="2627313"/>
            <a:ext cx="1800225" cy="733425"/>
          </a:xfrm>
          <a:prstGeom prst="rect">
            <a:avLst/>
          </a:prstGeom>
          <a:solidFill>
            <a:srgbClr val="A9D97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a:solidFill>
                  <a:schemeClr val="tx1"/>
                </a:solidFill>
              </a:rPr>
              <a:t>SST persistence</a:t>
            </a:r>
          </a:p>
        </p:txBody>
      </p:sp>
      <p:sp>
        <p:nvSpPr>
          <p:cNvPr id="14" name="TextBox 13"/>
          <p:cNvSpPr txBox="1"/>
          <p:nvPr/>
        </p:nvSpPr>
        <p:spPr>
          <a:xfrm>
            <a:off x="6264275" y="3492500"/>
            <a:ext cx="2736850" cy="955675"/>
          </a:xfrm>
          <a:prstGeom prst="rect">
            <a:avLst/>
          </a:prstGeom>
          <a:solidFill>
            <a:schemeClr val="accent5">
              <a:lumMod val="50000"/>
            </a:schemeClr>
          </a:solidFill>
        </p:spPr>
        <p:txBody>
          <a:bodyPr>
            <a:spAutoFit/>
          </a:bodyPr>
          <a:lstStyle/>
          <a:p>
            <a:pPr algn="ctr">
              <a:defRPr/>
            </a:pPr>
            <a:r>
              <a:rPr lang="en-US" dirty="0"/>
              <a:t>Local SST anomalies impact sea ice area anomalies</a:t>
            </a:r>
          </a:p>
        </p:txBody>
      </p:sp>
      <p:sp>
        <p:nvSpPr>
          <p:cNvPr id="10254" name="TextBox 14"/>
          <p:cNvSpPr txBox="1">
            <a:spLocks noChangeArrowheads="1"/>
          </p:cNvSpPr>
          <p:nvPr/>
        </p:nvSpPr>
        <p:spPr bwMode="auto">
          <a:xfrm>
            <a:off x="1008063" y="5075238"/>
            <a:ext cx="2736850" cy="95726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Local sea ice thickness anomalies impact sea ice area  anomalies</a:t>
            </a:r>
          </a:p>
        </p:txBody>
      </p:sp>
      <p:sp>
        <p:nvSpPr>
          <p:cNvPr id="10255" name="TextBox 15"/>
          <p:cNvSpPr txBox="1">
            <a:spLocks noChangeArrowheads="1"/>
          </p:cNvSpPr>
          <p:nvPr/>
        </p:nvSpPr>
        <p:spPr bwMode="auto">
          <a:xfrm>
            <a:off x="4176713" y="6215063"/>
            <a:ext cx="1800225" cy="733425"/>
          </a:xfrm>
          <a:prstGeom prst="rect">
            <a:avLst/>
          </a:prstGeom>
          <a:solidFill>
            <a:srgbClr val="E187A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a:solidFill>
                  <a:schemeClr val="tx1"/>
                </a:solidFill>
              </a:rPr>
              <a:t>SIT persistence</a:t>
            </a:r>
          </a:p>
        </p:txBody>
      </p:sp>
      <p:pic>
        <p:nvPicPr>
          <p:cNvPr id="16"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GB" altLang="en-US" sz="3200" dirty="0">
                <a:solidFill>
                  <a:schemeClr val="tx1"/>
                </a:solidFill>
              </a:rPr>
              <a:t>I -</a:t>
            </a:r>
            <a:r>
              <a:rPr lang="en-GB" altLang="en-US" sz="3200" dirty="0" smtClean="0">
                <a:solidFill>
                  <a:schemeClr val="tx1"/>
                </a:solidFill>
              </a:rPr>
              <a:t> Introduction: Arctic </a:t>
            </a:r>
            <a:r>
              <a:rPr lang="en-GB" altLang="en-US" sz="3200" dirty="0">
                <a:solidFill>
                  <a:schemeClr val="tx1"/>
                </a:solidFill>
              </a:rPr>
              <a:t>sea ice </a:t>
            </a:r>
            <a:r>
              <a:rPr lang="en-GB" altLang="en-US" sz="3200" dirty="0" smtClean="0">
                <a:solidFill>
                  <a:schemeClr val="tx1"/>
                </a:solidFill>
              </a:rPr>
              <a:t>predictability</a:t>
            </a:r>
            <a:endParaRPr lang="en-US" altLang="en-US" sz="3200" dirty="0">
              <a:solidFill>
                <a:schemeClr val="tx1"/>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descr="SPECS Logo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103" y="10930"/>
            <a:ext cx="1985521" cy="91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MINECO"/>
          <p:cNvPicPr>
            <a:picLocks noChangeAspect="1" noChangeArrowheads="1"/>
          </p:cNvPicPr>
          <p:nvPr/>
        </p:nvPicPr>
        <p:blipFill>
          <a:blip r:embed="rId4">
            <a:extLst>
              <a:ext uri="{28A0092B-C50C-407E-A947-70E740481C1C}">
                <a14:useLocalDpi xmlns:a14="http://schemas.microsoft.com/office/drawing/2010/main" val="0"/>
              </a:ext>
            </a:extLst>
          </a:blip>
          <a:srcRect t="2968" b="2968"/>
          <a:stretch>
            <a:fillRect/>
          </a:stretch>
        </p:blipFill>
        <p:spPr bwMode="auto">
          <a:xfrm>
            <a:off x="5865897" y="10930"/>
            <a:ext cx="2225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p:cNvSpPr txBox="1">
            <a:spLocks noChangeArrowheads="1"/>
          </p:cNvSpPr>
          <p:nvPr/>
        </p:nvSpPr>
        <p:spPr bwMode="auto">
          <a:xfrm>
            <a:off x="0" y="1103313"/>
            <a:ext cx="10080625" cy="6044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n-GB" altLang="en-US" sz="3200" dirty="0">
                <a:solidFill>
                  <a:schemeClr val="tx1"/>
                </a:solidFill>
              </a:rPr>
              <a:t>I -</a:t>
            </a:r>
            <a:r>
              <a:rPr lang="en-GB" altLang="en-US" sz="3200" dirty="0" smtClean="0">
                <a:solidFill>
                  <a:schemeClr val="tx1"/>
                </a:solidFill>
              </a:rPr>
              <a:t> Introduction: Arctic </a:t>
            </a:r>
            <a:r>
              <a:rPr lang="en-GB" altLang="en-US" sz="3200" dirty="0">
                <a:solidFill>
                  <a:schemeClr val="tx1"/>
                </a:solidFill>
              </a:rPr>
              <a:t>sea ice </a:t>
            </a:r>
            <a:r>
              <a:rPr lang="en-GB" altLang="en-US" sz="3200" dirty="0" smtClean="0">
                <a:solidFill>
                  <a:schemeClr val="tx1"/>
                </a:solidFill>
              </a:rPr>
              <a:t>predictability</a:t>
            </a:r>
            <a:endParaRPr lang="en-US" altLang="en-US" sz="3200" dirty="0">
              <a:solidFill>
                <a:schemeClr val="tx1"/>
              </a:solidFill>
            </a:endParaRPr>
          </a:p>
        </p:txBody>
      </p:sp>
      <p:pic>
        <p:nvPicPr>
          <p:cNvPr id="20" name="Picture 10" descr="nsidc_zee-ijs_extent_september-e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2357925"/>
            <a:ext cx="7993062"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 Box 11"/>
          <p:cNvSpPr txBox="1">
            <a:spLocks noChangeArrowheads="1"/>
          </p:cNvSpPr>
          <p:nvPr/>
        </p:nvSpPr>
        <p:spPr bwMode="auto">
          <a:xfrm>
            <a:off x="1295275" y="2609313"/>
            <a:ext cx="8137525" cy="4504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smtClean="0">
                <a:solidFill>
                  <a:schemeClr val="tx1"/>
                </a:solidFill>
              </a:rPr>
              <a:t>Observed (NSIDC) September sea ice extent</a:t>
            </a:r>
            <a:endParaRPr lang="en-US" altLang="en-US" sz="2400" dirty="0">
              <a:solidFill>
                <a:schemeClr val="tx1"/>
              </a:solidFill>
            </a:endParaRPr>
          </a:p>
        </p:txBody>
      </p:sp>
      <p:grpSp>
        <p:nvGrpSpPr>
          <p:cNvPr id="22" name="Group 32"/>
          <p:cNvGrpSpPr>
            <a:grpSpLocks/>
          </p:cNvGrpSpPr>
          <p:nvPr/>
        </p:nvGrpSpPr>
        <p:grpSpPr bwMode="auto">
          <a:xfrm>
            <a:off x="2447925" y="3654912"/>
            <a:ext cx="6121400" cy="2951163"/>
            <a:chOff x="1542" y="2200"/>
            <a:chExt cx="3856" cy="1859"/>
          </a:xfrm>
        </p:grpSpPr>
        <p:sp>
          <p:nvSpPr>
            <p:cNvPr id="23" name="Line 15"/>
            <p:cNvSpPr>
              <a:spLocks noChangeShapeType="1"/>
            </p:cNvSpPr>
            <p:nvPr/>
          </p:nvSpPr>
          <p:spPr bwMode="auto">
            <a:xfrm>
              <a:off x="1542" y="2357"/>
              <a:ext cx="2449"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16"/>
            <p:cNvSpPr txBox="1">
              <a:spLocks noChangeArrowheads="1"/>
            </p:cNvSpPr>
            <p:nvPr/>
          </p:nvSpPr>
          <p:spPr bwMode="auto">
            <a:xfrm>
              <a:off x="4083" y="2200"/>
              <a:ext cx="1315" cy="2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FF"/>
                  </a:solidFill>
                </a:rPr>
                <a:t>7.04 million km2</a:t>
              </a:r>
              <a:endParaRPr lang="en-US" altLang="en-US">
                <a:solidFill>
                  <a:srgbClr val="0000FF"/>
                </a:solidFill>
              </a:endParaRPr>
            </a:p>
          </p:txBody>
        </p:sp>
        <p:sp>
          <p:nvSpPr>
            <p:cNvPr id="25" name="Text Box 27"/>
            <p:cNvSpPr txBox="1">
              <a:spLocks noChangeArrowheads="1"/>
            </p:cNvSpPr>
            <p:nvPr/>
          </p:nvSpPr>
          <p:spPr bwMode="auto">
            <a:xfrm>
              <a:off x="3810" y="3821"/>
              <a:ext cx="1315" cy="2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000FF"/>
                  </a:solidFill>
                </a:rPr>
                <a:t>3.61 million km2</a:t>
              </a:r>
              <a:endParaRPr lang="en-US" altLang="en-US">
                <a:solidFill>
                  <a:srgbClr val="0000FF"/>
                </a:solidFill>
              </a:endParaRPr>
            </a:p>
          </p:txBody>
        </p:sp>
        <p:sp>
          <p:nvSpPr>
            <p:cNvPr id="26" name="Line 28"/>
            <p:cNvSpPr>
              <a:spLocks noChangeShapeType="1"/>
            </p:cNvSpPr>
            <p:nvPr/>
          </p:nvSpPr>
          <p:spPr bwMode="auto">
            <a:xfrm>
              <a:off x="5035" y="3969"/>
              <a:ext cx="159"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 name="Group 33"/>
          <p:cNvGrpSpPr>
            <a:grpSpLocks/>
          </p:cNvGrpSpPr>
          <p:nvPr/>
        </p:nvGrpSpPr>
        <p:grpSpPr bwMode="auto">
          <a:xfrm>
            <a:off x="2447925" y="4013687"/>
            <a:ext cx="3671888" cy="2819400"/>
            <a:chOff x="1542" y="2426"/>
            <a:chExt cx="2313" cy="1776"/>
          </a:xfrm>
        </p:grpSpPr>
        <p:sp>
          <p:nvSpPr>
            <p:cNvPr id="28" name="Text Box 20"/>
            <p:cNvSpPr txBox="1">
              <a:spLocks noChangeArrowheads="1"/>
            </p:cNvSpPr>
            <p:nvPr/>
          </p:nvSpPr>
          <p:spPr bwMode="auto">
            <a:xfrm>
              <a:off x="1860" y="2744"/>
              <a:ext cx="1995" cy="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a:solidFill>
                    <a:srgbClr val="0000FF"/>
                  </a:solidFill>
                </a:rPr>
                <a:t>England + Scotland + Netherlands + Belgium + France + Germany + Poland + Switzerland + Austria + Italy + Spain + Portugal + Czech Republic</a:t>
              </a:r>
              <a:endParaRPr lang="en-US" altLang="en-US" sz="2000">
                <a:solidFill>
                  <a:srgbClr val="0000FF"/>
                </a:solidFill>
              </a:endParaRPr>
            </a:p>
          </p:txBody>
        </p:sp>
        <p:sp>
          <p:nvSpPr>
            <p:cNvPr id="29" name="AutoShape 29"/>
            <p:cNvSpPr>
              <a:spLocks noChangeArrowheads="1"/>
            </p:cNvSpPr>
            <p:nvPr/>
          </p:nvSpPr>
          <p:spPr bwMode="auto">
            <a:xfrm>
              <a:off x="1542" y="2426"/>
              <a:ext cx="227" cy="1497"/>
            </a:xfrm>
            <a:prstGeom prst="downArrow">
              <a:avLst>
                <a:gd name="adj1" fmla="val 50000"/>
                <a:gd name="adj2" fmla="val 16486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a:off x="1542" y="3969"/>
              <a:ext cx="31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Text Box 11"/>
          <p:cNvSpPr txBox="1">
            <a:spLocks noChangeArrowheads="1"/>
          </p:cNvSpPr>
          <p:nvPr/>
        </p:nvSpPr>
        <p:spPr bwMode="auto">
          <a:xfrm>
            <a:off x="215900" y="1892300"/>
            <a:ext cx="9648825" cy="509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smtClean="0">
                <a:solidFill>
                  <a:schemeClr val="tx1"/>
                </a:solidFill>
              </a:rPr>
              <a:t>Long-</a:t>
            </a:r>
            <a:r>
              <a:rPr lang="fr-FR" altLang="en-US" sz="2800" dirty="0" err="1" smtClean="0">
                <a:solidFill>
                  <a:schemeClr val="tx1"/>
                </a:solidFill>
              </a:rPr>
              <a:t>term</a:t>
            </a:r>
            <a:r>
              <a:rPr lang="fr-FR" altLang="en-US" sz="2800" dirty="0" smtClean="0">
                <a:solidFill>
                  <a:schemeClr val="tx1"/>
                </a:solidFill>
              </a:rPr>
              <a:t> trend</a:t>
            </a:r>
            <a:endParaRPr lang="en-US" altLang="en-US" sz="2800" dirty="0">
              <a:solidFill>
                <a:schemeClr val="tx1"/>
              </a:solidFill>
            </a:endParaRPr>
          </a:p>
        </p:txBody>
      </p:sp>
    </p:spTree>
    <p:extLst>
      <p:ext uri="{BB962C8B-B14F-4D97-AF65-F5344CB8AC3E}">
        <p14:creationId xmlns:p14="http://schemas.microsoft.com/office/powerpoint/2010/main" val="41058464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4000"/>
          </a:lnSpc>
          <a:spcBef>
            <a:spcPct val="0"/>
          </a:spcBef>
          <a:spcAft>
            <a:spcPct val="0"/>
          </a:spcAft>
          <a:buClr>
            <a:srgbClr val="000000"/>
          </a:buClr>
          <a:buSzPct val="100000"/>
          <a:buFont typeface="Times New Roman" pitchFamily="18" charset="0"/>
          <a:buNone/>
          <a:tabLst/>
          <a:defRPr kumimoji="0" lang="en-GB" altLang="en-US" sz="18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36667</TotalTime>
  <Words>2373</Words>
  <Application>Microsoft Office PowerPoint</Application>
  <PresentationFormat>Custom</PresentationFormat>
  <Paragraphs>375</Paragraphs>
  <Slides>37</Slides>
  <Notes>36</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Diseño predeterminado</vt:lpstr>
      <vt:lpstr>1_Diseño predeterminado</vt:lpstr>
      <vt:lpstr>2_Diseño predeterminado</vt:lpstr>
      <vt:lpstr>3_Diseño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alice</dc:creator>
  <cp:lastModifiedBy>Virginie Guemas</cp:lastModifiedBy>
  <cp:revision>332</cp:revision>
  <cp:lastPrinted>2013-09-09T17:33:01Z</cp:lastPrinted>
  <dcterms:created xsi:type="dcterms:W3CDTF">1601-01-01T00:00:00Z</dcterms:created>
  <dcterms:modified xsi:type="dcterms:W3CDTF">2015-02-24T09:30:38Z</dcterms:modified>
</cp:coreProperties>
</file>