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0"/>
  </p:notesMasterIdLst>
  <p:handoutMasterIdLst>
    <p:handoutMasterId r:id="rId11"/>
  </p:handoutMasterIdLst>
  <p:sldIdLst>
    <p:sldId id="256" r:id="rId2"/>
    <p:sldId id="289" r:id="rId3"/>
    <p:sldId id="290" r:id="rId4"/>
    <p:sldId id="294" r:id="rId5"/>
    <p:sldId id="291" r:id="rId6"/>
    <p:sldId id="292" r:id="rId7"/>
    <p:sldId id="293" r:id="rId8"/>
    <p:sldId id="268" r:id="rId9"/>
  </p:sldIdLst>
  <p:sldSz cx="9144000" cy="7019925"/>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21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76" y="-492"/>
      </p:cViewPr>
      <p:guideLst>
        <p:guide orient="horz" pos="221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10B208-92EA-41CD-AFA9-23402B8F2494}" type="datetimeFigureOut">
              <a:rPr lang="en-US"/>
              <a:pPr/>
              <a:t>6/26/2016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9547E0-7BBE-448D-8E47-F55A156E5B67}" type="slidenum">
              <a:rPr lang="en-US"/>
              <a:pPr/>
              <a:t>‹#›</a:t>
            </a:fld>
            <a:endParaRPr lang="en-US"/>
          </a:p>
        </p:txBody>
      </p:sp>
    </p:spTree>
    <p:extLst>
      <p:ext uri="{BB962C8B-B14F-4D97-AF65-F5344CB8AC3E}">
        <p14:creationId xmlns:p14="http://schemas.microsoft.com/office/powerpoint/2010/main" val="223892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D7481DF-973A-4779-ADB5-9D9FC8E98F79}" type="datetimeFigureOut">
              <a:rPr lang="en-US"/>
              <a:pPr/>
              <a:t>6/26/2016</a:t>
            </a:fld>
            <a:endParaRPr lang="en-US"/>
          </a:p>
        </p:txBody>
      </p:sp>
      <p:sp>
        <p:nvSpPr>
          <p:cNvPr id="4" name="Slide Image Placeholder 3"/>
          <p:cNvSpPr>
            <a:spLocks noGrp="1" noRot="1" noChangeAspect="1"/>
          </p:cNvSpPr>
          <p:nvPr>
            <p:ph type="sldImg" idx="2"/>
          </p:nvPr>
        </p:nvSpPr>
        <p:spPr>
          <a:xfrm>
            <a:off x="1195388" y="685800"/>
            <a:ext cx="4467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550A604-F747-4E59-A1FE-EC30B1D042B6}" type="slidenum">
              <a:rPr lang="en-US"/>
              <a:pPr/>
              <a:t>‹#›</a:t>
            </a:fld>
            <a:endParaRPr lang="en-US"/>
          </a:p>
        </p:txBody>
      </p:sp>
    </p:spTree>
    <p:extLst>
      <p:ext uri="{BB962C8B-B14F-4D97-AF65-F5344CB8AC3E}">
        <p14:creationId xmlns:p14="http://schemas.microsoft.com/office/powerpoint/2010/main" val="2483471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2550A604-F747-4E59-A1FE-EC30B1D042B6}" type="slidenum">
              <a:rPr lang="en-US" smtClean="0"/>
              <a:pPr/>
              <a:t>2</a:t>
            </a:fld>
            <a:endParaRPr lang="en-US"/>
          </a:p>
        </p:txBody>
      </p:sp>
    </p:spTree>
    <p:extLst>
      <p:ext uri="{BB962C8B-B14F-4D97-AF65-F5344CB8AC3E}">
        <p14:creationId xmlns:p14="http://schemas.microsoft.com/office/powerpoint/2010/main" val="24070392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bsc_cn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CADB28BC-D621-491E-A114-98FCDD5A02A5}" type="slidenum">
              <a:rPr lang="en-US" sz="1000">
                <a:solidFill>
                  <a:srgbClr val="23589C"/>
                </a:solidFill>
              </a:rPr>
              <a:pPr algn="r" eaLnBrk="1" hangingPunct="1"/>
              <a:t>‹#›</a:t>
            </a:fld>
            <a:endParaRPr lang="en-US" sz="1800">
              <a:latin typeface="Calibri" panose="020F0502020204030204"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921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C1355B44-E902-41D7-8249-9E997FD3B3B3}" type="slidenum">
              <a:rPr lang="en-US" sz="1000">
                <a:solidFill>
                  <a:srgbClr val="23589C"/>
                </a:solidFill>
              </a:rPr>
              <a:pPr algn="r" eaLnBrk="1" hangingPunct="1"/>
              <a:t>‹#›</a:t>
            </a:fld>
            <a:endParaRPr lang="en-US" sz="1800">
              <a:latin typeface="Calibri" panose="020F0502020204030204"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131861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CE72ED34-8CAC-4D79-88BD-3019DD22F6DC}" type="slidenum">
              <a:rPr lang="en-US" sz="1000">
                <a:solidFill>
                  <a:srgbClr val="23589C"/>
                </a:solidFill>
              </a:rPr>
              <a:pPr algn="r" eaLnBrk="1" hangingPunct="1"/>
              <a:t>‹#›</a:t>
            </a:fld>
            <a:endParaRPr lang="en-US" sz="1800">
              <a:latin typeface="Calibri" panose="020F0502020204030204"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76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242729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401762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81950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7464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61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Shape 1"/>
          <p:cNvSpPr txBox="1">
            <a:spLocks noChangeArrowheads="1"/>
          </p:cNvSpPr>
          <p:nvPr/>
        </p:nvSpPr>
        <p:spPr bwMode="auto">
          <a:xfrm>
            <a:off x="6548438" y="196850"/>
            <a:ext cx="2447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sz="1400" dirty="0" smtClean="0">
                <a:solidFill>
                  <a:srgbClr val="FFFFFF"/>
                </a:solidFill>
                <a:latin typeface="Calibri" panose="020F0502020204030204" pitchFamily="34" charset="0"/>
              </a:rPr>
              <a:t>IHPCSS16, June 2016</a:t>
            </a:r>
            <a:endParaRPr lang="en-US" sz="1800" dirty="0">
              <a:latin typeface="Calibri" panose="020F0502020204030204" pitchFamily="34" charset="0"/>
            </a:endParaRPr>
          </a:p>
        </p:txBody>
      </p:sp>
      <p:sp>
        <p:nvSpPr>
          <p:cNvPr id="13315" name="TextShape 2"/>
          <p:cNvSpPr txBox="1">
            <a:spLocks noChangeArrowheads="1"/>
          </p:cNvSpPr>
          <p:nvPr/>
        </p:nvSpPr>
        <p:spPr bwMode="auto">
          <a:xfrm>
            <a:off x="685800" y="2509068"/>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ES" sz="3200" b="1" dirty="0" smtClean="0">
                <a:solidFill>
                  <a:srgbClr val="FFFFFF"/>
                </a:solidFill>
              </a:rPr>
              <a:t>Performance </a:t>
            </a:r>
            <a:r>
              <a:rPr lang="es-ES" sz="3200" b="1" dirty="0" err="1" smtClean="0">
                <a:solidFill>
                  <a:srgbClr val="FFFFFF"/>
                </a:solidFill>
              </a:rPr>
              <a:t>tools</a:t>
            </a:r>
            <a:r>
              <a:rPr lang="es-ES" sz="3200" b="1" dirty="0" smtClean="0">
                <a:solidFill>
                  <a:srgbClr val="FFFFFF"/>
                </a:solidFill>
              </a:rPr>
              <a:t> </a:t>
            </a:r>
            <a:r>
              <a:rPr lang="es-ES" sz="3200" b="1" dirty="0" err="1" smtClean="0">
                <a:solidFill>
                  <a:srgbClr val="FFFFFF"/>
                </a:solidFill>
              </a:rPr>
              <a:t>for</a:t>
            </a:r>
            <a:r>
              <a:rPr lang="es-ES" sz="3200" b="1" dirty="0" smtClean="0">
                <a:solidFill>
                  <a:srgbClr val="FFFFFF"/>
                </a:solidFill>
              </a:rPr>
              <a:t> </a:t>
            </a:r>
            <a:r>
              <a:rPr lang="es-ES" sz="3200" b="1" dirty="0" err="1" smtClean="0">
                <a:solidFill>
                  <a:srgbClr val="FFFFFF"/>
                </a:solidFill>
              </a:rPr>
              <a:t>climate</a:t>
            </a:r>
            <a:r>
              <a:rPr lang="es-ES" sz="3200" b="1" dirty="0" smtClean="0">
                <a:solidFill>
                  <a:srgbClr val="FFFFFF"/>
                </a:solidFill>
              </a:rPr>
              <a:t> </a:t>
            </a:r>
            <a:r>
              <a:rPr lang="es-ES" sz="3200" b="1" dirty="0" err="1" smtClean="0">
                <a:solidFill>
                  <a:srgbClr val="FFFFFF"/>
                </a:solidFill>
              </a:rPr>
              <a:t>models</a:t>
            </a:r>
            <a:r>
              <a:rPr lang="es-ES" sz="3200" b="1" dirty="0" smtClean="0">
                <a:solidFill>
                  <a:srgbClr val="FFFFFF"/>
                </a:solidFill>
              </a:rPr>
              <a:t> </a:t>
            </a:r>
            <a:r>
              <a:rPr lang="es-ES" sz="3200" b="1" dirty="0" err="1" smtClean="0">
                <a:solidFill>
                  <a:srgbClr val="FFFFFF"/>
                </a:solidFill>
              </a:rPr>
              <a:t>optimization</a:t>
            </a:r>
            <a:endParaRPr lang="en-US" sz="1800" dirty="0">
              <a:latin typeface="Calibri" panose="020F0502020204030204" pitchFamily="34" charset="0"/>
            </a:endParaRPr>
          </a:p>
        </p:txBody>
      </p:sp>
      <p:sp>
        <p:nvSpPr>
          <p:cNvPr id="13317" name="TextShape 4"/>
          <p:cNvSpPr txBox="1">
            <a:spLocks noChangeArrowheads="1"/>
          </p:cNvSpPr>
          <p:nvPr/>
        </p:nvSpPr>
        <p:spPr bwMode="auto">
          <a:xfrm>
            <a:off x="1350963" y="4757738"/>
            <a:ext cx="64801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ES" sz="1800" dirty="0" smtClean="0">
                <a:solidFill>
                  <a:srgbClr val="FFFFFF"/>
                </a:solidFill>
              </a:rPr>
              <a:t>Miguel Castrillo, Oriol Tintó-</a:t>
            </a:r>
            <a:r>
              <a:rPr lang="es-ES" sz="1800" dirty="0" err="1" smtClean="0">
                <a:solidFill>
                  <a:srgbClr val="FFFFFF"/>
                </a:solidFill>
              </a:rPr>
              <a:t>Prims</a:t>
            </a:r>
            <a:r>
              <a:rPr lang="es-ES" sz="1800" dirty="0" smtClean="0">
                <a:solidFill>
                  <a:srgbClr val="FFFFFF"/>
                </a:solidFill>
              </a:rPr>
              <a:t>, </a:t>
            </a:r>
            <a:r>
              <a:rPr lang="es-ES" sz="1800" dirty="0" err="1" smtClean="0">
                <a:solidFill>
                  <a:srgbClr val="FFFFFF"/>
                </a:solidFill>
              </a:rPr>
              <a:t>Harald</a:t>
            </a:r>
            <a:r>
              <a:rPr lang="es-ES" sz="1800" dirty="0" smtClean="0">
                <a:solidFill>
                  <a:srgbClr val="FFFFFF"/>
                </a:solidFill>
              </a:rPr>
              <a:t> </a:t>
            </a:r>
            <a:r>
              <a:rPr lang="es-ES" sz="1800" dirty="0" err="1" smtClean="0">
                <a:solidFill>
                  <a:srgbClr val="FFFFFF"/>
                </a:solidFill>
              </a:rPr>
              <a:t>Servat</a:t>
            </a:r>
            <a:r>
              <a:rPr lang="es-ES" sz="1800" dirty="0" smtClean="0">
                <a:solidFill>
                  <a:srgbClr val="FFFFFF"/>
                </a:solidFill>
              </a:rPr>
              <a:t>, Germán </a:t>
            </a:r>
            <a:r>
              <a:rPr lang="es-ES" sz="1800" dirty="0" err="1" smtClean="0">
                <a:solidFill>
                  <a:srgbClr val="FFFFFF"/>
                </a:solidFill>
              </a:rPr>
              <a:t>Llort</a:t>
            </a:r>
            <a:r>
              <a:rPr lang="es-ES" sz="1800" dirty="0" smtClean="0">
                <a:solidFill>
                  <a:srgbClr val="FFFFFF"/>
                </a:solidFill>
              </a:rPr>
              <a:t>, Kim </a:t>
            </a:r>
            <a:r>
              <a:rPr lang="es-ES" sz="1800" dirty="0" err="1" smtClean="0">
                <a:solidFill>
                  <a:srgbClr val="FFFFFF"/>
                </a:solidFill>
              </a:rPr>
              <a:t>Serradell</a:t>
            </a:r>
            <a:r>
              <a:rPr lang="es-ES" sz="1800" dirty="0" smtClean="0">
                <a:solidFill>
                  <a:srgbClr val="FFFFFF"/>
                </a:solidFill>
              </a:rPr>
              <a:t>, Oriol Mula-Valls, Francisco Doblas-Reyes</a:t>
            </a:r>
            <a:endParaRPr lang="en-US" sz="1800" dirty="0">
              <a:latin typeface="Calibri" panose="020F0502020204030204"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iguel\Dropbox\Capturas de pantalla\Folding\Images\ORCA.bmp"/>
          <p:cNvPicPr>
            <a:picLocks noChangeAspect="1" noChangeArrowheads="1"/>
          </p:cNvPicPr>
          <p:nvPr/>
        </p:nvPicPr>
        <p:blipFill>
          <a:blip r:embed="rId2" cstate="print"/>
          <a:srcRect/>
          <a:stretch>
            <a:fillRect/>
          </a:stretch>
        </p:blipFill>
        <p:spPr bwMode="auto">
          <a:xfrm>
            <a:off x="971600" y="4302050"/>
            <a:ext cx="6771841" cy="2156586"/>
          </a:xfrm>
          <a:prstGeom prst="rect">
            <a:avLst/>
          </a:prstGeom>
          <a:noFill/>
        </p:spPr>
      </p:pic>
      <p:sp>
        <p:nvSpPr>
          <p:cNvPr id="2" name="Title 1"/>
          <p:cNvSpPr>
            <a:spLocks noGrp="1"/>
          </p:cNvSpPr>
          <p:nvPr>
            <p:ph type="title"/>
          </p:nvPr>
        </p:nvSpPr>
        <p:spPr>
          <a:xfrm>
            <a:off x="396875" y="144463"/>
            <a:ext cx="6191250" cy="696912"/>
          </a:xfrm>
        </p:spPr>
        <p:txBody>
          <a:bodyPr/>
          <a:lstStyle/>
          <a:p>
            <a:pPr>
              <a:defRPr/>
            </a:pPr>
            <a:r>
              <a:rPr lang="es-ES" dirty="0" err="1" smtClean="0">
                <a:ea typeface="ＭＳ Ｐゴシック" charset="0"/>
              </a:rPr>
              <a:t>Efficiency</a:t>
            </a:r>
            <a:r>
              <a:rPr lang="es-ES" dirty="0" smtClean="0">
                <a:ea typeface="ＭＳ Ｐゴシック" charset="0"/>
              </a:rPr>
              <a:t> in </a:t>
            </a:r>
            <a:r>
              <a:rPr lang="es-ES" dirty="0" err="1" smtClean="0">
                <a:ea typeface="ＭＳ Ｐゴシック" charset="0"/>
              </a:rPr>
              <a:t>Earth</a:t>
            </a:r>
            <a:r>
              <a:rPr lang="es-ES" dirty="0" smtClean="0">
                <a:ea typeface="ＭＳ Ｐゴシック" charset="0"/>
              </a:rPr>
              <a:t> </a:t>
            </a:r>
            <a:r>
              <a:rPr lang="es-ES" dirty="0" err="1" smtClean="0">
                <a:ea typeface="ＭＳ Ｐゴシック" charset="0"/>
              </a:rPr>
              <a:t>Science</a:t>
            </a:r>
            <a:r>
              <a:rPr lang="es-ES" dirty="0" smtClean="0">
                <a:ea typeface="ＭＳ Ｐゴシック" charset="0"/>
              </a:rPr>
              <a:t> </a:t>
            </a:r>
            <a:r>
              <a:rPr lang="es-ES" dirty="0" err="1" smtClean="0">
                <a:ea typeface="ＭＳ Ｐゴシック" charset="0"/>
              </a:rPr>
              <a:t>models</a:t>
            </a:r>
            <a:endParaRPr lang="es-ES" dirty="0">
              <a:ea typeface="ＭＳ Ｐゴシック" charset="0"/>
            </a:endParaRPr>
          </a:p>
        </p:txBody>
      </p:sp>
      <p:sp>
        <p:nvSpPr>
          <p:cNvPr id="12291" name="Text Placeholder 2"/>
          <p:cNvSpPr>
            <a:spLocks noGrp="1"/>
          </p:cNvSpPr>
          <p:nvPr>
            <p:ph type="body" sz="quarter" idx="10"/>
          </p:nvPr>
        </p:nvSpPr>
        <p:spPr bwMode="auto">
          <a:xfrm>
            <a:off x="250824" y="989682"/>
            <a:ext cx="5408460" cy="2232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smtClean="0"/>
              <a:t>Especially critical in Earth science models.</a:t>
            </a:r>
          </a:p>
          <a:p>
            <a:r>
              <a:rPr lang="en-US" sz="1600" dirty="0" smtClean="0"/>
              <a:t>Simulations use a </a:t>
            </a:r>
            <a:r>
              <a:rPr lang="en-US" sz="1600" b="1" dirty="0" smtClean="0"/>
              <a:t>huge amount of computational resources</a:t>
            </a:r>
            <a:r>
              <a:rPr lang="en-US" sz="1600" dirty="0" smtClean="0"/>
              <a:t>.</a:t>
            </a:r>
          </a:p>
          <a:p>
            <a:r>
              <a:rPr lang="en-US" sz="1600" dirty="0" smtClean="0"/>
              <a:t>Future simulations will need much more resources</a:t>
            </a:r>
            <a:r>
              <a:rPr lang="en-US" sz="1600" dirty="0" smtClean="0"/>
              <a:t>.</a:t>
            </a:r>
          </a:p>
          <a:p>
            <a:r>
              <a:rPr lang="en-US" sz="1600" dirty="0" smtClean="0"/>
              <a:t>NEMO: </a:t>
            </a:r>
            <a:r>
              <a:rPr lang="en-US" altLang="es-ES" sz="1600" b="1" dirty="0">
                <a:latin typeface="Arial" charset="0"/>
                <a:ea typeface="ＭＳ Ｐゴシック" pitchFamily="34" charset="-128"/>
              </a:rPr>
              <a:t>Nucleus for European Modeling of the Ocean (NEMO) </a:t>
            </a:r>
            <a:r>
              <a:rPr lang="en-US" altLang="es-ES" sz="1600" dirty="0">
                <a:latin typeface="Arial" charset="0"/>
                <a:ea typeface="ＭＳ Ｐゴシック" pitchFamily="34" charset="-128"/>
              </a:rPr>
              <a:t>is a </a:t>
            </a:r>
            <a:r>
              <a:rPr lang="en-US" altLang="es-ES" sz="1600" b="1" dirty="0">
                <a:latin typeface="Arial" charset="0"/>
                <a:ea typeface="ＭＳ Ｐゴシック" pitchFamily="34" charset="-128"/>
              </a:rPr>
              <a:t>state-of-the-art</a:t>
            </a:r>
            <a:r>
              <a:rPr lang="en-US" altLang="es-ES" sz="1600" dirty="0">
                <a:latin typeface="Arial" charset="0"/>
                <a:ea typeface="ＭＳ Ｐゴシック" pitchFamily="34" charset="-128"/>
              </a:rPr>
              <a:t> global </a:t>
            </a:r>
            <a:r>
              <a:rPr lang="en-US" altLang="es-ES" sz="1600" b="1" dirty="0">
                <a:latin typeface="Arial" charset="0"/>
                <a:ea typeface="ＭＳ Ｐゴシック" pitchFamily="34" charset="-128"/>
              </a:rPr>
              <a:t>ocean model</a:t>
            </a:r>
            <a:r>
              <a:rPr lang="en-US" altLang="es-ES" sz="1600" dirty="0" smtClean="0">
                <a:latin typeface="Arial" charset="0"/>
                <a:ea typeface="ＭＳ Ｐゴシック" pitchFamily="34" charset="-128"/>
              </a:rPr>
              <a:t>.</a:t>
            </a:r>
            <a:endParaRPr lang="en-US" sz="1600" dirty="0" smtClean="0"/>
          </a:p>
          <a:p>
            <a:r>
              <a:rPr lang="en-US" altLang="es-ES" sz="1600" dirty="0">
                <a:latin typeface="Arial" charset="0"/>
                <a:ea typeface="ＭＳ Ｐゴシック" pitchFamily="34" charset="-128"/>
              </a:rPr>
              <a:t>It is used in oceanographic research, operational oceanography, seasonal forecast and climate studies</a:t>
            </a:r>
            <a:r>
              <a:rPr lang="en-US" altLang="es-ES" sz="1600" dirty="0" smtClean="0">
                <a:latin typeface="Arial" charset="0"/>
                <a:ea typeface="ＭＳ Ｐゴシック" pitchFamily="34" charset="-128"/>
              </a:rPr>
              <a:t>.</a:t>
            </a:r>
          </a:p>
          <a:p>
            <a:r>
              <a:rPr lang="en-US" sz="1600" dirty="0"/>
              <a:t>Almost 170.000 lines of FORTRAN 90 code</a:t>
            </a:r>
          </a:p>
          <a:p>
            <a:r>
              <a:rPr lang="en-US" sz="1600" dirty="0"/>
              <a:t>Parallelization based on </a:t>
            </a:r>
            <a:r>
              <a:rPr lang="en-US" sz="1600" dirty="0" smtClean="0"/>
              <a:t>spatial domain </a:t>
            </a:r>
            <a:r>
              <a:rPr lang="en-US" sz="1600" dirty="0"/>
              <a:t>decomposition through MPI.</a:t>
            </a:r>
          </a:p>
          <a:p>
            <a:r>
              <a:rPr lang="en-US" sz="1600" dirty="0"/>
              <a:t>Mostly small stencil element calculations</a:t>
            </a:r>
          </a:p>
          <a:p>
            <a:endParaRPr lang="en-US" altLang="es-ES" sz="1600" dirty="0">
              <a:latin typeface="Arial" charset="0"/>
              <a:ea typeface="ＭＳ Ｐゴシック" pitchFamily="34" charset="-128"/>
            </a:endParaRPr>
          </a:p>
          <a:p>
            <a:endParaRPr lang="en-US" sz="1600" dirty="0" smtClean="0"/>
          </a:p>
          <a:p>
            <a:endParaRPr lang="en-US" sz="1600" dirty="0" smtClean="0"/>
          </a:p>
          <a:p>
            <a:endParaRPr lang="es-ES" sz="16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080" y="989682"/>
            <a:ext cx="3648408" cy="2985060"/>
          </a:xfrm>
          <a:prstGeom prst="rect">
            <a:avLst/>
          </a:prstGeom>
        </p:spPr>
      </p:pic>
      <p:sp>
        <p:nvSpPr>
          <p:cNvPr id="6" name="TextBox 5"/>
          <p:cNvSpPr txBox="1"/>
          <p:nvPr/>
        </p:nvSpPr>
        <p:spPr>
          <a:xfrm>
            <a:off x="1187624" y="6458636"/>
            <a:ext cx="1208985" cy="307777"/>
          </a:xfrm>
          <a:prstGeom prst="rect">
            <a:avLst/>
          </a:prstGeom>
          <a:noFill/>
        </p:spPr>
        <p:txBody>
          <a:bodyPr wrap="none" rtlCol="0">
            <a:spAutoFit/>
          </a:bodyPr>
          <a:lstStyle/>
          <a:p>
            <a:r>
              <a:rPr lang="es-ES" sz="1400" dirty="0" smtClean="0"/>
              <a:t>0,84M </a:t>
            </a:r>
            <a:r>
              <a:rPr lang="es-ES" sz="1400" dirty="0" err="1" smtClean="0"/>
              <a:t>points</a:t>
            </a:r>
            <a:endParaRPr lang="es-ES" sz="1400" dirty="0" smtClean="0"/>
          </a:p>
        </p:txBody>
      </p:sp>
      <p:sp>
        <p:nvSpPr>
          <p:cNvPr id="7" name="TextBox 6"/>
          <p:cNvSpPr txBox="1"/>
          <p:nvPr/>
        </p:nvSpPr>
        <p:spPr>
          <a:xfrm>
            <a:off x="2699792" y="6462290"/>
            <a:ext cx="1308371" cy="307777"/>
          </a:xfrm>
          <a:prstGeom prst="rect">
            <a:avLst/>
          </a:prstGeom>
          <a:noFill/>
        </p:spPr>
        <p:txBody>
          <a:bodyPr wrap="none" rtlCol="0">
            <a:spAutoFit/>
          </a:bodyPr>
          <a:lstStyle/>
          <a:p>
            <a:r>
              <a:rPr lang="es-ES" sz="1400" dirty="0" smtClean="0"/>
              <a:t>67,72M </a:t>
            </a:r>
            <a:r>
              <a:rPr lang="es-ES" sz="1400" dirty="0" err="1" smtClean="0"/>
              <a:t>points</a:t>
            </a:r>
            <a:endParaRPr lang="es-ES" sz="1400" dirty="0" smtClean="0"/>
          </a:p>
        </p:txBody>
      </p:sp>
      <p:sp>
        <p:nvSpPr>
          <p:cNvPr id="8" name="TextBox 7"/>
          <p:cNvSpPr txBox="1"/>
          <p:nvPr/>
        </p:nvSpPr>
        <p:spPr>
          <a:xfrm>
            <a:off x="6228184" y="6462290"/>
            <a:ext cx="1362874" cy="307777"/>
          </a:xfrm>
          <a:prstGeom prst="rect">
            <a:avLst/>
          </a:prstGeom>
          <a:noFill/>
        </p:spPr>
        <p:txBody>
          <a:bodyPr wrap="none" rtlCol="0">
            <a:spAutoFit/>
          </a:bodyPr>
          <a:lstStyle/>
          <a:p>
            <a:r>
              <a:rPr lang="es-ES" sz="1400" dirty="0" smtClean="0"/>
              <a:t>~</a:t>
            </a:r>
            <a:r>
              <a:rPr lang="es-ES" sz="1400" dirty="0" smtClean="0"/>
              <a:t>2000M </a:t>
            </a:r>
            <a:r>
              <a:rPr lang="es-ES" sz="1400" dirty="0" err="1" smtClean="0"/>
              <a:t>points</a:t>
            </a:r>
            <a:endParaRPr lang="es-ES" sz="1400" dirty="0" smtClean="0"/>
          </a:p>
        </p:txBody>
      </p:sp>
      <p:sp>
        <p:nvSpPr>
          <p:cNvPr id="9" name="TextBox 8"/>
          <p:cNvSpPr txBox="1"/>
          <p:nvPr/>
        </p:nvSpPr>
        <p:spPr>
          <a:xfrm>
            <a:off x="4499992" y="6462290"/>
            <a:ext cx="1159292" cy="307777"/>
          </a:xfrm>
          <a:prstGeom prst="rect">
            <a:avLst/>
          </a:prstGeom>
          <a:noFill/>
        </p:spPr>
        <p:txBody>
          <a:bodyPr wrap="none" rtlCol="0">
            <a:spAutoFit/>
          </a:bodyPr>
          <a:lstStyle/>
          <a:p>
            <a:r>
              <a:rPr lang="es-ES" sz="1400" dirty="0" smtClean="0"/>
              <a:t>991M </a:t>
            </a:r>
            <a:r>
              <a:rPr lang="es-ES" sz="1400" dirty="0" err="1" smtClean="0"/>
              <a:t>points</a:t>
            </a:r>
            <a:endParaRPr lang="es-ES" sz="1400" dirty="0" smtClean="0"/>
          </a:p>
        </p:txBody>
      </p:sp>
    </p:spTree>
    <p:extLst>
      <p:ext uri="{BB962C8B-B14F-4D97-AF65-F5344CB8AC3E}">
        <p14:creationId xmlns:p14="http://schemas.microsoft.com/office/powerpoint/2010/main" val="164067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n-US" sz="2400" dirty="0" smtClean="0">
                <a:ea typeface="ＭＳ Ｐゴシック" charset="0"/>
              </a:rPr>
              <a:t>Methodology: PARAVER trace analysis</a:t>
            </a:r>
            <a:endParaRPr lang="es-ES" sz="2400" dirty="0">
              <a:ea typeface="ＭＳ Ｐゴシック"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73" y="1526568"/>
            <a:ext cx="8492965" cy="1126543"/>
          </a:xfrm>
          <a:prstGeom prst="rect">
            <a:avLst/>
          </a:prstGeom>
        </p:spPr>
      </p:pic>
      <p:sp>
        <p:nvSpPr>
          <p:cNvPr id="26" name="TextBox 25"/>
          <p:cNvSpPr txBox="1"/>
          <p:nvPr/>
        </p:nvSpPr>
        <p:spPr>
          <a:xfrm>
            <a:off x="153932" y="1439320"/>
            <a:ext cx="383438" cy="307777"/>
          </a:xfrm>
          <a:prstGeom prst="rect">
            <a:avLst/>
          </a:prstGeom>
          <a:noFill/>
        </p:spPr>
        <p:txBody>
          <a:bodyPr wrap="none" rtlCol="0">
            <a:spAutoFit/>
          </a:bodyPr>
          <a:lstStyle/>
          <a:p>
            <a:r>
              <a:rPr lang="es-ES" sz="1400" dirty="0" smtClean="0"/>
              <a:t>16</a:t>
            </a:r>
          </a:p>
        </p:txBody>
      </p:sp>
      <p:sp>
        <p:nvSpPr>
          <p:cNvPr id="27" name="TextBox 26"/>
          <p:cNvSpPr txBox="1"/>
          <p:nvPr/>
        </p:nvSpPr>
        <p:spPr>
          <a:xfrm>
            <a:off x="153932" y="1685824"/>
            <a:ext cx="383438" cy="307777"/>
          </a:xfrm>
          <a:prstGeom prst="rect">
            <a:avLst/>
          </a:prstGeom>
          <a:noFill/>
        </p:spPr>
        <p:txBody>
          <a:bodyPr wrap="none" rtlCol="0">
            <a:spAutoFit/>
          </a:bodyPr>
          <a:lstStyle/>
          <a:p>
            <a:r>
              <a:rPr lang="es-ES" sz="1400" dirty="0" smtClean="0"/>
              <a:t>32</a:t>
            </a:r>
          </a:p>
        </p:txBody>
      </p:sp>
      <p:sp>
        <p:nvSpPr>
          <p:cNvPr id="28" name="TextBox 27"/>
          <p:cNvSpPr txBox="1"/>
          <p:nvPr/>
        </p:nvSpPr>
        <p:spPr>
          <a:xfrm>
            <a:off x="153932" y="1924708"/>
            <a:ext cx="383438" cy="307777"/>
          </a:xfrm>
          <a:prstGeom prst="rect">
            <a:avLst/>
          </a:prstGeom>
          <a:noFill/>
        </p:spPr>
        <p:txBody>
          <a:bodyPr wrap="none" rtlCol="0">
            <a:spAutoFit/>
          </a:bodyPr>
          <a:lstStyle/>
          <a:p>
            <a:r>
              <a:rPr lang="es-ES" sz="1400" dirty="0" smtClean="0"/>
              <a:t>64</a:t>
            </a:r>
          </a:p>
        </p:txBody>
      </p:sp>
      <p:sp>
        <p:nvSpPr>
          <p:cNvPr id="29" name="TextBox 28"/>
          <p:cNvSpPr txBox="1"/>
          <p:nvPr/>
        </p:nvSpPr>
        <p:spPr>
          <a:xfrm>
            <a:off x="54546" y="2173464"/>
            <a:ext cx="482824" cy="307777"/>
          </a:xfrm>
          <a:prstGeom prst="rect">
            <a:avLst/>
          </a:prstGeom>
          <a:noFill/>
        </p:spPr>
        <p:txBody>
          <a:bodyPr wrap="none" rtlCol="0">
            <a:spAutoFit/>
          </a:bodyPr>
          <a:lstStyle/>
          <a:p>
            <a:r>
              <a:rPr lang="es-ES" sz="1400" dirty="0" smtClean="0"/>
              <a:t>128</a:t>
            </a:r>
          </a:p>
        </p:txBody>
      </p:sp>
      <p:sp>
        <p:nvSpPr>
          <p:cNvPr id="30" name="TextBox 29"/>
          <p:cNvSpPr txBox="1"/>
          <p:nvPr/>
        </p:nvSpPr>
        <p:spPr>
          <a:xfrm>
            <a:off x="54546" y="2410096"/>
            <a:ext cx="482824" cy="307777"/>
          </a:xfrm>
          <a:prstGeom prst="rect">
            <a:avLst/>
          </a:prstGeom>
          <a:noFill/>
        </p:spPr>
        <p:txBody>
          <a:bodyPr wrap="none" rtlCol="0">
            <a:spAutoFit/>
          </a:bodyPr>
          <a:lstStyle/>
          <a:p>
            <a:r>
              <a:rPr lang="es-ES" sz="1400" dirty="0" smtClean="0"/>
              <a:t>256</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58" y="3797994"/>
            <a:ext cx="6677782" cy="2880320"/>
          </a:xfrm>
          <a:prstGeom prst="rect">
            <a:avLst/>
          </a:prstGeom>
          <a:ln w="38100" cap="sq">
            <a:noFill/>
            <a:prstDash val="solid"/>
            <a:miter lim="800000"/>
          </a:ln>
          <a:effectLst/>
        </p:spPr>
      </p:pic>
      <p:sp>
        <p:nvSpPr>
          <p:cNvPr id="7" name="Right Brace 6"/>
          <p:cNvSpPr/>
          <p:nvPr/>
        </p:nvSpPr>
        <p:spPr>
          <a:xfrm rot="5400000">
            <a:off x="971419" y="2438456"/>
            <a:ext cx="224820" cy="639638"/>
          </a:xfrm>
          <a:prstGeom prst="rightBrace">
            <a:avLst>
              <a:gd name="adj1" fmla="val 8333"/>
              <a:gd name="adj2" fmla="val 51813"/>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
        <p:nvSpPr>
          <p:cNvPr id="34" name="Right Brace 33"/>
          <p:cNvSpPr/>
          <p:nvPr/>
        </p:nvSpPr>
        <p:spPr>
          <a:xfrm rot="16200000">
            <a:off x="3727740" y="551992"/>
            <a:ext cx="216024" cy="6275982"/>
          </a:xfrm>
          <a:prstGeom prst="rightBrace">
            <a:avLst>
              <a:gd name="adj1" fmla="val 8333"/>
              <a:gd name="adj2" fmla="val 51813"/>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
        <p:nvSpPr>
          <p:cNvPr id="65" name="TextBox 64"/>
          <p:cNvSpPr txBox="1"/>
          <p:nvPr/>
        </p:nvSpPr>
        <p:spPr>
          <a:xfrm>
            <a:off x="493485" y="2789881"/>
            <a:ext cx="4841390" cy="246221"/>
          </a:xfrm>
          <a:prstGeom prst="rect">
            <a:avLst/>
          </a:prstGeom>
          <a:noFill/>
        </p:spPr>
        <p:txBody>
          <a:bodyPr wrap="none" rtlCol="0">
            <a:spAutoFit/>
          </a:bodyPr>
          <a:lstStyle/>
          <a:p>
            <a:r>
              <a:rPr lang="es-ES" sz="1000" dirty="0" smtClean="0"/>
              <a:t>LIMHDF (Sea-ice horizontal </a:t>
            </a:r>
            <a:r>
              <a:rPr lang="es-ES" sz="1000" dirty="0" err="1" smtClean="0"/>
              <a:t>diffusion</a:t>
            </a:r>
            <a:r>
              <a:rPr lang="es-ES" sz="1000" dirty="0" smtClean="0"/>
              <a:t>) </a:t>
            </a:r>
            <a:r>
              <a:rPr lang="es-ES" sz="1000" dirty="0" smtClean="0">
                <a:sym typeface="Wingdings" panose="05000000000000000000" pitchFamily="2" charset="2"/>
              </a:rPr>
              <a:t> </a:t>
            </a:r>
            <a:r>
              <a:rPr lang="es-ES" sz="1000" dirty="0" err="1" smtClean="0">
                <a:sym typeface="Wingdings" panose="05000000000000000000" pitchFamily="2" charset="2"/>
              </a:rPr>
              <a:t>Bad</a:t>
            </a:r>
            <a:r>
              <a:rPr lang="es-ES" sz="1000" dirty="0" smtClean="0">
                <a:sym typeface="Wingdings" panose="05000000000000000000" pitchFamily="2" charset="2"/>
              </a:rPr>
              <a:t> </a:t>
            </a:r>
            <a:r>
              <a:rPr lang="es-ES" sz="1000" dirty="0" err="1" smtClean="0">
                <a:sym typeface="Wingdings" panose="05000000000000000000" pitchFamily="2" charset="2"/>
              </a:rPr>
              <a:t>scalability</a:t>
            </a:r>
            <a:r>
              <a:rPr lang="es-ES" sz="1000" dirty="0" smtClean="0">
                <a:sym typeface="Wingdings" panose="05000000000000000000" pitchFamily="2" charset="2"/>
              </a:rPr>
              <a:t> &amp; </a:t>
            </a:r>
            <a:r>
              <a:rPr lang="es-ES" sz="1000" dirty="0" err="1" smtClean="0">
                <a:sym typeface="Wingdings" panose="05000000000000000000" pitchFamily="2" charset="2"/>
              </a:rPr>
              <a:t>big</a:t>
            </a:r>
            <a:r>
              <a:rPr lang="es-ES" sz="1000" dirty="0" smtClean="0">
                <a:sym typeface="Wingdings" panose="05000000000000000000" pitchFamily="2" charset="2"/>
              </a:rPr>
              <a:t> </a:t>
            </a:r>
            <a:r>
              <a:rPr lang="es-ES" sz="1000" dirty="0" err="1" smtClean="0">
                <a:sym typeface="Wingdings" panose="05000000000000000000" pitchFamily="2" charset="2"/>
              </a:rPr>
              <a:t>portion</a:t>
            </a:r>
            <a:r>
              <a:rPr lang="es-ES" sz="1000" dirty="0" smtClean="0">
                <a:sym typeface="Wingdings" panose="05000000000000000000" pitchFamily="2" charset="2"/>
              </a:rPr>
              <a:t> of </a:t>
            </a:r>
            <a:r>
              <a:rPr lang="es-ES" sz="1000" dirty="0" smtClean="0">
                <a:sym typeface="Wingdings" panose="05000000000000000000" pitchFamily="2" charset="2"/>
              </a:rPr>
              <a:t>time </a:t>
            </a:r>
            <a:r>
              <a:rPr lang="es-ES" sz="1000" dirty="0" err="1" smtClean="0">
                <a:sym typeface="Wingdings" panose="05000000000000000000" pitchFamily="2" charset="2"/>
              </a:rPr>
              <a:t>spent</a:t>
            </a:r>
            <a:endParaRPr lang="es-ES" sz="1000" dirty="0" smtClean="0"/>
          </a:p>
        </p:txBody>
      </p:sp>
      <p:grpSp>
        <p:nvGrpSpPr>
          <p:cNvPr id="66" name="Group 65"/>
          <p:cNvGrpSpPr/>
          <p:nvPr/>
        </p:nvGrpSpPr>
        <p:grpSpPr>
          <a:xfrm>
            <a:off x="7092280" y="5985237"/>
            <a:ext cx="1671785" cy="765085"/>
            <a:chOff x="5519610" y="5230800"/>
            <a:chExt cx="2304310" cy="1224306"/>
          </a:xfrm>
        </p:grpSpPr>
        <p:sp>
          <p:nvSpPr>
            <p:cNvPr id="67" name="Rectangle 66"/>
            <p:cNvSpPr/>
            <p:nvPr/>
          </p:nvSpPr>
          <p:spPr>
            <a:xfrm>
              <a:off x="5519610" y="5549265"/>
              <a:ext cx="608173" cy="122959"/>
            </a:xfrm>
            <a:prstGeom prst="rect">
              <a:avLst/>
            </a:prstGeom>
            <a:solidFill>
              <a:srgbClr val="E4242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68" name="Rectangle 67"/>
            <p:cNvSpPr/>
            <p:nvPr/>
          </p:nvSpPr>
          <p:spPr>
            <a:xfrm>
              <a:off x="5519610" y="5763533"/>
              <a:ext cx="608173" cy="122959"/>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69" name="Rectangle 68"/>
            <p:cNvSpPr/>
            <p:nvPr/>
          </p:nvSpPr>
          <p:spPr>
            <a:xfrm>
              <a:off x="5519610" y="5359945"/>
              <a:ext cx="608173" cy="122959"/>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70" name="Rectangle 69"/>
            <p:cNvSpPr/>
            <p:nvPr/>
          </p:nvSpPr>
          <p:spPr>
            <a:xfrm>
              <a:off x="5519610" y="5961098"/>
              <a:ext cx="608173" cy="122959"/>
            </a:xfrm>
            <a:prstGeom prst="rect">
              <a:avLst/>
            </a:prstGeom>
            <a:solidFill>
              <a:srgbClr val="A8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71" name="TextBox 70"/>
            <p:cNvSpPr txBox="1"/>
            <p:nvPr/>
          </p:nvSpPr>
          <p:spPr>
            <a:xfrm>
              <a:off x="6491204" y="5230800"/>
              <a:ext cx="1224508" cy="418634"/>
            </a:xfrm>
            <a:prstGeom prst="rect">
              <a:avLst/>
            </a:prstGeom>
            <a:noFill/>
          </p:spPr>
          <p:txBody>
            <a:bodyPr wrap="none" rtlCol="0">
              <a:spAutoFit/>
            </a:bodyPr>
            <a:lstStyle/>
            <a:p>
              <a:r>
                <a:rPr lang="es-ES" sz="1050" dirty="0" err="1" smtClean="0"/>
                <a:t>Outside</a:t>
              </a:r>
              <a:r>
                <a:rPr lang="es-ES" sz="1050" dirty="0" smtClean="0"/>
                <a:t> MPI</a:t>
              </a:r>
              <a:endParaRPr lang="es-ES" sz="1050" dirty="0"/>
            </a:p>
          </p:txBody>
        </p:sp>
        <p:sp>
          <p:nvSpPr>
            <p:cNvPr id="72" name="TextBox 71"/>
            <p:cNvSpPr txBox="1"/>
            <p:nvPr/>
          </p:nvSpPr>
          <p:spPr>
            <a:xfrm>
              <a:off x="6491204" y="5421425"/>
              <a:ext cx="1036699" cy="418634"/>
            </a:xfrm>
            <a:prstGeom prst="rect">
              <a:avLst/>
            </a:prstGeom>
            <a:noFill/>
          </p:spPr>
          <p:txBody>
            <a:bodyPr wrap="none" rtlCol="0">
              <a:spAutoFit/>
            </a:bodyPr>
            <a:lstStyle/>
            <a:p>
              <a:r>
                <a:rPr lang="es-ES" sz="1050" dirty="0" smtClean="0"/>
                <a:t>MPI </a:t>
              </a:r>
              <a:r>
                <a:rPr lang="es-ES" sz="1050" dirty="0" err="1" smtClean="0"/>
                <a:t>Isend</a:t>
              </a:r>
              <a:endParaRPr lang="es-ES" sz="1050" dirty="0"/>
            </a:p>
          </p:txBody>
        </p:sp>
        <p:sp>
          <p:nvSpPr>
            <p:cNvPr id="73" name="TextBox 72"/>
            <p:cNvSpPr txBox="1"/>
            <p:nvPr/>
          </p:nvSpPr>
          <p:spPr>
            <a:xfrm>
              <a:off x="6491204" y="5626357"/>
              <a:ext cx="985881" cy="418634"/>
            </a:xfrm>
            <a:prstGeom prst="rect">
              <a:avLst/>
            </a:prstGeom>
            <a:noFill/>
          </p:spPr>
          <p:txBody>
            <a:bodyPr wrap="none" rtlCol="0">
              <a:spAutoFit/>
            </a:bodyPr>
            <a:lstStyle/>
            <a:p>
              <a:r>
                <a:rPr lang="es-ES" sz="1050" dirty="0" smtClean="0"/>
                <a:t>MPI </a:t>
              </a:r>
              <a:r>
                <a:rPr lang="es-ES" sz="1050" dirty="0" err="1" smtClean="0"/>
                <a:t>Recv</a:t>
              </a:r>
              <a:endParaRPr lang="es-ES" sz="1050" dirty="0"/>
            </a:p>
          </p:txBody>
        </p:sp>
        <p:sp>
          <p:nvSpPr>
            <p:cNvPr id="74" name="TextBox 73"/>
            <p:cNvSpPr txBox="1"/>
            <p:nvPr/>
          </p:nvSpPr>
          <p:spPr>
            <a:xfrm>
              <a:off x="6495567" y="5837912"/>
              <a:ext cx="985881" cy="418634"/>
            </a:xfrm>
            <a:prstGeom prst="rect">
              <a:avLst/>
            </a:prstGeom>
            <a:noFill/>
          </p:spPr>
          <p:txBody>
            <a:bodyPr wrap="none" rtlCol="0">
              <a:spAutoFit/>
            </a:bodyPr>
            <a:lstStyle/>
            <a:p>
              <a:r>
                <a:rPr lang="es-ES" sz="1050" dirty="0" smtClean="0"/>
                <a:t>MPI </a:t>
              </a:r>
              <a:r>
                <a:rPr lang="es-ES" sz="1050" dirty="0" err="1" smtClean="0"/>
                <a:t>Wait</a:t>
              </a:r>
              <a:endParaRPr lang="es-ES" sz="1050" dirty="0"/>
            </a:p>
          </p:txBody>
        </p:sp>
        <p:sp>
          <p:nvSpPr>
            <p:cNvPr id="75" name="Rectangle 74"/>
            <p:cNvSpPr/>
            <p:nvPr/>
          </p:nvSpPr>
          <p:spPr>
            <a:xfrm>
              <a:off x="5519610" y="6159657"/>
              <a:ext cx="608173" cy="122959"/>
            </a:xfrm>
            <a:prstGeom prst="rect">
              <a:avLst/>
            </a:prstGeom>
            <a:solidFill>
              <a:srgbClr val="D840D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76" name="TextBox 75"/>
            <p:cNvSpPr txBox="1"/>
            <p:nvPr/>
          </p:nvSpPr>
          <p:spPr>
            <a:xfrm>
              <a:off x="6495567" y="6036472"/>
              <a:ext cx="1328353" cy="418634"/>
            </a:xfrm>
            <a:prstGeom prst="rect">
              <a:avLst/>
            </a:prstGeom>
            <a:noFill/>
          </p:spPr>
          <p:txBody>
            <a:bodyPr wrap="none" rtlCol="0">
              <a:spAutoFit/>
            </a:bodyPr>
            <a:lstStyle/>
            <a:p>
              <a:r>
                <a:rPr lang="es-ES" sz="1050" dirty="0" smtClean="0"/>
                <a:t>MPI </a:t>
              </a:r>
              <a:r>
                <a:rPr lang="es-ES" sz="1050" dirty="0" err="1" smtClean="0"/>
                <a:t>Allgather</a:t>
              </a:r>
              <a:endParaRPr lang="es-ES" sz="1050" dirty="0"/>
            </a:p>
          </p:txBody>
        </p:sp>
      </p:grpSp>
      <p:sp>
        <p:nvSpPr>
          <p:cNvPr id="78" name="TextBox 77"/>
          <p:cNvSpPr txBox="1"/>
          <p:nvPr/>
        </p:nvSpPr>
        <p:spPr>
          <a:xfrm>
            <a:off x="395536" y="917674"/>
            <a:ext cx="8002512" cy="307777"/>
          </a:xfrm>
          <a:prstGeom prst="rect">
            <a:avLst/>
          </a:prstGeom>
          <a:noFill/>
        </p:spPr>
        <p:txBody>
          <a:bodyPr wrap="none" rtlCol="0">
            <a:spAutoFit/>
          </a:bodyPr>
          <a:lstStyle/>
          <a:p>
            <a:r>
              <a:rPr lang="es-ES" sz="1400" b="1" dirty="0" err="1" smtClean="0">
                <a:solidFill>
                  <a:schemeClr val="bg1">
                    <a:lumMod val="50000"/>
                  </a:schemeClr>
                </a:solidFill>
              </a:rPr>
              <a:t>Model</a:t>
            </a:r>
            <a:r>
              <a:rPr lang="es-ES" sz="1400" b="1" dirty="0" smtClean="0">
                <a:solidFill>
                  <a:schemeClr val="bg1">
                    <a:lumMod val="50000"/>
                  </a:schemeClr>
                </a:solidFill>
              </a:rPr>
              <a:t> </a:t>
            </a:r>
            <a:r>
              <a:rPr lang="es-ES" sz="1400" b="1" dirty="0" err="1" smtClean="0">
                <a:solidFill>
                  <a:schemeClr val="bg1">
                    <a:lumMod val="50000"/>
                  </a:schemeClr>
                </a:solidFill>
              </a:rPr>
              <a:t>scalability</a:t>
            </a:r>
            <a:r>
              <a:rPr lang="es-ES" sz="1400" b="1" dirty="0" smtClean="0">
                <a:solidFill>
                  <a:schemeClr val="bg1">
                    <a:lumMod val="50000"/>
                  </a:schemeClr>
                </a:solidFill>
              </a:rPr>
              <a:t> </a:t>
            </a:r>
            <a:r>
              <a:rPr lang="es-ES" sz="1400" b="1" dirty="0" err="1" smtClean="0">
                <a:solidFill>
                  <a:schemeClr val="bg1">
                    <a:lumMod val="50000"/>
                  </a:schemeClr>
                </a:solidFill>
              </a:rPr>
              <a:t>overview</a:t>
            </a:r>
            <a:r>
              <a:rPr lang="es-ES" sz="1400" b="1" dirty="0" smtClean="0">
                <a:solidFill>
                  <a:schemeClr val="bg1">
                    <a:lumMod val="50000"/>
                  </a:schemeClr>
                </a:solidFill>
              </a:rPr>
              <a:t>: </a:t>
            </a:r>
            <a:r>
              <a:rPr lang="es-ES" sz="1400" b="1" dirty="0" err="1" smtClean="0">
                <a:solidFill>
                  <a:schemeClr val="bg1">
                    <a:lumMod val="50000"/>
                  </a:schemeClr>
                </a:solidFill>
              </a:rPr>
              <a:t>Routines</a:t>
            </a:r>
            <a:r>
              <a:rPr lang="es-ES" sz="1400" b="1" dirty="0" smtClean="0">
                <a:solidFill>
                  <a:schemeClr val="bg1">
                    <a:lumMod val="50000"/>
                  </a:schemeClr>
                </a:solidFill>
              </a:rPr>
              <a:t> </a:t>
            </a:r>
            <a:r>
              <a:rPr lang="es-ES" sz="1400" b="1" dirty="0" err="1" smtClean="0">
                <a:solidFill>
                  <a:schemeClr val="bg1">
                    <a:lumMod val="50000"/>
                  </a:schemeClr>
                </a:solidFill>
              </a:rPr>
              <a:t>analysis</a:t>
            </a:r>
            <a:r>
              <a:rPr lang="es-ES" sz="1400" b="1" dirty="0" smtClean="0">
                <a:solidFill>
                  <a:schemeClr val="bg1">
                    <a:lumMod val="50000"/>
                  </a:schemeClr>
                </a:solidFill>
              </a:rPr>
              <a:t> </a:t>
            </a:r>
            <a:r>
              <a:rPr lang="es-ES" sz="1400" b="1" dirty="0" smtClean="0">
                <a:solidFill>
                  <a:schemeClr val="bg1">
                    <a:lumMod val="50000"/>
                  </a:schemeClr>
                </a:solidFill>
                <a:sym typeface="Wingdings" panose="05000000000000000000" pitchFamily="2" charset="2"/>
              </a:rPr>
              <a:t> </a:t>
            </a:r>
            <a:r>
              <a:rPr lang="es-ES" sz="1400" b="1" dirty="0" err="1" smtClean="0">
                <a:solidFill>
                  <a:schemeClr val="bg1">
                    <a:lumMod val="50000"/>
                  </a:schemeClr>
                </a:solidFill>
                <a:sym typeface="Wingdings" panose="05000000000000000000" pitchFamily="2" charset="2"/>
              </a:rPr>
              <a:t>Each</a:t>
            </a:r>
            <a:r>
              <a:rPr lang="es-ES" sz="1400" b="1" dirty="0" smtClean="0">
                <a:solidFill>
                  <a:schemeClr val="bg1">
                    <a:lumMod val="50000"/>
                  </a:schemeClr>
                </a:solidFill>
                <a:sym typeface="Wingdings" panose="05000000000000000000" pitchFamily="2" charset="2"/>
              </a:rPr>
              <a:t> color </a:t>
            </a:r>
            <a:r>
              <a:rPr lang="es-ES" sz="1400" b="1" dirty="0" err="1" smtClean="0">
                <a:solidFill>
                  <a:schemeClr val="bg1">
                    <a:lumMod val="50000"/>
                  </a:schemeClr>
                </a:solidFill>
                <a:sym typeface="Wingdings" panose="05000000000000000000" pitchFamily="2" charset="2"/>
              </a:rPr>
              <a:t>represents</a:t>
            </a:r>
            <a:r>
              <a:rPr lang="es-ES" sz="1400" b="1" dirty="0" smtClean="0">
                <a:solidFill>
                  <a:schemeClr val="bg1">
                    <a:lumMod val="50000"/>
                  </a:schemeClr>
                </a:solidFill>
                <a:sym typeface="Wingdings" panose="05000000000000000000" pitchFamily="2" charset="2"/>
              </a:rPr>
              <a:t> </a:t>
            </a:r>
            <a:r>
              <a:rPr lang="es-ES" sz="1400" b="1" dirty="0" err="1" smtClean="0">
                <a:solidFill>
                  <a:schemeClr val="bg1">
                    <a:lumMod val="50000"/>
                  </a:schemeClr>
                </a:solidFill>
                <a:sym typeface="Wingdings" panose="05000000000000000000" pitchFamily="2" charset="2"/>
              </a:rPr>
              <a:t>one</a:t>
            </a:r>
            <a:r>
              <a:rPr lang="es-ES" sz="1400" b="1" dirty="0" smtClean="0">
                <a:solidFill>
                  <a:schemeClr val="bg1">
                    <a:lumMod val="50000"/>
                  </a:schemeClr>
                </a:solidFill>
                <a:sym typeface="Wingdings" panose="05000000000000000000" pitchFamily="2" charset="2"/>
              </a:rPr>
              <a:t> </a:t>
            </a:r>
            <a:r>
              <a:rPr lang="es-ES" sz="1400" b="1" dirty="0" err="1" smtClean="0">
                <a:solidFill>
                  <a:schemeClr val="bg1">
                    <a:lumMod val="50000"/>
                  </a:schemeClr>
                </a:solidFill>
                <a:sym typeface="Wingdings" panose="05000000000000000000" pitchFamily="2" charset="2"/>
              </a:rPr>
              <a:t>different</a:t>
            </a:r>
            <a:r>
              <a:rPr lang="es-ES" sz="1400" b="1" dirty="0" smtClean="0">
                <a:solidFill>
                  <a:schemeClr val="bg1">
                    <a:lumMod val="50000"/>
                  </a:schemeClr>
                </a:solidFill>
                <a:sym typeface="Wingdings" panose="05000000000000000000" pitchFamily="2" charset="2"/>
              </a:rPr>
              <a:t> </a:t>
            </a:r>
            <a:r>
              <a:rPr lang="es-ES" sz="1400" b="1" dirty="0" err="1" smtClean="0">
                <a:solidFill>
                  <a:schemeClr val="bg1">
                    <a:lumMod val="50000"/>
                  </a:schemeClr>
                </a:solidFill>
                <a:sym typeface="Wingdings" panose="05000000000000000000" pitchFamily="2" charset="2"/>
              </a:rPr>
              <a:t>routine</a:t>
            </a:r>
            <a:endParaRPr lang="es-ES" sz="1400" b="1" dirty="0" smtClean="0">
              <a:solidFill>
                <a:schemeClr val="bg1">
                  <a:lumMod val="50000"/>
                </a:schemeClr>
              </a:solidFill>
            </a:endParaRPr>
          </a:p>
        </p:txBody>
      </p:sp>
      <p:sp>
        <p:nvSpPr>
          <p:cNvPr id="79" name="Rectangle 78"/>
          <p:cNvSpPr/>
          <p:nvPr/>
        </p:nvSpPr>
        <p:spPr>
          <a:xfrm>
            <a:off x="7026169" y="4226310"/>
            <a:ext cx="1913282" cy="830997"/>
          </a:xfrm>
          <a:prstGeom prst="rect">
            <a:avLst/>
          </a:prstGeom>
        </p:spPr>
        <p:txBody>
          <a:bodyPr wrap="square">
            <a:spAutoFit/>
          </a:bodyPr>
          <a:lstStyle/>
          <a:p>
            <a:pPr lvl="0" algn="ctr"/>
            <a:r>
              <a:rPr lang="en-US" sz="1600" dirty="0" smtClean="0">
                <a:ln w="18000">
                  <a:noFill/>
                  <a:prstDash val="solid"/>
                  <a:miter lim="800000"/>
                </a:ln>
              </a:rPr>
              <a:t>Only </a:t>
            </a:r>
            <a:r>
              <a:rPr lang="en-US" sz="1600" b="1" dirty="0" smtClean="0">
                <a:ln w="18000">
                  <a:noFill/>
                  <a:prstDash val="solid"/>
                  <a:miter lim="800000"/>
                </a:ln>
              </a:rPr>
              <a:t>20%</a:t>
            </a:r>
            <a:r>
              <a:rPr lang="en-US" sz="1600" dirty="0" smtClean="0">
                <a:ln w="18000">
                  <a:noFill/>
                  <a:prstDash val="solid"/>
                  <a:miter lim="800000"/>
                </a:ln>
              </a:rPr>
              <a:t> time invested </a:t>
            </a:r>
            <a:r>
              <a:rPr lang="en-US" sz="1600" dirty="0" smtClean="0">
                <a:ln w="18000">
                  <a:noFill/>
                  <a:prstDash val="solid"/>
                  <a:miter lim="800000"/>
                </a:ln>
              </a:rPr>
              <a:t>in </a:t>
            </a:r>
            <a:r>
              <a:rPr lang="en-US" sz="1600" b="1" dirty="0" smtClean="0">
                <a:ln w="18000">
                  <a:noFill/>
                  <a:prstDash val="solid"/>
                  <a:miter lim="800000"/>
                </a:ln>
              </a:rPr>
              <a:t>computation.</a:t>
            </a:r>
          </a:p>
        </p:txBody>
      </p:sp>
      <p:cxnSp>
        <p:nvCxnSpPr>
          <p:cNvPr id="18440" name="Elbow Connector 18439"/>
          <p:cNvCxnSpPr>
            <a:stCxn id="7" idx="1"/>
            <a:endCxn id="34" idx="1"/>
          </p:cNvCxnSpPr>
          <p:nvPr/>
        </p:nvCxnSpPr>
        <p:spPr>
          <a:xfrm rot="16200000" flipH="1">
            <a:off x="2155241" y="1787676"/>
            <a:ext cx="711286" cy="2877304"/>
          </a:xfrm>
          <a:prstGeom prst="bentConnector5">
            <a:avLst>
              <a:gd name="adj1" fmla="val 54528"/>
              <a:gd name="adj2" fmla="val 48301"/>
              <a:gd name="adj3" fmla="val 54690"/>
            </a:avLst>
          </a:prstGeom>
        </p:spPr>
        <p:style>
          <a:lnRef idx="1">
            <a:schemeClr val="accent3"/>
          </a:lnRef>
          <a:fillRef idx="0">
            <a:schemeClr val="accent3"/>
          </a:fillRef>
          <a:effectRef idx="0">
            <a:schemeClr val="accent3"/>
          </a:effectRef>
          <a:fontRef idx="minor">
            <a:schemeClr val="tx1"/>
          </a:fontRef>
        </p:style>
      </p:cxnSp>
      <p:sp>
        <p:nvSpPr>
          <p:cNvPr id="117" name="TextBox 116"/>
          <p:cNvSpPr txBox="1"/>
          <p:nvPr/>
        </p:nvSpPr>
        <p:spPr>
          <a:xfrm>
            <a:off x="4499992" y="3434018"/>
            <a:ext cx="2032929" cy="276999"/>
          </a:xfrm>
          <a:prstGeom prst="rect">
            <a:avLst/>
          </a:prstGeom>
          <a:noFill/>
        </p:spPr>
        <p:txBody>
          <a:bodyPr wrap="none" rtlCol="0">
            <a:spAutoFit/>
          </a:bodyPr>
          <a:lstStyle/>
          <a:p>
            <a:r>
              <a:rPr lang="es-ES" sz="1200" b="1" dirty="0" smtClean="0">
                <a:solidFill>
                  <a:schemeClr val="bg1">
                    <a:lumMod val="50000"/>
                  </a:schemeClr>
                </a:solidFill>
              </a:rPr>
              <a:t>LIMHDF </a:t>
            </a:r>
            <a:r>
              <a:rPr lang="es-ES" sz="1200" b="1" dirty="0" err="1" smtClean="0">
                <a:solidFill>
                  <a:schemeClr val="bg1">
                    <a:lumMod val="50000"/>
                  </a:schemeClr>
                </a:solidFill>
              </a:rPr>
              <a:t>communications</a:t>
            </a:r>
            <a:endParaRPr lang="es-ES" sz="1200" b="1" dirty="0" smtClean="0">
              <a:solidFill>
                <a:schemeClr val="bg1">
                  <a:lumMod val="50000"/>
                </a:schemeClr>
              </a:solidFill>
            </a:endParaRPr>
          </a:p>
        </p:txBody>
      </p:sp>
      <p:sp>
        <p:nvSpPr>
          <p:cNvPr id="32" name="Up Arrow 31"/>
          <p:cNvSpPr/>
          <p:nvPr/>
        </p:nvSpPr>
        <p:spPr>
          <a:xfrm rot="2437878">
            <a:off x="6855275" y="3234772"/>
            <a:ext cx="387626" cy="742544"/>
          </a:xfrm>
          <a:prstGeom prst="upArrow">
            <a:avLst>
              <a:gd name="adj1" fmla="val 34615"/>
              <a:gd name="adj2" fmla="val 6025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33" name="Rectangle 32"/>
          <p:cNvSpPr/>
          <p:nvPr/>
        </p:nvSpPr>
        <p:spPr>
          <a:xfrm>
            <a:off x="6895306" y="2872710"/>
            <a:ext cx="2088232" cy="830997"/>
          </a:xfrm>
          <a:prstGeom prst="rect">
            <a:avLst/>
          </a:prstGeom>
        </p:spPr>
        <p:txBody>
          <a:bodyPr wrap="square">
            <a:spAutoFit/>
          </a:bodyPr>
          <a:lstStyle/>
          <a:p>
            <a:pPr lvl="0" algn="ctr"/>
            <a:r>
              <a:rPr lang="en-US" sz="1200" dirty="0" smtClean="0">
                <a:ln w="18000">
                  <a:noFill/>
                  <a:prstDash val="solid"/>
                  <a:miter lim="800000"/>
                </a:ln>
              </a:rPr>
              <a:t>Global Communication </a:t>
            </a:r>
            <a:r>
              <a:rPr lang="en-US" sz="1200" b="1" dirty="0" smtClean="0">
                <a:ln w="18000">
                  <a:noFill/>
                  <a:prstDash val="solid"/>
                  <a:miter lim="800000"/>
                </a:ln>
              </a:rPr>
              <a:t>every</a:t>
            </a:r>
            <a:r>
              <a:rPr lang="en-US" sz="1200" dirty="0" smtClean="0">
                <a:ln w="18000">
                  <a:noFill/>
                  <a:prstDash val="solid"/>
                  <a:miter lim="800000"/>
                </a:ln>
              </a:rPr>
              <a:t> loop </a:t>
            </a:r>
            <a:r>
              <a:rPr lang="en-US" sz="1200" b="1" dirty="0" smtClean="0">
                <a:ln w="18000">
                  <a:noFill/>
                  <a:prstDash val="solid"/>
                  <a:miter lim="800000"/>
                </a:ln>
              </a:rPr>
              <a:t>iteration</a:t>
            </a:r>
          </a:p>
          <a:p>
            <a:pPr lvl="0" algn="ctr"/>
            <a:endParaRPr lang="en-US" sz="1200" dirty="0" smtClean="0">
              <a:ln w="18000">
                <a:noFill/>
                <a:prstDash val="solid"/>
                <a:miter lim="800000"/>
              </a:ln>
            </a:endParaRPr>
          </a:p>
          <a:p>
            <a:pPr lvl="0" algn="ctr"/>
            <a:r>
              <a:rPr lang="es-ES" sz="1200" b="1" dirty="0" smtClean="0">
                <a:ln w="18000">
                  <a:noFill/>
                  <a:prstDash val="solid"/>
                  <a:miter lim="800000"/>
                </a:ln>
              </a:rPr>
              <a:t>60% </a:t>
            </a:r>
            <a:r>
              <a:rPr lang="es-ES" sz="1200" dirty="0" smtClean="0">
                <a:ln w="18000">
                  <a:noFill/>
                  <a:prstDash val="solid"/>
                  <a:miter lim="800000"/>
                </a:ln>
              </a:rPr>
              <a:t>of time</a:t>
            </a:r>
            <a:endParaRPr lang="en-US" sz="1200" dirty="0" smtClean="0">
              <a:ln w="18000">
                <a:noFill/>
                <a:prstDash val="solid"/>
                <a:miter lim="800000"/>
              </a:ln>
            </a:endParaRPr>
          </a:p>
        </p:txBody>
      </p:sp>
      <p:cxnSp>
        <p:nvCxnSpPr>
          <p:cNvPr id="4" name="Straight Arrow Connector 3"/>
          <p:cNvCxnSpPr/>
          <p:nvPr/>
        </p:nvCxnSpPr>
        <p:spPr>
          <a:xfrm>
            <a:off x="490573" y="1439320"/>
            <a:ext cx="849296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4529238" y="1192181"/>
            <a:ext cx="474810" cy="276999"/>
          </a:xfrm>
          <a:prstGeom prst="rect">
            <a:avLst/>
          </a:prstGeom>
          <a:noFill/>
        </p:spPr>
        <p:txBody>
          <a:bodyPr wrap="none" rtlCol="0">
            <a:spAutoFit/>
          </a:bodyPr>
          <a:lstStyle/>
          <a:p>
            <a:r>
              <a:rPr lang="es-ES" sz="1200" i="1" dirty="0" smtClean="0"/>
              <a:t>time</a:t>
            </a:r>
            <a:endParaRPr lang="es-ES" sz="1200" i="1" dirty="0" smtClean="0"/>
          </a:p>
        </p:txBody>
      </p:sp>
    </p:spTree>
    <p:extLst>
      <p:ext uri="{BB962C8B-B14F-4D97-AF65-F5344CB8AC3E}">
        <p14:creationId xmlns:p14="http://schemas.microsoft.com/office/powerpoint/2010/main" val="3701150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efficiency loss</a:t>
            </a:r>
            <a:endParaRPr lang="en-US" dirty="0"/>
          </a:p>
        </p:txBody>
      </p:sp>
      <p:sp>
        <p:nvSpPr>
          <p:cNvPr id="3" name="Text Placeholder 2"/>
          <p:cNvSpPr>
            <a:spLocks noGrp="1"/>
          </p:cNvSpPr>
          <p:nvPr>
            <p:ph type="body" sz="quarter" idx="10"/>
          </p:nvPr>
        </p:nvSpPr>
        <p:spPr>
          <a:xfrm>
            <a:off x="395535" y="985391"/>
            <a:ext cx="8329365" cy="2711133"/>
          </a:xfrm>
        </p:spPr>
        <p:txBody>
          <a:bodyPr/>
          <a:lstStyle/>
          <a:p>
            <a:r>
              <a:rPr lang="en-US" sz="2000" dirty="0" smtClean="0"/>
              <a:t>Cluster techniques used to identify different computational trends in the regions of interest </a:t>
            </a:r>
            <a:r>
              <a:rPr lang="en-US" sz="2000" dirty="0" smtClean="0">
                <a:sym typeface="Wingdings" panose="05000000000000000000" pitchFamily="2" charset="2"/>
              </a:rPr>
              <a:t> Decrease of computational efficiency due to code duplication.</a:t>
            </a:r>
          </a:p>
          <a:p>
            <a:r>
              <a:rPr lang="en-US" sz="2000" dirty="0" smtClean="0">
                <a:sym typeface="Wingdings" panose="05000000000000000000" pitchFamily="2" charset="2"/>
              </a:rPr>
              <a:t>However, communications are the main performance problem. Even in the 16-core case parallel efficiency is really bad.</a:t>
            </a:r>
          </a:p>
          <a:p>
            <a:r>
              <a:rPr lang="en-US" sz="2000" dirty="0" smtClean="0">
                <a:sym typeface="Wingdings" panose="05000000000000000000" pitchFamily="2" charset="2"/>
              </a:rPr>
              <a:t>The figure at the right shows how sensitive the model is to network latency.</a:t>
            </a:r>
          </a:p>
          <a:p>
            <a:r>
              <a:rPr lang="en-US" sz="2000" dirty="0" smtClean="0">
                <a:sym typeface="Wingdings" panose="05000000000000000000" pitchFamily="2" charset="2"/>
              </a:rPr>
              <a:t>Communications efficiency drops much more faster than computational.</a:t>
            </a:r>
            <a:endParaRPr lang="en-US" sz="2000" dirty="0" smtClean="0"/>
          </a:p>
        </p:txBody>
      </p:sp>
      <p:pic>
        <p:nvPicPr>
          <p:cNvPr id="1026" name="Picture 2" descr="Z:\Dropbox\Curro\SC15\Technical Memorandum\Figure3-Latency_impact_previo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547796"/>
            <a:ext cx="4267285" cy="18850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Dropbox\Curro\SC15\Technical Memorandum\parallel_befo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71118"/>
            <a:ext cx="4032448" cy="236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6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n-US" dirty="0" smtClean="0">
                <a:ea typeface="ＭＳ Ｐゴシック" charset="0"/>
              </a:rPr>
              <a:t>Optimizations</a:t>
            </a:r>
            <a:endParaRPr lang="en-US" dirty="0">
              <a:ea typeface="ＭＳ Ｐゴシック"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12" y="2429842"/>
            <a:ext cx="3570437" cy="1900881"/>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886" y="4950123"/>
            <a:ext cx="4019675" cy="171649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470" y="2847483"/>
            <a:ext cx="4012970" cy="1022519"/>
          </a:xfrm>
          <a:prstGeom prst="rect">
            <a:avLst/>
          </a:prstGeom>
        </p:spPr>
      </p:pic>
      <p:sp>
        <p:nvSpPr>
          <p:cNvPr id="4" name="TextBox 3"/>
          <p:cNvSpPr txBox="1"/>
          <p:nvPr/>
        </p:nvSpPr>
        <p:spPr>
          <a:xfrm>
            <a:off x="749330" y="917674"/>
            <a:ext cx="2454518" cy="369332"/>
          </a:xfrm>
          <a:prstGeom prst="rect">
            <a:avLst/>
          </a:prstGeom>
          <a:noFill/>
        </p:spPr>
        <p:txBody>
          <a:bodyPr wrap="none" rtlCol="0">
            <a:spAutoFit/>
          </a:bodyPr>
          <a:lstStyle/>
          <a:p>
            <a:r>
              <a:rPr lang="en-US" dirty="0" smtClean="0"/>
              <a:t>MPI </a:t>
            </a:r>
            <a:r>
              <a:rPr lang="en-US" dirty="0" smtClean="0"/>
              <a:t>me</a:t>
            </a:r>
            <a:r>
              <a:rPr lang="en-US" dirty="0" smtClean="0"/>
              <a:t>ssage packing</a:t>
            </a:r>
            <a:endParaRPr lang="en-US" dirty="0" smtClean="0"/>
          </a:p>
        </p:txBody>
      </p:sp>
      <p:sp>
        <p:nvSpPr>
          <p:cNvPr id="27" name="TextBox 26"/>
          <p:cNvSpPr txBox="1"/>
          <p:nvPr/>
        </p:nvSpPr>
        <p:spPr>
          <a:xfrm>
            <a:off x="5004048" y="917674"/>
            <a:ext cx="3236784" cy="369332"/>
          </a:xfrm>
          <a:prstGeom prst="rect">
            <a:avLst/>
          </a:prstGeom>
          <a:noFill/>
        </p:spPr>
        <p:txBody>
          <a:bodyPr wrap="none" rtlCol="0">
            <a:spAutoFit/>
          </a:bodyPr>
          <a:lstStyle/>
          <a:p>
            <a:r>
              <a:rPr lang="en-US" dirty="0" smtClean="0"/>
              <a:t>Convergence check reduction</a:t>
            </a:r>
            <a:endParaRPr lang="en-US" dirty="0" smtClean="0"/>
          </a:p>
        </p:txBody>
      </p:sp>
      <p:sp>
        <p:nvSpPr>
          <p:cNvPr id="28" name="TextBox 27"/>
          <p:cNvSpPr txBox="1"/>
          <p:nvPr/>
        </p:nvSpPr>
        <p:spPr>
          <a:xfrm>
            <a:off x="477313" y="4518074"/>
            <a:ext cx="1326004" cy="369332"/>
          </a:xfrm>
          <a:prstGeom prst="rect">
            <a:avLst/>
          </a:prstGeom>
          <a:noFill/>
        </p:spPr>
        <p:txBody>
          <a:bodyPr wrap="none" rtlCol="0">
            <a:spAutoFit/>
          </a:bodyPr>
          <a:lstStyle/>
          <a:p>
            <a:r>
              <a:rPr lang="en-US" dirty="0" smtClean="0"/>
              <a:t>Reordering</a:t>
            </a:r>
            <a:endParaRPr lang="en-US" dirty="0" smtClean="0"/>
          </a:p>
        </p:txBody>
      </p:sp>
      <p:cxnSp>
        <p:nvCxnSpPr>
          <p:cNvPr id="8" name="Straight Connector 7"/>
          <p:cNvCxnSpPr/>
          <p:nvPr/>
        </p:nvCxnSpPr>
        <p:spPr>
          <a:xfrm>
            <a:off x="-2988840" y="-810518"/>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3528" y="4374058"/>
            <a:ext cx="842493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a:off x="4122818" y="1298692"/>
            <a:ext cx="17134" cy="3075366"/>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179512" y="1385580"/>
            <a:ext cx="3744416" cy="900246"/>
          </a:xfrm>
          <a:prstGeom prst="rect">
            <a:avLst/>
          </a:prstGeom>
          <a:noFill/>
        </p:spPr>
        <p:txBody>
          <a:bodyPr wrap="square" rtlCol="0">
            <a:spAutoFit/>
          </a:bodyPr>
          <a:lstStyle/>
          <a:p>
            <a:pPr algn="just"/>
            <a:r>
              <a:rPr lang="en-US" sz="1050" dirty="0" smtClean="0">
                <a:solidFill>
                  <a:schemeClr val="bg1">
                    <a:lumMod val="50000"/>
                  </a:schemeClr>
                </a:solidFill>
              </a:rPr>
              <a:t>Taking in account that NEMO is really sensitive to latency, messages aggregation is the best way to reduce the time invested in communications. Therefore, consecutive messages have been packed wherever the computational dependencies allow to do so.</a:t>
            </a:r>
            <a:endParaRPr lang="en-US" sz="1050" dirty="0" smtClean="0">
              <a:solidFill>
                <a:schemeClr val="bg1">
                  <a:lumMod val="50000"/>
                </a:schemeClr>
              </a:solidFill>
            </a:endParaRPr>
          </a:p>
        </p:txBody>
      </p:sp>
      <p:sp>
        <p:nvSpPr>
          <p:cNvPr id="17" name="TextBox 16"/>
          <p:cNvSpPr txBox="1"/>
          <p:nvPr/>
        </p:nvSpPr>
        <p:spPr>
          <a:xfrm>
            <a:off x="4283968" y="1385580"/>
            <a:ext cx="4320480" cy="900246"/>
          </a:xfrm>
          <a:prstGeom prst="rect">
            <a:avLst/>
          </a:prstGeom>
          <a:noFill/>
        </p:spPr>
        <p:txBody>
          <a:bodyPr wrap="square" rtlCol="0">
            <a:spAutoFit/>
          </a:bodyPr>
          <a:lstStyle/>
          <a:p>
            <a:pPr algn="just"/>
            <a:r>
              <a:rPr lang="en-US" sz="1050" dirty="0" smtClean="0">
                <a:solidFill>
                  <a:schemeClr val="bg1">
                    <a:lumMod val="50000"/>
                  </a:schemeClr>
                </a:solidFill>
              </a:rPr>
              <a:t>Some routines use collective communications to perform a convergence check in iterative solvers. The cost of this verifications is really high, reaching a 66% of the time. Wherever the model allowed it, we reduced the frequency of this verifications in order to increase parallel efficiency.</a:t>
            </a:r>
            <a:endParaRPr lang="en-US" sz="1050" dirty="0" smtClean="0">
              <a:solidFill>
                <a:schemeClr val="bg1">
                  <a:lumMod val="50000"/>
                </a:schemeClr>
              </a:solidFill>
            </a:endParaRPr>
          </a:p>
        </p:txBody>
      </p:sp>
      <p:sp>
        <p:nvSpPr>
          <p:cNvPr id="18" name="TextBox 17"/>
          <p:cNvSpPr txBox="1"/>
          <p:nvPr/>
        </p:nvSpPr>
        <p:spPr>
          <a:xfrm>
            <a:off x="262092" y="4950122"/>
            <a:ext cx="3589828" cy="1384995"/>
          </a:xfrm>
          <a:prstGeom prst="rect">
            <a:avLst/>
          </a:prstGeom>
          <a:noFill/>
        </p:spPr>
        <p:txBody>
          <a:bodyPr wrap="square" rtlCol="0">
            <a:spAutoFit/>
          </a:bodyPr>
          <a:lstStyle/>
          <a:p>
            <a:pPr algn="just"/>
            <a:r>
              <a:rPr lang="en-US" sz="1050" dirty="0" smtClean="0">
                <a:solidFill>
                  <a:schemeClr val="bg1">
                    <a:lumMod val="50000"/>
                  </a:schemeClr>
                </a:solidFill>
              </a:rPr>
              <a:t>In order to apply the message packing optimization to as many routines as it was possible, it was necessary to rearrange some computation and communication regions, taking into account the dependencies between them , to reduce the number of messages. This way it was possible to compute (and communicate) up to 41 variables at the same time, resulting in a dramatic reduction of the granularity.</a:t>
            </a:r>
            <a:endParaRPr lang="en-US" sz="1050" dirty="0" smtClean="0">
              <a:solidFill>
                <a:schemeClr val="bg1">
                  <a:lumMod val="50000"/>
                </a:schemeClr>
              </a:solidFill>
            </a:endParaRPr>
          </a:p>
        </p:txBody>
      </p:sp>
    </p:spTree>
    <p:extLst>
      <p:ext uri="{BB962C8B-B14F-4D97-AF65-F5344CB8AC3E}">
        <p14:creationId xmlns:p14="http://schemas.microsoft.com/office/powerpoint/2010/main" val="237898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678" y="2753824"/>
            <a:ext cx="8436881" cy="1126543"/>
          </a:xfrm>
          <a:prstGeom prst="rect">
            <a:avLst/>
          </a:prstGeom>
        </p:spPr>
      </p:pic>
      <p:sp>
        <p:nvSpPr>
          <p:cNvPr id="2" name="1 Título"/>
          <p:cNvSpPr>
            <a:spLocks noGrp="1"/>
          </p:cNvSpPr>
          <p:nvPr>
            <p:ph type="title"/>
          </p:nvPr>
        </p:nvSpPr>
        <p:spPr>
          <a:xfrm>
            <a:off x="396875" y="144463"/>
            <a:ext cx="6191250" cy="696912"/>
          </a:xfrm>
        </p:spPr>
        <p:txBody>
          <a:bodyPr/>
          <a:lstStyle/>
          <a:p>
            <a:pPr>
              <a:defRPr/>
            </a:pPr>
            <a:r>
              <a:rPr lang="es-ES" dirty="0" err="1" smtClean="0">
                <a:ea typeface="ＭＳ Ｐゴシック" charset="0"/>
              </a:rPr>
              <a:t>Results</a:t>
            </a:r>
            <a:endParaRPr lang="es-ES" dirty="0">
              <a:ea typeface="ＭＳ Ｐゴシック"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73" y="1166529"/>
            <a:ext cx="8492965" cy="1126543"/>
          </a:xfrm>
          <a:prstGeom prst="rect">
            <a:avLst/>
          </a:prstGeom>
        </p:spPr>
      </p:pic>
      <p:sp>
        <p:nvSpPr>
          <p:cNvPr id="10" name="Rectangle 9"/>
          <p:cNvSpPr/>
          <p:nvPr/>
        </p:nvSpPr>
        <p:spPr>
          <a:xfrm>
            <a:off x="4893155" y="3003851"/>
            <a:ext cx="369566" cy="144016"/>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a:off x="8612068" y="2764967"/>
            <a:ext cx="369566" cy="144016"/>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a:off x="2776394" y="3243590"/>
            <a:ext cx="871418" cy="144016"/>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p:cNvSpPr/>
          <p:nvPr/>
        </p:nvSpPr>
        <p:spPr>
          <a:xfrm>
            <a:off x="2074348" y="3483429"/>
            <a:ext cx="871418" cy="144016"/>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p:nvSpPr>
        <p:spPr>
          <a:xfrm>
            <a:off x="1642296" y="3728594"/>
            <a:ext cx="871418" cy="144016"/>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p:cNvSpPr txBox="1"/>
          <p:nvPr/>
        </p:nvSpPr>
        <p:spPr>
          <a:xfrm>
            <a:off x="153932" y="1079281"/>
            <a:ext cx="383438" cy="307777"/>
          </a:xfrm>
          <a:prstGeom prst="rect">
            <a:avLst/>
          </a:prstGeom>
          <a:noFill/>
        </p:spPr>
        <p:txBody>
          <a:bodyPr wrap="none" rtlCol="0">
            <a:spAutoFit/>
          </a:bodyPr>
          <a:lstStyle/>
          <a:p>
            <a:r>
              <a:rPr lang="es-ES" sz="1400" dirty="0" smtClean="0"/>
              <a:t>16</a:t>
            </a:r>
          </a:p>
        </p:txBody>
      </p:sp>
      <p:sp>
        <p:nvSpPr>
          <p:cNvPr id="11" name="TextBox 10"/>
          <p:cNvSpPr txBox="1"/>
          <p:nvPr/>
        </p:nvSpPr>
        <p:spPr>
          <a:xfrm>
            <a:off x="153932" y="1325785"/>
            <a:ext cx="383438" cy="307777"/>
          </a:xfrm>
          <a:prstGeom prst="rect">
            <a:avLst/>
          </a:prstGeom>
          <a:noFill/>
        </p:spPr>
        <p:txBody>
          <a:bodyPr wrap="none" rtlCol="0">
            <a:spAutoFit/>
          </a:bodyPr>
          <a:lstStyle/>
          <a:p>
            <a:r>
              <a:rPr lang="es-ES" sz="1400" dirty="0" smtClean="0"/>
              <a:t>32</a:t>
            </a:r>
          </a:p>
        </p:txBody>
      </p:sp>
      <p:sp>
        <p:nvSpPr>
          <p:cNvPr id="12" name="TextBox 11"/>
          <p:cNvSpPr txBox="1"/>
          <p:nvPr/>
        </p:nvSpPr>
        <p:spPr>
          <a:xfrm>
            <a:off x="153932" y="1564669"/>
            <a:ext cx="383438" cy="307777"/>
          </a:xfrm>
          <a:prstGeom prst="rect">
            <a:avLst/>
          </a:prstGeom>
          <a:noFill/>
        </p:spPr>
        <p:txBody>
          <a:bodyPr wrap="none" rtlCol="0">
            <a:spAutoFit/>
          </a:bodyPr>
          <a:lstStyle/>
          <a:p>
            <a:r>
              <a:rPr lang="es-ES" sz="1400" dirty="0" smtClean="0"/>
              <a:t>64</a:t>
            </a:r>
          </a:p>
        </p:txBody>
      </p:sp>
      <p:sp>
        <p:nvSpPr>
          <p:cNvPr id="17" name="TextBox 16"/>
          <p:cNvSpPr txBox="1"/>
          <p:nvPr/>
        </p:nvSpPr>
        <p:spPr>
          <a:xfrm>
            <a:off x="54546" y="1813425"/>
            <a:ext cx="482824" cy="307777"/>
          </a:xfrm>
          <a:prstGeom prst="rect">
            <a:avLst/>
          </a:prstGeom>
          <a:noFill/>
        </p:spPr>
        <p:txBody>
          <a:bodyPr wrap="none" rtlCol="0">
            <a:spAutoFit/>
          </a:bodyPr>
          <a:lstStyle/>
          <a:p>
            <a:r>
              <a:rPr lang="es-ES" sz="1400" dirty="0" smtClean="0"/>
              <a:t>128</a:t>
            </a:r>
          </a:p>
        </p:txBody>
      </p:sp>
      <p:sp>
        <p:nvSpPr>
          <p:cNvPr id="18" name="TextBox 17"/>
          <p:cNvSpPr txBox="1"/>
          <p:nvPr/>
        </p:nvSpPr>
        <p:spPr>
          <a:xfrm>
            <a:off x="54546" y="2050057"/>
            <a:ext cx="482824" cy="307777"/>
          </a:xfrm>
          <a:prstGeom prst="rect">
            <a:avLst/>
          </a:prstGeom>
          <a:noFill/>
        </p:spPr>
        <p:txBody>
          <a:bodyPr wrap="none" rtlCol="0">
            <a:spAutoFit/>
          </a:bodyPr>
          <a:lstStyle/>
          <a:p>
            <a:r>
              <a:rPr lang="es-ES" sz="1400" dirty="0" smtClean="0"/>
              <a:t>256</a:t>
            </a:r>
          </a:p>
        </p:txBody>
      </p:sp>
      <p:sp>
        <p:nvSpPr>
          <p:cNvPr id="19" name="TextBox 18"/>
          <p:cNvSpPr txBox="1"/>
          <p:nvPr/>
        </p:nvSpPr>
        <p:spPr>
          <a:xfrm>
            <a:off x="153932" y="2663457"/>
            <a:ext cx="383438" cy="307777"/>
          </a:xfrm>
          <a:prstGeom prst="rect">
            <a:avLst/>
          </a:prstGeom>
          <a:noFill/>
        </p:spPr>
        <p:txBody>
          <a:bodyPr wrap="none" rtlCol="0">
            <a:spAutoFit/>
          </a:bodyPr>
          <a:lstStyle/>
          <a:p>
            <a:r>
              <a:rPr lang="es-ES" sz="1400" dirty="0" smtClean="0"/>
              <a:t>16</a:t>
            </a:r>
          </a:p>
        </p:txBody>
      </p:sp>
      <p:sp>
        <p:nvSpPr>
          <p:cNvPr id="20" name="TextBox 19"/>
          <p:cNvSpPr txBox="1"/>
          <p:nvPr/>
        </p:nvSpPr>
        <p:spPr>
          <a:xfrm>
            <a:off x="153932" y="2909961"/>
            <a:ext cx="383438" cy="307777"/>
          </a:xfrm>
          <a:prstGeom prst="rect">
            <a:avLst/>
          </a:prstGeom>
          <a:noFill/>
        </p:spPr>
        <p:txBody>
          <a:bodyPr wrap="none" rtlCol="0">
            <a:spAutoFit/>
          </a:bodyPr>
          <a:lstStyle/>
          <a:p>
            <a:r>
              <a:rPr lang="es-ES" sz="1400" dirty="0" smtClean="0"/>
              <a:t>32</a:t>
            </a:r>
          </a:p>
        </p:txBody>
      </p:sp>
      <p:sp>
        <p:nvSpPr>
          <p:cNvPr id="21" name="TextBox 20"/>
          <p:cNvSpPr txBox="1"/>
          <p:nvPr/>
        </p:nvSpPr>
        <p:spPr>
          <a:xfrm>
            <a:off x="153932" y="3148845"/>
            <a:ext cx="383438" cy="307777"/>
          </a:xfrm>
          <a:prstGeom prst="rect">
            <a:avLst/>
          </a:prstGeom>
          <a:noFill/>
        </p:spPr>
        <p:txBody>
          <a:bodyPr wrap="none" rtlCol="0">
            <a:spAutoFit/>
          </a:bodyPr>
          <a:lstStyle/>
          <a:p>
            <a:r>
              <a:rPr lang="es-ES" sz="1400" dirty="0" smtClean="0"/>
              <a:t>64</a:t>
            </a:r>
          </a:p>
        </p:txBody>
      </p:sp>
      <p:sp>
        <p:nvSpPr>
          <p:cNvPr id="22" name="TextBox 21"/>
          <p:cNvSpPr txBox="1"/>
          <p:nvPr/>
        </p:nvSpPr>
        <p:spPr>
          <a:xfrm>
            <a:off x="54546" y="3397601"/>
            <a:ext cx="482824" cy="307777"/>
          </a:xfrm>
          <a:prstGeom prst="rect">
            <a:avLst/>
          </a:prstGeom>
          <a:noFill/>
        </p:spPr>
        <p:txBody>
          <a:bodyPr wrap="none" rtlCol="0">
            <a:spAutoFit/>
          </a:bodyPr>
          <a:lstStyle/>
          <a:p>
            <a:r>
              <a:rPr lang="es-ES" sz="1400" dirty="0" smtClean="0"/>
              <a:t>128</a:t>
            </a:r>
          </a:p>
        </p:txBody>
      </p:sp>
      <p:sp>
        <p:nvSpPr>
          <p:cNvPr id="23" name="TextBox 22"/>
          <p:cNvSpPr txBox="1"/>
          <p:nvPr/>
        </p:nvSpPr>
        <p:spPr>
          <a:xfrm>
            <a:off x="54546" y="3634233"/>
            <a:ext cx="482824" cy="307777"/>
          </a:xfrm>
          <a:prstGeom prst="rect">
            <a:avLst/>
          </a:prstGeom>
          <a:noFill/>
        </p:spPr>
        <p:txBody>
          <a:bodyPr wrap="none" rtlCol="0">
            <a:spAutoFit/>
          </a:bodyPr>
          <a:lstStyle/>
          <a:p>
            <a:r>
              <a:rPr lang="es-ES" sz="1400" dirty="0" smtClean="0"/>
              <a:t>256</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3311" y="4145768"/>
            <a:ext cx="2756921" cy="27294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85" y="4145767"/>
            <a:ext cx="2628905" cy="2729489"/>
          </a:xfrm>
          <a:prstGeom prst="rect">
            <a:avLst/>
          </a:prstGeom>
        </p:spPr>
      </p:pic>
      <p:sp>
        <p:nvSpPr>
          <p:cNvPr id="24" name="TextBox 23"/>
          <p:cNvSpPr txBox="1"/>
          <p:nvPr/>
        </p:nvSpPr>
        <p:spPr>
          <a:xfrm>
            <a:off x="496678" y="853995"/>
            <a:ext cx="1327608" cy="307777"/>
          </a:xfrm>
          <a:prstGeom prst="rect">
            <a:avLst/>
          </a:prstGeom>
          <a:noFill/>
        </p:spPr>
        <p:txBody>
          <a:bodyPr wrap="none" rtlCol="0">
            <a:spAutoFit/>
          </a:bodyPr>
          <a:lstStyle/>
          <a:p>
            <a:r>
              <a:rPr lang="es-ES" sz="1400" b="1" dirty="0" smtClean="0">
                <a:solidFill>
                  <a:schemeClr val="bg1">
                    <a:lumMod val="50000"/>
                  </a:schemeClr>
                </a:solidFill>
              </a:rPr>
              <a:t>Original </a:t>
            </a:r>
            <a:r>
              <a:rPr lang="es-ES" sz="1400" b="1" dirty="0" err="1" smtClean="0">
                <a:solidFill>
                  <a:schemeClr val="bg1">
                    <a:lumMod val="50000"/>
                  </a:schemeClr>
                </a:solidFill>
              </a:rPr>
              <a:t>code</a:t>
            </a:r>
            <a:endParaRPr lang="es-ES" sz="1400" b="1" dirty="0" smtClean="0">
              <a:solidFill>
                <a:schemeClr val="bg1">
                  <a:lumMod val="50000"/>
                </a:schemeClr>
              </a:solidFill>
            </a:endParaRPr>
          </a:p>
        </p:txBody>
      </p:sp>
      <p:sp>
        <p:nvSpPr>
          <p:cNvPr id="25" name="TextBox 24"/>
          <p:cNvSpPr txBox="1"/>
          <p:nvPr/>
        </p:nvSpPr>
        <p:spPr>
          <a:xfrm>
            <a:off x="496678" y="2410097"/>
            <a:ext cx="1516762" cy="307777"/>
          </a:xfrm>
          <a:prstGeom prst="rect">
            <a:avLst/>
          </a:prstGeom>
          <a:noFill/>
        </p:spPr>
        <p:txBody>
          <a:bodyPr wrap="none" rtlCol="0">
            <a:spAutoFit/>
          </a:bodyPr>
          <a:lstStyle/>
          <a:p>
            <a:r>
              <a:rPr lang="es-ES" sz="1400" b="1" dirty="0" err="1" smtClean="0">
                <a:solidFill>
                  <a:schemeClr val="bg1">
                    <a:lumMod val="50000"/>
                  </a:schemeClr>
                </a:solidFill>
              </a:rPr>
              <a:t>Optimized</a:t>
            </a:r>
            <a:r>
              <a:rPr lang="es-ES" sz="1400" b="1" dirty="0" smtClean="0">
                <a:solidFill>
                  <a:schemeClr val="bg1">
                    <a:lumMod val="50000"/>
                  </a:schemeClr>
                </a:solidFill>
              </a:rPr>
              <a:t> </a:t>
            </a:r>
            <a:r>
              <a:rPr lang="es-ES" sz="1400" b="1" dirty="0" err="1" smtClean="0">
                <a:solidFill>
                  <a:schemeClr val="bg1">
                    <a:lumMod val="50000"/>
                  </a:schemeClr>
                </a:solidFill>
              </a:rPr>
              <a:t>code</a:t>
            </a:r>
            <a:endParaRPr lang="es-ES" sz="1400" b="1" dirty="0" smtClean="0">
              <a:solidFill>
                <a:schemeClr val="bg1">
                  <a:lumMod val="50000"/>
                </a:schemeClr>
              </a:solidFill>
            </a:endParaRPr>
          </a:p>
        </p:txBody>
      </p:sp>
      <p:grpSp>
        <p:nvGrpSpPr>
          <p:cNvPr id="26" name="Group 25"/>
          <p:cNvGrpSpPr/>
          <p:nvPr/>
        </p:nvGrpSpPr>
        <p:grpSpPr>
          <a:xfrm>
            <a:off x="6959169" y="5727302"/>
            <a:ext cx="1920719" cy="752132"/>
            <a:chOff x="6491204" y="5230800"/>
            <a:chExt cx="2647426" cy="916527"/>
          </a:xfrm>
        </p:grpSpPr>
        <p:sp>
          <p:nvSpPr>
            <p:cNvPr id="31" name="TextBox 30"/>
            <p:cNvSpPr txBox="1"/>
            <p:nvPr/>
          </p:nvSpPr>
          <p:spPr>
            <a:xfrm>
              <a:off x="6491204" y="5230800"/>
              <a:ext cx="1407894" cy="309415"/>
            </a:xfrm>
            <a:prstGeom prst="rect">
              <a:avLst/>
            </a:prstGeom>
            <a:noFill/>
          </p:spPr>
          <p:txBody>
            <a:bodyPr wrap="none" rtlCol="0">
              <a:spAutoFit/>
            </a:bodyPr>
            <a:lstStyle/>
            <a:p>
              <a:r>
                <a:rPr lang="es-ES" sz="1050" dirty="0" smtClean="0"/>
                <a:t>V0 </a:t>
              </a:r>
              <a:r>
                <a:rPr lang="es-ES" sz="1050" dirty="0" smtClean="0">
                  <a:sym typeface="Wingdings" panose="05000000000000000000" pitchFamily="2" charset="2"/>
                </a:rPr>
                <a:t> Original</a:t>
              </a:r>
              <a:endParaRPr lang="es-ES" sz="1050" dirty="0"/>
            </a:p>
          </p:txBody>
        </p:sp>
        <p:sp>
          <p:nvSpPr>
            <p:cNvPr id="32" name="TextBox 31"/>
            <p:cNvSpPr txBox="1"/>
            <p:nvPr/>
          </p:nvSpPr>
          <p:spPr>
            <a:xfrm>
              <a:off x="6491204" y="5421425"/>
              <a:ext cx="2214364" cy="309415"/>
            </a:xfrm>
            <a:prstGeom prst="rect">
              <a:avLst/>
            </a:prstGeom>
            <a:noFill/>
          </p:spPr>
          <p:txBody>
            <a:bodyPr wrap="none" rtlCol="0">
              <a:spAutoFit/>
            </a:bodyPr>
            <a:lstStyle/>
            <a:p>
              <a:r>
                <a:rPr lang="es-ES" sz="1050" dirty="0" smtClean="0"/>
                <a:t>V1 </a:t>
              </a:r>
              <a:r>
                <a:rPr lang="es-ES" sz="1050" dirty="0" smtClean="0">
                  <a:sym typeface="Wingdings" panose="05000000000000000000" pitchFamily="2" charset="2"/>
                </a:rPr>
                <a:t> </a:t>
              </a:r>
              <a:r>
                <a:rPr lang="es-ES" sz="1050" dirty="0" err="1" smtClean="0">
                  <a:sym typeface="Wingdings" panose="05000000000000000000" pitchFamily="2" charset="2"/>
                </a:rPr>
                <a:t>Message</a:t>
              </a:r>
              <a:r>
                <a:rPr lang="es-ES" sz="1050" dirty="0" smtClean="0">
                  <a:sym typeface="Wingdings" panose="05000000000000000000" pitchFamily="2" charset="2"/>
                </a:rPr>
                <a:t> </a:t>
              </a:r>
              <a:r>
                <a:rPr lang="es-ES" sz="1050" dirty="0" err="1" smtClean="0">
                  <a:sym typeface="Wingdings" panose="05000000000000000000" pitchFamily="2" charset="2"/>
                </a:rPr>
                <a:t>packing</a:t>
              </a:r>
              <a:endParaRPr lang="es-ES" sz="1050" dirty="0"/>
            </a:p>
          </p:txBody>
        </p:sp>
        <p:sp>
          <p:nvSpPr>
            <p:cNvPr id="33" name="TextBox 32"/>
            <p:cNvSpPr txBox="1"/>
            <p:nvPr/>
          </p:nvSpPr>
          <p:spPr>
            <a:xfrm>
              <a:off x="6491204" y="5626357"/>
              <a:ext cx="2647426" cy="309415"/>
            </a:xfrm>
            <a:prstGeom prst="rect">
              <a:avLst/>
            </a:prstGeom>
            <a:noFill/>
          </p:spPr>
          <p:txBody>
            <a:bodyPr wrap="none" rtlCol="0">
              <a:spAutoFit/>
            </a:bodyPr>
            <a:lstStyle/>
            <a:p>
              <a:r>
                <a:rPr lang="es-ES" sz="1050" dirty="0" smtClean="0"/>
                <a:t>V2 </a:t>
              </a:r>
              <a:r>
                <a:rPr lang="es-ES" sz="1050" dirty="0" smtClean="0">
                  <a:sym typeface="Wingdings" panose="05000000000000000000" pitchFamily="2" charset="2"/>
                </a:rPr>
                <a:t> </a:t>
              </a:r>
              <a:r>
                <a:rPr lang="es-ES" sz="1050" dirty="0" err="1" smtClean="0">
                  <a:sym typeface="Wingdings" panose="05000000000000000000" pitchFamily="2" charset="2"/>
                </a:rPr>
                <a:t>Conv</a:t>
              </a:r>
              <a:r>
                <a:rPr lang="es-ES" sz="1050" dirty="0" smtClean="0">
                  <a:sym typeface="Wingdings" panose="05000000000000000000" pitchFamily="2" charset="2"/>
                </a:rPr>
                <a:t>. </a:t>
              </a:r>
              <a:r>
                <a:rPr lang="es-ES" sz="1050" dirty="0" err="1" smtClean="0">
                  <a:sym typeface="Wingdings" panose="05000000000000000000" pitchFamily="2" charset="2"/>
                </a:rPr>
                <a:t>Check</a:t>
              </a:r>
              <a:r>
                <a:rPr lang="es-ES" sz="1050" dirty="0" smtClean="0">
                  <a:sym typeface="Wingdings" panose="05000000000000000000" pitchFamily="2" charset="2"/>
                </a:rPr>
                <a:t> </a:t>
              </a:r>
              <a:r>
                <a:rPr lang="es-ES" sz="1050" dirty="0" err="1" smtClean="0">
                  <a:sym typeface="Wingdings" panose="05000000000000000000" pitchFamily="2" charset="2"/>
                </a:rPr>
                <a:t>reduction</a:t>
              </a:r>
              <a:endParaRPr lang="es-ES" sz="1050" dirty="0"/>
            </a:p>
          </p:txBody>
        </p:sp>
        <p:sp>
          <p:nvSpPr>
            <p:cNvPr id="34" name="TextBox 33"/>
            <p:cNvSpPr txBox="1"/>
            <p:nvPr/>
          </p:nvSpPr>
          <p:spPr>
            <a:xfrm>
              <a:off x="6495566" y="5837912"/>
              <a:ext cx="1688501" cy="309415"/>
            </a:xfrm>
            <a:prstGeom prst="rect">
              <a:avLst/>
            </a:prstGeom>
            <a:noFill/>
          </p:spPr>
          <p:txBody>
            <a:bodyPr wrap="none" rtlCol="0">
              <a:spAutoFit/>
            </a:bodyPr>
            <a:lstStyle/>
            <a:p>
              <a:r>
                <a:rPr lang="es-ES" sz="1050" dirty="0" smtClean="0"/>
                <a:t>V3 </a:t>
              </a:r>
              <a:r>
                <a:rPr lang="es-ES" sz="1050" dirty="0" smtClean="0">
                  <a:sym typeface="Wingdings" panose="05000000000000000000" pitchFamily="2" charset="2"/>
                </a:rPr>
                <a:t> </a:t>
              </a:r>
              <a:r>
                <a:rPr lang="es-ES" sz="1050" dirty="0" err="1" smtClean="0">
                  <a:sym typeface="Wingdings" panose="05000000000000000000" pitchFamily="2" charset="2"/>
                </a:rPr>
                <a:t>Reordering</a:t>
              </a:r>
              <a:endParaRPr lang="es-ES" sz="1050" dirty="0"/>
            </a:p>
          </p:txBody>
        </p:sp>
      </p:grpSp>
    </p:spTree>
    <p:extLst>
      <p:ext uri="{BB962C8B-B14F-4D97-AF65-F5344CB8AC3E}">
        <p14:creationId xmlns:p14="http://schemas.microsoft.com/office/powerpoint/2010/main" val="405637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Work</a:t>
            </a:r>
            <a:r>
              <a:rPr lang="es-ES" dirty="0" smtClean="0"/>
              <a:t> done &amp; </a:t>
            </a:r>
            <a:r>
              <a:rPr lang="es-ES" dirty="0" err="1" smtClean="0"/>
              <a:t>future</a:t>
            </a:r>
            <a:r>
              <a:rPr lang="es-ES" dirty="0" smtClean="0"/>
              <a:t> </a:t>
            </a:r>
            <a:r>
              <a:rPr lang="es-ES" dirty="0" err="1" smtClean="0"/>
              <a:t>plans</a:t>
            </a:r>
            <a:endParaRPr lang="es-ES" dirty="0"/>
          </a:p>
        </p:txBody>
      </p:sp>
      <p:sp>
        <p:nvSpPr>
          <p:cNvPr id="3" name="Text Placeholder 2"/>
          <p:cNvSpPr>
            <a:spLocks noGrp="1"/>
          </p:cNvSpPr>
          <p:nvPr>
            <p:ph type="body" sz="quarter" idx="10"/>
          </p:nvPr>
        </p:nvSpPr>
        <p:spPr/>
        <p:txBody>
          <a:bodyPr/>
          <a:lstStyle/>
          <a:p>
            <a:pPr lvl="0">
              <a:spcBef>
                <a:spcPts val="0"/>
              </a:spcBef>
              <a:spcAft>
                <a:spcPts val="0"/>
              </a:spcAft>
              <a:buClr>
                <a:schemeClr val="dk1"/>
              </a:buClr>
              <a:buSzPct val="100000"/>
              <a:buFont typeface="Arial"/>
              <a:buChar char="•"/>
            </a:pPr>
            <a:r>
              <a:rPr lang="en-US" dirty="0"/>
              <a:t>What has already been done? 2014-2015 (Highlights)</a:t>
            </a:r>
          </a:p>
          <a:p>
            <a:pPr lvl="1">
              <a:spcBef>
                <a:spcPts val="0"/>
              </a:spcBef>
              <a:spcAft>
                <a:spcPts val="0"/>
              </a:spcAft>
              <a:buClr>
                <a:schemeClr val="dk1"/>
              </a:buClr>
              <a:buSzPct val="100000"/>
              <a:buFont typeface="Arial"/>
              <a:buChar char="–"/>
            </a:pPr>
            <a:r>
              <a:rPr lang="en-US" dirty="0"/>
              <a:t>Collaboration with the NEMO dev. team, now NEMO HPC Group</a:t>
            </a:r>
          </a:p>
          <a:p>
            <a:pPr lvl="1">
              <a:spcBef>
                <a:spcPts val="0"/>
              </a:spcBef>
              <a:spcAft>
                <a:spcPts val="0"/>
              </a:spcAft>
              <a:buClr>
                <a:schemeClr val="dk1"/>
              </a:buClr>
              <a:buSzPct val="100000"/>
              <a:buFont typeface="Arial"/>
              <a:buChar char="–"/>
            </a:pPr>
            <a:r>
              <a:rPr lang="en-US" dirty="0"/>
              <a:t>2 optimization branches created, both already merged to 3.6 stable and trunk (June 2015, Apr 2016)</a:t>
            </a:r>
          </a:p>
          <a:p>
            <a:pPr lvl="1">
              <a:spcBef>
                <a:spcPts val="0"/>
              </a:spcBef>
              <a:spcAft>
                <a:spcPts val="0"/>
              </a:spcAft>
              <a:buClr>
                <a:schemeClr val="dk1"/>
              </a:buClr>
              <a:buSzPct val="100000"/>
              <a:buFont typeface="Arial"/>
              <a:buChar char="–"/>
            </a:pPr>
            <a:r>
              <a:rPr lang="en-US" dirty="0"/>
              <a:t>Technical memorandum (Autumn 2015) and poster at SC15</a:t>
            </a:r>
          </a:p>
          <a:p>
            <a:pPr lvl="1">
              <a:spcBef>
                <a:spcPts val="0"/>
              </a:spcBef>
              <a:spcAft>
                <a:spcPts val="0"/>
              </a:spcAft>
              <a:buClr>
                <a:schemeClr val="dk1"/>
              </a:buClr>
              <a:buSzPct val="100000"/>
              <a:buFont typeface="Arial"/>
              <a:buChar char="–"/>
            </a:pPr>
            <a:r>
              <a:rPr lang="en-US" dirty="0"/>
              <a:t>Collaboration @ NEMO merging party ‘16</a:t>
            </a:r>
          </a:p>
          <a:p>
            <a:pPr lvl="0">
              <a:spcBef>
                <a:spcPts val="0"/>
              </a:spcBef>
              <a:spcAft>
                <a:spcPts val="0"/>
              </a:spcAft>
              <a:buClr>
                <a:schemeClr val="dk1"/>
              </a:buClr>
              <a:buSzPct val="100000"/>
              <a:buFont typeface="Arial"/>
              <a:buChar char="•"/>
            </a:pPr>
            <a:r>
              <a:rPr lang="en-US" dirty="0"/>
              <a:t>Ongoing work</a:t>
            </a:r>
          </a:p>
          <a:p>
            <a:pPr lvl="1">
              <a:spcBef>
                <a:spcPts val="0"/>
              </a:spcBef>
              <a:spcAft>
                <a:spcPts val="0"/>
              </a:spcAft>
              <a:buClr>
                <a:schemeClr val="dk1"/>
              </a:buClr>
              <a:buSzPct val="100000"/>
              <a:buFont typeface="Arial"/>
              <a:buChar char="–"/>
            </a:pPr>
            <a:r>
              <a:rPr lang="en-US" dirty="0"/>
              <a:t>Paper: “Finding, analyzing and optimizing MPI communication bottlenecks in Earth System models”</a:t>
            </a:r>
          </a:p>
          <a:p>
            <a:pPr lvl="1">
              <a:spcBef>
                <a:spcPts val="0"/>
              </a:spcBef>
              <a:spcAft>
                <a:spcPts val="0"/>
              </a:spcAft>
              <a:buClr>
                <a:schemeClr val="dk1"/>
              </a:buClr>
              <a:buSzPct val="100000"/>
              <a:buFont typeface="Arial"/>
              <a:buChar char="–"/>
            </a:pPr>
            <a:r>
              <a:rPr lang="en-US" dirty="0"/>
              <a:t>Create benchmark </a:t>
            </a:r>
            <a:r>
              <a:rPr lang="en-US" dirty="0" err="1"/>
              <a:t>configs</a:t>
            </a:r>
            <a:r>
              <a:rPr lang="en-US" dirty="0"/>
              <a:t>. </a:t>
            </a:r>
            <a:r>
              <a:rPr lang="en-US" dirty="0" smtClean="0">
                <a:sym typeface="Wingdings" panose="05000000000000000000" pitchFamily="2" charset="2"/>
              </a:rPr>
              <a:t> </a:t>
            </a:r>
            <a:r>
              <a:rPr lang="en-US" dirty="0" smtClean="0"/>
              <a:t>ORCA025-LIM3 </a:t>
            </a:r>
            <a:r>
              <a:rPr lang="en-US" dirty="0"/>
              <a:t>(BSC) ready</a:t>
            </a:r>
          </a:p>
          <a:p>
            <a:pPr lvl="1">
              <a:spcBef>
                <a:spcPts val="0"/>
              </a:spcBef>
              <a:spcAft>
                <a:spcPts val="0"/>
              </a:spcAft>
              <a:buClr>
                <a:srgbClr val="6AA84F"/>
              </a:buClr>
              <a:buSzPct val="100000"/>
              <a:buFont typeface="Arial"/>
              <a:buChar char="–"/>
            </a:pPr>
            <a:r>
              <a:rPr lang="en-US" dirty="0">
                <a:solidFill>
                  <a:srgbClr val="6AA84F"/>
                </a:solidFill>
              </a:rPr>
              <a:t>Testing OPA-SAS to </a:t>
            </a:r>
            <a:r>
              <a:rPr lang="en-US" dirty="0" smtClean="0">
                <a:solidFill>
                  <a:srgbClr val="6AA84F"/>
                </a:solidFill>
              </a:rPr>
              <a:t>decouple ocean and sea-ice.</a:t>
            </a:r>
            <a:endParaRPr lang="en-US" dirty="0" smtClean="0">
              <a:solidFill>
                <a:srgbClr val="6AA84F"/>
              </a:solidFill>
            </a:endParaRPr>
          </a:p>
          <a:p>
            <a:pPr lvl="1">
              <a:spcBef>
                <a:spcPts val="0"/>
              </a:spcBef>
              <a:spcAft>
                <a:spcPts val="0"/>
              </a:spcAft>
              <a:buClr>
                <a:srgbClr val="6AA84F"/>
              </a:buClr>
              <a:buSzPct val="100000"/>
              <a:buFont typeface="Arial"/>
              <a:buChar char="–"/>
            </a:pPr>
            <a:r>
              <a:rPr lang="en-US" dirty="0" smtClean="0">
                <a:solidFill>
                  <a:srgbClr val="6AA84F"/>
                </a:solidFill>
              </a:rPr>
              <a:t>Testing removing land-only subdomains</a:t>
            </a:r>
            <a:endParaRPr lang="en-US" dirty="0">
              <a:solidFill>
                <a:srgbClr val="6AA84F"/>
              </a:solidFill>
            </a:endParaRPr>
          </a:p>
          <a:p>
            <a:pPr lvl="1">
              <a:spcBef>
                <a:spcPts val="0"/>
              </a:spcBef>
              <a:spcAft>
                <a:spcPts val="0"/>
              </a:spcAft>
              <a:buClr>
                <a:schemeClr val="dk1"/>
              </a:buClr>
              <a:buSzPct val="100000"/>
              <a:buFont typeface="Arial"/>
              <a:buChar char="–"/>
            </a:pPr>
            <a:r>
              <a:rPr lang="en-US" dirty="0"/>
              <a:t>ORCA025 (</a:t>
            </a:r>
            <a:r>
              <a:rPr lang="en-US" dirty="0" err="1"/>
              <a:t>HiRes</a:t>
            </a:r>
            <a:r>
              <a:rPr lang="en-US" dirty="0" smtClean="0"/>
              <a:t>) tests</a:t>
            </a:r>
            <a:endParaRPr lang="en-US" dirty="0"/>
          </a:p>
          <a:p>
            <a:pPr lvl="0"/>
            <a:r>
              <a:rPr lang="en-US" dirty="0" smtClean="0"/>
              <a:t>Future plans</a:t>
            </a:r>
          </a:p>
          <a:p>
            <a:pPr lvl="1"/>
            <a:r>
              <a:rPr lang="en-US" dirty="0" smtClean="0"/>
              <a:t>New algorithmic approaches (higher order equations</a:t>
            </a:r>
            <a:r>
              <a:rPr lang="en-US" dirty="0" smtClean="0"/>
              <a:t>)</a:t>
            </a:r>
            <a:endParaRPr lang="en-US" dirty="0" smtClean="0"/>
          </a:p>
          <a:p>
            <a:pPr lvl="1"/>
            <a:r>
              <a:rPr lang="en-US" dirty="0" smtClean="0"/>
              <a:t>Overlap </a:t>
            </a:r>
            <a:r>
              <a:rPr lang="en-US" dirty="0" smtClean="0"/>
              <a:t>communication </a:t>
            </a:r>
            <a:r>
              <a:rPr lang="en-US" dirty="0" smtClean="0"/>
              <a:t>and </a:t>
            </a:r>
            <a:r>
              <a:rPr lang="en-US" dirty="0" smtClean="0"/>
              <a:t>computation </a:t>
            </a:r>
            <a:r>
              <a:rPr lang="en-US" dirty="0" smtClean="0"/>
              <a:t>(tasks</a:t>
            </a:r>
            <a:r>
              <a:rPr lang="en-US" dirty="0" smtClean="0"/>
              <a:t>? Would need </a:t>
            </a:r>
            <a:r>
              <a:rPr lang="en-US" dirty="0" err="1" smtClean="0"/>
              <a:t>OpenMP</a:t>
            </a:r>
            <a:r>
              <a:rPr lang="en-US" dirty="0" smtClean="0"/>
              <a:t>)</a:t>
            </a:r>
            <a:endParaRPr lang="en-US" dirty="0" smtClean="0"/>
          </a:p>
          <a:p>
            <a:pPr lvl="1"/>
            <a:endParaRPr lang="en-US" dirty="0"/>
          </a:p>
          <a:p>
            <a:endParaRPr lang="es-ES" dirty="0"/>
          </a:p>
        </p:txBody>
      </p:sp>
    </p:spTree>
    <p:extLst>
      <p:ext uri="{BB962C8B-B14F-4D97-AF65-F5344CB8AC3E}">
        <p14:creationId xmlns:p14="http://schemas.microsoft.com/office/powerpoint/2010/main" val="398865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Shape 2"/>
          <p:cNvSpPr txBox="1">
            <a:spLocks noChangeArrowheads="1"/>
          </p:cNvSpPr>
          <p:nvPr/>
        </p:nvSpPr>
        <p:spPr bwMode="auto">
          <a:xfrm>
            <a:off x="1350963" y="4760913"/>
            <a:ext cx="64801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2000">
                <a:solidFill>
                  <a:srgbClr val="FFFFFF"/>
                </a:solidFill>
              </a:rPr>
              <a:t>For further information please contact</a:t>
            </a:r>
            <a:endParaRPr lang="en-US" sz="1800">
              <a:latin typeface="Calibri" panose="020F0502020204030204" pitchFamily="34" charset="0"/>
            </a:endParaRPr>
          </a:p>
          <a:p>
            <a:pPr algn="ctr" eaLnBrk="1" hangingPunct="1"/>
            <a:r>
              <a:rPr lang="en-US" sz="2000">
                <a:solidFill>
                  <a:srgbClr val="FFFFFF"/>
                </a:solidFill>
              </a:rPr>
              <a:t>name@bsc.es</a:t>
            </a:r>
            <a:endParaRPr lang="en-US" sz="1800">
              <a:latin typeface="Calibri" panose="020F0502020204030204" pitchFamily="34" charset="0"/>
            </a:endParaRPr>
          </a:p>
        </p:txBody>
      </p:sp>
      <p:sp>
        <p:nvSpPr>
          <p:cNvPr id="39938" name="TextShape 1"/>
          <p:cNvSpPr txBox="1">
            <a:spLocks noChangeArrowheads="1"/>
          </p:cNvSpPr>
          <p:nvPr/>
        </p:nvSpPr>
        <p:spPr bwMode="auto">
          <a:xfrm>
            <a:off x="1371600" y="3717925"/>
            <a:ext cx="6400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sz="3000">
                <a:solidFill>
                  <a:srgbClr val="FFFFFF"/>
                </a:solidFill>
              </a:rPr>
              <a:t>Thank you!</a:t>
            </a:r>
            <a:endParaRPr 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3734</TotalTime>
  <Words>606</Words>
  <Application>Microsoft Office PowerPoint</Application>
  <PresentationFormat>Custom</PresentationFormat>
  <Paragraphs>85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Efficiency in Earth Science models</vt:lpstr>
      <vt:lpstr>Methodology: PARAVER trace analysis</vt:lpstr>
      <vt:lpstr>Cause of efficiency loss</vt:lpstr>
      <vt:lpstr>Optimizations</vt:lpstr>
      <vt:lpstr>Results</vt:lpstr>
      <vt:lpstr>Work done &amp; future plans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bscuser</cp:lastModifiedBy>
  <cp:revision>68</cp:revision>
  <dcterms:modified xsi:type="dcterms:W3CDTF">2016-06-28T12:43:48Z</dcterms:modified>
</cp:coreProperties>
</file>