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3" r:id="rId1"/>
  </p:sldMasterIdLst>
  <p:notesMasterIdLst>
    <p:notesMasterId r:id="rId31"/>
  </p:notesMasterIdLst>
  <p:handoutMasterIdLst>
    <p:handoutMasterId r:id="rId32"/>
  </p:handoutMasterIdLst>
  <p:sldIdLst>
    <p:sldId id="277" r:id="rId2"/>
    <p:sldId id="258" r:id="rId3"/>
    <p:sldId id="262" r:id="rId4"/>
    <p:sldId id="259" r:id="rId5"/>
    <p:sldId id="290" r:id="rId6"/>
    <p:sldId id="264" r:id="rId7"/>
    <p:sldId id="266" r:id="rId8"/>
    <p:sldId id="300" r:id="rId9"/>
    <p:sldId id="274" r:id="rId10"/>
    <p:sldId id="303" r:id="rId11"/>
    <p:sldId id="289" r:id="rId12"/>
    <p:sldId id="292" r:id="rId13"/>
    <p:sldId id="293" r:id="rId14"/>
    <p:sldId id="294" r:id="rId15"/>
    <p:sldId id="263" r:id="rId16"/>
    <p:sldId id="304" r:id="rId17"/>
    <p:sldId id="298" r:id="rId18"/>
    <p:sldId id="295" r:id="rId19"/>
    <p:sldId id="296" r:id="rId20"/>
    <p:sldId id="297" r:id="rId21"/>
    <p:sldId id="301" r:id="rId22"/>
    <p:sldId id="302" r:id="rId23"/>
    <p:sldId id="305" r:id="rId24"/>
    <p:sldId id="299" r:id="rId25"/>
    <p:sldId id="278" r:id="rId26"/>
    <p:sldId id="279" r:id="rId27"/>
    <p:sldId id="280" r:id="rId28"/>
    <p:sldId id="306" r:id="rId29"/>
    <p:sldId id="281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ECECEC"/>
    <a:srgbClr val="F9F9F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-80" y="24"/>
      </p:cViewPr>
      <p:guideLst>
        <p:guide orient="horz" pos="1099"/>
        <p:guide pos="37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Relationship Id="rId3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03339-20A5-4434-ACC7-3412D9A674A1}" type="datetimeFigureOut">
              <a:rPr lang="es-ES" smtClean="0"/>
              <a:t>09/05/17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2940D-6DD8-450F-876E-DA39D31D04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794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51968-2324-4CC6-8402-8229F518AA8D}" type="datetimeFigureOut">
              <a:rPr lang="es-ES" smtClean="0"/>
              <a:t>09/05/17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29A9C-CF4F-4F2C-A2AC-7189814923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81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29A9C-CF4F-4F2C-A2AC-7189814923F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4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29A9C-CF4F-4F2C-A2AC-7189814923F1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ES_tradnl" b="0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29A9C-CF4F-4F2C-A2AC-7189814923F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00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Date Placeholder 4"/>
          <p:cNvSpPr txBox="1">
            <a:spLocks/>
          </p:cNvSpPr>
          <p:nvPr userDrawn="1"/>
        </p:nvSpPr>
        <p:spPr bwMode="auto">
          <a:xfrm>
            <a:off x="1163290" y="6379299"/>
            <a:ext cx="4294475" cy="309562"/>
          </a:xfrm>
          <a:prstGeom prst="rect">
            <a:avLst/>
          </a:prstGeom>
          <a:noFill/>
          <a:ln>
            <a:noFill/>
          </a:ln>
          <a:extLst/>
        </p:spPr>
        <p:txBody>
          <a:bodyPr lIns="101882" tIns="50941" rIns="101882" bIns="5094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F689B"/>
              </a:buClr>
              <a:buFont typeface="Arial" pitchFamily="34" charset="0"/>
              <a:buNone/>
              <a:defRPr/>
            </a:pPr>
            <a:r>
              <a:rPr lang="en-GB" altLang="es-ES" sz="800" b="1" dirty="0">
                <a:solidFill>
                  <a:srgbClr val="00B450"/>
                </a:solidFill>
                <a:latin typeface="Calibri" pitchFamily="34" charset="0"/>
                <a:cs typeface="Arial" pitchFamily="34" charset="0"/>
              </a:rPr>
              <a:t>This project has received funding from the European Union’s Seventh Framework Programme for research, technological development and demonstration under grant agreement no </a:t>
            </a:r>
            <a:r>
              <a:rPr lang="en-US" altLang="es-ES" sz="800" b="1" dirty="0">
                <a:solidFill>
                  <a:srgbClr val="00B450"/>
                </a:solidFill>
                <a:latin typeface="Calibri" pitchFamily="34" charset="0"/>
                <a:cs typeface="Arial" pitchFamily="34" charset="0"/>
              </a:rPr>
              <a:t>No 730253</a:t>
            </a:r>
          </a:p>
        </p:txBody>
      </p:sp>
      <p:pic>
        <p:nvPicPr>
          <p:cNvPr id="8" name="10 Imagen" descr="jaun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72" y="6409750"/>
            <a:ext cx="4318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 userDrawn="1"/>
        </p:nvSpPr>
        <p:spPr>
          <a:xfrm>
            <a:off x="6216070" y="6385505"/>
            <a:ext cx="992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VISCA </a:t>
            </a:r>
            <a:r>
              <a:rPr lang="es-ES" sz="1400" dirty="0" err="1">
                <a:solidFill>
                  <a:schemeClr val="bg1">
                    <a:lumMod val="50000"/>
                  </a:schemeClr>
                </a:solidFill>
              </a:rPr>
              <a:t>KoM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9753600" y="631029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11/05/2017</a:t>
            </a:r>
          </a:p>
          <a:p>
            <a:pPr algn="r"/>
            <a:fld id="{594F3985-3BB6-4943-942C-C177BD56C6FB}" type="slidenum">
              <a:rPr lang="es-ES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Conector recto 14"/>
          <p:cNvCxnSpPr>
            <a:cxnSpLocks/>
          </p:cNvCxnSpPr>
          <p:nvPr userDrawn="1"/>
        </p:nvCxnSpPr>
        <p:spPr>
          <a:xfrm>
            <a:off x="829772" y="6310293"/>
            <a:ext cx="10524028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 userDrawn="1"/>
        </p:nvSpPr>
        <p:spPr>
          <a:xfrm>
            <a:off x="3611419" y="53295"/>
            <a:ext cx="467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Vineyards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Integrated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Smart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Climate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Application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838200" y="365125"/>
            <a:ext cx="105156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63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c.es/projects/earthscience/resilience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68335" y="1943966"/>
            <a:ext cx="699691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Work Package 2: </a:t>
            </a:r>
          </a:p>
          <a:p>
            <a:pPr algn="ctr" eaLnBrk="1" hangingPunct="1">
              <a:defRPr/>
            </a:pPr>
            <a:r>
              <a:rPr lang="en-GB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Climatic &amp; Agricultural Data</a:t>
            </a:r>
            <a:endParaRPr lang="en-GB" alt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en-GB" alt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</a:rPr>
              <a:t>VISCA Kick Off Meeting</a:t>
            </a:r>
          </a:p>
          <a:p>
            <a:pPr algn="ctr" eaLnBrk="1" hangingPunct="1">
              <a:defRPr/>
            </a:pP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</a:rPr>
              <a:t>May, 11</a:t>
            </a:r>
            <a:r>
              <a:rPr lang="en-GB" altLang="en-US" sz="2000" b="1" baseline="30000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</a:rPr>
              <a:t> 2017, Barcelona</a:t>
            </a:r>
          </a:p>
          <a:p>
            <a:pPr algn="ctr" eaLnBrk="1" hangingPunct="1">
              <a:defRPr/>
            </a:pPr>
            <a:endParaRPr lang="en-GB" altLang="en-US" sz="2800" b="1" dirty="0">
              <a:solidFill>
                <a:srgbClr val="4F6228"/>
              </a:solidFill>
            </a:endParaRPr>
          </a:p>
        </p:txBody>
      </p:sp>
      <p:sp>
        <p:nvSpPr>
          <p:cNvPr id="7" name="Subtitle 16"/>
          <p:cNvSpPr txBox="1">
            <a:spLocks/>
          </p:cNvSpPr>
          <p:nvPr/>
        </p:nvSpPr>
        <p:spPr bwMode="auto">
          <a:xfrm>
            <a:off x="719138" y="4868863"/>
            <a:ext cx="6653384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b="1" i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Raül Marcos - </a:t>
            </a:r>
            <a:r>
              <a:rPr lang="en-GB" altLang="en-US" b="1" i="1" dirty="0" err="1" smtClean="0">
                <a:solidFill>
                  <a:srgbClr val="7F7F7F"/>
                </a:solidFill>
                <a:latin typeface="Calibri" panose="020F0502020204030204" pitchFamily="34" charset="0"/>
              </a:rPr>
              <a:t>Nube</a:t>
            </a:r>
            <a:r>
              <a:rPr lang="en-GB" altLang="en-US" b="1" i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 González-</a:t>
            </a:r>
            <a:r>
              <a:rPr lang="en-GB" altLang="en-US" b="1" i="1" dirty="0" err="1" smtClean="0">
                <a:solidFill>
                  <a:srgbClr val="7F7F7F"/>
                </a:solidFill>
                <a:latin typeface="Calibri" panose="020F0502020204030204" pitchFamily="34" charset="0"/>
              </a:rPr>
              <a:t>Riviriego</a:t>
            </a:r>
            <a:r>
              <a:rPr lang="en-GB" altLang="en-US" b="1" i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b="1" i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- </a:t>
            </a:r>
            <a:r>
              <a:rPr lang="en-GB" altLang="en-US" b="1" i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Albert </a:t>
            </a:r>
            <a:r>
              <a:rPr lang="en-GB" altLang="en-US" b="1" i="1" dirty="0" err="1" smtClean="0">
                <a:solidFill>
                  <a:srgbClr val="7F7F7F"/>
                </a:solidFill>
                <a:latin typeface="Calibri" panose="020F0502020204030204" pitchFamily="34" charset="0"/>
              </a:rPr>
              <a:t>Soret</a:t>
            </a:r>
            <a:endParaRPr lang="en-GB" altLang="en-US" b="1" i="1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b="1" i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Coordinators and Developers of BSC tasks</a:t>
            </a:r>
            <a:endParaRPr lang="en-GB" altLang="en-US" b="1" i="1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b="1" i="1" dirty="0" err="1" smtClean="0">
                <a:solidFill>
                  <a:srgbClr val="7F7F7F"/>
                </a:solidFill>
                <a:latin typeface="Calibri" panose="020F0502020204030204" pitchFamily="34" charset="0"/>
              </a:rPr>
              <a:t>PostDoc</a:t>
            </a:r>
            <a:r>
              <a:rPr lang="en-GB" altLang="en-US" b="1" i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 researchers</a:t>
            </a:r>
            <a:endParaRPr lang="en-GB" altLang="en-US" b="1" i="1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b="1" i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Barcelona Supercomputing Centre, </a:t>
            </a:r>
            <a:r>
              <a:rPr lang="en-GB" altLang="en-US" b="1" i="1" dirty="0" err="1" smtClean="0">
                <a:solidFill>
                  <a:srgbClr val="7F7F7F"/>
                </a:solidFill>
                <a:latin typeface="Calibri" panose="020F0502020204030204" pitchFamily="34" charset="0"/>
              </a:rPr>
              <a:t>raul.marcos@bsc.es</a:t>
            </a:r>
            <a:endParaRPr lang="en-GB" altLang="en-US" b="1" i="1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_tradnl" altLang="en-US" b="1" i="1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i="1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8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68335" y="2578912"/>
            <a:ext cx="69969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8000" b="1" dirty="0" smtClean="0">
                <a:solidFill>
                  <a:srgbClr val="4F6228"/>
                </a:solidFill>
              </a:rPr>
              <a:t>BSC</a:t>
            </a:r>
            <a:endParaRPr lang="en-GB" altLang="en-US" sz="8000" b="1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03199" y="5925516"/>
            <a:ext cx="11887199" cy="13825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99" y="731679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forecast </a:t>
            </a: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(METEOSIM)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1131" y="613204"/>
            <a:ext cx="3731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Climate predictions</a:t>
            </a:r>
            <a:endParaRPr lang="en-US" sz="15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2576" y="939407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 (BSC)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8883" y="800314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Decadal</a:t>
            </a: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(METEOSIM)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199" y="662168"/>
            <a:ext cx="3296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projections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799" y="2020144"/>
            <a:ext cx="11684000" cy="380429"/>
          </a:xfrm>
          <a:prstGeom prst="rect">
            <a:avLst/>
          </a:prstGeom>
          <a:gradFill flip="none" rotWithShape="1">
            <a:gsLst>
              <a:gs pos="0">
                <a:srgbClr val="77933C"/>
              </a:gs>
              <a:gs pos="100000">
                <a:srgbClr val="FFFFFF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799" y="2086983"/>
            <a:ext cx="894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Initial-value driven</a:t>
            </a:r>
            <a:endParaRPr 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0800000">
            <a:off x="304799" y="2400573"/>
            <a:ext cx="11684000" cy="372212"/>
          </a:xfrm>
          <a:prstGeom prst="rect">
            <a:avLst/>
          </a:prstGeom>
          <a:gradFill flip="none" rotWithShape="1">
            <a:gsLst>
              <a:gs pos="0">
                <a:srgbClr val="77933C"/>
              </a:gs>
              <a:gs pos="100000">
                <a:srgbClr val="FFFFFF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799" y="2465245"/>
            <a:ext cx="71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Boundary-condition driven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72799" y="599995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3199" y="662168"/>
            <a:ext cx="2844800" cy="1011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9599" y="666236"/>
            <a:ext cx="5588000" cy="1007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39200" y="662167"/>
            <a:ext cx="3265713" cy="1011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399" y="1301126"/>
            <a:ext cx="147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1-15 days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9953" y="1333918"/>
            <a:ext cx="193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1-15  months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4533" y="1301126"/>
            <a:ext cx="193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2-30 years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50399" y="1301126"/>
            <a:ext cx="193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20-100 years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7728" y="1747780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Main scientific challenge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199" y="1747780"/>
            <a:ext cx="11887200" cy="104219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203201" y="2858599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40150" y="2898922"/>
            <a:ext cx="4548649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Siting, choice of scion variety and rootstock.</a:t>
            </a:r>
            <a:endParaRPr 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0150" y="3494461"/>
            <a:ext cx="4548649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Assessment of water needs</a:t>
            </a:r>
            <a:endParaRPr 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3509" y="5025777"/>
            <a:ext cx="7055288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Wine style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3509" y="3743087"/>
            <a:ext cx="2249379" cy="523220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cycle management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797" y="4338625"/>
            <a:ext cx="6878091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 pressure, abiotic stresses 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799" y="5036778"/>
            <a:ext cx="4267200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Productivity, quality</a:t>
            </a:r>
            <a:endParaRPr 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799" y="5377512"/>
            <a:ext cx="6878091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 date and duration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3510" y="4674042"/>
            <a:ext cx="2249381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forcing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3199" y="2834463"/>
            <a:ext cx="11887200" cy="3054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7731" y="939406"/>
            <a:ext cx="2497468" cy="4832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1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138" y="1095793"/>
            <a:ext cx="11512662" cy="4952595"/>
            <a:chOff x="224018" y="1001729"/>
            <a:chExt cx="11512662" cy="4952595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290534" y="5554214"/>
              <a:ext cx="1103417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GB" sz="2000" b="0" dirty="0" smtClean="0">
                  <a:latin typeface="Arial"/>
                  <a:cs typeface="Arial"/>
                </a:rPr>
                <a:t> </a:t>
              </a:r>
              <a:r>
                <a:rPr lang="en-GB" sz="2000" b="0" dirty="0">
                  <a:latin typeface="Arial"/>
                  <a:cs typeface="Arial"/>
                </a:rPr>
                <a:t> </a:t>
              </a:r>
              <a:r>
                <a:rPr lang="en-GB" sz="2000" b="0" dirty="0" smtClean="0">
                  <a:latin typeface="Arial"/>
                  <a:cs typeface="Arial"/>
                </a:rPr>
                <a:t>       February         March             April              May             June              July            August </a:t>
              </a:r>
            </a:p>
          </p:txBody>
        </p:sp>
        <p:sp>
          <p:nvSpPr>
            <p:cNvPr id="7" name="Line 2"/>
            <p:cNvSpPr>
              <a:spLocks noChangeShapeType="1"/>
            </p:cNvSpPr>
            <p:nvPr/>
          </p:nvSpPr>
          <p:spPr bwMode="auto">
            <a:xfrm flipV="1">
              <a:off x="787907" y="5458059"/>
              <a:ext cx="10948773" cy="95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s-ES"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790433" y="5315379"/>
              <a:ext cx="0" cy="155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s-ES"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2282682" y="5302971"/>
              <a:ext cx="0" cy="1535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s-ES"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5248822" y="5312277"/>
              <a:ext cx="0" cy="155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s-ES"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6735655" y="5310725"/>
              <a:ext cx="0" cy="155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s-ES"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4" name="Line 69"/>
            <p:cNvSpPr>
              <a:spLocks noChangeShapeType="1"/>
            </p:cNvSpPr>
            <p:nvPr/>
          </p:nvSpPr>
          <p:spPr bwMode="auto">
            <a:xfrm flipV="1">
              <a:off x="3771633" y="5301420"/>
              <a:ext cx="0" cy="153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s-ES"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5" name="Line 70"/>
            <p:cNvSpPr>
              <a:spLocks noChangeShapeType="1"/>
            </p:cNvSpPr>
            <p:nvPr/>
          </p:nvSpPr>
          <p:spPr bwMode="auto">
            <a:xfrm flipV="1">
              <a:off x="9690035" y="5301420"/>
              <a:ext cx="0" cy="153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s-ES"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8224606" y="5320031"/>
              <a:ext cx="0" cy="153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s-ES"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83" name="Group 72"/>
            <p:cNvGrpSpPr>
              <a:grpSpLocks/>
            </p:cNvGrpSpPr>
            <p:nvPr/>
          </p:nvGrpSpPr>
          <p:grpSpPr bwMode="auto">
            <a:xfrm>
              <a:off x="788845" y="1497107"/>
              <a:ext cx="1495988" cy="494694"/>
              <a:chOff x="739" y="2887"/>
              <a:chExt cx="1991" cy="217"/>
            </a:xfrm>
          </p:grpSpPr>
          <p:sp>
            <p:nvSpPr>
              <p:cNvPr id="85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86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87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88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89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0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1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2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3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84" name="Oval 82"/>
            <p:cNvSpPr>
              <a:spLocks noChangeArrowheads="1"/>
            </p:cNvSpPr>
            <p:nvPr/>
          </p:nvSpPr>
          <p:spPr bwMode="auto">
            <a:xfrm>
              <a:off x="710053" y="1485088"/>
              <a:ext cx="167216" cy="5193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s-ES"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94" name="Group 72"/>
            <p:cNvGrpSpPr>
              <a:grpSpLocks/>
            </p:cNvGrpSpPr>
            <p:nvPr/>
          </p:nvGrpSpPr>
          <p:grpSpPr bwMode="auto">
            <a:xfrm>
              <a:off x="2281095" y="1488757"/>
              <a:ext cx="1482725" cy="494694"/>
              <a:chOff x="739" y="2887"/>
              <a:chExt cx="1991" cy="217"/>
            </a:xfrm>
          </p:grpSpPr>
          <p:sp>
            <p:nvSpPr>
              <p:cNvPr id="95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6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7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8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9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0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1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3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104" name="Group 72"/>
            <p:cNvGrpSpPr>
              <a:grpSpLocks/>
            </p:cNvGrpSpPr>
            <p:nvPr/>
          </p:nvGrpSpPr>
          <p:grpSpPr bwMode="auto">
            <a:xfrm>
              <a:off x="3764792" y="1480407"/>
              <a:ext cx="1480166" cy="494694"/>
              <a:chOff x="739" y="2887"/>
              <a:chExt cx="1991" cy="217"/>
            </a:xfrm>
          </p:grpSpPr>
          <p:sp>
            <p:nvSpPr>
              <p:cNvPr id="105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6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7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8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9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10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11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12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13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114" name="Group 72"/>
            <p:cNvGrpSpPr>
              <a:grpSpLocks/>
            </p:cNvGrpSpPr>
            <p:nvPr/>
          </p:nvGrpSpPr>
          <p:grpSpPr bwMode="auto">
            <a:xfrm>
              <a:off x="5256070" y="1472057"/>
              <a:ext cx="1481137" cy="494694"/>
              <a:chOff x="739" y="2887"/>
              <a:chExt cx="1991" cy="217"/>
            </a:xfrm>
          </p:grpSpPr>
          <p:sp>
            <p:nvSpPr>
              <p:cNvPr id="115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16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17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18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19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20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21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22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23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124" name="Group 72"/>
            <p:cNvGrpSpPr>
              <a:grpSpLocks/>
            </p:cNvGrpSpPr>
            <p:nvPr/>
          </p:nvGrpSpPr>
          <p:grpSpPr bwMode="auto">
            <a:xfrm>
              <a:off x="6735620" y="1463707"/>
              <a:ext cx="1493837" cy="494694"/>
              <a:chOff x="739" y="2887"/>
              <a:chExt cx="1991" cy="217"/>
            </a:xfrm>
          </p:grpSpPr>
          <p:sp>
            <p:nvSpPr>
              <p:cNvPr id="125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26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27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28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29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30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31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32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33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24018" y="1992108"/>
              <a:ext cx="1302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 err="1" smtClean="0"/>
                <a:t>Start</a:t>
              </a:r>
              <a:r>
                <a:rPr lang="ca-ES" dirty="0" smtClean="0"/>
                <a:t> </a:t>
              </a:r>
              <a:r>
                <a:rPr lang="ca-ES" dirty="0" err="1" smtClean="0"/>
                <a:t>Date</a:t>
              </a:r>
              <a:endParaRPr lang="ca-ES" dirty="0" smtClean="0"/>
            </a:p>
            <a:p>
              <a:r>
                <a:rPr lang="ca-ES" dirty="0" smtClean="0"/>
                <a:t>   1st </a:t>
              </a:r>
              <a:r>
                <a:rPr lang="ca-ES" dirty="0" err="1" smtClean="0"/>
                <a:t>Feb</a:t>
              </a:r>
              <a:endParaRPr lang="ca-ES" dirty="0"/>
            </a:p>
          </p:txBody>
        </p:sp>
        <p:grpSp>
          <p:nvGrpSpPr>
            <p:cNvPr id="134" name="Group 72"/>
            <p:cNvGrpSpPr>
              <a:grpSpLocks/>
            </p:cNvGrpSpPr>
            <p:nvPr/>
          </p:nvGrpSpPr>
          <p:grpSpPr bwMode="auto">
            <a:xfrm>
              <a:off x="8218145" y="1455357"/>
              <a:ext cx="1457525" cy="494694"/>
              <a:chOff x="739" y="2887"/>
              <a:chExt cx="1991" cy="217"/>
            </a:xfrm>
          </p:grpSpPr>
          <p:sp>
            <p:nvSpPr>
              <p:cNvPr id="135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36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37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38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39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40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41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42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43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 useBgFill="1">
          <p:nvSpPr>
            <p:cNvPr id="146" name="TextBox 145"/>
            <p:cNvSpPr txBox="1"/>
            <p:nvPr/>
          </p:nvSpPr>
          <p:spPr>
            <a:xfrm>
              <a:off x="3973936" y="1605957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Lead-2</a:t>
              </a:r>
              <a:endParaRPr lang="ca-ES" dirty="0"/>
            </a:p>
          </p:txBody>
        </p:sp>
        <p:sp useBgFill="1">
          <p:nvSpPr>
            <p:cNvPr id="148" name="TextBox 147"/>
            <p:cNvSpPr txBox="1"/>
            <p:nvPr/>
          </p:nvSpPr>
          <p:spPr>
            <a:xfrm>
              <a:off x="5470506" y="1605957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Lead-3</a:t>
              </a:r>
              <a:endParaRPr lang="ca-ES" dirty="0"/>
            </a:p>
          </p:txBody>
        </p:sp>
        <p:sp useBgFill="1">
          <p:nvSpPr>
            <p:cNvPr id="149" name="TextBox 148"/>
            <p:cNvSpPr txBox="1"/>
            <p:nvPr/>
          </p:nvSpPr>
          <p:spPr>
            <a:xfrm>
              <a:off x="6957699" y="1605957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Lead-4</a:t>
              </a:r>
              <a:endParaRPr lang="ca-ES" dirty="0"/>
            </a:p>
          </p:txBody>
        </p:sp>
        <p:sp useBgFill="1">
          <p:nvSpPr>
            <p:cNvPr id="150" name="TextBox 149"/>
            <p:cNvSpPr txBox="1"/>
            <p:nvPr/>
          </p:nvSpPr>
          <p:spPr>
            <a:xfrm>
              <a:off x="8455191" y="1605957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Lead-5</a:t>
              </a:r>
              <a:endParaRPr lang="ca-ES" dirty="0"/>
            </a:p>
          </p:txBody>
        </p:sp>
        <p:sp useBgFill="1">
          <p:nvSpPr>
            <p:cNvPr id="151" name="TextBox 150"/>
            <p:cNvSpPr txBox="1"/>
            <p:nvPr/>
          </p:nvSpPr>
          <p:spPr>
            <a:xfrm>
              <a:off x="2475521" y="1605957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Lead-1</a:t>
              </a:r>
              <a:endParaRPr lang="ca-ES" dirty="0"/>
            </a:p>
          </p:txBody>
        </p:sp>
        <p:sp useBgFill="1">
          <p:nvSpPr>
            <p:cNvPr id="152" name="TextBox 151"/>
            <p:cNvSpPr txBox="1"/>
            <p:nvPr/>
          </p:nvSpPr>
          <p:spPr>
            <a:xfrm>
              <a:off x="1042603" y="1605957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Lead-0</a:t>
              </a:r>
              <a:endParaRPr lang="ca-ES" dirty="0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1693518" y="2312395"/>
              <a:ext cx="9451652" cy="1183082"/>
              <a:chOff x="659136" y="1408325"/>
              <a:chExt cx="9451652" cy="1183082"/>
            </a:xfrm>
          </p:grpSpPr>
          <p:grpSp>
            <p:nvGrpSpPr>
              <p:cNvPr id="232" name="Group 72"/>
              <p:cNvGrpSpPr>
                <a:grpSpLocks/>
              </p:cNvGrpSpPr>
              <p:nvPr/>
            </p:nvGrpSpPr>
            <p:grpSpPr bwMode="auto">
              <a:xfrm>
                <a:off x="1223963" y="1450075"/>
                <a:ext cx="1495988" cy="494694"/>
                <a:chOff x="739" y="2887"/>
                <a:chExt cx="1991" cy="217"/>
              </a:xfrm>
            </p:grpSpPr>
            <p:sp>
              <p:nvSpPr>
                <p:cNvPr id="291" name="Line 73"/>
                <p:cNvSpPr>
                  <a:spLocks noChangeShapeType="1"/>
                </p:cNvSpPr>
                <p:nvPr/>
              </p:nvSpPr>
              <p:spPr bwMode="auto">
                <a:xfrm>
                  <a:off x="746" y="3104"/>
                  <a:ext cx="1979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92" name="Line 74"/>
                <p:cNvSpPr>
                  <a:spLocks noChangeShapeType="1"/>
                </p:cNvSpPr>
                <p:nvPr/>
              </p:nvSpPr>
              <p:spPr bwMode="auto">
                <a:xfrm>
                  <a:off x="741" y="3048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93" name="Line 75"/>
                <p:cNvSpPr>
                  <a:spLocks noChangeShapeType="1"/>
                </p:cNvSpPr>
                <p:nvPr/>
              </p:nvSpPr>
              <p:spPr bwMode="auto">
                <a:xfrm>
                  <a:off x="741" y="288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94" name="Line 76"/>
                <p:cNvSpPr>
                  <a:spLocks noChangeShapeType="1"/>
                </p:cNvSpPr>
                <p:nvPr/>
              </p:nvSpPr>
              <p:spPr bwMode="auto">
                <a:xfrm>
                  <a:off x="746" y="301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95" name="Line 77"/>
                <p:cNvSpPr>
                  <a:spLocks noChangeShapeType="1"/>
                </p:cNvSpPr>
                <p:nvPr/>
              </p:nvSpPr>
              <p:spPr bwMode="auto">
                <a:xfrm>
                  <a:off x="746" y="2989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96" name="Line 78"/>
                <p:cNvSpPr>
                  <a:spLocks noChangeShapeType="1"/>
                </p:cNvSpPr>
                <p:nvPr/>
              </p:nvSpPr>
              <p:spPr bwMode="auto">
                <a:xfrm>
                  <a:off x="746" y="2960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97" name="Line 79"/>
                <p:cNvSpPr>
                  <a:spLocks noChangeShapeType="1"/>
                </p:cNvSpPr>
                <p:nvPr/>
              </p:nvSpPr>
              <p:spPr bwMode="auto">
                <a:xfrm>
                  <a:off x="741" y="2939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98" name="Line 80"/>
                <p:cNvSpPr>
                  <a:spLocks noChangeShapeType="1"/>
                </p:cNvSpPr>
                <p:nvPr/>
              </p:nvSpPr>
              <p:spPr bwMode="auto">
                <a:xfrm>
                  <a:off x="741" y="291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99" name="Line 81"/>
                <p:cNvSpPr>
                  <a:spLocks noChangeShapeType="1"/>
                </p:cNvSpPr>
                <p:nvPr/>
              </p:nvSpPr>
              <p:spPr bwMode="auto">
                <a:xfrm>
                  <a:off x="741" y="3073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233" name="Oval 82"/>
              <p:cNvSpPr>
                <a:spLocks noChangeArrowheads="1"/>
              </p:cNvSpPr>
              <p:nvPr/>
            </p:nvSpPr>
            <p:spPr bwMode="auto">
              <a:xfrm>
                <a:off x="1145171" y="1438056"/>
                <a:ext cx="167216" cy="51935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34" name="Group 72"/>
              <p:cNvGrpSpPr>
                <a:grpSpLocks/>
              </p:cNvGrpSpPr>
              <p:nvPr/>
            </p:nvGrpSpPr>
            <p:grpSpPr bwMode="auto">
              <a:xfrm>
                <a:off x="2716213" y="1441725"/>
                <a:ext cx="1482725" cy="494694"/>
                <a:chOff x="739" y="2887"/>
                <a:chExt cx="1991" cy="217"/>
              </a:xfrm>
            </p:grpSpPr>
            <p:sp>
              <p:nvSpPr>
                <p:cNvPr id="282" name="Line 73"/>
                <p:cNvSpPr>
                  <a:spLocks noChangeShapeType="1"/>
                </p:cNvSpPr>
                <p:nvPr/>
              </p:nvSpPr>
              <p:spPr bwMode="auto">
                <a:xfrm>
                  <a:off x="746" y="3104"/>
                  <a:ext cx="1979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83" name="Line 74"/>
                <p:cNvSpPr>
                  <a:spLocks noChangeShapeType="1"/>
                </p:cNvSpPr>
                <p:nvPr/>
              </p:nvSpPr>
              <p:spPr bwMode="auto">
                <a:xfrm>
                  <a:off x="741" y="3048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84" name="Line 75"/>
                <p:cNvSpPr>
                  <a:spLocks noChangeShapeType="1"/>
                </p:cNvSpPr>
                <p:nvPr/>
              </p:nvSpPr>
              <p:spPr bwMode="auto">
                <a:xfrm>
                  <a:off x="741" y="288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85" name="Line 76"/>
                <p:cNvSpPr>
                  <a:spLocks noChangeShapeType="1"/>
                </p:cNvSpPr>
                <p:nvPr/>
              </p:nvSpPr>
              <p:spPr bwMode="auto">
                <a:xfrm>
                  <a:off x="746" y="301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86" name="Line 77"/>
                <p:cNvSpPr>
                  <a:spLocks noChangeShapeType="1"/>
                </p:cNvSpPr>
                <p:nvPr/>
              </p:nvSpPr>
              <p:spPr bwMode="auto">
                <a:xfrm>
                  <a:off x="746" y="2989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87" name="Line 78"/>
                <p:cNvSpPr>
                  <a:spLocks noChangeShapeType="1"/>
                </p:cNvSpPr>
                <p:nvPr/>
              </p:nvSpPr>
              <p:spPr bwMode="auto">
                <a:xfrm>
                  <a:off x="746" y="2960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88" name="Line 79"/>
                <p:cNvSpPr>
                  <a:spLocks noChangeShapeType="1"/>
                </p:cNvSpPr>
                <p:nvPr/>
              </p:nvSpPr>
              <p:spPr bwMode="auto">
                <a:xfrm>
                  <a:off x="741" y="2939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89" name="Line 80"/>
                <p:cNvSpPr>
                  <a:spLocks noChangeShapeType="1"/>
                </p:cNvSpPr>
                <p:nvPr/>
              </p:nvSpPr>
              <p:spPr bwMode="auto">
                <a:xfrm>
                  <a:off x="741" y="291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90" name="Line 81"/>
                <p:cNvSpPr>
                  <a:spLocks noChangeShapeType="1"/>
                </p:cNvSpPr>
                <p:nvPr/>
              </p:nvSpPr>
              <p:spPr bwMode="auto">
                <a:xfrm>
                  <a:off x="741" y="3073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235" name="Group 72"/>
              <p:cNvGrpSpPr>
                <a:grpSpLocks/>
              </p:cNvGrpSpPr>
              <p:nvPr/>
            </p:nvGrpSpPr>
            <p:grpSpPr bwMode="auto">
              <a:xfrm>
                <a:off x="4199910" y="1433375"/>
                <a:ext cx="1480166" cy="494694"/>
                <a:chOff x="739" y="2887"/>
                <a:chExt cx="1991" cy="217"/>
              </a:xfrm>
            </p:grpSpPr>
            <p:sp>
              <p:nvSpPr>
                <p:cNvPr id="273" name="Line 73"/>
                <p:cNvSpPr>
                  <a:spLocks noChangeShapeType="1"/>
                </p:cNvSpPr>
                <p:nvPr/>
              </p:nvSpPr>
              <p:spPr bwMode="auto">
                <a:xfrm>
                  <a:off x="746" y="3104"/>
                  <a:ext cx="1979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74" name="Line 74"/>
                <p:cNvSpPr>
                  <a:spLocks noChangeShapeType="1"/>
                </p:cNvSpPr>
                <p:nvPr/>
              </p:nvSpPr>
              <p:spPr bwMode="auto">
                <a:xfrm>
                  <a:off x="741" y="3048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75" name="Line 75"/>
                <p:cNvSpPr>
                  <a:spLocks noChangeShapeType="1"/>
                </p:cNvSpPr>
                <p:nvPr/>
              </p:nvSpPr>
              <p:spPr bwMode="auto">
                <a:xfrm>
                  <a:off x="741" y="288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76" name="Line 76"/>
                <p:cNvSpPr>
                  <a:spLocks noChangeShapeType="1"/>
                </p:cNvSpPr>
                <p:nvPr/>
              </p:nvSpPr>
              <p:spPr bwMode="auto">
                <a:xfrm>
                  <a:off x="746" y="301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77" name="Line 77"/>
                <p:cNvSpPr>
                  <a:spLocks noChangeShapeType="1"/>
                </p:cNvSpPr>
                <p:nvPr/>
              </p:nvSpPr>
              <p:spPr bwMode="auto">
                <a:xfrm>
                  <a:off x="746" y="2989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78" name="Line 78"/>
                <p:cNvSpPr>
                  <a:spLocks noChangeShapeType="1"/>
                </p:cNvSpPr>
                <p:nvPr/>
              </p:nvSpPr>
              <p:spPr bwMode="auto">
                <a:xfrm>
                  <a:off x="746" y="2960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79" name="Line 79"/>
                <p:cNvSpPr>
                  <a:spLocks noChangeShapeType="1"/>
                </p:cNvSpPr>
                <p:nvPr/>
              </p:nvSpPr>
              <p:spPr bwMode="auto">
                <a:xfrm>
                  <a:off x="741" y="2939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80" name="Line 80"/>
                <p:cNvSpPr>
                  <a:spLocks noChangeShapeType="1"/>
                </p:cNvSpPr>
                <p:nvPr/>
              </p:nvSpPr>
              <p:spPr bwMode="auto">
                <a:xfrm>
                  <a:off x="741" y="291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81" name="Line 81"/>
                <p:cNvSpPr>
                  <a:spLocks noChangeShapeType="1"/>
                </p:cNvSpPr>
                <p:nvPr/>
              </p:nvSpPr>
              <p:spPr bwMode="auto">
                <a:xfrm>
                  <a:off x="741" y="3073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236" name="Group 72"/>
              <p:cNvGrpSpPr>
                <a:grpSpLocks/>
              </p:cNvGrpSpPr>
              <p:nvPr/>
            </p:nvGrpSpPr>
            <p:grpSpPr bwMode="auto">
              <a:xfrm>
                <a:off x="5691188" y="1425025"/>
                <a:ext cx="1481137" cy="494694"/>
                <a:chOff x="739" y="2887"/>
                <a:chExt cx="1991" cy="217"/>
              </a:xfrm>
            </p:grpSpPr>
            <p:sp>
              <p:nvSpPr>
                <p:cNvPr id="264" name="Line 73"/>
                <p:cNvSpPr>
                  <a:spLocks noChangeShapeType="1"/>
                </p:cNvSpPr>
                <p:nvPr/>
              </p:nvSpPr>
              <p:spPr bwMode="auto">
                <a:xfrm>
                  <a:off x="746" y="3104"/>
                  <a:ext cx="1979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65" name="Line 74"/>
                <p:cNvSpPr>
                  <a:spLocks noChangeShapeType="1"/>
                </p:cNvSpPr>
                <p:nvPr/>
              </p:nvSpPr>
              <p:spPr bwMode="auto">
                <a:xfrm>
                  <a:off x="741" y="3048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66" name="Line 75"/>
                <p:cNvSpPr>
                  <a:spLocks noChangeShapeType="1"/>
                </p:cNvSpPr>
                <p:nvPr/>
              </p:nvSpPr>
              <p:spPr bwMode="auto">
                <a:xfrm>
                  <a:off x="741" y="288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67" name="Line 76"/>
                <p:cNvSpPr>
                  <a:spLocks noChangeShapeType="1"/>
                </p:cNvSpPr>
                <p:nvPr/>
              </p:nvSpPr>
              <p:spPr bwMode="auto">
                <a:xfrm>
                  <a:off x="746" y="301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68" name="Line 77"/>
                <p:cNvSpPr>
                  <a:spLocks noChangeShapeType="1"/>
                </p:cNvSpPr>
                <p:nvPr/>
              </p:nvSpPr>
              <p:spPr bwMode="auto">
                <a:xfrm>
                  <a:off x="746" y="2989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69" name="Line 78"/>
                <p:cNvSpPr>
                  <a:spLocks noChangeShapeType="1"/>
                </p:cNvSpPr>
                <p:nvPr/>
              </p:nvSpPr>
              <p:spPr bwMode="auto">
                <a:xfrm>
                  <a:off x="746" y="2960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70" name="Line 79"/>
                <p:cNvSpPr>
                  <a:spLocks noChangeShapeType="1"/>
                </p:cNvSpPr>
                <p:nvPr/>
              </p:nvSpPr>
              <p:spPr bwMode="auto">
                <a:xfrm>
                  <a:off x="741" y="2939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71" name="Line 80"/>
                <p:cNvSpPr>
                  <a:spLocks noChangeShapeType="1"/>
                </p:cNvSpPr>
                <p:nvPr/>
              </p:nvSpPr>
              <p:spPr bwMode="auto">
                <a:xfrm>
                  <a:off x="741" y="291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72" name="Line 81"/>
                <p:cNvSpPr>
                  <a:spLocks noChangeShapeType="1"/>
                </p:cNvSpPr>
                <p:nvPr/>
              </p:nvSpPr>
              <p:spPr bwMode="auto">
                <a:xfrm>
                  <a:off x="741" y="3073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237" name="Group 72"/>
              <p:cNvGrpSpPr>
                <a:grpSpLocks/>
              </p:cNvGrpSpPr>
              <p:nvPr/>
            </p:nvGrpSpPr>
            <p:grpSpPr bwMode="auto">
              <a:xfrm>
                <a:off x="7170738" y="1416675"/>
                <a:ext cx="1493837" cy="494694"/>
                <a:chOff x="739" y="2887"/>
                <a:chExt cx="1991" cy="217"/>
              </a:xfrm>
            </p:grpSpPr>
            <p:sp>
              <p:nvSpPr>
                <p:cNvPr id="255" name="Line 73"/>
                <p:cNvSpPr>
                  <a:spLocks noChangeShapeType="1"/>
                </p:cNvSpPr>
                <p:nvPr/>
              </p:nvSpPr>
              <p:spPr bwMode="auto">
                <a:xfrm>
                  <a:off x="746" y="3104"/>
                  <a:ext cx="1979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56" name="Line 74"/>
                <p:cNvSpPr>
                  <a:spLocks noChangeShapeType="1"/>
                </p:cNvSpPr>
                <p:nvPr/>
              </p:nvSpPr>
              <p:spPr bwMode="auto">
                <a:xfrm>
                  <a:off x="741" y="3048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57" name="Line 75"/>
                <p:cNvSpPr>
                  <a:spLocks noChangeShapeType="1"/>
                </p:cNvSpPr>
                <p:nvPr/>
              </p:nvSpPr>
              <p:spPr bwMode="auto">
                <a:xfrm>
                  <a:off x="741" y="288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58" name="Line 76"/>
                <p:cNvSpPr>
                  <a:spLocks noChangeShapeType="1"/>
                </p:cNvSpPr>
                <p:nvPr/>
              </p:nvSpPr>
              <p:spPr bwMode="auto">
                <a:xfrm>
                  <a:off x="746" y="301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59" name="Line 77"/>
                <p:cNvSpPr>
                  <a:spLocks noChangeShapeType="1"/>
                </p:cNvSpPr>
                <p:nvPr/>
              </p:nvSpPr>
              <p:spPr bwMode="auto">
                <a:xfrm>
                  <a:off x="746" y="2989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60" name="Line 78"/>
                <p:cNvSpPr>
                  <a:spLocks noChangeShapeType="1"/>
                </p:cNvSpPr>
                <p:nvPr/>
              </p:nvSpPr>
              <p:spPr bwMode="auto">
                <a:xfrm>
                  <a:off x="746" y="2960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61" name="Line 79"/>
                <p:cNvSpPr>
                  <a:spLocks noChangeShapeType="1"/>
                </p:cNvSpPr>
                <p:nvPr/>
              </p:nvSpPr>
              <p:spPr bwMode="auto">
                <a:xfrm>
                  <a:off x="741" y="2939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62" name="Line 80"/>
                <p:cNvSpPr>
                  <a:spLocks noChangeShapeType="1"/>
                </p:cNvSpPr>
                <p:nvPr/>
              </p:nvSpPr>
              <p:spPr bwMode="auto">
                <a:xfrm>
                  <a:off x="741" y="291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63" name="Line 81"/>
                <p:cNvSpPr>
                  <a:spLocks noChangeShapeType="1"/>
                </p:cNvSpPr>
                <p:nvPr/>
              </p:nvSpPr>
              <p:spPr bwMode="auto">
                <a:xfrm>
                  <a:off x="741" y="3073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238" name="TextBox 237"/>
              <p:cNvSpPr txBox="1"/>
              <p:nvPr/>
            </p:nvSpPr>
            <p:spPr>
              <a:xfrm>
                <a:off x="659136" y="1945076"/>
                <a:ext cx="13021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dirty="0" err="1" smtClean="0"/>
                  <a:t>Start</a:t>
                </a:r>
                <a:r>
                  <a:rPr lang="ca-ES" dirty="0" smtClean="0"/>
                  <a:t> </a:t>
                </a:r>
                <a:r>
                  <a:rPr lang="ca-ES" dirty="0" err="1" smtClean="0"/>
                  <a:t>Date</a:t>
                </a:r>
                <a:endParaRPr lang="ca-ES" dirty="0" smtClean="0"/>
              </a:p>
              <a:p>
                <a:r>
                  <a:rPr lang="ca-ES" dirty="0" smtClean="0"/>
                  <a:t>   1st Mar</a:t>
                </a:r>
                <a:endParaRPr lang="ca-ES" dirty="0"/>
              </a:p>
            </p:txBody>
          </p:sp>
          <p:grpSp>
            <p:nvGrpSpPr>
              <p:cNvPr id="239" name="Group 72"/>
              <p:cNvGrpSpPr>
                <a:grpSpLocks/>
              </p:cNvGrpSpPr>
              <p:nvPr/>
            </p:nvGrpSpPr>
            <p:grpSpPr bwMode="auto">
              <a:xfrm>
                <a:off x="8653263" y="1408325"/>
                <a:ext cx="1457525" cy="494694"/>
                <a:chOff x="739" y="2887"/>
                <a:chExt cx="1991" cy="217"/>
              </a:xfrm>
            </p:grpSpPr>
            <p:sp>
              <p:nvSpPr>
                <p:cNvPr id="246" name="Line 73"/>
                <p:cNvSpPr>
                  <a:spLocks noChangeShapeType="1"/>
                </p:cNvSpPr>
                <p:nvPr/>
              </p:nvSpPr>
              <p:spPr bwMode="auto">
                <a:xfrm>
                  <a:off x="746" y="3104"/>
                  <a:ext cx="1979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47" name="Line 74"/>
                <p:cNvSpPr>
                  <a:spLocks noChangeShapeType="1"/>
                </p:cNvSpPr>
                <p:nvPr/>
              </p:nvSpPr>
              <p:spPr bwMode="auto">
                <a:xfrm>
                  <a:off x="741" y="3048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48" name="Line 75"/>
                <p:cNvSpPr>
                  <a:spLocks noChangeShapeType="1"/>
                </p:cNvSpPr>
                <p:nvPr/>
              </p:nvSpPr>
              <p:spPr bwMode="auto">
                <a:xfrm>
                  <a:off x="741" y="288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49" name="Line 76"/>
                <p:cNvSpPr>
                  <a:spLocks noChangeShapeType="1"/>
                </p:cNvSpPr>
                <p:nvPr/>
              </p:nvSpPr>
              <p:spPr bwMode="auto">
                <a:xfrm>
                  <a:off x="746" y="301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50" name="Line 77"/>
                <p:cNvSpPr>
                  <a:spLocks noChangeShapeType="1"/>
                </p:cNvSpPr>
                <p:nvPr/>
              </p:nvSpPr>
              <p:spPr bwMode="auto">
                <a:xfrm>
                  <a:off x="746" y="2989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51" name="Line 78"/>
                <p:cNvSpPr>
                  <a:spLocks noChangeShapeType="1"/>
                </p:cNvSpPr>
                <p:nvPr/>
              </p:nvSpPr>
              <p:spPr bwMode="auto">
                <a:xfrm>
                  <a:off x="746" y="2960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52" name="Line 79"/>
                <p:cNvSpPr>
                  <a:spLocks noChangeShapeType="1"/>
                </p:cNvSpPr>
                <p:nvPr/>
              </p:nvSpPr>
              <p:spPr bwMode="auto">
                <a:xfrm>
                  <a:off x="741" y="2939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53" name="Line 80"/>
                <p:cNvSpPr>
                  <a:spLocks noChangeShapeType="1"/>
                </p:cNvSpPr>
                <p:nvPr/>
              </p:nvSpPr>
              <p:spPr bwMode="auto">
                <a:xfrm>
                  <a:off x="741" y="2917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54" name="Line 81"/>
                <p:cNvSpPr>
                  <a:spLocks noChangeShapeType="1"/>
                </p:cNvSpPr>
                <p:nvPr/>
              </p:nvSpPr>
              <p:spPr bwMode="auto">
                <a:xfrm>
                  <a:off x="741" y="3073"/>
                  <a:ext cx="1984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s-ES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 useBgFill="1">
            <p:nvSpPr>
              <p:cNvPr id="240" name="TextBox 239"/>
              <p:cNvSpPr txBox="1"/>
              <p:nvPr/>
            </p:nvSpPr>
            <p:spPr>
              <a:xfrm>
                <a:off x="4409054" y="1558925"/>
                <a:ext cx="965245" cy="232974"/>
              </a:xfrm>
              <a:prstGeom prst="rect">
                <a:avLst/>
              </a:prstGeom>
            </p:spPr>
            <p:txBody>
              <a:bodyPr wrap="square" lIns="36000" tIns="18000" rIns="36000" bIns="18000" rtlCol="0">
                <a:normAutofit fontScale="85000" lnSpcReduction="20000"/>
              </a:bodyPr>
              <a:lstStyle/>
              <a:p>
                <a:pPr algn="ctr"/>
                <a:r>
                  <a:rPr lang="ca-ES" dirty="0" smtClean="0"/>
                  <a:t>Lead-2</a:t>
                </a:r>
                <a:endParaRPr lang="ca-ES" dirty="0"/>
              </a:p>
            </p:txBody>
          </p:sp>
          <p:sp useBgFill="1">
            <p:nvSpPr>
              <p:cNvPr id="241" name="TextBox 240"/>
              <p:cNvSpPr txBox="1"/>
              <p:nvPr/>
            </p:nvSpPr>
            <p:spPr>
              <a:xfrm>
                <a:off x="5905624" y="1558925"/>
                <a:ext cx="965245" cy="232974"/>
              </a:xfrm>
              <a:prstGeom prst="rect">
                <a:avLst/>
              </a:prstGeom>
            </p:spPr>
            <p:txBody>
              <a:bodyPr wrap="square" lIns="36000" tIns="18000" rIns="36000" bIns="18000" rtlCol="0">
                <a:normAutofit fontScale="85000" lnSpcReduction="20000"/>
              </a:bodyPr>
              <a:lstStyle/>
              <a:p>
                <a:pPr algn="ctr"/>
                <a:r>
                  <a:rPr lang="ca-ES" dirty="0" smtClean="0"/>
                  <a:t>Lead-3</a:t>
                </a:r>
                <a:endParaRPr lang="ca-ES" dirty="0"/>
              </a:p>
            </p:txBody>
          </p:sp>
          <p:sp useBgFill="1">
            <p:nvSpPr>
              <p:cNvPr id="242" name="TextBox 241"/>
              <p:cNvSpPr txBox="1"/>
              <p:nvPr/>
            </p:nvSpPr>
            <p:spPr>
              <a:xfrm>
                <a:off x="7392817" y="1558925"/>
                <a:ext cx="965245" cy="232974"/>
              </a:xfrm>
              <a:prstGeom prst="rect">
                <a:avLst/>
              </a:prstGeom>
            </p:spPr>
            <p:txBody>
              <a:bodyPr wrap="square" lIns="36000" tIns="18000" rIns="36000" bIns="18000" rtlCol="0">
                <a:normAutofit fontScale="85000" lnSpcReduction="20000"/>
              </a:bodyPr>
              <a:lstStyle/>
              <a:p>
                <a:pPr algn="ctr"/>
                <a:r>
                  <a:rPr lang="ca-ES" dirty="0" smtClean="0"/>
                  <a:t>Lead-4</a:t>
                </a:r>
                <a:endParaRPr lang="ca-ES" dirty="0"/>
              </a:p>
            </p:txBody>
          </p:sp>
          <p:sp useBgFill="1">
            <p:nvSpPr>
              <p:cNvPr id="243" name="TextBox 242"/>
              <p:cNvSpPr txBox="1"/>
              <p:nvPr/>
            </p:nvSpPr>
            <p:spPr>
              <a:xfrm>
                <a:off x="8890309" y="1558925"/>
                <a:ext cx="965245" cy="232974"/>
              </a:xfrm>
              <a:prstGeom prst="rect">
                <a:avLst/>
              </a:prstGeom>
            </p:spPr>
            <p:txBody>
              <a:bodyPr wrap="square" lIns="36000" tIns="18000" rIns="36000" bIns="18000" rtlCol="0">
                <a:normAutofit fontScale="85000" lnSpcReduction="20000"/>
              </a:bodyPr>
              <a:lstStyle/>
              <a:p>
                <a:pPr algn="ctr"/>
                <a:r>
                  <a:rPr lang="ca-ES" dirty="0" smtClean="0"/>
                  <a:t>Lead-5</a:t>
                </a:r>
                <a:endParaRPr lang="ca-ES" dirty="0"/>
              </a:p>
            </p:txBody>
          </p:sp>
          <p:sp useBgFill="1">
            <p:nvSpPr>
              <p:cNvPr id="244" name="TextBox 243"/>
              <p:cNvSpPr txBox="1"/>
              <p:nvPr/>
            </p:nvSpPr>
            <p:spPr>
              <a:xfrm>
                <a:off x="2910639" y="1558925"/>
                <a:ext cx="965245" cy="232974"/>
              </a:xfrm>
              <a:prstGeom prst="rect">
                <a:avLst/>
              </a:prstGeom>
            </p:spPr>
            <p:txBody>
              <a:bodyPr wrap="square" lIns="36000" tIns="18000" rIns="36000" bIns="18000" rtlCol="0">
                <a:normAutofit fontScale="85000" lnSpcReduction="20000"/>
              </a:bodyPr>
              <a:lstStyle/>
              <a:p>
                <a:pPr algn="ctr"/>
                <a:r>
                  <a:rPr lang="ca-ES" dirty="0" smtClean="0"/>
                  <a:t>Lead-1</a:t>
                </a:r>
                <a:endParaRPr lang="ca-ES" dirty="0"/>
              </a:p>
            </p:txBody>
          </p:sp>
          <p:sp useBgFill="1">
            <p:nvSpPr>
              <p:cNvPr id="245" name="TextBox 244"/>
              <p:cNvSpPr txBox="1"/>
              <p:nvPr/>
            </p:nvSpPr>
            <p:spPr>
              <a:xfrm>
                <a:off x="1477721" y="1558925"/>
                <a:ext cx="965245" cy="232974"/>
              </a:xfrm>
              <a:prstGeom prst="rect">
                <a:avLst/>
              </a:prstGeom>
            </p:spPr>
            <p:txBody>
              <a:bodyPr wrap="square" lIns="36000" tIns="18000" rIns="36000" bIns="18000" rtlCol="0">
                <a:normAutofit fontScale="85000" lnSpcReduction="20000"/>
              </a:bodyPr>
              <a:lstStyle/>
              <a:p>
                <a:pPr algn="ctr"/>
                <a:r>
                  <a:rPr lang="ca-ES" dirty="0" smtClean="0"/>
                  <a:t>Lead-0</a:t>
                </a:r>
                <a:endParaRPr lang="ca-ES" dirty="0"/>
              </a:p>
            </p:txBody>
          </p:sp>
        </p:grpSp>
        <p:grpSp>
          <p:nvGrpSpPr>
            <p:cNvPr id="301" name="Group 72"/>
            <p:cNvGrpSpPr>
              <a:grpSpLocks/>
            </p:cNvGrpSpPr>
            <p:nvPr/>
          </p:nvGrpSpPr>
          <p:grpSpPr bwMode="auto">
            <a:xfrm>
              <a:off x="3739606" y="3294347"/>
              <a:ext cx="1495988" cy="494694"/>
              <a:chOff x="739" y="2887"/>
              <a:chExt cx="1991" cy="217"/>
            </a:xfrm>
          </p:grpSpPr>
          <p:sp>
            <p:nvSpPr>
              <p:cNvPr id="360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61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62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63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64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65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66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67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68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302" name="Oval 82"/>
            <p:cNvSpPr>
              <a:spLocks noChangeArrowheads="1"/>
            </p:cNvSpPr>
            <p:nvPr/>
          </p:nvSpPr>
          <p:spPr bwMode="auto">
            <a:xfrm>
              <a:off x="3660814" y="3282328"/>
              <a:ext cx="167216" cy="5193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s-ES"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303" name="Group 72"/>
            <p:cNvGrpSpPr>
              <a:grpSpLocks/>
            </p:cNvGrpSpPr>
            <p:nvPr/>
          </p:nvGrpSpPr>
          <p:grpSpPr bwMode="auto">
            <a:xfrm>
              <a:off x="5231856" y="3285997"/>
              <a:ext cx="1482725" cy="494694"/>
              <a:chOff x="739" y="2887"/>
              <a:chExt cx="1991" cy="217"/>
            </a:xfrm>
          </p:grpSpPr>
          <p:sp>
            <p:nvSpPr>
              <p:cNvPr id="351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52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53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54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55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56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57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58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59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304" name="Group 72"/>
            <p:cNvGrpSpPr>
              <a:grpSpLocks/>
            </p:cNvGrpSpPr>
            <p:nvPr/>
          </p:nvGrpSpPr>
          <p:grpSpPr bwMode="auto">
            <a:xfrm>
              <a:off x="6715553" y="3277647"/>
              <a:ext cx="1480166" cy="494694"/>
              <a:chOff x="739" y="2887"/>
              <a:chExt cx="1991" cy="217"/>
            </a:xfrm>
          </p:grpSpPr>
          <p:sp>
            <p:nvSpPr>
              <p:cNvPr id="342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3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4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5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6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7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8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9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50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305" name="Group 72"/>
            <p:cNvGrpSpPr>
              <a:grpSpLocks/>
            </p:cNvGrpSpPr>
            <p:nvPr/>
          </p:nvGrpSpPr>
          <p:grpSpPr bwMode="auto">
            <a:xfrm>
              <a:off x="8206831" y="3269297"/>
              <a:ext cx="1481137" cy="494694"/>
              <a:chOff x="739" y="2887"/>
              <a:chExt cx="1991" cy="217"/>
            </a:xfrm>
          </p:grpSpPr>
          <p:sp>
            <p:nvSpPr>
              <p:cNvPr id="333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34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35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36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37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38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39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0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1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306" name="Group 72"/>
            <p:cNvGrpSpPr>
              <a:grpSpLocks/>
            </p:cNvGrpSpPr>
            <p:nvPr/>
          </p:nvGrpSpPr>
          <p:grpSpPr bwMode="auto">
            <a:xfrm>
              <a:off x="9686381" y="3260947"/>
              <a:ext cx="1493837" cy="494694"/>
              <a:chOff x="739" y="2887"/>
              <a:chExt cx="1991" cy="217"/>
            </a:xfrm>
          </p:grpSpPr>
          <p:sp>
            <p:nvSpPr>
              <p:cNvPr id="324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25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26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27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28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29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30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31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32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307" name="TextBox 306"/>
            <p:cNvSpPr txBox="1"/>
            <p:nvPr/>
          </p:nvSpPr>
          <p:spPr>
            <a:xfrm>
              <a:off x="3174779" y="3789348"/>
              <a:ext cx="13021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 err="1" smtClean="0"/>
                <a:t>Start</a:t>
              </a:r>
              <a:r>
                <a:rPr lang="ca-ES" dirty="0" smtClean="0"/>
                <a:t> </a:t>
              </a:r>
              <a:r>
                <a:rPr lang="ca-ES" dirty="0" err="1" smtClean="0"/>
                <a:t>Date</a:t>
              </a:r>
              <a:endParaRPr lang="ca-ES" dirty="0" smtClean="0"/>
            </a:p>
            <a:p>
              <a:r>
                <a:rPr lang="ca-ES" dirty="0" smtClean="0"/>
                <a:t>   1st </a:t>
              </a:r>
              <a:r>
                <a:rPr lang="ca-ES" dirty="0" err="1" smtClean="0"/>
                <a:t>Apr</a:t>
              </a:r>
              <a:endParaRPr lang="ca-ES" dirty="0"/>
            </a:p>
            <a:p>
              <a:endParaRPr lang="ca-ES" dirty="0"/>
            </a:p>
          </p:txBody>
        </p:sp>
        <p:sp useBgFill="1">
          <p:nvSpPr>
            <p:cNvPr id="309" name="TextBox 308"/>
            <p:cNvSpPr txBox="1"/>
            <p:nvPr/>
          </p:nvSpPr>
          <p:spPr>
            <a:xfrm>
              <a:off x="6924697" y="3403197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Lead-2</a:t>
              </a:r>
              <a:endParaRPr lang="ca-ES" dirty="0"/>
            </a:p>
          </p:txBody>
        </p:sp>
        <p:sp useBgFill="1">
          <p:nvSpPr>
            <p:cNvPr id="310" name="TextBox 309"/>
            <p:cNvSpPr txBox="1"/>
            <p:nvPr/>
          </p:nvSpPr>
          <p:spPr>
            <a:xfrm>
              <a:off x="8421267" y="3403197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Lead-3</a:t>
              </a:r>
              <a:endParaRPr lang="ca-ES" dirty="0"/>
            </a:p>
          </p:txBody>
        </p:sp>
        <p:sp useBgFill="1">
          <p:nvSpPr>
            <p:cNvPr id="311" name="TextBox 310"/>
            <p:cNvSpPr txBox="1"/>
            <p:nvPr/>
          </p:nvSpPr>
          <p:spPr>
            <a:xfrm>
              <a:off x="9908460" y="3403197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Lead-4</a:t>
              </a:r>
              <a:endParaRPr lang="ca-ES" dirty="0"/>
            </a:p>
          </p:txBody>
        </p:sp>
        <p:sp useBgFill="1">
          <p:nvSpPr>
            <p:cNvPr id="313" name="TextBox 312"/>
            <p:cNvSpPr txBox="1"/>
            <p:nvPr/>
          </p:nvSpPr>
          <p:spPr>
            <a:xfrm>
              <a:off x="5426282" y="3403197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Lead-1</a:t>
              </a:r>
              <a:endParaRPr lang="ca-ES" dirty="0"/>
            </a:p>
          </p:txBody>
        </p:sp>
        <p:sp useBgFill="1">
          <p:nvSpPr>
            <p:cNvPr id="314" name="TextBox 313"/>
            <p:cNvSpPr txBox="1"/>
            <p:nvPr/>
          </p:nvSpPr>
          <p:spPr>
            <a:xfrm>
              <a:off x="3993364" y="3403197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Lead-0</a:t>
              </a:r>
              <a:endParaRPr lang="ca-ES" dirty="0"/>
            </a:p>
          </p:txBody>
        </p:sp>
        <p:grpSp>
          <p:nvGrpSpPr>
            <p:cNvPr id="370" name="Group 72"/>
            <p:cNvGrpSpPr>
              <a:grpSpLocks/>
            </p:cNvGrpSpPr>
            <p:nvPr/>
          </p:nvGrpSpPr>
          <p:grpSpPr bwMode="auto">
            <a:xfrm>
              <a:off x="5220866" y="4222791"/>
              <a:ext cx="1495988" cy="494694"/>
              <a:chOff x="739" y="2887"/>
              <a:chExt cx="1991" cy="217"/>
            </a:xfrm>
          </p:grpSpPr>
          <p:sp>
            <p:nvSpPr>
              <p:cNvPr id="429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30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31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32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33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34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35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36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37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371" name="Oval 82"/>
            <p:cNvSpPr>
              <a:spLocks noChangeArrowheads="1"/>
            </p:cNvSpPr>
            <p:nvPr/>
          </p:nvSpPr>
          <p:spPr bwMode="auto">
            <a:xfrm>
              <a:off x="5142074" y="4210772"/>
              <a:ext cx="167216" cy="5193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s-ES"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372" name="Group 72"/>
            <p:cNvGrpSpPr>
              <a:grpSpLocks/>
            </p:cNvGrpSpPr>
            <p:nvPr/>
          </p:nvGrpSpPr>
          <p:grpSpPr bwMode="auto">
            <a:xfrm>
              <a:off x="6713116" y="4214441"/>
              <a:ext cx="1482725" cy="494694"/>
              <a:chOff x="739" y="2887"/>
              <a:chExt cx="1991" cy="217"/>
            </a:xfrm>
          </p:grpSpPr>
          <p:sp>
            <p:nvSpPr>
              <p:cNvPr id="420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21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22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23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24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25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26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27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28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373" name="Group 72"/>
            <p:cNvGrpSpPr>
              <a:grpSpLocks/>
            </p:cNvGrpSpPr>
            <p:nvPr/>
          </p:nvGrpSpPr>
          <p:grpSpPr bwMode="auto">
            <a:xfrm>
              <a:off x="8196813" y="4206091"/>
              <a:ext cx="1480166" cy="494694"/>
              <a:chOff x="739" y="2887"/>
              <a:chExt cx="1991" cy="217"/>
            </a:xfrm>
          </p:grpSpPr>
          <p:sp>
            <p:nvSpPr>
              <p:cNvPr id="411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12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13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14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15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16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17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18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19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374" name="Group 72"/>
            <p:cNvGrpSpPr>
              <a:grpSpLocks/>
            </p:cNvGrpSpPr>
            <p:nvPr/>
          </p:nvGrpSpPr>
          <p:grpSpPr bwMode="auto">
            <a:xfrm>
              <a:off x="9688091" y="4197741"/>
              <a:ext cx="1481137" cy="494694"/>
              <a:chOff x="739" y="2887"/>
              <a:chExt cx="1991" cy="217"/>
            </a:xfrm>
          </p:grpSpPr>
          <p:sp>
            <p:nvSpPr>
              <p:cNvPr id="402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03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04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05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06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07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08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09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10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376" name="TextBox 375"/>
            <p:cNvSpPr txBox="1"/>
            <p:nvPr/>
          </p:nvSpPr>
          <p:spPr>
            <a:xfrm>
              <a:off x="4667799" y="4717792"/>
              <a:ext cx="13021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 err="1" smtClean="0"/>
                <a:t>Start</a:t>
              </a:r>
              <a:r>
                <a:rPr lang="ca-ES" dirty="0" smtClean="0"/>
                <a:t> </a:t>
              </a:r>
              <a:r>
                <a:rPr lang="ca-ES" dirty="0" err="1" smtClean="0"/>
                <a:t>Date</a:t>
              </a:r>
              <a:endParaRPr lang="ca-ES" dirty="0" smtClean="0"/>
            </a:p>
            <a:p>
              <a:r>
                <a:rPr lang="ca-ES" dirty="0" smtClean="0"/>
                <a:t>  1st May</a:t>
              </a:r>
              <a:endParaRPr lang="ca-ES" dirty="0"/>
            </a:p>
            <a:p>
              <a:endParaRPr lang="ca-ES" dirty="0"/>
            </a:p>
          </p:txBody>
        </p:sp>
        <p:sp useBgFill="1">
          <p:nvSpPr>
            <p:cNvPr id="378" name="TextBox 377"/>
            <p:cNvSpPr txBox="1"/>
            <p:nvPr/>
          </p:nvSpPr>
          <p:spPr>
            <a:xfrm>
              <a:off x="8405957" y="4331641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Lead-2</a:t>
              </a:r>
              <a:endParaRPr lang="ca-ES" dirty="0"/>
            </a:p>
          </p:txBody>
        </p:sp>
        <p:sp useBgFill="1">
          <p:nvSpPr>
            <p:cNvPr id="379" name="TextBox 378"/>
            <p:cNvSpPr txBox="1"/>
            <p:nvPr/>
          </p:nvSpPr>
          <p:spPr>
            <a:xfrm>
              <a:off x="9902527" y="4331641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Lead-3</a:t>
              </a:r>
              <a:endParaRPr lang="ca-ES" dirty="0"/>
            </a:p>
          </p:txBody>
        </p:sp>
        <p:sp useBgFill="1">
          <p:nvSpPr>
            <p:cNvPr id="382" name="TextBox 381"/>
            <p:cNvSpPr txBox="1"/>
            <p:nvPr/>
          </p:nvSpPr>
          <p:spPr>
            <a:xfrm>
              <a:off x="6907542" y="4331641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Lead-1</a:t>
              </a:r>
              <a:endParaRPr lang="ca-ES" dirty="0"/>
            </a:p>
          </p:txBody>
        </p:sp>
        <p:sp useBgFill="1">
          <p:nvSpPr>
            <p:cNvPr id="383" name="TextBox 382"/>
            <p:cNvSpPr txBox="1"/>
            <p:nvPr/>
          </p:nvSpPr>
          <p:spPr>
            <a:xfrm>
              <a:off x="5474624" y="4331641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Lead-0</a:t>
              </a:r>
              <a:endParaRPr lang="ca-ES" dirty="0"/>
            </a:p>
          </p:txBody>
        </p:sp>
        <p:grpSp>
          <p:nvGrpSpPr>
            <p:cNvPr id="300" name="Group 72"/>
            <p:cNvGrpSpPr>
              <a:grpSpLocks/>
            </p:cNvGrpSpPr>
            <p:nvPr/>
          </p:nvGrpSpPr>
          <p:grpSpPr bwMode="auto">
            <a:xfrm>
              <a:off x="9675885" y="1454900"/>
              <a:ext cx="1457525" cy="494694"/>
              <a:chOff x="739" y="2887"/>
              <a:chExt cx="1991" cy="217"/>
            </a:xfrm>
          </p:grpSpPr>
          <p:sp>
            <p:nvSpPr>
              <p:cNvPr id="308" name="Line 73"/>
              <p:cNvSpPr>
                <a:spLocks noChangeShapeType="1"/>
              </p:cNvSpPr>
              <p:nvPr/>
            </p:nvSpPr>
            <p:spPr bwMode="auto">
              <a:xfrm>
                <a:off x="746" y="3104"/>
                <a:ext cx="1979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12" name="Line 74"/>
              <p:cNvSpPr>
                <a:spLocks noChangeShapeType="1"/>
              </p:cNvSpPr>
              <p:nvPr/>
            </p:nvSpPr>
            <p:spPr bwMode="auto">
              <a:xfrm>
                <a:off x="741" y="3048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15" name="Line 75"/>
              <p:cNvSpPr>
                <a:spLocks noChangeShapeType="1"/>
              </p:cNvSpPr>
              <p:nvPr/>
            </p:nvSpPr>
            <p:spPr bwMode="auto">
              <a:xfrm>
                <a:off x="741" y="288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16" name="Line 76"/>
              <p:cNvSpPr>
                <a:spLocks noChangeShapeType="1"/>
              </p:cNvSpPr>
              <p:nvPr/>
            </p:nvSpPr>
            <p:spPr bwMode="auto">
              <a:xfrm>
                <a:off x="746" y="30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17" name="Line 77"/>
              <p:cNvSpPr>
                <a:spLocks noChangeShapeType="1"/>
              </p:cNvSpPr>
              <p:nvPr/>
            </p:nvSpPr>
            <p:spPr bwMode="auto">
              <a:xfrm>
                <a:off x="746" y="298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18" name="Line 78"/>
              <p:cNvSpPr>
                <a:spLocks noChangeShapeType="1"/>
              </p:cNvSpPr>
              <p:nvPr/>
            </p:nvSpPr>
            <p:spPr bwMode="auto">
              <a:xfrm>
                <a:off x="746" y="2960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19" name="Line 79"/>
              <p:cNvSpPr>
                <a:spLocks noChangeShapeType="1"/>
              </p:cNvSpPr>
              <p:nvPr/>
            </p:nvSpPr>
            <p:spPr bwMode="auto">
              <a:xfrm>
                <a:off x="741" y="2939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20" name="Line 80"/>
              <p:cNvSpPr>
                <a:spLocks noChangeShapeType="1"/>
              </p:cNvSpPr>
              <p:nvPr/>
            </p:nvSpPr>
            <p:spPr bwMode="auto">
              <a:xfrm>
                <a:off x="741" y="2917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21" name="Line 81"/>
              <p:cNvSpPr>
                <a:spLocks noChangeShapeType="1"/>
              </p:cNvSpPr>
              <p:nvPr/>
            </p:nvSpPr>
            <p:spPr bwMode="auto">
              <a:xfrm>
                <a:off x="741" y="3073"/>
                <a:ext cx="1984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s-ES"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 useBgFill="1">
          <p:nvSpPr>
            <p:cNvPr id="389" name="TextBox 388"/>
            <p:cNvSpPr txBox="1"/>
            <p:nvPr/>
          </p:nvSpPr>
          <p:spPr>
            <a:xfrm>
              <a:off x="9924691" y="1593742"/>
              <a:ext cx="965245" cy="232974"/>
            </a:xfrm>
            <a:prstGeom prst="rect">
              <a:avLst/>
            </a:prstGeom>
          </p:spPr>
          <p:txBody>
            <a:bodyPr wrap="square" lIns="36000" tIns="18000" rIns="36000" bIns="18000" rtlCol="0">
              <a:normAutofit fontScale="85000" lnSpcReduction="20000"/>
            </a:bodyPr>
            <a:lstStyle/>
            <a:p>
              <a:pPr algn="ctr"/>
              <a:r>
                <a:rPr lang="ca-ES" dirty="0" smtClean="0"/>
                <a:t>Lead-6</a:t>
              </a:r>
              <a:endParaRPr lang="ca-ES" dirty="0"/>
            </a:p>
          </p:txBody>
        </p:sp>
        <p:sp>
          <p:nvSpPr>
            <p:cNvPr id="322" name="Line 2"/>
            <p:cNvSpPr>
              <a:spLocks noChangeShapeType="1"/>
            </p:cNvSpPr>
            <p:nvPr/>
          </p:nvSpPr>
          <p:spPr bwMode="auto">
            <a:xfrm>
              <a:off x="752629" y="1363959"/>
              <a:ext cx="10971814" cy="17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s-ES"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323" name="Line 8"/>
            <p:cNvSpPr>
              <a:spLocks noChangeShapeType="1"/>
            </p:cNvSpPr>
            <p:nvPr/>
          </p:nvSpPr>
          <p:spPr bwMode="auto">
            <a:xfrm flipV="1">
              <a:off x="11152325" y="5307816"/>
              <a:ext cx="0" cy="153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s-ES"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893747" y="1001729"/>
              <a:ext cx="107674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dirty="0" smtClean="0"/>
                <a:t>7 </a:t>
              </a:r>
              <a:r>
                <a:rPr lang="ca-ES" dirty="0" err="1" smtClean="0"/>
                <a:t>months</a:t>
              </a:r>
              <a:r>
                <a:rPr lang="ca-ES" dirty="0" smtClean="0"/>
                <a:t> </a:t>
              </a:r>
              <a:r>
                <a:rPr lang="ca-ES" dirty="0" err="1" smtClean="0"/>
                <a:t>forecast</a:t>
              </a:r>
              <a:endParaRPr lang="ca-ES" dirty="0"/>
            </a:p>
            <a:p>
              <a:endParaRPr lang="ca-E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117236" y="2230089"/>
              <a:ext cx="59256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4200" dirty="0" smtClean="0"/>
                <a:t>...</a:t>
              </a:r>
              <a:endParaRPr lang="ca-ES" sz="4200" dirty="0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11117236" y="1363499"/>
              <a:ext cx="59256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4200" dirty="0" smtClean="0"/>
                <a:t>...</a:t>
              </a:r>
              <a:endParaRPr lang="ca-ES" sz="4200" dirty="0"/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11116756" y="3193791"/>
              <a:ext cx="59256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4200" dirty="0" smtClean="0"/>
                <a:t>...</a:t>
              </a:r>
              <a:endParaRPr lang="ca-ES" sz="4200" dirty="0"/>
            </a:p>
          </p:txBody>
        </p:sp>
        <p:sp>
          <p:nvSpPr>
            <p:cNvPr id="380" name="TextBox 379"/>
            <p:cNvSpPr txBox="1"/>
            <p:nvPr/>
          </p:nvSpPr>
          <p:spPr>
            <a:xfrm>
              <a:off x="11104516" y="4122219"/>
              <a:ext cx="59256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4200" dirty="0" smtClean="0"/>
                <a:t>...</a:t>
              </a:r>
              <a:endParaRPr lang="ca-ES" sz="4200" dirty="0"/>
            </a:p>
          </p:txBody>
        </p:sp>
      </p:grpSp>
      <p:sp>
        <p:nvSpPr>
          <p:cNvPr id="385" name="Rectángulo 1"/>
          <p:cNvSpPr/>
          <p:nvPr/>
        </p:nvSpPr>
        <p:spPr>
          <a:xfrm>
            <a:off x="851791" y="505020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SEASONAL PREDICTIONS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9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  <p:sp>
        <p:nvSpPr>
          <p:cNvPr id="13" name="Rectangle 9"/>
          <p:cNvSpPr txBox="1">
            <a:spLocks noChangeArrowheads="1"/>
          </p:cNvSpPr>
          <p:nvPr/>
        </p:nvSpPr>
        <p:spPr bwMode="auto">
          <a:xfrm>
            <a:off x="182034" y="1670301"/>
            <a:ext cx="12009967" cy="6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35000"/>
              </a:lnSpc>
              <a:spcBef>
                <a:spcPct val="20000"/>
              </a:spcBef>
            </a:pPr>
            <a:endParaRPr lang="en-GB" altLang="en-US" sz="2000"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98074" y="1242897"/>
            <a:ext cx="8193338" cy="4681907"/>
            <a:chOff x="2351756" y="1355422"/>
            <a:chExt cx="8193338" cy="4681907"/>
          </a:xfrm>
        </p:grpSpPr>
        <p:pic>
          <p:nvPicPr>
            <p:cNvPr id="94" name="Imagen 10" descr="uncertaint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756" y="1355422"/>
              <a:ext cx="8193338" cy="4681907"/>
            </a:xfrm>
            <a:prstGeom prst="rect">
              <a:avLst/>
            </a:prstGeom>
          </p:spPr>
        </p:pic>
        <p:sp>
          <p:nvSpPr>
            <p:cNvPr id="3" name="Right Brace 2"/>
            <p:cNvSpPr/>
            <p:nvPr/>
          </p:nvSpPr>
          <p:spPr>
            <a:xfrm rot="5400000">
              <a:off x="5216772" y="3552495"/>
              <a:ext cx="329551" cy="278916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90633" y="5079702"/>
              <a:ext cx="1993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b="1" dirty="0" err="1" smtClean="0"/>
                <a:t>Ensemble</a:t>
              </a:r>
              <a:endParaRPr lang="ca-ES" b="1" dirty="0"/>
            </a:p>
          </p:txBody>
        </p:sp>
      </p:grpSp>
      <p:sp>
        <p:nvSpPr>
          <p:cNvPr id="10" name="Rectángulo 1"/>
          <p:cNvSpPr/>
          <p:nvPr/>
        </p:nvSpPr>
        <p:spPr>
          <a:xfrm>
            <a:off x="851791" y="505020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ENSEMBLE PREDICTIONS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6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  <p:pic>
        <p:nvPicPr>
          <p:cNvPr id="95" name="Imagen 4" descr="nature14956-f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41" y="1285774"/>
            <a:ext cx="9192340" cy="45655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78752" y="1799012"/>
            <a:ext cx="2187328" cy="40330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TextBox 3"/>
          <p:cNvSpPr txBox="1"/>
          <p:nvPr/>
        </p:nvSpPr>
        <p:spPr>
          <a:xfrm>
            <a:off x="8808110" y="3186488"/>
            <a:ext cx="197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/>
              <a:t>Statistical</a:t>
            </a:r>
            <a:r>
              <a:rPr lang="ca-ES" b="1" dirty="0" smtClean="0"/>
              <a:t> </a:t>
            </a:r>
            <a:r>
              <a:rPr lang="ca-ES" b="1" dirty="0" err="1" smtClean="0"/>
              <a:t>analysis</a:t>
            </a:r>
            <a:r>
              <a:rPr lang="ca-ES" b="1" dirty="0" smtClean="0"/>
              <a:t>, </a:t>
            </a:r>
            <a:r>
              <a:rPr lang="ca-ES" b="1" dirty="0" err="1" smtClean="0"/>
              <a:t>skill</a:t>
            </a:r>
            <a:r>
              <a:rPr lang="ca-ES" b="1" dirty="0" smtClean="0"/>
              <a:t> </a:t>
            </a:r>
            <a:r>
              <a:rPr lang="ca-ES" b="1" dirty="0" err="1" smtClean="0"/>
              <a:t>assessment</a:t>
            </a:r>
            <a:r>
              <a:rPr lang="ca-ES" b="1" dirty="0" smtClean="0"/>
              <a:t>...</a:t>
            </a:r>
            <a:endParaRPr lang="ca-ES" b="1" dirty="0"/>
          </a:p>
        </p:txBody>
      </p:sp>
      <p:sp>
        <p:nvSpPr>
          <p:cNvPr id="8" name="Rectángulo 1"/>
          <p:cNvSpPr/>
          <p:nvPr/>
        </p:nvSpPr>
        <p:spPr>
          <a:xfrm>
            <a:off x="851791" y="505020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ENSEMBLE PREDICTIONS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6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  <p:sp>
        <p:nvSpPr>
          <p:cNvPr id="74" name="CustomShape 2"/>
          <p:cNvSpPr/>
          <p:nvPr/>
        </p:nvSpPr>
        <p:spPr>
          <a:xfrm>
            <a:off x="246286" y="583363"/>
            <a:ext cx="12456895" cy="102751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latin typeface="Arial"/>
                <a:ea typeface="ＭＳ Ｐゴシック"/>
              </a:rPr>
              <a:t>In </a:t>
            </a:r>
            <a:r>
              <a:rPr lang="en-US" sz="2200" dirty="0">
                <a:latin typeface="Arial"/>
                <a:ea typeface="ＭＳ Ｐゴシック"/>
              </a:rPr>
              <a:t>other </a:t>
            </a:r>
            <a:r>
              <a:rPr lang="en-US" sz="2200" dirty="0" smtClean="0">
                <a:latin typeface="Arial"/>
                <a:ea typeface="ＭＳ Ｐゴシック"/>
              </a:rPr>
              <a:t>sectors, climate </a:t>
            </a:r>
            <a:r>
              <a:rPr lang="en-US" sz="2200" dirty="0">
                <a:latin typeface="Arial"/>
                <a:ea typeface="ＭＳ Ｐゴシック"/>
              </a:rPr>
              <a:t>information on seasonal-to-</a:t>
            </a:r>
            <a:r>
              <a:rPr lang="en-US" sz="2200" dirty="0" err="1">
                <a:latin typeface="Arial"/>
                <a:ea typeface="ＭＳ Ｐゴシック"/>
              </a:rPr>
              <a:t>interannual</a:t>
            </a:r>
            <a:r>
              <a:rPr lang="en-US" sz="2200" dirty="0">
                <a:latin typeface="Arial"/>
                <a:ea typeface="ＭＳ Ｐゴシック"/>
              </a:rPr>
              <a:t> time scales </a:t>
            </a:r>
            <a:r>
              <a:rPr lang="en-US" sz="2200" dirty="0" smtClean="0">
                <a:latin typeface="Arial"/>
                <a:ea typeface="ＭＳ Ｐゴシック"/>
              </a:rPr>
              <a:t>has </a:t>
            </a:r>
            <a:r>
              <a:rPr lang="en-US" sz="2200" dirty="0">
                <a:latin typeface="Arial"/>
                <a:ea typeface="ＭＳ Ｐゴシック"/>
              </a:rPr>
              <a:t>already been illustrated for management decisions (</a:t>
            </a:r>
            <a:r>
              <a:rPr lang="en-US" sz="2200" dirty="0">
                <a:latin typeface="Arial"/>
                <a:ea typeface="ＭＳ Ｐゴシック"/>
                <a:hlinkClick r:id="rId3"/>
              </a:rPr>
              <a:t>http://www.bsc.es/projects/earthscience/</a:t>
            </a:r>
            <a:r>
              <a:rPr lang="en-US" sz="2200" dirty="0" smtClean="0">
                <a:latin typeface="Arial"/>
                <a:ea typeface="ＭＳ Ｐゴシック"/>
                <a:hlinkClick r:id="rId3"/>
              </a:rPr>
              <a:t>resilience/</a:t>
            </a:r>
            <a:r>
              <a:rPr lang="en-US" sz="2200" dirty="0" smtClean="0">
                <a:latin typeface="Arial"/>
                <a:ea typeface="ＭＳ Ｐゴシック"/>
              </a:rPr>
              <a:t>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Arial"/>
              <a:ea typeface="ＭＳ Ｐゴシック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004990"/>
              </a:solidFill>
              <a:latin typeface="Arial"/>
              <a:ea typeface="ＭＳ Ｐゴシック"/>
            </a:endParaRPr>
          </a:p>
        </p:txBody>
      </p:sp>
      <p:pic>
        <p:nvPicPr>
          <p:cNvPr id="3" name="Picture 2" descr="Screen Shot 2017-05-05 at 17.27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48" y="1751980"/>
            <a:ext cx="8046740" cy="42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6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68335" y="2578912"/>
            <a:ext cx="69969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8000" b="1" dirty="0" smtClean="0">
                <a:solidFill>
                  <a:srgbClr val="4F6228"/>
                </a:solidFill>
              </a:rPr>
              <a:t>METEOSIM</a:t>
            </a:r>
            <a:endParaRPr lang="en-GB" altLang="en-US" sz="8000" b="1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9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03199" y="5925516"/>
            <a:ext cx="11887199" cy="13825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99" y="731679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forecast </a:t>
            </a: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Meteosim</a:t>
            </a:r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1131" y="613204"/>
            <a:ext cx="3731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Climate predictions</a:t>
            </a:r>
            <a:endParaRPr lang="en-US" sz="15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2576" y="939407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 (BSC)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8883" y="800314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Decadal</a:t>
            </a: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Meteosim</a:t>
            </a:r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199" y="662168"/>
            <a:ext cx="3296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projections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799" y="2020144"/>
            <a:ext cx="11684000" cy="380429"/>
          </a:xfrm>
          <a:prstGeom prst="rect">
            <a:avLst/>
          </a:prstGeom>
          <a:gradFill flip="none" rotWithShape="1">
            <a:gsLst>
              <a:gs pos="0">
                <a:srgbClr val="77933C"/>
              </a:gs>
              <a:gs pos="100000">
                <a:srgbClr val="FFFFFF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799" y="2086983"/>
            <a:ext cx="894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Initial-value driven</a:t>
            </a:r>
            <a:endParaRPr 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0800000">
            <a:off x="304799" y="2400573"/>
            <a:ext cx="11684000" cy="372212"/>
          </a:xfrm>
          <a:prstGeom prst="rect">
            <a:avLst/>
          </a:prstGeom>
          <a:gradFill flip="none" rotWithShape="1">
            <a:gsLst>
              <a:gs pos="0">
                <a:srgbClr val="77933C"/>
              </a:gs>
              <a:gs pos="100000">
                <a:srgbClr val="FFFFFF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799" y="2465245"/>
            <a:ext cx="71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Boundary-condition driven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72799" y="599995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3199" y="662168"/>
            <a:ext cx="2844800" cy="1011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9599" y="666236"/>
            <a:ext cx="5588000" cy="1007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39200" y="662167"/>
            <a:ext cx="3265713" cy="1011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399" y="1301126"/>
            <a:ext cx="147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1-15 days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9953" y="1333918"/>
            <a:ext cx="193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1-15  months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4533" y="1301126"/>
            <a:ext cx="193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2-30 years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50399" y="1301126"/>
            <a:ext cx="193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20-100 years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7728" y="1747780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Main scientific challenge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199" y="1747780"/>
            <a:ext cx="11887200" cy="104219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203201" y="2858599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40150" y="2898922"/>
            <a:ext cx="4548649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Siting, choice of scion variety and rootstock.</a:t>
            </a:r>
            <a:endParaRPr 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0150" y="3494461"/>
            <a:ext cx="4548649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Assessment of water needs</a:t>
            </a:r>
            <a:endParaRPr 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3509" y="5025777"/>
            <a:ext cx="7055288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Wine style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3509" y="3743087"/>
            <a:ext cx="2249379" cy="523220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cycle management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797" y="4338625"/>
            <a:ext cx="6878091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 pressure, abiotic stresses 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799" y="5036778"/>
            <a:ext cx="4267200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Productivity, quality</a:t>
            </a:r>
            <a:endParaRPr 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799" y="5377512"/>
            <a:ext cx="6878091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 date and duration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3510" y="4674042"/>
            <a:ext cx="2249381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forcing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3199" y="2834463"/>
            <a:ext cx="11887200" cy="3054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996" y="705495"/>
            <a:ext cx="2657719" cy="4997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38132" y="669763"/>
            <a:ext cx="1422460" cy="5068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3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TASK 2.2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Operational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weather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forecast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extreme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events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38" descr="EL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7641" y="0"/>
            <a:ext cx="361677" cy="3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16"/>
          <p:cNvSpPr>
            <a:spLocks/>
          </p:cNvSpPr>
          <p:nvPr/>
        </p:nvSpPr>
        <p:spPr bwMode="auto">
          <a:xfrm>
            <a:off x="1150783" y="2044268"/>
            <a:ext cx="9896158" cy="39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n-US" sz="2400" dirty="0" smtClean="0">
                <a:solidFill>
                  <a:srgbClr val="7F7F7F"/>
                </a:solidFill>
                <a:latin typeface="Calibri" pitchFamily="34" charset="0"/>
              </a:rPr>
              <a:t> Main contribution to develop and supply weather forecast services for extreme events.</a:t>
            </a:r>
          </a:p>
          <a:p>
            <a:pPr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n-US" sz="2400" dirty="0" smtClean="0">
                <a:solidFill>
                  <a:srgbClr val="7F7F7F"/>
                </a:solidFill>
                <a:latin typeface="Calibri" pitchFamily="34" charset="0"/>
              </a:rPr>
              <a:t> Weather forecasts to be used to:</a:t>
            </a:r>
          </a:p>
          <a:p>
            <a:pPr lvl="1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n-US" sz="2400" dirty="0" smtClean="0">
                <a:solidFill>
                  <a:srgbClr val="7F7F7F"/>
                </a:solidFill>
                <a:latin typeface="Calibri" pitchFamily="34" charset="0"/>
              </a:rPr>
              <a:t> Minimize risks related to extreme events (heat waves, heavy precipitation, etc.)</a:t>
            </a:r>
          </a:p>
          <a:p>
            <a:pPr lvl="1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n-US" sz="2400" dirty="0" smtClean="0">
                <a:solidFill>
                  <a:srgbClr val="7F7F7F"/>
                </a:solidFill>
                <a:latin typeface="Calibri" pitchFamily="34" charset="0"/>
              </a:rPr>
              <a:t> Planning short-term vineyards activities.</a:t>
            </a:r>
          </a:p>
          <a:p>
            <a:pPr marL="85725" lvl="1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n-US" sz="2400" dirty="0" smtClean="0">
                <a:solidFill>
                  <a:srgbClr val="7F7F7F"/>
                </a:solidFill>
                <a:latin typeface="Calibri" pitchFamily="34" charset="0"/>
              </a:rPr>
              <a:t> Forecast variables:</a:t>
            </a:r>
          </a:p>
          <a:p>
            <a:pPr marL="542925" lvl="2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n-US" sz="2400" dirty="0" smtClean="0">
                <a:solidFill>
                  <a:srgbClr val="7F7F7F"/>
                </a:solidFill>
                <a:latin typeface="Calibri" pitchFamily="34" charset="0"/>
              </a:rPr>
              <a:t>Precipitation, temperature, relative humidity, wind speed and direction, </a:t>
            </a:r>
            <a:r>
              <a:rPr lang="en-US" altLang="en-US" sz="2400" dirty="0" err="1" smtClean="0">
                <a:solidFill>
                  <a:srgbClr val="7F7F7F"/>
                </a:solidFill>
                <a:latin typeface="Calibri" pitchFamily="34" charset="0"/>
              </a:rPr>
              <a:t>evapotranspiration</a:t>
            </a:r>
            <a:r>
              <a:rPr lang="en-US" altLang="en-US" sz="2400" dirty="0" smtClean="0">
                <a:solidFill>
                  <a:srgbClr val="7F7F7F"/>
                </a:solidFill>
                <a:latin typeface="Calibri" pitchFamily="34" charset="0"/>
              </a:rPr>
              <a:t>, storm probability, hail, etc.</a:t>
            </a:r>
          </a:p>
        </p:txBody>
      </p: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850519" y="1283705"/>
            <a:ext cx="61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s-ES" sz="2400" b="1" dirty="0" smtClean="0">
                <a:solidFill>
                  <a:srgbClr val="008000"/>
                </a:solidFill>
                <a:latin typeface="Calibri" pitchFamily="34" charset="0"/>
              </a:rPr>
              <a:t>Numerical weather prediction contribution by </a:t>
            </a:r>
            <a:endParaRPr lang="en-US" altLang="es-ES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8" name="Picture 38" descr="EL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240" y="1102226"/>
            <a:ext cx="994294" cy="91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016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TASK 2.2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Operational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weather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forecast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extreme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events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38" descr="EL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7641" y="0"/>
            <a:ext cx="361677" cy="3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ita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5254" y="1902758"/>
            <a:ext cx="3354199" cy="4320000"/>
          </a:xfrm>
          <a:prstGeom prst="rect">
            <a:avLst/>
          </a:prstGeom>
        </p:spPr>
      </p:pic>
      <p:pic>
        <p:nvPicPr>
          <p:cNvPr id="5" name="4 Imagen" descr="portugal3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7341" y="1898121"/>
            <a:ext cx="3354199" cy="4320000"/>
          </a:xfrm>
          <a:prstGeom prst="rect">
            <a:avLst/>
          </a:prstGeom>
        </p:spPr>
      </p:pic>
      <p:pic>
        <p:nvPicPr>
          <p:cNvPr id="6" name="5 Imagen" descr="raimat3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206" y="1900200"/>
            <a:ext cx="3354199" cy="4320000"/>
          </a:xfrm>
          <a:prstGeom prst="rect">
            <a:avLst/>
          </a:prstGeom>
        </p:spPr>
      </p:pic>
      <p:pic>
        <p:nvPicPr>
          <p:cNvPr id="7" name="6 Imagen" descr="italy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5738" y="1896432"/>
            <a:ext cx="3354200" cy="4320000"/>
          </a:xfrm>
          <a:prstGeom prst="rect">
            <a:avLst/>
          </a:prstGeom>
        </p:spPr>
      </p:pic>
      <p:pic>
        <p:nvPicPr>
          <p:cNvPr id="8" name="7 Imagen" descr="portugal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4040" y="1892784"/>
            <a:ext cx="3354200" cy="4320000"/>
          </a:xfrm>
          <a:prstGeom prst="rect">
            <a:avLst/>
          </a:prstGeom>
        </p:spPr>
      </p:pic>
      <p:pic>
        <p:nvPicPr>
          <p:cNvPr id="9" name="8 Imagen" descr="raimat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2239" y="1902429"/>
            <a:ext cx="3354200" cy="4320000"/>
          </a:xfrm>
          <a:prstGeom prst="rect">
            <a:avLst/>
          </a:prstGeom>
        </p:spPr>
      </p:pic>
      <p:sp>
        <p:nvSpPr>
          <p:cNvPr id="10" name="Rectángulo 1"/>
          <p:cNvSpPr>
            <a:spLocks noChangeArrowheads="1"/>
          </p:cNvSpPr>
          <p:nvPr/>
        </p:nvSpPr>
        <p:spPr bwMode="auto">
          <a:xfrm>
            <a:off x="857292" y="1371032"/>
            <a:ext cx="2323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s-ES" sz="2400" b="1" dirty="0" smtClean="0">
                <a:solidFill>
                  <a:srgbClr val="008000"/>
                </a:solidFill>
                <a:latin typeface="Calibri" pitchFamily="34" charset="0"/>
              </a:rPr>
              <a:t>Spain (</a:t>
            </a:r>
            <a:r>
              <a:rPr lang="en-GB" altLang="es-ES" sz="2400" b="1" dirty="0" err="1" smtClean="0">
                <a:solidFill>
                  <a:srgbClr val="008000"/>
                </a:solidFill>
                <a:latin typeface="Calibri" pitchFamily="34" charset="0"/>
              </a:rPr>
              <a:t>Codorniu</a:t>
            </a:r>
            <a:r>
              <a:rPr lang="en-GB" altLang="es-ES" sz="2400" b="1" dirty="0" smtClean="0">
                <a:solidFill>
                  <a:srgbClr val="008000"/>
                </a:solidFill>
                <a:latin typeface="Calibri" pitchFamily="34" charset="0"/>
              </a:rPr>
              <a:t>)</a:t>
            </a:r>
            <a:endParaRPr lang="en-US" altLang="es-ES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1" name="Rectángulo 1"/>
          <p:cNvSpPr>
            <a:spLocks noChangeArrowheads="1"/>
          </p:cNvSpPr>
          <p:nvPr/>
        </p:nvSpPr>
        <p:spPr bwMode="auto">
          <a:xfrm>
            <a:off x="4423448" y="1360875"/>
            <a:ext cx="2875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s-ES" sz="2400" b="1" dirty="0" smtClean="0">
                <a:solidFill>
                  <a:srgbClr val="008000"/>
                </a:solidFill>
                <a:latin typeface="Calibri" pitchFamily="34" charset="0"/>
              </a:rPr>
              <a:t>Portugal (Symington)</a:t>
            </a:r>
            <a:endParaRPr lang="en-US" altLang="es-ES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2" name="Rectángulo 1"/>
          <p:cNvSpPr>
            <a:spLocks noChangeArrowheads="1"/>
          </p:cNvSpPr>
          <p:nvPr/>
        </p:nvSpPr>
        <p:spPr bwMode="auto">
          <a:xfrm>
            <a:off x="7976058" y="1364261"/>
            <a:ext cx="3175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s-ES" sz="2400" b="1" dirty="0" smtClean="0">
                <a:solidFill>
                  <a:srgbClr val="008000"/>
                </a:solidFill>
                <a:latin typeface="Calibri" pitchFamily="34" charset="0"/>
              </a:rPr>
              <a:t>Italy (</a:t>
            </a:r>
            <a:r>
              <a:rPr lang="en-GB" altLang="es-ES" sz="2400" b="1" dirty="0" err="1" smtClean="0">
                <a:solidFill>
                  <a:srgbClr val="008000"/>
                </a:solidFill>
                <a:latin typeface="Calibri" pitchFamily="34" charset="0"/>
              </a:rPr>
              <a:t>Mastroberardino</a:t>
            </a:r>
            <a:r>
              <a:rPr lang="en-GB" altLang="es-ES" sz="2400" b="1" dirty="0" smtClean="0">
                <a:solidFill>
                  <a:srgbClr val="008000"/>
                </a:solidFill>
                <a:latin typeface="Calibri" pitchFamily="34" charset="0"/>
              </a:rPr>
              <a:t>)</a:t>
            </a:r>
            <a:endParaRPr lang="en-US" altLang="es-ES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0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GENERAL OVERVIEW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Screen Shot 2017-05-04 at 11.5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1" y="2018870"/>
            <a:ext cx="10380132" cy="2810919"/>
          </a:xfrm>
          <a:prstGeom prst="rect">
            <a:avLst/>
          </a:prstGeom>
        </p:spPr>
      </p:pic>
      <p:pic>
        <p:nvPicPr>
          <p:cNvPr id="8" name="Picture 7" descr="2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6"/>
          <p:cNvSpPr>
            <a:spLocks/>
          </p:cNvSpPr>
          <p:nvPr/>
        </p:nvSpPr>
        <p:spPr bwMode="auto">
          <a:xfrm>
            <a:off x="1141716" y="1993626"/>
            <a:ext cx="9056688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eaLnBrk="1" hangingPunct="1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s-ES" sz="2400" dirty="0" smtClean="0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es-ES" sz="2400" dirty="0">
                <a:solidFill>
                  <a:srgbClr val="7F7F7F"/>
                </a:solidFill>
                <a:latin typeface="Calibri" pitchFamily="34" charset="0"/>
              </a:rPr>
              <a:t>Weather Research and Forecasting Model (WRF).</a:t>
            </a:r>
          </a:p>
          <a:p>
            <a:pPr eaLnBrk="1" hangingPunct="1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s-ES" sz="2400" dirty="0">
                <a:solidFill>
                  <a:srgbClr val="7F7F7F"/>
                </a:solidFill>
                <a:latin typeface="Calibri" pitchFamily="34" charset="0"/>
              </a:rPr>
              <a:t> High resolution simulation (1 km).</a:t>
            </a:r>
          </a:p>
          <a:p>
            <a:pPr eaLnBrk="1" hangingPunct="1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s-ES" sz="2400" dirty="0">
                <a:solidFill>
                  <a:srgbClr val="7F7F7F"/>
                </a:solidFill>
                <a:latin typeface="Calibri" pitchFamily="34" charset="0"/>
              </a:rPr>
              <a:t> Temporal resolution: 1 h.</a:t>
            </a:r>
          </a:p>
          <a:p>
            <a:pPr eaLnBrk="1" hangingPunct="1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s-ES" sz="2400" dirty="0">
                <a:solidFill>
                  <a:srgbClr val="7F7F7F"/>
                </a:solidFill>
                <a:latin typeface="Calibri" pitchFamily="34" charset="0"/>
              </a:rPr>
              <a:t> Forecast length: 5 days.</a:t>
            </a:r>
          </a:p>
          <a:p>
            <a:pPr eaLnBrk="1" hangingPunct="1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s-ES" sz="2400" dirty="0">
                <a:solidFill>
                  <a:srgbClr val="7F7F7F"/>
                </a:solidFill>
                <a:latin typeface="Calibri" pitchFamily="34" charset="0"/>
              </a:rPr>
              <a:t> Two daily updates (00 Z, 12 Z).</a:t>
            </a:r>
          </a:p>
          <a:p>
            <a:pPr eaLnBrk="1" hangingPunct="1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s-ES" sz="2400" dirty="0">
                <a:solidFill>
                  <a:srgbClr val="7F7F7F"/>
                </a:solidFill>
                <a:latin typeface="Calibri" pitchFamily="34" charset="0"/>
              </a:rPr>
              <a:t> Initialization using data from the Global Forecast System (GFS). </a:t>
            </a:r>
          </a:p>
          <a:p>
            <a:pPr eaLnBrk="1" hangingPunct="1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s-ES" sz="2400" dirty="0">
                <a:solidFill>
                  <a:srgbClr val="7F7F7F"/>
                </a:solidFill>
                <a:latin typeface="Calibri" pitchFamily="34" charset="0"/>
              </a:rPr>
              <a:t> Data assimilation of surface met stations to improve model initial state</a:t>
            </a:r>
            <a:r>
              <a:rPr lang="en-US" altLang="es-ES" sz="2400" dirty="0" smtClean="0">
                <a:solidFill>
                  <a:srgbClr val="7F7F7F"/>
                </a:solidFill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r>
              <a:rPr lang="en-US" altLang="es-ES" sz="2400" dirty="0" smtClean="0">
                <a:solidFill>
                  <a:srgbClr val="7F7F7F"/>
                </a:solidFill>
                <a:latin typeface="Calibri" pitchFamily="34" charset="0"/>
              </a:rPr>
              <a:t> Calibration and validation of the model for each demo-site.</a:t>
            </a:r>
            <a:endParaRPr lang="en-US" altLang="es-ES" sz="2400" dirty="0">
              <a:solidFill>
                <a:srgbClr val="7F7F7F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endParaRPr lang="en-US" altLang="es-ES" sz="2400" dirty="0">
              <a:solidFill>
                <a:srgbClr val="7F7F7F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F689B"/>
              </a:buClr>
              <a:buFontTx/>
              <a:buChar char="•"/>
            </a:pPr>
            <a:endParaRPr lang="en-US" altLang="es-ES" sz="24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4" name="Picture 38" descr="EL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7641" y="0"/>
            <a:ext cx="361677" cy="3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TASK 2.2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Operational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weather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forecast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extreme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events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850519" y="1283705"/>
            <a:ext cx="3586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s-ES" sz="2400" b="1" dirty="0" smtClean="0">
                <a:solidFill>
                  <a:srgbClr val="008000"/>
                </a:solidFill>
                <a:latin typeface="Calibri" pitchFamily="34" charset="0"/>
              </a:rPr>
              <a:t>Description of the solution</a:t>
            </a:r>
            <a:endParaRPr lang="en-US" altLang="es-ES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5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TASK 2.5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Decadal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Climatatic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Data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38" descr="E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7641" y="0"/>
            <a:ext cx="361677" cy="3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16"/>
          <p:cNvSpPr>
            <a:spLocks/>
          </p:cNvSpPr>
          <p:nvPr/>
        </p:nvSpPr>
        <p:spPr bwMode="auto">
          <a:xfrm>
            <a:off x="958271" y="2044268"/>
            <a:ext cx="9896158" cy="39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>
              <a:spcBef>
                <a:spcPct val="20000"/>
              </a:spcBef>
              <a:buClr>
                <a:srgbClr val="0F689B"/>
              </a:buClr>
            </a:pPr>
            <a:endParaRPr lang="en-US" altLang="en-US" sz="24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850519" y="1151353"/>
            <a:ext cx="9436481" cy="11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eaLnBrk="1" hangingPunct="1"/>
            <a:r>
              <a:rPr lang="en-GB" altLang="es-ES" sz="2400" b="1" dirty="0" smtClean="0">
                <a:solidFill>
                  <a:srgbClr val="008000"/>
                </a:solidFill>
                <a:latin typeface="Calibri" pitchFamily="34" charset="0"/>
              </a:rPr>
              <a:t>Main goal:</a:t>
            </a:r>
          </a:p>
          <a:p>
            <a:pPr eaLnBrk="1" hangingPunct="1"/>
            <a:r>
              <a:rPr lang="en-GB" altLang="es-ES" sz="2400" i="1" dirty="0" smtClean="0">
                <a:solidFill>
                  <a:srgbClr val="008000"/>
                </a:solidFill>
                <a:latin typeface="Calibri" pitchFamily="34" charset="0"/>
              </a:rPr>
              <a:t>Production of </a:t>
            </a:r>
            <a:r>
              <a:rPr lang="en-GB" altLang="es-ES" sz="2400" b="1" i="1" dirty="0" smtClean="0">
                <a:solidFill>
                  <a:srgbClr val="008000"/>
                </a:solidFill>
                <a:latin typeface="Calibri" pitchFamily="34" charset="0"/>
              </a:rPr>
              <a:t>climate information </a:t>
            </a:r>
            <a:r>
              <a:rPr lang="en-GB" altLang="es-ES" sz="2400" i="1" dirty="0" smtClean="0">
                <a:solidFill>
                  <a:srgbClr val="008000"/>
                </a:solidFill>
                <a:latin typeface="Calibri" pitchFamily="34" charset="0"/>
              </a:rPr>
              <a:t>at</a:t>
            </a:r>
            <a:r>
              <a:rPr lang="en-GB" altLang="es-ES" sz="2400" b="1" i="1" dirty="0" smtClean="0">
                <a:solidFill>
                  <a:srgbClr val="008000"/>
                </a:solidFill>
                <a:latin typeface="Calibri" pitchFamily="34" charset="0"/>
              </a:rPr>
              <a:t> multi-decadal time-scale for long strategic planning </a:t>
            </a:r>
            <a:r>
              <a:rPr lang="en-GB" altLang="es-ES" sz="2400" i="1" dirty="0" smtClean="0">
                <a:solidFill>
                  <a:srgbClr val="008000"/>
                </a:solidFill>
                <a:latin typeface="Calibri" pitchFamily="34" charset="0"/>
              </a:rPr>
              <a:t>and making </a:t>
            </a:r>
            <a:r>
              <a:rPr lang="en-GB" altLang="es-ES" sz="2400" b="1" i="1" dirty="0" err="1" smtClean="0">
                <a:solidFill>
                  <a:srgbClr val="008000"/>
                </a:solidFill>
                <a:latin typeface="Calibri" pitchFamily="34" charset="0"/>
              </a:rPr>
              <a:t>adatation</a:t>
            </a:r>
            <a:r>
              <a:rPr lang="en-GB" altLang="es-ES" sz="2400" b="1" i="1" dirty="0" smtClean="0">
                <a:solidFill>
                  <a:srgbClr val="008000"/>
                </a:solidFill>
                <a:latin typeface="Calibri" pitchFamily="34" charset="0"/>
              </a:rPr>
              <a:t> decision</a:t>
            </a:r>
            <a:r>
              <a:rPr lang="en-GB" altLang="es-ES" sz="2400" i="1" dirty="0" smtClean="0">
                <a:solidFill>
                  <a:srgbClr val="008000"/>
                </a:solidFill>
                <a:latin typeface="Calibri" pitchFamily="34" charset="0"/>
              </a:rPr>
              <a:t>.</a:t>
            </a:r>
            <a:endParaRPr lang="en-US" altLang="es-ES" sz="2400" b="1" i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8" name="Picture 38" descr="E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074" y="1114257"/>
            <a:ext cx="994294" cy="91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3 Grupo"/>
          <p:cNvGrpSpPr/>
          <p:nvPr/>
        </p:nvGrpSpPr>
        <p:grpSpPr>
          <a:xfrm>
            <a:off x="902350" y="2425668"/>
            <a:ext cx="8771036" cy="1400385"/>
            <a:chOff x="2887580" y="2172996"/>
            <a:chExt cx="8325849" cy="1424445"/>
          </a:xfrm>
        </p:grpSpPr>
        <p:pic>
          <p:nvPicPr>
            <p:cNvPr id="10" name="Picture 6" descr="Resultat d'imatges de wine climate change"/>
            <p:cNvPicPr>
              <a:picLocks noChangeAspect="1" noChangeArrowheads="1"/>
            </p:cNvPicPr>
            <p:nvPr/>
          </p:nvPicPr>
          <p:blipFill>
            <a:blip r:embed="rId4" cstate="print"/>
            <a:srcRect l="598" r="13422"/>
            <a:stretch>
              <a:fillRect/>
            </a:stretch>
          </p:blipFill>
          <p:spPr bwMode="auto">
            <a:xfrm>
              <a:off x="8386008" y="2185028"/>
              <a:ext cx="2827421" cy="1412413"/>
            </a:xfrm>
            <a:prstGeom prst="rect">
              <a:avLst/>
            </a:prstGeom>
            <a:noFill/>
          </p:spPr>
        </p:pic>
        <p:pic>
          <p:nvPicPr>
            <p:cNvPr id="11" name="Picture 8" descr="Resultat d'imatges de vineyard drought"/>
            <p:cNvPicPr>
              <a:picLocks noChangeAspect="1" noChangeArrowheads="1"/>
            </p:cNvPicPr>
            <p:nvPr/>
          </p:nvPicPr>
          <p:blipFill>
            <a:blip r:embed="rId5" cstate="print"/>
            <a:srcRect l="-922" r="416"/>
            <a:stretch>
              <a:fillRect/>
            </a:stretch>
          </p:blipFill>
          <p:spPr bwMode="auto">
            <a:xfrm>
              <a:off x="5823282" y="2185029"/>
              <a:ext cx="2562696" cy="1394579"/>
            </a:xfrm>
            <a:prstGeom prst="rect">
              <a:avLst/>
            </a:prstGeom>
            <a:noFill/>
          </p:spPr>
        </p:pic>
        <p:pic>
          <p:nvPicPr>
            <p:cNvPr id="12" name="Picture 10" descr="Resultat d'imatges de vineyard hail"/>
            <p:cNvPicPr>
              <a:picLocks noChangeAspect="1" noChangeArrowheads="1"/>
            </p:cNvPicPr>
            <p:nvPr/>
          </p:nvPicPr>
          <p:blipFill>
            <a:blip r:embed="rId6" cstate="print"/>
            <a:srcRect l="79" r="-77" b="17562"/>
            <a:stretch>
              <a:fillRect/>
            </a:stretch>
          </p:blipFill>
          <p:spPr bwMode="auto">
            <a:xfrm>
              <a:off x="2887580" y="2172996"/>
              <a:ext cx="3007895" cy="1394579"/>
            </a:xfrm>
            <a:prstGeom prst="rect">
              <a:avLst/>
            </a:prstGeom>
            <a:noFill/>
          </p:spPr>
        </p:pic>
      </p:grpSp>
      <p:sp>
        <p:nvSpPr>
          <p:cNvPr id="16" name="15 Rectángulo"/>
          <p:cNvSpPr/>
          <p:nvPr/>
        </p:nvSpPr>
        <p:spPr>
          <a:xfrm>
            <a:off x="930671" y="3857954"/>
            <a:ext cx="1039104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2400" b="1" dirty="0" smtClean="0">
                <a:latin typeface="Calibri" pitchFamily="34" charset="0"/>
              </a:rPr>
              <a:t>Arising questions:</a:t>
            </a:r>
          </a:p>
          <a:p>
            <a:r>
              <a:rPr lang="es-ES_tradnl" sz="2200" dirty="0" smtClean="0"/>
              <a:t> - </a:t>
            </a:r>
            <a:r>
              <a:rPr lang="es-ES_tradnl" sz="2200" dirty="0" err="1" smtClean="0"/>
              <a:t>What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kind</a:t>
            </a:r>
            <a:r>
              <a:rPr lang="es-ES_tradnl" sz="2200" dirty="0" smtClean="0"/>
              <a:t> of </a:t>
            </a:r>
            <a:r>
              <a:rPr lang="es-ES_tradnl" sz="2200" dirty="0" err="1" smtClean="0"/>
              <a:t>climate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information</a:t>
            </a:r>
            <a:r>
              <a:rPr lang="es-ES_tradnl" sz="2200" dirty="0" smtClean="0"/>
              <a:t> can </a:t>
            </a:r>
            <a:r>
              <a:rPr lang="es-ES_tradnl" sz="2200" dirty="0" err="1" smtClean="0"/>
              <a:t>be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useful</a:t>
            </a:r>
            <a:r>
              <a:rPr lang="es-ES_tradnl" sz="2200" dirty="0" smtClean="0"/>
              <a:t> in </a:t>
            </a:r>
            <a:r>
              <a:rPr lang="es-ES_tradnl" sz="2200" dirty="0" err="1" smtClean="0"/>
              <a:t>vineyard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management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from</a:t>
            </a:r>
            <a:r>
              <a:rPr lang="es-ES_tradnl" sz="2200" dirty="0" smtClean="0"/>
              <a:t> a </a:t>
            </a:r>
            <a:r>
              <a:rPr lang="es-ES_tradnl" sz="2200" dirty="0" err="1" smtClean="0"/>
              <a:t>strategical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point</a:t>
            </a:r>
            <a:r>
              <a:rPr lang="es-ES_tradnl" sz="2200" dirty="0" smtClean="0"/>
              <a:t> of </a:t>
            </a:r>
            <a:r>
              <a:rPr lang="es-ES_tradnl" sz="2200" dirty="0" err="1" smtClean="0"/>
              <a:t>view</a:t>
            </a:r>
            <a:r>
              <a:rPr lang="es-ES_tradnl" sz="2200" dirty="0" smtClean="0"/>
              <a:t>?</a:t>
            </a:r>
          </a:p>
          <a:p>
            <a:pPr>
              <a:buFontTx/>
              <a:buChar char="-"/>
            </a:pPr>
            <a:r>
              <a:rPr lang="es-ES_tradnl" sz="2200" dirty="0" smtClean="0"/>
              <a:t> </a:t>
            </a:r>
            <a:r>
              <a:rPr lang="es-ES_tradnl" sz="2200" dirty="0" err="1" smtClean="0"/>
              <a:t>Which</a:t>
            </a:r>
            <a:r>
              <a:rPr lang="es-ES_tradnl" sz="2200" dirty="0" smtClean="0"/>
              <a:t> are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threatening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weather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phenomena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which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could</a:t>
            </a:r>
            <a:r>
              <a:rPr lang="es-ES_tradnl" sz="2200" dirty="0" smtClean="0"/>
              <a:t> reduce </a:t>
            </a:r>
            <a:r>
              <a:rPr lang="es-ES_tradnl" sz="2200" dirty="0" err="1" smtClean="0"/>
              <a:t>wine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production</a:t>
            </a:r>
            <a:r>
              <a:rPr lang="es-ES_tradnl" sz="2200" dirty="0" smtClean="0"/>
              <a:t> and </a:t>
            </a:r>
            <a:r>
              <a:rPr lang="es-ES_tradnl" sz="2200" dirty="0" err="1" smtClean="0"/>
              <a:t>quality</a:t>
            </a:r>
            <a:r>
              <a:rPr lang="es-ES_tradnl" sz="2200" dirty="0" smtClean="0"/>
              <a:t>?  Are </a:t>
            </a:r>
            <a:r>
              <a:rPr lang="es-ES_tradnl" sz="2200" b="1" dirty="0" smtClean="0"/>
              <a:t>extreme </a:t>
            </a:r>
            <a:r>
              <a:rPr lang="es-ES_tradnl" sz="2200" b="1" dirty="0" err="1" smtClean="0"/>
              <a:t>events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important</a:t>
            </a:r>
            <a:r>
              <a:rPr lang="es-ES_tradnl" sz="2200" dirty="0" smtClean="0"/>
              <a:t>? Are </a:t>
            </a:r>
            <a:r>
              <a:rPr lang="es-ES_tradnl" sz="2200" dirty="0" err="1" smtClean="0"/>
              <a:t>changes</a:t>
            </a:r>
            <a:r>
              <a:rPr lang="es-ES_tradnl" sz="2200" dirty="0" smtClean="0"/>
              <a:t> in </a:t>
            </a:r>
            <a:r>
              <a:rPr lang="es-ES_tradnl" sz="2200" b="1" dirty="0" smtClean="0"/>
              <a:t>mean </a:t>
            </a:r>
            <a:r>
              <a:rPr lang="es-ES_tradnl" sz="2200" b="1" dirty="0" err="1" smtClean="0"/>
              <a:t>parterns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important</a:t>
            </a:r>
            <a:r>
              <a:rPr lang="es-ES_tradnl" sz="2200" dirty="0" smtClean="0"/>
              <a:t> as </a:t>
            </a:r>
            <a:r>
              <a:rPr lang="es-ES_tradnl" sz="2200" dirty="0" err="1" smtClean="0"/>
              <a:t>well</a:t>
            </a:r>
            <a:r>
              <a:rPr lang="es-ES_tradnl" sz="2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422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TASK 2.5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Decadal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</a:rPr>
              <a:t>Climatatic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Data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38" descr="E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7641" y="0"/>
            <a:ext cx="361677" cy="3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Resultat d'imatges de climate change fundamentals"/>
          <p:cNvPicPr>
            <a:picLocks noChangeAspect="1" noChangeArrowheads="1"/>
          </p:cNvPicPr>
          <p:nvPr/>
        </p:nvPicPr>
        <p:blipFill>
          <a:blip r:embed="rId4" cstate="print"/>
          <a:srcRect t="12465" b="5265"/>
          <a:stretch>
            <a:fillRect/>
          </a:stretch>
        </p:blipFill>
        <p:spPr bwMode="auto">
          <a:xfrm>
            <a:off x="769081" y="1786133"/>
            <a:ext cx="2792270" cy="1794977"/>
          </a:xfrm>
          <a:prstGeom prst="rect">
            <a:avLst/>
          </a:prstGeom>
          <a:noFill/>
        </p:spPr>
      </p:pic>
      <p:pic>
        <p:nvPicPr>
          <p:cNvPr id="15" name="Picture 12" descr="Resultat d'imatges de global temperatu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6740" y="1215186"/>
            <a:ext cx="1993723" cy="1525045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6281323" y="1319064"/>
            <a:ext cx="516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altLang="es-ES" sz="2400" b="1" dirty="0" err="1" smtClean="0">
                <a:solidFill>
                  <a:srgbClr val="008000"/>
                </a:solidFill>
                <a:latin typeface="Calibri" pitchFamily="34" charset="0"/>
              </a:rPr>
              <a:t>What</a:t>
            </a:r>
            <a:r>
              <a:rPr lang="es-ES_tradnl" altLang="es-ES" sz="2400" b="1" dirty="0" smtClean="0">
                <a:solidFill>
                  <a:srgbClr val="008000"/>
                </a:solidFill>
                <a:latin typeface="Calibri" pitchFamily="34" charset="0"/>
              </a:rPr>
              <a:t> are </a:t>
            </a:r>
            <a:r>
              <a:rPr lang="es-ES_tradnl" altLang="es-ES" sz="2400" b="1" dirty="0" err="1" smtClean="0">
                <a:solidFill>
                  <a:srgbClr val="008000"/>
                </a:solidFill>
                <a:latin typeface="Calibri" pitchFamily="34" charset="0"/>
              </a:rPr>
              <a:t>Climate</a:t>
            </a:r>
            <a:r>
              <a:rPr lang="es-ES_tradnl" altLang="es-ES" sz="2400" b="1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s-ES_tradnl" altLang="es-ES" sz="2400" b="1" dirty="0" err="1" smtClean="0">
                <a:solidFill>
                  <a:srgbClr val="008000"/>
                </a:solidFill>
                <a:latin typeface="Calibri" pitchFamily="34" charset="0"/>
              </a:rPr>
              <a:t>Projections</a:t>
            </a:r>
            <a:r>
              <a:rPr lang="es-ES_tradnl" altLang="es-ES" sz="2400" b="1" dirty="0" smtClean="0">
                <a:solidFill>
                  <a:srgbClr val="008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80906" y="1278984"/>
            <a:ext cx="1996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altLang="es-ES" sz="2400" b="1" dirty="0" smtClean="0">
                <a:solidFill>
                  <a:srgbClr val="008000"/>
                </a:solidFill>
                <a:latin typeface="Calibri" pitchFamily="34" charset="0"/>
              </a:rPr>
              <a:t>Fundamentals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260444" y="1886720"/>
            <a:ext cx="526580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88900" lvl="1" indent="368300">
              <a:buFont typeface="Arial" pitchFamily="34" charset="0"/>
              <a:buChar char="•"/>
            </a:pPr>
            <a:r>
              <a:rPr lang="es-ES_tradnl" sz="22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s-ES_tradnl" sz="2200" b="1" dirty="0" err="1" smtClean="0">
                <a:solidFill>
                  <a:schemeClr val="accent3">
                    <a:lumMod val="50000"/>
                  </a:schemeClr>
                </a:solidFill>
              </a:rPr>
              <a:t>Climate</a:t>
            </a:r>
            <a:r>
              <a:rPr lang="es-ES_tradnl" sz="2200" dirty="0" smtClean="0">
                <a:solidFill>
                  <a:schemeClr val="accent3">
                    <a:lumMod val="50000"/>
                  </a:schemeClr>
                </a:solidFill>
              </a:rPr>
              <a:t>       = “</a:t>
            </a:r>
            <a:r>
              <a:rPr lang="es-ES_tradnl" sz="2200" i="1" dirty="0" err="1" smtClean="0">
                <a:solidFill>
                  <a:schemeClr val="accent3">
                    <a:lumMod val="50000"/>
                  </a:schemeClr>
                </a:solidFill>
              </a:rPr>
              <a:t>Statistics</a:t>
            </a:r>
            <a:r>
              <a:rPr lang="es-ES_tradnl" sz="2200" i="1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es-ES_tradnl" sz="2200" i="1" dirty="0" err="1" smtClean="0">
                <a:solidFill>
                  <a:schemeClr val="accent3">
                    <a:lumMod val="50000"/>
                  </a:schemeClr>
                </a:solidFill>
              </a:rPr>
              <a:t>weather</a:t>
            </a:r>
            <a:r>
              <a:rPr lang="es-ES_tradnl" sz="22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2200" i="1" dirty="0" err="1" smtClean="0">
                <a:solidFill>
                  <a:schemeClr val="accent3">
                    <a:lumMod val="50000"/>
                  </a:schemeClr>
                </a:solidFill>
              </a:rPr>
              <a:t>over</a:t>
            </a:r>
            <a:r>
              <a:rPr lang="es-ES_tradnl" sz="2200" i="1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es-ES_tradnl" sz="2200" i="1" dirty="0" err="1" smtClean="0">
                <a:solidFill>
                  <a:schemeClr val="accent3">
                    <a:lumMod val="50000"/>
                  </a:schemeClr>
                </a:solidFill>
              </a:rPr>
              <a:t>long</a:t>
            </a:r>
            <a:r>
              <a:rPr lang="es-ES_tradnl" sz="22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2200" i="1" dirty="0" err="1" smtClean="0">
                <a:solidFill>
                  <a:schemeClr val="accent3">
                    <a:lumMod val="50000"/>
                  </a:schemeClr>
                </a:solidFill>
              </a:rPr>
              <a:t>period</a:t>
            </a:r>
            <a:r>
              <a:rPr lang="es-ES_tradnl" sz="2200" i="1" dirty="0" smtClean="0">
                <a:solidFill>
                  <a:schemeClr val="accent3">
                    <a:lumMod val="50000"/>
                  </a:schemeClr>
                </a:solidFill>
              </a:rPr>
              <a:t> of time</a:t>
            </a:r>
            <a:r>
              <a:rPr lang="es-ES_tradnl" sz="2200" dirty="0" smtClean="0">
                <a:solidFill>
                  <a:schemeClr val="accent3">
                    <a:lumMod val="50000"/>
                  </a:schemeClr>
                </a:solidFill>
              </a:rPr>
              <a:t>”</a:t>
            </a:r>
            <a:endParaRPr lang="es-ES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8900" lvl="1" indent="368300">
              <a:buFont typeface="Arial" pitchFamily="34" charset="0"/>
              <a:buChar char="•"/>
            </a:pPr>
            <a:r>
              <a:rPr lang="es-ES_tradnl" sz="2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2200" b="1" dirty="0" err="1" smtClean="0">
                <a:solidFill>
                  <a:schemeClr val="accent3">
                    <a:lumMod val="50000"/>
                  </a:schemeClr>
                </a:solidFill>
              </a:rPr>
              <a:t>Projection</a:t>
            </a:r>
            <a:r>
              <a:rPr lang="es-ES_tradnl" sz="2200" dirty="0" smtClean="0">
                <a:solidFill>
                  <a:schemeClr val="accent3">
                    <a:lumMod val="50000"/>
                  </a:schemeClr>
                </a:solidFill>
              </a:rPr>
              <a:t>   = “</a:t>
            </a:r>
            <a:r>
              <a:rPr lang="es-ES_tradnl" sz="2200" i="1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2200" i="1" dirty="0" err="1" smtClean="0">
                <a:solidFill>
                  <a:schemeClr val="accent3">
                    <a:lumMod val="50000"/>
                  </a:schemeClr>
                </a:solidFill>
              </a:rPr>
              <a:t>uture</a:t>
            </a: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</a:rPr>
              <a:t> states based on the assumption of different scenarios”</a:t>
            </a:r>
            <a:endParaRPr lang="es-ES_tradnl" sz="22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" name="Picture 16" descr="Resultat d'imatges de global climate mode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702" y="4388987"/>
            <a:ext cx="1944216" cy="1844228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679728" y="3554024"/>
            <a:ext cx="1895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2400" b="1" dirty="0" err="1" smtClean="0">
                <a:solidFill>
                  <a:srgbClr val="008000"/>
                </a:solidFill>
                <a:latin typeface="Calibri" pitchFamily="34" charset="0"/>
              </a:rPr>
              <a:t>Methodology</a:t>
            </a:r>
            <a:endParaRPr lang="es-ES_tradnl" altLang="es-ES" sz="2400" b="1" dirty="0" smtClean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658976" y="4580394"/>
            <a:ext cx="2815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smtClean="0"/>
              <a:t> Global Scale</a:t>
            </a:r>
            <a:r>
              <a:rPr lang="en-US" sz="1600" b="1" smtClean="0"/>
              <a:t> phenomena</a:t>
            </a:r>
            <a:r>
              <a:rPr lang="en-US" sz="1600" smtClean="0"/>
              <a:t>.</a:t>
            </a:r>
          </a:p>
          <a:p>
            <a:pPr>
              <a:buFontTx/>
              <a:buChar char="-"/>
            </a:pPr>
            <a:r>
              <a:rPr lang="en-US" sz="1600" b="1" smtClean="0"/>
              <a:t> Historical </a:t>
            </a:r>
            <a:r>
              <a:rPr lang="en-US" sz="1600" smtClean="0"/>
              <a:t>and </a:t>
            </a:r>
            <a:r>
              <a:rPr lang="en-US" sz="1600" b="1" smtClean="0"/>
              <a:t>future</a:t>
            </a:r>
            <a:r>
              <a:rPr lang="en-US" sz="1600" smtClean="0"/>
              <a:t> periods.</a:t>
            </a:r>
          </a:p>
          <a:p>
            <a:pPr>
              <a:buFontTx/>
              <a:buChar char="-"/>
            </a:pPr>
            <a:r>
              <a:rPr lang="en-US" sz="1600" smtClean="0"/>
              <a:t> Range of </a:t>
            </a:r>
            <a:r>
              <a:rPr lang="en-US" sz="1600" b="1" smtClean="0"/>
              <a:t>radiative scenarios</a:t>
            </a:r>
            <a:r>
              <a:rPr lang="en-US" sz="1600" smtClean="0"/>
              <a:t>.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721261" y="4052086"/>
            <a:ext cx="4668886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1600" b="1" dirty="0" smtClean="0"/>
              <a:t>1) Global </a:t>
            </a:r>
            <a:r>
              <a:rPr lang="es-ES_tradnl" sz="1600" b="1" dirty="0" err="1" smtClean="0"/>
              <a:t>Climate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Models</a:t>
            </a:r>
            <a:r>
              <a:rPr lang="es-ES_tradnl" sz="1600" b="1" dirty="0" smtClean="0"/>
              <a:t> </a:t>
            </a:r>
            <a:endParaRPr lang="es-ES" sz="16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714349" y="4059691"/>
            <a:ext cx="2683693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1600" b="1" dirty="0" smtClean="0"/>
              <a:t>2) </a:t>
            </a:r>
            <a:r>
              <a:rPr lang="es-ES_tradnl" sz="1600" b="1" dirty="0" err="1" smtClean="0"/>
              <a:t>Climate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Downscaling</a:t>
            </a:r>
            <a:endParaRPr lang="es-ES" sz="16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726583" y="4551905"/>
            <a:ext cx="2707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smtClean="0"/>
              <a:t>  </a:t>
            </a:r>
            <a:r>
              <a:rPr lang="en-US" sz="1600" smtClean="0"/>
              <a:t>Climate Change signal </a:t>
            </a:r>
            <a:r>
              <a:rPr lang="en-US" sz="1600" b="1" smtClean="0"/>
              <a:t>is not spatially uniform and </a:t>
            </a:r>
            <a:r>
              <a:rPr lang="en-US" sz="1600" smtClean="0"/>
              <a:t>Local-scale is not considered in GCM.</a:t>
            </a:r>
          </a:p>
          <a:p>
            <a:pPr>
              <a:buFontTx/>
              <a:buChar char="-"/>
            </a:pPr>
            <a:r>
              <a:rPr lang="en-US" sz="1600" smtClean="0"/>
              <a:t> Downscaling techniques </a:t>
            </a:r>
            <a:r>
              <a:rPr lang="en-US" sz="1600" b="1" smtClean="0"/>
              <a:t>relate Global and Local scale</a:t>
            </a:r>
            <a:r>
              <a:rPr lang="en-US" sz="1600" smtClean="0"/>
              <a:t>.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8698860" y="4067717"/>
            <a:ext cx="2803358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1600" b="1" dirty="0" smtClean="0"/>
              <a:t>3) </a:t>
            </a:r>
            <a:r>
              <a:rPr lang="es-ES_tradnl" sz="1600" b="1" dirty="0" err="1" smtClean="0"/>
              <a:t>Climate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statistics</a:t>
            </a:r>
            <a:endParaRPr lang="es-ES" sz="16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8718438" y="4511794"/>
            <a:ext cx="2707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  Comparison of </a:t>
            </a:r>
            <a:r>
              <a:rPr lang="en-US" sz="1600" b="1" dirty="0" smtClean="0"/>
              <a:t>climate statistics </a:t>
            </a:r>
            <a:r>
              <a:rPr lang="en-US" sz="1600" dirty="0" smtClean="0"/>
              <a:t>between </a:t>
            </a:r>
            <a:r>
              <a:rPr lang="en-US" sz="1600" b="1" dirty="0" smtClean="0"/>
              <a:t>future</a:t>
            </a:r>
            <a:r>
              <a:rPr lang="en-US" sz="1600" dirty="0" smtClean="0"/>
              <a:t> and </a:t>
            </a:r>
            <a:r>
              <a:rPr lang="en-US" sz="1600" b="1" dirty="0" smtClean="0"/>
              <a:t>historical</a:t>
            </a:r>
            <a:r>
              <a:rPr lang="en-US" sz="1600" dirty="0" smtClean="0"/>
              <a:t> periods.</a:t>
            </a:r>
          </a:p>
          <a:p>
            <a:pPr>
              <a:buFontTx/>
              <a:buChar char="-"/>
            </a:pPr>
            <a:r>
              <a:rPr lang="en-US" sz="1600" dirty="0" smtClean="0"/>
              <a:t> Analysis of </a:t>
            </a:r>
            <a:r>
              <a:rPr lang="en-US" sz="1600" b="1" dirty="0" smtClean="0"/>
              <a:t>uncertainty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01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68335" y="2578912"/>
            <a:ext cx="69969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8000" b="1" dirty="0" smtClean="0">
                <a:solidFill>
                  <a:srgbClr val="4F6228"/>
                </a:solidFill>
              </a:rPr>
              <a:t>IRTA</a:t>
            </a:r>
            <a:endParaRPr lang="en-GB" altLang="en-US" sz="8000" b="1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9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03199" y="5925516"/>
            <a:ext cx="11887199" cy="13825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99" y="731679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forecast </a:t>
            </a: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(METEOSIM / IRTA)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1131" y="613204"/>
            <a:ext cx="3731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Climate predictions</a:t>
            </a:r>
            <a:endParaRPr lang="en-US" sz="15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8980" y="939407"/>
            <a:ext cx="23399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 (BSC / IRTA)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8883" y="800314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Decadal</a:t>
            </a: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(METEOSIM)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199" y="662168"/>
            <a:ext cx="3296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projections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799" y="2020144"/>
            <a:ext cx="11684000" cy="380429"/>
          </a:xfrm>
          <a:prstGeom prst="rect">
            <a:avLst/>
          </a:prstGeom>
          <a:gradFill flip="none" rotWithShape="1">
            <a:gsLst>
              <a:gs pos="0">
                <a:srgbClr val="77933C"/>
              </a:gs>
              <a:gs pos="100000">
                <a:srgbClr val="FFFFFF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799" y="2086983"/>
            <a:ext cx="894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Initial-value driven</a:t>
            </a:r>
            <a:endParaRPr 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0800000">
            <a:off x="304799" y="2400573"/>
            <a:ext cx="11684000" cy="372212"/>
          </a:xfrm>
          <a:prstGeom prst="rect">
            <a:avLst/>
          </a:prstGeom>
          <a:gradFill flip="none" rotWithShape="1">
            <a:gsLst>
              <a:gs pos="0">
                <a:srgbClr val="77933C"/>
              </a:gs>
              <a:gs pos="100000">
                <a:srgbClr val="FFFFFF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799" y="2465245"/>
            <a:ext cx="71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Boundary-condition driven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72799" y="599995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3199" y="662168"/>
            <a:ext cx="2844800" cy="1011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9599" y="666236"/>
            <a:ext cx="5588000" cy="1007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39200" y="662167"/>
            <a:ext cx="3265713" cy="1011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399" y="1301126"/>
            <a:ext cx="147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1-15 days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9953" y="1333918"/>
            <a:ext cx="193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1-15  months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4533" y="1301126"/>
            <a:ext cx="193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2-30 years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50399" y="1301126"/>
            <a:ext cx="193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20-100 years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7728" y="1747780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Main scientific challenge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199" y="1747780"/>
            <a:ext cx="11887200" cy="104219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203201" y="2858599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40150" y="2898922"/>
            <a:ext cx="4548649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Siting, choice of scion variety and rootstock.</a:t>
            </a:r>
            <a:endParaRPr 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0150" y="3494461"/>
            <a:ext cx="4548649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Assessment of water needs</a:t>
            </a:r>
            <a:endParaRPr 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3509" y="5025777"/>
            <a:ext cx="7055288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Wine style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3509" y="3743087"/>
            <a:ext cx="2249379" cy="523220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cycle management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797" y="4338625"/>
            <a:ext cx="6878091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 pressure, abiotic stresses 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799" y="5036778"/>
            <a:ext cx="4267200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Productivity, quality</a:t>
            </a:r>
            <a:endParaRPr 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799" y="5377512"/>
            <a:ext cx="6878091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 date and duration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3510" y="4674042"/>
            <a:ext cx="2249381" cy="307777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forcing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3199" y="2834463"/>
            <a:ext cx="11887200" cy="3054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996" y="705495"/>
            <a:ext cx="2657719" cy="4997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15213" y="716796"/>
            <a:ext cx="2657719" cy="4997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7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PHENOLOGICAL AND IRRIGATION MODELS TO BE IMPLEMENTED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62961" y="1840604"/>
            <a:ext cx="223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Phenological</a:t>
            </a:r>
            <a:r>
              <a:rPr lang="en-US" b="1" dirty="0" smtClean="0"/>
              <a:t> Models:</a:t>
            </a:r>
            <a:endParaRPr lang="en-U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412" y="14068"/>
            <a:ext cx="906944" cy="4972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88752" y="3849939"/>
            <a:ext cx="189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Irrigation Models: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717552" y="235876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BRIN:</a:t>
            </a:r>
            <a:endParaRPr lang="en-U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133706" y="2358764"/>
            <a:ext cx="343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used to determine Bud-Break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2729275" y="2933195"/>
            <a:ext cx="1139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BERRY:</a:t>
            </a:r>
            <a:endParaRPr lang="en-U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133705" y="2933195"/>
            <a:ext cx="773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used to determine the different </a:t>
            </a:r>
            <a:r>
              <a:rPr lang="en-US" dirty="0" err="1" smtClean="0"/>
              <a:t>phenological</a:t>
            </a:r>
            <a:r>
              <a:rPr lang="en-US" dirty="0" smtClean="0"/>
              <a:t> steps: Blooming, Berry Set, </a:t>
            </a:r>
          </a:p>
          <a:p>
            <a:r>
              <a:rPr lang="en-US" dirty="0"/>
              <a:t>	</a:t>
            </a:r>
            <a:r>
              <a:rPr lang="en-US" dirty="0" smtClean="0"/>
              <a:t>				         </a:t>
            </a:r>
            <a:r>
              <a:rPr lang="en-US" dirty="0" err="1"/>
              <a:t>V</a:t>
            </a:r>
            <a:r>
              <a:rPr lang="en-US" dirty="0" err="1" smtClean="0"/>
              <a:t>eraison</a:t>
            </a:r>
            <a:r>
              <a:rPr lang="en-US" dirty="0" smtClean="0"/>
              <a:t>, Berry Maturity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715208" y="4424371"/>
            <a:ext cx="143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Crop-</a:t>
            </a:r>
            <a:r>
              <a:rPr lang="en-US" b="1" dirty="0" err="1" smtClean="0"/>
              <a:t>Syst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33706" y="4424371"/>
            <a:ext cx="75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used to determine Plant Water Status, Harvest Date, Yield and Quality traits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726931" y="4998802"/>
            <a:ext cx="104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VSIM:</a:t>
            </a:r>
            <a:endParaRPr lang="en-US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133705" y="4998802"/>
            <a:ext cx="773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used to determine plant water requirements.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862788" y="1259129"/>
            <a:ext cx="255544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WE EXPECT FROM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PHENOLOGICAL AND IRRIGATION MODELS TO BE IMPLEMENTED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62961" y="1840604"/>
            <a:ext cx="223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Phenological</a:t>
            </a:r>
            <a:r>
              <a:rPr lang="en-US" b="1" dirty="0" smtClean="0"/>
              <a:t> Models:</a:t>
            </a:r>
            <a:endParaRPr lang="en-U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412" y="14068"/>
            <a:ext cx="906944" cy="4972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88752" y="3849939"/>
            <a:ext cx="189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Irrigation Models: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717552" y="235876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BRIN:</a:t>
            </a:r>
            <a:endParaRPr lang="en-U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729275" y="2933195"/>
            <a:ext cx="1139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BERRY:</a:t>
            </a:r>
            <a:endParaRPr lang="en-U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715208" y="4424371"/>
            <a:ext cx="143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Crop-</a:t>
            </a:r>
            <a:r>
              <a:rPr lang="en-US" b="1" dirty="0" err="1" smtClean="0"/>
              <a:t>Syst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726931" y="4998802"/>
            <a:ext cx="104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VSIM:</a:t>
            </a:r>
            <a:endParaRPr lang="en-US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654160" y="1160655"/>
            <a:ext cx="47430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IT FITS IN THE VINEYARD ANNUAL CYCLE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459" y="1687845"/>
            <a:ext cx="6916616" cy="4621516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5022166" y="1955408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8" name="Conector recto de flecha 17"/>
          <p:cNvCxnSpPr>
            <a:stCxn id="7" idx="3"/>
          </p:cNvCxnSpPr>
          <p:nvPr/>
        </p:nvCxnSpPr>
        <p:spPr>
          <a:xfrm flipV="1">
            <a:off x="3727765" y="2124222"/>
            <a:ext cx="1181860" cy="419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7484013" y="2447779"/>
            <a:ext cx="3488787" cy="1406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3781692" y="2546252"/>
            <a:ext cx="3646050" cy="571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bre 21"/>
          <p:cNvSpPr/>
          <p:nvPr/>
        </p:nvSpPr>
        <p:spPr>
          <a:xfrm>
            <a:off x="5261317" y="1674457"/>
            <a:ext cx="2166539" cy="646712"/>
          </a:xfrm>
          <a:custGeom>
            <a:avLst/>
            <a:gdLst>
              <a:gd name="connsiteX0" fmla="*/ 0 w 2166539"/>
              <a:gd name="connsiteY0" fmla="*/ 210614 h 646712"/>
              <a:gd name="connsiteX1" fmla="*/ 70338 w 2166539"/>
              <a:gd name="connsiteY1" fmla="*/ 168411 h 646712"/>
              <a:gd name="connsiteX2" fmla="*/ 140677 w 2166539"/>
              <a:gd name="connsiteY2" fmla="*/ 126208 h 646712"/>
              <a:gd name="connsiteX3" fmla="*/ 253218 w 2166539"/>
              <a:gd name="connsiteY3" fmla="*/ 69937 h 646712"/>
              <a:gd name="connsiteX4" fmla="*/ 351692 w 2166539"/>
              <a:gd name="connsiteY4" fmla="*/ 41801 h 646712"/>
              <a:gd name="connsiteX5" fmla="*/ 464234 w 2166539"/>
              <a:gd name="connsiteY5" fmla="*/ 27734 h 646712"/>
              <a:gd name="connsiteX6" fmla="*/ 914400 w 2166539"/>
              <a:gd name="connsiteY6" fmla="*/ 27734 h 646712"/>
              <a:gd name="connsiteX7" fmla="*/ 1026941 w 2166539"/>
              <a:gd name="connsiteY7" fmla="*/ 55869 h 646712"/>
              <a:gd name="connsiteX8" fmla="*/ 1097280 w 2166539"/>
              <a:gd name="connsiteY8" fmla="*/ 69937 h 646712"/>
              <a:gd name="connsiteX9" fmla="*/ 1195754 w 2166539"/>
              <a:gd name="connsiteY9" fmla="*/ 98072 h 646712"/>
              <a:gd name="connsiteX10" fmla="*/ 1336431 w 2166539"/>
              <a:gd name="connsiteY10" fmla="*/ 140275 h 646712"/>
              <a:gd name="connsiteX11" fmla="*/ 1463040 w 2166539"/>
              <a:gd name="connsiteY11" fmla="*/ 182478 h 646712"/>
              <a:gd name="connsiteX12" fmla="*/ 1505243 w 2166539"/>
              <a:gd name="connsiteY12" fmla="*/ 196546 h 646712"/>
              <a:gd name="connsiteX13" fmla="*/ 1589649 w 2166539"/>
              <a:gd name="connsiteY13" fmla="*/ 238749 h 646712"/>
              <a:gd name="connsiteX14" fmla="*/ 1659988 w 2166539"/>
              <a:gd name="connsiteY14" fmla="*/ 280952 h 646712"/>
              <a:gd name="connsiteX15" fmla="*/ 1744394 w 2166539"/>
              <a:gd name="connsiteY15" fmla="*/ 323155 h 646712"/>
              <a:gd name="connsiteX16" fmla="*/ 1814732 w 2166539"/>
              <a:gd name="connsiteY16" fmla="*/ 379426 h 646712"/>
              <a:gd name="connsiteX17" fmla="*/ 1856935 w 2166539"/>
              <a:gd name="connsiteY17" fmla="*/ 393494 h 646712"/>
              <a:gd name="connsiteX18" fmla="*/ 1927274 w 2166539"/>
              <a:gd name="connsiteY18" fmla="*/ 435697 h 646712"/>
              <a:gd name="connsiteX19" fmla="*/ 2011680 w 2166539"/>
              <a:gd name="connsiteY19" fmla="*/ 491968 h 646712"/>
              <a:gd name="connsiteX20" fmla="*/ 2067951 w 2166539"/>
              <a:gd name="connsiteY20" fmla="*/ 562306 h 646712"/>
              <a:gd name="connsiteX21" fmla="*/ 2110154 w 2166539"/>
              <a:gd name="connsiteY21" fmla="*/ 576374 h 646712"/>
              <a:gd name="connsiteX22" fmla="*/ 2124221 w 2166539"/>
              <a:gd name="connsiteY22" fmla="*/ 618577 h 646712"/>
              <a:gd name="connsiteX23" fmla="*/ 2166425 w 2166539"/>
              <a:gd name="connsiteY23" fmla="*/ 646712 h 64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66539" h="646712">
                <a:moveTo>
                  <a:pt x="0" y="210614"/>
                </a:moveTo>
                <a:cubicBezTo>
                  <a:pt x="23446" y="196546"/>
                  <a:pt x="48089" y="184304"/>
                  <a:pt x="70338" y="168411"/>
                </a:cubicBezTo>
                <a:cubicBezTo>
                  <a:pt x="137923" y="120135"/>
                  <a:pt x="53509" y="155263"/>
                  <a:pt x="140677" y="126208"/>
                </a:cubicBezTo>
                <a:cubicBezTo>
                  <a:pt x="189783" y="77101"/>
                  <a:pt x="156229" y="102267"/>
                  <a:pt x="253218" y="69937"/>
                </a:cubicBezTo>
                <a:cubicBezTo>
                  <a:pt x="286668" y="58787"/>
                  <a:pt x="316362" y="47689"/>
                  <a:pt x="351692" y="41801"/>
                </a:cubicBezTo>
                <a:cubicBezTo>
                  <a:pt x="388984" y="35586"/>
                  <a:pt x="426720" y="32423"/>
                  <a:pt x="464234" y="27734"/>
                </a:cubicBezTo>
                <a:cubicBezTo>
                  <a:pt x="639277" y="-16028"/>
                  <a:pt x="560212" y="-1782"/>
                  <a:pt x="914400" y="27734"/>
                </a:cubicBezTo>
                <a:cubicBezTo>
                  <a:pt x="952935" y="30945"/>
                  <a:pt x="989024" y="48285"/>
                  <a:pt x="1026941" y="55869"/>
                </a:cubicBezTo>
                <a:cubicBezTo>
                  <a:pt x="1050387" y="60558"/>
                  <a:pt x="1073939" y="64750"/>
                  <a:pt x="1097280" y="69937"/>
                </a:cubicBezTo>
                <a:cubicBezTo>
                  <a:pt x="1196219" y="91924"/>
                  <a:pt x="1113517" y="74576"/>
                  <a:pt x="1195754" y="98072"/>
                </a:cubicBezTo>
                <a:cubicBezTo>
                  <a:pt x="1344552" y="140585"/>
                  <a:pt x="1135888" y="73427"/>
                  <a:pt x="1336431" y="140275"/>
                </a:cubicBezTo>
                <a:lnTo>
                  <a:pt x="1463040" y="182478"/>
                </a:lnTo>
                <a:cubicBezTo>
                  <a:pt x="1477108" y="187167"/>
                  <a:pt x="1492905" y="188321"/>
                  <a:pt x="1505243" y="196546"/>
                </a:cubicBezTo>
                <a:cubicBezTo>
                  <a:pt x="1559784" y="232906"/>
                  <a:pt x="1531406" y="219334"/>
                  <a:pt x="1589649" y="238749"/>
                </a:cubicBezTo>
                <a:cubicBezTo>
                  <a:pt x="1644606" y="293706"/>
                  <a:pt x="1586938" y="244427"/>
                  <a:pt x="1659988" y="280952"/>
                </a:cubicBezTo>
                <a:cubicBezTo>
                  <a:pt x="1769070" y="335493"/>
                  <a:pt x="1638316" y="287797"/>
                  <a:pt x="1744394" y="323155"/>
                </a:cubicBezTo>
                <a:cubicBezTo>
                  <a:pt x="1770564" y="349326"/>
                  <a:pt x="1779237" y="361679"/>
                  <a:pt x="1814732" y="379426"/>
                </a:cubicBezTo>
                <a:cubicBezTo>
                  <a:pt x="1827995" y="386058"/>
                  <a:pt x="1842867" y="388805"/>
                  <a:pt x="1856935" y="393494"/>
                </a:cubicBezTo>
                <a:cubicBezTo>
                  <a:pt x="1920060" y="456616"/>
                  <a:pt x="1845093" y="390041"/>
                  <a:pt x="1927274" y="435697"/>
                </a:cubicBezTo>
                <a:cubicBezTo>
                  <a:pt x="1956833" y="452119"/>
                  <a:pt x="2011680" y="491968"/>
                  <a:pt x="2011680" y="491968"/>
                </a:cubicBezTo>
                <a:cubicBezTo>
                  <a:pt x="2024460" y="511139"/>
                  <a:pt x="2045676" y="548941"/>
                  <a:pt x="2067951" y="562306"/>
                </a:cubicBezTo>
                <a:cubicBezTo>
                  <a:pt x="2080667" y="569935"/>
                  <a:pt x="2096086" y="571685"/>
                  <a:pt x="2110154" y="576374"/>
                </a:cubicBezTo>
                <a:cubicBezTo>
                  <a:pt x="2114843" y="590442"/>
                  <a:pt x="2113736" y="608092"/>
                  <a:pt x="2124221" y="618577"/>
                </a:cubicBezTo>
                <a:cubicBezTo>
                  <a:pt x="2170873" y="665229"/>
                  <a:pt x="2166425" y="607982"/>
                  <a:pt x="2166425" y="646712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Rectángulo 22"/>
          <p:cNvSpPr/>
          <p:nvPr/>
        </p:nvSpPr>
        <p:spPr>
          <a:xfrm>
            <a:off x="5303520" y="2867464"/>
            <a:ext cx="5725551" cy="1852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4145108" y="3094892"/>
            <a:ext cx="1158412" cy="14977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5244905" y="4440700"/>
            <a:ext cx="5725551" cy="1852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002060"/>
              </a:solidFill>
            </a:endParaRPr>
          </a:p>
        </p:txBody>
      </p:sp>
      <p:cxnSp>
        <p:nvCxnSpPr>
          <p:cNvPr id="27" name="Conector recto de flecha 26"/>
          <p:cNvCxnSpPr>
            <a:stCxn id="11" idx="3"/>
          </p:cNvCxnSpPr>
          <p:nvPr/>
        </p:nvCxnSpPr>
        <p:spPr>
          <a:xfrm flipV="1">
            <a:off x="4152909" y="4586068"/>
            <a:ext cx="1024002" cy="2296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3672263" y="4642338"/>
            <a:ext cx="1532783" cy="55519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73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PHENOLOGICAL AND IRRIGATION MODELS TO BE IMPLEMENTED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62961" y="1840604"/>
            <a:ext cx="223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Phenological</a:t>
            </a:r>
            <a:r>
              <a:rPr lang="en-US" b="1" dirty="0" smtClean="0"/>
              <a:t> Models:</a:t>
            </a:r>
            <a:endParaRPr lang="en-U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412" y="14068"/>
            <a:ext cx="906944" cy="4972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88752" y="3849939"/>
            <a:ext cx="189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Irrigation Models: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717552" y="235876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BRIN:</a:t>
            </a:r>
            <a:endParaRPr lang="en-U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133705" y="2358764"/>
            <a:ext cx="59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Max and Min daily Temperatures </a:t>
            </a:r>
            <a:r>
              <a:rPr lang="en-US" dirty="0"/>
              <a:t>f</a:t>
            </a:r>
            <a:r>
              <a:rPr lang="en-US" dirty="0" smtClean="0"/>
              <a:t>rom October to March 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2729275" y="2933195"/>
            <a:ext cx="1139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BERRY:</a:t>
            </a:r>
            <a:endParaRPr lang="en-U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133705" y="2933195"/>
            <a:ext cx="773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Max and Min daily Temperatures </a:t>
            </a:r>
            <a:r>
              <a:rPr lang="en-US" dirty="0" smtClean="0"/>
              <a:t>from Bud-Break to December 1</a:t>
            </a:r>
            <a:r>
              <a:rPr lang="en-US" baseline="30000" dirty="0" smtClean="0"/>
              <a:t>st</a:t>
            </a:r>
            <a:endParaRPr lang="en-US" baseline="30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715208" y="4424371"/>
            <a:ext cx="143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Crop-</a:t>
            </a:r>
            <a:r>
              <a:rPr lang="en-US" b="1" dirty="0" err="1" smtClean="0"/>
              <a:t>Syst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33706" y="4424371"/>
            <a:ext cx="755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Max and Min daily Temperatures, Humidity, Global Solar Radiation</a:t>
            </a:r>
            <a:r>
              <a:rPr lang="en-US" dirty="0" smtClean="0"/>
              <a:t> , </a:t>
            </a:r>
            <a:r>
              <a:rPr lang="en-US" b="1" dirty="0" smtClean="0"/>
              <a:t>Rainfall</a:t>
            </a:r>
            <a:r>
              <a:rPr lang="en-US" dirty="0" smtClean="0"/>
              <a:t>, Vineyard Physical Description (site and plant).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726931" y="4998802"/>
            <a:ext cx="104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VSIM:</a:t>
            </a:r>
            <a:endParaRPr lang="en-US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133705" y="4998802"/>
            <a:ext cx="773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Type, Vineyard Physical Description, </a:t>
            </a:r>
            <a:r>
              <a:rPr lang="en-US" b="1" dirty="0" err="1" smtClean="0"/>
              <a:t>ETo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daily max and min temperature, humidity, global solar radiation, wind speed</a:t>
            </a:r>
            <a:r>
              <a:rPr lang="en-US" dirty="0" smtClean="0"/>
              <a:t>), </a:t>
            </a:r>
            <a:r>
              <a:rPr lang="en-US" b="1" dirty="0" smtClean="0"/>
              <a:t>Rainfall</a:t>
            </a:r>
            <a:endParaRPr lang="en-US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862788" y="1259129"/>
            <a:ext cx="248510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INPUTS REQUIREMENTS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3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20713" y="1744663"/>
            <a:ext cx="799182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6000" b="1" dirty="0" smtClean="0">
                <a:solidFill>
                  <a:srgbClr val="4F6228"/>
                </a:solidFill>
              </a:rPr>
              <a:t>Thank you for your attention!</a:t>
            </a:r>
            <a:endParaRPr lang="en-GB" altLang="en-US" sz="6000" b="1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2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8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GENERAL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OVERVIEW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7466" y="1972734"/>
            <a:ext cx="10337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•"/>
            </a:pPr>
            <a:r>
              <a:rPr lang="ca-ES" sz="2000" dirty="0" err="1" smtClean="0"/>
              <a:t>Implementation</a:t>
            </a:r>
            <a:r>
              <a:rPr lang="ca-ES" sz="2000" dirty="0" smtClean="0"/>
              <a:t> of </a:t>
            </a:r>
            <a:r>
              <a:rPr lang="ca-ES" sz="2000" dirty="0" err="1" smtClean="0"/>
              <a:t>bias</a:t>
            </a:r>
            <a:r>
              <a:rPr lang="ca-ES" sz="2000" dirty="0" smtClean="0"/>
              <a:t> </a:t>
            </a:r>
            <a:r>
              <a:rPr lang="ca-ES" sz="2000" dirty="0" err="1" smtClean="0"/>
              <a:t>corrected</a:t>
            </a:r>
            <a:r>
              <a:rPr lang="ca-ES" sz="2000" dirty="0" smtClean="0"/>
              <a:t> </a:t>
            </a:r>
            <a:r>
              <a:rPr lang="ca-ES" sz="2000" dirty="0" err="1" smtClean="0"/>
              <a:t>seasonal</a:t>
            </a:r>
            <a:r>
              <a:rPr lang="ca-ES" sz="2000" dirty="0" smtClean="0"/>
              <a:t> </a:t>
            </a:r>
            <a:r>
              <a:rPr lang="ca-ES" sz="2000" dirty="0" err="1" smtClean="0"/>
              <a:t>predictions</a:t>
            </a:r>
            <a:r>
              <a:rPr lang="ca-ES" sz="2000" dirty="0" smtClean="0"/>
              <a:t> </a:t>
            </a:r>
          </a:p>
          <a:p>
            <a:pPr marL="342900" indent="-342900" algn="just">
              <a:buFontTx/>
              <a:buChar char="•"/>
            </a:pPr>
            <a:endParaRPr lang="ca-ES" sz="2000" dirty="0" smtClean="0"/>
          </a:p>
          <a:p>
            <a:pPr marL="342900" indent="-342900">
              <a:buFontTx/>
              <a:buChar char="•"/>
            </a:pPr>
            <a:r>
              <a:rPr lang="ca-ES" sz="2000" dirty="0" err="1" smtClean="0"/>
              <a:t>Monthly</a:t>
            </a:r>
            <a:r>
              <a:rPr lang="ca-ES" sz="2000" dirty="0" smtClean="0"/>
              <a:t> </a:t>
            </a:r>
            <a:r>
              <a:rPr lang="ca-ES" sz="2000" dirty="0" err="1" smtClean="0"/>
              <a:t>production</a:t>
            </a:r>
            <a:r>
              <a:rPr lang="ca-ES" sz="2000" dirty="0" smtClean="0"/>
              <a:t> of </a:t>
            </a:r>
            <a:r>
              <a:rPr lang="ca-ES" sz="2000" dirty="0" err="1" smtClean="0"/>
              <a:t>seasonal</a:t>
            </a:r>
            <a:r>
              <a:rPr lang="ca-ES" sz="2000" dirty="0" smtClean="0"/>
              <a:t> </a:t>
            </a:r>
            <a:r>
              <a:rPr lang="ca-ES" sz="2000" dirty="0" err="1" smtClean="0"/>
              <a:t>predictions</a:t>
            </a:r>
            <a:endParaRPr lang="ca-ES" sz="2000" dirty="0" smtClean="0"/>
          </a:p>
          <a:p>
            <a:pPr marL="342900" indent="-342900">
              <a:buFontTx/>
              <a:buChar char="•"/>
            </a:pPr>
            <a:endParaRPr lang="ca-ES" sz="2000" dirty="0" smtClean="0"/>
          </a:p>
          <a:p>
            <a:pPr marL="342900" indent="-342900">
              <a:buFontTx/>
              <a:buChar char="•"/>
            </a:pPr>
            <a:r>
              <a:rPr lang="ca-ES" sz="2000" dirty="0" smtClean="0"/>
              <a:t>Deployment of </a:t>
            </a:r>
            <a:r>
              <a:rPr lang="ca-ES" sz="2000" dirty="0" err="1" smtClean="0"/>
              <a:t>the</a:t>
            </a:r>
            <a:r>
              <a:rPr lang="ca-ES" sz="2000" dirty="0" smtClean="0"/>
              <a:t> </a:t>
            </a:r>
            <a:r>
              <a:rPr lang="ca-ES" sz="2000" dirty="0" err="1" smtClean="0"/>
              <a:t>operational</a:t>
            </a:r>
            <a:r>
              <a:rPr lang="ca-ES" sz="2000" dirty="0" smtClean="0"/>
              <a:t> </a:t>
            </a:r>
            <a:r>
              <a:rPr lang="ca-ES" sz="2000" dirty="0" err="1" smtClean="0"/>
              <a:t>weather</a:t>
            </a:r>
            <a:r>
              <a:rPr lang="ca-ES" sz="2000" dirty="0" smtClean="0"/>
              <a:t> </a:t>
            </a:r>
            <a:r>
              <a:rPr lang="ca-ES" sz="2000" dirty="0" err="1" smtClean="0"/>
              <a:t>forecast</a:t>
            </a:r>
            <a:r>
              <a:rPr lang="ca-ES" sz="2000" dirty="0" smtClean="0"/>
              <a:t> </a:t>
            </a:r>
            <a:r>
              <a:rPr lang="ca-ES" sz="2000" dirty="0" err="1" smtClean="0"/>
              <a:t>events</a:t>
            </a:r>
            <a:r>
              <a:rPr lang="ca-ES" sz="2000" dirty="0" smtClean="0"/>
              <a:t> </a:t>
            </a:r>
            <a:r>
              <a:rPr lang="ca-ES" sz="2000" dirty="0" err="1" smtClean="0"/>
              <a:t>system</a:t>
            </a:r>
            <a:r>
              <a:rPr lang="ca-ES" sz="2000" dirty="0" smtClean="0"/>
              <a:t> (</a:t>
            </a:r>
            <a:r>
              <a:rPr lang="ca-ES" sz="2000" dirty="0" err="1" smtClean="0"/>
              <a:t>e.g</a:t>
            </a:r>
            <a:r>
              <a:rPr lang="ca-ES" sz="2000" dirty="0" smtClean="0"/>
              <a:t>. </a:t>
            </a:r>
            <a:r>
              <a:rPr lang="en-US" sz="2000" dirty="0"/>
              <a:t>f</a:t>
            </a:r>
            <a:r>
              <a:rPr lang="ca-ES" sz="2000" dirty="0" smtClean="0"/>
              <a:t>or extremes)</a:t>
            </a:r>
          </a:p>
          <a:p>
            <a:pPr marL="342900" indent="-342900">
              <a:buFontTx/>
              <a:buChar char="•"/>
            </a:pPr>
            <a:endParaRPr lang="ca-ES" sz="2000" dirty="0" smtClean="0"/>
          </a:p>
          <a:p>
            <a:pPr marL="342900" indent="-342900" algn="just">
              <a:buFontTx/>
              <a:buChar char="•"/>
            </a:pPr>
            <a:r>
              <a:rPr lang="ca-ES" sz="2000" dirty="0" err="1" smtClean="0"/>
              <a:t>Production</a:t>
            </a:r>
            <a:r>
              <a:rPr lang="ca-ES" sz="2000" dirty="0" smtClean="0"/>
              <a:t> of </a:t>
            </a:r>
            <a:r>
              <a:rPr lang="ca-ES" sz="2000" dirty="0" err="1" smtClean="0"/>
              <a:t>decadal</a:t>
            </a:r>
            <a:r>
              <a:rPr lang="ca-ES" sz="2000" dirty="0" smtClean="0"/>
              <a:t> </a:t>
            </a:r>
            <a:r>
              <a:rPr lang="ca-ES" sz="2000" dirty="0" err="1" smtClean="0"/>
              <a:t>projections</a:t>
            </a:r>
            <a:r>
              <a:rPr lang="ca-ES" sz="2000" dirty="0" smtClean="0"/>
              <a:t> for </a:t>
            </a:r>
            <a:r>
              <a:rPr lang="ca-ES" sz="2000" dirty="0" err="1" smtClean="0"/>
              <a:t>the</a:t>
            </a:r>
            <a:r>
              <a:rPr lang="ca-ES" sz="2000" dirty="0" smtClean="0"/>
              <a:t> 3 </a:t>
            </a:r>
            <a:r>
              <a:rPr lang="ca-ES" sz="2000" dirty="0" err="1" smtClean="0"/>
              <a:t>different</a:t>
            </a:r>
            <a:r>
              <a:rPr lang="ca-ES" sz="2000" dirty="0" smtClean="0"/>
              <a:t> regions </a:t>
            </a:r>
            <a:r>
              <a:rPr lang="ca-ES" sz="2000" dirty="0" err="1" smtClean="0"/>
              <a:t>considered</a:t>
            </a:r>
            <a:r>
              <a:rPr lang="ca-ES" sz="2000" dirty="0" smtClean="0"/>
              <a:t> in </a:t>
            </a:r>
            <a:r>
              <a:rPr lang="ca-ES" sz="2000" dirty="0" err="1" smtClean="0"/>
              <a:t>the</a:t>
            </a:r>
            <a:r>
              <a:rPr lang="ca-ES" sz="2000" dirty="0" smtClean="0"/>
              <a:t> </a:t>
            </a:r>
            <a:r>
              <a:rPr lang="ca-ES" sz="2000" dirty="0" err="1" smtClean="0"/>
              <a:t>project</a:t>
            </a:r>
            <a:endParaRPr lang="ca-ES" sz="2000" dirty="0"/>
          </a:p>
          <a:p>
            <a:pPr marL="342900" indent="-342900" algn="just">
              <a:buFontTx/>
              <a:buChar char="•"/>
            </a:pPr>
            <a:endParaRPr lang="ca-ES" sz="2000" dirty="0"/>
          </a:p>
          <a:p>
            <a:pPr marL="342900" indent="-342900">
              <a:buFontTx/>
              <a:buChar char="•"/>
            </a:pPr>
            <a:r>
              <a:rPr lang="ca-ES" sz="2000" dirty="0" err="1" smtClean="0"/>
              <a:t>Implementation</a:t>
            </a:r>
            <a:r>
              <a:rPr lang="ca-ES" sz="2000" dirty="0" smtClean="0"/>
              <a:t> of </a:t>
            </a:r>
            <a:r>
              <a:rPr lang="ca-ES" sz="2000" dirty="0" err="1" smtClean="0"/>
              <a:t>calibrated</a:t>
            </a:r>
            <a:r>
              <a:rPr lang="ca-ES" sz="2000" dirty="0" smtClean="0"/>
              <a:t> models for </a:t>
            </a:r>
            <a:r>
              <a:rPr lang="ca-ES" sz="2000" dirty="0" err="1" smtClean="0"/>
              <a:t>the</a:t>
            </a:r>
            <a:r>
              <a:rPr lang="ca-ES" sz="2000" dirty="0" smtClean="0"/>
              <a:t> </a:t>
            </a:r>
            <a:r>
              <a:rPr lang="ca-ES" sz="2000" dirty="0" err="1" smtClean="0"/>
              <a:t>prediction</a:t>
            </a:r>
            <a:r>
              <a:rPr lang="ca-ES" sz="2000" dirty="0" smtClean="0"/>
              <a:t> of plant </a:t>
            </a:r>
            <a:r>
              <a:rPr lang="ca-ES" sz="2000" dirty="0" err="1" smtClean="0"/>
              <a:t>phenology</a:t>
            </a:r>
            <a:r>
              <a:rPr lang="ca-ES" sz="2000" dirty="0" smtClean="0"/>
              <a:t> </a:t>
            </a:r>
            <a:r>
              <a:rPr lang="ca-ES" sz="2000" dirty="0" err="1" smtClean="0"/>
              <a:t>and</a:t>
            </a:r>
            <a:r>
              <a:rPr lang="ca-ES" sz="2000" dirty="0" smtClean="0"/>
              <a:t> </a:t>
            </a:r>
            <a:r>
              <a:rPr lang="ca-ES" sz="2000" dirty="0" err="1" smtClean="0"/>
              <a:t>yield</a:t>
            </a:r>
            <a:r>
              <a:rPr lang="ca-ES" sz="2000" dirty="0" smtClean="0"/>
              <a:t>.  </a:t>
            </a:r>
          </a:p>
          <a:p>
            <a:pPr marL="342900" indent="-342900">
              <a:buFontTx/>
              <a:buChar char="•"/>
            </a:pPr>
            <a:endParaRPr lang="ca-ES" sz="2000" dirty="0"/>
          </a:p>
          <a:p>
            <a:pPr marL="342900" indent="-342900">
              <a:buFontTx/>
              <a:buChar char="•"/>
            </a:pPr>
            <a:r>
              <a:rPr lang="ca-ES" sz="2000" dirty="0" err="1" smtClean="0"/>
              <a:t>Implementation</a:t>
            </a:r>
            <a:r>
              <a:rPr lang="ca-ES" sz="2000" dirty="0" smtClean="0"/>
              <a:t> of </a:t>
            </a:r>
            <a:r>
              <a:rPr lang="ca-ES" sz="2000" dirty="0" err="1" smtClean="0"/>
              <a:t>calibrated</a:t>
            </a:r>
            <a:r>
              <a:rPr lang="ca-ES" sz="2000" dirty="0" smtClean="0"/>
              <a:t> </a:t>
            </a:r>
            <a:r>
              <a:rPr lang="ca-ES" sz="2000" dirty="0" err="1" smtClean="0"/>
              <a:t>irrgiation</a:t>
            </a:r>
            <a:r>
              <a:rPr lang="ca-ES" sz="2000" dirty="0" smtClean="0"/>
              <a:t> models for </a:t>
            </a:r>
            <a:r>
              <a:rPr lang="ca-ES" sz="2000" dirty="0" err="1" smtClean="0"/>
              <a:t>the</a:t>
            </a:r>
            <a:r>
              <a:rPr lang="ca-ES" sz="2000" dirty="0" smtClean="0"/>
              <a:t> </a:t>
            </a:r>
            <a:r>
              <a:rPr lang="ca-ES" sz="2000" dirty="0" err="1" smtClean="0"/>
              <a:t>prediction</a:t>
            </a:r>
            <a:r>
              <a:rPr lang="ca-ES" sz="2000" dirty="0"/>
              <a:t> </a:t>
            </a:r>
            <a:r>
              <a:rPr lang="ca-ES" sz="2000" dirty="0" smtClean="0"/>
              <a:t>of </a:t>
            </a:r>
            <a:r>
              <a:rPr lang="ca-ES" sz="2000" dirty="0" err="1" smtClean="0"/>
              <a:t>annual</a:t>
            </a:r>
            <a:r>
              <a:rPr lang="ca-ES" sz="2000" dirty="0" smtClean="0"/>
              <a:t> </a:t>
            </a:r>
            <a:r>
              <a:rPr lang="ca-ES" sz="2000" dirty="0" err="1" smtClean="0"/>
              <a:t>water</a:t>
            </a:r>
            <a:r>
              <a:rPr lang="ca-ES" sz="2000" dirty="0" smtClean="0"/>
              <a:t> </a:t>
            </a:r>
            <a:r>
              <a:rPr lang="ca-ES" sz="2000" dirty="0" err="1" smtClean="0"/>
              <a:t>requirements</a:t>
            </a:r>
            <a:r>
              <a:rPr lang="ca-ES" sz="2000" dirty="0" smtClean="0"/>
              <a:t>. </a:t>
            </a:r>
            <a:endParaRPr lang="ca-E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1" y="122766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Objectives</a:t>
            </a:r>
            <a:endParaRPr lang="ca-ES" sz="2400" b="1" dirty="0"/>
          </a:p>
        </p:txBody>
      </p:sp>
      <p:pic>
        <p:nvPicPr>
          <p:cNvPr id="20" name="Picture 19" descr="2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4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TASK OVERVIEW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05163" y="1316182"/>
            <a:ext cx="742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Task</a:t>
            </a:r>
            <a:r>
              <a:rPr lang="es-ES" b="1" dirty="0" smtClean="0"/>
              <a:t> 2.1: S</a:t>
            </a:r>
            <a:r>
              <a:rPr lang="en-US" b="1" dirty="0" smtClean="0"/>
              <a:t>e</a:t>
            </a:r>
            <a:r>
              <a:rPr lang="es-ES" b="1" dirty="0" err="1" smtClean="0"/>
              <a:t>asonal</a:t>
            </a:r>
            <a:r>
              <a:rPr lang="es-ES" b="1" dirty="0" smtClean="0"/>
              <a:t> </a:t>
            </a:r>
            <a:r>
              <a:rPr lang="es-ES" b="1" dirty="0" err="1" smtClean="0"/>
              <a:t>forecast</a:t>
            </a:r>
            <a:r>
              <a:rPr lang="es-ES" b="1" dirty="0" smtClean="0"/>
              <a:t> </a:t>
            </a:r>
            <a:r>
              <a:rPr lang="es-ES" b="1" dirty="0" err="1" smtClean="0"/>
              <a:t>prediction</a:t>
            </a:r>
            <a:r>
              <a:rPr lang="es-ES" b="1" dirty="0" smtClean="0"/>
              <a:t> </a:t>
            </a:r>
            <a:r>
              <a:rPr lang="es-ES" b="1" dirty="0" err="1" smtClean="0"/>
              <a:t>quality</a:t>
            </a:r>
            <a:r>
              <a:rPr lang="es-ES" b="1" dirty="0" smtClean="0"/>
              <a:t> </a:t>
            </a:r>
            <a:r>
              <a:rPr lang="es-ES" b="1" dirty="0" err="1" smtClean="0"/>
              <a:t>assessment</a:t>
            </a:r>
            <a:r>
              <a:rPr lang="es-ES" b="1" dirty="0" smtClean="0"/>
              <a:t> (BSC, leader)</a:t>
            </a:r>
            <a:endParaRPr lang="es-E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09226" y="1678777"/>
            <a:ext cx="10337801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err="1" smtClean="0"/>
              <a:t>Apply</a:t>
            </a:r>
            <a:r>
              <a:rPr lang="ca-ES" sz="2000" dirty="0" smtClean="0"/>
              <a:t> </a:t>
            </a:r>
            <a:r>
              <a:rPr lang="ca-ES" sz="2000" dirty="0" err="1" smtClean="0"/>
              <a:t>bias</a:t>
            </a:r>
            <a:r>
              <a:rPr lang="ca-ES" sz="2000" dirty="0" smtClean="0"/>
              <a:t> </a:t>
            </a:r>
            <a:r>
              <a:rPr lang="ca-ES" sz="2000" dirty="0" err="1" smtClean="0"/>
              <a:t>adjustment</a:t>
            </a:r>
            <a:r>
              <a:rPr lang="ca-ES" sz="2000" dirty="0" smtClean="0"/>
              <a:t> </a:t>
            </a:r>
            <a:r>
              <a:rPr lang="ca-ES" sz="2000" dirty="0" err="1" smtClean="0"/>
              <a:t>methods</a:t>
            </a:r>
            <a:r>
              <a:rPr lang="ca-ES" sz="2000" dirty="0" smtClean="0"/>
              <a:t> to </a:t>
            </a:r>
            <a:r>
              <a:rPr lang="ca-ES" sz="2000" dirty="0" err="1" smtClean="0"/>
              <a:t>obtain</a:t>
            </a:r>
            <a:r>
              <a:rPr lang="ca-ES" sz="2000" dirty="0" smtClean="0"/>
              <a:t> similar </a:t>
            </a:r>
            <a:r>
              <a:rPr lang="ca-ES" sz="2000" dirty="0" err="1" smtClean="0"/>
              <a:t>statistical</a:t>
            </a:r>
            <a:r>
              <a:rPr lang="ca-ES" sz="2000" dirty="0" smtClean="0"/>
              <a:t> </a:t>
            </a:r>
            <a:r>
              <a:rPr lang="ca-ES" sz="2000" dirty="0" err="1" smtClean="0"/>
              <a:t>properties</a:t>
            </a:r>
            <a:r>
              <a:rPr lang="ca-ES" sz="2000" dirty="0" smtClean="0"/>
              <a:t> as </a:t>
            </a:r>
            <a:r>
              <a:rPr lang="ca-ES" sz="2000" dirty="0" err="1" smtClean="0"/>
              <a:t>found</a:t>
            </a:r>
            <a:r>
              <a:rPr lang="ca-ES" sz="2000" dirty="0" smtClean="0"/>
              <a:t> in </a:t>
            </a:r>
            <a:r>
              <a:rPr lang="ca-ES" sz="2000" dirty="0" err="1" smtClean="0"/>
              <a:t>the</a:t>
            </a:r>
            <a:r>
              <a:rPr lang="ca-ES" sz="2000" dirty="0" smtClean="0"/>
              <a:t> </a:t>
            </a:r>
            <a:r>
              <a:rPr lang="ca-ES" sz="2000" dirty="0" err="1" smtClean="0"/>
              <a:t>observed</a:t>
            </a:r>
            <a:r>
              <a:rPr lang="ca-ES" sz="2000" dirty="0" smtClean="0"/>
              <a:t> variables. </a:t>
            </a:r>
            <a:endParaRPr lang="ca-ES" sz="2000" dirty="0"/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err="1" smtClean="0"/>
              <a:t>Use</a:t>
            </a:r>
            <a:r>
              <a:rPr lang="ca-ES" sz="2000" dirty="0" smtClean="0"/>
              <a:t> </a:t>
            </a:r>
            <a:r>
              <a:rPr lang="ca-ES" sz="2000" dirty="0" err="1"/>
              <a:t>s</a:t>
            </a:r>
            <a:r>
              <a:rPr lang="ca-ES" sz="2000" dirty="0" err="1" smtClean="0"/>
              <a:t>tatistical</a:t>
            </a:r>
            <a:r>
              <a:rPr lang="ca-ES" sz="2000" dirty="0" smtClean="0"/>
              <a:t> </a:t>
            </a:r>
            <a:r>
              <a:rPr lang="ca-ES" sz="2000" dirty="0" err="1" smtClean="0"/>
              <a:t>downscaling</a:t>
            </a:r>
            <a:r>
              <a:rPr lang="ca-ES" sz="2000" dirty="0"/>
              <a:t> </a:t>
            </a:r>
            <a:r>
              <a:rPr lang="ca-ES" sz="2000" dirty="0" smtClean="0"/>
              <a:t>to </a:t>
            </a:r>
            <a:r>
              <a:rPr lang="ca-ES" sz="2000" dirty="0" err="1" smtClean="0"/>
              <a:t>provide</a:t>
            </a:r>
            <a:r>
              <a:rPr lang="ca-ES" sz="2000" dirty="0" smtClean="0"/>
              <a:t> local </a:t>
            </a:r>
            <a:r>
              <a:rPr lang="ca-ES" sz="2000" dirty="0" err="1" smtClean="0"/>
              <a:t>information</a:t>
            </a:r>
            <a:r>
              <a:rPr lang="ca-ES" sz="2000" dirty="0" smtClean="0"/>
              <a:t>. </a:t>
            </a:r>
            <a:endParaRPr lang="ca-ES" sz="2000" dirty="0"/>
          </a:p>
          <a:p>
            <a:pPr marL="342900" indent="-342900" algn="just">
              <a:lnSpc>
                <a:spcPct val="120000"/>
              </a:lnSpc>
              <a:buFontTx/>
              <a:buChar char="•"/>
            </a:pPr>
            <a:r>
              <a:rPr lang="ca-ES" sz="2000" dirty="0" err="1" smtClean="0"/>
              <a:t>Evaluation</a:t>
            </a:r>
            <a:r>
              <a:rPr lang="ca-ES" sz="2000" dirty="0" smtClean="0"/>
              <a:t> of model </a:t>
            </a:r>
            <a:r>
              <a:rPr lang="ca-ES" sz="2000" dirty="0" err="1" smtClean="0"/>
              <a:t>results</a:t>
            </a:r>
            <a:r>
              <a:rPr lang="ca-ES" sz="2000" dirty="0" smtClean="0"/>
              <a:t> </a:t>
            </a:r>
            <a:r>
              <a:rPr lang="ca-ES" sz="2000" dirty="0" err="1" smtClean="0"/>
              <a:t>against</a:t>
            </a:r>
            <a:r>
              <a:rPr lang="ca-ES" sz="2000" dirty="0" smtClean="0"/>
              <a:t> </a:t>
            </a:r>
            <a:r>
              <a:rPr lang="ca-ES" sz="2000" dirty="0" err="1" smtClean="0"/>
              <a:t>observational</a:t>
            </a:r>
            <a:r>
              <a:rPr lang="ca-ES" sz="2000" dirty="0" smtClean="0"/>
              <a:t> </a:t>
            </a:r>
            <a:r>
              <a:rPr lang="ca-ES" sz="2000" dirty="0" err="1" smtClean="0"/>
              <a:t>datasets</a:t>
            </a:r>
            <a:r>
              <a:rPr lang="ca-ES" sz="2000" dirty="0" smtClean="0"/>
              <a:t> </a:t>
            </a:r>
            <a:r>
              <a:rPr lang="ca-ES" sz="2000" dirty="0" err="1" smtClean="0"/>
              <a:t>and</a:t>
            </a:r>
            <a:r>
              <a:rPr lang="ca-ES" sz="2000" dirty="0" smtClean="0"/>
              <a:t>/or </a:t>
            </a:r>
            <a:r>
              <a:rPr lang="ca-ES" sz="2000" dirty="0" err="1" smtClean="0"/>
              <a:t>reanalyses</a:t>
            </a:r>
            <a:r>
              <a:rPr lang="ca-ES" sz="2000" dirty="0" smtClean="0"/>
              <a:t>. </a:t>
            </a:r>
            <a:endParaRPr lang="ca-ES" sz="2000" dirty="0"/>
          </a:p>
        </p:txBody>
      </p:sp>
      <p:pic>
        <p:nvPicPr>
          <p:cNvPr id="6" name="Picture 5" descr="2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59926" y="3764299"/>
            <a:ext cx="6096000" cy="646331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ca-ES" b="1" dirty="0" err="1"/>
              <a:t>Milestone</a:t>
            </a:r>
            <a:r>
              <a:rPr lang="ca-ES" b="1" dirty="0"/>
              <a:t> 2.2: </a:t>
            </a:r>
            <a:r>
              <a:rPr lang="ca-ES" dirty="0" err="1"/>
              <a:t>Availability</a:t>
            </a:r>
            <a:r>
              <a:rPr lang="ca-ES" dirty="0"/>
              <a:t> of </a:t>
            </a:r>
            <a:r>
              <a:rPr lang="ca-ES" dirty="0" err="1"/>
              <a:t>seasonal</a:t>
            </a:r>
            <a:r>
              <a:rPr lang="ca-ES" dirty="0"/>
              <a:t> </a:t>
            </a:r>
            <a:r>
              <a:rPr lang="ca-ES" dirty="0" err="1"/>
              <a:t>forecast</a:t>
            </a:r>
            <a:r>
              <a:rPr lang="ca-ES" dirty="0"/>
              <a:t> </a:t>
            </a:r>
            <a:r>
              <a:rPr lang="ca-ES" dirty="0" err="1"/>
              <a:t>simulations</a:t>
            </a:r>
            <a:r>
              <a:rPr lang="ca-ES" dirty="0"/>
              <a:t> for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diagnostic</a:t>
            </a:r>
            <a:r>
              <a:rPr lang="ca-ES" dirty="0"/>
              <a:t> </a:t>
            </a:r>
            <a:r>
              <a:rPr lang="ca-ES" dirty="0" err="1"/>
              <a:t>case</a:t>
            </a:r>
            <a:r>
              <a:rPr lang="ca-ES" dirty="0"/>
              <a:t> of </a:t>
            </a:r>
            <a:r>
              <a:rPr lang="ca-ES" dirty="0" err="1"/>
              <a:t>study</a:t>
            </a:r>
            <a:r>
              <a:rPr lang="ca-ES" dirty="0"/>
              <a:t> </a:t>
            </a:r>
            <a:r>
              <a:rPr lang="ca-ES" b="1" dirty="0" smtClean="0"/>
              <a:t>(BSC</a:t>
            </a:r>
            <a:r>
              <a:rPr lang="ca-ES" b="1" dirty="0"/>
              <a:t>, M12)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8167" y="4730910"/>
            <a:ext cx="6096000" cy="84946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FontTx/>
              <a:buChar char="•"/>
            </a:pPr>
            <a:r>
              <a:rPr lang="ca-ES" b="1" dirty="0" err="1"/>
              <a:t>Deliverable</a:t>
            </a:r>
            <a:r>
              <a:rPr lang="ca-ES" b="1" dirty="0"/>
              <a:t> 2.1: </a:t>
            </a:r>
            <a:r>
              <a:rPr lang="ca-ES" dirty="0" err="1"/>
              <a:t>Seasonal</a:t>
            </a:r>
            <a:r>
              <a:rPr lang="ca-ES" dirty="0"/>
              <a:t> </a:t>
            </a:r>
            <a:r>
              <a:rPr lang="ca-ES" dirty="0" err="1"/>
              <a:t>forecast</a:t>
            </a:r>
            <a:r>
              <a:rPr lang="ca-ES" dirty="0"/>
              <a:t> </a:t>
            </a:r>
            <a:r>
              <a:rPr lang="ca-ES" dirty="0" err="1"/>
              <a:t>predictions</a:t>
            </a:r>
            <a:r>
              <a:rPr lang="ca-ES" dirty="0"/>
              <a:t> </a:t>
            </a:r>
            <a:r>
              <a:rPr lang="ca-ES" dirty="0" err="1"/>
              <a:t>quality</a:t>
            </a:r>
            <a:r>
              <a:rPr lang="ca-ES" dirty="0"/>
              <a:t> </a:t>
            </a:r>
            <a:r>
              <a:rPr lang="ca-ES" dirty="0" err="1"/>
              <a:t>assessment</a:t>
            </a:r>
            <a:r>
              <a:rPr lang="ca-ES" dirty="0"/>
              <a:t> report </a:t>
            </a:r>
            <a:r>
              <a:rPr lang="ca-ES" b="1" dirty="0"/>
              <a:t>(BSC, M12</a:t>
            </a:r>
            <a:r>
              <a:rPr lang="ca-ES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219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TASK OVERVIEW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905163" y="1316182"/>
            <a:ext cx="960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Task</a:t>
            </a:r>
            <a:r>
              <a:rPr lang="es-ES" b="1" dirty="0" smtClean="0"/>
              <a:t> 2.2: </a:t>
            </a:r>
            <a:r>
              <a:rPr lang="es-ES" b="1" dirty="0" err="1" smtClean="0"/>
              <a:t>Operational</a:t>
            </a:r>
            <a:r>
              <a:rPr lang="es-ES" b="1" dirty="0" smtClean="0"/>
              <a:t> extreme </a:t>
            </a:r>
            <a:r>
              <a:rPr lang="es-ES" b="1" dirty="0" err="1" smtClean="0"/>
              <a:t>events</a:t>
            </a:r>
            <a:r>
              <a:rPr lang="es-ES" b="1" dirty="0" smtClean="0"/>
              <a:t> </a:t>
            </a:r>
            <a:r>
              <a:rPr lang="es-ES" b="1" dirty="0" err="1" smtClean="0"/>
              <a:t>weather</a:t>
            </a:r>
            <a:r>
              <a:rPr lang="es-ES" b="1" dirty="0" smtClean="0"/>
              <a:t> </a:t>
            </a:r>
            <a:r>
              <a:rPr lang="es-ES" b="1" dirty="0" err="1" smtClean="0"/>
              <a:t>forecast</a:t>
            </a:r>
            <a:r>
              <a:rPr lang="es-ES" b="1" dirty="0" smtClean="0"/>
              <a:t> </a:t>
            </a:r>
            <a:r>
              <a:rPr lang="es-ES" b="1" dirty="0" err="1" smtClean="0"/>
              <a:t>system</a:t>
            </a:r>
            <a:r>
              <a:rPr lang="es-ES" b="1" dirty="0" smtClean="0"/>
              <a:t> (METEOSIM, leader</a:t>
            </a:r>
            <a:r>
              <a:rPr lang="es-ES" b="1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466" y="1690536"/>
            <a:ext cx="10337801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err="1" smtClean="0"/>
              <a:t>Supply</a:t>
            </a:r>
            <a:r>
              <a:rPr lang="ca-ES" sz="2000" dirty="0" smtClean="0"/>
              <a:t> </a:t>
            </a:r>
            <a:r>
              <a:rPr lang="ca-ES" sz="2000" dirty="0" err="1" smtClean="0"/>
              <a:t>the</a:t>
            </a:r>
            <a:r>
              <a:rPr lang="ca-ES" sz="2000" dirty="0" smtClean="0"/>
              <a:t> </a:t>
            </a:r>
            <a:r>
              <a:rPr lang="ca-ES" sz="2000" dirty="0" err="1" smtClean="0"/>
              <a:t>weather</a:t>
            </a:r>
            <a:r>
              <a:rPr lang="ca-ES" sz="2000" dirty="0" smtClean="0"/>
              <a:t> </a:t>
            </a:r>
            <a:r>
              <a:rPr lang="ca-ES" sz="2000" dirty="0" err="1" smtClean="0"/>
              <a:t>forecast</a:t>
            </a:r>
            <a:r>
              <a:rPr lang="ca-ES" sz="2000" dirty="0" smtClean="0"/>
              <a:t> </a:t>
            </a:r>
            <a:r>
              <a:rPr lang="ca-ES" sz="2000" dirty="0" err="1" smtClean="0"/>
              <a:t>services</a:t>
            </a:r>
            <a:r>
              <a:rPr lang="ca-ES" sz="2000" dirty="0" smtClean="0"/>
              <a:t> for </a:t>
            </a:r>
            <a:r>
              <a:rPr lang="ca-ES" sz="2000" dirty="0" err="1" smtClean="0"/>
              <a:t>extreme</a:t>
            </a:r>
            <a:r>
              <a:rPr lang="ca-ES" sz="2000" dirty="0" smtClean="0"/>
              <a:t> </a:t>
            </a:r>
            <a:r>
              <a:rPr lang="ca-ES" sz="2000" dirty="0" err="1" smtClean="0"/>
              <a:t>events</a:t>
            </a:r>
            <a:r>
              <a:rPr lang="ca-ES" sz="2000" dirty="0" smtClean="0"/>
              <a:t> (</a:t>
            </a:r>
            <a:r>
              <a:rPr lang="ca-ES" sz="2000" dirty="0" err="1" smtClean="0"/>
              <a:t>from</a:t>
            </a:r>
            <a:r>
              <a:rPr lang="ca-ES" sz="2000" dirty="0" smtClean="0"/>
              <a:t> </a:t>
            </a:r>
            <a:r>
              <a:rPr lang="ca-ES" sz="2000" dirty="0" err="1" smtClean="0"/>
              <a:t>hours</a:t>
            </a:r>
            <a:r>
              <a:rPr lang="ca-ES" sz="2000" dirty="0" smtClean="0"/>
              <a:t> to up to </a:t>
            </a:r>
            <a:r>
              <a:rPr lang="ca-ES" sz="2000" dirty="0" err="1" smtClean="0"/>
              <a:t>five</a:t>
            </a:r>
            <a:r>
              <a:rPr lang="ca-ES" sz="2000" dirty="0" smtClean="0"/>
              <a:t> </a:t>
            </a:r>
            <a:r>
              <a:rPr lang="ca-ES" sz="2000" dirty="0" err="1" smtClean="0"/>
              <a:t>days</a:t>
            </a:r>
            <a:r>
              <a:rPr lang="ca-ES" sz="2000" dirty="0" smtClean="0"/>
              <a:t>).</a:t>
            </a:r>
            <a:endParaRPr lang="ca-ES" sz="2000" dirty="0"/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smtClean="0"/>
              <a:t>Model </a:t>
            </a:r>
            <a:r>
              <a:rPr lang="ca-ES" sz="2000" dirty="0" err="1" smtClean="0"/>
              <a:t>results</a:t>
            </a:r>
            <a:r>
              <a:rPr lang="ca-ES" sz="2000" dirty="0" smtClean="0"/>
              <a:t> </a:t>
            </a:r>
            <a:r>
              <a:rPr lang="ca-ES" sz="2000" dirty="0" err="1" smtClean="0"/>
              <a:t>will</a:t>
            </a:r>
            <a:r>
              <a:rPr lang="ca-ES" sz="2000" dirty="0" smtClean="0"/>
              <a:t> be </a:t>
            </a:r>
            <a:r>
              <a:rPr lang="ca-ES" sz="2000" dirty="0" err="1" smtClean="0"/>
              <a:t>evaluated</a:t>
            </a:r>
            <a:r>
              <a:rPr lang="ca-ES" sz="2000" dirty="0" smtClean="0"/>
              <a:t> </a:t>
            </a:r>
            <a:r>
              <a:rPr lang="ca-ES" sz="2000" dirty="0" err="1" smtClean="0"/>
              <a:t>against</a:t>
            </a:r>
            <a:r>
              <a:rPr lang="ca-ES" sz="2000" dirty="0" smtClean="0"/>
              <a:t> </a:t>
            </a:r>
            <a:r>
              <a:rPr lang="ca-ES" sz="2000" dirty="0" err="1" smtClean="0"/>
              <a:t>available</a:t>
            </a:r>
            <a:r>
              <a:rPr lang="ca-ES" sz="2000" dirty="0" smtClean="0"/>
              <a:t> </a:t>
            </a:r>
            <a:r>
              <a:rPr lang="ca-ES" sz="2000" dirty="0" err="1" smtClean="0"/>
              <a:t>observational</a:t>
            </a:r>
            <a:r>
              <a:rPr lang="ca-ES" sz="2000" dirty="0" smtClean="0"/>
              <a:t> data.  </a:t>
            </a:r>
            <a:endParaRPr lang="ca-ES" sz="2000" dirty="0"/>
          </a:p>
        </p:txBody>
      </p:sp>
      <p:pic>
        <p:nvPicPr>
          <p:cNvPr id="7" name="Picture 6" descr="2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59926" y="2988255"/>
            <a:ext cx="6096000" cy="646331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r>
              <a:rPr lang="ca-ES" b="1" dirty="0" err="1"/>
              <a:t>Milestone</a:t>
            </a:r>
            <a:r>
              <a:rPr lang="ca-ES" b="1" dirty="0"/>
              <a:t> 2.2: </a:t>
            </a:r>
            <a:r>
              <a:rPr lang="ca-ES" dirty="0" err="1" smtClean="0"/>
              <a:t>Availability</a:t>
            </a:r>
            <a:r>
              <a:rPr lang="ca-ES" dirty="0" smtClean="0"/>
              <a:t> </a:t>
            </a:r>
            <a:r>
              <a:rPr lang="ca-ES" dirty="0"/>
              <a:t>of </a:t>
            </a:r>
            <a:r>
              <a:rPr lang="ca-ES" dirty="0" err="1"/>
              <a:t>weather</a:t>
            </a:r>
            <a:r>
              <a:rPr lang="ca-ES" dirty="0"/>
              <a:t> </a:t>
            </a:r>
            <a:r>
              <a:rPr lang="ca-ES" dirty="0" err="1"/>
              <a:t>forecast</a:t>
            </a:r>
            <a:r>
              <a:rPr lang="ca-ES" dirty="0"/>
              <a:t> </a:t>
            </a:r>
            <a:r>
              <a:rPr lang="ca-ES" dirty="0" err="1"/>
              <a:t>information</a:t>
            </a:r>
            <a:r>
              <a:rPr lang="ca-ES" dirty="0"/>
              <a:t> for </a:t>
            </a:r>
            <a:r>
              <a:rPr lang="ca-ES" dirty="0" err="1"/>
              <a:t>the</a:t>
            </a:r>
            <a:r>
              <a:rPr lang="ca-ES" dirty="0"/>
              <a:t> 3 </a:t>
            </a:r>
            <a:r>
              <a:rPr lang="ca-ES" dirty="0" err="1"/>
              <a:t>demo-sites</a:t>
            </a:r>
            <a:r>
              <a:rPr lang="ca-ES" b="1" dirty="0"/>
              <a:t> (METEOSIM, M08)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8167" y="3954866"/>
            <a:ext cx="6096000" cy="84946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FontTx/>
              <a:buChar char="•"/>
            </a:pPr>
            <a:r>
              <a:rPr lang="ca-ES" b="1" dirty="0" err="1"/>
              <a:t>Deliverable</a:t>
            </a:r>
            <a:r>
              <a:rPr lang="ca-ES" b="1" dirty="0"/>
              <a:t> 2.1: </a:t>
            </a:r>
            <a:r>
              <a:rPr lang="ca-ES" dirty="0"/>
              <a:t>Report on </a:t>
            </a:r>
            <a:r>
              <a:rPr lang="ca-ES" dirty="0" err="1"/>
              <a:t>weather</a:t>
            </a:r>
            <a:r>
              <a:rPr lang="ca-ES" dirty="0"/>
              <a:t> </a:t>
            </a:r>
            <a:r>
              <a:rPr lang="ca-ES" dirty="0" err="1"/>
              <a:t>forecast</a:t>
            </a:r>
            <a:r>
              <a:rPr lang="ca-ES" dirty="0"/>
              <a:t> </a:t>
            </a:r>
            <a:r>
              <a:rPr lang="ca-ES" dirty="0" err="1"/>
              <a:t>extreme</a:t>
            </a:r>
            <a:r>
              <a:rPr lang="ca-ES" dirty="0"/>
              <a:t> </a:t>
            </a:r>
            <a:r>
              <a:rPr lang="ca-ES" dirty="0" err="1"/>
              <a:t>events</a:t>
            </a:r>
            <a:r>
              <a:rPr lang="ca-ES" dirty="0"/>
              <a:t> </a:t>
            </a:r>
            <a:r>
              <a:rPr lang="ca-ES" b="1" dirty="0"/>
              <a:t>(METEOSIM, M12)</a:t>
            </a:r>
          </a:p>
        </p:txBody>
      </p:sp>
    </p:spTree>
    <p:extLst>
      <p:ext uri="{BB962C8B-B14F-4D97-AF65-F5344CB8AC3E}">
        <p14:creationId xmlns:p14="http://schemas.microsoft.com/office/powerpoint/2010/main" val="198414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TASK OVERVIEW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905164" y="1316182"/>
            <a:ext cx="679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Task</a:t>
            </a:r>
            <a:r>
              <a:rPr lang="es-ES" b="1" dirty="0" smtClean="0"/>
              <a:t> 2.3: </a:t>
            </a:r>
            <a:r>
              <a:rPr lang="es-ES" b="1" dirty="0" err="1" smtClean="0"/>
              <a:t>Phenological</a:t>
            </a:r>
            <a:r>
              <a:rPr lang="es-ES" b="1" dirty="0" smtClean="0"/>
              <a:t> </a:t>
            </a:r>
            <a:r>
              <a:rPr lang="es-ES" b="1" dirty="0" err="1" smtClean="0"/>
              <a:t>models</a:t>
            </a:r>
            <a:r>
              <a:rPr lang="es-ES" b="1" dirty="0" smtClean="0"/>
              <a:t> (IRTA, leader)</a:t>
            </a:r>
            <a:endParaRPr lang="es-E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09226" y="1584711"/>
            <a:ext cx="103378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err="1" smtClean="0"/>
              <a:t>Application</a:t>
            </a:r>
            <a:r>
              <a:rPr lang="ca-ES" sz="2000" dirty="0" smtClean="0"/>
              <a:t> of </a:t>
            </a:r>
            <a:r>
              <a:rPr lang="ca-ES" sz="2000" dirty="0" err="1" smtClean="0"/>
              <a:t>different</a:t>
            </a:r>
            <a:r>
              <a:rPr lang="ca-ES" sz="2000" dirty="0" smtClean="0"/>
              <a:t> </a:t>
            </a:r>
            <a:r>
              <a:rPr lang="ca-ES" sz="2000" dirty="0" err="1" smtClean="0"/>
              <a:t>phenological</a:t>
            </a:r>
            <a:r>
              <a:rPr lang="ca-ES" sz="2000" dirty="0" smtClean="0"/>
              <a:t> models.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err="1" smtClean="0"/>
              <a:t>Calibration</a:t>
            </a:r>
            <a:r>
              <a:rPr lang="ca-ES" sz="2000" dirty="0" smtClean="0"/>
              <a:t> </a:t>
            </a:r>
            <a:r>
              <a:rPr lang="ca-ES" sz="2000" dirty="0" err="1" smtClean="0"/>
              <a:t>against</a:t>
            </a:r>
            <a:r>
              <a:rPr lang="ca-ES" sz="2000" dirty="0" smtClean="0"/>
              <a:t> past </a:t>
            </a:r>
            <a:r>
              <a:rPr lang="ca-ES" sz="2000" dirty="0" err="1" smtClean="0"/>
              <a:t>observations</a:t>
            </a:r>
            <a:r>
              <a:rPr lang="ca-ES" sz="2000" dirty="0" smtClean="0"/>
              <a:t>. </a:t>
            </a:r>
          </a:p>
          <a:p>
            <a:pPr marL="342900" indent="-342900">
              <a:buFontTx/>
              <a:buChar char="•"/>
            </a:pPr>
            <a:endParaRPr lang="ca-ES" sz="2000" dirty="0" smtClean="0"/>
          </a:p>
          <a:p>
            <a:pPr marL="342900" indent="-342900">
              <a:buFontTx/>
              <a:buChar char="•"/>
            </a:pPr>
            <a:endParaRPr lang="ca-ES" sz="2000" dirty="0"/>
          </a:p>
          <a:p>
            <a:pPr marL="342900" indent="-342900">
              <a:buFontTx/>
              <a:buChar char="•"/>
            </a:pPr>
            <a:endParaRPr lang="ca-ES" sz="2000" dirty="0"/>
          </a:p>
        </p:txBody>
      </p:sp>
      <p:pic>
        <p:nvPicPr>
          <p:cNvPr id="7" name="Picture 6" descr="2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  <p:sp>
        <p:nvSpPr>
          <p:cNvPr id="8" name="CuadroTexto 3"/>
          <p:cNvSpPr txBox="1"/>
          <p:nvPr/>
        </p:nvSpPr>
        <p:spPr>
          <a:xfrm>
            <a:off x="905164" y="2503767"/>
            <a:ext cx="679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Task</a:t>
            </a:r>
            <a:r>
              <a:rPr lang="es-ES" b="1" dirty="0" smtClean="0"/>
              <a:t> 2.4: </a:t>
            </a:r>
            <a:r>
              <a:rPr lang="es-ES" b="1" dirty="0" err="1" smtClean="0"/>
              <a:t>Irrigation</a:t>
            </a:r>
            <a:r>
              <a:rPr lang="es-ES" b="1" dirty="0" smtClean="0"/>
              <a:t> </a:t>
            </a:r>
            <a:r>
              <a:rPr lang="es-ES" b="1" dirty="0" err="1" smtClean="0"/>
              <a:t>model</a:t>
            </a:r>
            <a:r>
              <a:rPr lang="es-ES" b="1" dirty="0" smtClean="0"/>
              <a:t> (IRTA, leader)</a:t>
            </a:r>
            <a:endParaRPr lang="es-E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7466" y="2826424"/>
            <a:ext cx="10337801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err="1" smtClean="0"/>
              <a:t>Annual</a:t>
            </a:r>
            <a:r>
              <a:rPr lang="ca-ES" sz="2000" dirty="0" smtClean="0"/>
              <a:t> </a:t>
            </a:r>
            <a:r>
              <a:rPr lang="ca-ES" sz="2000" dirty="0" err="1" smtClean="0"/>
              <a:t>irrigation</a:t>
            </a:r>
            <a:r>
              <a:rPr lang="ca-ES" sz="2000" dirty="0" smtClean="0"/>
              <a:t> </a:t>
            </a:r>
            <a:r>
              <a:rPr lang="ca-ES" sz="2000" dirty="0" err="1" smtClean="0"/>
              <a:t>requirements</a:t>
            </a:r>
            <a:r>
              <a:rPr lang="ca-ES" sz="2000" dirty="0" smtClean="0"/>
              <a:t> </a:t>
            </a:r>
            <a:r>
              <a:rPr lang="ca-ES" sz="2000" dirty="0" err="1" smtClean="0"/>
              <a:t>will</a:t>
            </a:r>
            <a:r>
              <a:rPr lang="ca-ES" sz="2000" dirty="0" smtClean="0"/>
              <a:t> be </a:t>
            </a:r>
            <a:r>
              <a:rPr lang="ca-ES" sz="2000" dirty="0" err="1" smtClean="0"/>
              <a:t>predicted</a:t>
            </a:r>
            <a:r>
              <a:rPr lang="ca-ES" sz="2000" dirty="0" smtClean="0"/>
              <a:t>. 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err="1" smtClean="0"/>
              <a:t>Calibrations</a:t>
            </a:r>
            <a:r>
              <a:rPr lang="ca-ES" sz="2000" dirty="0" smtClean="0"/>
              <a:t> </a:t>
            </a:r>
            <a:r>
              <a:rPr lang="ca-ES" sz="2000" dirty="0" err="1" smtClean="0"/>
              <a:t>against</a:t>
            </a:r>
            <a:r>
              <a:rPr lang="ca-ES" sz="2000" dirty="0" smtClean="0"/>
              <a:t> past </a:t>
            </a:r>
            <a:r>
              <a:rPr lang="ca-ES" sz="2000" dirty="0" err="1" smtClean="0"/>
              <a:t>observations</a:t>
            </a:r>
            <a:r>
              <a:rPr lang="ca-ES" sz="2000" dirty="0" smtClean="0"/>
              <a:t>.</a:t>
            </a:r>
          </a:p>
          <a:p>
            <a:pPr marL="342900" indent="-342900">
              <a:buFontTx/>
              <a:buChar char="•"/>
            </a:pPr>
            <a:endParaRPr lang="ca-E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938297" y="1744663"/>
            <a:ext cx="4428309" cy="120032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ca-ES" b="1" dirty="0" err="1"/>
              <a:t>Milestone</a:t>
            </a:r>
            <a:r>
              <a:rPr lang="ca-ES" b="1" dirty="0"/>
              <a:t> 2.2: : </a:t>
            </a:r>
            <a:r>
              <a:rPr lang="ca-ES" dirty="0" err="1"/>
              <a:t>Availability</a:t>
            </a:r>
            <a:r>
              <a:rPr lang="ca-ES" dirty="0"/>
              <a:t> of </a:t>
            </a:r>
            <a:r>
              <a:rPr lang="ca-ES" dirty="0" err="1"/>
              <a:t>calibrated</a:t>
            </a:r>
            <a:r>
              <a:rPr lang="ca-ES" dirty="0"/>
              <a:t> </a:t>
            </a:r>
            <a:r>
              <a:rPr lang="ca-ES" dirty="0" err="1"/>
              <a:t>phenological</a:t>
            </a:r>
            <a:r>
              <a:rPr lang="ca-ES" dirty="0"/>
              <a:t> </a:t>
            </a:r>
            <a:r>
              <a:rPr lang="ca-ES" dirty="0" err="1"/>
              <a:t>and</a:t>
            </a:r>
            <a:r>
              <a:rPr lang="ca-ES" dirty="0"/>
              <a:t> </a:t>
            </a:r>
            <a:r>
              <a:rPr lang="ca-ES" dirty="0" err="1"/>
              <a:t>irrigation</a:t>
            </a:r>
            <a:r>
              <a:rPr lang="ca-ES" dirty="0"/>
              <a:t> </a:t>
            </a:r>
            <a:r>
              <a:rPr lang="ca-ES" dirty="0" err="1"/>
              <a:t>requirement</a:t>
            </a:r>
            <a:r>
              <a:rPr lang="ca-ES" dirty="0"/>
              <a:t> models for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different</a:t>
            </a:r>
            <a:r>
              <a:rPr lang="ca-ES" dirty="0"/>
              <a:t> </a:t>
            </a:r>
            <a:r>
              <a:rPr lang="ca-ES" dirty="0" err="1"/>
              <a:t>demo</a:t>
            </a:r>
            <a:r>
              <a:rPr lang="ca-ES" dirty="0"/>
              <a:t> zones </a:t>
            </a:r>
            <a:r>
              <a:rPr lang="ca-ES" dirty="0" err="1"/>
              <a:t>and</a:t>
            </a:r>
            <a:r>
              <a:rPr lang="ca-ES" dirty="0"/>
              <a:t> cultivars </a:t>
            </a:r>
            <a:r>
              <a:rPr lang="ca-ES" b="1" dirty="0"/>
              <a:t>(IRTA, M12)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59926" y="3896075"/>
            <a:ext cx="6096000" cy="93358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FontTx/>
              <a:buChar char="•"/>
            </a:pPr>
            <a:r>
              <a:rPr lang="ca-ES" sz="2000" b="1" dirty="0" err="1"/>
              <a:t>Deliverable</a:t>
            </a:r>
            <a:r>
              <a:rPr lang="ca-ES" sz="2000" b="1" dirty="0"/>
              <a:t> 2.3: </a:t>
            </a:r>
            <a:r>
              <a:rPr lang="ca-ES" sz="2000" dirty="0"/>
              <a:t>Report on </a:t>
            </a:r>
            <a:r>
              <a:rPr lang="ca-ES" sz="2000" dirty="0" err="1"/>
              <a:t>the</a:t>
            </a:r>
            <a:r>
              <a:rPr lang="ca-ES" sz="2000" dirty="0"/>
              <a:t> performance of </a:t>
            </a:r>
            <a:r>
              <a:rPr lang="ca-ES" sz="2000" dirty="0" err="1"/>
              <a:t>the</a:t>
            </a:r>
            <a:r>
              <a:rPr lang="ca-ES" sz="2000" dirty="0"/>
              <a:t> </a:t>
            </a:r>
            <a:r>
              <a:rPr lang="ca-ES" sz="2000" dirty="0" err="1"/>
              <a:t>phenological</a:t>
            </a:r>
            <a:r>
              <a:rPr lang="ca-ES" sz="2000" dirty="0"/>
              <a:t> model </a:t>
            </a:r>
            <a:r>
              <a:rPr lang="ca-ES" sz="2000" b="1" dirty="0"/>
              <a:t>(IRTA, M12</a:t>
            </a:r>
            <a:r>
              <a:rPr lang="ca-ES" sz="2000" b="1" dirty="0" smtClean="0"/>
              <a:t>)</a:t>
            </a:r>
            <a:endParaRPr lang="ca-E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2694728" y="5130234"/>
            <a:ext cx="6096000" cy="93358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FontTx/>
              <a:buChar char="•"/>
            </a:pPr>
            <a:r>
              <a:rPr lang="ca-ES" sz="2000" b="1" dirty="0" err="1"/>
              <a:t>Deliverable</a:t>
            </a:r>
            <a:r>
              <a:rPr lang="ca-ES" sz="2000" b="1" dirty="0"/>
              <a:t> 2.4: </a:t>
            </a:r>
            <a:r>
              <a:rPr lang="ca-ES" sz="2000" dirty="0"/>
              <a:t>Report on </a:t>
            </a:r>
            <a:r>
              <a:rPr lang="ca-ES" sz="2000" dirty="0" err="1"/>
              <a:t>the</a:t>
            </a:r>
            <a:r>
              <a:rPr lang="ca-ES" sz="2000" dirty="0"/>
              <a:t> performance of </a:t>
            </a:r>
            <a:r>
              <a:rPr lang="ca-ES" sz="2000" dirty="0" err="1"/>
              <a:t>irrigation</a:t>
            </a:r>
            <a:r>
              <a:rPr lang="ca-ES" sz="2000" dirty="0"/>
              <a:t> </a:t>
            </a:r>
            <a:r>
              <a:rPr lang="ca-ES" sz="2000" dirty="0" err="1"/>
              <a:t>requirements</a:t>
            </a:r>
            <a:r>
              <a:rPr lang="ca-ES" sz="2000" dirty="0"/>
              <a:t> model </a:t>
            </a:r>
            <a:r>
              <a:rPr lang="ca-ES" sz="2000" b="1" dirty="0"/>
              <a:t>(IRTA, M12)</a:t>
            </a:r>
          </a:p>
        </p:txBody>
      </p:sp>
    </p:spTree>
    <p:extLst>
      <p:ext uri="{BB962C8B-B14F-4D97-AF65-F5344CB8AC3E}">
        <p14:creationId xmlns:p14="http://schemas.microsoft.com/office/powerpoint/2010/main" val="297726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TASK OVERVIEW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905164" y="1316182"/>
            <a:ext cx="679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Task</a:t>
            </a:r>
            <a:r>
              <a:rPr lang="es-ES" b="1" dirty="0" smtClean="0"/>
              <a:t> 2.5: </a:t>
            </a:r>
            <a:r>
              <a:rPr lang="es-ES" b="1" dirty="0" err="1" smtClean="0"/>
              <a:t>Decadal</a:t>
            </a:r>
            <a:r>
              <a:rPr lang="es-ES" b="1" dirty="0" smtClean="0"/>
              <a:t> </a:t>
            </a:r>
            <a:r>
              <a:rPr lang="es-ES" b="1" dirty="0" err="1" smtClean="0"/>
              <a:t>Climatic</a:t>
            </a:r>
            <a:r>
              <a:rPr lang="es-ES" b="1" dirty="0" smtClean="0"/>
              <a:t> Data (METEOSIM, leader)</a:t>
            </a:r>
            <a:endParaRPr lang="es-E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7466" y="1744663"/>
            <a:ext cx="10337801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err="1" smtClean="0"/>
              <a:t>Deliver</a:t>
            </a:r>
            <a:r>
              <a:rPr lang="ca-ES" sz="2000" dirty="0" smtClean="0"/>
              <a:t> </a:t>
            </a:r>
            <a:r>
              <a:rPr lang="ca-ES" sz="2000" dirty="0" err="1" smtClean="0"/>
              <a:t>the</a:t>
            </a:r>
            <a:r>
              <a:rPr lang="ca-ES" sz="2000" dirty="0" smtClean="0"/>
              <a:t> best </a:t>
            </a:r>
            <a:r>
              <a:rPr lang="ca-ES" sz="2000" dirty="0" err="1" smtClean="0"/>
              <a:t>climate</a:t>
            </a:r>
            <a:r>
              <a:rPr lang="ca-ES" sz="2000" dirty="0" smtClean="0"/>
              <a:t> </a:t>
            </a:r>
            <a:r>
              <a:rPr lang="ca-ES" sz="2000" dirty="0" err="1" smtClean="0"/>
              <a:t>information</a:t>
            </a:r>
            <a:r>
              <a:rPr lang="ca-ES" sz="2000" dirty="0" smtClean="0"/>
              <a:t> </a:t>
            </a:r>
            <a:r>
              <a:rPr lang="ca-ES" sz="2000" dirty="0" err="1" smtClean="0"/>
              <a:t>at</a:t>
            </a:r>
            <a:r>
              <a:rPr lang="ca-ES" sz="2000" dirty="0" smtClean="0"/>
              <a:t> multi-</a:t>
            </a:r>
            <a:r>
              <a:rPr lang="ca-ES" sz="2000" dirty="0" err="1" smtClean="0"/>
              <a:t>decadal</a:t>
            </a:r>
            <a:r>
              <a:rPr lang="ca-ES" sz="2000" dirty="0" smtClean="0"/>
              <a:t> </a:t>
            </a:r>
            <a:r>
              <a:rPr lang="ca-ES" sz="2000" dirty="0" err="1" smtClean="0"/>
              <a:t>time-scale</a:t>
            </a:r>
            <a:endParaRPr lang="ca-ES" sz="2000" dirty="0" smtClean="0"/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err="1" smtClean="0"/>
              <a:t>Use</a:t>
            </a:r>
            <a:r>
              <a:rPr lang="ca-ES" sz="2000" dirty="0" smtClean="0"/>
              <a:t> of </a:t>
            </a:r>
            <a:r>
              <a:rPr lang="ca-ES" sz="2000" dirty="0" err="1" smtClean="0"/>
              <a:t>the</a:t>
            </a:r>
            <a:r>
              <a:rPr lang="ca-ES" sz="2000" dirty="0" smtClean="0"/>
              <a:t> Euro-</a:t>
            </a:r>
            <a:r>
              <a:rPr lang="ca-ES" sz="2000" dirty="0" err="1" smtClean="0"/>
              <a:t>Cordex</a:t>
            </a:r>
            <a:r>
              <a:rPr lang="ca-ES" sz="2000" dirty="0" smtClean="0"/>
              <a:t> </a:t>
            </a:r>
            <a:r>
              <a:rPr lang="ca-ES" sz="2000" dirty="0" err="1" smtClean="0"/>
              <a:t>dataset</a:t>
            </a:r>
            <a:r>
              <a:rPr lang="ca-ES" sz="2000" dirty="0" smtClean="0"/>
              <a:t> over Europe </a:t>
            </a:r>
            <a:r>
              <a:rPr lang="ca-ES" sz="2000" dirty="0" err="1" smtClean="0"/>
              <a:t>at</a:t>
            </a:r>
            <a:r>
              <a:rPr lang="ca-ES" sz="2000" dirty="0" smtClean="0"/>
              <a:t> 12.5km </a:t>
            </a:r>
            <a:r>
              <a:rPr lang="ca-ES" sz="2000" dirty="0" err="1" smtClean="0"/>
              <a:t>resolution</a:t>
            </a:r>
            <a:endParaRPr lang="ca-ES" sz="2000" dirty="0"/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smtClean="0"/>
              <a:t>A set of </a:t>
            </a:r>
            <a:r>
              <a:rPr lang="ca-ES" sz="2000" dirty="0" err="1" smtClean="0"/>
              <a:t>historical</a:t>
            </a:r>
            <a:r>
              <a:rPr lang="ca-ES" sz="2000" dirty="0" smtClean="0"/>
              <a:t> </a:t>
            </a:r>
            <a:r>
              <a:rPr lang="ca-ES" sz="2000" dirty="0" err="1" smtClean="0"/>
              <a:t>climate</a:t>
            </a:r>
            <a:r>
              <a:rPr lang="ca-ES" sz="2000" dirty="0" smtClean="0"/>
              <a:t> </a:t>
            </a:r>
            <a:r>
              <a:rPr lang="ca-ES" sz="2000" dirty="0" err="1" smtClean="0"/>
              <a:t>will</a:t>
            </a:r>
            <a:r>
              <a:rPr lang="ca-ES" sz="2000" dirty="0" smtClean="0"/>
              <a:t> be </a:t>
            </a:r>
            <a:r>
              <a:rPr lang="ca-ES" sz="2000" dirty="0" err="1" smtClean="0"/>
              <a:t>evaluated</a:t>
            </a:r>
            <a:r>
              <a:rPr lang="ca-ES" sz="2000" dirty="0" smtClean="0"/>
              <a:t> over </a:t>
            </a:r>
            <a:r>
              <a:rPr lang="ca-ES" sz="2000" dirty="0" err="1" smtClean="0"/>
              <a:t>the</a:t>
            </a:r>
            <a:r>
              <a:rPr lang="ca-ES" sz="2000" dirty="0" smtClean="0"/>
              <a:t> </a:t>
            </a:r>
            <a:r>
              <a:rPr lang="ca-ES" sz="2000" dirty="0" err="1" smtClean="0"/>
              <a:t>areas</a:t>
            </a:r>
            <a:r>
              <a:rPr lang="ca-ES" sz="2000" dirty="0" smtClean="0"/>
              <a:t> of </a:t>
            </a:r>
            <a:r>
              <a:rPr lang="ca-ES" sz="2000" dirty="0" err="1" smtClean="0"/>
              <a:t>interest</a:t>
            </a:r>
            <a:r>
              <a:rPr lang="ca-ES" sz="2000" dirty="0" smtClean="0"/>
              <a:t> to </a:t>
            </a:r>
            <a:r>
              <a:rPr lang="ca-ES" sz="2000" dirty="0" err="1" smtClean="0"/>
              <a:t>produce</a:t>
            </a:r>
            <a:r>
              <a:rPr lang="ca-ES" sz="2000" dirty="0" smtClean="0"/>
              <a:t> </a:t>
            </a:r>
            <a:r>
              <a:rPr lang="ca-ES" sz="2000" dirty="0" err="1" smtClean="0"/>
              <a:t>the</a:t>
            </a:r>
            <a:r>
              <a:rPr lang="ca-ES" sz="2000" dirty="0" smtClean="0"/>
              <a:t> </a:t>
            </a:r>
            <a:r>
              <a:rPr lang="ca-ES" sz="2000" dirty="0" err="1" smtClean="0"/>
              <a:t>decadal</a:t>
            </a:r>
            <a:r>
              <a:rPr lang="ca-ES" sz="2000" dirty="0" smtClean="0"/>
              <a:t> </a:t>
            </a:r>
            <a:r>
              <a:rPr lang="ca-ES" sz="2000" dirty="0" err="1" smtClean="0"/>
              <a:t>climatic</a:t>
            </a:r>
            <a:r>
              <a:rPr lang="ca-ES" sz="2000" dirty="0" smtClean="0"/>
              <a:t> </a:t>
            </a:r>
            <a:r>
              <a:rPr lang="ca-ES" sz="2000" dirty="0" err="1" smtClean="0"/>
              <a:t>prediction</a:t>
            </a:r>
            <a:r>
              <a:rPr lang="ca-ES" sz="2000" dirty="0" smtClean="0"/>
              <a:t> for </a:t>
            </a:r>
            <a:r>
              <a:rPr lang="ca-ES" sz="2000" dirty="0" err="1" smtClean="0"/>
              <a:t>the</a:t>
            </a:r>
            <a:r>
              <a:rPr lang="ca-ES" sz="2000" dirty="0" smtClean="0"/>
              <a:t> 20-30 </a:t>
            </a:r>
            <a:r>
              <a:rPr lang="ca-ES" sz="2000" dirty="0" err="1" smtClean="0"/>
              <a:t>years</a:t>
            </a:r>
            <a:r>
              <a:rPr lang="ca-ES" sz="2000" dirty="0" smtClean="0"/>
              <a:t>’ </a:t>
            </a:r>
            <a:r>
              <a:rPr lang="ca-ES" sz="2000" dirty="0" err="1" smtClean="0"/>
              <a:t>time-scale</a:t>
            </a:r>
            <a:r>
              <a:rPr lang="ca-ES" sz="2000" dirty="0" smtClean="0"/>
              <a:t>.  </a:t>
            </a:r>
          </a:p>
        </p:txBody>
      </p:sp>
      <p:pic>
        <p:nvPicPr>
          <p:cNvPr id="7" name="Picture 6" descr="2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  <p:sp>
        <p:nvSpPr>
          <p:cNvPr id="8" name="CuadroTexto 3"/>
          <p:cNvSpPr txBox="1"/>
          <p:nvPr/>
        </p:nvSpPr>
        <p:spPr>
          <a:xfrm>
            <a:off x="846364" y="3503216"/>
            <a:ext cx="755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Task</a:t>
            </a:r>
            <a:r>
              <a:rPr lang="es-ES" b="1" dirty="0" smtClean="0"/>
              <a:t> 2.6: Real-time </a:t>
            </a:r>
            <a:r>
              <a:rPr lang="es-ES" b="1" dirty="0" err="1" smtClean="0"/>
              <a:t>application</a:t>
            </a:r>
            <a:r>
              <a:rPr lang="es-ES" b="1" dirty="0" smtClean="0"/>
              <a:t> of </a:t>
            </a:r>
            <a:r>
              <a:rPr lang="es-ES" b="1" dirty="0" err="1" smtClean="0"/>
              <a:t>seasonal</a:t>
            </a:r>
            <a:r>
              <a:rPr lang="es-ES" b="1" dirty="0" smtClean="0"/>
              <a:t> </a:t>
            </a:r>
            <a:r>
              <a:rPr lang="es-ES" b="1" dirty="0" err="1" smtClean="0"/>
              <a:t>forecast</a:t>
            </a:r>
            <a:r>
              <a:rPr lang="es-ES" b="1" dirty="0" smtClean="0"/>
              <a:t> </a:t>
            </a:r>
            <a:r>
              <a:rPr lang="es-ES" b="1" dirty="0" err="1" smtClean="0"/>
              <a:t>predictions</a:t>
            </a:r>
            <a:r>
              <a:rPr lang="es-ES" b="1" dirty="0" smtClean="0"/>
              <a:t> (BSC, leader)</a:t>
            </a:r>
            <a:endParaRPr lang="es-E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667" y="3807021"/>
            <a:ext cx="10337801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err="1" smtClean="0"/>
              <a:t>The</a:t>
            </a:r>
            <a:r>
              <a:rPr lang="ca-ES" sz="2000" dirty="0" smtClean="0"/>
              <a:t> model </a:t>
            </a:r>
            <a:r>
              <a:rPr lang="ca-ES" sz="2000" dirty="0" err="1" smtClean="0"/>
              <a:t>chain</a:t>
            </a:r>
            <a:r>
              <a:rPr lang="ca-ES" sz="2000" dirty="0" smtClean="0"/>
              <a:t> </a:t>
            </a:r>
            <a:r>
              <a:rPr lang="ca-ES" sz="2000" dirty="0" err="1" smtClean="0"/>
              <a:t>defined</a:t>
            </a:r>
            <a:r>
              <a:rPr lang="ca-ES" sz="2000" dirty="0" smtClean="0"/>
              <a:t> in 2.1., 2.4 </a:t>
            </a:r>
            <a:r>
              <a:rPr lang="ca-ES" sz="2000" dirty="0" err="1" smtClean="0"/>
              <a:t>and</a:t>
            </a:r>
            <a:r>
              <a:rPr lang="ca-ES" sz="2000" dirty="0" smtClean="0"/>
              <a:t> 2.5 </a:t>
            </a:r>
            <a:r>
              <a:rPr lang="ca-ES" sz="2000" dirty="0" err="1" smtClean="0"/>
              <a:t>will</a:t>
            </a:r>
            <a:r>
              <a:rPr lang="ca-ES" sz="2000" dirty="0" smtClean="0"/>
              <a:t> be </a:t>
            </a:r>
            <a:r>
              <a:rPr lang="ca-ES" sz="2000" dirty="0" err="1" smtClean="0"/>
              <a:t>implemented</a:t>
            </a:r>
            <a:r>
              <a:rPr lang="ca-ES" sz="2000" dirty="0" smtClean="0"/>
              <a:t> for real-</a:t>
            </a:r>
            <a:r>
              <a:rPr lang="ca-ES" sz="2000" dirty="0" err="1" smtClean="0"/>
              <a:t>time</a:t>
            </a:r>
            <a:r>
              <a:rPr lang="ca-ES" sz="2000" dirty="0" smtClean="0"/>
              <a:t> </a:t>
            </a:r>
            <a:r>
              <a:rPr lang="ca-ES" sz="2000" dirty="0" err="1" smtClean="0"/>
              <a:t>execution</a:t>
            </a:r>
            <a:r>
              <a:rPr lang="ca-ES" sz="2000" dirty="0" smtClean="0"/>
              <a:t> for </a:t>
            </a:r>
            <a:r>
              <a:rPr lang="ca-ES" sz="2000" dirty="0" err="1" smtClean="0"/>
              <a:t>the</a:t>
            </a:r>
            <a:r>
              <a:rPr lang="ca-ES" sz="2000" dirty="0" smtClean="0"/>
              <a:t> </a:t>
            </a:r>
            <a:r>
              <a:rPr lang="ca-ES" sz="2000" dirty="0" err="1" smtClean="0"/>
              <a:t>whole</a:t>
            </a:r>
            <a:r>
              <a:rPr lang="ca-ES" sz="2000" dirty="0" smtClean="0"/>
              <a:t> </a:t>
            </a:r>
            <a:r>
              <a:rPr lang="ca-ES" sz="2000" dirty="0" err="1" smtClean="0"/>
              <a:t>growing</a:t>
            </a:r>
            <a:r>
              <a:rPr lang="ca-ES" sz="2000" dirty="0" smtClean="0"/>
              <a:t> </a:t>
            </a:r>
            <a:r>
              <a:rPr lang="ca-ES" sz="2000" dirty="0" err="1" smtClean="0"/>
              <a:t>season</a:t>
            </a:r>
            <a:r>
              <a:rPr lang="ca-ES" sz="2000" dirty="0" smtClean="0"/>
              <a:t>, </a:t>
            </a:r>
            <a:r>
              <a:rPr lang="ca-ES" sz="2000" dirty="0" err="1" smtClean="0"/>
              <a:t>from</a:t>
            </a:r>
            <a:r>
              <a:rPr lang="ca-ES" sz="2000" dirty="0" smtClean="0"/>
              <a:t> </a:t>
            </a:r>
            <a:r>
              <a:rPr lang="ca-ES" sz="2000" dirty="0" err="1" smtClean="0"/>
              <a:t>April</a:t>
            </a:r>
            <a:r>
              <a:rPr lang="ca-ES" sz="2000" dirty="0" smtClean="0"/>
              <a:t> to </a:t>
            </a:r>
            <a:r>
              <a:rPr lang="ca-ES" sz="2000" dirty="0" err="1" smtClean="0"/>
              <a:t>October</a:t>
            </a:r>
            <a:r>
              <a:rPr lang="ca-ES" sz="2000" dirty="0" smtClean="0"/>
              <a:t>. 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err="1" smtClean="0"/>
              <a:t>Every</a:t>
            </a:r>
            <a:r>
              <a:rPr lang="ca-ES" sz="2000" dirty="0" smtClean="0"/>
              <a:t> </a:t>
            </a:r>
            <a:r>
              <a:rPr lang="ca-ES" sz="2000" dirty="0" err="1" smtClean="0"/>
              <a:t>month</a:t>
            </a:r>
            <a:r>
              <a:rPr lang="ca-ES" sz="2000" dirty="0" smtClean="0"/>
              <a:t> </a:t>
            </a:r>
            <a:r>
              <a:rPr lang="ca-ES" sz="2000" dirty="0" err="1" smtClean="0"/>
              <a:t>the</a:t>
            </a:r>
            <a:r>
              <a:rPr lang="ca-ES" sz="2000" dirty="0" smtClean="0"/>
              <a:t> </a:t>
            </a:r>
            <a:r>
              <a:rPr lang="ca-ES" sz="2000" dirty="0" err="1" smtClean="0"/>
              <a:t>seasonal</a:t>
            </a:r>
            <a:r>
              <a:rPr lang="ca-ES" sz="2000" dirty="0" smtClean="0"/>
              <a:t> </a:t>
            </a:r>
            <a:r>
              <a:rPr lang="ca-ES" sz="2000" dirty="0" err="1" smtClean="0"/>
              <a:t>prediction</a:t>
            </a:r>
            <a:r>
              <a:rPr lang="ca-ES" sz="2000" dirty="0" smtClean="0"/>
              <a:t> </a:t>
            </a:r>
            <a:r>
              <a:rPr lang="ca-ES" sz="2000" dirty="0" err="1" smtClean="0"/>
              <a:t>information</a:t>
            </a:r>
            <a:r>
              <a:rPr lang="ca-ES" sz="2000" dirty="0" smtClean="0"/>
              <a:t> </a:t>
            </a:r>
            <a:r>
              <a:rPr lang="ca-ES" sz="2000" dirty="0" err="1" smtClean="0"/>
              <a:t>will</a:t>
            </a:r>
            <a:r>
              <a:rPr lang="ca-ES" sz="2000" dirty="0" smtClean="0"/>
              <a:t> be </a:t>
            </a:r>
            <a:r>
              <a:rPr lang="ca-ES" sz="2000" dirty="0" err="1" smtClean="0"/>
              <a:t>updated</a:t>
            </a:r>
            <a:r>
              <a:rPr lang="ca-ES" sz="2000" dirty="0" smtClean="0"/>
              <a:t>  </a:t>
            </a:r>
            <a:r>
              <a:rPr lang="ca-ES" sz="2000" dirty="0" err="1" smtClean="0"/>
              <a:t>using</a:t>
            </a:r>
            <a:r>
              <a:rPr lang="ca-ES" sz="2000" dirty="0" smtClean="0"/>
              <a:t> </a:t>
            </a:r>
            <a:r>
              <a:rPr lang="ca-ES" sz="2000" dirty="0" err="1" smtClean="0"/>
              <a:t>the</a:t>
            </a:r>
            <a:r>
              <a:rPr lang="ca-ES" sz="2000" dirty="0" smtClean="0"/>
              <a:t> </a:t>
            </a:r>
            <a:r>
              <a:rPr lang="ca-ES" sz="2000" dirty="0" err="1" smtClean="0"/>
              <a:t>latest</a:t>
            </a:r>
            <a:r>
              <a:rPr lang="ca-ES" sz="2000" dirty="0" smtClean="0"/>
              <a:t> </a:t>
            </a:r>
            <a:r>
              <a:rPr lang="ca-ES" sz="2000" dirty="0" err="1" smtClean="0"/>
              <a:t>simulations</a:t>
            </a:r>
            <a:r>
              <a:rPr lang="ca-ES" sz="2000" dirty="0" smtClean="0"/>
              <a:t>. </a:t>
            </a:r>
            <a:endParaRPr lang="ca-ES" sz="2000" dirty="0"/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ca-ES" sz="2000" dirty="0" smtClean="0"/>
              <a:t>Model </a:t>
            </a:r>
            <a:r>
              <a:rPr lang="ca-ES" sz="2000" dirty="0" err="1" smtClean="0"/>
              <a:t>results</a:t>
            </a:r>
            <a:r>
              <a:rPr lang="ca-ES" sz="2000" dirty="0" smtClean="0"/>
              <a:t> </a:t>
            </a:r>
            <a:r>
              <a:rPr lang="ca-ES" sz="2000" dirty="0" err="1" smtClean="0"/>
              <a:t>will</a:t>
            </a:r>
            <a:r>
              <a:rPr lang="ca-ES" sz="2000" dirty="0" smtClean="0"/>
              <a:t> be </a:t>
            </a:r>
            <a:r>
              <a:rPr lang="ca-ES" sz="2000" dirty="0" err="1" smtClean="0"/>
              <a:t>implemented</a:t>
            </a:r>
            <a:r>
              <a:rPr lang="ca-ES" sz="2000" dirty="0" smtClean="0"/>
              <a:t> in </a:t>
            </a:r>
            <a:r>
              <a:rPr lang="ca-ES" sz="2000" dirty="0" err="1" smtClean="0"/>
              <a:t>the</a:t>
            </a:r>
            <a:r>
              <a:rPr lang="ca-ES" sz="2000" dirty="0" smtClean="0"/>
              <a:t> </a:t>
            </a:r>
            <a:r>
              <a:rPr lang="ca-ES" sz="2000" dirty="0" err="1" smtClean="0"/>
              <a:t>Climate</a:t>
            </a:r>
            <a:r>
              <a:rPr lang="ca-ES" sz="2000" dirty="0"/>
              <a:t> </a:t>
            </a:r>
            <a:r>
              <a:rPr lang="ca-ES" sz="2000" dirty="0" smtClean="0"/>
              <a:t>Services DSS-CS in WP3.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297726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509" y="517236"/>
            <a:ext cx="10547927" cy="480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GANTT DIAGRAM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2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0" y="-1"/>
            <a:ext cx="1354855" cy="363743"/>
          </a:xfrm>
          <a:prstGeom prst="rect">
            <a:avLst/>
          </a:prstGeom>
        </p:spPr>
      </p:pic>
      <p:pic>
        <p:nvPicPr>
          <p:cNvPr id="3" name="Picture 2" descr="gant_wp2focu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50" y="0"/>
            <a:ext cx="197939" cy="6858000"/>
          </a:xfrm>
          <a:prstGeom prst="rect">
            <a:avLst/>
          </a:prstGeom>
        </p:spPr>
      </p:pic>
      <p:pic>
        <p:nvPicPr>
          <p:cNvPr id="9" name="Picture 8" descr="gant_wp2focu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748" y="0"/>
            <a:ext cx="197939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8634" y="2559313"/>
            <a:ext cx="11112124" cy="1560836"/>
            <a:chOff x="705589" y="1837299"/>
            <a:chExt cx="10747570" cy="1384461"/>
          </a:xfrm>
        </p:grpSpPr>
        <p:pic>
          <p:nvPicPr>
            <p:cNvPr id="11" name="Picture 10" descr="gant_wp2focu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083" y="1837299"/>
              <a:ext cx="8952518" cy="267428"/>
            </a:xfrm>
            <a:prstGeom prst="rect">
              <a:avLst/>
            </a:prstGeom>
          </p:spPr>
        </p:pic>
        <p:pic>
          <p:nvPicPr>
            <p:cNvPr id="13" name="Picture 12" descr="wp2_focus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89" y="2174467"/>
              <a:ext cx="10747570" cy="1047293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2316687" y="2433951"/>
            <a:ext cx="3116354" cy="194011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681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52983" y="776045"/>
            <a:ext cx="9024939" cy="5009015"/>
            <a:chOff x="1206110" y="658462"/>
            <a:chExt cx="9800878" cy="5366880"/>
          </a:xfrm>
        </p:grpSpPr>
        <p:cxnSp>
          <p:nvCxnSpPr>
            <p:cNvPr id="30" name="Elbow Connector 29"/>
            <p:cNvCxnSpPr/>
            <p:nvPr/>
          </p:nvCxnSpPr>
          <p:spPr>
            <a:xfrm rot="10800000" flipV="1">
              <a:off x="5889829" y="1770867"/>
              <a:ext cx="1242757" cy="790102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004990"/>
              </a:solidFill>
              <a:prstDash val="solid"/>
              <a:tailEnd type="arrow"/>
            </a:ln>
            <a:effectLst/>
          </p:spPr>
        </p:cxnSp>
        <p:cxnSp>
          <p:nvCxnSpPr>
            <p:cNvPr id="25" name="Elbow Connector 24"/>
            <p:cNvCxnSpPr>
              <a:endCxn id="21" idx="1"/>
            </p:cNvCxnSpPr>
            <p:nvPr/>
          </p:nvCxnSpPr>
          <p:spPr>
            <a:xfrm>
              <a:off x="2969873" y="4965802"/>
              <a:ext cx="2304511" cy="725553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004990"/>
              </a:solidFill>
              <a:prstDash val="solid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>
            <a:xfrm>
              <a:off x="1207139" y="714237"/>
              <a:ext cx="2815468" cy="123183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5" name="CuadroTexto 47"/>
            <p:cNvSpPr txBox="1"/>
            <p:nvPr/>
          </p:nvSpPr>
          <p:spPr>
            <a:xfrm rot="10800000" flipV="1">
              <a:off x="1206111" y="1529579"/>
              <a:ext cx="2816496" cy="320968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Tmax</a:t>
              </a: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</a:t>
              </a:r>
              <a:r>
                <a: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Tmin</a:t>
              </a: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</a:t>
              </a:r>
              <a:r>
                <a: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precipitation</a:t>
              </a:r>
              <a:r>
                <a:rPr kumimoji="0" lang="mr-I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6849" y="827352"/>
              <a:ext cx="2316047" cy="654188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Seasonal forecast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noProof="0" dirty="0" smtClean="0">
                  <a:solidFill>
                    <a:sysClr val="windowText" lastClr="000000"/>
                  </a:solidFill>
                </a:rPr>
                <a:t>(BSC)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57176" y="2060072"/>
              <a:ext cx="3899218" cy="93124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57177" y="2173186"/>
              <a:ext cx="3852177" cy="77657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Phenological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and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irrigation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models (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IRTA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69873" y="3069448"/>
              <a:ext cx="4015884" cy="215079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69875" y="3146787"/>
              <a:ext cx="4268927" cy="2071709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	    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Outcomes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: 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Critical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phenological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events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Bloom, Berry et,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veraison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and harvest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Wine alcoholic category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Water demand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Extreme events</a:t>
              </a:r>
              <a:r>
                <a:rPr kumimoji="0" lang="mr-I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74384" y="5357367"/>
              <a:ext cx="3854732" cy="66797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00843" y="5434706"/>
              <a:ext cx="3775349" cy="431428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Integrated assessment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(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DSS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3" name="Elbow Connector 22"/>
            <p:cNvCxnSpPr/>
            <p:nvPr/>
          </p:nvCxnSpPr>
          <p:spPr>
            <a:xfrm rot="10800000" flipH="1" flipV="1">
              <a:off x="1206110" y="1497850"/>
              <a:ext cx="751066" cy="1059540"/>
            </a:xfrm>
            <a:prstGeom prst="bentConnector3">
              <a:avLst>
                <a:gd name="adj1" fmla="val -14244"/>
              </a:avLst>
            </a:prstGeom>
            <a:noFill/>
            <a:ln w="25400" cap="flat" cmpd="sng" algn="ctr">
              <a:solidFill>
                <a:srgbClr val="004990"/>
              </a:solidFill>
              <a:prstDash val="solid"/>
              <a:tailEnd type="arrow"/>
            </a:ln>
            <a:effectLst/>
          </p:spPr>
        </p:cxnSp>
        <p:cxnSp>
          <p:nvCxnSpPr>
            <p:cNvPr id="24" name="Elbow Connector 23"/>
            <p:cNvCxnSpPr/>
            <p:nvPr/>
          </p:nvCxnSpPr>
          <p:spPr>
            <a:xfrm>
              <a:off x="1957176" y="2938604"/>
              <a:ext cx="1012697" cy="1059540"/>
            </a:xfrm>
            <a:prstGeom prst="bentConnector3">
              <a:avLst>
                <a:gd name="adj1" fmla="val -7353"/>
              </a:avLst>
            </a:prstGeom>
            <a:noFill/>
            <a:ln w="25400" cap="flat" cmpd="sng" algn="ctr">
              <a:solidFill>
                <a:srgbClr val="004990"/>
              </a:solidFill>
              <a:prstDash val="soli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8226486" y="2602839"/>
              <a:ext cx="25642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3600" b="1" dirty="0" smtClean="0"/>
                <a:t>Model </a:t>
              </a:r>
              <a:r>
                <a:rPr lang="ca-ES" sz="3600" b="1" dirty="0" err="1" smtClean="0"/>
                <a:t>chain</a:t>
              </a:r>
              <a:endParaRPr lang="ca-ES" sz="36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93408" y="725537"/>
              <a:ext cx="2815468" cy="123183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28" name="CuadroTexto 47"/>
            <p:cNvSpPr txBox="1"/>
            <p:nvPr/>
          </p:nvSpPr>
          <p:spPr>
            <a:xfrm rot="10800000" flipV="1">
              <a:off x="4792380" y="1505605"/>
              <a:ext cx="2816496" cy="320968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Tmax</a:t>
              </a: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</a:t>
              </a:r>
              <a:r>
                <a: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Tmin</a:t>
              </a: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</a:t>
              </a:r>
              <a:r>
                <a: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precipitation</a:t>
              </a:r>
              <a:r>
                <a:rPr kumimoji="0" lang="mr-I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43118" y="803378"/>
              <a:ext cx="2316047" cy="654188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 smtClean="0">
                  <a:solidFill>
                    <a:sysClr val="windowText" lastClr="000000"/>
                  </a:solidFill>
                </a:rPr>
                <a:t>Weather forecast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noProof="0" dirty="0" smtClean="0">
                  <a:solidFill>
                    <a:sysClr val="windowText" lastClr="000000"/>
                  </a:solidFill>
                </a:rPr>
                <a:t>(METEOSIM)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79760" y="713323"/>
              <a:ext cx="2815468" cy="123183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29470" y="779404"/>
              <a:ext cx="2316047" cy="654188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noProof="0" dirty="0" smtClean="0">
                  <a:solidFill>
                    <a:sysClr val="windowText" lastClr="000000"/>
                  </a:solidFill>
                </a:rPr>
                <a:t>Decadal predictions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noProof="0" dirty="0" smtClean="0">
                  <a:solidFill>
                    <a:sysClr val="windowText" lastClr="000000"/>
                  </a:solidFill>
                </a:rPr>
                <a:t>(METEOSIM)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CuadroTexto 47"/>
            <p:cNvSpPr txBox="1"/>
            <p:nvPr/>
          </p:nvSpPr>
          <p:spPr>
            <a:xfrm rot="10800000" flipV="1">
              <a:off x="8190492" y="1481631"/>
              <a:ext cx="2816496" cy="320968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Tmax</a:t>
              </a: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</a:t>
              </a:r>
              <a:r>
                <a: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Tmin</a:t>
              </a: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</a:t>
              </a:r>
              <a:r>
                <a: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precipitation</a:t>
              </a:r>
              <a:r>
                <a:rPr kumimoji="0" lang="mr-I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7702685" y="658462"/>
              <a:ext cx="388075" cy="4538685"/>
            </a:xfrm>
            <a:prstGeom prst="rightBrace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423422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1565</Words>
  <Application>Microsoft Macintosh PowerPoint</Application>
  <PresentationFormat>Custom</PresentationFormat>
  <Paragraphs>273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Navarro</dc:creator>
  <cp:lastModifiedBy>Raül</cp:lastModifiedBy>
  <cp:revision>63</cp:revision>
  <dcterms:created xsi:type="dcterms:W3CDTF">2017-05-03T13:00:20Z</dcterms:created>
  <dcterms:modified xsi:type="dcterms:W3CDTF">2017-05-09T15:49:40Z</dcterms:modified>
</cp:coreProperties>
</file>