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287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547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  <p15:guide id="5" pos="257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9B7CBC-8D8E-4053-BB13-2AAB896AEF2A}">
  <a:tblStyle styleId="{F09B7CBC-8D8E-4053-BB13-2AAB896AEF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5" d="100"/>
          <a:sy n="155" d="100"/>
        </p:scale>
        <p:origin x="498" y="138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9cc8d1ad1_0_293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e9cc8d1ad1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8cf5e8c27_0_1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e8cf5e8c2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8cf5e8c27_0_22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e8cf5e8c2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e8cf5e8c27_0_39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e8cf5e8c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e8cf5e8c27_0_5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e8cf5e8c2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8cf5e8c27_0_6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e8cf5e8c2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86e093252_0_5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b86e09325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8cf5e8c27_0_7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e8cf5e8c27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e8cf5e8c27_0_8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ge8cf5e8c2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e8cf5e8c27_0_9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e8cf5e8c2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9cc8d1ad1_0_586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ge9cc8d1ad1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e8cf5e8c27_0_10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e8cf5e8c27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b357ad38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b357ad381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b06c879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b06c879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b86e09325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b86e09325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b86e09325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b86e093252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b86e09325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b86e09325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e86303c45c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e86303c45c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b86e09325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b86e09325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8cf5e8c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e8cf5e8c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86303c45c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86303c45c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e9cc8d1ad1_0_0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e9cc8d1a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e9cc8d1ad1_0_305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e9cc8d1ad1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e9cc8d1ad1_0_484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ge9cc8d1ad1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959F4-B7FC-7742-A8F8-EF1DBC9AC1B8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1471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9cc8d1ad1_0_199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ge9cc8d1ad1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e9cc8d1ad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e9cc8d1ad1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9cc8d1ad1_0_231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ge9cc8d1ad1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9cc8d1ad1_0_242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e9cc8d1ad1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9cc8d1ad1_0_255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e9cc8d1ad1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9cc8d1ad1_0_278:notes"/>
          <p:cNvSpPr txBox="1">
            <a:spLocks noGrp="1"/>
          </p:cNvSpPr>
          <p:nvPr>
            <p:ph type="body" idx="1"/>
          </p:nvPr>
        </p:nvSpPr>
        <p:spPr>
          <a:xfrm>
            <a:off x="685801" y="4343198"/>
            <a:ext cx="5486400" cy="41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e9cc8d1ad1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4952" y="686475"/>
            <a:ext cx="6588000" cy="3428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sz="5200" b="1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2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3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78856E1A-3FAF-8148-AC04-61D43A5BF418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40312"/>
          </a:xfrm>
          <a:prstGeom prst="rect">
            <a:avLst/>
          </a:prstGeom>
          <a:solidFill>
            <a:srgbClr val="6EB7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67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54402" y="0"/>
            <a:ext cx="8268377" cy="640312"/>
          </a:xfrm>
        </p:spPr>
        <p:txBody>
          <a:bodyPr>
            <a:normAutofit/>
          </a:bodyPr>
          <a:lstStyle>
            <a:lvl1pPr algn="l">
              <a:defRPr sz="2667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0184" y="1600201"/>
            <a:ext cx="11242595" cy="4525963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595416"/>
            <a:ext cx="3860800" cy="2625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1E2644"/>
                </a:solidFill>
                <a:latin typeface="Arial"/>
                <a:cs typeface="Arial"/>
              </a:defRPr>
            </a:lvl1pPr>
          </a:lstStyle>
          <a:p>
            <a:r>
              <a:rPr lang="fr-FR" dirty="0" err="1"/>
              <a:t>mercator-ocean.eu</a:t>
            </a:r>
            <a:endParaRPr lang="fr-FR" dirty="0"/>
          </a:p>
        </p:txBody>
      </p:sp>
      <p:pic>
        <p:nvPicPr>
          <p:cNvPr id="10" name="Image 9" descr="Mercator-Rectangle-Sans-Fond-Blan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34" y="116079"/>
            <a:ext cx="1494079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5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  <a:defRPr sz="8000" b="1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595618" y="1569411"/>
            <a:ext cx="10996916" cy="456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0" y="1057275"/>
            <a:ext cx="12192000" cy="51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603658" y="3028528"/>
            <a:ext cx="10984684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ext">
  <p:cSld name="Nur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623392" y="1316767"/>
            <a:ext cx="10945200" cy="4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742701" y="274639"/>
            <a:ext cx="93459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dt" idx="10"/>
          </p:nvPr>
        </p:nvSpPr>
        <p:spPr>
          <a:xfrm>
            <a:off x="3983765" y="6231169"/>
            <a:ext cx="2743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ftr" idx="11"/>
          </p:nvPr>
        </p:nvSpPr>
        <p:spPr>
          <a:xfrm>
            <a:off x="623392" y="6231169"/>
            <a:ext cx="27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7056107" y="6231169"/>
            <a:ext cx="67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>
  <p:cSld name="Le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dt" idx="10"/>
          </p:nvPr>
        </p:nvSpPr>
        <p:spPr>
          <a:xfrm>
            <a:off x="3983765" y="6231169"/>
            <a:ext cx="2743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ftr" idx="11"/>
          </p:nvPr>
        </p:nvSpPr>
        <p:spPr>
          <a:xfrm>
            <a:off x="623392" y="6231169"/>
            <a:ext cx="27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7056107" y="6231169"/>
            <a:ext cx="67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lvl="0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>
  <p:cSld name="Titel und Inhal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609600" y="1142101"/>
            <a:ext cx="10972800" cy="4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1pPr>
            <a:lvl2pPr marL="914400" lvl="1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2pPr>
            <a:lvl3pPr marL="1371600" lvl="2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3pPr>
            <a:lvl4pPr marL="1828800" lvl="3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4pPr>
            <a:lvl5pPr marL="2286000" lvl="4" indent="-381000" algn="l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/>
            </a:lvl5pPr>
            <a:lvl6pPr marL="2743200" lvl="5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1742701" y="274639"/>
            <a:ext cx="93459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623392" y="6231169"/>
            <a:ext cx="2784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056107" y="6231169"/>
            <a:ext cx="67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dt" idx="10"/>
          </p:nvPr>
        </p:nvSpPr>
        <p:spPr>
          <a:xfrm>
            <a:off x="3983765" y="6231169"/>
            <a:ext cx="2743200" cy="3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700" cy="23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ools.bsc.es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nStreffing/ocp-too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miguel.castrillo@bsc.es" TargetMode="Externa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mailto:cbricaud@mercator-ocean.fr" TargetMode="External"/><Relationship Id="rId4" Type="http://schemas.openxmlformats.org/officeDocument/2006/relationships/hyperlink" Target="mailto:dorotea.iovino@cmcc.i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4680"/>
              <a:buFont typeface="Calibri"/>
              <a:buNone/>
            </a:pPr>
            <a:r>
              <a:rPr lang="ca-ES" sz="4180"/>
              <a:t>Preparing NEMO and EC-Earth models for very high-resolution production experiments</a:t>
            </a:r>
            <a:endParaRPr sz="4180"/>
          </a:p>
        </p:txBody>
      </p:sp>
      <p:sp>
        <p:nvSpPr>
          <p:cNvPr id="54" name="Google Shape;54;p11"/>
          <p:cNvSpPr txBox="1">
            <a:spLocks noGrp="1"/>
          </p:cNvSpPr>
          <p:nvPr>
            <p:ph type="subTitle" idx="1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a-ES" sz="2900"/>
              <a:t>Miguel Castrillo (BSC), Dorotea Iovino (CMCC), Clement Bricaud (Mercator Ocean)</a:t>
            </a:r>
            <a:endParaRPr sz="2900"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2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ca-ES"/>
              <a:t>27/05/2021</a:t>
            </a:r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3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None/>
            </a:pPr>
            <a:r>
              <a:rPr lang="ca-ES"/>
              <a:t>Summer School on Effective HPC for Climate and Weather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 in MareNostrum4</a:t>
            </a:r>
            <a:endParaRPr/>
          </a:p>
        </p:txBody>
      </p:sp>
      <p:sp>
        <p:nvSpPr>
          <p:cNvPr id="145" name="Google Shape;145;p20"/>
          <p:cNvSpPr txBox="1"/>
          <p:nvPr/>
        </p:nvSpPr>
        <p:spPr>
          <a:xfrm>
            <a:off x="527381" y="1505744"/>
            <a:ext cx="11617200" cy="46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900" b="1" dirty="0">
                <a:solidFill>
                  <a:srgbClr val="0078A0"/>
                </a:solidFill>
                <a:latin typeface="Calibri"/>
                <a:ea typeface="Calibri"/>
                <a:cs typeface="Calibri"/>
                <a:sym typeface="Calibri"/>
              </a:rPr>
              <a:t>Operational global, coupled ~10 km simulations:</a:t>
            </a:r>
            <a:endParaRPr sz="1600" dirty="0">
              <a:solidFill>
                <a:srgbClr val="0078A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600"/>
              <a:buFont typeface="Arial"/>
              <a:buChar char="•"/>
            </a:pPr>
            <a:r>
              <a:rPr lang="ca-ES" sz="2600" b="1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EC-Earth 3.2</a:t>
            </a:r>
            <a:r>
              <a:rPr lang="ca-ES" sz="2600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 (IFS36r4 + NEMO 3.6 + OASIS3-MCT)</a:t>
            </a:r>
            <a:endParaRPr sz="1600" dirty="0"/>
          </a:p>
          <a:p>
            <a:pPr marL="3810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400" dirty="0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F8AF3F"/>
              </a:buClr>
              <a:buSzPts val="2600"/>
              <a:buFont typeface="Arial"/>
              <a:buChar char="•"/>
            </a:pPr>
            <a:r>
              <a:rPr lang="ca-ES" sz="2600" b="1" dirty="0">
                <a:solidFill>
                  <a:srgbClr val="F8AF3F"/>
                </a:solidFill>
                <a:latin typeface="Calibri"/>
                <a:ea typeface="Calibri"/>
                <a:cs typeface="Calibri"/>
                <a:sym typeface="Calibri"/>
              </a:rPr>
              <a:t>5,040 MPI tasks </a:t>
            </a:r>
            <a:r>
              <a:rPr lang="ca-ES" sz="2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ca-ES" sz="2600" dirty="0">
                <a:solidFill>
                  <a:srgbClr val="F8A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a-ES" sz="2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0.44 SYPD, 160 SDPD</a:t>
            </a:r>
            <a:endParaRPr sz="1600" dirty="0"/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3,209 NEMO</a:t>
            </a:r>
            <a:endParaRPr sz="1600" dirty="0"/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1,584 IFS </a:t>
            </a:r>
            <a:endParaRPr sz="24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69 XIOS </a:t>
            </a:r>
            <a:r>
              <a:rPr lang="ca-ES" sz="24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(I/O)</a:t>
            </a:r>
            <a:endParaRPr sz="2400" b="0" i="0" u="none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 runoff mapper</a:t>
            </a:r>
            <a:endParaRPr sz="2400" b="0" i="0" u="sng" strike="noStrike" cap="none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400" dirty="0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600"/>
              <a:buFont typeface="Arial"/>
              <a:buChar char="•"/>
            </a:pPr>
            <a:r>
              <a:rPr lang="ca-ES" sz="2600" b="1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MareNostrum4</a:t>
            </a:r>
            <a:r>
              <a:rPr lang="ca-ES" sz="2600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 @ BSC</a:t>
            </a:r>
            <a:endParaRPr sz="2600" dirty="0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53150" y="2147375"/>
            <a:ext cx="2553875" cy="11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0"/>
          <p:cNvPicPr preferRelativeResize="0"/>
          <p:nvPr/>
        </p:nvPicPr>
        <p:blipFill rotWithShape="1">
          <a:blip r:embed="rId4">
            <a:alphaModFix/>
          </a:blip>
          <a:srcRect t="21253"/>
          <a:stretch/>
        </p:blipFill>
        <p:spPr>
          <a:xfrm>
            <a:off x="7677750" y="3525001"/>
            <a:ext cx="3859250" cy="20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/>
          <p:nvPr/>
        </p:nvSpPr>
        <p:spPr>
          <a:xfrm>
            <a:off x="4207476" y="3621025"/>
            <a:ext cx="3352474" cy="1368900"/>
          </a:xfrm>
          <a:prstGeom prst="wedgeEllipseCallout">
            <a:avLst>
              <a:gd name="adj1" fmla="val -32394"/>
              <a:gd name="adj2" fmla="val -56999"/>
            </a:avLst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r>
              <a:rPr lang="ca-ES" sz="2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a-ES" sz="21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year</a:t>
            </a:r>
            <a:r>
              <a:rPr lang="ca-ES" sz="2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exp </a:t>
            </a:r>
            <a:r>
              <a:rPr lang="ca-ES" sz="21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~</a:t>
            </a:r>
            <a:r>
              <a:rPr lang="ca-ES" sz="2100" b="1">
                <a:solidFill>
                  <a:srgbClr val="7F7F7F"/>
                </a:solidFill>
              </a:rPr>
              <a:t>27</a:t>
            </a:r>
            <a:r>
              <a:rPr lang="ca-ES" sz="21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M </a:t>
            </a:r>
            <a:r>
              <a:rPr lang="ca-ES" sz="2100" b="1">
                <a:solidFill>
                  <a:srgbClr val="7F7F7F"/>
                </a:solidFill>
              </a:rPr>
              <a:t>computing hours</a:t>
            </a:r>
            <a:r>
              <a:rPr lang="ca-ES" sz="21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!!!</a:t>
            </a:r>
            <a:endParaRPr sz="21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body" idx="1"/>
          </p:nvPr>
        </p:nvSpPr>
        <p:spPr>
          <a:xfrm>
            <a:off x="609600" y="1949219"/>
            <a:ext cx="10862700" cy="4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457200" lvl="0" indent="-457200" algn="just" rtl="0">
              <a:spcBef>
                <a:spcPts val="0"/>
              </a:spcBef>
              <a:spcAft>
                <a:spcPts val="0"/>
              </a:spcAft>
              <a:buClr>
                <a:srgbClr val="00749E"/>
              </a:buClr>
              <a:buSzPts val="2400"/>
              <a:buChar char="•"/>
            </a:pPr>
            <a:r>
              <a:rPr lang="ca-ES" sz="2400" b="1">
                <a:solidFill>
                  <a:srgbClr val="00749E"/>
                </a:solidFill>
              </a:rPr>
              <a:t>PRIMAVERA</a:t>
            </a:r>
            <a:r>
              <a:rPr lang="ca-ES" sz="2400"/>
              <a:t> is a </a:t>
            </a:r>
            <a:r>
              <a:rPr lang="ca-ES" sz="2400" b="1">
                <a:solidFill>
                  <a:srgbClr val="0078A0"/>
                </a:solidFill>
              </a:rPr>
              <a:t>Horizon 2020</a:t>
            </a:r>
            <a:r>
              <a:rPr lang="ca-ES" sz="2400"/>
              <a:t> project which aims to develop a </a:t>
            </a:r>
            <a:r>
              <a:rPr lang="ca-ES" sz="2400" b="1">
                <a:solidFill>
                  <a:srgbClr val="0078A0"/>
                </a:solidFill>
              </a:rPr>
              <a:t>new generation of advanced and well-evaluated high-resolution global climate models</a:t>
            </a:r>
            <a:r>
              <a:rPr lang="ca-ES" sz="2400"/>
              <a:t>, capable of simulating and predicting regional climate with </a:t>
            </a:r>
            <a:r>
              <a:rPr lang="ca-ES" sz="2400" b="1">
                <a:solidFill>
                  <a:srgbClr val="0078A0"/>
                </a:solidFill>
              </a:rPr>
              <a:t>unprecedented fidelity</a:t>
            </a:r>
            <a:r>
              <a:rPr lang="ca-ES" sz="2400"/>
              <a:t>, for the </a:t>
            </a:r>
            <a:r>
              <a:rPr lang="ca-ES" sz="2400" b="1">
                <a:solidFill>
                  <a:srgbClr val="0078A0"/>
                </a:solidFill>
              </a:rPr>
              <a:t>benefit</a:t>
            </a:r>
            <a:r>
              <a:rPr lang="ca-ES" sz="2400"/>
              <a:t> of governments, business and society in general.</a:t>
            </a:r>
            <a:endParaRPr sz="2400"/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0" lvl="0" indent="0" algn="just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457200" lvl="0" indent="-457200" algn="just" rtl="0"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/>
              <a:t>The </a:t>
            </a:r>
            <a:r>
              <a:rPr lang="ca-ES" sz="2400" b="1">
                <a:solidFill>
                  <a:srgbClr val="9BBE14"/>
                </a:solidFill>
              </a:rPr>
              <a:t>High Resolution Model Intercomparison Project (HighResMIP)</a:t>
            </a:r>
            <a:r>
              <a:rPr lang="ca-ES" sz="2400"/>
              <a:t> is a </a:t>
            </a:r>
            <a:r>
              <a:rPr lang="ca-ES" sz="2400" b="1">
                <a:solidFill>
                  <a:srgbClr val="9BBE14"/>
                </a:solidFill>
              </a:rPr>
              <a:t>CMIP6</a:t>
            </a:r>
            <a:r>
              <a:rPr lang="ca-ES" sz="2400"/>
              <a:t> endorsed MIP that applies, for the </a:t>
            </a:r>
            <a:r>
              <a:rPr lang="ca-ES" sz="2400" b="1">
                <a:solidFill>
                  <a:srgbClr val="9BBE14"/>
                </a:solidFill>
              </a:rPr>
              <a:t>first time</a:t>
            </a:r>
            <a:r>
              <a:rPr lang="ca-ES" sz="2400"/>
              <a:t>, a </a:t>
            </a:r>
            <a:r>
              <a:rPr lang="ca-ES" sz="2400" b="1">
                <a:solidFill>
                  <a:srgbClr val="9BBE14"/>
                </a:solidFill>
              </a:rPr>
              <a:t>multi-model approach</a:t>
            </a:r>
            <a:r>
              <a:rPr lang="ca-ES" sz="2400"/>
              <a:t> to the systematic investigation of the </a:t>
            </a:r>
            <a:r>
              <a:rPr lang="ca-ES" sz="2400" b="1">
                <a:solidFill>
                  <a:srgbClr val="9BBE14"/>
                </a:solidFill>
              </a:rPr>
              <a:t>impact of horizontal resolution</a:t>
            </a:r>
            <a:r>
              <a:rPr lang="ca-ES" sz="2400"/>
              <a:t>.</a:t>
            </a:r>
            <a:endParaRPr sz="2400"/>
          </a:p>
        </p:txBody>
      </p:sp>
      <p:sp>
        <p:nvSpPr>
          <p:cNvPr id="154" name="Google Shape;154;p21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T1279-ORCA12: production runs</a:t>
            </a:r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7056107" y="6231169"/>
            <a:ext cx="67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46855" y="1117944"/>
            <a:ext cx="3125742" cy="9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2330" y="3400805"/>
            <a:ext cx="2400266" cy="1200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H2020: European HPC &amp; science integration case</a:t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2824" y="3791525"/>
            <a:ext cx="3648405" cy="865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9590" y="1173376"/>
            <a:ext cx="1964549" cy="196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3624" y="3486725"/>
            <a:ext cx="3125742" cy="9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769874" y="4695250"/>
            <a:ext cx="4080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700" b="1">
                <a:solidFill>
                  <a:srgbClr val="00749C"/>
                </a:solidFill>
                <a:latin typeface="Calibri"/>
                <a:ea typeface="Calibri"/>
                <a:cs typeface="Calibri"/>
                <a:sym typeface="Calibri"/>
              </a:rPr>
              <a:t>HPC applications (CoEs)</a:t>
            </a:r>
            <a:endParaRPr sz="2700" b="1">
              <a:solidFill>
                <a:srgbClr val="0074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4486975" y="2849900"/>
            <a:ext cx="3648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700" b="1">
                <a:solidFill>
                  <a:srgbClr val="00749C"/>
                </a:solidFill>
                <a:latin typeface="Calibri"/>
                <a:ea typeface="Calibri"/>
                <a:cs typeface="Calibri"/>
                <a:sym typeface="Calibri"/>
              </a:rPr>
              <a:t>Research</a:t>
            </a:r>
            <a:r>
              <a:rPr lang="ca-ES" sz="1900"/>
              <a:t> </a:t>
            </a:r>
            <a:r>
              <a:rPr lang="ca-ES" sz="2700" b="1">
                <a:solidFill>
                  <a:srgbClr val="00749C"/>
                </a:solidFill>
                <a:latin typeface="Calibri"/>
                <a:ea typeface="Calibri"/>
                <a:cs typeface="Calibri"/>
                <a:sym typeface="Calibri"/>
              </a:rPr>
              <a:t>infrastructure</a:t>
            </a:r>
            <a:endParaRPr sz="2700" b="1">
              <a:solidFill>
                <a:srgbClr val="0074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7860851" y="4326625"/>
            <a:ext cx="41358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700" b="1">
                <a:solidFill>
                  <a:srgbClr val="00749C"/>
                </a:solidFill>
                <a:latin typeface="Calibri"/>
                <a:ea typeface="Calibri"/>
                <a:cs typeface="Calibri"/>
                <a:sym typeface="Calibri"/>
              </a:rPr>
              <a:t>Climate science and HPC</a:t>
            </a:r>
            <a:endParaRPr sz="2700" b="1">
              <a:solidFill>
                <a:srgbClr val="0074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 txBox="1"/>
          <p:nvPr/>
        </p:nvSpPr>
        <p:spPr>
          <a:xfrm>
            <a:off x="3599723" y="5399861"/>
            <a:ext cx="5376300" cy="6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700" b="1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Community</a:t>
            </a:r>
            <a:endParaRPr sz="3700" b="1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4944181" y="3645620"/>
            <a:ext cx="2784000" cy="735900"/>
          </a:xfrm>
          <a:prstGeom prst="curvedDownArrow">
            <a:avLst>
              <a:gd name="adj1" fmla="val 25000"/>
              <a:gd name="adj2" fmla="val 50000"/>
              <a:gd name="adj3" fmla="val 4548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2"/>
          <p:cNvSpPr/>
          <p:nvPr/>
        </p:nvSpPr>
        <p:spPr>
          <a:xfrm rot="10800000">
            <a:off x="4848480" y="4497491"/>
            <a:ext cx="2784000" cy="735900"/>
          </a:xfrm>
          <a:prstGeom prst="curvedDownArrow">
            <a:avLst>
              <a:gd name="adj1" fmla="val 25000"/>
              <a:gd name="adj2" fmla="val 50000"/>
              <a:gd name="adj3" fmla="val 4548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1742701" y="274639"/>
            <a:ext cx="93459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Scientific objectives</a:t>
            </a:r>
            <a:endParaRPr/>
          </a:p>
        </p:txBody>
      </p:sp>
      <p:sp>
        <p:nvSpPr>
          <p:cNvPr id="177" name="Google Shape;177;p23"/>
          <p:cNvSpPr/>
          <p:nvPr/>
        </p:nvSpPr>
        <p:spPr>
          <a:xfrm>
            <a:off x="143339" y="114232"/>
            <a:ext cx="1920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239349" y="1056288"/>
            <a:ext cx="11713200" cy="25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810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Arial"/>
              <a:buChar char="•"/>
            </a:pPr>
            <a:r>
              <a:rPr lang="ca-E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Develop and prepare a </a:t>
            </a:r>
            <a:r>
              <a:rPr lang="ca-ES" sz="2200" b="1" dirty="0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new generation</a:t>
            </a:r>
            <a:r>
              <a:rPr lang="ca-E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ca-ES" sz="2200" b="1" dirty="0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global high-resolution</a:t>
            </a:r>
            <a:r>
              <a:rPr lang="ca-E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climate models</a:t>
            </a:r>
            <a:endParaRPr sz="2200" dirty="0"/>
          </a:p>
          <a:p>
            <a:pPr marL="3810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Arial"/>
              <a:buChar char="•"/>
            </a:pPr>
            <a:r>
              <a:rPr lang="ca-E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Evaluating global high-resolution climate models at a </a:t>
            </a:r>
            <a:r>
              <a:rPr lang="ca-ES" sz="2200" b="1" dirty="0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process level</a:t>
            </a:r>
            <a:endParaRPr sz="2200" dirty="0">
              <a:solidFill>
                <a:srgbClr val="00749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73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Arial"/>
              <a:buChar char="•"/>
            </a:pPr>
            <a:r>
              <a:rPr lang="ca-E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Focus on </a:t>
            </a:r>
            <a:r>
              <a:rPr lang="ca-ES" sz="2200" b="1" dirty="0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air-sea interactions</a:t>
            </a:r>
            <a:r>
              <a:rPr lang="ca-ES" sz="22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at oceanic mesoscale:</a:t>
            </a:r>
            <a:endParaRPr sz="22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600" marR="0" lvl="1" indent="-3873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Arial"/>
              <a:buChar char="•"/>
            </a:pPr>
            <a:r>
              <a:rPr lang="ca-ES" sz="22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Thermal feedback</a:t>
            </a:r>
            <a:endParaRPr sz="2200" dirty="0"/>
          </a:p>
          <a:p>
            <a:pPr marL="990600" marR="0" lvl="1" indent="-3873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Arial"/>
              <a:buChar char="•"/>
            </a:pPr>
            <a:r>
              <a:rPr lang="ca-ES" sz="22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Evaluate the role of the mechanical interactions between oceanic surface currents and atmospheric winds (“</a:t>
            </a:r>
            <a:r>
              <a:rPr lang="ca-ES" sz="2200" b="1" i="0" u="none" strike="noStrike" cap="none" dirty="0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current-feedback</a:t>
            </a:r>
            <a:r>
              <a:rPr lang="ca-ES" sz="22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”)</a:t>
            </a:r>
            <a:endParaRPr sz="2200" dirty="0"/>
          </a:p>
          <a:p>
            <a:pPr marL="381000" marR="0" lvl="0" indent="-241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endParaRPr sz="2300" dirty="0">
              <a:solidFill>
                <a:srgbClr val="00749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8342" y="1613818"/>
            <a:ext cx="2400268" cy="69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 rotWithShape="1">
          <a:blip r:embed="rId4">
            <a:alphaModFix/>
          </a:blip>
          <a:srcRect l="6833" t="9937" r="7637" b="10368"/>
          <a:stretch/>
        </p:blipFill>
        <p:spPr>
          <a:xfrm>
            <a:off x="983375" y="3335850"/>
            <a:ext cx="4632577" cy="28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 rotWithShape="1">
          <a:blip r:embed="rId5">
            <a:alphaModFix/>
          </a:blip>
          <a:srcRect l="7514" t="9094" r="6803" b="10847"/>
          <a:stretch/>
        </p:blipFill>
        <p:spPr>
          <a:xfrm>
            <a:off x="6384025" y="3335825"/>
            <a:ext cx="4707618" cy="287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3"/>
          <p:cNvSpPr txBox="1"/>
          <p:nvPr/>
        </p:nvSpPr>
        <p:spPr>
          <a:xfrm>
            <a:off x="9359801" y="6378793"/>
            <a:ext cx="24969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3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Courtesy of: Thomas Arsouze</a:t>
            </a:r>
            <a:endParaRPr sz="13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T1279-ORCA12: production runs</a:t>
            </a:r>
            <a:endParaRPr/>
          </a:p>
        </p:txBody>
      </p:sp>
      <p:pic>
        <p:nvPicPr>
          <p:cNvPr id="188" name="Google Shape;18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9575" y="1065750"/>
            <a:ext cx="7778601" cy="518572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4"/>
          <p:cNvSpPr txBox="1"/>
          <p:nvPr/>
        </p:nvSpPr>
        <p:spPr>
          <a:xfrm>
            <a:off x="9359801" y="6302593"/>
            <a:ext cx="24969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3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Courtesy of: Thomas Arsouze</a:t>
            </a:r>
            <a:endParaRPr sz="13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T1279-ORCA12: production runs</a:t>
            </a:r>
            <a:endParaRPr/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0300" y="1249413"/>
            <a:ext cx="8967675" cy="448383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5"/>
          <p:cNvSpPr txBox="1"/>
          <p:nvPr/>
        </p:nvSpPr>
        <p:spPr>
          <a:xfrm>
            <a:off x="9359801" y="6302593"/>
            <a:ext cx="24969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3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Courtesy of: Thomas Arsouze</a:t>
            </a:r>
            <a:endParaRPr sz="13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T1279-ORCA12: Main bottlenecks</a:t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609600" y="1142101"/>
            <a:ext cx="10972800" cy="4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900"/>
              <a:buFont typeface="Arial"/>
              <a:buNone/>
            </a:pPr>
            <a:endParaRPr sz="2900" b="1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921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None/>
            </a:pPr>
            <a:endParaRPr sz="2700" b="1">
              <a:solidFill>
                <a:srgbClr val="0078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812800" y="1714525"/>
            <a:ext cx="10972800" cy="36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49E"/>
              </a:buClr>
              <a:buSzPts val="3000"/>
              <a:buFont typeface="Arial"/>
              <a:buChar char="•"/>
            </a:pP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I/O overhead</a:t>
            </a:r>
            <a:r>
              <a:rPr lang="ca-ES" sz="3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→ Interface IFS with </a:t>
            </a: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XIOS </a:t>
            </a:r>
            <a:endParaRPr sz="1900">
              <a:solidFill>
                <a:srgbClr val="7F7F7F"/>
              </a:solidFill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49E"/>
              </a:buClr>
              <a:buSzPts val="3000"/>
              <a:buFont typeface="Arial"/>
              <a:buChar char="•"/>
            </a:pP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Sea-ice scalability</a:t>
            </a:r>
            <a:r>
              <a:rPr lang="ca-ES" sz="3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→ Reduce </a:t>
            </a: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global</a:t>
            </a:r>
            <a:r>
              <a:rPr lang="ca-ES" sz="3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communications, couple through </a:t>
            </a: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OASIS</a:t>
            </a:r>
            <a:endParaRPr sz="1900"/>
          </a:p>
          <a:p>
            <a:pPr marL="457200" marR="0" lvl="0" indent="-457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49E"/>
              </a:buClr>
              <a:buSzPts val="3000"/>
              <a:buFont typeface="Arial"/>
              <a:buChar char="•"/>
            </a:pP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Legacy atmospheric model (2010) → </a:t>
            </a:r>
            <a:r>
              <a:rPr lang="ca-ES" sz="3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Update</a:t>
            </a:r>
            <a:r>
              <a:rPr lang="ca-ES" sz="3000" b="1">
                <a:solidFill>
                  <a:srgbClr val="00749E"/>
                </a:solidFill>
                <a:latin typeface="Calibri"/>
                <a:ea typeface="Calibri"/>
                <a:cs typeface="Calibri"/>
                <a:sym typeface="Calibri"/>
              </a:rPr>
              <a:t> IFS</a:t>
            </a:r>
            <a:r>
              <a:rPr lang="ca-ES" sz="30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to newest cycle, using octahedral grid</a:t>
            </a:r>
            <a:endParaRPr sz="30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body" idx="1"/>
          </p:nvPr>
        </p:nvSpPr>
        <p:spPr>
          <a:xfrm>
            <a:off x="499797" y="932723"/>
            <a:ext cx="10972800" cy="49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Char char="•"/>
            </a:pPr>
            <a:r>
              <a:rPr lang="ca-ES" sz="2100">
                <a:solidFill>
                  <a:srgbClr val="7F7F7F"/>
                </a:solidFill>
              </a:rPr>
              <a:t>From 1991</a:t>
            </a:r>
            <a:endParaRPr>
              <a:solidFill>
                <a:srgbClr val="7F7F7F"/>
              </a:solidFill>
            </a:endParaRPr>
          </a:p>
          <a:p>
            <a:pPr marL="457200" lvl="0" indent="-45085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100"/>
              <a:buChar char="•"/>
            </a:pPr>
            <a:r>
              <a:rPr lang="ca-ES" sz="2100">
                <a:solidFill>
                  <a:srgbClr val="7F7F7F"/>
                </a:solidFill>
              </a:rPr>
              <a:t>Based on</a:t>
            </a:r>
            <a:r>
              <a:rPr lang="ca-ES" sz="2100"/>
              <a:t> </a:t>
            </a:r>
            <a:r>
              <a:rPr lang="ca-ES" sz="2100" b="1">
                <a:solidFill>
                  <a:srgbClr val="0078A0"/>
                </a:solidFill>
              </a:rPr>
              <a:t>traces</a:t>
            </a:r>
            <a:endParaRPr/>
          </a:p>
          <a:p>
            <a:pPr marL="457200" lvl="0" indent="-45085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100"/>
              <a:buChar char="•"/>
            </a:pPr>
            <a:r>
              <a:rPr lang="ca-ES" sz="2100">
                <a:solidFill>
                  <a:srgbClr val="7F7F7F"/>
                </a:solidFill>
              </a:rPr>
              <a:t>Open Source:</a:t>
            </a:r>
            <a:r>
              <a:rPr lang="ca-ES" sz="2100"/>
              <a:t> </a:t>
            </a:r>
            <a:r>
              <a:rPr lang="ca-ES" sz="2100" u="sng">
                <a:solidFill>
                  <a:schemeClr val="hlink"/>
                </a:solidFill>
                <a:hlinkClick r:id="rId3"/>
              </a:rPr>
              <a:t>https://tools.bsc.es</a:t>
            </a:r>
            <a:endParaRPr sz="2100">
              <a:solidFill>
                <a:srgbClr val="0F243E"/>
              </a:solidFill>
            </a:endParaRPr>
          </a:p>
          <a:p>
            <a:pPr marL="457200" lvl="0" indent="-450850" algn="l" rtl="0">
              <a:spcBef>
                <a:spcPts val="400"/>
              </a:spcBef>
              <a:spcAft>
                <a:spcPts val="0"/>
              </a:spcAft>
              <a:buClr>
                <a:srgbClr val="9BBE14"/>
              </a:buClr>
              <a:buSzPts val="2100"/>
              <a:buChar char="•"/>
            </a:pPr>
            <a:r>
              <a:rPr lang="ca-ES" sz="2100" b="1">
                <a:solidFill>
                  <a:srgbClr val="9BBE14"/>
                </a:solidFill>
              </a:rPr>
              <a:t>Extrae</a:t>
            </a:r>
            <a:r>
              <a:rPr lang="ca-ES" sz="2100">
                <a:solidFill>
                  <a:srgbClr val="9BBE14"/>
                </a:solidFill>
              </a:rPr>
              <a:t>:</a:t>
            </a:r>
            <a:r>
              <a:rPr lang="ca-ES" sz="2100"/>
              <a:t> </a:t>
            </a:r>
            <a:r>
              <a:rPr lang="ca-ES" sz="2100">
                <a:solidFill>
                  <a:srgbClr val="7F7F7F"/>
                </a:solidFill>
              </a:rPr>
              <a:t>Package that generates Paraver trace-files for a post-mortem analysis</a:t>
            </a:r>
            <a:endParaRPr>
              <a:solidFill>
                <a:srgbClr val="7F7F7F"/>
              </a:solidFill>
            </a:endParaRPr>
          </a:p>
          <a:p>
            <a:pPr marL="457200" lvl="0" indent="-450850" algn="l" rtl="0">
              <a:spcBef>
                <a:spcPts val="400"/>
              </a:spcBef>
              <a:spcAft>
                <a:spcPts val="0"/>
              </a:spcAft>
              <a:buClr>
                <a:srgbClr val="9BBE14"/>
              </a:buClr>
              <a:buSzPts val="2100"/>
              <a:buChar char="•"/>
            </a:pPr>
            <a:r>
              <a:rPr lang="ca-ES" sz="2100" b="1">
                <a:solidFill>
                  <a:srgbClr val="9BBE14"/>
                </a:solidFill>
              </a:rPr>
              <a:t>Paraver</a:t>
            </a:r>
            <a:r>
              <a:rPr lang="ca-ES" sz="2100">
                <a:solidFill>
                  <a:srgbClr val="9BBE14"/>
                </a:solidFill>
              </a:rPr>
              <a:t>:</a:t>
            </a:r>
            <a:r>
              <a:rPr lang="ca-ES" sz="2100"/>
              <a:t> </a:t>
            </a:r>
            <a:r>
              <a:rPr lang="ca-ES" sz="2100">
                <a:solidFill>
                  <a:srgbClr val="7F7F7F"/>
                </a:solidFill>
              </a:rPr>
              <a:t>Trace visualization and analysis browser</a:t>
            </a:r>
            <a:endParaRPr>
              <a:solidFill>
                <a:srgbClr val="7F7F7F"/>
              </a:solidFill>
            </a:endParaRPr>
          </a:p>
          <a:p>
            <a:pPr marL="457200" lvl="0" indent="-450850" algn="l" rtl="0">
              <a:spcBef>
                <a:spcPts val="400"/>
              </a:spcBef>
              <a:spcAft>
                <a:spcPts val="0"/>
              </a:spcAft>
              <a:buClr>
                <a:srgbClr val="9BBE14"/>
              </a:buClr>
              <a:buSzPts val="2100"/>
              <a:buChar char="•"/>
            </a:pPr>
            <a:r>
              <a:rPr lang="ca-ES" sz="2100" b="1">
                <a:solidFill>
                  <a:srgbClr val="9BBE14"/>
                </a:solidFill>
              </a:rPr>
              <a:t>Dimemas</a:t>
            </a:r>
            <a:r>
              <a:rPr lang="ca-ES" sz="2100">
                <a:solidFill>
                  <a:srgbClr val="9BBE14"/>
                </a:solidFill>
              </a:rPr>
              <a:t>:</a:t>
            </a:r>
            <a:r>
              <a:rPr lang="ca-ES" sz="2100"/>
              <a:t> </a:t>
            </a:r>
            <a:r>
              <a:rPr lang="ca-ES" sz="2100">
                <a:solidFill>
                  <a:srgbClr val="7F7F7F"/>
                </a:solidFill>
              </a:rPr>
              <a:t>Message passing simulator</a:t>
            </a:r>
            <a:endParaRPr>
              <a:solidFill>
                <a:srgbClr val="7F7F7F"/>
              </a:solidFill>
            </a:endParaRPr>
          </a:p>
          <a:p>
            <a:pPr marL="457200" lvl="0" indent="-190500" algn="l" rtl="0">
              <a:spcBef>
                <a:spcPts val="900"/>
              </a:spcBef>
              <a:spcAft>
                <a:spcPts val="0"/>
              </a:spcAft>
              <a:buClr>
                <a:srgbClr val="7F7F7F"/>
              </a:buClr>
              <a:buSzPts val="4300"/>
              <a:buNone/>
            </a:pPr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1742701" y="274639"/>
            <a:ext cx="93459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Performance analysis</a:t>
            </a: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 rotWithShape="1">
          <a:blip r:embed="rId4">
            <a:alphaModFix/>
          </a:blip>
          <a:srcRect b="10201"/>
          <a:stretch/>
        </p:blipFill>
        <p:spPr>
          <a:xfrm>
            <a:off x="2159563" y="3525011"/>
            <a:ext cx="7776865" cy="259228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 txBox="1">
            <a:spLocks noGrp="1"/>
          </p:cNvSpPr>
          <p:nvPr>
            <p:ph type="sldNum" idx="12"/>
          </p:nvPr>
        </p:nvSpPr>
        <p:spPr>
          <a:xfrm>
            <a:off x="7056107" y="6231169"/>
            <a:ext cx="674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143339" y="114232"/>
            <a:ext cx="1920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- T1279-ORCA12: Performance analysis</a:t>
            </a:r>
            <a:endParaRPr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403" y="1316765"/>
            <a:ext cx="9793089" cy="448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04513" y="1316765"/>
            <a:ext cx="786184" cy="4485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9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- T1279-ORCA12: Performance analysis</a:t>
            </a:r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827" y="1195084"/>
            <a:ext cx="9697079" cy="456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7070" y="1195084"/>
            <a:ext cx="498772" cy="4567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0" y="297875"/>
            <a:ext cx="121920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The EC-Earth model</a:t>
            </a:r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dt" idx="10"/>
          </p:nvPr>
        </p:nvSpPr>
        <p:spPr>
          <a:xfrm>
            <a:off x="5311687" y="8308226"/>
            <a:ext cx="36576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Poznan, 14/5/2019</a:t>
            </a:r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831189" y="8308226"/>
            <a:ext cx="37125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Miguel Castrillo (BSC), PRACEdays19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9408142" y="8308226"/>
            <a:ext cx="899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a-ES"/>
              <a:t>2</a:t>
            </a:fld>
            <a:endParaRPr/>
          </a:p>
        </p:txBody>
      </p:sp>
      <p:pic>
        <p:nvPicPr>
          <p:cNvPr id="65" name="Google Shape;6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488" y="1093868"/>
            <a:ext cx="9025004" cy="5135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2"/>
          <p:cNvPicPr preferRelativeResize="0"/>
          <p:nvPr/>
        </p:nvPicPr>
        <p:blipFill rotWithShape="1">
          <a:blip r:embed="rId4">
            <a:alphaModFix/>
          </a:blip>
          <a:srcRect l="2134" t="29613" r="88058" b="35294"/>
          <a:stretch/>
        </p:blipFill>
        <p:spPr>
          <a:xfrm>
            <a:off x="8722733" y="5194251"/>
            <a:ext cx="922800" cy="9231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570"/>
              </a:srgbClr>
            </a:outerShdw>
          </a:effectLst>
        </p:spPr>
      </p:pic>
      <p:sp>
        <p:nvSpPr>
          <p:cNvPr id="67" name="Google Shape;67;p12"/>
          <p:cNvSpPr txBox="1"/>
          <p:nvPr/>
        </p:nvSpPr>
        <p:spPr>
          <a:xfrm>
            <a:off x="623392" y="2926093"/>
            <a:ext cx="2369100" cy="9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None/>
            </a:pPr>
            <a:r>
              <a:rPr lang="ca-ES" sz="2700" b="1" i="0" u="none" strike="noStrike" cap="none">
                <a:solidFill>
                  <a:srgbClr val="9BBE14"/>
                </a:solidFill>
                <a:latin typeface="Arial"/>
                <a:ea typeface="Arial"/>
                <a:cs typeface="Arial"/>
                <a:sym typeface="Arial"/>
              </a:rPr>
              <a:t>Atmosphere:</a:t>
            </a:r>
            <a:endParaRPr sz="2400" b="0" i="0" u="none" strike="noStrike" cap="none">
              <a:solidFill>
                <a:srgbClr val="9BBE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Noto Sans Symbols"/>
              <a:buNone/>
            </a:pPr>
            <a:r>
              <a:rPr lang="ca-ES" sz="4000" b="1" i="0" u="none" strike="noStrike" cap="none">
                <a:solidFill>
                  <a:srgbClr val="9BBE14"/>
                </a:solidFill>
                <a:latin typeface="Arial"/>
                <a:ea typeface="Arial"/>
                <a:cs typeface="Arial"/>
                <a:sym typeface="Arial"/>
              </a:rPr>
              <a:t>IFS</a:t>
            </a:r>
            <a:endParaRPr sz="3700" b="0" i="0" u="none" strike="noStrike" cap="none">
              <a:solidFill>
                <a:srgbClr val="9BBE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803" y="4392469"/>
            <a:ext cx="1824203" cy="31709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/>
          <p:nvPr/>
        </p:nvSpPr>
        <p:spPr>
          <a:xfrm>
            <a:off x="8535900" y="2278075"/>
            <a:ext cx="3232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Noto Sans Symbols"/>
              <a:buNone/>
            </a:pPr>
            <a:r>
              <a:rPr lang="ca-ES" sz="2500" b="1" i="0" u="none" strike="noStrike" cap="none">
                <a:solidFill>
                  <a:srgbClr val="0080A5"/>
                </a:solidFill>
                <a:latin typeface="Arial"/>
                <a:ea typeface="Arial"/>
                <a:cs typeface="Arial"/>
                <a:sym typeface="Arial"/>
              </a:rPr>
              <a:t>Ocean - ICE:</a:t>
            </a:r>
            <a:r>
              <a:rPr lang="ca-ES" sz="1900"/>
              <a:t> </a:t>
            </a:r>
            <a:r>
              <a:rPr lang="ca-ES" sz="4000" b="1" i="0" u="none" strike="noStrike" cap="none">
                <a:solidFill>
                  <a:srgbClr val="0080A5"/>
                </a:solidFill>
                <a:latin typeface="Arial"/>
                <a:ea typeface="Arial"/>
                <a:cs typeface="Arial"/>
                <a:sym typeface="Arial"/>
              </a:rPr>
              <a:t>NEMO - LIM</a:t>
            </a:r>
            <a:endParaRPr sz="40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Noto Sans Symbols"/>
              <a:buNone/>
            </a:pPr>
            <a:endParaRPr sz="2400" b="0" i="0" u="none" strike="noStrike" cap="none">
              <a:solidFill>
                <a:srgbClr val="0080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" name="Google Shape;7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349" y="1169201"/>
            <a:ext cx="2442661" cy="110727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2"/>
          <p:cNvSpPr txBox="1"/>
          <p:nvPr/>
        </p:nvSpPr>
        <p:spPr>
          <a:xfrm>
            <a:off x="8592275" y="4648225"/>
            <a:ext cx="15942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00"/>
              <a:buFont typeface="Noto Sans Symbols"/>
              <a:buNone/>
            </a:pPr>
            <a:r>
              <a:rPr lang="ca-ES" sz="2500" b="1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Coupler</a:t>
            </a:r>
            <a:r>
              <a:rPr lang="ca-ES" sz="2500" b="1">
                <a:solidFill>
                  <a:srgbClr val="7F7F7F"/>
                </a:solidFill>
              </a:rPr>
              <a:t>:</a:t>
            </a:r>
            <a:endParaRPr sz="24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31428" y="3521968"/>
            <a:ext cx="1751925" cy="55477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2"/>
          <p:cNvSpPr/>
          <p:nvPr/>
        </p:nvSpPr>
        <p:spPr>
          <a:xfrm>
            <a:off x="143339" y="114232"/>
            <a:ext cx="1920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0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225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- T1279-ORCA12: Performance analysis</a:t>
            </a:r>
            <a:endParaRPr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392" y="1316765"/>
            <a:ext cx="9505059" cy="4524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01236" y="1316765"/>
            <a:ext cx="793127" cy="4524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1"/>
          <p:cNvSpPr txBox="1">
            <a:spLocks noGrp="1"/>
          </p:cNvSpPr>
          <p:nvPr>
            <p:ph type="body" idx="1"/>
          </p:nvPr>
        </p:nvSpPr>
        <p:spPr>
          <a:xfrm>
            <a:off x="623400" y="1810564"/>
            <a:ext cx="10945200" cy="37077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rmAutofit fontScale="92500" lnSpcReduction="10000"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200"/>
              <a:buChar char="●"/>
            </a:pPr>
            <a:r>
              <a:rPr lang="ca-ES" sz="3100" dirty="0">
                <a:solidFill>
                  <a:srgbClr val="9BBE14"/>
                </a:solidFill>
              </a:rPr>
              <a:t>Develop  </a:t>
            </a:r>
            <a:r>
              <a:rPr lang="ca-ES" sz="3100" b="1" dirty="0">
                <a:solidFill>
                  <a:srgbClr val="9BBE14"/>
                </a:solidFill>
              </a:rPr>
              <a:t>infrastructure</a:t>
            </a:r>
            <a:r>
              <a:rPr lang="ca-ES" sz="3100" dirty="0">
                <a:solidFill>
                  <a:srgbClr val="9BBE14"/>
                </a:solidFill>
              </a:rPr>
              <a:t>  for  production-mode  configurations</a:t>
            </a:r>
            <a:endParaRPr sz="3100" dirty="0">
              <a:solidFill>
                <a:srgbClr val="9BBE14"/>
              </a:solidFill>
            </a:endParaRPr>
          </a:p>
          <a:p>
            <a:pPr marL="91440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100"/>
              <a:buChar char="○"/>
            </a:pPr>
            <a:r>
              <a:rPr lang="ca-ES" sz="2800" b="1" dirty="0">
                <a:solidFill>
                  <a:srgbClr val="0080A5"/>
                </a:solidFill>
              </a:rPr>
              <a:t>Coupling</a:t>
            </a:r>
            <a:r>
              <a:rPr lang="ca-ES" sz="2800" dirty="0">
                <a:solidFill>
                  <a:srgbClr val="7F7F7F"/>
                </a:solidFill>
              </a:rPr>
              <a:t> infrastructure </a:t>
            </a:r>
            <a:r>
              <a:rPr lang="ca-ES" sz="2800" b="1" dirty="0">
                <a:solidFill>
                  <a:srgbClr val="00749E"/>
                </a:solidFill>
              </a:rPr>
              <a:t>(OASIS)</a:t>
            </a:r>
            <a:endParaRPr sz="2800" b="1" dirty="0">
              <a:solidFill>
                <a:srgbClr val="00749E"/>
              </a:solidFill>
            </a:endParaRPr>
          </a:p>
          <a:p>
            <a:pPr marL="91440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100"/>
              <a:buChar char="○"/>
            </a:pPr>
            <a:r>
              <a:rPr lang="ca-ES" sz="2800" dirty="0">
                <a:solidFill>
                  <a:srgbClr val="7F7F7F"/>
                </a:solidFill>
              </a:rPr>
              <a:t>Improvement of </a:t>
            </a:r>
            <a:r>
              <a:rPr lang="ca-ES" sz="2800" b="1" dirty="0">
                <a:solidFill>
                  <a:srgbClr val="00749E"/>
                </a:solidFill>
              </a:rPr>
              <a:t>I/O (XIOS)</a:t>
            </a:r>
            <a:endParaRPr sz="2800" b="1" dirty="0">
              <a:solidFill>
                <a:srgbClr val="00749E"/>
              </a:solidFill>
            </a:endParaRPr>
          </a:p>
          <a:p>
            <a:pPr marL="91440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100"/>
              <a:buChar char="○"/>
            </a:pPr>
            <a:r>
              <a:rPr lang="ca-ES" sz="2800" b="1" dirty="0">
                <a:solidFill>
                  <a:srgbClr val="0080A5"/>
                </a:solidFill>
              </a:rPr>
              <a:t>NEMO</a:t>
            </a:r>
            <a:r>
              <a:rPr lang="ca-ES" sz="2800" dirty="0">
                <a:solidFill>
                  <a:srgbClr val="7F7F7F"/>
                </a:solidFill>
              </a:rPr>
              <a:t> for high-resolution</a:t>
            </a:r>
            <a:endParaRPr sz="2800" dirty="0">
              <a:solidFill>
                <a:srgbClr val="7F7F7F"/>
              </a:solidFill>
            </a:endParaRPr>
          </a:p>
          <a:p>
            <a:pPr marL="91440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100"/>
              <a:buChar char="○"/>
            </a:pPr>
            <a:r>
              <a:rPr lang="ca-ES" sz="2800" dirty="0">
                <a:solidFill>
                  <a:srgbClr val="7F7F7F"/>
                </a:solidFill>
              </a:rPr>
              <a:t>Infrastructure for </a:t>
            </a:r>
            <a:r>
              <a:rPr lang="ca-ES" sz="2800" b="1" dirty="0">
                <a:solidFill>
                  <a:srgbClr val="00749E"/>
                </a:solidFill>
              </a:rPr>
              <a:t>high-resolution data</a:t>
            </a:r>
            <a:endParaRPr sz="2800" b="1" dirty="0">
              <a:solidFill>
                <a:srgbClr val="00749E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●"/>
            </a:pPr>
            <a:r>
              <a:rPr lang="ca-ES" sz="3100" dirty="0">
                <a:solidFill>
                  <a:srgbClr val="7F7F7F"/>
                </a:solidFill>
              </a:rPr>
              <a:t>Develop production-mode </a:t>
            </a:r>
            <a:r>
              <a:rPr lang="ca-ES" sz="3100" b="1" dirty="0">
                <a:solidFill>
                  <a:srgbClr val="7F7F7F"/>
                </a:solidFill>
              </a:rPr>
              <a:t>configurations</a:t>
            </a:r>
            <a:endParaRPr sz="3100" b="1" dirty="0">
              <a:solidFill>
                <a:srgbClr val="7F7F7F"/>
              </a:solidFill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200"/>
              <a:buChar char="●"/>
            </a:pPr>
            <a:r>
              <a:rPr lang="ca-ES" sz="3100" dirty="0">
                <a:solidFill>
                  <a:srgbClr val="7F7F7F"/>
                </a:solidFill>
              </a:rPr>
              <a:t>Port  models  to  </a:t>
            </a:r>
            <a:r>
              <a:rPr lang="ca-ES" sz="3100" b="1" dirty="0">
                <a:solidFill>
                  <a:srgbClr val="7F7F7F"/>
                </a:solidFill>
              </a:rPr>
              <a:t>pre-exascale</a:t>
            </a:r>
            <a:r>
              <a:rPr lang="ca-ES" sz="3100" dirty="0">
                <a:solidFill>
                  <a:srgbClr val="7F7F7F"/>
                </a:solidFill>
              </a:rPr>
              <a:t>  EuroHPC  </a:t>
            </a:r>
            <a:r>
              <a:rPr lang="ca-ES" sz="3100" b="1" dirty="0">
                <a:solidFill>
                  <a:srgbClr val="7F7F7F"/>
                </a:solidFill>
              </a:rPr>
              <a:t>systems</a:t>
            </a:r>
            <a:endParaRPr sz="3100" b="1" dirty="0">
              <a:solidFill>
                <a:srgbClr val="7F7F7F"/>
              </a:solidFill>
            </a:endParaRPr>
          </a:p>
        </p:txBody>
      </p:sp>
      <p:sp>
        <p:nvSpPr>
          <p:cNvPr id="239" name="Google Shape;239;p31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dirty="0"/>
              <a:t>ESiWACE 2: EC-Earth coupled ~10 km production-mode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40" name="Google Shape;2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9957" y="6001493"/>
            <a:ext cx="2736304" cy="64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2"/>
          <p:cNvSpPr txBox="1">
            <a:spLocks noGrp="1"/>
          </p:cNvSpPr>
          <p:nvPr>
            <p:ph type="body" idx="1"/>
          </p:nvPr>
        </p:nvSpPr>
        <p:spPr>
          <a:xfrm>
            <a:off x="623400" y="1921775"/>
            <a:ext cx="10945200" cy="2943900"/>
          </a:xfrm>
          <a:prstGeom prst="rect">
            <a:avLst/>
          </a:prstGeom>
        </p:spPr>
        <p:txBody>
          <a:bodyPr spcFirstLastPara="1" wrap="square" lIns="121900" tIns="60925" rIns="121900" bIns="60925" anchor="t" anchorCtr="0">
            <a:normAutofit lnSpcReduction="10000"/>
          </a:bodyPr>
          <a:lstStyle/>
          <a:p>
            <a:pPr marL="457200" lvl="0" indent="-368300" algn="l" rtl="0">
              <a:lnSpc>
                <a:spcPct val="200000"/>
              </a:lnSpc>
              <a:spcBef>
                <a:spcPts val="500"/>
              </a:spcBef>
              <a:spcAft>
                <a:spcPts val="0"/>
              </a:spcAft>
              <a:buClr>
                <a:srgbClr val="9BBE14"/>
              </a:buClr>
              <a:buSzPts val="2200"/>
              <a:buChar char="●"/>
            </a:pPr>
            <a:r>
              <a:rPr lang="ca-ES" sz="3100">
                <a:solidFill>
                  <a:srgbClr val="9BBE14"/>
                </a:solidFill>
              </a:rPr>
              <a:t>Develop  </a:t>
            </a:r>
            <a:r>
              <a:rPr lang="ca-ES" sz="3100" b="1">
                <a:solidFill>
                  <a:srgbClr val="9BBE14"/>
                </a:solidFill>
              </a:rPr>
              <a:t>infrastructure</a:t>
            </a:r>
            <a:r>
              <a:rPr lang="ca-ES" sz="3100">
                <a:solidFill>
                  <a:srgbClr val="9BBE14"/>
                </a:solidFill>
              </a:rPr>
              <a:t>  for  production-mode  configurations</a:t>
            </a:r>
            <a:endParaRPr sz="3100">
              <a:solidFill>
                <a:srgbClr val="9BBE14"/>
              </a:solidFill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09600"/>
              </a:buClr>
              <a:buSzPts val="2200"/>
              <a:buChar char="●"/>
            </a:pPr>
            <a:r>
              <a:rPr lang="ca-ES" sz="3100">
                <a:solidFill>
                  <a:srgbClr val="F09600"/>
                </a:solidFill>
              </a:rPr>
              <a:t>Develop production-mode </a:t>
            </a:r>
            <a:r>
              <a:rPr lang="ca-ES" sz="3100" b="1">
                <a:solidFill>
                  <a:srgbClr val="F09600"/>
                </a:solidFill>
              </a:rPr>
              <a:t>configurations</a:t>
            </a:r>
            <a:endParaRPr sz="3100" b="1">
              <a:solidFill>
                <a:srgbClr val="F09600"/>
              </a:solidFill>
            </a:endParaRPr>
          </a:p>
          <a:p>
            <a:pPr marL="45720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200"/>
              <a:buChar char="●"/>
            </a:pPr>
            <a:r>
              <a:rPr lang="ca-ES" sz="3100">
                <a:solidFill>
                  <a:srgbClr val="7F7F7F"/>
                </a:solidFill>
              </a:rPr>
              <a:t>Port  models  to  </a:t>
            </a:r>
            <a:r>
              <a:rPr lang="ca-ES" sz="3100" b="1">
                <a:solidFill>
                  <a:srgbClr val="7F7F7F"/>
                </a:solidFill>
              </a:rPr>
              <a:t>pre-exascale</a:t>
            </a:r>
            <a:r>
              <a:rPr lang="ca-ES" sz="3100">
                <a:solidFill>
                  <a:srgbClr val="7F7F7F"/>
                </a:solidFill>
              </a:rPr>
              <a:t>  EuroHPC  </a:t>
            </a:r>
            <a:r>
              <a:rPr lang="ca-ES" sz="3100" b="1">
                <a:solidFill>
                  <a:srgbClr val="7F7F7F"/>
                </a:solidFill>
              </a:rPr>
              <a:t>systems</a:t>
            </a:r>
            <a:endParaRPr sz="3100" b="1">
              <a:solidFill>
                <a:srgbClr val="7F7F7F"/>
              </a:solidFill>
            </a:endParaRPr>
          </a:p>
        </p:txBody>
      </p:sp>
      <p:sp>
        <p:nvSpPr>
          <p:cNvPr id="246" name="Google Shape;246;p32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ESiWACE 2: EC-Earth coupled ~10 km production-mode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2"/>
          <p:cNvSpPr/>
          <p:nvPr/>
        </p:nvSpPr>
        <p:spPr>
          <a:xfrm rot="10800000">
            <a:off x="8201525" y="2877850"/>
            <a:ext cx="1536300" cy="5865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0080A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9957" y="6001493"/>
            <a:ext cx="2736304" cy="64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3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5277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EC-Earth coupled ~10 km production-mode</a:t>
            </a:r>
            <a:endParaRPr/>
          </a:p>
        </p:txBody>
      </p:sp>
      <p:sp>
        <p:nvSpPr>
          <p:cNvPr id="254" name="Google Shape;254;p33"/>
          <p:cNvSpPr txBox="1">
            <a:spLocks noGrp="1"/>
          </p:cNvSpPr>
          <p:nvPr>
            <p:ph type="body" idx="1"/>
          </p:nvPr>
        </p:nvSpPr>
        <p:spPr>
          <a:xfrm>
            <a:off x="604592" y="1442094"/>
            <a:ext cx="11329200" cy="4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749C"/>
              </a:buClr>
              <a:buSzPts val="3200"/>
              <a:buNone/>
            </a:pPr>
            <a:r>
              <a:rPr lang="ca-ES" sz="2900" b="1">
                <a:solidFill>
                  <a:srgbClr val="00749C"/>
                </a:solidFill>
              </a:rPr>
              <a:t>ESiWACE2: </a:t>
            </a:r>
            <a:r>
              <a:rPr lang="ca-ES" sz="2900" b="1" u="sng">
                <a:solidFill>
                  <a:srgbClr val="00749C"/>
                </a:solidFill>
              </a:rPr>
              <a:t>EC-Earth 4</a:t>
            </a:r>
            <a:r>
              <a:rPr lang="ca-ES" sz="2900" b="1">
                <a:solidFill>
                  <a:srgbClr val="00749C"/>
                </a:solidFill>
              </a:rPr>
              <a:t> VHR coupled demonstrator</a:t>
            </a:r>
            <a:endParaRPr sz="2900" b="1"/>
          </a:p>
          <a:p>
            <a:pPr marL="457200" lvl="0" indent="-419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078A0"/>
              </a:buClr>
              <a:buSzPts val="2800"/>
              <a:buChar char="•"/>
            </a:pPr>
            <a:r>
              <a:rPr lang="ca-ES" sz="2800" b="1">
                <a:solidFill>
                  <a:srgbClr val="9BBE14"/>
                </a:solidFill>
              </a:rPr>
              <a:t>OpenIFS</a:t>
            </a:r>
            <a:r>
              <a:rPr lang="ca-ES" sz="2800">
                <a:solidFill>
                  <a:srgbClr val="9BBE14"/>
                </a:solidFill>
              </a:rPr>
              <a:t> cycle 43r3</a:t>
            </a:r>
            <a:r>
              <a:rPr lang="ca-ES" sz="2800">
                <a:solidFill>
                  <a:srgbClr val="7F7F7F"/>
                </a:solidFill>
              </a:rPr>
              <a:t> for </a:t>
            </a:r>
            <a:r>
              <a:rPr lang="ca-ES" sz="2800">
                <a:solidFill>
                  <a:srgbClr val="F09600"/>
                </a:solidFill>
              </a:rPr>
              <a:t>atmosphere</a:t>
            </a:r>
            <a:endParaRPr sz="1900">
              <a:solidFill>
                <a:srgbClr val="F09600"/>
              </a:solidFill>
            </a:endParaRPr>
          </a:p>
          <a:p>
            <a:pPr marL="990600" lvl="1" indent="-3429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749E"/>
              </a:buClr>
              <a:buSzPts val="2600"/>
              <a:buChar char="•"/>
            </a:pPr>
            <a:r>
              <a:rPr lang="ca-ES" sz="2600">
                <a:solidFill>
                  <a:srgbClr val="00749E"/>
                </a:solidFill>
              </a:rPr>
              <a:t>Tco639L91:</a:t>
            </a:r>
            <a:r>
              <a:rPr lang="ca-ES" sz="2600">
                <a:solidFill>
                  <a:srgbClr val="7F7F7F"/>
                </a:solidFill>
              </a:rPr>
              <a:t> ~16 km grid point distance,  </a:t>
            </a:r>
            <a:r>
              <a:rPr lang="ca-ES" sz="2600" b="1">
                <a:solidFill>
                  <a:srgbClr val="7F7F7F"/>
                </a:solidFill>
              </a:rPr>
              <a:t>1.66 M</a:t>
            </a:r>
            <a:r>
              <a:rPr lang="ca-ES" sz="2600">
                <a:solidFill>
                  <a:srgbClr val="7F7F7F"/>
                </a:solidFill>
              </a:rPr>
              <a:t> grid points</a:t>
            </a:r>
            <a:endParaRPr sz="1500">
              <a:solidFill>
                <a:srgbClr val="7F7F7F"/>
              </a:solidFill>
            </a:endParaRPr>
          </a:p>
          <a:p>
            <a:pPr marL="457200" lvl="0" indent="-419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078A0"/>
              </a:buClr>
              <a:buSzPts val="2800"/>
              <a:buChar char="•"/>
            </a:pPr>
            <a:r>
              <a:rPr lang="ca-ES" sz="2800" b="1">
                <a:solidFill>
                  <a:srgbClr val="9BBE14"/>
                </a:solidFill>
              </a:rPr>
              <a:t>NEMO-SI3</a:t>
            </a:r>
            <a:r>
              <a:rPr lang="ca-ES" sz="2800">
                <a:solidFill>
                  <a:srgbClr val="9BBE14"/>
                </a:solidFill>
              </a:rPr>
              <a:t> v4 </a:t>
            </a:r>
            <a:r>
              <a:rPr lang="ca-ES" sz="2800">
                <a:solidFill>
                  <a:srgbClr val="7F7F7F"/>
                </a:solidFill>
              </a:rPr>
              <a:t>for </a:t>
            </a:r>
            <a:r>
              <a:rPr lang="ca-ES" sz="2800">
                <a:solidFill>
                  <a:srgbClr val="F09600"/>
                </a:solidFill>
              </a:rPr>
              <a:t>ocean &amp; sea-ice</a:t>
            </a:r>
            <a:endParaRPr sz="1900">
              <a:solidFill>
                <a:srgbClr val="F09600"/>
              </a:solidFill>
            </a:endParaRPr>
          </a:p>
          <a:p>
            <a:pPr marL="990600" lvl="1" indent="-3429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749E"/>
              </a:buClr>
              <a:buSzPts val="2600"/>
              <a:buChar char="•"/>
            </a:pPr>
            <a:r>
              <a:rPr lang="ca-ES" sz="2600">
                <a:solidFill>
                  <a:srgbClr val="00749E"/>
                </a:solidFill>
              </a:rPr>
              <a:t>ORCA12L75:</a:t>
            </a:r>
            <a:r>
              <a:rPr lang="ca-ES" sz="2600">
                <a:solidFill>
                  <a:srgbClr val="7F7F7F"/>
                </a:solidFill>
              </a:rPr>
              <a:t> ~9 km grid point distance, </a:t>
            </a:r>
            <a:r>
              <a:rPr lang="ca-ES" sz="2600" b="1">
                <a:solidFill>
                  <a:srgbClr val="7F7F7F"/>
                </a:solidFill>
              </a:rPr>
              <a:t>13.2 M</a:t>
            </a:r>
            <a:r>
              <a:rPr lang="ca-ES" sz="2600">
                <a:solidFill>
                  <a:srgbClr val="7F7F7F"/>
                </a:solidFill>
              </a:rPr>
              <a:t> grid points*</a:t>
            </a:r>
            <a:endParaRPr sz="1500">
              <a:solidFill>
                <a:srgbClr val="7F7F7F"/>
              </a:solidFill>
            </a:endParaRPr>
          </a:p>
          <a:p>
            <a:pPr marL="457200" lvl="0" indent="-419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078A0"/>
              </a:buClr>
              <a:buSzPts val="2800"/>
              <a:buChar char="•"/>
            </a:pPr>
            <a:r>
              <a:rPr lang="ca-ES" sz="2800">
                <a:solidFill>
                  <a:srgbClr val="00749E"/>
                </a:solidFill>
              </a:rPr>
              <a:t>Total 3D space points:</a:t>
            </a:r>
            <a:r>
              <a:rPr lang="ca-ES" sz="2800">
                <a:solidFill>
                  <a:srgbClr val="0080A5"/>
                </a:solidFill>
              </a:rPr>
              <a:t> </a:t>
            </a:r>
            <a:r>
              <a:rPr lang="ca-ES" sz="2800" b="1">
                <a:solidFill>
                  <a:srgbClr val="9BBE14"/>
                </a:solidFill>
              </a:rPr>
              <a:t>1,141kM vertices</a:t>
            </a:r>
            <a:endParaRPr sz="2800" b="1">
              <a:solidFill>
                <a:srgbClr val="9BBE14"/>
              </a:solidFill>
            </a:endParaRPr>
          </a:p>
        </p:txBody>
      </p:sp>
      <p:sp>
        <p:nvSpPr>
          <p:cNvPr id="255" name="Google Shape;255;p33"/>
          <p:cNvSpPr txBox="1"/>
          <p:nvPr/>
        </p:nvSpPr>
        <p:spPr>
          <a:xfrm>
            <a:off x="6920825" y="6146300"/>
            <a:ext cx="522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 Including land points (up to 1/3 of the total)</a:t>
            </a:r>
            <a:endParaRPr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1125" y="2062250"/>
            <a:ext cx="1532700" cy="59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8728" y="3483343"/>
            <a:ext cx="1751925" cy="554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5277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EC-Earth coupled ~10 km production-mode</a:t>
            </a:r>
            <a:endParaRPr/>
          </a:p>
        </p:txBody>
      </p:sp>
      <p:sp>
        <p:nvSpPr>
          <p:cNvPr id="263" name="Google Shape;263;p34"/>
          <p:cNvSpPr txBox="1">
            <a:spLocks noGrp="1"/>
          </p:cNvSpPr>
          <p:nvPr>
            <p:ph type="body" idx="1"/>
          </p:nvPr>
        </p:nvSpPr>
        <p:spPr>
          <a:xfrm>
            <a:off x="597800" y="1448925"/>
            <a:ext cx="8114400" cy="4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ca-ES" sz="2900" b="1">
                <a:solidFill>
                  <a:srgbClr val="00749E"/>
                </a:solidFill>
              </a:rPr>
              <a:t>Main assets</a:t>
            </a:r>
            <a:endParaRPr sz="2900" b="1">
              <a:solidFill>
                <a:srgbClr val="00749E"/>
              </a:solidFill>
            </a:endParaRPr>
          </a:p>
          <a:p>
            <a:pPr marL="457200" lvl="0" indent="-4254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2900"/>
              <a:buChar char="•"/>
            </a:pPr>
            <a:r>
              <a:rPr lang="ca-ES" sz="2900">
                <a:solidFill>
                  <a:srgbClr val="7F7F7F"/>
                </a:solidFill>
              </a:rPr>
              <a:t>Brand</a:t>
            </a:r>
            <a:r>
              <a:rPr lang="ca-ES" sz="2900" b="1">
                <a:solidFill>
                  <a:srgbClr val="00749E"/>
                </a:solidFill>
              </a:rPr>
              <a:t> new ESM: EC-Earth 4</a:t>
            </a:r>
            <a:endParaRPr sz="2900" b="1">
              <a:solidFill>
                <a:srgbClr val="00749E"/>
              </a:solidFill>
            </a:endParaRPr>
          </a:p>
          <a:p>
            <a:pPr marL="9906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500"/>
              <a:buChar char="•"/>
            </a:pPr>
            <a:r>
              <a:rPr lang="ca-ES" sz="2500" b="1">
                <a:solidFill>
                  <a:srgbClr val="9BBE14"/>
                </a:solidFill>
              </a:rPr>
              <a:t>OpenIFS cycle 43r3</a:t>
            </a:r>
            <a:r>
              <a:rPr lang="ca-ES" sz="2500">
                <a:solidFill>
                  <a:srgbClr val="888888"/>
                </a:solidFill>
              </a:rPr>
              <a:t> (2020)</a:t>
            </a:r>
            <a:endParaRPr sz="2500">
              <a:solidFill>
                <a:srgbClr val="888888"/>
              </a:solidFill>
            </a:endParaRPr>
          </a:p>
          <a:p>
            <a:pPr marL="9906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500"/>
              <a:buChar char="•"/>
            </a:pPr>
            <a:r>
              <a:rPr lang="ca-ES" sz="2500" b="1">
                <a:solidFill>
                  <a:srgbClr val="9BBE14"/>
                </a:solidFill>
              </a:rPr>
              <a:t>NEMO v4.0.2</a:t>
            </a:r>
            <a:r>
              <a:rPr lang="ca-ES" sz="2500">
                <a:solidFill>
                  <a:srgbClr val="888888"/>
                </a:solidFill>
              </a:rPr>
              <a:t> (2019) (incl. </a:t>
            </a:r>
            <a:r>
              <a:rPr lang="ca-ES" sz="2500" b="1">
                <a:solidFill>
                  <a:srgbClr val="9BBE14"/>
                </a:solidFill>
              </a:rPr>
              <a:t>SI3</a:t>
            </a:r>
            <a:r>
              <a:rPr lang="ca-ES" sz="2500">
                <a:solidFill>
                  <a:srgbClr val="888888"/>
                </a:solidFill>
              </a:rPr>
              <a:t> sea-ice model)</a:t>
            </a:r>
            <a:endParaRPr sz="2500">
              <a:solidFill>
                <a:srgbClr val="888888"/>
              </a:solidFill>
            </a:endParaRPr>
          </a:p>
          <a:p>
            <a:pPr marL="99060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500"/>
              <a:buChar char="•"/>
            </a:pPr>
            <a:r>
              <a:rPr lang="ca-ES" sz="2500" b="1">
                <a:solidFill>
                  <a:srgbClr val="9BBE14"/>
                </a:solidFill>
              </a:rPr>
              <a:t>OASIS3-MCT 4</a:t>
            </a:r>
            <a:endParaRPr sz="2500" b="1">
              <a:solidFill>
                <a:srgbClr val="9BBE14"/>
              </a:solidFill>
            </a:endParaRPr>
          </a:p>
          <a:p>
            <a:pPr marL="457200" lvl="0" indent="-4254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2900"/>
              <a:buChar char="•"/>
            </a:pPr>
            <a:r>
              <a:rPr lang="ca-ES" sz="2900" b="1">
                <a:solidFill>
                  <a:srgbClr val="00749E"/>
                </a:solidFill>
              </a:rPr>
              <a:t>Common </a:t>
            </a:r>
            <a:r>
              <a:rPr lang="ca-ES" sz="2900">
                <a:solidFill>
                  <a:srgbClr val="7F7F7F"/>
                </a:solidFill>
              </a:rPr>
              <a:t>asynchronous</a:t>
            </a:r>
            <a:r>
              <a:rPr lang="ca-ES" sz="2900" b="1">
                <a:solidFill>
                  <a:srgbClr val="00749E"/>
                </a:solidFill>
              </a:rPr>
              <a:t> I/O server</a:t>
            </a:r>
            <a:r>
              <a:rPr lang="ca-ES" sz="2900">
                <a:solidFill>
                  <a:srgbClr val="00749E"/>
                </a:solidFill>
              </a:rPr>
              <a:t> </a:t>
            </a:r>
            <a:r>
              <a:rPr lang="ca-ES" sz="2900">
                <a:solidFill>
                  <a:srgbClr val="7F7F7F"/>
                </a:solidFill>
              </a:rPr>
              <a:t>(XIOS v2.5)</a:t>
            </a:r>
            <a:endParaRPr sz="2900">
              <a:solidFill>
                <a:srgbClr val="7F7F7F"/>
              </a:solidFill>
            </a:endParaRPr>
          </a:p>
          <a:p>
            <a:pPr marL="457200" lvl="0" indent="-4254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2900"/>
              <a:buChar char="•"/>
            </a:pPr>
            <a:r>
              <a:rPr lang="ca-ES" sz="2900" b="1">
                <a:solidFill>
                  <a:srgbClr val="00749E"/>
                </a:solidFill>
              </a:rPr>
              <a:t>Octahedral reduced </a:t>
            </a:r>
            <a:r>
              <a:rPr lang="ca-ES" sz="2900">
                <a:solidFill>
                  <a:srgbClr val="7F7F7F"/>
                </a:solidFill>
              </a:rPr>
              <a:t>gaussian grid for OpenIFS</a:t>
            </a:r>
            <a:endParaRPr sz="2900">
              <a:solidFill>
                <a:srgbClr val="7F7F7F"/>
              </a:solidFill>
            </a:endParaRPr>
          </a:p>
          <a:p>
            <a:pPr marL="457200" lvl="0" indent="-42545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2900"/>
              <a:buChar char="•"/>
            </a:pPr>
            <a:r>
              <a:rPr lang="ca-ES" sz="2900">
                <a:solidFill>
                  <a:srgbClr val="7F7F7F"/>
                </a:solidFill>
              </a:rPr>
              <a:t>Possibility to </a:t>
            </a:r>
            <a:r>
              <a:rPr lang="ca-ES" sz="2900" b="1">
                <a:solidFill>
                  <a:srgbClr val="00749E"/>
                </a:solidFill>
              </a:rPr>
              <a:t>switch</a:t>
            </a:r>
            <a:r>
              <a:rPr lang="ca-ES" sz="2900">
                <a:solidFill>
                  <a:srgbClr val="00749E"/>
                </a:solidFill>
              </a:rPr>
              <a:t> </a:t>
            </a:r>
            <a:r>
              <a:rPr lang="ca-ES" sz="2900">
                <a:solidFill>
                  <a:srgbClr val="7F7F7F"/>
                </a:solidFill>
              </a:rPr>
              <a:t>numeric</a:t>
            </a:r>
            <a:r>
              <a:rPr lang="ca-ES" sz="2900">
                <a:solidFill>
                  <a:srgbClr val="00749E"/>
                </a:solidFill>
              </a:rPr>
              <a:t> </a:t>
            </a:r>
            <a:r>
              <a:rPr lang="ca-ES" sz="2900" b="1">
                <a:solidFill>
                  <a:srgbClr val="00749E"/>
                </a:solidFill>
              </a:rPr>
              <a:t>precision</a:t>
            </a:r>
            <a:endParaRPr sz="2900" b="1">
              <a:solidFill>
                <a:srgbClr val="9BBE14"/>
              </a:solidFill>
            </a:endParaRPr>
          </a:p>
        </p:txBody>
      </p:sp>
      <p:pic>
        <p:nvPicPr>
          <p:cNvPr id="264" name="Google Shape;26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4475" y="3766750"/>
            <a:ext cx="2082975" cy="25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71224" y="2215550"/>
            <a:ext cx="2403325" cy="103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7157" y="6001493"/>
            <a:ext cx="2736304" cy="64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5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5277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EC-Earth Tco639-ORCA12 production-mode</a:t>
            </a:r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1"/>
          </p:nvPr>
        </p:nvSpPr>
        <p:spPr>
          <a:xfrm>
            <a:off x="604600" y="1442100"/>
            <a:ext cx="11329200" cy="40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ca-ES" sz="3100" b="1" dirty="0">
                <a:solidFill>
                  <a:srgbClr val="00749E"/>
                </a:solidFill>
              </a:rPr>
              <a:t>New VHR</a:t>
            </a:r>
            <a:r>
              <a:rPr lang="ca-ES" sz="3100" dirty="0">
                <a:solidFill>
                  <a:srgbClr val="00749E"/>
                </a:solidFill>
              </a:rPr>
              <a:t> configuration development</a:t>
            </a:r>
            <a:endParaRPr sz="3100" dirty="0">
              <a:solidFill>
                <a:srgbClr val="00749E"/>
              </a:solidFill>
            </a:endParaRPr>
          </a:p>
          <a:p>
            <a:pPr marL="457200" lvl="0" indent="-475138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09600"/>
              </a:buClr>
              <a:buSzPct val="100000"/>
              <a:buChar char="•"/>
            </a:pPr>
            <a:r>
              <a:rPr lang="ca-ES" sz="2900" b="1" dirty="0" smtClean="0">
                <a:solidFill>
                  <a:srgbClr val="F09600"/>
                </a:solidFill>
              </a:rPr>
              <a:t>Ocean </a:t>
            </a:r>
            <a:endParaRPr sz="2900" b="1" dirty="0">
              <a:solidFill>
                <a:srgbClr val="F09600"/>
              </a:solidFill>
            </a:endParaRPr>
          </a:p>
          <a:p>
            <a:pPr marL="990600" lvl="1" indent="-398938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ca-ES" sz="2900" b="1" dirty="0">
                <a:solidFill>
                  <a:srgbClr val="9BBE14"/>
                </a:solidFill>
              </a:rPr>
              <a:t>ORCA12 </a:t>
            </a:r>
            <a:r>
              <a:rPr lang="ca-ES" sz="2900" b="1" dirty="0">
                <a:solidFill>
                  <a:srgbClr val="00749E"/>
                </a:solidFill>
              </a:rPr>
              <a:t>adapted</a:t>
            </a:r>
            <a:r>
              <a:rPr lang="ca-ES" sz="2900" dirty="0">
                <a:solidFill>
                  <a:srgbClr val="7F7F7F"/>
                </a:solidFill>
              </a:rPr>
              <a:t> from T1279-ORCA12 configuration in EC-Earth 3.</a:t>
            </a:r>
            <a:endParaRPr sz="2900" dirty="0">
              <a:solidFill>
                <a:srgbClr val="7F7F7F"/>
              </a:solidFill>
            </a:endParaRPr>
          </a:p>
          <a:p>
            <a:pPr marL="457200" lvl="0" indent="-475138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F09600"/>
              </a:buClr>
              <a:buSzPct val="100000"/>
              <a:buChar char="•"/>
            </a:pPr>
            <a:r>
              <a:rPr lang="ca-ES" sz="2900" b="1" dirty="0" smtClean="0">
                <a:solidFill>
                  <a:srgbClr val="F09600"/>
                </a:solidFill>
              </a:rPr>
              <a:t>Atmosphere </a:t>
            </a:r>
            <a:endParaRPr sz="2900" b="1" dirty="0">
              <a:solidFill>
                <a:srgbClr val="F09600"/>
              </a:solidFill>
            </a:endParaRPr>
          </a:p>
          <a:p>
            <a:pPr marL="990600" lvl="1" indent="-398938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ca-ES" sz="2900" b="1" dirty="0">
                <a:solidFill>
                  <a:srgbClr val="00749E"/>
                </a:solidFill>
              </a:rPr>
              <a:t>Initial conditions</a:t>
            </a:r>
            <a:r>
              <a:rPr lang="ca-ES" sz="2900" dirty="0">
                <a:solidFill>
                  <a:srgbClr val="7F7F7F"/>
                </a:solidFill>
              </a:rPr>
              <a:t> for</a:t>
            </a:r>
            <a:r>
              <a:rPr lang="ca-ES" sz="2900" dirty="0">
                <a:solidFill>
                  <a:srgbClr val="9BBE14"/>
                </a:solidFill>
              </a:rPr>
              <a:t> </a:t>
            </a:r>
            <a:r>
              <a:rPr lang="ca-ES" sz="2900" dirty="0">
                <a:solidFill>
                  <a:srgbClr val="7F7F7F"/>
                </a:solidFill>
              </a:rPr>
              <a:t>the</a:t>
            </a:r>
            <a:r>
              <a:rPr lang="ca-ES" sz="2900" dirty="0">
                <a:solidFill>
                  <a:srgbClr val="9BBE14"/>
                </a:solidFill>
              </a:rPr>
              <a:t> </a:t>
            </a:r>
            <a:r>
              <a:rPr lang="ca-ES" sz="2900" b="1" dirty="0">
                <a:solidFill>
                  <a:srgbClr val="9BBE14"/>
                </a:solidFill>
              </a:rPr>
              <a:t>Tco639 grid. </a:t>
            </a:r>
            <a:endParaRPr sz="2900" b="1" dirty="0">
              <a:solidFill>
                <a:srgbClr val="9BBE14"/>
              </a:solidFill>
            </a:endParaRPr>
          </a:p>
          <a:p>
            <a:pPr marL="457200" lvl="0" indent="-475138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F09600"/>
              </a:buClr>
              <a:buSzPct val="100000"/>
              <a:buChar char="•"/>
            </a:pPr>
            <a:r>
              <a:rPr lang="ca-ES" sz="2900" b="1" dirty="0">
                <a:solidFill>
                  <a:srgbClr val="F09600"/>
                </a:solidFill>
              </a:rPr>
              <a:t>Coupler</a:t>
            </a:r>
            <a:endParaRPr sz="2900" b="1" dirty="0">
              <a:solidFill>
                <a:srgbClr val="F09600"/>
              </a:solidFill>
            </a:endParaRPr>
          </a:p>
          <a:p>
            <a:pPr marL="990600" lvl="1" indent="-398938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</a:pPr>
            <a:r>
              <a:rPr lang="ca-ES" sz="2900" b="1" dirty="0">
                <a:solidFill>
                  <a:srgbClr val="9BBE14"/>
                </a:solidFill>
              </a:rPr>
              <a:t>OASIS</a:t>
            </a:r>
            <a:r>
              <a:rPr lang="ca-ES" sz="2900" dirty="0">
                <a:solidFill>
                  <a:srgbClr val="7F7F7F"/>
                </a:solidFill>
              </a:rPr>
              <a:t> coupler grids, masks and areas information using the </a:t>
            </a:r>
            <a:r>
              <a:rPr lang="ca-ES" sz="2900" b="1" dirty="0">
                <a:solidFill>
                  <a:srgbClr val="00749E"/>
                </a:solidFill>
              </a:rPr>
              <a:t>OCP</a:t>
            </a:r>
            <a:r>
              <a:rPr lang="ca-ES" sz="2900" b="1" baseline="30000" dirty="0">
                <a:solidFill>
                  <a:srgbClr val="00749E"/>
                </a:solidFill>
              </a:rPr>
              <a:t>1</a:t>
            </a:r>
            <a:r>
              <a:rPr lang="ca-ES" sz="2900" dirty="0">
                <a:solidFill>
                  <a:srgbClr val="7F7F7F"/>
                </a:solidFill>
              </a:rPr>
              <a:t> tool.</a:t>
            </a:r>
            <a:endParaRPr sz="2900" dirty="0">
              <a:solidFill>
                <a:srgbClr val="7F7F7F"/>
              </a:solidFill>
            </a:endParaRPr>
          </a:p>
          <a:p>
            <a:pPr marL="990600" lvl="1" indent="-398938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•"/>
            </a:pPr>
            <a:r>
              <a:rPr lang="ca-ES" sz="2900" b="1" dirty="0">
                <a:solidFill>
                  <a:srgbClr val="9BBE14"/>
                </a:solidFill>
              </a:rPr>
              <a:t>OASIS</a:t>
            </a:r>
            <a:r>
              <a:rPr lang="ca-ES" sz="2900" dirty="0">
                <a:solidFill>
                  <a:srgbClr val="7F7F7F"/>
                </a:solidFill>
              </a:rPr>
              <a:t> </a:t>
            </a:r>
            <a:r>
              <a:rPr lang="ca-ES" sz="2900" b="1" dirty="0">
                <a:solidFill>
                  <a:srgbClr val="00749E"/>
                </a:solidFill>
              </a:rPr>
              <a:t>remapping weights</a:t>
            </a:r>
            <a:r>
              <a:rPr lang="ca-ES" sz="2900" dirty="0">
                <a:solidFill>
                  <a:srgbClr val="7F7F7F"/>
                </a:solidFill>
              </a:rPr>
              <a:t> generated in parallel (OMP)</a:t>
            </a:r>
            <a:r>
              <a:rPr lang="ca-ES" sz="2900" baseline="30000" dirty="0">
                <a:solidFill>
                  <a:srgbClr val="7F7F7F"/>
                </a:solidFill>
              </a:rPr>
              <a:t>2</a:t>
            </a:r>
            <a:r>
              <a:rPr lang="ca-ES" sz="2900" dirty="0">
                <a:solidFill>
                  <a:srgbClr val="7F7F7F"/>
                </a:solidFill>
              </a:rPr>
              <a:t>.</a:t>
            </a:r>
            <a:endParaRPr sz="2900" b="1" dirty="0">
              <a:solidFill>
                <a:srgbClr val="9BBE14"/>
              </a:solidFill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4241575" y="5889275"/>
            <a:ext cx="7760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aseline="3000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ca-ES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a-ES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https://github.com/JanStreffing/ocp-tool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aseline="3000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ca-ES">
                <a:latin typeface="Calibri"/>
                <a:ea typeface="Calibri"/>
                <a:cs typeface="Calibri"/>
                <a:sym typeface="Calibri"/>
              </a:rPr>
              <a:t> OASIS3-MCT4 new feature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4">
            <a:alphaModFix/>
          </a:blip>
          <a:srcRect l="2134" t="29613" r="88058" b="35294"/>
          <a:stretch/>
        </p:blipFill>
        <p:spPr>
          <a:xfrm>
            <a:off x="9846277" y="5051100"/>
            <a:ext cx="736500" cy="7365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57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a-ES"/>
              <a:t>EC-Earth Tco639-ORCA12 production-mode</a:t>
            </a:r>
            <a:endParaRPr/>
          </a:p>
        </p:txBody>
      </p:sp>
      <p:sp>
        <p:nvSpPr>
          <p:cNvPr id="280" name="Google Shape;280;p36"/>
          <p:cNvSpPr txBox="1"/>
          <p:nvPr/>
        </p:nvSpPr>
        <p:spPr>
          <a:xfrm>
            <a:off x="3303492" y="6030367"/>
            <a:ext cx="55131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Calibri"/>
              <a:buNone/>
            </a:pPr>
            <a:r>
              <a:rPr lang="ca-ES" sz="19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ORCA12 bathymetry</a:t>
            </a:r>
            <a:endParaRPr sz="19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400" y="1183950"/>
            <a:ext cx="6846753" cy="484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7"/>
          <p:cNvSpPr txBox="1"/>
          <p:nvPr/>
        </p:nvSpPr>
        <p:spPr>
          <a:xfrm>
            <a:off x="1219200" y="4572000"/>
            <a:ext cx="5838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ca-ES" sz="2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EC-Earth 4 Tco639-ORCA12</a:t>
            </a:r>
            <a:endParaRPr sz="2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5277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EC-Earth Tco639-ORCA12 production-mode</a:t>
            </a:r>
            <a:endParaRPr/>
          </a:p>
        </p:txBody>
      </p:sp>
      <p:sp>
        <p:nvSpPr>
          <p:cNvPr id="288" name="Google Shape;288;p37"/>
          <p:cNvSpPr txBox="1">
            <a:spLocks noGrp="1"/>
          </p:cNvSpPr>
          <p:nvPr>
            <p:ph type="body" idx="1"/>
          </p:nvPr>
        </p:nvSpPr>
        <p:spPr>
          <a:xfrm>
            <a:off x="604600" y="1975503"/>
            <a:ext cx="11329200" cy="21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900" b="1">
                <a:solidFill>
                  <a:srgbClr val="00749E"/>
                </a:solidFill>
              </a:rPr>
              <a:t>Objective: &gt;1 SYPD</a:t>
            </a:r>
            <a:endParaRPr sz="2900" b="1">
              <a:solidFill>
                <a:srgbClr val="00749E"/>
              </a:solidFill>
            </a:endParaRPr>
          </a:p>
        </p:txBody>
      </p:sp>
      <p:sp>
        <p:nvSpPr>
          <p:cNvPr id="289" name="Google Shape;289;p37"/>
          <p:cNvSpPr txBox="1"/>
          <p:nvPr/>
        </p:nvSpPr>
        <p:spPr>
          <a:xfrm>
            <a:off x="1278825" y="3381775"/>
            <a:ext cx="3096900" cy="400200"/>
          </a:xfrm>
          <a:prstGeom prst="rect">
            <a:avLst/>
          </a:prstGeom>
          <a:noFill/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7"/>
          <p:cNvSpPr txBox="1"/>
          <p:nvPr/>
        </p:nvSpPr>
        <p:spPr>
          <a:xfrm>
            <a:off x="1278825" y="3381775"/>
            <a:ext cx="3922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7"/>
          <p:cNvSpPr txBox="1"/>
          <p:nvPr/>
        </p:nvSpPr>
        <p:spPr>
          <a:xfrm>
            <a:off x="1278825" y="5134375"/>
            <a:ext cx="70383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/>
          <p:nvPr/>
        </p:nvSpPr>
        <p:spPr>
          <a:xfrm>
            <a:off x="1219200" y="2743200"/>
            <a:ext cx="99393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ca-ES" sz="2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EC-Earth 3 T1279-ORCA12</a:t>
            </a:r>
            <a:endParaRPr>
              <a:solidFill>
                <a:srgbClr val="888888"/>
              </a:solidFill>
            </a:endParaRPr>
          </a:p>
        </p:txBody>
      </p:sp>
      <p:sp>
        <p:nvSpPr>
          <p:cNvPr id="293" name="Google Shape;293;p37"/>
          <p:cNvSpPr txBox="1"/>
          <p:nvPr/>
        </p:nvSpPr>
        <p:spPr>
          <a:xfrm>
            <a:off x="84988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37"/>
          <p:cNvSpPr txBox="1"/>
          <p:nvPr/>
        </p:nvSpPr>
        <p:spPr>
          <a:xfrm>
            <a:off x="88036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37"/>
          <p:cNvSpPr txBox="1"/>
          <p:nvPr/>
        </p:nvSpPr>
        <p:spPr>
          <a:xfrm>
            <a:off x="91084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7"/>
          <p:cNvSpPr txBox="1"/>
          <p:nvPr/>
        </p:nvSpPr>
        <p:spPr>
          <a:xfrm>
            <a:off x="94132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7"/>
          <p:cNvSpPr txBox="1"/>
          <p:nvPr/>
        </p:nvSpPr>
        <p:spPr>
          <a:xfrm>
            <a:off x="97180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37"/>
          <p:cNvSpPr txBox="1"/>
          <p:nvPr/>
        </p:nvSpPr>
        <p:spPr>
          <a:xfrm>
            <a:off x="100228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37"/>
          <p:cNvSpPr txBox="1"/>
          <p:nvPr/>
        </p:nvSpPr>
        <p:spPr>
          <a:xfrm>
            <a:off x="103276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37"/>
          <p:cNvSpPr txBox="1"/>
          <p:nvPr/>
        </p:nvSpPr>
        <p:spPr>
          <a:xfrm>
            <a:off x="10632425" y="5134375"/>
            <a:ext cx="259200" cy="400200"/>
          </a:xfrm>
          <a:prstGeom prst="rect">
            <a:avLst/>
          </a:prstGeom>
          <a:solidFill>
            <a:srgbClr val="00749E"/>
          </a:solidFill>
          <a:ln w="9525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1" name="Google Shape;301;p37"/>
          <p:cNvCxnSpPr/>
          <p:nvPr/>
        </p:nvCxnSpPr>
        <p:spPr>
          <a:xfrm>
            <a:off x="1272625" y="4017100"/>
            <a:ext cx="391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302" name="Google Shape;302;p37"/>
          <p:cNvSpPr txBox="1"/>
          <p:nvPr/>
        </p:nvSpPr>
        <p:spPr>
          <a:xfrm>
            <a:off x="2803200" y="3924400"/>
            <a:ext cx="12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0.44 SYPD</a:t>
            </a:r>
            <a:endParaRPr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3" name="Google Shape;303;p37"/>
          <p:cNvCxnSpPr/>
          <p:nvPr/>
        </p:nvCxnSpPr>
        <p:spPr>
          <a:xfrm>
            <a:off x="1272625" y="5693500"/>
            <a:ext cx="7038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304" name="Google Shape;304;p37"/>
          <p:cNvSpPr txBox="1"/>
          <p:nvPr/>
        </p:nvSpPr>
        <p:spPr>
          <a:xfrm>
            <a:off x="4784400" y="5600800"/>
            <a:ext cx="124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 SYPD</a:t>
            </a:r>
            <a:endParaRPr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8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 NEMO 4 - ORCA12 in MareNostrum 4</a:t>
            </a:r>
            <a:endParaRPr/>
          </a:p>
        </p:txBody>
      </p:sp>
      <p:pic>
        <p:nvPicPr>
          <p:cNvPr id="310" name="Google Shape;310;p38" title="Gráfic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099" y="1293525"/>
            <a:ext cx="8950523" cy="4650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1" name="Google Shape;311;p38"/>
          <p:cNvCxnSpPr/>
          <p:nvPr/>
        </p:nvCxnSpPr>
        <p:spPr>
          <a:xfrm>
            <a:off x="9539150" y="4190650"/>
            <a:ext cx="475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2" name="Google Shape;312;p38"/>
          <p:cNvSpPr txBox="1"/>
          <p:nvPr/>
        </p:nvSpPr>
        <p:spPr>
          <a:xfrm>
            <a:off x="10068050" y="3961125"/>
            <a:ext cx="1804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Objective for the coupled version</a:t>
            </a:r>
            <a:endParaRPr sz="18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5277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EC-Earth coupled ~10 km in production mode</a:t>
            </a:r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body" idx="1"/>
          </p:nvPr>
        </p:nvSpPr>
        <p:spPr>
          <a:xfrm>
            <a:off x="604600" y="1442100"/>
            <a:ext cx="11329200" cy="44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ca-ES" sz="3850" b="1">
                <a:solidFill>
                  <a:srgbClr val="00749E"/>
                </a:solidFill>
              </a:rPr>
              <a:t>Progress status</a:t>
            </a:r>
            <a:endParaRPr sz="3850" b="1">
              <a:solidFill>
                <a:srgbClr val="00749E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91AF1E"/>
              </a:buClr>
              <a:buSzPct val="100000"/>
              <a:buChar char="•"/>
            </a:pPr>
            <a:r>
              <a:rPr lang="ca-ES" sz="2900" b="1">
                <a:solidFill>
                  <a:srgbClr val="91AF1E"/>
                </a:solidFill>
              </a:rPr>
              <a:t>Deployment</a:t>
            </a:r>
            <a:r>
              <a:rPr lang="ca-ES" sz="2900">
                <a:solidFill>
                  <a:srgbClr val="91AF1E"/>
                </a:solidFill>
              </a:rPr>
              <a:t> of EC-Earth 4 at MareNostrum 4.</a:t>
            </a:r>
            <a:endParaRPr sz="2900">
              <a:solidFill>
                <a:srgbClr val="91AF1E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91AF1E"/>
              </a:buClr>
              <a:buSzPct val="100000"/>
              <a:buChar char="•"/>
            </a:pPr>
            <a:r>
              <a:rPr lang="ca-ES" sz="2900">
                <a:solidFill>
                  <a:srgbClr val="91AF1E"/>
                </a:solidFill>
              </a:rPr>
              <a:t>NEMO (ORCA12) and OpenIFS (Tco639) </a:t>
            </a:r>
            <a:r>
              <a:rPr lang="ca-ES" sz="2900" b="1">
                <a:solidFill>
                  <a:srgbClr val="91AF1E"/>
                </a:solidFill>
              </a:rPr>
              <a:t>configuration</a:t>
            </a:r>
            <a:r>
              <a:rPr lang="ca-ES" sz="2900">
                <a:solidFill>
                  <a:srgbClr val="91AF1E"/>
                </a:solidFill>
              </a:rPr>
              <a:t> </a:t>
            </a:r>
            <a:r>
              <a:rPr lang="ca-ES" sz="2900" b="1">
                <a:solidFill>
                  <a:srgbClr val="91AF1E"/>
                </a:solidFill>
              </a:rPr>
              <a:t>data</a:t>
            </a:r>
            <a:r>
              <a:rPr lang="ca-ES" sz="2900">
                <a:solidFill>
                  <a:srgbClr val="91AF1E"/>
                </a:solidFill>
              </a:rPr>
              <a:t> and initial </a:t>
            </a:r>
            <a:r>
              <a:rPr lang="ca-ES" sz="2900" b="1">
                <a:solidFill>
                  <a:srgbClr val="91AF1E"/>
                </a:solidFill>
              </a:rPr>
              <a:t>parametrizations</a:t>
            </a:r>
            <a:r>
              <a:rPr lang="ca-ES" sz="2900">
                <a:solidFill>
                  <a:srgbClr val="91AF1E"/>
                </a:solidFill>
              </a:rPr>
              <a:t>.</a:t>
            </a:r>
            <a:endParaRPr sz="2900">
              <a:solidFill>
                <a:srgbClr val="91AF1E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91AF1E"/>
              </a:buClr>
              <a:buSzPct val="100000"/>
              <a:buChar char="•"/>
            </a:pPr>
            <a:r>
              <a:rPr lang="ca-ES" sz="2900">
                <a:solidFill>
                  <a:srgbClr val="91AF1E"/>
                </a:solidFill>
              </a:rPr>
              <a:t>Generation and testing of </a:t>
            </a:r>
            <a:r>
              <a:rPr lang="ca-ES" sz="2900" b="1">
                <a:solidFill>
                  <a:srgbClr val="91AF1E"/>
                </a:solidFill>
              </a:rPr>
              <a:t>remapping</a:t>
            </a:r>
            <a:r>
              <a:rPr lang="ca-ES" sz="2900">
                <a:solidFill>
                  <a:srgbClr val="91AF1E"/>
                </a:solidFill>
              </a:rPr>
              <a:t> </a:t>
            </a:r>
            <a:r>
              <a:rPr lang="ca-ES" sz="2900" b="1">
                <a:solidFill>
                  <a:srgbClr val="91AF1E"/>
                </a:solidFill>
              </a:rPr>
              <a:t>weights</a:t>
            </a:r>
            <a:r>
              <a:rPr lang="ca-ES" sz="2900">
                <a:solidFill>
                  <a:srgbClr val="91AF1E"/>
                </a:solidFill>
              </a:rPr>
              <a:t>.</a:t>
            </a:r>
            <a:endParaRPr sz="2900">
              <a:solidFill>
                <a:srgbClr val="91AF1E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91AF1E"/>
              </a:buClr>
              <a:buSzPct val="100000"/>
              <a:buChar char="•"/>
            </a:pPr>
            <a:r>
              <a:rPr lang="ca-ES" sz="2900" b="1">
                <a:solidFill>
                  <a:srgbClr val="91AF1E"/>
                </a:solidFill>
              </a:rPr>
              <a:t>Test</a:t>
            </a:r>
            <a:r>
              <a:rPr lang="ca-ES" sz="2900">
                <a:solidFill>
                  <a:srgbClr val="91AF1E"/>
                </a:solidFill>
              </a:rPr>
              <a:t> runs. Test and tune </a:t>
            </a:r>
            <a:r>
              <a:rPr lang="ca-ES" sz="2900" b="1">
                <a:solidFill>
                  <a:srgbClr val="91AF1E"/>
                </a:solidFill>
              </a:rPr>
              <a:t>output</a:t>
            </a:r>
            <a:r>
              <a:rPr lang="ca-ES" sz="2900">
                <a:solidFill>
                  <a:srgbClr val="91AF1E"/>
                </a:solidFill>
              </a:rPr>
              <a:t> generation.</a:t>
            </a:r>
            <a:endParaRPr sz="2900">
              <a:solidFill>
                <a:srgbClr val="91AF1E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F09600"/>
              </a:buClr>
              <a:buSzPct val="100000"/>
              <a:buChar char="•"/>
            </a:pPr>
            <a:r>
              <a:rPr lang="ca-ES" sz="2900">
                <a:solidFill>
                  <a:srgbClr val="F09600"/>
                </a:solidFill>
              </a:rPr>
              <a:t>Fine </a:t>
            </a:r>
            <a:r>
              <a:rPr lang="ca-ES" sz="2900" b="1">
                <a:solidFill>
                  <a:srgbClr val="F09600"/>
                </a:solidFill>
              </a:rPr>
              <a:t>tuning</a:t>
            </a:r>
            <a:r>
              <a:rPr lang="ca-ES" sz="2900">
                <a:solidFill>
                  <a:srgbClr val="F09600"/>
                </a:solidFill>
              </a:rPr>
              <a:t> of the model’s parameters.</a:t>
            </a:r>
            <a:endParaRPr sz="2900">
              <a:solidFill>
                <a:srgbClr val="F09600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F09600"/>
              </a:buClr>
              <a:buSzPct val="100000"/>
              <a:buChar char="•"/>
            </a:pPr>
            <a:r>
              <a:rPr lang="ca-ES" sz="2900" b="1">
                <a:solidFill>
                  <a:srgbClr val="F09600"/>
                </a:solidFill>
              </a:rPr>
              <a:t>Spinup</a:t>
            </a:r>
            <a:r>
              <a:rPr lang="ca-ES" sz="2900">
                <a:solidFill>
                  <a:srgbClr val="F09600"/>
                </a:solidFill>
              </a:rPr>
              <a:t> and generation of initial conditions.</a:t>
            </a:r>
            <a:endParaRPr sz="2900">
              <a:solidFill>
                <a:srgbClr val="F09600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•"/>
            </a:pPr>
            <a:r>
              <a:rPr lang="ca-ES" sz="2900">
                <a:solidFill>
                  <a:srgbClr val="7F7F7F"/>
                </a:solidFill>
              </a:rPr>
              <a:t>Load </a:t>
            </a:r>
            <a:r>
              <a:rPr lang="ca-ES" sz="2900" b="1">
                <a:solidFill>
                  <a:srgbClr val="7F7F7F"/>
                </a:solidFill>
              </a:rPr>
              <a:t>balance</a:t>
            </a:r>
            <a:r>
              <a:rPr lang="ca-ES" sz="2900">
                <a:solidFill>
                  <a:srgbClr val="7F7F7F"/>
                </a:solidFill>
              </a:rPr>
              <a:t> and </a:t>
            </a:r>
            <a:r>
              <a:rPr lang="ca-ES" sz="2900" b="1">
                <a:solidFill>
                  <a:srgbClr val="7F7F7F"/>
                </a:solidFill>
              </a:rPr>
              <a:t>scalability</a:t>
            </a:r>
            <a:r>
              <a:rPr lang="ca-ES" sz="2900">
                <a:solidFill>
                  <a:srgbClr val="7F7F7F"/>
                </a:solidFill>
              </a:rPr>
              <a:t> analysis.</a:t>
            </a:r>
            <a:endParaRPr sz="2900">
              <a:solidFill>
                <a:srgbClr val="7F7F7F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•"/>
            </a:pPr>
            <a:r>
              <a:rPr lang="ca-ES" sz="2900" b="1">
                <a:solidFill>
                  <a:srgbClr val="7F7F7F"/>
                </a:solidFill>
              </a:rPr>
              <a:t>Performance</a:t>
            </a:r>
            <a:r>
              <a:rPr lang="ca-ES" sz="2900">
                <a:solidFill>
                  <a:srgbClr val="7F7F7F"/>
                </a:solidFill>
              </a:rPr>
              <a:t> study.</a:t>
            </a:r>
            <a:endParaRPr sz="2900">
              <a:solidFill>
                <a:srgbClr val="7F7F7F"/>
              </a:solidFill>
            </a:endParaRPr>
          </a:p>
          <a:p>
            <a:pPr marL="457200" lvl="0" indent="-384016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ct val="100000"/>
              <a:buChar char="•"/>
            </a:pPr>
            <a:r>
              <a:rPr lang="ca-ES" sz="2900" b="1">
                <a:solidFill>
                  <a:srgbClr val="7F7F7F"/>
                </a:solidFill>
              </a:rPr>
              <a:t>Mixed-precision?</a:t>
            </a:r>
            <a:endParaRPr sz="2900" b="1">
              <a:solidFill>
                <a:srgbClr val="7F7F7F"/>
              </a:solidFill>
            </a:endParaRPr>
          </a:p>
        </p:txBody>
      </p:sp>
      <p:pic>
        <p:nvPicPr>
          <p:cNvPr id="319" name="Google Shape;3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3600" y="3194702"/>
            <a:ext cx="4135249" cy="293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9"/>
          <p:cNvSpPr txBox="1"/>
          <p:nvPr/>
        </p:nvSpPr>
        <p:spPr>
          <a:xfrm>
            <a:off x="7241200" y="6106575"/>
            <a:ext cx="44502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Calibri"/>
              <a:buNone/>
            </a:pPr>
            <a:r>
              <a:rPr lang="ca-ES" sz="19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Sea-surface temperature after 1 month</a:t>
            </a:r>
            <a:endParaRPr sz="19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81500" y="274650"/>
            <a:ext cx="12110400" cy="6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structure</a:t>
            </a:r>
            <a:endParaRPr/>
          </a:p>
        </p:txBody>
      </p:sp>
      <p:sp>
        <p:nvSpPr>
          <p:cNvPr id="79" name="Google Shape;79;p13"/>
          <p:cNvSpPr/>
          <p:nvPr/>
        </p:nvSpPr>
        <p:spPr>
          <a:xfrm>
            <a:off x="143339" y="114232"/>
            <a:ext cx="1920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/>
          </a:blip>
          <a:srcRect l="1388" t="34232" r="59830" b="19393"/>
          <a:stretch/>
        </p:blipFill>
        <p:spPr>
          <a:xfrm>
            <a:off x="7851272" y="1796819"/>
            <a:ext cx="4032449" cy="422148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/>
          <p:nvPr/>
        </p:nvSpPr>
        <p:spPr>
          <a:xfrm>
            <a:off x="7853950" y="1142350"/>
            <a:ext cx="4175100" cy="4767300"/>
          </a:xfrm>
          <a:prstGeom prst="rect">
            <a:avLst/>
          </a:prstGeom>
          <a:solidFill>
            <a:schemeClr val="lt1">
              <a:alpha val="64709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2400"/>
              <a:buFont typeface="Arial"/>
              <a:buNone/>
            </a:pPr>
            <a:r>
              <a:rPr lang="ca-ES" sz="2400" b="1">
                <a:solidFill>
                  <a:srgbClr val="0F243E"/>
                </a:solidFill>
              </a:rPr>
              <a:t>~30</a:t>
            </a:r>
            <a:r>
              <a:rPr lang="ca-ES" sz="24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 partner institutes</a:t>
            </a:r>
            <a:endParaRPr sz="2400" b="1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2100"/>
              <a:buFont typeface="Arial"/>
              <a:buNone/>
            </a:pPr>
            <a:r>
              <a:rPr lang="ca-ES" sz="21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8 core partners</a:t>
            </a:r>
            <a:endParaRPr sz="2100" b="1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 b="0" i="1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KNMI, AEMET, DMI, Met Éireann, FMI, IPMA, CNR-DTA, SMHI</a:t>
            </a:r>
            <a:endParaRPr sz="1900" b="0" i="1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2100"/>
              <a:buFont typeface="Arial"/>
              <a:buNone/>
            </a:pPr>
            <a:r>
              <a:rPr lang="ca-ES" sz="2100" b="1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Workgroups</a:t>
            </a:r>
            <a:endParaRPr sz="2100" b="1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Technical</a:t>
            </a:r>
            <a:endParaRPr sz="1900" b="0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Tuning and CM</a:t>
            </a:r>
            <a:r>
              <a:rPr lang="ca-ES" sz="1900">
                <a:solidFill>
                  <a:srgbClr val="0F243E"/>
                </a:solidFill>
              </a:rPr>
              <a:t>IP</a:t>
            </a:r>
            <a:endParaRPr sz="1900" b="0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Atmospheric Composition</a:t>
            </a:r>
            <a:endParaRPr sz="1900" b="0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>
                <a:solidFill>
                  <a:srgbClr val="0F243E"/>
                </a:solidFill>
              </a:rPr>
              <a:t>Climate Prediction</a:t>
            </a:r>
            <a:endParaRPr sz="1900">
              <a:solidFill>
                <a:srgbClr val="0F243E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>
                <a:solidFill>
                  <a:srgbClr val="0F243E"/>
                </a:solidFill>
              </a:rPr>
              <a:t>Land Vegetation</a:t>
            </a:r>
            <a:endParaRPr sz="1900">
              <a:solidFill>
                <a:srgbClr val="0F243E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 b="0" i="0" u="none" strike="noStrike" cap="none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Ocean</a:t>
            </a:r>
            <a:endParaRPr sz="1900" b="0" i="0" u="none" strike="noStrike" cap="none">
              <a:solidFill>
                <a:srgbClr val="0F24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>
                <a:solidFill>
                  <a:srgbClr val="0F243E"/>
                </a:solidFill>
              </a:rPr>
              <a:t>Paleoclimate</a:t>
            </a:r>
            <a:endParaRPr sz="1900">
              <a:solidFill>
                <a:srgbClr val="0F243E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900"/>
              <a:buFont typeface="Arial"/>
              <a:buNone/>
            </a:pPr>
            <a:r>
              <a:rPr lang="ca-ES" sz="1900">
                <a:solidFill>
                  <a:srgbClr val="0F243E"/>
                </a:solidFill>
              </a:rPr>
              <a:t>EC-Earth 4</a:t>
            </a:r>
            <a:endParaRPr sz="1900">
              <a:solidFill>
                <a:srgbClr val="0F243E"/>
              </a:solidFill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125" y="1589925"/>
            <a:ext cx="7485174" cy="3734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0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An operational EC-Earth workflow in BSC-ES</a:t>
            </a:r>
            <a:endParaRPr/>
          </a:p>
        </p:txBody>
      </p:sp>
      <p:sp>
        <p:nvSpPr>
          <p:cNvPr id="326" name="Google Shape;326;p40"/>
          <p:cNvSpPr/>
          <p:nvPr/>
        </p:nvSpPr>
        <p:spPr>
          <a:xfrm>
            <a:off x="1790634" y="2877144"/>
            <a:ext cx="8113800" cy="801300"/>
          </a:xfrm>
          <a:prstGeom prst="bentUpArrow">
            <a:avLst>
              <a:gd name="adj1" fmla="val 23265"/>
              <a:gd name="adj2" fmla="val 32156"/>
              <a:gd name="adj3" fmla="val 24162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2154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0"/>
          <p:cNvSpPr/>
          <p:nvPr/>
        </p:nvSpPr>
        <p:spPr>
          <a:xfrm rot="10800000">
            <a:off x="1602627" y="3490193"/>
            <a:ext cx="8136300" cy="416700"/>
          </a:xfrm>
          <a:prstGeom prst="bentUpArrow">
            <a:avLst>
              <a:gd name="adj1" fmla="val 42844"/>
              <a:gd name="adj2" fmla="val 50000"/>
              <a:gd name="adj3" fmla="val 44826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0"/>
          <p:cNvSpPr/>
          <p:nvPr/>
        </p:nvSpPr>
        <p:spPr>
          <a:xfrm>
            <a:off x="3925795" y="4952173"/>
            <a:ext cx="741000" cy="36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40"/>
          <p:cNvSpPr/>
          <p:nvPr/>
        </p:nvSpPr>
        <p:spPr>
          <a:xfrm>
            <a:off x="7450558" y="4952173"/>
            <a:ext cx="741000" cy="36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40"/>
          <p:cNvSpPr/>
          <p:nvPr/>
        </p:nvSpPr>
        <p:spPr>
          <a:xfrm>
            <a:off x="7450558" y="2410190"/>
            <a:ext cx="741000" cy="36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0"/>
          <p:cNvSpPr/>
          <p:nvPr/>
        </p:nvSpPr>
        <p:spPr>
          <a:xfrm>
            <a:off x="3925795" y="2410190"/>
            <a:ext cx="741000" cy="361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539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40"/>
          <p:cNvGrpSpPr/>
          <p:nvPr/>
        </p:nvGrpSpPr>
        <p:grpSpPr>
          <a:xfrm>
            <a:off x="1003600" y="1401188"/>
            <a:ext cx="3068821" cy="1811235"/>
            <a:chOff x="213862" y="1614615"/>
            <a:chExt cx="2613542" cy="1767231"/>
          </a:xfrm>
        </p:grpSpPr>
        <p:sp>
          <p:nvSpPr>
            <p:cNvPr id="333" name="Google Shape;333;p40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16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ca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 setup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40"/>
            <p:cNvSpPr txBox="1"/>
            <p:nvPr/>
          </p:nvSpPr>
          <p:spPr>
            <a:xfrm>
              <a:off x="213862" y="2353113"/>
              <a:ext cx="2555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609600" marR="0" lvl="0" indent="-38735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300"/>
                <a:buFont typeface="Calibri"/>
                <a:buChar char="■"/>
              </a:pPr>
              <a:r>
                <a:rPr lang="ca-E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Configure experiment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8735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300"/>
                <a:buFont typeface="Calibri"/>
                <a:buChar char="■"/>
              </a:pPr>
              <a:r>
                <a:rPr lang="ca-E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up platform-specifics</a:t>
              </a: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609600" marR="0" lvl="0" indent="-38735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300"/>
                <a:buFont typeface="Calibri"/>
                <a:buChar char="■"/>
              </a:pPr>
              <a:r>
                <a:rPr lang="ca-ES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Prepare run scripts</a:t>
              </a:r>
              <a:endPara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4658409" y="1401188"/>
            <a:ext cx="2933390" cy="1811235"/>
            <a:chOff x="329201" y="1614615"/>
            <a:chExt cx="2498203" cy="1767231"/>
          </a:xfrm>
        </p:grpSpPr>
        <p:sp>
          <p:nvSpPr>
            <p:cNvPr id="337" name="Google Shape;337;p40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ca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Deployment on remote HPC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40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40"/>
          <p:cNvGrpSpPr/>
          <p:nvPr/>
        </p:nvGrpSpPr>
        <p:grpSpPr>
          <a:xfrm>
            <a:off x="8183171" y="1401188"/>
            <a:ext cx="2933390" cy="1811235"/>
            <a:chOff x="329201" y="1614615"/>
            <a:chExt cx="2498203" cy="1767231"/>
          </a:xfrm>
        </p:grpSpPr>
        <p:sp>
          <p:nvSpPr>
            <p:cNvPr id="341" name="Google Shape;341;p40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ca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Initial data pre-processing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40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40"/>
          <p:cNvGrpSpPr/>
          <p:nvPr/>
        </p:nvGrpSpPr>
        <p:grpSpPr>
          <a:xfrm>
            <a:off x="1133647" y="3943087"/>
            <a:ext cx="2933390" cy="1983187"/>
            <a:chOff x="329201" y="1614615"/>
            <a:chExt cx="2498203" cy="1767231"/>
          </a:xfrm>
        </p:grpSpPr>
        <p:sp>
          <p:nvSpPr>
            <p:cNvPr id="345" name="Google Shape;345;p40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ca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Simulation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40"/>
          <p:cNvGrpSpPr/>
          <p:nvPr/>
        </p:nvGrpSpPr>
        <p:grpSpPr>
          <a:xfrm>
            <a:off x="4658409" y="3943089"/>
            <a:ext cx="2933390" cy="1983187"/>
            <a:chOff x="329201" y="1614615"/>
            <a:chExt cx="2498203" cy="1767231"/>
          </a:xfrm>
        </p:grpSpPr>
        <p:sp>
          <p:nvSpPr>
            <p:cNvPr id="348" name="Google Shape;348;p40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ca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Output post-processing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40"/>
          <p:cNvGrpSpPr/>
          <p:nvPr/>
        </p:nvGrpSpPr>
        <p:grpSpPr>
          <a:xfrm>
            <a:off x="8183171" y="3943171"/>
            <a:ext cx="2933390" cy="1811235"/>
            <a:chOff x="329201" y="1614615"/>
            <a:chExt cx="2498203" cy="1767231"/>
          </a:xfrm>
        </p:grpSpPr>
        <p:sp>
          <p:nvSpPr>
            <p:cNvPr id="351" name="Google Shape;351;p40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name="adj" fmla="val 7782"/>
              </a:avLst>
            </a:prstGeom>
            <a:solidFill>
              <a:srgbClr val="F0F0F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40005" dist="12700" dir="5400000" algn="ctr" rotWithShape="0">
                <a:schemeClr val="dk1">
                  <a:alpha val="24710"/>
                </a:scheme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rgbClr val="ACB8CA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Calibri"/>
                <a:buNone/>
              </a:pPr>
              <a:r>
                <a:rPr lang="ca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Verification &amp; diagnostics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3" name="Google Shape;353;p40"/>
          <p:cNvSpPr txBox="1"/>
          <p:nvPr/>
        </p:nvSpPr>
        <p:spPr>
          <a:xfrm>
            <a:off x="4532850" y="4782000"/>
            <a:ext cx="3067800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Post-process output data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Archive restarts / output files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 results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40"/>
          <p:cNvSpPr txBox="1"/>
          <p:nvPr/>
        </p:nvSpPr>
        <p:spPr>
          <a:xfrm>
            <a:off x="8083152" y="4782000"/>
            <a:ext cx="3033300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Calculate diagnostics</a:t>
            </a:r>
            <a:endParaRPr/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visualization plots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0"/>
          <p:cNvSpPr txBox="1"/>
          <p:nvPr/>
        </p:nvSpPr>
        <p:spPr>
          <a:xfrm>
            <a:off x="1012000" y="4782000"/>
            <a:ext cx="3067800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simulation</a:t>
            </a:r>
            <a:endParaRPr/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Assimilation / adaptive ensembles 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40"/>
          <p:cNvSpPr txBox="1"/>
          <p:nvPr/>
        </p:nvSpPr>
        <p:spPr>
          <a:xfrm>
            <a:off x="4505276" y="2158025"/>
            <a:ext cx="2958900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Synchronize model files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Deploy configuration files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 the model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609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8083150" y="2158025"/>
            <a:ext cx="3033300" cy="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Select and deploy initial data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600" marR="0" lvl="0" indent="-3937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Calibri"/>
              <a:buChar char="■"/>
            </a:pPr>
            <a:r>
              <a:rPr lang="ca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Pre-process initial conditions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1"/>
          <p:cNvSpPr txBox="1">
            <a:spLocks noGrp="1"/>
          </p:cNvSpPr>
          <p:nvPr>
            <p:ph type="body" idx="1"/>
          </p:nvPr>
        </p:nvSpPr>
        <p:spPr>
          <a:xfrm>
            <a:off x="609600" y="1294500"/>
            <a:ext cx="10972800" cy="47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 fontScale="92500" lnSpcReduction="20000"/>
          </a:bodyPr>
          <a:lstStyle/>
          <a:p>
            <a:pPr marL="431800" lvl="0" indent="-431800" algn="l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0080A5"/>
              </a:buClr>
              <a:buSzPts val="2600"/>
              <a:buChar char="•"/>
            </a:pPr>
            <a:r>
              <a:rPr lang="ca-ES" sz="2600" b="1">
                <a:solidFill>
                  <a:srgbClr val="0080A5"/>
                </a:solidFill>
              </a:rPr>
              <a:t>First</a:t>
            </a:r>
            <a:r>
              <a:rPr lang="ca-ES" sz="2600">
                <a:solidFill>
                  <a:srgbClr val="0080A5"/>
                </a:solidFill>
              </a:rPr>
              <a:t> </a:t>
            </a:r>
            <a:r>
              <a:rPr lang="ca-ES" sz="2600" b="1">
                <a:solidFill>
                  <a:srgbClr val="0080A5"/>
                </a:solidFill>
              </a:rPr>
              <a:t>coupled ~10km</a:t>
            </a:r>
            <a:r>
              <a:rPr lang="ca-ES" sz="2600">
                <a:solidFill>
                  <a:srgbClr val="0080A5"/>
                </a:solidFill>
              </a:rPr>
              <a:t> configuration developed within ESiWACE:</a:t>
            </a:r>
            <a:endParaRPr sz="2600">
              <a:solidFill>
                <a:srgbClr val="0080A5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>
                <a:solidFill>
                  <a:srgbClr val="7F7F7F"/>
                </a:solidFill>
              </a:rPr>
              <a:t>Developed and shared among </a:t>
            </a:r>
            <a:r>
              <a:rPr lang="ca-ES" sz="2400" b="1">
                <a:solidFill>
                  <a:srgbClr val="0080A5"/>
                </a:solidFill>
              </a:rPr>
              <a:t>EC-Earth consortium</a:t>
            </a:r>
            <a:r>
              <a:rPr lang="ca-ES" sz="2400">
                <a:solidFill>
                  <a:srgbClr val="7F7F7F"/>
                </a:solidFill>
              </a:rPr>
              <a:t> partners</a:t>
            </a:r>
            <a:endParaRPr sz="2400">
              <a:solidFill>
                <a:srgbClr val="7F7F7F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 b="1">
                <a:solidFill>
                  <a:srgbClr val="0080A5"/>
                </a:solidFill>
              </a:rPr>
              <a:t>Deployed and tested</a:t>
            </a:r>
            <a:r>
              <a:rPr lang="ca-ES" sz="2400">
                <a:solidFill>
                  <a:srgbClr val="7F7F7F"/>
                </a:solidFill>
              </a:rPr>
              <a:t> in the</a:t>
            </a:r>
            <a:r>
              <a:rPr lang="ca-ES" sz="2400" b="1">
                <a:solidFill>
                  <a:srgbClr val="7F7F7F"/>
                </a:solidFill>
              </a:rPr>
              <a:t> </a:t>
            </a:r>
            <a:r>
              <a:rPr lang="ca-ES" sz="2400" b="1">
                <a:solidFill>
                  <a:srgbClr val="0080A5"/>
                </a:solidFill>
              </a:rPr>
              <a:t>BSC</a:t>
            </a:r>
            <a:r>
              <a:rPr lang="ca-ES" sz="2400">
                <a:solidFill>
                  <a:srgbClr val="7F7F7F"/>
                </a:solidFill>
              </a:rPr>
              <a:t> HPC systems</a:t>
            </a:r>
            <a:endParaRPr sz="2400">
              <a:solidFill>
                <a:srgbClr val="7F7F7F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>
                <a:solidFill>
                  <a:srgbClr val="7F7F7F"/>
                </a:solidFill>
              </a:rPr>
              <a:t>Used in </a:t>
            </a:r>
            <a:r>
              <a:rPr lang="ca-ES" sz="2400" b="1">
                <a:solidFill>
                  <a:srgbClr val="0080A5"/>
                </a:solidFill>
              </a:rPr>
              <a:t>production</a:t>
            </a:r>
            <a:r>
              <a:rPr lang="ca-ES" sz="2400">
                <a:solidFill>
                  <a:srgbClr val="7F7F7F"/>
                </a:solidFill>
              </a:rPr>
              <a:t> for </a:t>
            </a:r>
            <a:r>
              <a:rPr lang="ca-ES" sz="2400" b="1">
                <a:solidFill>
                  <a:srgbClr val="0080A5"/>
                </a:solidFill>
              </a:rPr>
              <a:t>different</a:t>
            </a:r>
            <a:r>
              <a:rPr lang="ca-ES" sz="2400">
                <a:solidFill>
                  <a:srgbClr val="7F7F7F"/>
                </a:solidFill>
              </a:rPr>
              <a:t> projects </a:t>
            </a:r>
            <a:endParaRPr sz="2400">
              <a:solidFill>
                <a:srgbClr val="7F7F7F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>
                <a:solidFill>
                  <a:srgbClr val="7F7F7F"/>
                </a:solidFill>
              </a:rPr>
              <a:t>Used to investigate </a:t>
            </a:r>
            <a:r>
              <a:rPr lang="ca-ES" sz="2400" b="1">
                <a:solidFill>
                  <a:srgbClr val="0080A5"/>
                </a:solidFill>
              </a:rPr>
              <a:t>very-high resolution scalability</a:t>
            </a:r>
            <a:r>
              <a:rPr lang="ca-ES" sz="2400">
                <a:solidFill>
                  <a:srgbClr val="7F7F7F"/>
                </a:solidFill>
              </a:rPr>
              <a:t> for coupled systems</a:t>
            </a:r>
            <a:endParaRPr sz="2400">
              <a:solidFill>
                <a:srgbClr val="7F7F7F"/>
              </a:solidFill>
            </a:endParaRPr>
          </a:p>
          <a:p>
            <a:pPr marL="457200" lvl="0" indent="-469900" algn="l" rtl="0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>
                <a:srgbClr val="0080A5"/>
              </a:buClr>
              <a:buSzPts val="2600"/>
              <a:buChar char="•"/>
            </a:pPr>
            <a:r>
              <a:rPr lang="ca-ES" sz="2600" b="1">
                <a:solidFill>
                  <a:srgbClr val="0080A5"/>
                </a:solidFill>
              </a:rPr>
              <a:t>~10 km production-mode</a:t>
            </a:r>
            <a:r>
              <a:rPr lang="ca-ES" sz="2600">
                <a:solidFill>
                  <a:srgbClr val="0080A5"/>
                </a:solidFill>
              </a:rPr>
              <a:t> configuration developed within ESiWACE2:</a:t>
            </a:r>
            <a:endParaRPr sz="2600">
              <a:solidFill>
                <a:srgbClr val="0080A5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>
                <a:solidFill>
                  <a:srgbClr val="7F7F7F"/>
                </a:solidFill>
              </a:rPr>
              <a:t>Solves the most important </a:t>
            </a:r>
            <a:r>
              <a:rPr lang="ca-ES" sz="2400" b="1">
                <a:solidFill>
                  <a:srgbClr val="9BBE14"/>
                </a:solidFill>
              </a:rPr>
              <a:t>bottlenecks</a:t>
            </a:r>
            <a:r>
              <a:rPr lang="ca-ES" sz="2400">
                <a:solidFill>
                  <a:srgbClr val="7F7F7F"/>
                </a:solidFill>
              </a:rPr>
              <a:t>. Uses </a:t>
            </a:r>
            <a:r>
              <a:rPr lang="ca-ES" sz="2400" b="1">
                <a:solidFill>
                  <a:srgbClr val="9BBE14"/>
                </a:solidFill>
              </a:rPr>
              <a:t>updated</a:t>
            </a:r>
            <a:r>
              <a:rPr lang="ca-ES" sz="2400">
                <a:solidFill>
                  <a:srgbClr val="7F7F7F"/>
                </a:solidFill>
              </a:rPr>
              <a:t> model components</a:t>
            </a:r>
            <a:endParaRPr sz="2400">
              <a:solidFill>
                <a:srgbClr val="7F7F7F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>
                <a:solidFill>
                  <a:srgbClr val="7F7F7F"/>
                </a:solidFill>
              </a:rPr>
              <a:t>Will be deployed and tested in the </a:t>
            </a:r>
            <a:r>
              <a:rPr lang="ca-ES" sz="2400" b="1">
                <a:solidFill>
                  <a:srgbClr val="F09600"/>
                </a:solidFill>
              </a:rPr>
              <a:t>pre-Exascale</a:t>
            </a:r>
            <a:r>
              <a:rPr lang="ca-ES" sz="2400">
                <a:solidFill>
                  <a:srgbClr val="7F7F7F"/>
                </a:solidFill>
              </a:rPr>
              <a:t> EuroHPC systems</a:t>
            </a:r>
            <a:endParaRPr sz="2400">
              <a:solidFill>
                <a:srgbClr val="7F7F7F"/>
              </a:solidFill>
            </a:endParaRPr>
          </a:p>
          <a:p>
            <a:pPr marL="99060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ca-ES" sz="2400">
                <a:solidFill>
                  <a:srgbClr val="7F7F7F"/>
                </a:solidFill>
              </a:rPr>
              <a:t>Will allow running </a:t>
            </a:r>
            <a:r>
              <a:rPr lang="ca-ES" sz="2400" b="1">
                <a:solidFill>
                  <a:srgbClr val="9BBE14"/>
                </a:solidFill>
              </a:rPr>
              <a:t>efficient</a:t>
            </a:r>
            <a:r>
              <a:rPr lang="ca-ES" sz="2400">
                <a:solidFill>
                  <a:srgbClr val="7F7F7F"/>
                </a:solidFill>
              </a:rPr>
              <a:t> VHR simulations with a </a:t>
            </a:r>
            <a:r>
              <a:rPr lang="ca-ES" sz="2400" b="1">
                <a:solidFill>
                  <a:srgbClr val="9BBE14"/>
                </a:solidFill>
              </a:rPr>
              <a:t>production throughput</a:t>
            </a:r>
            <a:endParaRPr sz="2400" b="1">
              <a:solidFill>
                <a:srgbClr val="9BBE14"/>
              </a:solidFill>
            </a:endParaRPr>
          </a:p>
        </p:txBody>
      </p:sp>
      <p:sp>
        <p:nvSpPr>
          <p:cNvPr id="363" name="Google Shape;363;p41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Conclusions</a:t>
            </a:r>
            <a:endParaRPr/>
          </a:p>
        </p:txBody>
      </p:sp>
      <p:sp>
        <p:nvSpPr>
          <p:cNvPr id="364" name="Google Shape;364;p41"/>
          <p:cNvSpPr/>
          <p:nvPr/>
        </p:nvSpPr>
        <p:spPr>
          <a:xfrm>
            <a:off x="143339" y="114232"/>
            <a:ext cx="1920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2DEB683C-EAAD-C844-A6AF-B98703DF93BA}"/>
              </a:ext>
            </a:extLst>
          </p:cNvPr>
          <p:cNvSpPr txBox="1">
            <a:spLocks/>
          </p:cNvSpPr>
          <p:nvPr/>
        </p:nvSpPr>
        <p:spPr>
          <a:xfrm>
            <a:off x="1" y="1714376"/>
            <a:ext cx="12191999" cy="1400643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3200" dirty="0" err="1">
                <a:solidFill>
                  <a:srgbClr val="00B0F0"/>
                </a:solidFill>
              </a:rPr>
              <a:t>Preparing</a:t>
            </a:r>
            <a:r>
              <a:rPr lang="fr-FR" sz="3200" dirty="0">
                <a:solidFill>
                  <a:srgbClr val="00B0F0"/>
                </a:solidFill>
              </a:rPr>
              <a:t> NEMO and EC-</a:t>
            </a:r>
            <a:r>
              <a:rPr lang="fr-FR" sz="3200" dirty="0" err="1">
                <a:solidFill>
                  <a:srgbClr val="00B0F0"/>
                </a:solidFill>
              </a:rPr>
              <a:t>Earth</a:t>
            </a:r>
            <a:r>
              <a:rPr lang="fr-FR" sz="3200" dirty="0">
                <a:solidFill>
                  <a:srgbClr val="00B0F0"/>
                </a:solidFill>
              </a:rPr>
              <a:t> </a:t>
            </a:r>
            <a:r>
              <a:rPr lang="fr-FR" sz="3200" dirty="0" err="1">
                <a:solidFill>
                  <a:srgbClr val="00B0F0"/>
                </a:solidFill>
              </a:rPr>
              <a:t>models</a:t>
            </a:r>
            <a:r>
              <a:rPr lang="fr-FR" sz="3200" dirty="0">
                <a:solidFill>
                  <a:srgbClr val="00B0F0"/>
                </a:solidFill>
              </a:rPr>
              <a:t> </a:t>
            </a:r>
            <a:br>
              <a:rPr lang="fr-FR" sz="3200" dirty="0">
                <a:solidFill>
                  <a:srgbClr val="00B0F0"/>
                </a:solidFill>
              </a:rPr>
            </a:br>
            <a:r>
              <a:rPr lang="fr-FR" sz="3200" dirty="0">
                <a:solidFill>
                  <a:srgbClr val="00B0F0"/>
                </a:solidFill>
              </a:rPr>
              <a:t>for </a:t>
            </a:r>
            <a:r>
              <a:rPr lang="fr-FR" sz="3200" dirty="0" err="1">
                <a:solidFill>
                  <a:srgbClr val="00B0F0"/>
                </a:solidFill>
              </a:rPr>
              <a:t>very</a:t>
            </a:r>
            <a:r>
              <a:rPr lang="fr-FR" sz="3200" dirty="0">
                <a:solidFill>
                  <a:srgbClr val="00B0F0"/>
                </a:solidFill>
              </a:rPr>
              <a:t> high-</a:t>
            </a:r>
            <a:r>
              <a:rPr lang="fr-FR" sz="3200" dirty="0" err="1">
                <a:solidFill>
                  <a:srgbClr val="00B0F0"/>
                </a:solidFill>
              </a:rPr>
              <a:t>resolution</a:t>
            </a:r>
            <a:r>
              <a:rPr lang="fr-FR" sz="3200" dirty="0">
                <a:solidFill>
                  <a:srgbClr val="00B0F0"/>
                </a:solidFill>
              </a:rPr>
              <a:t> production </a:t>
            </a:r>
            <a:r>
              <a:rPr lang="fr-FR" sz="3200" dirty="0" err="1">
                <a:solidFill>
                  <a:srgbClr val="00B0F0"/>
                </a:solidFill>
              </a:rPr>
              <a:t>experiments</a:t>
            </a:r>
            <a:r>
              <a:rPr lang="fr-FR" sz="3200" dirty="0">
                <a:solidFill>
                  <a:srgbClr val="00B0F0"/>
                </a:solidFill>
              </a:rPr>
              <a:t> </a:t>
            </a:r>
            <a:endParaRPr lang="fr-FR" sz="3200" u="sng" dirty="0">
              <a:solidFill>
                <a:srgbClr val="00B0F0"/>
              </a:solidFill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C4E7D78-51AB-204F-A739-12163D441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08523"/>
            <a:ext cx="12192000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176713" eaLnBrk="0" hangingPunct="0"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176713" eaLnBrk="0" hangingPunct="0"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176713" eaLnBrk="0" hangingPunct="0"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176713" eaLnBrk="0" hangingPunct="0"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176713" eaLnBrk="0" hangingPunct="0"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defRPr/>
            </a:pPr>
            <a:r>
              <a:rPr lang="fr-FR" sz="1867" dirty="0"/>
              <a:t>Miguel </a:t>
            </a:r>
            <a:r>
              <a:rPr lang="fr-FR" sz="1867" dirty="0" err="1"/>
              <a:t>Castrillo</a:t>
            </a:r>
            <a:r>
              <a:rPr lang="fr-FR" sz="1867" dirty="0"/>
              <a:t> (BSC), </a:t>
            </a:r>
            <a:r>
              <a:rPr lang="fr-FR" sz="1867" dirty="0" err="1"/>
              <a:t>Dorotea</a:t>
            </a:r>
            <a:r>
              <a:rPr lang="fr-FR" sz="1867" dirty="0"/>
              <a:t> </a:t>
            </a:r>
            <a:r>
              <a:rPr lang="fr-FR" sz="1867" dirty="0" err="1"/>
              <a:t>Iovino</a:t>
            </a:r>
            <a:r>
              <a:rPr lang="fr-FR" sz="1867" dirty="0"/>
              <a:t> (CMCC), </a:t>
            </a:r>
            <a:r>
              <a:rPr lang="fr-FR" sz="1867" dirty="0" err="1"/>
              <a:t>Clement</a:t>
            </a:r>
            <a:r>
              <a:rPr lang="fr-FR" sz="1867" dirty="0"/>
              <a:t> </a:t>
            </a:r>
            <a:r>
              <a:rPr lang="fr-FR" sz="1867" dirty="0" err="1"/>
              <a:t>Bricaud</a:t>
            </a:r>
            <a:r>
              <a:rPr lang="fr-FR" sz="1867" dirty="0"/>
              <a:t> (Mercator </a:t>
            </a:r>
            <a:r>
              <a:rPr lang="fr-FR" sz="1867" dirty="0" err="1"/>
              <a:t>Ocean</a:t>
            </a:r>
            <a:r>
              <a:rPr lang="fr-FR" sz="1867" dirty="0"/>
              <a:t>)</a:t>
            </a:r>
            <a:endParaRPr lang="fr-FR" altLang="fr-FR" sz="1867" dirty="0"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E64016-E3EF-A84D-A8EF-2FA8C8A1A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18" y="5057841"/>
            <a:ext cx="2948329" cy="7147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6282DC8-AAB2-CC45-9ED8-E1B737AD8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51" y="4955702"/>
            <a:ext cx="2784107" cy="9190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DF5404-1DA6-9E40-992B-2C3907559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77" y="5072313"/>
            <a:ext cx="2208564" cy="7002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A3F9BE-1CBF-994E-8A95-6205ABF2F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525" y="5057842"/>
            <a:ext cx="999067" cy="6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F1D7BE7F-D9B0-2E4D-A6CF-B24EB7099B85}"/>
              </a:ext>
            </a:extLst>
          </p:cNvPr>
          <p:cNvSpPr/>
          <p:nvPr/>
        </p:nvSpPr>
        <p:spPr>
          <a:xfrm>
            <a:off x="8489144" y="4878086"/>
            <a:ext cx="3668280" cy="1979913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CF4A5B-0950-604B-8992-D90F55C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031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solidFill>
                  <a:srgbClr val="00B0F0"/>
                </a:solidFill>
              </a:rPr>
              <a:t>EU </a:t>
            </a:r>
            <a:r>
              <a:rPr lang="fr-FR" dirty="0" err="1">
                <a:solidFill>
                  <a:srgbClr val="00B0F0"/>
                </a:solidFill>
              </a:rPr>
              <a:t>Copernicus</a:t>
            </a:r>
            <a:r>
              <a:rPr lang="fr-FR" dirty="0">
                <a:solidFill>
                  <a:srgbClr val="00B0F0"/>
                </a:solidFill>
              </a:rPr>
              <a:t> Marine Service (CMEMS): </a:t>
            </a:r>
            <a:r>
              <a:rPr lang="en-US" dirty="0">
                <a:solidFill>
                  <a:srgbClr val="00B0F0"/>
                </a:solidFill>
              </a:rPr>
              <a:t>Improve Ocean forecasting systems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00C868-990B-4D4B-A732-E756F4F8C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196" y="4983255"/>
            <a:ext cx="2359457" cy="8522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A5C78BC-B368-B84C-BEB2-843A6CC7E5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72" y="2412829"/>
            <a:ext cx="3391485" cy="35523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704DA6D-C8B0-6044-9CDA-7A04C03972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3" t="50000" b="25000"/>
          <a:stretch/>
        </p:blipFill>
        <p:spPr>
          <a:xfrm>
            <a:off x="9026955" y="3327944"/>
            <a:ext cx="1336247" cy="3810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D4E534-D908-5847-9794-E715E69B2E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1935" b="25000"/>
          <a:stretch/>
        </p:blipFill>
        <p:spPr>
          <a:xfrm>
            <a:off x="8946476" y="2268227"/>
            <a:ext cx="1146181" cy="3810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0E4DBD-5890-9245-805C-9847201BA6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49" b="75508"/>
          <a:stretch/>
        </p:blipFill>
        <p:spPr>
          <a:xfrm>
            <a:off x="2772265" y="3335683"/>
            <a:ext cx="1109648" cy="37329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1C04B4-496F-5F43-A44E-6290491206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5" r="68105" b="51170"/>
          <a:stretch/>
        </p:blipFill>
        <p:spPr>
          <a:xfrm>
            <a:off x="3991313" y="1781807"/>
            <a:ext cx="960412" cy="372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05BB85-F317-4D49-8342-6F1A5324E1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4" t="74130" r="69700"/>
          <a:stretch/>
        </p:blipFill>
        <p:spPr>
          <a:xfrm>
            <a:off x="6639615" y="1725049"/>
            <a:ext cx="934164" cy="3942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378ED0E-96DF-E140-A6E1-F65FED9937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2" t="-2086" r="4610" b="77324"/>
          <a:stretch/>
        </p:blipFill>
        <p:spPr>
          <a:xfrm>
            <a:off x="2338017" y="4961814"/>
            <a:ext cx="1350751" cy="37740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A523EA-0AD2-C247-BF04-4A87D093C4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61" t="24193" b="51400"/>
          <a:stretch/>
        </p:blipFill>
        <p:spPr>
          <a:xfrm>
            <a:off x="4332753" y="5707947"/>
            <a:ext cx="1419435" cy="371995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D8EA5A9-163E-CA4C-8183-09CFA0A7AE7C}"/>
              </a:ext>
            </a:extLst>
          </p:cNvPr>
          <p:cNvCxnSpPr/>
          <p:nvPr/>
        </p:nvCxnSpPr>
        <p:spPr>
          <a:xfrm flipH="1">
            <a:off x="5231904" y="4669080"/>
            <a:ext cx="1632181" cy="103886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C7D8BF1-AB3B-6842-B05C-8BCD4C9D4EE4}"/>
              </a:ext>
            </a:extLst>
          </p:cNvPr>
          <p:cNvCxnSpPr/>
          <p:nvPr/>
        </p:nvCxnSpPr>
        <p:spPr>
          <a:xfrm flipH="1">
            <a:off x="3327092" y="4285039"/>
            <a:ext cx="2288857" cy="6767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24D4AAB-C1DC-FB40-852F-AD5F0ED31EBA}"/>
              </a:ext>
            </a:extLst>
          </p:cNvPr>
          <p:cNvCxnSpPr>
            <a:endCxn id="9" idx="3"/>
          </p:cNvCxnSpPr>
          <p:nvPr/>
        </p:nvCxnSpPr>
        <p:spPr>
          <a:xfrm flipH="1" flipV="1">
            <a:off x="3881915" y="3522328"/>
            <a:ext cx="1349991" cy="20861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41C38EA-BDF4-A04D-9522-3B52A7229AD6}"/>
              </a:ext>
            </a:extLst>
          </p:cNvPr>
          <p:cNvCxnSpPr/>
          <p:nvPr/>
        </p:nvCxnSpPr>
        <p:spPr>
          <a:xfrm flipH="1" flipV="1">
            <a:off x="5135893" y="2211331"/>
            <a:ext cx="960107" cy="4210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144F8C8F-33AD-1145-A7BF-2F2FF97977DC}"/>
              </a:ext>
            </a:extLst>
          </p:cNvPr>
          <p:cNvCxnSpPr/>
          <p:nvPr/>
        </p:nvCxnSpPr>
        <p:spPr>
          <a:xfrm flipV="1">
            <a:off x="6522449" y="2436269"/>
            <a:ext cx="610067" cy="89167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BB898C13-984C-9241-B592-E98EB2CF1198}"/>
              </a:ext>
            </a:extLst>
          </p:cNvPr>
          <p:cNvCxnSpPr/>
          <p:nvPr/>
        </p:nvCxnSpPr>
        <p:spPr>
          <a:xfrm flipH="1">
            <a:off x="7344139" y="2632392"/>
            <a:ext cx="1440160" cy="69555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81543DD-7E68-BE41-9EE8-D037DEF2520D}"/>
              </a:ext>
            </a:extLst>
          </p:cNvPr>
          <p:cNvCxnSpPr/>
          <p:nvPr/>
        </p:nvCxnSpPr>
        <p:spPr>
          <a:xfrm flipV="1">
            <a:off x="7742585" y="3626638"/>
            <a:ext cx="1233737" cy="1783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D8279CDF-4E94-9E4C-817C-9750BCB98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628" y="5883830"/>
            <a:ext cx="3411088" cy="9188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62B4DFB2-E789-F14D-A996-B865797B3647}"/>
              </a:ext>
            </a:extLst>
          </p:cNvPr>
          <p:cNvGrpSpPr/>
          <p:nvPr/>
        </p:nvGrpSpPr>
        <p:grpSpPr>
          <a:xfrm>
            <a:off x="502186" y="2539422"/>
            <a:ext cx="2768609" cy="1528945"/>
            <a:chOff x="376639" y="2380055"/>
            <a:chExt cx="2076457" cy="1146709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8D21D14-63F1-E849-9443-C5E1DF77CD69}"/>
                </a:ext>
              </a:extLst>
            </p:cNvPr>
            <p:cNvSpPr txBox="1"/>
            <p:nvPr/>
          </p:nvSpPr>
          <p:spPr>
            <a:xfrm>
              <a:off x="376639" y="2380055"/>
              <a:ext cx="2076457" cy="11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867"/>
            </a:p>
            <a:p>
              <a:r>
                <a:rPr lang="fr-FR" sz="1867"/>
                <a:t>               OGCM for: </a:t>
              </a:r>
              <a:r>
                <a:rPr lang="fr-FR" sz="1867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ocean</a:t>
              </a:r>
              <a:r>
                <a:rPr lang="fr-FR" sz="1867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867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dynamic</a:t>
              </a:r>
              <a:r>
                <a:rPr lang="fr-FR" sz="1867"/>
                <a:t> </a:t>
              </a:r>
            </a:p>
            <a:p>
              <a:r>
                <a:rPr lang="fr-FR" sz="1867" err="1">
                  <a:solidFill>
                    <a:schemeClr val="bg1">
                      <a:lumMod val="75000"/>
                    </a:schemeClr>
                  </a:solidFill>
                </a:rPr>
                <a:t>sea-ice</a:t>
              </a:r>
              <a:r>
                <a:rPr lang="fr-FR" sz="1867"/>
                <a:t> </a:t>
              </a:r>
            </a:p>
            <a:p>
              <a:r>
                <a:rPr lang="fr-FR" sz="1867">
                  <a:solidFill>
                    <a:srgbClr val="00B050"/>
                  </a:solidFill>
                </a:rPr>
                <a:t>BGC</a:t>
              </a:r>
              <a:endParaRPr lang="fr-FR" sz="1867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E0ECA931-A8D5-274D-BEFB-13816EFE2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41" y="2653936"/>
              <a:ext cx="833116" cy="306033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9779B58F-EE3E-9E4D-A357-39DA35480776}"/>
              </a:ext>
            </a:extLst>
          </p:cNvPr>
          <p:cNvSpPr txBox="1"/>
          <p:nvPr/>
        </p:nvSpPr>
        <p:spPr>
          <a:xfrm>
            <a:off x="1176154" y="912336"/>
            <a:ext cx="374811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fr-FR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867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dynamic</a:t>
            </a:r>
            <a:r>
              <a:rPr lang="fr-FR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 </a:t>
            </a:r>
            <a:r>
              <a:rPr lang="fr-FR" sz="1867" dirty="0"/>
              <a:t>HYCOM</a:t>
            </a:r>
            <a:r>
              <a:rPr lang="fr-FR" sz="1867" b="1" dirty="0"/>
              <a:t> </a:t>
            </a:r>
          </a:p>
          <a:p>
            <a:r>
              <a:rPr lang="fr-FR" sz="1867" dirty="0" err="1">
                <a:solidFill>
                  <a:schemeClr val="bg1">
                    <a:lumMod val="75000"/>
                  </a:schemeClr>
                </a:solidFill>
              </a:rPr>
              <a:t>sea-ice</a:t>
            </a:r>
            <a:r>
              <a:rPr lang="fr-FR" sz="1867" dirty="0"/>
              <a:t> : EVP model</a:t>
            </a:r>
          </a:p>
          <a:p>
            <a:r>
              <a:rPr lang="fr-FR" sz="1867" dirty="0">
                <a:solidFill>
                  <a:srgbClr val="00B050"/>
                </a:solidFill>
              </a:rPr>
              <a:t>BGC: </a:t>
            </a:r>
            <a:r>
              <a:rPr lang="fr-FR" sz="1867" dirty="0"/>
              <a:t>ECOSMO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FFDA1B2-7D0E-0149-BAE8-734C58A948B1}"/>
              </a:ext>
            </a:extLst>
          </p:cNvPr>
          <p:cNvGrpSpPr/>
          <p:nvPr/>
        </p:nvGrpSpPr>
        <p:grpSpPr>
          <a:xfrm>
            <a:off x="433728" y="5041451"/>
            <a:ext cx="2768609" cy="1241622"/>
            <a:chOff x="376639" y="2380055"/>
            <a:chExt cx="2076457" cy="931217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9F4A4E4-DC65-0541-AB39-2256CE9C2EDB}"/>
                </a:ext>
              </a:extLst>
            </p:cNvPr>
            <p:cNvSpPr txBox="1"/>
            <p:nvPr/>
          </p:nvSpPr>
          <p:spPr>
            <a:xfrm>
              <a:off x="376639" y="2380055"/>
              <a:ext cx="2076457" cy="931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867" dirty="0"/>
            </a:p>
            <a:p>
              <a:r>
                <a:rPr lang="fr-FR" sz="1867" dirty="0"/>
                <a:t>               OGCM for: </a:t>
              </a:r>
              <a:r>
                <a:rPr lang="fr-FR" sz="1867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ocean</a:t>
              </a:r>
              <a:r>
                <a:rPr lang="fr-FR" sz="1867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867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dynamic</a:t>
              </a:r>
              <a:r>
                <a:rPr lang="fr-FR" sz="1867" dirty="0"/>
                <a:t> </a:t>
              </a:r>
            </a:p>
            <a:p>
              <a:r>
                <a:rPr lang="fr-FR" sz="1867" dirty="0">
                  <a:solidFill>
                    <a:srgbClr val="00B050"/>
                  </a:solidFill>
                </a:rPr>
                <a:t>BGC</a:t>
              </a:r>
              <a:endParaRPr lang="fr-FR" sz="1867" dirty="0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90E8750-9BD8-8149-8AD6-A29BC41E2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41" y="2653936"/>
              <a:ext cx="833116" cy="306033"/>
            </a:xfrm>
            <a:prstGeom prst="rect">
              <a:avLst/>
            </a:prstGeom>
          </p:spPr>
        </p:pic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77970068-C127-6645-874C-790FAFAE71CC}"/>
              </a:ext>
            </a:extLst>
          </p:cNvPr>
          <p:cNvGrpSpPr/>
          <p:nvPr/>
        </p:nvGrpSpPr>
        <p:grpSpPr>
          <a:xfrm>
            <a:off x="4942759" y="5932485"/>
            <a:ext cx="3303893" cy="666978"/>
            <a:chOff x="376639" y="2380055"/>
            <a:chExt cx="2477920" cy="500233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48D20FA-D6F2-9B4D-BC81-BF367041929C}"/>
                </a:ext>
              </a:extLst>
            </p:cNvPr>
            <p:cNvSpPr txBox="1"/>
            <p:nvPr/>
          </p:nvSpPr>
          <p:spPr>
            <a:xfrm>
              <a:off x="376639" y="2380055"/>
              <a:ext cx="2076457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67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ocean</a:t>
              </a:r>
              <a:r>
                <a:rPr lang="fr-FR" sz="1867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FR" sz="1867" dirty="0" err="1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dynamic</a:t>
              </a:r>
              <a:r>
                <a:rPr lang="fr-FR" sz="1867" dirty="0"/>
                <a:t> : </a:t>
              </a:r>
            </a:p>
            <a:p>
              <a:r>
                <a:rPr lang="fr-FR" sz="1867" dirty="0">
                  <a:solidFill>
                    <a:srgbClr val="00B050"/>
                  </a:solidFill>
                </a:rPr>
                <a:t>BGC</a:t>
              </a:r>
              <a:r>
                <a:rPr lang="fr-FR" sz="1867" dirty="0"/>
                <a:t>: BFM</a:t>
              </a:r>
            </a:p>
          </p:txBody>
        </p: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7E7EEA1-D952-3145-8CFB-83458583A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1443" y="2487050"/>
              <a:ext cx="833116" cy="306033"/>
            </a:xfrm>
            <a:prstGeom prst="rect">
              <a:avLst/>
            </a:prstGeom>
          </p:spPr>
        </p:pic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D105F953-4214-9141-AC1A-1801A9DEE1C1}"/>
              </a:ext>
            </a:extLst>
          </p:cNvPr>
          <p:cNvSpPr txBox="1"/>
          <p:nvPr/>
        </p:nvSpPr>
        <p:spPr>
          <a:xfrm>
            <a:off x="5615947" y="776375"/>
            <a:ext cx="374811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fr-FR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867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dynamic</a:t>
            </a:r>
            <a:r>
              <a:rPr lang="fr-FR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endParaRPr lang="fr-FR" sz="1867" dirty="0"/>
          </a:p>
          <a:p>
            <a:r>
              <a:rPr lang="fr-FR" sz="1867" dirty="0">
                <a:solidFill>
                  <a:srgbClr val="00B050"/>
                </a:solidFill>
              </a:rPr>
              <a:t>BGC: </a:t>
            </a:r>
            <a:r>
              <a:rPr lang="fr-FR" sz="1867" dirty="0"/>
              <a:t>ERSEM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278F392-86D3-8C41-8901-29EF6104EDA2}"/>
              </a:ext>
            </a:extLst>
          </p:cNvPr>
          <p:cNvSpPr txBox="1"/>
          <p:nvPr/>
        </p:nvSpPr>
        <p:spPr>
          <a:xfrm>
            <a:off x="8489143" y="3804110"/>
            <a:ext cx="3748116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err="1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fr-FR" sz="1867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867" err="1">
                <a:solidFill>
                  <a:schemeClr val="tx2">
                    <a:lumMod val="60000"/>
                    <a:lumOff val="40000"/>
                  </a:schemeClr>
                </a:solidFill>
              </a:rPr>
              <a:t>dynamic</a:t>
            </a:r>
            <a:r>
              <a:rPr lang="fr-FR" sz="1867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  <a:endParaRPr lang="fr-FR" sz="1867"/>
          </a:p>
          <a:p>
            <a:r>
              <a:rPr lang="fr-FR" sz="1867">
                <a:solidFill>
                  <a:srgbClr val="00B050"/>
                </a:solidFill>
              </a:rPr>
              <a:t>BGC: </a:t>
            </a:r>
            <a:r>
              <a:rPr lang="fr-FR" sz="1867"/>
              <a:t>BAMHBI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9E0754E-5372-7C41-BFF5-79472E01CD83}"/>
              </a:ext>
            </a:extLst>
          </p:cNvPr>
          <p:cNvSpPr txBox="1"/>
          <p:nvPr/>
        </p:nvSpPr>
        <p:spPr>
          <a:xfrm>
            <a:off x="8784300" y="1078103"/>
            <a:ext cx="326426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ocean</a:t>
            </a:r>
            <a:r>
              <a:rPr lang="fr-FR" sz="1867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867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dynamic</a:t>
            </a:r>
            <a:r>
              <a:rPr lang="fr-FR" sz="1867" dirty="0"/>
              <a:t>: HBM</a:t>
            </a:r>
            <a:endParaRPr lang="fr-FR" sz="1867" b="1" dirty="0"/>
          </a:p>
          <a:p>
            <a:r>
              <a:rPr lang="fr-FR" sz="1867" dirty="0" err="1">
                <a:solidFill>
                  <a:schemeClr val="bg1">
                    <a:lumMod val="75000"/>
                  </a:schemeClr>
                </a:solidFill>
              </a:rPr>
              <a:t>sea-ice</a:t>
            </a:r>
            <a:r>
              <a:rPr lang="fr-FR" sz="1867" dirty="0"/>
              <a:t> : HBM</a:t>
            </a:r>
          </a:p>
          <a:p>
            <a:r>
              <a:rPr lang="fr-FR" sz="1867" dirty="0">
                <a:solidFill>
                  <a:srgbClr val="00B050"/>
                </a:solidFill>
              </a:rPr>
              <a:t>BGC: </a:t>
            </a:r>
            <a:r>
              <a:rPr lang="fr-FR" sz="1867" dirty="0"/>
              <a:t>ERGOM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FB5CA92-8D8C-A648-A1A8-3EED27EA0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31" y="3940783"/>
            <a:ext cx="1110821" cy="40804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4C58568-0965-3542-BF84-64E33B43B8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368" y="893995"/>
            <a:ext cx="1110821" cy="4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FFBA15B-2A90-1F4F-A7A0-92297A27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Ocean forecasting: improve Ocean numerical representation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F04D739-6898-2F47-9CC1-69069758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00" y="898179"/>
            <a:ext cx="11863601" cy="45259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Improve data assimilation systems with </a:t>
            </a:r>
            <a:r>
              <a:rPr lang="fr-FR" u="sng" dirty="0"/>
              <a:t>new </a:t>
            </a:r>
            <a:r>
              <a:rPr lang="fr-FR" u="sng" dirty="0" err="1"/>
              <a:t>observing</a:t>
            </a:r>
            <a:r>
              <a:rPr lang="fr-FR" u="sng" dirty="0"/>
              <a:t> </a:t>
            </a:r>
            <a:r>
              <a:rPr lang="fr-FR" u="sng" dirty="0" err="1" smtClean="0"/>
              <a:t>platforms</a:t>
            </a:r>
            <a:endParaRPr lang="fr-FR" u="sng" dirty="0"/>
          </a:p>
          <a:p>
            <a:endParaRPr lang="fr-FR" u="sng" dirty="0"/>
          </a:p>
          <a:p>
            <a:pPr marL="457189" indent="-457189">
              <a:buFont typeface="Symbol" pitchFamily="2" charset="2"/>
              <a:buChar char="Þ"/>
            </a:pPr>
            <a:r>
              <a:rPr lang="fr-FR" dirty="0" err="1"/>
              <a:t>increase</a:t>
            </a:r>
            <a:r>
              <a:rPr lang="fr-FR" dirty="0"/>
              <a:t> in the </a:t>
            </a:r>
            <a:r>
              <a:rPr lang="fr-FR" b="1" dirty="0" err="1"/>
              <a:t>amount</a:t>
            </a:r>
            <a:r>
              <a:rPr lang="fr-FR" dirty="0"/>
              <a:t> of </a:t>
            </a:r>
            <a:r>
              <a:rPr lang="fr-FR" dirty="0" err="1"/>
              <a:t>collected</a:t>
            </a:r>
            <a:r>
              <a:rPr lang="fr-FR" dirty="0"/>
              <a:t> observations</a:t>
            </a:r>
          </a:p>
          <a:p>
            <a:pPr marL="457189" indent="-457189">
              <a:buFont typeface="Symbol" pitchFamily="2" charset="2"/>
              <a:buChar char="Þ"/>
            </a:pPr>
            <a:endParaRPr lang="fr-FR" dirty="0"/>
          </a:p>
          <a:p>
            <a:pPr marL="457189" indent="-457189">
              <a:buFont typeface="Symbol" pitchFamily="2" charset="2"/>
              <a:buChar char="Þ"/>
            </a:pPr>
            <a:r>
              <a:rPr lang="fr-FR" dirty="0" err="1"/>
              <a:t>enhancement</a:t>
            </a:r>
            <a:r>
              <a:rPr lang="fr-FR" dirty="0"/>
              <a:t> of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b="1" dirty="0" err="1"/>
              <a:t>accuracy</a:t>
            </a:r>
            <a:endParaRPr lang="fr-FR" b="1" dirty="0"/>
          </a:p>
          <a:p>
            <a:pPr marL="457189" indent="-457189">
              <a:buFont typeface="Symbol" pitchFamily="2" charset="2"/>
              <a:buChar char="Þ"/>
            </a:pPr>
            <a:endParaRPr lang="fr-FR" dirty="0"/>
          </a:p>
          <a:p>
            <a:pPr marL="457189" indent="-457189">
              <a:buFont typeface="Symbol" pitchFamily="2" charset="2"/>
              <a:buChar char="Þ"/>
            </a:pPr>
            <a:r>
              <a:rPr lang="fr-FR" dirty="0"/>
              <a:t>the time and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b="1" dirty="0" err="1"/>
              <a:t>resolution</a:t>
            </a:r>
            <a:r>
              <a:rPr lang="fr-FR" dirty="0"/>
              <a:t> of observations </a:t>
            </a:r>
            <a:r>
              <a:rPr lang="fr-FR" dirty="0" err="1"/>
              <a:t>improved</a:t>
            </a:r>
            <a:endParaRPr lang="fr-FR" dirty="0"/>
          </a:p>
          <a:p>
            <a:endParaRPr lang="fr-FR" dirty="0"/>
          </a:p>
          <a:p>
            <a:pPr marL="457189" indent="-457189">
              <a:buFont typeface="Symbol" pitchFamily="2" charset="2"/>
              <a:buChar char="Þ"/>
            </a:pPr>
            <a:r>
              <a:rPr lang="fr-FR" dirty="0"/>
              <a:t>Description of </a:t>
            </a:r>
            <a:r>
              <a:rPr lang="fr-FR" b="1" dirty="0" err="1"/>
              <a:t>finer</a:t>
            </a:r>
            <a:r>
              <a:rPr lang="fr-FR" b="1" dirty="0"/>
              <a:t> </a:t>
            </a:r>
            <a:r>
              <a:rPr lang="fr-FR" b="1" dirty="0" err="1"/>
              <a:t>scales</a:t>
            </a:r>
            <a:r>
              <a:rPr lang="fr-FR" dirty="0"/>
              <a:t> </a:t>
            </a:r>
            <a:r>
              <a:rPr lang="fr-FR" dirty="0" err="1" smtClean="0"/>
              <a:t>improved</a:t>
            </a:r>
            <a:endParaRPr lang="fr-FR" dirty="0"/>
          </a:p>
          <a:p>
            <a:r>
              <a:rPr lang="fr-FR" dirty="0"/>
              <a:t>SST/</a:t>
            </a:r>
            <a:r>
              <a:rPr lang="fr-FR" dirty="0" err="1"/>
              <a:t>microwaves</a:t>
            </a:r>
            <a:r>
              <a:rPr lang="fr-FR" dirty="0"/>
              <a:t> </a:t>
            </a:r>
            <a:r>
              <a:rPr lang="fr-FR" dirty="0" err="1"/>
              <a:t>sensors</a:t>
            </a:r>
            <a:r>
              <a:rPr lang="fr-FR" dirty="0"/>
              <a:t>: </a:t>
            </a:r>
            <a:r>
              <a:rPr lang="fr-FR" dirty="0" err="1"/>
              <a:t>resolution</a:t>
            </a:r>
            <a:r>
              <a:rPr lang="fr-FR" dirty="0"/>
              <a:t> of about 25 km, </a:t>
            </a:r>
            <a:r>
              <a:rPr lang="fr-FR" dirty="0" err="1"/>
              <a:t>whereas</a:t>
            </a:r>
            <a:r>
              <a:rPr lang="fr-FR" dirty="0"/>
              <a:t> </a:t>
            </a:r>
          </a:p>
          <a:p>
            <a:r>
              <a:rPr lang="fr-FR" dirty="0"/>
              <a:t>SST/</a:t>
            </a:r>
            <a:r>
              <a:rPr lang="fr-FR" dirty="0" err="1"/>
              <a:t>infrared</a:t>
            </a:r>
            <a:r>
              <a:rPr lang="fr-FR" dirty="0"/>
              <a:t> </a:t>
            </a:r>
            <a:r>
              <a:rPr lang="fr-FR" dirty="0" err="1"/>
              <a:t>sensors</a:t>
            </a:r>
            <a:r>
              <a:rPr lang="fr-FR" dirty="0"/>
              <a:t>: </a:t>
            </a:r>
            <a:r>
              <a:rPr lang="fr-FR" dirty="0" err="1"/>
              <a:t>resolution</a:t>
            </a:r>
            <a:r>
              <a:rPr lang="fr-FR" dirty="0"/>
              <a:t> down to the </a:t>
            </a:r>
            <a:r>
              <a:rPr lang="fr-FR" dirty="0" err="1"/>
              <a:t>kilometric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. </a:t>
            </a:r>
          </a:p>
          <a:p>
            <a:r>
              <a:rPr lang="fr-FR" dirty="0"/>
              <a:t>SSH/SWOT </a:t>
            </a:r>
            <a:r>
              <a:rPr lang="fr-FR" dirty="0" err="1"/>
              <a:t>scales</a:t>
            </a:r>
            <a:r>
              <a:rPr lang="fr-FR" dirty="0"/>
              <a:t> </a:t>
            </a:r>
            <a:r>
              <a:rPr lang="fr-FR" dirty="0" err="1"/>
              <a:t>until</a:t>
            </a:r>
            <a:r>
              <a:rPr lang="fr-FR" dirty="0"/>
              <a:t> 15 to 30 km </a:t>
            </a:r>
            <a:r>
              <a:rPr lang="fr-FR" dirty="0" err="1"/>
              <a:t>whereas</a:t>
            </a:r>
            <a:r>
              <a:rPr lang="fr-FR" dirty="0"/>
              <a:t> </a:t>
            </a:r>
            <a:r>
              <a:rPr lang="fr-FR" dirty="0" err="1"/>
              <a:t>actual</a:t>
            </a:r>
            <a:r>
              <a:rPr lang="fr-FR" dirty="0"/>
              <a:t> </a:t>
            </a:r>
            <a:r>
              <a:rPr lang="fr-FR" dirty="0" err="1"/>
              <a:t>altimeters</a:t>
            </a:r>
            <a:r>
              <a:rPr lang="fr-FR" dirty="0"/>
              <a:t> are </a:t>
            </a:r>
            <a:r>
              <a:rPr lang="fr-FR" dirty="0" err="1"/>
              <a:t>limited</a:t>
            </a:r>
            <a:r>
              <a:rPr lang="fr-FR" dirty="0"/>
              <a:t> to 150 km.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5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CF4A5B-0950-604B-8992-D90F55CC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Ocean forecasting: improve Ocean numerical representation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31CD0C-3CB7-7B42-95D9-365097314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400" y="898179"/>
            <a:ext cx="11863601" cy="4525963"/>
          </a:xfrm>
        </p:spPr>
        <p:txBody>
          <a:bodyPr>
            <a:normAutofit/>
          </a:bodyPr>
          <a:lstStyle/>
          <a:p>
            <a:r>
              <a:rPr lang="en-US" u="sng" dirty="0"/>
              <a:t>Improve numerical model for a </a:t>
            </a:r>
            <a:r>
              <a:rPr lang="en-US" u="sng" dirty="0" smtClean="0"/>
              <a:t>better</a:t>
            </a:r>
            <a:endParaRPr lang="en-US" u="sng" dirty="0"/>
          </a:p>
          <a:p>
            <a:endParaRPr lang="en-US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b="1" dirty="0"/>
              <a:t>representation</a:t>
            </a:r>
            <a:r>
              <a:rPr lang="en-US" dirty="0"/>
              <a:t> of </a:t>
            </a:r>
            <a:r>
              <a:rPr lang="fr-FR" dirty="0"/>
              <a:t>the </a:t>
            </a:r>
            <a:r>
              <a:rPr lang="fr-FR" b="1" dirty="0"/>
              <a:t>circulation</a:t>
            </a:r>
            <a:r>
              <a:rPr lang="fr-FR" dirty="0"/>
              <a:t> in the open </a:t>
            </a:r>
            <a:r>
              <a:rPr lang="fr-FR" dirty="0" err="1"/>
              <a:t>ocean</a:t>
            </a:r>
            <a:r>
              <a:rPr lang="fr-FR" dirty="0"/>
              <a:t>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b="1" dirty="0" err="1"/>
              <a:t>representation</a:t>
            </a:r>
            <a:r>
              <a:rPr lang="fr-FR" dirty="0"/>
              <a:t> of </a:t>
            </a:r>
            <a:r>
              <a:rPr lang="fr-FR" b="1" dirty="0" err="1"/>
              <a:t>energy</a:t>
            </a:r>
            <a:r>
              <a:rPr lang="fr-FR" b="1" dirty="0"/>
              <a:t> </a:t>
            </a:r>
            <a:r>
              <a:rPr lang="fr-FR" b="1" dirty="0" err="1"/>
              <a:t>transfers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dirty="0" err="1"/>
              <a:t>finer</a:t>
            </a:r>
            <a:r>
              <a:rPr lang="fr-FR" dirty="0"/>
              <a:t> and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scales</a:t>
            </a:r>
            <a:r>
              <a:rPr lang="fr-FR" dirty="0"/>
              <a:t> 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fr-FR" dirty="0" err="1"/>
              <a:t>understanding</a:t>
            </a:r>
            <a:r>
              <a:rPr lang="fr-FR" dirty="0"/>
              <a:t> of </a:t>
            </a:r>
            <a:r>
              <a:rPr lang="fr-FR" b="1" dirty="0" err="1"/>
              <a:t>scales</a:t>
            </a:r>
            <a:r>
              <a:rPr lang="fr-FR" dirty="0"/>
              <a:t> </a:t>
            </a:r>
            <a:r>
              <a:rPr lang="fr-FR" b="1" dirty="0"/>
              <a:t>contributions</a:t>
            </a:r>
            <a:r>
              <a:rPr lang="fr-FR" dirty="0"/>
              <a:t> (</a:t>
            </a:r>
            <a:r>
              <a:rPr lang="fr-FR" dirty="0" err="1"/>
              <a:t>geostrophic</a:t>
            </a:r>
            <a:r>
              <a:rPr lang="fr-FR" dirty="0"/>
              <a:t> </a:t>
            </a:r>
            <a:r>
              <a:rPr lang="fr-FR" dirty="0" err="1"/>
              <a:t>flows</a:t>
            </a:r>
            <a:r>
              <a:rPr lang="fr-FR" dirty="0"/>
              <a:t>, tidal motions, </a:t>
            </a:r>
            <a:r>
              <a:rPr lang="fr-FR" dirty="0" err="1"/>
              <a:t>waves</a:t>
            </a:r>
            <a:r>
              <a:rPr lang="fr-FR" dirty="0"/>
              <a:t>, </a:t>
            </a:r>
            <a:r>
              <a:rPr lang="fr-FR" dirty="0" err="1"/>
              <a:t>inertial</a:t>
            </a:r>
            <a:r>
              <a:rPr lang="fr-FR" dirty="0"/>
              <a:t> </a:t>
            </a:r>
            <a:r>
              <a:rPr lang="fr-FR" dirty="0" err="1"/>
              <a:t>currents</a:t>
            </a:r>
            <a:r>
              <a:rPr lang="fr-FR" dirty="0"/>
              <a:t>) </a:t>
            </a:r>
          </a:p>
          <a:p>
            <a:endParaRPr lang="en-US" dirty="0"/>
          </a:p>
          <a:p>
            <a:r>
              <a:rPr lang="fr-FR" dirty="0"/>
              <a:t>=&gt; </a:t>
            </a:r>
            <a:r>
              <a:rPr lang="fr-FR" b="1" dirty="0" err="1"/>
              <a:t>Resolve</a:t>
            </a:r>
            <a:r>
              <a:rPr lang="fr-FR" dirty="0"/>
              <a:t> </a:t>
            </a:r>
            <a:r>
              <a:rPr lang="fr-FR" dirty="0" err="1"/>
              <a:t>scales</a:t>
            </a:r>
            <a:r>
              <a:rPr lang="fr-FR" dirty="0"/>
              <a:t> </a:t>
            </a:r>
            <a:r>
              <a:rPr lang="fr-FR" dirty="0" err="1"/>
              <a:t>below</a:t>
            </a:r>
            <a:r>
              <a:rPr lang="fr-FR" dirty="0"/>
              <a:t> 100 </a:t>
            </a:r>
            <a:r>
              <a:rPr lang="fr-FR" dirty="0" err="1"/>
              <a:t>kilometers</a:t>
            </a:r>
            <a:r>
              <a:rPr lang="fr-FR" dirty="0"/>
              <a:t>, in </a:t>
            </a:r>
            <a:r>
              <a:rPr lang="fr-FR" dirty="0" err="1"/>
              <a:t>particular</a:t>
            </a:r>
            <a:r>
              <a:rPr lang="fr-FR" dirty="0"/>
              <a:t> </a:t>
            </a:r>
            <a:r>
              <a:rPr lang="fr-FR" dirty="0" err="1"/>
              <a:t>sub</a:t>
            </a:r>
            <a:r>
              <a:rPr lang="fr-FR" dirty="0"/>
              <a:t> </a:t>
            </a:r>
            <a:r>
              <a:rPr lang="fr-FR" dirty="0" err="1"/>
              <a:t>mesoscale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(1-50 km)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0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3FC4BD-FAFC-0549-9D15-1E666DF5F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44" y="868681"/>
            <a:ext cx="11242595" cy="5568695"/>
          </a:xfrm>
        </p:spPr>
        <p:txBody>
          <a:bodyPr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u="sng" dirty="0"/>
              <a:t>Improve ocean regime: </a:t>
            </a:r>
            <a:r>
              <a:rPr lang="en-US" sz="1867" dirty="0"/>
              <a:t>increase grid </a:t>
            </a:r>
            <a:r>
              <a:rPr lang="en-US" sz="1867" b="1" dirty="0"/>
              <a:t>resolution</a:t>
            </a:r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u="sng" dirty="0"/>
              <a:t>Improve model physic and </a:t>
            </a:r>
            <a:r>
              <a:rPr lang="en-US" sz="1867" b="1" u="sng" dirty="0"/>
              <a:t>parametrizations</a:t>
            </a:r>
            <a:endParaRPr lang="en-US" sz="1867" u="sng" dirty="0"/>
          </a:p>
          <a:p>
            <a:r>
              <a:rPr lang="en-US" sz="1867" dirty="0"/>
              <a:t>Non-linear free surface (variable volume), multi-category sea ice model,…</a:t>
            </a:r>
          </a:p>
          <a:p>
            <a:endParaRPr lang="en-US" sz="18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u="sng" dirty="0"/>
              <a:t>Improve </a:t>
            </a:r>
            <a:r>
              <a:rPr lang="en-US" sz="1867" b="1" u="sng" dirty="0"/>
              <a:t>numerical</a:t>
            </a:r>
            <a:r>
              <a:rPr lang="en-US" sz="1867" u="sng" dirty="0"/>
              <a:t> </a:t>
            </a:r>
            <a:r>
              <a:rPr lang="en-US" sz="1867" b="1" u="sng" dirty="0"/>
              <a:t>representation</a:t>
            </a:r>
            <a:endParaRPr lang="en-US" sz="1867" b="1" u="sng" dirty="0"/>
          </a:p>
          <a:p>
            <a:r>
              <a:rPr lang="en-US" sz="1867" dirty="0"/>
              <a:t>higher </a:t>
            </a:r>
            <a:r>
              <a:rPr lang="en-US" sz="1867" dirty="0"/>
              <a:t>order </a:t>
            </a:r>
            <a:r>
              <a:rPr lang="en-US" sz="1867" dirty="0"/>
              <a:t>numerical schemes for advection</a:t>
            </a:r>
          </a:p>
          <a:p>
            <a:r>
              <a:rPr lang="fr-FR" sz="1867" dirty="0" err="1"/>
              <a:t>Tracers</a:t>
            </a:r>
            <a:r>
              <a:rPr lang="fr-FR" sz="1867" dirty="0"/>
              <a:t>: 4th </a:t>
            </a:r>
            <a:r>
              <a:rPr lang="fr-FR" sz="1867" dirty="0" err="1"/>
              <a:t>order</a:t>
            </a:r>
            <a:r>
              <a:rPr lang="fr-FR" sz="1867" dirty="0"/>
              <a:t> FCT </a:t>
            </a:r>
            <a:r>
              <a:rPr lang="fr-FR" sz="1867" dirty="0" err="1"/>
              <a:t>scheme</a:t>
            </a:r>
            <a:r>
              <a:rPr lang="fr-FR" sz="1867" dirty="0"/>
              <a:t> </a:t>
            </a:r>
            <a:r>
              <a:rPr lang="fr-FR" sz="1867" dirty="0" err="1"/>
              <a:t>Momentum</a:t>
            </a:r>
            <a:r>
              <a:rPr lang="fr-FR" sz="1867" dirty="0"/>
              <a:t>: 3rd </a:t>
            </a:r>
            <a:r>
              <a:rPr lang="fr-FR" sz="1867" dirty="0" err="1"/>
              <a:t>order</a:t>
            </a:r>
            <a:r>
              <a:rPr lang="fr-FR" sz="1867" dirty="0"/>
              <a:t> UBS </a:t>
            </a:r>
            <a:r>
              <a:rPr lang="fr-FR" sz="1867" dirty="0" err="1"/>
              <a:t>scheme</a:t>
            </a:r>
            <a:endParaRPr lang="en-US" sz="1867" dirty="0"/>
          </a:p>
          <a:p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u="sng" dirty="0"/>
              <a:t>Atmospheric </a:t>
            </a:r>
            <a:r>
              <a:rPr lang="en-US" sz="1867" b="1" u="sng" dirty="0"/>
              <a:t>forcing</a:t>
            </a:r>
            <a:r>
              <a:rPr lang="en-US" sz="1867" u="sng" dirty="0"/>
              <a:t> </a:t>
            </a:r>
            <a:endParaRPr lang="en-US" sz="1867" u="sng" dirty="0"/>
          </a:p>
          <a:p>
            <a:r>
              <a:rPr lang="en-US" sz="1867" dirty="0"/>
              <a:t>increase space and time resolution: 16km to 9 km and 3 hours to 1 hour</a:t>
            </a:r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6EA62AA-CD06-8C40-91C2-D3F252C89011}"/>
              </a:ext>
            </a:extLst>
          </p:cNvPr>
          <p:cNvGrpSpPr/>
          <p:nvPr/>
        </p:nvGrpSpPr>
        <p:grpSpPr>
          <a:xfrm>
            <a:off x="7540589" y="688589"/>
            <a:ext cx="3269652" cy="2215491"/>
            <a:chOff x="60650" y="658137"/>
            <a:chExt cx="8974041" cy="44036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3B6EE40-6FA5-5448-A5D7-6314F29B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7000" y="663191"/>
              <a:ext cx="4867691" cy="342418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5D47E1-E3D1-814C-9ED4-DF433F540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700" y="1919235"/>
              <a:ext cx="4482266" cy="2983104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50D6B50-CC79-2B45-988F-3723708D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50" y="3410787"/>
              <a:ext cx="2489200" cy="1651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C0323D-B868-D247-B699-557CED27DBCE}"/>
                </a:ext>
              </a:extLst>
            </p:cNvPr>
            <p:cNvSpPr txBox="1"/>
            <p:nvPr/>
          </p:nvSpPr>
          <p:spPr>
            <a:xfrm>
              <a:off x="60650" y="3410789"/>
              <a:ext cx="2125924" cy="1325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altLang="fr-FR" sz="3733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</a:rPr>
                <a:t>¼°</a:t>
              </a:r>
              <a:endParaRPr lang="fr-FR" sz="3733" b="1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021F975-CEDF-1745-BFE7-ED705849D412}"/>
                </a:ext>
              </a:extLst>
            </p:cNvPr>
            <p:cNvSpPr txBox="1"/>
            <p:nvPr/>
          </p:nvSpPr>
          <p:spPr>
            <a:xfrm>
              <a:off x="932699" y="1908161"/>
              <a:ext cx="3586617" cy="13253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3733" b="1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</a:rPr>
                <a:t>1/12</a:t>
              </a:r>
              <a:r>
                <a:rPr lang="fr-FR" sz="3733" b="1" dirty="0">
                  <a:solidFill>
                    <a:srgbClr val="0070C0"/>
                  </a:solidFill>
                </a:rPr>
                <a:t>°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3C8751F-11EC-8C44-82C9-5531EE3DEC09}"/>
                </a:ext>
              </a:extLst>
            </p:cNvPr>
            <p:cNvSpPr txBox="1"/>
            <p:nvPr/>
          </p:nvSpPr>
          <p:spPr>
            <a:xfrm>
              <a:off x="4167002" y="658137"/>
              <a:ext cx="3586617" cy="13253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3733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1/36</a:t>
              </a:r>
              <a:r>
                <a:rPr lang="fr-FR" sz="3733" b="1" dirty="0">
                  <a:solidFill>
                    <a:srgbClr val="FF0000"/>
                  </a:solidFill>
                </a:rPr>
                <a:t>°</a:t>
              </a:r>
            </a:p>
          </p:txBody>
        </p:sp>
      </p:grpSp>
      <p:graphicFrame>
        <p:nvGraphicFramePr>
          <p:cNvPr id="15" name="Tableau 15">
            <a:extLst>
              <a:ext uri="{FF2B5EF4-FFF2-40B4-BE49-F238E27FC236}">
                <a16:creationId xmlns:a16="http://schemas.microsoft.com/office/drawing/2014/main" id="{A4A215C5-ED4C-F247-83D8-F7F7D87E574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2083" y="1314271"/>
          <a:ext cx="617209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151">
                  <a:extLst>
                    <a:ext uri="{9D8B030D-6E8A-4147-A177-3AD203B41FA5}">
                      <a16:colId xmlns:a16="http://schemas.microsoft.com/office/drawing/2014/main" val="207602751"/>
                    </a:ext>
                  </a:extLst>
                </a:gridCol>
                <a:gridCol w="1277019">
                  <a:extLst>
                    <a:ext uri="{9D8B030D-6E8A-4147-A177-3AD203B41FA5}">
                      <a16:colId xmlns:a16="http://schemas.microsoft.com/office/drawing/2014/main" val="337325349"/>
                    </a:ext>
                  </a:extLst>
                </a:gridCol>
                <a:gridCol w="1477801">
                  <a:extLst>
                    <a:ext uri="{9D8B030D-6E8A-4147-A177-3AD203B41FA5}">
                      <a16:colId xmlns:a16="http://schemas.microsoft.com/office/drawing/2014/main" val="2566639126"/>
                    </a:ext>
                  </a:extLst>
                </a:gridCol>
                <a:gridCol w="1318120">
                  <a:extLst>
                    <a:ext uri="{9D8B030D-6E8A-4147-A177-3AD203B41FA5}">
                      <a16:colId xmlns:a16="http://schemas.microsoft.com/office/drawing/2014/main" val="1424652368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1200" dirty="0"/>
                        <a:t>regime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Resolution (°)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Resolution (km)</a:t>
                      </a:r>
                    </a:p>
                    <a:p>
                      <a:endParaRPr lang="en-US" sz="1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Operated (since)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269415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Eddy-permitting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¼°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20-25 km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51775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Eddy-resolving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1/12°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6-9     km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1630908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Submesoscale</a:t>
                      </a:r>
                      <a:r>
                        <a:rPr lang="en-US" sz="1200" dirty="0"/>
                        <a:t>-permitting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1/36°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2-3     km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2024?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55038918"/>
                  </a:ext>
                </a:extLst>
              </a:tr>
            </a:tbl>
          </a:graphicData>
        </a:graphic>
      </p:graphicFrame>
      <p:sp>
        <p:nvSpPr>
          <p:cNvPr id="12" name="Titre 11">
            <a:extLst>
              <a:ext uri="{FF2B5EF4-FFF2-40B4-BE49-F238E27FC236}">
                <a16:creationId xmlns:a16="http://schemas.microsoft.com/office/drawing/2014/main" id="{1D2D2A53-8E67-FD46-96F7-39F2AB11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Improve Ocean numerical model</a:t>
            </a:r>
          </a:p>
        </p:txBody>
      </p:sp>
    </p:spTree>
    <p:extLst>
      <p:ext uri="{BB962C8B-B14F-4D97-AF65-F5344CB8AC3E}">
        <p14:creationId xmlns:p14="http://schemas.microsoft.com/office/powerpoint/2010/main" val="190119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53FC4BD-FAFC-0549-9D15-1E666DF5F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44" y="868681"/>
            <a:ext cx="11242595" cy="5568695"/>
          </a:xfrm>
        </p:spPr>
        <p:txBody>
          <a:bodyPr>
            <a:no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dirty="0"/>
              <a:t>Improve ocean regime : increase grid resolution</a:t>
            </a:r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1867" dirty="0"/>
              <a:t>Advection: higher </a:t>
            </a:r>
            <a:r>
              <a:rPr lang="en-US" sz="1867" dirty="0" err="1"/>
              <a:t>ordrer</a:t>
            </a:r>
            <a:r>
              <a:rPr lang="en-US" sz="1867" dirty="0"/>
              <a:t> numerical schemes</a:t>
            </a:r>
          </a:p>
          <a:p>
            <a:r>
              <a:rPr lang="fr-FR" sz="1867" dirty="0" err="1"/>
              <a:t>Tracers</a:t>
            </a:r>
            <a:r>
              <a:rPr lang="fr-FR" sz="1867" dirty="0"/>
              <a:t>: 4th </a:t>
            </a:r>
            <a:r>
              <a:rPr lang="fr-FR" sz="1867" dirty="0" err="1"/>
              <a:t>order</a:t>
            </a:r>
            <a:r>
              <a:rPr lang="fr-FR" sz="1867" dirty="0"/>
              <a:t> FCT </a:t>
            </a:r>
            <a:r>
              <a:rPr lang="fr-FR" sz="1867" dirty="0" err="1"/>
              <a:t>scheme</a:t>
            </a:r>
            <a:endParaRPr lang="fr-FR" sz="1867" dirty="0"/>
          </a:p>
          <a:p>
            <a:r>
              <a:rPr lang="fr-FR" sz="1867" dirty="0" err="1"/>
              <a:t>Momentum</a:t>
            </a:r>
            <a:r>
              <a:rPr lang="fr-FR" sz="1867" dirty="0"/>
              <a:t>: 3rd </a:t>
            </a:r>
            <a:r>
              <a:rPr lang="fr-FR" sz="1867" dirty="0" err="1"/>
              <a:t>order</a:t>
            </a:r>
            <a:r>
              <a:rPr lang="fr-FR" sz="1867" dirty="0"/>
              <a:t> UBS </a:t>
            </a:r>
            <a:r>
              <a:rPr lang="fr-FR" sz="1867" dirty="0" err="1"/>
              <a:t>scheme</a:t>
            </a:r>
            <a:endParaRPr lang="en-US" sz="1867" dirty="0"/>
          </a:p>
          <a:p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Improve model physic and parametrizations: </a:t>
            </a:r>
          </a:p>
          <a:p>
            <a:r>
              <a:rPr lang="en-US" sz="1867" dirty="0"/>
              <a:t>Non-linear free surface (variable volume), multi-category sea ice model,…</a:t>
            </a:r>
          </a:p>
          <a:p>
            <a:endParaRPr lang="en-U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Atmospheric forcing: increase space and time resolution</a:t>
            </a:r>
          </a:p>
          <a:p>
            <a:r>
              <a:rPr lang="en-US" sz="1867" dirty="0"/>
              <a:t>16km to 9 km and 3 hours to 1 hour</a:t>
            </a:r>
          </a:p>
          <a:p>
            <a:endParaRPr lang="en-US" sz="1867" dirty="0"/>
          </a:p>
          <a:p>
            <a:endParaRPr lang="en-US" sz="1867" dirty="0"/>
          </a:p>
          <a:p>
            <a:endParaRPr lang="en-US" sz="1867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6EA62AA-CD06-8C40-91C2-D3F252C89011}"/>
              </a:ext>
            </a:extLst>
          </p:cNvPr>
          <p:cNvGrpSpPr/>
          <p:nvPr/>
        </p:nvGrpSpPr>
        <p:grpSpPr>
          <a:xfrm>
            <a:off x="7540589" y="688589"/>
            <a:ext cx="3269652" cy="2215491"/>
            <a:chOff x="60650" y="658137"/>
            <a:chExt cx="8974041" cy="440365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3B6EE40-6FA5-5448-A5D7-6314F29B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7000" y="663191"/>
              <a:ext cx="4867691" cy="3424188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B5D47E1-E3D1-814C-9ED4-DF433F540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2700" y="1919235"/>
              <a:ext cx="4482266" cy="2983104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50D6B50-CC79-2B45-988F-3723708DD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50" y="3410787"/>
              <a:ext cx="2489200" cy="1651000"/>
            </a:xfrm>
            <a:prstGeom prst="rect">
              <a:avLst/>
            </a:prstGeom>
            <a:ln w="38100">
              <a:solidFill>
                <a:srgbClr val="00B050"/>
              </a:solidFill>
            </a:ln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EC0323D-B868-D247-B699-557CED27DBCE}"/>
                </a:ext>
              </a:extLst>
            </p:cNvPr>
            <p:cNvSpPr txBox="1"/>
            <p:nvPr/>
          </p:nvSpPr>
          <p:spPr>
            <a:xfrm>
              <a:off x="60650" y="3410789"/>
              <a:ext cx="2125924" cy="1325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altLang="fr-FR" sz="3733" b="1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</a:rPr>
                <a:t>¼°</a:t>
              </a:r>
              <a:endParaRPr lang="fr-FR" sz="3733" b="1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021F975-CEDF-1745-BFE7-ED705849D412}"/>
                </a:ext>
              </a:extLst>
            </p:cNvPr>
            <p:cNvSpPr txBox="1"/>
            <p:nvPr/>
          </p:nvSpPr>
          <p:spPr>
            <a:xfrm>
              <a:off x="932699" y="1908161"/>
              <a:ext cx="3586617" cy="13253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3733" b="1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</a:rPr>
                <a:t>1/12</a:t>
              </a:r>
              <a:r>
                <a:rPr lang="fr-FR" sz="3733" b="1" dirty="0">
                  <a:solidFill>
                    <a:srgbClr val="0070C0"/>
                  </a:solidFill>
                </a:rPr>
                <a:t>°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A3C8751F-11EC-8C44-82C9-5531EE3DEC09}"/>
                </a:ext>
              </a:extLst>
            </p:cNvPr>
            <p:cNvSpPr txBox="1"/>
            <p:nvPr/>
          </p:nvSpPr>
          <p:spPr>
            <a:xfrm>
              <a:off x="4167002" y="658137"/>
              <a:ext cx="3586617" cy="13253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sz="3733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</a:rPr>
                <a:t>1/36</a:t>
              </a:r>
              <a:r>
                <a:rPr lang="fr-FR" sz="3733" b="1" dirty="0">
                  <a:solidFill>
                    <a:srgbClr val="FF0000"/>
                  </a:solidFill>
                </a:rPr>
                <a:t>°</a:t>
              </a:r>
            </a:p>
          </p:txBody>
        </p:sp>
      </p:grpSp>
      <p:graphicFrame>
        <p:nvGraphicFramePr>
          <p:cNvPr id="15" name="Tableau 15">
            <a:extLst>
              <a:ext uri="{FF2B5EF4-FFF2-40B4-BE49-F238E27FC236}">
                <a16:creationId xmlns:a16="http://schemas.microsoft.com/office/drawing/2014/main" id="{A4A215C5-ED4C-F247-83D8-F7F7D87E5749}"/>
              </a:ext>
            </a:extLst>
          </p:cNvPr>
          <p:cNvGraphicFramePr>
            <a:graphicFrameLocks noGrp="1"/>
          </p:cNvGraphicFramePr>
          <p:nvPr/>
        </p:nvGraphicFramePr>
        <p:xfrm>
          <a:off x="372083" y="1314271"/>
          <a:ext cx="6172091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9151">
                  <a:extLst>
                    <a:ext uri="{9D8B030D-6E8A-4147-A177-3AD203B41FA5}">
                      <a16:colId xmlns:a16="http://schemas.microsoft.com/office/drawing/2014/main" val="207602751"/>
                    </a:ext>
                  </a:extLst>
                </a:gridCol>
                <a:gridCol w="1277019">
                  <a:extLst>
                    <a:ext uri="{9D8B030D-6E8A-4147-A177-3AD203B41FA5}">
                      <a16:colId xmlns:a16="http://schemas.microsoft.com/office/drawing/2014/main" val="337325349"/>
                    </a:ext>
                  </a:extLst>
                </a:gridCol>
                <a:gridCol w="1477801">
                  <a:extLst>
                    <a:ext uri="{9D8B030D-6E8A-4147-A177-3AD203B41FA5}">
                      <a16:colId xmlns:a16="http://schemas.microsoft.com/office/drawing/2014/main" val="2566639126"/>
                    </a:ext>
                  </a:extLst>
                </a:gridCol>
                <a:gridCol w="1318120">
                  <a:extLst>
                    <a:ext uri="{9D8B030D-6E8A-4147-A177-3AD203B41FA5}">
                      <a16:colId xmlns:a16="http://schemas.microsoft.com/office/drawing/2014/main" val="1424652368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1200" dirty="0"/>
                        <a:t>regime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Resolution (°)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Resolution (km)</a:t>
                      </a:r>
                    </a:p>
                    <a:p>
                      <a:endParaRPr lang="en-US" sz="12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Operated (since)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2694153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Eddy-permitting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¼°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20-25 km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517758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/>
                        <a:t>Eddy-resolving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1/12°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6-9     km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2009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11630908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200" dirty="0" err="1"/>
                        <a:t>Submesoscale</a:t>
                      </a:r>
                      <a:r>
                        <a:rPr lang="en-US" sz="1200" dirty="0"/>
                        <a:t>-permitting 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1/36°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2-3     km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2024?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555038918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1E54F77C-D74B-1441-A7B2-67978161D456}"/>
              </a:ext>
            </a:extLst>
          </p:cNvPr>
          <p:cNvSpPr txBox="1"/>
          <p:nvPr/>
        </p:nvSpPr>
        <p:spPr>
          <a:xfrm>
            <a:off x="713061" y="3096581"/>
            <a:ext cx="10944531" cy="27189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80990" indent="-380990">
              <a:buFont typeface="Symbol" pitchFamily="2" charset="2"/>
              <a:buChar char="Þ"/>
            </a:pPr>
            <a:r>
              <a:rPr lang="en-US" sz="4267" dirty="0">
                <a:solidFill>
                  <a:srgbClr val="FF0000"/>
                </a:solidFill>
              </a:rPr>
              <a:t>More operations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n-US" sz="4267" dirty="0">
                <a:solidFill>
                  <a:srgbClr val="FF0000"/>
                </a:solidFill>
              </a:rPr>
              <a:t>More memory access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n-US" sz="4267" dirty="0">
                <a:solidFill>
                  <a:srgbClr val="FF0000"/>
                </a:solidFill>
              </a:rPr>
              <a:t>More memory </a:t>
            </a:r>
            <a:r>
              <a:rPr lang="en-US" sz="4267" dirty="0">
                <a:solidFill>
                  <a:srgbClr val="FF0000"/>
                </a:solidFill>
              </a:rPr>
              <a:t>capacity</a:t>
            </a:r>
            <a:endParaRPr lang="en-US" sz="4267" dirty="0">
              <a:solidFill>
                <a:srgbClr val="FF0000"/>
              </a:solidFill>
            </a:endParaRPr>
          </a:p>
          <a:p>
            <a:pPr marL="380990" indent="-380990">
              <a:buFont typeface="Symbol" pitchFamily="2" charset="2"/>
              <a:buChar char="Þ"/>
            </a:pPr>
            <a:r>
              <a:rPr lang="en-US" sz="4267" dirty="0">
                <a:solidFill>
                  <a:srgbClr val="FF0000"/>
                </a:solidFill>
              </a:rPr>
              <a:t>More I/0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F048D2A2-A53F-CA44-896B-C59E5AF4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re 11">
            <a:extLst>
              <a:ext uri="{FF2B5EF4-FFF2-40B4-BE49-F238E27FC236}">
                <a16:creationId xmlns:a16="http://schemas.microsoft.com/office/drawing/2014/main" id="{50A524DC-4B39-7940-B112-C8038DBA606D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6403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667">
                <a:solidFill>
                  <a:srgbClr val="00B0F0"/>
                </a:solidFill>
              </a:rPr>
              <a:t>Improve Ocean numerical model</a:t>
            </a:r>
            <a:endParaRPr lang="en-US" sz="2667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9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A5119CF-575B-4B4B-A85F-F2AC823CC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68"/>
            <a:ext cx="12192000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Improve numerical models HPC performances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2C99B39-2BA1-8441-81F3-292BE7BE469C}"/>
              </a:ext>
            </a:extLst>
          </p:cNvPr>
          <p:cNvSpPr txBox="1"/>
          <p:nvPr/>
        </p:nvSpPr>
        <p:spPr>
          <a:xfrm>
            <a:off x="146304" y="1648184"/>
            <a:ext cx="10944531" cy="12416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80990" indent="-380990">
              <a:buFont typeface="Symbol" pitchFamily="2" charset="2"/>
              <a:buChar char="Þ"/>
            </a:pPr>
            <a:r>
              <a:rPr lang="en-US" sz="1867" dirty="0"/>
              <a:t>More operations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n-US" sz="1867" dirty="0"/>
              <a:t>More memory access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n-US" sz="1867" dirty="0"/>
              <a:t>More memory needed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n-US" sz="1867" dirty="0"/>
              <a:t>More I/0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D27546-8431-6642-B1DF-21C8C75E2D61}"/>
              </a:ext>
            </a:extLst>
          </p:cNvPr>
          <p:cNvSpPr txBox="1"/>
          <p:nvPr/>
        </p:nvSpPr>
        <p:spPr>
          <a:xfrm>
            <a:off x="146304" y="4096770"/>
            <a:ext cx="10944531" cy="15289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80990" indent="-380990">
              <a:buFont typeface="Symbol" pitchFamily="2" charset="2"/>
              <a:buChar char="Þ"/>
            </a:pPr>
            <a:r>
              <a:rPr lang="en-US" sz="1867" dirty="0"/>
              <a:t>Adapt model to </a:t>
            </a:r>
            <a:r>
              <a:rPr lang="en-US" sz="1867" dirty="0"/>
              <a:t>new </a:t>
            </a:r>
            <a:r>
              <a:rPr lang="en-US" sz="1867" dirty="0"/>
              <a:t>architectures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n-US" sz="1867" dirty="0"/>
              <a:t>Improve operations </a:t>
            </a:r>
            <a:r>
              <a:rPr lang="en-US" sz="1867" dirty="0"/>
              <a:t>speed</a:t>
            </a:r>
            <a:endParaRPr lang="en-US" sz="1867" dirty="0"/>
          </a:p>
          <a:p>
            <a:pPr marL="380990" indent="-380990">
              <a:buFont typeface="Symbol" pitchFamily="2" charset="2"/>
              <a:buChar char="Þ"/>
            </a:pPr>
            <a:r>
              <a:rPr lang="fr-FR" sz="1867" dirty="0" err="1"/>
              <a:t>Improve</a:t>
            </a:r>
            <a:r>
              <a:rPr lang="fr-FR" sz="1867" dirty="0"/>
              <a:t> exploitation of memory </a:t>
            </a:r>
            <a:r>
              <a:rPr lang="fr-FR" sz="1867" dirty="0" err="1"/>
              <a:t>hierarchies</a:t>
            </a:r>
            <a:r>
              <a:rPr lang="fr-FR" sz="1867" dirty="0"/>
              <a:t> 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fr-FR" sz="1867" dirty="0" err="1"/>
              <a:t>Improve</a:t>
            </a:r>
            <a:r>
              <a:rPr lang="fr-FR" sz="1867" dirty="0"/>
              <a:t> communications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fr-FR" sz="1867" dirty="0" err="1"/>
              <a:t>Improve</a:t>
            </a:r>
            <a:r>
              <a:rPr lang="fr-FR" sz="1867" dirty="0"/>
              <a:t> I/Os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06D0B60-2EF3-7844-9811-8B3A5F7C7F6B}"/>
              </a:ext>
            </a:extLst>
          </p:cNvPr>
          <p:cNvSpPr txBox="1"/>
          <p:nvPr/>
        </p:nvSpPr>
        <p:spPr>
          <a:xfrm>
            <a:off x="520192" y="1024128"/>
            <a:ext cx="497924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What running a high-resolution model imply 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9B4930-AEF2-4D49-828C-6D6BBD8AD9F8}"/>
              </a:ext>
            </a:extLst>
          </p:cNvPr>
          <p:cNvSpPr txBox="1"/>
          <p:nvPr/>
        </p:nvSpPr>
        <p:spPr>
          <a:xfrm>
            <a:off x="520192" y="3426475"/>
            <a:ext cx="250741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What we need to do ?</a:t>
            </a:r>
          </a:p>
        </p:txBody>
      </p:sp>
    </p:spTree>
    <p:extLst>
      <p:ext uri="{BB962C8B-B14F-4D97-AF65-F5344CB8AC3E}">
        <p14:creationId xmlns:p14="http://schemas.microsoft.com/office/powerpoint/2010/main" val="40541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C15E06F-E562-B448-B435-D079D0BEE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0" y="48768"/>
            <a:ext cx="12180511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Improve numerical models HPC performances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BECE2CF-6E96-604A-8C99-DBE366537511}"/>
              </a:ext>
            </a:extLst>
          </p:cNvPr>
          <p:cNvSpPr txBox="1"/>
          <p:nvPr/>
        </p:nvSpPr>
        <p:spPr>
          <a:xfrm>
            <a:off x="11490" y="4978411"/>
            <a:ext cx="184731" cy="12416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867" dirty="0">
              <a:solidFill>
                <a:srgbClr val="00B0F0"/>
              </a:solidFill>
            </a:endParaRPr>
          </a:p>
          <a:p>
            <a:endParaRPr lang="fr-FR" sz="1867" dirty="0">
              <a:solidFill>
                <a:srgbClr val="00B0F0"/>
              </a:solidFill>
            </a:endParaRPr>
          </a:p>
          <a:p>
            <a:endParaRPr lang="fr-FR" sz="1867" dirty="0">
              <a:solidFill>
                <a:srgbClr val="00B0F0"/>
              </a:solidFill>
            </a:endParaRPr>
          </a:p>
          <a:p>
            <a:endParaRPr lang="en-US" sz="1867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85968F-F372-0548-88A3-C26CEA6CDAEB}"/>
              </a:ext>
            </a:extLst>
          </p:cNvPr>
          <p:cNvSpPr txBox="1"/>
          <p:nvPr/>
        </p:nvSpPr>
        <p:spPr>
          <a:xfrm>
            <a:off x="362674" y="770812"/>
            <a:ext cx="11466653" cy="210358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rgbClr val="00B0F0"/>
                </a:solidFill>
              </a:rPr>
              <a:t>ESIWACE2 </a:t>
            </a:r>
            <a:r>
              <a:rPr lang="fr-FR" sz="1867" dirty="0" err="1">
                <a:solidFill>
                  <a:srgbClr val="00B0F0"/>
                </a:solidFill>
              </a:rPr>
              <a:t>project</a:t>
            </a:r>
            <a:r>
              <a:rPr lang="fr-FR" sz="1867" dirty="0">
                <a:solidFill>
                  <a:srgbClr val="00B0F0"/>
                </a:solidFill>
              </a:rPr>
              <a:t> (EU H2020)</a:t>
            </a:r>
          </a:p>
          <a:p>
            <a:endParaRPr lang="fr-FR" sz="1867" dirty="0"/>
          </a:p>
          <a:p>
            <a:endParaRPr lang="fr-FR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dirty="0" err="1"/>
              <a:t>improve</a:t>
            </a:r>
            <a:r>
              <a:rPr lang="fr-FR" sz="1867" dirty="0"/>
              <a:t> </a:t>
            </a:r>
            <a:r>
              <a:rPr lang="fr-FR" sz="1867" b="1" dirty="0" err="1"/>
              <a:t>efficiency</a:t>
            </a:r>
            <a:r>
              <a:rPr lang="fr-FR" sz="1867" dirty="0"/>
              <a:t> and </a:t>
            </a:r>
            <a:r>
              <a:rPr lang="fr-FR" sz="1867" b="1" dirty="0" err="1"/>
              <a:t>productivity</a:t>
            </a:r>
            <a:r>
              <a:rPr lang="fr-FR" sz="1867" dirty="0"/>
              <a:t> of </a:t>
            </a:r>
            <a:r>
              <a:rPr lang="fr-FR" sz="1867" dirty="0" err="1"/>
              <a:t>numerical</a:t>
            </a:r>
            <a:r>
              <a:rPr lang="fr-FR" sz="1867" dirty="0"/>
              <a:t> </a:t>
            </a:r>
            <a:r>
              <a:rPr lang="fr-FR" sz="1867" dirty="0" err="1"/>
              <a:t>weather</a:t>
            </a:r>
            <a:r>
              <a:rPr lang="fr-FR" sz="1867" dirty="0"/>
              <a:t> and </a:t>
            </a:r>
            <a:r>
              <a:rPr lang="fr-FR" sz="1867" dirty="0" err="1"/>
              <a:t>climate</a:t>
            </a:r>
            <a:r>
              <a:rPr lang="fr-FR" sz="1867" dirty="0"/>
              <a:t> </a:t>
            </a:r>
            <a:r>
              <a:rPr lang="fr-FR" sz="1867" b="1" dirty="0"/>
              <a:t>simulation</a:t>
            </a:r>
            <a:r>
              <a:rPr lang="fr-FR" sz="1867" dirty="0"/>
              <a:t> and </a:t>
            </a:r>
            <a:r>
              <a:rPr lang="fr-FR" sz="1867" dirty="0" err="1"/>
              <a:t>prepare</a:t>
            </a:r>
            <a:r>
              <a:rPr lang="fr-FR" sz="1867" dirty="0"/>
              <a:t> </a:t>
            </a:r>
            <a:r>
              <a:rPr lang="fr-FR" sz="1867" dirty="0" err="1"/>
              <a:t>them</a:t>
            </a:r>
            <a:r>
              <a:rPr lang="fr-FR" sz="1867" dirty="0"/>
              <a:t> for future </a:t>
            </a:r>
            <a:r>
              <a:rPr lang="fr-FR" sz="1867" dirty="0" err="1"/>
              <a:t>exascale</a:t>
            </a:r>
            <a:r>
              <a:rPr lang="fr-FR" sz="1867" dirty="0"/>
              <a:t> </a:t>
            </a:r>
            <a:r>
              <a:rPr lang="fr-FR" sz="1867" dirty="0" err="1"/>
              <a:t>systems</a:t>
            </a:r>
            <a:endParaRPr lang="fr-FR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b="1" dirty="0" err="1"/>
              <a:t>prepares</a:t>
            </a:r>
            <a:r>
              <a:rPr lang="fr-FR" sz="1867" dirty="0"/>
              <a:t> the </a:t>
            </a:r>
            <a:r>
              <a:rPr lang="fr-FR" sz="1867" dirty="0" err="1"/>
              <a:t>European</a:t>
            </a:r>
            <a:r>
              <a:rPr lang="fr-FR" sz="1867" dirty="0"/>
              <a:t> </a:t>
            </a:r>
            <a:r>
              <a:rPr lang="fr-FR" sz="1867" dirty="0" err="1"/>
              <a:t>weather</a:t>
            </a:r>
            <a:r>
              <a:rPr lang="fr-FR" sz="1867" dirty="0"/>
              <a:t> and </a:t>
            </a:r>
            <a:r>
              <a:rPr lang="fr-FR" sz="1867" dirty="0" err="1"/>
              <a:t>climate</a:t>
            </a:r>
            <a:r>
              <a:rPr lang="fr-FR" sz="1867" dirty="0"/>
              <a:t> </a:t>
            </a:r>
            <a:r>
              <a:rPr lang="fr-FR" sz="1867" dirty="0" err="1"/>
              <a:t>community</a:t>
            </a:r>
            <a:r>
              <a:rPr lang="fr-FR" sz="1867" dirty="0"/>
              <a:t> to </a:t>
            </a:r>
            <a:r>
              <a:rPr lang="fr-FR" sz="1867" dirty="0" err="1"/>
              <a:t>make</a:t>
            </a:r>
            <a:r>
              <a:rPr lang="fr-FR" sz="1867" dirty="0"/>
              <a:t> use of future </a:t>
            </a:r>
            <a:r>
              <a:rPr lang="fr-FR" sz="1867" b="1" dirty="0" err="1"/>
              <a:t>exascale</a:t>
            </a:r>
            <a:r>
              <a:rPr lang="fr-FR" sz="1867" b="1" dirty="0"/>
              <a:t> </a:t>
            </a:r>
            <a:r>
              <a:rPr lang="fr-FR" sz="1867" b="1" dirty="0" err="1"/>
              <a:t>systems</a:t>
            </a:r>
            <a:r>
              <a:rPr lang="fr-FR" sz="1867" dirty="0"/>
              <a:t> in a </a:t>
            </a:r>
            <a:r>
              <a:rPr lang="fr-FR" sz="1867" b="1" dirty="0" err="1"/>
              <a:t>co</a:t>
            </a:r>
            <a:r>
              <a:rPr lang="fr-FR" sz="1867" b="1" dirty="0"/>
              <a:t>-design</a:t>
            </a:r>
            <a:r>
              <a:rPr lang="fr-FR" sz="1867" dirty="0"/>
              <a:t> effort </a:t>
            </a:r>
            <a:r>
              <a:rPr lang="fr-FR" sz="1867" dirty="0" err="1"/>
              <a:t>involving</a:t>
            </a:r>
            <a:r>
              <a:rPr lang="fr-FR" sz="1867" dirty="0"/>
              <a:t> </a:t>
            </a:r>
            <a:r>
              <a:rPr lang="fr-FR" sz="1867" dirty="0" err="1"/>
              <a:t>modelling</a:t>
            </a:r>
            <a:r>
              <a:rPr lang="fr-FR" sz="1867" dirty="0"/>
              <a:t> groups, computer </a:t>
            </a:r>
            <a:r>
              <a:rPr lang="fr-FR" sz="1867" dirty="0" err="1"/>
              <a:t>scientists</a:t>
            </a:r>
            <a:r>
              <a:rPr lang="fr-FR" sz="1867" dirty="0"/>
              <a:t> and HPC </a:t>
            </a:r>
            <a:r>
              <a:rPr lang="fr-FR" sz="1867" dirty="0" err="1"/>
              <a:t>industry</a:t>
            </a:r>
            <a:endParaRPr lang="fr-FR" sz="1867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7E139D5-33BF-B14B-B865-87FDD83CFF13}"/>
              </a:ext>
            </a:extLst>
          </p:cNvPr>
          <p:cNvSpPr txBox="1"/>
          <p:nvPr/>
        </p:nvSpPr>
        <p:spPr>
          <a:xfrm>
            <a:off x="362674" y="3061555"/>
            <a:ext cx="11466653" cy="210358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rgbClr val="00B0F0"/>
                </a:solidFill>
              </a:rPr>
              <a:t>IMMERSE </a:t>
            </a:r>
            <a:r>
              <a:rPr lang="fr-FR" sz="1867" dirty="0" err="1">
                <a:solidFill>
                  <a:srgbClr val="00B0F0"/>
                </a:solidFill>
              </a:rPr>
              <a:t>project</a:t>
            </a:r>
            <a:r>
              <a:rPr lang="fr-FR" sz="1867" dirty="0">
                <a:solidFill>
                  <a:srgbClr val="00B0F0"/>
                </a:solidFill>
              </a:rPr>
              <a:t> (EU H2020)</a:t>
            </a:r>
          </a:p>
          <a:p>
            <a:endParaRPr lang="fr-FR" sz="1867" dirty="0">
              <a:solidFill>
                <a:srgbClr val="00B0F0"/>
              </a:solidFill>
            </a:endParaRPr>
          </a:p>
          <a:p>
            <a:endParaRPr lang="fr-FR" sz="1867" dirty="0">
              <a:solidFill>
                <a:srgbClr val="00B0F0"/>
              </a:solidFill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i="1" dirty="0" err="1"/>
              <a:t>Develop</a:t>
            </a:r>
            <a:r>
              <a:rPr lang="fr-FR" sz="1867" i="1" dirty="0"/>
              <a:t> a new, efficient, stable and </a:t>
            </a:r>
            <a:r>
              <a:rPr lang="fr-FR" sz="1867" i="1" dirty="0" err="1"/>
              <a:t>scalable</a:t>
            </a:r>
            <a:r>
              <a:rPr lang="fr-FR" sz="1867" i="1" dirty="0"/>
              <a:t> </a:t>
            </a:r>
            <a:r>
              <a:rPr lang="fr-FR" sz="1867" b="1" i="1" dirty="0"/>
              <a:t>NEMO </a:t>
            </a:r>
            <a:r>
              <a:rPr lang="fr-FR" sz="1867" b="1" i="1" dirty="0" err="1"/>
              <a:t>reference</a:t>
            </a:r>
            <a:r>
              <a:rPr lang="fr-FR" sz="1867" b="1" i="1" dirty="0"/>
              <a:t> code</a:t>
            </a:r>
            <a:r>
              <a:rPr lang="fr-FR" sz="1867" i="1" dirty="0"/>
              <a:t> </a:t>
            </a:r>
            <a:r>
              <a:rPr lang="fr-FR" sz="1867" i="1" dirty="0" err="1"/>
              <a:t>with</a:t>
            </a:r>
            <a:r>
              <a:rPr lang="fr-FR" sz="1867" i="1" dirty="0"/>
              <a:t> </a:t>
            </a:r>
            <a:r>
              <a:rPr lang="fr-FR" sz="1867" i="1" dirty="0" err="1"/>
              <a:t>improved</a:t>
            </a:r>
            <a:r>
              <a:rPr lang="fr-FR" sz="1867" i="1" dirty="0"/>
              <a:t> performances </a:t>
            </a:r>
            <a:r>
              <a:rPr lang="fr-FR" sz="1867" i="1" dirty="0" err="1"/>
              <a:t>adapted</a:t>
            </a:r>
            <a:r>
              <a:rPr lang="fr-FR" sz="1867" i="1" dirty="0"/>
              <a:t> to </a:t>
            </a:r>
            <a:r>
              <a:rPr lang="fr-FR" sz="1867" b="1" i="1" dirty="0"/>
              <a:t>exploit future HPC technologies</a:t>
            </a:r>
            <a:r>
              <a:rPr lang="fr-FR" sz="1867" i="1" dirty="0"/>
              <a:t> in the </a:t>
            </a:r>
            <a:r>
              <a:rPr lang="fr-FR" sz="1867" i="1" dirty="0" err="1"/>
              <a:t>context</a:t>
            </a:r>
            <a:r>
              <a:rPr lang="fr-FR" sz="1867" i="1" dirty="0"/>
              <a:t> of </a:t>
            </a:r>
            <a:r>
              <a:rPr lang="fr-FR" sz="1867" b="1" i="1" dirty="0"/>
              <a:t>CMEMS </a:t>
            </a:r>
            <a:r>
              <a:rPr lang="fr-FR" sz="1867" b="1" i="1" dirty="0" err="1"/>
              <a:t>systems</a:t>
            </a:r>
            <a:endParaRPr lang="fr-FR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i="1" dirty="0" err="1"/>
              <a:t>Develop</a:t>
            </a:r>
            <a:r>
              <a:rPr lang="fr-FR" sz="1867" i="1" dirty="0"/>
              <a:t> NEMO for the challenges of </a:t>
            </a:r>
            <a:r>
              <a:rPr lang="fr-FR" sz="1867" i="1" dirty="0" err="1"/>
              <a:t>delivering</a:t>
            </a:r>
            <a:r>
              <a:rPr lang="fr-FR" sz="1867" i="1" dirty="0"/>
              <a:t> </a:t>
            </a:r>
            <a:r>
              <a:rPr lang="fr-FR" sz="1867" b="1" i="1" dirty="0" err="1"/>
              <a:t>ocean</a:t>
            </a:r>
            <a:r>
              <a:rPr lang="fr-FR" sz="1867" b="1" i="1" dirty="0"/>
              <a:t> state </a:t>
            </a:r>
            <a:r>
              <a:rPr lang="fr-FR" sz="1867" b="1" i="1" dirty="0" err="1"/>
              <a:t>estimates</a:t>
            </a:r>
            <a:r>
              <a:rPr lang="fr-FR" sz="1867" i="1" dirty="0"/>
              <a:t> and </a:t>
            </a:r>
            <a:r>
              <a:rPr lang="fr-FR" sz="1867" b="1" i="1" dirty="0" err="1"/>
              <a:t>forecasts</a:t>
            </a:r>
            <a:r>
              <a:rPr lang="fr-FR" sz="1867" i="1" dirty="0"/>
              <a:t> </a:t>
            </a:r>
            <a:r>
              <a:rPr lang="fr-FR" sz="1867" i="1" dirty="0" err="1"/>
              <a:t>describing</a:t>
            </a:r>
            <a:r>
              <a:rPr lang="fr-FR" sz="1867" i="1" dirty="0"/>
              <a:t> </a:t>
            </a:r>
            <a:r>
              <a:rPr lang="fr-FR" sz="1867" i="1" dirty="0" err="1"/>
              <a:t>ocean</a:t>
            </a:r>
            <a:r>
              <a:rPr lang="fr-FR" sz="1867" i="1" dirty="0"/>
              <a:t> </a:t>
            </a:r>
            <a:r>
              <a:rPr lang="fr-FR" sz="1867" i="1" dirty="0" err="1"/>
              <a:t>dynamics</a:t>
            </a:r>
            <a:r>
              <a:rPr lang="fr-FR" sz="1867" i="1" dirty="0"/>
              <a:t> and </a:t>
            </a:r>
            <a:r>
              <a:rPr lang="fr-FR" sz="1867" i="1" dirty="0" err="1"/>
              <a:t>biogeochemistry</a:t>
            </a:r>
            <a:r>
              <a:rPr lang="fr-FR" sz="1867" i="1" dirty="0"/>
              <a:t> at </a:t>
            </a:r>
            <a:r>
              <a:rPr lang="fr-FR" sz="1867" b="1" i="1" dirty="0" err="1">
                <a:solidFill>
                  <a:schemeClr val="tx1"/>
                </a:solidFill>
              </a:rPr>
              <a:t>kilometric</a:t>
            </a:r>
            <a:r>
              <a:rPr lang="fr-FR" sz="1867" b="1" i="1" dirty="0">
                <a:solidFill>
                  <a:schemeClr val="tx1"/>
                </a:solidFill>
              </a:rPr>
              <a:t> </a:t>
            </a:r>
            <a:r>
              <a:rPr lang="fr-FR" sz="1867" b="1" i="1" dirty="0" err="1">
                <a:solidFill>
                  <a:schemeClr val="tx1"/>
                </a:solidFill>
              </a:rPr>
              <a:t>scale</a:t>
            </a:r>
            <a:r>
              <a:rPr lang="fr-FR" sz="1867" i="1" dirty="0"/>
              <a:t> </a:t>
            </a:r>
            <a:r>
              <a:rPr lang="fr-FR" sz="1867" i="1" dirty="0" err="1"/>
              <a:t>with</a:t>
            </a:r>
            <a:r>
              <a:rPr lang="fr-FR" sz="1867" i="1" dirty="0"/>
              <a:t> </a:t>
            </a:r>
            <a:r>
              <a:rPr lang="fr-FR" sz="1867" i="1" dirty="0" err="1"/>
              <a:t>improved</a:t>
            </a:r>
            <a:r>
              <a:rPr lang="fr-FR" sz="1867" i="1" dirty="0"/>
              <a:t> </a:t>
            </a:r>
            <a:r>
              <a:rPr lang="fr-FR" sz="1867" i="1" dirty="0" err="1"/>
              <a:t>accuracy</a:t>
            </a:r>
            <a:r>
              <a:rPr lang="fr-FR" sz="1867" i="1" dirty="0"/>
              <a:t> </a:t>
            </a:r>
            <a:endParaRPr lang="fr-FR" sz="1867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A062F82-521F-AB42-B779-72CFD418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230" y="865553"/>
            <a:ext cx="2948329" cy="7147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D60D7B-21E5-D245-B907-B911B45DC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191" y="3107430"/>
            <a:ext cx="2784107" cy="9190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D7BDE85-DA90-5C4E-9BFD-C9D5591DBE5B}"/>
              </a:ext>
            </a:extLst>
          </p:cNvPr>
          <p:cNvSpPr txBox="1"/>
          <p:nvPr/>
        </p:nvSpPr>
        <p:spPr>
          <a:xfrm>
            <a:off x="362674" y="5431167"/>
            <a:ext cx="11466653" cy="9543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867" dirty="0">
                <a:solidFill>
                  <a:srgbClr val="00B0F0"/>
                </a:solidFill>
              </a:rPr>
              <a:t>ORCA36= high </a:t>
            </a:r>
            <a:r>
              <a:rPr lang="fr-FR" sz="1867" dirty="0" err="1">
                <a:solidFill>
                  <a:srgbClr val="00B0F0"/>
                </a:solidFill>
              </a:rPr>
              <a:t>resolution</a:t>
            </a:r>
            <a:r>
              <a:rPr lang="fr-FR" sz="1867" dirty="0">
                <a:solidFill>
                  <a:srgbClr val="00B0F0"/>
                </a:solidFill>
              </a:rPr>
              <a:t> configuration </a:t>
            </a:r>
            <a:r>
              <a:rPr lang="fr-FR" sz="1867" dirty="0" err="1">
                <a:solidFill>
                  <a:srgbClr val="00B0F0"/>
                </a:solidFill>
              </a:rPr>
              <a:t>used</a:t>
            </a:r>
            <a:r>
              <a:rPr lang="fr-FR" sz="1867" dirty="0">
                <a:solidFill>
                  <a:srgbClr val="00B0F0"/>
                </a:solidFill>
              </a:rPr>
              <a:t> as a </a:t>
            </a:r>
            <a:r>
              <a:rPr lang="fr-FR" sz="1867" dirty="0" err="1">
                <a:solidFill>
                  <a:srgbClr val="00B0F0"/>
                </a:solidFill>
              </a:rPr>
              <a:t>bench</a:t>
            </a:r>
            <a:r>
              <a:rPr lang="fr-FR" sz="1867" dirty="0">
                <a:solidFill>
                  <a:srgbClr val="00B0F0"/>
                </a:solidFill>
              </a:rPr>
              <a:t> </a:t>
            </a:r>
          </a:p>
          <a:p>
            <a:endParaRPr lang="fr-FR" sz="1867" dirty="0">
              <a:solidFill>
                <a:srgbClr val="00B0F0"/>
              </a:solidFill>
            </a:endParaRPr>
          </a:p>
          <a:p>
            <a:r>
              <a:rPr lang="fr-FR" sz="1867" dirty="0"/>
              <a:t>For </a:t>
            </a:r>
            <a:r>
              <a:rPr lang="fr-FR" sz="1867" dirty="0" err="1"/>
              <a:t>developements</a:t>
            </a:r>
            <a:r>
              <a:rPr lang="fr-FR" sz="1867" dirty="0"/>
              <a:t> « </a:t>
            </a:r>
            <a:r>
              <a:rPr lang="fr-FR" sz="1867" dirty="0" err="1"/>
              <a:t>dedicated</a:t>
            </a:r>
            <a:r>
              <a:rPr lang="fr-FR" sz="1867" dirty="0"/>
              <a:t> » to HPC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1CE079-59F5-3A43-BB32-DE03204A7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615" y="3171231"/>
            <a:ext cx="2496016" cy="7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2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0" y="289975"/>
            <a:ext cx="12192000" cy="6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Efficiency in Earth Science models</a:t>
            </a:r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5311687" y="8308226"/>
            <a:ext cx="36576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Poznan, 14/5/2019</a:t>
            </a:r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831189" y="8308226"/>
            <a:ext cx="37125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Miguel Castrillo (BSC), PRACEdays19</a:t>
            </a:r>
            <a:endParaRPr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9408142" y="8308226"/>
            <a:ext cx="8991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a-ES"/>
              <a:t>4</a:t>
            </a:fld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143339" y="114232"/>
            <a:ext cx="1920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1075" y="2778775"/>
            <a:ext cx="8873951" cy="28584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2229677" y="5617435"/>
            <a:ext cx="17211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 b="0" i="0" u="none" strike="noStrike" cap="non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0.84M points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222643" y="5617435"/>
            <a:ext cx="18624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 b="0" i="0" u="none" strike="noStrike" cap="non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67.72M points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9096318" y="5614360"/>
            <a:ext cx="19404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8,917</a:t>
            </a:r>
            <a:r>
              <a:rPr lang="ca-ES" sz="2100" b="0" i="0" u="none" strike="noStrike" cap="non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M points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6574747" y="5617435"/>
            <a:ext cx="1650300" cy="4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100" b="0" i="0" u="none" strike="noStrike" cap="none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991M points</a:t>
            </a: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/>
          <p:nvPr/>
        </p:nvSpPr>
        <p:spPr>
          <a:xfrm>
            <a:off x="623392" y="1124744"/>
            <a:ext cx="9648300" cy="17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381000" marR="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Char char="•"/>
            </a:pPr>
            <a:r>
              <a:rPr lang="ca-ES" sz="2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Especially </a:t>
            </a:r>
            <a:r>
              <a:rPr lang="ca-ES" sz="2700" b="1" i="0" u="none" strike="noStrike" cap="none">
                <a:solidFill>
                  <a:srgbClr val="0078A0"/>
                </a:solidFill>
                <a:latin typeface="Calibri"/>
                <a:ea typeface="Calibri"/>
                <a:cs typeface="Calibri"/>
                <a:sym typeface="Calibri"/>
              </a:rPr>
              <a:t>critical</a:t>
            </a:r>
            <a:r>
              <a:rPr lang="ca-ES" sz="2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in Earth science models</a:t>
            </a:r>
            <a:endParaRPr sz="27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Char char="•"/>
            </a:pPr>
            <a:r>
              <a:rPr lang="ca-ES" sz="2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Simulations use a huge amount of computational </a:t>
            </a:r>
            <a:r>
              <a:rPr lang="ca-ES" sz="2700" b="1" i="0" u="none" strike="noStrike" cap="none">
                <a:solidFill>
                  <a:srgbClr val="0078A0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  <a:endParaRPr sz="1900"/>
          </a:p>
          <a:p>
            <a:pPr marL="990600" marR="0" lvl="1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Char char="•"/>
            </a:pPr>
            <a:r>
              <a:rPr lang="ca-ES" sz="2700" b="1">
                <a:solidFill>
                  <a:srgbClr val="0080A5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r>
              <a:rPr lang="ca-ES" sz="27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handling becoming an increasing bottleneck.</a:t>
            </a:r>
            <a:endParaRPr sz="1900">
              <a:solidFill>
                <a:srgbClr val="7F7F7F"/>
              </a:solidFill>
            </a:endParaRPr>
          </a:p>
          <a:p>
            <a:pPr marL="381000" marR="0" lvl="0" indent="-3873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Arial"/>
              <a:buChar char="•"/>
            </a:pPr>
            <a:r>
              <a:rPr lang="ca-ES" sz="27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Future simulations will need much more resources</a:t>
            </a:r>
            <a:endParaRPr sz="2700" b="0" i="0" u="none" strike="noStrike" cap="non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EC2079F-5E6A-164A-96ED-DF4ED5AE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68"/>
            <a:ext cx="12192000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Improve numerical models HPC performances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629794-4529-0949-9594-49F7DC7B4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672" y="689081"/>
            <a:ext cx="1742913" cy="110013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E090D0-8C4B-024B-95E7-BCF22F06A66A}"/>
              </a:ext>
            </a:extLst>
          </p:cNvPr>
          <p:cNvSpPr txBox="1"/>
          <p:nvPr/>
        </p:nvSpPr>
        <p:spPr>
          <a:xfrm>
            <a:off x="292607" y="925751"/>
            <a:ext cx="10891520" cy="354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solidFill>
                  <a:srgbClr val="00B0F0"/>
                </a:solidFill>
                <a:latin typeface="+mj-lt"/>
              </a:rPr>
              <a:t>Project: SWOP: the </a:t>
            </a:r>
            <a:r>
              <a:rPr lang="en-US" sz="1867" dirty="0" err="1">
                <a:solidFill>
                  <a:srgbClr val="00B0F0"/>
                </a:solidFill>
                <a:latin typeface="+mj-lt"/>
              </a:rPr>
              <a:t>Submesoscale</a:t>
            </a:r>
            <a:r>
              <a:rPr lang="en-US" sz="1867" dirty="0">
                <a:solidFill>
                  <a:srgbClr val="00B0F0"/>
                </a:solidFill>
                <a:latin typeface="+mj-lt"/>
              </a:rPr>
              <a:t>-permitting World Ocean Project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solidFill>
                <a:srgbClr val="00B0F0"/>
              </a:solidFill>
              <a:latin typeface="+mj-lt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/>
              <a:t>24M CPU hours obtained with the 22th </a:t>
            </a:r>
            <a:r>
              <a:rPr lang="en-US" sz="1867" b="1" dirty="0"/>
              <a:t>PRACE</a:t>
            </a:r>
            <a:r>
              <a:rPr lang="en-US" sz="1867" dirty="0"/>
              <a:t> call on the </a:t>
            </a:r>
            <a:r>
              <a:rPr lang="fr-FR" sz="1867" dirty="0"/>
              <a:t>BSC </a:t>
            </a:r>
            <a:r>
              <a:rPr lang="fr-FR" sz="1867" dirty="0" err="1"/>
              <a:t>MareNostrum</a:t>
            </a:r>
            <a:r>
              <a:rPr lang="fr-FR" sz="1867" dirty="0"/>
              <a:t> </a:t>
            </a:r>
            <a:r>
              <a:rPr lang="fr-FR" sz="1867" dirty="0"/>
              <a:t>IV </a:t>
            </a:r>
            <a:endParaRPr lang="en-US" sz="1867" dirty="0"/>
          </a:p>
          <a:p>
            <a:endParaRPr lang="en-US" sz="1867" dirty="0">
              <a:solidFill>
                <a:srgbClr val="00B0F0"/>
              </a:solidFill>
              <a:latin typeface="+mj-lt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867" dirty="0">
              <a:latin typeface="+mj-lt"/>
              <a:ea typeface="Times New Roman" panose="02020603050405020304" pitchFamily="18" charset="0"/>
            </a:endParaRPr>
          </a:p>
          <a:p>
            <a:r>
              <a:rPr lang="fr-FR" sz="1867" dirty="0">
                <a:latin typeface="+mj-lt"/>
                <a:ea typeface="Times New Roman" panose="02020603050405020304" pitchFamily="18" charset="0"/>
              </a:rPr>
              <a:t>2 objectives: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b="1" dirty="0">
                <a:latin typeface="+mj-lt"/>
                <a:ea typeface="Times New Roman" panose="02020603050405020304" pitchFamily="18" charset="0"/>
              </a:rPr>
              <a:t>Test HPC </a:t>
            </a:r>
            <a:r>
              <a:rPr lang="fr-FR" sz="1867" b="1" dirty="0" err="1">
                <a:latin typeface="+mj-lt"/>
                <a:ea typeface="Times New Roman" panose="02020603050405020304" pitchFamily="18" charset="0"/>
              </a:rPr>
              <a:t>development</a:t>
            </a:r>
            <a:r>
              <a:rPr lang="fr-FR" sz="1867" dirty="0">
                <a:latin typeface="+mj-lt"/>
                <a:ea typeface="Times New Roman" panose="02020603050405020304" pitchFamily="18" charset="0"/>
              </a:rPr>
              <a:t> on NEMO4 </a:t>
            </a:r>
            <a:r>
              <a:rPr lang="fr-FR" sz="1867" dirty="0" err="1">
                <a:latin typeface="+mj-lt"/>
                <a:ea typeface="Times New Roman" panose="02020603050405020304" pitchFamily="18" charset="0"/>
              </a:rPr>
              <a:t>with</a:t>
            </a:r>
            <a:r>
              <a:rPr lang="fr-FR" sz="18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fr-FR" sz="1867" b="1" dirty="0">
                <a:latin typeface="+mj-lt"/>
                <a:ea typeface="Times New Roman" panose="02020603050405020304" pitchFamily="18" charset="0"/>
              </a:rPr>
              <a:t>ORCA36</a:t>
            </a:r>
            <a:r>
              <a:rPr lang="fr-FR" sz="1867" dirty="0">
                <a:latin typeface="+mj-lt"/>
                <a:ea typeface="Times New Roman" panose="02020603050405020304" pitchFamily="18" charset="0"/>
              </a:rPr>
              <a:t> configurations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+mj-lt"/>
              </a:rPr>
              <a:t>Perform a </a:t>
            </a:r>
            <a:r>
              <a:rPr lang="en-US" sz="1867" b="1" dirty="0">
                <a:latin typeface="+mj-lt"/>
              </a:rPr>
              <a:t>multi year hindcast</a:t>
            </a:r>
            <a:r>
              <a:rPr lang="en-US" sz="1867" dirty="0">
                <a:latin typeface="+mj-lt"/>
              </a:rPr>
              <a:t> forced with the ECMWF high resolution / high frequency IFS dataset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1867" dirty="0">
              <a:latin typeface="+mj-lt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+mj-lt"/>
              </a:rPr>
              <a:t>Compare 2 hindcasts without/with </a:t>
            </a:r>
            <a:r>
              <a:rPr lang="en-US" sz="1867" b="1" dirty="0">
                <a:latin typeface="+mj-lt"/>
              </a:rPr>
              <a:t>tidal forcing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1867" dirty="0">
                <a:latin typeface="+mj-lt"/>
              </a:rPr>
              <a:t>Transfer and </a:t>
            </a:r>
            <a:r>
              <a:rPr lang="en-US" sz="1867" b="1" dirty="0">
                <a:latin typeface="+mj-lt"/>
              </a:rPr>
              <a:t>dissemination</a:t>
            </a:r>
            <a:r>
              <a:rPr lang="en-US" sz="1867" dirty="0">
                <a:latin typeface="+mj-lt"/>
              </a:rPr>
              <a:t> on the EU WEKEO DIAS</a:t>
            </a:r>
          </a:p>
        </p:txBody>
      </p:sp>
    </p:spTree>
    <p:extLst>
      <p:ext uri="{BB962C8B-B14F-4D97-AF65-F5344CB8AC3E}">
        <p14:creationId xmlns:p14="http://schemas.microsoft.com/office/powerpoint/2010/main" val="381944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BC3E44-1460-9C4E-9987-76EB1582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64031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The ”ORCA36” 1/36° global configuration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537945-1C38-CB4E-AA00-3924B5A99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10" y="861812"/>
            <a:ext cx="11506381" cy="4525963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>
                <a:solidFill>
                  <a:srgbClr val="00B0F0"/>
                </a:solidFill>
              </a:rPr>
              <a:t>NEMO 4</a:t>
            </a:r>
            <a:r>
              <a:rPr lang="fr-FR" dirty="0"/>
              <a:t> </a:t>
            </a:r>
          </a:p>
          <a:p>
            <a:endParaRPr lang="en-US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altLang="fr-FR" dirty="0">
                <a:cs typeface="Calibri" panose="020F0502020204030204" pitchFamily="34" charset="0"/>
              </a:rPr>
              <a:t>Horizontal </a:t>
            </a:r>
            <a:r>
              <a:rPr lang="fr-FR" altLang="fr-FR" dirty="0" err="1">
                <a:cs typeface="Calibri" panose="020F0502020204030204" pitchFamily="34" charset="0"/>
              </a:rPr>
              <a:t>grid</a:t>
            </a:r>
            <a:r>
              <a:rPr lang="fr-FR" altLang="fr-FR" dirty="0">
                <a:cs typeface="Calibri" panose="020F0502020204030204" pitchFamily="34" charset="0"/>
              </a:rPr>
              <a:t> : </a:t>
            </a:r>
            <a:r>
              <a:rPr lang="fr-FR" altLang="fr-FR" dirty="0" err="1">
                <a:cs typeface="Calibri" panose="020F0502020204030204" pitchFamily="34" charset="0"/>
              </a:rPr>
              <a:t>tripolar</a:t>
            </a:r>
            <a:r>
              <a:rPr lang="fr-FR" altLang="fr-FR" dirty="0">
                <a:cs typeface="Calibri" panose="020F0502020204030204" pitchFamily="34" charset="0"/>
              </a:rPr>
              <a:t> ORCA </a:t>
            </a:r>
            <a:r>
              <a:rPr lang="fr-FR" altLang="fr-FR" dirty="0" err="1">
                <a:cs typeface="Calibri" panose="020F0502020204030204" pitchFamily="34" charset="0"/>
              </a:rPr>
              <a:t>grid</a:t>
            </a:r>
            <a:r>
              <a:rPr lang="fr-FR" altLang="fr-FR" dirty="0">
                <a:cs typeface="Calibri" panose="020F0502020204030204" pitchFamily="34" charset="0"/>
              </a:rPr>
              <a:t>, </a:t>
            </a:r>
            <a:r>
              <a:rPr lang="fr-FR" altLang="fr-FR" dirty="0">
                <a:cs typeface="Calibri" panose="020F0502020204030204" pitchFamily="34" charset="0"/>
              </a:rPr>
              <a:t>(2-3km</a:t>
            </a:r>
            <a:r>
              <a:rPr lang="fr-FR" altLang="fr-FR" dirty="0">
                <a:cs typeface="Calibri" panose="020F0502020204030204" pitchFamily="34" charset="0"/>
              </a:rPr>
              <a:t>), 12960 * 10850  points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altLang="fr-FR" dirty="0">
                <a:cs typeface="Calibri" panose="020F0502020204030204" pitchFamily="34" charset="0"/>
              </a:rPr>
              <a:t>Vertical </a:t>
            </a:r>
            <a:r>
              <a:rPr lang="fr-FR" altLang="fr-FR" dirty="0" err="1">
                <a:cs typeface="Calibri" panose="020F0502020204030204" pitchFamily="34" charset="0"/>
              </a:rPr>
              <a:t>grid</a:t>
            </a:r>
            <a:r>
              <a:rPr lang="fr-FR" altLang="fr-FR" dirty="0">
                <a:cs typeface="Calibri" panose="020F0502020204030204" pitchFamily="34" charset="0"/>
              </a:rPr>
              <a:t>: 75 Z-</a:t>
            </a:r>
            <a:r>
              <a:rPr lang="fr-FR" altLang="fr-FR" dirty="0" err="1">
                <a:cs typeface="Calibri" panose="020F0502020204030204" pitchFamily="34" charset="0"/>
              </a:rPr>
              <a:t>levels</a:t>
            </a:r>
            <a:r>
              <a:rPr lang="fr-FR" altLang="fr-FR" dirty="0">
                <a:cs typeface="Calibri" panose="020F0502020204030204" pitchFamily="34" charset="0"/>
              </a:rPr>
              <a:t>, 1 </a:t>
            </a:r>
            <a:r>
              <a:rPr lang="fr-FR" altLang="fr-FR" dirty="0" err="1">
                <a:cs typeface="Calibri" panose="020F0502020204030204" pitchFamily="34" charset="0"/>
              </a:rPr>
              <a:t>meter</a:t>
            </a:r>
            <a:r>
              <a:rPr lang="fr-FR" altLang="fr-FR" dirty="0">
                <a:cs typeface="Calibri" panose="020F0502020204030204" pitchFamily="34" charset="0"/>
              </a:rPr>
              <a:t> at surface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altLang="fr-FR" dirty="0"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altLang="fr-FR" dirty="0" err="1">
                <a:cs typeface="Calibri" panose="020F0502020204030204" pitchFamily="34" charset="0"/>
              </a:rPr>
              <a:t>Ocean</a:t>
            </a:r>
            <a:r>
              <a:rPr lang="fr-FR" altLang="fr-FR" dirty="0">
                <a:cs typeface="Calibri" panose="020F0502020204030204" pitchFamily="34" charset="0"/>
              </a:rPr>
              <a:t> </a:t>
            </a:r>
            <a:r>
              <a:rPr lang="fr-FR" altLang="fr-FR" dirty="0" err="1">
                <a:cs typeface="Calibri" panose="020F0502020204030204" pitchFamily="34" charset="0"/>
              </a:rPr>
              <a:t>dynamic</a:t>
            </a:r>
            <a:r>
              <a:rPr lang="fr-FR" altLang="fr-FR" dirty="0">
                <a:cs typeface="Calibri" panose="020F0502020204030204" pitchFamily="34" charset="0"/>
              </a:rPr>
              <a:t> and SI3 </a:t>
            </a:r>
            <a:r>
              <a:rPr lang="fr-FR" altLang="fr-FR" dirty="0" err="1">
                <a:cs typeface="Calibri" panose="020F0502020204030204" pitchFamily="34" charset="0"/>
              </a:rPr>
              <a:t>sea-ice</a:t>
            </a:r>
            <a:r>
              <a:rPr lang="fr-FR" altLang="fr-FR" dirty="0">
                <a:cs typeface="Calibri" panose="020F0502020204030204" pitchFamily="34" charset="0"/>
              </a:rPr>
              <a:t> </a:t>
            </a:r>
            <a:r>
              <a:rPr lang="fr-FR" altLang="fr-FR" dirty="0" err="1">
                <a:cs typeface="Calibri" panose="020F0502020204030204" pitchFamily="34" charset="0"/>
              </a:rPr>
              <a:t>models</a:t>
            </a:r>
            <a:endParaRPr lang="fr-FR" altLang="fr-FR" dirty="0"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altLang="fr-FR" dirty="0"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altLang="fr-FR" dirty="0" err="1">
                <a:cs typeface="Calibri" panose="020F0502020204030204" pitchFamily="34" charset="0"/>
              </a:rPr>
              <a:t>Bathymetry</a:t>
            </a:r>
            <a:r>
              <a:rPr lang="fr-FR" altLang="fr-FR" dirty="0">
                <a:cs typeface="Calibri" panose="020F0502020204030204" pitchFamily="34" charset="0"/>
              </a:rPr>
              <a:t> </a:t>
            </a:r>
            <a:r>
              <a:rPr lang="fr-FR" altLang="fr-FR" dirty="0" err="1">
                <a:cs typeface="Calibri" panose="020F0502020204030204" pitchFamily="34" charset="0"/>
              </a:rPr>
              <a:t>based</a:t>
            </a:r>
            <a:r>
              <a:rPr lang="fr-FR" altLang="fr-FR" dirty="0">
                <a:cs typeface="Calibri" panose="020F0502020204030204" pitchFamily="34" charset="0"/>
              </a:rPr>
              <a:t> on GEBCO 2019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altLang="fr-FR" dirty="0"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altLang="fr-FR" dirty="0">
                <a:cs typeface="Calibri" panose="020F0502020204030204" pitchFamily="34" charset="0"/>
              </a:rPr>
              <a:t>Forcing </a:t>
            </a:r>
            <a:r>
              <a:rPr lang="fr-FR" altLang="fr-FR" dirty="0" err="1">
                <a:cs typeface="Calibri" panose="020F0502020204030204" pitchFamily="34" charset="0"/>
              </a:rPr>
              <a:t>datased</a:t>
            </a:r>
            <a:r>
              <a:rPr lang="fr-FR" altLang="fr-FR" dirty="0">
                <a:cs typeface="Calibri" panose="020F0502020204030204" pitchFamily="34" charset="0"/>
              </a:rPr>
              <a:t> </a:t>
            </a:r>
            <a:r>
              <a:rPr lang="fr-FR" altLang="fr-FR" dirty="0" err="1">
                <a:cs typeface="Calibri" panose="020F0502020204030204" pitchFamily="34" charset="0"/>
              </a:rPr>
              <a:t>based</a:t>
            </a:r>
            <a:r>
              <a:rPr lang="fr-FR" altLang="fr-FR" dirty="0">
                <a:cs typeface="Calibri" panose="020F0502020204030204" pitchFamily="34" charset="0"/>
              </a:rPr>
              <a:t> on ECMWF IFS (HRES/1 </a:t>
            </a:r>
            <a:r>
              <a:rPr lang="fr-FR" altLang="fr-FR" dirty="0" err="1">
                <a:cs typeface="Calibri" panose="020F0502020204030204" pitchFamily="34" charset="0"/>
              </a:rPr>
              <a:t>hour</a:t>
            </a:r>
            <a:r>
              <a:rPr lang="fr-FR" altLang="fr-FR" dirty="0">
                <a:cs typeface="Calibri" panose="020F0502020204030204" pitchFamily="34" charset="0"/>
              </a:rPr>
              <a:t>) system</a:t>
            </a:r>
          </a:p>
          <a:p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110B73-3E2B-7649-B34C-1504A9235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175" y="861812"/>
            <a:ext cx="2496016" cy="7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2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E1F4C-4EBA-E246-AFA4-D089CAE0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9" y="0"/>
            <a:ext cx="12152692" cy="64031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B0F0"/>
                </a:solidFill>
                <a:ea typeface="Helvetica"/>
                <a:cs typeface="Helvetica"/>
                <a:sym typeface="Helvetica"/>
              </a:rPr>
              <a:t>ORCA36: first tests of </a:t>
            </a:r>
            <a:r>
              <a:rPr lang="fr-FR" dirty="0" err="1">
                <a:solidFill>
                  <a:srgbClr val="00B0F0"/>
                </a:solidFill>
                <a:ea typeface="Helvetica"/>
                <a:cs typeface="Helvetica"/>
                <a:sym typeface="Helvetica"/>
              </a:rPr>
              <a:t>scalability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3DDDD625-30D6-A447-A0F8-67B551E9A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43" y="729354"/>
            <a:ext cx="9020115" cy="1741559"/>
          </a:xfrm>
        </p:spPr>
        <p:txBody>
          <a:bodyPr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2133" dirty="0">
                <a:solidFill>
                  <a:srgbClr val="00B0F0"/>
                </a:solidFill>
                <a:latin typeface="+mj-lt"/>
              </a:rPr>
              <a:t>CMEMS </a:t>
            </a:r>
            <a:r>
              <a:rPr lang="fr-FR" sz="2133" dirty="0" err="1">
                <a:solidFill>
                  <a:srgbClr val="00B0F0"/>
                </a:solidFill>
                <a:latin typeface="+mj-lt"/>
              </a:rPr>
              <a:t>contract</a:t>
            </a:r>
            <a:r>
              <a:rPr lang="fr-FR" sz="2133" dirty="0">
                <a:solidFill>
                  <a:srgbClr val="00B0F0"/>
                </a:solidFill>
                <a:latin typeface="+mj-lt"/>
              </a:rPr>
              <a:t> </a:t>
            </a:r>
            <a:r>
              <a:rPr lang="fr-FR" sz="2133" dirty="0" err="1">
                <a:solidFill>
                  <a:srgbClr val="00B0F0"/>
                </a:solidFill>
                <a:latin typeface="+mj-lt"/>
              </a:rPr>
              <a:t>with</a:t>
            </a:r>
            <a:r>
              <a:rPr lang="fr-FR" sz="2133" dirty="0">
                <a:solidFill>
                  <a:srgbClr val="00B0F0"/>
                </a:solidFill>
                <a:latin typeface="+mj-lt"/>
              </a:rPr>
              <a:t> BSC:</a:t>
            </a:r>
          </a:p>
          <a:p>
            <a:r>
              <a:rPr lang="fr-FR" sz="2133" dirty="0">
                <a:latin typeface="+mj-lt"/>
              </a:rPr>
              <a:t>« 87-GLOBAL-CMEMS-NEMO: EVOLUTION AND OPTIMISATION OF THE NEMO CODE USED FOR THE MFC-GLO IN CMEMS » : </a:t>
            </a:r>
          </a:p>
          <a:p>
            <a:r>
              <a:rPr lang="fr-FR" sz="2133" dirty="0">
                <a:latin typeface="+mj-lt"/>
              </a:rPr>
              <a:t>Miguel </a:t>
            </a:r>
            <a:r>
              <a:rPr lang="fr-FR" sz="2133" dirty="0" err="1">
                <a:latin typeface="+mj-lt"/>
              </a:rPr>
              <a:t>Castrillo</a:t>
            </a:r>
            <a:r>
              <a:rPr lang="fr-FR" sz="2133" dirty="0">
                <a:latin typeface="+mj-lt"/>
              </a:rPr>
              <a:t>, Mario Acosta, </a:t>
            </a:r>
            <a:r>
              <a:rPr lang="fr-FR" sz="2133" dirty="0" err="1">
                <a:latin typeface="+mj-lt"/>
              </a:rPr>
              <a:t>Oriol</a:t>
            </a:r>
            <a:r>
              <a:rPr lang="fr-FR" sz="2133" dirty="0">
                <a:latin typeface="+mj-lt"/>
              </a:rPr>
              <a:t> Tintó </a:t>
            </a:r>
            <a:r>
              <a:rPr lang="fr-FR" sz="2133" dirty="0" err="1">
                <a:latin typeface="+mj-lt"/>
              </a:rPr>
              <a:t>Prims</a:t>
            </a:r>
            <a:r>
              <a:rPr lang="fr-FR" sz="2133" dirty="0">
                <a:latin typeface="+mj-lt"/>
              </a:rPr>
              <a:t>, Kim </a:t>
            </a:r>
            <a:r>
              <a:rPr lang="fr-FR" sz="2133" dirty="0" err="1">
                <a:latin typeface="+mj-lt"/>
              </a:rPr>
              <a:t>Serradell</a:t>
            </a:r>
            <a:r>
              <a:rPr lang="fr-FR" sz="2133" dirty="0">
                <a:latin typeface="+mj-lt"/>
              </a:rPr>
              <a:t>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1085FAA-7BBC-6F4A-9A04-C796A3CF9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58" y="15354"/>
            <a:ext cx="3040044" cy="8141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9BA696-B664-0E4F-ACBF-2DF1F327E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252" y="1159563"/>
            <a:ext cx="2359457" cy="852204"/>
          </a:xfrm>
          <a:prstGeom prst="rect">
            <a:avLst/>
          </a:prstGeom>
        </p:spPr>
      </p:pic>
      <p:pic>
        <p:nvPicPr>
          <p:cNvPr id="18" name="Image 35">
            <a:extLst>
              <a:ext uri="{FF2B5EF4-FFF2-40B4-BE49-F238E27FC236}">
                <a16:creationId xmlns:a16="http://schemas.microsoft.com/office/drawing/2014/main" id="{CBFFFBD5-E550-3944-9213-07987B4DB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8" y="3558983"/>
            <a:ext cx="3820275" cy="213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36">
            <a:extLst>
              <a:ext uri="{FF2B5EF4-FFF2-40B4-BE49-F238E27FC236}">
                <a16:creationId xmlns:a16="http://schemas.microsoft.com/office/drawing/2014/main" id="{69F28A39-E9AF-A54A-B823-CAAA07A2586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-8751" y="2664055"/>
            <a:ext cx="3867667" cy="6669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alt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ORCA36 </a:t>
            </a:r>
            <a:r>
              <a:rPr lang="fr-FR" alt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endParaRPr lang="fr-FR" altLang="fr-FR"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(no forcing, no </a:t>
            </a:r>
            <a:r>
              <a:rPr lang="fr-FR" alt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sea-ice</a:t>
            </a:r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, no outputs)</a:t>
            </a:r>
          </a:p>
        </p:txBody>
      </p:sp>
      <p:pic>
        <p:nvPicPr>
          <p:cNvPr id="20" name="Image 37">
            <a:extLst>
              <a:ext uri="{FF2B5EF4-FFF2-40B4-BE49-F238E27FC236}">
                <a16:creationId xmlns:a16="http://schemas.microsoft.com/office/drawing/2014/main" id="{2F5EF381-2560-8142-8F87-6148572EE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917" y="3558983"/>
            <a:ext cx="4045631" cy="213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FF0A802-A06A-EC48-93F8-EBD786E999D7}"/>
              </a:ext>
            </a:extLst>
          </p:cNvPr>
          <p:cNvSpPr txBox="1"/>
          <p:nvPr/>
        </p:nvSpPr>
        <p:spPr>
          <a:xfrm>
            <a:off x="7677150" y="2495740"/>
            <a:ext cx="4045629" cy="95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867" b="1" dirty="0">
                <a:latin typeface="+mj-lt"/>
              </a:rPr>
              <a:t>ORCA36 </a:t>
            </a:r>
            <a:r>
              <a:rPr lang="fr-FR" sz="1867" b="1" dirty="0" err="1"/>
              <a:t>scalability</a:t>
            </a:r>
            <a:endParaRPr lang="fr-FR" sz="1867" b="1" dirty="0"/>
          </a:p>
          <a:p>
            <a:pPr algn="ctr">
              <a:defRPr/>
            </a:pPr>
            <a:r>
              <a:rPr lang="fr-FR" sz="1867" dirty="0">
                <a:latin typeface="+mj-lt"/>
              </a:rPr>
              <a:t>(no outputs)</a:t>
            </a:r>
          </a:p>
          <a:p>
            <a:pPr algn="ctr">
              <a:defRPr/>
            </a:pPr>
            <a:r>
              <a:rPr lang="fr-FR" sz="1867" dirty="0" err="1">
                <a:latin typeface="+mj-lt"/>
              </a:rPr>
              <a:t>Sea-ice</a:t>
            </a:r>
            <a:r>
              <a:rPr lang="fr-FR" sz="1867" dirty="0">
                <a:latin typeface="+mj-lt"/>
              </a:rPr>
              <a:t> model impact</a:t>
            </a:r>
          </a:p>
        </p:txBody>
      </p:sp>
      <p:pic>
        <p:nvPicPr>
          <p:cNvPr id="22" name="Image 39">
            <a:extLst>
              <a:ext uri="{FF2B5EF4-FFF2-40B4-BE49-F238E27FC236}">
                <a16:creationId xmlns:a16="http://schemas.microsoft.com/office/drawing/2014/main" id="{BD4492C3-E2D8-094B-89DD-7962A12B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703" y="3558984"/>
            <a:ext cx="3746093" cy="214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ZoneTexte 40">
            <a:extLst>
              <a:ext uri="{FF2B5EF4-FFF2-40B4-BE49-F238E27FC236}">
                <a16:creationId xmlns:a16="http://schemas.microsoft.com/office/drawing/2014/main" id="{78AF113E-5009-3C45-AA96-E1EAC1A5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970" y="2566304"/>
            <a:ext cx="3969559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ORCA36 </a:t>
            </a:r>
            <a:r>
              <a:rPr lang="fr-FR" alt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endParaRPr lang="fr-FR" altLang="fr-FR" sz="1867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(no forcing, no </a:t>
            </a:r>
            <a:r>
              <a:rPr lang="fr-FR" alt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sea-ice</a:t>
            </a:r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, no outputs)</a:t>
            </a:r>
          </a:p>
          <a:p>
            <a:pPr algn="ctr"/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Simple vs double </a:t>
            </a:r>
            <a:r>
              <a:rPr lang="fr-FR" alt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precision</a:t>
            </a:r>
            <a:endParaRPr lang="fr-FR" altLang="fr-FR"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FB40F5-4F96-1A43-B083-541BB11AC88F}"/>
              </a:ext>
            </a:extLst>
          </p:cNvPr>
          <p:cNvSpPr txBox="1"/>
          <p:nvPr/>
        </p:nvSpPr>
        <p:spPr>
          <a:xfrm>
            <a:off x="355282" y="5666829"/>
            <a:ext cx="4156907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67" dirty="0" err="1"/>
              <a:t>Scalability</a:t>
            </a:r>
            <a:r>
              <a:rPr lang="fr-FR" sz="1867" dirty="0"/>
              <a:t> </a:t>
            </a:r>
            <a:r>
              <a:rPr lang="fr-FR" sz="1867" dirty="0" err="1"/>
              <a:t>tested</a:t>
            </a:r>
            <a:r>
              <a:rPr lang="fr-FR" sz="1867" dirty="0"/>
              <a:t> up to 122 000 </a:t>
            </a:r>
            <a:r>
              <a:rPr lang="fr-FR" sz="1867" dirty="0" err="1"/>
              <a:t>cores</a:t>
            </a:r>
            <a:endParaRPr lang="fr-FR" sz="1867" dirty="0"/>
          </a:p>
          <a:p>
            <a:r>
              <a:rPr lang="fr-FR" sz="1867" b="1" dirty="0"/>
              <a:t>Good </a:t>
            </a:r>
            <a:r>
              <a:rPr lang="fr-FR" sz="1867" b="1" dirty="0" err="1"/>
              <a:t>scalability</a:t>
            </a:r>
            <a:r>
              <a:rPr lang="fr-FR" sz="1867" b="1" dirty="0"/>
              <a:t> </a:t>
            </a:r>
            <a:r>
              <a:rPr lang="fr-FR" sz="1867" dirty="0"/>
              <a:t>up to </a:t>
            </a:r>
            <a:r>
              <a:rPr lang="fr-FR" sz="1867" b="1" dirty="0"/>
              <a:t>50 000 </a:t>
            </a:r>
            <a:r>
              <a:rPr lang="en-US" sz="1867" b="1" dirty="0"/>
              <a:t>cores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3C1CD2D-C350-984C-ABA8-0ED3AE68F81E}"/>
              </a:ext>
            </a:extLst>
          </p:cNvPr>
          <p:cNvSpPr txBox="1"/>
          <p:nvPr/>
        </p:nvSpPr>
        <p:spPr>
          <a:xfrm>
            <a:off x="4327830" y="5666828"/>
            <a:ext cx="3618852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67" b="1" dirty="0"/>
              <a:t>Single </a:t>
            </a:r>
            <a:r>
              <a:rPr lang="fr-FR" sz="1867" b="1" dirty="0" err="1"/>
              <a:t>precision</a:t>
            </a:r>
            <a:r>
              <a:rPr lang="fr-FR" sz="1867" b="1" dirty="0"/>
              <a:t> </a:t>
            </a:r>
            <a:r>
              <a:rPr lang="fr-FR" sz="1867" b="1" dirty="0" err="1"/>
              <a:t>improves</a:t>
            </a:r>
            <a:r>
              <a:rPr lang="fr-FR" sz="1867" b="1" dirty="0"/>
              <a:t> </a:t>
            </a:r>
            <a:r>
              <a:rPr lang="fr-FR" sz="1867" b="1" dirty="0" err="1"/>
              <a:t>scalability</a:t>
            </a:r>
            <a:r>
              <a:rPr lang="fr-FR" sz="1867" dirty="0"/>
              <a:t> </a:t>
            </a:r>
            <a:r>
              <a:rPr lang="fr-FR" sz="1867" dirty="0"/>
              <a:t>of the double </a:t>
            </a:r>
            <a:r>
              <a:rPr lang="fr-FR" sz="1867" dirty="0" err="1"/>
              <a:t>precision</a:t>
            </a:r>
            <a:r>
              <a:rPr lang="fr-FR" sz="1867" dirty="0"/>
              <a:t> version</a:t>
            </a:r>
            <a:endParaRPr lang="fr-FR" sz="1867" dirty="0"/>
          </a:p>
        </p:txBody>
      </p:sp>
    </p:spTree>
    <p:extLst>
      <p:ext uri="{BB962C8B-B14F-4D97-AF65-F5344CB8AC3E}">
        <p14:creationId xmlns:p14="http://schemas.microsoft.com/office/powerpoint/2010/main" val="114871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44">
            <a:extLst>
              <a:ext uri="{FF2B5EF4-FFF2-40B4-BE49-F238E27FC236}">
                <a16:creationId xmlns:a16="http://schemas.microsoft.com/office/drawing/2014/main" id="{27D1FC3A-1074-A341-84E4-D494FE34C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399"/>
          <a:stretch>
            <a:fillRect/>
          </a:stretch>
        </p:blipFill>
        <p:spPr bwMode="auto">
          <a:xfrm>
            <a:off x="117071" y="1569692"/>
            <a:ext cx="5263245" cy="207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F85073D-A749-8449-9A7D-594C36E85083}"/>
              </a:ext>
            </a:extLst>
          </p:cNvPr>
          <p:cNvSpPr txBox="1"/>
          <p:nvPr/>
        </p:nvSpPr>
        <p:spPr>
          <a:xfrm>
            <a:off x="71717" y="4190103"/>
            <a:ext cx="5308600" cy="1816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r>
              <a:rPr 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decreases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endParaRPr lang="fr-FR" sz="18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fr-FR" sz="18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  <a:defRPr/>
            </a:pPr>
            <a:r>
              <a:rPr 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gains in </a:t>
            </a:r>
            <a:r>
              <a:rPr 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computational</a:t>
            </a:r>
            <a:r>
              <a:rPr 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efficiency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due to the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in instructions per cycle (IPC). </a:t>
            </a:r>
          </a:p>
          <a:p>
            <a:pPr>
              <a:defRPr/>
            </a:pP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exploitation of the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shared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faster</a:t>
            </a:r>
            <a:r>
              <a:rPr 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memory </a:t>
            </a:r>
            <a:r>
              <a:rPr 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operations</a:t>
            </a:r>
            <a:endParaRPr lang="fr-FR"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6">
            <a:extLst>
              <a:ext uri="{FF2B5EF4-FFF2-40B4-BE49-F238E27FC236}">
                <a16:creationId xmlns:a16="http://schemas.microsoft.com/office/drawing/2014/main" id="{A49D2C5E-59E1-4341-A63D-CFAF6CC81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747" y="3668144"/>
            <a:ext cx="489428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467" i="1"/>
              <a:t>* </a:t>
            </a:r>
            <a:r>
              <a:rPr lang="fr-FR" altLang="fr-FR" sz="1467" i="1" err="1"/>
              <a:t>These</a:t>
            </a:r>
            <a:r>
              <a:rPr lang="fr-FR" altLang="fr-FR" sz="1467" i="1"/>
              <a:t> values use the </a:t>
            </a:r>
            <a:r>
              <a:rPr lang="fr-FR" altLang="fr-FR" sz="1467" i="1" err="1"/>
              <a:t>column</a:t>
            </a:r>
            <a:r>
              <a:rPr lang="fr-FR" altLang="fr-FR" sz="1467" i="1"/>
              <a:t> on </a:t>
            </a:r>
            <a:r>
              <a:rPr lang="fr-FR" altLang="fr-FR" sz="1467" i="1" err="1"/>
              <a:t>their</a:t>
            </a:r>
            <a:r>
              <a:rPr lang="fr-FR" altLang="fr-FR" sz="1467" i="1"/>
              <a:t> </a:t>
            </a:r>
            <a:r>
              <a:rPr lang="fr-FR" altLang="fr-FR" sz="1467" i="1" err="1"/>
              <a:t>left</a:t>
            </a:r>
            <a:r>
              <a:rPr lang="fr-FR" altLang="fr-FR" sz="1467" i="1"/>
              <a:t> as </a:t>
            </a:r>
            <a:r>
              <a:rPr lang="fr-FR" altLang="fr-FR" sz="1467" i="1" err="1"/>
              <a:t>reference</a:t>
            </a:r>
            <a:r>
              <a:rPr lang="fr-FR" altLang="fr-FR" sz="1467" i="1"/>
              <a:t>.</a:t>
            </a:r>
            <a:endParaRPr lang="fr-FR" altLang="fr-FR" sz="1467"/>
          </a:p>
        </p:txBody>
      </p:sp>
      <p:pic>
        <p:nvPicPr>
          <p:cNvPr id="6" name="Image 47">
            <a:extLst>
              <a:ext uri="{FF2B5EF4-FFF2-40B4-BE49-F238E27FC236}">
                <a16:creationId xmlns:a16="http://schemas.microsoft.com/office/drawing/2014/main" id="{E126BCA2-5328-0143-B45D-C14A43E9C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352" y="1566250"/>
            <a:ext cx="3968249" cy="4497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48">
            <a:extLst>
              <a:ext uri="{FF2B5EF4-FFF2-40B4-BE49-F238E27FC236}">
                <a16:creationId xmlns:a16="http://schemas.microsoft.com/office/drawing/2014/main" id="{35D5C67C-B7EB-664C-9867-0898252A9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696" y="755329"/>
            <a:ext cx="4490332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Proportion of </a:t>
            </a:r>
            <a:r>
              <a:rPr lang="fr-FR" altLang="fr-FR" sz="1867" b="1" dirty="0" err="1"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r>
              <a:rPr lang="fr-FR" altLang="fr-FR" sz="1867" b="1" dirty="0">
                <a:latin typeface="Calibri" panose="020F0502020204030204" pitchFamily="34" charset="0"/>
                <a:cs typeface="Calibri" panose="020F0502020204030204" pitchFamily="34" charset="0"/>
              </a:rPr>
              <a:t> instructions</a:t>
            </a:r>
          </a:p>
          <a:p>
            <a:pPr algn="ctr"/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alt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those</a:t>
            </a:r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not </a:t>
            </a:r>
            <a:r>
              <a:rPr lang="fr-FR" altLang="fr-FR" sz="1867" dirty="0" err="1"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  <a:r>
              <a:rPr lang="fr-FR" altLang="fr-FR" sz="1867" dirty="0">
                <a:latin typeface="Calibri" panose="020F0502020204030204" pitchFamily="34" charset="0"/>
                <a:cs typeface="Calibri" panose="020F0502020204030204" pitchFamily="34" charset="0"/>
              </a:rPr>
              <a:t> in MPI communication) </a:t>
            </a:r>
          </a:p>
        </p:txBody>
      </p:sp>
      <p:sp>
        <p:nvSpPr>
          <p:cNvPr id="8" name="ZoneTexte 49">
            <a:extLst>
              <a:ext uri="{FF2B5EF4-FFF2-40B4-BE49-F238E27FC236}">
                <a16:creationId xmlns:a16="http://schemas.microsoft.com/office/drawing/2014/main" id="{9B066940-3E67-2E48-A2AB-EC373625D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128" y="978259"/>
            <a:ext cx="2226892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fr-FR" sz="1867" b="1" i="1" dirty="0">
                <a:latin typeface="Calibri" panose="020F0502020204030204" pitchFamily="34" charset="0"/>
                <a:cs typeface="Calibri" panose="020F0502020204030204" pitchFamily="34" charset="0"/>
              </a:rPr>
              <a:t>performance</a:t>
            </a:r>
            <a:r>
              <a:rPr lang="fr-FR" altLang="fr-FR" sz="1867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altLang="fr-FR" sz="1867" i="1" dirty="0" err="1">
                <a:latin typeface="Calibri" panose="020F0502020204030204" pitchFamily="34" charset="0"/>
                <a:cs typeface="Calibri" panose="020F0502020204030204" pitchFamily="34" charset="0"/>
              </a:rPr>
              <a:t>metrics</a:t>
            </a:r>
            <a:endParaRPr lang="fr-FR" altLang="fr-FR" sz="18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50">
            <a:extLst>
              <a:ext uri="{FF2B5EF4-FFF2-40B4-BE49-F238E27FC236}">
                <a16:creationId xmlns:a16="http://schemas.microsoft.com/office/drawing/2014/main" id="{99A90D0F-4848-164D-A5E7-1087AA72F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2" y="2343443"/>
            <a:ext cx="2252133" cy="296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8809038" indent="-5764213" defTabSz="208597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266238" indent="-5764213" defTabSz="208597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9723438" indent="-5764213" defTabSz="208597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0180638" indent="-5764213" defTabSz="2085975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most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 of </a:t>
            </a: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these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 instructions are </a:t>
            </a: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Load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 and Stores and not </a:t>
            </a: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floating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 point </a:t>
            </a: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operations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. </a:t>
            </a:r>
          </a:p>
          <a:p>
            <a:pPr marL="0" indent="0">
              <a:defRPr/>
            </a:pPr>
            <a:endParaRPr lang="fr-FR" altLang="fr-FR" sz="1867">
              <a:solidFill>
                <a:srgbClr val="000007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Impact of code </a:t>
            </a: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writing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 or compiler </a:t>
            </a:r>
            <a:r>
              <a:rPr lang="fr-FR" altLang="fr-FR" sz="1867" err="1">
                <a:solidFill>
                  <a:srgbClr val="000007"/>
                </a:solidFill>
                <a:latin typeface="Calibri" panose="020F0502020204030204" pitchFamily="34" charset="0"/>
              </a:rPr>
              <a:t>optimization</a:t>
            </a:r>
            <a:r>
              <a:rPr lang="fr-FR" altLang="fr-FR" sz="1867">
                <a:solidFill>
                  <a:srgbClr val="000007"/>
                </a:solidFill>
                <a:latin typeface="Calibri" panose="020F0502020204030204" pitchFamily="34" charset="0"/>
              </a:rPr>
              <a:t>?</a:t>
            </a:r>
            <a:endParaRPr lang="fr-FR" altLang="fr-FR" sz="1867"/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8EC23C6B-19DB-FB4C-A72F-D3285B0D8282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6403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2667" dirty="0">
                <a:solidFill>
                  <a:srgbClr val="00B0F0"/>
                </a:solidFill>
                <a:ea typeface="Helvetica"/>
                <a:cs typeface="Helvetica"/>
                <a:sym typeface="Helvetica"/>
              </a:rPr>
              <a:t>ORCA36: first tests of </a:t>
            </a:r>
            <a:r>
              <a:rPr lang="fr-FR" sz="2667" dirty="0" err="1">
                <a:solidFill>
                  <a:srgbClr val="00B0F0"/>
                </a:solidFill>
                <a:ea typeface="Helvetica"/>
                <a:cs typeface="Helvetica"/>
                <a:sym typeface="Helvetica"/>
              </a:rPr>
              <a:t>scalability</a:t>
            </a:r>
            <a:endParaRPr lang="fr-FR" sz="2667" dirty="0">
              <a:solidFill>
                <a:srgbClr val="00B0F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F5B3DE0-41C3-3544-9F6F-D0B14E7F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1957" y="-28789"/>
            <a:ext cx="3040044" cy="81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4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74160-A249-A541-834C-2E9CF10A3756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91999" cy="640312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fr-FR" sz="2667" dirty="0">
                <a:solidFill>
                  <a:srgbClr val="00B0F0"/>
                </a:solidFill>
                <a:ea typeface="Helvetica"/>
                <a:cs typeface="Helvetica"/>
                <a:sym typeface="Helvetica"/>
              </a:rPr>
              <a:t>ORCA36: first tests of </a:t>
            </a:r>
            <a:r>
              <a:rPr lang="fr-FR" sz="2667" dirty="0" err="1">
                <a:solidFill>
                  <a:srgbClr val="00B0F0"/>
                </a:solidFill>
                <a:ea typeface="Helvetica"/>
                <a:cs typeface="Helvetica"/>
                <a:sym typeface="Helvetica"/>
              </a:rPr>
              <a:t>scalability</a:t>
            </a:r>
            <a:endParaRPr lang="fr-FR" sz="2667" dirty="0">
              <a:solidFill>
                <a:srgbClr val="00B0F0"/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0756962-044E-E649-BBE6-4522202CD67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615761" y="2616200"/>
          <a:ext cx="5301520" cy="162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0760">
                  <a:extLst>
                    <a:ext uri="{9D8B030D-6E8A-4147-A177-3AD203B41FA5}">
                      <a16:colId xmlns:a16="http://schemas.microsoft.com/office/drawing/2014/main" val="4052947195"/>
                    </a:ext>
                  </a:extLst>
                </a:gridCol>
                <a:gridCol w="2650760">
                  <a:extLst>
                    <a:ext uri="{9D8B030D-6E8A-4147-A177-3AD203B41FA5}">
                      <a16:colId xmlns:a16="http://schemas.microsoft.com/office/drawing/2014/main" val="1633760991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10.000 </a:t>
                      </a:r>
                      <a:r>
                        <a:rPr lang="fr-FR" sz="1900" b="0" dirty="0" err="1">
                          <a:solidFill>
                            <a:schemeClr val="tx1"/>
                          </a:solidFill>
                        </a:rPr>
                        <a:t>cores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3H40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745596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20.000 </a:t>
                      </a:r>
                      <a:r>
                        <a:rPr lang="fr-FR" sz="1900" b="0" dirty="0" err="1">
                          <a:solidFill>
                            <a:schemeClr val="tx1"/>
                          </a:solidFill>
                        </a:rPr>
                        <a:t>cores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1H55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50524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30.000 </a:t>
                      </a:r>
                      <a:r>
                        <a:rPr lang="fr-FR" sz="1900" b="0" dirty="0" err="1">
                          <a:solidFill>
                            <a:schemeClr val="tx1"/>
                          </a:solidFill>
                        </a:rPr>
                        <a:t>cores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1H15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7582500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40.000 </a:t>
                      </a:r>
                      <a:r>
                        <a:rPr lang="fr-FR" sz="1900" b="0" dirty="0" err="1">
                          <a:solidFill>
                            <a:schemeClr val="tx1"/>
                          </a:solidFill>
                        </a:rPr>
                        <a:t>cores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900" b="0" dirty="0">
                          <a:solidFill>
                            <a:schemeClr val="tx1"/>
                          </a:solidFill>
                        </a:rPr>
                        <a:t>1H20</a:t>
                      </a:r>
                      <a:endParaRPr lang="en-US" sz="19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marT="60960" marB="6096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506818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04D76C44-64C4-B740-BCFD-656F79DBC0CD}"/>
              </a:ext>
            </a:extLst>
          </p:cNvPr>
          <p:cNvSpPr txBox="1"/>
          <p:nvPr/>
        </p:nvSpPr>
        <p:spPr>
          <a:xfrm>
            <a:off x="2628780" y="4675457"/>
            <a:ext cx="2182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Elapsed time for a 5 days run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8A02A9-1BE4-0A4A-ADB2-03441655DAC4}"/>
              </a:ext>
            </a:extLst>
          </p:cNvPr>
          <p:cNvSpPr txBox="1"/>
          <p:nvPr/>
        </p:nvSpPr>
        <p:spPr>
          <a:xfrm>
            <a:off x="456504" y="951437"/>
            <a:ext cx="6522940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00B0F0"/>
                </a:solidFill>
              </a:rPr>
              <a:t>Time-to-solution for a 5 days run ( as for forecasting)</a:t>
            </a:r>
          </a:p>
          <a:p>
            <a:endParaRPr lang="en-US" sz="1867" dirty="0">
              <a:solidFill>
                <a:srgbClr val="00B0F0"/>
              </a:solidFill>
            </a:endParaRPr>
          </a:p>
          <a:p>
            <a:r>
              <a:rPr lang="en-US" sz="1867" dirty="0"/>
              <a:t>Performed on the new </a:t>
            </a:r>
            <a:r>
              <a:rPr lang="en-US" sz="1867" dirty="0" err="1"/>
              <a:t>Météo</a:t>
            </a:r>
            <a:r>
              <a:rPr lang="en-US" sz="1867" dirty="0"/>
              <a:t> France ATOS/BULL computer</a:t>
            </a:r>
          </a:p>
        </p:txBody>
      </p:sp>
    </p:spTree>
    <p:extLst>
      <p:ext uri="{BB962C8B-B14F-4D97-AF65-F5344CB8AC3E}">
        <p14:creationId xmlns:p14="http://schemas.microsoft.com/office/powerpoint/2010/main" val="90007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1B6FB09-DB50-0A4F-932D-EDA27B74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27" y="48768"/>
            <a:ext cx="11921269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HPC developments in NEMO 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D73DB8-B246-5646-8129-F05618BB0C58}"/>
              </a:ext>
            </a:extLst>
          </p:cNvPr>
          <p:cNvSpPr txBox="1"/>
          <p:nvPr/>
        </p:nvSpPr>
        <p:spPr>
          <a:xfrm>
            <a:off x="124427" y="712115"/>
            <a:ext cx="11621107" cy="382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endParaRPr lang="es-E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 err="1"/>
              <a:t>tilling</a:t>
            </a:r>
            <a:r>
              <a:rPr lang="es-ES" sz="1867" dirty="0"/>
              <a:t> </a:t>
            </a:r>
            <a:r>
              <a:rPr lang="es-ES" sz="1867" dirty="0" err="1"/>
              <a:t>method</a:t>
            </a:r>
            <a:endParaRPr lang="es-E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 err="1"/>
              <a:t>loop</a:t>
            </a:r>
            <a:r>
              <a:rPr lang="es-ES" sz="1867" dirty="0"/>
              <a:t> </a:t>
            </a:r>
            <a:r>
              <a:rPr lang="es-ES" sz="1867" dirty="0" err="1"/>
              <a:t>fusion</a:t>
            </a:r>
            <a:endParaRPr lang="es-ES" sz="1867" dirty="0"/>
          </a:p>
          <a:p>
            <a:pPr marL="380990" indent="-380990">
              <a:buFont typeface="Symbol" pitchFamily="2" charset="2"/>
              <a:buChar char="Þ"/>
            </a:pPr>
            <a:r>
              <a:rPr lang="es-ES" sz="1867" dirty="0" err="1"/>
              <a:t>better</a:t>
            </a:r>
            <a:r>
              <a:rPr lang="es-ES" sz="1867" dirty="0"/>
              <a:t> use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b="1" dirty="0" err="1"/>
              <a:t>memory</a:t>
            </a:r>
            <a:r>
              <a:rPr lang="es-ES" sz="1867" b="1" dirty="0"/>
              <a:t> </a:t>
            </a:r>
            <a:r>
              <a:rPr lang="es-ES" sz="1867" b="1" dirty="0" err="1"/>
              <a:t>hierarchy</a:t>
            </a:r>
            <a:r>
              <a:rPr lang="es-ES" sz="1867" dirty="0"/>
              <a:t> and </a:t>
            </a:r>
            <a:r>
              <a:rPr lang="es-ES" sz="1867" dirty="0" err="1"/>
              <a:t>improve</a:t>
            </a:r>
            <a:r>
              <a:rPr lang="es-ES" sz="1867" dirty="0"/>
              <a:t>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b="1" dirty="0" err="1"/>
              <a:t>memory</a:t>
            </a:r>
            <a:r>
              <a:rPr lang="es-ES" sz="1867" b="1" dirty="0"/>
              <a:t> </a:t>
            </a:r>
            <a:r>
              <a:rPr lang="es-ES" sz="1867" b="1" dirty="0" err="1"/>
              <a:t>access</a:t>
            </a:r>
            <a:endParaRPr lang="es-ES" sz="1867" b="1" dirty="0"/>
          </a:p>
          <a:p>
            <a:pPr marL="380990" indent="-380990">
              <a:buFont typeface="Symbol" pitchFamily="2" charset="2"/>
              <a:buChar char="Þ"/>
            </a:pPr>
            <a:endParaRPr lang="es-ES" sz="1867" dirty="0"/>
          </a:p>
          <a:p>
            <a:pPr marL="380990" indent="-380990">
              <a:buFont typeface="Symbol" pitchFamily="2" charset="2"/>
              <a:buChar char="Þ"/>
            </a:pPr>
            <a:endParaRPr lang="es-E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 err="1"/>
              <a:t>increase</a:t>
            </a:r>
            <a:r>
              <a:rPr lang="es-ES" sz="1867" dirty="0"/>
              <a:t> halos (=local </a:t>
            </a:r>
            <a:r>
              <a:rPr lang="es-ES" sz="1867" dirty="0" err="1"/>
              <a:t>domain</a:t>
            </a:r>
            <a:r>
              <a:rPr lang="es-ES" sz="1867" dirty="0"/>
              <a:t> </a:t>
            </a:r>
            <a:r>
              <a:rPr lang="es-ES" sz="1867" dirty="0" err="1"/>
              <a:t>overlapping</a:t>
            </a:r>
            <a:r>
              <a:rPr lang="es-ES" sz="1867" dirty="0"/>
              <a:t> band)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 err="1"/>
              <a:t>Introduction</a:t>
            </a:r>
            <a:r>
              <a:rPr lang="es-ES" sz="1867" dirty="0"/>
              <a:t> of MPI3 and </a:t>
            </a:r>
            <a:r>
              <a:rPr lang="es-ES" sz="1867" dirty="0" err="1"/>
              <a:t>activation</a:t>
            </a:r>
            <a:r>
              <a:rPr lang="es-ES" sz="1867" dirty="0"/>
              <a:t> of </a:t>
            </a:r>
            <a:r>
              <a:rPr lang="es-ES" sz="1867" dirty="0" err="1"/>
              <a:t>collective</a:t>
            </a:r>
            <a:r>
              <a:rPr lang="es-ES" sz="1867" dirty="0"/>
              <a:t> </a:t>
            </a:r>
            <a:r>
              <a:rPr lang="es-ES" sz="1867" dirty="0" err="1"/>
              <a:t>neighbours</a:t>
            </a:r>
            <a:r>
              <a:rPr lang="es-ES" sz="1867" dirty="0"/>
              <a:t> </a:t>
            </a:r>
            <a:r>
              <a:rPr lang="es-ES" sz="1867" dirty="0" err="1"/>
              <a:t>communications</a:t>
            </a:r>
            <a:r>
              <a:rPr lang="es-ES" sz="1867" dirty="0"/>
              <a:t> </a:t>
            </a:r>
          </a:p>
          <a:p>
            <a:pPr marL="380990" indent="-380990">
              <a:buFont typeface="Symbol" pitchFamily="2" charset="2"/>
              <a:buChar char="Þ"/>
            </a:pPr>
            <a:r>
              <a:rPr lang="es-ES" sz="1867" b="1" dirty="0" err="1"/>
              <a:t>decrease</a:t>
            </a:r>
            <a:r>
              <a:rPr lang="es-ES" sz="1867" dirty="0"/>
              <a:t>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dirty="0" err="1"/>
              <a:t>cost</a:t>
            </a:r>
            <a:r>
              <a:rPr lang="es-ES" sz="1867" dirty="0"/>
              <a:t> of </a:t>
            </a:r>
            <a:r>
              <a:rPr lang="es-ES" sz="1867" b="1" dirty="0" err="1"/>
              <a:t>communication</a:t>
            </a:r>
            <a:r>
              <a:rPr lang="es-ES" sz="1867" dirty="0"/>
              <a:t> </a:t>
            </a:r>
            <a:r>
              <a:rPr lang="es-ES" sz="1867" dirty="0" err="1"/>
              <a:t>between</a:t>
            </a:r>
            <a:r>
              <a:rPr lang="es-ES" sz="1867" dirty="0"/>
              <a:t>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dirty="0" err="1"/>
              <a:t>different</a:t>
            </a:r>
            <a:r>
              <a:rPr lang="es-ES" sz="1867" dirty="0"/>
              <a:t> </a:t>
            </a:r>
            <a:r>
              <a:rPr lang="es-ES" sz="1867" dirty="0" err="1"/>
              <a:t>processes</a:t>
            </a:r>
            <a:endParaRPr lang="es-ES" sz="1867" dirty="0"/>
          </a:p>
          <a:p>
            <a:pPr marL="380990" indent="-380990">
              <a:buFont typeface="Symbol" pitchFamily="2" charset="2"/>
              <a:buChar char="Þ"/>
            </a:pPr>
            <a:endParaRPr lang="es-ES" sz="1867" dirty="0"/>
          </a:p>
          <a:p>
            <a:pPr marL="380990" indent="-380990">
              <a:buFont typeface="Symbol" pitchFamily="2" charset="2"/>
              <a:buChar char="Þ"/>
            </a:pPr>
            <a:endParaRPr lang="es-E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 err="1"/>
              <a:t>Mixed</a:t>
            </a:r>
            <a:r>
              <a:rPr lang="es-ES" sz="1867" dirty="0"/>
              <a:t> </a:t>
            </a:r>
            <a:r>
              <a:rPr lang="es-ES" sz="1867" dirty="0" err="1"/>
              <a:t>precision</a:t>
            </a:r>
            <a:endParaRPr lang="es-ES" sz="1867" dirty="0"/>
          </a:p>
          <a:p>
            <a:pPr marL="380990" indent="-380990">
              <a:buFont typeface="Symbol" pitchFamily="2" charset="2"/>
              <a:buChar char="Þ"/>
            </a:pPr>
            <a:r>
              <a:rPr lang="es-ES" sz="1867" b="1" dirty="0" err="1"/>
              <a:t>decrease</a:t>
            </a:r>
            <a:r>
              <a:rPr lang="es-ES" sz="1867" dirty="0"/>
              <a:t>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b="1" dirty="0" err="1"/>
              <a:t>computational</a:t>
            </a:r>
            <a:r>
              <a:rPr lang="es-ES" sz="1867" dirty="0"/>
              <a:t> </a:t>
            </a:r>
            <a:r>
              <a:rPr lang="es-ES" sz="1867" dirty="0" err="1"/>
              <a:t>cost</a:t>
            </a:r>
            <a:r>
              <a:rPr lang="es-ES" sz="1867" dirty="0"/>
              <a:t> and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b="1" dirty="0" err="1"/>
              <a:t>memory</a:t>
            </a:r>
            <a:r>
              <a:rPr lang="es-ES" sz="1867" dirty="0"/>
              <a:t> </a:t>
            </a:r>
            <a:r>
              <a:rPr lang="es-ES" sz="1867" dirty="0" err="1"/>
              <a:t>consumption</a:t>
            </a:r>
            <a:endParaRPr lang="es-ES" sz="1867" dirty="0"/>
          </a:p>
        </p:txBody>
      </p:sp>
    </p:spTree>
    <p:extLst>
      <p:ext uri="{BB962C8B-B14F-4D97-AF65-F5344CB8AC3E}">
        <p14:creationId xmlns:p14="http://schemas.microsoft.com/office/powerpoint/2010/main" val="31257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1B6FB09-DB50-0A4F-932D-EDA27B74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768"/>
            <a:ext cx="12192000" cy="64031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HPC developments in NEMO 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D73DB8-B246-5646-8129-F05618BB0C58}"/>
              </a:ext>
            </a:extLst>
          </p:cNvPr>
          <p:cNvSpPr txBox="1"/>
          <p:nvPr/>
        </p:nvSpPr>
        <p:spPr>
          <a:xfrm>
            <a:off x="124427" y="712115"/>
            <a:ext cx="11621107" cy="2678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ES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/>
              <a:t>compute </a:t>
            </a:r>
            <a:r>
              <a:rPr lang="es-ES" sz="1867" dirty="0" err="1"/>
              <a:t>diagnostics</a:t>
            </a:r>
            <a:r>
              <a:rPr lang="es-ES" sz="1867" dirty="0"/>
              <a:t> </a:t>
            </a:r>
            <a:r>
              <a:rPr lang="es-ES" sz="1867" dirty="0" err="1"/>
              <a:t>on</a:t>
            </a:r>
            <a:r>
              <a:rPr lang="es-ES" sz="1867" dirty="0"/>
              <a:t> </a:t>
            </a:r>
            <a:r>
              <a:rPr lang="es-ES" sz="1867" dirty="0" err="1"/>
              <a:t>GPUs</a:t>
            </a:r>
            <a:endParaRPr lang="es-ES" sz="1867" dirty="0"/>
          </a:p>
          <a:p>
            <a:pPr marL="380990" indent="-380990">
              <a:buFont typeface="Symbol" pitchFamily="2" charset="2"/>
              <a:buChar char="Þ"/>
            </a:pPr>
            <a:r>
              <a:rPr lang="es-ES" sz="1867" dirty="0" err="1"/>
              <a:t>improve</a:t>
            </a:r>
            <a:r>
              <a:rPr lang="es-ES" sz="1867" dirty="0"/>
              <a:t> </a:t>
            </a:r>
            <a:r>
              <a:rPr lang="es-ES" sz="1867" dirty="0" err="1"/>
              <a:t>the</a:t>
            </a:r>
            <a:r>
              <a:rPr lang="es-ES" sz="1867" dirty="0"/>
              <a:t> </a:t>
            </a:r>
            <a:r>
              <a:rPr lang="es-ES" sz="1867" b="1" dirty="0" err="1"/>
              <a:t>scalability</a:t>
            </a:r>
            <a:endParaRPr lang="es-ES" sz="1867" b="1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endParaRPr lang="fr-FR" sz="1867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dirty="0"/>
              <a:t>XIOS I/O servers </a:t>
            </a:r>
            <a:r>
              <a:rPr lang="fr-FR" sz="1867" dirty="0" err="1"/>
              <a:t>already</a:t>
            </a:r>
            <a:r>
              <a:rPr lang="fr-FR" sz="1867" dirty="0"/>
              <a:t> </a:t>
            </a:r>
            <a:r>
              <a:rPr lang="fr-FR" sz="1867" dirty="0" err="1"/>
              <a:t>used</a:t>
            </a:r>
            <a:r>
              <a:rPr lang="fr-FR" sz="1867" dirty="0"/>
              <a:t> </a:t>
            </a:r>
            <a:r>
              <a:rPr lang="fr-FR" sz="1867" dirty="0" err="1"/>
              <a:t>with</a:t>
            </a:r>
            <a:r>
              <a:rPr lang="fr-FR" sz="1867" dirty="0"/>
              <a:t> NEMO OGCM </a:t>
            </a:r>
            <a:r>
              <a:rPr lang="fr-FR" sz="1867" dirty="0" err="1"/>
              <a:t>only</a:t>
            </a:r>
            <a:r>
              <a:rPr lang="fr-FR" sz="1867" dirty="0"/>
              <a:t> for model outputs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fr-FR" sz="1867" dirty="0"/>
              <a:t>Activation of  model </a:t>
            </a:r>
            <a:r>
              <a:rPr lang="fr-FR" sz="1867" dirty="0" err="1"/>
              <a:t>restarts</a:t>
            </a:r>
            <a:r>
              <a:rPr lang="fr-FR" sz="1867" dirty="0"/>
              <a:t> </a:t>
            </a:r>
            <a:r>
              <a:rPr lang="es-ES" sz="1867" dirty="0" err="1"/>
              <a:t>reading</a:t>
            </a:r>
            <a:r>
              <a:rPr lang="es-ES" sz="1867" dirty="0"/>
              <a:t> and </a:t>
            </a:r>
            <a:r>
              <a:rPr lang="es-ES" sz="1867" dirty="0" err="1"/>
              <a:t>writing</a:t>
            </a:r>
            <a:r>
              <a:rPr lang="es-ES" sz="1867" dirty="0"/>
              <a:t> </a:t>
            </a:r>
            <a:r>
              <a:rPr lang="es-ES" sz="1867" dirty="0" err="1"/>
              <a:t>with</a:t>
            </a:r>
            <a:r>
              <a:rPr lang="es-ES" sz="1867" dirty="0"/>
              <a:t> XIOS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s-ES" sz="1867" dirty="0"/>
              <a:t>Use 2 </a:t>
            </a:r>
            <a:r>
              <a:rPr lang="es-ES" sz="1867" dirty="0" err="1"/>
              <a:t>levels</a:t>
            </a:r>
            <a:r>
              <a:rPr lang="es-ES" sz="1867" dirty="0"/>
              <a:t> of servers in XIOS</a:t>
            </a:r>
          </a:p>
          <a:p>
            <a:pPr lvl="0"/>
            <a:r>
              <a:rPr lang="fr-FR" sz="1867" dirty="0"/>
              <a:t>=&gt; </a:t>
            </a:r>
            <a:r>
              <a:rPr lang="fr-FR" sz="1867" dirty="0" err="1"/>
              <a:t>Improve</a:t>
            </a:r>
            <a:r>
              <a:rPr lang="fr-FR" sz="1867" b="1" dirty="0"/>
              <a:t> </a:t>
            </a:r>
            <a:r>
              <a:rPr lang="es-ES" sz="1867" b="1" dirty="0"/>
              <a:t>I/O performances</a:t>
            </a:r>
            <a:endParaRPr lang="en-US" sz="1867" b="1" dirty="0"/>
          </a:p>
        </p:txBody>
      </p:sp>
    </p:spTree>
    <p:extLst>
      <p:ext uri="{BB962C8B-B14F-4D97-AF65-F5344CB8AC3E}">
        <p14:creationId xmlns:p14="http://schemas.microsoft.com/office/powerpoint/2010/main" val="372398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2"/>
          <p:cNvSpPr txBox="1">
            <a:spLocks noGrp="1"/>
          </p:cNvSpPr>
          <p:nvPr>
            <p:ph type="ctrTitle"/>
          </p:nvPr>
        </p:nvSpPr>
        <p:spPr>
          <a:xfrm>
            <a:off x="4963900" y="1908925"/>
            <a:ext cx="6702600" cy="8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ct val="100000"/>
              <a:buFont typeface="Calibri"/>
              <a:buNone/>
            </a:pPr>
            <a:r>
              <a:rPr lang="ca-ES"/>
              <a:t>Thank you!</a:t>
            </a:r>
            <a:endParaRPr/>
          </a:p>
        </p:txBody>
      </p:sp>
      <p:sp>
        <p:nvSpPr>
          <p:cNvPr id="370" name="Google Shape;370;p42"/>
          <p:cNvSpPr txBox="1">
            <a:spLocks noGrp="1"/>
          </p:cNvSpPr>
          <p:nvPr>
            <p:ph type="body" idx="2"/>
          </p:nvPr>
        </p:nvSpPr>
        <p:spPr>
          <a:xfrm>
            <a:off x="4071551" y="6095685"/>
            <a:ext cx="8120449" cy="48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lvl="0" indent="0" algn="ctr">
              <a:spcBef>
                <a:spcPts val="0"/>
              </a:spcBef>
            </a:pPr>
            <a:r>
              <a:rPr lang="ca-ES" dirty="0" smtClean="0">
                <a:hlinkClick r:id="rId3"/>
              </a:rPr>
              <a:t>miguel.castrillo@bsc.es</a:t>
            </a:r>
            <a:r>
              <a:rPr lang="ca-ES" dirty="0" smtClean="0"/>
              <a:t> </a:t>
            </a:r>
            <a:r>
              <a:rPr lang="ca-ES" dirty="0" smtClean="0"/>
              <a:t> </a:t>
            </a:r>
            <a:r>
              <a:rPr lang="ca-ES" dirty="0" smtClean="0">
                <a:hlinkClick r:id="rId4"/>
              </a:rPr>
              <a:t>dorotea.iovino@cmcc.it</a:t>
            </a:r>
            <a:r>
              <a:rPr lang="ca-ES" dirty="0"/>
              <a:t> </a:t>
            </a:r>
            <a:r>
              <a:rPr lang="ca-ES" dirty="0" smtClean="0"/>
              <a:t> </a:t>
            </a:r>
            <a:r>
              <a:rPr lang="ca-ES" dirty="0" smtClean="0">
                <a:hlinkClick r:id="rId5"/>
              </a:rPr>
              <a:t>cbricaud@mercator-ocean.fr</a:t>
            </a:r>
            <a:r>
              <a:rPr lang="ca-ES" dirty="0" smtClean="0"/>
              <a:t> </a:t>
            </a:r>
            <a:endParaRPr lang="ca-ES" dirty="0"/>
          </a:p>
        </p:txBody>
      </p:sp>
      <p:pic>
        <p:nvPicPr>
          <p:cNvPr id="371" name="Google Shape;371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5458" y="3107430"/>
            <a:ext cx="3012227" cy="919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2"/>
          <p:cNvSpPr/>
          <p:nvPr/>
        </p:nvSpPr>
        <p:spPr>
          <a:xfrm>
            <a:off x="5205392" y="4470962"/>
            <a:ext cx="6219600" cy="885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The ESiWACE project has received funding from the European Union’s Horizon 2020 research and innovation program under grant agreement No </a:t>
            </a:r>
            <a:r>
              <a:rPr lang="ca-ES" sz="1100" dirty="0" smtClean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675191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ca-ES" sz="11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en-GB" sz="1100" dirty="0" smtClean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The IMMERSE project has </a:t>
            </a:r>
            <a:r>
              <a:rPr lang="en-GB" sz="1100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received funding from the European Union’s Horizon 2020 research and innovation programme under grant agreement No </a:t>
            </a:r>
            <a:r>
              <a:rPr lang="en-GB" sz="1100" dirty="0" smtClean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823988</a:t>
            </a:r>
            <a:endParaRPr sz="11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5290838" y="5499003"/>
            <a:ext cx="6035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This material reflects only the author's view and the Commission is not responsible for any use that may be made of the information it contains.</a:t>
            </a:r>
            <a:endParaRPr sz="11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D60D7B-21E5-D245-B907-B911B45DC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9458" y="3107430"/>
            <a:ext cx="2784107" cy="9190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527700"/>
          </a:xfrm>
          <a:prstGeom prst="rect">
            <a:avLst/>
          </a:prstGeom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EC-Earth 3 coupled ~10 km</a:t>
            </a:r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604592" y="1442094"/>
            <a:ext cx="11329200" cy="4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749C"/>
              </a:buClr>
              <a:buSzPts val="3200"/>
              <a:buNone/>
            </a:pPr>
            <a:r>
              <a:rPr lang="ca-ES" sz="2900" b="1">
                <a:solidFill>
                  <a:srgbClr val="00749C"/>
                </a:solidFill>
              </a:rPr>
              <a:t>ESiWACE: EC-Earth ~10km coupled demonstrator</a:t>
            </a:r>
            <a:endParaRPr sz="2900" b="1">
              <a:solidFill>
                <a:srgbClr val="00749C"/>
              </a:solidFill>
            </a:endParaRPr>
          </a:p>
          <a:p>
            <a:pPr marL="457200" lvl="0" indent="-419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9BBE14"/>
              </a:buClr>
              <a:buSzPts val="2800"/>
              <a:buChar char="•"/>
            </a:pPr>
            <a:r>
              <a:rPr lang="ca-ES" sz="2800" b="1">
                <a:solidFill>
                  <a:srgbClr val="9BBE14"/>
                </a:solidFill>
              </a:rPr>
              <a:t>IFS</a:t>
            </a:r>
            <a:r>
              <a:rPr lang="ca-ES" sz="2800">
                <a:solidFill>
                  <a:srgbClr val="9BBE14"/>
                </a:solidFill>
              </a:rPr>
              <a:t> cycle 36r4</a:t>
            </a:r>
            <a:r>
              <a:rPr lang="ca-ES" sz="2800">
                <a:solidFill>
                  <a:srgbClr val="7F7F7F"/>
                </a:solidFill>
              </a:rPr>
              <a:t> for </a:t>
            </a:r>
            <a:r>
              <a:rPr lang="ca-ES" sz="2800">
                <a:solidFill>
                  <a:srgbClr val="F09600"/>
                </a:solidFill>
              </a:rPr>
              <a:t>atmosphere</a:t>
            </a:r>
            <a:endParaRPr sz="1900">
              <a:solidFill>
                <a:srgbClr val="F09600"/>
              </a:solidFill>
            </a:endParaRPr>
          </a:p>
          <a:p>
            <a:pPr marL="990600" lvl="1" indent="-3429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80A5"/>
              </a:buClr>
              <a:buSzPts val="2600"/>
              <a:buChar char="•"/>
            </a:pPr>
            <a:r>
              <a:rPr lang="ca-ES" sz="2600">
                <a:solidFill>
                  <a:srgbClr val="00749C"/>
                </a:solidFill>
              </a:rPr>
              <a:t>T1279L91</a:t>
            </a:r>
            <a:r>
              <a:rPr lang="ca-ES" sz="2600">
                <a:solidFill>
                  <a:srgbClr val="0078A0"/>
                </a:solidFill>
              </a:rPr>
              <a:t>:</a:t>
            </a:r>
            <a:r>
              <a:rPr lang="ca-ES" sz="2600">
                <a:solidFill>
                  <a:srgbClr val="7F7F7F"/>
                </a:solidFill>
              </a:rPr>
              <a:t> ~16 km grid point distance,  </a:t>
            </a:r>
            <a:r>
              <a:rPr lang="ca-ES" sz="2600" b="1">
                <a:solidFill>
                  <a:srgbClr val="7F7F7F"/>
                </a:solidFill>
              </a:rPr>
              <a:t>2.1 M</a:t>
            </a:r>
            <a:r>
              <a:rPr lang="ca-ES" sz="2600">
                <a:solidFill>
                  <a:srgbClr val="7F7F7F"/>
                </a:solidFill>
              </a:rPr>
              <a:t> grid points</a:t>
            </a:r>
            <a:endParaRPr sz="1500">
              <a:solidFill>
                <a:srgbClr val="7F7F7F"/>
              </a:solidFill>
            </a:endParaRPr>
          </a:p>
          <a:p>
            <a:pPr marL="457200" lvl="0" indent="-419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9BBE14"/>
              </a:buClr>
              <a:buSzPts val="2800"/>
              <a:buChar char="•"/>
            </a:pPr>
            <a:r>
              <a:rPr lang="ca-ES" sz="2800" b="1">
                <a:solidFill>
                  <a:srgbClr val="9BBE14"/>
                </a:solidFill>
              </a:rPr>
              <a:t>NEMO-LIM3</a:t>
            </a:r>
            <a:r>
              <a:rPr lang="ca-ES" sz="2800">
                <a:solidFill>
                  <a:srgbClr val="9BBE14"/>
                </a:solidFill>
              </a:rPr>
              <a:t> v3.6</a:t>
            </a:r>
            <a:r>
              <a:rPr lang="ca-ES" sz="2800">
                <a:solidFill>
                  <a:srgbClr val="7F7F7F"/>
                </a:solidFill>
              </a:rPr>
              <a:t> for </a:t>
            </a:r>
            <a:r>
              <a:rPr lang="ca-ES" sz="2800">
                <a:solidFill>
                  <a:srgbClr val="F09600"/>
                </a:solidFill>
              </a:rPr>
              <a:t>ocean &amp; sea-ice</a:t>
            </a:r>
            <a:endParaRPr sz="1900">
              <a:solidFill>
                <a:srgbClr val="F09600"/>
              </a:solidFill>
            </a:endParaRPr>
          </a:p>
          <a:p>
            <a:pPr marL="990600" lvl="1" indent="-3429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rgbClr val="0080A5"/>
              </a:buClr>
              <a:buSzPts val="2600"/>
              <a:buChar char="•"/>
            </a:pPr>
            <a:r>
              <a:rPr lang="ca-ES" sz="2600">
                <a:solidFill>
                  <a:srgbClr val="00749E"/>
                </a:solidFill>
              </a:rPr>
              <a:t>ORCA12L75:</a:t>
            </a:r>
            <a:r>
              <a:rPr lang="ca-ES" sz="2600">
                <a:solidFill>
                  <a:srgbClr val="7F7F7F"/>
                </a:solidFill>
              </a:rPr>
              <a:t> ~9 km grid point distance, </a:t>
            </a:r>
            <a:r>
              <a:rPr lang="ca-ES" sz="2600" b="1">
                <a:solidFill>
                  <a:srgbClr val="7F7F7F"/>
                </a:solidFill>
              </a:rPr>
              <a:t>13.2 M</a:t>
            </a:r>
            <a:r>
              <a:rPr lang="ca-ES" sz="2600">
                <a:solidFill>
                  <a:srgbClr val="7F7F7F"/>
                </a:solidFill>
              </a:rPr>
              <a:t> grid points*</a:t>
            </a:r>
            <a:endParaRPr sz="1500">
              <a:solidFill>
                <a:srgbClr val="7F7F7F"/>
              </a:solidFill>
            </a:endParaRPr>
          </a:p>
          <a:p>
            <a:pPr marL="457200" lvl="0" indent="-419100" algn="l" rtl="0">
              <a:lnSpc>
                <a:spcPct val="140000"/>
              </a:lnSpc>
              <a:spcBef>
                <a:spcPts val="700"/>
              </a:spcBef>
              <a:spcAft>
                <a:spcPts val="0"/>
              </a:spcAft>
              <a:buClr>
                <a:srgbClr val="0078A0"/>
              </a:buClr>
              <a:buSzPts val="2800"/>
              <a:buChar char="•"/>
            </a:pPr>
            <a:r>
              <a:rPr lang="ca-ES" sz="2800">
                <a:solidFill>
                  <a:srgbClr val="00749C"/>
                </a:solidFill>
              </a:rPr>
              <a:t>Total 3D space points:</a:t>
            </a:r>
            <a:r>
              <a:rPr lang="ca-ES" sz="2800">
                <a:solidFill>
                  <a:srgbClr val="7F7F7F"/>
                </a:solidFill>
              </a:rPr>
              <a:t> </a:t>
            </a:r>
            <a:r>
              <a:rPr lang="ca-ES" sz="2800" b="1">
                <a:solidFill>
                  <a:srgbClr val="9BBE14"/>
                </a:solidFill>
              </a:rPr>
              <a:t>1,181kM vertices</a:t>
            </a:r>
            <a:endParaRPr sz="2800" b="1">
              <a:solidFill>
                <a:srgbClr val="9BBE14"/>
              </a:solidFill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920825" y="6146300"/>
            <a:ext cx="522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* Including land points (up to 1/3 of the total)</a:t>
            </a:r>
            <a:endParaRPr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-25075" y="274650"/>
            <a:ext cx="122172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 in MareNostrum 3</a:t>
            </a:r>
            <a:endParaRPr/>
          </a:p>
        </p:txBody>
      </p:sp>
      <p:sp>
        <p:nvSpPr>
          <p:cNvPr id="110" name="Google Shape;110;p16"/>
          <p:cNvSpPr txBox="1"/>
          <p:nvPr/>
        </p:nvSpPr>
        <p:spPr>
          <a:xfrm>
            <a:off x="527381" y="1373155"/>
            <a:ext cx="11425200" cy="48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900" b="1" i="0" u="none" strike="noStrike" cap="none" dirty="0">
                <a:solidFill>
                  <a:srgbClr val="0078A0"/>
                </a:solidFill>
                <a:latin typeface="Calibri"/>
                <a:ea typeface="Calibri"/>
                <a:cs typeface="Calibri"/>
                <a:sym typeface="Calibri"/>
              </a:rPr>
              <a:t>First global, coupled ~10km simulations</a:t>
            </a:r>
            <a:endParaRPr sz="2600" b="1" dirty="0">
              <a:solidFill>
                <a:srgbClr val="0078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78A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600"/>
              <a:buFont typeface="Arial"/>
              <a:buChar char="•"/>
            </a:pPr>
            <a:r>
              <a:rPr lang="ca-ES" sz="2600" b="1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EC-Earth 3.2</a:t>
            </a:r>
            <a:r>
              <a:rPr lang="ca-ES" sz="2600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 (IFS36r4 + NEMO 3.6 + OASIS3-MCT)</a:t>
            </a:r>
            <a:endParaRPr sz="1600" dirty="0"/>
          </a:p>
          <a:p>
            <a:pPr marL="3810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400" dirty="0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F09600"/>
              </a:buClr>
              <a:buSzPts val="2600"/>
              <a:buFont typeface="Arial"/>
              <a:buChar char="•"/>
            </a:pPr>
            <a:r>
              <a:rPr lang="ca-ES" sz="2600" dirty="0">
                <a:solidFill>
                  <a:srgbClr val="F09600"/>
                </a:solidFill>
                <a:latin typeface="Calibri"/>
                <a:ea typeface="Calibri"/>
                <a:cs typeface="Calibri"/>
                <a:sym typeface="Calibri"/>
              </a:rPr>
              <a:t>2,035 MPI tasks </a:t>
            </a:r>
            <a:r>
              <a:rPr lang="ca-ES" sz="2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ca-ES" sz="2600" u="sng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60 SDPD</a:t>
            </a:r>
            <a:endParaRPr sz="2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1,170 NEMO</a:t>
            </a:r>
            <a:endParaRPr sz="1600" dirty="0"/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848 IFS</a:t>
            </a:r>
            <a:endParaRPr sz="1600" dirty="0"/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16 </a:t>
            </a:r>
            <a:r>
              <a:rPr lang="ca-ES" sz="2400" b="0" i="0" u="none" strike="noStrike" cap="none" dirty="0" smtClean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XIOS (I/O server)</a:t>
            </a:r>
            <a:endParaRPr sz="1600" dirty="0"/>
          </a:p>
          <a:p>
            <a:pPr marL="990600" marR="0" lvl="1" indent="-3683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</a:pPr>
            <a:r>
              <a:rPr lang="ca-ES" sz="2400" b="0" i="0" u="none" strike="noStrike" cap="none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1 runoff mapper</a:t>
            </a:r>
            <a:endParaRPr sz="1600" dirty="0"/>
          </a:p>
          <a:p>
            <a:pPr marL="3810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endParaRPr sz="2400" dirty="0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10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9BBE14"/>
              </a:buClr>
              <a:buSzPts val="2600"/>
              <a:buFont typeface="Arial"/>
              <a:buChar char="•"/>
            </a:pPr>
            <a:r>
              <a:rPr lang="ca-ES" sz="2600" b="1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MareNostrum3</a:t>
            </a:r>
            <a:r>
              <a:rPr lang="ca-ES" sz="2600" dirty="0">
                <a:solidFill>
                  <a:srgbClr val="9BBE14"/>
                </a:solidFill>
                <a:latin typeface="Calibri"/>
                <a:ea typeface="Calibri"/>
                <a:cs typeface="Calibri"/>
                <a:sym typeface="Calibri"/>
              </a:rPr>
              <a:t> @ BSC</a:t>
            </a:r>
            <a:endParaRPr sz="2600" dirty="0">
              <a:solidFill>
                <a:srgbClr val="9BBE1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0499" y="2065040"/>
            <a:ext cx="2724547" cy="117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 rotWithShape="1">
          <a:blip r:embed="rId4">
            <a:alphaModFix/>
          </a:blip>
          <a:srcRect b="8315"/>
          <a:stretch/>
        </p:blipFill>
        <p:spPr>
          <a:xfrm>
            <a:off x="7546975" y="3517200"/>
            <a:ext cx="4001825" cy="20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First EC-Earth T1279-ORCA12 results</a:t>
            </a:r>
            <a:endParaRPr>
              <a:solidFill>
                <a:srgbClr val="A2A2A2"/>
              </a:solidFill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527375" y="1232552"/>
            <a:ext cx="114252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900" b="1">
                <a:solidFill>
                  <a:srgbClr val="0080A5"/>
                </a:solidFill>
                <a:latin typeface="Calibri"/>
                <a:ea typeface="Calibri"/>
                <a:cs typeface="Calibri"/>
                <a:sym typeface="Calibri"/>
              </a:rPr>
              <a:t>First global, coupled ~10km simulations</a:t>
            </a:r>
            <a:endParaRPr sz="2700" b="1">
              <a:solidFill>
                <a:srgbClr val="0080A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" name="Google Shape;1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509" y="2084851"/>
            <a:ext cx="5391539" cy="3072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180861"/>
            <a:ext cx="5389474" cy="268876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527381" y="5157191"/>
            <a:ext cx="5760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3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Left, Global Sea Surface Temperature of the ocean component NEMO. Right, Global Speed Wind at 10m of atmosphere component IFS.</a:t>
            </a:r>
            <a:endParaRPr sz="19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 txBox="1"/>
          <p:nvPr/>
        </p:nvSpPr>
        <p:spPr>
          <a:xfrm>
            <a:off x="6192010" y="5157655"/>
            <a:ext cx="5760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3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Left, regional crop Sea Surface Temperature of the ocean component NEMO. Right, regional crop Temperature at 2m of the atmosphere component IFS.</a:t>
            </a:r>
            <a:endParaRPr sz="1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1742701" y="274639"/>
            <a:ext cx="93459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MareNostrum evolution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143339" y="114232"/>
            <a:ext cx="1824300" cy="5808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29" name="Google Shape;129;p18"/>
          <p:cNvGraphicFramePr/>
          <p:nvPr/>
        </p:nvGraphicFramePr>
        <p:xfrm>
          <a:off x="517664" y="1415819"/>
          <a:ext cx="10954925" cy="2427200"/>
        </p:xfrm>
        <a:graphic>
          <a:graphicData uri="http://schemas.openxmlformats.org/drawingml/2006/table">
            <a:tbl>
              <a:tblPr>
                <a:noFill/>
                <a:tableStyleId>{F09B7CBC-8D8E-4053-BB13-2AAB896AEF2A}</a:tableStyleId>
              </a:tblPr>
              <a:tblGrid>
                <a:gridCol w="3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3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79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100"/>
                        <a:buFont typeface="Calibri"/>
                        <a:buNone/>
                      </a:pPr>
                      <a:endParaRPr sz="2100" u="none" strike="noStrike" cap="none">
                        <a:solidFill>
                          <a:srgbClr val="0080A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BBE14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b="1" u="none" strike="noStrike" cap="none">
                          <a:solidFill>
                            <a:srgbClr val="9BBE1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MareNostrum III (2012)</a:t>
                      </a:r>
                      <a:endParaRPr sz="2100" b="1" u="none" strike="noStrike" cap="none">
                        <a:solidFill>
                          <a:srgbClr val="9BBE1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9BBE14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b="1" u="none" strike="noStrike" cap="none">
                          <a:solidFill>
                            <a:srgbClr val="9BBE14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MareNostrum IV (2017)</a:t>
                      </a:r>
                      <a:endParaRPr sz="2100" b="1" u="none" strike="noStrike" cap="none">
                        <a:solidFill>
                          <a:srgbClr val="9BBE14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09600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Processor</a:t>
                      </a:r>
                      <a:endParaRPr sz="2100" u="none" strike="noStrike" cap="none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Xeon E5-2670 2.6 GHz</a:t>
                      </a:r>
                      <a:endParaRPr sz="2100" u="none" strike="noStrike" cap="none">
                        <a:solidFill>
                          <a:srgbClr val="0078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Xeon Platinum 8160 2.1 GHz</a:t>
                      </a:r>
                      <a:endParaRPr sz="2100" u="none" strike="noStrike" cap="none">
                        <a:solidFill>
                          <a:srgbClr val="0078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09600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#Cores per socket  / #Sockets</a:t>
                      </a:r>
                      <a:endParaRPr sz="2100" u="none" strike="noStrike" cap="none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 / 2</a:t>
                      </a:r>
                      <a:endParaRPr sz="2100" u="none" strike="noStrike" cap="none">
                        <a:solidFill>
                          <a:srgbClr val="0078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b="1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r>
                        <a:rPr lang="ca-ES" sz="2100" b="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/ 2</a:t>
                      </a:r>
                      <a:endParaRPr sz="2100" b="0" u="none" strike="noStrike" cap="none">
                        <a:solidFill>
                          <a:srgbClr val="0078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09600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Memory</a:t>
                      </a:r>
                      <a:endParaRPr sz="2100" u="none" strike="noStrike" cap="none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32Gb DDR3-1600 </a:t>
                      </a:r>
                      <a:endParaRPr sz="1900">
                        <a:solidFill>
                          <a:srgbClr val="0078A0"/>
                        </a:solidFill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96Gb DDR4-2667</a:t>
                      </a:r>
                      <a:endParaRPr sz="1900">
                        <a:solidFill>
                          <a:srgbClr val="0078A0"/>
                        </a:solidFill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9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09600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F096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Interconnection</a:t>
                      </a:r>
                      <a:endParaRPr sz="2100" u="none" strike="noStrike" cap="none">
                        <a:solidFill>
                          <a:srgbClr val="F096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Infiniband FDR10 10Gb</a:t>
                      </a:r>
                      <a:endParaRPr sz="2100" u="none" strike="noStrike" cap="none">
                        <a:solidFill>
                          <a:srgbClr val="0078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0A5"/>
                        </a:buClr>
                        <a:buSzPts val="2100"/>
                        <a:buFont typeface="Calibri"/>
                        <a:buNone/>
                      </a:pPr>
                      <a:r>
                        <a:rPr lang="ca-ES" sz="2100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Omni-Path </a:t>
                      </a:r>
                      <a:r>
                        <a:rPr lang="ca-ES" sz="2100" b="1" u="none" strike="noStrike" cap="none">
                          <a:solidFill>
                            <a:srgbClr val="0078A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100Gb</a:t>
                      </a:r>
                      <a:endParaRPr sz="2100" b="1" u="none" strike="noStrike" cap="none">
                        <a:solidFill>
                          <a:srgbClr val="0078A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84675" marR="84675" marT="82700" marB="82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0F0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26965" y="4073808"/>
            <a:ext cx="3922023" cy="141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t="23786"/>
          <a:stretch/>
        </p:blipFill>
        <p:spPr>
          <a:xfrm>
            <a:off x="1295467" y="4073808"/>
            <a:ext cx="4224469" cy="1450659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8"/>
          <p:cNvSpPr txBox="1"/>
          <p:nvPr/>
        </p:nvSpPr>
        <p:spPr>
          <a:xfrm>
            <a:off x="5999990" y="5332445"/>
            <a:ext cx="5513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Calibri"/>
              <a:buNone/>
            </a:pPr>
            <a:r>
              <a:rPr lang="ca-ES" sz="19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MareNostrum IV – 11.15 petaFLOPS</a:t>
            </a:r>
            <a:endParaRPr sz="19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8"/>
          <p:cNvSpPr txBox="1"/>
          <p:nvPr/>
        </p:nvSpPr>
        <p:spPr>
          <a:xfrm>
            <a:off x="593867" y="5524467"/>
            <a:ext cx="55131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00"/>
              <a:buFont typeface="Calibri"/>
              <a:buNone/>
            </a:pPr>
            <a:r>
              <a:rPr lang="ca-ES" sz="19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MareNostrum III – 1.1 petaFLOPS</a:t>
            </a:r>
            <a:endParaRPr sz="1900" b="1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0" y="274650"/>
            <a:ext cx="121920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700"/>
              <a:buFont typeface="Calibri"/>
              <a:buNone/>
            </a:pPr>
            <a:r>
              <a:rPr lang="ca-ES"/>
              <a:t>EC-Earth 3 - T1279-ORCA12 in MareNostrum 4</a:t>
            </a:r>
            <a:endParaRPr/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8675" y="1219950"/>
            <a:ext cx="8360649" cy="518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2390</Words>
  <Application>Microsoft Office PowerPoint</Application>
  <PresentationFormat>Widescreen</PresentationFormat>
  <Paragraphs>468</Paragraphs>
  <Slides>47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ＭＳ Ｐゴシック</vt:lpstr>
      <vt:lpstr>Arial</vt:lpstr>
      <vt:lpstr>Calibri</vt:lpstr>
      <vt:lpstr>Helvetica</vt:lpstr>
      <vt:lpstr>Noto Sans Symbols</vt:lpstr>
      <vt:lpstr>Symbol</vt:lpstr>
      <vt:lpstr>Times New Roman</vt:lpstr>
      <vt:lpstr>Diseño personalizado</vt:lpstr>
      <vt:lpstr>Preparing NEMO and EC-Earth models for very high-resolution production experiments</vt:lpstr>
      <vt:lpstr>The EC-Earth model</vt:lpstr>
      <vt:lpstr>EC-Earth structure</vt:lpstr>
      <vt:lpstr>Efficiency in Earth Science models</vt:lpstr>
      <vt:lpstr>EC-Earth 3 coupled ~10 km</vt:lpstr>
      <vt:lpstr>EC-Earth 3 - T1279-ORCA12 in MareNostrum 3</vt:lpstr>
      <vt:lpstr>First EC-Earth T1279-ORCA12 results</vt:lpstr>
      <vt:lpstr>MareNostrum evolution</vt:lpstr>
      <vt:lpstr>EC-Earth 3 - T1279-ORCA12 in MareNostrum 4</vt:lpstr>
      <vt:lpstr>EC-Earth 3 - T1279-ORCA12 in MareNostrum4</vt:lpstr>
      <vt:lpstr>EC-Earth 3 - T1279-ORCA12: production runs</vt:lpstr>
      <vt:lpstr>H2020: European HPC &amp; science integration case</vt:lpstr>
      <vt:lpstr>Scientific objectives</vt:lpstr>
      <vt:lpstr>EC-Earth 3 - T1279-ORCA12: production runs</vt:lpstr>
      <vt:lpstr>EC-Earth 3 - T1279-ORCA12: production runs</vt:lpstr>
      <vt:lpstr>EC-Earth 3 - T1279-ORCA12: Main bottlenecks</vt:lpstr>
      <vt:lpstr>Performance analysis</vt:lpstr>
      <vt:lpstr>EC-Earth - T1279-ORCA12: Performance analysis</vt:lpstr>
      <vt:lpstr>EC-Earth - T1279-ORCA12: Performance analysis</vt:lpstr>
      <vt:lpstr>EC-Earth - T1279-ORCA12: Performance analysis</vt:lpstr>
      <vt:lpstr>ESiWACE 2: EC-Earth coupled ~10 km production-mode </vt:lpstr>
      <vt:lpstr>ESiWACE 2: EC-Earth coupled ~10 km production-mode </vt:lpstr>
      <vt:lpstr>EC-Earth coupled ~10 km production-mode</vt:lpstr>
      <vt:lpstr>EC-Earth coupled ~10 km production-mode</vt:lpstr>
      <vt:lpstr>EC-Earth Tco639-ORCA12 production-mode</vt:lpstr>
      <vt:lpstr>EC-Earth Tco639-ORCA12 production-mode</vt:lpstr>
      <vt:lpstr>EC-Earth Tco639-ORCA12 production-mode</vt:lpstr>
      <vt:lpstr> NEMO 4 - ORCA12 in MareNostrum 4</vt:lpstr>
      <vt:lpstr>EC-Earth coupled ~10 km in production mode</vt:lpstr>
      <vt:lpstr>An operational EC-Earth workflow in BSC-ES</vt:lpstr>
      <vt:lpstr>Conclusions</vt:lpstr>
      <vt:lpstr>PowerPoint Presentation</vt:lpstr>
      <vt:lpstr>EU Copernicus Marine Service (CMEMS): Improve Ocean forecasting systems</vt:lpstr>
      <vt:lpstr>Ocean forecasting: improve Ocean numerical representation</vt:lpstr>
      <vt:lpstr>Ocean forecasting: improve Ocean numerical representation</vt:lpstr>
      <vt:lpstr>Improve Ocean numerical model</vt:lpstr>
      <vt:lpstr>PowerPoint Presentation</vt:lpstr>
      <vt:lpstr>Improve numerical models HPC performances</vt:lpstr>
      <vt:lpstr>Improve numerical models HPC performances</vt:lpstr>
      <vt:lpstr>Improve numerical models HPC performances</vt:lpstr>
      <vt:lpstr>The ”ORCA36” 1/36° global configuration</vt:lpstr>
      <vt:lpstr>ORCA36: first tests of scalability</vt:lpstr>
      <vt:lpstr>PowerPoint Presentation</vt:lpstr>
      <vt:lpstr>PowerPoint Presentation</vt:lpstr>
      <vt:lpstr>HPC developments in NEMO 4</vt:lpstr>
      <vt:lpstr>HPC developments in NEMO 4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NEMO and EC-Earth models for very high-resolution production experiments</dc:title>
  <cp:lastModifiedBy>Windows User</cp:lastModifiedBy>
  <cp:revision>3</cp:revision>
  <dcterms:modified xsi:type="dcterms:W3CDTF">2021-08-26T19:18:42Z</dcterms:modified>
</cp:coreProperties>
</file>