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6" r:id="rId1"/>
  </p:sldMasterIdLst>
  <p:notesMasterIdLst>
    <p:notesMasterId r:id="rId26"/>
  </p:notesMasterIdLst>
  <p:handoutMasterIdLst>
    <p:handoutMasterId r:id="rId27"/>
  </p:handoutMasterIdLst>
  <p:sldIdLst>
    <p:sldId id="276" r:id="rId2"/>
    <p:sldId id="304" r:id="rId3"/>
    <p:sldId id="306" r:id="rId4"/>
    <p:sldId id="305" r:id="rId5"/>
    <p:sldId id="278" r:id="rId6"/>
    <p:sldId id="286" r:id="rId7"/>
    <p:sldId id="281" r:id="rId8"/>
    <p:sldId id="287" r:id="rId9"/>
    <p:sldId id="289" r:id="rId10"/>
    <p:sldId id="308" r:id="rId11"/>
    <p:sldId id="282" r:id="rId12"/>
    <p:sldId id="293" r:id="rId13"/>
    <p:sldId id="329" r:id="rId14"/>
    <p:sldId id="301" r:id="rId15"/>
    <p:sldId id="294" r:id="rId16"/>
    <p:sldId id="326" r:id="rId17"/>
    <p:sldId id="310" r:id="rId18"/>
    <p:sldId id="312" r:id="rId19"/>
    <p:sldId id="313" r:id="rId20"/>
    <p:sldId id="327" r:id="rId21"/>
    <p:sldId id="328" r:id="rId22"/>
    <p:sldId id="297" r:id="rId23"/>
    <p:sldId id="325" r:id="rId24"/>
    <p:sldId id="280" r:id="rId25"/>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B3C4"/>
    <a:srgbClr val="0E4878"/>
    <a:srgbClr val="144173"/>
    <a:srgbClr val="FFCC00"/>
    <a:srgbClr val="F26944"/>
    <a:srgbClr val="10BAB1"/>
    <a:srgbClr val="F9C327"/>
    <a:srgbClr val="808285"/>
    <a:srgbClr val="7DCCEF"/>
    <a:srgbClr val="30AE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28" autoAdjust="0"/>
    <p:restoredTop sz="88660" autoAdjust="0"/>
  </p:normalViewPr>
  <p:slideViewPr>
    <p:cSldViewPr snapToGrid="0">
      <p:cViewPr varScale="1">
        <p:scale>
          <a:sx n="92" d="100"/>
          <a:sy n="92" d="100"/>
        </p:scale>
        <p:origin x="1566" y="84"/>
      </p:cViewPr>
      <p:guideLst>
        <p:guide orient="horz" pos="2183"/>
        <p:guide pos="2880"/>
      </p:guideLst>
    </p:cSldViewPr>
  </p:slideViewPr>
  <p:notesTextViewPr>
    <p:cViewPr>
      <p:scale>
        <a:sx n="1" d="1"/>
        <a:sy n="1" d="1"/>
      </p:scale>
      <p:origin x="0" y="0"/>
    </p:cViewPr>
  </p:notesTextViewPr>
  <p:notesViewPr>
    <p:cSldViewPr snapToGrid="0">
      <p:cViewPr varScale="1">
        <p:scale>
          <a:sx n="70" d="100"/>
          <a:sy n="70" d="100"/>
        </p:scale>
        <p:origin x="3480"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395F3658-71DB-4CBA-8822-F7939B43F8E7}"/>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D95176C-6BDE-49D3-AC66-947AD3BAF709}"/>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49338A6F-63BF-4E65-9B41-098208855CC9}" type="datetimeFigureOut">
              <a:rPr lang="fr-FR" smtClean="0"/>
              <a:t>27/09/2018</a:t>
            </a:fld>
            <a:endParaRPr lang="fr-FR"/>
          </a:p>
        </p:txBody>
      </p:sp>
      <p:sp>
        <p:nvSpPr>
          <p:cNvPr id="4" name="Espace réservé du pied de page 3">
            <a:extLst>
              <a:ext uri="{FF2B5EF4-FFF2-40B4-BE49-F238E27FC236}">
                <a16:creationId xmlns:a16="http://schemas.microsoft.com/office/drawing/2014/main" id="{A43670BF-77D9-4703-82EC-90F03E8B04B7}"/>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A85B8EE7-1787-46AD-A5CB-F417C78D55E5}"/>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201BE38B-F208-40AB-88F4-B46B79739E04}" type="slidenum">
              <a:rPr lang="fr-FR" smtClean="0"/>
              <a:t>‹#›</a:t>
            </a:fld>
            <a:endParaRPr lang="fr-FR"/>
          </a:p>
        </p:txBody>
      </p:sp>
    </p:spTree>
    <p:extLst>
      <p:ext uri="{BB962C8B-B14F-4D97-AF65-F5344CB8AC3E}">
        <p14:creationId xmlns:p14="http://schemas.microsoft.com/office/powerpoint/2010/main" val="20751927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D190E03-5350-42EF-B9E1-9A9307E76119}" type="datetimeFigureOut">
              <a:rPr lang="fr-FR" smtClean="0"/>
              <a:t>27/09/2018</a:t>
            </a:fld>
            <a:endParaRPr lang="fr-FR"/>
          </a:p>
        </p:txBody>
      </p:sp>
      <p:sp>
        <p:nvSpPr>
          <p:cNvPr id="4" name="Espace réservé de l'image des diapositives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80C187AC-FE14-432B-B657-8CCEE4CDB902}" type="slidenum">
              <a:rPr lang="fr-FR" smtClean="0"/>
              <a:t>‹#›</a:t>
            </a:fld>
            <a:endParaRPr lang="fr-FR"/>
          </a:p>
        </p:txBody>
      </p:sp>
    </p:spTree>
    <p:extLst>
      <p:ext uri="{BB962C8B-B14F-4D97-AF65-F5344CB8AC3E}">
        <p14:creationId xmlns:p14="http://schemas.microsoft.com/office/powerpoint/2010/main" val="137421846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GB" sz="1200" b="1" kern="1200" dirty="0">
                <a:solidFill>
                  <a:schemeClr val="tx1"/>
                </a:solidFill>
                <a:effectLst/>
                <a:latin typeface="+mn-lt"/>
                <a:ea typeface="+mn-ea"/>
                <a:cs typeface="+mn-cs"/>
              </a:rPr>
              <a:t>Both energy supply and demand are strongly influenced by weather conditions and their evolution over time in terms of climate variability and climate change. </a:t>
            </a:r>
            <a:r>
              <a:rPr lang="en-GB" sz="1200" kern="1200" dirty="0">
                <a:solidFill>
                  <a:schemeClr val="tx1"/>
                </a:solidFill>
                <a:effectLst/>
                <a:latin typeface="+mn-lt"/>
                <a:ea typeface="+mn-ea"/>
                <a:cs typeface="+mn-cs"/>
              </a:rPr>
              <a:t>The sensitivity of electricity demand to temperature is significant. While in northern Europe, cold spells during winter represent high-risk periods for the energy security of large areas (Ely et al., 2013), in southern Europe hot spells during summer are the source of high risk to the energy network stability (Pardo et al., 2002).</a:t>
            </a:r>
          </a:p>
          <a:p>
            <a:endParaRPr lang="en-GB" sz="1200" kern="1200" dirty="0">
              <a:solidFill>
                <a:schemeClr val="tx1"/>
              </a:solidFill>
              <a:effectLst/>
              <a:latin typeface="+mn-lt"/>
              <a:ea typeface="+mn-ea"/>
              <a:cs typeface="+mn-cs"/>
            </a:endParaRPr>
          </a:p>
          <a:p>
            <a:pPr algn="just"/>
            <a:r>
              <a:rPr lang="en-US" sz="1200" dirty="0"/>
              <a:t>Despite cost competitive in many settings, renewable energy diffusion remains limited largely due to its variability. This works as a major barrier to renewable energies integration in electricity networks as knowledge of power output and demand forecasting beyond a few days remains poor.</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highest priority for the energy network operators is the balance between electricity demand and supply. Before the introduction of renewable energies, the demand was matched with base-load power plants (coal and nuclear) and generating plants that can be scheduled, usually hydroelectric and fossil-based power plants. This landscape has been changing rapidly with the integration of wind and solar energies into the energy mix over recent years. The increase has been particularly significant in wind energy which had rate of growth of 17% in 2014-2015 (GWEC, 2016), reaching near to 370 GW of installed capacity worldwide in 2014 (WWEA, 2015).This </a:t>
            </a:r>
            <a:r>
              <a:rPr lang="en-GB" sz="1200" b="1" kern="1200" dirty="0">
                <a:solidFill>
                  <a:schemeClr val="tx1"/>
                </a:solidFill>
                <a:effectLst/>
                <a:latin typeface="+mn-lt"/>
                <a:ea typeface="+mn-ea"/>
                <a:cs typeface="+mn-cs"/>
              </a:rPr>
              <a:t>increase of renewable energy resources implies the introduction of new generation capacity that is dependent on a highly variable weather/climate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Spiecker</a:t>
            </a:r>
            <a:r>
              <a:rPr lang="en-GB" sz="1200" kern="1200" dirty="0">
                <a:solidFill>
                  <a:schemeClr val="tx1"/>
                </a:solidFill>
                <a:effectLst/>
                <a:latin typeface="+mn-lt"/>
                <a:ea typeface="+mn-ea"/>
                <a:cs typeface="+mn-cs"/>
              </a:rPr>
              <a:t> and Weber, 2013). </a:t>
            </a:r>
          </a:p>
          <a:p>
            <a:endParaRPr lang="es-ES" dirty="0"/>
          </a:p>
        </p:txBody>
      </p:sp>
      <p:sp>
        <p:nvSpPr>
          <p:cNvPr id="4" name="3 Marcador de número de diapositiva"/>
          <p:cNvSpPr>
            <a:spLocks noGrp="1"/>
          </p:cNvSpPr>
          <p:nvPr>
            <p:ph type="sldNum" sz="quarter" idx="10"/>
          </p:nvPr>
        </p:nvSpPr>
        <p:spPr/>
        <p:txBody>
          <a:bodyPr/>
          <a:lstStyle/>
          <a:p>
            <a:fld id="{80C187AC-FE14-432B-B657-8CCEE4CDB902}" type="slidenum">
              <a:rPr lang="fr-FR" smtClean="0"/>
              <a:t>2</a:t>
            </a:fld>
            <a:endParaRPr lang="fr-FR"/>
          </a:p>
        </p:txBody>
      </p:sp>
    </p:spTree>
    <p:extLst>
      <p:ext uri="{BB962C8B-B14F-4D97-AF65-F5344CB8AC3E}">
        <p14:creationId xmlns:p14="http://schemas.microsoft.com/office/powerpoint/2010/main" val="3024170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80C187AC-FE14-432B-B657-8CCEE4CDB902}" type="slidenum">
              <a:rPr lang="fr-FR" smtClean="0"/>
              <a:t>16</a:t>
            </a:fld>
            <a:endParaRPr lang="fr-FR"/>
          </a:p>
        </p:txBody>
      </p:sp>
    </p:spTree>
    <p:extLst>
      <p:ext uri="{BB962C8B-B14F-4D97-AF65-F5344CB8AC3E}">
        <p14:creationId xmlns:p14="http://schemas.microsoft.com/office/powerpoint/2010/main" val="3397156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80C187AC-FE14-432B-B657-8CCEE4CDB902}" type="slidenum">
              <a:rPr lang="fr-FR" smtClean="0"/>
              <a:t>17</a:t>
            </a:fld>
            <a:endParaRPr lang="fr-FR"/>
          </a:p>
        </p:txBody>
      </p:sp>
    </p:spTree>
    <p:extLst>
      <p:ext uri="{BB962C8B-B14F-4D97-AF65-F5344CB8AC3E}">
        <p14:creationId xmlns:p14="http://schemas.microsoft.com/office/powerpoint/2010/main" val="30686359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80C187AC-FE14-432B-B657-8CCEE4CDB902}" type="slidenum">
              <a:rPr lang="fr-FR" smtClean="0"/>
              <a:t>19</a:t>
            </a:fld>
            <a:endParaRPr lang="fr-FR"/>
          </a:p>
        </p:txBody>
      </p:sp>
    </p:spTree>
    <p:extLst>
      <p:ext uri="{BB962C8B-B14F-4D97-AF65-F5344CB8AC3E}">
        <p14:creationId xmlns:p14="http://schemas.microsoft.com/office/powerpoint/2010/main" val="111731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80C187AC-FE14-432B-B657-8CCEE4CDB902}" type="slidenum">
              <a:rPr lang="fr-FR" smtClean="0"/>
              <a:t>20</a:t>
            </a:fld>
            <a:endParaRPr lang="fr-FR"/>
          </a:p>
        </p:txBody>
      </p:sp>
    </p:spTree>
    <p:extLst>
      <p:ext uri="{BB962C8B-B14F-4D97-AF65-F5344CB8AC3E}">
        <p14:creationId xmlns:p14="http://schemas.microsoft.com/office/powerpoint/2010/main" val="2230540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80C187AC-FE14-432B-B657-8CCEE4CDB902}" type="slidenum">
              <a:rPr lang="fr-FR" smtClean="0"/>
              <a:t>21</a:t>
            </a:fld>
            <a:endParaRPr lang="fr-FR"/>
          </a:p>
        </p:txBody>
      </p:sp>
    </p:spTree>
    <p:extLst>
      <p:ext uri="{BB962C8B-B14F-4D97-AF65-F5344CB8AC3E}">
        <p14:creationId xmlns:p14="http://schemas.microsoft.com/office/powerpoint/2010/main" val="2230540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80C187AC-FE14-432B-B657-8CCEE4CDB902}" type="slidenum">
              <a:rPr lang="fr-FR" smtClean="0"/>
              <a:t>22</a:t>
            </a:fld>
            <a:endParaRPr lang="fr-FR"/>
          </a:p>
        </p:txBody>
      </p:sp>
    </p:spTree>
    <p:extLst>
      <p:ext uri="{BB962C8B-B14F-4D97-AF65-F5344CB8AC3E}">
        <p14:creationId xmlns:p14="http://schemas.microsoft.com/office/powerpoint/2010/main" val="33971561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80C187AC-FE14-432B-B657-8CCEE4CDB902}" type="slidenum">
              <a:rPr lang="fr-FR" smtClean="0"/>
              <a:t>23</a:t>
            </a:fld>
            <a:endParaRPr lang="fr-FR"/>
          </a:p>
        </p:txBody>
      </p:sp>
    </p:spTree>
    <p:extLst>
      <p:ext uri="{BB962C8B-B14F-4D97-AF65-F5344CB8AC3E}">
        <p14:creationId xmlns:p14="http://schemas.microsoft.com/office/powerpoint/2010/main" val="3808503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0C187AC-FE14-432B-B657-8CCEE4CDB902}" type="slidenum">
              <a:rPr lang="fr-FR" smtClean="0"/>
              <a:t>24</a:t>
            </a:fld>
            <a:endParaRPr lang="fr-FR"/>
          </a:p>
        </p:txBody>
      </p:sp>
    </p:spTree>
    <p:extLst>
      <p:ext uri="{BB962C8B-B14F-4D97-AF65-F5344CB8AC3E}">
        <p14:creationId xmlns:p14="http://schemas.microsoft.com/office/powerpoint/2010/main" val="3733263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While the energy sector has routinely been using weather forecasts of up to 15 days (</a:t>
            </a:r>
            <a:r>
              <a:rPr lang="en-GB" sz="1200" kern="1200" dirty="0" err="1">
                <a:solidFill>
                  <a:schemeClr val="tx1"/>
                </a:solidFill>
                <a:effectLst/>
                <a:latin typeface="+mn-lt"/>
                <a:ea typeface="+mn-ea"/>
                <a:cs typeface="+mn-cs"/>
              </a:rPr>
              <a:t>Dubus</a:t>
            </a:r>
            <a:r>
              <a:rPr lang="en-GB" sz="1200" kern="1200" dirty="0">
                <a:solidFill>
                  <a:schemeClr val="tx1"/>
                </a:solidFill>
                <a:effectLst/>
                <a:latin typeface="+mn-lt"/>
                <a:ea typeface="+mn-ea"/>
                <a:cs typeface="+mn-cs"/>
              </a:rPr>
              <a:t>, 2010), beyond this time horizon, climatological data (typically 30-year averages) are used. A common assumption in this method is that future conditions will be similar to past conditions. This assumption entails two inherent shortcomings. The first one is that past conditions can be highly variable, which can make them of limited use to forecast future ones. The second one is that climatology cannot predict events which have never happened before, e.g. extreme events, which can be particularly harmful and whose prediction is of special interest for stakeholders. Our knowledge of climatology is based on a finite sample of past events. This sample is limited in time, and doesn’t need to be fully representative of what can happen. Moreover, a climatological approach does not take into account changes in atmospheric dynamics, such as those caused by climate change. Climate change may render past conditions useless for predicting future events, as they may no longer be reproduced.</a:t>
            </a:r>
          </a:p>
        </p:txBody>
      </p:sp>
      <p:sp>
        <p:nvSpPr>
          <p:cNvPr id="4" name="3 Marcador de número de diapositiva"/>
          <p:cNvSpPr>
            <a:spLocks noGrp="1"/>
          </p:cNvSpPr>
          <p:nvPr>
            <p:ph type="sldNum" sz="quarter" idx="10"/>
          </p:nvPr>
        </p:nvSpPr>
        <p:spPr/>
        <p:txBody>
          <a:bodyPr/>
          <a:lstStyle/>
          <a:p>
            <a:fld id="{80C187AC-FE14-432B-B657-8CCEE4CDB902}" type="slidenum">
              <a:rPr lang="fr-FR" smtClean="0"/>
              <a:t>3</a:t>
            </a:fld>
            <a:endParaRPr lang="fr-FR"/>
          </a:p>
        </p:txBody>
      </p:sp>
    </p:spTree>
    <p:extLst>
      <p:ext uri="{BB962C8B-B14F-4D97-AF65-F5344CB8AC3E}">
        <p14:creationId xmlns:p14="http://schemas.microsoft.com/office/powerpoint/2010/main" val="125877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80C187AC-FE14-432B-B657-8CCEE4CDB902}" type="slidenum">
              <a:rPr lang="fr-FR" smtClean="0"/>
              <a:t>5</a:t>
            </a:fld>
            <a:endParaRPr lang="fr-FR"/>
          </a:p>
        </p:txBody>
      </p:sp>
    </p:spTree>
    <p:extLst>
      <p:ext uri="{BB962C8B-B14F-4D97-AF65-F5344CB8AC3E}">
        <p14:creationId xmlns:p14="http://schemas.microsoft.com/office/powerpoint/2010/main" val="3397156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80C187AC-FE14-432B-B657-8CCEE4CDB902}" type="slidenum">
              <a:rPr lang="fr-FR" smtClean="0"/>
              <a:t>6</a:t>
            </a:fld>
            <a:endParaRPr lang="fr-FR"/>
          </a:p>
        </p:txBody>
      </p:sp>
    </p:spTree>
    <p:extLst>
      <p:ext uri="{BB962C8B-B14F-4D97-AF65-F5344CB8AC3E}">
        <p14:creationId xmlns:p14="http://schemas.microsoft.com/office/powerpoint/2010/main" val="3397156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80C187AC-FE14-432B-B657-8CCEE4CDB902}" type="slidenum">
              <a:rPr lang="fr-FR" smtClean="0"/>
              <a:t>8</a:t>
            </a:fld>
            <a:endParaRPr lang="fr-FR"/>
          </a:p>
        </p:txBody>
      </p:sp>
    </p:spTree>
    <p:extLst>
      <p:ext uri="{BB962C8B-B14F-4D97-AF65-F5344CB8AC3E}">
        <p14:creationId xmlns:p14="http://schemas.microsoft.com/office/powerpoint/2010/main" val="3397156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80C187AC-FE14-432B-B657-8CCEE4CDB902}" type="slidenum">
              <a:rPr lang="fr-FR" smtClean="0"/>
              <a:t>9</a:t>
            </a:fld>
            <a:endParaRPr lang="fr-FR"/>
          </a:p>
        </p:txBody>
      </p:sp>
    </p:spTree>
    <p:extLst>
      <p:ext uri="{BB962C8B-B14F-4D97-AF65-F5344CB8AC3E}">
        <p14:creationId xmlns:p14="http://schemas.microsoft.com/office/powerpoint/2010/main" val="3397156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Climate predictions (Figure 1) including both sub-seasonal (up to one month) and seasonal predictions (for the forthcoming months) have witnessed considerable improvements in the last decade demonstrating that probabilistic forecasting can inform better decision making at some temporal scales and regions </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Alessandri</a:t>
            </a:r>
            <a:r>
              <a:rPr lang="en-GB" sz="1200" kern="1200" dirty="0">
                <a:solidFill>
                  <a:schemeClr val="tx1"/>
                </a:solidFill>
                <a:effectLst/>
                <a:latin typeface="+mn-lt"/>
                <a:ea typeface="+mn-ea"/>
                <a:cs typeface="+mn-cs"/>
              </a:rPr>
              <a:t> et al., 2011, </a:t>
            </a:r>
            <a:r>
              <a:rPr lang="en-GB" sz="1200" kern="1200" dirty="0" err="1">
                <a:solidFill>
                  <a:schemeClr val="tx1"/>
                </a:solidFill>
                <a:effectLst/>
                <a:latin typeface="+mn-lt"/>
                <a:ea typeface="+mn-ea"/>
                <a:cs typeface="+mn-cs"/>
              </a:rPr>
              <a:t>Doblas</a:t>
            </a:r>
            <a:r>
              <a:rPr lang="en-GB" sz="1200" kern="1200" dirty="0">
                <a:solidFill>
                  <a:schemeClr val="tx1"/>
                </a:solidFill>
                <a:effectLst/>
                <a:latin typeface="+mn-lt"/>
                <a:ea typeface="+mn-ea"/>
                <a:cs typeface="+mn-cs"/>
              </a:rPr>
              <a:t>-Reyes et al., 2013).</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However, despite this improvement, climate predictions come with a new set of challenges for users: information is often un-tailored and hard to understand or apply in a decision-making context. </a:t>
            </a:r>
            <a:r>
              <a:rPr lang="en-GB" sz="1200" b="1" kern="1200" dirty="0">
                <a:solidFill>
                  <a:schemeClr val="tx1"/>
                </a:solidFill>
                <a:effectLst/>
                <a:latin typeface="+mn-lt"/>
                <a:ea typeface="+mn-ea"/>
                <a:cs typeface="+mn-cs"/>
              </a:rPr>
              <a:t>Further research is needed to broaden our knowledge of the predictability and usability of S2S predictions and the requirements of energy companies and transmission system operators.</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80C187AC-FE14-432B-B657-8CCEE4CDB902}" type="slidenum">
              <a:rPr lang="fr-FR" smtClean="0"/>
              <a:t>10</a:t>
            </a:fld>
            <a:endParaRPr lang="fr-FR"/>
          </a:p>
        </p:txBody>
      </p:sp>
    </p:spTree>
    <p:extLst>
      <p:ext uri="{BB962C8B-B14F-4D97-AF65-F5344CB8AC3E}">
        <p14:creationId xmlns:p14="http://schemas.microsoft.com/office/powerpoint/2010/main" val="1601766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80C187AC-FE14-432B-B657-8CCEE4CDB902}" type="slidenum">
              <a:rPr lang="fr-FR" smtClean="0"/>
              <a:t>12</a:t>
            </a:fld>
            <a:endParaRPr lang="fr-FR"/>
          </a:p>
        </p:txBody>
      </p:sp>
    </p:spTree>
    <p:extLst>
      <p:ext uri="{BB962C8B-B14F-4D97-AF65-F5344CB8AC3E}">
        <p14:creationId xmlns:p14="http://schemas.microsoft.com/office/powerpoint/2010/main" val="3397156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80C187AC-FE14-432B-B657-8CCEE4CDB902}" type="slidenum">
              <a:rPr lang="fr-FR" smtClean="0"/>
              <a:t>15</a:t>
            </a:fld>
            <a:endParaRPr lang="fr-FR"/>
          </a:p>
        </p:txBody>
      </p:sp>
    </p:spTree>
    <p:extLst>
      <p:ext uri="{BB962C8B-B14F-4D97-AF65-F5344CB8AC3E}">
        <p14:creationId xmlns:p14="http://schemas.microsoft.com/office/powerpoint/2010/main" val="33971561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1.png"/><Relationship Id="rId2" Type="http://schemas.openxmlformats.org/officeDocument/2006/relationships/hyperlink" Target="mailto:s2s4e@bsc.es" TargetMode="External"/><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1_Diapositive de titre">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61AA90A-6250-4772-8B21-505C20ED392F}"/>
              </a:ext>
            </a:extLst>
          </p:cNvPr>
          <p:cNvSpPr/>
          <p:nvPr userDrawn="1"/>
        </p:nvSpPr>
        <p:spPr>
          <a:xfrm>
            <a:off x="943448" y="6422247"/>
            <a:ext cx="8609744" cy="307777"/>
          </a:xfrm>
          <a:prstGeom prst="rect">
            <a:avLst/>
          </a:prstGeom>
        </p:spPr>
        <p:txBody>
          <a:bodyPr wrap="square">
            <a:spAutoFit/>
          </a:bodyPr>
          <a:lstStyle/>
          <a:p>
            <a:pPr lvl="0" algn="l"/>
            <a:r>
              <a:rPr lang="en-GB" sz="1200" b="0" i="1" u="none" strike="noStrike" baseline="0" dirty="0">
                <a:solidFill>
                  <a:schemeClr val="tx1"/>
                </a:solidFill>
                <a:latin typeface="Arial" panose="020B0604020202020204" pitchFamily="34" charset="0"/>
                <a:ea typeface="Ebrima" panose="02000000000000000000" pitchFamily="2" charset="0"/>
                <a:cs typeface="Arial" panose="020B0604020202020204" pitchFamily="34" charset="0"/>
              </a:rPr>
              <a:t>This project has received funding from the Horizon 2020 programme under grant agreement </a:t>
            </a:r>
            <a:r>
              <a:rPr lang="fr-FR" sz="1200" b="0" i="1" u="none" strike="noStrike" kern="1200" baseline="0" dirty="0">
                <a:solidFill>
                  <a:schemeClr val="tx1"/>
                </a:solidFill>
                <a:latin typeface="Arial" panose="020B0604020202020204" pitchFamily="34" charset="0"/>
                <a:ea typeface="Ebrima" panose="02000000000000000000" pitchFamily="2" charset="0"/>
                <a:cs typeface="Arial" panose="020B0604020202020204" pitchFamily="34" charset="0"/>
              </a:rPr>
              <a:t>n°776787</a:t>
            </a:r>
            <a:r>
              <a:rPr lang="fr-FR" sz="1400" b="0" i="1" u="none" strike="noStrike" kern="1200" baseline="0" dirty="0">
                <a:solidFill>
                  <a:schemeClr val="tx1"/>
                </a:solidFill>
                <a:latin typeface="Arial" panose="020B0604020202020204" pitchFamily="34" charset="0"/>
                <a:ea typeface="Ebrima" panose="02000000000000000000" pitchFamily="2" charset="0"/>
                <a:cs typeface="Arial" panose="020B0604020202020204" pitchFamily="34" charset="0"/>
              </a:rPr>
              <a:t>.</a:t>
            </a:r>
            <a:endParaRPr lang="fr-FR" sz="1400" i="1" dirty="0">
              <a:solidFill>
                <a:schemeClr val="tx1"/>
              </a:solidFill>
              <a:latin typeface="Arial" panose="020B0604020202020204" pitchFamily="34" charset="0"/>
              <a:ea typeface="Ebrima" panose="02000000000000000000" pitchFamily="2" charset="0"/>
              <a:cs typeface="Arial" panose="020B0604020202020204" pitchFamily="34" charset="0"/>
            </a:endParaRPr>
          </a:p>
        </p:txBody>
      </p:sp>
      <p:sp>
        <p:nvSpPr>
          <p:cNvPr id="2" name="Titre 1">
            <a:extLst>
              <a:ext uri="{FF2B5EF4-FFF2-40B4-BE49-F238E27FC236}">
                <a16:creationId xmlns:a16="http://schemas.microsoft.com/office/drawing/2014/main" id="{719A0BF0-FE4B-4EBC-9EA2-54748C622138}"/>
              </a:ext>
            </a:extLst>
          </p:cNvPr>
          <p:cNvSpPr>
            <a:spLocks noGrp="1"/>
          </p:cNvSpPr>
          <p:nvPr>
            <p:ph type="title" hasCustomPrompt="1"/>
          </p:nvPr>
        </p:nvSpPr>
        <p:spPr>
          <a:xfrm>
            <a:off x="407802" y="3223969"/>
            <a:ext cx="8425112" cy="1356353"/>
          </a:xfrm>
          <a:prstGeom prst="rect">
            <a:avLst/>
          </a:prstGeom>
        </p:spPr>
        <p:txBody>
          <a:bodyPr>
            <a:normAutofit/>
          </a:bodyPr>
          <a:lstStyle>
            <a:lvl1pPr algn="l">
              <a:defRPr sz="4400" b="1">
                <a:solidFill>
                  <a:srgbClr val="0E4878"/>
                </a:solidFill>
                <a:latin typeface="Segoe UI" panose="020B0502040204020203" pitchFamily="34" charset="0"/>
                <a:cs typeface="Segoe UI" panose="020B0502040204020203" pitchFamily="34" charset="0"/>
              </a:defRPr>
            </a:lvl1pPr>
          </a:lstStyle>
          <a:p>
            <a:r>
              <a:rPr lang="fr-FR" dirty="0"/>
              <a:t>Cliquez pour ajouter un titre</a:t>
            </a:r>
          </a:p>
        </p:txBody>
      </p:sp>
      <p:sp>
        <p:nvSpPr>
          <p:cNvPr id="6" name="Espace réservé du texte 5">
            <a:extLst>
              <a:ext uri="{FF2B5EF4-FFF2-40B4-BE49-F238E27FC236}">
                <a16:creationId xmlns:a16="http://schemas.microsoft.com/office/drawing/2014/main" id="{89B515B4-64EC-4BE5-A99C-E05C0DEBD531}"/>
              </a:ext>
            </a:extLst>
          </p:cNvPr>
          <p:cNvSpPr>
            <a:spLocks noGrp="1"/>
          </p:cNvSpPr>
          <p:nvPr>
            <p:ph type="body" sz="quarter" idx="10" hasCustomPrompt="1"/>
          </p:nvPr>
        </p:nvSpPr>
        <p:spPr>
          <a:xfrm>
            <a:off x="407803" y="4600844"/>
            <a:ext cx="8425111" cy="684830"/>
          </a:xfrm>
          <a:prstGeom prst="rect">
            <a:avLst/>
          </a:prstGeom>
        </p:spPr>
        <p:txBody>
          <a:bodyPr>
            <a:normAutofit/>
          </a:bodyPr>
          <a:lstStyle>
            <a:lvl1pPr marL="0" indent="0">
              <a:buNone/>
              <a:defRPr sz="3200" b="1">
                <a:solidFill>
                  <a:srgbClr val="0E4878"/>
                </a:solidFill>
                <a:latin typeface="Segoe UI" panose="020B0502040204020203" pitchFamily="34" charset="0"/>
                <a:cs typeface="Segoe UI" panose="020B0502040204020203" pitchFamily="34" charset="0"/>
              </a:defRPr>
            </a:lvl1pPr>
          </a:lstStyle>
          <a:p>
            <a:pPr lvl="0"/>
            <a:r>
              <a:rPr lang="fr-FR" dirty="0"/>
              <a:t>Cliquez pour ajouter un sous-titre</a:t>
            </a:r>
          </a:p>
        </p:txBody>
      </p:sp>
      <p:sp>
        <p:nvSpPr>
          <p:cNvPr id="8" name="Espace réservé du texte 7">
            <a:extLst>
              <a:ext uri="{FF2B5EF4-FFF2-40B4-BE49-F238E27FC236}">
                <a16:creationId xmlns:a16="http://schemas.microsoft.com/office/drawing/2014/main" id="{5FB24CC7-FBA3-499D-AF93-41DF6A37A03A}"/>
              </a:ext>
            </a:extLst>
          </p:cNvPr>
          <p:cNvSpPr>
            <a:spLocks noGrp="1"/>
          </p:cNvSpPr>
          <p:nvPr>
            <p:ph type="body" sz="quarter" idx="11" hasCustomPrompt="1"/>
          </p:nvPr>
        </p:nvSpPr>
        <p:spPr>
          <a:xfrm>
            <a:off x="407803" y="5345244"/>
            <a:ext cx="8425111" cy="433388"/>
          </a:xfrm>
          <a:prstGeom prst="rect">
            <a:avLst/>
          </a:prstGeom>
        </p:spPr>
        <p:txBody>
          <a:bodyPr/>
          <a:lstStyle>
            <a:lvl1pPr marL="0" indent="0">
              <a:buNone/>
              <a:defRPr sz="2400" b="0">
                <a:solidFill>
                  <a:schemeClr val="tx1"/>
                </a:solidFill>
                <a:latin typeface="Ebrima" panose="02000000000000000000" pitchFamily="2" charset="0"/>
                <a:ea typeface="Ebrima" panose="02000000000000000000" pitchFamily="2" charset="0"/>
                <a:cs typeface="Ebrima" panose="02000000000000000000" pitchFamily="2" charset="0"/>
              </a:defRPr>
            </a:lvl1pPr>
          </a:lstStyle>
          <a:p>
            <a:pPr lvl="0"/>
            <a:r>
              <a:rPr lang="fr-FR" dirty="0"/>
              <a:t>Event, </a:t>
            </a:r>
            <a:r>
              <a:rPr lang="fr-FR" dirty="0" err="1"/>
              <a:t>Author</a:t>
            </a:r>
            <a:r>
              <a:rPr lang="fr-FR" dirty="0"/>
              <a:t>, Organisation </a:t>
            </a:r>
            <a:r>
              <a:rPr lang="fr-FR" dirty="0" err="1"/>
              <a:t>name</a:t>
            </a:r>
            <a:endParaRPr lang="fr-FR" dirty="0"/>
          </a:p>
        </p:txBody>
      </p:sp>
      <p:pic>
        <p:nvPicPr>
          <p:cNvPr id="5" name="Image 4">
            <a:extLst>
              <a:ext uri="{FF2B5EF4-FFF2-40B4-BE49-F238E27FC236}">
                <a16:creationId xmlns:a16="http://schemas.microsoft.com/office/drawing/2014/main" id="{CAA1B233-5A12-4142-9CE4-C48C6424BFE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43416" y="6209388"/>
            <a:ext cx="700032" cy="466571"/>
          </a:xfrm>
          <a:prstGeom prst="rect">
            <a:avLst/>
          </a:prstGeom>
        </p:spPr>
      </p:pic>
      <p:sp>
        <p:nvSpPr>
          <p:cNvPr id="10" name="Rectangle 9">
            <a:extLst>
              <a:ext uri="{FF2B5EF4-FFF2-40B4-BE49-F238E27FC236}">
                <a16:creationId xmlns:a16="http://schemas.microsoft.com/office/drawing/2014/main" id="{8D7B2CD8-70CA-4EB4-903A-4C2B41BF082C}"/>
              </a:ext>
            </a:extLst>
          </p:cNvPr>
          <p:cNvSpPr/>
          <p:nvPr userDrawn="1"/>
        </p:nvSpPr>
        <p:spPr>
          <a:xfrm>
            <a:off x="0" y="0"/>
            <a:ext cx="9144000" cy="226243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99076FE2-489B-4E7C-99C8-4B254147927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3029570"/>
          </a:xfrm>
          <a:prstGeom prst="rect">
            <a:avLst/>
          </a:prstGeom>
        </p:spPr>
      </p:pic>
      <p:pic>
        <p:nvPicPr>
          <p:cNvPr id="7" name="Image 6">
            <a:extLst>
              <a:ext uri="{FF2B5EF4-FFF2-40B4-BE49-F238E27FC236}">
                <a16:creationId xmlns:a16="http://schemas.microsoft.com/office/drawing/2014/main" id="{2DFB4915-4A61-4816-B762-0D8B6884504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05698" y="319822"/>
            <a:ext cx="3629319" cy="1301915"/>
          </a:xfrm>
          <a:prstGeom prst="rect">
            <a:avLst/>
          </a:prstGeom>
        </p:spPr>
      </p:pic>
    </p:spTree>
    <p:extLst>
      <p:ext uri="{BB962C8B-B14F-4D97-AF65-F5344CB8AC3E}">
        <p14:creationId xmlns:p14="http://schemas.microsoft.com/office/powerpoint/2010/main" val="176994522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373B78-7BA7-48A3-A437-C6602705BB4B}"/>
              </a:ext>
            </a:extLst>
          </p:cNvPr>
          <p:cNvSpPr>
            <a:spLocks noGrp="1"/>
          </p:cNvSpPr>
          <p:nvPr>
            <p:ph type="title" hasCustomPrompt="1"/>
          </p:nvPr>
        </p:nvSpPr>
        <p:spPr>
          <a:xfrm>
            <a:off x="1442300" y="402833"/>
            <a:ext cx="7374119" cy="886952"/>
          </a:xfrm>
          <a:prstGeom prst="rect">
            <a:avLst/>
          </a:prstGeom>
        </p:spPr>
        <p:txBody>
          <a:bodyPr/>
          <a:lstStyle>
            <a:lvl1pPr algn="l">
              <a:defRPr b="1">
                <a:solidFill>
                  <a:srgbClr val="0E4878"/>
                </a:solidFill>
                <a:latin typeface="Segoe UI" panose="020B0502040204020203" pitchFamily="34" charset="0"/>
                <a:cs typeface="Segoe UI" panose="020B0502040204020203" pitchFamily="34" charset="0"/>
              </a:defRPr>
            </a:lvl1pPr>
          </a:lstStyle>
          <a:p>
            <a:r>
              <a:rPr lang="fr-FR" dirty="0"/>
              <a:t>Cliquez pour ajouter un titre</a:t>
            </a:r>
          </a:p>
        </p:txBody>
      </p:sp>
      <p:sp>
        <p:nvSpPr>
          <p:cNvPr id="4" name="Espace réservé du texte 3">
            <a:extLst>
              <a:ext uri="{FF2B5EF4-FFF2-40B4-BE49-F238E27FC236}">
                <a16:creationId xmlns:a16="http://schemas.microsoft.com/office/drawing/2014/main" id="{FA795AE9-D0D0-4005-BCAE-C29FB4CEC6D9}"/>
              </a:ext>
            </a:extLst>
          </p:cNvPr>
          <p:cNvSpPr>
            <a:spLocks noGrp="1"/>
          </p:cNvSpPr>
          <p:nvPr>
            <p:ph type="body" sz="quarter" idx="10" hasCustomPrompt="1"/>
          </p:nvPr>
        </p:nvSpPr>
        <p:spPr>
          <a:xfrm>
            <a:off x="1442300" y="1696644"/>
            <a:ext cx="7524948" cy="716617"/>
          </a:xfrm>
          <a:prstGeom prst="rect">
            <a:avLst/>
          </a:prstGeom>
        </p:spPr>
        <p:txBody>
          <a:bodyPr/>
          <a:lstStyle>
            <a:lvl1pPr marL="457200" indent="-457200">
              <a:buClr>
                <a:srgbClr val="F9C327"/>
              </a:buClr>
              <a:buFont typeface="Wingdings 3" panose="05040102010807070707" pitchFamily="18" charset="2"/>
              <a:buChar char="u"/>
              <a:defRPr sz="3200">
                <a:solidFill>
                  <a:srgbClr val="0E4878"/>
                </a:solidFill>
                <a:latin typeface="Segoe UI" panose="020B0502040204020203" pitchFamily="34" charset="0"/>
                <a:cs typeface="Segoe UI" panose="020B0502040204020203" pitchFamily="34" charset="0"/>
              </a:defRPr>
            </a:lvl1pPr>
          </a:lstStyle>
          <a:p>
            <a:pPr lvl="0"/>
            <a:r>
              <a:rPr lang="fr-FR" dirty="0"/>
              <a:t>Cliquez pour ajouter un sous-titre</a:t>
            </a:r>
          </a:p>
        </p:txBody>
      </p:sp>
      <p:sp>
        <p:nvSpPr>
          <p:cNvPr id="6" name="Rectangle 5">
            <a:extLst>
              <a:ext uri="{FF2B5EF4-FFF2-40B4-BE49-F238E27FC236}">
                <a16:creationId xmlns:a16="http://schemas.microsoft.com/office/drawing/2014/main" id="{4267C6C3-2BA2-4C56-AC52-97B87809F779}"/>
              </a:ext>
            </a:extLst>
          </p:cNvPr>
          <p:cNvSpPr/>
          <p:nvPr userDrawn="1"/>
        </p:nvSpPr>
        <p:spPr>
          <a:xfrm>
            <a:off x="-1" y="0"/>
            <a:ext cx="1357461"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6278F2C5-BEEA-40F8-848F-E6B7B78C2D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7603" y="6212264"/>
            <a:ext cx="1122251" cy="402575"/>
          </a:xfrm>
          <a:prstGeom prst="rect">
            <a:avLst/>
          </a:prstGeom>
        </p:spPr>
      </p:pic>
    </p:spTree>
    <p:extLst>
      <p:ext uri="{BB962C8B-B14F-4D97-AF65-F5344CB8AC3E}">
        <p14:creationId xmlns:p14="http://schemas.microsoft.com/office/powerpoint/2010/main" val="3727112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62C3D8-28EE-494B-A594-C3CEEE15DF70}"/>
              </a:ext>
            </a:extLst>
          </p:cNvPr>
          <p:cNvSpPr>
            <a:spLocks noGrp="1"/>
          </p:cNvSpPr>
          <p:nvPr>
            <p:ph type="title" hasCustomPrompt="1"/>
          </p:nvPr>
        </p:nvSpPr>
        <p:spPr>
          <a:xfrm>
            <a:off x="628650" y="365126"/>
            <a:ext cx="7886700" cy="822652"/>
          </a:xfrm>
          <a:prstGeom prst="rect">
            <a:avLst/>
          </a:prstGeom>
        </p:spPr>
        <p:txBody>
          <a:bodyPr/>
          <a:lstStyle>
            <a:lvl1pPr>
              <a:defRPr b="1">
                <a:solidFill>
                  <a:srgbClr val="144173"/>
                </a:solidFill>
                <a:latin typeface="Segoe UI" panose="020B0502040204020203" pitchFamily="34" charset="0"/>
                <a:cs typeface="Segoe UI" panose="020B0502040204020203" pitchFamily="34" charset="0"/>
              </a:defRPr>
            </a:lvl1pPr>
          </a:lstStyle>
          <a:p>
            <a:r>
              <a:rPr lang="fr-FR" dirty="0"/>
              <a:t>Cliquez pour ajouter un titre</a:t>
            </a:r>
          </a:p>
        </p:txBody>
      </p:sp>
      <p:sp>
        <p:nvSpPr>
          <p:cNvPr id="4" name="Espace réservé du texte 3">
            <a:extLst>
              <a:ext uri="{FF2B5EF4-FFF2-40B4-BE49-F238E27FC236}">
                <a16:creationId xmlns:a16="http://schemas.microsoft.com/office/drawing/2014/main" id="{98909327-CDB7-4F69-9809-B5841D54DF05}"/>
              </a:ext>
            </a:extLst>
          </p:cNvPr>
          <p:cNvSpPr>
            <a:spLocks noGrp="1"/>
          </p:cNvSpPr>
          <p:nvPr>
            <p:ph type="body" sz="quarter" idx="10" hasCustomPrompt="1"/>
          </p:nvPr>
        </p:nvSpPr>
        <p:spPr>
          <a:xfrm>
            <a:off x="628650" y="1395414"/>
            <a:ext cx="7886700" cy="753898"/>
          </a:xfrm>
          <a:prstGeom prst="rect">
            <a:avLst/>
          </a:prstGeom>
        </p:spPr>
        <p:txBody>
          <a:bodyPr/>
          <a:lstStyle>
            <a:lvl1pPr marL="457200" indent="-457200">
              <a:buClr>
                <a:srgbClr val="F9C327"/>
              </a:buClr>
              <a:buFont typeface="Wingdings 3" panose="05040102010807070707" pitchFamily="18" charset="2"/>
              <a:buChar char="u"/>
              <a:defRPr sz="3200">
                <a:solidFill>
                  <a:srgbClr val="0E4878"/>
                </a:solidFill>
                <a:latin typeface="Segoe UI" panose="020B0502040204020203" pitchFamily="34" charset="0"/>
                <a:cs typeface="Segoe UI" panose="020B0502040204020203" pitchFamily="34" charset="0"/>
              </a:defRPr>
            </a:lvl1pPr>
          </a:lstStyle>
          <a:p>
            <a:pPr lvl="0"/>
            <a:r>
              <a:rPr lang="fr-FR" dirty="0"/>
              <a:t>Cliquez pour ajouter un sous-titre</a:t>
            </a:r>
          </a:p>
        </p:txBody>
      </p:sp>
      <p:pic>
        <p:nvPicPr>
          <p:cNvPr id="12" name="Image 11">
            <a:extLst>
              <a:ext uri="{FF2B5EF4-FFF2-40B4-BE49-F238E27FC236}">
                <a16:creationId xmlns:a16="http://schemas.microsoft.com/office/drawing/2014/main" id="{2A8A7301-3683-4E4C-9EE0-AFFE158546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63581" y="6165133"/>
            <a:ext cx="1341379" cy="481181"/>
          </a:xfrm>
          <a:prstGeom prst="rect">
            <a:avLst/>
          </a:prstGeom>
        </p:spPr>
      </p:pic>
    </p:spTree>
    <p:extLst>
      <p:ext uri="{BB962C8B-B14F-4D97-AF65-F5344CB8AC3E}">
        <p14:creationId xmlns:p14="http://schemas.microsoft.com/office/powerpoint/2010/main" val="1052928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8BF89D-DA82-458F-811B-BFFE27A530FA}"/>
              </a:ext>
            </a:extLst>
          </p:cNvPr>
          <p:cNvSpPr/>
          <p:nvPr userDrawn="1"/>
        </p:nvSpPr>
        <p:spPr>
          <a:xfrm>
            <a:off x="2383816" y="4660085"/>
            <a:ext cx="4392891" cy="1003167"/>
          </a:xfrm>
          <a:prstGeom prst="rect">
            <a:avLst/>
          </a:prstGeom>
          <a:solidFill>
            <a:srgbClr val="F9C3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723F9E34-E043-4B0E-BA1C-4542A9F7898A}"/>
              </a:ext>
            </a:extLst>
          </p:cNvPr>
          <p:cNvSpPr/>
          <p:nvPr userDrawn="1"/>
        </p:nvSpPr>
        <p:spPr>
          <a:xfrm>
            <a:off x="0" y="0"/>
            <a:ext cx="9144000" cy="4873658"/>
          </a:xfrm>
          <a:prstGeom prst="rect">
            <a:avLst/>
          </a:prstGeom>
          <a:solidFill>
            <a:srgbClr val="F9C3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A72361A8-86BC-4E09-9F66-DB4C9E509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766968"/>
            <a:ext cx="9160524" cy="3671951"/>
          </a:xfrm>
          <a:prstGeom prst="rect">
            <a:avLst/>
          </a:prstGeom>
        </p:spPr>
      </p:pic>
      <p:pic>
        <p:nvPicPr>
          <p:cNvPr id="5" name="Image 4">
            <a:extLst>
              <a:ext uri="{FF2B5EF4-FFF2-40B4-BE49-F238E27FC236}">
                <a16:creationId xmlns:a16="http://schemas.microsoft.com/office/drawing/2014/main" id="{EFBD0EEF-1904-44CF-A503-FB0EA5D34DA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8650" y="6061438"/>
            <a:ext cx="1341379" cy="481181"/>
          </a:xfrm>
          <a:prstGeom prst="rect">
            <a:avLst/>
          </a:prstGeom>
        </p:spPr>
      </p:pic>
      <p:sp>
        <p:nvSpPr>
          <p:cNvPr id="6" name="Titre 1">
            <a:extLst>
              <a:ext uri="{FF2B5EF4-FFF2-40B4-BE49-F238E27FC236}">
                <a16:creationId xmlns:a16="http://schemas.microsoft.com/office/drawing/2014/main" id="{6A7F15DE-DA67-42D1-BB42-CF5F9A648BD4}"/>
              </a:ext>
            </a:extLst>
          </p:cNvPr>
          <p:cNvSpPr>
            <a:spLocks noGrp="1"/>
          </p:cNvSpPr>
          <p:nvPr>
            <p:ph type="title" hasCustomPrompt="1"/>
          </p:nvPr>
        </p:nvSpPr>
        <p:spPr>
          <a:xfrm>
            <a:off x="628650" y="365126"/>
            <a:ext cx="7886700" cy="822652"/>
          </a:xfrm>
          <a:prstGeom prst="rect">
            <a:avLst/>
          </a:prstGeom>
        </p:spPr>
        <p:txBody>
          <a:bodyPr/>
          <a:lstStyle>
            <a:lvl1pPr>
              <a:defRPr b="1">
                <a:solidFill>
                  <a:schemeClr val="bg1"/>
                </a:solidFill>
                <a:latin typeface="Segoe UI" panose="020B0502040204020203" pitchFamily="34" charset="0"/>
                <a:cs typeface="Segoe UI" panose="020B0502040204020203" pitchFamily="34" charset="0"/>
              </a:defRPr>
            </a:lvl1pPr>
          </a:lstStyle>
          <a:p>
            <a:r>
              <a:rPr lang="fr-FR" dirty="0"/>
              <a:t>Cliquez pour ajouter un titre</a:t>
            </a:r>
          </a:p>
        </p:txBody>
      </p:sp>
      <p:sp>
        <p:nvSpPr>
          <p:cNvPr id="9" name="Espace réservé du texte 3">
            <a:extLst>
              <a:ext uri="{FF2B5EF4-FFF2-40B4-BE49-F238E27FC236}">
                <a16:creationId xmlns:a16="http://schemas.microsoft.com/office/drawing/2014/main" id="{5D75C302-566D-4792-9905-A8AE72A8A654}"/>
              </a:ext>
            </a:extLst>
          </p:cNvPr>
          <p:cNvSpPr>
            <a:spLocks noGrp="1"/>
          </p:cNvSpPr>
          <p:nvPr>
            <p:ph type="body" sz="quarter" idx="10" hasCustomPrompt="1"/>
          </p:nvPr>
        </p:nvSpPr>
        <p:spPr>
          <a:xfrm>
            <a:off x="628650" y="1395414"/>
            <a:ext cx="7886700" cy="753898"/>
          </a:xfrm>
          <a:prstGeom prst="rect">
            <a:avLst/>
          </a:prstGeom>
        </p:spPr>
        <p:txBody>
          <a:bodyPr/>
          <a:lstStyle>
            <a:lvl1pPr marL="0" indent="0">
              <a:buClr>
                <a:srgbClr val="F9C327"/>
              </a:buClr>
              <a:buFontTx/>
              <a:buNone/>
              <a:defRPr sz="3200">
                <a:solidFill>
                  <a:schemeClr val="bg1"/>
                </a:solidFill>
                <a:latin typeface="Segoe UI" panose="020B0502040204020203" pitchFamily="34" charset="0"/>
                <a:cs typeface="Segoe UI" panose="020B0502040204020203" pitchFamily="34" charset="0"/>
              </a:defRPr>
            </a:lvl1pPr>
          </a:lstStyle>
          <a:p>
            <a:pPr lvl="0"/>
            <a:r>
              <a:rPr lang="fr-FR" dirty="0"/>
              <a:t>Cliquez pour ajouter un sous-titre</a:t>
            </a:r>
          </a:p>
        </p:txBody>
      </p:sp>
    </p:spTree>
    <p:extLst>
      <p:ext uri="{BB962C8B-B14F-4D97-AF65-F5344CB8AC3E}">
        <p14:creationId xmlns:p14="http://schemas.microsoft.com/office/powerpoint/2010/main" val="1887568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8BF89D-DA82-458F-811B-BFFE27A530FA}"/>
              </a:ext>
            </a:extLst>
          </p:cNvPr>
          <p:cNvSpPr/>
          <p:nvPr userDrawn="1"/>
        </p:nvSpPr>
        <p:spPr>
          <a:xfrm>
            <a:off x="2383816" y="4660085"/>
            <a:ext cx="4392891" cy="1003167"/>
          </a:xfrm>
          <a:prstGeom prst="rect">
            <a:avLst/>
          </a:prstGeom>
          <a:solidFill>
            <a:srgbClr val="0E4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723F9E34-E043-4B0E-BA1C-4542A9F7898A}"/>
              </a:ext>
            </a:extLst>
          </p:cNvPr>
          <p:cNvSpPr/>
          <p:nvPr userDrawn="1"/>
        </p:nvSpPr>
        <p:spPr>
          <a:xfrm>
            <a:off x="0" y="0"/>
            <a:ext cx="9144000" cy="4873658"/>
          </a:xfrm>
          <a:prstGeom prst="rect">
            <a:avLst/>
          </a:prstGeom>
          <a:solidFill>
            <a:srgbClr val="0E4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A72361A8-86BC-4E09-9F66-DB4C9E509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524" y="2630077"/>
            <a:ext cx="9160524" cy="3671951"/>
          </a:xfrm>
          <a:prstGeom prst="rect">
            <a:avLst/>
          </a:prstGeom>
        </p:spPr>
      </p:pic>
      <p:pic>
        <p:nvPicPr>
          <p:cNvPr id="5" name="Image 4">
            <a:extLst>
              <a:ext uri="{FF2B5EF4-FFF2-40B4-BE49-F238E27FC236}">
                <a16:creationId xmlns:a16="http://schemas.microsoft.com/office/drawing/2014/main" id="{EFBD0EEF-1904-44CF-A503-FB0EA5D34DA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8650" y="6061438"/>
            <a:ext cx="1341379" cy="481181"/>
          </a:xfrm>
          <a:prstGeom prst="rect">
            <a:avLst/>
          </a:prstGeom>
        </p:spPr>
      </p:pic>
      <p:sp>
        <p:nvSpPr>
          <p:cNvPr id="6" name="Titre 1">
            <a:extLst>
              <a:ext uri="{FF2B5EF4-FFF2-40B4-BE49-F238E27FC236}">
                <a16:creationId xmlns:a16="http://schemas.microsoft.com/office/drawing/2014/main" id="{6A7F15DE-DA67-42D1-BB42-CF5F9A648BD4}"/>
              </a:ext>
            </a:extLst>
          </p:cNvPr>
          <p:cNvSpPr>
            <a:spLocks noGrp="1"/>
          </p:cNvSpPr>
          <p:nvPr>
            <p:ph type="title" hasCustomPrompt="1"/>
          </p:nvPr>
        </p:nvSpPr>
        <p:spPr>
          <a:xfrm>
            <a:off x="628650" y="365126"/>
            <a:ext cx="7886700" cy="822652"/>
          </a:xfrm>
          <a:prstGeom prst="rect">
            <a:avLst/>
          </a:prstGeom>
        </p:spPr>
        <p:txBody>
          <a:bodyPr/>
          <a:lstStyle>
            <a:lvl1pPr>
              <a:defRPr b="1">
                <a:solidFill>
                  <a:schemeClr val="bg1"/>
                </a:solidFill>
                <a:latin typeface="Segoe UI" panose="020B0502040204020203" pitchFamily="34" charset="0"/>
                <a:cs typeface="Segoe UI" panose="020B0502040204020203" pitchFamily="34" charset="0"/>
              </a:defRPr>
            </a:lvl1pPr>
          </a:lstStyle>
          <a:p>
            <a:r>
              <a:rPr lang="fr-FR" dirty="0"/>
              <a:t>Cliquez pour ajouter un titre</a:t>
            </a:r>
          </a:p>
        </p:txBody>
      </p:sp>
      <p:sp>
        <p:nvSpPr>
          <p:cNvPr id="9" name="Espace réservé du texte 3">
            <a:extLst>
              <a:ext uri="{FF2B5EF4-FFF2-40B4-BE49-F238E27FC236}">
                <a16:creationId xmlns:a16="http://schemas.microsoft.com/office/drawing/2014/main" id="{2BAF73FB-76C3-4F70-81CE-FFAAC370C8EB}"/>
              </a:ext>
            </a:extLst>
          </p:cNvPr>
          <p:cNvSpPr>
            <a:spLocks noGrp="1"/>
          </p:cNvSpPr>
          <p:nvPr>
            <p:ph type="body" sz="quarter" idx="10" hasCustomPrompt="1"/>
          </p:nvPr>
        </p:nvSpPr>
        <p:spPr>
          <a:xfrm>
            <a:off x="628650" y="1395414"/>
            <a:ext cx="7886700" cy="753898"/>
          </a:xfrm>
          <a:prstGeom prst="rect">
            <a:avLst/>
          </a:prstGeom>
        </p:spPr>
        <p:txBody>
          <a:bodyPr/>
          <a:lstStyle>
            <a:lvl1pPr marL="0" indent="0">
              <a:buClr>
                <a:srgbClr val="F9C327"/>
              </a:buClr>
              <a:buFontTx/>
              <a:buNone/>
              <a:defRPr sz="3200">
                <a:solidFill>
                  <a:schemeClr val="bg1"/>
                </a:solidFill>
                <a:latin typeface="Segoe UI" panose="020B0502040204020203" pitchFamily="34" charset="0"/>
                <a:cs typeface="Segoe UI" panose="020B0502040204020203" pitchFamily="34" charset="0"/>
              </a:defRPr>
            </a:lvl1pPr>
          </a:lstStyle>
          <a:p>
            <a:pPr lvl="0"/>
            <a:r>
              <a:rPr lang="fr-FR" dirty="0"/>
              <a:t>Cliquez pour ajouter un sous-titre</a:t>
            </a:r>
          </a:p>
        </p:txBody>
      </p:sp>
    </p:spTree>
    <p:extLst>
      <p:ext uri="{BB962C8B-B14F-4D97-AF65-F5344CB8AC3E}">
        <p14:creationId xmlns:p14="http://schemas.microsoft.com/office/powerpoint/2010/main" val="2480688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8BF89D-DA82-458F-811B-BFFE27A530FA}"/>
              </a:ext>
            </a:extLst>
          </p:cNvPr>
          <p:cNvSpPr/>
          <p:nvPr userDrawn="1"/>
        </p:nvSpPr>
        <p:spPr>
          <a:xfrm>
            <a:off x="2383816" y="4660085"/>
            <a:ext cx="4392891" cy="1003167"/>
          </a:xfrm>
          <a:prstGeom prst="rect">
            <a:avLst/>
          </a:prstGeom>
          <a:solidFill>
            <a:srgbClr val="10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723F9E34-E043-4B0E-BA1C-4542A9F7898A}"/>
              </a:ext>
            </a:extLst>
          </p:cNvPr>
          <p:cNvSpPr/>
          <p:nvPr userDrawn="1"/>
        </p:nvSpPr>
        <p:spPr>
          <a:xfrm>
            <a:off x="0" y="0"/>
            <a:ext cx="9144000" cy="4873658"/>
          </a:xfrm>
          <a:prstGeom prst="rect">
            <a:avLst/>
          </a:prstGeom>
          <a:solidFill>
            <a:srgbClr val="10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A72361A8-86BC-4E09-9F66-DB4C9E509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630077"/>
            <a:ext cx="9160524" cy="3671951"/>
          </a:xfrm>
          <a:prstGeom prst="rect">
            <a:avLst/>
          </a:prstGeom>
        </p:spPr>
      </p:pic>
      <p:pic>
        <p:nvPicPr>
          <p:cNvPr id="5" name="Image 4">
            <a:extLst>
              <a:ext uri="{FF2B5EF4-FFF2-40B4-BE49-F238E27FC236}">
                <a16:creationId xmlns:a16="http://schemas.microsoft.com/office/drawing/2014/main" id="{EFBD0EEF-1904-44CF-A503-FB0EA5D34DA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8650" y="6061438"/>
            <a:ext cx="1341379" cy="481181"/>
          </a:xfrm>
          <a:prstGeom prst="rect">
            <a:avLst/>
          </a:prstGeom>
        </p:spPr>
      </p:pic>
      <p:sp>
        <p:nvSpPr>
          <p:cNvPr id="6" name="Titre 1">
            <a:extLst>
              <a:ext uri="{FF2B5EF4-FFF2-40B4-BE49-F238E27FC236}">
                <a16:creationId xmlns:a16="http://schemas.microsoft.com/office/drawing/2014/main" id="{6A7F15DE-DA67-42D1-BB42-CF5F9A648BD4}"/>
              </a:ext>
            </a:extLst>
          </p:cNvPr>
          <p:cNvSpPr>
            <a:spLocks noGrp="1"/>
          </p:cNvSpPr>
          <p:nvPr>
            <p:ph type="title" hasCustomPrompt="1"/>
          </p:nvPr>
        </p:nvSpPr>
        <p:spPr>
          <a:xfrm>
            <a:off x="628650" y="365126"/>
            <a:ext cx="7886700" cy="822652"/>
          </a:xfrm>
          <a:prstGeom prst="rect">
            <a:avLst/>
          </a:prstGeom>
        </p:spPr>
        <p:txBody>
          <a:bodyPr/>
          <a:lstStyle>
            <a:lvl1pPr>
              <a:defRPr b="1">
                <a:solidFill>
                  <a:schemeClr val="bg1"/>
                </a:solidFill>
                <a:latin typeface="Segoe UI" panose="020B0502040204020203" pitchFamily="34" charset="0"/>
                <a:cs typeface="Segoe UI" panose="020B0502040204020203" pitchFamily="34" charset="0"/>
              </a:defRPr>
            </a:lvl1pPr>
          </a:lstStyle>
          <a:p>
            <a:r>
              <a:rPr lang="fr-FR" dirty="0"/>
              <a:t>Cliquez pour ajouter un titre</a:t>
            </a:r>
          </a:p>
        </p:txBody>
      </p:sp>
      <p:sp>
        <p:nvSpPr>
          <p:cNvPr id="9" name="Espace réservé du texte 3">
            <a:extLst>
              <a:ext uri="{FF2B5EF4-FFF2-40B4-BE49-F238E27FC236}">
                <a16:creationId xmlns:a16="http://schemas.microsoft.com/office/drawing/2014/main" id="{37EF5EC0-8A64-4083-8F4B-F95D85AF1A07}"/>
              </a:ext>
            </a:extLst>
          </p:cNvPr>
          <p:cNvSpPr>
            <a:spLocks noGrp="1"/>
          </p:cNvSpPr>
          <p:nvPr>
            <p:ph type="body" sz="quarter" idx="10" hasCustomPrompt="1"/>
          </p:nvPr>
        </p:nvSpPr>
        <p:spPr>
          <a:xfrm>
            <a:off x="628650" y="1395414"/>
            <a:ext cx="7886700" cy="753898"/>
          </a:xfrm>
          <a:prstGeom prst="rect">
            <a:avLst/>
          </a:prstGeom>
        </p:spPr>
        <p:txBody>
          <a:bodyPr/>
          <a:lstStyle>
            <a:lvl1pPr marL="0" indent="0">
              <a:buClr>
                <a:srgbClr val="F9C327"/>
              </a:buClr>
              <a:buFontTx/>
              <a:buNone/>
              <a:defRPr sz="3200">
                <a:solidFill>
                  <a:schemeClr val="bg1"/>
                </a:solidFill>
                <a:latin typeface="Segoe UI" panose="020B0502040204020203" pitchFamily="34" charset="0"/>
                <a:cs typeface="Segoe UI" panose="020B0502040204020203" pitchFamily="34" charset="0"/>
              </a:defRPr>
            </a:lvl1pPr>
          </a:lstStyle>
          <a:p>
            <a:pPr lvl="0"/>
            <a:r>
              <a:rPr lang="fr-FR" dirty="0"/>
              <a:t>Cliquez pour ajouter un sous-titre</a:t>
            </a:r>
          </a:p>
        </p:txBody>
      </p:sp>
    </p:spTree>
    <p:extLst>
      <p:ext uri="{BB962C8B-B14F-4D97-AF65-F5344CB8AC3E}">
        <p14:creationId xmlns:p14="http://schemas.microsoft.com/office/powerpoint/2010/main" val="3789230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8BF89D-DA82-458F-811B-BFFE27A530FA}"/>
              </a:ext>
            </a:extLst>
          </p:cNvPr>
          <p:cNvSpPr/>
          <p:nvPr userDrawn="1"/>
        </p:nvSpPr>
        <p:spPr>
          <a:xfrm>
            <a:off x="2383816" y="4660085"/>
            <a:ext cx="4392891" cy="1003167"/>
          </a:xfrm>
          <a:prstGeom prst="rect">
            <a:avLst/>
          </a:prstGeom>
          <a:solidFill>
            <a:srgbClr val="F26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723F9E34-E043-4B0E-BA1C-4542A9F7898A}"/>
              </a:ext>
            </a:extLst>
          </p:cNvPr>
          <p:cNvSpPr/>
          <p:nvPr userDrawn="1"/>
        </p:nvSpPr>
        <p:spPr>
          <a:xfrm>
            <a:off x="0" y="0"/>
            <a:ext cx="9144000" cy="4873658"/>
          </a:xfrm>
          <a:prstGeom prst="rect">
            <a:avLst/>
          </a:prstGeom>
          <a:solidFill>
            <a:srgbClr val="F26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A72361A8-86BC-4E09-9F66-DB4C9E509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630077"/>
            <a:ext cx="9160524" cy="3671951"/>
          </a:xfrm>
          <a:prstGeom prst="rect">
            <a:avLst/>
          </a:prstGeom>
        </p:spPr>
      </p:pic>
      <p:pic>
        <p:nvPicPr>
          <p:cNvPr id="5" name="Image 4">
            <a:extLst>
              <a:ext uri="{FF2B5EF4-FFF2-40B4-BE49-F238E27FC236}">
                <a16:creationId xmlns:a16="http://schemas.microsoft.com/office/drawing/2014/main" id="{EFBD0EEF-1904-44CF-A503-FB0EA5D34DA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8650" y="6061438"/>
            <a:ext cx="1341379" cy="481181"/>
          </a:xfrm>
          <a:prstGeom prst="rect">
            <a:avLst/>
          </a:prstGeom>
        </p:spPr>
      </p:pic>
      <p:sp>
        <p:nvSpPr>
          <p:cNvPr id="6" name="Titre 1">
            <a:extLst>
              <a:ext uri="{FF2B5EF4-FFF2-40B4-BE49-F238E27FC236}">
                <a16:creationId xmlns:a16="http://schemas.microsoft.com/office/drawing/2014/main" id="{6A7F15DE-DA67-42D1-BB42-CF5F9A648BD4}"/>
              </a:ext>
            </a:extLst>
          </p:cNvPr>
          <p:cNvSpPr>
            <a:spLocks noGrp="1"/>
          </p:cNvSpPr>
          <p:nvPr>
            <p:ph type="title" hasCustomPrompt="1"/>
          </p:nvPr>
        </p:nvSpPr>
        <p:spPr>
          <a:xfrm>
            <a:off x="628650" y="365126"/>
            <a:ext cx="7886700" cy="822652"/>
          </a:xfrm>
          <a:prstGeom prst="rect">
            <a:avLst/>
          </a:prstGeom>
        </p:spPr>
        <p:txBody>
          <a:bodyPr/>
          <a:lstStyle>
            <a:lvl1pPr>
              <a:defRPr b="1">
                <a:solidFill>
                  <a:schemeClr val="bg1"/>
                </a:solidFill>
                <a:latin typeface="Segoe UI" panose="020B0502040204020203" pitchFamily="34" charset="0"/>
                <a:cs typeface="Segoe UI" panose="020B0502040204020203" pitchFamily="34" charset="0"/>
              </a:defRPr>
            </a:lvl1pPr>
          </a:lstStyle>
          <a:p>
            <a:r>
              <a:rPr lang="fr-FR" dirty="0"/>
              <a:t>Cliquez pour ajouter un titre</a:t>
            </a:r>
          </a:p>
        </p:txBody>
      </p:sp>
      <p:sp>
        <p:nvSpPr>
          <p:cNvPr id="9" name="Espace réservé du texte 3">
            <a:extLst>
              <a:ext uri="{FF2B5EF4-FFF2-40B4-BE49-F238E27FC236}">
                <a16:creationId xmlns:a16="http://schemas.microsoft.com/office/drawing/2014/main" id="{DAAF28C2-C867-40F8-A278-C43F2EC432EB}"/>
              </a:ext>
            </a:extLst>
          </p:cNvPr>
          <p:cNvSpPr>
            <a:spLocks noGrp="1"/>
          </p:cNvSpPr>
          <p:nvPr>
            <p:ph type="body" sz="quarter" idx="10" hasCustomPrompt="1"/>
          </p:nvPr>
        </p:nvSpPr>
        <p:spPr>
          <a:xfrm>
            <a:off x="628650" y="1395414"/>
            <a:ext cx="7886700" cy="753898"/>
          </a:xfrm>
          <a:prstGeom prst="rect">
            <a:avLst/>
          </a:prstGeom>
        </p:spPr>
        <p:txBody>
          <a:bodyPr/>
          <a:lstStyle>
            <a:lvl1pPr marL="0" indent="0">
              <a:buClr>
                <a:srgbClr val="F9C327"/>
              </a:buClr>
              <a:buFontTx/>
              <a:buNone/>
              <a:defRPr sz="3200">
                <a:solidFill>
                  <a:schemeClr val="bg1"/>
                </a:solidFill>
                <a:latin typeface="Segoe UI" panose="020B0502040204020203" pitchFamily="34" charset="0"/>
                <a:cs typeface="Segoe UI" panose="020B0502040204020203" pitchFamily="34" charset="0"/>
              </a:defRPr>
            </a:lvl1pPr>
          </a:lstStyle>
          <a:p>
            <a:pPr lvl="0"/>
            <a:r>
              <a:rPr lang="fr-FR" dirty="0"/>
              <a:t>Cliquez pour ajouter un sous-titre</a:t>
            </a:r>
          </a:p>
        </p:txBody>
      </p:sp>
    </p:spTree>
    <p:extLst>
      <p:ext uri="{BB962C8B-B14F-4D97-AF65-F5344CB8AC3E}">
        <p14:creationId xmlns:p14="http://schemas.microsoft.com/office/powerpoint/2010/main" val="242286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F2F1F4F-15C7-4936-957D-C1FFCCE2073D}"/>
              </a:ext>
            </a:extLst>
          </p:cNvPr>
          <p:cNvSpPr/>
          <p:nvPr userDrawn="1"/>
        </p:nvSpPr>
        <p:spPr>
          <a:xfrm>
            <a:off x="0" y="0"/>
            <a:ext cx="9144000" cy="250753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3BACE99B-9EAD-4B42-971E-E8B2CF183FB1}"/>
              </a:ext>
            </a:extLst>
          </p:cNvPr>
          <p:cNvSpPr txBox="1"/>
          <p:nvPr userDrawn="1"/>
        </p:nvSpPr>
        <p:spPr>
          <a:xfrm>
            <a:off x="81432" y="463356"/>
            <a:ext cx="4619134" cy="104644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4400" b="1" dirty="0" err="1">
                <a:solidFill>
                  <a:srgbClr val="0E4878"/>
                </a:solidFill>
                <a:latin typeface="Segoe UI" panose="020B0502040204020203" pitchFamily="34" charset="0"/>
                <a:ea typeface="Ebrima" panose="02000000000000000000" pitchFamily="2" charset="0"/>
                <a:cs typeface="Segoe UI" panose="020B0502040204020203" pitchFamily="34" charset="0"/>
              </a:rPr>
              <a:t>Thank</a:t>
            </a:r>
            <a:r>
              <a:rPr lang="fr-FR" sz="4400" b="1" dirty="0">
                <a:solidFill>
                  <a:srgbClr val="0E4878"/>
                </a:solidFill>
                <a:latin typeface="Segoe UI" panose="020B0502040204020203" pitchFamily="34" charset="0"/>
                <a:ea typeface="Ebrima" panose="02000000000000000000" pitchFamily="2" charset="0"/>
                <a:cs typeface="Segoe UI" panose="020B0502040204020203" pitchFamily="34" charset="0"/>
              </a:rPr>
              <a:t> </a:t>
            </a:r>
            <a:r>
              <a:rPr lang="fr-FR" sz="4400" b="1" dirty="0" err="1">
                <a:solidFill>
                  <a:srgbClr val="0E4878"/>
                </a:solidFill>
                <a:latin typeface="Segoe UI" panose="020B0502040204020203" pitchFamily="34" charset="0"/>
                <a:ea typeface="Ebrima" panose="02000000000000000000" pitchFamily="2" charset="0"/>
                <a:cs typeface="Segoe UI" panose="020B0502040204020203" pitchFamily="34" charset="0"/>
              </a:rPr>
              <a:t>you</a:t>
            </a:r>
            <a:endParaRPr lang="fr-FR" sz="4400" b="1" dirty="0">
              <a:solidFill>
                <a:srgbClr val="0E4878"/>
              </a:solidFill>
              <a:latin typeface="Segoe UI" panose="020B0502040204020203" pitchFamily="34" charset="0"/>
              <a:ea typeface="Ebrima" panose="02000000000000000000" pitchFamily="2" charset="0"/>
              <a:cs typeface="Segoe UI" panose="020B0502040204020203" pitchFamily="34" charset="0"/>
            </a:endParaRPr>
          </a:p>
          <a:p>
            <a:pPr algn="ctr"/>
            <a:endParaRPr lang="fr-FR" dirty="0"/>
          </a:p>
        </p:txBody>
      </p:sp>
      <p:sp>
        <p:nvSpPr>
          <p:cNvPr id="17" name="Rectangle 16">
            <a:extLst>
              <a:ext uri="{FF2B5EF4-FFF2-40B4-BE49-F238E27FC236}">
                <a16:creationId xmlns:a16="http://schemas.microsoft.com/office/drawing/2014/main" id="{D2A5AB9C-C060-4E09-B9E2-9DF9ADD1C71B}"/>
              </a:ext>
            </a:extLst>
          </p:cNvPr>
          <p:cNvSpPr/>
          <p:nvPr userDrawn="1"/>
        </p:nvSpPr>
        <p:spPr>
          <a:xfrm>
            <a:off x="185128" y="1218609"/>
            <a:ext cx="4411743" cy="954107"/>
          </a:xfrm>
          <a:prstGeom prst="rect">
            <a:avLst/>
          </a:prstGeom>
        </p:spPr>
        <p:txBody>
          <a:bodyPr wrap="square">
            <a:spAutoFit/>
          </a:bodyPr>
          <a:lstStyle/>
          <a:p>
            <a:pPr algn="ctr"/>
            <a:r>
              <a:rPr lang="fr-FR" sz="2800" b="1" dirty="0" err="1">
                <a:solidFill>
                  <a:srgbClr val="0E4878"/>
                </a:solidFill>
                <a:latin typeface="Segoe UI" panose="020B0502040204020203" pitchFamily="34" charset="0"/>
                <a:ea typeface="Ebrima" panose="02000000000000000000" pitchFamily="2" charset="0"/>
                <a:cs typeface="Segoe UI" panose="020B0502040204020203" pitchFamily="34" charset="0"/>
              </a:rPr>
              <a:t>Get</a:t>
            </a:r>
            <a:r>
              <a:rPr lang="fr-FR" sz="2800" b="1" dirty="0">
                <a:solidFill>
                  <a:srgbClr val="0E4878"/>
                </a:solidFill>
                <a:latin typeface="Segoe UI" panose="020B0502040204020203" pitchFamily="34" charset="0"/>
                <a:ea typeface="Ebrima" panose="02000000000000000000" pitchFamily="2" charset="0"/>
                <a:cs typeface="Segoe UI" panose="020B0502040204020203" pitchFamily="34" charset="0"/>
              </a:rPr>
              <a:t> in </a:t>
            </a:r>
            <a:r>
              <a:rPr lang="fr-FR" sz="2800" b="1" dirty="0" err="1">
                <a:solidFill>
                  <a:srgbClr val="0E4878"/>
                </a:solidFill>
                <a:latin typeface="Segoe UI" panose="020B0502040204020203" pitchFamily="34" charset="0"/>
                <a:ea typeface="Ebrima" panose="02000000000000000000" pitchFamily="2" charset="0"/>
                <a:cs typeface="Segoe UI" panose="020B0502040204020203" pitchFamily="34" charset="0"/>
              </a:rPr>
              <a:t>touch</a:t>
            </a:r>
            <a:r>
              <a:rPr lang="fr-FR" sz="2800" b="1" dirty="0">
                <a:solidFill>
                  <a:srgbClr val="0E4878"/>
                </a:solidFill>
                <a:latin typeface="Segoe UI" panose="020B0502040204020203" pitchFamily="34" charset="0"/>
                <a:ea typeface="Ebrima" panose="02000000000000000000" pitchFamily="2" charset="0"/>
                <a:cs typeface="Segoe UI" panose="020B0502040204020203" pitchFamily="34" charset="0"/>
              </a:rPr>
              <a:t> for more information!</a:t>
            </a:r>
            <a:endParaRPr lang="en-GB" sz="2800" b="1" dirty="0">
              <a:solidFill>
                <a:srgbClr val="0E4878"/>
              </a:solidFill>
              <a:latin typeface="Segoe UI" panose="020B0502040204020203" pitchFamily="34" charset="0"/>
              <a:cs typeface="Segoe UI" panose="020B0502040204020203" pitchFamily="34" charset="0"/>
            </a:endParaRPr>
          </a:p>
        </p:txBody>
      </p:sp>
      <p:grpSp>
        <p:nvGrpSpPr>
          <p:cNvPr id="4" name="Groupe 3">
            <a:extLst>
              <a:ext uri="{FF2B5EF4-FFF2-40B4-BE49-F238E27FC236}">
                <a16:creationId xmlns:a16="http://schemas.microsoft.com/office/drawing/2014/main" id="{F6C448E3-AE86-46DD-A15D-48243B69DC61}"/>
              </a:ext>
            </a:extLst>
          </p:cNvPr>
          <p:cNvGrpSpPr/>
          <p:nvPr userDrawn="1"/>
        </p:nvGrpSpPr>
        <p:grpSpPr>
          <a:xfrm>
            <a:off x="1527143" y="2732124"/>
            <a:ext cx="7263451" cy="2778490"/>
            <a:chOff x="1569467" y="2954504"/>
            <a:chExt cx="7263451" cy="2778490"/>
          </a:xfrm>
        </p:grpSpPr>
        <p:sp>
          <p:nvSpPr>
            <p:cNvPr id="6" name="Titre 1">
              <a:extLst>
                <a:ext uri="{FF2B5EF4-FFF2-40B4-BE49-F238E27FC236}">
                  <a16:creationId xmlns:a16="http://schemas.microsoft.com/office/drawing/2014/main" id="{C9C2BC8D-BBA7-4E8F-9640-CDE80562F01C}"/>
                </a:ext>
              </a:extLst>
            </p:cNvPr>
            <p:cNvSpPr txBox="1">
              <a:spLocks/>
            </p:cNvSpPr>
            <p:nvPr/>
          </p:nvSpPr>
          <p:spPr>
            <a:xfrm>
              <a:off x="3070844" y="2954504"/>
              <a:ext cx="5762074" cy="1127563"/>
            </a:xfrm>
            <a:prstGeom prst="rect">
              <a:avLst/>
            </a:prstGeom>
          </p:spPr>
          <p:txBody>
            <a:bodyPr/>
            <a:lstStyle>
              <a:lvl1pPr algn="l" defTabSz="685800" rtl="0" eaLnBrk="1" latinLnBrk="0" hangingPunct="1">
                <a:lnSpc>
                  <a:spcPct val="90000"/>
                </a:lnSpc>
                <a:spcBef>
                  <a:spcPct val="0"/>
                </a:spcBef>
                <a:buNone/>
                <a:defRPr sz="3300" kern="1200">
                  <a:solidFill>
                    <a:schemeClr val="tx1">
                      <a:lumMod val="65000"/>
                      <a:lumOff val="35000"/>
                    </a:schemeClr>
                  </a:solidFill>
                  <a:latin typeface="+mj-lt"/>
                  <a:ea typeface="+mj-ea"/>
                  <a:cs typeface="+mj-cs"/>
                </a:defRPr>
              </a:lvl1pPr>
            </a:lstStyle>
            <a:p>
              <a:pPr algn="l"/>
              <a:r>
                <a:rPr lang="fr-FR" sz="1800" dirty="0">
                  <a:solidFill>
                    <a:srgbClr val="0E4878"/>
                  </a:solidFill>
                  <a:latin typeface="Ebrima" panose="02000000000000000000" pitchFamily="2" charset="0"/>
                  <a:ea typeface="Ebrima" panose="02000000000000000000" pitchFamily="2" charset="0"/>
                  <a:cs typeface="Ebrima" panose="02000000000000000000" pitchFamily="2" charset="0"/>
                </a:rPr>
                <a:t>Public reports of the project will be available for download on the S2S4E </a:t>
              </a:r>
              <a:r>
                <a:rPr lang="fr-FR" sz="1800" dirty="0" err="1">
                  <a:solidFill>
                    <a:srgbClr val="0E4878"/>
                  </a:solidFill>
                  <a:latin typeface="Ebrima" panose="02000000000000000000" pitchFamily="2" charset="0"/>
                  <a:ea typeface="Ebrima" panose="02000000000000000000" pitchFamily="2" charset="0"/>
                  <a:cs typeface="Ebrima" panose="02000000000000000000" pitchFamily="2" charset="0"/>
                </a:rPr>
                <a:t>website</a:t>
              </a:r>
              <a:r>
                <a:rPr lang="fr-FR" sz="1800" dirty="0">
                  <a:solidFill>
                    <a:srgbClr val="0E4878"/>
                  </a:solidFill>
                  <a:latin typeface="Ebrima" panose="02000000000000000000" pitchFamily="2" charset="0"/>
                  <a:ea typeface="Ebrima" panose="02000000000000000000" pitchFamily="2" charset="0"/>
                  <a:cs typeface="Ebrima" panose="02000000000000000000" pitchFamily="2" charset="0"/>
                </a:rPr>
                <a:t>: </a:t>
              </a:r>
              <a:r>
                <a:rPr lang="fr-FR" sz="1800" b="1" dirty="0">
                  <a:solidFill>
                    <a:srgbClr val="0E4878"/>
                  </a:solidFill>
                  <a:latin typeface="Ebrima" panose="02000000000000000000" pitchFamily="2" charset="0"/>
                  <a:ea typeface="Ebrima" panose="02000000000000000000" pitchFamily="2" charset="0"/>
                  <a:cs typeface="Ebrima" panose="02000000000000000000" pitchFamily="2" charset="0"/>
                </a:rPr>
                <a:t>www.s2s4e.eu</a:t>
              </a:r>
              <a:endParaRPr lang="en-GB" sz="1800" b="1" dirty="0">
                <a:solidFill>
                  <a:srgbClr val="0E4878"/>
                </a:solidFill>
                <a:latin typeface="Ebrima" panose="02000000000000000000" pitchFamily="2" charset="0"/>
                <a:ea typeface="Ebrima" panose="02000000000000000000" pitchFamily="2" charset="0"/>
                <a:cs typeface="Ebrima" panose="02000000000000000000" pitchFamily="2" charset="0"/>
              </a:endParaRPr>
            </a:p>
          </p:txBody>
        </p:sp>
        <p:sp>
          <p:nvSpPr>
            <p:cNvPr id="7" name="Titre 1">
              <a:extLst>
                <a:ext uri="{FF2B5EF4-FFF2-40B4-BE49-F238E27FC236}">
                  <a16:creationId xmlns:a16="http://schemas.microsoft.com/office/drawing/2014/main" id="{65E20D77-48B2-4DE1-A5D8-067529CC3412}"/>
                </a:ext>
              </a:extLst>
            </p:cNvPr>
            <p:cNvSpPr txBox="1">
              <a:spLocks/>
            </p:cNvSpPr>
            <p:nvPr/>
          </p:nvSpPr>
          <p:spPr>
            <a:xfrm>
              <a:off x="3066461" y="3997486"/>
              <a:ext cx="4908617" cy="1119947"/>
            </a:xfrm>
            <a:prstGeom prst="rect">
              <a:avLst/>
            </a:prstGeom>
          </p:spPr>
          <p:txBody>
            <a:bodyPr/>
            <a:lstStyle>
              <a:lvl1pPr algn="l" defTabSz="685800" rtl="0" eaLnBrk="1" latinLnBrk="0" hangingPunct="1">
                <a:lnSpc>
                  <a:spcPct val="90000"/>
                </a:lnSpc>
                <a:spcBef>
                  <a:spcPct val="0"/>
                </a:spcBef>
                <a:buNone/>
                <a:defRPr sz="3300" kern="1200">
                  <a:solidFill>
                    <a:schemeClr val="tx1">
                      <a:lumMod val="65000"/>
                      <a:lumOff val="35000"/>
                    </a:schemeClr>
                  </a:solidFill>
                  <a:latin typeface="+mj-lt"/>
                  <a:ea typeface="+mj-ea"/>
                  <a:cs typeface="+mj-cs"/>
                </a:defRPr>
              </a:lvl1pPr>
            </a:lstStyle>
            <a:p>
              <a:pPr algn="l"/>
              <a:r>
                <a:rPr lang="fr-FR" sz="1800" b="1" dirty="0">
                  <a:solidFill>
                    <a:srgbClr val="0E4878"/>
                  </a:solidFill>
                  <a:latin typeface="Ebrima" panose="02000000000000000000" pitchFamily="2" charset="0"/>
                  <a:ea typeface="Ebrima" panose="02000000000000000000" pitchFamily="2" charset="0"/>
                  <a:cs typeface="Ebrima" panose="02000000000000000000" pitchFamily="2" charset="0"/>
                </a:rPr>
                <a:t>Project coordinator:</a:t>
              </a:r>
              <a:r>
                <a:rPr lang="fr-FR" sz="1800" dirty="0">
                  <a:solidFill>
                    <a:srgbClr val="0E4878"/>
                  </a:solidFill>
                  <a:latin typeface="Ebrima" panose="02000000000000000000" pitchFamily="2" charset="0"/>
                  <a:ea typeface="Ebrima" panose="02000000000000000000" pitchFamily="2" charset="0"/>
                  <a:cs typeface="Ebrima" panose="02000000000000000000" pitchFamily="2" charset="0"/>
                </a:rPr>
                <a:t> Albert </a:t>
              </a:r>
              <a:r>
                <a:rPr lang="fr-FR" sz="1800" dirty="0" err="1">
                  <a:solidFill>
                    <a:srgbClr val="0E4878"/>
                  </a:solidFill>
                  <a:latin typeface="Ebrima" panose="02000000000000000000" pitchFamily="2" charset="0"/>
                  <a:ea typeface="Ebrima" panose="02000000000000000000" pitchFamily="2" charset="0"/>
                  <a:cs typeface="Ebrima" panose="02000000000000000000" pitchFamily="2" charset="0"/>
                </a:rPr>
                <a:t>Soret</a:t>
              </a:r>
              <a:r>
                <a:rPr lang="fr-FR" sz="1800" dirty="0">
                  <a:solidFill>
                    <a:srgbClr val="0E4878"/>
                  </a:solidFill>
                  <a:latin typeface="Ebrima" panose="02000000000000000000" pitchFamily="2" charset="0"/>
                  <a:ea typeface="Ebrima" panose="02000000000000000000" pitchFamily="2" charset="0"/>
                  <a:cs typeface="Ebrima" panose="02000000000000000000" pitchFamily="2" charset="0"/>
                </a:rPr>
                <a:t>, Barcelona </a:t>
              </a:r>
              <a:r>
                <a:rPr lang="fr-FR" sz="1800" dirty="0" err="1">
                  <a:solidFill>
                    <a:srgbClr val="0E4878"/>
                  </a:solidFill>
                  <a:latin typeface="Ebrima" panose="02000000000000000000" pitchFamily="2" charset="0"/>
                  <a:ea typeface="Ebrima" panose="02000000000000000000" pitchFamily="2" charset="0"/>
                  <a:cs typeface="Ebrima" panose="02000000000000000000" pitchFamily="2" charset="0"/>
                </a:rPr>
                <a:t>Supercomputing</a:t>
              </a:r>
              <a:r>
                <a:rPr lang="fr-FR" sz="1800" dirty="0">
                  <a:solidFill>
                    <a:srgbClr val="0E4878"/>
                  </a:solidFill>
                  <a:latin typeface="Ebrima" panose="02000000000000000000" pitchFamily="2" charset="0"/>
                  <a:ea typeface="Ebrima" panose="02000000000000000000" pitchFamily="2" charset="0"/>
                  <a:cs typeface="Ebrima" panose="02000000000000000000" pitchFamily="2" charset="0"/>
                </a:rPr>
                <a:t> Center (BSC)</a:t>
              </a:r>
            </a:p>
            <a:p>
              <a:pPr algn="l"/>
              <a:r>
                <a:rPr lang="fr-FR" sz="1800" b="1" dirty="0">
                  <a:solidFill>
                    <a:srgbClr val="0E4878"/>
                  </a:solidFill>
                  <a:latin typeface="Ebrima" panose="02000000000000000000" pitchFamily="2" charset="0"/>
                  <a:ea typeface="Ebrima" panose="02000000000000000000" pitchFamily="2" charset="0"/>
                  <a:cs typeface="Ebrima" panose="02000000000000000000" pitchFamily="2" charset="0"/>
                </a:rPr>
                <a:t>Contact us: </a:t>
              </a:r>
              <a:r>
                <a:rPr lang="fr-FR" sz="1800" b="0" dirty="0">
                  <a:solidFill>
                    <a:srgbClr val="0E4878"/>
                  </a:solidFill>
                  <a:latin typeface="Ebrima" panose="02000000000000000000" pitchFamily="2" charset="0"/>
                  <a:ea typeface="Ebrima" panose="02000000000000000000" pitchFamily="2" charset="0"/>
                  <a:cs typeface="Ebrima" panose="02000000000000000000" pitchFamily="2" charset="0"/>
                </a:rPr>
                <a:t>s2s4e@bsc.es</a:t>
              </a:r>
              <a:endParaRPr lang="fr-FR" sz="1800" b="1" dirty="0">
                <a:solidFill>
                  <a:srgbClr val="0E4878"/>
                </a:solidFill>
                <a:latin typeface="Ebrima" panose="02000000000000000000" pitchFamily="2" charset="0"/>
                <a:ea typeface="Ebrima" panose="02000000000000000000" pitchFamily="2" charset="0"/>
                <a:cs typeface="Ebrima" panose="02000000000000000000" pitchFamily="2" charset="0"/>
              </a:endParaRPr>
            </a:p>
            <a:p>
              <a:pPr algn="l"/>
              <a:endParaRPr lang="fr-FR" sz="2000" b="1" u="sng" kern="1200" dirty="0">
                <a:solidFill>
                  <a:schemeClr val="tx1"/>
                </a:solidFill>
                <a:effectLst/>
                <a:latin typeface="Gadugi" panose="020B0502040204020203" pitchFamily="34" charset="0"/>
                <a:ea typeface="Ebrima" panose="02000000000000000000" pitchFamily="2" charset="0"/>
                <a:cs typeface="Ebrima" panose="02000000000000000000" pitchFamily="2" charset="0"/>
                <a:hlinkClick r:id="rId2"/>
              </a:endParaRPr>
            </a:p>
          </p:txBody>
        </p:sp>
        <p:sp>
          <p:nvSpPr>
            <p:cNvPr id="9" name="Titre 1">
              <a:extLst>
                <a:ext uri="{FF2B5EF4-FFF2-40B4-BE49-F238E27FC236}">
                  <a16:creationId xmlns:a16="http://schemas.microsoft.com/office/drawing/2014/main" id="{34445E9B-C40F-4694-BBC2-050F377C03EA}"/>
                </a:ext>
              </a:extLst>
            </p:cNvPr>
            <p:cNvSpPr txBox="1">
              <a:spLocks/>
            </p:cNvSpPr>
            <p:nvPr/>
          </p:nvSpPr>
          <p:spPr>
            <a:xfrm>
              <a:off x="3047607" y="5164670"/>
              <a:ext cx="5332823" cy="568324"/>
            </a:xfrm>
            <a:prstGeom prst="rect">
              <a:avLst/>
            </a:prstGeom>
          </p:spPr>
          <p:txBody>
            <a:bodyPr/>
            <a:lstStyle>
              <a:lvl1pPr algn="l" defTabSz="685800" rtl="0" eaLnBrk="1" latinLnBrk="0" hangingPunct="1">
                <a:lnSpc>
                  <a:spcPct val="90000"/>
                </a:lnSpc>
                <a:spcBef>
                  <a:spcPct val="0"/>
                </a:spcBef>
                <a:buNone/>
                <a:defRPr sz="3300" kern="1200">
                  <a:solidFill>
                    <a:schemeClr val="tx1">
                      <a:lumMod val="65000"/>
                      <a:lumOff val="35000"/>
                    </a:schemeClr>
                  </a:solidFill>
                  <a:latin typeface="+mj-lt"/>
                  <a:ea typeface="+mj-ea"/>
                  <a:cs typeface="+mj-cs"/>
                </a:defRPr>
              </a:lvl1pPr>
            </a:lstStyle>
            <a:p>
              <a:pPr algn="just"/>
              <a:r>
                <a:rPr lang="fr-FR" sz="1800" dirty="0">
                  <a:solidFill>
                    <a:srgbClr val="0E4878"/>
                  </a:solidFill>
                  <a:latin typeface="Ebrima" panose="02000000000000000000" pitchFamily="2" charset="0"/>
                  <a:ea typeface="Ebrima" panose="02000000000000000000" pitchFamily="2" charset="0"/>
                  <a:cs typeface="Ebrima" panose="02000000000000000000" pitchFamily="2" charset="0"/>
                </a:rPr>
                <a:t>Follow us on Facebook and Twitter!</a:t>
              </a:r>
            </a:p>
            <a:p>
              <a:pPr algn="just"/>
              <a:r>
                <a:rPr lang="fr-FR" sz="1800" b="1" dirty="0">
                  <a:solidFill>
                    <a:srgbClr val="0E4878"/>
                  </a:solidFill>
                  <a:latin typeface="Ebrima" panose="02000000000000000000" pitchFamily="2" charset="0"/>
                  <a:ea typeface="Ebrima" panose="02000000000000000000" pitchFamily="2" charset="0"/>
                  <a:cs typeface="Ebrima" panose="02000000000000000000" pitchFamily="2" charset="0"/>
                </a:rPr>
                <a:t>@s2s4e</a:t>
              </a:r>
              <a:endParaRPr lang="en-GB" sz="1800" b="1" dirty="0">
                <a:solidFill>
                  <a:srgbClr val="0E4878"/>
                </a:solidFill>
                <a:latin typeface="Ebrima" panose="02000000000000000000" pitchFamily="2" charset="0"/>
                <a:ea typeface="Ebrima" panose="02000000000000000000" pitchFamily="2" charset="0"/>
                <a:cs typeface="Ebrima" panose="02000000000000000000" pitchFamily="2" charset="0"/>
              </a:endParaRPr>
            </a:p>
          </p:txBody>
        </p:sp>
        <p:pic>
          <p:nvPicPr>
            <p:cNvPr id="18" name="Image 17">
              <a:extLst>
                <a:ext uri="{FF2B5EF4-FFF2-40B4-BE49-F238E27FC236}">
                  <a16:creationId xmlns:a16="http://schemas.microsoft.com/office/drawing/2014/main" id="{64BBFC08-42D9-44B7-88DF-DD210FFE81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67047" y="5125100"/>
              <a:ext cx="593889" cy="593889"/>
            </a:xfrm>
            <a:prstGeom prst="rect">
              <a:avLst/>
            </a:prstGeom>
          </p:spPr>
        </p:pic>
        <p:pic>
          <p:nvPicPr>
            <p:cNvPr id="23" name="Image 22">
              <a:extLst>
                <a:ext uri="{FF2B5EF4-FFF2-40B4-BE49-F238E27FC236}">
                  <a16:creationId xmlns:a16="http://schemas.microsoft.com/office/drawing/2014/main" id="{E623EBD7-2A00-446F-B319-25BD1605D96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65955" y="2963279"/>
              <a:ext cx="750385" cy="750385"/>
            </a:xfrm>
            <a:prstGeom prst="rect">
              <a:avLst/>
            </a:prstGeom>
          </p:spPr>
        </p:pic>
        <p:pic>
          <p:nvPicPr>
            <p:cNvPr id="25" name="Image 24">
              <a:extLst>
                <a:ext uri="{FF2B5EF4-FFF2-40B4-BE49-F238E27FC236}">
                  <a16:creationId xmlns:a16="http://schemas.microsoft.com/office/drawing/2014/main" id="{9F65D943-0679-4BAF-958B-EA1225AE8FB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24750" y="3997486"/>
              <a:ext cx="791590" cy="791590"/>
            </a:xfrm>
            <a:prstGeom prst="rect">
              <a:avLst/>
            </a:prstGeom>
          </p:spPr>
        </p:pic>
        <p:pic>
          <p:nvPicPr>
            <p:cNvPr id="27" name="Image 26">
              <a:extLst>
                <a:ext uri="{FF2B5EF4-FFF2-40B4-BE49-F238E27FC236}">
                  <a16:creationId xmlns:a16="http://schemas.microsoft.com/office/drawing/2014/main" id="{70516342-C282-4FB1-B4D9-9117F121211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569467" y="5103676"/>
              <a:ext cx="609268" cy="609268"/>
            </a:xfrm>
            <a:prstGeom prst="rect">
              <a:avLst/>
            </a:prstGeom>
          </p:spPr>
        </p:pic>
      </p:grpSp>
      <p:pic>
        <p:nvPicPr>
          <p:cNvPr id="28" name="Image 27">
            <a:extLst>
              <a:ext uri="{FF2B5EF4-FFF2-40B4-BE49-F238E27FC236}">
                <a16:creationId xmlns:a16="http://schemas.microsoft.com/office/drawing/2014/main" id="{18234CE3-EC99-450D-80DA-623BFE37D172}"/>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628650" y="6089716"/>
            <a:ext cx="785026" cy="523220"/>
          </a:xfrm>
          <a:prstGeom prst="rect">
            <a:avLst/>
          </a:prstGeom>
        </p:spPr>
      </p:pic>
      <p:sp>
        <p:nvSpPr>
          <p:cNvPr id="29" name="Rectangle 28">
            <a:extLst>
              <a:ext uri="{FF2B5EF4-FFF2-40B4-BE49-F238E27FC236}">
                <a16:creationId xmlns:a16="http://schemas.microsoft.com/office/drawing/2014/main" id="{B8710512-840E-430C-84F8-0DD71A06E2ED}"/>
              </a:ext>
            </a:extLst>
          </p:cNvPr>
          <p:cNvSpPr/>
          <p:nvPr userDrawn="1"/>
        </p:nvSpPr>
        <p:spPr>
          <a:xfrm>
            <a:off x="1461157" y="6066532"/>
            <a:ext cx="7522587" cy="523220"/>
          </a:xfrm>
          <a:prstGeom prst="rect">
            <a:avLst/>
          </a:prstGeom>
        </p:spPr>
        <p:txBody>
          <a:bodyPr wrap="square">
            <a:spAutoFit/>
          </a:bodyPr>
          <a:lstStyle/>
          <a:p>
            <a:pPr lvl="0" algn="l"/>
            <a:r>
              <a:rPr lang="en-GB" sz="1400" b="0" i="1" u="none" strike="noStrike" baseline="0" dirty="0">
                <a:solidFill>
                  <a:schemeClr val="tx1"/>
                </a:solidFill>
                <a:latin typeface="Arial" panose="020B0604020202020204" pitchFamily="34" charset="0"/>
                <a:ea typeface="Ebrima" panose="02000000000000000000" pitchFamily="2" charset="0"/>
                <a:cs typeface="Arial" panose="020B0604020202020204" pitchFamily="34" charset="0"/>
              </a:rPr>
              <a:t>This project has received funding from the Horizon 2020 programme under grant agreement </a:t>
            </a:r>
            <a:r>
              <a:rPr lang="fr-FR" sz="1400" b="0" i="1" u="none" strike="noStrike" kern="1200" baseline="0" dirty="0">
                <a:solidFill>
                  <a:schemeClr val="tx1"/>
                </a:solidFill>
                <a:latin typeface="Arial" panose="020B0604020202020204" pitchFamily="34" charset="0"/>
                <a:ea typeface="Ebrima" panose="02000000000000000000" pitchFamily="2" charset="0"/>
                <a:cs typeface="Arial" panose="020B0604020202020204" pitchFamily="34" charset="0"/>
              </a:rPr>
              <a:t>n°776787.</a:t>
            </a:r>
            <a:endParaRPr lang="fr-FR" sz="1400" i="1" dirty="0">
              <a:solidFill>
                <a:schemeClr val="tx1"/>
              </a:solidFill>
              <a:latin typeface="Arial" panose="020B0604020202020204" pitchFamily="34" charset="0"/>
              <a:ea typeface="Ebrima" panose="02000000000000000000" pitchFamily="2" charset="0"/>
              <a:cs typeface="Arial" panose="020B0604020202020204" pitchFamily="34" charset="0"/>
            </a:endParaRPr>
          </a:p>
        </p:txBody>
      </p:sp>
      <p:pic>
        <p:nvPicPr>
          <p:cNvPr id="3" name="Image 2">
            <a:extLst>
              <a:ext uri="{FF2B5EF4-FFF2-40B4-BE49-F238E27FC236}">
                <a16:creationId xmlns:a16="http://schemas.microsoft.com/office/drawing/2014/main" id="{1449DAC3-2D29-4DF5-8F99-D15FA9B673A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596871" y="574343"/>
            <a:ext cx="4157463" cy="1491371"/>
          </a:xfrm>
          <a:prstGeom prst="rect">
            <a:avLst/>
          </a:prstGeom>
        </p:spPr>
      </p:pic>
    </p:spTree>
    <p:extLst>
      <p:ext uri="{BB962C8B-B14F-4D97-AF65-F5344CB8AC3E}">
        <p14:creationId xmlns:p14="http://schemas.microsoft.com/office/powerpoint/2010/main" val="1793638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5557756"/>
      </p:ext>
    </p:extLst>
  </p:cSld>
  <p:clrMap bg1="lt1" tx1="dk1" bg2="lt2" tx2="dk2" accent1="accent1" accent2="accent2" accent3="accent3" accent4="accent4" accent5="accent5" accent6="accent6" hlink="hlink" folHlink="folHlink"/>
  <p:sldLayoutIdLst>
    <p:sldLayoutId id="2147483668" r:id="rId1"/>
    <p:sldLayoutId id="2147483650" r:id="rId2"/>
    <p:sldLayoutId id="2147483651" r:id="rId3"/>
    <p:sldLayoutId id="2147483669" r:id="rId4"/>
    <p:sldLayoutId id="2147483670" r:id="rId5"/>
    <p:sldLayoutId id="2147483671" r:id="rId6"/>
    <p:sldLayoutId id="2147483672" r:id="rId7"/>
    <p:sldLayoutId id="2147483663"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hyperlink" Target="mailto:albert.soret@bsc.e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9A4649-CD40-4608-8E64-066A32A0E142}"/>
              </a:ext>
            </a:extLst>
          </p:cNvPr>
          <p:cNvSpPr>
            <a:spLocks noGrp="1"/>
          </p:cNvSpPr>
          <p:nvPr>
            <p:ph type="title"/>
          </p:nvPr>
        </p:nvSpPr>
        <p:spPr>
          <a:xfrm>
            <a:off x="0" y="2921916"/>
            <a:ext cx="9144000" cy="1356353"/>
          </a:xfrm>
        </p:spPr>
        <p:txBody>
          <a:bodyPr>
            <a:normAutofit/>
          </a:bodyPr>
          <a:lstStyle/>
          <a:p>
            <a:pPr algn="ctr"/>
            <a:r>
              <a:rPr lang="en-GB" sz="3600" dirty="0" err="1"/>
              <a:t>Subseasonal</a:t>
            </a:r>
            <a:r>
              <a:rPr lang="en-GB" sz="3600" dirty="0"/>
              <a:t> to seasonal climate predictions for energy: the S2S4E project</a:t>
            </a:r>
            <a:endParaRPr lang="fr-FR" sz="3600" dirty="0"/>
          </a:p>
        </p:txBody>
      </p:sp>
      <p:sp>
        <p:nvSpPr>
          <p:cNvPr id="4" name="Espace réservé du texte 3">
            <a:extLst>
              <a:ext uri="{FF2B5EF4-FFF2-40B4-BE49-F238E27FC236}">
                <a16:creationId xmlns:a16="http://schemas.microsoft.com/office/drawing/2014/main" id="{FC9DA653-3396-4FD7-83D6-5A2369422734}"/>
              </a:ext>
            </a:extLst>
          </p:cNvPr>
          <p:cNvSpPr>
            <a:spLocks noGrp="1"/>
          </p:cNvSpPr>
          <p:nvPr>
            <p:ph type="body" sz="quarter" idx="11"/>
          </p:nvPr>
        </p:nvSpPr>
        <p:spPr>
          <a:xfrm>
            <a:off x="0" y="4080681"/>
            <a:ext cx="9144000" cy="1323473"/>
          </a:xfrm>
        </p:spPr>
        <p:txBody>
          <a:bodyPr/>
          <a:lstStyle/>
          <a:p>
            <a:pPr algn="ctr">
              <a:lnSpc>
                <a:spcPct val="100000"/>
              </a:lnSpc>
              <a:spcBef>
                <a:spcPts val="600"/>
              </a:spcBef>
              <a:spcAft>
                <a:spcPts val="600"/>
              </a:spcAft>
            </a:pPr>
            <a:r>
              <a:rPr lang="fr-FR" sz="1400" b="1" dirty="0"/>
              <a:t>Albert </a:t>
            </a:r>
            <a:r>
              <a:rPr lang="fr-FR" sz="1400" b="1" dirty="0" err="1"/>
              <a:t>Soret</a:t>
            </a:r>
            <a:r>
              <a:rPr lang="fr-FR" sz="1400" b="1" baseline="30000" dirty="0"/>
              <a:t>(1)</a:t>
            </a:r>
            <a:r>
              <a:rPr lang="fr-FR" sz="1400" b="1" dirty="0"/>
              <a:t>, </a:t>
            </a:r>
            <a:r>
              <a:rPr lang="fr-FR" sz="1400" b="1" dirty="0" err="1"/>
              <a:t>Llorenç</a:t>
            </a:r>
            <a:r>
              <a:rPr lang="fr-FR" sz="1400" b="1" dirty="0"/>
              <a:t> </a:t>
            </a:r>
            <a:r>
              <a:rPr lang="fr-FR" sz="1400" b="1" dirty="0" err="1"/>
              <a:t>Lledó</a:t>
            </a:r>
            <a:r>
              <a:rPr lang="fr-FR" sz="1400" b="1" baseline="30000" dirty="0"/>
              <a:t>(1)</a:t>
            </a:r>
            <a:r>
              <a:rPr lang="fr-FR" sz="1400" b="1" dirty="0"/>
              <a:t>, </a:t>
            </a:r>
            <a:r>
              <a:rPr lang="fr-FR" sz="1400" b="1" u="sng" dirty="0"/>
              <a:t>Andrea</a:t>
            </a:r>
            <a:r>
              <a:rPr lang="fr-FR" sz="1400" b="1" dirty="0"/>
              <a:t> </a:t>
            </a:r>
            <a:r>
              <a:rPr lang="fr-FR" sz="1400" b="1" u="sng" dirty="0"/>
              <a:t>Manrique-</a:t>
            </a:r>
            <a:r>
              <a:rPr lang="fr-FR" sz="1400" b="1" u="sng" dirty="0" err="1"/>
              <a:t>Suñén</a:t>
            </a:r>
            <a:r>
              <a:rPr lang="fr-FR" sz="1400" b="1" baseline="30000" dirty="0"/>
              <a:t>(1)</a:t>
            </a:r>
            <a:r>
              <a:rPr lang="fr-FR" sz="1400" b="1" dirty="0"/>
              <a:t>, </a:t>
            </a:r>
            <a:r>
              <a:rPr lang="fr-FR" sz="1400" b="1" dirty="0" err="1"/>
              <a:t>Verónica</a:t>
            </a:r>
            <a:r>
              <a:rPr lang="fr-FR" sz="1400" b="1" dirty="0"/>
              <a:t> </a:t>
            </a:r>
            <a:r>
              <a:rPr lang="fr-FR" sz="1400" b="1" dirty="0" err="1"/>
              <a:t>Torralba</a:t>
            </a:r>
            <a:r>
              <a:rPr lang="fr-FR" sz="1400" b="1" baseline="30000" dirty="0"/>
              <a:t>(1)</a:t>
            </a:r>
            <a:r>
              <a:rPr lang="fr-FR" sz="1400" b="1" dirty="0"/>
              <a:t>, Nicola </a:t>
            </a:r>
            <a:r>
              <a:rPr lang="fr-FR" sz="1400" b="1" dirty="0" err="1"/>
              <a:t>Cortesi</a:t>
            </a:r>
            <a:r>
              <a:rPr lang="fr-FR" sz="1400" b="1" baseline="30000" dirty="0"/>
              <a:t>(1)</a:t>
            </a:r>
            <a:r>
              <a:rPr lang="fr-FR" sz="1400" b="1" dirty="0"/>
              <a:t>, Jaume </a:t>
            </a:r>
            <a:r>
              <a:rPr lang="fr-FR" sz="1400" b="1" dirty="0" err="1"/>
              <a:t>Ramón</a:t>
            </a:r>
            <a:r>
              <a:rPr lang="fr-FR" sz="1400" b="1" dirty="0"/>
              <a:t> </a:t>
            </a:r>
            <a:r>
              <a:rPr lang="fr-FR" sz="1400" b="1" dirty="0" err="1"/>
              <a:t>Gamón</a:t>
            </a:r>
            <a:r>
              <a:rPr lang="fr-FR" sz="1400" b="1" baseline="30000" dirty="0"/>
              <a:t>(1)</a:t>
            </a:r>
            <a:r>
              <a:rPr lang="fr-FR" sz="1400" b="1" dirty="0"/>
              <a:t>, </a:t>
            </a:r>
            <a:r>
              <a:rPr lang="fr-FR" sz="1400" b="1" dirty="0" err="1"/>
              <a:t>Nube</a:t>
            </a:r>
            <a:r>
              <a:rPr lang="fr-FR" sz="1400" b="1" dirty="0"/>
              <a:t> González-</a:t>
            </a:r>
            <a:r>
              <a:rPr lang="fr-FR" sz="1400" b="1" dirty="0" err="1"/>
              <a:t>Reviriego</a:t>
            </a:r>
            <a:r>
              <a:rPr lang="fr-FR" sz="1400" b="1" baseline="30000" dirty="0"/>
              <a:t>(1)</a:t>
            </a:r>
            <a:r>
              <a:rPr lang="fr-FR" sz="1400" b="1" dirty="0"/>
              <a:t>, Pierre-Antoine Bretonnière</a:t>
            </a:r>
            <a:r>
              <a:rPr lang="fr-FR" sz="1400" b="1" baseline="30000" dirty="0"/>
              <a:t>(1)</a:t>
            </a:r>
            <a:r>
              <a:rPr lang="fr-FR" sz="1400" b="1" dirty="0"/>
              <a:t>, </a:t>
            </a:r>
            <a:r>
              <a:rPr lang="fr-FR" sz="1400" b="1" dirty="0" err="1" smtClean="0"/>
              <a:t>Ilaria</a:t>
            </a:r>
            <a:r>
              <a:rPr lang="fr-FR" sz="1400" b="1" smtClean="0"/>
              <a:t> Vigo</a:t>
            </a:r>
            <a:r>
              <a:rPr lang="fr-FR" sz="1400" b="1" baseline="30000"/>
              <a:t>(1)</a:t>
            </a:r>
            <a:r>
              <a:rPr lang="fr-FR" sz="1400" b="1" smtClean="0"/>
              <a:t>, </a:t>
            </a:r>
            <a:r>
              <a:rPr lang="fr-FR" sz="1400" b="1" dirty="0" smtClean="0"/>
              <a:t>Isadora </a:t>
            </a:r>
            <a:r>
              <a:rPr lang="fr-FR" sz="1400" b="1" dirty="0"/>
              <a:t>Christel</a:t>
            </a:r>
            <a:r>
              <a:rPr lang="fr-FR" sz="1400" b="1" baseline="30000" dirty="0"/>
              <a:t>(1)</a:t>
            </a:r>
            <a:r>
              <a:rPr lang="fr-FR" sz="1400" b="1" dirty="0"/>
              <a:t>, Francisco J. </a:t>
            </a:r>
            <a:r>
              <a:rPr lang="fr-FR" sz="1400" b="1" dirty="0" err="1"/>
              <a:t>Doblas</a:t>
            </a:r>
            <a:r>
              <a:rPr lang="fr-FR" sz="1400" b="1" dirty="0"/>
              <a:t>-Reyes,</a:t>
            </a:r>
            <a:r>
              <a:rPr lang="fr-FR" sz="1400" b="1" baseline="30000" dirty="0"/>
              <a:t>(1,2)</a:t>
            </a:r>
          </a:p>
          <a:p>
            <a:pPr algn="ctr">
              <a:lnSpc>
                <a:spcPct val="100000"/>
              </a:lnSpc>
              <a:spcBef>
                <a:spcPts val="0"/>
              </a:spcBef>
            </a:pPr>
            <a:r>
              <a:rPr lang="fr-FR" sz="1400" dirty="0"/>
              <a:t>(1) Barcelona </a:t>
            </a:r>
            <a:r>
              <a:rPr lang="fr-FR" sz="1400" dirty="0" err="1"/>
              <a:t>Supercomputing</a:t>
            </a:r>
            <a:r>
              <a:rPr lang="fr-FR" sz="1400" dirty="0"/>
              <a:t> Center (BSC), Barcelona, Spain</a:t>
            </a:r>
          </a:p>
          <a:p>
            <a:pPr algn="ctr">
              <a:lnSpc>
                <a:spcPct val="100000"/>
              </a:lnSpc>
              <a:spcBef>
                <a:spcPts val="0"/>
              </a:spcBef>
            </a:pPr>
            <a:r>
              <a:rPr lang="fr-FR" sz="1400" dirty="0"/>
              <a:t> (2) </a:t>
            </a:r>
            <a:r>
              <a:rPr lang="fr-FR" sz="1400" dirty="0" err="1"/>
              <a:t>Institució</a:t>
            </a:r>
            <a:r>
              <a:rPr lang="fr-FR" sz="1400" dirty="0"/>
              <a:t> </a:t>
            </a:r>
            <a:r>
              <a:rPr lang="fr-FR" sz="1400" dirty="0" err="1"/>
              <a:t>Catalana</a:t>
            </a:r>
            <a:r>
              <a:rPr lang="fr-FR" sz="1400" dirty="0"/>
              <a:t> de </a:t>
            </a:r>
            <a:r>
              <a:rPr lang="fr-FR" sz="1400" dirty="0" err="1"/>
              <a:t>Recerca</a:t>
            </a:r>
            <a:r>
              <a:rPr lang="fr-FR" sz="1400" dirty="0"/>
              <a:t> i </a:t>
            </a:r>
            <a:r>
              <a:rPr lang="fr-FR" sz="1400" dirty="0" err="1"/>
              <a:t>Estudis</a:t>
            </a:r>
            <a:r>
              <a:rPr lang="fr-FR" sz="1400" dirty="0"/>
              <a:t>  </a:t>
            </a:r>
            <a:r>
              <a:rPr lang="fr-FR" sz="1400" dirty="0" err="1"/>
              <a:t>Avançats</a:t>
            </a:r>
            <a:r>
              <a:rPr lang="fr-FR" sz="1400" dirty="0"/>
              <a:t> (ICREA), Barcelona, Spain</a:t>
            </a:r>
          </a:p>
          <a:p>
            <a:pPr algn="just"/>
            <a:endParaRPr lang="fr-FR" sz="1400" baseline="300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015" t="43401" r="21862" b="35782"/>
          <a:stretch/>
        </p:blipFill>
        <p:spPr bwMode="auto">
          <a:xfrm>
            <a:off x="1883317" y="5404154"/>
            <a:ext cx="5377365" cy="952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316716" y="0"/>
            <a:ext cx="6510565" cy="307777"/>
          </a:xfrm>
          <a:prstGeom prst="rect">
            <a:avLst/>
          </a:prstGeom>
          <a:noFill/>
        </p:spPr>
        <p:txBody>
          <a:bodyPr wrap="none" rtlCol="0">
            <a:spAutoFit/>
          </a:bodyPr>
          <a:lstStyle/>
          <a:p>
            <a:r>
              <a:rPr lang="en-GB" sz="1400" dirty="0"/>
              <a:t>International Conferences on </a:t>
            </a:r>
            <a:r>
              <a:rPr lang="en-GB" sz="1400" dirty="0" err="1"/>
              <a:t>Subseasonal</a:t>
            </a:r>
            <a:r>
              <a:rPr lang="en-GB" sz="1400" dirty="0"/>
              <a:t> to Decadal Prediction, Boulder 19 Sept 2018</a:t>
            </a:r>
          </a:p>
        </p:txBody>
      </p:sp>
    </p:spTree>
    <p:extLst>
      <p:ext uri="{BB962C8B-B14F-4D97-AF65-F5344CB8AC3E}">
        <p14:creationId xmlns:p14="http://schemas.microsoft.com/office/powerpoint/2010/main" val="3978134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3.pixers.pics/pixers/700/FO/57/35/32/85/700_FO57353285_fd2d11cea565694db679ef32cb199db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53350"/>
            <a:ext cx="9144000" cy="3122023"/>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2C01E903-53B1-414F-8F88-3EDFAE8FFB31}"/>
              </a:ext>
            </a:extLst>
          </p:cNvPr>
          <p:cNvSpPr>
            <a:spLocks noGrp="1"/>
          </p:cNvSpPr>
          <p:nvPr>
            <p:ph type="title"/>
          </p:nvPr>
        </p:nvSpPr>
        <p:spPr/>
        <p:txBody>
          <a:bodyPr/>
          <a:lstStyle/>
          <a:p>
            <a:r>
              <a:rPr lang="fr-FR" sz="4000" dirty="0" err="1"/>
              <a:t>Climate</a:t>
            </a:r>
            <a:r>
              <a:rPr lang="fr-FR" sz="4000" dirty="0"/>
              <a:t> services</a:t>
            </a:r>
          </a:p>
        </p:txBody>
      </p:sp>
      <p:sp>
        <p:nvSpPr>
          <p:cNvPr id="3" name="Espace réservé du texte 2">
            <a:extLst>
              <a:ext uri="{FF2B5EF4-FFF2-40B4-BE49-F238E27FC236}">
                <a16:creationId xmlns:a16="http://schemas.microsoft.com/office/drawing/2014/main" id="{DE005E42-9F5E-4C53-8F0C-28B769DB37FF}"/>
              </a:ext>
            </a:extLst>
          </p:cNvPr>
          <p:cNvSpPr>
            <a:spLocks noGrp="1"/>
          </p:cNvSpPr>
          <p:nvPr>
            <p:ph type="body" sz="quarter" idx="10"/>
          </p:nvPr>
        </p:nvSpPr>
        <p:spPr>
          <a:xfrm>
            <a:off x="0" y="1636062"/>
            <a:ext cx="2652665" cy="1271429"/>
          </a:xfrm>
        </p:spPr>
        <p:txBody>
          <a:bodyPr/>
          <a:lstStyle/>
          <a:p>
            <a:pPr algn="ctr"/>
            <a:r>
              <a:rPr lang="en-GB" sz="2000" b="1" dirty="0"/>
              <a:t>User</a:t>
            </a:r>
            <a:r>
              <a:rPr lang="en-GB" sz="2000" dirty="0"/>
              <a:t>: How much energy will I produce next month? </a:t>
            </a:r>
          </a:p>
        </p:txBody>
      </p:sp>
      <p:sp>
        <p:nvSpPr>
          <p:cNvPr id="14" name="Espace réservé du texte 2">
            <a:extLst>
              <a:ext uri="{FF2B5EF4-FFF2-40B4-BE49-F238E27FC236}">
                <a16:creationId xmlns:a16="http://schemas.microsoft.com/office/drawing/2014/main" id="{DE005E42-9F5E-4C53-8F0C-28B769DB37FF}"/>
              </a:ext>
            </a:extLst>
          </p:cNvPr>
          <p:cNvSpPr txBox="1">
            <a:spLocks/>
          </p:cNvSpPr>
          <p:nvPr/>
        </p:nvSpPr>
        <p:spPr>
          <a:xfrm>
            <a:off x="6416461" y="1511231"/>
            <a:ext cx="2727539" cy="1778608"/>
          </a:xfrm>
          <a:prstGeom prst="rect">
            <a:avLst/>
          </a:prstGeom>
        </p:spPr>
        <p:txBody>
          <a:bodyPr/>
          <a:lstStyle>
            <a:lvl1pPr marL="457200" indent="-457200" algn="l" defTabSz="914400" rtl="0" eaLnBrk="1" latinLnBrk="0" hangingPunct="1">
              <a:lnSpc>
                <a:spcPct val="90000"/>
              </a:lnSpc>
              <a:spcBef>
                <a:spcPts val="1000"/>
              </a:spcBef>
              <a:buClr>
                <a:srgbClr val="F9C327"/>
              </a:buClr>
              <a:buFont typeface="Wingdings 3" panose="05040102010807070707" pitchFamily="18" charset="2"/>
              <a:buChar char="u"/>
              <a:defRPr sz="3200" kern="1200">
                <a:solidFill>
                  <a:srgbClr val="0E4878"/>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b="1" dirty="0"/>
              <a:t>Scientist</a:t>
            </a:r>
            <a:r>
              <a:rPr lang="en-GB" sz="2000" dirty="0"/>
              <a:t>: Skill assessment, bias adjustment, probabilistic information, etc.</a:t>
            </a:r>
          </a:p>
        </p:txBody>
      </p:sp>
    </p:spTree>
    <p:extLst>
      <p:ext uri="{BB962C8B-B14F-4D97-AF65-F5344CB8AC3E}">
        <p14:creationId xmlns:p14="http://schemas.microsoft.com/office/powerpoint/2010/main" val="3502935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1EBCF5-16A6-4F4F-9256-01D71E5EF356}"/>
              </a:ext>
            </a:extLst>
          </p:cNvPr>
          <p:cNvSpPr>
            <a:spLocks noGrp="1"/>
          </p:cNvSpPr>
          <p:nvPr>
            <p:ph type="title"/>
          </p:nvPr>
        </p:nvSpPr>
        <p:spPr/>
        <p:txBody>
          <a:bodyPr/>
          <a:lstStyle/>
          <a:p>
            <a:r>
              <a:rPr lang="fr-FR" dirty="0" err="1"/>
              <a:t>Methodology</a:t>
            </a:r>
            <a:r>
              <a:rPr lang="fr-FR" dirty="0"/>
              <a:t> and first </a:t>
            </a:r>
            <a:r>
              <a:rPr lang="fr-FR" dirty="0" err="1"/>
              <a:t>results</a:t>
            </a:r>
            <a:endParaRPr lang="fr-FR" dirty="0"/>
          </a:p>
        </p:txBody>
      </p:sp>
    </p:spTree>
    <p:extLst>
      <p:ext uri="{BB962C8B-B14F-4D97-AF65-F5344CB8AC3E}">
        <p14:creationId xmlns:p14="http://schemas.microsoft.com/office/powerpoint/2010/main" val="1620774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3878" t="7158" r="37143" b="5655"/>
          <a:stretch/>
        </p:blipFill>
        <p:spPr bwMode="auto">
          <a:xfrm>
            <a:off x="5715985" y="2576403"/>
            <a:ext cx="3382567" cy="4165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23 Cheurón"/>
          <p:cNvSpPr/>
          <p:nvPr/>
        </p:nvSpPr>
        <p:spPr>
          <a:xfrm>
            <a:off x="3449296" y="2349568"/>
            <a:ext cx="3512155" cy="7132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48" name="36 CuadroTexto"/>
          <p:cNvSpPr txBox="1"/>
          <p:nvPr/>
        </p:nvSpPr>
        <p:spPr>
          <a:xfrm>
            <a:off x="3787682" y="2378976"/>
            <a:ext cx="2835381" cy="646331"/>
          </a:xfrm>
          <a:prstGeom prst="rect">
            <a:avLst/>
          </a:prstGeom>
          <a:noFill/>
        </p:spPr>
        <p:txBody>
          <a:bodyPr wrap="square" rtlCol="0">
            <a:spAutoFit/>
          </a:bodyPr>
          <a:lstStyle/>
          <a:p>
            <a:pPr algn="ctr"/>
            <a:r>
              <a:rPr lang="en-GB" dirty="0">
                <a:solidFill>
                  <a:schemeClr val="bg1"/>
                </a:solidFill>
              </a:rPr>
              <a:t>Operational real-time forecast</a:t>
            </a:r>
          </a:p>
        </p:txBody>
      </p:sp>
      <p:sp>
        <p:nvSpPr>
          <p:cNvPr id="2" name="Titre 1">
            <a:extLst>
              <a:ext uri="{FF2B5EF4-FFF2-40B4-BE49-F238E27FC236}">
                <a16:creationId xmlns:a16="http://schemas.microsoft.com/office/drawing/2014/main" id="{2C01E903-53B1-414F-8F88-3EDFAE8FFB31}"/>
              </a:ext>
            </a:extLst>
          </p:cNvPr>
          <p:cNvSpPr>
            <a:spLocks noGrp="1"/>
          </p:cNvSpPr>
          <p:nvPr>
            <p:ph type="title"/>
          </p:nvPr>
        </p:nvSpPr>
        <p:spPr>
          <a:xfrm>
            <a:off x="-1" y="365125"/>
            <a:ext cx="9705976" cy="1416049"/>
          </a:xfrm>
        </p:spPr>
        <p:txBody>
          <a:bodyPr/>
          <a:lstStyle/>
          <a:p>
            <a:pPr algn="ctr"/>
            <a:r>
              <a:rPr lang="en-US" dirty="0"/>
              <a:t>Methodology</a:t>
            </a:r>
            <a:endParaRPr lang="fr-FR" dirty="0"/>
          </a:p>
        </p:txBody>
      </p:sp>
      <p:sp>
        <p:nvSpPr>
          <p:cNvPr id="33" name="23 Cheurón"/>
          <p:cNvSpPr/>
          <p:nvPr/>
        </p:nvSpPr>
        <p:spPr>
          <a:xfrm>
            <a:off x="156940" y="2344326"/>
            <a:ext cx="1918580" cy="7132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4" name="24 CuadroTexto"/>
          <p:cNvSpPr txBox="1"/>
          <p:nvPr/>
        </p:nvSpPr>
        <p:spPr>
          <a:xfrm>
            <a:off x="382348" y="2411227"/>
            <a:ext cx="1467765" cy="646331"/>
          </a:xfrm>
          <a:prstGeom prst="rect">
            <a:avLst/>
          </a:prstGeom>
          <a:noFill/>
        </p:spPr>
        <p:txBody>
          <a:bodyPr wrap="square" rtlCol="0">
            <a:spAutoFit/>
          </a:bodyPr>
          <a:lstStyle/>
          <a:p>
            <a:pPr algn="ctr"/>
            <a:r>
              <a:rPr lang="en-GB" dirty="0">
                <a:solidFill>
                  <a:schemeClr val="bg1"/>
                </a:solidFill>
              </a:rPr>
              <a:t>Define user needs</a:t>
            </a:r>
          </a:p>
        </p:txBody>
      </p:sp>
      <p:sp>
        <p:nvSpPr>
          <p:cNvPr id="35" name="23 Cheurón"/>
          <p:cNvSpPr/>
          <p:nvPr/>
        </p:nvSpPr>
        <p:spPr>
          <a:xfrm>
            <a:off x="1796558" y="2349568"/>
            <a:ext cx="1918580" cy="7132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6" name="26 CuadroTexto"/>
          <p:cNvSpPr txBox="1"/>
          <p:nvPr/>
        </p:nvSpPr>
        <p:spPr>
          <a:xfrm>
            <a:off x="2032988" y="2404983"/>
            <a:ext cx="1584176" cy="646331"/>
          </a:xfrm>
          <a:prstGeom prst="rect">
            <a:avLst/>
          </a:prstGeom>
          <a:noFill/>
        </p:spPr>
        <p:txBody>
          <a:bodyPr wrap="square" rtlCol="0">
            <a:spAutoFit/>
          </a:bodyPr>
          <a:lstStyle/>
          <a:p>
            <a:pPr algn="ctr"/>
            <a:r>
              <a:rPr lang="en-GB" dirty="0">
                <a:solidFill>
                  <a:schemeClr val="bg1"/>
                </a:solidFill>
              </a:rPr>
              <a:t>Model case studies</a:t>
            </a:r>
          </a:p>
        </p:txBody>
      </p:sp>
      <p:cxnSp>
        <p:nvCxnSpPr>
          <p:cNvPr id="38" name="54 Conector angular"/>
          <p:cNvCxnSpPr>
            <a:endCxn id="39" idx="1"/>
          </p:cNvCxnSpPr>
          <p:nvPr/>
        </p:nvCxnSpPr>
        <p:spPr>
          <a:xfrm rot="5400000" flipH="1" flipV="1">
            <a:off x="2086198" y="1713490"/>
            <a:ext cx="613966" cy="597881"/>
          </a:xfrm>
          <a:prstGeom prst="bentConnector2">
            <a:avLst/>
          </a:prstGeom>
          <a:ln w="31750">
            <a:prstDash val="sysDot"/>
            <a:tailEnd type="arrow"/>
          </a:ln>
        </p:spPr>
        <p:style>
          <a:lnRef idx="1">
            <a:schemeClr val="accent1"/>
          </a:lnRef>
          <a:fillRef idx="0">
            <a:schemeClr val="accent1"/>
          </a:fillRef>
          <a:effectRef idx="0">
            <a:schemeClr val="accent1"/>
          </a:effectRef>
          <a:fontRef idx="minor">
            <a:schemeClr val="tx1"/>
          </a:fontRef>
        </p:style>
      </p:cxnSp>
      <p:sp>
        <p:nvSpPr>
          <p:cNvPr id="39" name="23 Cheurón"/>
          <p:cNvSpPr/>
          <p:nvPr/>
        </p:nvSpPr>
        <p:spPr>
          <a:xfrm>
            <a:off x="2335506" y="1348831"/>
            <a:ext cx="1918580" cy="7132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40" name="42 CuadroTexto"/>
          <p:cNvSpPr txBox="1"/>
          <p:nvPr/>
        </p:nvSpPr>
        <p:spPr>
          <a:xfrm>
            <a:off x="2463076" y="1382281"/>
            <a:ext cx="1584176" cy="646331"/>
          </a:xfrm>
          <a:prstGeom prst="rect">
            <a:avLst/>
          </a:prstGeom>
          <a:noFill/>
        </p:spPr>
        <p:txBody>
          <a:bodyPr wrap="square" rtlCol="0">
            <a:spAutoFit/>
          </a:bodyPr>
          <a:lstStyle/>
          <a:p>
            <a:pPr algn="ctr"/>
            <a:r>
              <a:rPr lang="en-GB" dirty="0">
                <a:solidFill>
                  <a:schemeClr val="bg1"/>
                </a:solidFill>
              </a:rPr>
              <a:t>Economic analysis</a:t>
            </a:r>
          </a:p>
        </p:txBody>
      </p:sp>
      <p:cxnSp>
        <p:nvCxnSpPr>
          <p:cNvPr id="41" name="72 Conector angular"/>
          <p:cNvCxnSpPr>
            <a:cxnSpLocks/>
          </p:cNvCxnSpPr>
          <p:nvPr/>
        </p:nvCxnSpPr>
        <p:spPr>
          <a:xfrm rot="10800000" flipH="1">
            <a:off x="3277779" y="3033504"/>
            <a:ext cx="1960234" cy="962279"/>
          </a:xfrm>
          <a:prstGeom prst="bentConnector4">
            <a:avLst>
              <a:gd name="adj1" fmla="val 100544"/>
              <a:gd name="adj2" fmla="val 90162"/>
            </a:avLst>
          </a:prstGeom>
          <a:ln w="31750">
            <a:prstDash val="sysDot"/>
            <a:tailEnd type="arrow"/>
          </a:ln>
        </p:spPr>
        <p:style>
          <a:lnRef idx="1">
            <a:schemeClr val="accent1"/>
          </a:lnRef>
          <a:fillRef idx="0">
            <a:schemeClr val="accent1"/>
          </a:fillRef>
          <a:effectRef idx="0">
            <a:schemeClr val="accent1"/>
          </a:effectRef>
          <a:fontRef idx="minor">
            <a:schemeClr val="tx1"/>
          </a:fontRef>
        </p:style>
      </p:cxnSp>
      <p:sp>
        <p:nvSpPr>
          <p:cNvPr id="42" name="23 Cheurón"/>
          <p:cNvSpPr/>
          <p:nvPr/>
        </p:nvSpPr>
        <p:spPr>
          <a:xfrm>
            <a:off x="1116230" y="3195100"/>
            <a:ext cx="2024657" cy="7132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43" name="32 CuadroTexto"/>
          <p:cNvSpPr txBox="1"/>
          <p:nvPr/>
        </p:nvSpPr>
        <p:spPr>
          <a:xfrm>
            <a:off x="1242765" y="3228550"/>
            <a:ext cx="1929813" cy="646331"/>
          </a:xfrm>
          <a:prstGeom prst="rect">
            <a:avLst/>
          </a:prstGeom>
          <a:noFill/>
        </p:spPr>
        <p:txBody>
          <a:bodyPr wrap="square" rtlCol="0">
            <a:spAutoFit/>
          </a:bodyPr>
          <a:lstStyle/>
          <a:p>
            <a:pPr algn="ctr"/>
            <a:r>
              <a:rPr lang="en-GB" dirty="0">
                <a:solidFill>
                  <a:schemeClr val="bg1"/>
                </a:solidFill>
              </a:rPr>
              <a:t>Data  integration and  processing</a:t>
            </a:r>
          </a:p>
        </p:txBody>
      </p:sp>
      <p:sp>
        <p:nvSpPr>
          <p:cNvPr id="44" name="23 Cheurón"/>
          <p:cNvSpPr/>
          <p:nvPr/>
        </p:nvSpPr>
        <p:spPr>
          <a:xfrm>
            <a:off x="1116230" y="4047302"/>
            <a:ext cx="2024657" cy="7132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45" name="34 CuadroTexto"/>
          <p:cNvSpPr txBox="1"/>
          <p:nvPr/>
        </p:nvSpPr>
        <p:spPr>
          <a:xfrm>
            <a:off x="1189478" y="4080752"/>
            <a:ext cx="1929813" cy="646331"/>
          </a:xfrm>
          <a:prstGeom prst="rect">
            <a:avLst/>
          </a:prstGeom>
          <a:noFill/>
        </p:spPr>
        <p:txBody>
          <a:bodyPr wrap="square" rtlCol="0">
            <a:spAutoFit/>
          </a:bodyPr>
          <a:lstStyle/>
          <a:p>
            <a:pPr algn="ctr"/>
            <a:r>
              <a:rPr lang="en-GB" dirty="0">
                <a:solidFill>
                  <a:schemeClr val="bg1"/>
                </a:solidFill>
              </a:rPr>
              <a:t>DST </a:t>
            </a:r>
          </a:p>
          <a:p>
            <a:pPr algn="ctr"/>
            <a:r>
              <a:rPr lang="en-GB" dirty="0">
                <a:solidFill>
                  <a:schemeClr val="bg1"/>
                </a:solidFill>
              </a:rPr>
              <a:t>Development</a:t>
            </a:r>
          </a:p>
        </p:txBody>
      </p:sp>
      <p:sp>
        <p:nvSpPr>
          <p:cNvPr id="46" name="76 Cerrar llave"/>
          <p:cNvSpPr/>
          <p:nvPr/>
        </p:nvSpPr>
        <p:spPr>
          <a:xfrm>
            <a:off x="3142919" y="3214638"/>
            <a:ext cx="102220" cy="1545896"/>
          </a:xfrm>
          <a:prstGeom prst="rightBrace">
            <a:avLst/>
          </a:prstGeom>
          <a:ln w="317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51" name="23 Cheurón"/>
          <p:cNvSpPr/>
          <p:nvPr/>
        </p:nvSpPr>
        <p:spPr>
          <a:xfrm>
            <a:off x="3998344" y="1350801"/>
            <a:ext cx="3024162" cy="7132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52" name="40 CuadroTexto"/>
          <p:cNvSpPr txBox="1"/>
          <p:nvPr/>
        </p:nvSpPr>
        <p:spPr>
          <a:xfrm>
            <a:off x="3683912" y="1384251"/>
            <a:ext cx="3802021" cy="646331"/>
          </a:xfrm>
          <a:prstGeom prst="rect">
            <a:avLst/>
          </a:prstGeom>
          <a:noFill/>
        </p:spPr>
        <p:txBody>
          <a:bodyPr wrap="square" rtlCol="0">
            <a:spAutoFit/>
          </a:bodyPr>
          <a:lstStyle/>
          <a:p>
            <a:pPr algn="ctr"/>
            <a:r>
              <a:rPr lang="en-GB" dirty="0">
                <a:solidFill>
                  <a:schemeClr val="bg1"/>
                </a:solidFill>
              </a:rPr>
              <a:t>Assessment operational </a:t>
            </a:r>
          </a:p>
          <a:p>
            <a:pPr algn="ctr"/>
            <a:r>
              <a:rPr lang="en-GB" dirty="0">
                <a:solidFill>
                  <a:schemeClr val="bg1"/>
                </a:solidFill>
              </a:rPr>
              <a:t>real-time forecast</a:t>
            </a:r>
          </a:p>
        </p:txBody>
      </p:sp>
      <p:sp>
        <p:nvSpPr>
          <p:cNvPr id="53" name="23 Cheurón"/>
          <p:cNvSpPr/>
          <p:nvPr/>
        </p:nvSpPr>
        <p:spPr>
          <a:xfrm>
            <a:off x="6682191" y="2341793"/>
            <a:ext cx="2186757" cy="7132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54" name="38 CuadroTexto"/>
          <p:cNvSpPr txBox="1"/>
          <p:nvPr/>
        </p:nvSpPr>
        <p:spPr>
          <a:xfrm>
            <a:off x="7022506" y="2249636"/>
            <a:ext cx="1785798" cy="923330"/>
          </a:xfrm>
          <a:prstGeom prst="rect">
            <a:avLst/>
          </a:prstGeom>
          <a:noFill/>
        </p:spPr>
        <p:txBody>
          <a:bodyPr wrap="square" rtlCol="0">
            <a:spAutoFit/>
          </a:bodyPr>
          <a:lstStyle/>
          <a:p>
            <a:pPr algn="ctr"/>
            <a:r>
              <a:rPr lang="en-GB" dirty="0">
                <a:solidFill>
                  <a:schemeClr val="bg1"/>
                </a:solidFill>
              </a:rPr>
              <a:t>Improved operational real-time forecast</a:t>
            </a:r>
          </a:p>
        </p:txBody>
      </p:sp>
      <p:cxnSp>
        <p:nvCxnSpPr>
          <p:cNvPr id="55" name="54 Conector angular"/>
          <p:cNvCxnSpPr>
            <a:endCxn id="54" idx="0"/>
          </p:cNvCxnSpPr>
          <p:nvPr/>
        </p:nvCxnSpPr>
        <p:spPr>
          <a:xfrm>
            <a:off x="6971381" y="1747371"/>
            <a:ext cx="944024" cy="502265"/>
          </a:xfrm>
          <a:prstGeom prst="bentConnector2">
            <a:avLst/>
          </a:prstGeom>
          <a:ln w="31750">
            <a:prstDash val="sysDot"/>
            <a:tailEnd type="arrow"/>
          </a:ln>
        </p:spPr>
        <p:style>
          <a:lnRef idx="1">
            <a:schemeClr val="accent1"/>
          </a:lnRef>
          <a:fillRef idx="0">
            <a:schemeClr val="accent1"/>
          </a:fillRef>
          <a:effectRef idx="0">
            <a:schemeClr val="accent1"/>
          </a:effectRef>
          <a:fontRef idx="minor">
            <a:schemeClr val="tx1"/>
          </a:fontRef>
        </p:style>
      </p:cxnSp>
      <p:sp>
        <p:nvSpPr>
          <p:cNvPr id="4" name="Arrow: Chevron 3">
            <a:extLst>
              <a:ext uri="{FF2B5EF4-FFF2-40B4-BE49-F238E27FC236}">
                <a16:creationId xmlns:a16="http://schemas.microsoft.com/office/drawing/2014/main" id="{2750074D-2330-4990-9381-56287929E27F}"/>
              </a:ext>
            </a:extLst>
          </p:cNvPr>
          <p:cNvSpPr/>
          <p:nvPr/>
        </p:nvSpPr>
        <p:spPr>
          <a:xfrm>
            <a:off x="5336627" y="3805005"/>
            <a:ext cx="2400367" cy="7132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0" name="30 CuadroTexto"/>
          <p:cNvSpPr txBox="1"/>
          <p:nvPr/>
        </p:nvSpPr>
        <p:spPr>
          <a:xfrm>
            <a:off x="5582140" y="3795201"/>
            <a:ext cx="1584176" cy="646331"/>
          </a:xfrm>
          <a:prstGeom prst="rect">
            <a:avLst/>
          </a:prstGeom>
          <a:noFill/>
        </p:spPr>
        <p:txBody>
          <a:bodyPr wrap="square" rtlCol="0">
            <a:spAutoFit/>
          </a:bodyPr>
          <a:lstStyle/>
          <a:p>
            <a:pPr algn="ctr"/>
            <a:r>
              <a:rPr lang="en-GB" dirty="0">
                <a:solidFill>
                  <a:schemeClr val="bg1"/>
                </a:solidFill>
              </a:rPr>
              <a:t>Improve model skill</a:t>
            </a:r>
          </a:p>
        </p:txBody>
      </p:sp>
      <p:cxnSp>
        <p:nvCxnSpPr>
          <p:cNvPr id="57" name="72 Conector angular">
            <a:extLst>
              <a:ext uri="{FF2B5EF4-FFF2-40B4-BE49-F238E27FC236}">
                <a16:creationId xmlns:a16="http://schemas.microsoft.com/office/drawing/2014/main" id="{96F07DE9-AB27-4991-8AAB-EB8B9ABDF606}"/>
              </a:ext>
            </a:extLst>
          </p:cNvPr>
          <p:cNvCxnSpPr>
            <a:cxnSpLocks/>
          </p:cNvCxnSpPr>
          <p:nvPr/>
        </p:nvCxnSpPr>
        <p:spPr>
          <a:xfrm rot="10800000" flipH="1">
            <a:off x="6006296" y="3199342"/>
            <a:ext cx="1960234" cy="962279"/>
          </a:xfrm>
          <a:prstGeom prst="bentConnector4">
            <a:avLst>
              <a:gd name="adj1" fmla="val 100544"/>
              <a:gd name="adj2" fmla="val 90162"/>
            </a:avLst>
          </a:prstGeom>
          <a:ln w="31750">
            <a:prstDash val="sysDot"/>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633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7"/>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p:bldP spid="35" grpId="0" animBg="1"/>
      <p:bldP spid="36" grpId="0"/>
      <p:bldP spid="39" grpId="0" animBg="1"/>
      <p:bldP spid="40" grpId="0"/>
      <p:bldP spid="42" grpId="0" animBg="1"/>
      <p:bldP spid="43" grpId="0"/>
      <p:bldP spid="44" grpId="0" animBg="1"/>
      <p:bldP spid="45" grpId="0"/>
      <p:bldP spid="46" grpId="0" animBg="1"/>
      <p:bldP spid="51" grpId="0" animBg="1"/>
      <p:bldP spid="52" grpId="0"/>
      <p:bldP spid="53" grpId="0" animBg="1"/>
      <p:bldP spid="54" grpId="0"/>
      <p:bldP spid="4" grpId="0" animBg="1"/>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6550" y="820654"/>
            <a:ext cx="9060725" cy="5478423"/>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GB" sz="2400" b="1" dirty="0">
                <a:solidFill>
                  <a:schemeClr val="bg1"/>
                </a:solidFill>
              </a:rPr>
              <a:t>Reanalyses comparison: trends, interannual variability, etc. </a:t>
            </a:r>
          </a:p>
          <a:p>
            <a:pPr marL="800100" lvl="1" indent="-342900">
              <a:buFont typeface="Arial" panose="020B0604020202020204" pitchFamily="34" charset="0"/>
              <a:buChar char="•"/>
            </a:pPr>
            <a:r>
              <a:rPr lang="pt-BR" b="1" dirty="0">
                <a:solidFill>
                  <a:schemeClr val="bg1"/>
                </a:solidFill>
              </a:rPr>
              <a:t>ERA – Interim </a:t>
            </a:r>
          </a:p>
          <a:p>
            <a:pPr marL="800100" lvl="1" indent="-342900">
              <a:buFont typeface="Arial" panose="020B0604020202020204" pitchFamily="34" charset="0"/>
              <a:buChar char="•"/>
            </a:pPr>
            <a:r>
              <a:rPr lang="pt-BR" b="1" dirty="0">
                <a:solidFill>
                  <a:schemeClr val="bg1"/>
                </a:solidFill>
              </a:rPr>
              <a:t>MERRA-2</a:t>
            </a:r>
          </a:p>
          <a:p>
            <a:pPr marL="800100" lvl="1" indent="-342900">
              <a:buFont typeface="Arial" panose="020B0604020202020204" pitchFamily="34" charset="0"/>
              <a:buChar char="•"/>
            </a:pPr>
            <a:r>
              <a:rPr lang="pt-BR" b="1" dirty="0">
                <a:solidFill>
                  <a:schemeClr val="bg1"/>
                </a:solidFill>
              </a:rPr>
              <a:t>JRA – 55</a:t>
            </a:r>
          </a:p>
          <a:p>
            <a:pPr marL="800100" lvl="1" indent="-342900">
              <a:buFont typeface="Arial" panose="020B0604020202020204" pitchFamily="34" charset="0"/>
              <a:buChar char="•"/>
            </a:pPr>
            <a:r>
              <a:rPr lang="pt-BR" b="1" dirty="0">
                <a:solidFill>
                  <a:schemeClr val="bg1"/>
                </a:solidFill>
              </a:rPr>
              <a:t>NCEP - R2 </a:t>
            </a:r>
          </a:p>
          <a:p>
            <a:pPr marL="800100" lvl="1" indent="-342900">
              <a:buFont typeface="Arial" panose="020B0604020202020204" pitchFamily="34" charset="0"/>
              <a:buChar char="•"/>
            </a:pPr>
            <a:r>
              <a:rPr lang="pt-BR" b="1" dirty="0">
                <a:solidFill>
                  <a:schemeClr val="bg1"/>
                </a:solidFill>
              </a:rPr>
              <a:t>ERA – 5</a:t>
            </a:r>
            <a:endParaRPr lang="en-GB" b="1" dirty="0">
              <a:solidFill>
                <a:schemeClr val="bg1"/>
              </a:solidFill>
            </a:endParaRPr>
          </a:p>
          <a:p>
            <a:pPr marL="351450" lvl="1"/>
            <a:endParaRPr lang="en-GB" sz="2000" b="1" dirty="0">
              <a:solidFill>
                <a:schemeClr val="bg1"/>
              </a:solidFill>
            </a:endParaRPr>
          </a:p>
          <a:p>
            <a:pPr marL="237150" indent="-342900">
              <a:buFont typeface="Arial" panose="020B0604020202020204" pitchFamily="34" charset="0"/>
              <a:buChar char="•"/>
            </a:pPr>
            <a:r>
              <a:rPr lang="en-GB" sz="2400" b="1" dirty="0">
                <a:solidFill>
                  <a:schemeClr val="bg1"/>
                </a:solidFill>
              </a:rPr>
              <a:t>Case Studies:</a:t>
            </a:r>
          </a:p>
          <a:p>
            <a:pPr marL="808650" lvl="1" indent="-457200">
              <a:spcAft>
                <a:spcPts val="600"/>
              </a:spcAft>
              <a:buFont typeface="+mj-lt"/>
              <a:buAutoNum type="arabicPeriod"/>
            </a:pPr>
            <a:r>
              <a:rPr lang="en-GB" sz="2400" b="1" dirty="0">
                <a:solidFill>
                  <a:schemeClr val="bg1"/>
                </a:solidFill>
              </a:rPr>
              <a:t>Wind drought in the US, Jan-Mar 2015</a:t>
            </a:r>
          </a:p>
          <a:p>
            <a:pPr marL="808650" lvl="1" indent="-457200">
              <a:buFont typeface="+mj-lt"/>
              <a:buAutoNum type="arabicPeriod"/>
            </a:pPr>
            <a:endParaRPr lang="en-GB" sz="2000" b="1" dirty="0">
              <a:solidFill>
                <a:schemeClr val="bg1"/>
              </a:solidFill>
            </a:endParaRPr>
          </a:p>
          <a:p>
            <a:pPr marL="808650" lvl="1" indent="-457200">
              <a:buFont typeface="+mj-lt"/>
              <a:buAutoNum type="arabicPeriod"/>
            </a:pPr>
            <a:endParaRPr lang="en-GB" sz="2000" b="1" dirty="0">
              <a:solidFill>
                <a:schemeClr val="bg1"/>
              </a:solidFill>
            </a:endParaRPr>
          </a:p>
          <a:p>
            <a:pPr marL="808650" lvl="1" indent="-457200">
              <a:buFont typeface="+mj-lt"/>
              <a:buAutoNum type="arabicPeriod"/>
            </a:pPr>
            <a:endParaRPr lang="en-GB" sz="2000" b="1" dirty="0">
              <a:solidFill>
                <a:schemeClr val="bg1"/>
              </a:solidFill>
            </a:endParaRPr>
          </a:p>
          <a:p>
            <a:pPr marL="808650" lvl="1" indent="-457200">
              <a:buFont typeface="+mj-lt"/>
              <a:buAutoNum type="arabicPeriod"/>
            </a:pPr>
            <a:endParaRPr lang="en-GB" sz="2000" b="1" dirty="0">
              <a:solidFill>
                <a:schemeClr val="bg1"/>
              </a:solidFill>
            </a:endParaRPr>
          </a:p>
          <a:p>
            <a:pPr marL="808650" lvl="1" indent="-457200">
              <a:buFont typeface="+mj-lt"/>
              <a:buAutoNum type="arabicPeriod"/>
            </a:pPr>
            <a:r>
              <a:rPr lang="en-GB" sz="2400" b="1" dirty="0">
                <a:solidFill>
                  <a:schemeClr val="bg1"/>
                </a:solidFill>
              </a:rPr>
              <a:t>Heat wave and wind drought in Spain, Sept 2016</a:t>
            </a:r>
          </a:p>
          <a:p>
            <a:pPr marL="351450" lvl="1"/>
            <a:r>
              <a:rPr lang="en-GB" b="1" dirty="0"/>
              <a:t/>
            </a:r>
            <a:br>
              <a:rPr lang="en-GB" b="1" dirty="0"/>
            </a:br>
            <a:endParaRPr lang="en-GB" b="1" dirty="0"/>
          </a:p>
          <a:p>
            <a:endParaRPr lang="en-GB" b="1" dirty="0">
              <a:solidFill>
                <a:schemeClr val="bg1"/>
              </a:solidFill>
            </a:endParaRPr>
          </a:p>
        </p:txBody>
      </p:sp>
      <p:sp>
        <p:nvSpPr>
          <p:cNvPr id="7" name="TextBox 6">
            <a:extLst>
              <a:ext uri="{FF2B5EF4-FFF2-40B4-BE49-F238E27FC236}">
                <a16:creationId xmlns:a16="http://schemas.microsoft.com/office/drawing/2014/main" id="{8764DA9F-E394-43A2-B0EE-6C3496756286}"/>
              </a:ext>
            </a:extLst>
          </p:cNvPr>
          <p:cNvSpPr txBox="1"/>
          <p:nvPr/>
        </p:nvSpPr>
        <p:spPr>
          <a:xfrm>
            <a:off x="942111" y="3767447"/>
            <a:ext cx="8548254" cy="1831271"/>
          </a:xfrm>
          <a:prstGeom prst="rect">
            <a:avLst/>
          </a:prstGeom>
          <a:noFill/>
        </p:spPr>
        <p:txBody>
          <a:bodyPr wrap="square" rtlCol="0">
            <a:spAutoFit/>
          </a:bodyPr>
          <a:lstStyle/>
          <a:p>
            <a:pPr>
              <a:spcAft>
                <a:spcPts val="600"/>
              </a:spcAft>
            </a:pPr>
            <a:r>
              <a:rPr lang="en-GB" dirty="0"/>
              <a:t>Poster presentation: Wind drought episodes in the US and Europe: the power of case studies . Wed 19</a:t>
            </a:r>
            <a:r>
              <a:rPr lang="en-GB" baseline="30000" dirty="0"/>
              <a:t>th</a:t>
            </a:r>
            <a:r>
              <a:rPr lang="en-GB" dirty="0"/>
              <a:t> Sep Foothills Lab P-B4-04</a:t>
            </a:r>
          </a:p>
          <a:p>
            <a:r>
              <a:rPr lang="en-GB" dirty="0" err="1"/>
              <a:t>Lledó</a:t>
            </a:r>
            <a:r>
              <a:rPr lang="en-GB" dirty="0"/>
              <a:t> et al., 2018: Investigating the effects of Pacific sea surface temperatures on the wind drought of 2015 over the United States. Journal of Geophysical Research</a:t>
            </a:r>
          </a:p>
          <a:p>
            <a:endParaRPr lang="en-GB" dirty="0"/>
          </a:p>
          <a:p>
            <a:endParaRPr lang="en-GB" b="1" dirty="0"/>
          </a:p>
        </p:txBody>
      </p:sp>
      <p:sp>
        <p:nvSpPr>
          <p:cNvPr id="3" name="TextBox 2"/>
          <p:cNvSpPr txBox="1"/>
          <p:nvPr/>
        </p:nvSpPr>
        <p:spPr>
          <a:xfrm>
            <a:off x="2603544" y="1643306"/>
            <a:ext cx="6373906" cy="923330"/>
          </a:xfrm>
          <a:prstGeom prst="rect">
            <a:avLst/>
          </a:prstGeom>
          <a:noFill/>
        </p:spPr>
        <p:txBody>
          <a:bodyPr wrap="square" rtlCol="0">
            <a:spAutoFit/>
          </a:bodyPr>
          <a:lstStyle/>
          <a:p>
            <a:r>
              <a:rPr lang="en-GB" dirty="0"/>
              <a:t>Poster presentation:     Analysing the uncertainty of reanalyses to assess the  predictability at  S2S time- scales of key climate and energy variables for the energy  sector. Wed 19</a:t>
            </a:r>
            <a:r>
              <a:rPr lang="en-GB" baseline="30000" dirty="0"/>
              <a:t>th</a:t>
            </a:r>
            <a:r>
              <a:rPr lang="en-GB" dirty="0"/>
              <a:t> Sep  P-A4-02 </a:t>
            </a:r>
          </a:p>
        </p:txBody>
      </p:sp>
      <p:sp>
        <p:nvSpPr>
          <p:cNvPr id="2" name="Titre 1">
            <a:extLst>
              <a:ext uri="{FF2B5EF4-FFF2-40B4-BE49-F238E27FC236}">
                <a16:creationId xmlns:a16="http://schemas.microsoft.com/office/drawing/2014/main" id="{A0A30DC3-E604-4993-938B-4976548042E4}"/>
              </a:ext>
            </a:extLst>
          </p:cNvPr>
          <p:cNvSpPr>
            <a:spLocks noGrp="1"/>
          </p:cNvSpPr>
          <p:nvPr>
            <p:ph type="title"/>
          </p:nvPr>
        </p:nvSpPr>
        <p:spPr>
          <a:xfrm>
            <a:off x="83275" y="161551"/>
            <a:ext cx="9144000" cy="822652"/>
          </a:xfrm>
        </p:spPr>
        <p:txBody>
          <a:bodyPr/>
          <a:lstStyle/>
          <a:p>
            <a:r>
              <a:rPr lang="en-GB" dirty="0"/>
              <a:t>First results</a:t>
            </a:r>
            <a:r>
              <a:rPr lang="en-US" dirty="0"/>
              <a:t/>
            </a:r>
            <a:br>
              <a:rPr lang="en-US" dirty="0"/>
            </a:br>
            <a:endParaRPr lang="fr-FR" dirty="0"/>
          </a:p>
        </p:txBody>
      </p:sp>
      <p:sp>
        <p:nvSpPr>
          <p:cNvPr id="4" name="TextBox 3"/>
          <p:cNvSpPr txBox="1"/>
          <p:nvPr/>
        </p:nvSpPr>
        <p:spPr>
          <a:xfrm>
            <a:off x="2853369" y="572877"/>
            <a:ext cx="184731"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4011502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A30DC3-E604-4993-938B-4976548042E4}"/>
              </a:ext>
            </a:extLst>
          </p:cNvPr>
          <p:cNvSpPr>
            <a:spLocks noGrp="1"/>
          </p:cNvSpPr>
          <p:nvPr>
            <p:ph type="title"/>
          </p:nvPr>
        </p:nvSpPr>
        <p:spPr>
          <a:xfrm>
            <a:off x="242047" y="1028515"/>
            <a:ext cx="9144000" cy="822652"/>
          </a:xfrm>
        </p:spPr>
        <p:txBody>
          <a:bodyPr/>
          <a:lstStyle/>
          <a:p>
            <a:r>
              <a:rPr lang="en-GB" dirty="0"/>
              <a:t>Case study: wind drought in US</a:t>
            </a:r>
            <a:br>
              <a:rPr lang="en-GB" dirty="0"/>
            </a:br>
            <a:r>
              <a:rPr lang="en-GB" dirty="0"/>
              <a:t/>
            </a:r>
            <a:br>
              <a:rPr lang="en-GB" dirty="0"/>
            </a:br>
            <a:r>
              <a:rPr lang="en-GB" dirty="0"/>
              <a:t/>
            </a:r>
            <a:br>
              <a:rPr lang="en-GB" dirty="0"/>
            </a:br>
            <a:r>
              <a:rPr lang="en-US" dirty="0"/>
              <a:t/>
            </a:r>
            <a:br>
              <a:rPr lang="en-US" dirty="0"/>
            </a:br>
            <a:endParaRPr lang="fr-FR" dirty="0"/>
          </a:p>
        </p:txBody>
      </p:sp>
    </p:spTree>
    <p:extLst>
      <p:ext uri="{BB962C8B-B14F-4D97-AF65-F5344CB8AC3E}">
        <p14:creationId xmlns:p14="http://schemas.microsoft.com/office/powerpoint/2010/main" val="1007571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01E903-53B1-414F-8F88-3EDFAE8FFB31}"/>
              </a:ext>
            </a:extLst>
          </p:cNvPr>
          <p:cNvSpPr>
            <a:spLocks noGrp="1"/>
          </p:cNvSpPr>
          <p:nvPr>
            <p:ph type="title"/>
          </p:nvPr>
        </p:nvSpPr>
        <p:spPr/>
        <p:txBody>
          <a:bodyPr/>
          <a:lstStyle/>
          <a:p>
            <a:r>
              <a:rPr lang="fr-FR" dirty="0"/>
              <a:t>Wind </a:t>
            </a:r>
            <a:r>
              <a:rPr lang="fr-FR" dirty="0" err="1"/>
              <a:t>drought</a:t>
            </a:r>
            <a:r>
              <a:rPr lang="fr-FR" dirty="0"/>
              <a:t> in US</a:t>
            </a:r>
          </a:p>
        </p:txBody>
      </p:sp>
      <p:sp>
        <p:nvSpPr>
          <p:cNvPr id="3" name="Espace réservé du texte 2">
            <a:extLst>
              <a:ext uri="{FF2B5EF4-FFF2-40B4-BE49-F238E27FC236}">
                <a16:creationId xmlns:a16="http://schemas.microsoft.com/office/drawing/2014/main" id="{DE005E42-9F5E-4C53-8F0C-28B769DB37FF}"/>
              </a:ext>
            </a:extLst>
          </p:cNvPr>
          <p:cNvSpPr>
            <a:spLocks noGrp="1"/>
          </p:cNvSpPr>
          <p:nvPr>
            <p:ph type="body" sz="quarter" idx="10"/>
          </p:nvPr>
        </p:nvSpPr>
        <p:spPr>
          <a:xfrm>
            <a:off x="0" y="1052514"/>
            <a:ext cx="9144000" cy="753898"/>
          </a:xfrm>
        </p:spPr>
        <p:txBody>
          <a:bodyPr/>
          <a:lstStyle/>
          <a:p>
            <a:pPr marL="0" indent="0" algn="just">
              <a:buNone/>
            </a:pPr>
            <a:r>
              <a:rPr lang="en-US" sz="2000" dirty="0"/>
              <a:t>During the first quarter of 2015 the United States experienced a widespread and extended episode of low surface wind speeds. This episode had a strong impact on wind power generation. Some wind farms did not generate enough cash for their steady payments, and the value of wind farm assets decreased.</a:t>
            </a:r>
          </a:p>
          <a:p>
            <a:pPr algn="just"/>
            <a:endParaRPr lang="en-US" sz="2000" dirty="0"/>
          </a:p>
        </p:txBody>
      </p:sp>
      <p:pic>
        <p:nvPicPr>
          <p:cNvPr id="2052" name="Picture 4" descr="https://s2s4e.eu/sites/default/files/inline-images/images-wind-drought2015-v2_0.png"/>
          <p:cNvPicPr>
            <a:picLocks noChangeAspect="1" noChangeArrowheads="1"/>
          </p:cNvPicPr>
          <p:nvPr/>
        </p:nvPicPr>
        <p:blipFill rotWithShape="1">
          <a:blip r:embed="rId3">
            <a:extLst>
              <a:ext uri="{28A0092B-C50C-407E-A947-70E740481C1C}">
                <a14:useLocalDpi xmlns:a14="http://schemas.microsoft.com/office/drawing/2010/main" val="0"/>
              </a:ext>
            </a:extLst>
          </a:blip>
          <a:srcRect b="43898"/>
          <a:stretch/>
        </p:blipFill>
        <p:spPr bwMode="auto">
          <a:xfrm>
            <a:off x="25750" y="2206109"/>
            <a:ext cx="6241699" cy="4663466"/>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6267449" y="4951947"/>
            <a:ext cx="2876551" cy="954107"/>
          </a:xfrm>
          <a:prstGeom prst="rect">
            <a:avLst/>
          </a:prstGeom>
        </p:spPr>
        <p:txBody>
          <a:bodyPr wrap="square">
            <a:spAutoFit/>
          </a:bodyPr>
          <a:lstStyle/>
          <a:p>
            <a:pPr>
              <a:defRPr/>
            </a:pPr>
            <a:r>
              <a:rPr lang="en-US" sz="1400" dirty="0">
                <a:solidFill>
                  <a:srgbClr val="7F7F7F"/>
                </a:solidFill>
                <a:ea typeface="ＭＳ Ｐゴシック" pitchFamily="34" charset="-128"/>
                <a:cs typeface="ＭＳ Ｐゴシック" charset="0"/>
              </a:rPr>
              <a:t>Wind speed anomalies reflecting the wind drought over the United States for the first trimester of 2015. The US wind farm fleet is also shown. </a:t>
            </a:r>
            <a:endParaRPr lang="es-ES" sz="1400" dirty="0">
              <a:solidFill>
                <a:srgbClr val="7F7F7F"/>
              </a:solidFill>
              <a:ea typeface="ＭＳ Ｐゴシック" pitchFamily="34" charset="-128"/>
              <a:cs typeface="ＭＳ Ｐゴシック" charset="0"/>
            </a:endParaRPr>
          </a:p>
        </p:txBody>
      </p:sp>
    </p:spTree>
    <p:extLst>
      <p:ext uri="{BB962C8B-B14F-4D97-AF65-F5344CB8AC3E}">
        <p14:creationId xmlns:p14="http://schemas.microsoft.com/office/powerpoint/2010/main" val="21330030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01E903-53B1-414F-8F88-3EDFAE8FFB31}"/>
              </a:ext>
            </a:extLst>
          </p:cNvPr>
          <p:cNvSpPr>
            <a:spLocks noGrp="1"/>
          </p:cNvSpPr>
          <p:nvPr>
            <p:ph type="title"/>
          </p:nvPr>
        </p:nvSpPr>
        <p:spPr/>
        <p:txBody>
          <a:bodyPr/>
          <a:lstStyle/>
          <a:p>
            <a:r>
              <a:rPr lang="fr-FR" dirty="0"/>
              <a:t>Wind </a:t>
            </a:r>
            <a:r>
              <a:rPr lang="fr-FR" dirty="0" err="1"/>
              <a:t>drought</a:t>
            </a:r>
            <a:r>
              <a:rPr lang="fr-FR" dirty="0"/>
              <a:t> in US</a:t>
            </a:r>
          </a:p>
        </p:txBody>
      </p:sp>
      <p:sp>
        <p:nvSpPr>
          <p:cNvPr id="3" name="Espace réservé du texte 2">
            <a:extLst>
              <a:ext uri="{FF2B5EF4-FFF2-40B4-BE49-F238E27FC236}">
                <a16:creationId xmlns:a16="http://schemas.microsoft.com/office/drawing/2014/main" id="{DE005E42-9F5E-4C53-8F0C-28B769DB37FF}"/>
              </a:ext>
            </a:extLst>
          </p:cNvPr>
          <p:cNvSpPr>
            <a:spLocks noGrp="1"/>
          </p:cNvSpPr>
          <p:nvPr>
            <p:ph type="body" sz="quarter" idx="10"/>
          </p:nvPr>
        </p:nvSpPr>
        <p:spPr>
          <a:xfrm>
            <a:off x="0" y="1052514"/>
            <a:ext cx="9144000" cy="753898"/>
          </a:xfrm>
        </p:spPr>
        <p:txBody>
          <a:bodyPr/>
          <a:lstStyle/>
          <a:p>
            <a:pPr marL="0" indent="0" algn="just">
              <a:buNone/>
            </a:pPr>
            <a:r>
              <a:rPr lang="en-US" sz="2000" dirty="0"/>
              <a:t>During the first quarter of 2015 the United States experienced a widespread and extended episode of low surface wind speeds. This episode had a strong impact on wind power generation. Some wind farms did not generate enough cash for their steady payments, and the value of wind farm assets decreased.</a:t>
            </a:r>
          </a:p>
          <a:p>
            <a:pPr algn="just"/>
            <a:endParaRPr lang="en-US" sz="2000" dirty="0"/>
          </a:p>
        </p:txBody>
      </p:sp>
      <p:pic>
        <p:nvPicPr>
          <p:cNvPr id="6"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464" y="2485076"/>
            <a:ext cx="7247468" cy="4141411"/>
          </a:xfrm>
          <a:prstGeom prst="rect">
            <a:avLst/>
          </a:prstGeom>
        </p:spPr>
      </p:pic>
      <p:pic>
        <p:nvPicPr>
          <p:cNvPr id="7" name="Picture 10"/>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432231" y="2690827"/>
            <a:ext cx="1220773" cy="1220773"/>
          </a:xfrm>
          <a:prstGeom prst="rect">
            <a:avLst/>
          </a:prstGeom>
        </p:spPr>
      </p:pic>
    </p:spTree>
    <p:extLst>
      <p:ext uri="{BB962C8B-B14F-4D97-AF65-F5344CB8AC3E}">
        <p14:creationId xmlns:p14="http://schemas.microsoft.com/office/powerpoint/2010/main" val="1395743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DFEDC5-1723-4D50-A431-0A976FAAFB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94225"/>
            <a:ext cx="5837289" cy="5837289"/>
          </a:xfrm>
          <a:prstGeom prst="rect">
            <a:avLst/>
          </a:prstGeom>
        </p:spPr>
      </p:pic>
      <p:sp>
        <p:nvSpPr>
          <p:cNvPr id="2" name="Titre 1">
            <a:extLst>
              <a:ext uri="{FF2B5EF4-FFF2-40B4-BE49-F238E27FC236}">
                <a16:creationId xmlns:a16="http://schemas.microsoft.com/office/drawing/2014/main" id="{2C01E903-53B1-414F-8F88-3EDFAE8FFB31}"/>
              </a:ext>
            </a:extLst>
          </p:cNvPr>
          <p:cNvSpPr>
            <a:spLocks noGrp="1"/>
          </p:cNvSpPr>
          <p:nvPr>
            <p:ph type="title"/>
          </p:nvPr>
        </p:nvSpPr>
        <p:spPr/>
        <p:txBody>
          <a:bodyPr/>
          <a:lstStyle/>
          <a:p>
            <a:r>
              <a:rPr lang="fr-FR" dirty="0" err="1"/>
              <a:t>Available</a:t>
            </a:r>
            <a:r>
              <a:rPr lang="fr-FR" dirty="0"/>
              <a:t> </a:t>
            </a:r>
            <a:r>
              <a:rPr lang="fr-FR" dirty="0" err="1"/>
              <a:t>seasonal</a:t>
            </a:r>
            <a:r>
              <a:rPr lang="fr-FR" dirty="0"/>
              <a:t> </a:t>
            </a:r>
            <a:r>
              <a:rPr lang="fr-FR" dirty="0" err="1"/>
              <a:t>forecast</a:t>
            </a:r>
            <a:endParaRPr lang="fr-FR" dirty="0"/>
          </a:p>
        </p:txBody>
      </p:sp>
      <p:sp>
        <p:nvSpPr>
          <p:cNvPr id="5" name="4 Rectángulo"/>
          <p:cNvSpPr/>
          <p:nvPr/>
        </p:nvSpPr>
        <p:spPr>
          <a:xfrm>
            <a:off x="6224397" y="1379077"/>
            <a:ext cx="2216445" cy="1600438"/>
          </a:xfrm>
          <a:prstGeom prst="rect">
            <a:avLst/>
          </a:prstGeom>
        </p:spPr>
        <p:txBody>
          <a:bodyPr wrap="square">
            <a:spAutoFit/>
          </a:bodyPr>
          <a:lstStyle/>
          <a:p>
            <a:pPr>
              <a:defRPr/>
            </a:pPr>
            <a:r>
              <a:rPr lang="en-US" sz="1400" dirty="0">
                <a:solidFill>
                  <a:srgbClr val="7F7F7F"/>
                </a:solidFill>
                <a:ea typeface="ＭＳ Ｐゴシック" pitchFamily="34" charset="-128"/>
                <a:cs typeface="ＭＳ Ｐゴシック" charset="0"/>
              </a:rPr>
              <a:t>System: ECMWF SEAS5</a:t>
            </a:r>
          </a:p>
          <a:p>
            <a:pPr>
              <a:defRPr/>
            </a:pPr>
            <a:r>
              <a:rPr lang="en-US" sz="1400" dirty="0">
                <a:solidFill>
                  <a:srgbClr val="7F7F7F"/>
                </a:solidFill>
                <a:ea typeface="ＭＳ Ｐゴシック" pitchFamily="34" charset="-128"/>
                <a:cs typeface="ＭＳ Ｐゴシック" charset="0"/>
              </a:rPr>
              <a:t>Reanalysis: ERA-Interim</a:t>
            </a:r>
          </a:p>
          <a:p>
            <a:pPr>
              <a:defRPr/>
            </a:pPr>
            <a:r>
              <a:rPr lang="en-US" sz="1400" dirty="0">
                <a:solidFill>
                  <a:srgbClr val="7F7F7F"/>
                </a:solidFill>
                <a:ea typeface="ＭＳ Ｐゴシック" pitchFamily="34" charset="-128"/>
                <a:cs typeface="ＭＳ Ｐゴシック" charset="0"/>
              </a:rPr>
              <a:t>Bias adjusted –calibrated</a:t>
            </a:r>
          </a:p>
          <a:p>
            <a:pPr>
              <a:defRPr/>
            </a:pPr>
            <a:r>
              <a:rPr lang="en-US" sz="1400" dirty="0">
                <a:solidFill>
                  <a:srgbClr val="7F7F7F"/>
                </a:solidFill>
                <a:ea typeface="ＭＳ Ｐゴシック" pitchFamily="34" charset="-128"/>
                <a:cs typeface="ＭＳ Ｐゴシック" charset="0"/>
              </a:rPr>
              <a:t>Hindcast: 1993-2015</a:t>
            </a:r>
          </a:p>
          <a:p>
            <a:pPr>
              <a:defRPr/>
            </a:pPr>
            <a:r>
              <a:rPr lang="en-US" sz="1400" dirty="0">
                <a:solidFill>
                  <a:srgbClr val="7F7F7F"/>
                </a:solidFill>
                <a:ea typeface="ＭＳ Ｐゴシック" pitchFamily="34" charset="-128"/>
                <a:cs typeface="ＭＳ Ｐゴシック" charset="0"/>
              </a:rPr>
              <a:t>Lat= 36 N/Lon = 255 E</a:t>
            </a:r>
          </a:p>
          <a:p>
            <a:pPr>
              <a:defRPr/>
            </a:pPr>
            <a:endParaRPr lang="en-US" sz="1400" dirty="0">
              <a:solidFill>
                <a:srgbClr val="7F7F7F"/>
              </a:solidFill>
              <a:ea typeface="ＭＳ Ｐゴシック" pitchFamily="34" charset="-128"/>
              <a:cs typeface="ＭＳ Ｐゴシック" charset="0"/>
            </a:endParaRPr>
          </a:p>
          <a:p>
            <a:pPr>
              <a:defRPr/>
            </a:pPr>
            <a:endParaRPr lang="en-US" sz="1400" dirty="0">
              <a:solidFill>
                <a:srgbClr val="7F7F7F"/>
              </a:solidFill>
              <a:ea typeface="ＭＳ Ｐゴシック" pitchFamily="34" charset="-128"/>
              <a:cs typeface="ＭＳ Ｐゴシック" charset="0"/>
            </a:endParaRPr>
          </a:p>
        </p:txBody>
      </p:sp>
      <p:sp>
        <p:nvSpPr>
          <p:cNvPr id="7" name="Rectangle 6"/>
          <p:cNvSpPr/>
          <p:nvPr/>
        </p:nvSpPr>
        <p:spPr>
          <a:xfrm>
            <a:off x="5837289" y="3645360"/>
            <a:ext cx="3306711" cy="2062103"/>
          </a:xfrm>
          <a:prstGeom prst="rect">
            <a:avLst/>
          </a:prstGeom>
          <a:solidFill>
            <a:srgbClr val="144173"/>
          </a:solidFill>
        </p:spPr>
        <p:txBody>
          <a:bodyPr wrap="square">
            <a:spAutoFit/>
          </a:bodyPr>
          <a:lstStyle/>
          <a:p>
            <a:pPr algn="ctr"/>
            <a:r>
              <a:rPr lang="en-GB" sz="3200" dirty="0">
                <a:solidFill>
                  <a:schemeClr val="bg1"/>
                </a:solidFill>
              </a:rPr>
              <a:t>Which decisions would you take in view of those forecasts?</a:t>
            </a:r>
          </a:p>
        </p:txBody>
      </p:sp>
      <p:sp>
        <p:nvSpPr>
          <p:cNvPr id="11" name="Rectangle 6"/>
          <p:cNvSpPr/>
          <p:nvPr/>
        </p:nvSpPr>
        <p:spPr>
          <a:xfrm>
            <a:off x="618643" y="1690660"/>
            <a:ext cx="927067" cy="261610"/>
          </a:xfrm>
          <a:prstGeom prst="rect">
            <a:avLst/>
          </a:prstGeom>
        </p:spPr>
        <p:txBody>
          <a:bodyPr wrap="square">
            <a:spAutoFit/>
          </a:bodyPr>
          <a:lstStyle/>
          <a:p>
            <a:r>
              <a:rPr lang="en-GB" sz="1100" dirty="0"/>
              <a:t>RPSS: 0.35</a:t>
            </a:r>
          </a:p>
        </p:txBody>
      </p:sp>
      <p:sp>
        <p:nvSpPr>
          <p:cNvPr id="12" name="Rectangle 6"/>
          <p:cNvSpPr/>
          <p:nvPr/>
        </p:nvSpPr>
        <p:spPr>
          <a:xfrm>
            <a:off x="1932819" y="1690660"/>
            <a:ext cx="1275295" cy="261610"/>
          </a:xfrm>
          <a:prstGeom prst="rect">
            <a:avLst/>
          </a:prstGeom>
        </p:spPr>
        <p:txBody>
          <a:bodyPr wrap="square">
            <a:spAutoFit/>
          </a:bodyPr>
          <a:lstStyle/>
          <a:p>
            <a:r>
              <a:rPr lang="en-GB" sz="1100" dirty="0"/>
              <a:t>RPSS: 0.39</a:t>
            </a:r>
          </a:p>
        </p:txBody>
      </p:sp>
      <p:sp>
        <p:nvSpPr>
          <p:cNvPr id="13" name="Rectangle 6"/>
          <p:cNvSpPr/>
          <p:nvPr/>
        </p:nvSpPr>
        <p:spPr>
          <a:xfrm>
            <a:off x="3296705" y="1690660"/>
            <a:ext cx="1275295" cy="261610"/>
          </a:xfrm>
          <a:prstGeom prst="rect">
            <a:avLst/>
          </a:prstGeom>
        </p:spPr>
        <p:txBody>
          <a:bodyPr wrap="square">
            <a:spAutoFit/>
          </a:bodyPr>
          <a:lstStyle/>
          <a:p>
            <a:r>
              <a:rPr lang="en-GB" sz="1100" dirty="0"/>
              <a:t>RPSS: 0.35</a:t>
            </a:r>
          </a:p>
        </p:txBody>
      </p:sp>
    </p:spTree>
    <p:extLst>
      <p:ext uri="{BB962C8B-B14F-4D97-AF65-F5344CB8AC3E}">
        <p14:creationId xmlns:p14="http://schemas.microsoft.com/office/powerpoint/2010/main" val="252672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A30DC3-E604-4993-938B-4976548042E4}"/>
              </a:ext>
            </a:extLst>
          </p:cNvPr>
          <p:cNvSpPr>
            <a:spLocks noGrp="1"/>
          </p:cNvSpPr>
          <p:nvPr>
            <p:ph type="title"/>
          </p:nvPr>
        </p:nvSpPr>
        <p:spPr>
          <a:xfrm>
            <a:off x="0" y="517526"/>
            <a:ext cx="9144000" cy="822652"/>
          </a:xfrm>
        </p:spPr>
        <p:txBody>
          <a:bodyPr/>
          <a:lstStyle/>
          <a:p>
            <a:r>
              <a:rPr lang="en-GB" dirty="0"/>
              <a:t>Case study: </a:t>
            </a:r>
            <a:r>
              <a:rPr lang="en-US" dirty="0"/>
              <a:t>heat wave and wind drought in Spain. Sep 2016</a:t>
            </a:r>
            <a:br>
              <a:rPr lang="en-US" dirty="0"/>
            </a:br>
            <a:endParaRPr lang="fr-FR" dirty="0"/>
          </a:p>
        </p:txBody>
      </p:sp>
    </p:spTree>
    <p:extLst>
      <p:ext uri="{BB962C8B-B14F-4D97-AF65-F5344CB8AC3E}">
        <p14:creationId xmlns:p14="http://schemas.microsoft.com/office/powerpoint/2010/main" val="39775311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01E903-53B1-414F-8F88-3EDFAE8FFB31}"/>
              </a:ext>
            </a:extLst>
          </p:cNvPr>
          <p:cNvSpPr>
            <a:spLocks noGrp="1"/>
          </p:cNvSpPr>
          <p:nvPr>
            <p:ph type="title"/>
          </p:nvPr>
        </p:nvSpPr>
        <p:spPr>
          <a:xfrm>
            <a:off x="-29047" y="0"/>
            <a:ext cx="7886700" cy="822652"/>
          </a:xfrm>
        </p:spPr>
        <p:txBody>
          <a:bodyPr/>
          <a:lstStyle/>
          <a:p>
            <a:r>
              <a:rPr lang="en-US" sz="3600" dirty="0"/>
              <a:t>Heat wave and wind drought in Spain. Sep 2016</a:t>
            </a:r>
            <a:endParaRPr lang="fr-FR" sz="3600" dirty="0"/>
          </a:p>
        </p:txBody>
      </p:sp>
      <p:sp>
        <p:nvSpPr>
          <p:cNvPr id="16" name="Espace réservé du texte 2">
            <a:extLst>
              <a:ext uri="{FF2B5EF4-FFF2-40B4-BE49-F238E27FC236}">
                <a16:creationId xmlns:a16="http://schemas.microsoft.com/office/drawing/2014/main" id="{DE005E42-9F5E-4C53-8F0C-28B769DB37FF}"/>
              </a:ext>
            </a:extLst>
          </p:cNvPr>
          <p:cNvSpPr>
            <a:spLocks noGrp="1"/>
          </p:cNvSpPr>
          <p:nvPr>
            <p:ph type="body" sz="quarter" idx="10"/>
          </p:nvPr>
        </p:nvSpPr>
        <p:spPr>
          <a:xfrm>
            <a:off x="0" y="1147764"/>
            <a:ext cx="9144000" cy="753898"/>
          </a:xfrm>
        </p:spPr>
        <p:txBody>
          <a:bodyPr/>
          <a:lstStyle/>
          <a:p>
            <a:pPr marL="0" indent="0" algn="just">
              <a:buNone/>
            </a:pPr>
            <a:r>
              <a:rPr lang="en-US" sz="2000" dirty="0"/>
              <a:t>The hot spell over Europe created a combination of large increase in electricity demand and lower than usual hydro and wind power generation.</a:t>
            </a:r>
          </a:p>
        </p:txBody>
      </p:sp>
      <p:pic>
        <p:nvPicPr>
          <p:cNvPr id="12"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824029"/>
            <a:ext cx="4319999" cy="2468571"/>
          </a:xfrm>
          <a:prstGeom prst="rect">
            <a:avLst/>
          </a:prstGeom>
        </p:spPr>
      </p:pic>
      <p:pic>
        <p:nvPicPr>
          <p:cNvPr id="13"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993" y="1824028"/>
            <a:ext cx="4319999" cy="2468571"/>
          </a:xfrm>
          <a:prstGeom prst="rect">
            <a:avLst/>
          </a:prstGeom>
        </p:spPr>
      </p:pic>
      <p:sp>
        <p:nvSpPr>
          <p:cNvPr id="14" name="Oval 15"/>
          <p:cNvSpPr/>
          <p:nvPr/>
        </p:nvSpPr>
        <p:spPr>
          <a:xfrm>
            <a:off x="5719864" y="1988840"/>
            <a:ext cx="369652" cy="11418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6"/>
          <p:cNvSpPr/>
          <p:nvPr/>
        </p:nvSpPr>
        <p:spPr>
          <a:xfrm>
            <a:off x="1289128" y="2780928"/>
            <a:ext cx="288032" cy="96276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1526" y="4330771"/>
            <a:ext cx="2654400" cy="1990800"/>
          </a:xfrm>
          <a:prstGeom prst="rect">
            <a:avLst/>
          </a:prstGeom>
        </p:spPr>
      </p:pic>
      <p:pic>
        <p:nvPicPr>
          <p:cNvPr id="26"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6639" y="4337117"/>
            <a:ext cx="2656011" cy="1992008"/>
          </a:xfrm>
          <a:prstGeom prst="rect">
            <a:avLst/>
          </a:prstGeom>
        </p:spPr>
      </p:pic>
      <p:sp>
        <p:nvSpPr>
          <p:cNvPr id="27" name="Oval 3"/>
          <p:cNvSpPr/>
          <p:nvPr/>
        </p:nvSpPr>
        <p:spPr>
          <a:xfrm>
            <a:off x="1253124" y="5456169"/>
            <a:ext cx="648072" cy="5760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3"/>
          <p:cNvSpPr/>
          <p:nvPr/>
        </p:nvSpPr>
        <p:spPr>
          <a:xfrm>
            <a:off x="5528297" y="5484570"/>
            <a:ext cx="648072" cy="5760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2 Rectángulo"/>
          <p:cNvSpPr/>
          <p:nvPr/>
        </p:nvSpPr>
        <p:spPr>
          <a:xfrm>
            <a:off x="0" y="6375760"/>
            <a:ext cx="7411509" cy="523220"/>
          </a:xfrm>
          <a:prstGeom prst="rect">
            <a:avLst/>
          </a:prstGeom>
        </p:spPr>
        <p:txBody>
          <a:bodyPr wrap="square">
            <a:spAutoFit/>
          </a:bodyPr>
          <a:lstStyle/>
          <a:p>
            <a:pPr algn="ctr">
              <a:defRPr/>
            </a:pPr>
            <a:r>
              <a:rPr lang="en-US" sz="1400" dirty="0">
                <a:solidFill>
                  <a:srgbClr val="7F7F7F"/>
                </a:solidFill>
                <a:ea typeface="ＭＳ Ｐゴシック" pitchFamily="34" charset="-128"/>
                <a:cs typeface="ＭＳ Ｐゴシック" charset="0"/>
              </a:rPr>
              <a:t>Surface wind and temperature standardized anomalies for the week 30/08/2016-5/09/2016. </a:t>
            </a:r>
          </a:p>
          <a:p>
            <a:pPr algn="ctr">
              <a:defRPr/>
            </a:pPr>
            <a:r>
              <a:rPr lang="en-US" sz="1400" dirty="0">
                <a:solidFill>
                  <a:srgbClr val="7F7F7F"/>
                </a:solidFill>
                <a:ea typeface="ＭＳ Ｐゴシック" pitchFamily="34" charset="-128"/>
                <a:cs typeface="ＭＳ Ｐゴシック" charset="0"/>
              </a:rPr>
              <a:t>ERA-Interim with respect to climatology (1981-2017)</a:t>
            </a:r>
            <a:endParaRPr lang="es-ES" sz="1400" dirty="0">
              <a:solidFill>
                <a:srgbClr val="7F7F7F"/>
              </a:solidFill>
              <a:ea typeface="ＭＳ Ｐゴシック" pitchFamily="34" charset="-128"/>
              <a:cs typeface="ＭＳ Ｐゴシック" charset="0"/>
            </a:endParaRPr>
          </a:p>
        </p:txBody>
      </p:sp>
    </p:spTree>
    <p:extLst>
      <p:ext uri="{BB962C8B-B14F-4D97-AF65-F5344CB8AC3E}">
        <p14:creationId xmlns:p14="http://schemas.microsoft.com/office/powerpoint/2010/main" val="39614766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01E903-53B1-414F-8F88-3EDFAE8FFB31}"/>
              </a:ext>
            </a:extLst>
          </p:cNvPr>
          <p:cNvSpPr>
            <a:spLocks noGrp="1"/>
          </p:cNvSpPr>
          <p:nvPr>
            <p:ph type="title"/>
          </p:nvPr>
        </p:nvSpPr>
        <p:spPr/>
        <p:txBody>
          <a:bodyPr/>
          <a:lstStyle/>
          <a:p>
            <a:r>
              <a:rPr lang="fr-FR" sz="4000" dirty="0" err="1"/>
              <a:t>Context</a:t>
            </a:r>
            <a:r>
              <a:rPr lang="fr-FR" sz="4000" dirty="0"/>
              <a:t> and motivation</a:t>
            </a:r>
          </a:p>
        </p:txBody>
      </p:sp>
      <p:sp>
        <p:nvSpPr>
          <p:cNvPr id="3" name="Espace réservé du texte 2">
            <a:extLst>
              <a:ext uri="{FF2B5EF4-FFF2-40B4-BE49-F238E27FC236}">
                <a16:creationId xmlns:a16="http://schemas.microsoft.com/office/drawing/2014/main" id="{DE005E42-9F5E-4C53-8F0C-28B769DB37FF}"/>
              </a:ext>
            </a:extLst>
          </p:cNvPr>
          <p:cNvSpPr>
            <a:spLocks noGrp="1"/>
          </p:cNvSpPr>
          <p:nvPr>
            <p:ph type="body" sz="quarter" idx="10"/>
          </p:nvPr>
        </p:nvSpPr>
        <p:spPr>
          <a:xfrm>
            <a:off x="0" y="1395414"/>
            <a:ext cx="9144000" cy="753898"/>
          </a:xfrm>
        </p:spPr>
        <p:txBody>
          <a:bodyPr/>
          <a:lstStyle/>
          <a:p>
            <a:pPr algn="just"/>
            <a:r>
              <a:rPr lang="en-US" sz="2000" dirty="0"/>
              <a:t>Both energy supply and demand are strongly influenced by meteorological conditions and their evolution over time in terms of climate variability and climate change. </a:t>
            </a:r>
            <a:endParaRPr lang="fr-FR"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0341" t="14711" r="21591" b="65234"/>
          <a:stretch/>
        </p:blipFill>
        <p:spPr>
          <a:xfrm>
            <a:off x="690995" y="2662333"/>
            <a:ext cx="6763904" cy="1376606"/>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0341" t="60302" r="21591" b="2137"/>
          <a:stretch/>
        </p:blipFill>
        <p:spPr>
          <a:xfrm>
            <a:off x="690994" y="3933853"/>
            <a:ext cx="6763905" cy="2578158"/>
          </a:xfrm>
          <a:prstGeom prst="rect">
            <a:avLst/>
          </a:prstGeom>
        </p:spPr>
      </p:pic>
      <p:pic>
        <p:nvPicPr>
          <p:cNvPr id="2050" name="Picture 2" descr="Resultado de imagen de wind farm u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5236" y="3933852"/>
            <a:ext cx="2306893" cy="1870047"/>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959135" y="5918891"/>
            <a:ext cx="2211860" cy="667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095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a:xfrm>
            <a:off x="628650" y="365126"/>
            <a:ext cx="8416198" cy="822652"/>
          </a:xfrm>
        </p:spPr>
        <p:txBody>
          <a:bodyPr/>
          <a:lstStyle/>
          <a:p>
            <a:r>
              <a:rPr lang="en-GB" sz="3600" dirty="0"/>
              <a:t>Forecast available: wind speed</a:t>
            </a:r>
          </a:p>
        </p:txBody>
      </p:sp>
      <p:pic>
        <p:nvPicPr>
          <p:cNvPr id="3074" name="Picture 2" descr="C:\Users\bscuser\AppData\Local\Temp\fcsts_sfcWind_case3_extremes2_adjust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881" y="930925"/>
            <a:ext cx="6050843" cy="6050843"/>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27547" y="1722392"/>
            <a:ext cx="4941070" cy="338554"/>
          </a:xfrm>
          <a:prstGeom prst="rect">
            <a:avLst/>
          </a:prstGeom>
        </p:spPr>
        <p:txBody>
          <a:bodyPr wrap="square">
            <a:spAutoFit/>
          </a:bodyPr>
          <a:lstStyle/>
          <a:p>
            <a:r>
              <a:rPr lang="en-US" sz="1600" dirty="0" err="1"/>
              <a:t>fairRPSS</a:t>
            </a:r>
            <a:r>
              <a:rPr lang="en-US" sz="1600" dirty="0"/>
              <a:t>:   -0.01                -0.02              0.02              0.09    </a:t>
            </a:r>
            <a:endParaRPr lang="en-GB" sz="1600" dirty="0"/>
          </a:p>
        </p:txBody>
      </p:sp>
      <p:sp>
        <p:nvSpPr>
          <p:cNvPr id="6" name="5 Rectángulo"/>
          <p:cNvSpPr/>
          <p:nvPr/>
        </p:nvSpPr>
        <p:spPr>
          <a:xfrm>
            <a:off x="6222475" y="1580200"/>
            <a:ext cx="2216445" cy="1384995"/>
          </a:xfrm>
          <a:prstGeom prst="rect">
            <a:avLst/>
          </a:prstGeom>
        </p:spPr>
        <p:txBody>
          <a:bodyPr wrap="square">
            <a:spAutoFit/>
          </a:bodyPr>
          <a:lstStyle/>
          <a:p>
            <a:pPr>
              <a:defRPr/>
            </a:pPr>
            <a:r>
              <a:rPr lang="en-US" sz="1400" dirty="0">
                <a:solidFill>
                  <a:srgbClr val="7F7F7F"/>
                </a:solidFill>
                <a:ea typeface="ＭＳ Ｐゴシック" pitchFamily="34" charset="-128"/>
                <a:cs typeface="ＭＳ Ｐゴシック" charset="0"/>
              </a:rPr>
              <a:t>System: ECMWF monthly prediction system</a:t>
            </a:r>
          </a:p>
          <a:p>
            <a:pPr>
              <a:defRPr/>
            </a:pPr>
            <a:r>
              <a:rPr lang="en-US" sz="1400" dirty="0">
                <a:solidFill>
                  <a:srgbClr val="7F7F7F"/>
                </a:solidFill>
                <a:ea typeface="ＭＳ Ｐゴシック" pitchFamily="34" charset="-128"/>
                <a:cs typeface="ＭＳ Ｐゴシック" charset="0"/>
              </a:rPr>
              <a:t>Reanalysis: ERA-Interim</a:t>
            </a:r>
          </a:p>
          <a:p>
            <a:pPr>
              <a:defRPr/>
            </a:pPr>
            <a:r>
              <a:rPr lang="en-US" sz="1400" dirty="0">
                <a:solidFill>
                  <a:srgbClr val="7F7F7F"/>
                </a:solidFill>
                <a:ea typeface="ＭＳ Ｐゴシック" pitchFamily="34" charset="-128"/>
                <a:cs typeface="ＭＳ Ｐゴシック" charset="0"/>
              </a:rPr>
              <a:t>Bias adjusted –calibrated</a:t>
            </a:r>
          </a:p>
          <a:p>
            <a:pPr>
              <a:defRPr/>
            </a:pPr>
            <a:r>
              <a:rPr lang="en-US" sz="1400" dirty="0" err="1">
                <a:solidFill>
                  <a:srgbClr val="7F7F7F"/>
                </a:solidFill>
                <a:ea typeface="ＭＳ Ｐゴシック" pitchFamily="34" charset="-128"/>
                <a:cs typeface="ＭＳ Ｐゴシック" charset="0"/>
              </a:rPr>
              <a:t>Hindcast</a:t>
            </a:r>
            <a:r>
              <a:rPr lang="en-US" sz="1400" dirty="0">
                <a:solidFill>
                  <a:srgbClr val="7F7F7F"/>
                </a:solidFill>
                <a:ea typeface="ＭＳ Ｐゴシック" pitchFamily="34" charset="-128"/>
                <a:cs typeface="ＭＳ Ｐゴシック" charset="0"/>
              </a:rPr>
              <a:t>: 1996-2015</a:t>
            </a:r>
          </a:p>
          <a:p>
            <a:pPr>
              <a:defRPr/>
            </a:pPr>
            <a:r>
              <a:rPr lang="en-US" sz="1400" dirty="0" err="1">
                <a:solidFill>
                  <a:srgbClr val="7F7F7F"/>
                </a:solidFill>
                <a:ea typeface="ＭＳ Ｐゴシック" pitchFamily="34" charset="-128"/>
                <a:cs typeface="ＭＳ Ｐゴシック" charset="0"/>
              </a:rPr>
              <a:t>Lat</a:t>
            </a:r>
            <a:r>
              <a:rPr lang="en-US" sz="1400" dirty="0">
                <a:solidFill>
                  <a:srgbClr val="7F7F7F"/>
                </a:solidFill>
                <a:ea typeface="ＭＳ Ｐゴシック" pitchFamily="34" charset="-128"/>
                <a:cs typeface="ＭＳ Ｐゴシック" charset="0"/>
              </a:rPr>
              <a:t>= 40.5 N/Lon = 358.5 E</a:t>
            </a:r>
          </a:p>
        </p:txBody>
      </p:sp>
    </p:spTree>
    <p:extLst>
      <p:ext uri="{BB962C8B-B14F-4D97-AF65-F5344CB8AC3E}">
        <p14:creationId xmlns:p14="http://schemas.microsoft.com/office/powerpoint/2010/main" val="381756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a:xfrm>
            <a:off x="628650" y="365126"/>
            <a:ext cx="8515350" cy="822652"/>
          </a:xfrm>
        </p:spPr>
        <p:txBody>
          <a:bodyPr/>
          <a:lstStyle/>
          <a:p>
            <a:r>
              <a:rPr lang="en-GB" sz="3600" dirty="0"/>
              <a:t>Forecast available: temperature</a:t>
            </a:r>
          </a:p>
        </p:txBody>
      </p:sp>
      <p:pic>
        <p:nvPicPr>
          <p:cNvPr id="4098" name="Picture 2" descr="C:\Users\bscuser\AppData\Local\Temp\fcsts_tas_case3_extremes-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694" y="897876"/>
            <a:ext cx="5960124" cy="5960124"/>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22034" y="1662012"/>
            <a:ext cx="5359706" cy="338554"/>
          </a:xfrm>
          <a:prstGeom prst="rect">
            <a:avLst/>
          </a:prstGeom>
        </p:spPr>
        <p:txBody>
          <a:bodyPr wrap="square">
            <a:spAutoFit/>
          </a:bodyPr>
          <a:lstStyle/>
          <a:p>
            <a:r>
              <a:rPr lang="en-US" sz="1600" dirty="0" err="1"/>
              <a:t>fairRPSS</a:t>
            </a:r>
            <a:r>
              <a:rPr lang="en-US" sz="1600" dirty="0"/>
              <a:t>:        0.05               0.05              0.03              0.42 </a:t>
            </a:r>
            <a:endParaRPr lang="en-GB" sz="1600" dirty="0"/>
          </a:p>
        </p:txBody>
      </p:sp>
      <p:sp>
        <p:nvSpPr>
          <p:cNvPr id="8" name="7 Rectángulo"/>
          <p:cNvSpPr/>
          <p:nvPr/>
        </p:nvSpPr>
        <p:spPr>
          <a:xfrm>
            <a:off x="6222475" y="1580200"/>
            <a:ext cx="2216445" cy="1384995"/>
          </a:xfrm>
          <a:prstGeom prst="rect">
            <a:avLst/>
          </a:prstGeom>
        </p:spPr>
        <p:txBody>
          <a:bodyPr wrap="square">
            <a:spAutoFit/>
          </a:bodyPr>
          <a:lstStyle/>
          <a:p>
            <a:pPr>
              <a:defRPr/>
            </a:pPr>
            <a:r>
              <a:rPr lang="en-US" sz="1400" dirty="0">
                <a:solidFill>
                  <a:srgbClr val="7F7F7F"/>
                </a:solidFill>
                <a:ea typeface="ＭＳ Ｐゴシック" pitchFamily="34" charset="-128"/>
                <a:cs typeface="ＭＳ Ｐゴシック" charset="0"/>
              </a:rPr>
              <a:t>System: ECMWF monthly prediction system</a:t>
            </a:r>
          </a:p>
          <a:p>
            <a:pPr>
              <a:defRPr/>
            </a:pPr>
            <a:r>
              <a:rPr lang="en-US" sz="1400" dirty="0">
                <a:solidFill>
                  <a:srgbClr val="7F7F7F"/>
                </a:solidFill>
                <a:ea typeface="ＭＳ Ｐゴシック" pitchFamily="34" charset="-128"/>
                <a:cs typeface="ＭＳ Ｐゴシック" charset="0"/>
              </a:rPr>
              <a:t>Reanalysis: ERA-Interim</a:t>
            </a:r>
          </a:p>
          <a:p>
            <a:pPr>
              <a:defRPr/>
            </a:pPr>
            <a:r>
              <a:rPr lang="en-US" sz="1400" dirty="0">
                <a:solidFill>
                  <a:srgbClr val="7F7F7F"/>
                </a:solidFill>
                <a:ea typeface="ＭＳ Ｐゴシック" pitchFamily="34" charset="-128"/>
                <a:cs typeface="ＭＳ Ｐゴシック" charset="0"/>
              </a:rPr>
              <a:t>Bias adjusted –calibrated</a:t>
            </a:r>
          </a:p>
          <a:p>
            <a:pPr>
              <a:defRPr/>
            </a:pPr>
            <a:r>
              <a:rPr lang="en-US" sz="1400" dirty="0" err="1">
                <a:solidFill>
                  <a:srgbClr val="7F7F7F"/>
                </a:solidFill>
                <a:ea typeface="ＭＳ Ｐゴシック" pitchFamily="34" charset="-128"/>
                <a:cs typeface="ＭＳ Ｐゴシック" charset="0"/>
              </a:rPr>
              <a:t>Hindcast</a:t>
            </a:r>
            <a:r>
              <a:rPr lang="en-US" sz="1400" dirty="0">
                <a:solidFill>
                  <a:srgbClr val="7F7F7F"/>
                </a:solidFill>
                <a:ea typeface="ＭＳ Ｐゴシック" pitchFamily="34" charset="-128"/>
                <a:cs typeface="ＭＳ Ｐゴシック" charset="0"/>
              </a:rPr>
              <a:t>: 1996-2015</a:t>
            </a:r>
          </a:p>
          <a:p>
            <a:pPr>
              <a:defRPr/>
            </a:pPr>
            <a:r>
              <a:rPr lang="en-US" sz="1400" dirty="0" err="1">
                <a:solidFill>
                  <a:srgbClr val="7F7F7F"/>
                </a:solidFill>
                <a:ea typeface="ＭＳ Ｐゴシック" pitchFamily="34" charset="-128"/>
                <a:cs typeface="ＭＳ Ｐゴシック" charset="0"/>
              </a:rPr>
              <a:t>Lat</a:t>
            </a:r>
            <a:r>
              <a:rPr lang="en-US" sz="1400" dirty="0">
                <a:solidFill>
                  <a:srgbClr val="7F7F7F"/>
                </a:solidFill>
                <a:ea typeface="ＭＳ Ｐゴシック" pitchFamily="34" charset="-128"/>
                <a:cs typeface="ＭＳ Ｐゴシック" charset="0"/>
              </a:rPr>
              <a:t>= 40.5 N/Lon = 358.5 E</a:t>
            </a:r>
          </a:p>
        </p:txBody>
      </p:sp>
    </p:spTree>
    <p:extLst>
      <p:ext uri="{BB962C8B-B14F-4D97-AF65-F5344CB8AC3E}">
        <p14:creationId xmlns:p14="http://schemas.microsoft.com/office/powerpoint/2010/main" val="20672379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01E903-53B1-414F-8F88-3EDFAE8FFB31}"/>
              </a:ext>
            </a:extLst>
          </p:cNvPr>
          <p:cNvSpPr>
            <a:spLocks noGrp="1"/>
          </p:cNvSpPr>
          <p:nvPr>
            <p:ph type="title"/>
          </p:nvPr>
        </p:nvSpPr>
        <p:spPr/>
        <p:txBody>
          <a:bodyPr/>
          <a:lstStyle/>
          <a:p>
            <a:r>
              <a:rPr lang="fr-FR" dirty="0" err="1"/>
              <a:t>Decision</a:t>
            </a:r>
            <a:r>
              <a:rPr lang="fr-FR" dirty="0"/>
              <a:t> Support </a:t>
            </a:r>
            <a:r>
              <a:rPr lang="fr-FR" dirty="0" err="1"/>
              <a:t>Tool</a:t>
            </a:r>
            <a:endParaRPr lang="fr-FR" dirty="0"/>
          </a:p>
        </p:txBody>
      </p:sp>
      <p:sp>
        <p:nvSpPr>
          <p:cNvPr id="3" name="Espace réservé du texte 2">
            <a:extLst>
              <a:ext uri="{FF2B5EF4-FFF2-40B4-BE49-F238E27FC236}">
                <a16:creationId xmlns:a16="http://schemas.microsoft.com/office/drawing/2014/main" id="{DE005E42-9F5E-4C53-8F0C-28B769DB37FF}"/>
              </a:ext>
            </a:extLst>
          </p:cNvPr>
          <p:cNvSpPr>
            <a:spLocks noGrp="1"/>
          </p:cNvSpPr>
          <p:nvPr>
            <p:ph type="body" sz="quarter" idx="10"/>
          </p:nvPr>
        </p:nvSpPr>
        <p:spPr>
          <a:xfrm>
            <a:off x="1666875" y="6227927"/>
            <a:ext cx="4991100" cy="363373"/>
          </a:xfrm>
        </p:spPr>
        <p:txBody>
          <a:bodyPr/>
          <a:lstStyle/>
          <a:p>
            <a:pPr marL="0" indent="0" algn="just">
              <a:buNone/>
            </a:pPr>
            <a:r>
              <a:rPr lang="en-US" sz="2000" dirty="0"/>
              <a:t>http://www.bsc.es/ess/resilience/map.html</a:t>
            </a:r>
          </a:p>
        </p:txBody>
      </p:sp>
      <p:pic>
        <p:nvPicPr>
          <p:cNvPr id="6" name="Imagen 2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9315" y="1154673"/>
            <a:ext cx="7844501" cy="4548654"/>
          </a:xfrm>
          <a:prstGeom prst="rect">
            <a:avLst/>
          </a:prstGeom>
        </p:spPr>
      </p:pic>
    </p:spTree>
    <p:extLst>
      <p:ext uri="{BB962C8B-B14F-4D97-AF65-F5344CB8AC3E}">
        <p14:creationId xmlns:p14="http://schemas.microsoft.com/office/powerpoint/2010/main" val="10570382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01E903-53B1-414F-8F88-3EDFAE8FFB31}"/>
              </a:ext>
            </a:extLst>
          </p:cNvPr>
          <p:cNvSpPr>
            <a:spLocks noGrp="1"/>
          </p:cNvSpPr>
          <p:nvPr>
            <p:ph type="title"/>
          </p:nvPr>
        </p:nvSpPr>
        <p:spPr/>
        <p:txBody>
          <a:bodyPr/>
          <a:lstStyle/>
          <a:p>
            <a:r>
              <a:rPr lang="fr-FR" dirty="0"/>
              <a:t>Final </a:t>
            </a:r>
            <a:r>
              <a:rPr lang="fr-FR" dirty="0" err="1"/>
              <a:t>remarks</a:t>
            </a:r>
            <a:endParaRPr lang="fr-FR" dirty="0"/>
          </a:p>
        </p:txBody>
      </p:sp>
      <p:sp>
        <p:nvSpPr>
          <p:cNvPr id="3" name="Espace réservé du texte 2">
            <a:extLst>
              <a:ext uri="{FF2B5EF4-FFF2-40B4-BE49-F238E27FC236}">
                <a16:creationId xmlns:a16="http://schemas.microsoft.com/office/drawing/2014/main" id="{DE005E42-9F5E-4C53-8F0C-28B769DB37FF}"/>
              </a:ext>
            </a:extLst>
          </p:cNvPr>
          <p:cNvSpPr>
            <a:spLocks noGrp="1"/>
          </p:cNvSpPr>
          <p:nvPr>
            <p:ph type="body" sz="quarter" idx="10"/>
          </p:nvPr>
        </p:nvSpPr>
        <p:spPr>
          <a:xfrm>
            <a:off x="0" y="1132758"/>
            <a:ext cx="9144000" cy="3841604"/>
          </a:xfrm>
        </p:spPr>
        <p:txBody>
          <a:bodyPr/>
          <a:lstStyle/>
          <a:p>
            <a:pPr algn="just"/>
            <a:r>
              <a:rPr lang="en-GB" sz="2000" dirty="0"/>
              <a:t>Climate prediction systems have improved in the last decade demonstrating that probabilistic forecasting can inform better decision making at some temporal scales and regions </a:t>
            </a:r>
          </a:p>
          <a:p>
            <a:pPr algn="just"/>
            <a:r>
              <a:rPr lang="en-GB" sz="2000" dirty="0"/>
              <a:t>Alongside the model development process, climate predictions need to be evaluated on past years to provide robust information before making decisions</a:t>
            </a:r>
          </a:p>
          <a:p>
            <a:pPr algn="just"/>
            <a:r>
              <a:rPr lang="en-GB" sz="2000" dirty="0"/>
              <a:t>Tailored service helpful for several applications</a:t>
            </a:r>
          </a:p>
          <a:p>
            <a:pPr algn="just"/>
            <a:r>
              <a:rPr lang="en-GB" sz="2000" dirty="0"/>
              <a:t>Interdisciplinary groups enhance the interaction with users to co-develop a service</a:t>
            </a:r>
          </a:p>
          <a:p>
            <a:pPr algn="just"/>
            <a:endParaRPr lang="en-GB" sz="2000" dirty="0"/>
          </a:p>
          <a:p>
            <a:pPr marL="0" indent="0">
              <a:spcBef>
                <a:spcPct val="0"/>
              </a:spcBef>
              <a:buNone/>
            </a:pPr>
            <a:r>
              <a:rPr lang="en-GB" sz="4400" b="1" dirty="0">
                <a:solidFill>
                  <a:srgbClr val="144173"/>
                </a:solidFill>
                <a:ea typeface="+mj-ea"/>
              </a:rPr>
              <a:t>   Future work: </a:t>
            </a:r>
          </a:p>
          <a:p>
            <a:pPr algn="just"/>
            <a:r>
              <a:rPr lang="en-GB" sz="2000" dirty="0"/>
              <a:t>multi-model ensembles</a:t>
            </a:r>
          </a:p>
          <a:p>
            <a:pPr algn="just"/>
            <a:r>
              <a:rPr lang="en-GB" sz="2000" dirty="0"/>
              <a:t>to improve the utility of forecasts by incorporating </a:t>
            </a:r>
            <a:r>
              <a:rPr lang="en-GB" sz="2000" dirty="0" err="1"/>
              <a:t>skillful</a:t>
            </a:r>
            <a:r>
              <a:rPr lang="en-GB" sz="2000" dirty="0"/>
              <a:t> information of the large-scale teleconnection patterns at different time scales</a:t>
            </a:r>
          </a:p>
        </p:txBody>
      </p:sp>
    </p:spTree>
    <p:extLst>
      <p:ext uri="{BB962C8B-B14F-4D97-AF65-F5344CB8AC3E}">
        <p14:creationId xmlns:p14="http://schemas.microsoft.com/office/powerpoint/2010/main" val="34595990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 y="2505302"/>
            <a:ext cx="9144000" cy="4305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2" descr="https://s2s4e.eu/sites/default/files/inline-images/group-picture-cro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369" y="2667773"/>
            <a:ext cx="5314816" cy="398083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648692" y="1858971"/>
            <a:ext cx="9144000" cy="646331"/>
          </a:xfrm>
          <a:prstGeom prst="rect">
            <a:avLst/>
          </a:prstGeom>
        </p:spPr>
        <p:txBody>
          <a:bodyPr wrap="square">
            <a:spAutoFit/>
          </a:bodyPr>
          <a:lstStyle/>
          <a:p>
            <a:endParaRPr lang="fr-FR" dirty="0">
              <a:solidFill>
                <a:srgbClr val="0E4878"/>
              </a:solidFill>
              <a:latin typeface="Ebrima" panose="02000000000000000000" pitchFamily="2" charset="0"/>
              <a:ea typeface="Ebrima" panose="02000000000000000000" pitchFamily="2" charset="0"/>
              <a:cs typeface="Ebrima" panose="02000000000000000000" pitchFamily="2" charset="0"/>
            </a:endParaRPr>
          </a:p>
          <a:p>
            <a:r>
              <a:rPr lang="fr-FR" dirty="0">
                <a:solidFill>
                  <a:srgbClr val="0E4878"/>
                </a:solidFill>
                <a:latin typeface="Ebrima" panose="02000000000000000000" pitchFamily="2" charset="0"/>
                <a:ea typeface="Ebrima" panose="02000000000000000000" pitchFamily="2" charset="0"/>
                <a:cs typeface="Ebrima" panose="02000000000000000000" pitchFamily="2" charset="0"/>
              </a:rPr>
              <a:t>Albert </a:t>
            </a:r>
            <a:r>
              <a:rPr lang="fr-FR" dirty="0" err="1">
                <a:solidFill>
                  <a:srgbClr val="0E4878"/>
                </a:solidFill>
                <a:latin typeface="Ebrima" panose="02000000000000000000" pitchFamily="2" charset="0"/>
                <a:ea typeface="Ebrima" panose="02000000000000000000" pitchFamily="2" charset="0"/>
                <a:cs typeface="Ebrima" panose="02000000000000000000" pitchFamily="2" charset="0"/>
              </a:rPr>
              <a:t>Soret</a:t>
            </a:r>
            <a:r>
              <a:rPr lang="fr-FR" dirty="0">
                <a:solidFill>
                  <a:srgbClr val="0E4878"/>
                </a:solidFill>
                <a:latin typeface="Ebrima" panose="02000000000000000000" pitchFamily="2" charset="0"/>
                <a:ea typeface="Ebrima" panose="02000000000000000000" pitchFamily="2" charset="0"/>
                <a:cs typeface="Ebrima" panose="02000000000000000000" pitchFamily="2" charset="0"/>
              </a:rPr>
              <a:t> </a:t>
            </a:r>
            <a:r>
              <a:rPr lang="fr-FR" dirty="0" err="1">
                <a:solidFill>
                  <a:srgbClr val="0E4878"/>
                </a:solidFill>
                <a:latin typeface="Ebrima" panose="02000000000000000000" pitchFamily="2" charset="0"/>
                <a:ea typeface="Ebrima" panose="02000000000000000000" pitchFamily="2" charset="0"/>
                <a:cs typeface="Ebrima" panose="02000000000000000000" pitchFamily="2" charset="0"/>
              </a:rPr>
              <a:t>Miravet</a:t>
            </a:r>
            <a:r>
              <a:rPr lang="fr-FR" dirty="0">
                <a:solidFill>
                  <a:srgbClr val="0E4878"/>
                </a:solidFill>
                <a:latin typeface="Ebrima" panose="02000000000000000000" pitchFamily="2" charset="0"/>
                <a:ea typeface="Ebrima" panose="02000000000000000000" pitchFamily="2" charset="0"/>
                <a:cs typeface="Ebrima" panose="02000000000000000000" pitchFamily="2" charset="0"/>
              </a:rPr>
              <a:t>: </a:t>
            </a:r>
            <a:r>
              <a:rPr lang="fr-FR" dirty="0">
                <a:solidFill>
                  <a:srgbClr val="0E4878"/>
                </a:solidFill>
                <a:latin typeface="Ebrima" panose="02000000000000000000" pitchFamily="2" charset="0"/>
                <a:ea typeface="Ebrima" panose="02000000000000000000" pitchFamily="2" charset="0"/>
                <a:cs typeface="Ebrima" panose="02000000000000000000" pitchFamily="2" charset="0"/>
                <a:hlinkClick r:id="rId4"/>
              </a:rPr>
              <a:t>albert.soret@bsc.es</a:t>
            </a:r>
            <a:r>
              <a:rPr lang="fr-FR" dirty="0">
                <a:solidFill>
                  <a:srgbClr val="0E4878"/>
                </a:solidFill>
                <a:latin typeface="Ebrima" panose="02000000000000000000" pitchFamily="2" charset="0"/>
                <a:ea typeface="Ebrima" panose="02000000000000000000" pitchFamily="2" charset="0"/>
                <a:cs typeface="Ebrima" panose="02000000000000000000" pitchFamily="2" charset="0"/>
              </a:rPr>
              <a:t>    www.s2s4e.eu</a:t>
            </a:r>
            <a:endParaRPr lang="fr-FR" b="1" dirty="0">
              <a:solidFill>
                <a:srgbClr val="0E4878"/>
              </a:solidFill>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2954065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01E903-53B1-414F-8F88-3EDFAE8FFB31}"/>
              </a:ext>
            </a:extLst>
          </p:cNvPr>
          <p:cNvSpPr>
            <a:spLocks noGrp="1"/>
          </p:cNvSpPr>
          <p:nvPr>
            <p:ph type="title"/>
          </p:nvPr>
        </p:nvSpPr>
        <p:spPr/>
        <p:txBody>
          <a:bodyPr/>
          <a:lstStyle/>
          <a:p>
            <a:r>
              <a:rPr lang="fr-FR" sz="4000" dirty="0" err="1"/>
              <a:t>Context</a:t>
            </a:r>
            <a:r>
              <a:rPr lang="fr-FR" sz="4000" dirty="0"/>
              <a:t> and motivation</a:t>
            </a:r>
          </a:p>
        </p:txBody>
      </p:sp>
      <p:sp>
        <p:nvSpPr>
          <p:cNvPr id="3" name="Espace réservé du texte 2">
            <a:extLst>
              <a:ext uri="{FF2B5EF4-FFF2-40B4-BE49-F238E27FC236}">
                <a16:creationId xmlns:a16="http://schemas.microsoft.com/office/drawing/2014/main" id="{DE005E42-9F5E-4C53-8F0C-28B769DB37FF}"/>
              </a:ext>
            </a:extLst>
          </p:cNvPr>
          <p:cNvSpPr>
            <a:spLocks noGrp="1"/>
          </p:cNvSpPr>
          <p:nvPr>
            <p:ph type="body" sz="quarter" idx="10"/>
          </p:nvPr>
        </p:nvSpPr>
        <p:spPr>
          <a:xfrm>
            <a:off x="350268" y="1505300"/>
            <a:ext cx="3904420" cy="2052533"/>
          </a:xfrm>
        </p:spPr>
        <p:txBody>
          <a:bodyPr/>
          <a:lstStyle/>
          <a:p>
            <a:pPr algn="just"/>
            <a:r>
              <a:rPr lang="en-GB" sz="2000" dirty="0"/>
              <a:t>Energy sector routinely uses weather forecast up to several days. Beyond this time horizon, climatological data are used.</a:t>
            </a:r>
            <a:endParaRPr lang="fr-FR"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0257" b="6374"/>
          <a:stretch/>
        </p:blipFill>
        <p:spPr>
          <a:xfrm>
            <a:off x="4938149" y="1527958"/>
            <a:ext cx="3577201" cy="1988187"/>
          </a:xfrm>
          <a:prstGeom prst="rect">
            <a:avLst/>
          </a:prstGeom>
        </p:spPr>
      </p:pic>
      <p:sp>
        <p:nvSpPr>
          <p:cNvPr id="9" name="Rectangle 2"/>
          <p:cNvSpPr/>
          <p:nvPr/>
        </p:nvSpPr>
        <p:spPr>
          <a:xfrm>
            <a:off x="4938148" y="3585414"/>
            <a:ext cx="3713710" cy="523220"/>
          </a:xfrm>
          <a:prstGeom prst="rect">
            <a:avLst/>
          </a:prstGeom>
        </p:spPr>
        <p:txBody>
          <a:bodyPr wrap="square">
            <a:spAutoFit/>
          </a:bodyPr>
          <a:lstStyle/>
          <a:p>
            <a:pPr>
              <a:defRPr/>
            </a:pPr>
            <a:r>
              <a:rPr lang="en-US" altLang="en-US" sz="1400" dirty="0">
                <a:solidFill>
                  <a:srgbClr val="7F7F7F"/>
                </a:solidFill>
                <a:ea typeface="ＭＳ Ｐゴシック" pitchFamily="34" charset="-128"/>
                <a:cs typeface="ＭＳ Ｐゴシック" charset="0"/>
              </a:rPr>
              <a:t>Met mast </a:t>
            </a:r>
            <a:r>
              <a:rPr lang="en-GB" altLang="en-US" sz="1400" dirty="0">
                <a:solidFill>
                  <a:srgbClr val="7F7F7F"/>
                </a:solidFill>
                <a:ea typeface="ＭＳ Ｐゴシック" pitchFamily="34" charset="-128"/>
                <a:cs typeface="ＭＳ Ｐゴシック" charset="0"/>
              </a:rPr>
              <a:t>on </a:t>
            </a:r>
            <a:r>
              <a:rPr lang="en-GB" altLang="en-US" sz="1400" dirty="0" err="1">
                <a:solidFill>
                  <a:srgbClr val="7F7F7F"/>
                </a:solidFill>
                <a:ea typeface="ＭＳ Ｐゴシック" pitchFamily="34" charset="-128"/>
                <a:cs typeface="ＭＳ Ｐゴシック" charset="0"/>
              </a:rPr>
              <a:t>Gwynt</a:t>
            </a:r>
            <a:r>
              <a:rPr lang="en-GB" altLang="en-US" sz="1400" dirty="0">
                <a:solidFill>
                  <a:srgbClr val="7F7F7F"/>
                </a:solidFill>
                <a:ea typeface="ＭＳ Ｐゴシック" pitchFamily="34" charset="-128"/>
                <a:cs typeface="ＭＳ Ｐゴシック" charset="0"/>
              </a:rPr>
              <a:t> y </a:t>
            </a:r>
            <a:r>
              <a:rPr lang="en-GB" altLang="en-US" sz="1400" dirty="0" err="1">
                <a:solidFill>
                  <a:srgbClr val="7F7F7F"/>
                </a:solidFill>
                <a:ea typeface="ＭＳ Ｐゴシック" pitchFamily="34" charset="-128"/>
                <a:cs typeface="ＭＳ Ｐゴシック" charset="0"/>
              </a:rPr>
              <a:t>Môr</a:t>
            </a:r>
            <a:r>
              <a:rPr lang="en-GB" altLang="en-US" sz="1400" dirty="0">
                <a:solidFill>
                  <a:srgbClr val="7F7F7F"/>
                </a:solidFill>
                <a:ea typeface="ＭＳ Ｐゴシック" pitchFamily="34" charset="-128"/>
                <a:cs typeface="ＭＳ Ｐゴシック" charset="0"/>
              </a:rPr>
              <a:t> offshore wind farm (source: solar wheel)</a:t>
            </a:r>
            <a:r>
              <a:rPr lang="en-US" altLang="en-US" sz="1400" dirty="0">
                <a:solidFill>
                  <a:srgbClr val="7F7F7F"/>
                </a:solidFill>
                <a:ea typeface="ＭＳ Ｐゴシック" pitchFamily="34" charset="-128"/>
                <a:cs typeface="ＭＳ Ｐゴシック" charset="0"/>
              </a:rPr>
              <a:t> </a:t>
            </a:r>
          </a:p>
        </p:txBody>
      </p:sp>
      <p:sp>
        <p:nvSpPr>
          <p:cNvPr id="24" name="5 CuadroTexto"/>
          <p:cNvSpPr txBox="1">
            <a:spLocks noChangeArrowheads="1"/>
          </p:cNvSpPr>
          <p:nvPr/>
        </p:nvSpPr>
        <p:spPr bwMode="auto">
          <a:xfrm rot="19800000">
            <a:off x="720088" y="4439642"/>
            <a:ext cx="9366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s-ES" altLang="es-ES" sz="1800" b="0" i="0" u="none" strike="noStrike" kern="0" cap="none" spc="0" normalizeH="0" baseline="0" noProof="0" dirty="0">
                <a:ln>
                  <a:noFill/>
                </a:ln>
                <a:solidFill>
                  <a:srgbClr val="004990"/>
                </a:solidFill>
                <a:effectLst/>
                <a:uLnTx/>
                <a:uFillTx/>
                <a:latin typeface="Arial" charset="0"/>
                <a:ea typeface="ＭＳ Ｐゴシック" pitchFamily="34" charset="-128"/>
              </a:rPr>
              <a:t>Hours</a:t>
            </a:r>
          </a:p>
        </p:txBody>
      </p:sp>
      <p:sp>
        <p:nvSpPr>
          <p:cNvPr id="25" name="6 CuadroTexto"/>
          <p:cNvSpPr txBox="1">
            <a:spLocks noChangeArrowheads="1"/>
          </p:cNvSpPr>
          <p:nvPr/>
        </p:nvSpPr>
        <p:spPr bwMode="auto">
          <a:xfrm rot="19800000">
            <a:off x="1645210" y="4388228"/>
            <a:ext cx="9366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s-ES" altLang="es-ES" sz="1800" b="0" i="0" u="none" strike="noStrike" kern="0" cap="none" spc="0" normalizeH="0" baseline="0" noProof="0" dirty="0">
                <a:ln>
                  <a:noFill/>
                </a:ln>
                <a:solidFill>
                  <a:srgbClr val="004990"/>
                </a:solidFill>
                <a:effectLst/>
                <a:uLnTx/>
                <a:uFillTx/>
                <a:latin typeface="Arial" charset="0"/>
                <a:ea typeface="ＭＳ Ｐゴシック" pitchFamily="34" charset="-128"/>
              </a:rPr>
              <a:t>Days</a:t>
            </a:r>
          </a:p>
        </p:txBody>
      </p:sp>
      <p:sp>
        <p:nvSpPr>
          <p:cNvPr id="26" name="7 CuadroTexto"/>
          <p:cNvSpPr txBox="1">
            <a:spLocks noChangeArrowheads="1"/>
          </p:cNvSpPr>
          <p:nvPr/>
        </p:nvSpPr>
        <p:spPr bwMode="auto">
          <a:xfrm rot="19800000">
            <a:off x="2730432" y="4468194"/>
            <a:ext cx="9366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s-ES" altLang="es-ES" sz="1800" b="0" i="0" u="none" strike="noStrike" kern="0" cap="none" spc="0" normalizeH="0" baseline="0" noProof="0" dirty="0">
                <a:ln>
                  <a:noFill/>
                </a:ln>
                <a:solidFill>
                  <a:srgbClr val="004990"/>
                </a:solidFill>
                <a:effectLst/>
                <a:uLnTx/>
                <a:uFillTx/>
                <a:latin typeface="Arial" charset="0"/>
                <a:ea typeface="ＭＳ Ｐゴシック" pitchFamily="34" charset="-128"/>
              </a:rPr>
              <a:t>Weeks</a:t>
            </a:r>
          </a:p>
        </p:txBody>
      </p:sp>
      <p:sp>
        <p:nvSpPr>
          <p:cNvPr id="27" name="8 CuadroTexto"/>
          <p:cNvSpPr txBox="1">
            <a:spLocks noChangeArrowheads="1"/>
          </p:cNvSpPr>
          <p:nvPr/>
        </p:nvSpPr>
        <p:spPr bwMode="auto">
          <a:xfrm rot="19800000">
            <a:off x="3973414" y="4414149"/>
            <a:ext cx="9350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s-ES" altLang="es-ES" sz="1800" b="0" i="0" u="none" strike="noStrike" kern="0" cap="none" spc="0" normalizeH="0" baseline="0" noProof="0" dirty="0">
                <a:ln>
                  <a:noFill/>
                </a:ln>
                <a:solidFill>
                  <a:srgbClr val="004990"/>
                </a:solidFill>
                <a:effectLst/>
                <a:uLnTx/>
                <a:uFillTx/>
                <a:latin typeface="Arial" charset="0"/>
                <a:ea typeface="ＭＳ Ｐゴシック" pitchFamily="34" charset="-128"/>
              </a:rPr>
              <a:t>Months</a:t>
            </a:r>
          </a:p>
        </p:txBody>
      </p:sp>
      <p:sp>
        <p:nvSpPr>
          <p:cNvPr id="28" name="9 CuadroTexto"/>
          <p:cNvSpPr txBox="1">
            <a:spLocks noChangeArrowheads="1"/>
          </p:cNvSpPr>
          <p:nvPr/>
        </p:nvSpPr>
        <p:spPr bwMode="auto">
          <a:xfrm rot="19800000">
            <a:off x="4952214" y="4430127"/>
            <a:ext cx="1168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s-ES" altLang="es-ES" sz="1800" b="0" i="0" u="none" strike="noStrike" kern="0" cap="none" spc="0" normalizeH="0" baseline="0" noProof="0" dirty="0">
                <a:ln>
                  <a:noFill/>
                </a:ln>
                <a:solidFill>
                  <a:srgbClr val="004990"/>
                </a:solidFill>
                <a:effectLst/>
                <a:uLnTx/>
                <a:uFillTx/>
                <a:latin typeface="Arial" charset="0"/>
                <a:ea typeface="ＭＳ Ｐゴシック" pitchFamily="34" charset="-128"/>
              </a:rPr>
              <a:t>Seasons</a:t>
            </a:r>
          </a:p>
        </p:txBody>
      </p:sp>
      <p:sp>
        <p:nvSpPr>
          <p:cNvPr id="29" name="10 CuadroTexto"/>
          <p:cNvSpPr txBox="1">
            <a:spLocks noChangeArrowheads="1"/>
          </p:cNvSpPr>
          <p:nvPr/>
        </p:nvSpPr>
        <p:spPr bwMode="auto">
          <a:xfrm rot="19800000">
            <a:off x="6074295" y="4298109"/>
            <a:ext cx="1168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s-ES" altLang="es-ES" sz="1800" b="0" i="0" u="none" strike="noStrike" kern="0" cap="none" spc="0" normalizeH="0" baseline="0" noProof="0" dirty="0">
                <a:ln>
                  <a:noFill/>
                </a:ln>
                <a:solidFill>
                  <a:srgbClr val="004990"/>
                </a:solidFill>
                <a:effectLst/>
                <a:uLnTx/>
                <a:uFillTx/>
                <a:latin typeface="Arial" charset="0"/>
                <a:ea typeface="ＭＳ Ｐゴシック" pitchFamily="34" charset="-128"/>
              </a:rPr>
              <a:t>Years</a:t>
            </a:r>
          </a:p>
        </p:txBody>
      </p:sp>
      <p:sp>
        <p:nvSpPr>
          <p:cNvPr id="30" name="11 CuadroTexto"/>
          <p:cNvSpPr txBox="1">
            <a:spLocks noChangeArrowheads="1"/>
          </p:cNvSpPr>
          <p:nvPr/>
        </p:nvSpPr>
        <p:spPr bwMode="auto">
          <a:xfrm rot="19800000">
            <a:off x="7119995" y="4374696"/>
            <a:ext cx="1168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s-ES" altLang="es-ES" sz="1800" b="0" i="0" u="none" strike="noStrike" kern="0" cap="none" spc="0" normalizeH="0" baseline="0" noProof="0" dirty="0">
                <a:ln>
                  <a:noFill/>
                </a:ln>
                <a:solidFill>
                  <a:srgbClr val="004990"/>
                </a:solidFill>
                <a:effectLst/>
                <a:uLnTx/>
                <a:uFillTx/>
                <a:latin typeface="Arial" charset="0"/>
                <a:ea typeface="ＭＳ Ｐゴシック" pitchFamily="34" charset="-128"/>
              </a:rPr>
              <a:t>Decades</a:t>
            </a:r>
          </a:p>
        </p:txBody>
      </p:sp>
      <p:sp>
        <p:nvSpPr>
          <p:cNvPr id="31" name="48 Rectángulo"/>
          <p:cNvSpPr/>
          <p:nvPr/>
        </p:nvSpPr>
        <p:spPr>
          <a:xfrm>
            <a:off x="6712393" y="5288523"/>
            <a:ext cx="1594618" cy="702550"/>
          </a:xfrm>
          <a:prstGeom prst="rect">
            <a:avLst/>
          </a:prstGeom>
          <a:solidFill>
            <a:srgbClr val="8DB3E2"/>
          </a:solidFill>
          <a:ln w="25400" cap="flat" cmpd="sng" algn="ctr">
            <a:solidFill>
              <a:srgbClr val="8DB3E2">
                <a:shade val="50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s-ES" sz="1200" b="1" i="0" u="none" strike="noStrike" kern="0" cap="none" spc="0" normalizeH="0" baseline="0" noProof="0" dirty="0">
                <a:ln>
                  <a:noFill/>
                </a:ln>
                <a:solidFill>
                  <a:srgbClr val="0070C0"/>
                </a:solidFill>
                <a:effectLst/>
                <a:uLnTx/>
                <a:uFillTx/>
                <a:latin typeface="Arial"/>
              </a:rPr>
              <a:t>CLIMATE</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s-ES" sz="1200" b="1" i="0" u="none" strike="noStrike" kern="0" cap="none" spc="0" normalizeH="0" baseline="0" noProof="0" dirty="0">
                <a:ln>
                  <a:noFill/>
                </a:ln>
                <a:solidFill>
                  <a:srgbClr val="0070C0"/>
                </a:solidFill>
                <a:effectLst/>
                <a:uLnTx/>
                <a:uFillTx/>
                <a:latin typeface="Arial"/>
              </a:rPr>
              <a:t>PROJECTION</a:t>
            </a:r>
          </a:p>
        </p:txBody>
      </p:sp>
      <p:sp>
        <p:nvSpPr>
          <p:cNvPr id="32" name="46 Rectángulo"/>
          <p:cNvSpPr/>
          <p:nvPr/>
        </p:nvSpPr>
        <p:spPr>
          <a:xfrm>
            <a:off x="2826915" y="5274957"/>
            <a:ext cx="1584325" cy="702550"/>
          </a:xfrm>
          <a:prstGeom prst="rect">
            <a:avLst/>
          </a:prstGeom>
          <a:solidFill>
            <a:srgbClr val="8DB3E2"/>
          </a:solidFill>
          <a:ln w="25400" cap="flat" cmpd="sng" algn="ctr">
            <a:solidFill>
              <a:srgbClr val="8DB3E2">
                <a:shade val="50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lang="es-ES" sz="1200" b="1" kern="0" dirty="0">
                <a:solidFill>
                  <a:srgbClr val="0070C0"/>
                </a:solidFill>
                <a:latin typeface="Arial"/>
              </a:rPr>
              <a:t>SUBSEASONAL</a:t>
            </a:r>
            <a:r>
              <a:rPr kumimoji="0" lang="es-ES" sz="1200" b="1" i="0" u="none" strike="noStrike" kern="0" cap="none" spc="0" normalizeH="0" noProof="0" dirty="0">
                <a:ln>
                  <a:noFill/>
                </a:ln>
                <a:solidFill>
                  <a:srgbClr val="0070C0"/>
                </a:solidFill>
                <a:effectLst/>
                <a:uLnTx/>
                <a:uFillTx/>
                <a:latin typeface="Arial"/>
              </a:rPr>
              <a:t> </a:t>
            </a:r>
            <a:r>
              <a:rPr lang="es-ES" sz="1200" b="1" kern="0" dirty="0">
                <a:solidFill>
                  <a:srgbClr val="0070C0"/>
                </a:solidFill>
                <a:latin typeface="Arial"/>
              </a:rPr>
              <a:t>PREDICTION</a:t>
            </a:r>
            <a:endParaRPr kumimoji="0" lang="es-ES" sz="1200" b="1" i="0" u="none" strike="noStrike" kern="0" cap="none" spc="0" normalizeH="0" baseline="0" noProof="0" dirty="0">
              <a:ln>
                <a:noFill/>
              </a:ln>
              <a:solidFill>
                <a:srgbClr val="0070C0"/>
              </a:solidFill>
              <a:effectLst/>
              <a:uLnTx/>
              <a:uFillTx/>
              <a:latin typeface="Arial"/>
            </a:endParaRPr>
          </a:p>
        </p:txBody>
      </p:sp>
      <p:sp>
        <p:nvSpPr>
          <p:cNvPr id="33" name="46 Rectángulo"/>
          <p:cNvSpPr/>
          <p:nvPr/>
        </p:nvSpPr>
        <p:spPr>
          <a:xfrm>
            <a:off x="4801640" y="5274957"/>
            <a:ext cx="1584325" cy="702550"/>
          </a:xfrm>
          <a:prstGeom prst="rect">
            <a:avLst/>
          </a:prstGeom>
          <a:solidFill>
            <a:srgbClr val="8DB3E2"/>
          </a:solidFill>
          <a:ln w="25400" cap="flat" cmpd="sng" algn="ctr">
            <a:solidFill>
              <a:srgbClr val="8DB3E2">
                <a:shade val="50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lang="es-ES" sz="1200" b="1" kern="0" dirty="0">
                <a:solidFill>
                  <a:srgbClr val="0070C0"/>
                </a:solidFill>
                <a:latin typeface="Arial"/>
              </a:rPr>
              <a:t>SEASONAL</a:t>
            </a:r>
            <a:r>
              <a:rPr kumimoji="0" lang="es-ES" sz="1200" b="1" i="0" u="none" strike="noStrike" kern="0" cap="none" spc="0" normalizeH="0" noProof="0" dirty="0">
                <a:ln>
                  <a:noFill/>
                </a:ln>
                <a:solidFill>
                  <a:srgbClr val="0070C0"/>
                </a:solidFill>
                <a:effectLst/>
                <a:uLnTx/>
                <a:uFillTx/>
                <a:latin typeface="Arial"/>
              </a:rPr>
              <a:t> </a:t>
            </a:r>
            <a:r>
              <a:rPr lang="es-ES" sz="1200" b="1" kern="0" dirty="0">
                <a:solidFill>
                  <a:srgbClr val="0070C0"/>
                </a:solidFill>
                <a:latin typeface="Arial"/>
              </a:rPr>
              <a:t>PREDICTION</a:t>
            </a:r>
            <a:endParaRPr kumimoji="0" lang="es-ES" sz="1200" b="1" i="0" u="none" strike="noStrike" kern="0" cap="none" spc="0" normalizeH="0" baseline="0" noProof="0" dirty="0">
              <a:ln>
                <a:noFill/>
              </a:ln>
              <a:solidFill>
                <a:srgbClr val="0070C0"/>
              </a:solidFill>
              <a:effectLst/>
              <a:uLnTx/>
              <a:uFillTx/>
              <a:latin typeface="Arial"/>
            </a:endParaRPr>
          </a:p>
        </p:txBody>
      </p:sp>
      <p:cxnSp>
        <p:nvCxnSpPr>
          <p:cNvPr id="34" name="35 Conector recto"/>
          <p:cNvCxnSpPr/>
          <p:nvPr/>
        </p:nvCxnSpPr>
        <p:spPr>
          <a:xfrm flipV="1">
            <a:off x="852190" y="5045653"/>
            <a:ext cx="7663160" cy="21166"/>
          </a:xfrm>
          <a:prstGeom prst="line">
            <a:avLst/>
          </a:prstGeom>
          <a:noFill/>
          <a:ln w="76200" cap="flat" cmpd="sng" algn="ctr">
            <a:solidFill>
              <a:srgbClr val="0070C0"/>
            </a:solidFill>
            <a:prstDash val="solid"/>
            <a:headEnd type="none" w="med" len="med"/>
            <a:tailEnd type="triangle" w="med" len="med"/>
          </a:ln>
          <a:effectLst/>
        </p:spPr>
      </p:cxnSp>
      <p:sp>
        <p:nvSpPr>
          <p:cNvPr id="35" name="46 Rectángulo"/>
          <p:cNvSpPr/>
          <p:nvPr/>
        </p:nvSpPr>
        <p:spPr>
          <a:xfrm>
            <a:off x="890354" y="5274957"/>
            <a:ext cx="1584325" cy="702550"/>
          </a:xfrm>
          <a:prstGeom prst="rect">
            <a:avLst/>
          </a:prstGeom>
          <a:solidFill>
            <a:srgbClr val="8DB3E2"/>
          </a:solidFill>
          <a:ln w="25400" cap="flat" cmpd="sng" algn="ctr">
            <a:solidFill>
              <a:srgbClr val="8DB3E2">
                <a:shade val="50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lang="es-ES" sz="1200" b="1" kern="0" dirty="0">
                <a:solidFill>
                  <a:srgbClr val="0070C0"/>
                </a:solidFill>
                <a:latin typeface="Arial"/>
              </a:rPr>
              <a:t>MEDIUM RANGE</a:t>
            </a:r>
            <a:r>
              <a:rPr kumimoji="0" lang="es-ES" sz="1200" b="1" i="0" u="none" strike="noStrike" kern="0" cap="none" spc="0" normalizeH="0" noProof="0" dirty="0">
                <a:ln>
                  <a:noFill/>
                </a:ln>
                <a:solidFill>
                  <a:srgbClr val="0070C0"/>
                </a:solidFill>
                <a:effectLst/>
                <a:uLnTx/>
                <a:uFillTx/>
                <a:latin typeface="Arial"/>
              </a:rPr>
              <a:t> </a:t>
            </a:r>
            <a:r>
              <a:rPr kumimoji="0" lang="es-ES" sz="1200" b="1" i="0" u="none" strike="noStrike" kern="0" cap="none" spc="0" normalizeH="0" baseline="0" noProof="0" dirty="0">
                <a:ln>
                  <a:noFill/>
                </a:ln>
                <a:solidFill>
                  <a:srgbClr val="0070C0"/>
                </a:solidFill>
                <a:effectLst/>
                <a:uLnTx/>
                <a:uFillTx/>
                <a:latin typeface="Arial"/>
              </a:rPr>
              <a:t>FORECAST</a:t>
            </a:r>
          </a:p>
        </p:txBody>
      </p:sp>
    </p:spTree>
    <p:extLst>
      <p:ext uri="{BB962C8B-B14F-4D97-AF65-F5344CB8AC3E}">
        <p14:creationId xmlns:p14="http://schemas.microsoft.com/office/powerpoint/2010/main" val="2561061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147620-13BD-4D5E-B344-FE674FDAC6A5}"/>
              </a:ext>
            </a:extLst>
          </p:cNvPr>
          <p:cNvSpPr>
            <a:spLocks noGrp="1"/>
          </p:cNvSpPr>
          <p:nvPr>
            <p:ph type="title"/>
          </p:nvPr>
        </p:nvSpPr>
        <p:spPr/>
        <p:txBody>
          <a:bodyPr/>
          <a:lstStyle/>
          <a:p>
            <a:r>
              <a:rPr lang="fr-FR" dirty="0"/>
              <a:t>S2S4E objective</a:t>
            </a:r>
          </a:p>
        </p:txBody>
      </p:sp>
    </p:spTree>
    <p:extLst>
      <p:ext uri="{BB962C8B-B14F-4D97-AF65-F5344CB8AC3E}">
        <p14:creationId xmlns:p14="http://schemas.microsoft.com/office/powerpoint/2010/main" val="641198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01E903-53B1-414F-8F88-3EDFAE8FFB31}"/>
              </a:ext>
            </a:extLst>
          </p:cNvPr>
          <p:cNvSpPr>
            <a:spLocks noGrp="1"/>
          </p:cNvSpPr>
          <p:nvPr>
            <p:ph type="title"/>
          </p:nvPr>
        </p:nvSpPr>
        <p:spPr/>
        <p:txBody>
          <a:bodyPr/>
          <a:lstStyle/>
          <a:p>
            <a:r>
              <a:rPr lang="fr-FR" sz="4000" dirty="0"/>
              <a:t>Objective</a:t>
            </a:r>
          </a:p>
        </p:txBody>
      </p:sp>
      <p:sp>
        <p:nvSpPr>
          <p:cNvPr id="3" name="Espace réservé du texte 2">
            <a:extLst>
              <a:ext uri="{FF2B5EF4-FFF2-40B4-BE49-F238E27FC236}">
                <a16:creationId xmlns:a16="http://schemas.microsoft.com/office/drawing/2014/main" id="{DE005E42-9F5E-4C53-8F0C-28B769DB37FF}"/>
              </a:ext>
            </a:extLst>
          </p:cNvPr>
          <p:cNvSpPr>
            <a:spLocks noGrp="1"/>
          </p:cNvSpPr>
          <p:nvPr>
            <p:ph type="body" sz="quarter" idx="10"/>
          </p:nvPr>
        </p:nvSpPr>
        <p:spPr>
          <a:xfrm>
            <a:off x="0" y="3697940"/>
            <a:ext cx="9144000" cy="753898"/>
          </a:xfrm>
        </p:spPr>
        <p:txBody>
          <a:bodyPr/>
          <a:lstStyle/>
          <a:p>
            <a:pPr algn="just"/>
            <a:r>
              <a:rPr lang="en-US" sz="2000" dirty="0"/>
              <a:t>S2S4E will offer an innovative service to improve RE variability management by developing new research methods exploring the frontiers of weather conditions for future weeks and months. </a:t>
            </a:r>
          </a:p>
          <a:p>
            <a:pPr marL="0" indent="0" algn="just">
              <a:buNone/>
            </a:pPr>
            <a:endParaRPr lang="en-US" sz="2000" dirty="0"/>
          </a:p>
          <a:p>
            <a:pPr algn="just"/>
            <a:r>
              <a:rPr lang="en-US" sz="2000" dirty="0"/>
              <a:t>The main output of S2S4E will be a user co-designed Decision Support Tool (DST) that for the first time integrates sub-seasonal to seasonal (S2S) climate predictions with RE production and electricity demand. </a:t>
            </a:r>
            <a:endParaRPr lang="fr-FR"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029" t="47725" r="6246" b="22471"/>
          <a:stretch/>
        </p:blipFill>
        <p:spPr>
          <a:xfrm>
            <a:off x="-1" y="1237117"/>
            <a:ext cx="9144001" cy="1941647"/>
          </a:xfrm>
          <a:prstGeom prst="rect">
            <a:avLst/>
          </a:prstGeom>
        </p:spPr>
      </p:pic>
    </p:spTree>
    <p:extLst>
      <p:ext uri="{BB962C8B-B14F-4D97-AF65-F5344CB8AC3E}">
        <p14:creationId xmlns:p14="http://schemas.microsoft.com/office/powerpoint/2010/main" val="115260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01E903-53B1-414F-8F88-3EDFAE8FFB31}"/>
              </a:ext>
            </a:extLst>
          </p:cNvPr>
          <p:cNvSpPr>
            <a:spLocks noGrp="1"/>
          </p:cNvSpPr>
          <p:nvPr>
            <p:ph type="title"/>
          </p:nvPr>
        </p:nvSpPr>
        <p:spPr>
          <a:xfrm>
            <a:off x="621688" y="190807"/>
            <a:ext cx="7886700" cy="822652"/>
          </a:xfrm>
        </p:spPr>
        <p:txBody>
          <a:bodyPr/>
          <a:lstStyle/>
          <a:p>
            <a:r>
              <a:rPr lang="fr-FR" sz="3600" dirty="0"/>
              <a:t>Applications</a:t>
            </a:r>
          </a:p>
        </p:txBody>
      </p:sp>
      <p:sp>
        <p:nvSpPr>
          <p:cNvPr id="40" name="Rectangle 3"/>
          <p:cNvSpPr/>
          <p:nvPr/>
        </p:nvSpPr>
        <p:spPr>
          <a:xfrm>
            <a:off x="60580" y="5527891"/>
            <a:ext cx="2503714" cy="1224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2" descr="Image result for hydro pow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7170"/>
          <a:stretch/>
        </p:blipFill>
        <p:spPr bwMode="auto">
          <a:xfrm>
            <a:off x="7425436" y="3840821"/>
            <a:ext cx="1678204" cy="654729"/>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0"/>
          <p:cNvSpPr txBox="1"/>
          <p:nvPr/>
        </p:nvSpPr>
        <p:spPr>
          <a:xfrm>
            <a:off x="53288" y="969353"/>
            <a:ext cx="2286000" cy="307777"/>
          </a:xfrm>
          <a:prstGeom prst="rect">
            <a:avLst/>
          </a:prstGeom>
          <a:noFill/>
        </p:spPr>
        <p:txBody>
          <a:bodyPr wrap="square" rtlCol="0">
            <a:spAutoFit/>
          </a:bodyPr>
          <a:lstStyle/>
          <a:p>
            <a:pPr algn="ctr"/>
            <a:r>
              <a:rPr lang="en-US" sz="1400" b="1" dirty="0">
                <a:solidFill>
                  <a:schemeClr val="accent1">
                    <a:lumMod val="50000"/>
                  </a:schemeClr>
                </a:solidFill>
                <a:latin typeface="Calibri Light" panose="020F0302020204030204" pitchFamily="34" charset="0"/>
                <a:cs typeface="Arial" panose="020B0604020202020204" pitchFamily="34" charset="0"/>
              </a:rPr>
              <a:t>Weather forecast</a:t>
            </a:r>
          </a:p>
        </p:txBody>
      </p:sp>
      <p:sp>
        <p:nvSpPr>
          <p:cNvPr id="43" name="TextBox 41"/>
          <p:cNvSpPr txBox="1"/>
          <p:nvPr/>
        </p:nvSpPr>
        <p:spPr>
          <a:xfrm>
            <a:off x="3187937" y="915068"/>
            <a:ext cx="2798502" cy="307777"/>
          </a:xfrm>
          <a:prstGeom prst="rect">
            <a:avLst/>
          </a:prstGeom>
          <a:noFill/>
        </p:spPr>
        <p:txBody>
          <a:bodyPr wrap="square" rtlCol="0">
            <a:spAutoFit/>
          </a:bodyPr>
          <a:lstStyle/>
          <a:p>
            <a:pPr algn="ctr"/>
            <a:r>
              <a:rPr lang="en-US" sz="1400" b="1" dirty="0">
                <a:solidFill>
                  <a:schemeClr val="accent1">
                    <a:lumMod val="50000"/>
                  </a:schemeClr>
                </a:solidFill>
                <a:latin typeface="Calibri Light" panose="020F0302020204030204" pitchFamily="34" charset="0"/>
                <a:cs typeface="Arial" panose="020B0604020202020204" pitchFamily="34" charset="0"/>
              </a:rPr>
              <a:t>Climate predictions</a:t>
            </a:r>
          </a:p>
        </p:txBody>
      </p:sp>
      <p:sp>
        <p:nvSpPr>
          <p:cNvPr id="44" name="TextBox 42"/>
          <p:cNvSpPr txBox="1"/>
          <p:nvPr/>
        </p:nvSpPr>
        <p:spPr>
          <a:xfrm>
            <a:off x="2439152" y="1257705"/>
            <a:ext cx="1682080" cy="307777"/>
          </a:xfrm>
          <a:prstGeom prst="rect">
            <a:avLst/>
          </a:prstGeom>
          <a:noFill/>
        </p:spPr>
        <p:txBody>
          <a:bodyPr wrap="square" rtlCol="0">
            <a:spAutoFit/>
          </a:bodyPr>
          <a:lstStyle/>
          <a:p>
            <a:pPr algn="ctr"/>
            <a:r>
              <a:rPr lang="en-US" sz="1400" b="1" dirty="0">
                <a:solidFill>
                  <a:schemeClr val="accent1">
                    <a:lumMod val="50000"/>
                  </a:schemeClr>
                </a:solidFill>
                <a:latin typeface="Calibri Light" panose="020F0302020204030204" pitchFamily="34" charset="0"/>
                <a:cs typeface="Arial" panose="020B0604020202020204" pitchFamily="34" charset="0"/>
              </a:rPr>
              <a:t>Sub-seasonal</a:t>
            </a:r>
          </a:p>
        </p:txBody>
      </p:sp>
      <p:sp>
        <p:nvSpPr>
          <p:cNvPr id="45" name="TextBox 43"/>
          <p:cNvSpPr txBox="1"/>
          <p:nvPr/>
        </p:nvSpPr>
        <p:spPr>
          <a:xfrm>
            <a:off x="3721521" y="1248973"/>
            <a:ext cx="1600200" cy="307777"/>
          </a:xfrm>
          <a:prstGeom prst="rect">
            <a:avLst/>
          </a:prstGeom>
          <a:noFill/>
        </p:spPr>
        <p:txBody>
          <a:bodyPr wrap="square" rtlCol="0">
            <a:spAutoFit/>
          </a:bodyPr>
          <a:lstStyle/>
          <a:p>
            <a:pPr algn="ctr"/>
            <a:r>
              <a:rPr lang="en-US" sz="1400" b="1" dirty="0">
                <a:solidFill>
                  <a:schemeClr val="accent1">
                    <a:lumMod val="50000"/>
                  </a:schemeClr>
                </a:solidFill>
                <a:latin typeface="Calibri Light" panose="020F0302020204030204" pitchFamily="34" charset="0"/>
                <a:cs typeface="Arial" panose="020B0604020202020204" pitchFamily="34" charset="0"/>
              </a:rPr>
              <a:t>Seasonal</a:t>
            </a:r>
          </a:p>
        </p:txBody>
      </p:sp>
      <p:sp>
        <p:nvSpPr>
          <p:cNvPr id="46" name="TextBox 44"/>
          <p:cNvSpPr txBox="1"/>
          <p:nvPr/>
        </p:nvSpPr>
        <p:spPr>
          <a:xfrm>
            <a:off x="5208308" y="1238232"/>
            <a:ext cx="1600200" cy="307777"/>
          </a:xfrm>
          <a:prstGeom prst="rect">
            <a:avLst/>
          </a:prstGeom>
          <a:noFill/>
        </p:spPr>
        <p:txBody>
          <a:bodyPr wrap="square" rtlCol="0">
            <a:spAutoFit/>
          </a:bodyPr>
          <a:lstStyle/>
          <a:p>
            <a:pPr algn="ctr"/>
            <a:r>
              <a:rPr lang="en-US" sz="1400" b="1" dirty="0">
                <a:solidFill>
                  <a:schemeClr val="accent1">
                    <a:lumMod val="50000"/>
                  </a:schemeClr>
                </a:solidFill>
                <a:latin typeface="Calibri Light" panose="020F0302020204030204" pitchFamily="34" charset="0"/>
                <a:cs typeface="Arial" panose="020B0604020202020204" pitchFamily="34" charset="0"/>
              </a:rPr>
              <a:t>Decadal</a:t>
            </a:r>
          </a:p>
        </p:txBody>
      </p:sp>
      <p:sp>
        <p:nvSpPr>
          <p:cNvPr id="47" name="TextBox 45"/>
          <p:cNvSpPr txBox="1"/>
          <p:nvPr/>
        </p:nvSpPr>
        <p:spPr>
          <a:xfrm>
            <a:off x="6606488" y="965188"/>
            <a:ext cx="2472196" cy="523220"/>
          </a:xfrm>
          <a:prstGeom prst="rect">
            <a:avLst/>
          </a:prstGeom>
          <a:noFill/>
        </p:spPr>
        <p:txBody>
          <a:bodyPr wrap="square" rtlCol="0">
            <a:spAutoFit/>
          </a:bodyPr>
          <a:lstStyle/>
          <a:p>
            <a:pPr algn="ctr"/>
            <a:r>
              <a:rPr lang="en-US" sz="1400" b="1" dirty="0">
                <a:solidFill>
                  <a:schemeClr val="accent1">
                    <a:lumMod val="50000"/>
                  </a:schemeClr>
                </a:solidFill>
                <a:latin typeface="Calibri Light" panose="020F0302020204030204" pitchFamily="34" charset="0"/>
                <a:cs typeface="Arial" panose="020B0604020202020204" pitchFamily="34" charset="0"/>
              </a:rPr>
              <a:t>Climate projections or </a:t>
            </a:r>
            <a:r>
              <a:rPr lang="en-US" sz="1400" b="1" dirty="0" err="1">
                <a:solidFill>
                  <a:schemeClr val="accent1">
                    <a:lumMod val="50000"/>
                  </a:schemeClr>
                </a:solidFill>
                <a:latin typeface="Calibri Light" panose="020F0302020204030204" pitchFamily="34" charset="0"/>
                <a:cs typeface="Arial" panose="020B0604020202020204" pitchFamily="34" charset="0"/>
              </a:rPr>
              <a:t>multidecadal</a:t>
            </a:r>
            <a:endParaRPr lang="en-US" sz="1400" b="1" dirty="0">
              <a:solidFill>
                <a:schemeClr val="accent1">
                  <a:lumMod val="50000"/>
                </a:schemeClr>
              </a:solidFill>
              <a:latin typeface="Calibri Light" panose="020F0302020204030204" pitchFamily="34" charset="0"/>
              <a:cs typeface="Arial" panose="020B0604020202020204" pitchFamily="34" charset="0"/>
            </a:endParaRPr>
          </a:p>
        </p:txBody>
      </p:sp>
      <p:sp>
        <p:nvSpPr>
          <p:cNvPr id="48" name="Rectangle 47"/>
          <p:cNvSpPr/>
          <p:nvPr/>
        </p:nvSpPr>
        <p:spPr>
          <a:xfrm>
            <a:off x="129488" y="965188"/>
            <a:ext cx="2316956" cy="931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accent1">
                  <a:lumMod val="50000"/>
                </a:schemeClr>
              </a:solidFill>
              <a:latin typeface="Calibri Light" panose="020F0302020204030204" pitchFamily="34" charset="0"/>
            </a:endParaRPr>
          </a:p>
        </p:txBody>
      </p:sp>
      <p:sp>
        <p:nvSpPr>
          <p:cNvPr id="49" name="Rectangle 48"/>
          <p:cNvSpPr/>
          <p:nvPr/>
        </p:nvSpPr>
        <p:spPr>
          <a:xfrm>
            <a:off x="2553538" y="969353"/>
            <a:ext cx="3976750" cy="9273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accent1">
                  <a:lumMod val="50000"/>
                </a:schemeClr>
              </a:solidFill>
              <a:latin typeface="Calibri Light" panose="020F0302020204030204" pitchFamily="34" charset="0"/>
            </a:endParaRPr>
          </a:p>
        </p:txBody>
      </p:sp>
      <p:sp>
        <p:nvSpPr>
          <p:cNvPr id="50" name="Rectangle 49"/>
          <p:cNvSpPr/>
          <p:nvPr/>
        </p:nvSpPr>
        <p:spPr>
          <a:xfrm>
            <a:off x="6606488" y="965188"/>
            <a:ext cx="2449285" cy="9310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accent1">
                  <a:lumMod val="50000"/>
                </a:schemeClr>
              </a:solidFill>
              <a:latin typeface="Calibri Light" panose="020F0302020204030204" pitchFamily="34" charset="0"/>
            </a:endParaRPr>
          </a:p>
        </p:txBody>
      </p:sp>
      <p:sp>
        <p:nvSpPr>
          <p:cNvPr id="51" name="TextBox 50"/>
          <p:cNvSpPr txBox="1"/>
          <p:nvPr/>
        </p:nvSpPr>
        <p:spPr>
          <a:xfrm>
            <a:off x="662888" y="1619233"/>
            <a:ext cx="1104900" cy="307777"/>
          </a:xfrm>
          <a:prstGeom prst="rect">
            <a:avLst/>
          </a:prstGeom>
          <a:noFill/>
        </p:spPr>
        <p:txBody>
          <a:bodyPr wrap="square" rtlCol="0">
            <a:spAutoFit/>
          </a:bodyPr>
          <a:lstStyle/>
          <a:p>
            <a:pPr algn="ctr"/>
            <a:r>
              <a:rPr lang="en-US" sz="1400" dirty="0">
                <a:solidFill>
                  <a:schemeClr val="accent1">
                    <a:lumMod val="50000"/>
                  </a:schemeClr>
                </a:solidFill>
                <a:latin typeface="Calibri Light" panose="020F0302020204030204" pitchFamily="34" charset="0"/>
                <a:cs typeface="Arial" panose="020B0604020202020204" pitchFamily="34" charset="0"/>
              </a:rPr>
              <a:t>1-15 days</a:t>
            </a:r>
          </a:p>
        </p:txBody>
      </p:sp>
      <p:sp>
        <p:nvSpPr>
          <p:cNvPr id="52" name="TextBox 51"/>
          <p:cNvSpPr txBox="1"/>
          <p:nvPr/>
        </p:nvSpPr>
        <p:spPr>
          <a:xfrm>
            <a:off x="2415488" y="1619233"/>
            <a:ext cx="1600200" cy="307777"/>
          </a:xfrm>
          <a:prstGeom prst="rect">
            <a:avLst/>
          </a:prstGeom>
          <a:noFill/>
        </p:spPr>
        <p:txBody>
          <a:bodyPr wrap="square" rtlCol="0">
            <a:spAutoFit/>
          </a:bodyPr>
          <a:lstStyle/>
          <a:p>
            <a:pPr algn="ctr"/>
            <a:r>
              <a:rPr lang="en-US" sz="1400" dirty="0">
                <a:solidFill>
                  <a:schemeClr val="accent1">
                    <a:lumMod val="50000"/>
                  </a:schemeClr>
                </a:solidFill>
                <a:latin typeface="Calibri Light" panose="020F0302020204030204" pitchFamily="34" charset="0"/>
                <a:cs typeface="Arial" panose="020B0604020202020204" pitchFamily="34" charset="0"/>
              </a:rPr>
              <a:t>10 d-1 month</a:t>
            </a:r>
          </a:p>
        </p:txBody>
      </p:sp>
      <p:sp>
        <p:nvSpPr>
          <p:cNvPr id="53" name="TextBox 52"/>
          <p:cNvSpPr txBox="1"/>
          <p:nvPr/>
        </p:nvSpPr>
        <p:spPr>
          <a:xfrm>
            <a:off x="3677221" y="1617745"/>
            <a:ext cx="1775634" cy="307777"/>
          </a:xfrm>
          <a:prstGeom prst="rect">
            <a:avLst/>
          </a:prstGeom>
          <a:noFill/>
        </p:spPr>
        <p:txBody>
          <a:bodyPr wrap="square" rtlCol="0">
            <a:spAutoFit/>
          </a:bodyPr>
          <a:lstStyle/>
          <a:p>
            <a:pPr algn="ctr"/>
            <a:r>
              <a:rPr lang="en-US" sz="1400" dirty="0">
                <a:solidFill>
                  <a:schemeClr val="accent1">
                    <a:lumMod val="50000"/>
                  </a:schemeClr>
                </a:solidFill>
                <a:latin typeface="Calibri Light" panose="020F0302020204030204" pitchFamily="34" charset="0"/>
                <a:cs typeface="Arial" panose="020B0604020202020204" pitchFamily="34" charset="0"/>
              </a:rPr>
              <a:t>1-6  months</a:t>
            </a:r>
          </a:p>
        </p:txBody>
      </p:sp>
      <p:sp>
        <p:nvSpPr>
          <p:cNvPr id="54" name="TextBox 53"/>
          <p:cNvSpPr txBox="1"/>
          <p:nvPr/>
        </p:nvSpPr>
        <p:spPr>
          <a:xfrm>
            <a:off x="5342988" y="1619233"/>
            <a:ext cx="1447799" cy="307777"/>
          </a:xfrm>
          <a:prstGeom prst="rect">
            <a:avLst/>
          </a:prstGeom>
          <a:noFill/>
        </p:spPr>
        <p:txBody>
          <a:bodyPr wrap="square" rtlCol="0">
            <a:spAutoFit/>
          </a:bodyPr>
          <a:lstStyle/>
          <a:p>
            <a:pPr algn="ctr"/>
            <a:r>
              <a:rPr lang="en-US" sz="1400" dirty="0">
                <a:solidFill>
                  <a:schemeClr val="accent1">
                    <a:lumMod val="50000"/>
                  </a:schemeClr>
                </a:solidFill>
                <a:latin typeface="Calibri Light" panose="020F0302020204030204" pitchFamily="34" charset="0"/>
                <a:cs typeface="Arial" panose="020B0604020202020204" pitchFamily="34" charset="0"/>
              </a:rPr>
              <a:t>1-30 years</a:t>
            </a:r>
          </a:p>
        </p:txBody>
      </p:sp>
      <p:sp>
        <p:nvSpPr>
          <p:cNvPr id="55" name="TextBox 54"/>
          <p:cNvSpPr txBox="1"/>
          <p:nvPr/>
        </p:nvSpPr>
        <p:spPr>
          <a:xfrm>
            <a:off x="7139888" y="1619233"/>
            <a:ext cx="1447799" cy="307777"/>
          </a:xfrm>
          <a:prstGeom prst="rect">
            <a:avLst/>
          </a:prstGeom>
          <a:noFill/>
        </p:spPr>
        <p:txBody>
          <a:bodyPr wrap="square" rtlCol="0">
            <a:spAutoFit/>
          </a:bodyPr>
          <a:lstStyle/>
          <a:p>
            <a:pPr algn="ctr"/>
            <a:r>
              <a:rPr lang="en-US" sz="1400" dirty="0">
                <a:solidFill>
                  <a:schemeClr val="accent1">
                    <a:lumMod val="50000"/>
                  </a:schemeClr>
                </a:solidFill>
                <a:latin typeface="Calibri Light" panose="020F0302020204030204" pitchFamily="34" charset="0"/>
                <a:cs typeface="Arial" panose="020B0604020202020204" pitchFamily="34" charset="0"/>
              </a:rPr>
              <a:t>20-100 years</a:t>
            </a:r>
          </a:p>
        </p:txBody>
      </p:sp>
      <p:sp>
        <p:nvSpPr>
          <p:cNvPr id="57" name="TextBox 56"/>
          <p:cNvSpPr txBox="1"/>
          <p:nvPr/>
        </p:nvSpPr>
        <p:spPr>
          <a:xfrm>
            <a:off x="5653313" y="2271660"/>
            <a:ext cx="3450327" cy="1508105"/>
          </a:xfrm>
          <a:prstGeom prst="rect">
            <a:avLst/>
          </a:prstGeom>
          <a:solidFill>
            <a:schemeClr val="bg1">
              <a:lumMod val="85000"/>
            </a:schemeClr>
          </a:solidFill>
        </p:spPr>
        <p:txBody>
          <a:bodyPr wrap="square" lIns="0" tIns="0" rIns="0" bIns="0" rtlCol="0">
            <a:spAutoFit/>
          </a:bodyPr>
          <a:lstStyle/>
          <a:p>
            <a:pPr algn="ctr"/>
            <a:r>
              <a:rPr lang="en-US" sz="1400" b="1" dirty="0">
                <a:solidFill>
                  <a:schemeClr val="accent1"/>
                </a:solidFill>
                <a:latin typeface="Calibri Light" panose="020F0302020204030204" pitchFamily="34" charset="0"/>
                <a:cs typeface="Arial" panose="020B0604020202020204" pitchFamily="34" charset="0"/>
              </a:rPr>
              <a:t>Pre-construction decisions</a:t>
            </a:r>
          </a:p>
          <a:p>
            <a:pPr algn="ctr"/>
            <a:r>
              <a:rPr lang="en-US" sz="1400" b="1" dirty="0">
                <a:solidFill>
                  <a:schemeClr val="accent1">
                    <a:lumMod val="50000"/>
                  </a:schemeClr>
                </a:solidFill>
                <a:latin typeface="Calibri Light" panose="020F0302020204030204" pitchFamily="34" charset="0"/>
                <a:cs typeface="Arial" panose="020B0604020202020204" pitchFamily="34" charset="0"/>
              </a:rPr>
              <a:t>Power plant developers: </a:t>
            </a:r>
            <a:r>
              <a:rPr lang="en-US" sz="1400" dirty="0">
                <a:solidFill>
                  <a:schemeClr val="accent1">
                    <a:lumMod val="50000"/>
                  </a:schemeClr>
                </a:solidFill>
                <a:latin typeface="Calibri Light" panose="020F0302020204030204" pitchFamily="34" charset="0"/>
                <a:cs typeface="Arial" panose="020B0604020202020204" pitchFamily="34" charset="0"/>
              </a:rPr>
              <a:t>Site selection. Future risks assessment.</a:t>
            </a:r>
          </a:p>
          <a:p>
            <a:pPr algn="ctr"/>
            <a:r>
              <a:rPr lang="en-US" sz="1400" b="1" dirty="0">
                <a:solidFill>
                  <a:schemeClr val="accent1">
                    <a:lumMod val="50000"/>
                  </a:schemeClr>
                </a:solidFill>
                <a:latin typeface="Calibri Light" panose="020F0302020204030204" pitchFamily="34" charset="0"/>
                <a:cs typeface="Arial" panose="020B0604020202020204" pitchFamily="34" charset="0"/>
              </a:rPr>
              <a:t>Investors: </a:t>
            </a:r>
            <a:r>
              <a:rPr lang="en-US" sz="1400" dirty="0">
                <a:solidFill>
                  <a:schemeClr val="accent1">
                    <a:lumMod val="50000"/>
                  </a:schemeClr>
                </a:solidFill>
                <a:latin typeface="Calibri Light" panose="020F0302020204030204" pitchFamily="34" charset="0"/>
                <a:cs typeface="Arial" panose="020B0604020202020204" pitchFamily="34" charset="0"/>
              </a:rPr>
              <a:t>Evaluate return on investments</a:t>
            </a:r>
          </a:p>
          <a:p>
            <a:pPr algn="ctr"/>
            <a:r>
              <a:rPr lang="en-US" sz="1400" b="1" dirty="0">
                <a:solidFill>
                  <a:schemeClr val="accent1">
                    <a:lumMod val="50000"/>
                  </a:schemeClr>
                </a:solidFill>
                <a:latin typeface="Calibri Light" panose="020F0302020204030204" pitchFamily="34" charset="0"/>
                <a:cs typeface="Arial" panose="020B0604020202020204" pitchFamily="34" charset="0"/>
              </a:rPr>
              <a:t>Policy-makers:</a:t>
            </a:r>
            <a:r>
              <a:rPr lang="en-US" sz="1400" dirty="0">
                <a:solidFill>
                  <a:schemeClr val="accent1">
                    <a:lumMod val="50000"/>
                  </a:schemeClr>
                </a:solidFill>
                <a:latin typeface="Calibri Light" panose="020F0302020204030204" pitchFamily="34" charset="0"/>
                <a:cs typeface="Arial" panose="020B0604020202020204" pitchFamily="34" charset="0"/>
              </a:rPr>
              <a:t> Assess changes to energy mix</a:t>
            </a:r>
          </a:p>
          <a:p>
            <a:pPr algn="ctr"/>
            <a:r>
              <a:rPr lang="en-US" sz="1400" b="1" dirty="0">
                <a:solidFill>
                  <a:schemeClr val="accent1">
                    <a:lumMod val="50000"/>
                  </a:schemeClr>
                </a:solidFill>
                <a:latin typeface="Calibri Light" panose="020F0302020204030204" pitchFamily="34" charset="0"/>
                <a:cs typeface="Arial" panose="020B0604020202020204" pitchFamily="34" charset="0"/>
              </a:rPr>
              <a:t>River-basin managers</a:t>
            </a:r>
            <a:r>
              <a:rPr lang="en-US" sz="1400" dirty="0">
                <a:solidFill>
                  <a:schemeClr val="accent1">
                    <a:lumMod val="50000"/>
                  </a:schemeClr>
                </a:solidFill>
                <a:latin typeface="Calibri Light" panose="020F0302020204030204" pitchFamily="34" charset="0"/>
                <a:cs typeface="Arial" panose="020B0604020202020204" pitchFamily="34" charset="0"/>
              </a:rPr>
              <a:t>: understand changes to better manage the river flow</a:t>
            </a:r>
          </a:p>
        </p:txBody>
      </p:sp>
      <p:sp>
        <p:nvSpPr>
          <p:cNvPr id="58" name="TextBox 57"/>
          <p:cNvSpPr txBox="1"/>
          <p:nvPr/>
        </p:nvSpPr>
        <p:spPr>
          <a:xfrm>
            <a:off x="2564294" y="2260026"/>
            <a:ext cx="3026286" cy="1938992"/>
          </a:xfrm>
          <a:prstGeom prst="rect">
            <a:avLst/>
          </a:prstGeom>
          <a:solidFill>
            <a:schemeClr val="bg1">
              <a:lumMod val="85000"/>
            </a:schemeClr>
          </a:solidFill>
        </p:spPr>
        <p:txBody>
          <a:bodyPr wrap="square" lIns="0" tIns="0" rIns="0" bIns="0" rtlCol="0">
            <a:spAutoFit/>
          </a:bodyPr>
          <a:lstStyle/>
          <a:p>
            <a:pPr algn="ctr"/>
            <a:r>
              <a:rPr lang="en-US" sz="1400" b="1" dirty="0">
                <a:solidFill>
                  <a:schemeClr val="accent1"/>
                </a:solidFill>
                <a:latin typeface="Calibri Light" panose="020F0302020204030204" pitchFamily="34" charset="0"/>
                <a:cs typeface="Arial" panose="020B0604020202020204" pitchFamily="34" charset="0"/>
              </a:rPr>
              <a:t>Post-construction decisions</a:t>
            </a:r>
          </a:p>
          <a:p>
            <a:pPr algn="ctr"/>
            <a:r>
              <a:rPr lang="en-US" sz="1400" b="1" dirty="0">
                <a:solidFill>
                  <a:schemeClr val="accent1">
                    <a:lumMod val="50000"/>
                  </a:schemeClr>
                </a:solidFill>
                <a:latin typeface="Calibri Light" panose="020F0302020204030204" pitchFamily="34" charset="0"/>
                <a:cs typeface="Arial" panose="020B0604020202020204" pitchFamily="34" charset="0"/>
              </a:rPr>
              <a:t>Energy producers: </a:t>
            </a:r>
            <a:r>
              <a:rPr lang="en-US" sz="1400" dirty="0">
                <a:solidFill>
                  <a:schemeClr val="accent1">
                    <a:lumMod val="50000"/>
                  </a:schemeClr>
                </a:solidFill>
                <a:latin typeface="Calibri Light" panose="020F0302020204030204" pitchFamily="34" charset="0"/>
                <a:cs typeface="Arial" panose="020B0604020202020204" pitchFamily="34" charset="0"/>
              </a:rPr>
              <a:t>Resource management strategies</a:t>
            </a:r>
          </a:p>
          <a:p>
            <a:pPr algn="ctr"/>
            <a:r>
              <a:rPr lang="en-US" sz="1400" b="1" dirty="0">
                <a:solidFill>
                  <a:schemeClr val="accent1">
                    <a:lumMod val="50000"/>
                  </a:schemeClr>
                </a:solidFill>
                <a:latin typeface="Calibri Light" panose="020F0302020204030204" pitchFamily="34" charset="0"/>
                <a:cs typeface="Arial" panose="020B0604020202020204" pitchFamily="34" charset="0"/>
              </a:rPr>
              <a:t>Energy traders: </a:t>
            </a:r>
            <a:r>
              <a:rPr lang="en-US" sz="1400" dirty="0">
                <a:solidFill>
                  <a:schemeClr val="accent1">
                    <a:lumMod val="50000"/>
                  </a:schemeClr>
                </a:solidFill>
                <a:latin typeface="Calibri Light" panose="020F0302020204030204" pitchFamily="34" charset="0"/>
                <a:cs typeface="Arial" panose="020B0604020202020204" pitchFamily="34" charset="0"/>
              </a:rPr>
              <a:t>Resource effects on markets</a:t>
            </a:r>
          </a:p>
          <a:p>
            <a:pPr algn="just"/>
            <a:r>
              <a:rPr lang="en-US" sz="1400" b="1" dirty="0">
                <a:solidFill>
                  <a:schemeClr val="accent1">
                    <a:lumMod val="50000"/>
                  </a:schemeClr>
                </a:solidFill>
                <a:latin typeface="Calibri Light" panose="020F0302020204030204" pitchFamily="34" charset="0"/>
                <a:cs typeface="Arial" panose="020B0604020202020204" pitchFamily="34" charset="0"/>
              </a:rPr>
              <a:t>Plant operators: </a:t>
            </a:r>
            <a:r>
              <a:rPr lang="en-US" sz="1400" dirty="0">
                <a:solidFill>
                  <a:schemeClr val="accent1">
                    <a:lumMod val="50000"/>
                  </a:schemeClr>
                </a:solidFill>
                <a:latin typeface="Calibri Light" panose="020F0302020204030204" pitchFamily="34" charset="0"/>
                <a:cs typeface="Arial" panose="020B0604020202020204" pitchFamily="34" charset="0"/>
              </a:rPr>
              <a:t>Planning for maintenance works, especially offshore wind O&amp;M</a:t>
            </a:r>
          </a:p>
          <a:p>
            <a:pPr algn="ctr"/>
            <a:r>
              <a:rPr lang="en-US" sz="1400" b="1" dirty="0">
                <a:solidFill>
                  <a:schemeClr val="accent1">
                    <a:lumMod val="50000"/>
                  </a:schemeClr>
                </a:solidFill>
                <a:latin typeface="Calibri Light" panose="020F0302020204030204" pitchFamily="34" charset="0"/>
                <a:cs typeface="Arial" panose="020B0604020202020204" pitchFamily="34" charset="0"/>
              </a:rPr>
              <a:t>Plant investors: </a:t>
            </a:r>
            <a:r>
              <a:rPr lang="en-US" sz="1400" dirty="0">
                <a:solidFill>
                  <a:schemeClr val="accent1">
                    <a:lumMod val="50000"/>
                  </a:schemeClr>
                </a:solidFill>
                <a:latin typeface="Calibri Light" panose="020F0302020204030204" pitchFamily="34" charset="0"/>
                <a:cs typeface="Arial" panose="020B0604020202020204" pitchFamily="34" charset="0"/>
              </a:rPr>
              <a:t>anticipate cash flow, optimize return on investments</a:t>
            </a:r>
          </a:p>
        </p:txBody>
      </p:sp>
      <p:sp>
        <p:nvSpPr>
          <p:cNvPr id="59" name="TextBox 58"/>
          <p:cNvSpPr txBox="1"/>
          <p:nvPr/>
        </p:nvSpPr>
        <p:spPr>
          <a:xfrm>
            <a:off x="83857" y="2271660"/>
            <a:ext cx="2438400" cy="1938992"/>
          </a:xfrm>
          <a:prstGeom prst="rect">
            <a:avLst/>
          </a:prstGeom>
          <a:solidFill>
            <a:schemeClr val="bg1">
              <a:lumMod val="85000"/>
            </a:schemeClr>
          </a:solidFill>
        </p:spPr>
        <p:txBody>
          <a:bodyPr wrap="square" lIns="0" tIns="0" rIns="0" bIns="0" rtlCol="0">
            <a:spAutoFit/>
          </a:bodyPr>
          <a:lstStyle/>
          <a:p>
            <a:pPr algn="ctr"/>
            <a:r>
              <a:rPr lang="en-US" sz="1400" b="1" dirty="0">
                <a:solidFill>
                  <a:schemeClr val="accent1"/>
                </a:solidFill>
                <a:latin typeface="Calibri Light" panose="020F0302020204030204" pitchFamily="34" charset="0"/>
                <a:cs typeface="Arial" panose="020B0604020202020204" pitchFamily="34" charset="0"/>
              </a:rPr>
              <a:t>Post-construction decisions</a:t>
            </a:r>
          </a:p>
          <a:p>
            <a:pPr algn="ctr"/>
            <a:r>
              <a:rPr lang="en-US" sz="1400" b="1" dirty="0">
                <a:solidFill>
                  <a:schemeClr val="accent1">
                    <a:lumMod val="50000"/>
                  </a:schemeClr>
                </a:solidFill>
                <a:latin typeface="Calibri Light" panose="020F0302020204030204" pitchFamily="34" charset="0"/>
                <a:cs typeface="Arial" panose="020B0604020202020204" pitchFamily="34" charset="0"/>
              </a:rPr>
              <a:t>Energy producers:</a:t>
            </a:r>
          </a:p>
          <a:p>
            <a:pPr algn="ctr"/>
            <a:r>
              <a:rPr lang="en-US" sz="1400" dirty="0">
                <a:solidFill>
                  <a:schemeClr val="accent1">
                    <a:lumMod val="50000"/>
                  </a:schemeClr>
                </a:solidFill>
                <a:latin typeface="Calibri Light" panose="020F0302020204030204" pitchFamily="34" charset="0"/>
                <a:cs typeface="Arial" panose="020B0604020202020204" pitchFamily="34" charset="0"/>
              </a:rPr>
              <a:t>commit energy sales for next day</a:t>
            </a:r>
          </a:p>
          <a:p>
            <a:pPr algn="ctr"/>
            <a:r>
              <a:rPr lang="en-US" sz="1400" b="1" dirty="0">
                <a:solidFill>
                  <a:schemeClr val="accent1">
                    <a:lumMod val="50000"/>
                  </a:schemeClr>
                </a:solidFill>
                <a:latin typeface="Calibri Light" panose="020F0302020204030204" pitchFamily="34" charset="0"/>
                <a:cs typeface="Arial" panose="020B0604020202020204" pitchFamily="34" charset="0"/>
              </a:rPr>
              <a:t>Grid operators: </a:t>
            </a:r>
            <a:r>
              <a:rPr lang="en-US" sz="1400" dirty="0">
                <a:solidFill>
                  <a:schemeClr val="accent1">
                    <a:lumMod val="50000"/>
                  </a:schemeClr>
                </a:solidFill>
                <a:latin typeface="Calibri Light" panose="020F0302020204030204" pitchFamily="34" charset="0"/>
                <a:cs typeface="Arial" panose="020B0604020202020204" pitchFamily="34" charset="0"/>
              </a:rPr>
              <a:t>Market prices and grid balance</a:t>
            </a:r>
          </a:p>
          <a:p>
            <a:pPr algn="ctr"/>
            <a:r>
              <a:rPr lang="en-US" sz="1400" b="1" dirty="0">
                <a:solidFill>
                  <a:schemeClr val="accent1">
                    <a:lumMod val="50000"/>
                  </a:schemeClr>
                </a:solidFill>
                <a:latin typeface="Calibri Light" panose="020F0302020204030204" pitchFamily="34" charset="0"/>
                <a:cs typeface="Arial" panose="020B0604020202020204" pitchFamily="34" charset="0"/>
              </a:rPr>
              <a:t>Energy traders: </a:t>
            </a:r>
            <a:r>
              <a:rPr lang="en-US" sz="1400" dirty="0">
                <a:solidFill>
                  <a:schemeClr val="accent1">
                    <a:lumMod val="50000"/>
                  </a:schemeClr>
                </a:solidFill>
                <a:latin typeface="Calibri Light" panose="020F0302020204030204" pitchFamily="34" charset="0"/>
                <a:cs typeface="Arial" panose="020B0604020202020204" pitchFamily="34" charset="0"/>
              </a:rPr>
              <a:t>Anticipate energy prices</a:t>
            </a:r>
          </a:p>
          <a:p>
            <a:pPr algn="ctr"/>
            <a:r>
              <a:rPr lang="en-US" sz="1400" b="1" dirty="0">
                <a:solidFill>
                  <a:schemeClr val="accent1">
                    <a:lumMod val="50000"/>
                  </a:schemeClr>
                </a:solidFill>
                <a:latin typeface="Calibri Light" panose="020F0302020204030204" pitchFamily="34" charset="0"/>
                <a:cs typeface="Arial" panose="020B0604020202020204" pitchFamily="34" charset="0"/>
              </a:rPr>
              <a:t>Plant operators: </a:t>
            </a:r>
            <a:r>
              <a:rPr lang="en-US" sz="1400" dirty="0">
                <a:solidFill>
                  <a:schemeClr val="accent1">
                    <a:lumMod val="50000"/>
                  </a:schemeClr>
                </a:solidFill>
                <a:latin typeface="Calibri Light" panose="020F0302020204030204" pitchFamily="34" charset="0"/>
                <a:cs typeface="Arial" panose="020B0604020202020204" pitchFamily="34" charset="0"/>
              </a:rPr>
              <a:t>planning for cleaning and maintenance</a:t>
            </a:r>
          </a:p>
        </p:txBody>
      </p:sp>
      <p:pic>
        <p:nvPicPr>
          <p:cNvPr id="60" name="Picture 2" descr="Image result for solar pla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5379" y="3840536"/>
            <a:ext cx="1447648" cy="65501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9" descr="https://upload.wikimedia.org/wikipedia/commons/b/ba/Windmills_D1-D4_(Thornton_Bank).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67167" y="3843797"/>
            <a:ext cx="632768" cy="651753"/>
          </a:xfrm>
          <a:prstGeom prst="rect">
            <a:avLst/>
          </a:prstGeom>
          <a:noFill/>
          <a:extLst>
            <a:ext uri="{909E8E84-426E-40DD-AFC4-6F175D3DCCD1}">
              <a14:hiddenFill xmlns:a14="http://schemas.microsoft.com/office/drawing/2010/main">
                <a:solidFill>
                  <a:srgbClr val="FFFFFF"/>
                </a:solidFill>
              </a14:hiddenFill>
            </a:ext>
          </a:extLst>
        </p:spPr>
      </p:pic>
      <p:sp>
        <p:nvSpPr>
          <p:cNvPr id="62" name="Rounded Rectangle 61"/>
          <p:cNvSpPr/>
          <p:nvPr/>
        </p:nvSpPr>
        <p:spPr>
          <a:xfrm>
            <a:off x="2673621" y="6291680"/>
            <a:ext cx="2775100" cy="376195"/>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Calibri Light" panose="020F0302020204030204" pitchFamily="34" charset="0"/>
              </a:rPr>
              <a:t>S2S4E project</a:t>
            </a:r>
          </a:p>
        </p:txBody>
      </p:sp>
      <p:sp>
        <p:nvSpPr>
          <p:cNvPr id="63" name="TextBox 62"/>
          <p:cNvSpPr txBox="1"/>
          <p:nvPr/>
        </p:nvSpPr>
        <p:spPr>
          <a:xfrm>
            <a:off x="125808" y="4341662"/>
            <a:ext cx="2286000" cy="307777"/>
          </a:xfrm>
          <a:prstGeom prst="rect">
            <a:avLst/>
          </a:prstGeom>
          <a:noFill/>
        </p:spPr>
        <p:txBody>
          <a:bodyPr wrap="square" rtlCol="0">
            <a:spAutoFit/>
          </a:bodyPr>
          <a:lstStyle/>
          <a:p>
            <a:r>
              <a:rPr lang="en-US" sz="1400" b="1" u="sng" dirty="0">
                <a:solidFill>
                  <a:schemeClr val="accent1">
                    <a:lumMod val="50000"/>
                  </a:schemeClr>
                </a:solidFill>
                <a:latin typeface="Calibri Light" panose="020F0302020204030204" pitchFamily="34" charset="0"/>
                <a:cs typeface="Arial" panose="020B0604020202020204" pitchFamily="34" charset="0"/>
              </a:rPr>
              <a:t>Applications for demand</a:t>
            </a:r>
            <a:endParaRPr lang="en-US" sz="1400" u="sng" dirty="0">
              <a:solidFill>
                <a:schemeClr val="accent1">
                  <a:lumMod val="50000"/>
                </a:schemeClr>
              </a:solidFill>
              <a:latin typeface="Calibri Light" panose="020F0302020204030204" pitchFamily="34" charset="0"/>
              <a:cs typeface="Arial" panose="020B0604020202020204" pitchFamily="34" charset="0"/>
            </a:endParaRPr>
          </a:p>
        </p:txBody>
      </p:sp>
      <p:sp>
        <p:nvSpPr>
          <p:cNvPr id="64" name="TextBox 63"/>
          <p:cNvSpPr txBox="1"/>
          <p:nvPr/>
        </p:nvSpPr>
        <p:spPr>
          <a:xfrm>
            <a:off x="5632617" y="4620263"/>
            <a:ext cx="3471023" cy="1508105"/>
          </a:xfrm>
          <a:prstGeom prst="rect">
            <a:avLst/>
          </a:prstGeom>
          <a:solidFill>
            <a:schemeClr val="bg1">
              <a:lumMod val="85000"/>
            </a:schemeClr>
          </a:solidFill>
        </p:spPr>
        <p:txBody>
          <a:bodyPr wrap="square" lIns="0" tIns="0" rIns="0" bIns="0" rtlCol="0">
            <a:spAutoFit/>
          </a:bodyPr>
          <a:lstStyle/>
          <a:p>
            <a:pPr algn="ctr"/>
            <a:r>
              <a:rPr lang="en-US" sz="1400" b="1" dirty="0">
                <a:solidFill>
                  <a:schemeClr val="accent1"/>
                </a:solidFill>
                <a:latin typeface="Calibri Light" panose="020F0302020204030204" pitchFamily="34" charset="0"/>
                <a:cs typeface="Arial" panose="020B0604020202020204" pitchFamily="34" charset="0"/>
              </a:rPr>
              <a:t>Long-term planning</a:t>
            </a:r>
          </a:p>
          <a:p>
            <a:pPr algn="ctr"/>
            <a:r>
              <a:rPr lang="en-US" sz="1400" b="1" dirty="0">
                <a:solidFill>
                  <a:schemeClr val="accent1">
                    <a:lumMod val="50000"/>
                  </a:schemeClr>
                </a:solidFill>
                <a:latin typeface="Calibri Light" panose="020F0302020204030204" pitchFamily="34" charset="0"/>
                <a:cs typeface="Arial" panose="020B0604020202020204" pitchFamily="34" charset="0"/>
              </a:rPr>
              <a:t>Grid operators: </a:t>
            </a:r>
          </a:p>
          <a:p>
            <a:pPr algn="ctr"/>
            <a:r>
              <a:rPr lang="en-US" sz="1400" dirty="0">
                <a:solidFill>
                  <a:schemeClr val="accent1">
                    <a:lumMod val="50000"/>
                  </a:schemeClr>
                </a:solidFill>
                <a:latin typeface="Calibri Light" panose="020F0302020204030204" pitchFamily="34" charset="0"/>
                <a:cs typeface="Arial" panose="020B0604020202020204" pitchFamily="34" charset="0"/>
              </a:rPr>
              <a:t>Anticipate addition of more capacity. Adaptation of transmission lines</a:t>
            </a:r>
          </a:p>
          <a:p>
            <a:pPr algn="ctr"/>
            <a:r>
              <a:rPr lang="en-US" sz="1400" b="1" dirty="0">
                <a:solidFill>
                  <a:schemeClr val="accent1">
                    <a:lumMod val="50000"/>
                  </a:schemeClr>
                </a:solidFill>
                <a:latin typeface="Calibri Light" panose="020F0302020204030204" pitchFamily="34" charset="0"/>
                <a:cs typeface="Arial" panose="020B0604020202020204" pitchFamily="34" charset="0"/>
              </a:rPr>
              <a:t>Policy-makers:</a:t>
            </a:r>
            <a:r>
              <a:rPr lang="en-US" sz="1400" dirty="0">
                <a:solidFill>
                  <a:schemeClr val="accent1">
                    <a:lumMod val="50000"/>
                  </a:schemeClr>
                </a:solidFill>
                <a:latin typeface="Calibri Light" panose="020F0302020204030204" pitchFamily="34" charset="0"/>
                <a:cs typeface="Arial" panose="020B0604020202020204" pitchFamily="34" charset="0"/>
              </a:rPr>
              <a:t> </a:t>
            </a:r>
          </a:p>
          <a:p>
            <a:r>
              <a:rPr lang="en-US" sz="1400" dirty="0">
                <a:solidFill>
                  <a:schemeClr val="accent1">
                    <a:lumMod val="50000"/>
                  </a:schemeClr>
                </a:solidFill>
                <a:latin typeface="Calibri Light" panose="020F0302020204030204" pitchFamily="34" charset="0"/>
                <a:cs typeface="Arial" panose="020B0604020202020204" pitchFamily="34" charset="0"/>
              </a:rPr>
              <a:t>Plan addition of more capacity. </a:t>
            </a:r>
          </a:p>
          <a:p>
            <a:r>
              <a:rPr lang="en-US" sz="1400" dirty="0">
                <a:solidFill>
                  <a:schemeClr val="accent1">
                    <a:lumMod val="50000"/>
                  </a:schemeClr>
                </a:solidFill>
                <a:latin typeface="Calibri Light" panose="020F0302020204030204" pitchFamily="34" charset="0"/>
                <a:cs typeface="Arial" panose="020B0604020202020204" pitchFamily="34" charset="0"/>
              </a:rPr>
              <a:t>Understand changes to energy mix</a:t>
            </a:r>
          </a:p>
        </p:txBody>
      </p:sp>
      <p:sp>
        <p:nvSpPr>
          <p:cNvPr id="65" name="TextBox 64"/>
          <p:cNvSpPr txBox="1"/>
          <p:nvPr/>
        </p:nvSpPr>
        <p:spPr>
          <a:xfrm>
            <a:off x="2564294" y="4649439"/>
            <a:ext cx="2998926" cy="1600438"/>
          </a:xfrm>
          <a:prstGeom prst="rect">
            <a:avLst/>
          </a:prstGeom>
          <a:solidFill>
            <a:schemeClr val="bg1">
              <a:lumMod val="85000"/>
            </a:schemeClr>
          </a:solidFill>
        </p:spPr>
        <p:txBody>
          <a:bodyPr wrap="square" rtlCol="0">
            <a:spAutoFit/>
          </a:bodyPr>
          <a:lstStyle/>
          <a:p>
            <a:pPr algn="ctr"/>
            <a:r>
              <a:rPr lang="en-US" sz="1400" b="1" dirty="0">
                <a:solidFill>
                  <a:schemeClr val="accent1"/>
                </a:solidFill>
                <a:latin typeface="Calibri Light" panose="020F0302020204030204" pitchFamily="34" charset="0"/>
                <a:cs typeface="Arial" panose="020B0604020202020204" pitchFamily="34" charset="0"/>
              </a:rPr>
              <a:t>Mid-term planning</a:t>
            </a:r>
          </a:p>
          <a:p>
            <a:pPr algn="ctr"/>
            <a:r>
              <a:rPr lang="en-US" sz="1400" b="1" dirty="0">
                <a:solidFill>
                  <a:schemeClr val="accent1">
                    <a:lumMod val="50000"/>
                  </a:schemeClr>
                </a:solidFill>
                <a:latin typeface="Calibri Light" panose="020F0302020204030204" pitchFamily="34" charset="0"/>
                <a:cs typeface="Arial" panose="020B0604020202020204" pitchFamily="34" charset="0"/>
              </a:rPr>
              <a:t>Grid operators:</a:t>
            </a:r>
          </a:p>
          <a:p>
            <a:pPr algn="ctr"/>
            <a:r>
              <a:rPr lang="en-US" sz="1400" dirty="0">
                <a:solidFill>
                  <a:schemeClr val="accent1">
                    <a:lumMod val="50000"/>
                  </a:schemeClr>
                </a:solidFill>
                <a:latin typeface="Calibri Light" panose="020F0302020204030204" pitchFamily="34" charset="0"/>
                <a:cs typeface="Arial" panose="020B0604020202020204" pitchFamily="34" charset="0"/>
              </a:rPr>
              <a:t>Anticipate hotter/colder seasons Schedule power plants to reinforce supply.</a:t>
            </a:r>
          </a:p>
          <a:p>
            <a:pPr algn="ctr"/>
            <a:r>
              <a:rPr lang="en-US" sz="1400" b="1" dirty="0">
                <a:solidFill>
                  <a:schemeClr val="accent1">
                    <a:lumMod val="50000"/>
                  </a:schemeClr>
                </a:solidFill>
                <a:latin typeface="Calibri Light" panose="020F0302020204030204" pitchFamily="34" charset="0"/>
                <a:cs typeface="Arial" panose="020B0604020202020204" pitchFamily="34" charset="0"/>
              </a:rPr>
              <a:t>Energy traders: </a:t>
            </a:r>
          </a:p>
          <a:p>
            <a:pPr algn="ctr"/>
            <a:r>
              <a:rPr lang="en-US" sz="1400" dirty="0">
                <a:solidFill>
                  <a:schemeClr val="accent1">
                    <a:lumMod val="50000"/>
                  </a:schemeClr>
                </a:solidFill>
                <a:latin typeface="Calibri Light" panose="020F0302020204030204" pitchFamily="34" charset="0"/>
                <a:cs typeface="Arial" panose="020B0604020202020204" pitchFamily="34" charset="0"/>
              </a:rPr>
              <a:t>Anticipate energy prices.</a:t>
            </a:r>
          </a:p>
        </p:txBody>
      </p:sp>
      <p:sp>
        <p:nvSpPr>
          <p:cNvPr id="66" name="TextBox 65"/>
          <p:cNvSpPr txBox="1"/>
          <p:nvPr/>
        </p:nvSpPr>
        <p:spPr>
          <a:xfrm>
            <a:off x="50684" y="4657124"/>
            <a:ext cx="2449156" cy="1600438"/>
          </a:xfrm>
          <a:prstGeom prst="rect">
            <a:avLst/>
          </a:prstGeom>
          <a:solidFill>
            <a:schemeClr val="bg1">
              <a:lumMod val="85000"/>
            </a:schemeClr>
          </a:solidFill>
        </p:spPr>
        <p:txBody>
          <a:bodyPr wrap="square" rtlCol="0">
            <a:spAutoFit/>
          </a:bodyPr>
          <a:lstStyle/>
          <a:p>
            <a:pPr algn="ctr"/>
            <a:r>
              <a:rPr lang="en-US" sz="1400" b="1" dirty="0">
                <a:solidFill>
                  <a:schemeClr val="accent1"/>
                </a:solidFill>
                <a:latin typeface="Calibri Light" panose="020F0302020204030204" pitchFamily="34" charset="0"/>
                <a:cs typeface="Arial" panose="020B0604020202020204" pitchFamily="34" charset="0"/>
              </a:rPr>
              <a:t>Daily operation decisions</a:t>
            </a:r>
          </a:p>
          <a:p>
            <a:pPr algn="ctr"/>
            <a:r>
              <a:rPr lang="en-US" sz="1400" b="1" dirty="0">
                <a:solidFill>
                  <a:schemeClr val="accent1">
                    <a:lumMod val="50000"/>
                  </a:schemeClr>
                </a:solidFill>
                <a:latin typeface="Calibri Light" panose="020F0302020204030204" pitchFamily="34" charset="0"/>
                <a:cs typeface="Arial" panose="020B0604020202020204" pitchFamily="34" charset="0"/>
              </a:rPr>
              <a:t>Grid operators:</a:t>
            </a:r>
          </a:p>
          <a:p>
            <a:pPr algn="ctr"/>
            <a:r>
              <a:rPr lang="en-US" sz="1400" dirty="0">
                <a:solidFill>
                  <a:schemeClr val="accent1">
                    <a:lumMod val="50000"/>
                  </a:schemeClr>
                </a:solidFill>
                <a:latin typeface="Calibri Light" panose="020F0302020204030204" pitchFamily="34" charset="0"/>
                <a:cs typeface="Arial" panose="020B0604020202020204" pitchFamily="34" charset="0"/>
              </a:rPr>
              <a:t>Anticipate hot/cold days.</a:t>
            </a:r>
          </a:p>
          <a:p>
            <a:pPr algn="ctr"/>
            <a:r>
              <a:rPr lang="en-US" sz="1400" dirty="0">
                <a:solidFill>
                  <a:schemeClr val="accent1">
                    <a:lumMod val="50000"/>
                  </a:schemeClr>
                </a:solidFill>
                <a:latin typeface="Calibri Light" panose="020F0302020204030204" pitchFamily="34" charset="0"/>
                <a:cs typeface="Arial" panose="020B0604020202020204" pitchFamily="34" charset="0"/>
              </a:rPr>
              <a:t>Schedule power plants to reinforce supply.</a:t>
            </a:r>
          </a:p>
          <a:p>
            <a:pPr algn="ctr"/>
            <a:r>
              <a:rPr lang="en-US" sz="1400" b="1" dirty="0">
                <a:solidFill>
                  <a:schemeClr val="accent1">
                    <a:lumMod val="50000"/>
                  </a:schemeClr>
                </a:solidFill>
                <a:latin typeface="Calibri Light" panose="020F0302020204030204" pitchFamily="34" charset="0"/>
                <a:cs typeface="Arial" panose="020B0604020202020204" pitchFamily="34" charset="0"/>
              </a:rPr>
              <a:t>Energy traders: </a:t>
            </a:r>
            <a:r>
              <a:rPr lang="en-US" sz="1400" dirty="0">
                <a:solidFill>
                  <a:schemeClr val="accent1">
                    <a:lumMod val="50000"/>
                  </a:schemeClr>
                </a:solidFill>
                <a:latin typeface="Calibri Light" panose="020F0302020204030204" pitchFamily="34" charset="0"/>
                <a:cs typeface="Arial" panose="020B0604020202020204" pitchFamily="34" charset="0"/>
              </a:rPr>
              <a:t>Anticipate energy prices.</a:t>
            </a:r>
          </a:p>
        </p:txBody>
      </p:sp>
      <p:sp>
        <p:nvSpPr>
          <p:cNvPr id="67" name="TextBox 66"/>
          <p:cNvSpPr txBox="1"/>
          <p:nvPr/>
        </p:nvSpPr>
        <p:spPr>
          <a:xfrm>
            <a:off x="60580" y="1935608"/>
            <a:ext cx="3420375" cy="307777"/>
          </a:xfrm>
          <a:prstGeom prst="rect">
            <a:avLst/>
          </a:prstGeom>
          <a:solidFill>
            <a:schemeClr val="bg1"/>
          </a:solidFill>
        </p:spPr>
        <p:txBody>
          <a:bodyPr wrap="square" rtlCol="0">
            <a:spAutoFit/>
          </a:bodyPr>
          <a:lstStyle/>
          <a:p>
            <a:r>
              <a:rPr lang="en-US" sz="1400" b="1" u="sng" dirty="0">
                <a:solidFill>
                  <a:schemeClr val="accent1">
                    <a:lumMod val="50000"/>
                  </a:schemeClr>
                </a:solidFill>
                <a:latin typeface="+mj-lt"/>
                <a:cs typeface="Arial" panose="020B0604020202020204" pitchFamily="34" charset="0"/>
              </a:rPr>
              <a:t>Applications</a:t>
            </a:r>
            <a:r>
              <a:rPr lang="en-US" sz="1400" b="1" u="sng" dirty="0">
                <a:solidFill>
                  <a:schemeClr val="tx1">
                    <a:lumMod val="85000"/>
                    <a:lumOff val="15000"/>
                  </a:schemeClr>
                </a:solidFill>
                <a:latin typeface="+mj-lt"/>
                <a:cs typeface="Arial" panose="020B0604020202020204" pitchFamily="34" charset="0"/>
              </a:rPr>
              <a:t> </a:t>
            </a:r>
            <a:r>
              <a:rPr lang="en-US" sz="1400" b="1" u="sng" dirty="0">
                <a:solidFill>
                  <a:schemeClr val="accent1">
                    <a:lumMod val="50000"/>
                  </a:schemeClr>
                </a:solidFill>
                <a:latin typeface="+mj-lt"/>
                <a:cs typeface="Arial" panose="020B0604020202020204" pitchFamily="34" charset="0"/>
              </a:rPr>
              <a:t>for wind/solar/hydro generation</a:t>
            </a:r>
            <a:endParaRPr lang="en-US" sz="1400" u="sng" dirty="0">
              <a:solidFill>
                <a:schemeClr val="accent1">
                  <a:lumMod val="50000"/>
                </a:schemeClr>
              </a:solidFill>
              <a:latin typeface="+mj-lt"/>
              <a:cs typeface="Arial" panose="020B0604020202020204" pitchFamily="34" charset="0"/>
            </a:endParaRPr>
          </a:p>
        </p:txBody>
      </p:sp>
      <p:pic>
        <p:nvPicPr>
          <p:cNvPr id="68" name="Picture 2" descr="http://www.ecointeligencia.com/wp-content/uploads/2013/04/consumo-electric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56181" y="5471619"/>
            <a:ext cx="957041" cy="626983"/>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55"/>
          <p:cNvSpPr/>
          <p:nvPr/>
        </p:nvSpPr>
        <p:spPr>
          <a:xfrm>
            <a:off x="2522644" y="915068"/>
            <a:ext cx="3068323" cy="5837576"/>
          </a:xfrm>
          <a:prstGeom prst="rect">
            <a:avLst/>
          </a:prstGeom>
          <a:noFill/>
          <a:ln w="41275">
            <a:solidFill>
              <a:srgbClr val="2E74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endParaRPr>
          </a:p>
        </p:txBody>
      </p:sp>
    </p:spTree>
    <p:extLst>
      <p:ext uri="{BB962C8B-B14F-4D97-AF65-F5344CB8AC3E}">
        <p14:creationId xmlns:p14="http://schemas.microsoft.com/office/powerpoint/2010/main" val="291881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5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600020-2E31-42A0-9D40-46953AB3B8F4}"/>
              </a:ext>
            </a:extLst>
          </p:cNvPr>
          <p:cNvSpPr>
            <a:spLocks noGrp="1"/>
          </p:cNvSpPr>
          <p:nvPr>
            <p:ph type="title"/>
          </p:nvPr>
        </p:nvSpPr>
        <p:spPr/>
        <p:txBody>
          <a:bodyPr/>
          <a:lstStyle/>
          <a:p>
            <a:r>
              <a:rPr lang="fr-FR" dirty="0"/>
              <a:t>Challenges and </a:t>
            </a:r>
            <a:r>
              <a:rPr lang="fr-FR" dirty="0" err="1"/>
              <a:t>opportunities</a:t>
            </a:r>
            <a:endParaRPr lang="fr-FR" dirty="0"/>
          </a:p>
        </p:txBody>
      </p:sp>
    </p:spTree>
    <p:extLst>
      <p:ext uri="{BB962C8B-B14F-4D97-AF65-F5344CB8AC3E}">
        <p14:creationId xmlns:p14="http://schemas.microsoft.com/office/powerpoint/2010/main" val="2994176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01E903-53B1-414F-8F88-3EDFAE8FFB31}"/>
              </a:ext>
            </a:extLst>
          </p:cNvPr>
          <p:cNvSpPr>
            <a:spLocks noGrp="1"/>
          </p:cNvSpPr>
          <p:nvPr>
            <p:ph type="title"/>
          </p:nvPr>
        </p:nvSpPr>
        <p:spPr/>
        <p:txBody>
          <a:bodyPr/>
          <a:lstStyle/>
          <a:p>
            <a:r>
              <a:rPr lang="en-US" dirty="0"/>
              <a:t>S2S Forecast ranges and skill</a:t>
            </a:r>
            <a:endParaRPr lang="fr-FR" dirty="0"/>
          </a:p>
        </p:txBody>
      </p:sp>
      <p:pic>
        <p:nvPicPr>
          <p:cNvPr id="9" name="Picture 2"/>
          <p:cNvPicPr>
            <a:picLocks noChangeAspect="1"/>
          </p:cNvPicPr>
          <p:nvPr/>
        </p:nvPicPr>
        <p:blipFill rotWithShape="1">
          <a:blip r:embed="rId3">
            <a:extLst>
              <a:ext uri="{28A0092B-C50C-407E-A947-70E740481C1C}">
                <a14:useLocalDpi xmlns:a14="http://schemas.microsoft.com/office/drawing/2010/main" val="0"/>
              </a:ext>
            </a:extLst>
          </a:blip>
          <a:srcRect l="10353" t="18988" r="29530" b="12682"/>
          <a:stretch/>
        </p:blipFill>
        <p:spPr>
          <a:xfrm>
            <a:off x="946671" y="1109481"/>
            <a:ext cx="7067775" cy="5020747"/>
          </a:xfrm>
          <a:prstGeom prst="rect">
            <a:avLst/>
          </a:prstGeom>
        </p:spPr>
      </p:pic>
      <p:sp>
        <p:nvSpPr>
          <p:cNvPr id="10" name="Rectangle 4"/>
          <p:cNvSpPr/>
          <p:nvPr/>
        </p:nvSpPr>
        <p:spPr>
          <a:xfrm>
            <a:off x="129091" y="1010546"/>
            <a:ext cx="1376979" cy="1108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5"/>
          <p:cNvSpPr/>
          <p:nvPr/>
        </p:nvSpPr>
        <p:spPr>
          <a:xfrm>
            <a:off x="51433" y="6074877"/>
            <a:ext cx="7024743" cy="738664"/>
          </a:xfrm>
          <a:prstGeom prst="rect">
            <a:avLst/>
          </a:prstGeom>
        </p:spPr>
        <p:txBody>
          <a:bodyPr wrap="square">
            <a:spAutoFit/>
          </a:bodyPr>
          <a:lstStyle/>
          <a:p>
            <a:pPr>
              <a:defRPr/>
            </a:pPr>
            <a:r>
              <a:rPr lang="en-US" sz="1400" dirty="0">
                <a:solidFill>
                  <a:srgbClr val="7F7F7F"/>
                </a:solidFill>
                <a:ea typeface="ＭＳ Ｐゴシック" pitchFamily="34" charset="-128"/>
                <a:cs typeface="ＭＳ Ｐゴシック" charset="0"/>
              </a:rPr>
              <a:t>Qualitative estimate of forecast skill based on forecast range from short-range weather forecasts to long-range seasonal predictions, including potential sources of predictability. Relative skill is based on differing forecast averaging periods. (Source: White et al., 2017 )</a:t>
            </a:r>
          </a:p>
        </p:txBody>
      </p:sp>
    </p:spTree>
    <p:extLst>
      <p:ext uri="{BB962C8B-B14F-4D97-AF65-F5344CB8AC3E}">
        <p14:creationId xmlns:p14="http://schemas.microsoft.com/office/powerpoint/2010/main" val="236101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01E903-53B1-414F-8F88-3EDFAE8FFB31}"/>
              </a:ext>
            </a:extLst>
          </p:cNvPr>
          <p:cNvSpPr>
            <a:spLocks noGrp="1"/>
          </p:cNvSpPr>
          <p:nvPr>
            <p:ph type="title"/>
          </p:nvPr>
        </p:nvSpPr>
        <p:spPr>
          <a:xfrm>
            <a:off x="-1" y="365125"/>
            <a:ext cx="9146831" cy="1416049"/>
          </a:xfrm>
        </p:spPr>
        <p:txBody>
          <a:bodyPr/>
          <a:lstStyle/>
          <a:p>
            <a:pPr algn="ctr"/>
            <a:r>
              <a:rPr lang="en-US" dirty="0"/>
              <a:t>From data to service</a:t>
            </a:r>
            <a:endParaRPr lang="fr-FR" dirty="0"/>
          </a:p>
        </p:txBody>
      </p:sp>
      <p:pic>
        <p:nvPicPr>
          <p:cNvPr id="3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5" t="14495" r="340" b="19651"/>
          <a:stretch/>
        </p:blipFill>
        <p:spPr bwMode="auto">
          <a:xfrm>
            <a:off x="0" y="1457325"/>
            <a:ext cx="9146830" cy="435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958678"/>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3615</TotalTime>
  <Words>1729</Words>
  <Application>Microsoft Office PowerPoint</Application>
  <PresentationFormat>On-screen Show (4:3)</PresentationFormat>
  <Paragraphs>185</Paragraphs>
  <Slides>24</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ＭＳ Ｐゴシック</vt:lpstr>
      <vt:lpstr>Arial</vt:lpstr>
      <vt:lpstr>Calibri</vt:lpstr>
      <vt:lpstr>Calibri Light</vt:lpstr>
      <vt:lpstr>Ebrima</vt:lpstr>
      <vt:lpstr>Gadugi</vt:lpstr>
      <vt:lpstr>Segoe UI</vt:lpstr>
      <vt:lpstr>Wingdings 3</vt:lpstr>
      <vt:lpstr>Thème Office</vt:lpstr>
      <vt:lpstr>Subseasonal to seasonal climate predictions for energy: the S2S4E project</vt:lpstr>
      <vt:lpstr>Context and motivation</vt:lpstr>
      <vt:lpstr>Context and motivation</vt:lpstr>
      <vt:lpstr>S2S4E objective</vt:lpstr>
      <vt:lpstr>Objective</vt:lpstr>
      <vt:lpstr>Applications</vt:lpstr>
      <vt:lpstr>Challenges and opportunities</vt:lpstr>
      <vt:lpstr>S2S Forecast ranges and skill</vt:lpstr>
      <vt:lpstr>From data to service</vt:lpstr>
      <vt:lpstr>Climate services</vt:lpstr>
      <vt:lpstr>Methodology and first results</vt:lpstr>
      <vt:lpstr>Methodology</vt:lpstr>
      <vt:lpstr>First results </vt:lpstr>
      <vt:lpstr>Case study: wind drought in US    </vt:lpstr>
      <vt:lpstr>Wind drought in US</vt:lpstr>
      <vt:lpstr>Wind drought in US</vt:lpstr>
      <vt:lpstr>Available seasonal forecast</vt:lpstr>
      <vt:lpstr>Case study: heat wave and wind drought in Spain. Sep 2016 </vt:lpstr>
      <vt:lpstr>Heat wave and wind drought in Spain. Sep 2016</vt:lpstr>
      <vt:lpstr>Forecast available: wind speed</vt:lpstr>
      <vt:lpstr>Forecast available: temperature</vt:lpstr>
      <vt:lpstr>Decision Support Tool</vt:lpstr>
      <vt:lpstr>Final remarks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Mathilde BAZIN-RETOURS</dc:creator>
  <cp:lastModifiedBy>A Manrique</cp:lastModifiedBy>
  <cp:revision>178</cp:revision>
  <cp:lastPrinted>2018-09-14T15:28:51Z</cp:lastPrinted>
  <dcterms:created xsi:type="dcterms:W3CDTF">2017-10-19T10:22:33Z</dcterms:created>
  <dcterms:modified xsi:type="dcterms:W3CDTF">2018-09-27T16:26:41Z</dcterms:modified>
</cp:coreProperties>
</file>