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9"/>
  </p:notesMasterIdLst>
  <p:handoutMasterIdLst>
    <p:handoutMasterId r:id="rId20"/>
  </p:handoutMasterIdLst>
  <p:sldIdLst>
    <p:sldId id="276" r:id="rId2"/>
    <p:sldId id="278" r:id="rId3"/>
    <p:sldId id="292" r:id="rId4"/>
    <p:sldId id="289" r:id="rId5"/>
    <p:sldId id="290" r:id="rId6"/>
    <p:sldId id="291" r:id="rId7"/>
    <p:sldId id="294" r:id="rId8"/>
    <p:sldId id="295" r:id="rId9"/>
    <p:sldId id="296" r:id="rId10"/>
    <p:sldId id="288" r:id="rId11"/>
    <p:sldId id="297" r:id="rId12"/>
    <p:sldId id="302" r:id="rId13"/>
    <p:sldId id="300" r:id="rId14"/>
    <p:sldId id="303" r:id="rId15"/>
    <p:sldId id="301" r:id="rId16"/>
    <p:sldId id="304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A6D"/>
    <a:srgbClr val="F26944"/>
    <a:srgbClr val="F9C327"/>
    <a:srgbClr val="10BAB1"/>
    <a:srgbClr val="0E4878"/>
    <a:srgbClr val="144173"/>
    <a:srgbClr val="808285"/>
    <a:srgbClr val="7DCCEF"/>
    <a:srgbClr val="30AEE5"/>
    <a:srgbClr val="AB8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37" autoAdjust="0"/>
    <p:restoredTop sz="75745"/>
  </p:normalViewPr>
  <p:slideViewPr>
    <p:cSldViewPr snapToGrid="0">
      <p:cViewPr>
        <p:scale>
          <a:sx n="81" d="100"/>
          <a:sy n="81" d="100"/>
        </p:scale>
        <p:origin x="1416" y="496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25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395F3658-71DB-4CBA-8822-F7939B43F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0D95176C-6BDE-49D3-AC66-947AD3BAF7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38A6F-63BF-4E65-9B41-098208855CC9}" type="datetimeFigureOut">
              <a:rPr lang="fr-FR" smtClean="0"/>
              <a:t>18/10/2018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A43670BF-77D9-4703-82EC-90F03E8B04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A85B8EE7-1787-46AD-A5CB-F417C78D55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BE38B-F208-40AB-88F4-B46B79739E0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192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90E03-5350-42EF-B9E1-9A9307E76119}" type="datetimeFigureOut">
              <a:rPr lang="fr-FR" smtClean="0"/>
              <a:t>18/10/2018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187AC-FE14-432B-B657-8CCEE4CDB90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218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smtClean="0"/>
              <a:t>I </a:t>
            </a:r>
            <a:r>
              <a:rPr lang="es-ES_tradnl" dirty="0" err="1" smtClean="0"/>
              <a:t>used</a:t>
            </a:r>
            <a:r>
              <a:rPr lang="es-ES_tradnl" dirty="0" smtClean="0"/>
              <a:t> to </a:t>
            </a:r>
            <a:r>
              <a:rPr lang="es-ES_tradnl" dirty="0" err="1" smtClean="0"/>
              <a:t>consider</a:t>
            </a:r>
            <a:r>
              <a:rPr lang="es-ES_tradnl" dirty="0" smtClean="0"/>
              <a:t> </a:t>
            </a:r>
            <a:r>
              <a:rPr lang="es-ES_tradnl" dirty="0" err="1" smtClean="0"/>
              <a:t>myself</a:t>
            </a:r>
            <a:r>
              <a:rPr lang="es-ES_tradnl" baseline="0" dirty="0" smtClean="0"/>
              <a:t> as </a:t>
            </a:r>
            <a:r>
              <a:rPr lang="es-ES_tradnl" baseline="0" dirty="0" err="1" smtClean="0"/>
              <a:t>an</a:t>
            </a:r>
            <a:r>
              <a:rPr lang="es-ES_tradnl" baseline="0" dirty="0" smtClean="0"/>
              <a:t> outsider, </a:t>
            </a:r>
            <a:r>
              <a:rPr lang="es-ES_tradnl" baseline="0" dirty="0" err="1" smtClean="0"/>
              <a:t>but</a:t>
            </a:r>
            <a:r>
              <a:rPr lang="es-ES_tradnl" baseline="0" dirty="0" smtClean="0"/>
              <a:t> I </a:t>
            </a:r>
            <a:r>
              <a:rPr lang="es-ES_tradnl" baseline="0" dirty="0" err="1" smtClean="0"/>
              <a:t>must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recognise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that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now</a:t>
            </a:r>
            <a:r>
              <a:rPr lang="es-ES_tradnl" baseline="0" dirty="0" smtClean="0"/>
              <a:t>, </a:t>
            </a:r>
            <a:r>
              <a:rPr lang="es-ES_tradnl" baseline="0" dirty="0" err="1" smtClean="0"/>
              <a:t>after</a:t>
            </a:r>
            <a:r>
              <a:rPr lang="es-ES_tradnl" baseline="0" dirty="0" smtClean="0"/>
              <a:t> 3 </a:t>
            </a:r>
            <a:r>
              <a:rPr lang="es-ES_tradnl" baseline="0" dirty="0" err="1" smtClean="0"/>
              <a:t>years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working</a:t>
            </a:r>
            <a:r>
              <a:rPr lang="es-ES_tradnl" baseline="0" dirty="0" smtClean="0"/>
              <a:t> in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climate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services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topic</a:t>
            </a:r>
            <a:r>
              <a:rPr lang="es-ES_tradnl" baseline="0" dirty="0" smtClean="0"/>
              <a:t> I </a:t>
            </a:r>
            <a:r>
              <a:rPr lang="es-ES_tradnl" baseline="0" dirty="0" err="1" smtClean="0"/>
              <a:t>know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many</a:t>
            </a:r>
            <a:r>
              <a:rPr lang="es-ES_tradnl" baseline="0" dirty="0" smtClean="0"/>
              <a:t> of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people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here</a:t>
            </a:r>
            <a:r>
              <a:rPr lang="es-ES_tradnl" baseline="0" dirty="0" smtClean="0"/>
              <a:t> and I am more and more </a:t>
            </a:r>
            <a:r>
              <a:rPr lang="es-ES_tradnl" baseline="0" dirty="0" err="1" smtClean="0"/>
              <a:t>used</a:t>
            </a:r>
            <a:r>
              <a:rPr lang="es-ES_tradnl" baseline="0" dirty="0" smtClean="0"/>
              <a:t> to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climate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science</a:t>
            </a:r>
            <a:r>
              <a:rPr lang="es-ES_tradnl" baseline="0" dirty="0" smtClean="0"/>
              <a:t>. </a:t>
            </a:r>
            <a:r>
              <a:rPr lang="es-ES_tradnl" baseline="0" dirty="0" err="1" smtClean="0"/>
              <a:t>But</a:t>
            </a:r>
            <a:r>
              <a:rPr lang="es-ES_tradnl" baseline="0" dirty="0" smtClean="0"/>
              <a:t> I </a:t>
            </a:r>
            <a:r>
              <a:rPr lang="es-ES_tradnl" baseline="0" dirty="0" err="1" smtClean="0"/>
              <a:t>love</a:t>
            </a:r>
            <a:r>
              <a:rPr lang="es-ES_tradnl" baseline="0" dirty="0" smtClean="0"/>
              <a:t> to </a:t>
            </a:r>
            <a:r>
              <a:rPr lang="es-ES_tradnl" baseline="0" dirty="0" err="1" smtClean="0"/>
              <a:t>think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that</a:t>
            </a:r>
            <a:r>
              <a:rPr lang="es-ES_tradnl" baseline="0" dirty="0" smtClean="0"/>
              <a:t> I am </a:t>
            </a:r>
            <a:r>
              <a:rPr lang="es-ES_tradnl" baseline="0" dirty="0" err="1" smtClean="0"/>
              <a:t>still</a:t>
            </a:r>
            <a:r>
              <a:rPr lang="es-ES_tradnl" baseline="0" dirty="0" smtClean="0"/>
              <a:t> a bit of </a:t>
            </a:r>
            <a:r>
              <a:rPr lang="es-ES_tradnl" baseline="0" dirty="0" err="1" smtClean="0"/>
              <a:t>an</a:t>
            </a:r>
            <a:r>
              <a:rPr lang="es-ES_tradnl" baseline="0" dirty="0" smtClean="0"/>
              <a:t> outsider. </a:t>
            </a:r>
            <a:r>
              <a:rPr lang="es-ES_tradnl" dirty="0" smtClean="0"/>
              <a:t>And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may</a:t>
            </a:r>
            <a:r>
              <a:rPr lang="es-ES_tradnl" dirty="0" smtClean="0"/>
              <a:t> </a:t>
            </a:r>
            <a:r>
              <a:rPr lang="es-ES_tradnl" dirty="0" err="1" smtClean="0"/>
              <a:t>ask</a:t>
            </a:r>
            <a:r>
              <a:rPr lang="es-ES_tradnl" dirty="0" smtClean="0"/>
              <a:t> </a:t>
            </a:r>
            <a:r>
              <a:rPr lang="es-ES_tradnl" dirty="0" err="1" smtClean="0"/>
              <a:t>yourself</a:t>
            </a:r>
            <a:r>
              <a:rPr lang="es-ES_tradnl" dirty="0" smtClean="0"/>
              <a:t> </a:t>
            </a:r>
            <a:r>
              <a:rPr lang="es-ES_tradnl" dirty="0" err="1" smtClean="0"/>
              <a:t>why</a:t>
            </a:r>
            <a:r>
              <a:rPr lang="es-ES_tradnl" dirty="0" smtClean="0"/>
              <a:t> do</a:t>
            </a:r>
            <a:r>
              <a:rPr lang="es-ES_tradnl" baseline="0" dirty="0" smtClean="0"/>
              <a:t> I </a:t>
            </a:r>
            <a:r>
              <a:rPr lang="es-ES_tradnl" baseline="0" dirty="0" err="1" smtClean="0"/>
              <a:t>explain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you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my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life</a:t>
            </a:r>
            <a:r>
              <a:rPr lang="mr-IN" baseline="0" dirty="0" smtClean="0"/>
              <a:t>…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First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because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not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conference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a festival and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can </a:t>
            </a:r>
            <a:r>
              <a:rPr lang="es-ES" baseline="0" dirty="0" err="1" smtClean="0"/>
              <a:t>have</a:t>
            </a:r>
            <a:r>
              <a:rPr lang="es-ES" baseline="0" dirty="0" smtClean="0"/>
              <a:t> a more </a:t>
            </a:r>
            <a:r>
              <a:rPr lang="es-ES" baseline="0" dirty="0" err="1" smtClean="0"/>
              <a:t>relaxed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talk</a:t>
            </a:r>
            <a:r>
              <a:rPr lang="es-ES" baseline="0" dirty="0" smtClean="0"/>
              <a:t> (</a:t>
            </a:r>
            <a:r>
              <a:rPr lang="es-ES" baseline="0" dirty="0" err="1" smtClean="0"/>
              <a:t>particularly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early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morning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last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day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conference</a:t>
            </a:r>
            <a:r>
              <a:rPr lang="es-ES" baseline="0" dirty="0" smtClean="0"/>
              <a:t>). And </a:t>
            </a:r>
            <a:r>
              <a:rPr lang="es-ES" baseline="0" dirty="0" err="1" smtClean="0"/>
              <a:t>also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because</a:t>
            </a:r>
            <a:r>
              <a:rPr lang="es-ES" baseline="0" dirty="0" smtClean="0"/>
              <a:t> personal </a:t>
            </a:r>
            <a:r>
              <a:rPr lang="es-ES" baseline="0" dirty="0" err="1" smtClean="0"/>
              <a:t>stories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reach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further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It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all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about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storytelling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isn’t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it</a:t>
            </a:r>
            <a:r>
              <a:rPr lang="es-ES" baseline="0" dirty="0" smtClean="0"/>
              <a:t>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smtClean="0"/>
              <a:t>(</a:t>
            </a:r>
            <a:r>
              <a:rPr lang="es-ES" baseline="0" dirty="0" err="1" smtClean="0"/>
              <a:t>that’s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today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will</a:t>
            </a:r>
            <a:r>
              <a:rPr lang="es-ES" baseline="0" dirty="0" smtClean="0"/>
              <a:t> be </a:t>
            </a:r>
            <a:r>
              <a:rPr lang="es-ES" baseline="0" dirty="0" err="1" smtClean="0"/>
              <a:t>talking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later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about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storytelling</a:t>
            </a:r>
            <a:r>
              <a:rPr lang="es-ES" baseline="0" dirty="0" smtClean="0"/>
              <a:t>.</a:t>
            </a:r>
            <a:endParaRPr lang="es-ES_tradnl" dirty="0" smtClean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87AC-FE14-432B-B657-8CCEE4CDB90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503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aseline="0" dirty="0" smtClean="0"/>
              <a:t>MOTIVATION: </a:t>
            </a:r>
            <a:r>
              <a:rPr lang="es-ES_tradnl" baseline="0" dirty="0" err="1" smtClean="0"/>
              <a:t>from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risk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adversion</a:t>
            </a:r>
            <a:r>
              <a:rPr lang="es-ES_tradnl" baseline="0" dirty="0" smtClean="0"/>
              <a:t> to </a:t>
            </a:r>
            <a:r>
              <a:rPr lang="es-ES_tradnl" baseline="0" dirty="0" err="1" smtClean="0"/>
              <a:t>early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adopters</a:t>
            </a:r>
            <a:r>
              <a:rPr lang="es-ES_tradnl" baseline="0" dirty="0" smtClean="0"/>
              <a:t>. </a:t>
            </a:r>
            <a:r>
              <a:rPr lang="es-ES_tradnl" baseline="0" dirty="0" err="1" smtClean="0"/>
              <a:t>Risk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aversion</a:t>
            </a:r>
            <a:r>
              <a:rPr lang="es-ES_tradnl" baseline="0" dirty="0" smtClean="0"/>
              <a:t> vs. Business </a:t>
            </a:r>
            <a:r>
              <a:rPr lang="es-ES_tradnl" baseline="0" dirty="0" err="1" smtClean="0"/>
              <a:t>opportunities</a:t>
            </a:r>
            <a:r>
              <a:rPr lang="es-ES_tradnl" baseline="0" dirty="0" smtClean="0"/>
              <a:t>  (Personal </a:t>
            </a:r>
            <a:r>
              <a:rPr lang="es-ES_tradnl" baseline="0" dirty="0" err="1" smtClean="0"/>
              <a:t>affinity</a:t>
            </a:r>
            <a:r>
              <a:rPr lang="es-ES_tradnl" baseline="0" dirty="0" smtClean="0"/>
              <a:t>)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87AC-FE14-432B-B657-8CCEE4CDB90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133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aseline="0" dirty="0" smtClean="0"/>
              <a:t>WHE N USING CLIMATE PRED vs CLIMATOLOGY.  </a:t>
            </a:r>
            <a:r>
              <a:rPr lang="es-ES_tradnl" baseline="0" dirty="0" err="1" smtClean="0"/>
              <a:t>Not</a:t>
            </a:r>
            <a:r>
              <a:rPr lang="es-ES_tradnl" baseline="0" dirty="0" smtClean="0"/>
              <a:t> to </a:t>
            </a:r>
            <a:r>
              <a:rPr lang="es-ES_tradnl" baseline="0" dirty="0" err="1" smtClean="0"/>
              <a:t>oversell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what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we</a:t>
            </a:r>
            <a:r>
              <a:rPr lang="es-ES_tradnl" baseline="0" dirty="0" smtClean="0"/>
              <a:t> can </a:t>
            </a:r>
            <a:r>
              <a:rPr lang="es-ES_tradnl" baseline="0" dirty="0" err="1" smtClean="0"/>
              <a:t>provide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or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inform</a:t>
            </a:r>
            <a:r>
              <a:rPr lang="es-ES_tradnl" baseline="0" dirty="0" smtClean="0"/>
              <a:t> in </a:t>
            </a:r>
            <a:r>
              <a:rPr lang="es-ES_tradnl" baseline="0" dirty="0" err="1" smtClean="0"/>
              <a:t>their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decision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making</a:t>
            </a:r>
            <a:r>
              <a:rPr lang="es-ES_tradnl" baseline="0" dirty="0" smtClean="0"/>
              <a:t>.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87AC-FE14-432B-B657-8CCEE4CDB90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57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aseline="0" dirty="0" smtClean="0"/>
              <a:t>EVEN IF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system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good</a:t>
            </a:r>
            <a:r>
              <a:rPr lang="es-ES_tradnl" baseline="0" dirty="0" smtClean="0"/>
              <a:t>, </a:t>
            </a:r>
            <a:r>
              <a:rPr lang="es-ES_tradnl" baseline="0" dirty="0" err="1" smtClean="0"/>
              <a:t>depending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on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predicted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probability</a:t>
            </a:r>
            <a:r>
              <a:rPr lang="es-ES_tradnl" baseline="0" dirty="0" smtClean="0"/>
              <a:t> (40% vs. 85%)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87AC-FE14-432B-B657-8CCEE4CDB90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709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aseline="0" dirty="0" smtClean="0"/>
              <a:t>EVEN IF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system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good</a:t>
            </a:r>
            <a:r>
              <a:rPr lang="es-ES_tradnl" baseline="0" dirty="0" smtClean="0"/>
              <a:t>, </a:t>
            </a:r>
            <a:r>
              <a:rPr lang="es-ES_tradnl" baseline="0" dirty="0" err="1" smtClean="0"/>
              <a:t>depending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on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predicted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probability</a:t>
            </a:r>
            <a:r>
              <a:rPr lang="es-ES_tradnl" baseline="0" dirty="0" smtClean="0"/>
              <a:t> (40% vs. 85%)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87AC-FE14-432B-B657-8CCEE4CDB90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861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 smtClean="0"/>
              <a:t>certificate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quality</a:t>
            </a:r>
            <a:r>
              <a:rPr lang="es-ES_tradnl" baseline="0" dirty="0" smtClean="0"/>
              <a:t> of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data </a:t>
            </a:r>
            <a:r>
              <a:rPr lang="es-ES_tradnl" baseline="0" dirty="0" err="1" smtClean="0"/>
              <a:t>used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for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service</a:t>
            </a:r>
            <a:r>
              <a:rPr lang="es-ES_tradnl" baseline="0" dirty="0" smtClean="0"/>
              <a:t> (</a:t>
            </a:r>
            <a:r>
              <a:rPr lang="es-ES_tradnl" baseline="0" dirty="0" err="1" smtClean="0"/>
              <a:t>Abdulla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Sakalli</a:t>
            </a:r>
            <a:r>
              <a:rPr lang="es-ES_tradnl" baseline="0" dirty="0" smtClean="0"/>
              <a:t>)</a:t>
            </a:r>
          </a:p>
          <a:p>
            <a:r>
              <a:rPr lang="es-ES_tradnl" baseline="0" dirty="0" err="1" smtClean="0"/>
              <a:t>Create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capacity</a:t>
            </a:r>
            <a:r>
              <a:rPr lang="es-ES_tradnl" baseline="0" dirty="0" smtClean="0"/>
              <a:t> to </a:t>
            </a:r>
            <a:r>
              <a:rPr lang="es-ES_tradnl" baseline="0" dirty="0" err="1" smtClean="0"/>
              <a:t>better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understand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probabilities</a:t>
            </a:r>
            <a:r>
              <a:rPr lang="es-ES_tradnl" baseline="0" dirty="0" smtClean="0"/>
              <a:t> (???)</a:t>
            </a:r>
            <a:endParaRPr lang="es-ES" baseline="0" dirty="0" smtClean="0"/>
          </a:p>
          <a:p>
            <a:r>
              <a:rPr lang="es-ES" baseline="0" dirty="0" err="1" smtClean="0"/>
              <a:t>Provide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proper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visibility</a:t>
            </a:r>
            <a:r>
              <a:rPr lang="es-ES" baseline="0" dirty="0" smtClean="0"/>
              <a:t> to a </a:t>
            </a:r>
            <a:r>
              <a:rPr lang="es-ES" baseline="0" dirty="0" err="1" smtClean="0"/>
              <a:t>service</a:t>
            </a:r>
            <a:r>
              <a:rPr lang="es-ES" baseline="0" dirty="0" smtClean="0"/>
              <a:t> so </a:t>
            </a:r>
            <a:r>
              <a:rPr lang="es-ES" baseline="0" dirty="0" err="1" smtClean="0"/>
              <a:t>it</a:t>
            </a:r>
            <a:r>
              <a:rPr lang="es-ES" baseline="0" dirty="0" smtClean="0"/>
              <a:t> can </a:t>
            </a:r>
            <a:r>
              <a:rPr lang="es-ES" baseline="0" dirty="0" err="1" smtClean="0"/>
              <a:t>just</a:t>
            </a:r>
            <a:r>
              <a:rPr lang="es-ES" baseline="0" dirty="0" smtClean="0"/>
              <a:t> be </a:t>
            </a:r>
            <a:r>
              <a:rPr lang="es-ES" baseline="0" dirty="0" err="1" smtClean="0"/>
              <a:t>found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google (</a:t>
            </a:r>
            <a:r>
              <a:rPr lang="es-ES" baseline="0" dirty="0" err="1" smtClean="0"/>
              <a:t>Rasmus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Lauridsen</a:t>
            </a:r>
            <a:r>
              <a:rPr lang="es-ES" baseline="0" dirty="0" smtClean="0"/>
              <a:t>)</a:t>
            </a:r>
          </a:p>
          <a:p>
            <a:endParaRPr lang="es-ES_tradnl" baseline="0" dirty="0" smtClean="0"/>
          </a:p>
          <a:p>
            <a:r>
              <a:rPr lang="es-ES_tradnl" baseline="0" dirty="0" err="1" smtClean="0"/>
              <a:t>Challenges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that</a:t>
            </a:r>
            <a:r>
              <a:rPr lang="es-ES_tradnl" baseline="0" dirty="0" smtClean="0"/>
              <a:t> I </a:t>
            </a:r>
            <a:r>
              <a:rPr lang="es-ES_tradnl" baseline="0" dirty="0" err="1" smtClean="0"/>
              <a:t>have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heard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over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these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past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days</a:t>
            </a:r>
            <a:r>
              <a:rPr lang="es-ES_tradnl" baseline="0" dirty="0" smtClean="0"/>
              <a:t> in </a:t>
            </a:r>
            <a:r>
              <a:rPr lang="es-ES_tradnl" baseline="0" dirty="0" err="1" smtClean="0"/>
              <a:t>this</a:t>
            </a:r>
            <a:r>
              <a:rPr lang="es-ES_tradnl" baseline="0" dirty="0" smtClean="0"/>
              <a:t> festival, </a:t>
            </a:r>
            <a:r>
              <a:rPr lang="es-ES_tradnl" baseline="0" dirty="0" err="1" smtClean="0"/>
              <a:t>which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means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that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we</a:t>
            </a:r>
            <a:r>
              <a:rPr lang="es-ES_tradnl" baseline="0" dirty="0" smtClean="0"/>
              <a:t> can be </a:t>
            </a:r>
            <a:r>
              <a:rPr lang="es-ES_tradnl" baseline="0" dirty="0" err="1" smtClean="0"/>
              <a:t>proud</a:t>
            </a:r>
            <a:r>
              <a:rPr lang="es-ES_tradnl" baseline="0" dirty="0" smtClean="0"/>
              <a:t> to </a:t>
            </a:r>
            <a:r>
              <a:rPr lang="es-ES_tradnl" baseline="0" dirty="0" err="1" smtClean="0"/>
              <a:t>say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that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gradually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think</a:t>
            </a:r>
            <a:r>
              <a:rPr lang="es-ES_tradnl" baseline="0" dirty="0" smtClean="0"/>
              <a:t> and </a:t>
            </a:r>
            <a:r>
              <a:rPr lang="es-ES_tradnl" baseline="0" dirty="0" err="1" smtClean="0"/>
              <a:t>talk</a:t>
            </a:r>
            <a:r>
              <a:rPr lang="es-ES_tradnl" baseline="0" dirty="0" smtClean="0"/>
              <a:t> more and more </a:t>
            </a:r>
            <a:r>
              <a:rPr lang="es-ES_tradnl" baseline="0" dirty="0" err="1" smtClean="0"/>
              <a:t>from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user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perspective</a:t>
            </a:r>
            <a:r>
              <a:rPr lang="es-ES_tradnl" baseline="0" dirty="0" smtClean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87AC-FE14-432B-B657-8CCEE4CDB90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279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err="1" smtClean="0"/>
              <a:t>That’s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job</a:t>
            </a:r>
            <a:r>
              <a:rPr lang="es-ES" baseline="0" dirty="0" smtClean="0"/>
              <a:t> (</a:t>
            </a:r>
            <a:r>
              <a:rPr lang="es-ES" baseline="0" dirty="0" err="1" smtClean="0"/>
              <a:t>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part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it</a:t>
            </a:r>
            <a:r>
              <a:rPr lang="es-ES" baseline="0" dirty="0" smtClean="0"/>
              <a:t>).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Knowledge</a:t>
            </a:r>
            <a:r>
              <a:rPr lang="es-ES" baseline="0" dirty="0" smtClean="0"/>
              <a:t> transfer </a:t>
            </a:r>
            <a:r>
              <a:rPr lang="es-ES" baseline="0" dirty="0" err="1" smtClean="0"/>
              <a:t>team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climate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services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group</a:t>
            </a:r>
            <a:r>
              <a:rPr lang="es-ES" baseline="0" dirty="0" smtClean="0"/>
              <a:t> of BSC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work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climate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scientists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our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job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keep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focus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always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user</a:t>
            </a:r>
            <a:r>
              <a:rPr lang="es-ES" baseline="0" dirty="0" smtClean="0"/>
              <a:t>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smtClean="0"/>
              <a:t>(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are 20 </a:t>
            </a:r>
            <a:r>
              <a:rPr lang="es-ES" baseline="0" dirty="0" err="1" smtClean="0"/>
              <a:t>people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Climate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servies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group</a:t>
            </a:r>
            <a:r>
              <a:rPr lang="es-ES" baseline="0" dirty="0" smtClean="0"/>
              <a:t> at BSC)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err="1" smtClean="0"/>
              <a:t>Watch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a bit of </a:t>
            </a:r>
            <a:r>
              <a:rPr lang="es-ES" baseline="0" dirty="0" err="1" smtClean="0"/>
              <a:t>perspective</a:t>
            </a:r>
            <a:r>
              <a:rPr lang="es-ES" baseline="0" dirty="0" smtClean="0"/>
              <a:t> as </a:t>
            </a:r>
            <a:r>
              <a:rPr lang="es-ES" baseline="0" dirty="0" err="1" smtClean="0"/>
              <a:t>an</a:t>
            </a:r>
            <a:r>
              <a:rPr lang="es-ES" baseline="0" dirty="0" smtClean="0"/>
              <a:t> outsider.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smtClean="0"/>
              <a:t>And </a:t>
            </a:r>
            <a:r>
              <a:rPr lang="es-ES_tradnl" dirty="0" err="1" smtClean="0"/>
              <a:t>after</a:t>
            </a:r>
            <a:r>
              <a:rPr lang="es-ES_tradnl" dirty="0" smtClean="0"/>
              <a:t> </a:t>
            </a:r>
            <a:r>
              <a:rPr lang="es-ES_tradnl" dirty="0" err="1" smtClean="0"/>
              <a:t>much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networking</a:t>
            </a:r>
            <a:r>
              <a:rPr lang="es-ES_tradnl" baseline="0" dirty="0" smtClean="0"/>
              <a:t>, and </a:t>
            </a:r>
            <a:r>
              <a:rPr lang="es-ES_tradnl" baseline="0" dirty="0" err="1" smtClean="0"/>
              <a:t>seeing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climate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services</a:t>
            </a:r>
            <a:r>
              <a:rPr lang="es-ES_tradnl" baseline="0" dirty="0" smtClean="0"/>
              <a:t> in </a:t>
            </a:r>
            <a:r>
              <a:rPr lang="es-ES_tradnl" baseline="0" dirty="0" err="1" smtClean="0"/>
              <a:t>different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projects</a:t>
            </a:r>
            <a:r>
              <a:rPr lang="es-ES_tradnl" baseline="0" dirty="0" smtClean="0"/>
              <a:t> I </a:t>
            </a:r>
            <a:r>
              <a:rPr lang="es-ES_tradnl" baseline="0" dirty="0" err="1" smtClean="0"/>
              <a:t>want</a:t>
            </a:r>
            <a:r>
              <a:rPr lang="es-ES_tradnl" baseline="0" dirty="0" smtClean="0"/>
              <a:t> to </a:t>
            </a:r>
            <a:r>
              <a:rPr lang="es-ES_tradnl" baseline="0" dirty="0" err="1" smtClean="0"/>
              <a:t>bring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topic</a:t>
            </a:r>
            <a:r>
              <a:rPr lang="es-ES_tradnl" baseline="0" dirty="0" smtClean="0"/>
              <a:t> of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challenges</a:t>
            </a:r>
            <a:r>
              <a:rPr lang="es-ES_tradnl" baseline="0" dirty="0" smtClean="0"/>
              <a:t> of </a:t>
            </a:r>
            <a:r>
              <a:rPr lang="es-ES_tradnl" baseline="0" dirty="0" err="1" smtClean="0"/>
              <a:t>probabilistic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forecasts</a:t>
            </a:r>
            <a:r>
              <a:rPr lang="es-ES_tradnl" baseline="0" dirty="0" smtClean="0"/>
              <a:t>. </a:t>
            </a:r>
            <a:r>
              <a:rPr lang="es-ES_tradnl" baseline="0" dirty="0" err="1" smtClean="0"/>
              <a:t>Probably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nothing</a:t>
            </a:r>
            <a:r>
              <a:rPr lang="es-ES_tradnl" baseline="0" dirty="0" smtClean="0"/>
              <a:t> new, </a:t>
            </a:r>
            <a:r>
              <a:rPr lang="es-ES_tradnl" baseline="0" dirty="0" err="1" smtClean="0"/>
              <a:t>but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good</a:t>
            </a:r>
            <a:r>
              <a:rPr lang="es-ES_tradnl" baseline="0" dirty="0" smtClean="0"/>
              <a:t> to </a:t>
            </a:r>
            <a:r>
              <a:rPr lang="es-ES_tradnl" baseline="0" dirty="0" err="1" smtClean="0"/>
              <a:t>bring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it</a:t>
            </a:r>
            <a:r>
              <a:rPr lang="es-ES_tradnl" baseline="0" dirty="0" smtClean="0"/>
              <a:t> back to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conversation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every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now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then</a:t>
            </a:r>
            <a:r>
              <a:rPr lang="es-ES_tradnl" baseline="0" dirty="0" smtClean="0"/>
              <a:t>.</a:t>
            </a:r>
            <a:endParaRPr lang="es-ES_tradnl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87AC-FE14-432B-B657-8CCEE4CDB90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658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Hope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you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all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agree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with</a:t>
            </a:r>
            <a:r>
              <a:rPr lang="es-ES_tradnl" baseline="0" dirty="0" smtClean="0"/>
              <a:t> me, </a:t>
            </a:r>
            <a:r>
              <a:rPr lang="es-ES_tradnl" baseline="0" dirty="0" err="1" smtClean="0"/>
              <a:t>but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challenges</a:t>
            </a:r>
            <a:r>
              <a:rPr lang="es-ES_tradnl" baseline="0" dirty="0" smtClean="0"/>
              <a:t> can be </a:t>
            </a:r>
            <a:r>
              <a:rPr lang="es-ES_tradnl" baseline="0" dirty="0" err="1" smtClean="0"/>
              <a:t>summarised</a:t>
            </a:r>
            <a:r>
              <a:rPr lang="es-ES_tradnl" baseline="0" dirty="0" smtClean="0"/>
              <a:t> in </a:t>
            </a:r>
            <a:r>
              <a:rPr lang="es-ES_tradnl" baseline="0" dirty="0" err="1" smtClean="0"/>
              <a:t>just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one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word</a:t>
            </a:r>
            <a:r>
              <a:rPr lang="es-ES_tradnl" baseline="0" dirty="0" smtClean="0"/>
              <a:t>, </a:t>
            </a:r>
            <a:r>
              <a:rPr lang="es-ES_tradnl" baseline="0" dirty="0" err="1" smtClean="0"/>
              <a:t>uncertainty</a:t>
            </a:r>
            <a:r>
              <a:rPr lang="es-ES_tradnl" baseline="0" dirty="0" smtClean="0"/>
              <a:t>. </a:t>
            </a:r>
            <a:r>
              <a:rPr lang="es-ES_tradnl" baseline="0" dirty="0" err="1" smtClean="0"/>
              <a:t>But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what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each</a:t>
            </a:r>
            <a:r>
              <a:rPr lang="es-ES_tradnl" baseline="0" dirty="0" smtClean="0"/>
              <a:t> of </a:t>
            </a:r>
            <a:r>
              <a:rPr lang="es-ES_tradnl" baseline="0" dirty="0" err="1" smtClean="0"/>
              <a:t>us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understands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by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uncertainty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very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relative</a:t>
            </a:r>
            <a:r>
              <a:rPr lang="es-ES_tradnl" baseline="0" dirty="0" smtClean="0"/>
              <a:t>.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87AC-FE14-432B-B657-8CCEE4CDB90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426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EUPORIAS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project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did</a:t>
            </a:r>
            <a:r>
              <a:rPr lang="es-ES_tradnl" baseline="0" dirty="0" smtClean="0"/>
              <a:t> a </a:t>
            </a:r>
            <a:r>
              <a:rPr lang="es-ES_tradnl" baseline="0" dirty="0" err="1" smtClean="0"/>
              <a:t>nice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glossary</a:t>
            </a:r>
            <a:r>
              <a:rPr lang="es-ES_tradnl" baseline="0" dirty="0" smtClean="0"/>
              <a:t> to </a:t>
            </a:r>
            <a:r>
              <a:rPr lang="es-ES_tradnl" baseline="0" dirty="0" err="1" smtClean="0"/>
              <a:t>explain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different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terms</a:t>
            </a:r>
            <a:r>
              <a:rPr lang="es-ES_tradnl" baseline="0" dirty="0" smtClean="0"/>
              <a:t> in </a:t>
            </a:r>
            <a:r>
              <a:rPr lang="es-ES_tradnl" baseline="0" dirty="0" err="1" smtClean="0"/>
              <a:t>climate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services</a:t>
            </a:r>
            <a:r>
              <a:rPr lang="es-ES_tradnl" baseline="0" dirty="0" smtClean="0"/>
              <a:t>. </a:t>
            </a:r>
            <a:r>
              <a:rPr lang="es-ES_tradnl" baseline="0" dirty="0" err="1" smtClean="0"/>
              <a:t>This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best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definition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reach</a:t>
            </a:r>
            <a:r>
              <a:rPr lang="es-ES_tradnl" baseline="0" dirty="0" smtClean="0"/>
              <a:t>, and I am </a:t>
            </a:r>
            <a:r>
              <a:rPr lang="es-ES_tradnl" baseline="0" dirty="0" err="1" smtClean="0"/>
              <a:t>sure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was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not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easy</a:t>
            </a:r>
            <a:r>
              <a:rPr lang="es-ES_tradnl" baseline="0" dirty="0" smtClean="0"/>
              <a:t> to </a:t>
            </a:r>
            <a:r>
              <a:rPr lang="es-ES_tradnl" baseline="0" dirty="0" err="1" smtClean="0"/>
              <a:t>get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everybody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happy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about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it</a:t>
            </a:r>
            <a:r>
              <a:rPr lang="es-ES_tradnl" baseline="0" dirty="0" smtClean="0"/>
              <a:t>. </a:t>
            </a:r>
            <a:r>
              <a:rPr lang="es-ES_tradnl" baseline="0" dirty="0" err="1" smtClean="0"/>
              <a:t>But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if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was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really</a:t>
            </a:r>
            <a:r>
              <a:rPr lang="es-ES_tradnl" baseline="0" dirty="0" smtClean="0"/>
              <a:t> a </a:t>
            </a:r>
            <a:r>
              <a:rPr lang="es-ES_tradnl" baseline="0" dirty="0" err="1" smtClean="0"/>
              <a:t>glossary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for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externals</a:t>
            </a:r>
            <a:r>
              <a:rPr lang="es-ES_tradnl" baseline="0" dirty="0" smtClean="0"/>
              <a:t>, </a:t>
            </a:r>
            <a:r>
              <a:rPr lang="es-ES_tradnl" baseline="0" dirty="0" err="1" smtClean="0"/>
              <a:t>why</a:t>
            </a:r>
            <a:r>
              <a:rPr lang="es-ES_tradnl" baseline="0" dirty="0" smtClean="0"/>
              <a:t> so </a:t>
            </a:r>
            <a:r>
              <a:rPr lang="es-ES_tradnl" baseline="0" dirty="0" err="1" smtClean="0"/>
              <a:t>many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explanations</a:t>
            </a:r>
            <a:r>
              <a:rPr lang="es-ES_tradnl" baseline="0" dirty="0" smtClean="0"/>
              <a:t> and </a:t>
            </a:r>
            <a:r>
              <a:rPr lang="es-ES_tradnl" baseline="0" dirty="0" err="1" smtClean="0"/>
              <a:t>justifications</a:t>
            </a:r>
            <a:r>
              <a:rPr lang="es-ES_tradnl" baseline="0" dirty="0" smtClean="0"/>
              <a:t>?</a:t>
            </a:r>
          </a:p>
          <a:p>
            <a:endParaRPr lang="es-ES_tradnl" baseline="0" dirty="0" smtClean="0"/>
          </a:p>
          <a:p>
            <a:r>
              <a:rPr lang="es-ES_tradnl" baseline="0" dirty="0" smtClean="0"/>
              <a:t>And </a:t>
            </a:r>
            <a:r>
              <a:rPr lang="es-ES_tradnl" baseline="0" dirty="0" err="1" smtClean="0"/>
              <a:t>there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plenty</a:t>
            </a:r>
            <a:r>
              <a:rPr lang="es-ES_tradnl" baseline="0" dirty="0" smtClean="0"/>
              <a:t> more </a:t>
            </a:r>
            <a:r>
              <a:rPr lang="es-ES_tradnl" baseline="0" dirty="0" err="1" smtClean="0"/>
              <a:t>about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uncertainties</a:t>
            </a:r>
            <a:r>
              <a:rPr lang="es-ES_tradnl" baseline="0" dirty="0" smtClean="0"/>
              <a:t>, </a:t>
            </a:r>
            <a:r>
              <a:rPr lang="es-ES_tradnl" baseline="0" dirty="0" err="1" smtClean="0"/>
              <a:t>we</a:t>
            </a:r>
            <a:r>
              <a:rPr lang="es-ES_tradnl" baseline="0" dirty="0" smtClean="0"/>
              <a:t> can </a:t>
            </a:r>
            <a:r>
              <a:rPr lang="es-ES_tradnl" baseline="0" dirty="0" err="1" smtClean="0"/>
              <a:t>then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move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into</a:t>
            </a:r>
            <a:r>
              <a:rPr lang="es-ES_tradnl" baseline="0" dirty="0" smtClean="0"/>
              <a:t> RELIABILITY </a:t>
            </a:r>
            <a:r>
              <a:rPr lang="es-ES_tradnl" baseline="0" dirty="0" err="1" smtClean="0"/>
              <a:t>definition</a:t>
            </a:r>
            <a:r>
              <a:rPr lang="es-ES_tradnl" baseline="0" dirty="0" smtClean="0"/>
              <a:t>, </a:t>
            </a:r>
            <a:r>
              <a:rPr lang="es-ES_tradnl" baseline="0" dirty="0" err="1" smtClean="0"/>
              <a:t>different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types</a:t>
            </a:r>
            <a:r>
              <a:rPr lang="es-ES_tradnl" baseline="0" dirty="0" smtClean="0"/>
              <a:t> of </a:t>
            </a:r>
            <a:r>
              <a:rPr lang="es-ES_tradnl" baseline="0" dirty="0" err="1" smtClean="0"/>
              <a:t>uncertainties</a:t>
            </a:r>
            <a:r>
              <a:rPr lang="es-ES_tradnl" baseline="0" dirty="0" smtClean="0"/>
              <a:t> of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model</a:t>
            </a:r>
            <a:r>
              <a:rPr lang="es-ES_tradnl" baseline="0" dirty="0" smtClean="0"/>
              <a:t>, </a:t>
            </a:r>
            <a:r>
              <a:rPr lang="es-ES_tradnl" baseline="0" dirty="0" err="1" smtClean="0"/>
              <a:t>on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initial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conditions</a:t>
            </a:r>
            <a:r>
              <a:rPr lang="es-ES_tradnl" baseline="0" dirty="0" smtClean="0"/>
              <a:t>, of </a:t>
            </a:r>
            <a:r>
              <a:rPr lang="es-ES_tradnl" baseline="0" dirty="0" err="1" smtClean="0"/>
              <a:t>the</a:t>
            </a:r>
            <a:r>
              <a:rPr lang="mr-IN" baseline="0" dirty="0" smtClean="0"/>
              <a:t>…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87AC-FE14-432B-B657-8CCEE4CDB90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320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EUPORIAS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project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did</a:t>
            </a:r>
            <a:r>
              <a:rPr lang="es-ES_tradnl" baseline="0" dirty="0" smtClean="0"/>
              <a:t> a </a:t>
            </a:r>
            <a:r>
              <a:rPr lang="es-ES_tradnl" baseline="0" dirty="0" err="1" smtClean="0"/>
              <a:t>nice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glossary</a:t>
            </a:r>
            <a:r>
              <a:rPr lang="es-ES_tradnl" baseline="0" dirty="0" smtClean="0"/>
              <a:t> to </a:t>
            </a:r>
            <a:r>
              <a:rPr lang="es-ES_tradnl" baseline="0" dirty="0" err="1" smtClean="0"/>
              <a:t>explain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different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terms</a:t>
            </a:r>
            <a:r>
              <a:rPr lang="es-ES_tradnl" baseline="0" dirty="0" smtClean="0"/>
              <a:t> in </a:t>
            </a:r>
            <a:r>
              <a:rPr lang="es-ES_tradnl" baseline="0" dirty="0" err="1" smtClean="0"/>
              <a:t>climate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services</a:t>
            </a:r>
            <a:r>
              <a:rPr lang="es-ES_tradnl" baseline="0" dirty="0" smtClean="0"/>
              <a:t>. </a:t>
            </a:r>
            <a:r>
              <a:rPr lang="es-ES_tradnl" baseline="0" dirty="0" err="1" smtClean="0"/>
              <a:t>This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best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definition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reach</a:t>
            </a:r>
            <a:r>
              <a:rPr lang="es-ES_tradnl" baseline="0" dirty="0" smtClean="0"/>
              <a:t>, and I am </a:t>
            </a:r>
            <a:r>
              <a:rPr lang="es-ES_tradnl" baseline="0" dirty="0" err="1" smtClean="0"/>
              <a:t>sure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was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not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easy</a:t>
            </a:r>
            <a:r>
              <a:rPr lang="es-ES_tradnl" baseline="0" dirty="0" smtClean="0"/>
              <a:t> to </a:t>
            </a:r>
            <a:r>
              <a:rPr lang="es-ES_tradnl" baseline="0" dirty="0" err="1" smtClean="0"/>
              <a:t>get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everybody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happy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about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it</a:t>
            </a:r>
            <a:r>
              <a:rPr lang="es-ES_tradnl" baseline="0" dirty="0" smtClean="0"/>
              <a:t>. </a:t>
            </a:r>
            <a:r>
              <a:rPr lang="es-ES_tradnl" baseline="0" dirty="0" err="1" smtClean="0"/>
              <a:t>But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if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was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really</a:t>
            </a:r>
            <a:r>
              <a:rPr lang="es-ES_tradnl" baseline="0" dirty="0" smtClean="0"/>
              <a:t> a </a:t>
            </a:r>
            <a:r>
              <a:rPr lang="es-ES_tradnl" baseline="0" dirty="0" err="1" smtClean="0"/>
              <a:t>glossary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for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externals</a:t>
            </a:r>
            <a:r>
              <a:rPr lang="es-ES_tradnl" baseline="0" dirty="0" smtClean="0"/>
              <a:t>, </a:t>
            </a:r>
            <a:r>
              <a:rPr lang="es-ES_tradnl" baseline="0" dirty="0" err="1" smtClean="0"/>
              <a:t>why</a:t>
            </a:r>
            <a:r>
              <a:rPr lang="es-ES_tradnl" baseline="0" dirty="0" smtClean="0"/>
              <a:t> so </a:t>
            </a:r>
            <a:r>
              <a:rPr lang="es-ES_tradnl" baseline="0" dirty="0" err="1" smtClean="0"/>
              <a:t>many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explanations</a:t>
            </a:r>
            <a:r>
              <a:rPr lang="es-ES_tradnl" baseline="0" dirty="0" smtClean="0"/>
              <a:t> and </a:t>
            </a:r>
            <a:r>
              <a:rPr lang="es-ES_tradnl" baseline="0" dirty="0" err="1" smtClean="0"/>
              <a:t>justifications</a:t>
            </a:r>
            <a:r>
              <a:rPr lang="es-ES_tradnl" baseline="0" dirty="0" smtClean="0"/>
              <a:t>?</a:t>
            </a:r>
          </a:p>
          <a:p>
            <a:endParaRPr lang="es-ES_tradnl" baseline="0" dirty="0" smtClean="0"/>
          </a:p>
          <a:p>
            <a:r>
              <a:rPr lang="es-ES_tradnl" baseline="0" dirty="0" smtClean="0"/>
              <a:t>And </a:t>
            </a:r>
            <a:r>
              <a:rPr lang="es-ES_tradnl" baseline="0" dirty="0" err="1" smtClean="0"/>
              <a:t>there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plenty</a:t>
            </a:r>
            <a:r>
              <a:rPr lang="es-ES_tradnl" baseline="0" dirty="0" smtClean="0"/>
              <a:t> more </a:t>
            </a:r>
            <a:r>
              <a:rPr lang="es-ES_tradnl" baseline="0" dirty="0" err="1" smtClean="0"/>
              <a:t>about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uncertainties</a:t>
            </a:r>
            <a:r>
              <a:rPr lang="es-ES_tradnl" baseline="0" dirty="0" smtClean="0"/>
              <a:t>, </a:t>
            </a:r>
            <a:r>
              <a:rPr lang="es-ES_tradnl" baseline="0" dirty="0" err="1" smtClean="0"/>
              <a:t>we</a:t>
            </a:r>
            <a:r>
              <a:rPr lang="es-ES_tradnl" baseline="0" dirty="0" smtClean="0"/>
              <a:t> can </a:t>
            </a:r>
            <a:r>
              <a:rPr lang="es-ES_tradnl" baseline="0" dirty="0" err="1" smtClean="0"/>
              <a:t>then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move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into</a:t>
            </a:r>
            <a:r>
              <a:rPr lang="es-ES_tradnl" baseline="0" dirty="0" smtClean="0"/>
              <a:t> RELIABILITY </a:t>
            </a:r>
            <a:r>
              <a:rPr lang="es-ES_tradnl" baseline="0" dirty="0" err="1" smtClean="0"/>
              <a:t>definition</a:t>
            </a:r>
            <a:r>
              <a:rPr lang="es-ES_tradnl" baseline="0" dirty="0" smtClean="0"/>
              <a:t>, </a:t>
            </a:r>
            <a:r>
              <a:rPr lang="es-ES_tradnl" baseline="0" dirty="0" err="1" smtClean="0"/>
              <a:t>different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types</a:t>
            </a:r>
            <a:r>
              <a:rPr lang="es-ES_tradnl" baseline="0" dirty="0" smtClean="0"/>
              <a:t> of </a:t>
            </a:r>
            <a:r>
              <a:rPr lang="es-ES_tradnl" baseline="0" dirty="0" err="1" smtClean="0"/>
              <a:t>uncertainties</a:t>
            </a:r>
            <a:r>
              <a:rPr lang="es-ES_tradnl" baseline="0" dirty="0" smtClean="0"/>
              <a:t> of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model</a:t>
            </a:r>
            <a:r>
              <a:rPr lang="es-ES_tradnl" baseline="0" dirty="0" smtClean="0"/>
              <a:t>, </a:t>
            </a:r>
            <a:r>
              <a:rPr lang="es-ES_tradnl" baseline="0" dirty="0" err="1" smtClean="0"/>
              <a:t>on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initial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conditions</a:t>
            </a:r>
            <a:r>
              <a:rPr lang="es-ES_tradnl" baseline="0" dirty="0" smtClean="0"/>
              <a:t>, of </a:t>
            </a:r>
            <a:r>
              <a:rPr lang="es-ES_tradnl" baseline="0" dirty="0" err="1" smtClean="0"/>
              <a:t>the</a:t>
            </a:r>
            <a:r>
              <a:rPr lang="mr-IN" baseline="0" dirty="0" smtClean="0"/>
              <a:t>…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87AC-FE14-432B-B657-8CCEE4CDB90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219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 smtClean="0"/>
              <a:t>If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analyse</a:t>
            </a:r>
            <a:r>
              <a:rPr lang="es-ES_tradnl" dirty="0" smtClean="0"/>
              <a:t> </a:t>
            </a:r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time and </a:t>
            </a:r>
            <a:r>
              <a:rPr lang="es-ES_tradnl" dirty="0" err="1" smtClean="0"/>
              <a:t>patience</a:t>
            </a:r>
            <a:r>
              <a:rPr lang="es-ES_tradnl" baseline="0" dirty="0" smtClean="0"/>
              <a:t>, </a:t>
            </a:r>
            <a:r>
              <a:rPr lang="es-ES_tradnl" baseline="0" dirty="0" err="1" smtClean="0"/>
              <a:t>both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definitions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convey</a:t>
            </a:r>
            <a:r>
              <a:rPr lang="es-ES_tradnl" baseline="0" dirty="0" smtClean="0"/>
              <a:t> similar </a:t>
            </a:r>
            <a:r>
              <a:rPr lang="es-ES_tradnl" baseline="0" dirty="0" err="1" smtClean="0"/>
              <a:t>message</a:t>
            </a:r>
            <a:r>
              <a:rPr lang="es-ES_tradnl" baseline="0" dirty="0" smtClean="0"/>
              <a:t>, </a:t>
            </a:r>
            <a:r>
              <a:rPr lang="es-ES_tradnl" baseline="0" dirty="0" err="1" smtClean="0"/>
              <a:t>one</a:t>
            </a:r>
            <a:r>
              <a:rPr lang="es-ES_tradnl" baseline="0" dirty="0" smtClean="0"/>
              <a:t> in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language</a:t>
            </a:r>
            <a:r>
              <a:rPr lang="es-ES_tradnl" baseline="0" dirty="0" smtClean="0"/>
              <a:t> of </a:t>
            </a:r>
            <a:r>
              <a:rPr lang="es-ES_tradnl" baseline="0" dirty="0" err="1" smtClean="0"/>
              <a:t>scientist</a:t>
            </a:r>
            <a:r>
              <a:rPr lang="es-ES_tradnl" baseline="0" dirty="0" smtClean="0"/>
              <a:t> and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other</a:t>
            </a:r>
            <a:r>
              <a:rPr lang="es-ES_tradnl" baseline="0" dirty="0" smtClean="0"/>
              <a:t> in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language</a:t>
            </a:r>
            <a:r>
              <a:rPr lang="es-ES_tradnl" baseline="0" dirty="0" smtClean="0"/>
              <a:t> of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rest</a:t>
            </a:r>
            <a:r>
              <a:rPr lang="es-ES_tradnl" baseline="0" dirty="0" smtClean="0"/>
              <a:t> of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people</a:t>
            </a:r>
            <a:r>
              <a:rPr lang="es-ES_tradnl" baseline="0" dirty="0" smtClean="0"/>
              <a:t>. </a:t>
            </a:r>
            <a:r>
              <a:rPr lang="es-ES_tradnl" baseline="0" dirty="0" err="1" smtClean="0"/>
              <a:t>Scientists</a:t>
            </a:r>
            <a:r>
              <a:rPr lang="es-ES_tradnl" baseline="0" dirty="0" smtClean="0"/>
              <a:t>’ </a:t>
            </a:r>
            <a:r>
              <a:rPr lang="es-ES_tradnl" baseline="0" dirty="0" err="1" smtClean="0"/>
              <a:t>definition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about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exact</a:t>
            </a:r>
            <a:r>
              <a:rPr lang="es-ES_tradnl" baseline="0" dirty="0" smtClean="0"/>
              <a:t>, </a:t>
            </a:r>
            <a:r>
              <a:rPr lang="es-ES_tradnl" baseline="0" dirty="0" err="1" smtClean="0"/>
              <a:t>correct</a:t>
            </a:r>
            <a:r>
              <a:rPr lang="es-ES_tradnl" baseline="0" dirty="0" smtClean="0"/>
              <a:t> and </a:t>
            </a:r>
            <a:r>
              <a:rPr lang="es-ES_tradnl" baseline="0" dirty="0" err="1" smtClean="0"/>
              <a:t>numerical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definition</a:t>
            </a:r>
            <a:r>
              <a:rPr lang="es-ES_tradnl" baseline="0" dirty="0" smtClean="0"/>
              <a:t>. </a:t>
            </a:r>
            <a:r>
              <a:rPr lang="es-ES_tradnl" baseline="0" dirty="0" err="1" smtClean="0"/>
              <a:t>But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users</a:t>
            </a:r>
            <a:r>
              <a:rPr lang="es-ES_tradnl" baseline="0" dirty="0" smtClean="0"/>
              <a:t> are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rest</a:t>
            </a:r>
            <a:r>
              <a:rPr lang="es-ES_tradnl" baseline="0" dirty="0" smtClean="0"/>
              <a:t>. And </a:t>
            </a:r>
            <a:r>
              <a:rPr lang="es-ES_tradnl" baseline="0" dirty="0" err="1" smtClean="0"/>
              <a:t>they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have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this</a:t>
            </a:r>
            <a:r>
              <a:rPr lang="es-ES_tradnl" baseline="0" dirty="0" smtClean="0"/>
              <a:t> in </a:t>
            </a:r>
            <a:r>
              <a:rPr lang="es-ES_tradnl" baseline="0" dirty="0" err="1" smtClean="0"/>
              <a:t>their</a:t>
            </a:r>
            <a:r>
              <a:rPr lang="es-ES_tradnl" baseline="0" dirty="0" smtClean="0"/>
              <a:t> mental </a:t>
            </a:r>
            <a:r>
              <a:rPr lang="es-ES_tradnl" baseline="0" dirty="0" err="1" smtClean="0"/>
              <a:t>schemes</a:t>
            </a:r>
            <a:r>
              <a:rPr lang="es-ES_tradnl" baseline="0" dirty="0" smtClean="0"/>
              <a:t>.</a:t>
            </a:r>
          </a:p>
          <a:p>
            <a:endParaRPr lang="es-ES_tradnl" baseline="0" dirty="0" smtClean="0"/>
          </a:p>
          <a:p>
            <a:r>
              <a:rPr lang="es-ES_tradnl" baseline="0" dirty="0" smtClean="0"/>
              <a:t>And </a:t>
            </a:r>
            <a:r>
              <a:rPr lang="es-ES_tradnl" baseline="0" dirty="0" err="1" smtClean="0"/>
              <a:t>Reliable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about</a:t>
            </a:r>
            <a:r>
              <a:rPr lang="es-ES_tradnl" baseline="0" dirty="0" smtClean="0"/>
              <a:t> trust and </a:t>
            </a:r>
            <a:r>
              <a:rPr lang="es-ES_tradnl" baseline="0" dirty="0" err="1" smtClean="0"/>
              <a:t>uncertain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about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imperfect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or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unknown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information</a:t>
            </a:r>
            <a:r>
              <a:rPr lang="es-ES_tradnl" baseline="0" dirty="0" smtClean="0"/>
              <a:t> and </a:t>
            </a:r>
            <a:r>
              <a:rPr lang="es-ES_tradnl" baseline="0" dirty="0" err="1" smtClean="0"/>
              <a:t>therefore</a:t>
            </a:r>
            <a:r>
              <a:rPr lang="es-ES_tradnl" baseline="0" dirty="0" smtClean="0"/>
              <a:t>, </a:t>
            </a:r>
            <a:r>
              <a:rPr lang="es-ES_tradnl" baseline="0" dirty="0" err="1" smtClean="0"/>
              <a:t>not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trusting</a:t>
            </a:r>
            <a:r>
              <a:rPr lang="es-ES_tradnl" baseline="0" dirty="0" smtClean="0"/>
              <a:t>.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87AC-FE14-432B-B657-8CCEE4CDB90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950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So to </a:t>
            </a:r>
            <a:r>
              <a:rPr lang="es-ES_tradnl" dirty="0" err="1" smtClean="0"/>
              <a:t>reword</a:t>
            </a:r>
            <a:r>
              <a:rPr lang="es-ES_tradnl" baseline="0" dirty="0" smtClean="0"/>
              <a:t> a bit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challenge</a:t>
            </a:r>
            <a:r>
              <a:rPr lang="es-ES_tradnl" baseline="0" dirty="0" smtClean="0"/>
              <a:t>.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problem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uncertainty</a:t>
            </a:r>
            <a:r>
              <a:rPr lang="es-ES_tradnl" baseline="0" dirty="0" smtClean="0"/>
              <a:t> and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solution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building</a:t>
            </a:r>
            <a:r>
              <a:rPr lang="es-ES_tradnl" baseline="0" dirty="0" smtClean="0"/>
              <a:t> trust.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87AC-FE14-432B-B657-8CCEE4CDB90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451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 smtClean="0"/>
              <a:t>Even</a:t>
            </a:r>
            <a:r>
              <a:rPr lang="es-ES_tradnl" dirty="0" smtClean="0"/>
              <a:t> more </a:t>
            </a:r>
            <a:r>
              <a:rPr lang="es-ES_tradnl" dirty="0" err="1" smtClean="0"/>
              <a:t>importantly</a:t>
            </a:r>
            <a:r>
              <a:rPr lang="es-ES_tradnl" dirty="0" smtClean="0"/>
              <a:t>.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When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call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them</a:t>
            </a:r>
            <a:r>
              <a:rPr lang="es-ES_tradnl" baseline="0" dirty="0" smtClean="0"/>
              <a:t> USERS </a:t>
            </a:r>
            <a:r>
              <a:rPr lang="es-ES_tradnl" baseline="0" dirty="0" err="1" smtClean="0"/>
              <a:t>there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automatic</a:t>
            </a:r>
            <a:r>
              <a:rPr lang="es-ES_tradnl" baseline="0" dirty="0" smtClean="0"/>
              <a:t> idea in </a:t>
            </a:r>
            <a:r>
              <a:rPr lang="es-ES_tradnl" baseline="0" dirty="0" err="1" smtClean="0"/>
              <a:t>our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minds</a:t>
            </a:r>
            <a:r>
              <a:rPr lang="es-ES_tradnl" baseline="0" dirty="0" smtClean="0"/>
              <a:t>. </a:t>
            </a:r>
            <a:r>
              <a:rPr lang="es-ES_tradnl" baseline="0" dirty="0" err="1" smtClean="0"/>
              <a:t>They</a:t>
            </a:r>
            <a:r>
              <a:rPr lang="es-ES_tradnl" baseline="0" dirty="0" smtClean="0"/>
              <a:t> are </a:t>
            </a:r>
            <a:r>
              <a:rPr lang="es-ES_tradnl" baseline="0" dirty="0" err="1" smtClean="0"/>
              <a:t>people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expecting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our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results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ready</a:t>
            </a:r>
            <a:r>
              <a:rPr lang="es-ES_tradnl" baseline="0" dirty="0" smtClean="0"/>
              <a:t> to use </a:t>
            </a:r>
            <a:r>
              <a:rPr lang="es-ES_tradnl" baseline="0" dirty="0" err="1" smtClean="0"/>
              <a:t>them</a:t>
            </a:r>
            <a:r>
              <a:rPr lang="es-ES_tradnl" baseline="0" dirty="0" smtClean="0"/>
              <a:t>. </a:t>
            </a:r>
            <a:r>
              <a:rPr lang="es-ES_tradnl" baseline="0" dirty="0" err="1" smtClean="0"/>
              <a:t>But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they</a:t>
            </a:r>
            <a:r>
              <a:rPr lang="es-ES_tradnl" baseline="0" dirty="0" smtClean="0"/>
              <a:t> are </a:t>
            </a:r>
            <a:r>
              <a:rPr lang="es-ES_tradnl" baseline="0" dirty="0" err="1" smtClean="0"/>
              <a:t>not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just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users</a:t>
            </a:r>
            <a:r>
              <a:rPr lang="es-ES_tradnl" baseline="0" dirty="0" smtClean="0"/>
              <a:t>. </a:t>
            </a:r>
            <a:r>
              <a:rPr lang="es-ES_tradnl" baseline="0" dirty="0" err="1" smtClean="0"/>
              <a:t>They</a:t>
            </a:r>
            <a:r>
              <a:rPr lang="es-ES_tradnl" baseline="0" dirty="0" smtClean="0"/>
              <a:t> are </a:t>
            </a:r>
            <a:r>
              <a:rPr lang="es-ES_tradnl" baseline="0" dirty="0" err="1" smtClean="0"/>
              <a:t>decision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makers</a:t>
            </a:r>
            <a:r>
              <a:rPr lang="es-ES_tradnl" baseline="0" dirty="0" smtClean="0"/>
              <a:t>. </a:t>
            </a:r>
            <a:r>
              <a:rPr lang="es-ES_tradnl" baseline="0" dirty="0" err="1" smtClean="0"/>
              <a:t>Which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means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have</a:t>
            </a:r>
            <a:r>
              <a:rPr lang="es-ES_tradnl" baseline="0" dirty="0" smtClean="0"/>
              <a:t> to </a:t>
            </a:r>
            <a:r>
              <a:rPr lang="es-ES_tradnl" baseline="0" dirty="0" err="1" smtClean="0"/>
              <a:t>handle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with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many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other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sources</a:t>
            </a:r>
            <a:r>
              <a:rPr lang="es-ES_tradnl" baseline="0" dirty="0" smtClean="0"/>
              <a:t> of </a:t>
            </a:r>
            <a:r>
              <a:rPr lang="es-ES_tradnl" baseline="0" dirty="0" err="1" smtClean="0"/>
              <a:t>information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that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need</a:t>
            </a:r>
            <a:r>
              <a:rPr lang="es-ES_tradnl" baseline="0" dirty="0" smtClean="0"/>
              <a:t> to be </a:t>
            </a:r>
            <a:r>
              <a:rPr lang="es-ES_tradnl" baseline="0" dirty="0" err="1" smtClean="0"/>
              <a:t>taken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into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account</a:t>
            </a:r>
            <a:r>
              <a:rPr lang="es-ES_tradnl" baseline="0" dirty="0" smtClean="0"/>
              <a:t>. And </a:t>
            </a:r>
            <a:r>
              <a:rPr lang="es-ES_tradnl" baseline="0" dirty="0" err="1" smtClean="0"/>
              <a:t>some</a:t>
            </a:r>
            <a:r>
              <a:rPr lang="es-ES_tradnl" baseline="0" dirty="0" smtClean="0"/>
              <a:t> of </a:t>
            </a:r>
            <a:r>
              <a:rPr lang="es-ES_tradnl" baseline="0" dirty="0" err="1" smtClean="0"/>
              <a:t>those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sources</a:t>
            </a:r>
            <a:r>
              <a:rPr lang="es-ES_tradnl" baseline="0" dirty="0" smtClean="0"/>
              <a:t> of </a:t>
            </a:r>
            <a:r>
              <a:rPr lang="es-ES_tradnl" baseline="0" dirty="0" err="1" smtClean="0"/>
              <a:t>concern</a:t>
            </a:r>
            <a:r>
              <a:rPr lang="es-ES_tradnl" baseline="0" dirty="0" smtClean="0"/>
              <a:t> are </a:t>
            </a:r>
            <a:r>
              <a:rPr lang="es-ES_tradnl" baseline="0" dirty="0" err="1" smtClean="0"/>
              <a:t>even</a:t>
            </a:r>
            <a:endParaRPr lang="es-ES_tradnl" baseline="0" dirty="0" smtClean="0"/>
          </a:p>
          <a:p>
            <a:endParaRPr lang="es-ES_tradnl" baseline="0" dirty="0" smtClean="0"/>
          </a:p>
          <a:p>
            <a:r>
              <a:rPr lang="es-ES_tradnl" baseline="0" dirty="0" smtClean="0"/>
              <a:t>ISNOT OUR USER IS A DECISIONMAKER AND USES LOTS OF OTHER INFO.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87AC-FE14-432B-B657-8CCEE4CDB90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03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baseline="0" dirty="0" smtClean="0"/>
              <a:t>TYPOLOGY OF USER. HOW MUCH time </a:t>
            </a:r>
            <a:r>
              <a:rPr lang="es-ES_tradnl" baseline="0" dirty="0" err="1" smtClean="0"/>
              <a:t>they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have</a:t>
            </a:r>
            <a:r>
              <a:rPr lang="es-ES_tradnl" baseline="0" dirty="0" smtClean="0"/>
              <a:t> to </a:t>
            </a:r>
            <a:r>
              <a:rPr lang="es-ES_tradnl" baseline="0" dirty="0" err="1" smtClean="0"/>
              <a:t>make</a:t>
            </a:r>
            <a:r>
              <a:rPr lang="es-ES_tradnl" baseline="0" dirty="0" smtClean="0"/>
              <a:t> a </a:t>
            </a:r>
            <a:r>
              <a:rPr lang="es-ES_tradnl" baseline="0" dirty="0" err="1" smtClean="0"/>
              <a:t>decision</a:t>
            </a:r>
            <a:r>
              <a:rPr lang="es-ES_tradnl" baseline="0" dirty="0" smtClean="0"/>
              <a:t>, </a:t>
            </a:r>
            <a:r>
              <a:rPr lang="es-ES_tradnl" baseline="0" dirty="0" err="1" smtClean="0"/>
              <a:t>which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their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skills</a:t>
            </a:r>
            <a:r>
              <a:rPr lang="es-ES_tradnl" baseline="0" dirty="0" smtClean="0"/>
              <a:t>, time </a:t>
            </a:r>
            <a:r>
              <a:rPr lang="es-ES_tradnl" baseline="0" dirty="0" err="1" smtClean="0"/>
              <a:t>available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for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decision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or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typology</a:t>
            </a:r>
            <a:r>
              <a:rPr lang="es-ES_tradnl" baseline="0" dirty="0" smtClean="0"/>
              <a:t> of </a:t>
            </a:r>
            <a:r>
              <a:rPr lang="es-ES_tradnl" baseline="0" dirty="0" err="1" smtClean="0"/>
              <a:t>decision</a:t>
            </a:r>
            <a:r>
              <a:rPr lang="es-ES_tradnl" baseline="0" dirty="0" smtClean="0"/>
              <a:t>.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87AC-FE14-432B-B657-8CCEE4CDB90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836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3.PNG"/><Relationship Id="rId8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mailto:s2s4e@bsc.e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461AA90A-6250-4772-8B21-505C20ED392F}"/>
              </a:ext>
            </a:extLst>
          </p:cNvPr>
          <p:cNvSpPr/>
          <p:nvPr userDrawn="1"/>
        </p:nvSpPr>
        <p:spPr>
          <a:xfrm>
            <a:off x="1244339" y="6042584"/>
            <a:ext cx="7588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GB" sz="1200" b="0" i="1" u="none" strike="noStrike" baseline="0" dirty="0">
                <a:solidFill>
                  <a:schemeClr val="tx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This project has received funding from the Horizon 2020 programme under grant agreement </a:t>
            </a:r>
            <a:r>
              <a:rPr lang="fr-FR" sz="1200" b="0" i="1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n°776787.</a:t>
            </a:r>
          </a:p>
          <a:p>
            <a:pPr lvl="0" algn="l"/>
            <a:r>
              <a:rPr lang="en-US" sz="12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The content of this presentation reflects only the author’s view. The European Commission is not responsible for any use that may be made of the information it contains.</a:t>
            </a:r>
            <a:endParaRPr lang="fr-FR" sz="1200" i="1" dirty="0">
              <a:solidFill>
                <a:schemeClr val="tx1"/>
              </a:solidFill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719A0BF0-FE4B-4EBC-9EA2-54748C6221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802" y="3223969"/>
            <a:ext cx="8425112" cy="135635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>
                <a:solidFill>
                  <a:srgbClr val="0E487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89B515B4-64EC-4BE5-A99C-E05C0DEBD5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803" y="4600844"/>
            <a:ext cx="8425111" cy="6848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0E487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="" xmlns:a16="http://schemas.microsoft.com/office/drawing/2014/main" id="{5FB24CC7-FBA3-499D-AF93-41DF6A37A0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803" y="5345244"/>
            <a:ext cx="8425111" cy="433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fr-FR" dirty="0"/>
              <a:t>Event, </a:t>
            </a:r>
            <a:r>
              <a:rPr lang="fr-FR" dirty="0" err="1"/>
              <a:t>Author</a:t>
            </a:r>
            <a:r>
              <a:rPr lang="fr-FR" dirty="0"/>
              <a:t>, Organisation </a:t>
            </a:r>
            <a:r>
              <a:rPr lang="fr-FR" dirty="0" err="1"/>
              <a:t>name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CAA1B233-5A12-4142-9CE4-C48C6424B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02" y="6127514"/>
            <a:ext cx="700032" cy="4665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D7B2CD8-70CA-4EB4-903A-4C2B41BF082C}"/>
              </a:ext>
            </a:extLst>
          </p:cNvPr>
          <p:cNvSpPr/>
          <p:nvPr userDrawn="1"/>
        </p:nvSpPr>
        <p:spPr>
          <a:xfrm>
            <a:off x="0" y="0"/>
            <a:ext cx="9144000" cy="22624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99076FE2-489B-4E7C-99C8-4B25414792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62"/>
            <a:ext cx="9144000" cy="30295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2DFB4915-4A61-4816-B762-0D8B688450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698" y="319822"/>
            <a:ext cx="3629319" cy="130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45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4F2F1F4F-15C7-4936-957D-C1FFCCE2073D}"/>
              </a:ext>
            </a:extLst>
          </p:cNvPr>
          <p:cNvSpPr/>
          <p:nvPr userDrawn="1"/>
        </p:nvSpPr>
        <p:spPr>
          <a:xfrm>
            <a:off x="0" y="0"/>
            <a:ext cx="9144000" cy="25075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15">
            <a:extLst>
              <a:ext uri="{FF2B5EF4-FFF2-40B4-BE49-F238E27FC236}">
                <a16:creationId xmlns="" xmlns:a16="http://schemas.microsoft.com/office/drawing/2014/main" id="{3BACE99B-9EAD-4B42-971E-E8B2CF183FB1}"/>
              </a:ext>
            </a:extLst>
          </p:cNvPr>
          <p:cNvSpPr txBox="1"/>
          <p:nvPr userDrawn="1"/>
        </p:nvSpPr>
        <p:spPr>
          <a:xfrm>
            <a:off x="81432" y="463356"/>
            <a:ext cx="46191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dirty="0" err="1">
                <a:solidFill>
                  <a:srgbClr val="0E4878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Thank</a:t>
            </a:r>
            <a:r>
              <a:rPr lang="fr-FR" sz="4400" b="1" dirty="0">
                <a:solidFill>
                  <a:srgbClr val="0E4878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fr-FR" sz="4400" b="1" dirty="0" err="1">
                <a:solidFill>
                  <a:srgbClr val="0E4878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you</a:t>
            </a:r>
            <a:endParaRPr lang="fr-FR" sz="4400" b="1" dirty="0">
              <a:solidFill>
                <a:srgbClr val="0E4878"/>
              </a:solidFill>
              <a:latin typeface="Segoe UI" panose="020B0502040204020203" pitchFamily="34" charset="0"/>
              <a:ea typeface="Ebrima" panose="02000000000000000000" pitchFamily="2" charset="0"/>
              <a:cs typeface="Segoe UI" panose="020B0502040204020203" pitchFamily="34" charset="0"/>
            </a:endParaRPr>
          </a:p>
          <a:p>
            <a:pPr algn="ctr"/>
            <a:endParaRPr lang="fr-FR" dirty="0"/>
          </a:p>
        </p:txBody>
      </p:sp>
      <p:sp>
        <p:nvSpPr>
          <p:cNvPr id="5" name="Rectangle 16">
            <a:extLst>
              <a:ext uri="{FF2B5EF4-FFF2-40B4-BE49-F238E27FC236}">
                <a16:creationId xmlns="" xmlns:a16="http://schemas.microsoft.com/office/drawing/2014/main" id="{D2A5AB9C-C060-4E09-B9E2-9DF9ADD1C71B}"/>
              </a:ext>
            </a:extLst>
          </p:cNvPr>
          <p:cNvSpPr/>
          <p:nvPr userDrawn="1"/>
        </p:nvSpPr>
        <p:spPr>
          <a:xfrm>
            <a:off x="185128" y="1218609"/>
            <a:ext cx="44117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err="1">
                <a:solidFill>
                  <a:srgbClr val="0E4878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Get</a:t>
            </a:r>
            <a:r>
              <a:rPr lang="fr-FR" sz="2800" b="1" dirty="0">
                <a:solidFill>
                  <a:srgbClr val="0E4878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 in </a:t>
            </a:r>
            <a:r>
              <a:rPr lang="fr-FR" sz="2800" b="1" dirty="0" err="1">
                <a:solidFill>
                  <a:srgbClr val="0E4878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touch</a:t>
            </a:r>
            <a:r>
              <a:rPr lang="fr-FR" sz="2800" b="1" dirty="0">
                <a:solidFill>
                  <a:srgbClr val="0E4878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 for more information!</a:t>
            </a:r>
            <a:endParaRPr lang="en-GB" sz="2800" b="1" dirty="0">
              <a:solidFill>
                <a:srgbClr val="0E48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Image 2">
            <a:extLst>
              <a:ext uri="{FF2B5EF4-FFF2-40B4-BE49-F238E27FC236}">
                <a16:creationId xmlns="" xmlns:a16="http://schemas.microsoft.com/office/drawing/2014/main" id="{1449DAC3-2D29-4DF5-8F99-D15FA9B673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71" y="574343"/>
            <a:ext cx="4157463" cy="1491371"/>
          </a:xfrm>
          <a:prstGeom prst="rect">
            <a:avLst/>
          </a:prstGeom>
        </p:spPr>
      </p:pic>
      <p:sp>
        <p:nvSpPr>
          <p:cNvPr id="7" name="Rectangle 20">
            <a:extLst>
              <a:ext uri="{FF2B5EF4-FFF2-40B4-BE49-F238E27FC236}">
                <a16:creationId xmlns="" xmlns:a16="http://schemas.microsoft.com/office/drawing/2014/main" id="{8A833BB2-B01F-4FEE-A5A0-1D06C4D40A5F}"/>
              </a:ext>
            </a:extLst>
          </p:cNvPr>
          <p:cNvSpPr/>
          <p:nvPr userDrawn="1"/>
        </p:nvSpPr>
        <p:spPr>
          <a:xfrm>
            <a:off x="1244339" y="6042584"/>
            <a:ext cx="7588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GB" sz="1200" b="0" i="1" u="none" strike="noStrike" baseline="0" dirty="0">
                <a:solidFill>
                  <a:schemeClr val="tx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This project has received funding from the Horizon 2020 programme under grant agreement </a:t>
            </a:r>
            <a:r>
              <a:rPr lang="fr-FR" sz="1200" b="0" i="1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n°776787.</a:t>
            </a:r>
          </a:p>
          <a:p>
            <a:pPr lvl="0" algn="l"/>
            <a:r>
              <a:rPr lang="en-US" sz="12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The content of this presentation reflects only the author’s view. The European Commission is not responsible for any use that may be made of the information it contains.</a:t>
            </a:r>
            <a:endParaRPr lang="fr-FR" sz="1200" i="1" dirty="0">
              <a:solidFill>
                <a:schemeClr val="tx1"/>
              </a:solidFill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8" name="Image 21">
            <a:extLst>
              <a:ext uri="{FF2B5EF4-FFF2-40B4-BE49-F238E27FC236}">
                <a16:creationId xmlns="" xmlns:a16="http://schemas.microsoft.com/office/drawing/2014/main" id="{B8A09E87-408E-48E4-BCB7-644B062FC7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02" y="6127514"/>
            <a:ext cx="700032" cy="46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5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6373B78-7BA7-48A3-A437-C6602705BB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2300" y="402833"/>
            <a:ext cx="7374119" cy="886952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E487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FA795AE9-D0D0-4005-BCAE-C29FB4CEC6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2300" y="1696644"/>
            <a:ext cx="7524948" cy="716617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9C327"/>
              </a:buClr>
              <a:buFont typeface="Wingdings 3" panose="05040102010807070707" pitchFamily="18" charset="2"/>
              <a:buChar char="u"/>
              <a:defRPr sz="3200">
                <a:solidFill>
                  <a:srgbClr val="0E487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267C6C3-2BA2-4C56-AC52-97B87809F779}"/>
              </a:ext>
            </a:extLst>
          </p:cNvPr>
          <p:cNvSpPr/>
          <p:nvPr userDrawn="1"/>
        </p:nvSpPr>
        <p:spPr>
          <a:xfrm>
            <a:off x="-1" y="0"/>
            <a:ext cx="1357461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6278F2C5-BEEA-40F8-848F-E6B7B78C2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3" y="6212264"/>
            <a:ext cx="1122251" cy="40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1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562C3D8-28EE-494B-A594-C3CEEE15D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82265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4417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98909327-CDB7-4F69-9809-B5841D54DF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95414"/>
            <a:ext cx="7886700" cy="75389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9C327"/>
              </a:buClr>
              <a:buFont typeface="Wingdings 3" panose="05040102010807070707" pitchFamily="18" charset="2"/>
              <a:buChar char="u"/>
              <a:defRPr sz="3200">
                <a:solidFill>
                  <a:srgbClr val="0E487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2A8A7301-3683-4E4C-9EE0-AFFE15854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81" y="6165133"/>
            <a:ext cx="1341379" cy="48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28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86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A8BF89D-DA82-458F-811B-BFFE27A530FA}"/>
              </a:ext>
            </a:extLst>
          </p:cNvPr>
          <p:cNvSpPr/>
          <p:nvPr userDrawn="1"/>
        </p:nvSpPr>
        <p:spPr>
          <a:xfrm>
            <a:off x="2383816" y="4660085"/>
            <a:ext cx="4392891" cy="1003167"/>
          </a:xfrm>
          <a:prstGeom prst="rect">
            <a:avLst/>
          </a:prstGeom>
          <a:solidFill>
            <a:srgbClr val="F9C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23F9E34-E043-4B0E-BA1C-4542A9F7898A}"/>
              </a:ext>
            </a:extLst>
          </p:cNvPr>
          <p:cNvSpPr/>
          <p:nvPr userDrawn="1"/>
        </p:nvSpPr>
        <p:spPr>
          <a:xfrm>
            <a:off x="0" y="0"/>
            <a:ext cx="9144000" cy="4873658"/>
          </a:xfrm>
          <a:prstGeom prst="rect">
            <a:avLst/>
          </a:prstGeom>
          <a:solidFill>
            <a:srgbClr val="F9C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A72361A8-86BC-4E09-9F66-DB4C9E5096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6968"/>
            <a:ext cx="9160524" cy="367195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EFBD0EEF-1904-44CF-A503-FB0EA5D34D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061438"/>
            <a:ext cx="1341379" cy="481181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="" xmlns:a16="http://schemas.microsoft.com/office/drawing/2014/main" id="{6A7F15DE-DA67-42D1-BB42-CF5F9A648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82265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="" xmlns:a16="http://schemas.microsoft.com/office/drawing/2014/main" id="{5D75C302-566D-4792-9905-A8AE72A8A6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95414"/>
            <a:ext cx="7886700" cy="75389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9C327"/>
              </a:buClr>
              <a:buFontTx/>
              <a:buNone/>
              <a:defRPr sz="3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188756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A8BF89D-DA82-458F-811B-BFFE27A530FA}"/>
              </a:ext>
            </a:extLst>
          </p:cNvPr>
          <p:cNvSpPr/>
          <p:nvPr userDrawn="1"/>
        </p:nvSpPr>
        <p:spPr>
          <a:xfrm>
            <a:off x="2383816" y="4660085"/>
            <a:ext cx="4392891" cy="1003167"/>
          </a:xfrm>
          <a:prstGeom prst="rect">
            <a:avLst/>
          </a:prstGeom>
          <a:solidFill>
            <a:srgbClr val="0E4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23F9E34-E043-4B0E-BA1C-4542A9F7898A}"/>
              </a:ext>
            </a:extLst>
          </p:cNvPr>
          <p:cNvSpPr/>
          <p:nvPr userDrawn="1"/>
        </p:nvSpPr>
        <p:spPr>
          <a:xfrm>
            <a:off x="0" y="0"/>
            <a:ext cx="9144000" cy="4873658"/>
          </a:xfrm>
          <a:prstGeom prst="rect">
            <a:avLst/>
          </a:prstGeom>
          <a:solidFill>
            <a:srgbClr val="0E4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A72361A8-86BC-4E09-9F66-DB4C9E5096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24" y="2630077"/>
            <a:ext cx="9160524" cy="367195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EFBD0EEF-1904-44CF-A503-FB0EA5D34D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061438"/>
            <a:ext cx="1341379" cy="481181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="" xmlns:a16="http://schemas.microsoft.com/office/drawing/2014/main" id="{6A7F15DE-DA67-42D1-BB42-CF5F9A648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82265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="" xmlns:a16="http://schemas.microsoft.com/office/drawing/2014/main" id="{2BAF73FB-76C3-4F70-81CE-FFAAC370C8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95414"/>
            <a:ext cx="7886700" cy="75389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9C327"/>
              </a:buClr>
              <a:buFontTx/>
              <a:buNone/>
              <a:defRPr sz="3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248068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A8BF89D-DA82-458F-811B-BFFE27A530FA}"/>
              </a:ext>
            </a:extLst>
          </p:cNvPr>
          <p:cNvSpPr/>
          <p:nvPr userDrawn="1"/>
        </p:nvSpPr>
        <p:spPr>
          <a:xfrm>
            <a:off x="2383816" y="4660085"/>
            <a:ext cx="4392891" cy="1003167"/>
          </a:xfrm>
          <a:prstGeom prst="rect">
            <a:avLst/>
          </a:prstGeom>
          <a:solidFill>
            <a:srgbClr val="10BA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23F9E34-E043-4B0E-BA1C-4542A9F7898A}"/>
              </a:ext>
            </a:extLst>
          </p:cNvPr>
          <p:cNvSpPr/>
          <p:nvPr userDrawn="1"/>
        </p:nvSpPr>
        <p:spPr>
          <a:xfrm>
            <a:off x="0" y="0"/>
            <a:ext cx="9144000" cy="4873658"/>
          </a:xfrm>
          <a:prstGeom prst="rect">
            <a:avLst/>
          </a:prstGeom>
          <a:solidFill>
            <a:srgbClr val="10BA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A72361A8-86BC-4E09-9F66-DB4C9E5096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0077"/>
            <a:ext cx="9160524" cy="367195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EFBD0EEF-1904-44CF-A503-FB0EA5D34D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061438"/>
            <a:ext cx="1341379" cy="481181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="" xmlns:a16="http://schemas.microsoft.com/office/drawing/2014/main" id="{6A7F15DE-DA67-42D1-BB42-CF5F9A648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82265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="" xmlns:a16="http://schemas.microsoft.com/office/drawing/2014/main" id="{37EF5EC0-8A64-4083-8F4B-F95D85AF1A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95414"/>
            <a:ext cx="7886700" cy="75389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9C327"/>
              </a:buClr>
              <a:buFontTx/>
              <a:buNone/>
              <a:defRPr sz="3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3789230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A8BF89D-DA82-458F-811B-BFFE27A530FA}"/>
              </a:ext>
            </a:extLst>
          </p:cNvPr>
          <p:cNvSpPr/>
          <p:nvPr userDrawn="1"/>
        </p:nvSpPr>
        <p:spPr>
          <a:xfrm>
            <a:off x="2383816" y="4660085"/>
            <a:ext cx="4392891" cy="1003167"/>
          </a:xfrm>
          <a:prstGeom prst="rect">
            <a:avLst/>
          </a:prstGeom>
          <a:solidFill>
            <a:srgbClr val="F26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23F9E34-E043-4B0E-BA1C-4542A9F7898A}"/>
              </a:ext>
            </a:extLst>
          </p:cNvPr>
          <p:cNvSpPr/>
          <p:nvPr userDrawn="1"/>
        </p:nvSpPr>
        <p:spPr>
          <a:xfrm>
            <a:off x="0" y="0"/>
            <a:ext cx="9144000" cy="4873658"/>
          </a:xfrm>
          <a:prstGeom prst="rect">
            <a:avLst/>
          </a:prstGeom>
          <a:solidFill>
            <a:srgbClr val="F26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A72361A8-86BC-4E09-9F66-DB4C9E5096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0077"/>
            <a:ext cx="9160524" cy="367195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EFBD0EEF-1904-44CF-A503-FB0EA5D34D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061438"/>
            <a:ext cx="1341379" cy="481181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="" xmlns:a16="http://schemas.microsoft.com/office/drawing/2014/main" id="{6A7F15DE-DA67-42D1-BB42-CF5F9A648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82265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="" xmlns:a16="http://schemas.microsoft.com/office/drawing/2014/main" id="{DAAF28C2-C867-40F8-A278-C43F2EC432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95414"/>
            <a:ext cx="7886700" cy="75389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9C327"/>
              </a:buClr>
              <a:buFontTx/>
              <a:buNone/>
              <a:defRPr sz="3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242286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F2F1F4F-15C7-4936-957D-C1FFCCE2073D}"/>
              </a:ext>
            </a:extLst>
          </p:cNvPr>
          <p:cNvSpPr/>
          <p:nvPr userDrawn="1"/>
        </p:nvSpPr>
        <p:spPr>
          <a:xfrm>
            <a:off x="0" y="0"/>
            <a:ext cx="9144000" cy="25075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3BACE99B-9EAD-4B42-971E-E8B2CF183FB1}"/>
              </a:ext>
            </a:extLst>
          </p:cNvPr>
          <p:cNvSpPr txBox="1"/>
          <p:nvPr userDrawn="1"/>
        </p:nvSpPr>
        <p:spPr>
          <a:xfrm>
            <a:off x="81432" y="463356"/>
            <a:ext cx="46191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dirty="0" err="1">
                <a:solidFill>
                  <a:srgbClr val="0E4878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Thank</a:t>
            </a:r>
            <a:r>
              <a:rPr lang="fr-FR" sz="4400" b="1" dirty="0">
                <a:solidFill>
                  <a:srgbClr val="0E4878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fr-FR" sz="4400" b="1" dirty="0" err="1">
                <a:solidFill>
                  <a:srgbClr val="0E4878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you</a:t>
            </a:r>
            <a:endParaRPr lang="fr-FR" sz="4400" b="1" dirty="0">
              <a:solidFill>
                <a:srgbClr val="0E4878"/>
              </a:solidFill>
              <a:latin typeface="Segoe UI" panose="020B0502040204020203" pitchFamily="34" charset="0"/>
              <a:ea typeface="Ebrima" panose="02000000000000000000" pitchFamily="2" charset="0"/>
              <a:cs typeface="Segoe UI" panose="020B0502040204020203" pitchFamily="34" charset="0"/>
            </a:endParaRPr>
          </a:p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2A5AB9C-C060-4E09-B9E2-9DF9ADD1C71B}"/>
              </a:ext>
            </a:extLst>
          </p:cNvPr>
          <p:cNvSpPr/>
          <p:nvPr userDrawn="1"/>
        </p:nvSpPr>
        <p:spPr>
          <a:xfrm>
            <a:off x="185128" y="1218609"/>
            <a:ext cx="44117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err="1">
                <a:solidFill>
                  <a:srgbClr val="0E4878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Get</a:t>
            </a:r>
            <a:r>
              <a:rPr lang="fr-FR" sz="2800" b="1" dirty="0">
                <a:solidFill>
                  <a:srgbClr val="0E4878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 in </a:t>
            </a:r>
            <a:r>
              <a:rPr lang="fr-FR" sz="2800" b="1" dirty="0" err="1">
                <a:solidFill>
                  <a:srgbClr val="0E4878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touch</a:t>
            </a:r>
            <a:r>
              <a:rPr lang="fr-FR" sz="2800" b="1" dirty="0">
                <a:solidFill>
                  <a:srgbClr val="0E4878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 for more information!</a:t>
            </a:r>
            <a:endParaRPr lang="en-GB" sz="2800" b="1" dirty="0">
              <a:solidFill>
                <a:srgbClr val="0E48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="" xmlns:a16="http://schemas.microsoft.com/office/drawing/2014/main" id="{F6C448E3-AE86-46DD-A15D-48243B69DC61}"/>
              </a:ext>
            </a:extLst>
          </p:cNvPr>
          <p:cNvGrpSpPr/>
          <p:nvPr userDrawn="1"/>
        </p:nvGrpSpPr>
        <p:grpSpPr>
          <a:xfrm>
            <a:off x="1527143" y="2930086"/>
            <a:ext cx="7263451" cy="2778490"/>
            <a:chOff x="1569467" y="2954504"/>
            <a:chExt cx="7263451" cy="2778490"/>
          </a:xfrm>
        </p:grpSpPr>
        <p:sp>
          <p:nvSpPr>
            <p:cNvPr id="6" name="Titre 1">
              <a:extLst>
                <a:ext uri="{FF2B5EF4-FFF2-40B4-BE49-F238E27FC236}">
                  <a16:creationId xmlns="" xmlns:a16="http://schemas.microsoft.com/office/drawing/2014/main" id="{C9C2BC8D-BBA7-4E8F-9640-CDE80562F01C}"/>
                </a:ext>
              </a:extLst>
            </p:cNvPr>
            <p:cNvSpPr txBox="1">
              <a:spLocks/>
            </p:cNvSpPr>
            <p:nvPr/>
          </p:nvSpPr>
          <p:spPr>
            <a:xfrm>
              <a:off x="3070844" y="2954504"/>
              <a:ext cx="5762074" cy="1127563"/>
            </a:xfrm>
            <a:prstGeom prst="rect">
              <a:avLst/>
            </a:prstGeom>
          </p:spPr>
          <p:txBody>
            <a:bodyPr/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fr-FR" sz="1800" dirty="0">
                  <a:solidFill>
                    <a:srgbClr val="0E487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Public reports of the project will be available for download on the S2S4E </a:t>
              </a:r>
              <a:r>
                <a:rPr lang="fr-FR" sz="1800" dirty="0" err="1">
                  <a:solidFill>
                    <a:srgbClr val="0E487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website</a:t>
              </a:r>
              <a:r>
                <a:rPr lang="fr-FR" sz="1800" dirty="0">
                  <a:solidFill>
                    <a:srgbClr val="0E487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: </a:t>
              </a:r>
              <a:r>
                <a:rPr lang="fr-FR" sz="1800" b="1" dirty="0">
                  <a:solidFill>
                    <a:srgbClr val="0E487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www.s2s4e.eu</a:t>
              </a:r>
              <a:endParaRPr lang="en-GB" sz="1800" b="1" dirty="0">
                <a:solidFill>
                  <a:srgbClr val="0E487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7" name="Titre 1">
              <a:extLst>
                <a:ext uri="{FF2B5EF4-FFF2-40B4-BE49-F238E27FC236}">
                  <a16:creationId xmlns="" xmlns:a16="http://schemas.microsoft.com/office/drawing/2014/main" id="{65E20D77-48B2-4DE1-A5D8-067529CC3412}"/>
                </a:ext>
              </a:extLst>
            </p:cNvPr>
            <p:cNvSpPr txBox="1">
              <a:spLocks/>
            </p:cNvSpPr>
            <p:nvPr/>
          </p:nvSpPr>
          <p:spPr>
            <a:xfrm>
              <a:off x="3066461" y="3997486"/>
              <a:ext cx="4908617" cy="1119947"/>
            </a:xfrm>
            <a:prstGeom prst="rect">
              <a:avLst/>
            </a:prstGeom>
          </p:spPr>
          <p:txBody>
            <a:bodyPr/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fr-FR" sz="1800" b="1" dirty="0">
                  <a:solidFill>
                    <a:srgbClr val="0E487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Project coordinator:</a:t>
              </a:r>
              <a:r>
                <a:rPr lang="fr-FR" sz="1800" dirty="0">
                  <a:solidFill>
                    <a:srgbClr val="0E487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Albert </a:t>
              </a:r>
              <a:r>
                <a:rPr lang="fr-FR" sz="1800" dirty="0" err="1">
                  <a:solidFill>
                    <a:srgbClr val="0E487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Soret</a:t>
              </a:r>
              <a:r>
                <a:rPr lang="fr-FR" sz="1800" dirty="0">
                  <a:solidFill>
                    <a:srgbClr val="0E487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, Barcelona </a:t>
              </a:r>
              <a:r>
                <a:rPr lang="fr-FR" sz="1800" dirty="0" err="1">
                  <a:solidFill>
                    <a:srgbClr val="0E487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Supercomputing</a:t>
              </a:r>
              <a:r>
                <a:rPr lang="fr-FR" sz="1800" dirty="0">
                  <a:solidFill>
                    <a:srgbClr val="0E487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Center (BSC)</a:t>
              </a:r>
            </a:p>
            <a:p>
              <a:pPr algn="l"/>
              <a:r>
                <a:rPr lang="fr-FR" sz="1800" b="1" dirty="0">
                  <a:solidFill>
                    <a:srgbClr val="0E487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Contact us: </a:t>
              </a:r>
              <a:r>
                <a:rPr lang="fr-FR" sz="1800" b="0" dirty="0">
                  <a:solidFill>
                    <a:srgbClr val="0E487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s2s4e@bsc.es</a:t>
              </a:r>
              <a:endParaRPr lang="fr-FR" sz="1800" b="1" dirty="0">
                <a:solidFill>
                  <a:srgbClr val="0E487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algn="l"/>
              <a:endParaRPr lang="fr-FR" sz="2000" b="1" u="sng" kern="1200" dirty="0">
                <a:solidFill>
                  <a:schemeClr val="tx1"/>
                </a:solidFill>
                <a:effectLst/>
                <a:latin typeface="Gadugi" panose="020B0502040204020203" pitchFamily="34" charset="0"/>
                <a:ea typeface="Ebrima" panose="02000000000000000000" pitchFamily="2" charset="0"/>
                <a:cs typeface="Ebrima" panose="02000000000000000000" pitchFamily="2" charset="0"/>
                <a:hlinkClick r:id="rId2"/>
              </a:endParaRPr>
            </a:p>
          </p:txBody>
        </p:sp>
        <p:sp>
          <p:nvSpPr>
            <p:cNvPr id="9" name="Titre 1">
              <a:extLst>
                <a:ext uri="{FF2B5EF4-FFF2-40B4-BE49-F238E27FC236}">
                  <a16:creationId xmlns="" xmlns:a16="http://schemas.microsoft.com/office/drawing/2014/main" id="{34445E9B-C40F-4694-BBC2-050F377C03EA}"/>
                </a:ext>
              </a:extLst>
            </p:cNvPr>
            <p:cNvSpPr txBox="1">
              <a:spLocks/>
            </p:cNvSpPr>
            <p:nvPr/>
          </p:nvSpPr>
          <p:spPr>
            <a:xfrm>
              <a:off x="3047607" y="5164670"/>
              <a:ext cx="5332823" cy="568324"/>
            </a:xfrm>
            <a:prstGeom prst="rect">
              <a:avLst/>
            </a:prstGeom>
          </p:spPr>
          <p:txBody>
            <a:bodyPr/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fr-FR" sz="1800" dirty="0">
                  <a:solidFill>
                    <a:srgbClr val="0E487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Follow us on Facebook and Twitter!</a:t>
              </a:r>
            </a:p>
            <a:p>
              <a:pPr algn="just"/>
              <a:r>
                <a:rPr lang="fr-FR" sz="1800" b="1" dirty="0">
                  <a:solidFill>
                    <a:srgbClr val="0E487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@s2s4e</a:t>
              </a:r>
              <a:endParaRPr lang="en-GB" sz="1800" b="1" dirty="0">
                <a:solidFill>
                  <a:srgbClr val="0E487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pic>
          <p:nvPicPr>
            <p:cNvPr id="18" name="Image 17">
              <a:extLst>
                <a:ext uri="{FF2B5EF4-FFF2-40B4-BE49-F238E27FC236}">
                  <a16:creationId xmlns="" xmlns:a16="http://schemas.microsoft.com/office/drawing/2014/main" id="{64BBFC08-42D9-44B7-88DF-DD210FFE81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047" y="5125100"/>
              <a:ext cx="593889" cy="593889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="" xmlns:a16="http://schemas.microsoft.com/office/drawing/2014/main" id="{E623EBD7-2A00-446F-B319-25BD1605D9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5955" y="2963279"/>
              <a:ext cx="750385" cy="750385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="" xmlns:a16="http://schemas.microsoft.com/office/drawing/2014/main" id="{9F65D943-0679-4BAF-958B-EA1225AE8F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750" y="3997486"/>
              <a:ext cx="791590" cy="791590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="" xmlns:a16="http://schemas.microsoft.com/office/drawing/2014/main" id="{70516342-C282-4FB1-B4D9-9117F12121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9467" y="5103676"/>
              <a:ext cx="609268" cy="609268"/>
            </a:xfrm>
            <a:prstGeom prst="rect">
              <a:avLst/>
            </a:prstGeom>
          </p:spPr>
        </p:pic>
      </p:grp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1449DAC3-2D29-4DF5-8F99-D15FA9B673A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71" y="574343"/>
            <a:ext cx="4157463" cy="149137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8A833BB2-B01F-4FEE-A5A0-1D06C4D40A5F}"/>
              </a:ext>
            </a:extLst>
          </p:cNvPr>
          <p:cNvSpPr/>
          <p:nvPr userDrawn="1"/>
        </p:nvSpPr>
        <p:spPr>
          <a:xfrm>
            <a:off x="1244339" y="6042584"/>
            <a:ext cx="7588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GB" sz="1200" b="0" i="1" u="none" strike="noStrike" baseline="0" dirty="0">
                <a:solidFill>
                  <a:schemeClr val="tx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This project has received funding from the Horizon 2020 programme under grant agreement </a:t>
            </a:r>
            <a:r>
              <a:rPr lang="fr-FR" sz="1200" b="0" i="1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n°776787.</a:t>
            </a:r>
          </a:p>
          <a:p>
            <a:pPr lvl="0" algn="l"/>
            <a:r>
              <a:rPr lang="en-US" sz="12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The content of this presentation reflects only the author’s view. The European Commission is not responsible for any use that may be made of the information it contains.</a:t>
            </a:r>
            <a:endParaRPr lang="fr-FR" sz="1200" i="1" dirty="0">
              <a:solidFill>
                <a:schemeClr val="tx1"/>
              </a:solidFill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B8A09E87-408E-48E4-BCB7-644B062FC75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02" y="6127514"/>
            <a:ext cx="700032" cy="46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38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55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51" r:id="rId3"/>
    <p:sldLayoutId id="2147483673" r:id="rId4"/>
    <p:sldLayoutId id="2147483669" r:id="rId5"/>
    <p:sldLayoutId id="2147483670" r:id="rId6"/>
    <p:sldLayoutId id="2147483671" r:id="rId7"/>
    <p:sldLayoutId id="2147483672" r:id="rId8"/>
    <p:sldLayoutId id="2147483663" r:id="rId9"/>
    <p:sldLayoutId id="214748367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69A4649-CD40-4608-8E64-066A32A0E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02" y="3223969"/>
            <a:ext cx="8425111" cy="1356353"/>
          </a:xfrm>
        </p:spPr>
        <p:txBody>
          <a:bodyPr>
            <a:noAutofit/>
          </a:bodyPr>
          <a:lstStyle/>
          <a:p>
            <a:r>
              <a:rPr lang="fr-FR" sz="5400" dirty="0" smtClean="0"/>
              <a:t>The challenges of </a:t>
            </a:r>
            <a:r>
              <a:rPr lang="fr-FR" sz="5400" dirty="0" err="1" smtClean="0"/>
              <a:t>probabilistic</a:t>
            </a:r>
            <a:r>
              <a:rPr lang="fr-FR" sz="5400" dirty="0" smtClean="0"/>
              <a:t> </a:t>
            </a:r>
            <a:r>
              <a:rPr lang="fr-FR" sz="5400" dirty="0" err="1" smtClean="0"/>
              <a:t>forecasts</a:t>
            </a:r>
            <a:endParaRPr lang="fr-FR" sz="54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FC9DA653-3396-4FD7-83D6-5A23694227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7802" y="4829855"/>
            <a:ext cx="8425111" cy="433388"/>
          </a:xfrm>
        </p:spPr>
        <p:txBody>
          <a:bodyPr/>
          <a:lstStyle/>
          <a:p>
            <a:r>
              <a:rPr lang="fr-FR" dirty="0" smtClean="0"/>
              <a:t>Isadora Ch. Jim</a:t>
            </a:r>
            <a:r>
              <a:rPr lang="es-ES" dirty="0" err="1" smtClean="0"/>
              <a:t>énez</a:t>
            </a:r>
            <a:r>
              <a:rPr lang="es-ES" dirty="0" smtClean="0"/>
              <a:t> </a:t>
            </a:r>
          </a:p>
          <a:p>
            <a:r>
              <a:rPr lang="es-ES" sz="2000" i="1" dirty="0" err="1" smtClean="0"/>
              <a:t>Climateurope</a:t>
            </a:r>
            <a:r>
              <a:rPr lang="es-ES" sz="2000" i="1" dirty="0" smtClean="0"/>
              <a:t> festival, 17-19 </a:t>
            </a:r>
            <a:r>
              <a:rPr lang="es-ES" sz="2000" i="1" dirty="0" err="1" smtClean="0"/>
              <a:t>October</a:t>
            </a:r>
            <a:r>
              <a:rPr lang="es-ES" sz="2000" i="1" dirty="0" smtClean="0"/>
              <a:t>, </a:t>
            </a:r>
            <a:r>
              <a:rPr lang="es-ES" sz="2000" i="1" dirty="0" err="1" smtClean="0"/>
              <a:t>Belgrade</a:t>
            </a:r>
            <a:r>
              <a:rPr lang="es-ES" sz="2000" i="1" dirty="0" smtClean="0"/>
              <a:t>, Serbia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397813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47951" y="286443"/>
            <a:ext cx="789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err="1" smtClean="0">
                <a:solidFill>
                  <a:srgbClr val="10BAB1"/>
                </a:solidFill>
                <a:latin typeface="Arial" charset="0"/>
                <a:ea typeface="Arial" charset="0"/>
                <a:cs typeface="Arial" charset="0"/>
              </a:rPr>
              <a:t>Users</a:t>
            </a:r>
            <a:r>
              <a:rPr lang="es-ES" sz="3600" b="1" dirty="0">
                <a:solidFill>
                  <a:srgbClr val="10BAB1"/>
                </a:solidFill>
                <a:latin typeface="Arial" charset="0"/>
                <a:ea typeface="Arial" charset="0"/>
                <a:cs typeface="Arial" charset="0"/>
              </a:rPr>
              <a:t> ≠ </a:t>
            </a:r>
            <a:r>
              <a:rPr lang="es-ES" sz="3600" b="1" dirty="0" err="1" smtClean="0">
                <a:solidFill>
                  <a:srgbClr val="10BAB1"/>
                </a:solidFill>
                <a:latin typeface="Arial" charset="0"/>
                <a:ea typeface="Arial" charset="0"/>
                <a:cs typeface="Arial" charset="0"/>
              </a:rPr>
              <a:t>Decision</a:t>
            </a:r>
            <a:r>
              <a:rPr lang="es-ES" sz="3600" b="1" dirty="0" smtClean="0">
                <a:solidFill>
                  <a:srgbClr val="10BAB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3600" b="1" dirty="0" err="1" smtClean="0">
                <a:solidFill>
                  <a:srgbClr val="10BAB1"/>
                </a:solidFill>
                <a:latin typeface="Arial" charset="0"/>
                <a:ea typeface="Arial" charset="0"/>
                <a:cs typeface="Arial" charset="0"/>
              </a:rPr>
              <a:t>makers</a:t>
            </a:r>
            <a:endParaRPr lang="es-ES_tradnl" sz="3600" b="1" dirty="0">
              <a:solidFill>
                <a:srgbClr val="10BAB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Hexágono 4"/>
          <p:cNvSpPr/>
          <p:nvPr/>
        </p:nvSpPr>
        <p:spPr>
          <a:xfrm>
            <a:off x="121920" y="176803"/>
            <a:ext cx="1004111" cy="865613"/>
          </a:xfrm>
          <a:prstGeom prst="hexagon">
            <a:avLst/>
          </a:prstGeom>
          <a:solidFill>
            <a:srgbClr val="10BAB1"/>
          </a:solidFill>
          <a:ln>
            <a:solidFill>
              <a:srgbClr val="10BA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es-ES_tradnl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8" name="Picture 4" descr="mage result for bus stop wait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35" b="5749"/>
          <a:stretch/>
        </p:blipFill>
        <p:spPr bwMode="auto">
          <a:xfrm>
            <a:off x="0" y="1244184"/>
            <a:ext cx="9144000" cy="48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68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47951" y="286443"/>
            <a:ext cx="7896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err="1" smtClean="0">
                <a:solidFill>
                  <a:srgbClr val="10BAB1"/>
                </a:solidFill>
                <a:latin typeface="Arial" charset="0"/>
                <a:ea typeface="Arial" charset="0"/>
                <a:cs typeface="Arial" charset="0"/>
              </a:rPr>
              <a:t>Typologies</a:t>
            </a:r>
            <a:r>
              <a:rPr lang="es-ES" sz="3200" b="1" dirty="0" smtClean="0">
                <a:solidFill>
                  <a:srgbClr val="10BAB1"/>
                </a:solidFill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es-ES" sz="3200" b="1" dirty="0" err="1" smtClean="0">
                <a:solidFill>
                  <a:srgbClr val="10BAB1"/>
                </a:solidFill>
                <a:latin typeface="Arial" charset="0"/>
                <a:ea typeface="Arial" charset="0"/>
                <a:cs typeface="Arial" charset="0"/>
              </a:rPr>
              <a:t>decision</a:t>
            </a:r>
            <a:r>
              <a:rPr lang="es-ES" sz="3200" b="1" dirty="0" smtClean="0">
                <a:solidFill>
                  <a:srgbClr val="10BAB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3200" b="1" dirty="0" err="1" smtClean="0">
                <a:solidFill>
                  <a:srgbClr val="10BAB1"/>
                </a:solidFill>
                <a:latin typeface="Arial" charset="0"/>
                <a:ea typeface="Arial" charset="0"/>
                <a:cs typeface="Arial" charset="0"/>
              </a:rPr>
              <a:t>makers</a:t>
            </a:r>
            <a:r>
              <a:rPr lang="es-ES" sz="3200" b="1" dirty="0" smtClean="0">
                <a:solidFill>
                  <a:srgbClr val="10BAB1"/>
                </a:solidFill>
                <a:latin typeface="Arial" charset="0"/>
                <a:ea typeface="Arial" charset="0"/>
                <a:cs typeface="Arial" charset="0"/>
              </a:rPr>
              <a:t> (WHO?)</a:t>
            </a:r>
            <a:endParaRPr lang="es-ES_tradnl" sz="3200" b="1" dirty="0">
              <a:solidFill>
                <a:srgbClr val="10BAB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 descr="mage result for ceo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133856"/>
            <a:ext cx="4204039" cy="572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mage result for climate analys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91712" y="1133856"/>
            <a:ext cx="5352288" cy="572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exágono 4"/>
          <p:cNvSpPr/>
          <p:nvPr/>
        </p:nvSpPr>
        <p:spPr>
          <a:xfrm>
            <a:off x="121920" y="176803"/>
            <a:ext cx="1004111" cy="865613"/>
          </a:xfrm>
          <a:prstGeom prst="hexagon">
            <a:avLst/>
          </a:prstGeom>
          <a:solidFill>
            <a:srgbClr val="10BAB1"/>
          </a:solidFill>
          <a:ln>
            <a:solidFill>
              <a:srgbClr val="10BA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s-ES_tradnl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36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47951" y="286443"/>
            <a:ext cx="7896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err="1" smtClean="0">
                <a:solidFill>
                  <a:srgbClr val="10BAB1"/>
                </a:solidFill>
                <a:latin typeface="Arial" charset="0"/>
                <a:ea typeface="Arial" charset="0"/>
                <a:cs typeface="Arial" charset="0"/>
              </a:rPr>
              <a:t>Understand</a:t>
            </a:r>
            <a:r>
              <a:rPr lang="es-ES" sz="3200" b="1" dirty="0" smtClean="0">
                <a:solidFill>
                  <a:srgbClr val="10BAB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3200" b="1" dirty="0" err="1" smtClean="0">
                <a:solidFill>
                  <a:srgbClr val="10BAB1"/>
                </a:solidFill>
                <a:latin typeface="Arial" charset="0"/>
                <a:ea typeface="Arial" charset="0"/>
                <a:cs typeface="Arial" charset="0"/>
              </a:rPr>
              <a:t>motivations</a:t>
            </a:r>
            <a:r>
              <a:rPr lang="es-ES" sz="3200" b="1" dirty="0" smtClean="0">
                <a:solidFill>
                  <a:srgbClr val="10BAB1"/>
                </a:solidFill>
                <a:latin typeface="Arial" charset="0"/>
                <a:ea typeface="Arial" charset="0"/>
                <a:cs typeface="Arial" charset="0"/>
              </a:rPr>
              <a:t> (WHY?)</a:t>
            </a:r>
            <a:endParaRPr lang="es-ES_tradnl" sz="3200" b="1" dirty="0">
              <a:solidFill>
                <a:srgbClr val="10BAB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Hexágono 4"/>
          <p:cNvSpPr/>
          <p:nvPr/>
        </p:nvSpPr>
        <p:spPr>
          <a:xfrm>
            <a:off x="121920" y="176803"/>
            <a:ext cx="1004111" cy="865613"/>
          </a:xfrm>
          <a:prstGeom prst="hexagon">
            <a:avLst/>
          </a:prstGeom>
          <a:solidFill>
            <a:srgbClr val="10BAB1"/>
          </a:solidFill>
          <a:ln>
            <a:solidFill>
              <a:srgbClr val="10BA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es-ES_tradnl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1126031" y="2071388"/>
            <a:ext cx="6114218" cy="2350709"/>
          </a:xfrm>
        </p:spPr>
        <p:txBody>
          <a:bodyPr/>
          <a:lstStyle/>
          <a:p>
            <a:r>
              <a:rPr lang="es-ES_tradnl" sz="4000" b="1" dirty="0" smtClean="0">
                <a:solidFill>
                  <a:srgbClr val="144A6D"/>
                </a:solidFill>
                <a:latin typeface="+mn-lt"/>
                <a:ea typeface="Arial Black" charset="0"/>
                <a:cs typeface="Arial Black" charset="0"/>
              </a:rPr>
              <a:t>   </a:t>
            </a:r>
            <a:r>
              <a:rPr lang="es-ES_tradnl" sz="4000" b="1" dirty="0" err="1" smtClean="0">
                <a:solidFill>
                  <a:srgbClr val="144A6D"/>
                </a:solidFill>
                <a:latin typeface="+mn-lt"/>
                <a:ea typeface="Arial Black" charset="0"/>
                <a:cs typeface="Arial Black" charset="0"/>
              </a:rPr>
              <a:t>Planning</a:t>
            </a:r>
            <a:r>
              <a:rPr lang="es-ES_tradnl" sz="4000" b="1" dirty="0" smtClean="0">
                <a:solidFill>
                  <a:srgbClr val="144A6D"/>
                </a:solidFill>
                <a:latin typeface="+mn-lt"/>
                <a:ea typeface="Arial Black" charset="0"/>
                <a:cs typeface="Arial Black" charset="0"/>
              </a:rPr>
              <a:t> </a:t>
            </a:r>
            <a:r>
              <a:rPr lang="es-ES_tradnl" sz="4000" b="1" dirty="0" err="1" smtClean="0">
                <a:solidFill>
                  <a:srgbClr val="144A6D"/>
                </a:solidFill>
                <a:latin typeface="+mn-lt"/>
                <a:ea typeface="Arial Black" charset="0"/>
                <a:cs typeface="Arial Black" charset="0"/>
              </a:rPr>
              <a:t>budget</a:t>
            </a:r>
            <a:endParaRPr lang="es-ES_tradnl" sz="4000" b="1" dirty="0" smtClean="0">
              <a:solidFill>
                <a:srgbClr val="144A6D"/>
              </a:solidFill>
              <a:latin typeface="+mn-lt"/>
              <a:ea typeface="Arial Black" charset="0"/>
              <a:cs typeface="Arial Black" charset="0"/>
            </a:endParaRPr>
          </a:p>
          <a:p>
            <a:endParaRPr lang="es-ES_tradnl" sz="4000" b="1" dirty="0">
              <a:solidFill>
                <a:srgbClr val="144A6D"/>
              </a:solidFill>
              <a:latin typeface="+mn-lt"/>
              <a:ea typeface="Arial Black" charset="0"/>
              <a:cs typeface="Arial Black" charset="0"/>
            </a:endParaRPr>
          </a:p>
          <a:p>
            <a:r>
              <a:rPr lang="es-ES_tradnl" sz="4000" b="1" dirty="0" smtClean="0">
                <a:latin typeface="+mn-lt"/>
              </a:rPr>
              <a:t>   </a:t>
            </a:r>
            <a:r>
              <a:rPr lang="es-ES_tradnl" sz="4000" b="1" dirty="0" err="1" smtClean="0">
                <a:latin typeface="+mn-lt"/>
              </a:rPr>
              <a:t>Reduced</a:t>
            </a:r>
            <a:r>
              <a:rPr lang="es-ES_tradnl" sz="4000" b="1" dirty="0" smtClean="0">
                <a:latin typeface="+mn-lt"/>
              </a:rPr>
              <a:t> </a:t>
            </a:r>
            <a:r>
              <a:rPr lang="es-ES_tradnl" sz="4000" b="1" dirty="0" err="1" smtClean="0">
                <a:latin typeface="+mn-lt"/>
              </a:rPr>
              <a:t>losses</a:t>
            </a:r>
            <a:r>
              <a:rPr lang="es-ES_tradnl" sz="4000" b="1" dirty="0" smtClean="0">
                <a:latin typeface="+mn-lt"/>
              </a:rPr>
              <a:t>/</a:t>
            </a:r>
            <a:r>
              <a:rPr lang="es-ES_tradnl" sz="4000" b="1" dirty="0" err="1" smtClean="0">
                <a:latin typeface="+mn-lt"/>
              </a:rPr>
              <a:t>costs</a:t>
            </a:r>
            <a:endParaRPr lang="es-ES_tradnl" sz="4000" b="1" dirty="0" smtClean="0">
              <a:latin typeface="+mn-lt"/>
            </a:endParaRPr>
          </a:p>
          <a:p>
            <a:endParaRPr lang="es-ES_tradnl" sz="4000" b="1" dirty="0" smtClean="0">
              <a:latin typeface="+mn-lt"/>
            </a:endParaRPr>
          </a:p>
          <a:p>
            <a:r>
              <a:rPr lang="es-ES_tradnl" sz="4000" b="1" dirty="0">
                <a:latin typeface="+mn-lt"/>
              </a:rPr>
              <a:t> </a:t>
            </a:r>
            <a:r>
              <a:rPr lang="es-ES_tradnl" sz="4000" b="1" dirty="0" smtClean="0">
                <a:latin typeface="+mn-lt"/>
              </a:rPr>
              <a:t>  </a:t>
            </a:r>
            <a:r>
              <a:rPr lang="es-ES_tradnl" sz="4000" b="1" dirty="0" err="1" smtClean="0">
                <a:latin typeface="+mn-lt"/>
              </a:rPr>
              <a:t>Increased</a:t>
            </a:r>
            <a:r>
              <a:rPr lang="es-ES_tradnl" sz="4000" b="1" dirty="0" smtClean="0">
                <a:latin typeface="+mn-lt"/>
              </a:rPr>
              <a:t> </a:t>
            </a:r>
            <a:r>
              <a:rPr lang="es-ES_tradnl" sz="4000" b="1" dirty="0" err="1" smtClean="0">
                <a:latin typeface="+mn-lt"/>
              </a:rPr>
              <a:t>revenues</a:t>
            </a:r>
            <a:endParaRPr lang="es-ES_tradnl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576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47952" y="286443"/>
            <a:ext cx="7896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err="1" smtClean="0">
                <a:solidFill>
                  <a:srgbClr val="10BAB1"/>
                </a:solidFill>
                <a:latin typeface="Arial" charset="0"/>
                <a:ea typeface="Arial" charset="0"/>
                <a:cs typeface="Arial" charset="0"/>
              </a:rPr>
              <a:t>Climatology</a:t>
            </a:r>
            <a:r>
              <a:rPr lang="es-ES" sz="3200" b="1" dirty="0" smtClean="0">
                <a:solidFill>
                  <a:srgbClr val="10BAB1"/>
                </a:solidFill>
                <a:latin typeface="Arial" charset="0"/>
                <a:ea typeface="Arial" charset="0"/>
                <a:cs typeface="Arial" charset="0"/>
              </a:rPr>
              <a:t> vs. </a:t>
            </a:r>
            <a:r>
              <a:rPr lang="es-ES" sz="3200" b="1" dirty="0" err="1" smtClean="0">
                <a:solidFill>
                  <a:srgbClr val="10BAB1"/>
                </a:solidFill>
                <a:latin typeface="Arial" charset="0"/>
                <a:ea typeface="Arial" charset="0"/>
                <a:cs typeface="Arial" charset="0"/>
              </a:rPr>
              <a:t>Predictions</a:t>
            </a:r>
            <a:r>
              <a:rPr lang="es-ES" sz="3200" b="1" dirty="0" smtClean="0">
                <a:solidFill>
                  <a:srgbClr val="10BAB1"/>
                </a:solidFill>
                <a:latin typeface="Arial" charset="0"/>
                <a:ea typeface="Arial" charset="0"/>
                <a:cs typeface="Arial" charset="0"/>
              </a:rPr>
              <a:t> (WHICH?)</a:t>
            </a:r>
            <a:endParaRPr lang="es-ES_tradnl" sz="3200" b="1" dirty="0">
              <a:solidFill>
                <a:srgbClr val="10BAB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Hexágono 4"/>
          <p:cNvSpPr/>
          <p:nvPr/>
        </p:nvSpPr>
        <p:spPr>
          <a:xfrm>
            <a:off x="121920" y="176803"/>
            <a:ext cx="1004111" cy="865613"/>
          </a:xfrm>
          <a:prstGeom prst="hexagon">
            <a:avLst/>
          </a:prstGeom>
          <a:solidFill>
            <a:srgbClr val="10BAB1"/>
          </a:solidFill>
          <a:ln>
            <a:solidFill>
              <a:srgbClr val="10BA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endParaRPr lang="es-ES_tradnl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211" y="1914481"/>
            <a:ext cx="1448073" cy="452522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5104"/>
          <a:stretch/>
        </p:blipFill>
        <p:spPr>
          <a:xfrm>
            <a:off x="2464002" y="1914482"/>
            <a:ext cx="2505671" cy="273247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1" t="3607" r="492" b="2818"/>
          <a:stretch/>
        </p:blipFill>
        <p:spPr>
          <a:xfrm>
            <a:off x="5760331" y="1914482"/>
            <a:ext cx="2009594" cy="2732470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>
            <a:off x="1712284" y="1914481"/>
            <a:ext cx="7517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712284" y="3498111"/>
            <a:ext cx="751718" cy="1148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103133" y="5261767"/>
            <a:ext cx="6831005" cy="656760"/>
          </a:xfrm>
        </p:spPr>
        <p:txBody>
          <a:bodyPr/>
          <a:lstStyle/>
          <a:p>
            <a:pPr marL="0" indent="0">
              <a:buNone/>
            </a:pPr>
            <a:r>
              <a:rPr lang="es-ES_tradnl" sz="4000" b="1" smtClean="0">
                <a:solidFill>
                  <a:srgbClr val="144A6D"/>
                </a:solidFill>
                <a:latin typeface="+mn-lt"/>
                <a:ea typeface="Arial Black" charset="0"/>
                <a:cs typeface="Arial Black" charset="0"/>
              </a:rPr>
              <a:t>Translating</a:t>
            </a:r>
            <a:r>
              <a:rPr lang="es-ES_tradnl" sz="4000" b="1" dirty="0" smtClean="0">
                <a:solidFill>
                  <a:srgbClr val="144A6D"/>
                </a:solidFill>
                <a:latin typeface="+mn-lt"/>
                <a:ea typeface="Arial Black" charset="0"/>
                <a:cs typeface="Arial Black" charset="0"/>
              </a:rPr>
              <a:t> and </a:t>
            </a:r>
            <a:r>
              <a:rPr lang="es-ES_tradnl" sz="4000" b="1" dirty="0" err="1" smtClean="0">
                <a:solidFill>
                  <a:srgbClr val="144A6D"/>
                </a:solidFill>
                <a:latin typeface="+mn-lt"/>
                <a:ea typeface="Arial Black" charset="0"/>
                <a:cs typeface="Arial Black" charset="0"/>
              </a:rPr>
              <a:t>explaining</a:t>
            </a:r>
            <a:r>
              <a:rPr lang="es-ES_tradnl" sz="4000" b="1" dirty="0" smtClean="0">
                <a:solidFill>
                  <a:srgbClr val="144A6D"/>
                </a:solidFill>
                <a:latin typeface="+mn-lt"/>
                <a:ea typeface="Arial Black" charset="0"/>
                <a:cs typeface="Arial Black" charset="0"/>
              </a:rPr>
              <a:t> </a:t>
            </a:r>
            <a:r>
              <a:rPr lang="es-ES_tradnl" sz="4000" b="1" dirty="0" err="1" smtClean="0">
                <a:solidFill>
                  <a:srgbClr val="144A6D"/>
                </a:solidFill>
                <a:latin typeface="+mn-lt"/>
                <a:ea typeface="Arial Black" charset="0"/>
                <a:cs typeface="Arial Black" charset="0"/>
              </a:rPr>
              <a:t>skill</a:t>
            </a:r>
            <a:r>
              <a:rPr lang="es-ES_tradnl" sz="4000" b="1" dirty="0" smtClean="0">
                <a:solidFill>
                  <a:srgbClr val="144A6D"/>
                </a:solidFill>
                <a:latin typeface="+mn-lt"/>
                <a:ea typeface="Arial Black" charset="0"/>
                <a:cs typeface="Arial Black" charset="0"/>
              </a:rPr>
              <a:t> </a:t>
            </a:r>
            <a:endParaRPr lang="es-ES_tradnl" sz="4000" b="1" dirty="0">
              <a:latin typeface="+mn-lt"/>
            </a:endParaRPr>
          </a:p>
        </p:txBody>
      </p:sp>
      <p:sp>
        <p:nvSpPr>
          <p:cNvPr id="15" name="Flecha arriba 14"/>
          <p:cNvSpPr/>
          <p:nvPr/>
        </p:nvSpPr>
        <p:spPr>
          <a:xfrm>
            <a:off x="4092315" y="4756936"/>
            <a:ext cx="449704" cy="504831"/>
          </a:xfrm>
          <a:prstGeom prst="upArrow">
            <a:avLst/>
          </a:prstGeom>
          <a:solidFill>
            <a:srgbClr val="F26944"/>
          </a:solidFill>
          <a:ln>
            <a:solidFill>
              <a:srgbClr val="F269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Flecha arriba 15"/>
          <p:cNvSpPr/>
          <p:nvPr/>
        </p:nvSpPr>
        <p:spPr>
          <a:xfrm>
            <a:off x="6576171" y="4701944"/>
            <a:ext cx="449704" cy="504831"/>
          </a:xfrm>
          <a:prstGeom prst="upArrow">
            <a:avLst/>
          </a:prstGeom>
          <a:solidFill>
            <a:srgbClr val="F26944"/>
          </a:solidFill>
          <a:ln>
            <a:solidFill>
              <a:srgbClr val="F269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865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5104"/>
          <a:stretch/>
        </p:blipFill>
        <p:spPr>
          <a:xfrm>
            <a:off x="160749" y="1546732"/>
            <a:ext cx="2505671" cy="273247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247951" y="286443"/>
            <a:ext cx="7896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err="1" smtClean="0">
                <a:solidFill>
                  <a:srgbClr val="10BAB1"/>
                </a:solidFill>
                <a:latin typeface="Arial" charset="0"/>
                <a:ea typeface="Arial" charset="0"/>
                <a:cs typeface="Arial" charset="0"/>
              </a:rPr>
              <a:t>Action</a:t>
            </a:r>
            <a:r>
              <a:rPr lang="es-ES" sz="3200" b="1" dirty="0" smtClean="0">
                <a:solidFill>
                  <a:srgbClr val="10BAB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3200" b="1" dirty="0" err="1" smtClean="0">
                <a:solidFill>
                  <a:srgbClr val="10BAB1"/>
                </a:solidFill>
                <a:latin typeface="Arial" charset="0"/>
                <a:ea typeface="Arial" charset="0"/>
                <a:cs typeface="Arial" charset="0"/>
              </a:rPr>
              <a:t>triggers</a:t>
            </a:r>
            <a:r>
              <a:rPr lang="es-ES" sz="3200" b="1" dirty="0" smtClean="0">
                <a:solidFill>
                  <a:srgbClr val="10BAB1"/>
                </a:solidFill>
                <a:latin typeface="Arial" charset="0"/>
                <a:ea typeface="Arial" charset="0"/>
                <a:cs typeface="Arial" charset="0"/>
              </a:rPr>
              <a:t> (WHEN?)</a:t>
            </a:r>
            <a:endParaRPr lang="es-ES_tradnl" sz="3200" b="1" dirty="0">
              <a:solidFill>
                <a:srgbClr val="10BAB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Hexágono 4"/>
          <p:cNvSpPr/>
          <p:nvPr/>
        </p:nvSpPr>
        <p:spPr>
          <a:xfrm>
            <a:off x="121920" y="176803"/>
            <a:ext cx="1004111" cy="865613"/>
          </a:xfrm>
          <a:prstGeom prst="hexagon">
            <a:avLst/>
          </a:prstGeom>
          <a:solidFill>
            <a:srgbClr val="10BAB1"/>
          </a:solidFill>
          <a:ln>
            <a:solidFill>
              <a:srgbClr val="10BA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endParaRPr lang="es-ES_tradnl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1035217" y="5580832"/>
            <a:ext cx="6343049" cy="656760"/>
          </a:xfrm>
        </p:spPr>
        <p:txBody>
          <a:bodyPr/>
          <a:lstStyle/>
          <a:p>
            <a:pPr marL="0" indent="0">
              <a:buNone/>
            </a:pPr>
            <a:r>
              <a:rPr lang="es-ES_tradnl" sz="4000" b="1" dirty="0" err="1" smtClean="0">
                <a:solidFill>
                  <a:srgbClr val="144A6D"/>
                </a:solidFill>
                <a:latin typeface="+mn-lt"/>
                <a:ea typeface="Arial Black" charset="0"/>
                <a:cs typeface="Arial Black" charset="0"/>
              </a:rPr>
              <a:t>Setting</a:t>
            </a:r>
            <a:r>
              <a:rPr lang="es-ES_tradnl" sz="4000" b="1" dirty="0" smtClean="0">
                <a:solidFill>
                  <a:srgbClr val="144A6D"/>
                </a:solidFill>
                <a:latin typeface="+mn-lt"/>
                <a:ea typeface="Arial Black" charset="0"/>
                <a:cs typeface="Arial Black" charset="0"/>
              </a:rPr>
              <a:t> </a:t>
            </a:r>
            <a:r>
              <a:rPr lang="es-ES_tradnl" sz="4000" b="1" dirty="0" err="1" smtClean="0">
                <a:solidFill>
                  <a:srgbClr val="144A6D"/>
                </a:solidFill>
                <a:latin typeface="+mn-lt"/>
                <a:ea typeface="Arial Black" charset="0"/>
                <a:cs typeface="Arial Black" charset="0"/>
              </a:rPr>
              <a:t>probability</a:t>
            </a:r>
            <a:r>
              <a:rPr lang="es-ES_tradnl" sz="4000" b="1" dirty="0" smtClean="0">
                <a:solidFill>
                  <a:srgbClr val="144A6D"/>
                </a:solidFill>
                <a:latin typeface="+mn-lt"/>
                <a:ea typeface="Arial Black" charset="0"/>
                <a:cs typeface="Arial Black" charset="0"/>
              </a:rPr>
              <a:t> </a:t>
            </a:r>
            <a:r>
              <a:rPr lang="es-ES_tradnl" sz="4000" b="1" dirty="0" err="1" smtClean="0">
                <a:solidFill>
                  <a:srgbClr val="144A6D"/>
                </a:solidFill>
                <a:latin typeface="+mn-lt"/>
                <a:ea typeface="Arial Black" charset="0"/>
                <a:cs typeface="Arial Black" charset="0"/>
              </a:rPr>
              <a:t>tresholds</a:t>
            </a:r>
            <a:endParaRPr lang="es-ES_tradnl" sz="4000" b="1" dirty="0">
              <a:latin typeface="+mn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" r="2057" b="6121"/>
          <a:stretch/>
        </p:blipFill>
        <p:spPr>
          <a:xfrm>
            <a:off x="1460882" y="2505757"/>
            <a:ext cx="7659974" cy="2384470"/>
          </a:xfrm>
          <a:prstGeom prst="rect">
            <a:avLst/>
          </a:prstGeom>
        </p:spPr>
      </p:pic>
      <p:sp>
        <p:nvSpPr>
          <p:cNvPr id="10" name="Flecha arriba 9"/>
          <p:cNvSpPr/>
          <p:nvPr/>
        </p:nvSpPr>
        <p:spPr>
          <a:xfrm>
            <a:off x="3757037" y="4709801"/>
            <a:ext cx="449704" cy="635452"/>
          </a:xfrm>
          <a:prstGeom prst="upArrow">
            <a:avLst/>
          </a:prstGeom>
          <a:solidFill>
            <a:srgbClr val="F26944"/>
          </a:solidFill>
          <a:ln>
            <a:solidFill>
              <a:srgbClr val="F269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956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47951" y="286443"/>
            <a:ext cx="7896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err="1">
                <a:solidFill>
                  <a:srgbClr val="10BAB1"/>
                </a:solidFill>
                <a:latin typeface="Arial" charset="0"/>
                <a:ea typeface="Arial" charset="0"/>
                <a:cs typeface="Arial" charset="0"/>
              </a:rPr>
              <a:t>Action</a:t>
            </a:r>
            <a:r>
              <a:rPr lang="es-ES" sz="3200" b="1" dirty="0">
                <a:solidFill>
                  <a:srgbClr val="10BAB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3200" b="1" dirty="0" err="1">
                <a:solidFill>
                  <a:srgbClr val="10BAB1"/>
                </a:solidFill>
                <a:latin typeface="Arial" charset="0"/>
                <a:ea typeface="Arial" charset="0"/>
                <a:cs typeface="Arial" charset="0"/>
              </a:rPr>
              <a:t>triggers</a:t>
            </a:r>
            <a:r>
              <a:rPr lang="es-ES" sz="3200" b="1" dirty="0">
                <a:solidFill>
                  <a:srgbClr val="10BAB1"/>
                </a:solidFill>
                <a:latin typeface="Arial" charset="0"/>
                <a:ea typeface="Arial" charset="0"/>
                <a:cs typeface="Arial" charset="0"/>
              </a:rPr>
              <a:t> (WHEN?)</a:t>
            </a:r>
            <a:endParaRPr lang="es-ES_tradnl" sz="3200" b="1" dirty="0">
              <a:solidFill>
                <a:srgbClr val="10BAB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Hexágono 4"/>
          <p:cNvSpPr/>
          <p:nvPr/>
        </p:nvSpPr>
        <p:spPr>
          <a:xfrm>
            <a:off x="121920" y="176803"/>
            <a:ext cx="1004111" cy="865613"/>
          </a:xfrm>
          <a:prstGeom prst="hexagon">
            <a:avLst/>
          </a:prstGeom>
          <a:solidFill>
            <a:srgbClr val="10BAB1"/>
          </a:solidFill>
          <a:ln>
            <a:solidFill>
              <a:srgbClr val="10BA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endParaRPr lang="es-ES_tradnl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528" y="1777642"/>
            <a:ext cx="8436864" cy="4892137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4422098" y="3222885"/>
            <a:ext cx="1693889" cy="1244184"/>
          </a:xfrm>
          <a:prstGeom prst="ellipse">
            <a:avLst/>
          </a:prstGeom>
          <a:noFill/>
          <a:ln w="76200">
            <a:solidFill>
              <a:srgbClr val="F269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Elipse 10"/>
          <p:cNvSpPr/>
          <p:nvPr/>
        </p:nvSpPr>
        <p:spPr>
          <a:xfrm rot="20634324">
            <a:off x="2383436" y="3192905"/>
            <a:ext cx="1019332" cy="2323475"/>
          </a:xfrm>
          <a:prstGeom prst="ellipse">
            <a:avLst/>
          </a:prstGeom>
          <a:noFill/>
          <a:ln w="76200">
            <a:solidFill>
              <a:srgbClr val="F269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158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10BAB1"/>
          </a:solidFill>
          <a:ln>
            <a:solidFill>
              <a:srgbClr val="10BA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378372" y="632054"/>
            <a:ext cx="6646194" cy="822652"/>
          </a:xfrm>
        </p:spPr>
        <p:txBody>
          <a:bodyPr/>
          <a:lstStyle/>
          <a:p>
            <a:r>
              <a:rPr lang="es-ES_tradnl" sz="4800" dirty="0" smtClean="0">
                <a:solidFill>
                  <a:schemeClr val="bg1"/>
                </a:solidFill>
                <a:latin typeface="+mn-lt"/>
              </a:rPr>
              <a:t>and </a:t>
            </a:r>
            <a:r>
              <a:rPr lang="es-ES_tradnl" sz="4800" dirty="0" err="1" smtClean="0">
                <a:solidFill>
                  <a:schemeClr val="bg1"/>
                </a:solidFill>
                <a:latin typeface="+mn-lt"/>
              </a:rPr>
              <a:t>many</a:t>
            </a:r>
            <a:r>
              <a:rPr lang="es-ES_tradnl" sz="4800" dirty="0" smtClean="0">
                <a:solidFill>
                  <a:schemeClr val="bg1"/>
                </a:solidFill>
                <a:latin typeface="+mn-lt"/>
              </a:rPr>
              <a:t> more</a:t>
            </a:r>
            <a:r>
              <a:rPr lang="mr-IN" sz="4800" dirty="0" smtClean="0">
                <a:solidFill>
                  <a:schemeClr val="bg1"/>
                </a:solidFill>
                <a:latin typeface="+mn-lt"/>
              </a:rPr>
              <a:t>…</a:t>
            </a:r>
            <a:endParaRPr lang="es-ES_tradnl" sz="4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78372" y="1976398"/>
            <a:ext cx="8418787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s-ES_tradnl" sz="2800" i="1" dirty="0" smtClean="0">
                <a:solidFill>
                  <a:schemeClr val="bg1"/>
                </a:solidFill>
              </a:rPr>
              <a:t>“</a:t>
            </a:r>
            <a:r>
              <a:rPr lang="es-ES_tradnl" sz="2800" i="1" dirty="0" err="1" smtClean="0">
                <a:solidFill>
                  <a:schemeClr val="bg1"/>
                </a:solidFill>
              </a:rPr>
              <a:t>certificate</a:t>
            </a:r>
            <a:r>
              <a:rPr lang="es-ES_tradnl" sz="2800" i="1" dirty="0" smtClean="0">
                <a:solidFill>
                  <a:schemeClr val="bg1"/>
                </a:solidFill>
              </a:rPr>
              <a:t> </a:t>
            </a:r>
            <a:r>
              <a:rPr lang="es-ES_tradnl" sz="2800" i="1" dirty="0" err="1">
                <a:solidFill>
                  <a:schemeClr val="bg1"/>
                </a:solidFill>
              </a:rPr>
              <a:t>the</a:t>
            </a:r>
            <a:r>
              <a:rPr lang="es-ES_tradnl" sz="2800" i="1" dirty="0">
                <a:solidFill>
                  <a:schemeClr val="bg1"/>
                </a:solidFill>
              </a:rPr>
              <a:t> </a:t>
            </a:r>
            <a:r>
              <a:rPr lang="es-ES_tradnl" sz="2800" i="1" dirty="0" err="1">
                <a:solidFill>
                  <a:schemeClr val="bg1"/>
                </a:solidFill>
              </a:rPr>
              <a:t>quality</a:t>
            </a:r>
            <a:r>
              <a:rPr lang="es-ES_tradnl" sz="2800" i="1" dirty="0">
                <a:solidFill>
                  <a:schemeClr val="bg1"/>
                </a:solidFill>
              </a:rPr>
              <a:t> of </a:t>
            </a:r>
            <a:r>
              <a:rPr lang="es-ES_tradnl" sz="2800" i="1" dirty="0" err="1">
                <a:solidFill>
                  <a:schemeClr val="bg1"/>
                </a:solidFill>
              </a:rPr>
              <a:t>the</a:t>
            </a:r>
            <a:r>
              <a:rPr lang="es-ES_tradnl" sz="2800" i="1" dirty="0">
                <a:solidFill>
                  <a:schemeClr val="bg1"/>
                </a:solidFill>
              </a:rPr>
              <a:t> data </a:t>
            </a:r>
            <a:r>
              <a:rPr lang="es-ES_tradnl" sz="2800" i="1" dirty="0" err="1">
                <a:solidFill>
                  <a:schemeClr val="bg1"/>
                </a:solidFill>
              </a:rPr>
              <a:t>used</a:t>
            </a:r>
            <a:r>
              <a:rPr lang="es-ES_tradnl" sz="2800" i="1" dirty="0">
                <a:solidFill>
                  <a:schemeClr val="bg1"/>
                </a:solidFill>
              </a:rPr>
              <a:t> </a:t>
            </a:r>
            <a:r>
              <a:rPr lang="es-ES_tradnl" sz="2800" i="1" dirty="0" err="1">
                <a:solidFill>
                  <a:schemeClr val="bg1"/>
                </a:solidFill>
              </a:rPr>
              <a:t>for</a:t>
            </a:r>
            <a:r>
              <a:rPr lang="es-ES_tradnl" sz="2800" i="1" dirty="0">
                <a:solidFill>
                  <a:schemeClr val="bg1"/>
                </a:solidFill>
              </a:rPr>
              <a:t> </a:t>
            </a:r>
            <a:r>
              <a:rPr lang="es-ES_tradnl" sz="2800" i="1" dirty="0" err="1">
                <a:solidFill>
                  <a:schemeClr val="bg1"/>
                </a:solidFill>
              </a:rPr>
              <a:t>the</a:t>
            </a:r>
            <a:r>
              <a:rPr lang="es-ES_tradnl" sz="2800" i="1" dirty="0">
                <a:solidFill>
                  <a:schemeClr val="bg1"/>
                </a:solidFill>
              </a:rPr>
              <a:t> </a:t>
            </a:r>
            <a:r>
              <a:rPr lang="es-ES_tradnl" sz="2800" i="1" dirty="0" err="1" smtClean="0">
                <a:solidFill>
                  <a:schemeClr val="bg1"/>
                </a:solidFill>
              </a:rPr>
              <a:t>service</a:t>
            </a:r>
            <a:r>
              <a:rPr lang="es-ES_tradnl" sz="2800" i="1" dirty="0" smtClean="0">
                <a:solidFill>
                  <a:schemeClr val="bg1"/>
                </a:solidFill>
              </a:rPr>
              <a:t>” </a:t>
            </a:r>
            <a:r>
              <a:rPr lang="es-ES_tradnl" sz="2800" i="1" dirty="0" err="1" smtClean="0">
                <a:solidFill>
                  <a:srgbClr val="144A6D"/>
                </a:solidFill>
              </a:rPr>
              <a:t>Abdulla</a:t>
            </a:r>
            <a:r>
              <a:rPr lang="es-ES_tradnl" sz="2800" i="1" dirty="0" smtClean="0">
                <a:solidFill>
                  <a:srgbClr val="144A6D"/>
                </a:solidFill>
              </a:rPr>
              <a:t> </a:t>
            </a:r>
            <a:r>
              <a:rPr lang="es-ES_tradnl" sz="2800" i="1" dirty="0" err="1" smtClean="0">
                <a:solidFill>
                  <a:srgbClr val="144A6D"/>
                </a:solidFill>
              </a:rPr>
              <a:t>Sakalli</a:t>
            </a:r>
            <a:endParaRPr lang="es-ES_tradnl" sz="2800" i="1" dirty="0">
              <a:solidFill>
                <a:srgbClr val="144A6D"/>
              </a:solidFill>
            </a:endParaRPr>
          </a:p>
          <a:p>
            <a:pPr>
              <a:spcAft>
                <a:spcPts val="1800"/>
              </a:spcAft>
            </a:pPr>
            <a:r>
              <a:rPr lang="es-ES_tradnl" sz="2800" i="1" dirty="0" smtClean="0">
                <a:solidFill>
                  <a:schemeClr val="bg1"/>
                </a:solidFill>
              </a:rPr>
              <a:t>“</a:t>
            </a:r>
            <a:r>
              <a:rPr lang="es-ES_tradnl" sz="2800" i="1" dirty="0" err="1" smtClean="0">
                <a:solidFill>
                  <a:schemeClr val="bg1"/>
                </a:solidFill>
              </a:rPr>
              <a:t>Create</a:t>
            </a:r>
            <a:r>
              <a:rPr lang="es-ES_tradnl" sz="2800" i="1" dirty="0" smtClean="0">
                <a:solidFill>
                  <a:schemeClr val="bg1"/>
                </a:solidFill>
              </a:rPr>
              <a:t> </a:t>
            </a:r>
            <a:r>
              <a:rPr lang="es-ES_tradnl" sz="2800" i="1" dirty="0" err="1">
                <a:solidFill>
                  <a:schemeClr val="bg1"/>
                </a:solidFill>
              </a:rPr>
              <a:t>capacity</a:t>
            </a:r>
            <a:r>
              <a:rPr lang="es-ES_tradnl" sz="2800" i="1" dirty="0">
                <a:solidFill>
                  <a:schemeClr val="bg1"/>
                </a:solidFill>
              </a:rPr>
              <a:t> </a:t>
            </a:r>
            <a:r>
              <a:rPr lang="es-ES_tradnl" sz="2800" i="1" dirty="0" smtClean="0">
                <a:solidFill>
                  <a:schemeClr val="bg1"/>
                </a:solidFill>
              </a:rPr>
              <a:t>so </a:t>
            </a:r>
            <a:r>
              <a:rPr lang="es-ES_tradnl" sz="2800" i="1" dirty="0" err="1" smtClean="0">
                <a:solidFill>
                  <a:schemeClr val="bg1"/>
                </a:solidFill>
              </a:rPr>
              <a:t>users</a:t>
            </a:r>
            <a:r>
              <a:rPr lang="es-ES_tradnl" sz="2800" i="1" dirty="0" smtClean="0">
                <a:solidFill>
                  <a:schemeClr val="bg1"/>
                </a:solidFill>
              </a:rPr>
              <a:t> can </a:t>
            </a:r>
            <a:r>
              <a:rPr lang="es-ES_tradnl" sz="2800" i="1" dirty="0" err="1">
                <a:solidFill>
                  <a:schemeClr val="bg1"/>
                </a:solidFill>
              </a:rPr>
              <a:t>understand</a:t>
            </a:r>
            <a:r>
              <a:rPr lang="es-ES_tradnl" sz="2800" i="1" dirty="0">
                <a:solidFill>
                  <a:schemeClr val="bg1"/>
                </a:solidFill>
              </a:rPr>
              <a:t> </a:t>
            </a:r>
            <a:r>
              <a:rPr lang="es-ES_tradnl" sz="2800" i="1" dirty="0" err="1" smtClean="0">
                <a:solidFill>
                  <a:schemeClr val="bg1"/>
                </a:solidFill>
              </a:rPr>
              <a:t>probabilities</a:t>
            </a:r>
            <a:r>
              <a:rPr lang="es-ES_tradnl" sz="2800" i="1" dirty="0" smtClean="0">
                <a:solidFill>
                  <a:schemeClr val="bg1"/>
                </a:solidFill>
              </a:rPr>
              <a:t>” </a:t>
            </a:r>
            <a:r>
              <a:rPr lang="es-ES_tradnl" sz="2800" i="1" dirty="0" smtClean="0">
                <a:solidFill>
                  <a:srgbClr val="144A6D"/>
                </a:solidFill>
              </a:rPr>
              <a:t>Svetlana </a:t>
            </a:r>
            <a:r>
              <a:rPr lang="es-ES_tradnl" sz="2800" i="1" dirty="0" err="1" smtClean="0">
                <a:solidFill>
                  <a:srgbClr val="144A6D"/>
                </a:solidFill>
              </a:rPr>
              <a:t>Aniskevich</a:t>
            </a:r>
            <a:r>
              <a:rPr lang="es-ES_tradnl" sz="2800" i="1" dirty="0" smtClean="0">
                <a:solidFill>
                  <a:srgbClr val="144A6D"/>
                </a:solidFill>
              </a:rPr>
              <a:t>, </a:t>
            </a:r>
            <a:r>
              <a:rPr lang="es-ES_tradnl" sz="2800" i="1" dirty="0" err="1">
                <a:solidFill>
                  <a:srgbClr val="144A6D"/>
                </a:solidFill>
              </a:rPr>
              <a:t>Natalja</a:t>
            </a:r>
            <a:r>
              <a:rPr lang="es-ES_tradnl" sz="2800" i="1" dirty="0">
                <a:solidFill>
                  <a:srgbClr val="144A6D"/>
                </a:solidFill>
              </a:rPr>
              <a:t> </a:t>
            </a:r>
            <a:r>
              <a:rPr lang="es-ES_tradnl" sz="2800" i="1" dirty="0" smtClean="0">
                <a:solidFill>
                  <a:srgbClr val="144A6D"/>
                </a:solidFill>
              </a:rPr>
              <a:t> </a:t>
            </a:r>
            <a:r>
              <a:rPr lang="es-ES_tradnl" sz="2800" i="1" dirty="0" err="1" smtClean="0">
                <a:solidFill>
                  <a:srgbClr val="144A6D"/>
                </a:solidFill>
              </a:rPr>
              <a:t>Ozernova</a:t>
            </a:r>
            <a:endParaRPr lang="es-ES" sz="2800" i="1" dirty="0">
              <a:solidFill>
                <a:srgbClr val="144A6D"/>
              </a:solidFill>
            </a:endParaRPr>
          </a:p>
          <a:p>
            <a:r>
              <a:rPr lang="es-ES" sz="2800" i="1" dirty="0" smtClean="0">
                <a:solidFill>
                  <a:schemeClr val="bg1"/>
                </a:solidFill>
              </a:rPr>
              <a:t>“</a:t>
            </a:r>
            <a:r>
              <a:rPr lang="es-ES" sz="2800" i="1" dirty="0" err="1" smtClean="0">
                <a:solidFill>
                  <a:schemeClr val="bg1"/>
                </a:solidFill>
              </a:rPr>
              <a:t>Provide</a:t>
            </a:r>
            <a:r>
              <a:rPr lang="es-ES" sz="2800" i="1" dirty="0" smtClean="0">
                <a:solidFill>
                  <a:schemeClr val="bg1"/>
                </a:solidFill>
              </a:rPr>
              <a:t> </a:t>
            </a:r>
            <a:r>
              <a:rPr lang="es-ES" sz="2800" i="1" dirty="0" err="1" smtClean="0">
                <a:solidFill>
                  <a:schemeClr val="bg1"/>
                </a:solidFill>
              </a:rPr>
              <a:t>proper</a:t>
            </a:r>
            <a:r>
              <a:rPr lang="es-ES" sz="2800" i="1" dirty="0" smtClean="0">
                <a:solidFill>
                  <a:schemeClr val="bg1"/>
                </a:solidFill>
              </a:rPr>
              <a:t> </a:t>
            </a:r>
            <a:r>
              <a:rPr lang="es-ES" sz="2800" i="1" dirty="0" err="1">
                <a:solidFill>
                  <a:schemeClr val="bg1"/>
                </a:solidFill>
              </a:rPr>
              <a:t>visibility</a:t>
            </a:r>
            <a:r>
              <a:rPr lang="es-ES" sz="2800" i="1" dirty="0">
                <a:solidFill>
                  <a:schemeClr val="bg1"/>
                </a:solidFill>
              </a:rPr>
              <a:t> to a </a:t>
            </a:r>
            <a:r>
              <a:rPr lang="es-ES" sz="2800" i="1" dirty="0" err="1">
                <a:solidFill>
                  <a:schemeClr val="bg1"/>
                </a:solidFill>
              </a:rPr>
              <a:t>service</a:t>
            </a:r>
            <a:r>
              <a:rPr lang="es-ES" sz="2800" i="1" dirty="0">
                <a:solidFill>
                  <a:schemeClr val="bg1"/>
                </a:solidFill>
              </a:rPr>
              <a:t> so </a:t>
            </a:r>
            <a:r>
              <a:rPr lang="es-ES" sz="2800" i="1" dirty="0" err="1">
                <a:solidFill>
                  <a:schemeClr val="bg1"/>
                </a:solidFill>
              </a:rPr>
              <a:t>it</a:t>
            </a:r>
            <a:r>
              <a:rPr lang="es-ES" sz="2800" i="1" dirty="0">
                <a:solidFill>
                  <a:schemeClr val="bg1"/>
                </a:solidFill>
              </a:rPr>
              <a:t> can </a:t>
            </a:r>
            <a:r>
              <a:rPr lang="es-ES" sz="2800" i="1" dirty="0" err="1">
                <a:solidFill>
                  <a:schemeClr val="bg1"/>
                </a:solidFill>
              </a:rPr>
              <a:t>just</a:t>
            </a:r>
            <a:r>
              <a:rPr lang="es-ES" sz="2800" i="1" dirty="0">
                <a:solidFill>
                  <a:schemeClr val="bg1"/>
                </a:solidFill>
              </a:rPr>
              <a:t> be </a:t>
            </a:r>
            <a:r>
              <a:rPr lang="es-ES" sz="2800" i="1" dirty="0" err="1">
                <a:solidFill>
                  <a:schemeClr val="bg1"/>
                </a:solidFill>
              </a:rPr>
              <a:t>found</a:t>
            </a:r>
            <a:r>
              <a:rPr lang="es-ES" sz="2800" i="1" dirty="0">
                <a:solidFill>
                  <a:schemeClr val="bg1"/>
                </a:solidFill>
              </a:rPr>
              <a:t> </a:t>
            </a:r>
            <a:r>
              <a:rPr lang="es-ES" sz="2800" i="1" dirty="0" err="1">
                <a:solidFill>
                  <a:schemeClr val="bg1"/>
                </a:solidFill>
              </a:rPr>
              <a:t>on</a:t>
            </a:r>
            <a:r>
              <a:rPr lang="es-ES" sz="2800" i="1" dirty="0">
                <a:solidFill>
                  <a:schemeClr val="bg1"/>
                </a:solidFill>
              </a:rPr>
              <a:t> </a:t>
            </a:r>
            <a:r>
              <a:rPr lang="es-ES" sz="2800" i="1" dirty="0" smtClean="0">
                <a:solidFill>
                  <a:schemeClr val="bg1"/>
                </a:solidFill>
              </a:rPr>
              <a:t>google </a:t>
            </a:r>
            <a:r>
              <a:rPr lang="es-ES" sz="2800" i="1" dirty="0" err="1" smtClean="0">
                <a:solidFill>
                  <a:schemeClr val="bg1"/>
                </a:solidFill>
              </a:rPr>
              <a:t>indicating</a:t>
            </a:r>
            <a:r>
              <a:rPr lang="es-ES" sz="2800" i="1" dirty="0" smtClean="0">
                <a:solidFill>
                  <a:schemeClr val="bg1"/>
                </a:solidFill>
              </a:rPr>
              <a:t> a </a:t>
            </a:r>
            <a:r>
              <a:rPr lang="es-ES" sz="2800" i="1" dirty="0" err="1" smtClean="0">
                <a:solidFill>
                  <a:schemeClr val="bg1"/>
                </a:solidFill>
              </a:rPr>
              <a:t>problem</a:t>
            </a:r>
            <a:r>
              <a:rPr lang="es-ES" sz="2800" i="1" dirty="0" smtClean="0">
                <a:solidFill>
                  <a:schemeClr val="bg1"/>
                </a:solidFill>
              </a:rPr>
              <a:t>” </a:t>
            </a:r>
          </a:p>
          <a:p>
            <a:r>
              <a:rPr lang="es-ES" sz="2800" i="1" dirty="0" err="1" smtClean="0">
                <a:solidFill>
                  <a:srgbClr val="144A6D"/>
                </a:solidFill>
              </a:rPr>
              <a:t>Rasmus</a:t>
            </a:r>
            <a:r>
              <a:rPr lang="es-ES" sz="2800" i="1" dirty="0" smtClean="0">
                <a:solidFill>
                  <a:srgbClr val="144A6D"/>
                </a:solidFill>
              </a:rPr>
              <a:t> </a:t>
            </a:r>
            <a:r>
              <a:rPr lang="es-ES" sz="2800" i="1" dirty="0" err="1" smtClean="0">
                <a:solidFill>
                  <a:srgbClr val="144A6D"/>
                </a:solidFill>
              </a:rPr>
              <a:t>Lauridsen</a:t>
            </a:r>
            <a:endParaRPr lang="es-ES" sz="2800" i="1" dirty="0" smtClean="0">
              <a:solidFill>
                <a:srgbClr val="144A6D"/>
              </a:solidFill>
            </a:endParaRPr>
          </a:p>
          <a:p>
            <a:r>
              <a:rPr lang="mr-IN" sz="4800" dirty="0" smtClean="0">
                <a:solidFill>
                  <a:schemeClr val="bg1"/>
                </a:solidFill>
              </a:rPr>
              <a:t>…</a:t>
            </a:r>
            <a:endParaRPr lang="es-ES_tradnl" sz="4800" i="1" dirty="0">
              <a:solidFill>
                <a:srgbClr val="144A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5952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2"/>
          <p:cNvSpPr txBox="1">
            <a:spLocks/>
          </p:cNvSpPr>
          <p:nvPr/>
        </p:nvSpPr>
        <p:spPr>
          <a:xfrm>
            <a:off x="1870785" y="3418710"/>
            <a:ext cx="5334057" cy="1405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_tradnl" sz="4000" b="1" dirty="0" smtClean="0">
                <a:solidFill>
                  <a:srgbClr val="144A6D"/>
                </a:solidFill>
                <a:ea typeface="Arial Black" charset="0"/>
                <a:cs typeface="Arial Black" charset="0"/>
              </a:rPr>
              <a:t>Isadora.jimenez@bsc.es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ES_tradnl" sz="4000" b="1" dirty="0" smtClean="0">
                <a:solidFill>
                  <a:srgbClr val="144A6D"/>
                </a:solidFill>
                <a:ea typeface="Arial Black" charset="0"/>
                <a:cs typeface="Arial Black" charset="0"/>
              </a:rPr>
              <a:t>@</a:t>
            </a:r>
            <a:r>
              <a:rPr lang="es-ES_tradnl" sz="4000" b="1" dirty="0" err="1" smtClean="0">
                <a:solidFill>
                  <a:srgbClr val="144A6D"/>
                </a:solidFill>
                <a:ea typeface="Arial Black" charset="0"/>
                <a:cs typeface="Arial Black" charset="0"/>
              </a:rPr>
              <a:t>isadorachristel</a:t>
            </a:r>
            <a:endParaRPr lang="es-ES_tradnl" sz="4000" b="1" dirty="0"/>
          </a:p>
        </p:txBody>
      </p:sp>
    </p:spTree>
    <p:extLst>
      <p:ext uri="{BB962C8B-B14F-4D97-AF65-F5344CB8AC3E}">
        <p14:creationId xmlns:p14="http://schemas.microsoft.com/office/powerpoint/2010/main" val="295406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C01E903-53B1-414F-8F88-3EDFAE8FFB3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3913" y="365125"/>
            <a:ext cx="7886700" cy="822325"/>
          </a:xfrm>
          <a:prstGeom prst="rect">
            <a:avLst/>
          </a:prstGeom>
        </p:spPr>
        <p:txBody>
          <a:bodyPr/>
          <a:lstStyle/>
          <a:p>
            <a:r>
              <a:rPr lang="fr-FR" b="1" dirty="0">
                <a:solidFill>
                  <a:srgbClr val="144173"/>
                </a:solidFill>
                <a:latin typeface="+mn-lt"/>
                <a:cs typeface="Segoe UI" panose="020B0502040204020203" pitchFamily="34" charset="0"/>
              </a:rPr>
              <a:t>Perspectives </a:t>
            </a:r>
            <a:r>
              <a:rPr lang="fr-FR" b="1" dirty="0" err="1">
                <a:solidFill>
                  <a:srgbClr val="144173"/>
                </a:solidFill>
                <a:latin typeface="+mn-lt"/>
                <a:cs typeface="Segoe UI" panose="020B0502040204020203" pitchFamily="34" charset="0"/>
              </a:rPr>
              <a:t>from</a:t>
            </a:r>
            <a:r>
              <a:rPr lang="fr-FR" b="1" dirty="0">
                <a:solidFill>
                  <a:srgbClr val="144173"/>
                </a:solidFill>
                <a:latin typeface="+mn-lt"/>
                <a:cs typeface="Segoe UI" panose="020B0502040204020203" pitchFamily="34" charset="0"/>
              </a:rPr>
              <a:t> an outsider</a:t>
            </a:r>
          </a:p>
        </p:txBody>
      </p:sp>
      <p:pic>
        <p:nvPicPr>
          <p:cNvPr id="4098" name="Picture 2" descr="http://z9u1l3wusky40y46t31hrkw2-wpengine.netdna-ssl.com/wp-content/uploads/2015/04/duck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4863"/>
            <a:ext cx="9144000" cy="455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6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2822713"/>
          </a:xfrm>
          <a:prstGeom prst="rect">
            <a:avLst/>
          </a:prstGeom>
          <a:solidFill>
            <a:srgbClr val="94D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Picture 2" descr="http://n.sinaimg.cn/translate/405/w800h405/20180319/KmB4-fyskeuc248779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44"/>
          <a:stretch/>
        </p:blipFill>
        <p:spPr bwMode="auto">
          <a:xfrm>
            <a:off x="0" y="2517913"/>
            <a:ext cx="9144000" cy="43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n.sinaimg.cn/translate/405/w800h405/20180319/KmB4-fyskeuc248779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26157" y="432623"/>
            <a:ext cx="1855304" cy="130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n.sinaimg.cn/translate/405/w800h405/20180319/KmB4-fyskeuc248779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688" y="759651"/>
            <a:ext cx="1106856" cy="77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962912" y="2716694"/>
            <a:ext cx="5218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>
                <a:solidFill>
                  <a:srgbClr val="144A6D"/>
                </a:solidFill>
                <a:latin typeface="Arial Black" charset="0"/>
                <a:ea typeface="Arial Black" charset="0"/>
                <a:cs typeface="Arial Black" charset="0"/>
              </a:rPr>
              <a:t>CLIMATE SERVICES</a:t>
            </a:r>
            <a:endParaRPr lang="es-ES_tradnl" sz="3600" b="1" dirty="0">
              <a:solidFill>
                <a:srgbClr val="144A6D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96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F9C327"/>
          </a:solidFill>
          <a:ln>
            <a:solidFill>
              <a:srgbClr val="F269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782418" y="2129778"/>
            <a:ext cx="5579164" cy="822652"/>
          </a:xfrm>
        </p:spPr>
        <p:txBody>
          <a:bodyPr/>
          <a:lstStyle/>
          <a:p>
            <a:pPr algn="ctr"/>
            <a:r>
              <a:rPr lang="es-ES_tradnl" sz="6600" dirty="0" smtClean="0">
                <a:solidFill>
                  <a:srgbClr val="144A6D"/>
                </a:solidFill>
                <a:latin typeface="+mn-lt"/>
              </a:rPr>
              <a:t>UNCERTAINTY</a:t>
            </a:r>
            <a:endParaRPr lang="es-ES_tradnl" sz="6600" dirty="0">
              <a:solidFill>
                <a:srgbClr val="144A6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31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" y="0"/>
            <a:ext cx="901148" cy="6858000"/>
          </a:xfrm>
          <a:prstGeom prst="rect">
            <a:avLst/>
          </a:prstGeom>
          <a:solidFill>
            <a:srgbClr val="F9C327"/>
          </a:solidFill>
          <a:ln>
            <a:solidFill>
              <a:srgbClr val="F9C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CuadroTexto 2"/>
          <p:cNvSpPr txBox="1"/>
          <p:nvPr/>
        </p:nvSpPr>
        <p:spPr>
          <a:xfrm rot="16200000">
            <a:off x="-1749288" y="2824230"/>
            <a:ext cx="441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>
                <a:solidFill>
                  <a:srgbClr val="144A6D"/>
                </a:solidFill>
              </a:rPr>
              <a:t>CLIMATE SCIENTISTS</a:t>
            </a:r>
            <a:endParaRPr lang="es-ES_tradnl" sz="3600" b="1" dirty="0">
              <a:solidFill>
                <a:srgbClr val="144A6D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05339" y="1769166"/>
            <a:ext cx="73664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_tradnl" sz="2400" b="1" dirty="0" err="1" smtClean="0"/>
              <a:t>Uncertainty</a:t>
            </a:r>
            <a:endParaRPr lang="es-ES_tradnl" sz="2400" b="1" dirty="0" smtClean="0"/>
          </a:p>
          <a:p>
            <a:pPr fontAlgn="base"/>
            <a:endParaRPr lang="es-ES_tradnl" sz="2400" b="1" dirty="0"/>
          </a:p>
          <a:p>
            <a:pPr algn="just" fontAlgn="base"/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means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lack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precision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that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b="1" dirty="0" err="1">
                <a:solidFill>
                  <a:srgbClr val="F26944"/>
                </a:solidFill>
              </a:rPr>
              <a:t>the</a:t>
            </a:r>
            <a:r>
              <a:rPr lang="es-ES_tradnl" sz="2400" b="1" dirty="0">
                <a:solidFill>
                  <a:srgbClr val="F26944"/>
                </a:solidFill>
              </a:rPr>
              <a:t> </a:t>
            </a:r>
            <a:r>
              <a:rPr lang="es-ES_tradnl" sz="2400" b="1" dirty="0" err="1">
                <a:solidFill>
                  <a:srgbClr val="F26944"/>
                </a:solidFill>
              </a:rPr>
              <a:t>exact</a:t>
            </a:r>
            <a:r>
              <a:rPr lang="es-ES_tradnl" sz="2400" b="1" dirty="0">
                <a:solidFill>
                  <a:srgbClr val="F26944"/>
                </a:solidFill>
              </a:rPr>
              <a:t> </a:t>
            </a:r>
            <a:r>
              <a:rPr lang="es-ES_tradnl" sz="2400" b="1" dirty="0" err="1">
                <a:solidFill>
                  <a:srgbClr val="F26944"/>
                </a:solidFill>
              </a:rPr>
              <a:t>value</a:t>
            </a:r>
            <a:r>
              <a:rPr lang="es-ES_tradnl" sz="2400" b="1" dirty="0">
                <a:solidFill>
                  <a:srgbClr val="F26944"/>
                </a:solidFill>
              </a:rPr>
              <a:t> </a:t>
            </a:r>
            <a:r>
              <a:rPr lang="es-ES_tradnl" sz="2400" b="1" dirty="0" err="1">
                <a:solidFill>
                  <a:srgbClr val="F26944"/>
                </a:solidFill>
              </a:rPr>
              <a:t>for</a:t>
            </a:r>
            <a:r>
              <a:rPr lang="es-ES_tradnl" sz="2400" b="1" dirty="0">
                <a:solidFill>
                  <a:srgbClr val="F26944"/>
                </a:solidFill>
              </a:rPr>
              <a:t> a </a:t>
            </a:r>
            <a:r>
              <a:rPr lang="es-ES_tradnl" sz="2400" b="1" dirty="0" err="1">
                <a:solidFill>
                  <a:srgbClr val="F26944"/>
                </a:solidFill>
              </a:rPr>
              <a:t>given</a:t>
            </a:r>
            <a:r>
              <a:rPr lang="es-ES_tradnl" sz="2400" b="1" dirty="0">
                <a:solidFill>
                  <a:srgbClr val="F26944"/>
                </a:solidFill>
              </a:rPr>
              <a:t> time </a:t>
            </a:r>
            <a:r>
              <a:rPr lang="es-ES_tradnl" sz="2400" b="1" dirty="0" err="1">
                <a:solidFill>
                  <a:srgbClr val="F26944"/>
                </a:solidFill>
              </a:rPr>
              <a:t>is</a:t>
            </a:r>
            <a:r>
              <a:rPr lang="es-ES_tradnl" sz="2400" b="1" dirty="0">
                <a:solidFill>
                  <a:srgbClr val="F26944"/>
                </a:solidFill>
              </a:rPr>
              <a:t> </a:t>
            </a:r>
            <a:r>
              <a:rPr lang="es-ES_tradnl" sz="2400" b="1" dirty="0" err="1">
                <a:solidFill>
                  <a:srgbClr val="F26944"/>
                </a:solidFill>
              </a:rPr>
              <a:t>not</a:t>
            </a:r>
            <a:r>
              <a:rPr lang="es-ES_tradnl" sz="2400" b="1" dirty="0">
                <a:solidFill>
                  <a:srgbClr val="F26944"/>
                </a:solidFill>
              </a:rPr>
              <a:t> </a:t>
            </a:r>
            <a:r>
              <a:rPr lang="es-ES_tradnl" sz="2400" b="1" dirty="0" err="1">
                <a:solidFill>
                  <a:srgbClr val="F26944"/>
                </a:solidFill>
              </a:rPr>
              <a:t>predictable</a:t>
            </a:r>
            <a:r>
              <a:rPr lang="es-ES_tradnl" sz="2400" b="1" dirty="0">
                <a:solidFill>
                  <a:srgbClr val="F26944"/>
                </a:solidFill>
              </a:rPr>
              <a:t>, </a:t>
            </a:r>
            <a:r>
              <a:rPr lang="es-ES_tradnl" sz="2400" b="1" dirty="0" err="1">
                <a:solidFill>
                  <a:srgbClr val="F26944"/>
                </a:solidFill>
              </a:rPr>
              <a:t>but</a:t>
            </a:r>
            <a:r>
              <a:rPr lang="es-ES_tradnl" sz="2400" b="1" dirty="0">
                <a:solidFill>
                  <a:srgbClr val="F26944"/>
                </a:solidFill>
              </a:rPr>
              <a:t> </a:t>
            </a:r>
            <a:r>
              <a:rPr lang="es-ES_tradnl" sz="2400" b="1" dirty="0" err="1">
                <a:solidFill>
                  <a:srgbClr val="F26944"/>
                </a:solidFill>
              </a:rPr>
              <a:t>it</a:t>
            </a:r>
            <a:r>
              <a:rPr lang="es-ES_tradnl" sz="2400" b="1" dirty="0">
                <a:solidFill>
                  <a:srgbClr val="F26944"/>
                </a:solidFill>
              </a:rPr>
              <a:t> </a:t>
            </a:r>
            <a:r>
              <a:rPr lang="es-ES_tradnl" sz="2400" b="1" dirty="0" err="1">
                <a:solidFill>
                  <a:srgbClr val="F26944"/>
                </a:solidFill>
              </a:rPr>
              <a:t>does</a:t>
            </a:r>
            <a:r>
              <a:rPr lang="es-ES_tradnl" sz="2400" b="1" dirty="0">
                <a:solidFill>
                  <a:srgbClr val="F26944"/>
                </a:solidFill>
              </a:rPr>
              <a:t> </a:t>
            </a:r>
            <a:r>
              <a:rPr lang="es-ES_tradnl" sz="2400" b="1" dirty="0" err="1">
                <a:solidFill>
                  <a:srgbClr val="F26944"/>
                </a:solidFill>
              </a:rPr>
              <a:t>not</a:t>
            </a:r>
            <a:r>
              <a:rPr lang="es-ES_tradnl" sz="2400" b="1" dirty="0">
                <a:solidFill>
                  <a:srgbClr val="F26944"/>
                </a:solidFill>
              </a:rPr>
              <a:t> </a:t>
            </a:r>
            <a:r>
              <a:rPr lang="es-ES_tradnl" sz="2400" b="1" dirty="0" err="1">
                <a:solidFill>
                  <a:srgbClr val="F26944"/>
                </a:solidFill>
              </a:rPr>
              <a:t>usually</a:t>
            </a:r>
            <a:r>
              <a:rPr lang="es-ES_tradnl" sz="2400" b="1" dirty="0">
                <a:solidFill>
                  <a:srgbClr val="F26944"/>
                </a:solidFill>
              </a:rPr>
              <a:t> </a:t>
            </a:r>
            <a:r>
              <a:rPr lang="es-ES_tradnl" sz="2400" b="1" dirty="0" err="1">
                <a:solidFill>
                  <a:srgbClr val="F26944"/>
                </a:solidFill>
              </a:rPr>
              <a:t>imply</a:t>
            </a:r>
            <a:r>
              <a:rPr lang="es-ES_tradnl" sz="2400" b="1" dirty="0">
                <a:solidFill>
                  <a:srgbClr val="F26944"/>
                </a:solidFill>
              </a:rPr>
              <a:t> </a:t>
            </a:r>
            <a:r>
              <a:rPr lang="es-ES_tradnl" sz="2400" b="1" dirty="0" err="1">
                <a:solidFill>
                  <a:srgbClr val="F26944"/>
                </a:solidFill>
              </a:rPr>
              <a:t>lack</a:t>
            </a:r>
            <a:r>
              <a:rPr lang="es-ES_tradnl" sz="2400" b="1" dirty="0">
                <a:solidFill>
                  <a:srgbClr val="F26944"/>
                </a:solidFill>
              </a:rPr>
              <a:t> of </a:t>
            </a:r>
            <a:r>
              <a:rPr lang="es-ES_tradnl" sz="2400" b="1" dirty="0" err="1">
                <a:solidFill>
                  <a:srgbClr val="F26944"/>
                </a:solidFill>
              </a:rPr>
              <a:t>knowledge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Often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future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state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of a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process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may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not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be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predictable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such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as a roll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dice,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but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probability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finding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it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in a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certain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state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may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be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well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known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probability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rolling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six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1/6, and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flipping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tails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coin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1/2). In </a:t>
            </a:r>
            <a:r>
              <a:rPr lang="es-ES_tradnl" sz="2400" dirty="0" err="1" smtClean="0">
                <a:solidFill>
                  <a:schemeClr val="bg1">
                    <a:lumMod val="50000"/>
                  </a:schemeClr>
                </a:solidFill>
              </a:rPr>
              <a:t>climate</a:t>
            </a:r>
            <a:r>
              <a:rPr lang="es-ES_tradnl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 smtClean="0">
                <a:solidFill>
                  <a:schemeClr val="bg1">
                    <a:lumMod val="50000"/>
                  </a:schemeClr>
                </a:solidFill>
              </a:rPr>
              <a:t>science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dice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may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be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loaded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, and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we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may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refer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uncertainties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even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perfect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knowledge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odds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Uncertainties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can be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modelled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statistically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terms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pdfs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, extreme </a:t>
            </a:r>
            <a:r>
              <a:rPr lang="es-ES_tradnl" sz="2400" dirty="0" err="1" smtClean="0">
                <a:solidFill>
                  <a:schemeClr val="bg1">
                    <a:lumMod val="50000"/>
                  </a:schemeClr>
                </a:solidFill>
              </a:rPr>
              <a:t>value</a:t>
            </a:r>
            <a:r>
              <a:rPr lang="es-ES_tradnl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 smtClean="0">
                <a:solidFill>
                  <a:schemeClr val="bg1">
                    <a:lumMod val="50000"/>
                  </a:schemeClr>
                </a:solidFill>
              </a:rPr>
              <a:t>theory</a:t>
            </a:r>
            <a:r>
              <a:rPr lang="es-ES_tradnl" sz="24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stochastic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time series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models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s-ES_tradnl" sz="2400" b="0" i="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91" y="472440"/>
            <a:ext cx="33909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3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242852" y="0"/>
            <a:ext cx="901148" cy="6858000"/>
          </a:xfrm>
          <a:prstGeom prst="rect">
            <a:avLst/>
          </a:prstGeom>
          <a:solidFill>
            <a:srgbClr val="10BAB1"/>
          </a:solidFill>
          <a:ln>
            <a:solidFill>
              <a:srgbClr val="10BA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CuadroTexto 2"/>
          <p:cNvSpPr txBox="1"/>
          <p:nvPr/>
        </p:nvSpPr>
        <p:spPr>
          <a:xfrm rot="5400000">
            <a:off x="6520069" y="2916995"/>
            <a:ext cx="441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smtClean="0">
                <a:solidFill>
                  <a:srgbClr val="144A6D"/>
                </a:solidFill>
              </a:rPr>
              <a:t>USERS</a:t>
            </a:r>
            <a:endParaRPr lang="es-ES_tradnl" sz="3600" b="1" dirty="0">
              <a:solidFill>
                <a:srgbClr val="144A6D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30087" y="2158161"/>
            <a:ext cx="71031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 err="1" smtClean="0"/>
              <a:t>Uncertainty</a:t>
            </a:r>
            <a:endParaRPr lang="es-ES_tradnl" sz="2400" b="1" dirty="0" smtClean="0"/>
          </a:p>
          <a:p>
            <a:endParaRPr lang="es-ES_tradnl" sz="2400" dirty="0" smtClean="0"/>
          </a:p>
          <a:p>
            <a:r>
              <a:rPr lang="es-ES_tradnl" sz="2400" dirty="0" err="1" smtClean="0">
                <a:solidFill>
                  <a:schemeClr val="bg1">
                    <a:lumMod val="50000"/>
                  </a:schemeClr>
                </a:solidFill>
              </a:rPr>
              <a:t>Uncertainty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situation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which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involves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b="1" dirty="0" err="1">
                <a:solidFill>
                  <a:srgbClr val="F26944"/>
                </a:solidFill>
              </a:rPr>
              <a:t>imperfect</a:t>
            </a:r>
            <a:r>
              <a:rPr lang="es-ES_tradnl" sz="2400" b="1" dirty="0">
                <a:solidFill>
                  <a:srgbClr val="F26944"/>
                </a:solidFill>
              </a:rPr>
              <a:t> </a:t>
            </a:r>
            <a:r>
              <a:rPr lang="es-ES_tradnl" sz="2400" b="1" dirty="0" err="1">
                <a:solidFill>
                  <a:srgbClr val="F26944"/>
                </a:solidFill>
              </a:rPr>
              <a:t>or</a:t>
            </a:r>
            <a:r>
              <a:rPr lang="es-ES_tradnl" sz="2400" b="1" dirty="0">
                <a:solidFill>
                  <a:srgbClr val="F26944"/>
                </a:solidFill>
              </a:rPr>
              <a:t> </a:t>
            </a:r>
            <a:r>
              <a:rPr lang="es-ES_tradnl" sz="2400" b="1" dirty="0" err="1">
                <a:solidFill>
                  <a:srgbClr val="F26944"/>
                </a:solidFill>
              </a:rPr>
              <a:t>unknown</a:t>
            </a:r>
            <a:r>
              <a:rPr lang="es-ES_tradnl" sz="2400" b="1" dirty="0">
                <a:solidFill>
                  <a:srgbClr val="F26944"/>
                </a:solidFill>
              </a:rPr>
              <a:t> </a:t>
            </a:r>
            <a:r>
              <a:rPr lang="es-ES_tradnl" sz="2400" b="1" dirty="0" err="1">
                <a:solidFill>
                  <a:srgbClr val="F26944"/>
                </a:solidFill>
              </a:rPr>
              <a:t>information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It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applies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predictions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future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events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, to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physical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measurements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that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are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already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made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unknown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Uncertainty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arises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in </a:t>
            </a:r>
            <a:r>
              <a:rPr lang="es-ES_tradnl" sz="2400" dirty="0" err="1" smtClean="0">
                <a:solidFill>
                  <a:schemeClr val="bg1">
                    <a:lumMod val="50000"/>
                  </a:schemeClr>
                </a:solidFill>
              </a:rPr>
              <a:t>partially</a:t>
            </a:r>
            <a:r>
              <a:rPr lang="es-ES_tradnl" sz="2400" dirty="0" smtClean="0">
                <a:solidFill>
                  <a:schemeClr val="bg1">
                    <a:lumMod val="50000"/>
                  </a:schemeClr>
                </a:solidFill>
              </a:rPr>
              <a:t> observable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 and/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s-ES_tradnl" sz="2400" dirty="0" err="1" smtClean="0">
                <a:solidFill>
                  <a:schemeClr val="bg1">
                    <a:lumMod val="50000"/>
                  </a:schemeClr>
                </a:solidFill>
              </a:rPr>
              <a:t>stochastic</a:t>
            </a:r>
            <a:r>
              <a:rPr lang="es-ES_tradnl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 smtClean="0">
                <a:solidFill>
                  <a:schemeClr val="bg1">
                    <a:lumMod val="50000"/>
                  </a:schemeClr>
                </a:solidFill>
              </a:rPr>
              <a:t>environments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, as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well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as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due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to 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ignorance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, 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indolence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 smtClean="0">
                <a:solidFill>
                  <a:schemeClr val="bg1">
                    <a:lumMod val="50000"/>
                  </a:schemeClr>
                </a:solidFill>
              </a:rPr>
              <a:t>both</a:t>
            </a:r>
            <a:r>
              <a:rPr lang="es-ES_tradnl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s-ES_tradnl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mage result for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704" y="318052"/>
            <a:ext cx="1696278" cy="207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91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 dir="r"/>
      </p:transition>
    </mc:Choice>
    <mc:Fallback xmlns="">
      <p:transition spd="slow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" y="0"/>
            <a:ext cx="901148" cy="6858000"/>
          </a:xfrm>
          <a:prstGeom prst="rect">
            <a:avLst/>
          </a:prstGeom>
          <a:solidFill>
            <a:srgbClr val="F9C327"/>
          </a:solidFill>
          <a:ln>
            <a:solidFill>
              <a:srgbClr val="F9C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CuadroTexto 2"/>
          <p:cNvSpPr txBox="1"/>
          <p:nvPr/>
        </p:nvSpPr>
        <p:spPr>
          <a:xfrm rot="16200000">
            <a:off x="-1749288" y="2824230"/>
            <a:ext cx="441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>
                <a:solidFill>
                  <a:srgbClr val="144A6D"/>
                </a:solidFill>
              </a:rPr>
              <a:t>CLIMATE SCIENTISTS</a:t>
            </a:r>
            <a:endParaRPr lang="es-ES_tradnl" sz="3600" b="1" dirty="0">
              <a:solidFill>
                <a:srgbClr val="144A6D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05339" y="1769166"/>
            <a:ext cx="73664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_tradnl" sz="2400" b="1" dirty="0" err="1" smtClean="0"/>
              <a:t>Reliable</a:t>
            </a:r>
            <a:endParaRPr lang="es-ES_tradnl" sz="2400" b="1" dirty="0" smtClean="0"/>
          </a:p>
          <a:p>
            <a:pPr fontAlgn="base"/>
            <a:endParaRPr lang="es-ES_tradnl" sz="2400" b="1" dirty="0"/>
          </a:p>
          <a:p>
            <a:pPr algn="just" fontAlgn="base"/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charactheristic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of a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forecast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system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which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b="1" dirty="0" err="1">
                <a:solidFill>
                  <a:srgbClr val="F26944"/>
                </a:solidFill>
              </a:rPr>
              <a:t>the</a:t>
            </a:r>
            <a:r>
              <a:rPr lang="es-ES_tradnl" sz="2400" b="1" dirty="0">
                <a:solidFill>
                  <a:srgbClr val="F26944"/>
                </a:solidFill>
              </a:rPr>
              <a:t> </a:t>
            </a:r>
            <a:r>
              <a:rPr lang="es-ES_tradnl" sz="2400" b="1" dirty="0" err="1">
                <a:solidFill>
                  <a:srgbClr val="F26944"/>
                </a:solidFill>
              </a:rPr>
              <a:t>probabilities</a:t>
            </a:r>
            <a:r>
              <a:rPr lang="es-ES_tradnl" sz="2400" b="1" dirty="0">
                <a:solidFill>
                  <a:srgbClr val="F26944"/>
                </a:solidFill>
              </a:rPr>
              <a:t> </a:t>
            </a:r>
            <a:r>
              <a:rPr lang="es-ES_tradnl" sz="2400" b="1" dirty="0" err="1">
                <a:solidFill>
                  <a:srgbClr val="F26944"/>
                </a:solidFill>
              </a:rPr>
              <a:t>issued</a:t>
            </a:r>
            <a:r>
              <a:rPr lang="es-ES_tradnl" sz="2400" b="1" dirty="0">
                <a:solidFill>
                  <a:srgbClr val="F26944"/>
                </a:solidFill>
              </a:rPr>
              <a:t> </a:t>
            </a:r>
            <a:r>
              <a:rPr lang="es-ES_tradnl" sz="2400" b="1" dirty="0" err="1">
                <a:solidFill>
                  <a:srgbClr val="F26944"/>
                </a:solidFill>
              </a:rPr>
              <a:t>for</a:t>
            </a:r>
            <a:r>
              <a:rPr lang="es-ES_tradnl" sz="2400" b="1" dirty="0">
                <a:solidFill>
                  <a:srgbClr val="F26944"/>
                </a:solidFill>
              </a:rPr>
              <a:t> a </a:t>
            </a:r>
            <a:r>
              <a:rPr lang="es-ES_tradnl" sz="2400" b="1" dirty="0" err="1">
                <a:solidFill>
                  <a:srgbClr val="F26944"/>
                </a:solidFill>
              </a:rPr>
              <a:t>specific</a:t>
            </a:r>
            <a:r>
              <a:rPr lang="es-ES_tradnl" sz="2400" b="1" dirty="0">
                <a:solidFill>
                  <a:srgbClr val="F26944"/>
                </a:solidFill>
              </a:rPr>
              <a:t> </a:t>
            </a:r>
            <a:r>
              <a:rPr lang="es-ES_tradnl" sz="2400" b="1" dirty="0" err="1">
                <a:solidFill>
                  <a:srgbClr val="F26944"/>
                </a:solidFill>
              </a:rPr>
              <a:t>event</a:t>
            </a:r>
            <a:r>
              <a:rPr lang="es-ES_tradnl" sz="2400" b="1" dirty="0">
                <a:solidFill>
                  <a:srgbClr val="F26944"/>
                </a:solidFill>
              </a:rPr>
              <a:t> </a:t>
            </a:r>
            <a:r>
              <a:rPr lang="es-ES_tradnl" sz="2400" b="1" dirty="0" err="1" smtClean="0">
                <a:solidFill>
                  <a:srgbClr val="F26944"/>
                </a:solidFill>
              </a:rPr>
              <a:t>vary</a:t>
            </a:r>
            <a:r>
              <a:rPr lang="es-ES_tradnl" sz="2400" b="1" dirty="0" smtClean="0">
                <a:solidFill>
                  <a:srgbClr val="F26944"/>
                </a:solidFill>
              </a:rPr>
              <a:t> </a:t>
            </a:r>
            <a:r>
              <a:rPr lang="es-ES_tradnl" sz="2400" b="1" dirty="0">
                <a:solidFill>
                  <a:srgbClr val="F26944"/>
                </a:solidFill>
              </a:rPr>
              <a:t>a </a:t>
            </a:r>
            <a:r>
              <a:rPr lang="es-ES_tradnl" sz="2400" b="1" dirty="0" err="1">
                <a:solidFill>
                  <a:srgbClr val="F26944"/>
                </a:solidFill>
              </a:rPr>
              <a:t>proportion</a:t>
            </a:r>
            <a:r>
              <a:rPr lang="es-ES_tradnl" sz="2400" b="1" dirty="0">
                <a:solidFill>
                  <a:srgbClr val="F26944"/>
                </a:solidFill>
              </a:rPr>
              <a:t> of times </a:t>
            </a:r>
            <a:r>
              <a:rPr lang="es-ES_tradnl" sz="2400" b="1" dirty="0" err="1">
                <a:solidFill>
                  <a:srgbClr val="F26944"/>
                </a:solidFill>
              </a:rPr>
              <a:t>equal</a:t>
            </a:r>
            <a:r>
              <a:rPr lang="es-ES_tradnl" sz="2400" b="1" dirty="0">
                <a:solidFill>
                  <a:srgbClr val="F26944"/>
                </a:solidFill>
              </a:rPr>
              <a:t> to </a:t>
            </a:r>
            <a:r>
              <a:rPr lang="es-ES_tradnl" sz="2400" b="1" dirty="0" err="1">
                <a:solidFill>
                  <a:srgbClr val="F26944"/>
                </a:solidFill>
              </a:rPr>
              <a:t>the</a:t>
            </a:r>
            <a:r>
              <a:rPr lang="es-ES_tradnl" sz="2400" b="1" dirty="0">
                <a:solidFill>
                  <a:srgbClr val="F26944"/>
                </a:solidFill>
              </a:rPr>
              <a:t> </a:t>
            </a:r>
            <a:r>
              <a:rPr lang="es-ES_tradnl" sz="2400" b="1" dirty="0" err="1">
                <a:solidFill>
                  <a:srgbClr val="F26944"/>
                </a:solidFill>
              </a:rPr>
              <a:t>climatological</a:t>
            </a:r>
            <a:r>
              <a:rPr lang="es-ES_tradnl" sz="2400" b="1" dirty="0">
                <a:solidFill>
                  <a:srgbClr val="F26944"/>
                </a:solidFill>
              </a:rPr>
              <a:t> </a:t>
            </a:r>
            <a:r>
              <a:rPr lang="es-ES_tradnl" sz="2400" b="1" dirty="0" err="1">
                <a:solidFill>
                  <a:srgbClr val="F26944"/>
                </a:solidFill>
              </a:rPr>
              <a:t>frequency</a:t>
            </a:r>
            <a:r>
              <a:rPr lang="es-ES_tradnl" sz="2400" b="1" dirty="0">
                <a:solidFill>
                  <a:srgbClr val="F26944"/>
                </a:solidFill>
              </a:rPr>
              <a:t> of </a:t>
            </a:r>
            <a:r>
              <a:rPr lang="es-ES_tradnl" sz="2400" b="1" dirty="0" err="1">
                <a:solidFill>
                  <a:srgbClr val="F26944"/>
                </a:solidFill>
              </a:rPr>
              <a:t>the</a:t>
            </a:r>
            <a:r>
              <a:rPr lang="es-ES_tradnl" sz="2400" b="1" dirty="0">
                <a:solidFill>
                  <a:srgbClr val="F26944"/>
                </a:solidFill>
              </a:rPr>
              <a:t> </a:t>
            </a:r>
            <a:r>
              <a:rPr lang="es-ES_tradnl" sz="2400" b="1" dirty="0" err="1">
                <a:solidFill>
                  <a:srgbClr val="F26944"/>
                </a:solidFill>
              </a:rPr>
              <a:t>event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. A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reliable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system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which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predicts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example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  50% (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20%, 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73%)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probability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es-ES_tradnl" sz="2400" dirty="0" smtClean="0">
                <a:solidFill>
                  <a:schemeClr val="bg1">
                    <a:lumMod val="50000"/>
                  </a:schemeClr>
                </a:solidFill>
              </a:rPr>
              <a:t>rain, </a:t>
            </a:r>
            <a:r>
              <a:rPr lang="es-ES_tradnl" sz="2400" dirty="0" err="1" smtClean="0">
                <a:solidFill>
                  <a:schemeClr val="bg1">
                    <a:lumMod val="50000"/>
                  </a:schemeClr>
                </a:solidFill>
              </a:rPr>
              <a:t>should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on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averge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,  be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correct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50% (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20%, 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73%)  of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 times, no more, no </a:t>
            </a:r>
            <a:r>
              <a:rPr lang="es-ES_tradnl" sz="2400" dirty="0" err="1">
                <a:solidFill>
                  <a:schemeClr val="bg1">
                    <a:lumMod val="50000"/>
                  </a:schemeClr>
                </a:solidFill>
              </a:rPr>
              <a:t>less</a:t>
            </a:r>
            <a:r>
              <a:rPr lang="es-ES_tradnl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s-ES_tradnl" sz="2400" b="0" i="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91" y="472440"/>
            <a:ext cx="33909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3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0" y="2639381"/>
            <a:ext cx="7930342" cy="270944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242852" y="0"/>
            <a:ext cx="901148" cy="6858000"/>
          </a:xfrm>
          <a:prstGeom prst="rect">
            <a:avLst/>
          </a:prstGeom>
          <a:solidFill>
            <a:srgbClr val="10BAB1"/>
          </a:solidFill>
          <a:ln>
            <a:solidFill>
              <a:srgbClr val="10BA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CuadroTexto 2"/>
          <p:cNvSpPr txBox="1"/>
          <p:nvPr/>
        </p:nvSpPr>
        <p:spPr>
          <a:xfrm rot="5400000">
            <a:off x="6520069" y="2916995"/>
            <a:ext cx="441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smtClean="0">
                <a:solidFill>
                  <a:srgbClr val="144A6D"/>
                </a:solidFill>
              </a:rPr>
              <a:t>USERS</a:t>
            </a:r>
            <a:endParaRPr lang="es-ES_tradnl" sz="3600" b="1" dirty="0">
              <a:solidFill>
                <a:srgbClr val="144A6D"/>
              </a:solidFill>
            </a:endParaRPr>
          </a:p>
        </p:txBody>
      </p:sp>
      <p:pic>
        <p:nvPicPr>
          <p:cNvPr id="3074" name="Picture 2" descr="mage result for cambridge dictionar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20" y="396105"/>
            <a:ext cx="4078357" cy="14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97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 dir="r"/>
      </p:transition>
    </mc:Choice>
    <mc:Fallback xmlns="">
      <p:transition spd="slow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10BAB1"/>
          </a:solidFill>
          <a:ln>
            <a:solidFill>
              <a:srgbClr val="10BA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728870" y="2129778"/>
            <a:ext cx="7620000" cy="822652"/>
          </a:xfrm>
        </p:spPr>
        <p:txBody>
          <a:bodyPr/>
          <a:lstStyle/>
          <a:p>
            <a:pPr algn="ctr"/>
            <a:r>
              <a:rPr lang="es-ES_tradnl" sz="4800" dirty="0" err="1" smtClean="0">
                <a:solidFill>
                  <a:schemeClr val="bg1"/>
                </a:solidFill>
                <a:latin typeface="+mn-lt"/>
              </a:rPr>
              <a:t>Building</a:t>
            </a:r>
            <a:r>
              <a:rPr lang="es-ES_tradnl" sz="4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sz="4800" dirty="0" smtClean="0">
                <a:solidFill>
                  <a:schemeClr val="bg1"/>
                </a:solidFill>
                <a:latin typeface="+mn-lt"/>
              </a:rPr>
              <a:t>TRUST</a:t>
            </a:r>
            <a:endParaRPr lang="es-ES_tradnl" sz="4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73115" y="1392225"/>
            <a:ext cx="6597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err="1" smtClean="0">
                <a:solidFill>
                  <a:srgbClr val="144A6D"/>
                </a:solidFill>
                <a:ea typeface="Arial Black" charset="0"/>
                <a:cs typeface="Arial Black" charset="0"/>
              </a:rPr>
              <a:t>The</a:t>
            </a:r>
            <a:r>
              <a:rPr lang="es-ES_tradnl" sz="4400" b="1" dirty="0" smtClean="0">
                <a:solidFill>
                  <a:srgbClr val="144A6D"/>
                </a:solidFill>
                <a:ea typeface="Arial Black" charset="0"/>
                <a:cs typeface="Arial Black" charset="0"/>
              </a:rPr>
              <a:t> </a:t>
            </a:r>
            <a:r>
              <a:rPr lang="es-ES_tradnl" sz="4400" b="1" dirty="0" err="1" smtClean="0">
                <a:solidFill>
                  <a:srgbClr val="144A6D"/>
                </a:solidFill>
                <a:ea typeface="Arial Black" charset="0"/>
                <a:cs typeface="Arial Black" charset="0"/>
              </a:rPr>
              <a:t>c</a:t>
            </a:r>
            <a:r>
              <a:rPr lang="es-ES_tradnl" sz="4400" b="1" dirty="0" err="1" smtClean="0">
                <a:solidFill>
                  <a:srgbClr val="144A6D"/>
                </a:solidFill>
                <a:ea typeface="Arial Black" charset="0"/>
                <a:cs typeface="Arial Black" charset="0"/>
              </a:rPr>
              <a:t>hallenge</a:t>
            </a:r>
            <a:r>
              <a:rPr lang="es-ES_tradnl" sz="4400" b="1" dirty="0" smtClean="0">
                <a:solidFill>
                  <a:srgbClr val="144A6D"/>
                </a:solidFill>
                <a:ea typeface="Arial Black" charset="0"/>
                <a:cs typeface="Arial Black" charset="0"/>
              </a:rPr>
              <a:t> </a:t>
            </a:r>
            <a:r>
              <a:rPr lang="es-ES_tradnl" sz="4400" b="1" dirty="0" err="1" smtClean="0">
                <a:solidFill>
                  <a:srgbClr val="144A6D"/>
                </a:solidFill>
                <a:ea typeface="Arial Black" charset="0"/>
                <a:cs typeface="Arial Black" charset="0"/>
              </a:rPr>
              <a:t>is</a:t>
            </a:r>
            <a:r>
              <a:rPr lang="mr-IN" sz="4400" b="1" dirty="0" smtClean="0">
                <a:solidFill>
                  <a:srgbClr val="144A6D"/>
                </a:solidFill>
                <a:ea typeface="Arial Black" charset="0"/>
                <a:cs typeface="Arial Black" charset="0"/>
              </a:rPr>
              <a:t>…</a:t>
            </a:r>
            <a:endParaRPr lang="es-ES_tradnl" sz="4400" b="1" dirty="0">
              <a:solidFill>
                <a:srgbClr val="144A6D"/>
              </a:solidFill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3598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2046</TotalTime>
  <Words>1096</Words>
  <Application>Microsoft Macintosh PowerPoint</Application>
  <PresentationFormat>Presentación en pantalla (4:3)</PresentationFormat>
  <Paragraphs>96</Paragraphs>
  <Slides>17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Arial Black</vt:lpstr>
      <vt:lpstr>Calibri</vt:lpstr>
      <vt:lpstr>Ebrima</vt:lpstr>
      <vt:lpstr>Gadugi</vt:lpstr>
      <vt:lpstr>Mangal</vt:lpstr>
      <vt:lpstr>Segoe UI</vt:lpstr>
      <vt:lpstr>Wingdings 3</vt:lpstr>
      <vt:lpstr>Arial</vt:lpstr>
      <vt:lpstr>Thème Office</vt:lpstr>
      <vt:lpstr>The challenges of probabilistic forecasts</vt:lpstr>
      <vt:lpstr>Perspectives from an outsider</vt:lpstr>
      <vt:lpstr>Presentación de PowerPoint</vt:lpstr>
      <vt:lpstr>UNCERTAINTY</vt:lpstr>
      <vt:lpstr>Presentación de PowerPoint</vt:lpstr>
      <vt:lpstr>Presentación de PowerPoint</vt:lpstr>
      <vt:lpstr>Presentación de PowerPoint</vt:lpstr>
      <vt:lpstr>Presentación de PowerPoint</vt:lpstr>
      <vt:lpstr>Building TRUST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and many more…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Mathilde BAZIN-RETOURS</dc:creator>
  <cp:lastModifiedBy>isadora.jimenez</cp:lastModifiedBy>
  <cp:revision>106</cp:revision>
  <dcterms:created xsi:type="dcterms:W3CDTF">2017-10-19T10:22:33Z</dcterms:created>
  <dcterms:modified xsi:type="dcterms:W3CDTF">2018-10-19T00:05:58Z</dcterms:modified>
</cp:coreProperties>
</file>