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48"/>
  </p:notesMasterIdLst>
  <p:sldIdLst>
    <p:sldId id="256" r:id="rId2"/>
    <p:sldId id="542" r:id="rId3"/>
    <p:sldId id="257" r:id="rId4"/>
    <p:sldId id="543" r:id="rId5"/>
    <p:sldId id="260" r:id="rId6"/>
    <p:sldId id="544" r:id="rId7"/>
    <p:sldId id="507" r:id="rId8"/>
    <p:sldId id="411" r:id="rId9"/>
    <p:sldId id="414" r:id="rId10"/>
    <p:sldId id="415" r:id="rId11"/>
    <p:sldId id="545" r:id="rId12"/>
    <p:sldId id="546" r:id="rId13"/>
    <p:sldId id="508" r:id="rId14"/>
    <p:sldId id="509" r:id="rId15"/>
    <p:sldId id="510" r:id="rId16"/>
    <p:sldId id="511" r:id="rId17"/>
    <p:sldId id="550" r:id="rId18"/>
    <p:sldId id="435" r:id="rId19"/>
    <p:sldId id="549" r:id="rId20"/>
    <p:sldId id="512" r:id="rId21"/>
    <p:sldId id="547" r:id="rId22"/>
    <p:sldId id="530" r:id="rId23"/>
    <p:sldId id="520" r:id="rId24"/>
    <p:sldId id="531" r:id="rId25"/>
    <p:sldId id="527" r:id="rId26"/>
    <p:sldId id="528" r:id="rId27"/>
    <p:sldId id="533" r:id="rId28"/>
    <p:sldId id="534" r:id="rId29"/>
    <p:sldId id="311" r:id="rId30"/>
    <p:sldId id="267" r:id="rId31"/>
    <p:sldId id="451" r:id="rId32"/>
    <p:sldId id="536" r:id="rId33"/>
    <p:sldId id="537" r:id="rId34"/>
    <p:sldId id="554" r:id="rId35"/>
    <p:sldId id="540" r:id="rId36"/>
    <p:sldId id="551" r:id="rId37"/>
    <p:sldId id="457" r:id="rId38"/>
    <p:sldId id="488" r:id="rId39"/>
    <p:sldId id="539" r:id="rId40"/>
    <p:sldId id="497" r:id="rId41"/>
    <p:sldId id="553" r:id="rId42"/>
    <p:sldId id="259" r:id="rId43"/>
    <p:sldId id="556" r:id="rId44"/>
    <p:sldId id="555" r:id="rId45"/>
    <p:sldId id="557" r:id="rId46"/>
    <p:sldId id="49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3" autoAdjust="0"/>
    <p:restoredTop sz="93250" autoAdjust="0"/>
  </p:normalViewPr>
  <p:slideViewPr>
    <p:cSldViewPr snapToGrid="0">
      <p:cViewPr varScale="1">
        <p:scale>
          <a:sx n="56" d="100"/>
          <a:sy n="56" d="100"/>
        </p:scale>
        <p:origin x="1517" y="48"/>
      </p:cViewPr>
      <p:guideLst>
        <p:guide orient="horz" pos="2092"/>
        <p:guide pos="3840"/>
      </p:guideLst>
    </p:cSldViewPr>
  </p:slideViewPr>
  <p:notesTextViewPr>
    <p:cViewPr>
      <p:scale>
        <a:sx n="1" d="1"/>
        <a:sy n="1" d="1"/>
      </p:scale>
      <p:origin x="0" y="0"/>
    </p:cViewPr>
  </p:notesTextViewPr>
  <p:sorterViewPr>
    <p:cViewPr varScale="1">
      <p:scale>
        <a:sx n="100" d="100"/>
        <a:sy n="10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image" Target="../media/image22.jpe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image" Target="../media/image2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D161D-FBCD-4D2C-99DB-0AA435020B23}" type="doc">
      <dgm:prSet loTypeId="urn:microsoft.com/office/officeart/2008/layout/CircularPictureCallout" loCatId="picture" qsTypeId="urn:microsoft.com/office/officeart/2005/8/quickstyle/simple1" qsCatId="simple" csTypeId="urn:microsoft.com/office/officeart/2005/8/colors/colorful2" csCatId="colorful" phldr="1"/>
      <dgm:spPr/>
    </dgm:pt>
    <dgm:pt modelId="{53D7E4AA-AC36-4CE4-BE50-575161DC3DB7}">
      <dgm:prSet phldrT="[Text]"/>
      <dgm:spPr/>
      <dgm:t>
        <a:bodyPr/>
        <a:lstStyle/>
        <a:p>
          <a:pPr algn="l"/>
          <a:r>
            <a:rPr lang="en-US" dirty="0"/>
            <a:t>Dust</a:t>
          </a:r>
        </a:p>
      </dgm:t>
    </dgm:pt>
    <dgm:pt modelId="{46F46F5F-87BE-4FE4-B417-B9C36A7CFD5C}" type="parTrans" cxnId="{675A7F6D-92B8-4DF3-A9AA-A965C9E4C4CF}">
      <dgm:prSet/>
      <dgm:spPr/>
      <dgm:t>
        <a:bodyPr/>
        <a:lstStyle/>
        <a:p>
          <a:endParaRPr lang="en-US"/>
        </a:p>
      </dgm:t>
    </dgm:pt>
    <dgm:pt modelId="{5A0E83BA-3504-45AD-95C4-36B5F0EF36F2}" type="sibTrans" cxnId="{675A7F6D-92B8-4DF3-A9AA-A965C9E4C4CF}">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282" r="-5282"/>
          </a:stretch>
        </a:blipFill>
      </dgm:spPr>
      <dgm:t>
        <a:bodyPr/>
        <a:lstStyle/>
        <a:p>
          <a:endParaRPr lang="en-US"/>
        </a:p>
      </dgm:t>
    </dgm:pt>
    <dgm:pt modelId="{FDF66050-D856-44A7-9D74-0B8B346C7E30}">
      <dgm:prSet phldrT="[Text]"/>
      <dgm:spPr/>
      <dgm:t>
        <a:bodyPr/>
        <a:lstStyle/>
        <a:p>
          <a:r>
            <a:rPr lang="en-US" dirty="0"/>
            <a:t>Radiation interaction</a:t>
          </a:r>
        </a:p>
      </dgm:t>
    </dgm:pt>
    <dgm:pt modelId="{4BA6C6AB-6546-48E1-A968-D438A5466276}" type="parTrans" cxnId="{FD887EC5-D97A-4804-AA85-C74F1A322690}">
      <dgm:prSet/>
      <dgm:spPr/>
      <dgm:t>
        <a:bodyPr/>
        <a:lstStyle/>
        <a:p>
          <a:endParaRPr lang="en-US"/>
        </a:p>
      </dgm:t>
    </dgm:pt>
    <dgm:pt modelId="{06AAE97D-7159-4BBE-A755-A7D988EBE5C6}" type="sibTrans" cxnId="{FD887EC5-D97A-4804-AA85-C74F1A32269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en-US"/>
        </a:p>
      </dgm:t>
    </dgm:pt>
    <dgm:pt modelId="{14C64169-BC92-45DA-A1C7-F171BD9B7748}">
      <dgm:prSet phldrT="[Text]"/>
      <dgm:spPr/>
      <dgm:t>
        <a:bodyPr/>
        <a:lstStyle/>
        <a:p>
          <a:r>
            <a:rPr lang="en-US" dirty="0"/>
            <a:t>Cloud formation</a:t>
          </a:r>
        </a:p>
      </dgm:t>
    </dgm:pt>
    <dgm:pt modelId="{8E11884B-1E14-4827-ACCD-6652721BE633}" type="parTrans" cxnId="{66060753-07AF-44F6-8388-F8006F710D0D}">
      <dgm:prSet/>
      <dgm:spPr/>
      <dgm:t>
        <a:bodyPr/>
        <a:lstStyle/>
        <a:p>
          <a:endParaRPr lang="en-US"/>
        </a:p>
      </dgm:t>
    </dgm:pt>
    <dgm:pt modelId="{DBE28DF6-DFEF-411E-AD37-F7191C03B914}" type="sibTrans" cxnId="{66060753-07AF-44F6-8388-F8006F710D0D}">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55BD0437-56BB-4B6A-B012-F96CBAFCAECA}">
      <dgm:prSet phldrT="[Text]"/>
      <dgm:spPr/>
      <dgm:t>
        <a:bodyPr/>
        <a:lstStyle/>
        <a:p>
          <a:r>
            <a:rPr lang="en-US" dirty="0"/>
            <a:t>Biogeochemical cycles</a:t>
          </a:r>
        </a:p>
      </dgm:t>
    </dgm:pt>
    <dgm:pt modelId="{8D3DE482-CF17-4B8C-AB3B-F969A4E2CE33}" type="parTrans" cxnId="{D39546CB-B771-4765-A6F4-028A04E459E5}">
      <dgm:prSet/>
      <dgm:spPr/>
      <dgm:t>
        <a:bodyPr/>
        <a:lstStyle/>
        <a:p>
          <a:endParaRPr lang="en-US"/>
        </a:p>
      </dgm:t>
    </dgm:pt>
    <dgm:pt modelId="{332F48E6-728F-4A5B-BC48-D90EE0C2C145}" type="sibTrans" cxnId="{D39546CB-B771-4765-A6F4-028A04E459E5}">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14BA3C6-6979-4E8B-835D-71B7F8A72062}">
      <dgm:prSet phldrT="[Text]"/>
      <dgm:spPr/>
      <dgm:t>
        <a:bodyPr/>
        <a:lstStyle/>
        <a:p>
          <a:r>
            <a:rPr lang="en-US" dirty="0"/>
            <a:t>Atmospheric chemistry</a:t>
          </a:r>
        </a:p>
      </dgm:t>
    </dgm:pt>
    <dgm:pt modelId="{C03D3F2B-31AA-4CA4-AF9A-91DD05CBFAC6}" type="parTrans" cxnId="{9C84B52A-D2C8-4629-90F1-E4BB04C5306A}">
      <dgm:prSet/>
      <dgm:spPr/>
      <dgm:t>
        <a:bodyPr/>
        <a:lstStyle/>
        <a:p>
          <a:endParaRPr lang="en-US"/>
        </a:p>
      </dgm:t>
    </dgm:pt>
    <dgm:pt modelId="{0F11F3FB-748B-409A-A104-119BF3DD04EC}" type="sibTrans" cxnId="{9C84B52A-D2C8-4629-90F1-E4BB04C5306A}">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AEAE60D7-5E21-40B9-BA51-7BE05E0B5BE2}" type="pres">
      <dgm:prSet presAssocID="{B73D161D-FBCD-4D2C-99DB-0AA435020B23}" presName="Name0" presStyleCnt="0">
        <dgm:presLayoutVars>
          <dgm:chMax val="7"/>
          <dgm:chPref val="7"/>
          <dgm:dir/>
        </dgm:presLayoutVars>
      </dgm:prSet>
      <dgm:spPr/>
    </dgm:pt>
    <dgm:pt modelId="{6AF63F77-046D-4693-871C-94C49F876221}" type="pres">
      <dgm:prSet presAssocID="{B73D161D-FBCD-4D2C-99DB-0AA435020B23}" presName="Name1" presStyleCnt="0"/>
      <dgm:spPr/>
    </dgm:pt>
    <dgm:pt modelId="{3CD0E710-52AB-46CB-8CD4-5882020E4E65}" type="pres">
      <dgm:prSet presAssocID="{5A0E83BA-3504-45AD-95C4-36B5F0EF36F2}" presName="picture_1" presStyleCnt="0"/>
      <dgm:spPr/>
    </dgm:pt>
    <dgm:pt modelId="{4E826A6D-88A7-4599-ABDB-A12219F09672}" type="pres">
      <dgm:prSet presAssocID="{5A0E83BA-3504-45AD-95C4-36B5F0EF36F2}" presName="pictureRepeatNode" presStyleLbl="alignImgPlace1" presStyleIdx="0" presStyleCnt="5" custScaleX="93221" custScaleY="93221"/>
      <dgm:spPr/>
    </dgm:pt>
    <dgm:pt modelId="{3A3C87E0-F186-4D15-BAE6-F2173EBBFFC7}" type="pres">
      <dgm:prSet presAssocID="{53D7E4AA-AC36-4CE4-BE50-575161DC3DB7}" presName="text_1" presStyleLbl="node1" presStyleIdx="0" presStyleCnt="0" custScaleY="61574" custLinFactNeighborX="-7147" custLinFactNeighborY="2658">
        <dgm:presLayoutVars>
          <dgm:bulletEnabled val="1"/>
        </dgm:presLayoutVars>
      </dgm:prSet>
      <dgm:spPr/>
    </dgm:pt>
    <dgm:pt modelId="{FF83CBD1-5C65-4CCF-BF9B-9BE0373BD36A}" type="pres">
      <dgm:prSet presAssocID="{06AAE97D-7159-4BBE-A755-A7D988EBE5C6}" presName="picture_2" presStyleCnt="0"/>
      <dgm:spPr/>
    </dgm:pt>
    <dgm:pt modelId="{F5B50328-B70E-4048-8F84-0717131A1DA2}" type="pres">
      <dgm:prSet presAssocID="{06AAE97D-7159-4BBE-A755-A7D988EBE5C6}" presName="pictureRepeatNode" presStyleLbl="alignImgPlace1" presStyleIdx="1" presStyleCnt="5" custScaleX="100889" custScaleY="100889"/>
      <dgm:spPr/>
    </dgm:pt>
    <dgm:pt modelId="{3DE4F73B-D752-4FD5-9E6C-568569A53DE7}" type="pres">
      <dgm:prSet presAssocID="{FDF66050-D856-44A7-9D74-0B8B346C7E30}" presName="line_2" presStyleLbl="parChTrans1D1" presStyleIdx="0" presStyleCnt="4"/>
      <dgm:spPr/>
    </dgm:pt>
    <dgm:pt modelId="{2CEAA435-1EAB-48A8-B0D7-BCB2ECA193BF}" type="pres">
      <dgm:prSet presAssocID="{FDF66050-D856-44A7-9D74-0B8B346C7E30}" presName="textparent_2" presStyleLbl="node1" presStyleIdx="0" presStyleCnt="0"/>
      <dgm:spPr/>
    </dgm:pt>
    <dgm:pt modelId="{0FF93ED1-3A0D-4A45-945C-9AFB313E4515}" type="pres">
      <dgm:prSet presAssocID="{FDF66050-D856-44A7-9D74-0B8B346C7E30}" presName="text_2" presStyleLbl="revTx" presStyleIdx="0" presStyleCnt="4">
        <dgm:presLayoutVars>
          <dgm:bulletEnabled val="1"/>
        </dgm:presLayoutVars>
      </dgm:prSet>
      <dgm:spPr/>
    </dgm:pt>
    <dgm:pt modelId="{A888F477-CEBF-459C-8030-0ECF48F2320A}" type="pres">
      <dgm:prSet presAssocID="{DBE28DF6-DFEF-411E-AD37-F7191C03B914}" presName="picture_3" presStyleCnt="0"/>
      <dgm:spPr/>
    </dgm:pt>
    <dgm:pt modelId="{C5FB7C32-D176-407F-B99E-59C41080DEC2}" type="pres">
      <dgm:prSet presAssocID="{DBE28DF6-DFEF-411E-AD37-F7191C03B914}" presName="pictureRepeatNode" presStyleLbl="alignImgPlace1" presStyleIdx="2" presStyleCnt="5" custScaleX="100889" custScaleY="100889"/>
      <dgm:spPr/>
    </dgm:pt>
    <dgm:pt modelId="{A03935DC-ADB2-401A-8E14-0852705E6680}" type="pres">
      <dgm:prSet presAssocID="{14C64169-BC92-45DA-A1C7-F171BD9B7748}" presName="line_3" presStyleLbl="parChTrans1D1" presStyleIdx="1" presStyleCnt="4"/>
      <dgm:spPr/>
    </dgm:pt>
    <dgm:pt modelId="{E6DAB493-D125-47EF-AAFB-424695D20D21}" type="pres">
      <dgm:prSet presAssocID="{14C64169-BC92-45DA-A1C7-F171BD9B7748}" presName="textparent_3" presStyleLbl="node1" presStyleIdx="0" presStyleCnt="0"/>
      <dgm:spPr/>
    </dgm:pt>
    <dgm:pt modelId="{D37EE84E-0424-4434-978F-20BB50712D31}" type="pres">
      <dgm:prSet presAssocID="{14C64169-BC92-45DA-A1C7-F171BD9B7748}" presName="text_3" presStyleLbl="revTx" presStyleIdx="1" presStyleCnt="4">
        <dgm:presLayoutVars>
          <dgm:bulletEnabled val="1"/>
        </dgm:presLayoutVars>
      </dgm:prSet>
      <dgm:spPr/>
    </dgm:pt>
    <dgm:pt modelId="{EE592B79-66BF-4CEF-AA64-2C7B3AA1E120}" type="pres">
      <dgm:prSet presAssocID="{332F48E6-728F-4A5B-BC48-D90EE0C2C145}" presName="picture_4" presStyleCnt="0"/>
      <dgm:spPr/>
    </dgm:pt>
    <dgm:pt modelId="{EE84DC9F-A4C2-4E2F-BA46-609672ADC726}" type="pres">
      <dgm:prSet presAssocID="{332F48E6-728F-4A5B-BC48-D90EE0C2C145}" presName="pictureRepeatNode" presStyleLbl="alignImgPlace1" presStyleIdx="3" presStyleCnt="5" custScaleX="100889" custScaleY="100889"/>
      <dgm:spPr/>
    </dgm:pt>
    <dgm:pt modelId="{D2D11AD5-5B42-4F48-807D-E8BA281859F8}" type="pres">
      <dgm:prSet presAssocID="{55BD0437-56BB-4B6A-B012-F96CBAFCAECA}" presName="line_4" presStyleLbl="parChTrans1D1" presStyleIdx="2" presStyleCnt="4"/>
      <dgm:spPr/>
    </dgm:pt>
    <dgm:pt modelId="{98FB0725-38AF-4AF4-9A9D-E148FD29B98A}" type="pres">
      <dgm:prSet presAssocID="{55BD0437-56BB-4B6A-B012-F96CBAFCAECA}" presName="textparent_4" presStyleLbl="node1" presStyleIdx="0" presStyleCnt="0"/>
      <dgm:spPr/>
    </dgm:pt>
    <dgm:pt modelId="{C2C627FA-F4F8-47B6-8286-E0EDC7C3D8BE}" type="pres">
      <dgm:prSet presAssocID="{55BD0437-56BB-4B6A-B012-F96CBAFCAECA}" presName="text_4" presStyleLbl="revTx" presStyleIdx="2" presStyleCnt="4">
        <dgm:presLayoutVars>
          <dgm:bulletEnabled val="1"/>
        </dgm:presLayoutVars>
      </dgm:prSet>
      <dgm:spPr/>
    </dgm:pt>
    <dgm:pt modelId="{DDE9C1C3-3FC4-415E-B3E4-CF23B01C72FE}" type="pres">
      <dgm:prSet presAssocID="{0F11F3FB-748B-409A-A104-119BF3DD04EC}" presName="picture_5" presStyleCnt="0"/>
      <dgm:spPr/>
    </dgm:pt>
    <dgm:pt modelId="{22590BAC-A5F2-4F9C-B955-F0641FB6986C}" type="pres">
      <dgm:prSet presAssocID="{0F11F3FB-748B-409A-A104-119BF3DD04EC}" presName="pictureRepeatNode" presStyleLbl="alignImgPlace1" presStyleIdx="4" presStyleCnt="5" custScaleX="100889" custScaleY="100889"/>
      <dgm:spPr/>
    </dgm:pt>
    <dgm:pt modelId="{E90215CA-E0B7-497D-BF76-351E687F5FD3}" type="pres">
      <dgm:prSet presAssocID="{814BA3C6-6979-4E8B-835D-71B7F8A72062}" presName="line_5" presStyleLbl="parChTrans1D1" presStyleIdx="3" presStyleCnt="4"/>
      <dgm:spPr/>
    </dgm:pt>
    <dgm:pt modelId="{96017A33-5636-4819-93A7-A8FAE1B29AB1}" type="pres">
      <dgm:prSet presAssocID="{814BA3C6-6979-4E8B-835D-71B7F8A72062}" presName="textparent_5" presStyleLbl="node1" presStyleIdx="0" presStyleCnt="0"/>
      <dgm:spPr/>
    </dgm:pt>
    <dgm:pt modelId="{200F8164-1D7D-4B30-AF9F-4F2FF889CF68}" type="pres">
      <dgm:prSet presAssocID="{814BA3C6-6979-4E8B-835D-71B7F8A72062}" presName="text_5" presStyleLbl="revTx" presStyleIdx="3" presStyleCnt="4">
        <dgm:presLayoutVars>
          <dgm:bulletEnabled val="1"/>
        </dgm:presLayoutVars>
      </dgm:prSet>
      <dgm:spPr/>
    </dgm:pt>
  </dgm:ptLst>
  <dgm:cxnLst>
    <dgm:cxn modelId="{809B0E02-AC25-4BB6-BEE6-4E9EE1384F8A}" type="presOf" srcId="{5A0E83BA-3504-45AD-95C4-36B5F0EF36F2}" destId="{4E826A6D-88A7-4599-ABDB-A12219F09672}" srcOrd="0" destOrd="0" presId="urn:microsoft.com/office/officeart/2008/layout/CircularPictureCallout"/>
    <dgm:cxn modelId="{10CFD81D-5116-4AA0-A44D-C5D859CDD079}" type="presOf" srcId="{06AAE97D-7159-4BBE-A755-A7D988EBE5C6}" destId="{F5B50328-B70E-4048-8F84-0717131A1DA2}" srcOrd="0" destOrd="0" presId="urn:microsoft.com/office/officeart/2008/layout/CircularPictureCallout"/>
    <dgm:cxn modelId="{9C84B52A-D2C8-4629-90F1-E4BB04C5306A}" srcId="{B73D161D-FBCD-4D2C-99DB-0AA435020B23}" destId="{814BA3C6-6979-4E8B-835D-71B7F8A72062}" srcOrd="4" destOrd="0" parTransId="{C03D3F2B-31AA-4CA4-AF9A-91DD05CBFAC6}" sibTransId="{0F11F3FB-748B-409A-A104-119BF3DD04EC}"/>
    <dgm:cxn modelId="{6EBA662F-746A-4D5A-96D7-D9FB3D66F8B4}" type="presOf" srcId="{14C64169-BC92-45DA-A1C7-F171BD9B7748}" destId="{D37EE84E-0424-4434-978F-20BB50712D31}" srcOrd="0" destOrd="0" presId="urn:microsoft.com/office/officeart/2008/layout/CircularPictureCallout"/>
    <dgm:cxn modelId="{F61E1A3C-FE97-44EF-8253-A0A3DF9CD308}" type="presOf" srcId="{332F48E6-728F-4A5B-BC48-D90EE0C2C145}" destId="{EE84DC9F-A4C2-4E2F-BA46-609672ADC726}" srcOrd="0" destOrd="0" presId="urn:microsoft.com/office/officeart/2008/layout/CircularPictureCallout"/>
    <dgm:cxn modelId="{675A7F6D-92B8-4DF3-A9AA-A965C9E4C4CF}" srcId="{B73D161D-FBCD-4D2C-99DB-0AA435020B23}" destId="{53D7E4AA-AC36-4CE4-BE50-575161DC3DB7}" srcOrd="0" destOrd="0" parTransId="{46F46F5F-87BE-4FE4-B417-B9C36A7CFD5C}" sibTransId="{5A0E83BA-3504-45AD-95C4-36B5F0EF36F2}"/>
    <dgm:cxn modelId="{F194A96D-4F90-427D-BE85-AAC9561155C8}" type="presOf" srcId="{53D7E4AA-AC36-4CE4-BE50-575161DC3DB7}" destId="{3A3C87E0-F186-4D15-BAE6-F2173EBBFFC7}" srcOrd="0" destOrd="0" presId="urn:microsoft.com/office/officeart/2008/layout/CircularPictureCallout"/>
    <dgm:cxn modelId="{66060753-07AF-44F6-8388-F8006F710D0D}" srcId="{B73D161D-FBCD-4D2C-99DB-0AA435020B23}" destId="{14C64169-BC92-45DA-A1C7-F171BD9B7748}" srcOrd="2" destOrd="0" parTransId="{8E11884B-1E14-4827-ACCD-6652721BE633}" sibTransId="{DBE28DF6-DFEF-411E-AD37-F7191C03B914}"/>
    <dgm:cxn modelId="{AF47AB85-58D6-462D-B25B-E018493CD7BD}" type="presOf" srcId="{55BD0437-56BB-4B6A-B012-F96CBAFCAECA}" destId="{C2C627FA-F4F8-47B6-8286-E0EDC7C3D8BE}" srcOrd="0" destOrd="0" presId="urn:microsoft.com/office/officeart/2008/layout/CircularPictureCallout"/>
    <dgm:cxn modelId="{06259B8B-012D-4133-B4AE-D343DC6B9945}" type="presOf" srcId="{B73D161D-FBCD-4D2C-99DB-0AA435020B23}" destId="{AEAE60D7-5E21-40B9-BA51-7BE05E0B5BE2}" srcOrd="0" destOrd="0" presId="urn:microsoft.com/office/officeart/2008/layout/CircularPictureCallout"/>
    <dgm:cxn modelId="{FD887EC5-D97A-4804-AA85-C74F1A322690}" srcId="{B73D161D-FBCD-4D2C-99DB-0AA435020B23}" destId="{FDF66050-D856-44A7-9D74-0B8B346C7E30}" srcOrd="1" destOrd="0" parTransId="{4BA6C6AB-6546-48E1-A968-D438A5466276}" sibTransId="{06AAE97D-7159-4BBE-A755-A7D988EBE5C6}"/>
    <dgm:cxn modelId="{D39546CB-B771-4765-A6F4-028A04E459E5}" srcId="{B73D161D-FBCD-4D2C-99DB-0AA435020B23}" destId="{55BD0437-56BB-4B6A-B012-F96CBAFCAECA}" srcOrd="3" destOrd="0" parTransId="{8D3DE482-CF17-4B8C-AB3B-F969A4E2CE33}" sibTransId="{332F48E6-728F-4A5B-BC48-D90EE0C2C145}"/>
    <dgm:cxn modelId="{DA9B5FCF-8E5C-4811-AA01-8921732D43D7}" type="presOf" srcId="{FDF66050-D856-44A7-9D74-0B8B346C7E30}" destId="{0FF93ED1-3A0D-4A45-945C-9AFB313E4515}" srcOrd="0" destOrd="0" presId="urn:microsoft.com/office/officeart/2008/layout/CircularPictureCallout"/>
    <dgm:cxn modelId="{C49281E1-9715-4F11-8BB2-A3C554763340}" type="presOf" srcId="{DBE28DF6-DFEF-411E-AD37-F7191C03B914}" destId="{C5FB7C32-D176-407F-B99E-59C41080DEC2}" srcOrd="0" destOrd="0" presId="urn:microsoft.com/office/officeart/2008/layout/CircularPictureCallout"/>
    <dgm:cxn modelId="{C45011F1-0FC8-4813-B21C-57DA8031A598}" type="presOf" srcId="{814BA3C6-6979-4E8B-835D-71B7F8A72062}" destId="{200F8164-1D7D-4B30-AF9F-4F2FF889CF68}" srcOrd="0" destOrd="0" presId="urn:microsoft.com/office/officeart/2008/layout/CircularPictureCallout"/>
    <dgm:cxn modelId="{3AC45DFA-4BA6-49B6-ABE8-4113593DA291}" type="presOf" srcId="{0F11F3FB-748B-409A-A104-119BF3DD04EC}" destId="{22590BAC-A5F2-4F9C-B955-F0641FB6986C}" srcOrd="0" destOrd="0" presId="urn:microsoft.com/office/officeart/2008/layout/CircularPictureCallout"/>
    <dgm:cxn modelId="{980751FB-8DBD-4512-8232-92A9CACA9D04}" type="presParOf" srcId="{AEAE60D7-5E21-40B9-BA51-7BE05E0B5BE2}" destId="{6AF63F77-046D-4693-871C-94C49F876221}" srcOrd="0" destOrd="0" presId="urn:microsoft.com/office/officeart/2008/layout/CircularPictureCallout"/>
    <dgm:cxn modelId="{4496CE81-3C36-4FA5-9326-2AA5CA7EAA22}" type="presParOf" srcId="{6AF63F77-046D-4693-871C-94C49F876221}" destId="{3CD0E710-52AB-46CB-8CD4-5882020E4E65}" srcOrd="0" destOrd="0" presId="urn:microsoft.com/office/officeart/2008/layout/CircularPictureCallout"/>
    <dgm:cxn modelId="{AB4376E1-D0FF-4E6D-A19E-4238A2D8309C}" type="presParOf" srcId="{3CD0E710-52AB-46CB-8CD4-5882020E4E65}" destId="{4E826A6D-88A7-4599-ABDB-A12219F09672}" srcOrd="0" destOrd="0" presId="urn:microsoft.com/office/officeart/2008/layout/CircularPictureCallout"/>
    <dgm:cxn modelId="{52DA6759-6A72-456A-8B9A-82425B4A168E}" type="presParOf" srcId="{6AF63F77-046D-4693-871C-94C49F876221}" destId="{3A3C87E0-F186-4D15-BAE6-F2173EBBFFC7}" srcOrd="1" destOrd="0" presId="urn:microsoft.com/office/officeart/2008/layout/CircularPictureCallout"/>
    <dgm:cxn modelId="{328080F2-214A-419B-863A-172D1BBC9C8F}" type="presParOf" srcId="{6AF63F77-046D-4693-871C-94C49F876221}" destId="{FF83CBD1-5C65-4CCF-BF9B-9BE0373BD36A}" srcOrd="2" destOrd="0" presId="urn:microsoft.com/office/officeart/2008/layout/CircularPictureCallout"/>
    <dgm:cxn modelId="{B3DE9069-D719-45B8-A5F3-3F08D8C6621D}" type="presParOf" srcId="{FF83CBD1-5C65-4CCF-BF9B-9BE0373BD36A}" destId="{F5B50328-B70E-4048-8F84-0717131A1DA2}" srcOrd="0" destOrd="0" presId="urn:microsoft.com/office/officeart/2008/layout/CircularPictureCallout"/>
    <dgm:cxn modelId="{F82E4A87-9CFF-4C69-A889-5DB9E8998205}" type="presParOf" srcId="{6AF63F77-046D-4693-871C-94C49F876221}" destId="{3DE4F73B-D752-4FD5-9E6C-568569A53DE7}" srcOrd="3" destOrd="0" presId="urn:microsoft.com/office/officeart/2008/layout/CircularPictureCallout"/>
    <dgm:cxn modelId="{EA3C163E-5FFF-4031-ABE1-7D1BB1C6F6C9}" type="presParOf" srcId="{6AF63F77-046D-4693-871C-94C49F876221}" destId="{2CEAA435-1EAB-48A8-B0D7-BCB2ECA193BF}" srcOrd="4" destOrd="0" presId="urn:microsoft.com/office/officeart/2008/layout/CircularPictureCallout"/>
    <dgm:cxn modelId="{82A9EAAC-3C37-44DB-9559-A4CD1A2FDA25}" type="presParOf" srcId="{2CEAA435-1EAB-48A8-B0D7-BCB2ECA193BF}" destId="{0FF93ED1-3A0D-4A45-945C-9AFB313E4515}" srcOrd="0" destOrd="0" presId="urn:microsoft.com/office/officeart/2008/layout/CircularPictureCallout"/>
    <dgm:cxn modelId="{8999C6C1-9401-4A7D-A19D-F87611D656CE}" type="presParOf" srcId="{6AF63F77-046D-4693-871C-94C49F876221}" destId="{A888F477-CEBF-459C-8030-0ECF48F2320A}" srcOrd="5" destOrd="0" presId="urn:microsoft.com/office/officeart/2008/layout/CircularPictureCallout"/>
    <dgm:cxn modelId="{7197D9B2-E60F-4327-AA86-2C13DED7D10F}" type="presParOf" srcId="{A888F477-CEBF-459C-8030-0ECF48F2320A}" destId="{C5FB7C32-D176-407F-B99E-59C41080DEC2}" srcOrd="0" destOrd="0" presId="urn:microsoft.com/office/officeart/2008/layout/CircularPictureCallout"/>
    <dgm:cxn modelId="{336525C2-FC50-424B-ACDD-F87387663E58}" type="presParOf" srcId="{6AF63F77-046D-4693-871C-94C49F876221}" destId="{A03935DC-ADB2-401A-8E14-0852705E6680}" srcOrd="6" destOrd="0" presId="urn:microsoft.com/office/officeart/2008/layout/CircularPictureCallout"/>
    <dgm:cxn modelId="{0A6641EE-2A9C-41AA-B0F1-A1BCC13E09E5}" type="presParOf" srcId="{6AF63F77-046D-4693-871C-94C49F876221}" destId="{E6DAB493-D125-47EF-AAFB-424695D20D21}" srcOrd="7" destOrd="0" presId="urn:microsoft.com/office/officeart/2008/layout/CircularPictureCallout"/>
    <dgm:cxn modelId="{087F97B5-A575-41F8-9BB5-EA1BBA7F1816}" type="presParOf" srcId="{E6DAB493-D125-47EF-AAFB-424695D20D21}" destId="{D37EE84E-0424-4434-978F-20BB50712D31}" srcOrd="0" destOrd="0" presId="urn:microsoft.com/office/officeart/2008/layout/CircularPictureCallout"/>
    <dgm:cxn modelId="{7EDA9EB3-9E9D-45E5-BFF0-256D3523978A}" type="presParOf" srcId="{6AF63F77-046D-4693-871C-94C49F876221}" destId="{EE592B79-66BF-4CEF-AA64-2C7B3AA1E120}" srcOrd="8" destOrd="0" presId="urn:microsoft.com/office/officeart/2008/layout/CircularPictureCallout"/>
    <dgm:cxn modelId="{01CC7572-1019-4318-899C-AA1E6522D318}" type="presParOf" srcId="{EE592B79-66BF-4CEF-AA64-2C7B3AA1E120}" destId="{EE84DC9F-A4C2-4E2F-BA46-609672ADC726}" srcOrd="0" destOrd="0" presId="urn:microsoft.com/office/officeart/2008/layout/CircularPictureCallout"/>
    <dgm:cxn modelId="{8A476F31-BCAA-4335-B889-10A85845D385}" type="presParOf" srcId="{6AF63F77-046D-4693-871C-94C49F876221}" destId="{D2D11AD5-5B42-4F48-807D-E8BA281859F8}" srcOrd="9" destOrd="0" presId="urn:microsoft.com/office/officeart/2008/layout/CircularPictureCallout"/>
    <dgm:cxn modelId="{9DF0D471-4FD9-43E8-840D-AB8DC9E5156F}" type="presParOf" srcId="{6AF63F77-046D-4693-871C-94C49F876221}" destId="{98FB0725-38AF-4AF4-9A9D-E148FD29B98A}" srcOrd="10" destOrd="0" presId="urn:microsoft.com/office/officeart/2008/layout/CircularPictureCallout"/>
    <dgm:cxn modelId="{FAEA991D-31E2-40A8-A9C5-959780F811F3}" type="presParOf" srcId="{98FB0725-38AF-4AF4-9A9D-E148FD29B98A}" destId="{C2C627FA-F4F8-47B6-8286-E0EDC7C3D8BE}" srcOrd="0" destOrd="0" presId="urn:microsoft.com/office/officeart/2008/layout/CircularPictureCallout"/>
    <dgm:cxn modelId="{3A533F4E-1F5E-4212-9E42-57018E723032}" type="presParOf" srcId="{6AF63F77-046D-4693-871C-94C49F876221}" destId="{DDE9C1C3-3FC4-415E-B3E4-CF23B01C72FE}" srcOrd="11" destOrd="0" presId="urn:microsoft.com/office/officeart/2008/layout/CircularPictureCallout"/>
    <dgm:cxn modelId="{6A97F77F-D1B3-45D9-A512-F3CB7CB63A4E}" type="presParOf" srcId="{DDE9C1C3-3FC4-415E-B3E4-CF23B01C72FE}" destId="{22590BAC-A5F2-4F9C-B955-F0641FB6986C}" srcOrd="0" destOrd="0" presId="urn:microsoft.com/office/officeart/2008/layout/CircularPictureCallout"/>
    <dgm:cxn modelId="{34ADBEA2-61C5-4BC4-A858-3BA852ED4248}" type="presParOf" srcId="{6AF63F77-046D-4693-871C-94C49F876221}" destId="{E90215CA-E0B7-497D-BF76-351E687F5FD3}" srcOrd="12" destOrd="0" presId="urn:microsoft.com/office/officeart/2008/layout/CircularPictureCallout"/>
    <dgm:cxn modelId="{B6DBBF63-F6C2-4853-8609-01BA25E684BC}" type="presParOf" srcId="{6AF63F77-046D-4693-871C-94C49F876221}" destId="{96017A33-5636-4819-93A7-A8FAE1B29AB1}" srcOrd="13" destOrd="0" presId="urn:microsoft.com/office/officeart/2008/layout/CircularPictureCallout"/>
    <dgm:cxn modelId="{0B43170F-4DC7-41D8-9B09-AC4C762020E3}" type="presParOf" srcId="{96017A33-5636-4819-93A7-A8FAE1B29AB1}" destId="{200F8164-1D7D-4B30-AF9F-4F2FF889CF68}"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342AD2-E197-4BE7-8892-25328795F82D}" type="doc">
      <dgm:prSet loTypeId="urn:microsoft.com/office/officeart/2005/8/layout/list1" loCatId="list" qsTypeId="urn:microsoft.com/office/officeart/2005/8/quickstyle/simple3" qsCatId="simple" csTypeId="urn:microsoft.com/office/officeart/2005/8/colors/accent0_2" csCatId="mainScheme" phldr="1"/>
      <dgm:spPr/>
      <dgm:t>
        <a:bodyPr/>
        <a:lstStyle/>
        <a:p>
          <a:endParaRPr lang="en-GB"/>
        </a:p>
      </dgm:t>
    </dgm:pt>
    <dgm:pt modelId="{6F4EF5DD-3236-423E-8149-994AFE070F9A}">
      <dgm:prSet phldrT="[Text]"/>
      <dgm:spPr/>
      <dgm:t>
        <a:bodyPr/>
        <a:lstStyle/>
        <a:p>
          <a:r>
            <a:rPr lang="en-GB" dirty="0"/>
            <a:t>Our current understanding of the airborne dust mineralogy </a:t>
          </a:r>
        </a:p>
      </dgm:t>
    </dgm:pt>
    <dgm:pt modelId="{245C3DD1-02D5-499B-ADAF-E4C793DA98F6}" type="parTrans" cxnId="{68016D5D-58F5-4462-AE7A-0105D5FBA777}">
      <dgm:prSet/>
      <dgm:spPr/>
      <dgm:t>
        <a:bodyPr/>
        <a:lstStyle/>
        <a:p>
          <a:endParaRPr lang="en-GB"/>
        </a:p>
      </dgm:t>
    </dgm:pt>
    <dgm:pt modelId="{D1B60496-F630-48AE-94A6-280F389E876A}" type="sibTrans" cxnId="{68016D5D-58F5-4462-AE7A-0105D5FBA777}">
      <dgm:prSet/>
      <dgm:spPr/>
      <dgm:t>
        <a:bodyPr/>
        <a:lstStyle/>
        <a:p>
          <a:endParaRPr lang="en-GB"/>
        </a:p>
      </dgm:t>
    </dgm:pt>
    <dgm:pt modelId="{A89A8ACC-92C3-4BAC-AAE2-F40A1666A82D}">
      <dgm:prSet phldrT="[Text]"/>
      <dgm:spPr/>
      <dgm:t>
        <a:bodyPr/>
        <a:lstStyle/>
        <a:p>
          <a:r>
            <a:rPr lang="en-GB" dirty="0"/>
            <a:t>Impact of considering mineralogy in different aspects of the climate system</a:t>
          </a:r>
        </a:p>
      </dgm:t>
    </dgm:pt>
    <dgm:pt modelId="{53C32D37-DDBD-4572-ADD3-63032CB91BB0}" type="parTrans" cxnId="{2F950A7D-DB58-421D-AE7C-2DB194A1B9DB}">
      <dgm:prSet/>
      <dgm:spPr/>
      <dgm:t>
        <a:bodyPr/>
        <a:lstStyle/>
        <a:p>
          <a:endParaRPr lang="en-GB"/>
        </a:p>
      </dgm:t>
    </dgm:pt>
    <dgm:pt modelId="{5E501D76-579A-45FD-BAA2-63C3CDFFD9B3}" type="sibTrans" cxnId="{2F950A7D-DB58-421D-AE7C-2DB194A1B9DB}">
      <dgm:prSet/>
      <dgm:spPr/>
      <dgm:t>
        <a:bodyPr/>
        <a:lstStyle/>
        <a:p>
          <a:endParaRPr lang="en-GB"/>
        </a:p>
      </dgm:t>
    </dgm:pt>
    <dgm:pt modelId="{AFAD2961-E2B2-49D6-ADA8-27A6CD7EEA36}">
      <dgm:prSet phldrT="[Text]"/>
      <dgm:spPr/>
      <dgm:t>
        <a:bodyPr/>
        <a:lstStyle/>
        <a:p>
          <a:r>
            <a:rPr lang="en-GB" dirty="0"/>
            <a:t>Open questions and future research</a:t>
          </a:r>
        </a:p>
      </dgm:t>
    </dgm:pt>
    <dgm:pt modelId="{694F90AC-1AB0-4272-A33F-B231F4B408EF}" type="parTrans" cxnId="{498E5BCC-03AC-4E16-8C3F-0174B2C778CC}">
      <dgm:prSet/>
      <dgm:spPr/>
      <dgm:t>
        <a:bodyPr/>
        <a:lstStyle/>
        <a:p>
          <a:endParaRPr lang="en-GB"/>
        </a:p>
      </dgm:t>
    </dgm:pt>
    <dgm:pt modelId="{88E174A0-3A42-41BD-968A-3BE1B3753839}" type="sibTrans" cxnId="{498E5BCC-03AC-4E16-8C3F-0174B2C778CC}">
      <dgm:prSet/>
      <dgm:spPr/>
      <dgm:t>
        <a:bodyPr/>
        <a:lstStyle/>
        <a:p>
          <a:endParaRPr lang="en-GB"/>
        </a:p>
      </dgm:t>
    </dgm:pt>
    <dgm:pt modelId="{41B48862-6421-491A-9277-353E6DA833FB}" type="pres">
      <dgm:prSet presAssocID="{D8342AD2-E197-4BE7-8892-25328795F82D}" presName="linear" presStyleCnt="0">
        <dgm:presLayoutVars>
          <dgm:dir/>
          <dgm:animLvl val="lvl"/>
          <dgm:resizeHandles val="exact"/>
        </dgm:presLayoutVars>
      </dgm:prSet>
      <dgm:spPr/>
    </dgm:pt>
    <dgm:pt modelId="{97BE6A3F-F22E-48A6-8680-243DFAFD3008}" type="pres">
      <dgm:prSet presAssocID="{6F4EF5DD-3236-423E-8149-994AFE070F9A}" presName="parentLin" presStyleCnt="0"/>
      <dgm:spPr/>
    </dgm:pt>
    <dgm:pt modelId="{C6EDFD84-EA52-49D6-894F-685114E154E3}" type="pres">
      <dgm:prSet presAssocID="{6F4EF5DD-3236-423E-8149-994AFE070F9A}" presName="parentLeftMargin" presStyleLbl="node1" presStyleIdx="0" presStyleCnt="3"/>
      <dgm:spPr/>
    </dgm:pt>
    <dgm:pt modelId="{7C480E56-6E6F-42E5-BEA9-55F67B9C26E6}" type="pres">
      <dgm:prSet presAssocID="{6F4EF5DD-3236-423E-8149-994AFE070F9A}" presName="parentText" presStyleLbl="node1" presStyleIdx="0" presStyleCnt="3">
        <dgm:presLayoutVars>
          <dgm:chMax val="0"/>
          <dgm:bulletEnabled val="1"/>
        </dgm:presLayoutVars>
      </dgm:prSet>
      <dgm:spPr/>
    </dgm:pt>
    <dgm:pt modelId="{E56B7685-F64C-4455-9F33-75F869164531}" type="pres">
      <dgm:prSet presAssocID="{6F4EF5DD-3236-423E-8149-994AFE070F9A}" presName="negativeSpace" presStyleCnt="0"/>
      <dgm:spPr/>
    </dgm:pt>
    <dgm:pt modelId="{C185CB56-EE1A-462C-8B7A-5108DFCF74EA}" type="pres">
      <dgm:prSet presAssocID="{6F4EF5DD-3236-423E-8149-994AFE070F9A}" presName="childText" presStyleLbl="conFgAcc1" presStyleIdx="0" presStyleCnt="3">
        <dgm:presLayoutVars>
          <dgm:bulletEnabled val="1"/>
        </dgm:presLayoutVars>
      </dgm:prSet>
      <dgm:spPr/>
    </dgm:pt>
    <dgm:pt modelId="{771E82BB-A4F2-4144-AD76-E7996459E079}" type="pres">
      <dgm:prSet presAssocID="{D1B60496-F630-48AE-94A6-280F389E876A}" presName="spaceBetweenRectangles" presStyleCnt="0"/>
      <dgm:spPr/>
    </dgm:pt>
    <dgm:pt modelId="{E4C08F4B-4731-4FC5-84B7-D679B19C78EE}" type="pres">
      <dgm:prSet presAssocID="{A89A8ACC-92C3-4BAC-AAE2-F40A1666A82D}" presName="parentLin" presStyleCnt="0"/>
      <dgm:spPr/>
    </dgm:pt>
    <dgm:pt modelId="{4DE78BC1-3FFE-4B5B-8CA1-C6F979B1AF44}" type="pres">
      <dgm:prSet presAssocID="{A89A8ACC-92C3-4BAC-AAE2-F40A1666A82D}" presName="parentLeftMargin" presStyleLbl="node1" presStyleIdx="0" presStyleCnt="3"/>
      <dgm:spPr/>
    </dgm:pt>
    <dgm:pt modelId="{739DA706-DF5C-4C42-98E5-FE60DC5925E1}" type="pres">
      <dgm:prSet presAssocID="{A89A8ACC-92C3-4BAC-AAE2-F40A1666A82D}" presName="parentText" presStyleLbl="node1" presStyleIdx="1" presStyleCnt="3">
        <dgm:presLayoutVars>
          <dgm:chMax val="0"/>
          <dgm:bulletEnabled val="1"/>
        </dgm:presLayoutVars>
      </dgm:prSet>
      <dgm:spPr/>
    </dgm:pt>
    <dgm:pt modelId="{A71D196E-F887-4E04-912D-CE01E7A1B24C}" type="pres">
      <dgm:prSet presAssocID="{A89A8ACC-92C3-4BAC-AAE2-F40A1666A82D}" presName="negativeSpace" presStyleCnt="0"/>
      <dgm:spPr/>
    </dgm:pt>
    <dgm:pt modelId="{A17695F1-4EC2-4E2E-9454-E00EA60EE784}" type="pres">
      <dgm:prSet presAssocID="{A89A8ACC-92C3-4BAC-AAE2-F40A1666A82D}" presName="childText" presStyleLbl="conFgAcc1" presStyleIdx="1" presStyleCnt="3">
        <dgm:presLayoutVars>
          <dgm:bulletEnabled val="1"/>
        </dgm:presLayoutVars>
      </dgm:prSet>
      <dgm:spPr/>
    </dgm:pt>
    <dgm:pt modelId="{DCBE7193-3073-432A-8A56-6F03B5AB305B}" type="pres">
      <dgm:prSet presAssocID="{5E501D76-579A-45FD-BAA2-63C3CDFFD9B3}" presName="spaceBetweenRectangles" presStyleCnt="0"/>
      <dgm:spPr/>
    </dgm:pt>
    <dgm:pt modelId="{EA0F63E4-5417-48A9-A616-10CED676E118}" type="pres">
      <dgm:prSet presAssocID="{AFAD2961-E2B2-49D6-ADA8-27A6CD7EEA36}" presName="parentLin" presStyleCnt="0"/>
      <dgm:spPr/>
    </dgm:pt>
    <dgm:pt modelId="{3B176823-7C62-4EB4-ACAF-67246C5E7665}" type="pres">
      <dgm:prSet presAssocID="{AFAD2961-E2B2-49D6-ADA8-27A6CD7EEA36}" presName="parentLeftMargin" presStyleLbl="node1" presStyleIdx="1" presStyleCnt="3"/>
      <dgm:spPr/>
    </dgm:pt>
    <dgm:pt modelId="{10293497-49D9-4D1B-9DB8-0BF4DA50AE16}" type="pres">
      <dgm:prSet presAssocID="{AFAD2961-E2B2-49D6-ADA8-27A6CD7EEA36}" presName="parentText" presStyleLbl="node1" presStyleIdx="2" presStyleCnt="3">
        <dgm:presLayoutVars>
          <dgm:chMax val="0"/>
          <dgm:bulletEnabled val="1"/>
        </dgm:presLayoutVars>
      </dgm:prSet>
      <dgm:spPr/>
    </dgm:pt>
    <dgm:pt modelId="{51B8C38A-4963-4B9C-90F0-26CF6BD1A2A9}" type="pres">
      <dgm:prSet presAssocID="{AFAD2961-E2B2-49D6-ADA8-27A6CD7EEA36}" presName="negativeSpace" presStyleCnt="0"/>
      <dgm:spPr/>
    </dgm:pt>
    <dgm:pt modelId="{0C87D35B-55C4-4103-8489-F46CDEBF059F}" type="pres">
      <dgm:prSet presAssocID="{AFAD2961-E2B2-49D6-ADA8-27A6CD7EEA36}" presName="childText" presStyleLbl="conFgAcc1" presStyleIdx="2" presStyleCnt="3">
        <dgm:presLayoutVars>
          <dgm:bulletEnabled val="1"/>
        </dgm:presLayoutVars>
      </dgm:prSet>
      <dgm:spPr/>
    </dgm:pt>
  </dgm:ptLst>
  <dgm:cxnLst>
    <dgm:cxn modelId="{E39AB41D-6644-4142-938E-D7F772295562}" type="presOf" srcId="{6F4EF5DD-3236-423E-8149-994AFE070F9A}" destId="{7C480E56-6E6F-42E5-BEA9-55F67B9C26E6}" srcOrd="1" destOrd="0" presId="urn:microsoft.com/office/officeart/2005/8/layout/list1"/>
    <dgm:cxn modelId="{489DCD1D-F654-4F3E-AF06-E0A3381F5123}" type="presOf" srcId="{AFAD2961-E2B2-49D6-ADA8-27A6CD7EEA36}" destId="{10293497-49D9-4D1B-9DB8-0BF4DA50AE16}" srcOrd="1" destOrd="0" presId="urn:microsoft.com/office/officeart/2005/8/layout/list1"/>
    <dgm:cxn modelId="{9C25D628-1076-4E00-9924-5C5B6FBEED63}" type="presOf" srcId="{AFAD2961-E2B2-49D6-ADA8-27A6CD7EEA36}" destId="{3B176823-7C62-4EB4-ACAF-67246C5E7665}" srcOrd="0" destOrd="0" presId="urn:microsoft.com/office/officeart/2005/8/layout/list1"/>
    <dgm:cxn modelId="{68016D5D-58F5-4462-AE7A-0105D5FBA777}" srcId="{D8342AD2-E197-4BE7-8892-25328795F82D}" destId="{6F4EF5DD-3236-423E-8149-994AFE070F9A}" srcOrd="0" destOrd="0" parTransId="{245C3DD1-02D5-499B-ADAF-E4C793DA98F6}" sibTransId="{D1B60496-F630-48AE-94A6-280F389E876A}"/>
    <dgm:cxn modelId="{2F950A7D-DB58-421D-AE7C-2DB194A1B9DB}" srcId="{D8342AD2-E197-4BE7-8892-25328795F82D}" destId="{A89A8ACC-92C3-4BAC-AAE2-F40A1666A82D}" srcOrd="1" destOrd="0" parTransId="{53C32D37-DDBD-4572-ADD3-63032CB91BB0}" sibTransId="{5E501D76-579A-45FD-BAA2-63C3CDFFD9B3}"/>
    <dgm:cxn modelId="{02C9ECB5-B985-4864-8C6F-B04DD898828B}" type="presOf" srcId="{A89A8ACC-92C3-4BAC-AAE2-F40A1666A82D}" destId="{739DA706-DF5C-4C42-98E5-FE60DC5925E1}" srcOrd="1" destOrd="0" presId="urn:microsoft.com/office/officeart/2005/8/layout/list1"/>
    <dgm:cxn modelId="{3B44F2C5-0F27-43E2-BFB3-355458824A46}" type="presOf" srcId="{6F4EF5DD-3236-423E-8149-994AFE070F9A}" destId="{C6EDFD84-EA52-49D6-894F-685114E154E3}" srcOrd="0" destOrd="0" presId="urn:microsoft.com/office/officeart/2005/8/layout/list1"/>
    <dgm:cxn modelId="{B1562DC7-2E31-497E-A523-C8895BF5F067}" type="presOf" srcId="{A89A8ACC-92C3-4BAC-AAE2-F40A1666A82D}" destId="{4DE78BC1-3FFE-4B5B-8CA1-C6F979B1AF44}" srcOrd="0" destOrd="0" presId="urn:microsoft.com/office/officeart/2005/8/layout/list1"/>
    <dgm:cxn modelId="{498E5BCC-03AC-4E16-8C3F-0174B2C778CC}" srcId="{D8342AD2-E197-4BE7-8892-25328795F82D}" destId="{AFAD2961-E2B2-49D6-ADA8-27A6CD7EEA36}" srcOrd="2" destOrd="0" parTransId="{694F90AC-1AB0-4272-A33F-B231F4B408EF}" sibTransId="{88E174A0-3A42-41BD-968A-3BE1B3753839}"/>
    <dgm:cxn modelId="{7F9FDBD5-8E3D-44D8-87E9-3CBC593D2CC6}" type="presOf" srcId="{D8342AD2-E197-4BE7-8892-25328795F82D}" destId="{41B48862-6421-491A-9277-353E6DA833FB}" srcOrd="0" destOrd="0" presId="urn:microsoft.com/office/officeart/2005/8/layout/list1"/>
    <dgm:cxn modelId="{D50DFC0B-863D-4F89-A1CB-85A3990EA978}" type="presParOf" srcId="{41B48862-6421-491A-9277-353E6DA833FB}" destId="{97BE6A3F-F22E-48A6-8680-243DFAFD3008}" srcOrd="0" destOrd="0" presId="urn:microsoft.com/office/officeart/2005/8/layout/list1"/>
    <dgm:cxn modelId="{6BA493B0-0266-4C46-A34B-6A4935CA52C6}" type="presParOf" srcId="{97BE6A3F-F22E-48A6-8680-243DFAFD3008}" destId="{C6EDFD84-EA52-49D6-894F-685114E154E3}" srcOrd="0" destOrd="0" presId="urn:microsoft.com/office/officeart/2005/8/layout/list1"/>
    <dgm:cxn modelId="{092EB5E9-1AF5-49F1-90A2-D53920A63E8F}" type="presParOf" srcId="{97BE6A3F-F22E-48A6-8680-243DFAFD3008}" destId="{7C480E56-6E6F-42E5-BEA9-55F67B9C26E6}" srcOrd="1" destOrd="0" presId="urn:microsoft.com/office/officeart/2005/8/layout/list1"/>
    <dgm:cxn modelId="{E4753907-A87E-491B-AD8A-B26337C48A9F}" type="presParOf" srcId="{41B48862-6421-491A-9277-353E6DA833FB}" destId="{E56B7685-F64C-4455-9F33-75F869164531}" srcOrd="1" destOrd="0" presId="urn:microsoft.com/office/officeart/2005/8/layout/list1"/>
    <dgm:cxn modelId="{5669D419-6861-497F-AECD-FEA0624C0DAB}" type="presParOf" srcId="{41B48862-6421-491A-9277-353E6DA833FB}" destId="{C185CB56-EE1A-462C-8B7A-5108DFCF74EA}" srcOrd="2" destOrd="0" presId="urn:microsoft.com/office/officeart/2005/8/layout/list1"/>
    <dgm:cxn modelId="{05250659-42B1-4B9A-A2E3-40340D65E021}" type="presParOf" srcId="{41B48862-6421-491A-9277-353E6DA833FB}" destId="{771E82BB-A4F2-4144-AD76-E7996459E079}" srcOrd="3" destOrd="0" presId="urn:microsoft.com/office/officeart/2005/8/layout/list1"/>
    <dgm:cxn modelId="{83894BAB-CDF3-4D14-B80F-6B256362C1CA}" type="presParOf" srcId="{41B48862-6421-491A-9277-353E6DA833FB}" destId="{E4C08F4B-4731-4FC5-84B7-D679B19C78EE}" srcOrd="4" destOrd="0" presId="urn:microsoft.com/office/officeart/2005/8/layout/list1"/>
    <dgm:cxn modelId="{FAFFFC2C-43E9-464F-B1D1-FD049E55DD9B}" type="presParOf" srcId="{E4C08F4B-4731-4FC5-84B7-D679B19C78EE}" destId="{4DE78BC1-3FFE-4B5B-8CA1-C6F979B1AF44}" srcOrd="0" destOrd="0" presId="urn:microsoft.com/office/officeart/2005/8/layout/list1"/>
    <dgm:cxn modelId="{86FBD4FC-AEEE-4A9B-94C2-875356A7C421}" type="presParOf" srcId="{E4C08F4B-4731-4FC5-84B7-D679B19C78EE}" destId="{739DA706-DF5C-4C42-98E5-FE60DC5925E1}" srcOrd="1" destOrd="0" presId="urn:microsoft.com/office/officeart/2005/8/layout/list1"/>
    <dgm:cxn modelId="{2599B0CE-1002-47F5-B8AA-10716CA2BA7E}" type="presParOf" srcId="{41B48862-6421-491A-9277-353E6DA833FB}" destId="{A71D196E-F887-4E04-912D-CE01E7A1B24C}" srcOrd="5" destOrd="0" presId="urn:microsoft.com/office/officeart/2005/8/layout/list1"/>
    <dgm:cxn modelId="{5103B853-D4FF-46F5-9790-924F13F466EB}" type="presParOf" srcId="{41B48862-6421-491A-9277-353E6DA833FB}" destId="{A17695F1-4EC2-4E2E-9454-E00EA60EE784}" srcOrd="6" destOrd="0" presId="urn:microsoft.com/office/officeart/2005/8/layout/list1"/>
    <dgm:cxn modelId="{87DA4D71-E92E-4C2B-82B0-D945A2BE7206}" type="presParOf" srcId="{41B48862-6421-491A-9277-353E6DA833FB}" destId="{DCBE7193-3073-432A-8A56-6F03B5AB305B}" srcOrd="7" destOrd="0" presId="urn:microsoft.com/office/officeart/2005/8/layout/list1"/>
    <dgm:cxn modelId="{2CA31AEC-B0ED-4831-917A-450B22350321}" type="presParOf" srcId="{41B48862-6421-491A-9277-353E6DA833FB}" destId="{EA0F63E4-5417-48A9-A616-10CED676E118}" srcOrd="8" destOrd="0" presId="urn:microsoft.com/office/officeart/2005/8/layout/list1"/>
    <dgm:cxn modelId="{CC91C93D-9C8F-437B-AA0D-A7934EA938F3}" type="presParOf" srcId="{EA0F63E4-5417-48A9-A616-10CED676E118}" destId="{3B176823-7C62-4EB4-ACAF-67246C5E7665}" srcOrd="0" destOrd="0" presId="urn:microsoft.com/office/officeart/2005/8/layout/list1"/>
    <dgm:cxn modelId="{344F58A2-67B9-4424-B9E2-E4FD4B9F2E0F}" type="presParOf" srcId="{EA0F63E4-5417-48A9-A616-10CED676E118}" destId="{10293497-49D9-4D1B-9DB8-0BF4DA50AE16}" srcOrd="1" destOrd="0" presId="urn:microsoft.com/office/officeart/2005/8/layout/list1"/>
    <dgm:cxn modelId="{2C3048C5-A4E5-4D60-B05D-AC7BD34BA370}" type="presParOf" srcId="{41B48862-6421-491A-9277-353E6DA833FB}" destId="{51B8C38A-4963-4B9C-90F0-26CF6BD1A2A9}" srcOrd="9" destOrd="0" presId="urn:microsoft.com/office/officeart/2005/8/layout/list1"/>
    <dgm:cxn modelId="{97DFFD31-5D4D-469E-9F21-2D07F964203E}" type="presParOf" srcId="{41B48862-6421-491A-9277-353E6DA833FB}" destId="{0C87D35B-55C4-4103-8489-F46CDEBF059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2E06C1-2AD5-4E8C-A34D-1D7AA9D2A82E}" type="doc">
      <dgm:prSet loTypeId="urn:microsoft.com/office/officeart/2005/8/layout/pList2" loCatId="list" qsTypeId="urn:microsoft.com/office/officeart/2005/8/quickstyle/simple1" qsCatId="simple" csTypeId="urn:microsoft.com/office/officeart/2005/8/colors/accent0_1" csCatId="mainScheme" phldr="1"/>
      <dgm:spPr/>
    </dgm:pt>
    <dgm:pt modelId="{3AF40A55-06DC-422F-AA23-5A664F85F0D4}">
      <dgm:prSet phldrT="[Text]"/>
      <dgm:spPr/>
      <dgm:t>
        <a:bodyPr/>
        <a:lstStyle/>
        <a:p>
          <a:r>
            <a:rPr lang="en-GB" dirty="0"/>
            <a:t>Soil mineralogy</a:t>
          </a:r>
        </a:p>
      </dgm:t>
    </dgm:pt>
    <dgm:pt modelId="{2B3E0739-AF42-4760-B580-73E92F1E8018}" type="parTrans" cxnId="{3854A576-E3AA-43F7-9187-433C2D74381C}">
      <dgm:prSet/>
      <dgm:spPr/>
      <dgm:t>
        <a:bodyPr/>
        <a:lstStyle/>
        <a:p>
          <a:endParaRPr lang="en-GB"/>
        </a:p>
      </dgm:t>
    </dgm:pt>
    <dgm:pt modelId="{CD2CD8F4-3E2A-4605-AF94-998C5BB8C198}" type="sibTrans" cxnId="{3854A576-E3AA-43F7-9187-433C2D74381C}">
      <dgm:prSet/>
      <dgm:spPr/>
      <dgm:t>
        <a:bodyPr/>
        <a:lstStyle/>
        <a:p>
          <a:endParaRPr lang="en-GB"/>
        </a:p>
      </dgm:t>
    </dgm:pt>
    <dgm:pt modelId="{20DE1D06-4BBC-4361-974E-9C6B4FDFC451}">
      <dgm:prSet phldrT="[Text]"/>
      <dgm:spPr/>
      <dgm:t>
        <a:bodyPr/>
        <a:lstStyle/>
        <a:p>
          <a:r>
            <a:rPr lang="en-GB" dirty="0"/>
            <a:t>Emitted size-resolved mineral fractions</a:t>
          </a:r>
        </a:p>
      </dgm:t>
    </dgm:pt>
    <dgm:pt modelId="{8239F4CA-1F3C-48BC-876F-ABC09AAF03D7}" type="parTrans" cxnId="{9E5C2267-89C1-4691-B165-FEFE52C8F9B3}">
      <dgm:prSet/>
      <dgm:spPr/>
      <dgm:t>
        <a:bodyPr/>
        <a:lstStyle/>
        <a:p>
          <a:endParaRPr lang="en-GB"/>
        </a:p>
      </dgm:t>
    </dgm:pt>
    <dgm:pt modelId="{A431F3EB-45C3-4BDA-A514-4B17B5229283}" type="sibTrans" cxnId="{9E5C2267-89C1-4691-B165-FEFE52C8F9B3}">
      <dgm:prSet/>
      <dgm:spPr/>
      <dgm:t>
        <a:bodyPr/>
        <a:lstStyle/>
        <a:p>
          <a:endParaRPr lang="en-GB"/>
        </a:p>
      </dgm:t>
    </dgm:pt>
    <dgm:pt modelId="{B27180AE-73BE-4365-837B-06EDA46267FB}">
      <dgm:prSet phldrT="[Text]"/>
      <dgm:spPr/>
      <dgm:t>
        <a:bodyPr/>
        <a:lstStyle/>
        <a:p>
          <a:r>
            <a:rPr lang="en-GB" dirty="0"/>
            <a:t>Minerals’ atmospheric cycle</a:t>
          </a:r>
        </a:p>
      </dgm:t>
    </dgm:pt>
    <dgm:pt modelId="{FC93973F-BE37-4456-85D2-6EB588D3B410}" type="parTrans" cxnId="{3A15271A-8F14-4E99-B3AD-84DDEA6C9854}">
      <dgm:prSet/>
      <dgm:spPr/>
      <dgm:t>
        <a:bodyPr/>
        <a:lstStyle/>
        <a:p>
          <a:endParaRPr lang="en-GB"/>
        </a:p>
      </dgm:t>
    </dgm:pt>
    <dgm:pt modelId="{81CB20DD-007E-43E7-810E-0D3665F969AD}" type="sibTrans" cxnId="{3A15271A-8F14-4E99-B3AD-84DDEA6C9854}">
      <dgm:prSet/>
      <dgm:spPr/>
      <dgm:t>
        <a:bodyPr/>
        <a:lstStyle/>
        <a:p>
          <a:endParaRPr lang="en-GB"/>
        </a:p>
      </dgm:t>
    </dgm:pt>
    <dgm:pt modelId="{89107EC4-70AA-4EC0-90A2-1539302DAEE7}" type="pres">
      <dgm:prSet presAssocID="{112E06C1-2AD5-4E8C-A34D-1D7AA9D2A82E}" presName="Name0" presStyleCnt="0">
        <dgm:presLayoutVars>
          <dgm:dir/>
          <dgm:resizeHandles val="exact"/>
        </dgm:presLayoutVars>
      </dgm:prSet>
      <dgm:spPr/>
    </dgm:pt>
    <dgm:pt modelId="{FC19401F-B2F5-410F-8D7B-A3A1984C336E}" type="pres">
      <dgm:prSet presAssocID="{112E06C1-2AD5-4E8C-A34D-1D7AA9D2A82E}" presName="bkgdShp" presStyleLbl="alignAccFollowNode1" presStyleIdx="0" presStyleCnt="1"/>
      <dgm:spPr/>
    </dgm:pt>
    <dgm:pt modelId="{25C21566-33D8-46F9-A160-392001E32C10}" type="pres">
      <dgm:prSet presAssocID="{112E06C1-2AD5-4E8C-A34D-1D7AA9D2A82E}" presName="linComp" presStyleCnt="0"/>
      <dgm:spPr/>
    </dgm:pt>
    <dgm:pt modelId="{D239F8F0-3FD2-41BC-AD42-E5A4076E3F14}" type="pres">
      <dgm:prSet presAssocID="{3AF40A55-06DC-422F-AA23-5A664F85F0D4}" presName="compNode" presStyleCnt="0"/>
      <dgm:spPr/>
    </dgm:pt>
    <dgm:pt modelId="{99483806-A3D2-464C-A7B4-A2516A9AB0F8}" type="pres">
      <dgm:prSet presAssocID="{3AF40A55-06DC-422F-AA23-5A664F85F0D4}" presName="node" presStyleLbl="node1" presStyleIdx="0" presStyleCnt="3">
        <dgm:presLayoutVars>
          <dgm:bulletEnabled val="1"/>
        </dgm:presLayoutVars>
      </dgm:prSet>
      <dgm:spPr/>
    </dgm:pt>
    <dgm:pt modelId="{0DFD76FA-B8C5-4657-9A8C-739D16DFE054}" type="pres">
      <dgm:prSet presAssocID="{3AF40A55-06DC-422F-AA23-5A664F85F0D4}" presName="invisiNode" presStyleLbl="node1" presStyleIdx="0" presStyleCnt="3"/>
      <dgm:spPr/>
    </dgm:pt>
    <dgm:pt modelId="{BB7CE00B-508B-476A-9180-CE9EA416FC70}" type="pres">
      <dgm:prSet presAssocID="{3AF40A55-06DC-422F-AA23-5A664F85F0D4}" presName="imagNode" presStyleLbl="fgImgPlace1" presStyleIdx="0" presStyleCnt="3"/>
      <dgm:spPr>
        <a:blipFill rotWithShape="1">
          <a:blip xmlns:r="http://schemas.openxmlformats.org/officeDocument/2006/relationships" r:embed="rId1"/>
          <a:srcRect/>
          <a:stretch>
            <a:fillRect l="-3000" r="-3000"/>
          </a:stretch>
        </a:blipFill>
      </dgm:spPr>
    </dgm:pt>
    <dgm:pt modelId="{F9085C61-0548-4AFE-AD4E-F5639DBDAE9B}" type="pres">
      <dgm:prSet presAssocID="{CD2CD8F4-3E2A-4605-AF94-998C5BB8C198}" presName="sibTrans" presStyleLbl="sibTrans2D1" presStyleIdx="0" presStyleCnt="0"/>
      <dgm:spPr/>
    </dgm:pt>
    <dgm:pt modelId="{E974AF02-2634-4202-B3F1-335EA63A4981}" type="pres">
      <dgm:prSet presAssocID="{20DE1D06-4BBC-4361-974E-9C6B4FDFC451}" presName="compNode" presStyleCnt="0"/>
      <dgm:spPr/>
    </dgm:pt>
    <dgm:pt modelId="{F58E4F7D-DA68-4909-AD6F-3FAD309AD539}" type="pres">
      <dgm:prSet presAssocID="{20DE1D06-4BBC-4361-974E-9C6B4FDFC451}" presName="node" presStyleLbl="node1" presStyleIdx="1" presStyleCnt="3">
        <dgm:presLayoutVars>
          <dgm:bulletEnabled val="1"/>
        </dgm:presLayoutVars>
      </dgm:prSet>
      <dgm:spPr/>
    </dgm:pt>
    <dgm:pt modelId="{00E4A7A2-A7D0-45C0-B9F6-B89402D4E598}" type="pres">
      <dgm:prSet presAssocID="{20DE1D06-4BBC-4361-974E-9C6B4FDFC451}" presName="invisiNode" presStyleLbl="node1" presStyleIdx="1" presStyleCnt="3"/>
      <dgm:spPr/>
    </dgm:pt>
    <dgm:pt modelId="{5CD7665E-B5C2-495D-BAEC-17FC23D99826}" type="pres">
      <dgm:prSet presAssocID="{20DE1D06-4BBC-4361-974E-9C6B4FDFC451}" presName="imagNode" presStyleLbl="fgImgPlac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444" r="16444"/>
          </a:stretch>
        </a:blipFill>
      </dgm:spPr>
    </dgm:pt>
    <dgm:pt modelId="{BCF9010A-F5C7-4D24-A041-5FB0ABC52ABE}" type="pres">
      <dgm:prSet presAssocID="{A431F3EB-45C3-4BDA-A514-4B17B5229283}" presName="sibTrans" presStyleLbl="sibTrans2D1" presStyleIdx="0" presStyleCnt="0"/>
      <dgm:spPr/>
    </dgm:pt>
    <dgm:pt modelId="{EDED06A3-496E-4FDA-8F1B-5244E16C5EAB}" type="pres">
      <dgm:prSet presAssocID="{B27180AE-73BE-4365-837B-06EDA46267FB}" presName="compNode" presStyleCnt="0"/>
      <dgm:spPr/>
    </dgm:pt>
    <dgm:pt modelId="{75E917C9-CE17-478F-B7C1-D3F6E950DB66}" type="pres">
      <dgm:prSet presAssocID="{B27180AE-73BE-4365-837B-06EDA46267FB}" presName="node" presStyleLbl="node1" presStyleIdx="2" presStyleCnt="3">
        <dgm:presLayoutVars>
          <dgm:bulletEnabled val="1"/>
        </dgm:presLayoutVars>
      </dgm:prSet>
      <dgm:spPr/>
    </dgm:pt>
    <dgm:pt modelId="{F0E3DA41-0FE4-4C2E-A791-1194004B5040}" type="pres">
      <dgm:prSet presAssocID="{B27180AE-73BE-4365-837B-06EDA46267FB}" presName="invisiNode" presStyleLbl="node1" presStyleIdx="2" presStyleCnt="3"/>
      <dgm:spPr/>
    </dgm:pt>
    <dgm:pt modelId="{3A520459-6AC6-4739-BBA5-4803CB74D59E}" type="pres">
      <dgm:prSet presAssocID="{B27180AE-73BE-4365-837B-06EDA46267FB}"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dgm:spPr>
    </dgm:pt>
  </dgm:ptLst>
  <dgm:cxnLst>
    <dgm:cxn modelId="{3A15271A-8F14-4E99-B3AD-84DDEA6C9854}" srcId="{112E06C1-2AD5-4E8C-A34D-1D7AA9D2A82E}" destId="{B27180AE-73BE-4365-837B-06EDA46267FB}" srcOrd="2" destOrd="0" parTransId="{FC93973F-BE37-4456-85D2-6EB588D3B410}" sibTransId="{81CB20DD-007E-43E7-810E-0D3665F969AD}"/>
    <dgm:cxn modelId="{8C6DCE1A-C7E5-493F-85A9-DA760D5D8B0F}" type="presOf" srcId="{CD2CD8F4-3E2A-4605-AF94-998C5BB8C198}" destId="{F9085C61-0548-4AFE-AD4E-F5639DBDAE9B}" srcOrd="0" destOrd="0" presId="urn:microsoft.com/office/officeart/2005/8/layout/pList2"/>
    <dgm:cxn modelId="{9E5C2267-89C1-4691-B165-FEFE52C8F9B3}" srcId="{112E06C1-2AD5-4E8C-A34D-1D7AA9D2A82E}" destId="{20DE1D06-4BBC-4361-974E-9C6B4FDFC451}" srcOrd="1" destOrd="0" parTransId="{8239F4CA-1F3C-48BC-876F-ABC09AAF03D7}" sibTransId="{A431F3EB-45C3-4BDA-A514-4B17B5229283}"/>
    <dgm:cxn modelId="{38D49969-8BE6-4420-8644-EEA8E91918B8}" type="presOf" srcId="{B27180AE-73BE-4365-837B-06EDA46267FB}" destId="{75E917C9-CE17-478F-B7C1-D3F6E950DB66}" srcOrd="0" destOrd="0" presId="urn:microsoft.com/office/officeart/2005/8/layout/pList2"/>
    <dgm:cxn modelId="{2DA46772-6D6B-459A-ACD7-A76081E3FD85}" type="presOf" srcId="{112E06C1-2AD5-4E8C-A34D-1D7AA9D2A82E}" destId="{89107EC4-70AA-4EC0-90A2-1539302DAEE7}" srcOrd="0" destOrd="0" presId="urn:microsoft.com/office/officeart/2005/8/layout/pList2"/>
    <dgm:cxn modelId="{684FEA52-DAE5-4A93-B8AA-66CB64F9D719}" type="presOf" srcId="{20DE1D06-4BBC-4361-974E-9C6B4FDFC451}" destId="{F58E4F7D-DA68-4909-AD6F-3FAD309AD539}" srcOrd="0" destOrd="0" presId="urn:microsoft.com/office/officeart/2005/8/layout/pList2"/>
    <dgm:cxn modelId="{3854A576-E3AA-43F7-9187-433C2D74381C}" srcId="{112E06C1-2AD5-4E8C-A34D-1D7AA9D2A82E}" destId="{3AF40A55-06DC-422F-AA23-5A664F85F0D4}" srcOrd="0" destOrd="0" parTransId="{2B3E0739-AF42-4760-B580-73E92F1E8018}" sibTransId="{CD2CD8F4-3E2A-4605-AF94-998C5BB8C198}"/>
    <dgm:cxn modelId="{C6235885-0CB3-41E9-A9FC-8375DA8E90EB}" type="presOf" srcId="{A431F3EB-45C3-4BDA-A514-4B17B5229283}" destId="{BCF9010A-F5C7-4D24-A041-5FB0ABC52ABE}" srcOrd="0" destOrd="0" presId="urn:microsoft.com/office/officeart/2005/8/layout/pList2"/>
    <dgm:cxn modelId="{10D23DE7-A4E5-4989-8FA6-E9C0B15D8938}" type="presOf" srcId="{3AF40A55-06DC-422F-AA23-5A664F85F0D4}" destId="{99483806-A3D2-464C-A7B4-A2516A9AB0F8}" srcOrd="0" destOrd="0" presId="urn:microsoft.com/office/officeart/2005/8/layout/pList2"/>
    <dgm:cxn modelId="{45D5E22F-42E5-4332-B75D-325ED62BCB08}" type="presParOf" srcId="{89107EC4-70AA-4EC0-90A2-1539302DAEE7}" destId="{FC19401F-B2F5-410F-8D7B-A3A1984C336E}" srcOrd="0" destOrd="0" presId="urn:microsoft.com/office/officeart/2005/8/layout/pList2"/>
    <dgm:cxn modelId="{2E4206A7-5AF3-4C88-B611-CCEA7825CF58}" type="presParOf" srcId="{89107EC4-70AA-4EC0-90A2-1539302DAEE7}" destId="{25C21566-33D8-46F9-A160-392001E32C10}" srcOrd="1" destOrd="0" presId="urn:microsoft.com/office/officeart/2005/8/layout/pList2"/>
    <dgm:cxn modelId="{923DEEAD-FD37-43B0-AD43-370F86422CBF}" type="presParOf" srcId="{25C21566-33D8-46F9-A160-392001E32C10}" destId="{D239F8F0-3FD2-41BC-AD42-E5A4076E3F14}" srcOrd="0" destOrd="0" presId="urn:microsoft.com/office/officeart/2005/8/layout/pList2"/>
    <dgm:cxn modelId="{BCCF7619-94BE-448D-9C0A-8216A7AB2610}" type="presParOf" srcId="{D239F8F0-3FD2-41BC-AD42-E5A4076E3F14}" destId="{99483806-A3D2-464C-A7B4-A2516A9AB0F8}" srcOrd="0" destOrd="0" presId="urn:microsoft.com/office/officeart/2005/8/layout/pList2"/>
    <dgm:cxn modelId="{576922F5-309B-49BE-914F-071374FD0DCD}" type="presParOf" srcId="{D239F8F0-3FD2-41BC-AD42-E5A4076E3F14}" destId="{0DFD76FA-B8C5-4657-9A8C-739D16DFE054}" srcOrd="1" destOrd="0" presId="urn:microsoft.com/office/officeart/2005/8/layout/pList2"/>
    <dgm:cxn modelId="{041617B1-AA89-4031-AC04-426138CA4236}" type="presParOf" srcId="{D239F8F0-3FD2-41BC-AD42-E5A4076E3F14}" destId="{BB7CE00B-508B-476A-9180-CE9EA416FC70}" srcOrd="2" destOrd="0" presId="urn:microsoft.com/office/officeart/2005/8/layout/pList2"/>
    <dgm:cxn modelId="{9C51766D-885B-452F-8EA2-8DBEE4BC710C}" type="presParOf" srcId="{25C21566-33D8-46F9-A160-392001E32C10}" destId="{F9085C61-0548-4AFE-AD4E-F5639DBDAE9B}" srcOrd="1" destOrd="0" presId="urn:microsoft.com/office/officeart/2005/8/layout/pList2"/>
    <dgm:cxn modelId="{2FF4AE5A-C897-4D00-B371-A77A3A2BD2A2}" type="presParOf" srcId="{25C21566-33D8-46F9-A160-392001E32C10}" destId="{E974AF02-2634-4202-B3F1-335EA63A4981}" srcOrd="2" destOrd="0" presId="urn:microsoft.com/office/officeart/2005/8/layout/pList2"/>
    <dgm:cxn modelId="{8EF18BAC-3BBB-4845-8CED-37CD0125DADE}" type="presParOf" srcId="{E974AF02-2634-4202-B3F1-335EA63A4981}" destId="{F58E4F7D-DA68-4909-AD6F-3FAD309AD539}" srcOrd="0" destOrd="0" presId="urn:microsoft.com/office/officeart/2005/8/layout/pList2"/>
    <dgm:cxn modelId="{7F6DE3B6-5362-47E5-84D3-253941978F9D}" type="presParOf" srcId="{E974AF02-2634-4202-B3F1-335EA63A4981}" destId="{00E4A7A2-A7D0-45C0-B9F6-B89402D4E598}" srcOrd="1" destOrd="0" presId="urn:microsoft.com/office/officeart/2005/8/layout/pList2"/>
    <dgm:cxn modelId="{4DD68636-FAFE-492A-A201-E9E51EEDAD96}" type="presParOf" srcId="{E974AF02-2634-4202-B3F1-335EA63A4981}" destId="{5CD7665E-B5C2-495D-BAEC-17FC23D99826}" srcOrd="2" destOrd="0" presId="urn:microsoft.com/office/officeart/2005/8/layout/pList2"/>
    <dgm:cxn modelId="{EEEA3BF8-7B58-4D3E-999C-FD94C5832DB4}" type="presParOf" srcId="{25C21566-33D8-46F9-A160-392001E32C10}" destId="{BCF9010A-F5C7-4D24-A041-5FB0ABC52ABE}" srcOrd="3" destOrd="0" presId="urn:microsoft.com/office/officeart/2005/8/layout/pList2"/>
    <dgm:cxn modelId="{A83A0C71-9FFA-4448-BAB2-FDF830B535BD}" type="presParOf" srcId="{25C21566-33D8-46F9-A160-392001E32C10}" destId="{EDED06A3-496E-4FDA-8F1B-5244E16C5EAB}" srcOrd="4" destOrd="0" presId="urn:microsoft.com/office/officeart/2005/8/layout/pList2"/>
    <dgm:cxn modelId="{EBE37255-0442-4826-8EE4-383AFC487209}" type="presParOf" srcId="{EDED06A3-496E-4FDA-8F1B-5244E16C5EAB}" destId="{75E917C9-CE17-478F-B7C1-D3F6E950DB66}" srcOrd="0" destOrd="0" presId="urn:microsoft.com/office/officeart/2005/8/layout/pList2"/>
    <dgm:cxn modelId="{F378299F-2A07-46ED-A7A0-47428583A446}" type="presParOf" srcId="{EDED06A3-496E-4FDA-8F1B-5244E16C5EAB}" destId="{F0E3DA41-0FE4-4C2E-A791-1194004B5040}" srcOrd="1" destOrd="0" presId="urn:microsoft.com/office/officeart/2005/8/layout/pList2"/>
    <dgm:cxn modelId="{2C54F84F-3AA3-42F1-8A2D-C74BFD045D88}" type="presParOf" srcId="{EDED06A3-496E-4FDA-8F1B-5244E16C5EAB}" destId="{3A520459-6AC6-4739-BBA5-4803CB74D59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7DAC29-9168-492F-9727-3497DBFBB4CC}"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n-GB"/>
        </a:p>
      </dgm:t>
    </dgm:pt>
    <dgm:pt modelId="{537DFC49-46D5-4E82-9B09-1F12A134481A}">
      <dgm:prSet phldrT="[Text]" custT="1"/>
      <dgm:spPr/>
      <dgm:t>
        <a:bodyPr/>
        <a:lstStyle/>
        <a:p>
          <a:r>
            <a:rPr lang="en-GB" sz="2800" dirty="0"/>
            <a:t>MONARCH</a:t>
          </a:r>
        </a:p>
      </dgm:t>
    </dgm:pt>
    <dgm:pt modelId="{3BD5F357-61C6-4CEB-8D54-E68E8AD9E592}" type="parTrans" cxnId="{EDBB49D4-C083-43CD-89E0-650755BCCFD7}">
      <dgm:prSet/>
      <dgm:spPr/>
      <dgm:t>
        <a:bodyPr/>
        <a:lstStyle/>
        <a:p>
          <a:endParaRPr lang="en-GB"/>
        </a:p>
      </dgm:t>
    </dgm:pt>
    <dgm:pt modelId="{F4DCA101-A880-44E0-9405-0740EA314051}" type="sibTrans" cxnId="{EDBB49D4-C083-43CD-89E0-650755BCCFD7}">
      <dgm:prSet/>
      <dgm:spPr/>
      <dgm:t>
        <a:bodyPr/>
        <a:lstStyle/>
        <a:p>
          <a:endParaRPr lang="en-GB"/>
        </a:p>
      </dgm:t>
    </dgm:pt>
    <dgm:pt modelId="{276AAE02-90E7-4FB4-93BD-9E31D74E7546}">
      <dgm:prSet phldrT="[Text]" custT="1"/>
      <dgm:spPr/>
      <dgm:t>
        <a:bodyPr/>
        <a:lstStyle/>
        <a:p>
          <a:r>
            <a:rPr lang="en-GB" sz="2400" dirty="0"/>
            <a:t>NCEP/NMMB</a:t>
          </a:r>
        </a:p>
      </dgm:t>
    </dgm:pt>
    <dgm:pt modelId="{9FBFD9F9-5A02-402C-A2F6-C30AFE6213F6}" type="parTrans" cxnId="{1E9B2081-2DB0-477E-BD94-71A603686922}">
      <dgm:prSet/>
      <dgm:spPr/>
      <dgm:t>
        <a:bodyPr/>
        <a:lstStyle/>
        <a:p>
          <a:endParaRPr lang="en-GB"/>
        </a:p>
      </dgm:t>
    </dgm:pt>
    <dgm:pt modelId="{BFEC30C7-A95F-47E5-8F0C-B37A776A1343}" type="sibTrans" cxnId="{1E9B2081-2DB0-477E-BD94-71A603686922}">
      <dgm:prSet/>
      <dgm:spPr/>
      <dgm:t>
        <a:bodyPr/>
        <a:lstStyle/>
        <a:p>
          <a:endParaRPr lang="en-GB"/>
        </a:p>
      </dgm:t>
    </dgm:pt>
    <dgm:pt modelId="{8BAC1FF0-65CD-4EBF-893F-6986B513B821}">
      <dgm:prSet phldrT="[Text]" custT="1"/>
      <dgm:spPr/>
      <dgm:t>
        <a:bodyPr/>
        <a:lstStyle/>
        <a:p>
          <a:r>
            <a:rPr lang="en-GB" sz="2400" dirty="0"/>
            <a:t>BSC/Chemistry</a:t>
          </a:r>
        </a:p>
      </dgm:t>
    </dgm:pt>
    <dgm:pt modelId="{CB6ADFFA-AE26-40D7-93DE-20D91375ED84}" type="parTrans" cxnId="{0E062DC4-EC3B-4B6C-AE75-440810E643E8}">
      <dgm:prSet/>
      <dgm:spPr/>
      <dgm:t>
        <a:bodyPr/>
        <a:lstStyle/>
        <a:p>
          <a:endParaRPr lang="en-GB"/>
        </a:p>
      </dgm:t>
    </dgm:pt>
    <dgm:pt modelId="{6BE2AFC4-3D74-424A-8976-465B5A190F97}" type="sibTrans" cxnId="{0E062DC4-EC3B-4B6C-AE75-440810E643E8}">
      <dgm:prSet/>
      <dgm:spPr/>
      <dgm:t>
        <a:bodyPr/>
        <a:lstStyle/>
        <a:p>
          <a:endParaRPr lang="en-GB"/>
        </a:p>
      </dgm:t>
    </dgm:pt>
    <dgm:pt modelId="{D461D61D-42F6-42EE-ADFA-2412B80B01A5}">
      <dgm:prSet/>
      <dgm:spPr/>
      <dgm:t>
        <a:bodyPr/>
        <a:lstStyle/>
        <a:p>
          <a:r>
            <a:rPr lang="en-GB" dirty="0"/>
            <a:t>AEROSOLS</a:t>
          </a:r>
        </a:p>
      </dgm:t>
    </dgm:pt>
    <dgm:pt modelId="{3B07F7CE-1A40-4E4E-9B48-0C206A2FC5F8}" type="parTrans" cxnId="{7CDACEBB-5B50-43EC-94DB-0508E132A004}">
      <dgm:prSet/>
      <dgm:spPr/>
      <dgm:t>
        <a:bodyPr/>
        <a:lstStyle/>
        <a:p>
          <a:endParaRPr lang="en-GB"/>
        </a:p>
      </dgm:t>
    </dgm:pt>
    <dgm:pt modelId="{8DD669A9-26A0-4599-97E9-ABEF78DC4E43}" type="sibTrans" cxnId="{7CDACEBB-5B50-43EC-94DB-0508E132A004}">
      <dgm:prSet/>
      <dgm:spPr/>
      <dgm:t>
        <a:bodyPr/>
        <a:lstStyle/>
        <a:p>
          <a:endParaRPr lang="en-GB"/>
        </a:p>
      </dgm:t>
    </dgm:pt>
    <dgm:pt modelId="{C54F2EE5-4DAB-4E41-92FC-E2A1746CD70D}">
      <dgm:prSet/>
      <dgm:spPr/>
      <dgm:t>
        <a:bodyPr/>
        <a:lstStyle/>
        <a:p>
          <a:r>
            <a:rPr lang="en-GB" dirty="0"/>
            <a:t>GAS-PHASE CHEMISTRY</a:t>
          </a:r>
        </a:p>
      </dgm:t>
    </dgm:pt>
    <dgm:pt modelId="{4795A1DA-240D-4F7F-A750-96707EAD8058}" type="parTrans" cxnId="{D88011B3-CBAA-49A8-AC9C-B7E0B09D5A16}">
      <dgm:prSet/>
      <dgm:spPr/>
      <dgm:t>
        <a:bodyPr/>
        <a:lstStyle/>
        <a:p>
          <a:endParaRPr lang="en-GB"/>
        </a:p>
      </dgm:t>
    </dgm:pt>
    <dgm:pt modelId="{5B6CEE82-A8B6-43B9-8D45-09FA5E766DD2}" type="sibTrans" cxnId="{D88011B3-CBAA-49A8-AC9C-B7E0B09D5A16}">
      <dgm:prSet/>
      <dgm:spPr/>
      <dgm:t>
        <a:bodyPr/>
        <a:lstStyle/>
        <a:p>
          <a:endParaRPr lang="en-GB"/>
        </a:p>
      </dgm:t>
    </dgm:pt>
    <dgm:pt modelId="{A7BE5A20-B061-43FA-8AEE-830A908DC4BA}" type="pres">
      <dgm:prSet presAssocID="{387DAC29-9168-492F-9727-3497DBFBB4CC}" presName="diagram" presStyleCnt="0">
        <dgm:presLayoutVars>
          <dgm:chPref val="1"/>
          <dgm:dir/>
          <dgm:animOne val="branch"/>
          <dgm:animLvl val="lvl"/>
          <dgm:resizeHandles val="exact"/>
        </dgm:presLayoutVars>
      </dgm:prSet>
      <dgm:spPr/>
    </dgm:pt>
    <dgm:pt modelId="{76167706-9951-4B47-9449-E7C6372A0F42}" type="pres">
      <dgm:prSet presAssocID="{537DFC49-46D5-4E82-9B09-1F12A134481A}" presName="root1" presStyleCnt="0"/>
      <dgm:spPr/>
    </dgm:pt>
    <dgm:pt modelId="{BBA5FAC6-D29C-46C8-AE16-63BEDA2CDF9E}" type="pres">
      <dgm:prSet presAssocID="{537DFC49-46D5-4E82-9B09-1F12A134481A}" presName="LevelOneTextNode" presStyleLbl="node0" presStyleIdx="0" presStyleCnt="1" custScaleX="112446" custScaleY="73067" custLinFactNeighborY="3721">
        <dgm:presLayoutVars>
          <dgm:chPref val="3"/>
        </dgm:presLayoutVars>
      </dgm:prSet>
      <dgm:spPr/>
    </dgm:pt>
    <dgm:pt modelId="{F1EB751D-D915-43AD-B554-ADD252E765C0}" type="pres">
      <dgm:prSet presAssocID="{537DFC49-46D5-4E82-9B09-1F12A134481A}" presName="level2hierChild" presStyleCnt="0"/>
      <dgm:spPr/>
    </dgm:pt>
    <dgm:pt modelId="{2177ECED-3B06-4BD7-B2A2-03B29052D7CF}" type="pres">
      <dgm:prSet presAssocID="{9FBFD9F9-5A02-402C-A2F6-C30AFE6213F6}" presName="conn2-1" presStyleLbl="parChTrans1D2" presStyleIdx="0" presStyleCnt="2"/>
      <dgm:spPr/>
    </dgm:pt>
    <dgm:pt modelId="{42D92589-7900-45DF-8279-9DBDDAA1A944}" type="pres">
      <dgm:prSet presAssocID="{9FBFD9F9-5A02-402C-A2F6-C30AFE6213F6}" presName="connTx" presStyleLbl="parChTrans1D2" presStyleIdx="0" presStyleCnt="2"/>
      <dgm:spPr/>
    </dgm:pt>
    <dgm:pt modelId="{6224FCD9-E969-4F55-B776-5A97B5BEADD2}" type="pres">
      <dgm:prSet presAssocID="{276AAE02-90E7-4FB4-93BD-9E31D74E7546}" presName="root2" presStyleCnt="0"/>
      <dgm:spPr/>
    </dgm:pt>
    <dgm:pt modelId="{78E66198-8171-46C1-9392-75ACD40234E2}" type="pres">
      <dgm:prSet presAssocID="{276AAE02-90E7-4FB4-93BD-9E31D74E7546}" presName="LevelTwoTextNode" presStyleLbl="node2" presStyleIdx="0" presStyleCnt="2" custScaleX="121816" custScaleY="74964" custLinFactNeighborX="-21666" custLinFactNeighborY="-48028">
        <dgm:presLayoutVars>
          <dgm:chPref val="3"/>
        </dgm:presLayoutVars>
      </dgm:prSet>
      <dgm:spPr/>
    </dgm:pt>
    <dgm:pt modelId="{1E0410C6-7727-4BBD-B8C4-AF73B0066050}" type="pres">
      <dgm:prSet presAssocID="{276AAE02-90E7-4FB4-93BD-9E31D74E7546}" presName="level3hierChild" presStyleCnt="0"/>
      <dgm:spPr/>
    </dgm:pt>
    <dgm:pt modelId="{70421104-0514-44DC-93AA-81637FDCCA40}" type="pres">
      <dgm:prSet presAssocID="{CB6ADFFA-AE26-40D7-93DE-20D91375ED84}" presName="conn2-1" presStyleLbl="parChTrans1D2" presStyleIdx="1" presStyleCnt="2"/>
      <dgm:spPr/>
    </dgm:pt>
    <dgm:pt modelId="{775AF040-01FA-4263-93F6-6F0C57A7C82A}" type="pres">
      <dgm:prSet presAssocID="{CB6ADFFA-AE26-40D7-93DE-20D91375ED84}" presName="connTx" presStyleLbl="parChTrans1D2" presStyleIdx="1" presStyleCnt="2"/>
      <dgm:spPr/>
    </dgm:pt>
    <dgm:pt modelId="{9B597D08-6405-4DC9-AEE7-83C1B1CC21CD}" type="pres">
      <dgm:prSet presAssocID="{8BAC1FF0-65CD-4EBF-893F-6986B513B821}" presName="root2" presStyleCnt="0"/>
      <dgm:spPr/>
    </dgm:pt>
    <dgm:pt modelId="{E1A27B59-4ED3-43BB-ACE1-620EAD94C5A7}" type="pres">
      <dgm:prSet presAssocID="{8BAC1FF0-65CD-4EBF-893F-6986B513B821}" presName="LevelTwoTextNode" presStyleLbl="node2" presStyleIdx="1" presStyleCnt="2" custScaleX="124005" custScaleY="74964" custLinFactNeighborX="-21666" custLinFactNeighborY="37638">
        <dgm:presLayoutVars>
          <dgm:chPref val="3"/>
        </dgm:presLayoutVars>
      </dgm:prSet>
      <dgm:spPr/>
    </dgm:pt>
    <dgm:pt modelId="{4F833E68-495B-4D44-BE5A-33E7A09DD8C8}" type="pres">
      <dgm:prSet presAssocID="{8BAC1FF0-65CD-4EBF-893F-6986B513B821}" presName="level3hierChild" presStyleCnt="0"/>
      <dgm:spPr/>
    </dgm:pt>
    <dgm:pt modelId="{9020E272-A843-47FD-9DCB-644CAB5D51D4}" type="pres">
      <dgm:prSet presAssocID="{3B07F7CE-1A40-4E4E-9B48-0C206A2FC5F8}" presName="conn2-1" presStyleLbl="parChTrans1D3" presStyleIdx="0" presStyleCnt="2"/>
      <dgm:spPr/>
    </dgm:pt>
    <dgm:pt modelId="{772224D6-762F-4111-BF9D-FDCEE3B0341C}" type="pres">
      <dgm:prSet presAssocID="{3B07F7CE-1A40-4E4E-9B48-0C206A2FC5F8}" presName="connTx" presStyleLbl="parChTrans1D3" presStyleIdx="0" presStyleCnt="2"/>
      <dgm:spPr/>
    </dgm:pt>
    <dgm:pt modelId="{B035A364-585C-4B5F-80D5-CD860A51B8B0}" type="pres">
      <dgm:prSet presAssocID="{D461D61D-42F6-42EE-ADFA-2412B80B01A5}" presName="root2" presStyleCnt="0"/>
      <dgm:spPr/>
    </dgm:pt>
    <dgm:pt modelId="{634E72A6-695A-4C6C-9C46-F12AB5C07747}" type="pres">
      <dgm:prSet presAssocID="{D461D61D-42F6-42EE-ADFA-2412B80B01A5}" presName="LevelTwoTextNode" presStyleLbl="node3" presStyleIdx="0" presStyleCnt="2" custScaleX="124664" custScaleY="57233" custLinFactNeighborX="-30612">
        <dgm:presLayoutVars>
          <dgm:chPref val="3"/>
        </dgm:presLayoutVars>
      </dgm:prSet>
      <dgm:spPr/>
    </dgm:pt>
    <dgm:pt modelId="{71393CD6-383E-4290-8EDC-40C51CD8297D}" type="pres">
      <dgm:prSet presAssocID="{D461D61D-42F6-42EE-ADFA-2412B80B01A5}" presName="level3hierChild" presStyleCnt="0"/>
      <dgm:spPr/>
    </dgm:pt>
    <dgm:pt modelId="{6230AB1D-9CE9-4D01-8B83-C1A537F00ABB}" type="pres">
      <dgm:prSet presAssocID="{4795A1DA-240D-4F7F-A750-96707EAD8058}" presName="conn2-1" presStyleLbl="parChTrans1D3" presStyleIdx="1" presStyleCnt="2"/>
      <dgm:spPr/>
    </dgm:pt>
    <dgm:pt modelId="{3FF2D55E-1720-474F-B2F6-96BAA38D8374}" type="pres">
      <dgm:prSet presAssocID="{4795A1DA-240D-4F7F-A750-96707EAD8058}" presName="connTx" presStyleLbl="parChTrans1D3" presStyleIdx="1" presStyleCnt="2"/>
      <dgm:spPr/>
    </dgm:pt>
    <dgm:pt modelId="{E8F5059D-504A-4697-98E5-7755DF639542}" type="pres">
      <dgm:prSet presAssocID="{C54F2EE5-4DAB-4E41-92FC-E2A1746CD70D}" presName="root2" presStyleCnt="0"/>
      <dgm:spPr/>
    </dgm:pt>
    <dgm:pt modelId="{0A6A7649-80F6-44B4-AEA3-00B83BC6E20A}" type="pres">
      <dgm:prSet presAssocID="{C54F2EE5-4DAB-4E41-92FC-E2A1746CD70D}" presName="LevelTwoTextNode" presStyleLbl="node3" presStyleIdx="1" presStyleCnt="2" custScaleX="124664" custScaleY="57537" custLinFactNeighborX="-30612" custLinFactNeighborY="65317">
        <dgm:presLayoutVars>
          <dgm:chPref val="3"/>
        </dgm:presLayoutVars>
      </dgm:prSet>
      <dgm:spPr/>
    </dgm:pt>
    <dgm:pt modelId="{A0110764-5558-4AA6-91BA-12B358FCC701}" type="pres">
      <dgm:prSet presAssocID="{C54F2EE5-4DAB-4E41-92FC-E2A1746CD70D}" presName="level3hierChild" presStyleCnt="0"/>
      <dgm:spPr/>
    </dgm:pt>
  </dgm:ptLst>
  <dgm:cxnLst>
    <dgm:cxn modelId="{936C8806-F232-4F6E-A0E5-9605D897D12E}" type="presOf" srcId="{9FBFD9F9-5A02-402C-A2F6-C30AFE6213F6}" destId="{42D92589-7900-45DF-8279-9DBDDAA1A944}" srcOrd="1" destOrd="0" presId="urn:microsoft.com/office/officeart/2005/8/layout/hierarchy2"/>
    <dgm:cxn modelId="{C856D011-3E23-4A10-AB84-1CB1DD3B93D0}" type="presOf" srcId="{3B07F7CE-1A40-4E4E-9B48-0C206A2FC5F8}" destId="{9020E272-A843-47FD-9DCB-644CAB5D51D4}" srcOrd="0" destOrd="0" presId="urn:microsoft.com/office/officeart/2005/8/layout/hierarchy2"/>
    <dgm:cxn modelId="{2EBE9F16-2B26-42E5-831E-796F8906D6F7}" type="presOf" srcId="{537DFC49-46D5-4E82-9B09-1F12A134481A}" destId="{BBA5FAC6-D29C-46C8-AE16-63BEDA2CDF9E}" srcOrd="0" destOrd="0" presId="urn:microsoft.com/office/officeart/2005/8/layout/hierarchy2"/>
    <dgm:cxn modelId="{9D331521-7BD8-4BA6-B3DA-DDEDE750A3B2}" type="presOf" srcId="{4795A1DA-240D-4F7F-A750-96707EAD8058}" destId="{6230AB1D-9CE9-4D01-8B83-C1A537F00ABB}" srcOrd="0" destOrd="0" presId="urn:microsoft.com/office/officeart/2005/8/layout/hierarchy2"/>
    <dgm:cxn modelId="{49769E21-2AF6-431E-B1C6-F4EB9556D6F1}" type="presOf" srcId="{3B07F7CE-1A40-4E4E-9B48-0C206A2FC5F8}" destId="{772224D6-762F-4111-BF9D-FDCEE3B0341C}" srcOrd="1" destOrd="0" presId="urn:microsoft.com/office/officeart/2005/8/layout/hierarchy2"/>
    <dgm:cxn modelId="{9B89A34D-C22A-49E2-914C-DE3F2DCD22D1}" type="presOf" srcId="{CB6ADFFA-AE26-40D7-93DE-20D91375ED84}" destId="{775AF040-01FA-4263-93F6-6F0C57A7C82A}" srcOrd="1" destOrd="0" presId="urn:microsoft.com/office/officeart/2005/8/layout/hierarchy2"/>
    <dgm:cxn modelId="{1E9B2081-2DB0-477E-BD94-71A603686922}" srcId="{537DFC49-46D5-4E82-9B09-1F12A134481A}" destId="{276AAE02-90E7-4FB4-93BD-9E31D74E7546}" srcOrd="0" destOrd="0" parTransId="{9FBFD9F9-5A02-402C-A2F6-C30AFE6213F6}" sibTransId="{BFEC30C7-A95F-47E5-8F0C-B37A776A1343}"/>
    <dgm:cxn modelId="{CBFB6985-5ABD-40A8-A038-A26E746EA99E}" type="presOf" srcId="{8BAC1FF0-65CD-4EBF-893F-6986B513B821}" destId="{E1A27B59-4ED3-43BB-ACE1-620EAD94C5A7}" srcOrd="0" destOrd="0" presId="urn:microsoft.com/office/officeart/2005/8/layout/hierarchy2"/>
    <dgm:cxn modelId="{D71D18A0-1F67-47BF-8338-9831CAD0073C}" type="presOf" srcId="{276AAE02-90E7-4FB4-93BD-9E31D74E7546}" destId="{78E66198-8171-46C1-9392-75ACD40234E2}" srcOrd="0" destOrd="0" presId="urn:microsoft.com/office/officeart/2005/8/layout/hierarchy2"/>
    <dgm:cxn modelId="{D88011B3-CBAA-49A8-AC9C-B7E0B09D5A16}" srcId="{8BAC1FF0-65CD-4EBF-893F-6986B513B821}" destId="{C54F2EE5-4DAB-4E41-92FC-E2A1746CD70D}" srcOrd="1" destOrd="0" parTransId="{4795A1DA-240D-4F7F-A750-96707EAD8058}" sibTransId="{5B6CEE82-A8B6-43B9-8D45-09FA5E766DD2}"/>
    <dgm:cxn modelId="{FD535CB3-8E96-4FEC-8B59-B9D18014E9DD}" type="presOf" srcId="{4795A1DA-240D-4F7F-A750-96707EAD8058}" destId="{3FF2D55E-1720-474F-B2F6-96BAA38D8374}" srcOrd="1" destOrd="0" presId="urn:microsoft.com/office/officeart/2005/8/layout/hierarchy2"/>
    <dgm:cxn modelId="{7CDACEBB-5B50-43EC-94DB-0508E132A004}" srcId="{8BAC1FF0-65CD-4EBF-893F-6986B513B821}" destId="{D461D61D-42F6-42EE-ADFA-2412B80B01A5}" srcOrd="0" destOrd="0" parTransId="{3B07F7CE-1A40-4E4E-9B48-0C206A2FC5F8}" sibTransId="{8DD669A9-26A0-4599-97E9-ABEF78DC4E43}"/>
    <dgm:cxn modelId="{958F98BF-F455-4BD2-A4D4-ED2DE031B73B}" type="presOf" srcId="{D461D61D-42F6-42EE-ADFA-2412B80B01A5}" destId="{634E72A6-695A-4C6C-9C46-F12AB5C07747}" srcOrd="0" destOrd="0" presId="urn:microsoft.com/office/officeart/2005/8/layout/hierarchy2"/>
    <dgm:cxn modelId="{0E062DC4-EC3B-4B6C-AE75-440810E643E8}" srcId="{537DFC49-46D5-4E82-9B09-1F12A134481A}" destId="{8BAC1FF0-65CD-4EBF-893F-6986B513B821}" srcOrd="1" destOrd="0" parTransId="{CB6ADFFA-AE26-40D7-93DE-20D91375ED84}" sibTransId="{6BE2AFC4-3D74-424A-8976-465B5A190F97}"/>
    <dgm:cxn modelId="{3D7116D0-C763-4984-B290-4C2C67970B4F}" type="presOf" srcId="{CB6ADFFA-AE26-40D7-93DE-20D91375ED84}" destId="{70421104-0514-44DC-93AA-81637FDCCA40}" srcOrd="0" destOrd="0" presId="urn:microsoft.com/office/officeart/2005/8/layout/hierarchy2"/>
    <dgm:cxn modelId="{EDBB49D4-C083-43CD-89E0-650755BCCFD7}" srcId="{387DAC29-9168-492F-9727-3497DBFBB4CC}" destId="{537DFC49-46D5-4E82-9B09-1F12A134481A}" srcOrd="0" destOrd="0" parTransId="{3BD5F357-61C6-4CEB-8D54-E68E8AD9E592}" sibTransId="{F4DCA101-A880-44E0-9405-0740EA314051}"/>
    <dgm:cxn modelId="{DB750EE4-ABF8-4263-B102-E2CC56D328C4}" type="presOf" srcId="{387DAC29-9168-492F-9727-3497DBFBB4CC}" destId="{A7BE5A20-B061-43FA-8AEE-830A908DC4BA}" srcOrd="0" destOrd="0" presId="urn:microsoft.com/office/officeart/2005/8/layout/hierarchy2"/>
    <dgm:cxn modelId="{3DBD1FEB-07C6-48E8-A387-20418DCB13D4}" type="presOf" srcId="{C54F2EE5-4DAB-4E41-92FC-E2A1746CD70D}" destId="{0A6A7649-80F6-44B4-AEA3-00B83BC6E20A}" srcOrd="0" destOrd="0" presId="urn:microsoft.com/office/officeart/2005/8/layout/hierarchy2"/>
    <dgm:cxn modelId="{3E8A4BF8-7DB7-40B8-9B0F-3A779A012491}" type="presOf" srcId="{9FBFD9F9-5A02-402C-A2F6-C30AFE6213F6}" destId="{2177ECED-3B06-4BD7-B2A2-03B29052D7CF}" srcOrd="0" destOrd="0" presId="urn:microsoft.com/office/officeart/2005/8/layout/hierarchy2"/>
    <dgm:cxn modelId="{493CE821-6C82-493D-93E2-EA28BFA15330}" type="presParOf" srcId="{A7BE5A20-B061-43FA-8AEE-830A908DC4BA}" destId="{76167706-9951-4B47-9449-E7C6372A0F42}" srcOrd="0" destOrd="0" presId="urn:microsoft.com/office/officeart/2005/8/layout/hierarchy2"/>
    <dgm:cxn modelId="{93DCB505-BA2B-4DBE-9773-4318157C31C5}" type="presParOf" srcId="{76167706-9951-4B47-9449-E7C6372A0F42}" destId="{BBA5FAC6-D29C-46C8-AE16-63BEDA2CDF9E}" srcOrd="0" destOrd="0" presId="urn:microsoft.com/office/officeart/2005/8/layout/hierarchy2"/>
    <dgm:cxn modelId="{DFD6A8C9-91AE-45E1-8A3D-D70FB86D223C}" type="presParOf" srcId="{76167706-9951-4B47-9449-E7C6372A0F42}" destId="{F1EB751D-D915-43AD-B554-ADD252E765C0}" srcOrd="1" destOrd="0" presId="urn:microsoft.com/office/officeart/2005/8/layout/hierarchy2"/>
    <dgm:cxn modelId="{00094D5A-BDF1-490B-B0CE-252117E99864}" type="presParOf" srcId="{F1EB751D-D915-43AD-B554-ADD252E765C0}" destId="{2177ECED-3B06-4BD7-B2A2-03B29052D7CF}" srcOrd="0" destOrd="0" presId="urn:microsoft.com/office/officeart/2005/8/layout/hierarchy2"/>
    <dgm:cxn modelId="{A4424922-40EF-4D79-97FF-77C180808A34}" type="presParOf" srcId="{2177ECED-3B06-4BD7-B2A2-03B29052D7CF}" destId="{42D92589-7900-45DF-8279-9DBDDAA1A944}" srcOrd="0" destOrd="0" presId="urn:microsoft.com/office/officeart/2005/8/layout/hierarchy2"/>
    <dgm:cxn modelId="{0168B221-1678-4CDF-BBF3-21991C17A6A6}" type="presParOf" srcId="{F1EB751D-D915-43AD-B554-ADD252E765C0}" destId="{6224FCD9-E969-4F55-B776-5A97B5BEADD2}" srcOrd="1" destOrd="0" presId="urn:microsoft.com/office/officeart/2005/8/layout/hierarchy2"/>
    <dgm:cxn modelId="{3185741A-3DFD-44B7-B95F-ECEAEB8B83A7}" type="presParOf" srcId="{6224FCD9-E969-4F55-B776-5A97B5BEADD2}" destId="{78E66198-8171-46C1-9392-75ACD40234E2}" srcOrd="0" destOrd="0" presId="urn:microsoft.com/office/officeart/2005/8/layout/hierarchy2"/>
    <dgm:cxn modelId="{B050DBBC-956A-4B3C-A22F-3B2841387BAD}" type="presParOf" srcId="{6224FCD9-E969-4F55-B776-5A97B5BEADD2}" destId="{1E0410C6-7727-4BBD-B8C4-AF73B0066050}" srcOrd="1" destOrd="0" presId="urn:microsoft.com/office/officeart/2005/8/layout/hierarchy2"/>
    <dgm:cxn modelId="{BADE9498-8DBD-478A-BC59-DF1398112A05}" type="presParOf" srcId="{F1EB751D-D915-43AD-B554-ADD252E765C0}" destId="{70421104-0514-44DC-93AA-81637FDCCA40}" srcOrd="2" destOrd="0" presId="urn:microsoft.com/office/officeart/2005/8/layout/hierarchy2"/>
    <dgm:cxn modelId="{42435E88-0DD6-41ED-B501-603C5DB41F8A}" type="presParOf" srcId="{70421104-0514-44DC-93AA-81637FDCCA40}" destId="{775AF040-01FA-4263-93F6-6F0C57A7C82A}" srcOrd="0" destOrd="0" presId="urn:microsoft.com/office/officeart/2005/8/layout/hierarchy2"/>
    <dgm:cxn modelId="{40325466-0C4E-4509-B92D-4391206CD8A8}" type="presParOf" srcId="{F1EB751D-D915-43AD-B554-ADD252E765C0}" destId="{9B597D08-6405-4DC9-AEE7-83C1B1CC21CD}" srcOrd="3" destOrd="0" presId="urn:microsoft.com/office/officeart/2005/8/layout/hierarchy2"/>
    <dgm:cxn modelId="{279AED44-F39A-47A8-AD1F-51AF218BBEC6}" type="presParOf" srcId="{9B597D08-6405-4DC9-AEE7-83C1B1CC21CD}" destId="{E1A27B59-4ED3-43BB-ACE1-620EAD94C5A7}" srcOrd="0" destOrd="0" presId="urn:microsoft.com/office/officeart/2005/8/layout/hierarchy2"/>
    <dgm:cxn modelId="{D246FF5A-733B-471C-927B-C77D8EAD5EE1}" type="presParOf" srcId="{9B597D08-6405-4DC9-AEE7-83C1B1CC21CD}" destId="{4F833E68-495B-4D44-BE5A-33E7A09DD8C8}" srcOrd="1" destOrd="0" presId="urn:microsoft.com/office/officeart/2005/8/layout/hierarchy2"/>
    <dgm:cxn modelId="{A46E35D6-A2DB-4C71-841A-AEC8842FD9A4}" type="presParOf" srcId="{4F833E68-495B-4D44-BE5A-33E7A09DD8C8}" destId="{9020E272-A843-47FD-9DCB-644CAB5D51D4}" srcOrd="0" destOrd="0" presId="urn:microsoft.com/office/officeart/2005/8/layout/hierarchy2"/>
    <dgm:cxn modelId="{355080D7-EB26-430B-A724-873950738FC1}" type="presParOf" srcId="{9020E272-A843-47FD-9DCB-644CAB5D51D4}" destId="{772224D6-762F-4111-BF9D-FDCEE3B0341C}" srcOrd="0" destOrd="0" presId="urn:microsoft.com/office/officeart/2005/8/layout/hierarchy2"/>
    <dgm:cxn modelId="{BECC13E2-3551-4854-8AD6-113CE7BA2C3B}" type="presParOf" srcId="{4F833E68-495B-4D44-BE5A-33E7A09DD8C8}" destId="{B035A364-585C-4B5F-80D5-CD860A51B8B0}" srcOrd="1" destOrd="0" presId="urn:microsoft.com/office/officeart/2005/8/layout/hierarchy2"/>
    <dgm:cxn modelId="{C49D011D-46DB-4631-BCEF-7D9AE9AF944E}" type="presParOf" srcId="{B035A364-585C-4B5F-80D5-CD860A51B8B0}" destId="{634E72A6-695A-4C6C-9C46-F12AB5C07747}" srcOrd="0" destOrd="0" presId="urn:microsoft.com/office/officeart/2005/8/layout/hierarchy2"/>
    <dgm:cxn modelId="{7ED4E406-5103-4DED-A9FC-5E503B9187F0}" type="presParOf" srcId="{B035A364-585C-4B5F-80D5-CD860A51B8B0}" destId="{71393CD6-383E-4290-8EDC-40C51CD8297D}" srcOrd="1" destOrd="0" presId="urn:microsoft.com/office/officeart/2005/8/layout/hierarchy2"/>
    <dgm:cxn modelId="{B3A104DB-6C8F-4409-901A-02CC9CD4B815}" type="presParOf" srcId="{4F833E68-495B-4D44-BE5A-33E7A09DD8C8}" destId="{6230AB1D-9CE9-4D01-8B83-C1A537F00ABB}" srcOrd="2" destOrd="0" presId="urn:microsoft.com/office/officeart/2005/8/layout/hierarchy2"/>
    <dgm:cxn modelId="{E67171FC-F76D-4F03-BD22-E149F7CBA27E}" type="presParOf" srcId="{6230AB1D-9CE9-4D01-8B83-C1A537F00ABB}" destId="{3FF2D55E-1720-474F-B2F6-96BAA38D8374}" srcOrd="0" destOrd="0" presId="urn:microsoft.com/office/officeart/2005/8/layout/hierarchy2"/>
    <dgm:cxn modelId="{6C7DA19B-4B20-402D-8549-0A7EED53AFEE}" type="presParOf" srcId="{4F833E68-495B-4D44-BE5A-33E7A09DD8C8}" destId="{E8F5059D-504A-4697-98E5-7755DF639542}" srcOrd="3" destOrd="0" presId="urn:microsoft.com/office/officeart/2005/8/layout/hierarchy2"/>
    <dgm:cxn modelId="{FEBC0B8F-E572-4970-956F-69EC4E3BB336}" type="presParOf" srcId="{E8F5059D-504A-4697-98E5-7755DF639542}" destId="{0A6A7649-80F6-44B4-AEA3-00B83BC6E20A}" srcOrd="0" destOrd="0" presId="urn:microsoft.com/office/officeart/2005/8/layout/hierarchy2"/>
    <dgm:cxn modelId="{1984F754-23C4-4489-8F14-9551902EB125}" type="presParOf" srcId="{E8F5059D-504A-4697-98E5-7755DF639542}" destId="{A0110764-5558-4AA6-91BA-12B358FCC70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215CA-E0B7-497D-BF76-351E687F5FD3}">
      <dsp:nvSpPr>
        <dsp:cNvPr id="0" name=""/>
        <dsp:cNvSpPr/>
      </dsp:nvSpPr>
      <dsp:spPr>
        <a:xfrm>
          <a:off x="1981809" y="4592455"/>
          <a:ext cx="3994048"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D11AD5-5B42-4F48-807D-E8BA281859F8}">
      <dsp:nvSpPr>
        <dsp:cNvPr id="0" name=""/>
        <dsp:cNvSpPr/>
      </dsp:nvSpPr>
      <dsp:spPr>
        <a:xfrm>
          <a:off x="1981809" y="3607121"/>
          <a:ext cx="332499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935DC-ADB2-401A-8E14-0852705E6680}">
      <dsp:nvSpPr>
        <dsp:cNvPr id="0" name=""/>
        <dsp:cNvSpPr/>
      </dsp:nvSpPr>
      <dsp:spPr>
        <a:xfrm>
          <a:off x="1981809" y="2414988"/>
          <a:ext cx="332499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E4F73B-D752-4FD5-9E6C-568569A53DE7}">
      <dsp:nvSpPr>
        <dsp:cNvPr id="0" name=""/>
        <dsp:cNvSpPr/>
      </dsp:nvSpPr>
      <dsp:spPr>
        <a:xfrm>
          <a:off x="1981809" y="1429654"/>
          <a:ext cx="3994048"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826A6D-88A7-4599-ABDB-A12219F09672}">
      <dsp:nvSpPr>
        <dsp:cNvPr id="0" name=""/>
        <dsp:cNvSpPr/>
      </dsp:nvSpPr>
      <dsp:spPr>
        <a:xfrm>
          <a:off x="91813" y="1121058"/>
          <a:ext cx="3779992" cy="3779992"/>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282" r="-528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3C87E0-F186-4D15-BAE6-F2173EBBFFC7}">
      <dsp:nvSpPr>
        <dsp:cNvPr id="0" name=""/>
        <dsp:cNvSpPr/>
      </dsp:nvSpPr>
      <dsp:spPr>
        <a:xfrm>
          <a:off x="498777" y="3429413"/>
          <a:ext cx="2595118" cy="8239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l" defTabSz="2755900">
            <a:lnSpc>
              <a:spcPct val="90000"/>
            </a:lnSpc>
            <a:spcBef>
              <a:spcPct val="0"/>
            </a:spcBef>
            <a:spcAft>
              <a:spcPct val="35000"/>
            </a:spcAft>
            <a:buNone/>
          </a:pPr>
          <a:r>
            <a:rPr lang="en-US" sz="6200" kern="1200" dirty="0"/>
            <a:t>Dust</a:t>
          </a:r>
        </a:p>
      </dsp:txBody>
      <dsp:txXfrm>
        <a:off x="498777" y="3429413"/>
        <a:ext cx="2595118" cy="823926"/>
      </dsp:txXfrm>
    </dsp:sp>
    <dsp:sp modelId="{F5B50328-B70E-4048-8F84-0717131A1DA2}">
      <dsp:nvSpPr>
        <dsp:cNvPr id="0" name=""/>
        <dsp:cNvSpPr/>
      </dsp:nvSpPr>
      <dsp:spPr>
        <a:xfrm>
          <a:off x="5525857" y="979653"/>
          <a:ext cx="900002" cy="9000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F93ED1-3A0D-4A45-945C-9AFB313E4515}">
      <dsp:nvSpPr>
        <dsp:cNvPr id="0" name=""/>
        <dsp:cNvSpPr/>
      </dsp:nvSpPr>
      <dsp:spPr>
        <a:xfrm>
          <a:off x="6421894" y="983618"/>
          <a:ext cx="1365098"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Radiation interaction</a:t>
          </a:r>
        </a:p>
      </dsp:txBody>
      <dsp:txXfrm>
        <a:off x="6421894" y="983618"/>
        <a:ext cx="1365098" cy="892071"/>
      </dsp:txXfrm>
    </dsp:sp>
    <dsp:sp modelId="{C5FB7C32-D176-407F-B99E-59C41080DEC2}">
      <dsp:nvSpPr>
        <dsp:cNvPr id="0" name=""/>
        <dsp:cNvSpPr/>
      </dsp:nvSpPr>
      <dsp:spPr>
        <a:xfrm>
          <a:off x="4856803" y="1964987"/>
          <a:ext cx="900002" cy="90000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7EE84E-0424-4434-978F-20BB50712D31}">
      <dsp:nvSpPr>
        <dsp:cNvPr id="0" name=""/>
        <dsp:cNvSpPr/>
      </dsp:nvSpPr>
      <dsp:spPr>
        <a:xfrm>
          <a:off x="5752840" y="1968952"/>
          <a:ext cx="1271202"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Cloud formation</a:t>
          </a:r>
        </a:p>
      </dsp:txBody>
      <dsp:txXfrm>
        <a:off x="5752840" y="1968952"/>
        <a:ext cx="1271202" cy="892071"/>
      </dsp:txXfrm>
    </dsp:sp>
    <dsp:sp modelId="{EE84DC9F-A4C2-4E2F-BA46-609672ADC726}">
      <dsp:nvSpPr>
        <dsp:cNvPr id="0" name=""/>
        <dsp:cNvSpPr/>
      </dsp:nvSpPr>
      <dsp:spPr>
        <a:xfrm>
          <a:off x="4856803" y="3157120"/>
          <a:ext cx="900002" cy="90000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627FA-F4F8-47B6-8286-E0EDC7C3D8BE}">
      <dsp:nvSpPr>
        <dsp:cNvPr id="0" name=""/>
        <dsp:cNvSpPr/>
      </dsp:nvSpPr>
      <dsp:spPr>
        <a:xfrm>
          <a:off x="5752840" y="3161085"/>
          <a:ext cx="1986253"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Biogeochemical cycles</a:t>
          </a:r>
        </a:p>
      </dsp:txBody>
      <dsp:txXfrm>
        <a:off x="5752840" y="3161085"/>
        <a:ext cx="1986253" cy="892071"/>
      </dsp:txXfrm>
    </dsp:sp>
    <dsp:sp modelId="{22590BAC-A5F2-4F9C-B955-F0641FB6986C}">
      <dsp:nvSpPr>
        <dsp:cNvPr id="0" name=""/>
        <dsp:cNvSpPr/>
      </dsp:nvSpPr>
      <dsp:spPr>
        <a:xfrm>
          <a:off x="5525857" y="4142453"/>
          <a:ext cx="900002" cy="900002"/>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0F8164-1D7D-4B30-AF9F-4F2FF889CF68}">
      <dsp:nvSpPr>
        <dsp:cNvPr id="0" name=""/>
        <dsp:cNvSpPr/>
      </dsp:nvSpPr>
      <dsp:spPr>
        <a:xfrm>
          <a:off x="6421894" y="4146419"/>
          <a:ext cx="1596035"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Atmospheric chemistry</a:t>
          </a:r>
        </a:p>
      </dsp:txBody>
      <dsp:txXfrm>
        <a:off x="6421894" y="4146419"/>
        <a:ext cx="1596035" cy="892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5CB56-EE1A-462C-8B7A-5108DFCF74EA}">
      <dsp:nvSpPr>
        <dsp:cNvPr id="0" name=""/>
        <dsp:cNvSpPr/>
      </dsp:nvSpPr>
      <dsp:spPr>
        <a:xfrm>
          <a:off x="0" y="1027568"/>
          <a:ext cx="11506200" cy="856800"/>
        </a:xfrm>
        <a:prstGeom prst="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C480E56-6E6F-42E5-BEA9-55F67B9C26E6}">
      <dsp:nvSpPr>
        <dsp:cNvPr id="0" name=""/>
        <dsp:cNvSpPr/>
      </dsp:nvSpPr>
      <dsp:spPr>
        <a:xfrm>
          <a:off x="575310" y="525727"/>
          <a:ext cx="8054340" cy="10036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435" tIns="0" rIns="304435" bIns="0" numCol="1" spcCol="1270" anchor="ctr" anchorCtr="0">
          <a:noAutofit/>
        </a:bodyPr>
        <a:lstStyle/>
        <a:p>
          <a:pPr marL="0" lvl="0" indent="0" algn="l" defTabSz="1511300">
            <a:lnSpc>
              <a:spcPct val="90000"/>
            </a:lnSpc>
            <a:spcBef>
              <a:spcPct val="0"/>
            </a:spcBef>
            <a:spcAft>
              <a:spcPct val="35000"/>
            </a:spcAft>
            <a:buNone/>
          </a:pPr>
          <a:r>
            <a:rPr lang="en-GB" sz="3400" kern="1200" dirty="0"/>
            <a:t>Our current understanding of the airborne dust mineralogy </a:t>
          </a:r>
        </a:p>
      </dsp:txBody>
      <dsp:txXfrm>
        <a:off x="624306" y="574723"/>
        <a:ext cx="7956348" cy="905688"/>
      </dsp:txXfrm>
    </dsp:sp>
    <dsp:sp modelId="{A17695F1-4EC2-4E2E-9454-E00EA60EE784}">
      <dsp:nvSpPr>
        <dsp:cNvPr id="0" name=""/>
        <dsp:cNvSpPr/>
      </dsp:nvSpPr>
      <dsp:spPr>
        <a:xfrm>
          <a:off x="0" y="2569807"/>
          <a:ext cx="11506200" cy="856800"/>
        </a:xfrm>
        <a:prstGeom prst="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39DA706-DF5C-4C42-98E5-FE60DC5925E1}">
      <dsp:nvSpPr>
        <dsp:cNvPr id="0" name=""/>
        <dsp:cNvSpPr/>
      </dsp:nvSpPr>
      <dsp:spPr>
        <a:xfrm>
          <a:off x="575310" y="2067968"/>
          <a:ext cx="8054340" cy="10036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435" tIns="0" rIns="304435" bIns="0" numCol="1" spcCol="1270" anchor="ctr" anchorCtr="0">
          <a:noAutofit/>
        </a:bodyPr>
        <a:lstStyle/>
        <a:p>
          <a:pPr marL="0" lvl="0" indent="0" algn="l" defTabSz="1511300">
            <a:lnSpc>
              <a:spcPct val="90000"/>
            </a:lnSpc>
            <a:spcBef>
              <a:spcPct val="0"/>
            </a:spcBef>
            <a:spcAft>
              <a:spcPct val="35000"/>
            </a:spcAft>
            <a:buNone/>
          </a:pPr>
          <a:r>
            <a:rPr lang="en-GB" sz="3400" kern="1200" dirty="0"/>
            <a:t>Impact of considering mineralogy in different aspects of the climate system</a:t>
          </a:r>
        </a:p>
      </dsp:txBody>
      <dsp:txXfrm>
        <a:off x="624306" y="2116964"/>
        <a:ext cx="7956348" cy="905688"/>
      </dsp:txXfrm>
    </dsp:sp>
    <dsp:sp modelId="{0C87D35B-55C4-4103-8489-F46CDEBF059F}">
      <dsp:nvSpPr>
        <dsp:cNvPr id="0" name=""/>
        <dsp:cNvSpPr/>
      </dsp:nvSpPr>
      <dsp:spPr>
        <a:xfrm>
          <a:off x="0" y="4112048"/>
          <a:ext cx="11506200" cy="856800"/>
        </a:xfrm>
        <a:prstGeom prst="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0293497-49D9-4D1B-9DB8-0BF4DA50AE16}">
      <dsp:nvSpPr>
        <dsp:cNvPr id="0" name=""/>
        <dsp:cNvSpPr/>
      </dsp:nvSpPr>
      <dsp:spPr>
        <a:xfrm>
          <a:off x="575310" y="3610208"/>
          <a:ext cx="8054340" cy="10036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435" tIns="0" rIns="304435" bIns="0" numCol="1" spcCol="1270" anchor="ctr" anchorCtr="0">
          <a:noAutofit/>
        </a:bodyPr>
        <a:lstStyle/>
        <a:p>
          <a:pPr marL="0" lvl="0" indent="0" algn="l" defTabSz="1511300">
            <a:lnSpc>
              <a:spcPct val="90000"/>
            </a:lnSpc>
            <a:spcBef>
              <a:spcPct val="0"/>
            </a:spcBef>
            <a:spcAft>
              <a:spcPct val="35000"/>
            </a:spcAft>
            <a:buNone/>
          </a:pPr>
          <a:r>
            <a:rPr lang="en-GB" sz="3400" kern="1200" dirty="0"/>
            <a:t>Open questions and future research</a:t>
          </a:r>
        </a:p>
      </dsp:txBody>
      <dsp:txXfrm>
        <a:off x="624306" y="3659204"/>
        <a:ext cx="7956348" cy="9056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9401F-B2F5-410F-8D7B-A3A1984C336E}">
      <dsp:nvSpPr>
        <dsp:cNvPr id="0" name=""/>
        <dsp:cNvSpPr/>
      </dsp:nvSpPr>
      <dsp:spPr>
        <a:xfrm>
          <a:off x="0" y="0"/>
          <a:ext cx="8655050" cy="2326719"/>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7CE00B-508B-476A-9180-CE9EA416FC70}">
      <dsp:nvSpPr>
        <dsp:cNvPr id="0" name=""/>
        <dsp:cNvSpPr/>
      </dsp:nvSpPr>
      <dsp:spPr>
        <a:xfrm>
          <a:off x="259651" y="310229"/>
          <a:ext cx="2542420" cy="1706261"/>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483806-A3D2-464C-A7B4-A2516A9AB0F8}">
      <dsp:nvSpPr>
        <dsp:cNvPr id="0" name=""/>
        <dsp:cNvSpPr/>
      </dsp:nvSpPr>
      <dsp:spPr>
        <a:xfrm rot="10800000">
          <a:off x="259651" y="2326719"/>
          <a:ext cx="2542420" cy="2843768"/>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GB" sz="2800" kern="1200" dirty="0"/>
            <a:t>Soil mineralogy</a:t>
          </a:r>
        </a:p>
      </dsp:txBody>
      <dsp:txXfrm rot="10800000">
        <a:off x="337839" y="2326719"/>
        <a:ext cx="2386044" cy="2765580"/>
      </dsp:txXfrm>
    </dsp:sp>
    <dsp:sp modelId="{5CD7665E-B5C2-495D-BAEC-17FC23D99826}">
      <dsp:nvSpPr>
        <dsp:cNvPr id="0" name=""/>
        <dsp:cNvSpPr/>
      </dsp:nvSpPr>
      <dsp:spPr>
        <a:xfrm>
          <a:off x="3056314" y="310229"/>
          <a:ext cx="2542420" cy="1706261"/>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444" r="16444"/>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8E4F7D-DA68-4909-AD6F-3FAD309AD539}">
      <dsp:nvSpPr>
        <dsp:cNvPr id="0" name=""/>
        <dsp:cNvSpPr/>
      </dsp:nvSpPr>
      <dsp:spPr>
        <a:xfrm rot="10800000">
          <a:off x="3056314" y="2326719"/>
          <a:ext cx="2542420" cy="2843768"/>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GB" sz="2800" kern="1200" dirty="0"/>
            <a:t>Emitted size-resolved mineral fractions</a:t>
          </a:r>
        </a:p>
      </dsp:txBody>
      <dsp:txXfrm rot="10800000">
        <a:off x="3134502" y="2326719"/>
        <a:ext cx="2386044" cy="2765580"/>
      </dsp:txXfrm>
    </dsp:sp>
    <dsp:sp modelId="{3A520459-6AC6-4739-BBA5-4803CB74D59E}">
      <dsp:nvSpPr>
        <dsp:cNvPr id="0" name=""/>
        <dsp:cNvSpPr/>
      </dsp:nvSpPr>
      <dsp:spPr>
        <a:xfrm>
          <a:off x="5852977" y="310229"/>
          <a:ext cx="2542420" cy="1706261"/>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917C9-CE17-478F-B7C1-D3F6E950DB66}">
      <dsp:nvSpPr>
        <dsp:cNvPr id="0" name=""/>
        <dsp:cNvSpPr/>
      </dsp:nvSpPr>
      <dsp:spPr>
        <a:xfrm rot="10800000">
          <a:off x="5852977" y="2326719"/>
          <a:ext cx="2542420" cy="2843768"/>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GB" sz="2800" kern="1200" dirty="0"/>
            <a:t>Minerals’ atmospheric cycle</a:t>
          </a:r>
        </a:p>
      </dsp:txBody>
      <dsp:txXfrm rot="10800000">
        <a:off x="5931165" y="2326719"/>
        <a:ext cx="2386044" cy="2765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5FAC6-D29C-46C8-AE16-63BEDA2CDF9E}">
      <dsp:nvSpPr>
        <dsp:cNvPr id="0" name=""/>
        <dsp:cNvSpPr/>
      </dsp:nvSpPr>
      <dsp:spPr>
        <a:xfrm>
          <a:off x="7772" y="1549140"/>
          <a:ext cx="2395519" cy="77829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MONARCH</a:t>
          </a:r>
        </a:p>
      </dsp:txBody>
      <dsp:txXfrm>
        <a:off x="30568" y="1571936"/>
        <a:ext cx="2349927" cy="732707"/>
      </dsp:txXfrm>
    </dsp:sp>
    <dsp:sp modelId="{2177ECED-3B06-4BD7-B2A2-03B29052D7CF}">
      <dsp:nvSpPr>
        <dsp:cNvPr id="0" name=""/>
        <dsp:cNvSpPr/>
      </dsp:nvSpPr>
      <dsp:spPr>
        <a:xfrm rot="17445618">
          <a:off x="2047627" y="1399663"/>
          <a:ext cx="1101911" cy="46887"/>
        </a:xfrm>
        <a:custGeom>
          <a:avLst/>
          <a:gdLst/>
          <a:ahLst/>
          <a:cxnLst/>
          <a:rect l="0" t="0" r="0" b="0"/>
          <a:pathLst>
            <a:path>
              <a:moveTo>
                <a:pt x="0" y="23443"/>
              </a:moveTo>
              <a:lnTo>
                <a:pt x="1101911" y="23443"/>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71035" y="1395560"/>
        <a:ext cx="55095" cy="55095"/>
      </dsp:txXfrm>
    </dsp:sp>
    <dsp:sp modelId="{78E66198-8171-46C1-9392-75ACD40234E2}">
      <dsp:nvSpPr>
        <dsp:cNvPr id="0" name=""/>
        <dsp:cNvSpPr/>
      </dsp:nvSpPr>
      <dsp:spPr>
        <a:xfrm>
          <a:off x="2793874" y="508671"/>
          <a:ext cx="2595135" cy="79850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NCEP/NMMB</a:t>
          </a:r>
        </a:p>
      </dsp:txBody>
      <dsp:txXfrm>
        <a:off x="2817261" y="532058"/>
        <a:ext cx="2548361" cy="751732"/>
      </dsp:txXfrm>
    </dsp:sp>
    <dsp:sp modelId="{70421104-0514-44DC-93AA-81637FDCCA40}">
      <dsp:nvSpPr>
        <dsp:cNvPr id="0" name=""/>
        <dsp:cNvSpPr/>
      </dsp:nvSpPr>
      <dsp:spPr>
        <a:xfrm rot="3904412">
          <a:off x="2135208" y="2335057"/>
          <a:ext cx="926748" cy="46887"/>
        </a:xfrm>
        <a:custGeom>
          <a:avLst/>
          <a:gdLst/>
          <a:ahLst/>
          <a:cxnLst/>
          <a:rect l="0" t="0" r="0" b="0"/>
          <a:pathLst>
            <a:path>
              <a:moveTo>
                <a:pt x="0" y="23443"/>
              </a:moveTo>
              <a:lnTo>
                <a:pt x="926748" y="23443"/>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75414" y="2335332"/>
        <a:ext cx="46337" cy="46337"/>
      </dsp:txXfrm>
    </dsp:sp>
    <dsp:sp modelId="{E1A27B59-4ED3-43BB-ACE1-620EAD94C5A7}">
      <dsp:nvSpPr>
        <dsp:cNvPr id="0" name=""/>
        <dsp:cNvSpPr/>
      </dsp:nvSpPr>
      <dsp:spPr>
        <a:xfrm>
          <a:off x="2793874" y="2379458"/>
          <a:ext cx="2641769" cy="79850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BSC/Chemistry</a:t>
          </a:r>
        </a:p>
      </dsp:txBody>
      <dsp:txXfrm>
        <a:off x="2817261" y="2402845"/>
        <a:ext cx="2594995" cy="751732"/>
      </dsp:txXfrm>
    </dsp:sp>
    <dsp:sp modelId="{9020E272-A843-47FD-9DCB-644CAB5D51D4}">
      <dsp:nvSpPr>
        <dsp:cNvPr id="0" name=""/>
        <dsp:cNvSpPr/>
      </dsp:nvSpPr>
      <dsp:spPr>
        <a:xfrm rot="18602539">
          <a:off x="5252271" y="2361647"/>
          <a:ext cx="1028309" cy="46887"/>
        </a:xfrm>
        <a:custGeom>
          <a:avLst/>
          <a:gdLst/>
          <a:ahLst/>
          <a:cxnLst/>
          <a:rect l="0" t="0" r="0" b="0"/>
          <a:pathLst>
            <a:path>
              <a:moveTo>
                <a:pt x="0" y="23443"/>
              </a:moveTo>
              <a:lnTo>
                <a:pt x="1028309" y="2344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740718" y="2359383"/>
        <a:ext cx="51415" cy="51415"/>
      </dsp:txXfrm>
    </dsp:sp>
    <dsp:sp modelId="{634E72A6-695A-4C6C-9C46-F12AB5C07747}">
      <dsp:nvSpPr>
        <dsp:cNvPr id="0" name=""/>
        <dsp:cNvSpPr/>
      </dsp:nvSpPr>
      <dsp:spPr>
        <a:xfrm>
          <a:off x="6097209" y="1686650"/>
          <a:ext cx="2655808" cy="60963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AEROSOLS</a:t>
          </a:r>
        </a:p>
      </dsp:txBody>
      <dsp:txXfrm>
        <a:off x="6115065" y="1704506"/>
        <a:ext cx="2620096" cy="573926"/>
      </dsp:txXfrm>
    </dsp:sp>
    <dsp:sp modelId="{6230AB1D-9CE9-4D01-8B83-C1A537F00ABB}">
      <dsp:nvSpPr>
        <dsp:cNvPr id="0" name=""/>
        <dsp:cNvSpPr/>
      </dsp:nvSpPr>
      <dsp:spPr>
        <a:xfrm rot="2746074">
          <a:off x="5292230" y="3095038"/>
          <a:ext cx="948391" cy="46887"/>
        </a:xfrm>
        <a:custGeom>
          <a:avLst/>
          <a:gdLst/>
          <a:ahLst/>
          <a:cxnLst/>
          <a:rect l="0" t="0" r="0" b="0"/>
          <a:pathLst>
            <a:path>
              <a:moveTo>
                <a:pt x="0" y="23443"/>
              </a:moveTo>
              <a:lnTo>
                <a:pt x="948391" y="2344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742716" y="3094772"/>
        <a:ext cx="47419" cy="47419"/>
      </dsp:txXfrm>
    </dsp:sp>
    <dsp:sp modelId="{0A6A7649-80F6-44B4-AEA3-00B83BC6E20A}">
      <dsp:nvSpPr>
        <dsp:cNvPr id="0" name=""/>
        <dsp:cNvSpPr/>
      </dsp:nvSpPr>
      <dsp:spPr>
        <a:xfrm>
          <a:off x="6097209" y="3151814"/>
          <a:ext cx="2655808" cy="61287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GAS-PHASE CHEMISTRY</a:t>
          </a:r>
        </a:p>
      </dsp:txBody>
      <dsp:txXfrm>
        <a:off x="6115160" y="3169765"/>
        <a:ext cx="2619906" cy="576974"/>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0CADB-5076-4429-9A9C-2285A52918C5}"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D2386-07D7-4377-B00C-6A289549F7C2}" type="slidenum">
              <a:rPr lang="en-GB" smtClean="0"/>
              <a:t>‹#›</a:t>
            </a:fld>
            <a:endParaRPr lang="en-GB"/>
          </a:p>
        </p:txBody>
      </p:sp>
    </p:spTree>
    <p:extLst>
      <p:ext uri="{BB962C8B-B14F-4D97-AF65-F5344CB8AC3E}">
        <p14:creationId xmlns:p14="http://schemas.microsoft.com/office/powerpoint/2010/main" val="329871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dcd92319c4_1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dcd92319c4_1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Quartz and clays make up the largest fraction</a:t>
            </a:r>
            <a:r>
              <a:rPr lang="en-GB" baseline="0" dirty="0"/>
              <a:t> of the emitted dust globally </a:t>
            </a:r>
          </a:p>
          <a:p>
            <a:pPr marL="171450" indent="-171450">
              <a:buFont typeface="Arial" panose="020B0604020202020204" pitchFamily="34" charset="0"/>
              <a:buChar char="•"/>
            </a:pPr>
            <a:r>
              <a:rPr lang="en-GB" baseline="0" dirty="0" err="1"/>
              <a:t>Claquin</a:t>
            </a:r>
            <a:r>
              <a:rPr lang="en-GB" baseline="0" dirty="0"/>
              <a:t> – 40% of quartz, </a:t>
            </a:r>
            <a:r>
              <a:rPr lang="en-GB" baseline="0" dirty="0" err="1"/>
              <a:t>Journet</a:t>
            </a:r>
            <a:r>
              <a:rPr lang="en-GB" baseline="0" dirty="0"/>
              <a:t> – 30%</a:t>
            </a:r>
          </a:p>
          <a:p>
            <a:pPr marL="171450" indent="-171450">
              <a:buFont typeface="Arial" panose="020B0604020202020204" pitchFamily="34" charset="0"/>
              <a:buChar char="•"/>
            </a:pPr>
            <a:r>
              <a:rPr lang="en-GB" baseline="0" dirty="0"/>
              <a:t>Clays using both datasets represent around a 40% of the dust </a:t>
            </a:r>
            <a:r>
              <a:rPr lang="en-GB" baseline="0" dirty="0">
                <a:sym typeface="Wingdings" panose="05000000000000000000" pitchFamily="2" charset="2"/>
              </a:rPr>
              <a:t> vermiculite and chlorite constitute only a 6.5% of the total in </a:t>
            </a:r>
            <a:r>
              <a:rPr lang="en-GB" baseline="0" dirty="0" err="1">
                <a:sym typeface="Wingdings" panose="05000000000000000000" pitchFamily="2" charset="2"/>
              </a:rPr>
              <a:t>Journet</a:t>
            </a:r>
            <a:endParaRPr lang="en-GB" baseline="0" dirty="0">
              <a:sym typeface="Wingdings" panose="05000000000000000000" pitchFamily="2" charset="2"/>
            </a:endParaRPr>
          </a:p>
          <a:p>
            <a:pPr marL="171450" indent="-171450">
              <a:buFont typeface="Arial" panose="020B0604020202020204" pitchFamily="34" charset="0"/>
              <a:buChar char="•"/>
            </a:pPr>
            <a:r>
              <a:rPr lang="en-GB" baseline="0" dirty="0">
                <a:sym typeface="Wingdings" panose="05000000000000000000" pitchFamily="2" charset="2"/>
              </a:rPr>
              <a:t>The 20 to 30% remaining is mostly feldspars (higher in </a:t>
            </a:r>
            <a:r>
              <a:rPr lang="en-GB" baseline="0" dirty="0" err="1">
                <a:sym typeface="Wingdings" panose="05000000000000000000" pitchFamily="2" charset="2"/>
              </a:rPr>
              <a:t>Claquin</a:t>
            </a:r>
            <a:r>
              <a:rPr lang="en-GB" baseline="0" dirty="0">
                <a:sym typeface="Wingdings" panose="05000000000000000000" pitchFamily="2" charset="2"/>
              </a:rPr>
              <a:t>, 13 vs 10%) and calcite (higher in </a:t>
            </a:r>
            <a:r>
              <a:rPr lang="en-GB" baseline="0" dirty="0" err="1">
                <a:sym typeface="Wingdings" panose="05000000000000000000" pitchFamily="2" charset="2"/>
              </a:rPr>
              <a:t>Journet</a:t>
            </a:r>
            <a:r>
              <a:rPr lang="en-GB" baseline="0" dirty="0">
                <a:sym typeface="Wingdings" panose="05000000000000000000" pitchFamily="2" charset="2"/>
              </a:rPr>
              <a:t>, 8% vs 5%).</a:t>
            </a:r>
          </a:p>
          <a:p>
            <a:pPr marL="171450" indent="-171450">
              <a:buFont typeface="Arial" panose="020B0604020202020204" pitchFamily="34" charset="0"/>
              <a:buChar char="•"/>
            </a:pPr>
            <a:r>
              <a:rPr lang="en-GB" baseline="0" dirty="0">
                <a:sym typeface="Wingdings" panose="05000000000000000000" pitchFamily="2" charset="2"/>
              </a:rPr>
              <a:t>Iron oxides are quite different – in composition and amount, although the maps share the definition of Australian soils as richer in </a:t>
            </a:r>
            <a:r>
              <a:rPr lang="en-GB" baseline="0" dirty="0" err="1">
                <a:sym typeface="Wingdings" panose="05000000000000000000" pitchFamily="2" charset="2"/>
              </a:rPr>
              <a:t>irox</a:t>
            </a:r>
            <a:r>
              <a:rPr lang="en-GB" baseline="0" dirty="0">
                <a:sym typeface="Wingdings" panose="05000000000000000000" pitchFamily="2" charset="2"/>
              </a:rPr>
              <a:t>.</a:t>
            </a:r>
          </a:p>
          <a:p>
            <a:pPr marL="171450" indent="-171450">
              <a:buFont typeface="Arial" panose="020B0604020202020204" pitchFamily="34" charset="0"/>
              <a:buChar char="•"/>
            </a:pPr>
            <a:r>
              <a:rPr lang="en-GB" baseline="0" dirty="0">
                <a:sym typeface="Wingdings" panose="05000000000000000000" pitchFamily="2" charset="2"/>
              </a:rPr>
              <a:t>If we consider </a:t>
            </a:r>
            <a:r>
              <a:rPr lang="en-GB" baseline="0" dirty="0" err="1">
                <a:sym typeface="Wingdings" panose="05000000000000000000" pitchFamily="2" charset="2"/>
              </a:rPr>
              <a:t>Journet</a:t>
            </a:r>
            <a:r>
              <a:rPr lang="en-GB" baseline="0" dirty="0">
                <a:sym typeface="Wingdings" panose="05000000000000000000" pitchFamily="2" charset="2"/>
              </a:rPr>
              <a:t> not normalized --- 10% of the dust mass at the global scale has an </a:t>
            </a:r>
            <a:r>
              <a:rPr lang="en-GB" baseline="0" dirty="0" err="1">
                <a:sym typeface="Wingdings" panose="05000000000000000000" pitchFamily="2" charset="2"/>
              </a:rPr>
              <a:t>unkown</a:t>
            </a:r>
            <a:r>
              <a:rPr lang="en-GB" baseline="0" dirty="0">
                <a:sym typeface="Wingdings" panose="05000000000000000000" pitchFamily="2" charset="2"/>
              </a:rPr>
              <a:t> composition. </a:t>
            </a:r>
          </a:p>
          <a:p>
            <a:pPr marL="0" indent="0">
              <a:buFont typeface="Arial" panose="020B0604020202020204" pitchFamily="34" charset="0"/>
              <a:buNone/>
            </a:pPr>
            <a:endParaRPr lang="en-GB" dirty="0"/>
          </a:p>
          <a:p>
            <a:r>
              <a:rPr lang="en-GB" dirty="0"/>
              <a:t>Common features:</a:t>
            </a:r>
            <a:r>
              <a:rPr lang="en-GB" baseline="0" dirty="0"/>
              <a:t> </a:t>
            </a:r>
          </a:p>
          <a:p>
            <a:pPr marL="171450" indent="-171450">
              <a:buFont typeface="Arial" panose="020B0604020202020204" pitchFamily="34" charset="0"/>
              <a:buChar char="•"/>
            </a:pPr>
            <a:r>
              <a:rPr lang="en-GB" baseline="0" dirty="0"/>
              <a:t>Quartz + clay minerals </a:t>
            </a:r>
            <a:r>
              <a:rPr lang="en-GB" baseline="0" dirty="0">
                <a:sym typeface="Wingdings" panose="05000000000000000000" pitchFamily="2" charset="2"/>
              </a:rPr>
              <a:t> 60% of the emitted dust globally</a:t>
            </a:r>
          </a:p>
          <a:p>
            <a:pPr marL="171450" indent="-171450">
              <a:buFont typeface="Arial" panose="020B0604020202020204" pitchFamily="34" charset="0"/>
              <a:buChar char="•"/>
            </a:pPr>
            <a:r>
              <a:rPr lang="en-GB" baseline="0" dirty="0">
                <a:sym typeface="Wingdings" panose="05000000000000000000" pitchFamily="2" charset="2"/>
              </a:rPr>
              <a:t>Australian soils  richer in iron oxides than the global average.</a:t>
            </a:r>
          </a:p>
          <a:p>
            <a:pPr marL="171450" indent="-171450">
              <a:buFont typeface="Arial" panose="020B0604020202020204" pitchFamily="34" charset="0"/>
              <a:buChar char="•"/>
            </a:pPr>
            <a:r>
              <a:rPr lang="en-GB" dirty="0"/>
              <a:t>Sahel vs North Africa </a:t>
            </a:r>
            <a:r>
              <a:rPr lang="en-GB" dirty="0">
                <a:sym typeface="Wingdings" panose="05000000000000000000" pitchFamily="2" charset="2"/>
              </a:rPr>
              <a:t> iron oxides (differences)</a:t>
            </a:r>
            <a:endParaRPr lang="en-GB" dirty="0"/>
          </a:p>
        </p:txBody>
      </p:sp>
      <p:sp>
        <p:nvSpPr>
          <p:cNvPr id="4" name="Slide Number Placeholder 3"/>
          <p:cNvSpPr>
            <a:spLocks noGrp="1"/>
          </p:cNvSpPr>
          <p:nvPr>
            <p:ph type="sldNum" sz="quarter" idx="10"/>
          </p:nvPr>
        </p:nvSpPr>
        <p:spPr/>
        <p:txBody>
          <a:bodyPr/>
          <a:lstStyle/>
          <a:p>
            <a:fld id="{66ED2386-07D7-4377-B00C-6A289549F7C2}" type="slidenum">
              <a:rPr lang="en-GB" smtClean="0"/>
              <a:t>18</a:t>
            </a:fld>
            <a:endParaRPr lang="en-GB"/>
          </a:p>
        </p:txBody>
      </p:sp>
    </p:spTree>
    <p:extLst>
      <p:ext uri="{BB962C8B-B14F-4D97-AF65-F5344CB8AC3E}">
        <p14:creationId xmlns:p14="http://schemas.microsoft.com/office/powerpoint/2010/main" val="325458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spcBef>
                <a:spcPts val="450"/>
              </a:spcBef>
            </a:pPr>
            <a:r>
              <a:rPr lang="en-GB" b="1" dirty="0" err="1"/>
              <a:t>Perlwitz</a:t>
            </a:r>
            <a:r>
              <a:rPr lang="en-GB" b="1" dirty="0"/>
              <a:t> et al. (2015) observations and evaluation methodology</a:t>
            </a:r>
          </a:p>
          <a:p>
            <a:pPr lvl="1">
              <a:lnSpc>
                <a:spcPct val="120000"/>
              </a:lnSpc>
              <a:spcBef>
                <a:spcPts val="450"/>
              </a:spcBef>
            </a:pPr>
            <a:r>
              <a:rPr lang="en-GB" dirty="0"/>
              <a:t>Observed minerals in specific sites and from ship campaigns since the late 60’s to present (2015).</a:t>
            </a:r>
          </a:p>
          <a:p>
            <a:pPr lvl="1">
              <a:lnSpc>
                <a:spcPct val="120000"/>
              </a:lnSpc>
              <a:spcBef>
                <a:spcPts val="450"/>
              </a:spcBef>
            </a:pPr>
            <a:r>
              <a:rPr lang="en-GB" dirty="0"/>
              <a:t>Method to derive uncertainty of the measurement comparable to modelled monthly mean. </a:t>
            </a:r>
          </a:p>
          <a:p>
            <a:pPr lvl="1">
              <a:lnSpc>
                <a:spcPct val="120000"/>
              </a:lnSpc>
              <a:spcBef>
                <a:spcPts val="450"/>
              </a:spcBef>
            </a:pPr>
            <a:r>
              <a:rPr lang="en-GB" dirty="0"/>
              <a:t>Collocation in space (nearest neighbour to the </a:t>
            </a:r>
            <a:r>
              <a:rPr lang="en-GB" dirty="0" err="1"/>
              <a:t>lat-lon</a:t>
            </a:r>
            <a:r>
              <a:rPr lang="en-GB" dirty="0"/>
              <a:t> location of the obs. Site or average over the ship’s trajectory) and time (model value corresponding to the month(s) of the measurement).</a:t>
            </a:r>
          </a:p>
          <a:p>
            <a:pPr lvl="1">
              <a:lnSpc>
                <a:spcPct val="120000"/>
              </a:lnSpc>
              <a:spcBef>
                <a:spcPts val="450"/>
              </a:spcBef>
            </a:pPr>
            <a:r>
              <a:rPr lang="en-GB" dirty="0"/>
              <a:t>Collocated size ranges considering fractions below 2, 10, 20 µm, between 2 and 20 µm and bulk (i.e. measures reported as bulk or below ranges larger than 20 µm).</a:t>
            </a:r>
          </a:p>
          <a:p>
            <a:pPr lvl="1">
              <a:lnSpc>
                <a:spcPct val="120000"/>
              </a:lnSpc>
              <a:spcBef>
                <a:spcPts val="450"/>
              </a:spcBef>
            </a:pPr>
            <a:r>
              <a:rPr lang="en-GB" dirty="0"/>
              <a:t>Evaluation of mineral fractions over minerals present in the observation and the model. </a:t>
            </a:r>
          </a:p>
          <a:p>
            <a:endParaRPr lang="en-GB" dirty="0"/>
          </a:p>
        </p:txBody>
      </p:sp>
      <p:sp>
        <p:nvSpPr>
          <p:cNvPr id="4" name="Slide Number Placeholder 3"/>
          <p:cNvSpPr>
            <a:spLocks noGrp="1"/>
          </p:cNvSpPr>
          <p:nvPr>
            <p:ph type="sldNum" sz="quarter" idx="10"/>
          </p:nvPr>
        </p:nvSpPr>
        <p:spPr/>
        <p:txBody>
          <a:bodyPr/>
          <a:lstStyle/>
          <a:p>
            <a:fld id="{2A2238A4-7721-4CEA-AF89-5F9E7BB9368E}" type="slidenum">
              <a:rPr lang="en-GB" smtClean="0"/>
              <a:t>24</a:t>
            </a:fld>
            <a:endParaRPr lang="en-GB"/>
          </a:p>
        </p:txBody>
      </p:sp>
    </p:spTree>
    <p:extLst>
      <p:ext uri="{BB962C8B-B14F-4D97-AF65-F5344CB8AC3E}">
        <p14:creationId xmlns:p14="http://schemas.microsoft.com/office/powerpoint/2010/main" val="1140081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strike="noStrike" spc="-1" dirty="0">
                <a:solidFill>
                  <a:srgbClr val="333333"/>
                </a:solidFill>
                <a:latin typeface="P t sans"/>
                <a:ea typeface="Noto Sans CJK SC"/>
              </a:rPr>
              <a:t>Parameterization’s impact to ICNC in 1-year average ICNC_MPC full-column burden:</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0" strike="noStrike" spc="-1" dirty="0">
                <a:solidFill>
                  <a:srgbClr val="333333"/>
                </a:solidFill>
                <a:latin typeface="P t sans"/>
                <a:ea typeface="Noto Sans CJK SC"/>
              </a:rPr>
              <a:t>Reduction in MPC ICNC with the new aerosol-dependent ice nucleation parameterization in comparison to Meyers et al.; however, the distribution seems </a:t>
            </a:r>
            <a:r>
              <a:rPr lang="en-GB" sz="1200" b="1" strike="noStrike" spc="-1" dirty="0">
                <a:solidFill>
                  <a:srgbClr val="333333"/>
                </a:solidFill>
                <a:latin typeface="P t sans"/>
                <a:ea typeface="Noto Sans CJK SC"/>
              </a:rPr>
              <a:t>more realistic</a:t>
            </a:r>
            <a:r>
              <a:rPr lang="en-GB" sz="1200" b="0" strike="noStrike" spc="-1" dirty="0">
                <a:solidFill>
                  <a:srgbClr val="333333"/>
                </a:solidFill>
                <a:latin typeface="P t sans"/>
                <a:ea typeface="Noto Sans CJK SC"/>
              </a:rPr>
              <a:t> since it depicts a clear association of the simulated ICNC with the </a:t>
            </a:r>
            <a:r>
              <a:rPr lang="en-GB" sz="1200" b="1" strike="noStrike" spc="-1" dirty="0">
                <a:solidFill>
                  <a:srgbClr val="333333"/>
                </a:solidFill>
                <a:latin typeface="P t sans"/>
                <a:ea typeface="Noto Sans CJK SC"/>
              </a:rPr>
              <a:t>mineral-dust emission sources and transported areas.</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6ED2386-07D7-4377-B00C-6A289549F7C2}" type="slidenum">
              <a:rPr lang="en-GB" smtClean="0"/>
              <a:t>30</a:t>
            </a:fld>
            <a:endParaRPr lang="en-GB"/>
          </a:p>
        </p:txBody>
      </p:sp>
    </p:spTree>
    <p:extLst>
      <p:ext uri="{BB962C8B-B14F-4D97-AF65-F5344CB8AC3E}">
        <p14:creationId xmlns:p14="http://schemas.microsoft.com/office/powerpoint/2010/main" val="42532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strike="noStrike" spc="-1" dirty="0">
                <a:solidFill>
                  <a:srgbClr val="000000"/>
                </a:solidFill>
                <a:latin typeface="Arial"/>
                <a:ea typeface="DejaVu Sans"/>
              </a:rPr>
              <a:t>Four 1-year-long simulations (July 1990 – June 1991) with different ice nucleation parameterizations were run with the EC-Earth3-AerChem ESM with the configuration as in Fig. 1 and the ice nucleation and growth scheme as in Fig.2:</a:t>
            </a:r>
            <a:endParaRPr lang="en-GB" sz="1200" b="0" strike="noStrike" spc="-1" dirty="0">
              <a:latin typeface="Arial"/>
            </a:endParaRPr>
          </a:p>
          <a:p>
            <a:pPr marL="216000" indent="-214560">
              <a:lnSpc>
                <a:spcPct val="100000"/>
              </a:lnSpc>
              <a:buClr>
                <a:srgbClr val="000000"/>
              </a:buClr>
              <a:buFont typeface="Symbol"/>
              <a:buChar char=""/>
            </a:pPr>
            <a:r>
              <a:rPr lang="en-GB" sz="1200" b="0" strike="noStrike" spc="-1" dirty="0">
                <a:solidFill>
                  <a:srgbClr val="000000"/>
                </a:solidFill>
                <a:latin typeface="Arial"/>
                <a:ea typeface="DejaVu Sans"/>
              </a:rPr>
              <a:t> The Meyers et al. (1992) parameterization used in the original ECMWF IFS model.</a:t>
            </a:r>
            <a:endParaRPr lang="en-GB" sz="1200" b="0" strike="noStrike" spc="-1" dirty="0">
              <a:latin typeface="Arial"/>
            </a:endParaRPr>
          </a:p>
          <a:p>
            <a:pPr marL="216000" indent="-214560">
              <a:lnSpc>
                <a:spcPct val="100000"/>
              </a:lnSpc>
              <a:buClr>
                <a:srgbClr val="000000"/>
              </a:buClr>
              <a:buFont typeface="Symbol"/>
              <a:buChar char=""/>
            </a:pPr>
            <a:r>
              <a:rPr lang="en-GB" sz="1200" b="0" strike="noStrike" spc="-1" dirty="0">
                <a:solidFill>
                  <a:srgbClr val="000000"/>
                </a:solidFill>
                <a:latin typeface="Arial"/>
                <a:ea typeface="DejaVu Sans"/>
              </a:rPr>
              <a:t> Aerosol-sensitive (A-s) ice nucleation parameterization as a combination of the following primary ice production (PIP) processes: Harrison et al. (2019), Ullrich et al. (2017), and Wilson et al. (2015).</a:t>
            </a:r>
            <a:endParaRPr lang="en-GB" sz="1200" b="0" strike="noStrike" spc="-1" dirty="0">
              <a:latin typeface="Arial"/>
            </a:endParaRPr>
          </a:p>
          <a:p>
            <a:pPr marL="216000" indent="-214560">
              <a:lnSpc>
                <a:spcPct val="100000"/>
              </a:lnSpc>
              <a:buClr>
                <a:srgbClr val="000000"/>
              </a:buClr>
              <a:buFont typeface="Symbol"/>
              <a:buChar char=""/>
            </a:pPr>
            <a:r>
              <a:rPr lang="en-GB" sz="1200" b="0" strike="noStrike" spc="-1" dirty="0">
                <a:solidFill>
                  <a:srgbClr val="000000"/>
                </a:solidFill>
                <a:latin typeface="Arial"/>
                <a:ea typeface="DejaVu Sans"/>
              </a:rPr>
              <a:t> Aerosol-sensitive ice nucleation parameterization (as in “2”) in combination with a Random Forest regressor, RaFSIPv1, where the secondary ice production (SIP) processes are estimated from ice enhancement factors (</a:t>
            </a:r>
            <a:r>
              <a:rPr lang="en-GB" sz="1200" b="0" strike="noStrike" spc="-1" dirty="0" err="1">
                <a:solidFill>
                  <a:srgbClr val="000000"/>
                </a:solidFill>
                <a:latin typeface="Arial"/>
                <a:ea typeface="DejaVu Sans"/>
              </a:rPr>
              <a:t>Georgakaki</a:t>
            </a:r>
            <a:r>
              <a:rPr lang="en-GB" sz="1200" b="0" strike="noStrike" spc="-1" dirty="0">
                <a:solidFill>
                  <a:srgbClr val="000000"/>
                </a:solidFill>
                <a:latin typeface="Arial"/>
                <a:ea typeface="DejaVu Sans"/>
              </a:rPr>
              <a:t> et al., in prep.).</a:t>
            </a:r>
            <a:endParaRPr lang="en-GB" sz="1200" b="0" strike="noStrike" spc="-1" dirty="0">
              <a:latin typeface="Arial"/>
            </a:endParaRPr>
          </a:p>
          <a:p>
            <a:pPr marL="216000" indent="-214560">
              <a:lnSpc>
                <a:spcPct val="100000"/>
              </a:lnSpc>
              <a:buClr>
                <a:srgbClr val="000000"/>
              </a:buClr>
              <a:buFont typeface="Symbol"/>
              <a:buChar char=""/>
            </a:pPr>
            <a:r>
              <a:rPr lang="en-GB" sz="1200" b="0" strike="noStrike" spc="-1" dirty="0">
                <a:solidFill>
                  <a:srgbClr val="000000"/>
                </a:solidFill>
                <a:latin typeface="Arial"/>
                <a:ea typeface="DejaVu Sans"/>
              </a:rPr>
              <a:t> Same as in “3” but in combination with RaFSIPv2, where the SIP is directly estimated from the random forest parameterization</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6ED2386-07D7-4377-B00C-6A289549F7C2}" type="slidenum">
              <a:rPr lang="en-GB" smtClean="0"/>
              <a:t>42</a:t>
            </a:fld>
            <a:endParaRPr lang="en-GB"/>
          </a:p>
        </p:txBody>
      </p:sp>
    </p:spTree>
    <p:extLst>
      <p:ext uri="{BB962C8B-B14F-4D97-AF65-F5344CB8AC3E}">
        <p14:creationId xmlns:p14="http://schemas.microsoft.com/office/powerpoint/2010/main" val="232277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cd92319c4_1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LETKF DA – Local Ensemble Transform Kalman Filter Data </a:t>
            </a:r>
            <a:r>
              <a:rPr lang="en-GB" dirty="0" err="1"/>
              <a:t>Assimilaton</a:t>
            </a:r>
            <a:r>
              <a:rPr lang="en-GB" dirty="0"/>
              <a:t> </a:t>
            </a:r>
            <a:endParaRPr dirty="0"/>
          </a:p>
        </p:txBody>
      </p:sp>
      <p:sp>
        <p:nvSpPr>
          <p:cNvPr id="157" name="Google Shape;157;gdcd92319c4_1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cd92319c4_1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sds-was.aemet.es</a:t>
            </a:r>
          </a:p>
          <a:p>
            <a:pPr marL="0" lvl="0" indent="0" algn="l" rtl="0">
              <a:spcBef>
                <a:spcPts val="0"/>
              </a:spcBef>
              <a:spcAft>
                <a:spcPts val="0"/>
              </a:spcAft>
              <a:buNone/>
            </a:pPr>
            <a:r>
              <a:rPr lang="en-GB" dirty="0"/>
              <a:t>https://dust.aemet.es/</a:t>
            </a:r>
            <a:endParaRPr dirty="0"/>
          </a:p>
        </p:txBody>
      </p:sp>
      <p:sp>
        <p:nvSpPr>
          <p:cNvPr id="192" name="Google Shape;192;gdcd92319c4_1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Mineral</a:t>
            </a:r>
            <a:r>
              <a:rPr lang="en-GB" baseline="0" dirty="0"/>
              <a:t> dust plays a key role in multiple processes of the Earth System.</a:t>
            </a:r>
          </a:p>
          <a:p>
            <a:r>
              <a:rPr lang="en-GB" baseline="0" dirty="0"/>
              <a:t>Dust interacts with short and long wave radiation</a:t>
            </a:r>
          </a:p>
          <a:p>
            <a:r>
              <a:rPr lang="en-GB" baseline="0" dirty="0"/>
              <a:t>and influences cloud formation, hence having an impact on the Earth’s radiative balance</a:t>
            </a:r>
          </a:p>
          <a:p>
            <a:r>
              <a:rPr lang="en-GB" baseline="0" dirty="0"/>
              <a:t>It also acts as a carrier of nutrients to ocean and land ecosystems, which can potentially influence the global carbon cycle. </a:t>
            </a:r>
          </a:p>
          <a:p>
            <a:r>
              <a:rPr lang="en-GB" baseline="0" dirty="0"/>
              <a:t>Dust particles can also get coated with different atmospheric species and intervene in atmospheric chemistry. </a:t>
            </a:r>
          </a:p>
        </p:txBody>
      </p:sp>
      <p:sp>
        <p:nvSpPr>
          <p:cNvPr id="4" name="Slide Number Placeholder 3"/>
          <p:cNvSpPr>
            <a:spLocks noGrp="1"/>
          </p:cNvSpPr>
          <p:nvPr>
            <p:ph type="sldNum" sz="quarter" idx="10"/>
          </p:nvPr>
        </p:nvSpPr>
        <p:spPr/>
        <p:txBody>
          <a:bodyPr/>
          <a:lstStyle/>
          <a:p>
            <a:fld id="{66ED2386-07D7-4377-B00C-6A289549F7C2}" type="slidenum">
              <a:rPr lang="en-GB" smtClean="0"/>
              <a:t>7</a:t>
            </a:fld>
            <a:endParaRPr lang="en-GB"/>
          </a:p>
        </p:txBody>
      </p:sp>
    </p:spTree>
    <p:extLst>
      <p:ext uri="{BB962C8B-B14F-4D97-AF65-F5344CB8AC3E}">
        <p14:creationId xmlns:p14="http://schemas.microsoft.com/office/powerpoint/2010/main" val="352484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There</a:t>
            </a:r>
            <a:r>
              <a:rPr lang="en-GB" baseline="0" dirty="0"/>
              <a:t> are multiple evidences that point to iron oxides or total iron content in dust as a key component to determine dust absorption. For instance, this study from </a:t>
            </a:r>
            <a:r>
              <a:rPr lang="en-GB" baseline="0" dirty="0" err="1"/>
              <a:t>DiBiagio</a:t>
            </a:r>
            <a:r>
              <a:rPr lang="en-GB" baseline="0" dirty="0"/>
              <a:t> and her </a:t>
            </a:r>
            <a:r>
              <a:rPr lang="en-GB" baseline="0" dirty="0" err="1"/>
              <a:t>coauthors</a:t>
            </a:r>
            <a:r>
              <a:rPr lang="en-GB" baseline="0" dirty="0"/>
              <a:t> shows a linear dependence between dust iron oxides and the single scattering albedo of a </a:t>
            </a:r>
            <a:r>
              <a:rPr lang="en-GB" baseline="0" dirty="0" err="1"/>
              <a:t>resuspended</a:t>
            </a:r>
            <a:r>
              <a:rPr lang="en-GB" baseline="0" dirty="0"/>
              <a:t> dust sample in the short-wave. </a:t>
            </a:r>
          </a:p>
          <a:p>
            <a:r>
              <a:rPr lang="en-GB" baseline="0" dirty="0"/>
              <a:t> </a:t>
            </a:r>
            <a:endParaRPr lang="en-GB" dirty="0"/>
          </a:p>
        </p:txBody>
      </p:sp>
      <p:sp>
        <p:nvSpPr>
          <p:cNvPr id="4" name="Slide Number Placeholder 3"/>
          <p:cNvSpPr>
            <a:spLocks noGrp="1"/>
          </p:cNvSpPr>
          <p:nvPr>
            <p:ph type="sldNum" sz="quarter" idx="10"/>
          </p:nvPr>
        </p:nvSpPr>
        <p:spPr/>
        <p:txBody>
          <a:bodyPr/>
          <a:lstStyle/>
          <a:p>
            <a:fld id="{66ED2386-07D7-4377-B00C-6A289549F7C2}" type="slidenum">
              <a:rPr lang="en-GB" smtClean="0"/>
              <a:t>8</a:t>
            </a:fld>
            <a:endParaRPr lang="en-GB"/>
          </a:p>
        </p:txBody>
      </p:sp>
    </p:spTree>
    <p:extLst>
      <p:ext uri="{BB962C8B-B14F-4D97-AF65-F5344CB8AC3E}">
        <p14:creationId xmlns:p14="http://schemas.microsoft.com/office/powerpoint/2010/main" val="176983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Dust</a:t>
            </a:r>
            <a:r>
              <a:rPr lang="en-GB" baseline="0" dirty="0"/>
              <a:t> also impacts mixed-phase cloud formation, and several works show that the effectiveness of dust particles to act as ice nuclei depends on its composition. In particular, k-feldspars and quartz have been singled out as relevant components for heterogeneous nucleation processes. </a:t>
            </a:r>
            <a:endParaRPr lang="en-GB" dirty="0"/>
          </a:p>
        </p:txBody>
      </p:sp>
      <p:sp>
        <p:nvSpPr>
          <p:cNvPr id="4" name="Slide Number Placeholder 3"/>
          <p:cNvSpPr>
            <a:spLocks noGrp="1"/>
          </p:cNvSpPr>
          <p:nvPr>
            <p:ph type="sldNum" sz="quarter" idx="10"/>
          </p:nvPr>
        </p:nvSpPr>
        <p:spPr/>
        <p:txBody>
          <a:bodyPr/>
          <a:lstStyle/>
          <a:p>
            <a:fld id="{66ED2386-07D7-4377-B00C-6A289549F7C2}" type="slidenum">
              <a:rPr lang="en-GB" smtClean="0"/>
              <a:t>9</a:t>
            </a:fld>
            <a:endParaRPr lang="en-GB"/>
          </a:p>
        </p:txBody>
      </p:sp>
    </p:spTree>
    <p:extLst>
      <p:ext uri="{BB962C8B-B14F-4D97-AF65-F5344CB8AC3E}">
        <p14:creationId xmlns:p14="http://schemas.microsoft.com/office/powerpoint/2010/main" val="353603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Dust</a:t>
            </a:r>
            <a:r>
              <a:rPr lang="en-GB" baseline="0" dirty="0"/>
              <a:t> is also a source of nutrients, such as phosphorous and iron, for terrestrial and ocean ecosystems. In particular, </a:t>
            </a:r>
            <a:endParaRPr lang="en-GB" dirty="0"/>
          </a:p>
        </p:txBody>
      </p:sp>
      <p:sp>
        <p:nvSpPr>
          <p:cNvPr id="4" name="Slide Number Placeholder 3"/>
          <p:cNvSpPr>
            <a:spLocks noGrp="1"/>
          </p:cNvSpPr>
          <p:nvPr>
            <p:ph type="sldNum" sz="quarter" idx="10"/>
          </p:nvPr>
        </p:nvSpPr>
        <p:spPr/>
        <p:txBody>
          <a:bodyPr/>
          <a:lstStyle/>
          <a:p>
            <a:fld id="{66ED2386-07D7-4377-B00C-6A289549F7C2}" type="slidenum">
              <a:rPr lang="en-GB" smtClean="0"/>
              <a:t>10</a:t>
            </a:fld>
            <a:endParaRPr lang="en-GB"/>
          </a:p>
        </p:txBody>
      </p:sp>
    </p:spTree>
    <p:extLst>
      <p:ext uri="{BB962C8B-B14F-4D97-AF65-F5344CB8AC3E}">
        <p14:creationId xmlns:p14="http://schemas.microsoft.com/office/powerpoint/2010/main" val="33815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p:spPr>
      </p:sp>
      <p:sp>
        <p:nvSpPr>
          <p:cNvPr id="3" name="Marcador de notas 2"/>
          <p:cNvSpPr>
            <a:spLocks noGrp="1"/>
          </p:cNvSpPr>
          <p:nvPr>
            <p:ph type="body" idx="1"/>
          </p:nvPr>
        </p:nvSpPr>
        <p:spPr/>
        <p:txBody>
          <a:bodyPr/>
          <a:lstStyle/>
          <a:p>
            <a:pPr marL="228600" indent="-228600">
              <a:buAutoNum type="arabicParenBoth"/>
            </a:pPr>
            <a:r>
              <a:rPr lang="en-US" sz="1050" dirty="0">
                <a:latin typeface="Arial" panose="020B0604020202020204" pitchFamily="34" charset="0"/>
                <a:cs typeface="Arial" panose="020B0604020202020204" pitchFamily="34" charset="0"/>
              </a:rPr>
              <a:t>Currently</a:t>
            </a:r>
            <a:r>
              <a:rPr lang="en-US" sz="1050" baseline="0" dirty="0">
                <a:latin typeface="Arial" panose="020B0604020202020204" pitchFamily="34" charset="0"/>
                <a:cs typeface="Arial" panose="020B0604020202020204" pitchFamily="34" charset="0"/>
              </a:rPr>
              <a:t> 2 SMAs implemented:</a:t>
            </a:r>
          </a:p>
          <a:p>
            <a:pPr marL="685800" lvl="1" indent="-228600">
              <a:buAutoNum type="arabicParenBoth"/>
            </a:pPr>
            <a:r>
              <a:rPr lang="en-US" sz="1050" baseline="0" dirty="0" err="1">
                <a:latin typeface="Arial" panose="020B0604020202020204" pitchFamily="34" charset="0"/>
                <a:cs typeface="Arial" panose="020B0604020202020204" pitchFamily="34" charset="0"/>
              </a:rPr>
              <a:t>Claquin</a:t>
            </a:r>
            <a:r>
              <a:rPr lang="en-US" sz="1050" baseline="0" dirty="0">
                <a:latin typeface="Arial" panose="020B0604020202020204" pitchFamily="34" charset="0"/>
                <a:cs typeface="Arial" panose="020B0604020202020204" pitchFamily="34" charset="0"/>
              </a:rPr>
              <a:t> – 8 minerals, including hematite as iron oxides</a:t>
            </a:r>
          </a:p>
          <a:p>
            <a:pPr marL="685800" lvl="1" indent="-228600">
              <a:buAutoNum type="arabicParenBoth"/>
            </a:pPr>
            <a:r>
              <a:rPr lang="en-US" sz="1050" baseline="0" dirty="0" err="1">
                <a:latin typeface="Arial" panose="020B0604020202020204" pitchFamily="34" charset="0"/>
                <a:cs typeface="Arial" panose="020B0604020202020204" pitchFamily="34" charset="0"/>
              </a:rPr>
              <a:t>Journet</a:t>
            </a:r>
            <a:r>
              <a:rPr lang="en-US" sz="1050" baseline="0" dirty="0">
                <a:latin typeface="Arial" panose="020B0604020202020204" pitchFamily="34" charset="0"/>
                <a:cs typeface="Arial" panose="020B0604020202020204" pitchFamily="34" charset="0"/>
              </a:rPr>
              <a:t> – same minerals, plus other 4, particularly distinguishes between goethite and hematite</a:t>
            </a:r>
          </a:p>
          <a:p>
            <a:pPr marL="228600" lvl="0" indent="-228600">
              <a:buAutoNum type="arabicParenBoth"/>
            </a:pPr>
            <a:r>
              <a:rPr lang="en-US" sz="1050" baseline="0" dirty="0">
                <a:latin typeface="Arial" panose="020B0604020202020204" pitchFamily="34" charset="0"/>
                <a:cs typeface="Arial" panose="020B0604020202020204" pitchFamily="34" charset="0"/>
              </a:rPr>
              <a:t>They use a common methodology</a:t>
            </a:r>
          </a:p>
          <a:p>
            <a:pPr marL="685800" lvl="1" indent="-228600">
              <a:buAutoNum type="arabicParenBoth"/>
            </a:pPr>
            <a:r>
              <a:rPr lang="en-US" sz="1050" baseline="0" dirty="0">
                <a:latin typeface="Arial" panose="020B0604020202020204" pitchFamily="34" charset="0"/>
                <a:cs typeface="Arial" panose="020B0604020202020204" pitchFamily="34" charset="0"/>
              </a:rPr>
              <a:t>FAO soil classification</a:t>
            </a:r>
          </a:p>
          <a:p>
            <a:pPr marL="685800" lvl="1" indent="-228600">
              <a:buAutoNum type="arabicParenBoth"/>
            </a:pPr>
            <a:r>
              <a:rPr lang="en-US" sz="1050" baseline="0" dirty="0">
                <a:latin typeface="Arial" panose="020B0604020202020204" pitchFamily="34" charset="0"/>
                <a:cs typeface="Arial" panose="020B0604020202020204" pitchFamily="34" charset="0"/>
              </a:rPr>
              <a:t>Assign to each soil type or unit a mean mineralogy composition based on available literature – information is provided in two size classes (clay/silt).</a:t>
            </a:r>
          </a:p>
          <a:p>
            <a:pPr marL="685800" lvl="1" indent="-228600">
              <a:buAutoNum type="arabicParenBoth"/>
            </a:pPr>
            <a:r>
              <a:rPr lang="en-US" sz="1050" baseline="0" dirty="0">
                <a:latin typeface="Arial" panose="020B0604020202020204" pitchFamily="34" charset="0"/>
                <a:cs typeface="Arial" panose="020B0604020202020204" pitchFamily="34" charset="0"/>
              </a:rPr>
              <a:t>Large uncertainty, due to the scarcity of observations and the number of assumptions or empirical approaches used to fill in missing information</a:t>
            </a:r>
          </a:p>
          <a:p>
            <a:pPr marL="685800" lvl="1" indent="-228600">
              <a:buAutoNum type="arabicParenBoth"/>
            </a:pPr>
            <a:r>
              <a:rPr lang="en-US" sz="1050" baseline="0" dirty="0">
                <a:latin typeface="Arial" panose="020B0604020202020204" pitchFamily="34" charset="0"/>
                <a:cs typeface="Arial" panose="020B0604020202020204" pitchFamily="34" charset="0"/>
              </a:rPr>
              <a:t>Example of iron oxides: </a:t>
            </a:r>
            <a:r>
              <a:rPr lang="en-US" sz="1050" baseline="0" dirty="0" err="1">
                <a:latin typeface="Arial" panose="020B0604020202020204" pitchFamily="34" charset="0"/>
                <a:cs typeface="Arial" panose="020B0604020202020204" pitchFamily="34" charset="0"/>
              </a:rPr>
              <a:t>Claquin</a:t>
            </a:r>
            <a:r>
              <a:rPr lang="en-US" sz="1050" baseline="0" dirty="0">
                <a:latin typeface="Arial" panose="020B0604020202020204" pitchFamily="34" charset="0"/>
                <a:cs typeface="Arial" panose="020B0604020202020204" pitchFamily="34" charset="0"/>
              </a:rPr>
              <a:t> on top hematite distribution over arid soils in arid and semi-arid regions // </a:t>
            </a:r>
            <a:r>
              <a:rPr lang="en-US" sz="1050" baseline="0" dirty="0" err="1">
                <a:latin typeface="Arial" panose="020B0604020202020204" pitchFamily="34" charset="0"/>
                <a:cs typeface="Arial" panose="020B0604020202020204" pitchFamily="34" charset="0"/>
              </a:rPr>
              <a:t>Journet</a:t>
            </a:r>
            <a:r>
              <a:rPr lang="en-US" sz="1050" baseline="0" dirty="0">
                <a:latin typeface="Arial" panose="020B0604020202020204" pitchFamily="34" charset="0"/>
                <a:cs typeface="Arial" panose="020B0604020202020204" pitchFamily="34" charset="0"/>
              </a:rPr>
              <a:t> goethite + hematite. – Huge differences over dust sources</a:t>
            </a:r>
          </a:p>
          <a:p>
            <a:pPr marL="685800" lvl="1" indent="-228600">
              <a:buAutoNum type="arabicParenBoth"/>
            </a:pPr>
            <a:r>
              <a:rPr lang="en-US" sz="1050" baseline="0" dirty="0">
                <a:latin typeface="Arial" panose="020B0604020202020204" pitchFamily="34" charset="0"/>
                <a:cs typeface="Arial" panose="020B0604020202020204" pitchFamily="34" charset="0"/>
              </a:rPr>
              <a:t>Best information we have (so far)</a:t>
            </a:r>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15</a:t>
            </a:fld>
            <a:endParaRPr lang="es-ES"/>
          </a:p>
        </p:txBody>
      </p:sp>
    </p:spTree>
    <p:extLst>
      <p:ext uri="{BB962C8B-B14F-4D97-AF65-F5344CB8AC3E}">
        <p14:creationId xmlns:p14="http://schemas.microsoft.com/office/powerpoint/2010/main" val="231579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characteristics of MONARCH are as follows:</a:t>
            </a:r>
          </a:p>
          <a:p>
            <a:pPr>
              <a:buFont typeface="Arial" panose="020B0604020202020204" pitchFamily="34" charset="0"/>
              <a:buChar char="•"/>
            </a:pPr>
            <a:r>
              <a:rPr lang="en-GB" dirty="0"/>
              <a:t>Nonhydrostatic meteorological core allowing both global and regional simulations with embedded telescoping nests.</a:t>
            </a:r>
          </a:p>
          <a:p>
            <a:pPr>
              <a:buFont typeface="Arial" panose="020B0604020202020204" pitchFamily="34" charset="0"/>
              <a:buChar char="•"/>
            </a:pPr>
            <a:r>
              <a:rPr lang="en-GB" dirty="0"/>
              <a:t>Gas-aerosol chemistry packages to solve the tropospheric chemistry of the atmosphere.</a:t>
            </a:r>
          </a:p>
          <a:p>
            <a:pPr>
              <a:buFont typeface="Arial" panose="020B0604020202020204" pitchFamily="34" charset="0"/>
              <a:buChar char="•"/>
            </a:pPr>
            <a:r>
              <a:rPr lang="en-GB" dirty="0"/>
              <a:t>Different meteorology-driven emissions computed on-line: mineral dust, sea salt and biogenic gas species.</a:t>
            </a:r>
          </a:p>
          <a:p>
            <a:pPr>
              <a:buFont typeface="Arial" panose="020B0604020202020204" pitchFamily="34" charset="0"/>
              <a:buChar char="•"/>
            </a:pPr>
            <a:r>
              <a:rPr lang="en-GB" dirty="0"/>
              <a:t>Multiple mineral dust and sea salt source functions available.</a:t>
            </a:r>
          </a:p>
          <a:p>
            <a:pPr>
              <a:buFont typeface="Arial" panose="020B0604020202020204" pitchFamily="34" charset="0"/>
              <a:buChar char="•"/>
            </a:pPr>
            <a:r>
              <a:rPr lang="en-GB" dirty="0"/>
              <a:t>Aerosol-radiation-interaction available.</a:t>
            </a:r>
          </a:p>
          <a:p>
            <a:pPr>
              <a:buFont typeface="Arial" panose="020B0604020202020204" pitchFamily="34" charset="0"/>
              <a:buChar char="•"/>
            </a:pPr>
            <a:r>
              <a:rPr lang="en-GB" dirty="0"/>
              <a:t>Interface with the emission model HERMESv3 to allow rapid deployment of new emission inventories.</a:t>
            </a:r>
          </a:p>
          <a:p>
            <a:pPr>
              <a:buFont typeface="Arial" panose="020B0604020202020204" pitchFamily="34" charset="0"/>
              <a:buChar char="•"/>
            </a:pPr>
            <a:r>
              <a:rPr lang="en-GB" dirty="0"/>
              <a:t>Data assimilation capability coupling MONARCH with a local ensemble transform Kalman filter (LETKF) scheme.</a:t>
            </a:r>
          </a:p>
          <a:p>
            <a:r>
              <a:rPr lang="en-GB" dirty="0"/>
              <a:t>Version 2.0.0</a:t>
            </a:r>
          </a:p>
          <a:p>
            <a:endParaRPr lang="en-GB" dirty="0"/>
          </a:p>
        </p:txBody>
      </p:sp>
      <p:sp>
        <p:nvSpPr>
          <p:cNvPr id="4" name="Slide Number Placeholder 3"/>
          <p:cNvSpPr>
            <a:spLocks noGrp="1"/>
          </p:cNvSpPr>
          <p:nvPr>
            <p:ph type="sldNum" sz="quarter" idx="5"/>
          </p:nvPr>
        </p:nvSpPr>
        <p:spPr/>
        <p:txBody>
          <a:bodyPr/>
          <a:lstStyle/>
          <a:p>
            <a:fld id="{66ED2386-07D7-4377-B00C-6A289549F7C2}" type="slidenum">
              <a:rPr lang="en-GB" smtClean="0"/>
              <a:t>17</a:t>
            </a:fld>
            <a:endParaRPr lang="en-GB"/>
          </a:p>
        </p:txBody>
      </p:sp>
    </p:spTree>
    <p:extLst>
      <p:ext uri="{BB962C8B-B14F-4D97-AF65-F5344CB8AC3E}">
        <p14:creationId xmlns:p14="http://schemas.microsoft.com/office/powerpoint/2010/main" val="2941572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6/22/2023</a:t>
            </a:fld>
            <a:endParaRPr lang="en-US" dirty="0"/>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21B36007-F83F-3BFF-2DB6-BD3AC44963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4583"/>
          <a:stretch/>
        </p:blipFill>
        <p:spPr>
          <a:xfrm>
            <a:off x="0" y="0"/>
            <a:ext cx="12259733" cy="6858000"/>
          </a:xfrm>
          <a:prstGeom prst="rect">
            <a:avLst/>
          </a:prstGeom>
        </p:spPr>
      </p:pic>
      <p:pic>
        <p:nvPicPr>
          <p:cNvPr id="8" name="Picture 7">
            <a:extLst>
              <a:ext uri="{FF2B5EF4-FFF2-40B4-BE49-F238E27FC236}">
                <a16:creationId xmlns:a16="http://schemas.microsoft.com/office/drawing/2014/main" id="{DF0A6831-8C75-FC9E-0DD4-711919D9D5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05" t="1" r="-4444" b="59698"/>
          <a:stretch/>
        </p:blipFill>
        <p:spPr>
          <a:xfrm>
            <a:off x="6702800" y="11856"/>
            <a:ext cx="6048000" cy="1557108"/>
          </a:xfrm>
          <a:prstGeom prst="rect">
            <a:avLst/>
          </a:prstGeom>
        </p:spPr>
      </p:pic>
      <p:pic>
        <p:nvPicPr>
          <p:cNvPr id="9" name="Picture 8">
            <a:extLst>
              <a:ext uri="{FF2B5EF4-FFF2-40B4-BE49-F238E27FC236}">
                <a16:creationId xmlns:a16="http://schemas.microsoft.com/office/drawing/2014/main" id="{543155B1-F331-63F7-A46A-CE4332C32AB2}"/>
              </a:ext>
            </a:extLst>
          </p:cNvPr>
          <p:cNvPicPr>
            <a:picLocks/>
          </p:cNvPicPr>
          <p:nvPr userDrawn="1"/>
        </p:nvPicPr>
        <p:blipFill rotWithShape="1">
          <a:blip r:embed="rId2">
            <a:extLst>
              <a:ext uri="{28A0092B-C50C-407E-A947-70E740481C1C}">
                <a14:useLocalDpi xmlns:a14="http://schemas.microsoft.com/office/drawing/2010/main" val="0"/>
              </a:ext>
            </a:extLst>
          </a:blip>
          <a:srcRect l="38405" t="1" r="6836" b="59698"/>
          <a:stretch/>
        </p:blipFill>
        <p:spPr>
          <a:xfrm>
            <a:off x="5433336" y="-1591"/>
            <a:ext cx="5015029" cy="2073171"/>
          </a:xfrm>
          <a:prstGeom prst="rect">
            <a:avLst/>
          </a:prstGeom>
        </p:spPr>
      </p:pic>
      <p:pic>
        <p:nvPicPr>
          <p:cNvPr id="10" name="Picture 9">
            <a:extLst>
              <a:ext uri="{FF2B5EF4-FFF2-40B4-BE49-F238E27FC236}">
                <a16:creationId xmlns:a16="http://schemas.microsoft.com/office/drawing/2014/main" id="{3695728A-2512-8552-BCBE-2E153D0788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04417" y="139787"/>
            <a:ext cx="3362023" cy="1003935"/>
          </a:xfrm>
          <a:prstGeom prst="rect">
            <a:avLst/>
          </a:prstGeom>
        </p:spPr>
      </p:pic>
    </p:spTree>
    <p:extLst>
      <p:ext uri="{BB962C8B-B14F-4D97-AF65-F5344CB8AC3E}">
        <p14:creationId xmlns:p14="http://schemas.microsoft.com/office/powerpoint/2010/main" val="284733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08675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245455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TextBox 1"/>
          <p:cNvSpPr txBox="1"/>
          <p:nvPr userDrawn="1"/>
        </p:nvSpPr>
        <p:spPr>
          <a:xfrm>
            <a:off x="10281920" y="6460744"/>
            <a:ext cx="1747520" cy="261610"/>
          </a:xfrm>
          <a:prstGeom prst="rect">
            <a:avLst/>
          </a:prstGeom>
          <a:noFill/>
        </p:spPr>
        <p:txBody>
          <a:bodyPr wrap="square" rtlCol="0">
            <a:spAutoFit/>
          </a:bodyPr>
          <a:lstStyle/>
          <a:p>
            <a:pPr algn="r"/>
            <a:fld id="{BB6FD35F-A131-4DA6-8F80-92DCEE73148F}" type="slidenum">
              <a:rPr lang="en-GB" sz="1100" smtClean="0">
                <a:solidFill>
                  <a:schemeClr val="tx1">
                    <a:lumMod val="65000"/>
                    <a:lumOff val="35000"/>
                  </a:schemeClr>
                </a:solidFill>
              </a:rPr>
              <a:pPr algn="r"/>
              <a:t>‹#›</a:t>
            </a:fld>
            <a:endParaRPr lang="en-GB" sz="1100" dirty="0">
              <a:solidFill>
                <a:schemeClr val="tx1">
                  <a:lumMod val="65000"/>
                  <a:lumOff val="35000"/>
                </a:schemeClr>
              </a:solidFill>
            </a:endParaRPr>
          </a:p>
        </p:txBody>
      </p:sp>
    </p:spTree>
    <p:extLst>
      <p:ext uri="{BB962C8B-B14F-4D97-AF65-F5344CB8AC3E}">
        <p14:creationId xmlns:p14="http://schemas.microsoft.com/office/powerpoint/2010/main" val="71115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SC2017-Generic" preserve="1">
  <p:cSld name="1_BSC2017-Generic">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619737" y="217894"/>
            <a:ext cx="10972797" cy="838397"/>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1"/>
              </a:buClr>
              <a:buSzPts val="3500"/>
              <a:buFont typeface="Calibri"/>
              <a:buNone/>
              <a:defRPr sz="4667" b="1" i="0" u="none" strike="noStrike" cap="none">
                <a:solidFill>
                  <a:schemeClr val="accent1"/>
                </a:solidFill>
                <a:latin typeface="+mn-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dirty="0"/>
          </a:p>
        </p:txBody>
      </p:sp>
      <p:sp>
        <p:nvSpPr>
          <p:cNvPr id="62" name="Google Shape;62;p16"/>
          <p:cNvSpPr txBox="1">
            <a:spLocks noGrp="1"/>
          </p:cNvSpPr>
          <p:nvPr>
            <p:ph type="body" idx="1"/>
          </p:nvPr>
        </p:nvSpPr>
        <p:spPr>
          <a:xfrm>
            <a:off x="619737" y="1215072"/>
            <a:ext cx="10972797" cy="4833259"/>
          </a:xfrm>
          <a:prstGeom prst="rect">
            <a:avLst/>
          </a:prstGeom>
          <a:noFill/>
          <a:ln>
            <a:noFill/>
          </a:ln>
        </p:spPr>
        <p:txBody>
          <a:bodyPr spcFirstLastPara="1" wrap="square" lIns="91425" tIns="45700" rIns="91425" bIns="45700" anchor="t" anchorCtr="0">
            <a:normAutofit/>
          </a:bodyPr>
          <a:lstStyle>
            <a:lvl1pPr marL="609585" marR="0" lvl="0" indent="-507987" algn="l" rtl="0">
              <a:lnSpc>
                <a:spcPct val="90000"/>
              </a:lnSpc>
              <a:spcBef>
                <a:spcPts val="1333"/>
              </a:spcBef>
              <a:spcAft>
                <a:spcPts val="0"/>
              </a:spcAft>
              <a:buClr>
                <a:srgbClr val="0070C0"/>
              </a:buClr>
              <a:buSzPts val="2400"/>
              <a:buFont typeface="Arial"/>
              <a:buChar char="•"/>
              <a:defRPr sz="3200" b="0" i="0" u="none" strike="noStrike" cap="none">
                <a:solidFill>
                  <a:schemeClr val="dk1"/>
                </a:solidFill>
                <a:latin typeface="+mn-lt"/>
                <a:ea typeface="Calibri"/>
                <a:cs typeface="Calibri"/>
                <a:sym typeface="Calibri"/>
              </a:defRPr>
            </a:lvl1pPr>
            <a:lvl2pPr marL="1219170" marR="0" lvl="1" indent="-474121" algn="l" rtl="0">
              <a:lnSpc>
                <a:spcPct val="90000"/>
              </a:lnSpc>
              <a:spcBef>
                <a:spcPts val="667"/>
              </a:spcBef>
              <a:spcAft>
                <a:spcPts val="0"/>
              </a:spcAft>
              <a:buClr>
                <a:srgbClr val="0070C0"/>
              </a:buClr>
              <a:buSzPts val="2000"/>
              <a:buFont typeface="Arial"/>
              <a:buChar char="•"/>
              <a:defRPr sz="2667"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667"/>
              </a:spcBef>
              <a:spcAft>
                <a:spcPts val="0"/>
              </a:spcAft>
              <a:buClr>
                <a:srgbClr val="0070C0"/>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40256" algn="l" rtl="0">
              <a:lnSpc>
                <a:spcPct val="90000"/>
              </a:lnSpc>
              <a:spcBef>
                <a:spcPts val="667"/>
              </a:spcBef>
              <a:spcAft>
                <a:spcPts val="0"/>
              </a:spcAft>
              <a:buClr>
                <a:srgbClr val="0070C0"/>
              </a:buClr>
              <a:buSzPts val="1600"/>
              <a:buFont typeface="Arial"/>
              <a:buChar char="•"/>
              <a:defRPr sz="2133" b="0" i="0" u="none" strike="noStrike" cap="none">
                <a:solidFill>
                  <a:schemeClr val="dk1"/>
                </a:solidFill>
                <a:latin typeface="Calibri"/>
                <a:ea typeface="Calibri"/>
                <a:cs typeface="Calibri"/>
                <a:sym typeface="Calibri"/>
              </a:defRPr>
            </a:lvl4pPr>
            <a:lvl5pPr marL="3047924" marR="0" lvl="4" indent="-440256" algn="l" rtl="0">
              <a:lnSpc>
                <a:spcPct val="90000"/>
              </a:lnSpc>
              <a:spcBef>
                <a:spcPts val="667"/>
              </a:spcBef>
              <a:spcAft>
                <a:spcPts val="0"/>
              </a:spcAft>
              <a:buClr>
                <a:srgbClr val="0070C0"/>
              </a:buClr>
              <a:buSzPts val="1600"/>
              <a:buFont typeface="Arial"/>
              <a:buChar char="•"/>
              <a:defRPr sz="2133"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02409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DFA0E-533C-E423-7C51-AC2D5F74D0A9}"/>
              </a:ext>
            </a:extLst>
          </p:cNvPr>
          <p:cNvSpPr/>
          <p:nvPr userDrawn="1"/>
        </p:nvSpPr>
        <p:spPr>
          <a:xfrm>
            <a:off x="0" y="6064624"/>
            <a:ext cx="12192000" cy="79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6B356C64-BFE4-E2DC-DF65-1BD34B03F198}"/>
              </a:ext>
            </a:extLst>
          </p:cNvPr>
          <p:cNvSpPr>
            <a:spLocks noGrp="1"/>
          </p:cNvSpPr>
          <p:nvPr>
            <p:ph type="sldNum" sz="quarter" idx="10"/>
          </p:nvPr>
        </p:nvSpPr>
        <p:spPr/>
        <p:txBody>
          <a:bodyPr/>
          <a:lstStyle/>
          <a:p>
            <a:fld id="{5AFC50C9-30C3-43CC-ABA9-4B9096166E80}" type="slidenum">
              <a:rPr lang="en-GB" smtClean="0"/>
              <a:t>‹#›</a:t>
            </a:fld>
            <a:endParaRPr lang="en-GB" dirty="0"/>
          </a:p>
        </p:txBody>
      </p:sp>
    </p:spTree>
    <p:extLst>
      <p:ext uri="{BB962C8B-B14F-4D97-AF65-F5344CB8AC3E}">
        <p14:creationId xmlns:p14="http://schemas.microsoft.com/office/powerpoint/2010/main" val="2471977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 name="Google Shape;88;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89" name="Google Shape;89;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9581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TextBox 1"/>
          <p:cNvSpPr txBox="1"/>
          <p:nvPr userDrawn="1"/>
        </p:nvSpPr>
        <p:spPr>
          <a:xfrm>
            <a:off x="10281920" y="6460744"/>
            <a:ext cx="1747520" cy="261610"/>
          </a:xfrm>
          <a:prstGeom prst="rect">
            <a:avLst/>
          </a:prstGeom>
          <a:noFill/>
        </p:spPr>
        <p:txBody>
          <a:bodyPr wrap="square" rtlCol="0">
            <a:spAutoFit/>
          </a:bodyPr>
          <a:lstStyle/>
          <a:p>
            <a:pPr algn="r"/>
            <a:fld id="{BB6FD35F-A131-4DA6-8F80-92DCEE73148F}" type="slidenum">
              <a:rPr lang="en-GB" sz="1100" smtClean="0">
                <a:solidFill>
                  <a:schemeClr val="tx1">
                    <a:lumMod val="65000"/>
                    <a:lumOff val="35000"/>
                  </a:schemeClr>
                </a:solidFill>
              </a:rPr>
              <a:pPr algn="r"/>
              <a:t>‹#›</a:t>
            </a:fld>
            <a:endParaRPr lang="en-GB" sz="1100" dirty="0">
              <a:solidFill>
                <a:schemeClr val="tx1">
                  <a:lumMod val="65000"/>
                  <a:lumOff val="35000"/>
                </a:schemeClr>
              </a:solidFill>
            </a:endParaRPr>
          </a:p>
        </p:txBody>
      </p:sp>
    </p:spTree>
    <p:extLst>
      <p:ext uri="{BB962C8B-B14F-4D97-AF65-F5344CB8AC3E}">
        <p14:creationId xmlns:p14="http://schemas.microsoft.com/office/powerpoint/2010/main" val="333717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a:t>Haga clic para modificar el estilo de título del patrón</a:t>
            </a:r>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6305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2187920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88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0659" y="1008529"/>
            <a:ext cx="5679141" cy="5168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08529"/>
            <a:ext cx="5674659" cy="5168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44026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7708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284120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7708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13536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52465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6/22/2023</a:t>
            </a:fld>
            <a:endParaRPr lang="en-US" dirty="0"/>
          </a:p>
        </p:txBody>
      </p:sp>
      <p:sp>
        <p:nvSpPr>
          <p:cNvPr id="6" name="Footer Placeholder 5"/>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383009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6/22/2023</a:t>
            </a:fld>
            <a:endParaRPr lang="en-US" dirty="0"/>
          </a:p>
        </p:txBody>
      </p:sp>
      <p:sp>
        <p:nvSpPr>
          <p:cNvPr id="6" name="Footer Placeholder 5"/>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39024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BD727D-E2EC-7737-8DD0-F8BA19D70C91}"/>
              </a:ext>
            </a:extLst>
          </p:cNvPr>
          <p:cNvPicPr>
            <a:picLocks/>
          </p:cNvPicPr>
          <p:nvPr userDrawn="1"/>
        </p:nvPicPr>
        <p:blipFill>
          <a:blip r:embed="rId19" cstate="print">
            <a:extLst>
              <a:ext uri="{28A0092B-C50C-407E-A947-70E740481C1C}">
                <a14:useLocalDpi xmlns:a14="http://schemas.microsoft.com/office/drawing/2010/main" val="0"/>
              </a:ext>
            </a:extLst>
          </a:blip>
          <a:stretch>
            <a:fillRect/>
          </a:stretch>
        </p:blipFill>
        <p:spPr>
          <a:xfrm>
            <a:off x="2209800" y="6219305"/>
            <a:ext cx="2160270" cy="648000"/>
          </a:xfrm>
          <a:prstGeom prst="rect">
            <a:avLst/>
          </a:prstGeom>
        </p:spPr>
      </p:pic>
      <p:sp>
        <p:nvSpPr>
          <p:cNvPr id="2" name="Title Placeholder 1"/>
          <p:cNvSpPr>
            <a:spLocks noGrp="1"/>
          </p:cNvSpPr>
          <p:nvPr>
            <p:ph type="title"/>
          </p:nvPr>
        </p:nvSpPr>
        <p:spPr>
          <a:xfrm>
            <a:off x="340659" y="84441"/>
            <a:ext cx="11506200" cy="7509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0659" y="958207"/>
            <a:ext cx="11506200" cy="5218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55375" y="64002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C50C9-30C3-43CC-ABA9-4B9096166E80}" type="slidenum">
              <a:rPr lang="en-GB" smtClean="0"/>
              <a:t>‹#›</a:t>
            </a:fld>
            <a:endParaRPr lang="en-GB" dirty="0"/>
          </a:p>
        </p:txBody>
      </p:sp>
      <p:pic>
        <p:nvPicPr>
          <p:cNvPr id="8" name="Picture 7">
            <a:extLst>
              <a:ext uri="{FF2B5EF4-FFF2-40B4-BE49-F238E27FC236}">
                <a16:creationId xmlns:a16="http://schemas.microsoft.com/office/drawing/2014/main" id="{89E145CB-6FA8-6F16-76A3-7DFC90892AE6}"/>
              </a:ext>
            </a:extLst>
          </p:cNvPr>
          <p:cNvPicPr>
            <a:picLocks/>
          </p:cNvPicPr>
          <p:nvPr userDrawn="1"/>
        </p:nvPicPr>
        <p:blipFill>
          <a:blip r:embed="rId20" cstate="print">
            <a:extLst>
              <a:ext uri="{28A0092B-C50C-407E-A947-70E740481C1C}">
                <a14:useLocalDpi xmlns:a14="http://schemas.microsoft.com/office/drawing/2010/main" val="0"/>
              </a:ext>
            </a:extLst>
          </a:blip>
          <a:stretch>
            <a:fillRect/>
          </a:stretch>
        </p:blipFill>
        <p:spPr>
          <a:xfrm>
            <a:off x="193425" y="6269559"/>
            <a:ext cx="1996440" cy="504000"/>
          </a:xfrm>
          <a:prstGeom prst="rect">
            <a:avLst/>
          </a:prstGeom>
        </p:spPr>
      </p:pic>
      <p:sp>
        <p:nvSpPr>
          <p:cNvPr id="9" name="Rectangle 8">
            <a:extLst>
              <a:ext uri="{FF2B5EF4-FFF2-40B4-BE49-F238E27FC236}">
                <a16:creationId xmlns:a16="http://schemas.microsoft.com/office/drawing/2014/main" id="{FDB80F1F-A2AE-D4DE-2E04-3982E5DCBD1E}"/>
              </a:ext>
            </a:extLst>
          </p:cNvPr>
          <p:cNvSpPr/>
          <p:nvPr userDrawn="1"/>
        </p:nvSpPr>
        <p:spPr>
          <a:xfrm>
            <a:off x="8875350" y="6277431"/>
            <a:ext cx="1685077" cy="461665"/>
          </a:xfrm>
          <a:prstGeom prst="rect">
            <a:avLst/>
          </a:prstGeom>
        </p:spPr>
        <p:txBody>
          <a:bodyPr wrap="none">
            <a:spAutoFit/>
          </a:bodyPr>
          <a:lstStyle/>
          <a:p>
            <a:r>
              <a:rPr lang="en-GB" sz="1200" b="1" dirty="0"/>
              <a:t>GFDL Seminar</a:t>
            </a:r>
            <a:endParaRPr lang="en-GB" sz="1200" dirty="0"/>
          </a:p>
          <a:p>
            <a:r>
              <a:rPr lang="en-GB" sz="1200" dirty="0"/>
              <a:t>Princeton, 06/06/2023</a:t>
            </a:r>
          </a:p>
        </p:txBody>
      </p:sp>
    </p:spTree>
    <p:extLst>
      <p:ext uri="{BB962C8B-B14F-4D97-AF65-F5344CB8AC3E}">
        <p14:creationId xmlns:p14="http://schemas.microsoft.com/office/powerpoint/2010/main" val="26111903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685" r:id="rId16"/>
    <p:sldLayoutId id="214748370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earthdata.nasa.gov/"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hyperlink" Target="https://ec-earth.org/" TargetMode="External"/><Relationship Id="rId5" Type="http://schemas.openxmlformats.org/officeDocument/2006/relationships/image" Target="../media/image73.emf"/><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2.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94.emf"/><Relationship Id="rId2" Type="http://schemas.openxmlformats.org/officeDocument/2006/relationships/image" Target="../media/image90.emf"/><Relationship Id="rId1" Type="http://schemas.openxmlformats.org/officeDocument/2006/relationships/slideLayout" Target="../slideLayouts/slideLayout1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46.tiff"/><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99.jpe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jpeg"/><Relationship Id="rId9" Type="http://schemas.openxmlformats.org/officeDocument/2006/relationships/image" Target="../media/image103.tif"/></Relationships>
</file>

<file path=ppt/slides/_rels/slide4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459105" y="1329431"/>
            <a:ext cx="6590179" cy="2028132"/>
          </a:xfrm>
        </p:spPr>
        <p:txBody>
          <a:bodyPr>
            <a:normAutofit/>
          </a:bodyPr>
          <a:lstStyle/>
          <a:p>
            <a:pPr algn="l"/>
            <a:r>
              <a:rPr lang="en-US" sz="4400" b="0" dirty="0"/>
              <a:t>Modeling dust mineralogy and its impacts on the Earth System</a:t>
            </a:r>
            <a:endParaRPr lang="en-US" sz="2400" dirty="0"/>
          </a:p>
        </p:txBody>
      </p:sp>
      <p:sp>
        <p:nvSpPr>
          <p:cNvPr id="5" name="Subtitle 4"/>
          <p:cNvSpPr>
            <a:spLocks noGrp="1"/>
          </p:cNvSpPr>
          <p:nvPr>
            <p:ph type="subTitle" idx="1"/>
          </p:nvPr>
        </p:nvSpPr>
        <p:spPr>
          <a:xfrm>
            <a:off x="5459105" y="3915507"/>
            <a:ext cx="6732896" cy="2141107"/>
          </a:xfrm>
        </p:spPr>
        <p:txBody>
          <a:bodyPr>
            <a:normAutofit/>
          </a:bodyPr>
          <a:lstStyle/>
          <a:p>
            <a:pPr>
              <a:lnSpc>
                <a:spcPct val="120000"/>
              </a:lnSpc>
              <a:spcBef>
                <a:spcPts val="600"/>
              </a:spcBef>
              <a:spcAft>
                <a:spcPts val="1200"/>
              </a:spcAft>
            </a:pPr>
            <a:r>
              <a:rPr lang="en-GB" sz="1900" dirty="0">
                <a:solidFill>
                  <a:srgbClr val="000000"/>
                </a:solidFill>
                <a:latin typeface="Arial" panose="020B0604020202020204" pitchFamily="34" charset="0"/>
              </a:rPr>
              <a:t>María Gonçalves Ageitos</a:t>
            </a:r>
          </a:p>
          <a:p>
            <a:pPr>
              <a:lnSpc>
                <a:spcPct val="120000"/>
              </a:lnSpc>
              <a:spcBef>
                <a:spcPts val="0"/>
              </a:spcBef>
            </a:pPr>
            <a:r>
              <a:rPr lang="en-GB" sz="1500" i="1" dirty="0">
                <a:solidFill>
                  <a:srgbClr val="000000"/>
                </a:solidFill>
                <a:latin typeface="Arial" panose="020B0604020202020204" pitchFamily="34" charset="0"/>
              </a:rPr>
              <a:t>Associated researcher</a:t>
            </a:r>
          </a:p>
          <a:p>
            <a:pPr>
              <a:lnSpc>
                <a:spcPct val="120000"/>
              </a:lnSpc>
              <a:spcBef>
                <a:spcPts val="0"/>
              </a:spcBef>
            </a:pPr>
            <a:r>
              <a:rPr lang="en-GB" sz="1500" dirty="0">
                <a:solidFill>
                  <a:srgbClr val="000000"/>
                </a:solidFill>
                <a:latin typeface="Arial" panose="020B0604020202020204" pitchFamily="34" charset="0"/>
              </a:rPr>
              <a:t> Atmospheric Composition Group. Earth Sciences Department. BSC.</a:t>
            </a:r>
          </a:p>
          <a:p>
            <a:pPr>
              <a:lnSpc>
                <a:spcPct val="120000"/>
              </a:lnSpc>
              <a:spcBef>
                <a:spcPts val="0"/>
              </a:spcBef>
            </a:pPr>
            <a:r>
              <a:rPr lang="en-GB" sz="1500" i="1" dirty="0">
                <a:solidFill>
                  <a:srgbClr val="000000"/>
                </a:solidFill>
                <a:latin typeface="Arial" panose="020B0604020202020204" pitchFamily="34" charset="0"/>
              </a:rPr>
              <a:t>Associated professor</a:t>
            </a:r>
          </a:p>
          <a:p>
            <a:pPr>
              <a:lnSpc>
                <a:spcPct val="120000"/>
              </a:lnSpc>
              <a:spcBef>
                <a:spcPts val="0"/>
              </a:spcBef>
            </a:pPr>
            <a:r>
              <a:rPr lang="en-GB" sz="1500" dirty="0">
                <a:solidFill>
                  <a:srgbClr val="000000"/>
                </a:solidFill>
                <a:latin typeface="Arial" panose="020B0604020202020204" pitchFamily="34" charset="0"/>
              </a:rPr>
              <a:t> Project and Construction Engineering Department. UPC. </a:t>
            </a:r>
            <a:endParaRPr lang="en-GB" sz="1500" dirty="0"/>
          </a:p>
        </p:txBody>
      </p:sp>
      <p:sp>
        <p:nvSpPr>
          <p:cNvPr id="6" name="TextBox 5"/>
          <p:cNvSpPr txBox="1"/>
          <p:nvPr/>
        </p:nvSpPr>
        <p:spPr>
          <a:xfrm>
            <a:off x="179170" y="6056614"/>
            <a:ext cx="2282228" cy="461665"/>
          </a:xfrm>
          <a:prstGeom prst="rect">
            <a:avLst/>
          </a:prstGeom>
          <a:noFill/>
        </p:spPr>
        <p:txBody>
          <a:bodyPr wrap="none" rtlCol="0">
            <a:spAutoFit/>
          </a:bodyPr>
          <a:lstStyle/>
          <a:p>
            <a:r>
              <a:rPr lang="en-GB" sz="2400" b="1" dirty="0">
                <a:solidFill>
                  <a:schemeClr val="bg1"/>
                </a:solidFill>
              </a:rPr>
              <a:t>GFDL seminar</a:t>
            </a:r>
          </a:p>
        </p:txBody>
      </p:sp>
      <p:sp>
        <p:nvSpPr>
          <p:cNvPr id="7" name="TextBox 6"/>
          <p:cNvSpPr txBox="1"/>
          <p:nvPr/>
        </p:nvSpPr>
        <p:spPr>
          <a:xfrm>
            <a:off x="5601821" y="6138502"/>
            <a:ext cx="6590179" cy="369332"/>
          </a:xfrm>
          <a:prstGeom prst="rect">
            <a:avLst/>
          </a:prstGeom>
          <a:noFill/>
        </p:spPr>
        <p:txBody>
          <a:bodyPr wrap="square" rtlCol="0">
            <a:spAutoFit/>
          </a:bodyPr>
          <a:lstStyle/>
          <a:p>
            <a:pPr algn="r"/>
            <a:r>
              <a:rPr lang="en-GB" dirty="0"/>
              <a:t>Princeton, NJ. 06/06/2023</a:t>
            </a:r>
            <a:endParaRPr lang="en-GB" sz="2000" b="1" dirty="0">
              <a:solidFill>
                <a:schemeClr val="bg1"/>
              </a:solidFill>
            </a:endParaRPr>
          </a:p>
        </p:txBody>
      </p:sp>
    </p:spTree>
    <p:extLst>
      <p:ext uri="{BB962C8B-B14F-4D97-AF65-F5344CB8AC3E}">
        <p14:creationId xmlns:p14="http://schemas.microsoft.com/office/powerpoint/2010/main" val="201774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Nutrients in dust</a:t>
            </a:r>
          </a:p>
        </p:txBody>
      </p:sp>
      <p:sp>
        <p:nvSpPr>
          <p:cNvPr id="3" name="Content Placeholder 2"/>
          <p:cNvSpPr>
            <a:spLocks noGrp="1"/>
          </p:cNvSpPr>
          <p:nvPr>
            <p:ph idx="1"/>
          </p:nvPr>
        </p:nvSpPr>
        <p:spPr>
          <a:xfrm>
            <a:off x="109182" y="854597"/>
            <a:ext cx="11737677" cy="5169966"/>
          </a:xfrm>
        </p:spPr>
        <p:txBody>
          <a:bodyPr>
            <a:normAutofit/>
          </a:bodyPr>
          <a:lstStyle/>
          <a:p>
            <a:r>
              <a:rPr lang="en-GB" sz="2400" dirty="0"/>
              <a:t>Mineral dust is a relevant source of </a:t>
            </a:r>
            <a:r>
              <a:rPr lang="en-GB" sz="2400" b="1" dirty="0">
                <a:solidFill>
                  <a:srgbClr val="C00000"/>
                </a:solidFill>
              </a:rPr>
              <a:t>dissolved iron</a:t>
            </a:r>
            <a:r>
              <a:rPr lang="en-GB" sz="2400" dirty="0"/>
              <a:t> to open ocean waters (e.g. </a:t>
            </a:r>
            <a:r>
              <a:rPr lang="en-GB" sz="2400" dirty="0" err="1"/>
              <a:t>Jickells</a:t>
            </a:r>
            <a:r>
              <a:rPr lang="en-GB" sz="2400" dirty="0"/>
              <a:t> et al., 2005; Conway et al. 2014), and it has been found to play a role on the fertilization of the Amazon forest (e.g. Yu et al., 2015). </a:t>
            </a:r>
          </a:p>
          <a:p>
            <a:r>
              <a:rPr lang="en-GB" sz="2400" dirty="0"/>
              <a:t>The </a:t>
            </a:r>
            <a:r>
              <a:rPr lang="en-GB" sz="2400" b="1" dirty="0"/>
              <a:t>iron content</a:t>
            </a:r>
            <a:r>
              <a:rPr lang="en-GB" sz="2400" dirty="0"/>
              <a:t>, but also its </a:t>
            </a:r>
            <a:r>
              <a:rPr lang="en-GB" sz="2400" b="1" dirty="0"/>
              <a:t>solubility</a:t>
            </a:r>
            <a:r>
              <a:rPr lang="en-GB" sz="2400" dirty="0"/>
              <a:t> is related to the dust mineral composition (e.g. </a:t>
            </a:r>
            <a:r>
              <a:rPr lang="en-GB" sz="2400" dirty="0" err="1"/>
              <a:t>Journet</a:t>
            </a:r>
            <a:r>
              <a:rPr lang="en-GB" sz="2400" dirty="0"/>
              <a:t> et al., 2009, Shi et al., 2011; Shi et al., 2012). </a:t>
            </a:r>
          </a:p>
        </p:txBody>
      </p:sp>
      <p:sp>
        <p:nvSpPr>
          <p:cNvPr id="4" name="Slide Number Placeholder 3"/>
          <p:cNvSpPr>
            <a:spLocks noGrp="1"/>
          </p:cNvSpPr>
          <p:nvPr>
            <p:ph type="sldNum" sz="quarter" idx="12"/>
          </p:nvPr>
        </p:nvSpPr>
        <p:spPr/>
        <p:txBody>
          <a:bodyPr/>
          <a:lstStyle/>
          <a:p>
            <a:fld id="{5AFC50C9-30C3-43CC-ABA9-4B9096166E80}" type="slidenum">
              <a:rPr lang="en-GB" smtClean="0"/>
              <a:t>10</a:t>
            </a:fld>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59" y="2916835"/>
            <a:ext cx="3960000" cy="3148715"/>
          </a:xfrm>
          <a:prstGeom prst="rect">
            <a:avLst/>
          </a:prstGeom>
        </p:spPr>
      </p:pic>
      <p:sp>
        <p:nvSpPr>
          <p:cNvPr id="6" name="Rectangle 5"/>
          <p:cNvSpPr/>
          <p:nvPr/>
        </p:nvSpPr>
        <p:spPr>
          <a:xfrm>
            <a:off x="4420300" y="4464975"/>
            <a:ext cx="7466439" cy="1323439"/>
          </a:xfrm>
          <a:prstGeom prst="rect">
            <a:avLst/>
          </a:prstGeom>
        </p:spPr>
        <p:txBody>
          <a:bodyPr wrap="square">
            <a:spAutoFit/>
          </a:bodyPr>
          <a:lstStyle/>
          <a:p>
            <a:endParaRPr lang="en-GB" sz="1600" dirty="0">
              <a:solidFill>
                <a:srgbClr val="2E2E2E"/>
              </a:solidFill>
            </a:endParaRPr>
          </a:p>
          <a:p>
            <a:r>
              <a:rPr lang="en-GB" sz="1600" dirty="0">
                <a:solidFill>
                  <a:srgbClr val="2E2E2E"/>
                </a:solidFill>
              </a:rPr>
              <a:t>Rodriguez et al. (2021)</a:t>
            </a:r>
          </a:p>
          <a:p>
            <a:endParaRPr lang="en-GB" sz="1600" dirty="0">
              <a:solidFill>
                <a:srgbClr val="2E2E2E"/>
              </a:solidFill>
            </a:endParaRPr>
          </a:p>
          <a:p>
            <a:r>
              <a:rPr lang="en-GB" sz="1600" dirty="0">
                <a:solidFill>
                  <a:srgbClr val="2E2E2E"/>
                </a:solidFill>
              </a:rPr>
              <a:t>Iron solubility (Fe–S) versus iron in samples collected in Tenerife, Barbados and Miami during July and August 2015. </a:t>
            </a:r>
            <a:endParaRPr lang="en-GB" sz="1600" dirty="0"/>
          </a:p>
        </p:txBody>
      </p:sp>
    </p:spTree>
    <p:extLst>
      <p:ext uri="{BB962C8B-B14F-4D97-AF65-F5344CB8AC3E}">
        <p14:creationId xmlns:p14="http://schemas.microsoft.com/office/powerpoint/2010/main" val="274147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7840" y="-1"/>
            <a:ext cx="6492238" cy="5059681"/>
          </a:xfrm>
        </p:spPr>
        <p:txBody>
          <a:bodyPr>
            <a:noAutofit/>
          </a:bodyPr>
          <a:lstStyle/>
          <a:p>
            <a:pPr algn="l"/>
            <a:r>
              <a:rPr lang="en-GB" sz="2800" dirty="0"/>
              <a:t>Many </a:t>
            </a:r>
            <a:r>
              <a:rPr lang="en-GB" sz="2800" dirty="0">
                <a:solidFill>
                  <a:schemeClr val="tx1"/>
                </a:solidFill>
              </a:rPr>
              <a:t>ESMs</a:t>
            </a:r>
            <a:r>
              <a:rPr lang="en-GB" sz="2800" dirty="0"/>
              <a:t> still consider </a:t>
            </a:r>
            <a:r>
              <a:rPr lang="en-GB" sz="2800" dirty="0">
                <a:solidFill>
                  <a:schemeClr val="tx1"/>
                </a:solidFill>
              </a:rPr>
              <a:t>dust</a:t>
            </a:r>
            <a:r>
              <a:rPr lang="en-GB" sz="2800" dirty="0"/>
              <a:t> as a </a:t>
            </a:r>
            <a:r>
              <a:rPr lang="en-GB" sz="2800" dirty="0">
                <a:solidFill>
                  <a:schemeClr val="tx1"/>
                </a:solidFill>
              </a:rPr>
              <a:t>homogeneous</a:t>
            </a:r>
            <a:r>
              <a:rPr lang="en-GB" sz="2800" dirty="0"/>
              <a:t> species, mainly because of… </a:t>
            </a:r>
            <a:br>
              <a:rPr lang="en-GB" sz="2800" dirty="0"/>
            </a:br>
            <a:br>
              <a:rPr lang="en-GB" sz="2800" dirty="0"/>
            </a:br>
            <a:r>
              <a:rPr lang="en-GB" sz="2800" dirty="0"/>
              <a:t>… our limited knowledge of the </a:t>
            </a:r>
            <a:r>
              <a:rPr lang="en-GB" sz="2800" dirty="0">
                <a:solidFill>
                  <a:srgbClr val="C00000"/>
                </a:solidFill>
              </a:rPr>
              <a:t>composition of parent soils</a:t>
            </a:r>
            <a:br>
              <a:rPr lang="en-GB" sz="2800" dirty="0">
                <a:solidFill>
                  <a:srgbClr val="FF0000"/>
                </a:solidFill>
              </a:rPr>
            </a:br>
            <a:br>
              <a:rPr lang="en-GB" sz="2800" dirty="0"/>
            </a:br>
            <a:r>
              <a:rPr lang="en-GB" sz="2800" dirty="0"/>
              <a:t>… and the resulting </a:t>
            </a:r>
            <a:r>
              <a:rPr lang="en-GB" sz="2800" dirty="0">
                <a:solidFill>
                  <a:srgbClr val="C00000"/>
                </a:solidFill>
              </a:rPr>
              <a:t>size-distributed mineralogy at emission,</a:t>
            </a:r>
            <a:br>
              <a:rPr lang="en-GB" sz="2800" dirty="0">
                <a:solidFill>
                  <a:srgbClr val="C00000"/>
                </a:solidFill>
              </a:rPr>
            </a:br>
            <a:br>
              <a:rPr lang="en-GB" sz="2800" dirty="0"/>
            </a:br>
            <a:r>
              <a:rPr lang="en-GB" sz="2800" dirty="0"/>
              <a:t>… and, to a lesser extent, the increase in computational burden.</a:t>
            </a:r>
            <a:endParaRPr lang="en-GB" sz="3600" dirty="0">
              <a:solidFill>
                <a:srgbClr val="C00000"/>
              </a:solidFill>
            </a:endParaRPr>
          </a:p>
        </p:txBody>
      </p:sp>
      <p:sp>
        <p:nvSpPr>
          <p:cNvPr id="2" name="Slide Number Placeholder 1"/>
          <p:cNvSpPr>
            <a:spLocks noGrp="1"/>
          </p:cNvSpPr>
          <p:nvPr>
            <p:ph type="sldNum" sz="quarter" idx="12"/>
          </p:nvPr>
        </p:nvSpPr>
        <p:spPr/>
        <p:txBody>
          <a:bodyPr/>
          <a:lstStyle/>
          <a:p>
            <a:fld id="{5AFC50C9-30C3-43CC-ABA9-4B9096166E80}" type="slidenum">
              <a:rPr lang="en-GB" smtClean="0"/>
              <a:t>11</a:t>
            </a:fld>
            <a:endParaRPr lang="en-GB"/>
          </a:p>
        </p:txBody>
      </p:sp>
      <p:pic>
        <p:nvPicPr>
          <p:cNvPr id="1030" name="Picture 6">
            <a:extLst>
              <a:ext uri="{FF2B5EF4-FFF2-40B4-BE49-F238E27FC236}">
                <a16:creationId xmlns:a16="http://schemas.microsoft.com/office/drawing/2014/main" id="{AE0DF8FF-FA17-ED8E-90B5-500B095D0D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5271840" cy="68744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B369E0-8181-5A80-3E33-8296187E828F}"/>
              </a:ext>
            </a:extLst>
          </p:cNvPr>
          <p:cNvSpPr txBox="1"/>
          <p:nvPr/>
        </p:nvSpPr>
        <p:spPr>
          <a:xfrm>
            <a:off x="5271840" y="6119010"/>
            <a:ext cx="3017520" cy="646331"/>
          </a:xfrm>
          <a:prstGeom prst="rect">
            <a:avLst/>
          </a:prstGeom>
          <a:noFill/>
        </p:spPr>
        <p:txBody>
          <a:bodyPr wrap="square" rtlCol="0">
            <a:spAutoFit/>
          </a:bodyPr>
          <a:lstStyle/>
          <a:p>
            <a:r>
              <a:rPr lang="en-GB" sz="1200" b="0" i="0" dirty="0">
                <a:solidFill>
                  <a:srgbClr val="000000"/>
                </a:solidFill>
                <a:effectLst/>
                <a:latin typeface="Arial" panose="020B0604020202020204" pitchFamily="34" charset="0"/>
                <a:cs typeface="Arial" panose="020B0604020202020204" pitchFamily="34" charset="0"/>
              </a:rPr>
              <a:t>Credit: NASA - The Visible Earth. Jacques </a:t>
            </a:r>
            <a:r>
              <a:rPr lang="en-GB" sz="1200" b="0" i="0" dirty="0" err="1">
                <a:solidFill>
                  <a:srgbClr val="000000"/>
                </a:solidFill>
                <a:effectLst/>
                <a:latin typeface="Arial" panose="020B0604020202020204" pitchFamily="34" charset="0"/>
                <a:cs typeface="Arial" panose="020B0604020202020204" pitchFamily="34" charset="0"/>
              </a:rPr>
              <a:t>Descloitres</a:t>
            </a:r>
            <a:r>
              <a:rPr lang="en-GB" sz="1200" b="0" i="0" dirty="0">
                <a:solidFill>
                  <a:srgbClr val="000000"/>
                </a:solidFill>
                <a:effectLst/>
                <a:latin typeface="Arial" panose="020B0604020202020204" pitchFamily="34" charset="0"/>
                <a:cs typeface="Arial" panose="020B0604020202020204" pitchFamily="34" charset="0"/>
              </a:rPr>
              <a:t>, MODIS Rapid Response Team, NASA/GSFC</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99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7840" y="-1"/>
            <a:ext cx="6492238" cy="5059681"/>
          </a:xfrm>
        </p:spPr>
        <p:txBody>
          <a:bodyPr>
            <a:noAutofit/>
          </a:bodyPr>
          <a:lstStyle/>
          <a:p>
            <a:pPr algn="l"/>
            <a:r>
              <a:rPr lang="en-GB" sz="2800" dirty="0"/>
              <a:t>Many </a:t>
            </a:r>
            <a:r>
              <a:rPr lang="en-GB" sz="2800" dirty="0">
                <a:solidFill>
                  <a:schemeClr val="tx1"/>
                </a:solidFill>
              </a:rPr>
              <a:t>ESMs</a:t>
            </a:r>
            <a:r>
              <a:rPr lang="en-GB" sz="2800" dirty="0"/>
              <a:t> still consider </a:t>
            </a:r>
            <a:r>
              <a:rPr lang="en-GB" sz="2800" dirty="0">
                <a:solidFill>
                  <a:schemeClr val="tx1"/>
                </a:solidFill>
              </a:rPr>
              <a:t>dust</a:t>
            </a:r>
            <a:r>
              <a:rPr lang="en-GB" sz="2800" dirty="0"/>
              <a:t> as a </a:t>
            </a:r>
            <a:r>
              <a:rPr lang="en-GB" sz="2800" dirty="0">
                <a:solidFill>
                  <a:schemeClr val="tx1"/>
                </a:solidFill>
              </a:rPr>
              <a:t>homogeneous</a:t>
            </a:r>
            <a:r>
              <a:rPr lang="en-GB" sz="2800" dirty="0"/>
              <a:t> species, mainly because of… </a:t>
            </a:r>
            <a:br>
              <a:rPr lang="en-GB" sz="2800" dirty="0"/>
            </a:br>
            <a:br>
              <a:rPr lang="en-GB" sz="2800" dirty="0"/>
            </a:br>
            <a:r>
              <a:rPr lang="en-GB" sz="2800" dirty="0"/>
              <a:t>… our limited knowledge of the </a:t>
            </a:r>
            <a:r>
              <a:rPr lang="en-GB" sz="2800" dirty="0">
                <a:solidFill>
                  <a:srgbClr val="C00000"/>
                </a:solidFill>
              </a:rPr>
              <a:t>composition of parent soils</a:t>
            </a:r>
            <a:br>
              <a:rPr lang="en-GB" sz="2800" dirty="0">
                <a:solidFill>
                  <a:srgbClr val="FF0000"/>
                </a:solidFill>
              </a:rPr>
            </a:br>
            <a:br>
              <a:rPr lang="en-GB" sz="2800" dirty="0"/>
            </a:br>
            <a:r>
              <a:rPr lang="en-GB" sz="2800" dirty="0"/>
              <a:t>… and the resulting </a:t>
            </a:r>
            <a:r>
              <a:rPr lang="en-GB" sz="2800" dirty="0">
                <a:solidFill>
                  <a:srgbClr val="C00000"/>
                </a:solidFill>
              </a:rPr>
              <a:t>size-distributed mineralogy at emission,</a:t>
            </a:r>
            <a:br>
              <a:rPr lang="en-GB" sz="2800" dirty="0">
                <a:solidFill>
                  <a:srgbClr val="C00000"/>
                </a:solidFill>
              </a:rPr>
            </a:br>
            <a:br>
              <a:rPr lang="en-GB" sz="2800" dirty="0"/>
            </a:br>
            <a:r>
              <a:rPr lang="en-GB" sz="2800" dirty="0"/>
              <a:t>… and, to a lesser extent, the increase in computational burden.</a:t>
            </a:r>
            <a:endParaRPr lang="en-GB" sz="3600" dirty="0">
              <a:solidFill>
                <a:srgbClr val="C00000"/>
              </a:solidFill>
            </a:endParaRPr>
          </a:p>
        </p:txBody>
      </p:sp>
      <p:sp>
        <p:nvSpPr>
          <p:cNvPr id="2" name="Slide Number Placeholder 1"/>
          <p:cNvSpPr>
            <a:spLocks noGrp="1"/>
          </p:cNvSpPr>
          <p:nvPr>
            <p:ph type="sldNum" sz="quarter" idx="12"/>
          </p:nvPr>
        </p:nvSpPr>
        <p:spPr/>
        <p:txBody>
          <a:bodyPr/>
          <a:lstStyle/>
          <a:p>
            <a:fld id="{5AFC50C9-30C3-43CC-ABA9-4B9096166E80}" type="slidenum">
              <a:rPr lang="en-GB" smtClean="0"/>
              <a:t>12</a:t>
            </a:fld>
            <a:endParaRPr lang="en-GB"/>
          </a:p>
        </p:txBody>
      </p:sp>
      <p:pic>
        <p:nvPicPr>
          <p:cNvPr id="1030" name="Picture 6">
            <a:extLst>
              <a:ext uri="{FF2B5EF4-FFF2-40B4-BE49-F238E27FC236}">
                <a16:creationId xmlns:a16="http://schemas.microsoft.com/office/drawing/2014/main" id="{AE0DF8FF-FA17-ED8E-90B5-500B095D0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71840" cy="68744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B369E0-8181-5A80-3E33-8296187E828F}"/>
              </a:ext>
            </a:extLst>
          </p:cNvPr>
          <p:cNvSpPr txBox="1"/>
          <p:nvPr/>
        </p:nvSpPr>
        <p:spPr>
          <a:xfrm>
            <a:off x="5271840" y="6119010"/>
            <a:ext cx="3017520" cy="646331"/>
          </a:xfrm>
          <a:prstGeom prst="rect">
            <a:avLst/>
          </a:prstGeom>
          <a:noFill/>
        </p:spPr>
        <p:txBody>
          <a:bodyPr wrap="square" rtlCol="0">
            <a:spAutoFit/>
          </a:bodyPr>
          <a:lstStyle/>
          <a:p>
            <a:r>
              <a:rPr lang="en-GB" sz="1200" b="0" i="0" dirty="0">
                <a:solidFill>
                  <a:srgbClr val="000000"/>
                </a:solidFill>
                <a:effectLst/>
                <a:latin typeface="Arial" panose="020B0604020202020204" pitchFamily="34" charset="0"/>
                <a:cs typeface="Arial" panose="020B0604020202020204" pitchFamily="34" charset="0"/>
              </a:rPr>
              <a:t>Credit: NASA - The Visible Earth. Jacques </a:t>
            </a:r>
            <a:r>
              <a:rPr lang="en-GB" sz="1200" b="0" i="0" dirty="0" err="1">
                <a:solidFill>
                  <a:srgbClr val="000000"/>
                </a:solidFill>
                <a:effectLst/>
                <a:latin typeface="Arial" panose="020B0604020202020204" pitchFamily="34" charset="0"/>
                <a:cs typeface="Arial" panose="020B0604020202020204" pitchFamily="34" charset="0"/>
              </a:rPr>
              <a:t>Descloitres</a:t>
            </a:r>
            <a:r>
              <a:rPr lang="en-GB" sz="1200" b="0" i="0" dirty="0">
                <a:solidFill>
                  <a:srgbClr val="000000"/>
                </a:solidFill>
                <a:effectLst/>
                <a:latin typeface="Arial" panose="020B0604020202020204" pitchFamily="34" charset="0"/>
                <a:cs typeface="Arial" panose="020B0604020202020204" pitchFamily="34" charset="0"/>
              </a:rPr>
              <a:t>, MODIS Rapid Response Team, NASA/GSFC</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459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4ADA-76DB-A0B1-C9DD-76617728D1EC}"/>
              </a:ext>
            </a:extLst>
          </p:cNvPr>
          <p:cNvSpPr>
            <a:spLocks noGrp="1"/>
          </p:cNvSpPr>
          <p:nvPr>
            <p:ph type="title"/>
          </p:nvPr>
        </p:nvSpPr>
        <p:spPr/>
        <p:txBody>
          <a:bodyPr>
            <a:normAutofit/>
          </a:bodyPr>
          <a:lstStyle/>
          <a:p>
            <a:r>
              <a:rPr lang="en-GB" sz="3600" dirty="0"/>
              <a:t>Today:</a:t>
            </a:r>
          </a:p>
        </p:txBody>
      </p:sp>
      <p:graphicFrame>
        <p:nvGraphicFramePr>
          <p:cNvPr id="5" name="Content Placeholder 4">
            <a:extLst>
              <a:ext uri="{FF2B5EF4-FFF2-40B4-BE49-F238E27FC236}">
                <a16:creationId xmlns:a16="http://schemas.microsoft.com/office/drawing/2014/main" id="{A3B55F0B-9FCA-3AF5-82FE-4FF658CBF0BD}"/>
              </a:ext>
            </a:extLst>
          </p:cNvPr>
          <p:cNvGraphicFramePr>
            <a:graphicFrameLocks noGrp="1"/>
          </p:cNvGraphicFramePr>
          <p:nvPr>
            <p:ph idx="1"/>
            <p:extLst>
              <p:ext uri="{D42A27DB-BD31-4B8C-83A1-F6EECF244321}">
                <p14:modId xmlns:p14="http://schemas.microsoft.com/office/powerpoint/2010/main" val="118042180"/>
              </p:ext>
            </p:extLst>
          </p:nvPr>
        </p:nvGraphicFramePr>
        <p:xfrm>
          <a:off x="340659" y="573762"/>
          <a:ext cx="11506200" cy="549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2BA934A-7A32-5B0C-621A-ECF14A4C995A}"/>
              </a:ext>
            </a:extLst>
          </p:cNvPr>
          <p:cNvSpPr>
            <a:spLocks noGrp="1"/>
          </p:cNvSpPr>
          <p:nvPr>
            <p:ph type="sldNum" sz="quarter" idx="12"/>
          </p:nvPr>
        </p:nvSpPr>
        <p:spPr/>
        <p:txBody>
          <a:bodyPr/>
          <a:lstStyle/>
          <a:p>
            <a:fld id="{5AFC50C9-30C3-43CC-ABA9-4B9096166E80}" type="slidenum">
              <a:rPr lang="en-GB" smtClean="0"/>
              <a:t>13</a:t>
            </a:fld>
            <a:endParaRPr lang="en-GB"/>
          </a:p>
        </p:txBody>
      </p:sp>
    </p:spTree>
    <p:extLst>
      <p:ext uri="{BB962C8B-B14F-4D97-AF65-F5344CB8AC3E}">
        <p14:creationId xmlns:p14="http://schemas.microsoft.com/office/powerpoint/2010/main" val="402104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518B-4AEE-B459-56AC-356492C1BAD9}"/>
              </a:ext>
            </a:extLst>
          </p:cNvPr>
          <p:cNvSpPr>
            <a:spLocks noGrp="1"/>
          </p:cNvSpPr>
          <p:nvPr>
            <p:ph type="title"/>
          </p:nvPr>
        </p:nvSpPr>
        <p:spPr/>
        <p:txBody>
          <a:bodyPr>
            <a:normAutofit/>
          </a:bodyPr>
          <a:lstStyle/>
          <a:p>
            <a:r>
              <a:rPr lang="en-GB" sz="3600" dirty="0"/>
              <a:t>Modelling dust mineralogy</a:t>
            </a:r>
          </a:p>
        </p:txBody>
      </p:sp>
      <p:graphicFrame>
        <p:nvGraphicFramePr>
          <p:cNvPr id="5" name="Content Placeholder 4">
            <a:extLst>
              <a:ext uri="{FF2B5EF4-FFF2-40B4-BE49-F238E27FC236}">
                <a16:creationId xmlns:a16="http://schemas.microsoft.com/office/drawing/2014/main" id="{5652CCE9-3CD6-2544-DEFD-EF27DC80D7F4}"/>
              </a:ext>
            </a:extLst>
          </p:cNvPr>
          <p:cNvGraphicFramePr>
            <a:graphicFrameLocks noGrp="1"/>
          </p:cNvGraphicFramePr>
          <p:nvPr>
            <p:ph idx="1"/>
          </p:nvPr>
        </p:nvGraphicFramePr>
        <p:xfrm>
          <a:off x="1778000" y="1006475"/>
          <a:ext cx="8655050" cy="5170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A18034D-F085-7073-DD23-474DA5E72DF6}"/>
              </a:ext>
            </a:extLst>
          </p:cNvPr>
          <p:cNvSpPr>
            <a:spLocks noGrp="1"/>
          </p:cNvSpPr>
          <p:nvPr>
            <p:ph type="sldNum" sz="quarter" idx="12"/>
          </p:nvPr>
        </p:nvSpPr>
        <p:spPr/>
        <p:txBody>
          <a:bodyPr/>
          <a:lstStyle/>
          <a:p>
            <a:fld id="{5AFC50C9-30C3-43CC-ABA9-4B9096166E80}" type="slidenum">
              <a:rPr lang="en-GB" smtClean="0"/>
              <a:t>14</a:t>
            </a:fld>
            <a:endParaRPr lang="en-GB"/>
          </a:p>
        </p:txBody>
      </p:sp>
    </p:spTree>
    <p:extLst>
      <p:ext uri="{BB962C8B-B14F-4D97-AF65-F5344CB8AC3E}">
        <p14:creationId xmlns:p14="http://schemas.microsoft.com/office/powerpoint/2010/main" val="3736719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6232926" y="1849429"/>
            <a:ext cx="5659055" cy="4283459"/>
            <a:chOff x="4073937" y="602181"/>
            <a:chExt cx="4964079" cy="375742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937" y="602181"/>
              <a:ext cx="2520000" cy="252000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24227"/>
            <a:stretch/>
          </p:blipFill>
          <p:spPr>
            <a:xfrm>
              <a:off x="4073937" y="2450130"/>
              <a:ext cx="2520000" cy="190947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016" y="611538"/>
              <a:ext cx="2520000" cy="252000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23762"/>
            <a:stretch/>
          </p:blipFill>
          <p:spPr>
            <a:xfrm>
              <a:off x="6518016" y="2438399"/>
              <a:ext cx="2520000" cy="1921201"/>
            </a:xfrm>
            <a:prstGeom prst="rect">
              <a:avLst/>
            </a:prstGeom>
          </p:spPr>
        </p:pic>
      </p:grpSp>
      <p:pic>
        <p:nvPicPr>
          <p:cNvPr id="26" name="Picture 25"/>
          <p:cNvPicPr>
            <a:picLocks noChangeAspect="1"/>
          </p:cNvPicPr>
          <p:nvPr/>
        </p:nvPicPr>
        <p:blipFill>
          <a:blip r:embed="rId7"/>
          <a:stretch>
            <a:fillRect/>
          </a:stretch>
        </p:blipFill>
        <p:spPr>
          <a:xfrm>
            <a:off x="2815488" y="2565281"/>
            <a:ext cx="3301635" cy="2520000"/>
          </a:xfrm>
          <a:prstGeom prst="rect">
            <a:avLst/>
          </a:prstGeom>
        </p:spPr>
      </p:pic>
      <p:sp>
        <p:nvSpPr>
          <p:cNvPr id="2" name="Title 1"/>
          <p:cNvSpPr>
            <a:spLocks noGrp="1"/>
          </p:cNvSpPr>
          <p:nvPr>
            <p:ph type="title"/>
          </p:nvPr>
        </p:nvSpPr>
        <p:spPr/>
        <p:txBody>
          <a:bodyPr>
            <a:normAutofit/>
          </a:bodyPr>
          <a:lstStyle/>
          <a:p>
            <a:r>
              <a:rPr lang="en-GB" sz="3600" dirty="0"/>
              <a:t>Global soil mineralogy atlases</a:t>
            </a:r>
          </a:p>
        </p:txBody>
      </p:sp>
      <p:sp>
        <p:nvSpPr>
          <p:cNvPr id="4" name="Slide Number Placeholder 3"/>
          <p:cNvSpPr>
            <a:spLocks noGrp="1"/>
          </p:cNvSpPr>
          <p:nvPr>
            <p:ph type="sldNum" sz="quarter" idx="12"/>
          </p:nvPr>
        </p:nvSpPr>
        <p:spPr/>
        <p:txBody>
          <a:bodyPr/>
          <a:lstStyle/>
          <a:p>
            <a:fld id="{5AFC50C9-30C3-43CC-ABA9-4B9096166E80}" type="slidenum">
              <a:rPr lang="en-GB" smtClean="0"/>
              <a:t>15</a:t>
            </a:fld>
            <a:endParaRPr lang="en-GB"/>
          </a:p>
        </p:txBody>
      </p:sp>
      <p:sp>
        <p:nvSpPr>
          <p:cNvPr id="12" name="Rectángulo 12"/>
          <p:cNvSpPr/>
          <p:nvPr/>
        </p:nvSpPr>
        <p:spPr>
          <a:xfrm>
            <a:off x="4774208" y="4910063"/>
            <a:ext cx="1237839" cy="246221"/>
          </a:xfrm>
          <a:prstGeom prst="rect">
            <a:avLst/>
          </a:prstGeom>
        </p:spPr>
        <p:txBody>
          <a:bodyPr wrap="none">
            <a:spAutoFit/>
          </a:bodyPr>
          <a:lstStyle/>
          <a:p>
            <a:r>
              <a:rPr lang="en-US" altLang="x-none" sz="1000" dirty="0" err="1"/>
              <a:t>Journet</a:t>
            </a:r>
            <a:r>
              <a:rPr lang="en-US" altLang="x-none" sz="1000" dirty="0"/>
              <a:t> et al. 2014</a:t>
            </a:r>
            <a:endParaRPr lang="en-US" sz="1000" dirty="0"/>
          </a:p>
        </p:txBody>
      </p:sp>
      <p:grpSp>
        <p:nvGrpSpPr>
          <p:cNvPr id="27" name="Grupo 2"/>
          <p:cNvGrpSpPr>
            <a:grpSpLocks noChangeAspect="1"/>
          </p:cNvGrpSpPr>
          <p:nvPr/>
        </p:nvGrpSpPr>
        <p:grpSpPr>
          <a:xfrm>
            <a:off x="46256" y="2736348"/>
            <a:ext cx="2696344" cy="1728000"/>
            <a:chOff x="2207174" y="727617"/>
            <a:chExt cx="1918355" cy="1141883"/>
          </a:xfrm>
        </p:grpSpPr>
        <p:pic>
          <p:nvPicPr>
            <p:cNvPr id="28" name="Picture 394"/>
            <p:cNvPicPr>
              <a:picLocks noChangeAspect="1"/>
            </p:cNvPicPr>
            <p:nvPr/>
          </p:nvPicPr>
          <p:blipFill>
            <a:blip r:embed="rId8"/>
            <a:stretch>
              <a:fillRect/>
            </a:stretch>
          </p:blipFill>
          <p:spPr>
            <a:xfrm>
              <a:off x="2207174" y="727617"/>
              <a:ext cx="1908000" cy="1044156"/>
            </a:xfrm>
            <a:prstGeom prst="rect">
              <a:avLst/>
            </a:prstGeom>
          </p:spPr>
        </p:pic>
        <p:sp>
          <p:nvSpPr>
            <p:cNvPr id="29" name="Rectángulo 12"/>
            <p:cNvSpPr/>
            <p:nvPr/>
          </p:nvSpPr>
          <p:spPr>
            <a:xfrm>
              <a:off x="3533493" y="1633273"/>
              <a:ext cx="592036" cy="236227"/>
            </a:xfrm>
            <a:prstGeom prst="rect">
              <a:avLst/>
            </a:prstGeom>
          </p:spPr>
          <p:txBody>
            <a:bodyPr wrap="none">
              <a:spAutoFit/>
            </a:bodyPr>
            <a:lstStyle/>
            <a:p>
              <a:r>
                <a:rPr lang="en-US" altLang="x-none" sz="900" dirty="0"/>
                <a:t>HWSD</a:t>
              </a:r>
              <a:endParaRPr lang="en-US" sz="900" dirty="0"/>
            </a:p>
          </p:txBody>
        </p:sp>
      </p:grpSp>
      <p:sp>
        <p:nvSpPr>
          <p:cNvPr id="30" name="Rectangle 29"/>
          <p:cNvSpPr/>
          <p:nvPr/>
        </p:nvSpPr>
        <p:spPr>
          <a:xfrm>
            <a:off x="176207" y="5253185"/>
            <a:ext cx="2394000" cy="338554"/>
          </a:xfrm>
          <a:prstGeom prst="rect">
            <a:avLst/>
          </a:prstGeom>
        </p:spPr>
        <p:txBody>
          <a:bodyPr wrap="square">
            <a:spAutoFit/>
          </a:bodyPr>
          <a:lstStyle/>
          <a:p>
            <a:pPr algn="ctr"/>
            <a:r>
              <a:rPr lang="en-GB" sz="1600" dirty="0"/>
              <a:t>FAO soil classification</a:t>
            </a:r>
          </a:p>
        </p:txBody>
      </p:sp>
      <p:sp>
        <p:nvSpPr>
          <p:cNvPr id="31" name="Rectangle 30"/>
          <p:cNvSpPr/>
          <p:nvPr/>
        </p:nvSpPr>
        <p:spPr>
          <a:xfrm>
            <a:off x="3460076" y="5253185"/>
            <a:ext cx="2055375" cy="338554"/>
          </a:xfrm>
          <a:prstGeom prst="rect">
            <a:avLst/>
          </a:prstGeom>
        </p:spPr>
        <p:txBody>
          <a:bodyPr wrap="square">
            <a:spAutoFit/>
          </a:bodyPr>
          <a:lstStyle/>
          <a:p>
            <a:pPr algn="ctr"/>
            <a:r>
              <a:rPr lang="en-GB" sz="1600" dirty="0"/>
              <a:t>Mean mineralogy </a:t>
            </a:r>
            <a:endParaRPr lang="en-US" sz="1600" dirty="0"/>
          </a:p>
        </p:txBody>
      </p:sp>
      <p:sp>
        <p:nvSpPr>
          <p:cNvPr id="19" name="Rectangle 18"/>
          <p:cNvSpPr/>
          <p:nvPr/>
        </p:nvSpPr>
        <p:spPr>
          <a:xfrm>
            <a:off x="6433159" y="5650612"/>
            <a:ext cx="5565416" cy="584775"/>
          </a:xfrm>
          <a:prstGeom prst="rect">
            <a:avLst/>
          </a:prstGeom>
        </p:spPr>
        <p:txBody>
          <a:bodyPr wrap="square">
            <a:spAutoFit/>
          </a:bodyPr>
          <a:lstStyle/>
          <a:p>
            <a:r>
              <a:rPr lang="en-GB" sz="1600" dirty="0"/>
              <a:t>Mineralogical composition for </a:t>
            </a:r>
          </a:p>
          <a:p>
            <a:r>
              <a:rPr lang="en-GB" sz="1600" dirty="0"/>
              <a:t>clay (</a:t>
            </a:r>
            <a:r>
              <a:rPr lang="el-GR" sz="1600" dirty="0"/>
              <a:t>ϕ</a:t>
            </a:r>
            <a:r>
              <a:rPr lang="en-GB" sz="1600" dirty="0"/>
              <a:t> &lt; 2 µm</a:t>
            </a:r>
            <a:r>
              <a:rPr lang="en-US" sz="1600" dirty="0"/>
              <a:t>) 		and silt (</a:t>
            </a:r>
            <a:r>
              <a:rPr lang="el-GR" sz="1600" dirty="0"/>
              <a:t>ϕ </a:t>
            </a:r>
            <a:r>
              <a:rPr lang="en-US" sz="1600" dirty="0"/>
              <a:t>2-63 </a:t>
            </a:r>
            <a:r>
              <a:rPr lang="en-GB" sz="1600" dirty="0"/>
              <a:t>µ</a:t>
            </a:r>
            <a:r>
              <a:rPr lang="en-US" sz="1600" dirty="0"/>
              <a:t>m) size classes</a:t>
            </a:r>
          </a:p>
        </p:txBody>
      </p:sp>
      <p:sp>
        <p:nvSpPr>
          <p:cNvPr id="3" name="Content Placeholder 2"/>
          <p:cNvSpPr>
            <a:spLocks noGrp="1"/>
          </p:cNvSpPr>
          <p:nvPr>
            <p:ph idx="1"/>
          </p:nvPr>
        </p:nvSpPr>
        <p:spPr>
          <a:xfrm>
            <a:off x="177424" y="862219"/>
            <a:ext cx="12192000" cy="1343723"/>
          </a:xfrm>
        </p:spPr>
        <p:txBody>
          <a:bodyPr>
            <a:normAutofit/>
          </a:bodyPr>
          <a:lstStyle/>
          <a:p>
            <a:r>
              <a:rPr lang="en-GB" sz="2000" b="1" dirty="0" err="1"/>
              <a:t>Claquin</a:t>
            </a:r>
            <a:r>
              <a:rPr lang="en-GB" sz="2000" b="1" dirty="0"/>
              <a:t> et al. 1999, </a:t>
            </a:r>
            <a:r>
              <a:rPr lang="en-GB" sz="2000" b="1" dirty="0" err="1"/>
              <a:t>Nickovic</a:t>
            </a:r>
            <a:r>
              <a:rPr lang="en-GB" sz="2000" b="1" dirty="0"/>
              <a:t> et al. 2012</a:t>
            </a:r>
            <a:r>
              <a:rPr lang="en-GB" sz="2000" dirty="0"/>
              <a:t>: 8 minerals. </a:t>
            </a:r>
            <a:r>
              <a:rPr lang="en-GB" sz="2000" i="1" dirty="0"/>
              <a:t>C1999</a:t>
            </a:r>
          </a:p>
          <a:p>
            <a:pPr marL="0" indent="0">
              <a:spcBef>
                <a:spcPts val="0"/>
              </a:spcBef>
              <a:buNone/>
            </a:pPr>
            <a:r>
              <a:rPr lang="en-GB" sz="1800" i="1" dirty="0"/>
              <a:t>Illite, smectite, kaolinite, quartz, feldspars, calcite, gypsum and hematite (iron oxides).</a:t>
            </a:r>
          </a:p>
          <a:p>
            <a:pPr>
              <a:spcBef>
                <a:spcPts val="1200"/>
              </a:spcBef>
            </a:pPr>
            <a:r>
              <a:rPr lang="en-GB" sz="2000" b="1" dirty="0" err="1"/>
              <a:t>Journet</a:t>
            </a:r>
            <a:r>
              <a:rPr lang="en-GB" sz="2000" b="1" dirty="0"/>
              <a:t> et al. 2014</a:t>
            </a:r>
            <a:r>
              <a:rPr lang="en-GB" sz="2000" dirty="0"/>
              <a:t>: 12 minerals. </a:t>
            </a:r>
            <a:r>
              <a:rPr lang="en-GB" sz="2000" i="1" dirty="0"/>
              <a:t>J2014</a:t>
            </a:r>
          </a:p>
          <a:p>
            <a:pPr marL="0" indent="0">
              <a:spcBef>
                <a:spcPts val="0"/>
              </a:spcBef>
              <a:buNone/>
            </a:pPr>
            <a:r>
              <a:rPr lang="en-GB" sz="1800" i="1" dirty="0"/>
              <a:t>Illite, smectite, kaolinite, </a:t>
            </a:r>
            <a:r>
              <a:rPr lang="en-GB" sz="1800" i="1" dirty="0">
                <a:solidFill>
                  <a:schemeClr val="accent1">
                    <a:lumMod val="50000"/>
                  </a:schemeClr>
                </a:solidFill>
              </a:rPr>
              <a:t>vermiculite, chlorite, mica</a:t>
            </a:r>
            <a:r>
              <a:rPr lang="en-GB" sz="1800" i="1" dirty="0"/>
              <a:t>, quartz, feldspars, calcite, gypsum, hematite and </a:t>
            </a:r>
            <a:r>
              <a:rPr lang="en-GB" sz="1800" i="1" dirty="0">
                <a:solidFill>
                  <a:schemeClr val="accent1">
                    <a:lumMod val="50000"/>
                  </a:schemeClr>
                </a:solidFill>
              </a:rPr>
              <a:t>goethite</a:t>
            </a:r>
            <a:r>
              <a:rPr lang="en-GB" sz="1800" i="1" dirty="0"/>
              <a:t>.</a:t>
            </a:r>
          </a:p>
          <a:p>
            <a:pPr lvl="1"/>
            <a:endParaRPr lang="en-GB" sz="1800" dirty="0"/>
          </a:p>
          <a:p>
            <a:pPr lvl="1"/>
            <a:endParaRPr lang="en-GB" sz="1800" dirty="0"/>
          </a:p>
          <a:p>
            <a:pPr lvl="1"/>
            <a:endParaRPr lang="en-GB" sz="1800" dirty="0"/>
          </a:p>
          <a:p>
            <a:pPr lvl="1"/>
            <a:endParaRPr lang="en-GB" sz="1800" dirty="0"/>
          </a:p>
          <a:p>
            <a:pPr lvl="1"/>
            <a:endParaRPr lang="en-GB" sz="1800" dirty="0"/>
          </a:p>
          <a:p>
            <a:pPr lvl="1"/>
            <a:endParaRPr lang="en-GB" sz="1800" dirty="0"/>
          </a:p>
          <a:p>
            <a:pPr lvl="1"/>
            <a:endParaRPr lang="en-GB" sz="18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3600" dirty="0"/>
          </a:p>
        </p:txBody>
      </p:sp>
    </p:spTree>
    <p:extLst>
      <p:ext uri="{BB962C8B-B14F-4D97-AF65-F5344CB8AC3E}">
        <p14:creationId xmlns:p14="http://schemas.microsoft.com/office/powerpoint/2010/main" val="29731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Dust emitted PSD and mineralogy</a:t>
            </a:r>
          </a:p>
        </p:txBody>
      </p:sp>
      <p:sp>
        <p:nvSpPr>
          <p:cNvPr id="20" name="Slide Number Placeholder 19"/>
          <p:cNvSpPr>
            <a:spLocks noGrp="1"/>
          </p:cNvSpPr>
          <p:nvPr>
            <p:ph type="sldNum" sz="quarter" idx="12"/>
          </p:nvPr>
        </p:nvSpPr>
        <p:spPr/>
        <p:txBody>
          <a:bodyPr/>
          <a:lstStyle/>
          <a:p>
            <a:fld id="{5AFC50C9-30C3-43CC-ABA9-4B9096166E80}" type="slidenum">
              <a:rPr lang="en-GB" smtClean="0"/>
              <a:t>16</a:t>
            </a:fld>
            <a:endParaRPr lang="en-GB"/>
          </a:p>
        </p:txBody>
      </p:sp>
      <p:grpSp>
        <p:nvGrpSpPr>
          <p:cNvPr id="3" name="Group 2"/>
          <p:cNvGrpSpPr/>
          <p:nvPr/>
        </p:nvGrpSpPr>
        <p:grpSpPr>
          <a:xfrm>
            <a:off x="5891716" y="1143372"/>
            <a:ext cx="2170494" cy="4356517"/>
            <a:chOff x="165100" y="1122510"/>
            <a:chExt cx="2863850" cy="5748190"/>
          </a:xfrm>
        </p:grpSpPr>
        <p:grpSp>
          <p:nvGrpSpPr>
            <p:cNvPr id="4" name="Group 3"/>
            <p:cNvGrpSpPr/>
            <p:nvPr/>
          </p:nvGrpSpPr>
          <p:grpSpPr>
            <a:xfrm>
              <a:off x="165100" y="1270000"/>
              <a:ext cx="2863850" cy="5600700"/>
              <a:chOff x="165100" y="1270000"/>
              <a:chExt cx="2863850" cy="5600700"/>
            </a:xfrm>
          </p:grpSpPr>
          <p:pic>
            <p:nvPicPr>
              <p:cNvPr id="5" name="Picture 4" descr="soilpsds_minerals51_sa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270000"/>
                <a:ext cx="2857500" cy="2857500"/>
              </a:xfrm>
              <a:prstGeom prst="rect">
                <a:avLst/>
              </a:prstGeom>
            </p:spPr>
          </p:pic>
          <p:pic>
            <p:nvPicPr>
              <p:cNvPr id="6" name="Picture 5" descr="soil_psds_minerals51_sample_relative.pdf"/>
              <p:cNvPicPr>
                <a:picLocks noChangeAspect="1"/>
              </p:cNvPicPr>
              <p:nvPr/>
            </p:nvPicPr>
            <p:blipFill rotWithShape="1">
              <a:blip r:embed="rId3">
                <a:extLst>
                  <a:ext uri="{28A0092B-C50C-407E-A947-70E740481C1C}">
                    <a14:useLocalDpi xmlns:a14="http://schemas.microsoft.com/office/drawing/2010/main" val="0"/>
                  </a:ext>
                </a:extLst>
              </a:blip>
              <a:srcRect b="1301"/>
              <a:stretch/>
            </p:blipFill>
            <p:spPr>
              <a:xfrm>
                <a:off x="165100" y="4050377"/>
                <a:ext cx="2857500" cy="2820323"/>
              </a:xfrm>
              <a:prstGeom prst="rect">
                <a:avLst/>
              </a:prstGeom>
            </p:spPr>
          </p:pic>
          <p:grpSp>
            <p:nvGrpSpPr>
              <p:cNvPr id="7" name="Group 6"/>
              <p:cNvGrpSpPr/>
              <p:nvPr/>
            </p:nvGrpSpPr>
            <p:grpSpPr>
              <a:xfrm>
                <a:off x="736600" y="1415127"/>
                <a:ext cx="2026762" cy="1294428"/>
                <a:chOff x="7188200" y="4945727"/>
                <a:chExt cx="2026762" cy="1294428"/>
              </a:xfrm>
            </p:grpSpPr>
            <p:sp>
              <p:nvSpPr>
                <p:cNvPr id="9" name="TextBox 8"/>
                <p:cNvSpPr txBox="1"/>
                <p:nvPr/>
              </p:nvSpPr>
              <p:spPr>
                <a:xfrm>
                  <a:off x="7315199" y="4945727"/>
                  <a:ext cx="1899763" cy="1294428"/>
                </a:xfrm>
                <a:prstGeom prst="rect">
                  <a:avLst/>
                </a:prstGeom>
                <a:noFill/>
              </p:spPr>
              <p:txBody>
                <a:bodyPr wrap="none" rtlCol="0">
                  <a:spAutoFit/>
                </a:bodyPr>
                <a:lstStyle/>
                <a:p>
                  <a:r>
                    <a:rPr lang="en-US" sz="825" b="1" dirty="0"/>
                    <a:t>PHYLLOSILICATES </a:t>
                  </a:r>
                </a:p>
                <a:p>
                  <a:r>
                    <a:rPr lang="en-US" sz="825" b="1" dirty="0"/>
                    <a:t>(</a:t>
                  </a:r>
                  <a:r>
                    <a:rPr lang="en-US" sz="825" b="1" dirty="0" err="1"/>
                    <a:t>illite</a:t>
                  </a:r>
                  <a:r>
                    <a:rPr lang="en-US" sz="825" b="1" dirty="0"/>
                    <a:t>, </a:t>
                  </a:r>
                  <a:r>
                    <a:rPr lang="en-US" sz="825" b="1" dirty="0" err="1"/>
                    <a:t>smectite</a:t>
                  </a:r>
                  <a:r>
                    <a:rPr lang="en-US" sz="825" b="1" dirty="0"/>
                    <a:t>, kaolinite)</a:t>
                  </a:r>
                </a:p>
                <a:p>
                  <a:r>
                    <a:rPr lang="en-US" sz="825" b="1" dirty="0"/>
                    <a:t>CALCITE</a:t>
                  </a:r>
                </a:p>
                <a:p>
                  <a:r>
                    <a:rPr lang="en-US" sz="825" b="1" dirty="0"/>
                    <a:t>QUARTZ</a:t>
                  </a:r>
                </a:p>
                <a:p>
                  <a:r>
                    <a:rPr lang="en-US" sz="825" b="1" dirty="0"/>
                    <a:t>FELDSPAR</a:t>
                  </a:r>
                </a:p>
                <a:p>
                  <a:r>
                    <a:rPr lang="en-US" sz="825" b="1" dirty="0"/>
                    <a:t>GYPSUM</a:t>
                  </a:r>
                </a:p>
                <a:p>
                  <a:r>
                    <a:rPr lang="en-US" sz="825" b="1" dirty="0"/>
                    <a:t>HEMATITE</a:t>
                  </a:r>
                </a:p>
              </p:txBody>
            </p:sp>
            <p:sp>
              <p:nvSpPr>
                <p:cNvPr id="10" name="Rectangle 9"/>
                <p:cNvSpPr/>
                <p:nvPr/>
              </p:nvSpPr>
              <p:spPr>
                <a:xfrm>
                  <a:off x="7188200" y="5110827"/>
                  <a:ext cx="152400" cy="1016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7188200" y="5352127"/>
                  <a:ext cx="152400" cy="101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7188200" y="5529927"/>
                  <a:ext cx="152400" cy="10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7188200" y="5695027"/>
                  <a:ext cx="152400" cy="101600"/>
                </a:xfrm>
                <a:prstGeom prst="rect">
                  <a:avLst/>
                </a:prstGeom>
                <a:solidFill>
                  <a:srgbClr val="FF81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7188200" y="5872827"/>
                  <a:ext cx="152400" cy="101600"/>
                </a:xfrm>
                <a:prstGeom prst="rect">
                  <a:avLst/>
                </a:prstGeom>
                <a:solidFill>
                  <a:srgbClr val="8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7188200" y="6037927"/>
                  <a:ext cx="152400" cy="101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sp>
          <p:nvSpPr>
            <p:cNvPr id="26" name="TextBox 25"/>
            <p:cNvSpPr txBox="1"/>
            <p:nvPr/>
          </p:nvSpPr>
          <p:spPr>
            <a:xfrm>
              <a:off x="1454513" y="1122510"/>
              <a:ext cx="624370" cy="395942"/>
            </a:xfrm>
            <a:prstGeom prst="rect">
              <a:avLst/>
            </a:prstGeom>
            <a:noFill/>
          </p:spPr>
          <p:txBody>
            <a:bodyPr wrap="none" rtlCol="0">
              <a:spAutoFit/>
            </a:bodyPr>
            <a:lstStyle/>
            <a:p>
              <a:r>
                <a:rPr lang="en-US" sz="1350" dirty="0"/>
                <a:t>Soil</a:t>
              </a:r>
            </a:p>
          </p:txBody>
        </p:sp>
      </p:grpSp>
      <p:grpSp>
        <p:nvGrpSpPr>
          <p:cNvPr id="19" name="Group 18"/>
          <p:cNvGrpSpPr/>
          <p:nvPr/>
        </p:nvGrpSpPr>
        <p:grpSpPr>
          <a:xfrm>
            <a:off x="8371784" y="1156901"/>
            <a:ext cx="2422964" cy="4396175"/>
            <a:chOff x="6165850" y="1020911"/>
            <a:chExt cx="3230618" cy="5861566"/>
          </a:xfrm>
        </p:grpSpPr>
        <p:grpSp>
          <p:nvGrpSpPr>
            <p:cNvPr id="16" name="Group 15"/>
            <p:cNvGrpSpPr/>
            <p:nvPr/>
          </p:nvGrpSpPr>
          <p:grpSpPr>
            <a:xfrm>
              <a:off x="6165850" y="1205577"/>
              <a:ext cx="2870200" cy="5676900"/>
              <a:chOff x="6165850" y="1205577"/>
              <a:chExt cx="2870200" cy="5676900"/>
            </a:xfrm>
          </p:grpSpPr>
          <p:pic>
            <p:nvPicPr>
              <p:cNvPr id="17" name="Picture 16" descr="dustpsds_minerals51_sa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550" y="1205577"/>
                <a:ext cx="2857500" cy="2857500"/>
              </a:xfrm>
              <a:prstGeom prst="rect">
                <a:avLst/>
              </a:prstGeom>
            </p:spPr>
          </p:pic>
          <p:pic>
            <p:nvPicPr>
              <p:cNvPr id="18" name="Picture 17" descr="dust_psd_minerals51_sample_relativ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50" y="4024977"/>
                <a:ext cx="2857500" cy="2857500"/>
              </a:xfrm>
              <a:prstGeom prst="rect">
                <a:avLst/>
              </a:prstGeom>
            </p:spPr>
          </p:pic>
        </p:grpSp>
        <p:sp>
          <p:nvSpPr>
            <p:cNvPr id="28" name="TextBox 27"/>
            <p:cNvSpPr txBox="1"/>
            <p:nvPr/>
          </p:nvSpPr>
          <p:spPr>
            <a:xfrm>
              <a:off x="6224501" y="1020911"/>
              <a:ext cx="3171967" cy="400109"/>
            </a:xfrm>
            <a:prstGeom prst="rect">
              <a:avLst/>
            </a:prstGeom>
            <a:noFill/>
          </p:spPr>
          <p:txBody>
            <a:bodyPr wrap="square" rtlCol="0">
              <a:spAutoFit/>
            </a:bodyPr>
            <a:lstStyle/>
            <a:p>
              <a:pPr algn="ctr"/>
              <a:r>
                <a:rPr lang="en-US" sz="1350" dirty="0"/>
                <a:t>Emitted PSD </a:t>
              </a:r>
              <a:r>
                <a:rPr lang="en-US" sz="1350"/>
                <a:t>with BFT</a:t>
              </a:r>
              <a:endParaRPr lang="en-US" sz="1350" dirty="0"/>
            </a:p>
          </p:txBody>
        </p:sp>
      </p:grpSp>
      <p:sp>
        <p:nvSpPr>
          <p:cNvPr id="21" name="TextBox 37"/>
          <p:cNvSpPr txBox="1">
            <a:spLocks noChangeArrowheads="1"/>
          </p:cNvSpPr>
          <p:nvPr/>
        </p:nvSpPr>
        <p:spPr bwMode="auto">
          <a:xfrm rot="16200000">
            <a:off x="4718375" y="2062742"/>
            <a:ext cx="19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eaLnBrk="1" hangingPunct="1"/>
            <a:r>
              <a:rPr lang="en-US" altLang="x-none" sz="1600" dirty="0">
                <a:latin typeface="Arial" panose="020B0604020202020204" pitchFamily="34" charset="0"/>
                <a:cs typeface="Arial" panose="020B0604020202020204" pitchFamily="34" charset="0"/>
              </a:rPr>
              <a:t>Dispersed PSD</a:t>
            </a:r>
          </a:p>
        </p:txBody>
      </p:sp>
      <p:sp>
        <p:nvSpPr>
          <p:cNvPr id="22" name="TextBox 37"/>
          <p:cNvSpPr txBox="1">
            <a:spLocks noChangeArrowheads="1"/>
          </p:cNvSpPr>
          <p:nvPr/>
        </p:nvSpPr>
        <p:spPr bwMode="auto">
          <a:xfrm rot="16200000">
            <a:off x="4750745" y="4132073"/>
            <a:ext cx="19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eaLnBrk="1" hangingPunct="1"/>
            <a:r>
              <a:rPr lang="en-US" altLang="x-none" sz="1600" dirty="0">
                <a:latin typeface="Arial" panose="020B0604020202020204" pitchFamily="34" charset="0"/>
                <a:cs typeface="Arial" panose="020B0604020202020204" pitchFamily="34" charset="0"/>
              </a:rPr>
              <a:t>Soil mass fractions</a:t>
            </a:r>
          </a:p>
        </p:txBody>
      </p:sp>
      <p:sp>
        <p:nvSpPr>
          <p:cNvPr id="23" name="TextBox 37"/>
          <p:cNvSpPr txBox="1">
            <a:spLocks noChangeArrowheads="1"/>
          </p:cNvSpPr>
          <p:nvPr/>
        </p:nvSpPr>
        <p:spPr bwMode="auto">
          <a:xfrm rot="16200000">
            <a:off x="7269629" y="4246114"/>
            <a:ext cx="19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eaLnBrk="1" hangingPunct="1"/>
            <a:r>
              <a:rPr lang="en-US" altLang="x-none" sz="1600" dirty="0">
                <a:latin typeface="Arial" panose="020B0604020202020204" pitchFamily="34" charset="0"/>
                <a:cs typeface="Arial" panose="020B0604020202020204" pitchFamily="34" charset="0"/>
              </a:rPr>
              <a:t>Emitted fractions</a:t>
            </a:r>
          </a:p>
        </p:txBody>
      </p:sp>
      <p:pic>
        <p:nvPicPr>
          <p:cNvPr id="24" name="Picture 3" descr="paper_jan2.pdf"/>
          <p:cNvPicPr>
            <a:picLocks noChangeAspect="1"/>
          </p:cNvPicPr>
          <p:nvPr/>
        </p:nvPicPr>
        <p:blipFill>
          <a:blip r:embed="rId6">
            <a:extLst>
              <a:ext uri="{28A0092B-C50C-407E-A947-70E740481C1C}">
                <a14:useLocalDpi xmlns:a14="http://schemas.microsoft.com/office/drawing/2010/main" val="0"/>
              </a:ext>
            </a:extLst>
          </a:blip>
          <a:srcRect l="3271" t="5608" b="3738"/>
          <a:stretch>
            <a:fillRect/>
          </a:stretch>
        </p:blipFill>
        <p:spPr bwMode="auto">
          <a:xfrm>
            <a:off x="1742037" y="2041372"/>
            <a:ext cx="2623679" cy="229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3"/>
          <p:cNvSpPr txBox="1">
            <a:spLocks noChangeArrowheads="1"/>
          </p:cNvSpPr>
          <p:nvPr/>
        </p:nvSpPr>
        <p:spPr bwMode="auto">
          <a:xfrm>
            <a:off x="1524001" y="4726277"/>
            <a:ext cx="37199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r" eaLnBrk="1" hangingPunct="1"/>
            <a:r>
              <a:rPr lang="en-US" altLang="x-none" sz="1400" i="1" dirty="0" err="1">
                <a:latin typeface="+mn-lt"/>
              </a:rPr>
              <a:t>Perlwitz</a:t>
            </a:r>
            <a:r>
              <a:rPr lang="en-US" altLang="x-none" sz="1400" i="1" dirty="0">
                <a:latin typeface="+mn-lt"/>
              </a:rPr>
              <a:t> et al., 2015a,b;</a:t>
            </a:r>
          </a:p>
          <a:p>
            <a:pPr algn="r" eaLnBrk="1" hangingPunct="1"/>
            <a:r>
              <a:rPr lang="en-US" altLang="x-none" sz="1400" i="1" dirty="0">
                <a:latin typeface="+mn-lt"/>
              </a:rPr>
              <a:t> Pérez García-Pando et al., 2016;</a:t>
            </a:r>
          </a:p>
          <a:p>
            <a:pPr algn="r" eaLnBrk="1" hangingPunct="1"/>
            <a:r>
              <a:rPr lang="en-US" altLang="x-none" sz="1400" i="1" dirty="0">
                <a:latin typeface="+mn-lt"/>
              </a:rPr>
              <a:t> Pérez García-Pando et al., in prep</a:t>
            </a:r>
          </a:p>
        </p:txBody>
      </p:sp>
      <p:sp>
        <p:nvSpPr>
          <p:cNvPr id="8" name="TextBox 7"/>
          <p:cNvSpPr txBox="1"/>
          <p:nvPr/>
        </p:nvSpPr>
        <p:spPr>
          <a:xfrm>
            <a:off x="1627281" y="1324507"/>
            <a:ext cx="3277005" cy="646331"/>
          </a:xfrm>
          <a:prstGeom prst="rect">
            <a:avLst/>
          </a:prstGeom>
          <a:noFill/>
        </p:spPr>
        <p:txBody>
          <a:bodyPr wrap="square" rtlCol="0">
            <a:spAutoFit/>
          </a:bodyPr>
          <a:lstStyle/>
          <a:p>
            <a:r>
              <a:rPr lang="en-GB" dirty="0"/>
              <a:t>Brittle Fragmentation Theory (</a:t>
            </a:r>
            <a:r>
              <a:rPr lang="en-GB" dirty="0" err="1"/>
              <a:t>Kok</a:t>
            </a:r>
            <a:r>
              <a:rPr lang="en-GB" dirty="0"/>
              <a:t>, 2011)</a:t>
            </a:r>
          </a:p>
        </p:txBody>
      </p:sp>
      <p:sp>
        <p:nvSpPr>
          <p:cNvPr id="27" name="TextBox 37"/>
          <p:cNvSpPr txBox="1">
            <a:spLocks noChangeArrowheads="1"/>
          </p:cNvSpPr>
          <p:nvPr/>
        </p:nvSpPr>
        <p:spPr bwMode="auto">
          <a:xfrm rot="16200000">
            <a:off x="7221280" y="1967808"/>
            <a:ext cx="19537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eaLnBrk="1" hangingPunct="1"/>
            <a:r>
              <a:rPr lang="en-US" altLang="x-none" sz="1600" dirty="0">
                <a:latin typeface="Arial" panose="020B0604020202020204" pitchFamily="34" charset="0"/>
                <a:cs typeface="Arial" panose="020B0604020202020204" pitchFamily="34" charset="0"/>
              </a:rPr>
              <a:t>Fragmentation and aggregation</a:t>
            </a:r>
          </a:p>
        </p:txBody>
      </p:sp>
    </p:spTree>
    <p:extLst>
      <p:ext uri="{BB962C8B-B14F-4D97-AF65-F5344CB8AC3E}">
        <p14:creationId xmlns:p14="http://schemas.microsoft.com/office/powerpoint/2010/main" val="22279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39B7-854F-CA45-AA0E-AC8DC60F2C28}"/>
              </a:ext>
            </a:extLst>
          </p:cNvPr>
          <p:cNvSpPr>
            <a:spLocks noGrp="1"/>
          </p:cNvSpPr>
          <p:nvPr>
            <p:ph type="title"/>
          </p:nvPr>
        </p:nvSpPr>
        <p:spPr/>
        <p:txBody>
          <a:bodyPr/>
          <a:lstStyle/>
          <a:p>
            <a:r>
              <a:rPr lang="en-GB" dirty="0"/>
              <a:t>The MONARCH model</a:t>
            </a:r>
          </a:p>
        </p:txBody>
      </p:sp>
      <p:sp>
        <p:nvSpPr>
          <p:cNvPr id="3" name="Content Placeholder 2">
            <a:extLst>
              <a:ext uri="{FF2B5EF4-FFF2-40B4-BE49-F238E27FC236}">
                <a16:creationId xmlns:a16="http://schemas.microsoft.com/office/drawing/2014/main" id="{A5081541-B408-8F49-DD1E-F38160FCF506}"/>
              </a:ext>
            </a:extLst>
          </p:cNvPr>
          <p:cNvSpPr>
            <a:spLocks noGrp="1"/>
          </p:cNvSpPr>
          <p:nvPr>
            <p:ph sz="half" idx="1"/>
          </p:nvPr>
        </p:nvSpPr>
        <p:spPr>
          <a:xfrm>
            <a:off x="340659" y="1008529"/>
            <a:ext cx="11506199" cy="5168434"/>
          </a:xfrm>
        </p:spPr>
        <p:txBody>
          <a:bodyPr>
            <a:normAutofit/>
          </a:bodyPr>
          <a:lstStyle/>
          <a:p>
            <a:pPr algn="l"/>
            <a:r>
              <a:rPr lang="en-GB" sz="2000" b="1" i="1" u="none" strike="noStrike" baseline="0" dirty="0"/>
              <a:t>Multiscale</a:t>
            </a:r>
            <a:r>
              <a:rPr lang="en-GB" sz="2000" b="0" i="0" u="none" strike="noStrike" baseline="0" dirty="0"/>
              <a:t>: global to regional (up to 1km) scales allowed</a:t>
            </a:r>
          </a:p>
          <a:p>
            <a:pPr algn="l"/>
            <a:r>
              <a:rPr lang="en-GB" sz="2000" b="0" i="0" u="none" strike="noStrike" baseline="0" dirty="0"/>
              <a:t>Fully </a:t>
            </a:r>
            <a:r>
              <a:rPr lang="en-GB" sz="2000" b="1" i="1" u="none" strike="noStrike" baseline="0" dirty="0"/>
              <a:t>on-line </a:t>
            </a:r>
            <a:r>
              <a:rPr lang="en-GB" sz="2000" b="0" i="0" u="none" strike="noStrike" baseline="0" dirty="0"/>
              <a:t>coupling: weather-chemistry feedback processes allowed</a:t>
            </a:r>
          </a:p>
          <a:p>
            <a:pPr algn="l"/>
            <a:r>
              <a:rPr lang="en-GB" sz="2000" b="0" i="0" u="none" strike="noStrike" baseline="0" dirty="0"/>
              <a:t>Enhancement with a </a:t>
            </a:r>
            <a:r>
              <a:rPr lang="en-GB" sz="2000" b="1" i="1" u="none" strike="noStrike" baseline="0" dirty="0"/>
              <a:t>data assimilation </a:t>
            </a:r>
            <a:r>
              <a:rPr lang="en-GB" sz="2000" b="0" i="0" u="none" strike="noStrike" baseline="0" dirty="0"/>
              <a:t>system</a:t>
            </a:r>
            <a:endParaRPr lang="en-GB" sz="3200" dirty="0"/>
          </a:p>
        </p:txBody>
      </p:sp>
      <p:graphicFrame>
        <p:nvGraphicFramePr>
          <p:cNvPr id="6" name="Content Placeholder 5">
            <a:extLst>
              <a:ext uri="{FF2B5EF4-FFF2-40B4-BE49-F238E27FC236}">
                <a16:creationId xmlns:a16="http://schemas.microsoft.com/office/drawing/2014/main" id="{14F2EC37-E19B-F472-D11B-F7CDB622A975}"/>
              </a:ext>
            </a:extLst>
          </p:cNvPr>
          <p:cNvGraphicFramePr>
            <a:graphicFrameLocks noGrp="1"/>
          </p:cNvGraphicFramePr>
          <p:nvPr>
            <p:ph sz="half" idx="2"/>
            <p:extLst>
              <p:ext uri="{D42A27DB-BD31-4B8C-83A1-F6EECF244321}">
                <p14:modId xmlns:p14="http://schemas.microsoft.com/office/powerpoint/2010/main" val="479144963"/>
              </p:ext>
            </p:extLst>
          </p:nvPr>
        </p:nvGraphicFramePr>
        <p:xfrm>
          <a:off x="340659" y="2087760"/>
          <a:ext cx="9412940" cy="4089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7B2A4FE-393D-6C44-18F3-343820427AD6}"/>
              </a:ext>
            </a:extLst>
          </p:cNvPr>
          <p:cNvSpPr>
            <a:spLocks noGrp="1"/>
          </p:cNvSpPr>
          <p:nvPr>
            <p:ph type="sldNum" sz="quarter" idx="12"/>
          </p:nvPr>
        </p:nvSpPr>
        <p:spPr/>
        <p:txBody>
          <a:bodyPr/>
          <a:lstStyle/>
          <a:p>
            <a:fld id="{5AFC50C9-30C3-43CC-ABA9-4B9096166E80}" type="slidenum">
              <a:rPr lang="en-GB" smtClean="0"/>
              <a:t>17</a:t>
            </a:fld>
            <a:endParaRPr lang="en-GB"/>
          </a:p>
        </p:txBody>
      </p:sp>
      <p:sp>
        <p:nvSpPr>
          <p:cNvPr id="7" name="TextBox 6">
            <a:extLst>
              <a:ext uri="{FF2B5EF4-FFF2-40B4-BE49-F238E27FC236}">
                <a16:creationId xmlns:a16="http://schemas.microsoft.com/office/drawing/2014/main" id="{82074679-F6FF-4204-9E3B-584070B62A9B}"/>
              </a:ext>
            </a:extLst>
          </p:cNvPr>
          <p:cNvSpPr txBox="1"/>
          <p:nvPr/>
        </p:nvSpPr>
        <p:spPr>
          <a:xfrm>
            <a:off x="5811783" y="2638638"/>
            <a:ext cx="2773516" cy="1169551"/>
          </a:xfrm>
          <a:prstGeom prst="rect">
            <a:avLst/>
          </a:prstGeom>
          <a:noFill/>
        </p:spPr>
        <p:txBody>
          <a:bodyPr wrap="none" rtlCol="0">
            <a:spAutoFit/>
          </a:bodyPr>
          <a:lstStyle/>
          <a:p>
            <a:r>
              <a:rPr lang="en-GB" sz="1400" i="1" dirty="0" err="1"/>
              <a:t>Janjic</a:t>
            </a:r>
            <a:r>
              <a:rPr lang="en-GB" sz="1400" i="1" dirty="0"/>
              <a:t> and Gall (NCAR TN 2012)</a:t>
            </a:r>
          </a:p>
          <a:p>
            <a:r>
              <a:rPr lang="en-GB" sz="1400" i="1" dirty="0" err="1"/>
              <a:t>Janjic</a:t>
            </a:r>
            <a:r>
              <a:rPr lang="en-GB" sz="1400" i="1" dirty="0"/>
              <a:t> and </a:t>
            </a:r>
            <a:r>
              <a:rPr lang="en-GB" sz="1400" i="1" dirty="0" err="1"/>
              <a:t>Vasic</a:t>
            </a:r>
            <a:r>
              <a:rPr lang="en-GB" sz="1400" i="1" dirty="0"/>
              <a:t> (EGU2012)</a:t>
            </a:r>
          </a:p>
          <a:p>
            <a:r>
              <a:rPr lang="en-GB" sz="1400" i="1" dirty="0" err="1"/>
              <a:t>Janjic</a:t>
            </a:r>
            <a:r>
              <a:rPr lang="en-GB" sz="1400" i="1" dirty="0"/>
              <a:t> et al. (MWR, 2011)</a:t>
            </a:r>
          </a:p>
          <a:p>
            <a:r>
              <a:rPr lang="en-GB" sz="1400" i="1" dirty="0"/>
              <a:t>…</a:t>
            </a:r>
          </a:p>
          <a:p>
            <a:r>
              <a:rPr lang="en-GB" sz="1400" i="1" dirty="0"/>
              <a:t>…</a:t>
            </a:r>
          </a:p>
        </p:txBody>
      </p:sp>
      <p:sp>
        <p:nvSpPr>
          <p:cNvPr id="10" name="TextBox 9">
            <a:extLst>
              <a:ext uri="{FF2B5EF4-FFF2-40B4-BE49-F238E27FC236}">
                <a16:creationId xmlns:a16="http://schemas.microsoft.com/office/drawing/2014/main" id="{AF475910-F1E1-E5C2-9E71-2E0807BB462A}"/>
              </a:ext>
            </a:extLst>
          </p:cNvPr>
          <p:cNvSpPr txBox="1"/>
          <p:nvPr/>
        </p:nvSpPr>
        <p:spPr>
          <a:xfrm>
            <a:off x="9225059" y="2760643"/>
            <a:ext cx="2966941" cy="2462213"/>
          </a:xfrm>
          <a:prstGeom prst="rect">
            <a:avLst/>
          </a:prstGeom>
          <a:noFill/>
        </p:spPr>
        <p:txBody>
          <a:bodyPr wrap="square" rtlCol="0">
            <a:spAutoFit/>
          </a:bodyPr>
          <a:lstStyle/>
          <a:p>
            <a:r>
              <a:rPr lang="en-GB" sz="1400" i="1" dirty="0"/>
              <a:t>Pérez et al. (ACP, 2011)</a:t>
            </a:r>
          </a:p>
          <a:p>
            <a:r>
              <a:rPr lang="en-GB" sz="1400" i="1" dirty="0" err="1"/>
              <a:t>Haustein</a:t>
            </a:r>
            <a:r>
              <a:rPr lang="en-GB" sz="1400" i="1" dirty="0"/>
              <a:t> et al. (ACP, 2012)</a:t>
            </a:r>
          </a:p>
          <a:p>
            <a:r>
              <a:rPr lang="en-GB" sz="1400" i="1" dirty="0"/>
              <a:t>Spada et al. (ACP, 2013)</a:t>
            </a:r>
          </a:p>
          <a:p>
            <a:r>
              <a:rPr lang="en-GB" sz="1400" i="1" dirty="0"/>
              <a:t>Spada et al. (AE, 2014)</a:t>
            </a:r>
          </a:p>
          <a:p>
            <a:r>
              <a:rPr lang="en-GB" sz="1400" i="1" dirty="0"/>
              <a:t>Spada (2015)</a:t>
            </a:r>
          </a:p>
          <a:p>
            <a:r>
              <a:rPr lang="en-GB" sz="1400" i="1" dirty="0"/>
              <a:t>Di Tomaso et al. (GMD, 2017)</a:t>
            </a:r>
          </a:p>
          <a:p>
            <a:r>
              <a:rPr lang="en-GB" sz="1400" i="1" dirty="0"/>
              <a:t>Klose et al. (ACP, 2021)</a:t>
            </a:r>
          </a:p>
          <a:p>
            <a:r>
              <a:rPr lang="en-GB" sz="1400" i="1" dirty="0"/>
              <a:t>Gonçalves Ageitos et al. (ACP, in review)</a:t>
            </a:r>
          </a:p>
          <a:p>
            <a:r>
              <a:rPr lang="en-GB" sz="1400" i="1" dirty="0"/>
              <a:t>Ilic et al. (in prep)</a:t>
            </a:r>
          </a:p>
          <a:p>
            <a:endParaRPr lang="en-GB" sz="1400" i="1" dirty="0"/>
          </a:p>
        </p:txBody>
      </p:sp>
      <p:sp>
        <p:nvSpPr>
          <p:cNvPr id="11" name="TextBox 10">
            <a:extLst>
              <a:ext uri="{FF2B5EF4-FFF2-40B4-BE49-F238E27FC236}">
                <a16:creationId xmlns:a16="http://schemas.microsoft.com/office/drawing/2014/main" id="{84242990-E166-7270-B977-03C1D598C801}"/>
              </a:ext>
            </a:extLst>
          </p:cNvPr>
          <p:cNvSpPr txBox="1"/>
          <p:nvPr/>
        </p:nvSpPr>
        <p:spPr>
          <a:xfrm>
            <a:off x="9178270" y="5222856"/>
            <a:ext cx="2393604" cy="954107"/>
          </a:xfrm>
          <a:prstGeom prst="rect">
            <a:avLst/>
          </a:prstGeom>
          <a:noFill/>
        </p:spPr>
        <p:txBody>
          <a:bodyPr wrap="none" rtlCol="0">
            <a:spAutoFit/>
          </a:bodyPr>
          <a:lstStyle/>
          <a:p>
            <a:r>
              <a:rPr lang="en-GB" sz="1400" i="1" dirty="0" err="1"/>
              <a:t>Jorba</a:t>
            </a:r>
            <a:r>
              <a:rPr lang="en-GB" sz="1400" i="1" dirty="0"/>
              <a:t> et al. (JGR, 2012)</a:t>
            </a:r>
          </a:p>
          <a:p>
            <a:r>
              <a:rPr lang="en-GB" sz="1400" i="1" dirty="0" err="1"/>
              <a:t>Badia</a:t>
            </a:r>
            <a:r>
              <a:rPr lang="en-GB" sz="1400" i="1" dirty="0"/>
              <a:t> and </a:t>
            </a:r>
            <a:r>
              <a:rPr lang="en-GB" sz="1400" i="1" dirty="0" err="1"/>
              <a:t>Jorba</a:t>
            </a:r>
            <a:r>
              <a:rPr lang="en-GB" sz="1400" i="1" dirty="0"/>
              <a:t> (AE, 2014)</a:t>
            </a:r>
          </a:p>
          <a:p>
            <a:r>
              <a:rPr lang="en-GB" sz="1400" i="1" dirty="0" err="1"/>
              <a:t>Badia</a:t>
            </a:r>
            <a:r>
              <a:rPr lang="en-GB" sz="1400" i="1" dirty="0"/>
              <a:t> et al. (GMD; 2017)</a:t>
            </a:r>
          </a:p>
          <a:p>
            <a:endParaRPr lang="en-GB" sz="1400" i="1" dirty="0"/>
          </a:p>
        </p:txBody>
      </p:sp>
      <p:sp>
        <p:nvSpPr>
          <p:cNvPr id="12" name="Arrow: Down 11">
            <a:extLst>
              <a:ext uri="{FF2B5EF4-FFF2-40B4-BE49-F238E27FC236}">
                <a16:creationId xmlns:a16="http://schemas.microsoft.com/office/drawing/2014/main" id="{1C7CB520-D168-CD83-7B2F-DF0B330A53E9}"/>
              </a:ext>
            </a:extLst>
          </p:cNvPr>
          <p:cNvSpPr/>
          <p:nvPr/>
        </p:nvSpPr>
        <p:spPr>
          <a:xfrm>
            <a:off x="8802395" y="2416598"/>
            <a:ext cx="205568" cy="139818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3B68800-2E6D-2EF7-9C27-9F0AA221D7BB}"/>
              </a:ext>
            </a:extLst>
          </p:cNvPr>
          <p:cNvSpPr txBox="1"/>
          <p:nvPr/>
        </p:nvSpPr>
        <p:spPr>
          <a:xfrm>
            <a:off x="8650799" y="2008679"/>
            <a:ext cx="2193229" cy="400110"/>
          </a:xfrm>
          <a:prstGeom prst="rect">
            <a:avLst/>
          </a:prstGeom>
          <a:noFill/>
        </p:spPr>
        <p:txBody>
          <a:bodyPr wrap="none" rtlCol="0">
            <a:spAutoFit/>
          </a:bodyPr>
          <a:lstStyle/>
          <a:p>
            <a:r>
              <a:rPr lang="en-GB" sz="2000" b="1" dirty="0"/>
              <a:t>Dust mineralogy</a:t>
            </a:r>
          </a:p>
        </p:txBody>
      </p:sp>
    </p:spTree>
    <p:extLst>
      <p:ext uri="{BB962C8B-B14F-4D97-AF65-F5344CB8AC3E}">
        <p14:creationId xmlns:p14="http://schemas.microsoft.com/office/powerpoint/2010/main" val="30472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948" r="11492" b="9186"/>
          <a:stretch/>
        </p:blipFill>
        <p:spPr>
          <a:xfrm>
            <a:off x="7412528" y="1918689"/>
            <a:ext cx="4779472" cy="2556959"/>
          </a:xfrm>
          <a:prstGeom prst="rect">
            <a:avLst/>
          </a:prstGeom>
        </p:spPr>
      </p:pic>
      <p:sp>
        <p:nvSpPr>
          <p:cNvPr id="2" name="Title 1"/>
          <p:cNvSpPr>
            <a:spLocks noGrp="1"/>
          </p:cNvSpPr>
          <p:nvPr>
            <p:ph type="title"/>
          </p:nvPr>
        </p:nvSpPr>
        <p:spPr>
          <a:xfrm>
            <a:off x="242466" y="312699"/>
            <a:ext cx="11431374" cy="750981"/>
          </a:xfrm>
        </p:spPr>
        <p:txBody>
          <a:bodyPr>
            <a:noAutofit/>
          </a:bodyPr>
          <a:lstStyle/>
          <a:p>
            <a:r>
              <a:rPr lang="en-GB" sz="3600" dirty="0"/>
              <a:t>Emitted dust mineralogy according to MONARCH C1999 and J2014 </a:t>
            </a:r>
          </a:p>
        </p:txBody>
      </p:sp>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5326"/>
          <a:stretch/>
        </p:blipFill>
        <p:spPr>
          <a:xfrm>
            <a:off x="0" y="1606135"/>
            <a:ext cx="3802543" cy="3600000"/>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5326"/>
          <a:stretch/>
        </p:blipFill>
        <p:spPr>
          <a:xfrm>
            <a:off x="3742264" y="1606135"/>
            <a:ext cx="3802543" cy="3600000"/>
          </a:xfrm>
          <a:prstGeom prst="rect">
            <a:avLst/>
          </a:prstGeom>
        </p:spPr>
      </p:pic>
      <p:sp>
        <p:nvSpPr>
          <p:cNvPr id="11" name="TextBox 10"/>
          <p:cNvSpPr txBox="1"/>
          <p:nvPr/>
        </p:nvSpPr>
        <p:spPr>
          <a:xfrm flipH="1">
            <a:off x="7715302" y="4337149"/>
            <a:ext cx="4476698" cy="276999"/>
          </a:xfrm>
          <a:prstGeom prst="rect">
            <a:avLst/>
          </a:prstGeom>
          <a:noFill/>
        </p:spPr>
        <p:txBody>
          <a:bodyPr wrap="square" rtlCol="0">
            <a:spAutoFit/>
          </a:bodyPr>
          <a:lstStyle/>
          <a:p>
            <a:r>
              <a:rPr lang="en-GB" sz="1200" dirty="0"/>
              <a:t>Dust source regions defined in </a:t>
            </a:r>
            <a:r>
              <a:rPr lang="en-GB" sz="1200" dirty="0" err="1"/>
              <a:t>Kok</a:t>
            </a:r>
            <a:r>
              <a:rPr lang="en-GB" sz="1200" dirty="0"/>
              <a:t> et al. (2021)</a:t>
            </a:r>
          </a:p>
        </p:txBody>
      </p:sp>
      <p:sp>
        <p:nvSpPr>
          <p:cNvPr id="3" name="TextBox 2">
            <a:extLst>
              <a:ext uri="{FF2B5EF4-FFF2-40B4-BE49-F238E27FC236}">
                <a16:creationId xmlns:a16="http://schemas.microsoft.com/office/drawing/2014/main" id="{9D104545-0D20-2608-AB25-60F24A46D242}"/>
              </a:ext>
            </a:extLst>
          </p:cNvPr>
          <p:cNvSpPr txBox="1"/>
          <p:nvPr/>
        </p:nvSpPr>
        <p:spPr>
          <a:xfrm>
            <a:off x="138482" y="5185177"/>
            <a:ext cx="8250977" cy="369332"/>
          </a:xfrm>
          <a:prstGeom prst="rect">
            <a:avLst/>
          </a:prstGeom>
          <a:noFill/>
        </p:spPr>
        <p:txBody>
          <a:bodyPr wrap="none" rtlCol="0">
            <a:spAutoFit/>
          </a:bodyPr>
          <a:lstStyle/>
          <a:p>
            <a:r>
              <a:rPr lang="en-GB" dirty="0"/>
              <a:t>Emitted mass fractions per region and globally depending on the soil map used</a:t>
            </a:r>
          </a:p>
        </p:txBody>
      </p:sp>
    </p:spTree>
    <p:extLst>
      <p:ext uri="{BB962C8B-B14F-4D97-AF65-F5344CB8AC3E}">
        <p14:creationId xmlns:p14="http://schemas.microsoft.com/office/powerpoint/2010/main" val="295805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1D04-34D9-ABB0-E139-4E1108953BB7}"/>
              </a:ext>
            </a:extLst>
          </p:cNvPr>
          <p:cNvSpPr>
            <a:spLocks noGrp="1"/>
          </p:cNvSpPr>
          <p:nvPr>
            <p:ph type="title"/>
          </p:nvPr>
        </p:nvSpPr>
        <p:spPr/>
        <p:txBody>
          <a:bodyPr/>
          <a:lstStyle/>
          <a:p>
            <a:r>
              <a:rPr lang="en-GB" dirty="0"/>
              <a:t>C1999			J2014</a:t>
            </a:r>
          </a:p>
        </p:txBody>
      </p:sp>
      <p:sp>
        <p:nvSpPr>
          <p:cNvPr id="4" name="Slide Number Placeholder 3">
            <a:extLst>
              <a:ext uri="{FF2B5EF4-FFF2-40B4-BE49-F238E27FC236}">
                <a16:creationId xmlns:a16="http://schemas.microsoft.com/office/drawing/2014/main" id="{B4565816-6C4A-96FB-FEB0-0C599B71833E}"/>
              </a:ext>
            </a:extLst>
          </p:cNvPr>
          <p:cNvSpPr>
            <a:spLocks noGrp="1"/>
          </p:cNvSpPr>
          <p:nvPr>
            <p:ph type="sldNum" sz="quarter" idx="12"/>
          </p:nvPr>
        </p:nvSpPr>
        <p:spPr/>
        <p:txBody>
          <a:bodyPr/>
          <a:lstStyle/>
          <a:p>
            <a:fld id="{5AFC50C9-30C3-43CC-ABA9-4B9096166E80}" type="slidenum">
              <a:rPr lang="en-GB" smtClean="0"/>
              <a:t>19</a:t>
            </a:fld>
            <a:endParaRPr lang="en-GB"/>
          </a:p>
        </p:txBody>
      </p:sp>
      <p:pic>
        <p:nvPicPr>
          <p:cNvPr id="5" name="Picture 4">
            <a:extLst>
              <a:ext uri="{FF2B5EF4-FFF2-40B4-BE49-F238E27FC236}">
                <a16:creationId xmlns:a16="http://schemas.microsoft.com/office/drawing/2014/main" id="{4AE32682-D43B-6584-2897-5541B494FB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72" r="70240" b="5326"/>
          <a:stretch/>
        </p:blipFill>
        <p:spPr>
          <a:xfrm>
            <a:off x="3555615" y="667222"/>
            <a:ext cx="2263303" cy="6145080"/>
          </a:xfrm>
          <a:prstGeom prst="rect">
            <a:avLst/>
          </a:prstGeom>
        </p:spPr>
      </p:pic>
      <p:pic>
        <p:nvPicPr>
          <p:cNvPr id="6" name="Picture 5">
            <a:extLst>
              <a:ext uri="{FF2B5EF4-FFF2-40B4-BE49-F238E27FC236}">
                <a16:creationId xmlns:a16="http://schemas.microsoft.com/office/drawing/2014/main" id="{92837542-BC7B-FCFE-142D-96CF17B674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263" t="13872" b="5326"/>
          <a:stretch/>
        </p:blipFill>
        <p:spPr>
          <a:xfrm>
            <a:off x="5818918" y="667222"/>
            <a:ext cx="1348903" cy="6145080"/>
          </a:xfrm>
          <a:prstGeom prst="rect">
            <a:avLst/>
          </a:prstGeom>
        </p:spPr>
      </p:pic>
      <p:pic>
        <p:nvPicPr>
          <p:cNvPr id="7" name="Content Placeholder 4">
            <a:extLst>
              <a:ext uri="{FF2B5EF4-FFF2-40B4-BE49-F238E27FC236}">
                <a16:creationId xmlns:a16="http://schemas.microsoft.com/office/drawing/2014/main" id="{C8C9DC1F-FD82-8DA7-0D31-F047DB02D0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3872" r="70240" b="5326"/>
          <a:stretch/>
        </p:blipFill>
        <p:spPr>
          <a:xfrm>
            <a:off x="0" y="681037"/>
            <a:ext cx="2263304" cy="6145080"/>
          </a:xfrm>
          <a:prstGeom prst="rect">
            <a:avLst/>
          </a:prstGeom>
        </p:spPr>
      </p:pic>
      <p:pic>
        <p:nvPicPr>
          <p:cNvPr id="8" name="Content Placeholder 4">
            <a:extLst>
              <a:ext uri="{FF2B5EF4-FFF2-40B4-BE49-F238E27FC236}">
                <a16:creationId xmlns:a16="http://schemas.microsoft.com/office/drawing/2014/main" id="{B29C1EF5-9AFB-345E-B514-74A24FF8FA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61" t="13872" r="-14824" b="5326"/>
          <a:stretch/>
        </p:blipFill>
        <p:spPr>
          <a:xfrm>
            <a:off x="2263304" y="712920"/>
            <a:ext cx="2468881" cy="6145080"/>
          </a:xfrm>
          <a:prstGeom prst="rect">
            <a:avLst/>
          </a:prstGeom>
        </p:spPr>
      </p:pic>
      <p:grpSp>
        <p:nvGrpSpPr>
          <p:cNvPr id="14" name="Group 13">
            <a:extLst>
              <a:ext uri="{FF2B5EF4-FFF2-40B4-BE49-F238E27FC236}">
                <a16:creationId xmlns:a16="http://schemas.microsoft.com/office/drawing/2014/main" id="{7742807E-AA91-EDBE-26FD-391D93021681}"/>
              </a:ext>
            </a:extLst>
          </p:cNvPr>
          <p:cNvGrpSpPr/>
          <p:nvPr/>
        </p:nvGrpSpPr>
        <p:grpSpPr>
          <a:xfrm>
            <a:off x="7512000" y="2684295"/>
            <a:ext cx="4680000" cy="3120000"/>
            <a:chOff x="7821432" y="2876958"/>
            <a:chExt cx="4680000" cy="3120000"/>
          </a:xfrm>
        </p:grpSpPr>
        <p:pic>
          <p:nvPicPr>
            <p:cNvPr id="9" name="Picture 8">
              <a:extLst>
                <a:ext uri="{FF2B5EF4-FFF2-40B4-BE49-F238E27FC236}">
                  <a16:creationId xmlns:a16="http://schemas.microsoft.com/office/drawing/2014/main" id="{C4BDF8AB-AD42-61E6-69CB-805F07DF650E}"/>
                </a:ext>
              </a:extLst>
            </p:cNvPr>
            <p:cNvPicPr>
              <a:picLocks noChangeAspect="1"/>
            </p:cNvPicPr>
            <p:nvPr/>
          </p:nvPicPr>
          <p:blipFill>
            <a:blip r:embed="rId4"/>
            <a:stretch>
              <a:fillRect/>
            </a:stretch>
          </p:blipFill>
          <p:spPr>
            <a:xfrm>
              <a:off x="7821432" y="2876958"/>
              <a:ext cx="4680000" cy="3120000"/>
            </a:xfrm>
            <a:prstGeom prst="rect">
              <a:avLst/>
            </a:prstGeom>
          </p:spPr>
        </p:pic>
        <p:sp>
          <p:nvSpPr>
            <p:cNvPr id="11" name="TextBox 10">
              <a:extLst>
                <a:ext uri="{FF2B5EF4-FFF2-40B4-BE49-F238E27FC236}">
                  <a16:creationId xmlns:a16="http://schemas.microsoft.com/office/drawing/2014/main" id="{D6AB52BB-E0CB-720A-4CC8-50A9679E157B}"/>
                </a:ext>
              </a:extLst>
            </p:cNvPr>
            <p:cNvSpPr txBox="1"/>
            <p:nvPr/>
          </p:nvSpPr>
          <p:spPr>
            <a:xfrm>
              <a:off x="7888407" y="3045715"/>
              <a:ext cx="4419600" cy="369332"/>
            </a:xfrm>
            <a:prstGeom prst="rect">
              <a:avLst/>
            </a:prstGeom>
            <a:noFill/>
          </p:spPr>
          <p:txBody>
            <a:bodyPr wrap="square">
              <a:spAutoFit/>
            </a:bodyPr>
            <a:lstStyle/>
            <a:p>
              <a:r>
                <a:rPr lang="en-GB" b="1" i="0" dirty="0">
                  <a:solidFill>
                    <a:srgbClr val="C00000"/>
                  </a:solidFill>
                  <a:effectLst/>
                  <a:latin typeface="+mj-lt"/>
                </a:rPr>
                <a:t>Dust from the </a:t>
              </a:r>
              <a:r>
                <a:rPr lang="en-GB" b="1" i="0" dirty="0" err="1">
                  <a:solidFill>
                    <a:srgbClr val="C00000"/>
                  </a:solidFill>
                  <a:effectLst/>
                  <a:latin typeface="+mj-lt"/>
                </a:rPr>
                <a:t>Bodélé</a:t>
              </a:r>
              <a:r>
                <a:rPr lang="en-GB" b="1" i="0" dirty="0">
                  <a:solidFill>
                    <a:srgbClr val="C00000"/>
                  </a:solidFill>
                  <a:effectLst/>
                  <a:latin typeface="+mj-lt"/>
                </a:rPr>
                <a:t> Depression</a:t>
              </a:r>
              <a:endParaRPr lang="en-GB" b="1" dirty="0">
                <a:solidFill>
                  <a:srgbClr val="C00000"/>
                </a:solidFill>
                <a:latin typeface="+mj-lt"/>
              </a:endParaRPr>
            </a:p>
          </p:txBody>
        </p:sp>
      </p:grpSp>
      <p:sp>
        <p:nvSpPr>
          <p:cNvPr id="13" name="TextBox 12">
            <a:extLst>
              <a:ext uri="{FF2B5EF4-FFF2-40B4-BE49-F238E27FC236}">
                <a16:creationId xmlns:a16="http://schemas.microsoft.com/office/drawing/2014/main" id="{B19C16BA-14D1-DD17-9BE1-1EA1A58B7825}"/>
              </a:ext>
            </a:extLst>
          </p:cNvPr>
          <p:cNvSpPr txBox="1"/>
          <p:nvPr/>
        </p:nvSpPr>
        <p:spPr>
          <a:xfrm>
            <a:off x="7388373" y="5804295"/>
            <a:ext cx="4435725" cy="646331"/>
          </a:xfrm>
          <a:prstGeom prst="rect">
            <a:avLst/>
          </a:prstGeom>
          <a:noFill/>
        </p:spPr>
        <p:txBody>
          <a:bodyPr wrap="square">
            <a:spAutoFit/>
          </a:bodyPr>
          <a:lstStyle/>
          <a:p>
            <a:r>
              <a:rPr lang="en-GB" sz="1200" b="0" i="1" dirty="0">
                <a:solidFill>
                  <a:srgbClr val="000000"/>
                </a:solidFill>
                <a:effectLst/>
                <a:latin typeface="+mj-lt"/>
              </a:rPr>
              <a:t>Credit: NASA Earth Observatory images by Lauren Dauphin, using MODIS data from </a:t>
            </a:r>
            <a:r>
              <a:rPr lang="en-GB" sz="1200" b="0" i="1" u="none" strike="noStrike" dirty="0">
                <a:solidFill>
                  <a:srgbClr val="F77705"/>
                </a:solidFill>
                <a:effectLst/>
                <a:latin typeface="+mj-lt"/>
                <a:hlinkClick r:id="rId5"/>
              </a:rPr>
              <a:t>NASA EOSDIS/LANCE and GIBS/Worldview</a:t>
            </a:r>
            <a:endParaRPr lang="en-GB" sz="1200" dirty="0">
              <a:latin typeface="+mj-lt"/>
            </a:endParaRPr>
          </a:p>
        </p:txBody>
      </p:sp>
      <p:pic>
        <p:nvPicPr>
          <p:cNvPr id="3" name="Picture 2">
            <a:extLst>
              <a:ext uri="{FF2B5EF4-FFF2-40B4-BE49-F238E27FC236}">
                <a16:creationId xmlns:a16="http://schemas.microsoft.com/office/drawing/2014/main" id="{B170936A-25F4-B28B-601D-30ECC78022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48" r="11492" b="9186"/>
          <a:stretch/>
        </p:blipFill>
        <p:spPr>
          <a:xfrm>
            <a:off x="7388373" y="3313"/>
            <a:ext cx="4779472" cy="2556959"/>
          </a:xfrm>
          <a:prstGeom prst="rect">
            <a:avLst/>
          </a:prstGeom>
        </p:spPr>
      </p:pic>
      <p:sp>
        <p:nvSpPr>
          <p:cNvPr id="10" name="TextBox 9">
            <a:extLst>
              <a:ext uri="{FF2B5EF4-FFF2-40B4-BE49-F238E27FC236}">
                <a16:creationId xmlns:a16="http://schemas.microsoft.com/office/drawing/2014/main" id="{B6E9A666-AD5A-A704-8DF4-1F6461A3B0DE}"/>
              </a:ext>
            </a:extLst>
          </p:cNvPr>
          <p:cNvSpPr txBox="1"/>
          <p:nvPr/>
        </p:nvSpPr>
        <p:spPr>
          <a:xfrm flipH="1">
            <a:off x="6572942" y="2010594"/>
            <a:ext cx="4476698" cy="276999"/>
          </a:xfrm>
          <a:prstGeom prst="rect">
            <a:avLst/>
          </a:prstGeom>
          <a:noFill/>
        </p:spPr>
        <p:txBody>
          <a:bodyPr wrap="square" rtlCol="0">
            <a:spAutoFit/>
          </a:bodyPr>
          <a:lstStyle/>
          <a:p>
            <a:pPr algn="r"/>
            <a:r>
              <a:rPr lang="en-GB" sz="1200" dirty="0"/>
              <a:t>Dust source regions defined in </a:t>
            </a:r>
            <a:r>
              <a:rPr lang="en-GB" sz="1200" dirty="0" err="1"/>
              <a:t>Kok</a:t>
            </a:r>
            <a:r>
              <a:rPr lang="en-GB" sz="1200" dirty="0"/>
              <a:t> et al. (2021)</a:t>
            </a:r>
          </a:p>
        </p:txBody>
      </p:sp>
    </p:spTree>
    <p:extLst>
      <p:ext uri="{BB962C8B-B14F-4D97-AF65-F5344CB8AC3E}">
        <p14:creationId xmlns:p14="http://schemas.microsoft.com/office/powerpoint/2010/main" val="255725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B4B107-1878-70DC-0454-A6F71B9D9C64}"/>
              </a:ext>
            </a:extLst>
          </p:cNvPr>
          <p:cNvSpPr>
            <a:spLocks noGrp="1"/>
          </p:cNvSpPr>
          <p:nvPr>
            <p:ph type="title"/>
          </p:nvPr>
        </p:nvSpPr>
        <p:spPr/>
        <p:txBody>
          <a:bodyPr/>
          <a:lstStyle/>
          <a:p>
            <a:r>
              <a:rPr lang="en-GB" dirty="0"/>
              <a:t>The Earth Sciences Department at BSC</a:t>
            </a:r>
          </a:p>
        </p:txBody>
      </p:sp>
      <p:sp>
        <p:nvSpPr>
          <p:cNvPr id="4" name="Slide Number Placeholder 3">
            <a:extLst>
              <a:ext uri="{FF2B5EF4-FFF2-40B4-BE49-F238E27FC236}">
                <a16:creationId xmlns:a16="http://schemas.microsoft.com/office/drawing/2014/main" id="{D41E58BA-5479-D34A-242C-9C54B2AD392C}"/>
              </a:ext>
            </a:extLst>
          </p:cNvPr>
          <p:cNvSpPr>
            <a:spLocks noGrp="1"/>
          </p:cNvSpPr>
          <p:nvPr>
            <p:ph type="sldNum" sz="quarter" idx="12"/>
          </p:nvPr>
        </p:nvSpPr>
        <p:spPr/>
        <p:txBody>
          <a:bodyPr/>
          <a:lstStyle/>
          <a:p>
            <a:fld id="{5AFC50C9-30C3-43CC-ABA9-4B9096166E80}" type="slidenum">
              <a:rPr lang="en-GB" smtClean="0"/>
              <a:t>2</a:t>
            </a:fld>
            <a:endParaRPr lang="en-GB"/>
          </a:p>
        </p:txBody>
      </p:sp>
      <p:pic>
        <p:nvPicPr>
          <p:cNvPr id="2050" name="Picture 2">
            <a:extLst>
              <a:ext uri="{FF2B5EF4-FFF2-40B4-BE49-F238E27FC236}">
                <a16:creationId xmlns:a16="http://schemas.microsoft.com/office/drawing/2014/main" id="{866440BE-E002-5E9E-3A29-C20459583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860" y="729000"/>
            <a:ext cx="54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id="{49594DE2-9074-B568-E611-63EA3910A904}"/>
              </a:ext>
            </a:extLst>
          </p:cNvPr>
          <p:cNvSpPr/>
          <p:nvPr/>
        </p:nvSpPr>
        <p:spPr>
          <a:xfrm>
            <a:off x="5516539" y="4589479"/>
            <a:ext cx="1158922" cy="777922"/>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8F99B44-BD81-BEB2-92F9-6046DB040CDB}"/>
              </a:ext>
            </a:extLst>
          </p:cNvPr>
          <p:cNvSpPr txBox="1"/>
          <p:nvPr/>
        </p:nvSpPr>
        <p:spPr>
          <a:xfrm>
            <a:off x="6891222" y="4536404"/>
            <a:ext cx="4818948" cy="830997"/>
          </a:xfrm>
          <a:prstGeom prst="rect">
            <a:avLst/>
          </a:prstGeom>
          <a:noFill/>
        </p:spPr>
        <p:txBody>
          <a:bodyPr wrap="none" rtlCol="0">
            <a:spAutoFit/>
          </a:bodyPr>
          <a:lstStyle/>
          <a:p>
            <a:r>
              <a:rPr lang="en-GB" sz="1600" dirty="0"/>
              <a:t>Carlos Pérez García-Pando (carlos.perez@bsc.es)</a:t>
            </a:r>
          </a:p>
          <a:p>
            <a:r>
              <a:rPr lang="en-GB" sz="1600" dirty="0"/>
              <a:t>Oriol </a:t>
            </a:r>
            <a:r>
              <a:rPr lang="en-GB" sz="1600" dirty="0" err="1"/>
              <a:t>Jorba</a:t>
            </a:r>
            <a:r>
              <a:rPr lang="en-GB" sz="1600" dirty="0"/>
              <a:t> (oriol.jorba@bsc.es)</a:t>
            </a:r>
          </a:p>
          <a:p>
            <a:r>
              <a:rPr lang="en-GB" sz="1600" dirty="0"/>
              <a:t>20 people</a:t>
            </a:r>
          </a:p>
        </p:txBody>
      </p:sp>
    </p:spTree>
    <p:extLst>
      <p:ext uri="{BB962C8B-B14F-4D97-AF65-F5344CB8AC3E}">
        <p14:creationId xmlns:p14="http://schemas.microsoft.com/office/powerpoint/2010/main" val="160221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B2AA-12FD-9AF1-AFF3-B51C62DD5EE3}"/>
              </a:ext>
            </a:extLst>
          </p:cNvPr>
          <p:cNvSpPr>
            <a:spLocks noGrp="1"/>
          </p:cNvSpPr>
          <p:nvPr>
            <p:ph type="title"/>
          </p:nvPr>
        </p:nvSpPr>
        <p:spPr/>
        <p:txBody>
          <a:bodyPr>
            <a:normAutofit/>
          </a:bodyPr>
          <a:lstStyle/>
          <a:p>
            <a:r>
              <a:rPr lang="en-GB" sz="3600" dirty="0"/>
              <a:t>Some models including dust mineralogy</a:t>
            </a:r>
          </a:p>
        </p:txBody>
      </p:sp>
      <p:sp>
        <p:nvSpPr>
          <p:cNvPr id="3" name="Slide Number Placeholder 2">
            <a:extLst>
              <a:ext uri="{FF2B5EF4-FFF2-40B4-BE49-F238E27FC236}">
                <a16:creationId xmlns:a16="http://schemas.microsoft.com/office/drawing/2014/main" id="{3D4EF18D-656F-B225-0DA7-1BBDFD418A2B}"/>
              </a:ext>
            </a:extLst>
          </p:cNvPr>
          <p:cNvSpPr>
            <a:spLocks noGrp="1"/>
          </p:cNvSpPr>
          <p:nvPr>
            <p:ph type="sldNum" sz="quarter" idx="12"/>
          </p:nvPr>
        </p:nvSpPr>
        <p:spPr/>
        <p:txBody>
          <a:bodyPr/>
          <a:lstStyle/>
          <a:p>
            <a:fld id="{5AFC50C9-30C3-43CC-ABA9-4B9096166E80}" type="slidenum">
              <a:rPr lang="en-GB" smtClean="0"/>
              <a:t>20</a:t>
            </a:fld>
            <a:endParaRPr lang="en-GB"/>
          </a:p>
        </p:txBody>
      </p:sp>
      <p:graphicFrame>
        <p:nvGraphicFramePr>
          <p:cNvPr id="4" name="Table 4">
            <a:extLst>
              <a:ext uri="{FF2B5EF4-FFF2-40B4-BE49-F238E27FC236}">
                <a16:creationId xmlns:a16="http://schemas.microsoft.com/office/drawing/2014/main" id="{18F984C0-55A5-FCB4-51CA-80E64B04253F}"/>
              </a:ext>
            </a:extLst>
          </p:cNvPr>
          <p:cNvGraphicFramePr>
            <a:graphicFrameLocks noGrp="1"/>
          </p:cNvGraphicFramePr>
          <p:nvPr>
            <p:extLst>
              <p:ext uri="{D42A27DB-BD31-4B8C-83A1-F6EECF244321}">
                <p14:modId xmlns:p14="http://schemas.microsoft.com/office/powerpoint/2010/main" val="4034097571"/>
              </p:ext>
            </p:extLst>
          </p:nvPr>
        </p:nvGraphicFramePr>
        <p:xfrm>
          <a:off x="340659" y="1032779"/>
          <a:ext cx="11506198" cy="5170080"/>
        </p:xfrm>
        <a:graphic>
          <a:graphicData uri="http://schemas.openxmlformats.org/drawingml/2006/table">
            <a:tbl>
              <a:tblPr firstRow="1" bandRow="1" bandCol="1">
                <a:tableStyleId>{69012ECD-51FC-41F1-AA8D-1B2483CD663E}</a:tableStyleId>
              </a:tblPr>
              <a:tblGrid>
                <a:gridCol w="1922798">
                  <a:extLst>
                    <a:ext uri="{9D8B030D-6E8A-4147-A177-3AD203B41FA5}">
                      <a16:colId xmlns:a16="http://schemas.microsoft.com/office/drawing/2014/main" val="4291414062"/>
                    </a:ext>
                  </a:extLst>
                </a:gridCol>
                <a:gridCol w="1916680">
                  <a:extLst>
                    <a:ext uri="{9D8B030D-6E8A-4147-A177-3AD203B41FA5}">
                      <a16:colId xmlns:a16="http://schemas.microsoft.com/office/drawing/2014/main" val="1983300782"/>
                    </a:ext>
                  </a:extLst>
                </a:gridCol>
                <a:gridCol w="1916680">
                  <a:extLst>
                    <a:ext uri="{9D8B030D-6E8A-4147-A177-3AD203B41FA5}">
                      <a16:colId xmlns:a16="http://schemas.microsoft.com/office/drawing/2014/main" val="3137105730"/>
                    </a:ext>
                  </a:extLst>
                </a:gridCol>
                <a:gridCol w="1916680">
                  <a:extLst>
                    <a:ext uri="{9D8B030D-6E8A-4147-A177-3AD203B41FA5}">
                      <a16:colId xmlns:a16="http://schemas.microsoft.com/office/drawing/2014/main" val="2730940196"/>
                    </a:ext>
                  </a:extLst>
                </a:gridCol>
                <a:gridCol w="1916680">
                  <a:extLst>
                    <a:ext uri="{9D8B030D-6E8A-4147-A177-3AD203B41FA5}">
                      <a16:colId xmlns:a16="http://schemas.microsoft.com/office/drawing/2014/main" val="2891230320"/>
                    </a:ext>
                  </a:extLst>
                </a:gridCol>
                <a:gridCol w="1916680">
                  <a:extLst>
                    <a:ext uri="{9D8B030D-6E8A-4147-A177-3AD203B41FA5}">
                      <a16:colId xmlns:a16="http://schemas.microsoft.com/office/drawing/2014/main" val="1688212161"/>
                    </a:ext>
                  </a:extLst>
                </a:gridCol>
              </a:tblGrid>
              <a:tr h="720000">
                <a:tc>
                  <a:txBody>
                    <a:bodyPr/>
                    <a:lstStyle/>
                    <a:p>
                      <a:pPr algn="l"/>
                      <a:r>
                        <a:rPr lang="en-GB" sz="2000" b="1" dirty="0"/>
                        <a:t>Model</a:t>
                      </a:r>
                    </a:p>
                  </a:txBody>
                  <a:tcPr anchor="ctr"/>
                </a:tc>
                <a:tc>
                  <a:txBody>
                    <a:bodyPr/>
                    <a:lstStyle/>
                    <a:p>
                      <a:pPr algn="ctr"/>
                      <a:r>
                        <a:rPr lang="en-GB" sz="2000" dirty="0"/>
                        <a:t>CESM-CAM6</a:t>
                      </a:r>
                    </a:p>
                  </a:txBody>
                  <a:tcPr anchor="ctr"/>
                </a:tc>
                <a:tc>
                  <a:txBody>
                    <a:bodyPr/>
                    <a:lstStyle/>
                    <a:p>
                      <a:pPr algn="ctr"/>
                      <a:r>
                        <a:rPr lang="en-GB" sz="2000" dirty="0"/>
                        <a:t>MONARCH</a:t>
                      </a:r>
                    </a:p>
                  </a:txBody>
                  <a:tcPr anchor="ctr"/>
                </a:tc>
                <a:tc>
                  <a:txBody>
                    <a:bodyPr/>
                    <a:lstStyle/>
                    <a:p>
                      <a:pPr algn="ctr"/>
                      <a:r>
                        <a:rPr lang="en-GB" sz="2000" dirty="0"/>
                        <a:t>GFDL-AM4</a:t>
                      </a:r>
                    </a:p>
                  </a:txBody>
                  <a:tcPr anchor="ctr"/>
                </a:tc>
                <a:tc>
                  <a:txBody>
                    <a:bodyPr/>
                    <a:lstStyle/>
                    <a:p>
                      <a:pPr algn="ctr"/>
                      <a:r>
                        <a:rPr lang="en-GB" sz="2000" dirty="0"/>
                        <a:t>GISS-</a:t>
                      </a:r>
                      <a:r>
                        <a:rPr lang="en-GB" sz="2000" dirty="0" err="1"/>
                        <a:t>ModelE</a:t>
                      </a:r>
                      <a:endParaRPr lang="en-GB" sz="2000" dirty="0"/>
                    </a:p>
                  </a:txBody>
                  <a:tcPr anchor="ctr"/>
                </a:tc>
                <a:tc>
                  <a:txBody>
                    <a:bodyPr/>
                    <a:lstStyle/>
                    <a:p>
                      <a:pPr algn="ctr"/>
                      <a:r>
                        <a:rPr lang="en-GB" sz="2000" dirty="0"/>
                        <a:t>IFS-Aer</a:t>
                      </a:r>
                    </a:p>
                  </a:txBody>
                  <a:tcPr anchor="ctr"/>
                </a:tc>
                <a:extLst>
                  <a:ext uri="{0D108BD9-81ED-4DB2-BD59-A6C34878D82A}">
                    <a16:rowId xmlns:a16="http://schemas.microsoft.com/office/drawing/2014/main" val="1855244461"/>
                  </a:ext>
                </a:extLst>
              </a:tr>
              <a:tr h="370840">
                <a:tc>
                  <a:txBody>
                    <a:bodyPr/>
                    <a:lstStyle/>
                    <a:p>
                      <a:pPr algn="l"/>
                      <a:r>
                        <a:rPr lang="en-GB" sz="1800" b="1" dirty="0"/>
                        <a:t>Soil mineralogy</a:t>
                      </a:r>
                    </a:p>
                  </a:txBody>
                  <a:tcPr anchor="ctr"/>
                </a:tc>
                <a:tc>
                  <a:txBody>
                    <a:bodyPr/>
                    <a:lstStyle/>
                    <a:p>
                      <a:pPr algn="ctr"/>
                      <a:r>
                        <a:rPr lang="en-GB" sz="1800" dirty="0"/>
                        <a:t>C1999</a:t>
                      </a:r>
                    </a:p>
                  </a:txBody>
                  <a:tcPr anchor="ctr"/>
                </a:tc>
                <a:tc>
                  <a:txBody>
                    <a:bodyPr/>
                    <a:lstStyle/>
                    <a:p>
                      <a:pPr algn="ctr"/>
                      <a:r>
                        <a:rPr lang="en-GB" sz="1800" dirty="0"/>
                        <a:t>C1999</a:t>
                      </a:r>
                    </a:p>
                    <a:p>
                      <a:pPr algn="ctr"/>
                      <a:r>
                        <a:rPr lang="en-GB" sz="1800" dirty="0"/>
                        <a:t>J2014</a:t>
                      </a:r>
                    </a:p>
                  </a:txBody>
                  <a:tcPr anchor="ctr"/>
                </a:tc>
                <a:tc>
                  <a:txBody>
                    <a:bodyPr/>
                    <a:lstStyle/>
                    <a:p>
                      <a:pPr algn="ctr"/>
                      <a:r>
                        <a:rPr lang="en-GB" sz="1800" dirty="0"/>
                        <a:t>C1999</a:t>
                      </a:r>
                    </a:p>
                  </a:txBody>
                  <a:tcPr anchor="ctr"/>
                </a:tc>
                <a:tc>
                  <a:txBody>
                    <a:bodyPr/>
                    <a:lstStyle/>
                    <a:p>
                      <a:pPr algn="ctr"/>
                      <a:r>
                        <a:rPr lang="en-GB" sz="1800" dirty="0"/>
                        <a:t>C1999</a:t>
                      </a:r>
                    </a:p>
                  </a:txBody>
                  <a:tcPr anchor="ctr"/>
                </a:tc>
                <a:tc>
                  <a:txBody>
                    <a:bodyPr/>
                    <a:lstStyle/>
                    <a:p>
                      <a:pPr algn="ctr"/>
                      <a:r>
                        <a:rPr lang="en-GB" sz="1800" dirty="0"/>
                        <a:t>J2014</a:t>
                      </a:r>
                    </a:p>
                  </a:txBody>
                  <a:tcPr anchor="ctr"/>
                </a:tc>
                <a:extLst>
                  <a:ext uri="{0D108BD9-81ED-4DB2-BD59-A6C34878D82A}">
                    <a16:rowId xmlns:a16="http://schemas.microsoft.com/office/drawing/2014/main" val="1848862424"/>
                  </a:ext>
                </a:extLst>
              </a:tr>
              <a:tr h="370840">
                <a:tc>
                  <a:txBody>
                    <a:bodyPr/>
                    <a:lstStyle/>
                    <a:p>
                      <a:pPr algn="l"/>
                      <a:r>
                        <a:rPr lang="en-GB" sz="1800" b="1" dirty="0"/>
                        <a:t>PSD</a:t>
                      </a:r>
                    </a:p>
                  </a:txBody>
                  <a:tcPr anchor="ctr"/>
                </a:tc>
                <a:tc>
                  <a:txBody>
                    <a:bodyPr/>
                    <a:lstStyle/>
                    <a:p>
                      <a:pPr algn="ctr"/>
                      <a:r>
                        <a:rPr lang="en-GB" sz="1800" dirty="0"/>
                        <a:t>Modal model</a:t>
                      </a:r>
                    </a:p>
                    <a:p>
                      <a:pPr algn="ctr"/>
                      <a:r>
                        <a:rPr lang="en-GB" sz="1800" dirty="0"/>
                        <a:t>3 modes</a:t>
                      </a:r>
                    </a:p>
                  </a:txBody>
                  <a:tcPr anchor="ctr"/>
                </a:tc>
                <a:tc>
                  <a:txBody>
                    <a:bodyPr/>
                    <a:lstStyle/>
                    <a:p>
                      <a:pPr algn="ctr"/>
                      <a:r>
                        <a:rPr lang="en-GB" sz="1800" dirty="0"/>
                        <a:t>Sectional model</a:t>
                      </a:r>
                    </a:p>
                    <a:p>
                      <a:pPr algn="ctr"/>
                      <a:r>
                        <a:rPr lang="en-GB" sz="1800" dirty="0"/>
                        <a:t>8 bins</a:t>
                      </a:r>
                    </a:p>
                  </a:txBody>
                  <a:tcPr anchor="ctr"/>
                </a:tc>
                <a:tc>
                  <a:txBody>
                    <a:bodyPr/>
                    <a:lstStyle/>
                    <a:p>
                      <a:pPr algn="ctr"/>
                      <a:r>
                        <a:rPr lang="en-GB" sz="1800" dirty="0"/>
                        <a:t>Sectional model</a:t>
                      </a:r>
                    </a:p>
                    <a:p>
                      <a:pPr algn="ctr"/>
                      <a:r>
                        <a:rPr lang="en-GB" sz="1800" dirty="0"/>
                        <a:t>5 bins</a:t>
                      </a:r>
                    </a:p>
                  </a:txBody>
                  <a:tcPr anchor="ctr"/>
                </a:tc>
                <a:tc>
                  <a:txBody>
                    <a:bodyPr/>
                    <a:lstStyle/>
                    <a:p>
                      <a:pPr algn="ctr"/>
                      <a:r>
                        <a:rPr lang="en-GB" sz="1800" dirty="0"/>
                        <a:t>Sectional model</a:t>
                      </a:r>
                    </a:p>
                    <a:p>
                      <a:pPr algn="ctr"/>
                      <a:r>
                        <a:rPr lang="en-GB" sz="1800" dirty="0"/>
                        <a:t>5 bins</a:t>
                      </a:r>
                    </a:p>
                  </a:txBody>
                  <a:tcPr anchor="ctr"/>
                </a:tc>
                <a:tc>
                  <a:txBody>
                    <a:bodyPr/>
                    <a:lstStyle/>
                    <a:p>
                      <a:pPr algn="ctr"/>
                      <a:r>
                        <a:rPr lang="en-GB" sz="1800" dirty="0"/>
                        <a:t>Sectional model</a:t>
                      </a:r>
                    </a:p>
                    <a:p>
                      <a:pPr algn="ctr"/>
                      <a:r>
                        <a:rPr lang="en-GB" sz="1800" dirty="0"/>
                        <a:t>3 bins</a:t>
                      </a:r>
                    </a:p>
                  </a:txBody>
                  <a:tcPr anchor="ctr"/>
                </a:tc>
                <a:extLst>
                  <a:ext uri="{0D108BD9-81ED-4DB2-BD59-A6C34878D82A}">
                    <a16:rowId xmlns:a16="http://schemas.microsoft.com/office/drawing/2014/main" val="4114760557"/>
                  </a:ext>
                </a:extLst>
              </a:tr>
              <a:tr h="370840">
                <a:tc>
                  <a:txBody>
                    <a:bodyPr/>
                    <a:lstStyle/>
                    <a:p>
                      <a:pPr algn="l"/>
                      <a:r>
                        <a:rPr lang="en-GB" sz="1800" b="1" dirty="0"/>
                        <a:t>Size range (diameter)</a:t>
                      </a:r>
                    </a:p>
                  </a:txBody>
                  <a:tcPr anchor="ctr"/>
                </a:tc>
                <a:tc>
                  <a:txBody>
                    <a:bodyPr/>
                    <a:lstStyle/>
                    <a:p>
                      <a:pPr algn="ctr"/>
                      <a:r>
                        <a:rPr lang="en-GB" sz="1800" dirty="0"/>
                        <a:t>10 µm</a:t>
                      </a:r>
                    </a:p>
                  </a:txBody>
                  <a:tcPr anchor="ctr"/>
                </a:tc>
                <a:tc>
                  <a:txBody>
                    <a:bodyPr/>
                    <a:lstStyle/>
                    <a:p>
                      <a:pPr algn="ctr"/>
                      <a:r>
                        <a:rPr lang="en-GB" sz="1800" dirty="0"/>
                        <a:t>20 µm</a:t>
                      </a:r>
                    </a:p>
                  </a:txBody>
                  <a:tcPr anchor="ctr"/>
                </a:tc>
                <a:tc>
                  <a:txBody>
                    <a:bodyPr/>
                    <a:lstStyle/>
                    <a:p>
                      <a:pPr algn="ctr"/>
                      <a:r>
                        <a:rPr lang="en-GB" sz="1800" dirty="0"/>
                        <a:t>20 µm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32 µm</a:t>
                      </a:r>
                    </a:p>
                  </a:txBody>
                  <a:tcPr anchor="ctr"/>
                </a:tc>
                <a:tc>
                  <a:txBody>
                    <a:bodyPr/>
                    <a:lstStyle/>
                    <a:p>
                      <a:pPr algn="ctr"/>
                      <a:r>
                        <a:rPr lang="en-GB" sz="1800" dirty="0"/>
                        <a:t>40 µm</a:t>
                      </a:r>
                    </a:p>
                  </a:txBody>
                  <a:tcPr anchor="ctr"/>
                </a:tc>
                <a:extLst>
                  <a:ext uri="{0D108BD9-81ED-4DB2-BD59-A6C34878D82A}">
                    <a16:rowId xmlns:a16="http://schemas.microsoft.com/office/drawing/2014/main" val="149960381"/>
                  </a:ext>
                </a:extLst>
              </a:tr>
              <a:tr h="370840">
                <a:tc>
                  <a:txBody>
                    <a:bodyPr/>
                    <a:lstStyle/>
                    <a:p>
                      <a:pPr algn="l"/>
                      <a:r>
                        <a:rPr lang="en-GB" sz="1800" b="1" dirty="0"/>
                        <a:t>Emission method</a:t>
                      </a:r>
                    </a:p>
                  </a:txBody>
                  <a:tcPr anchor="ctr"/>
                </a:tc>
                <a:tc>
                  <a:txBody>
                    <a:bodyPr/>
                    <a:lstStyle/>
                    <a:p>
                      <a:pPr algn="ctr"/>
                      <a:r>
                        <a:rPr lang="en-GB" sz="1800" dirty="0"/>
                        <a:t>BFT</a:t>
                      </a:r>
                    </a:p>
                  </a:txBody>
                  <a:tcPr anchor="ctr"/>
                </a:tc>
                <a:tc>
                  <a:txBody>
                    <a:bodyPr/>
                    <a:lstStyle/>
                    <a:p>
                      <a:pPr algn="ctr"/>
                      <a:r>
                        <a:rPr lang="en-GB" sz="1800" dirty="0"/>
                        <a:t>BFT</a:t>
                      </a:r>
                    </a:p>
                  </a:txBody>
                  <a:tcPr anchor="ctr"/>
                </a:tc>
                <a:tc>
                  <a:txBody>
                    <a:bodyPr/>
                    <a:lstStyle/>
                    <a:p>
                      <a:pPr algn="ctr"/>
                      <a:r>
                        <a:rPr lang="en-GB" sz="1800" dirty="0"/>
                        <a:t>BFT</a:t>
                      </a:r>
                    </a:p>
                  </a:txBody>
                  <a:tcPr anchor="ctr"/>
                </a:tc>
                <a:tc>
                  <a:txBody>
                    <a:bodyPr/>
                    <a:lstStyle/>
                    <a:p>
                      <a:pPr algn="ctr"/>
                      <a:r>
                        <a:rPr lang="en-GB" sz="1800" dirty="0"/>
                        <a:t>Modified BFT</a:t>
                      </a:r>
                    </a:p>
                  </a:txBody>
                  <a:tcPr anchor="ctr"/>
                </a:tc>
                <a:tc>
                  <a:txBody>
                    <a:bodyPr/>
                    <a:lstStyle/>
                    <a:p>
                      <a:pPr algn="ctr"/>
                      <a:r>
                        <a:rPr lang="en-GB" sz="1800" dirty="0">
                          <a:solidFill>
                            <a:schemeClr val="tx1"/>
                          </a:solidFill>
                        </a:rPr>
                        <a:t>Projected</a:t>
                      </a:r>
                    </a:p>
                  </a:txBody>
                  <a:tcPr anchor="ctr"/>
                </a:tc>
                <a:extLst>
                  <a:ext uri="{0D108BD9-81ED-4DB2-BD59-A6C34878D82A}">
                    <a16:rowId xmlns:a16="http://schemas.microsoft.com/office/drawing/2014/main" val="3461260933"/>
                  </a:ext>
                </a:extLst>
              </a:tr>
              <a:tr h="370840">
                <a:tc>
                  <a:txBody>
                    <a:bodyPr/>
                    <a:lstStyle/>
                    <a:p>
                      <a:pPr algn="l"/>
                      <a:r>
                        <a:rPr lang="en-GB" sz="1800" b="1" dirty="0"/>
                        <a:t>Mixing state</a:t>
                      </a:r>
                    </a:p>
                  </a:txBody>
                  <a:tcPr anchor="ctr"/>
                </a:tc>
                <a:tc>
                  <a:txBody>
                    <a:bodyPr/>
                    <a:lstStyle/>
                    <a:p>
                      <a:pPr algn="ctr"/>
                      <a:r>
                        <a:rPr lang="en-GB" sz="1400" dirty="0"/>
                        <a:t>Internally mixed</a:t>
                      </a:r>
                    </a:p>
                  </a:txBody>
                  <a:tcPr anchor="ctr"/>
                </a:tc>
                <a:tc>
                  <a:txBody>
                    <a:bodyPr/>
                    <a:lstStyle/>
                    <a:p>
                      <a:pPr algn="ctr"/>
                      <a:r>
                        <a:rPr lang="en-GB" sz="1400" dirty="0"/>
                        <a:t>Externally mixed </a:t>
                      </a:r>
                    </a:p>
                    <a:p>
                      <a:pPr algn="ctr"/>
                      <a:r>
                        <a:rPr lang="en-GB" sz="1400" dirty="0"/>
                        <a:t>Fraction of iron oxides mixed with other minerals</a:t>
                      </a:r>
                    </a:p>
                  </a:txBody>
                  <a:tcPr anchor="ctr"/>
                </a:tc>
                <a:tc>
                  <a:txBody>
                    <a:bodyPr/>
                    <a:lstStyle/>
                    <a:p>
                      <a:pPr algn="ctr"/>
                      <a:r>
                        <a:rPr lang="en-GB" sz="1400" dirty="0"/>
                        <a:t>Externally mixed </a:t>
                      </a:r>
                    </a:p>
                    <a:p>
                      <a:pPr algn="ctr"/>
                      <a:r>
                        <a:rPr lang="en-GB" sz="1400" dirty="0"/>
                        <a:t>Fraction of iron oxides mixed with other minerals</a:t>
                      </a:r>
                    </a:p>
                  </a:txBody>
                  <a:tcPr anchor="ctr"/>
                </a:tc>
                <a:tc>
                  <a:txBody>
                    <a:bodyPr/>
                    <a:lstStyle/>
                    <a:p>
                      <a:pPr algn="ctr"/>
                      <a:r>
                        <a:rPr lang="en-GB" sz="1400" dirty="0"/>
                        <a:t>Externally mixed </a:t>
                      </a:r>
                    </a:p>
                    <a:p>
                      <a:pPr algn="ctr"/>
                      <a:r>
                        <a:rPr lang="en-GB" sz="1400" dirty="0"/>
                        <a:t>Fraction of iron oxides mixed with other minerals</a:t>
                      </a:r>
                    </a:p>
                  </a:txBody>
                  <a:tcPr anchor="ctr"/>
                </a:tc>
                <a:tc>
                  <a:txBody>
                    <a:bodyPr/>
                    <a:lstStyle/>
                    <a:p>
                      <a:pPr algn="ctr"/>
                      <a:r>
                        <a:rPr lang="en-GB" sz="1400" dirty="0">
                          <a:solidFill>
                            <a:schemeClr val="tx1"/>
                          </a:solidFill>
                        </a:rPr>
                        <a:t>Externally mixed</a:t>
                      </a:r>
                    </a:p>
                  </a:txBody>
                  <a:tcPr anchor="ctr"/>
                </a:tc>
                <a:extLst>
                  <a:ext uri="{0D108BD9-81ED-4DB2-BD59-A6C34878D82A}">
                    <a16:rowId xmlns:a16="http://schemas.microsoft.com/office/drawing/2014/main" val="600933071"/>
                  </a:ext>
                </a:extLst>
              </a:tr>
              <a:tr h="370840">
                <a:tc>
                  <a:txBody>
                    <a:bodyPr/>
                    <a:lstStyle/>
                    <a:p>
                      <a:pPr algn="l"/>
                      <a:r>
                        <a:rPr lang="en-GB" sz="1800" b="1" dirty="0"/>
                        <a:t>References</a:t>
                      </a:r>
                    </a:p>
                  </a:txBody>
                  <a:tcPr anchor="ctr"/>
                </a:tc>
                <a:tc>
                  <a:txBody>
                    <a:bodyPr/>
                    <a:lstStyle/>
                    <a:p>
                      <a:pPr algn="ctr"/>
                      <a:r>
                        <a:rPr lang="en-GB" sz="1400" dirty="0" err="1"/>
                        <a:t>Scanza</a:t>
                      </a:r>
                      <a:r>
                        <a:rPr lang="en-GB" sz="1400" dirty="0"/>
                        <a:t> et al. (2015), Hamilton et al. (2019), Li et al. (2021)</a:t>
                      </a:r>
                    </a:p>
                  </a:txBody>
                  <a:tcPr anchor="ctr"/>
                </a:tc>
                <a:tc>
                  <a:txBody>
                    <a:bodyPr/>
                    <a:lstStyle/>
                    <a:p>
                      <a:pPr algn="ctr"/>
                      <a:r>
                        <a:rPr lang="en-GB" sz="1400" dirty="0"/>
                        <a:t>Gonçalves Ageitos et al. (in review), Klose et al. (2021)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Horowitz et al. (2020)</a:t>
                      </a:r>
                    </a:p>
                    <a:p>
                      <a:pPr algn="ctr"/>
                      <a:endParaRPr lang="en-GB" sz="1400" dirty="0"/>
                    </a:p>
                  </a:txBody>
                  <a:tcPr anchor="ctr"/>
                </a:tc>
                <a:tc>
                  <a:txBody>
                    <a:bodyPr/>
                    <a:lstStyle/>
                    <a:p>
                      <a:pPr algn="ctr"/>
                      <a:r>
                        <a:rPr lang="en-GB" sz="1400" dirty="0" err="1"/>
                        <a:t>Obiso</a:t>
                      </a:r>
                      <a:r>
                        <a:rPr lang="en-GB" sz="1400" dirty="0"/>
                        <a:t> et al. (2023, in review), </a:t>
                      </a:r>
                      <a:r>
                        <a:rPr lang="en-GB" sz="1400" dirty="0" err="1"/>
                        <a:t>Perlwitz</a:t>
                      </a:r>
                      <a:r>
                        <a:rPr lang="en-GB" sz="1400" dirty="0"/>
                        <a:t> et al. (2015a,b)</a:t>
                      </a:r>
                    </a:p>
                  </a:txBody>
                  <a:tcPr anchor="ctr"/>
                </a:tc>
                <a:tc>
                  <a:txBody>
                    <a:bodyPr/>
                    <a:lstStyle/>
                    <a:p>
                      <a:pPr algn="ctr"/>
                      <a:r>
                        <a:rPr lang="en-GB" sz="1400" dirty="0">
                          <a:solidFill>
                            <a:schemeClr val="tx1"/>
                          </a:solidFill>
                        </a:rPr>
                        <a:t>Remy et al. (2022)</a:t>
                      </a:r>
                    </a:p>
                  </a:txBody>
                  <a:tcPr anchor="ctr"/>
                </a:tc>
                <a:extLst>
                  <a:ext uri="{0D108BD9-81ED-4DB2-BD59-A6C34878D82A}">
                    <a16:rowId xmlns:a16="http://schemas.microsoft.com/office/drawing/2014/main" val="1206073958"/>
                  </a:ext>
                </a:extLst>
              </a:tr>
            </a:tbl>
          </a:graphicData>
        </a:graphic>
      </p:graphicFrame>
    </p:spTree>
    <p:extLst>
      <p:ext uri="{BB962C8B-B14F-4D97-AF65-F5344CB8AC3E}">
        <p14:creationId xmlns:p14="http://schemas.microsoft.com/office/powerpoint/2010/main" val="115634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B2AA-12FD-9AF1-AFF3-B51C62DD5EE3}"/>
              </a:ext>
            </a:extLst>
          </p:cNvPr>
          <p:cNvSpPr>
            <a:spLocks noGrp="1"/>
          </p:cNvSpPr>
          <p:nvPr>
            <p:ph type="title"/>
          </p:nvPr>
        </p:nvSpPr>
        <p:spPr/>
        <p:txBody>
          <a:bodyPr>
            <a:normAutofit/>
          </a:bodyPr>
          <a:lstStyle/>
          <a:p>
            <a:r>
              <a:rPr lang="en-GB" sz="3600" dirty="0"/>
              <a:t>Some models including dust mineralogy</a:t>
            </a:r>
          </a:p>
        </p:txBody>
      </p:sp>
      <p:sp>
        <p:nvSpPr>
          <p:cNvPr id="3" name="Slide Number Placeholder 2">
            <a:extLst>
              <a:ext uri="{FF2B5EF4-FFF2-40B4-BE49-F238E27FC236}">
                <a16:creationId xmlns:a16="http://schemas.microsoft.com/office/drawing/2014/main" id="{3D4EF18D-656F-B225-0DA7-1BBDFD418A2B}"/>
              </a:ext>
            </a:extLst>
          </p:cNvPr>
          <p:cNvSpPr>
            <a:spLocks noGrp="1"/>
          </p:cNvSpPr>
          <p:nvPr>
            <p:ph type="sldNum" sz="quarter" idx="12"/>
          </p:nvPr>
        </p:nvSpPr>
        <p:spPr/>
        <p:txBody>
          <a:bodyPr/>
          <a:lstStyle/>
          <a:p>
            <a:fld id="{5AFC50C9-30C3-43CC-ABA9-4B9096166E80}" type="slidenum">
              <a:rPr lang="en-GB" smtClean="0"/>
              <a:t>21</a:t>
            </a:fld>
            <a:endParaRPr lang="en-GB"/>
          </a:p>
        </p:txBody>
      </p:sp>
      <p:graphicFrame>
        <p:nvGraphicFramePr>
          <p:cNvPr id="4" name="Table 4">
            <a:extLst>
              <a:ext uri="{FF2B5EF4-FFF2-40B4-BE49-F238E27FC236}">
                <a16:creationId xmlns:a16="http://schemas.microsoft.com/office/drawing/2014/main" id="{18F984C0-55A5-FCB4-51CA-80E64B04253F}"/>
              </a:ext>
            </a:extLst>
          </p:cNvPr>
          <p:cNvGraphicFramePr>
            <a:graphicFrameLocks noGrp="1"/>
          </p:cNvGraphicFramePr>
          <p:nvPr>
            <p:extLst>
              <p:ext uri="{D42A27DB-BD31-4B8C-83A1-F6EECF244321}">
                <p14:modId xmlns:p14="http://schemas.microsoft.com/office/powerpoint/2010/main" val="2125794867"/>
              </p:ext>
            </p:extLst>
          </p:nvPr>
        </p:nvGraphicFramePr>
        <p:xfrm>
          <a:off x="340659" y="1032779"/>
          <a:ext cx="11506198" cy="2645320"/>
        </p:xfrm>
        <a:graphic>
          <a:graphicData uri="http://schemas.openxmlformats.org/drawingml/2006/table">
            <a:tbl>
              <a:tblPr firstRow="1" bandRow="1" bandCol="1">
                <a:tableStyleId>{69012ECD-51FC-41F1-AA8D-1B2483CD663E}</a:tableStyleId>
              </a:tblPr>
              <a:tblGrid>
                <a:gridCol w="1922798">
                  <a:extLst>
                    <a:ext uri="{9D8B030D-6E8A-4147-A177-3AD203B41FA5}">
                      <a16:colId xmlns:a16="http://schemas.microsoft.com/office/drawing/2014/main" val="4291414062"/>
                    </a:ext>
                  </a:extLst>
                </a:gridCol>
                <a:gridCol w="1916680">
                  <a:extLst>
                    <a:ext uri="{9D8B030D-6E8A-4147-A177-3AD203B41FA5}">
                      <a16:colId xmlns:a16="http://schemas.microsoft.com/office/drawing/2014/main" val="1983300782"/>
                    </a:ext>
                  </a:extLst>
                </a:gridCol>
                <a:gridCol w="1916680">
                  <a:extLst>
                    <a:ext uri="{9D8B030D-6E8A-4147-A177-3AD203B41FA5}">
                      <a16:colId xmlns:a16="http://schemas.microsoft.com/office/drawing/2014/main" val="3137105730"/>
                    </a:ext>
                  </a:extLst>
                </a:gridCol>
                <a:gridCol w="1916680">
                  <a:extLst>
                    <a:ext uri="{9D8B030D-6E8A-4147-A177-3AD203B41FA5}">
                      <a16:colId xmlns:a16="http://schemas.microsoft.com/office/drawing/2014/main" val="2730940196"/>
                    </a:ext>
                  </a:extLst>
                </a:gridCol>
                <a:gridCol w="1916680">
                  <a:extLst>
                    <a:ext uri="{9D8B030D-6E8A-4147-A177-3AD203B41FA5}">
                      <a16:colId xmlns:a16="http://schemas.microsoft.com/office/drawing/2014/main" val="2891230320"/>
                    </a:ext>
                  </a:extLst>
                </a:gridCol>
                <a:gridCol w="1916680">
                  <a:extLst>
                    <a:ext uri="{9D8B030D-6E8A-4147-A177-3AD203B41FA5}">
                      <a16:colId xmlns:a16="http://schemas.microsoft.com/office/drawing/2014/main" val="1688212161"/>
                    </a:ext>
                  </a:extLst>
                </a:gridCol>
              </a:tblGrid>
              <a:tr h="720000">
                <a:tc>
                  <a:txBody>
                    <a:bodyPr/>
                    <a:lstStyle/>
                    <a:p>
                      <a:pPr algn="l"/>
                      <a:r>
                        <a:rPr lang="en-GB" sz="2000" b="1" dirty="0"/>
                        <a:t>Model</a:t>
                      </a:r>
                    </a:p>
                  </a:txBody>
                  <a:tcPr anchor="ctr"/>
                </a:tc>
                <a:tc>
                  <a:txBody>
                    <a:bodyPr/>
                    <a:lstStyle/>
                    <a:p>
                      <a:pPr algn="ctr"/>
                      <a:r>
                        <a:rPr lang="en-GB" sz="2000" dirty="0"/>
                        <a:t>CESM-CAM6</a:t>
                      </a:r>
                    </a:p>
                  </a:txBody>
                  <a:tcPr anchor="ctr"/>
                </a:tc>
                <a:tc>
                  <a:txBody>
                    <a:bodyPr/>
                    <a:lstStyle/>
                    <a:p>
                      <a:pPr algn="ctr"/>
                      <a:r>
                        <a:rPr lang="en-GB" sz="2000" dirty="0"/>
                        <a:t>MONARCH</a:t>
                      </a:r>
                    </a:p>
                  </a:txBody>
                  <a:tcPr anchor="ctr"/>
                </a:tc>
                <a:tc>
                  <a:txBody>
                    <a:bodyPr/>
                    <a:lstStyle/>
                    <a:p>
                      <a:pPr algn="ctr"/>
                      <a:r>
                        <a:rPr lang="en-GB" sz="2000" dirty="0"/>
                        <a:t>GFDL-AM4</a:t>
                      </a:r>
                    </a:p>
                  </a:txBody>
                  <a:tcPr anchor="ctr"/>
                </a:tc>
                <a:tc>
                  <a:txBody>
                    <a:bodyPr/>
                    <a:lstStyle/>
                    <a:p>
                      <a:pPr algn="ctr"/>
                      <a:r>
                        <a:rPr lang="en-GB" sz="2000" dirty="0"/>
                        <a:t>GISS-</a:t>
                      </a:r>
                      <a:r>
                        <a:rPr lang="en-GB" sz="2000" dirty="0" err="1"/>
                        <a:t>ModelE</a:t>
                      </a:r>
                      <a:endParaRPr lang="en-GB" sz="2000" dirty="0"/>
                    </a:p>
                  </a:txBody>
                  <a:tcPr anchor="ctr"/>
                </a:tc>
                <a:tc>
                  <a:txBody>
                    <a:bodyPr/>
                    <a:lstStyle/>
                    <a:p>
                      <a:pPr algn="ctr"/>
                      <a:r>
                        <a:rPr lang="en-GB" sz="2000" dirty="0"/>
                        <a:t>IFS-Aer</a:t>
                      </a:r>
                    </a:p>
                  </a:txBody>
                  <a:tcPr anchor="ctr"/>
                </a:tc>
                <a:extLst>
                  <a:ext uri="{0D108BD9-81ED-4DB2-BD59-A6C34878D82A}">
                    <a16:rowId xmlns:a16="http://schemas.microsoft.com/office/drawing/2014/main" val="1855244461"/>
                  </a:ext>
                </a:extLst>
              </a:tr>
              <a:tr h="370840">
                <a:tc>
                  <a:txBody>
                    <a:bodyPr/>
                    <a:lstStyle/>
                    <a:p>
                      <a:pPr algn="l"/>
                      <a:r>
                        <a:rPr lang="en-GB" sz="1800" b="1" dirty="0"/>
                        <a:t>Resolution</a:t>
                      </a:r>
                    </a:p>
                  </a:txBody>
                  <a:tcPr anchor="ctr"/>
                </a:tc>
                <a:tc>
                  <a:txBody>
                    <a:bodyPr/>
                    <a:lstStyle/>
                    <a:p>
                      <a:pPr algn="ctr"/>
                      <a:r>
                        <a:rPr lang="en-GB" sz="1800" dirty="0"/>
                        <a:t>1º x 1.25º</a:t>
                      </a:r>
                    </a:p>
                  </a:txBody>
                  <a:tcPr anchor="ctr"/>
                </a:tc>
                <a:tc>
                  <a:txBody>
                    <a:bodyPr/>
                    <a:lstStyle/>
                    <a:p>
                      <a:pPr algn="ctr"/>
                      <a:r>
                        <a:rPr lang="en-GB" sz="1800" dirty="0"/>
                        <a:t>1º x 1.4º</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1º x 1.25º</a:t>
                      </a:r>
                    </a:p>
                  </a:txBody>
                  <a:tcPr anchor="ctr"/>
                </a:tc>
                <a:tc>
                  <a:txBody>
                    <a:bodyPr/>
                    <a:lstStyle/>
                    <a:p>
                      <a:pPr algn="ctr"/>
                      <a:r>
                        <a:rPr lang="en-GB" sz="1800" dirty="0"/>
                        <a:t>2º x 2.5º</a:t>
                      </a:r>
                    </a:p>
                  </a:txBody>
                  <a:tcPr anchor="ctr"/>
                </a:tc>
                <a:tc>
                  <a:txBody>
                    <a:bodyPr/>
                    <a:lstStyle/>
                    <a:p>
                      <a:pPr algn="ctr"/>
                      <a:r>
                        <a:rPr lang="en-GB" sz="1800" dirty="0"/>
                        <a:t>T255L91 (0.7º)</a:t>
                      </a:r>
                    </a:p>
                  </a:txBody>
                  <a:tcPr anchor="ctr"/>
                </a:tc>
                <a:extLst>
                  <a:ext uri="{0D108BD9-81ED-4DB2-BD59-A6C34878D82A}">
                    <a16:rowId xmlns:a16="http://schemas.microsoft.com/office/drawing/2014/main" val="1848862424"/>
                  </a:ext>
                </a:extLst>
              </a:tr>
              <a:tr h="370840">
                <a:tc>
                  <a:txBody>
                    <a:bodyPr/>
                    <a:lstStyle/>
                    <a:p>
                      <a:pPr algn="l"/>
                      <a:r>
                        <a:rPr lang="en-GB" sz="1800" b="1" dirty="0"/>
                        <a:t>Simulation period</a:t>
                      </a:r>
                    </a:p>
                  </a:txBody>
                  <a:tcPr anchor="ctr"/>
                </a:tc>
                <a:tc>
                  <a:txBody>
                    <a:bodyPr/>
                    <a:lstStyle/>
                    <a:p>
                      <a:pPr algn="ctr"/>
                      <a:r>
                        <a:rPr lang="en-GB" sz="1800" dirty="0"/>
                        <a:t>2007-2011</a:t>
                      </a:r>
                    </a:p>
                  </a:txBody>
                  <a:tcPr anchor="ctr"/>
                </a:tc>
                <a:tc>
                  <a:txBody>
                    <a:bodyPr/>
                    <a:lstStyle/>
                    <a:p>
                      <a:pPr algn="ctr"/>
                      <a:r>
                        <a:rPr lang="en-GB" sz="1800" dirty="0"/>
                        <a:t>2006-2010</a:t>
                      </a:r>
                    </a:p>
                  </a:txBody>
                  <a:tcPr anchor="ctr"/>
                </a:tc>
                <a:tc>
                  <a:txBody>
                    <a:bodyPr/>
                    <a:lstStyle/>
                    <a:p>
                      <a:pPr algn="ctr"/>
                      <a:r>
                        <a:rPr lang="en-GB" sz="1800" dirty="0"/>
                        <a:t>2001-2020</a:t>
                      </a:r>
                    </a:p>
                  </a:txBody>
                  <a:tcPr anchor="ctr"/>
                </a:tc>
                <a:tc>
                  <a:txBody>
                    <a:bodyPr/>
                    <a:lstStyle/>
                    <a:p>
                      <a:pPr algn="ctr"/>
                      <a:r>
                        <a:rPr lang="en-GB" sz="1800" dirty="0"/>
                        <a:t>2011-2020</a:t>
                      </a:r>
                    </a:p>
                  </a:txBody>
                  <a:tcPr anchor="ctr"/>
                </a:tc>
                <a:tc>
                  <a:txBody>
                    <a:bodyPr/>
                    <a:lstStyle/>
                    <a:p>
                      <a:pPr algn="ctr"/>
                      <a:r>
                        <a:rPr lang="en-GB" sz="1800" dirty="0"/>
                        <a:t>2017-2020</a:t>
                      </a:r>
                    </a:p>
                  </a:txBody>
                  <a:tcPr anchor="ctr"/>
                </a:tc>
                <a:extLst>
                  <a:ext uri="{0D108BD9-81ED-4DB2-BD59-A6C34878D82A}">
                    <a16:rowId xmlns:a16="http://schemas.microsoft.com/office/drawing/2014/main" val="4114760557"/>
                  </a:ext>
                </a:extLst>
              </a:tr>
              <a:tr h="370840">
                <a:tc>
                  <a:txBody>
                    <a:bodyPr/>
                    <a:lstStyle/>
                    <a:p>
                      <a:pPr algn="l"/>
                      <a:r>
                        <a:rPr lang="en-GB" sz="1800" b="1" dirty="0"/>
                        <a:t>Mode</a:t>
                      </a:r>
                    </a:p>
                  </a:txBody>
                  <a:tcPr anchor="ctr"/>
                </a:tc>
                <a:tc>
                  <a:txBody>
                    <a:bodyPr/>
                    <a:lstStyle/>
                    <a:p>
                      <a:pPr algn="ctr"/>
                      <a:r>
                        <a:rPr lang="en-GB" sz="1800" dirty="0"/>
                        <a:t>Nudged towards reanalysis</a:t>
                      </a:r>
                    </a:p>
                  </a:txBody>
                  <a:tcPr anchor="ctr"/>
                </a:tc>
                <a:tc>
                  <a:txBody>
                    <a:bodyPr/>
                    <a:lstStyle/>
                    <a:p>
                      <a:pPr algn="ctr"/>
                      <a:r>
                        <a:rPr lang="en-GB" sz="1800" dirty="0"/>
                        <a:t>Re-initialized every 24 h with reanalysis</a:t>
                      </a:r>
                    </a:p>
                  </a:txBody>
                  <a:tcPr anchor="ctr"/>
                </a:tc>
                <a:tc>
                  <a:txBody>
                    <a:bodyPr/>
                    <a:lstStyle/>
                    <a:p>
                      <a:pPr algn="ctr"/>
                      <a:r>
                        <a:rPr lang="en-GB" sz="1800" dirty="0"/>
                        <a:t>Nudged towards reanalysis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Nudged towards reanalysis</a:t>
                      </a:r>
                    </a:p>
                  </a:txBody>
                  <a:tcPr anchor="ctr"/>
                </a:tc>
                <a:tc>
                  <a:txBody>
                    <a:bodyPr/>
                    <a:lstStyle/>
                    <a:p>
                      <a:pPr algn="ctr"/>
                      <a:r>
                        <a:rPr lang="en-GB" sz="1800" dirty="0"/>
                        <a:t>Re-initialized with reanalysis</a:t>
                      </a:r>
                    </a:p>
                  </a:txBody>
                  <a:tcPr anchor="ctr"/>
                </a:tc>
                <a:extLst>
                  <a:ext uri="{0D108BD9-81ED-4DB2-BD59-A6C34878D82A}">
                    <a16:rowId xmlns:a16="http://schemas.microsoft.com/office/drawing/2014/main" val="149960381"/>
                  </a:ext>
                </a:extLst>
              </a:tr>
            </a:tbl>
          </a:graphicData>
        </a:graphic>
      </p:graphicFrame>
      <p:sp>
        <p:nvSpPr>
          <p:cNvPr id="5" name="Star: 5 Points 4">
            <a:extLst>
              <a:ext uri="{FF2B5EF4-FFF2-40B4-BE49-F238E27FC236}">
                <a16:creationId xmlns:a16="http://schemas.microsoft.com/office/drawing/2014/main" id="{23FE14A6-861A-D302-C3D4-19441FB5A6C6}"/>
              </a:ext>
            </a:extLst>
          </p:cNvPr>
          <p:cNvSpPr/>
          <p:nvPr/>
        </p:nvSpPr>
        <p:spPr>
          <a:xfrm>
            <a:off x="7492620" y="1402039"/>
            <a:ext cx="504967" cy="559559"/>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416B840D-1AC8-5925-A30E-674536E34A7D}"/>
              </a:ext>
            </a:extLst>
          </p:cNvPr>
          <p:cNvSpPr/>
          <p:nvPr/>
        </p:nvSpPr>
        <p:spPr>
          <a:xfrm>
            <a:off x="5591033" y="1402039"/>
            <a:ext cx="504967" cy="559559"/>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888A59F-CAC9-C75C-6A2E-31252A0FFB8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17595" y="6117000"/>
            <a:ext cx="1160940" cy="720000"/>
          </a:xfrm>
          <a:prstGeom prst="rect">
            <a:avLst/>
          </a:prstGeom>
        </p:spPr>
      </p:pic>
      <p:sp>
        <p:nvSpPr>
          <p:cNvPr id="8" name="TextBox 7">
            <a:extLst>
              <a:ext uri="{FF2B5EF4-FFF2-40B4-BE49-F238E27FC236}">
                <a16:creationId xmlns:a16="http://schemas.microsoft.com/office/drawing/2014/main" id="{978AE096-FF2B-F6AF-832F-B2A5F8EE3C5E}"/>
              </a:ext>
            </a:extLst>
          </p:cNvPr>
          <p:cNvSpPr txBox="1"/>
          <p:nvPr/>
        </p:nvSpPr>
        <p:spPr>
          <a:xfrm>
            <a:off x="91755" y="5502055"/>
            <a:ext cx="11503521" cy="584775"/>
          </a:xfrm>
          <a:prstGeom prst="rect">
            <a:avLst/>
          </a:prstGeom>
          <a:noFill/>
        </p:spPr>
        <p:txBody>
          <a:bodyPr wrap="square" rtlCol="0">
            <a:spAutoFit/>
          </a:bodyPr>
          <a:lstStyle/>
          <a:p>
            <a:r>
              <a:rPr lang="en-GB" sz="1600" i="1" dirty="0"/>
              <a:t>Model data has been provided by L. Li, N. M. </a:t>
            </a:r>
            <a:r>
              <a:rPr lang="en-GB" sz="1600" i="1" dirty="0" err="1"/>
              <a:t>Mahowald</a:t>
            </a:r>
            <a:r>
              <a:rPr lang="en-GB" sz="1600" i="1" dirty="0"/>
              <a:t>, Q. Song, P. </a:t>
            </a:r>
            <a:r>
              <a:rPr lang="en-GB" sz="1600" i="1" dirty="0" err="1"/>
              <a:t>Ginoux</a:t>
            </a:r>
            <a:r>
              <a:rPr lang="en-GB" sz="1600" i="1" dirty="0"/>
              <a:t>, V. </a:t>
            </a:r>
            <a:r>
              <a:rPr lang="en-GB" sz="1600" i="1" dirty="0" err="1"/>
              <a:t>Obiso</a:t>
            </a:r>
            <a:r>
              <a:rPr lang="en-GB" sz="1600" i="1" dirty="0"/>
              <a:t>, R.L. Miller, and S. Remy</a:t>
            </a:r>
          </a:p>
          <a:p>
            <a:r>
              <a:rPr lang="en-GB" sz="1600" i="1" dirty="0"/>
              <a:t>In the context of EMIT and CAMS2-35 projects</a:t>
            </a:r>
          </a:p>
        </p:txBody>
      </p:sp>
    </p:spTree>
    <p:extLst>
      <p:ext uri="{BB962C8B-B14F-4D97-AF65-F5344CB8AC3E}">
        <p14:creationId xmlns:p14="http://schemas.microsoft.com/office/powerpoint/2010/main" val="28147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diagram, map&#10;&#10;Description automatically generated">
            <a:extLst>
              <a:ext uri="{FF2B5EF4-FFF2-40B4-BE49-F238E27FC236}">
                <a16:creationId xmlns:a16="http://schemas.microsoft.com/office/drawing/2014/main" id="{CFC4789A-C214-0FEB-E50E-AD9819C1CB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0000"/>
            <a:ext cx="4320000" cy="4320000"/>
          </a:xfrm>
          <a:prstGeom prst="rect">
            <a:avLst/>
          </a:prstGeom>
        </p:spPr>
      </p:pic>
      <p:sp>
        <p:nvSpPr>
          <p:cNvPr id="71" name="Rectangle 70">
            <a:extLst>
              <a:ext uri="{FF2B5EF4-FFF2-40B4-BE49-F238E27FC236}">
                <a16:creationId xmlns:a16="http://schemas.microsoft.com/office/drawing/2014/main" id="{0160F2E2-9882-CA6F-2D20-6BA6A370AB8B}"/>
              </a:ext>
            </a:extLst>
          </p:cNvPr>
          <p:cNvSpPr/>
          <p:nvPr/>
        </p:nvSpPr>
        <p:spPr>
          <a:xfrm>
            <a:off x="62010" y="5783127"/>
            <a:ext cx="5308979" cy="994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Chart&#10;&#10;Description automatically generated">
            <a:extLst>
              <a:ext uri="{FF2B5EF4-FFF2-40B4-BE49-F238E27FC236}">
                <a16:creationId xmlns:a16="http://schemas.microsoft.com/office/drawing/2014/main" id="{F2111130-775A-D47E-196C-11C1819DA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000" y="360000"/>
            <a:ext cx="4320000" cy="4320000"/>
          </a:xfrm>
          <a:prstGeom prst="rect">
            <a:avLst/>
          </a:prstGeom>
        </p:spPr>
      </p:pic>
      <p:pic>
        <p:nvPicPr>
          <p:cNvPr id="9" name="Picture 8" descr="A picture containing text, diagram, screenshot, map&#10;&#10;Description automatically generated">
            <a:extLst>
              <a:ext uri="{FF2B5EF4-FFF2-40B4-BE49-F238E27FC236}">
                <a16:creationId xmlns:a16="http://schemas.microsoft.com/office/drawing/2014/main" id="{1DE460E5-5990-ABC3-97A9-F5049CE822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00"/>
          <a:stretch/>
        </p:blipFill>
        <p:spPr>
          <a:xfrm>
            <a:off x="4320000" y="3420000"/>
            <a:ext cx="4320000" cy="3780000"/>
          </a:xfrm>
          <a:prstGeom prst="rect">
            <a:avLst/>
          </a:prstGeom>
        </p:spPr>
      </p:pic>
      <p:pic>
        <p:nvPicPr>
          <p:cNvPr id="10" name="Picture 9" descr="Chart, pie chart&#10;&#10;Description automatically generated">
            <a:extLst>
              <a:ext uri="{FF2B5EF4-FFF2-40B4-BE49-F238E27FC236}">
                <a16:creationId xmlns:a16="http://schemas.microsoft.com/office/drawing/2014/main" id="{89857A57-C39A-9722-AEA4-ECB195E60E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500"/>
          <a:stretch/>
        </p:blipFill>
        <p:spPr>
          <a:xfrm>
            <a:off x="0" y="3420000"/>
            <a:ext cx="4320000" cy="3780000"/>
          </a:xfrm>
          <a:prstGeom prst="rect">
            <a:avLst/>
          </a:prstGeom>
        </p:spPr>
      </p:pic>
      <p:sp>
        <p:nvSpPr>
          <p:cNvPr id="4" name="Slide Number Placeholder 3">
            <a:extLst>
              <a:ext uri="{FF2B5EF4-FFF2-40B4-BE49-F238E27FC236}">
                <a16:creationId xmlns:a16="http://schemas.microsoft.com/office/drawing/2014/main" id="{2A5A0CF9-F8CA-7AE6-81A6-BF123FBB05EB}"/>
              </a:ext>
            </a:extLst>
          </p:cNvPr>
          <p:cNvSpPr>
            <a:spLocks noGrp="1"/>
          </p:cNvSpPr>
          <p:nvPr>
            <p:ph type="sldNum" sz="quarter" idx="12"/>
          </p:nvPr>
        </p:nvSpPr>
        <p:spPr/>
        <p:txBody>
          <a:bodyPr/>
          <a:lstStyle/>
          <a:p>
            <a:fld id="{5AFC50C9-30C3-43CC-ABA9-4B9096166E80}" type="slidenum">
              <a:rPr lang="en-GB" smtClean="0"/>
              <a:t>22</a:t>
            </a:fld>
            <a:endParaRPr lang="en-GB" dirty="0"/>
          </a:p>
        </p:txBody>
      </p:sp>
      <p:sp>
        <p:nvSpPr>
          <p:cNvPr id="21" name="Title 1">
            <a:extLst>
              <a:ext uri="{FF2B5EF4-FFF2-40B4-BE49-F238E27FC236}">
                <a16:creationId xmlns:a16="http://schemas.microsoft.com/office/drawing/2014/main" id="{FFA5C692-AECF-7684-1E5C-D685D6C5FDE7}"/>
              </a:ext>
            </a:extLst>
          </p:cNvPr>
          <p:cNvSpPr>
            <a:spLocks noGrp="1"/>
          </p:cNvSpPr>
          <p:nvPr>
            <p:ph type="title"/>
          </p:nvPr>
        </p:nvSpPr>
        <p:spPr>
          <a:xfrm>
            <a:off x="0" y="38883"/>
            <a:ext cx="11851341" cy="750981"/>
          </a:xfrm>
        </p:spPr>
        <p:txBody>
          <a:bodyPr>
            <a:normAutofit fontScale="90000"/>
          </a:bodyPr>
          <a:lstStyle/>
          <a:p>
            <a:r>
              <a:rPr lang="en-GB" sz="3600" dirty="0"/>
              <a:t>Variability across models: same soil map. </a:t>
            </a:r>
            <a:br>
              <a:rPr lang="en-GB" sz="3600" dirty="0"/>
            </a:br>
            <a:r>
              <a:rPr lang="en-GB" sz="2700" dirty="0"/>
              <a:t>Quartz mass fraction (%w) at surface PM10 concentration.</a:t>
            </a:r>
          </a:p>
        </p:txBody>
      </p:sp>
      <p:sp>
        <p:nvSpPr>
          <p:cNvPr id="2" name="TextBox 1">
            <a:extLst>
              <a:ext uri="{FF2B5EF4-FFF2-40B4-BE49-F238E27FC236}">
                <a16:creationId xmlns:a16="http://schemas.microsoft.com/office/drawing/2014/main" id="{9AA811C5-6F10-E64D-5D22-8CF3E418FDC8}"/>
              </a:ext>
            </a:extLst>
          </p:cNvPr>
          <p:cNvSpPr txBox="1"/>
          <p:nvPr/>
        </p:nvSpPr>
        <p:spPr>
          <a:xfrm>
            <a:off x="8947345" y="1120676"/>
            <a:ext cx="3051230" cy="2585323"/>
          </a:xfrm>
          <a:prstGeom prst="rect">
            <a:avLst/>
          </a:prstGeom>
          <a:noFill/>
        </p:spPr>
        <p:txBody>
          <a:bodyPr wrap="square" rtlCol="0">
            <a:spAutoFit/>
          </a:bodyPr>
          <a:lstStyle/>
          <a:p>
            <a:r>
              <a:rPr lang="en-GB" dirty="0"/>
              <a:t>Larger differences in transport or remote regions than over sources.</a:t>
            </a:r>
          </a:p>
          <a:p>
            <a:endParaRPr lang="en-GB" dirty="0"/>
          </a:p>
          <a:p>
            <a:r>
              <a:rPr lang="en-GB" dirty="0"/>
              <a:t>Differences in the representation of PSD, transport or removal processes </a:t>
            </a:r>
            <a:r>
              <a:rPr lang="en-GB" dirty="0">
                <a:sym typeface="Wingdings" panose="05000000000000000000" pitchFamily="2" charset="2"/>
              </a:rPr>
              <a:t> variability across models.</a:t>
            </a:r>
            <a:endParaRPr lang="en-GB" dirty="0"/>
          </a:p>
        </p:txBody>
      </p:sp>
      <p:sp>
        <p:nvSpPr>
          <p:cNvPr id="3" name="TextBox 2">
            <a:extLst>
              <a:ext uri="{FF2B5EF4-FFF2-40B4-BE49-F238E27FC236}">
                <a16:creationId xmlns:a16="http://schemas.microsoft.com/office/drawing/2014/main" id="{FF05D74D-274C-50F7-D249-CA8EC89163B7}"/>
              </a:ext>
            </a:extLst>
          </p:cNvPr>
          <p:cNvSpPr txBox="1"/>
          <p:nvPr/>
        </p:nvSpPr>
        <p:spPr>
          <a:xfrm>
            <a:off x="6326840" y="2958871"/>
            <a:ext cx="2743201" cy="307777"/>
          </a:xfrm>
          <a:prstGeom prst="rect">
            <a:avLst/>
          </a:prstGeom>
          <a:noFill/>
        </p:spPr>
        <p:txBody>
          <a:bodyPr wrap="square" rtlCol="0">
            <a:spAutoFit/>
          </a:bodyPr>
          <a:lstStyle/>
          <a:p>
            <a:r>
              <a:rPr lang="en-GB" sz="1400" b="1" dirty="0">
                <a:solidFill>
                  <a:srgbClr val="FFC000"/>
                </a:solidFill>
              </a:rPr>
              <a:t>Sectional PSD</a:t>
            </a:r>
          </a:p>
        </p:txBody>
      </p:sp>
      <p:sp>
        <p:nvSpPr>
          <p:cNvPr id="6" name="TextBox 5">
            <a:extLst>
              <a:ext uri="{FF2B5EF4-FFF2-40B4-BE49-F238E27FC236}">
                <a16:creationId xmlns:a16="http://schemas.microsoft.com/office/drawing/2014/main" id="{14E1433A-AE8F-8B59-E09B-48AE7C72FDD7}"/>
              </a:ext>
            </a:extLst>
          </p:cNvPr>
          <p:cNvSpPr txBox="1"/>
          <p:nvPr/>
        </p:nvSpPr>
        <p:spPr>
          <a:xfrm>
            <a:off x="2160000" y="2951664"/>
            <a:ext cx="2743201" cy="307777"/>
          </a:xfrm>
          <a:prstGeom prst="rect">
            <a:avLst/>
          </a:prstGeom>
          <a:noFill/>
        </p:spPr>
        <p:txBody>
          <a:bodyPr wrap="square" rtlCol="0">
            <a:spAutoFit/>
          </a:bodyPr>
          <a:lstStyle/>
          <a:p>
            <a:r>
              <a:rPr lang="en-GB" sz="1400" b="1" dirty="0">
                <a:solidFill>
                  <a:srgbClr val="FFC000"/>
                </a:solidFill>
              </a:rPr>
              <a:t>Modal PSD</a:t>
            </a:r>
          </a:p>
        </p:txBody>
      </p:sp>
      <p:sp>
        <p:nvSpPr>
          <p:cNvPr id="7" name="TextBox 6">
            <a:extLst>
              <a:ext uri="{FF2B5EF4-FFF2-40B4-BE49-F238E27FC236}">
                <a16:creationId xmlns:a16="http://schemas.microsoft.com/office/drawing/2014/main" id="{AB4BDE22-EDE5-C78E-FA74-E7DBE7D0D462}"/>
              </a:ext>
            </a:extLst>
          </p:cNvPr>
          <p:cNvSpPr txBox="1"/>
          <p:nvPr/>
        </p:nvSpPr>
        <p:spPr>
          <a:xfrm>
            <a:off x="6480000" y="5475350"/>
            <a:ext cx="2743201" cy="307777"/>
          </a:xfrm>
          <a:prstGeom prst="rect">
            <a:avLst/>
          </a:prstGeom>
          <a:noFill/>
        </p:spPr>
        <p:txBody>
          <a:bodyPr wrap="square" rtlCol="0">
            <a:spAutoFit/>
          </a:bodyPr>
          <a:lstStyle/>
          <a:p>
            <a:r>
              <a:rPr lang="en-GB" sz="1400" b="1" dirty="0">
                <a:solidFill>
                  <a:srgbClr val="FFC000"/>
                </a:solidFill>
              </a:rPr>
              <a:t>Sectional PSD</a:t>
            </a:r>
          </a:p>
        </p:txBody>
      </p:sp>
      <p:sp>
        <p:nvSpPr>
          <p:cNvPr id="8" name="TextBox 7">
            <a:extLst>
              <a:ext uri="{FF2B5EF4-FFF2-40B4-BE49-F238E27FC236}">
                <a16:creationId xmlns:a16="http://schemas.microsoft.com/office/drawing/2014/main" id="{AED3F214-98AD-82FE-090D-231716269211}"/>
              </a:ext>
            </a:extLst>
          </p:cNvPr>
          <p:cNvSpPr txBox="1"/>
          <p:nvPr/>
        </p:nvSpPr>
        <p:spPr>
          <a:xfrm>
            <a:off x="823154" y="5498985"/>
            <a:ext cx="3051231" cy="307777"/>
          </a:xfrm>
          <a:prstGeom prst="rect">
            <a:avLst/>
          </a:prstGeom>
          <a:noFill/>
        </p:spPr>
        <p:txBody>
          <a:bodyPr wrap="square" rtlCol="0">
            <a:spAutoFit/>
          </a:bodyPr>
          <a:lstStyle/>
          <a:p>
            <a:r>
              <a:rPr lang="en-GB" sz="1400" b="1" dirty="0">
                <a:solidFill>
                  <a:srgbClr val="FFC000"/>
                </a:solidFill>
              </a:rPr>
              <a:t>Sectional PSD + modified BFT</a:t>
            </a:r>
          </a:p>
        </p:txBody>
      </p:sp>
      <p:pic>
        <p:nvPicPr>
          <p:cNvPr id="5" name="Picture 4">
            <a:extLst>
              <a:ext uri="{FF2B5EF4-FFF2-40B4-BE49-F238E27FC236}">
                <a16:creationId xmlns:a16="http://schemas.microsoft.com/office/drawing/2014/main" id="{380B9CBC-19E0-50F9-0362-9D0ED3811A9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26975" y="6040216"/>
            <a:ext cx="1160940" cy="720000"/>
          </a:xfrm>
          <a:prstGeom prst="rect">
            <a:avLst/>
          </a:prstGeom>
        </p:spPr>
      </p:pic>
    </p:spTree>
    <p:extLst>
      <p:ext uri="{BB962C8B-B14F-4D97-AF65-F5344CB8AC3E}">
        <p14:creationId xmlns:p14="http://schemas.microsoft.com/office/powerpoint/2010/main" val="41465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pie chart&#10;&#10;Description automatically generated">
            <a:extLst>
              <a:ext uri="{FF2B5EF4-FFF2-40B4-BE49-F238E27FC236}">
                <a16:creationId xmlns:a16="http://schemas.microsoft.com/office/drawing/2014/main" id="{9540E23A-32C9-510D-54EB-5FEB930C1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0000" y="360000"/>
            <a:ext cx="4320000" cy="4320000"/>
          </a:xfrm>
          <a:prstGeom prst="rect">
            <a:avLst/>
          </a:prstGeom>
        </p:spPr>
      </p:pic>
      <p:pic>
        <p:nvPicPr>
          <p:cNvPr id="5" name="Picture 4" descr="A map of the world&#10;&#10;Description automatically generated with low confidence">
            <a:extLst>
              <a:ext uri="{FF2B5EF4-FFF2-40B4-BE49-F238E27FC236}">
                <a16:creationId xmlns:a16="http://schemas.microsoft.com/office/drawing/2014/main" id="{076ACD9B-875E-4033-E73B-972565E6E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00"/>
          <a:stretch/>
        </p:blipFill>
        <p:spPr>
          <a:xfrm>
            <a:off x="4320000" y="3420000"/>
            <a:ext cx="4320000" cy="3780000"/>
          </a:xfrm>
          <a:prstGeom prst="rect">
            <a:avLst/>
          </a:prstGeom>
        </p:spPr>
      </p:pic>
      <p:pic>
        <p:nvPicPr>
          <p:cNvPr id="10" name="Picture 9" descr="A picture containing text, map, diagram, screenshot&#10;&#10;Description automatically generated">
            <a:extLst>
              <a:ext uri="{FF2B5EF4-FFF2-40B4-BE49-F238E27FC236}">
                <a16:creationId xmlns:a16="http://schemas.microsoft.com/office/drawing/2014/main" id="{6129E3DF-C4E4-8E9F-08FA-53446BB9D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0000"/>
            <a:ext cx="4320000" cy="4320000"/>
          </a:xfrm>
          <a:prstGeom prst="rect">
            <a:avLst/>
          </a:prstGeom>
        </p:spPr>
      </p:pic>
      <p:sp>
        <p:nvSpPr>
          <p:cNvPr id="71" name="Rectangle 70">
            <a:extLst>
              <a:ext uri="{FF2B5EF4-FFF2-40B4-BE49-F238E27FC236}">
                <a16:creationId xmlns:a16="http://schemas.microsoft.com/office/drawing/2014/main" id="{0160F2E2-9882-CA6F-2D20-6BA6A370AB8B}"/>
              </a:ext>
            </a:extLst>
          </p:cNvPr>
          <p:cNvSpPr/>
          <p:nvPr/>
        </p:nvSpPr>
        <p:spPr>
          <a:xfrm>
            <a:off x="62010" y="5783127"/>
            <a:ext cx="5308979" cy="994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2A5A0CF9-F8CA-7AE6-81A6-BF123FBB05EB}"/>
              </a:ext>
            </a:extLst>
          </p:cNvPr>
          <p:cNvSpPr>
            <a:spLocks noGrp="1"/>
          </p:cNvSpPr>
          <p:nvPr>
            <p:ph type="sldNum" sz="quarter" idx="12"/>
          </p:nvPr>
        </p:nvSpPr>
        <p:spPr/>
        <p:txBody>
          <a:bodyPr/>
          <a:lstStyle/>
          <a:p>
            <a:fld id="{5AFC50C9-30C3-43CC-ABA9-4B9096166E80}" type="slidenum">
              <a:rPr lang="en-GB" smtClean="0"/>
              <a:t>23</a:t>
            </a:fld>
            <a:endParaRPr lang="en-GB" dirty="0"/>
          </a:p>
        </p:txBody>
      </p:sp>
      <p:sp>
        <p:nvSpPr>
          <p:cNvPr id="6" name="Title 1">
            <a:extLst>
              <a:ext uri="{FF2B5EF4-FFF2-40B4-BE49-F238E27FC236}">
                <a16:creationId xmlns:a16="http://schemas.microsoft.com/office/drawing/2014/main" id="{BBB8387E-53A6-D28C-E976-BE23E1C77790}"/>
              </a:ext>
            </a:extLst>
          </p:cNvPr>
          <p:cNvSpPr>
            <a:spLocks noGrp="1"/>
          </p:cNvSpPr>
          <p:nvPr>
            <p:ph type="title"/>
          </p:nvPr>
        </p:nvSpPr>
        <p:spPr>
          <a:xfrm>
            <a:off x="0" y="38883"/>
            <a:ext cx="11851341" cy="750981"/>
          </a:xfrm>
        </p:spPr>
        <p:txBody>
          <a:bodyPr>
            <a:normAutofit fontScale="90000"/>
          </a:bodyPr>
          <a:lstStyle/>
          <a:p>
            <a:r>
              <a:rPr lang="en-GB" sz="3600" dirty="0"/>
              <a:t>Variability across models: same soil map. </a:t>
            </a:r>
            <a:br>
              <a:rPr lang="en-GB" sz="3600" dirty="0"/>
            </a:br>
            <a:r>
              <a:rPr lang="en-GB" sz="2700" dirty="0"/>
              <a:t>Hematite mass fraction (%w) at surface PM10 concentration.</a:t>
            </a:r>
          </a:p>
        </p:txBody>
      </p:sp>
      <p:sp>
        <p:nvSpPr>
          <p:cNvPr id="7" name="TextBox 6">
            <a:extLst>
              <a:ext uri="{FF2B5EF4-FFF2-40B4-BE49-F238E27FC236}">
                <a16:creationId xmlns:a16="http://schemas.microsoft.com/office/drawing/2014/main" id="{CD11F86D-AEA0-C1F7-F0C9-C3FC53CF2046}"/>
              </a:ext>
            </a:extLst>
          </p:cNvPr>
          <p:cNvSpPr txBox="1"/>
          <p:nvPr/>
        </p:nvSpPr>
        <p:spPr>
          <a:xfrm>
            <a:off x="8947345" y="1120676"/>
            <a:ext cx="3051230" cy="1754326"/>
          </a:xfrm>
          <a:prstGeom prst="rect">
            <a:avLst/>
          </a:prstGeom>
          <a:noFill/>
        </p:spPr>
        <p:txBody>
          <a:bodyPr wrap="square" rtlCol="0">
            <a:spAutoFit/>
          </a:bodyPr>
          <a:lstStyle/>
          <a:p>
            <a:r>
              <a:rPr lang="en-GB" dirty="0"/>
              <a:t>Common regional differences: contrast Sahara – Sahel</a:t>
            </a:r>
          </a:p>
          <a:p>
            <a:endParaRPr lang="en-GB" dirty="0"/>
          </a:p>
          <a:p>
            <a:r>
              <a:rPr lang="en-GB" dirty="0"/>
              <a:t>Australia – rich in iron oxides</a:t>
            </a:r>
          </a:p>
        </p:txBody>
      </p:sp>
      <p:pic>
        <p:nvPicPr>
          <p:cNvPr id="3" name="Picture 2" descr="Chart, pie chart&#10;&#10;Description automatically generated">
            <a:extLst>
              <a:ext uri="{FF2B5EF4-FFF2-40B4-BE49-F238E27FC236}">
                <a16:creationId xmlns:a16="http://schemas.microsoft.com/office/drawing/2014/main" id="{EE90B091-48CC-CD10-A9E9-E4C6BBEC3D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500"/>
          <a:stretch/>
        </p:blipFill>
        <p:spPr>
          <a:xfrm>
            <a:off x="0" y="3420000"/>
            <a:ext cx="4320000" cy="3780000"/>
          </a:xfrm>
          <a:prstGeom prst="rect">
            <a:avLst/>
          </a:prstGeom>
        </p:spPr>
      </p:pic>
      <p:pic>
        <p:nvPicPr>
          <p:cNvPr id="2" name="Picture 1">
            <a:extLst>
              <a:ext uri="{FF2B5EF4-FFF2-40B4-BE49-F238E27FC236}">
                <a16:creationId xmlns:a16="http://schemas.microsoft.com/office/drawing/2014/main" id="{9555767F-D827-17F2-087E-2598F600118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58575" y="6067748"/>
            <a:ext cx="1160940" cy="720000"/>
          </a:xfrm>
          <a:prstGeom prst="rect">
            <a:avLst/>
          </a:prstGeom>
        </p:spPr>
      </p:pic>
      <p:grpSp>
        <p:nvGrpSpPr>
          <p:cNvPr id="9" name="Group 8">
            <a:extLst>
              <a:ext uri="{FF2B5EF4-FFF2-40B4-BE49-F238E27FC236}">
                <a16:creationId xmlns:a16="http://schemas.microsoft.com/office/drawing/2014/main" id="{312031E9-BBC9-E3FC-089E-AFE88F92E464}"/>
              </a:ext>
            </a:extLst>
          </p:cNvPr>
          <p:cNvGrpSpPr/>
          <p:nvPr/>
        </p:nvGrpSpPr>
        <p:grpSpPr>
          <a:xfrm>
            <a:off x="9118575" y="3017609"/>
            <a:ext cx="2880000" cy="1908747"/>
            <a:chOff x="9118575" y="3017609"/>
            <a:chExt cx="2880000" cy="1908747"/>
          </a:xfrm>
        </p:grpSpPr>
        <p:pic>
          <p:nvPicPr>
            <p:cNvPr id="2050" name="Picture 2" descr="Sydney with orange sky">
              <a:extLst>
                <a:ext uri="{FF2B5EF4-FFF2-40B4-BE49-F238E27FC236}">
                  <a16:creationId xmlns:a16="http://schemas.microsoft.com/office/drawing/2014/main" id="{930CCB16-85F6-D63C-917D-D198D6EE30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8575" y="3017609"/>
              <a:ext cx="288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FEB135-763C-8D06-1CC7-7DF21E6C78DA}"/>
                </a:ext>
              </a:extLst>
            </p:cNvPr>
            <p:cNvSpPr txBox="1"/>
            <p:nvPr/>
          </p:nvSpPr>
          <p:spPr>
            <a:xfrm>
              <a:off x="10412885" y="4649357"/>
              <a:ext cx="1585690" cy="276999"/>
            </a:xfrm>
            <a:prstGeom prst="rect">
              <a:avLst/>
            </a:prstGeom>
            <a:noFill/>
          </p:spPr>
          <p:txBody>
            <a:bodyPr wrap="none" rtlCol="0">
              <a:spAutoFit/>
            </a:bodyPr>
            <a:lstStyle/>
            <a:p>
              <a:r>
                <a:rPr lang="en-GB" sz="1200" dirty="0"/>
                <a:t>Credit: Getty images</a:t>
              </a:r>
            </a:p>
          </p:txBody>
        </p:sp>
      </p:grpSp>
    </p:spTree>
    <p:extLst>
      <p:ext uri="{BB962C8B-B14F-4D97-AF65-F5344CB8AC3E}">
        <p14:creationId xmlns:p14="http://schemas.microsoft.com/office/powerpoint/2010/main" val="23722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5234409" y="3033726"/>
            <a:ext cx="6912000" cy="3671012"/>
            <a:chOff x="2499056" y="948264"/>
            <a:chExt cx="5802734" cy="308186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7948" r="10844" b="9186"/>
            <a:stretch/>
          </p:blipFill>
          <p:spPr>
            <a:xfrm>
              <a:off x="2499056" y="948264"/>
              <a:ext cx="5802734" cy="3081868"/>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8293" t="34320" b="42711"/>
            <a:stretch/>
          </p:blipFill>
          <p:spPr>
            <a:xfrm>
              <a:off x="2880000" y="2410740"/>
              <a:ext cx="1080000" cy="1210793"/>
            </a:xfrm>
            <a:prstGeom prst="rect">
              <a:avLst/>
            </a:prstGeom>
          </p:spPr>
        </p:pic>
      </p:grpSp>
      <p:sp>
        <p:nvSpPr>
          <p:cNvPr id="2" name="Title 1"/>
          <p:cNvSpPr>
            <a:spLocks noGrp="1"/>
          </p:cNvSpPr>
          <p:nvPr>
            <p:ph type="title"/>
          </p:nvPr>
        </p:nvSpPr>
        <p:spPr/>
        <p:txBody>
          <a:bodyPr>
            <a:normAutofit/>
          </a:bodyPr>
          <a:lstStyle/>
          <a:p>
            <a:r>
              <a:rPr lang="en-GB" sz="3600" dirty="0"/>
              <a:t>Observations of mineral mass fractions</a:t>
            </a:r>
          </a:p>
        </p:txBody>
      </p:sp>
      <p:sp>
        <p:nvSpPr>
          <p:cNvPr id="3" name="Content Placeholder 2"/>
          <p:cNvSpPr>
            <a:spLocks noGrp="1"/>
          </p:cNvSpPr>
          <p:nvPr>
            <p:ph idx="1"/>
          </p:nvPr>
        </p:nvSpPr>
        <p:spPr>
          <a:xfrm>
            <a:off x="340659" y="914401"/>
            <a:ext cx="10260159" cy="2811826"/>
          </a:xfrm>
        </p:spPr>
        <p:txBody>
          <a:bodyPr>
            <a:normAutofit/>
          </a:bodyPr>
          <a:lstStyle/>
          <a:p>
            <a:pPr marL="285750" indent="-285750">
              <a:lnSpc>
                <a:spcPct val="100000"/>
              </a:lnSpc>
              <a:spcBef>
                <a:spcPts val="600"/>
              </a:spcBef>
            </a:pPr>
            <a:r>
              <a:rPr lang="en-GB" sz="2400" dirty="0">
                <a:solidFill>
                  <a:srgbClr val="C00000"/>
                </a:solidFill>
              </a:rPr>
              <a:t>Obs. from the late 60’s to date. </a:t>
            </a:r>
          </a:p>
          <a:p>
            <a:pPr marL="285750" indent="-285750">
              <a:lnSpc>
                <a:spcPct val="100000"/>
              </a:lnSpc>
              <a:spcBef>
                <a:spcPts val="600"/>
              </a:spcBef>
            </a:pPr>
            <a:r>
              <a:rPr lang="en-GB" sz="2400" dirty="0">
                <a:solidFill>
                  <a:srgbClr val="C00000"/>
                </a:solidFill>
              </a:rPr>
              <a:t>Sampling time vs. model average: </a:t>
            </a:r>
            <a:r>
              <a:rPr lang="en-GB" sz="2400" dirty="0"/>
              <a:t>Temporal collocation – monthly basis</a:t>
            </a:r>
          </a:p>
          <a:p>
            <a:pPr marL="285750" indent="-285750">
              <a:lnSpc>
                <a:spcPct val="100000"/>
              </a:lnSpc>
              <a:spcBef>
                <a:spcPts val="600"/>
              </a:spcBef>
            </a:pPr>
            <a:r>
              <a:rPr lang="en-GB" sz="2400" dirty="0">
                <a:solidFill>
                  <a:srgbClr val="C00000"/>
                </a:solidFill>
              </a:rPr>
              <a:t>Reported minerals vs. modelled minerals: </a:t>
            </a:r>
            <a:r>
              <a:rPr lang="en-GB" sz="2400" dirty="0"/>
              <a:t>Mineral fractions estimated over those minerals observed AND modelled</a:t>
            </a:r>
          </a:p>
          <a:p>
            <a:pPr marL="285750" indent="-285750">
              <a:lnSpc>
                <a:spcPct val="100000"/>
              </a:lnSpc>
              <a:spcBef>
                <a:spcPts val="600"/>
              </a:spcBef>
            </a:pPr>
            <a:r>
              <a:rPr lang="en-GB" sz="2400" dirty="0">
                <a:solidFill>
                  <a:srgbClr val="C00000"/>
                </a:solidFill>
              </a:rPr>
              <a:t>Size range of observations vs. modelled size range: </a:t>
            </a:r>
            <a:r>
              <a:rPr lang="en-GB" sz="2400" dirty="0"/>
              <a:t>Size collocation </a:t>
            </a:r>
          </a:p>
        </p:txBody>
      </p:sp>
      <p:sp>
        <p:nvSpPr>
          <p:cNvPr id="6" name="Slide Number Placeholder 5"/>
          <p:cNvSpPr>
            <a:spLocks noGrp="1"/>
          </p:cNvSpPr>
          <p:nvPr>
            <p:ph type="sldNum" sz="quarter" idx="12"/>
          </p:nvPr>
        </p:nvSpPr>
        <p:spPr/>
        <p:txBody>
          <a:bodyPr/>
          <a:lstStyle/>
          <a:p>
            <a:fld id="{EAF8F59A-D8BC-48AB-B996-75F42F57D3F6}" type="slidenum">
              <a:rPr lang="en-GB" smtClean="0"/>
              <a:t>24</a:t>
            </a:fld>
            <a:endParaRPr lang="en-GB"/>
          </a:p>
        </p:txBody>
      </p:sp>
      <p:sp>
        <p:nvSpPr>
          <p:cNvPr id="7" name="Content Placeholder 2"/>
          <p:cNvSpPr txBox="1">
            <a:spLocks/>
          </p:cNvSpPr>
          <p:nvPr/>
        </p:nvSpPr>
        <p:spPr>
          <a:xfrm>
            <a:off x="-129379" y="3347327"/>
            <a:ext cx="5233642" cy="240769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2" indent="-285750" defTabSz="685800">
              <a:lnSpc>
                <a:spcPct val="100000"/>
              </a:lnSpc>
              <a:spcBef>
                <a:spcPts val="600"/>
              </a:spcBef>
              <a:buClr>
                <a:schemeClr val="tx2"/>
              </a:buClr>
            </a:pPr>
            <a:r>
              <a:rPr lang="en-GB" sz="1800" dirty="0"/>
              <a:t>Statistics in the plots use data in the modelled size ranges. </a:t>
            </a:r>
          </a:p>
          <a:p>
            <a:pPr marL="742950" lvl="2" indent="-285750" defTabSz="685800">
              <a:lnSpc>
                <a:spcPct val="100000"/>
              </a:lnSpc>
              <a:spcBef>
                <a:spcPts val="600"/>
              </a:spcBef>
              <a:buClr>
                <a:schemeClr val="tx2"/>
              </a:buClr>
            </a:pPr>
            <a:r>
              <a:rPr lang="en-GB" sz="1800" dirty="0"/>
              <a:t>Normalized Mean Bias (</a:t>
            </a:r>
            <a:r>
              <a:rPr lang="en-GB" sz="1800" dirty="0" err="1"/>
              <a:t>nMB</a:t>
            </a:r>
            <a:r>
              <a:rPr lang="en-GB" sz="1800" dirty="0"/>
              <a:t>)</a:t>
            </a:r>
          </a:p>
          <a:p>
            <a:pPr marL="742950" lvl="2" indent="-285750" defTabSz="685800">
              <a:lnSpc>
                <a:spcPct val="100000"/>
              </a:lnSpc>
              <a:spcBef>
                <a:spcPts val="600"/>
              </a:spcBef>
              <a:buClr>
                <a:schemeClr val="tx2"/>
              </a:buClr>
            </a:pPr>
            <a:r>
              <a:rPr lang="en-GB" sz="1800" dirty="0"/>
              <a:t>Normalized Root Mean Square Error (</a:t>
            </a:r>
            <a:r>
              <a:rPr lang="en-GB" sz="1800" dirty="0" err="1"/>
              <a:t>nRMSE</a:t>
            </a:r>
            <a:r>
              <a:rPr lang="en-GB" sz="1800" dirty="0"/>
              <a:t>)</a:t>
            </a:r>
          </a:p>
          <a:p>
            <a:pPr marL="742950" lvl="2" indent="-285750" defTabSz="685800">
              <a:lnSpc>
                <a:spcPct val="100000"/>
              </a:lnSpc>
              <a:spcBef>
                <a:spcPts val="600"/>
              </a:spcBef>
              <a:buClr>
                <a:schemeClr val="tx2"/>
              </a:buClr>
            </a:pPr>
            <a:r>
              <a:rPr lang="en-GB" sz="1800" dirty="0"/>
              <a:t>Correlation (r)</a:t>
            </a:r>
          </a:p>
          <a:p>
            <a:pPr marL="742950" lvl="2" indent="-285750" defTabSz="685800">
              <a:lnSpc>
                <a:spcPct val="100000"/>
              </a:lnSpc>
              <a:spcBef>
                <a:spcPts val="600"/>
              </a:spcBef>
              <a:buClr>
                <a:schemeClr val="tx2"/>
              </a:buClr>
            </a:pPr>
            <a:r>
              <a:rPr lang="en-GB" sz="1800" dirty="0"/>
              <a:t>Number of measurements in the samples used for the comparison (n)</a:t>
            </a:r>
          </a:p>
        </p:txBody>
      </p:sp>
      <p:sp>
        <p:nvSpPr>
          <p:cNvPr id="8" name="TextBox 7"/>
          <p:cNvSpPr txBox="1"/>
          <p:nvPr/>
        </p:nvSpPr>
        <p:spPr>
          <a:xfrm>
            <a:off x="9692556" y="6465782"/>
            <a:ext cx="1816523" cy="307777"/>
          </a:xfrm>
          <a:prstGeom prst="rect">
            <a:avLst/>
          </a:prstGeom>
          <a:noFill/>
        </p:spPr>
        <p:txBody>
          <a:bodyPr wrap="none" rtlCol="0">
            <a:spAutoFit/>
          </a:bodyPr>
          <a:lstStyle/>
          <a:p>
            <a:r>
              <a:rPr lang="en-GB" sz="1400" dirty="0" err="1"/>
              <a:t>Perlwitz</a:t>
            </a:r>
            <a:r>
              <a:rPr lang="en-GB" sz="1400" dirty="0"/>
              <a:t> et al. (2015)</a:t>
            </a:r>
          </a:p>
        </p:txBody>
      </p:sp>
    </p:spTree>
    <p:extLst>
      <p:ext uri="{BB962C8B-B14F-4D97-AF65-F5344CB8AC3E}">
        <p14:creationId xmlns:p14="http://schemas.microsoft.com/office/powerpoint/2010/main" val="3627946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Chart, scatter chart&#10;&#10;Description automatically generated">
            <a:extLst>
              <a:ext uri="{FF2B5EF4-FFF2-40B4-BE49-F238E27FC236}">
                <a16:creationId xmlns:a16="http://schemas.microsoft.com/office/drawing/2014/main" id="{73947AEC-0E61-2AB0-2797-2A75F386D4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8"/>
          <a:stretch/>
        </p:blipFill>
        <p:spPr>
          <a:xfrm>
            <a:off x="0" y="3492000"/>
            <a:ext cx="2880000" cy="2611344"/>
          </a:xfrm>
          <a:prstGeom prst="rect">
            <a:avLst/>
          </a:prstGeom>
        </p:spPr>
      </p:pic>
      <p:pic>
        <p:nvPicPr>
          <p:cNvPr id="36" name="Picture 35" descr="Chart, scatter chart&#10;&#10;Description automatically generated">
            <a:extLst>
              <a:ext uri="{FF2B5EF4-FFF2-40B4-BE49-F238E27FC236}">
                <a16:creationId xmlns:a16="http://schemas.microsoft.com/office/drawing/2014/main" id="{A3D7A869-3D06-EF62-FDC4-EEE972433E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646"/>
          <a:stretch/>
        </p:blipFill>
        <p:spPr>
          <a:xfrm>
            <a:off x="2196000" y="3492000"/>
            <a:ext cx="2880000" cy="2659796"/>
          </a:xfrm>
          <a:prstGeom prst="rect">
            <a:avLst/>
          </a:prstGeom>
        </p:spPr>
      </p:pic>
      <p:pic>
        <p:nvPicPr>
          <p:cNvPr id="55" name="Picture 54">
            <a:extLst>
              <a:ext uri="{FF2B5EF4-FFF2-40B4-BE49-F238E27FC236}">
                <a16:creationId xmlns:a16="http://schemas.microsoft.com/office/drawing/2014/main" id="{DD686D57-3455-91CC-60F6-BDE03CD9B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4425484" y="2541152"/>
            <a:ext cx="1147472" cy="4896000"/>
          </a:xfrm>
          <a:prstGeom prst="rect">
            <a:avLst/>
          </a:prstGeom>
        </p:spPr>
      </p:pic>
      <p:pic>
        <p:nvPicPr>
          <p:cNvPr id="48" name="Picture 47" descr="Chart&#10;&#10;Description automatically generated">
            <a:extLst>
              <a:ext uri="{FF2B5EF4-FFF2-40B4-BE49-F238E27FC236}">
                <a16:creationId xmlns:a16="http://schemas.microsoft.com/office/drawing/2014/main" id="{9724D796-F092-3166-053B-77B969311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0000"/>
            <a:ext cx="2880000" cy="2880000"/>
          </a:xfrm>
          <a:prstGeom prst="rect">
            <a:avLst/>
          </a:prstGeom>
        </p:spPr>
      </p:pic>
      <p:pic>
        <p:nvPicPr>
          <p:cNvPr id="34" name="Picture 33" descr="Chart, scatter chart&#10;&#10;Description automatically generated">
            <a:extLst>
              <a:ext uri="{FF2B5EF4-FFF2-40B4-BE49-F238E27FC236}">
                <a16:creationId xmlns:a16="http://schemas.microsoft.com/office/drawing/2014/main" id="{D4C28AF2-68AD-AE49-505F-B88D13475D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0" y="900000"/>
            <a:ext cx="2880000" cy="2880000"/>
          </a:xfrm>
          <a:prstGeom prst="rect">
            <a:avLst/>
          </a:prstGeom>
        </p:spPr>
      </p:pic>
      <p:pic>
        <p:nvPicPr>
          <p:cNvPr id="8" name="Picture 7" descr="A picture containing text, diagram, screenshot, line&#10;&#10;Description automatically generated">
            <a:extLst>
              <a:ext uri="{FF2B5EF4-FFF2-40B4-BE49-F238E27FC236}">
                <a16:creationId xmlns:a16="http://schemas.microsoft.com/office/drawing/2014/main" id="{43D80568-326F-0084-59CD-2DBBF9033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000" y="900000"/>
            <a:ext cx="2880000" cy="2880000"/>
          </a:xfrm>
          <a:prstGeom prst="rect">
            <a:avLst/>
          </a:prstGeom>
        </p:spPr>
      </p:pic>
      <p:sp>
        <p:nvSpPr>
          <p:cNvPr id="4" name="Slide Number Placeholder 3"/>
          <p:cNvSpPr>
            <a:spLocks noGrp="1"/>
          </p:cNvSpPr>
          <p:nvPr>
            <p:ph type="sldNum" sz="quarter" idx="12"/>
          </p:nvPr>
        </p:nvSpPr>
        <p:spPr/>
        <p:txBody>
          <a:bodyPr/>
          <a:lstStyle/>
          <a:p>
            <a:fld id="{EAF8F59A-D8BC-48AB-B996-75F42F57D3F6}" type="slidenum">
              <a:rPr lang="en-GB" smtClean="0"/>
              <a:t>25</a:t>
            </a:fld>
            <a:endParaRPr lang="en-GB"/>
          </a:p>
        </p:txBody>
      </p:sp>
      <p:sp>
        <p:nvSpPr>
          <p:cNvPr id="11" name="Title 1"/>
          <p:cNvSpPr>
            <a:spLocks noGrp="1"/>
          </p:cNvSpPr>
          <p:nvPr>
            <p:ph type="title"/>
          </p:nvPr>
        </p:nvSpPr>
        <p:spPr>
          <a:xfrm>
            <a:off x="342900" y="127002"/>
            <a:ext cx="12192000" cy="521601"/>
          </a:xfrm>
        </p:spPr>
        <p:txBody>
          <a:bodyPr>
            <a:noAutofit/>
          </a:bodyPr>
          <a:lstStyle/>
          <a:p>
            <a:r>
              <a:rPr lang="en-GB" sz="3600" dirty="0"/>
              <a:t>Quartz mass fraction evaluation</a:t>
            </a:r>
          </a:p>
        </p:txBody>
      </p:sp>
      <p:pic>
        <p:nvPicPr>
          <p:cNvPr id="40" name="Picture 39" descr="Chart, scatter chart&#10;&#10;Description automatically generated">
            <a:extLst>
              <a:ext uri="{FF2B5EF4-FFF2-40B4-BE49-F238E27FC236}">
                <a16:creationId xmlns:a16="http://schemas.microsoft.com/office/drawing/2014/main" id="{AAF7E2B9-7249-BE1D-EF3B-0FE498D5D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8000" y="900000"/>
            <a:ext cx="2880000" cy="2880000"/>
          </a:xfrm>
          <a:prstGeom prst="rect">
            <a:avLst/>
          </a:prstGeom>
        </p:spPr>
      </p:pic>
      <p:sp>
        <p:nvSpPr>
          <p:cNvPr id="31" name="TextBox 30"/>
          <p:cNvSpPr txBox="1"/>
          <p:nvPr/>
        </p:nvSpPr>
        <p:spPr>
          <a:xfrm>
            <a:off x="0" y="878800"/>
            <a:ext cx="8494633" cy="338554"/>
          </a:xfrm>
          <a:prstGeom prst="rect">
            <a:avLst/>
          </a:prstGeom>
          <a:noFill/>
        </p:spPr>
        <p:txBody>
          <a:bodyPr wrap="none" rtlCol="0">
            <a:spAutoFit/>
          </a:bodyPr>
          <a:lstStyle/>
          <a:p>
            <a:r>
              <a:rPr lang="en-GB" sz="1600" b="1" dirty="0"/>
              <a:t>     CESM-CAM6 		    MONARCH 	   	          GFDL-AM4 	      	        GISS-</a:t>
            </a:r>
            <a:r>
              <a:rPr lang="en-GB" sz="1600" b="1" dirty="0" err="1"/>
              <a:t>ModelE</a:t>
            </a:r>
            <a:r>
              <a:rPr lang="en-GB" sz="1600" b="1" dirty="0"/>
              <a:t>	</a:t>
            </a:r>
          </a:p>
        </p:txBody>
      </p:sp>
      <p:sp>
        <p:nvSpPr>
          <p:cNvPr id="54" name="TextBox 53">
            <a:extLst>
              <a:ext uri="{FF2B5EF4-FFF2-40B4-BE49-F238E27FC236}">
                <a16:creationId xmlns:a16="http://schemas.microsoft.com/office/drawing/2014/main" id="{C4E1BA76-2FC6-41E5-ECEF-AAB542F13EB4}"/>
              </a:ext>
            </a:extLst>
          </p:cNvPr>
          <p:cNvSpPr txBox="1"/>
          <p:nvPr/>
        </p:nvSpPr>
        <p:spPr>
          <a:xfrm>
            <a:off x="313792" y="3477198"/>
            <a:ext cx="4339650" cy="338554"/>
          </a:xfrm>
          <a:prstGeom prst="rect">
            <a:avLst/>
          </a:prstGeom>
          <a:noFill/>
        </p:spPr>
        <p:txBody>
          <a:bodyPr wrap="none" rtlCol="0">
            <a:spAutoFit/>
          </a:bodyPr>
          <a:lstStyle/>
          <a:p>
            <a:r>
              <a:rPr lang="en-GB" sz="1600" b="1" dirty="0"/>
              <a:t>IFS-AER			      MONARCH 	   	</a:t>
            </a: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8783692" y="-68050"/>
            <a:ext cx="1147472" cy="4896000"/>
          </a:xfrm>
          <a:prstGeom prst="rect">
            <a:avLst/>
          </a:prstGeom>
        </p:spPr>
      </p:pic>
      <p:sp>
        <p:nvSpPr>
          <p:cNvPr id="62" name="TextBox 61">
            <a:extLst>
              <a:ext uri="{FF2B5EF4-FFF2-40B4-BE49-F238E27FC236}">
                <a16:creationId xmlns:a16="http://schemas.microsoft.com/office/drawing/2014/main" id="{3A0A5139-0017-E6E7-886B-67152A6DBF05}"/>
              </a:ext>
            </a:extLst>
          </p:cNvPr>
          <p:cNvSpPr txBox="1"/>
          <p:nvPr/>
        </p:nvSpPr>
        <p:spPr>
          <a:xfrm>
            <a:off x="6096000" y="4028827"/>
            <a:ext cx="5016500" cy="2246769"/>
          </a:xfrm>
          <a:prstGeom prst="rect">
            <a:avLst/>
          </a:prstGeom>
          <a:noFill/>
        </p:spPr>
        <p:txBody>
          <a:bodyPr wrap="square" rtlCol="0">
            <a:spAutoFit/>
          </a:bodyPr>
          <a:lstStyle/>
          <a:p>
            <a:r>
              <a:rPr lang="en-GB" sz="2000" dirty="0"/>
              <a:t>Overestimation of the mass fraction above 2 µm of diameter across models.</a:t>
            </a:r>
          </a:p>
          <a:p>
            <a:endParaRPr lang="en-GB" sz="2000" dirty="0"/>
          </a:p>
          <a:p>
            <a:r>
              <a:rPr lang="en-GB" sz="2000" dirty="0"/>
              <a:t>Some models also show an underestimation in clay sized fractions (below 2 µm of diameter).</a:t>
            </a:r>
          </a:p>
          <a:p>
            <a:endParaRPr lang="en-GB" sz="2000" dirty="0"/>
          </a:p>
        </p:txBody>
      </p:sp>
    </p:spTree>
    <p:extLst>
      <p:ext uri="{BB962C8B-B14F-4D97-AF65-F5344CB8AC3E}">
        <p14:creationId xmlns:p14="http://schemas.microsoft.com/office/powerpoint/2010/main" val="1452452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 scatter chart&#10;&#10;Description automatically generated">
            <a:extLst>
              <a:ext uri="{FF2B5EF4-FFF2-40B4-BE49-F238E27FC236}">
                <a16:creationId xmlns:a16="http://schemas.microsoft.com/office/drawing/2014/main" id="{54A17225-6783-0EE6-645F-5C34BBCD6F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292"/>
          <a:stretch/>
        </p:blipFill>
        <p:spPr>
          <a:xfrm>
            <a:off x="0" y="3492000"/>
            <a:ext cx="2880000" cy="2583596"/>
          </a:xfrm>
          <a:prstGeom prst="rect">
            <a:avLst/>
          </a:prstGeom>
        </p:spPr>
      </p:pic>
      <p:pic>
        <p:nvPicPr>
          <p:cNvPr id="23" name="Picture 22" descr="Chart, scatter chart&#10;&#10;Description automatically generated">
            <a:extLst>
              <a:ext uri="{FF2B5EF4-FFF2-40B4-BE49-F238E27FC236}">
                <a16:creationId xmlns:a16="http://schemas.microsoft.com/office/drawing/2014/main" id="{7FBAD86E-7441-451D-EA89-4E04D1147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292"/>
          <a:stretch/>
        </p:blipFill>
        <p:spPr>
          <a:xfrm>
            <a:off x="2196000" y="3492000"/>
            <a:ext cx="2880000" cy="2583596"/>
          </a:xfrm>
          <a:prstGeom prst="rect">
            <a:avLst/>
          </a:prstGeom>
        </p:spPr>
      </p:pic>
      <p:pic>
        <p:nvPicPr>
          <p:cNvPr id="55" name="Picture 54">
            <a:extLst>
              <a:ext uri="{FF2B5EF4-FFF2-40B4-BE49-F238E27FC236}">
                <a16:creationId xmlns:a16="http://schemas.microsoft.com/office/drawing/2014/main" id="{DD686D57-3455-91CC-60F6-BDE03CD9B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4425484" y="2541152"/>
            <a:ext cx="1147472" cy="4896000"/>
          </a:xfrm>
          <a:prstGeom prst="rect">
            <a:avLst/>
          </a:prstGeom>
        </p:spPr>
      </p:pic>
      <p:pic>
        <p:nvPicPr>
          <p:cNvPr id="15" name="Picture 14" descr="Chart, scatter chart&#10;&#10;Description automatically generated">
            <a:extLst>
              <a:ext uri="{FF2B5EF4-FFF2-40B4-BE49-F238E27FC236}">
                <a16:creationId xmlns:a16="http://schemas.microsoft.com/office/drawing/2014/main" id="{DEA7F1ED-E160-DEED-91AB-59041BD245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0000"/>
            <a:ext cx="2880000" cy="2880000"/>
          </a:xfrm>
          <a:prstGeom prst="rect">
            <a:avLst/>
          </a:prstGeom>
        </p:spPr>
      </p:pic>
      <p:pic>
        <p:nvPicPr>
          <p:cNvPr id="21" name="Picture 20" descr="Chart, scatter chart&#10;&#10;Description automatically generated">
            <a:extLst>
              <a:ext uri="{FF2B5EF4-FFF2-40B4-BE49-F238E27FC236}">
                <a16:creationId xmlns:a16="http://schemas.microsoft.com/office/drawing/2014/main" id="{00461252-C0D2-7843-CE0C-751EAE1C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0" y="900000"/>
            <a:ext cx="2880000" cy="2880000"/>
          </a:xfrm>
          <a:prstGeom prst="rect">
            <a:avLst/>
          </a:prstGeom>
        </p:spPr>
      </p:pic>
      <p:pic>
        <p:nvPicPr>
          <p:cNvPr id="2" name="Picture 1" descr="A picture containing text, screenshot, diagram, line&#10;&#10;Description automatically generated">
            <a:extLst>
              <a:ext uri="{FF2B5EF4-FFF2-40B4-BE49-F238E27FC236}">
                <a16:creationId xmlns:a16="http://schemas.microsoft.com/office/drawing/2014/main" id="{6A80305E-E832-BD95-2C43-A0E7062F72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000" y="900000"/>
            <a:ext cx="2880000" cy="2880000"/>
          </a:xfrm>
          <a:prstGeom prst="rect">
            <a:avLst/>
          </a:prstGeom>
        </p:spPr>
      </p:pic>
      <p:pic>
        <p:nvPicPr>
          <p:cNvPr id="19" name="Picture 18" descr="Chart, scatter chart&#10;&#10;Description automatically generated">
            <a:extLst>
              <a:ext uri="{FF2B5EF4-FFF2-40B4-BE49-F238E27FC236}">
                <a16:creationId xmlns:a16="http://schemas.microsoft.com/office/drawing/2014/main" id="{AEA5F81A-0101-57C5-016D-D0871B60C6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8000" y="900000"/>
            <a:ext cx="2880000" cy="2880000"/>
          </a:xfrm>
          <a:prstGeom prst="rect">
            <a:avLst/>
          </a:prstGeom>
        </p:spPr>
      </p:pic>
      <p:sp>
        <p:nvSpPr>
          <p:cNvPr id="4" name="Slide Number Placeholder 3"/>
          <p:cNvSpPr>
            <a:spLocks noGrp="1"/>
          </p:cNvSpPr>
          <p:nvPr>
            <p:ph type="sldNum" sz="quarter" idx="12"/>
          </p:nvPr>
        </p:nvSpPr>
        <p:spPr/>
        <p:txBody>
          <a:bodyPr/>
          <a:lstStyle/>
          <a:p>
            <a:fld id="{EAF8F59A-D8BC-48AB-B996-75F42F57D3F6}" type="slidenum">
              <a:rPr lang="en-GB" smtClean="0"/>
              <a:t>26</a:t>
            </a:fld>
            <a:endParaRPr lang="en-GB"/>
          </a:p>
        </p:txBody>
      </p:sp>
      <p:sp>
        <p:nvSpPr>
          <p:cNvPr id="11" name="Title 1"/>
          <p:cNvSpPr>
            <a:spLocks noGrp="1"/>
          </p:cNvSpPr>
          <p:nvPr>
            <p:ph type="title"/>
          </p:nvPr>
        </p:nvSpPr>
        <p:spPr>
          <a:xfrm>
            <a:off x="342900" y="127002"/>
            <a:ext cx="12192000" cy="521601"/>
          </a:xfrm>
        </p:spPr>
        <p:txBody>
          <a:bodyPr>
            <a:noAutofit/>
          </a:bodyPr>
          <a:lstStyle/>
          <a:p>
            <a:r>
              <a:rPr lang="en-GB" sz="3600" dirty="0"/>
              <a:t>Iron oxides mass fraction evaluation</a:t>
            </a:r>
          </a:p>
        </p:txBody>
      </p:sp>
      <p:sp>
        <p:nvSpPr>
          <p:cNvPr id="31" name="TextBox 30"/>
          <p:cNvSpPr txBox="1"/>
          <p:nvPr/>
        </p:nvSpPr>
        <p:spPr>
          <a:xfrm>
            <a:off x="0" y="878800"/>
            <a:ext cx="8494633" cy="338554"/>
          </a:xfrm>
          <a:prstGeom prst="rect">
            <a:avLst/>
          </a:prstGeom>
          <a:noFill/>
        </p:spPr>
        <p:txBody>
          <a:bodyPr wrap="none" rtlCol="0">
            <a:spAutoFit/>
          </a:bodyPr>
          <a:lstStyle/>
          <a:p>
            <a:r>
              <a:rPr lang="en-GB" sz="1600" b="1" dirty="0"/>
              <a:t>     CESM-CAM6 		    MONARCH 	   	          GFDL-AM4 	      	        GISS-</a:t>
            </a:r>
            <a:r>
              <a:rPr lang="en-GB" sz="1600" b="1" dirty="0" err="1"/>
              <a:t>ModelE</a:t>
            </a:r>
            <a:r>
              <a:rPr lang="en-GB" sz="1600" b="1" dirty="0"/>
              <a:t>	</a:t>
            </a:r>
          </a:p>
        </p:txBody>
      </p:sp>
      <p:sp>
        <p:nvSpPr>
          <p:cNvPr id="54" name="TextBox 53">
            <a:extLst>
              <a:ext uri="{FF2B5EF4-FFF2-40B4-BE49-F238E27FC236}">
                <a16:creationId xmlns:a16="http://schemas.microsoft.com/office/drawing/2014/main" id="{C4E1BA76-2FC6-41E5-ECEF-AAB542F13EB4}"/>
              </a:ext>
            </a:extLst>
          </p:cNvPr>
          <p:cNvSpPr txBox="1"/>
          <p:nvPr/>
        </p:nvSpPr>
        <p:spPr>
          <a:xfrm>
            <a:off x="313792" y="3477198"/>
            <a:ext cx="4339650" cy="338554"/>
          </a:xfrm>
          <a:prstGeom prst="rect">
            <a:avLst/>
          </a:prstGeom>
          <a:noFill/>
        </p:spPr>
        <p:txBody>
          <a:bodyPr wrap="none" rtlCol="0">
            <a:spAutoFit/>
          </a:bodyPr>
          <a:lstStyle/>
          <a:p>
            <a:r>
              <a:rPr lang="en-GB" sz="1600" b="1" dirty="0"/>
              <a:t>IFS-AER			      MONARCH 	   	</a:t>
            </a: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8783692" y="-68050"/>
            <a:ext cx="1147472" cy="4896000"/>
          </a:xfrm>
          <a:prstGeom prst="rect">
            <a:avLst/>
          </a:prstGeom>
        </p:spPr>
      </p:pic>
      <p:sp>
        <p:nvSpPr>
          <p:cNvPr id="27" name="TextBox 26">
            <a:extLst>
              <a:ext uri="{FF2B5EF4-FFF2-40B4-BE49-F238E27FC236}">
                <a16:creationId xmlns:a16="http://schemas.microsoft.com/office/drawing/2014/main" id="{EF67D1C6-C2BC-5564-BABB-EB8E831C9791}"/>
              </a:ext>
            </a:extLst>
          </p:cNvPr>
          <p:cNvSpPr txBox="1"/>
          <p:nvPr/>
        </p:nvSpPr>
        <p:spPr>
          <a:xfrm>
            <a:off x="6019800" y="3868676"/>
            <a:ext cx="5902575" cy="2862322"/>
          </a:xfrm>
          <a:prstGeom prst="rect">
            <a:avLst/>
          </a:prstGeom>
          <a:noFill/>
        </p:spPr>
        <p:txBody>
          <a:bodyPr wrap="square" rtlCol="0">
            <a:spAutoFit/>
          </a:bodyPr>
          <a:lstStyle/>
          <a:p>
            <a:r>
              <a:rPr lang="en-GB" sz="2000" dirty="0"/>
              <a:t>Underestimation in models using C1999 and overestimation in models using J2014. </a:t>
            </a:r>
          </a:p>
          <a:p>
            <a:endParaRPr lang="en-GB" sz="2000" dirty="0"/>
          </a:p>
          <a:p>
            <a:r>
              <a:rPr lang="en-GB" sz="2000" dirty="0"/>
              <a:t>Potentially, improved </a:t>
            </a:r>
            <a:r>
              <a:rPr lang="en-GB" sz="2000" dirty="0" err="1"/>
              <a:t>spatio</a:t>
            </a:r>
            <a:r>
              <a:rPr lang="en-GB" sz="2000" dirty="0"/>
              <a:t>-temporal distribution of iron oxides in models that use the J2014 soil map.</a:t>
            </a:r>
          </a:p>
          <a:p>
            <a:endParaRPr lang="en-GB" sz="2000" dirty="0"/>
          </a:p>
          <a:p>
            <a:endParaRPr lang="en-GB" sz="2000" dirty="0"/>
          </a:p>
          <a:p>
            <a:endParaRPr lang="en-GB" sz="2000" dirty="0"/>
          </a:p>
        </p:txBody>
      </p:sp>
    </p:spTree>
    <p:extLst>
      <p:ext uri="{BB962C8B-B14F-4D97-AF65-F5344CB8AC3E}">
        <p14:creationId xmlns:p14="http://schemas.microsoft.com/office/powerpoint/2010/main" val="16005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45C1-FE65-6BB1-C993-5456280034A2}"/>
              </a:ext>
            </a:extLst>
          </p:cNvPr>
          <p:cNvSpPr>
            <a:spLocks noGrp="1"/>
          </p:cNvSpPr>
          <p:nvPr>
            <p:ph type="title"/>
          </p:nvPr>
        </p:nvSpPr>
        <p:spPr/>
        <p:txBody>
          <a:bodyPr/>
          <a:lstStyle/>
          <a:p>
            <a:r>
              <a:rPr lang="en-GB" dirty="0"/>
              <a:t>Impacts on the climate system</a:t>
            </a:r>
          </a:p>
        </p:txBody>
      </p:sp>
      <p:sp>
        <p:nvSpPr>
          <p:cNvPr id="5" name="Text Placeholder 4">
            <a:extLst>
              <a:ext uri="{FF2B5EF4-FFF2-40B4-BE49-F238E27FC236}">
                <a16:creationId xmlns:a16="http://schemas.microsoft.com/office/drawing/2014/main" id="{A50585DB-E838-B69C-5786-8B427EE73C1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28CA02-6EC5-DA55-9E34-D5E680C028A3}"/>
              </a:ext>
            </a:extLst>
          </p:cNvPr>
          <p:cNvSpPr>
            <a:spLocks noGrp="1"/>
          </p:cNvSpPr>
          <p:nvPr>
            <p:ph type="sldNum" sz="quarter" idx="12"/>
          </p:nvPr>
        </p:nvSpPr>
        <p:spPr/>
        <p:txBody>
          <a:bodyPr/>
          <a:lstStyle/>
          <a:p>
            <a:fld id="{5AFC50C9-30C3-43CC-ABA9-4B9096166E80}" type="slidenum">
              <a:rPr lang="en-GB" smtClean="0"/>
              <a:t>27</a:t>
            </a:fld>
            <a:endParaRPr lang="en-GB"/>
          </a:p>
        </p:txBody>
      </p:sp>
    </p:spTree>
    <p:extLst>
      <p:ext uri="{BB962C8B-B14F-4D97-AF65-F5344CB8AC3E}">
        <p14:creationId xmlns:p14="http://schemas.microsoft.com/office/powerpoint/2010/main" val="3515975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map, diagram, screenshot&#10;&#10;Description automatically generated">
            <a:extLst>
              <a:ext uri="{FF2B5EF4-FFF2-40B4-BE49-F238E27FC236}">
                <a16:creationId xmlns:a16="http://schemas.microsoft.com/office/drawing/2014/main" id="{A5D1D9D1-B199-C3F3-00C9-14209264A4D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27580" y="-113722"/>
            <a:ext cx="6359956" cy="7331108"/>
          </a:xfrm>
        </p:spPr>
      </p:pic>
      <p:sp>
        <p:nvSpPr>
          <p:cNvPr id="4" name="Slide Number Placeholder 3">
            <a:extLst>
              <a:ext uri="{FF2B5EF4-FFF2-40B4-BE49-F238E27FC236}">
                <a16:creationId xmlns:a16="http://schemas.microsoft.com/office/drawing/2014/main" id="{F5C9BA85-E03D-653E-8F5E-A80D76AEE104}"/>
              </a:ext>
            </a:extLst>
          </p:cNvPr>
          <p:cNvSpPr>
            <a:spLocks noGrp="1"/>
          </p:cNvSpPr>
          <p:nvPr>
            <p:ph type="sldNum" sz="quarter" idx="12"/>
          </p:nvPr>
        </p:nvSpPr>
        <p:spPr/>
        <p:txBody>
          <a:bodyPr/>
          <a:lstStyle/>
          <a:p>
            <a:fld id="{48F63A3B-78C7-47BE-AE5E-E10140E04643}" type="slidenum">
              <a:rPr lang="en-US" smtClean="0"/>
              <a:t>28</a:t>
            </a:fld>
            <a:endParaRPr lang="en-US" dirty="0"/>
          </a:p>
        </p:txBody>
      </p:sp>
      <p:sp>
        <p:nvSpPr>
          <p:cNvPr id="9" name="Content Placeholder 2">
            <a:extLst>
              <a:ext uri="{FF2B5EF4-FFF2-40B4-BE49-F238E27FC236}">
                <a16:creationId xmlns:a16="http://schemas.microsoft.com/office/drawing/2014/main" id="{0517CEE0-96C7-D9A8-35EC-9F473DBA8282}"/>
              </a:ext>
            </a:extLst>
          </p:cNvPr>
          <p:cNvSpPr txBox="1">
            <a:spLocks/>
          </p:cNvSpPr>
          <p:nvPr/>
        </p:nvSpPr>
        <p:spPr>
          <a:xfrm>
            <a:off x="306408" y="1181460"/>
            <a:ext cx="5621172" cy="5218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GB" sz="2400" dirty="0"/>
              <a:t>SSA in the visible band as derived from MONARCH considering: optically homogeneous dust, C1999 mineralogy and differences when considering J2014.</a:t>
            </a:r>
          </a:p>
          <a:p>
            <a:pPr>
              <a:lnSpc>
                <a:spcPct val="100000"/>
              </a:lnSpc>
              <a:spcBef>
                <a:spcPts val="1200"/>
              </a:spcBef>
            </a:pPr>
            <a:r>
              <a:rPr lang="en-GB" sz="2400" i="1" dirty="0"/>
              <a:t>Evaluation against AERONET retrievals filtered following the criteria in Schuster et al. (2016). </a:t>
            </a:r>
          </a:p>
          <a:p>
            <a:pPr marL="0" indent="0">
              <a:lnSpc>
                <a:spcPct val="100000"/>
              </a:lnSpc>
              <a:spcBef>
                <a:spcPts val="1200"/>
              </a:spcBef>
              <a:buNone/>
            </a:pPr>
            <a:endParaRPr lang="en-GB" sz="2400" i="1" dirty="0"/>
          </a:p>
        </p:txBody>
      </p:sp>
      <p:sp>
        <p:nvSpPr>
          <p:cNvPr id="10" name="TextBox 9">
            <a:extLst>
              <a:ext uri="{FF2B5EF4-FFF2-40B4-BE49-F238E27FC236}">
                <a16:creationId xmlns:a16="http://schemas.microsoft.com/office/drawing/2014/main" id="{AAB76526-5DB8-980D-33AC-59C4344F328B}"/>
              </a:ext>
            </a:extLst>
          </p:cNvPr>
          <p:cNvSpPr txBox="1"/>
          <p:nvPr/>
        </p:nvSpPr>
        <p:spPr>
          <a:xfrm>
            <a:off x="218852" y="4891938"/>
            <a:ext cx="5796284" cy="1015663"/>
          </a:xfrm>
          <a:prstGeom prst="rect">
            <a:avLst/>
          </a:prstGeom>
          <a:noFill/>
        </p:spPr>
        <p:txBody>
          <a:bodyPr wrap="square" rtlCol="0">
            <a:spAutoFit/>
          </a:bodyPr>
          <a:lstStyle/>
          <a:p>
            <a:pPr algn="r"/>
            <a:r>
              <a:rPr lang="en-GB" dirty="0"/>
              <a:t>Diagnostics provided by Vincenzo </a:t>
            </a:r>
            <a:r>
              <a:rPr lang="en-GB" dirty="0" err="1"/>
              <a:t>Obiso</a:t>
            </a:r>
            <a:r>
              <a:rPr lang="en-GB" dirty="0"/>
              <a:t> (NASA-GISS). </a:t>
            </a:r>
          </a:p>
          <a:p>
            <a:pPr algn="r"/>
            <a:r>
              <a:rPr lang="en-GB" sz="1400" i="1" dirty="0"/>
              <a:t>Gonçalves Ageitos et al. (2023, in review)</a:t>
            </a:r>
          </a:p>
          <a:p>
            <a:pPr algn="r"/>
            <a:endParaRPr lang="en-GB" sz="1400" i="1" dirty="0"/>
          </a:p>
          <a:p>
            <a:pPr algn="r"/>
            <a:r>
              <a:rPr lang="en-GB" sz="1400" i="1" dirty="0"/>
              <a:t>Check also: </a:t>
            </a:r>
            <a:r>
              <a:rPr lang="en-GB" sz="1400" i="1" dirty="0" err="1"/>
              <a:t>Obiso</a:t>
            </a:r>
            <a:r>
              <a:rPr lang="en-GB" sz="1400" i="1" dirty="0"/>
              <a:t> et al. (in review, EGUSPHERE:2023-1166)</a:t>
            </a:r>
          </a:p>
        </p:txBody>
      </p:sp>
      <p:sp>
        <p:nvSpPr>
          <p:cNvPr id="5" name="Title 4">
            <a:extLst>
              <a:ext uri="{FF2B5EF4-FFF2-40B4-BE49-F238E27FC236}">
                <a16:creationId xmlns:a16="http://schemas.microsoft.com/office/drawing/2014/main" id="{604A7FD8-BDA8-3071-5D4D-1A78EEBB9A43}"/>
              </a:ext>
            </a:extLst>
          </p:cNvPr>
          <p:cNvSpPr>
            <a:spLocks noGrp="1"/>
          </p:cNvSpPr>
          <p:nvPr>
            <p:ph type="title"/>
          </p:nvPr>
        </p:nvSpPr>
        <p:spPr>
          <a:xfrm>
            <a:off x="75648" y="97798"/>
            <a:ext cx="6155675" cy="750981"/>
          </a:xfrm>
        </p:spPr>
        <p:txBody>
          <a:bodyPr>
            <a:normAutofit/>
          </a:bodyPr>
          <a:lstStyle/>
          <a:p>
            <a:r>
              <a:rPr lang="en-GB" sz="3600" dirty="0"/>
              <a:t>Impact on dust absorption</a:t>
            </a:r>
          </a:p>
        </p:txBody>
      </p:sp>
    </p:spTree>
    <p:extLst>
      <p:ext uri="{BB962C8B-B14F-4D97-AF65-F5344CB8AC3E}">
        <p14:creationId xmlns:p14="http://schemas.microsoft.com/office/powerpoint/2010/main" val="3613619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85;gf86c13298c_0_50">
            <a:extLst>
              <a:ext uri="{FF2B5EF4-FFF2-40B4-BE49-F238E27FC236}">
                <a16:creationId xmlns:a16="http://schemas.microsoft.com/office/drawing/2014/main" id="{BF363413-678B-3F8F-B0D2-8A0745CF9DEC}"/>
              </a:ext>
            </a:extLst>
          </p:cNvPr>
          <p:cNvPicPr preferRelativeResize="0">
            <a:picLocks noChangeAspect="1"/>
          </p:cNvPicPr>
          <p:nvPr/>
        </p:nvPicPr>
        <p:blipFill rotWithShape="1">
          <a:blip r:embed="rId2">
            <a:alphaModFix/>
          </a:blip>
          <a:srcRect b="52231"/>
          <a:stretch/>
        </p:blipFill>
        <p:spPr>
          <a:xfrm>
            <a:off x="10580026" y="925875"/>
            <a:ext cx="1611974" cy="720000"/>
          </a:xfrm>
          <a:prstGeom prst="rect">
            <a:avLst/>
          </a:prstGeom>
          <a:noFill/>
          <a:ln>
            <a:noFill/>
          </a:ln>
        </p:spPr>
      </p:pic>
      <p:pic>
        <p:nvPicPr>
          <p:cNvPr id="6" name="Picture 5">
            <a:extLst>
              <a:ext uri="{FF2B5EF4-FFF2-40B4-BE49-F238E27FC236}">
                <a16:creationId xmlns:a16="http://schemas.microsoft.com/office/drawing/2014/main" id="{16C1A075-827F-9B1E-DA79-6DB60B03A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6013" y="2173117"/>
            <a:ext cx="1440000" cy="769770"/>
          </a:xfrm>
          <a:prstGeom prst="rect">
            <a:avLst/>
          </a:prstGeom>
        </p:spPr>
      </p:pic>
      <p:pic>
        <p:nvPicPr>
          <p:cNvPr id="7" name="Picture 6">
            <a:extLst>
              <a:ext uri="{FF2B5EF4-FFF2-40B4-BE49-F238E27FC236}">
                <a16:creationId xmlns:a16="http://schemas.microsoft.com/office/drawing/2014/main" id="{6DE6F5A6-C6F5-2164-97E0-154ED10DD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026" y="1584255"/>
            <a:ext cx="1440000" cy="285130"/>
          </a:xfrm>
          <a:prstGeom prst="rect">
            <a:avLst/>
          </a:prstGeom>
        </p:spPr>
      </p:pic>
      <p:pic>
        <p:nvPicPr>
          <p:cNvPr id="9" name="Picture 8">
            <a:extLst>
              <a:ext uri="{FF2B5EF4-FFF2-40B4-BE49-F238E27FC236}">
                <a16:creationId xmlns:a16="http://schemas.microsoft.com/office/drawing/2014/main" id="{7364016A-5A2C-8636-2E18-AD5194F8B031}"/>
              </a:ext>
            </a:extLst>
          </p:cNvPr>
          <p:cNvPicPr>
            <a:picLocks noChangeAspect="1"/>
          </p:cNvPicPr>
          <p:nvPr/>
        </p:nvPicPr>
        <p:blipFill>
          <a:blip r:embed="rId5"/>
          <a:stretch>
            <a:fillRect/>
          </a:stretch>
        </p:blipFill>
        <p:spPr>
          <a:xfrm>
            <a:off x="5334000" y="3151320"/>
            <a:ext cx="7277754" cy="3600000"/>
          </a:xfrm>
          <a:prstGeom prst="rect">
            <a:avLst/>
          </a:prstGeom>
        </p:spPr>
      </p:pic>
      <p:sp>
        <p:nvSpPr>
          <p:cNvPr id="10" name="TextBox 9">
            <a:extLst>
              <a:ext uri="{FF2B5EF4-FFF2-40B4-BE49-F238E27FC236}">
                <a16:creationId xmlns:a16="http://schemas.microsoft.com/office/drawing/2014/main" id="{9BA01661-8970-F75A-8304-3483C4CF8D5D}"/>
              </a:ext>
            </a:extLst>
          </p:cNvPr>
          <p:cNvSpPr txBox="1"/>
          <p:nvPr/>
        </p:nvSpPr>
        <p:spPr>
          <a:xfrm>
            <a:off x="5459104" y="6041424"/>
            <a:ext cx="2689535" cy="738664"/>
          </a:xfrm>
          <a:prstGeom prst="rect">
            <a:avLst/>
          </a:prstGeom>
          <a:noFill/>
        </p:spPr>
        <p:txBody>
          <a:bodyPr wrap="square" rtlCol="0">
            <a:spAutoFit/>
          </a:bodyPr>
          <a:lstStyle/>
          <a:p>
            <a:r>
              <a:rPr lang="en-GB" sz="1400" dirty="0" err="1"/>
              <a:t>Döscher</a:t>
            </a:r>
            <a:r>
              <a:rPr lang="en-GB" sz="1400" dirty="0"/>
              <a:t> et al., 2022 </a:t>
            </a:r>
          </a:p>
          <a:p>
            <a:r>
              <a:rPr lang="en-GB" sz="1400" dirty="0"/>
              <a:t>van </a:t>
            </a:r>
            <a:r>
              <a:rPr lang="en-GB" sz="1400" dirty="0" err="1"/>
              <a:t>Noije</a:t>
            </a:r>
            <a:r>
              <a:rPr lang="en-GB" sz="1400" dirty="0"/>
              <a:t> et al., 2021 </a:t>
            </a:r>
            <a:r>
              <a:rPr lang="en-GB" sz="1400" dirty="0" err="1"/>
              <a:t>Myriokefalitakis</a:t>
            </a:r>
            <a:r>
              <a:rPr lang="en-GB" sz="1400" dirty="0"/>
              <a:t> et al., 2022</a:t>
            </a:r>
          </a:p>
        </p:txBody>
      </p:sp>
      <p:sp>
        <p:nvSpPr>
          <p:cNvPr id="12" name="TextBox 11">
            <a:extLst>
              <a:ext uri="{FF2B5EF4-FFF2-40B4-BE49-F238E27FC236}">
                <a16:creationId xmlns:a16="http://schemas.microsoft.com/office/drawing/2014/main" id="{512F029D-F0CF-1DEA-E0DC-9FAA17C5EF2C}"/>
              </a:ext>
            </a:extLst>
          </p:cNvPr>
          <p:cNvSpPr txBox="1"/>
          <p:nvPr/>
        </p:nvSpPr>
        <p:spPr>
          <a:xfrm>
            <a:off x="5882640" y="5663714"/>
            <a:ext cx="6370320" cy="338554"/>
          </a:xfrm>
          <a:prstGeom prst="rect">
            <a:avLst/>
          </a:prstGeom>
          <a:noFill/>
        </p:spPr>
        <p:txBody>
          <a:bodyPr wrap="square">
            <a:spAutoFit/>
          </a:bodyPr>
          <a:lstStyle/>
          <a:p>
            <a:r>
              <a:rPr lang="en-GB" sz="1600" dirty="0">
                <a:hlinkClick r:id="rId6"/>
              </a:rPr>
              <a:t>https://ec-earth.org/</a:t>
            </a:r>
            <a:r>
              <a:rPr lang="en-GB" sz="1600" dirty="0"/>
              <a:t> </a:t>
            </a:r>
          </a:p>
        </p:txBody>
      </p:sp>
      <p:sp>
        <p:nvSpPr>
          <p:cNvPr id="13" name="Rectangle: Rounded Corners 12">
            <a:extLst>
              <a:ext uri="{FF2B5EF4-FFF2-40B4-BE49-F238E27FC236}">
                <a16:creationId xmlns:a16="http://schemas.microsoft.com/office/drawing/2014/main" id="{9A138CCC-0B98-6F36-BC62-654D8DDAA9E5}"/>
              </a:ext>
            </a:extLst>
          </p:cNvPr>
          <p:cNvSpPr/>
          <p:nvPr/>
        </p:nvSpPr>
        <p:spPr>
          <a:xfrm>
            <a:off x="5882640" y="3398354"/>
            <a:ext cx="2072640" cy="1039979"/>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DF84057-EC02-D84A-D924-503ACFE97FCA}"/>
              </a:ext>
            </a:extLst>
          </p:cNvPr>
          <p:cNvSpPr txBox="1"/>
          <p:nvPr/>
        </p:nvSpPr>
        <p:spPr>
          <a:xfrm>
            <a:off x="5882640" y="3459646"/>
            <a:ext cx="1986378" cy="307777"/>
          </a:xfrm>
          <a:prstGeom prst="rect">
            <a:avLst/>
          </a:prstGeom>
          <a:noFill/>
        </p:spPr>
        <p:txBody>
          <a:bodyPr wrap="none" rtlCol="0">
            <a:spAutoFit/>
          </a:bodyPr>
          <a:lstStyle/>
          <a:p>
            <a:r>
              <a:rPr lang="en-GB" sz="1400" b="1" dirty="0">
                <a:solidFill>
                  <a:schemeClr val="accent2">
                    <a:lumMod val="75000"/>
                  </a:schemeClr>
                </a:solidFill>
              </a:rPr>
              <a:t>DUST MINERALOGY </a:t>
            </a:r>
          </a:p>
        </p:txBody>
      </p:sp>
      <p:sp>
        <p:nvSpPr>
          <p:cNvPr id="4" name="Content Placeholder 2">
            <a:extLst>
              <a:ext uri="{FF2B5EF4-FFF2-40B4-BE49-F238E27FC236}">
                <a16:creationId xmlns:a16="http://schemas.microsoft.com/office/drawing/2014/main" id="{C5D0A476-F6CB-6898-3074-20753E4658EB}"/>
              </a:ext>
            </a:extLst>
          </p:cNvPr>
          <p:cNvSpPr>
            <a:spLocks noGrp="1"/>
          </p:cNvSpPr>
          <p:nvPr>
            <p:ph idx="4294967295"/>
          </p:nvPr>
        </p:nvSpPr>
        <p:spPr>
          <a:xfrm>
            <a:off x="122832" y="3357562"/>
            <a:ext cx="5759355" cy="2676525"/>
          </a:xfrm>
        </p:spPr>
        <p:txBody>
          <a:bodyPr>
            <a:normAutofit/>
          </a:bodyPr>
          <a:lstStyle/>
          <a:p>
            <a:r>
              <a:rPr lang="en-GB" sz="2000" b="1" dirty="0"/>
              <a:t>Calcite</a:t>
            </a:r>
            <a:r>
              <a:rPr lang="en-GB" sz="2000" dirty="0"/>
              <a:t> </a:t>
            </a:r>
            <a:r>
              <a:rPr lang="en-GB" sz="2000" dirty="0">
                <a:sym typeface="Wingdings" panose="05000000000000000000" pitchFamily="2" charset="2"/>
              </a:rPr>
              <a:t> to explicitly calculate </a:t>
            </a:r>
            <a:r>
              <a:rPr lang="en-GB" sz="2000" i="1" dirty="0">
                <a:sym typeface="Wingdings" panose="05000000000000000000" pitchFamily="2" charset="2"/>
              </a:rPr>
              <a:t>aerosols’ pH </a:t>
            </a:r>
            <a:r>
              <a:rPr lang="en-GB" sz="2000" dirty="0">
                <a:sym typeface="Wingdings" panose="05000000000000000000" pitchFamily="2" charset="2"/>
              </a:rPr>
              <a:t>with the ISORROPIAII thermodynamic equilibrium model.</a:t>
            </a:r>
          </a:p>
          <a:p>
            <a:r>
              <a:rPr lang="en-GB" sz="2000" b="1" dirty="0">
                <a:sym typeface="Wingdings" panose="05000000000000000000" pitchFamily="2" charset="2"/>
              </a:rPr>
              <a:t>Quartz, feldspar </a:t>
            </a:r>
            <a:r>
              <a:rPr lang="en-GB" sz="2000" dirty="0">
                <a:sym typeface="Wingdings" panose="05000000000000000000" pitchFamily="2" charset="2"/>
              </a:rPr>
              <a:t> to estimate </a:t>
            </a:r>
            <a:r>
              <a:rPr lang="en-GB" sz="2000" i="1" dirty="0">
                <a:sym typeface="Wingdings" panose="05000000000000000000" pitchFamily="2" charset="2"/>
              </a:rPr>
              <a:t>ice nucleating particles. </a:t>
            </a:r>
          </a:p>
          <a:p>
            <a:r>
              <a:rPr lang="en-GB" sz="2000" b="1" dirty="0">
                <a:sym typeface="Wingdings" panose="05000000000000000000" pitchFamily="2" charset="2"/>
              </a:rPr>
              <a:t>Hematite, goethite </a:t>
            </a:r>
            <a:r>
              <a:rPr lang="en-GB" sz="2000" dirty="0">
                <a:sym typeface="Wingdings" panose="05000000000000000000" pitchFamily="2" charset="2"/>
              </a:rPr>
              <a:t> to define </a:t>
            </a:r>
            <a:r>
              <a:rPr lang="en-GB" sz="2000" i="1" dirty="0">
                <a:sym typeface="Wingdings" panose="05000000000000000000" pitchFamily="2" charset="2"/>
              </a:rPr>
              <a:t>dust optical properties </a:t>
            </a:r>
            <a:r>
              <a:rPr lang="en-GB" sz="2000" dirty="0">
                <a:sym typeface="Wingdings" panose="05000000000000000000" pitchFamily="2" charset="2"/>
              </a:rPr>
              <a:t>in the SW.</a:t>
            </a:r>
          </a:p>
          <a:p>
            <a:r>
              <a:rPr lang="en-GB" sz="2000" dirty="0">
                <a:sym typeface="Wingdings" panose="05000000000000000000" pitchFamily="2" charset="2"/>
              </a:rPr>
              <a:t>All minerals  to derive </a:t>
            </a:r>
            <a:r>
              <a:rPr lang="en-GB" sz="2000" b="1" i="1" dirty="0">
                <a:sym typeface="Wingdings" panose="05000000000000000000" pitchFamily="2" charset="2"/>
              </a:rPr>
              <a:t>iron</a:t>
            </a:r>
            <a:r>
              <a:rPr lang="en-GB" sz="2000" i="1" dirty="0">
                <a:sym typeface="Wingdings" panose="05000000000000000000" pitchFamily="2" charset="2"/>
              </a:rPr>
              <a:t> </a:t>
            </a:r>
            <a:r>
              <a:rPr lang="en-GB" sz="2000" dirty="0">
                <a:sym typeface="Wingdings" panose="05000000000000000000" pitchFamily="2" charset="2"/>
              </a:rPr>
              <a:t>from dust. </a:t>
            </a:r>
            <a:endParaRPr lang="en-ES" sz="2000" dirty="0"/>
          </a:p>
        </p:txBody>
      </p:sp>
      <p:sp>
        <p:nvSpPr>
          <p:cNvPr id="3" name="Title 1">
            <a:extLst>
              <a:ext uri="{FF2B5EF4-FFF2-40B4-BE49-F238E27FC236}">
                <a16:creationId xmlns:a16="http://schemas.microsoft.com/office/drawing/2014/main" id="{2B0E6306-C278-DD30-EADB-3E373380A85F}"/>
              </a:ext>
            </a:extLst>
          </p:cNvPr>
          <p:cNvSpPr>
            <a:spLocks noGrp="1"/>
          </p:cNvSpPr>
          <p:nvPr>
            <p:ph type="title" idx="4294967295"/>
          </p:nvPr>
        </p:nvSpPr>
        <p:spPr>
          <a:xfrm>
            <a:off x="81888" y="211755"/>
            <a:ext cx="11506200" cy="750887"/>
          </a:xfrm>
        </p:spPr>
        <p:txBody>
          <a:bodyPr>
            <a:noAutofit/>
          </a:bodyPr>
          <a:lstStyle/>
          <a:p>
            <a:r>
              <a:rPr lang="en-GB" sz="3600" b="0" dirty="0"/>
              <a:t>Minimal representation of dust mineralogy in an ESM</a:t>
            </a:r>
          </a:p>
        </p:txBody>
      </p:sp>
      <p:sp>
        <p:nvSpPr>
          <p:cNvPr id="11" name="TextBox 10">
            <a:extLst>
              <a:ext uri="{FF2B5EF4-FFF2-40B4-BE49-F238E27FC236}">
                <a16:creationId xmlns:a16="http://schemas.microsoft.com/office/drawing/2014/main" id="{1AD22D0E-14E7-B6A7-1F43-C35C9A0273B0}"/>
              </a:ext>
            </a:extLst>
          </p:cNvPr>
          <p:cNvSpPr txBox="1"/>
          <p:nvPr/>
        </p:nvSpPr>
        <p:spPr>
          <a:xfrm>
            <a:off x="191067" y="1296094"/>
            <a:ext cx="10135096" cy="2292935"/>
          </a:xfrm>
          <a:prstGeom prst="rect">
            <a:avLst/>
          </a:prstGeom>
          <a:noFill/>
        </p:spPr>
        <p:txBody>
          <a:bodyPr wrap="square">
            <a:spAutoFit/>
          </a:bodyPr>
          <a:lstStyle/>
          <a:p>
            <a:pPr marL="0" indent="0">
              <a:spcBef>
                <a:spcPts val="600"/>
              </a:spcBef>
              <a:buNone/>
            </a:pPr>
            <a:r>
              <a:rPr lang="en-GB" sz="2000" b="1" dirty="0">
                <a:solidFill>
                  <a:schemeClr val="accent1">
                    <a:lumMod val="50000"/>
                  </a:schemeClr>
                </a:solidFill>
              </a:rPr>
              <a:t>TWO SOIL MINERALOGY MAPS</a:t>
            </a:r>
            <a:r>
              <a:rPr lang="en-GB" sz="2000" dirty="0">
                <a:solidFill>
                  <a:schemeClr val="accent1">
                    <a:lumMod val="50000"/>
                  </a:schemeClr>
                </a:solidFill>
              </a:rPr>
              <a:t>:  </a:t>
            </a:r>
            <a:r>
              <a:rPr lang="en-GB" sz="2000" dirty="0"/>
              <a:t>C1999, J2014</a:t>
            </a:r>
          </a:p>
          <a:p>
            <a:pPr marL="0" indent="0">
              <a:spcBef>
                <a:spcPts val="600"/>
              </a:spcBef>
              <a:buNone/>
            </a:pPr>
            <a:r>
              <a:rPr lang="en-GB" sz="2000" b="1" dirty="0">
                <a:solidFill>
                  <a:schemeClr val="accent1">
                    <a:lumMod val="50000"/>
                  </a:schemeClr>
                </a:solidFill>
              </a:rPr>
              <a:t>BFT to DEFINE MINERALS’ EMITTED PSD: </a:t>
            </a:r>
            <a:r>
              <a:rPr lang="en-GB" sz="2000" dirty="0"/>
              <a:t>Accumulation and coarse modes. </a:t>
            </a:r>
          </a:p>
          <a:p>
            <a:pPr marL="0" indent="0">
              <a:spcBef>
                <a:spcPts val="600"/>
              </a:spcBef>
              <a:buNone/>
            </a:pPr>
            <a:endParaRPr lang="en-GB" sz="2000" dirty="0"/>
          </a:p>
          <a:p>
            <a:pPr marL="0" indent="0">
              <a:spcBef>
                <a:spcPts val="600"/>
              </a:spcBef>
              <a:buNone/>
            </a:pPr>
            <a:endParaRPr lang="en-GB" sz="2000" dirty="0"/>
          </a:p>
          <a:p>
            <a:pPr>
              <a:spcBef>
                <a:spcPts val="600"/>
              </a:spcBef>
            </a:pPr>
            <a:r>
              <a:rPr lang="en-GB" sz="2000" b="1" dirty="0">
                <a:solidFill>
                  <a:schemeClr val="accent1">
                    <a:lumMod val="50000"/>
                  </a:schemeClr>
                </a:solidFill>
              </a:rPr>
              <a:t>REPRESENTATION OF THE MINERALOGY TARGETING CLIMATE IMPACTS: </a:t>
            </a:r>
          </a:p>
          <a:p>
            <a:pPr marL="0" indent="0">
              <a:spcBef>
                <a:spcPts val="600"/>
              </a:spcBef>
              <a:buNone/>
            </a:pPr>
            <a:endParaRPr lang="en-GB" dirty="0"/>
          </a:p>
        </p:txBody>
      </p:sp>
      <p:sp>
        <p:nvSpPr>
          <p:cNvPr id="8" name="TextBox 7">
            <a:extLst>
              <a:ext uri="{FF2B5EF4-FFF2-40B4-BE49-F238E27FC236}">
                <a16:creationId xmlns:a16="http://schemas.microsoft.com/office/drawing/2014/main" id="{836CF5C9-5839-74DE-7451-1C48718F8C83}"/>
              </a:ext>
            </a:extLst>
          </p:cNvPr>
          <p:cNvSpPr txBox="1"/>
          <p:nvPr/>
        </p:nvSpPr>
        <p:spPr>
          <a:xfrm>
            <a:off x="7957481" y="6396372"/>
            <a:ext cx="6356554" cy="369332"/>
          </a:xfrm>
          <a:prstGeom prst="rect">
            <a:avLst/>
          </a:prstGeom>
          <a:noFill/>
        </p:spPr>
        <p:txBody>
          <a:bodyPr wrap="square">
            <a:spAutoFit/>
          </a:bodyPr>
          <a:lstStyle/>
          <a:p>
            <a:r>
              <a:rPr lang="en-GB" dirty="0"/>
              <a:t>https://ec-earth.org/</a:t>
            </a:r>
          </a:p>
        </p:txBody>
      </p:sp>
    </p:spTree>
    <p:extLst>
      <p:ext uri="{BB962C8B-B14F-4D97-AF65-F5344CB8AC3E}">
        <p14:creationId xmlns:p14="http://schemas.microsoft.com/office/powerpoint/2010/main" val="244541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619738" y="217894"/>
            <a:ext cx="10972797" cy="660971"/>
          </a:xfrm>
          <a:prstGeom prst="rect">
            <a:avLst/>
          </a:prstGeom>
          <a:noFill/>
          <a:ln>
            <a:noFill/>
          </a:ln>
        </p:spPr>
        <p:txBody>
          <a:bodyPr spcFirstLastPara="1" vert="horz" wrap="square" lIns="121900" tIns="60933" rIns="121900" bIns="60933" rtlCol="0" anchor="ctr" anchorCtr="0">
            <a:noAutofit/>
          </a:bodyPr>
          <a:lstStyle/>
          <a:p>
            <a:r>
              <a:rPr lang="es" sz="3600" b="0" dirty="0"/>
              <a:t>AC Main goal</a:t>
            </a:r>
            <a:endParaRPr sz="3600" b="0" dirty="0"/>
          </a:p>
        </p:txBody>
      </p:sp>
      <p:sp>
        <p:nvSpPr>
          <p:cNvPr id="134" name="Google Shape;134;p32"/>
          <p:cNvSpPr txBox="1">
            <a:spLocks noGrp="1"/>
          </p:cNvSpPr>
          <p:nvPr>
            <p:ph type="body" idx="1"/>
          </p:nvPr>
        </p:nvSpPr>
        <p:spPr>
          <a:xfrm>
            <a:off x="410569" y="1006337"/>
            <a:ext cx="11370861" cy="1638964"/>
          </a:xfrm>
          <a:prstGeom prst="rect">
            <a:avLst/>
          </a:prstGeom>
          <a:noFill/>
          <a:ln>
            <a:noFill/>
          </a:ln>
        </p:spPr>
        <p:txBody>
          <a:bodyPr spcFirstLastPara="1" vert="horz" wrap="square" lIns="121900" tIns="60933" rIns="121900" bIns="60933" rtlCol="0" anchor="t" anchorCtr="0">
            <a:normAutofit/>
          </a:bodyPr>
          <a:lstStyle/>
          <a:p>
            <a:pPr marL="101597" indent="0" algn="ctr">
              <a:buNone/>
            </a:pPr>
            <a:r>
              <a:rPr lang="es" dirty="0"/>
              <a:t>To </a:t>
            </a:r>
            <a:r>
              <a:rPr lang="es" dirty="0">
                <a:solidFill>
                  <a:srgbClr val="FF0000"/>
                </a:solidFill>
              </a:rPr>
              <a:t>understand</a:t>
            </a:r>
            <a:r>
              <a:rPr lang="es" dirty="0"/>
              <a:t>, </a:t>
            </a:r>
            <a:r>
              <a:rPr lang="es" dirty="0">
                <a:solidFill>
                  <a:srgbClr val="FF0000"/>
                </a:solidFill>
              </a:rPr>
              <a:t>constrain</a:t>
            </a:r>
            <a:r>
              <a:rPr lang="es" dirty="0"/>
              <a:t> and </a:t>
            </a:r>
            <a:r>
              <a:rPr lang="es" dirty="0">
                <a:solidFill>
                  <a:srgbClr val="FF0000"/>
                </a:solidFill>
              </a:rPr>
              <a:t>predict</a:t>
            </a:r>
            <a:r>
              <a:rPr lang="es" dirty="0"/>
              <a:t> the spatiotemporal variations of </a:t>
            </a:r>
            <a:r>
              <a:rPr lang="es" dirty="0">
                <a:solidFill>
                  <a:srgbClr val="385623"/>
                </a:solidFill>
              </a:rPr>
              <a:t>atmospheric pollutants</a:t>
            </a:r>
            <a:r>
              <a:rPr lang="es" dirty="0"/>
              <a:t> </a:t>
            </a:r>
            <a:r>
              <a:rPr lang="es" dirty="0">
                <a:solidFill>
                  <a:srgbClr val="FF00FF"/>
                </a:solidFill>
              </a:rPr>
              <a:t>across scales</a:t>
            </a:r>
            <a:r>
              <a:rPr lang="es" dirty="0"/>
              <a:t> along with their effects upon </a:t>
            </a:r>
            <a:r>
              <a:rPr lang="es" dirty="0">
                <a:solidFill>
                  <a:srgbClr val="3E87E6"/>
                </a:solidFill>
              </a:rPr>
              <a:t>air quality, health, weather and climate</a:t>
            </a:r>
            <a:r>
              <a:rPr lang="es" dirty="0"/>
              <a:t>.</a:t>
            </a:r>
            <a:endParaRPr dirty="0"/>
          </a:p>
        </p:txBody>
      </p:sp>
      <p:grpSp>
        <p:nvGrpSpPr>
          <p:cNvPr id="135" name="Google Shape;135;p32"/>
          <p:cNvGrpSpPr/>
          <p:nvPr/>
        </p:nvGrpSpPr>
        <p:grpSpPr>
          <a:xfrm>
            <a:off x="1615509" y="3182510"/>
            <a:ext cx="9353611" cy="2544041"/>
            <a:chOff x="3495149" y="4697280"/>
            <a:chExt cx="5578694" cy="2084596"/>
          </a:xfrm>
        </p:grpSpPr>
        <p:pic>
          <p:nvPicPr>
            <p:cNvPr id="136" name="Google Shape;136;p32"/>
            <p:cNvPicPr preferRelativeResize="0"/>
            <p:nvPr/>
          </p:nvPicPr>
          <p:blipFill rotWithShape="1">
            <a:blip r:embed="rId3">
              <a:alphaModFix/>
            </a:blip>
            <a:srcRect/>
            <a:stretch/>
          </p:blipFill>
          <p:spPr>
            <a:xfrm>
              <a:off x="3495149" y="4697280"/>
              <a:ext cx="5501168" cy="2084596"/>
            </a:xfrm>
            <a:prstGeom prst="rect">
              <a:avLst/>
            </a:prstGeom>
            <a:noFill/>
            <a:ln>
              <a:noFill/>
            </a:ln>
          </p:spPr>
        </p:pic>
        <p:sp>
          <p:nvSpPr>
            <p:cNvPr id="137" name="Google Shape;137;p32"/>
            <p:cNvSpPr txBox="1"/>
            <p:nvPr/>
          </p:nvSpPr>
          <p:spPr>
            <a:xfrm>
              <a:off x="3935822" y="6195104"/>
              <a:ext cx="3674100" cy="336266"/>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s" sz="1867">
                  <a:solidFill>
                    <a:schemeClr val="bg1"/>
                  </a:solidFill>
                  <a:ea typeface="Calibri"/>
                  <a:cs typeface="Calibri"/>
                  <a:sym typeface="Calibri"/>
                </a:rPr>
                <a:t>NO</a:t>
              </a:r>
              <a:r>
                <a:rPr lang="es" sz="1867" baseline="-25000">
                  <a:solidFill>
                    <a:schemeClr val="bg1"/>
                  </a:solidFill>
                  <a:ea typeface="Calibri"/>
                  <a:cs typeface="Calibri"/>
                  <a:sym typeface="Calibri"/>
                </a:rPr>
                <a:t>x</a:t>
              </a:r>
              <a:r>
                <a:rPr lang="es" sz="1867">
                  <a:solidFill>
                    <a:schemeClr val="bg1"/>
                  </a:solidFill>
                  <a:ea typeface="Calibri"/>
                  <a:cs typeface="Calibri"/>
                  <a:sym typeface="Calibri"/>
                </a:rPr>
                <a:t>, SO</a:t>
              </a:r>
              <a:r>
                <a:rPr lang="es" sz="1867" baseline="-25000">
                  <a:solidFill>
                    <a:schemeClr val="bg1"/>
                  </a:solidFill>
                  <a:ea typeface="Calibri"/>
                  <a:cs typeface="Calibri"/>
                  <a:sym typeface="Calibri"/>
                </a:rPr>
                <a:t>2</a:t>
              </a:r>
              <a:r>
                <a:rPr lang="es" sz="1867">
                  <a:solidFill>
                    <a:schemeClr val="bg1"/>
                  </a:solidFill>
                  <a:ea typeface="Calibri"/>
                  <a:cs typeface="Calibri"/>
                  <a:sym typeface="Calibri"/>
                </a:rPr>
                <a:t>, NH</a:t>
              </a:r>
              <a:r>
                <a:rPr lang="es" sz="1867" baseline="-25000">
                  <a:solidFill>
                    <a:schemeClr val="bg1"/>
                  </a:solidFill>
                  <a:ea typeface="Calibri"/>
                  <a:cs typeface="Calibri"/>
                  <a:sym typeface="Calibri"/>
                </a:rPr>
                <a:t>3</a:t>
              </a:r>
              <a:r>
                <a:rPr lang="es" sz="1867">
                  <a:solidFill>
                    <a:schemeClr val="bg1"/>
                  </a:solidFill>
                  <a:ea typeface="Calibri"/>
                  <a:cs typeface="Calibri"/>
                  <a:sym typeface="Calibri"/>
                </a:rPr>
                <a:t>, POA, soot, sea salt, VOC</a:t>
              </a:r>
              <a:r>
                <a:rPr lang="es" sz="1867" baseline="-25000">
                  <a:solidFill>
                    <a:schemeClr val="bg1"/>
                  </a:solidFill>
                  <a:ea typeface="Calibri"/>
                  <a:cs typeface="Calibri"/>
                  <a:sym typeface="Calibri"/>
                </a:rPr>
                <a:t>s</a:t>
              </a:r>
              <a:r>
                <a:rPr lang="es" sz="1867">
                  <a:solidFill>
                    <a:schemeClr val="bg1"/>
                  </a:solidFill>
                  <a:ea typeface="Calibri"/>
                  <a:cs typeface="Calibri"/>
                  <a:sym typeface="Calibri"/>
                </a:rPr>
                <a:t> </a:t>
              </a:r>
              <a:endParaRPr sz="1867">
                <a:solidFill>
                  <a:schemeClr val="bg1"/>
                </a:solidFill>
                <a:ea typeface="Calibri"/>
                <a:cs typeface="Calibri"/>
                <a:sym typeface="Calibri"/>
              </a:endParaRPr>
            </a:p>
          </p:txBody>
        </p:sp>
        <p:sp>
          <p:nvSpPr>
            <p:cNvPr id="138" name="Google Shape;138;p32"/>
            <p:cNvSpPr/>
            <p:nvPr/>
          </p:nvSpPr>
          <p:spPr>
            <a:xfrm>
              <a:off x="5588651" y="5715013"/>
              <a:ext cx="232800" cy="543000"/>
            </a:xfrm>
            <a:prstGeom prst="upArrow">
              <a:avLst>
                <a:gd name="adj1" fmla="val 50000"/>
                <a:gd name="adj2" fmla="val 50000"/>
              </a:avLst>
            </a:prstGeom>
            <a:gradFill>
              <a:gsLst>
                <a:gs pos="0">
                  <a:srgbClr val="485E92"/>
                </a:gs>
                <a:gs pos="50000">
                  <a:srgbClr val="0B4389"/>
                </a:gs>
                <a:gs pos="100000">
                  <a:srgbClr val="043A7D"/>
                </a:gs>
              </a:gsLst>
              <a:lin ang="5400012" scaled="0"/>
            </a:gradFill>
            <a:ln w="9525"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lt1"/>
                </a:solidFill>
                <a:latin typeface="Calibri"/>
                <a:ea typeface="Calibri"/>
                <a:cs typeface="Calibri"/>
                <a:sym typeface="Calibri"/>
              </a:endParaRPr>
            </a:p>
          </p:txBody>
        </p:sp>
        <p:sp>
          <p:nvSpPr>
            <p:cNvPr id="139" name="Google Shape;139;p32"/>
            <p:cNvSpPr txBox="1"/>
            <p:nvPr/>
          </p:nvSpPr>
          <p:spPr>
            <a:xfrm>
              <a:off x="4556249" y="5289965"/>
              <a:ext cx="3829200" cy="336266"/>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s" sz="1867">
                  <a:solidFill>
                    <a:schemeClr val="dk1"/>
                  </a:solidFill>
                  <a:ea typeface="Calibri"/>
                  <a:cs typeface="Calibri"/>
                  <a:sym typeface="Calibri"/>
                </a:rPr>
                <a:t>O</a:t>
              </a:r>
              <a:r>
                <a:rPr lang="es" sz="1867" baseline="-25000">
                  <a:solidFill>
                    <a:schemeClr val="dk1"/>
                  </a:solidFill>
                  <a:ea typeface="Calibri"/>
                  <a:cs typeface="Calibri"/>
                  <a:sym typeface="Calibri"/>
                </a:rPr>
                <a:t>3</a:t>
              </a:r>
              <a:r>
                <a:rPr lang="es" sz="1867">
                  <a:solidFill>
                    <a:schemeClr val="dk1"/>
                  </a:solidFill>
                  <a:ea typeface="Calibri"/>
                  <a:cs typeface="Calibri"/>
                  <a:sym typeface="Calibri"/>
                </a:rPr>
                <a:t>, H</a:t>
              </a:r>
              <a:r>
                <a:rPr lang="es" sz="1867" baseline="-25000">
                  <a:solidFill>
                    <a:schemeClr val="dk1"/>
                  </a:solidFill>
                  <a:ea typeface="Calibri"/>
                  <a:cs typeface="Calibri"/>
                  <a:sym typeface="Calibri"/>
                </a:rPr>
                <a:t>2</a:t>
              </a:r>
              <a:r>
                <a:rPr lang="es" sz="1867">
                  <a:solidFill>
                    <a:schemeClr val="dk1"/>
                  </a:solidFill>
                  <a:ea typeface="Calibri"/>
                  <a:cs typeface="Calibri"/>
                  <a:sym typeface="Calibri"/>
                </a:rPr>
                <a:t>SO</a:t>
              </a:r>
              <a:r>
                <a:rPr lang="es" sz="1867" baseline="-25000">
                  <a:solidFill>
                    <a:schemeClr val="dk1"/>
                  </a:solidFill>
                  <a:ea typeface="Calibri"/>
                  <a:cs typeface="Calibri"/>
                  <a:sym typeface="Calibri"/>
                </a:rPr>
                <a:t>4</a:t>
              </a:r>
              <a:r>
                <a:rPr lang="es" sz="1867">
                  <a:solidFill>
                    <a:schemeClr val="dk1"/>
                  </a:solidFill>
                  <a:ea typeface="Calibri"/>
                  <a:cs typeface="Calibri"/>
                  <a:sym typeface="Calibri"/>
                </a:rPr>
                <a:t>, HNO</a:t>
              </a:r>
              <a:r>
                <a:rPr lang="es" sz="1867" baseline="-25000">
                  <a:solidFill>
                    <a:schemeClr val="dk1"/>
                  </a:solidFill>
                  <a:ea typeface="Calibri"/>
                  <a:cs typeface="Calibri"/>
                  <a:sym typeface="Calibri"/>
                </a:rPr>
                <a:t>3</a:t>
              </a:r>
              <a:r>
                <a:rPr lang="es" sz="1867">
                  <a:solidFill>
                    <a:schemeClr val="dk1"/>
                  </a:solidFill>
                  <a:ea typeface="Calibri"/>
                  <a:cs typeface="Calibri"/>
                  <a:sym typeface="Calibri"/>
                </a:rPr>
                <a:t>, BC, OA, NH</a:t>
              </a:r>
              <a:r>
                <a:rPr lang="es" sz="1867" baseline="-25000">
                  <a:solidFill>
                    <a:schemeClr val="dk1"/>
                  </a:solidFill>
                  <a:ea typeface="Calibri"/>
                  <a:cs typeface="Calibri"/>
                  <a:sym typeface="Calibri"/>
                </a:rPr>
                <a:t>4</a:t>
              </a:r>
              <a:r>
                <a:rPr lang="es" sz="1867" baseline="30000">
                  <a:solidFill>
                    <a:schemeClr val="dk1"/>
                  </a:solidFill>
                  <a:ea typeface="Calibri"/>
                  <a:cs typeface="Calibri"/>
                  <a:sym typeface="Calibri"/>
                </a:rPr>
                <a:t>+</a:t>
              </a:r>
              <a:r>
                <a:rPr lang="es" sz="1867">
                  <a:solidFill>
                    <a:schemeClr val="dk1"/>
                  </a:solidFill>
                  <a:ea typeface="Calibri"/>
                  <a:cs typeface="Calibri"/>
                  <a:sym typeface="Calibri"/>
                </a:rPr>
                <a:t>, SO</a:t>
              </a:r>
              <a:r>
                <a:rPr lang="es" sz="1867" baseline="-25000">
                  <a:solidFill>
                    <a:schemeClr val="dk1"/>
                  </a:solidFill>
                  <a:ea typeface="Calibri"/>
                  <a:cs typeface="Calibri"/>
                  <a:sym typeface="Calibri"/>
                </a:rPr>
                <a:t>4</a:t>
              </a:r>
              <a:r>
                <a:rPr lang="es" sz="1867" baseline="30000">
                  <a:solidFill>
                    <a:schemeClr val="dk1"/>
                  </a:solidFill>
                  <a:ea typeface="Calibri"/>
                  <a:cs typeface="Calibri"/>
                  <a:sym typeface="Calibri"/>
                </a:rPr>
                <a:t>2-</a:t>
              </a:r>
              <a:r>
                <a:rPr lang="es" sz="1867">
                  <a:solidFill>
                    <a:schemeClr val="dk1"/>
                  </a:solidFill>
                  <a:ea typeface="Calibri"/>
                  <a:cs typeface="Calibri"/>
                  <a:sym typeface="Calibri"/>
                </a:rPr>
                <a:t>, NO</a:t>
              </a:r>
              <a:r>
                <a:rPr lang="es" sz="1867" baseline="-25000">
                  <a:solidFill>
                    <a:schemeClr val="dk1"/>
                  </a:solidFill>
                  <a:ea typeface="Calibri"/>
                  <a:cs typeface="Calibri"/>
                  <a:sym typeface="Calibri"/>
                </a:rPr>
                <a:t>3</a:t>
              </a:r>
              <a:r>
                <a:rPr lang="es" sz="1867" baseline="30000">
                  <a:solidFill>
                    <a:schemeClr val="dk1"/>
                  </a:solidFill>
                  <a:ea typeface="Calibri"/>
                  <a:cs typeface="Calibri"/>
                  <a:sym typeface="Calibri"/>
                </a:rPr>
                <a:t>-</a:t>
              </a:r>
              <a:endParaRPr sz="1867">
                <a:solidFill>
                  <a:schemeClr val="dk1"/>
                </a:solidFill>
                <a:ea typeface="Calibri"/>
                <a:cs typeface="Calibri"/>
                <a:sym typeface="Calibri"/>
              </a:endParaRPr>
            </a:p>
          </p:txBody>
        </p:sp>
        <p:sp>
          <p:nvSpPr>
            <p:cNvPr id="140" name="Google Shape;140;p32"/>
            <p:cNvSpPr/>
            <p:nvPr/>
          </p:nvSpPr>
          <p:spPr>
            <a:xfrm>
              <a:off x="3645000" y="4855871"/>
              <a:ext cx="1366874" cy="350344"/>
            </a:xfrm>
            <a:custGeom>
              <a:avLst/>
              <a:gdLst/>
              <a:ahLst/>
              <a:cxnLst/>
              <a:rect l="l" t="t" r="r" b="b"/>
              <a:pathLst>
                <a:path w="1366874" h="350344" extrusionOk="0">
                  <a:moveTo>
                    <a:pt x="0" y="49799"/>
                  </a:moveTo>
                  <a:cubicBezTo>
                    <a:pt x="111482" y="15866"/>
                    <a:pt x="222965" y="-18066"/>
                    <a:pt x="329601" y="11019"/>
                  </a:cubicBezTo>
                  <a:cubicBezTo>
                    <a:pt x="436237" y="40104"/>
                    <a:pt x="518637" y="190377"/>
                    <a:pt x="639814" y="224309"/>
                  </a:cubicBezTo>
                  <a:cubicBezTo>
                    <a:pt x="760991" y="258241"/>
                    <a:pt x="935485" y="193608"/>
                    <a:pt x="1056662" y="214614"/>
                  </a:cubicBezTo>
                  <a:cubicBezTo>
                    <a:pt x="1177839" y="235620"/>
                    <a:pt x="1366874" y="350344"/>
                    <a:pt x="1366874" y="350344"/>
                  </a:cubicBezTo>
                </a:path>
              </a:pathLst>
            </a:custGeom>
            <a:noFill/>
            <a:ln w="63500" cap="flat" cmpd="sng">
              <a:solidFill>
                <a:srgbClr val="FFFF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dk1"/>
                </a:solidFill>
                <a:latin typeface="Calibri"/>
                <a:ea typeface="Calibri"/>
                <a:cs typeface="Calibri"/>
                <a:sym typeface="Calibri"/>
              </a:endParaRPr>
            </a:p>
          </p:txBody>
        </p:sp>
        <p:sp>
          <p:nvSpPr>
            <p:cNvPr id="141" name="Google Shape;141;p32"/>
            <p:cNvSpPr/>
            <p:nvPr/>
          </p:nvSpPr>
          <p:spPr>
            <a:xfrm>
              <a:off x="5493435" y="4720867"/>
              <a:ext cx="1718933" cy="565877"/>
            </a:xfrm>
            <a:prstGeom prst="cloud">
              <a:avLst/>
            </a:prstGeom>
            <a:gradFill>
              <a:gsLst>
                <a:gs pos="0">
                  <a:srgbClr val="485E92"/>
                </a:gs>
                <a:gs pos="50000">
                  <a:srgbClr val="0B4389"/>
                </a:gs>
                <a:gs pos="100000">
                  <a:srgbClr val="043A7D"/>
                </a:gs>
              </a:gsLst>
              <a:lin ang="5400012" scaled="0"/>
            </a:gradFill>
            <a:ln w="9525"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lt1"/>
                </a:solidFill>
                <a:latin typeface="Calibri"/>
                <a:ea typeface="Calibri"/>
                <a:cs typeface="Calibri"/>
                <a:sym typeface="Calibri"/>
              </a:endParaRPr>
            </a:p>
          </p:txBody>
        </p:sp>
        <p:sp>
          <p:nvSpPr>
            <p:cNvPr id="142" name="Google Shape;142;p32"/>
            <p:cNvSpPr txBox="1"/>
            <p:nvPr/>
          </p:nvSpPr>
          <p:spPr>
            <a:xfrm>
              <a:off x="8072516" y="5191079"/>
              <a:ext cx="632700" cy="302587"/>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s" sz="1600" dirty="0">
                  <a:solidFill>
                    <a:schemeClr val="dk1"/>
                  </a:solidFill>
                  <a:ea typeface="Calibri"/>
                  <a:cs typeface="Calibri"/>
                  <a:sym typeface="Calibri"/>
                </a:rPr>
                <a:t>dust</a:t>
              </a:r>
              <a:endParaRPr sz="1600" dirty="0">
                <a:solidFill>
                  <a:schemeClr val="dk1"/>
                </a:solidFill>
                <a:ea typeface="Calibri"/>
                <a:cs typeface="Calibri"/>
                <a:sym typeface="Calibri"/>
              </a:endParaRPr>
            </a:p>
          </p:txBody>
        </p:sp>
        <p:cxnSp>
          <p:nvCxnSpPr>
            <p:cNvPr id="143" name="Google Shape;143;p32"/>
            <p:cNvCxnSpPr/>
            <p:nvPr/>
          </p:nvCxnSpPr>
          <p:spPr>
            <a:xfrm rot="10800000">
              <a:off x="7823235" y="5186825"/>
              <a:ext cx="1056600" cy="0"/>
            </a:xfrm>
            <a:prstGeom prst="straightConnector1">
              <a:avLst/>
            </a:prstGeom>
            <a:noFill/>
            <a:ln w="38100" cap="flat" cmpd="sng">
              <a:solidFill>
                <a:srgbClr val="C55A11"/>
              </a:solidFill>
              <a:prstDash val="solid"/>
              <a:miter lim="800000"/>
              <a:headEnd type="none" w="sm" len="sm"/>
              <a:tailEnd type="triangle" w="med" len="med"/>
            </a:ln>
          </p:spPr>
        </p:cxnSp>
        <p:sp>
          <p:nvSpPr>
            <p:cNvPr id="144" name="Google Shape;144;p32"/>
            <p:cNvSpPr txBox="1"/>
            <p:nvPr/>
          </p:nvSpPr>
          <p:spPr>
            <a:xfrm>
              <a:off x="3514929" y="4815040"/>
              <a:ext cx="1791985" cy="504342"/>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s" sz="1600" dirty="0">
                  <a:solidFill>
                    <a:schemeClr val="dk1"/>
                  </a:solidFill>
                  <a:ea typeface="Calibri"/>
                  <a:cs typeface="Calibri"/>
                  <a:sym typeface="Calibri"/>
                </a:rPr>
                <a:t>Photochemistry</a:t>
              </a:r>
              <a:endParaRPr sz="1600" dirty="0">
                <a:solidFill>
                  <a:schemeClr val="dk1"/>
                </a:solidFill>
                <a:ea typeface="Calibri"/>
                <a:cs typeface="Calibri"/>
                <a:sym typeface="Calibri"/>
              </a:endParaRPr>
            </a:p>
            <a:p>
              <a:pPr>
                <a:buClr>
                  <a:srgbClr val="000000"/>
                </a:buClr>
                <a:buSzPts val="1200"/>
              </a:pPr>
              <a:r>
                <a:rPr lang="es" sz="1600" dirty="0">
                  <a:solidFill>
                    <a:schemeClr val="dk1"/>
                  </a:solidFill>
                  <a:ea typeface="Calibri"/>
                  <a:cs typeface="Calibri"/>
                  <a:sym typeface="Calibri"/>
                </a:rPr>
                <a:t>Aerosol-radiation interactions</a:t>
              </a:r>
              <a:endParaRPr sz="1600" dirty="0">
                <a:solidFill>
                  <a:schemeClr val="dk1"/>
                </a:solidFill>
                <a:ea typeface="Calibri"/>
                <a:cs typeface="Calibri"/>
                <a:sym typeface="Calibri"/>
              </a:endParaRPr>
            </a:p>
          </p:txBody>
        </p:sp>
        <p:sp>
          <p:nvSpPr>
            <p:cNvPr id="145" name="Google Shape;145;p32"/>
            <p:cNvSpPr txBox="1"/>
            <p:nvPr/>
          </p:nvSpPr>
          <p:spPr>
            <a:xfrm>
              <a:off x="5533867" y="4741232"/>
              <a:ext cx="1578102" cy="504342"/>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s" sz="1600" dirty="0">
                  <a:solidFill>
                    <a:schemeClr val="lt1"/>
                  </a:solidFill>
                  <a:ea typeface="Calibri"/>
                  <a:cs typeface="Calibri"/>
                  <a:sym typeface="Calibri"/>
                </a:rPr>
                <a:t>Cloud chemistry</a:t>
              </a:r>
              <a:endParaRPr sz="1600" dirty="0">
                <a:solidFill>
                  <a:schemeClr val="lt1"/>
                </a:solidFill>
                <a:ea typeface="Calibri"/>
                <a:cs typeface="Calibri"/>
                <a:sym typeface="Calibri"/>
              </a:endParaRPr>
            </a:p>
            <a:p>
              <a:pPr algn="ctr">
                <a:buClr>
                  <a:srgbClr val="000000"/>
                </a:buClr>
                <a:buSzPts val="1200"/>
              </a:pPr>
              <a:r>
                <a:rPr lang="es" sz="1600" dirty="0">
                  <a:solidFill>
                    <a:schemeClr val="lt1"/>
                  </a:solidFill>
                  <a:ea typeface="Calibri"/>
                  <a:cs typeface="Calibri"/>
                  <a:sym typeface="Calibri"/>
                </a:rPr>
                <a:t>Aerosol-cloud interactions</a:t>
              </a:r>
              <a:endParaRPr sz="1600" dirty="0">
                <a:solidFill>
                  <a:schemeClr val="lt1"/>
                </a:solidFill>
                <a:ea typeface="Calibri"/>
                <a:cs typeface="Calibri"/>
                <a:sym typeface="Calibri"/>
              </a:endParaRPr>
            </a:p>
          </p:txBody>
        </p:sp>
        <p:sp>
          <p:nvSpPr>
            <p:cNvPr id="146" name="Google Shape;146;p32"/>
            <p:cNvSpPr txBox="1"/>
            <p:nvPr/>
          </p:nvSpPr>
          <p:spPr>
            <a:xfrm>
              <a:off x="7542043" y="4822670"/>
              <a:ext cx="1531800" cy="302587"/>
            </a:xfrm>
            <a:prstGeom prst="rect">
              <a:avLst/>
            </a:prstGeom>
            <a:noFill/>
            <a:ln>
              <a:noFill/>
            </a:ln>
          </p:spPr>
          <p:txBody>
            <a:bodyPr spcFirstLastPara="1" wrap="square" lIns="121900" tIns="60933" rIns="121900" bIns="60933" anchor="t" anchorCtr="0">
              <a:spAutoFit/>
            </a:bodyPr>
            <a:lstStyle/>
            <a:p>
              <a:pPr>
                <a:buClr>
                  <a:srgbClr val="000000"/>
                </a:buClr>
                <a:buSzPts val="1200"/>
              </a:pPr>
              <a:r>
                <a:rPr lang="es" sz="1600" dirty="0">
                  <a:solidFill>
                    <a:schemeClr val="dk1"/>
                  </a:solidFill>
                  <a:ea typeface="Calibri"/>
                  <a:cs typeface="Calibri"/>
                  <a:sym typeface="Calibri"/>
                </a:rPr>
                <a:t>Long range transport</a:t>
              </a:r>
              <a:endParaRPr sz="1600" dirty="0">
                <a:solidFill>
                  <a:schemeClr val="dk1"/>
                </a:solidFill>
                <a:ea typeface="Calibri"/>
                <a:cs typeface="Calibri"/>
                <a:sym typeface="Calibri"/>
              </a:endParaRPr>
            </a:p>
          </p:txBody>
        </p:sp>
        <p:sp>
          <p:nvSpPr>
            <p:cNvPr id="147" name="Google Shape;147;p32"/>
            <p:cNvSpPr txBox="1"/>
            <p:nvPr/>
          </p:nvSpPr>
          <p:spPr>
            <a:xfrm>
              <a:off x="5721861" y="5917440"/>
              <a:ext cx="829500" cy="302587"/>
            </a:xfrm>
            <a:prstGeom prst="rect">
              <a:avLst/>
            </a:prstGeom>
            <a:noFill/>
            <a:ln>
              <a:noFill/>
            </a:ln>
          </p:spPr>
          <p:txBody>
            <a:bodyPr spcFirstLastPara="1" wrap="square" lIns="121900" tIns="60933" rIns="121900" bIns="60933" anchor="t" anchorCtr="0">
              <a:spAutoFit/>
            </a:bodyPr>
            <a:lstStyle/>
            <a:p>
              <a:pPr>
                <a:buClr>
                  <a:srgbClr val="000000"/>
                </a:buClr>
                <a:buSzPts val="1200"/>
              </a:pPr>
              <a:r>
                <a:rPr lang="es" sz="1600" dirty="0">
                  <a:solidFill>
                    <a:schemeClr val="bg1"/>
                  </a:solidFill>
                  <a:latin typeface="Calibri"/>
                  <a:ea typeface="Calibri"/>
                  <a:cs typeface="Calibri"/>
                  <a:sym typeface="Calibri"/>
                </a:rPr>
                <a:t>Emissions</a:t>
              </a:r>
              <a:endParaRPr sz="1600" dirty="0">
                <a:solidFill>
                  <a:schemeClr val="bg1"/>
                </a:solidFill>
                <a:latin typeface="Calibri"/>
                <a:ea typeface="Calibri"/>
                <a:cs typeface="Calibri"/>
                <a:sym typeface="Calibri"/>
              </a:endParaRPr>
            </a:p>
          </p:txBody>
        </p:sp>
        <p:sp>
          <p:nvSpPr>
            <p:cNvPr id="148" name="Google Shape;148;p32"/>
            <p:cNvSpPr txBox="1"/>
            <p:nvPr/>
          </p:nvSpPr>
          <p:spPr>
            <a:xfrm>
              <a:off x="8099081" y="6265949"/>
              <a:ext cx="936000" cy="302587"/>
            </a:xfrm>
            <a:prstGeom prst="rect">
              <a:avLst/>
            </a:prstGeom>
            <a:noFill/>
            <a:ln>
              <a:noFill/>
            </a:ln>
          </p:spPr>
          <p:txBody>
            <a:bodyPr spcFirstLastPara="1" wrap="square" lIns="121900" tIns="60933" rIns="121900" bIns="60933" anchor="t" anchorCtr="0">
              <a:spAutoFit/>
            </a:bodyPr>
            <a:lstStyle/>
            <a:p>
              <a:pPr>
                <a:buClr>
                  <a:srgbClr val="000000"/>
                </a:buClr>
                <a:buSzPts val="1200"/>
              </a:pPr>
              <a:r>
                <a:rPr lang="es" sz="1600" dirty="0">
                  <a:solidFill>
                    <a:schemeClr val="bg1"/>
                  </a:solidFill>
                  <a:latin typeface="+mj-lt"/>
                  <a:ea typeface="Calibri"/>
                  <a:cs typeface="Calibri"/>
                  <a:sym typeface="Calibri"/>
                </a:rPr>
                <a:t>Deposition</a:t>
              </a:r>
              <a:endParaRPr sz="1600" dirty="0">
                <a:solidFill>
                  <a:schemeClr val="bg1"/>
                </a:solidFill>
                <a:latin typeface="+mj-lt"/>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8E3F-B261-3F8B-96A5-211FE7F6BD02}"/>
              </a:ext>
            </a:extLst>
          </p:cNvPr>
          <p:cNvSpPr txBox="1">
            <a:spLocks/>
          </p:cNvSpPr>
          <p:nvPr/>
        </p:nvSpPr>
        <p:spPr>
          <a:xfrm>
            <a:off x="340659" y="84441"/>
            <a:ext cx="11506200" cy="11179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Aerosol-sensitive INP parameterizations in EC-Earth3 </a:t>
            </a:r>
          </a:p>
        </p:txBody>
      </p:sp>
      <p:pic>
        <p:nvPicPr>
          <p:cNvPr id="420" name="Picture 419"/>
          <p:cNvPicPr/>
          <p:nvPr/>
        </p:nvPicPr>
        <p:blipFill>
          <a:blip r:embed="rId3"/>
          <a:srcRect l="11990" t="26834" b="27704"/>
          <a:stretch/>
        </p:blipFill>
        <p:spPr>
          <a:xfrm>
            <a:off x="2306640" y="5006760"/>
            <a:ext cx="3242520" cy="1510560"/>
          </a:xfrm>
          <a:prstGeom prst="rect">
            <a:avLst/>
          </a:prstGeom>
          <a:ln>
            <a:noFill/>
          </a:ln>
        </p:spPr>
      </p:pic>
      <p:pic>
        <p:nvPicPr>
          <p:cNvPr id="421" name="Picture 420"/>
          <p:cNvPicPr/>
          <p:nvPr/>
        </p:nvPicPr>
        <p:blipFill>
          <a:blip r:embed="rId4"/>
          <a:srcRect l="12119" t="27386" b="28216"/>
          <a:stretch/>
        </p:blipFill>
        <p:spPr>
          <a:xfrm>
            <a:off x="2306640" y="3494760"/>
            <a:ext cx="3238200" cy="1474560"/>
          </a:xfrm>
          <a:prstGeom prst="rect">
            <a:avLst/>
          </a:prstGeom>
          <a:ln>
            <a:noFill/>
          </a:ln>
        </p:spPr>
      </p:pic>
      <p:sp>
        <p:nvSpPr>
          <p:cNvPr id="424" name="CustomShape 3"/>
          <p:cNvSpPr/>
          <p:nvPr/>
        </p:nvSpPr>
        <p:spPr>
          <a:xfrm>
            <a:off x="11817000" y="6521760"/>
            <a:ext cx="362880" cy="32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fld id="{86575A42-056F-4695-8B75-EB75E8C34AB7}" type="slidenum">
              <a:rPr lang="en-GB" sz="1200" b="0" strike="noStrike" spc="-1">
                <a:solidFill>
                  <a:srgbClr val="000000"/>
                </a:solidFill>
                <a:latin typeface="Arial"/>
                <a:ea typeface="DejaVu Sans"/>
              </a:rPr>
              <a:t>30</a:t>
            </a:fld>
            <a:endParaRPr lang="en-GB" sz="1200" b="0" strike="noStrike" spc="-1">
              <a:latin typeface="Arial"/>
            </a:endParaRPr>
          </a:p>
        </p:txBody>
      </p:sp>
      <p:sp>
        <p:nvSpPr>
          <p:cNvPr id="425" name="CustomShape 4"/>
          <p:cNvSpPr/>
          <p:nvPr/>
        </p:nvSpPr>
        <p:spPr>
          <a:xfrm>
            <a:off x="11817000" y="6521760"/>
            <a:ext cx="362880" cy="32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fld id="{3F945112-F300-4672-9CB5-9794DA4EDE50}" type="slidenum">
              <a:rPr lang="en-GB" sz="1200" b="0" strike="noStrike" spc="-1">
                <a:solidFill>
                  <a:srgbClr val="000000"/>
                </a:solidFill>
                <a:latin typeface="Arial"/>
                <a:ea typeface="DejaVu Sans"/>
              </a:rPr>
              <a:t>30</a:t>
            </a:fld>
            <a:endParaRPr lang="en-GB" sz="1200" b="0" strike="noStrike" spc="-1">
              <a:latin typeface="Arial"/>
            </a:endParaRPr>
          </a:p>
        </p:txBody>
      </p:sp>
      <p:pic>
        <p:nvPicPr>
          <p:cNvPr id="427" name="Εικόνα 12_29" descr="Εικόνα που περιέχει σχεδίαση&#10;&#10;Περιγραφή που δημιουργήθηκε αυτόματα"/>
          <p:cNvPicPr/>
          <p:nvPr/>
        </p:nvPicPr>
        <p:blipFill>
          <a:blip r:embed="rId5"/>
          <a:stretch/>
        </p:blipFill>
        <p:spPr>
          <a:xfrm>
            <a:off x="9812520" y="6071760"/>
            <a:ext cx="1630080" cy="546480"/>
          </a:xfrm>
          <a:prstGeom prst="rect">
            <a:avLst/>
          </a:prstGeom>
          <a:ln>
            <a:noFill/>
          </a:ln>
        </p:spPr>
      </p:pic>
      <p:pic>
        <p:nvPicPr>
          <p:cNvPr id="428" name="Εικόνα 9_29"/>
          <p:cNvPicPr/>
          <p:nvPr/>
        </p:nvPicPr>
        <p:blipFill>
          <a:blip r:embed="rId6"/>
          <a:stretch/>
        </p:blipFill>
        <p:spPr>
          <a:xfrm>
            <a:off x="8136720" y="6125040"/>
            <a:ext cx="1525320" cy="439920"/>
          </a:xfrm>
          <a:prstGeom prst="rect">
            <a:avLst/>
          </a:prstGeom>
          <a:ln>
            <a:noFill/>
          </a:ln>
        </p:spPr>
      </p:pic>
      <p:pic>
        <p:nvPicPr>
          <p:cNvPr id="429" name="Picture 428"/>
          <p:cNvPicPr/>
          <p:nvPr/>
        </p:nvPicPr>
        <p:blipFill>
          <a:blip r:embed="rId7"/>
          <a:stretch/>
        </p:blipFill>
        <p:spPr>
          <a:xfrm>
            <a:off x="7325640" y="6048000"/>
            <a:ext cx="590760" cy="572760"/>
          </a:xfrm>
          <a:prstGeom prst="rect">
            <a:avLst/>
          </a:prstGeom>
          <a:ln>
            <a:noFill/>
          </a:ln>
        </p:spPr>
      </p:pic>
      <p:pic>
        <p:nvPicPr>
          <p:cNvPr id="430" name="Picture 429"/>
          <p:cNvPicPr/>
          <p:nvPr/>
        </p:nvPicPr>
        <p:blipFill>
          <a:blip r:embed="rId8"/>
          <a:stretch/>
        </p:blipFill>
        <p:spPr>
          <a:xfrm>
            <a:off x="6624360" y="6048000"/>
            <a:ext cx="601560" cy="572760"/>
          </a:xfrm>
          <a:prstGeom prst="rect">
            <a:avLst/>
          </a:prstGeom>
          <a:ln>
            <a:noFill/>
          </a:ln>
        </p:spPr>
      </p:pic>
      <p:pic>
        <p:nvPicPr>
          <p:cNvPr id="431" name="Picture 11_29" descr="A close up of a logo&#10;&#10;Description automatically generated"/>
          <p:cNvPicPr/>
          <p:nvPr/>
        </p:nvPicPr>
        <p:blipFill>
          <a:blip r:embed="rId9"/>
          <a:stretch/>
        </p:blipFill>
        <p:spPr>
          <a:xfrm>
            <a:off x="11127519" y="719913"/>
            <a:ext cx="931320" cy="500760"/>
          </a:xfrm>
          <a:prstGeom prst="rect">
            <a:avLst/>
          </a:prstGeom>
          <a:ln>
            <a:noFill/>
          </a:ln>
        </p:spPr>
      </p:pic>
      <p:pic>
        <p:nvPicPr>
          <p:cNvPr id="432" name="Picture 431"/>
          <p:cNvPicPr/>
          <p:nvPr/>
        </p:nvPicPr>
        <p:blipFill>
          <a:blip r:embed="rId10"/>
          <a:srcRect l="46308" t="-5130" r="23946"/>
          <a:stretch/>
        </p:blipFill>
        <p:spPr>
          <a:xfrm>
            <a:off x="5648880" y="6030180"/>
            <a:ext cx="958320" cy="608400"/>
          </a:xfrm>
          <a:prstGeom prst="rect">
            <a:avLst/>
          </a:prstGeom>
          <a:ln>
            <a:noFill/>
          </a:ln>
        </p:spPr>
      </p:pic>
      <p:pic>
        <p:nvPicPr>
          <p:cNvPr id="438" name="Picture 437"/>
          <p:cNvPicPr/>
          <p:nvPr/>
        </p:nvPicPr>
        <p:blipFill>
          <a:blip r:embed="rId11"/>
          <a:srcRect t="9294"/>
          <a:stretch/>
        </p:blipFill>
        <p:spPr>
          <a:xfrm>
            <a:off x="146640" y="3458760"/>
            <a:ext cx="1732320" cy="3346920"/>
          </a:xfrm>
          <a:prstGeom prst="rect">
            <a:avLst/>
          </a:prstGeom>
          <a:ln>
            <a:noFill/>
          </a:ln>
        </p:spPr>
      </p:pic>
      <p:sp>
        <p:nvSpPr>
          <p:cNvPr id="441" name="CustomShape 8"/>
          <p:cNvSpPr/>
          <p:nvPr/>
        </p:nvSpPr>
        <p:spPr>
          <a:xfrm>
            <a:off x="409491" y="3089439"/>
            <a:ext cx="1640520" cy="7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500" b="0" strike="noStrike" spc="-1" dirty="0">
                <a:solidFill>
                  <a:srgbClr val="000000"/>
                </a:solidFill>
                <a:latin typeface="Arial"/>
                <a:ea typeface="DejaVu Sans"/>
              </a:rPr>
              <a:t>ICNC_MPC</a:t>
            </a:r>
            <a:endParaRPr lang="en-GB" sz="1500" b="0" strike="noStrike" spc="-1" dirty="0">
              <a:latin typeface="Arial"/>
            </a:endParaRPr>
          </a:p>
        </p:txBody>
      </p:sp>
      <p:pic>
        <p:nvPicPr>
          <p:cNvPr id="444" name="Picture 443"/>
          <p:cNvPicPr/>
          <p:nvPr/>
        </p:nvPicPr>
        <p:blipFill>
          <a:blip r:embed="rId12"/>
          <a:srcRect t="6778"/>
          <a:stretch/>
        </p:blipFill>
        <p:spPr>
          <a:xfrm>
            <a:off x="5784961" y="3389400"/>
            <a:ext cx="4262878" cy="2539800"/>
          </a:xfrm>
          <a:prstGeom prst="rect">
            <a:avLst/>
          </a:prstGeom>
          <a:ln>
            <a:noFill/>
          </a:ln>
        </p:spPr>
      </p:pic>
      <p:sp>
        <p:nvSpPr>
          <p:cNvPr id="445" name="CustomShape 9"/>
          <p:cNvSpPr/>
          <p:nvPr/>
        </p:nvSpPr>
        <p:spPr>
          <a:xfrm>
            <a:off x="6836099" y="5074200"/>
            <a:ext cx="1640520" cy="7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500" b="0" strike="noStrike" spc="-1" dirty="0">
                <a:solidFill>
                  <a:srgbClr val="000000"/>
                </a:solidFill>
                <a:latin typeface="Arial"/>
                <a:ea typeface="DejaVu Sans"/>
              </a:rPr>
              <a:t>ICNC_MPC</a:t>
            </a:r>
            <a:endParaRPr lang="en-GB" sz="1500" b="0" strike="noStrike" spc="-1" dirty="0">
              <a:latin typeface="Arial"/>
            </a:endParaRPr>
          </a:p>
          <a:p>
            <a:pPr>
              <a:lnSpc>
                <a:spcPct val="100000"/>
              </a:lnSpc>
            </a:pPr>
            <a:r>
              <a:rPr lang="en-GB" sz="1500" b="0" strike="noStrike" spc="-1" dirty="0">
                <a:solidFill>
                  <a:srgbClr val="000000"/>
                </a:solidFill>
                <a:latin typeface="Arial"/>
                <a:ea typeface="DejaVu Sans"/>
              </a:rPr>
              <a:t>(&lt;~10 km)</a:t>
            </a:r>
            <a:endParaRPr lang="en-GB" sz="1500" b="0" strike="noStrike" spc="-1" dirty="0">
              <a:latin typeface="Arial"/>
            </a:endParaRPr>
          </a:p>
        </p:txBody>
      </p:sp>
      <p:sp>
        <p:nvSpPr>
          <p:cNvPr id="452" name="CustomShape 13"/>
          <p:cNvSpPr/>
          <p:nvPr/>
        </p:nvSpPr>
        <p:spPr>
          <a:xfrm>
            <a:off x="2429601" y="3121181"/>
            <a:ext cx="3202920" cy="7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500" b="0" strike="noStrike" spc="-1" dirty="0">
                <a:solidFill>
                  <a:srgbClr val="000000"/>
                </a:solidFill>
                <a:latin typeface="Arial"/>
                <a:ea typeface="DejaVu Sans"/>
              </a:rPr>
              <a:t>ICNC_MPC </a:t>
            </a:r>
            <a:r>
              <a:rPr lang="en-GB" sz="1000" b="0" strike="noStrike" spc="-1" dirty="0">
                <a:solidFill>
                  <a:srgbClr val="000000"/>
                </a:solidFill>
                <a:latin typeface="Arial"/>
                <a:ea typeface="DejaVu Sans"/>
              </a:rPr>
              <a:t>(column burden &lt;~10 km)  </a:t>
            </a:r>
            <a:r>
              <a:rPr lang="en-GB" sz="1500" b="0" strike="noStrike" spc="-1" dirty="0">
                <a:solidFill>
                  <a:srgbClr val="000000"/>
                </a:solidFill>
                <a:latin typeface="Arial"/>
                <a:ea typeface="DejaVu Sans"/>
              </a:rPr>
              <a:t>   </a:t>
            </a:r>
            <a:endParaRPr lang="en-GB" sz="1500" b="0" strike="noStrike" spc="-1" dirty="0">
              <a:latin typeface="Arial"/>
            </a:endParaRPr>
          </a:p>
        </p:txBody>
      </p:sp>
      <p:sp>
        <p:nvSpPr>
          <p:cNvPr id="453" name="CustomShape 14"/>
          <p:cNvSpPr/>
          <p:nvPr/>
        </p:nvSpPr>
        <p:spPr>
          <a:xfrm>
            <a:off x="2312040" y="4682760"/>
            <a:ext cx="679680" cy="25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200" b="0" strike="noStrike" spc="-1">
                <a:solidFill>
                  <a:srgbClr val="FFFFFF"/>
                </a:solidFill>
                <a:latin typeface="Arial"/>
                <a:ea typeface="DejaVu Sans"/>
              </a:rPr>
              <a:t>Meyers</a:t>
            </a:r>
            <a:endParaRPr lang="en-GB" sz="1200" b="0" strike="noStrike" spc="-1">
              <a:latin typeface="Arial"/>
            </a:endParaRPr>
          </a:p>
        </p:txBody>
      </p:sp>
      <p:sp>
        <p:nvSpPr>
          <p:cNvPr id="454" name="CustomShape 15"/>
          <p:cNvSpPr/>
          <p:nvPr/>
        </p:nvSpPr>
        <p:spPr>
          <a:xfrm>
            <a:off x="2312040" y="6231120"/>
            <a:ext cx="2256840" cy="25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200" b="0" strike="noStrike" spc="-1">
                <a:solidFill>
                  <a:srgbClr val="FFFFFF"/>
                </a:solidFill>
                <a:latin typeface="Arial"/>
                <a:ea typeface="DejaVu Sans"/>
              </a:rPr>
              <a:t>Harrison + Wilson + RaFSIPv2</a:t>
            </a:r>
            <a:endParaRPr lang="en-GB" sz="1200" b="0" strike="noStrike" spc="-1">
              <a:latin typeface="Arial"/>
            </a:endParaRPr>
          </a:p>
        </p:txBody>
      </p:sp>
      <p:sp>
        <p:nvSpPr>
          <p:cNvPr id="456" name="CustomShape 17"/>
          <p:cNvSpPr/>
          <p:nvPr/>
        </p:nvSpPr>
        <p:spPr>
          <a:xfrm>
            <a:off x="5086200" y="2984391"/>
            <a:ext cx="536040" cy="30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r>
              <a:rPr lang="en-GB" sz="1500" b="0" strike="noStrike" spc="-1" dirty="0">
                <a:solidFill>
                  <a:srgbClr val="000000"/>
                </a:solidFill>
                <a:latin typeface="Arial"/>
                <a:ea typeface="DejaVu Sans"/>
              </a:rPr>
              <a:t> </a:t>
            </a:r>
            <a:r>
              <a:rPr lang="en-GB" sz="1200" b="0" strike="noStrike" spc="-1" dirty="0">
                <a:solidFill>
                  <a:srgbClr val="000000"/>
                </a:solidFill>
                <a:latin typeface="Arial"/>
                <a:ea typeface="DejaVu Sans"/>
              </a:rPr>
              <a:t>#/m</a:t>
            </a:r>
            <a:r>
              <a:rPr lang="en-GB" sz="1200" b="0" strike="noStrike" spc="-1" baseline="33000" dirty="0">
                <a:solidFill>
                  <a:srgbClr val="000000"/>
                </a:solidFill>
                <a:latin typeface="Arial"/>
                <a:ea typeface="DejaVu Sans"/>
              </a:rPr>
              <a:t>3</a:t>
            </a:r>
            <a:endParaRPr lang="en-GB" sz="1200" b="0" strike="noStrike" spc="-1" dirty="0">
              <a:latin typeface="Arial"/>
            </a:endParaRPr>
          </a:p>
        </p:txBody>
      </p:sp>
      <p:sp>
        <p:nvSpPr>
          <p:cNvPr id="458" name="CustomShape 19"/>
          <p:cNvSpPr/>
          <p:nvPr/>
        </p:nvSpPr>
        <p:spPr>
          <a:xfrm>
            <a:off x="290391" y="5085699"/>
            <a:ext cx="1510920" cy="1366920"/>
          </a:xfrm>
          <a:prstGeom prst="rect">
            <a:avLst/>
          </a:prstGeom>
          <a:noFill/>
          <a:ln>
            <a:solidFill>
              <a:srgbClr val="3465A4"/>
            </a:solidFill>
          </a:ln>
        </p:spPr>
        <p:style>
          <a:lnRef idx="0">
            <a:scrgbClr r="0" g="0" b="0"/>
          </a:lnRef>
          <a:fillRef idx="0">
            <a:scrgbClr r="0" g="0" b="0"/>
          </a:fillRef>
          <a:effectRef idx="0">
            <a:scrgbClr r="0" g="0" b="0"/>
          </a:effectRef>
          <a:fontRef idx="minor"/>
        </p:style>
      </p:sp>
      <p:sp>
        <p:nvSpPr>
          <p:cNvPr id="460" name="CustomShape 21"/>
          <p:cNvSpPr/>
          <p:nvPr/>
        </p:nvSpPr>
        <p:spPr>
          <a:xfrm>
            <a:off x="290640" y="4214760"/>
            <a:ext cx="1510920" cy="862920"/>
          </a:xfrm>
          <a:prstGeom prst="rect">
            <a:avLst/>
          </a:prstGeom>
          <a:blipFill rotWithShape="0">
            <a:blip r:embed="rId13">
              <a:alphaModFix amt="20000"/>
            </a:blip>
            <a:tile/>
          </a:blipFill>
          <a:ln>
            <a:solidFill>
              <a:srgbClr val="80808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GB" sz="1200" b="0" i="1" strike="noStrike" spc="-1">
                <a:solidFill>
                  <a:srgbClr val="666666"/>
                </a:solidFill>
                <a:latin typeface="Arial"/>
                <a:ea typeface="DejaVu Sans"/>
              </a:rPr>
              <a:t>Homogeneous </a:t>
            </a:r>
            <a:endParaRPr lang="en-GB" sz="1200" b="0" strike="noStrike" spc="-1">
              <a:latin typeface="Arial"/>
            </a:endParaRPr>
          </a:p>
          <a:p>
            <a:pPr algn="ctr">
              <a:lnSpc>
                <a:spcPct val="100000"/>
              </a:lnSpc>
            </a:pPr>
            <a:r>
              <a:rPr lang="en-GB" sz="1200" b="0" i="1" strike="noStrike" spc="-1">
                <a:solidFill>
                  <a:srgbClr val="666666"/>
                </a:solidFill>
                <a:latin typeface="Arial"/>
                <a:ea typeface="DejaVu Sans"/>
              </a:rPr>
              <a:t>freezing</a:t>
            </a:r>
            <a:endParaRPr lang="en-GB" sz="1200" b="0" strike="noStrike" spc="-1">
              <a:latin typeface="Arial"/>
            </a:endParaRPr>
          </a:p>
        </p:txBody>
      </p:sp>
      <p:sp>
        <p:nvSpPr>
          <p:cNvPr id="463" name="CustomShape 24"/>
          <p:cNvSpPr/>
          <p:nvPr/>
        </p:nvSpPr>
        <p:spPr>
          <a:xfrm rot="19384800">
            <a:off x="1585560" y="5438400"/>
            <a:ext cx="646920" cy="646920"/>
          </a:xfrm>
          <a:custGeom>
            <a:avLst/>
            <a:gdLst/>
            <a:ahLst/>
            <a:cxnLst/>
            <a:rect l="l" t="t" r="r" b="b"/>
            <a:pathLst>
              <a:path w="1802" h="1801">
                <a:moveTo>
                  <a:pt x="0" y="451"/>
                </a:moveTo>
                <a:lnTo>
                  <a:pt x="1349" y="450"/>
                </a:lnTo>
                <a:lnTo>
                  <a:pt x="1350" y="0"/>
                </a:lnTo>
                <a:lnTo>
                  <a:pt x="1801" y="900"/>
                </a:lnTo>
                <a:lnTo>
                  <a:pt x="1350" y="1800"/>
                </a:lnTo>
                <a:lnTo>
                  <a:pt x="1350" y="1350"/>
                </a:lnTo>
                <a:lnTo>
                  <a:pt x="1" y="1351"/>
                </a:lnTo>
                <a:lnTo>
                  <a:pt x="0" y="451"/>
                </a:lnTo>
              </a:path>
            </a:pathLst>
          </a:cu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464" name="CustomShape 25"/>
          <p:cNvSpPr/>
          <p:nvPr/>
        </p:nvSpPr>
        <p:spPr>
          <a:xfrm>
            <a:off x="2520000" y="2700000"/>
            <a:ext cx="2662920" cy="7092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3" name="TextBox 2">
            <a:extLst>
              <a:ext uri="{FF2B5EF4-FFF2-40B4-BE49-F238E27FC236}">
                <a16:creationId xmlns:a16="http://schemas.microsoft.com/office/drawing/2014/main" id="{3F5ED0B4-6D69-DB01-C645-D3DC824ED732}"/>
              </a:ext>
            </a:extLst>
          </p:cNvPr>
          <p:cNvSpPr txBox="1"/>
          <p:nvPr/>
        </p:nvSpPr>
        <p:spPr>
          <a:xfrm>
            <a:off x="330399" y="1278846"/>
            <a:ext cx="8324160" cy="1631216"/>
          </a:xfrm>
          <a:prstGeom prst="rect">
            <a:avLst/>
          </a:prstGeom>
          <a:noFill/>
        </p:spPr>
        <p:txBody>
          <a:bodyPr wrap="square" rtlCol="0">
            <a:spAutoFit/>
          </a:bodyPr>
          <a:lstStyle/>
          <a:p>
            <a:r>
              <a:rPr lang="en-GB" sz="2000" dirty="0"/>
              <a:t>Meyers et al. (1992) – Temperature dependent</a:t>
            </a:r>
          </a:p>
          <a:p>
            <a:endParaRPr lang="en-GB" sz="2000" dirty="0"/>
          </a:p>
          <a:p>
            <a:r>
              <a:rPr lang="en-GB" sz="2000" b="1" dirty="0"/>
              <a:t>Harrison et al. (2019) – k-feldspar and quartz</a:t>
            </a:r>
          </a:p>
          <a:p>
            <a:r>
              <a:rPr lang="en-GB" sz="2000" dirty="0"/>
              <a:t>Wilson et al. (2015) – marine organic aerosols</a:t>
            </a:r>
          </a:p>
          <a:p>
            <a:r>
              <a:rPr lang="en-GB" sz="2000" dirty="0"/>
              <a:t>Secondary ice parameterization (RAFSIP) </a:t>
            </a:r>
            <a:r>
              <a:rPr lang="en-GB" sz="1600" i="1" dirty="0"/>
              <a:t>- </a:t>
            </a:r>
            <a:r>
              <a:rPr lang="en-GB" i="1" strike="noStrike" spc="-1" dirty="0" err="1">
                <a:solidFill>
                  <a:srgbClr val="333333"/>
                </a:solidFill>
                <a:latin typeface="Arial"/>
                <a:ea typeface="Noto Sans CJK SC"/>
              </a:rPr>
              <a:t>Georgakaki</a:t>
            </a:r>
            <a:r>
              <a:rPr lang="en-GB" i="1" strike="noStrike" spc="-1" dirty="0">
                <a:solidFill>
                  <a:srgbClr val="333333"/>
                </a:solidFill>
                <a:latin typeface="Arial"/>
                <a:ea typeface="Noto Sans CJK SC"/>
              </a:rPr>
              <a:t> et al. (in prep.)</a:t>
            </a:r>
            <a:endParaRPr lang="en-GB" sz="2000" i="1" dirty="0"/>
          </a:p>
        </p:txBody>
      </p:sp>
      <p:sp>
        <p:nvSpPr>
          <p:cNvPr id="5" name="TextBox 4">
            <a:extLst>
              <a:ext uri="{FF2B5EF4-FFF2-40B4-BE49-F238E27FC236}">
                <a16:creationId xmlns:a16="http://schemas.microsoft.com/office/drawing/2014/main" id="{BA1CCB1F-299A-F660-2017-053E27461A65}"/>
              </a:ext>
            </a:extLst>
          </p:cNvPr>
          <p:cNvSpPr txBox="1"/>
          <p:nvPr/>
        </p:nvSpPr>
        <p:spPr>
          <a:xfrm>
            <a:off x="290391" y="575085"/>
            <a:ext cx="2929007" cy="369332"/>
          </a:xfrm>
          <a:prstGeom prst="rect">
            <a:avLst/>
          </a:prstGeom>
          <a:noFill/>
        </p:spPr>
        <p:txBody>
          <a:bodyPr wrap="none" rtlCol="0">
            <a:spAutoFit/>
          </a:bodyPr>
          <a:lstStyle/>
          <a:p>
            <a:r>
              <a:rPr lang="en-GB" i="1" dirty="0"/>
              <a:t>Costa-</a:t>
            </a:r>
            <a:r>
              <a:rPr lang="en-GB" i="1" dirty="0" err="1"/>
              <a:t>Surós</a:t>
            </a:r>
            <a:r>
              <a:rPr lang="en-GB" i="1" dirty="0"/>
              <a:t> et al., in prep.</a:t>
            </a:r>
          </a:p>
        </p:txBody>
      </p:sp>
      <p:sp>
        <p:nvSpPr>
          <p:cNvPr id="6" name="Arrow: Curved Left 5">
            <a:extLst>
              <a:ext uri="{FF2B5EF4-FFF2-40B4-BE49-F238E27FC236}">
                <a16:creationId xmlns:a16="http://schemas.microsoft.com/office/drawing/2014/main" id="{9F72F394-1BAE-4E1B-CAA2-8577CCB78B33}"/>
              </a:ext>
            </a:extLst>
          </p:cNvPr>
          <p:cNvSpPr/>
          <p:nvPr/>
        </p:nvSpPr>
        <p:spPr>
          <a:xfrm>
            <a:off x="5921699" y="1483688"/>
            <a:ext cx="914400" cy="936104"/>
          </a:xfrm>
          <a:prstGeom prst="curved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CCE78134-921F-3313-594D-F0BFAE68CEAE}"/>
              </a:ext>
            </a:extLst>
          </p:cNvPr>
          <p:cNvSpPr txBox="1"/>
          <p:nvPr/>
        </p:nvSpPr>
        <p:spPr>
          <a:xfrm>
            <a:off x="9756698" y="3405487"/>
            <a:ext cx="2211600" cy="2308324"/>
          </a:xfrm>
          <a:prstGeom prst="rect">
            <a:avLst/>
          </a:prstGeom>
          <a:noFill/>
        </p:spPr>
        <p:txBody>
          <a:bodyPr wrap="square" rtlCol="0">
            <a:spAutoFit/>
          </a:bodyPr>
          <a:lstStyle/>
          <a:p>
            <a:r>
              <a:rPr lang="en-GB" dirty="0"/>
              <a:t>EC-Earth3 </a:t>
            </a:r>
            <a:r>
              <a:rPr lang="en-GB" dirty="0" err="1"/>
              <a:t>FORCeS</a:t>
            </a:r>
            <a:r>
              <a:rPr lang="en-GB" dirty="0"/>
              <a:t> 1-year nudged experiments with observed sea ice concentration and sea surface temperature</a:t>
            </a:r>
          </a:p>
        </p:txBody>
      </p:sp>
      <p:sp>
        <p:nvSpPr>
          <p:cNvPr id="8" name="TextBox 7">
            <a:extLst>
              <a:ext uri="{FF2B5EF4-FFF2-40B4-BE49-F238E27FC236}">
                <a16:creationId xmlns:a16="http://schemas.microsoft.com/office/drawing/2014/main" id="{73C865E6-788D-6089-37BB-49A449AAA5D5}"/>
              </a:ext>
            </a:extLst>
          </p:cNvPr>
          <p:cNvSpPr txBox="1"/>
          <p:nvPr/>
        </p:nvSpPr>
        <p:spPr>
          <a:xfrm>
            <a:off x="7278159" y="1214133"/>
            <a:ext cx="4275600" cy="1200329"/>
          </a:xfrm>
          <a:prstGeom prst="rect">
            <a:avLst/>
          </a:prstGeom>
          <a:noFill/>
        </p:spPr>
        <p:txBody>
          <a:bodyPr wrap="square" rtlCol="0">
            <a:spAutoFit/>
          </a:bodyPr>
          <a:lstStyle/>
          <a:p>
            <a:r>
              <a:rPr lang="en-GB" sz="2400" i="1" dirty="0"/>
              <a:t>On-going simulations and analyses to determine climate impacts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2;p2">
            <a:extLst>
              <a:ext uri="{FF2B5EF4-FFF2-40B4-BE49-F238E27FC236}">
                <a16:creationId xmlns:a16="http://schemas.microsoft.com/office/drawing/2014/main" id="{B8D324C0-93E5-5A55-EAD0-127F00321EB4}"/>
              </a:ext>
            </a:extLst>
          </p:cNvPr>
          <p:cNvPicPr preferRelativeResize="0">
            <a:picLocks noChangeAspect="1"/>
          </p:cNvPicPr>
          <p:nvPr/>
        </p:nvPicPr>
        <p:blipFill rotWithShape="1">
          <a:blip r:embed="rId2">
            <a:alphaModFix/>
          </a:blip>
          <a:srcRect b="8374"/>
          <a:stretch/>
        </p:blipFill>
        <p:spPr>
          <a:xfrm>
            <a:off x="1" y="1712566"/>
            <a:ext cx="5040000" cy="2079720"/>
          </a:xfrm>
          <a:prstGeom prst="rect">
            <a:avLst/>
          </a:prstGeom>
          <a:noFill/>
          <a:ln>
            <a:noFill/>
          </a:ln>
        </p:spPr>
      </p:pic>
      <p:sp>
        <p:nvSpPr>
          <p:cNvPr id="2" name="Title 1"/>
          <p:cNvSpPr>
            <a:spLocks noGrp="1"/>
          </p:cNvSpPr>
          <p:nvPr>
            <p:ph type="title"/>
          </p:nvPr>
        </p:nvSpPr>
        <p:spPr>
          <a:xfrm>
            <a:off x="149013" y="227509"/>
            <a:ext cx="11506200" cy="750981"/>
          </a:xfrm>
        </p:spPr>
        <p:txBody>
          <a:bodyPr>
            <a:noAutofit/>
          </a:bodyPr>
          <a:lstStyle/>
          <a:p>
            <a:r>
              <a:rPr lang="en-GB" sz="3600" dirty="0"/>
              <a:t>Mineralogy in EC-Earth3-Iron: aerosol pH and soluble iron deposition</a:t>
            </a:r>
          </a:p>
        </p:txBody>
      </p:sp>
      <p:sp>
        <p:nvSpPr>
          <p:cNvPr id="4" name="Slide Number Placeholder 3"/>
          <p:cNvSpPr>
            <a:spLocks noGrp="1"/>
          </p:cNvSpPr>
          <p:nvPr>
            <p:ph type="sldNum" sz="quarter" idx="12"/>
          </p:nvPr>
        </p:nvSpPr>
        <p:spPr/>
        <p:txBody>
          <a:bodyPr/>
          <a:lstStyle/>
          <a:p>
            <a:fld id="{5AFC50C9-30C3-43CC-ABA9-4B9096166E80}" type="slidenum">
              <a:rPr lang="en-GB" smtClean="0"/>
              <a:t>31</a:t>
            </a:fld>
            <a:endParaRPr lang="en-GB"/>
          </a:p>
        </p:txBody>
      </p:sp>
      <p:sp>
        <p:nvSpPr>
          <p:cNvPr id="10" name="TextBox 9"/>
          <p:cNvSpPr txBox="1"/>
          <p:nvPr/>
        </p:nvSpPr>
        <p:spPr>
          <a:xfrm>
            <a:off x="3255956" y="634154"/>
            <a:ext cx="2659702" cy="584775"/>
          </a:xfrm>
          <a:prstGeom prst="rect">
            <a:avLst/>
          </a:prstGeom>
          <a:noFill/>
        </p:spPr>
        <p:txBody>
          <a:bodyPr wrap="none" rtlCol="0">
            <a:spAutoFit/>
          </a:bodyPr>
          <a:lstStyle/>
          <a:p>
            <a:r>
              <a:rPr lang="en-GB" sz="1600" i="1" dirty="0" err="1"/>
              <a:t>Myriokefalitakis</a:t>
            </a:r>
            <a:r>
              <a:rPr lang="en-GB" sz="1600" i="1" dirty="0"/>
              <a:t> et al., 2022</a:t>
            </a:r>
          </a:p>
          <a:p>
            <a:r>
              <a:rPr lang="en-GB" sz="1600" i="1" dirty="0" err="1"/>
              <a:t>Bergas-Massó</a:t>
            </a:r>
            <a:r>
              <a:rPr lang="en-GB" sz="1600" i="1" dirty="0"/>
              <a:t> et al., 2023</a:t>
            </a:r>
          </a:p>
        </p:txBody>
      </p:sp>
      <p:pic>
        <p:nvPicPr>
          <p:cNvPr id="15" name="Picture 14">
            <a:extLst>
              <a:ext uri="{FF2B5EF4-FFF2-40B4-BE49-F238E27FC236}">
                <a16:creationId xmlns:a16="http://schemas.microsoft.com/office/drawing/2014/main" id="{8AE71373-CFBA-4BAF-9FE7-0F6F4195A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210" y="6361521"/>
            <a:ext cx="1440000" cy="285130"/>
          </a:xfrm>
          <a:prstGeom prst="rect">
            <a:avLst/>
          </a:prstGeom>
        </p:spPr>
      </p:pic>
      <p:pic>
        <p:nvPicPr>
          <p:cNvPr id="11" name="Google Shape;48;p2">
            <a:extLst>
              <a:ext uri="{FF2B5EF4-FFF2-40B4-BE49-F238E27FC236}">
                <a16:creationId xmlns:a16="http://schemas.microsoft.com/office/drawing/2014/main" id="{F984EE2C-CDEB-36BC-EA2D-6ECCD71E3A46}"/>
              </a:ext>
            </a:extLst>
          </p:cNvPr>
          <p:cNvPicPr preferRelativeResize="0"/>
          <p:nvPr/>
        </p:nvPicPr>
        <p:blipFill>
          <a:blip r:embed="rId4">
            <a:alphaModFix/>
          </a:blip>
          <a:stretch>
            <a:fillRect/>
          </a:stretch>
        </p:blipFill>
        <p:spPr>
          <a:xfrm>
            <a:off x="168121" y="1364022"/>
            <a:ext cx="1714500" cy="561975"/>
          </a:xfrm>
          <a:prstGeom prst="rect">
            <a:avLst/>
          </a:prstGeom>
          <a:noFill/>
          <a:ln>
            <a:noFill/>
          </a:ln>
        </p:spPr>
      </p:pic>
      <p:pic>
        <p:nvPicPr>
          <p:cNvPr id="16" name="Google Shape;64;g17f5765d78a_0_25">
            <a:extLst>
              <a:ext uri="{FF2B5EF4-FFF2-40B4-BE49-F238E27FC236}">
                <a16:creationId xmlns:a16="http://schemas.microsoft.com/office/drawing/2014/main" id="{BB7A954B-028F-2C94-5FD0-B0FF51F9EC43}"/>
              </a:ext>
            </a:extLst>
          </p:cNvPr>
          <p:cNvPicPr preferRelativeResize="0"/>
          <p:nvPr/>
        </p:nvPicPr>
        <p:blipFill>
          <a:blip r:embed="rId5">
            <a:alphaModFix/>
          </a:blip>
          <a:stretch>
            <a:fillRect/>
          </a:stretch>
        </p:blipFill>
        <p:spPr>
          <a:xfrm>
            <a:off x="6130975" y="844087"/>
            <a:ext cx="5912012" cy="2529900"/>
          </a:xfrm>
          <a:prstGeom prst="rect">
            <a:avLst/>
          </a:prstGeom>
          <a:noFill/>
          <a:ln>
            <a:noFill/>
          </a:ln>
        </p:spPr>
      </p:pic>
      <p:pic>
        <p:nvPicPr>
          <p:cNvPr id="17" name="Google Shape;67;g17f5765d78a_0_25">
            <a:extLst>
              <a:ext uri="{FF2B5EF4-FFF2-40B4-BE49-F238E27FC236}">
                <a16:creationId xmlns:a16="http://schemas.microsoft.com/office/drawing/2014/main" id="{BD841C66-9AF1-5A49-2219-C8EEA2CD5CFB}"/>
              </a:ext>
            </a:extLst>
          </p:cNvPr>
          <p:cNvPicPr preferRelativeResize="0"/>
          <p:nvPr/>
        </p:nvPicPr>
        <p:blipFill rotWithShape="1">
          <a:blip r:embed="rId6">
            <a:alphaModFix/>
          </a:blip>
          <a:srcRect l="48105" t="11956" b="9949"/>
          <a:stretch/>
        </p:blipFill>
        <p:spPr>
          <a:xfrm>
            <a:off x="7226572" y="3357563"/>
            <a:ext cx="4657503" cy="3324088"/>
          </a:xfrm>
          <a:prstGeom prst="rect">
            <a:avLst/>
          </a:prstGeom>
          <a:noFill/>
          <a:ln>
            <a:noFill/>
          </a:ln>
        </p:spPr>
      </p:pic>
      <p:pic>
        <p:nvPicPr>
          <p:cNvPr id="18" name="Google Shape;69;g17f5765d78a_0_25">
            <a:extLst>
              <a:ext uri="{FF2B5EF4-FFF2-40B4-BE49-F238E27FC236}">
                <a16:creationId xmlns:a16="http://schemas.microsoft.com/office/drawing/2014/main" id="{7D11538A-616C-C4ED-0239-858D0D946DA6}"/>
              </a:ext>
            </a:extLst>
          </p:cNvPr>
          <p:cNvPicPr preferRelativeResize="0"/>
          <p:nvPr/>
        </p:nvPicPr>
        <p:blipFill rotWithShape="1">
          <a:blip r:embed="rId6">
            <a:alphaModFix/>
          </a:blip>
          <a:srcRect l="13594" t="90125" r="11504"/>
          <a:stretch/>
        </p:blipFill>
        <p:spPr>
          <a:xfrm>
            <a:off x="7485875" y="6466023"/>
            <a:ext cx="4512700" cy="297476"/>
          </a:xfrm>
          <a:prstGeom prst="rect">
            <a:avLst/>
          </a:prstGeom>
          <a:noFill/>
          <a:ln>
            <a:noFill/>
          </a:ln>
        </p:spPr>
      </p:pic>
      <p:sp>
        <p:nvSpPr>
          <p:cNvPr id="20" name="Content Placeholder 19">
            <a:extLst>
              <a:ext uri="{FF2B5EF4-FFF2-40B4-BE49-F238E27FC236}">
                <a16:creationId xmlns:a16="http://schemas.microsoft.com/office/drawing/2014/main" id="{C939C647-D8D4-DA01-3592-08711102D013}"/>
              </a:ext>
            </a:extLst>
          </p:cNvPr>
          <p:cNvSpPr>
            <a:spLocks noGrp="1"/>
          </p:cNvSpPr>
          <p:nvPr>
            <p:ph idx="1"/>
          </p:nvPr>
        </p:nvSpPr>
        <p:spPr>
          <a:xfrm>
            <a:off x="1" y="3859978"/>
            <a:ext cx="5150016" cy="1585965"/>
          </a:xfrm>
        </p:spPr>
        <p:txBody>
          <a:bodyPr>
            <a:normAutofit/>
          </a:bodyPr>
          <a:lstStyle/>
          <a:p>
            <a:pPr marL="0" indent="0">
              <a:buNone/>
            </a:pPr>
            <a:r>
              <a:rPr lang="en-GB" sz="2000" dirty="0"/>
              <a:t>Mineralogy impacts iron from dust and dissolution rates through its effect on aerosols’ acidity.</a:t>
            </a:r>
          </a:p>
        </p:txBody>
      </p:sp>
      <p:sp>
        <p:nvSpPr>
          <p:cNvPr id="21" name="Content Placeholder 19">
            <a:extLst>
              <a:ext uri="{FF2B5EF4-FFF2-40B4-BE49-F238E27FC236}">
                <a16:creationId xmlns:a16="http://schemas.microsoft.com/office/drawing/2014/main" id="{534F071B-071C-7DD8-BB35-5B77F7CBE3B4}"/>
              </a:ext>
            </a:extLst>
          </p:cNvPr>
          <p:cNvSpPr txBox="1">
            <a:spLocks/>
          </p:cNvSpPr>
          <p:nvPr/>
        </p:nvSpPr>
        <p:spPr>
          <a:xfrm>
            <a:off x="3255956" y="4624720"/>
            <a:ext cx="3942323" cy="1585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dirty="0"/>
              <a:t>Increased soluble iron deposition in future scenarios attributed to the increase of dissolution precursors and anthropogenic emissions</a:t>
            </a:r>
          </a:p>
        </p:txBody>
      </p:sp>
      <p:pic>
        <p:nvPicPr>
          <p:cNvPr id="5" name="Picture 4">
            <a:extLst>
              <a:ext uri="{FF2B5EF4-FFF2-40B4-BE49-F238E27FC236}">
                <a16:creationId xmlns:a16="http://schemas.microsoft.com/office/drawing/2014/main" id="{020AB38B-1E47-4C6D-F382-0BE9CCAF4724}"/>
              </a:ext>
            </a:extLst>
          </p:cNvPr>
          <p:cNvPicPr/>
          <p:nvPr/>
        </p:nvPicPr>
        <p:blipFill>
          <a:blip r:embed="rId7"/>
          <a:stretch/>
        </p:blipFill>
        <p:spPr>
          <a:xfrm>
            <a:off x="6864832" y="6230188"/>
            <a:ext cx="601560" cy="572760"/>
          </a:xfrm>
          <a:prstGeom prst="rect">
            <a:avLst/>
          </a:prstGeom>
          <a:ln>
            <a:noFill/>
          </a:ln>
        </p:spPr>
      </p:pic>
      <p:pic>
        <p:nvPicPr>
          <p:cNvPr id="7" name="Picture 6">
            <a:extLst>
              <a:ext uri="{FF2B5EF4-FFF2-40B4-BE49-F238E27FC236}">
                <a16:creationId xmlns:a16="http://schemas.microsoft.com/office/drawing/2014/main" id="{055CC9CB-1D5F-38F0-A8B0-B70BDA515AE3}"/>
              </a:ext>
            </a:extLst>
          </p:cNvPr>
          <p:cNvPicPr/>
          <p:nvPr/>
        </p:nvPicPr>
        <p:blipFill>
          <a:blip r:embed="rId8"/>
          <a:srcRect l="46308" t="-5130" r="23946"/>
          <a:stretch/>
        </p:blipFill>
        <p:spPr>
          <a:xfrm>
            <a:off x="5838284" y="6219568"/>
            <a:ext cx="958320" cy="608400"/>
          </a:xfrm>
          <a:prstGeom prst="rect">
            <a:avLst/>
          </a:prstGeom>
          <a:ln>
            <a:noFill/>
          </a:ln>
        </p:spPr>
      </p:pic>
    </p:spTree>
    <p:extLst>
      <p:ext uri="{BB962C8B-B14F-4D97-AF65-F5344CB8AC3E}">
        <p14:creationId xmlns:p14="http://schemas.microsoft.com/office/powerpoint/2010/main" val="2751223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4DDE-9BAA-931B-2CDC-01014BCEFCCE}"/>
              </a:ext>
            </a:extLst>
          </p:cNvPr>
          <p:cNvSpPr>
            <a:spLocks noGrp="1"/>
          </p:cNvSpPr>
          <p:nvPr>
            <p:ph type="title"/>
          </p:nvPr>
        </p:nvSpPr>
        <p:spPr/>
        <p:txBody>
          <a:bodyPr>
            <a:normAutofit/>
          </a:bodyPr>
          <a:lstStyle/>
          <a:p>
            <a:r>
              <a:rPr lang="en-GB" sz="3600" dirty="0"/>
              <a:t>Source contribution to soluble iron deposition</a:t>
            </a:r>
          </a:p>
        </p:txBody>
      </p:sp>
      <p:sp>
        <p:nvSpPr>
          <p:cNvPr id="3" name="Content Placeholder 2">
            <a:extLst>
              <a:ext uri="{FF2B5EF4-FFF2-40B4-BE49-F238E27FC236}">
                <a16:creationId xmlns:a16="http://schemas.microsoft.com/office/drawing/2014/main" id="{C3224B73-49EB-7548-FB80-0DAC875A8520}"/>
              </a:ext>
            </a:extLst>
          </p:cNvPr>
          <p:cNvSpPr>
            <a:spLocks noGrp="1"/>
          </p:cNvSpPr>
          <p:nvPr>
            <p:ph idx="1"/>
          </p:nvPr>
        </p:nvSpPr>
        <p:spPr>
          <a:xfrm>
            <a:off x="383047" y="2142699"/>
            <a:ext cx="4844047" cy="4034264"/>
          </a:xfrm>
        </p:spPr>
        <p:txBody>
          <a:bodyPr>
            <a:normAutofit/>
          </a:bodyPr>
          <a:lstStyle/>
          <a:p>
            <a:pPr marL="0" indent="0">
              <a:lnSpc>
                <a:spcPct val="100000"/>
              </a:lnSpc>
              <a:buNone/>
            </a:pPr>
            <a:r>
              <a:rPr lang="en-GB" sz="2400" dirty="0"/>
              <a:t>Relative contribution of </a:t>
            </a:r>
            <a:r>
              <a:rPr lang="en-GB" sz="2400" b="1" dirty="0">
                <a:solidFill>
                  <a:srgbClr val="00B0F0"/>
                </a:solidFill>
              </a:rPr>
              <a:t>biomass burning</a:t>
            </a:r>
            <a:r>
              <a:rPr lang="en-GB" sz="2400" dirty="0"/>
              <a:t>, </a:t>
            </a:r>
            <a:r>
              <a:rPr lang="en-GB" sz="2400" b="1" dirty="0">
                <a:solidFill>
                  <a:srgbClr val="FF00FF"/>
                </a:solidFill>
              </a:rPr>
              <a:t>anthropogenic combustion </a:t>
            </a:r>
            <a:r>
              <a:rPr lang="en-GB" sz="2400" dirty="0"/>
              <a:t>and </a:t>
            </a:r>
            <a:r>
              <a:rPr lang="en-GB" sz="2400" b="1" dirty="0">
                <a:solidFill>
                  <a:schemeClr val="accent4">
                    <a:lumMod val="75000"/>
                  </a:schemeClr>
                </a:solidFill>
              </a:rPr>
              <a:t>mineral dust </a:t>
            </a:r>
            <a:r>
              <a:rPr lang="en-GB" sz="2400" dirty="0"/>
              <a:t>sources to the soluble iron deposition in past, present and future climate scenarios. </a:t>
            </a:r>
          </a:p>
        </p:txBody>
      </p:sp>
      <p:sp>
        <p:nvSpPr>
          <p:cNvPr id="4" name="Slide Number Placeholder 3">
            <a:extLst>
              <a:ext uri="{FF2B5EF4-FFF2-40B4-BE49-F238E27FC236}">
                <a16:creationId xmlns:a16="http://schemas.microsoft.com/office/drawing/2014/main" id="{7AE43A0F-B125-97C7-71E1-5EB5BE63CB88}"/>
              </a:ext>
            </a:extLst>
          </p:cNvPr>
          <p:cNvSpPr>
            <a:spLocks noGrp="1"/>
          </p:cNvSpPr>
          <p:nvPr>
            <p:ph type="sldNum" sz="quarter" idx="12"/>
          </p:nvPr>
        </p:nvSpPr>
        <p:spPr/>
        <p:txBody>
          <a:bodyPr/>
          <a:lstStyle/>
          <a:p>
            <a:fld id="{5AFC50C9-30C3-43CC-ABA9-4B9096166E80}" type="slidenum">
              <a:rPr lang="en-GB" smtClean="0"/>
              <a:t>32</a:t>
            </a:fld>
            <a:endParaRPr lang="en-GB"/>
          </a:p>
        </p:txBody>
      </p:sp>
      <p:pic>
        <p:nvPicPr>
          <p:cNvPr id="6" name="Google Shape;84;g1a009201525_0_8">
            <a:extLst>
              <a:ext uri="{FF2B5EF4-FFF2-40B4-BE49-F238E27FC236}">
                <a16:creationId xmlns:a16="http://schemas.microsoft.com/office/drawing/2014/main" id="{4DE21A49-45E3-E56D-FB61-6F316A2F7F52}"/>
              </a:ext>
            </a:extLst>
          </p:cNvPr>
          <p:cNvPicPr preferRelativeResize="0"/>
          <p:nvPr/>
        </p:nvPicPr>
        <p:blipFill rotWithShape="1">
          <a:blip r:embed="rId2">
            <a:alphaModFix/>
          </a:blip>
          <a:srcRect l="46251" t="4870"/>
          <a:stretch/>
        </p:blipFill>
        <p:spPr>
          <a:xfrm>
            <a:off x="5227094" y="835422"/>
            <a:ext cx="6619766" cy="5929919"/>
          </a:xfrm>
          <a:prstGeom prst="rect">
            <a:avLst/>
          </a:prstGeom>
          <a:noFill/>
          <a:ln>
            <a:noFill/>
          </a:ln>
        </p:spPr>
      </p:pic>
      <p:sp>
        <p:nvSpPr>
          <p:cNvPr id="7" name="TextBox 6">
            <a:extLst>
              <a:ext uri="{FF2B5EF4-FFF2-40B4-BE49-F238E27FC236}">
                <a16:creationId xmlns:a16="http://schemas.microsoft.com/office/drawing/2014/main" id="{82614CEC-A435-AC33-9491-2D2394B8F418}"/>
              </a:ext>
            </a:extLst>
          </p:cNvPr>
          <p:cNvSpPr txBox="1"/>
          <p:nvPr/>
        </p:nvSpPr>
        <p:spPr>
          <a:xfrm>
            <a:off x="2079275" y="5437803"/>
            <a:ext cx="3531223" cy="584775"/>
          </a:xfrm>
          <a:prstGeom prst="rect">
            <a:avLst/>
          </a:prstGeom>
          <a:noFill/>
        </p:spPr>
        <p:txBody>
          <a:bodyPr wrap="none" rtlCol="0">
            <a:spAutoFit/>
          </a:bodyPr>
          <a:lstStyle/>
          <a:p>
            <a:r>
              <a:rPr lang="en-GB" sz="1600" i="1" dirty="0" err="1"/>
              <a:t>Bergas-Massó</a:t>
            </a:r>
            <a:r>
              <a:rPr lang="en-GB" sz="1600" i="1" dirty="0"/>
              <a:t> et al., 2023</a:t>
            </a:r>
          </a:p>
          <a:p>
            <a:r>
              <a:rPr lang="en-GB" sz="1600" i="1" dirty="0"/>
              <a:t>Recently published in Earth’s Future </a:t>
            </a:r>
          </a:p>
        </p:txBody>
      </p:sp>
    </p:spTree>
    <p:extLst>
      <p:ext uri="{BB962C8B-B14F-4D97-AF65-F5344CB8AC3E}">
        <p14:creationId xmlns:p14="http://schemas.microsoft.com/office/powerpoint/2010/main" val="453064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45C1-FE65-6BB1-C993-5456280034A2}"/>
              </a:ext>
            </a:extLst>
          </p:cNvPr>
          <p:cNvSpPr>
            <a:spLocks noGrp="1"/>
          </p:cNvSpPr>
          <p:nvPr>
            <p:ph type="title"/>
          </p:nvPr>
        </p:nvSpPr>
        <p:spPr/>
        <p:txBody>
          <a:bodyPr/>
          <a:lstStyle/>
          <a:p>
            <a:r>
              <a:rPr lang="en-GB" dirty="0"/>
              <a:t>Open questions and future research</a:t>
            </a:r>
          </a:p>
        </p:txBody>
      </p:sp>
      <p:sp>
        <p:nvSpPr>
          <p:cNvPr id="5" name="Text Placeholder 4">
            <a:extLst>
              <a:ext uri="{FF2B5EF4-FFF2-40B4-BE49-F238E27FC236}">
                <a16:creationId xmlns:a16="http://schemas.microsoft.com/office/drawing/2014/main" id="{A50585DB-E838-B69C-5786-8B427EE73C1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28CA02-6EC5-DA55-9E34-D5E680C028A3}"/>
              </a:ext>
            </a:extLst>
          </p:cNvPr>
          <p:cNvSpPr>
            <a:spLocks noGrp="1"/>
          </p:cNvSpPr>
          <p:nvPr>
            <p:ph type="sldNum" sz="quarter" idx="12"/>
          </p:nvPr>
        </p:nvSpPr>
        <p:spPr/>
        <p:txBody>
          <a:bodyPr/>
          <a:lstStyle/>
          <a:p>
            <a:fld id="{5AFC50C9-30C3-43CC-ABA9-4B9096166E80}" type="slidenum">
              <a:rPr lang="en-GB" smtClean="0"/>
              <a:t>33</a:t>
            </a:fld>
            <a:endParaRPr lang="en-GB"/>
          </a:p>
        </p:txBody>
      </p:sp>
    </p:spTree>
    <p:extLst>
      <p:ext uri="{BB962C8B-B14F-4D97-AF65-F5344CB8AC3E}">
        <p14:creationId xmlns:p14="http://schemas.microsoft.com/office/powerpoint/2010/main" val="3575700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C62D-8E8B-CB43-BBA2-F9E74DE78890}"/>
              </a:ext>
            </a:extLst>
          </p:cNvPr>
          <p:cNvSpPr>
            <a:spLocks noGrp="1"/>
          </p:cNvSpPr>
          <p:nvPr>
            <p:ph type="title"/>
          </p:nvPr>
        </p:nvSpPr>
        <p:spPr/>
        <p:txBody>
          <a:bodyPr/>
          <a:lstStyle/>
          <a:p>
            <a:pPr algn="l"/>
            <a:r>
              <a:rPr lang="en-GB" b="0" dirty="0"/>
              <a:t>On-going and future work</a:t>
            </a:r>
          </a:p>
        </p:txBody>
      </p:sp>
      <p:sp>
        <p:nvSpPr>
          <p:cNvPr id="3" name="Content Placeholder 2">
            <a:extLst>
              <a:ext uri="{FF2B5EF4-FFF2-40B4-BE49-F238E27FC236}">
                <a16:creationId xmlns:a16="http://schemas.microsoft.com/office/drawing/2014/main" id="{0F940D51-3C65-E366-E256-A42B02FA7909}"/>
              </a:ext>
            </a:extLst>
          </p:cNvPr>
          <p:cNvSpPr>
            <a:spLocks noGrp="1"/>
          </p:cNvSpPr>
          <p:nvPr>
            <p:ph idx="1"/>
          </p:nvPr>
        </p:nvSpPr>
        <p:spPr/>
        <p:txBody>
          <a:bodyPr/>
          <a:lstStyle/>
          <a:p>
            <a:pPr>
              <a:lnSpc>
                <a:spcPct val="100000"/>
              </a:lnSpc>
              <a:spcBef>
                <a:spcPts val="1200"/>
              </a:spcBef>
              <a:spcAft>
                <a:spcPts val="600"/>
              </a:spcAft>
            </a:pPr>
            <a:r>
              <a:rPr lang="en-GB" dirty="0"/>
              <a:t>Impact of </a:t>
            </a:r>
            <a:r>
              <a:rPr lang="en-GB" b="1" dirty="0"/>
              <a:t>mineral-dependent</a:t>
            </a:r>
            <a:r>
              <a:rPr lang="en-GB" dirty="0"/>
              <a:t> dust </a:t>
            </a:r>
            <a:r>
              <a:rPr lang="en-GB" b="1" dirty="0"/>
              <a:t>optical properties </a:t>
            </a:r>
            <a:r>
              <a:rPr lang="en-GB" dirty="0"/>
              <a:t>and </a:t>
            </a:r>
            <a:r>
              <a:rPr lang="en-GB" b="1" dirty="0"/>
              <a:t>INP</a:t>
            </a:r>
            <a:r>
              <a:rPr lang="en-GB" dirty="0"/>
              <a:t> in </a:t>
            </a:r>
            <a:r>
              <a:rPr lang="en-GB" b="1" dirty="0"/>
              <a:t>long-term climate </a:t>
            </a:r>
            <a:r>
              <a:rPr lang="en-GB" dirty="0"/>
              <a:t>experiments (e.g., </a:t>
            </a:r>
            <a:r>
              <a:rPr lang="en-GB" dirty="0" err="1"/>
              <a:t>FORCeS</a:t>
            </a:r>
            <a:r>
              <a:rPr lang="en-GB" dirty="0"/>
              <a:t> and AEROCOM DURF experiments) with EC-Earth3.</a:t>
            </a:r>
          </a:p>
          <a:p>
            <a:pPr>
              <a:lnSpc>
                <a:spcPct val="100000"/>
              </a:lnSpc>
              <a:spcBef>
                <a:spcPts val="1200"/>
              </a:spcBef>
              <a:spcAft>
                <a:spcPts val="600"/>
              </a:spcAft>
            </a:pPr>
            <a:r>
              <a:rPr lang="en-GB" dirty="0"/>
              <a:t>Assess the contribution of </a:t>
            </a:r>
            <a:r>
              <a:rPr lang="en-GB" b="1" dirty="0"/>
              <a:t>anthropogenic dust sources </a:t>
            </a:r>
            <a:r>
              <a:rPr lang="en-GB" dirty="0"/>
              <a:t>and </a:t>
            </a:r>
            <a:r>
              <a:rPr lang="en-GB" b="1" dirty="0"/>
              <a:t>improved biomass burning </a:t>
            </a:r>
            <a:r>
              <a:rPr lang="en-GB" dirty="0"/>
              <a:t>emissions upon </a:t>
            </a:r>
            <a:r>
              <a:rPr lang="en-GB" b="1" dirty="0"/>
              <a:t>soluble iron </a:t>
            </a:r>
            <a:r>
              <a:rPr lang="en-GB" dirty="0"/>
              <a:t>deposition with EC-Earth3-Iron. </a:t>
            </a:r>
          </a:p>
          <a:p>
            <a:pPr>
              <a:lnSpc>
                <a:spcPct val="100000"/>
              </a:lnSpc>
              <a:spcBef>
                <a:spcPts val="1200"/>
              </a:spcBef>
              <a:spcAft>
                <a:spcPts val="600"/>
              </a:spcAft>
            </a:pPr>
            <a:r>
              <a:rPr lang="en-GB" dirty="0"/>
              <a:t>Exploit FRAGMENT ERC (experimental campaigns in Morocco, Iceland, US and Jordan) data to further </a:t>
            </a:r>
            <a:r>
              <a:rPr lang="en-GB" b="1" dirty="0"/>
              <a:t>constrain the minerals emitted size distribution</a:t>
            </a:r>
            <a:r>
              <a:rPr lang="en-GB" dirty="0"/>
              <a:t>.</a:t>
            </a:r>
          </a:p>
        </p:txBody>
      </p:sp>
    </p:spTree>
    <p:extLst>
      <p:ext uri="{BB962C8B-B14F-4D97-AF65-F5344CB8AC3E}">
        <p14:creationId xmlns:p14="http://schemas.microsoft.com/office/powerpoint/2010/main" val="107345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CF70-D75C-E9D4-6784-D4F915569C99}"/>
              </a:ext>
            </a:extLst>
          </p:cNvPr>
          <p:cNvSpPr>
            <a:spLocks noGrp="1"/>
          </p:cNvSpPr>
          <p:nvPr>
            <p:ph type="title"/>
          </p:nvPr>
        </p:nvSpPr>
        <p:spPr/>
        <p:txBody>
          <a:bodyPr/>
          <a:lstStyle/>
          <a:p>
            <a:r>
              <a:rPr lang="en-GB" dirty="0"/>
              <a:t>Summary and conclusions</a:t>
            </a:r>
          </a:p>
        </p:txBody>
      </p:sp>
      <p:sp>
        <p:nvSpPr>
          <p:cNvPr id="3" name="Content Placeholder 2">
            <a:extLst>
              <a:ext uri="{FF2B5EF4-FFF2-40B4-BE49-F238E27FC236}">
                <a16:creationId xmlns:a16="http://schemas.microsoft.com/office/drawing/2014/main" id="{07694FC7-2C32-AF2E-72DB-564B4E018B49}"/>
              </a:ext>
            </a:extLst>
          </p:cNvPr>
          <p:cNvSpPr>
            <a:spLocks noGrp="1"/>
          </p:cNvSpPr>
          <p:nvPr>
            <p:ph idx="1"/>
          </p:nvPr>
        </p:nvSpPr>
        <p:spPr/>
        <p:txBody>
          <a:bodyPr>
            <a:normAutofit/>
          </a:bodyPr>
          <a:lstStyle/>
          <a:p>
            <a:pPr>
              <a:lnSpc>
                <a:spcPct val="100000"/>
              </a:lnSpc>
              <a:spcBef>
                <a:spcPts val="1200"/>
              </a:spcBef>
              <a:spcAft>
                <a:spcPts val="600"/>
              </a:spcAft>
            </a:pPr>
            <a:r>
              <a:rPr lang="en-GB" sz="2400" dirty="0"/>
              <a:t>Common soil map and emission method </a:t>
            </a:r>
            <a:r>
              <a:rPr lang="en-GB" sz="2400" dirty="0">
                <a:sym typeface="Wingdings" panose="05000000000000000000" pitchFamily="2" charset="2"/>
              </a:rPr>
              <a:t> </a:t>
            </a:r>
            <a:r>
              <a:rPr lang="en-GB" sz="2400" dirty="0"/>
              <a:t>Variability across models due to different size distribution, transport and removal processes.</a:t>
            </a:r>
          </a:p>
          <a:p>
            <a:pPr>
              <a:lnSpc>
                <a:spcPct val="100000"/>
              </a:lnSpc>
              <a:spcBef>
                <a:spcPts val="1200"/>
              </a:spcBef>
              <a:spcAft>
                <a:spcPts val="600"/>
              </a:spcAft>
            </a:pPr>
            <a:r>
              <a:rPr lang="en-GB" sz="2400" dirty="0"/>
              <a:t>Similar evaluation metrics against mineral fractions </a:t>
            </a:r>
            <a:r>
              <a:rPr lang="en-GB" sz="2400" dirty="0">
                <a:sym typeface="Wingdings" panose="05000000000000000000" pitchFamily="2" charset="2"/>
              </a:rPr>
              <a:t>(likely dominated by observations close to sources)   </a:t>
            </a:r>
            <a:endParaRPr lang="en-GB" sz="2400" dirty="0"/>
          </a:p>
          <a:p>
            <a:pPr>
              <a:lnSpc>
                <a:spcPct val="100000"/>
              </a:lnSpc>
              <a:spcBef>
                <a:spcPts val="1200"/>
              </a:spcBef>
              <a:spcAft>
                <a:spcPts val="600"/>
              </a:spcAft>
            </a:pPr>
            <a:r>
              <a:rPr lang="en-GB" sz="2400" dirty="0"/>
              <a:t>Relevance of the size-distributed mineralogy at emission (e.g., overestimation of quartz in aerosol silt sizes).</a:t>
            </a:r>
          </a:p>
          <a:p>
            <a:pPr>
              <a:lnSpc>
                <a:spcPct val="100000"/>
              </a:lnSpc>
              <a:spcBef>
                <a:spcPts val="1200"/>
              </a:spcBef>
              <a:spcAft>
                <a:spcPts val="600"/>
              </a:spcAft>
            </a:pPr>
            <a:r>
              <a:rPr lang="en-GB" sz="2400" dirty="0"/>
              <a:t>Issues with the soil maps, particularly relevant for iron oxides</a:t>
            </a:r>
          </a:p>
          <a:p>
            <a:pPr>
              <a:lnSpc>
                <a:spcPct val="100000"/>
              </a:lnSpc>
              <a:spcBef>
                <a:spcPts val="1200"/>
              </a:spcBef>
              <a:spcAft>
                <a:spcPts val="600"/>
              </a:spcAft>
            </a:pPr>
            <a:r>
              <a:rPr lang="en-GB" sz="2400" dirty="0"/>
              <a:t>Significant impact in our model results: dust SSA, ice crystal number concentrations, iron emission and dissolution.</a:t>
            </a:r>
          </a:p>
          <a:p>
            <a:pPr>
              <a:lnSpc>
                <a:spcPct val="100000"/>
              </a:lnSpc>
              <a:spcAft>
                <a:spcPts val="600"/>
              </a:spcAft>
            </a:pPr>
            <a:endParaRPr lang="en-GB" sz="2400" dirty="0"/>
          </a:p>
        </p:txBody>
      </p:sp>
    </p:spTree>
    <p:extLst>
      <p:ext uri="{BB962C8B-B14F-4D97-AF65-F5344CB8AC3E}">
        <p14:creationId xmlns:p14="http://schemas.microsoft.com/office/powerpoint/2010/main" val="2814456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4D6-0372-D757-20D1-68ABAD3DF4DC}"/>
              </a:ext>
            </a:extLst>
          </p:cNvPr>
          <p:cNvSpPr>
            <a:spLocks noGrp="1"/>
          </p:cNvSpPr>
          <p:nvPr>
            <p:ph type="title"/>
          </p:nvPr>
        </p:nvSpPr>
        <p:spPr/>
        <p:txBody>
          <a:bodyPr/>
          <a:lstStyle/>
          <a:p>
            <a:r>
              <a:rPr lang="en-GB" dirty="0"/>
              <a:t>Summary and conclusions</a:t>
            </a:r>
          </a:p>
        </p:txBody>
      </p:sp>
      <p:sp>
        <p:nvSpPr>
          <p:cNvPr id="3" name="Content Placeholder 2">
            <a:extLst>
              <a:ext uri="{FF2B5EF4-FFF2-40B4-BE49-F238E27FC236}">
                <a16:creationId xmlns:a16="http://schemas.microsoft.com/office/drawing/2014/main" id="{89EE3C0C-1AE5-B705-222B-10867AE9B85C}"/>
              </a:ext>
            </a:extLst>
          </p:cNvPr>
          <p:cNvSpPr>
            <a:spLocks noGrp="1"/>
          </p:cNvSpPr>
          <p:nvPr>
            <p:ph idx="1"/>
          </p:nvPr>
        </p:nvSpPr>
        <p:spPr/>
        <p:txBody>
          <a:bodyPr>
            <a:normAutofit/>
          </a:bodyPr>
          <a:lstStyle/>
          <a:p>
            <a:pPr>
              <a:lnSpc>
                <a:spcPct val="100000"/>
              </a:lnSpc>
              <a:spcBef>
                <a:spcPts val="1200"/>
              </a:spcBef>
              <a:spcAft>
                <a:spcPts val="600"/>
              </a:spcAft>
            </a:pPr>
            <a:r>
              <a:rPr lang="en-GB" sz="2400" dirty="0"/>
              <a:t>Need for further observational constraints, both to better characterize the soils and to assess the airborne dust composition.</a:t>
            </a:r>
          </a:p>
          <a:p>
            <a:pPr marL="285750" indent="-285750">
              <a:lnSpc>
                <a:spcPct val="100000"/>
              </a:lnSpc>
              <a:spcBef>
                <a:spcPts val="1200"/>
              </a:spcBef>
              <a:spcAft>
                <a:spcPts val="600"/>
              </a:spcAft>
            </a:pPr>
            <a:r>
              <a:rPr lang="en-GB" sz="2400" dirty="0"/>
              <a:t>The FRAGMENT ERC experimental campaigns (led by C. Pérez García-Pando) will bring in new information on the soil and airborne dust composition. </a:t>
            </a:r>
          </a:p>
          <a:p>
            <a:pPr marL="285750" indent="-285750">
              <a:lnSpc>
                <a:spcPct val="100000"/>
              </a:lnSpc>
              <a:spcBef>
                <a:spcPts val="1200"/>
              </a:spcBef>
              <a:spcAft>
                <a:spcPts val="600"/>
              </a:spcAft>
            </a:pPr>
            <a:r>
              <a:rPr lang="en-GB" sz="2400" dirty="0"/>
              <a:t>The EMIT NASA mission (Green et al., 2020) will provide new (observationally constrained) mineral maps of dust sources by the end of the year. </a:t>
            </a:r>
          </a:p>
        </p:txBody>
      </p:sp>
    </p:spTree>
    <p:extLst>
      <p:ext uri="{BB962C8B-B14F-4D97-AF65-F5344CB8AC3E}">
        <p14:creationId xmlns:p14="http://schemas.microsoft.com/office/powerpoint/2010/main" val="1260792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46754" y="1353949"/>
            <a:ext cx="6362700" cy="2416828"/>
            <a:chOff x="628650" y="846990"/>
            <a:chExt cx="8483600" cy="3222437"/>
          </a:xfrm>
        </p:grpSpPr>
        <p:pic>
          <p:nvPicPr>
            <p:cNvPr id="5" name="Picture 4" descr="dust_psd_minerals51_sample_relativ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750" y="1211927"/>
              <a:ext cx="2857500" cy="2857500"/>
            </a:xfrm>
            <a:prstGeom prst="rect">
              <a:avLst/>
            </a:prstGeom>
          </p:spPr>
        </p:pic>
        <p:grpSp>
          <p:nvGrpSpPr>
            <p:cNvPr id="6" name="Group 5"/>
            <p:cNvGrpSpPr/>
            <p:nvPr/>
          </p:nvGrpSpPr>
          <p:grpSpPr>
            <a:xfrm>
              <a:off x="628650" y="846990"/>
              <a:ext cx="8024674" cy="3178910"/>
              <a:chOff x="628650" y="846990"/>
              <a:chExt cx="8024674" cy="3178910"/>
            </a:xfrm>
          </p:grpSpPr>
          <p:pic>
            <p:nvPicPr>
              <p:cNvPr id="7" name="Picture 6" descr="soilpsds_minerals51_sa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168400"/>
                <a:ext cx="2857500" cy="2857500"/>
              </a:xfrm>
              <a:prstGeom prst="rect">
                <a:avLst/>
              </a:prstGeom>
            </p:spPr>
          </p:pic>
          <p:pic>
            <p:nvPicPr>
              <p:cNvPr id="8" name="Picture 7" descr="soil_psds_minerals51_sample_relative.pdf"/>
              <p:cNvPicPr>
                <a:picLocks noChangeAspect="1"/>
              </p:cNvPicPr>
              <p:nvPr/>
            </p:nvPicPr>
            <p:blipFill rotWithShape="1">
              <a:blip r:embed="rId4">
                <a:extLst>
                  <a:ext uri="{28A0092B-C50C-407E-A947-70E740481C1C}">
                    <a14:useLocalDpi xmlns:a14="http://schemas.microsoft.com/office/drawing/2010/main" val="0"/>
                  </a:ext>
                </a:extLst>
              </a:blip>
              <a:srcRect b="1301"/>
              <a:stretch/>
            </p:blipFill>
            <p:spPr>
              <a:xfrm>
                <a:off x="3352800" y="1173827"/>
                <a:ext cx="2857500" cy="2820323"/>
              </a:xfrm>
              <a:prstGeom prst="rect">
                <a:avLst/>
              </a:prstGeom>
            </p:spPr>
          </p:pic>
          <p:grpSp>
            <p:nvGrpSpPr>
              <p:cNvPr id="9" name="Group 8"/>
              <p:cNvGrpSpPr/>
              <p:nvPr/>
            </p:nvGrpSpPr>
            <p:grpSpPr>
              <a:xfrm>
                <a:off x="1219200" y="1313527"/>
                <a:ext cx="2046757" cy="1308051"/>
                <a:chOff x="7188200" y="4945727"/>
                <a:chExt cx="2046757" cy="1308051"/>
              </a:xfrm>
            </p:grpSpPr>
            <p:sp>
              <p:nvSpPr>
                <p:cNvPr id="13" name="TextBox 12"/>
                <p:cNvSpPr txBox="1"/>
                <p:nvPr/>
              </p:nvSpPr>
              <p:spPr>
                <a:xfrm>
                  <a:off x="7315200" y="4945727"/>
                  <a:ext cx="1919757" cy="1308051"/>
                </a:xfrm>
                <a:prstGeom prst="rect">
                  <a:avLst/>
                </a:prstGeom>
                <a:noFill/>
              </p:spPr>
              <p:txBody>
                <a:bodyPr wrap="none" rtlCol="0">
                  <a:spAutoFit/>
                </a:bodyPr>
                <a:lstStyle/>
                <a:p>
                  <a:r>
                    <a:rPr lang="en-US" sz="825" b="1" dirty="0"/>
                    <a:t>PHYLLOSILICATES </a:t>
                  </a:r>
                </a:p>
                <a:p>
                  <a:r>
                    <a:rPr lang="en-US" sz="825" b="1" dirty="0"/>
                    <a:t>(</a:t>
                  </a:r>
                  <a:r>
                    <a:rPr lang="en-US" sz="825" b="1" dirty="0" err="1"/>
                    <a:t>illite</a:t>
                  </a:r>
                  <a:r>
                    <a:rPr lang="en-US" sz="825" b="1" dirty="0"/>
                    <a:t>, </a:t>
                  </a:r>
                  <a:r>
                    <a:rPr lang="en-US" sz="825" b="1" dirty="0" err="1"/>
                    <a:t>smectite</a:t>
                  </a:r>
                  <a:r>
                    <a:rPr lang="en-US" sz="825" b="1" dirty="0"/>
                    <a:t>, kaolinite)</a:t>
                  </a:r>
                </a:p>
                <a:p>
                  <a:r>
                    <a:rPr lang="en-US" sz="825" b="1" dirty="0"/>
                    <a:t>CALCITE</a:t>
                  </a:r>
                </a:p>
                <a:p>
                  <a:r>
                    <a:rPr lang="en-US" sz="825" b="1" dirty="0"/>
                    <a:t>QUARTZ</a:t>
                  </a:r>
                </a:p>
                <a:p>
                  <a:r>
                    <a:rPr lang="en-US" sz="825" b="1" dirty="0"/>
                    <a:t>FELDSPAR</a:t>
                  </a:r>
                </a:p>
                <a:p>
                  <a:r>
                    <a:rPr lang="en-US" sz="825" b="1" dirty="0"/>
                    <a:t>GYPSUM</a:t>
                  </a:r>
                </a:p>
                <a:p>
                  <a:r>
                    <a:rPr lang="en-US" sz="825" b="1" dirty="0"/>
                    <a:t>HEMATITE</a:t>
                  </a:r>
                </a:p>
              </p:txBody>
            </p:sp>
            <p:sp>
              <p:nvSpPr>
                <p:cNvPr id="14" name="Rectangle 13"/>
                <p:cNvSpPr/>
                <p:nvPr/>
              </p:nvSpPr>
              <p:spPr>
                <a:xfrm>
                  <a:off x="7188200" y="5110827"/>
                  <a:ext cx="152400" cy="1016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7188200" y="5352127"/>
                  <a:ext cx="152400" cy="101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p:nvSpPr>
              <p:spPr>
                <a:xfrm>
                  <a:off x="7188200" y="5529927"/>
                  <a:ext cx="152400" cy="10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ectangle 16"/>
                <p:cNvSpPr/>
                <p:nvPr/>
              </p:nvSpPr>
              <p:spPr>
                <a:xfrm>
                  <a:off x="7188200" y="5695027"/>
                  <a:ext cx="152400" cy="101600"/>
                </a:xfrm>
                <a:prstGeom prst="rect">
                  <a:avLst/>
                </a:prstGeom>
                <a:solidFill>
                  <a:srgbClr val="FF81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Rectangle 17"/>
                <p:cNvSpPr/>
                <p:nvPr/>
              </p:nvSpPr>
              <p:spPr>
                <a:xfrm>
                  <a:off x="7188200" y="5872827"/>
                  <a:ext cx="152400" cy="101600"/>
                </a:xfrm>
                <a:prstGeom prst="rect">
                  <a:avLst/>
                </a:prstGeom>
                <a:solidFill>
                  <a:srgbClr val="8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p:nvSpPr>
              <p:spPr>
                <a:xfrm>
                  <a:off x="7188200" y="6037927"/>
                  <a:ext cx="152400" cy="101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1" name="TextBox 10"/>
              <p:cNvSpPr txBox="1"/>
              <p:nvPr/>
            </p:nvSpPr>
            <p:spPr>
              <a:xfrm>
                <a:off x="3162300" y="846990"/>
                <a:ext cx="630941" cy="400109"/>
              </a:xfrm>
              <a:prstGeom prst="rect">
                <a:avLst/>
              </a:prstGeom>
              <a:noFill/>
            </p:spPr>
            <p:txBody>
              <a:bodyPr wrap="none" rtlCol="0">
                <a:spAutoFit/>
              </a:bodyPr>
              <a:lstStyle/>
              <a:p>
                <a:r>
                  <a:rPr lang="en-US" sz="1350" dirty="0"/>
                  <a:t>Soil</a:t>
                </a:r>
              </a:p>
            </p:txBody>
          </p:sp>
          <p:sp>
            <p:nvSpPr>
              <p:cNvPr id="12" name="TextBox 11"/>
              <p:cNvSpPr txBox="1"/>
              <p:nvPr/>
            </p:nvSpPr>
            <p:spPr>
              <a:xfrm>
                <a:off x="7124700" y="952501"/>
                <a:ext cx="1528624" cy="400109"/>
              </a:xfrm>
              <a:prstGeom prst="rect">
                <a:avLst/>
              </a:prstGeom>
              <a:noFill/>
            </p:spPr>
            <p:txBody>
              <a:bodyPr wrap="none" rtlCol="0">
                <a:spAutoFit/>
              </a:bodyPr>
              <a:lstStyle/>
              <a:p>
                <a:r>
                  <a:rPr lang="en-US" sz="1350" dirty="0"/>
                  <a:t>Emitted dust</a:t>
                </a:r>
              </a:p>
            </p:txBody>
          </p:sp>
        </p:grpSp>
      </p:grpSp>
      <p:sp>
        <p:nvSpPr>
          <p:cNvPr id="26" name="Title 1"/>
          <p:cNvSpPr>
            <a:spLocks noGrp="1"/>
          </p:cNvSpPr>
          <p:nvPr>
            <p:ph type="title"/>
          </p:nvPr>
        </p:nvSpPr>
        <p:spPr>
          <a:xfrm>
            <a:off x="0" y="263828"/>
            <a:ext cx="12192000" cy="628798"/>
          </a:xfrm>
        </p:spPr>
        <p:txBody>
          <a:bodyPr/>
          <a:lstStyle/>
          <a:p>
            <a:r>
              <a:rPr lang="en-US" sz="3600" b="0" dirty="0"/>
              <a:t>Refining the mineral fractions at emission</a:t>
            </a:r>
          </a:p>
        </p:txBody>
      </p:sp>
      <p:sp>
        <p:nvSpPr>
          <p:cNvPr id="2" name="TextBox 1"/>
          <p:cNvSpPr txBox="1"/>
          <p:nvPr/>
        </p:nvSpPr>
        <p:spPr>
          <a:xfrm rot="16200000">
            <a:off x="1243976" y="2449159"/>
            <a:ext cx="1261884" cy="300082"/>
          </a:xfrm>
          <a:prstGeom prst="rect">
            <a:avLst/>
          </a:prstGeom>
          <a:noFill/>
        </p:spPr>
        <p:txBody>
          <a:bodyPr wrap="none" rtlCol="0">
            <a:spAutoFit/>
          </a:bodyPr>
          <a:lstStyle/>
          <a:p>
            <a:r>
              <a:rPr lang="en-US" sz="1350" dirty="0"/>
              <a:t>Standard BFT</a:t>
            </a:r>
          </a:p>
        </p:txBody>
      </p:sp>
      <p:sp>
        <p:nvSpPr>
          <p:cNvPr id="28" name="TextBox 23"/>
          <p:cNvSpPr txBox="1">
            <a:spLocks noChangeArrowheads="1"/>
          </p:cNvSpPr>
          <p:nvPr/>
        </p:nvSpPr>
        <p:spPr bwMode="auto">
          <a:xfrm>
            <a:off x="8442792" y="2666570"/>
            <a:ext cx="22252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400" i="1" dirty="0" err="1">
                <a:latin typeface="+mn-lt"/>
              </a:rPr>
              <a:t>Perlwitz</a:t>
            </a:r>
            <a:r>
              <a:rPr lang="en-US" altLang="x-none" sz="1400" i="1" dirty="0">
                <a:latin typeface="+mn-lt"/>
              </a:rPr>
              <a:t> et al., 2015a,b;</a:t>
            </a:r>
          </a:p>
          <a:p>
            <a:pPr eaLnBrk="1" hangingPunct="1"/>
            <a:r>
              <a:rPr lang="en-US" altLang="x-none" sz="1400" i="1" dirty="0">
                <a:latin typeface="+mn-lt"/>
              </a:rPr>
              <a:t> Pérez García-Pando et al., 2016;</a:t>
            </a:r>
          </a:p>
          <a:p>
            <a:pPr eaLnBrk="1" hangingPunct="1"/>
            <a:r>
              <a:rPr lang="en-US" altLang="x-none" sz="1400" i="1" dirty="0">
                <a:latin typeface="+mn-lt"/>
              </a:rPr>
              <a:t> </a:t>
            </a:r>
          </a:p>
        </p:txBody>
      </p:sp>
      <p:sp>
        <p:nvSpPr>
          <p:cNvPr id="22" name="TextBox 21">
            <a:extLst>
              <a:ext uri="{FF2B5EF4-FFF2-40B4-BE49-F238E27FC236}">
                <a16:creationId xmlns:a16="http://schemas.microsoft.com/office/drawing/2014/main" id="{002415E1-E98C-3861-8BA9-813AD6A7D30B}"/>
              </a:ext>
            </a:extLst>
          </p:cNvPr>
          <p:cNvSpPr txBox="1"/>
          <p:nvPr/>
        </p:nvSpPr>
        <p:spPr>
          <a:xfrm>
            <a:off x="29678" y="5851087"/>
            <a:ext cx="9183371" cy="400110"/>
          </a:xfrm>
          <a:prstGeom prst="rect">
            <a:avLst/>
          </a:prstGeom>
          <a:noFill/>
        </p:spPr>
        <p:txBody>
          <a:bodyPr wrap="square">
            <a:spAutoFit/>
          </a:bodyPr>
          <a:lstStyle/>
          <a:p>
            <a:r>
              <a:rPr lang="en-US" sz="2000" b="0" dirty="0"/>
              <a:t>Extended BFT proposed by C. </a:t>
            </a:r>
            <a:r>
              <a:rPr lang="en-US" sz="2000" dirty="0"/>
              <a:t>Pérez García-Pando</a:t>
            </a:r>
            <a:endParaRPr lang="en-GB" sz="2000" dirty="0"/>
          </a:p>
        </p:txBody>
      </p:sp>
    </p:spTree>
    <p:extLst>
      <p:ext uri="{BB962C8B-B14F-4D97-AF65-F5344CB8AC3E}">
        <p14:creationId xmlns:p14="http://schemas.microsoft.com/office/powerpoint/2010/main" val="1331603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46754" y="1353949"/>
            <a:ext cx="6362700" cy="2416828"/>
            <a:chOff x="628650" y="846990"/>
            <a:chExt cx="8483600" cy="3222437"/>
          </a:xfrm>
        </p:grpSpPr>
        <p:pic>
          <p:nvPicPr>
            <p:cNvPr id="5" name="Picture 4" descr="dust_psd_minerals51_sample_relativ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750" y="1211927"/>
              <a:ext cx="2857500" cy="2857500"/>
            </a:xfrm>
            <a:prstGeom prst="rect">
              <a:avLst/>
            </a:prstGeom>
          </p:spPr>
        </p:pic>
        <p:grpSp>
          <p:nvGrpSpPr>
            <p:cNvPr id="6" name="Group 5"/>
            <p:cNvGrpSpPr/>
            <p:nvPr/>
          </p:nvGrpSpPr>
          <p:grpSpPr>
            <a:xfrm>
              <a:off x="628650" y="846990"/>
              <a:ext cx="8024674" cy="3178910"/>
              <a:chOff x="628650" y="846990"/>
              <a:chExt cx="8024674" cy="3178910"/>
            </a:xfrm>
          </p:grpSpPr>
          <p:pic>
            <p:nvPicPr>
              <p:cNvPr id="7" name="Picture 6" descr="soilpsds_minerals51_sa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168400"/>
                <a:ext cx="2857500" cy="2857500"/>
              </a:xfrm>
              <a:prstGeom prst="rect">
                <a:avLst/>
              </a:prstGeom>
            </p:spPr>
          </p:pic>
          <p:pic>
            <p:nvPicPr>
              <p:cNvPr id="8" name="Picture 7" descr="soil_psds_minerals51_sample_relative.pdf"/>
              <p:cNvPicPr>
                <a:picLocks noChangeAspect="1"/>
              </p:cNvPicPr>
              <p:nvPr/>
            </p:nvPicPr>
            <p:blipFill rotWithShape="1">
              <a:blip r:embed="rId4">
                <a:extLst>
                  <a:ext uri="{28A0092B-C50C-407E-A947-70E740481C1C}">
                    <a14:useLocalDpi xmlns:a14="http://schemas.microsoft.com/office/drawing/2010/main" val="0"/>
                  </a:ext>
                </a:extLst>
              </a:blip>
              <a:srcRect b="1301"/>
              <a:stretch/>
            </p:blipFill>
            <p:spPr>
              <a:xfrm>
                <a:off x="3352800" y="1173827"/>
                <a:ext cx="2857500" cy="2820323"/>
              </a:xfrm>
              <a:prstGeom prst="rect">
                <a:avLst/>
              </a:prstGeom>
            </p:spPr>
          </p:pic>
          <p:grpSp>
            <p:nvGrpSpPr>
              <p:cNvPr id="9" name="Group 8"/>
              <p:cNvGrpSpPr/>
              <p:nvPr/>
            </p:nvGrpSpPr>
            <p:grpSpPr>
              <a:xfrm>
                <a:off x="1219200" y="1313527"/>
                <a:ext cx="2046757" cy="1308051"/>
                <a:chOff x="7188200" y="4945727"/>
                <a:chExt cx="2046757" cy="1308051"/>
              </a:xfrm>
            </p:grpSpPr>
            <p:sp>
              <p:nvSpPr>
                <p:cNvPr id="13" name="TextBox 12"/>
                <p:cNvSpPr txBox="1"/>
                <p:nvPr/>
              </p:nvSpPr>
              <p:spPr>
                <a:xfrm>
                  <a:off x="7315200" y="4945727"/>
                  <a:ext cx="1919757" cy="1308051"/>
                </a:xfrm>
                <a:prstGeom prst="rect">
                  <a:avLst/>
                </a:prstGeom>
                <a:noFill/>
              </p:spPr>
              <p:txBody>
                <a:bodyPr wrap="none" rtlCol="0">
                  <a:spAutoFit/>
                </a:bodyPr>
                <a:lstStyle/>
                <a:p>
                  <a:r>
                    <a:rPr lang="en-US" sz="825" b="1" dirty="0"/>
                    <a:t>PHYLLOSILICATES </a:t>
                  </a:r>
                </a:p>
                <a:p>
                  <a:r>
                    <a:rPr lang="en-US" sz="825" b="1" dirty="0"/>
                    <a:t>(</a:t>
                  </a:r>
                  <a:r>
                    <a:rPr lang="en-US" sz="825" b="1" dirty="0" err="1"/>
                    <a:t>illite</a:t>
                  </a:r>
                  <a:r>
                    <a:rPr lang="en-US" sz="825" b="1" dirty="0"/>
                    <a:t>, </a:t>
                  </a:r>
                  <a:r>
                    <a:rPr lang="en-US" sz="825" b="1" dirty="0" err="1"/>
                    <a:t>smectite</a:t>
                  </a:r>
                  <a:r>
                    <a:rPr lang="en-US" sz="825" b="1" dirty="0"/>
                    <a:t>, kaolinite)</a:t>
                  </a:r>
                </a:p>
                <a:p>
                  <a:r>
                    <a:rPr lang="en-US" sz="825" b="1" dirty="0"/>
                    <a:t>CALCITE</a:t>
                  </a:r>
                </a:p>
                <a:p>
                  <a:r>
                    <a:rPr lang="en-US" sz="825" b="1" dirty="0"/>
                    <a:t>QUARTZ</a:t>
                  </a:r>
                </a:p>
                <a:p>
                  <a:r>
                    <a:rPr lang="en-US" sz="825" b="1" dirty="0"/>
                    <a:t>FELDSPAR</a:t>
                  </a:r>
                </a:p>
                <a:p>
                  <a:r>
                    <a:rPr lang="en-US" sz="825" b="1" dirty="0"/>
                    <a:t>GYPSUM</a:t>
                  </a:r>
                </a:p>
                <a:p>
                  <a:r>
                    <a:rPr lang="en-US" sz="825" b="1" dirty="0"/>
                    <a:t>HEMATITE</a:t>
                  </a:r>
                </a:p>
              </p:txBody>
            </p:sp>
            <p:sp>
              <p:nvSpPr>
                <p:cNvPr id="14" name="Rectangle 13"/>
                <p:cNvSpPr/>
                <p:nvPr/>
              </p:nvSpPr>
              <p:spPr>
                <a:xfrm>
                  <a:off x="7188200" y="5110827"/>
                  <a:ext cx="152400" cy="1016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7188200" y="5352127"/>
                  <a:ext cx="152400" cy="101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p:nvSpPr>
              <p:spPr>
                <a:xfrm>
                  <a:off x="7188200" y="5529927"/>
                  <a:ext cx="152400" cy="10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ectangle 16"/>
                <p:cNvSpPr/>
                <p:nvPr/>
              </p:nvSpPr>
              <p:spPr>
                <a:xfrm>
                  <a:off x="7188200" y="5695027"/>
                  <a:ext cx="152400" cy="101600"/>
                </a:xfrm>
                <a:prstGeom prst="rect">
                  <a:avLst/>
                </a:prstGeom>
                <a:solidFill>
                  <a:srgbClr val="FF81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Rectangle 17"/>
                <p:cNvSpPr/>
                <p:nvPr/>
              </p:nvSpPr>
              <p:spPr>
                <a:xfrm>
                  <a:off x="7188200" y="5872827"/>
                  <a:ext cx="152400" cy="101600"/>
                </a:xfrm>
                <a:prstGeom prst="rect">
                  <a:avLst/>
                </a:prstGeom>
                <a:solidFill>
                  <a:srgbClr val="8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p:nvSpPr>
              <p:spPr>
                <a:xfrm>
                  <a:off x="7188200" y="6037927"/>
                  <a:ext cx="152400" cy="101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1" name="TextBox 10"/>
              <p:cNvSpPr txBox="1"/>
              <p:nvPr/>
            </p:nvSpPr>
            <p:spPr>
              <a:xfrm>
                <a:off x="3162300" y="846990"/>
                <a:ext cx="630941" cy="400109"/>
              </a:xfrm>
              <a:prstGeom prst="rect">
                <a:avLst/>
              </a:prstGeom>
              <a:noFill/>
            </p:spPr>
            <p:txBody>
              <a:bodyPr wrap="none" rtlCol="0">
                <a:spAutoFit/>
              </a:bodyPr>
              <a:lstStyle/>
              <a:p>
                <a:r>
                  <a:rPr lang="en-US" sz="1350" dirty="0"/>
                  <a:t>Soil</a:t>
                </a:r>
              </a:p>
            </p:txBody>
          </p:sp>
          <p:sp>
            <p:nvSpPr>
              <p:cNvPr id="12" name="TextBox 11"/>
              <p:cNvSpPr txBox="1"/>
              <p:nvPr/>
            </p:nvSpPr>
            <p:spPr>
              <a:xfrm>
                <a:off x="7124700" y="952501"/>
                <a:ext cx="1528624" cy="400109"/>
              </a:xfrm>
              <a:prstGeom prst="rect">
                <a:avLst/>
              </a:prstGeom>
              <a:noFill/>
            </p:spPr>
            <p:txBody>
              <a:bodyPr wrap="none" rtlCol="0">
                <a:spAutoFit/>
              </a:bodyPr>
              <a:lstStyle/>
              <a:p>
                <a:r>
                  <a:rPr lang="en-US" sz="1350" dirty="0"/>
                  <a:t>Emitted dust</a:t>
                </a:r>
              </a:p>
            </p:txBody>
          </p:sp>
        </p:grpSp>
      </p:grpSp>
      <p:sp>
        <p:nvSpPr>
          <p:cNvPr id="2" name="TextBox 1"/>
          <p:cNvSpPr txBox="1"/>
          <p:nvPr/>
        </p:nvSpPr>
        <p:spPr>
          <a:xfrm rot="16200000">
            <a:off x="1243976" y="2449159"/>
            <a:ext cx="1261884" cy="300082"/>
          </a:xfrm>
          <a:prstGeom prst="rect">
            <a:avLst/>
          </a:prstGeom>
          <a:noFill/>
        </p:spPr>
        <p:txBody>
          <a:bodyPr wrap="none" rtlCol="0">
            <a:spAutoFit/>
          </a:bodyPr>
          <a:lstStyle/>
          <a:p>
            <a:r>
              <a:rPr lang="en-US" sz="1350" dirty="0"/>
              <a:t>Standard BFT</a:t>
            </a:r>
          </a:p>
        </p:txBody>
      </p:sp>
      <p:grpSp>
        <p:nvGrpSpPr>
          <p:cNvPr id="10" name="Group 9"/>
          <p:cNvGrpSpPr/>
          <p:nvPr/>
        </p:nvGrpSpPr>
        <p:grpSpPr>
          <a:xfrm>
            <a:off x="1716046" y="3700031"/>
            <a:ext cx="6707696" cy="2181225"/>
            <a:chOff x="-11794" y="3975100"/>
            <a:chExt cx="8943594" cy="2908300"/>
          </a:xfrm>
        </p:grpSpPr>
        <p:pic>
          <p:nvPicPr>
            <p:cNvPr id="23" name="Picture 22" descr="soilpsds_minerals53_sample_separate_minerals_each_normaliz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000" y="3993227"/>
              <a:ext cx="2857500" cy="2857500"/>
            </a:xfrm>
            <a:prstGeom prst="rect">
              <a:avLst/>
            </a:prstGeom>
          </p:spPr>
        </p:pic>
        <p:grpSp>
          <p:nvGrpSpPr>
            <p:cNvPr id="20" name="Group 19"/>
            <p:cNvGrpSpPr/>
            <p:nvPr/>
          </p:nvGrpSpPr>
          <p:grpSpPr>
            <a:xfrm>
              <a:off x="434815" y="3975100"/>
              <a:ext cx="5433747" cy="2851835"/>
              <a:chOff x="634315" y="3975100"/>
              <a:chExt cx="5433747" cy="2851835"/>
            </a:xfrm>
          </p:grpSpPr>
          <p:pic>
            <p:nvPicPr>
              <p:cNvPr id="21" name="Picture 20" descr="soilpsds_minerals53_samp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15" y="3975100"/>
                <a:ext cx="2851835" cy="2851835"/>
              </a:xfrm>
              <a:prstGeom prst="rect">
                <a:avLst/>
              </a:prstGeom>
            </p:spPr>
          </p:pic>
          <p:sp>
            <p:nvSpPr>
              <p:cNvPr id="22" name="Rectangle 21"/>
              <p:cNvSpPr/>
              <p:nvPr/>
            </p:nvSpPr>
            <p:spPr>
              <a:xfrm>
                <a:off x="4061462" y="4104161"/>
                <a:ext cx="2006600" cy="954108"/>
              </a:xfrm>
              <a:prstGeom prst="rect">
                <a:avLst/>
              </a:prstGeom>
            </p:spPr>
            <p:txBody>
              <a:bodyPr wrap="square">
                <a:spAutoFit/>
              </a:bodyPr>
              <a:lstStyle/>
              <a:p>
                <a:pPr algn="ctr"/>
                <a:r>
                  <a:rPr lang="en-US" sz="1350" dirty="0"/>
                  <a:t>Fitting soil mineral size distributions</a:t>
                </a:r>
              </a:p>
            </p:txBody>
          </p:sp>
        </p:grpSp>
        <p:pic>
          <p:nvPicPr>
            <p:cNvPr id="24" name="Picture 23" descr="dustpsds_minerals53_sample_separate_minerals_relativ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2550" y="3994150"/>
              <a:ext cx="2889250" cy="2889250"/>
            </a:xfrm>
            <a:prstGeom prst="rect">
              <a:avLst/>
            </a:prstGeom>
          </p:spPr>
        </p:pic>
        <p:sp>
          <p:nvSpPr>
            <p:cNvPr id="25" name="TextBox 24"/>
            <p:cNvSpPr txBox="1"/>
            <p:nvPr/>
          </p:nvSpPr>
          <p:spPr>
            <a:xfrm rot="16200000">
              <a:off x="-672231" y="4898073"/>
              <a:ext cx="1720984" cy="400109"/>
            </a:xfrm>
            <a:prstGeom prst="rect">
              <a:avLst/>
            </a:prstGeom>
            <a:noFill/>
          </p:spPr>
          <p:txBody>
            <a:bodyPr wrap="none" rtlCol="0">
              <a:spAutoFit/>
            </a:bodyPr>
            <a:lstStyle/>
            <a:p>
              <a:r>
                <a:rPr lang="en-US" sz="1350" dirty="0"/>
                <a:t>Extended BFT</a:t>
              </a:r>
            </a:p>
          </p:txBody>
        </p:sp>
        <p:sp>
          <p:nvSpPr>
            <p:cNvPr id="3" name="TextBox 2"/>
            <p:cNvSpPr txBox="1"/>
            <p:nvPr/>
          </p:nvSpPr>
          <p:spPr>
            <a:xfrm>
              <a:off x="1092447" y="4098043"/>
              <a:ext cx="1995055" cy="677108"/>
            </a:xfrm>
            <a:prstGeom prst="rect">
              <a:avLst/>
            </a:prstGeom>
            <a:noFill/>
          </p:spPr>
          <p:txBody>
            <a:bodyPr wrap="square" rtlCol="0">
              <a:spAutoFit/>
            </a:bodyPr>
            <a:lstStyle/>
            <a:p>
              <a:pPr algn="ctr"/>
              <a:r>
                <a:rPr lang="en-US" sz="1350" dirty="0"/>
                <a:t>Bimodal dust </a:t>
              </a:r>
              <a:r>
                <a:rPr lang="en-US" sz="1350"/>
                <a:t>size distribution</a:t>
              </a:r>
            </a:p>
          </p:txBody>
        </p:sp>
      </p:grpSp>
      <p:sp>
        <p:nvSpPr>
          <p:cNvPr id="27" name="TextBox 26"/>
          <p:cNvSpPr txBox="1"/>
          <p:nvPr/>
        </p:nvSpPr>
        <p:spPr>
          <a:xfrm>
            <a:off x="8440410" y="4871399"/>
            <a:ext cx="2229971" cy="523220"/>
          </a:xfrm>
          <a:prstGeom prst="rect">
            <a:avLst/>
          </a:prstGeom>
          <a:noFill/>
        </p:spPr>
        <p:txBody>
          <a:bodyPr wrap="square" rtlCol="0">
            <a:spAutoFit/>
          </a:bodyPr>
          <a:lstStyle/>
          <a:p>
            <a:r>
              <a:rPr lang="en-GB" sz="1400" i="1" dirty="0"/>
              <a:t>Pérez </a:t>
            </a:r>
            <a:r>
              <a:rPr lang="en-GB" sz="1400" i="1" dirty="0" err="1"/>
              <a:t>García</a:t>
            </a:r>
            <a:r>
              <a:rPr lang="en-GB" sz="1400" i="1" dirty="0"/>
              <a:t>-Pando et al., in prep.</a:t>
            </a:r>
          </a:p>
        </p:txBody>
      </p:sp>
      <p:sp>
        <p:nvSpPr>
          <p:cNvPr id="28" name="TextBox 23"/>
          <p:cNvSpPr txBox="1">
            <a:spLocks noChangeArrowheads="1"/>
          </p:cNvSpPr>
          <p:nvPr/>
        </p:nvSpPr>
        <p:spPr bwMode="auto">
          <a:xfrm>
            <a:off x="8442792" y="2666570"/>
            <a:ext cx="22252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400" i="1" dirty="0" err="1">
                <a:latin typeface="+mn-lt"/>
              </a:rPr>
              <a:t>Perlwitz</a:t>
            </a:r>
            <a:r>
              <a:rPr lang="en-US" altLang="x-none" sz="1400" i="1" dirty="0">
                <a:latin typeface="+mn-lt"/>
              </a:rPr>
              <a:t> et al., 2015a,b;</a:t>
            </a:r>
          </a:p>
          <a:p>
            <a:pPr eaLnBrk="1" hangingPunct="1"/>
            <a:r>
              <a:rPr lang="en-US" altLang="x-none" sz="1400" i="1" dirty="0">
                <a:latin typeface="+mn-lt"/>
              </a:rPr>
              <a:t> Pérez García-Pando et al., 2016;</a:t>
            </a:r>
          </a:p>
          <a:p>
            <a:pPr eaLnBrk="1" hangingPunct="1"/>
            <a:r>
              <a:rPr lang="en-US" altLang="x-none" sz="1400" i="1" dirty="0">
                <a:latin typeface="+mn-lt"/>
              </a:rPr>
              <a:t> </a:t>
            </a:r>
          </a:p>
        </p:txBody>
      </p:sp>
      <p:sp>
        <p:nvSpPr>
          <p:cNvPr id="30" name="Title 1">
            <a:extLst>
              <a:ext uri="{FF2B5EF4-FFF2-40B4-BE49-F238E27FC236}">
                <a16:creationId xmlns:a16="http://schemas.microsoft.com/office/drawing/2014/main" id="{27C19877-EAA7-2BB7-9C0E-D1CA263A4071}"/>
              </a:ext>
            </a:extLst>
          </p:cNvPr>
          <p:cNvSpPr txBox="1">
            <a:spLocks/>
          </p:cNvSpPr>
          <p:nvPr/>
        </p:nvSpPr>
        <p:spPr>
          <a:xfrm>
            <a:off x="0" y="263828"/>
            <a:ext cx="12192000" cy="6287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500" b="1" kern="1200">
                <a:solidFill>
                  <a:schemeClr val="tx1"/>
                </a:solidFill>
                <a:latin typeface="+mj-lt"/>
                <a:ea typeface="+mj-ea"/>
                <a:cs typeface="+mj-cs"/>
              </a:defRPr>
            </a:lvl1pPr>
          </a:lstStyle>
          <a:p>
            <a:r>
              <a:rPr lang="en-US" sz="3600" b="0" dirty="0"/>
              <a:t>Refining the mineral fractions at emission</a:t>
            </a:r>
          </a:p>
        </p:txBody>
      </p:sp>
      <p:sp>
        <p:nvSpPr>
          <p:cNvPr id="32" name="TextBox 31">
            <a:extLst>
              <a:ext uri="{FF2B5EF4-FFF2-40B4-BE49-F238E27FC236}">
                <a16:creationId xmlns:a16="http://schemas.microsoft.com/office/drawing/2014/main" id="{40079BEE-57B1-67E8-666A-C9F6E7910407}"/>
              </a:ext>
            </a:extLst>
          </p:cNvPr>
          <p:cNvSpPr txBox="1"/>
          <p:nvPr/>
        </p:nvSpPr>
        <p:spPr>
          <a:xfrm>
            <a:off x="29678" y="5851087"/>
            <a:ext cx="9183371" cy="400110"/>
          </a:xfrm>
          <a:prstGeom prst="rect">
            <a:avLst/>
          </a:prstGeom>
          <a:noFill/>
        </p:spPr>
        <p:txBody>
          <a:bodyPr wrap="square">
            <a:spAutoFit/>
          </a:bodyPr>
          <a:lstStyle/>
          <a:p>
            <a:r>
              <a:rPr lang="en-US" sz="2000" b="0" dirty="0"/>
              <a:t>Extended BFT proposed by C. </a:t>
            </a:r>
            <a:r>
              <a:rPr lang="en-US" sz="2000" dirty="0"/>
              <a:t>Pérez García-Pando</a:t>
            </a:r>
            <a:endParaRPr lang="en-GB" sz="2000" dirty="0"/>
          </a:p>
        </p:txBody>
      </p:sp>
    </p:spTree>
    <p:extLst>
      <p:ext uri="{BB962C8B-B14F-4D97-AF65-F5344CB8AC3E}">
        <p14:creationId xmlns:p14="http://schemas.microsoft.com/office/powerpoint/2010/main" val="1562126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A7CC-0AA4-FC99-7935-6729F2088C30}"/>
              </a:ext>
            </a:extLst>
          </p:cNvPr>
          <p:cNvSpPr>
            <a:spLocks noGrp="1"/>
          </p:cNvSpPr>
          <p:nvPr>
            <p:ph type="title"/>
          </p:nvPr>
        </p:nvSpPr>
        <p:spPr>
          <a:xfrm>
            <a:off x="40617" y="217894"/>
            <a:ext cx="10972797" cy="838397"/>
          </a:xfrm>
        </p:spPr>
        <p:txBody>
          <a:bodyPr/>
          <a:lstStyle/>
          <a:p>
            <a:pPr algn="l"/>
            <a:r>
              <a:rPr lang="en-GB" b="0" dirty="0"/>
              <a:t>New mineralogy maps from NASA EMIT</a:t>
            </a:r>
          </a:p>
        </p:txBody>
      </p:sp>
      <p:pic>
        <p:nvPicPr>
          <p:cNvPr id="4" name="Content Placeholder 3">
            <a:extLst>
              <a:ext uri="{FF2B5EF4-FFF2-40B4-BE49-F238E27FC236}">
                <a16:creationId xmlns:a16="http://schemas.microsoft.com/office/drawing/2014/main" id="{A841E1AC-9AB4-9383-4F54-78E1BDD83784}"/>
              </a:ext>
            </a:extLst>
          </p:cNvPr>
          <p:cNvPicPr>
            <a:picLocks noGrp="1" noChangeAspect="1"/>
          </p:cNvPicPr>
          <p:nvPr>
            <p:ph idx="1"/>
          </p:nvPr>
        </p:nvPicPr>
        <p:blipFill rotWithShape="1">
          <a:blip r:embed="rId2"/>
          <a:srcRect r="52818"/>
          <a:stretch/>
        </p:blipFill>
        <p:spPr>
          <a:xfrm>
            <a:off x="1" y="1376551"/>
            <a:ext cx="2449286" cy="2960228"/>
          </a:xfrm>
          <a:prstGeom prst="rect">
            <a:avLst/>
          </a:prstGeom>
        </p:spPr>
      </p:pic>
      <p:pic>
        <p:nvPicPr>
          <p:cNvPr id="11" name="Picture 10">
            <a:extLst>
              <a:ext uri="{FF2B5EF4-FFF2-40B4-BE49-F238E27FC236}">
                <a16:creationId xmlns:a16="http://schemas.microsoft.com/office/drawing/2014/main" id="{E4D0B213-A128-3870-3B9C-463627209F83}"/>
              </a:ext>
            </a:extLst>
          </p:cNvPr>
          <p:cNvPicPr>
            <a:picLocks noChangeAspect="1"/>
          </p:cNvPicPr>
          <p:nvPr/>
        </p:nvPicPr>
        <p:blipFill rotWithShape="1">
          <a:blip r:embed="rId3"/>
          <a:srcRect l="8128" t="16968" r="22766" b="5042"/>
          <a:stretch/>
        </p:blipFill>
        <p:spPr>
          <a:xfrm>
            <a:off x="2849966" y="1546725"/>
            <a:ext cx="4093028" cy="2806761"/>
          </a:xfrm>
          <a:prstGeom prst="rect">
            <a:avLst/>
          </a:prstGeom>
        </p:spPr>
      </p:pic>
      <p:sp>
        <p:nvSpPr>
          <p:cNvPr id="12" name="TextBox 11">
            <a:extLst>
              <a:ext uri="{FF2B5EF4-FFF2-40B4-BE49-F238E27FC236}">
                <a16:creationId xmlns:a16="http://schemas.microsoft.com/office/drawing/2014/main" id="{8E94A580-4D93-11AA-42DC-8730BF13CAED}"/>
              </a:ext>
            </a:extLst>
          </p:cNvPr>
          <p:cNvSpPr txBox="1"/>
          <p:nvPr/>
        </p:nvSpPr>
        <p:spPr>
          <a:xfrm>
            <a:off x="2849966" y="1153748"/>
            <a:ext cx="3443828" cy="338554"/>
          </a:xfrm>
          <a:prstGeom prst="rect">
            <a:avLst/>
          </a:prstGeom>
          <a:noFill/>
        </p:spPr>
        <p:txBody>
          <a:bodyPr wrap="none" rtlCol="0">
            <a:spAutoFit/>
          </a:bodyPr>
          <a:lstStyle/>
          <a:p>
            <a:r>
              <a:rPr lang="en-US" sz="1600" dirty="0"/>
              <a:t>VSWIR Spectra of Dust Source Minerals</a:t>
            </a:r>
          </a:p>
        </p:txBody>
      </p:sp>
      <p:sp>
        <p:nvSpPr>
          <p:cNvPr id="14" name="TextBox 13">
            <a:extLst>
              <a:ext uri="{FF2B5EF4-FFF2-40B4-BE49-F238E27FC236}">
                <a16:creationId xmlns:a16="http://schemas.microsoft.com/office/drawing/2014/main" id="{564436B7-1A21-728E-A0CB-E2239E6D9EAF}"/>
              </a:ext>
            </a:extLst>
          </p:cNvPr>
          <p:cNvSpPr txBox="1"/>
          <p:nvPr/>
        </p:nvSpPr>
        <p:spPr>
          <a:xfrm>
            <a:off x="3165704" y="4406919"/>
            <a:ext cx="3777290" cy="707886"/>
          </a:xfrm>
          <a:prstGeom prst="rect">
            <a:avLst/>
          </a:prstGeom>
          <a:noFill/>
        </p:spPr>
        <p:txBody>
          <a:bodyPr wrap="square">
            <a:spAutoFit/>
          </a:bodyPr>
          <a:lstStyle/>
          <a:p>
            <a:r>
              <a:rPr lang="en-US" sz="2000" b="0" dirty="0"/>
              <a:t>Dust Minerals have distinct </a:t>
            </a:r>
            <a:r>
              <a:rPr lang="en-US" sz="2000" dirty="0"/>
              <a:t>s</a:t>
            </a:r>
            <a:r>
              <a:rPr lang="en-US" sz="2000" b="0" dirty="0"/>
              <a:t>pectral signatures</a:t>
            </a:r>
            <a:endParaRPr lang="en-GB" sz="2000" dirty="0"/>
          </a:p>
        </p:txBody>
      </p:sp>
      <p:pic>
        <p:nvPicPr>
          <p:cNvPr id="15" name="Content Placeholder 4">
            <a:extLst>
              <a:ext uri="{FF2B5EF4-FFF2-40B4-BE49-F238E27FC236}">
                <a16:creationId xmlns:a16="http://schemas.microsoft.com/office/drawing/2014/main" id="{460E6F86-B2AE-0909-00C8-CC6AED0D6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678" y="1772227"/>
            <a:ext cx="4680000" cy="2224949"/>
          </a:xfrm>
          <a:prstGeom prst="rect">
            <a:avLst/>
          </a:prstGeom>
        </p:spPr>
      </p:pic>
      <p:sp>
        <p:nvSpPr>
          <p:cNvPr id="16" name="TextBox 15">
            <a:extLst>
              <a:ext uri="{FF2B5EF4-FFF2-40B4-BE49-F238E27FC236}">
                <a16:creationId xmlns:a16="http://schemas.microsoft.com/office/drawing/2014/main" id="{8D4E59E7-F503-B499-E872-082897C9397C}"/>
              </a:ext>
            </a:extLst>
          </p:cNvPr>
          <p:cNvSpPr txBox="1"/>
          <p:nvPr/>
        </p:nvSpPr>
        <p:spPr>
          <a:xfrm>
            <a:off x="0" y="4503572"/>
            <a:ext cx="2449286" cy="1200329"/>
          </a:xfrm>
          <a:prstGeom prst="rect">
            <a:avLst/>
          </a:prstGeom>
          <a:noFill/>
        </p:spPr>
        <p:txBody>
          <a:bodyPr wrap="square">
            <a:spAutoFit/>
          </a:bodyPr>
          <a:lstStyle/>
          <a:p>
            <a:r>
              <a:rPr lang="en-US" sz="1800" b="0" dirty="0"/>
              <a:t>The EMIT instrument is measuring from the ISS since July 14, 2022.</a:t>
            </a:r>
            <a:endParaRPr lang="en-GB" dirty="0"/>
          </a:p>
        </p:txBody>
      </p:sp>
      <p:sp>
        <p:nvSpPr>
          <p:cNvPr id="17" name="TextBox 16">
            <a:extLst>
              <a:ext uri="{FF2B5EF4-FFF2-40B4-BE49-F238E27FC236}">
                <a16:creationId xmlns:a16="http://schemas.microsoft.com/office/drawing/2014/main" id="{4328CDA0-A7D1-7160-945D-F082BD472F41}"/>
              </a:ext>
            </a:extLst>
          </p:cNvPr>
          <p:cNvSpPr txBox="1"/>
          <p:nvPr/>
        </p:nvSpPr>
        <p:spPr>
          <a:xfrm>
            <a:off x="7343676" y="4307053"/>
            <a:ext cx="4680001" cy="707886"/>
          </a:xfrm>
          <a:prstGeom prst="rect">
            <a:avLst/>
          </a:prstGeom>
          <a:noFill/>
        </p:spPr>
        <p:txBody>
          <a:bodyPr wrap="square">
            <a:spAutoFit/>
          </a:bodyPr>
          <a:lstStyle/>
          <a:p>
            <a:r>
              <a:rPr lang="en-US" sz="2000" b="0" dirty="0"/>
              <a:t>Target mask for EMIT retrievals covering arid land regions </a:t>
            </a:r>
            <a:endParaRPr lang="en-GB" sz="2000" dirty="0"/>
          </a:p>
        </p:txBody>
      </p:sp>
      <p:pic>
        <p:nvPicPr>
          <p:cNvPr id="18" name="Picture 17">
            <a:extLst>
              <a:ext uri="{FF2B5EF4-FFF2-40B4-BE49-F238E27FC236}">
                <a16:creationId xmlns:a16="http://schemas.microsoft.com/office/drawing/2014/main" id="{E7CDBBB0-EE3D-E74C-08AE-8C7E6FCE5B5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90303" y="5908848"/>
            <a:ext cx="1448735" cy="898487"/>
          </a:xfrm>
          <a:prstGeom prst="rect">
            <a:avLst/>
          </a:prstGeom>
        </p:spPr>
      </p:pic>
      <p:pic>
        <p:nvPicPr>
          <p:cNvPr id="19" name="Picture 111" descr="nasa_logo(132x109)-official">
            <a:extLst>
              <a:ext uri="{FF2B5EF4-FFF2-40B4-BE49-F238E27FC236}">
                <a16:creationId xmlns:a16="http://schemas.microsoft.com/office/drawing/2014/main" id="{A1FA9E98-6135-8B4F-4AAC-304F9E1668B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8621" y="6024637"/>
            <a:ext cx="789996" cy="6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E974A868-7828-C09C-B411-C9EE8D0A0C88}"/>
              </a:ext>
            </a:extLst>
          </p:cNvPr>
          <p:cNvSpPr>
            <a:spLocks noChangeArrowheads="1"/>
          </p:cNvSpPr>
          <p:nvPr/>
        </p:nvSpPr>
        <p:spPr bwMode="auto">
          <a:xfrm>
            <a:off x="5239849" y="6090154"/>
            <a:ext cx="953340" cy="53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800" b="1" dirty="0">
                <a:solidFill>
                  <a:srgbClr val="2F5496"/>
                </a:solidFill>
                <a:latin typeface="Helvetica" panose="020B0604020202020204" pitchFamily="34" charset="0"/>
                <a:cs typeface="Times New Roman" panose="02020603050405020304" pitchFamily="18" charset="0"/>
              </a:rPr>
              <a:t>Jet Propulsion Laboratory</a:t>
            </a:r>
            <a:endParaRPr lang="en-US" altLang="en-US" sz="1200" dirty="0">
              <a:latin typeface="Times New Roman" panose="02020603050405020304" pitchFamily="18" charset="0"/>
              <a:cs typeface="Times New Roman" panose="02020603050405020304" pitchFamily="18" charset="0"/>
            </a:endParaRPr>
          </a:p>
          <a:p>
            <a:pPr algn="ctr"/>
            <a:r>
              <a:rPr lang="en-US" altLang="en-US" sz="600" dirty="0">
                <a:solidFill>
                  <a:srgbClr val="2F5496"/>
                </a:solidFill>
                <a:latin typeface="Helvetica" panose="020B0604020202020204" pitchFamily="34" charset="0"/>
                <a:cs typeface="Times New Roman" panose="02020603050405020304" pitchFamily="18" charset="0"/>
              </a:rPr>
              <a:t>California Institute</a:t>
            </a:r>
            <a:endParaRPr lang="en-US" altLang="en-US" sz="1200" dirty="0">
              <a:latin typeface="Times New Roman" panose="02020603050405020304" pitchFamily="18" charset="0"/>
              <a:cs typeface="Times New Roman" panose="02020603050405020304" pitchFamily="18" charset="0"/>
            </a:endParaRPr>
          </a:p>
          <a:p>
            <a:pPr algn="ctr"/>
            <a:r>
              <a:rPr lang="en-US" altLang="en-US" sz="600" dirty="0">
                <a:solidFill>
                  <a:srgbClr val="2F5496"/>
                </a:solidFill>
                <a:latin typeface="Helvetica" panose="020B0604020202020204" pitchFamily="34" charset="0"/>
                <a:cs typeface="Times New Roman" panose="02020603050405020304" pitchFamily="18" charset="0"/>
              </a:rPr>
              <a:t>of Technology</a:t>
            </a:r>
            <a:endParaRPr lang="en-US" altLang="en-US" sz="12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FF55B0D7-8D5A-68BD-A9CC-3A4E323F3E9C}"/>
              </a:ext>
            </a:extLst>
          </p:cNvPr>
          <p:cNvSpPr/>
          <p:nvPr/>
        </p:nvSpPr>
        <p:spPr>
          <a:xfrm>
            <a:off x="1924334" y="1772227"/>
            <a:ext cx="511300" cy="6843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2D4D2BB-627E-C983-2CA3-3DB30605E484}"/>
              </a:ext>
            </a:extLst>
          </p:cNvPr>
          <p:cNvSpPr txBox="1"/>
          <p:nvPr/>
        </p:nvSpPr>
        <p:spPr>
          <a:xfrm>
            <a:off x="2453104" y="5351148"/>
            <a:ext cx="9349034" cy="461665"/>
          </a:xfrm>
          <a:prstGeom prst="rect">
            <a:avLst/>
          </a:prstGeom>
          <a:solidFill>
            <a:schemeClr val="accent2">
              <a:lumMod val="40000"/>
              <a:lumOff val="60000"/>
            </a:schemeClr>
          </a:solidFill>
        </p:spPr>
        <p:txBody>
          <a:bodyPr wrap="none" rtlCol="0">
            <a:spAutoFit/>
          </a:bodyPr>
          <a:lstStyle/>
          <a:p>
            <a:r>
              <a:rPr lang="en-GB" sz="2400" dirty="0"/>
              <a:t>Level 3 products – map of 10 (+2) minerals to be used within ESMs</a:t>
            </a:r>
          </a:p>
        </p:txBody>
      </p:sp>
      <p:sp>
        <p:nvSpPr>
          <p:cNvPr id="6" name="TextBox 5">
            <a:extLst>
              <a:ext uri="{FF2B5EF4-FFF2-40B4-BE49-F238E27FC236}">
                <a16:creationId xmlns:a16="http://schemas.microsoft.com/office/drawing/2014/main" id="{8FDF4DC4-E030-8AA4-4B8E-F3DD9FDDB235}"/>
              </a:ext>
            </a:extLst>
          </p:cNvPr>
          <p:cNvSpPr txBox="1"/>
          <p:nvPr/>
        </p:nvSpPr>
        <p:spPr>
          <a:xfrm>
            <a:off x="8071055" y="529158"/>
            <a:ext cx="6172200" cy="369332"/>
          </a:xfrm>
          <a:prstGeom prst="rect">
            <a:avLst/>
          </a:prstGeom>
          <a:noFill/>
        </p:spPr>
        <p:txBody>
          <a:bodyPr wrap="square">
            <a:spAutoFit/>
          </a:bodyPr>
          <a:lstStyle/>
          <a:p>
            <a:r>
              <a:rPr lang="en-GB" b="0" dirty="0"/>
              <a:t>(Green et al. 2020)</a:t>
            </a:r>
            <a:endParaRPr lang="en-GB" dirty="0"/>
          </a:p>
        </p:txBody>
      </p:sp>
    </p:spTree>
    <p:extLst>
      <p:ext uri="{BB962C8B-B14F-4D97-AF65-F5344CB8AC3E}">
        <p14:creationId xmlns:p14="http://schemas.microsoft.com/office/powerpoint/2010/main" val="90833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4"/>
          <p:cNvSpPr txBox="1">
            <a:spLocks noGrp="1"/>
          </p:cNvSpPr>
          <p:nvPr>
            <p:ph type="title" idx="4294967295"/>
          </p:nvPr>
        </p:nvSpPr>
        <p:spPr>
          <a:xfrm>
            <a:off x="109182" y="115888"/>
            <a:ext cx="12082818" cy="838200"/>
          </a:xfrm>
          <a:prstGeom prst="rect">
            <a:avLst/>
          </a:prstGeom>
          <a:noFill/>
          <a:ln>
            <a:noFill/>
          </a:ln>
        </p:spPr>
        <p:txBody>
          <a:bodyPr spcFirstLastPara="1" vert="horz" wrap="square" lIns="121900" tIns="60933" rIns="121900" bIns="60933" rtlCol="0" anchor="ctr" anchorCtr="0">
            <a:noAutofit/>
          </a:bodyPr>
          <a:lstStyle/>
          <a:p>
            <a:r>
              <a:rPr lang="es" sz="3600" dirty="0"/>
              <a:t>Model and tool developments</a:t>
            </a:r>
            <a:endParaRPr sz="3600" dirty="0"/>
          </a:p>
        </p:txBody>
      </p:sp>
      <p:grpSp>
        <p:nvGrpSpPr>
          <p:cNvPr id="161" name="Google Shape;161;p34"/>
          <p:cNvGrpSpPr/>
          <p:nvPr/>
        </p:nvGrpSpPr>
        <p:grpSpPr>
          <a:xfrm>
            <a:off x="461208" y="973557"/>
            <a:ext cx="3091821" cy="2570292"/>
            <a:chOff x="345912" y="730193"/>
            <a:chExt cx="2157888" cy="1721178"/>
          </a:xfrm>
        </p:grpSpPr>
        <p:sp>
          <p:nvSpPr>
            <p:cNvPr id="162" name="Google Shape;162;p34"/>
            <p:cNvSpPr/>
            <p:nvPr/>
          </p:nvSpPr>
          <p:spPr>
            <a:xfrm>
              <a:off x="381000" y="730193"/>
              <a:ext cx="2122800" cy="363900"/>
            </a:xfrm>
            <a:prstGeom prst="rect">
              <a:avLst/>
            </a:prstGeom>
            <a:noFill/>
            <a:ln>
              <a:noFill/>
            </a:ln>
          </p:spPr>
          <p:txBody>
            <a:bodyPr spcFirstLastPara="1" wrap="square" lIns="117200" tIns="58600" rIns="117200" bIns="58600" anchor="t" anchorCtr="0">
              <a:noAutofit/>
            </a:bodyPr>
            <a:lstStyle/>
            <a:p>
              <a:pPr algn="ctr"/>
              <a:r>
                <a:rPr lang="es" sz="2267" b="1">
                  <a:solidFill>
                    <a:srgbClr val="FF0000"/>
                  </a:solidFill>
                  <a:latin typeface="Arial"/>
                  <a:ea typeface="Arial"/>
                  <a:cs typeface="Arial"/>
                  <a:sym typeface="Arial"/>
                </a:rPr>
                <a:t>HERMESv3</a:t>
              </a:r>
              <a:endParaRPr sz="2267" b="1">
                <a:solidFill>
                  <a:srgbClr val="FF0000"/>
                </a:solidFill>
                <a:latin typeface="Arial"/>
                <a:ea typeface="Arial"/>
                <a:cs typeface="Arial"/>
                <a:sym typeface="Arial"/>
              </a:endParaRPr>
            </a:p>
          </p:txBody>
        </p:sp>
        <p:pic>
          <p:nvPicPr>
            <p:cNvPr id="163" name="Google Shape;163;p34"/>
            <p:cNvPicPr preferRelativeResize="0"/>
            <p:nvPr/>
          </p:nvPicPr>
          <p:blipFill rotWithShape="1">
            <a:blip r:embed="rId3">
              <a:alphaModFix/>
            </a:blip>
            <a:srcRect/>
            <a:stretch/>
          </p:blipFill>
          <p:spPr>
            <a:xfrm>
              <a:off x="345912" y="1460032"/>
              <a:ext cx="2112446" cy="991339"/>
            </a:xfrm>
            <a:prstGeom prst="rect">
              <a:avLst/>
            </a:prstGeom>
            <a:noFill/>
            <a:ln>
              <a:noFill/>
            </a:ln>
          </p:spPr>
        </p:pic>
        <p:sp>
          <p:nvSpPr>
            <p:cNvPr id="164" name="Google Shape;164;p34"/>
            <p:cNvSpPr/>
            <p:nvPr/>
          </p:nvSpPr>
          <p:spPr>
            <a:xfrm>
              <a:off x="503502" y="990907"/>
              <a:ext cx="1877700" cy="507900"/>
            </a:xfrm>
            <a:prstGeom prst="rect">
              <a:avLst/>
            </a:prstGeom>
            <a:noFill/>
            <a:ln>
              <a:noFill/>
            </a:ln>
          </p:spPr>
          <p:txBody>
            <a:bodyPr spcFirstLastPara="1" wrap="square" lIns="121900" tIns="60933" rIns="121900" bIns="60933" anchor="t" anchorCtr="0">
              <a:noAutofit/>
            </a:bodyPr>
            <a:lstStyle/>
            <a:p>
              <a:pPr algn="ctr"/>
              <a:r>
                <a:rPr lang="es" sz="1333">
                  <a:solidFill>
                    <a:srgbClr val="000000"/>
                  </a:solidFill>
                  <a:latin typeface="Arial"/>
                  <a:ea typeface="Arial"/>
                  <a:cs typeface="Arial"/>
                  <a:sym typeface="Arial"/>
                </a:rPr>
                <a:t>A </a:t>
              </a:r>
              <a:r>
                <a:rPr lang="es" sz="1333" b="1">
                  <a:solidFill>
                    <a:srgbClr val="000000"/>
                  </a:solidFill>
                  <a:latin typeface="Arial"/>
                  <a:ea typeface="Arial"/>
                  <a:cs typeface="Arial"/>
                  <a:sym typeface="Arial"/>
                </a:rPr>
                <a:t>python-based, open source, parallel and multiscale</a:t>
              </a:r>
              <a:r>
                <a:rPr lang="es" sz="1333">
                  <a:solidFill>
                    <a:srgbClr val="000000"/>
                  </a:solidFill>
                  <a:latin typeface="Arial"/>
                  <a:ea typeface="Arial"/>
                  <a:cs typeface="Arial"/>
                  <a:sym typeface="Arial"/>
                </a:rPr>
                <a:t> emission model</a:t>
              </a:r>
              <a:endParaRPr sz="1333">
                <a:solidFill>
                  <a:srgbClr val="000000"/>
                </a:solidFill>
                <a:latin typeface="Arial"/>
                <a:ea typeface="Arial"/>
                <a:cs typeface="Arial"/>
                <a:sym typeface="Arial"/>
              </a:endParaRPr>
            </a:p>
          </p:txBody>
        </p:sp>
      </p:grpSp>
      <p:grpSp>
        <p:nvGrpSpPr>
          <p:cNvPr id="165" name="Google Shape;165;p34"/>
          <p:cNvGrpSpPr/>
          <p:nvPr/>
        </p:nvGrpSpPr>
        <p:grpSpPr>
          <a:xfrm>
            <a:off x="3858381" y="1035078"/>
            <a:ext cx="4604425" cy="2457262"/>
            <a:chOff x="2893785" y="776308"/>
            <a:chExt cx="3453319" cy="1842947"/>
          </a:xfrm>
        </p:grpSpPr>
        <p:sp>
          <p:nvSpPr>
            <p:cNvPr id="166" name="Google Shape;166;p34"/>
            <p:cNvSpPr/>
            <p:nvPr/>
          </p:nvSpPr>
          <p:spPr>
            <a:xfrm>
              <a:off x="4001704" y="776308"/>
              <a:ext cx="2345400" cy="305700"/>
            </a:xfrm>
            <a:prstGeom prst="rect">
              <a:avLst/>
            </a:prstGeom>
            <a:noFill/>
            <a:ln>
              <a:noFill/>
            </a:ln>
          </p:spPr>
          <p:txBody>
            <a:bodyPr spcFirstLastPara="1" wrap="square" lIns="117200" tIns="58600" rIns="117200" bIns="58600" anchor="t" anchorCtr="0">
              <a:noAutofit/>
            </a:bodyPr>
            <a:lstStyle/>
            <a:p>
              <a:r>
                <a:rPr lang="es" sz="2267" b="1">
                  <a:solidFill>
                    <a:srgbClr val="FF0000"/>
                  </a:solidFill>
                </a:rPr>
                <a:t>MONARCH</a:t>
              </a:r>
              <a:endParaRPr sz="2267" b="1">
                <a:solidFill>
                  <a:srgbClr val="FF0000"/>
                </a:solidFill>
              </a:endParaRPr>
            </a:p>
          </p:txBody>
        </p:sp>
        <p:pic>
          <p:nvPicPr>
            <p:cNvPr id="167" name="Google Shape;167;p34" descr="ButterflySizeFINAL-mobile.png"/>
            <p:cNvPicPr preferRelativeResize="0"/>
            <p:nvPr/>
          </p:nvPicPr>
          <p:blipFill rotWithShape="1">
            <a:blip r:embed="rId4">
              <a:alphaModFix/>
            </a:blip>
            <a:srcRect/>
            <a:stretch/>
          </p:blipFill>
          <p:spPr>
            <a:xfrm>
              <a:off x="3386179" y="810959"/>
              <a:ext cx="333078" cy="251614"/>
            </a:xfrm>
            <a:prstGeom prst="rect">
              <a:avLst/>
            </a:prstGeom>
            <a:noFill/>
            <a:ln>
              <a:noFill/>
            </a:ln>
          </p:spPr>
        </p:pic>
        <p:sp>
          <p:nvSpPr>
            <p:cNvPr id="168" name="Google Shape;168;p34"/>
            <p:cNvSpPr txBox="1"/>
            <p:nvPr/>
          </p:nvSpPr>
          <p:spPr>
            <a:xfrm>
              <a:off x="4200075" y="1370900"/>
              <a:ext cx="2122800" cy="316500"/>
            </a:xfrm>
            <a:prstGeom prst="rect">
              <a:avLst/>
            </a:prstGeom>
            <a:noFill/>
            <a:ln>
              <a:noFill/>
            </a:ln>
          </p:spPr>
          <p:txBody>
            <a:bodyPr spcFirstLastPara="1" wrap="square" lIns="117200" tIns="83867" rIns="117200" bIns="58600" anchor="t" anchorCtr="0">
              <a:noAutofit/>
            </a:bodyPr>
            <a:lstStyle/>
            <a:p>
              <a:pPr marL="228594" indent="-237061">
                <a:buClr>
                  <a:srgbClr val="000000"/>
                </a:buClr>
                <a:buSzPts val="1000"/>
                <a:buFont typeface="Arial"/>
                <a:buChar char="•"/>
              </a:pPr>
              <a:r>
                <a:rPr lang="es" sz="1333" b="1">
                  <a:solidFill>
                    <a:srgbClr val="000000"/>
                  </a:solidFill>
                  <a:latin typeface="Calibri"/>
                  <a:ea typeface="Calibri"/>
                  <a:cs typeface="Calibri"/>
                  <a:sym typeface="Calibri"/>
                </a:rPr>
                <a:t>Multiscale</a:t>
              </a:r>
              <a:r>
                <a:rPr lang="es" sz="1333">
                  <a:solidFill>
                    <a:srgbClr val="000000"/>
                  </a:solidFill>
                  <a:latin typeface="Calibri"/>
                  <a:ea typeface="Calibri"/>
                  <a:cs typeface="Calibri"/>
                  <a:sym typeface="Calibri"/>
                </a:rPr>
                <a:t>: global to local (1km)</a:t>
              </a:r>
              <a:endParaRPr sz="1333">
                <a:solidFill>
                  <a:srgbClr val="000000"/>
                </a:solidFill>
                <a:latin typeface="Calibri"/>
                <a:ea typeface="Calibri"/>
                <a:cs typeface="Calibri"/>
                <a:sym typeface="Calibri"/>
              </a:endParaRPr>
            </a:p>
          </p:txBody>
        </p:sp>
        <p:pic>
          <p:nvPicPr>
            <p:cNvPr id="169" name="Google Shape;169;p34"/>
            <p:cNvPicPr preferRelativeResize="0"/>
            <p:nvPr/>
          </p:nvPicPr>
          <p:blipFill rotWithShape="1">
            <a:blip r:embed="rId5">
              <a:alphaModFix/>
            </a:blip>
            <a:srcRect/>
            <a:stretch/>
          </p:blipFill>
          <p:spPr>
            <a:xfrm>
              <a:off x="3138124" y="1106713"/>
              <a:ext cx="2149593" cy="1493894"/>
            </a:xfrm>
            <a:prstGeom prst="rect">
              <a:avLst/>
            </a:prstGeom>
            <a:noFill/>
            <a:ln>
              <a:noFill/>
            </a:ln>
          </p:spPr>
        </p:pic>
        <p:sp>
          <p:nvSpPr>
            <p:cNvPr id="170" name="Google Shape;170;p34"/>
            <p:cNvSpPr txBox="1"/>
            <p:nvPr/>
          </p:nvSpPr>
          <p:spPr>
            <a:xfrm>
              <a:off x="2893785" y="2157620"/>
              <a:ext cx="1514929" cy="461635"/>
            </a:xfrm>
            <a:prstGeom prst="rect">
              <a:avLst/>
            </a:prstGeom>
            <a:noFill/>
            <a:ln>
              <a:noFill/>
            </a:ln>
          </p:spPr>
          <p:txBody>
            <a:bodyPr spcFirstLastPara="1" wrap="square" lIns="121900" tIns="121900" rIns="121900" bIns="121900" anchor="t" anchorCtr="0">
              <a:spAutoFit/>
            </a:bodyPr>
            <a:lstStyle/>
            <a:p>
              <a:pPr marL="169329"/>
              <a:r>
                <a:rPr lang="es" sz="1200">
                  <a:solidFill>
                    <a:schemeClr val="dk1"/>
                  </a:solidFill>
                  <a:latin typeface="Calibri"/>
                  <a:ea typeface="Calibri"/>
                  <a:cs typeface="Calibri"/>
                  <a:sym typeface="Calibri"/>
                </a:rPr>
                <a:t>Ready to be coupled with </a:t>
              </a:r>
              <a:r>
                <a:rPr lang="es" sz="1200" b="1">
                  <a:solidFill>
                    <a:schemeClr val="dk1"/>
                  </a:solidFill>
                  <a:latin typeface="Calibri"/>
                  <a:ea typeface="Calibri"/>
                  <a:cs typeface="Calibri"/>
                  <a:sym typeface="Calibri"/>
                </a:rPr>
                <a:t>Urban model</a:t>
              </a:r>
              <a:endParaRPr sz="1200">
                <a:solidFill>
                  <a:srgbClr val="000000"/>
                </a:solidFill>
                <a:latin typeface="Arial"/>
                <a:ea typeface="Arial"/>
                <a:cs typeface="Arial"/>
                <a:sym typeface="Arial"/>
              </a:endParaRPr>
            </a:p>
          </p:txBody>
        </p:sp>
        <p:sp>
          <p:nvSpPr>
            <p:cNvPr id="171" name="Google Shape;171;p34"/>
            <p:cNvSpPr txBox="1"/>
            <p:nvPr/>
          </p:nvSpPr>
          <p:spPr>
            <a:xfrm>
              <a:off x="3771901" y="1142300"/>
              <a:ext cx="2575200" cy="318300"/>
            </a:xfrm>
            <a:prstGeom prst="rect">
              <a:avLst/>
            </a:prstGeom>
            <a:noFill/>
            <a:ln>
              <a:noFill/>
            </a:ln>
          </p:spPr>
          <p:txBody>
            <a:bodyPr spcFirstLastPara="1" wrap="square" lIns="117200" tIns="83867" rIns="117200" bIns="58600" anchor="t" anchorCtr="0">
              <a:noAutofit/>
            </a:bodyPr>
            <a:lstStyle/>
            <a:p>
              <a:pPr marL="228594" indent="-237061">
                <a:buClr>
                  <a:srgbClr val="000000"/>
                </a:buClr>
                <a:buSzPts val="1000"/>
                <a:buFont typeface="Arial"/>
                <a:buChar char="•"/>
              </a:pPr>
              <a:r>
                <a:rPr lang="es" sz="1333" b="1">
                  <a:solidFill>
                    <a:srgbClr val="000000"/>
                  </a:solidFill>
                  <a:latin typeface="Calibri"/>
                  <a:ea typeface="Calibri"/>
                  <a:cs typeface="Calibri"/>
                  <a:sym typeface="Calibri"/>
                </a:rPr>
                <a:t>On-line Atmosphere-Chemistry coupling</a:t>
              </a:r>
              <a:endParaRPr sz="1333"/>
            </a:p>
          </p:txBody>
        </p:sp>
        <p:sp>
          <p:nvSpPr>
            <p:cNvPr id="172" name="Google Shape;172;p34"/>
            <p:cNvSpPr txBox="1"/>
            <p:nvPr/>
          </p:nvSpPr>
          <p:spPr>
            <a:xfrm>
              <a:off x="4606480" y="1604939"/>
              <a:ext cx="1389734" cy="316397"/>
            </a:xfrm>
            <a:prstGeom prst="rect">
              <a:avLst/>
            </a:prstGeom>
            <a:noFill/>
            <a:ln>
              <a:noFill/>
            </a:ln>
          </p:spPr>
          <p:txBody>
            <a:bodyPr spcFirstLastPara="1" wrap="square" lIns="117200" tIns="83867" rIns="117200" bIns="58600" anchor="t" anchorCtr="0">
              <a:noAutofit/>
            </a:bodyPr>
            <a:lstStyle/>
            <a:p>
              <a:pPr marL="228594" indent="-237061">
                <a:buClr>
                  <a:srgbClr val="000000"/>
                </a:buClr>
                <a:buSzPts val="1000"/>
                <a:buFont typeface="Arial"/>
                <a:buChar char="•"/>
              </a:pPr>
              <a:r>
                <a:rPr lang="es" sz="1333" b="1">
                  <a:solidFill>
                    <a:srgbClr val="000000"/>
                  </a:solidFill>
                  <a:latin typeface="Calibri"/>
                  <a:ea typeface="Calibri"/>
                  <a:cs typeface="Calibri"/>
                  <a:sym typeface="Calibri"/>
                </a:rPr>
                <a:t>Telescoping nesting</a:t>
              </a:r>
              <a:endParaRPr sz="1333">
                <a:solidFill>
                  <a:srgbClr val="000000"/>
                </a:solidFill>
                <a:latin typeface="Calibri"/>
                <a:ea typeface="Calibri"/>
                <a:cs typeface="Calibri"/>
                <a:sym typeface="Calibri"/>
              </a:endParaRPr>
            </a:p>
          </p:txBody>
        </p:sp>
      </p:grpSp>
      <p:grpSp>
        <p:nvGrpSpPr>
          <p:cNvPr id="173" name="Google Shape;173;p34"/>
          <p:cNvGrpSpPr/>
          <p:nvPr/>
        </p:nvGrpSpPr>
        <p:grpSpPr>
          <a:xfrm>
            <a:off x="8984333" y="995362"/>
            <a:ext cx="2917600" cy="2483237"/>
            <a:chOff x="6738250" y="746521"/>
            <a:chExt cx="2188200" cy="1862428"/>
          </a:xfrm>
        </p:grpSpPr>
        <p:pic>
          <p:nvPicPr>
            <p:cNvPr id="174" name="Google Shape;174;p34"/>
            <p:cNvPicPr preferRelativeResize="0"/>
            <p:nvPr/>
          </p:nvPicPr>
          <p:blipFill rotWithShape="1">
            <a:blip r:embed="rId6">
              <a:alphaModFix/>
            </a:blip>
            <a:srcRect r="726" b="9492"/>
            <a:stretch/>
          </p:blipFill>
          <p:spPr>
            <a:xfrm>
              <a:off x="7104278" y="1302649"/>
              <a:ext cx="1399745" cy="1306300"/>
            </a:xfrm>
            <a:prstGeom prst="rect">
              <a:avLst/>
            </a:prstGeom>
            <a:noFill/>
            <a:ln w="28425" cap="flat" cmpd="sng">
              <a:solidFill>
                <a:srgbClr val="FF0000"/>
              </a:solidFill>
              <a:prstDash val="solid"/>
              <a:round/>
              <a:headEnd type="none" w="sm" len="sm"/>
              <a:tailEnd type="none" w="sm" len="sm"/>
            </a:ln>
            <a:effectLst>
              <a:outerShdw blurRad="292100" dist="139700" dir="2700000" algn="tl" rotWithShape="0">
                <a:srgbClr val="333333">
                  <a:alpha val="64705"/>
                </a:srgbClr>
              </a:outerShdw>
            </a:effectLst>
          </p:spPr>
        </p:pic>
        <p:sp>
          <p:nvSpPr>
            <p:cNvPr id="175" name="Google Shape;175;p34"/>
            <p:cNvSpPr/>
            <p:nvPr/>
          </p:nvSpPr>
          <p:spPr>
            <a:xfrm>
              <a:off x="6738257" y="746521"/>
              <a:ext cx="2122800" cy="363900"/>
            </a:xfrm>
            <a:prstGeom prst="rect">
              <a:avLst/>
            </a:prstGeom>
            <a:noFill/>
            <a:ln>
              <a:noFill/>
            </a:ln>
          </p:spPr>
          <p:txBody>
            <a:bodyPr spcFirstLastPara="1" wrap="square" lIns="117200" tIns="58600" rIns="117200" bIns="58600" anchor="t" anchorCtr="0">
              <a:noAutofit/>
            </a:bodyPr>
            <a:lstStyle/>
            <a:p>
              <a:pPr algn="ctr"/>
              <a:r>
                <a:rPr lang="es" sz="2267" b="1">
                  <a:solidFill>
                    <a:srgbClr val="FF0000"/>
                  </a:solidFill>
                </a:rPr>
                <a:t>CALIOPE-Urban</a:t>
              </a:r>
              <a:endParaRPr sz="2267" b="1">
                <a:solidFill>
                  <a:srgbClr val="FF0000"/>
                </a:solidFill>
              </a:endParaRPr>
            </a:p>
          </p:txBody>
        </p:sp>
        <p:sp>
          <p:nvSpPr>
            <p:cNvPr id="176" name="Google Shape;176;p34"/>
            <p:cNvSpPr/>
            <p:nvPr/>
          </p:nvSpPr>
          <p:spPr>
            <a:xfrm>
              <a:off x="6738250" y="992400"/>
              <a:ext cx="2188200" cy="231000"/>
            </a:xfrm>
            <a:prstGeom prst="rect">
              <a:avLst/>
            </a:prstGeom>
            <a:noFill/>
            <a:ln>
              <a:noFill/>
            </a:ln>
          </p:spPr>
          <p:txBody>
            <a:bodyPr spcFirstLastPara="1" wrap="square" lIns="121900" tIns="60933" rIns="121900" bIns="60933" anchor="t" anchorCtr="0">
              <a:noAutofit/>
            </a:bodyPr>
            <a:lstStyle/>
            <a:p>
              <a:pPr algn="ctr"/>
              <a:r>
                <a:rPr lang="es" sz="1467" b="1">
                  <a:solidFill>
                    <a:srgbClr val="000000"/>
                  </a:solidFill>
                  <a:latin typeface="Arial"/>
                  <a:ea typeface="Arial"/>
                  <a:cs typeface="Arial"/>
                  <a:sym typeface="Arial"/>
                </a:rPr>
                <a:t>Street-scale</a:t>
              </a:r>
              <a:r>
                <a:rPr lang="es" sz="1467">
                  <a:solidFill>
                    <a:srgbClr val="000000"/>
                  </a:solidFill>
                  <a:latin typeface="Arial"/>
                  <a:ea typeface="Arial"/>
                  <a:cs typeface="Arial"/>
                  <a:sym typeface="Arial"/>
                </a:rPr>
                <a:t> dispersion model</a:t>
              </a:r>
              <a:endParaRPr sz="1467">
                <a:solidFill>
                  <a:srgbClr val="000000"/>
                </a:solidFill>
                <a:latin typeface="Arial"/>
                <a:ea typeface="Arial"/>
                <a:cs typeface="Arial"/>
                <a:sym typeface="Arial"/>
              </a:endParaRPr>
            </a:p>
          </p:txBody>
        </p:sp>
      </p:grpSp>
      <p:sp>
        <p:nvSpPr>
          <p:cNvPr id="177" name="Google Shape;177;p34"/>
          <p:cNvSpPr/>
          <p:nvPr/>
        </p:nvSpPr>
        <p:spPr>
          <a:xfrm>
            <a:off x="351085" y="3653931"/>
            <a:ext cx="3172890" cy="485200"/>
          </a:xfrm>
          <a:prstGeom prst="rect">
            <a:avLst/>
          </a:prstGeom>
          <a:noFill/>
          <a:ln>
            <a:noFill/>
          </a:ln>
        </p:spPr>
        <p:txBody>
          <a:bodyPr spcFirstLastPara="1" wrap="square" lIns="117200" tIns="58600" rIns="117200" bIns="58600" anchor="t" anchorCtr="0">
            <a:noAutofit/>
          </a:bodyPr>
          <a:lstStyle/>
          <a:p>
            <a:pPr algn="ctr"/>
            <a:r>
              <a:rPr lang="es" sz="2267" b="1" dirty="0">
                <a:solidFill>
                  <a:srgbClr val="FF0000"/>
                </a:solidFill>
                <a:latin typeface="Arial"/>
                <a:ea typeface="Arial"/>
                <a:cs typeface="Arial"/>
                <a:sym typeface="Arial"/>
              </a:rPr>
              <a:t>EC-Earth3</a:t>
            </a:r>
            <a:r>
              <a:rPr lang="es" sz="2267" b="1" dirty="0">
                <a:solidFill>
                  <a:srgbClr val="FF0000"/>
                </a:solidFill>
              </a:rPr>
              <a:t>-AerChem</a:t>
            </a:r>
            <a:endParaRPr sz="2267" b="1" dirty="0">
              <a:solidFill>
                <a:srgbClr val="FF0000"/>
              </a:solidFill>
            </a:endParaRPr>
          </a:p>
        </p:txBody>
      </p:sp>
      <p:grpSp>
        <p:nvGrpSpPr>
          <p:cNvPr id="179" name="Google Shape;179;p34"/>
          <p:cNvGrpSpPr/>
          <p:nvPr/>
        </p:nvGrpSpPr>
        <p:grpSpPr>
          <a:xfrm>
            <a:off x="8462502" y="3600573"/>
            <a:ext cx="3378413" cy="2613775"/>
            <a:chOff x="6477006" y="2781879"/>
            <a:chExt cx="2403994" cy="1827133"/>
          </a:xfrm>
        </p:grpSpPr>
        <p:sp>
          <p:nvSpPr>
            <p:cNvPr id="180" name="Google Shape;180;p34"/>
            <p:cNvSpPr/>
            <p:nvPr/>
          </p:nvSpPr>
          <p:spPr>
            <a:xfrm>
              <a:off x="6672668" y="2781879"/>
              <a:ext cx="2122800" cy="363900"/>
            </a:xfrm>
            <a:prstGeom prst="rect">
              <a:avLst/>
            </a:prstGeom>
            <a:noFill/>
            <a:ln>
              <a:noFill/>
            </a:ln>
          </p:spPr>
          <p:txBody>
            <a:bodyPr spcFirstLastPara="1" wrap="square" lIns="117200" tIns="58600" rIns="117200" bIns="58600" anchor="t" anchorCtr="0">
              <a:noAutofit/>
            </a:bodyPr>
            <a:lstStyle/>
            <a:p>
              <a:pPr algn="ctr"/>
              <a:r>
                <a:rPr lang="es" sz="2267" b="1">
                  <a:solidFill>
                    <a:srgbClr val="FF0000"/>
                  </a:solidFill>
                  <a:latin typeface="Arial"/>
                  <a:ea typeface="Arial"/>
                  <a:cs typeface="Arial"/>
                  <a:sym typeface="Arial"/>
                </a:rPr>
                <a:t>GHOST/Providentia</a:t>
              </a:r>
              <a:endParaRPr sz="2267" b="1">
                <a:solidFill>
                  <a:srgbClr val="FF0000"/>
                </a:solidFill>
                <a:latin typeface="Arial"/>
                <a:ea typeface="Arial"/>
                <a:cs typeface="Arial"/>
                <a:sym typeface="Arial"/>
              </a:endParaRPr>
            </a:p>
          </p:txBody>
        </p:sp>
        <p:sp>
          <p:nvSpPr>
            <p:cNvPr id="181" name="Google Shape;181;p34"/>
            <p:cNvSpPr/>
            <p:nvPr/>
          </p:nvSpPr>
          <p:spPr>
            <a:xfrm>
              <a:off x="6604000" y="3064051"/>
              <a:ext cx="2277000" cy="507900"/>
            </a:xfrm>
            <a:prstGeom prst="rect">
              <a:avLst/>
            </a:prstGeom>
            <a:noFill/>
            <a:ln>
              <a:noFill/>
            </a:ln>
          </p:spPr>
          <p:txBody>
            <a:bodyPr spcFirstLastPara="1" wrap="square" lIns="121900" tIns="60933" rIns="121900" bIns="60933" anchor="t" anchorCtr="0">
              <a:noAutofit/>
            </a:bodyPr>
            <a:lstStyle/>
            <a:p>
              <a:pPr algn="ctr"/>
              <a:r>
                <a:rPr lang="es" sz="1333" b="1">
                  <a:solidFill>
                    <a:srgbClr val="000000"/>
                  </a:solidFill>
                  <a:latin typeface="Arial"/>
                  <a:ea typeface="Arial"/>
                  <a:cs typeface="Arial"/>
                  <a:sym typeface="Arial"/>
                </a:rPr>
                <a:t>Harmonised</a:t>
              </a:r>
              <a:r>
                <a:rPr lang="es" sz="1333">
                  <a:solidFill>
                    <a:srgbClr val="000000"/>
                  </a:solidFill>
                  <a:latin typeface="Arial"/>
                  <a:ea typeface="Arial"/>
                  <a:cs typeface="Arial"/>
                  <a:sym typeface="Arial"/>
                </a:rPr>
                <a:t> treatment of observations and </a:t>
              </a:r>
              <a:r>
                <a:rPr lang="es" sz="1333" b="1">
                  <a:solidFill>
                    <a:srgbClr val="000000"/>
                  </a:solidFill>
                  <a:latin typeface="Arial"/>
                  <a:ea typeface="Arial"/>
                  <a:cs typeface="Arial"/>
                  <a:sym typeface="Arial"/>
                </a:rPr>
                <a:t>dynamic/flexible evaluation</a:t>
              </a:r>
              <a:r>
                <a:rPr lang="es" sz="1333">
                  <a:solidFill>
                    <a:srgbClr val="000000"/>
                  </a:solidFill>
                  <a:latin typeface="Arial"/>
                  <a:ea typeface="Arial"/>
                  <a:cs typeface="Arial"/>
                  <a:sym typeface="Arial"/>
                </a:rPr>
                <a:t> system</a:t>
              </a:r>
              <a:endParaRPr sz="1333">
                <a:solidFill>
                  <a:srgbClr val="000000"/>
                </a:solidFill>
                <a:latin typeface="Arial"/>
                <a:ea typeface="Arial"/>
                <a:cs typeface="Arial"/>
                <a:sym typeface="Arial"/>
              </a:endParaRPr>
            </a:p>
          </p:txBody>
        </p:sp>
        <p:pic>
          <p:nvPicPr>
            <p:cNvPr id="182" name="Google Shape;182;p34"/>
            <p:cNvPicPr preferRelativeResize="0"/>
            <p:nvPr/>
          </p:nvPicPr>
          <p:blipFill rotWithShape="1">
            <a:blip r:embed="rId7">
              <a:alphaModFix/>
            </a:blip>
            <a:srcRect/>
            <a:stretch/>
          </p:blipFill>
          <p:spPr>
            <a:xfrm>
              <a:off x="6477006" y="3560420"/>
              <a:ext cx="1819089" cy="780851"/>
            </a:xfrm>
            <a:prstGeom prst="rect">
              <a:avLst/>
            </a:prstGeom>
            <a:noFill/>
            <a:ln>
              <a:noFill/>
            </a:ln>
          </p:spPr>
        </p:pic>
        <p:pic>
          <p:nvPicPr>
            <p:cNvPr id="183" name="Google Shape;183;p34"/>
            <p:cNvPicPr preferRelativeResize="0"/>
            <p:nvPr/>
          </p:nvPicPr>
          <p:blipFill rotWithShape="1">
            <a:blip r:embed="rId8">
              <a:alphaModFix/>
            </a:blip>
            <a:srcRect/>
            <a:stretch/>
          </p:blipFill>
          <p:spPr>
            <a:xfrm>
              <a:off x="7473521" y="3828143"/>
              <a:ext cx="1276280" cy="780869"/>
            </a:xfrm>
            <a:prstGeom prst="rect">
              <a:avLst/>
            </a:prstGeom>
            <a:noFill/>
            <a:ln>
              <a:noFill/>
            </a:ln>
          </p:spPr>
        </p:pic>
      </p:grpSp>
      <p:grpSp>
        <p:nvGrpSpPr>
          <p:cNvPr id="184" name="Google Shape;184;p34"/>
          <p:cNvGrpSpPr/>
          <p:nvPr/>
        </p:nvGrpSpPr>
        <p:grpSpPr>
          <a:xfrm>
            <a:off x="4156479" y="3624874"/>
            <a:ext cx="3899439" cy="2468709"/>
            <a:chOff x="3345543" y="2731353"/>
            <a:chExt cx="2277000" cy="1851532"/>
          </a:xfrm>
        </p:grpSpPr>
        <p:sp>
          <p:nvSpPr>
            <p:cNvPr id="185" name="Google Shape;185;p34"/>
            <p:cNvSpPr/>
            <p:nvPr/>
          </p:nvSpPr>
          <p:spPr>
            <a:xfrm>
              <a:off x="3497942" y="2731353"/>
              <a:ext cx="2122800" cy="363900"/>
            </a:xfrm>
            <a:prstGeom prst="rect">
              <a:avLst/>
            </a:prstGeom>
            <a:noFill/>
            <a:ln>
              <a:noFill/>
            </a:ln>
          </p:spPr>
          <p:txBody>
            <a:bodyPr spcFirstLastPara="1" wrap="square" lIns="117200" tIns="58600" rIns="117200" bIns="58600" anchor="t" anchorCtr="0">
              <a:noAutofit/>
            </a:bodyPr>
            <a:lstStyle/>
            <a:p>
              <a:pPr algn="ctr"/>
              <a:r>
                <a:rPr lang="es" sz="2267" b="1">
                  <a:solidFill>
                    <a:srgbClr val="FF0000"/>
                  </a:solidFill>
                  <a:latin typeface="Arial"/>
                  <a:ea typeface="Arial"/>
                  <a:cs typeface="Arial"/>
                  <a:sym typeface="Arial"/>
                </a:rPr>
                <a:t>LETKF DA</a:t>
              </a:r>
              <a:endParaRPr sz="2267" b="1">
                <a:solidFill>
                  <a:srgbClr val="FF0000"/>
                </a:solidFill>
                <a:latin typeface="Arial"/>
                <a:ea typeface="Arial"/>
                <a:cs typeface="Arial"/>
                <a:sym typeface="Arial"/>
              </a:endParaRPr>
            </a:p>
          </p:txBody>
        </p:sp>
        <p:grpSp>
          <p:nvGrpSpPr>
            <p:cNvPr id="186" name="Google Shape;186;p34"/>
            <p:cNvGrpSpPr/>
            <p:nvPr/>
          </p:nvGrpSpPr>
          <p:grpSpPr>
            <a:xfrm>
              <a:off x="3791857" y="3267102"/>
              <a:ext cx="1424212" cy="1315783"/>
              <a:chOff x="3438071" y="2985439"/>
              <a:chExt cx="1732643" cy="1600732"/>
            </a:xfrm>
          </p:grpSpPr>
          <p:pic>
            <p:nvPicPr>
              <p:cNvPr id="187" name="Google Shape;187;p34" descr="Captura de pantalla 2021-05-26 a las 12.42.21.png"/>
              <p:cNvPicPr preferRelativeResize="0"/>
              <p:nvPr/>
            </p:nvPicPr>
            <p:blipFill rotWithShape="1">
              <a:blip r:embed="rId9">
                <a:alphaModFix/>
              </a:blip>
              <a:srcRect/>
              <a:stretch/>
            </p:blipFill>
            <p:spPr>
              <a:xfrm>
                <a:off x="3438071" y="2985439"/>
                <a:ext cx="1687046" cy="1600732"/>
              </a:xfrm>
              <a:prstGeom prst="rect">
                <a:avLst/>
              </a:prstGeom>
              <a:noFill/>
              <a:ln>
                <a:noFill/>
              </a:ln>
            </p:spPr>
          </p:pic>
          <p:sp>
            <p:nvSpPr>
              <p:cNvPr id="188" name="Google Shape;188;p34"/>
              <p:cNvSpPr/>
              <p:nvPr/>
            </p:nvSpPr>
            <p:spPr>
              <a:xfrm>
                <a:off x="4871357" y="3102429"/>
                <a:ext cx="299357" cy="19957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sp>
          <p:nvSpPr>
            <p:cNvPr id="189" name="Google Shape;189;p34"/>
            <p:cNvSpPr/>
            <p:nvPr/>
          </p:nvSpPr>
          <p:spPr>
            <a:xfrm>
              <a:off x="3345543" y="2962716"/>
              <a:ext cx="2277000" cy="369300"/>
            </a:xfrm>
            <a:prstGeom prst="rect">
              <a:avLst/>
            </a:prstGeom>
            <a:noFill/>
            <a:ln>
              <a:noFill/>
            </a:ln>
          </p:spPr>
          <p:txBody>
            <a:bodyPr spcFirstLastPara="1" wrap="square" lIns="121900" tIns="60933" rIns="121900" bIns="60933" anchor="t" anchorCtr="0">
              <a:noAutofit/>
            </a:bodyPr>
            <a:lstStyle/>
            <a:p>
              <a:pPr algn="ctr"/>
              <a:r>
                <a:rPr lang="es" sz="1333" b="1">
                  <a:solidFill>
                    <a:srgbClr val="000000"/>
                  </a:solidFill>
                  <a:latin typeface="Arial"/>
                  <a:ea typeface="Arial"/>
                  <a:cs typeface="Arial"/>
                  <a:sym typeface="Arial"/>
                </a:rPr>
                <a:t>Ensemble based Data Assimilation system</a:t>
              </a:r>
              <a:endParaRPr sz="1333">
                <a:solidFill>
                  <a:srgbClr val="000000"/>
                </a:solidFill>
                <a:latin typeface="Arial"/>
                <a:ea typeface="Arial"/>
                <a:cs typeface="Arial"/>
                <a:sym typeface="Arial"/>
              </a:endParaRPr>
            </a:p>
          </p:txBody>
        </p:sp>
      </p:grpSp>
      <p:sp>
        <p:nvSpPr>
          <p:cNvPr id="2" name="Google Shape;203;p35">
            <a:extLst>
              <a:ext uri="{FF2B5EF4-FFF2-40B4-BE49-F238E27FC236}">
                <a16:creationId xmlns:a16="http://schemas.microsoft.com/office/drawing/2014/main" id="{8F5DB2EF-7FAC-2DCA-8DF4-10B078111830}"/>
              </a:ext>
            </a:extLst>
          </p:cNvPr>
          <p:cNvSpPr txBox="1"/>
          <p:nvPr/>
        </p:nvSpPr>
        <p:spPr>
          <a:xfrm>
            <a:off x="6062970" y="6404268"/>
            <a:ext cx="4955958" cy="400055"/>
          </a:xfrm>
          <a:prstGeom prst="rect">
            <a:avLst/>
          </a:prstGeom>
          <a:noFill/>
          <a:ln>
            <a:noFill/>
          </a:ln>
        </p:spPr>
        <p:txBody>
          <a:bodyPr spcFirstLastPara="1" wrap="square" lIns="121900" tIns="60933" rIns="121900" bIns="60933" anchor="t" anchorCtr="0">
            <a:spAutoFit/>
          </a:bodyPr>
          <a:lstStyle/>
          <a:p>
            <a:pPr algn="r"/>
            <a:r>
              <a:rPr lang="es" i="1" dirty="0"/>
              <a:t>In collaboration </a:t>
            </a:r>
            <a:r>
              <a:rPr lang="es" i="1" dirty="0">
                <a:solidFill>
                  <a:srgbClr val="000000"/>
                </a:solidFill>
              </a:rPr>
              <a:t>with CES,</a:t>
            </a:r>
            <a:r>
              <a:rPr lang="es" i="1" dirty="0"/>
              <a:t> </a:t>
            </a:r>
            <a:r>
              <a:rPr lang="es" i="1" dirty="0">
                <a:solidFill>
                  <a:srgbClr val="000000"/>
                </a:solidFill>
              </a:rPr>
              <a:t>ESS  and CVC</a:t>
            </a:r>
            <a:endParaRPr i="1" dirty="0">
              <a:solidFill>
                <a:srgbClr val="000000"/>
              </a:solidFill>
            </a:endParaRPr>
          </a:p>
        </p:txBody>
      </p:sp>
      <p:pic>
        <p:nvPicPr>
          <p:cNvPr id="3" name="Google Shape;681;p67">
            <a:extLst>
              <a:ext uri="{FF2B5EF4-FFF2-40B4-BE49-F238E27FC236}">
                <a16:creationId xmlns:a16="http://schemas.microsoft.com/office/drawing/2014/main" id="{2193DBA5-1BB9-976F-A292-71D26877A9B1}"/>
              </a:ext>
            </a:extLst>
          </p:cNvPr>
          <p:cNvPicPr preferRelativeResize="0">
            <a:picLocks noChangeAspect="1"/>
          </p:cNvPicPr>
          <p:nvPr/>
        </p:nvPicPr>
        <p:blipFill rotWithShape="1">
          <a:blip r:embed="rId10">
            <a:alphaModFix/>
          </a:blip>
          <a:srcRect t="17012"/>
          <a:stretch/>
        </p:blipFill>
        <p:spPr>
          <a:xfrm>
            <a:off x="420002" y="4306973"/>
            <a:ext cx="3492000" cy="217406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75" y="1163109"/>
            <a:ext cx="9144000" cy="494499"/>
          </a:xfrm>
        </p:spPr>
        <p:txBody>
          <a:bodyPr>
            <a:normAutofit fontScale="90000"/>
          </a:bodyPr>
          <a:lstStyle/>
          <a:p>
            <a:pPr algn="l"/>
            <a:r>
              <a:rPr lang="en-GB" dirty="0"/>
              <a:t>Acknowledgments</a:t>
            </a:r>
          </a:p>
        </p:txBody>
      </p:sp>
      <p:sp>
        <p:nvSpPr>
          <p:cNvPr id="6" name="Content Placeholder 5"/>
          <p:cNvSpPr>
            <a:spLocks noGrp="1"/>
          </p:cNvSpPr>
          <p:nvPr>
            <p:ph sz="half" idx="1"/>
          </p:nvPr>
        </p:nvSpPr>
        <p:spPr>
          <a:xfrm>
            <a:off x="0" y="4132906"/>
            <a:ext cx="10374630" cy="2449872"/>
          </a:xfrm>
        </p:spPr>
        <p:txBody>
          <a:bodyPr>
            <a:noAutofit/>
          </a:bodyPr>
          <a:lstStyle/>
          <a:p>
            <a:pPr>
              <a:lnSpc>
                <a:spcPct val="100000"/>
              </a:lnSpc>
              <a:spcBef>
                <a:spcPts val="600"/>
              </a:spcBef>
            </a:pP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This work was supported by the ERC Consolidator Grant FRAGMENT (grant agreement No. 773051), and the AXA Chair on Sand and Dust Storms at BSC funded by the AXA Research Fund both led by Dr. Carlos Pérez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García</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Pando.</a:t>
            </a:r>
          </a:p>
          <a:p>
            <a:pPr>
              <a:lnSpc>
                <a:spcPct val="100000"/>
              </a:lnSpc>
              <a:spcBef>
                <a:spcPts val="600"/>
              </a:spcBef>
            </a:pP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The research leading to these results has also received funding from the Spanish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Ministerio</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de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Economía</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y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Competitividad</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as part of the NUTRIENT project (CGL2017-88911-R), the H2020 GA 821205 project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FORCeS</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and the ESA-DOMOS project.</a:t>
            </a:r>
          </a:p>
          <a:p>
            <a:pPr>
              <a:lnSpc>
                <a:spcPct val="100000"/>
              </a:lnSpc>
              <a:spcBef>
                <a:spcPts val="600"/>
              </a:spcBef>
            </a:pPr>
            <a:r>
              <a:rPr lang="en-US" sz="1400" dirty="0">
                <a:solidFill>
                  <a:schemeClr val="accent1">
                    <a:lumMod val="50000"/>
                  </a:schemeClr>
                </a:solidFill>
                <a:ea typeface="Times New Roman" panose="02020603050405020304" pitchFamily="18" charset="0"/>
                <a:cs typeface="Arial" panose="020B0604020202020204" pitchFamily="34" charset="0"/>
              </a:rPr>
              <a:t>We thankfully acknowledge the computer resources at Marenostrum4, granted through the PRACE project eFRAGMENT2 and the RES project AECT-2020-3-0020; the technical support provided by the BSC, and </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the work of all the members of the BSC Earth Science Department group who contribute to the MONARCH model and infrastructure developments.</a:t>
            </a:r>
          </a:p>
          <a:p>
            <a:pPr>
              <a:lnSpc>
                <a:spcPct val="100000"/>
              </a:lnSpc>
              <a:spcBef>
                <a:spcPts val="600"/>
              </a:spcBef>
            </a:pP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Thanks to all the providers of the observational data used for the model evaluation. </a:t>
            </a:r>
          </a:p>
        </p:txBody>
      </p:sp>
      <p:sp>
        <p:nvSpPr>
          <p:cNvPr id="14" name="Slide Number Placeholder 13"/>
          <p:cNvSpPr>
            <a:spLocks noGrp="1"/>
          </p:cNvSpPr>
          <p:nvPr>
            <p:ph type="sldNum" sz="quarter" idx="12"/>
          </p:nvPr>
        </p:nvSpPr>
        <p:spPr/>
        <p:txBody>
          <a:bodyPr/>
          <a:lstStyle/>
          <a:p>
            <a:fld id="{5AFC50C9-30C3-43CC-ABA9-4B9096166E80}" type="slidenum">
              <a:rPr lang="en-GB" smtClean="0"/>
              <a:t>40</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2421" y="3192075"/>
            <a:ext cx="900000" cy="9000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975" y="5599919"/>
            <a:ext cx="1440000" cy="7697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208" y="4094124"/>
            <a:ext cx="1440000" cy="298137"/>
          </a:xfrm>
          <a:prstGeom prst="rect">
            <a:avLst/>
          </a:prstGeom>
        </p:spPr>
      </p:pic>
      <p:pic>
        <p:nvPicPr>
          <p:cNvPr id="2" name="Picture 1"/>
          <p:cNvPicPr>
            <a:picLocks noChangeAspect="1"/>
          </p:cNvPicPr>
          <p:nvPr/>
        </p:nvPicPr>
        <p:blipFill>
          <a:blip r:embed="rId5"/>
          <a:stretch>
            <a:fillRect/>
          </a:stretch>
        </p:blipFill>
        <p:spPr>
          <a:xfrm>
            <a:off x="10541208" y="4594815"/>
            <a:ext cx="1440000" cy="440471"/>
          </a:xfrm>
          <a:prstGeom prst="rect">
            <a:avLst/>
          </a:prstGeom>
        </p:spPr>
      </p:pic>
      <p:sp>
        <p:nvSpPr>
          <p:cNvPr id="11" name="Title 3"/>
          <p:cNvSpPr txBox="1">
            <a:spLocks/>
          </p:cNvSpPr>
          <p:nvPr/>
        </p:nvSpPr>
        <p:spPr>
          <a:xfrm>
            <a:off x="5370640" y="560720"/>
            <a:ext cx="7769469" cy="4944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b="1" kern="1200" baseline="0" dirty="0">
                <a:solidFill>
                  <a:srgbClr val="124484"/>
                </a:solidFill>
                <a:latin typeface="+mj-lt"/>
                <a:ea typeface="+mj-ea"/>
                <a:cs typeface="+mj-cs"/>
              </a:defRPr>
            </a:lvl1pPr>
          </a:lstStyle>
          <a:p>
            <a:r>
              <a:rPr lang="en-GB" sz="6600" dirty="0"/>
              <a:t>Thank you !</a:t>
            </a:r>
          </a:p>
        </p:txBody>
      </p:sp>
      <p:pic>
        <p:nvPicPr>
          <p:cNvPr id="15" name="Picture 14">
            <a:extLst>
              <a:ext uri="{FF2B5EF4-FFF2-40B4-BE49-F238E27FC236}">
                <a16:creationId xmlns:a16="http://schemas.microsoft.com/office/drawing/2014/main" id="{8AE71373-CFBA-4BAF-9FE7-0F6F4195A6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8575" y="5195112"/>
            <a:ext cx="1440000" cy="285130"/>
          </a:xfrm>
          <a:prstGeom prst="rect">
            <a:avLst/>
          </a:prstGeom>
        </p:spPr>
      </p:pic>
      <p:sp>
        <p:nvSpPr>
          <p:cNvPr id="3" name="TextBox 2">
            <a:extLst>
              <a:ext uri="{FF2B5EF4-FFF2-40B4-BE49-F238E27FC236}">
                <a16:creationId xmlns:a16="http://schemas.microsoft.com/office/drawing/2014/main" id="{8CD79909-D441-7BD9-1111-56C0CB0F659B}"/>
              </a:ext>
            </a:extLst>
          </p:cNvPr>
          <p:cNvSpPr txBox="1"/>
          <p:nvPr/>
        </p:nvSpPr>
        <p:spPr>
          <a:xfrm>
            <a:off x="329579" y="1847569"/>
            <a:ext cx="3154680" cy="1754326"/>
          </a:xfrm>
          <a:prstGeom prst="rect">
            <a:avLst/>
          </a:prstGeom>
          <a:noFill/>
        </p:spPr>
        <p:txBody>
          <a:bodyPr wrap="square" rtlCol="0">
            <a:spAutoFit/>
          </a:bodyPr>
          <a:lstStyle/>
          <a:p>
            <a:r>
              <a:rPr lang="en-GB" dirty="0"/>
              <a:t>Carlos Pérez García Pando</a:t>
            </a:r>
          </a:p>
          <a:p>
            <a:r>
              <a:rPr lang="en-GB" dirty="0"/>
              <a:t>Oriol </a:t>
            </a:r>
            <a:r>
              <a:rPr lang="en-GB" dirty="0" err="1"/>
              <a:t>Jorba</a:t>
            </a:r>
            <a:r>
              <a:rPr lang="en-GB" dirty="0"/>
              <a:t> </a:t>
            </a:r>
          </a:p>
          <a:p>
            <a:r>
              <a:rPr lang="en-GB" dirty="0"/>
              <a:t>Elisa </a:t>
            </a:r>
            <a:r>
              <a:rPr lang="en-GB" dirty="0" err="1"/>
              <a:t>Bergas</a:t>
            </a:r>
            <a:endParaRPr lang="en-GB" dirty="0"/>
          </a:p>
          <a:p>
            <a:r>
              <a:rPr lang="en-GB" dirty="0" err="1"/>
              <a:t>Montse</a:t>
            </a:r>
            <a:r>
              <a:rPr lang="en-GB" dirty="0"/>
              <a:t> Costa</a:t>
            </a:r>
          </a:p>
          <a:p>
            <a:r>
              <a:rPr lang="en-GB" dirty="0"/>
              <a:t>and many more collaborators from BSC</a:t>
            </a:r>
          </a:p>
        </p:txBody>
      </p:sp>
      <p:sp>
        <p:nvSpPr>
          <p:cNvPr id="5" name="TextBox 4">
            <a:extLst>
              <a:ext uri="{FF2B5EF4-FFF2-40B4-BE49-F238E27FC236}">
                <a16:creationId xmlns:a16="http://schemas.microsoft.com/office/drawing/2014/main" id="{9B3264DC-80C9-0B93-E3BF-814DC88984A9}"/>
              </a:ext>
            </a:extLst>
          </p:cNvPr>
          <p:cNvSpPr txBox="1"/>
          <p:nvPr/>
        </p:nvSpPr>
        <p:spPr>
          <a:xfrm>
            <a:off x="7902281" y="1794055"/>
            <a:ext cx="3736920" cy="2308324"/>
          </a:xfrm>
          <a:prstGeom prst="rect">
            <a:avLst/>
          </a:prstGeom>
          <a:noFill/>
        </p:spPr>
        <p:txBody>
          <a:bodyPr wrap="none" rtlCol="0">
            <a:spAutoFit/>
          </a:bodyPr>
          <a:lstStyle/>
          <a:p>
            <a:r>
              <a:rPr lang="en-GB" dirty="0"/>
              <a:t>Stelios </a:t>
            </a:r>
            <a:r>
              <a:rPr lang="en-GB" dirty="0" err="1"/>
              <a:t>Myriokefalitakis</a:t>
            </a:r>
            <a:r>
              <a:rPr lang="en-GB" dirty="0"/>
              <a:t> (NOA)</a:t>
            </a:r>
          </a:p>
          <a:p>
            <a:r>
              <a:rPr lang="en-GB" dirty="0" err="1"/>
              <a:t>Marios</a:t>
            </a:r>
            <a:r>
              <a:rPr lang="en-GB" dirty="0"/>
              <a:t> </a:t>
            </a:r>
            <a:r>
              <a:rPr lang="en-GB" dirty="0" err="1"/>
              <a:t>Chatziparaschos</a:t>
            </a:r>
            <a:r>
              <a:rPr lang="en-GB" dirty="0"/>
              <a:t> (U. Crete)</a:t>
            </a:r>
          </a:p>
          <a:p>
            <a:r>
              <a:rPr lang="en-GB" dirty="0"/>
              <a:t>Maria </a:t>
            </a:r>
            <a:r>
              <a:rPr lang="en-GB" dirty="0" err="1"/>
              <a:t>Kanakidou</a:t>
            </a:r>
            <a:r>
              <a:rPr lang="en-GB" dirty="0"/>
              <a:t> (U. Crete)</a:t>
            </a:r>
          </a:p>
          <a:p>
            <a:r>
              <a:rPr lang="en-GB" dirty="0" err="1"/>
              <a:t>Anasthasios</a:t>
            </a:r>
            <a:r>
              <a:rPr lang="en-GB" dirty="0"/>
              <a:t> </a:t>
            </a:r>
            <a:r>
              <a:rPr lang="en-GB" dirty="0" err="1"/>
              <a:t>Nenes</a:t>
            </a:r>
            <a:r>
              <a:rPr lang="en-GB" dirty="0"/>
              <a:t> (EPFL)</a:t>
            </a:r>
          </a:p>
          <a:p>
            <a:r>
              <a:rPr lang="en-GB" dirty="0" err="1"/>
              <a:t>Georgakaki</a:t>
            </a:r>
            <a:r>
              <a:rPr lang="en-GB" dirty="0"/>
              <a:t> </a:t>
            </a:r>
            <a:r>
              <a:rPr lang="en-GB" dirty="0" err="1"/>
              <a:t>Paraskevi</a:t>
            </a:r>
            <a:r>
              <a:rPr lang="en-GB" dirty="0"/>
              <a:t> (EPFL)</a:t>
            </a:r>
          </a:p>
          <a:p>
            <a:r>
              <a:rPr lang="en-GB" dirty="0" err="1"/>
              <a:t>Twan</a:t>
            </a:r>
            <a:r>
              <a:rPr lang="en-GB" dirty="0"/>
              <a:t> Van </a:t>
            </a:r>
            <a:r>
              <a:rPr lang="en-GB" dirty="0" err="1"/>
              <a:t>Noije</a:t>
            </a:r>
            <a:r>
              <a:rPr lang="en-GB" dirty="0"/>
              <a:t> (KNMI)</a:t>
            </a:r>
          </a:p>
          <a:p>
            <a:r>
              <a:rPr lang="en-GB" dirty="0"/>
              <a:t>Philippe Le Sager (KNMI)</a:t>
            </a:r>
          </a:p>
          <a:p>
            <a:endParaRPr lang="en-GB" dirty="0"/>
          </a:p>
        </p:txBody>
      </p:sp>
      <p:sp>
        <p:nvSpPr>
          <p:cNvPr id="7" name="TextBox 6">
            <a:extLst>
              <a:ext uri="{FF2B5EF4-FFF2-40B4-BE49-F238E27FC236}">
                <a16:creationId xmlns:a16="http://schemas.microsoft.com/office/drawing/2014/main" id="{CF3F782B-627F-1A4A-3376-61FCD3F5FEE6}"/>
              </a:ext>
            </a:extLst>
          </p:cNvPr>
          <p:cNvSpPr txBox="1"/>
          <p:nvPr/>
        </p:nvSpPr>
        <p:spPr>
          <a:xfrm>
            <a:off x="3901754" y="1810719"/>
            <a:ext cx="3583032" cy="2031325"/>
          </a:xfrm>
          <a:prstGeom prst="rect">
            <a:avLst/>
          </a:prstGeom>
          <a:noFill/>
        </p:spPr>
        <p:txBody>
          <a:bodyPr wrap="none" rtlCol="0">
            <a:spAutoFit/>
          </a:bodyPr>
          <a:lstStyle/>
          <a:p>
            <a:r>
              <a:rPr lang="en-GB" dirty="0"/>
              <a:t>Qianqian Song (NOAA-GFDL)</a:t>
            </a:r>
          </a:p>
          <a:p>
            <a:r>
              <a:rPr lang="en-GB" dirty="0"/>
              <a:t>Paul </a:t>
            </a:r>
            <a:r>
              <a:rPr lang="en-GB" dirty="0" err="1"/>
              <a:t>Ginoux</a:t>
            </a:r>
            <a:r>
              <a:rPr lang="en-GB" dirty="0"/>
              <a:t> (NOAA-GFDL)</a:t>
            </a:r>
          </a:p>
          <a:p>
            <a:r>
              <a:rPr lang="en-GB" dirty="0"/>
              <a:t>Vincenzo </a:t>
            </a:r>
            <a:r>
              <a:rPr lang="en-GB" dirty="0" err="1"/>
              <a:t>Obiso</a:t>
            </a:r>
            <a:r>
              <a:rPr lang="en-GB" dirty="0"/>
              <a:t> (NASA-GISS)</a:t>
            </a:r>
          </a:p>
          <a:p>
            <a:r>
              <a:rPr lang="en-GB" dirty="0"/>
              <a:t>Ron Miller (NASA-GISS)</a:t>
            </a:r>
          </a:p>
          <a:p>
            <a:r>
              <a:rPr lang="en-GB" dirty="0" err="1"/>
              <a:t>Longlei</a:t>
            </a:r>
            <a:r>
              <a:rPr lang="en-GB" dirty="0"/>
              <a:t> Li (Cornell U.)</a:t>
            </a:r>
          </a:p>
          <a:p>
            <a:r>
              <a:rPr lang="en-GB" dirty="0"/>
              <a:t>Natalie M. </a:t>
            </a:r>
            <a:r>
              <a:rPr lang="en-GB" dirty="0" err="1"/>
              <a:t>Mahowald</a:t>
            </a:r>
            <a:r>
              <a:rPr lang="en-GB" dirty="0"/>
              <a:t> (Cornell U.)</a:t>
            </a:r>
          </a:p>
          <a:p>
            <a:r>
              <a:rPr lang="en-GB" dirty="0"/>
              <a:t>The EMIT team</a:t>
            </a:r>
          </a:p>
        </p:txBody>
      </p:sp>
    </p:spTree>
    <p:extLst>
      <p:ext uri="{BB962C8B-B14F-4D97-AF65-F5344CB8AC3E}">
        <p14:creationId xmlns:p14="http://schemas.microsoft.com/office/powerpoint/2010/main" val="1394725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1C8D2-0532-BAC0-96FA-671450ADCF25}"/>
              </a:ext>
            </a:extLst>
          </p:cNvPr>
          <p:cNvSpPr>
            <a:spLocks noGrp="1"/>
          </p:cNvSpPr>
          <p:nvPr>
            <p:ph type="title"/>
          </p:nvPr>
        </p:nvSpPr>
        <p:spPr/>
        <p:txBody>
          <a:bodyPr>
            <a:normAutofit fontScale="90000"/>
          </a:bodyPr>
          <a:lstStyle/>
          <a:p>
            <a:r>
              <a:rPr lang="en-GB" dirty="0"/>
              <a:t>Dust and mineral refractive indexes MONARCH</a:t>
            </a:r>
          </a:p>
        </p:txBody>
      </p:sp>
      <p:pic>
        <p:nvPicPr>
          <p:cNvPr id="7" name="Content Placeholder 6" descr="A picture containing text, diagram, line, plot&#10;&#10;Description automatically generated">
            <a:extLst>
              <a:ext uri="{FF2B5EF4-FFF2-40B4-BE49-F238E27FC236}">
                <a16:creationId xmlns:a16="http://schemas.microsoft.com/office/drawing/2014/main" id="{7E2C90FE-60F2-BC48-F200-CFAA1512910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48883"/>
          <a:stretch/>
        </p:blipFill>
        <p:spPr>
          <a:xfrm>
            <a:off x="178427" y="1008529"/>
            <a:ext cx="8347668" cy="4267048"/>
          </a:xfrm>
        </p:spPr>
      </p:pic>
      <p:sp>
        <p:nvSpPr>
          <p:cNvPr id="4" name="Content Placeholder 3">
            <a:extLst>
              <a:ext uri="{FF2B5EF4-FFF2-40B4-BE49-F238E27FC236}">
                <a16:creationId xmlns:a16="http://schemas.microsoft.com/office/drawing/2014/main" id="{BA0EFF1C-1AA4-4163-7D15-6D256F6DA517}"/>
              </a:ext>
            </a:extLst>
          </p:cNvPr>
          <p:cNvSpPr>
            <a:spLocks noGrp="1"/>
          </p:cNvSpPr>
          <p:nvPr>
            <p:ph sz="half" idx="2"/>
          </p:nvPr>
        </p:nvSpPr>
        <p:spPr>
          <a:xfrm>
            <a:off x="8526095" y="1008529"/>
            <a:ext cx="3487478" cy="5168434"/>
          </a:xfrm>
        </p:spPr>
        <p:txBody>
          <a:bodyPr>
            <a:normAutofit/>
          </a:bodyPr>
          <a:lstStyle/>
          <a:p>
            <a:pPr>
              <a:lnSpc>
                <a:spcPct val="120000"/>
              </a:lnSpc>
            </a:pPr>
            <a:r>
              <a:rPr lang="en-GB" sz="2000" dirty="0"/>
              <a:t>Host minerals: refractive index from </a:t>
            </a:r>
            <a:r>
              <a:rPr lang="en-GB" sz="2000" dirty="0" err="1"/>
              <a:t>Scanza</a:t>
            </a:r>
            <a:r>
              <a:rPr lang="en-GB" sz="2000" dirty="0"/>
              <a:t> et al. (2015) with abundances as median of </a:t>
            </a:r>
            <a:r>
              <a:rPr lang="en-GB" sz="2000" dirty="0" err="1"/>
              <a:t>DiBiagio</a:t>
            </a:r>
            <a:r>
              <a:rPr lang="en-GB" sz="2000" dirty="0"/>
              <a:t> et al. (2019)</a:t>
            </a:r>
          </a:p>
          <a:p>
            <a:pPr>
              <a:lnSpc>
                <a:spcPct val="120000"/>
              </a:lnSpc>
            </a:pPr>
            <a:r>
              <a:rPr lang="en-GB" sz="2000" dirty="0"/>
              <a:t>Accretions: assumed 5w% of hematite, RI interpolated from </a:t>
            </a:r>
            <a:r>
              <a:rPr lang="en-GB" sz="2000" dirty="0" err="1"/>
              <a:t>DiBiagio</a:t>
            </a:r>
            <a:r>
              <a:rPr lang="en-GB" sz="2000" dirty="0"/>
              <a:t> et al. (2019).</a:t>
            </a:r>
          </a:p>
          <a:p>
            <a:pPr>
              <a:lnSpc>
                <a:spcPct val="120000"/>
              </a:lnSpc>
            </a:pPr>
            <a:r>
              <a:rPr lang="en-GB" sz="2000" dirty="0"/>
              <a:t>Pure iron oxides: fitting </a:t>
            </a:r>
            <a:r>
              <a:rPr lang="en-GB" sz="2000" dirty="0" err="1"/>
              <a:t>DiBiaggio</a:t>
            </a:r>
            <a:r>
              <a:rPr lang="en-GB" sz="2000" dirty="0"/>
              <a:t> et al. (2019) with MG mixing rule. </a:t>
            </a:r>
          </a:p>
        </p:txBody>
      </p:sp>
      <p:sp>
        <p:nvSpPr>
          <p:cNvPr id="5" name="Slide Number Placeholder 4">
            <a:extLst>
              <a:ext uri="{FF2B5EF4-FFF2-40B4-BE49-F238E27FC236}">
                <a16:creationId xmlns:a16="http://schemas.microsoft.com/office/drawing/2014/main" id="{1A01A4E7-3F24-9742-4B2F-A05AF8569BDF}"/>
              </a:ext>
            </a:extLst>
          </p:cNvPr>
          <p:cNvSpPr>
            <a:spLocks noGrp="1"/>
          </p:cNvSpPr>
          <p:nvPr>
            <p:ph type="sldNum" sz="quarter" idx="12"/>
          </p:nvPr>
        </p:nvSpPr>
        <p:spPr/>
        <p:txBody>
          <a:bodyPr/>
          <a:lstStyle/>
          <a:p>
            <a:fld id="{5AFC50C9-30C3-43CC-ABA9-4B9096166E80}" type="slidenum">
              <a:rPr lang="en-GB" smtClean="0"/>
              <a:t>41</a:t>
            </a:fld>
            <a:endParaRPr lang="en-GB"/>
          </a:p>
        </p:txBody>
      </p:sp>
      <p:sp>
        <p:nvSpPr>
          <p:cNvPr id="9" name="TextBox 8">
            <a:extLst>
              <a:ext uri="{FF2B5EF4-FFF2-40B4-BE49-F238E27FC236}">
                <a16:creationId xmlns:a16="http://schemas.microsoft.com/office/drawing/2014/main" id="{D9E28415-CCD4-A476-A361-81C4DF72036C}"/>
              </a:ext>
            </a:extLst>
          </p:cNvPr>
          <p:cNvSpPr txBox="1"/>
          <p:nvPr/>
        </p:nvSpPr>
        <p:spPr>
          <a:xfrm>
            <a:off x="340658" y="5448684"/>
            <a:ext cx="7431741" cy="427746"/>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GB" sz="2000" dirty="0"/>
              <a:t>Homogeneous dust refractive index from </a:t>
            </a:r>
            <a:r>
              <a:rPr lang="en-GB" sz="2000" dirty="0" err="1"/>
              <a:t>Sinyuk</a:t>
            </a:r>
            <a:r>
              <a:rPr lang="en-GB" sz="2000" dirty="0"/>
              <a:t> et al. 2003.</a:t>
            </a:r>
          </a:p>
        </p:txBody>
      </p:sp>
    </p:spTree>
    <p:extLst>
      <p:ext uri="{BB962C8B-B14F-4D97-AF65-F5344CB8AC3E}">
        <p14:creationId xmlns:p14="http://schemas.microsoft.com/office/powerpoint/2010/main" val="1325554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5976000" y="1800000"/>
            <a:ext cx="6646320" cy="850320"/>
          </a:xfrm>
          <a:prstGeom prst="rect">
            <a:avLst/>
          </a:prstGeom>
          <a:noFill/>
          <a:ln>
            <a:noFill/>
          </a:ln>
        </p:spPr>
        <p:style>
          <a:lnRef idx="0">
            <a:scrgbClr r="0" g="0" b="0"/>
          </a:lnRef>
          <a:fillRef idx="0">
            <a:scrgbClr r="0" g="0" b="0"/>
          </a:fillRef>
          <a:effectRef idx="0">
            <a:scrgbClr r="0" g="0" b="0"/>
          </a:effectRef>
          <a:fontRef idx="minor"/>
        </p:style>
      </p:sp>
      <p:sp>
        <p:nvSpPr>
          <p:cNvPr id="242" name="CustomShape 2"/>
          <p:cNvSpPr/>
          <p:nvPr/>
        </p:nvSpPr>
        <p:spPr>
          <a:xfrm>
            <a:off x="180000" y="352080"/>
            <a:ext cx="10146240" cy="78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90000"/>
              </a:lnSpc>
            </a:pPr>
            <a:r>
              <a:rPr lang="en-US" sz="2500" b="1" strike="noStrike" spc="-1">
                <a:solidFill>
                  <a:srgbClr val="124484"/>
                </a:solidFill>
                <a:latin typeface="Calibri"/>
                <a:ea typeface="DejaVu Sans"/>
              </a:rPr>
              <a:t>New heterogeneous ice nucleation parameterization</a:t>
            </a:r>
            <a:endParaRPr lang="en-GB" sz="2500" b="0" strike="noStrike" spc="-1">
              <a:latin typeface="Arial"/>
            </a:endParaRPr>
          </a:p>
        </p:txBody>
      </p:sp>
      <p:sp>
        <p:nvSpPr>
          <p:cNvPr id="243" name="CustomShape 3"/>
          <p:cNvSpPr/>
          <p:nvPr/>
        </p:nvSpPr>
        <p:spPr>
          <a:xfrm>
            <a:off x="11817000" y="6521760"/>
            <a:ext cx="362880" cy="32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fld id="{67A5E367-AF59-4F71-AF7D-D233A4960988}" type="slidenum">
              <a:rPr lang="en-GB" sz="1200" b="0" strike="noStrike" spc="-1">
                <a:solidFill>
                  <a:srgbClr val="000000"/>
                </a:solidFill>
                <a:latin typeface="Arial"/>
                <a:ea typeface="DejaVu Sans"/>
              </a:rPr>
              <a:t>42</a:t>
            </a:fld>
            <a:endParaRPr lang="en-GB" sz="1200" b="0" strike="noStrike" spc="-1">
              <a:latin typeface="Arial"/>
            </a:endParaRPr>
          </a:p>
        </p:txBody>
      </p:sp>
      <p:pic>
        <p:nvPicPr>
          <p:cNvPr id="250" name="Εικόνα 9_20"/>
          <p:cNvPicPr/>
          <p:nvPr/>
        </p:nvPicPr>
        <p:blipFill>
          <a:blip r:embed="rId3"/>
          <a:stretch/>
        </p:blipFill>
        <p:spPr>
          <a:xfrm>
            <a:off x="8460360" y="6089040"/>
            <a:ext cx="1525320" cy="439920"/>
          </a:xfrm>
          <a:prstGeom prst="rect">
            <a:avLst/>
          </a:prstGeom>
          <a:ln>
            <a:noFill/>
          </a:ln>
        </p:spPr>
      </p:pic>
      <p:pic>
        <p:nvPicPr>
          <p:cNvPr id="251" name="Εικόνα 12_20" descr="Εικόνα που περιέχει σχεδίαση&#10;&#10;Περιγραφή που δημιουργήθηκε αυτόματα"/>
          <p:cNvPicPr/>
          <p:nvPr/>
        </p:nvPicPr>
        <p:blipFill>
          <a:blip r:embed="rId4"/>
          <a:stretch/>
        </p:blipFill>
        <p:spPr>
          <a:xfrm>
            <a:off x="10136520" y="6035760"/>
            <a:ext cx="1630080" cy="546480"/>
          </a:xfrm>
          <a:prstGeom prst="rect">
            <a:avLst/>
          </a:prstGeom>
          <a:ln>
            <a:noFill/>
          </a:ln>
        </p:spPr>
      </p:pic>
      <p:pic>
        <p:nvPicPr>
          <p:cNvPr id="252" name="Picture 251"/>
          <p:cNvPicPr/>
          <p:nvPr/>
        </p:nvPicPr>
        <p:blipFill>
          <a:blip r:embed="rId5"/>
          <a:stretch/>
        </p:blipFill>
        <p:spPr>
          <a:xfrm>
            <a:off x="6984360" y="6047280"/>
            <a:ext cx="590760" cy="572760"/>
          </a:xfrm>
          <a:prstGeom prst="rect">
            <a:avLst/>
          </a:prstGeom>
          <a:ln>
            <a:noFill/>
          </a:ln>
        </p:spPr>
      </p:pic>
      <p:pic>
        <p:nvPicPr>
          <p:cNvPr id="253" name="Picture 252"/>
          <p:cNvPicPr/>
          <p:nvPr/>
        </p:nvPicPr>
        <p:blipFill>
          <a:blip r:embed="rId6"/>
          <a:stretch/>
        </p:blipFill>
        <p:spPr>
          <a:xfrm>
            <a:off x="7674840" y="6048000"/>
            <a:ext cx="601560" cy="572760"/>
          </a:xfrm>
          <a:prstGeom prst="rect">
            <a:avLst/>
          </a:prstGeom>
          <a:ln>
            <a:noFill/>
          </a:ln>
        </p:spPr>
      </p:pic>
      <p:pic>
        <p:nvPicPr>
          <p:cNvPr id="254" name="Picture 11_16" descr="A close up of a logo&#10;&#10;Description automatically generated"/>
          <p:cNvPicPr/>
          <p:nvPr/>
        </p:nvPicPr>
        <p:blipFill>
          <a:blip r:embed="rId7"/>
          <a:stretch/>
        </p:blipFill>
        <p:spPr>
          <a:xfrm>
            <a:off x="6012000" y="6120000"/>
            <a:ext cx="931320" cy="500760"/>
          </a:xfrm>
          <a:prstGeom prst="rect">
            <a:avLst/>
          </a:prstGeom>
          <a:ln>
            <a:noFill/>
          </a:ln>
        </p:spPr>
      </p:pic>
      <p:pic>
        <p:nvPicPr>
          <p:cNvPr id="255" name="Picture 254"/>
          <p:cNvPicPr/>
          <p:nvPr/>
        </p:nvPicPr>
        <p:blipFill>
          <a:blip r:embed="rId8"/>
          <a:srcRect l="46308" t="-5130" r="23946"/>
          <a:stretch/>
        </p:blipFill>
        <p:spPr>
          <a:xfrm>
            <a:off x="4896000" y="6076800"/>
            <a:ext cx="958320" cy="608400"/>
          </a:xfrm>
          <a:prstGeom prst="rect">
            <a:avLst/>
          </a:prstGeom>
          <a:ln>
            <a:noFill/>
          </a:ln>
        </p:spPr>
      </p:pic>
      <p:sp>
        <p:nvSpPr>
          <p:cNvPr id="256" name="CustomShape 9"/>
          <p:cNvSpPr/>
          <p:nvPr/>
        </p:nvSpPr>
        <p:spPr>
          <a:xfrm rot="16200000">
            <a:off x="8369640" y="1350720"/>
            <a:ext cx="1124640" cy="5173920"/>
          </a:xfrm>
          <a:prstGeom prst="rect">
            <a:avLst/>
          </a:prstGeom>
          <a:solidFill>
            <a:srgbClr val="F7D1D5"/>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lnSpc>
                <a:spcPct val="100000"/>
              </a:lnSpc>
            </a:pPr>
            <a:endParaRPr lang="en-GB" sz="1800" b="0" strike="noStrike" spc="-1">
              <a:latin typeface="Arial"/>
            </a:endParaRPr>
          </a:p>
          <a:p>
            <a:pPr algn="ctr">
              <a:lnSpc>
                <a:spcPct val="100000"/>
              </a:lnSpc>
            </a:pPr>
            <a:r>
              <a:rPr lang="en-GB" sz="1200" b="0" strike="noStrike" spc="-1">
                <a:solidFill>
                  <a:srgbClr val="000000"/>
                </a:solidFill>
                <a:latin typeface="Arial"/>
                <a:ea typeface="DejaVu Sans"/>
              </a:rPr>
              <a:t>SECONDARY</a:t>
            </a:r>
            <a:br/>
            <a:r>
              <a:rPr lang="en-GB" sz="1200" b="0" strike="noStrike" spc="-1">
                <a:solidFill>
                  <a:srgbClr val="000000"/>
                </a:solidFill>
                <a:latin typeface="Arial"/>
                <a:ea typeface="DejaVu Sans"/>
              </a:rPr>
              <a:t>ICE</a:t>
            </a:r>
            <a:br/>
            <a:r>
              <a:rPr lang="en-GB" sz="1200" b="0" strike="noStrike" spc="-1">
                <a:solidFill>
                  <a:srgbClr val="000000"/>
                </a:solidFill>
                <a:latin typeface="Arial"/>
                <a:ea typeface="DejaVu Sans"/>
              </a:rPr>
              <a:t>PROCESSES</a:t>
            </a:r>
            <a:endParaRPr lang="en-GB" sz="1200" b="0" strike="noStrike" spc="-1">
              <a:latin typeface="Arial"/>
            </a:endParaRPr>
          </a:p>
        </p:txBody>
      </p:sp>
      <p:sp>
        <p:nvSpPr>
          <p:cNvPr id="257" name="CustomShape 10"/>
          <p:cNvSpPr/>
          <p:nvPr/>
        </p:nvSpPr>
        <p:spPr>
          <a:xfrm rot="16200000">
            <a:off x="8248320" y="-2160"/>
            <a:ext cx="1366920" cy="5173920"/>
          </a:xfrm>
          <a:prstGeom prst="rect">
            <a:avLst/>
          </a:prstGeom>
          <a:solidFill>
            <a:srgbClr val="E8F2A1"/>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lnSpc>
                <a:spcPct val="100000"/>
              </a:lnSpc>
            </a:pPr>
            <a:endParaRPr lang="en-GB" sz="1800" b="0" strike="noStrike" spc="-1">
              <a:latin typeface="Arial"/>
            </a:endParaRPr>
          </a:p>
          <a:p>
            <a:pPr algn="ctr">
              <a:lnSpc>
                <a:spcPct val="100000"/>
              </a:lnSpc>
            </a:pPr>
            <a:r>
              <a:rPr lang="en-GB" sz="1200" b="0" strike="noStrike" spc="-1">
                <a:solidFill>
                  <a:srgbClr val="000000"/>
                </a:solidFill>
                <a:latin typeface="Arial"/>
                <a:ea typeface="DejaVu Sans"/>
              </a:rPr>
              <a:t>PRIMARY ICE</a:t>
            </a:r>
            <a:endParaRPr lang="en-GB" sz="1200" b="0" strike="noStrike" spc="-1">
              <a:latin typeface="Arial"/>
            </a:endParaRPr>
          </a:p>
          <a:p>
            <a:pPr algn="ctr">
              <a:lnSpc>
                <a:spcPct val="100000"/>
              </a:lnSpc>
            </a:pPr>
            <a:r>
              <a:rPr lang="en-GB" sz="1200" b="0" strike="noStrike" spc="-1">
                <a:solidFill>
                  <a:srgbClr val="000000"/>
                </a:solidFill>
                <a:latin typeface="Arial"/>
                <a:ea typeface="DejaVu Sans"/>
              </a:rPr>
              <a:t>PRODUCTION</a:t>
            </a:r>
            <a:endParaRPr lang="en-GB" sz="1200" b="0" strike="noStrike" spc="-1">
              <a:latin typeface="Arial"/>
            </a:endParaRPr>
          </a:p>
        </p:txBody>
      </p:sp>
      <p:sp>
        <p:nvSpPr>
          <p:cNvPr id="258" name="CustomShape 11"/>
          <p:cNvSpPr/>
          <p:nvPr/>
        </p:nvSpPr>
        <p:spPr>
          <a:xfrm>
            <a:off x="2709000" y="1827000"/>
            <a:ext cx="3094920" cy="5230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spcBef>
                <a:spcPts val="2551"/>
              </a:spcBef>
              <a:spcAft>
                <a:spcPts val="2551"/>
              </a:spcAft>
            </a:pPr>
            <a:r>
              <a:rPr lang="en-GB" sz="1200" b="1" strike="noStrike" spc="-1" dirty="0">
                <a:solidFill>
                  <a:srgbClr val="333333"/>
                </a:solidFill>
                <a:latin typeface="Arial"/>
                <a:ea typeface="Noto Sans CJK SC"/>
              </a:rPr>
              <a:t>Meyers et al. (1992)</a:t>
            </a:r>
            <a:r>
              <a:rPr lang="en-GB" sz="1200" b="0" strike="noStrike" spc="-1" dirty="0">
                <a:solidFill>
                  <a:srgbClr val="333333"/>
                </a:solidFill>
                <a:latin typeface="Arial"/>
                <a:ea typeface="Noto Sans CJK SC"/>
              </a:rPr>
              <a:t>: deposition-condensation freezing</a:t>
            </a:r>
            <a:endParaRPr lang="en-GB" sz="1200" b="0" strike="noStrike" spc="-1" dirty="0">
              <a:latin typeface="Arial"/>
            </a:endParaRPr>
          </a:p>
        </p:txBody>
      </p:sp>
      <p:sp>
        <p:nvSpPr>
          <p:cNvPr id="259" name="CustomShape 12"/>
          <p:cNvSpPr/>
          <p:nvPr/>
        </p:nvSpPr>
        <p:spPr>
          <a:xfrm rot="5400000">
            <a:off x="383400" y="2929320"/>
            <a:ext cx="2635920" cy="574920"/>
          </a:xfrm>
          <a:custGeom>
            <a:avLst/>
            <a:gdLst/>
            <a:ahLst/>
            <a:cxnLst/>
            <a:rect l="l" t="t" r="r" b="b"/>
            <a:pathLst>
              <a:path w="7327" h="1601">
                <a:moveTo>
                  <a:pt x="0" y="499"/>
                </a:moveTo>
                <a:lnTo>
                  <a:pt x="6242" y="499"/>
                </a:lnTo>
                <a:lnTo>
                  <a:pt x="6242" y="0"/>
                </a:lnTo>
                <a:lnTo>
                  <a:pt x="7326" y="800"/>
                </a:lnTo>
                <a:lnTo>
                  <a:pt x="6242" y="1600"/>
                </a:lnTo>
                <a:lnTo>
                  <a:pt x="6242" y="1101"/>
                </a:lnTo>
                <a:lnTo>
                  <a:pt x="0" y="1101"/>
                </a:lnTo>
                <a:lnTo>
                  <a:pt x="0" y="499"/>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pic>
        <p:nvPicPr>
          <p:cNvPr id="260" name="Picture 10_1"/>
          <p:cNvPicPr/>
          <p:nvPr/>
        </p:nvPicPr>
        <p:blipFill>
          <a:blip r:embed="rId9"/>
          <a:stretch/>
        </p:blipFill>
        <p:spPr>
          <a:xfrm>
            <a:off x="2817000" y="2342160"/>
            <a:ext cx="2923200" cy="392760"/>
          </a:xfrm>
          <a:prstGeom prst="rect">
            <a:avLst/>
          </a:prstGeom>
          <a:ln cap="sq">
            <a:solidFill>
              <a:srgbClr val="FFFFFF"/>
            </a:solidFill>
          </a:ln>
        </p:spPr>
      </p:pic>
      <p:sp>
        <p:nvSpPr>
          <p:cNvPr id="261" name="CustomShape 13"/>
          <p:cNvSpPr/>
          <p:nvPr/>
        </p:nvSpPr>
        <p:spPr>
          <a:xfrm>
            <a:off x="8433000" y="1926360"/>
            <a:ext cx="1645920" cy="3045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GB" sz="1400" b="1" strike="noStrike" spc="-1">
                <a:solidFill>
                  <a:srgbClr val="333333"/>
                </a:solidFill>
                <a:latin typeface="Arial"/>
                <a:ea typeface="Noto Sans CJK SC"/>
              </a:rPr>
              <a:t>Immersion freezing</a:t>
            </a:r>
            <a:endParaRPr lang="en-GB" sz="1400" b="0" strike="noStrike" spc="-1">
              <a:latin typeface="Arial"/>
            </a:endParaRPr>
          </a:p>
        </p:txBody>
      </p:sp>
      <p:sp>
        <p:nvSpPr>
          <p:cNvPr id="262" name="CustomShape 14"/>
          <p:cNvSpPr/>
          <p:nvPr/>
        </p:nvSpPr>
        <p:spPr>
          <a:xfrm>
            <a:off x="1008000" y="4696920"/>
            <a:ext cx="1366920" cy="846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1">
            <a:noAutofit/>
          </a:bodyPr>
          <a:lstStyle/>
          <a:p>
            <a:pPr algn="ctr">
              <a:lnSpc>
                <a:spcPct val="100000"/>
              </a:lnSpc>
            </a:pPr>
            <a:r>
              <a:rPr lang="en-GB" sz="1500" b="1" strike="noStrike" spc="-1">
                <a:solidFill>
                  <a:srgbClr val="2A6099"/>
                </a:solidFill>
                <a:latin typeface="Arial"/>
                <a:ea typeface="Noto Sans CJK SC"/>
              </a:rPr>
              <a:t>Ice crystal growth by vapor deposition</a:t>
            </a:r>
            <a:endParaRPr lang="en-GB" sz="1500" b="0" strike="noStrike" spc="-1">
              <a:latin typeface="Arial"/>
            </a:endParaRPr>
          </a:p>
        </p:txBody>
      </p:sp>
      <p:sp>
        <p:nvSpPr>
          <p:cNvPr id="263" name="CustomShape 15"/>
          <p:cNvSpPr/>
          <p:nvPr/>
        </p:nvSpPr>
        <p:spPr>
          <a:xfrm>
            <a:off x="7308000" y="3531600"/>
            <a:ext cx="3958920" cy="837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GB" sz="1100" b="1" strike="noStrike" spc="-1" dirty="0" err="1">
                <a:solidFill>
                  <a:srgbClr val="333333"/>
                </a:solidFill>
                <a:latin typeface="Arial"/>
                <a:ea typeface="Noto Sans CJK SC"/>
              </a:rPr>
              <a:t>Georgakaki</a:t>
            </a:r>
            <a:r>
              <a:rPr lang="en-GB" sz="1100" b="1" strike="noStrike" spc="-1" dirty="0">
                <a:solidFill>
                  <a:srgbClr val="333333"/>
                </a:solidFill>
                <a:latin typeface="Arial"/>
                <a:ea typeface="Noto Sans CJK SC"/>
              </a:rPr>
              <a:t> et al. (in prep.)</a:t>
            </a:r>
            <a:r>
              <a:rPr lang="en-GB" sz="1100" b="0" strike="noStrike" spc="-1" dirty="0">
                <a:solidFill>
                  <a:srgbClr val="333333"/>
                </a:solidFill>
                <a:latin typeface="Arial"/>
                <a:ea typeface="Noto Sans CJK SC"/>
              </a:rPr>
              <a:t>: </a:t>
            </a:r>
            <a:r>
              <a:rPr lang="en-GB" sz="1100" b="0" strike="noStrike" spc="-1" dirty="0" err="1">
                <a:solidFill>
                  <a:srgbClr val="333333"/>
                </a:solidFill>
                <a:latin typeface="Arial"/>
                <a:ea typeface="Noto Sans CJK SC"/>
              </a:rPr>
              <a:t>RaFSIP</a:t>
            </a:r>
            <a:r>
              <a:rPr lang="en-GB" sz="1100" b="0" strike="noStrike" spc="-1" dirty="0">
                <a:solidFill>
                  <a:srgbClr val="333333"/>
                </a:solidFill>
                <a:latin typeface="Arial"/>
                <a:ea typeface="Noto Sans CJK SC"/>
              </a:rPr>
              <a:t>, which considers:</a:t>
            </a:r>
            <a:endParaRPr lang="en-GB" sz="1100" b="0" strike="noStrike" spc="-1" dirty="0">
              <a:latin typeface="Arial"/>
            </a:endParaRPr>
          </a:p>
          <a:p>
            <a:pPr>
              <a:lnSpc>
                <a:spcPct val="100000"/>
              </a:lnSpc>
            </a:pPr>
            <a:r>
              <a:rPr lang="en-GB" sz="1100" b="0" strike="noStrike" spc="-1" dirty="0">
                <a:solidFill>
                  <a:srgbClr val="333333"/>
                </a:solidFill>
                <a:latin typeface="Arial"/>
                <a:ea typeface="Noto Sans CJK SC"/>
              </a:rPr>
              <a:t>- </a:t>
            </a:r>
            <a:r>
              <a:rPr lang="en-GB" sz="1100" b="0" strike="noStrike" spc="-1" dirty="0" err="1">
                <a:solidFill>
                  <a:srgbClr val="333333"/>
                </a:solidFill>
                <a:latin typeface="Arial"/>
                <a:ea typeface="Noto Sans CJK SC"/>
              </a:rPr>
              <a:t>Hallet</a:t>
            </a:r>
            <a:r>
              <a:rPr lang="en-GB" sz="1100" b="0" strike="noStrike" spc="-1" dirty="0">
                <a:solidFill>
                  <a:srgbClr val="333333"/>
                </a:solidFill>
                <a:latin typeface="Arial"/>
                <a:ea typeface="Noto Sans CJK SC"/>
              </a:rPr>
              <a:t>-Mossop process</a:t>
            </a:r>
            <a:endParaRPr lang="en-GB" sz="1100" b="0" strike="noStrike" spc="-1" dirty="0">
              <a:latin typeface="Arial"/>
            </a:endParaRPr>
          </a:p>
          <a:p>
            <a:pPr>
              <a:lnSpc>
                <a:spcPct val="100000"/>
              </a:lnSpc>
            </a:pPr>
            <a:r>
              <a:rPr lang="en-GB" sz="1100" b="0" strike="noStrike" spc="-1" dirty="0">
                <a:solidFill>
                  <a:srgbClr val="333333"/>
                </a:solidFill>
                <a:latin typeface="Arial"/>
                <a:ea typeface="Noto Sans CJK SC"/>
              </a:rPr>
              <a:t>- Droplet shattering during freezing</a:t>
            </a:r>
            <a:endParaRPr lang="en-GB" sz="1100" b="0" strike="noStrike" spc="-1" dirty="0">
              <a:latin typeface="Arial"/>
            </a:endParaRPr>
          </a:p>
          <a:p>
            <a:pPr>
              <a:lnSpc>
                <a:spcPct val="100000"/>
              </a:lnSpc>
            </a:pPr>
            <a:r>
              <a:rPr lang="en-GB" sz="1100" b="0" strike="noStrike" spc="-1" dirty="0">
                <a:solidFill>
                  <a:srgbClr val="333333"/>
                </a:solidFill>
                <a:latin typeface="Arial"/>
                <a:ea typeface="Noto Sans CJK SC"/>
              </a:rPr>
              <a:t>- Fragmentation due to collisional break-up</a:t>
            </a:r>
            <a:endParaRPr lang="en-GB" sz="1100" b="0" strike="noStrike" spc="-1" dirty="0">
              <a:latin typeface="Arial"/>
            </a:endParaRPr>
          </a:p>
        </p:txBody>
      </p:sp>
      <p:sp>
        <p:nvSpPr>
          <p:cNvPr id="264" name="CustomShape 16"/>
          <p:cNvSpPr/>
          <p:nvPr/>
        </p:nvSpPr>
        <p:spPr>
          <a:xfrm>
            <a:off x="2781000" y="1179000"/>
            <a:ext cx="2950920" cy="646920"/>
          </a:xfrm>
          <a:prstGeom prst="rect">
            <a:avLst/>
          </a:prstGeom>
          <a:solidFill>
            <a:srgbClr val="DEE6E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spcBef>
                <a:spcPts val="2551"/>
              </a:spcBef>
              <a:spcAft>
                <a:spcPts val="2551"/>
              </a:spcAft>
            </a:pPr>
            <a:r>
              <a:rPr lang="en-GB" sz="1500" b="1" strike="noStrike" spc="-1" dirty="0">
                <a:solidFill>
                  <a:srgbClr val="2A6099"/>
                </a:solidFill>
                <a:latin typeface="Arial"/>
                <a:ea typeface="Noto Sans CJK SC"/>
              </a:rPr>
              <a:t>Temperature-sensitive ice nucleation parameterization</a:t>
            </a:r>
            <a:endParaRPr lang="en-GB" sz="1500" b="0" strike="noStrike" spc="-1" dirty="0">
              <a:latin typeface="Arial"/>
            </a:endParaRPr>
          </a:p>
        </p:txBody>
      </p:sp>
      <p:sp>
        <p:nvSpPr>
          <p:cNvPr id="265" name="CustomShape 17"/>
          <p:cNvSpPr/>
          <p:nvPr/>
        </p:nvSpPr>
        <p:spPr>
          <a:xfrm>
            <a:off x="6345000" y="1179000"/>
            <a:ext cx="5173920" cy="646920"/>
          </a:xfrm>
          <a:prstGeom prst="rect">
            <a:avLst/>
          </a:prstGeom>
          <a:solidFill>
            <a:srgbClr val="DEE6E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spcBef>
                <a:spcPts val="850"/>
              </a:spcBef>
              <a:spcAft>
                <a:spcPts val="850"/>
              </a:spcAft>
            </a:pPr>
            <a:r>
              <a:rPr lang="en-GB" sz="1500" b="1" strike="noStrike" spc="-1">
                <a:solidFill>
                  <a:srgbClr val="2A6099"/>
                </a:solidFill>
                <a:latin typeface="Arial"/>
                <a:ea typeface="Noto Sans CJK SC"/>
              </a:rPr>
              <a:t>Aerosol-sensitive ice nucleation parameterization</a:t>
            </a:r>
            <a:endParaRPr lang="en-GB" sz="1500" b="0" strike="noStrike" spc="-1">
              <a:latin typeface="Arial"/>
            </a:endParaRPr>
          </a:p>
        </p:txBody>
      </p:sp>
      <p:sp>
        <p:nvSpPr>
          <p:cNvPr id="266" name="CustomShape 18"/>
          <p:cNvSpPr/>
          <p:nvPr/>
        </p:nvSpPr>
        <p:spPr>
          <a:xfrm>
            <a:off x="2736000" y="4707000"/>
            <a:ext cx="8782920" cy="871920"/>
          </a:xfrm>
          <a:prstGeom prst="rect">
            <a:avLst/>
          </a:prstGeom>
          <a:solidFill>
            <a:srgbClr val="DEE6E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spcBef>
                <a:spcPts val="850"/>
              </a:spcBef>
              <a:spcAft>
                <a:spcPts val="850"/>
              </a:spcAft>
            </a:pPr>
            <a:r>
              <a:rPr lang="en-GB" sz="1500" b="1" strike="noStrike" spc="-1">
                <a:solidFill>
                  <a:srgbClr val="2A6099"/>
                </a:solidFill>
                <a:latin typeface="Arial"/>
                <a:ea typeface="Noto Sans CJK SC"/>
              </a:rPr>
              <a:t>Depositional growth parameterization</a:t>
            </a:r>
            <a:endParaRPr lang="en-GB" sz="1500" b="0" strike="noStrike" spc="-1">
              <a:latin typeface="Arial"/>
            </a:endParaRPr>
          </a:p>
          <a:p>
            <a:pPr algn="ctr">
              <a:lnSpc>
                <a:spcPct val="100000"/>
              </a:lnSpc>
            </a:pPr>
            <a:r>
              <a:rPr lang="en-GB" sz="1200" b="0" strike="noStrike" spc="-1">
                <a:solidFill>
                  <a:srgbClr val="333333"/>
                </a:solidFill>
                <a:latin typeface="Arial"/>
                <a:ea typeface="Noto Sans CJK SC"/>
              </a:rPr>
              <a:t>Following Pruppacher and Klett (1997) and Rotstayn et al. (2000)</a:t>
            </a:r>
            <a:endParaRPr lang="en-GB" sz="1200" b="0" strike="noStrike" spc="-1">
              <a:latin typeface="Arial"/>
            </a:endParaRPr>
          </a:p>
        </p:txBody>
      </p:sp>
      <p:sp>
        <p:nvSpPr>
          <p:cNvPr id="267" name="CustomShape 19"/>
          <p:cNvSpPr/>
          <p:nvPr/>
        </p:nvSpPr>
        <p:spPr>
          <a:xfrm>
            <a:off x="1017000" y="1251360"/>
            <a:ext cx="1366920" cy="422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1">
            <a:noAutofit/>
          </a:bodyPr>
          <a:lstStyle/>
          <a:p>
            <a:pPr algn="ctr">
              <a:lnSpc>
                <a:spcPct val="100000"/>
              </a:lnSpc>
            </a:pPr>
            <a:r>
              <a:rPr lang="en-GB" sz="1500" b="1" strike="noStrike" spc="-1">
                <a:solidFill>
                  <a:srgbClr val="2A6099"/>
                </a:solidFill>
                <a:latin typeface="Arial"/>
                <a:ea typeface="Noto Sans CJK SC"/>
              </a:rPr>
              <a:t>ICNC estimation</a:t>
            </a:r>
            <a:endParaRPr lang="en-GB" sz="1500" b="0" strike="noStrike" spc="-1">
              <a:latin typeface="Arial"/>
            </a:endParaRPr>
          </a:p>
        </p:txBody>
      </p:sp>
      <p:sp>
        <p:nvSpPr>
          <p:cNvPr id="268" name="CustomShape 20"/>
          <p:cNvSpPr/>
          <p:nvPr/>
        </p:nvSpPr>
        <p:spPr>
          <a:xfrm>
            <a:off x="5688000" y="1296000"/>
            <a:ext cx="646920" cy="430920"/>
          </a:xfrm>
          <a:custGeom>
            <a:avLst/>
            <a:gdLst/>
            <a:ahLst/>
            <a:cxnLst/>
            <a:rect l="l" t="t" r="r" b="b"/>
            <a:pathLst>
              <a:path w="1801" h="1202">
                <a:moveTo>
                  <a:pt x="0" y="300"/>
                </a:moveTo>
                <a:lnTo>
                  <a:pt x="1350" y="300"/>
                </a:lnTo>
                <a:lnTo>
                  <a:pt x="1350" y="0"/>
                </a:lnTo>
                <a:lnTo>
                  <a:pt x="1800" y="600"/>
                </a:lnTo>
                <a:lnTo>
                  <a:pt x="1350" y="1201"/>
                </a:lnTo>
                <a:lnTo>
                  <a:pt x="1350" y="900"/>
                </a:lnTo>
                <a:lnTo>
                  <a:pt x="0" y="900"/>
                </a:lnTo>
                <a:lnTo>
                  <a:pt x="0" y="300"/>
                </a:lnTo>
              </a:path>
            </a:pathLst>
          </a:custGeom>
          <a:noFill/>
          <a:ln>
            <a:solidFill>
              <a:srgbClr val="FF0000"/>
            </a:solidFill>
          </a:ln>
        </p:spPr>
        <p:style>
          <a:lnRef idx="0">
            <a:scrgbClr r="0" g="0" b="0"/>
          </a:lnRef>
          <a:fillRef idx="0">
            <a:scrgbClr r="0" g="0" b="0"/>
          </a:fillRef>
          <a:effectRef idx="0">
            <a:scrgbClr r="0" g="0" b="0"/>
          </a:effectRef>
          <a:fontRef idx="minor"/>
        </p:style>
      </p:sp>
      <p:sp>
        <p:nvSpPr>
          <p:cNvPr id="269" name="CustomShape 21"/>
          <p:cNvSpPr/>
          <p:nvPr/>
        </p:nvSpPr>
        <p:spPr>
          <a:xfrm>
            <a:off x="10116000" y="2018520"/>
            <a:ext cx="1294920" cy="12474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spcBef>
                <a:spcPts val="850"/>
              </a:spcBef>
              <a:spcAft>
                <a:spcPts val="850"/>
              </a:spcAft>
            </a:pPr>
            <a:r>
              <a:rPr lang="en-GB" sz="1100" b="1" strike="noStrike" spc="-1">
                <a:solidFill>
                  <a:srgbClr val="333333"/>
                </a:solidFill>
                <a:latin typeface="Arial"/>
                <a:ea typeface="Noto Sans CJK SC"/>
              </a:rPr>
              <a:t>Wilson et al. (2015)</a:t>
            </a:r>
            <a:r>
              <a:rPr lang="en-GB" sz="1100" b="0" strike="noStrike" spc="-1">
                <a:solidFill>
                  <a:srgbClr val="333333"/>
                </a:solidFill>
                <a:latin typeface="Arial"/>
                <a:ea typeface="Noto Sans CJK SC"/>
              </a:rPr>
              <a:t>: o</a:t>
            </a:r>
            <a:r>
              <a:rPr lang="en-GB" sz="1000" b="0" strike="noStrike" spc="-1">
                <a:solidFill>
                  <a:srgbClr val="333333"/>
                </a:solidFill>
                <a:latin typeface="Arial"/>
                <a:ea typeface="Noto Sans CJK SC"/>
              </a:rPr>
              <a:t>f marine organic aerosols</a:t>
            </a:r>
            <a:endParaRPr lang="en-GB" sz="1000" b="0" strike="noStrike" spc="-1">
              <a:latin typeface="Arial"/>
            </a:endParaRPr>
          </a:p>
        </p:txBody>
      </p:sp>
      <p:sp>
        <p:nvSpPr>
          <p:cNvPr id="270" name="CustomShape 22"/>
          <p:cNvSpPr/>
          <p:nvPr/>
        </p:nvSpPr>
        <p:spPr>
          <a:xfrm>
            <a:off x="9828000" y="2520000"/>
            <a:ext cx="286920" cy="286920"/>
          </a:xfrm>
          <a:custGeom>
            <a:avLst/>
            <a:gdLst/>
            <a:ahLst/>
            <a:cxnLst/>
            <a:rect l="l" t="t" r="r" b="b"/>
            <a:pathLst>
              <a:path w="802" h="802">
                <a:moveTo>
                  <a:pt x="287" y="0"/>
                </a:moveTo>
                <a:lnTo>
                  <a:pt x="513" y="0"/>
                </a:lnTo>
                <a:lnTo>
                  <a:pt x="513" y="287"/>
                </a:lnTo>
                <a:lnTo>
                  <a:pt x="801" y="287"/>
                </a:lnTo>
                <a:lnTo>
                  <a:pt x="801" y="513"/>
                </a:lnTo>
                <a:lnTo>
                  <a:pt x="513" y="513"/>
                </a:lnTo>
                <a:lnTo>
                  <a:pt x="513" y="801"/>
                </a:lnTo>
                <a:lnTo>
                  <a:pt x="287" y="801"/>
                </a:lnTo>
                <a:lnTo>
                  <a:pt x="287" y="513"/>
                </a:lnTo>
                <a:lnTo>
                  <a:pt x="0" y="513"/>
                </a:lnTo>
                <a:lnTo>
                  <a:pt x="0" y="287"/>
                </a:lnTo>
                <a:lnTo>
                  <a:pt x="287" y="287"/>
                </a:lnTo>
                <a:lnTo>
                  <a:pt x="287" y="0"/>
                </a:lnTo>
              </a:path>
            </a:pathLst>
          </a:custGeom>
          <a:noFill/>
          <a:ln>
            <a:solidFill>
              <a:srgbClr val="3465A4"/>
            </a:solidFill>
          </a:ln>
        </p:spPr>
        <p:style>
          <a:lnRef idx="0">
            <a:scrgbClr r="0" g="0" b="0"/>
          </a:lnRef>
          <a:fillRef idx="0">
            <a:scrgbClr r="0" g="0" b="0"/>
          </a:fillRef>
          <a:effectRef idx="0">
            <a:scrgbClr r="0" g="0" b="0"/>
          </a:effectRef>
          <a:fontRef idx="minor"/>
        </p:style>
      </p:sp>
      <p:sp>
        <p:nvSpPr>
          <p:cNvPr id="271" name="CustomShape 23"/>
          <p:cNvSpPr/>
          <p:nvPr/>
        </p:nvSpPr>
        <p:spPr>
          <a:xfrm>
            <a:off x="7065000" y="2268000"/>
            <a:ext cx="2797920" cy="7909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GB" sz="1100" b="1" strike="noStrike" spc="-1" dirty="0">
                <a:solidFill>
                  <a:srgbClr val="333333"/>
                </a:solidFill>
                <a:latin typeface="Arial"/>
                <a:ea typeface="Noto Sans CJK SC"/>
              </a:rPr>
              <a:t>Atkinson et al. (2013)</a:t>
            </a:r>
            <a:r>
              <a:rPr lang="en-GB" sz="1100" b="0" strike="noStrike" spc="-1" dirty="0">
                <a:solidFill>
                  <a:srgbClr val="333333"/>
                </a:solidFill>
                <a:latin typeface="Arial"/>
                <a:ea typeface="Noto Sans CJK SC"/>
              </a:rPr>
              <a:t>: K-</a:t>
            </a:r>
            <a:r>
              <a:rPr lang="en-GB" sz="1100" b="0" strike="noStrike" spc="-1" dirty="0" err="1">
                <a:solidFill>
                  <a:srgbClr val="333333"/>
                </a:solidFill>
                <a:latin typeface="Arial"/>
                <a:ea typeface="Noto Sans CJK SC"/>
              </a:rPr>
              <a:t>fedlspar</a:t>
            </a:r>
            <a:endParaRPr lang="en-GB" sz="1100" b="0" strike="noStrike" spc="-1" dirty="0">
              <a:latin typeface="Arial"/>
            </a:endParaRPr>
          </a:p>
          <a:p>
            <a:pPr algn="ctr">
              <a:lnSpc>
                <a:spcPct val="100000"/>
              </a:lnSpc>
            </a:pPr>
            <a:r>
              <a:rPr lang="en-GB" sz="1100" b="0" strike="noStrike" spc="-1" dirty="0">
                <a:solidFill>
                  <a:srgbClr val="333333"/>
                </a:solidFill>
                <a:latin typeface="Arial"/>
                <a:ea typeface="Noto Sans CJK SC"/>
              </a:rPr>
              <a:t>or</a:t>
            </a:r>
            <a:endParaRPr lang="en-GB" sz="1100" b="0" strike="noStrike" spc="-1" dirty="0">
              <a:latin typeface="Arial"/>
            </a:endParaRPr>
          </a:p>
          <a:p>
            <a:pPr algn="ctr">
              <a:lnSpc>
                <a:spcPct val="100000"/>
              </a:lnSpc>
            </a:pPr>
            <a:r>
              <a:rPr lang="en-GB" sz="1100" b="1" strike="noStrike" spc="-1" dirty="0">
                <a:solidFill>
                  <a:srgbClr val="333333"/>
                </a:solidFill>
                <a:latin typeface="Arial"/>
                <a:ea typeface="Noto Sans CJK SC"/>
              </a:rPr>
              <a:t>Ullrich et al. (2017)</a:t>
            </a:r>
            <a:r>
              <a:rPr lang="en-GB" sz="1100" b="0" strike="noStrike" spc="-1" dirty="0">
                <a:solidFill>
                  <a:srgbClr val="333333"/>
                </a:solidFill>
                <a:latin typeface="Arial"/>
                <a:ea typeface="Noto Sans CJK SC"/>
              </a:rPr>
              <a:t>: </a:t>
            </a:r>
            <a:r>
              <a:rPr lang="en-GB" sz="1000" b="0" strike="noStrike" spc="-1" dirty="0">
                <a:solidFill>
                  <a:srgbClr val="333333"/>
                </a:solidFill>
                <a:latin typeface="Arial"/>
                <a:ea typeface="Noto Sans CJK SC"/>
              </a:rPr>
              <a:t>soot and dust</a:t>
            </a:r>
            <a:endParaRPr lang="en-GB" sz="1000" b="0" strike="noStrike" spc="-1" dirty="0">
              <a:latin typeface="Arial"/>
            </a:endParaRPr>
          </a:p>
          <a:p>
            <a:pPr algn="ctr">
              <a:lnSpc>
                <a:spcPct val="100000"/>
              </a:lnSpc>
            </a:pPr>
            <a:r>
              <a:rPr lang="en-GB" sz="1000" b="0" strike="noStrike" spc="-1" dirty="0">
                <a:solidFill>
                  <a:srgbClr val="333333"/>
                </a:solidFill>
                <a:latin typeface="Arial"/>
                <a:ea typeface="Noto Sans CJK SC"/>
              </a:rPr>
              <a:t>or</a:t>
            </a:r>
            <a:endParaRPr lang="en-GB" sz="1000" b="0" strike="noStrike" spc="-1" dirty="0">
              <a:latin typeface="Arial"/>
            </a:endParaRPr>
          </a:p>
          <a:p>
            <a:pPr algn="ctr">
              <a:lnSpc>
                <a:spcPct val="100000"/>
              </a:lnSpc>
            </a:pPr>
            <a:r>
              <a:rPr lang="en-GB" sz="1100" b="1" strike="noStrike" spc="-1" dirty="0">
                <a:solidFill>
                  <a:srgbClr val="333333"/>
                </a:solidFill>
                <a:latin typeface="Arial"/>
                <a:ea typeface="Noto Sans CJK SC"/>
              </a:rPr>
              <a:t>Harrison et al. (2019)</a:t>
            </a:r>
            <a:r>
              <a:rPr lang="en-GB" sz="1100" b="0" strike="noStrike" spc="-1" dirty="0">
                <a:solidFill>
                  <a:srgbClr val="333333"/>
                </a:solidFill>
                <a:latin typeface="Arial"/>
                <a:ea typeface="Noto Sans CJK SC"/>
              </a:rPr>
              <a:t>:</a:t>
            </a:r>
            <a:r>
              <a:rPr lang="en-GB" sz="1000" b="0" strike="noStrike" spc="-1" dirty="0">
                <a:solidFill>
                  <a:srgbClr val="333333"/>
                </a:solidFill>
                <a:latin typeface="Arial"/>
                <a:ea typeface="Noto Sans CJK SC"/>
              </a:rPr>
              <a:t> K-feldspar and quartz</a:t>
            </a:r>
            <a:endParaRPr lang="en-GB" sz="1000" b="0" strike="noStrike" spc="-1" dirty="0">
              <a:latin typeface="Arial"/>
            </a:endParaRPr>
          </a:p>
        </p:txBody>
      </p:sp>
      <p:sp>
        <p:nvSpPr>
          <p:cNvPr id="272" name="CustomShape 24"/>
          <p:cNvSpPr/>
          <p:nvPr/>
        </p:nvSpPr>
        <p:spPr>
          <a:xfrm>
            <a:off x="2736000" y="2808000"/>
            <a:ext cx="3238920" cy="121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r>
              <a:rPr lang="en-US" sz="1000" b="0" strike="noStrike" spc="-1">
                <a:solidFill>
                  <a:srgbClr val="000000"/>
                </a:solidFill>
                <a:latin typeface="Calibri"/>
                <a:ea typeface="Symbol"/>
              </a:rPr>
              <a:t>N</a:t>
            </a:r>
            <a:r>
              <a:rPr lang="en-US" sz="1000" b="0" strike="noStrike" spc="-1" baseline="-33000">
                <a:solidFill>
                  <a:srgbClr val="000000"/>
                </a:solidFill>
                <a:latin typeface="Calibri"/>
                <a:ea typeface="Symbol"/>
              </a:rPr>
              <a:t>i</a:t>
            </a:r>
            <a:r>
              <a:rPr lang="en-US" sz="1000" b="0" strike="noStrike" spc="-1">
                <a:solidFill>
                  <a:srgbClr val="000000"/>
                </a:solidFill>
                <a:latin typeface="Calibri"/>
                <a:ea typeface="Symbol"/>
              </a:rPr>
              <a:t>: ice crystal number concentration </a:t>
            </a:r>
            <a:endParaRPr lang="en-GB" sz="1000" b="0" strike="noStrike" spc="-1">
              <a:latin typeface="Arial"/>
            </a:endParaRPr>
          </a:p>
          <a:p>
            <a:pPr>
              <a:lnSpc>
                <a:spcPct val="100000"/>
              </a:lnSpc>
            </a:pPr>
            <a:r>
              <a:rPr lang="en-US" sz="1000" b="0" strike="noStrike" spc="-1">
                <a:solidFill>
                  <a:srgbClr val="000000"/>
                </a:solidFill>
                <a:latin typeface="Calibri"/>
                <a:ea typeface="DejaVu Sans"/>
              </a:rPr>
              <a:t>e</a:t>
            </a:r>
            <a:r>
              <a:rPr lang="en-US" sz="1000" b="0" strike="noStrike" spc="-1" baseline="-33000">
                <a:solidFill>
                  <a:srgbClr val="000000"/>
                </a:solidFill>
                <a:latin typeface="Calibri"/>
                <a:ea typeface="DejaVu Sans"/>
              </a:rPr>
              <a:t>sl</a:t>
            </a:r>
            <a:r>
              <a:rPr lang="en-US" sz="1000" b="0" strike="noStrike" spc="-1">
                <a:solidFill>
                  <a:srgbClr val="000000"/>
                </a:solidFill>
                <a:latin typeface="Calibri"/>
                <a:ea typeface="DejaVu Sans"/>
              </a:rPr>
              <a:t>: saturation vapor pressure with respect to liquid water</a:t>
            </a:r>
            <a:endParaRPr lang="en-GB" sz="1000" b="0" strike="noStrike" spc="-1">
              <a:latin typeface="Arial"/>
            </a:endParaRPr>
          </a:p>
          <a:p>
            <a:pPr>
              <a:lnSpc>
                <a:spcPct val="100000"/>
              </a:lnSpc>
            </a:pPr>
            <a:r>
              <a:rPr lang="en-US" sz="1000" b="0" strike="noStrike" spc="-1">
                <a:solidFill>
                  <a:srgbClr val="000000"/>
                </a:solidFill>
                <a:latin typeface="Calibri"/>
                <a:ea typeface="Symbol"/>
              </a:rPr>
              <a:t>e</a:t>
            </a:r>
            <a:r>
              <a:rPr lang="en-US" sz="1000" b="0" strike="noStrike" spc="-1" baseline="-33000">
                <a:solidFill>
                  <a:srgbClr val="000000"/>
                </a:solidFill>
                <a:latin typeface="Calibri"/>
                <a:ea typeface="Symbol"/>
              </a:rPr>
              <a:t>si</a:t>
            </a:r>
            <a:r>
              <a:rPr lang="en-US" sz="1000" b="0" strike="noStrike" spc="-1">
                <a:solidFill>
                  <a:srgbClr val="000000"/>
                </a:solidFill>
                <a:latin typeface="Calibri"/>
                <a:ea typeface="Symbol"/>
              </a:rPr>
              <a:t>: saturation vapor pressure with respect to ice</a:t>
            </a:r>
            <a:endParaRPr lang="en-GB" sz="1000" b="0" strike="noStrike" spc="-1">
              <a:latin typeface="Arial"/>
            </a:endParaRPr>
          </a:p>
        </p:txBody>
      </p:sp>
      <p:sp>
        <p:nvSpPr>
          <p:cNvPr id="273" name="CustomShape 25"/>
          <p:cNvSpPr/>
          <p:nvPr/>
        </p:nvSpPr>
        <p:spPr>
          <a:xfrm>
            <a:off x="540000" y="7307280"/>
            <a:ext cx="11111400" cy="77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endParaRPr lang="en-GB" sz="1300" b="0" strike="noStrike" spc="-1" dirty="0">
              <a:latin typeface="Arial"/>
            </a:endParaRPr>
          </a:p>
          <a:p>
            <a:pPr>
              <a:lnSpc>
                <a:spcPct val="100000"/>
              </a:lnSpc>
            </a:pPr>
            <a:endParaRPr lang="en-GB" sz="1300" b="0" strike="noStrike" spc="-1" dirty="0">
              <a:latin typeface="Arial"/>
            </a:endParaRPr>
          </a:p>
          <a:p>
            <a:pPr>
              <a:lnSpc>
                <a:spcPct val="100000"/>
              </a:lnSpc>
            </a:pPr>
            <a:endParaRPr lang="en-GB" sz="1300" b="0" strike="noStrike" spc="-1" dirty="0">
              <a:latin typeface="Arial"/>
            </a:endParaRPr>
          </a:p>
          <a:p>
            <a:pPr>
              <a:lnSpc>
                <a:spcPct val="100000"/>
              </a:lnSpc>
            </a:pPr>
            <a:endParaRPr lang="en-GB" sz="1300" b="0" strike="noStrike" spc="-1" dirty="0">
              <a:latin typeface="Arial"/>
            </a:endParaRPr>
          </a:p>
        </p:txBody>
      </p:sp>
      <p:sp>
        <p:nvSpPr>
          <p:cNvPr id="274" name="CustomShape 26"/>
          <p:cNvSpPr/>
          <p:nvPr/>
        </p:nvSpPr>
        <p:spPr>
          <a:xfrm>
            <a:off x="194400" y="9312480"/>
            <a:ext cx="12188160" cy="97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r>
              <a:rPr lang="en-GB" sz="1500" b="0" strike="noStrike" spc="-1">
                <a:solidFill>
                  <a:srgbClr val="333333"/>
                </a:solidFill>
                <a:latin typeface="P t sans"/>
                <a:ea typeface="DejaVu Sans"/>
              </a:rPr>
              <a:t>The modeled ice nucleating particles (INPs) were </a:t>
            </a:r>
            <a:r>
              <a:rPr lang="en-GB" sz="1500" b="1" strike="noStrike" spc="-1">
                <a:solidFill>
                  <a:srgbClr val="333333"/>
                </a:solidFill>
                <a:latin typeface="P t sans"/>
                <a:ea typeface="DejaVu Sans"/>
              </a:rPr>
              <a:t>evaluated </a:t>
            </a:r>
            <a:r>
              <a:rPr lang="en-GB" sz="1500" b="0" strike="noStrike" spc="-1">
                <a:solidFill>
                  <a:srgbClr val="333333"/>
                </a:solidFill>
                <a:latin typeface="P t sans"/>
                <a:ea typeface="DejaVu Sans"/>
              </a:rPr>
              <a:t>in the previous version of the transport model (TM4), which uses the same principles as TM5, against observations from "Impact of Biogenic versus Anthropogenic emissions on Clouds and Climate: towards a Holistic UnderStanding" (BACCHUS) (http://www.bacchus-env.eu/in/index.php) and Wex et al. (2019) in Chatziparaschos et al. (2023).</a:t>
            </a:r>
            <a:endParaRPr lang="en-GB" sz="1500" b="0" strike="noStrike" spc="-1">
              <a:latin typeface="Arial"/>
            </a:endParaRPr>
          </a:p>
        </p:txBody>
      </p:sp>
      <p:sp>
        <p:nvSpPr>
          <p:cNvPr id="2" name="TextBox 1">
            <a:extLst>
              <a:ext uri="{FF2B5EF4-FFF2-40B4-BE49-F238E27FC236}">
                <a16:creationId xmlns:a16="http://schemas.microsoft.com/office/drawing/2014/main" id="{E1635B28-A24F-1DA3-2F78-02D235AC9108}"/>
              </a:ext>
            </a:extLst>
          </p:cNvPr>
          <p:cNvSpPr txBox="1"/>
          <p:nvPr/>
        </p:nvSpPr>
        <p:spPr>
          <a:xfrm>
            <a:off x="145119" y="5885553"/>
            <a:ext cx="2313454" cy="307777"/>
          </a:xfrm>
          <a:prstGeom prst="rect">
            <a:avLst/>
          </a:prstGeom>
          <a:noFill/>
        </p:spPr>
        <p:txBody>
          <a:bodyPr wrap="none" rtlCol="0">
            <a:spAutoFit/>
          </a:bodyPr>
          <a:lstStyle/>
          <a:p>
            <a:r>
              <a:rPr lang="en-GB" sz="1400" i="1" dirty="0"/>
              <a:t>Costa-</a:t>
            </a:r>
            <a:r>
              <a:rPr lang="en-GB" sz="1400" i="1" dirty="0" err="1"/>
              <a:t>Surós</a:t>
            </a:r>
            <a:r>
              <a:rPr lang="en-GB" sz="1400" i="1" dirty="0"/>
              <a:t> et al., in prep.</a:t>
            </a:r>
          </a:p>
        </p:txBody>
      </p:sp>
    </p:spTree>
    <p:extLst>
      <p:ext uri="{BB962C8B-B14F-4D97-AF65-F5344CB8AC3E}">
        <p14:creationId xmlns:p14="http://schemas.microsoft.com/office/powerpoint/2010/main" val="96408550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C6EDCB-4E0E-B45C-D60D-6F90E983E948}"/>
              </a:ext>
            </a:extLst>
          </p:cNvPr>
          <p:cNvSpPr>
            <a:spLocks noGrp="1"/>
          </p:cNvSpPr>
          <p:nvPr>
            <p:ph type="title"/>
          </p:nvPr>
        </p:nvSpPr>
        <p:spPr/>
        <p:txBody>
          <a:bodyPr/>
          <a:lstStyle/>
          <a:p>
            <a:r>
              <a:rPr lang="en-GB" dirty="0"/>
              <a:t>IFS cloud microphysics</a:t>
            </a:r>
          </a:p>
        </p:txBody>
      </p:sp>
      <p:sp>
        <p:nvSpPr>
          <p:cNvPr id="4" name="Content Placeholder 3">
            <a:extLst>
              <a:ext uri="{FF2B5EF4-FFF2-40B4-BE49-F238E27FC236}">
                <a16:creationId xmlns:a16="http://schemas.microsoft.com/office/drawing/2014/main" id="{7683A19B-AFC3-C836-399E-DD76D1DB8712}"/>
              </a:ext>
            </a:extLst>
          </p:cNvPr>
          <p:cNvSpPr>
            <a:spLocks noGrp="1"/>
          </p:cNvSpPr>
          <p:nvPr>
            <p:ph idx="1"/>
          </p:nvPr>
        </p:nvSpPr>
        <p:spPr>
          <a:xfrm>
            <a:off x="6095999" y="958207"/>
            <a:ext cx="5750859" cy="5218756"/>
          </a:xfrm>
        </p:spPr>
        <p:txBody>
          <a:bodyPr/>
          <a:lstStyle/>
          <a:p>
            <a:endParaRPr lang="en-GB"/>
          </a:p>
        </p:txBody>
      </p:sp>
      <p:sp>
        <p:nvSpPr>
          <p:cNvPr id="2" name="Slide Number Placeholder 1">
            <a:extLst>
              <a:ext uri="{FF2B5EF4-FFF2-40B4-BE49-F238E27FC236}">
                <a16:creationId xmlns:a16="http://schemas.microsoft.com/office/drawing/2014/main" id="{50057630-4CAE-C63A-433E-4345862D1936}"/>
              </a:ext>
            </a:extLst>
          </p:cNvPr>
          <p:cNvSpPr>
            <a:spLocks noGrp="1"/>
          </p:cNvSpPr>
          <p:nvPr>
            <p:ph type="sldNum" sz="quarter" idx="12"/>
          </p:nvPr>
        </p:nvSpPr>
        <p:spPr/>
        <p:txBody>
          <a:bodyPr/>
          <a:lstStyle/>
          <a:p>
            <a:fld id="{5AFC50C9-30C3-43CC-ABA9-4B9096166E80}" type="slidenum">
              <a:rPr lang="en-GB" smtClean="0"/>
              <a:t>43</a:t>
            </a:fld>
            <a:endParaRPr lang="en-GB"/>
          </a:p>
        </p:txBody>
      </p:sp>
      <p:pic>
        <p:nvPicPr>
          <p:cNvPr id="6" name="Picture 5">
            <a:extLst>
              <a:ext uri="{FF2B5EF4-FFF2-40B4-BE49-F238E27FC236}">
                <a16:creationId xmlns:a16="http://schemas.microsoft.com/office/drawing/2014/main" id="{59C0EAA7-68C6-4F43-3D0D-200A12FE58DA}"/>
              </a:ext>
            </a:extLst>
          </p:cNvPr>
          <p:cNvPicPr>
            <a:picLocks noChangeAspect="1"/>
          </p:cNvPicPr>
          <p:nvPr/>
        </p:nvPicPr>
        <p:blipFill>
          <a:blip r:embed="rId2"/>
          <a:stretch>
            <a:fillRect/>
          </a:stretch>
        </p:blipFill>
        <p:spPr>
          <a:xfrm>
            <a:off x="254022" y="845052"/>
            <a:ext cx="5837496" cy="5054741"/>
          </a:xfrm>
          <a:prstGeom prst="rect">
            <a:avLst/>
          </a:prstGeom>
        </p:spPr>
      </p:pic>
    </p:spTree>
    <p:extLst>
      <p:ext uri="{BB962C8B-B14F-4D97-AF65-F5344CB8AC3E}">
        <p14:creationId xmlns:p14="http://schemas.microsoft.com/office/powerpoint/2010/main" val="4088583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a16="http://schemas.microsoft.com/office/drawing/2014/main" id="{45E7CCAC-70EA-3CE6-0649-6ED71E84E578}"/>
              </a:ext>
            </a:extLst>
          </p:cNvPr>
          <p:cNvGrpSpPr/>
          <p:nvPr/>
        </p:nvGrpSpPr>
        <p:grpSpPr>
          <a:xfrm>
            <a:off x="1997651" y="2676855"/>
            <a:ext cx="8328717" cy="3369984"/>
            <a:chOff x="12528000" y="3458520"/>
            <a:chExt cx="4604040" cy="572040"/>
          </a:xfrm>
        </p:grpSpPr>
        <p:sp>
          <p:nvSpPr>
            <p:cNvPr id="6" name="CustomShape 6">
              <a:extLst>
                <a:ext uri="{FF2B5EF4-FFF2-40B4-BE49-F238E27FC236}">
                  <a16:creationId xmlns:a16="http://schemas.microsoft.com/office/drawing/2014/main" id="{164ACBA9-180B-58B0-8E14-487CD62FC9C4}"/>
                </a:ext>
              </a:extLst>
            </p:cNvPr>
            <p:cNvSpPr/>
            <p:nvPr/>
          </p:nvSpPr>
          <p:spPr>
            <a:xfrm>
              <a:off x="12528000" y="3458520"/>
              <a:ext cx="4604040" cy="572040"/>
            </a:xfrm>
            <a:prstGeom prst="rect">
              <a:avLst/>
            </a:prstGeom>
            <a:solidFill>
              <a:srgbClr val="CCCCCC"/>
            </a:solidFill>
            <a:ln>
              <a:solidFill>
                <a:srgbClr val="FFFFFF"/>
              </a:solidFill>
            </a:ln>
          </p:spPr>
          <p:style>
            <a:lnRef idx="0">
              <a:scrgbClr r="0" g="0" b="0"/>
            </a:lnRef>
            <a:fillRef idx="0">
              <a:scrgbClr r="0" g="0" b="0"/>
            </a:fillRef>
            <a:effectRef idx="0">
              <a:scrgbClr r="0" g="0" b="0"/>
            </a:effectRef>
            <a:fontRef idx="minor"/>
          </p:style>
          <p:txBody>
            <a:bodyPr wrap="none" lIns="90000" tIns="45000" rIns="90000" bIns="45000" anchor="ctr" anchorCtr="1">
              <a:noAutofit/>
            </a:bodyPr>
            <a:lstStyle/>
            <a:p>
              <a:r>
                <a:rPr lang="en-GB" b="0" strike="noStrike" spc="-1" dirty="0">
                  <a:solidFill>
                    <a:srgbClr val="666666"/>
                  </a:solidFill>
                  <a:latin typeface="Arial"/>
                  <a:ea typeface="DejaVu Sans"/>
                </a:rPr>
                <a:t>Collision fragmentation, </a:t>
              </a:r>
              <a:endParaRPr lang="en-GB" b="0" strike="noStrike" spc="-1" dirty="0">
                <a:latin typeface="Arial"/>
              </a:endParaRPr>
            </a:p>
            <a:p>
              <a:r>
                <a:rPr lang="en-GB" b="0" strike="noStrike" spc="-1" dirty="0">
                  <a:solidFill>
                    <a:srgbClr val="666666"/>
                  </a:solidFill>
                  <a:latin typeface="Arial"/>
                  <a:ea typeface="DejaVu Sans"/>
                </a:rPr>
                <a:t>Hallett-Mossop or rime-splintering</a:t>
              </a:r>
              <a:endParaRPr lang="en-GB" b="0" strike="noStrike" spc="-1" dirty="0">
                <a:latin typeface="Arial"/>
              </a:endParaRPr>
            </a:p>
            <a:p>
              <a:r>
                <a:rPr lang="en-GB" b="0" strike="noStrike" spc="-1" dirty="0">
                  <a:solidFill>
                    <a:srgbClr val="666666"/>
                  </a:solidFill>
                  <a:latin typeface="Arial"/>
                  <a:ea typeface="DejaVu Sans"/>
                </a:rPr>
                <a:t>Droplet shattering </a:t>
              </a:r>
              <a:endParaRPr lang="en-GB" b="0" strike="noStrike" spc="-1" dirty="0">
                <a:latin typeface="Arial"/>
              </a:endParaRPr>
            </a:p>
            <a:p>
              <a:r>
                <a:rPr lang="en-GB" b="0" strike="noStrike" spc="-1" dirty="0">
                  <a:solidFill>
                    <a:srgbClr val="666666"/>
                  </a:solidFill>
                  <a:latin typeface="Arial"/>
                  <a:ea typeface="DejaVu Sans"/>
                </a:rPr>
                <a:t>Sublimation fragmentation</a:t>
              </a:r>
              <a:endParaRPr lang="en-GB" b="0" strike="noStrike" spc="-1" dirty="0">
                <a:latin typeface="Arial"/>
              </a:endParaRPr>
            </a:p>
          </p:txBody>
        </p:sp>
        <p:sp>
          <p:nvSpPr>
            <p:cNvPr id="7" name="CustomShape 7">
              <a:extLst>
                <a:ext uri="{FF2B5EF4-FFF2-40B4-BE49-F238E27FC236}">
                  <a16:creationId xmlns:a16="http://schemas.microsoft.com/office/drawing/2014/main" id="{EEFC7809-3B0B-38DD-95A5-6C09379EE89F}"/>
                </a:ext>
              </a:extLst>
            </p:cNvPr>
            <p:cNvSpPr/>
            <p:nvPr/>
          </p:nvSpPr>
          <p:spPr>
            <a:xfrm>
              <a:off x="16399964" y="3520482"/>
              <a:ext cx="659097" cy="441360"/>
            </a:xfrm>
            <a:custGeom>
              <a:avLst/>
              <a:gdLst/>
              <a:ahLst/>
              <a:cxnLst/>
              <a:rect l="l" t="t" r="r" b="b"/>
              <a:pathLst>
                <a:path w="7402" h="1402">
                  <a:moveTo>
                    <a:pt x="233" y="0"/>
                  </a:moveTo>
                  <a:lnTo>
                    <a:pt x="233" y="0"/>
                  </a:lnTo>
                  <a:cubicBezTo>
                    <a:pt x="193" y="0"/>
                    <a:pt x="152" y="11"/>
                    <a:pt x="117" y="31"/>
                  </a:cubicBezTo>
                  <a:cubicBezTo>
                    <a:pt x="81" y="52"/>
                    <a:pt x="52" y="81"/>
                    <a:pt x="31" y="117"/>
                  </a:cubicBezTo>
                  <a:cubicBezTo>
                    <a:pt x="11" y="152"/>
                    <a:pt x="0" y="193"/>
                    <a:pt x="0" y="234"/>
                  </a:cubicBezTo>
                  <a:lnTo>
                    <a:pt x="0" y="1167"/>
                  </a:lnTo>
                  <a:lnTo>
                    <a:pt x="0" y="1168"/>
                  </a:lnTo>
                  <a:cubicBezTo>
                    <a:pt x="0" y="1208"/>
                    <a:pt x="11" y="1249"/>
                    <a:pt x="31" y="1284"/>
                  </a:cubicBezTo>
                  <a:cubicBezTo>
                    <a:pt x="52" y="1320"/>
                    <a:pt x="81" y="1349"/>
                    <a:pt x="117" y="1370"/>
                  </a:cubicBezTo>
                  <a:cubicBezTo>
                    <a:pt x="152" y="1390"/>
                    <a:pt x="193" y="1401"/>
                    <a:pt x="234" y="1401"/>
                  </a:cubicBezTo>
                  <a:lnTo>
                    <a:pt x="7167" y="1400"/>
                  </a:lnTo>
                  <a:lnTo>
                    <a:pt x="7167" y="1401"/>
                  </a:lnTo>
                  <a:cubicBezTo>
                    <a:pt x="7208" y="1401"/>
                    <a:pt x="7249" y="1390"/>
                    <a:pt x="7284" y="1370"/>
                  </a:cubicBezTo>
                  <a:cubicBezTo>
                    <a:pt x="7320" y="1349"/>
                    <a:pt x="7349" y="1320"/>
                    <a:pt x="7370" y="1284"/>
                  </a:cubicBezTo>
                  <a:cubicBezTo>
                    <a:pt x="7390" y="1249"/>
                    <a:pt x="7401" y="1208"/>
                    <a:pt x="7401" y="1168"/>
                  </a:cubicBezTo>
                  <a:lnTo>
                    <a:pt x="7400" y="233"/>
                  </a:lnTo>
                  <a:lnTo>
                    <a:pt x="7401" y="234"/>
                  </a:lnTo>
                  <a:lnTo>
                    <a:pt x="7401" y="234"/>
                  </a:lnTo>
                  <a:cubicBezTo>
                    <a:pt x="7401" y="193"/>
                    <a:pt x="7390" y="152"/>
                    <a:pt x="7370" y="117"/>
                  </a:cubicBezTo>
                  <a:cubicBezTo>
                    <a:pt x="7349" y="81"/>
                    <a:pt x="7320" y="52"/>
                    <a:pt x="7284" y="31"/>
                  </a:cubicBezTo>
                  <a:cubicBezTo>
                    <a:pt x="7249" y="11"/>
                    <a:pt x="7208" y="0"/>
                    <a:pt x="7167" y="0"/>
                  </a:cubicBezTo>
                  <a:lnTo>
                    <a:pt x="233" y="0"/>
                  </a:lnTo>
                </a:path>
              </a:pathLst>
            </a:custGeom>
            <a:solidFill>
              <a:srgbClr val="CCCCCC"/>
            </a:solidFill>
            <a:ln>
              <a:solidFill>
                <a:srgbClr val="CCCCCC"/>
              </a:solidFill>
            </a:ln>
          </p:spPr>
          <p:style>
            <a:lnRef idx="0">
              <a:scrgbClr r="0" g="0" b="0"/>
            </a:lnRef>
            <a:fillRef idx="0">
              <a:scrgbClr r="0" g="0" b="0"/>
            </a:fillRef>
            <a:effectRef idx="0">
              <a:scrgbClr r="0" g="0" b="0"/>
            </a:effectRef>
            <a:fontRef idx="minor"/>
          </p:style>
          <p:txBody>
            <a:bodyPr wrap="none" lIns="90000" tIns="45000" rIns="90000" bIns="45000" anchor="ctr" anchorCtr="1">
              <a:noAutofit/>
            </a:bodyPr>
            <a:lstStyle/>
            <a:p>
              <a:pPr algn="ctr">
                <a:lnSpc>
                  <a:spcPct val="100000"/>
                </a:lnSpc>
              </a:pPr>
              <a:r>
                <a:rPr lang="en-GB" b="0" strike="noStrike" spc="-1" dirty="0">
                  <a:solidFill>
                    <a:srgbClr val="1C1C1C"/>
                  </a:solidFill>
                  <a:latin typeface="Arial"/>
                  <a:ea typeface="DejaVu Sans"/>
                </a:rPr>
                <a:t>SIP</a:t>
              </a:r>
              <a:endParaRPr lang="en-GB" b="0" strike="noStrike" spc="-1" dirty="0">
                <a:latin typeface="Arial"/>
              </a:endParaRPr>
            </a:p>
          </p:txBody>
        </p:sp>
        <p:sp>
          <p:nvSpPr>
            <p:cNvPr id="8" name="CustomShape 8">
              <a:extLst>
                <a:ext uri="{FF2B5EF4-FFF2-40B4-BE49-F238E27FC236}">
                  <a16:creationId xmlns:a16="http://schemas.microsoft.com/office/drawing/2014/main" id="{22790476-06BA-BD1C-3860-9EFB1D545B24}"/>
                </a:ext>
              </a:extLst>
            </p:cNvPr>
            <p:cNvSpPr/>
            <p:nvPr/>
          </p:nvSpPr>
          <p:spPr>
            <a:xfrm>
              <a:off x="16399964" y="3494520"/>
              <a:ext cx="140040" cy="500040"/>
            </a:xfrm>
            <a:custGeom>
              <a:avLst/>
              <a:gdLst/>
              <a:ahLst/>
              <a:cxnLst/>
              <a:rect l="l" t="t" r="r" b="b"/>
              <a:pathLst>
                <a:path w="402" h="1401">
                  <a:moveTo>
                    <a:pt x="0" y="0"/>
                  </a:moveTo>
                  <a:cubicBezTo>
                    <a:pt x="100" y="0"/>
                    <a:pt x="200" y="58"/>
                    <a:pt x="200" y="116"/>
                  </a:cubicBezTo>
                  <a:lnTo>
                    <a:pt x="200" y="583"/>
                  </a:lnTo>
                  <a:cubicBezTo>
                    <a:pt x="200" y="642"/>
                    <a:pt x="300" y="700"/>
                    <a:pt x="401" y="700"/>
                  </a:cubicBezTo>
                  <a:cubicBezTo>
                    <a:pt x="300" y="700"/>
                    <a:pt x="200" y="758"/>
                    <a:pt x="200" y="817"/>
                  </a:cubicBezTo>
                  <a:lnTo>
                    <a:pt x="200" y="1284"/>
                  </a:lnTo>
                  <a:cubicBezTo>
                    <a:pt x="200" y="1342"/>
                    <a:pt x="100" y="1400"/>
                    <a:pt x="0" y="1400"/>
                  </a:cubicBezTo>
                </a:path>
              </a:pathLst>
            </a:custGeom>
            <a:noFill/>
            <a:ln>
              <a:solidFill>
                <a:srgbClr val="000000"/>
              </a:solidFill>
            </a:ln>
          </p:spPr>
          <p:style>
            <a:lnRef idx="0">
              <a:scrgbClr r="0" g="0" b="0"/>
            </a:lnRef>
            <a:fillRef idx="0">
              <a:scrgbClr r="0" g="0" b="0"/>
            </a:fillRef>
            <a:effectRef idx="0">
              <a:scrgbClr r="0" g="0" b="0"/>
            </a:effectRef>
            <a:fontRef idx="minor"/>
          </p:style>
        </p:sp>
      </p:grpSp>
      <p:sp>
        <p:nvSpPr>
          <p:cNvPr id="2" name="Slide Number Placeholder 1">
            <a:extLst>
              <a:ext uri="{FF2B5EF4-FFF2-40B4-BE49-F238E27FC236}">
                <a16:creationId xmlns:a16="http://schemas.microsoft.com/office/drawing/2014/main" id="{36EBB874-049A-3D8E-BAFC-C60EDF884C4A}"/>
              </a:ext>
            </a:extLst>
          </p:cNvPr>
          <p:cNvSpPr>
            <a:spLocks noGrp="1"/>
          </p:cNvSpPr>
          <p:nvPr>
            <p:ph type="sldNum" sz="quarter" idx="12"/>
          </p:nvPr>
        </p:nvSpPr>
        <p:spPr/>
        <p:txBody>
          <a:bodyPr/>
          <a:lstStyle/>
          <a:p>
            <a:fld id="{5AFC50C9-30C3-43CC-ABA9-4B9096166E80}" type="slidenum">
              <a:rPr lang="en-GB" smtClean="0"/>
              <a:t>44</a:t>
            </a:fld>
            <a:endParaRPr lang="en-GB"/>
          </a:p>
        </p:txBody>
      </p:sp>
      <p:pic>
        <p:nvPicPr>
          <p:cNvPr id="3" name="Picture 2">
            <a:extLst>
              <a:ext uri="{FF2B5EF4-FFF2-40B4-BE49-F238E27FC236}">
                <a16:creationId xmlns:a16="http://schemas.microsoft.com/office/drawing/2014/main" id="{6FB69452-2827-CFF4-7DF9-D85911E73D6D}"/>
              </a:ext>
            </a:extLst>
          </p:cNvPr>
          <p:cNvPicPr/>
          <p:nvPr/>
        </p:nvPicPr>
        <p:blipFill>
          <a:blip r:embed="rId2"/>
          <a:srcRect l="38402" t="6119" r="19626"/>
          <a:stretch/>
        </p:blipFill>
        <p:spPr>
          <a:xfrm rot="16200000">
            <a:off x="4851842" y="-2827190"/>
            <a:ext cx="2674335" cy="8328716"/>
          </a:xfrm>
          <a:prstGeom prst="rect">
            <a:avLst/>
          </a:prstGeom>
          <a:ln>
            <a:noFill/>
          </a:ln>
        </p:spPr>
      </p:pic>
      <p:sp>
        <p:nvSpPr>
          <p:cNvPr id="4" name="CustomShape 4">
            <a:extLst>
              <a:ext uri="{FF2B5EF4-FFF2-40B4-BE49-F238E27FC236}">
                <a16:creationId xmlns:a16="http://schemas.microsoft.com/office/drawing/2014/main" id="{7BBCE741-BF28-B5EC-2E55-52A022CDA31F}"/>
              </a:ext>
            </a:extLst>
          </p:cNvPr>
          <p:cNvSpPr/>
          <p:nvPr/>
        </p:nvSpPr>
        <p:spPr>
          <a:xfrm>
            <a:off x="8552115" y="5748053"/>
            <a:ext cx="1406520" cy="2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noAutofit/>
          </a:bodyPr>
          <a:lstStyle/>
          <a:p>
            <a:pPr>
              <a:lnSpc>
                <a:spcPct val="100000"/>
              </a:lnSpc>
            </a:pPr>
            <a:r>
              <a:rPr lang="en-GB" sz="1000" b="0" i="1" strike="noStrike" spc="-1" dirty="0">
                <a:solidFill>
                  <a:srgbClr val="000000"/>
                </a:solidFill>
                <a:latin typeface="Arial"/>
                <a:ea typeface="DejaVu Sans"/>
              </a:rPr>
              <a:t>Lohmann et al., 2016</a:t>
            </a:r>
            <a:endParaRPr lang="en-GB" sz="1000" b="0" strike="noStrike" spc="-1" dirty="0">
              <a:latin typeface="Arial"/>
            </a:endParaRPr>
          </a:p>
        </p:txBody>
      </p:sp>
    </p:spTree>
    <p:extLst>
      <p:ext uri="{BB962C8B-B14F-4D97-AF65-F5344CB8AC3E}">
        <p14:creationId xmlns:p14="http://schemas.microsoft.com/office/powerpoint/2010/main" val="8840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3A710-A130-653F-A07F-72BC2ADE9E9C}"/>
              </a:ext>
            </a:extLst>
          </p:cNvPr>
          <p:cNvSpPr>
            <a:spLocks noGrp="1"/>
          </p:cNvSpPr>
          <p:nvPr>
            <p:ph type="sldNum" sz="quarter" idx="12"/>
          </p:nvPr>
        </p:nvSpPr>
        <p:spPr/>
        <p:txBody>
          <a:bodyPr/>
          <a:lstStyle/>
          <a:p>
            <a:fld id="{5AFC50C9-30C3-43CC-ABA9-4B9096166E80}" type="slidenum">
              <a:rPr lang="en-GB" smtClean="0"/>
              <a:t>45</a:t>
            </a:fld>
            <a:endParaRPr lang="en-GB"/>
          </a:p>
        </p:txBody>
      </p:sp>
      <p:pic>
        <p:nvPicPr>
          <p:cNvPr id="4" name="Picture 3">
            <a:extLst>
              <a:ext uri="{FF2B5EF4-FFF2-40B4-BE49-F238E27FC236}">
                <a16:creationId xmlns:a16="http://schemas.microsoft.com/office/drawing/2014/main" id="{F378106E-8405-6EF6-BBA5-2054788AD7AD}"/>
              </a:ext>
            </a:extLst>
          </p:cNvPr>
          <p:cNvPicPr>
            <a:picLocks noChangeAspect="1"/>
          </p:cNvPicPr>
          <p:nvPr/>
        </p:nvPicPr>
        <p:blipFill>
          <a:blip r:embed="rId2"/>
          <a:stretch>
            <a:fillRect/>
          </a:stretch>
        </p:blipFill>
        <p:spPr>
          <a:xfrm>
            <a:off x="2957220" y="0"/>
            <a:ext cx="9234780" cy="6858000"/>
          </a:xfrm>
          <a:prstGeom prst="rect">
            <a:avLst/>
          </a:prstGeom>
        </p:spPr>
      </p:pic>
      <p:sp>
        <p:nvSpPr>
          <p:cNvPr id="6" name="Title 5">
            <a:extLst>
              <a:ext uri="{FF2B5EF4-FFF2-40B4-BE49-F238E27FC236}">
                <a16:creationId xmlns:a16="http://schemas.microsoft.com/office/drawing/2014/main" id="{7600F537-0C72-9516-AE84-E07B1B8F896E}"/>
              </a:ext>
            </a:extLst>
          </p:cNvPr>
          <p:cNvSpPr>
            <a:spLocks noGrp="1"/>
          </p:cNvSpPr>
          <p:nvPr>
            <p:ph type="title"/>
          </p:nvPr>
        </p:nvSpPr>
        <p:spPr>
          <a:xfrm>
            <a:off x="0" y="0"/>
            <a:ext cx="11506200" cy="750981"/>
          </a:xfrm>
        </p:spPr>
        <p:txBody>
          <a:bodyPr/>
          <a:lstStyle/>
          <a:p>
            <a:r>
              <a:rPr lang="en-GB" dirty="0"/>
              <a:t>MONARCH</a:t>
            </a:r>
          </a:p>
        </p:txBody>
      </p:sp>
    </p:spTree>
    <p:extLst>
      <p:ext uri="{BB962C8B-B14F-4D97-AF65-F5344CB8AC3E}">
        <p14:creationId xmlns:p14="http://schemas.microsoft.com/office/powerpoint/2010/main" val="371547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2107" y="653950"/>
            <a:ext cx="5760000" cy="5566156"/>
          </a:xfrm>
          <a:prstGeom prst="rect">
            <a:avLst/>
          </a:prstGeom>
        </p:spPr>
      </p:pic>
      <p:sp>
        <p:nvSpPr>
          <p:cNvPr id="2" name="Title 1"/>
          <p:cNvSpPr>
            <a:spLocks noGrp="1"/>
          </p:cNvSpPr>
          <p:nvPr>
            <p:ph type="title"/>
          </p:nvPr>
        </p:nvSpPr>
        <p:spPr/>
        <p:txBody>
          <a:bodyPr/>
          <a:lstStyle/>
          <a:p>
            <a:r>
              <a:rPr lang="en-GB" dirty="0" err="1"/>
              <a:t>Kok</a:t>
            </a:r>
            <a:r>
              <a:rPr lang="en-GB" dirty="0"/>
              <a:t> size distribution fitted with modal PSD</a:t>
            </a:r>
          </a:p>
        </p:txBody>
      </p:sp>
      <p:sp>
        <p:nvSpPr>
          <p:cNvPr id="3" name="Slide Number Placeholder 2"/>
          <p:cNvSpPr>
            <a:spLocks noGrp="1"/>
          </p:cNvSpPr>
          <p:nvPr>
            <p:ph type="sldNum" sz="quarter" idx="12"/>
          </p:nvPr>
        </p:nvSpPr>
        <p:spPr/>
        <p:txBody>
          <a:bodyPr/>
          <a:lstStyle/>
          <a:p>
            <a:fld id="{5AFC50C9-30C3-43CC-ABA9-4B9096166E80}" type="slidenum">
              <a:rPr lang="en-GB" smtClean="0"/>
              <a:t>46</a:t>
            </a:fld>
            <a:endParaRPr lang="en-GB"/>
          </a:p>
        </p:txBody>
      </p:sp>
      <p:sp>
        <p:nvSpPr>
          <p:cNvPr id="5" name="TextBox 4"/>
          <p:cNvSpPr txBox="1"/>
          <p:nvPr/>
        </p:nvSpPr>
        <p:spPr>
          <a:xfrm>
            <a:off x="7773542" y="5432872"/>
            <a:ext cx="2773022" cy="523220"/>
          </a:xfrm>
          <a:prstGeom prst="rect">
            <a:avLst/>
          </a:prstGeom>
          <a:noFill/>
        </p:spPr>
        <p:txBody>
          <a:bodyPr wrap="square" rtlCol="0">
            <a:spAutoFit/>
          </a:bodyPr>
          <a:lstStyle/>
          <a:p>
            <a:r>
              <a:rPr lang="en-GB" sz="1400" dirty="0"/>
              <a:t>Thanks to C. Pérez </a:t>
            </a:r>
            <a:r>
              <a:rPr lang="en-GB" sz="1400" dirty="0" err="1"/>
              <a:t>García</a:t>
            </a:r>
            <a:r>
              <a:rPr lang="en-GB" sz="1400" dirty="0"/>
              <a:t>-Pando</a:t>
            </a:r>
          </a:p>
        </p:txBody>
      </p:sp>
    </p:spTree>
    <p:extLst>
      <p:ext uri="{BB962C8B-B14F-4D97-AF65-F5344CB8AC3E}">
        <p14:creationId xmlns:p14="http://schemas.microsoft.com/office/powerpoint/2010/main" val="145028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idx="4294967295"/>
          </p:nvPr>
        </p:nvSpPr>
        <p:spPr>
          <a:xfrm>
            <a:off x="15240" y="44238"/>
            <a:ext cx="12192000" cy="838200"/>
          </a:xfrm>
          <a:prstGeom prst="rect">
            <a:avLst/>
          </a:prstGeom>
          <a:noFill/>
          <a:ln>
            <a:noFill/>
          </a:ln>
        </p:spPr>
        <p:txBody>
          <a:bodyPr spcFirstLastPara="1" vert="horz" wrap="square" lIns="121900" tIns="60933" rIns="121900" bIns="60933" rtlCol="0" anchor="ctr" anchorCtr="0">
            <a:noAutofit/>
          </a:bodyPr>
          <a:lstStyle/>
          <a:p>
            <a:r>
              <a:rPr lang="es" sz="3600" dirty="0"/>
              <a:t>Forecasts, reanalysis, services</a:t>
            </a:r>
            <a:endParaRPr sz="3600" dirty="0"/>
          </a:p>
        </p:txBody>
      </p:sp>
      <p:pic>
        <p:nvPicPr>
          <p:cNvPr id="195" name="Google Shape;195;p35"/>
          <p:cNvPicPr preferRelativeResize="0"/>
          <p:nvPr/>
        </p:nvPicPr>
        <p:blipFill rotWithShape="1">
          <a:blip r:embed="rId3">
            <a:alphaModFix/>
          </a:blip>
          <a:srcRect l="51742" t="10897"/>
          <a:stretch/>
        </p:blipFill>
        <p:spPr>
          <a:xfrm>
            <a:off x="431468" y="4064367"/>
            <a:ext cx="3687633" cy="2594192"/>
          </a:xfrm>
          <a:prstGeom prst="rect">
            <a:avLst/>
          </a:prstGeom>
          <a:noFill/>
          <a:ln>
            <a:noFill/>
          </a:ln>
        </p:spPr>
      </p:pic>
      <p:pic>
        <p:nvPicPr>
          <p:cNvPr id="196" name="Google Shape;196;p35"/>
          <p:cNvPicPr preferRelativeResize="0"/>
          <p:nvPr/>
        </p:nvPicPr>
        <p:blipFill rotWithShape="1">
          <a:blip r:embed="rId4">
            <a:alphaModFix/>
          </a:blip>
          <a:srcRect t="12403"/>
          <a:stretch/>
        </p:blipFill>
        <p:spPr>
          <a:xfrm>
            <a:off x="619734" y="1516734"/>
            <a:ext cx="3167599" cy="2117833"/>
          </a:xfrm>
          <a:prstGeom prst="rect">
            <a:avLst/>
          </a:prstGeom>
          <a:noFill/>
          <a:ln>
            <a:noFill/>
          </a:ln>
        </p:spPr>
      </p:pic>
      <p:sp>
        <p:nvSpPr>
          <p:cNvPr id="197" name="Google Shape;197;p35"/>
          <p:cNvSpPr/>
          <p:nvPr/>
        </p:nvSpPr>
        <p:spPr>
          <a:xfrm>
            <a:off x="317851" y="886300"/>
            <a:ext cx="3914800" cy="394000"/>
          </a:xfrm>
          <a:prstGeom prst="rect">
            <a:avLst/>
          </a:prstGeom>
          <a:noFill/>
          <a:ln>
            <a:noFill/>
          </a:ln>
        </p:spPr>
        <p:txBody>
          <a:bodyPr spcFirstLastPara="1" wrap="square" lIns="121900" tIns="60933" rIns="121900" bIns="60933" anchor="t" anchorCtr="0">
            <a:noAutofit/>
          </a:bodyPr>
          <a:lstStyle/>
          <a:p>
            <a:pPr algn="ctr"/>
            <a:r>
              <a:rPr lang="es" sz="2000" b="1">
                <a:solidFill>
                  <a:srgbClr val="FF0000"/>
                </a:solidFill>
              </a:rPr>
              <a:t>WMO Dust Regional Centers</a:t>
            </a:r>
            <a:endParaRPr sz="2000" b="1">
              <a:solidFill>
                <a:srgbClr val="FF0000"/>
              </a:solidFill>
            </a:endParaRPr>
          </a:p>
          <a:p>
            <a:pPr algn="ctr"/>
            <a:r>
              <a:rPr lang="es" sz="1333" b="1"/>
              <a:t>Dust forecasts and and renalysis</a:t>
            </a:r>
            <a:endParaRPr sz="1333" b="1"/>
          </a:p>
        </p:txBody>
      </p:sp>
      <p:pic>
        <p:nvPicPr>
          <p:cNvPr id="198" name="Google Shape;198;p35"/>
          <p:cNvPicPr preferRelativeResize="0"/>
          <p:nvPr/>
        </p:nvPicPr>
        <p:blipFill>
          <a:blip r:embed="rId5">
            <a:alphaModFix/>
          </a:blip>
          <a:stretch>
            <a:fillRect/>
          </a:stretch>
        </p:blipFill>
        <p:spPr>
          <a:xfrm>
            <a:off x="4888200" y="1398801"/>
            <a:ext cx="7303800" cy="2169967"/>
          </a:xfrm>
          <a:prstGeom prst="rect">
            <a:avLst/>
          </a:prstGeom>
          <a:noFill/>
          <a:ln>
            <a:noFill/>
          </a:ln>
        </p:spPr>
      </p:pic>
      <p:sp>
        <p:nvSpPr>
          <p:cNvPr id="199" name="Google Shape;199;p35"/>
          <p:cNvSpPr/>
          <p:nvPr/>
        </p:nvSpPr>
        <p:spPr>
          <a:xfrm>
            <a:off x="6078577" y="974161"/>
            <a:ext cx="5082280" cy="394000"/>
          </a:xfrm>
          <a:prstGeom prst="rect">
            <a:avLst/>
          </a:prstGeom>
          <a:noFill/>
          <a:ln>
            <a:noFill/>
          </a:ln>
        </p:spPr>
        <p:txBody>
          <a:bodyPr spcFirstLastPara="1" wrap="square" lIns="121900" tIns="60933" rIns="121900" bIns="60933" anchor="t" anchorCtr="0">
            <a:noAutofit/>
          </a:bodyPr>
          <a:lstStyle/>
          <a:p>
            <a:pPr algn="ctr"/>
            <a:r>
              <a:rPr lang="es" sz="2000" b="1" dirty="0">
                <a:solidFill>
                  <a:srgbClr val="FF0000"/>
                </a:solidFill>
              </a:rPr>
              <a:t>CALIOPE Air Quality Forecast system</a:t>
            </a:r>
            <a:endParaRPr sz="2000" b="1" dirty="0">
              <a:solidFill>
                <a:srgbClr val="FF0000"/>
              </a:solidFill>
            </a:endParaRPr>
          </a:p>
        </p:txBody>
      </p:sp>
      <p:sp>
        <p:nvSpPr>
          <p:cNvPr id="200" name="Google Shape;200;p35"/>
          <p:cNvSpPr/>
          <p:nvPr/>
        </p:nvSpPr>
        <p:spPr>
          <a:xfrm>
            <a:off x="317851" y="3703251"/>
            <a:ext cx="3914800" cy="394000"/>
          </a:xfrm>
          <a:prstGeom prst="rect">
            <a:avLst/>
          </a:prstGeom>
          <a:noFill/>
          <a:ln>
            <a:noFill/>
          </a:ln>
        </p:spPr>
        <p:txBody>
          <a:bodyPr spcFirstLastPara="1" wrap="square" lIns="121900" tIns="60933" rIns="121900" bIns="60933" anchor="t" anchorCtr="0">
            <a:noAutofit/>
          </a:bodyPr>
          <a:lstStyle/>
          <a:p>
            <a:pPr algn="ctr"/>
            <a:r>
              <a:rPr lang="es" sz="2000" b="1">
                <a:solidFill>
                  <a:srgbClr val="FF0000"/>
                </a:solidFill>
              </a:rPr>
              <a:t>ICAP global aerosol ensemble</a:t>
            </a:r>
            <a:endParaRPr sz="2000" b="1">
              <a:solidFill>
                <a:srgbClr val="FF0000"/>
              </a:solidFill>
            </a:endParaRPr>
          </a:p>
        </p:txBody>
      </p:sp>
      <p:sp>
        <p:nvSpPr>
          <p:cNvPr id="201" name="Google Shape;201;p35"/>
          <p:cNvSpPr/>
          <p:nvPr/>
        </p:nvSpPr>
        <p:spPr>
          <a:xfrm>
            <a:off x="4888100" y="3670367"/>
            <a:ext cx="7304000" cy="394000"/>
          </a:xfrm>
          <a:prstGeom prst="rect">
            <a:avLst/>
          </a:prstGeom>
          <a:noFill/>
          <a:ln>
            <a:noFill/>
          </a:ln>
        </p:spPr>
        <p:txBody>
          <a:bodyPr spcFirstLastPara="1" wrap="square" lIns="121900" tIns="60933" rIns="121900" bIns="60933" anchor="t" anchorCtr="0">
            <a:noAutofit/>
          </a:bodyPr>
          <a:lstStyle/>
          <a:p>
            <a:pPr algn="ctr"/>
            <a:r>
              <a:rPr lang="es" sz="2000" b="1" dirty="0">
                <a:solidFill>
                  <a:srgbClr val="FF0000"/>
                </a:solidFill>
              </a:rPr>
              <a:t>CAMS air quality regional ensemble</a:t>
            </a:r>
            <a:endParaRPr sz="2000" b="1" dirty="0">
              <a:solidFill>
                <a:srgbClr val="FF0000"/>
              </a:solidFill>
            </a:endParaRPr>
          </a:p>
        </p:txBody>
      </p:sp>
      <p:pic>
        <p:nvPicPr>
          <p:cNvPr id="202" name="Google Shape;202;p35"/>
          <p:cNvPicPr preferRelativeResize="0"/>
          <p:nvPr/>
        </p:nvPicPr>
        <p:blipFill>
          <a:blip r:embed="rId6">
            <a:alphaModFix/>
          </a:blip>
          <a:stretch>
            <a:fillRect/>
          </a:stretch>
        </p:blipFill>
        <p:spPr>
          <a:xfrm>
            <a:off x="6725501" y="4165967"/>
            <a:ext cx="3788433" cy="234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A9D13-1A0B-120B-A28D-A0B22FC67B99}"/>
              </a:ext>
            </a:extLst>
          </p:cNvPr>
          <p:cNvSpPr>
            <a:spLocks noGrp="1"/>
          </p:cNvSpPr>
          <p:nvPr>
            <p:ph type="title"/>
          </p:nvPr>
        </p:nvSpPr>
        <p:spPr/>
        <p:txBody>
          <a:bodyPr/>
          <a:lstStyle/>
          <a:p>
            <a:r>
              <a:rPr lang="en-GB" dirty="0"/>
              <a:t>Dust mineralogy </a:t>
            </a:r>
            <a:r>
              <a:rPr lang="en-GB" dirty="0" err="1"/>
              <a:t>modeling</a:t>
            </a:r>
            <a:endParaRPr lang="en-GB" dirty="0"/>
          </a:p>
        </p:txBody>
      </p:sp>
      <p:sp>
        <p:nvSpPr>
          <p:cNvPr id="4" name="Text Placeholder 3">
            <a:extLst>
              <a:ext uri="{FF2B5EF4-FFF2-40B4-BE49-F238E27FC236}">
                <a16:creationId xmlns:a16="http://schemas.microsoft.com/office/drawing/2014/main" id="{44E14C22-F25E-84DD-A5F8-C32726C88BE7}"/>
              </a:ext>
            </a:extLst>
          </p:cNvPr>
          <p:cNvSpPr>
            <a:spLocks noGrp="1"/>
          </p:cNvSpPr>
          <p:nvPr>
            <p:ph type="body" idx="1"/>
          </p:nvPr>
        </p:nvSpPr>
        <p:spPr/>
        <p:txBody>
          <a:bodyPr/>
          <a:lstStyle/>
          <a:p>
            <a:endParaRPr lang="en-GB"/>
          </a:p>
        </p:txBody>
      </p:sp>
      <p:sp>
        <p:nvSpPr>
          <p:cNvPr id="2" name="Slide Number Placeholder 1">
            <a:extLst>
              <a:ext uri="{FF2B5EF4-FFF2-40B4-BE49-F238E27FC236}">
                <a16:creationId xmlns:a16="http://schemas.microsoft.com/office/drawing/2014/main" id="{E2E92DA8-C6AF-4209-8BB0-FC9D9064220A}"/>
              </a:ext>
            </a:extLst>
          </p:cNvPr>
          <p:cNvSpPr>
            <a:spLocks noGrp="1"/>
          </p:cNvSpPr>
          <p:nvPr>
            <p:ph type="sldNum" sz="quarter" idx="12"/>
          </p:nvPr>
        </p:nvSpPr>
        <p:spPr/>
        <p:txBody>
          <a:bodyPr/>
          <a:lstStyle/>
          <a:p>
            <a:fld id="{5AFC50C9-30C3-43CC-ABA9-4B9096166E80}" type="slidenum">
              <a:rPr lang="en-GB" smtClean="0"/>
              <a:t>6</a:t>
            </a:fld>
            <a:endParaRPr lang="en-GB" dirty="0"/>
          </a:p>
        </p:txBody>
      </p:sp>
    </p:spTree>
    <p:extLst>
      <p:ext uri="{BB962C8B-B14F-4D97-AF65-F5344CB8AC3E}">
        <p14:creationId xmlns:p14="http://schemas.microsoft.com/office/powerpoint/2010/main" val="357140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274619341"/>
              </p:ext>
            </p:extLst>
          </p:nvPr>
        </p:nvGraphicFramePr>
        <p:xfrm>
          <a:off x="193425" y="-140578"/>
          <a:ext cx="8109744" cy="6022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AFC50C9-30C3-43CC-ABA9-4B9096166E80}" type="slidenum">
              <a:rPr lang="en-GB" smtClean="0"/>
              <a:t>7</a:t>
            </a:fld>
            <a:endParaRPr lang="en-GB"/>
          </a:p>
        </p:txBody>
      </p:sp>
      <p:sp>
        <p:nvSpPr>
          <p:cNvPr id="13" name="TextBox 12"/>
          <p:cNvSpPr txBox="1"/>
          <p:nvPr/>
        </p:nvSpPr>
        <p:spPr>
          <a:xfrm>
            <a:off x="0" y="5883610"/>
            <a:ext cx="3627916" cy="276999"/>
          </a:xfrm>
          <a:prstGeom prst="rect">
            <a:avLst/>
          </a:prstGeom>
          <a:noFill/>
        </p:spPr>
        <p:txBody>
          <a:bodyPr wrap="none" rtlCol="0">
            <a:spAutoFit/>
          </a:bodyPr>
          <a:lstStyle/>
          <a:p>
            <a:r>
              <a:rPr lang="en-GB" sz="1200" dirty="0"/>
              <a:t>Image credits: NASA, NOAA, Krueger et al. (2004)</a:t>
            </a:r>
          </a:p>
        </p:txBody>
      </p:sp>
      <p:sp>
        <p:nvSpPr>
          <p:cNvPr id="15" name="Title 1">
            <a:extLst>
              <a:ext uri="{FF2B5EF4-FFF2-40B4-BE49-F238E27FC236}">
                <a16:creationId xmlns:a16="http://schemas.microsoft.com/office/drawing/2014/main" id="{16F08287-2BED-057C-99F3-395126E17BA0}"/>
              </a:ext>
            </a:extLst>
          </p:cNvPr>
          <p:cNvSpPr>
            <a:spLocks noGrp="1"/>
          </p:cNvSpPr>
          <p:nvPr>
            <p:ph type="title"/>
          </p:nvPr>
        </p:nvSpPr>
        <p:spPr>
          <a:xfrm>
            <a:off x="492375" y="5131590"/>
            <a:ext cx="11506200" cy="750981"/>
          </a:xfrm>
        </p:spPr>
        <p:txBody>
          <a:bodyPr>
            <a:normAutofit/>
          </a:bodyPr>
          <a:lstStyle/>
          <a:p>
            <a:pPr algn="r"/>
            <a:r>
              <a:rPr lang="en-GB" sz="2400" dirty="0"/>
              <a:t>… these impacts are modulated by mineralogy.</a:t>
            </a:r>
          </a:p>
        </p:txBody>
      </p:sp>
    </p:spTree>
    <p:extLst>
      <p:ext uri="{BB962C8B-B14F-4D97-AF65-F5344CB8AC3E}">
        <p14:creationId xmlns:p14="http://schemas.microsoft.com/office/powerpoint/2010/main" val="108548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3665" y="1356359"/>
            <a:ext cx="7063193" cy="4820603"/>
          </a:xfrm>
        </p:spPr>
        <p:txBody>
          <a:bodyPr>
            <a:normAutofit/>
          </a:bodyPr>
          <a:lstStyle/>
          <a:p>
            <a:r>
              <a:rPr lang="en-GB" sz="2400" b="1" dirty="0"/>
              <a:t>Dust absorption </a:t>
            </a:r>
            <a:r>
              <a:rPr lang="en-GB" sz="2400" dirty="0"/>
              <a:t>in the </a:t>
            </a:r>
            <a:r>
              <a:rPr lang="en-GB" sz="2400" b="1" dirty="0"/>
              <a:t>shortwave </a:t>
            </a:r>
            <a:r>
              <a:rPr lang="en-GB" sz="2400" dirty="0"/>
              <a:t>linearly correlates with the amount of </a:t>
            </a:r>
            <a:r>
              <a:rPr lang="en-GB" sz="2400" b="1" dirty="0">
                <a:solidFill>
                  <a:srgbClr val="C00000"/>
                </a:solidFill>
              </a:rPr>
              <a:t>iron oxides</a:t>
            </a:r>
            <a:r>
              <a:rPr lang="en-GB" sz="2400" b="1" dirty="0"/>
              <a:t> </a:t>
            </a:r>
            <a:r>
              <a:rPr lang="en-GB" sz="2400" dirty="0"/>
              <a:t>(e.g., </a:t>
            </a:r>
            <a:r>
              <a:rPr lang="en-GB" sz="2400" dirty="0" err="1"/>
              <a:t>DiBiagio</a:t>
            </a:r>
            <a:r>
              <a:rPr lang="en-GB" sz="2400" dirty="0"/>
              <a:t> et al., 2019; </a:t>
            </a:r>
            <a:r>
              <a:rPr lang="en-GB" sz="2400" dirty="0" err="1"/>
              <a:t>Möosmuller</a:t>
            </a:r>
            <a:r>
              <a:rPr lang="en-GB" sz="2400" dirty="0"/>
              <a:t> et al., 2012)</a:t>
            </a:r>
          </a:p>
          <a:p>
            <a:endParaRPr lang="en-GB" sz="2400" dirty="0"/>
          </a:p>
          <a:p>
            <a:endParaRPr lang="en-GB" sz="2400" dirty="0"/>
          </a:p>
          <a:p>
            <a:endParaRPr lang="en-GB" sz="2400" dirty="0"/>
          </a:p>
          <a:p>
            <a:r>
              <a:rPr lang="en-GB" sz="2400" dirty="0"/>
              <a:t>Li et al. (2021) multi-model study </a:t>
            </a:r>
            <a:r>
              <a:rPr lang="en-GB" sz="2400" b="1" dirty="0"/>
              <a:t>attributes 97% of the uncertainty range</a:t>
            </a:r>
            <a:r>
              <a:rPr lang="en-GB" sz="2400" dirty="0"/>
              <a:t> in </a:t>
            </a:r>
            <a:r>
              <a:rPr lang="en-GB" sz="2400" b="1" dirty="0"/>
              <a:t>dust DRE</a:t>
            </a:r>
            <a:r>
              <a:rPr lang="en-GB" sz="2400" dirty="0"/>
              <a:t> to uncertainties in the abundance of </a:t>
            </a:r>
            <a:r>
              <a:rPr lang="en-GB" sz="2400" b="1" dirty="0">
                <a:solidFill>
                  <a:srgbClr val="C00000"/>
                </a:solidFill>
              </a:rPr>
              <a:t>iron oxides</a:t>
            </a:r>
            <a:r>
              <a:rPr lang="en-GB" sz="2400" dirty="0"/>
              <a:t>.	</a:t>
            </a:r>
          </a:p>
        </p:txBody>
      </p:sp>
      <p:sp>
        <p:nvSpPr>
          <p:cNvPr id="2" name="Title 1"/>
          <p:cNvSpPr>
            <a:spLocks noGrp="1"/>
          </p:cNvSpPr>
          <p:nvPr>
            <p:ph type="title"/>
          </p:nvPr>
        </p:nvSpPr>
        <p:spPr/>
        <p:txBody>
          <a:bodyPr>
            <a:normAutofit/>
          </a:bodyPr>
          <a:lstStyle/>
          <a:p>
            <a:r>
              <a:rPr lang="en-GB" sz="3600" dirty="0"/>
              <a:t>Dust interaction with radiation</a:t>
            </a:r>
          </a:p>
        </p:txBody>
      </p:sp>
      <p:sp>
        <p:nvSpPr>
          <p:cNvPr id="4" name="Slide Number Placeholder 3"/>
          <p:cNvSpPr>
            <a:spLocks noGrp="1"/>
          </p:cNvSpPr>
          <p:nvPr>
            <p:ph type="sldNum" sz="quarter" idx="12"/>
          </p:nvPr>
        </p:nvSpPr>
        <p:spPr/>
        <p:txBody>
          <a:bodyPr/>
          <a:lstStyle/>
          <a:p>
            <a:fld id="{5AFC50C9-30C3-43CC-ABA9-4B9096166E80}" type="slidenum">
              <a:rPr lang="en-GB" smtClean="0"/>
              <a:t>8</a:t>
            </a:fld>
            <a:endParaRPr lang="en-GB"/>
          </a:p>
        </p:txBody>
      </p:sp>
      <p:pic>
        <p:nvPicPr>
          <p:cNvPr id="7" name="Content Placeholder 4">
            <a:extLst>
              <a:ext uri="{FF2B5EF4-FFF2-40B4-BE49-F238E27FC236}">
                <a16:creationId xmlns:a16="http://schemas.microsoft.com/office/drawing/2014/main" id="{A523BA65-2B89-05A1-A6D6-667CBD6CBBE5}"/>
              </a:ext>
            </a:extLst>
          </p:cNvPr>
          <p:cNvPicPr>
            <a:picLocks noChangeAspect="1"/>
          </p:cNvPicPr>
          <p:nvPr/>
        </p:nvPicPr>
        <p:blipFill>
          <a:blip r:embed="rId3"/>
          <a:stretch>
            <a:fillRect/>
          </a:stretch>
        </p:blipFill>
        <p:spPr>
          <a:xfrm>
            <a:off x="193425" y="1013559"/>
            <a:ext cx="4590241" cy="5760000"/>
          </a:xfrm>
          <a:prstGeom prst="rect">
            <a:avLst/>
          </a:prstGeom>
        </p:spPr>
      </p:pic>
      <p:sp>
        <p:nvSpPr>
          <p:cNvPr id="8" name="TextBox 7">
            <a:extLst>
              <a:ext uri="{FF2B5EF4-FFF2-40B4-BE49-F238E27FC236}">
                <a16:creationId xmlns:a16="http://schemas.microsoft.com/office/drawing/2014/main" id="{6E53DA9C-CCF2-491D-305D-36860C91BC9D}"/>
              </a:ext>
            </a:extLst>
          </p:cNvPr>
          <p:cNvSpPr txBox="1"/>
          <p:nvPr/>
        </p:nvSpPr>
        <p:spPr>
          <a:xfrm>
            <a:off x="193425" y="6396009"/>
            <a:ext cx="1569660" cy="369332"/>
          </a:xfrm>
          <a:prstGeom prst="rect">
            <a:avLst/>
          </a:prstGeom>
          <a:noFill/>
        </p:spPr>
        <p:txBody>
          <a:bodyPr wrap="none" rtlCol="0">
            <a:spAutoFit/>
          </a:bodyPr>
          <a:lstStyle/>
          <a:p>
            <a:r>
              <a:rPr lang="en-GB" i="1" dirty="0"/>
              <a:t>Li et al., 2021</a:t>
            </a:r>
          </a:p>
        </p:txBody>
      </p:sp>
    </p:spTree>
    <p:extLst>
      <p:ext uri="{BB962C8B-B14F-4D97-AF65-F5344CB8AC3E}">
        <p14:creationId xmlns:p14="http://schemas.microsoft.com/office/powerpoint/2010/main" val="48969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56000" y="1754748"/>
            <a:ext cx="5040000" cy="4545000"/>
          </a:xfrm>
          <a:prstGeom prst="rect">
            <a:avLst/>
          </a:prstGeom>
        </p:spPr>
      </p:pic>
      <p:sp>
        <p:nvSpPr>
          <p:cNvPr id="2" name="Title 1"/>
          <p:cNvSpPr>
            <a:spLocks noGrp="1"/>
          </p:cNvSpPr>
          <p:nvPr>
            <p:ph type="title"/>
          </p:nvPr>
        </p:nvSpPr>
        <p:spPr/>
        <p:txBody>
          <a:bodyPr>
            <a:normAutofit/>
          </a:bodyPr>
          <a:lstStyle/>
          <a:p>
            <a:r>
              <a:rPr lang="en-GB" sz="3600" dirty="0"/>
              <a:t>Dust as ice nuclei</a:t>
            </a:r>
          </a:p>
        </p:txBody>
      </p:sp>
      <p:sp>
        <p:nvSpPr>
          <p:cNvPr id="3" name="Content Placeholder 2"/>
          <p:cNvSpPr>
            <a:spLocks noGrp="1"/>
          </p:cNvSpPr>
          <p:nvPr>
            <p:ph idx="1"/>
          </p:nvPr>
        </p:nvSpPr>
        <p:spPr/>
        <p:txBody>
          <a:bodyPr>
            <a:normAutofit/>
          </a:bodyPr>
          <a:lstStyle/>
          <a:p>
            <a:r>
              <a:rPr lang="en-GB" sz="2400" b="1" dirty="0">
                <a:solidFill>
                  <a:srgbClr val="7030A0"/>
                </a:solidFill>
              </a:rPr>
              <a:t>K-feldspars</a:t>
            </a:r>
            <a:r>
              <a:rPr lang="en-GB" sz="2400" b="1" dirty="0"/>
              <a:t> </a:t>
            </a:r>
            <a:r>
              <a:rPr lang="en-GB" sz="2400" dirty="0"/>
              <a:t>(Atkinson et al., 2013), and </a:t>
            </a:r>
            <a:r>
              <a:rPr lang="en-GB" sz="2400" b="1" dirty="0">
                <a:solidFill>
                  <a:schemeClr val="accent2"/>
                </a:solidFill>
              </a:rPr>
              <a:t>quartz</a:t>
            </a:r>
            <a:r>
              <a:rPr lang="en-GB" sz="2400" b="1" dirty="0"/>
              <a:t> </a:t>
            </a:r>
            <a:r>
              <a:rPr lang="en-GB" sz="2400" dirty="0"/>
              <a:t>(Harrison et al., 2019) have been singled out as </a:t>
            </a:r>
            <a:r>
              <a:rPr lang="en-GB" sz="2400" b="1" dirty="0"/>
              <a:t>effective ice nuclei</a:t>
            </a:r>
            <a:r>
              <a:rPr lang="en-GB" sz="2400" dirty="0"/>
              <a:t>. </a:t>
            </a:r>
          </a:p>
        </p:txBody>
      </p:sp>
      <p:sp>
        <p:nvSpPr>
          <p:cNvPr id="4" name="Slide Number Placeholder 3"/>
          <p:cNvSpPr>
            <a:spLocks noGrp="1"/>
          </p:cNvSpPr>
          <p:nvPr>
            <p:ph type="sldNum" sz="quarter" idx="12"/>
          </p:nvPr>
        </p:nvSpPr>
        <p:spPr/>
        <p:txBody>
          <a:bodyPr/>
          <a:lstStyle/>
          <a:p>
            <a:fld id="{5AFC50C9-30C3-43CC-ABA9-4B9096166E80}" type="slidenum">
              <a:rPr lang="en-GB" smtClean="0"/>
              <a:t>9</a:t>
            </a:fld>
            <a:endParaRPr lang="en-GB"/>
          </a:p>
        </p:txBody>
      </p:sp>
      <p:sp>
        <p:nvSpPr>
          <p:cNvPr id="6" name="TextBox 5"/>
          <p:cNvSpPr txBox="1"/>
          <p:nvPr/>
        </p:nvSpPr>
        <p:spPr>
          <a:xfrm>
            <a:off x="5918338" y="4576354"/>
            <a:ext cx="5217662" cy="1323439"/>
          </a:xfrm>
          <a:prstGeom prst="rect">
            <a:avLst/>
          </a:prstGeom>
          <a:noFill/>
        </p:spPr>
        <p:txBody>
          <a:bodyPr wrap="square" rtlCol="0">
            <a:spAutoFit/>
          </a:bodyPr>
          <a:lstStyle/>
          <a:p>
            <a:r>
              <a:rPr lang="en-GB" sz="1600" i="1" dirty="0"/>
              <a:t>Fraction of droplets (top) and nucleation site density (bottom), with 14–16 µm in diameter and containing a range of minerals in dust, frozen as a function of temperature during cooling, as detected in Atkinson et al. 2013 experiments. </a:t>
            </a:r>
          </a:p>
        </p:txBody>
      </p:sp>
      <p:sp>
        <p:nvSpPr>
          <p:cNvPr id="7" name="TextBox 6"/>
          <p:cNvSpPr txBox="1"/>
          <p:nvPr/>
        </p:nvSpPr>
        <p:spPr>
          <a:xfrm>
            <a:off x="5961474" y="2192925"/>
            <a:ext cx="6037101" cy="1015663"/>
          </a:xfrm>
          <a:prstGeom prst="rect">
            <a:avLst/>
          </a:prstGeom>
          <a:noFill/>
        </p:spPr>
        <p:txBody>
          <a:bodyPr wrap="square" rtlCol="0">
            <a:spAutoFit/>
          </a:bodyPr>
          <a:lstStyle/>
          <a:p>
            <a:r>
              <a:rPr lang="en-GB" sz="2000" dirty="0"/>
              <a:t>Experimental results showing k-feldspar particles freezing at warmer temperatures than other mineral components</a:t>
            </a:r>
          </a:p>
        </p:txBody>
      </p:sp>
    </p:spTree>
    <p:extLst>
      <p:ext uri="{BB962C8B-B14F-4D97-AF65-F5344CB8AC3E}">
        <p14:creationId xmlns:p14="http://schemas.microsoft.com/office/powerpoint/2010/main" val="161647524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7498</TotalTime>
  <Words>4214</Words>
  <Application>Microsoft Office PowerPoint</Application>
  <PresentationFormat>Widescreen</PresentationFormat>
  <Paragraphs>558</Paragraphs>
  <Slides>46</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Helvetica</vt:lpstr>
      <vt:lpstr>P t sans</vt:lpstr>
      <vt:lpstr>Symbol</vt:lpstr>
      <vt:lpstr>Times New Roman</vt:lpstr>
      <vt:lpstr>1_Office Theme</vt:lpstr>
      <vt:lpstr>Modeling dust mineralogy and its impacts on the Earth System</vt:lpstr>
      <vt:lpstr>The Earth Sciences Department at BSC</vt:lpstr>
      <vt:lpstr>AC Main goal</vt:lpstr>
      <vt:lpstr>Model and tool developments</vt:lpstr>
      <vt:lpstr>Forecasts, reanalysis, services</vt:lpstr>
      <vt:lpstr>Dust mineralogy modeling</vt:lpstr>
      <vt:lpstr>… these impacts are modulated by mineralogy.</vt:lpstr>
      <vt:lpstr>Dust interaction with radiation</vt:lpstr>
      <vt:lpstr>Dust as ice nuclei</vt:lpstr>
      <vt:lpstr>Nutrients in dust</vt:lpstr>
      <vt:lpstr>Many ESMs still consider dust as a homogeneous species, mainly because of…   … our limited knowledge of the composition of parent soils  … and the resulting size-distributed mineralogy at emission,  … and, to a lesser extent, the increase in computational burden.</vt:lpstr>
      <vt:lpstr>Many ESMs still consider dust as a homogeneous species, mainly because of…   … our limited knowledge of the composition of parent soils  … and the resulting size-distributed mineralogy at emission,  … and, to a lesser extent, the increase in computational burden.</vt:lpstr>
      <vt:lpstr>Today:</vt:lpstr>
      <vt:lpstr>Modelling dust mineralogy</vt:lpstr>
      <vt:lpstr>Global soil mineralogy atlases</vt:lpstr>
      <vt:lpstr>Dust emitted PSD and mineralogy</vt:lpstr>
      <vt:lpstr>The MONARCH model</vt:lpstr>
      <vt:lpstr>Emitted dust mineralogy according to MONARCH C1999 and J2014 </vt:lpstr>
      <vt:lpstr>C1999   J2014</vt:lpstr>
      <vt:lpstr>Some models including dust mineralogy</vt:lpstr>
      <vt:lpstr>Some models including dust mineralogy</vt:lpstr>
      <vt:lpstr>Variability across models: same soil map.  Quartz mass fraction (%w) at surface PM10 concentration.</vt:lpstr>
      <vt:lpstr>Variability across models: same soil map.  Hematite mass fraction (%w) at surface PM10 concentration.</vt:lpstr>
      <vt:lpstr>Observations of mineral mass fractions</vt:lpstr>
      <vt:lpstr>Quartz mass fraction evaluation</vt:lpstr>
      <vt:lpstr>Iron oxides mass fraction evaluation</vt:lpstr>
      <vt:lpstr>Impacts on the climate system</vt:lpstr>
      <vt:lpstr>Impact on dust absorption</vt:lpstr>
      <vt:lpstr>Minimal representation of dust mineralogy in an ESM</vt:lpstr>
      <vt:lpstr>PowerPoint Presentation</vt:lpstr>
      <vt:lpstr>Mineralogy in EC-Earth3-Iron: aerosol pH and soluble iron deposition</vt:lpstr>
      <vt:lpstr>Source contribution to soluble iron deposition</vt:lpstr>
      <vt:lpstr>Open questions and future research</vt:lpstr>
      <vt:lpstr>On-going and future work</vt:lpstr>
      <vt:lpstr>Summary and conclusions</vt:lpstr>
      <vt:lpstr>Summary and conclusions</vt:lpstr>
      <vt:lpstr>Refining the mineral fractions at emission</vt:lpstr>
      <vt:lpstr>PowerPoint Presentation</vt:lpstr>
      <vt:lpstr>New mineralogy maps from NASA EMIT</vt:lpstr>
      <vt:lpstr>Acknowledgments</vt:lpstr>
      <vt:lpstr>Dust and mineral refractive indexes MONARCH</vt:lpstr>
      <vt:lpstr>PowerPoint Presentation</vt:lpstr>
      <vt:lpstr>IFS cloud microphysics</vt:lpstr>
      <vt:lpstr>PowerPoint Presentation</vt:lpstr>
      <vt:lpstr>MONARCH</vt:lpstr>
      <vt:lpstr>Kok size distribution fitted with modal PSD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Maria Goncalves</cp:lastModifiedBy>
  <cp:revision>287</cp:revision>
  <dcterms:created xsi:type="dcterms:W3CDTF">2021-04-14T08:50:25Z</dcterms:created>
  <dcterms:modified xsi:type="dcterms:W3CDTF">2023-06-22T17:29:11Z</dcterms:modified>
</cp:coreProperties>
</file>