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475" r:id="rId3"/>
    <p:sldId id="491" r:id="rId4"/>
    <p:sldId id="488" r:id="rId5"/>
    <p:sldId id="476" r:id="rId6"/>
    <p:sldId id="477" r:id="rId7"/>
    <p:sldId id="492" r:id="rId8"/>
    <p:sldId id="497" r:id="rId9"/>
    <p:sldId id="498" r:id="rId10"/>
    <p:sldId id="495" r:id="rId11"/>
    <p:sldId id="482" r:id="rId12"/>
    <p:sldId id="483" r:id="rId13"/>
    <p:sldId id="446" r:id="rId14"/>
    <p:sldId id="487" r:id="rId15"/>
    <p:sldId id="471" r:id="rId16"/>
    <p:sldId id="472" r:id="rId17"/>
    <p:sldId id="494" r:id="rId18"/>
    <p:sldId id="500" r:id="rId19"/>
    <p:sldId id="493" r:id="rId20"/>
    <p:sldId id="499" r:id="rId21"/>
    <p:sldId id="501" r:id="rId22"/>
    <p:sldId id="502" r:id="rId23"/>
    <p:sldId id="504" r:id="rId24"/>
    <p:sldId id="503" r:id="rId25"/>
    <p:sldId id="490" r:id="rId26"/>
    <p:sldId id="479" r:id="rId27"/>
    <p:sldId id="480" r:id="rId28"/>
    <p:sldId id="423" r:id="rId29"/>
    <p:sldId id="484" r:id="rId30"/>
    <p:sldId id="485" r:id="rId31"/>
    <p:sldId id="486" r:id="rId32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scuser" initials="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7500" autoAdjust="0"/>
  </p:normalViewPr>
  <p:slideViewPr>
    <p:cSldViewPr>
      <p:cViewPr varScale="1">
        <p:scale>
          <a:sx n="82" d="100"/>
          <a:sy n="82" d="100"/>
        </p:scale>
        <p:origin x="1944" y="176"/>
      </p:cViewPr>
      <p:guideLst>
        <p:guide orient="horz" pos="2211"/>
        <p:guide pos="2880"/>
        <p:guide orient="horz" pos="1622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EB1A65-C510-4861-B4F2-FA62FCDE564F}" type="datetimeFigureOut">
              <a:rPr lang="en-US" altLang="en-US"/>
              <a:pPr/>
              <a:t>11/23/18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8FAC12-F1CB-4E4E-A3EB-988D1BC32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567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F5AAA6-440B-4D44-A344-F33E01865049}" type="datetimeFigureOut">
              <a:rPr lang="en-US" altLang="en-US"/>
              <a:pPr/>
              <a:t>11/23/18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59CE3C-3158-4EE3-A412-89D3A7415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19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3182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US" sz="2200" dirty="0">
                <a:latin typeface="Calibri" panose="020F0502020204030204" pitchFamily="34" charset="0"/>
              </a:rPr>
              <a:t>A pruning to delay vegetative growth and adjust harvesting</a:t>
            </a:r>
            <a:r>
              <a:rPr lang="en-US" sz="2200" baseline="0" dirty="0">
                <a:latin typeface="Calibri" panose="020F0502020204030204" pitchFamily="34" charset="0"/>
              </a:rPr>
              <a:t> period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dirty="0"/>
          </a:p>
          <a:p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0358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dirty="0">
                <a:latin typeface="Arial"/>
                <a:cs typeface="Arial"/>
              </a:rPr>
              <a:t>Z500 geopotential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D44D596-FBAD-4CF7-97BD-BD08958668DA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1151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318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Empirical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models</a:t>
            </a:r>
            <a:r>
              <a:rPr lang="es-ES" altLang="en-US" dirty="0">
                <a:ea typeface="ＭＳ Ｐゴシック" pitchFamily="34" charset="-128"/>
              </a:rPr>
              <a:t>. </a:t>
            </a:r>
            <a:r>
              <a:rPr lang="es-ES" altLang="en-US" dirty="0" err="1">
                <a:ea typeface="ＭＳ Ｐゴシック" pitchFamily="34" charset="-128"/>
              </a:rPr>
              <a:t>Analog</a:t>
            </a:r>
            <a:r>
              <a:rPr lang="es-ES" altLang="en-US" dirty="0">
                <a:ea typeface="ＭＳ Ｐゴシック" pitchFamily="34" charset="-128"/>
              </a:rPr>
              <a:t> </a:t>
            </a:r>
            <a:r>
              <a:rPr lang="es-ES" altLang="en-US" dirty="0" err="1">
                <a:ea typeface="ＭＳ Ｐゴシック" pitchFamily="34" charset="-128"/>
              </a:rPr>
              <a:t>periods</a:t>
            </a:r>
            <a:endParaRPr lang="es-ES" altLang="en-US" dirty="0">
              <a:ea typeface="ＭＳ Ｐゴシック" pitchFamily="34" charset="-128"/>
            </a:endParaRPr>
          </a:p>
        </p:txBody>
      </p:sp>
      <p:sp>
        <p:nvSpPr>
          <p:cNvPr id="153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1A1CF-7962-47B8-8954-B419F4A3796D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41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28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21095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82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8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15A6D27-6B51-4034-A2B0-0A16A4BCD5CC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>
              <a:ea typeface="ＭＳ Ｐゴシック" panose="020B0600070205080204" pitchFamily="34" charset="-128"/>
            </a:endParaRPr>
          </a:p>
          <a:p>
            <a:endParaRPr lang="es-ES" altLang="es-ES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02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>
                <a:ea typeface="ＭＳ Ｐゴシック" panose="020B0600070205080204" pitchFamily="34" charset="-128"/>
              </a:rPr>
              <a:t>mitg</a:t>
            </a:r>
            <a:r>
              <a:rPr lang="ca-ES" altLang="es-ES" dirty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>
                <a:ea typeface="ＭＳ Ｐゴシック" panose="020B0600070205080204" pitchFamily="34" charset="-128"/>
              </a:rPr>
              <a:t>seasonal</a:t>
            </a:r>
            <a:r>
              <a:rPr lang="ca-ES" altLang="es-ES" dirty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>
                <a:ea typeface="ＭＳ Ｐゴシック" panose="020B0600070205080204" pitchFamily="34" charset="-128"/>
              </a:rPr>
              <a:t>decadal</a:t>
            </a:r>
            <a:r>
              <a:rPr lang="ca-ES" altLang="es-ES" dirty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>
                <a:ea typeface="ＭＳ Ｐゴシック" panose="020B0600070205080204" pitchFamily="34" charset="-128"/>
              </a:rPr>
              <a:t>mitg</a:t>
            </a:r>
            <a:r>
              <a:rPr lang="ca-ES" altLang="es-ES" dirty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>
                <a:ea typeface="ＭＳ Ｐゴシック" panose="020B0600070205080204" pitchFamily="34" charset="-128"/>
              </a:rPr>
              <a:t>seasonal</a:t>
            </a:r>
            <a:r>
              <a:rPr lang="ca-ES" altLang="es-ES" dirty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>
                <a:ea typeface="ＭＳ Ｐゴシック" panose="020B0600070205080204" pitchFamily="34" charset="-128"/>
              </a:rPr>
              <a:t>decadal</a:t>
            </a:r>
            <a:r>
              <a:rPr lang="ca-ES" altLang="es-ES" dirty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r>
              <a:rPr lang="ca-ES" altLang="es-ES" dirty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>
              <a:ea typeface="ＭＳ Ｐゴシック" panose="020B0600070205080204" pitchFamily="34" charset="-128"/>
            </a:endParaRPr>
          </a:p>
          <a:p>
            <a:endParaRPr lang="es-ES" altLang="es-ES" dirty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4990"/>
                </a:solidFill>
                <a:latin typeface="Arial"/>
                <a:ea typeface="ＭＳ Ｐゴシック"/>
              </a:rPr>
              <a:t>Climate predictions don’t have usable skill in forecasting on which day a locality will have temperature extremes, etc.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4990"/>
                </a:solidFill>
                <a:latin typeface="Arial"/>
                <a:ea typeface="ＭＳ Ｐゴシック"/>
              </a:rPr>
              <a:t>However, climate predictions have nonetheless some skill in predicting </a:t>
            </a:r>
            <a:r>
              <a:rPr lang="en-US" sz="1200" b="1" dirty="0">
                <a:solidFill>
                  <a:srgbClr val="004990"/>
                </a:solidFill>
                <a:latin typeface="Arial"/>
                <a:ea typeface="ＭＳ Ｐゴシック"/>
              </a:rPr>
              <a:t>anomalies in the seasonal average of the weather </a:t>
            </a:r>
            <a:r>
              <a:rPr lang="en-US" sz="1200" dirty="0">
                <a:solidFill>
                  <a:srgbClr val="004990"/>
                </a:solidFill>
                <a:latin typeface="Arial"/>
                <a:ea typeface="ＭＳ Ｐゴシック"/>
              </a:rPr>
              <a:t>i.e., anomalies of the climate. </a:t>
            </a:r>
            <a:r>
              <a:rPr lang="en-US" sz="1200" b="1" dirty="0">
                <a:solidFill>
                  <a:srgbClr val="004990"/>
                </a:solidFill>
                <a:latin typeface="Arial"/>
                <a:ea typeface="ＭＳ Ｐゴシック"/>
              </a:rPr>
              <a:t>This skill is present regardless of the daily timing of the </a:t>
            </a:r>
            <a:r>
              <a:rPr lang="en-US" sz="1200" b="1" u="sng" dirty="0">
                <a:solidFill>
                  <a:srgbClr val="004990"/>
                </a:solidFill>
                <a:latin typeface="Arial"/>
                <a:ea typeface="ＭＳ Ｐゴシック"/>
              </a:rPr>
              <a:t>major weather events </a:t>
            </a:r>
            <a:r>
              <a:rPr lang="en-US" sz="1200" b="1" dirty="0">
                <a:solidFill>
                  <a:srgbClr val="004990"/>
                </a:solidFill>
                <a:latin typeface="Arial"/>
                <a:ea typeface="ＭＳ Ｐゴシック"/>
              </a:rPr>
              <a:t>within the period</a:t>
            </a:r>
            <a:r>
              <a:rPr lang="en-US" sz="1200" dirty="0">
                <a:solidFill>
                  <a:srgbClr val="004990"/>
                </a:solidFill>
                <a:latin typeface="Arial"/>
                <a:ea typeface="ＭＳ Ｐゴシック"/>
              </a:rPr>
              <a:t>. This level of skill for seasonal averages or totals may be useful for sectors impacted by climate variability, such as viticulture.</a:t>
            </a:r>
          </a:p>
        </p:txBody>
      </p:sp>
      <p:sp>
        <p:nvSpPr>
          <p:cNvPr id="972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E36F8AA-1506-4039-B559-C2700D18B96D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70243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predictability</a:t>
            </a:r>
            <a:r>
              <a:rPr lang="es-ES" altLang="en-US" baseline="0" dirty="0">
                <a:ea typeface="ＭＳ Ｐゴシック" pitchFamily="34" charset="-128"/>
              </a:rPr>
              <a:t> of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Surface air temperatura and </a:t>
            </a:r>
            <a:r>
              <a:rPr lang="es-ES" altLang="en-US" baseline="0" dirty="0" err="1">
                <a:ea typeface="ＭＳ Ｐゴシック" pitchFamily="34" charset="-128"/>
              </a:rPr>
              <a:t>precipitation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patterns</a:t>
            </a:r>
            <a:r>
              <a:rPr lang="es-ES" altLang="en-US" baseline="0" dirty="0">
                <a:ea typeface="ＭＳ Ｐゴシック" pitchFamily="34" charset="-128"/>
              </a:rPr>
              <a:t>, </a:t>
            </a:r>
            <a:r>
              <a:rPr lang="es-ES" altLang="en-US" baseline="0" dirty="0" err="1">
                <a:ea typeface="ＭＳ Ｐゴシック" pitchFamily="34" charset="-128"/>
              </a:rPr>
              <a:t>which</a:t>
            </a:r>
            <a:r>
              <a:rPr lang="es-ES" altLang="en-US" baseline="0" dirty="0">
                <a:ea typeface="ＭＳ Ｐゴシック" pitchFamily="34" charset="-128"/>
              </a:rPr>
              <a:t> are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varibles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that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play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most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importatn</a:t>
            </a:r>
            <a:r>
              <a:rPr lang="es-ES" altLang="en-US" baseline="0" dirty="0">
                <a:ea typeface="ＭＳ Ｐゴシック" pitchFamily="34" charset="-128"/>
              </a:rPr>
              <a:t> role to </a:t>
            </a:r>
            <a:r>
              <a:rPr lang="es-ES" altLang="en-US" baseline="0" dirty="0" err="1">
                <a:ea typeface="ＭＳ Ｐゴシック" pitchFamily="34" charset="-128"/>
              </a:rPr>
              <a:t>agricluture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is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linked</a:t>
            </a:r>
            <a:r>
              <a:rPr lang="es-ES" altLang="en-US" baseline="0" dirty="0">
                <a:ea typeface="ＭＳ Ｐゴシック" pitchFamily="34" charset="-128"/>
              </a:rPr>
              <a:t> to </a:t>
            </a:r>
            <a:r>
              <a:rPr lang="es-ES" altLang="en-US" baseline="0" dirty="0" err="1">
                <a:ea typeface="ＭＳ Ｐゴシック" pitchFamily="34" charset="-128"/>
              </a:rPr>
              <a:t>our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ability</a:t>
            </a:r>
            <a:r>
              <a:rPr lang="es-ES" altLang="en-US" baseline="0" dirty="0">
                <a:ea typeface="ＭＳ Ｐゴシック" pitchFamily="34" charset="-128"/>
              </a:rPr>
              <a:t> to </a:t>
            </a:r>
            <a:r>
              <a:rPr lang="es-ES" altLang="en-US" baseline="0" dirty="0" err="1">
                <a:ea typeface="ＭＳ Ｐゴシック" pitchFamily="34" charset="-128"/>
              </a:rPr>
              <a:t>predict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boundary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conditions</a:t>
            </a:r>
            <a:r>
              <a:rPr lang="es-ES" altLang="en-US" baseline="0" dirty="0">
                <a:ea typeface="ＭＳ Ｐゴシック" pitchFamily="34" charset="-128"/>
              </a:rPr>
              <a:t> of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climate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system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such</a:t>
            </a:r>
            <a:r>
              <a:rPr lang="es-ES" altLang="en-US" baseline="0" dirty="0">
                <a:ea typeface="ＭＳ Ｐゴシック" pitchFamily="34" charset="-128"/>
              </a:rPr>
              <a:t> as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SST, </a:t>
            </a:r>
            <a:r>
              <a:rPr lang="es-ES" altLang="en-US" baseline="0" dirty="0" err="1">
                <a:ea typeface="ＭＳ Ｐゴシック" pitchFamily="34" charset="-128"/>
              </a:rPr>
              <a:t>especially</a:t>
            </a:r>
            <a:r>
              <a:rPr lang="es-ES" altLang="en-US" baseline="0" dirty="0">
                <a:ea typeface="ＭＳ Ｐゴシック" pitchFamily="34" charset="-128"/>
              </a:rPr>
              <a:t> in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tropics</a:t>
            </a:r>
            <a:r>
              <a:rPr lang="es-ES" altLang="en-US" baseline="0" dirty="0">
                <a:ea typeface="ＭＳ Ｐゴシック" pitchFamily="34" charset="-128"/>
              </a:rPr>
              <a:t>. ENSO </a:t>
            </a:r>
            <a:r>
              <a:rPr lang="es-ES" altLang="en-US" baseline="0" dirty="0" err="1">
                <a:ea typeface="ＭＳ Ｐゴシック" pitchFamily="34" charset="-128"/>
              </a:rPr>
              <a:t>is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most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important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source</a:t>
            </a:r>
            <a:r>
              <a:rPr lang="es-ES" altLang="en-US" baseline="0" dirty="0">
                <a:ea typeface="ＭＳ Ｐゴシック" pitchFamily="34" charset="-128"/>
              </a:rPr>
              <a:t> of </a:t>
            </a:r>
            <a:r>
              <a:rPr lang="es-ES" altLang="en-US" baseline="0" dirty="0" err="1">
                <a:ea typeface="ＭＳ Ｐゴシック" pitchFamily="34" charset="-128"/>
              </a:rPr>
              <a:t>predictability</a:t>
            </a:r>
            <a:r>
              <a:rPr lang="es-ES" altLang="en-US" baseline="0" dirty="0">
                <a:ea typeface="ＭＳ Ｐゴシック" pitchFamily="34" charset="-128"/>
              </a:rPr>
              <a:t> at </a:t>
            </a:r>
            <a:r>
              <a:rPr lang="es-ES" altLang="en-US" baseline="0" dirty="0" err="1">
                <a:ea typeface="ＭＳ Ｐゴシック" pitchFamily="34" charset="-128"/>
              </a:rPr>
              <a:t>seasonal</a:t>
            </a:r>
            <a:r>
              <a:rPr lang="es-ES" altLang="en-US" baseline="0" dirty="0">
                <a:ea typeface="ＭＳ Ｐゴシック" pitchFamily="34" charset="-128"/>
              </a:rPr>
              <a:t> time </a:t>
            </a:r>
            <a:r>
              <a:rPr lang="es-ES" altLang="en-US" baseline="0" dirty="0" err="1">
                <a:ea typeface="ＭＳ Ｐゴシック" pitchFamily="34" charset="-128"/>
              </a:rPr>
              <a:t>scales</a:t>
            </a:r>
            <a:r>
              <a:rPr lang="es-ES" altLang="en-US" baseline="0" dirty="0">
                <a:ea typeface="ＭＳ Ｐゴシック" pitchFamily="34" charset="-128"/>
              </a:rPr>
              <a:t>. </a:t>
            </a:r>
            <a:r>
              <a:rPr lang="es-ES" altLang="en-US" baseline="0" dirty="0" err="1">
                <a:ea typeface="ＭＳ Ｐゴシック" pitchFamily="34" charset="-128"/>
              </a:rPr>
              <a:t>The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large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spatial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shifts</a:t>
            </a:r>
            <a:r>
              <a:rPr lang="es-ES" altLang="en-US" baseline="0" dirty="0">
                <a:ea typeface="ＭＳ Ｐゴシック" pitchFamily="34" charset="-128"/>
              </a:rPr>
              <a:t> in tropical </a:t>
            </a:r>
            <a:r>
              <a:rPr lang="es-ES" altLang="en-US" baseline="0" dirty="0" err="1">
                <a:ea typeface="ＭＳ Ｐゴシック" pitchFamily="34" charset="-128"/>
              </a:rPr>
              <a:t>Pacific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rainfall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associated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with</a:t>
            </a:r>
            <a:r>
              <a:rPr lang="es-ES" altLang="en-US" baseline="0" dirty="0">
                <a:ea typeface="ＭＳ Ｐゴシック" pitchFamily="34" charset="-128"/>
              </a:rPr>
              <a:t> ENSO lead to </a:t>
            </a:r>
            <a:r>
              <a:rPr lang="es-ES" altLang="en-US" baseline="0" dirty="0" err="1">
                <a:ea typeface="ＭＳ Ｐゴシック" pitchFamily="34" charset="-128"/>
              </a:rPr>
              <a:t>large-scale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changes</a:t>
            </a:r>
            <a:r>
              <a:rPr lang="es-ES" altLang="en-US" baseline="0" dirty="0">
                <a:ea typeface="ＭＳ Ｐゴシック" pitchFamily="34" charset="-128"/>
              </a:rPr>
              <a:t> in global </a:t>
            </a:r>
            <a:r>
              <a:rPr lang="es-ES" altLang="en-US" baseline="0" dirty="0" err="1">
                <a:ea typeface="ＭＳ Ｐゴシック" pitchFamily="34" charset="-128"/>
              </a:rPr>
              <a:t>circulation</a:t>
            </a:r>
            <a:r>
              <a:rPr lang="es-ES" altLang="en-US" baseline="0" dirty="0">
                <a:ea typeface="ＭＳ Ｐゴシック" pitchFamily="34" charset="-128"/>
              </a:rPr>
              <a:t> and </a:t>
            </a:r>
            <a:r>
              <a:rPr lang="es-ES" altLang="en-US" baseline="0" dirty="0" err="1">
                <a:ea typeface="ＭＳ Ｐゴシック" pitchFamily="34" charset="-128"/>
              </a:rPr>
              <a:t>precipitation</a:t>
            </a:r>
            <a:r>
              <a:rPr lang="es-ES" altLang="en-US" baseline="0" dirty="0">
                <a:ea typeface="ＭＳ Ｐゴシック" pitchFamily="34" charset="-128"/>
              </a:rPr>
              <a:t>, , </a:t>
            </a:r>
            <a:r>
              <a:rPr lang="es-ES" altLang="en-US" baseline="0" dirty="0" err="1">
                <a:ea typeface="ＭＳ Ｐゴシック" pitchFamily="34" charset="-128"/>
              </a:rPr>
              <a:t>which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makes</a:t>
            </a:r>
            <a:r>
              <a:rPr lang="es-ES" altLang="en-US" baseline="0" dirty="0">
                <a:ea typeface="ＭＳ Ｐゴシック" pitchFamily="34" charset="-128"/>
              </a:rPr>
              <a:t> ENSO a </a:t>
            </a:r>
            <a:r>
              <a:rPr lang="es-ES" altLang="en-US" baseline="0" dirty="0" err="1">
                <a:ea typeface="ＭＳ Ｐゴシック" pitchFamily="34" charset="-128"/>
              </a:rPr>
              <a:t>primary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source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for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predictabilty</a:t>
            </a:r>
            <a:r>
              <a:rPr lang="es-ES" altLang="en-US" baseline="0" dirty="0">
                <a:ea typeface="ＭＳ Ｐゴシック" pitchFamily="34" charset="-128"/>
              </a:rPr>
              <a:t> in </a:t>
            </a:r>
            <a:r>
              <a:rPr lang="es-ES" altLang="en-US" baseline="0" dirty="0" err="1">
                <a:ea typeface="ＭＳ Ｐゴシック" pitchFamily="34" charset="-128"/>
              </a:rPr>
              <a:t>remote</a:t>
            </a:r>
            <a:r>
              <a:rPr lang="es-ES" altLang="en-US" baseline="0" dirty="0">
                <a:ea typeface="ＭＳ Ｐゴシック" pitchFamily="34" charset="-128"/>
              </a:rPr>
              <a:t> </a:t>
            </a:r>
            <a:r>
              <a:rPr lang="es-ES" altLang="en-US" baseline="0" dirty="0" err="1">
                <a:ea typeface="ＭＳ Ｐゴシック" pitchFamily="34" charset="-128"/>
              </a:rPr>
              <a:t>regions</a:t>
            </a:r>
            <a:r>
              <a:rPr lang="es-ES" altLang="en-US" b="1" baseline="0" dirty="0">
                <a:ea typeface="ＭＳ Ｐゴシック" pitchFamily="34" charset="-128"/>
              </a:rPr>
              <a:t>. Figure shows </a:t>
            </a:r>
            <a:r>
              <a:rPr lang="es-ES" altLang="en-US" b="1" baseline="0" dirty="0" err="1">
                <a:ea typeface="ＭＳ Ｐゴシック" pitchFamily="34" charset="-128"/>
              </a:rPr>
              <a:t>that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the</a:t>
            </a:r>
            <a:r>
              <a:rPr lang="es-ES" altLang="en-US" b="1" baseline="0" dirty="0">
                <a:ea typeface="ＭＳ Ｐゴシック" pitchFamily="34" charset="-128"/>
              </a:rPr>
              <a:t> linear </a:t>
            </a:r>
            <a:r>
              <a:rPr lang="es-ES" altLang="en-US" b="1" baseline="0" dirty="0" err="1">
                <a:ea typeface="ＭＳ Ｐゴシック" pitchFamily="34" charset="-128"/>
              </a:rPr>
              <a:t>association</a:t>
            </a:r>
            <a:r>
              <a:rPr lang="es-ES" altLang="en-US" b="1" baseline="0" dirty="0">
                <a:ea typeface="ＭＳ Ｐゴシック" pitchFamily="34" charset="-128"/>
              </a:rPr>
              <a:t> of </a:t>
            </a:r>
            <a:r>
              <a:rPr lang="es-ES" altLang="en-US" b="1" baseline="0" dirty="0" err="1">
                <a:ea typeface="ＭＳ Ｐゴシック" pitchFamily="34" charset="-128"/>
              </a:rPr>
              <a:t>an</a:t>
            </a:r>
            <a:r>
              <a:rPr lang="es-ES" altLang="en-US" b="1" baseline="0" dirty="0">
                <a:ea typeface="ＭＳ Ｐゴシック" pitchFamily="34" charset="-128"/>
              </a:rPr>
              <a:t> ENSO </a:t>
            </a:r>
            <a:r>
              <a:rPr lang="es-ES" altLang="en-US" b="1" baseline="0" dirty="0" err="1">
                <a:ea typeface="ＭＳ Ｐゴシック" pitchFamily="34" charset="-128"/>
              </a:rPr>
              <a:t>index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with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the</a:t>
            </a:r>
            <a:r>
              <a:rPr lang="es-ES" altLang="en-US" b="1" baseline="0" dirty="0">
                <a:ea typeface="ＭＳ Ｐゴシック" pitchFamily="34" charset="-128"/>
              </a:rPr>
              <a:t> local </a:t>
            </a:r>
            <a:r>
              <a:rPr lang="es-ES" altLang="en-US" b="1" baseline="0" dirty="0" err="1">
                <a:ea typeface="ＭＳ Ｐゴシック" pitchFamily="34" charset="-128"/>
              </a:rPr>
              <a:t>precipitation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is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high</a:t>
            </a:r>
            <a:r>
              <a:rPr lang="es-ES" altLang="en-US" b="1" baseline="0" dirty="0">
                <a:ea typeface="ＭＳ Ｐゴシック" pitchFamily="34" charset="-128"/>
              </a:rPr>
              <a:t> in </a:t>
            </a:r>
            <a:r>
              <a:rPr lang="es-ES" altLang="en-US" b="1" baseline="0" dirty="0" err="1">
                <a:ea typeface="ＭＳ Ｐゴシック" pitchFamily="34" charset="-128"/>
              </a:rPr>
              <a:t>many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regions</a:t>
            </a:r>
            <a:r>
              <a:rPr lang="es-ES" altLang="en-US" b="1" baseline="0" dirty="0">
                <a:ea typeface="ＭＳ Ｐゴシック" pitchFamily="34" charset="-128"/>
              </a:rPr>
              <a:t>, </a:t>
            </a:r>
            <a:r>
              <a:rPr lang="es-ES" altLang="en-US" b="1" baseline="0" dirty="0" err="1">
                <a:ea typeface="ＭＳ Ｐゴシック" pitchFamily="34" charset="-128"/>
              </a:rPr>
              <a:t>even</a:t>
            </a:r>
            <a:r>
              <a:rPr lang="es-ES" altLang="en-US" b="1" baseline="0" dirty="0">
                <a:ea typeface="ＭＳ Ｐゴシック" pitchFamily="34" charset="-128"/>
              </a:rPr>
              <a:t> in </a:t>
            </a:r>
            <a:r>
              <a:rPr lang="es-ES" altLang="en-US" b="1" baseline="0" dirty="0" err="1">
                <a:ea typeface="ＭＳ Ｐゴシック" pitchFamily="34" charset="-128"/>
              </a:rPr>
              <a:t>the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extratopics</a:t>
            </a:r>
            <a:r>
              <a:rPr lang="es-ES" altLang="en-US" b="1" baseline="0" dirty="0">
                <a:ea typeface="ＭＳ Ｐゴシック" pitchFamily="34" charset="-128"/>
              </a:rPr>
              <a:t>, </a:t>
            </a:r>
            <a:r>
              <a:rPr lang="es-ES" altLang="en-US" b="1" baseline="0" dirty="0" err="1">
                <a:ea typeface="ＭＳ Ｐゴシック" pitchFamily="34" charset="-128"/>
              </a:rPr>
              <a:t>although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the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relation</a:t>
            </a:r>
            <a:r>
              <a:rPr lang="es-ES" altLang="en-US" b="1" baseline="0" dirty="0">
                <a:ea typeface="ＭＳ Ｐゴシック" pitchFamily="34" charset="-128"/>
              </a:rPr>
              <a:t> has a </a:t>
            </a:r>
            <a:r>
              <a:rPr lang="es-ES" altLang="en-US" b="1" baseline="0" dirty="0" err="1">
                <a:ea typeface="ＭＳ Ｐゴシック" pitchFamily="34" charset="-128"/>
              </a:rPr>
              <a:t>strong</a:t>
            </a:r>
            <a:r>
              <a:rPr lang="es-ES" altLang="en-US" b="1" baseline="0" dirty="0">
                <a:ea typeface="ＭＳ Ｐゴシック" pitchFamily="34" charset="-128"/>
              </a:rPr>
              <a:t> </a:t>
            </a:r>
            <a:r>
              <a:rPr lang="es-ES" altLang="en-US" b="1" baseline="0" dirty="0" err="1">
                <a:ea typeface="ＭＳ Ｐゴシック" pitchFamily="34" charset="-128"/>
              </a:rPr>
              <a:t>seasonality</a:t>
            </a:r>
            <a:r>
              <a:rPr lang="es-ES" altLang="en-US" b="1" baseline="0" dirty="0">
                <a:ea typeface="ＭＳ Ｐゴシック" pitchFamily="34" charset="-128"/>
              </a:rPr>
              <a:t>. 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158F7D-CDE3-416F-ACD3-6AA85D2092A3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9535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12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2109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53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CE1A9E2-90A0-44BD-A24E-F5427AC5DC40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33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3508416-EF88-4BC9-B7D5-7DA47EB8B315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/>
              <a:t>Click icon to add chart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8040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26E41BC1-EA4B-43DE-AF28-BF5468703EF4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95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001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69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5670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3921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91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4" r:id="rId2"/>
    <p:sldLayoutId id="2147485075" r:id="rId3"/>
    <p:sldLayoutId id="2147485076" r:id="rId4"/>
    <p:sldLayoutId id="2147485077" r:id="rId5"/>
    <p:sldLayoutId id="2147485078" r:id="rId6"/>
    <p:sldLayoutId id="2147485079" r:id="rId7"/>
    <p:sldLayoutId id="2147485080" r:id="rId8"/>
    <p:sldLayoutId id="2147485081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ay.google.com/store/apps/details?id=es.predictia.weatherroulette&amp;hl=es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26" Type="http://schemas.openxmlformats.org/officeDocument/2006/relationships/image" Target="../media/image83.emf"/><Relationship Id="rId3" Type="http://schemas.openxmlformats.org/officeDocument/2006/relationships/image" Target="../media/image60.png"/><Relationship Id="rId21" Type="http://schemas.openxmlformats.org/officeDocument/2006/relationships/image" Target="../media/image78.jpe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jpeg"/><Relationship Id="rId33" Type="http://schemas.openxmlformats.org/officeDocument/2006/relationships/image" Target="../media/image90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jpeg"/><Relationship Id="rId32" Type="http://schemas.openxmlformats.org/officeDocument/2006/relationships/image" Target="../media/image89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jpe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8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jpeg"/><Relationship Id="rId3" Type="http://schemas.openxmlformats.org/officeDocument/2006/relationships/image" Target="../media/image94.png"/><Relationship Id="rId21" Type="http://schemas.openxmlformats.org/officeDocument/2006/relationships/image" Target="../media/image112.png"/><Relationship Id="rId34" Type="http://schemas.openxmlformats.org/officeDocument/2006/relationships/image" Target="../media/image121.pn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33" Type="http://schemas.openxmlformats.org/officeDocument/2006/relationships/image" Target="../media/image45.png"/><Relationship Id="rId2" Type="http://schemas.openxmlformats.org/officeDocument/2006/relationships/image" Target="../media/image93.jpeg"/><Relationship Id="rId16" Type="http://schemas.openxmlformats.org/officeDocument/2006/relationships/image" Target="../media/image107.jpeg"/><Relationship Id="rId20" Type="http://schemas.openxmlformats.org/officeDocument/2006/relationships/image" Target="../media/image111.gif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0.png"/><Relationship Id="rId5" Type="http://schemas.openxmlformats.org/officeDocument/2006/relationships/image" Target="../media/image96.png"/><Relationship Id="rId15" Type="http://schemas.openxmlformats.org/officeDocument/2006/relationships/image" Target="../media/image106.jpeg"/><Relationship Id="rId23" Type="http://schemas.openxmlformats.org/officeDocument/2006/relationships/image" Target="../media/image114.png"/><Relationship Id="rId28" Type="http://schemas.openxmlformats.org/officeDocument/2006/relationships/image" Target="../media/image118.png"/><Relationship Id="rId10" Type="http://schemas.openxmlformats.org/officeDocument/2006/relationships/image" Target="../media/image101.jpeg"/><Relationship Id="rId19" Type="http://schemas.openxmlformats.org/officeDocument/2006/relationships/image" Target="../media/image110.png"/><Relationship Id="rId31" Type="http://schemas.openxmlformats.org/officeDocument/2006/relationships/image" Target="../media/image119.gif"/><Relationship Id="rId4" Type="http://schemas.openxmlformats.org/officeDocument/2006/relationships/image" Target="../media/image95.jpeg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Relationship Id="rId22" Type="http://schemas.openxmlformats.org/officeDocument/2006/relationships/image" Target="../media/image113.png"/><Relationship Id="rId27" Type="http://schemas.openxmlformats.org/officeDocument/2006/relationships/image" Target="../media/image58.png"/><Relationship Id="rId30" Type="http://schemas.openxmlformats.org/officeDocument/2006/relationships/image" Target="../media/image44.png"/><Relationship Id="rId8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slide" Target="slide28.xml"/><Relationship Id="rId4" Type="http://schemas.openxmlformats.org/officeDocument/2006/relationships/image" Target="../media/image18.jp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571819" y="196920"/>
            <a:ext cx="4424221" cy="415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ca-ES" sz="2000" dirty="0">
                <a:solidFill>
                  <a:srgbClr val="FFFFFF"/>
                </a:solidFill>
                <a:latin typeface="+mj-lt"/>
                <a:ea typeface="ＭＳ Ｐゴシック"/>
              </a:rPr>
              <a:t>Barcelona, 24 </a:t>
            </a:r>
            <a:r>
              <a:rPr lang="ca-ES" sz="2000" dirty="0" err="1">
                <a:solidFill>
                  <a:srgbClr val="FFFFFF"/>
                </a:solidFill>
                <a:latin typeface="+mj-lt"/>
                <a:ea typeface="ＭＳ Ｐゴシック"/>
              </a:rPr>
              <a:t>Oct</a:t>
            </a:r>
            <a:r>
              <a:rPr lang="ca-ES" sz="2000" dirty="0">
                <a:solidFill>
                  <a:srgbClr val="FFFFFF"/>
                </a:solidFill>
                <a:latin typeface="+mj-lt"/>
                <a:ea typeface="ＭＳ Ｐゴシック"/>
              </a:rPr>
              <a:t> 2017</a:t>
            </a:r>
            <a:endParaRPr sz="2000" dirty="0">
              <a:latin typeface="+mj-lt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803473" y="3301666"/>
            <a:ext cx="7772040" cy="150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1"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ea typeface="ＭＳ Ｐゴシック"/>
              </a:rPr>
              <a:t>Earth System Services: </a:t>
            </a:r>
          </a:p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ea typeface="ＭＳ Ｐゴシック"/>
              </a:rPr>
              <a:t>Seasonal climate predictions</a:t>
            </a:r>
          </a:p>
          <a:p>
            <a:pPr algn="ctr">
              <a:lnSpc>
                <a:spcPct val="100000"/>
              </a:lnSpc>
            </a:pPr>
            <a:endParaRPr lang="en-US" sz="32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TextShape 4"/>
          <p:cNvSpPr txBox="1">
            <a:spLocks noChangeArrowheads="1"/>
          </p:cNvSpPr>
          <p:nvPr/>
        </p:nvSpPr>
        <p:spPr bwMode="auto">
          <a:xfrm>
            <a:off x="1468636" y="5530528"/>
            <a:ext cx="6677421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7628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s-ES" sz="2400" dirty="0"/>
              <a:t>Challenge: integration of sub-seasonal and seasonal forecast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93738"/>
            <a:ext cx="7620000" cy="468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917674"/>
            <a:ext cx="88011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" y="6257925"/>
            <a:ext cx="75819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/>
              <a:t>Key </a:t>
            </a:r>
            <a:r>
              <a:rPr lang="es-ES" dirty="0" err="1"/>
              <a:t>events</a:t>
            </a:r>
            <a:r>
              <a:rPr lang="es-ES" dirty="0"/>
              <a:t> &amp; </a:t>
            </a:r>
            <a:r>
              <a:rPr lang="es-ES" dirty="0" err="1"/>
              <a:t>Factsheets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14812" r="41820" b="4561"/>
          <a:stretch/>
        </p:blipFill>
        <p:spPr bwMode="auto">
          <a:xfrm rot="21163436">
            <a:off x="569436" y="1548315"/>
            <a:ext cx="3439868" cy="477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36" y="1590658"/>
            <a:ext cx="3490519" cy="4937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571">
            <a:off x="5314244" y="1362830"/>
            <a:ext cx="3434220" cy="485776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55361" y="6658569"/>
            <a:ext cx="7488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+mn-lt"/>
              </a:rPr>
              <a:t>Source: </a:t>
            </a:r>
            <a:r>
              <a:rPr lang="es-ES" sz="1400" i="1" dirty="0">
                <a:latin typeface="+mn-lt"/>
              </a:rPr>
              <a:t>RESILIENCE </a:t>
            </a:r>
            <a:r>
              <a:rPr lang="es-ES" sz="1400" i="1" dirty="0" err="1">
                <a:latin typeface="+mn-lt"/>
              </a:rPr>
              <a:t>project</a:t>
            </a:r>
            <a:endParaRPr lang="es-E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671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knowledge</a:t>
            </a:r>
            <a:endParaRPr lang="es-ES" dirty="0"/>
          </a:p>
        </p:txBody>
      </p:sp>
      <p:pic>
        <p:nvPicPr>
          <p:cNvPr id="4" name="Picture 5" descr="C:\Users\ijimenez\Downloads\IMG_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3927"/>
            <a:ext cx="9144000" cy="19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435807" y="918796"/>
            <a:ext cx="4424226" cy="4031326"/>
            <a:chOff x="435807" y="918796"/>
            <a:chExt cx="4424226" cy="4031326"/>
          </a:xfrm>
        </p:grpSpPr>
        <p:pic>
          <p:nvPicPr>
            <p:cNvPr id="3" name="Picture 4" descr="C:\Users\ijimenez\Downloads\IMG_015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4" b="28491"/>
            <a:stretch/>
          </p:blipFill>
          <p:spPr bwMode="auto">
            <a:xfrm>
              <a:off x="461673" y="1883588"/>
              <a:ext cx="3534263" cy="3066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5 Rectángulo"/>
            <p:cNvSpPr/>
            <p:nvPr/>
          </p:nvSpPr>
          <p:spPr>
            <a:xfrm>
              <a:off x="435807" y="918796"/>
              <a:ext cx="44242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</a:rPr>
                <a:t>Participatory approaches for user engagement (workshops, focus groups, interviews, surveys…)</a:t>
              </a:r>
              <a:endParaRPr lang="es-ES" dirty="0">
                <a:latin typeface="+mn-lt"/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5061607" y="991950"/>
            <a:ext cx="4190913" cy="3876206"/>
            <a:chOff x="5061607" y="991950"/>
            <a:chExt cx="4190913" cy="3876206"/>
          </a:xfrm>
        </p:grpSpPr>
        <p:grpSp>
          <p:nvGrpSpPr>
            <p:cNvPr id="5" name="Group 4"/>
            <p:cNvGrpSpPr/>
            <p:nvPr/>
          </p:nvGrpSpPr>
          <p:grpSpPr>
            <a:xfrm>
              <a:off x="5061607" y="991950"/>
              <a:ext cx="1860224" cy="3876206"/>
              <a:chOff x="1810792" y="957416"/>
              <a:chExt cx="2395234" cy="4991023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792" y="957416"/>
                <a:ext cx="2395234" cy="4991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2051720" y="1801391"/>
                <a:ext cx="1920205" cy="3283793"/>
                <a:chOff x="2051720" y="1801391"/>
                <a:chExt cx="1920205" cy="3283793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99" t="13237" r="1740" b="1124"/>
                <a:stretch/>
              </p:blipFill>
              <p:spPr bwMode="auto">
                <a:xfrm>
                  <a:off x="2051720" y="1801391"/>
                  <a:ext cx="1920205" cy="317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2267744" y="4941168"/>
                  <a:ext cx="1296144" cy="14401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5 Rectángulo"/>
            <p:cNvSpPr/>
            <p:nvPr/>
          </p:nvSpPr>
          <p:spPr>
            <a:xfrm>
              <a:off x="6921831" y="1349722"/>
              <a:ext cx="23306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+mn-lt"/>
                </a:rPr>
                <a:t>Innovative ways of reaching users</a:t>
              </a:r>
            </a:p>
            <a:p>
              <a:endParaRPr lang="en-US" dirty="0">
                <a:latin typeface="+mn-lt"/>
              </a:endParaRPr>
            </a:p>
            <a:p>
              <a:r>
                <a:rPr lang="en-US" dirty="0">
                  <a:latin typeface="+mn-lt"/>
                </a:rPr>
                <a:t>E.g. the Weather Roulette app</a:t>
              </a:r>
            </a:p>
            <a:p>
              <a:endParaRPr lang="en-US" dirty="0">
                <a:latin typeface="+mn-lt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961912" y="3653978"/>
              <a:ext cx="205172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+mn-lt"/>
                </a:rPr>
                <a:t>Source: </a:t>
              </a:r>
              <a:r>
                <a:rPr lang="es-ES" sz="1400" i="1" dirty="0">
                  <a:hlinkClick r:id="rId6"/>
                </a:rPr>
                <a:t>https://play.google.com/store/apps/details?id=es.predictia.weatherroulette&amp;hl=es</a:t>
              </a:r>
              <a:endParaRPr lang="es-ES" sz="1400" i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4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2285826"/>
            <a:ext cx="8229600" cy="666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>
                <a:ea typeface="ＭＳ Ｐゴシック" panose="020B0600070205080204" pitchFamily="34" charset="-128"/>
              </a:rPr>
              <a:t>Agriculture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528" y="4713932"/>
            <a:ext cx="9414521" cy="23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7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6" y="4706"/>
            <a:ext cx="6191348" cy="696944"/>
          </a:xfrm>
        </p:spPr>
        <p:txBody>
          <a:bodyPr/>
          <a:lstStyle/>
          <a:p>
            <a:r>
              <a:rPr lang="es-ES_tradnl" sz="2400" dirty="0" err="1"/>
              <a:t>Seasonal</a:t>
            </a:r>
            <a:r>
              <a:rPr lang="es-ES_tradnl" sz="2400" dirty="0"/>
              <a:t> </a:t>
            </a:r>
            <a:r>
              <a:rPr lang="es-ES_tradnl" sz="2400" dirty="0" err="1"/>
              <a:t>predictions</a:t>
            </a:r>
            <a:r>
              <a:rPr lang="es-ES_tradnl" sz="2400" dirty="0"/>
              <a:t> and </a:t>
            </a:r>
            <a:r>
              <a:rPr lang="es-ES_tradnl" sz="2400" dirty="0" err="1"/>
              <a:t>projections</a:t>
            </a:r>
            <a:br>
              <a:rPr lang="es-ES_tradnl" sz="2400" dirty="0"/>
            </a:br>
            <a:r>
              <a:rPr lang="es-ES_tradnl" sz="2400" dirty="0" err="1"/>
              <a:t>for</a:t>
            </a:r>
            <a:r>
              <a:rPr lang="es-ES_tradnl" sz="2400" dirty="0"/>
              <a:t> </a:t>
            </a:r>
            <a:r>
              <a:rPr lang="es-ES_tradnl" sz="2400" dirty="0" err="1"/>
              <a:t>agriculture</a:t>
            </a:r>
            <a:endParaRPr lang="es-ES" sz="2400" dirty="0"/>
          </a:p>
        </p:txBody>
      </p:sp>
      <p:sp>
        <p:nvSpPr>
          <p:cNvPr id="10" name="AutoShape 2" descr="Image result for bodegas tor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3688" y="3331473"/>
            <a:ext cx="5544616" cy="360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stomShape 2"/>
          <p:cNvSpPr/>
          <p:nvPr/>
        </p:nvSpPr>
        <p:spPr>
          <a:xfrm>
            <a:off x="0" y="873964"/>
            <a:ext cx="9252520" cy="2209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4990"/>
                </a:solidFill>
                <a:latin typeface="Arial"/>
                <a:ea typeface="ＭＳ Ｐゴシック"/>
              </a:rPr>
              <a:t>Testing seasonal forecast for MARS</a:t>
            </a:r>
            <a:r>
              <a:rPr lang="en-US" sz="2400" dirty="0">
                <a:solidFill>
                  <a:srgbClr val="004990"/>
                </a:solidFill>
                <a:latin typeface="Arial"/>
                <a:ea typeface="ＭＳ Ｐゴシック"/>
              </a:rPr>
              <a:t>: BSC and JRC are </a:t>
            </a:r>
            <a:r>
              <a:rPr lang="en-GB" altLang="en-US" sz="2400" dirty="0"/>
              <a:t>exploring how the MARS Crop Yield Forecasting System (MCYFS) could ingest the seasonal forecast for a future operational use.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400" dirty="0">
                <a:solidFill>
                  <a:srgbClr val="004990"/>
                </a:solidFill>
                <a:latin typeface="Arial"/>
                <a:ea typeface="ＭＳ Ｐゴシック"/>
              </a:rPr>
            </a:br>
            <a:endParaRPr lang="en-US" sz="2400" dirty="0">
              <a:solidFill>
                <a:srgbClr val="004990"/>
              </a:solidFill>
              <a:latin typeface="Arial"/>
              <a:ea typeface="ＭＳ Ｐゴシック"/>
            </a:endParaRPr>
          </a:p>
        </p:txBody>
      </p:sp>
      <p:pic>
        <p:nvPicPr>
          <p:cNvPr id="18" name="Picture 2" descr="https://upload.wikimedia.org/wikipedia/en/d/db/Joint_Research_Centre_%28European_Commission%29_%28logo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518222"/>
            <a:ext cx="85725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08304" y="5939070"/>
            <a:ext cx="259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/>
              <a:t>Source: </a:t>
            </a:r>
            <a:r>
              <a:rPr lang="en-GB" altLang="en-US" sz="1400" dirty="0" err="1"/>
              <a:t>Toreti</a:t>
            </a:r>
            <a:r>
              <a:rPr lang="en-GB" altLang="en-US" sz="1400" dirty="0"/>
              <a:t>, 2015.</a:t>
            </a:r>
          </a:p>
          <a:p>
            <a:r>
              <a:rPr lang="en-GB" sz="1400" dirty="0"/>
              <a:t>EUPORIAS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179511" y="3331473"/>
            <a:ext cx="4134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4990"/>
                </a:solidFill>
                <a:latin typeface="Arial"/>
                <a:ea typeface="ＭＳ Ｐゴシック"/>
              </a:rPr>
              <a:t>Current approach of MARS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88024" y="5732918"/>
            <a:ext cx="2016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Seasonal forecast</a:t>
            </a:r>
          </a:p>
        </p:txBody>
      </p:sp>
    </p:spTree>
    <p:extLst>
      <p:ext uri="{BB962C8B-B14F-4D97-AF65-F5344CB8AC3E}">
        <p14:creationId xmlns:p14="http://schemas.microsoft.com/office/powerpoint/2010/main" val="59609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107504" y="-70338"/>
            <a:ext cx="5040560" cy="696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itchFamily="34" charset="-128"/>
                <a:cs typeface="Arial" pitchFamily="34" charset="0"/>
              </a:rPr>
              <a:t>Objective: seasonal forecast applications for vineyard management </a:t>
            </a:r>
          </a:p>
        </p:txBody>
      </p:sp>
      <p:sp>
        <p:nvSpPr>
          <p:cNvPr id="28" name="TextShape 1"/>
          <p:cNvSpPr txBox="1"/>
          <p:nvPr/>
        </p:nvSpPr>
        <p:spPr>
          <a:xfrm>
            <a:off x="396720" y="144360"/>
            <a:ext cx="6190920" cy="69660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911" y="6627792"/>
            <a:ext cx="6192688" cy="33855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Adapted from: Antonio </a:t>
            </a:r>
            <a:r>
              <a:rPr lang="en-US" sz="1600" dirty="0" err="1">
                <a:solidFill>
                  <a:schemeClr val="accent1"/>
                </a:solidFill>
              </a:rPr>
              <a:t>Graça</a:t>
            </a:r>
            <a:r>
              <a:rPr lang="en-US" sz="1600" dirty="0">
                <a:solidFill>
                  <a:schemeClr val="accent1"/>
                </a:solidFill>
              </a:rPr>
              <a:t>, SOGRAPE VINHOS SA, 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3298" y="1323586"/>
            <a:ext cx="1873101" cy="4946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52399" y="6427424"/>
            <a:ext cx="8915399" cy="14151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99" y="1110954"/>
            <a:ext cx="228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forecast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0848" y="989682"/>
            <a:ext cx="27985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cs typeface="Arial" panose="020B0604020202020204" pitchFamily="34" charset="0"/>
              </a:rPr>
              <a:t>Climate predictions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3599" y="1216049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</a:p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4432" y="1323587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1219" y="1312846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399" y="1039802"/>
            <a:ext cx="24721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projections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599" y="2429842"/>
            <a:ext cx="8763000" cy="389411"/>
          </a:xfrm>
          <a:prstGeom prst="rect">
            <a:avLst/>
          </a:prstGeom>
          <a:gradFill flip="none" rotWithShape="1">
            <a:gsLst>
              <a:gs pos="0">
                <a:srgbClr val="77933C"/>
              </a:gs>
              <a:gs pos="100000">
                <a:srgbClr val="FFFFFF"/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599" y="2498259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Initial-value driven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228599" y="2819253"/>
            <a:ext cx="8763000" cy="381000"/>
          </a:xfrm>
          <a:prstGeom prst="rect">
            <a:avLst/>
          </a:prstGeom>
          <a:gradFill flip="none" rotWithShape="1">
            <a:gsLst>
              <a:gs pos="0">
                <a:srgbClr val="77933C"/>
              </a:gs>
              <a:gs pos="100000">
                <a:srgbClr val="FFFFFF"/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599" y="2885452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Boundary-condition driven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599" y="6503624"/>
            <a:ext cx="599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2399" y="1039802"/>
            <a:ext cx="2133600" cy="1035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62199" y="1043967"/>
            <a:ext cx="4191000" cy="103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399" y="1039802"/>
            <a:ext cx="2449285" cy="1035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799" y="1693847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1-15 days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5999" y="1693847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10-60 days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07464" y="1727413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1-15  months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65899" y="1693847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2-30 years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62799" y="1693847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20-100 years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296" y="2151047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Main scientific challenge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2399" y="2151047"/>
            <a:ext cx="8915400" cy="1066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52401" y="3288093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80112" y="3329369"/>
            <a:ext cx="3411487" cy="523220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Siting, choice of scion variety and rootstock.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80112" y="3938969"/>
            <a:ext cx="3411487" cy="307777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Assessment of water needs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00132" y="5506441"/>
            <a:ext cx="5291466" cy="307777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Wine style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00132" y="4193465"/>
            <a:ext cx="1687034" cy="523220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cycle management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598" y="4803065"/>
            <a:ext cx="5158568" cy="307777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 pressure, abiotic stresses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599" y="5517702"/>
            <a:ext cx="3200400" cy="307777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Productivity, quality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8599" y="5866481"/>
            <a:ext cx="5158568" cy="307777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 date and duration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00132" y="5146401"/>
            <a:ext cx="1687036" cy="307777"/>
          </a:xfrm>
          <a:prstGeom prst="rect">
            <a:avLst/>
          </a:prstGeom>
          <a:solidFill>
            <a:srgbClr val="7793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forcing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2399" y="3263388"/>
            <a:ext cx="8915400" cy="31268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4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696" y="989682"/>
            <a:ext cx="3239176" cy="1318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107504" y="-78715"/>
            <a:ext cx="6624736" cy="696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itchFamily="34" charset="-128"/>
                <a:cs typeface="Arial" pitchFamily="34" charset="0"/>
              </a:rPr>
              <a:t>VISCA: seasonal forecast applications for vineyard management </a:t>
            </a:r>
          </a:p>
        </p:txBody>
      </p:sp>
      <p:sp>
        <p:nvSpPr>
          <p:cNvPr id="28" name="TextShape 1"/>
          <p:cNvSpPr txBox="1"/>
          <p:nvPr/>
        </p:nvSpPr>
        <p:spPr>
          <a:xfrm>
            <a:off x="396720" y="144360"/>
            <a:ext cx="6190920" cy="69660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CuadroTexto 47"/>
          <p:cNvSpPr txBox="1"/>
          <p:nvPr/>
        </p:nvSpPr>
        <p:spPr>
          <a:xfrm rot="10800000" flipV="1">
            <a:off x="179513" y="1540195"/>
            <a:ext cx="324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Tmax</a:t>
            </a:r>
            <a:r>
              <a:rPr lang="es-ES" sz="1600" dirty="0"/>
              <a:t>, </a:t>
            </a:r>
            <a:r>
              <a:rPr lang="es-ES" sz="1600" dirty="0" err="1"/>
              <a:t>Tmin</a:t>
            </a:r>
            <a:r>
              <a:rPr lang="es-ES" sz="1600" dirty="0"/>
              <a:t>, </a:t>
            </a:r>
            <a:r>
              <a:rPr lang="es-ES" sz="1600" dirty="0" err="1"/>
              <a:t>precipitation</a:t>
            </a:r>
            <a:r>
              <a:rPr lang="es-ES" sz="1600" dirty="0"/>
              <a:t>, </a:t>
            </a:r>
            <a:r>
              <a:rPr lang="es-ES" sz="1600" dirty="0" err="1"/>
              <a:t>humidity</a:t>
            </a:r>
            <a:r>
              <a:rPr lang="es-ES" sz="1600" dirty="0"/>
              <a:t>, </a:t>
            </a:r>
            <a:r>
              <a:rPr lang="es-ES" sz="1600" dirty="0" err="1"/>
              <a:t>radiation</a:t>
            </a:r>
            <a:r>
              <a:rPr lang="es-ES" sz="1600" dirty="0"/>
              <a:t>, </a:t>
            </a:r>
            <a:r>
              <a:rPr lang="es-ES" sz="1600" dirty="0" err="1"/>
              <a:t>wind</a:t>
            </a:r>
            <a:r>
              <a:rPr lang="es-ES" sz="1600" dirty="0"/>
              <a:t> </a:t>
            </a:r>
            <a:r>
              <a:rPr lang="es-ES" sz="1600" dirty="0" err="1"/>
              <a:t>speed</a:t>
            </a:r>
            <a:endParaRPr lang="es-E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7986" y="1110725"/>
            <a:ext cx="266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Seasonal forecast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43608" y="2429842"/>
            <a:ext cx="3239176" cy="996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3609" y="2550884"/>
            <a:ext cx="3221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Phenological</a:t>
            </a:r>
            <a:r>
              <a:rPr lang="en-US" sz="2400" dirty="0"/>
              <a:t> and irrigation models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08709" y="3509962"/>
            <a:ext cx="4221749" cy="2301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208710" y="3592721"/>
            <a:ext cx="49113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     Outcomes: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Critical </a:t>
            </a:r>
            <a:r>
              <a:rPr lang="en-US" sz="2400" dirty="0" err="1"/>
              <a:t>phenological</a:t>
            </a:r>
            <a:r>
              <a:rPr lang="en-US" sz="2400" dirty="0"/>
              <a:t> events </a:t>
            </a:r>
          </a:p>
          <a:p>
            <a:r>
              <a:rPr lang="en-US" sz="1600" dirty="0"/>
              <a:t>(Bloom, Berry et, </a:t>
            </a:r>
            <a:r>
              <a:rPr lang="en-US" sz="1600" dirty="0" err="1"/>
              <a:t>veraison</a:t>
            </a:r>
            <a:r>
              <a:rPr lang="en-US" sz="1600" dirty="0"/>
              <a:t> and harvest</a:t>
            </a:r>
            <a:r>
              <a:rPr lang="en-US" sz="1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Wine alcoholic category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Extreme events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860032" y="5958234"/>
            <a:ext cx="4221749" cy="714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860032" y="6040993"/>
            <a:ext cx="434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Integrated assessment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36096" y="1721360"/>
            <a:ext cx="3239176" cy="996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436097" y="1842402"/>
            <a:ext cx="3221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End-users empirical models</a:t>
            </a:r>
          </a:p>
        </p:txBody>
      </p:sp>
      <p:cxnSp>
        <p:nvCxnSpPr>
          <p:cNvPr id="14340" name="Elbow Connector 14339"/>
          <p:cNvCxnSpPr/>
          <p:nvPr/>
        </p:nvCxnSpPr>
        <p:spPr>
          <a:xfrm rot="10800000" flipH="1" flipV="1">
            <a:off x="179512" y="1828216"/>
            <a:ext cx="864096" cy="1133800"/>
          </a:xfrm>
          <a:prstGeom prst="bentConnector3">
            <a:avLst>
              <a:gd name="adj1" fmla="val -1424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/>
          <p:nvPr/>
        </p:nvCxnSpPr>
        <p:spPr>
          <a:xfrm>
            <a:off x="1043608" y="3369948"/>
            <a:ext cx="1165101" cy="1133800"/>
          </a:xfrm>
          <a:prstGeom prst="bentConnector3">
            <a:avLst>
              <a:gd name="adj1" fmla="val -7353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endCxn id="51" idx="1"/>
          </p:cNvCxnSpPr>
          <p:nvPr/>
        </p:nvCxnSpPr>
        <p:spPr>
          <a:xfrm>
            <a:off x="2208709" y="5539225"/>
            <a:ext cx="2651323" cy="776405"/>
          </a:xfrm>
          <a:prstGeom prst="bentConnector3">
            <a:avLst>
              <a:gd name="adj1" fmla="val -4386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62" name="Straight Arrow Connector 14361"/>
          <p:cNvCxnSpPr>
            <a:stCxn id="5" idx="3"/>
            <a:endCxn id="56" idx="1"/>
          </p:cNvCxnSpPr>
          <p:nvPr/>
        </p:nvCxnSpPr>
        <p:spPr>
          <a:xfrm>
            <a:off x="3419872" y="1648765"/>
            <a:ext cx="2016225" cy="609136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5" idx="2"/>
          </p:cNvCxnSpPr>
          <p:nvPr/>
        </p:nvCxnSpPr>
        <p:spPr>
          <a:xfrm>
            <a:off x="7055684" y="2717874"/>
            <a:ext cx="22008" cy="324036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 descr="https://upload.wikimedia.org/wikipedia/ca/d/d2/Logo_codorni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15" y="3152524"/>
            <a:ext cx="1599549" cy="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00" y="2550884"/>
            <a:ext cx="972180" cy="89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16" y="3806356"/>
            <a:ext cx="1599548" cy="8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mastroberard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15" y="4806106"/>
            <a:ext cx="1599549" cy="5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4667" y="6411415"/>
            <a:ext cx="259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/>
              <a:t>VISCA project webpage: http://visca.eu/</a:t>
            </a:r>
            <a:endParaRPr lang="en-US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09EDA6-B086-E845-B09F-8723B965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00" y="878902"/>
            <a:ext cx="1086389" cy="8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7" grpId="0" animBg="1"/>
      <p:bldP spid="48" grpId="0"/>
      <p:bldP spid="51" grpId="0" animBg="1"/>
      <p:bldP spid="52" grpId="0"/>
      <p:bldP spid="55" grpId="0" animBg="1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79338" y="1781770"/>
            <a:ext cx="9043826" cy="3760813"/>
            <a:chOff x="-62208" y="1398323"/>
            <a:chExt cx="9043826" cy="3760813"/>
          </a:xfrm>
        </p:grpSpPr>
        <p:sp>
          <p:nvSpPr>
            <p:cNvPr id="38" name="Text Box 3"/>
            <p:cNvSpPr txBox="1">
              <a:spLocks noChangeArrowheads="1"/>
            </p:cNvSpPr>
            <p:nvPr/>
          </p:nvSpPr>
          <p:spPr bwMode="auto">
            <a:xfrm>
              <a:off x="-62208" y="4759026"/>
              <a:ext cx="904382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4472C4"/>
                </a:buClr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       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February         March         April              May             June          July            August </a:t>
              </a: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0" name="Line 2"/>
            <p:cNvSpPr>
              <a:spLocks noChangeShapeType="1"/>
            </p:cNvSpPr>
            <p:nvPr/>
          </p:nvSpPr>
          <p:spPr bwMode="auto">
            <a:xfrm flipV="1">
              <a:off x="509486" y="4831520"/>
              <a:ext cx="8288055" cy="7213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7" name="Line 4"/>
            <p:cNvSpPr>
              <a:spLocks noChangeShapeType="1"/>
            </p:cNvSpPr>
            <p:nvPr/>
          </p:nvSpPr>
          <p:spPr bwMode="auto">
            <a:xfrm flipV="1">
              <a:off x="511399" y="4723513"/>
              <a:ext cx="0" cy="117399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 flipV="1">
              <a:off x="1641008" y="4714121"/>
              <a:ext cx="0" cy="116225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1" name="Line 6"/>
            <p:cNvSpPr>
              <a:spLocks noChangeShapeType="1"/>
            </p:cNvSpPr>
            <p:nvPr/>
          </p:nvSpPr>
          <p:spPr bwMode="auto">
            <a:xfrm flipV="1">
              <a:off x="3886331" y="4721165"/>
              <a:ext cx="0" cy="117399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5011841" y="4719990"/>
              <a:ext cx="0" cy="117399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 flipV="1">
              <a:off x="2768122" y="4712946"/>
              <a:ext cx="0" cy="11622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6" name="Line 70"/>
            <p:cNvSpPr>
              <a:spLocks noChangeShapeType="1"/>
            </p:cNvSpPr>
            <p:nvPr/>
          </p:nvSpPr>
          <p:spPr bwMode="auto">
            <a:xfrm flipV="1">
              <a:off x="7248262" y="4712946"/>
              <a:ext cx="0" cy="11622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57" name="Line 8"/>
            <p:cNvSpPr>
              <a:spLocks noChangeShapeType="1"/>
            </p:cNvSpPr>
            <p:nvPr/>
          </p:nvSpPr>
          <p:spPr bwMode="auto">
            <a:xfrm flipV="1">
              <a:off x="6138954" y="4727035"/>
              <a:ext cx="0" cy="11622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58" name="Group 72"/>
            <p:cNvGrpSpPr>
              <a:grpSpLocks/>
            </p:cNvGrpSpPr>
            <p:nvPr/>
          </p:nvGrpSpPr>
          <p:grpSpPr bwMode="auto">
            <a:xfrm>
              <a:off x="510196" y="1833139"/>
              <a:ext cx="1132440" cy="374476"/>
              <a:chOff x="739" y="2887"/>
              <a:chExt cx="1991" cy="217"/>
            </a:xfrm>
          </p:grpSpPr>
          <p:sp>
            <p:nvSpPr>
              <p:cNvPr id="307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8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9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10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11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12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13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14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15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59" name="Oval 82"/>
            <p:cNvSpPr>
              <a:spLocks noChangeArrowheads="1"/>
            </p:cNvSpPr>
            <p:nvPr/>
          </p:nvSpPr>
          <p:spPr bwMode="auto">
            <a:xfrm>
              <a:off x="450552" y="1824041"/>
              <a:ext cx="126580" cy="393141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60" name="Group 72"/>
            <p:cNvGrpSpPr>
              <a:grpSpLocks/>
            </p:cNvGrpSpPr>
            <p:nvPr/>
          </p:nvGrpSpPr>
          <p:grpSpPr bwMode="auto">
            <a:xfrm>
              <a:off x="1639807" y="1826818"/>
              <a:ext cx="1122400" cy="374476"/>
              <a:chOff x="739" y="2887"/>
              <a:chExt cx="1991" cy="217"/>
            </a:xfrm>
          </p:grpSpPr>
          <p:sp>
            <p:nvSpPr>
              <p:cNvPr id="298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9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0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1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2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3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4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5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6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61" name="Group 72"/>
            <p:cNvGrpSpPr>
              <a:grpSpLocks/>
            </p:cNvGrpSpPr>
            <p:nvPr/>
          </p:nvGrpSpPr>
          <p:grpSpPr bwMode="auto">
            <a:xfrm>
              <a:off x="2762943" y="1820497"/>
              <a:ext cx="1120463" cy="374476"/>
              <a:chOff x="739" y="2887"/>
              <a:chExt cx="1991" cy="217"/>
            </a:xfrm>
          </p:grpSpPr>
          <p:sp>
            <p:nvSpPr>
              <p:cNvPr id="289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0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1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2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3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4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5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6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7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62" name="Group 72"/>
            <p:cNvGrpSpPr>
              <a:grpSpLocks/>
            </p:cNvGrpSpPr>
            <p:nvPr/>
          </p:nvGrpSpPr>
          <p:grpSpPr bwMode="auto">
            <a:xfrm>
              <a:off x="3891818" y="1814176"/>
              <a:ext cx="1121198" cy="374476"/>
              <a:chOff x="739" y="2887"/>
              <a:chExt cx="1991" cy="217"/>
            </a:xfrm>
          </p:grpSpPr>
          <p:sp>
            <p:nvSpPr>
              <p:cNvPr id="280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1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2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3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4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5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6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7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88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63" name="Group 72"/>
            <p:cNvGrpSpPr>
              <a:grpSpLocks/>
            </p:cNvGrpSpPr>
            <p:nvPr/>
          </p:nvGrpSpPr>
          <p:grpSpPr bwMode="auto">
            <a:xfrm>
              <a:off x="5011815" y="1807855"/>
              <a:ext cx="1130812" cy="374476"/>
              <a:chOff x="739" y="2887"/>
              <a:chExt cx="1991" cy="217"/>
            </a:xfrm>
          </p:grpSpPr>
          <p:sp>
            <p:nvSpPr>
              <p:cNvPr id="271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2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3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4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5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6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7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8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9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82631" y="2207847"/>
              <a:ext cx="11123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</a:t>
              </a: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</a:t>
              </a:r>
              <a:endPara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 1st</a:t>
              </a:r>
              <a:r>
                <a:rPr kumimoji="0" lang="ca-ES" sz="16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Feb</a:t>
              </a:r>
            </a:p>
          </p:txBody>
        </p:sp>
        <p:grpSp>
          <p:nvGrpSpPr>
            <p:cNvPr id="65" name="Group 72"/>
            <p:cNvGrpSpPr>
              <a:grpSpLocks/>
            </p:cNvGrpSpPr>
            <p:nvPr/>
          </p:nvGrpSpPr>
          <p:grpSpPr bwMode="auto">
            <a:xfrm>
              <a:off x="6134064" y="1801535"/>
              <a:ext cx="1103324" cy="374476"/>
              <a:chOff x="739" y="2887"/>
              <a:chExt cx="1991" cy="217"/>
            </a:xfrm>
          </p:grpSpPr>
          <p:sp>
            <p:nvSpPr>
              <p:cNvPr id="262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3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4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5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6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7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8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9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70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 useBgFill="1">
          <p:nvSpPr>
            <p:cNvPr id="66" name="TextBox 65"/>
            <p:cNvSpPr txBox="1"/>
            <p:nvPr/>
          </p:nvSpPr>
          <p:spPr>
            <a:xfrm>
              <a:off x="2921262" y="1915537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Lead-2</a:t>
              </a:r>
            </a:p>
          </p:txBody>
        </p:sp>
        <p:sp useBgFill="1">
          <p:nvSpPr>
            <p:cNvPr id="67" name="TextBox 66"/>
            <p:cNvSpPr txBox="1"/>
            <p:nvPr/>
          </p:nvSpPr>
          <p:spPr>
            <a:xfrm>
              <a:off x="4054143" y="1915537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Lead-3</a:t>
              </a:r>
            </a:p>
          </p:txBody>
        </p:sp>
        <p:sp useBgFill="1">
          <p:nvSpPr>
            <p:cNvPr id="68" name="TextBox 67"/>
            <p:cNvSpPr txBox="1"/>
            <p:nvPr/>
          </p:nvSpPr>
          <p:spPr>
            <a:xfrm>
              <a:off x="5179925" y="1915537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Lead-4</a:t>
              </a:r>
            </a:p>
          </p:txBody>
        </p:sp>
        <p:sp useBgFill="1">
          <p:nvSpPr>
            <p:cNvPr id="69" name="TextBox 68"/>
            <p:cNvSpPr txBox="1"/>
            <p:nvPr/>
          </p:nvSpPr>
          <p:spPr>
            <a:xfrm>
              <a:off x="6313504" y="1915537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Lead-5</a:t>
              </a:r>
            </a:p>
          </p:txBody>
        </p:sp>
        <p:sp useBgFill="1">
          <p:nvSpPr>
            <p:cNvPr id="70" name="TextBox 69"/>
            <p:cNvSpPr txBox="1"/>
            <p:nvPr/>
          </p:nvSpPr>
          <p:spPr>
            <a:xfrm>
              <a:off x="1786985" y="1915537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Lead-1</a:t>
              </a:r>
            </a:p>
          </p:txBody>
        </p:sp>
        <p:sp useBgFill="1">
          <p:nvSpPr>
            <p:cNvPr id="71" name="TextBox 70"/>
            <p:cNvSpPr txBox="1"/>
            <p:nvPr/>
          </p:nvSpPr>
          <p:spPr>
            <a:xfrm>
              <a:off x="702287" y="1915537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Lead-0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195019" y="2450299"/>
              <a:ext cx="7154758" cy="991087"/>
              <a:chOff x="659135" y="1408325"/>
              <a:chExt cx="9451653" cy="1309257"/>
            </a:xfrm>
          </p:grpSpPr>
          <p:grpSp>
            <p:nvGrpSpPr>
              <p:cNvPr id="194" name="Group 72"/>
              <p:cNvGrpSpPr>
                <a:grpSpLocks/>
              </p:cNvGrpSpPr>
              <p:nvPr/>
            </p:nvGrpSpPr>
            <p:grpSpPr bwMode="auto">
              <a:xfrm>
                <a:off x="1223963" y="1450075"/>
                <a:ext cx="1495988" cy="494694"/>
                <a:chOff x="739" y="2887"/>
                <a:chExt cx="1991" cy="217"/>
              </a:xfrm>
            </p:grpSpPr>
            <p:sp>
              <p:nvSpPr>
                <p:cNvPr id="253" name="Line 73"/>
                <p:cNvSpPr>
                  <a:spLocks noChangeShapeType="1"/>
                </p:cNvSpPr>
                <p:nvPr/>
              </p:nvSpPr>
              <p:spPr bwMode="auto">
                <a:xfrm>
                  <a:off x="746" y="3104"/>
                  <a:ext cx="197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4" name="Line 74"/>
                <p:cNvSpPr>
                  <a:spLocks noChangeShapeType="1"/>
                </p:cNvSpPr>
                <p:nvPr/>
              </p:nvSpPr>
              <p:spPr bwMode="auto">
                <a:xfrm>
                  <a:off x="741" y="3048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5" name="Line 75"/>
                <p:cNvSpPr>
                  <a:spLocks noChangeShapeType="1"/>
                </p:cNvSpPr>
                <p:nvPr/>
              </p:nvSpPr>
              <p:spPr bwMode="auto">
                <a:xfrm>
                  <a:off x="741" y="288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6" name="Line 76"/>
                <p:cNvSpPr>
                  <a:spLocks noChangeShapeType="1"/>
                </p:cNvSpPr>
                <p:nvPr/>
              </p:nvSpPr>
              <p:spPr bwMode="auto">
                <a:xfrm>
                  <a:off x="746" y="30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7" name="Line 77"/>
                <p:cNvSpPr>
                  <a:spLocks noChangeShapeType="1"/>
                </p:cNvSpPr>
                <p:nvPr/>
              </p:nvSpPr>
              <p:spPr bwMode="auto">
                <a:xfrm>
                  <a:off x="746" y="298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8" name="Line 78"/>
                <p:cNvSpPr>
                  <a:spLocks noChangeShapeType="1"/>
                </p:cNvSpPr>
                <p:nvPr/>
              </p:nvSpPr>
              <p:spPr bwMode="auto">
                <a:xfrm>
                  <a:off x="746" y="2960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9" name="Line 79"/>
                <p:cNvSpPr>
                  <a:spLocks noChangeShapeType="1"/>
                </p:cNvSpPr>
                <p:nvPr/>
              </p:nvSpPr>
              <p:spPr bwMode="auto">
                <a:xfrm>
                  <a:off x="741" y="293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0" name="Line 80"/>
                <p:cNvSpPr>
                  <a:spLocks noChangeShapeType="1"/>
                </p:cNvSpPr>
                <p:nvPr/>
              </p:nvSpPr>
              <p:spPr bwMode="auto">
                <a:xfrm>
                  <a:off x="741" y="29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1" name="Line 81"/>
                <p:cNvSpPr>
                  <a:spLocks noChangeShapeType="1"/>
                </p:cNvSpPr>
                <p:nvPr/>
              </p:nvSpPr>
              <p:spPr bwMode="auto">
                <a:xfrm>
                  <a:off x="741" y="3073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5" name="Oval 82"/>
              <p:cNvSpPr>
                <a:spLocks noChangeArrowheads="1"/>
              </p:cNvSpPr>
              <p:nvPr/>
            </p:nvSpPr>
            <p:spPr bwMode="auto">
              <a:xfrm>
                <a:off x="1145171" y="1438056"/>
                <a:ext cx="167216" cy="519351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96" name="Group 72"/>
              <p:cNvGrpSpPr>
                <a:grpSpLocks/>
              </p:cNvGrpSpPr>
              <p:nvPr/>
            </p:nvGrpSpPr>
            <p:grpSpPr bwMode="auto">
              <a:xfrm>
                <a:off x="2716213" y="1441725"/>
                <a:ext cx="1482725" cy="494694"/>
                <a:chOff x="739" y="2887"/>
                <a:chExt cx="1991" cy="217"/>
              </a:xfrm>
            </p:grpSpPr>
            <p:sp>
              <p:nvSpPr>
                <p:cNvPr id="244" name="Line 73"/>
                <p:cNvSpPr>
                  <a:spLocks noChangeShapeType="1"/>
                </p:cNvSpPr>
                <p:nvPr/>
              </p:nvSpPr>
              <p:spPr bwMode="auto">
                <a:xfrm>
                  <a:off x="746" y="3104"/>
                  <a:ext cx="197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5" name="Line 74"/>
                <p:cNvSpPr>
                  <a:spLocks noChangeShapeType="1"/>
                </p:cNvSpPr>
                <p:nvPr/>
              </p:nvSpPr>
              <p:spPr bwMode="auto">
                <a:xfrm>
                  <a:off x="741" y="3048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6" name="Line 75"/>
                <p:cNvSpPr>
                  <a:spLocks noChangeShapeType="1"/>
                </p:cNvSpPr>
                <p:nvPr/>
              </p:nvSpPr>
              <p:spPr bwMode="auto">
                <a:xfrm>
                  <a:off x="741" y="288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7" name="Line 76"/>
                <p:cNvSpPr>
                  <a:spLocks noChangeShapeType="1"/>
                </p:cNvSpPr>
                <p:nvPr/>
              </p:nvSpPr>
              <p:spPr bwMode="auto">
                <a:xfrm>
                  <a:off x="746" y="30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8" name="Line 77"/>
                <p:cNvSpPr>
                  <a:spLocks noChangeShapeType="1"/>
                </p:cNvSpPr>
                <p:nvPr/>
              </p:nvSpPr>
              <p:spPr bwMode="auto">
                <a:xfrm>
                  <a:off x="746" y="298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9" name="Line 78"/>
                <p:cNvSpPr>
                  <a:spLocks noChangeShapeType="1"/>
                </p:cNvSpPr>
                <p:nvPr/>
              </p:nvSpPr>
              <p:spPr bwMode="auto">
                <a:xfrm>
                  <a:off x="746" y="2960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0" name="Line 79"/>
                <p:cNvSpPr>
                  <a:spLocks noChangeShapeType="1"/>
                </p:cNvSpPr>
                <p:nvPr/>
              </p:nvSpPr>
              <p:spPr bwMode="auto">
                <a:xfrm>
                  <a:off x="741" y="293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1" name="Line 80"/>
                <p:cNvSpPr>
                  <a:spLocks noChangeShapeType="1"/>
                </p:cNvSpPr>
                <p:nvPr/>
              </p:nvSpPr>
              <p:spPr bwMode="auto">
                <a:xfrm>
                  <a:off x="741" y="29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52" name="Line 81"/>
                <p:cNvSpPr>
                  <a:spLocks noChangeShapeType="1"/>
                </p:cNvSpPr>
                <p:nvPr/>
              </p:nvSpPr>
              <p:spPr bwMode="auto">
                <a:xfrm>
                  <a:off x="741" y="3073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97" name="Group 72"/>
              <p:cNvGrpSpPr>
                <a:grpSpLocks/>
              </p:cNvGrpSpPr>
              <p:nvPr/>
            </p:nvGrpSpPr>
            <p:grpSpPr bwMode="auto">
              <a:xfrm>
                <a:off x="4199910" y="1433375"/>
                <a:ext cx="1480166" cy="494694"/>
                <a:chOff x="739" y="2887"/>
                <a:chExt cx="1991" cy="217"/>
              </a:xfrm>
            </p:grpSpPr>
            <p:sp>
              <p:nvSpPr>
                <p:cNvPr id="235" name="Line 73"/>
                <p:cNvSpPr>
                  <a:spLocks noChangeShapeType="1"/>
                </p:cNvSpPr>
                <p:nvPr/>
              </p:nvSpPr>
              <p:spPr bwMode="auto">
                <a:xfrm>
                  <a:off x="746" y="3104"/>
                  <a:ext cx="197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6" name="Line 74"/>
                <p:cNvSpPr>
                  <a:spLocks noChangeShapeType="1"/>
                </p:cNvSpPr>
                <p:nvPr/>
              </p:nvSpPr>
              <p:spPr bwMode="auto">
                <a:xfrm>
                  <a:off x="741" y="3048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7" name="Line 75"/>
                <p:cNvSpPr>
                  <a:spLocks noChangeShapeType="1"/>
                </p:cNvSpPr>
                <p:nvPr/>
              </p:nvSpPr>
              <p:spPr bwMode="auto">
                <a:xfrm>
                  <a:off x="741" y="288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8" name="Line 76"/>
                <p:cNvSpPr>
                  <a:spLocks noChangeShapeType="1"/>
                </p:cNvSpPr>
                <p:nvPr/>
              </p:nvSpPr>
              <p:spPr bwMode="auto">
                <a:xfrm>
                  <a:off x="746" y="30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9" name="Line 77"/>
                <p:cNvSpPr>
                  <a:spLocks noChangeShapeType="1"/>
                </p:cNvSpPr>
                <p:nvPr/>
              </p:nvSpPr>
              <p:spPr bwMode="auto">
                <a:xfrm>
                  <a:off x="746" y="298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0" name="Line 78"/>
                <p:cNvSpPr>
                  <a:spLocks noChangeShapeType="1"/>
                </p:cNvSpPr>
                <p:nvPr/>
              </p:nvSpPr>
              <p:spPr bwMode="auto">
                <a:xfrm>
                  <a:off x="746" y="2960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1" name="Line 79"/>
                <p:cNvSpPr>
                  <a:spLocks noChangeShapeType="1"/>
                </p:cNvSpPr>
                <p:nvPr/>
              </p:nvSpPr>
              <p:spPr bwMode="auto">
                <a:xfrm>
                  <a:off x="741" y="293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2" name="Line 80"/>
                <p:cNvSpPr>
                  <a:spLocks noChangeShapeType="1"/>
                </p:cNvSpPr>
                <p:nvPr/>
              </p:nvSpPr>
              <p:spPr bwMode="auto">
                <a:xfrm>
                  <a:off x="741" y="29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3" name="Line 81"/>
                <p:cNvSpPr>
                  <a:spLocks noChangeShapeType="1"/>
                </p:cNvSpPr>
                <p:nvPr/>
              </p:nvSpPr>
              <p:spPr bwMode="auto">
                <a:xfrm>
                  <a:off x="741" y="3073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98" name="Group 72"/>
              <p:cNvGrpSpPr>
                <a:grpSpLocks/>
              </p:cNvGrpSpPr>
              <p:nvPr/>
            </p:nvGrpSpPr>
            <p:grpSpPr bwMode="auto">
              <a:xfrm>
                <a:off x="5691188" y="1425025"/>
                <a:ext cx="1481137" cy="494694"/>
                <a:chOff x="739" y="2887"/>
                <a:chExt cx="1991" cy="217"/>
              </a:xfrm>
            </p:grpSpPr>
            <p:sp>
              <p:nvSpPr>
                <p:cNvPr id="226" name="Line 73"/>
                <p:cNvSpPr>
                  <a:spLocks noChangeShapeType="1"/>
                </p:cNvSpPr>
                <p:nvPr/>
              </p:nvSpPr>
              <p:spPr bwMode="auto">
                <a:xfrm>
                  <a:off x="746" y="3104"/>
                  <a:ext cx="197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7" name="Line 74"/>
                <p:cNvSpPr>
                  <a:spLocks noChangeShapeType="1"/>
                </p:cNvSpPr>
                <p:nvPr/>
              </p:nvSpPr>
              <p:spPr bwMode="auto">
                <a:xfrm>
                  <a:off x="741" y="3048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8" name="Line 75"/>
                <p:cNvSpPr>
                  <a:spLocks noChangeShapeType="1"/>
                </p:cNvSpPr>
                <p:nvPr/>
              </p:nvSpPr>
              <p:spPr bwMode="auto">
                <a:xfrm>
                  <a:off x="741" y="288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9" name="Line 76"/>
                <p:cNvSpPr>
                  <a:spLocks noChangeShapeType="1"/>
                </p:cNvSpPr>
                <p:nvPr/>
              </p:nvSpPr>
              <p:spPr bwMode="auto">
                <a:xfrm>
                  <a:off x="746" y="30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0" name="Line 77"/>
                <p:cNvSpPr>
                  <a:spLocks noChangeShapeType="1"/>
                </p:cNvSpPr>
                <p:nvPr/>
              </p:nvSpPr>
              <p:spPr bwMode="auto">
                <a:xfrm>
                  <a:off x="746" y="298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1" name="Line 78"/>
                <p:cNvSpPr>
                  <a:spLocks noChangeShapeType="1"/>
                </p:cNvSpPr>
                <p:nvPr/>
              </p:nvSpPr>
              <p:spPr bwMode="auto">
                <a:xfrm>
                  <a:off x="746" y="2960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2" name="Line 79"/>
                <p:cNvSpPr>
                  <a:spLocks noChangeShapeType="1"/>
                </p:cNvSpPr>
                <p:nvPr/>
              </p:nvSpPr>
              <p:spPr bwMode="auto">
                <a:xfrm>
                  <a:off x="741" y="293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3" name="Line 80"/>
                <p:cNvSpPr>
                  <a:spLocks noChangeShapeType="1"/>
                </p:cNvSpPr>
                <p:nvPr/>
              </p:nvSpPr>
              <p:spPr bwMode="auto">
                <a:xfrm>
                  <a:off x="741" y="29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34" name="Line 81"/>
                <p:cNvSpPr>
                  <a:spLocks noChangeShapeType="1"/>
                </p:cNvSpPr>
                <p:nvPr/>
              </p:nvSpPr>
              <p:spPr bwMode="auto">
                <a:xfrm>
                  <a:off x="741" y="3073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A5A5A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99" name="Group 72"/>
              <p:cNvGrpSpPr>
                <a:grpSpLocks/>
              </p:cNvGrpSpPr>
              <p:nvPr/>
            </p:nvGrpSpPr>
            <p:grpSpPr bwMode="auto">
              <a:xfrm>
                <a:off x="7170738" y="1416675"/>
                <a:ext cx="1493837" cy="494694"/>
                <a:chOff x="739" y="2887"/>
                <a:chExt cx="1991" cy="217"/>
              </a:xfrm>
            </p:grpSpPr>
            <p:sp>
              <p:nvSpPr>
                <p:cNvPr id="217" name="Line 73"/>
                <p:cNvSpPr>
                  <a:spLocks noChangeShapeType="1"/>
                </p:cNvSpPr>
                <p:nvPr/>
              </p:nvSpPr>
              <p:spPr bwMode="auto">
                <a:xfrm>
                  <a:off x="746" y="3104"/>
                  <a:ext cx="197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8" name="Line 74"/>
                <p:cNvSpPr>
                  <a:spLocks noChangeShapeType="1"/>
                </p:cNvSpPr>
                <p:nvPr/>
              </p:nvSpPr>
              <p:spPr bwMode="auto">
                <a:xfrm>
                  <a:off x="741" y="3048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9" name="Line 75"/>
                <p:cNvSpPr>
                  <a:spLocks noChangeShapeType="1"/>
                </p:cNvSpPr>
                <p:nvPr/>
              </p:nvSpPr>
              <p:spPr bwMode="auto">
                <a:xfrm>
                  <a:off x="741" y="288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0" name="Line 76"/>
                <p:cNvSpPr>
                  <a:spLocks noChangeShapeType="1"/>
                </p:cNvSpPr>
                <p:nvPr/>
              </p:nvSpPr>
              <p:spPr bwMode="auto">
                <a:xfrm>
                  <a:off x="746" y="30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1" name="Line 77"/>
                <p:cNvSpPr>
                  <a:spLocks noChangeShapeType="1"/>
                </p:cNvSpPr>
                <p:nvPr/>
              </p:nvSpPr>
              <p:spPr bwMode="auto">
                <a:xfrm>
                  <a:off x="746" y="298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2" name="Line 78"/>
                <p:cNvSpPr>
                  <a:spLocks noChangeShapeType="1"/>
                </p:cNvSpPr>
                <p:nvPr/>
              </p:nvSpPr>
              <p:spPr bwMode="auto">
                <a:xfrm>
                  <a:off x="746" y="2960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3" name="Line 79"/>
                <p:cNvSpPr>
                  <a:spLocks noChangeShapeType="1"/>
                </p:cNvSpPr>
                <p:nvPr/>
              </p:nvSpPr>
              <p:spPr bwMode="auto">
                <a:xfrm>
                  <a:off x="741" y="293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4" name="Line 80"/>
                <p:cNvSpPr>
                  <a:spLocks noChangeShapeType="1"/>
                </p:cNvSpPr>
                <p:nvPr/>
              </p:nvSpPr>
              <p:spPr bwMode="auto">
                <a:xfrm>
                  <a:off x="741" y="29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5" name="Line 81"/>
                <p:cNvSpPr>
                  <a:spLocks noChangeShapeType="1"/>
                </p:cNvSpPr>
                <p:nvPr/>
              </p:nvSpPr>
              <p:spPr bwMode="auto">
                <a:xfrm>
                  <a:off x="741" y="3073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200" name="TextBox 199"/>
              <p:cNvSpPr txBox="1"/>
              <p:nvPr/>
            </p:nvSpPr>
            <p:spPr>
              <a:xfrm>
                <a:off x="659135" y="1945076"/>
                <a:ext cx="1638779" cy="772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Start</a:t>
                </a:r>
                <a:r>
                  <a:rPr kumimoji="0" lang="ca-E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ca-E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Date</a:t>
                </a:r>
                <a:endPara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 1st Mar</a:t>
                </a:r>
              </a:p>
            </p:txBody>
          </p:sp>
          <p:grpSp>
            <p:nvGrpSpPr>
              <p:cNvPr id="201" name="Group 72"/>
              <p:cNvGrpSpPr>
                <a:grpSpLocks/>
              </p:cNvGrpSpPr>
              <p:nvPr/>
            </p:nvGrpSpPr>
            <p:grpSpPr bwMode="auto">
              <a:xfrm>
                <a:off x="8653263" y="1408325"/>
                <a:ext cx="1457525" cy="494694"/>
                <a:chOff x="739" y="2887"/>
                <a:chExt cx="1991" cy="217"/>
              </a:xfrm>
            </p:grpSpPr>
            <p:sp>
              <p:nvSpPr>
                <p:cNvPr id="208" name="Line 73"/>
                <p:cNvSpPr>
                  <a:spLocks noChangeShapeType="1"/>
                </p:cNvSpPr>
                <p:nvPr/>
              </p:nvSpPr>
              <p:spPr bwMode="auto">
                <a:xfrm>
                  <a:off x="746" y="3104"/>
                  <a:ext cx="197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09" name="Line 74"/>
                <p:cNvSpPr>
                  <a:spLocks noChangeShapeType="1"/>
                </p:cNvSpPr>
                <p:nvPr/>
              </p:nvSpPr>
              <p:spPr bwMode="auto">
                <a:xfrm>
                  <a:off x="741" y="3048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0" name="Line 75"/>
                <p:cNvSpPr>
                  <a:spLocks noChangeShapeType="1"/>
                </p:cNvSpPr>
                <p:nvPr/>
              </p:nvSpPr>
              <p:spPr bwMode="auto">
                <a:xfrm>
                  <a:off x="741" y="288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1" name="Line 76"/>
                <p:cNvSpPr>
                  <a:spLocks noChangeShapeType="1"/>
                </p:cNvSpPr>
                <p:nvPr/>
              </p:nvSpPr>
              <p:spPr bwMode="auto">
                <a:xfrm>
                  <a:off x="746" y="30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2" name="Line 77"/>
                <p:cNvSpPr>
                  <a:spLocks noChangeShapeType="1"/>
                </p:cNvSpPr>
                <p:nvPr/>
              </p:nvSpPr>
              <p:spPr bwMode="auto">
                <a:xfrm>
                  <a:off x="746" y="298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3" name="Line 78"/>
                <p:cNvSpPr>
                  <a:spLocks noChangeShapeType="1"/>
                </p:cNvSpPr>
                <p:nvPr/>
              </p:nvSpPr>
              <p:spPr bwMode="auto">
                <a:xfrm>
                  <a:off x="746" y="2960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4" name="Line 79"/>
                <p:cNvSpPr>
                  <a:spLocks noChangeShapeType="1"/>
                </p:cNvSpPr>
                <p:nvPr/>
              </p:nvSpPr>
              <p:spPr bwMode="auto">
                <a:xfrm>
                  <a:off x="741" y="2939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5" name="Line 80"/>
                <p:cNvSpPr>
                  <a:spLocks noChangeShapeType="1"/>
                </p:cNvSpPr>
                <p:nvPr/>
              </p:nvSpPr>
              <p:spPr bwMode="auto">
                <a:xfrm>
                  <a:off x="741" y="2917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16" name="Line 81"/>
                <p:cNvSpPr>
                  <a:spLocks noChangeShapeType="1"/>
                </p:cNvSpPr>
                <p:nvPr/>
              </p:nvSpPr>
              <p:spPr bwMode="auto">
                <a:xfrm>
                  <a:off x="741" y="3073"/>
                  <a:ext cx="198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  <a:headEnd/>
                  <a:tailEnd type="triangle" w="med" len="med"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 useBgFill="1">
            <p:nvSpPr>
              <p:cNvPr id="202" name="TextBox 201"/>
              <p:cNvSpPr txBox="1"/>
              <p:nvPr/>
            </p:nvSpPr>
            <p:spPr>
              <a:xfrm>
                <a:off x="4409054" y="1558925"/>
                <a:ext cx="965245" cy="232974"/>
              </a:xfrm>
              <a:prstGeom prst="rect">
                <a:avLst/>
              </a:prstGeom>
            </p:spPr>
            <p:txBody>
              <a:bodyPr wrap="square" lIns="36000" tIns="18000" rIns="36000" bIns="18000" rtlCol="0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Lead-2</a:t>
                </a:r>
              </a:p>
            </p:txBody>
          </p:sp>
          <p:sp useBgFill="1">
            <p:nvSpPr>
              <p:cNvPr id="203" name="TextBox 202"/>
              <p:cNvSpPr txBox="1"/>
              <p:nvPr/>
            </p:nvSpPr>
            <p:spPr>
              <a:xfrm>
                <a:off x="5905624" y="1558925"/>
                <a:ext cx="965245" cy="232974"/>
              </a:xfrm>
              <a:prstGeom prst="rect">
                <a:avLst/>
              </a:prstGeom>
            </p:spPr>
            <p:txBody>
              <a:bodyPr wrap="square" lIns="36000" tIns="18000" rIns="36000" bIns="18000" rtlCol="0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Lead-3</a:t>
                </a:r>
              </a:p>
            </p:txBody>
          </p:sp>
          <p:sp useBgFill="1">
            <p:nvSpPr>
              <p:cNvPr id="204" name="TextBox 203"/>
              <p:cNvSpPr txBox="1"/>
              <p:nvPr/>
            </p:nvSpPr>
            <p:spPr>
              <a:xfrm>
                <a:off x="7392817" y="1558925"/>
                <a:ext cx="965245" cy="232974"/>
              </a:xfrm>
              <a:prstGeom prst="rect">
                <a:avLst/>
              </a:prstGeom>
            </p:spPr>
            <p:txBody>
              <a:bodyPr wrap="square" lIns="36000" tIns="18000" rIns="36000" bIns="18000" rtlCol="0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Lead-4</a:t>
                </a:r>
              </a:p>
            </p:txBody>
          </p:sp>
          <p:sp useBgFill="1">
            <p:nvSpPr>
              <p:cNvPr id="205" name="TextBox 204"/>
              <p:cNvSpPr txBox="1"/>
              <p:nvPr/>
            </p:nvSpPr>
            <p:spPr>
              <a:xfrm>
                <a:off x="8890309" y="1558925"/>
                <a:ext cx="965245" cy="232974"/>
              </a:xfrm>
              <a:prstGeom prst="rect">
                <a:avLst/>
              </a:prstGeom>
            </p:spPr>
            <p:txBody>
              <a:bodyPr wrap="square" lIns="36000" tIns="18000" rIns="36000" bIns="18000" rtlCol="0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Lead-5</a:t>
                </a:r>
              </a:p>
            </p:txBody>
          </p:sp>
          <p:sp useBgFill="1">
            <p:nvSpPr>
              <p:cNvPr id="206" name="TextBox 205"/>
              <p:cNvSpPr txBox="1"/>
              <p:nvPr/>
            </p:nvSpPr>
            <p:spPr>
              <a:xfrm>
                <a:off x="2910639" y="1558925"/>
                <a:ext cx="965245" cy="232974"/>
              </a:xfrm>
              <a:prstGeom prst="rect">
                <a:avLst/>
              </a:prstGeom>
            </p:spPr>
            <p:txBody>
              <a:bodyPr wrap="square" lIns="36000" tIns="18000" rIns="36000" bIns="18000" rtlCol="0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Lead-1</a:t>
                </a:r>
              </a:p>
            </p:txBody>
          </p:sp>
          <p:sp useBgFill="1">
            <p:nvSpPr>
              <p:cNvPr id="207" name="TextBox 206"/>
              <p:cNvSpPr txBox="1"/>
              <p:nvPr/>
            </p:nvSpPr>
            <p:spPr>
              <a:xfrm>
                <a:off x="1477721" y="1558925"/>
                <a:ext cx="965245" cy="232974"/>
              </a:xfrm>
              <a:prstGeom prst="rect">
                <a:avLst/>
              </a:prstGeom>
            </p:spPr>
            <p:txBody>
              <a:bodyPr wrap="square" lIns="36000" tIns="18000" rIns="36000" bIns="18000" rtlCol="0">
                <a:normAutofit fontScale="62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Lead-0</a:t>
                </a:r>
              </a:p>
            </p:txBody>
          </p:sp>
        </p:grpSp>
        <p:grpSp>
          <p:nvGrpSpPr>
            <p:cNvPr id="73" name="Group 72"/>
            <p:cNvGrpSpPr>
              <a:grpSpLocks/>
            </p:cNvGrpSpPr>
            <p:nvPr/>
          </p:nvGrpSpPr>
          <p:grpSpPr bwMode="auto">
            <a:xfrm>
              <a:off x="2743878" y="3193622"/>
              <a:ext cx="1132440" cy="374476"/>
              <a:chOff x="739" y="2887"/>
              <a:chExt cx="1991" cy="217"/>
            </a:xfrm>
          </p:grpSpPr>
          <p:sp>
            <p:nvSpPr>
              <p:cNvPr id="185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6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7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8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9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0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1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2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3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74" name="Oval 82"/>
            <p:cNvSpPr>
              <a:spLocks noChangeArrowheads="1"/>
            </p:cNvSpPr>
            <p:nvPr/>
          </p:nvSpPr>
          <p:spPr bwMode="auto">
            <a:xfrm>
              <a:off x="2684233" y="3184524"/>
              <a:ext cx="126580" cy="393141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75" name="Group 72"/>
            <p:cNvGrpSpPr>
              <a:grpSpLocks/>
            </p:cNvGrpSpPr>
            <p:nvPr/>
          </p:nvGrpSpPr>
          <p:grpSpPr bwMode="auto">
            <a:xfrm>
              <a:off x="3873488" y="3187302"/>
              <a:ext cx="1122400" cy="374476"/>
              <a:chOff x="739" y="2887"/>
              <a:chExt cx="1991" cy="217"/>
            </a:xfrm>
          </p:grpSpPr>
          <p:sp>
            <p:nvSpPr>
              <p:cNvPr id="176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7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8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9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0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1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2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3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4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6" name="Group 72"/>
            <p:cNvGrpSpPr>
              <a:grpSpLocks/>
            </p:cNvGrpSpPr>
            <p:nvPr/>
          </p:nvGrpSpPr>
          <p:grpSpPr bwMode="auto">
            <a:xfrm>
              <a:off x="4996624" y="3180981"/>
              <a:ext cx="1120463" cy="374476"/>
              <a:chOff x="739" y="2887"/>
              <a:chExt cx="1991" cy="217"/>
            </a:xfrm>
          </p:grpSpPr>
          <p:sp>
            <p:nvSpPr>
              <p:cNvPr id="167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8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9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0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1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2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3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4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5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7" name="Group 72"/>
            <p:cNvGrpSpPr>
              <a:grpSpLocks/>
            </p:cNvGrpSpPr>
            <p:nvPr/>
          </p:nvGrpSpPr>
          <p:grpSpPr bwMode="auto">
            <a:xfrm>
              <a:off x="6125499" y="3174660"/>
              <a:ext cx="1121198" cy="374476"/>
              <a:chOff x="739" y="2887"/>
              <a:chExt cx="1991" cy="217"/>
            </a:xfrm>
          </p:grpSpPr>
          <p:sp>
            <p:nvSpPr>
              <p:cNvPr id="158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9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0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1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2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3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4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5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6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78" name="Group 72"/>
            <p:cNvGrpSpPr>
              <a:grpSpLocks/>
            </p:cNvGrpSpPr>
            <p:nvPr/>
          </p:nvGrpSpPr>
          <p:grpSpPr bwMode="auto">
            <a:xfrm>
              <a:off x="7245496" y="3168339"/>
              <a:ext cx="1130812" cy="374476"/>
              <a:chOff x="739" y="2887"/>
              <a:chExt cx="1991" cy="217"/>
            </a:xfrm>
          </p:grpSpPr>
          <p:sp>
            <p:nvSpPr>
              <p:cNvPr id="149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0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1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2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3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4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5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6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7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316311" y="3568331"/>
              <a:ext cx="131373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</a:t>
              </a: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</a:t>
              </a:r>
              <a:endPara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 1st </a:t>
              </a: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Apr</a:t>
              </a:r>
              <a:endPara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 useBgFill="1">
          <p:nvSpPr>
            <p:cNvPr id="80" name="TextBox 79"/>
            <p:cNvSpPr txBox="1"/>
            <p:nvPr/>
          </p:nvSpPr>
          <p:spPr>
            <a:xfrm>
              <a:off x="5154943" y="3276020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Lead-2</a:t>
              </a:r>
            </a:p>
          </p:txBody>
        </p:sp>
        <p:sp useBgFill="1">
          <p:nvSpPr>
            <p:cNvPr id="81" name="TextBox 80"/>
            <p:cNvSpPr txBox="1"/>
            <p:nvPr/>
          </p:nvSpPr>
          <p:spPr>
            <a:xfrm>
              <a:off x="6287824" y="3276020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Lead-3</a:t>
              </a:r>
            </a:p>
          </p:txBody>
        </p:sp>
        <p:sp useBgFill="1">
          <p:nvSpPr>
            <p:cNvPr id="82" name="TextBox 81"/>
            <p:cNvSpPr txBox="1"/>
            <p:nvPr/>
          </p:nvSpPr>
          <p:spPr>
            <a:xfrm>
              <a:off x="7413606" y="3276020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Lead-4</a:t>
              </a:r>
            </a:p>
          </p:txBody>
        </p:sp>
        <p:sp useBgFill="1">
          <p:nvSpPr>
            <p:cNvPr id="83" name="TextBox 82"/>
            <p:cNvSpPr txBox="1"/>
            <p:nvPr/>
          </p:nvSpPr>
          <p:spPr>
            <a:xfrm>
              <a:off x="4020666" y="3276020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Lead-1</a:t>
              </a:r>
            </a:p>
          </p:txBody>
        </p:sp>
        <p:sp useBgFill="1">
          <p:nvSpPr>
            <p:cNvPr id="84" name="TextBox 83"/>
            <p:cNvSpPr txBox="1"/>
            <p:nvPr/>
          </p:nvSpPr>
          <p:spPr>
            <a:xfrm>
              <a:off x="2935969" y="3276020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Lead-0</a:t>
              </a:r>
            </a:p>
          </p:txBody>
        </p:sp>
        <p:grpSp>
          <p:nvGrpSpPr>
            <p:cNvPr id="85" name="Group 72"/>
            <p:cNvGrpSpPr>
              <a:grpSpLocks/>
            </p:cNvGrpSpPr>
            <p:nvPr/>
          </p:nvGrpSpPr>
          <p:grpSpPr bwMode="auto">
            <a:xfrm>
              <a:off x="3865169" y="3896441"/>
              <a:ext cx="1132440" cy="374476"/>
              <a:chOff x="739" y="2887"/>
              <a:chExt cx="1991" cy="217"/>
            </a:xfrm>
          </p:grpSpPr>
          <p:sp>
            <p:nvSpPr>
              <p:cNvPr id="140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1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2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3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4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5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6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7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8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3805525" y="3887342"/>
              <a:ext cx="126580" cy="393141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87" name="Group 72"/>
            <p:cNvGrpSpPr>
              <a:grpSpLocks/>
            </p:cNvGrpSpPr>
            <p:nvPr/>
          </p:nvGrpSpPr>
          <p:grpSpPr bwMode="auto">
            <a:xfrm>
              <a:off x="4994779" y="3890120"/>
              <a:ext cx="1122400" cy="374476"/>
              <a:chOff x="739" y="2887"/>
              <a:chExt cx="1991" cy="217"/>
            </a:xfrm>
          </p:grpSpPr>
          <p:sp>
            <p:nvSpPr>
              <p:cNvPr id="131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2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3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4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5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6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7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8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9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88" name="Group 72"/>
            <p:cNvGrpSpPr>
              <a:grpSpLocks/>
            </p:cNvGrpSpPr>
            <p:nvPr/>
          </p:nvGrpSpPr>
          <p:grpSpPr bwMode="auto">
            <a:xfrm>
              <a:off x="6117916" y="3883799"/>
              <a:ext cx="1120463" cy="374476"/>
              <a:chOff x="739" y="2887"/>
              <a:chExt cx="1991" cy="217"/>
            </a:xfrm>
          </p:grpSpPr>
          <p:sp>
            <p:nvSpPr>
              <p:cNvPr id="122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3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4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5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6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7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8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9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0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89" name="Group 72"/>
            <p:cNvGrpSpPr>
              <a:grpSpLocks/>
            </p:cNvGrpSpPr>
            <p:nvPr/>
          </p:nvGrpSpPr>
          <p:grpSpPr bwMode="auto">
            <a:xfrm>
              <a:off x="7246790" y="3877478"/>
              <a:ext cx="1121198" cy="374476"/>
              <a:chOff x="739" y="2887"/>
              <a:chExt cx="1991" cy="217"/>
            </a:xfrm>
          </p:grpSpPr>
          <p:sp>
            <p:nvSpPr>
              <p:cNvPr id="113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4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5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6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7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8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9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0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21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A5A5A5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3446505" y="4228419"/>
              <a:ext cx="133831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Start</a:t>
              </a: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ca-E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</a:t>
              </a:r>
              <a:endPara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1st May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 useBgFill="1">
          <p:nvSpPr>
            <p:cNvPr id="91" name="TextBox 90"/>
            <p:cNvSpPr txBox="1"/>
            <p:nvPr/>
          </p:nvSpPr>
          <p:spPr>
            <a:xfrm>
              <a:off x="6276234" y="3978838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Lead-2</a:t>
              </a:r>
            </a:p>
          </p:txBody>
        </p:sp>
        <p:sp useBgFill="1">
          <p:nvSpPr>
            <p:cNvPr id="92" name="TextBox 91"/>
            <p:cNvSpPr txBox="1"/>
            <p:nvPr/>
          </p:nvSpPr>
          <p:spPr>
            <a:xfrm>
              <a:off x="7409115" y="3978838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Lead-3</a:t>
              </a:r>
            </a:p>
          </p:txBody>
        </p:sp>
        <p:sp useBgFill="1">
          <p:nvSpPr>
            <p:cNvPr id="93" name="TextBox 92"/>
            <p:cNvSpPr txBox="1"/>
            <p:nvPr/>
          </p:nvSpPr>
          <p:spPr>
            <a:xfrm>
              <a:off x="5141957" y="3978838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Lead-1</a:t>
              </a:r>
            </a:p>
          </p:txBody>
        </p:sp>
        <p:sp useBgFill="1">
          <p:nvSpPr>
            <p:cNvPr id="94" name="TextBox 93"/>
            <p:cNvSpPr txBox="1"/>
            <p:nvPr/>
          </p:nvSpPr>
          <p:spPr>
            <a:xfrm>
              <a:off x="4057260" y="3978838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Lead-0</a:t>
              </a:r>
            </a:p>
          </p:txBody>
        </p:sp>
        <p:grpSp>
          <p:nvGrpSpPr>
            <p:cNvPr id="95" name="Group 72"/>
            <p:cNvGrpSpPr>
              <a:grpSpLocks/>
            </p:cNvGrpSpPr>
            <p:nvPr/>
          </p:nvGrpSpPr>
          <p:grpSpPr bwMode="auto">
            <a:xfrm>
              <a:off x="7237551" y="1801189"/>
              <a:ext cx="1103324" cy="374476"/>
              <a:chOff x="739" y="2887"/>
              <a:chExt cx="1991" cy="217"/>
            </a:xfrm>
          </p:grpSpPr>
          <p:sp>
            <p:nvSpPr>
              <p:cNvPr id="104" name="Line 73"/>
              <p:cNvSpPr>
                <a:spLocks noChangeShapeType="1"/>
              </p:cNvSpPr>
              <p:nvPr/>
            </p:nvSpPr>
            <p:spPr bwMode="auto">
              <a:xfrm>
                <a:off x="746" y="3104"/>
                <a:ext cx="19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05" name="Line 74"/>
              <p:cNvSpPr>
                <a:spLocks noChangeShapeType="1"/>
              </p:cNvSpPr>
              <p:nvPr/>
            </p:nvSpPr>
            <p:spPr bwMode="auto">
              <a:xfrm>
                <a:off x="741" y="3048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06" name="Line 75"/>
              <p:cNvSpPr>
                <a:spLocks noChangeShapeType="1"/>
              </p:cNvSpPr>
              <p:nvPr/>
            </p:nvSpPr>
            <p:spPr bwMode="auto">
              <a:xfrm>
                <a:off x="741" y="288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07" name="Line 76"/>
              <p:cNvSpPr>
                <a:spLocks noChangeShapeType="1"/>
              </p:cNvSpPr>
              <p:nvPr/>
            </p:nvSpPr>
            <p:spPr bwMode="auto">
              <a:xfrm>
                <a:off x="746" y="30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08" name="Line 77"/>
              <p:cNvSpPr>
                <a:spLocks noChangeShapeType="1"/>
              </p:cNvSpPr>
              <p:nvPr/>
            </p:nvSpPr>
            <p:spPr bwMode="auto">
              <a:xfrm>
                <a:off x="746" y="298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09" name="Line 78"/>
              <p:cNvSpPr>
                <a:spLocks noChangeShapeType="1"/>
              </p:cNvSpPr>
              <p:nvPr/>
            </p:nvSpPr>
            <p:spPr bwMode="auto">
              <a:xfrm>
                <a:off x="746" y="2960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0" name="Line 79"/>
              <p:cNvSpPr>
                <a:spLocks noChangeShapeType="1"/>
              </p:cNvSpPr>
              <p:nvPr/>
            </p:nvSpPr>
            <p:spPr bwMode="auto">
              <a:xfrm>
                <a:off x="741" y="2939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1" name="Line 80"/>
              <p:cNvSpPr>
                <a:spLocks noChangeShapeType="1"/>
              </p:cNvSpPr>
              <p:nvPr/>
            </p:nvSpPr>
            <p:spPr bwMode="auto">
              <a:xfrm>
                <a:off x="741" y="2917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2" name="Line 81"/>
              <p:cNvSpPr>
                <a:spLocks noChangeShapeType="1"/>
              </p:cNvSpPr>
              <p:nvPr/>
            </p:nvSpPr>
            <p:spPr bwMode="auto">
              <a:xfrm>
                <a:off x="741" y="3073"/>
                <a:ext cx="198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/>
                </a:solidFill>
                <a:prstDash val="solid"/>
                <a:miter lim="800000"/>
                <a:headEnd/>
                <a:tailEnd type="triangle" w="med" len="med"/>
              </a:ln>
              <a:effectLst/>
              <a:ex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 useBgFill="1">
          <p:nvSpPr>
            <p:cNvPr id="96" name="TextBox 95"/>
            <p:cNvSpPr txBox="1"/>
            <p:nvPr/>
          </p:nvSpPr>
          <p:spPr>
            <a:xfrm>
              <a:off x="7425893" y="1906290"/>
              <a:ext cx="730676" cy="176358"/>
            </a:xfrm>
            <a:prstGeom prst="rect">
              <a:avLst/>
            </a:prstGeom>
          </p:spPr>
          <p:txBody>
            <a:bodyPr wrap="square" lIns="36000" tIns="18000" rIns="36000" bIns="18000" rtlCol="0">
              <a:normAutofit fontScale="62500" lnSpcReduction="2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Lead-6</a:t>
              </a:r>
            </a:p>
          </p:txBody>
        </p:sp>
        <p:sp>
          <p:nvSpPr>
            <p:cNvPr id="97" name="Line 2"/>
            <p:cNvSpPr>
              <a:spLocks noChangeShapeType="1"/>
            </p:cNvSpPr>
            <p:nvPr/>
          </p:nvSpPr>
          <p:spPr bwMode="auto">
            <a:xfrm>
              <a:off x="482781" y="1732348"/>
              <a:ext cx="8305496" cy="13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98" name="Line 8"/>
            <p:cNvSpPr>
              <a:spLocks noChangeShapeType="1"/>
            </p:cNvSpPr>
            <p:nvPr/>
          </p:nvSpPr>
          <p:spPr bwMode="auto">
            <a:xfrm flipV="1">
              <a:off x="8355193" y="4717788"/>
              <a:ext cx="0" cy="11622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81060" y="1398323"/>
              <a:ext cx="8150775" cy="48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7 </a:t>
              </a:r>
              <a:r>
                <a:rPr kumimoji="0" lang="ca-E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months</a:t>
              </a:r>
              <a:r>
                <a:rPr kumimoji="0" lang="ca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ca-E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forecast</a:t>
              </a:r>
              <a:endParaRPr kumimoji="0" lang="ca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328631" y="2387995"/>
              <a:ext cx="448565" cy="55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...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328631" y="1731999"/>
              <a:ext cx="448565" cy="55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...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328268" y="3117503"/>
              <a:ext cx="448565" cy="55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...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319002" y="3820309"/>
              <a:ext cx="448565" cy="55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...</a:t>
              </a:r>
            </a:p>
          </p:txBody>
        </p:sp>
      </p:grpSp>
      <p:sp>
        <p:nvSpPr>
          <p:cNvPr id="316" name="1 Título"/>
          <p:cNvSpPr txBox="1">
            <a:spLocks/>
          </p:cNvSpPr>
          <p:nvPr/>
        </p:nvSpPr>
        <p:spPr bwMode="auto">
          <a:xfrm>
            <a:off x="396875" y="144463"/>
            <a:ext cx="6191250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altLang="en-US" dirty="0">
                <a:ea typeface="ＭＳ Ｐゴシック" pitchFamily="34" charset="-128"/>
                <a:cs typeface="Arial" pitchFamily="34" charset="0"/>
              </a:rPr>
              <a:t>Seasonal prediction</a:t>
            </a:r>
          </a:p>
        </p:txBody>
      </p:sp>
    </p:spTree>
    <p:extLst>
      <p:ext uri="{BB962C8B-B14F-4D97-AF65-F5344CB8AC3E}">
        <p14:creationId xmlns:p14="http://schemas.microsoft.com/office/powerpoint/2010/main" val="1535295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oup 315"/>
          <p:cNvGrpSpPr/>
          <p:nvPr/>
        </p:nvGrpSpPr>
        <p:grpSpPr>
          <a:xfrm>
            <a:off x="1074215" y="1493738"/>
            <a:ext cx="6995570" cy="4673326"/>
            <a:chOff x="1153990" y="1316133"/>
            <a:chExt cx="6995570" cy="4673326"/>
          </a:xfrm>
        </p:grpSpPr>
        <p:pic>
          <p:nvPicPr>
            <p:cNvPr id="317" name="Imagen 4" descr="nature14956-f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990" y="1316133"/>
              <a:ext cx="6894255" cy="4673326"/>
            </a:xfrm>
            <a:prstGeom prst="rect">
              <a:avLst/>
            </a:prstGeom>
          </p:spPr>
        </p:pic>
        <p:sp>
          <p:nvSpPr>
            <p:cNvPr id="318" name="Rectangle 317"/>
            <p:cNvSpPr/>
            <p:nvPr/>
          </p:nvSpPr>
          <p:spPr>
            <a:xfrm>
              <a:off x="6509064" y="1841488"/>
              <a:ext cx="1640496" cy="41283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ca-ES">
                <a:solidFill>
                  <a:prstClr val="black"/>
                </a:solidFill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6606085" y="3261724"/>
              <a:ext cx="1481738" cy="94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ca-ES" b="1" dirty="0" err="1">
                  <a:solidFill>
                    <a:prstClr val="black"/>
                  </a:solidFill>
                  <a:latin typeface="Calibri"/>
                  <a:ea typeface="+mn-ea"/>
                </a:rPr>
                <a:t>Statistical</a:t>
              </a:r>
              <a:r>
                <a:rPr lang="ca-ES" b="1" dirty="0">
                  <a:solidFill>
                    <a:prstClr val="black"/>
                  </a:solidFill>
                  <a:latin typeface="Calibri"/>
                  <a:ea typeface="+mn-ea"/>
                </a:rPr>
                <a:t> </a:t>
              </a:r>
              <a:r>
                <a:rPr lang="ca-ES" b="1" dirty="0" err="1">
                  <a:solidFill>
                    <a:prstClr val="black"/>
                  </a:solidFill>
                  <a:latin typeface="Calibri"/>
                  <a:ea typeface="+mn-ea"/>
                </a:rPr>
                <a:t>analysis</a:t>
              </a:r>
              <a:r>
                <a:rPr lang="ca-ES" b="1" dirty="0">
                  <a:solidFill>
                    <a:prstClr val="black"/>
                  </a:solidFill>
                  <a:latin typeface="Calibri"/>
                  <a:ea typeface="+mn-ea"/>
                </a:rPr>
                <a:t>, </a:t>
              </a:r>
              <a:r>
                <a:rPr lang="ca-ES" b="1" dirty="0" err="1">
                  <a:solidFill>
                    <a:prstClr val="black"/>
                  </a:solidFill>
                  <a:latin typeface="Calibri"/>
                  <a:ea typeface="+mn-ea"/>
                </a:rPr>
                <a:t>skill</a:t>
              </a:r>
              <a:r>
                <a:rPr lang="ca-ES" b="1" dirty="0">
                  <a:solidFill>
                    <a:prstClr val="black"/>
                  </a:solidFill>
                  <a:latin typeface="Calibri"/>
                  <a:ea typeface="+mn-ea"/>
                </a:rPr>
                <a:t> </a:t>
              </a:r>
              <a:r>
                <a:rPr lang="ca-ES" b="1" dirty="0" err="1">
                  <a:solidFill>
                    <a:prstClr val="black"/>
                  </a:solidFill>
                  <a:latin typeface="Calibri"/>
                  <a:ea typeface="+mn-ea"/>
                </a:rPr>
                <a:t>assessment</a:t>
              </a:r>
              <a:r>
                <a:rPr lang="ca-ES" b="1" dirty="0">
                  <a:solidFill>
                    <a:prstClr val="black"/>
                  </a:solidFill>
                  <a:latin typeface="Calibri"/>
                  <a:ea typeface="+mn-ea"/>
                </a:rPr>
                <a:t>...</a:t>
              </a:r>
            </a:p>
          </p:txBody>
        </p:sp>
      </p:grpSp>
      <p:sp>
        <p:nvSpPr>
          <p:cNvPr id="320" name="1 Título"/>
          <p:cNvSpPr txBox="1">
            <a:spLocks/>
          </p:cNvSpPr>
          <p:nvPr/>
        </p:nvSpPr>
        <p:spPr bwMode="auto">
          <a:xfrm>
            <a:off x="396875" y="144463"/>
            <a:ext cx="6191250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altLang="en-US" dirty="0">
                <a:ea typeface="ＭＳ Ｐゴシック" pitchFamily="34" charset="-128"/>
                <a:cs typeface="Arial" pitchFamily="34" charset="0"/>
              </a:rPr>
              <a:t>Ensemble prediction</a:t>
            </a:r>
          </a:p>
        </p:txBody>
      </p:sp>
    </p:spTree>
    <p:extLst>
      <p:ext uri="{BB962C8B-B14F-4D97-AF65-F5344CB8AC3E}">
        <p14:creationId xmlns:p14="http://schemas.microsoft.com/office/powerpoint/2010/main" val="272985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916238" y="5022850"/>
            <a:ext cx="719137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7" name="1 Título"/>
          <p:cNvSpPr txBox="1">
            <a:spLocks/>
          </p:cNvSpPr>
          <p:nvPr/>
        </p:nvSpPr>
        <p:spPr bwMode="auto">
          <a:xfrm>
            <a:off x="323528" y="125586"/>
            <a:ext cx="6191250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altLang="en-US" dirty="0">
                <a:ea typeface="ＭＳ Ｐゴシック" pitchFamily="34" charset="-128"/>
                <a:cs typeface="Arial" pitchFamily="34" charset="0"/>
              </a:rPr>
              <a:t>Bias correction/downscaling</a:t>
            </a:r>
          </a:p>
        </p:txBody>
      </p:sp>
      <p:sp>
        <p:nvSpPr>
          <p:cNvPr id="29" name="CuadroTexto 34"/>
          <p:cNvSpPr txBox="1">
            <a:spLocks noChangeArrowheads="1"/>
          </p:cNvSpPr>
          <p:nvPr/>
        </p:nvSpPr>
        <p:spPr bwMode="auto">
          <a:xfrm>
            <a:off x="250825" y="985838"/>
            <a:ext cx="86423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charset="0"/>
              </a:rPr>
              <a:t>Perfect prognosis </a:t>
            </a:r>
            <a:r>
              <a:rPr lang="en-GB" dirty="0">
                <a:cs typeface="Arial" charset="0"/>
              </a:rPr>
              <a:t>approach: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GB" dirty="0"/>
              <a:t>In the training phase the statistical model is calibrated using observational data for both the predictands and predictors (e.g. reanalysis data)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GB" dirty="0"/>
              <a:t>Typical techniques: transfer functions, </a:t>
            </a:r>
            <a:r>
              <a:rPr lang="en-GB" dirty="0" err="1"/>
              <a:t>analogs</a:t>
            </a:r>
            <a:r>
              <a:rPr lang="en-GB" dirty="0"/>
              <a:t>, weather typing, weather generators, etc. (</a:t>
            </a:r>
            <a:r>
              <a:rPr lang="en-GB" dirty="0" err="1"/>
              <a:t>Maraun</a:t>
            </a:r>
            <a:r>
              <a:rPr lang="en-GB" dirty="0"/>
              <a:t> et al. 2010)</a:t>
            </a:r>
          </a:p>
        </p:txBody>
      </p:sp>
      <p:sp>
        <p:nvSpPr>
          <p:cNvPr id="30" name="CuadroTexto 35"/>
          <p:cNvSpPr txBox="1">
            <a:spLocks noChangeArrowheads="1"/>
          </p:cNvSpPr>
          <p:nvPr/>
        </p:nvSpPr>
        <p:spPr bwMode="auto">
          <a:xfrm>
            <a:off x="107950" y="6678613"/>
            <a:ext cx="532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800">
                <a:cs typeface="Arial" pitchFamily="34" charset="0"/>
              </a:rPr>
              <a:t>Source: José M. Gutiérrez, University of Cantabria</a:t>
            </a:r>
          </a:p>
        </p:txBody>
      </p:sp>
      <p:grpSp>
        <p:nvGrpSpPr>
          <p:cNvPr id="31" name="Group 33"/>
          <p:cNvGrpSpPr>
            <a:grpSpLocks/>
          </p:cNvGrpSpPr>
          <p:nvPr/>
        </p:nvGrpSpPr>
        <p:grpSpPr bwMode="auto">
          <a:xfrm>
            <a:off x="395288" y="3589338"/>
            <a:ext cx="7988300" cy="2947987"/>
            <a:chOff x="613" y="2141"/>
            <a:chExt cx="5032" cy="1857"/>
          </a:xfrm>
        </p:grpSpPr>
        <p:sp>
          <p:nvSpPr>
            <p:cNvPr id="32" name="AutoShape 9"/>
            <p:cNvSpPr>
              <a:spLocks noChangeArrowheads="1"/>
            </p:cNvSpPr>
            <p:nvPr/>
          </p:nvSpPr>
          <p:spPr bwMode="auto">
            <a:xfrm>
              <a:off x="3141" y="2800"/>
              <a:ext cx="965" cy="706"/>
            </a:xfrm>
            <a:prstGeom prst="rightArrow">
              <a:avLst>
                <a:gd name="adj1" fmla="val 49861"/>
                <a:gd name="adj2" fmla="val 46600"/>
              </a:avLst>
            </a:prstGeom>
            <a:solidFill>
              <a:srgbClr val="B6D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4106" y="2953"/>
              <a:ext cx="453" cy="3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2246" y="3089"/>
              <a:ext cx="355" cy="33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3972" y="2656"/>
              <a:ext cx="1019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defTabSz="762000" eaLnBrk="0" hangingPunct="0">
                <a:defRPr/>
              </a:pPr>
              <a:r>
                <a:rPr lang="en-GB" sz="1200" b="1" i="1">
                  <a:latin typeface="Arial"/>
                  <a:ea typeface="ＭＳ Ｐゴシック" charset="0"/>
                  <a:cs typeface="Arial"/>
                </a:rPr>
                <a:t>Precipitation</a:t>
              </a:r>
              <a:br>
                <a:rPr lang="en-GB" sz="1200" b="1" i="1">
                  <a:latin typeface="Arial"/>
                  <a:ea typeface="ＭＳ Ｐゴシック" charset="0"/>
                  <a:cs typeface="Arial"/>
                </a:rPr>
              </a:br>
              <a:r>
                <a:rPr lang="en-GB" sz="1200" b="1" i="1">
                  <a:latin typeface="Arial"/>
                  <a:ea typeface="ＭＳ Ｐゴシック" charset="0"/>
                  <a:cs typeface="Arial"/>
                </a:rPr>
                <a:t>Temperature</a:t>
              </a:r>
            </a:p>
          </p:txBody>
        </p:sp>
        <p:sp>
          <p:nvSpPr>
            <p:cNvPr id="36" name="Rectangle 13"/>
            <p:cNvSpPr>
              <a:spLocks noChangeArrowheads="1"/>
            </p:cNvSpPr>
            <p:nvPr/>
          </p:nvSpPr>
          <p:spPr bwMode="auto">
            <a:xfrm>
              <a:off x="1656" y="2574"/>
              <a:ext cx="1965" cy="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defTabSz="762000" eaLnBrk="0" hangingPunct="0">
                <a:defRPr/>
              </a:pPr>
              <a:r>
                <a:rPr lang="en-GB">
                  <a:latin typeface="Arial"/>
                  <a:ea typeface="ＭＳ Ｐゴシック" charset="0"/>
                  <a:cs typeface="Arial"/>
                </a:rPr>
                <a:t>(</a:t>
              </a:r>
              <a:r>
                <a:rPr lang="en-GB" sz="1400" b="1">
                  <a:latin typeface="Arial"/>
                  <a:ea typeface="ＭＳ Ｐゴシック" charset="0"/>
                  <a:cs typeface="Arial"/>
                </a:rPr>
                <a:t>SLP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, </a:t>
              </a:r>
              <a:r>
                <a:rPr lang="en-GB" sz="1400" b="1">
                  <a:latin typeface="Arial"/>
                  <a:ea typeface="ＭＳ Ｐゴシック" charset="0"/>
                  <a:cs typeface="Arial"/>
                </a:rPr>
                <a:t>T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(</a:t>
              </a:r>
              <a:r>
                <a:rPr lang="en-GB" sz="1000">
                  <a:latin typeface="Arial"/>
                  <a:ea typeface="ＭＳ Ｐゴシック" charset="0"/>
                  <a:cs typeface="Arial"/>
                </a:rPr>
                <a:t>850 hPa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); </a:t>
              </a:r>
            </a:p>
            <a:p>
              <a:pPr defTabSz="762000" eaLnBrk="0" hangingPunct="0">
                <a:defRPr/>
              </a:pPr>
              <a:r>
                <a:rPr lang="en-GB" sz="1400">
                  <a:latin typeface="Arial"/>
                  <a:ea typeface="ＭＳ Ｐゴシック" charset="0"/>
                  <a:cs typeface="Arial"/>
                </a:rPr>
                <a:t>  </a:t>
              </a:r>
              <a:r>
                <a:rPr lang="en-GB" sz="1400" b="1">
                  <a:latin typeface="Arial"/>
                  <a:ea typeface="ＭＳ Ｐゴシック" charset="0"/>
                  <a:cs typeface="Arial"/>
                </a:rPr>
                <a:t>T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(</a:t>
              </a:r>
              <a:r>
                <a:rPr lang="en-GB" sz="1000">
                  <a:latin typeface="Arial"/>
                  <a:ea typeface="ＭＳ Ｐゴシック" charset="0"/>
                  <a:cs typeface="Arial"/>
                </a:rPr>
                <a:t>700 hPa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),..., </a:t>
              </a:r>
              <a:r>
                <a:rPr lang="en-GB" sz="1400" b="1">
                  <a:latin typeface="Arial"/>
                  <a:ea typeface="ＭＳ Ｐゴシック" charset="0"/>
                  <a:cs typeface="Arial"/>
                </a:rPr>
                <a:t>Z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(</a:t>
              </a:r>
              <a:r>
                <a:rPr lang="en-GB" sz="1000">
                  <a:latin typeface="Arial"/>
                  <a:ea typeface="ＭＳ Ｐゴシック" charset="0"/>
                  <a:cs typeface="Arial"/>
                </a:rPr>
                <a:t>500 mb</a:t>
              </a:r>
              <a:r>
                <a:rPr lang="en-GB" sz="1400">
                  <a:latin typeface="Arial"/>
                  <a:ea typeface="ＭＳ Ｐゴシック" charset="0"/>
                  <a:cs typeface="Arial"/>
                </a:rPr>
                <a:t>)</a:t>
              </a:r>
              <a:r>
                <a:rPr lang="en-GB">
                  <a:latin typeface="Arial"/>
                  <a:ea typeface="ＭＳ Ｐゴシック" charset="0"/>
                  <a:cs typeface="Arial"/>
                </a:rPr>
                <a:t>)</a:t>
              </a:r>
            </a:p>
            <a:p>
              <a:pPr defTabSz="762000" eaLnBrk="0" hangingPunct="0">
                <a:defRPr/>
              </a:pPr>
              <a:r>
                <a:rPr lang="en-GB" sz="1600">
                  <a:latin typeface="Arial"/>
                  <a:ea typeface="ＭＳ Ｐゴシック" charset="0"/>
                  <a:cs typeface="Arial"/>
                </a:rPr>
                <a:t> </a:t>
              </a:r>
              <a:br>
                <a:rPr lang="en-GB" sz="1600">
                  <a:latin typeface="Arial"/>
                  <a:ea typeface="ＭＳ Ｐゴシック" charset="0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	    </a:t>
              </a:r>
              <a:r>
                <a:rPr lang="en-GB" sz="2400" b="1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X</a:t>
              </a:r>
              <a:r>
                <a:rPr lang="en-GB" sz="2800" baseline="-250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n</a:t>
              </a:r>
              <a:endParaRPr lang="en-GB" sz="28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" name="AutoShape 14"/>
            <p:cNvSpPr>
              <a:spLocks/>
            </p:cNvSpPr>
            <p:nvPr/>
          </p:nvSpPr>
          <p:spPr bwMode="auto">
            <a:xfrm>
              <a:off x="2978" y="2573"/>
              <a:ext cx="45" cy="768"/>
            </a:xfrm>
            <a:prstGeom prst="rightBrace">
              <a:avLst>
                <a:gd name="adj1" fmla="val 14222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3108" y="2981"/>
              <a:ext cx="1146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 defTabSz="7620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7620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7620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7620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7620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GB" altLang="en-US" sz="1200" b="1">
                  <a:solidFill>
                    <a:schemeClr val="bg1"/>
                  </a:solidFill>
                  <a:cs typeface="Arial" pitchFamily="34" charset="0"/>
                </a:rPr>
                <a:t>Regres, Analogs, …</a:t>
              </a:r>
            </a:p>
            <a:p>
              <a:r>
                <a:rPr lang="en-GB" altLang="en-US" sz="1800" b="1" i="1">
                  <a:solidFill>
                    <a:schemeClr val="bg1"/>
                  </a:solidFill>
                  <a:cs typeface="Arial" pitchFamily="34" charset="0"/>
                </a:rPr>
                <a:t>Y</a:t>
              </a:r>
              <a:r>
                <a:rPr lang="en-GB" altLang="en-US" sz="1800" b="1" i="1" baseline="-25000">
                  <a:solidFill>
                    <a:schemeClr val="bg1"/>
                  </a:solidFill>
                  <a:cs typeface="Arial" pitchFamily="34" charset="0"/>
                </a:rPr>
                <a:t>n</a:t>
              </a:r>
              <a:r>
                <a:rPr lang="en-GB" altLang="en-US" sz="1600" b="1" i="1">
                  <a:solidFill>
                    <a:schemeClr val="bg1"/>
                  </a:solidFill>
                  <a:cs typeface="Arial" pitchFamily="34" charset="0"/>
                </a:rPr>
                <a:t> = </a:t>
              </a:r>
              <a:r>
                <a:rPr lang="en-GB" altLang="en-US" sz="1800" b="1" i="1">
                  <a:solidFill>
                    <a:schemeClr val="bg1"/>
                  </a:solidFill>
                  <a:cs typeface="Arial" pitchFamily="34" charset="0"/>
                </a:rPr>
                <a:t>W</a:t>
              </a:r>
              <a:r>
                <a:rPr lang="en-GB" altLang="en-US" sz="1800" b="1" i="1" baseline="30000">
                  <a:solidFill>
                    <a:schemeClr val="bg1"/>
                  </a:solidFill>
                  <a:cs typeface="Arial" pitchFamily="34" charset="0"/>
                </a:rPr>
                <a:t>T</a:t>
              </a:r>
              <a:r>
                <a:rPr lang="en-GB" altLang="en-US" sz="1600" b="1" i="1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GB" altLang="en-US" sz="1800" b="1" i="1">
                  <a:solidFill>
                    <a:schemeClr val="bg1"/>
                  </a:solidFill>
                  <a:cs typeface="Arial" pitchFamily="34" charset="0"/>
                </a:rPr>
                <a:t>X</a:t>
              </a:r>
              <a:r>
                <a:rPr lang="en-GB" altLang="en-US" sz="1800" b="1" i="1" baseline="-25000">
                  <a:solidFill>
                    <a:schemeClr val="bg1"/>
                  </a:solidFill>
                  <a:cs typeface="Arial" pitchFamily="34" charset="0"/>
                </a:rPr>
                <a:t>n</a:t>
              </a:r>
              <a:endParaRPr lang="en-GB" altLang="en-US" sz="1600" i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auto">
            <a:xfrm>
              <a:off x="4114" y="2953"/>
              <a:ext cx="432" cy="289"/>
            </a:xfrm>
            <a:prstGeom prst="rect">
              <a:avLst/>
            </a:prstGeom>
            <a:solidFill>
              <a:srgbClr val="B6DB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GB" sz="24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Y</a:t>
              </a:r>
              <a:r>
                <a:rPr lang="en-GB" sz="2800" baseline="-2500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n</a:t>
              </a:r>
              <a:endParaRPr lang="en-GB" sz="2000" b="1" i="1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auto">
            <a:xfrm>
              <a:off x="1590" y="2336"/>
              <a:ext cx="87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sz="1800" b="1" i="1">
                  <a:solidFill>
                    <a:srgbClr val="000099"/>
                  </a:solidFill>
                  <a:latin typeface="Arial"/>
                  <a:cs typeface="Arial"/>
                </a:rPr>
                <a:t>Predictors</a:t>
              </a:r>
            </a:p>
          </p:txBody>
        </p:sp>
        <p:sp>
          <p:nvSpPr>
            <p:cNvPr id="43" name="Text Box 18"/>
            <p:cNvSpPr txBox="1">
              <a:spLocks noChangeArrowheads="1"/>
            </p:cNvSpPr>
            <p:nvPr/>
          </p:nvSpPr>
          <p:spPr bwMode="auto">
            <a:xfrm>
              <a:off x="4662" y="2336"/>
              <a:ext cx="9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sz="1800" b="1" i="1">
                  <a:solidFill>
                    <a:srgbClr val="000099"/>
                  </a:solidFill>
                  <a:latin typeface="Arial"/>
                  <a:cs typeface="Arial"/>
                </a:rPr>
                <a:t>Predictands</a:t>
              </a: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3071" y="2336"/>
              <a:ext cx="10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sz="1800" b="1" i="1">
                  <a:solidFill>
                    <a:srgbClr val="000099"/>
                  </a:solidFill>
                  <a:latin typeface="Arial"/>
                  <a:cs typeface="Arial"/>
                </a:rPr>
                <a:t>Downscaling </a:t>
              </a:r>
            </a:p>
            <a:p>
              <a:pPr algn="ctr" eaLnBrk="0" hangingPunct="0">
                <a:defRPr/>
              </a:pPr>
              <a:r>
                <a:rPr lang="en-GB" sz="1800" b="1" i="1">
                  <a:solidFill>
                    <a:srgbClr val="000099"/>
                  </a:solidFill>
                  <a:latin typeface="Arial"/>
                  <a:cs typeface="Arial"/>
                </a:rPr>
                <a:t>Model</a:t>
              </a:r>
            </a:p>
          </p:txBody>
        </p:sp>
        <p:pic>
          <p:nvPicPr>
            <p:cNvPr id="45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" y="2654"/>
              <a:ext cx="79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280"/>
              <a:ext cx="792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30"/>
            <p:cNvSpPr txBox="1">
              <a:spLocks noChangeArrowheads="1"/>
            </p:cNvSpPr>
            <p:nvPr/>
          </p:nvSpPr>
          <p:spPr bwMode="auto">
            <a:xfrm>
              <a:off x="777" y="3048"/>
              <a:ext cx="78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sz="1400" b="1" i="1">
                  <a:latin typeface="Arial"/>
                  <a:cs typeface="Arial"/>
                </a:rPr>
                <a:t>Global zone</a:t>
              </a:r>
            </a:p>
          </p:txBody>
        </p:sp>
        <p:sp>
          <p:nvSpPr>
            <p:cNvPr id="50" name="Text Box 31"/>
            <p:cNvSpPr txBox="1">
              <a:spLocks noChangeArrowheads="1"/>
            </p:cNvSpPr>
            <p:nvPr/>
          </p:nvSpPr>
          <p:spPr bwMode="auto">
            <a:xfrm>
              <a:off x="804" y="3804"/>
              <a:ext cx="72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sz="1400" b="1" i="1">
                  <a:latin typeface="Arial"/>
                  <a:cs typeface="Arial"/>
                </a:rPr>
                <a:t>Local zone</a:t>
              </a:r>
            </a:p>
          </p:txBody>
        </p:sp>
        <p:pic>
          <p:nvPicPr>
            <p:cNvPr id="53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" y="2141"/>
              <a:ext cx="1014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ángulo 1"/>
          <p:cNvSpPr>
            <a:spLocks noChangeArrowheads="1"/>
          </p:cNvSpPr>
          <p:nvPr/>
        </p:nvSpPr>
        <p:spPr bwMode="auto">
          <a:xfrm>
            <a:off x="250825" y="3438525"/>
            <a:ext cx="8497888" cy="3167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06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Barcelona Supercomputing Center</a:t>
            </a:r>
          </a:p>
        </p:txBody>
      </p:sp>
      <p:sp>
        <p:nvSpPr>
          <p:cNvPr id="9" name="Rectángulo redondeado 26"/>
          <p:cNvSpPr/>
          <p:nvPr/>
        </p:nvSpPr>
        <p:spPr>
          <a:xfrm>
            <a:off x="3292567" y="5331473"/>
            <a:ext cx="5148646" cy="457200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Rectángulo redondeado 25"/>
          <p:cNvSpPr/>
          <p:nvPr/>
        </p:nvSpPr>
        <p:spPr>
          <a:xfrm>
            <a:off x="3292567" y="4787776"/>
            <a:ext cx="5148646" cy="457200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Rectángulo redondeado 24"/>
          <p:cNvSpPr/>
          <p:nvPr/>
        </p:nvSpPr>
        <p:spPr>
          <a:xfrm>
            <a:off x="3292567" y="4244079"/>
            <a:ext cx="5148646" cy="457200"/>
          </a:xfrm>
          <a:prstGeom prst="roundRect">
            <a:avLst/>
          </a:prstGeom>
          <a:noFill/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445943" y="4125903"/>
            <a:ext cx="4079664" cy="1777613"/>
          </a:xfrm>
          <a:prstGeom prst="rect">
            <a:avLst/>
          </a:prstGeom>
        </p:spPr>
        <p:txBody>
          <a:bodyPr wrap="square" lIns="0" tIns="32150" rIns="0" bIns="321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defTabSz="449263" eaLnBrk="1" hangingPunct="1">
              <a:lnSpc>
                <a:spcPct val="180000"/>
              </a:lnSpc>
              <a:buFontTx/>
              <a:buNone/>
              <a:defRPr/>
            </a:pPr>
            <a:r>
              <a:rPr lang="en-US" altLang="en-US" sz="1500" b="1" kern="0" dirty="0">
                <a:solidFill>
                  <a:srgbClr val="0070C0"/>
                </a:solidFill>
                <a:ea typeface="ＭＳ Ｐゴシック" pitchFamily="34" charset="-128"/>
              </a:rPr>
              <a:t>Spanish Government</a:t>
            </a:r>
            <a:r>
              <a:rPr lang="en-US" altLang="en-US" sz="1500" kern="0" dirty="0">
                <a:solidFill>
                  <a:srgbClr val="0070C0"/>
                </a:solidFill>
                <a:ea typeface="ＭＳ Ｐゴシック" pitchFamily="34" charset="-128"/>
              </a:rPr>
              <a:t>                                   </a:t>
            </a:r>
            <a:r>
              <a:rPr lang="en-US" altLang="en-US" sz="1800" b="1" kern="0" dirty="0">
                <a:solidFill>
                  <a:srgbClr val="124484"/>
                </a:solidFill>
                <a:ea typeface="ＭＳ Ｐゴシック" pitchFamily="34" charset="-128"/>
              </a:rPr>
              <a:t>60%</a:t>
            </a:r>
            <a:endParaRPr lang="en-US" altLang="en-US" sz="1500" b="1" kern="0" dirty="0">
              <a:solidFill>
                <a:srgbClr val="124484"/>
              </a:solidFill>
              <a:ea typeface="ＭＳ Ｐゴシック" pitchFamily="34" charset="-128"/>
            </a:endParaRPr>
          </a:p>
          <a:p>
            <a:pPr marL="0" indent="0" defTabSz="449263" eaLnBrk="1" hangingPunct="1">
              <a:lnSpc>
                <a:spcPct val="180000"/>
              </a:lnSpc>
              <a:buFontTx/>
              <a:buNone/>
              <a:defRPr/>
            </a:pPr>
            <a:r>
              <a:rPr lang="en-US" altLang="en-US" sz="1500" b="1" kern="0" dirty="0">
                <a:solidFill>
                  <a:srgbClr val="0070C0"/>
                </a:solidFill>
                <a:ea typeface="ＭＳ Ｐゴシック" pitchFamily="34" charset="-128"/>
              </a:rPr>
              <a:t>Catalonian Government    </a:t>
            </a:r>
            <a:r>
              <a:rPr lang="en-US" altLang="en-US" sz="1500" kern="0" dirty="0">
                <a:solidFill>
                  <a:prstClr val="black"/>
                </a:solidFill>
                <a:ea typeface="ＭＳ Ｐゴシック" pitchFamily="34" charset="-128"/>
              </a:rPr>
              <a:t>		          </a:t>
            </a:r>
            <a:r>
              <a:rPr lang="en-US" altLang="en-US" sz="1800" b="1" kern="0" dirty="0">
                <a:solidFill>
                  <a:srgbClr val="124484"/>
                </a:solidFill>
                <a:ea typeface="ＭＳ Ｐゴシック" pitchFamily="34" charset="-128"/>
              </a:rPr>
              <a:t>30%</a:t>
            </a:r>
            <a:endParaRPr lang="en-US" altLang="en-US" sz="1500" b="1" kern="0" dirty="0">
              <a:solidFill>
                <a:srgbClr val="124484"/>
              </a:solidFill>
              <a:ea typeface="ＭＳ Ｐゴシック" pitchFamily="34" charset="-128"/>
            </a:endParaRPr>
          </a:p>
          <a:p>
            <a:pPr marL="0" indent="0" defTabSz="449263" eaLnBrk="1" hangingPunct="1">
              <a:lnSpc>
                <a:spcPct val="180000"/>
              </a:lnSpc>
              <a:buFontTx/>
              <a:buNone/>
              <a:defRPr/>
            </a:pPr>
            <a:r>
              <a:rPr lang="en-US" altLang="en-US" sz="1500" b="1" kern="0" dirty="0">
                <a:solidFill>
                  <a:srgbClr val="0070C0"/>
                </a:solidFill>
                <a:ea typeface="ＭＳ Ｐゴシック" pitchFamily="34" charset="-128"/>
              </a:rPr>
              <a:t>Univ. </a:t>
            </a:r>
            <a:r>
              <a:rPr lang="en-US" altLang="en-US" sz="1500" b="1" kern="0" dirty="0" err="1">
                <a:solidFill>
                  <a:srgbClr val="0070C0"/>
                </a:solidFill>
                <a:ea typeface="ＭＳ Ｐゴシック" pitchFamily="34" charset="-128"/>
              </a:rPr>
              <a:t>Politècnica</a:t>
            </a:r>
            <a:r>
              <a:rPr lang="en-US" altLang="en-US" sz="1500" b="1" kern="0" dirty="0">
                <a:solidFill>
                  <a:srgbClr val="0070C0"/>
                </a:solidFill>
                <a:ea typeface="ＭＳ Ｐゴシック" pitchFamily="34" charset="-128"/>
              </a:rPr>
              <a:t> de </a:t>
            </a:r>
            <a:r>
              <a:rPr lang="en-US" altLang="en-US" sz="1500" b="1" kern="0" dirty="0" err="1">
                <a:solidFill>
                  <a:srgbClr val="0070C0"/>
                </a:solidFill>
                <a:ea typeface="ＭＳ Ｐゴシック" pitchFamily="34" charset="-128"/>
              </a:rPr>
              <a:t>Catalunya</a:t>
            </a:r>
            <a:r>
              <a:rPr lang="en-US" altLang="en-US" sz="1500" b="1" kern="0" dirty="0">
                <a:solidFill>
                  <a:srgbClr val="0070C0"/>
                </a:solidFill>
                <a:ea typeface="ＭＳ Ｐゴシック" pitchFamily="34" charset="-128"/>
              </a:rPr>
              <a:t> (UPC)      </a:t>
            </a:r>
            <a:r>
              <a:rPr lang="en-US" altLang="en-US" sz="1800" b="1" kern="0" dirty="0">
                <a:solidFill>
                  <a:srgbClr val="124484"/>
                </a:solidFill>
                <a:ea typeface="ＭＳ Ｐゴシック" pitchFamily="34" charset="-128"/>
              </a:rPr>
              <a:t>10%</a:t>
            </a:r>
            <a:endParaRPr lang="en-US" altLang="en-US" sz="1500" b="1" kern="0" dirty="0">
              <a:solidFill>
                <a:srgbClr val="124484"/>
              </a:solidFill>
              <a:ea typeface="ＭＳ Ｐゴシック" pitchFamily="34" charset="-128"/>
            </a:endParaRPr>
          </a:p>
        </p:txBody>
      </p:sp>
      <p:pic>
        <p:nvPicPr>
          <p:cNvPr id="14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17" y="4330578"/>
            <a:ext cx="1033463" cy="284202"/>
          </a:xfrm>
          <a:prstGeom prst="rect">
            <a:avLst/>
          </a:prstGeom>
        </p:spPr>
      </p:pic>
      <p:pic>
        <p:nvPicPr>
          <p:cNvPr id="15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94" y="5448084"/>
            <a:ext cx="1056779" cy="235255"/>
          </a:xfrm>
          <a:prstGeom prst="rect">
            <a:avLst/>
          </a:prstGeom>
        </p:spPr>
      </p:pic>
      <p:pic>
        <p:nvPicPr>
          <p:cNvPr id="16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6" y="4906127"/>
            <a:ext cx="1084507" cy="224881"/>
          </a:xfrm>
          <a:prstGeom prst="rect">
            <a:avLst/>
          </a:prstGeom>
        </p:spPr>
      </p:pic>
      <p:grpSp>
        <p:nvGrpSpPr>
          <p:cNvPr id="17" name="Grupo 35"/>
          <p:cNvGrpSpPr/>
          <p:nvPr/>
        </p:nvGrpSpPr>
        <p:grpSpPr>
          <a:xfrm>
            <a:off x="717322" y="4118968"/>
            <a:ext cx="2505720" cy="1727861"/>
            <a:chOff x="840892" y="4267990"/>
            <a:chExt cx="2505720" cy="1727861"/>
          </a:xfrm>
        </p:grpSpPr>
        <p:sp>
          <p:nvSpPr>
            <p:cNvPr id="18" name="Flecha derecha 19"/>
            <p:cNvSpPr/>
            <p:nvPr/>
          </p:nvSpPr>
          <p:spPr>
            <a:xfrm>
              <a:off x="2224216" y="4480783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0" name="Flecha derecha 20"/>
            <p:cNvSpPr/>
            <p:nvPr/>
          </p:nvSpPr>
          <p:spPr>
            <a:xfrm>
              <a:off x="2224216" y="5016242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1" name="Flecha derecha 21"/>
            <p:cNvSpPr/>
            <p:nvPr/>
          </p:nvSpPr>
          <p:spPr>
            <a:xfrm>
              <a:off x="2224216" y="5568177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" name="Elipse 18"/>
            <p:cNvSpPr/>
            <p:nvPr/>
          </p:nvSpPr>
          <p:spPr>
            <a:xfrm>
              <a:off x="840892" y="4267990"/>
              <a:ext cx="1727861" cy="1727861"/>
            </a:xfrm>
            <a:prstGeom prst="ellipse">
              <a:avLst/>
            </a:prstGeom>
            <a:solidFill>
              <a:srgbClr val="BDD2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913821" y="4340919"/>
              <a:ext cx="1584000" cy="1584000"/>
            </a:xfrm>
            <a:prstGeom prst="ellipse">
              <a:avLst/>
            </a:prstGeom>
            <a:solidFill>
              <a:srgbClr val="EBF0F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4" name="CuadroTexto 11"/>
            <p:cNvSpPr txBox="1"/>
            <p:nvPr/>
          </p:nvSpPr>
          <p:spPr>
            <a:xfrm>
              <a:off x="986872" y="4678493"/>
              <a:ext cx="14029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700" b="1" kern="0" dirty="0">
                  <a:solidFill>
                    <a:srgbClr val="004890"/>
                  </a:solidFill>
                  <a:ea typeface="ＭＳ Ｐゴシック" pitchFamily="34" charset="-128"/>
                </a:rPr>
                <a:t>BSC-CNS is</a:t>
              </a:r>
            </a:p>
            <a:p>
              <a:pPr algn="ctr"/>
              <a:r>
                <a:rPr lang="en-US" altLang="en-US" sz="1700" b="1" kern="0" dirty="0">
                  <a:solidFill>
                    <a:srgbClr val="004890"/>
                  </a:solidFill>
                  <a:ea typeface="ＭＳ Ｐゴシック" pitchFamily="34" charset="-128"/>
                </a:rPr>
                <a:t>a consortium</a:t>
              </a:r>
            </a:p>
            <a:p>
              <a:pPr algn="ctr"/>
              <a:r>
                <a:rPr lang="en-US" altLang="en-US" sz="1700" b="1" kern="0" dirty="0">
                  <a:solidFill>
                    <a:srgbClr val="004890"/>
                  </a:solidFill>
                  <a:ea typeface="ＭＳ Ｐゴシック" pitchFamily="34" charset="-128"/>
                </a:rPr>
                <a:t>that includes</a:t>
              </a:r>
            </a:p>
          </p:txBody>
        </p:sp>
      </p:grpSp>
      <p:grpSp>
        <p:nvGrpSpPr>
          <p:cNvPr id="25" name="Grupo 34"/>
          <p:cNvGrpSpPr/>
          <p:nvPr/>
        </p:nvGrpSpPr>
        <p:grpSpPr>
          <a:xfrm>
            <a:off x="628567" y="1277714"/>
            <a:ext cx="7936216" cy="2461526"/>
            <a:chOff x="628567" y="1385546"/>
            <a:chExt cx="7936216" cy="2461526"/>
          </a:xfrm>
        </p:grpSpPr>
        <p:sp>
          <p:nvSpPr>
            <p:cNvPr id="26" name="Redondear rectángulo de esquina del mismo lado 30"/>
            <p:cNvSpPr/>
            <p:nvPr/>
          </p:nvSpPr>
          <p:spPr>
            <a:xfrm rot="10800000">
              <a:off x="6188783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7" name="Redondear rectángulo de esquina del mismo lado 28"/>
            <p:cNvSpPr/>
            <p:nvPr/>
          </p:nvSpPr>
          <p:spPr>
            <a:xfrm rot="10800000">
              <a:off x="3560912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 rot="10800000">
              <a:off x="628567" y="2793924"/>
              <a:ext cx="2664000" cy="1053148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9" name="Rectangle 3"/>
            <p:cNvSpPr txBox="1">
              <a:spLocks noChangeArrowheads="1"/>
            </p:cNvSpPr>
            <p:nvPr/>
          </p:nvSpPr>
          <p:spPr>
            <a:xfrm>
              <a:off x="1645546" y="1385546"/>
              <a:ext cx="5852909" cy="378296"/>
            </a:xfrm>
            <a:prstGeom prst="rect">
              <a:avLst/>
            </a:prstGeom>
          </p:spPr>
          <p:txBody>
            <a:bodyPr lIns="0" tIns="32150" rIns="0" bIns="3215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6800" indent="0" algn="ctr" defTabSz="449263">
                <a:buFontTx/>
                <a:buNone/>
                <a:defRPr/>
              </a:pPr>
              <a:r>
                <a:rPr lang="en-US" altLang="en-US" b="1" dirty="0">
                  <a:solidFill>
                    <a:srgbClr val="0070C0"/>
                  </a:solidFill>
                  <a:ea typeface="ＭＳ Ｐゴシック" pitchFamily="34" charset="-128"/>
                </a:rPr>
                <a:t>BSC-CNS objectives</a:t>
              </a:r>
            </a:p>
          </p:txBody>
        </p:sp>
        <p:sp>
          <p:nvSpPr>
            <p:cNvPr id="30" name="CuadroTexto 2"/>
            <p:cNvSpPr txBox="1"/>
            <p:nvPr/>
          </p:nvSpPr>
          <p:spPr>
            <a:xfrm>
              <a:off x="741643" y="2883545"/>
              <a:ext cx="24378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Supercomputing services</a:t>
              </a:r>
            </a:p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to Spanish and</a:t>
              </a:r>
            </a:p>
            <a:p>
              <a:pPr algn="ctr"/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EU researchers</a:t>
              </a:r>
            </a:p>
          </p:txBody>
        </p:sp>
        <p:sp>
          <p:nvSpPr>
            <p:cNvPr id="31" name="CuadroTexto 13"/>
            <p:cNvSpPr txBox="1"/>
            <p:nvPr/>
          </p:nvSpPr>
          <p:spPr>
            <a:xfrm>
              <a:off x="3720424" y="2884625"/>
              <a:ext cx="205697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R&amp;D in Computer,</a:t>
              </a:r>
            </a:p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Life, Earth and</a:t>
              </a:r>
            </a:p>
            <a:p>
              <a:pPr indent="-285750"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Engineering Sciences</a:t>
              </a:r>
            </a:p>
          </p:txBody>
        </p:sp>
        <p:sp>
          <p:nvSpPr>
            <p:cNvPr id="32" name="CuadroTexto 14"/>
            <p:cNvSpPr txBox="1"/>
            <p:nvPr/>
          </p:nvSpPr>
          <p:spPr>
            <a:xfrm>
              <a:off x="6386096" y="2876508"/>
              <a:ext cx="198137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PhD </a:t>
              </a:r>
              <a:r>
                <a:rPr lang="en-US" altLang="en-US" sz="1700" dirty="0" err="1">
                  <a:solidFill>
                    <a:srgbClr val="002060"/>
                  </a:solidFill>
                  <a:ea typeface="ＭＳ Ｐゴシック" pitchFamily="34" charset="-128"/>
                </a:rPr>
                <a:t>programme</a:t>
              </a: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,</a:t>
              </a:r>
            </a:p>
            <a:p>
              <a:pPr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technology transfer,</a:t>
              </a:r>
            </a:p>
            <a:p>
              <a:pPr algn="ctr" defTabSz="449263">
                <a:defRPr/>
              </a:pPr>
              <a:r>
                <a:rPr lang="en-US" altLang="en-US" sz="1700" dirty="0">
                  <a:solidFill>
                    <a:srgbClr val="002060"/>
                  </a:solidFill>
                  <a:ea typeface="ＭＳ Ｐゴシック" pitchFamily="34" charset="-128"/>
                </a:rPr>
                <a:t> public engagement</a:t>
              </a:r>
            </a:p>
          </p:txBody>
        </p:sp>
        <p:sp>
          <p:nvSpPr>
            <p:cNvPr id="33" name="Redondear rectángulo de esquina del mismo lado 31"/>
            <p:cNvSpPr/>
            <p:nvPr/>
          </p:nvSpPr>
          <p:spPr>
            <a:xfrm>
              <a:off x="628567" y="1969789"/>
              <a:ext cx="2664000" cy="822837"/>
            </a:xfrm>
            <a:prstGeom prst="round2SameRect">
              <a:avLst/>
            </a:prstGeom>
            <a:blipFill dpi="0" rotWithShape="1">
              <a:blip r:embed="rId6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  <p:sp>
          <p:nvSpPr>
            <p:cNvPr id="34" name="Redondear rectángulo de esquina del mismo lado 32"/>
            <p:cNvSpPr/>
            <p:nvPr/>
          </p:nvSpPr>
          <p:spPr>
            <a:xfrm>
              <a:off x="3560911" y="1969789"/>
              <a:ext cx="2376001" cy="822837"/>
            </a:xfrm>
            <a:prstGeom prst="round2Same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5" name="Redondear rectángulo de esquina del mismo lado 33"/>
            <p:cNvSpPr/>
            <p:nvPr/>
          </p:nvSpPr>
          <p:spPr>
            <a:xfrm>
              <a:off x="6188782" y="1969789"/>
              <a:ext cx="2376001" cy="822837"/>
            </a:xfrm>
            <a:prstGeom prst="round2SameRect">
              <a:avLst/>
            </a:prstGeom>
            <a:blipFill dpi="0" rotWithShape="1">
              <a:blip r:embed="rId8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36" name="Rectángulo 16"/>
          <p:cNvSpPr>
            <a:spLocks noChangeArrowheads="1"/>
          </p:cNvSpPr>
          <p:nvPr/>
        </p:nvSpPr>
        <p:spPr bwMode="auto">
          <a:xfrm>
            <a:off x="539552" y="6174258"/>
            <a:ext cx="5534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400" dirty="0"/>
              <a:t>Created in 2005; 550 employees</a:t>
            </a:r>
          </a:p>
        </p:txBody>
      </p:sp>
    </p:spTree>
    <p:extLst>
      <p:ext uri="{BB962C8B-B14F-4D97-AF65-F5344CB8AC3E}">
        <p14:creationId xmlns:p14="http://schemas.microsoft.com/office/powerpoint/2010/main" val="38943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2 Título"/>
          <p:cNvSpPr>
            <a:spLocks noGrp="1"/>
          </p:cNvSpPr>
          <p:nvPr>
            <p:ph type="title"/>
          </p:nvPr>
        </p:nvSpPr>
        <p:spPr bwMode="auto">
          <a:xfrm>
            <a:off x="107504" y="125586"/>
            <a:ext cx="6335365" cy="696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</a:pPr>
            <a:r>
              <a:rPr lang="en-GB" altLang="en-US" dirty="0">
                <a:ea typeface="ＭＳ Ｐゴシック" pitchFamily="34" charset="-128"/>
                <a:cs typeface="Arial" pitchFamily="34" charset="0"/>
              </a:rPr>
              <a:t>Results</a:t>
            </a:r>
            <a:endParaRPr lang="en-US" altLang="en-US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/>
          <a:srcRect l="17746" t="8908" r="18580" b="12774"/>
          <a:stretch/>
        </p:blipFill>
        <p:spPr bwMode="auto">
          <a:xfrm>
            <a:off x="35496" y="825005"/>
            <a:ext cx="9036496" cy="5278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6544" y="6115024"/>
            <a:ext cx="9170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Ranked Probability Skill Score (RPSS) for </a:t>
            </a:r>
            <a:r>
              <a:rPr lang="en-US" dirty="0" err="1">
                <a:solidFill>
                  <a:srgbClr val="000000"/>
                </a:solidFill>
              </a:rPr>
              <a:t>tercile</a:t>
            </a:r>
            <a:r>
              <a:rPr lang="en-US" dirty="0">
                <a:solidFill>
                  <a:srgbClr val="000000"/>
                </a:solidFill>
              </a:rPr>
              <a:t> events of TMEAN, PREC and Extreme-growing-Degree Days (EDD) forecasts from ECMWF System 4 initialized in April (average May-June-July and August) for the period 1981-2014. </a:t>
            </a:r>
          </a:p>
        </p:txBody>
      </p:sp>
    </p:spTree>
    <p:extLst>
      <p:ext uri="{BB962C8B-B14F-4D97-AF65-F5344CB8AC3E}">
        <p14:creationId xmlns:p14="http://schemas.microsoft.com/office/powerpoint/2010/main" val="3165455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3" y="1227309"/>
            <a:ext cx="7191792" cy="5162973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7452320" y="1268873"/>
            <a:ext cx="1691680" cy="352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4990"/>
                </a:solidFill>
                <a:latin typeface="Arial"/>
                <a:ea typeface="DejaVu Sans"/>
                <a:cs typeface="DejaVu Sans"/>
              </a:rPr>
              <a:t>Wind speed forecast</a:t>
            </a: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4990"/>
                </a:solidFill>
                <a:latin typeface="Arial"/>
                <a:ea typeface="DejaVu Sans"/>
                <a:cs typeface="DejaVu Sans"/>
              </a:rPr>
              <a:t>DJF 2015/16 </a:t>
            </a: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4990"/>
                </a:solidFill>
                <a:latin typeface="Arial"/>
                <a:ea typeface="DejaVu Sans"/>
                <a:cs typeface="DejaVu Sans"/>
              </a:rPr>
              <a:t>ECMWF System4</a:t>
            </a: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1400" dirty="0">
              <a:solidFill>
                <a:srgbClr val="004990"/>
              </a:solidFill>
              <a:latin typeface="Arial"/>
              <a:ea typeface="DejaVu Sans"/>
              <a:cs typeface="DejaVu Sans"/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4990"/>
                </a:solidFill>
                <a:latin typeface="Arial"/>
                <a:ea typeface="DejaVu Sans"/>
                <a:cs typeface="DejaVu Sans"/>
              </a:rPr>
              <a:t>Most Likely </a:t>
            </a:r>
            <a:r>
              <a:rPr lang="en-US" sz="1400" dirty="0" err="1">
                <a:solidFill>
                  <a:srgbClr val="004990"/>
                </a:solidFill>
                <a:latin typeface="Arial"/>
                <a:ea typeface="DejaVu Sans"/>
                <a:cs typeface="DejaVu Sans"/>
              </a:rPr>
              <a:t>Tercile</a:t>
            </a:r>
            <a:endParaRPr lang="en-US" sz="1400" dirty="0">
              <a:solidFill>
                <a:srgbClr val="004990"/>
              </a:solidFill>
              <a:latin typeface="Arial"/>
              <a:ea typeface="DejaVu Sans"/>
              <a:cs typeface="DejaVu Sans"/>
            </a:endParaRPr>
          </a:p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4990"/>
                </a:solidFill>
                <a:latin typeface="Arial"/>
                <a:ea typeface="DejaVu Sans"/>
                <a:cs typeface="DejaVu Sans"/>
              </a:rPr>
              <a:t>[probability&gt;40%]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</p:spPr>
        <p:txBody>
          <a:bodyPr/>
          <a:lstStyle/>
          <a:p>
            <a:r>
              <a:rPr lang="ca-ES" dirty="0"/>
              <a:t>Most </a:t>
            </a:r>
            <a:r>
              <a:rPr lang="ca-ES" dirty="0" err="1"/>
              <a:t>likely</a:t>
            </a:r>
            <a:r>
              <a:rPr lang="ca-ES" dirty="0"/>
              <a:t> </a:t>
            </a:r>
            <a:r>
              <a:rPr lang="ca-ES" dirty="0" err="1"/>
              <a:t>tercile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65884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j_tas_system4_m1-jra55_fairrpss_lead_0_global_1981_201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4514"/>
          <a:stretch/>
        </p:blipFill>
        <p:spPr>
          <a:xfrm>
            <a:off x="35496" y="1159275"/>
            <a:ext cx="9108504" cy="551903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</p:spPr>
        <p:txBody>
          <a:bodyPr/>
          <a:lstStyle/>
          <a:p>
            <a:r>
              <a:rPr lang="ca-ES" dirty="0"/>
              <a:t>FRPSS AMJ (</a:t>
            </a:r>
            <a:r>
              <a:rPr lang="ca-ES" dirty="0" err="1"/>
              <a:t>start</a:t>
            </a:r>
            <a:r>
              <a:rPr lang="ca-ES" dirty="0"/>
              <a:t> </a:t>
            </a:r>
            <a:r>
              <a:rPr lang="ca-ES" dirty="0" err="1"/>
              <a:t>date</a:t>
            </a:r>
            <a:r>
              <a:rPr lang="ca-ES" dirty="0"/>
              <a:t> 1 </a:t>
            </a:r>
            <a:r>
              <a:rPr lang="ca-ES" dirty="0" err="1"/>
              <a:t>April</a:t>
            </a:r>
            <a:r>
              <a:rPr lang="ca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081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j_tas_system4_m1-jra55_fairrpss_lead_1_global_1981_201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r="4702"/>
          <a:stretch/>
        </p:blipFill>
        <p:spPr>
          <a:xfrm>
            <a:off x="25797" y="1061690"/>
            <a:ext cx="9144000" cy="553223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</p:spPr>
        <p:txBody>
          <a:bodyPr/>
          <a:lstStyle/>
          <a:p>
            <a:r>
              <a:rPr lang="ca-ES" dirty="0"/>
              <a:t>FRPSS AMJ (</a:t>
            </a:r>
            <a:r>
              <a:rPr lang="ca-ES" dirty="0" err="1"/>
              <a:t>start</a:t>
            </a:r>
            <a:r>
              <a:rPr lang="ca-ES" dirty="0"/>
              <a:t> </a:t>
            </a:r>
            <a:r>
              <a:rPr lang="ca-ES" dirty="0" err="1"/>
              <a:t>date</a:t>
            </a:r>
            <a:r>
              <a:rPr lang="ca-ES" dirty="0"/>
              <a:t> 1 March)</a:t>
            </a:r>
          </a:p>
        </p:txBody>
      </p:sp>
    </p:spTree>
    <p:extLst>
      <p:ext uri="{BB962C8B-B14F-4D97-AF65-F5344CB8AC3E}">
        <p14:creationId xmlns:p14="http://schemas.microsoft.com/office/powerpoint/2010/main" val="83412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s_Raim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794"/>
            <a:ext cx="9144000" cy="411672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125586"/>
            <a:ext cx="6191348" cy="696944"/>
          </a:xfrm>
        </p:spPr>
        <p:txBody>
          <a:bodyPr/>
          <a:lstStyle/>
          <a:p>
            <a:r>
              <a:rPr lang="ca-ES" dirty="0" err="1"/>
              <a:t>Time</a:t>
            </a:r>
            <a:r>
              <a:rPr lang="ca-ES" dirty="0"/>
              <a:t> series </a:t>
            </a:r>
            <a:r>
              <a:rPr lang="ca-ES" dirty="0" err="1"/>
              <a:t>example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70813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>
            <a:spLocks noGrp="1"/>
          </p:cNvSpPr>
          <p:nvPr>
            <p:ph type="title"/>
          </p:nvPr>
        </p:nvSpPr>
        <p:spPr bwMode="auto">
          <a:xfrm>
            <a:off x="107504" y="125586"/>
            <a:ext cx="6768752" cy="5760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itchFamily="34" charset="-128"/>
                <a:cs typeface="Arial" pitchFamily="34" charset="0"/>
              </a:rPr>
              <a:t>MED-GOLD project </a:t>
            </a:r>
            <a:r>
              <a:rPr lang="en-US" altLang="en-US" sz="2400" dirty="0">
                <a:ea typeface="ＭＳ Ｐゴシック" pitchFamily="34" charset="-128"/>
                <a:cs typeface="Arial" pitchFamily="34" charset="0"/>
              </a:rPr>
              <a:t>(European H2020)</a:t>
            </a:r>
            <a:endParaRPr lang="en-US" altLang="en-US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8" name="TextShape 1"/>
          <p:cNvSpPr txBox="1"/>
          <p:nvPr/>
        </p:nvSpPr>
        <p:spPr>
          <a:xfrm>
            <a:off x="396720" y="144360"/>
            <a:ext cx="6190920" cy="69660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CuadroTexto 47"/>
          <p:cNvSpPr txBox="1"/>
          <p:nvPr/>
        </p:nvSpPr>
        <p:spPr>
          <a:xfrm rot="10800000" flipV="1">
            <a:off x="216022" y="961805"/>
            <a:ext cx="860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Main</a:t>
            </a:r>
            <a:r>
              <a:rPr lang="es-ES" sz="2400" b="1" dirty="0"/>
              <a:t> </a:t>
            </a:r>
            <a:r>
              <a:rPr lang="es-ES" sz="2400" b="1" dirty="0" err="1"/>
              <a:t>Aim</a:t>
            </a:r>
            <a:r>
              <a:rPr lang="es-ES" sz="2400" dirty="0"/>
              <a:t>:    </a:t>
            </a:r>
            <a:r>
              <a:rPr lang="es-ES" sz="2400" dirty="0" err="1"/>
              <a:t>proof</a:t>
            </a:r>
            <a:r>
              <a:rPr lang="es-ES" sz="2400" dirty="0"/>
              <a:t> of concept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b="1" dirty="0" err="1"/>
              <a:t>climate</a:t>
            </a:r>
            <a:r>
              <a:rPr lang="es-ES" sz="2400" b="1" dirty="0"/>
              <a:t> </a:t>
            </a:r>
            <a:r>
              <a:rPr lang="es-ES" sz="2400" b="1" dirty="0" err="1"/>
              <a:t>services</a:t>
            </a:r>
            <a:endParaRPr lang="es-ES" sz="2400" b="1" dirty="0"/>
          </a:p>
          <a:p>
            <a:pPr algn="ctr"/>
            <a:r>
              <a:rPr lang="es-ES" sz="2400" b="1" dirty="0"/>
              <a:t> </a:t>
            </a:r>
            <a:r>
              <a:rPr lang="es-ES" sz="2400" dirty="0"/>
              <a:t>in </a:t>
            </a:r>
            <a:r>
              <a:rPr lang="es-ES" sz="2400" dirty="0" err="1"/>
              <a:t>three</a:t>
            </a:r>
            <a:r>
              <a:rPr lang="es-ES" sz="2400" dirty="0"/>
              <a:t> </a:t>
            </a:r>
            <a:r>
              <a:rPr lang="es-ES" sz="2400" dirty="0" err="1"/>
              <a:t>staples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Mediterranean</a:t>
            </a:r>
            <a:r>
              <a:rPr lang="es-ES" sz="2400" dirty="0"/>
              <a:t> </a:t>
            </a:r>
            <a:r>
              <a:rPr lang="es-ES" sz="2400" dirty="0" err="1"/>
              <a:t>food</a:t>
            </a:r>
            <a:r>
              <a:rPr lang="es-ES" sz="2400" dirty="0"/>
              <a:t> </a:t>
            </a:r>
            <a:r>
              <a:rPr lang="es-ES" sz="2400" dirty="0" err="1"/>
              <a:t>system</a:t>
            </a:r>
            <a:r>
              <a:rPr lang="es-ES" sz="2400" dirty="0"/>
              <a:t>: </a:t>
            </a:r>
          </a:p>
          <a:p>
            <a:pPr algn="ctr"/>
            <a:r>
              <a:rPr lang="es-ES" sz="2400" b="1" dirty="0"/>
              <a:t>grape, </a:t>
            </a:r>
            <a:r>
              <a:rPr lang="es-ES" sz="2400" dirty="0"/>
              <a:t>olive and </a:t>
            </a:r>
            <a:r>
              <a:rPr lang="es-ES" sz="2400" dirty="0" err="1"/>
              <a:t>durum</a:t>
            </a:r>
            <a:r>
              <a:rPr lang="es-ES" sz="2400" dirty="0"/>
              <a:t> </a:t>
            </a:r>
            <a:r>
              <a:rPr lang="es-ES" sz="2400" dirty="0" err="1"/>
              <a:t>wheat</a:t>
            </a:r>
            <a:r>
              <a:rPr lang="es-ES" sz="2400" dirty="0"/>
              <a:t>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89956" y="4402673"/>
            <a:ext cx="322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Region: Douro Valley</a:t>
            </a:r>
          </a:p>
        </p:txBody>
      </p:sp>
      <p:pic>
        <p:nvPicPr>
          <p:cNvPr id="1027" name="Picture 3" descr="C:\Users\bscuser\AppData\Local\Microsoft\Windows\Temporary Internet Files\Content.IE5\5IY8XVB7\Red_Grape_-_Vitis_labrusca_-_Kiszombor,_Hungar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7" y="2639330"/>
            <a:ext cx="233143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81" y="4906746"/>
            <a:ext cx="1282321" cy="691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912" y="2504068"/>
            <a:ext cx="3766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Seasonal case study: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31840" y="3248846"/>
            <a:ext cx="5916453" cy="1728192"/>
            <a:chOff x="239723" y="2933898"/>
            <a:chExt cx="5916453" cy="1728192"/>
          </a:xfrm>
        </p:grpSpPr>
        <p:sp>
          <p:nvSpPr>
            <p:cNvPr id="3" name="TextBox 2"/>
            <p:cNvSpPr txBox="1"/>
            <p:nvPr/>
          </p:nvSpPr>
          <p:spPr>
            <a:xfrm>
              <a:off x="2483768" y="3184762"/>
              <a:ext cx="36724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Determine the number/distribution of </a:t>
              </a:r>
              <a:r>
                <a:rPr lang="en-US" b="1" dirty="0"/>
                <a:t>expected treatments for the upcoming season</a:t>
              </a:r>
              <a:r>
                <a:rPr lang="en-US" dirty="0"/>
                <a:t> for a specific site/region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39723" y="2933898"/>
              <a:ext cx="2195738" cy="1082767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User requirement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30750" y="4770505"/>
            <a:ext cx="5908804" cy="2123833"/>
            <a:chOff x="216022" y="4597454"/>
            <a:chExt cx="5908804" cy="2123833"/>
          </a:xfrm>
        </p:grpSpPr>
        <p:sp>
          <p:nvSpPr>
            <p:cNvPr id="32" name="Oval 31"/>
            <p:cNvSpPr/>
            <p:nvPr/>
          </p:nvSpPr>
          <p:spPr>
            <a:xfrm>
              <a:off x="216022" y="4597454"/>
              <a:ext cx="2096828" cy="108012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method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3768" y="4966961"/>
              <a:ext cx="364105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Obtain bioclimatic and </a:t>
              </a:r>
              <a:r>
                <a:rPr lang="en-US" b="1" dirty="0"/>
                <a:t>extreme climate indices</a:t>
              </a:r>
              <a:r>
                <a:rPr lang="en-US" dirty="0"/>
                <a:t>, such as </a:t>
              </a:r>
              <a:r>
                <a:rPr lang="en-US" i="1" dirty="0"/>
                <a:t>probability of precipitation being above the observed 70</a:t>
              </a:r>
              <a:r>
                <a:rPr lang="en-US" i="1" baseline="30000" dirty="0"/>
                <a:t>th</a:t>
              </a:r>
              <a:r>
                <a:rPr lang="en-US" i="1" dirty="0"/>
                <a:t> and 90</a:t>
              </a:r>
              <a:r>
                <a:rPr lang="en-US" i="1" baseline="30000" dirty="0"/>
                <a:t>th</a:t>
              </a:r>
              <a:r>
                <a:rPr lang="en-US" i="1" dirty="0"/>
                <a:t> percentile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8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323743"/>
            <a:ext cx="9144000" cy="329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520826"/>
            <a:ext cx="9144000" cy="4231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904875"/>
            <a:ext cx="9144000" cy="295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National and International collaborations</a:t>
            </a:r>
          </a:p>
        </p:txBody>
      </p:sp>
      <p:pic>
        <p:nvPicPr>
          <p:cNvPr id="3072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6" y="1265291"/>
            <a:ext cx="10525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7" y="2707807"/>
            <a:ext cx="723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53" y="1901381"/>
            <a:ext cx="6397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6" y="1282713"/>
            <a:ext cx="7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" y="1979891"/>
            <a:ext cx="177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78" y="2636617"/>
            <a:ext cx="733232" cy="73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90" y="4471987"/>
            <a:ext cx="547624" cy="7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83" y="2741583"/>
            <a:ext cx="1261176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93" y="2446616"/>
            <a:ext cx="84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5" y="1895414"/>
            <a:ext cx="1042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62" y="1311446"/>
            <a:ext cx="1089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77" y="1352026"/>
            <a:ext cx="1701800" cy="498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3" y="2269959"/>
            <a:ext cx="2468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40" y="2715438"/>
            <a:ext cx="9985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6" y="2690818"/>
            <a:ext cx="72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0" y="1370970"/>
            <a:ext cx="3140503" cy="393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84" y="2482993"/>
            <a:ext cx="1017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46" y="2230842"/>
            <a:ext cx="1449235" cy="44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52" y="1364229"/>
            <a:ext cx="735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" y="2536029"/>
            <a:ext cx="850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74" y="1880037"/>
            <a:ext cx="1382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11479"/>
          <a:stretch/>
        </p:blipFill>
        <p:spPr bwMode="auto">
          <a:xfrm>
            <a:off x="994561" y="2472793"/>
            <a:ext cx="1080121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32" y="1801984"/>
            <a:ext cx="3025636" cy="39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0" y="4610916"/>
            <a:ext cx="1718695" cy="5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4131417" y="5910823"/>
            <a:ext cx="796260" cy="6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13" y="4009861"/>
            <a:ext cx="1908519" cy="43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07" y="5984604"/>
            <a:ext cx="1022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57" y="4003303"/>
            <a:ext cx="595470" cy="511809"/>
          </a:xfrm>
          <a:prstGeom prst="rect">
            <a:avLst/>
          </a:prstGeom>
        </p:spPr>
      </p:pic>
      <p:pic>
        <p:nvPicPr>
          <p:cNvPr id="47" name="Picture 6"/>
          <p:cNvPicPr/>
          <p:nvPr/>
        </p:nvPicPr>
        <p:blipFill>
          <a:blip r:embed="rId30"/>
          <a:stretch>
            <a:fillRect/>
          </a:stretch>
        </p:blipFill>
        <p:spPr>
          <a:xfrm>
            <a:off x="3301659" y="4556582"/>
            <a:ext cx="639104" cy="6284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3" name="Imagen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96" y="4039719"/>
            <a:ext cx="2316901" cy="4865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2"/>
          <a:srcRect t="21813" b="27000"/>
          <a:stretch/>
        </p:blipFill>
        <p:spPr>
          <a:xfrm>
            <a:off x="314772" y="4020338"/>
            <a:ext cx="1111863" cy="417071"/>
          </a:xfrm>
          <a:prstGeom prst="rect">
            <a:avLst/>
          </a:prstGeom>
        </p:spPr>
      </p:pic>
      <p:pic>
        <p:nvPicPr>
          <p:cNvPr id="60" name="Imagen 8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429" r="58985" b="20459"/>
          <a:stretch/>
        </p:blipFill>
        <p:spPr>
          <a:xfrm>
            <a:off x="1814127" y="3998627"/>
            <a:ext cx="1029666" cy="4557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45666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>
                <a:solidFill>
                  <a:schemeClr val="accent1"/>
                </a:solidFill>
              </a:rPr>
              <a:t>Research centers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0" y="3517836"/>
            <a:ext cx="6157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>
                <a:solidFill>
                  <a:schemeClr val="accent1"/>
                </a:solidFill>
              </a:rPr>
              <a:t>Local administrations and international organizations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0" y="5286098"/>
            <a:ext cx="265989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>
                <a:solidFill>
                  <a:schemeClr val="accent1"/>
                </a:solidFill>
              </a:rPr>
              <a:t>Meteorological offices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191183" y="5911354"/>
            <a:ext cx="578779" cy="6848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43308" y="4599039"/>
            <a:ext cx="901441" cy="5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6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323743"/>
            <a:ext cx="9144000" cy="3942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520826"/>
            <a:ext cx="9144000" cy="4531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904876"/>
            <a:ext cx="9144000" cy="3711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National and International collaborations</a:t>
            </a:r>
          </a:p>
        </p:txBody>
      </p:sp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57772"/>
            <a:ext cx="869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5" y="1634894"/>
            <a:ext cx="675258" cy="6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55" y="1651933"/>
            <a:ext cx="87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94" y="4724190"/>
            <a:ext cx="2103438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50" y="1728600"/>
            <a:ext cx="1406783" cy="4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29" y="4152267"/>
            <a:ext cx="22240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93" y="1759096"/>
            <a:ext cx="1012065" cy="406485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674" y="1662158"/>
            <a:ext cx="1070168" cy="574991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95" y="1568654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8197" y="1607980"/>
            <a:ext cx="1052328" cy="7045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2"/>
          <a:srcRect l="22001" t="44845" r="22001" b="20791"/>
          <a:stretch/>
        </p:blipFill>
        <p:spPr>
          <a:xfrm>
            <a:off x="7831868" y="1753334"/>
            <a:ext cx="1246671" cy="593653"/>
          </a:xfrm>
          <a:prstGeom prst="rect">
            <a:avLst/>
          </a:prstGeom>
        </p:spPr>
      </p:pic>
      <p:pic>
        <p:nvPicPr>
          <p:cNvPr id="48" name="Picture 6"/>
          <p:cNvPicPr/>
          <p:nvPr/>
        </p:nvPicPr>
        <p:blipFill>
          <a:blip r:embed="rId13"/>
          <a:stretch>
            <a:fillRect/>
          </a:stretch>
        </p:blipFill>
        <p:spPr>
          <a:xfrm>
            <a:off x="5975111" y="4767637"/>
            <a:ext cx="1174181" cy="336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14"/>
          <a:srcRect t="9262" r="26315"/>
          <a:stretch>
            <a:fillRect/>
          </a:stretch>
        </p:blipFill>
        <p:spPr>
          <a:xfrm>
            <a:off x="480694" y="4116875"/>
            <a:ext cx="1448386" cy="546323"/>
          </a:xfrm>
          <a:prstGeom prst="rect">
            <a:avLst/>
          </a:prstGeom>
          <a:ln>
            <a:noFill/>
          </a:ln>
        </p:spPr>
      </p:pic>
      <p:pic>
        <p:nvPicPr>
          <p:cNvPr id="50" name="Picture 6"/>
          <p:cNvPicPr/>
          <p:nvPr/>
        </p:nvPicPr>
        <p:blipFill>
          <a:blip r:embed="rId15"/>
          <a:srcRect l="10687" t="17748" r="11487" b="13160"/>
          <a:stretch>
            <a:fillRect/>
          </a:stretch>
        </p:blipFill>
        <p:spPr>
          <a:xfrm>
            <a:off x="3588739" y="4133630"/>
            <a:ext cx="898330" cy="504000"/>
          </a:xfrm>
          <a:prstGeom prst="rect">
            <a:avLst/>
          </a:prstGeom>
          <a:ln>
            <a:noFill/>
          </a:ln>
        </p:spPr>
      </p:pic>
      <p:pic>
        <p:nvPicPr>
          <p:cNvPr id="51" name="Picture 8"/>
          <p:cNvPicPr/>
          <p:nvPr/>
        </p:nvPicPr>
        <p:blipFill>
          <a:blip r:embed="rId16"/>
          <a:stretch>
            <a:fillRect/>
          </a:stretch>
        </p:blipFill>
        <p:spPr>
          <a:xfrm>
            <a:off x="4608861" y="4152267"/>
            <a:ext cx="1755414" cy="504000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25471" y="4753235"/>
            <a:ext cx="746929" cy="4497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4517" y="4604268"/>
            <a:ext cx="1235135" cy="499591"/>
          </a:xfrm>
          <a:prstGeom prst="rect">
            <a:avLst/>
          </a:prstGeom>
        </p:spPr>
      </p:pic>
      <p:pic>
        <p:nvPicPr>
          <p:cNvPr id="52" name="Picture 10"/>
          <p:cNvPicPr/>
          <p:nvPr/>
        </p:nvPicPr>
        <p:blipFill>
          <a:blip r:embed="rId19"/>
          <a:stretch>
            <a:fillRect/>
          </a:stretch>
        </p:blipFill>
        <p:spPr>
          <a:xfrm>
            <a:off x="1997228" y="4173481"/>
            <a:ext cx="1445379" cy="343570"/>
          </a:xfrm>
          <a:prstGeom prst="rect">
            <a:avLst/>
          </a:prstGeom>
          <a:ln>
            <a:noFill/>
          </a:ln>
        </p:spPr>
      </p:pic>
      <p:pic>
        <p:nvPicPr>
          <p:cNvPr id="61" name="Picture 2" descr="Home Inyps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8" y="2472395"/>
            <a:ext cx="1465542" cy="4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SGS Logo. Return to home pag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61" y="2474110"/>
            <a:ext cx="998069" cy="485786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188" r="67456" b="67943"/>
          <a:stretch/>
        </p:blipFill>
        <p:spPr bwMode="auto">
          <a:xfrm>
            <a:off x="4809272" y="2466531"/>
            <a:ext cx="1287324" cy="4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49974" y="2457772"/>
            <a:ext cx="1091747" cy="4857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45666"/>
            <a:ext cx="3488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>
                <a:solidFill>
                  <a:schemeClr val="accent1"/>
                </a:solidFill>
              </a:rPr>
              <a:t>Industrial partners. Air quality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0" y="3509962"/>
            <a:ext cx="318869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>
                <a:solidFill>
                  <a:schemeClr val="accent1"/>
                </a:solidFill>
              </a:rPr>
              <a:t>Industrial partners. Energy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452" y="5312631"/>
            <a:ext cx="3588098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s-ES" sz="2000" dirty="0">
                <a:solidFill>
                  <a:schemeClr val="accent1"/>
                </a:solidFill>
              </a:rPr>
              <a:t>Industrial partners. Agriculture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4"/>
          <a:srcRect l="9878" t="24905" r="7766" b="24905"/>
          <a:stretch/>
        </p:blipFill>
        <p:spPr>
          <a:xfrm>
            <a:off x="2264643" y="2426824"/>
            <a:ext cx="1377677" cy="565201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IQEBUQEhMVFRUVFRUXFRcVGBgXGBUWGBUXFhgVFxUYHSggGB0mHRcXITEhJSkrLi4uFyAzODMuNygtLisBCgoKBQUFDgUFDisZExkrKysrKysrKysrKysrKysrKysrKysrKysrKysrKysrKysrKysrKysrKysrKysrKysrK//AABEIAIcBdAMBIgACEQEDEQH/xAAcAAABBQEBAQAAAAAAAAAAAAAAAgMEBgcBBQj/xABVEAABAgIGBQcDDgoKAQUAAAABAgMAEQQSITFh8AUGQVGhBxMiUnGBkTJCohQjMzRTYnN0gpSzwdHhNUNUcoOSlbGytBYkJURjhIWT0vHTFTbC1OL/xAAUAQEAAAAAAAAAAAAAAAAAAAAA/8QAFBEBAAAAAAAAAAAAAAAAAAAAAP/aAAwDAQACEQMRAD8AxKCCCAI7HI7AEdjkdgFCFJznOyPc0XqbTqQApDBSk+c6Q2JbwFdIjEAx6y+TLSAE0hlZ6qXJE/rhI4wFTbzfnIiS3m/O/jC9IaLeornNPtLbXeAoG0b0kWKGIJEcaGB44fdwgHAD/wB1sb+Pp4Q5I4+lj9/fOOITge4Kwu8E+hvMLCMD4K+3s7pb4BtQOPpZ3ejjDJGRPC7hL5OMSVow4Kx+/wBLcIaUnA94ON/Gfy9wgI5zfnIhpWb85MSFJwPHOTDKhm3O7hANHN+P38YSYWRm3O7hCSM2wCDnOdkIOc52QtWc52wk5znbAJjkdMcgCCCCAIIIIDsGc53wQDOc7IBYhaYbELGb4B1Ob8Pu4Q6jN+GfCGk5vx+/jD7YwPHOTAPt58rO/unD4B/7re+nP0p/pMIaaTgfBWH3d8okNowPcFYSlbgmX6PrGAJHH0sb8b++thCFA4+lw4ejjD4bwPcFS7rbru6rvMIcbwPeFS2323X91bcICIoZFbC7hL5GMRnM35yImuJwPeFYzn4qn8vcIiupwPHOTARF5vzkw0c5zth5YzbnIhk5znZAJMcjpjhgOQQQQHIIIIAggggCCCCAI7HI7APUSirecS02kqWoySkbe+4AWkk2ATOyNV1U1TZotVxYDj21Z8lB3NpN35xt7Loj6naDFFarLA55wdM7UJvDY7LCcfzRFifpiWG1OrmQkXJtUokyShI2qJIAxMB6dIpzbKa7qwkEhKZzJWo3JQkTUtR3AEx5j+v9FYXVcQ6JWG1msn85rnecT2FIVhGd60axOhxSAqT0il5aT7EDfRWCPJSm5axatQNtUdKvaF0cqk0hqjosU6sJBlYkE2qI3ATPcYD6NNGoelaKmsEPsuCsg7Um0VknykLFo2EWg7RGbazagUehiqillbpSVpaWhIqtgyU687XAbbE5VpWkySCbI0vQ+iE0KicxREJmlKijnDIOOkeU6oDaQJy2WCQAljOtFIeUUlalEO9J0qAC1Ulslt1LonKbahVQgdFKCiVq1TDxAkdvyZb8bL1dk1dUQ5Uw9H7+3juhCBnon67dnbIdeHAM9H98837YBCk4ej9/Zw3w0U4eAnulK225Pb0esYfUM9EcZ2f99WGlDPRH12beyZ6kAwpOHD782b4ZUMy+/t47ofUMyGc4QyoZsznGAaIzLOPHdCSMyhZzdnI3wg5ugGznOdkJOc52QtWc54QgwCY5HY5AEEEEAQQQQHYIIIBQhYzZDYhYgHU5szhw3w+2My+/s4b4jpzdnJ3RIbzdnOEBLaThw+/t47okIQN3imW+c7bL1T3TX1BEdoZkn9083bYlNjPQP127O2Q90gHKmHoduytZts3zHmwhaMPBP1Tt2cN8OgYfwHjO3t22HzoQ4MP4BxnZ27LT5sBEWjDwE90pW23JlvkjrGIrqcOH35s3xMcGeiPrs29kz1IiOjMhnOEBDcGZZzOGTnOdsPODNmc4wyc5zxgEmOR0xyA5BBBAcggggCCCCAIIIIAiwak6O56khahNDMlncVTkhPj0pbQgxX40PUOi1KLX2urJ7Uo6CfS5zxgLa1Ff1t0pzU1D+7hJR8aeCuaN34toLcB6y0YRYaOmZA3xmmt1M5xLV/rqn6SZ7nHS02JYNsIlgrGArgEetqvpQUOmM0kpKg2uagJTKSClUp7ZKMsRjHlCFJznPCA+jmdd9H1AtNJQuYsQmZcOHNmSge2QF5IAnGPayaTS+5ZVmXaQ8uqpJSHH1glCVXEJQhtNYWFVYiYAJrLcS2jj+77O3jvgH093ikf9bOyY6kOgjDxR+7O7zY9PVbV2kaRe5lgXCbi1HoNpMwCsgWkkKASLVdPYSRrGjuSCipT68++6qVpSUNpngmqT4qN53wGJqIw8UnhtyPOhlXd4pP8A3t7ZHrxrmsfJFVSV0J9alAexPFIrYIdSkVTurAiYTaJRlFKZU2tTawpK0KKVJPRKVAylIizZ2dHqwEVXd4p/fnjDKu7hnOESJiYmqQmJm+Q2mqBMyFsuwRdl8mDspilNkG0EJUQRsOI+074DPTm7OcIQc3ReqRybPjyaQ0T74LSPEBX7t++PE0pqfTGAVVA4kXlo1yPkEBfeBAVxWbs5xhBznPGFk5znwhBznPCA5HI6BOyLlofUoFIXSioE/i0EAge/UQbfei7fOYAUyCNId1SohEubUmdxStc+6sSOEVXWHVpdFHOJJcanaZSUiZsCxu2VhZPcSBAeDBBHr6u6GFMWpHOhtSUhQBTWrCclStEpTT44GA8mCLoOT9X5QP8Ab/8A3ChyeK/KE/7Z/wCUBShCxm6Pb0xqjSqKkuFIcbF62iTVG9SSAoDGUsY8MQDqc3ZzjD7ebs5xiOk5z3cN0aDoTk4VSmW6Q1S2yhxII9bNmwpNthBBB7MICotHs8UjjnfsiU2Rh4oH/WzsmPc49PWPVl6gOhtZLiS3zgWhJq1QZLKhIyq2T2SUOsI81CsfEjG+y25U9/T64gHgRh4oHCVmyzZMDzYQ4Rh4oPCVu2zbaPOi+0Pk6W5RRSxS2w0Wy6VKCppSASqtIXiRnjW3xRHFXjpC6U+iSCApJE07QpJBtFqTMgTgIjpG2Q32oPb27e2R90jStXNQKIKAKTpBJClAuKrOKbDLZAqpVVIE5dIztmqUVjVLVpekVrS0+22tsJWErmayaw6SU1SCB0bCPObFtUiLZpTUTSb6kre0ghZSZprhRSk9YIKaqTf0gJjfAZvrfQ6O25Wo6S2ldrbSqxXzQFj7hWolBcNqUSnVAUZTE62c5zwibpBKg4oqKlViVBagoF1JJk70hMhUpz7YmasaCFOdUyHg2oJrJrJrV5HpASItAt7JwHiGORfl8mix/eU/7Z/5RTNKUIsOqbmVJBUErqlIcCVFBUmd4rJUJ+9gIcETtC6PFJeSzXqVgqRlWtCSqUpi+R4R6WmdV1UdAUHOcJKuiESNVKCta5zNiQBPtEBXoIIIAggggCCCCAI1XV1sJorCR7kk96xXPFRjK41jQp/q7HwLP0aYD1CuqhStyVHwST9UZTrGubjSdiKLRAPlUdDh4rMawhusCnrAp8RL64yfWAAlhwXOUWjnvbR6nPFkwHmCFJznO2EiFJznOyAfbzbnM4nUVClqShAKlKISkAmZUogJAsvJIHbLdEJrN+ciLpyWULntK0cETDZW6b/MQopNvvynjAbrqdq+jR9FRR0SKrC6ofjHCBWV2WAAbEpA2Rl3KTrKukqXVcWlpLxZo6UqW2FFkpL9JVVHT6SkNonNMisiShGt6bp3qeiP0j3Jl1wdqUFQ4iPnbTiSgssW+s0VgGda1bqPVThMttd9Q+TgIDWuSfWhdMYXR31lbrEiFkkqW0qYSVEjpKSQUk7qs5kkx4/LRq6C2NItiSkVUP3yU2TVQ4QNqSapPVXgIrHJVTS1pVpOx1LrSvK6nOC+zym0jvGMbTpugikMO0c3OtrR+skgEYgmfdAfLijjxP2Ztjc9XT/UKJ8Vo/0KIxSnNVebULnGW3B5V5FRfZ64hwSwEbVq57QonxWj/QogK7rnp5+ir9aDRSlnnVBwKJV6+2zIFKhL2QHujmrmsSKchRCajiJV0TnYZyUlUhMGW6YPcT53KV5TnxMfz9Fioal0wtU5q2xybSr7a/kj9cIPdAe7r7q6ClVMaElJteSBYsT9kAHnDzt4JN4M8/UJX8Y3R1IIIUJpIIUN4IkR3icZDp+hc2EEGZSp6jrNxK6O5IGV3sa2R3QHr8n+igtSqUoT5s1W/hJTUrtSCJYqnsi26SfUhACJc44tLbdbyQtfnKsPRSkKWdnRthjVaj83QmRtKK5+WorHAgd0QNaqRVCz7nRnVD859xFFB7kl3xgKu3rGWqWp1CnFMlQCkrUVFxAASVkKNjhArbgVSusjQ1BKhKxSVDtStKhxBB4xjsafqu/XobJN4SUH5ClIHohMBQdYNG+pqQpq2r5SCbyhVonvItBxSYnai+3m/wA136NUWbWugpdCZi0s0hIO1Km0ikI8ajyflnfFZ1E9vN/mu/RKgNRaFo7RFLOuL1HU0Xgh1DiVKNVNRaAH3WZAg1VexztAvlZfF1avHaIyjWUS5gbmnf52lwGv0CkpdQl1szSsBSTvB/cdhGBjNOUDQaKK+lxoBLbwUQkXIWkiuANiekkgYkCwCLpqMypFAYCrCQpQB6q1qWnxBB74icoQCkNp6jdKdUdwDYaR4uOIAxgMwSc57+O+N05J/wAGN/nvfSKjDEZvw+7hG5ck34Mb/Pd+kVAWHWjRSqRR6zSQp5klxoG5fRKXGFe9cQVIP5wOyMUptGDaxzZUWlpC2SVGsW1GqEqlOS0KBbV79tOwGPodiMz5QdXih4pQnoUhS3qPfJNJq/1ijyTsdQOcSLytCgJVoCyaJ/8Aazl0vUdM3ylN/vlxlGTaaPrl9nM0e8qlL1M3sAukDZurbxGs6KM9V3CJ20OmdvlP8YybTE+d2+x0e4LnP1OzusnOXfVxgLFyRk/+qbfYHp2k+cnypi0zB76+8RrOmfYXfg1/wmMl5IvwoLvYHZeV/h3T2Sl3VMY1rTXsDvwbn8JgPmvWU+uNfFKF/KtZ8If5P/wlR+1z6FyGNZvZGvilC3/krefGH+T/APCbHa59C5nxgNgcvHbGJ6y/3f4J3+dpcbY5eO2MT1k/u/wTv87SoCNq4f67R/h2v4xF31hu/wAtTvo2opGrntyj/DtfxiLvrDd/lqd9GzAZtBBBAEEEEAQQQQBGo6qvV6IydoSUn5ClJHAJjLouOojri0OMCxsKC1rBIUKwqltO4qqDpeaErlaRILqilKUSlkAlJkpap82gi9Ila6obUpkBcVA2R5rmrtBRVNLdCjIhPOuBpMitS1c2hJBCa61GRKpTvj26OkABKQAAAAAJAAXADYIgazatppzQkQl1E+bUbiDehUth37D2mA8DW7UplujmmURRKEgKWmtXSUGQrtrFsgbwSbCTMSlFETnOdsaHQqemg6LfoVKS408UvpQFIUULLiSE824maSJnffOKRovRT9JVVYaccPvEkgdqrh3nZANtDNucmND5FvwoPi70u2s39QiHSOTOlM0JdKWUlxElFhArkNjyzXnIrAtqiYkk2kmDk/c9R6Yo4UpJStVQLAkHEPNkNLTPYpSkGXaDaDAbXr4knRVNA/JnfCoZ8IwzW4TpzxlfzZEp3cy3Lbuq8N8fROkqEKRR3WDc6042floKfrj5v00isWXSDNyjtBc0ixxhPqVab5A+sBRH+IDATNRB/alEs/Hp37lA7dxVx3R9CrvjCOS2g87pVkyEmkuuqsFwQUDb1nEZMbRrFpAUWivUg3NNLX2lKSQO0mQ74D511gCSijFNxaelLq+r6XV+uNd1c9oUT4rR/oURkGsyKjrbBFtHozDKrJyWEc64L9jjqx8mNf1c9oUT4rR/oUQFL5SfKc+Jj+fosUHQg/rdHl7uzL/dTF+5SfKc+Jj+fosVLUehF2nNmVjQU6qy6qJJ9NSOO6A09cZnrnIhUvy2lDv5mjV+MaW84lIKlGSUgqUdyQJk+AMZPrK8SGkkALVzlJcF8l0lYWEn9Ehk/KgNA0If6qx8A19GmPB1x8ikDbzFFPd6qdB4kR6Op1J5ygtWzKKzau1KiUj9RSIZ1lovOGqATzzDzIl10FNJaHaS2tI7YDNI0XUf2kPhXP8A4xnUadqswW6GyDeUlZ+WoqT6JTASafKuxP3Rc+z1M/PhFG1D9vN/mO/RKi2axUgIClW+s0Z9VnXfq0ZvtNrvcDFU1E9vN/mu/RKgNQTHkp1Uo5dDjgW5VrVEOEFCQpxTsqoSKwrLUZKJFtoMeui+K9qxTil5VHcWVc9zr7U/NqvvNLbmTbY1XF0ulAWSnaRbo6K7hNpklKRWW4s3IQm9Sj9dpEZ5rhpdSittUudcKQ8AQQw02Spui1x5Sqx5xwiysEjYRGgaToSnmpINV1CkuMq6ryDNB7D5JwUYyfT1DS27XbSUtvDnG0y8iZIWyZ7ULCkdgSdsBASM57+MbnyTfg1v4R36RUYYkZlnDhvjc+SX8Gt/CO/SGA9Hkw0+qmURKXSeeZCUrJ89BnzboneCAQTtUhW+LPp/Q4ptGWwVVFGSmnBe06g1m3BLcoDtExtjENCadVQKTQn7Sj1IhDwAtU0p56tZvEgoD3sfQNFcCkhSSClQBSRaCCJgg7iICnsMuN6tPodTVcTRacHEmySgp8KHRlZPdsujINNJ9cu/FUfYZS9TN7Qbr7d1bcI3/XX8GU34rSNk/wAUrZt7I+ftND139FR/NBM/UzWyd91nYPOgLHyRj+1NvsDs5iXnJvtsMye+sNgjWtM+wO/BufwGMj5Ih/agu9geu7UXW22St3BJ86Nc0z7C78G5/AYD5r1l9ka+KUL+Vaz4Q/yf/hKj9rn0LmfCGNZfZGvilD/lWof1A/CTHa59C5AbA5eO0Riesn93+Cd/naXG2OXjtjE9ZR7X+Cd/naVARtXPblH+Ha/jEXfWG7/LU7+BmKRq57co/wAO1/GIvGsIs/y1N/gZgM1ggggCOxyCAIIIIAjQ9VyGNHc8lMzVfdIO1SayQDLZJtPGM8i2ap6yoYRzD06gJKFgVqoNpQpN5TOZsnebDOwLzobSDdJaDrZsNhBvQralWOO0Wx7NGilM6yaOowUpqU1SmGWSkm3aVBIl3x6uqOs4pri0BlSKgrVioKBBMgDYJKvO24wF0YMejRzFcVpppDimpOrUmVYNMuu1SoVgCW0kAyIMsYRStb0tCYYdG40gooqCe15QUe5BOEBeaPGJ61aPYC6QqiLHM0ZaSy4iQShbi5uUNtZ9kUhR55IT5ILgN84VrFr2X0ltSw4gzBZYK2mCLRJ15VV54b0pDaT1jFWpekXHyCtQkkVUITVQhtM51W0AVUCcrrzaZkTgPo3ULWZOkaIl2YDqJJfQPNclePeq8oHcZXgxn/KPqe82464ww46y87z7fMo5xTL66qX0KQATUcAQsKFymwLAZxn+gtNPUJ0P0dyosXyKaq09RSSJFJss2TFxRONN0fyzJqev0Xpi8suCqrEJXanZZM332QHscl2qS6Cyt98VXn6vQsm02mZCVVbKxJJO6SRsiBylacbKvUpkptkofpgskqRrUeiH3ziwknclJVcDHl6Z5WVupKWUpYG1QPPPS96FBLaD76a5dUmM10jpEuyT5KApSqtauS4o9N1xarXXFbVm8JkAlKgICFS31OLU4szWtSlrUQm1SiVKUe0knvwjctX0FNBoqSCCKNRwQbwQ0iYIjCqwBBkDIgyMiDIzkd4Nx798XNnlDdKRzjygraEUZpSRbZJSqQkmzAcICx63aurpa5pdShJa5pdZBUZc8h4FMiBObaRbsnHdB6CaobZQ3NSlEFaz5SyLrBcBMyGJtMVdevaj+PX8za/+3EDSOuAcSUnnXgR5LhQw0bLlNsTW4PelyXbAe/rHpRsoNYzYSr10g+2FptFFbO0TAK1CwASnaYzOn0tb7q3nDNS1FR3W7ANgFwGwDCHtJaQcfUFOKBkKqUgBKG07EIQLEpwH1xCOc54wFl1H0wGHSy4ZIdlIm5LgsSTuBBkT+bOwRd9J0UuIKQai0qSttcvY3UGshUpHbYbLiYyIxZNDa4OMpDbqedSJAGtVWkbq0iFAYieychAPHVZb1LUeaUywSFLnVkmYBW20QSFicwki4SJi6vOpQkrUQhCRMnYlIw8AB2CPAZ1wo6p3pl7p0Qe9sOK9GPL0vrUCRzXTUkzQopqtNnYtLZJLrg2LXICZkgG2Aa1u0gZcybFuKS68na2lKarDB98lJUtQ6zm8GGNQ0E05BAuQ6TgKhT+8jxivrWVEqJJJJJJtJJvJJvMevqzpj1K4pRsStMlFKErXIWgJrKSACZTt80QGstXjtEZdpilracoryLFoQ4pPaKdSjIjdsI7o9z+mzfXe/wBhr/zR5WmdL0WktEK54uBSltKDTaAkqtWhQDpmlSulvCio2zIgNO0XTEPtIeR5K0hQw2FJxBBBxEVjXTQlasED2UqeakLqQlM3mhIfjW01xvWzIeVHhaja1IooLD8+aJrJUATzajYQUi2qZA2XGdhmZXql6WoFJaKDS2kzqqSoOJSttaTWQ4mZBCkkA8NsBjqM3ZzhG58ko/s1v4R36RUZlStDilvO+pShx5E1OttWtubS9R1eTIzmWjIg1gmYsTP1d1zcozCWOfdbCJhKW6PRlgAkkzW4tKiqZM5iA87Sgsow3UVIuSZSffBvvtBswltjU+RvWOu2dHuHpNAqYmR0mp9Juw2lBNnvVJ2CM6pmk6K+hVdVIU5XUttXNUdsJUszWghL0qildKQAqqJUL1AwNGU5bDqHml1XEGshQKbDKVxEpEECRskoA+QYD6K12H9l034pSMPxStuyPn3TQ9d/RUfqfkzXnG3vxn5sWF7XqlPsLZfpjhS4hSHEpo1FIUhQKSAqslVqTuEq2EVrSlJQ44VJ8mq2kVimckNJbmUicp1CZAnaPOgLPyQj+0+yjuk2JFlZsTsutIsxl5sa5pZJLTgFpKFgDeSkgCMH1Z1jcoLi1Nr5vnEgKUG23lySSQkBakiUySSDaUAyNYR7jnKU7+UvfNKN/wCeAo2sqemydhodDIutAo6EkjvSodoh3UfSLFGpqXqRMJCVBKhaELUKtZQFpTVKh3gxN0npWhvtFDhpBWFLWytLLKOb5xRWtspD5Cmys1gmwpJMjIkRUjnOeEB9AOqBAIIIIBBBmCDaCCLxjFA1o1NU+6XmXEitMqQ5WkCSVKKCAZAqUVVZATUSDbIV/VrW92hp5ojnWZzCCZFE7TUVIyBvqkEX3Ekxa2NdqO6ZJbemBMzDQSMStTgAGJgI2rmqXqVXPOKC3ZEJCAaqJzBMyAVEiy4ATN9hD1OpaFpCgEqbrEKdW4GmSlSVNutoWbXCUKUOgCAapmZSjztOa1oq1egsn8UhVdH6d4SCx/ht2HzlkdE0qnU1x9fOOqKlSkJykALkpSLEpGwAACAXpWjNtOqQ06HUeasAiY3EEX79kRIIIAggggCCCCAIJxd9A6KYYo4pL4SolAcUVgLShJ8kJQbCozTadqgLLSXv6etp8lt0jfXSngJy8YChzi/6p6eoNBohPOhb6gVrRUctUAajVepKQ3zvUq+yLVoinuPNhakONEnopUqaiN5AAqz2C/hNCtZQkzBQUmdVblJbZDgBkVISu1SKwICriUmVlsBmesGl+eqtpcrJAK3FWp52kOyW84QQDYZNiY8lsb48hBA3ZzmUbQ3rgB+T/P2PsiW1rwBso37QY+yAxRt0dYeOc9kS2n09cfrfd28d8bW3ygS82i/tGj/ZElrlF/w6If8AUqP9kBiQfT1/FU999ltyvT6whz1Qnr+n24dvfPfG4I5ST7jRP2lR8Pe4jxEdPKZ/hUT9pUf/AI4jxgMLVSE9fwV92I9HdDKnk9fwVLddZZeJbuj1TG8K5SZ/iqJ+0qP/AMcD4Qy5yif4dEH+o0f7O3wgMIU+nrDx+7NkNKdHWHjnHjvjcXNfwfNov7Ro/wBkRXNdwdlG/aDH2QGKlwb+OceO+ElY38Y2NzXEH8n+fMfZDCtbBvY+fMwGQKVjnObIQTGuq1oHWY+esw2dZh1mfnrMBkk4I1g6yDrs/PGoQdYh12fnjUBlUEap/SAddr541HP6QDrtfPGoDLIJxqo1hHXZ+eNQsaxjrs/PGoDJ5wVo1oayjrM/PWYWnWcdZj56zAZIFDfHp0TWCkNJqpfVLYFVVy7K4NXujTUa1AbWPnzMPo1vA/J/nzH2QGV0rTT7wqu0h1aT5qnFVO5Hkjw3bjDLbqesPHOZbo2JvXYDZRvn7H2RJb17A82i/tCj/ZAY80+nrj9b7u3unviSikJ2r8VT3znZbcqe/wBc64jYmeUDciin/UaP9kSkcoh9yop/1Gj4e9xHiIDGPVKev4r7b7LTYe+tvEIXSE9fwX+6yw2jvq7jG3DlJPuNE/aVHw97iPGA8pR9xon7So+PvcD4QGFKfT1/BUt0pWWXplu6HVMRXX09YeP3Zs3RvbnKMfcqIP8AUqPjhgfCIrvKDPzKL+0aP9kBgbjg38c57YZKxvznNsbu7r2Dso37Qo/2RFc1zB/J/n7H2QGIFQ3xyYjZ162g7WPnzER16zg+cz89ZgMggjU161NhwNrWE1kkpUh0PpJB8g81MpVustiBpzWTmZpWpxKrPWULk9+mdBIYHvETXvKZwGdQQ7Snq6yuqlE7koBCUgAAAAknvJJN5hqAIII7AcggggLjq/rIzzQYpHRqpq1ikrQtFwSpIBMwJC4ggC43+zQqRQELBaDRXeOabUtfaJJNTxEZtBKA0LTutDYQUWLmD62lQVWn7u62SlKDtbbUpShYVJEwaLTKWt5ZccNZRlskAAJBKUixKQAAALABIRHjogFCFozfnIhAhaRnPfx3QEloZtzkRMbGHBWd/dOIbQzLOZxMaTgfDsx7OG+AeAw8QrG/xVP9JuELkdx8FY49vfWhtKcD3Ce66225PodYwuphw+/s7pb4BKwdx8FcOHo4wwrs8ArC7hL5G8w64nDh249vHdDCxh4iW+c7bL1dnS6ogGzmxWciG1Zvzv4wtQw4ffm2GyMyzhw3wCTm/H7/AEoSc3x0jOe7hvhJEAg5vzkQg5znZC1ZznbCDnOdsAmOR2OQBBBBAEEEEB2DOc74IBnOdkAoQ4nN8NiFgQDqM34fd6MPtjMjhnwhhIznv47ofbGHD7+3jugJbQw4Kzv7pxISMD3hfvpzkcVT/SbhEdpOB8OzHs4b4kNowPcJ7pSttuTLfJHXMA7I7j3pXPbfbff31twhCgdx7krn3W33d9XeYUEYcPrn2d1U7YQtGHCW+8zs2+lugGVDDwCsJSn2Jl+j3mIjozJWGfCJTicD3iW+c7bL1T3dPqiIrowPh9/bx3QERzN+cmGFZznbDzgznN0MnOc7IBJjkdMcMByOR2CA5BBBAEdjkEAQQQQBHYIIAjogggFCHE5z3cIIICS0MyzkRLaThwGA+vjhBBAPJThwAnOWNnlD9f3ohVXD0R278eOEEEA24MOAxxw4YwwsZkNk/G70ffGCCAZUMyhsjMs7+OEEEAk5szv44QkxyCAQqEmOQQHDHIIIAgjkEB2CCCAI6IIIBQhYjsEA4nNmd3DGH2xmQzs4YwQQExlOHAYDfjxwiQ2ieyc8AJzljZ5Q7K/vBBBALq4eint34g98tghC04einE78OGJjsEAw4mWyUsAZSnjbKqe2r74xDeThwGdnDGOwQENwQyYIIBJjkcggCCCCA5BBBAEEE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data:image/jpeg;base64,/9j/4AAQSkZJRgABAQAAAQABAAD/2wCEAAkGBxIQEBUQEhMVFRUVFRUXFRcVGBgXGBUWGBUXFhgVFxUYHSggGB0mHRcXITEhJSkrLi4uFyAzODMuNygtLisBCgoKBQUFDgUFDisZExkrKysrKysrKysrKysrKysrKysrKysrKysrKysrKysrKysrKysrKysrKysrKysrKysrK//AABEIAIcBdAMBIgACEQEDEQH/xAAcAAABBQEBAQAAAAAAAAAAAAAAAgMEBgcBBQj/xABVEAABAgIGBQcDDgoKAQUAAAABAgMAEQQSITFh8AUGQVGhBxMiUnGBkTJCohQjMzRTYnN0gpSzwdHhNUNUcoOSlbGytBYkJURjhIWT0vHTFTbC1OL/xAAUAQEAAAAAAAAAAAAAAAAAAAAA/8QAFBEBAAAAAAAAAAAAAAAAAAAAAP/aAAwDAQACEQMRAD8AxKCCCAI7HI7AEdjkdgFCFJznOyPc0XqbTqQApDBSk+c6Q2JbwFdIjEAx6y+TLSAE0hlZ6qXJE/rhI4wFTbzfnIiS3m/O/jC9IaLeornNPtLbXeAoG0b0kWKGIJEcaGB44fdwgHAD/wB1sb+Pp4Q5I4+lj9/fOOITge4Kwu8E+hvMLCMD4K+3s7pb4BtQOPpZ3ejjDJGRPC7hL5OMSVow4Kx+/wBLcIaUnA94ON/Gfy9wgI5zfnIhpWb85MSFJwPHOTDKhm3O7hANHN+P38YSYWRm3O7hCSM2wCDnOdkIOc52QtWc52wk5znbAJjkdMcgCCCCAIIIIDsGc53wQDOc7IBYhaYbELGb4B1Ob8Pu4Q6jN+GfCGk5vx+/jD7YwPHOTAPt58rO/unD4B/7re+nP0p/pMIaaTgfBWH3d8okNowPcFYSlbgmX6PrGAJHH0sb8b++thCFA4+lw4ejjD4bwPcFS7rbru6rvMIcbwPeFS2323X91bcICIoZFbC7hL5GMRnM35yImuJwPeFYzn4qn8vcIiupwPHOTARF5vzkw0c5zth5YzbnIhk5znZAJMcjpjhgOQQQQHIIIIAggggCCCCAI7HI7APUSirecS02kqWoySkbe+4AWkk2ATOyNV1U1TZotVxYDj21Z8lB3NpN35xt7Loj6naDFFarLA55wdM7UJvDY7LCcfzRFifpiWG1OrmQkXJtUokyShI2qJIAxMB6dIpzbKa7qwkEhKZzJWo3JQkTUtR3AEx5j+v9FYXVcQ6JWG1msn85rnecT2FIVhGd60axOhxSAqT0il5aT7EDfRWCPJSm5axatQNtUdKvaF0cqk0hqjosU6sJBlYkE2qI3ATPcYD6NNGoelaKmsEPsuCsg7Um0VknykLFo2EWg7RGbazagUehiqillbpSVpaWhIqtgyU687XAbbE5VpWkySCbI0vQ+iE0KicxREJmlKijnDIOOkeU6oDaQJy2WCQAljOtFIeUUlalEO9J0qAC1Ulslt1LonKbahVQgdFKCiVq1TDxAkdvyZb8bL1dk1dUQ5Uw9H7+3juhCBnon67dnbIdeHAM9H98837YBCk4ej9/Zw3w0U4eAnulK225Pb0esYfUM9EcZ2f99WGlDPRH12beyZ6kAwpOHD782b4ZUMy+/t47ofUMyGc4QyoZsznGAaIzLOPHdCSMyhZzdnI3wg5ugGznOdkJOc52QtWc54QgwCY5HY5AEEEEAQQQQHYIIIBQhYzZDYhYgHU5szhw3w+2My+/s4b4jpzdnJ3RIbzdnOEBLaThw+/t47okIQN3imW+c7bL1T3TX1BEdoZkn9083bYlNjPQP127O2Q90gHKmHoduytZts3zHmwhaMPBP1Tt2cN8OgYfwHjO3t22HzoQ4MP4BxnZ27LT5sBEWjDwE90pW23JlvkjrGIrqcOH35s3xMcGeiPrs29kz1IiOjMhnOEBDcGZZzOGTnOdsPODNmc4wyc5zxgEmOR0xyA5BBBAcggggCCCCAIIIIAiwak6O56khahNDMlncVTkhPj0pbQgxX40PUOi1KLX2urJ7Uo6CfS5zxgLa1Ff1t0pzU1D+7hJR8aeCuaN34toLcB6y0YRYaOmZA3xmmt1M5xLV/rqn6SZ7nHS02JYNsIlgrGArgEetqvpQUOmM0kpKg2uagJTKSClUp7ZKMsRjHlCFJznPCA+jmdd9H1AtNJQuYsQmZcOHNmSge2QF5IAnGPayaTS+5ZVmXaQ8uqpJSHH1glCVXEJQhtNYWFVYiYAJrLcS2jj+77O3jvgH093ikf9bOyY6kOgjDxR+7O7zY9PVbV2kaRe5lgXCbi1HoNpMwCsgWkkKASLVdPYSRrGjuSCipT68++6qVpSUNpngmqT4qN53wGJqIw8UnhtyPOhlXd4pP8A3t7ZHrxrmsfJFVSV0J9alAexPFIrYIdSkVTurAiYTaJRlFKZU2tTawpK0KKVJPRKVAylIizZ2dHqwEVXd4p/fnjDKu7hnOESJiYmqQmJm+Q2mqBMyFsuwRdl8mDspilNkG0EJUQRsOI+074DPTm7OcIQc3ReqRybPjyaQ0T74LSPEBX7t++PE0pqfTGAVVA4kXlo1yPkEBfeBAVxWbs5xhBznPGFk5znwhBznPCA5HI6BOyLlofUoFIXSioE/i0EAge/UQbfei7fOYAUyCNId1SohEubUmdxStc+6sSOEVXWHVpdFHOJJcanaZSUiZsCxu2VhZPcSBAeDBBHr6u6GFMWpHOhtSUhQBTWrCclStEpTT44GA8mCLoOT9X5QP8Ab/8A3ChyeK/KE/7Z/wCUBShCxm6Pb0xqjSqKkuFIcbF62iTVG9SSAoDGUsY8MQDqc3ZzjD7ebs5xiOk5z3cN0aDoTk4VSmW6Q1S2yhxII9bNmwpNthBBB7MICotHs8UjjnfsiU2Rh4oH/WzsmPc49PWPVl6gOhtZLiS3zgWhJq1QZLKhIyq2T2SUOsI81CsfEjG+y25U9/T64gHgRh4oHCVmyzZMDzYQ4Rh4oPCVu2zbaPOi+0Pk6W5RRSxS2w0Wy6VKCppSASqtIXiRnjW3xRHFXjpC6U+iSCApJE07QpJBtFqTMgTgIjpG2Q32oPb27e2R90jStXNQKIKAKTpBJClAuKrOKbDLZAqpVVIE5dIztmqUVjVLVpekVrS0+22tsJWErmayaw6SU1SCB0bCPObFtUiLZpTUTSb6kre0ghZSZprhRSk9YIKaqTf0gJjfAZvrfQ6O25Wo6S2ldrbSqxXzQFj7hWolBcNqUSnVAUZTE62c5zwibpBKg4oqKlViVBagoF1JJk70hMhUpz7YmasaCFOdUyHg2oJrJrJrV5HpASItAt7JwHiGORfl8mix/eU/7Z/5RTNKUIsOqbmVJBUErqlIcCVFBUmd4rJUJ+9gIcETtC6PFJeSzXqVgqRlWtCSqUpi+R4R6WmdV1UdAUHOcJKuiESNVKCta5zNiQBPtEBXoIIIAggggCCCCAI1XV1sJorCR7kk96xXPFRjK41jQp/q7HwLP0aYD1CuqhStyVHwST9UZTrGubjSdiKLRAPlUdDh4rMawhusCnrAp8RL64yfWAAlhwXOUWjnvbR6nPFkwHmCFJznO2EiFJznOyAfbzbnM4nUVClqShAKlKISkAmZUogJAsvJIHbLdEJrN+ciLpyWULntK0cETDZW6b/MQopNvvynjAbrqdq+jR9FRR0SKrC6ofjHCBWV2WAAbEpA2Rl3KTrKukqXVcWlpLxZo6UqW2FFkpL9JVVHT6SkNonNMisiShGt6bp3qeiP0j3Jl1wdqUFQ4iPnbTiSgssW+s0VgGda1bqPVThMttd9Q+TgIDWuSfWhdMYXR31lbrEiFkkqW0qYSVEjpKSQUk7qs5kkx4/LRq6C2NItiSkVUP3yU2TVQ4QNqSapPVXgIrHJVTS1pVpOx1LrSvK6nOC+zym0jvGMbTpugikMO0c3OtrR+skgEYgmfdAfLijjxP2Ztjc9XT/UKJ8Vo/0KIxSnNVebULnGW3B5V5FRfZ64hwSwEbVq57QonxWj/QogK7rnp5+ir9aDRSlnnVBwKJV6+2zIFKhL2QHujmrmsSKchRCajiJV0TnYZyUlUhMGW6YPcT53KV5TnxMfz9Fioal0wtU5q2xybSr7a/kj9cIPdAe7r7q6ClVMaElJteSBYsT9kAHnDzt4JN4M8/UJX8Y3R1IIIUJpIIUN4IkR3icZDp+hc2EEGZSp6jrNxK6O5IGV3sa2R3QHr8n+igtSqUoT5s1W/hJTUrtSCJYqnsi26SfUhACJc44tLbdbyQtfnKsPRSkKWdnRthjVaj83QmRtKK5+WorHAgd0QNaqRVCz7nRnVD859xFFB7kl3xgKu3rGWqWp1CnFMlQCkrUVFxAASVkKNjhArbgVSusjQ1BKhKxSVDtStKhxBB4xjsafqu/XobJN4SUH5ClIHohMBQdYNG+pqQpq2r5SCbyhVonvItBxSYnai+3m/wA136NUWbWugpdCZi0s0hIO1Km0ikI8ajyflnfFZ1E9vN/mu/RKgNRaFo7RFLOuL1HU0Xgh1DiVKNVNRaAH3WZAg1VexztAvlZfF1avHaIyjWUS5gbmnf52lwGv0CkpdQl1szSsBSTvB/cdhGBjNOUDQaKK+lxoBLbwUQkXIWkiuANiekkgYkCwCLpqMypFAYCrCQpQB6q1qWnxBB74icoQCkNp6jdKdUdwDYaR4uOIAxgMwSc57+O+N05J/wAGN/nvfSKjDEZvw+7hG5ck34Mb/Pd+kVAWHWjRSqRR6zSQp5klxoG5fRKXGFe9cQVIP5wOyMUptGDaxzZUWlpC2SVGsW1GqEqlOS0KBbV79tOwGPodiMz5QdXih4pQnoUhS3qPfJNJq/1ijyTsdQOcSLytCgJVoCyaJ/8Aazl0vUdM3ylN/vlxlGTaaPrl9nM0e8qlL1M3sAukDZurbxGs6KM9V3CJ20OmdvlP8YybTE+d2+x0e4LnP1OzusnOXfVxgLFyRk/+qbfYHp2k+cnypi0zB76+8RrOmfYXfg1/wmMl5IvwoLvYHZeV/h3T2Sl3VMY1rTXsDvwbn8JgPmvWU+uNfFKF/KtZ8If5P/wlR+1z6FyGNZvZGvilC3/krefGH+T/APCbHa59C5nxgNgcvHbGJ6y/3f4J3+dpcbY5eO2MT1k/u/wTv87SoCNq4f67R/h2v4xF31hu/wAtTvo2opGrntyj/DtfxiLvrDd/lqd9GzAZtBBBAEEEEAQQQQBGo6qvV6IydoSUn5ClJHAJjLouOojri0OMCxsKC1rBIUKwqltO4qqDpeaErlaRILqilKUSlkAlJkpap82gi9Ila6obUpkBcVA2R5rmrtBRVNLdCjIhPOuBpMitS1c2hJBCa61GRKpTvj26OkABKQAAAAAJAAXADYIgazatppzQkQl1E+bUbiDehUth37D2mA8DW7UplujmmURRKEgKWmtXSUGQrtrFsgbwSbCTMSlFETnOdsaHQqemg6LfoVKS408UvpQFIUULLiSE824maSJnffOKRovRT9JVVYaccPvEkgdqrh3nZANtDNucmND5FvwoPi70u2s39QiHSOTOlM0JdKWUlxElFhArkNjyzXnIrAtqiYkk2kmDk/c9R6Yo4UpJStVQLAkHEPNkNLTPYpSkGXaDaDAbXr4knRVNA/JnfCoZ8IwzW4TpzxlfzZEp3cy3Lbuq8N8fROkqEKRR3WDc6042floKfrj5v00isWXSDNyjtBc0ixxhPqVab5A+sBRH+IDATNRB/alEs/Hp37lA7dxVx3R9CrvjCOS2g87pVkyEmkuuqsFwQUDb1nEZMbRrFpAUWivUg3NNLX2lKSQO0mQ74D511gCSijFNxaelLq+r6XV+uNd1c9oUT4rR/oURkGsyKjrbBFtHozDKrJyWEc64L9jjqx8mNf1c9oUT4rR/oUQFL5SfKc+Jj+fosUHQg/rdHl7uzL/dTF+5SfKc+Jj+fosVLUehF2nNmVjQU6qy6qJJ9NSOO6A09cZnrnIhUvy2lDv5mjV+MaW84lIKlGSUgqUdyQJk+AMZPrK8SGkkALVzlJcF8l0lYWEn9Ehk/KgNA0If6qx8A19GmPB1x8ikDbzFFPd6qdB4kR6Op1J5ygtWzKKzau1KiUj9RSIZ1lovOGqATzzDzIl10FNJaHaS2tI7YDNI0XUf2kPhXP8A4xnUadqswW6GyDeUlZ+WoqT6JTASafKuxP3Rc+z1M/PhFG1D9vN/mO/RKi2axUgIClW+s0Z9VnXfq0ZvtNrvcDFU1E9vN/mu/RKgNQTHkp1Uo5dDjgW5VrVEOEFCQpxTsqoSKwrLUZKJFtoMeui+K9qxTil5VHcWVc9zr7U/NqvvNLbmTbY1XF0ulAWSnaRbo6K7hNpklKRWW4s3IQm9Sj9dpEZ5rhpdSittUudcKQ8AQQw02Spui1x5Sqx5xwiysEjYRGgaToSnmpINV1CkuMq6ryDNB7D5JwUYyfT1DS27XbSUtvDnG0y8iZIWyZ7ULCkdgSdsBASM57+MbnyTfg1v4R36RUYYkZlnDhvjc+SX8Gt/CO/SGA9Hkw0+qmURKXSeeZCUrJ89BnzboneCAQTtUhW+LPp/Q4ptGWwVVFGSmnBe06g1m3BLcoDtExtjENCadVQKTQn7Sj1IhDwAtU0p56tZvEgoD3sfQNFcCkhSSClQBSRaCCJgg7iICnsMuN6tPodTVcTRacHEmySgp8KHRlZPdsujINNJ9cu/FUfYZS9TN7Qbr7d1bcI3/XX8GU34rSNk/wAUrZt7I+ftND139FR/NBM/UzWyd91nYPOgLHyRj+1NvsDs5iXnJvtsMye+sNgjWtM+wO/BufwGMj5Ih/agu9geu7UXW22St3BJ86Nc0z7C78G5/AYD5r1l9ka+KUL+Vaz4Q/yf/hKj9rn0LmfCGNZfZGvilD/lWof1A/CTHa59C5AbA5eO0Riesn93+Cd/naXG2OXjtjE9ZR7X+Cd/naVARtXPblH+Ha/jEXfWG7/LU7+BmKRq57co/wAO1/GIvGsIs/y1N/gZgM1ggggCOxyCAIIIIAjQ9VyGNHc8lMzVfdIO1SayQDLZJtPGM8i2ap6yoYRzD06gJKFgVqoNpQpN5TOZsnebDOwLzobSDdJaDrZsNhBvQralWOO0Wx7NGilM6yaOowUpqU1SmGWSkm3aVBIl3x6uqOs4pri0BlSKgrVioKBBMgDYJKvO24wF0YMejRzFcVpppDimpOrUmVYNMuu1SoVgCW0kAyIMsYRStb0tCYYdG40gooqCe15QUe5BOEBeaPGJ61aPYC6QqiLHM0ZaSy4iQShbi5uUNtZ9kUhR55IT5ILgN84VrFr2X0ltSw4gzBZYK2mCLRJ15VV54b0pDaT1jFWpekXHyCtQkkVUITVQhtM51W0AVUCcrrzaZkTgPo3ULWZOkaIl2YDqJJfQPNclePeq8oHcZXgxn/KPqe82464ww46y87z7fMo5xTL66qX0KQATUcAQsKFymwLAZxn+gtNPUJ0P0dyosXyKaq09RSSJFJss2TFxRONN0fyzJqev0Xpi8suCqrEJXanZZM332QHscl2qS6Cyt98VXn6vQsm02mZCVVbKxJJO6SRsiBylacbKvUpkptkofpgskqRrUeiH3ziwknclJVcDHl6Z5WVupKWUpYG1QPPPS96FBLaD76a5dUmM10jpEuyT5KApSqtauS4o9N1xarXXFbVm8JkAlKgICFS31OLU4szWtSlrUQm1SiVKUe0knvwjctX0FNBoqSCCKNRwQbwQ0iYIjCqwBBkDIgyMiDIzkd4Nx798XNnlDdKRzjygraEUZpSRbZJSqQkmzAcICx63aurpa5pdShJa5pdZBUZc8h4FMiBObaRbsnHdB6CaobZQ3NSlEFaz5SyLrBcBMyGJtMVdevaj+PX8za/+3EDSOuAcSUnnXgR5LhQw0bLlNsTW4PelyXbAe/rHpRsoNYzYSr10g+2FptFFbO0TAK1CwASnaYzOn0tb7q3nDNS1FR3W7ANgFwGwDCHtJaQcfUFOKBkKqUgBKG07EIQLEpwH1xCOc54wFl1H0wGHSy4ZIdlIm5LgsSTuBBkT+bOwRd9J0UuIKQai0qSttcvY3UGshUpHbYbLiYyIxZNDa4OMpDbqedSJAGtVWkbq0iFAYieychAPHVZb1LUeaUywSFLnVkmYBW20QSFicwki4SJi6vOpQkrUQhCRMnYlIw8AB2CPAZ1wo6p3pl7p0Qe9sOK9GPL0vrUCRzXTUkzQopqtNnYtLZJLrg2LXICZkgG2Aa1u0gZcybFuKS68na2lKarDB98lJUtQ6zm8GGNQ0E05BAuQ6TgKhT+8jxivrWVEqJJJJJJtJJvJJvMevqzpj1K4pRsStMlFKErXIWgJrKSACZTt80QGstXjtEZdpilracoryLFoQ4pPaKdSjIjdsI7o9z+mzfXe/wBhr/zR5WmdL0WktEK54uBSltKDTaAkqtWhQDpmlSulvCio2zIgNO0XTEPtIeR5K0hQw2FJxBBBxEVjXTQlasED2UqeakLqQlM3mhIfjW01xvWzIeVHhaja1IooLD8+aJrJUATzajYQUi2qZA2XGdhmZXql6WoFJaKDS2kzqqSoOJSttaTWQ4mZBCkkA8NsBjqM3ZzhG58ko/s1v4R36RUZlStDilvO+pShx5E1OttWtubS9R1eTIzmWjIg1gmYsTP1d1zcozCWOfdbCJhKW6PRlgAkkzW4tKiqZM5iA87Sgsow3UVIuSZSffBvvtBswltjU+RvWOu2dHuHpNAqYmR0mp9Juw2lBNnvVJ2CM6pmk6K+hVdVIU5XUttXNUdsJUszWghL0qildKQAqqJUL1AwNGU5bDqHml1XEGshQKbDKVxEpEECRskoA+QYD6K12H9l034pSMPxStuyPn3TQ9d/RUfqfkzXnG3vxn5sWF7XqlPsLZfpjhS4hSHEpo1FIUhQKSAqslVqTuEq2EVrSlJQ44VJ8mq2kVimckNJbmUicp1CZAnaPOgLPyQj+0+yjuk2JFlZsTsutIsxl5sa5pZJLTgFpKFgDeSkgCMH1Z1jcoLi1Nr5vnEgKUG23lySSQkBakiUySSDaUAyNYR7jnKU7+UvfNKN/wCeAo2sqemydhodDIutAo6EkjvSodoh3UfSLFGpqXqRMJCVBKhaELUKtZQFpTVKh3gxN0npWhvtFDhpBWFLWytLLKOb5xRWtspD5Cmys1gmwpJMjIkRUjnOeEB9AOqBAIIIIBBBmCDaCCLxjFA1o1NU+6XmXEitMqQ5WkCSVKKCAZAqUVVZATUSDbIV/VrW92hp5ojnWZzCCZFE7TUVIyBvqkEX3Ekxa2NdqO6ZJbemBMzDQSMStTgAGJgI2rmqXqVXPOKC3ZEJCAaqJzBMyAVEiy4ATN9hD1OpaFpCgEqbrEKdW4GmSlSVNutoWbXCUKUOgCAapmZSjztOa1oq1egsn8UhVdH6d4SCx/ht2HzlkdE0qnU1x9fOOqKlSkJykALkpSLEpGwAACAXpWjNtOqQ06HUeasAiY3EEX79kRIIIAggggCCCCAIJxd9A6KYYo4pL4SolAcUVgLShJ8kJQbCozTadqgLLSXv6etp8lt0jfXSngJy8YChzi/6p6eoNBohPOhb6gVrRUctUAajVepKQ3zvUq+yLVoinuPNhakONEnopUqaiN5AAqz2C/hNCtZQkzBQUmdVblJbZDgBkVISu1SKwICriUmVlsBmesGl+eqtpcrJAK3FWp52kOyW84QQDYZNiY8lsb48hBA3ZzmUbQ3rgB+T/P2PsiW1rwBso37QY+yAxRt0dYeOc9kS2n09cfrfd28d8bW3ygS82i/tGj/ZElrlF/w6If8AUqP9kBiQfT1/FU999ltyvT6whz1Qnr+n24dvfPfG4I5ST7jRP2lR8Pe4jxEdPKZ/hUT9pUf/AI4jxgMLVSE9fwV92I9HdDKnk9fwVLddZZeJbuj1TG8K5SZ/iqJ+0qP/AMcD4Qy5yif4dEH+o0f7O3wgMIU+nrDx+7NkNKdHWHjnHjvjcXNfwfNov7Ro/wBkRXNdwdlG/aDH2QGKlwb+OceO+ElY38Y2NzXEH8n+fMfZDCtbBvY+fMwGQKVjnObIQTGuq1oHWY+esw2dZh1mfnrMBkk4I1g6yDrs/PGoQdYh12fnjUBlUEap/SAddr541HP6QDrtfPGoDLIJxqo1hHXZ+eNQsaxjrs/PGoDJ5wVo1oayjrM/PWYWnWcdZj56zAZIFDfHp0TWCkNJqpfVLYFVVy7K4NXujTUa1AbWPnzMPo1vA/J/nzH2QGV0rTT7wqu0h1aT5qnFVO5Hkjw3bjDLbqesPHOZbo2JvXYDZRvn7H2RJb17A82i/tCj/ZAY80+nrj9b7u3unviSikJ2r8VT3znZbcqe/wBc64jYmeUDciin/UaP9kSkcoh9yop/1Gj4e9xHiIDGPVKev4r7b7LTYe+tvEIXSE9fwX+6yw2jvq7jG3DlJPuNE/aVHw97iPGA8pR9xon7So+PvcD4QGFKfT1/BUt0pWWXplu6HVMRXX09YeP3Zs3RvbnKMfcqIP8AUqPjhgfCIrvKDPzKL+0aP9kBgbjg38c57YZKxvznNsbu7r2Dso37Qo/2RFc1zB/J/n7H2QGIFQ3xyYjZ162g7WPnzER16zg+cz89ZgMggjU161NhwNrWE1kkpUh0PpJB8g81MpVustiBpzWTmZpWpxKrPWULk9+mdBIYHvETXvKZwGdQQ7Snq6yuqlE7koBCUgAAAAknvJJN5hqAIII7AcggggLjq/rIzzQYpHRqpq1ikrQtFwSpIBMwJC4ggC43+zQqRQELBaDRXeOabUtfaJJNTxEZtBKA0LTutDYQUWLmD62lQVWn7u62SlKDtbbUpShYVJEwaLTKWt5ZccNZRlskAAJBKUixKQAAALABIRHjogFCFozfnIhAhaRnPfx3QEloZtzkRMbGHBWd/dOIbQzLOZxMaTgfDsx7OG+AeAw8QrG/xVP9JuELkdx8FY49vfWhtKcD3Ce66225PodYwuphw+/s7pb4BKwdx8FcOHo4wwrs8ArC7hL5G8w64nDh249vHdDCxh4iW+c7bL1dnS6ogGzmxWciG1Zvzv4wtQw4ffm2GyMyzhw3wCTm/H7/AEoSc3x0jOe7hvhJEAg5vzkQg5znZC1ZznbCDnOdsAmOR2OQBBBBAEEEEB2DOc74IBnOdkAoQ4nN8NiFgQDqM34fd6MPtjMjhnwhhIznv47ofbGHD7+3jugJbQw4Kzv7pxISMD3hfvpzkcVT/SbhEdpOB8OzHs4b4kNowPcJ7pSttuTLfJHXMA7I7j3pXPbfbff31twhCgdx7krn3W33d9XeYUEYcPrn2d1U7YQtGHCW+8zs2+lugGVDDwCsJSn2Jl+j3mIjozJWGfCJTicD3iW+c7bL1T3dPqiIrowPh9/bx3QERzN+cmGFZznbDzgznN0MnOc7IBJjkdMcMByOR2CA5BBBAEdjkEAQQQQBHYIIAjogggFCHE5z3cIIICS0MyzkRLaThwGA+vjhBBAPJThwAnOWNnlD9f3ohVXD0R278eOEEEA24MOAxxw4YwwsZkNk/G70ffGCCAZUMyhsjMs7+OEEEAk5szv44QkxyCAQqEmOQQHDHIIIAgjkEB2CCCAI6IIIBQhYjsEA4nNmd3DGH2xmQzs4YwQQExlOHAYDfjxwiQ2ieyc8AJzljZ5Q7K/vBBBALq4eint34g98tghC04einE78OGJjsEAw4mWyUsAZSnjbKqe2r74xDeThwGdnDGOwQENwQyYIIBJjkcggCCCCA5BBBAEEE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data:image/jpeg;base64,/9j/4AAQSkZJRgABAQAAAQABAAD/2wCEAAkGBxIQEBUQEhMVFRUVFRUXFRcVGBgXGBUWGBUXFhgVFxUYHSggGB0mHRcXITEhJSkrLi4uFyAzODMuNygtLisBCgoKBQUFDgUFDisZExkrKysrKysrKysrKysrKysrKysrKysrKysrKysrKysrKysrKysrKysrKysrKysrKysrK//AABEIAIcBdAMBIgACEQEDEQH/xAAcAAABBQEBAQAAAAAAAAAAAAAAAgMEBgcBBQj/xABVEAABAgIGBQcDDgoKAQUAAAABAgMAEQQSITFh8AUGQVGhBxMiUnGBkTJCohQjMzRTYnN0gpSzwdHhNUNUcoOSlbGytBYkJURjhIWT0vHTFTbC1OL/xAAUAQEAAAAAAAAAAAAAAAAAAAAA/8QAFBEBAAAAAAAAAAAAAAAAAAAAAP/aAAwDAQACEQMRAD8AxKCCCAI7HI7AEdjkdgFCFJznOyPc0XqbTqQApDBSk+c6Q2JbwFdIjEAx6y+TLSAE0hlZ6qXJE/rhI4wFTbzfnIiS3m/O/jC9IaLeornNPtLbXeAoG0b0kWKGIJEcaGB44fdwgHAD/wB1sb+Pp4Q5I4+lj9/fOOITge4Kwu8E+hvMLCMD4K+3s7pb4BtQOPpZ3ejjDJGRPC7hL5OMSVow4Kx+/wBLcIaUnA94ON/Gfy9wgI5zfnIhpWb85MSFJwPHOTDKhm3O7hANHN+P38YSYWRm3O7hCSM2wCDnOdkIOc52QtWc52wk5znbAJjkdMcgCCCCAIIIIDsGc53wQDOc7IBYhaYbELGb4B1Ob8Pu4Q6jN+GfCGk5vx+/jD7YwPHOTAPt58rO/unD4B/7re+nP0p/pMIaaTgfBWH3d8okNowPcFYSlbgmX6PrGAJHH0sb8b++thCFA4+lw4ejjD4bwPcFS7rbru6rvMIcbwPeFS2323X91bcICIoZFbC7hL5GMRnM35yImuJwPeFYzn4qn8vcIiupwPHOTARF5vzkw0c5zth5YzbnIhk5znZAJMcjpjhgOQQQQHIIIIAggggCCCCAI7HI7APUSirecS02kqWoySkbe+4AWkk2ATOyNV1U1TZotVxYDj21Z8lB3NpN35xt7Loj6naDFFarLA55wdM7UJvDY7LCcfzRFifpiWG1OrmQkXJtUokyShI2qJIAxMB6dIpzbKa7qwkEhKZzJWo3JQkTUtR3AEx5j+v9FYXVcQ6JWG1msn85rnecT2FIVhGd60axOhxSAqT0il5aT7EDfRWCPJSm5axatQNtUdKvaF0cqk0hqjosU6sJBlYkE2qI3ATPcYD6NNGoelaKmsEPsuCsg7Um0VknykLFo2EWg7RGbazagUehiqillbpSVpaWhIqtgyU687XAbbE5VpWkySCbI0vQ+iE0KicxREJmlKijnDIOOkeU6oDaQJy2WCQAljOtFIeUUlalEO9J0qAC1Ulslt1LonKbahVQgdFKCiVq1TDxAkdvyZb8bL1dk1dUQ5Uw9H7+3juhCBnon67dnbIdeHAM9H98837YBCk4ej9/Zw3w0U4eAnulK225Pb0esYfUM9EcZ2f99WGlDPRH12beyZ6kAwpOHD782b4ZUMy+/t47ofUMyGc4QyoZsznGAaIzLOPHdCSMyhZzdnI3wg5ugGznOdkJOc52QtWc54QgwCY5HY5AEEEEAQQQQHYIIIBQhYzZDYhYgHU5szhw3w+2My+/s4b4jpzdnJ3RIbzdnOEBLaThw+/t47okIQN3imW+c7bL1T3TX1BEdoZkn9083bYlNjPQP127O2Q90gHKmHoduytZts3zHmwhaMPBP1Tt2cN8OgYfwHjO3t22HzoQ4MP4BxnZ27LT5sBEWjDwE90pW23JlvkjrGIrqcOH35s3xMcGeiPrs29kz1IiOjMhnOEBDcGZZzOGTnOdsPODNmc4wyc5zxgEmOR0xyA5BBBAcggggCCCCAIIIIAiwak6O56khahNDMlncVTkhPj0pbQgxX40PUOi1KLX2urJ7Uo6CfS5zxgLa1Ff1t0pzU1D+7hJR8aeCuaN34toLcB6y0YRYaOmZA3xmmt1M5xLV/rqn6SZ7nHS02JYNsIlgrGArgEetqvpQUOmM0kpKg2uagJTKSClUp7ZKMsRjHlCFJznPCA+jmdd9H1AtNJQuYsQmZcOHNmSge2QF5IAnGPayaTS+5ZVmXaQ8uqpJSHH1glCVXEJQhtNYWFVYiYAJrLcS2jj+77O3jvgH093ikf9bOyY6kOgjDxR+7O7zY9PVbV2kaRe5lgXCbi1HoNpMwCsgWkkKASLVdPYSRrGjuSCipT68++6qVpSUNpngmqT4qN53wGJqIw8UnhtyPOhlXd4pP8A3t7ZHrxrmsfJFVSV0J9alAexPFIrYIdSkVTurAiYTaJRlFKZU2tTawpK0KKVJPRKVAylIizZ2dHqwEVXd4p/fnjDKu7hnOESJiYmqQmJm+Q2mqBMyFsuwRdl8mDspilNkG0EJUQRsOI+074DPTm7OcIQc3ReqRybPjyaQ0T74LSPEBX7t++PE0pqfTGAVVA4kXlo1yPkEBfeBAVxWbs5xhBznPGFk5znwhBznPCA5HI6BOyLlofUoFIXSioE/i0EAge/UQbfei7fOYAUyCNId1SohEubUmdxStc+6sSOEVXWHVpdFHOJJcanaZSUiZsCxu2VhZPcSBAeDBBHr6u6GFMWpHOhtSUhQBTWrCclStEpTT44GA8mCLoOT9X5QP8Ab/8A3ChyeK/KE/7Z/wCUBShCxm6Pb0xqjSqKkuFIcbF62iTVG9SSAoDGUsY8MQDqc3ZzjD7ebs5xiOk5z3cN0aDoTk4VSmW6Q1S2yhxII9bNmwpNthBBB7MICotHs8UjjnfsiU2Rh4oH/WzsmPc49PWPVl6gOhtZLiS3zgWhJq1QZLKhIyq2T2SUOsI81CsfEjG+y25U9/T64gHgRh4oHCVmyzZMDzYQ4Rh4oPCVu2zbaPOi+0Pk6W5RRSxS2w0Wy6VKCppSASqtIXiRnjW3xRHFXjpC6U+iSCApJE07QpJBtFqTMgTgIjpG2Q32oPb27e2R90jStXNQKIKAKTpBJClAuKrOKbDLZAqpVVIE5dIztmqUVjVLVpekVrS0+22tsJWErmayaw6SU1SCB0bCPObFtUiLZpTUTSb6kre0ghZSZprhRSk9YIKaqTf0gJjfAZvrfQ6O25Wo6S2ldrbSqxXzQFj7hWolBcNqUSnVAUZTE62c5zwibpBKg4oqKlViVBagoF1JJk70hMhUpz7YmasaCFOdUyHg2oJrJrJrV5HpASItAt7JwHiGORfl8mix/eU/7Z/5RTNKUIsOqbmVJBUErqlIcCVFBUmd4rJUJ+9gIcETtC6PFJeSzXqVgqRlWtCSqUpi+R4R6WmdV1UdAUHOcJKuiESNVKCta5zNiQBPtEBXoIIIAggggCCCCAI1XV1sJorCR7kk96xXPFRjK41jQp/q7HwLP0aYD1CuqhStyVHwST9UZTrGubjSdiKLRAPlUdDh4rMawhusCnrAp8RL64yfWAAlhwXOUWjnvbR6nPFkwHmCFJznO2EiFJznOyAfbzbnM4nUVClqShAKlKISkAmZUogJAsvJIHbLdEJrN+ciLpyWULntK0cETDZW6b/MQopNvvynjAbrqdq+jR9FRR0SKrC6ofjHCBWV2WAAbEpA2Rl3KTrKukqXVcWlpLxZo6UqW2FFkpL9JVVHT6SkNonNMisiShGt6bp3qeiP0j3Jl1wdqUFQ4iPnbTiSgssW+s0VgGda1bqPVThMttd9Q+TgIDWuSfWhdMYXR31lbrEiFkkqW0qYSVEjpKSQUk7qs5kkx4/LRq6C2NItiSkVUP3yU2TVQ4QNqSapPVXgIrHJVTS1pVpOx1LrSvK6nOC+zym0jvGMbTpugikMO0c3OtrR+skgEYgmfdAfLijjxP2Ztjc9XT/UKJ8Vo/0KIxSnNVebULnGW3B5V5FRfZ64hwSwEbVq57QonxWj/QogK7rnp5+ir9aDRSlnnVBwKJV6+2zIFKhL2QHujmrmsSKchRCajiJV0TnYZyUlUhMGW6YPcT53KV5TnxMfz9Fioal0wtU5q2xybSr7a/kj9cIPdAe7r7q6ClVMaElJteSBYsT9kAHnDzt4JN4M8/UJX8Y3R1IIIUJpIIUN4IkR3icZDp+hc2EEGZSp6jrNxK6O5IGV3sa2R3QHr8n+igtSqUoT5s1W/hJTUrtSCJYqnsi26SfUhACJc44tLbdbyQtfnKsPRSkKWdnRthjVaj83QmRtKK5+WorHAgd0QNaqRVCz7nRnVD859xFFB7kl3xgKu3rGWqWp1CnFMlQCkrUVFxAASVkKNjhArbgVSusjQ1BKhKxSVDtStKhxBB4xjsafqu/XobJN4SUH5ClIHohMBQdYNG+pqQpq2r5SCbyhVonvItBxSYnai+3m/wA136NUWbWugpdCZi0s0hIO1Km0ikI8ajyflnfFZ1E9vN/mu/RKgNRaFo7RFLOuL1HU0Xgh1DiVKNVNRaAH3WZAg1VexztAvlZfF1avHaIyjWUS5gbmnf52lwGv0CkpdQl1szSsBSTvB/cdhGBjNOUDQaKK+lxoBLbwUQkXIWkiuANiekkgYkCwCLpqMypFAYCrCQpQB6q1qWnxBB74icoQCkNp6jdKdUdwDYaR4uOIAxgMwSc57+O+N05J/wAGN/nvfSKjDEZvw+7hG5ck34Mb/Pd+kVAWHWjRSqRR6zSQp5klxoG5fRKXGFe9cQVIP5wOyMUptGDaxzZUWlpC2SVGsW1GqEqlOS0KBbV79tOwGPodiMz5QdXih4pQnoUhS3qPfJNJq/1ijyTsdQOcSLytCgJVoCyaJ/8Aazl0vUdM3ylN/vlxlGTaaPrl9nM0e8qlL1M3sAukDZurbxGs6KM9V3CJ20OmdvlP8YybTE+d2+x0e4LnP1OzusnOXfVxgLFyRk/+qbfYHp2k+cnypi0zB76+8RrOmfYXfg1/wmMl5IvwoLvYHZeV/h3T2Sl3VMY1rTXsDvwbn8JgPmvWU+uNfFKF/KtZ8If5P/wlR+1z6FyGNZvZGvilC3/krefGH+T/APCbHa59C5nxgNgcvHbGJ6y/3f4J3+dpcbY5eO2MT1k/u/wTv87SoCNq4f67R/h2v4xF31hu/wAtTvo2opGrntyj/DtfxiLvrDd/lqd9GzAZtBBBAEEEEAQQQQBGo6qvV6IydoSUn5ClJHAJjLouOojri0OMCxsKC1rBIUKwqltO4qqDpeaErlaRILqilKUSlkAlJkpap82gi9Ila6obUpkBcVA2R5rmrtBRVNLdCjIhPOuBpMitS1c2hJBCa61GRKpTvj26OkABKQAAAAAJAAXADYIgazatppzQkQl1E+bUbiDehUth37D2mA8DW7UplujmmURRKEgKWmtXSUGQrtrFsgbwSbCTMSlFETnOdsaHQqemg6LfoVKS408UvpQFIUULLiSE824maSJnffOKRovRT9JVVYaccPvEkgdqrh3nZANtDNucmND5FvwoPi70u2s39QiHSOTOlM0JdKWUlxElFhArkNjyzXnIrAtqiYkk2kmDk/c9R6Yo4UpJStVQLAkHEPNkNLTPYpSkGXaDaDAbXr4knRVNA/JnfCoZ8IwzW4TpzxlfzZEp3cy3Lbuq8N8fROkqEKRR3WDc6042floKfrj5v00isWXSDNyjtBc0ixxhPqVab5A+sBRH+IDATNRB/alEs/Hp37lA7dxVx3R9CrvjCOS2g87pVkyEmkuuqsFwQUDb1nEZMbRrFpAUWivUg3NNLX2lKSQO0mQ74D511gCSijFNxaelLq+r6XV+uNd1c9oUT4rR/oURkGsyKjrbBFtHozDKrJyWEc64L9jjqx8mNf1c9oUT4rR/oUQFL5SfKc+Jj+fosUHQg/rdHl7uzL/dTF+5SfKc+Jj+fosVLUehF2nNmVjQU6qy6qJJ9NSOO6A09cZnrnIhUvy2lDv5mjV+MaW84lIKlGSUgqUdyQJk+AMZPrK8SGkkALVzlJcF8l0lYWEn9Ehk/KgNA0If6qx8A19GmPB1x8ikDbzFFPd6qdB4kR6Op1J5ygtWzKKzau1KiUj9RSIZ1lovOGqATzzDzIl10FNJaHaS2tI7YDNI0XUf2kPhXP8A4xnUadqswW6GyDeUlZ+WoqT6JTASafKuxP3Rc+z1M/PhFG1D9vN/mO/RKi2axUgIClW+s0Z9VnXfq0ZvtNrvcDFU1E9vN/mu/RKgNQTHkp1Uo5dDjgW5VrVEOEFCQpxTsqoSKwrLUZKJFtoMeui+K9qxTil5VHcWVc9zr7U/NqvvNLbmTbY1XF0ulAWSnaRbo6K7hNpklKRWW4s3IQm9Sj9dpEZ5rhpdSittUudcKQ8AQQw02Spui1x5Sqx5xwiysEjYRGgaToSnmpINV1CkuMq6ryDNB7D5JwUYyfT1DS27XbSUtvDnG0y8iZIWyZ7ULCkdgSdsBASM57+MbnyTfg1v4R36RUYYkZlnDhvjc+SX8Gt/CO/SGA9Hkw0+qmURKXSeeZCUrJ89BnzboneCAQTtUhW+LPp/Q4ptGWwVVFGSmnBe06g1m3BLcoDtExtjENCadVQKTQn7Sj1IhDwAtU0p56tZvEgoD3sfQNFcCkhSSClQBSRaCCJgg7iICnsMuN6tPodTVcTRacHEmySgp8KHRlZPdsujINNJ9cu/FUfYZS9TN7Qbr7d1bcI3/XX8GU34rSNk/wAUrZt7I+ftND139FR/NBM/UzWyd91nYPOgLHyRj+1NvsDs5iXnJvtsMye+sNgjWtM+wO/BufwGMj5Ih/agu9geu7UXW22St3BJ86Nc0z7C78G5/AYD5r1l9ka+KUL+Vaz4Q/yf/hKj9rn0LmfCGNZfZGvilD/lWof1A/CTHa59C5AbA5eO0Riesn93+Cd/naXG2OXjtjE9ZR7X+Cd/naVARtXPblH+Ha/jEXfWG7/LU7+BmKRq57co/wAO1/GIvGsIs/y1N/gZgM1ggggCOxyCAIIIIAjQ9VyGNHc8lMzVfdIO1SayQDLZJtPGM8i2ap6yoYRzD06gJKFgVqoNpQpN5TOZsnebDOwLzobSDdJaDrZsNhBvQralWOO0Wx7NGilM6yaOowUpqU1SmGWSkm3aVBIl3x6uqOs4pri0BlSKgrVioKBBMgDYJKvO24wF0YMejRzFcVpppDimpOrUmVYNMuu1SoVgCW0kAyIMsYRStb0tCYYdG40gooqCe15QUe5BOEBeaPGJ61aPYC6QqiLHM0ZaSy4iQShbi5uUNtZ9kUhR55IT5ILgN84VrFr2X0ltSw4gzBZYK2mCLRJ15VV54b0pDaT1jFWpekXHyCtQkkVUITVQhtM51W0AVUCcrrzaZkTgPo3ULWZOkaIl2YDqJJfQPNclePeq8oHcZXgxn/KPqe82464ww46y87z7fMo5xTL66qX0KQATUcAQsKFymwLAZxn+gtNPUJ0P0dyosXyKaq09RSSJFJss2TFxRONN0fyzJqev0Xpi8suCqrEJXanZZM332QHscl2qS6Cyt98VXn6vQsm02mZCVVbKxJJO6SRsiBylacbKvUpkptkofpgskqRrUeiH3ziwknclJVcDHl6Z5WVupKWUpYG1QPPPS96FBLaD76a5dUmM10jpEuyT5KApSqtauS4o9N1xarXXFbVm8JkAlKgICFS31OLU4szWtSlrUQm1SiVKUe0knvwjctX0FNBoqSCCKNRwQbwQ0iYIjCqwBBkDIgyMiDIzkd4Nx798XNnlDdKRzjygraEUZpSRbZJSqQkmzAcICx63aurpa5pdShJa5pdZBUZc8h4FMiBObaRbsnHdB6CaobZQ3NSlEFaz5SyLrBcBMyGJtMVdevaj+PX8za/+3EDSOuAcSUnnXgR5LhQw0bLlNsTW4PelyXbAe/rHpRsoNYzYSr10g+2FptFFbO0TAK1CwASnaYzOn0tb7q3nDNS1FR3W7ANgFwGwDCHtJaQcfUFOKBkKqUgBKG07EIQLEpwH1xCOc54wFl1H0wGHSy4ZIdlIm5LgsSTuBBkT+bOwRd9J0UuIKQai0qSttcvY3UGshUpHbYbLiYyIxZNDa4OMpDbqedSJAGtVWkbq0iFAYieychAPHVZb1LUeaUywSFLnVkmYBW20QSFicwki4SJi6vOpQkrUQhCRMnYlIw8AB2CPAZ1wo6p3pl7p0Qe9sOK9GPL0vrUCRzXTUkzQopqtNnYtLZJLrg2LXICZkgG2Aa1u0gZcybFuKS68na2lKarDB98lJUtQ6zm8GGNQ0E05BAuQ6TgKhT+8jxivrWVEqJJJJJJtJJvJJvMevqzpj1K4pRsStMlFKErXIWgJrKSACZTt80QGstXjtEZdpilracoryLFoQ4pPaKdSjIjdsI7o9z+mzfXe/wBhr/zR5WmdL0WktEK54uBSltKDTaAkqtWhQDpmlSulvCio2zIgNO0XTEPtIeR5K0hQw2FJxBBBxEVjXTQlasED2UqeakLqQlM3mhIfjW01xvWzIeVHhaja1IooLD8+aJrJUATzajYQUi2qZA2XGdhmZXql6WoFJaKDS2kzqqSoOJSttaTWQ4mZBCkkA8NsBjqM3ZzhG58ko/s1v4R36RUZlStDilvO+pShx5E1OttWtubS9R1eTIzmWjIg1gmYsTP1d1zcozCWOfdbCJhKW6PRlgAkkzW4tKiqZM5iA87Sgsow3UVIuSZSffBvvtBswltjU+RvWOu2dHuHpNAqYmR0mp9Juw2lBNnvVJ2CM6pmk6K+hVdVIU5XUttXNUdsJUszWghL0qildKQAqqJUL1AwNGU5bDqHml1XEGshQKbDKVxEpEECRskoA+QYD6K12H9l034pSMPxStuyPn3TQ9d/RUfqfkzXnG3vxn5sWF7XqlPsLZfpjhS4hSHEpo1FIUhQKSAqslVqTuEq2EVrSlJQ44VJ8mq2kVimckNJbmUicp1CZAnaPOgLPyQj+0+yjuk2JFlZsTsutIsxl5sa5pZJLTgFpKFgDeSkgCMH1Z1jcoLi1Nr5vnEgKUG23lySSQkBakiUySSDaUAyNYR7jnKU7+UvfNKN/wCeAo2sqemydhodDIutAo6EkjvSodoh3UfSLFGpqXqRMJCVBKhaELUKtZQFpTVKh3gxN0npWhvtFDhpBWFLWytLLKOb5xRWtspD5Cmys1gmwpJMjIkRUjnOeEB9AOqBAIIIIBBBmCDaCCLxjFA1o1NU+6XmXEitMqQ5WkCSVKKCAZAqUVVZATUSDbIV/VrW92hp5ojnWZzCCZFE7TUVIyBvqkEX3Ekxa2NdqO6ZJbemBMzDQSMStTgAGJgI2rmqXqVXPOKC3ZEJCAaqJzBMyAVEiy4ATN9hD1OpaFpCgEqbrEKdW4GmSlSVNutoWbXCUKUOgCAapmZSjztOa1oq1egsn8UhVdH6d4SCx/ht2HzlkdE0qnU1x9fOOqKlSkJykALkpSLEpGwAACAXpWjNtOqQ06HUeasAiY3EEX79kRIIIAggggCCCCAIJxd9A6KYYo4pL4SolAcUVgLShJ8kJQbCozTadqgLLSXv6etp8lt0jfXSngJy8YChzi/6p6eoNBohPOhb6gVrRUctUAajVepKQ3zvUq+yLVoinuPNhakONEnopUqaiN5AAqz2C/hNCtZQkzBQUmdVblJbZDgBkVISu1SKwICriUmVlsBmesGl+eqtpcrJAK3FWp52kOyW84QQDYZNiY8lsb48hBA3ZzmUbQ3rgB+T/P2PsiW1rwBso37QY+yAxRt0dYeOc9kS2n09cfrfd28d8bW3ygS82i/tGj/ZElrlF/w6If8AUqP9kBiQfT1/FU999ltyvT6whz1Qnr+n24dvfPfG4I5ST7jRP2lR8Pe4jxEdPKZ/hUT9pUf/AI4jxgMLVSE9fwV92I9HdDKnk9fwVLddZZeJbuj1TG8K5SZ/iqJ+0qP/AMcD4Qy5yif4dEH+o0f7O3wgMIU+nrDx+7NkNKdHWHjnHjvjcXNfwfNov7Ro/wBkRXNdwdlG/aDH2QGKlwb+OceO+ElY38Y2NzXEH8n+fMfZDCtbBvY+fMwGQKVjnObIQTGuq1oHWY+esw2dZh1mfnrMBkk4I1g6yDrs/PGoQdYh12fnjUBlUEap/SAddr541HP6QDrtfPGoDLIJxqo1hHXZ+eNQsaxjrs/PGoDJ5wVo1oayjrM/PWYWnWcdZj56zAZIFDfHp0TWCkNJqpfVLYFVVy7K4NXujTUa1AbWPnzMPo1vA/J/nzH2QGV0rTT7wqu0h1aT5qnFVO5Hkjw3bjDLbqesPHOZbo2JvXYDZRvn7H2RJb17A82i/tCj/ZAY80+nrj9b7u3unviSikJ2r8VT3znZbcqe/wBc64jYmeUDciin/UaP9kSkcoh9yop/1Gj4e9xHiIDGPVKev4r7b7LTYe+tvEIXSE9fwX+6yw2jvq7jG3DlJPuNE/aVHw97iPGA8pR9xon7So+PvcD4QGFKfT1/BUt0pWWXplu6HVMRXX09YeP3Zs3RvbnKMfcqIP8AUqPjhgfCIrvKDPzKL+0aP9kBgbjg38c57YZKxvznNsbu7r2Dso37Qo/2RFc1zB/J/n7H2QGIFQ3xyYjZ162g7WPnzER16zg+cz89ZgMggjU161NhwNrWE1kkpUh0PpJB8g81MpVustiBpzWTmZpWpxKrPWULk9+mdBIYHvETXvKZwGdQQ7Snq6yuqlE7koBCUgAAAAknvJJN5hqAIII7AcggggLjq/rIzzQYpHRqpq1ikrQtFwSpIBMwJC4ggC43+zQqRQELBaDRXeOabUtfaJJNTxEZtBKA0LTutDYQUWLmD62lQVWn7u62SlKDtbbUpShYVJEwaLTKWt5ZccNZRlskAAJBKUixKQAAALABIRHjogFCFozfnIhAhaRnPfx3QEloZtzkRMbGHBWd/dOIbQzLOZxMaTgfDsx7OG+AeAw8QrG/xVP9JuELkdx8FY49vfWhtKcD3Ce66225PodYwuphw+/s7pb4BKwdx8FcOHo4wwrs8ArC7hL5G8w64nDh249vHdDCxh4iW+c7bL1dnS6ogGzmxWciG1Zvzv4wtQw4ffm2GyMyzhw3wCTm/H7/AEoSc3x0jOe7hvhJEAg5vzkQg5znZC1ZznbCDnOdsAmOR2OQBBBBAEEEEB2DOc74IBnOdkAoQ4nN8NiFgQDqM34fd6MPtjMjhnwhhIznv47ofbGHD7+3jugJbQw4Kzv7pxISMD3hfvpzkcVT/SbhEdpOB8OzHs4b4kNowPcJ7pSttuTLfJHXMA7I7j3pXPbfbff31twhCgdx7krn3W33d9XeYUEYcPrn2d1U7YQtGHCW+8zs2+lugGVDDwCsJSn2Jl+j3mIjozJWGfCJTicD3iW+c7bL1T3dPqiIrowPh9/bx3QERzN+cmGFZznbDzgznN0MnOc7IBJjkdMcMByOR2CA5BBBAEdjkEAQQQQBHYIIAjogggFCHE5z3cIIICS0MyzkRLaThwGA+vjhBBAPJThwAnOWNnlD9f3ohVXD0R278eOEEEA24MOAxxw4YwwsZkNk/G70ffGCCAZUMyhsjMs7+OEEEAk5szv44QkxyCAQqEmOQQHDHIIIAgjkEB2CCCAI6IIIBQhYjsEA4nNmd3DGH2xmQzs4YwQQExlOHAYDfjxwiQ2ieyc8AJzljZ5Q7K/vBBBALq4eint34g98tghC04einE78OGJjsEAw4mWyUsAZSnjbKqe2r74xDeThwGdnDGOwQENwQyYIIBJjkcggCCCCA5BBBAEEEEB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3" descr="data:image/png;base64,iVBORw0KGgoAAAANSUhEUgAAAZsAAAB7CAMAAACVdd38AAAAwFBMVEX///8AZZkAAAAAY5gVcKDg4ODFxcWXl5eDg4OPj4+pqakAZpgAZJhsbGwAW5MAYJbR0dHt7e1zc3NGRkZWVlZbW1vz8/OgoKAAWZJgYGBOTk4mJibf398aGho/Pz+vr6+guM1ulreTk5NKha07OzsPDw94eHjIyMipxNYxMTHl7vPW1ta8vLzz+PoYGBhvb28qKirS4OrE1+MAUY2Ap8IueKTe6fBbkLNDgqp2ob60zNuhv9KOsMgmdaLI2uYAS4tdZN6FAAAU90lEQVR4nO2deUPiPBPAgYKorQl4QEVREQ+sdH1A7sPn+3+rN0mvHNO7deV5nX92l7QpOz+STGYm00r1b4lWr0RKsxYhf57OHo/a0R2cRnXgyK1y01Hotf2nj8dxzCMLlsNk48jTaVQHBbNx5PlEvac0OWQ2RLrhHZTChsjFa06VJ5YDZ1N7Cp1mymJTq/W+aewcOpta7T2kg/LY1GrN/IpPIIfPphYycspkU7sqQPWx8h9gcwd3UCqb2lMBuo+Tg2HzdEqk2315UvU0Bjsol813wDkYNtdeQ/tEVtMb2EHJbIIvVJocDBtuhm/JampAHchsnnsXkryp96VgE2W/FyOHyKbSldruoQ5kNiHLkihp2MA/iQLlINlUpLYTqINi2FQ6VG6PjgE2l0mVnFEOk82l2HYMdVAQG1/kwUrkKEmX2SVagfoPZXMttp1DHRTNptK+kRt7SbrMLjFsDIwQNvQSGB3cuKlUOs9ya7nOm2gF4vpuOt3VcfFoCl1vQIupeDaqgQgudIVJlPp0tHYuGqDiR04eNrLaQZdaCWwqZ1LrTZI+M0sUGm3pXbXUfhKbd6npGexAZvPUaUsC3BTDJtnOqiiJUh+yvKss9HPYdBSDCd4ExvoFoI19DJtKX2oGd1ZFSYT2jFVw2d7422wuXo+IjE/laSXMZRPP5gO4KY6N/HTQCilKIrSHl8Fl88LNgeL80CHzSils5DFbqhUdpb1hcNligLD2M9mE2bGlsLmXmv9JoerUEqU+bHMXWjMNVXW9MIOtIDZXnbAOSmHzKjWXaqhFspkJl9pbHRU3dgphc9EK7+Bb2MAmYkESoT29am6dizbeAJoOP4ua2ooZNxFZUKWwGUvNfxKqOZNEKxAtp5Y1HZpo5pnT1gwjrYiJraA5LTzCVQobudO/NqfR7SfCiLCoYjRYeLdshmYBgyctm+ebfr+vOLRgDTOJZXMG3BTH5lFqLjUynUyRZKBgczX1brJ2ddPxgOpVDWPNyDCOsu091Y1n6PZPZtM/PxMF2rLGsekl4FuYpNAmRvWtb7l9DciQquqGuZrtllqG3U9Wv0BbSeYIsdTK8Kd15OZS49Jp1KnrWBtMvDvtzRKbdfZPe4m+jU2l84/U8gJ3UAYbeXtTKzX/Nq1GsTkPBo898kyE9M7Q7L7OW1lBsGOgDDbyzyJszBYjKTVKxMB4uZG7sVPPajn80PKaA0/6JbBRsq/KzRhIz0YnUxvS1xOxnyVK6Q3NE795k9rArNvi2SS3Q4oRWWM4WQjaIEvNjMczXVbZncK9etXQqBEH9ZeHjbwDBFecotl0VA94uVOayMYwl9vNdpVoYadWtS50NXkY0s0QN340PB8MDTj2kysmfZdAR4WyaY8BMuVGCEQ2muGMhE0yOLpuWnJ3k+1AN03XZ42WrP3BLJyNPHCgMxfFsLmhIkfUPCn5iCGvLj/OuTGTeWXwGurS/noY1AkgcxDVXS42isEEdKDsPY9leVE9panyOss+hcNrOnA7D6N8MtQT4A4d0zXYLH25XYgdL6aBrT0AusvHRt5oAItyglx19a40bEo/ScAPm2BtH7F5SWPxGnEp1w2zPhjsTXdVMdcLus3RNA2Z2mA7gR8yAZacfGzkLCjA51g6m9IPTXPaElaPxWa3nGNCiCHyyeiGzrxqk7ozFIg5rVWxsz4Z2ucMfgi0+8nJRt5qqBv0stlEhI4KEn7cLJTWxXQ0W67qyCTjiGDCxAhzJyp7z+AQK9kwNLIdJRYauSaga/GgS2DTlprVwH3JbL7htDTPZhR2kW1NNqOH2WA53Pu+6K9/KTAN6/X5arhc70abicXFsNdI3/n/KGFOk1Oi1bSBctmEnQAuUnh1+dqypopxrIrtCty6w4bmN0Hetrxs5DQ+JV+9TDbhWQpFCqct3Ut6svcmqg9nm0mI3pPIUPO7q4yg3WdeNooZLS/N5bF5K/lshyeCvvB+ZNnWQ1VjhjJCqL5a7kbTRdjgEMW2J/6KZdEtDRrSf9szcCubm41sRst542WxufwmMrI/zaCrPnZ3isR41gzKyDSr+9VyMNttN5wDemFZi8nka7rZPOzWS2IxYHKrNxeuWE6BhvbLFcaZfDaPkkrUxV5WmjTPAGeZ8rJ5fjv+znJDosKYFv1NvE7/SmwwspcxKCQykj59e2H6SW0B0/z8/DSpoW3QwLRrYVtDzLZF9B6jCvsY4ti0bxu83Ko6aTfEKyQ2HbEDQOQ74m763ipQ8TECVF/PhlxmDXanLUunStfRfDv52un+vt8w9+v10KRrv66h4WxWRwZ8+i2Oza/EsDEMNg7spTsvkb0nZtPaxkFjunayH5Mmn2ksVEAoDtkEN63CgZ1fNrESRUb3R0lliekek8xcmmaa8xVZWehOFPlbmBWi8xf9DLOLyHbUs9IsOCT6yyZWotDo+MG7zK7v96shk0EgwUGDCfchu2pf9227USY77Vei2aAcG5xA7Ezxm1+JnNOMgtQHrji/bGIlatxUC1IfGAz6ZRMrUeNGNwPPNNlibkZMtg+B+M0W8Jnf9nfmtMe7i4unkqszlCtRbLiY8+LTRIpg88FrX9KcdrY5HSiPmIGGWtlsWBDh7lt8kmVJJJsqcn00NnAWl8bcvJj0DFV1g+ZP7ZdKEGgDDpvS2dDiQN9SubE8iWZTdQ7ebOqKk59woMnqaDldLEZzOmr04U4MLVjUv2Pv0F/xC9BhE5IofTASw4Yw2K809SghGk4te0GGi0Ydami/HqlB069PvCLUQjoumc3ZdxWjLVHi2FC/mOqt9BwCC2Rqy90XvA0i64wWniNaMpv3928sgF6SxKNRPwiiZpWFnPk08s+3WZgWkdLC6nz92tCxEstGQaNXjU8o18ma7obIxLjqwLF0pM9G22XY0eo4NmM50Y8fB132CWyEvb9Id0KxsPfu+d3Nzc3FS1cM/N8rCYZUuLBdg+u9q6banIZ+sfb98SV54tPZSUgWiNsp90lKMhrNp1kpqU4s1ZZYBzSdzTDX08l0jUznKiukpEfa2JpQ5O+KfQLHU5TwmLrudIVzo01OlVDWs1DhQUpTkKNzH+xTlc2RkMH9AZwY8r42998MHR7EKOaOBegsyobMupIfaG12c1YAL7iXRrNxsDeC60WkPifN/9yu87CRk6l51X+AbLiKOXIKiXRO+xxk05Zz64Gv7uUNcbvl0BGC0XylI/eULdm7mAaxkdVFf2AKWDzFayjwk8Kp76nZ8OMmDxu1KiqnenjcRLCRzhKAbIBAt/LVg3y7YO4OIaOZO6pbsrExMDbRHLKRmWiGLhy6YfkF+mrw8BVck+McQe/SE6EERzybJ//GnjjvvESq/sR94IXTcOX8izsY1/IbLiA1Q2ygHATlqwc/xeBhMBoduaq167oyXOyv3dL7ZMZ8NWxnylILUH25U5Lb9Cx+aOfLhtR4imcTdqLMy87pN1udTqd9dPIPWOTLKZ8HlHxsBQ23f9jfhaPSABt/RLwctckj30970Ffn6rT6bTAb7Ac0xfQnezFak9UF45Wj/9nnavTFCnpSI2E+24A5h5n8aQ6bkPTJzGy8Q+icQltXQOETDkF4g5NlJXgfADZu3dez4MP2sfLVnS99Jj4VZoMAHdvERmbGGN2xaHgw2uzqn27Bm4E5nwGLkSOLHHNa0WzcFHfRrAYekoiNY1QICaUqG3eBEpelhmwtOADdfEivEURj6NKtk9FgTueuYHJi6QFBvkBUju4yU/zGYROyuc/MxlFUvDcnEZtj9SKVjbO+xRyac+a9a3fG9QoowWw4vVnT2VCjxzjlgzi0jgrwmMlWSnl/gA/BJWNz3G26IlR8imdz5t/Ig3CWkQSFtRKwuXUNPmHUqWyc84gxpw4evdHM/vRsenhO46ra0cJC6g+fgjLQUnyCvZmtsPkZWGikl68lHCJIbUMLC3YqG5prc36XCYrQxLDhROxMYdNWvgMkf7yfzLEHiUoIm613lwWXhtZ1bNZ33Exmb9Z1utXR8Wfw6eZf8lFGf5rMRpgVsrJxOk1QhCYxm7i9Z0P9YYV9ZTYY2d/c/SesuMAYWEHF0ohRVp2JGx4y62msWtSa+3yDwotIpn5vFN+Ylc1j0WzkV1ZlY+NUl2L7BWfX5MyTIWw0zBI6FyvV/tUNbA6+pN4XJlt/8E4w1mZhgyYxm4ueJ8LcEc/mzb/xgmtzrN4C5zQ5HyHTnObwcyaGMfcNQ3WH9MFsjpR4p1hsyJ++qC2GqlvxmXY1orDaX7HTWgk0xV0Yyub89t21xiXOqi3guFUjbQGnq6ZT7L0W/NdCdUd9aMoZAAOhoEiXNZp/uvkCa1zFPhnbOwgSfRL+r+xvnP95ITa062EQta6yueYGRYjUVGFPjtCeKNT7j+oP3pCxN0NMlhg3XwBjzdvq2DvdpAkd9ld0ve+/w8b1ZYp7z7Hq00+yv3H6EqsMqGxcr7e49xSCsopf3BvaydloaOifjPoaGG7MTKPHozGaecenZxqml9b3vg/7R7Hxaq9x5sD4CYi3JGHjLBPiWXbAZ+MWreJ8Nq1rwYbwnKaC0O1c3GBhutdoyGDpTWb2dk/LQdKBxLzQGhq46w4lY7AwtmHEFbsrwNcJxz2jfZ1ehOCf7i31dY5fnsGOEvkFnGCPUEMNYOOXlD5+bZMntppv4sBtQGhq/UrsuMH77cKaDkzkm8aTAXZGhI7RfrjHGK1caPYMp6h/m9BOC1z9vGPAYRMEEC65+VyJEYgahn6lGdm473rhfz9QjOAReCLH5sTtseOKO9COYt8b5WZpTj0ym5XJKqnQNpYmaA289MIdTlV7MHVs7ZFrlIsL8KaXsr8Rt4cdAE5GNu6+hK+CDMbWlHKFwr5IAewY+hcx+dD8W1aI2A91PzNDx2Jy7baaspxqaja8cZWKjbydUQKfQDGcZGzGClo4Jq2u9u9SG79PcuMYtzHnb/gtJllMgrqPunj+Y1NPXeg2dS4HP26u0rBRSq/fCpHnHvQ6agcBULtObLiRLzsD2VQ6wv/mpstd4JRUFpZHx3X9ETNugl2+vTYxl6ymB9E3sgStzPSvMoxjc3QiCW/33suNnHpu5TbALOiMT3pErze9sDPpjWN6J0BNbHh1niB9sWPISGk9npGF5PnupSvspzusvxPhDucZJ4nP3+xMcZlHfmGbivVvlgr4v7mDsRLFRgsq0sgHNfRPjk1IFOCXTU6JUp/ODY46PzZ0zeTSB5OV9/xlk1qi9bf3Ltvy+tdxnU8ghGPOv2xyS7QC8dCZ1YRj6JoplFCFj6j/sskvMRrE+m76NRr66qeHCJyaNRWLxWro2adfNuVInArpOY3gKAAxlE03b3CLsTEcLPWsL5f8ZRMrsTrUhZxawy0caQ3pUUFNCykk9MumCEmjTl3He8exNgJSb/7/2HScHeN7WYexU7Fx38tOX0WU+3V4B8+m0a/VrsbU/VVWIcI02nRPtE+JhZD/TYUHz8Y5U/Pn4620It6JdUk2Nc58NjMLecPnobNp15rto+sQj2gxkliXppPEac0j8pr+r9iw8wOde8ghWpAk0qNeNdzyKNMMHuf/JptvkHguLCnA9azNzKJe9R3LphNZwVSoowp3EFYFtTHunr7yplU7slRqS02R66iXQne38r6xIE6F2JwP52adJWvYK1zQoEnAhot79s/vZTNVCHyCyTjCCwuCdIKWeyz28h3o61zt6RSIlL2ouYBQBC/36yRiNOi8+sl50cBE56NrZbORyjufiaNDiFzGs/GTyFjCn3PsAuxLWdf7QKYhDWo35MuURN7z3K8xjEHDhQJGad9EmJtNi0017+Muy5kQMsyJPv1pDc7LJWyayrT37oZ/GyciG9rX7RGNBUsgaIBbOXJ4rMadVTYs6h8y3SaUaP3tgwvhyvWlsgmm8DZNVeEPVp7FJjW3oRy1Sz/DuhOksAd9vSs67ynB/IrLRsznVNmwOVl5gUUqidQfCpLPN5/FoknHhqjtjzByMrIBtcX11ZRuImvG45tyQoOwOZaKs6lsyAXnOd8tFak/M8izgQ/Ufh8blv4YfJCNTSM4S8kJ11dLPb7ZOVVWfgKGjkB+bVLYkIXt9RbMokouB8OGWkzBrJaNTUdM9FP7aoka79Bx1lFO2VA2NPuSG8cKmyeaNXuR5DhJuETqj3uTVLakgCLZ0JMs/t8zzml96CQM19dYNDmabHk6kS1BxobagYFLQGbzykboEThOE0u0/oK8zsizNN/D5oXbMGRkcw+s7HxfFyIGlvlKexIVz9iwIwn+xTKbK6fPPpQzmliiFegXENgWPWwysBlzes3IhuXE9qT9kN/X7aUDw5N7d2R8SF/FYcPsa+9ziU3DnRvv1ROhKSRGg2jNtp2zolebLGyOuLxbos9/blyBD7oSNn3vkueAEjNte8KWiPR12etdOonnvAn95kK7lfakLhu6AnrDQmLz4n35hK9KhiVagbqO0WowDD2I/q1s3rmdoeAXAO8X/ALcrN9g5Ul4k4Dr65xH8+rf1xOZeWzoSuSOM5FNx3fhNPM4bhIokR2qKRxOpnHDszntugIvt4TNuX+JMIvdXolbdtIXyz9uHon7zkt+T8qbCD4beqvDRGTTDA4R5ylSXbTKS2TDT95Z1xtHWn1+9grpi6wZ/d6FI+LgPBaMB7aFEdmQfbJ7Z+85h+PmgNh8cEfa87EJdBrRl1QEj+uMY9O5cVoENtJxm8wlxA+ITS3//obvzHeIwX2RNePp5dyVlxu+qCfHhi1rLYnNU+1PcOdddsfN4bBp8h6Q3Gw+gg7gvsRVXHDc8GyYf7QhsGkJ3ux38VRXGjkYNi3BwM3N5iWOTV/0NPOOG4ENncGeKzccm2vRqutldtwcCpux4CLJyiaY+jldg32NpV3jCbemi2zoCOtx46YhrTCvmR03P5kNVy3hSgquZY0R3LkKPuG6A/u6kyrg8Y4biY1zAJdvFS2zN1YsIIP8ZDbjIyrj7gcr/SZkTxJ9to48AY3UNi224F/ifki3l2QX07rmo5kQm5YSAeWCMTIbFoHz2HSUHc29XKMlqfxkNpw8S5oS/ALgWiv4BbwhGHT6HB0LulZSOBqBKaKwoTVQPTZd1RPwJ6Pj5uez6T/JL3SoSGzAsk4gm0qnyUrJ9ptiX/LNsgeNypXfi8qmE6w3gAetG1uvE5T/Acoa3Foe/YTu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5" descr="data:image/png;base64,iVBORw0KGgoAAAANSUhEUgAAAZsAAAB7CAMAAACVdd38AAAAwFBMVEX///8AZZkAAAAAY5gVcKDg4ODFxcWXl5eDg4OPj4+pqakAZpgAZJhsbGwAW5MAYJbR0dHt7e1zc3NGRkZWVlZbW1vz8/OgoKAAWZJgYGBOTk4mJibf398aGho/Pz+vr6+guM1ulreTk5NKha07OzsPDw94eHjIyMipxNYxMTHl7vPW1ta8vLzz+PoYGBhvb28qKirS4OrE1+MAUY2Ap8IueKTe6fBbkLNDgqp2ob60zNuhv9KOsMgmdaLI2uYAS4tdZN6FAAAU90lEQVR4nO2deUPiPBPAgYKorQl4QEVREQ+sdH1A7sPn+3+rN0mvHNO7deV5nX92l7QpOz+STGYm00r1b4lWr0RKsxYhf57OHo/a0R2cRnXgyK1y01Hotf2nj8dxzCMLlsNk48jTaVQHBbNx5PlEvac0OWQ2RLrhHZTChsjFa06VJ5YDZ1N7Cp1mymJTq/W+aewcOpta7T2kg/LY1GrN/IpPIIfPphYycspkU7sqQPWx8h9gcwd3UCqb2lMBuo+Tg2HzdEqk2315UvU0Bjsol813wDkYNtdeQ/tEVtMb2EHJbIIvVJocDBtuhm/JampAHchsnnsXkryp96VgE2W/FyOHyKbSldruoQ5kNiHLkihp2MA/iQLlINlUpLYTqINi2FQ6VG6PjgE2l0mVnFEOk82l2HYMdVAQG1/kwUrkKEmX2SVagfoPZXMttp1DHRTNptK+kRt7SbrMLjFsDIwQNvQSGB3cuKlUOs9ya7nOm2gF4vpuOt3VcfFoCl1vQIupeDaqgQgudIVJlPp0tHYuGqDiR04eNrLaQZdaCWwqZ1LrTZI+M0sUGm3pXbXUfhKbd6npGexAZvPUaUsC3BTDJtnOqiiJUh+yvKss9HPYdBSDCd4ExvoFoI19DJtKX2oGd1ZFSYT2jFVw2d7422wuXo+IjE/laSXMZRPP5gO4KY6N/HTQCilKIrSHl8Fl88LNgeL80CHzSils5DFbqhUdpb1hcNligLD2M9mE2bGlsLmXmv9JoerUEqU+bHMXWjMNVXW9MIOtIDZXnbAOSmHzKjWXaqhFspkJl9pbHRU3dgphc9EK7+Bb2MAmYkESoT29am6dizbeAJoOP4ua2ooZNxFZUKWwGUvNfxKqOZNEKxAtp5Y1HZpo5pnT1gwjrYiJraA5LTzCVQobudO/NqfR7SfCiLCoYjRYeLdshmYBgyctm+ebfr+vOLRgDTOJZXMG3BTH5lFqLjUynUyRZKBgczX1brJ2ddPxgOpVDWPNyDCOsu091Y1n6PZPZtM/PxMF2rLGsekl4FuYpNAmRvWtb7l9DciQquqGuZrtllqG3U9Wv0BbSeYIsdTK8Kd15OZS49Jp1KnrWBtMvDvtzRKbdfZPe4m+jU2l84/U8gJ3UAYbeXtTKzX/Nq1GsTkPBo898kyE9M7Q7L7OW1lBsGOgDDbyzyJszBYjKTVKxMB4uZG7sVPPajn80PKaA0/6JbBRsq/KzRhIz0YnUxvS1xOxnyVK6Q3NE795k9rArNvi2SS3Q4oRWWM4WQjaIEvNjMczXVbZncK9etXQqBEH9ZeHjbwDBFecotl0VA94uVOayMYwl9vNdpVoYadWtS50NXkY0s0QN340PB8MDTj2kysmfZdAR4WyaY8BMuVGCEQ2muGMhE0yOLpuWnJ3k+1AN03XZ42WrP3BLJyNPHCgMxfFsLmhIkfUPCn5iCGvLj/OuTGTeWXwGurS/noY1AkgcxDVXS42isEEdKDsPY9leVE9panyOss+hcNrOnA7D6N8MtQT4A4d0zXYLH25XYgdL6aBrT0AusvHRt5oAItyglx19a40bEo/ScAPm2BtH7F5SWPxGnEp1w2zPhjsTXdVMdcLus3RNA2Z2mA7gR8yAZacfGzkLCjA51g6m9IPTXPaElaPxWa3nGNCiCHyyeiGzrxqk7ozFIg5rVWxsz4Z2ucMfgi0+8nJRt5qqBv0stlEhI4KEn7cLJTWxXQ0W67qyCTjiGDCxAhzJyp7z+AQK9kwNLIdJRYauSaga/GgS2DTlprVwH3JbL7htDTPZhR2kW1NNqOH2WA53Pu+6K9/KTAN6/X5arhc70abicXFsNdI3/n/KGFOk1Oi1bSBctmEnQAuUnh1+dqypopxrIrtCty6w4bmN0Hetrxs5DQ+JV+9TDbhWQpFCqct3Ut6svcmqg9nm0mI3pPIUPO7q4yg3WdeNooZLS/N5bF5K/lshyeCvvB+ZNnWQ1VjhjJCqL5a7kbTRdjgEMW2J/6KZdEtDRrSf9szcCubm41sRst542WxufwmMrI/zaCrPnZ3isR41gzKyDSr+9VyMNttN5wDemFZi8nka7rZPOzWS2IxYHKrNxeuWE6BhvbLFcaZfDaPkkrUxV5WmjTPAGeZ8rJ5fjv+znJDosKYFv1NvE7/SmwwspcxKCQykj59e2H6SW0B0/z8/DSpoW3QwLRrYVtDzLZF9B6jCvsY4ti0bxu83Ko6aTfEKyQ2HbEDQOQ74m763ipQ8TECVF/PhlxmDXanLUunStfRfDv52un+vt8w9+v10KRrv66h4WxWRwZ8+i2Oza/EsDEMNg7spTsvkb0nZtPaxkFjunayH5Mmn2ksVEAoDtkEN63CgZ1fNrESRUb3R0lliekek8xcmmaa8xVZWehOFPlbmBWi8xf9DLOLyHbUs9IsOCT6yyZWotDo+MG7zK7v96shk0EgwUGDCfchu2pf9227USY77Vei2aAcG5xA7Ezxm1+JnNOMgtQHrji/bGIlatxUC1IfGAz6ZRMrUeNGNwPPNNlibkZMtg+B+M0W8Jnf9nfmtMe7i4unkqszlCtRbLiY8+LTRIpg88FrX9KcdrY5HSiPmIGGWtlsWBDh7lt8kmVJJJsqcn00NnAWl8bcvJj0DFV1g+ZP7ZdKEGgDDpvS2dDiQN9SubE8iWZTdQ7ebOqKk59woMnqaDldLEZzOmr04U4MLVjUv2Pv0F/xC9BhE5IofTASw4Yw2K809SghGk4te0GGi0Ydami/HqlB069PvCLUQjoumc3ZdxWjLVHi2FC/mOqt9BwCC2Rqy90XvA0i64wWniNaMpv3928sgF6SxKNRPwiiZpWFnPk08s+3WZgWkdLC6nz92tCxEstGQaNXjU8o18ma7obIxLjqwLF0pM9G22XY0eo4NmM50Y8fB132CWyEvb9Id0KxsPfu+d3Nzc3FS1cM/N8rCYZUuLBdg+u9q6banIZ+sfb98SV54tPZSUgWiNsp90lKMhrNp1kpqU4s1ZZYBzSdzTDX08l0jUznKiukpEfa2JpQ5O+KfQLHU5TwmLrudIVzo01OlVDWs1DhQUpTkKNzH+xTlc2RkMH9AZwY8r42998MHR7EKOaOBegsyobMupIfaG12c1YAL7iXRrNxsDeC60WkPifN/9yu87CRk6l51X+AbLiKOXIKiXRO+xxk05Zz64Gv7uUNcbvl0BGC0XylI/eULdm7mAaxkdVFf2AKWDzFayjwk8Kp76nZ8OMmDxu1KiqnenjcRLCRzhKAbIBAt/LVg3y7YO4OIaOZO6pbsrExMDbRHLKRmWiGLhy6YfkF+mrw8BVck+McQe/SE6EERzybJ//GnjjvvESq/sR94IXTcOX8izsY1/IbLiA1Q2ygHATlqwc/xeBhMBoduaq167oyXOyv3dL7ZMZ8NWxnylILUH25U5Lb9Cx+aOfLhtR4imcTdqLMy87pN1udTqd9dPIPWOTLKZ8HlHxsBQ23f9jfhaPSABt/RLwctckj30970Ffn6rT6bTAb7Ac0xfQnezFak9UF45Wj/9nnavTFCnpSI2E+24A5h5n8aQ6bkPTJzGy8Q+icQltXQOETDkF4g5NlJXgfADZu3dez4MP2sfLVnS99Jj4VZoMAHdvERmbGGN2xaHgw2uzqn27Bm4E5nwGLkSOLHHNa0WzcFHfRrAYekoiNY1QICaUqG3eBEpelhmwtOADdfEivEURj6NKtk9FgTueuYHJi6QFBvkBUju4yU/zGYROyuc/MxlFUvDcnEZtj9SKVjbO+xRyac+a9a3fG9QoowWw4vVnT2VCjxzjlgzi0jgrwmMlWSnl/gA/BJWNz3G26IlR8imdz5t/Ig3CWkQSFtRKwuXUNPmHUqWyc84gxpw4evdHM/vRsenhO46ra0cJC6g+fgjLQUnyCvZmtsPkZWGikl68lHCJIbUMLC3YqG5prc36XCYrQxLDhROxMYdNWvgMkf7yfzLEHiUoIm613lwWXhtZ1bNZ33Exmb9Z1utXR8Wfw6eZf8lFGf5rMRpgVsrJxOk1QhCYxm7i9Z0P9YYV9ZTYY2d/c/SesuMAYWEHF0ohRVp2JGx4y62msWtSa+3yDwotIpn5vFN+Ylc1j0WzkV1ZlY+NUl2L7BWfX5MyTIWw0zBI6FyvV/tUNbA6+pN4XJlt/8E4w1mZhgyYxm4ueJ8LcEc/mzb/xgmtzrN4C5zQ5HyHTnObwcyaGMfcNQ3WH9MFsjpR4p1hsyJ++qC2GqlvxmXY1orDaX7HTWgk0xV0Yyub89t21xiXOqi3guFUjbQGnq6ZT7L0W/NdCdUd9aMoZAAOhoEiXNZp/uvkCa1zFPhnbOwgSfRL+r+xvnP95ITa062EQta6yueYGRYjUVGFPjtCeKNT7j+oP3pCxN0NMlhg3XwBjzdvq2DvdpAkd9ld0ve+/w8b1ZYp7z7Hq00+yv3H6EqsMqGxcr7e49xSCsopf3BvaydloaOifjPoaGG7MTKPHozGaecenZxqml9b3vg/7R7Hxaq9x5sD4CYi3JGHjLBPiWXbAZ+MWreJ8Nq1rwYbwnKaC0O1c3GBhutdoyGDpTWb2dk/LQdKBxLzQGhq46w4lY7AwtmHEFbsrwNcJxz2jfZ1ehOCf7i31dY5fnsGOEvkFnGCPUEMNYOOXlD5+bZMntppv4sBtQGhq/UrsuMH77cKaDkzkm8aTAXZGhI7RfrjHGK1caPYMp6h/m9BOC1z9vGPAYRMEEC65+VyJEYgahn6lGdm473rhfz9QjOAReCLH5sTtseOKO9COYt8b5WZpTj0ym5XJKqnQNpYmaA289MIdTlV7MHVs7ZFrlIsL8KaXsr8Rt4cdAE5GNu6+hK+CDMbWlHKFwr5IAewY+hcx+dD8W1aI2A91PzNDx2Jy7baaspxqaja8cZWKjbydUQKfQDGcZGzGClo4Jq2u9u9SG79PcuMYtzHnb/gtJllMgrqPunj+Y1NPXeg2dS4HP26u0rBRSq/fCpHnHvQ6agcBULtObLiRLzsD2VQ6wv/mpstd4JRUFpZHx3X9ETNugl2+vTYxl6ymB9E3sgStzPSvMoxjc3QiCW/33suNnHpu5TbALOiMT3pErze9sDPpjWN6J0BNbHh1niB9sWPISGk9npGF5PnupSvspzusvxPhDucZJ4nP3+xMcZlHfmGbivVvlgr4v7mDsRLFRgsq0sgHNfRPjk1IFOCXTU6JUp/ODY46PzZ0zeTSB5OV9/xlk1qi9bf3Ltvy+tdxnU8ghGPOv2xyS7QC8dCZ1YRj6JoplFCFj6j/sskvMRrE+m76NRr66qeHCJyaNRWLxWro2adfNuVInArpOY3gKAAxlE03b3CLsTEcLPWsL5f8ZRMrsTrUhZxawy0caQ3pUUFNCykk9MumCEmjTl3He8exNgJSb/7/2HScHeN7WYexU7Fx38tOX0WU+3V4B8+m0a/VrsbU/VVWIcI02nRPtE+JhZD/TYUHz8Y5U/Pn4620It6JdUk2Nc58NjMLecPnobNp15rto+sQj2gxkliXppPEac0j8pr+r9iw8wOde8ghWpAk0qNeNdzyKNMMHuf/JptvkHguLCnA9azNzKJe9R3LphNZwVSoowp3EFYFtTHunr7yplU7slRqS02R66iXQne38r6xIE6F2JwP52adJWvYK1zQoEnAhot79s/vZTNVCHyCyTjCCwuCdIKWeyz28h3o61zt6RSIlL2ouYBQBC/36yRiNOi8+sl50cBE56NrZbORyjufiaNDiFzGs/GTyFjCn3PsAuxLWdf7QKYhDWo35MuURN7z3K8xjEHDhQJGad9EmJtNi0017+Muy5kQMsyJPv1pDc7LJWyayrT37oZ/GyciG9rX7RGNBUsgaIBbOXJ4rMadVTYs6h8y3SaUaP3tgwvhyvWlsgmm8DZNVeEPVp7FJjW3oRy1Sz/DuhOksAd9vSs67ynB/IrLRsznVNmwOVl5gUUqidQfCpLPN5/FoknHhqjtjzByMrIBtcX11ZRuImvG45tyQoOwOZaKs6lsyAXnOd8tFak/M8izgQ/Ufh8blv4YfJCNTSM4S8kJ11dLPb7ZOVVWfgKGjkB+bVLYkIXt9RbMokouB8OGWkzBrJaNTUdM9FP7aoka79Bx1lFO2VA2NPuSG8cKmyeaNXuR5DhJuETqj3uTVLakgCLZ0JMs/t8zzml96CQM19dYNDmabHk6kS1BxobagYFLQGbzykboEThOE0u0/oK8zsizNN/D5oXbMGRkcw+s7HxfFyIGlvlKexIVz9iwIwn+xTKbK6fPPpQzmliiFegXENgWPWwysBlzes3IhuXE9qT9kN/X7aUDw5N7d2R8SF/FYcPsa+9ziU3DnRvv1ROhKSRGg2jNtp2zolebLGyOuLxbos9/blyBD7oSNn3vkueAEjNte8KWiPR12etdOonnvAn95kK7lfakLhu6AnrDQmLz4n35hK9KhiVagbqO0WowDD2I/q1s3rmdoeAXAO8X/ALcrN9g5Ul4k4Dr65xH8+rf1xOZeWzoSuSOM5FNx3fhNPM4bhIokR2qKRxOpnHDszntugIvt4TNuX+JMIvdXolbdtIXyz9uHon7zkt+T8qbCD4beqvDRGTTDA4R5ylSXbTKS2TDT95Z1xtHWn1+9grpi6wZ/d6FI+LgPBaMB7aFEdmQfbJ7Z+85h+PmgNh8cEfa87EJdBrRl1QEj+uMY9O5cVoENtJxm8wlxA+ITS3//obvzHeIwX2RNePp5dyVlxu+qCfHhi1rLYnNU+1PcOdddsfN4bBp8h6Q3Gw+gg7gvsRVXHDc8GyYf7QhsGkJ3ux38VRXGjkYNi3BwM3N5iWOTV/0NPOOG4ENncGeKzccm2vRqutldtwcCpux4CLJyiaY+jldg32NpV3jCbemi2zoCOtx46YhrTCvmR03P5kNVy3hSgquZY0R3LkKPuG6A/u6kyrg8Y4biY1zAJdvFS2zN1YsIIP8ZDbjIyrj7gcr/SZkTxJ9to48AY3UNi224F/ifki3l2QX07rmo5kQm5YSAeWCMTIbFoHz2HSUHc29XKMlqfxkNpw8S5oS/ALgWiv4BbwhGHT6HB0LulZSOBqBKaKwoTVQPTZd1RPwJ6Pj5uez6T/JL3SoSGzAsk4gm0qnyUrJ9ptiX/LNsgeNypXfi8qmE6w3gAetG1uvE5T/Acoa3Foe/YTuAAAAAElFTkSuQmC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 descr="https://encrypted-tbn3.gstatic.com/images?q=tbn:ANd9GcQ85hJuiPz2ZRFqwUVOjvtgPZC9rCrFn5yA6TBFw71Hx16jl3G3_Q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7" y="4653565"/>
            <a:ext cx="1524567" cy="5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9" descr="Image result for raima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1" descr="Image result for raima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data:image/png;base64,iVBORw0KGgoAAAANSUhEUgAAATwAAACgCAMAAACmCCC4AAAA1VBMVEX///8AK1wAJlkAIlcAKFoAGVMAKVuziFa1jFwAJFgAHlUAIFayh1TUvKGbqLro3M7T2uL3+fo2UXYqT3n59vLAnXSBj6Xx9Pewg01ic44+XYIXRHHi6O3PtJZwf5h0i6QiQGrBy9dddpRthKDey7QAEVDIqoiugEfv59/28u1SbY27lWjAnnjt49bh0cAAFVHRuJzezLjP1d4AAEkAD1G0wc+qtMMAM2SZn69LYoOCjKCzuMOLmq7c4+ouRm3Gp4JGV3ilqriSo7gUO2lrd5AuUnsAAEWtfBscAAAYJElEQVR4nO1dC1eb2rYGQgIEEJOCQQ1qLK6APALRxNqt0mN2z///SXfOtUjCK62xZ18fm2+MOngu5vqYb2jguHcJ3/M831wvvLU0HwqeI0+nU5lEEVtIvLeW6OPACGwpc0hgB4EtOw6R7MB4a5k+CqJAcjxDdyNdkxLP1WPf0aRW914EP5PkJE40TY4BsqYRw5GlwHxruT4E3KkM1mpksqylsSRLDhAYyLb71nJ9CDix5+k2STXgzdVk2XU04nmG26reC+HZlrEhj0htuNgHa/LSlrz90ZL3B2jJ+wO0Pu8P0GreniimIrs1z2y7BA2ISWFlN3k+0f/fRXvv8KxpkZRfmK1uB22dW0IUSFqRoV+QF2tS22Mpwg812W4iryHaxlqgWW2ptoWuQSlrGdEGsYbkaXEkU/IcdwM9sFPSdgm28DPNiDLNLkAC8qTQixMJyCvvyTxDC95a5PcDL5A8J3UdUkBiYFuKGIEcx3oRcRwawfStRX4/gHDh2WHiFpHqdhJrWqxLpMSdnliym7XkbeBZkgeRoQzJisNQD/zadjlIA/utRX4/8InmOlKVJd21fT8A9ats10hsZ28t8juCK2VxoElFaIEROBCHJYgk1R2WHb+1xO8IZii55bCg64YuQyVhBo5X8Xmeo5E2z9vCD+S0Sl7sInlekETVHZAmtwXaFpgky2XrlGQjBM+my5FV2WHHjt02BzaAJDkltYCRuFrkya5ei8OWIbVJ8gaQ5/l2lTxJjklArKiewwSu1eZ5G2CSrGVuVALkIzHYLgniyCgidYK4TZK3wCRZjxNSLs+gvHDAFVopCQqwnFiPZO2tRX4/gCQ5hrhgTzegjQFZjmIiWW4oFfdospe2SXIBrpbpWlbIP1g/T9OhvADy5MIeIDop9/7+7TChimjsJLuMvOJDnxgOTdokuQDPAg9XXN+24avkpZrmtE/QSvCI3fQAqK55pjNt35eqwdjx6LFCnq+3avcb/MJsW/wOLXl/gF9E2xa/Q6t5f4CWvD9AS94fwNj6vADIi95ang8DK0lTy3Z1SdbW/5UgTFPitKnxCxDbmmbjqwJSYBiyJJHYgi1y2wt4CUxHk2MvszUSJbqR2TbxUlDCtxbrg8ALNSs2DS8ONM1KPc+PA6l9qeyl8IhtTwMNdC/TbAkWJNLG2xfDpK13Epv+euGtJfpQMH2f/i/57UKL3TDNnCcz/+Nz28X1BjiqJbIOnwS6Lk8lJw6ncpC60lRz4owuautF10+s0Ilb91dFHMZhmOAT7dgiceC4+NQ7DegiZHwWW9Qh7ZPC9kWVCmJimqGeSMCTF8S+HEOBIVsRLqawKIW4KIFGyrJmvbWw7w2+lfieFRPgiaRBZAR0MYuhyAgMByo1KDlwMcG3Mtq38yqIQst1ZN0CuySOnGQSXcwcKckCXJRhqw6OMQBO07cW9t3Bj4kVOF6cBZnhOZalwwZYjGAx8VKSb3U8PWgz5hYtWrRo0aJFixYtWrRo8ZkxOfjV3tHD4z9x0fHh8vzkFHBy+bB4HOOmZ2GF6+eHdRmWBxTL0XZlMto19GCC++eb9cP85HFpfTGun7jYXKQqwOP84fIninv68/LyYTl/HA/YjrObu/ODHTj/2b1ZlIeZHF3CGKvL88Vh/frceFkStAAq2QGTbHxw3ZmpiigAOv2rzgle4/H7RV8UlO7dsnrq4U0XcHVzhsNOrmawMrt5GOwgb3kLB9xcbtYPZvQEZZKvP7DRLmo3aXR927j9cXm2uu2qAkOn05/drE7YUY9DQex3d6Av9G4GlWH6HZy02r9S7r/Nqxda3qCkt18m1R3cJcg861BWJz86HVHpXwENqsgD+j8ZSdd9WBHuaiefwlH9iwVlfnSm9vCop4YbxA4WYLeylWx0r+Aljtbrgy8des372pmHsx6vPlQ2Dg6GSl/siR0gSVWEHl6cF2+YjHOF78EN7zCwXfmKIoi8eLcdZ/Gjp4qiogKpMArf63QvzipKPvq7iyOo97WpzVci36WSLe86vMLfny8mi+fLCx6mIpzmgl72QQDltHoySNy/Xm8cnSAZfPe5mbvJLezsXBfkekCyCvo8XiG9vRpNeJN63cq15186Ci90Vk/3Rw8PX+8v7hTK0RUjb3mr3l0Mr3OscM9mbbgSZ1831zxWlJ6irH58fXg4v4ZJgzoI6kXFyMb39L52j6pWhRpDdWr+pPDK09oZjJbHqiCero+6VvHk8/Kph1egJ9vxFlf0Dveavd5Jh+pZ4fJLmK54UVDnxR3OUlwtqudeK/xVecvySgFtfDraKPLk4fgO7nBO3tHqbLK9Er2rhZv0/GN92nwIOqUOH/I7M1ic3eGxglqh6ZAp9m1Nsm9dcQieYnDe53t3hb2j5UV3Q97hEw56W3IHg+OO8FQMW9Ru+VljoJvT218ib4K6/VRwZePrTrN5fFXFVWnDkhf5Xve45AZHi7OempM3L3kYJK9XlCoPKzArle8pl4VhBpMhuqjeVYU9pnrCqirZf7oCkjcGeTrHJa05vN+Qxx2gVXSuyzMQlNKtoF6NV4ZcA76rfJW8R5iTMCyIMzqmIvL9r5WTv6rCl9KV7+BKt7XQNHi8/2/dqTeQl2N8D0J1L8vDPN6jg+t1ysef96lk6t+Va+bkoU/qV11l4dAznJhSGPJwqKhHpaNPaZThxQY5509inbzODvJ6/634nAp5E0UA11hlmGLc5DN2kDc4A5o6P2tDUP0X+ZJe5OTxamWYnLzlDEaqklfAIQQW0KqtmR7NhGE518zJU+pRiTvo8i8jT6Ahe1UeuEze4AuQ0Wm4yC7sIG/ZRwdbT18fn9CCOvdFLpA8gTrksmoXyCtNpYqD29LsJ33+tqIgQB41XLHmV8cgj/gS8oThBZW87D/K5B1AYCp559+hmbwBBvd+U1q6wJn2ZsXZnffFL4zTH6UTCuTx3VoiXLgYeoiesr5TT0pN409F4SfGFfWyqsDLWU/8Kb6APPXsGQNbTyjNtUTe+Acq3vWuXLwBzeQdwIRLwX4LVG2+FKOQvDnma/yslHLk5M2Rbv6mll5vMaeGm8eQI1W8qxaIp2L/nGa+t1WReqJy/1V9EXncV7RwsV8UpETegVD3579GM3moSHC5Jkz6VS6AvFN6ZbivRZ3PyRtRj1W16RIe8GSmzfMnoVPLhoG8o0UX0+mKTkIw6k4uX0beaEQrDeW0cGSRvNHfGLc7u51zHY3k0aSyKQYDxidCJehT8lhAU34UlCYnj3uYUW+/2lEhoNw/aHLxSDPrhmIFyaN1Ru+q7IavO8rJ4KXkcQvqHmeFQqNI3uEXAdPDnUI2oJE8rG96O1Rl8NClLG23UPLA9pBU9Xw7iTV5eQ0iCCc7o8akm5dPi67Y4LHRbLkl83ql01Zid8G9mDzuG81TC4VbkbzJjMq/S8QmNJFHtUh42qHAf/G9cgLPyAM/iW6v+9dm+5o8bkKrCDCJ/vMu+r5idL+bjASx3+AtKHlj9Hpl6//ex8Ti5eQx8+gMN7IXyaNKsauAbkYTeXN0eUJjPo97h+hYC3ViTh53STPo243hbsjjJncqS1K79zui7hhtRj2+VIW7Bn4peaze7xTS58MnAYPny8njHu9oXrO5PwXyBpc4/GyPRKWZvAmWi516BycX7QfVoy0La/LGPzql/saWPG5+0u0x5ePPmnutmFhCOc9fNbHLyBtVVf6gS9f2II87uKEp9XrCRfJo/n/1x+T9RcPOdfMJWLbzpXPW5EGcwfu6yaQK5HGjo7u8QlJXy6ZManCGyV5P/bvJWTDycsPa0DRaCXTzPuQN0D/wopLfwQJ5I+qzb/YJts3kzX5FHkdDehN5kKP1qOtia0XygNn7Dq0SeOH2qEnCwyF2vC4a08GcvJFCh1+zsrziZ0jCPuRBstAplEgl8sRaeycfjqHBnfxPyRsww83lLpPHjQ8u8iK4f9YUN5ADpTm3zMnjjrrFVONCYK5lL/Ly3h7/TI+vkdfg80bD4Qlg2MDHbvIu6wczUPKEJvK4uUILDZYEVsjDtsIN3c/3zxssFwsFpd7sRazJo6WIyLOTsQamOr4fedxXnJ3AH7Jrbsn7uc3Uy7jsKoCbBm+4k7yd0ZaS1xRtEc+06dunO2vkwW0fUs/Xuy23nNikkLyG7dyWPO6hz2+eTlx38ti0J3kcLTQE2peuBYymftT4Cmubk4b73Uhev/erXBvJKxa+RfIGrDtHQ2IDedz4jJYb/G095r6EvMmFuO5MQYIsspxyX/IOV5saqUgeDSXV+o+efVftPKzRmKqgWxBXO0p5+nBKGG6dfpE88PtUMuz8NJEHYZfm0mrdKbyEPI4mY5gmDY76687bvuRxB7TQwFGKSTLtDPbEOke0MOw2tZh2JsnFTK4ESo9ScJ8l8rgFKjmvPO8gD2aNQjbULy8ib37Fs37l44Ug5NXA3uSxFoACwpXLMyzoO/VZD66VzdOzMprIY/1itXki3AJT6G7Bs5fJY4UGZlLN5LEyq6Hn+CLyONrX606gGNw8I9qbvLyl2z0elBoDQ9YtrV2desMXk8cKoVKHpID/dCvJZIW8wZB1fnaRx/pmryWPlu/KPfihzab9yWMtXX52cN4vtKQwTW9qne1JHsuFen81HA+C4CRPClsq5IErR3aUh287yMPq79XkjbBF0+t87fdu1vf2FeRxNG717u6FYjOUplGVRj23N3msXVx6Cr/BIVaYpRKwSh73QJvNF0OBkve1mrs9Qrb2avK4Ba2sBV7deN3XkMcKDUwqtuSNfrDH91U29iVvedU4DBUVQpVaorVGHndPmyg9npLXr/rgwxU+0K/5hBeSl3cHCy+nvIY8Zh58iTxucksNrsrTvuRxJ7QEu6pb3RwuIJSzmDp5Yz6XDMmDarTMHppHwwPsF5LHHbD2zPZZ0KvIA7/eq5LHjLnm9vYmb0If1CknVf0YDxUsoko5T508bqkWyOOFko3SrsxVvel4rfy2PKMY0VApbG9InbyGNwZq5OXvTpXIG9932dPdEiF7kweJJE3XTsq6N/obitPiOziIBvIG7B7m5EE5erARffANBOx84WrANuEOzev3CuRxz7Py829MnEvkLarvqjSRx42oeZRftxgf09dixP7qcHv4L8gTdjzqeejQmNk5KL5B80Xt9TrDihj3nRp5ecd0TR7fm91P6GxHc6S10/R8BM/Y8cTuptTjGfXEnlLQXJxC6X0O+pZU8RKQuNaDKLesBAw69pHCAtLsfjl/ZO8HjneShwP0G43lmfbOezgKvvwzepwfdQW+JxxX+0lfhJ5SO3tCJWM+D6VRhevvDw/fj1cQbzoXDR0Kmrg2B/jH//LCRVGymVh8qwg7NcJJ4cSjyvt5tF8/rEUo2n+tkMcNlsMZfYqqdFf3xyjy2fFFr5m8Mc5RPWt8Sr5gHkDpX+C8z+55nPfsuTY9SAobGrBHs5y8pdpVFRE0tt/v9lVBUK++NGXfS14URaXxkd15F/YUdjyeXhWseHEFJwrd4puhKmzpFya17ApCt37DxkNVVGoOZLS8u+p3QGBRUPtdELkjgmg3DYI9qwJceUcPYPRw1YVR+PUbpoo6O6kfuegL4qyuu6Mvqpg/p1qc/bi4Q+bUbudueNz4mODxfnUBWDW8ETR5wh0Fsxs8FBRvNKQnXhReWrujG7ZRanxKD6hryATGber5zo+OhyseJ60if0pvdTGsT3zOrnzX1Jykkh1cD++Ubr8DYyir4VkDySM664ZS4nC4pWI0WX779v3s7NvBcse79qMJw7wuybi2Y1QcJD9xqxmP+YYNwYPKAVvMC0dVpF+AxA9nZ2ffv4HQjYf9QuTNKMuDb3SMppfxcYg5HaHBV8EkSkwNRns9XXkPGP0PRIZp7/HuUIsWLVq0aNHiX4X256NfDy95awk+MEireb+A70X0g3lRFHm1H0419dd/vwwH9j7zz5mZsZMFsjSdTjVZDsKQJHoaR17OoReT1/5ivp86oWxZYZZ82p/AjAMpcPQYFU/XiSVrABlYDKyQOJYVSNYrudMDTdI9E5AGn/Qn4xO5qhd+rBNCwpB+tDEkv/kBRtNwQtBWp6pcZmYHm898edan1L04iPCXjgt+zot1N8XfOsaPiHq/+8Fjzwlc9GlpUNZPM9Espm5Im+l8xh8QNcOY83THIe56g2uR3zK2RWTlFhlNy5ZpyLmndOnIust9PkQWqIbPDcyMzc4P9vqR2ShYB5NBOaSaic3M3WNfV3Y+46+vRussxAtR3Qx5L9fuWdqOYOJb+SepDfpzyd6n/DZ6FK6XLFAdI5D2CovE3mWNvpwXJT76Qi/7lB8cNdd5SASaZwQ7yWiEOyW7OPGDtZ0aVhhm6WfkDpWN6poHodEPNP13h5dOlXcbo5+RVNfdSm2RZmGofyYeDeK4rp7F+Onf7GWFFJu+SbRdemoaJLB1w0iDElMuGq9T/0yQGRkftYID0Y0IhHfl4GWlRESowsVSsEOJDGInEUk8MyodEVHaDLmmroY2/WDkRZDdORu7Mt0wkOyX2VQ6xWzGDKY7gosu4wFmnBFS4olVMnrd1kP7Y7W8YiszPM9z8wrKyIxMC/J647egsyf2js90JXZzuuOzO2PXgkxshx/KD+rr+Xm0hvISMB0pxmIL8z78CA37EA1+j8bMW0perjHsGzWeTes6ulz6aI0r5Wm2Z6RJur0XJpJnmrrtrofO//mW5BaHee+fwHG3TSYXE73UMC0NNMLPbMIZDsl0j6Bz9xySxiSzUvyMSGax+OBkyDfByGw6GQwUZ4kPVsrmbMj5V7/TwImNOMvrFQhLxDGNkARakBGOXiTFMGWEoaxZocP5LiEJ6ich77oONuRtSkJ9uuu7EuqiqQeRLmvEDTJaXeEHMHXPz2TTIZ5PbNoBsDGdjmmaktpwth9i1I0Zs6YlsdIiZbWHwT4jF2muSTLQPF1zUFtdWXLwmxkRFogyKJ5pWLJnyJFJAjN9158rdabb5SjA70dFmxQvmWLanFDPFAUSWrUfyhlSSckzafELKgpkmRoWJLoWos7mimdLm7wR4bNelKN5XAaHeZaMx+nU5kN6TTgdz5MgCMPB3tSFgPSOyfOscLtCzRYmFzCBQa+wnLIkZpoSqk8s2WhIkYZapGtIU6qhwjq2A3wEdgQ5X+4QM42xGOf3wmPO1ZE8zoiQNdxuaLg1lpFYjwZteku8ROciIC96z2bryds46dPJGYweZI16e2CIbtXo1oB5MQuVDWjFNCTA46MAT3ZsOFZfz1fWWFm23hBRUwddp+T6MrVICw8CL0AVD0+Hv5bukHgA5L3zT216266TxzpR0vrroK4Gzhx0jM4x0AizsYz5utDHFdRUatVQYSRop3Csuy5kfSn/Rmuca6LDspB0So9wqCdN6bixJOMJNiq3F8gJO8MLgn907n8Mj8ULM051hxmVFjKjNQlNfLPcGdF01pMpH5BQwMQjWUNTy80OTN0MtNTccMeZUjlRjFF3kakp3iST3gaToPL6ASUy0/BrwgnzuCb6V/v/gYE/gGexT5J5eQIXb5p4foahBHTMo8+FcEamw7TSxbAACY2DR+Ffj7ZgXC2LkkKjMyiRBw7C5HTI77ypTsegiidTf0k9aCqz20BDhOH4uQTvGU4pnIHLXpuxT6boylAPjECiMcSgugYcoqI4GiQXPkFdBJWDwBnLMiHFekK3C97eCNBoMapEVPMS2tsL0TJjCYmEi2DORwhaMBdaSN471zygi2xXfBoCcujTKM4MsMRU1igNYEbUokAjvCiLQCdjklqBZ5BoSnxXk+RKm9PalK6+wwKTnvimQ51oqsWmkXlEc/UstWPTTRxNN3WHS2SoYwjJPLOYgr5TxPKmAwA2XNAVz7GIzyWZo+shbdAbVt6mSkNH9zkSOi4YIv41SaiT+mf1fCeIoWj2DN1ymAUDO0munU7mQDESZVZimk7opLCY4dMNqGf0xOBcRyfuOy/OOOSETceHIqrU5DDpkzNwhj5ziP76XQmTfXuV7mbVrpk6YUP31IxcHeDG23H99eO4vEzOh/K3u8zK1d43zJhYxAkt/dWv8MQEjK75Wbb5L/i+rfnqJ1p+pGdguFb7Lcy9EaWOi0avazuf/7Rohk8c9sQByoLP+DD2n0Sat0ugULDffVbxzuBu3nOM7de/8vjvhLf5aK0vfco3KP5JxBtLJdpnfHXnH0Wc5yZQ6n7Gd8b+WeSaZybyx3rS+i7gZ66Pn/UO2uz4FfASK7Sy9EOUoBv8H3Dp9SuYE277AAAAAElFTkSuQmCC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05" y="5925205"/>
            <a:ext cx="892511" cy="43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n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90629" y="5852103"/>
            <a:ext cx="1282321" cy="691448"/>
          </a:xfrm>
          <a:prstGeom prst="rect">
            <a:avLst/>
          </a:prstGeom>
        </p:spPr>
      </p:pic>
      <p:pic>
        <p:nvPicPr>
          <p:cNvPr id="71" name="Imagen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7064" y="6126329"/>
            <a:ext cx="1042512" cy="511483"/>
          </a:xfrm>
          <a:prstGeom prst="rect">
            <a:avLst/>
          </a:prstGeom>
        </p:spPr>
      </p:pic>
      <p:pic>
        <p:nvPicPr>
          <p:cNvPr id="72" name="Picture 8" descr="https://upload.wikimedia.org/wikipedia/ca/d/d2/Logo_codorniu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14" y="5734700"/>
            <a:ext cx="1599549" cy="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9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91" y="5933196"/>
            <a:ext cx="972180" cy="89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1" descr="http://www.bodegasjavier.es/TiendaVirtual/pix/categorias/vinas_vero.gif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23" y="6198496"/>
            <a:ext cx="891895" cy="7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77" y="6411442"/>
            <a:ext cx="799129" cy="5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71" y="6104397"/>
            <a:ext cx="993885" cy="5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71" y="2433572"/>
            <a:ext cx="1688068" cy="62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69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Shape 3"/>
          <p:cNvSpPr txBox="1">
            <a:spLocks noChangeAspect="1" noChangeArrowheads="1"/>
          </p:cNvSpPr>
          <p:nvPr/>
        </p:nvSpPr>
        <p:spPr bwMode="auto">
          <a:xfrm>
            <a:off x="1371600" y="36544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n-US" sz="3200">
                <a:solidFill>
                  <a:srgbClr val="FFFFFF"/>
                </a:solidFill>
                <a:cs typeface="Arial" pitchFamily="34" charset="0"/>
              </a:rPr>
              <a:t>Thank you!</a:t>
            </a:r>
          </a:p>
          <a:p>
            <a:pPr algn="ctr" eaLnBrk="1" hangingPunct="1"/>
            <a:endParaRPr lang="en-US" altLang="en-US">
              <a:cs typeface="Arial" pitchFamily="34" charset="0"/>
            </a:endParaRPr>
          </a:p>
        </p:txBody>
      </p:sp>
      <p:sp>
        <p:nvSpPr>
          <p:cNvPr id="84994" name="TextShape 4"/>
          <p:cNvSpPr txBox="1">
            <a:spLocks noChangeArrowheads="1"/>
          </p:cNvSpPr>
          <p:nvPr/>
        </p:nvSpPr>
        <p:spPr bwMode="auto">
          <a:xfrm>
            <a:off x="1350963" y="4325938"/>
            <a:ext cx="64801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n-US" dirty="0" err="1">
                <a:solidFill>
                  <a:srgbClr val="FFFFFF"/>
                </a:solidFill>
                <a:cs typeface="Arial" pitchFamily="34" charset="0"/>
              </a:rPr>
              <a:t>For</a:t>
            </a:r>
            <a:r>
              <a:rPr lang="es-ES" altLang="en-US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dirty="0" err="1">
                <a:solidFill>
                  <a:srgbClr val="FFFFFF"/>
                </a:solidFill>
                <a:cs typeface="Arial" pitchFamily="34" charset="0"/>
              </a:rPr>
              <a:t>further</a:t>
            </a:r>
            <a:r>
              <a:rPr lang="es-ES" altLang="en-US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dirty="0" err="1">
                <a:solidFill>
                  <a:srgbClr val="FFFFFF"/>
                </a:solidFill>
                <a:cs typeface="Arial" pitchFamily="34" charset="0"/>
              </a:rPr>
              <a:t>information</a:t>
            </a:r>
            <a:r>
              <a:rPr lang="es-ES" altLang="en-US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dirty="0" err="1">
                <a:solidFill>
                  <a:srgbClr val="FFFFFF"/>
                </a:solidFill>
                <a:cs typeface="Arial" pitchFamily="34" charset="0"/>
              </a:rPr>
              <a:t>please</a:t>
            </a:r>
            <a:r>
              <a:rPr lang="es-ES" altLang="en-US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s-ES" altLang="en-US" dirty="0" err="1">
                <a:solidFill>
                  <a:srgbClr val="FFFFFF"/>
                </a:solidFill>
                <a:cs typeface="Arial" pitchFamily="34" charset="0"/>
              </a:rPr>
              <a:t>contact</a:t>
            </a:r>
            <a:r>
              <a:rPr lang="es-ES" altLang="en-US" dirty="0">
                <a:solidFill>
                  <a:srgbClr val="FFFFFF"/>
                </a:solidFill>
                <a:cs typeface="Arial" pitchFamily="34" charset="0"/>
              </a:rPr>
              <a:t>:</a:t>
            </a:r>
          </a:p>
          <a:p>
            <a:pPr algn="ctr" eaLnBrk="1" hangingPunct="1"/>
            <a:endParaRPr lang="es-ES" altLang="en-US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/>
            <a:r>
              <a:rPr lang="es-ES_tradnl" altLang="en-US" b="1" dirty="0">
                <a:solidFill>
                  <a:srgbClr val="FFFFFF"/>
                </a:solidFill>
                <a:cs typeface="Arial" pitchFamily="34" charset="0"/>
              </a:rPr>
              <a:t>info-services-es@bsc.es</a:t>
            </a:r>
          </a:p>
          <a:p>
            <a:pPr algn="ctr" eaLnBrk="1" hangingPunct="1"/>
            <a:r>
              <a:rPr lang="en-US" altLang="en-US" b="1" dirty="0">
                <a:solidFill>
                  <a:srgbClr val="FFFFFF"/>
                </a:solidFill>
                <a:cs typeface="Arial" pitchFamily="34" charset="0"/>
              </a:rPr>
              <a:t>albert.soret@bsc.es</a:t>
            </a:r>
          </a:p>
          <a:p>
            <a:pPr algn="ctr" eaLnBrk="1" hangingPunct="1"/>
            <a:endParaRPr lang="es-ES_tradnl" altLang="en-US" b="1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1" hangingPunct="1"/>
            <a:endParaRPr lang="es-ES" altLang="en-US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FBA81-E8E7-C04C-B279-A5108FD88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814218"/>
            <a:ext cx="1417464" cy="10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9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579296" cy="666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>
                <a:ea typeface="ＭＳ Ｐゴシック" panose="020B0600070205080204" pitchFamily="34" charset="-128"/>
              </a:rPr>
              <a:t>Climate projections (multi-decadal)</a:t>
            </a:r>
            <a:br>
              <a:rPr lang="en-US" altLang="es-ES" sz="2800" dirty="0">
                <a:ea typeface="ＭＳ Ｐゴシック" panose="020B0600070205080204" pitchFamily="34" charset="-128"/>
              </a:rPr>
            </a:br>
            <a:br>
              <a:rPr lang="en-US" altLang="es-ES" sz="2800" dirty="0">
                <a:ea typeface="ＭＳ Ｐゴシック" panose="020B0600070205080204" pitchFamily="34" charset="-128"/>
              </a:rPr>
            </a:br>
            <a:r>
              <a:rPr lang="en-US" altLang="es-ES" sz="2800" dirty="0">
                <a:ea typeface="ＭＳ Ｐゴシック" panose="020B0600070205080204" pitchFamily="34" charset="-128"/>
              </a:rPr>
              <a:t>PREVIOUS COLLABORATION WITH  B TORRES</a:t>
            </a:r>
            <a:br>
              <a:rPr lang="en-US" altLang="es-ES" sz="2800" dirty="0">
                <a:ea typeface="ＭＳ Ｐゴシック" panose="020B0600070205080204" pitchFamily="34" charset="-128"/>
              </a:rPr>
            </a:br>
            <a:endParaRPr lang="en-US" altLang="es-E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35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251520" y="125586"/>
            <a:ext cx="8229598" cy="8383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/>
              <a:t>Earth Sciences Department</a:t>
            </a:r>
            <a:endParaRPr lang="en-US" dirty="0"/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2221768" y="2501850"/>
            <a:ext cx="4700463" cy="2291378"/>
            <a:chOff x="2999" y="2563"/>
            <a:chExt cx="2526" cy="1035"/>
          </a:xfrm>
        </p:grpSpPr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4012" y="2873"/>
              <a:ext cx="494" cy="412"/>
            </a:xfrm>
            <a:custGeom>
              <a:avLst/>
              <a:gdLst>
                <a:gd name="T0" fmla="*/ 6 w 720725"/>
                <a:gd name="T1" fmla="*/ 158 h 736600"/>
                <a:gd name="T2" fmla="*/ 269 w 720725"/>
                <a:gd name="T3" fmla="*/ 4 h 736600"/>
                <a:gd name="T4" fmla="*/ 443 w 720725"/>
                <a:gd name="T5" fmla="*/ 239 h 736600"/>
                <a:gd name="T6" fmla="*/ 194 w 720725"/>
                <a:gd name="T7" fmla="*/ 410 h 736600"/>
                <a:gd name="T8" fmla="*/ 1 w 720725"/>
                <a:gd name="T9" fmla="*/ 187 h 736600"/>
                <a:gd name="T10" fmla="*/ 11 w 720725"/>
                <a:gd name="T11" fmla="*/ 188 h 736600"/>
                <a:gd name="T12" fmla="*/ 195 w 720725"/>
                <a:gd name="T13" fmla="*/ 400 h 736600"/>
                <a:gd name="T14" fmla="*/ 433 w 720725"/>
                <a:gd name="T15" fmla="*/ 237 h 736600"/>
                <a:gd name="T16" fmla="*/ 267 w 720725"/>
                <a:gd name="T17" fmla="*/ 14 h 736600"/>
                <a:gd name="T18" fmla="*/ 16 w 720725"/>
                <a:gd name="T19" fmla="*/ 160 h 736600"/>
                <a:gd name="T20" fmla="*/ 6 w 720725"/>
                <a:gd name="T21" fmla="*/ 158 h 736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0725" h="736600">
                  <a:moveTo>
                    <a:pt x="9859" y="282739"/>
                  </a:moveTo>
                  <a:cubicBezTo>
                    <a:pt x="55203" y="88713"/>
                    <a:pt x="243450" y="-33149"/>
                    <a:pt x="434463" y="7871"/>
                  </a:cubicBezTo>
                  <a:cubicBezTo>
                    <a:pt x="623130" y="48386"/>
                    <a:pt x="747179" y="233484"/>
                    <a:pt x="715973" y="427918"/>
                  </a:cubicBezTo>
                  <a:cubicBezTo>
                    <a:pt x="684446" y="624351"/>
                    <a:pt x="505907" y="759635"/>
                    <a:pt x="312840" y="733384"/>
                  </a:cubicBezTo>
                  <a:cubicBezTo>
                    <a:pt x="121316" y="707343"/>
                    <a:pt x="-16034" y="531562"/>
                    <a:pt x="1484" y="334908"/>
                  </a:cubicBezTo>
                  <a:lnTo>
                    <a:pt x="18277" y="336470"/>
                  </a:lnTo>
                  <a:cubicBezTo>
                    <a:pt x="1599" y="524089"/>
                    <a:pt x="132491" y="691789"/>
                    <a:pt x="315018" y="716659"/>
                  </a:cubicBezTo>
                  <a:cubicBezTo>
                    <a:pt x="499087" y="741739"/>
                    <a:pt x="669313" y="612613"/>
                    <a:pt x="699341" y="425128"/>
                  </a:cubicBezTo>
                  <a:cubicBezTo>
                    <a:pt x="729048" y="239644"/>
                    <a:pt x="610847" y="63078"/>
                    <a:pt x="431068" y="24390"/>
                  </a:cubicBezTo>
                  <a:cubicBezTo>
                    <a:pt x="248943" y="-14803"/>
                    <a:pt x="69437" y="101526"/>
                    <a:pt x="26244" y="286738"/>
                  </a:cubicBezTo>
                  <a:lnTo>
                    <a:pt x="9859" y="282739"/>
                  </a:lnTo>
                  <a:close/>
                </a:path>
              </a:pathLst>
            </a:custGeom>
            <a:gradFill rotWithShape="0">
              <a:gsLst>
                <a:gs pos="0">
                  <a:srgbClr val="F8F8F8"/>
                </a:gs>
                <a:gs pos="100000">
                  <a:srgbClr val="BDBDBD"/>
                </a:gs>
              </a:gsLst>
              <a:lin ang="5400000" scaled="1"/>
            </a:gradFill>
            <a:ln w="76320" cap="flat">
              <a:solidFill>
                <a:srgbClr val="FF0000"/>
              </a:solidFill>
              <a:round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4283" y="3137"/>
              <a:ext cx="1240" cy="454"/>
            </a:xfrm>
            <a:prstGeom prst="roundRect">
              <a:avLst>
                <a:gd name="adj" fmla="val 16667"/>
              </a:avLst>
            </a:prstGeom>
            <a:solidFill>
              <a:srgbClr val="40B0FF">
                <a:alpha val="70195"/>
              </a:srgbClr>
            </a:solidFill>
            <a:ln w="9360" cap="sq">
              <a:solidFill>
                <a:srgbClr val="F9F9F9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80808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dirty="0">
                  <a:solidFill>
                    <a:srgbClr val="004990"/>
                  </a:solidFill>
                </a:rPr>
                <a:t>Earth system services</a:t>
              </a: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2999" y="3144"/>
              <a:ext cx="1239" cy="454"/>
            </a:xfrm>
            <a:prstGeom prst="roundRect">
              <a:avLst>
                <a:gd name="adj" fmla="val 16667"/>
              </a:avLst>
            </a:prstGeom>
            <a:solidFill>
              <a:srgbClr val="A6A6A6">
                <a:alpha val="70195"/>
              </a:srgbClr>
            </a:solidFill>
            <a:ln w="9360" cap="sq">
              <a:solidFill>
                <a:srgbClr val="F9F9F9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80808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>
                  <a:solidFill>
                    <a:srgbClr val="004990"/>
                  </a:solidFill>
                </a:rPr>
                <a:t>Atmospheric composition</a:t>
              </a: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3007" y="2563"/>
              <a:ext cx="1239" cy="454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50195"/>
              </a:srgbClr>
            </a:solidFill>
            <a:ln w="9360" cap="sq">
              <a:solidFill>
                <a:srgbClr val="F9F9F9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80808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dirty="0">
                  <a:solidFill>
                    <a:srgbClr val="004990"/>
                  </a:solidFill>
                </a:rPr>
                <a:t>Computational Earth sciences</a:t>
              </a:r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4286" y="2563"/>
              <a:ext cx="1239" cy="454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0195"/>
              </a:srgbClr>
            </a:solidFill>
            <a:ln w="9360" cap="sq">
              <a:solidFill>
                <a:srgbClr val="F9F9F9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80808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pitchFamily="32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>
                  <a:solidFill>
                    <a:srgbClr val="004990"/>
                  </a:solidFill>
                </a:rPr>
                <a:t>Climate prediction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04048" y="5166146"/>
            <a:ext cx="399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b="1" dirty="0">
                <a:solidFill>
                  <a:srgbClr val="0070C0"/>
                </a:solidFill>
                <a:latin typeface="Calibri" charset="0"/>
              </a:rPr>
              <a:t>Develop user-oriented services that favour both technology transfer and adaptation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198" y="1162690"/>
            <a:ext cx="399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b="1" dirty="0">
                <a:solidFill>
                  <a:srgbClr val="0070C0"/>
                </a:solidFill>
                <a:latin typeface="Calibri" charset="0"/>
              </a:rPr>
              <a:t>Use cutting-edge HPC and Big Data technologies for the efficiency and user-friendliness of Earth system models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04048" y="1277714"/>
            <a:ext cx="399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b="1" dirty="0">
                <a:solidFill>
                  <a:srgbClr val="0070C0"/>
                </a:solidFill>
                <a:latin typeface="Calibri" charset="0"/>
              </a:rPr>
              <a:t>Implement climate prediction system for </a:t>
            </a:r>
            <a:r>
              <a:rPr lang="en-GB" altLang="en-US" b="1" dirty="0" err="1">
                <a:solidFill>
                  <a:srgbClr val="0070C0"/>
                </a:solidFill>
                <a:latin typeface="Calibri" charset="0"/>
              </a:rPr>
              <a:t>subseasonal</a:t>
            </a:r>
            <a:r>
              <a:rPr lang="en-GB" altLang="en-US" b="1" dirty="0">
                <a:solidFill>
                  <a:srgbClr val="0070C0"/>
                </a:solidFill>
                <a:latin typeface="Calibri" charset="0"/>
              </a:rPr>
              <a:t>-to-decadal time-scales</a:t>
            </a:r>
            <a:endParaRPr lang="en-GB" alt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512" y="5166146"/>
            <a:ext cx="399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b="1" dirty="0">
                <a:solidFill>
                  <a:srgbClr val="0070C0"/>
                </a:solidFill>
                <a:latin typeface="Calibri" charset="0"/>
              </a:rPr>
              <a:t>Develop a capability to model air quality processes from urban to global and the impacts on weather, health and ecosystems</a:t>
            </a:r>
          </a:p>
        </p:txBody>
      </p:sp>
    </p:spTree>
    <p:extLst>
      <p:ext uri="{BB962C8B-B14F-4D97-AF65-F5344CB8AC3E}">
        <p14:creationId xmlns:p14="http://schemas.microsoft.com/office/powerpoint/2010/main" val="3337897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496" y="144463"/>
            <a:ext cx="6767413" cy="69691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ＭＳ Ｐゴシック"/>
              </a:rPr>
              <a:t>Planting new vineyards</a:t>
            </a:r>
            <a:endParaRPr lang="en-US" dirty="0"/>
          </a:p>
        </p:txBody>
      </p:sp>
      <p:sp>
        <p:nvSpPr>
          <p:cNvPr id="5" name="CustomShape 3"/>
          <p:cNvSpPr/>
          <p:nvPr/>
        </p:nvSpPr>
        <p:spPr>
          <a:xfrm>
            <a:off x="1259640" y="857160"/>
            <a:ext cx="8280720" cy="56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30000"/>
              </a:lnSpc>
            </a:pPr>
            <a:r>
              <a:rPr lang="ca-ES" sz="2400" dirty="0">
                <a:solidFill>
                  <a:srgbClr val="0058A9"/>
                </a:solidFill>
                <a:latin typeface="Arial"/>
                <a:ea typeface="DejaVu Sans"/>
              </a:rPr>
              <a:t>A case-study: climate projections for wine-makers</a:t>
            </a:r>
            <a:endParaRPr dirty="0"/>
          </a:p>
        </p:txBody>
      </p:sp>
      <p:sp>
        <p:nvSpPr>
          <p:cNvPr id="6" name="3 Rectángulo"/>
          <p:cNvSpPr>
            <a:spLocks noChangeArrowheads="1"/>
          </p:cNvSpPr>
          <p:nvPr/>
        </p:nvSpPr>
        <p:spPr bwMode="auto">
          <a:xfrm>
            <a:off x="827460" y="1565746"/>
            <a:ext cx="7560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algn="ctr" eaLnBrk="1" hangingPunct="1"/>
            <a:r>
              <a:rPr lang="en-US" altLang="en-US" dirty="0"/>
              <a:t>Objective:  identify if and where grape can grow in Patagonia in 2050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7" t="37445" r="53367" b="47607"/>
          <a:stretch/>
        </p:blipFill>
        <p:spPr>
          <a:xfrm>
            <a:off x="6012274" y="2248543"/>
            <a:ext cx="1356463" cy="1631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856" y="4292758"/>
            <a:ext cx="205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>
                  <a:lumMod val="9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1" t="10660" r="12152" b="18050"/>
          <a:stretch/>
        </p:blipFill>
        <p:spPr>
          <a:xfrm>
            <a:off x="1169042" y="2285826"/>
            <a:ext cx="4771109" cy="4392488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2619877" y="3139775"/>
            <a:ext cx="316217" cy="310527"/>
          </a:xfrm>
          <a:prstGeom prst="mathMultipl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2303661" y="4847674"/>
            <a:ext cx="316217" cy="3105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52578" y="3374548"/>
            <a:ext cx="22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Wine region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2725" r="45950" b="43518"/>
          <a:stretch/>
        </p:blipFill>
        <p:spPr>
          <a:xfrm>
            <a:off x="6070317" y="3956286"/>
            <a:ext cx="1814051" cy="27220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2449019" y="3979436"/>
            <a:ext cx="3635148" cy="89138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9019" y="5109855"/>
            <a:ext cx="3574830" cy="1568458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94470" y="5080570"/>
            <a:ext cx="22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Potential area</a:t>
            </a:r>
          </a:p>
        </p:txBody>
      </p:sp>
    </p:spTree>
    <p:extLst>
      <p:ext uri="{BB962C8B-B14F-4D97-AF65-F5344CB8AC3E}">
        <p14:creationId xmlns:p14="http://schemas.microsoft.com/office/powerpoint/2010/main" val="3580139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496" y="144463"/>
            <a:ext cx="6767413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Current climate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1259640" y="857160"/>
            <a:ext cx="8280720" cy="56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30000"/>
              </a:lnSpc>
            </a:pPr>
            <a:r>
              <a:rPr lang="ca-ES" sz="2400">
                <a:solidFill>
                  <a:srgbClr val="0058A9"/>
                </a:solidFill>
                <a:latin typeface="Arial"/>
                <a:ea typeface="DejaVu Sans"/>
              </a:rPr>
              <a:t>A case-study: climate projections for wine-makers</a:t>
            </a:r>
            <a:endParaRPr/>
          </a:p>
        </p:txBody>
      </p:sp>
      <p:sp>
        <p:nvSpPr>
          <p:cNvPr id="6" name="3 Rectángulo"/>
          <p:cNvSpPr>
            <a:spLocks noChangeArrowheads="1"/>
          </p:cNvSpPr>
          <p:nvPr/>
        </p:nvSpPr>
        <p:spPr bwMode="auto">
          <a:xfrm>
            <a:off x="1979712" y="1565746"/>
            <a:ext cx="5256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/>
            <a:r>
              <a:rPr lang="en-US" altLang="en-US" dirty="0"/>
              <a:t>Wine Indices for present climate (ERA-Interim)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/>
          <a:stretch/>
        </p:blipFill>
        <p:spPr>
          <a:xfrm>
            <a:off x="467545" y="4676172"/>
            <a:ext cx="3960440" cy="2218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/>
          <a:stretch/>
        </p:blipFill>
        <p:spPr>
          <a:xfrm>
            <a:off x="467544" y="2222338"/>
            <a:ext cx="3960440" cy="222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/>
          <a:stretch/>
        </p:blipFill>
        <p:spPr>
          <a:xfrm>
            <a:off x="4499992" y="2222338"/>
            <a:ext cx="4032447" cy="2223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/>
          <a:stretch/>
        </p:blipFill>
        <p:spPr>
          <a:xfrm>
            <a:off x="4499992" y="4676172"/>
            <a:ext cx="4026024" cy="22181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2008827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Winkler </a:t>
            </a:r>
            <a:r>
              <a:rPr lang="en-US" sz="1200" b="1" dirty="0" err="1">
                <a:solidFill>
                  <a:srgbClr val="000000"/>
                </a:solidFill>
              </a:rPr>
              <a:t>Índex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1997794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Winter severity 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568" y="4480249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Mean Temperature from October to April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60032" y="446921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Total Rainfall from October to April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843808" y="2008827"/>
            <a:ext cx="792090" cy="1501135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43808" y="3725986"/>
            <a:ext cx="792090" cy="2880320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/>
          <a:stretch/>
        </p:blipFill>
        <p:spPr>
          <a:xfrm>
            <a:off x="1259632" y="2008827"/>
            <a:ext cx="1584176" cy="46510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19" name="Straight Connector 18"/>
          <p:cNvCxnSpPr/>
          <p:nvPr/>
        </p:nvCxnSpPr>
        <p:spPr>
          <a:xfrm flipV="1">
            <a:off x="3635898" y="2008827"/>
            <a:ext cx="648070" cy="1501136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5898" y="3797994"/>
            <a:ext cx="648070" cy="2808312"/>
          </a:xfrm>
          <a:prstGeom prst="line">
            <a:avLst/>
          </a:prstGeom>
          <a:ln>
            <a:solidFill>
              <a:srgbClr val="00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/>
          <a:stretch/>
        </p:blipFill>
        <p:spPr>
          <a:xfrm>
            <a:off x="4283968" y="1997794"/>
            <a:ext cx="1584176" cy="466209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" name="3 Rectángulo"/>
          <p:cNvSpPr>
            <a:spLocks noChangeArrowheads="1"/>
          </p:cNvSpPr>
          <p:nvPr/>
        </p:nvSpPr>
        <p:spPr bwMode="auto">
          <a:xfrm>
            <a:off x="4165536" y="5455919"/>
            <a:ext cx="158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algn="ctr" eaLnBrk="1" hangingPunct="1"/>
            <a:r>
              <a:rPr lang="en-US" altLang="en-US" b="1" dirty="0"/>
              <a:t>Low</a:t>
            </a:r>
          </a:p>
          <a:p>
            <a:pPr marL="0" indent="0" algn="ctr" eaLnBrk="1" hangingPunct="1"/>
            <a:r>
              <a:rPr lang="en-US" altLang="en-US" b="1" dirty="0"/>
              <a:t>emission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/>
          <a:stretch/>
        </p:blipFill>
        <p:spPr>
          <a:xfrm>
            <a:off x="6660232" y="1997794"/>
            <a:ext cx="1584176" cy="466209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4" name="3 Rectángulo"/>
          <p:cNvSpPr>
            <a:spLocks noChangeArrowheads="1"/>
          </p:cNvSpPr>
          <p:nvPr/>
        </p:nvSpPr>
        <p:spPr bwMode="auto">
          <a:xfrm>
            <a:off x="6527667" y="5454178"/>
            <a:ext cx="158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algn="ctr" eaLnBrk="1" hangingPunct="1"/>
            <a:r>
              <a:rPr lang="en-US" altLang="en-US" b="1" dirty="0"/>
              <a:t>High</a:t>
            </a:r>
          </a:p>
          <a:p>
            <a:pPr marL="0" indent="0" algn="ctr" eaLnBrk="1" hangingPunct="1"/>
            <a:r>
              <a:rPr lang="en-US" altLang="en-US" b="1" dirty="0"/>
              <a:t>emission</a:t>
            </a:r>
          </a:p>
        </p:txBody>
      </p:sp>
    </p:spTree>
    <p:extLst>
      <p:ext uri="{BB962C8B-B14F-4D97-AF65-F5344CB8AC3E}">
        <p14:creationId xmlns:p14="http://schemas.microsoft.com/office/powerpoint/2010/main" val="42558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GB" dirty="0"/>
              <a:t>Earth System Services (ESS)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21297" r="21269" b="43620"/>
          <a:stretch>
            <a:fillRect/>
          </a:stretch>
        </p:blipFill>
        <p:spPr bwMode="auto">
          <a:xfrm>
            <a:off x="746125" y="892175"/>
            <a:ext cx="77851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3922713" y="3105150"/>
            <a:ext cx="1593850" cy="1677988"/>
            <a:chOff x="3922707" y="3239932"/>
            <a:chExt cx="1594398" cy="1678856"/>
          </a:xfrm>
        </p:grpSpPr>
        <p:sp>
          <p:nvSpPr>
            <p:cNvPr id="15" name="4 Rectángulo"/>
            <p:cNvSpPr/>
            <p:nvPr/>
          </p:nvSpPr>
          <p:spPr>
            <a:xfrm>
              <a:off x="3922707" y="3239932"/>
              <a:ext cx="1384776" cy="138342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3336" name="15 CuadroTexto"/>
            <p:cNvSpPr txBox="1">
              <a:spLocks noChangeArrowheads="1"/>
            </p:cNvSpPr>
            <p:nvPr/>
          </p:nvSpPr>
          <p:spPr bwMode="auto">
            <a:xfrm>
              <a:off x="4001043" y="4580234"/>
              <a:ext cx="15160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Calibri" pitchFamily="34" charset="0"/>
                </a:rPr>
                <a:t>Wind energy</a:t>
              </a:r>
            </a:p>
          </p:txBody>
        </p:sp>
      </p:grpSp>
      <p:grpSp>
        <p:nvGrpSpPr>
          <p:cNvPr id="13317" name="Group 3"/>
          <p:cNvGrpSpPr>
            <a:grpSpLocks/>
          </p:cNvGrpSpPr>
          <p:nvPr/>
        </p:nvGrpSpPr>
        <p:grpSpPr bwMode="auto">
          <a:xfrm>
            <a:off x="3402013" y="5091113"/>
            <a:ext cx="2335212" cy="1839912"/>
            <a:chOff x="3446875" y="5000563"/>
            <a:chExt cx="2335965" cy="1839769"/>
          </a:xfrm>
        </p:grpSpPr>
        <p:pic>
          <p:nvPicPr>
            <p:cNvPr id="13333" name="Picture 11" descr="Resultado de imagen de imagen libre viñed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875" y="5000563"/>
              <a:ext cx="2335965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16 CuadroTexto"/>
            <p:cNvSpPr txBox="1">
              <a:spLocks noChangeArrowheads="1"/>
            </p:cNvSpPr>
            <p:nvPr/>
          </p:nvSpPr>
          <p:spPr bwMode="auto">
            <a:xfrm>
              <a:off x="4042795" y="6501778"/>
              <a:ext cx="13843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Calibri" pitchFamily="34" charset="0"/>
                </a:rPr>
                <a:t>Agriculture</a:t>
              </a:r>
            </a:p>
          </p:txBody>
        </p:sp>
      </p:grpSp>
      <p:grpSp>
        <p:nvGrpSpPr>
          <p:cNvPr id="13318" name="Group 4"/>
          <p:cNvGrpSpPr>
            <a:grpSpLocks/>
          </p:cNvGrpSpPr>
          <p:nvPr/>
        </p:nvGrpSpPr>
        <p:grpSpPr bwMode="auto">
          <a:xfrm>
            <a:off x="6535738" y="5181600"/>
            <a:ext cx="1816100" cy="1657350"/>
            <a:chOff x="6581419" y="5093829"/>
            <a:chExt cx="1816006" cy="1656493"/>
          </a:xfrm>
        </p:grpSpPr>
        <p:pic>
          <p:nvPicPr>
            <p:cNvPr id="13331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70"/>
            <a:stretch>
              <a:fillRect/>
            </a:stretch>
          </p:blipFill>
          <p:spPr bwMode="auto">
            <a:xfrm>
              <a:off x="6581419" y="5093829"/>
              <a:ext cx="1752600" cy="137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14 CuadroTexto"/>
            <p:cNvSpPr txBox="1">
              <a:spLocks noChangeArrowheads="1"/>
            </p:cNvSpPr>
            <p:nvPr/>
          </p:nvSpPr>
          <p:spPr bwMode="auto">
            <a:xfrm>
              <a:off x="6882950" y="6411768"/>
              <a:ext cx="15144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Calibri" pitchFamily="34" charset="0"/>
                </a:rPr>
                <a:t>Dust storms</a:t>
              </a:r>
            </a:p>
          </p:txBody>
        </p:sp>
      </p:grpSp>
      <p:grpSp>
        <p:nvGrpSpPr>
          <p:cNvPr id="13319" name="Group 18431"/>
          <p:cNvGrpSpPr>
            <a:grpSpLocks/>
          </p:cNvGrpSpPr>
          <p:nvPr/>
        </p:nvGrpSpPr>
        <p:grpSpPr bwMode="auto">
          <a:xfrm>
            <a:off x="6372225" y="3338513"/>
            <a:ext cx="2160588" cy="1474787"/>
            <a:chOff x="6372200" y="3444222"/>
            <a:chExt cx="2160240" cy="1474566"/>
          </a:xfrm>
        </p:grpSpPr>
        <p:pic>
          <p:nvPicPr>
            <p:cNvPr id="13329" name="Imagen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6" r="22221"/>
            <a:stretch>
              <a:fillRect/>
            </a:stretch>
          </p:blipFill>
          <p:spPr bwMode="auto">
            <a:xfrm>
              <a:off x="6372200" y="3444222"/>
              <a:ext cx="2035254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0" name="10 CuadroTexto"/>
            <p:cNvSpPr txBox="1">
              <a:spLocks noChangeArrowheads="1"/>
            </p:cNvSpPr>
            <p:nvPr/>
          </p:nvSpPr>
          <p:spPr bwMode="auto">
            <a:xfrm>
              <a:off x="6462975" y="4580234"/>
              <a:ext cx="20694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Calibri" pitchFamily="34" charset="0"/>
                </a:rPr>
                <a:t>Urban development</a:t>
              </a:r>
            </a:p>
          </p:txBody>
        </p:sp>
      </p:grpSp>
      <p:grpSp>
        <p:nvGrpSpPr>
          <p:cNvPr id="13320" name="Group 5"/>
          <p:cNvGrpSpPr>
            <a:grpSpLocks/>
          </p:cNvGrpSpPr>
          <p:nvPr/>
        </p:nvGrpSpPr>
        <p:grpSpPr bwMode="auto">
          <a:xfrm>
            <a:off x="431800" y="3203575"/>
            <a:ext cx="3284538" cy="1746250"/>
            <a:chOff x="431540" y="3307062"/>
            <a:chExt cx="3285365" cy="1747297"/>
          </a:xfrm>
        </p:grpSpPr>
        <p:pic>
          <p:nvPicPr>
            <p:cNvPr id="25" name="Picture 2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645907" y="3307062"/>
              <a:ext cx="2305630" cy="1462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328" name="15 CuadroTexto"/>
            <p:cNvSpPr txBox="1">
              <a:spLocks noChangeArrowheads="1"/>
            </p:cNvSpPr>
            <p:nvPr/>
          </p:nvSpPr>
          <p:spPr bwMode="auto">
            <a:xfrm>
              <a:off x="431540" y="4715805"/>
              <a:ext cx="32853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Calibri" pitchFamily="34" charset="0"/>
                </a:rPr>
                <a:t>Predictions  tool/ visualization</a:t>
              </a:r>
            </a:p>
          </p:txBody>
        </p:sp>
      </p:grpSp>
      <p:grpSp>
        <p:nvGrpSpPr>
          <p:cNvPr id="13321" name="Group 1"/>
          <p:cNvGrpSpPr>
            <a:grpSpLocks/>
          </p:cNvGrpSpPr>
          <p:nvPr/>
        </p:nvGrpSpPr>
        <p:grpSpPr bwMode="auto">
          <a:xfrm>
            <a:off x="657225" y="5205413"/>
            <a:ext cx="2744788" cy="1609725"/>
            <a:chOff x="701570" y="5200132"/>
            <a:chExt cx="2745305" cy="1609422"/>
          </a:xfrm>
        </p:grpSpPr>
        <p:grpSp>
          <p:nvGrpSpPr>
            <p:cNvPr id="13322" name="Agrupar 15"/>
            <p:cNvGrpSpPr>
              <a:grpSpLocks noChangeAspect="1"/>
            </p:cNvGrpSpPr>
            <p:nvPr/>
          </p:nvGrpSpPr>
          <p:grpSpPr bwMode="auto">
            <a:xfrm>
              <a:off x="785707" y="5200132"/>
              <a:ext cx="2026533" cy="1280160"/>
              <a:chOff x="570506" y="1362075"/>
              <a:chExt cx="8178209" cy="5165725"/>
            </a:xfrm>
          </p:grpSpPr>
          <p:pic>
            <p:nvPicPr>
              <p:cNvPr id="22" name="Picture 2">
                <a:hlinkClick r:id="rId1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 l="27049" t="14812" r="41820" b="4561"/>
              <a:stretch>
                <a:fillRect/>
              </a:stretch>
            </p:blipFill>
            <p:spPr bwMode="auto">
              <a:xfrm rot="-436564">
                <a:off x="570575" y="1547809"/>
                <a:ext cx="3440917" cy="477790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2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1700" y="1590675"/>
                <a:ext cx="3490913" cy="4937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6" name="Picture 3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1571">
                <a:off x="5314949" y="1362075"/>
                <a:ext cx="3433766" cy="4857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23" name="15 CuadroTexto"/>
            <p:cNvSpPr txBox="1">
              <a:spLocks noChangeArrowheads="1"/>
            </p:cNvSpPr>
            <p:nvPr/>
          </p:nvSpPr>
          <p:spPr bwMode="auto">
            <a:xfrm>
              <a:off x="701570" y="6471000"/>
              <a:ext cx="274530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Calibri" pitchFamily="34" charset="0"/>
                </a:rPr>
                <a:t>Dissemination 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06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scales</a:t>
            </a:r>
            <a:endParaRPr lang="es-ES" dirty="0"/>
          </a:p>
        </p:txBody>
      </p:sp>
      <p:sp>
        <p:nvSpPr>
          <p:cNvPr id="17411" name="7 Rectángulo"/>
          <p:cNvSpPr>
            <a:spLocks noChangeArrowheads="1"/>
          </p:cNvSpPr>
          <p:nvPr/>
        </p:nvSpPr>
        <p:spPr bwMode="auto">
          <a:xfrm>
            <a:off x="4464050" y="1052513"/>
            <a:ext cx="4751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Multi-scale models from </a:t>
            </a:r>
          </a:p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global to local scales</a:t>
            </a:r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206625"/>
            <a:ext cx="42481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06500"/>
            <a:ext cx="4221162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223177" y="4897468"/>
            <a:ext cx="6086599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err="1">
                <a:solidFill>
                  <a:schemeClr val="accent1"/>
                </a:solidFill>
              </a:rPr>
              <a:t>Multiscale</a:t>
            </a:r>
            <a:r>
              <a:rPr lang="en-GB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  <p:extLst>
      <p:ext uri="{BB962C8B-B14F-4D97-AF65-F5344CB8AC3E}">
        <p14:creationId xmlns:p14="http://schemas.microsoft.com/office/powerpoint/2010/main" val="328330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23 Conector recto"/>
          <p:cNvCxnSpPr/>
          <p:nvPr/>
        </p:nvCxnSpPr>
        <p:spPr>
          <a:xfrm flipH="1" flipV="1">
            <a:off x="2112963" y="1205706"/>
            <a:ext cx="10765" cy="3960440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/>
              <a:t>Temporal </a:t>
            </a:r>
            <a:r>
              <a:rPr lang="es-ES" dirty="0" err="1"/>
              <a:t>scales</a:t>
            </a:r>
            <a:endParaRPr lang="es-ES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241300" y="5167212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 rot="19800000">
            <a:off x="1860550" y="4576662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  <a:latin typeface="+mj-lt"/>
              </a:rPr>
              <a:t>Today</a:t>
            </a:r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 rot="19800000">
            <a:off x="2511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Hours</a:t>
            </a:r>
          </a:p>
        </p:txBody>
      </p:sp>
      <p:sp>
        <p:nvSpPr>
          <p:cNvPr id="19463" name="6 CuadroTexto"/>
          <p:cNvSpPr txBox="1">
            <a:spLocks noChangeArrowheads="1"/>
          </p:cNvSpPr>
          <p:nvPr/>
        </p:nvSpPr>
        <p:spPr bwMode="auto">
          <a:xfrm rot="19800000">
            <a:off x="3019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Days</a:t>
            </a:r>
          </a:p>
        </p:txBody>
      </p:sp>
      <p:sp>
        <p:nvSpPr>
          <p:cNvPr id="19464" name="7 CuadroTexto"/>
          <p:cNvSpPr txBox="1">
            <a:spLocks noChangeArrowheads="1"/>
          </p:cNvSpPr>
          <p:nvPr/>
        </p:nvSpPr>
        <p:spPr bwMode="auto">
          <a:xfrm rot="19800000">
            <a:off x="3995738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Weeks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 rot="19800000">
            <a:off x="4589463" y="4576662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Months</a:t>
            </a:r>
          </a:p>
        </p:txBody>
      </p:sp>
      <p:sp>
        <p:nvSpPr>
          <p:cNvPr id="19466" name="9 CuadroTexto"/>
          <p:cNvSpPr txBox="1">
            <a:spLocks noChangeArrowheads="1"/>
          </p:cNvSpPr>
          <p:nvPr/>
        </p:nvSpPr>
        <p:spPr bwMode="auto">
          <a:xfrm rot="19800000">
            <a:off x="5106988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Seasons</a:t>
            </a:r>
          </a:p>
        </p:txBody>
      </p:sp>
      <p:sp>
        <p:nvSpPr>
          <p:cNvPr id="19467" name="10 CuadroTexto"/>
          <p:cNvSpPr txBox="1">
            <a:spLocks noChangeArrowheads="1"/>
          </p:cNvSpPr>
          <p:nvPr/>
        </p:nvSpPr>
        <p:spPr bwMode="auto">
          <a:xfrm rot="19800000">
            <a:off x="5683250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Years</a:t>
            </a:r>
          </a:p>
        </p:txBody>
      </p:sp>
      <p:sp>
        <p:nvSpPr>
          <p:cNvPr id="19468" name="11 CuadroTexto"/>
          <p:cNvSpPr txBox="1">
            <a:spLocks noChangeArrowheads="1"/>
          </p:cNvSpPr>
          <p:nvPr/>
        </p:nvSpPr>
        <p:spPr bwMode="auto">
          <a:xfrm rot="19800000">
            <a:off x="62452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Decades</a:t>
            </a:r>
          </a:p>
        </p:txBody>
      </p:sp>
      <p:sp>
        <p:nvSpPr>
          <p:cNvPr id="19469" name="12 CuadroTexto"/>
          <p:cNvSpPr txBox="1">
            <a:spLocks noChangeArrowheads="1"/>
          </p:cNvSpPr>
          <p:nvPr/>
        </p:nvSpPr>
        <p:spPr bwMode="auto">
          <a:xfrm rot="19800000">
            <a:off x="250825" y="4471887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Past</a:t>
            </a:r>
          </a:p>
        </p:txBody>
      </p:sp>
      <p:sp>
        <p:nvSpPr>
          <p:cNvPr id="19470" name="13 CuadroTexto"/>
          <p:cNvSpPr txBox="1">
            <a:spLocks noChangeArrowheads="1"/>
          </p:cNvSpPr>
          <p:nvPr/>
        </p:nvSpPr>
        <p:spPr bwMode="auto">
          <a:xfrm rot="19800000">
            <a:off x="77438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Century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84400" y="5383112"/>
            <a:ext cx="1584325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FORECAST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841750" y="5383112"/>
            <a:ext cx="31670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PREDICTION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81838" y="5383112"/>
            <a:ext cx="1727200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PROJECTION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1300" y="5383112"/>
            <a:ext cx="18716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DIAGNOSTIC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41300" y="1493738"/>
            <a:ext cx="345916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Mineral </a:t>
            </a:r>
            <a:r>
              <a:rPr lang="es-ES" dirty="0" err="1">
                <a:latin typeface="+mj-lt"/>
              </a:rPr>
              <a:t>Dust</a:t>
            </a:r>
            <a:endParaRPr lang="es-ES" dirty="0">
              <a:latin typeface="+mj-lt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49238" y="206980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Air </a:t>
            </a:r>
            <a:r>
              <a:rPr lang="es-ES" dirty="0" err="1">
                <a:latin typeface="+mj-lt"/>
              </a:rPr>
              <a:t>quality</a:t>
            </a:r>
            <a:endParaRPr lang="es-ES" dirty="0">
              <a:latin typeface="+mj-lt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49238" y="264626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Meteorology</a:t>
            </a:r>
            <a:endParaRPr lang="es-ES" dirty="0">
              <a:latin typeface="+mj-lt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41301" y="3232050"/>
            <a:ext cx="224039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659563" y="3852762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41301" y="3852762"/>
            <a:ext cx="2240393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26" name="21 Rectángulo"/>
          <p:cNvSpPr/>
          <p:nvPr/>
        </p:nvSpPr>
        <p:spPr>
          <a:xfrm>
            <a:off x="3841750" y="3248692"/>
            <a:ext cx="3322538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44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Forecast</a:t>
            </a:r>
            <a:r>
              <a:rPr lang="es-ES" dirty="0"/>
              <a:t> </a:t>
            </a:r>
            <a:r>
              <a:rPr lang="es-ES" dirty="0" err="1"/>
              <a:t>range</a:t>
            </a:r>
            <a:r>
              <a:rPr lang="es-ES" dirty="0"/>
              <a:t> and </a:t>
            </a:r>
            <a:r>
              <a:rPr lang="es-ES" dirty="0" err="1"/>
              <a:t>skill</a:t>
            </a:r>
            <a:endParaRPr lang="es-ES" dirty="0"/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464803" y="223038"/>
            <a:ext cx="8229598" cy="8581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en-GB" sz="36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t="18988" r="29530" b="12682"/>
          <a:stretch/>
        </p:blipFill>
        <p:spPr>
          <a:xfrm>
            <a:off x="946672" y="891930"/>
            <a:ext cx="7067775" cy="513929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9092" y="858908"/>
            <a:ext cx="1376979" cy="113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87624" y="6065818"/>
            <a:ext cx="7024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Qualitative estimate of forecast skill based on forecast range from short-range weather forecasts to long-range seasonal predictions, including potential sources of predictability. Relative skill is based on differing forecast averaging periods. (Source: White et al., 2017 )</a:t>
            </a:r>
          </a:p>
        </p:txBody>
      </p:sp>
    </p:spTree>
    <p:extLst>
      <p:ext uri="{BB962C8B-B14F-4D97-AF65-F5344CB8AC3E}">
        <p14:creationId xmlns:p14="http://schemas.microsoft.com/office/powerpoint/2010/main" val="229306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24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itchFamily="34" charset="-128"/>
                <a:cs typeface="Arial" pitchFamily="34" charset="0"/>
              </a:rPr>
              <a:t>Seasonal forecast predictability</a:t>
            </a:r>
            <a:endParaRPr lang="es-ES" altLang="en-US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6258" name="CasellaDiTesto 7"/>
          <p:cNvSpPr txBox="1">
            <a:spLocks noChangeArrowheads="1"/>
          </p:cNvSpPr>
          <p:nvPr/>
        </p:nvSpPr>
        <p:spPr bwMode="auto">
          <a:xfrm>
            <a:off x="152400" y="1133475"/>
            <a:ext cx="883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2800" b="1" dirty="0">
                <a:solidFill>
                  <a:schemeClr val="accent2"/>
                </a:solidFill>
                <a:cs typeface="Arial" pitchFamily="34" charset="0"/>
              </a:rPr>
              <a:t>How can we predict climate for the coming season if we cannot predict the weather next week?</a:t>
            </a:r>
          </a:p>
        </p:txBody>
      </p:sp>
      <p:sp>
        <p:nvSpPr>
          <p:cNvPr id="26" name="CasellaDiTesto 14"/>
          <p:cNvSpPr txBox="1">
            <a:spLocks noChangeArrowheads="1"/>
          </p:cNvSpPr>
          <p:nvPr/>
        </p:nvSpPr>
        <p:spPr bwMode="auto">
          <a:xfrm>
            <a:off x="250825" y="4795015"/>
            <a:ext cx="2305050" cy="870305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20000">
                <a:srgbClr val="F7F7F7"/>
              </a:gs>
              <a:gs pos="100000">
                <a:srgbClr val="BDBDBD"/>
              </a:gs>
            </a:gsLst>
            <a:lin ang="5400000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GB" sz="2400" dirty="0">
                <a:cs typeface="Arial"/>
              </a:rPr>
              <a:t>Climate predictions</a:t>
            </a:r>
          </a:p>
        </p:txBody>
      </p:sp>
      <p:sp>
        <p:nvSpPr>
          <p:cNvPr id="7" name="CasellaDiTesto 14"/>
          <p:cNvSpPr txBox="1">
            <a:spLocks noChangeArrowheads="1"/>
          </p:cNvSpPr>
          <p:nvPr/>
        </p:nvSpPr>
        <p:spPr bwMode="auto">
          <a:xfrm>
            <a:off x="273345" y="2602282"/>
            <a:ext cx="2305050" cy="835671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20000">
                <a:srgbClr val="F7F7F7"/>
              </a:gs>
              <a:gs pos="100000">
                <a:srgbClr val="BDBDBD"/>
              </a:gs>
            </a:gsLst>
            <a:lin ang="5400000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GB" sz="2400" dirty="0">
                <a:cs typeface="Arial"/>
              </a:rPr>
              <a:t>Weather forecasts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843213" y="2501850"/>
            <a:ext cx="59769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The forecasts are based in the initial conditions of the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</a:rPr>
              <a:t>atmosphere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which is highly variable and develops a chaotic behaviour after a few days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843213" y="4695825"/>
            <a:ext cx="5976937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The predictions are based in the initial conditions of the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</a:rPr>
              <a:t>sea surface temperature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</a:rPr>
              <a:t>snow cover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 or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</a:rPr>
              <a:t>sea ice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, which have a slow evolution that can range from few months to years.</a:t>
            </a:r>
          </a:p>
        </p:txBody>
      </p:sp>
    </p:spTree>
    <p:extLst>
      <p:ext uri="{BB962C8B-B14F-4D97-AF65-F5344CB8AC3E}">
        <p14:creationId xmlns:p14="http://schemas.microsoft.com/office/powerpoint/2010/main" val="407290224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179388" y="917674"/>
            <a:ext cx="8856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dirty="0"/>
              <a:t>ENSO is the most important source of predictability at seasonal timescales (see e.g. </a:t>
            </a:r>
            <a:r>
              <a:rPr lang="en-GB" altLang="en-US" dirty="0" err="1"/>
              <a:t>Doblas</a:t>
            </a:r>
            <a:r>
              <a:rPr lang="en-GB" altLang="en-US" dirty="0"/>
              <a:t>-Reyes et al. 2013)</a:t>
            </a:r>
          </a:p>
        </p:txBody>
      </p:sp>
      <p:sp>
        <p:nvSpPr>
          <p:cNvPr id="27661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>
                <a:ea typeface="ＭＳ Ｐゴシック" pitchFamily="34" charset="-128"/>
                <a:cs typeface="Arial" pitchFamily="34" charset="0"/>
              </a:rPr>
              <a:t>Sources of seasonal predictability</a:t>
            </a:r>
            <a:endParaRPr lang="es-ES" altLang="en-US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8045" y="1854198"/>
            <a:ext cx="6779347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114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4602</TotalTime>
  <Words>1764</Words>
  <Application>Microsoft Macintosh PowerPoint</Application>
  <PresentationFormat>Custom</PresentationFormat>
  <Paragraphs>287</Paragraphs>
  <Slides>31</Slides>
  <Notes>23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DejaVu Sans</vt:lpstr>
      <vt:lpstr>Wingdings</vt:lpstr>
      <vt:lpstr>Office Theme</vt:lpstr>
      <vt:lpstr>PowerPoint Presentation</vt:lpstr>
      <vt:lpstr>Barcelona Supercomputing Center</vt:lpstr>
      <vt:lpstr>PowerPoint Presentation</vt:lpstr>
      <vt:lpstr>Earth System Services (ESS)</vt:lpstr>
      <vt:lpstr>Spatial scales</vt:lpstr>
      <vt:lpstr>Temporal scales</vt:lpstr>
      <vt:lpstr>Forecast range and skill</vt:lpstr>
      <vt:lpstr>Seasonal forecast predictability</vt:lpstr>
      <vt:lpstr>Sources of seasonal predictability</vt:lpstr>
      <vt:lpstr>Challenge: integration of sub-seasonal and seasonal forecast</vt:lpstr>
      <vt:lpstr>Key events &amp; Factsheets</vt:lpstr>
      <vt:lpstr>Climate knowledge</vt:lpstr>
      <vt:lpstr>Agriculture</vt:lpstr>
      <vt:lpstr>Seasonal predictions and projections for agriculture</vt:lpstr>
      <vt:lpstr>Objective: seasonal forecast applications for vineyard management </vt:lpstr>
      <vt:lpstr>VISCA: seasonal forecast applications for vineyard management </vt:lpstr>
      <vt:lpstr>PowerPoint Presentation</vt:lpstr>
      <vt:lpstr>PowerPoint Presentation</vt:lpstr>
      <vt:lpstr>PowerPoint Presentation</vt:lpstr>
      <vt:lpstr>Results</vt:lpstr>
      <vt:lpstr>Most likely tercile</vt:lpstr>
      <vt:lpstr>FRPSS AMJ (start date 1 April)</vt:lpstr>
      <vt:lpstr>FRPSS AMJ (start date 1 March)</vt:lpstr>
      <vt:lpstr>Time series example</vt:lpstr>
      <vt:lpstr>MED-GOLD project (European H2020)</vt:lpstr>
      <vt:lpstr>National and International collaborations</vt:lpstr>
      <vt:lpstr>National and International collaborations</vt:lpstr>
      <vt:lpstr>PowerPoint Presentation</vt:lpstr>
      <vt:lpstr>Climate projections (multi-decadal)  PREVIOUS COLLABORATION WITH  B TORRES </vt:lpstr>
      <vt:lpstr>Planting new vineyards</vt:lpstr>
      <vt:lpstr>Current climate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Microsoft Office User</cp:lastModifiedBy>
  <cp:revision>305</cp:revision>
  <dcterms:modified xsi:type="dcterms:W3CDTF">2018-11-23T10:32:44Z</dcterms:modified>
</cp:coreProperties>
</file>