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3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83609-7534-45A7-B73A-3788756B37AF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2D837-E97D-455C-8402-3CF9C1C2496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04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694E8-B543-4183-9181-D55FAE0F410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504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 Focus in interaction between climate and impact, which are different in each region (extreme events, changes in seasons, sea level rise)</a:t>
            </a:r>
          </a:p>
          <a:p>
            <a:r>
              <a:rPr lang="en-GB" dirty="0" smtClean="0"/>
              <a:t>- Feedback mechanisms from users to the climate modelling community lacking</a:t>
            </a: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694E8-B543-4183-9181-D55FAE0F410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37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 Focus in interaction between climate and impact, which are different in each region (extreme events, changes in seasons, sea level rise)</a:t>
            </a:r>
          </a:p>
          <a:p>
            <a:r>
              <a:rPr lang="en-GB" dirty="0" smtClean="0"/>
              <a:t>- Feedback mechanisms from users to the climate modelling community lacking</a:t>
            </a: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694E8-B543-4183-9181-D55FAE0F410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155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</a:rPr>
              <a:t>- Flexible co-production frameworks to be applied to different settings</a:t>
            </a:r>
          </a:p>
          <a:p>
            <a:r>
              <a:rPr lang="en-GB" sz="1200" dirty="0" smtClean="0">
                <a:solidFill>
                  <a:srgbClr val="000000"/>
                </a:solidFill>
              </a:rPr>
              <a:t>- Visualisation and UCD to facilitate decision-making</a:t>
            </a:r>
          </a:p>
          <a:p>
            <a:r>
              <a:rPr lang="en-GB" sz="1200" dirty="0" smtClean="0">
                <a:solidFill>
                  <a:srgbClr val="000000"/>
                </a:solidFill>
              </a:rPr>
              <a:t>- Operationalisation of collaboration research/policy/civil society</a:t>
            </a: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694E8-B543-4183-9181-D55FAE0F410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551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</a:rPr>
              <a:t>-   Big data</a:t>
            </a:r>
          </a:p>
          <a:p>
            <a:pPr marL="171450" indent="-171450">
              <a:buFontTx/>
              <a:buChar char="-"/>
            </a:pPr>
            <a:r>
              <a:rPr lang="en-GB" sz="1200" dirty="0" smtClean="0">
                <a:solidFill>
                  <a:srgbClr val="000000"/>
                </a:solidFill>
              </a:rPr>
              <a:t>Artificial intelligence/ Machine learning for extreme events and observation gaps</a:t>
            </a:r>
          </a:p>
          <a:p>
            <a:pPr marL="171450" indent="-171450">
              <a:buFontTx/>
              <a:buChar char="-"/>
            </a:pPr>
            <a:r>
              <a:rPr lang="en-GB" sz="1200" dirty="0" smtClean="0">
                <a:solidFill>
                  <a:srgbClr val="000000"/>
                </a:solidFill>
              </a:rPr>
              <a:t>Policy</a:t>
            </a: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694E8-B543-4183-9181-D55FAE0F410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734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Need to give meaning to facts and scientific calculations bringing them closer to user experiences. A lot has been heard about narratives.</a:t>
            </a: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694E8-B543-4183-9181-D55FAE0F410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44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CBF8-3F0B-4803-BC5B-79A10E6B6B15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B0F8-8374-4628-9FB4-B299A577277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07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CBF8-3F0B-4803-BC5B-79A10E6B6B15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B0F8-8374-4628-9FB4-B299A577277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09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CBF8-3F0B-4803-BC5B-79A10E6B6B15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B0F8-8374-4628-9FB4-B299A577277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45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CBF8-3F0B-4803-BC5B-79A10E6B6B15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B0F8-8374-4628-9FB4-B299A577277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54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CBF8-3F0B-4803-BC5B-79A10E6B6B15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B0F8-8374-4628-9FB4-B299A577277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59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CBF8-3F0B-4803-BC5B-79A10E6B6B15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B0F8-8374-4628-9FB4-B299A577277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71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CBF8-3F0B-4803-BC5B-79A10E6B6B15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B0F8-8374-4628-9FB4-B299A577277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68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CBF8-3F0B-4803-BC5B-79A10E6B6B15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B0F8-8374-4628-9FB4-B299A577277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84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CBF8-3F0B-4803-BC5B-79A10E6B6B15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B0F8-8374-4628-9FB4-B299A577277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73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CBF8-3F0B-4803-BC5B-79A10E6B6B15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B0F8-8374-4628-9FB4-B299A577277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0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CBF8-3F0B-4803-BC5B-79A10E6B6B15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B0F8-8374-4628-9FB4-B299A577277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49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7CBF8-3F0B-4803-BC5B-79A10E6B6B15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8B0F8-8374-4628-9FB4-B299A577277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28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1406155" y="3429000"/>
            <a:ext cx="94647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smtClean="0">
                <a:solidFill>
                  <a:srgbClr val="3B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5</a:t>
            </a:r>
          </a:p>
          <a:p>
            <a:pPr algn="ctr"/>
            <a:endParaRPr lang="en-GB" sz="3200" b="1" dirty="0" smtClean="0">
              <a:solidFill>
                <a:srgbClr val="3B45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5400" b="1" dirty="0" smtClean="0">
                <a:solidFill>
                  <a:srgbClr val="3B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Integration of climate modelling and climate services</a:t>
            </a:r>
          </a:p>
          <a:p>
            <a:pPr algn="ctr"/>
            <a:endParaRPr lang="en-GB" sz="5400" b="1" dirty="0">
              <a:solidFill>
                <a:srgbClr val="3B45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3B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Marta Terrado</a:t>
            </a:r>
          </a:p>
          <a:p>
            <a:pPr algn="ctr"/>
            <a:r>
              <a:rPr lang="en-GB" sz="2400" dirty="0" smtClean="0">
                <a:solidFill>
                  <a:srgbClr val="3B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Barcelona Supercomputing </a:t>
            </a:r>
            <a:r>
              <a:rPr lang="en-GB" sz="2400" dirty="0" err="1" smtClean="0">
                <a:solidFill>
                  <a:srgbClr val="3B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en-GB" sz="2400" dirty="0" smtClean="0">
                <a:solidFill>
                  <a:srgbClr val="3B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(BSC-CNS)</a:t>
            </a:r>
            <a:endParaRPr lang="en-GB" sz="2000" dirty="0">
              <a:solidFill>
                <a:srgbClr val="3B45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8" y="120563"/>
            <a:ext cx="4429125" cy="147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1124" t="25474" r="34157" b="17131"/>
          <a:stretch/>
        </p:blipFill>
        <p:spPr>
          <a:xfrm>
            <a:off x="515938" y="2054087"/>
            <a:ext cx="5593687" cy="403836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42261" y="14342"/>
            <a:ext cx="8165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rgbClr val="3B4547"/>
                </a:solidFill>
              </a:rPr>
              <a:t>1.</a:t>
            </a:r>
            <a:r>
              <a:rPr lang="en-GB" sz="4400" b="1" dirty="0" smtClean="0">
                <a:solidFill>
                  <a:srgbClr val="3B4547"/>
                </a:solidFill>
              </a:rPr>
              <a:t> Joint design of simulations</a:t>
            </a:r>
            <a:endParaRPr lang="en-GB" sz="4400" b="1" dirty="0">
              <a:solidFill>
                <a:srgbClr val="3B4547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41510" y="6251944"/>
            <a:ext cx="2398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chemeClr val="bg1">
                    <a:lumMod val="75000"/>
                  </a:schemeClr>
                </a:solidFill>
              </a:rPr>
              <a:t>Norwegian Meteorological Institute</a:t>
            </a:r>
            <a:endParaRPr lang="en-GB" sz="12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81445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21124" t="25474" r="34157" b="17131"/>
          <a:stretch/>
        </p:blipFill>
        <p:spPr>
          <a:xfrm>
            <a:off x="515938" y="2054087"/>
            <a:ext cx="5593687" cy="403836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42261" y="14342"/>
            <a:ext cx="8165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rgbClr val="3B4547"/>
                </a:solidFill>
              </a:rPr>
              <a:t>1.</a:t>
            </a:r>
            <a:r>
              <a:rPr lang="en-GB" sz="4400" b="1" dirty="0" smtClean="0">
                <a:solidFill>
                  <a:srgbClr val="3B4547"/>
                </a:solidFill>
              </a:rPr>
              <a:t> Joint design of simulations</a:t>
            </a:r>
            <a:endParaRPr lang="en-GB" sz="4400" b="1" dirty="0">
              <a:solidFill>
                <a:srgbClr val="3B4547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41510" y="6251944"/>
            <a:ext cx="2398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chemeClr val="bg1">
                    <a:lumMod val="75000"/>
                  </a:schemeClr>
                </a:solidFill>
              </a:rPr>
              <a:t>Norwegian Meteorological Institute</a:t>
            </a:r>
            <a:endParaRPr lang="en-GB" sz="1200" i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542260" y="1234405"/>
            <a:ext cx="10863681" cy="5482756"/>
            <a:chOff x="542260" y="1234405"/>
            <a:chExt cx="10863681" cy="5482756"/>
          </a:xfrm>
        </p:grpSpPr>
        <p:grpSp>
          <p:nvGrpSpPr>
            <p:cNvPr id="17" name="Grupo 16"/>
            <p:cNvGrpSpPr/>
            <p:nvPr/>
          </p:nvGrpSpPr>
          <p:grpSpPr>
            <a:xfrm>
              <a:off x="6906553" y="1234405"/>
              <a:ext cx="4499388" cy="5482756"/>
              <a:chOff x="6906553" y="1234405"/>
              <a:chExt cx="4499388" cy="5482756"/>
            </a:xfrm>
          </p:grpSpPr>
          <p:grpSp>
            <p:nvGrpSpPr>
              <p:cNvPr id="12" name="Grupo 11"/>
              <p:cNvGrpSpPr/>
              <p:nvPr/>
            </p:nvGrpSpPr>
            <p:grpSpPr>
              <a:xfrm>
                <a:off x="6906553" y="1234405"/>
                <a:ext cx="4289532" cy="5400000"/>
                <a:chOff x="6906553" y="1234405"/>
                <a:chExt cx="4289532" cy="5400000"/>
              </a:xfrm>
            </p:grpSpPr>
            <p:pic>
              <p:nvPicPr>
                <p:cNvPr id="10" name="Imagen 9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28757" t="19344" r="39956" b="6513"/>
                <a:stretch/>
              </p:blipFill>
              <p:spPr>
                <a:xfrm>
                  <a:off x="7070651" y="1234405"/>
                  <a:ext cx="4051005" cy="5400000"/>
                </a:xfrm>
                <a:prstGeom prst="rect">
                  <a:avLst/>
                </a:prstGeom>
              </p:spPr>
            </p:pic>
            <p:pic>
              <p:nvPicPr>
                <p:cNvPr id="8" name="03_arild_olsen">
                  <a:hlinkClick r:id="" action="ppaction://media"/>
                </p:cNvPr>
                <p:cNvPicPr>
                  <a:picLocks noChangeAspect="1"/>
                </p:cNvPicPr>
                <p:nvPr>
                  <a:videoFile r:link="rId2"/>
                  <p:extLst>
                    <p:ext uri="{DAA4B4D4-6D71-4841-9C94-3DE7FCFB9230}">
                      <p14:media xmlns:p14="http://schemas.microsoft.com/office/powerpoint/2010/main" r:embed="rId1"/>
                    </p:ext>
                  </p:extLst>
                </p:nvPr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34143" y="1643204"/>
                  <a:ext cx="4161942" cy="4161942"/>
                </a:xfrm>
                <a:prstGeom prst="rect">
                  <a:avLst/>
                </a:prstGeom>
              </p:spPr>
            </p:pic>
            <p:pic>
              <p:nvPicPr>
                <p:cNvPr id="11" name="Imagen 10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27763" t="77446" r="64736" b="17152"/>
                <a:stretch/>
              </p:blipFill>
              <p:spPr>
                <a:xfrm>
                  <a:off x="6906553" y="5426432"/>
                  <a:ext cx="987905" cy="448341"/>
                </a:xfrm>
                <a:prstGeom prst="rect">
                  <a:avLst/>
                </a:prstGeom>
              </p:spPr>
            </p:pic>
          </p:grpSp>
          <p:sp>
            <p:nvSpPr>
              <p:cNvPr id="14" name="CuadroTexto 13"/>
              <p:cNvSpPr txBox="1"/>
              <p:nvPr/>
            </p:nvSpPr>
            <p:spPr>
              <a:xfrm>
                <a:off x="10379698" y="6440162"/>
                <a:ext cx="10262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i="1" dirty="0" smtClean="0">
                    <a:solidFill>
                      <a:schemeClr val="bg1">
                        <a:lumMod val="75000"/>
                      </a:schemeClr>
                    </a:solidFill>
                  </a:rPr>
                  <a:t>The Guardian</a:t>
                </a:r>
                <a:endParaRPr lang="en-GB" sz="1200" i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8"/>
            <a:srcRect l="10214" t="21011" r="19553" b="6002"/>
            <a:stretch/>
          </p:blipFill>
          <p:spPr>
            <a:xfrm>
              <a:off x="542260" y="2432801"/>
              <a:ext cx="5826641" cy="3406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189904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1148318"/>
            <a:ext cx="12192000" cy="581285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9"/>
          <a:stretch/>
        </p:blipFill>
        <p:spPr>
          <a:xfrm>
            <a:off x="-1" y="1148318"/>
            <a:ext cx="7676707" cy="574157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29643" y="18394"/>
            <a:ext cx="10900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rgbClr val="3B4547"/>
                </a:solidFill>
              </a:rPr>
              <a:t>2. </a:t>
            </a:r>
            <a:r>
              <a:rPr lang="en-GB" sz="4400" b="1" dirty="0" smtClean="0">
                <a:solidFill>
                  <a:srgbClr val="3B4547"/>
                </a:solidFill>
              </a:rPr>
              <a:t>Inter- and transdisciplinary approaches</a:t>
            </a:r>
            <a:endParaRPr lang="en-GB" sz="4400" b="1" dirty="0">
              <a:solidFill>
                <a:srgbClr val="3B4547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0982" t="20890" r="22474" b="16381"/>
          <a:stretch/>
        </p:blipFill>
        <p:spPr>
          <a:xfrm>
            <a:off x="7857673" y="1235026"/>
            <a:ext cx="4219461" cy="263303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21347" t="21401" r="22450" b="13141"/>
          <a:stretch/>
        </p:blipFill>
        <p:spPr>
          <a:xfrm>
            <a:off x="7874198" y="4032743"/>
            <a:ext cx="4186411" cy="274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1998920"/>
            <a:ext cx="12192000" cy="485907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uadroTexto 6"/>
          <p:cNvSpPr txBox="1"/>
          <p:nvPr/>
        </p:nvSpPr>
        <p:spPr>
          <a:xfrm>
            <a:off x="515938" y="0"/>
            <a:ext cx="863009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rgbClr val="3B4547"/>
                </a:solidFill>
              </a:rPr>
              <a:t>3. </a:t>
            </a:r>
            <a:r>
              <a:rPr lang="en-GB" sz="4400" b="1" dirty="0" smtClean="0">
                <a:solidFill>
                  <a:srgbClr val="3B4547"/>
                </a:solidFill>
              </a:rPr>
              <a:t>Artificial intelligence</a:t>
            </a:r>
          </a:p>
          <a:p>
            <a:r>
              <a:rPr lang="en-GB" sz="4400" b="1" dirty="0" smtClean="0">
                <a:solidFill>
                  <a:srgbClr val="3B4547"/>
                </a:solidFill>
              </a:rPr>
              <a:t>A game changer for climate change</a:t>
            </a:r>
            <a:endParaRPr lang="en-GB" sz="4400" b="1" dirty="0">
              <a:solidFill>
                <a:srgbClr val="3B4547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7892" t="29334" r="42551" b="21081"/>
          <a:stretch/>
        </p:blipFill>
        <p:spPr>
          <a:xfrm>
            <a:off x="0" y="1998921"/>
            <a:ext cx="8633637" cy="485907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50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3" t="19909" r="20938" b="20276"/>
          <a:stretch/>
        </p:blipFill>
        <p:spPr>
          <a:xfrm>
            <a:off x="0" y="-15240"/>
            <a:ext cx="5364480" cy="690372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46061" y="97625"/>
            <a:ext cx="67459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rgbClr val="3B4547"/>
                </a:solidFill>
              </a:rPr>
              <a:t>4. </a:t>
            </a:r>
            <a:r>
              <a:rPr lang="en-GB" sz="4400" b="1" dirty="0" smtClean="0">
                <a:solidFill>
                  <a:srgbClr val="3B4547"/>
                </a:solidFill>
              </a:rPr>
              <a:t>Communicate </a:t>
            </a:r>
          </a:p>
          <a:p>
            <a:r>
              <a:rPr lang="en-GB" sz="4400" b="1" dirty="0" smtClean="0">
                <a:solidFill>
                  <a:srgbClr val="3B4547"/>
                </a:solidFill>
              </a:rPr>
              <a:t>climate change differently</a:t>
            </a:r>
            <a:endParaRPr lang="en-GB" sz="4400" b="1" dirty="0">
              <a:solidFill>
                <a:srgbClr val="3B4547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640506" y="2040405"/>
            <a:ext cx="5682966" cy="4228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3200" b="1" dirty="0" smtClean="0">
                <a:solidFill>
                  <a:srgbClr val="3B4547"/>
                </a:solidFill>
                <a:latin typeface="Bradley Hand ITC" panose="03070402050302030203" pitchFamily="66" charset="0"/>
              </a:rPr>
              <a:t>STORYLINES</a:t>
            </a:r>
          </a:p>
          <a:p>
            <a:pPr>
              <a:lnSpc>
                <a:spcPct val="120000"/>
              </a:lnSpc>
            </a:pPr>
            <a:r>
              <a:rPr lang="en-GB" sz="3200" b="1" dirty="0" smtClean="0">
                <a:solidFill>
                  <a:srgbClr val="3B4547"/>
                </a:solidFill>
                <a:latin typeface="Bradley Hand ITC" panose="03070402050302030203" pitchFamily="66" charset="0"/>
              </a:rPr>
              <a:t>NARRATIVES</a:t>
            </a:r>
          </a:p>
          <a:p>
            <a:pPr>
              <a:lnSpc>
                <a:spcPct val="120000"/>
              </a:lnSpc>
            </a:pPr>
            <a:r>
              <a:rPr lang="en-GB" sz="3200" b="1" dirty="0" smtClean="0">
                <a:solidFill>
                  <a:srgbClr val="3B4547"/>
                </a:solidFill>
                <a:latin typeface="Bradley Hand ITC" panose="03070402050302030203" pitchFamily="66" charset="0"/>
              </a:rPr>
              <a:t>CASE STUDIES</a:t>
            </a:r>
          </a:p>
          <a:p>
            <a:pPr>
              <a:lnSpc>
                <a:spcPct val="120000"/>
              </a:lnSpc>
            </a:pPr>
            <a:r>
              <a:rPr lang="en-GB" sz="3200" b="1" dirty="0" smtClean="0">
                <a:solidFill>
                  <a:srgbClr val="3B4547"/>
                </a:solidFill>
                <a:latin typeface="Bradley Hand ITC" panose="03070402050302030203" pitchFamily="66" charset="0"/>
              </a:rPr>
              <a:t>ONLINE PLATFORMS (DSTs)</a:t>
            </a:r>
            <a:endParaRPr lang="en-GB" sz="3200" b="1" dirty="0" smtClean="0">
              <a:solidFill>
                <a:srgbClr val="3B4547"/>
              </a:solidFill>
              <a:latin typeface="Bradley Hand ITC" panose="03070402050302030203" pitchFamily="66" charset="0"/>
            </a:endParaRPr>
          </a:p>
          <a:p>
            <a:pPr>
              <a:lnSpc>
                <a:spcPct val="120000"/>
              </a:lnSpc>
            </a:pPr>
            <a:r>
              <a:rPr lang="en-GB" sz="3200" b="1" dirty="0" smtClean="0">
                <a:solidFill>
                  <a:srgbClr val="3B4547"/>
                </a:solidFill>
                <a:latin typeface="Bradley Hand ITC" panose="03070402050302030203" pitchFamily="66" charset="0"/>
              </a:rPr>
              <a:t>GAMES</a:t>
            </a:r>
          </a:p>
          <a:p>
            <a:pPr>
              <a:lnSpc>
                <a:spcPct val="120000"/>
              </a:lnSpc>
            </a:pPr>
            <a:r>
              <a:rPr lang="en-GB" sz="3200" b="1" dirty="0" smtClean="0">
                <a:solidFill>
                  <a:srgbClr val="3B4547"/>
                </a:solidFill>
                <a:latin typeface="Bradley Hand ITC" panose="03070402050302030203" pitchFamily="66" charset="0"/>
              </a:rPr>
              <a:t>CITIZEN SCIENCE</a:t>
            </a:r>
          </a:p>
          <a:p>
            <a:pPr>
              <a:lnSpc>
                <a:spcPct val="120000"/>
              </a:lnSpc>
            </a:pPr>
            <a:r>
              <a:rPr lang="en-GB" sz="3200" b="1" dirty="0" smtClean="0">
                <a:solidFill>
                  <a:srgbClr val="3B4547"/>
                </a:solidFill>
                <a:latin typeface="Bradley Hand ITC" panose="03070402050302030203" pitchFamily="66" charset="0"/>
              </a:rPr>
              <a:t>ART</a:t>
            </a:r>
            <a:endParaRPr lang="en-GB" sz="3200" b="1" dirty="0">
              <a:solidFill>
                <a:srgbClr val="3B4547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0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216</Words>
  <Application>Microsoft Office PowerPoint</Application>
  <PresentationFormat>Panorámica</PresentationFormat>
  <Paragraphs>40</Paragraphs>
  <Slides>6</Slides>
  <Notes>6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Bradley Hand ITC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Terrado Casanovas</dc:creator>
  <cp:lastModifiedBy>Marta Terrado Casanovas</cp:lastModifiedBy>
  <cp:revision>3</cp:revision>
  <dcterms:created xsi:type="dcterms:W3CDTF">2020-06-16T17:15:09Z</dcterms:created>
  <dcterms:modified xsi:type="dcterms:W3CDTF">2020-06-17T15:23:16Z</dcterms:modified>
</cp:coreProperties>
</file>