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5"/>
    <p:sldMasterId id="2147483677" r:id="rId6"/>
    <p:sldMasterId id="214748367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Lst>
  <p:sldSz cy="5143500" cx="9144000"/>
  <p:notesSz cx="6858000" cy="9144000"/>
  <p:embeddedFontLst>
    <p:embeddedFont>
      <p:font typeface="Roboto"/>
      <p:regular r:id="rId92"/>
      <p:bold r:id="rId93"/>
      <p:italic r:id="rId94"/>
      <p:boldItalic r:id="rId95"/>
    </p:embeddedFont>
    <p:embeddedFont>
      <p:font typeface="Ubuntu Mono"/>
      <p:regular r:id="rId96"/>
      <p:bold r:id="rId97"/>
      <p:italic r:id="rId98"/>
      <p:boldItalic r:id="rId99"/>
    </p:embeddedFont>
    <p:embeddedFont>
      <p:font typeface="Roboto Mono"/>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Luiggi Tenori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RobotoMono-boldItalic.fntdata"/><Relationship Id="rId102" Type="http://schemas.openxmlformats.org/officeDocument/2006/relationships/font" Target="fonts/RobotoMono-italic.fntdata"/><Relationship Id="rId101" Type="http://schemas.openxmlformats.org/officeDocument/2006/relationships/font" Target="fonts/RobotoMono-bold.fntdata"/><Relationship Id="rId100" Type="http://schemas.openxmlformats.org/officeDocument/2006/relationships/font" Target="fonts/RobotoMono-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Roboto-boldItalic.fntdata"/><Relationship Id="rId94" Type="http://schemas.openxmlformats.org/officeDocument/2006/relationships/font" Target="fonts/Roboto-italic.fntdata"/><Relationship Id="rId97" Type="http://schemas.openxmlformats.org/officeDocument/2006/relationships/font" Target="fonts/UbuntuMono-bold.fntdata"/><Relationship Id="rId96" Type="http://schemas.openxmlformats.org/officeDocument/2006/relationships/font" Target="fonts/UbuntuMono-regular.fntdata"/><Relationship Id="rId11" Type="http://schemas.openxmlformats.org/officeDocument/2006/relationships/slide" Target="slides/slide3.xml"/><Relationship Id="rId99" Type="http://schemas.openxmlformats.org/officeDocument/2006/relationships/font" Target="fonts/UbuntuMono-boldItalic.fntdata"/><Relationship Id="rId10" Type="http://schemas.openxmlformats.org/officeDocument/2006/relationships/slide" Target="slides/slide2.xml"/><Relationship Id="rId98" Type="http://schemas.openxmlformats.org/officeDocument/2006/relationships/font" Target="fonts/UbuntuMono-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font" Target="fonts/Roboto-bold.fntdata"/><Relationship Id="rId92" Type="http://schemas.openxmlformats.org/officeDocument/2006/relationships/font" Target="fonts/Roboto-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6-25T12:34:55.735">
    <p:pos x="6000" y="0"/>
    <p:text>From here we can have a break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dc22dafe8d_0_18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g2dc22dafe8d_0_18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dc22dafe8d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dc22dafe8d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s">
                <a:solidFill>
                  <a:schemeClr val="dk1"/>
                </a:solidFill>
              </a:rPr>
              <a:t>The necessity for increasing the delivered computational performance makes necessary to build systems each time more heterogeneous in computing architectures, memory, etc. Workflow managers allow to hide all this complexity from users.</a:t>
            </a:r>
            <a:endParaRPr/>
          </a:p>
          <a:p>
            <a:pPr indent="-298450" lvl="0" marL="457200" rtl="0" algn="l">
              <a:spcBef>
                <a:spcPts val="0"/>
              </a:spcBef>
              <a:spcAft>
                <a:spcPts val="0"/>
              </a:spcAft>
              <a:buSzPts val="1100"/>
              <a:buChar char="-"/>
            </a:pPr>
            <a:r>
              <a:rPr lang="es"/>
              <a:t>In order to start an experiment with Autosubmit, users should only need to fill in their experiments configuration. This information is used by Autosubmit to build the workflow dependency graph and to complete the templates (scripts) coded by the workflow developers. All this happens in the local environment.</a:t>
            </a:r>
            <a:endParaRPr/>
          </a:p>
          <a:p>
            <a:pPr indent="-298450" lvl="0" marL="457200" rtl="0" algn="l">
              <a:spcBef>
                <a:spcPts val="0"/>
              </a:spcBef>
              <a:spcAft>
                <a:spcPts val="0"/>
              </a:spcAft>
              <a:buSzPts val="1100"/>
              <a:buChar char="-"/>
            </a:pPr>
            <a:r>
              <a:rPr lang="es"/>
              <a:t>These templates are submitted at the appropriate time to the scheduler, that at all time offers information that Autosubmit exploits and serves through the Graphical User Interface. Job’s logs are also retrieved from the filesystem and can be accessed from the GUI too.</a:t>
            </a:r>
            <a:endParaRPr/>
          </a:p>
          <a:p>
            <a:pPr indent="-298450" lvl="0" marL="457200" rtl="0" algn="l">
              <a:spcBef>
                <a:spcPts val="0"/>
              </a:spcBef>
              <a:spcAft>
                <a:spcPts val="0"/>
              </a:spcAft>
              <a:buClr>
                <a:schemeClr val="dk1"/>
              </a:buClr>
              <a:buSzPts val="1100"/>
              <a:buChar char="-"/>
            </a:pPr>
            <a:r>
              <a:rPr lang="es">
                <a:solidFill>
                  <a:schemeClr val="dk1"/>
                </a:solidFill>
              </a:rPr>
              <a:t>The proposed workflow manager executes the workflow by deploying the local code in the remote platform, together with the initial data stored in the local archive, where it will store the results once transferred from the remote platform. Workflow information (performance metrics, monitoring plots) are delivered to the user to control the execution.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c22dafe8d_0_19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dc22dafe8d_0_19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e2abeb6103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e2abeb610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e70e460f6a_0_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e70e460f6a_0_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e70e460f6a_0_1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e70e460f6a_0_1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e70e460f6a_0_24: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e70e460f6a_0_24: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e70e460f6a_0_5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e70e460f6a_0_5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e70e460f6a_0_81: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e70e460f6a_0_81: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e70e460f6a_0_111: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e70e460f6a_0_111: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e70e460f6a_0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e70e460f6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dc22dafe8d_0_4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dc22dafe8d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e734dbb15b_0_9: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e734dbb15b_0_9: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(wip)</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e734dbb15b_0_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e734dbb15b_0_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e734dbb15b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e734dbb15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e854ed14de_5_1: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e854ed14de_5_1: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e854ed14de_7_28: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e854ed14de_7_28: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e854ed14de_7_43: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e854ed14de_7_43: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e854ed14de_6_2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e854ed14de_6_2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e734dbb15b_0_129: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e734dbb15b_0_129: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e854ed14de_7_16: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e854ed14de_7_16: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e854ed14de_7_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e854ed14de_7_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e2abeb61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e2abeb61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e734dbb15b_0_141: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e734dbb15b_0_141: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e734dbb15b_0_154: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e734dbb15b_0_154: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dc22dafe8d_0_9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dc22dafe8d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dc22dafe8d_0_7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dc22dafe8d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image to make people realize how complex autosubmit is)</a:t>
            </a:r>
            <a:endParaRPr/>
          </a:p>
          <a:p>
            <a:pPr indent="0" lvl="0" marL="0" rtl="0" algn="l">
              <a:spcBef>
                <a:spcPts val="0"/>
              </a:spcBef>
              <a:spcAft>
                <a:spcPts val="0"/>
              </a:spcAft>
              <a:buNone/>
            </a:pPr>
            <a:r>
              <a:rPr lang="es"/>
              <a:t>At BSC we rely on additional Autosubmit components to make it easier to the </a:t>
            </a:r>
            <a:r>
              <a:rPr lang="es"/>
              <a:t>users to understand what is Autosubmit doing underneath</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e2abeb6103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2e2abeb6103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s"/>
              <a:t>This is to show how the workflow manager can manage and run experiments and fulfil the FAIR requirements. But I could put it out</a:t>
            </a:r>
            <a:endParaRPr/>
          </a:p>
        </p:txBody>
      </p:sp>
      <p:sp>
        <p:nvSpPr>
          <p:cNvPr id="627" name="Google Shape;627;g2e2abeb6103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e2abeb6103_0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Autosubmit persistance layer can be complicated, API facilitates it giving you the interface to get the information you need without going in deep on the raw data that Autosubmit generates</a:t>
            </a:r>
            <a:endParaRPr/>
          </a:p>
          <a:p>
            <a:pPr indent="0" lvl="0" marL="0" rtl="0" algn="l">
              <a:spcBef>
                <a:spcPts val="0"/>
              </a:spcBef>
              <a:spcAft>
                <a:spcPts val="0"/>
              </a:spcAft>
              <a:buNone/>
            </a:pPr>
            <a:r>
              <a:t/>
            </a:r>
            <a:endParaRPr/>
          </a:p>
        </p:txBody>
      </p:sp>
      <p:sp>
        <p:nvSpPr>
          <p:cNvPr id="654" name="Google Shape;654;g2e2abeb6103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e70e460f6a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e70e460f6a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API have been made to be consumed by the AS GUI. But it can be integrated with any software via HTTP. With this, it is easy to access the data that autosubmit generates without having to go deep in what Autosubmit does.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e70e460f6a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e70e460f6a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Better documentation that will help your integration process following global standards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e70e460f6a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e70e460f6a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Easier to install and use. With just two commands, you can start using the API</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e696f0254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e696f0254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If needed, Authentication and Authorization can be set to protect your API and be only used by a closed set of users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2abeb6103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e2abeb610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e2abeb6103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e2abeb610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e70e460f6a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e70e460f6a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Aimed to improve usability having a cleaner and more modern style. Main features remains to keep the familiarity with the tool</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e70e460f6a_3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e70e460f6a_3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More search options</a:t>
            </a:r>
            <a:endParaRPr/>
          </a:p>
          <a:p>
            <a:pPr indent="0" lvl="0" marL="0" rtl="0" algn="l">
              <a:spcBef>
                <a:spcPts val="0"/>
              </a:spcBef>
              <a:spcAft>
                <a:spcPts val="0"/>
              </a:spcAft>
              <a:buNone/>
            </a:pPr>
            <a:r>
              <a:rPr lang="es"/>
              <a:t>Cleaner view</a:t>
            </a:r>
            <a:endParaRPr/>
          </a:p>
          <a:p>
            <a:pPr indent="0" lvl="0" marL="0" rtl="0" algn="l">
              <a:spcBef>
                <a:spcPts val="0"/>
              </a:spcBef>
              <a:spcAft>
                <a:spcPts val="0"/>
              </a:spcAft>
              <a:buNone/>
            </a:pPr>
            <a:r>
              <a:rPr lang="es"/>
              <a:t>Optimized pagination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e854ed14de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e854ed14de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e70e460f6a_3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e70e460f6a_3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Main ways to visualise your workflow: graph view (dependencies) and tree view (grouped). Cleaner view, Focus on what you need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e70e460f6a_3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e70e460f6a_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e70e460f6a_3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e70e460f6a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Improved visualization of wrappers, similar than autosubmit monitor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e70e460f6a_3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e70e460f6a_3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Detailed panel, Collapsable. Allows multi selection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e854ed14de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e854ed14de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e70e460f6a_3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e70e460f6a_3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Better feedback and visual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2abeb6103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e2abeb6103_0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g2e2abeb6103_0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e854ed14de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e854ed14de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e70e460f6a_3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e70e460f6a_3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Many other views stayed with the same layout but with cleaner visuals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e71d61f4df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2e71d61f4df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dc22dafe8d_0_15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dc22dafe8d_0_1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e854ed14de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e854ed14de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dc22dafe8d_0_16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2dc22dafe8d_0_1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e7672591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e7672591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dc22dafe8d_0_17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2dc22dafe8d_0_17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e76725915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e76725915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e854ed14de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2e854ed14de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2abeb6103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e2abeb6103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e70e460f6a_3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2e70e460f6a_3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e854ed14de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e854ed14de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e70e460f6a_3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e70e460f6a_3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1200a4507d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1200a4507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1200a4507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1200a4507d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g21200a4507d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2e854ed14d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2e854ed14d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g2e854ed14de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e854ed14de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e854ed14d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e76725915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e76725915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e696f0254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e696f0254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e696f0254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e696f0254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2abeb6103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e2abeb6103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e854ed14de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e854ed14de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e854ed14de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e854ed14de_1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g2e854ed14de_1_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e854ed14de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2e854ed14de_1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g2e854ed14de_1_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e854ed14de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2e854ed14de_1_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g2e854ed14de_1_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e854ed14de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2e854ed14de_1_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2e854ed14de_1_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e854ed14de_5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e854ed14de_5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e854ed14de_5_64: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2e854ed14de_5_64: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e854ed14de_5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e854ed14de_5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dc22dafe8d_0_18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2dc22dafe8d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dc22dafe8d_0_1839:notes"/>
          <p:cNvSpPr/>
          <p:nvPr>
            <p:ph idx="2" type="sldImg"/>
          </p:nvPr>
        </p:nvSpPr>
        <p:spPr>
          <a:xfrm>
            <a:off x="195838" y="694895"/>
            <a:ext cx="64659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5" name="Google Shape;1025;g2dc22dafe8d_0_1839:notes"/>
          <p:cNvSpPr txBox="1"/>
          <p:nvPr>
            <p:ph idx="1" type="body"/>
          </p:nvPr>
        </p:nvSpPr>
        <p:spPr>
          <a:xfrm>
            <a:off x="685829" y="4343327"/>
            <a:ext cx="5486400" cy="41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trike="noStrike">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c22dafe8d_0_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dc22dafe8d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e854ed14de_5_31: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2e854ed14de_5_31: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e854ed14de_5_46: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2e854ed14de_5_46: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Maybe too technical</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e854ed14de_5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2e854ed14de_5_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2e854ed14de_5_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2e854ed14de_5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g2e854ed14de_5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c22dafe8d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dc22dafe8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p:cSld name="Portada">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4"/>
          <p:cNvSpPr/>
          <p:nvPr/>
        </p:nvSpPr>
        <p:spPr>
          <a:xfrm>
            <a:off x="3048000" y="4571764"/>
            <a:ext cx="6096000" cy="3657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5" name="Google Shape;55;p14"/>
          <p:cNvSpPr/>
          <p:nvPr/>
        </p:nvSpPr>
        <p:spPr>
          <a:xfrm>
            <a:off x="1" y="4571764"/>
            <a:ext cx="3048000" cy="365700"/>
          </a:xfrm>
          <a:prstGeom prst="rect">
            <a:avLst/>
          </a:prstGeom>
          <a:solidFill>
            <a:srgbClr val="004890">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lt1"/>
              </a:solidFill>
              <a:latin typeface="Calibri"/>
              <a:ea typeface="Calibri"/>
              <a:cs typeface="Calibri"/>
              <a:sym typeface="Calibri"/>
            </a:endParaRPr>
          </a:p>
        </p:txBody>
      </p:sp>
      <p:sp>
        <p:nvSpPr>
          <p:cNvPr id="56" name="Google Shape;56;p14"/>
          <p:cNvSpPr txBox="1"/>
          <p:nvPr>
            <p:ph type="ctrTitle"/>
          </p:nvPr>
        </p:nvSpPr>
        <p:spPr>
          <a:xfrm>
            <a:off x="3722917" y="1223797"/>
            <a:ext cx="5027100" cy="2249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4890"/>
              </a:buClr>
              <a:buSzPts val="3900"/>
              <a:buFont typeface="Calibri"/>
              <a:buNone/>
              <a:defRPr b="1" sz="3900">
                <a:solidFill>
                  <a:srgbClr val="004890"/>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7" name="Google Shape;57;p14"/>
          <p:cNvSpPr txBox="1"/>
          <p:nvPr>
            <p:ph idx="1" type="subTitle"/>
          </p:nvPr>
        </p:nvSpPr>
        <p:spPr>
          <a:xfrm>
            <a:off x="3722917" y="3571875"/>
            <a:ext cx="5027100" cy="8145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800"/>
              </a:spcBef>
              <a:spcAft>
                <a:spcPts val="0"/>
              </a:spcAft>
              <a:buClr>
                <a:schemeClr val="dk1"/>
              </a:buClr>
              <a:buSzPts val="2400"/>
              <a:buNone/>
              <a:defRPr sz="2400">
                <a:solidFill>
                  <a:schemeClr val="dk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8" name="Google Shape;58;p14"/>
          <p:cNvSpPr txBox="1"/>
          <p:nvPr>
            <p:ph idx="2" type="body"/>
          </p:nvPr>
        </p:nvSpPr>
        <p:spPr>
          <a:xfrm>
            <a:off x="244476" y="4571764"/>
            <a:ext cx="2441400" cy="3657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90000"/>
              </a:lnSpc>
              <a:spcBef>
                <a:spcPts val="800"/>
              </a:spcBef>
              <a:spcAft>
                <a:spcPts val="0"/>
              </a:spcAft>
              <a:buClr>
                <a:schemeClr val="lt1"/>
              </a:buClr>
              <a:buSzPts val="1800"/>
              <a:buNone/>
              <a:defRPr>
                <a:solidFill>
                  <a:schemeClr val="lt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 name="Google Shape;59;p14"/>
          <p:cNvSpPr txBox="1"/>
          <p:nvPr>
            <p:ph idx="3" type="body"/>
          </p:nvPr>
        </p:nvSpPr>
        <p:spPr>
          <a:xfrm>
            <a:off x="3722916" y="4571764"/>
            <a:ext cx="5027100" cy="3657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Clr>
                <a:srgbClr val="004890"/>
              </a:buClr>
              <a:buSzPts val="1800"/>
              <a:buNone/>
              <a:defRPr>
                <a:solidFill>
                  <a:srgbClr val="004890"/>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5"/>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3000"/>
              <a:buFont typeface="Calibri"/>
              <a:buNone/>
              <a:defRPr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 name="Google Shape;62;p15"/>
          <p:cNvSpPr txBox="1"/>
          <p:nvPr>
            <p:ph idx="1" type="body"/>
          </p:nvPr>
        </p:nvSpPr>
        <p:spPr>
          <a:xfrm>
            <a:off x="452743" y="1135856"/>
            <a:ext cx="8238600" cy="34971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vl1pPr>
            <a:lvl2pPr indent="-317500" lvl="1" marL="914400" rtl="0" algn="l">
              <a:lnSpc>
                <a:spcPct val="90000"/>
              </a:lnSpc>
              <a:spcBef>
                <a:spcPts val="400"/>
              </a:spcBef>
              <a:spcAft>
                <a:spcPts val="0"/>
              </a:spcAft>
              <a:buClr>
                <a:schemeClr val="dk1"/>
              </a:buClr>
              <a:buSzPts val="1400"/>
              <a:buChar char="•"/>
              <a:defRPr sz="1400"/>
            </a:lvl2pPr>
            <a:lvl3pPr indent="-304800" lvl="2" marL="1371600" rtl="0" algn="l">
              <a:lnSpc>
                <a:spcPct val="90000"/>
              </a:lnSpc>
              <a:spcBef>
                <a:spcPts val="400"/>
              </a:spcBef>
              <a:spcAft>
                <a:spcPts val="0"/>
              </a:spcAft>
              <a:buClr>
                <a:schemeClr val="dk1"/>
              </a:buClr>
              <a:buSzPts val="1200"/>
              <a:buChar char="•"/>
              <a:defRPr sz="1200"/>
            </a:lvl3pPr>
            <a:lvl4pPr indent="-304800" lvl="3" marL="1828800" rtl="0" algn="l">
              <a:lnSpc>
                <a:spcPct val="90000"/>
              </a:lnSpc>
              <a:spcBef>
                <a:spcPts val="400"/>
              </a:spcBef>
              <a:spcAft>
                <a:spcPts val="0"/>
              </a:spcAft>
              <a:buClr>
                <a:schemeClr val="dk1"/>
              </a:buClr>
              <a:buSzPts val="1200"/>
              <a:buChar char="•"/>
              <a:defRPr sz="1200"/>
            </a:lvl4pPr>
            <a:lvl5pPr indent="-304800" lvl="4" marL="2286000" rtl="0" algn="l">
              <a:lnSpc>
                <a:spcPct val="90000"/>
              </a:lnSpc>
              <a:spcBef>
                <a:spcPts val="400"/>
              </a:spcBef>
              <a:spcAft>
                <a:spcPts val="0"/>
              </a:spcAft>
              <a:buClr>
                <a:schemeClr val="dk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raportada">
  <p:cSld name="Contraportada">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6"/>
          <p:cNvSpPr/>
          <p:nvPr/>
        </p:nvSpPr>
        <p:spPr>
          <a:xfrm>
            <a:off x="3048000" y="4571764"/>
            <a:ext cx="6096000" cy="3657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 name="Google Shape;65;p16"/>
          <p:cNvSpPr txBox="1"/>
          <p:nvPr>
            <p:ph type="ctrTitle"/>
          </p:nvPr>
        </p:nvSpPr>
        <p:spPr>
          <a:xfrm>
            <a:off x="3722917" y="1223797"/>
            <a:ext cx="5027100" cy="2249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4890"/>
              </a:buClr>
              <a:buSzPts val="6000"/>
              <a:buFont typeface="Calibri"/>
              <a:buNone/>
              <a:defRPr b="1" sz="6000">
                <a:solidFill>
                  <a:srgbClr val="004890"/>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6" name="Google Shape;66;p16"/>
          <p:cNvSpPr txBox="1"/>
          <p:nvPr>
            <p:ph idx="1" type="subTitle"/>
          </p:nvPr>
        </p:nvSpPr>
        <p:spPr>
          <a:xfrm>
            <a:off x="3722917" y="3675106"/>
            <a:ext cx="5027100" cy="6171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800"/>
              </a:spcBef>
              <a:spcAft>
                <a:spcPts val="0"/>
              </a:spcAft>
              <a:buClr>
                <a:schemeClr val="dk1"/>
              </a:buClr>
              <a:buSzPts val="2400"/>
              <a:buNone/>
              <a:defRPr sz="2400">
                <a:solidFill>
                  <a:schemeClr val="dk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7" name="Google Shape;67;p16"/>
          <p:cNvSpPr/>
          <p:nvPr/>
        </p:nvSpPr>
        <p:spPr>
          <a:xfrm>
            <a:off x="1" y="4571764"/>
            <a:ext cx="3048000" cy="365700"/>
          </a:xfrm>
          <a:prstGeom prst="rect">
            <a:avLst/>
          </a:prstGeom>
          <a:solidFill>
            <a:srgbClr val="004890">
              <a:alpha val="4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68" name="Google Shape;68;p16"/>
          <p:cNvSpPr txBox="1"/>
          <p:nvPr>
            <p:ph idx="2" type="body"/>
          </p:nvPr>
        </p:nvSpPr>
        <p:spPr>
          <a:xfrm>
            <a:off x="3722916" y="4571764"/>
            <a:ext cx="5027100" cy="3657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Clr>
                <a:srgbClr val="004890"/>
              </a:buClr>
              <a:buSzPts val="1800"/>
              <a:buNone/>
              <a:defRPr>
                <a:solidFill>
                  <a:srgbClr val="004890"/>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subtítulo y objetos">
  <p:cSld name="Título, subtítulo y objetos">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7"/>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1" name="Google Shape;71;p17"/>
          <p:cNvSpPr txBox="1"/>
          <p:nvPr>
            <p:ph idx="1" type="body"/>
          </p:nvPr>
        </p:nvSpPr>
        <p:spPr>
          <a:xfrm>
            <a:off x="446714" y="1177058"/>
            <a:ext cx="8247600" cy="34248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vl1pPr>
            <a:lvl2pPr indent="-317500" lvl="1" marL="914400" rtl="0" algn="l">
              <a:lnSpc>
                <a:spcPct val="90000"/>
              </a:lnSpc>
              <a:spcBef>
                <a:spcPts val="400"/>
              </a:spcBef>
              <a:spcAft>
                <a:spcPts val="0"/>
              </a:spcAft>
              <a:buClr>
                <a:schemeClr val="dk1"/>
              </a:buClr>
              <a:buSzPts val="1400"/>
              <a:buChar char="•"/>
              <a:defRPr sz="1400"/>
            </a:lvl2pPr>
            <a:lvl3pPr indent="-304800" lvl="2" marL="1371600" rtl="0" algn="l">
              <a:lnSpc>
                <a:spcPct val="90000"/>
              </a:lnSpc>
              <a:spcBef>
                <a:spcPts val="400"/>
              </a:spcBef>
              <a:spcAft>
                <a:spcPts val="0"/>
              </a:spcAft>
              <a:buClr>
                <a:schemeClr val="dk1"/>
              </a:buClr>
              <a:buSzPts val="1200"/>
              <a:buChar char="•"/>
              <a:defRPr sz="1200"/>
            </a:lvl3pPr>
            <a:lvl4pPr indent="-304800" lvl="3" marL="1828800" rtl="0" algn="l">
              <a:lnSpc>
                <a:spcPct val="90000"/>
              </a:lnSpc>
              <a:spcBef>
                <a:spcPts val="400"/>
              </a:spcBef>
              <a:spcAft>
                <a:spcPts val="0"/>
              </a:spcAft>
              <a:buClr>
                <a:schemeClr val="dk1"/>
              </a:buClr>
              <a:buSzPts val="1200"/>
              <a:buChar char="•"/>
              <a:defRPr sz="1200"/>
            </a:lvl4pPr>
            <a:lvl5pPr indent="-304800" lvl="4" marL="2286000" rtl="0" algn="l">
              <a:lnSpc>
                <a:spcPct val="90000"/>
              </a:lnSpc>
              <a:spcBef>
                <a:spcPts val="400"/>
              </a:spcBef>
              <a:spcAft>
                <a:spcPts val="0"/>
              </a:spcAft>
              <a:buClr>
                <a:schemeClr val="dk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2" name="Google Shape;72;p17"/>
          <p:cNvSpPr txBox="1"/>
          <p:nvPr>
            <p:ph idx="2" type="body"/>
          </p:nvPr>
        </p:nvSpPr>
        <p:spPr>
          <a:xfrm>
            <a:off x="0" y="792956"/>
            <a:ext cx="9144000" cy="384600"/>
          </a:xfrm>
          <a:prstGeom prst="rect">
            <a:avLst/>
          </a:prstGeom>
          <a:noFill/>
          <a:ln>
            <a:noFill/>
          </a:ln>
        </p:spPr>
        <p:txBody>
          <a:bodyPr anchorCtr="0" anchor="t" bIns="34275" lIns="68575" spcFirstLastPara="1" rIns="68575" wrap="square" tIns="34275">
            <a:normAutofit/>
          </a:bodyPr>
          <a:lstStyle>
            <a:lvl1pPr indent="-228600" lvl="0" marL="457200" rtl="0" algn="ctr">
              <a:lnSpc>
                <a:spcPct val="90000"/>
              </a:lnSpc>
              <a:spcBef>
                <a:spcPts val="800"/>
              </a:spcBef>
              <a:spcAft>
                <a:spcPts val="0"/>
              </a:spcAft>
              <a:buClr>
                <a:schemeClr val="dk1"/>
              </a:buClr>
              <a:buSzPts val="1800"/>
              <a:buNone/>
              <a:defRPr b="1"/>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dor">
  <p:cSld name="Separador">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8"/>
          <p:cNvSpPr txBox="1"/>
          <p:nvPr>
            <p:ph type="title"/>
          </p:nvPr>
        </p:nvSpPr>
        <p:spPr>
          <a:xfrm>
            <a:off x="452744" y="2271396"/>
            <a:ext cx="82386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30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ext">
  <p:cSld name="Nur Text">
    <p:spTree>
      <p:nvGrpSpPr>
        <p:cNvPr id="75" name="Shape 75"/>
        <p:cNvGrpSpPr/>
        <p:nvPr/>
      </p:nvGrpSpPr>
      <p:grpSpPr>
        <a:xfrm>
          <a:off x="0" y="0"/>
          <a:ext cx="0" cy="0"/>
          <a:chOff x="0" y="0"/>
          <a:chExt cx="0" cy="0"/>
        </a:xfrm>
      </p:grpSpPr>
      <p:sp>
        <p:nvSpPr>
          <p:cNvPr id="76" name="Google Shape;76;p19"/>
          <p:cNvSpPr txBox="1"/>
          <p:nvPr>
            <p:ph idx="1" type="body"/>
          </p:nvPr>
        </p:nvSpPr>
        <p:spPr>
          <a:xfrm>
            <a:off x="467544" y="987575"/>
            <a:ext cx="8208900" cy="33123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rgbClr val="7F7F7F"/>
              </a:buClr>
              <a:buSzPts val="1800"/>
              <a:buChar char="•"/>
              <a:defRPr/>
            </a:lvl1pPr>
            <a:lvl2pPr indent="-342900" lvl="1" marL="914400" rtl="0" algn="l">
              <a:spcBef>
                <a:spcPts val="400"/>
              </a:spcBef>
              <a:spcAft>
                <a:spcPts val="0"/>
              </a:spcAft>
              <a:buClr>
                <a:srgbClr val="7F7F7F"/>
              </a:buClr>
              <a:buSzPts val="1800"/>
              <a:buChar char="•"/>
              <a:defRPr/>
            </a:lvl2pPr>
            <a:lvl3pPr indent="-342900" lvl="2" marL="1371600" rtl="0" algn="l">
              <a:spcBef>
                <a:spcPts val="400"/>
              </a:spcBef>
              <a:spcAft>
                <a:spcPts val="0"/>
              </a:spcAft>
              <a:buClr>
                <a:srgbClr val="7F7F7F"/>
              </a:buClr>
              <a:buSzPts val="1800"/>
              <a:buChar char="•"/>
              <a:defRPr/>
            </a:lvl3pPr>
            <a:lvl4pPr indent="-342900" lvl="3" marL="1828800" rtl="0" algn="l">
              <a:spcBef>
                <a:spcPts val="400"/>
              </a:spcBef>
              <a:spcAft>
                <a:spcPts val="0"/>
              </a:spcAft>
              <a:buClr>
                <a:srgbClr val="7F7F7F"/>
              </a:buClr>
              <a:buSzPts val="1800"/>
              <a:buChar char="•"/>
              <a:defRPr/>
            </a:lvl4pPr>
            <a:lvl5pPr indent="-342900" lvl="4" marL="2286000" rtl="0" algn="l">
              <a:spcBef>
                <a:spcPts val="400"/>
              </a:spcBef>
              <a:spcAft>
                <a:spcPts val="0"/>
              </a:spcAft>
              <a:buClr>
                <a:srgbClr val="7F7F7F"/>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77" name="Google Shape;77;p19"/>
          <p:cNvSpPr txBox="1"/>
          <p:nvPr>
            <p:ph type="title"/>
          </p:nvPr>
        </p:nvSpPr>
        <p:spPr>
          <a:xfrm>
            <a:off x="1307026" y="205979"/>
            <a:ext cx="7009500" cy="339000"/>
          </a:xfrm>
          <a:prstGeom prst="rect">
            <a:avLst/>
          </a:prstGeom>
          <a:noFill/>
          <a:ln>
            <a:noFill/>
          </a:ln>
        </p:spPr>
        <p:txBody>
          <a:bodyPr anchorCtr="1" anchor="t" bIns="45700" lIns="91425" spcFirstLastPara="1" rIns="91425" wrap="square" tIns="45700">
            <a:noAutofit/>
          </a:bodyPr>
          <a:lstStyle>
            <a:lvl1pPr lvl="0" rtl="0" algn="ctr">
              <a:spcBef>
                <a:spcPts val="0"/>
              </a:spcBef>
              <a:spcAft>
                <a:spcPts val="0"/>
              </a:spcAft>
              <a:buClr>
                <a:srgbClr val="7F7F7F"/>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 name="Google Shape;78;p19"/>
          <p:cNvSpPr txBox="1"/>
          <p:nvPr>
            <p:ph idx="10" type="dt"/>
          </p:nvPr>
        </p:nvSpPr>
        <p:spPr>
          <a:xfrm>
            <a:off x="2987824" y="4673377"/>
            <a:ext cx="2057400" cy="2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79" name="Google Shape;79;p19"/>
          <p:cNvSpPr txBox="1"/>
          <p:nvPr>
            <p:ph idx="11" type="ftr"/>
          </p:nvPr>
        </p:nvSpPr>
        <p:spPr>
          <a:xfrm>
            <a:off x="467544" y="4673377"/>
            <a:ext cx="20883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80" name="Google Shape;80;p19"/>
          <p:cNvSpPr txBox="1"/>
          <p:nvPr>
            <p:ph idx="12" type="sldNum"/>
          </p:nvPr>
        </p:nvSpPr>
        <p:spPr>
          <a:xfrm>
            <a:off x="5292080" y="4673377"/>
            <a:ext cx="505800" cy="273900"/>
          </a:xfrm>
          <a:prstGeom prst="rect">
            <a:avLst/>
          </a:prstGeom>
          <a:noFill/>
          <a:ln>
            <a:noFill/>
          </a:ln>
        </p:spPr>
        <p:txBody>
          <a:bodyPr anchorCtr="0" anchor="ctr" bIns="45700" lIns="91425" spcFirstLastPara="1" rIns="91425" wrap="square" tIns="45700">
            <a:noAutofit/>
          </a:bodyPr>
          <a:lstStyle>
            <a:lvl1pPr indent="0" lvl="0" marL="0" rtl="0" algn="l">
              <a:spcBef>
                <a:spcPts val="0"/>
              </a:spcBef>
              <a:spcAft>
                <a:spcPts val="0"/>
              </a:spcAft>
              <a:buNone/>
              <a:defRPr sz="1400">
                <a:solidFill>
                  <a:srgbClr val="888888"/>
                </a:solidFill>
                <a:latin typeface="Calibri"/>
                <a:ea typeface="Calibri"/>
                <a:cs typeface="Calibri"/>
                <a:sym typeface="Calibri"/>
              </a:defRPr>
            </a:lvl1pPr>
            <a:lvl2pPr indent="0" lvl="1" marL="0" rtl="0" algn="l">
              <a:spcBef>
                <a:spcPts val="0"/>
              </a:spcBef>
              <a:spcAft>
                <a:spcPts val="0"/>
              </a:spcAft>
              <a:buNone/>
              <a:defRPr sz="1400">
                <a:solidFill>
                  <a:srgbClr val="888888"/>
                </a:solidFill>
                <a:latin typeface="Calibri"/>
                <a:ea typeface="Calibri"/>
                <a:cs typeface="Calibri"/>
                <a:sym typeface="Calibri"/>
              </a:defRPr>
            </a:lvl2pPr>
            <a:lvl3pPr indent="0" lvl="2" marL="0" rtl="0" algn="l">
              <a:spcBef>
                <a:spcPts val="0"/>
              </a:spcBef>
              <a:spcAft>
                <a:spcPts val="0"/>
              </a:spcAft>
              <a:buNone/>
              <a:defRPr sz="1400">
                <a:solidFill>
                  <a:srgbClr val="888888"/>
                </a:solidFill>
                <a:latin typeface="Calibri"/>
                <a:ea typeface="Calibri"/>
                <a:cs typeface="Calibri"/>
                <a:sym typeface="Calibri"/>
              </a:defRPr>
            </a:lvl3pPr>
            <a:lvl4pPr indent="0" lvl="3" marL="0" rtl="0" algn="l">
              <a:spcBef>
                <a:spcPts val="0"/>
              </a:spcBef>
              <a:spcAft>
                <a:spcPts val="0"/>
              </a:spcAft>
              <a:buNone/>
              <a:defRPr sz="1400">
                <a:solidFill>
                  <a:srgbClr val="888888"/>
                </a:solidFill>
                <a:latin typeface="Calibri"/>
                <a:ea typeface="Calibri"/>
                <a:cs typeface="Calibri"/>
                <a:sym typeface="Calibri"/>
              </a:defRPr>
            </a:lvl4pPr>
            <a:lvl5pPr indent="0" lvl="4" marL="0" rtl="0" algn="l">
              <a:spcBef>
                <a:spcPts val="0"/>
              </a:spcBef>
              <a:spcAft>
                <a:spcPts val="0"/>
              </a:spcAft>
              <a:buNone/>
              <a:defRPr sz="1400">
                <a:solidFill>
                  <a:srgbClr val="888888"/>
                </a:solidFill>
                <a:latin typeface="Calibri"/>
                <a:ea typeface="Calibri"/>
                <a:cs typeface="Calibri"/>
                <a:sym typeface="Calibri"/>
              </a:defRPr>
            </a:lvl5pPr>
            <a:lvl6pPr indent="0" lvl="5" marL="0" rtl="0" algn="l">
              <a:spcBef>
                <a:spcPts val="0"/>
              </a:spcBef>
              <a:spcAft>
                <a:spcPts val="0"/>
              </a:spcAft>
              <a:buNone/>
              <a:defRPr sz="1400">
                <a:solidFill>
                  <a:srgbClr val="888888"/>
                </a:solidFill>
                <a:latin typeface="Calibri"/>
                <a:ea typeface="Calibri"/>
                <a:cs typeface="Calibri"/>
                <a:sym typeface="Calibri"/>
              </a:defRPr>
            </a:lvl6pPr>
            <a:lvl7pPr indent="0" lvl="6" marL="0" rtl="0" algn="l">
              <a:spcBef>
                <a:spcPts val="0"/>
              </a:spcBef>
              <a:spcAft>
                <a:spcPts val="0"/>
              </a:spcAft>
              <a:buNone/>
              <a:defRPr sz="1400">
                <a:solidFill>
                  <a:srgbClr val="888888"/>
                </a:solidFill>
                <a:latin typeface="Calibri"/>
                <a:ea typeface="Calibri"/>
                <a:cs typeface="Calibri"/>
                <a:sym typeface="Calibri"/>
              </a:defRPr>
            </a:lvl7pPr>
            <a:lvl8pPr indent="0" lvl="7" marL="0" rtl="0" algn="l">
              <a:spcBef>
                <a:spcPts val="0"/>
              </a:spcBef>
              <a:spcAft>
                <a:spcPts val="0"/>
              </a:spcAft>
              <a:buNone/>
              <a:defRPr sz="1400">
                <a:solidFill>
                  <a:srgbClr val="888888"/>
                </a:solidFill>
                <a:latin typeface="Calibri"/>
                <a:ea typeface="Calibri"/>
                <a:cs typeface="Calibri"/>
                <a:sym typeface="Calibri"/>
              </a:defRPr>
            </a:lvl8pPr>
            <a:lvl9pPr indent="0" lvl="8" marL="0" rtl="0" algn="l">
              <a:spcBef>
                <a:spcPts val="0"/>
              </a:spcBef>
              <a:spcAft>
                <a:spcPts val="0"/>
              </a:spcAft>
              <a:buNone/>
              <a:defRPr sz="1400">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p:cSld name="Leer">
    <p:spTree>
      <p:nvGrpSpPr>
        <p:cNvPr id="81" name="Shape 81"/>
        <p:cNvGrpSpPr/>
        <p:nvPr/>
      </p:nvGrpSpPr>
      <p:grpSpPr>
        <a:xfrm>
          <a:off x="0" y="0"/>
          <a:ext cx="0" cy="0"/>
          <a:chOff x="0" y="0"/>
          <a:chExt cx="0" cy="0"/>
        </a:xfrm>
      </p:grpSpPr>
      <p:sp>
        <p:nvSpPr>
          <p:cNvPr id="82" name="Google Shape;82;p20"/>
          <p:cNvSpPr txBox="1"/>
          <p:nvPr>
            <p:ph idx="10" type="dt"/>
          </p:nvPr>
        </p:nvSpPr>
        <p:spPr>
          <a:xfrm>
            <a:off x="2987824" y="4673377"/>
            <a:ext cx="2057400" cy="2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83" name="Google Shape;83;p20"/>
          <p:cNvSpPr txBox="1"/>
          <p:nvPr>
            <p:ph idx="11" type="ftr"/>
          </p:nvPr>
        </p:nvSpPr>
        <p:spPr>
          <a:xfrm>
            <a:off x="467544" y="4673377"/>
            <a:ext cx="20883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84" name="Google Shape;84;p20"/>
          <p:cNvSpPr txBox="1"/>
          <p:nvPr>
            <p:ph idx="12" type="sldNum"/>
          </p:nvPr>
        </p:nvSpPr>
        <p:spPr>
          <a:xfrm>
            <a:off x="5292080" y="4673377"/>
            <a:ext cx="505800" cy="273900"/>
          </a:xfrm>
          <a:prstGeom prst="rect">
            <a:avLst/>
          </a:prstGeom>
          <a:noFill/>
          <a:ln>
            <a:noFill/>
          </a:ln>
        </p:spPr>
        <p:txBody>
          <a:bodyPr anchorCtr="0" anchor="ctr" bIns="45700" lIns="91425" spcFirstLastPara="1" rIns="91425" wrap="square" tIns="45700">
            <a:noAutofit/>
          </a:bodyPr>
          <a:lstStyle>
            <a:lvl1pPr indent="0" lvl="0" marL="0" rtl="0" algn="l">
              <a:spcBef>
                <a:spcPts val="0"/>
              </a:spcBef>
              <a:spcAft>
                <a:spcPts val="0"/>
              </a:spcAft>
              <a:buNone/>
              <a:defRPr sz="1400">
                <a:solidFill>
                  <a:srgbClr val="888888"/>
                </a:solidFill>
                <a:latin typeface="Calibri"/>
                <a:ea typeface="Calibri"/>
                <a:cs typeface="Calibri"/>
                <a:sym typeface="Calibri"/>
              </a:defRPr>
            </a:lvl1pPr>
            <a:lvl2pPr indent="0" lvl="1" marL="0" rtl="0" algn="l">
              <a:spcBef>
                <a:spcPts val="0"/>
              </a:spcBef>
              <a:spcAft>
                <a:spcPts val="0"/>
              </a:spcAft>
              <a:buNone/>
              <a:defRPr sz="1400">
                <a:solidFill>
                  <a:srgbClr val="888888"/>
                </a:solidFill>
                <a:latin typeface="Calibri"/>
                <a:ea typeface="Calibri"/>
                <a:cs typeface="Calibri"/>
                <a:sym typeface="Calibri"/>
              </a:defRPr>
            </a:lvl2pPr>
            <a:lvl3pPr indent="0" lvl="2" marL="0" rtl="0" algn="l">
              <a:spcBef>
                <a:spcPts val="0"/>
              </a:spcBef>
              <a:spcAft>
                <a:spcPts val="0"/>
              </a:spcAft>
              <a:buNone/>
              <a:defRPr sz="1400">
                <a:solidFill>
                  <a:srgbClr val="888888"/>
                </a:solidFill>
                <a:latin typeface="Calibri"/>
                <a:ea typeface="Calibri"/>
                <a:cs typeface="Calibri"/>
                <a:sym typeface="Calibri"/>
              </a:defRPr>
            </a:lvl3pPr>
            <a:lvl4pPr indent="0" lvl="3" marL="0" rtl="0" algn="l">
              <a:spcBef>
                <a:spcPts val="0"/>
              </a:spcBef>
              <a:spcAft>
                <a:spcPts val="0"/>
              </a:spcAft>
              <a:buNone/>
              <a:defRPr sz="1400">
                <a:solidFill>
                  <a:srgbClr val="888888"/>
                </a:solidFill>
                <a:latin typeface="Calibri"/>
                <a:ea typeface="Calibri"/>
                <a:cs typeface="Calibri"/>
                <a:sym typeface="Calibri"/>
              </a:defRPr>
            </a:lvl4pPr>
            <a:lvl5pPr indent="0" lvl="4" marL="0" rtl="0" algn="l">
              <a:spcBef>
                <a:spcPts val="0"/>
              </a:spcBef>
              <a:spcAft>
                <a:spcPts val="0"/>
              </a:spcAft>
              <a:buNone/>
              <a:defRPr sz="1400">
                <a:solidFill>
                  <a:srgbClr val="888888"/>
                </a:solidFill>
                <a:latin typeface="Calibri"/>
                <a:ea typeface="Calibri"/>
                <a:cs typeface="Calibri"/>
                <a:sym typeface="Calibri"/>
              </a:defRPr>
            </a:lvl5pPr>
            <a:lvl6pPr indent="0" lvl="5" marL="0" rtl="0" algn="l">
              <a:spcBef>
                <a:spcPts val="0"/>
              </a:spcBef>
              <a:spcAft>
                <a:spcPts val="0"/>
              </a:spcAft>
              <a:buNone/>
              <a:defRPr sz="1400">
                <a:solidFill>
                  <a:srgbClr val="888888"/>
                </a:solidFill>
                <a:latin typeface="Calibri"/>
                <a:ea typeface="Calibri"/>
                <a:cs typeface="Calibri"/>
                <a:sym typeface="Calibri"/>
              </a:defRPr>
            </a:lvl6pPr>
            <a:lvl7pPr indent="0" lvl="6" marL="0" rtl="0" algn="l">
              <a:spcBef>
                <a:spcPts val="0"/>
              </a:spcBef>
              <a:spcAft>
                <a:spcPts val="0"/>
              </a:spcAft>
              <a:buNone/>
              <a:defRPr sz="1400">
                <a:solidFill>
                  <a:srgbClr val="888888"/>
                </a:solidFill>
                <a:latin typeface="Calibri"/>
                <a:ea typeface="Calibri"/>
                <a:cs typeface="Calibri"/>
                <a:sym typeface="Calibri"/>
              </a:defRPr>
            </a:lvl7pPr>
            <a:lvl8pPr indent="0" lvl="7" marL="0" rtl="0" algn="l">
              <a:spcBef>
                <a:spcPts val="0"/>
              </a:spcBef>
              <a:spcAft>
                <a:spcPts val="0"/>
              </a:spcAft>
              <a:buNone/>
              <a:defRPr sz="1400">
                <a:solidFill>
                  <a:srgbClr val="888888"/>
                </a:solidFill>
                <a:latin typeface="Calibri"/>
                <a:ea typeface="Calibri"/>
                <a:cs typeface="Calibri"/>
                <a:sym typeface="Calibri"/>
              </a:defRPr>
            </a:lvl8pPr>
            <a:lvl9pPr indent="0" lvl="8" marL="0" rtl="0" algn="l">
              <a:spcBef>
                <a:spcPts val="0"/>
              </a:spcBef>
              <a:spcAft>
                <a:spcPts val="0"/>
              </a:spcAft>
              <a:buNone/>
              <a:defRPr sz="1400">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85" name="Shape 85"/>
        <p:cNvGrpSpPr/>
        <p:nvPr/>
      </p:nvGrpSpPr>
      <p:grpSpPr>
        <a:xfrm>
          <a:off x="0" y="0"/>
          <a:ext cx="0" cy="0"/>
          <a:chOff x="0" y="0"/>
          <a:chExt cx="0" cy="0"/>
        </a:xfrm>
      </p:grpSpPr>
      <p:sp>
        <p:nvSpPr>
          <p:cNvPr id="86" name="Google Shape;86;p21"/>
          <p:cNvSpPr txBox="1"/>
          <p:nvPr>
            <p:ph idx="1" type="body"/>
          </p:nvPr>
        </p:nvSpPr>
        <p:spPr>
          <a:xfrm>
            <a:off x="457200" y="856576"/>
            <a:ext cx="8229600" cy="37380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rgbClr val="7F7F7F"/>
              </a:buClr>
              <a:buSzPts val="1800"/>
              <a:buChar char="•"/>
              <a:defRPr/>
            </a:lvl1pPr>
            <a:lvl2pPr indent="-342900" lvl="1" marL="914400" rtl="0" algn="l">
              <a:spcBef>
                <a:spcPts val="400"/>
              </a:spcBef>
              <a:spcAft>
                <a:spcPts val="0"/>
              </a:spcAft>
              <a:buClr>
                <a:srgbClr val="7F7F7F"/>
              </a:buClr>
              <a:buSzPts val="1800"/>
              <a:buChar char="•"/>
              <a:defRPr/>
            </a:lvl2pPr>
            <a:lvl3pPr indent="-342900" lvl="2" marL="1371600" rtl="0" algn="l">
              <a:spcBef>
                <a:spcPts val="400"/>
              </a:spcBef>
              <a:spcAft>
                <a:spcPts val="0"/>
              </a:spcAft>
              <a:buClr>
                <a:srgbClr val="7F7F7F"/>
              </a:buClr>
              <a:buSzPts val="1800"/>
              <a:buChar char="•"/>
              <a:defRPr/>
            </a:lvl3pPr>
            <a:lvl4pPr indent="-342900" lvl="3" marL="1828800" rtl="0" algn="l">
              <a:spcBef>
                <a:spcPts val="400"/>
              </a:spcBef>
              <a:spcAft>
                <a:spcPts val="0"/>
              </a:spcAft>
              <a:buClr>
                <a:srgbClr val="7F7F7F"/>
              </a:buClr>
              <a:buSzPts val="1800"/>
              <a:buChar char="•"/>
              <a:defRPr/>
            </a:lvl4pPr>
            <a:lvl5pPr indent="-342900" lvl="4" marL="2286000" rtl="0" algn="l">
              <a:spcBef>
                <a:spcPts val="400"/>
              </a:spcBef>
              <a:spcAft>
                <a:spcPts val="0"/>
              </a:spcAft>
              <a:buClr>
                <a:srgbClr val="7F7F7F"/>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87" name="Google Shape;87;p21"/>
          <p:cNvSpPr txBox="1"/>
          <p:nvPr>
            <p:ph type="title"/>
          </p:nvPr>
        </p:nvSpPr>
        <p:spPr>
          <a:xfrm>
            <a:off x="1307026" y="205979"/>
            <a:ext cx="7009500" cy="339000"/>
          </a:xfrm>
          <a:prstGeom prst="rect">
            <a:avLst/>
          </a:prstGeom>
          <a:noFill/>
          <a:ln>
            <a:noFill/>
          </a:ln>
        </p:spPr>
        <p:txBody>
          <a:bodyPr anchorCtr="1" anchor="t" bIns="45700" lIns="91425" spcFirstLastPara="1" rIns="91425" wrap="square" tIns="45700">
            <a:noAutofit/>
          </a:bodyPr>
          <a:lstStyle>
            <a:lvl1pPr lvl="0" rtl="0" algn="ctr">
              <a:spcBef>
                <a:spcPts val="0"/>
              </a:spcBef>
              <a:spcAft>
                <a:spcPts val="0"/>
              </a:spcAft>
              <a:buClr>
                <a:srgbClr val="7F7F7F"/>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 name="Google Shape;88;p21"/>
          <p:cNvSpPr txBox="1"/>
          <p:nvPr>
            <p:ph idx="11" type="ftr"/>
          </p:nvPr>
        </p:nvSpPr>
        <p:spPr>
          <a:xfrm>
            <a:off x="467544" y="4673377"/>
            <a:ext cx="20883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400">
                <a:solidFill>
                  <a:srgbClr val="888888"/>
                </a:solidFill>
                <a:latin typeface="Calibri"/>
                <a:ea typeface="Calibri"/>
                <a:cs typeface="Calibri"/>
                <a:sym typeface="Calibri"/>
              </a:defRPr>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89" name="Google Shape;89;p21"/>
          <p:cNvSpPr txBox="1"/>
          <p:nvPr>
            <p:ph idx="12" type="sldNum"/>
          </p:nvPr>
        </p:nvSpPr>
        <p:spPr>
          <a:xfrm>
            <a:off x="5292080" y="4673377"/>
            <a:ext cx="5058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rtl="0" algn="l">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rtl="0" algn="l">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rtl="0" algn="l">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rtl="0" algn="l">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rtl="0" algn="l">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rtl="0" algn="l">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rtl="0" algn="l">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rtl="0" algn="l">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
              <a:t>‹#›</a:t>
            </a:fld>
            <a:endParaRPr/>
          </a:p>
        </p:txBody>
      </p:sp>
      <p:sp>
        <p:nvSpPr>
          <p:cNvPr id="90" name="Google Shape;90;p21"/>
          <p:cNvSpPr txBox="1"/>
          <p:nvPr>
            <p:ph idx="10" type="dt"/>
          </p:nvPr>
        </p:nvSpPr>
        <p:spPr>
          <a:xfrm>
            <a:off x="2987824" y="4673377"/>
            <a:ext cx="2057400" cy="27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900">
                <a:solidFill>
                  <a:srgbClr val="888888"/>
                </a:solidFill>
                <a:latin typeface="Calibri"/>
                <a:ea typeface="Calibri"/>
                <a:cs typeface="Calibri"/>
                <a:sym typeface="Calibri"/>
              </a:defRPr>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1" name="Shape 91"/>
        <p:cNvGrpSpPr/>
        <p:nvPr/>
      </p:nvGrpSpPr>
      <p:grpSpPr>
        <a:xfrm>
          <a:off x="0" y="0"/>
          <a:ext cx="0" cy="0"/>
          <a:chOff x="0" y="0"/>
          <a:chExt cx="0" cy="0"/>
        </a:xfrm>
      </p:grpSpPr>
      <p:sp>
        <p:nvSpPr>
          <p:cNvPr id="92" name="Google Shape;92;p22"/>
          <p:cNvSpPr txBox="1"/>
          <p:nvPr>
            <p:ph type="title"/>
          </p:nvPr>
        </p:nvSpPr>
        <p:spPr>
          <a:xfrm>
            <a:off x="1142910" y="841860"/>
            <a:ext cx="6857700" cy="1790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3" name="Google Shape;93;p22"/>
          <p:cNvSpPr txBox="1"/>
          <p:nvPr>
            <p:ph idx="1" type="subTitle"/>
          </p:nvPr>
        </p:nvSpPr>
        <p:spPr>
          <a:xfrm>
            <a:off x="457110" y="1203390"/>
            <a:ext cx="8229300" cy="2983200"/>
          </a:xfrm>
          <a:prstGeom prst="rect">
            <a:avLst/>
          </a:prstGeom>
          <a:noFill/>
          <a:ln>
            <a:noFill/>
          </a:ln>
        </p:spPr>
        <p:txBody>
          <a:bodyPr anchorCtr="0" anchor="ctr" bIns="0" lIns="0" spcFirstLastPara="1" rIns="0" wrap="square" tIns="0">
            <a:normAutofit/>
          </a:bodyPr>
          <a:lstStyle>
            <a:lvl1pPr lvl="0" rtl="0" algn="l">
              <a:lnSpc>
                <a:spcPct val="90000"/>
              </a:lnSpc>
              <a:spcBef>
                <a:spcPts val="800"/>
              </a:spcBef>
              <a:spcAft>
                <a:spcPts val="0"/>
              </a:spcAft>
              <a:buClr>
                <a:schemeClr val="dk1"/>
              </a:buClr>
              <a:buSzPts val="1400"/>
              <a:buChar char="•"/>
              <a:defRPr/>
            </a:lvl1pPr>
            <a:lvl2pPr lvl="1" rtl="0" algn="l">
              <a:lnSpc>
                <a:spcPct val="90000"/>
              </a:lnSpc>
              <a:spcBef>
                <a:spcPts val="400"/>
              </a:spcBef>
              <a:spcAft>
                <a:spcPts val="0"/>
              </a:spcAft>
              <a:buClr>
                <a:schemeClr val="dk1"/>
              </a:buClr>
              <a:buSzPts val="1400"/>
              <a:buChar char="•"/>
              <a:defRPr/>
            </a:lvl2pPr>
            <a:lvl3pPr lvl="2" rtl="0" algn="l">
              <a:lnSpc>
                <a:spcPct val="90000"/>
              </a:lnSpc>
              <a:spcBef>
                <a:spcPts val="400"/>
              </a:spcBef>
              <a:spcAft>
                <a:spcPts val="0"/>
              </a:spcAft>
              <a:buClr>
                <a:schemeClr val="dk1"/>
              </a:buClr>
              <a:buSzPts val="1400"/>
              <a:buChar char="•"/>
              <a:defRPr/>
            </a:lvl3pPr>
            <a:lvl4pPr lvl="3" rtl="0" algn="l">
              <a:lnSpc>
                <a:spcPct val="90000"/>
              </a:lnSpc>
              <a:spcBef>
                <a:spcPts val="400"/>
              </a:spcBef>
              <a:spcAft>
                <a:spcPts val="0"/>
              </a:spcAft>
              <a:buClr>
                <a:schemeClr val="dk1"/>
              </a:buClr>
              <a:buSzPts val="1400"/>
              <a:buChar char="•"/>
              <a:defRPr/>
            </a:lvl4pPr>
            <a:lvl5pPr lvl="4" rtl="0" algn="l">
              <a:lnSpc>
                <a:spcPct val="90000"/>
              </a:lnSpc>
              <a:spcBef>
                <a:spcPts val="400"/>
              </a:spcBef>
              <a:spcAft>
                <a:spcPts val="0"/>
              </a:spcAft>
              <a:buClr>
                <a:schemeClr val="dk1"/>
              </a:buClr>
              <a:buSzPts val="1400"/>
              <a:buChar char="•"/>
              <a:defRPr/>
            </a:lvl5pPr>
            <a:lvl6pPr lvl="5" rtl="0" algn="l">
              <a:lnSpc>
                <a:spcPct val="90000"/>
              </a:lnSpc>
              <a:spcBef>
                <a:spcPts val="400"/>
              </a:spcBef>
              <a:spcAft>
                <a:spcPts val="0"/>
              </a:spcAft>
              <a:buClr>
                <a:schemeClr val="dk1"/>
              </a:buClr>
              <a:buSzPts val="1400"/>
              <a:buChar char="•"/>
              <a:defRPr/>
            </a:lvl6pPr>
            <a:lvl7pPr lvl="6" rtl="0" algn="l">
              <a:lnSpc>
                <a:spcPct val="90000"/>
              </a:lnSpc>
              <a:spcBef>
                <a:spcPts val="400"/>
              </a:spcBef>
              <a:spcAft>
                <a:spcPts val="0"/>
              </a:spcAft>
              <a:buClr>
                <a:schemeClr val="dk1"/>
              </a:buClr>
              <a:buSzPts val="1400"/>
              <a:buChar char="•"/>
              <a:defRPr/>
            </a:lvl7pPr>
            <a:lvl8pPr lvl="7" rtl="0" algn="l">
              <a:lnSpc>
                <a:spcPct val="90000"/>
              </a:lnSpc>
              <a:spcBef>
                <a:spcPts val="400"/>
              </a:spcBef>
              <a:spcAft>
                <a:spcPts val="0"/>
              </a:spcAft>
              <a:buClr>
                <a:schemeClr val="dk1"/>
              </a:buClr>
              <a:buSzPts val="1400"/>
              <a:buChar char="•"/>
              <a:defRPr/>
            </a:lvl8pPr>
            <a:lvl9pPr lvl="8"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94" name="Shape 94"/>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95" name="Shape 95"/>
        <p:cNvGrpSpPr/>
        <p:nvPr/>
      </p:nvGrpSpPr>
      <p:grpSpPr>
        <a:xfrm>
          <a:off x="0" y="0"/>
          <a:ext cx="0" cy="0"/>
          <a:chOff x="0" y="0"/>
          <a:chExt cx="0" cy="0"/>
        </a:xfrm>
      </p:grpSpPr>
      <p:sp>
        <p:nvSpPr>
          <p:cNvPr id="96" name="Google Shape;96;p24"/>
          <p:cNvSpPr txBox="1"/>
          <p:nvPr>
            <p:ph type="title"/>
          </p:nvPr>
        </p:nvSpPr>
        <p:spPr>
          <a:xfrm>
            <a:off x="457172" y="205067"/>
            <a:ext cx="8228700" cy="858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sz="1300"/>
            </a:lvl1pPr>
            <a:lvl2pPr lvl="1" rtl="0" algn="l">
              <a:spcBef>
                <a:spcPts val="0"/>
              </a:spcBef>
              <a:spcAft>
                <a:spcPts val="0"/>
              </a:spcAft>
              <a:buSzPts val="1300"/>
              <a:buNone/>
              <a:defRPr sz="1300"/>
            </a:lvl2pPr>
            <a:lvl3pPr lvl="2" rtl="0" algn="l">
              <a:spcBef>
                <a:spcPts val="0"/>
              </a:spcBef>
              <a:spcAft>
                <a:spcPts val="0"/>
              </a:spcAft>
              <a:buSzPts val="1300"/>
              <a:buNone/>
              <a:defRPr sz="1300"/>
            </a:lvl3pPr>
            <a:lvl4pPr lvl="3" rtl="0" algn="l">
              <a:spcBef>
                <a:spcPts val="0"/>
              </a:spcBef>
              <a:spcAft>
                <a:spcPts val="0"/>
              </a:spcAft>
              <a:buSzPts val="1300"/>
              <a:buNone/>
              <a:defRPr sz="1300"/>
            </a:lvl4pPr>
            <a:lvl5pPr lvl="4" rtl="0" algn="l">
              <a:spcBef>
                <a:spcPts val="0"/>
              </a:spcBef>
              <a:spcAft>
                <a:spcPts val="0"/>
              </a:spcAft>
              <a:buSzPts val="1300"/>
              <a:buNone/>
              <a:defRPr sz="1300"/>
            </a:lvl5pPr>
            <a:lvl6pPr lvl="5" rtl="0" algn="l">
              <a:spcBef>
                <a:spcPts val="0"/>
              </a:spcBef>
              <a:spcAft>
                <a:spcPts val="0"/>
              </a:spcAft>
              <a:buSzPts val="1300"/>
              <a:buNone/>
              <a:defRPr sz="1300"/>
            </a:lvl6pPr>
            <a:lvl7pPr lvl="6" rtl="0" algn="l">
              <a:spcBef>
                <a:spcPts val="0"/>
              </a:spcBef>
              <a:spcAft>
                <a:spcPts val="0"/>
              </a:spcAft>
              <a:buSzPts val="1300"/>
              <a:buNone/>
              <a:defRPr sz="1300"/>
            </a:lvl7pPr>
            <a:lvl8pPr lvl="7" rtl="0" algn="l">
              <a:spcBef>
                <a:spcPts val="0"/>
              </a:spcBef>
              <a:spcAft>
                <a:spcPts val="0"/>
              </a:spcAft>
              <a:buSzPts val="1300"/>
              <a:buNone/>
              <a:defRPr sz="1300"/>
            </a:lvl8pPr>
            <a:lvl9pPr lvl="8" rtl="0" algn="l">
              <a:spcBef>
                <a:spcPts val="0"/>
              </a:spcBef>
              <a:spcAft>
                <a:spcPts val="0"/>
              </a:spcAft>
              <a:buSzPts val="1300"/>
              <a:buNone/>
              <a:defRPr sz="1300"/>
            </a:lvl9pPr>
          </a:lstStyle>
          <a:p/>
        </p:txBody>
      </p:sp>
      <p:sp>
        <p:nvSpPr>
          <p:cNvPr id="97" name="Google Shape;97;p24"/>
          <p:cNvSpPr txBox="1"/>
          <p:nvPr>
            <p:ph idx="1" type="body"/>
          </p:nvPr>
        </p:nvSpPr>
        <p:spPr>
          <a:xfrm>
            <a:off x="457172" y="1203299"/>
            <a:ext cx="8228700" cy="2982600"/>
          </a:xfrm>
          <a:prstGeom prst="rect">
            <a:avLst/>
          </a:prstGeom>
          <a:noFill/>
          <a:ln>
            <a:noFill/>
          </a:ln>
        </p:spPr>
        <p:txBody>
          <a:bodyPr anchorCtr="0" anchor="t" bIns="0" lIns="0" spcFirstLastPara="1" rIns="0" wrap="square" tIns="0">
            <a:normAutofit/>
          </a:bodyPr>
          <a:lstStyle>
            <a:lvl1pPr indent="-228600" lvl="0" marL="457200" rtl="0" algn="l">
              <a:spcBef>
                <a:spcPts val="800"/>
              </a:spcBef>
              <a:spcAft>
                <a:spcPts val="0"/>
              </a:spcAft>
              <a:buSzPts val="1300"/>
              <a:buNone/>
              <a:defRPr sz="1300"/>
            </a:lvl1pPr>
            <a:lvl2pPr indent="-228600" lvl="1" marL="914400" rtl="0" algn="l">
              <a:spcBef>
                <a:spcPts val="400"/>
              </a:spcBef>
              <a:spcAft>
                <a:spcPts val="0"/>
              </a:spcAft>
              <a:buSzPts val="1300"/>
              <a:buNone/>
              <a:defRPr sz="1300"/>
            </a:lvl2pPr>
            <a:lvl3pPr indent="-228600" lvl="2" marL="1371600" rtl="0" algn="l">
              <a:spcBef>
                <a:spcPts val="400"/>
              </a:spcBef>
              <a:spcAft>
                <a:spcPts val="0"/>
              </a:spcAft>
              <a:buSzPts val="1300"/>
              <a:buNone/>
              <a:defRPr sz="1300"/>
            </a:lvl3pPr>
            <a:lvl4pPr indent="-228600" lvl="3" marL="1828800" rtl="0" algn="l">
              <a:spcBef>
                <a:spcPts val="400"/>
              </a:spcBef>
              <a:spcAft>
                <a:spcPts val="0"/>
              </a:spcAft>
              <a:buSzPts val="1300"/>
              <a:buNone/>
              <a:defRPr sz="1300"/>
            </a:lvl4pPr>
            <a:lvl5pPr indent="-228600" lvl="4" marL="2286000" rtl="0" algn="l">
              <a:spcBef>
                <a:spcPts val="400"/>
              </a:spcBef>
              <a:spcAft>
                <a:spcPts val="0"/>
              </a:spcAft>
              <a:buSzPts val="1300"/>
              <a:buNone/>
              <a:defRPr sz="1300"/>
            </a:lvl5pPr>
            <a:lvl6pPr indent="-228600" lvl="5" marL="2743200" rtl="0" algn="l">
              <a:spcBef>
                <a:spcPts val="400"/>
              </a:spcBef>
              <a:spcAft>
                <a:spcPts val="0"/>
              </a:spcAft>
              <a:buSzPts val="1300"/>
              <a:buNone/>
              <a:defRPr sz="1300"/>
            </a:lvl6pPr>
            <a:lvl7pPr indent="-228600" lvl="6" marL="3200400" rtl="0" algn="l">
              <a:spcBef>
                <a:spcPts val="400"/>
              </a:spcBef>
              <a:spcAft>
                <a:spcPts val="0"/>
              </a:spcAft>
              <a:buSzPts val="1300"/>
              <a:buNone/>
              <a:defRPr sz="1300"/>
            </a:lvl7pPr>
            <a:lvl8pPr indent="-228600" lvl="7" marL="3657600" rtl="0" algn="l">
              <a:spcBef>
                <a:spcPts val="400"/>
              </a:spcBef>
              <a:spcAft>
                <a:spcPts val="0"/>
              </a:spcAft>
              <a:buSzPts val="1300"/>
              <a:buNone/>
              <a:defRPr sz="1300"/>
            </a:lvl8pPr>
            <a:lvl9pPr indent="-228600" lvl="8" marL="4114800" rtl="0" algn="l">
              <a:spcBef>
                <a:spcPts val="400"/>
              </a:spcBef>
              <a:spcAft>
                <a:spcPts val="0"/>
              </a:spcAft>
              <a:buSzPts val="1300"/>
              <a:buNone/>
              <a:defRPr sz="13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Generic">
  <p:cSld name="BSC2017-Generic">
    <p:spTree>
      <p:nvGrpSpPr>
        <p:cNvPr id="98" name="Shape 98"/>
        <p:cNvGrpSpPr/>
        <p:nvPr/>
      </p:nvGrpSpPr>
      <p:grpSpPr>
        <a:xfrm>
          <a:off x="0" y="0"/>
          <a:ext cx="0" cy="0"/>
          <a:chOff x="0" y="0"/>
          <a:chExt cx="0" cy="0"/>
        </a:xfrm>
      </p:grpSpPr>
      <p:sp>
        <p:nvSpPr>
          <p:cNvPr id="99" name="Google Shape;99;p25"/>
          <p:cNvSpPr txBox="1"/>
          <p:nvPr>
            <p:ph type="title"/>
          </p:nvPr>
        </p:nvSpPr>
        <p:spPr>
          <a:xfrm>
            <a:off x="464803" y="163420"/>
            <a:ext cx="8229600" cy="6288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accent1"/>
              </a:buClr>
              <a:buSzPts val="2600"/>
              <a:buFont typeface="Calibri"/>
              <a:buNone/>
              <a:defRPr b="1" i="0" sz="2600" u="none" cap="none" strike="noStrike">
                <a:solidFill>
                  <a:schemeClr val="accen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0" name="Google Shape;100;p25"/>
          <p:cNvSpPr txBox="1"/>
          <p:nvPr>
            <p:ph idx="1" type="body"/>
          </p:nvPr>
        </p:nvSpPr>
        <p:spPr>
          <a:xfrm>
            <a:off x="464803" y="911304"/>
            <a:ext cx="8229600" cy="36249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rgbClr val="0070C0"/>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400"/>
              </a:spcBef>
              <a:spcAft>
                <a:spcPts val="0"/>
              </a:spcAft>
              <a:buClr>
                <a:srgbClr val="0070C0"/>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rgbClr val="0070C0"/>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400"/>
              </a:spcBef>
              <a:spcAft>
                <a:spcPts val="0"/>
              </a:spcAft>
              <a:buClr>
                <a:srgbClr val="0070C0"/>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400"/>
              </a:spcBef>
              <a:spcAft>
                <a:spcPts val="0"/>
              </a:spcAft>
              <a:buClr>
                <a:srgbClr val="0070C0"/>
              </a:buClr>
              <a:buSzPts val="1200"/>
              <a:buFont typeface="Arial"/>
              <a:buChar char="•"/>
              <a:defRPr b="0" i="0" sz="12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01" name="Google Shape;101;p25"/>
          <p:cNvPicPr preferRelativeResize="0"/>
          <p:nvPr/>
        </p:nvPicPr>
        <p:blipFill rotWithShape="1">
          <a:blip r:embed="rId2">
            <a:alphaModFix/>
          </a:blip>
          <a:srcRect b="0" l="0" r="0" t="0"/>
          <a:stretch/>
        </p:blipFill>
        <p:spPr>
          <a:xfrm>
            <a:off x="432709" y="4674108"/>
            <a:ext cx="1407319" cy="3429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p:cSld name="Portada">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7"/>
          <p:cNvSpPr/>
          <p:nvPr/>
        </p:nvSpPr>
        <p:spPr>
          <a:xfrm>
            <a:off x="1" y="4571765"/>
            <a:ext cx="3048000" cy="365700"/>
          </a:xfrm>
          <a:prstGeom prst="rect">
            <a:avLst/>
          </a:prstGeom>
          <a:solidFill>
            <a:srgbClr val="004890">
              <a:alpha val="494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p:txBody>
      </p:sp>
      <p:sp>
        <p:nvSpPr>
          <p:cNvPr id="107" name="Google Shape;107;p27"/>
          <p:cNvSpPr txBox="1"/>
          <p:nvPr>
            <p:ph type="ctrTitle"/>
          </p:nvPr>
        </p:nvSpPr>
        <p:spPr>
          <a:xfrm>
            <a:off x="3722917" y="1223797"/>
            <a:ext cx="5027100" cy="2249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4890"/>
              </a:buClr>
              <a:buSzPts val="3900"/>
              <a:buFont typeface="Calibri"/>
              <a:buNone/>
              <a:defRPr b="1" sz="3900">
                <a:solidFill>
                  <a:srgbClr val="004890"/>
                </a:solidFill>
                <a:latin typeface="Calibri"/>
                <a:ea typeface="Calibri"/>
                <a:cs typeface="Calibri"/>
                <a:sym typeface="Calibri"/>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7"/>
          <p:cNvSpPr txBox="1"/>
          <p:nvPr>
            <p:ph idx="1" type="subTitle"/>
          </p:nvPr>
        </p:nvSpPr>
        <p:spPr>
          <a:xfrm>
            <a:off x="3722917" y="3571875"/>
            <a:ext cx="5027100" cy="8145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800"/>
              </a:spcBef>
              <a:spcAft>
                <a:spcPts val="0"/>
              </a:spcAft>
              <a:buClr>
                <a:schemeClr val="dk1"/>
              </a:buClr>
              <a:buSzPts val="2400"/>
              <a:buNone/>
              <a:defRPr sz="2400">
                <a:solidFill>
                  <a:schemeClr val="dk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9" name="Google Shape;109;p27"/>
          <p:cNvSpPr txBox="1"/>
          <p:nvPr>
            <p:ph idx="2" type="body"/>
          </p:nvPr>
        </p:nvSpPr>
        <p:spPr>
          <a:xfrm>
            <a:off x="244476" y="4571765"/>
            <a:ext cx="2441400" cy="3657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90000"/>
              </a:lnSpc>
              <a:spcBef>
                <a:spcPts val="800"/>
              </a:spcBef>
              <a:spcAft>
                <a:spcPts val="0"/>
              </a:spcAft>
              <a:buClr>
                <a:schemeClr val="lt1"/>
              </a:buClr>
              <a:buSzPts val="1800"/>
              <a:buNone/>
              <a:defRPr>
                <a:solidFill>
                  <a:schemeClr val="lt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0" name="Google Shape;110;p27"/>
          <p:cNvSpPr txBox="1"/>
          <p:nvPr>
            <p:ph idx="3" type="body"/>
          </p:nvPr>
        </p:nvSpPr>
        <p:spPr>
          <a:xfrm>
            <a:off x="3722916" y="4571764"/>
            <a:ext cx="5027100" cy="3657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800"/>
              </a:spcBef>
              <a:spcAft>
                <a:spcPts val="0"/>
              </a:spcAft>
              <a:buClr>
                <a:srgbClr val="004890"/>
              </a:buClr>
              <a:buSzPts val="1800"/>
              <a:buNone/>
              <a:defRPr>
                <a:solidFill>
                  <a:srgbClr val="004890"/>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28"/>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3000"/>
              <a:buFont typeface="Calibri"/>
              <a:buNone/>
              <a:defRPr b="1"/>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 name="Google Shape;113;p28"/>
          <p:cNvSpPr txBox="1"/>
          <p:nvPr>
            <p:ph idx="1" type="body"/>
          </p:nvPr>
        </p:nvSpPr>
        <p:spPr>
          <a:xfrm>
            <a:off x="452743" y="1135856"/>
            <a:ext cx="8238600" cy="34971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vl1pPr>
            <a:lvl2pPr indent="-317500" lvl="1" marL="914400" rtl="0" algn="l">
              <a:lnSpc>
                <a:spcPct val="90000"/>
              </a:lnSpc>
              <a:spcBef>
                <a:spcPts val="400"/>
              </a:spcBef>
              <a:spcAft>
                <a:spcPts val="0"/>
              </a:spcAft>
              <a:buClr>
                <a:schemeClr val="dk1"/>
              </a:buClr>
              <a:buSzPts val="1400"/>
              <a:buChar char="•"/>
              <a:defRPr sz="1400"/>
            </a:lvl2pPr>
            <a:lvl3pPr indent="-304800" lvl="2" marL="1371600" rtl="0" algn="l">
              <a:lnSpc>
                <a:spcPct val="90000"/>
              </a:lnSpc>
              <a:spcBef>
                <a:spcPts val="400"/>
              </a:spcBef>
              <a:spcAft>
                <a:spcPts val="0"/>
              </a:spcAft>
              <a:buClr>
                <a:schemeClr val="dk1"/>
              </a:buClr>
              <a:buSzPts val="1200"/>
              <a:buChar char="•"/>
              <a:defRPr sz="1200"/>
            </a:lvl3pPr>
            <a:lvl4pPr indent="-304800" lvl="3" marL="1828800" rtl="0" algn="l">
              <a:lnSpc>
                <a:spcPct val="90000"/>
              </a:lnSpc>
              <a:spcBef>
                <a:spcPts val="400"/>
              </a:spcBef>
              <a:spcAft>
                <a:spcPts val="0"/>
              </a:spcAft>
              <a:buClr>
                <a:schemeClr val="dk1"/>
              </a:buClr>
              <a:buSzPts val="1200"/>
              <a:buChar char="•"/>
              <a:defRPr sz="1200"/>
            </a:lvl4pPr>
            <a:lvl5pPr indent="-304800" lvl="4" marL="2286000" rtl="0" algn="l">
              <a:lnSpc>
                <a:spcPct val="90000"/>
              </a:lnSpc>
              <a:spcBef>
                <a:spcPts val="400"/>
              </a:spcBef>
              <a:spcAft>
                <a:spcPts val="0"/>
              </a:spcAft>
              <a:buClr>
                <a:schemeClr val="dk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subtítulo y objetos">
  <p:cSld name="Título, subtítulo y objetos">
    <p:bg>
      <p:bgPr>
        <a:blipFill>
          <a:blip r:embed="rId2">
            <a:alphaModFix/>
          </a:blip>
          <a:stretch>
            <a:fillRect/>
          </a:stretch>
        </a:blipFill>
      </p:bgPr>
    </p:bg>
    <p:spTree>
      <p:nvGrpSpPr>
        <p:cNvPr id="114" name="Shape 114"/>
        <p:cNvGrpSpPr/>
        <p:nvPr/>
      </p:nvGrpSpPr>
      <p:grpSpPr>
        <a:xfrm>
          <a:off x="0" y="0"/>
          <a:ext cx="0" cy="0"/>
          <a:chOff x="0" y="0"/>
          <a:chExt cx="0" cy="0"/>
        </a:xfrm>
      </p:grpSpPr>
      <p:sp>
        <p:nvSpPr>
          <p:cNvPr id="115" name="Google Shape;115;p29"/>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6" name="Google Shape;116;p29"/>
          <p:cNvSpPr txBox="1"/>
          <p:nvPr>
            <p:ph idx="1" type="body"/>
          </p:nvPr>
        </p:nvSpPr>
        <p:spPr>
          <a:xfrm>
            <a:off x="446714" y="1177058"/>
            <a:ext cx="8247600" cy="34248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vl1pPr>
            <a:lvl2pPr indent="-317500" lvl="1" marL="914400" rtl="0" algn="l">
              <a:lnSpc>
                <a:spcPct val="90000"/>
              </a:lnSpc>
              <a:spcBef>
                <a:spcPts val="400"/>
              </a:spcBef>
              <a:spcAft>
                <a:spcPts val="0"/>
              </a:spcAft>
              <a:buClr>
                <a:schemeClr val="dk1"/>
              </a:buClr>
              <a:buSzPts val="1400"/>
              <a:buChar char="•"/>
              <a:defRPr sz="1400"/>
            </a:lvl2pPr>
            <a:lvl3pPr indent="-304800" lvl="2" marL="1371600" rtl="0" algn="l">
              <a:lnSpc>
                <a:spcPct val="90000"/>
              </a:lnSpc>
              <a:spcBef>
                <a:spcPts val="400"/>
              </a:spcBef>
              <a:spcAft>
                <a:spcPts val="0"/>
              </a:spcAft>
              <a:buClr>
                <a:schemeClr val="dk1"/>
              </a:buClr>
              <a:buSzPts val="1200"/>
              <a:buChar char="•"/>
              <a:defRPr sz="1200"/>
            </a:lvl3pPr>
            <a:lvl4pPr indent="-304800" lvl="3" marL="1828800" rtl="0" algn="l">
              <a:lnSpc>
                <a:spcPct val="90000"/>
              </a:lnSpc>
              <a:spcBef>
                <a:spcPts val="400"/>
              </a:spcBef>
              <a:spcAft>
                <a:spcPts val="0"/>
              </a:spcAft>
              <a:buClr>
                <a:schemeClr val="dk1"/>
              </a:buClr>
              <a:buSzPts val="1200"/>
              <a:buChar char="•"/>
              <a:defRPr sz="1200"/>
            </a:lvl4pPr>
            <a:lvl5pPr indent="-304800" lvl="4" marL="2286000" rtl="0" algn="l">
              <a:lnSpc>
                <a:spcPct val="90000"/>
              </a:lnSpc>
              <a:spcBef>
                <a:spcPts val="400"/>
              </a:spcBef>
              <a:spcAft>
                <a:spcPts val="0"/>
              </a:spcAft>
              <a:buClr>
                <a:schemeClr val="dk1"/>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7" name="Google Shape;117;p29"/>
          <p:cNvSpPr txBox="1"/>
          <p:nvPr>
            <p:ph idx="2" type="body"/>
          </p:nvPr>
        </p:nvSpPr>
        <p:spPr>
          <a:xfrm>
            <a:off x="0" y="792956"/>
            <a:ext cx="9144000" cy="384600"/>
          </a:xfrm>
          <a:prstGeom prst="rect">
            <a:avLst/>
          </a:prstGeom>
          <a:noFill/>
          <a:ln>
            <a:noFill/>
          </a:ln>
        </p:spPr>
        <p:txBody>
          <a:bodyPr anchorCtr="0" anchor="t" bIns="34275" lIns="68575" spcFirstLastPara="1" rIns="68575" wrap="square" tIns="34275">
            <a:normAutofit/>
          </a:bodyPr>
          <a:lstStyle>
            <a:lvl1pPr indent="-228600" lvl="0" marL="457200" rtl="0" algn="ctr">
              <a:lnSpc>
                <a:spcPct val="90000"/>
              </a:lnSpc>
              <a:spcBef>
                <a:spcPts val="800"/>
              </a:spcBef>
              <a:spcAft>
                <a:spcPts val="0"/>
              </a:spcAft>
              <a:buClr>
                <a:schemeClr val="dk1"/>
              </a:buClr>
              <a:buSzPts val="1800"/>
              <a:buNone/>
              <a:defRPr b="1"/>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dor">
  <p:cSld name="Separador">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30"/>
          <p:cNvSpPr txBox="1"/>
          <p:nvPr>
            <p:ph type="title"/>
          </p:nvPr>
        </p:nvSpPr>
        <p:spPr>
          <a:xfrm>
            <a:off x="452743" y="2271396"/>
            <a:ext cx="8238600" cy="6009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rgbClr val="124484"/>
              </a:buClr>
              <a:buSzPts val="30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0" name="Shape 120"/>
        <p:cNvGrpSpPr/>
        <p:nvPr/>
      </p:nvGrpSpPr>
      <p:grpSpPr>
        <a:xfrm>
          <a:off x="0" y="0"/>
          <a:ext cx="0" cy="0"/>
          <a:chOff x="0" y="0"/>
          <a:chExt cx="0" cy="0"/>
        </a:xfrm>
      </p:grpSpPr>
      <p:sp>
        <p:nvSpPr>
          <p:cNvPr id="121" name="Google Shape;121;p31"/>
          <p:cNvSpPr txBox="1"/>
          <p:nvPr>
            <p:ph type="title"/>
          </p:nvPr>
        </p:nvSpPr>
        <p:spPr>
          <a:xfrm>
            <a:off x="457172" y="205067"/>
            <a:ext cx="8228700" cy="858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sz="1300"/>
            </a:lvl1pPr>
            <a:lvl2pPr lvl="1" rtl="0" algn="l">
              <a:spcBef>
                <a:spcPts val="0"/>
              </a:spcBef>
              <a:spcAft>
                <a:spcPts val="0"/>
              </a:spcAft>
              <a:buSzPts val="1300"/>
              <a:buNone/>
              <a:defRPr sz="1300"/>
            </a:lvl2pPr>
            <a:lvl3pPr lvl="2" rtl="0" algn="l">
              <a:spcBef>
                <a:spcPts val="0"/>
              </a:spcBef>
              <a:spcAft>
                <a:spcPts val="0"/>
              </a:spcAft>
              <a:buSzPts val="1300"/>
              <a:buNone/>
              <a:defRPr sz="1300"/>
            </a:lvl3pPr>
            <a:lvl4pPr lvl="3" rtl="0" algn="l">
              <a:spcBef>
                <a:spcPts val="0"/>
              </a:spcBef>
              <a:spcAft>
                <a:spcPts val="0"/>
              </a:spcAft>
              <a:buSzPts val="1300"/>
              <a:buNone/>
              <a:defRPr sz="1300"/>
            </a:lvl4pPr>
            <a:lvl5pPr lvl="4" rtl="0" algn="l">
              <a:spcBef>
                <a:spcPts val="0"/>
              </a:spcBef>
              <a:spcAft>
                <a:spcPts val="0"/>
              </a:spcAft>
              <a:buSzPts val="1300"/>
              <a:buNone/>
              <a:defRPr sz="1300"/>
            </a:lvl5pPr>
            <a:lvl6pPr lvl="5" rtl="0" algn="l">
              <a:spcBef>
                <a:spcPts val="0"/>
              </a:spcBef>
              <a:spcAft>
                <a:spcPts val="0"/>
              </a:spcAft>
              <a:buSzPts val="1300"/>
              <a:buNone/>
              <a:defRPr sz="1300"/>
            </a:lvl6pPr>
            <a:lvl7pPr lvl="6" rtl="0" algn="l">
              <a:spcBef>
                <a:spcPts val="0"/>
              </a:spcBef>
              <a:spcAft>
                <a:spcPts val="0"/>
              </a:spcAft>
              <a:buSzPts val="1300"/>
              <a:buNone/>
              <a:defRPr sz="1300"/>
            </a:lvl7pPr>
            <a:lvl8pPr lvl="7" rtl="0" algn="l">
              <a:spcBef>
                <a:spcPts val="0"/>
              </a:spcBef>
              <a:spcAft>
                <a:spcPts val="0"/>
              </a:spcAft>
              <a:buSzPts val="1300"/>
              <a:buNone/>
              <a:defRPr sz="1300"/>
            </a:lvl8pPr>
            <a:lvl9pPr lvl="8" rtl="0" algn="l">
              <a:spcBef>
                <a:spcPts val="0"/>
              </a:spcBef>
              <a:spcAft>
                <a:spcPts val="0"/>
              </a:spcAft>
              <a:buSzPts val="1300"/>
              <a:buNone/>
              <a:defRPr sz="1300"/>
            </a:lvl9pPr>
          </a:lstStyle>
          <a:p/>
        </p:txBody>
      </p:sp>
      <p:sp>
        <p:nvSpPr>
          <p:cNvPr id="122" name="Google Shape;122;p31"/>
          <p:cNvSpPr txBox="1"/>
          <p:nvPr>
            <p:ph idx="1" type="body"/>
          </p:nvPr>
        </p:nvSpPr>
        <p:spPr>
          <a:xfrm>
            <a:off x="457172" y="1203299"/>
            <a:ext cx="8228700" cy="2982600"/>
          </a:xfrm>
          <a:prstGeom prst="rect">
            <a:avLst/>
          </a:prstGeom>
          <a:noFill/>
          <a:ln>
            <a:noFill/>
          </a:ln>
        </p:spPr>
        <p:txBody>
          <a:bodyPr anchorCtr="0" anchor="t" bIns="0" lIns="0" spcFirstLastPara="1" rIns="0" wrap="square" tIns="0">
            <a:normAutofit/>
          </a:bodyPr>
          <a:lstStyle>
            <a:lvl1pPr indent="-228600" lvl="0" marL="457200" rtl="0" algn="l">
              <a:spcBef>
                <a:spcPts val="800"/>
              </a:spcBef>
              <a:spcAft>
                <a:spcPts val="0"/>
              </a:spcAft>
              <a:buSzPts val="1300"/>
              <a:buNone/>
              <a:defRPr sz="1300"/>
            </a:lvl1pPr>
            <a:lvl2pPr indent="-228600" lvl="1" marL="914400" rtl="0" algn="l">
              <a:spcBef>
                <a:spcPts val="400"/>
              </a:spcBef>
              <a:spcAft>
                <a:spcPts val="0"/>
              </a:spcAft>
              <a:buSzPts val="1300"/>
              <a:buNone/>
              <a:defRPr sz="1300"/>
            </a:lvl2pPr>
            <a:lvl3pPr indent="-228600" lvl="2" marL="1371600" rtl="0" algn="l">
              <a:spcBef>
                <a:spcPts val="400"/>
              </a:spcBef>
              <a:spcAft>
                <a:spcPts val="0"/>
              </a:spcAft>
              <a:buSzPts val="1300"/>
              <a:buNone/>
              <a:defRPr sz="1300"/>
            </a:lvl3pPr>
            <a:lvl4pPr indent="-228600" lvl="3" marL="1828800" rtl="0" algn="l">
              <a:spcBef>
                <a:spcPts val="400"/>
              </a:spcBef>
              <a:spcAft>
                <a:spcPts val="0"/>
              </a:spcAft>
              <a:buSzPts val="1300"/>
              <a:buNone/>
              <a:defRPr sz="1300"/>
            </a:lvl4pPr>
            <a:lvl5pPr indent="-228600" lvl="4" marL="2286000" rtl="0" algn="l">
              <a:spcBef>
                <a:spcPts val="400"/>
              </a:spcBef>
              <a:spcAft>
                <a:spcPts val="0"/>
              </a:spcAft>
              <a:buSzPts val="1300"/>
              <a:buNone/>
              <a:defRPr sz="1300"/>
            </a:lvl5pPr>
            <a:lvl6pPr indent="-228600" lvl="5" marL="2743200" rtl="0" algn="l">
              <a:spcBef>
                <a:spcPts val="400"/>
              </a:spcBef>
              <a:spcAft>
                <a:spcPts val="0"/>
              </a:spcAft>
              <a:buSzPts val="1300"/>
              <a:buNone/>
              <a:defRPr sz="1300"/>
            </a:lvl6pPr>
            <a:lvl7pPr indent="-228600" lvl="6" marL="3200400" rtl="0" algn="l">
              <a:spcBef>
                <a:spcPts val="400"/>
              </a:spcBef>
              <a:spcAft>
                <a:spcPts val="0"/>
              </a:spcAft>
              <a:buSzPts val="1300"/>
              <a:buNone/>
              <a:defRPr sz="1300"/>
            </a:lvl7pPr>
            <a:lvl8pPr indent="-228600" lvl="7" marL="3657600" rtl="0" algn="l">
              <a:spcBef>
                <a:spcPts val="400"/>
              </a:spcBef>
              <a:spcAft>
                <a:spcPts val="0"/>
              </a:spcAft>
              <a:buSzPts val="1300"/>
              <a:buNone/>
              <a:defRPr sz="1300"/>
            </a:lvl8pPr>
            <a:lvl9pPr indent="-228600" lvl="8" marL="4114800" rtl="0" algn="l">
              <a:spcBef>
                <a:spcPts val="400"/>
              </a:spcBef>
              <a:spcAft>
                <a:spcPts val="0"/>
              </a:spcAft>
              <a:buSzPts val="1300"/>
              <a:buNone/>
              <a:defRPr sz="13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3.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1.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rgbClr val="124484"/>
              </a:buClr>
              <a:buSzPts val="3000"/>
              <a:buFont typeface="Calibri"/>
              <a:buNone/>
              <a:defRPr b="1" i="0" sz="3000" u="none" cap="none" strike="noStrike">
                <a:solidFill>
                  <a:srgbClr val="124484"/>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452743" y="1135856"/>
            <a:ext cx="8238600" cy="34971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2" name="Shape 102"/>
        <p:cNvGrpSpPr/>
        <p:nvPr/>
      </p:nvGrpSpPr>
      <p:grpSpPr>
        <a:xfrm>
          <a:off x="0" y="0"/>
          <a:ext cx="0" cy="0"/>
          <a:chOff x="0" y="0"/>
          <a:chExt cx="0" cy="0"/>
        </a:xfrm>
      </p:grpSpPr>
      <p:sp>
        <p:nvSpPr>
          <p:cNvPr id="103" name="Google Shape;103;p26"/>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rgbClr val="124484"/>
              </a:buClr>
              <a:buSzPts val="3000"/>
              <a:buFont typeface="Calibri"/>
              <a:buNone/>
              <a:defRPr b="1" i="0" sz="3000" u="none" cap="none" strike="noStrike">
                <a:solidFill>
                  <a:srgbClr val="12448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4" name="Google Shape;104;p26"/>
          <p:cNvSpPr txBox="1"/>
          <p:nvPr>
            <p:ph idx="1" type="body"/>
          </p:nvPr>
        </p:nvSpPr>
        <p:spPr>
          <a:xfrm>
            <a:off x="452743" y="1135856"/>
            <a:ext cx="8238600" cy="34971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29.png"/><Relationship Id="rId12"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image" Target="../media/image39.pn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hyperlink" Target="https://doi.org/10.1109/HPCSim.2016.7568429" TargetMode="External"/><Relationship Id="rId5" Type="http://schemas.openxmlformats.org/officeDocument/2006/relationships/hyperlink" Target="https://doi.org/10.21105/joss.03049" TargetMode="External"/><Relationship Id="rId6" Type="http://schemas.openxmlformats.org/officeDocument/2006/relationships/image" Target="../media/image38.png"/><Relationship Id="rId7" Type="http://schemas.openxmlformats.org/officeDocument/2006/relationships/image" Target="../media/image47.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5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66.png"/><Relationship Id="rId4" Type="http://schemas.openxmlformats.org/officeDocument/2006/relationships/image" Target="../media/image61.png"/><Relationship Id="rId5"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4.png"/><Relationship Id="rId9" Type="http://schemas.openxmlformats.org/officeDocument/2006/relationships/image" Target="../media/image13.png"/><Relationship Id="rId5" Type="http://schemas.openxmlformats.org/officeDocument/2006/relationships/image" Target="../media/image4.jpg"/><Relationship Id="rId6" Type="http://schemas.openxmlformats.org/officeDocument/2006/relationships/image" Target="../media/image18.jpg"/><Relationship Id="rId7" Type="http://schemas.openxmlformats.org/officeDocument/2006/relationships/image" Target="../media/image119.jp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8.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86.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77.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7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101.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image" Target="../media/image10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5.jpg"/><Relationship Id="rId5" Type="http://schemas.openxmlformats.org/officeDocument/2006/relationships/image" Target="../media/image26.png"/><Relationship Id="rId6"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10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78.png"/><Relationship Id="rId4" Type="http://schemas.openxmlformats.org/officeDocument/2006/relationships/image" Target="../media/image75.png"/><Relationship Id="rId5"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comments" Target="../comments/comment1.xml"/><Relationship Id="rId4" Type="http://schemas.openxmlformats.org/officeDocument/2006/relationships/hyperlink" Target="https://earth.bsc.es/autosubmittest" TargetMode="External"/><Relationship Id="rId5"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9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8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6.png"/></Relationships>
</file>

<file path=ppt/slides/_rels/slide60.xml.rels><?xml version="1.0" encoding="UTF-8" standalone="yes"?><Relationships xmlns="http://schemas.openxmlformats.org/package/2006/relationships"><Relationship Id="rId10" Type="http://schemas.openxmlformats.org/officeDocument/2006/relationships/image" Target="../media/image95.png"/><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82.png"/><Relationship Id="rId4" Type="http://schemas.openxmlformats.org/officeDocument/2006/relationships/image" Target="../media/image88.png"/><Relationship Id="rId9" Type="http://schemas.openxmlformats.org/officeDocument/2006/relationships/image" Target="../media/image93.png"/><Relationship Id="rId5" Type="http://schemas.openxmlformats.org/officeDocument/2006/relationships/image" Target="../media/image84.png"/><Relationship Id="rId6" Type="http://schemas.openxmlformats.org/officeDocument/2006/relationships/image" Target="../media/image89.png"/><Relationship Id="rId7" Type="http://schemas.openxmlformats.org/officeDocument/2006/relationships/image" Target="../media/image62.png"/><Relationship Id="rId8"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 Id="rId3" Type="http://schemas.openxmlformats.org/officeDocument/2006/relationships/image" Target="../media/image99.png"/><Relationship Id="rId4" Type="http://schemas.openxmlformats.org/officeDocument/2006/relationships/image" Target="../media/image27.png"/><Relationship Id="rId9" Type="http://schemas.openxmlformats.org/officeDocument/2006/relationships/image" Target="../media/image82.png"/><Relationship Id="rId5" Type="http://schemas.openxmlformats.org/officeDocument/2006/relationships/image" Target="../media/image112.png"/><Relationship Id="rId6" Type="http://schemas.openxmlformats.org/officeDocument/2006/relationships/image" Target="../media/image89.png"/><Relationship Id="rId7" Type="http://schemas.openxmlformats.org/officeDocument/2006/relationships/image" Target="../media/image113.png"/><Relationship Id="rId8" Type="http://schemas.openxmlformats.org/officeDocument/2006/relationships/image" Target="../media/image9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image" Target="../media/image100.png"/><Relationship Id="rId4" Type="http://schemas.openxmlformats.org/officeDocument/2006/relationships/image" Target="../media/image74.png"/><Relationship Id="rId5" Type="http://schemas.openxmlformats.org/officeDocument/2006/relationships/image" Target="../media/image97.png"/><Relationship Id="rId6" Type="http://schemas.openxmlformats.org/officeDocument/2006/relationships/image" Target="../media/image9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4.xml"/><Relationship Id="rId3" Type="http://schemas.openxmlformats.org/officeDocument/2006/relationships/image" Target="../media/image110.png"/><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 Id="rId3" Type="http://schemas.openxmlformats.org/officeDocument/2006/relationships/image" Target="../media/image120.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 Id="rId3" Type="http://schemas.openxmlformats.org/officeDocument/2006/relationships/image" Target="../media/image1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9.xml"/><Relationship Id="rId3" Type="http://schemas.openxmlformats.org/officeDocument/2006/relationships/image" Target="../media/image121.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3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2.xml"/><Relationship Id="rId3" Type="http://schemas.openxmlformats.org/officeDocument/2006/relationships/image" Target="../media/image10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3.xml"/><Relationship Id="rId3" Type="http://schemas.openxmlformats.org/officeDocument/2006/relationships/image" Target="../media/image10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7.xml"/><Relationship Id="rId3" Type="http://schemas.openxmlformats.org/officeDocument/2006/relationships/image" Target="../media/image30.pn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0" Type="http://schemas.openxmlformats.org/officeDocument/2006/relationships/hyperlink" Target="mailto:support-autosubmit@bsc.es" TargetMode="External"/><Relationship Id="rId1" Type="http://schemas.openxmlformats.org/officeDocument/2006/relationships/slideLayout" Target="../slideLayouts/slideLayout22.xml"/><Relationship Id="rId2" Type="http://schemas.openxmlformats.org/officeDocument/2006/relationships/notesSlide" Target="../notesSlides/notesSlide79.xml"/><Relationship Id="rId3" Type="http://schemas.openxmlformats.org/officeDocument/2006/relationships/hyperlink" Target="https://autosubmit.readthedocs.io/en/master/" TargetMode="External"/><Relationship Id="rId4" Type="http://schemas.openxmlformats.org/officeDocument/2006/relationships/hyperlink" Target="https://autosubmit-gui.readthedocs.io/en/latest/" TargetMode="External"/><Relationship Id="rId9" Type="http://schemas.openxmlformats.org/officeDocument/2006/relationships/hyperlink" Target="https://earth.bsc.es/gitlab/es/autosubmit-gui" TargetMode="External"/><Relationship Id="rId5" Type="http://schemas.openxmlformats.org/officeDocument/2006/relationships/hyperlink" Target="https://pypi.org/project/autosubmit/" TargetMode="External"/><Relationship Id="rId6" Type="http://schemas.openxmlformats.org/officeDocument/2006/relationships/hyperlink" Target="https://pypi.org/project/autosubmit-api/" TargetMode="External"/><Relationship Id="rId7" Type="http://schemas.openxmlformats.org/officeDocument/2006/relationships/hyperlink" Target="https://earth.bsc.es/gitlab/es/autosubmit" TargetMode="External"/><Relationship Id="rId8" Type="http://schemas.openxmlformats.org/officeDocument/2006/relationships/hyperlink" Target="https://earth.bsc.es/gitlab/es/autosubmit-api"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1.xml"/><Relationship Id="rId3" Type="http://schemas.openxmlformats.org/officeDocument/2006/relationships/image" Target="../media/image11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2.xml"/><Relationship Id="rId3" Type="http://schemas.openxmlformats.org/officeDocument/2006/relationships/image" Target="../media/image10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3.xml"/><Relationship Id="rId3" Type="http://schemas.openxmlformats.org/officeDocument/2006/relationships/image" Target="../media/image1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92.png"/><Relationship Id="rId7" Type="http://schemas.openxmlformats.org/officeDocument/2006/relationships/image" Target="../media/image34.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2"/>
          <p:cNvSpPr txBox="1"/>
          <p:nvPr>
            <p:ph type="ctrTitle"/>
          </p:nvPr>
        </p:nvSpPr>
        <p:spPr>
          <a:xfrm>
            <a:off x="3663283" y="1152679"/>
            <a:ext cx="5027100" cy="224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900"/>
              <a:buNone/>
            </a:pPr>
            <a:r>
              <a:rPr lang="es"/>
              <a:t>The Autosubmit workflow manager</a:t>
            </a:r>
            <a:endParaRPr sz="2100"/>
          </a:p>
        </p:txBody>
      </p:sp>
      <p:sp>
        <p:nvSpPr>
          <p:cNvPr id="128" name="Google Shape;128;p32"/>
          <p:cNvSpPr txBox="1"/>
          <p:nvPr>
            <p:ph idx="1" type="subTitle"/>
          </p:nvPr>
        </p:nvSpPr>
        <p:spPr>
          <a:xfrm>
            <a:off x="3722917" y="3272285"/>
            <a:ext cx="5027100" cy="814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rPr lang="es" sz="1800"/>
              <a:t>Autosubmit Team</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cxnSp>
        <p:nvCxnSpPr>
          <p:cNvPr id="271" name="Google Shape;271;p41"/>
          <p:cNvCxnSpPr>
            <a:stCxn id="272" idx="2"/>
            <a:endCxn id="273" idx="0"/>
          </p:cNvCxnSpPr>
          <p:nvPr/>
        </p:nvCxnSpPr>
        <p:spPr>
          <a:xfrm>
            <a:off x="7779150" y="2611669"/>
            <a:ext cx="0" cy="1650600"/>
          </a:xfrm>
          <a:prstGeom prst="straightConnector1">
            <a:avLst/>
          </a:prstGeom>
          <a:noFill/>
          <a:ln cap="flat" cmpd="sng" w="19050">
            <a:solidFill>
              <a:schemeClr val="dk2"/>
            </a:solidFill>
            <a:prstDash val="dash"/>
            <a:round/>
            <a:headEnd len="med" w="med" type="none"/>
            <a:tailEnd len="med" w="med" type="triangle"/>
          </a:ln>
        </p:spPr>
      </p:cxnSp>
      <p:sp>
        <p:nvSpPr>
          <p:cNvPr id="274" name="Google Shape;274;p41"/>
          <p:cNvSpPr/>
          <p:nvPr/>
        </p:nvSpPr>
        <p:spPr>
          <a:xfrm>
            <a:off x="212438" y="3371794"/>
            <a:ext cx="2487000" cy="604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5" name="Google Shape;275;p41"/>
          <p:cNvSpPr/>
          <p:nvPr/>
        </p:nvSpPr>
        <p:spPr>
          <a:xfrm>
            <a:off x="6654150" y="2870419"/>
            <a:ext cx="2250000" cy="113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2" name="Google Shape;272;p41"/>
          <p:cNvSpPr/>
          <p:nvPr/>
        </p:nvSpPr>
        <p:spPr>
          <a:xfrm>
            <a:off x="6654150" y="1477069"/>
            <a:ext cx="2250000" cy="113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6" name="Google Shape;276;p41"/>
          <p:cNvSpPr/>
          <p:nvPr/>
        </p:nvSpPr>
        <p:spPr>
          <a:xfrm>
            <a:off x="-57150" y="4281056"/>
            <a:ext cx="2298600" cy="99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7" name="Google Shape;277;p41"/>
          <p:cNvSpPr txBox="1"/>
          <p:nvPr>
            <p:ph type="title"/>
          </p:nvPr>
        </p:nvSpPr>
        <p:spPr>
          <a:xfrm>
            <a:off x="304925" y="139038"/>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 workflow manager in action:</a:t>
            </a:r>
            <a:endParaRPr/>
          </a:p>
        </p:txBody>
      </p:sp>
      <p:sp>
        <p:nvSpPr>
          <p:cNvPr id="278" name="Google Shape;278;p41"/>
          <p:cNvSpPr/>
          <p:nvPr/>
        </p:nvSpPr>
        <p:spPr>
          <a:xfrm>
            <a:off x="988116" y="2477503"/>
            <a:ext cx="933900" cy="3564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800"/>
              <a:t>Experiment configuration</a:t>
            </a:r>
            <a:endParaRPr b="1" sz="800"/>
          </a:p>
        </p:txBody>
      </p:sp>
      <p:sp>
        <p:nvSpPr>
          <p:cNvPr id="279" name="Google Shape;279;p41"/>
          <p:cNvSpPr/>
          <p:nvPr/>
        </p:nvSpPr>
        <p:spPr>
          <a:xfrm>
            <a:off x="368869" y="3499193"/>
            <a:ext cx="933900" cy="3564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800"/>
              <a:t>Templates</a:t>
            </a:r>
            <a:endParaRPr b="1" sz="800"/>
          </a:p>
        </p:txBody>
      </p:sp>
      <p:pic>
        <p:nvPicPr>
          <p:cNvPr id="280" name="Google Shape;280;p41"/>
          <p:cNvPicPr preferRelativeResize="0"/>
          <p:nvPr/>
        </p:nvPicPr>
        <p:blipFill rotWithShape="1">
          <a:blip r:embed="rId3">
            <a:alphaModFix/>
          </a:blip>
          <a:srcRect b="71776" l="0" r="0" t="0"/>
          <a:stretch/>
        </p:blipFill>
        <p:spPr>
          <a:xfrm>
            <a:off x="2919919" y="2910450"/>
            <a:ext cx="1808992" cy="568375"/>
          </a:xfrm>
          <a:prstGeom prst="rect">
            <a:avLst/>
          </a:prstGeom>
          <a:noFill/>
          <a:ln>
            <a:noFill/>
          </a:ln>
        </p:spPr>
      </p:pic>
      <p:pic>
        <p:nvPicPr>
          <p:cNvPr id="281" name="Google Shape;281;p41"/>
          <p:cNvPicPr preferRelativeResize="0"/>
          <p:nvPr/>
        </p:nvPicPr>
        <p:blipFill>
          <a:blip r:embed="rId4">
            <a:alphaModFix/>
          </a:blip>
          <a:stretch>
            <a:fillRect/>
          </a:stretch>
        </p:blipFill>
        <p:spPr>
          <a:xfrm>
            <a:off x="1048781" y="1620694"/>
            <a:ext cx="789075" cy="789075"/>
          </a:xfrm>
          <a:prstGeom prst="rect">
            <a:avLst/>
          </a:prstGeom>
          <a:noFill/>
          <a:ln>
            <a:noFill/>
          </a:ln>
        </p:spPr>
      </p:pic>
      <p:pic>
        <p:nvPicPr>
          <p:cNvPr id="282" name="Google Shape;282;p41"/>
          <p:cNvPicPr preferRelativeResize="0"/>
          <p:nvPr/>
        </p:nvPicPr>
        <p:blipFill>
          <a:blip r:embed="rId5">
            <a:alphaModFix/>
          </a:blip>
          <a:stretch>
            <a:fillRect/>
          </a:stretch>
        </p:blipFill>
        <p:spPr>
          <a:xfrm>
            <a:off x="402767" y="3984862"/>
            <a:ext cx="878044" cy="878044"/>
          </a:xfrm>
          <a:prstGeom prst="rect">
            <a:avLst/>
          </a:prstGeom>
          <a:noFill/>
          <a:ln>
            <a:noFill/>
          </a:ln>
        </p:spPr>
      </p:pic>
      <p:sp>
        <p:nvSpPr>
          <p:cNvPr id="283" name="Google Shape;283;p41"/>
          <p:cNvSpPr txBox="1"/>
          <p:nvPr/>
        </p:nvSpPr>
        <p:spPr>
          <a:xfrm>
            <a:off x="-323092" y="4670700"/>
            <a:ext cx="22500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chemeClr val="dk1"/>
                </a:solidFill>
              </a:rPr>
              <a:t>Developers</a:t>
            </a:r>
            <a:endParaRPr b="1" sz="800">
              <a:solidFill>
                <a:schemeClr val="dk1"/>
              </a:solidFill>
            </a:endParaRPr>
          </a:p>
        </p:txBody>
      </p:sp>
      <p:sp>
        <p:nvSpPr>
          <p:cNvPr id="284" name="Google Shape;284;p41"/>
          <p:cNvSpPr txBox="1"/>
          <p:nvPr/>
        </p:nvSpPr>
        <p:spPr>
          <a:xfrm>
            <a:off x="304922" y="1402763"/>
            <a:ext cx="22500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chemeClr val="dk1"/>
                </a:solidFill>
              </a:rPr>
              <a:t>Users</a:t>
            </a:r>
            <a:endParaRPr b="1" sz="800">
              <a:solidFill>
                <a:schemeClr val="dk1"/>
              </a:solidFill>
            </a:endParaRPr>
          </a:p>
        </p:txBody>
      </p:sp>
      <p:cxnSp>
        <p:nvCxnSpPr>
          <p:cNvPr id="285" name="Google Shape;285;p41"/>
          <p:cNvCxnSpPr>
            <a:stCxn id="278" idx="2"/>
            <a:endCxn id="280" idx="1"/>
          </p:cNvCxnSpPr>
          <p:nvPr/>
        </p:nvCxnSpPr>
        <p:spPr>
          <a:xfrm flipH="1" rot="-5400000">
            <a:off x="2007216" y="2281753"/>
            <a:ext cx="360600" cy="1464900"/>
          </a:xfrm>
          <a:prstGeom prst="bentConnector2">
            <a:avLst/>
          </a:prstGeom>
          <a:noFill/>
          <a:ln cap="flat" cmpd="sng" w="19050">
            <a:solidFill>
              <a:srgbClr val="3F3F3F"/>
            </a:solidFill>
            <a:prstDash val="solid"/>
            <a:round/>
            <a:headEnd len="med" w="med" type="none"/>
            <a:tailEnd len="med" w="med" type="triangle"/>
          </a:ln>
        </p:spPr>
      </p:cxnSp>
      <p:cxnSp>
        <p:nvCxnSpPr>
          <p:cNvPr id="286" name="Google Shape;286;p41"/>
          <p:cNvCxnSpPr>
            <a:stCxn id="279" idx="0"/>
            <a:endCxn id="280" idx="1"/>
          </p:cNvCxnSpPr>
          <p:nvPr/>
        </p:nvCxnSpPr>
        <p:spPr>
          <a:xfrm rot="-5400000">
            <a:off x="1725619" y="2304893"/>
            <a:ext cx="304500" cy="2084100"/>
          </a:xfrm>
          <a:prstGeom prst="bentConnector2">
            <a:avLst/>
          </a:prstGeom>
          <a:noFill/>
          <a:ln cap="flat" cmpd="sng" w="19050">
            <a:solidFill>
              <a:srgbClr val="3F3F3F"/>
            </a:solidFill>
            <a:prstDash val="solid"/>
            <a:round/>
            <a:headEnd len="med" w="med" type="none"/>
            <a:tailEnd len="med" w="med" type="triangle"/>
          </a:ln>
        </p:spPr>
      </p:cxnSp>
      <p:pic>
        <p:nvPicPr>
          <p:cNvPr id="273" name="Google Shape;273;p41"/>
          <p:cNvPicPr preferRelativeResize="0"/>
          <p:nvPr/>
        </p:nvPicPr>
        <p:blipFill rotWithShape="1">
          <a:blip r:embed="rId6">
            <a:alphaModFix/>
          </a:blip>
          <a:srcRect b="0" l="0" r="0" t="0"/>
          <a:stretch/>
        </p:blipFill>
        <p:spPr>
          <a:xfrm>
            <a:off x="7511737" y="4262410"/>
            <a:ext cx="534825" cy="534825"/>
          </a:xfrm>
          <a:prstGeom prst="rect">
            <a:avLst/>
          </a:prstGeom>
          <a:noFill/>
          <a:ln>
            <a:noFill/>
          </a:ln>
        </p:spPr>
      </p:pic>
      <p:sp>
        <p:nvSpPr>
          <p:cNvPr id="287" name="Google Shape;287;p41"/>
          <p:cNvSpPr txBox="1"/>
          <p:nvPr/>
        </p:nvSpPr>
        <p:spPr>
          <a:xfrm>
            <a:off x="6630075" y="4831088"/>
            <a:ext cx="22500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chemeClr val="dk1"/>
                </a:solidFill>
              </a:rPr>
              <a:t>Archive</a:t>
            </a:r>
            <a:endParaRPr b="1" sz="800">
              <a:solidFill>
                <a:schemeClr val="dk1"/>
              </a:solidFill>
            </a:endParaRPr>
          </a:p>
        </p:txBody>
      </p:sp>
      <p:sp>
        <p:nvSpPr>
          <p:cNvPr id="288" name="Google Shape;288;p41"/>
          <p:cNvSpPr/>
          <p:nvPr/>
        </p:nvSpPr>
        <p:spPr>
          <a:xfrm>
            <a:off x="5224888" y="3015650"/>
            <a:ext cx="933900" cy="3564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800"/>
              <a:t>Batch scripts</a:t>
            </a:r>
            <a:endParaRPr b="1" sz="800"/>
          </a:p>
        </p:txBody>
      </p:sp>
      <p:cxnSp>
        <p:nvCxnSpPr>
          <p:cNvPr id="289" name="Google Shape;289;p41"/>
          <p:cNvCxnSpPr>
            <a:stCxn id="280" idx="3"/>
            <a:endCxn id="288" idx="1"/>
          </p:cNvCxnSpPr>
          <p:nvPr/>
        </p:nvCxnSpPr>
        <p:spPr>
          <a:xfrm flipH="1" rot="10800000">
            <a:off x="4728910" y="3193738"/>
            <a:ext cx="495900" cy="900"/>
          </a:xfrm>
          <a:prstGeom prst="straightConnector1">
            <a:avLst/>
          </a:prstGeom>
          <a:noFill/>
          <a:ln cap="flat" cmpd="sng" w="19050">
            <a:solidFill>
              <a:srgbClr val="3F3F3F"/>
            </a:solidFill>
            <a:prstDash val="solid"/>
            <a:round/>
            <a:headEnd len="med" w="med" type="none"/>
            <a:tailEnd len="med" w="med" type="triangle"/>
          </a:ln>
        </p:spPr>
      </p:cxnSp>
      <p:pic>
        <p:nvPicPr>
          <p:cNvPr id="290" name="Google Shape;290;p41"/>
          <p:cNvPicPr preferRelativeResize="0"/>
          <p:nvPr/>
        </p:nvPicPr>
        <p:blipFill rotWithShape="1">
          <a:blip r:embed="rId7">
            <a:alphaModFix/>
          </a:blip>
          <a:srcRect b="0" l="0" r="0" t="0"/>
          <a:stretch/>
        </p:blipFill>
        <p:spPr>
          <a:xfrm>
            <a:off x="3155850" y="3722456"/>
            <a:ext cx="1220400" cy="736818"/>
          </a:xfrm>
          <a:prstGeom prst="rect">
            <a:avLst/>
          </a:prstGeom>
          <a:noFill/>
          <a:ln>
            <a:noFill/>
          </a:ln>
        </p:spPr>
      </p:pic>
      <p:sp>
        <p:nvSpPr>
          <p:cNvPr id="291" name="Google Shape;291;p41"/>
          <p:cNvSpPr txBox="1"/>
          <p:nvPr/>
        </p:nvSpPr>
        <p:spPr>
          <a:xfrm>
            <a:off x="2699419" y="3416473"/>
            <a:ext cx="22500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chemeClr val="dk1"/>
                </a:solidFill>
              </a:rPr>
              <a:t>Workflow graph (dependencies)</a:t>
            </a:r>
            <a:endParaRPr b="1" sz="800">
              <a:solidFill>
                <a:schemeClr val="dk1"/>
              </a:solidFill>
            </a:endParaRPr>
          </a:p>
        </p:txBody>
      </p:sp>
      <p:pic>
        <p:nvPicPr>
          <p:cNvPr id="292" name="Google Shape;292;p41"/>
          <p:cNvPicPr preferRelativeResize="0"/>
          <p:nvPr/>
        </p:nvPicPr>
        <p:blipFill>
          <a:blip r:embed="rId8">
            <a:alphaModFix/>
          </a:blip>
          <a:stretch>
            <a:fillRect/>
          </a:stretch>
        </p:blipFill>
        <p:spPr>
          <a:xfrm>
            <a:off x="6947830" y="1643877"/>
            <a:ext cx="602101" cy="604335"/>
          </a:xfrm>
          <a:prstGeom prst="rect">
            <a:avLst/>
          </a:prstGeom>
          <a:noFill/>
          <a:ln>
            <a:noFill/>
          </a:ln>
        </p:spPr>
      </p:pic>
      <p:sp>
        <p:nvSpPr>
          <p:cNvPr id="293" name="Google Shape;293;p41"/>
          <p:cNvSpPr txBox="1"/>
          <p:nvPr/>
        </p:nvSpPr>
        <p:spPr>
          <a:xfrm>
            <a:off x="6112763" y="2248913"/>
            <a:ext cx="22500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chemeClr val="dk1"/>
                </a:solidFill>
              </a:rPr>
              <a:t>Job scheduler</a:t>
            </a:r>
            <a:endParaRPr b="1" sz="800">
              <a:solidFill>
                <a:schemeClr val="dk1"/>
              </a:solidFill>
            </a:endParaRPr>
          </a:p>
        </p:txBody>
      </p:sp>
      <p:sp>
        <p:nvSpPr>
          <p:cNvPr id="294" name="Google Shape;294;p41"/>
          <p:cNvSpPr/>
          <p:nvPr/>
        </p:nvSpPr>
        <p:spPr>
          <a:xfrm>
            <a:off x="5240317" y="2072916"/>
            <a:ext cx="933900" cy="3564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800"/>
              <a:t>Job information </a:t>
            </a:r>
            <a:endParaRPr b="1" sz="800"/>
          </a:p>
        </p:txBody>
      </p:sp>
      <p:pic>
        <p:nvPicPr>
          <p:cNvPr id="295" name="Google Shape;295;p41"/>
          <p:cNvPicPr preferRelativeResize="0"/>
          <p:nvPr/>
        </p:nvPicPr>
        <p:blipFill>
          <a:blip r:embed="rId9">
            <a:alphaModFix/>
          </a:blip>
          <a:stretch>
            <a:fillRect/>
          </a:stretch>
        </p:blipFill>
        <p:spPr>
          <a:xfrm>
            <a:off x="7984203" y="1563729"/>
            <a:ext cx="764625" cy="764625"/>
          </a:xfrm>
          <a:prstGeom prst="rect">
            <a:avLst/>
          </a:prstGeom>
          <a:noFill/>
          <a:ln>
            <a:noFill/>
          </a:ln>
        </p:spPr>
      </p:pic>
      <p:cxnSp>
        <p:nvCxnSpPr>
          <p:cNvPr id="296" name="Google Shape;296;p41"/>
          <p:cNvCxnSpPr>
            <a:stCxn id="292" idx="3"/>
            <a:endCxn id="295" idx="1"/>
          </p:cNvCxnSpPr>
          <p:nvPr/>
        </p:nvCxnSpPr>
        <p:spPr>
          <a:xfrm>
            <a:off x="7549930" y="1946044"/>
            <a:ext cx="434400" cy="0"/>
          </a:xfrm>
          <a:prstGeom prst="straightConnector1">
            <a:avLst/>
          </a:prstGeom>
          <a:noFill/>
          <a:ln cap="flat" cmpd="sng" w="19050">
            <a:solidFill>
              <a:srgbClr val="3F3F3F"/>
            </a:solidFill>
            <a:prstDash val="solid"/>
            <a:round/>
            <a:headEnd len="med" w="med" type="none"/>
            <a:tailEnd len="med" w="med" type="triangle"/>
          </a:ln>
        </p:spPr>
      </p:cxnSp>
      <p:cxnSp>
        <p:nvCxnSpPr>
          <p:cNvPr id="297" name="Google Shape;297;p41"/>
          <p:cNvCxnSpPr>
            <a:endCxn id="298" idx="3"/>
          </p:cNvCxnSpPr>
          <p:nvPr/>
        </p:nvCxnSpPr>
        <p:spPr>
          <a:xfrm rot="10800000">
            <a:off x="4116500" y="2249132"/>
            <a:ext cx="1170300" cy="2100"/>
          </a:xfrm>
          <a:prstGeom prst="straightConnector1">
            <a:avLst/>
          </a:prstGeom>
          <a:noFill/>
          <a:ln cap="flat" cmpd="sng" w="19050">
            <a:solidFill>
              <a:srgbClr val="3F3F3F"/>
            </a:solidFill>
            <a:prstDash val="solid"/>
            <a:round/>
            <a:headEnd len="med" w="med" type="none"/>
            <a:tailEnd len="med" w="med" type="triangle"/>
          </a:ln>
        </p:spPr>
      </p:cxnSp>
      <p:cxnSp>
        <p:nvCxnSpPr>
          <p:cNvPr id="299" name="Google Shape;299;p41"/>
          <p:cNvCxnSpPr>
            <a:stCxn id="288" idx="3"/>
            <a:endCxn id="292" idx="1"/>
          </p:cNvCxnSpPr>
          <p:nvPr/>
        </p:nvCxnSpPr>
        <p:spPr>
          <a:xfrm flipH="1" rot="10800000">
            <a:off x="6158788" y="1946150"/>
            <a:ext cx="789000" cy="1247700"/>
          </a:xfrm>
          <a:prstGeom prst="straightConnector1">
            <a:avLst/>
          </a:prstGeom>
          <a:noFill/>
          <a:ln cap="flat" cmpd="sng" w="19050">
            <a:solidFill>
              <a:srgbClr val="3F3F3F"/>
            </a:solidFill>
            <a:prstDash val="solid"/>
            <a:round/>
            <a:headEnd len="med" w="med" type="none"/>
            <a:tailEnd len="med" w="med" type="triangle"/>
          </a:ln>
        </p:spPr>
      </p:cxnSp>
      <p:cxnSp>
        <p:nvCxnSpPr>
          <p:cNvPr id="300" name="Google Shape;300;p41"/>
          <p:cNvCxnSpPr>
            <a:stCxn id="292" idx="1"/>
            <a:endCxn id="294" idx="3"/>
          </p:cNvCxnSpPr>
          <p:nvPr/>
        </p:nvCxnSpPr>
        <p:spPr>
          <a:xfrm flipH="1">
            <a:off x="6174130" y="1946044"/>
            <a:ext cx="773700" cy="305100"/>
          </a:xfrm>
          <a:prstGeom prst="straightConnector1">
            <a:avLst/>
          </a:prstGeom>
          <a:noFill/>
          <a:ln cap="flat" cmpd="sng" w="19050">
            <a:solidFill>
              <a:srgbClr val="3F3F3F"/>
            </a:solidFill>
            <a:prstDash val="solid"/>
            <a:round/>
            <a:headEnd len="med" w="med" type="none"/>
            <a:tailEnd len="med" w="med" type="triangle"/>
          </a:ln>
        </p:spPr>
      </p:cxnSp>
      <p:pic>
        <p:nvPicPr>
          <p:cNvPr id="301" name="Google Shape;301;p41"/>
          <p:cNvPicPr preferRelativeResize="0"/>
          <p:nvPr/>
        </p:nvPicPr>
        <p:blipFill>
          <a:blip r:embed="rId8">
            <a:alphaModFix/>
          </a:blip>
          <a:stretch>
            <a:fillRect/>
          </a:stretch>
        </p:blipFill>
        <p:spPr>
          <a:xfrm>
            <a:off x="6947830" y="3089014"/>
            <a:ext cx="602101" cy="604335"/>
          </a:xfrm>
          <a:prstGeom prst="rect">
            <a:avLst/>
          </a:prstGeom>
          <a:noFill/>
          <a:ln>
            <a:noFill/>
          </a:ln>
        </p:spPr>
      </p:pic>
      <p:sp>
        <p:nvSpPr>
          <p:cNvPr id="302" name="Google Shape;302;p41"/>
          <p:cNvSpPr txBox="1"/>
          <p:nvPr/>
        </p:nvSpPr>
        <p:spPr>
          <a:xfrm>
            <a:off x="6802295" y="3694050"/>
            <a:ext cx="8778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chemeClr val="dk1"/>
                </a:solidFill>
              </a:rPr>
              <a:t>Job scheduler</a:t>
            </a:r>
            <a:endParaRPr b="1" sz="800">
              <a:solidFill>
                <a:schemeClr val="dk1"/>
              </a:solidFill>
            </a:endParaRPr>
          </a:p>
        </p:txBody>
      </p:sp>
      <p:pic>
        <p:nvPicPr>
          <p:cNvPr id="303" name="Google Shape;303;p41"/>
          <p:cNvPicPr preferRelativeResize="0"/>
          <p:nvPr/>
        </p:nvPicPr>
        <p:blipFill>
          <a:blip r:embed="rId9">
            <a:alphaModFix/>
          </a:blip>
          <a:stretch>
            <a:fillRect/>
          </a:stretch>
        </p:blipFill>
        <p:spPr>
          <a:xfrm>
            <a:off x="7984203" y="3008866"/>
            <a:ext cx="764625" cy="764625"/>
          </a:xfrm>
          <a:prstGeom prst="rect">
            <a:avLst/>
          </a:prstGeom>
          <a:noFill/>
          <a:ln>
            <a:noFill/>
          </a:ln>
        </p:spPr>
      </p:pic>
      <p:cxnSp>
        <p:nvCxnSpPr>
          <p:cNvPr id="304" name="Google Shape;304;p41"/>
          <p:cNvCxnSpPr>
            <a:stCxn id="301" idx="3"/>
            <a:endCxn id="303" idx="1"/>
          </p:cNvCxnSpPr>
          <p:nvPr/>
        </p:nvCxnSpPr>
        <p:spPr>
          <a:xfrm>
            <a:off x="7549930" y="3391182"/>
            <a:ext cx="434400" cy="0"/>
          </a:xfrm>
          <a:prstGeom prst="straightConnector1">
            <a:avLst/>
          </a:prstGeom>
          <a:noFill/>
          <a:ln cap="flat" cmpd="sng" w="19050">
            <a:solidFill>
              <a:srgbClr val="3F3F3F"/>
            </a:solidFill>
            <a:prstDash val="solid"/>
            <a:round/>
            <a:headEnd len="med" w="med" type="none"/>
            <a:tailEnd len="med" w="med" type="triangle"/>
          </a:ln>
        </p:spPr>
      </p:cxnSp>
      <p:cxnSp>
        <p:nvCxnSpPr>
          <p:cNvPr id="305" name="Google Shape;305;p41"/>
          <p:cNvCxnSpPr>
            <a:stCxn id="288" idx="3"/>
            <a:endCxn id="301" idx="1"/>
          </p:cNvCxnSpPr>
          <p:nvPr/>
        </p:nvCxnSpPr>
        <p:spPr>
          <a:xfrm>
            <a:off x="6158788" y="3193850"/>
            <a:ext cx="789000" cy="197400"/>
          </a:xfrm>
          <a:prstGeom prst="straightConnector1">
            <a:avLst/>
          </a:prstGeom>
          <a:noFill/>
          <a:ln cap="flat" cmpd="sng" w="19050">
            <a:solidFill>
              <a:srgbClr val="3F3F3F"/>
            </a:solidFill>
            <a:prstDash val="solid"/>
            <a:round/>
            <a:headEnd len="med" w="med" type="none"/>
            <a:tailEnd len="med" w="med" type="triangle"/>
          </a:ln>
        </p:spPr>
      </p:cxnSp>
      <p:cxnSp>
        <p:nvCxnSpPr>
          <p:cNvPr id="306" name="Google Shape;306;p41"/>
          <p:cNvCxnSpPr>
            <a:stCxn id="301" idx="1"/>
            <a:endCxn id="294" idx="3"/>
          </p:cNvCxnSpPr>
          <p:nvPr/>
        </p:nvCxnSpPr>
        <p:spPr>
          <a:xfrm rot="10800000">
            <a:off x="6174130" y="2251182"/>
            <a:ext cx="773700" cy="1140000"/>
          </a:xfrm>
          <a:prstGeom prst="straightConnector1">
            <a:avLst/>
          </a:prstGeom>
          <a:noFill/>
          <a:ln cap="flat" cmpd="sng" w="19050">
            <a:solidFill>
              <a:srgbClr val="3F3F3F"/>
            </a:solidFill>
            <a:prstDash val="solid"/>
            <a:round/>
            <a:headEnd len="med" w="med" type="none"/>
            <a:tailEnd len="med" w="med" type="triangle"/>
          </a:ln>
        </p:spPr>
      </p:cxnSp>
      <p:sp>
        <p:nvSpPr>
          <p:cNvPr id="307" name="Google Shape;307;p41"/>
          <p:cNvSpPr txBox="1"/>
          <p:nvPr/>
        </p:nvSpPr>
        <p:spPr>
          <a:xfrm>
            <a:off x="6810225" y="1237463"/>
            <a:ext cx="773700" cy="277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900">
                <a:solidFill>
                  <a:schemeClr val="dk1"/>
                </a:solidFill>
              </a:rPr>
              <a:t>Platform 1</a:t>
            </a:r>
            <a:endParaRPr b="1" sz="900">
              <a:solidFill>
                <a:schemeClr val="dk1"/>
              </a:solidFill>
            </a:endParaRPr>
          </a:p>
        </p:txBody>
      </p:sp>
      <p:sp>
        <p:nvSpPr>
          <p:cNvPr id="308" name="Google Shape;308;p41"/>
          <p:cNvSpPr txBox="1"/>
          <p:nvPr/>
        </p:nvSpPr>
        <p:spPr>
          <a:xfrm>
            <a:off x="6773835" y="2512321"/>
            <a:ext cx="7647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900">
                <a:solidFill>
                  <a:schemeClr val="dk1"/>
                </a:solidFill>
              </a:rPr>
              <a:t>…</a:t>
            </a:r>
            <a:br>
              <a:rPr b="1" lang="es" sz="900">
                <a:solidFill>
                  <a:schemeClr val="dk1"/>
                </a:solidFill>
              </a:rPr>
            </a:br>
            <a:r>
              <a:rPr b="1" lang="es" sz="900">
                <a:solidFill>
                  <a:schemeClr val="dk1"/>
                </a:solidFill>
              </a:rPr>
              <a:t>Platform n</a:t>
            </a:r>
            <a:endParaRPr b="1" sz="900">
              <a:solidFill>
                <a:schemeClr val="dk1"/>
              </a:solidFill>
            </a:endParaRPr>
          </a:p>
        </p:txBody>
      </p:sp>
      <p:sp>
        <p:nvSpPr>
          <p:cNvPr id="309" name="Google Shape;309;p41"/>
          <p:cNvSpPr/>
          <p:nvPr/>
        </p:nvSpPr>
        <p:spPr>
          <a:xfrm>
            <a:off x="1626169" y="3499193"/>
            <a:ext cx="933900" cy="356400"/>
          </a:xfrm>
          <a:prstGeom prst="roundRect">
            <a:avLst>
              <a:gd fmla="val 16667" name="adj"/>
            </a:avLst>
          </a:prstGeom>
          <a:solidFill>
            <a:srgbClr val="FFE599"/>
          </a:solidFill>
          <a:ln cap="flat" cmpd="sng" w="28575">
            <a:solidFill>
              <a:srgbClr val="F1C23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800"/>
              <a:t>Model</a:t>
            </a:r>
            <a:endParaRPr b="1" sz="800"/>
          </a:p>
        </p:txBody>
      </p:sp>
      <p:cxnSp>
        <p:nvCxnSpPr>
          <p:cNvPr id="310" name="Google Shape;310;p41"/>
          <p:cNvCxnSpPr>
            <a:stCxn id="279" idx="3"/>
            <a:endCxn id="309" idx="1"/>
          </p:cNvCxnSpPr>
          <p:nvPr/>
        </p:nvCxnSpPr>
        <p:spPr>
          <a:xfrm>
            <a:off x="1302769" y="3677393"/>
            <a:ext cx="323400" cy="0"/>
          </a:xfrm>
          <a:prstGeom prst="straightConnector1">
            <a:avLst/>
          </a:prstGeom>
          <a:noFill/>
          <a:ln cap="flat" cmpd="sng" w="28575">
            <a:solidFill>
              <a:schemeClr val="dk2"/>
            </a:solidFill>
            <a:prstDash val="solid"/>
            <a:round/>
            <a:headEnd len="med" w="med" type="none"/>
            <a:tailEnd len="med" w="med" type="none"/>
          </a:ln>
        </p:spPr>
      </p:cxnSp>
      <p:sp>
        <p:nvSpPr>
          <p:cNvPr id="311" name="Google Shape;311;p41"/>
          <p:cNvSpPr txBox="1"/>
          <p:nvPr/>
        </p:nvSpPr>
        <p:spPr>
          <a:xfrm>
            <a:off x="1757719" y="3948131"/>
            <a:ext cx="9909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900">
                <a:solidFill>
                  <a:schemeClr val="dk1"/>
                </a:solidFill>
              </a:rPr>
              <a:t>Auto-Model</a:t>
            </a:r>
            <a:endParaRPr b="1" sz="900">
              <a:solidFill>
                <a:schemeClr val="dk1"/>
              </a:solidFill>
            </a:endParaRPr>
          </a:p>
        </p:txBody>
      </p:sp>
      <p:cxnSp>
        <p:nvCxnSpPr>
          <p:cNvPr id="312" name="Google Shape;312;p41"/>
          <p:cNvCxnSpPr>
            <a:stCxn id="275" idx="2"/>
            <a:endCxn id="273" idx="0"/>
          </p:cNvCxnSpPr>
          <p:nvPr/>
        </p:nvCxnSpPr>
        <p:spPr>
          <a:xfrm>
            <a:off x="7779150" y="4005019"/>
            <a:ext cx="0" cy="257400"/>
          </a:xfrm>
          <a:prstGeom prst="straightConnector1">
            <a:avLst/>
          </a:prstGeom>
          <a:noFill/>
          <a:ln cap="flat" cmpd="sng" w="19050">
            <a:solidFill>
              <a:schemeClr val="dk2"/>
            </a:solidFill>
            <a:prstDash val="dash"/>
            <a:round/>
            <a:headEnd len="med" w="med" type="none"/>
            <a:tailEnd len="med" w="med" type="triangle"/>
          </a:ln>
        </p:spPr>
      </p:cxnSp>
      <p:pic>
        <p:nvPicPr>
          <p:cNvPr id="313" name="Google Shape;313;p41"/>
          <p:cNvPicPr preferRelativeResize="0"/>
          <p:nvPr/>
        </p:nvPicPr>
        <p:blipFill rotWithShape="1">
          <a:blip r:embed="rId10">
            <a:alphaModFix/>
          </a:blip>
          <a:srcRect b="0" l="0" r="0" t="0"/>
          <a:stretch/>
        </p:blipFill>
        <p:spPr>
          <a:xfrm>
            <a:off x="1359470" y="4510857"/>
            <a:ext cx="1101592" cy="534825"/>
          </a:xfrm>
          <a:prstGeom prst="rect">
            <a:avLst/>
          </a:prstGeom>
          <a:noFill/>
          <a:ln>
            <a:noFill/>
          </a:ln>
        </p:spPr>
      </p:pic>
      <p:sp>
        <p:nvSpPr>
          <p:cNvPr id="314" name="Google Shape;314;p41"/>
          <p:cNvSpPr txBox="1"/>
          <p:nvPr/>
        </p:nvSpPr>
        <p:spPr>
          <a:xfrm>
            <a:off x="2388806" y="1485900"/>
            <a:ext cx="17277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chemeClr val="dk1"/>
                </a:solidFill>
              </a:rPr>
              <a:t>Workflow monitoring</a:t>
            </a:r>
            <a:endParaRPr b="1" sz="800">
              <a:solidFill>
                <a:schemeClr val="dk1"/>
              </a:solidFill>
            </a:endParaRPr>
          </a:p>
        </p:txBody>
      </p:sp>
      <p:pic>
        <p:nvPicPr>
          <p:cNvPr id="315" name="Google Shape;315;p41"/>
          <p:cNvPicPr preferRelativeResize="0"/>
          <p:nvPr/>
        </p:nvPicPr>
        <p:blipFill>
          <a:blip r:embed="rId11">
            <a:alphaModFix/>
          </a:blip>
          <a:stretch>
            <a:fillRect/>
          </a:stretch>
        </p:blipFill>
        <p:spPr>
          <a:xfrm>
            <a:off x="1400438" y="4086131"/>
            <a:ext cx="360675" cy="360675"/>
          </a:xfrm>
          <a:prstGeom prst="rect">
            <a:avLst/>
          </a:prstGeom>
          <a:noFill/>
          <a:ln>
            <a:noFill/>
          </a:ln>
        </p:spPr>
      </p:pic>
      <p:sp>
        <p:nvSpPr>
          <p:cNvPr id="316" name="Google Shape;316;p41"/>
          <p:cNvSpPr txBox="1"/>
          <p:nvPr/>
        </p:nvSpPr>
        <p:spPr>
          <a:xfrm>
            <a:off x="504225" y="596325"/>
            <a:ext cx="8171400" cy="738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s" sz="1300">
                <a:latin typeface="Calibri"/>
                <a:ea typeface="Calibri"/>
                <a:cs typeface="Calibri"/>
                <a:sym typeface="Calibri"/>
              </a:rPr>
              <a:t>Autosubmit is a python-based workflow manager developed at the BSC to manage complex workflows for environmental problems in a user-friendly way and targeting especially complex environments with different access and submission rules. Autosubmit allows hiding a certain amount of architectural complexity to the user.</a:t>
            </a:r>
            <a:endParaRPr sz="1300">
              <a:latin typeface="Calibri"/>
              <a:ea typeface="Calibri"/>
              <a:cs typeface="Calibri"/>
              <a:sym typeface="Calibri"/>
            </a:endParaRPr>
          </a:p>
        </p:txBody>
      </p:sp>
      <p:pic>
        <p:nvPicPr>
          <p:cNvPr id="317" name="Google Shape;317;p41"/>
          <p:cNvPicPr preferRelativeResize="0"/>
          <p:nvPr/>
        </p:nvPicPr>
        <p:blipFill rotWithShape="1">
          <a:blip r:embed="rId3">
            <a:alphaModFix/>
          </a:blip>
          <a:srcRect b="71776" l="0" r="0" t="0"/>
          <a:stretch/>
        </p:blipFill>
        <p:spPr>
          <a:xfrm>
            <a:off x="6311199" y="49207"/>
            <a:ext cx="1788657" cy="583108"/>
          </a:xfrm>
          <a:prstGeom prst="rect">
            <a:avLst/>
          </a:prstGeom>
          <a:noFill/>
          <a:ln>
            <a:noFill/>
          </a:ln>
        </p:spPr>
      </p:pic>
      <p:pic>
        <p:nvPicPr>
          <p:cNvPr id="298" name="Google Shape;298;p41"/>
          <p:cNvPicPr preferRelativeResize="0"/>
          <p:nvPr/>
        </p:nvPicPr>
        <p:blipFill>
          <a:blip r:embed="rId12">
            <a:alphaModFix/>
          </a:blip>
          <a:stretch>
            <a:fillRect/>
          </a:stretch>
        </p:blipFill>
        <p:spPr>
          <a:xfrm>
            <a:off x="2388801" y="1776614"/>
            <a:ext cx="1727699" cy="94503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2"/>
          <p:cNvSpPr/>
          <p:nvPr/>
        </p:nvSpPr>
        <p:spPr>
          <a:xfrm rot="10800000">
            <a:off x="334200" y="1266263"/>
            <a:ext cx="4709700" cy="2916600"/>
          </a:xfrm>
          <a:prstGeom prst="snip1Rect">
            <a:avLst>
              <a:gd fmla="val 0" name="adj"/>
            </a:avLst>
          </a:prstGeom>
          <a:solidFill>
            <a:srgbClr val="F3F3F3"/>
          </a:solidFill>
          <a:ln cap="flat" cmpd="sng" w="12700">
            <a:solidFill>
              <a:srgbClr val="FFFFFF"/>
            </a:solidFill>
            <a:prstDash val="solid"/>
            <a:miter lim="800000"/>
            <a:headEnd len="sm" w="sm" type="none"/>
            <a:tailEnd len="sm" w="sm" type="none"/>
          </a:ln>
          <a:effectLst>
            <a:outerShdw blurRad="40005" rotWithShape="0" algn="ctr" dir="5400000" dist="12700">
              <a:srgbClr val="000000">
                <a:alpha val="247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5B9BD5"/>
              </a:solidFill>
              <a:latin typeface="Calibri"/>
              <a:ea typeface="Calibri"/>
              <a:cs typeface="Calibri"/>
              <a:sym typeface="Calibri"/>
            </a:endParaRPr>
          </a:p>
        </p:txBody>
      </p:sp>
      <p:sp>
        <p:nvSpPr>
          <p:cNvPr id="323" name="Google Shape;323;p42"/>
          <p:cNvSpPr txBox="1"/>
          <p:nvPr/>
        </p:nvSpPr>
        <p:spPr>
          <a:xfrm>
            <a:off x="405356" y="1329075"/>
            <a:ext cx="1707900" cy="1318500"/>
          </a:xfrm>
          <a:prstGeom prst="rect">
            <a:avLst/>
          </a:prstGeom>
          <a:noFill/>
          <a:ln>
            <a:noFill/>
          </a:ln>
        </p:spPr>
        <p:txBody>
          <a:bodyPr anchorCtr="0" anchor="t" bIns="68575" lIns="68575" spcFirstLastPara="1" rIns="68575" wrap="square" tIns="68575">
            <a:spAutoFit/>
          </a:bodyPr>
          <a:lstStyle/>
          <a:p>
            <a:pPr indent="342900" lvl="0" marL="0" marR="0" rtl="0" algn="l">
              <a:lnSpc>
                <a:spcPct val="100000"/>
              </a:lnSpc>
              <a:spcBef>
                <a:spcPts val="0"/>
              </a:spcBef>
              <a:spcAft>
                <a:spcPts val="0"/>
              </a:spcAft>
              <a:buClr>
                <a:srgbClr val="000000"/>
              </a:buClr>
              <a:buSzPts val="1000"/>
              <a:buFont typeface="Arial"/>
              <a:buNone/>
            </a:pPr>
            <a:r>
              <a:rPr b="1" i="0" lang="es" sz="1000" u="none" cap="none" strike="noStrike">
                <a:solidFill>
                  <a:srgbClr val="005390"/>
                </a:solidFill>
                <a:latin typeface="Calibri"/>
                <a:ea typeface="Calibri"/>
                <a:cs typeface="Calibri"/>
                <a:sym typeface="Calibri"/>
              </a:rPr>
              <a:t>Automatization</a:t>
            </a:r>
            <a:endParaRPr b="1" i="0" sz="10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0"/>
              </a:spcAft>
              <a:buNone/>
            </a:pPr>
            <a:r>
              <a:rPr b="1" lang="es" sz="800">
                <a:solidFill>
                  <a:srgbClr val="005390"/>
                </a:solidFill>
                <a:latin typeface="Calibri"/>
                <a:ea typeface="Calibri"/>
                <a:cs typeface="Calibri"/>
                <a:sym typeface="Calibri"/>
              </a:rPr>
              <a:t>High-level</a:t>
            </a:r>
            <a:r>
              <a:rPr b="0" i="0" lang="es" sz="800" u="none" cap="none" strike="noStrike">
                <a:solidFill>
                  <a:srgbClr val="005390"/>
                </a:solidFill>
                <a:latin typeface="Calibri"/>
                <a:ea typeface="Calibri"/>
                <a:cs typeface="Calibri"/>
                <a:sym typeface="Calibri"/>
              </a:rPr>
              <a:t> w</a:t>
            </a:r>
            <a:r>
              <a:rPr lang="es" sz="800">
                <a:solidFill>
                  <a:srgbClr val="005390"/>
                </a:solidFill>
                <a:latin typeface="Calibri"/>
                <a:ea typeface="Calibri"/>
                <a:cs typeface="Calibri"/>
                <a:sym typeface="Calibri"/>
              </a:rPr>
              <a:t>ork</a:t>
            </a:r>
            <a:r>
              <a:rPr b="0" i="0" lang="es" sz="800" u="none" cap="none" strike="noStrike">
                <a:solidFill>
                  <a:srgbClr val="005390"/>
                </a:solidFill>
                <a:latin typeface="Calibri"/>
                <a:ea typeface="Calibri"/>
                <a:cs typeface="Calibri"/>
                <a:sym typeface="Calibri"/>
              </a:rPr>
              <a:t>flow definition</a:t>
            </a:r>
            <a:endParaRPr b="0" i="0" sz="8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0"/>
              </a:spcAft>
              <a:buNone/>
            </a:pPr>
            <a:r>
              <a:rPr lang="es" sz="800">
                <a:solidFill>
                  <a:srgbClr val="005390"/>
                </a:solidFill>
                <a:latin typeface="Calibri"/>
                <a:ea typeface="Calibri"/>
                <a:cs typeface="Calibri"/>
                <a:sym typeface="Calibri"/>
              </a:rPr>
              <a:t>B</a:t>
            </a:r>
            <a:r>
              <a:rPr b="0" i="0" lang="es" sz="800" u="none" cap="none" strike="noStrike">
                <a:solidFill>
                  <a:srgbClr val="005390"/>
                </a:solidFill>
                <a:latin typeface="Calibri"/>
                <a:ea typeface="Calibri"/>
                <a:cs typeface="Calibri"/>
                <a:sym typeface="Calibri"/>
              </a:rPr>
              <a:t>ased on task </a:t>
            </a:r>
            <a:r>
              <a:rPr b="1" i="0" lang="es" sz="800" u="none" cap="none" strike="noStrike">
                <a:solidFill>
                  <a:srgbClr val="005390"/>
                </a:solidFill>
                <a:latin typeface="Calibri"/>
                <a:ea typeface="Calibri"/>
                <a:cs typeface="Calibri"/>
                <a:sym typeface="Calibri"/>
              </a:rPr>
              <a:t>dependencies</a:t>
            </a:r>
            <a:endParaRPr b="1" i="0" sz="8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0"/>
              </a:spcAft>
              <a:buNone/>
            </a:pPr>
            <a:r>
              <a:rPr lang="es" sz="800">
                <a:solidFill>
                  <a:srgbClr val="005390"/>
                </a:solidFill>
                <a:latin typeface="Calibri"/>
                <a:ea typeface="Calibri"/>
                <a:cs typeface="Calibri"/>
                <a:sym typeface="Calibri"/>
              </a:rPr>
              <a:t>S</a:t>
            </a:r>
            <a:r>
              <a:rPr b="0" i="0" lang="es" sz="800" u="none" cap="none" strike="noStrike">
                <a:solidFill>
                  <a:srgbClr val="005390"/>
                </a:solidFill>
                <a:latin typeface="Calibri"/>
                <a:ea typeface="Calibri"/>
                <a:cs typeface="Calibri"/>
                <a:sym typeface="Calibri"/>
              </a:rPr>
              <a:t>eamless</a:t>
            </a:r>
            <a:r>
              <a:rPr lang="es" sz="800">
                <a:solidFill>
                  <a:srgbClr val="005390"/>
                </a:solidFill>
                <a:latin typeface="Calibri"/>
                <a:ea typeface="Calibri"/>
                <a:cs typeface="Calibri"/>
                <a:sym typeface="Calibri"/>
              </a:rPr>
              <a:t> communication</a:t>
            </a:r>
            <a:r>
              <a:rPr b="0" i="0" lang="es" sz="800" u="none" cap="none" strike="noStrike">
                <a:solidFill>
                  <a:srgbClr val="005390"/>
                </a:solidFill>
                <a:latin typeface="Calibri"/>
                <a:ea typeface="Calibri"/>
                <a:cs typeface="Calibri"/>
                <a:sym typeface="Calibri"/>
              </a:rPr>
              <a:t> with remote job </a:t>
            </a:r>
            <a:r>
              <a:rPr b="1" i="0" lang="es" sz="800" u="none" cap="none" strike="noStrike">
                <a:solidFill>
                  <a:srgbClr val="005390"/>
                </a:solidFill>
                <a:latin typeface="Calibri"/>
                <a:ea typeface="Calibri"/>
                <a:cs typeface="Calibri"/>
                <a:sym typeface="Calibri"/>
              </a:rPr>
              <a:t>scheduler</a:t>
            </a:r>
            <a:endParaRPr b="1" i="0" sz="8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800"/>
              </a:spcAft>
              <a:buNone/>
            </a:pPr>
            <a:r>
              <a:rPr b="0" i="0" lang="es" sz="800" u="none" cap="none" strike="noStrike">
                <a:solidFill>
                  <a:srgbClr val="005390"/>
                </a:solidFill>
                <a:latin typeface="Calibri"/>
                <a:ea typeface="Calibri"/>
                <a:cs typeface="Calibri"/>
                <a:sym typeface="Calibri"/>
              </a:rPr>
              <a:t>Automatic </a:t>
            </a:r>
            <a:r>
              <a:rPr b="1" i="0" lang="es" sz="800" u="none" cap="none" strike="noStrike">
                <a:solidFill>
                  <a:srgbClr val="005390"/>
                </a:solidFill>
                <a:latin typeface="Calibri"/>
                <a:ea typeface="Calibri"/>
                <a:cs typeface="Calibri"/>
                <a:sym typeface="Calibri"/>
              </a:rPr>
              <a:t>retries</a:t>
            </a:r>
            <a:r>
              <a:rPr b="0" i="0" lang="es" sz="800" u="none" cap="none" strike="noStrike">
                <a:solidFill>
                  <a:srgbClr val="005390"/>
                </a:solidFill>
                <a:latin typeface="Calibri"/>
                <a:ea typeface="Calibri"/>
                <a:cs typeface="Calibri"/>
                <a:sym typeface="Calibri"/>
              </a:rPr>
              <a:t> in case of error</a:t>
            </a:r>
            <a:endParaRPr b="1" i="0" sz="800" u="none" cap="none" strike="noStrike">
              <a:solidFill>
                <a:srgbClr val="005390"/>
              </a:solidFill>
              <a:latin typeface="Calibri"/>
              <a:ea typeface="Calibri"/>
              <a:cs typeface="Calibri"/>
              <a:sym typeface="Calibri"/>
            </a:endParaRPr>
          </a:p>
        </p:txBody>
      </p:sp>
      <p:sp>
        <p:nvSpPr>
          <p:cNvPr id="324" name="Google Shape;324;p42"/>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000"/>
              <a:buNone/>
            </a:pPr>
            <a:r>
              <a:rPr lang="es"/>
              <a:t>The workflow manager</a:t>
            </a:r>
            <a:r>
              <a:rPr lang="es">
                <a:solidFill>
                  <a:schemeClr val="lt1"/>
                </a:solidFill>
              </a:rPr>
              <a:t> autosubmit</a:t>
            </a:r>
            <a:endParaRPr>
              <a:solidFill>
                <a:schemeClr val="lt1"/>
              </a:solidFill>
            </a:endParaRPr>
          </a:p>
        </p:txBody>
      </p:sp>
      <p:pic>
        <p:nvPicPr>
          <p:cNvPr id="325" name="Google Shape;325;p42"/>
          <p:cNvPicPr preferRelativeResize="0"/>
          <p:nvPr/>
        </p:nvPicPr>
        <p:blipFill rotWithShape="1">
          <a:blip r:embed="rId3">
            <a:alphaModFix/>
          </a:blip>
          <a:srcRect b="71776" l="0" r="0" t="0"/>
          <a:stretch/>
        </p:blipFill>
        <p:spPr>
          <a:xfrm>
            <a:off x="5589974" y="109331"/>
            <a:ext cx="1788657" cy="583108"/>
          </a:xfrm>
          <a:prstGeom prst="rect">
            <a:avLst/>
          </a:prstGeom>
          <a:noFill/>
          <a:ln>
            <a:noFill/>
          </a:ln>
        </p:spPr>
      </p:pic>
      <p:sp>
        <p:nvSpPr>
          <p:cNvPr id="326" name="Google Shape;326;p42"/>
          <p:cNvSpPr txBox="1"/>
          <p:nvPr/>
        </p:nvSpPr>
        <p:spPr>
          <a:xfrm>
            <a:off x="2433019" y="4322625"/>
            <a:ext cx="6711000" cy="780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600"/>
              <a:buFont typeface="Arial"/>
              <a:buNone/>
            </a:pPr>
            <a:r>
              <a:rPr b="0" i="0" lang="es" sz="700" u="none" cap="none" strike="noStrike">
                <a:solidFill>
                  <a:srgbClr val="000000"/>
                </a:solidFill>
                <a:latin typeface="Arial"/>
                <a:ea typeface="Arial"/>
                <a:cs typeface="Arial"/>
                <a:sym typeface="Arial"/>
              </a:rPr>
              <a:t>D. Manubens-Gil, J. Vegas-Regidor, C. Prodhomme, O. Mula-Valls and F. J. Doblas-Reyes, (2016). “Seamless management of ensemble climate prediction experiments on HPC platforms”, 2016 International Conference on High Performance Computing &amp; Simulation (HPCS), Innsbruck, pp. 895-900. </a:t>
            </a:r>
            <a:r>
              <a:rPr b="0" i="0" lang="es" sz="700" u="sng" cap="none" strike="noStrike">
                <a:solidFill>
                  <a:schemeClr val="hlink"/>
                </a:solidFill>
                <a:latin typeface="Arial"/>
                <a:ea typeface="Arial"/>
                <a:cs typeface="Arial"/>
                <a:sym typeface="Arial"/>
                <a:hlinkClick r:id="rId4"/>
              </a:rPr>
              <a:t>https://doi.org/10.1109/HPCSim.2016.7568429</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600"/>
              <a:buFont typeface="Arial"/>
              <a:buNone/>
            </a:pPr>
            <a:r>
              <a:rPr b="0" i="0" lang="es" sz="700" u="none" cap="none" strike="noStrike">
                <a:solidFill>
                  <a:srgbClr val="000000"/>
                </a:solidFill>
                <a:latin typeface="Arial"/>
                <a:ea typeface="Arial"/>
                <a:cs typeface="Arial"/>
                <a:sym typeface="Arial"/>
              </a:rPr>
              <a:t>W. Uruchi, M. Castrillo and D. Beltrán, (2021). “Autosubmit GUI: A Javascript-based Graphical User Interface to Monitor Experiments Workflow Execution”, Journal of Open Source Software, 6(59), 3049. </a:t>
            </a:r>
            <a:r>
              <a:rPr b="0" i="0" lang="es" sz="700" u="sng" cap="none" strike="noStrike">
                <a:solidFill>
                  <a:schemeClr val="hlink"/>
                </a:solidFill>
                <a:latin typeface="Arial"/>
                <a:ea typeface="Arial"/>
                <a:cs typeface="Arial"/>
                <a:sym typeface="Arial"/>
                <a:hlinkClick r:id="rId5"/>
              </a:rPr>
              <a:t>https://doi.org/10.21105/joss.03049</a:t>
            </a:r>
            <a:endParaRPr b="0" i="0" sz="700" u="none" cap="none" strike="noStrike">
              <a:solidFill>
                <a:srgbClr val="000000"/>
              </a:solidFill>
              <a:latin typeface="Arial"/>
              <a:ea typeface="Arial"/>
              <a:cs typeface="Arial"/>
              <a:sym typeface="Arial"/>
            </a:endParaRPr>
          </a:p>
        </p:txBody>
      </p:sp>
      <p:sp>
        <p:nvSpPr>
          <p:cNvPr id="327" name="Google Shape;327;p42"/>
          <p:cNvSpPr txBox="1"/>
          <p:nvPr/>
        </p:nvSpPr>
        <p:spPr>
          <a:xfrm>
            <a:off x="3459956" y="1323338"/>
            <a:ext cx="1655400" cy="1852200"/>
          </a:xfrm>
          <a:prstGeom prst="rect">
            <a:avLst/>
          </a:prstGeom>
          <a:noFill/>
          <a:ln>
            <a:noFill/>
          </a:ln>
        </p:spPr>
        <p:txBody>
          <a:bodyPr anchorCtr="0" anchor="t" bIns="68575" lIns="68575" spcFirstLastPara="1" rIns="68575" wrap="square" tIns="68575">
            <a:spAutoFit/>
          </a:bodyPr>
          <a:lstStyle/>
          <a:p>
            <a:pPr indent="342900" lvl="0" marL="0" marR="0" rtl="0" algn="l">
              <a:lnSpc>
                <a:spcPct val="100000"/>
              </a:lnSpc>
              <a:spcBef>
                <a:spcPts val="0"/>
              </a:spcBef>
              <a:spcAft>
                <a:spcPts val="0"/>
              </a:spcAft>
              <a:buClr>
                <a:srgbClr val="000000"/>
              </a:buClr>
              <a:buSzPts val="1000"/>
              <a:buFont typeface="Arial"/>
              <a:buNone/>
            </a:pPr>
            <a:r>
              <a:rPr b="1" i="0" lang="es" sz="1000" u="none" cap="none" strike="noStrike">
                <a:solidFill>
                  <a:srgbClr val="005390"/>
                </a:solidFill>
                <a:latin typeface="Calibri"/>
                <a:ea typeface="Calibri"/>
                <a:cs typeface="Calibri"/>
                <a:sym typeface="Calibri"/>
              </a:rPr>
              <a:t>Efficiency</a:t>
            </a:r>
            <a:endParaRPr b="1" i="0" sz="10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0"/>
              </a:spcAft>
              <a:buNone/>
            </a:pPr>
            <a:r>
              <a:rPr b="0" i="0" lang="es" sz="800" u="none" cap="none" strike="noStrike">
                <a:solidFill>
                  <a:srgbClr val="005390"/>
                </a:solidFill>
                <a:latin typeface="Calibri"/>
                <a:ea typeface="Calibri"/>
                <a:cs typeface="Calibri"/>
                <a:sym typeface="Calibri"/>
              </a:rPr>
              <a:t>Possibility to refine granularity (</a:t>
            </a:r>
            <a:r>
              <a:rPr b="1" i="0" lang="es" sz="800" u="none" cap="none" strike="noStrike">
                <a:solidFill>
                  <a:srgbClr val="005390"/>
                </a:solidFill>
                <a:latin typeface="Calibri"/>
                <a:ea typeface="Calibri"/>
                <a:cs typeface="Calibri"/>
                <a:sym typeface="Calibri"/>
              </a:rPr>
              <a:t>chunks</a:t>
            </a:r>
            <a:r>
              <a:rPr b="0" i="0" lang="es" sz="800" u="none" cap="none" strike="noStrike">
                <a:solidFill>
                  <a:srgbClr val="005390"/>
                </a:solidFill>
                <a:latin typeface="Calibri"/>
                <a:ea typeface="Calibri"/>
                <a:cs typeface="Calibri"/>
                <a:sym typeface="Calibri"/>
              </a:rPr>
              <a:t>)</a:t>
            </a:r>
            <a:endParaRPr b="0" i="0" sz="8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0"/>
              </a:spcAft>
              <a:buNone/>
            </a:pPr>
            <a:r>
              <a:rPr b="1" i="0" lang="es" sz="800" u="none" cap="none" strike="noStrike">
                <a:solidFill>
                  <a:srgbClr val="005390"/>
                </a:solidFill>
                <a:latin typeface="Calibri"/>
                <a:ea typeface="Calibri"/>
                <a:cs typeface="Calibri"/>
                <a:sym typeface="Calibri"/>
              </a:rPr>
              <a:t>Wrap</a:t>
            </a:r>
            <a:r>
              <a:rPr b="0" i="0" lang="es" sz="800" u="none" cap="none" strike="noStrike">
                <a:solidFill>
                  <a:srgbClr val="005390"/>
                </a:solidFill>
                <a:latin typeface="Calibri"/>
                <a:ea typeface="Calibri"/>
                <a:cs typeface="Calibri"/>
                <a:sym typeface="Calibri"/>
              </a:rPr>
              <a:t> individual tasks in bigger allocations to better suit running rules</a:t>
            </a:r>
            <a:endParaRPr b="0" i="0" sz="8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0"/>
              </a:spcAft>
              <a:buNone/>
            </a:pPr>
            <a:r>
              <a:t/>
            </a:r>
            <a:endParaRPr b="0" i="0" sz="800" u="none" cap="none" strike="noStrike">
              <a:solidFill>
                <a:srgbClr val="005390"/>
              </a:solidFill>
              <a:latin typeface="Calibri"/>
              <a:ea typeface="Calibri"/>
              <a:cs typeface="Calibri"/>
              <a:sym typeface="Calibri"/>
            </a:endParaRPr>
          </a:p>
          <a:p>
            <a:pPr indent="0" lvl="0" marL="342900" marR="0" rtl="0" algn="l">
              <a:lnSpc>
                <a:spcPct val="100000"/>
              </a:lnSpc>
              <a:spcBef>
                <a:spcPts val="800"/>
              </a:spcBef>
              <a:spcAft>
                <a:spcPts val="0"/>
              </a:spcAft>
              <a:buClr>
                <a:srgbClr val="000000"/>
              </a:buClr>
              <a:buSzPts val="1000"/>
              <a:buFont typeface="Arial"/>
              <a:buNone/>
            </a:pPr>
            <a:r>
              <a:t/>
            </a:r>
            <a:endParaRPr b="0" i="0" sz="10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800"/>
              </a:spcAft>
              <a:buClr>
                <a:srgbClr val="000000"/>
              </a:buClr>
              <a:buSzPts val="1000"/>
              <a:buFont typeface="Arial"/>
              <a:buNone/>
            </a:pPr>
            <a:r>
              <a:t/>
            </a:r>
            <a:endParaRPr b="1" i="0" sz="1000" u="none" cap="none" strike="noStrike">
              <a:solidFill>
                <a:srgbClr val="005390"/>
              </a:solidFill>
              <a:latin typeface="Calibri"/>
              <a:ea typeface="Calibri"/>
              <a:cs typeface="Calibri"/>
              <a:sym typeface="Calibri"/>
            </a:endParaRPr>
          </a:p>
        </p:txBody>
      </p:sp>
      <p:sp>
        <p:nvSpPr>
          <p:cNvPr id="328" name="Google Shape;328;p42"/>
          <p:cNvSpPr txBox="1"/>
          <p:nvPr/>
        </p:nvSpPr>
        <p:spPr>
          <a:xfrm>
            <a:off x="432844" y="2657625"/>
            <a:ext cx="1570800" cy="1800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i="0" lang="es" sz="1000" u="none" cap="none" strike="noStrike">
                <a:solidFill>
                  <a:srgbClr val="38761D"/>
                </a:solidFill>
                <a:latin typeface="Calibri"/>
                <a:ea typeface="Calibri"/>
                <a:cs typeface="Calibri"/>
                <a:sym typeface="Calibri"/>
              </a:rPr>
              <a:t>Robustness</a:t>
            </a:r>
            <a:endParaRPr b="1" i="0" sz="10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1" i="0" lang="es" sz="800" u="none" cap="none" strike="noStrike">
                <a:solidFill>
                  <a:srgbClr val="38761D"/>
                </a:solidFill>
                <a:latin typeface="Calibri"/>
                <a:ea typeface="Calibri"/>
                <a:cs typeface="Calibri"/>
                <a:sym typeface="Calibri"/>
              </a:rPr>
              <a:t>Scalable</a:t>
            </a:r>
            <a:r>
              <a:rPr b="0" i="0" lang="es" sz="800" u="none" cap="none" strike="noStrike">
                <a:solidFill>
                  <a:srgbClr val="38761D"/>
                </a:solidFill>
                <a:latin typeface="Calibri"/>
                <a:ea typeface="Calibri"/>
                <a:cs typeface="Calibri"/>
                <a:sym typeface="Calibri"/>
              </a:rPr>
              <a:t> database</a:t>
            </a:r>
            <a:endParaRPr b="0"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0" i="0" lang="es" sz="800" u="none" cap="none" strike="noStrike">
                <a:solidFill>
                  <a:srgbClr val="38761D"/>
                </a:solidFill>
                <a:latin typeface="Calibri"/>
                <a:ea typeface="Calibri"/>
                <a:cs typeface="Calibri"/>
                <a:sym typeface="Calibri"/>
              </a:rPr>
              <a:t>Use </a:t>
            </a:r>
            <a:r>
              <a:rPr b="1" i="0" lang="es" sz="800" u="none" cap="none" strike="noStrike">
                <a:solidFill>
                  <a:srgbClr val="38761D"/>
                </a:solidFill>
                <a:latin typeface="Calibri"/>
                <a:ea typeface="Calibri"/>
                <a:cs typeface="Calibri"/>
                <a:sym typeface="Calibri"/>
              </a:rPr>
              <a:t>multiple</a:t>
            </a:r>
            <a:r>
              <a:rPr b="0" i="0" lang="es" sz="800" u="none" cap="none" strike="noStrike">
                <a:solidFill>
                  <a:srgbClr val="38761D"/>
                </a:solidFill>
                <a:latin typeface="Calibri"/>
                <a:ea typeface="Calibri"/>
                <a:cs typeface="Calibri"/>
                <a:sym typeface="Calibri"/>
              </a:rPr>
              <a:t> </a:t>
            </a:r>
            <a:r>
              <a:rPr b="1" i="0" lang="es" sz="800" u="none" cap="none" strike="noStrike">
                <a:solidFill>
                  <a:srgbClr val="38761D"/>
                </a:solidFill>
                <a:latin typeface="Calibri"/>
                <a:ea typeface="Calibri"/>
                <a:cs typeface="Calibri"/>
                <a:sym typeface="Calibri"/>
              </a:rPr>
              <a:t>login</a:t>
            </a:r>
            <a:r>
              <a:rPr b="0" i="0" lang="es" sz="800" u="none" cap="none" strike="noStrike">
                <a:solidFill>
                  <a:srgbClr val="38761D"/>
                </a:solidFill>
                <a:latin typeface="Calibri"/>
                <a:ea typeface="Calibri"/>
                <a:cs typeface="Calibri"/>
                <a:sym typeface="Calibri"/>
              </a:rPr>
              <a:t> nodes</a:t>
            </a:r>
            <a:endParaRPr b="1"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1" i="0" lang="es" sz="800" u="none" cap="none" strike="noStrike">
                <a:solidFill>
                  <a:srgbClr val="38761D"/>
                </a:solidFill>
                <a:latin typeface="Calibri"/>
                <a:ea typeface="Calibri"/>
                <a:cs typeface="Calibri"/>
                <a:sym typeface="Calibri"/>
              </a:rPr>
              <a:t>Auto-recovery</a:t>
            </a:r>
            <a:r>
              <a:rPr b="0" i="0" lang="es" sz="800" u="none" cap="none" strike="noStrike">
                <a:solidFill>
                  <a:srgbClr val="38761D"/>
                </a:solidFill>
                <a:latin typeface="Calibri"/>
                <a:ea typeface="Calibri"/>
                <a:cs typeface="Calibri"/>
                <a:sym typeface="Calibri"/>
              </a:rPr>
              <a:t> (after network</a:t>
            </a:r>
            <a:r>
              <a:rPr lang="es" sz="800">
                <a:solidFill>
                  <a:srgbClr val="38761D"/>
                </a:solidFill>
                <a:latin typeface="Calibri"/>
                <a:ea typeface="Calibri"/>
                <a:cs typeface="Calibri"/>
                <a:sym typeface="Calibri"/>
              </a:rPr>
              <a:t> or </a:t>
            </a:r>
            <a:r>
              <a:rPr b="0" i="0" lang="es" sz="800" u="none" cap="none" strike="noStrike">
                <a:solidFill>
                  <a:srgbClr val="38761D"/>
                </a:solidFill>
                <a:latin typeface="Calibri"/>
                <a:ea typeface="Calibri"/>
                <a:cs typeface="Calibri"/>
                <a:sym typeface="Calibri"/>
              </a:rPr>
              <a:t>filesystem issues)</a:t>
            </a:r>
            <a:endParaRPr b="0"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0" i="0" lang="es" sz="800" u="none" cap="none" strike="noStrike">
                <a:solidFill>
                  <a:srgbClr val="38761D"/>
                </a:solidFill>
                <a:latin typeface="Calibri"/>
                <a:ea typeface="Calibri"/>
                <a:cs typeface="Calibri"/>
                <a:sym typeface="Calibri"/>
              </a:rPr>
              <a:t>Mail </a:t>
            </a:r>
            <a:r>
              <a:rPr b="1" i="0" lang="es" sz="800" u="none" cap="none" strike="noStrike">
                <a:solidFill>
                  <a:srgbClr val="38761D"/>
                </a:solidFill>
                <a:latin typeface="Calibri"/>
                <a:ea typeface="Calibri"/>
                <a:cs typeface="Calibri"/>
                <a:sym typeface="Calibri"/>
              </a:rPr>
              <a:t>notifications</a:t>
            </a:r>
            <a:endParaRPr b="1"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0" i="0" lang="es" sz="800" u="none" cap="none" strike="noStrike">
                <a:solidFill>
                  <a:srgbClr val="38761D"/>
                </a:solidFill>
                <a:latin typeface="Calibri"/>
                <a:ea typeface="Calibri"/>
                <a:cs typeface="Calibri"/>
                <a:sym typeface="Calibri"/>
              </a:rPr>
              <a:t>Full </a:t>
            </a:r>
            <a:r>
              <a:rPr b="1" i="0" lang="es" sz="800" u="none" cap="none" strike="noStrike">
                <a:solidFill>
                  <a:srgbClr val="38761D"/>
                </a:solidFill>
                <a:latin typeface="Calibri"/>
                <a:ea typeface="Calibri"/>
                <a:cs typeface="Calibri"/>
                <a:sym typeface="Calibri"/>
              </a:rPr>
              <a:t>traceability</a:t>
            </a:r>
            <a:endParaRPr b="1"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800"/>
              </a:spcAft>
              <a:buClr>
                <a:srgbClr val="000000"/>
              </a:buClr>
              <a:buSzPts val="1000"/>
              <a:buFont typeface="Arial"/>
              <a:buNone/>
            </a:pPr>
            <a:r>
              <a:t/>
            </a:r>
            <a:endParaRPr b="1" i="0" sz="1000" u="none" cap="none" strike="noStrike">
              <a:solidFill>
                <a:srgbClr val="38761D"/>
              </a:solidFill>
              <a:latin typeface="Calibri"/>
              <a:ea typeface="Calibri"/>
              <a:cs typeface="Calibri"/>
              <a:sym typeface="Calibri"/>
            </a:endParaRPr>
          </a:p>
        </p:txBody>
      </p:sp>
      <p:sp>
        <p:nvSpPr>
          <p:cNvPr id="329" name="Google Shape;329;p42"/>
          <p:cNvSpPr txBox="1"/>
          <p:nvPr/>
        </p:nvSpPr>
        <p:spPr>
          <a:xfrm>
            <a:off x="1966425" y="1329075"/>
            <a:ext cx="1570800" cy="8670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chemeClr val="dk1"/>
              </a:buClr>
              <a:buSzPts val="800"/>
              <a:buFont typeface="Arial"/>
              <a:buNone/>
            </a:pPr>
            <a:r>
              <a:rPr b="1" i="0" lang="es" sz="1000" u="none" cap="none" strike="noStrike">
                <a:solidFill>
                  <a:srgbClr val="005390"/>
                </a:solidFill>
                <a:latin typeface="Calibri"/>
                <a:ea typeface="Calibri"/>
                <a:cs typeface="Calibri"/>
                <a:sym typeface="Calibri"/>
              </a:rPr>
              <a:t>Multi-platform</a:t>
            </a:r>
            <a:endParaRPr b="1" i="0" sz="10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0"/>
              </a:spcAft>
              <a:buNone/>
            </a:pPr>
            <a:r>
              <a:rPr b="0" i="0" lang="es" sz="800" u="none" cap="none" strike="noStrike">
                <a:solidFill>
                  <a:srgbClr val="005390"/>
                </a:solidFill>
                <a:latin typeface="Calibri"/>
                <a:ea typeface="Calibri"/>
                <a:cs typeface="Calibri"/>
                <a:sym typeface="Calibri"/>
              </a:rPr>
              <a:t>Combines different </a:t>
            </a:r>
            <a:r>
              <a:rPr b="1" i="0" lang="es" sz="800" u="none" cap="none" strike="noStrike">
                <a:solidFill>
                  <a:srgbClr val="005390"/>
                </a:solidFill>
                <a:latin typeface="Calibri"/>
                <a:ea typeface="Calibri"/>
                <a:cs typeface="Calibri"/>
                <a:sym typeface="Calibri"/>
              </a:rPr>
              <a:t>platforms</a:t>
            </a:r>
            <a:r>
              <a:rPr b="0" i="0" lang="es" sz="800" u="none" cap="none" strike="noStrike">
                <a:solidFill>
                  <a:srgbClr val="005390"/>
                </a:solidFill>
                <a:latin typeface="Calibri"/>
                <a:ea typeface="Calibri"/>
                <a:cs typeface="Calibri"/>
                <a:sym typeface="Calibri"/>
              </a:rPr>
              <a:t> and </a:t>
            </a:r>
            <a:r>
              <a:rPr b="1" i="0" lang="es" sz="800" u="none" cap="none" strike="noStrike">
                <a:solidFill>
                  <a:srgbClr val="005390"/>
                </a:solidFill>
                <a:latin typeface="Calibri"/>
                <a:ea typeface="Calibri"/>
                <a:cs typeface="Calibri"/>
                <a:sym typeface="Calibri"/>
              </a:rPr>
              <a:t>partitions</a:t>
            </a:r>
            <a:r>
              <a:rPr b="0" i="0" lang="es" sz="800" u="none" cap="none" strike="noStrike">
                <a:solidFill>
                  <a:srgbClr val="005390"/>
                </a:solidFill>
                <a:latin typeface="Calibri"/>
                <a:ea typeface="Calibri"/>
                <a:cs typeface="Calibri"/>
                <a:sym typeface="Calibri"/>
              </a:rPr>
              <a:t> in the same workflow</a:t>
            </a:r>
            <a:endParaRPr b="0" i="0" sz="800" u="none" cap="none" strike="noStrike">
              <a:solidFill>
                <a:srgbClr val="005390"/>
              </a:solidFill>
              <a:latin typeface="Calibri"/>
              <a:ea typeface="Calibri"/>
              <a:cs typeface="Calibri"/>
              <a:sym typeface="Calibri"/>
            </a:endParaRPr>
          </a:p>
          <a:p>
            <a:pPr indent="0" lvl="0" marL="0" marR="0" rtl="0" algn="l">
              <a:lnSpc>
                <a:spcPct val="100000"/>
              </a:lnSpc>
              <a:spcBef>
                <a:spcPts val="800"/>
              </a:spcBef>
              <a:spcAft>
                <a:spcPts val="800"/>
              </a:spcAft>
              <a:buNone/>
            </a:pPr>
            <a:r>
              <a:rPr lang="es" sz="800">
                <a:solidFill>
                  <a:srgbClr val="005390"/>
                </a:solidFill>
                <a:latin typeface="Calibri"/>
                <a:ea typeface="Calibri"/>
                <a:cs typeface="Calibri"/>
                <a:sym typeface="Calibri"/>
              </a:rPr>
              <a:t>Centralized</a:t>
            </a:r>
            <a:r>
              <a:rPr b="0" i="0" lang="es" sz="800" u="none" cap="none" strike="noStrike">
                <a:solidFill>
                  <a:srgbClr val="005390"/>
                </a:solidFill>
                <a:latin typeface="Calibri"/>
                <a:ea typeface="Calibri"/>
                <a:cs typeface="Calibri"/>
                <a:sym typeface="Calibri"/>
              </a:rPr>
              <a:t> </a:t>
            </a:r>
            <a:r>
              <a:rPr b="1" i="0" lang="es" sz="800" u="none" cap="none" strike="noStrike">
                <a:solidFill>
                  <a:srgbClr val="005390"/>
                </a:solidFill>
                <a:latin typeface="Calibri"/>
                <a:ea typeface="Calibri"/>
                <a:cs typeface="Calibri"/>
                <a:sym typeface="Calibri"/>
              </a:rPr>
              <a:t>user authentication</a:t>
            </a:r>
            <a:endParaRPr b="1" i="0" sz="800" u="none" cap="none" strike="noStrike">
              <a:solidFill>
                <a:srgbClr val="005390"/>
              </a:solidFill>
              <a:latin typeface="Calibri"/>
              <a:ea typeface="Calibri"/>
              <a:cs typeface="Calibri"/>
              <a:sym typeface="Calibri"/>
            </a:endParaRPr>
          </a:p>
        </p:txBody>
      </p:sp>
      <p:sp>
        <p:nvSpPr>
          <p:cNvPr id="330" name="Google Shape;330;p42"/>
          <p:cNvSpPr txBox="1"/>
          <p:nvPr/>
        </p:nvSpPr>
        <p:spPr>
          <a:xfrm>
            <a:off x="1978331" y="2657944"/>
            <a:ext cx="1570800" cy="1092900"/>
          </a:xfrm>
          <a:prstGeom prst="rect">
            <a:avLst/>
          </a:prstGeom>
          <a:noFill/>
          <a:ln>
            <a:noFill/>
          </a:ln>
        </p:spPr>
        <p:txBody>
          <a:bodyPr anchorCtr="0" anchor="t" bIns="68575" lIns="68575" spcFirstLastPara="1" rIns="68575" wrap="square" tIns="68575">
            <a:spAutoFit/>
          </a:bodyPr>
          <a:lstStyle/>
          <a:p>
            <a:pPr indent="342900" lvl="0" marL="0" marR="0" rtl="0" algn="l">
              <a:lnSpc>
                <a:spcPct val="100000"/>
              </a:lnSpc>
              <a:spcBef>
                <a:spcPts val="0"/>
              </a:spcBef>
              <a:spcAft>
                <a:spcPts val="0"/>
              </a:spcAft>
              <a:buClr>
                <a:srgbClr val="000000"/>
              </a:buClr>
              <a:buSzPts val="1000"/>
              <a:buFont typeface="Arial"/>
              <a:buNone/>
            </a:pPr>
            <a:r>
              <a:rPr b="1" lang="es" sz="1000">
                <a:solidFill>
                  <a:srgbClr val="38761D"/>
                </a:solidFill>
                <a:latin typeface="Calibri"/>
                <a:ea typeface="Calibri"/>
                <a:cs typeface="Calibri"/>
                <a:sym typeface="Calibri"/>
              </a:rPr>
              <a:t>Portability</a:t>
            </a:r>
            <a:endParaRPr b="1" i="0" sz="10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1" lang="es" sz="800">
                <a:solidFill>
                  <a:srgbClr val="38761D"/>
                </a:solidFill>
                <a:latin typeface="Calibri"/>
                <a:ea typeface="Calibri"/>
                <a:cs typeface="Calibri"/>
                <a:sym typeface="Calibri"/>
              </a:rPr>
              <a:t>Python </a:t>
            </a:r>
            <a:r>
              <a:rPr lang="es" sz="800">
                <a:solidFill>
                  <a:srgbClr val="38761D"/>
                </a:solidFill>
                <a:latin typeface="Calibri"/>
                <a:ea typeface="Calibri"/>
                <a:cs typeface="Calibri"/>
                <a:sym typeface="Calibri"/>
              </a:rPr>
              <a:t>tool (container available)</a:t>
            </a:r>
            <a:endParaRPr sz="800">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1" i="0" lang="es" sz="800" u="none" cap="none" strike="noStrike">
                <a:solidFill>
                  <a:srgbClr val="38761D"/>
                </a:solidFill>
                <a:latin typeface="Calibri"/>
                <a:ea typeface="Calibri"/>
                <a:cs typeface="Calibri"/>
                <a:sym typeface="Calibri"/>
              </a:rPr>
              <a:t>Shared </a:t>
            </a:r>
            <a:r>
              <a:rPr b="0" i="0" lang="es" sz="800" u="none" cap="none" strike="noStrike">
                <a:solidFill>
                  <a:srgbClr val="38761D"/>
                </a:solidFill>
                <a:latin typeface="Calibri"/>
                <a:ea typeface="Calibri"/>
                <a:cs typeface="Calibri"/>
                <a:sym typeface="Calibri"/>
              </a:rPr>
              <a:t>database across platforms with option to copy experiments</a:t>
            </a:r>
            <a:endParaRPr b="0"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800"/>
              </a:spcAft>
              <a:buNone/>
            </a:pPr>
            <a:r>
              <a:rPr b="0" i="0" lang="es" sz="800" u="none" cap="none" strike="noStrike">
                <a:solidFill>
                  <a:srgbClr val="38761D"/>
                </a:solidFill>
                <a:latin typeface="Calibri"/>
                <a:ea typeface="Calibri"/>
                <a:cs typeface="Calibri"/>
                <a:sym typeface="Calibri"/>
              </a:rPr>
              <a:t>Web</a:t>
            </a:r>
            <a:r>
              <a:rPr lang="es" sz="800">
                <a:solidFill>
                  <a:srgbClr val="38761D"/>
                </a:solidFill>
                <a:latin typeface="Calibri"/>
                <a:ea typeface="Calibri"/>
                <a:cs typeface="Calibri"/>
                <a:sym typeface="Calibri"/>
              </a:rPr>
              <a:t>-</a:t>
            </a:r>
            <a:r>
              <a:rPr b="0" i="0" lang="es" sz="800" u="none" cap="none" strike="noStrike">
                <a:solidFill>
                  <a:srgbClr val="38761D"/>
                </a:solidFill>
                <a:latin typeface="Calibri"/>
                <a:ea typeface="Calibri"/>
                <a:cs typeface="Calibri"/>
                <a:sym typeface="Calibri"/>
              </a:rPr>
              <a:t>based </a:t>
            </a:r>
            <a:r>
              <a:rPr b="1" i="0" lang="es" sz="800" u="none" cap="none" strike="noStrike">
                <a:solidFill>
                  <a:srgbClr val="38761D"/>
                </a:solidFill>
                <a:latin typeface="Calibri"/>
                <a:ea typeface="Calibri"/>
                <a:cs typeface="Calibri"/>
                <a:sym typeface="Calibri"/>
              </a:rPr>
              <a:t>GUI</a:t>
            </a:r>
            <a:endParaRPr b="0" i="0" sz="800" u="none" cap="none" strike="noStrike">
              <a:solidFill>
                <a:srgbClr val="38761D"/>
              </a:solidFill>
              <a:latin typeface="Calibri"/>
              <a:ea typeface="Calibri"/>
              <a:cs typeface="Calibri"/>
              <a:sym typeface="Calibri"/>
            </a:endParaRPr>
          </a:p>
        </p:txBody>
      </p:sp>
      <p:sp>
        <p:nvSpPr>
          <p:cNvPr id="331" name="Google Shape;331;p42"/>
          <p:cNvSpPr txBox="1"/>
          <p:nvPr/>
        </p:nvSpPr>
        <p:spPr>
          <a:xfrm>
            <a:off x="3486544" y="2637263"/>
            <a:ext cx="1528800" cy="1318500"/>
          </a:xfrm>
          <a:prstGeom prst="rect">
            <a:avLst/>
          </a:prstGeom>
          <a:noFill/>
          <a:ln>
            <a:noFill/>
          </a:ln>
        </p:spPr>
        <p:txBody>
          <a:bodyPr anchorCtr="0" anchor="t" bIns="68575" lIns="68575" spcFirstLastPara="1" rIns="68575" wrap="square" tIns="68575">
            <a:spAutoFit/>
          </a:bodyPr>
          <a:lstStyle/>
          <a:p>
            <a:pPr indent="342900" lvl="0" marL="0" marR="0" rtl="0" algn="l">
              <a:lnSpc>
                <a:spcPct val="100000"/>
              </a:lnSpc>
              <a:spcBef>
                <a:spcPts val="0"/>
              </a:spcBef>
              <a:spcAft>
                <a:spcPts val="0"/>
              </a:spcAft>
              <a:buClr>
                <a:srgbClr val="000000"/>
              </a:buClr>
              <a:buSzPts val="1000"/>
              <a:buFont typeface="Arial"/>
              <a:buNone/>
            </a:pPr>
            <a:r>
              <a:rPr b="1" i="0" lang="es" sz="1000" u="none" cap="none" strike="noStrike">
                <a:solidFill>
                  <a:srgbClr val="38761D"/>
                </a:solidFill>
                <a:latin typeface="Calibri"/>
                <a:ea typeface="Calibri"/>
                <a:cs typeface="Calibri"/>
                <a:sym typeface="Calibri"/>
              </a:rPr>
              <a:t>Monitoring</a:t>
            </a:r>
            <a:endParaRPr b="1" i="0" sz="10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1" i="0" lang="es" sz="800" u="none" cap="none" strike="noStrike">
                <a:solidFill>
                  <a:srgbClr val="38761D"/>
                </a:solidFill>
                <a:latin typeface="Calibri"/>
                <a:ea typeface="Calibri"/>
                <a:cs typeface="Calibri"/>
                <a:sym typeface="Calibri"/>
              </a:rPr>
              <a:t>Real time</a:t>
            </a:r>
            <a:r>
              <a:rPr b="0" i="0" lang="es" sz="800" u="none" cap="none" strike="noStrike">
                <a:solidFill>
                  <a:srgbClr val="38761D"/>
                </a:solidFill>
                <a:latin typeface="Calibri"/>
                <a:ea typeface="Calibri"/>
                <a:cs typeface="Calibri"/>
                <a:sym typeface="Calibri"/>
              </a:rPr>
              <a:t> workflow status</a:t>
            </a:r>
            <a:endParaRPr b="0"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1" i="0" lang="es" sz="800" u="none" cap="none" strike="noStrike">
                <a:solidFill>
                  <a:srgbClr val="38761D"/>
                </a:solidFill>
                <a:latin typeface="Calibri"/>
                <a:ea typeface="Calibri"/>
                <a:cs typeface="Calibri"/>
                <a:sym typeface="Calibri"/>
              </a:rPr>
              <a:t>Unique</a:t>
            </a:r>
            <a:r>
              <a:rPr b="0" i="0" lang="es" sz="800" u="none" cap="none" strike="noStrike">
                <a:solidFill>
                  <a:srgbClr val="38761D"/>
                </a:solidFill>
                <a:latin typeface="Calibri"/>
                <a:ea typeface="Calibri"/>
                <a:cs typeface="Calibri"/>
                <a:sym typeface="Calibri"/>
              </a:rPr>
              <a:t> end point to all jobs with polling method</a:t>
            </a:r>
            <a:endParaRPr b="0"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0"/>
              </a:spcAft>
              <a:buNone/>
            </a:pPr>
            <a:r>
              <a:rPr b="0" i="0" lang="es" sz="800" u="none" cap="none" strike="noStrike">
                <a:solidFill>
                  <a:srgbClr val="38761D"/>
                </a:solidFill>
                <a:latin typeface="Calibri"/>
                <a:ea typeface="Calibri"/>
                <a:cs typeface="Calibri"/>
                <a:sym typeface="Calibri"/>
              </a:rPr>
              <a:t>Access </a:t>
            </a:r>
            <a:r>
              <a:rPr b="1" i="0" lang="es" sz="800" u="none" cap="none" strike="noStrike">
                <a:solidFill>
                  <a:srgbClr val="38761D"/>
                </a:solidFill>
                <a:latin typeface="Calibri"/>
                <a:ea typeface="Calibri"/>
                <a:cs typeface="Calibri"/>
                <a:sym typeface="Calibri"/>
              </a:rPr>
              <a:t>job log files</a:t>
            </a:r>
            <a:r>
              <a:rPr b="0" i="0" lang="es" sz="800" u="none" cap="none" strike="noStrike">
                <a:solidFill>
                  <a:srgbClr val="38761D"/>
                </a:solidFill>
                <a:latin typeface="Calibri"/>
                <a:ea typeface="Calibri"/>
                <a:cs typeface="Calibri"/>
                <a:sym typeface="Calibri"/>
              </a:rPr>
              <a:t> from the GUI</a:t>
            </a:r>
            <a:endParaRPr b="0" i="0" sz="800" u="none" cap="none" strike="noStrike">
              <a:solidFill>
                <a:srgbClr val="38761D"/>
              </a:solidFill>
              <a:latin typeface="Calibri"/>
              <a:ea typeface="Calibri"/>
              <a:cs typeface="Calibri"/>
              <a:sym typeface="Calibri"/>
            </a:endParaRPr>
          </a:p>
          <a:p>
            <a:pPr indent="0" lvl="0" marL="0" marR="0" rtl="0" algn="l">
              <a:lnSpc>
                <a:spcPct val="100000"/>
              </a:lnSpc>
              <a:spcBef>
                <a:spcPts val="800"/>
              </a:spcBef>
              <a:spcAft>
                <a:spcPts val="800"/>
              </a:spcAft>
              <a:buNone/>
            </a:pPr>
            <a:r>
              <a:rPr b="0" i="0" lang="es" sz="800" u="none" cap="none" strike="noStrike">
                <a:solidFill>
                  <a:srgbClr val="38761D"/>
                </a:solidFill>
                <a:latin typeface="Calibri"/>
                <a:ea typeface="Calibri"/>
                <a:cs typeface="Calibri"/>
                <a:sym typeface="Calibri"/>
              </a:rPr>
              <a:t>Stats and </a:t>
            </a:r>
            <a:r>
              <a:rPr b="1" i="0" lang="es" sz="800" u="none" cap="none" strike="noStrike">
                <a:solidFill>
                  <a:srgbClr val="38761D"/>
                </a:solidFill>
                <a:latin typeface="Calibri"/>
                <a:ea typeface="Calibri"/>
                <a:cs typeface="Calibri"/>
                <a:sym typeface="Calibri"/>
              </a:rPr>
              <a:t>performance metrics</a:t>
            </a:r>
            <a:endParaRPr b="1" i="0" sz="800" u="none" cap="none" strike="noStrike">
              <a:solidFill>
                <a:srgbClr val="38761D"/>
              </a:solidFill>
              <a:latin typeface="Calibri"/>
              <a:ea typeface="Calibri"/>
              <a:cs typeface="Calibri"/>
              <a:sym typeface="Calibri"/>
            </a:endParaRPr>
          </a:p>
        </p:txBody>
      </p:sp>
      <p:pic>
        <p:nvPicPr>
          <p:cNvPr id="332" name="Google Shape;332;p42"/>
          <p:cNvPicPr preferRelativeResize="0"/>
          <p:nvPr/>
        </p:nvPicPr>
        <p:blipFill rotWithShape="1">
          <a:blip r:embed="rId6">
            <a:alphaModFix/>
          </a:blip>
          <a:srcRect b="0" l="0" r="0" t="0"/>
          <a:stretch/>
        </p:blipFill>
        <p:spPr>
          <a:xfrm>
            <a:off x="5316104" y="1397485"/>
            <a:ext cx="2062536" cy="1448523"/>
          </a:xfrm>
          <a:prstGeom prst="rect">
            <a:avLst/>
          </a:prstGeom>
          <a:noFill/>
          <a:ln>
            <a:noFill/>
          </a:ln>
          <a:effectLst>
            <a:outerShdw blurRad="57150" rotWithShape="0" algn="bl" dir="5400000" dist="19050">
              <a:srgbClr val="000000">
                <a:alpha val="49800"/>
              </a:srgbClr>
            </a:outerShdw>
          </a:effectLst>
        </p:spPr>
      </p:pic>
      <p:pic>
        <p:nvPicPr>
          <p:cNvPr id="333" name="Google Shape;333;p42"/>
          <p:cNvPicPr preferRelativeResize="0"/>
          <p:nvPr/>
        </p:nvPicPr>
        <p:blipFill rotWithShape="1">
          <a:blip r:embed="rId7">
            <a:alphaModFix/>
          </a:blip>
          <a:srcRect b="0" l="0" r="0" t="0"/>
          <a:stretch/>
        </p:blipFill>
        <p:spPr>
          <a:xfrm>
            <a:off x="6782401" y="1664056"/>
            <a:ext cx="1952045" cy="1518779"/>
          </a:xfrm>
          <a:prstGeom prst="rect">
            <a:avLst/>
          </a:prstGeom>
          <a:noFill/>
          <a:ln>
            <a:noFill/>
          </a:ln>
          <a:effectLst>
            <a:outerShdw blurRad="57150" rotWithShape="0" algn="bl" dir="5400000" dist="19050">
              <a:srgbClr val="000000">
                <a:alpha val="49800"/>
              </a:srgbClr>
            </a:outerShdw>
          </a:effectLst>
        </p:spPr>
      </p:pic>
      <p:pic>
        <p:nvPicPr>
          <p:cNvPr id="334" name="Google Shape;334;p42"/>
          <p:cNvPicPr preferRelativeResize="0"/>
          <p:nvPr/>
        </p:nvPicPr>
        <p:blipFill rotWithShape="1">
          <a:blip r:embed="rId8">
            <a:alphaModFix/>
          </a:blip>
          <a:srcRect b="0" l="0" r="0" t="0"/>
          <a:stretch/>
        </p:blipFill>
        <p:spPr>
          <a:xfrm>
            <a:off x="5589981" y="2580121"/>
            <a:ext cx="2243720" cy="1518778"/>
          </a:xfrm>
          <a:prstGeom prst="rect">
            <a:avLst/>
          </a:prstGeom>
          <a:noFill/>
          <a:ln>
            <a:noFill/>
          </a:ln>
        </p:spPr>
      </p:pic>
      <p:sp>
        <p:nvSpPr>
          <p:cNvPr id="335" name="Google Shape;335;p42"/>
          <p:cNvSpPr txBox="1"/>
          <p:nvPr/>
        </p:nvSpPr>
        <p:spPr>
          <a:xfrm>
            <a:off x="261394" y="703031"/>
            <a:ext cx="8535300" cy="646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rgbClr val="000000"/>
                </a:solidFill>
                <a:latin typeface="Arial"/>
                <a:ea typeface="Arial"/>
                <a:cs typeface="Arial"/>
                <a:sym typeface="Arial"/>
              </a:rPr>
              <a:t>The Autosubmit workflow manager has been designed to meet climate research necessities. It supports workflows based on different hierarchical levels (once, startdate, member, chunk) and provides multiple features developed after years of operation on climate investigation.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3"/>
          <p:cNvSpPr txBox="1"/>
          <p:nvPr>
            <p:ph type="title"/>
          </p:nvPr>
        </p:nvSpPr>
        <p:spPr>
          <a:xfrm>
            <a:off x="1482450" y="2346454"/>
            <a:ext cx="6179100" cy="1047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Autosubmit v4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4"/>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346" name="Google Shape;346;p44"/>
          <p:cNvSpPr/>
          <p:nvPr/>
        </p:nvSpPr>
        <p:spPr>
          <a:xfrm>
            <a:off x="1486016" y="160234"/>
            <a:ext cx="6171900" cy="628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b="1" lang="es" sz="4000">
                <a:solidFill>
                  <a:srgbClr val="124484"/>
                </a:solidFill>
                <a:latin typeface="Calibri"/>
                <a:ea typeface="Calibri"/>
                <a:cs typeface="Calibri"/>
                <a:sym typeface="Calibri"/>
              </a:rPr>
              <a:t>Python version update</a:t>
            </a:r>
            <a:endParaRPr b="0" i="0" sz="4000" u="none" cap="none" strike="noStrike">
              <a:latin typeface="Arial"/>
              <a:ea typeface="Arial"/>
              <a:cs typeface="Arial"/>
              <a:sym typeface="Arial"/>
            </a:endParaRPr>
          </a:p>
        </p:txBody>
      </p:sp>
      <p:pic>
        <p:nvPicPr>
          <p:cNvPr id="347" name="Google Shape;347;p44"/>
          <p:cNvPicPr preferRelativeResize="0"/>
          <p:nvPr/>
        </p:nvPicPr>
        <p:blipFill>
          <a:blip r:embed="rId3">
            <a:alphaModFix/>
          </a:blip>
          <a:stretch>
            <a:fillRect/>
          </a:stretch>
        </p:blipFill>
        <p:spPr>
          <a:xfrm>
            <a:off x="122400" y="1287206"/>
            <a:ext cx="4541681" cy="2811939"/>
          </a:xfrm>
          <a:prstGeom prst="rect">
            <a:avLst/>
          </a:prstGeom>
          <a:noFill/>
          <a:ln>
            <a:noFill/>
          </a:ln>
        </p:spPr>
      </p:pic>
      <p:pic>
        <p:nvPicPr>
          <p:cNvPr id="348" name="Google Shape;348;p44"/>
          <p:cNvPicPr preferRelativeResize="0"/>
          <p:nvPr/>
        </p:nvPicPr>
        <p:blipFill>
          <a:blip r:embed="rId4">
            <a:alphaModFix/>
          </a:blip>
          <a:stretch>
            <a:fillRect/>
          </a:stretch>
        </p:blipFill>
        <p:spPr>
          <a:xfrm>
            <a:off x="4664081" y="1068863"/>
            <a:ext cx="3209474" cy="3511240"/>
          </a:xfrm>
          <a:prstGeom prst="rect">
            <a:avLst/>
          </a:prstGeom>
          <a:noFill/>
          <a:ln>
            <a:noFill/>
          </a:ln>
        </p:spPr>
      </p:pic>
      <p:cxnSp>
        <p:nvCxnSpPr>
          <p:cNvPr id="349" name="Google Shape;349;p44"/>
          <p:cNvCxnSpPr>
            <a:endCxn id="350" idx="1"/>
          </p:cNvCxnSpPr>
          <p:nvPr/>
        </p:nvCxnSpPr>
        <p:spPr>
          <a:xfrm>
            <a:off x="7344056" y="1982344"/>
            <a:ext cx="529500" cy="0"/>
          </a:xfrm>
          <a:prstGeom prst="straightConnector1">
            <a:avLst/>
          </a:prstGeom>
          <a:noFill/>
          <a:ln cap="flat" cmpd="sng" w="38100">
            <a:solidFill>
              <a:srgbClr val="FF0000"/>
            </a:solidFill>
            <a:prstDash val="solid"/>
            <a:round/>
            <a:headEnd len="med" w="med" type="none"/>
            <a:tailEnd len="med" w="med" type="triangle"/>
          </a:ln>
        </p:spPr>
      </p:cxnSp>
      <p:sp>
        <p:nvSpPr>
          <p:cNvPr id="350" name="Google Shape;350;p44"/>
          <p:cNvSpPr txBox="1"/>
          <p:nvPr/>
        </p:nvSpPr>
        <p:spPr>
          <a:xfrm>
            <a:off x="7873556" y="1743694"/>
            <a:ext cx="8856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s" sz="1100">
                <a:latin typeface="Consolas"/>
                <a:ea typeface="Consolas"/>
                <a:cs typeface="Consolas"/>
                <a:sym typeface="Consolas"/>
              </a:rPr>
              <a:t>2022 (ops)</a:t>
            </a:r>
            <a:endParaRPr sz="1100">
              <a:latin typeface="Consolas"/>
              <a:ea typeface="Consolas"/>
              <a:cs typeface="Consolas"/>
              <a:sym typeface="Consolas"/>
            </a:endParaRPr>
          </a:p>
        </p:txBody>
      </p:sp>
      <p:sp>
        <p:nvSpPr>
          <p:cNvPr id="351" name="Google Shape;351;p44"/>
          <p:cNvSpPr/>
          <p:nvPr/>
        </p:nvSpPr>
        <p:spPr>
          <a:xfrm>
            <a:off x="4699369" y="4133944"/>
            <a:ext cx="3016500" cy="485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5"/>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357" name="Google Shape;357;p45"/>
          <p:cNvSpPr/>
          <p:nvPr/>
        </p:nvSpPr>
        <p:spPr>
          <a:xfrm>
            <a:off x="1486016" y="160234"/>
            <a:ext cx="6171900" cy="628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rPr b="1" lang="es" sz="3700">
                <a:solidFill>
                  <a:srgbClr val="124484"/>
                </a:solidFill>
                <a:latin typeface="Calibri"/>
                <a:ea typeface="Calibri"/>
                <a:cs typeface="Calibri"/>
                <a:sym typeface="Calibri"/>
              </a:rPr>
              <a:t>YAML Language</a:t>
            </a:r>
            <a:endParaRPr b="0" i="0" sz="3700" u="none" cap="none" strike="noStrike">
              <a:latin typeface="Arial"/>
              <a:ea typeface="Arial"/>
              <a:cs typeface="Arial"/>
              <a:sym typeface="Arial"/>
            </a:endParaRPr>
          </a:p>
        </p:txBody>
      </p:sp>
      <p:pic>
        <p:nvPicPr>
          <p:cNvPr id="358" name="Google Shape;358;p45"/>
          <p:cNvPicPr preferRelativeResize="0"/>
          <p:nvPr/>
        </p:nvPicPr>
        <p:blipFill>
          <a:blip r:embed="rId3">
            <a:alphaModFix/>
          </a:blip>
          <a:stretch>
            <a:fillRect/>
          </a:stretch>
        </p:blipFill>
        <p:spPr>
          <a:xfrm>
            <a:off x="483225" y="1614009"/>
            <a:ext cx="2035931" cy="2035931"/>
          </a:xfrm>
          <a:prstGeom prst="rect">
            <a:avLst/>
          </a:prstGeom>
          <a:noFill/>
          <a:ln>
            <a:noFill/>
          </a:ln>
        </p:spPr>
      </p:pic>
      <p:sp>
        <p:nvSpPr>
          <p:cNvPr id="359" name="Google Shape;359;p45"/>
          <p:cNvSpPr txBox="1"/>
          <p:nvPr/>
        </p:nvSpPr>
        <p:spPr>
          <a:xfrm>
            <a:off x="3009113" y="1062122"/>
            <a:ext cx="1221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70C0"/>
                </a:solidFill>
              </a:rPr>
              <a:t>Key-Value Pairs</a:t>
            </a:r>
            <a:endParaRPr b="1" sz="1100">
              <a:solidFill>
                <a:srgbClr val="0070C0"/>
              </a:solidFill>
            </a:endParaRPr>
          </a:p>
        </p:txBody>
      </p:sp>
      <p:sp>
        <p:nvSpPr>
          <p:cNvPr id="360" name="Google Shape;360;p45"/>
          <p:cNvSpPr txBox="1"/>
          <p:nvPr/>
        </p:nvSpPr>
        <p:spPr>
          <a:xfrm>
            <a:off x="3073819" y="1362272"/>
            <a:ext cx="2250000" cy="8157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1100">
                <a:latin typeface="Consolas"/>
                <a:ea typeface="Consolas"/>
                <a:cs typeface="Consolas"/>
                <a:sym typeface="Consolas"/>
              </a:rPr>
              <a:t>first_name:  Bilbo</a:t>
            </a:r>
            <a:endParaRPr sz="1100">
              <a:latin typeface="Consolas"/>
              <a:ea typeface="Consolas"/>
              <a:cs typeface="Consolas"/>
              <a:sym typeface="Consolas"/>
            </a:endParaRPr>
          </a:p>
          <a:p>
            <a:pPr indent="0" lvl="0" marL="0" rtl="0" algn="l">
              <a:spcBef>
                <a:spcPts val="0"/>
              </a:spcBef>
              <a:spcAft>
                <a:spcPts val="0"/>
              </a:spcAft>
              <a:buNone/>
            </a:pPr>
            <a:r>
              <a:rPr lang="es" sz="1100">
                <a:latin typeface="Consolas"/>
                <a:ea typeface="Consolas"/>
                <a:cs typeface="Consolas"/>
                <a:sym typeface="Consolas"/>
              </a:rPr>
              <a:t>last_name:  Baggins</a:t>
            </a:r>
            <a:endParaRPr sz="1100">
              <a:latin typeface="Consolas"/>
              <a:ea typeface="Consolas"/>
              <a:cs typeface="Consolas"/>
              <a:sym typeface="Consolas"/>
            </a:endParaRPr>
          </a:p>
          <a:p>
            <a:pPr indent="0" lvl="0" marL="0" rtl="0" algn="l">
              <a:spcBef>
                <a:spcPts val="0"/>
              </a:spcBef>
              <a:spcAft>
                <a:spcPts val="0"/>
              </a:spcAft>
              <a:buNone/>
            </a:pPr>
            <a:r>
              <a:rPr lang="es" sz="1100">
                <a:latin typeface="Consolas"/>
                <a:ea typeface="Consolas"/>
                <a:cs typeface="Consolas"/>
                <a:sym typeface="Consolas"/>
              </a:rPr>
              <a:t>age_years:  111</a:t>
            </a:r>
            <a:endParaRPr sz="1100">
              <a:latin typeface="Consolas"/>
              <a:ea typeface="Consolas"/>
              <a:cs typeface="Consolas"/>
              <a:sym typeface="Consolas"/>
            </a:endParaRPr>
          </a:p>
          <a:p>
            <a:pPr indent="0" lvl="0" marL="0" rtl="0" algn="l">
              <a:spcBef>
                <a:spcPts val="0"/>
              </a:spcBef>
              <a:spcAft>
                <a:spcPts val="0"/>
              </a:spcAft>
              <a:buNone/>
            </a:pPr>
            <a:r>
              <a:rPr lang="es" sz="1100">
                <a:latin typeface="Consolas"/>
                <a:ea typeface="Consolas"/>
                <a:cs typeface="Consolas"/>
                <a:sym typeface="Consolas"/>
              </a:rPr>
              <a:t>home: Bag End, Hobbiton</a:t>
            </a:r>
            <a:endParaRPr sz="1100">
              <a:latin typeface="Consolas"/>
              <a:ea typeface="Consolas"/>
              <a:cs typeface="Consolas"/>
              <a:sym typeface="Consolas"/>
            </a:endParaRPr>
          </a:p>
        </p:txBody>
      </p:sp>
      <p:sp>
        <p:nvSpPr>
          <p:cNvPr id="361" name="Google Shape;361;p45"/>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362" name="Google Shape;362;p45"/>
          <p:cNvSpPr txBox="1"/>
          <p:nvPr/>
        </p:nvSpPr>
        <p:spPr>
          <a:xfrm>
            <a:off x="3073819" y="2623444"/>
            <a:ext cx="2943600" cy="18318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1100">
                <a:solidFill>
                  <a:schemeClr val="dk1"/>
                </a:solidFill>
                <a:latin typeface="Consolas"/>
                <a:ea typeface="Consolas"/>
                <a:cs typeface="Consolas"/>
                <a:sym typeface="Consolas"/>
              </a:rPr>
              <a:t>cwlVersion: v1.0</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class: CommandLineTool</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baseCommand: echo</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inputs: # this key has an object value</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  example_flag: # so does this one</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    type: boolean</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    inputBinding: # and this one too</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      position: 1</a:t>
            </a:r>
            <a:endParaRPr sz="1100">
              <a:solidFill>
                <a:schemeClr val="dk1"/>
              </a:solidFill>
              <a:latin typeface="Consolas"/>
              <a:ea typeface="Consolas"/>
              <a:cs typeface="Consolas"/>
              <a:sym typeface="Consolas"/>
            </a:endParaRPr>
          </a:p>
          <a:p>
            <a:pPr indent="0" lvl="0" marL="0" rtl="0" algn="l">
              <a:spcBef>
                <a:spcPts val="0"/>
              </a:spcBef>
              <a:spcAft>
                <a:spcPts val="0"/>
              </a:spcAft>
              <a:buNone/>
            </a:pPr>
            <a:r>
              <a:rPr lang="es" sz="1100">
                <a:solidFill>
                  <a:schemeClr val="dk1"/>
                </a:solidFill>
                <a:latin typeface="Consolas"/>
                <a:ea typeface="Consolas"/>
                <a:cs typeface="Consolas"/>
                <a:sym typeface="Consolas"/>
              </a:rPr>
              <a:t>      prefix: -f</a:t>
            </a:r>
            <a:endParaRPr sz="1100">
              <a:latin typeface="Consolas"/>
              <a:ea typeface="Consolas"/>
              <a:cs typeface="Consolas"/>
              <a:sym typeface="Consolas"/>
            </a:endParaRPr>
          </a:p>
        </p:txBody>
      </p:sp>
      <p:sp>
        <p:nvSpPr>
          <p:cNvPr id="363" name="Google Shape;363;p45"/>
          <p:cNvSpPr txBox="1"/>
          <p:nvPr/>
        </p:nvSpPr>
        <p:spPr>
          <a:xfrm>
            <a:off x="3009113" y="2360550"/>
            <a:ext cx="1221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70C0"/>
                </a:solidFill>
              </a:rPr>
              <a:t>Maps</a:t>
            </a:r>
            <a:endParaRPr b="1" sz="1100">
              <a:solidFill>
                <a:srgbClr val="0070C0"/>
              </a:solidFill>
            </a:endParaRPr>
          </a:p>
        </p:txBody>
      </p:sp>
      <p:cxnSp>
        <p:nvCxnSpPr>
          <p:cNvPr id="364" name="Google Shape;364;p45"/>
          <p:cNvCxnSpPr>
            <a:endCxn id="365" idx="1"/>
          </p:cNvCxnSpPr>
          <p:nvPr/>
        </p:nvCxnSpPr>
        <p:spPr>
          <a:xfrm flipH="1" rot="10800000">
            <a:off x="5524256" y="2276672"/>
            <a:ext cx="1047900" cy="571500"/>
          </a:xfrm>
          <a:prstGeom prst="straightConnector1">
            <a:avLst/>
          </a:prstGeom>
          <a:noFill/>
          <a:ln cap="flat" cmpd="sng" w="28575">
            <a:solidFill>
              <a:srgbClr val="9900FF"/>
            </a:solidFill>
            <a:prstDash val="solid"/>
            <a:round/>
            <a:headEnd len="med" w="med" type="none"/>
            <a:tailEnd len="med" w="med" type="triangle"/>
          </a:ln>
        </p:spPr>
      </p:cxnSp>
      <p:pic>
        <p:nvPicPr>
          <p:cNvPr id="365" name="Google Shape;365;p45"/>
          <p:cNvPicPr preferRelativeResize="0"/>
          <p:nvPr/>
        </p:nvPicPr>
        <p:blipFill>
          <a:blip r:embed="rId4">
            <a:alphaModFix/>
          </a:blip>
          <a:stretch>
            <a:fillRect/>
          </a:stretch>
        </p:blipFill>
        <p:spPr>
          <a:xfrm>
            <a:off x="6572156" y="788887"/>
            <a:ext cx="2084119" cy="2975569"/>
          </a:xfrm>
          <a:prstGeom prst="rect">
            <a:avLst/>
          </a:prstGeom>
          <a:noFill/>
          <a:ln>
            <a:noFill/>
          </a:ln>
        </p:spPr>
      </p:pic>
      <p:sp>
        <p:nvSpPr>
          <p:cNvPr id="366" name="Google Shape;366;p45"/>
          <p:cNvSpPr txBox="1"/>
          <p:nvPr/>
        </p:nvSpPr>
        <p:spPr>
          <a:xfrm>
            <a:off x="6247453" y="4003313"/>
            <a:ext cx="27336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70C0"/>
                </a:solidFill>
                <a:latin typeface="Consolas"/>
                <a:ea typeface="Consolas"/>
                <a:cs typeface="Consolas"/>
                <a:sym typeface="Consolas"/>
              </a:rPr>
              <a:t>inputs.example_flag.type = boolean</a:t>
            </a:r>
            <a:endParaRPr b="1" sz="1100">
              <a:solidFill>
                <a:srgbClr val="0070C0"/>
              </a:solidFill>
              <a:latin typeface="Consolas"/>
              <a:ea typeface="Consolas"/>
              <a:cs typeface="Consolas"/>
              <a:sym typeface="Consola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6"/>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372" name="Google Shape;372;p46"/>
          <p:cNvSpPr txBox="1"/>
          <p:nvPr/>
        </p:nvSpPr>
        <p:spPr>
          <a:xfrm>
            <a:off x="1303875" y="283050"/>
            <a:ext cx="6946800" cy="692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YAML configuration</a:t>
            </a:r>
            <a:endParaRPr b="1" sz="2100">
              <a:solidFill>
                <a:srgbClr val="124484"/>
              </a:solidFill>
              <a:latin typeface="Calibri"/>
              <a:ea typeface="Calibri"/>
              <a:cs typeface="Calibri"/>
              <a:sym typeface="Calibri"/>
            </a:endParaRPr>
          </a:p>
        </p:txBody>
      </p:sp>
      <p:sp>
        <p:nvSpPr>
          <p:cNvPr id="373" name="Google Shape;373;p46"/>
          <p:cNvSpPr txBox="1"/>
          <p:nvPr/>
        </p:nvSpPr>
        <p:spPr>
          <a:xfrm>
            <a:off x="739605" y="1189748"/>
            <a:ext cx="17142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600">
                <a:solidFill>
                  <a:srgbClr val="0070C0"/>
                </a:solidFill>
              </a:rPr>
              <a:t>Main takeaways</a:t>
            </a:r>
            <a:endParaRPr b="1" sz="1600">
              <a:solidFill>
                <a:srgbClr val="0070C0"/>
              </a:solidFill>
            </a:endParaRPr>
          </a:p>
        </p:txBody>
      </p:sp>
      <p:sp>
        <p:nvSpPr>
          <p:cNvPr id="374" name="Google Shape;374;p46"/>
          <p:cNvSpPr txBox="1"/>
          <p:nvPr/>
        </p:nvSpPr>
        <p:spPr>
          <a:xfrm>
            <a:off x="739605" y="1570673"/>
            <a:ext cx="4164000" cy="26784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234950" lvl="0" marL="342900" rtl="0" algn="l">
              <a:spcBef>
                <a:spcPts val="0"/>
              </a:spcBef>
              <a:spcAft>
                <a:spcPts val="0"/>
              </a:spcAft>
              <a:buSzPts val="1100"/>
              <a:buChar char="●"/>
            </a:pPr>
            <a:r>
              <a:rPr b="1" lang="es" sz="1100"/>
              <a:t>No variable </a:t>
            </a:r>
            <a:r>
              <a:rPr lang="es" sz="1100"/>
              <a:t>is </a:t>
            </a:r>
            <a:r>
              <a:rPr b="1" lang="es" sz="1100"/>
              <a:t>tied </a:t>
            </a:r>
            <a:r>
              <a:rPr lang="es" sz="1100"/>
              <a:t>to a specific </a:t>
            </a:r>
            <a:r>
              <a:rPr b="1" lang="es" sz="1100"/>
              <a:t>file.</a:t>
            </a:r>
            <a:br>
              <a:rPr lang="es" sz="1100"/>
            </a:br>
            <a:endParaRPr b="1" sz="1100"/>
          </a:p>
          <a:p>
            <a:pPr indent="-234950" lvl="0" marL="342900" rtl="0" algn="l">
              <a:spcBef>
                <a:spcPts val="0"/>
              </a:spcBef>
              <a:spcAft>
                <a:spcPts val="0"/>
              </a:spcAft>
              <a:buSzPts val="1100"/>
              <a:buChar char="●"/>
            </a:pPr>
            <a:r>
              <a:rPr b="1" lang="es" sz="1100"/>
              <a:t>Configuration files are </a:t>
            </a:r>
            <a:r>
              <a:rPr lang="es" sz="1100"/>
              <a:t>free to be </a:t>
            </a:r>
            <a:r>
              <a:rPr b="1" lang="es" sz="1100"/>
              <a:t>wherever they want</a:t>
            </a:r>
            <a:r>
              <a:rPr lang="es" sz="1100"/>
              <a:t> </a:t>
            </a:r>
            <a:endParaRPr sz="1100"/>
          </a:p>
          <a:p>
            <a:pPr indent="-234950" lvl="1" marL="685800" rtl="0" algn="l">
              <a:spcBef>
                <a:spcPts val="0"/>
              </a:spcBef>
              <a:spcAft>
                <a:spcPts val="0"/>
              </a:spcAft>
              <a:buSzPts val="1100"/>
              <a:buChar char="○"/>
            </a:pPr>
            <a:r>
              <a:rPr lang="es" sz="1100"/>
              <a:t>As long as you specify it in the Custom_config var</a:t>
            </a:r>
            <a:endParaRPr sz="1100"/>
          </a:p>
          <a:p>
            <a:pPr indent="0" lvl="0" marL="0" rtl="0" algn="l">
              <a:spcBef>
                <a:spcPts val="0"/>
              </a:spcBef>
              <a:spcAft>
                <a:spcPts val="0"/>
              </a:spcAft>
              <a:buNone/>
            </a:pPr>
            <a:r>
              <a:t/>
            </a:r>
            <a:endParaRPr sz="1100"/>
          </a:p>
          <a:p>
            <a:pPr indent="-234950" lvl="1" marL="685800" rtl="0" algn="l">
              <a:spcBef>
                <a:spcPts val="0"/>
              </a:spcBef>
              <a:spcAft>
                <a:spcPts val="0"/>
              </a:spcAft>
              <a:buSzPts val="1100"/>
              <a:buChar char="○"/>
            </a:pPr>
            <a:r>
              <a:rPr lang="es" sz="1100"/>
              <a:t>Allows cr</a:t>
            </a:r>
            <a:r>
              <a:rPr lang="es" sz="1100"/>
              <a:t>eating a hierarchy of configurations</a:t>
            </a:r>
            <a:r>
              <a:rPr lang="es" sz="1100"/>
              <a:t> (which overwrite each other)</a:t>
            </a:r>
            <a:endParaRPr sz="1100"/>
          </a:p>
          <a:p>
            <a:pPr indent="0" lvl="0" marL="0" rtl="0" algn="l">
              <a:spcBef>
                <a:spcPts val="0"/>
              </a:spcBef>
              <a:spcAft>
                <a:spcPts val="0"/>
              </a:spcAft>
              <a:buNone/>
            </a:pPr>
            <a:r>
              <a:t/>
            </a:r>
            <a:endParaRPr sz="1100"/>
          </a:p>
          <a:p>
            <a:pPr indent="-234950" lvl="0" marL="342900" rtl="0" algn="l">
              <a:spcBef>
                <a:spcPts val="0"/>
              </a:spcBef>
              <a:spcAft>
                <a:spcPts val="0"/>
              </a:spcAft>
              <a:buSzPts val="1100"/>
              <a:buChar char="●"/>
            </a:pPr>
            <a:r>
              <a:rPr b="1" lang="es" sz="1100"/>
              <a:t>Placeholders</a:t>
            </a:r>
            <a:r>
              <a:rPr lang="es" sz="1100"/>
              <a:t> are </a:t>
            </a:r>
            <a:r>
              <a:rPr b="1" lang="es" sz="1100"/>
              <a:t>case-insensitive </a:t>
            </a:r>
            <a:endParaRPr b="1" sz="1100"/>
          </a:p>
          <a:p>
            <a:pPr indent="-234950" lvl="1" marL="685800" rtl="0" algn="l">
              <a:spcBef>
                <a:spcPts val="0"/>
              </a:spcBef>
              <a:spcAft>
                <a:spcPts val="0"/>
              </a:spcAft>
              <a:buSzPts val="1100"/>
              <a:buChar char="○"/>
            </a:pPr>
            <a:r>
              <a:rPr lang="es" sz="1100">
                <a:solidFill>
                  <a:schemeClr val="accent5"/>
                </a:solidFill>
              </a:rPr>
              <a:t>%PlacEhoLder% </a:t>
            </a:r>
            <a:r>
              <a:rPr lang="es" sz="1100">
                <a:solidFill>
                  <a:srgbClr val="1D1C1D"/>
                </a:solidFill>
              </a:rPr>
              <a:t>== </a:t>
            </a:r>
            <a:r>
              <a:rPr lang="es" sz="1100">
                <a:solidFill>
                  <a:schemeClr val="accent5"/>
                </a:solidFill>
              </a:rPr>
              <a:t>%PLAC</a:t>
            </a:r>
            <a:r>
              <a:rPr lang="es" sz="1100">
                <a:solidFill>
                  <a:schemeClr val="accent5"/>
                </a:solidFill>
              </a:rPr>
              <a:t>E</a:t>
            </a:r>
            <a:r>
              <a:rPr lang="es" sz="1100">
                <a:solidFill>
                  <a:schemeClr val="accent5"/>
                </a:solidFill>
              </a:rPr>
              <a:t>HOLDER%</a:t>
            </a:r>
            <a:endParaRPr sz="1100">
              <a:solidFill>
                <a:schemeClr val="accent5"/>
              </a:solidFill>
            </a:endParaRPr>
          </a:p>
          <a:p>
            <a:pPr indent="0" lvl="0" marL="0" rtl="0" algn="l">
              <a:spcBef>
                <a:spcPts val="0"/>
              </a:spcBef>
              <a:spcAft>
                <a:spcPts val="0"/>
              </a:spcAft>
              <a:buNone/>
            </a:pPr>
            <a:r>
              <a:t/>
            </a:r>
            <a:endParaRPr sz="1100">
              <a:solidFill>
                <a:srgbClr val="1D1C1D"/>
              </a:solidFill>
            </a:endParaRPr>
          </a:p>
          <a:p>
            <a:pPr indent="-234950" lvl="0" marL="342900" rtl="0" algn="l">
              <a:spcBef>
                <a:spcPts val="0"/>
              </a:spcBef>
              <a:spcAft>
                <a:spcPts val="0"/>
              </a:spcAft>
              <a:buSzPts val="1100"/>
              <a:buChar char="●"/>
            </a:pPr>
            <a:r>
              <a:rPr b="1" lang="es" sz="1100"/>
              <a:t>Configuration files</a:t>
            </a:r>
            <a:r>
              <a:rPr lang="es" sz="1100"/>
              <a:t> can include</a:t>
            </a:r>
            <a:r>
              <a:rPr b="1" lang="es" sz="1100"/>
              <a:t> </a:t>
            </a:r>
            <a:r>
              <a:rPr b="1" lang="es" sz="1100">
                <a:solidFill>
                  <a:srgbClr val="0070C0"/>
                </a:solidFill>
              </a:rPr>
              <a:t>placeholders </a:t>
            </a:r>
            <a:r>
              <a:rPr lang="es" sz="1100">
                <a:solidFill>
                  <a:schemeClr val="dk1"/>
                </a:solidFill>
              </a:rPr>
              <a:t>from </a:t>
            </a:r>
            <a:r>
              <a:rPr b="1" lang="es" sz="1100">
                <a:solidFill>
                  <a:schemeClr val="dk1"/>
                </a:solidFill>
              </a:rPr>
              <a:t>ANY</a:t>
            </a:r>
            <a:r>
              <a:rPr lang="es" sz="1100">
                <a:solidFill>
                  <a:schemeClr val="dk1"/>
                </a:solidFill>
              </a:rPr>
              <a:t> other</a:t>
            </a:r>
            <a:r>
              <a:rPr b="1" lang="es" sz="1100">
                <a:solidFill>
                  <a:schemeClr val="dk1"/>
                </a:solidFill>
              </a:rPr>
              <a:t> file</a:t>
            </a:r>
            <a:r>
              <a:rPr b="1" lang="es" sz="1100"/>
              <a:t>.</a:t>
            </a:r>
            <a:endParaRPr b="1" sz="1100"/>
          </a:p>
          <a:p>
            <a:pPr indent="0" lvl="0" marL="342900" rtl="0" algn="l">
              <a:spcBef>
                <a:spcPts val="0"/>
              </a:spcBef>
              <a:spcAft>
                <a:spcPts val="0"/>
              </a:spcAft>
              <a:buNone/>
            </a:pPr>
            <a:r>
              <a:t/>
            </a:r>
            <a:endParaRPr sz="1100"/>
          </a:p>
          <a:p>
            <a:pPr indent="-234950" lvl="0" marL="342900" rtl="0" algn="l">
              <a:spcBef>
                <a:spcPts val="0"/>
              </a:spcBef>
              <a:spcAft>
                <a:spcPts val="0"/>
              </a:spcAft>
              <a:buSzPts val="1100"/>
              <a:buChar char="●"/>
            </a:pPr>
            <a:r>
              <a:rPr b="1" lang="es" sz="1100"/>
              <a:t>Map keys</a:t>
            </a:r>
            <a:r>
              <a:rPr lang="es" sz="1100"/>
              <a:t> are always </a:t>
            </a:r>
            <a:r>
              <a:rPr lang="es" sz="1100"/>
              <a:t>translated</a:t>
            </a:r>
            <a:r>
              <a:rPr lang="es" sz="1100"/>
              <a:t> to </a:t>
            </a:r>
            <a:r>
              <a:rPr b="1" lang="es" sz="1100"/>
              <a:t>UPPER</a:t>
            </a:r>
            <a:r>
              <a:rPr lang="es" sz="1100"/>
              <a:t> case..</a:t>
            </a:r>
            <a:endParaRPr sz="1100"/>
          </a:p>
        </p:txBody>
      </p:sp>
      <p:cxnSp>
        <p:nvCxnSpPr>
          <p:cNvPr id="375" name="Google Shape;375;p46"/>
          <p:cNvCxnSpPr/>
          <p:nvPr/>
        </p:nvCxnSpPr>
        <p:spPr>
          <a:xfrm flipH="1" rot="10800000">
            <a:off x="4490475" y="1434081"/>
            <a:ext cx="1434600" cy="570300"/>
          </a:xfrm>
          <a:prstGeom prst="straightConnector1">
            <a:avLst/>
          </a:prstGeom>
          <a:noFill/>
          <a:ln cap="flat" cmpd="sng" w="28575">
            <a:solidFill>
              <a:srgbClr val="9900FF"/>
            </a:solidFill>
            <a:prstDash val="solid"/>
            <a:round/>
            <a:headEnd len="med" w="med" type="none"/>
            <a:tailEnd len="med" w="med" type="triangle"/>
          </a:ln>
        </p:spPr>
      </p:cxnSp>
      <p:sp>
        <p:nvSpPr>
          <p:cNvPr id="376" name="Google Shape;376;p46"/>
          <p:cNvSpPr txBox="1"/>
          <p:nvPr/>
        </p:nvSpPr>
        <p:spPr>
          <a:xfrm>
            <a:off x="5848875" y="1093881"/>
            <a:ext cx="1633500" cy="9852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100"/>
              <a:t>autosubmit.conf</a:t>
            </a:r>
            <a:endParaRPr b="1" sz="1100"/>
          </a:p>
          <a:p>
            <a:pPr indent="0" lvl="0" marL="0" rtl="0" algn="l">
              <a:spcBef>
                <a:spcPts val="0"/>
              </a:spcBef>
              <a:spcAft>
                <a:spcPts val="0"/>
              </a:spcAft>
              <a:buNone/>
            </a:pPr>
            <a:r>
              <a:rPr b="1" lang="es" sz="1100"/>
              <a:t>expdef.conf</a:t>
            </a:r>
            <a:endParaRPr b="1" sz="1100"/>
          </a:p>
          <a:p>
            <a:pPr indent="0" lvl="0" marL="0" rtl="0" algn="l">
              <a:spcBef>
                <a:spcPts val="0"/>
              </a:spcBef>
              <a:spcAft>
                <a:spcPts val="0"/>
              </a:spcAft>
              <a:buNone/>
            </a:pPr>
            <a:r>
              <a:rPr b="1" lang="es" sz="1100"/>
              <a:t>proj.conf</a:t>
            </a:r>
            <a:endParaRPr b="1" sz="1100"/>
          </a:p>
          <a:p>
            <a:pPr indent="0" lvl="0" marL="0" rtl="0" algn="l">
              <a:spcBef>
                <a:spcPts val="0"/>
              </a:spcBef>
              <a:spcAft>
                <a:spcPts val="0"/>
              </a:spcAft>
              <a:buNone/>
            </a:pPr>
            <a:r>
              <a:rPr b="1" lang="es" sz="1100"/>
              <a:t>platform..conf</a:t>
            </a:r>
            <a:endParaRPr b="1" sz="1100"/>
          </a:p>
          <a:p>
            <a:pPr indent="0" lvl="0" marL="0" rtl="0" algn="l">
              <a:spcBef>
                <a:spcPts val="0"/>
              </a:spcBef>
              <a:spcAft>
                <a:spcPts val="0"/>
              </a:spcAft>
              <a:buNone/>
            </a:pPr>
            <a:r>
              <a:rPr b="1" lang="es" sz="1100"/>
              <a:t>jobs.conf</a:t>
            </a:r>
            <a:endParaRPr b="1" sz="1100"/>
          </a:p>
        </p:txBody>
      </p:sp>
      <p:sp>
        <p:nvSpPr>
          <p:cNvPr id="377" name="Google Shape;377;p46"/>
          <p:cNvSpPr txBox="1"/>
          <p:nvPr/>
        </p:nvSpPr>
        <p:spPr>
          <a:xfrm>
            <a:off x="5848875" y="2197206"/>
            <a:ext cx="3015600" cy="6312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800"/>
              <a:buFont typeface="Arial"/>
              <a:buNone/>
            </a:pPr>
            <a:r>
              <a:rPr b="1" lang="es" sz="800"/>
              <a:t>DEFAULT:</a:t>
            </a:r>
            <a:endParaRPr b="1" sz="800"/>
          </a:p>
          <a:p>
            <a:pPr indent="0" lvl="0" marL="0" rtl="0" algn="l">
              <a:spcBef>
                <a:spcPts val="0"/>
              </a:spcBef>
              <a:spcAft>
                <a:spcPts val="0"/>
              </a:spcAft>
              <a:buClr>
                <a:schemeClr val="dk1"/>
              </a:buClr>
              <a:buSzPts val="800"/>
              <a:buFont typeface="Arial"/>
              <a:buNone/>
            </a:pPr>
            <a:r>
              <a:rPr b="1" lang="es" sz="800"/>
              <a:t>  EXPID: "XXXX"</a:t>
            </a:r>
            <a:endParaRPr b="1" sz="800"/>
          </a:p>
          <a:p>
            <a:pPr indent="0" lvl="0" marL="0" rtl="0" algn="l">
              <a:spcBef>
                <a:spcPts val="0"/>
              </a:spcBef>
              <a:spcAft>
                <a:spcPts val="0"/>
              </a:spcAft>
              <a:buClr>
                <a:schemeClr val="dk1"/>
              </a:buClr>
              <a:buSzPts val="800"/>
              <a:buFont typeface="Arial"/>
              <a:buNone/>
            </a:pPr>
            <a:r>
              <a:rPr b="1" lang="es" sz="800"/>
              <a:t>  HPCARCH: "HPC-Platform"</a:t>
            </a:r>
            <a:endParaRPr b="1" sz="800"/>
          </a:p>
          <a:p>
            <a:pPr indent="0" lvl="0" marL="0" rtl="0" algn="l">
              <a:spcBef>
                <a:spcPts val="0"/>
              </a:spcBef>
              <a:spcAft>
                <a:spcPts val="0"/>
              </a:spcAft>
              <a:buNone/>
            </a:pPr>
            <a:r>
              <a:rPr b="1" lang="es" sz="800"/>
              <a:t>  CUSTOM_CONFIG: "</a:t>
            </a:r>
            <a:r>
              <a:rPr b="1" lang="es" sz="800">
                <a:solidFill>
                  <a:schemeClr val="accent5"/>
                </a:solidFill>
              </a:rPr>
              <a:t>%PROJDIR%</a:t>
            </a:r>
            <a:r>
              <a:rPr b="1" lang="es" sz="800"/>
              <a:t>/whererver/whatever"</a:t>
            </a:r>
            <a:endParaRPr b="1" sz="800"/>
          </a:p>
        </p:txBody>
      </p:sp>
      <p:sp>
        <p:nvSpPr>
          <p:cNvPr id="378" name="Google Shape;378;p46"/>
          <p:cNvSpPr txBox="1"/>
          <p:nvPr/>
        </p:nvSpPr>
        <p:spPr>
          <a:xfrm>
            <a:off x="5848875" y="3154553"/>
            <a:ext cx="2707800" cy="7542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t>versioned configurations</a:t>
            </a:r>
            <a:endParaRPr b="1" sz="800"/>
          </a:p>
          <a:p>
            <a:pPr indent="0" lvl="0" marL="0" rtl="0" algn="l">
              <a:spcBef>
                <a:spcPts val="0"/>
              </a:spcBef>
              <a:spcAft>
                <a:spcPts val="0"/>
              </a:spcAft>
              <a:buNone/>
            </a:pPr>
            <a:r>
              <a:rPr b="1" lang="es" sz="800"/>
              <a:t>                                          V</a:t>
            </a:r>
            <a:endParaRPr b="1" sz="800"/>
          </a:p>
          <a:p>
            <a:pPr indent="0" lvl="0" marL="0" rtl="0" algn="ctr">
              <a:spcBef>
                <a:spcPts val="0"/>
              </a:spcBef>
              <a:spcAft>
                <a:spcPts val="0"/>
              </a:spcAft>
              <a:buNone/>
            </a:pPr>
            <a:r>
              <a:rPr b="1" lang="es" sz="800"/>
              <a:t>experiment configurations </a:t>
            </a:r>
            <a:endParaRPr b="1" sz="800"/>
          </a:p>
          <a:p>
            <a:pPr indent="0" lvl="0" marL="0" rtl="0" algn="l">
              <a:spcBef>
                <a:spcPts val="0"/>
              </a:spcBef>
              <a:spcAft>
                <a:spcPts val="0"/>
              </a:spcAft>
              <a:buNone/>
            </a:pPr>
            <a:r>
              <a:rPr b="1" lang="es" sz="800"/>
              <a:t>                                          V</a:t>
            </a:r>
            <a:endParaRPr b="1" sz="800"/>
          </a:p>
          <a:p>
            <a:pPr indent="0" lvl="0" marL="0" rtl="0" algn="ctr">
              <a:spcBef>
                <a:spcPts val="0"/>
              </a:spcBef>
              <a:spcAft>
                <a:spcPts val="0"/>
              </a:spcAft>
              <a:buNone/>
            </a:pPr>
            <a:r>
              <a:rPr b="1" lang="es" sz="800"/>
              <a:t>User configurations</a:t>
            </a:r>
            <a:endParaRPr b="1" sz="800"/>
          </a:p>
        </p:txBody>
      </p:sp>
      <p:cxnSp>
        <p:nvCxnSpPr>
          <p:cNvPr id="379" name="Google Shape;379;p46"/>
          <p:cNvCxnSpPr>
            <a:endCxn id="378" idx="1"/>
          </p:cNvCxnSpPr>
          <p:nvPr/>
        </p:nvCxnSpPr>
        <p:spPr>
          <a:xfrm>
            <a:off x="4601175" y="2828453"/>
            <a:ext cx="1247700" cy="703200"/>
          </a:xfrm>
          <a:prstGeom prst="straightConnector1">
            <a:avLst/>
          </a:prstGeom>
          <a:noFill/>
          <a:ln cap="flat" cmpd="sng" w="28575">
            <a:solidFill>
              <a:srgbClr val="9900FF"/>
            </a:solidFill>
            <a:prstDash val="solid"/>
            <a:round/>
            <a:headEnd len="med" w="med" type="none"/>
            <a:tailEnd len="med" w="med" type="triangle"/>
          </a:ln>
        </p:spPr>
      </p:cxnSp>
      <p:sp>
        <p:nvSpPr>
          <p:cNvPr id="380" name="Google Shape;380;p46"/>
          <p:cNvSpPr txBox="1"/>
          <p:nvPr/>
        </p:nvSpPr>
        <p:spPr>
          <a:xfrm flipH="1" rot="-1049697">
            <a:off x="4469449" y="1161669"/>
            <a:ext cx="1324255" cy="569575"/>
          </a:xfrm>
          <a:prstGeom prst="rect">
            <a:avLst/>
          </a:prstGeom>
          <a:noFill/>
          <a:ln cap="flat" cmpd="sng" w="28575">
            <a:solidFill>
              <a:srgbClr val="9900FF"/>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a:solidFill>
                  <a:srgbClr val="9900FF"/>
                </a:solidFill>
              </a:rPr>
              <a:t>No longer necessary!</a:t>
            </a:r>
            <a:endParaRPr b="1" sz="1400">
              <a:solidFill>
                <a:srgbClr val="9900FF"/>
              </a:solidFill>
            </a:endParaRPr>
          </a:p>
        </p:txBody>
      </p:sp>
      <p:sp>
        <p:nvSpPr>
          <p:cNvPr id="381" name="Google Shape;381;p46"/>
          <p:cNvSpPr txBox="1"/>
          <p:nvPr/>
        </p:nvSpPr>
        <p:spPr>
          <a:xfrm>
            <a:off x="5038573" y="4349650"/>
            <a:ext cx="3521400" cy="400200"/>
          </a:xfrm>
          <a:prstGeom prst="rect">
            <a:avLst/>
          </a:prstGeom>
          <a:solidFill>
            <a:srgbClr val="FFF2CC"/>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1700">
                <a:latin typeface="Roboto Mono"/>
                <a:ea typeface="Roboto Mono"/>
                <a:cs typeface="Roboto Mono"/>
                <a:sym typeface="Roboto Mono"/>
              </a:rPr>
              <a:t>autosubmit upgrade $expid</a:t>
            </a:r>
            <a:endParaRPr sz="1700">
              <a:latin typeface="Roboto Mono"/>
              <a:ea typeface="Roboto Mono"/>
              <a:cs typeface="Roboto Mono"/>
              <a:sym typeface="Roboto Mono"/>
            </a:endParaRPr>
          </a:p>
        </p:txBody>
      </p:sp>
      <p:cxnSp>
        <p:nvCxnSpPr>
          <p:cNvPr id="382" name="Google Shape;382;p46"/>
          <p:cNvCxnSpPr>
            <a:endCxn id="377" idx="1"/>
          </p:cNvCxnSpPr>
          <p:nvPr/>
        </p:nvCxnSpPr>
        <p:spPr>
          <a:xfrm>
            <a:off x="4851975" y="2220006"/>
            <a:ext cx="996900" cy="2928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7"/>
          <p:cNvSpPr txBox="1"/>
          <p:nvPr/>
        </p:nvSpPr>
        <p:spPr>
          <a:xfrm>
            <a:off x="1038713" y="194100"/>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YAML configuration</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a:t>
            </a:r>
            <a:r>
              <a:rPr b="1" lang="es" sz="2100">
                <a:solidFill>
                  <a:srgbClr val="124484"/>
                </a:solidFill>
                <a:latin typeface="Calibri"/>
                <a:ea typeface="Calibri"/>
                <a:cs typeface="Calibri"/>
                <a:sym typeface="Calibri"/>
              </a:rPr>
              <a:t>Additional</a:t>
            </a:r>
            <a:r>
              <a:rPr b="1" lang="es" sz="2100">
                <a:solidFill>
                  <a:srgbClr val="124484"/>
                </a:solidFill>
                <a:latin typeface="Calibri"/>
                <a:ea typeface="Calibri"/>
                <a:cs typeface="Calibri"/>
                <a:sym typeface="Calibri"/>
              </a:rPr>
              <a:t> details)</a:t>
            </a:r>
            <a:endParaRPr b="1" sz="2100">
              <a:solidFill>
                <a:srgbClr val="124484"/>
              </a:solidFill>
              <a:latin typeface="Calibri"/>
              <a:ea typeface="Calibri"/>
              <a:cs typeface="Calibri"/>
              <a:sym typeface="Calibri"/>
            </a:endParaRPr>
          </a:p>
        </p:txBody>
      </p:sp>
      <p:sp>
        <p:nvSpPr>
          <p:cNvPr id="388" name="Google Shape;388;p47"/>
          <p:cNvSpPr txBox="1"/>
          <p:nvPr/>
        </p:nvSpPr>
        <p:spPr>
          <a:xfrm>
            <a:off x="396281" y="1430531"/>
            <a:ext cx="2250000" cy="11082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900">
                <a:latin typeface="Consolas"/>
                <a:ea typeface="Consolas"/>
                <a:cs typeface="Consolas"/>
                <a:sym typeface="Consolas"/>
              </a:rPr>
              <a:t>wrappers:</a:t>
            </a:r>
            <a:endParaRPr sz="900">
              <a:latin typeface="Consolas"/>
              <a:ea typeface="Consolas"/>
              <a:cs typeface="Consolas"/>
              <a:sym typeface="Consolas"/>
            </a:endParaRPr>
          </a:p>
          <a:p>
            <a:pPr indent="0" lvl="0" marL="0" rtl="0" algn="l">
              <a:spcBef>
                <a:spcPts val="0"/>
              </a:spcBef>
              <a:spcAft>
                <a:spcPts val="0"/>
              </a:spcAft>
              <a:buNone/>
            </a:pPr>
            <a:r>
              <a:rPr lang="es" sz="900">
                <a:latin typeface="Consolas"/>
                <a:ea typeface="Consolas"/>
                <a:cs typeface="Consolas"/>
                <a:sym typeface="Consolas"/>
              </a:rPr>
              <a:t>  wrapper_sim20:</a:t>
            </a:r>
            <a:endParaRPr sz="900">
              <a:latin typeface="Consolas"/>
              <a:ea typeface="Consolas"/>
              <a:cs typeface="Consolas"/>
              <a:sym typeface="Consolas"/>
            </a:endParaRPr>
          </a:p>
          <a:p>
            <a:pPr indent="0" lvl="0" marL="0" rtl="0" algn="l">
              <a:spcBef>
                <a:spcPts val="0"/>
              </a:spcBef>
              <a:spcAft>
                <a:spcPts val="0"/>
              </a:spcAft>
              <a:buNone/>
            </a:pPr>
            <a:r>
              <a:rPr lang="es" sz="900">
                <a:latin typeface="Consolas"/>
                <a:ea typeface="Consolas"/>
                <a:cs typeface="Consolas"/>
                <a:sym typeface="Consolas"/>
              </a:rPr>
              <a:t>    TYPE: "vertical"</a:t>
            </a:r>
            <a:endParaRPr sz="900">
              <a:latin typeface="Consolas"/>
              <a:ea typeface="Consolas"/>
              <a:cs typeface="Consolas"/>
              <a:sym typeface="Consolas"/>
            </a:endParaRPr>
          </a:p>
          <a:p>
            <a:pPr indent="0" lvl="0" marL="0" rtl="0" algn="l">
              <a:spcBef>
                <a:spcPts val="0"/>
              </a:spcBef>
              <a:spcAft>
                <a:spcPts val="0"/>
              </a:spcAft>
              <a:buNone/>
            </a:pPr>
            <a:r>
              <a:rPr lang="es" sz="900">
                <a:latin typeface="Consolas"/>
                <a:ea typeface="Consolas"/>
                <a:cs typeface="Consolas"/>
                <a:sym typeface="Consolas"/>
              </a:rPr>
              <a:t>    JOBS_IN_WRAPPER: "SIM_20"</a:t>
            </a:r>
            <a:endParaRPr sz="900">
              <a:latin typeface="Consolas"/>
              <a:ea typeface="Consolas"/>
              <a:cs typeface="Consolas"/>
              <a:sym typeface="Consolas"/>
            </a:endParaRPr>
          </a:p>
          <a:p>
            <a:pPr indent="0" lvl="0" marL="0" rtl="0" algn="l">
              <a:spcBef>
                <a:spcPts val="0"/>
              </a:spcBef>
              <a:spcAft>
                <a:spcPts val="0"/>
              </a:spcAft>
              <a:buNone/>
            </a:pPr>
            <a:r>
              <a:rPr lang="es" sz="900">
                <a:latin typeface="Consolas"/>
                <a:ea typeface="Consolas"/>
                <a:cs typeface="Consolas"/>
                <a:sym typeface="Consolas"/>
              </a:rPr>
              <a:t>  wrapper_sim40:</a:t>
            </a:r>
            <a:endParaRPr sz="900">
              <a:latin typeface="Consolas"/>
              <a:ea typeface="Consolas"/>
              <a:cs typeface="Consolas"/>
              <a:sym typeface="Consolas"/>
            </a:endParaRPr>
          </a:p>
          <a:p>
            <a:pPr indent="0" lvl="0" marL="0" rtl="0" algn="l">
              <a:spcBef>
                <a:spcPts val="0"/>
              </a:spcBef>
              <a:spcAft>
                <a:spcPts val="0"/>
              </a:spcAft>
              <a:buNone/>
            </a:pPr>
            <a:r>
              <a:rPr lang="es" sz="900">
                <a:latin typeface="Consolas"/>
                <a:ea typeface="Consolas"/>
                <a:cs typeface="Consolas"/>
                <a:sym typeface="Consolas"/>
              </a:rPr>
              <a:t>    TYPE: "vertical"</a:t>
            </a:r>
            <a:endParaRPr sz="900">
              <a:latin typeface="Consolas"/>
              <a:ea typeface="Consolas"/>
              <a:cs typeface="Consolas"/>
              <a:sym typeface="Consolas"/>
            </a:endParaRPr>
          </a:p>
          <a:p>
            <a:pPr indent="0" lvl="0" marL="0" rtl="0" algn="l">
              <a:spcBef>
                <a:spcPts val="0"/>
              </a:spcBef>
              <a:spcAft>
                <a:spcPts val="0"/>
              </a:spcAft>
              <a:buNone/>
            </a:pPr>
            <a:r>
              <a:rPr lang="es" sz="900">
                <a:latin typeface="Consolas"/>
                <a:ea typeface="Consolas"/>
                <a:cs typeface="Consolas"/>
                <a:sym typeface="Consolas"/>
              </a:rPr>
              <a:t>    JOBS_IN_WRAPPER: "SIM_40"</a:t>
            </a:r>
            <a:endParaRPr sz="900">
              <a:latin typeface="Consolas"/>
              <a:ea typeface="Consolas"/>
              <a:cs typeface="Consolas"/>
              <a:sym typeface="Consolas"/>
            </a:endParaRPr>
          </a:p>
        </p:txBody>
      </p:sp>
      <p:sp>
        <p:nvSpPr>
          <p:cNvPr id="389" name="Google Shape;389;p47"/>
          <p:cNvSpPr txBox="1"/>
          <p:nvPr/>
        </p:nvSpPr>
        <p:spPr>
          <a:xfrm>
            <a:off x="396281" y="1155179"/>
            <a:ext cx="24747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70C0"/>
                </a:solidFill>
              </a:rPr>
              <a:t>New wrapper definition</a:t>
            </a:r>
            <a:endParaRPr b="1" sz="1100">
              <a:solidFill>
                <a:srgbClr val="0070C0"/>
              </a:solidFill>
            </a:endParaRPr>
          </a:p>
          <a:p>
            <a:pPr indent="0" lvl="0" marL="0" rtl="0" algn="l">
              <a:spcBef>
                <a:spcPts val="0"/>
              </a:spcBef>
              <a:spcAft>
                <a:spcPts val="0"/>
              </a:spcAft>
              <a:buNone/>
            </a:pPr>
            <a:r>
              <a:t/>
            </a:r>
            <a:endParaRPr b="1" sz="1100">
              <a:solidFill>
                <a:srgbClr val="0070C0"/>
              </a:solidFill>
            </a:endParaRPr>
          </a:p>
        </p:txBody>
      </p:sp>
      <p:sp>
        <p:nvSpPr>
          <p:cNvPr id="390" name="Google Shape;390;p47"/>
          <p:cNvSpPr txBox="1"/>
          <p:nvPr/>
        </p:nvSpPr>
        <p:spPr>
          <a:xfrm>
            <a:off x="3206369" y="1134176"/>
            <a:ext cx="24747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70C0"/>
                </a:solidFill>
              </a:rPr>
              <a:t>“FOR” LOOPS</a:t>
            </a:r>
            <a:endParaRPr b="1" sz="1100">
              <a:solidFill>
                <a:srgbClr val="0070C0"/>
              </a:solidFill>
            </a:endParaRPr>
          </a:p>
          <a:p>
            <a:pPr indent="0" lvl="0" marL="0" rtl="0" algn="l">
              <a:spcBef>
                <a:spcPts val="0"/>
              </a:spcBef>
              <a:spcAft>
                <a:spcPts val="0"/>
              </a:spcAft>
              <a:buNone/>
            </a:pPr>
            <a:r>
              <a:t/>
            </a:r>
            <a:endParaRPr b="1" sz="1100">
              <a:solidFill>
                <a:srgbClr val="0070C0"/>
              </a:solidFill>
            </a:endParaRPr>
          </a:p>
        </p:txBody>
      </p:sp>
      <p:sp>
        <p:nvSpPr>
          <p:cNvPr id="391" name="Google Shape;391;p47"/>
          <p:cNvSpPr txBox="1"/>
          <p:nvPr/>
        </p:nvSpPr>
        <p:spPr>
          <a:xfrm>
            <a:off x="3044052" y="3045225"/>
            <a:ext cx="2690700" cy="16470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700">
                <a:latin typeface="Consolas"/>
                <a:ea typeface="Consolas"/>
                <a:cs typeface="Consolas"/>
                <a:sym typeface="Consolas"/>
              </a:rPr>
              <a:t>POST_20:</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FILE: POST.sh</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RUNNING: chunk</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WALLCLOCK: '00:05'</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PROCESSORS: 20</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THREADS: 1</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DEPENDENCIES: SIM_20 POST_20-1</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POST_40:</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FILE: POST.sh</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RUNNING: chunk</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WALLCLOCK: '00:05'</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PROCESSORS: 40</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THREADS: 1</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DEPENDENCIES: SIM_40 POST_40-1</a:t>
            </a:r>
            <a:endParaRPr sz="900">
              <a:latin typeface="Consolas"/>
              <a:ea typeface="Consolas"/>
              <a:cs typeface="Consolas"/>
              <a:sym typeface="Consolas"/>
            </a:endParaRPr>
          </a:p>
        </p:txBody>
      </p:sp>
      <p:sp>
        <p:nvSpPr>
          <p:cNvPr id="392" name="Google Shape;392;p47"/>
          <p:cNvSpPr txBox="1"/>
          <p:nvPr/>
        </p:nvSpPr>
        <p:spPr>
          <a:xfrm>
            <a:off x="2870975" y="1430524"/>
            <a:ext cx="3145500" cy="12159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700">
                <a:latin typeface="Consolas"/>
                <a:ea typeface="Consolas"/>
                <a:cs typeface="Consolas"/>
                <a:sym typeface="Consolas"/>
              </a:rPr>
              <a:t>POST:</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FOR:</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NAME: [ 20,40 ]</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PROCESSORS: [ 20,40 ]</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THREADS: [ 1,1 ]</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DEPENDENCIES: [ SIM_20 POST_20-1,SIM_40 POST_40-1]]</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FILE: POST.sh</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RUNNING: chunk</a:t>
            </a:r>
            <a:endParaRPr sz="700">
              <a:latin typeface="Consolas"/>
              <a:ea typeface="Consolas"/>
              <a:cs typeface="Consolas"/>
              <a:sym typeface="Consolas"/>
            </a:endParaRPr>
          </a:p>
          <a:p>
            <a:pPr indent="0" lvl="0" marL="0" rtl="0" algn="l">
              <a:spcBef>
                <a:spcPts val="0"/>
              </a:spcBef>
              <a:spcAft>
                <a:spcPts val="0"/>
              </a:spcAft>
              <a:buNone/>
            </a:pPr>
            <a:r>
              <a:rPr lang="es" sz="700">
                <a:latin typeface="Consolas"/>
                <a:ea typeface="Consolas"/>
                <a:cs typeface="Consolas"/>
                <a:sym typeface="Consolas"/>
              </a:rPr>
              <a:t>    WALLCLOCK: '00:05'</a:t>
            </a:r>
            <a:endParaRPr sz="700">
              <a:latin typeface="Consolas"/>
              <a:ea typeface="Consolas"/>
              <a:cs typeface="Consolas"/>
              <a:sym typeface="Consolas"/>
            </a:endParaRPr>
          </a:p>
          <a:p>
            <a:pPr indent="0" lvl="0" marL="0" rtl="0" algn="l">
              <a:spcBef>
                <a:spcPts val="0"/>
              </a:spcBef>
              <a:spcAft>
                <a:spcPts val="0"/>
              </a:spcAft>
              <a:buNone/>
            </a:pPr>
            <a:r>
              <a:t/>
            </a:r>
            <a:endParaRPr sz="700">
              <a:latin typeface="Consolas"/>
              <a:ea typeface="Consolas"/>
              <a:cs typeface="Consolas"/>
              <a:sym typeface="Consolas"/>
            </a:endParaRPr>
          </a:p>
        </p:txBody>
      </p:sp>
      <p:sp>
        <p:nvSpPr>
          <p:cNvPr id="393" name="Google Shape;393;p47"/>
          <p:cNvSpPr txBox="1"/>
          <p:nvPr/>
        </p:nvSpPr>
        <p:spPr>
          <a:xfrm>
            <a:off x="3044050" y="2691925"/>
            <a:ext cx="2690700" cy="307800"/>
          </a:xfrm>
          <a:prstGeom prst="rect">
            <a:avLst/>
          </a:prstGeom>
          <a:noFill/>
          <a:ln cap="flat" cmpd="sng" w="28575">
            <a:solidFill>
              <a:srgbClr val="0000FF"/>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00FF"/>
                </a:solidFill>
              </a:rPr>
              <a:t>      Both confs are   equivalent !</a:t>
            </a:r>
            <a:endParaRPr b="1" sz="1100">
              <a:solidFill>
                <a:srgbClr val="0000FF"/>
              </a:solidFill>
            </a:endParaRPr>
          </a:p>
        </p:txBody>
      </p:sp>
      <p:sp>
        <p:nvSpPr>
          <p:cNvPr id="394" name="Google Shape;394;p47"/>
          <p:cNvSpPr txBox="1"/>
          <p:nvPr/>
        </p:nvSpPr>
        <p:spPr>
          <a:xfrm>
            <a:off x="360131" y="2754135"/>
            <a:ext cx="24747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70C0"/>
                </a:solidFill>
              </a:rPr>
              <a:t>New jobs and platforms definition</a:t>
            </a:r>
            <a:endParaRPr b="1" sz="1100">
              <a:solidFill>
                <a:srgbClr val="0070C0"/>
              </a:solidFill>
            </a:endParaRPr>
          </a:p>
          <a:p>
            <a:pPr indent="0" lvl="0" marL="0" rtl="0" algn="l">
              <a:spcBef>
                <a:spcPts val="0"/>
              </a:spcBef>
              <a:spcAft>
                <a:spcPts val="0"/>
              </a:spcAft>
              <a:buNone/>
            </a:pPr>
            <a:r>
              <a:t/>
            </a:r>
            <a:endParaRPr b="1" sz="1100">
              <a:solidFill>
                <a:srgbClr val="0070C0"/>
              </a:solidFill>
            </a:endParaRPr>
          </a:p>
        </p:txBody>
      </p:sp>
      <p:sp>
        <p:nvSpPr>
          <p:cNvPr id="395" name="Google Shape;395;p47"/>
          <p:cNvSpPr txBox="1"/>
          <p:nvPr/>
        </p:nvSpPr>
        <p:spPr>
          <a:xfrm>
            <a:off x="396281" y="3045231"/>
            <a:ext cx="2250000" cy="8313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900">
                <a:latin typeface="Consolas"/>
                <a:ea typeface="Consolas"/>
                <a:cs typeface="Consolas"/>
                <a:sym typeface="Consolas"/>
              </a:rPr>
              <a:t>JOBS:</a:t>
            </a:r>
            <a:endParaRPr sz="900">
              <a:latin typeface="Consolas"/>
              <a:ea typeface="Consolas"/>
              <a:cs typeface="Consolas"/>
              <a:sym typeface="Consolas"/>
            </a:endParaRPr>
          </a:p>
          <a:p>
            <a:pPr indent="0" lvl="0" marL="0" rtl="0" algn="l">
              <a:spcBef>
                <a:spcPts val="0"/>
              </a:spcBef>
              <a:spcAft>
                <a:spcPts val="0"/>
              </a:spcAft>
              <a:buNone/>
            </a:pPr>
            <a:r>
              <a:rPr lang="es" sz="900">
                <a:latin typeface="Consolas"/>
                <a:ea typeface="Consolas"/>
                <a:cs typeface="Consolas"/>
                <a:sym typeface="Consolas"/>
              </a:rPr>
              <a:t> Job_A:</a:t>
            </a:r>
            <a:br>
              <a:rPr lang="es" sz="900">
                <a:latin typeface="Consolas"/>
                <a:ea typeface="Consolas"/>
                <a:cs typeface="Consolas"/>
                <a:sym typeface="Consolas"/>
              </a:rPr>
            </a:br>
            <a:r>
              <a:rPr lang="es" sz="900">
                <a:latin typeface="Consolas"/>
                <a:ea typeface="Consolas"/>
                <a:cs typeface="Consolas"/>
                <a:sym typeface="Consolas"/>
              </a:rPr>
              <a:t>Platforms:</a:t>
            </a:r>
            <a:br>
              <a:rPr lang="es" sz="900">
                <a:latin typeface="Consolas"/>
                <a:ea typeface="Consolas"/>
                <a:cs typeface="Consolas"/>
                <a:sym typeface="Consolas"/>
              </a:rPr>
            </a:br>
            <a:r>
              <a:rPr lang="es" sz="900">
                <a:latin typeface="Consolas"/>
                <a:ea typeface="Consolas"/>
                <a:cs typeface="Consolas"/>
                <a:sym typeface="Consolas"/>
              </a:rPr>
              <a:t> Marenostrum5:</a:t>
            </a:r>
            <a:br>
              <a:rPr lang="es" sz="900">
                <a:latin typeface="Consolas"/>
                <a:ea typeface="Consolas"/>
                <a:cs typeface="Consolas"/>
                <a:sym typeface="Consolas"/>
              </a:rPr>
            </a:br>
            <a:r>
              <a:rPr lang="es" sz="900">
                <a:latin typeface="Consolas"/>
                <a:ea typeface="Consolas"/>
                <a:cs typeface="Consolas"/>
                <a:sym typeface="Consolas"/>
              </a:rPr>
              <a:t>   …</a:t>
            </a:r>
            <a:endParaRPr sz="900">
              <a:latin typeface="Consolas"/>
              <a:ea typeface="Consolas"/>
              <a:cs typeface="Consolas"/>
              <a:sym typeface="Consolas"/>
            </a:endParaRPr>
          </a:p>
        </p:txBody>
      </p:sp>
      <p:sp>
        <p:nvSpPr>
          <p:cNvPr id="396" name="Google Shape;396;p47"/>
          <p:cNvSpPr/>
          <p:nvPr/>
        </p:nvSpPr>
        <p:spPr>
          <a:xfrm rot="5403759">
            <a:off x="4115056" y="2782821"/>
            <a:ext cx="548700" cy="126000"/>
          </a:xfrm>
          <a:prstGeom prst="lef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7" name="Google Shape;397;p47"/>
          <p:cNvSpPr txBox="1"/>
          <p:nvPr/>
        </p:nvSpPr>
        <p:spPr>
          <a:xfrm>
            <a:off x="6132531" y="1409407"/>
            <a:ext cx="2250000" cy="26322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900">
                <a:solidFill>
                  <a:srgbClr val="8F005A"/>
                </a:solidFill>
                <a:latin typeface="Consolas"/>
                <a:ea typeface="Consolas"/>
                <a:cs typeface="Consolas"/>
                <a:sym typeface="Consolas"/>
              </a:rPr>
              <a:t>CONFIG</a:t>
            </a:r>
            <a:r>
              <a:rPr b="1" lang="es" sz="900">
                <a:solidFill>
                  <a:srgbClr val="0000FF"/>
                </a:solidFill>
                <a:latin typeface="Consolas"/>
                <a:ea typeface="Consolas"/>
                <a:cs typeface="Consolas"/>
                <a:sym typeface="Consolas"/>
              </a:rPr>
              <a:t>:</a:t>
            </a:r>
            <a:endParaRPr b="1" sz="900">
              <a:solidFill>
                <a:srgbClr val="0000FF"/>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AUTOSUBMIT_VERSION</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"4.1.9"</a:t>
            </a:r>
            <a:endParaRPr b="1" sz="900">
              <a:solidFill>
                <a:srgbClr val="3F55BF"/>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TOTALJOBS</a:t>
            </a:r>
            <a:r>
              <a:rPr b="1" lang="es" sz="900">
                <a:solidFill>
                  <a:srgbClr val="0000FF"/>
                </a:solidFill>
                <a:latin typeface="Consolas"/>
                <a:ea typeface="Consolas"/>
                <a:cs typeface="Consolas"/>
                <a:sym typeface="Consolas"/>
              </a:rPr>
              <a:t>: </a:t>
            </a:r>
            <a:r>
              <a:rPr lang="es" sz="900">
                <a:solidFill>
                  <a:srgbClr val="333333"/>
                </a:solidFill>
                <a:latin typeface="Consolas"/>
                <a:ea typeface="Consolas"/>
                <a:cs typeface="Consolas"/>
                <a:sym typeface="Consolas"/>
              </a:rPr>
              <a:t>20</a:t>
            </a:r>
            <a:endParaRPr b="1" sz="900">
              <a:solidFill>
                <a:srgbClr val="3F55BF"/>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MAXWAITINGJOBS</a:t>
            </a:r>
            <a:r>
              <a:rPr b="1" lang="es" sz="900">
                <a:solidFill>
                  <a:srgbClr val="0000FF"/>
                </a:solidFill>
                <a:latin typeface="Consolas"/>
                <a:ea typeface="Consolas"/>
                <a:cs typeface="Consolas"/>
                <a:sym typeface="Consolas"/>
              </a:rPr>
              <a:t>: </a:t>
            </a:r>
            <a:r>
              <a:rPr lang="es" sz="900">
                <a:solidFill>
                  <a:srgbClr val="333333"/>
                </a:solidFill>
                <a:latin typeface="Consolas"/>
                <a:ea typeface="Consolas"/>
                <a:cs typeface="Consolas"/>
                <a:sym typeface="Consolas"/>
              </a:rPr>
              <a:t>20</a:t>
            </a:r>
            <a:endParaRPr sz="900">
              <a:solidFill>
                <a:srgbClr val="333333"/>
              </a:solidFill>
              <a:latin typeface="Consolas"/>
              <a:ea typeface="Consolas"/>
              <a:cs typeface="Consolas"/>
              <a:sym typeface="Consolas"/>
            </a:endParaRPr>
          </a:p>
          <a:p>
            <a:pPr indent="0" lvl="0" marL="0" rtl="0" algn="l">
              <a:spcBef>
                <a:spcPts val="0"/>
              </a:spcBef>
              <a:spcAft>
                <a:spcPts val="0"/>
              </a:spcAft>
              <a:buNone/>
            </a:pPr>
            <a:r>
              <a:rPr b="1" lang="es" sz="900">
                <a:solidFill>
                  <a:srgbClr val="8F005A"/>
                </a:solidFill>
                <a:latin typeface="Consolas"/>
                <a:ea typeface="Consolas"/>
                <a:cs typeface="Consolas"/>
                <a:sym typeface="Consolas"/>
              </a:rPr>
              <a:t>DEFAULT</a:t>
            </a:r>
            <a:r>
              <a:rPr b="1" lang="es" sz="900">
                <a:solidFill>
                  <a:srgbClr val="0000FF"/>
                </a:solidFill>
                <a:latin typeface="Consolas"/>
                <a:ea typeface="Consolas"/>
                <a:cs typeface="Consolas"/>
                <a:sym typeface="Consolas"/>
              </a:rPr>
              <a:t>:</a:t>
            </a:r>
            <a:endParaRPr b="1" sz="900">
              <a:solidFill>
                <a:srgbClr val="0000FF"/>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EXPID</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"a05j"</a:t>
            </a:r>
            <a:endParaRPr b="1" sz="900">
              <a:solidFill>
                <a:srgbClr val="0000C0"/>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HPCARCH</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"local"</a:t>
            </a:r>
            <a:endParaRPr b="1" sz="900">
              <a:solidFill>
                <a:srgbClr val="3F55BF"/>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CUSTOM_CONFIG</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"%PROJDIR%/conf"</a:t>
            </a:r>
            <a:endParaRPr b="1" sz="900">
              <a:solidFill>
                <a:srgbClr val="0000C0"/>
              </a:solidFill>
              <a:latin typeface="Consolas"/>
              <a:ea typeface="Consolas"/>
              <a:cs typeface="Consolas"/>
              <a:sym typeface="Consolas"/>
            </a:endParaRPr>
          </a:p>
          <a:p>
            <a:pPr indent="0" lvl="0" marL="0" rtl="0" algn="l">
              <a:spcBef>
                <a:spcPts val="0"/>
              </a:spcBef>
              <a:spcAft>
                <a:spcPts val="0"/>
              </a:spcAft>
              <a:buNone/>
            </a:pPr>
            <a:r>
              <a:rPr b="1" lang="es" sz="900">
                <a:solidFill>
                  <a:srgbClr val="8F005A"/>
                </a:solidFill>
                <a:latin typeface="Consolas"/>
                <a:ea typeface="Consolas"/>
                <a:cs typeface="Consolas"/>
                <a:sym typeface="Consolas"/>
              </a:rPr>
              <a:t>PROJECT</a:t>
            </a:r>
            <a:r>
              <a:rPr b="1" lang="es" sz="900">
                <a:solidFill>
                  <a:srgbClr val="0000FF"/>
                </a:solidFill>
                <a:latin typeface="Consolas"/>
                <a:ea typeface="Consolas"/>
                <a:cs typeface="Consolas"/>
                <a:sym typeface="Consolas"/>
              </a:rPr>
              <a:t>:</a:t>
            </a:r>
            <a:endParaRPr b="1" sz="900">
              <a:solidFill>
                <a:srgbClr val="3F55BF"/>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PROJECT_TYPE</a:t>
            </a:r>
            <a:r>
              <a:rPr b="1" lang="es" sz="900">
                <a:solidFill>
                  <a:srgbClr val="0000FF"/>
                </a:solidFill>
                <a:latin typeface="Consolas"/>
                <a:ea typeface="Consolas"/>
                <a:cs typeface="Consolas"/>
                <a:sym typeface="Consolas"/>
              </a:rPr>
              <a:t>: </a:t>
            </a:r>
            <a:r>
              <a:rPr lang="es" sz="900">
                <a:solidFill>
                  <a:srgbClr val="333333"/>
                </a:solidFill>
                <a:latin typeface="Consolas"/>
                <a:ea typeface="Consolas"/>
                <a:cs typeface="Consolas"/>
                <a:sym typeface="Consolas"/>
              </a:rPr>
              <a:t>git</a:t>
            </a:r>
            <a:endParaRPr b="1" sz="900">
              <a:solidFill>
                <a:srgbClr val="3F55BF"/>
              </a:solidFill>
              <a:latin typeface="Consolas"/>
              <a:ea typeface="Consolas"/>
              <a:cs typeface="Consolas"/>
              <a:sym typeface="Consolas"/>
            </a:endParaRPr>
          </a:p>
          <a:p>
            <a:pPr indent="0" lvl="0" marL="0" rtl="0" algn="l">
              <a:spcBef>
                <a:spcPts val="0"/>
              </a:spcBef>
              <a:spcAft>
                <a:spcPts val="0"/>
              </a:spcAft>
              <a:buNone/>
            </a:pPr>
            <a:r>
              <a:rPr b="1" lang="es" sz="900">
                <a:solidFill>
                  <a:srgbClr val="3F55BF"/>
                </a:solidFill>
                <a:latin typeface="Consolas"/>
                <a:ea typeface="Consolas"/>
                <a:cs typeface="Consolas"/>
                <a:sym typeface="Consolas"/>
              </a:rPr>
              <a:t> </a:t>
            </a:r>
            <a:r>
              <a:rPr b="1" lang="es" sz="900">
                <a:solidFill>
                  <a:srgbClr val="8F005A"/>
                </a:solidFill>
                <a:latin typeface="Consolas"/>
                <a:ea typeface="Consolas"/>
                <a:cs typeface="Consolas"/>
                <a:sym typeface="Consolas"/>
              </a:rPr>
              <a:t>PROJECT_DESTINATION</a:t>
            </a:r>
            <a:r>
              <a:rPr b="1" lang="es" sz="900">
                <a:solidFill>
                  <a:srgbClr val="0000FF"/>
                </a:solidFill>
                <a:latin typeface="Consolas"/>
                <a:ea typeface="Consolas"/>
                <a:cs typeface="Consolas"/>
                <a:sym typeface="Consolas"/>
              </a:rPr>
              <a:t>: </a:t>
            </a:r>
            <a:r>
              <a:rPr lang="es" sz="900">
                <a:solidFill>
                  <a:srgbClr val="333333"/>
                </a:solidFill>
                <a:latin typeface="Consolas"/>
                <a:ea typeface="Consolas"/>
                <a:cs typeface="Consolas"/>
                <a:sym typeface="Consolas"/>
              </a:rPr>
              <a:t>git_project</a:t>
            </a:r>
            <a:endParaRPr sz="900">
              <a:solidFill>
                <a:srgbClr val="333333"/>
              </a:solidFill>
              <a:latin typeface="Consolas"/>
              <a:ea typeface="Consolas"/>
              <a:cs typeface="Consolas"/>
              <a:sym typeface="Consolas"/>
            </a:endParaRPr>
          </a:p>
          <a:p>
            <a:pPr indent="0" lvl="0" marL="0" rtl="0" algn="l">
              <a:spcBef>
                <a:spcPts val="0"/>
              </a:spcBef>
              <a:spcAft>
                <a:spcPts val="0"/>
              </a:spcAft>
              <a:buNone/>
            </a:pPr>
            <a:r>
              <a:rPr b="1" lang="es" sz="900">
                <a:solidFill>
                  <a:srgbClr val="8F005A"/>
                </a:solidFill>
                <a:latin typeface="Consolas"/>
                <a:ea typeface="Consolas"/>
                <a:cs typeface="Consolas"/>
                <a:sym typeface="Consolas"/>
              </a:rPr>
              <a:t>GIT</a:t>
            </a:r>
            <a:r>
              <a:rPr b="1" lang="es" sz="900">
                <a:solidFill>
                  <a:srgbClr val="0000FF"/>
                </a:solidFill>
                <a:latin typeface="Consolas"/>
                <a:ea typeface="Consolas"/>
                <a:cs typeface="Consolas"/>
                <a:sym typeface="Consolas"/>
              </a:rPr>
              <a:t>:</a:t>
            </a:r>
            <a:endParaRPr b="1" sz="900">
              <a:solidFill>
                <a:srgbClr val="0000FF"/>
              </a:solidFill>
              <a:latin typeface="Consolas"/>
              <a:ea typeface="Consolas"/>
              <a:cs typeface="Consolas"/>
              <a:sym typeface="Consolas"/>
            </a:endParaRPr>
          </a:p>
          <a:p>
            <a:pPr indent="0" lvl="0" marL="0" rtl="0" algn="l">
              <a:spcBef>
                <a:spcPts val="0"/>
              </a:spcBef>
              <a:spcAft>
                <a:spcPts val="0"/>
              </a:spcAft>
              <a:buNone/>
            </a:pPr>
            <a:r>
              <a:rPr b="1" lang="es" sz="900">
                <a:solidFill>
                  <a:srgbClr val="0000FF"/>
                </a:solidFill>
                <a:latin typeface="Consolas"/>
                <a:ea typeface="Consolas"/>
                <a:cs typeface="Consolas"/>
                <a:sym typeface="Consolas"/>
              </a:rPr>
              <a:t> </a:t>
            </a:r>
            <a:r>
              <a:rPr b="1" lang="es" sz="900">
                <a:solidFill>
                  <a:srgbClr val="8F005A"/>
                </a:solidFill>
                <a:latin typeface="Consolas"/>
                <a:ea typeface="Consolas"/>
                <a:cs typeface="Consolas"/>
                <a:sym typeface="Consolas"/>
              </a:rPr>
              <a:t>PROJECT_ORIGIN</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“https…”</a:t>
            </a:r>
            <a:endParaRPr b="1" sz="900">
              <a:solidFill>
                <a:srgbClr val="0000C0"/>
              </a:solidFill>
              <a:latin typeface="Consolas"/>
              <a:ea typeface="Consolas"/>
              <a:cs typeface="Consolas"/>
              <a:sym typeface="Consolas"/>
            </a:endParaRPr>
          </a:p>
          <a:p>
            <a:pPr indent="0" lvl="0" marL="0" rtl="0" algn="l">
              <a:spcBef>
                <a:spcPts val="0"/>
              </a:spcBef>
              <a:spcAft>
                <a:spcPts val="0"/>
              </a:spcAft>
              <a:buNone/>
            </a:pPr>
            <a:r>
              <a:rPr b="1" lang="es" sz="900">
                <a:solidFill>
                  <a:srgbClr val="0000C0"/>
                </a:solidFill>
                <a:latin typeface="Consolas"/>
                <a:ea typeface="Consolas"/>
                <a:cs typeface="Consolas"/>
                <a:sym typeface="Consolas"/>
              </a:rPr>
              <a:t> </a:t>
            </a:r>
            <a:r>
              <a:rPr b="1" lang="es" sz="900">
                <a:solidFill>
                  <a:srgbClr val="8F005A"/>
                </a:solidFill>
                <a:latin typeface="Consolas"/>
                <a:ea typeface="Consolas"/>
                <a:cs typeface="Consolas"/>
                <a:sym typeface="Consolas"/>
              </a:rPr>
              <a:t>PROJECT_BRANCH</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a:t>
            </a:r>
            <a:endParaRPr b="1" sz="900">
              <a:solidFill>
                <a:srgbClr val="0000C0"/>
              </a:solidFill>
              <a:latin typeface="Consolas"/>
              <a:ea typeface="Consolas"/>
              <a:cs typeface="Consolas"/>
              <a:sym typeface="Consolas"/>
            </a:endParaRPr>
          </a:p>
          <a:p>
            <a:pPr indent="0" lvl="0" marL="0" rtl="0" algn="l">
              <a:spcBef>
                <a:spcPts val="0"/>
              </a:spcBef>
              <a:spcAft>
                <a:spcPts val="0"/>
              </a:spcAft>
              <a:buNone/>
            </a:pPr>
            <a:r>
              <a:rPr b="1" lang="es" sz="900">
                <a:solidFill>
                  <a:srgbClr val="0000C0"/>
                </a:solidFill>
                <a:latin typeface="Consolas"/>
                <a:ea typeface="Consolas"/>
                <a:cs typeface="Consolas"/>
                <a:sym typeface="Consolas"/>
              </a:rPr>
              <a:t> </a:t>
            </a:r>
            <a:r>
              <a:rPr b="1" lang="es" sz="900">
                <a:solidFill>
                  <a:srgbClr val="8F005A"/>
                </a:solidFill>
                <a:latin typeface="Consolas"/>
                <a:ea typeface="Consolas"/>
                <a:cs typeface="Consolas"/>
                <a:sym typeface="Consolas"/>
              </a:rPr>
              <a:t>PROJECT_COMMIT</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a:t>
            </a:r>
            <a:endParaRPr b="1" sz="900">
              <a:solidFill>
                <a:srgbClr val="0000C0"/>
              </a:solidFill>
              <a:latin typeface="Consolas"/>
              <a:ea typeface="Consolas"/>
              <a:cs typeface="Consolas"/>
              <a:sym typeface="Consolas"/>
            </a:endParaRPr>
          </a:p>
          <a:p>
            <a:pPr indent="0" lvl="0" marL="0" rtl="0" algn="l">
              <a:spcBef>
                <a:spcPts val="0"/>
              </a:spcBef>
              <a:spcAft>
                <a:spcPts val="0"/>
              </a:spcAft>
              <a:buNone/>
            </a:pPr>
            <a:r>
              <a:rPr b="1" lang="es" sz="900">
                <a:solidFill>
                  <a:srgbClr val="0000C0"/>
                </a:solidFill>
                <a:latin typeface="Consolas"/>
                <a:ea typeface="Consolas"/>
                <a:cs typeface="Consolas"/>
                <a:sym typeface="Consolas"/>
              </a:rPr>
              <a:t> </a:t>
            </a:r>
            <a:r>
              <a:rPr b="1" lang="es" sz="900">
                <a:solidFill>
                  <a:srgbClr val="8F005A"/>
                </a:solidFill>
                <a:latin typeface="Consolas"/>
                <a:ea typeface="Consolas"/>
                <a:cs typeface="Consolas"/>
                <a:sym typeface="Consolas"/>
              </a:rPr>
              <a:t>PROJECT_SUBMODULES</a:t>
            </a:r>
            <a:r>
              <a:rPr b="1" lang="es" sz="900">
                <a:solidFill>
                  <a:srgbClr val="0000FF"/>
                </a:solidFill>
                <a:latin typeface="Consolas"/>
                <a:ea typeface="Consolas"/>
                <a:cs typeface="Consolas"/>
                <a:sym typeface="Consolas"/>
              </a:rPr>
              <a:t>: </a:t>
            </a:r>
            <a:r>
              <a:rPr b="1" lang="es" sz="900">
                <a:solidFill>
                  <a:srgbClr val="0000C0"/>
                </a:solidFill>
                <a:latin typeface="Consolas"/>
                <a:ea typeface="Consolas"/>
                <a:cs typeface="Consolas"/>
                <a:sym typeface="Consolas"/>
              </a:rPr>
              <a:t>''</a:t>
            </a:r>
            <a:endParaRPr b="1" sz="900">
              <a:solidFill>
                <a:srgbClr val="0000C0"/>
              </a:solidFill>
              <a:latin typeface="Consolas"/>
              <a:ea typeface="Consolas"/>
              <a:cs typeface="Consolas"/>
              <a:sym typeface="Consolas"/>
            </a:endParaRPr>
          </a:p>
          <a:p>
            <a:pPr indent="0" lvl="0" marL="0" rtl="0" algn="l">
              <a:spcBef>
                <a:spcPts val="0"/>
              </a:spcBef>
              <a:spcAft>
                <a:spcPts val="0"/>
              </a:spcAft>
              <a:buNone/>
            </a:pPr>
            <a:r>
              <a:rPr b="1" lang="es" sz="900">
                <a:solidFill>
                  <a:srgbClr val="0000C0"/>
                </a:solidFill>
                <a:latin typeface="Consolas"/>
                <a:ea typeface="Consolas"/>
                <a:cs typeface="Consolas"/>
                <a:sym typeface="Consolas"/>
              </a:rPr>
              <a:t> </a:t>
            </a:r>
            <a:r>
              <a:rPr b="1" lang="es" sz="900">
                <a:solidFill>
                  <a:srgbClr val="8F005A"/>
                </a:solidFill>
                <a:latin typeface="Consolas"/>
                <a:ea typeface="Consolas"/>
                <a:cs typeface="Consolas"/>
                <a:sym typeface="Consolas"/>
              </a:rPr>
              <a:t>FETCH_SINGLE_BRANCH</a:t>
            </a:r>
            <a:r>
              <a:rPr b="1" lang="es" sz="900">
                <a:solidFill>
                  <a:srgbClr val="0000FF"/>
                </a:solidFill>
                <a:latin typeface="Consolas"/>
                <a:ea typeface="Consolas"/>
                <a:cs typeface="Consolas"/>
                <a:sym typeface="Consolas"/>
              </a:rPr>
              <a:t>: </a:t>
            </a:r>
            <a:r>
              <a:rPr lang="es" sz="900">
                <a:solidFill>
                  <a:srgbClr val="333333"/>
                </a:solidFill>
                <a:latin typeface="Consolas"/>
                <a:ea typeface="Consolas"/>
                <a:cs typeface="Consolas"/>
                <a:sym typeface="Consolas"/>
              </a:rPr>
              <a:t>true</a:t>
            </a:r>
            <a:endParaRPr sz="900">
              <a:solidFill>
                <a:srgbClr val="333333"/>
              </a:solidFill>
              <a:latin typeface="Consolas"/>
              <a:ea typeface="Consolas"/>
              <a:cs typeface="Consolas"/>
              <a:sym typeface="Consolas"/>
            </a:endParaRPr>
          </a:p>
          <a:p>
            <a:pPr indent="0" lvl="0" marL="0" rtl="0" algn="l">
              <a:spcBef>
                <a:spcPts val="0"/>
              </a:spcBef>
              <a:spcAft>
                <a:spcPts val="0"/>
              </a:spcAft>
              <a:buNone/>
            </a:pPr>
            <a:r>
              <a:t/>
            </a:r>
            <a:endParaRPr sz="900">
              <a:latin typeface="Consolas"/>
              <a:ea typeface="Consolas"/>
              <a:cs typeface="Consolas"/>
              <a:sym typeface="Consolas"/>
            </a:endParaRPr>
          </a:p>
        </p:txBody>
      </p:sp>
      <p:sp>
        <p:nvSpPr>
          <p:cNvPr id="398" name="Google Shape;398;p47"/>
          <p:cNvSpPr txBox="1"/>
          <p:nvPr/>
        </p:nvSpPr>
        <p:spPr>
          <a:xfrm>
            <a:off x="6132531" y="1101611"/>
            <a:ext cx="2474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70C0"/>
                </a:solidFill>
              </a:rPr>
              <a:t>Minimal.yml example</a:t>
            </a:r>
            <a:endParaRPr b="1" sz="1100">
              <a:solidFill>
                <a:srgbClr val="0070C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8"/>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404" name="Google Shape;404;p48"/>
          <p:cNvSpPr txBox="1"/>
          <p:nvPr/>
        </p:nvSpPr>
        <p:spPr>
          <a:xfrm>
            <a:off x="1720913" y="137494"/>
            <a:ext cx="5702100" cy="15378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rgbClr val="000000"/>
              </a:buClr>
              <a:buSzPts val="1100"/>
              <a:buFont typeface="Arial"/>
              <a:buNone/>
            </a:pPr>
            <a:r>
              <a:rPr b="1" lang="es" sz="4000">
                <a:solidFill>
                  <a:srgbClr val="124484"/>
                </a:solidFill>
                <a:latin typeface="Calibri"/>
                <a:ea typeface="Calibri"/>
                <a:cs typeface="Calibri"/>
                <a:sym typeface="Calibri"/>
              </a:rPr>
              <a:t>Autosubmit’s Hierarchy: PRE &amp; POST</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t/>
            </a:r>
            <a:endParaRPr b="1" sz="2100">
              <a:solidFill>
                <a:srgbClr val="124484"/>
              </a:solidFill>
              <a:latin typeface="Calibri"/>
              <a:ea typeface="Calibri"/>
              <a:cs typeface="Calibri"/>
              <a:sym typeface="Calibri"/>
            </a:endParaRPr>
          </a:p>
        </p:txBody>
      </p:sp>
      <p:sp>
        <p:nvSpPr>
          <p:cNvPr id="405" name="Google Shape;405;p48"/>
          <p:cNvSpPr/>
          <p:nvPr/>
        </p:nvSpPr>
        <p:spPr>
          <a:xfrm>
            <a:off x="3445163" y="1387688"/>
            <a:ext cx="2021700" cy="102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1800">
                <a:latin typeface="Consolas"/>
                <a:ea typeface="Consolas"/>
                <a:cs typeface="Consolas"/>
                <a:sym typeface="Consolas"/>
              </a:rPr>
              <a:t>CURRENT FILE</a:t>
            </a:r>
            <a:endParaRPr sz="1800">
              <a:latin typeface="Consolas"/>
              <a:ea typeface="Consolas"/>
              <a:cs typeface="Consolas"/>
              <a:sym typeface="Consolas"/>
            </a:endParaRPr>
          </a:p>
        </p:txBody>
      </p:sp>
      <p:sp>
        <p:nvSpPr>
          <p:cNvPr id="406" name="Google Shape;406;p48"/>
          <p:cNvSpPr/>
          <p:nvPr/>
        </p:nvSpPr>
        <p:spPr>
          <a:xfrm>
            <a:off x="1423313" y="3111356"/>
            <a:ext cx="2021700" cy="10272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1800">
                <a:latin typeface="Consolas"/>
                <a:ea typeface="Consolas"/>
                <a:cs typeface="Consolas"/>
                <a:sym typeface="Consolas"/>
              </a:rPr>
              <a:t>PRE: File Or Folder</a:t>
            </a:r>
            <a:endParaRPr sz="1800">
              <a:latin typeface="Consolas"/>
              <a:ea typeface="Consolas"/>
              <a:cs typeface="Consolas"/>
              <a:sym typeface="Consolas"/>
            </a:endParaRPr>
          </a:p>
        </p:txBody>
      </p:sp>
      <p:sp>
        <p:nvSpPr>
          <p:cNvPr id="407" name="Google Shape;407;p48"/>
          <p:cNvSpPr/>
          <p:nvPr/>
        </p:nvSpPr>
        <p:spPr>
          <a:xfrm>
            <a:off x="5467013" y="3111356"/>
            <a:ext cx="2021700" cy="10272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1800">
                <a:latin typeface="Consolas"/>
                <a:ea typeface="Consolas"/>
                <a:cs typeface="Consolas"/>
                <a:sym typeface="Consolas"/>
              </a:rPr>
              <a:t>POST: </a:t>
            </a:r>
            <a:r>
              <a:rPr lang="es" sz="1800">
                <a:solidFill>
                  <a:schemeClr val="dk1"/>
                </a:solidFill>
                <a:latin typeface="Consolas"/>
                <a:ea typeface="Consolas"/>
                <a:cs typeface="Consolas"/>
                <a:sym typeface="Consolas"/>
              </a:rPr>
              <a:t>File Or Folder</a:t>
            </a:r>
            <a:endParaRPr sz="1800">
              <a:latin typeface="Consolas"/>
              <a:ea typeface="Consolas"/>
              <a:cs typeface="Consolas"/>
              <a:sym typeface="Consolas"/>
            </a:endParaRPr>
          </a:p>
        </p:txBody>
      </p:sp>
      <p:cxnSp>
        <p:nvCxnSpPr>
          <p:cNvPr id="408" name="Google Shape;408;p48"/>
          <p:cNvCxnSpPr>
            <a:endCxn id="406" idx="0"/>
          </p:cNvCxnSpPr>
          <p:nvPr/>
        </p:nvCxnSpPr>
        <p:spPr>
          <a:xfrm flipH="1">
            <a:off x="2434163" y="2414756"/>
            <a:ext cx="2021700" cy="696600"/>
          </a:xfrm>
          <a:prstGeom prst="straightConnector1">
            <a:avLst/>
          </a:prstGeom>
          <a:noFill/>
          <a:ln cap="flat" cmpd="sng" w="38100">
            <a:solidFill>
              <a:srgbClr val="0000FF"/>
            </a:solidFill>
            <a:prstDash val="solid"/>
            <a:round/>
            <a:headEnd len="med" w="med" type="none"/>
            <a:tailEnd len="med" w="med" type="triangle"/>
          </a:ln>
        </p:spPr>
      </p:cxnSp>
      <p:cxnSp>
        <p:nvCxnSpPr>
          <p:cNvPr id="409" name="Google Shape;409;p48"/>
          <p:cNvCxnSpPr>
            <a:stCxn id="405" idx="2"/>
            <a:endCxn id="407" idx="0"/>
          </p:cNvCxnSpPr>
          <p:nvPr/>
        </p:nvCxnSpPr>
        <p:spPr>
          <a:xfrm>
            <a:off x="4456013" y="2414888"/>
            <a:ext cx="2022000" cy="696600"/>
          </a:xfrm>
          <a:prstGeom prst="straightConnector1">
            <a:avLst/>
          </a:prstGeom>
          <a:noFill/>
          <a:ln cap="flat" cmpd="sng" w="38100">
            <a:solidFill>
              <a:srgbClr val="0000FF"/>
            </a:solidFill>
            <a:prstDash val="solid"/>
            <a:round/>
            <a:headEnd len="med" w="med" type="none"/>
            <a:tailEnd len="med" w="med" type="triangle"/>
          </a:ln>
        </p:spPr>
      </p:cxnSp>
      <p:sp>
        <p:nvSpPr>
          <p:cNvPr id="410" name="Google Shape;410;p48"/>
          <p:cNvSpPr txBox="1"/>
          <p:nvPr/>
        </p:nvSpPr>
        <p:spPr>
          <a:xfrm rot="-1024162">
            <a:off x="3169452" y="2656478"/>
            <a:ext cx="1098698" cy="30793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i="1" lang="es" sz="1100"/>
              <a:t>Load before</a:t>
            </a:r>
            <a:endParaRPr i="1" sz="1100"/>
          </a:p>
        </p:txBody>
      </p:sp>
      <p:sp>
        <p:nvSpPr>
          <p:cNvPr id="411" name="Google Shape;411;p48"/>
          <p:cNvSpPr txBox="1"/>
          <p:nvPr/>
        </p:nvSpPr>
        <p:spPr>
          <a:xfrm rot="1149430">
            <a:off x="4964923" y="2740100"/>
            <a:ext cx="1098852" cy="30768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i="1" lang="es" sz="1100"/>
              <a:t>Load after</a:t>
            </a:r>
            <a:endParaRPr i="1" sz="1100"/>
          </a:p>
        </p:txBody>
      </p:sp>
      <p:sp>
        <p:nvSpPr>
          <p:cNvPr id="412" name="Google Shape;412;p48"/>
          <p:cNvSpPr txBox="1"/>
          <p:nvPr/>
        </p:nvSpPr>
        <p:spPr>
          <a:xfrm rot="1909836">
            <a:off x="5951641" y="1597075"/>
            <a:ext cx="1438540" cy="785050"/>
          </a:xfrm>
          <a:prstGeom prst="rect">
            <a:avLst/>
          </a:prstGeom>
          <a:noFill/>
          <a:ln cap="flat" cmpd="sng" w="28575">
            <a:solidFill>
              <a:srgbClr val="0000FF"/>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400">
                <a:solidFill>
                  <a:srgbClr val="0000FF"/>
                </a:solidFill>
              </a:rPr>
              <a:t>Variables can and will be overwritten!</a:t>
            </a:r>
            <a:endParaRPr b="1" sz="1400">
              <a:solidFill>
                <a:srgbClr val="0000FF"/>
              </a:solidFill>
            </a:endParaRPr>
          </a:p>
        </p:txBody>
      </p:sp>
      <p:sp>
        <p:nvSpPr>
          <p:cNvPr id="413" name="Google Shape;413;p48"/>
          <p:cNvSpPr txBox="1"/>
          <p:nvPr/>
        </p:nvSpPr>
        <p:spPr>
          <a:xfrm rot="1363">
            <a:off x="2121478" y="4307400"/>
            <a:ext cx="6054300" cy="569400"/>
          </a:xfrm>
          <a:prstGeom prst="rect">
            <a:avLst/>
          </a:prstGeom>
          <a:noFill/>
          <a:ln cap="flat" cmpd="sng" w="28575">
            <a:solidFill>
              <a:srgbClr val="0000FF"/>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a:solidFill>
                  <a:srgbClr val="0000FF"/>
                </a:solidFill>
              </a:rPr>
              <a:t>When folder is specified, load order is abc.</a:t>
            </a:r>
            <a:endParaRPr b="1">
              <a:solidFill>
                <a:srgbClr val="0000FF"/>
              </a:solidFill>
            </a:endParaRPr>
          </a:p>
          <a:p>
            <a:pPr indent="0" lvl="0" marL="0" rtl="0" algn="l">
              <a:spcBef>
                <a:spcPts val="0"/>
              </a:spcBef>
              <a:spcAft>
                <a:spcPts val="0"/>
              </a:spcAft>
              <a:buNone/>
            </a:pPr>
            <a:r>
              <a:rPr b="1" lang="es">
                <a:solidFill>
                  <a:srgbClr val="0000FF"/>
                </a:solidFill>
              </a:rPr>
              <a:t>Files in $expid/conf are always load.</a:t>
            </a:r>
            <a:endParaRPr b="1">
              <a:solidFill>
                <a:srgbClr val="0000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9"/>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419" name="Google Shape;419;p49"/>
          <p:cNvSpPr txBox="1"/>
          <p:nvPr/>
        </p:nvSpPr>
        <p:spPr>
          <a:xfrm>
            <a:off x="1720913" y="137494"/>
            <a:ext cx="5702100" cy="15378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Autosubmit’s Hierarchy: Usage Example</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t/>
            </a:r>
            <a:endParaRPr b="1" sz="2100">
              <a:solidFill>
                <a:srgbClr val="124484"/>
              </a:solidFill>
              <a:latin typeface="Calibri"/>
              <a:ea typeface="Calibri"/>
              <a:cs typeface="Calibri"/>
              <a:sym typeface="Calibri"/>
            </a:endParaRPr>
          </a:p>
        </p:txBody>
      </p:sp>
      <p:sp>
        <p:nvSpPr>
          <p:cNvPr id="420" name="Google Shape;420;p49"/>
          <p:cNvSpPr/>
          <p:nvPr/>
        </p:nvSpPr>
        <p:spPr>
          <a:xfrm>
            <a:off x="342975" y="1277675"/>
            <a:ext cx="8198100" cy="3936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950">
                <a:solidFill>
                  <a:srgbClr val="080808"/>
                </a:solidFill>
                <a:latin typeface="Consolas"/>
                <a:ea typeface="Consolas"/>
                <a:cs typeface="Consolas"/>
                <a:sym typeface="Consolas"/>
              </a:rPr>
              <a:t>autosubmit</a:t>
            </a:r>
            <a:r>
              <a:rPr lang="es" sz="950">
                <a:solidFill>
                  <a:schemeClr val="dk1"/>
                </a:solidFill>
                <a:latin typeface="Consolas"/>
                <a:ea typeface="Consolas"/>
                <a:cs typeface="Consolas"/>
                <a:sym typeface="Consolas"/>
              </a:rPr>
              <a:t> </a:t>
            </a:r>
            <a:r>
              <a:rPr lang="es" sz="950">
                <a:solidFill>
                  <a:srgbClr val="080808"/>
                </a:solidFill>
                <a:latin typeface="Consolas"/>
                <a:ea typeface="Consolas"/>
                <a:cs typeface="Consolas"/>
                <a:sym typeface="Consolas"/>
              </a:rPr>
              <a:t>expid</a:t>
            </a:r>
            <a:r>
              <a:rPr lang="es" sz="950">
                <a:solidFill>
                  <a:schemeClr val="dk1"/>
                </a:solidFill>
                <a:latin typeface="Consolas"/>
                <a:ea typeface="Consolas"/>
                <a:cs typeface="Consolas"/>
                <a:sym typeface="Consolas"/>
              </a:rPr>
              <a:t> </a:t>
            </a:r>
            <a:r>
              <a:rPr lang="es" sz="950">
                <a:solidFill>
                  <a:srgbClr val="00622F"/>
                </a:solidFill>
                <a:latin typeface="Consolas"/>
                <a:ea typeface="Consolas"/>
                <a:cs typeface="Consolas"/>
                <a:sym typeface="Consolas"/>
              </a:rPr>
              <a:t>-</a:t>
            </a:r>
            <a:r>
              <a:rPr lang="es" sz="950">
                <a:solidFill>
                  <a:srgbClr val="7F4707"/>
                </a:solidFill>
                <a:latin typeface="Consolas"/>
                <a:ea typeface="Consolas"/>
                <a:cs typeface="Consolas"/>
                <a:sym typeface="Consolas"/>
              </a:rPr>
              <a:t>min</a:t>
            </a:r>
            <a:r>
              <a:rPr lang="es" sz="950">
                <a:solidFill>
                  <a:schemeClr val="dk1"/>
                </a:solidFill>
                <a:latin typeface="Consolas"/>
                <a:ea typeface="Consolas"/>
                <a:cs typeface="Consolas"/>
                <a:sym typeface="Consolas"/>
              </a:rPr>
              <a:t> </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repo</a:t>
            </a:r>
            <a:r>
              <a:rPr lang="es" sz="950">
                <a:solidFill>
                  <a:schemeClr val="dk1"/>
                </a:solidFill>
                <a:latin typeface="Consolas"/>
                <a:ea typeface="Consolas"/>
                <a:cs typeface="Consolas"/>
                <a:sym typeface="Consolas"/>
              </a:rPr>
              <a:t> </a:t>
            </a:r>
            <a:r>
              <a:rPr lang="es" sz="950">
                <a:solidFill>
                  <a:srgbClr val="080808"/>
                </a:solidFill>
                <a:latin typeface="Consolas"/>
                <a:ea typeface="Consolas"/>
                <a:cs typeface="Consolas"/>
                <a:sym typeface="Consolas"/>
              </a:rPr>
              <a:t>https:</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earth</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bsc</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es</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gitlab</a:t>
            </a:r>
            <a:r>
              <a:rPr lang="es" sz="950">
                <a:solidFill>
                  <a:srgbClr val="00622F"/>
                </a:solidFill>
                <a:latin typeface="Consolas"/>
                <a:ea typeface="Consolas"/>
                <a:cs typeface="Consolas"/>
                <a:sym typeface="Consolas"/>
              </a:rPr>
              <a:t>..</a:t>
            </a:r>
            <a:r>
              <a:rPr lang="es" sz="950">
                <a:solidFill>
                  <a:schemeClr val="dk1"/>
                </a:solidFill>
                <a:latin typeface="Consolas"/>
                <a:ea typeface="Consolas"/>
                <a:cs typeface="Consolas"/>
                <a:sym typeface="Consolas"/>
              </a:rPr>
              <a:t> </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b</a:t>
            </a:r>
            <a:r>
              <a:rPr lang="es" sz="950">
                <a:solidFill>
                  <a:schemeClr val="dk1"/>
                </a:solidFill>
                <a:latin typeface="Consolas"/>
                <a:ea typeface="Consolas"/>
                <a:cs typeface="Consolas"/>
                <a:sym typeface="Consolas"/>
              </a:rPr>
              <a:t> </a:t>
            </a:r>
            <a:r>
              <a:rPr lang="es" sz="950">
                <a:solidFill>
                  <a:srgbClr val="080808"/>
                </a:solidFill>
                <a:latin typeface="Consolas"/>
                <a:ea typeface="Consolas"/>
                <a:cs typeface="Consolas"/>
                <a:sym typeface="Consolas"/>
              </a:rPr>
              <a:t>main</a:t>
            </a:r>
            <a:r>
              <a:rPr lang="es" sz="950">
                <a:solidFill>
                  <a:schemeClr val="dk1"/>
                </a:solidFill>
                <a:latin typeface="Consolas"/>
                <a:ea typeface="Consolas"/>
                <a:cs typeface="Consolas"/>
                <a:sym typeface="Consolas"/>
              </a:rPr>
              <a:t> </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conf</a:t>
            </a:r>
            <a:r>
              <a:rPr lang="es" sz="950">
                <a:solidFill>
                  <a:schemeClr val="dk1"/>
                </a:solidFill>
                <a:latin typeface="Consolas"/>
                <a:ea typeface="Consolas"/>
                <a:cs typeface="Consolas"/>
                <a:sym typeface="Consolas"/>
              </a:rPr>
              <a:t> </a:t>
            </a:r>
            <a:r>
              <a:rPr lang="es" sz="950">
                <a:solidFill>
                  <a:srgbClr val="080808"/>
                </a:solidFill>
                <a:latin typeface="Consolas"/>
                <a:ea typeface="Consolas"/>
                <a:cs typeface="Consolas"/>
                <a:sym typeface="Consolas"/>
              </a:rPr>
              <a:t>as_conf</a:t>
            </a:r>
            <a:r>
              <a:rPr lang="es" sz="950">
                <a:solidFill>
                  <a:schemeClr val="dk1"/>
                </a:solidFill>
                <a:latin typeface="Consolas"/>
                <a:ea typeface="Consolas"/>
                <a:cs typeface="Consolas"/>
                <a:sym typeface="Consolas"/>
              </a:rPr>
              <a:t> </a:t>
            </a:r>
            <a:r>
              <a:rPr lang="es" sz="950">
                <a:solidFill>
                  <a:srgbClr val="00622F"/>
                </a:solidFill>
                <a:latin typeface="Consolas"/>
                <a:ea typeface="Consolas"/>
                <a:cs typeface="Consolas"/>
                <a:sym typeface="Consolas"/>
              </a:rPr>
              <a:t>-</a:t>
            </a:r>
            <a:r>
              <a:rPr lang="es" sz="950">
                <a:solidFill>
                  <a:srgbClr val="080808"/>
                </a:solidFill>
                <a:latin typeface="Consolas"/>
                <a:ea typeface="Consolas"/>
                <a:cs typeface="Consolas"/>
                <a:sym typeface="Consolas"/>
              </a:rPr>
              <a:t>d</a:t>
            </a:r>
            <a:r>
              <a:rPr lang="es" sz="950">
                <a:solidFill>
                  <a:schemeClr val="dk1"/>
                </a:solidFill>
                <a:latin typeface="Consolas"/>
                <a:ea typeface="Consolas"/>
                <a:cs typeface="Consolas"/>
                <a:sym typeface="Consolas"/>
              </a:rPr>
              <a:t> </a:t>
            </a:r>
            <a:r>
              <a:rPr lang="es" sz="950">
                <a:solidFill>
                  <a:srgbClr val="00622F"/>
                </a:solidFill>
                <a:latin typeface="Consolas"/>
                <a:ea typeface="Consolas"/>
                <a:cs typeface="Consolas"/>
                <a:sym typeface="Consolas"/>
              </a:rPr>
              <a:t>“example"</a:t>
            </a:r>
            <a:endParaRPr sz="1000">
              <a:solidFill>
                <a:schemeClr val="dk1"/>
              </a:solidFill>
              <a:latin typeface="Consolas"/>
              <a:ea typeface="Consolas"/>
              <a:cs typeface="Consolas"/>
              <a:sym typeface="Consolas"/>
            </a:endParaRPr>
          </a:p>
        </p:txBody>
      </p:sp>
      <p:sp>
        <p:nvSpPr>
          <p:cNvPr id="421" name="Google Shape;421;p49"/>
          <p:cNvSpPr/>
          <p:nvPr/>
        </p:nvSpPr>
        <p:spPr>
          <a:xfrm>
            <a:off x="342975" y="3056050"/>
            <a:ext cx="2991300" cy="11631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s" sz="800">
                <a:solidFill>
                  <a:schemeClr val="dk1"/>
                </a:solidFill>
                <a:latin typeface="Consolas"/>
                <a:ea typeface="Consolas"/>
                <a:cs typeface="Consolas"/>
                <a:sym typeface="Consolas"/>
              </a:rPr>
              <a:t>DEFAULT:</a:t>
            </a:r>
            <a:endParaRPr sz="800">
              <a:solidFill>
                <a:schemeClr val="dk1"/>
              </a:solidFill>
              <a:latin typeface="Consolas"/>
              <a:ea typeface="Consolas"/>
              <a:cs typeface="Consolas"/>
              <a:sym typeface="Consolas"/>
            </a:endParaRPr>
          </a:p>
          <a:p>
            <a:pPr indent="0" lvl="0" marL="0" rtl="0" algn="l">
              <a:spcBef>
                <a:spcPts val="0"/>
              </a:spcBef>
              <a:spcAft>
                <a:spcPts val="0"/>
              </a:spcAft>
              <a:buNone/>
            </a:pPr>
            <a:r>
              <a:rPr lang="es" sz="800">
                <a:solidFill>
                  <a:schemeClr val="dk1"/>
                </a:solidFill>
                <a:latin typeface="Consolas"/>
                <a:ea typeface="Consolas"/>
                <a:cs typeface="Consolas"/>
                <a:sym typeface="Consolas"/>
              </a:rPr>
              <a:t>  CUSTOM_CONFIG:</a:t>
            </a:r>
            <a:endParaRPr sz="800">
              <a:solidFill>
                <a:schemeClr val="dk1"/>
              </a:solidFill>
              <a:latin typeface="Consolas"/>
              <a:ea typeface="Consolas"/>
              <a:cs typeface="Consolas"/>
              <a:sym typeface="Consolas"/>
            </a:endParaRPr>
          </a:p>
          <a:p>
            <a:pPr indent="0" lvl="0" marL="0" rtl="0" algn="l">
              <a:spcBef>
                <a:spcPts val="0"/>
              </a:spcBef>
              <a:spcAft>
                <a:spcPts val="0"/>
              </a:spcAft>
              <a:buNone/>
            </a:pPr>
            <a:r>
              <a:rPr lang="es" sz="800">
                <a:solidFill>
                  <a:schemeClr val="dk1"/>
                </a:solidFill>
                <a:latin typeface="Consolas"/>
                <a:ea typeface="Consolas"/>
                <a:cs typeface="Consolas"/>
                <a:sym typeface="Consolas"/>
              </a:rPr>
              <a:t>   PRE:</a:t>
            </a:r>
            <a:endParaRPr sz="800">
              <a:solidFill>
                <a:schemeClr val="dk1"/>
              </a:solidFill>
              <a:latin typeface="Consolas"/>
              <a:ea typeface="Consolas"/>
              <a:cs typeface="Consolas"/>
              <a:sym typeface="Consolas"/>
            </a:endParaRPr>
          </a:p>
          <a:p>
            <a:pPr indent="0" lvl="0" marL="0" rtl="0" algn="l">
              <a:spcBef>
                <a:spcPts val="0"/>
              </a:spcBef>
              <a:spcAft>
                <a:spcPts val="0"/>
              </a:spcAft>
              <a:buNone/>
            </a:pPr>
            <a:r>
              <a:rPr lang="es" sz="800">
                <a:solidFill>
                  <a:schemeClr val="dk1"/>
                </a:solidFill>
                <a:latin typeface="Consolas"/>
                <a:ea typeface="Consolas"/>
                <a:cs typeface="Consolas"/>
                <a:sym typeface="Consolas"/>
              </a:rPr>
              <a:t>    - "</a:t>
            </a:r>
            <a:r>
              <a:rPr b="1" lang="es" sz="800">
                <a:solidFill>
                  <a:schemeClr val="dk1"/>
                </a:solidFill>
                <a:latin typeface="Consolas"/>
                <a:ea typeface="Consolas"/>
                <a:cs typeface="Consolas"/>
                <a:sym typeface="Consolas"/>
              </a:rPr>
              <a:t>%PROJDIR%</a:t>
            </a:r>
            <a:r>
              <a:rPr lang="es" sz="800">
                <a:solidFill>
                  <a:schemeClr val="dk1"/>
                </a:solidFill>
                <a:latin typeface="Consolas"/>
                <a:ea typeface="Consolas"/>
                <a:cs typeface="Consolas"/>
                <a:sym typeface="Consolas"/>
              </a:rPr>
              <a:t>/conf/simulation/</a:t>
            </a:r>
            <a:r>
              <a:rPr b="1" lang="es" sz="800">
                <a:solidFill>
                  <a:schemeClr val="dk1"/>
                </a:solidFill>
                <a:latin typeface="Consolas"/>
                <a:ea typeface="Consolas"/>
                <a:cs typeface="Consolas"/>
                <a:sym typeface="Consolas"/>
              </a:rPr>
              <a:t>%MAIN.SIMULATION%</a:t>
            </a:r>
            <a:r>
              <a:rPr lang="es" sz="800">
                <a:solidFill>
                  <a:schemeClr val="dk1"/>
                </a:solidFill>
                <a:latin typeface="Consolas"/>
                <a:ea typeface="Consolas"/>
                <a:cs typeface="Consolas"/>
                <a:sym typeface="Consolas"/>
              </a:rPr>
              <a:t>"</a:t>
            </a:r>
            <a:endParaRPr sz="800">
              <a:solidFill>
                <a:schemeClr val="dk1"/>
              </a:solidFill>
              <a:latin typeface="Consolas"/>
              <a:ea typeface="Consolas"/>
              <a:cs typeface="Consolas"/>
              <a:sym typeface="Consolas"/>
            </a:endParaRPr>
          </a:p>
          <a:p>
            <a:pPr indent="0" lvl="0" marL="0" rtl="0" algn="l">
              <a:spcBef>
                <a:spcPts val="0"/>
              </a:spcBef>
              <a:spcAft>
                <a:spcPts val="0"/>
              </a:spcAft>
              <a:buNone/>
            </a:pPr>
            <a:r>
              <a:rPr lang="es" sz="800">
                <a:solidFill>
                  <a:schemeClr val="dk1"/>
                </a:solidFill>
                <a:latin typeface="Consolas"/>
                <a:ea typeface="Consolas"/>
                <a:cs typeface="Consolas"/>
                <a:sym typeface="Consolas"/>
              </a:rPr>
              <a:t>    - "</a:t>
            </a:r>
            <a:r>
              <a:rPr b="1" lang="es" sz="800">
                <a:solidFill>
                  <a:schemeClr val="dk1"/>
                </a:solidFill>
                <a:latin typeface="Consolas"/>
                <a:ea typeface="Consolas"/>
                <a:cs typeface="Consolas"/>
                <a:sym typeface="Consolas"/>
              </a:rPr>
              <a:t>%PROJDIR%</a:t>
            </a:r>
            <a:r>
              <a:rPr lang="es" sz="800">
                <a:solidFill>
                  <a:schemeClr val="dk1"/>
                </a:solidFill>
                <a:latin typeface="Consolas"/>
                <a:ea typeface="Consolas"/>
                <a:cs typeface="Consolas"/>
                <a:sym typeface="Consolas"/>
              </a:rPr>
              <a:t>/conf/model/</a:t>
            </a:r>
            <a:r>
              <a:rPr b="1" lang="es" sz="800">
                <a:solidFill>
                  <a:schemeClr val="dk1"/>
                </a:solidFill>
                <a:latin typeface="Consolas"/>
                <a:ea typeface="Consolas"/>
                <a:cs typeface="Consolas"/>
                <a:sym typeface="Consolas"/>
              </a:rPr>
              <a:t>%MAIN.MODEL%”</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s" sz="800">
                <a:solidFill>
                  <a:schemeClr val="dk1"/>
                </a:solidFill>
                <a:latin typeface="Consolas"/>
                <a:ea typeface="Consolas"/>
                <a:cs typeface="Consolas"/>
                <a:sym typeface="Consolas"/>
              </a:rPr>
              <a:t>    </a:t>
            </a:r>
            <a:r>
              <a:rPr lang="es" sz="800">
                <a:solidFill>
                  <a:schemeClr val="dk1"/>
                </a:solidFill>
                <a:latin typeface="Consolas"/>
                <a:ea typeface="Consolas"/>
                <a:cs typeface="Consolas"/>
                <a:sym typeface="Consolas"/>
              </a:rPr>
              <a:t>- "</a:t>
            </a:r>
            <a:r>
              <a:rPr b="1" lang="es" sz="800">
                <a:solidFill>
                  <a:schemeClr val="dk1"/>
                </a:solidFill>
                <a:latin typeface="Consolas"/>
                <a:ea typeface="Consolas"/>
                <a:cs typeface="Consolas"/>
                <a:sym typeface="Consolas"/>
              </a:rPr>
              <a:t>%PROJDIR%</a:t>
            </a:r>
            <a:r>
              <a:rPr lang="es" sz="800">
                <a:solidFill>
                  <a:schemeClr val="dk1"/>
                </a:solidFill>
                <a:latin typeface="Consolas"/>
                <a:ea typeface="Consolas"/>
                <a:cs typeface="Consolas"/>
                <a:sym typeface="Consolas"/>
              </a:rPr>
              <a:t>/conf/hpc/</a:t>
            </a:r>
            <a:r>
              <a:rPr b="1" lang="es" sz="800">
                <a:solidFill>
                  <a:schemeClr val="dk1"/>
                </a:solidFill>
                <a:latin typeface="Consolas"/>
                <a:ea typeface="Consolas"/>
                <a:cs typeface="Consolas"/>
                <a:sym typeface="Consolas"/>
              </a:rPr>
              <a:t>%MAIN.MODEL%/%MAIN.HPC%</a:t>
            </a:r>
            <a:endParaRPr sz="800">
              <a:solidFill>
                <a:schemeClr val="dk1"/>
              </a:solidFill>
              <a:latin typeface="Consolas"/>
              <a:ea typeface="Consolas"/>
              <a:cs typeface="Consolas"/>
              <a:sym typeface="Consolas"/>
            </a:endParaRPr>
          </a:p>
          <a:p>
            <a:pPr indent="0" lvl="0" marL="0" rtl="0" algn="l">
              <a:spcBef>
                <a:spcPts val="0"/>
              </a:spcBef>
              <a:spcAft>
                <a:spcPts val="0"/>
              </a:spcAft>
              <a:buNone/>
            </a:pPr>
            <a:r>
              <a:rPr lang="es" sz="800">
                <a:solidFill>
                  <a:schemeClr val="dk1"/>
                </a:solidFill>
                <a:latin typeface="Consolas"/>
                <a:ea typeface="Consolas"/>
                <a:cs typeface="Consolas"/>
                <a:sym typeface="Consolas"/>
              </a:rPr>
              <a:t>   POST:</a:t>
            </a:r>
            <a:endParaRPr sz="800">
              <a:solidFill>
                <a:schemeClr val="dk1"/>
              </a:solidFill>
              <a:latin typeface="Consolas"/>
              <a:ea typeface="Consolas"/>
              <a:cs typeface="Consolas"/>
              <a:sym typeface="Consolas"/>
            </a:endParaRPr>
          </a:p>
          <a:p>
            <a:pPr indent="0" lvl="0" marL="0" rtl="0" algn="l">
              <a:spcBef>
                <a:spcPts val="0"/>
              </a:spcBef>
              <a:spcAft>
                <a:spcPts val="0"/>
              </a:spcAft>
              <a:buNone/>
            </a:pPr>
            <a:r>
              <a:rPr lang="es" sz="800">
                <a:solidFill>
                  <a:schemeClr val="dk1"/>
                </a:solidFill>
                <a:latin typeface="Consolas"/>
                <a:ea typeface="Consolas"/>
                <a:cs typeface="Consolas"/>
                <a:sym typeface="Consolas"/>
              </a:rPr>
              <a:t>    - "~/platforms.yml"</a:t>
            </a:r>
            <a:endParaRPr sz="800">
              <a:latin typeface="Consolas"/>
              <a:ea typeface="Consolas"/>
              <a:cs typeface="Consolas"/>
              <a:sym typeface="Consolas"/>
            </a:endParaRPr>
          </a:p>
        </p:txBody>
      </p:sp>
      <p:pic>
        <p:nvPicPr>
          <p:cNvPr id="422" name="Google Shape;422;p49"/>
          <p:cNvPicPr preferRelativeResize="0"/>
          <p:nvPr/>
        </p:nvPicPr>
        <p:blipFill>
          <a:blip r:embed="rId3">
            <a:alphaModFix/>
          </a:blip>
          <a:stretch>
            <a:fillRect/>
          </a:stretch>
        </p:blipFill>
        <p:spPr>
          <a:xfrm>
            <a:off x="1517250" y="1804650"/>
            <a:ext cx="7023898" cy="24144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0"/>
          <p:cNvSpPr txBox="1"/>
          <p:nvPr>
            <p:ph type="title"/>
          </p:nvPr>
        </p:nvSpPr>
        <p:spPr>
          <a:xfrm>
            <a:off x="1482450" y="2346455"/>
            <a:ext cx="6271200" cy="12357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Autosubmit v4.1</a:t>
            </a:r>
            <a:endParaRPr/>
          </a:p>
          <a:p>
            <a:pPr indent="0" lvl="0" marL="0" rtl="0" algn="ctr">
              <a:spcBef>
                <a:spcPts val="0"/>
              </a:spcBef>
              <a:spcAft>
                <a:spcPts val="0"/>
              </a:spcAft>
              <a:buNone/>
            </a:pPr>
            <a:r>
              <a:rPr lang="es"/>
              <a:t>Performance improvements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3"/>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The Autosubmit Team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51"/>
          <p:cNvPicPr preferRelativeResize="0"/>
          <p:nvPr/>
        </p:nvPicPr>
        <p:blipFill>
          <a:blip r:embed="rId3">
            <a:alphaModFix/>
          </a:blip>
          <a:stretch>
            <a:fillRect/>
          </a:stretch>
        </p:blipFill>
        <p:spPr>
          <a:xfrm>
            <a:off x="218100" y="1587450"/>
            <a:ext cx="5155776" cy="2115200"/>
          </a:xfrm>
          <a:prstGeom prst="rect">
            <a:avLst/>
          </a:prstGeom>
          <a:noFill/>
          <a:ln>
            <a:noFill/>
          </a:ln>
        </p:spPr>
      </p:pic>
      <p:sp>
        <p:nvSpPr>
          <p:cNvPr id="433" name="Google Shape;433;p51"/>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434" name="Google Shape;434;p51"/>
          <p:cNvSpPr txBox="1"/>
          <p:nvPr/>
        </p:nvSpPr>
        <p:spPr>
          <a:xfrm>
            <a:off x="1720913" y="137494"/>
            <a:ext cx="5702100" cy="15378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4.1: Main motivation </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t/>
            </a:r>
            <a:endParaRPr b="1" sz="2100">
              <a:solidFill>
                <a:srgbClr val="124484"/>
              </a:solidFill>
              <a:latin typeface="Calibri"/>
              <a:ea typeface="Calibri"/>
              <a:cs typeface="Calibri"/>
              <a:sym typeface="Calibri"/>
            </a:endParaRPr>
          </a:p>
        </p:txBody>
      </p:sp>
      <p:pic>
        <p:nvPicPr>
          <p:cNvPr id="435" name="Google Shape;435;p51"/>
          <p:cNvPicPr preferRelativeResize="0"/>
          <p:nvPr/>
        </p:nvPicPr>
        <p:blipFill rotWithShape="1">
          <a:blip r:embed="rId4">
            <a:alphaModFix/>
          </a:blip>
          <a:srcRect b="56493" l="0" r="14755" t="9772"/>
          <a:stretch/>
        </p:blipFill>
        <p:spPr>
          <a:xfrm>
            <a:off x="6841500" y="1432963"/>
            <a:ext cx="1944600" cy="2424175"/>
          </a:xfrm>
          <a:prstGeom prst="rect">
            <a:avLst/>
          </a:prstGeom>
          <a:noFill/>
          <a:ln>
            <a:noFill/>
          </a:ln>
        </p:spPr>
      </p:pic>
      <p:cxnSp>
        <p:nvCxnSpPr>
          <p:cNvPr id="436" name="Google Shape;436;p51"/>
          <p:cNvCxnSpPr/>
          <p:nvPr/>
        </p:nvCxnSpPr>
        <p:spPr>
          <a:xfrm>
            <a:off x="3883188" y="3082450"/>
            <a:ext cx="2609100" cy="900"/>
          </a:xfrm>
          <a:prstGeom prst="straightConnector1">
            <a:avLst/>
          </a:prstGeom>
          <a:noFill/>
          <a:ln cap="flat" cmpd="sng" w="38100">
            <a:solidFill>
              <a:srgbClr val="FF0000"/>
            </a:solidFill>
            <a:prstDash val="solid"/>
            <a:round/>
            <a:headEnd len="med" w="med" type="none"/>
            <a:tailEnd len="med" w="med" type="triangle"/>
          </a:ln>
        </p:spPr>
      </p:cxnSp>
      <p:sp>
        <p:nvSpPr>
          <p:cNvPr id="437" name="Google Shape;437;p51"/>
          <p:cNvSpPr txBox="1"/>
          <p:nvPr/>
        </p:nvSpPr>
        <p:spPr>
          <a:xfrm rot="1061">
            <a:off x="472576" y="2028975"/>
            <a:ext cx="1944600" cy="354000"/>
          </a:xfrm>
          <a:prstGeom prst="rect">
            <a:avLst/>
          </a:prstGeom>
          <a:noFill/>
          <a:ln cap="flat" cmpd="sng" w="28575">
            <a:solidFill>
              <a:srgbClr val="E69138"/>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a:solidFill>
                  <a:srgbClr val="E69138"/>
                </a:solidFill>
              </a:rPr>
              <a:t>Test suite workflow</a:t>
            </a:r>
            <a:endParaRPr b="1" sz="1400">
              <a:solidFill>
                <a:srgbClr val="E69138"/>
              </a:solidFill>
            </a:endParaRPr>
          </a:p>
        </p:txBody>
      </p:sp>
      <p:sp>
        <p:nvSpPr>
          <p:cNvPr id="438" name="Google Shape;438;p51"/>
          <p:cNvSpPr txBox="1"/>
          <p:nvPr/>
        </p:nvSpPr>
        <p:spPr>
          <a:xfrm rot="1342">
            <a:off x="3803250" y="2762650"/>
            <a:ext cx="3073800" cy="323100"/>
          </a:xfrm>
          <a:prstGeom prst="rect">
            <a:avLst/>
          </a:prstGeom>
          <a:noFill/>
          <a:ln cap="flat" cmpd="sng" w="28575">
            <a:solidFill>
              <a:srgbClr val="E69138"/>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200">
                <a:solidFill>
                  <a:srgbClr val="E69138"/>
                </a:solidFill>
              </a:rPr>
              <a:t>We need to generate bigger workflows.</a:t>
            </a:r>
            <a:endParaRPr b="1" sz="1200">
              <a:solidFill>
                <a:srgbClr val="E69138"/>
              </a:solidFill>
            </a:endParaRPr>
          </a:p>
        </p:txBody>
      </p:sp>
      <p:sp>
        <p:nvSpPr>
          <p:cNvPr id="439" name="Google Shape;439;p51"/>
          <p:cNvSpPr txBox="1"/>
          <p:nvPr/>
        </p:nvSpPr>
        <p:spPr>
          <a:xfrm rot="1342">
            <a:off x="5813648" y="4097200"/>
            <a:ext cx="3073800" cy="354000"/>
          </a:xfrm>
          <a:prstGeom prst="rect">
            <a:avLst/>
          </a:prstGeom>
          <a:noFill/>
          <a:ln cap="flat" cmpd="sng" w="28575">
            <a:solidFill>
              <a:srgbClr val="E69138"/>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a:solidFill>
                  <a:srgbClr val="E69138"/>
                </a:solidFill>
              </a:rPr>
              <a:t>30+ min each autosubmit create.</a:t>
            </a:r>
            <a:endParaRPr b="1" sz="1400">
              <a:solidFill>
                <a:srgbClr val="E6913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2"/>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445" name="Google Shape;445;p52"/>
          <p:cNvSpPr txBox="1"/>
          <p:nvPr/>
        </p:nvSpPr>
        <p:spPr>
          <a:xfrm>
            <a:off x="1720913" y="137494"/>
            <a:ext cx="57021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4.1: Results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t/>
            </a:r>
            <a:endParaRPr b="1" sz="2100">
              <a:solidFill>
                <a:srgbClr val="124484"/>
              </a:solidFill>
              <a:latin typeface="Calibri"/>
              <a:ea typeface="Calibri"/>
              <a:cs typeface="Calibri"/>
              <a:sym typeface="Calibri"/>
            </a:endParaRPr>
          </a:p>
        </p:txBody>
      </p:sp>
      <p:pic>
        <p:nvPicPr>
          <p:cNvPr id="446" name="Google Shape;446;p52"/>
          <p:cNvPicPr preferRelativeResize="0"/>
          <p:nvPr/>
        </p:nvPicPr>
        <p:blipFill rotWithShape="1">
          <a:blip r:embed="rId3">
            <a:alphaModFix/>
          </a:blip>
          <a:srcRect b="0" l="6493" r="6701" t="7697"/>
          <a:stretch/>
        </p:blipFill>
        <p:spPr>
          <a:xfrm>
            <a:off x="853725" y="654549"/>
            <a:ext cx="3698373" cy="2320751"/>
          </a:xfrm>
          <a:prstGeom prst="rect">
            <a:avLst/>
          </a:prstGeom>
          <a:noFill/>
          <a:ln>
            <a:noFill/>
          </a:ln>
        </p:spPr>
      </p:pic>
      <p:pic>
        <p:nvPicPr>
          <p:cNvPr id="447" name="Google Shape;447;p52"/>
          <p:cNvPicPr preferRelativeResize="0"/>
          <p:nvPr/>
        </p:nvPicPr>
        <p:blipFill rotWithShape="1">
          <a:blip r:embed="rId4">
            <a:alphaModFix/>
          </a:blip>
          <a:srcRect b="1940" l="6328" r="6986" t="7389"/>
          <a:stretch/>
        </p:blipFill>
        <p:spPr>
          <a:xfrm>
            <a:off x="4781925" y="654550"/>
            <a:ext cx="3698375" cy="2320751"/>
          </a:xfrm>
          <a:prstGeom prst="rect">
            <a:avLst/>
          </a:prstGeom>
          <a:noFill/>
          <a:ln>
            <a:noFill/>
          </a:ln>
        </p:spPr>
      </p:pic>
      <p:sp>
        <p:nvSpPr>
          <p:cNvPr id="448" name="Google Shape;448;p52"/>
          <p:cNvSpPr txBox="1"/>
          <p:nvPr/>
        </p:nvSpPr>
        <p:spPr>
          <a:xfrm rot="1612">
            <a:off x="2891400" y="3306000"/>
            <a:ext cx="1279200" cy="307800"/>
          </a:xfrm>
          <a:prstGeom prst="rect">
            <a:avLst/>
          </a:prstGeom>
          <a:noFill/>
          <a:ln cap="flat" cmpd="sng" w="28575">
            <a:solidFill>
              <a:srgbClr val="A64D79"/>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A64D79"/>
                </a:solidFill>
              </a:rPr>
              <a:t>Speedup x488!</a:t>
            </a:r>
            <a:endParaRPr b="1" sz="1100">
              <a:solidFill>
                <a:srgbClr val="A64D79"/>
              </a:solidFill>
            </a:endParaRPr>
          </a:p>
        </p:txBody>
      </p:sp>
      <p:pic>
        <p:nvPicPr>
          <p:cNvPr id="449" name="Google Shape;449;p52"/>
          <p:cNvPicPr preferRelativeResize="0"/>
          <p:nvPr/>
        </p:nvPicPr>
        <p:blipFill>
          <a:blip r:embed="rId5">
            <a:alphaModFix/>
          </a:blip>
          <a:stretch>
            <a:fillRect/>
          </a:stretch>
        </p:blipFill>
        <p:spPr>
          <a:xfrm>
            <a:off x="1511450" y="2975300"/>
            <a:ext cx="2687725" cy="2015800"/>
          </a:xfrm>
          <a:prstGeom prst="rect">
            <a:avLst/>
          </a:prstGeom>
          <a:noFill/>
          <a:ln>
            <a:noFill/>
          </a:ln>
        </p:spPr>
      </p:pic>
      <p:sp>
        <p:nvSpPr>
          <p:cNvPr id="450" name="Google Shape;450;p52"/>
          <p:cNvSpPr txBox="1"/>
          <p:nvPr/>
        </p:nvSpPr>
        <p:spPr>
          <a:xfrm rot="1006">
            <a:off x="5606314" y="4140000"/>
            <a:ext cx="2049600" cy="754200"/>
          </a:xfrm>
          <a:prstGeom prst="rect">
            <a:avLst/>
          </a:prstGeom>
          <a:noFill/>
          <a:ln cap="flat" cmpd="sng" w="28575">
            <a:solidFill>
              <a:srgbClr val="E69138"/>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000">
                <a:solidFill>
                  <a:srgbClr val="E69138"/>
                </a:solidFill>
              </a:rPr>
              <a:t>Plot time is instant! </a:t>
            </a:r>
            <a:endParaRPr b="1" sz="1000">
              <a:solidFill>
                <a:srgbClr val="E69138"/>
              </a:solidFill>
            </a:endParaRPr>
          </a:p>
          <a:p>
            <a:pPr indent="0" lvl="0" marL="0" rtl="0" algn="l">
              <a:spcBef>
                <a:spcPts val="0"/>
              </a:spcBef>
              <a:spcAft>
                <a:spcPts val="0"/>
              </a:spcAft>
              <a:buNone/>
            </a:pPr>
            <a:br>
              <a:rPr b="1" lang="es" sz="1000">
                <a:solidFill>
                  <a:srgbClr val="E69138"/>
                </a:solidFill>
              </a:rPr>
            </a:br>
            <a:r>
              <a:rPr lang="es" sz="1000">
                <a:solidFill>
                  <a:srgbClr val="E69138"/>
                </a:solidFill>
              </a:rPr>
              <a:t>Extreme </a:t>
            </a:r>
            <a:r>
              <a:rPr lang="es" sz="1000">
                <a:solidFill>
                  <a:srgbClr val="E69138"/>
                </a:solidFill>
              </a:rPr>
              <a:t>bigger</a:t>
            </a:r>
            <a:r>
              <a:rPr lang="es" sz="1000">
                <a:solidFill>
                  <a:srgbClr val="E69138"/>
                </a:solidFill>
              </a:rPr>
              <a:t> workflows can’t be display without GUI.</a:t>
            </a:r>
            <a:endParaRPr sz="1000">
              <a:solidFill>
                <a:srgbClr val="E69138"/>
              </a:solidFill>
            </a:endParaRPr>
          </a:p>
        </p:txBody>
      </p:sp>
      <p:sp>
        <p:nvSpPr>
          <p:cNvPr id="451" name="Google Shape;451;p52"/>
          <p:cNvSpPr txBox="1"/>
          <p:nvPr/>
        </p:nvSpPr>
        <p:spPr>
          <a:xfrm rot="1510">
            <a:off x="5606312" y="3103450"/>
            <a:ext cx="2049600" cy="908100"/>
          </a:xfrm>
          <a:prstGeom prst="rect">
            <a:avLst/>
          </a:prstGeom>
          <a:noFill/>
          <a:ln cap="flat" cmpd="sng" w="28575">
            <a:solidFill>
              <a:srgbClr val="3F55BF"/>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000">
                <a:solidFill>
                  <a:srgbClr val="3F55BF"/>
                </a:solidFill>
              </a:rPr>
              <a:t>Autosubmit init run was also greatly improved.</a:t>
            </a:r>
            <a:endParaRPr b="1" sz="1000">
              <a:solidFill>
                <a:srgbClr val="3F55BF"/>
              </a:solidFill>
            </a:endParaRPr>
          </a:p>
          <a:p>
            <a:pPr indent="0" lvl="0" marL="0" rtl="0" algn="l">
              <a:spcBef>
                <a:spcPts val="0"/>
              </a:spcBef>
              <a:spcAft>
                <a:spcPts val="0"/>
              </a:spcAft>
              <a:buNone/>
            </a:pPr>
            <a:r>
              <a:t/>
            </a:r>
            <a:endParaRPr b="1" sz="1000">
              <a:solidFill>
                <a:srgbClr val="3F55BF"/>
              </a:solidFill>
            </a:endParaRPr>
          </a:p>
          <a:p>
            <a:pPr indent="0" lvl="0" marL="0" rtl="0" algn="l">
              <a:spcBef>
                <a:spcPts val="0"/>
              </a:spcBef>
              <a:spcAft>
                <a:spcPts val="0"/>
              </a:spcAft>
              <a:buNone/>
            </a:pPr>
            <a:r>
              <a:rPr b="1" lang="es" sz="1000">
                <a:solidFill>
                  <a:srgbClr val="3F55BF"/>
                </a:solidFill>
              </a:rPr>
              <a:t>Reuses the pkl generated with Autosubmit create. </a:t>
            </a:r>
            <a:endParaRPr b="1" sz="1000">
              <a:solidFill>
                <a:srgbClr val="3F55B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3"/>
          <p:cNvSpPr txBox="1"/>
          <p:nvPr>
            <p:ph type="title"/>
          </p:nvPr>
        </p:nvSpPr>
        <p:spPr>
          <a:xfrm>
            <a:off x="1482450" y="2346455"/>
            <a:ext cx="6271200" cy="12357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Autosubmit v4.0 and v4.1</a:t>
            </a:r>
            <a:endParaRPr/>
          </a:p>
          <a:p>
            <a:pPr indent="0" lvl="0" marL="0" rtl="0" algn="ctr">
              <a:spcBef>
                <a:spcPts val="0"/>
              </a:spcBef>
              <a:spcAft>
                <a:spcPts val="0"/>
              </a:spcAft>
              <a:buNone/>
            </a:pPr>
            <a:r>
              <a:rPr lang="es"/>
              <a:t>New features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4"/>
          <p:cNvSpPr txBox="1"/>
          <p:nvPr/>
        </p:nvSpPr>
        <p:spPr>
          <a:xfrm>
            <a:off x="3657600" y="182880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462" name="Google Shape;462;p54"/>
          <p:cNvSpPr txBox="1"/>
          <p:nvPr/>
        </p:nvSpPr>
        <p:spPr>
          <a:xfrm>
            <a:off x="1040400" y="72000"/>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(Template related)</a:t>
            </a:r>
            <a:endParaRPr b="1" sz="2100">
              <a:solidFill>
                <a:srgbClr val="124484"/>
              </a:solidFill>
              <a:latin typeface="Calibri"/>
              <a:ea typeface="Calibri"/>
              <a:cs typeface="Calibri"/>
              <a:sym typeface="Calibri"/>
            </a:endParaRPr>
          </a:p>
        </p:txBody>
      </p:sp>
      <p:sp>
        <p:nvSpPr>
          <p:cNvPr id="463" name="Google Shape;463;p54"/>
          <p:cNvSpPr txBox="1"/>
          <p:nvPr/>
        </p:nvSpPr>
        <p:spPr>
          <a:xfrm>
            <a:off x="4111975" y="26285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54"/>
          <p:cNvSpPr/>
          <p:nvPr/>
        </p:nvSpPr>
        <p:spPr>
          <a:xfrm>
            <a:off x="590700" y="2275050"/>
            <a:ext cx="2698200" cy="12111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200">
                <a:solidFill>
                  <a:schemeClr val="dk1"/>
                </a:solidFill>
              </a:rPr>
              <a:t>Parsed</a:t>
            </a:r>
            <a:r>
              <a:rPr lang="es" sz="1200">
                <a:solidFill>
                  <a:schemeClr val="dk1"/>
                </a:solidFill>
              </a:rPr>
              <a:t> (converts placeholders) and </a:t>
            </a:r>
            <a:r>
              <a:rPr b="1" lang="es" sz="1200">
                <a:solidFill>
                  <a:schemeClr val="dk1"/>
                </a:solidFill>
              </a:rPr>
              <a:t>transferred</a:t>
            </a:r>
            <a:r>
              <a:rPr lang="es" sz="1200">
                <a:solidFill>
                  <a:schemeClr val="dk1"/>
                </a:solidFill>
              </a:rPr>
              <a:t> on submission with the name: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i="1" lang="es" sz="1200">
                <a:solidFill>
                  <a:schemeClr val="dk1"/>
                </a:solidFill>
              </a:rPr>
              <a:t>%date%_%member%_%chunk%_%spit%_%name%</a:t>
            </a:r>
            <a:br>
              <a:rPr lang="es" sz="1200">
                <a:solidFill>
                  <a:schemeClr val="dk1"/>
                </a:solidFill>
              </a:rPr>
            </a:br>
            <a:endParaRPr sz="1200"/>
          </a:p>
        </p:txBody>
      </p:sp>
      <p:sp>
        <p:nvSpPr>
          <p:cNvPr id="465" name="Google Shape;465;p54"/>
          <p:cNvSpPr txBox="1"/>
          <p:nvPr/>
        </p:nvSpPr>
        <p:spPr>
          <a:xfrm>
            <a:off x="590700" y="19553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Additional files</a:t>
            </a:r>
            <a:endParaRPr b="1" sz="1100">
              <a:solidFill>
                <a:srgbClr val="0070C0"/>
              </a:solidFill>
            </a:endParaRPr>
          </a:p>
        </p:txBody>
      </p:sp>
      <p:sp>
        <p:nvSpPr>
          <p:cNvPr id="466" name="Google Shape;466;p54"/>
          <p:cNvSpPr txBox="1"/>
          <p:nvPr/>
        </p:nvSpPr>
        <p:spPr>
          <a:xfrm>
            <a:off x="3657600" y="1828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 </a:t>
            </a:r>
            <a:endParaRPr/>
          </a:p>
        </p:txBody>
      </p:sp>
      <p:sp>
        <p:nvSpPr>
          <p:cNvPr id="467" name="Google Shape;467;p54"/>
          <p:cNvSpPr/>
          <p:nvPr/>
        </p:nvSpPr>
        <p:spPr>
          <a:xfrm>
            <a:off x="4910415" y="1807285"/>
            <a:ext cx="2940900" cy="7545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4"/>
          <p:cNvSpPr/>
          <p:nvPr/>
        </p:nvSpPr>
        <p:spPr>
          <a:xfrm>
            <a:off x="5078125" y="1955331"/>
            <a:ext cx="10014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app.sh.tmpl</a:t>
            </a:r>
            <a:endParaRPr b="1" sz="1100"/>
          </a:p>
        </p:txBody>
      </p:sp>
      <p:pic>
        <p:nvPicPr>
          <p:cNvPr id="469" name="Google Shape;469;p54"/>
          <p:cNvPicPr preferRelativeResize="0"/>
          <p:nvPr/>
        </p:nvPicPr>
        <p:blipFill rotWithShape="1">
          <a:blip r:embed="rId3">
            <a:alphaModFix/>
          </a:blip>
          <a:srcRect b="71776" l="0" r="0" t="0"/>
          <a:stretch/>
        </p:blipFill>
        <p:spPr>
          <a:xfrm>
            <a:off x="5366567" y="2567554"/>
            <a:ext cx="1939422" cy="660485"/>
          </a:xfrm>
          <a:prstGeom prst="rect">
            <a:avLst/>
          </a:prstGeom>
          <a:noFill/>
          <a:ln>
            <a:noFill/>
          </a:ln>
        </p:spPr>
      </p:pic>
      <p:sp>
        <p:nvSpPr>
          <p:cNvPr id="470" name="Google Shape;470;p54"/>
          <p:cNvSpPr/>
          <p:nvPr/>
        </p:nvSpPr>
        <p:spPr>
          <a:xfrm>
            <a:off x="5078150" y="3345714"/>
            <a:ext cx="1001400" cy="4143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app.sh</a:t>
            </a:r>
            <a:endParaRPr b="1" sz="1100"/>
          </a:p>
        </p:txBody>
      </p:sp>
      <p:cxnSp>
        <p:nvCxnSpPr>
          <p:cNvPr id="471" name="Google Shape;471;p54"/>
          <p:cNvCxnSpPr>
            <a:stCxn id="467" idx="1"/>
            <a:endCxn id="470" idx="1"/>
          </p:cNvCxnSpPr>
          <p:nvPr/>
        </p:nvCxnSpPr>
        <p:spPr>
          <a:xfrm>
            <a:off x="4910415" y="2184535"/>
            <a:ext cx="167700" cy="1368300"/>
          </a:xfrm>
          <a:prstGeom prst="curvedConnector3">
            <a:avLst>
              <a:gd fmla="val -114209" name="adj1"/>
            </a:avLst>
          </a:prstGeom>
          <a:noFill/>
          <a:ln cap="flat" cmpd="sng" w="19050">
            <a:solidFill>
              <a:srgbClr val="44546A"/>
            </a:solidFill>
            <a:prstDash val="solid"/>
            <a:round/>
            <a:headEnd len="med" w="med" type="none"/>
            <a:tailEnd len="med" w="med" type="triangle"/>
          </a:ln>
        </p:spPr>
      </p:cxnSp>
      <p:sp>
        <p:nvSpPr>
          <p:cNvPr id="472" name="Google Shape;472;p54"/>
          <p:cNvSpPr/>
          <p:nvPr/>
        </p:nvSpPr>
        <p:spPr>
          <a:xfrm>
            <a:off x="6609890" y="1955331"/>
            <a:ext cx="10014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config.ini.tmpl</a:t>
            </a:r>
            <a:endParaRPr b="1" sz="1100"/>
          </a:p>
        </p:txBody>
      </p:sp>
      <p:cxnSp>
        <p:nvCxnSpPr>
          <p:cNvPr id="473" name="Google Shape;473;p54"/>
          <p:cNvCxnSpPr>
            <a:stCxn id="467" idx="3"/>
            <a:endCxn id="474" idx="3"/>
          </p:cNvCxnSpPr>
          <p:nvPr/>
        </p:nvCxnSpPr>
        <p:spPr>
          <a:xfrm flipH="1">
            <a:off x="7733715" y="2184535"/>
            <a:ext cx="117600" cy="1368300"/>
          </a:xfrm>
          <a:prstGeom prst="curvedConnector3">
            <a:avLst>
              <a:gd fmla="val -162654" name="adj1"/>
            </a:avLst>
          </a:prstGeom>
          <a:noFill/>
          <a:ln cap="flat" cmpd="sng" w="19050">
            <a:solidFill>
              <a:srgbClr val="44546A"/>
            </a:solidFill>
            <a:prstDash val="solid"/>
            <a:round/>
            <a:headEnd len="med" w="med" type="none"/>
            <a:tailEnd len="med" w="med" type="triangle"/>
          </a:ln>
        </p:spPr>
      </p:cxnSp>
      <p:sp>
        <p:nvSpPr>
          <p:cNvPr id="474" name="Google Shape;474;p54"/>
          <p:cNvSpPr/>
          <p:nvPr/>
        </p:nvSpPr>
        <p:spPr>
          <a:xfrm>
            <a:off x="6732456" y="3345714"/>
            <a:ext cx="1001400" cy="4143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config.ini</a:t>
            </a:r>
            <a:endParaRPr b="1" sz="1100"/>
          </a:p>
        </p:txBody>
      </p:sp>
      <p:sp>
        <p:nvSpPr>
          <p:cNvPr id="475" name="Google Shape;475;p54"/>
          <p:cNvSpPr txBox="1"/>
          <p:nvPr/>
        </p:nvSpPr>
        <p:spPr>
          <a:xfrm>
            <a:off x="6578712" y="1528501"/>
            <a:ext cx="1055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000">
                <a:latin typeface="Calibri"/>
                <a:ea typeface="Calibri"/>
                <a:cs typeface="Calibri"/>
                <a:sym typeface="Calibri"/>
              </a:rPr>
              <a:t>%START_DATE%</a:t>
            </a:r>
            <a:endParaRPr sz="1000">
              <a:latin typeface="Calibri"/>
              <a:ea typeface="Calibri"/>
              <a:cs typeface="Calibri"/>
              <a:sym typeface="Calibri"/>
            </a:endParaRPr>
          </a:p>
        </p:txBody>
      </p:sp>
      <p:sp>
        <p:nvSpPr>
          <p:cNvPr id="476" name="Google Shape;476;p54"/>
          <p:cNvSpPr txBox="1"/>
          <p:nvPr/>
        </p:nvSpPr>
        <p:spPr>
          <a:xfrm>
            <a:off x="6701253" y="3752159"/>
            <a:ext cx="1055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000">
                <a:latin typeface="Calibri"/>
                <a:ea typeface="Calibri"/>
                <a:cs typeface="Calibri"/>
                <a:sym typeface="Calibri"/>
              </a:rPr>
              <a:t>20220101</a:t>
            </a:r>
            <a:endParaRPr sz="10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5"/>
          <p:cNvSpPr/>
          <p:nvPr/>
        </p:nvSpPr>
        <p:spPr>
          <a:xfrm>
            <a:off x="5790275" y="3668300"/>
            <a:ext cx="1532400" cy="8526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5"/>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483" name="Google Shape;483;p55"/>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(Template related)</a:t>
            </a:r>
            <a:endParaRPr b="1" sz="2100">
              <a:solidFill>
                <a:srgbClr val="124484"/>
              </a:solidFill>
              <a:latin typeface="Calibri"/>
              <a:ea typeface="Calibri"/>
              <a:cs typeface="Calibri"/>
              <a:sym typeface="Calibri"/>
            </a:endParaRPr>
          </a:p>
        </p:txBody>
      </p:sp>
      <p:sp>
        <p:nvSpPr>
          <p:cNvPr id="484" name="Google Shape;484;p55"/>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55"/>
          <p:cNvSpPr txBox="1"/>
          <p:nvPr/>
        </p:nvSpPr>
        <p:spPr>
          <a:xfrm>
            <a:off x="2508475" y="1348488"/>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Heterogeneous job</a:t>
            </a:r>
            <a:endParaRPr b="1" sz="1100">
              <a:solidFill>
                <a:srgbClr val="0070C0"/>
              </a:solidFill>
            </a:endParaRPr>
          </a:p>
        </p:txBody>
      </p:sp>
      <p:sp>
        <p:nvSpPr>
          <p:cNvPr id="486" name="Google Shape;486;p55"/>
          <p:cNvSpPr/>
          <p:nvPr/>
        </p:nvSpPr>
        <p:spPr>
          <a:xfrm>
            <a:off x="1495450" y="1707750"/>
            <a:ext cx="3573600" cy="12111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200">
                <a:solidFill>
                  <a:srgbClr val="333333"/>
                </a:solidFill>
              </a:rPr>
              <a:t>Allows to </a:t>
            </a:r>
            <a:r>
              <a:rPr b="1" lang="es" sz="1200">
                <a:solidFill>
                  <a:srgbClr val="333333"/>
                </a:solidFill>
              </a:rPr>
              <a:t>combine</a:t>
            </a:r>
            <a:r>
              <a:rPr lang="es" sz="1200">
                <a:solidFill>
                  <a:srgbClr val="333333"/>
                </a:solidFill>
              </a:rPr>
              <a:t> </a:t>
            </a:r>
            <a:r>
              <a:rPr b="1" lang="es" sz="1200">
                <a:solidFill>
                  <a:srgbClr val="333333"/>
                </a:solidFill>
              </a:rPr>
              <a:t>GPU + CPU </a:t>
            </a:r>
            <a:r>
              <a:rPr lang="es" sz="1200">
                <a:solidFill>
                  <a:srgbClr val="333333"/>
                </a:solidFill>
              </a:rPr>
              <a:t>resources</a:t>
            </a:r>
            <a:endParaRPr sz="1200">
              <a:solidFill>
                <a:srgbClr val="333333"/>
              </a:solidFill>
            </a:endParaRPr>
          </a:p>
          <a:p>
            <a:pPr indent="0" lvl="0" marL="0" rtl="0" algn="l">
              <a:spcBef>
                <a:spcPts val="0"/>
              </a:spcBef>
              <a:spcAft>
                <a:spcPts val="0"/>
              </a:spcAft>
              <a:buClr>
                <a:schemeClr val="dk1"/>
              </a:buClr>
              <a:buSzPts val="1100"/>
              <a:buFont typeface="Arial"/>
              <a:buNone/>
            </a:pPr>
            <a:r>
              <a:t/>
            </a:r>
            <a:endParaRPr sz="1200">
              <a:solidFill>
                <a:srgbClr val="333333"/>
              </a:solidFill>
            </a:endParaRPr>
          </a:p>
          <a:p>
            <a:pPr indent="0" lvl="0" marL="0" rtl="0" algn="l">
              <a:spcBef>
                <a:spcPts val="0"/>
              </a:spcBef>
              <a:spcAft>
                <a:spcPts val="0"/>
              </a:spcAft>
              <a:buClr>
                <a:schemeClr val="dk1"/>
              </a:buClr>
              <a:buSzPts val="1100"/>
              <a:buFont typeface="Arial"/>
              <a:buNone/>
            </a:pPr>
            <a:r>
              <a:rPr i="1" lang="es" sz="1200">
                <a:solidFill>
                  <a:srgbClr val="333333"/>
                </a:solidFill>
              </a:rPr>
              <a:t>Subtasks</a:t>
            </a:r>
            <a:r>
              <a:rPr i="1" lang="es" sz="1200">
                <a:solidFill>
                  <a:srgbClr val="333333"/>
                </a:solidFill>
              </a:rPr>
              <a:t> are determined by the length of the list in the %jobs.job% configuration</a:t>
            </a:r>
            <a:endParaRPr i="1" sz="1200">
              <a:solidFill>
                <a:srgbClr val="333333"/>
              </a:solidFill>
            </a:endParaRPr>
          </a:p>
          <a:p>
            <a:pPr indent="0" lvl="0" marL="0" rtl="0" algn="ctr">
              <a:spcBef>
                <a:spcPts val="0"/>
              </a:spcBef>
              <a:spcAft>
                <a:spcPts val="0"/>
              </a:spcAft>
              <a:buNone/>
            </a:pPr>
            <a:r>
              <a:t/>
            </a:r>
            <a:endParaRPr sz="900">
              <a:solidFill>
                <a:schemeClr val="dk1"/>
              </a:solidFill>
            </a:endParaRPr>
          </a:p>
        </p:txBody>
      </p:sp>
      <p:sp>
        <p:nvSpPr>
          <p:cNvPr id="487" name="Google Shape;487;p5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 </a:t>
            </a:r>
            <a:endParaRPr/>
          </a:p>
        </p:txBody>
      </p:sp>
      <p:sp>
        <p:nvSpPr>
          <p:cNvPr id="488" name="Google Shape;488;p55"/>
          <p:cNvSpPr txBox="1"/>
          <p:nvPr/>
        </p:nvSpPr>
        <p:spPr>
          <a:xfrm>
            <a:off x="4495800" y="137160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489" name="Google Shape;489;p55"/>
          <p:cNvSpPr txBox="1"/>
          <p:nvPr/>
        </p:nvSpPr>
        <p:spPr>
          <a:xfrm>
            <a:off x="4495800" y="1371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 </a:t>
            </a:r>
            <a:endParaRPr/>
          </a:p>
        </p:txBody>
      </p:sp>
      <p:sp>
        <p:nvSpPr>
          <p:cNvPr id="490" name="Google Shape;490;p55"/>
          <p:cNvSpPr/>
          <p:nvPr/>
        </p:nvSpPr>
        <p:spPr>
          <a:xfrm>
            <a:off x="5916325" y="1498125"/>
            <a:ext cx="12330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solidFill>
                  <a:schemeClr val="dk1"/>
                </a:solidFill>
              </a:rPr>
              <a:t>app_cpu+gpu.sh</a:t>
            </a:r>
            <a:endParaRPr b="1" sz="1100"/>
          </a:p>
        </p:txBody>
      </p:sp>
      <p:pic>
        <p:nvPicPr>
          <p:cNvPr id="491" name="Google Shape;491;p55"/>
          <p:cNvPicPr preferRelativeResize="0"/>
          <p:nvPr/>
        </p:nvPicPr>
        <p:blipFill rotWithShape="1">
          <a:blip r:embed="rId3">
            <a:alphaModFix/>
          </a:blip>
          <a:srcRect b="71776" l="0" r="0" t="0"/>
          <a:stretch/>
        </p:blipFill>
        <p:spPr>
          <a:xfrm>
            <a:off x="5831717" y="2114554"/>
            <a:ext cx="1939422" cy="660485"/>
          </a:xfrm>
          <a:prstGeom prst="rect">
            <a:avLst/>
          </a:prstGeom>
          <a:noFill/>
          <a:ln>
            <a:noFill/>
          </a:ln>
        </p:spPr>
      </p:pic>
      <p:sp>
        <p:nvSpPr>
          <p:cNvPr id="492" name="Google Shape;492;p55"/>
          <p:cNvSpPr/>
          <p:nvPr/>
        </p:nvSpPr>
        <p:spPr>
          <a:xfrm>
            <a:off x="5831825" y="2888525"/>
            <a:ext cx="1412100" cy="414300"/>
          </a:xfrm>
          <a:prstGeom prst="roundRect">
            <a:avLst>
              <a:gd fmla="val 16667" name="adj"/>
            </a:avLst>
          </a:prstGeom>
          <a:solidFill>
            <a:srgbClr val="F9CB9C"/>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Slurm</a:t>
            </a:r>
            <a:endParaRPr b="1" sz="1100"/>
          </a:p>
        </p:txBody>
      </p:sp>
      <p:cxnSp>
        <p:nvCxnSpPr>
          <p:cNvPr id="493" name="Google Shape;493;p55"/>
          <p:cNvCxnSpPr>
            <a:stCxn id="490" idx="1"/>
            <a:endCxn id="491" idx="1"/>
          </p:cNvCxnSpPr>
          <p:nvPr/>
        </p:nvCxnSpPr>
        <p:spPr>
          <a:xfrm flipH="1">
            <a:off x="5831725" y="1705275"/>
            <a:ext cx="84600" cy="739500"/>
          </a:xfrm>
          <a:prstGeom prst="curvedConnector3">
            <a:avLst>
              <a:gd fmla="val 381481" name="adj1"/>
            </a:avLst>
          </a:prstGeom>
          <a:noFill/>
          <a:ln cap="flat" cmpd="sng" w="19050">
            <a:solidFill>
              <a:srgbClr val="44546A"/>
            </a:solidFill>
            <a:prstDash val="solid"/>
            <a:round/>
            <a:headEnd len="med" w="med" type="none"/>
            <a:tailEnd len="med" w="med" type="triangle"/>
          </a:ln>
        </p:spPr>
      </p:cxnSp>
      <p:sp>
        <p:nvSpPr>
          <p:cNvPr id="494" name="Google Shape;494;p55"/>
          <p:cNvSpPr/>
          <p:nvPr/>
        </p:nvSpPr>
        <p:spPr>
          <a:xfrm>
            <a:off x="5908025" y="3963925"/>
            <a:ext cx="1233000" cy="4143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000001#id</a:t>
            </a:r>
            <a:endParaRPr b="1" sz="1100"/>
          </a:p>
          <a:p>
            <a:pPr indent="0" lvl="0" marL="0" rtl="0" algn="ctr">
              <a:spcBef>
                <a:spcPts val="0"/>
              </a:spcBef>
              <a:spcAft>
                <a:spcPts val="0"/>
              </a:spcAft>
              <a:buNone/>
            </a:pPr>
            <a:r>
              <a:rPr b="1" lang="es" sz="1100"/>
              <a:t>000002#id</a:t>
            </a:r>
            <a:endParaRPr b="1" sz="1100"/>
          </a:p>
        </p:txBody>
      </p:sp>
      <p:cxnSp>
        <p:nvCxnSpPr>
          <p:cNvPr id="495" name="Google Shape;495;p55"/>
          <p:cNvCxnSpPr>
            <a:stCxn id="492" idx="1"/>
            <a:endCxn id="481" idx="1"/>
          </p:cNvCxnSpPr>
          <p:nvPr/>
        </p:nvCxnSpPr>
        <p:spPr>
          <a:xfrm flipH="1">
            <a:off x="5790425" y="3095675"/>
            <a:ext cx="41400" cy="999000"/>
          </a:xfrm>
          <a:prstGeom prst="curvedConnector3">
            <a:avLst>
              <a:gd fmla="val 675543" name="adj1"/>
            </a:avLst>
          </a:prstGeom>
          <a:noFill/>
          <a:ln cap="flat" cmpd="sng" w="19050">
            <a:solidFill>
              <a:srgbClr val="44546A"/>
            </a:solidFill>
            <a:prstDash val="solid"/>
            <a:round/>
            <a:headEnd len="med" w="med" type="none"/>
            <a:tailEnd len="med" w="med" type="triangle"/>
          </a:ln>
        </p:spPr>
      </p:cxnSp>
      <p:sp>
        <p:nvSpPr>
          <p:cNvPr id="496" name="Google Shape;496;p55"/>
          <p:cNvSpPr txBox="1"/>
          <p:nvPr/>
        </p:nvSpPr>
        <p:spPr>
          <a:xfrm>
            <a:off x="6083575" y="3636600"/>
            <a:ext cx="89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chemeClr val="dk1"/>
                </a:solidFill>
                <a:latin typeface="Calibri"/>
                <a:ea typeface="Calibri"/>
                <a:cs typeface="Calibri"/>
                <a:sym typeface="Calibri"/>
              </a:rPr>
              <a:t>Single job</a:t>
            </a:r>
            <a:endParaRPr sz="1200">
              <a:solidFill>
                <a:schemeClr val="dk1"/>
              </a:solidFill>
              <a:latin typeface="Calibri"/>
              <a:ea typeface="Calibri"/>
              <a:cs typeface="Calibri"/>
              <a:sym typeface="Calibri"/>
            </a:endParaRPr>
          </a:p>
        </p:txBody>
      </p:sp>
      <p:cxnSp>
        <p:nvCxnSpPr>
          <p:cNvPr id="497" name="Google Shape;497;p55"/>
          <p:cNvCxnSpPr>
            <a:endCxn id="492" idx="3"/>
          </p:cNvCxnSpPr>
          <p:nvPr/>
        </p:nvCxnSpPr>
        <p:spPr>
          <a:xfrm rot="5400000">
            <a:off x="7199225" y="2523875"/>
            <a:ext cx="616500" cy="527100"/>
          </a:xfrm>
          <a:prstGeom prst="curvedConnector2">
            <a:avLst/>
          </a:prstGeom>
          <a:noFill/>
          <a:ln cap="flat" cmpd="sng" w="19050">
            <a:solidFill>
              <a:srgbClr val="44546A"/>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6"/>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503" name="Google Shape;503;p56"/>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(Template related)</a:t>
            </a:r>
            <a:endParaRPr b="1" sz="2100">
              <a:solidFill>
                <a:srgbClr val="124484"/>
              </a:solidFill>
              <a:latin typeface="Calibri"/>
              <a:ea typeface="Calibri"/>
              <a:cs typeface="Calibri"/>
              <a:sym typeface="Calibri"/>
            </a:endParaRPr>
          </a:p>
        </p:txBody>
      </p:sp>
      <p:sp>
        <p:nvSpPr>
          <p:cNvPr id="504" name="Google Shape;504;p56"/>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56"/>
          <p:cNvSpPr txBox="1"/>
          <p:nvPr/>
        </p:nvSpPr>
        <p:spPr>
          <a:xfrm>
            <a:off x="590700" y="1988500"/>
            <a:ext cx="2698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Start conditions</a:t>
            </a:r>
            <a:endParaRPr b="1" sz="1100">
              <a:solidFill>
                <a:srgbClr val="0070C0"/>
              </a:solidFill>
            </a:endParaRPr>
          </a:p>
        </p:txBody>
      </p:sp>
      <p:sp>
        <p:nvSpPr>
          <p:cNvPr id="506" name="Google Shape;506;p56"/>
          <p:cNvSpPr/>
          <p:nvPr/>
        </p:nvSpPr>
        <p:spPr>
          <a:xfrm>
            <a:off x="589200" y="2342500"/>
            <a:ext cx="2698200" cy="14028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200">
                <a:solidFill>
                  <a:schemeClr val="dk1"/>
                </a:solidFill>
              </a:rPr>
              <a:t>New</a:t>
            </a:r>
            <a:r>
              <a:rPr lang="es" sz="1200">
                <a:solidFill>
                  <a:schemeClr val="dk1"/>
                </a:solidFill>
              </a:rPr>
              <a:t> task </a:t>
            </a:r>
            <a:r>
              <a:rPr b="1" lang="es" sz="1200">
                <a:solidFill>
                  <a:schemeClr val="dk1"/>
                </a:solidFill>
              </a:rPr>
              <a:t>dependencies</a:t>
            </a:r>
            <a:r>
              <a:rPr lang="es" sz="1200">
                <a:solidFill>
                  <a:schemeClr val="dk1"/>
                </a:solidFill>
              </a:rPr>
              <a:t> </a:t>
            </a:r>
            <a:r>
              <a:rPr b="1" lang="es" sz="1200">
                <a:solidFill>
                  <a:schemeClr val="dk1"/>
                </a:solidFill>
              </a:rPr>
              <a:t>different</a:t>
            </a:r>
            <a:r>
              <a:rPr lang="es" sz="1200">
                <a:solidFill>
                  <a:schemeClr val="dk1"/>
                </a:solidFill>
              </a:rPr>
              <a:t> than COMPLETED.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i="1" lang="es" sz="1200">
                <a:solidFill>
                  <a:schemeClr val="dk1"/>
                </a:solidFill>
              </a:rPr>
              <a:t>Can be combined with an internal checkpoint feature that determines how much processing the task has completed</a:t>
            </a:r>
            <a:endParaRPr i="1" sz="1200">
              <a:solidFill>
                <a:schemeClr val="dk1"/>
              </a:solidFill>
            </a:endParaRPr>
          </a:p>
          <a:p>
            <a:pPr indent="0" lvl="0" marL="0" rtl="0" algn="l">
              <a:spcBef>
                <a:spcPts val="0"/>
              </a:spcBef>
              <a:spcAft>
                <a:spcPts val="0"/>
              </a:spcAft>
              <a:buNone/>
            </a:pPr>
            <a:r>
              <a:t/>
            </a:r>
            <a:endParaRPr sz="1200">
              <a:solidFill>
                <a:schemeClr val="dk1"/>
              </a:solidFill>
            </a:endParaRPr>
          </a:p>
        </p:txBody>
      </p:sp>
      <p:sp>
        <p:nvSpPr>
          <p:cNvPr id="507" name="Google Shape;507;p5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 </a:t>
            </a:r>
            <a:endParaRPr/>
          </a:p>
        </p:txBody>
      </p:sp>
      <p:pic>
        <p:nvPicPr>
          <p:cNvPr id="508" name="Google Shape;508;p56"/>
          <p:cNvPicPr preferRelativeResize="0"/>
          <p:nvPr/>
        </p:nvPicPr>
        <p:blipFill>
          <a:blip r:embed="rId3">
            <a:alphaModFix/>
          </a:blip>
          <a:stretch>
            <a:fillRect/>
          </a:stretch>
        </p:blipFill>
        <p:spPr>
          <a:xfrm>
            <a:off x="3746100" y="1208888"/>
            <a:ext cx="5210175" cy="2609850"/>
          </a:xfrm>
          <a:prstGeom prst="rect">
            <a:avLst/>
          </a:prstGeom>
          <a:noFill/>
          <a:ln>
            <a:noFill/>
          </a:ln>
        </p:spPr>
      </p:pic>
      <p:sp>
        <p:nvSpPr>
          <p:cNvPr id="509" name="Google Shape;509;p56"/>
          <p:cNvSpPr txBox="1"/>
          <p:nvPr/>
        </p:nvSpPr>
        <p:spPr>
          <a:xfrm rot="1316">
            <a:off x="4117447" y="1504600"/>
            <a:ext cx="1567500" cy="323100"/>
          </a:xfrm>
          <a:prstGeom prst="rect">
            <a:avLst/>
          </a:prstGeom>
          <a:noFill/>
          <a:ln cap="flat" cmpd="sng" w="28575">
            <a:solidFill>
              <a:srgbClr val="1155CC"/>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200">
                <a:solidFill>
                  <a:srgbClr val="1155CC"/>
                </a:solidFill>
              </a:rPr>
              <a:t>Why is needed? </a:t>
            </a:r>
            <a:endParaRPr b="1" sz="1200">
              <a:solidFill>
                <a:srgbClr val="1155CC"/>
              </a:solidFill>
            </a:endParaRPr>
          </a:p>
        </p:txBody>
      </p:sp>
      <p:sp>
        <p:nvSpPr>
          <p:cNvPr id="510" name="Google Shape;510;p56"/>
          <p:cNvSpPr txBox="1"/>
          <p:nvPr/>
        </p:nvSpPr>
        <p:spPr>
          <a:xfrm rot="1580">
            <a:off x="3925298" y="3819575"/>
            <a:ext cx="4568100" cy="1154400"/>
          </a:xfrm>
          <a:prstGeom prst="rect">
            <a:avLst/>
          </a:prstGeom>
          <a:noFill/>
          <a:ln cap="flat" cmpd="sng" w="28575">
            <a:solidFill>
              <a:srgbClr val="0000FF"/>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100">
                <a:solidFill>
                  <a:srgbClr val="0000FF"/>
                </a:solidFill>
              </a:rPr>
              <a:t>Workflow example: In this workflow, the transfer task can start to transfer data when some data is already present. </a:t>
            </a:r>
            <a:endParaRPr b="1" sz="1100">
              <a:solidFill>
                <a:srgbClr val="0000FF"/>
              </a:solidFill>
            </a:endParaRPr>
          </a:p>
          <a:p>
            <a:pPr indent="0" lvl="0" marL="0" rtl="0" algn="l">
              <a:spcBef>
                <a:spcPts val="0"/>
              </a:spcBef>
              <a:spcAft>
                <a:spcPts val="0"/>
              </a:spcAft>
              <a:buNone/>
            </a:pPr>
            <a:br>
              <a:rPr b="1" lang="es" sz="1100">
                <a:solidFill>
                  <a:srgbClr val="0000FF"/>
                </a:solidFill>
              </a:rPr>
            </a:br>
            <a:r>
              <a:rPr b="1" lang="es" sz="1100">
                <a:solidFill>
                  <a:srgbClr val="0000FF"/>
                </a:solidFill>
              </a:rPr>
              <a:t>The </a:t>
            </a:r>
            <a:r>
              <a:rPr b="1" lang="es" sz="1100">
                <a:solidFill>
                  <a:srgbClr val="00622F"/>
                </a:solidFill>
              </a:rPr>
              <a:t>green</a:t>
            </a:r>
            <a:r>
              <a:rPr b="1" lang="es" sz="1100">
                <a:solidFill>
                  <a:srgbClr val="0000FF"/>
                </a:solidFill>
              </a:rPr>
              <a:t> line indicates </a:t>
            </a:r>
            <a:r>
              <a:rPr b="1" lang="es" sz="1100">
                <a:solidFill>
                  <a:srgbClr val="00622F"/>
                </a:solidFill>
              </a:rPr>
              <a:t>“RUNNING”</a:t>
            </a:r>
            <a:r>
              <a:rPr b="1" lang="es" sz="1100">
                <a:solidFill>
                  <a:srgbClr val="0000FF"/>
                </a:solidFill>
              </a:rPr>
              <a:t> status. </a:t>
            </a:r>
            <a:endParaRPr b="1" sz="1100">
              <a:solidFill>
                <a:srgbClr val="0000FF"/>
              </a:solidFill>
            </a:endParaRPr>
          </a:p>
          <a:p>
            <a:pPr indent="0" lvl="0" marL="0" rtl="0" algn="l">
              <a:spcBef>
                <a:spcPts val="0"/>
              </a:spcBef>
              <a:spcAft>
                <a:spcPts val="0"/>
              </a:spcAft>
              <a:buNone/>
            </a:pPr>
            <a:r>
              <a:t/>
            </a:r>
            <a:endParaRPr b="1" sz="1100">
              <a:solidFill>
                <a:srgbClr val="0000FF"/>
              </a:solidFill>
            </a:endParaRPr>
          </a:p>
          <a:p>
            <a:pPr indent="0" lvl="0" marL="0" rtl="0" algn="l">
              <a:spcBef>
                <a:spcPts val="0"/>
              </a:spcBef>
              <a:spcAft>
                <a:spcPts val="0"/>
              </a:spcAft>
              <a:buNone/>
            </a:pPr>
            <a:r>
              <a:rPr b="1" lang="es" sz="1100">
                <a:solidFill>
                  <a:srgbClr val="0000FF"/>
                </a:solidFill>
              </a:rPr>
              <a:t>The “1” indicates progress within the job. %AS_CHECKPOINT%</a:t>
            </a:r>
            <a:endParaRPr b="1" sz="1100">
              <a:solidFill>
                <a:srgbClr val="0000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7"/>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516" name="Google Shape;516;p57"/>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(Template related)</a:t>
            </a:r>
            <a:endParaRPr b="1" sz="2100">
              <a:solidFill>
                <a:srgbClr val="124484"/>
              </a:solidFill>
              <a:latin typeface="Calibri"/>
              <a:ea typeface="Calibri"/>
              <a:cs typeface="Calibri"/>
              <a:sym typeface="Calibri"/>
            </a:endParaRPr>
          </a:p>
        </p:txBody>
      </p:sp>
      <p:sp>
        <p:nvSpPr>
          <p:cNvPr id="517" name="Google Shape;517;p57"/>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5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 </a:t>
            </a:r>
            <a:endParaRPr/>
          </a:p>
        </p:txBody>
      </p:sp>
      <p:sp>
        <p:nvSpPr>
          <p:cNvPr id="519" name="Google Shape;519;p57"/>
          <p:cNvSpPr/>
          <p:nvPr/>
        </p:nvSpPr>
        <p:spPr>
          <a:xfrm>
            <a:off x="597550" y="2427450"/>
            <a:ext cx="3085500" cy="7113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200">
                <a:solidFill>
                  <a:srgbClr val="333333"/>
                </a:solidFill>
              </a:rPr>
              <a:t>Allows </a:t>
            </a:r>
            <a:r>
              <a:rPr b="1" lang="es" sz="1200">
                <a:solidFill>
                  <a:srgbClr val="333333"/>
                </a:solidFill>
              </a:rPr>
              <a:t>adding</a:t>
            </a:r>
            <a:r>
              <a:rPr lang="es" sz="1200">
                <a:solidFill>
                  <a:srgbClr val="333333"/>
                </a:solidFill>
              </a:rPr>
              <a:t> </a:t>
            </a:r>
            <a:r>
              <a:rPr b="1" lang="es" sz="1200">
                <a:solidFill>
                  <a:srgbClr val="333333"/>
                </a:solidFill>
              </a:rPr>
              <a:t>logic</a:t>
            </a:r>
            <a:r>
              <a:rPr lang="es" sz="1200">
                <a:solidFill>
                  <a:srgbClr val="333333"/>
                </a:solidFill>
              </a:rPr>
              <a:t> </a:t>
            </a:r>
            <a:r>
              <a:rPr b="1" lang="es" sz="1200">
                <a:solidFill>
                  <a:srgbClr val="333333"/>
                </a:solidFill>
              </a:rPr>
              <a:t>before</a:t>
            </a:r>
            <a:r>
              <a:rPr lang="es" sz="1200">
                <a:solidFill>
                  <a:srgbClr val="333333"/>
                </a:solidFill>
              </a:rPr>
              <a:t> and </a:t>
            </a:r>
            <a:r>
              <a:rPr b="1" lang="es" sz="1200">
                <a:solidFill>
                  <a:srgbClr val="333333"/>
                </a:solidFill>
              </a:rPr>
              <a:t>after</a:t>
            </a:r>
            <a:r>
              <a:rPr lang="es" sz="1200">
                <a:solidFill>
                  <a:srgbClr val="333333"/>
                </a:solidFill>
              </a:rPr>
              <a:t> the actual </a:t>
            </a:r>
            <a:r>
              <a:rPr b="1" lang="es" sz="1200">
                <a:solidFill>
                  <a:srgbClr val="333333"/>
                </a:solidFill>
              </a:rPr>
              <a:t>template</a:t>
            </a:r>
            <a:r>
              <a:rPr lang="es" sz="1200">
                <a:solidFill>
                  <a:srgbClr val="333333"/>
                </a:solidFill>
              </a:rPr>
              <a:t> code.</a:t>
            </a:r>
            <a:endParaRPr sz="1200">
              <a:solidFill>
                <a:srgbClr val="333333"/>
              </a:solidFill>
            </a:endParaRPr>
          </a:p>
          <a:p>
            <a:pPr indent="0" lvl="0" marL="0" rtl="0" algn="l">
              <a:spcBef>
                <a:spcPts val="0"/>
              </a:spcBef>
              <a:spcAft>
                <a:spcPts val="0"/>
              </a:spcAft>
              <a:buNone/>
            </a:pPr>
            <a:r>
              <a:t/>
            </a:r>
            <a:endParaRPr sz="1200">
              <a:solidFill>
                <a:srgbClr val="333333"/>
              </a:solidFill>
            </a:endParaRPr>
          </a:p>
        </p:txBody>
      </p:sp>
      <p:sp>
        <p:nvSpPr>
          <p:cNvPr id="520" name="Google Shape;520;p57"/>
          <p:cNvSpPr txBox="1"/>
          <p:nvPr/>
        </p:nvSpPr>
        <p:spPr>
          <a:xfrm>
            <a:off x="738975" y="2118063"/>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Extended Header &amp; Extended Tailer</a:t>
            </a:r>
            <a:endParaRPr b="1" sz="1100">
              <a:solidFill>
                <a:srgbClr val="0070C0"/>
              </a:solidFill>
            </a:endParaRPr>
          </a:p>
        </p:txBody>
      </p:sp>
      <p:sp>
        <p:nvSpPr>
          <p:cNvPr id="521" name="Google Shape;521;p57"/>
          <p:cNvSpPr/>
          <p:nvPr/>
        </p:nvSpPr>
        <p:spPr>
          <a:xfrm>
            <a:off x="4544725" y="1574331"/>
            <a:ext cx="10014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app.sh.tmpl</a:t>
            </a:r>
            <a:endParaRPr b="1" sz="1100"/>
          </a:p>
        </p:txBody>
      </p:sp>
      <p:pic>
        <p:nvPicPr>
          <p:cNvPr id="522" name="Google Shape;522;p57"/>
          <p:cNvPicPr preferRelativeResize="0"/>
          <p:nvPr/>
        </p:nvPicPr>
        <p:blipFill rotWithShape="1">
          <a:blip r:embed="rId3">
            <a:alphaModFix/>
          </a:blip>
          <a:srcRect b="71776" l="0" r="0" t="0"/>
          <a:stretch/>
        </p:blipFill>
        <p:spPr>
          <a:xfrm>
            <a:off x="4872617" y="2156879"/>
            <a:ext cx="1939422" cy="660485"/>
          </a:xfrm>
          <a:prstGeom prst="rect">
            <a:avLst/>
          </a:prstGeom>
          <a:noFill/>
          <a:ln>
            <a:noFill/>
          </a:ln>
        </p:spPr>
      </p:pic>
      <p:sp>
        <p:nvSpPr>
          <p:cNvPr id="523" name="Google Shape;523;p57"/>
          <p:cNvSpPr/>
          <p:nvPr/>
        </p:nvSpPr>
        <p:spPr>
          <a:xfrm>
            <a:off x="5382925" y="3689139"/>
            <a:ext cx="1001400" cy="4143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app.sh</a:t>
            </a:r>
            <a:endParaRPr b="1" sz="1100"/>
          </a:p>
        </p:txBody>
      </p:sp>
      <p:sp>
        <p:nvSpPr>
          <p:cNvPr id="524" name="Google Shape;524;p57"/>
          <p:cNvSpPr/>
          <p:nvPr/>
        </p:nvSpPr>
        <p:spPr>
          <a:xfrm>
            <a:off x="5382925" y="3304239"/>
            <a:ext cx="1001400" cy="4143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header.</a:t>
            </a:r>
            <a:r>
              <a:rPr b="1" lang="es" sz="1100"/>
              <a:t>sh</a:t>
            </a:r>
            <a:endParaRPr b="1" sz="1100"/>
          </a:p>
        </p:txBody>
      </p:sp>
      <p:sp>
        <p:nvSpPr>
          <p:cNvPr id="525" name="Google Shape;525;p57"/>
          <p:cNvSpPr/>
          <p:nvPr/>
        </p:nvSpPr>
        <p:spPr>
          <a:xfrm>
            <a:off x="5384400" y="4103439"/>
            <a:ext cx="1001400" cy="414300"/>
          </a:xfrm>
          <a:prstGeom prst="roundRect">
            <a:avLst>
              <a:gd fmla="val 16667" name="adj"/>
            </a:avLst>
          </a:prstGeom>
          <a:solidFill>
            <a:srgbClr val="CFE2F3"/>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tailer</a:t>
            </a:r>
            <a:r>
              <a:rPr b="1" lang="es" sz="1100"/>
              <a:t>.sh</a:t>
            </a:r>
            <a:endParaRPr b="1" sz="1100"/>
          </a:p>
        </p:txBody>
      </p:sp>
      <p:sp>
        <p:nvSpPr>
          <p:cNvPr id="526" name="Google Shape;526;p57"/>
          <p:cNvSpPr/>
          <p:nvPr/>
        </p:nvSpPr>
        <p:spPr>
          <a:xfrm>
            <a:off x="5384400" y="2876993"/>
            <a:ext cx="10014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AS_header.sh</a:t>
            </a:r>
            <a:endParaRPr b="1" sz="1100"/>
          </a:p>
        </p:txBody>
      </p:sp>
      <p:sp>
        <p:nvSpPr>
          <p:cNvPr id="527" name="Google Shape;527;p57"/>
          <p:cNvSpPr/>
          <p:nvPr/>
        </p:nvSpPr>
        <p:spPr>
          <a:xfrm>
            <a:off x="5382925" y="4500593"/>
            <a:ext cx="10014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AS_tailer</a:t>
            </a:r>
            <a:r>
              <a:rPr b="1" lang="es" sz="1100"/>
              <a:t>.sh</a:t>
            </a:r>
            <a:endParaRPr b="1" sz="1100"/>
          </a:p>
        </p:txBody>
      </p:sp>
      <p:cxnSp>
        <p:nvCxnSpPr>
          <p:cNvPr id="528" name="Google Shape;528;p57"/>
          <p:cNvCxnSpPr>
            <a:stCxn id="521" idx="1"/>
            <a:endCxn id="523" idx="1"/>
          </p:cNvCxnSpPr>
          <p:nvPr/>
        </p:nvCxnSpPr>
        <p:spPr>
          <a:xfrm>
            <a:off x="4544725" y="1781481"/>
            <a:ext cx="838200" cy="2114700"/>
          </a:xfrm>
          <a:prstGeom prst="curvedConnector3">
            <a:avLst>
              <a:gd fmla="val -28409" name="adj1"/>
            </a:avLst>
          </a:prstGeom>
          <a:noFill/>
          <a:ln cap="flat" cmpd="sng" w="19050">
            <a:solidFill>
              <a:srgbClr val="44546A"/>
            </a:solidFill>
            <a:prstDash val="solid"/>
            <a:round/>
            <a:headEnd len="med" w="med" type="none"/>
            <a:tailEnd len="med" w="med" type="triangle"/>
          </a:ln>
        </p:spPr>
      </p:cxnSp>
      <p:sp>
        <p:nvSpPr>
          <p:cNvPr id="529" name="Google Shape;529;p57"/>
          <p:cNvSpPr/>
          <p:nvPr/>
        </p:nvSpPr>
        <p:spPr>
          <a:xfrm>
            <a:off x="5817525" y="1574325"/>
            <a:ext cx="11034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header.sh.tmpl</a:t>
            </a:r>
            <a:endParaRPr b="1" sz="1100"/>
          </a:p>
        </p:txBody>
      </p:sp>
      <p:sp>
        <p:nvSpPr>
          <p:cNvPr id="530" name="Google Shape;530;p57"/>
          <p:cNvSpPr/>
          <p:nvPr/>
        </p:nvSpPr>
        <p:spPr>
          <a:xfrm>
            <a:off x="7268375" y="1574331"/>
            <a:ext cx="1001400" cy="4143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tailer.sh.tmpl</a:t>
            </a:r>
            <a:endParaRPr b="1" sz="1100"/>
          </a:p>
        </p:txBody>
      </p:sp>
      <p:cxnSp>
        <p:nvCxnSpPr>
          <p:cNvPr id="531" name="Google Shape;531;p57"/>
          <p:cNvCxnSpPr>
            <a:stCxn id="529" idx="3"/>
            <a:endCxn id="524" idx="3"/>
          </p:cNvCxnSpPr>
          <p:nvPr/>
        </p:nvCxnSpPr>
        <p:spPr>
          <a:xfrm flipH="1">
            <a:off x="6384225" y="1781475"/>
            <a:ext cx="536700" cy="1729800"/>
          </a:xfrm>
          <a:prstGeom prst="curvedConnector3">
            <a:avLst>
              <a:gd fmla="val -44368" name="adj1"/>
            </a:avLst>
          </a:prstGeom>
          <a:noFill/>
          <a:ln cap="flat" cmpd="sng" w="19050">
            <a:solidFill>
              <a:srgbClr val="44546A"/>
            </a:solidFill>
            <a:prstDash val="solid"/>
            <a:round/>
            <a:headEnd len="med" w="med" type="none"/>
            <a:tailEnd len="med" w="med" type="triangle"/>
          </a:ln>
        </p:spPr>
      </p:cxnSp>
      <p:cxnSp>
        <p:nvCxnSpPr>
          <p:cNvPr id="532" name="Google Shape;532;p57"/>
          <p:cNvCxnSpPr>
            <a:stCxn id="530" idx="3"/>
            <a:endCxn id="525" idx="3"/>
          </p:cNvCxnSpPr>
          <p:nvPr/>
        </p:nvCxnSpPr>
        <p:spPr>
          <a:xfrm flipH="1">
            <a:off x="6385775" y="1781481"/>
            <a:ext cx="1884000" cy="2529000"/>
          </a:xfrm>
          <a:prstGeom prst="curvedConnector3">
            <a:avLst>
              <a:gd fmla="val -12639" name="adj1"/>
            </a:avLst>
          </a:prstGeom>
          <a:noFill/>
          <a:ln cap="flat" cmpd="sng" w="19050">
            <a:solidFill>
              <a:srgbClr val="44546A"/>
            </a:solidFill>
            <a:prstDash val="solid"/>
            <a:round/>
            <a:headEnd len="med" w="med" type="none"/>
            <a:tailEnd len="med" w="med" type="triangle"/>
          </a:ln>
        </p:spPr>
      </p:cxnSp>
      <p:sp>
        <p:nvSpPr>
          <p:cNvPr id="533" name="Google Shape;533;p57"/>
          <p:cNvSpPr txBox="1"/>
          <p:nvPr/>
        </p:nvSpPr>
        <p:spPr>
          <a:xfrm rot="1307">
            <a:off x="4234675" y="1209800"/>
            <a:ext cx="4734900" cy="323100"/>
          </a:xfrm>
          <a:prstGeom prst="rect">
            <a:avLst/>
          </a:prstGeom>
          <a:noFill/>
          <a:ln cap="flat" cmpd="sng" w="28575">
            <a:solidFill>
              <a:srgbClr val="0000C0"/>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200">
                <a:solidFill>
                  <a:srgbClr val="0000C0"/>
                </a:solidFill>
              </a:rPr>
              <a:t>Useful for adding code without touching the original template</a:t>
            </a:r>
            <a:endParaRPr b="1" sz="1200">
              <a:solidFill>
                <a:srgbClr val="0000C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8"/>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539" name="Google Shape;539;p58"/>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(Template related)</a:t>
            </a:r>
            <a:endParaRPr b="1" sz="2100">
              <a:solidFill>
                <a:srgbClr val="124484"/>
              </a:solidFill>
              <a:latin typeface="Calibri"/>
              <a:ea typeface="Calibri"/>
              <a:cs typeface="Calibri"/>
              <a:sym typeface="Calibri"/>
            </a:endParaRPr>
          </a:p>
        </p:txBody>
      </p:sp>
      <p:sp>
        <p:nvSpPr>
          <p:cNvPr id="540" name="Google Shape;540;p58"/>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58"/>
          <p:cNvSpPr/>
          <p:nvPr/>
        </p:nvSpPr>
        <p:spPr>
          <a:xfrm>
            <a:off x="6061575" y="1424600"/>
            <a:ext cx="1859400" cy="3641100"/>
          </a:xfrm>
          <a:prstGeom prst="snip1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4C1130"/>
              </a:solidFill>
              <a:latin typeface="Consolas"/>
              <a:ea typeface="Consolas"/>
              <a:cs typeface="Consolas"/>
              <a:sym typeface="Consolas"/>
            </a:endParaRPr>
          </a:p>
        </p:txBody>
      </p:sp>
      <p:sp>
        <p:nvSpPr>
          <p:cNvPr id="542" name="Google Shape;542;p58"/>
          <p:cNvSpPr/>
          <p:nvPr/>
        </p:nvSpPr>
        <p:spPr>
          <a:xfrm>
            <a:off x="754075" y="1056500"/>
            <a:ext cx="2818800" cy="3505500"/>
          </a:xfrm>
          <a:prstGeom prst="snip1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200">
                <a:solidFill>
                  <a:schemeClr val="dk1"/>
                </a:solidFill>
                <a:latin typeface="Consolas"/>
                <a:ea typeface="Consolas"/>
                <a:cs typeface="Consolas"/>
                <a:sym typeface="Consolas"/>
              </a:rPr>
              <a:t>Jobs: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A: </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SIM:</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a:t>
            </a:r>
            <a:r>
              <a:rPr lang="es" sz="1200">
                <a:solidFill>
                  <a:srgbClr val="6AA84F"/>
                </a:solidFill>
                <a:latin typeface="Consolas"/>
                <a:ea typeface="Consolas"/>
                <a:cs typeface="Consolas"/>
                <a:sym typeface="Consolas"/>
              </a:rPr>
              <a:t>FILE: “sim.sh, namelist.sh”</a:t>
            </a:r>
            <a:endParaRPr sz="1200">
              <a:solidFill>
                <a:srgbClr val="6AA84F"/>
              </a:solidFill>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s" sz="1200">
                <a:solidFill>
                  <a:schemeClr val="dk1"/>
                </a:solidFill>
                <a:latin typeface="Consolas"/>
                <a:ea typeface="Consolas"/>
                <a:cs typeface="Consolas"/>
                <a:sym typeface="Consolas"/>
              </a:rPr>
              <a:t>    NODES:</a:t>
            </a:r>
            <a:endParaRPr sz="1200">
              <a:solidFill>
                <a:schemeClr val="dk1"/>
              </a:solidFill>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s" sz="1200">
                <a:solidFill>
                  <a:srgbClr val="0070C0"/>
                </a:solidFill>
                <a:latin typeface="Consolas"/>
                <a:ea typeface="Consolas"/>
                <a:cs typeface="Consolas"/>
                <a:sym typeface="Consolas"/>
              </a:rPr>
              <a:t>    - 128</a:t>
            </a:r>
            <a:endParaRPr sz="1200">
              <a:solidFill>
                <a:srgbClr val="0070C0"/>
              </a:solidFill>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s" sz="1200">
                <a:solidFill>
                  <a:srgbClr val="990000"/>
                </a:solidFill>
                <a:latin typeface="Consolas"/>
                <a:ea typeface="Consolas"/>
                <a:cs typeface="Consolas"/>
                <a:sym typeface="Consolas"/>
              </a:rPr>
              <a:t>    - 28</a:t>
            </a:r>
            <a:endParaRPr sz="1200">
              <a:solidFill>
                <a:srgbClr val="6AA84F"/>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DEPENDENCIES: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A:</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rgbClr val="BF9000"/>
                </a:solidFill>
                <a:latin typeface="Consolas"/>
                <a:ea typeface="Consolas"/>
                <a:cs typeface="Consolas"/>
                <a:sym typeface="Consolas"/>
              </a:rPr>
              <a:t>        STATUS: RUNNING</a:t>
            </a:r>
            <a:endParaRPr sz="1200">
              <a:solidFill>
                <a:srgbClr val="BF9000"/>
              </a:solidFill>
              <a:latin typeface="Consolas"/>
              <a:ea typeface="Consolas"/>
              <a:cs typeface="Consolas"/>
              <a:sym typeface="Consolas"/>
            </a:endParaRPr>
          </a:p>
          <a:p>
            <a:pPr indent="0" lvl="0" marL="0" rtl="0" algn="l">
              <a:spcBef>
                <a:spcPts val="0"/>
              </a:spcBef>
              <a:spcAft>
                <a:spcPts val="0"/>
              </a:spcAft>
              <a:buNone/>
            </a:pPr>
            <a:r>
              <a:rPr lang="es" sz="1200">
                <a:solidFill>
                  <a:srgbClr val="BF9000"/>
                </a:solidFill>
                <a:latin typeface="Consolas"/>
                <a:ea typeface="Consolas"/>
                <a:cs typeface="Consolas"/>
                <a:sym typeface="Consolas"/>
              </a:rPr>
              <a:t>        FROM_STEP: 2 </a:t>
            </a:r>
            <a:endParaRPr sz="1200">
              <a:solidFill>
                <a:srgbClr val="BF9000"/>
              </a:solidFill>
              <a:latin typeface="Consolas"/>
              <a:ea typeface="Consolas"/>
              <a:cs typeface="Consolas"/>
              <a:sym typeface="Consolas"/>
            </a:endParaRPr>
          </a:p>
          <a:p>
            <a:pPr indent="0" lvl="0" marL="0" rtl="0" algn="l">
              <a:spcBef>
                <a:spcPts val="0"/>
              </a:spcBef>
              <a:spcAft>
                <a:spcPts val="0"/>
              </a:spcAft>
              <a:buNone/>
            </a:pPr>
            <a:r>
              <a:t/>
            </a:r>
            <a:endParaRPr sz="1200">
              <a:solidFill>
                <a:srgbClr val="990000"/>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PLATFORM: lumi</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RUNNING: chunk</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s" sz="1200">
                <a:solidFill>
                  <a:schemeClr val="dk1"/>
                </a:solidFill>
                <a:latin typeface="Consolas"/>
                <a:ea typeface="Consolas"/>
                <a:cs typeface="Consolas"/>
                <a:sym typeface="Consolas"/>
              </a:rPr>
              <a:t>  </a:t>
            </a:r>
            <a:r>
              <a:rPr lang="es" sz="1200">
                <a:solidFill>
                  <a:srgbClr val="741B47"/>
                </a:solidFill>
                <a:latin typeface="Consolas"/>
                <a:ea typeface="Consolas"/>
                <a:cs typeface="Consolas"/>
                <a:sym typeface="Consolas"/>
              </a:rPr>
              <a:t>  EXTENDED_HEADER: …</a:t>
            </a:r>
            <a:endParaRPr sz="1200">
              <a:solidFill>
                <a:srgbClr val="741B47"/>
              </a:solidFill>
              <a:latin typeface="Consolas"/>
              <a:ea typeface="Consolas"/>
              <a:cs typeface="Consolas"/>
              <a:sym typeface="Consolas"/>
            </a:endParaRPr>
          </a:p>
          <a:p>
            <a:pPr indent="0" lvl="0" marL="0" rtl="0" algn="l">
              <a:spcBef>
                <a:spcPts val="0"/>
              </a:spcBef>
              <a:spcAft>
                <a:spcPts val="0"/>
              </a:spcAft>
              <a:buNone/>
            </a:pPr>
            <a:r>
              <a:rPr lang="es" sz="1200">
                <a:solidFill>
                  <a:srgbClr val="741B47"/>
                </a:solidFill>
                <a:latin typeface="Consolas"/>
                <a:ea typeface="Consolas"/>
                <a:cs typeface="Consolas"/>
                <a:sym typeface="Consolas"/>
              </a:rPr>
              <a:t>    EXTENDED_TAILER: ..</a:t>
            </a:r>
            <a:endParaRPr sz="1200">
              <a:solidFill>
                <a:srgbClr val="741B47"/>
              </a:solidFill>
              <a:latin typeface="Consolas"/>
              <a:ea typeface="Consolas"/>
              <a:cs typeface="Consolas"/>
              <a:sym typeface="Consolas"/>
            </a:endParaRPr>
          </a:p>
          <a:p>
            <a:pPr indent="0" lvl="0" marL="0" rtl="0" algn="ctr">
              <a:spcBef>
                <a:spcPts val="0"/>
              </a:spcBef>
              <a:spcAft>
                <a:spcPts val="0"/>
              </a:spcAft>
              <a:buNone/>
            </a:pPr>
            <a:r>
              <a:t/>
            </a:r>
            <a:endParaRPr sz="1200">
              <a:latin typeface="Consolas"/>
              <a:ea typeface="Consolas"/>
              <a:cs typeface="Consolas"/>
              <a:sym typeface="Consolas"/>
            </a:endParaRPr>
          </a:p>
        </p:txBody>
      </p:sp>
      <p:sp>
        <p:nvSpPr>
          <p:cNvPr id="543" name="Google Shape;543;p58"/>
          <p:cNvSpPr/>
          <p:nvPr/>
        </p:nvSpPr>
        <p:spPr>
          <a:xfrm>
            <a:off x="3938853" y="1435650"/>
            <a:ext cx="1636800" cy="983700"/>
          </a:xfrm>
          <a:prstGeom prst="snip1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100">
                <a:solidFill>
                  <a:srgbClr val="6AA84F"/>
                </a:solidFill>
                <a:latin typeface="Consolas"/>
                <a:ea typeface="Consolas"/>
                <a:cs typeface="Consolas"/>
                <a:sym typeface="Consolas"/>
              </a:rPr>
              <a:t>name_list:</a:t>
            </a:r>
            <a:endParaRPr sz="1100">
              <a:solidFill>
                <a:srgbClr val="6AA84F"/>
              </a:solidFill>
              <a:latin typeface="Consolas"/>
              <a:ea typeface="Consolas"/>
              <a:cs typeface="Consolas"/>
              <a:sym typeface="Consolas"/>
            </a:endParaRPr>
          </a:p>
          <a:p>
            <a:pPr indent="0" lvl="0" marL="0" rtl="0" algn="l">
              <a:spcBef>
                <a:spcPts val="0"/>
              </a:spcBef>
              <a:spcAft>
                <a:spcPts val="0"/>
              </a:spcAft>
              <a:buNone/>
            </a:pPr>
            <a:r>
              <a:rPr lang="es" sz="1100">
                <a:solidFill>
                  <a:srgbClr val="6AA84F"/>
                </a:solidFill>
                <a:latin typeface="Consolas"/>
                <a:ea typeface="Consolas"/>
                <a:cs typeface="Consolas"/>
                <a:sym typeface="Consolas"/>
              </a:rPr>
              <a:t> EXPID: %DEFAULT.EXPID%</a:t>
            </a:r>
            <a:endParaRPr sz="1100">
              <a:solidFill>
                <a:srgbClr val="6AA84F"/>
              </a:solidFill>
              <a:latin typeface="Consolas"/>
              <a:ea typeface="Consolas"/>
              <a:cs typeface="Consolas"/>
              <a:sym typeface="Consolas"/>
            </a:endParaRPr>
          </a:p>
          <a:p>
            <a:pPr indent="0" lvl="0" marL="0" rtl="0" algn="l">
              <a:spcBef>
                <a:spcPts val="0"/>
              </a:spcBef>
              <a:spcAft>
                <a:spcPts val="0"/>
              </a:spcAft>
              <a:buNone/>
            </a:pPr>
            <a:r>
              <a:rPr lang="es" sz="1100">
                <a:solidFill>
                  <a:srgbClr val="6AA84F"/>
                </a:solidFill>
                <a:latin typeface="Consolas"/>
                <a:ea typeface="Consolas"/>
                <a:cs typeface="Consolas"/>
                <a:sym typeface="Consolas"/>
              </a:rPr>
              <a:t> OTHER_INFO: …</a:t>
            </a:r>
            <a:endParaRPr sz="1100">
              <a:solidFill>
                <a:srgbClr val="6AA84F"/>
              </a:solidFill>
              <a:latin typeface="Consolas"/>
              <a:ea typeface="Consolas"/>
              <a:cs typeface="Consolas"/>
              <a:sym typeface="Consolas"/>
            </a:endParaRPr>
          </a:p>
        </p:txBody>
      </p:sp>
      <p:sp>
        <p:nvSpPr>
          <p:cNvPr id="544" name="Google Shape;544;p58"/>
          <p:cNvSpPr txBox="1"/>
          <p:nvPr/>
        </p:nvSpPr>
        <p:spPr>
          <a:xfrm>
            <a:off x="2242350" y="2032700"/>
            <a:ext cx="142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chemeClr val="dk1"/>
                </a:solidFill>
                <a:latin typeface="Calibri"/>
                <a:ea typeface="Calibri"/>
                <a:cs typeface="Calibri"/>
                <a:sym typeface="Calibri"/>
              </a:rPr>
              <a:t>Additional files</a:t>
            </a:r>
            <a:endParaRPr b="1" sz="1200">
              <a:solidFill>
                <a:schemeClr val="dk1"/>
              </a:solidFill>
              <a:latin typeface="Calibri"/>
              <a:ea typeface="Calibri"/>
              <a:cs typeface="Calibri"/>
              <a:sym typeface="Calibri"/>
            </a:endParaRPr>
          </a:p>
        </p:txBody>
      </p:sp>
      <p:sp>
        <p:nvSpPr>
          <p:cNvPr id="545" name="Google Shape;545;p58"/>
          <p:cNvSpPr txBox="1"/>
          <p:nvPr/>
        </p:nvSpPr>
        <p:spPr>
          <a:xfrm>
            <a:off x="2146075" y="2867050"/>
            <a:ext cx="142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chemeClr val="dk1"/>
                </a:solidFill>
                <a:latin typeface="Calibri"/>
                <a:ea typeface="Calibri"/>
                <a:cs typeface="Calibri"/>
                <a:sym typeface="Calibri"/>
              </a:rPr>
              <a:t>Start </a:t>
            </a:r>
            <a:r>
              <a:rPr b="1" lang="es" sz="1200">
                <a:solidFill>
                  <a:schemeClr val="dk1"/>
                </a:solidFill>
                <a:latin typeface="Calibri"/>
                <a:ea typeface="Calibri"/>
                <a:cs typeface="Calibri"/>
                <a:sym typeface="Calibri"/>
              </a:rPr>
              <a:t>conditions</a:t>
            </a:r>
            <a:endParaRPr b="1" sz="1200">
              <a:solidFill>
                <a:schemeClr val="dk1"/>
              </a:solidFill>
              <a:latin typeface="Calibri"/>
              <a:ea typeface="Calibri"/>
              <a:cs typeface="Calibri"/>
              <a:sym typeface="Calibri"/>
            </a:endParaRPr>
          </a:p>
        </p:txBody>
      </p:sp>
      <p:sp>
        <p:nvSpPr>
          <p:cNvPr id="546" name="Google Shape;546;p58"/>
          <p:cNvSpPr txBox="1"/>
          <p:nvPr/>
        </p:nvSpPr>
        <p:spPr>
          <a:xfrm rot="1375">
            <a:off x="6061575" y="1056800"/>
            <a:ext cx="2250000" cy="323100"/>
          </a:xfrm>
          <a:prstGeom prst="rect">
            <a:avLst/>
          </a:prstGeom>
          <a:noFill/>
          <a:ln cap="flat" cmpd="sng" w="28575">
            <a:solidFill>
              <a:srgbClr val="6AA84F"/>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sz="1200">
                <a:solidFill>
                  <a:srgbClr val="6AA84F"/>
                </a:solidFill>
              </a:rPr>
              <a:t>sim.cmd e</a:t>
            </a:r>
            <a:r>
              <a:rPr b="1" lang="es" sz="1200">
                <a:solidFill>
                  <a:srgbClr val="6AA84F"/>
                </a:solidFill>
              </a:rPr>
              <a:t>xecutable </a:t>
            </a:r>
            <a:endParaRPr b="1" sz="1200">
              <a:solidFill>
                <a:srgbClr val="6AA84F"/>
              </a:solidFill>
            </a:endParaRPr>
          </a:p>
        </p:txBody>
      </p:sp>
      <p:sp>
        <p:nvSpPr>
          <p:cNvPr id="547" name="Google Shape;547;p58"/>
          <p:cNvSpPr txBox="1"/>
          <p:nvPr/>
        </p:nvSpPr>
        <p:spPr>
          <a:xfrm>
            <a:off x="2069875" y="2343150"/>
            <a:ext cx="142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chemeClr val="dk1"/>
                </a:solidFill>
                <a:latin typeface="Calibri"/>
                <a:ea typeface="Calibri"/>
                <a:cs typeface="Calibri"/>
                <a:sym typeface="Calibri"/>
              </a:rPr>
              <a:t>Heterogeneous</a:t>
            </a:r>
            <a:r>
              <a:rPr b="1" lang="es" sz="1200">
                <a:solidFill>
                  <a:schemeClr val="dk1"/>
                </a:solidFill>
                <a:latin typeface="Calibri"/>
                <a:ea typeface="Calibri"/>
                <a:cs typeface="Calibri"/>
                <a:sym typeface="Calibri"/>
              </a:rPr>
              <a:t> job</a:t>
            </a:r>
            <a:endParaRPr b="1" sz="1200">
              <a:solidFill>
                <a:schemeClr val="dk1"/>
              </a:solidFill>
              <a:latin typeface="Calibri"/>
              <a:ea typeface="Calibri"/>
              <a:cs typeface="Calibri"/>
              <a:sym typeface="Calibri"/>
            </a:endParaRPr>
          </a:p>
        </p:txBody>
      </p:sp>
      <p:sp>
        <p:nvSpPr>
          <p:cNvPr id="548" name="Google Shape;548;p58"/>
          <p:cNvSpPr txBox="1"/>
          <p:nvPr/>
        </p:nvSpPr>
        <p:spPr>
          <a:xfrm rot="896">
            <a:off x="3460325" y="1056650"/>
            <a:ext cx="2302800" cy="323100"/>
          </a:xfrm>
          <a:prstGeom prst="rect">
            <a:avLst/>
          </a:prstGeom>
          <a:noFill/>
          <a:ln cap="flat" cmpd="sng" w="28575">
            <a:solidFill>
              <a:srgbClr val="6AA84F"/>
            </a:solidFill>
            <a:prstDash val="dot"/>
            <a:round/>
            <a:headEnd len="sm" w="sm" type="none"/>
            <a:tailEnd len="sm" w="sm" type="none"/>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es" sz="1200">
                <a:solidFill>
                  <a:srgbClr val="6AA84F"/>
                </a:solidFill>
                <a:latin typeface="Calibri"/>
                <a:ea typeface="Calibri"/>
                <a:cs typeface="Calibri"/>
                <a:sym typeface="Calibri"/>
              </a:rPr>
              <a:t>namelist.yml (won’t</a:t>
            </a:r>
            <a:r>
              <a:rPr b="1" lang="es" sz="1200">
                <a:solidFill>
                  <a:srgbClr val="6AA84F"/>
                </a:solidFill>
                <a:latin typeface="Calibri"/>
                <a:ea typeface="Calibri"/>
                <a:cs typeface="Calibri"/>
                <a:sym typeface="Calibri"/>
              </a:rPr>
              <a:t> be executed)</a:t>
            </a:r>
            <a:endParaRPr b="1" sz="1200">
              <a:solidFill>
                <a:srgbClr val="6AA84F"/>
              </a:solidFill>
              <a:latin typeface="Calibri"/>
              <a:ea typeface="Calibri"/>
              <a:cs typeface="Calibri"/>
              <a:sym typeface="Calibri"/>
            </a:endParaRPr>
          </a:p>
        </p:txBody>
      </p:sp>
      <p:sp>
        <p:nvSpPr>
          <p:cNvPr id="549" name="Google Shape;549;p58"/>
          <p:cNvSpPr txBox="1"/>
          <p:nvPr/>
        </p:nvSpPr>
        <p:spPr>
          <a:xfrm>
            <a:off x="304800" y="304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 </a:t>
            </a:r>
            <a:endParaRPr/>
          </a:p>
        </p:txBody>
      </p:sp>
      <p:sp>
        <p:nvSpPr>
          <p:cNvPr id="550" name="Google Shape;550;p58"/>
          <p:cNvSpPr/>
          <p:nvPr/>
        </p:nvSpPr>
        <p:spPr>
          <a:xfrm>
            <a:off x="6049450" y="3543350"/>
            <a:ext cx="1859400" cy="98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100">
                <a:solidFill>
                  <a:srgbClr val="333333"/>
                </a:solidFill>
                <a:latin typeface="Consolas"/>
                <a:ea typeface="Consolas"/>
                <a:cs typeface="Consolas"/>
                <a:sym typeface="Consolas"/>
              </a:rPr>
              <a:t>###################</a:t>
            </a:r>
            <a:endParaRPr sz="1100">
              <a:solidFill>
                <a:srgbClr val="333333"/>
              </a:solidFill>
              <a:latin typeface="Consolas"/>
              <a:ea typeface="Consolas"/>
              <a:cs typeface="Consolas"/>
              <a:sym typeface="Consolas"/>
            </a:endParaRPr>
          </a:p>
          <a:p>
            <a:pPr indent="0" lvl="0" marL="0" rtl="0" algn="l">
              <a:spcBef>
                <a:spcPts val="0"/>
              </a:spcBef>
              <a:spcAft>
                <a:spcPts val="0"/>
              </a:spcAft>
              <a:buNone/>
            </a:pPr>
            <a:r>
              <a:rPr lang="es" sz="1100">
                <a:solidFill>
                  <a:srgbClr val="333333"/>
                </a:solidFill>
                <a:latin typeface="Consolas"/>
                <a:ea typeface="Consolas"/>
                <a:cs typeface="Consolas"/>
                <a:sym typeface="Consolas"/>
              </a:rPr>
              <a:t># Autosubmit job</a:t>
            </a:r>
            <a:endParaRPr sz="1100">
              <a:solidFill>
                <a:srgbClr val="333333"/>
              </a:solidFill>
              <a:latin typeface="Consolas"/>
              <a:ea typeface="Consolas"/>
              <a:cs typeface="Consolas"/>
              <a:sym typeface="Consolas"/>
            </a:endParaRPr>
          </a:p>
          <a:p>
            <a:pPr indent="0" lvl="0" marL="0" rtl="0" algn="l">
              <a:spcBef>
                <a:spcPts val="0"/>
              </a:spcBef>
              <a:spcAft>
                <a:spcPts val="0"/>
              </a:spcAft>
              <a:buNone/>
            </a:pPr>
            <a:r>
              <a:rPr lang="es" sz="1100">
                <a:solidFill>
                  <a:srgbClr val="333333"/>
                </a:solidFill>
                <a:latin typeface="Consolas"/>
                <a:ea typeface="Consolas"/>
                <a:cs typeface="Consolas"/>
                <a:sym typeface="Consolas"/>
              </a:rPr>
              <a:t>###################</a:t>
            </a:r>
            <a:endParaRPr sz="1100">
              <a:solidFill>
                <a:srgbClr val="333333"/>
              </a:solidFill>
              <a:latin typeface="Consolas"/>
              <a:ea typeface="Consolas"/>
              <a:cs typeface="Consolas"/>
              <a:sym typeface="Consolas"/>
            </a:endParaRPr>
          </a:p>
          <a:p>
            <a:pPr indent="0" lvl="0" marL="0" rtl="0" algn="l">
              <a:spcBef>
                <a:spcPts val="0"/>
              </a:spcBef>
              <a:spcAft>
                <a:spcPts val="0"/>
              </a:spcAft>
              <a:buNone/>
            </a:pPr>
            <a:r>
              <a:rPr lang="es" sz="1100">
                <a:solidFill>
                  <a:srgbClr val="333333"/>
                </a:solidFill>
                <a:latin typeface="Consolas"/>
                <a:ea typeface="Consolas"/>
                <a:cs typeface="Consolas"/>
                <a:sym typeface="Consolas"/>
              </a:rPr>
              <a:t>sleep 5</a:t>
            </a:r>
            <a:endParaRPr sz="1100">
              <a:solidFill>
                <a:srgbClr val="333333"/>
              </a:solidFill>
              <a:latin typeface="Consolas"/>
              <a:ea typeface="Consolas"/>
              <a:cs typeface="Consolas"/>
              <a:sym typeface="Consolas"/>
            </a:endParaRPr>
          </a:p>
          <a:p>
            <a:pPr indent="0" lvl="0" marL="0" rtl="0" algn="l">
              <a:spcBef>
                <a:spcPts val="0"/>
              </a:spcBef>
              <a:spcAft>
                <a:spcPts val="0"/>
              </a:spcAft>
              <a:buNone/>
            </a:pPr>
            <a:r>
              <a:rPr lang="es" sz="1100">
                <a:solidFill>
                  <a:srgbClr val="BF9000"/>
                </a:solidFill>
                <a:latin typeface="Consolas"/>
                <a:ea typeface="Consolas"/>
                <a:cs typeface="Consolas"/>
                <a:sym typeface="Consolas"/>
              </a:rPr>
              <a:t>%AS_CHECKPOINT%</a:t>
            </a:r>
            <a:endParaRPr sz="1100">
              <a:solidFill>
                <a:srgbClr val="4C1130"/>
              </a:solidFill>
              <a:latin typeface="Consolas"/>
              <a:ea typeface="Consolas"/>
              <a:cs typeface="Consolas"/>
              <a:sym typeface="Consolas"/>
            </a:endParaRPr>
          </a:p>
        </p:txBody>
      </p:sp>
      <p:sp>
        <p:nvSpPr>
          <p:cNvPr id="551" name="Google Shape;551;p58"/>
          <p:cNvSpPr/>
          <p:nvPr/>
        </p:nvSpPr>
        <p:spPr>
          <a:xfrm>
            <a:off x="6049450" y="1449525"/>
            <a:ext cx="1859400" cy="1634100"/>
          </a:xfrm>
          <a:prstGeom prst="snip1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100">
                <a:solidFill>
                  <a:srgbClr val="1155CC"/>
                </a:solidFill>
                <a:latin typeface="Consolas"/>
                <a:ea typeface="Consolas"/>
                <a:cs typeface="Consolas"/>
                <a:sym typeface="Consolas"/>
              </a:rPr>
              <a:t>#HET_GROUP:0</a:t>
            </a:r>
            <a:br>
              <a:rPr lang="es" sz="1100">
                <a:solidFill>
                  <a:srgbClr val="1155CC"/>
                </a:solidFill>
                <a:latin typeface="Consolas"/>
                <a:ea typeface="Consolas"/>
                <a:cs typeface="Consolas"/>
                <a:sym typeface="Consolas"/>
              </a:rPr>
            </a:br>
            <a:r>
              <a:rPr lang="es" sz="1100">
                <a:solidFill>
                  <a:srgbClr val="1155CC"/>
                </a:solidFill>
                <a:latin typeface="Consolas"/>
                <a:ea typeface="Consolas"/>
                <a:cs typeface="Consolas"/>
                <a:sym typeface="Consolas"/>
              </a:rPr>
              <a:t>...</a:t>
            </a:r>
            <a:endParaRPr sz="1100">
              <a:solidFill>
                <a:srgbClr val="1155CC"/>
              </a:solidFill>
              <a:latin typeface="Consolas"/>
              <a:ea typeface="Consolas"/>
              <a:cs typeface="Consolas"/>
              <a:sym typeface="Consolas"/>
            </a:endParaRPr>
          </a:p>
          <a:p>
            <a:pPr indent="0" lvl="0" marL="0" rtl="0" algn="l">
              <a:spcBef>
                <a:spcPts val="0"/>
              </a:spcBef>
              <a:spcAft>
                <a:spcPts val="0"/>
              </a:spcAft>
              <a:buNone/>
            </a:pPr>
            <a:r>
              <a:rPr lang="es" sz="1100">
                <a:solidFill>
                  <a:srgbClr val="1155CC"/>
                </a:solidFill>
                <a:latin typeface="Consolas"/>
                <a:ea typeface="Consolas"/>
                <a:cs typeface="Consolas"/>
                <a:sym typeface="Consolas"/>
              </a:rPr>
              <a:t>#SBATCH --nodes=128</a:t>
            </a:r>
            <a:endParaRPr sz="1100">
              <a:solidFill>
                <a:srgbClr val="1155CC"/>
              </a:solidFill>
              <a:latin typeface="Consolas"/>
              <a:ea typeface="Consolas"/>
              <a:cs typeface="Consolas"/>
              <a:sym typeface="Consolas"/>
            </a:endParaRPr>
          </a:p>
          <a:p>
            <a:pPr indent="0" lvl="0" marL="0" rtl="0" algn="l">
              <a:spcBef>
                <a:spcPts val="0"/>
              </a:spcBef>
              <a:spcAft>
                <a:spcPts val="0"/>
              </a:spcAft>
              <a:buNone/>
            </a:pPr>
            <a:r>
              <a:rPr lang="es" sz="1100">
                <a:solidFill>
                  <a:srgbClr val="1155CC"/>
                </a:solidFill>
                <a:latin typeface="Consolas"/>
                <a:ea typeface="Consolas"/>
                <a:cs typeface="Consolas"/>
                <a:sym typeface="Consolas"/>
              </a:rPr>
              <a:t>#SBATCH hetjob</a:t>
            </a:r>
            <a:endParaRPr sz="1100">
              <a:solidFill>
                <a:srgbClr val="1155CC"/>
              </a:solidFill>
              <a:latin typeface="Consolas"/>
              <a:ea typeface="Consolas"/>
              <a:cs typeface="Consolas"/>
              <a:sym typeface="Consolas"/>
            </a:endParaRPr>
          </a:p>
          <a:p>
            <a:pPr indent="0" lvl="0" marL="0" rtl="0" algn="l">
              <a:spcBef>
                <a:spcPts val="0"/>
              </a:spcBef>
              <a:spcAft>
                <a:spcPts val="0"/>
              </a:spcAft>
              <a:buNone/>
            </a:pPr>
            <a:r>
              <a:rPr lang="es" sz="1100">
                <a:solidFill>
                  <a:srgbClr val="990000"/>
                </a:solidFill>
                <a:latin typeface="Consolas"/>
                <a:ea typeface="Consolas"/>
                <a:cs typeface="Consolas"/>
                <a:sym typeface="Consolas"/>
              </a:rPr>
              <a:t>#HET_GROUP:1</a:t>
            </a:r>
            <a:br>
              <a:rPr lang="es" sz="1100">
                <a:solidFill>
                  <a:srgbClr val="990000"/>
                </a:solidFill>
                <a:latin typeface="Consolas"/>
                <a:ea typeface="Consolas"/>
                <a:cs typeface="Consolas"/>
                <a:sym typeface="Consolas"/>
              </a:rPr>
            </a:br>
            <a:r>
              <a:rPr lang="es" sz="1100">
                <a:solidFill>
                  <a:srgbClr val="990000"/>
                </a:solidFill>
                <a:latin typeface="Consolas"/>
                <a:ea typeface="Consolas"/>
                <a:cs typeface="Consolas"/>
                <a:sym typeface="Consolas"/>
              </a:rPr>
              <a:t>...</a:t>
            </a:r>
            <a:endParaRPr sz="1100">
              <a:solidFill>
                <a:srgbClr val="990000"/>
              </a:solidFill>
              <a:latin typeface="Consolas"/>
              <a:ea typeface="Consolas"/>
              <a:cs typeface="Consolas"/>
              <a:sym typeface="Consolas"/>
            </a:endParaRPr>
          </a:p>
          <a:p>
            <a:pPr indent="0" lvl="0" marL="0" rtl="0" algn="l">
              <a:spcBef>
                <a:spcPts val="0"/>
              </a:spcBef>
              <a:spcAft>
                <a:spcPts val="0"/>
              </a:spcAft>
              <a:buNone/>
            </a:pPr>
            <a:r>
              <a:rPr lang="es" sz="1100">
                <a:solidFill>
                  <a:srgbClr val="990000"/>
                </a:solidFill>
                <a:latin typeface="Consolas"/>
                <a:ea typeface="Consolas"/>
                <a:cs typeface="Consolas"/>
                <a:sym typeface="Consolas"/>
              </a:rPr>
              <a:t>#SBATCH --nodes=28</a:t>
            </a:r>
            <a:endParaRPr sz="1100">
              <a:solidFill>
                <a:srgbClr val="990000"/>
              </a:solidFill>
              <a:latin typeface="Consolas"/>
              <a:ea typeface="Consolas"/>
              <a:cs typeface="Consolas"/>
              <a:sym typeface="Consolas"/>
            </a:endParaRPr>
          </a:p>
          <a:p>
            <a:pPr indent="0" lvl="0" marL="0" rtl="0" algn="l">
              <a:spcBef>
                <a:spcPts val="0"/>
              </a:spcBef>
              <a:spcAft>
                <a:spcPts val="0"/>
              </a:spcAft>
              <a:buNone/>
            </a:pPr>
            <a:r>
              <a:rPr lang="es" sz="1100">
                <a:solidFill>
                  <a:srgbClr val="990000"/>
                </a:solidFill>
                <a:latin typeface="Consolas"/>
                <a:ea typeface="Consolas"/>
                <a:cs typeface="Consolas"/>
                <a:sym typeface="Consolas"/>
              </a:rPr>
              <a:t>#SBATCH hetjob</a:t>
            </a:r>
            <a:endParaRPr sz="1100">
              <a:solidFill>
                <a:srgbClr val="4C1130"/>
              </a:solidFill>
              <a:latin typeface="Consolas"/>
              <a:ea typeface="Consolas"/>
              <a:cs typeface="Consolas"/>
              <a:sym typeface="Consolas"/>
            </a:endParaRPr>
          </a:p>
        </p:txBody>
      </p:sp>
      <p:sp>
        <p:nvSpPr>
          <p:cNvPr id="552" name="Google Shape;552;p58"/>
          <p:cNvSpPr/>
          <p:nvPr/>
        </p:nvSpPr>
        <p:spPr>
          <a:xfrm>
            <a:off x="6049450" y="3085850"/>
            <a:ext cx="1859400" cy="4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solidFill>
                  <a:srgbClr val="333333"/>
                </a:solidFill>
                <a:latin typeface="Consolas"/>
                <a:ea typeface="Consolas"/>
                <a:cs typeface="Consolas"/>
                <a:sym typeface="Consolas"/>
              </a:rPr>
              <a:t>#######HEADER######</a:t>
            </a:r>
            <a:endParaRPr sz="1100">
              <a:solidFill>
                <a:srgbClr val="333333"/>
              </a:solidFill>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s" sz="1100">
                <a:solidFill>
                  <a:srgbClr val="4C1130"/>
                </a:solidFill>
                <a:latin typeface="Consolas"/>
                <a:ea typeface="Consolas"/>
                <a:cs typeface="Consolas"/>
                <a:sym typeface="Consolas"/>
              </a:rPr>
              <a:t>%EXTENDED_HEADER%</a:t>
            </a:r>
            <a:endParaRPr sz="1100">
              <a:solidFill>
                <a:srgbClr val="333333"/>
              </a:solidFill>
              <a:latin typeface="Consolas"/>
              <a:ea typeface="Consolas"/>
              <a:cs typeface="Consolas"/>
              <a:sym typeface="Consolas"/>
            </a:endParaRPr>
          </a:p>
        </p:txBody>
      </p:sp>
      <p:sp>
        <p:nvSpPr>
          <p:cNvPr id="553" name="Google Shape;553;p58"/>
          <p:cNvSpPr/>
          <p:nvPr/>
        </p:nvSpPr>
        <p:spPr>
          <a:xfrm>
            <a:off x="6049450" y="4527050"/>
            <a:ext cx="1859400" cy="4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100">
                <a:solidFill>
                  <a:srgbClr val="333333"/>
                </a:solidFill>
                <a:latin typeface="Consolas"/>
                <a:ea typeface="Consolas"/>
                <a:cs typeface="Consolas"/>
                <a:sym typeface="Consolas"/>
              </a:rPr>
              <a:t>##### TAILER ####</a:t>
            </a:r>
            <a:endParaRPr sz="1100">
              <a:solidFill>
                <a:srgbClr val="333333"/>
              </a:solidFill>
              <a:latin typeface="Consolas"/>
              <a:ea typeface="Consolas"/>
              <a:cs typeface="Consolas"/>
              <a:sym typeface="Consolas"/>
            </a:endParaRPr>
          </a:p>
          <a:p>
            <a:pPr indent="0" lvl="0" marL="0" rtl="0" algn="l">
              <a:spcBef>
                <a:spcPts val="0"/>
              </a:spcBef>
              <a:spcAft>
                <a:spcPts val="0"/>
              </a:spcAft>
              <a:buNone/>
            </a:pPr>
            <a:r>
              <a:rPr lang="es" sz="1100">
                <a:solidFill>
                  <a:srgbClr val="4C1130"/>
                </a:solidFill>
                <a:latin typeface="Consolas"/>
                <a:ea typeface="Consolas"/>
                <a:cs typeface="Consolas"/>
                <a:sym typeface="Consolas"/>
              </a:rPr>
              <a:t>%EXTENDED_TAILER%</a:t>
            </a:r>
            <a:endParaRPr sz="1100">
              <a:solidFill>
                <a:srgbClr val="4C1130"/>
              </a:solidFill>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59"/>
          <p:cNvPicPr preferRelativeResize="0"/>
          <p:nvPr/>
        </p:nvPicPr>
        <p:blipFill>
          <a:blip r:embed="rId3">
            <a:alphaModFix/>
          </a:blip>
          <a:stretch>
            <a:fillRect/>
          </a:stretch>
        </p:blipFill>
        <p:spPr>
          <a:xfrm>
            <a:off x="105050" y="3059275"/>
            <a:ext cx="5661952" cy="1473600"/>
          </a:xfrm>
          <a:prstGeom prst="rect">
            <a:avLst/>
          </a:prstGeom>
          <a:noFill/>
          <a:ln>
            <a:noFill/>
          </a:ln>
        </p:spPr>
      </p:pic>
      <p:sp>
        <p:nvSpPr>
          <p:cNvPr id="559" name="Google Shape;559;p59"/>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560" name="Google Shape;560;p59"/>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(commands related)</a:t>
            </a:r>
            <a:endParaRPr b="1" sz="2100">
              <a:solidFill>
                <a:srgbClr val="124484"/>
              </a:solidFill>
              <a:latin typeface="Calibri"/>
              <a:ea typeface="Calibri"/>
              <a:cs typeface="Calibri"/>
              <a:sym typeface="Calibri"/>
            </a:endParaRPr>
          </a:p>
        </p:txBody>
      </p:sp>
      <p:sp>
        <p:nvSpPr>
          <p:cNvPr id="561" name="Google Shape;561;p59"/>
          <p:cNvSpPr txBox="1"/>
          <p:nvPr/>
        </p:nvSpPr>
        <p:spPr>
          <a:xfrm>
            <a:off x="149575" y="11045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59"/>
          <p:cNvSpPr txBox="1"/>
          <p:nvPr/>
        </p:nvSpPr>
        <p:spPr>
          <a:xfrm>
            <a:off x="449275" y="1545625"/>
            <a:ext cx="3145500" cy="14736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rPr lang="es" sz="1100">
                <a:solidFill>
                  <a:srgbClr val="0E101A"/>
                </a:solidFill>
              </a:rPr>
              <a:t>Used to </a:t>
            </a:r>
            <a:r>
              <a:rPr b="1" lang="es" sz="1100">
                <a:solidFill>
                  <a:srgbClr val="0E101A"/>
                </a:solidFill>
              </a:rPr>
              <a:t>gather</a:t>
            </a:r>
            <a:r>
              <a:rPr lang="es" sz="1100">
                <a:solidFill>
                  <a:srgbClr val="0E101A"/>
                </a:solidFill>
              </a:rPr>
              <a:t> the</a:t>
            </a:r>
            <a:r>
              <a:rPr b="1" lang="es" sz="1100">
                <a:solidFill>
                  <a:srgbClr val="0E101A"/>
                </a:solidFill>
              </a:rPr>
              <a:t> performance and memory usage</a:t>
            </a:r>
            <a:r>
              <a:rPr lang="es" sz="1100">
                <a:solidFill>
                  <a:srgbClr val="0E101A"/>
                </a:solidFill>
              </a:rPr>
              <a:t> of Autosubmit</a:t>
            </a:r>
            <a:endParaRPr sz="1100">
              <a:solidFill>
                <a:srgbClr val="0E101A"/>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0E101A"/>
              </a:solidFill>
            </a:endParaRPr>
          </a:p>
          <a:p>
            <a:pPr indent="0" lvl="0" marL="0" rtl="0" algn="l">
              <a:lnSpc>
                <a:spcPct val="115000"/>
              </a:lnSpc>
              <a:spcBef>
                <a:spcPts val="0"/>
              </a:spcBef>
              <a:spcAft>
                <a:spcPts val="0"/>
              </a:spcAft>
              <a:buNone/>
            </a:pPr>
            <a:r>
              <a:rPr i="1" lang="es" sz="1100">
                <a:solidFill>
                  <a:srgbClr val="0E101A"/>
                </a:solidFill>
              </a:rPr>
              <a:t>It can be </a:t>
            </a:r>
            <a:r>
              <a:rPr b="1" i="1" lang="es" sz="1100">
                <a:solidFill>
                  <a:srgbClr val="0E101A"/>
                </a:solidFill>
              </a:rPr>
              <a:t>appended</a:t>
            </a:r>
            <a:r>
              <a:rPr i="1" lang="es" sz="1100">
                <a:solidFill>
                  <a:srgbClr val="0E101A"/>
                </a:solidFill>
              </a:rPr>
              <a:t> to autosubmit </a:t>
            </a:r>
            <a:r>
              <a:rPr b="1" i="1" lang="es" sz="1100">
                <a:solidFill>
                  <a:srgbClr val="0E101A"/>
                </a:solidFill>
              </a:rPr>
              <a:t>run</a:t>
            </a:r>
            <a:r>
              <a:rPr i="1" lang="es" sz="1100">
                <a:solidFill>
                  <a:srgbClr val="0E101A"/>
                </a:solidFill>
              </a:rPr>
              <a:t> and autosubmit </a:t>
            </a:r>
            <a:r>
              <a:rPr b="1" i="1" lang="es" sz="1100">
                <a:solidFill>
                  <a:srgbClr val="0E101A"/>
                </a:solidFill>
              </a:rPr>
              <a:t>create</a:t>
            </a:r>
            <a:endParaRPr i="1" sz="1100">
              <a:solidFill>
                <a:srgbClr val="0E101A"/>
              </a:solidFill>
            </a:endParaRPr>
          </a:p>
          <a:p>
            <a:pPr indent="0" lvl="0" marL="0" rtl="0" algn="l">
              <a:lnSpc>
                <a:spcPct val="115000"/>
              </a:lnSpc>
              <a:spcBef>
                <a:spcPts val="0"/>
              </a:spcBef>
              <a:spcAft>
                <a:spcPts val="0"/>
              </a:spcAft>
              <a:buNone/>
            </a:pPr>
            <a:r>
              <a:t/>
            </a:r>
            <a:endParaRPr sz="1100">
              <a:solidFill>
                <a:srgbClr val="0E101A"/>
              </a:solidFill>
            </a:endParaRPr>
          </a:p>
          <a:p>
            <a:pPr indent="0" lvl="0" marL="0" rtl="0" algn="l">
              <a:lnSpc>
                <a:spcPct val="115000"/>
              </a:lnSpc>
              <a:spcBef>
                <a:spcPts val="0"/>
              </a:spcBef>
              <a:spcAft>
                <a:spcPts val="0"/>
              </a:spcAft>
              <a:buNone/>
            </a:pPr>
            <a:r>
              <a:rPr i="1" lang="es" sz="1100">
                <a:solidFill>
                  <a:srgbClr val="0E101A"/>
                </a:solidFill>
              </a:rPr>
              <a:t>It can also </a:t>
            </a:r>
            <a:r>
              <a:rPr b="1" i="1" lang="es" sz="1100">
                <a:solidFill>
                  <a:srgbClr val="0E101A"/>
                </a:solidFill>
              </a:rPr>
              <a:t>profile</a:t>
            </a:r>
            <a:r>
              <a:rPr i="1" lang="es" sz="1100">
                <a:solidFill>
                  <a:srgbClr val="0E101A"/>
                </a:solidFill>
              </a:rPr>
              <a:t> only a </a:t>
            </a:r>
            <a:r>
              <a:rPr b="1" i="1" lang="es" sz="1100">
                <a:solidFill>
                  <a:srgbClr val="0E101A"/>
                </a:solidFill>
              </a:rPr>
              <a:t>section</a:t>
            </a:r>
            <a:r>
              <a:rPr i="1" lang="es" sz="1100">
                <a:solidFill>
                  <a:srgbClr val="0E101A"/>
                </a:solidFill>
              </a:rPr>
              <a:t> of the code</a:t>
            </a:r>
            <a:endParaRPr i="1" sz="1100">
              <a:solidFill>
                <a:srgbClr val="0E101A"/>
              </a:solidFill>
            </a:endParaRPr>
          </a:p>
          <a:p>
            <a:pPr indent="0" lvl="0" marL="0" rtl="0" algn="l">
              <a:lnSpc>
                <a:spcPct val="115000"/>
              </a:lnSpc>
              <a:spcBef>
                <a:spcPts val="0"/>
              </a:spcBef>
              <a:spcAft>
                <a:spcPts val="0"/>
              </a:spcAft>
              <a:buNone/>
            </a:pPr>
            <a:r>
              <a:t/>
            </a:r>
            <a:endParaRPr sz="1100">
              <a:solidFill>
                <a:srgbClr val="0E101A"/>
              </a:solidFill>
            </a:endParaRPr>
          </a:p>
          <a:p>
            <a:pPr indent="0" lvl="0" marL="0" rtl="0" algn="l">
              <a:lnSpc>
                <a:spcPct val="115000"/>
              </a:lnSpc>
              <a:spcBef>
                <a:spcPts val="0"/>
              </a:spcBef>
              <a:spcAft>
                <a:spcPts val="0"/>
              </a:spcAft>
              <a:buNone/>
            </a:pPr>
            <a:r>
              <a:t/>
            </a:r>
            <a:endParaRPr sz="1100">
              <a:solidFill>
                <a:srgbClr val="0E101A"/>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0E101A"/>
              </a:solidFill>
            </a:endParaRPr>
          </a:p>
        </p:txBody>
      </p:sp>
      <p:sp>
        <p:nvSpPr>
          <p:cNvPr id="563" name="Google Shape;563;p59"/>
          <p:cNvSpPr txBox="1"/>
          <p:nvPr/>
        </p:nvSpPr>
        <p:spPr>
          <a:xfrm>
            <a:off x="438300" y="11839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Autosubmit profiler</a:t>
            </a:r>
            <a:endParaRPr b="1" sz="1100">
              <a:solidFill>
                <a:srgbClr val="0070C0"/>
              </a:solidFill>
            </a:endParaRPr>
          </a:p>
        </p:txBody>
      </p:sp>
      <p:pic>
        <p:nvPicPr>
          <p:cNvPr id="564" name="Google Shape;564;p59"/>
          <p:cNvPicPr preferRelativeResize="0"/>
          <p:nvPr/>
        </p:nvPicPr>
        <p:blipFill>
          <a:blip r:embed="rId4">
            <a:alphaModFix/>
          </a:blip>
          <a:stretch>
            <a:fillRect/>
          </a:stretch>
        </p:blipFill>
        <p:spPr>
          <a:xfrm>
            <a:off x="4051975" y="1208888"/>
            <a:ext cx="4939627" cy="2517784"/>
          </a:xfrm>
          <a:prstGeom prst="rect">
            <a:avLst/>
          </a:prstGeom>
          <a:noFill/>
          <a:ln>
            <a:noFill/>
          </a:ln>
        </p:spPr>
      </p:pic>
      <p:sp>
        <p:nvSpPr>
          <p:cNvPr id="565" name="Google Shape;565;p59"/>
          <p:cNvSpPr/>
          <p:nvPr/>
        </p:nvSpPr>
        <p:spPr>
          <a:xfrm>
            <a:off x="5260400" y="1096100"/>
            <a:ext cx="2536500" cy="3540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950">
                <a:solidFill>
                  <a:srgbClr val="080808"/>
                </a:solidFill>
                <a:latin typeface="Consolas"/>
                <a:ea typeface="Consolas"/>
                <a:cs typeface="Consolas"/>
                <a:sym typeface="Consolas"/>
              </a:rPr>
              <a:t>autosubmit run $EXPID --profile</a:t>
            </a:r>
            <a:endParaRPr sz="1000">
              <a:solidFill>
                <a:schemeClr val="dk1"/>
              </a:solidFill>
              <a:latin typeface="Consolas"/>
              <a:ea typeface="Consolas"/>
              <a:cs typeface="Consolas"/>
              <a:sym typeface="Consolas"/>
            </a:endParaRPr>
          </a:p>
        </p:txBody>
      </p:sp>
      <p:sp>
        <p:nvSpPr>
          <p:cNvPr id="566" name="Google Shape;566;p59"/>
          <p:cNvSpPr txBox="1"/>
          <p:nvPr/>
        </p:nvSpPr>
        <p:spPr>
          <a:xfrm rot="1109">
            <a:off x="6383699" y="3879375"/>
            <a:ext cx="1859400" cy="323100"/>
          </a:xfrm>
          <a:prstGeom prst="rect">
            <a:avLst/>
          </a:prstGeom>
          <a:noFill/>
          <a:ln cap="flat" cmpd="sng" w="28575">
            <a:solidFill>
              <a:srgbClr val="9900FF"/>
            </a:solidFill>
            <a:prstDash val="dot"/>
            <a:round/>
            <a:headEnd len="sm" w="sm" type="none"/>
            <a:tailEnd len="sm" w="sm" type="none"/>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es" sz="1200">
                <a:solidFill>
                  <a:srgbClr val="9900FF"/>
                </a:solidFill>
                <a:latin typeface="Calibri"/>
                <a:ea typeface="Calibri"/>
                <a:cs typeface="Calibri"/>
                <a:sym typeface="Calibri"/>
              </a:rPr>
              <a:t>SnakeViz lib postprocess</a:t>
            </a:r>
            <a:endParaRPr b="1" sz="1200">
              <a:solidFill>
                <a:srgbClr val="9900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0"/>
          <p:cNvSpPr/>
          <p:nvPr/>
        </p:nvSpPr>
        <p:spPr>
          <a:xfrm>
            <a:off x="4797475" y="2975575"/>
            <a:ext cx="2412000" cy="708600"/>
          </a:xfrm>
          <a:prstGeom prst="roundRect">
            <a:avLst>
              <a:gd fmla="val 16667" name="adj"/>
            </a:avLst>
          </a:prstGeom>
          <a:solidFill>
            <a:srgbClr val="FF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60"/>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573" name="Google Shape;573;p60"/>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(commands related)</a:t>
            </a:r>
            <a:endParaRPr b="1" sz="2100">
              <a:solidFill>
                <a:srgbClr val="124484"/>
              </a:solidFill>
              <a:latin typeface="Calibri"/>
              <a:ea typeface="Calibri"/>
              <a:cs typeface="Calibri"/>
              <a:sym typeface="Calibri"/>
            </a:endParaRPr>
          </a:p>
        </p:txBody>
      </p:sp>
      <p:sp>
        <p:nvSpPr>
          <p:cNvPr id="574" name="Google Shape;574;p60"/>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60"/>
          <p:cNvSpPr txBox="1"/>
          <p:nvPr/>
        </p:nvSpPr>
        <p:spPr>
          <a:xfrm>
            <a:off x="606125" y="1836250"/>
            <a:ext cx="3356400" cy="14316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t/>
            </a:r>
            <a:endParaRPr sz="1200">
              <a:solidFill>
                <a:srgbClr val="222832"/>
              </a:solidFill>
            </a:endParaRPr>
          </a:p>
          <a:p>
            <a:pPr indent="0" lvl="0" marL="0" rtl="0" algn="l">
              <a:spcBef>
                <a:spcPts val="0"/>
              </a:spcBef>
              <a:spcAft>
                <a:spcPts val="0"/>
              </a:spcAft>
              <a:buClr>
                <a:schemeClr val="dk1"/>
              </a:buClr>
              <a:buSzPts val="1100"/>
              <a:buFont typeface="Arial"/>
              <a:buNone/>
            </a:pPr>
            <a:r>
              <a:rPr lang="es" sz="1200">
                <a:solidFill>
                  <a:srgbClr val="222832"/>
                </a:solidFill>
              </a:rPr>
              <a:t>This command </a:t>
            </a:r>
            <a:r>
              <a:rPr b="1" lang="es" sz="1200">
                <a:solidFill>
                  <a:srgbClr val="222832"/>
                </a:solidFill>
              </a:rPr>
              <a:t>can kill or safely finish </a:t>
            </a:r>
            <a:r>
              <a:rPr lang="es" sz="1200">
                <a:solidFill>
                  <a:srgbClr val="222832"/>
                </a:solidFill>
              </a:rPr>
              <a:t>all your autosubmit runs or those specified by id</a:t>
            </a:r>
            <a:endParaRPr sz="1200">
              <a:solidFill>
                <a:srgbClr val="222832"/>
              </a:solidFill>
            </a:endParaRPr>
          </a:p>
          <a:p>
            <a:pPr indent="0" lvl="0" marL="0" rtl="0" algn="l">
              <a:spcBef>
                <a:spcPts val="0"/>
              </a:spcBef>
              <a:spcAft>
                <a:spcPts val="0"/>
              </a:spcAft>
              <a:buClr>
                <a:schemeClr val="dk1"/>
              </a:buClr>
              <a:buSzPts val="1100"/>
              <a:buFont typeface="Arial"/>
              <a:buNone/>
            </a:pPr>
            <a:r>
              <a:t/>
            </a:r>
            <a:endParaRPr sz="1200">
              <a:solidFill>
                <a:srgbClr val="222832"/>
              </a:solidFill>
            </a:endParaRPr>
          </a:p>
          <a:p>
            <a:pPr indent="0" lvl="0" marL="0" rtl="0" algn="l">
              <a:spcBef>
                <a:spcPts val="0"/>
              </a:spcBef>
              <a:spcAft>
                <a:spcPts val="0"/>
              </a:spcAft>
              <a:buClr>
                <a:schemeClr val="dk1"/>
              </a:buClr>
              <a:buSzPts val="1100"/>
              <a:buFont typeface="Arial"/>
              <a:buNone/>
            </a:pPr>
            <a:r>
              <a:rPr i="1" lang="es" sz="1200">
                <a:solidFill>
                  <a:srgbClr val="222832"/>
                </a:solidFill>
              </a:rPr>
              <a:t>Users can</a:t>
            </a:r>
            <a:r>
              <a:rPr b="1" i="1" lang="es" sz="1200">
                <a:solidFill>
                  <a:srgbClr val="222832"/>
                </a:solidFill>
              </a:rPr>
              <a:t> cancel remote jobs and specify a final status</a:t>
            </a:r>
            <a:r>
              <a:rPr i="1" lang="es" sz="1200">
                <a:solidFill>
                  <a:srgbClr val="222832"/>
                </a:solidFill>
              </a:rPr>
              <a:t> if they are submitted</a:t>
            </a:r>
            <a:endParaRPr i="1" sz="1200">
              <a:solidFill>
                <a:srgbClr val="222832"/>
              </a:solidFill>
            </a:endParaRPr>
          </a:p>
          <a:p>
            <a:pPr indent="0" lvl="0" marL="0" rtl="0" algn="l">
              <a:spcBef>
                <a:spcPts val="0"/>
              </a:spcBef>
              <a:spcAft>
                <a:spcPts val="0"/>
              </a:spcAft>
              <a:buClr>
                <a:schemeClr val="dk1"/>
              </a:buClr>
              <a:buSzPts val="1100"/>
              <a:buFont typeface="Arial"/>
              <a:buNone/>
            </a:pPr>
            <a:r>
              <a:t/>
            </a:r>
            <a:endParaRPr sz="1200">
              <a:solidFill>
                <a:srgbClr val="222832"/>
              </a:solidFill>
            </a:endParaRPr>
          </a:p>
          <a:p>
            <a:pPr indent="0" lvl="0" marL="0" rtl="0" algn="l">
              <a:spcBef>
                <a:spcPts val="0"/>
              </a:spcBef>
              <a:spcAft>
                <a:spcPts val="0"/>
              </a:spcAft>
              <a:buNone/>
            </a:pPr>
            <a:r>
              <a:t/>
            </a:r>
            <a:endParaRPr sz="1200">
              <a:solidFill>
                <a:srgbClr val="222832"/>
              </a:solidFill>
            </a:endParaRPr>
          </a:p>
        </p:txBody>
      </p:sp>
      <p:sp>
        <p:nvSpPr>
          <p:cNvPr id="576" name="Google Shape;576;p60"/>
          <p:cNvSpPr txBox="1"/>
          <p:nvPr/>
        </p:nvSpPr>
        <p:spPr>
          <a:xfrm>
            <a:off x="606125" y="14629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Autosubmit Stop</a:t>
            </a:r>
            <a:endParaRPr b="1" sz="1100">
              <a:solidFill>
                <a:srgbClr val="0070C0"/>
              </a:solidFill>
            </a:endParaRPr>
          </a:p>
        </p:txBody>
      </p:sp>
      <p:sp>
        <p:nvSpPr>
          <p:cNvPr id="577" name="Google Shape;577;p60"/>
          <p:cNvSpPr/>
          <p:nvPr/>
        </p:nvSpPr>
        <p:spPr>
          <a:xfrm>
            <a:off x="4844100" y="1927175"/>
            <a:ext cx="2082000" cy="354000"/>
          </a:xfrm>
          <a:prstGeom prst="roundRect">
            <a:avLst>
              <a:gd fmla="val 16667" name="adj"/>
            </a:avLst>
          </a:prstGeom>
          <a:solidFill>
            <a:srgbClr val="D9EAD3"/>
          </a:solidFill>
          <a:ln cap="flat" cmpd="sng" w="28575">
            <a:solidFill>
              <a:srgbClr val="B6D7A8"/>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s" sz="1100"/>
              <a:t>Autosubmit stop -all -cancel</a:t>
            </a:r>
            <a:endParaRPr b="1" sz="1100"/>
          </a:p>
        </p:txBody>
      </p:sp>
      <p:sp>
        <p:nvSpPr>
          <p:cNvPr id="578" name="Google Shape;578;p60"/>
          <p:cNvSpPr/>
          <p:nvPr/>
        </p:nvSpPr>
        <p:spPr>
          <a:xfrm>
            <a:off x="6065425" y="3151839"/>
            <a:ext cx="1001400" cy="414300"/>
          </a:xfrm>
          <a:prstGeom prst="roundRect">
            <a:avLst>
              <a:gd fmla="val 16667" name="adj"/>
            </a:avLst>
          </a:prstGeom>
          <a:solidFill>
            <a:srgbClr val="00FF00"/>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a002</a:t>
            </a:r>
            <a:endParaRPr b="1" sz="1100"/>
          </a:p>
        </p:txBody>
      </p:sp>
      <p:sp>
        <p:nvSpPr>
          <p:cNvPr id="579" name="Google Shape;579;p60"/>
          <p:cNvSpPr/>
          <p:nvPr/>
        </p:nvSpPr>
        <p:spPr>
          <a:xfrm>
            <a:off x="4930750" y="3151839"/>
            <a:ext cx="1001400" cy="414300"/>
          </a:xfrm>
          <a:prstGeom prst="roundRect">
            <a:avLst>
              <a:gd fmla="val 16667" name="adj"/>
            </a:avLst>
          </a:prstGeom>
          <a:solidFill>
            <a:srgbClr val="00FF00"/>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a001</a:t>
            </a:r>
            <a:endParaRPr b="1" sz="1100"/>
          </a:p>
        </p:txBody>
      </p:sp>
      <p:pic>
        <p:nvPicPr>
          <p:cNvPr id="580" name="Google Shape;580;p60"/>
          <p:cNvPicPr preferRelativeResize="0"/>
          <p:nvPr/>
        </p:nvPicPr>
        <p:blipFill rotWithShape="1">
          <a:blip r:embed="rId3">
            <a:alphaModFix/>
          </a:blip>
          <a:srcRect b="71776" l="0" r="0" t="0"/>
          <a:stretch/>
        </p:blipFill>
        <p:spPr>
          <a:xfrm>
            <a:off x="4967292" y="2315079"/>
            <a:ext cx="1939422" cy="660485"/>
          </a:xfrm>
          <a:prstGeom prst="rect">
            <a:avLst/>
          </a:prstGeom>
          <a:noFill/>
          <a:ln>
            <a:noFill/>
          </a:ln>
        </p:spPr>
      </p:pic>
      <p:cxnSp>
        <p:nvCxnSpPr>
          <p:cNvPr id="581" name="Google Shape;581;p60"/>
          <p:cNvCxnSpPr>
            <a:stCxn id="577" idx="3"/>
            <a:endCxn id="582" idx="0"/>
          </p:cNvCxnSpPr>
          <p:nvPr/>
        </p:nvCxnSpPr>
        <p:spPr>
          <a:xfrm>
            <a:off x="6926100" y="2104175"/>
            <a:ext cx="1395000" cy="1033200"/>
          </a:xfrm>
          <a:prstGeom prst="curvedConnector2">
            <a:avLst/>
          </a:prstGeom>
          <a:noFill/>
          <a:ln cap="flat" cmpd="sng" w="19050">
            <a:solidFill>
              <a:srgbClr val="44546A"/>
            </a:solidFill>
            <a:prstDash val="solid"/>
            <a:round/>
            <a:headEnd len="med" w="med" type="none"/>
            <a:tailEnd len="med" w="med" type="stealth"/>
          </a:ln>
        </p:spPr>
      </p:cxnSp>
      <p:sp>
        <p:nvSpPr>
          <p:cNvPr id="582" name="Google Shape;582;p60"/>
          <p:cNvSpPr/>
          <p:nvPr/>
        </p:nvSpPr>
        <p:spPr>
          <a:xfrm>
            <a:off x="7820413" y="3137289"/>
            <a:ext cx="1001400" cy="414300"/>
          </a:xfrm>
          <a:prstGeom prst="roundRect">
            <a:avLst>
              <a:gd fmla="val 16667" name="adj"/>
            </a:avLst>
          </a:prstGeom>
          <a:solidFill>
            <a:srgbClr val="00FF00"/>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a002_job_A</a:t>
            </a:r>
            <a:endParaRPr b="1" sz="1100"/>
          </a:p>
        </p:txBody>
      </p:sp>
      <p:sp>
        <p:nvSpPr>
          <p:cNvPr id="583" name="Google Shape;583;p60"/>
          <p:cNvSpPr/>
          <p:nvPr/>
        </p:nvSpPr>
        <p:spPr>
          <a:xfrm>
            <a:off x="7820425" y="3976364"/>
            <a:ext cx="1001400" cy="414300"/>
          </a:xfrm>
          <a:prstGeom prst="roundRect">
            <a:avLst>
              <a:gd fmla="val 16667" name="adj"/>
            </a:avLst>
          </a:prstGeom>
          <a:solidFill>
            <a:srgbClr val="FF0000"/>
          </a:solidFill>
          <a:ln cap="flat" cmpd="sng" w="2857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t>a002_j</a:t>
            </a:r>
            <a:r>
              <a:rPr b="1" lang="es" sz="1100"/>
              <a:t>ob_A</a:t>
            </a:r>
            <a:endParaRPr b="1" sz="1100"/>
          </a:p>
        </p:txBody>
      </p:sp>
      <p:cxnSp>
        <p:nvCxnSpPr>
          <p:cNvPr id="584" name="Google Shape;584;p60"/>
          <p:cNvCxnSpPr>
            <a:stCxn id="577" idx="0"/>
            <a:endCxn id="571" idx="1"/>
          </p:cNvCxnSpPr>
          <p:nvPr/>
        </p:nvCxnSpPr>
        <p:spPr>
          <a:xfrm rot="5400000">
            <a:off x="4639950" y="2084825"/>
            <a:ext cx="1402800" cy="1087500"/>
          </a:xfrm>
          <a:prstGeom prst="curvedConnector4">
            <a:avLst>
              <a:gd fmla="val -16975" name="adj1"/>
              <a:gd fmla="val 121908" name="adj2"/>
            </a:avLst>
          </a:prstGeom>
          <a:noFill/>
          <a:ln cap="flat" cmpd="sng" w="19050">
            <a:solidFill>
              <a:srgbClr val="44546A"/>
            </a:solidFill>
            <a:prstDash val="solid"/>
            <a:round/>
            <a:headEnd len="med" w="med" type="none"/>
            <a:tailEnd len="med" w="med" type="triangle"/>
          </a:ln>
        </p:spPr>
      </p:cxnSp>
      <p:cxnSp>
        <p:nvCxnSpPr>
          <p:cNvPr id="585" name="Google Shape;585;p60"/>
          <p:cNvCxnSpPr>
            <a:stCxn id="578" idx="3"/>
            <a:endCxn id="582" idx="1"/>
          </p:cNvCxnSpPr>
          <p:nvPr/>
        </p:nvCxnSpPr>
        <p:spPr>
          <a:xfrm flipH="1" rot="10800000">
            <a:off x="7066825" y="3344589"/>
            <a:ext cx="753600" cy="14400"/>
          </a:xfrm>
          <a:prstGeom prst="straightConnector1">
            <a:avLst/>
          </a:prstGeom>
          <a:noFill/>
          <a:ln cap="flat" cmpd="sng" w="9525">
            <a:solidFill>
              <a:schemeClr val="dk2"/>
            </a:solidFill>
            <a:prstDash val="solid"/>
            <a:round/>
            <a:headEnd len="med" w="med" type="none"/>
            <a:tailEnd len="med" w="med" type="triangle"/>
          </a:ln>
        </p:spPr>
      </p:cxnSp>
      <p:cxnSp>
        <p:nvCxnSpPr>
          <p:cNvPr id="586" name="Google Shape;586;p60"/>
          <p:cNvCxnSpPr>
            <a:stCxn id="582" idx="2"/>
            <a:endCxn id="583" idx="0"/>
          </p:cNvCxnSpPr>
          <p:nvPr/>
        </p:nvCxnSpPr>
        <p:spPr>
          <a:xfrm>
            <a:off x="8321113" y="3551589"/>
            <a:ext cx="0" cy="424800"/>
          </a:xfrm>
          <a:prstGeom prst="straightConnector1">
            <a:avLst/>
          </a:prstGeom>
          <a:noFill/>
          <a:ln cap="flat" cmpd="sng" w="9525">
            <a:solidFill>
              <a:schemeClr val="dk2"/>
            </a:solidFill>
            <a:prstDash val="solid"/>
            <a:round/>
            <a:headEnd len="med" w="med" type="none"/>
            <a:tailEnd len="med" w="med" type="triangle"/>
          </a:ln>
        </p:spPr>
      </p:cxnSp>
      <p:pic>
        <p:nvPicPr>
          <p:cNvPr id="587" name="Google Shape;587;p60"/>
          <p:cNvPicPr preferRelativeResize="0"/>
          <p:nvPr/>
        </p:nvPicPr>
        <p:blipFill>
          <a:blip r:embed="rId4">
            <a:alphaModFix/>
          </a:blip>
          <a:stretch>
            <a:fillRect/>
          </a:stretch>
        </p:blipFill>
        <p:spPr>
          <a:xfrm>
            <a:off x="152375" y="4047600"/>
            <a:ext cx="7334099" cy="395600"/>
          </a:xfrm>
          <a:prstGeom prst="rect">
            <a:avLst/>
          </a:prstGeom>
          <a:noFill/>
          <a:ln>
            <a:noFill/>
          </a:ln>
        </p:spPr>
      </p:pic>
      <p:sp>
        <p:nvSpPr>
          <p:cNvPr id="588" name="Google Shape;588;p60"/>
          <p:cNvSpPr txBox="1"/>
          <p:nvPr/>
        </p:nvSpPr>
        <p:spPr>
          <a:xfrm rot="917">
            <a:off x="2917200" y="3824500"/>
            <a:ext cx="2250000" cy="708000"/>
          </a:xfrm>
          <a:prstGeom prst="rect">
            <a:avLst/>
          </a:prstGeom>
          <a:noFill/>
          <a:ln cap="flat" cmpd="sng" w="28575">
            <a:solidFill>
              <a:srgbClr val="0000C0"/>
            </a:solidFill>
            <a:prstDash val="dot"/>
            <a:round/>
            <a:headEnd len="sm" w="sm" type="none"/>
            <a:tailEnd len="sm" w="sm" type="none"/>
          </a:ln>
        </p:spPr>
        <p:txBody>
          <a:bodyPr anchorCtr="0" anchor="t" bIns="68575" lIns="68575" spcFirstLastPara="1" rIns="68575" wrap="square" tIns="68575">
            <a:noAutofit/>
          </a:bodyPr>
          <a:lstStyle/>
          <a:p>
            <a:pPr indent="0" lvl="0" marL="0" rtl="0" algn="ctr">
              <a:lnSpc>
                <a:spcPct val="115000"/>
              </a:lnSpc>
              <a:spcBef>
                <a:spcPts val="0"/>
              </a:spcBef>
              <a:spcAft>
                <a:spcPts val="0"/>
              </a:spcAft>
              <a:buNone/>
            </a:pPr>
            <a:r>
              <a:rPr b="1" lang="es" sz="1200">
                <a:solidFill>
                  <a:srgbClr val="0000C0"/>
                </a:solidFill>
                <a:latin typeface="Calibri"/>
                <a:ea typeface="Calibri"/>
                <a:cs typeface="Calibri"/>
                <a:sym typeface="Calibri"/>
              </a:rPr>
              <a:t>Cancelable status</a:t>
            </a:r>
            <a:endParaRPr b="1" sz="1200">
              <a:solidFill>
                <a:srgbClr val="0000C0"/>
              </a:solidFill>
              <a:latin typeface="Calibri"/>
              <a:ea typeface="Calibri"/>
              <a:cs typeface="Calibri"/>
              <a:sym typeface="Calibri"/>
            </a:endParaRPr>
          </a:p>
          <a:p>
            <a:pPr indent="0" lvl="0" marL="0" rtl="0" algn="l">
              <a:lnSpc>
                <a:spcPct val="115000"/>
              </a:lnSpc>
              <a:spcBef>
                <a:spcPts val="0"/>
              </a:spcBef>
              <a:spcAft>
                <a:spcPts val="0"/>
              </a:spcAft>
              <a:buNone/>
            </a:pPr>
            <a:r>
              <a:t/>
            </a:r>
            <a:endParaRPr b="1" sz="1200">
              <a:solidFill>
                <a:srgbClr val="0000C0"/>
              </a:solidFill>
              <a:latin typeface="Calibri"/>
              <a:ea typeface="Calibri"/>
              <a:cs typeface="Calibri"/>
              <a:sym typeface="Calibri"/>
            </a:endParaRPr>
          </a:p>
          <a:p>
            <a:pPr indent="0" lvl="0" marL="0" rtl="0" algn="l">
              <a:lnSpc>
                <a:spcPct val="115000"/>
              </a:lnSpc>
              <a:spcBef>
                <a:spcPts val="0"/>
              </a:spcBef>
              <a:spcAft>
                <a:spcPts val="0"/>
              </a:spcAft>
              <a:buNone/>
            </a:pPr>
            <a:r>
              <a:t/>
            </a:r>
            <a:endParaRPr b="1" sz="1200">
              <a:solidFill>
                <a:srgbClr val="0000C0"/>
              </a:solidFill>
              <a:latin typeface="Calibri"/>
              <a:ea typeface="Calibri"/>
              <a:cs typeface="Calibri"/>
              <a:sym typeface="Calibri"/>
            </a:endParaRPr>
          </a:p>
          <a:p>
            <a:pPr indent="0" lvl="0" marL="0" rtl="0" algn="l">
              <a:lnSpc>
                <a:spcPct val="115000"/>
              </a:lnSpc>
              <a:spcBef>
                <a:spcPts val="0"/>
              </a:spcBef>
              <a:spcAft>
                <a:spcPts val="0"/>
              </a:spcAft>
              <a:buNone/>
            </a:pPr>
            <a:r>
              <a:t/>
            </a:r>
            <a:endParaRPr b="1" sz="1200">
              <a:solidFill>
                <a:srgbClr val="0000C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https://www.bsc.es/sites/default/files/public/personal_photo/dbeltran.jpeg" id="138" name="Google Shape;138;p34"/>
          <p:cNvPicPr preferRelativeResize="0"/>
          <p:nvPr/>
        </p:nvPicPr>
        <p:blipFill rotWithShape="1">
          <a:blip r:embed="rId3">
            <a:alphaModFix/>
          </a:blip>
          <a:srcRect b="19607" l="13292" r="7013" t="0"/>
          <a:stretch/>
        </p:blipFill>
        <p:spPr>
          <a:xfrm>
            <a:off x="348713" y="1247175"/>
            <a:ext cx="751175" cy="830650"/>
          </a:xfrm>
          <a:prstGeom prst="rect">
            <a:avLst/>
          </a:prstGeom>
          <a:noFill/>
          <a:ln>
            <a:noFill/>
          </a:ln>
        </p:spPr>
      </p:pic>
      <p:pic>
        <p:nvPicPr>
          <p:cNvPr id="139" name="Google Shape;139;p34"/>
          <p:cNvPicPr preferRelativeResize="0"/>
          <p:nvPr/>
        </p:nvPicPr>
        <p:blipFill>
          <a:blip r:embed="rId4">
            <a:alphaModFix/>
          </a:blip>
          <a:stretch>
            <a:fillRect/>
          </a:stretch>
        </p:blipFill>
        <p:spPr>
          <a:xfrm>
            <a:off x="424925" y="2331732"/>
            <a:ext cx="546968" cy="801000"/>
          </a:xfrm>
          <a:prstGeom prst="rect">
            <a:avLst/>
          </a:prstGeom>
          <a:noFill/>
          <a:ln>
            <a:noFill/>
          </a:ln>
        </p:spPr>
      </p:pic>
      <p:sp>
        <p:nvSpPr>
          <p:cNvPr id="140" name="Google Shape;140;p34"/>
          <p:cNvSpPr txBox="1"/>
          <p:nvPr/>
        </p:nvSpPr>
        <p:spPr>
          <a:xfrm>
            <a:off x="707975" y="1163925"/>
            <a:ext cx="2543100" cy="87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Daniel Beltrán</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Main core developer, computational performance</a:t>
            </a:r>
            <a:endParaRPr sz="1100">
              <a:solidFill>
                <a:srgbClr val="1C4587"/>
              </a:solidFill>
              <a:latin typeface="Calibri"/>
              <a:ea typeface="Calibri"/>
              <a:cs typeface="Calibri"/>
              <a:sym typeface="Calibri"/>
            </a:endParaRPr>
          </a:p>
        </p:txBody>
      </p:sp>
      <p:sp>
        <p:nvSpPr>
          <p:cNvPr id="141" name="Google Shape;141;p34"/>
          <p:cNvSpPr txBox="1"/>
          <p:nvPr/>
        </p:nvSpPr>
        <p:spPr>
          <a:xfrm>
            <a:off x="707975" y="2230725"/>
            <a:ext cx="2543100" cy="87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Bruno Kinoshita</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Product analyst, interoperability and quality</a:t>
            </a:r>
            <a:endParaRPr sz="1100">
              <a:solidFill>
                <a:srgbClr val="1C4587"/>
              </a:solidFill>
              <a:latin typeface="Calibri"/>
              <a:ea typeface="Calibri"/>
              <a:cs typeface="Calibri"/>
              <a:sym typeface="Calibri"/>
            </a:endParaRPr>
          </a:p>
        </p:txBody>
      </p:sp>
      <p:sp>
        <p:nvSpPr>
          <p:cNvPr id="142" name="Google Shape;142;p34"/>
          <p:cNvSpPr txBox="1"/>
          <p:nvPr/>
        </p:nvSpPr>
        <p:spPr>
          <a:xfrm>
            <a:off x="3680898" y="1166527"/>
            <a:ext cx="3086700" cy="677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Luiggi</a:t>
            </a:r>
            <a:r>
              <a:rPr b="1" lang="es" sz="1100">
                <a:solidFill>
                  <a:srgbClr val="1C4587"/>
                </a:solidFill>
                <a:latin typeface="Calibri"/>
                <a:ea typeface="Calibri"/>
                <a:cs typeface="Calibri"/>
                <a:sym typeface="Calibri"/>
              </a:rPr>
              <a:t> Tenorio</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DDBBs, </a:t>
            </a:r>
            <a:r>
              <a:rPr lang="es" sz="1100">
                <a:solidFill>
                  <a:srgbClr val="1C4587"/>
                </a:solidFill>
                <a:latin typeface="Calibri"/>
                <a:ea typeface="Calibri"/>
                <a:cs typeface="Calibri"/>
                <a:sym typeface="Calibri"/>
              </a:rPr>
              <a:t>API/GUI main developer</a:t>
            </a:r>
            <a:endParaRPr sz="1100">
              <a:solidFill>
                <a:srgbClr val="1C4587"/>
              </a:solidFill>
              <a:latin typeface="Calibri"/>
              <a:ea typeface="Calibri"/>
              <a:cs typeface="Calibri"/>
              <a:sym typeface="Calibri"/>
            </a:endParaRPr>
          </a:p>
        </p:txBody>
      </p:sp>
      <p:sp>
        <p:nvSpPr>
          <p:cNvPr id="143" name="Google Shape;143;p34"/>
          <p:cNvSpPr txBox="1"/>
          <p:nvPr/>
        </p:nvSpPr>
        <p:spPr>
          <a:xfrm>
            <a:off x="3708950" y="2207338"/>
            <a:ext cx="2442300" cy="87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Edgar Garriga</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Interoperability, traceability &amp; provenance</a:t>
            </a:r>
            <a:endParaRPr sz="1100">
              <a:solidFill>
                <a:srgbClr val="1C4587"/>
              </a:solidFill>
              <a:latin typeface="Calibri"/>
              <a:ea typeface="Calibri"/>
              <a:cs typeface="Calibri"/>
              <a:sym typeface="Calibri"/>
            </a:endParaRPr>
          </a:p>
        </p:txBody>
      </p:sp>
      <p:sp>
        <p:nvSpPr>
          <p:cNvPr id="144" name="Google Shape;144;p34"/>
          <p:cNvSpPr txBox="1"/>
          <p:nvPr/>
        </p:nvSpPr>
        <p:spPr>
          <a:xfrm>
            <a:off x="726401" y="3296675"/>
            <a:ext cx="2580600" cy="677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Manuel Giménez de Castro</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PhD on workflow </a:t>
            </a:r>
            <a:r>
              <a:rPr lang="es" sz="1100">
                <a:solidFill>
                  <a:srgbClr val="1C4587"/>
                </a:solidFill>
                <a:latin typeface="Calibri"/>
                <a:ea typeface="Calibri"/>
                <a:cs typeface="Calibri"/>
                <a:sym typeface="Calibri"/>
              </a:rPr>
              <a:t>efficiency</a:t>
            </a:r>
            <a:endParaRPr sz="1100">
              <a:solidFill>
                <a:srgbClr val="1C4587"/>
              </a:solidFill>
              <a:latin typeface="Calibri"/>
              <a:ea typeface="Calibri"/>
              <a:cs typeface="Calibri"/>
              <a:sym typeface="Calibri"/>
            </a:endParaRPr>
          </a:p>
        </p:txBody>
      </p:sp>
      <p:sp>
        <p:nvSpPr>
          <p:cNvPr id="145" name="Google Shape;145;p34"/>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The Autosubmit Team</a:t>
            </a:r>
            <a:endParaRPr/>
          </a:p>
        </p:txBody>
      </p:sp>
      <p:sp>
        <p:nvSpPr>
          <p:cNvPr id="146" name="Google Shape;146;p34"/>
          <p:cNvSpPr txBox="1"/>
          <p:nvPr/>
        </p:nvSpPr>
        <p:spPr>
          <a:xfrm>
            <a:off x="6702150" y="1197300"/>
            <a:ext cx="2442300" cy="87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Pablo Goitia</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Final degree project on job aggregation policies</a:t>
            </a:r>
            <a:endParaRPr sz="1100">
              <a:solidFill>
                <a:srgbClr val="1C4587"/>
              </a:solidFill>
              <a:latin typeface="Calibri"/>
              <a:ea typeface="Calibri"/>
              <a:cs typeface="Calibri"/>
              <a:sym typeface="Calibri"/>
            </a:endParaRPr>
          </a:p>
        </p:txBody>
      </p:sp>
      <p:pic>
        <p:nvPicPr>
          <p:cNvPr id="147" name="Google Shape;147;p34"/>
          <p:cNvPicPr preferRelativeResize="0"/>
          <p:nvPr/>
        </p:nvPicPr>
        <p:blipFill>
          <a:blip r:embed="rId5">
            <a:alphaModFix/>
          </a:blip>
          <a:stretch>
            <a:fillRect/>
          </a:stretch>
        </p:blipFill>
        <p:spPr>
          <a:xfrm>
            <a:off x="3282075" y="1262000"/>
            <a:ext cx="801000" cy="801000"/>
          </a:xfrm>
          <a:prstGeom prst="rect">
            <a:avLst/>
          </a:prstGeom>
          <a:noFill/>
          <a:ln>
            <a:noFill/>
          </a:ln>
        </p:spPr>
      </p:pic>
      <p:sp>
        <p:nvSpPr>
          <p:cNvPr id="148" name="Google Shape;148;p34"/>
          <p:cNvSpPr txBox="1"/>
          <p:nvPr/>
        </p:nvSpPr>
        <p:spPr>
          <a:xfrm>
            <a:off x="6702150" y="2267025"/>
            <a:ext cx="2442300" cy="87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Naiara Alonso</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Internship on API/GUI &amp; visualization</a:t>
            </a:r>
            <a:endParaRPr sz="1100">
              <a:solidFill>
                <a:srgbClr val="1C4587"/>
              </a:solidFill>
              <a:latin typeface="Calibri"/>
              <a:ea typeface="Calibri"/>
              <a:cs typeface="Calibri"/>
              <a:sym typeface="Calibri"/>
            </a:endParaRPr>
          </a:p>
        </p:txBody>
      </p:sp>
      <p:sp>
        <p:nvSpPr>
          <p:cNvPr id="149" name="Google Shape;149;p34"/>
          <p:cNvSpPr txBox="1"/>
          <p:nvPr/>
        </p:nvSpPr>
        <p:spPr>
          <a:xfrm>
            <a:off x="6702150" y="3383900"/>
            <a:ext cx="2442300" cy="87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b="1" lang="es" sz="1100">
                <a:solidFill>
                  <a:srgbClr val="1C4587"/>
                </a:solidFill>
                <a:latin typeface="Calibri"/>
                <a:ea typeface="Calibri"/>
                <a:cs typeface="Calibri"/>
                <a:sym typeface="Calibri"/>
              </a:rPr>
              <a:t>Enric Millán</a:t>
            </a:r>
            <a:endParaRPr b="1" sz="1100">
              <a:solidFill>
                <a:srgbClr val="1C4587"/>
              </a:solidFill>
              <a:latin typeface="Calibri"/>
              <a:ea typeface="Calibri"/>
              <a:cs typeface="Calibri"/>
              <a:sym typeface="Calibri"/>
            </a:endParaRPr>
          </a:p>
          <a:p>
            <a:pPr indent="0" lvl="0" marL="457200" rtl="0" algn="l">
              <a:lnSpc>
                <a:spcPct val="115000"/>
              </a:lnSpc>
              <a:spcBef>
                <a:spcPts val="1000"/>
              </a:spcBef>
              <a:spcAft>
                <a:spcPts val="1000"/>
              </a:spcAft>
              <a:buNone/>
            </a:pPr>
            <a:r>
              <a:rPr lang="es" sz="1100">
                <a:solidFill>
                  <a:srgbClr val="1C4587"/>
                </a:solidFill>
                <a:latin typeface="Calibri"/>
                <a:ea typeface="Calibri"/>
                <a:cs typeface="Calibri"/>
                <a:sym typeface="Calibri"/>
              </a:rPr>
              <a:t>Internship on job aggregation policies</a:t>
            </a:r>
            <a:endParaRPr sz="1100">
              <a:solidFill>
                <a:srgbClr val="1C4587"/>
              </a:solidFill>
              <a:latin typeface="Calibri"/>
              <a:ea typeface="Calibri"/>
              <a:cs typeface="Calibri"/>
              <a:sym typeface="Calibri"/>
            </a:endParaRPr>
          </a:p>
        </p:txBody>
      </p:sp>
      <p:pic>
        <p:nvPicPr>
          <p:cNvPr id="150" name="Google Shape;150;p34"/>
          <p:cNvPicPr preferRelativeResize="0"/>
          <p:nvPr/>
        </p:nvPicPr>
        <p:blipFill rotWithShape="1">
          <a:blip r:embed="rId6">
            <a:alphaModFix/>
          </a:blip>
          <a:srcRect b="0" l="0" r="0" t="0"/>
          <a:stretch/>
        </p:blipFill>
        <p:spPr>
          <a:xfrm>
            <a:off x="6294675" y="1247175"/>
            <a:ext cx="830651" cy="830651"/>
          </a:xfrm>
          <a:prstGeom prst="rect">
            <a:avLst/>
          </a:prstGeom>
          <a:noFill/>
          <a:ln>
            <a:noFill/>
          </a:ln>
        </p:spPr>
      </p:pic>
      <p:pic>
        <p:nvPicPr>
          <p:cNvPr id="151" name="Google Shape;151;p34"/>
          <p:cNvPicPr preferRelativeResize="0"/>
          <p:nvPr/>
        </p:nvPicPr>
        <p:blipFill>
          <a:blip r:embed="rId7">
            <a:alphaModFix/>
          </a:blip>
          <a:stretch>
            <a:fillRect/>
          </a:stretch>
        </p:blipFill>
        <p:spPr>
          <a:xfrm>
            <a:off x="418825" y="3255424"/>
            <a:ext cx="610975" cy="919393"/>
          </a:xfrm>
          <a:prstGeom prst="rect">
            <a:avLst/>
          </a:prstGeom>
          <a:noFill/>
          <a:ln>
            <a:noFill/>
          </a:ln>
        </p:spPr>
      </p:pic>
      <p:pic>
        <p:nvPicPr>
          <p:cNvPr id="152" name="Google Shape;152;p34"/>
          <p:cNvPicPr preferRelativeResize="0"/>
          <p:nvPr/>
        </p:nvPicPr>
        <p:blipFill>
          <a:blip r:embed="rId8">
            <a:alphaModFix/>
          </a:blip>
          <a:stretch>
            <a:fillRect/>
          </a:stretch>
        </p:blipFill>
        <p:spPr>
          <a:xfrm>
            <a:off x="6294675" y="2185218"/>
            <a:ext cx="830650" cy="1035415"/>
          </a:xfrm>
          <a:prstGeom prst="rect">
            <a:avLst/>
          </a:prstGeom>
          <a:noFill/>
          <a:ln>
            <a:noFill/>
          </a:ln>
        </p:spPr>
      </p:pic>
      <p:pic>
        <p:nvPicPr>
          <p:cNvPr id="153" name="Google Shape;153;p34"/>
          <p:cNvPicPr preferRelativeResize="0"/>
          <p:nvPr/>
        </p:nvPicPr>
        <p:blipFill rotWithShape="1">
          <a:blip r:embed="rId9">
            <a:alphaModFix/>
          </a:blip>
          <a:srcRect b="50592" l="37791" r="5199" t="0"/>
          <a:stretch/>
        </p:blipFill>
        <p:spPr>
          <a:xfrm>
            <a:off x="3282075" y="2267025"/>
            <a:ext cx="801000" cy="1041080"/>
          </a:xfrm>
          <a:prstGeom prst="rect">
            <a:avLst/>
          </a:prstGeom>
          <a:noFill/>
          <a:ln>
            <a:noFill/>
          </a:ln>
        </p:spPr>
      </p:pic>
      <p:pic>
        <p:nvPicPr>
          <p:cNvPr id="154" name="Google Shape;154;p34"/>
          <p:cNvPicPr preferRelativeResize="0"/>
          <p:nvPr/>
        </p:nvPicPr>
        <p:blipFill>
          <a:blip r:embed="rId10">
            <a:alphaModFix/>
          </a:blip>
          <a:stretch>
            <a:fillRect/>
          </a:stretch>
        </p:blipFill>
        <p:spPr>
          <a:xfrm>
            <a:off x="6294675" y="3328025"/>
            <a:ext cx="830650" cy="10383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1"/>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594" name="Google Shape;594;p61"/>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(commands related)</a:t>
            </a:r>
            <a:endParaRPr b="1" sz="2100">
              <a:solidFill>
                <a:srgbClr val="124484"/>
              </a:solidFill>
              <a:latin typeface="Calibri"/>
              <a:ea typeface="Calibri"/>
              <a:cs typeface="Calibri"/>
              <a:sym typeface="Calibri"/>
            </a:endParaRPr>
          </a:p>
        </p:txBody>
      </p:sp>
      <p:sp>
        <p:nvSpPr>
          <p:cNvPr id="595" name="Google Shape;595;p61"/>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61"/>
          <p:cNvSpPr txBox="1"/>
          <p:nvPr/>
        </p:nvSpPr>
        <p:spPr>
          <a:xfrm>
            <a:off x="754075" y="1989449"/>
            <a:ext cx="3145500" cy="12468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1100"/>
              <a:buFont typeface="Arial"/>
              <a:buNone/>
            </a:pPr>
            <a:r>
              <a:rPr lang="es" sz="1200">
                <a:solidFill>
                  <a:srgbClr val="222832"/>
                </a:solidFill>
              </a:rPr>
              <a:t>The </a:t>
            </a:r>
            <a:r>
              <a:rPr b="1" lang="es" sz="1200">
                <a:solidFill>
                  <a:srgbClr val="222832"/>
                </a:solidFill>
              </a:rPr>
              <a:t>cat-log command </a:t>
            </a:r>
            <a:r>
              <a:rPr lang="es" sz="1200">
                <a:solidFill>
                  <a:srgbClr val="222832"/>
                </a:solidFill>
              </a:rPr>
              <a:t>allows</a:t>
            </a:r>
            <a:r>
              <a:rPr b="1" lang="es" sz="1200">
                <a:solidFill>
                  <a:srgbClr val="222832"/>
                </a:solidFill>
              </a:rPr>
              <a:t> </a:t>
            </a:r>
            <a:r>
              <a:rPr lang="es" sz="1200">
                <a:solidFill>
                  <a:srgbClr val="222832"/>
                </a:solidFill>
              </a:rPr>
              <a:t>users to</a:t>
            </a:r>
            <a:r>
              <a:rPr b="1" lang="es" sz="1200">
                <a:solidFill>
                  <a:srgbClr val="222832"/>
                </a:solidFill>
              </a:rPr>
              <a:t> view Autosubmit logs </a:t>
            </a:r>
            <a:r>
              <a:rPr lang="es" sz="1200">
                <a:solidFill>
                  <a:srgbClr val="222832"/>
                </a:solidFill>
              </a:rPr>
              <a:t>using the </a:t>
            </a:r>
            <a:r>
              <a:rPr b="1" lang="es" sz="1200">
                <a:solidFill>
                  <a:srgbClr val="222832"/>
                </a:solidFill>
              </a:rPr>
              <a:t>command-line</a:t>
            </a:r>
            <a:endParaRPr b="1" sz="1200">
              <a:solidFill>
                <a:srgbClr val="222832"/>
              </a:solidFill>
            </a:endParaRPr>
          </a:p>
          <a:p>
            <a:pPr indent="0" lvl="0" marL="0" rtl="0" algn="l">
              <a:spcBef>
                <a:spcPts val="0"/>
              </a:spcBef>
              <a:spcAft>
                <a:spcPts val="0"/>
              </a:spcAft>
              <a:buClr>
                <a:schemeClr val="dk1"/>
              </a:buClr>
              <a:buSzPts val="1100"/>
              <a:buFont typeface="Arial"/>
              <a:buNone/>
            </a:pPr>
            <a:r>
              <a:t/>
            </a:r>
            <a:endParaRPr sz="1200">
              <a:solidFill>
                <a:srgbClr val="222832"/>
              </a:solidFill>
            </a:endParaRPr>
          </a:p>
          <a:p>
            <a:pPr indent="0" lvl="0" marL="0" rtl="0" algn="l">
              <a:spcBef>
                <a:spcPts val="0"/>
              </a:spcBef>
              <a:spcAft>
                <a:spcPts val="0"/>
              </a:spcAft>
              <a:buClr>
                <a:schemeClr val="dk1"/>
              </a:buClr>
              <a:buSzPts val="1100"/>
              <a:buFont typeface="Arial"/>
              <a:buNone/>
            </a:pPr>
            <a:r>
              <a:rPr i="1" lang="es" sz="1200">
                <a:solidFill>
                  <a:srgbClr val="222832"/>
                </a:solidFill>
              </a:rPr>
              <a:t>You can visualize job logs and Autosubmit logs</a:t>
            </a:r>
            <a:endParaRPr i="1" sz="1200">
              <a:solidFill>
                <a:srgbClr val="222832"/>
              </a:solidFill>
            </a:endParaRPr>
          </a:p>
          <a:p>
            <a:pPr indent="0" lvl="0" marL="0" rtl="0" algn="l">
              <a:spcBef>
                <a:spcPts val="0"/>
              </a:spcBef>
              <a:spcAft>
                <a:spcPts val="0"/>
              </a:spcAft>
              <a:buNone/>
            </a:pPr>
            <a:r>
              <a:t/>
            </a:r>
            <a:endParaRPr sz="1200">
              <a:solidFill>
                <a:srgbClr val="222832"/>
              </a:solidFill>
            </a:endParaRPr>
          </a:p>
        </p:txBody>
      </p:sp>
      <p:sp>
        <p:nvSpPr>
          <p:cNvPr id="597" name="Google Shape;597;p61"/>
          <p:cNvSpPr txBox="1"/>
          <p:nvPr/>
        </p:nvSpPr>
        <p:spPr>
          <a:xfrm>
            <a:off x="4132600" y="1980350"/>
            <a:ext cx="4736700" cy="12468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t/>
            </a:r>
            <a:endParaRPr sz="1200">
              <a:solidFill>
                <a:srgbClr val="222832"/>
              </a:solidFill>
            </a:endParaRPr>
          </a:p>
          <a:p>
            <a:pPr indent="0" lvl="0" marL="0" rtl="0" algn="l">
              <a:spcBef>
                <a:spcPts val="0"/>
              </a:spcBef>
              <a:spcAft>
                <a:spcPts val="0"/>
              </a:spcAft>
              <a:buClr>
                <a:schemeClr val="dk1"/>
              </a:buClr>
              <a:buSzPts val="1100"/>
              <a:buFont typeface="Arial"/>
              <a:buNone/>
            </a:pPr>
            <a:r>
              <a:rPr lang="es" sz="1200">
                <a:solidFill>
                  <a:srgbClr val="222832"/>
                </a:solidFill>
              </a:rPr>
              <a:t>After the YAML upgrade, autosubmit </a:t>
            </a:r>
            <a:r>
              <a:rPr b="1" lang="es" sz="1200">
                <a:solidFill>
                  <a:srgbClr val="222832"/>
                </a:solidFill>
              </a:rPr>
              <a:t>migrate</a:t>
            </a:r>
            <a:r>
              <a:rPr lang="es" sz="1200">
                <a:solidFill>
                  <a:srgbClr val="222832"/>
                </a:solidFill>
              </a:rPr>
              <a:t> has a </a:t>
            </a:r>
            <a:r>
              <a:rPr b="1" lang="es" sz="1200">
                <a:solidFill>
                  <a:srgbClr val="222832"/>
                </a:solidFill>
              </a:rPr>
              <a:t>new syntax. </a:t>
            </a:r>
            <a:endParaRPr b="1" sz="1200">
              <a:solidFill>
                <a:srgbClr val="222832"/>
              </a:solidFill>
            </a:endParaRPr>
          </a:p>
          <a:p>
            <a:pPr indent="0" lvl="0" marL="0" rtl="0" algn="l">
              <a:spcBef>
                <a:spcPts val="0"/>
              </a:spcBef>
              <a:spcAft>
                <a:spcPts val="0"/>
              </a:spcAft>
              <a:buClr>
                <a:schemeClr val="dk1"/>
              </a:buClr>
              <a:buSzPts val="1100"/>
              <a:buFont typeface="Arial"/>
              <a:buNone/>
            </a:pPr>
            <a:r>
              <a:t/>
            </a:r>
            <a:endParaRPr sz="1200">
              <a:solidFill>
                <a:srgbClr val="222832"/>
              </a:solidFill>
            </a:endParaRPr>
          </a:p>
          <a:p>
            <a:pPr indent="0" lvl="0" marL="0" rtl="0" algn="l">
              <a:spcBef>
                <a:spcPts val="0"/>
              </a:spcBef>
              <a:spcAft>
                <a:spcPts val="0"/>
              </a:spcAft>
              <a:buClr>
                <a:schemeClr val="dk1"/>
              </a:buClr>
              <a:buSzPts val="1100"/>
              <a:buFont typeface="Arial"/>
              <a:buNone/>
            </a:pPr>
            <a:r>
              <a:t/>
            </a:r>
            <a:endParaRPr sz="1200">
              <a:solidFill>
                <a:srgbClr val="222832"/>
              </a:solidFill>
            </a:endParaRPr>
          </a:p>
          <a:p>
            <a:pPr indent="0" lvl="0" marL="0" rtl="0" algn="l">
              <a:spcBef>
                <a:spcPts val="0"/>
              </a:spcBef>
              <a:spcAft>
                <a:spcPts val="0"/>
              </a:spcAft>
              <a:buClr>
                <a:schemeClr val="dk1"/>
              </a:buClr>
              <a:buSzPts val="1100"/>
              <a:buFont typeface="Arial"/>
              <a:buNone/>
            </a:pPr>
            <a:r>
              <a:rPr b="1" i="1" lang="es" sz="1200">
                <a:solidFill>
                  <a:srgbClr val="222832"/>
                </a:solidFill>
              </a:rPr>
              <a:t>Migrate</a:t>
            </a:r>
            <a:r>
              <a:rPr i="1" lang="es" sz="1200">
                <a:solidFill>
                  <a:srgbClr val="222832"/>
                </a:solidFill>
              </a:rPr>
              <a:t> command now </a:t>
            </a:r>
            <a:r>
              <a:rPr b="1" i="1" lang="es" sz="1200">
                <a:solidFill>
                  <a:srgbClr val="222832"/>
                </a:solidFill>
              </a:rPr>
              <a:t>shows progress</a:t>
            </a:r>
            <a:r>
              <a:rPr i="1" lang="es" sz="1200">
                <a:solidFill>
                  <a:srgbClr val="222832"/>
                </a:solidFill>
              </a:rPr>
              <a:t> and can be monitored</a:t>
            </a:r>
            <a:endParaRPr i="1" sz="1200">
              <a:solidFill>
                <a:srgbClr val="222832"/>
              </a:solidFill>
            </a:endParaRPr>
          </a:p>
          <a:p>
            <a:pPr indent="0" lvl="0" marL="0" rtl="0" algn="l">
              <a:spcBef>
                <a:spcPts val="0"/>
              </a:spcBef>
              <a:spcAft>
                <a:spcPts val="0"/>
              </a:spcAft>
              <a:buNone/>
            </a:pPr>
            <a:r>
              <a:t/>
            </a:r>
            <a:endParaRPr sz="1200">
              <a:solidFill>
                <a:srgbClr val="222832"/>
              </a:solidFill>
            </a:endParaRPr>
          </a:p>
        </p:txBody>
      </p:sp>
      <p:sp>
        <p:nvSpPr>
          <p:cNvPr id="598" name="Google Shape;598;p61"/>
          <p:cNvSpPr txBox="1"/>
          <p:nvPr/>
        </p:nvSpPr>
        <p:spPr>
          <a:xfrm>
            <a:off x="743100" y="16153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Autosubmit cat-log</a:t>
            </a:r>
            <a:endParaRPr b="1" sz="1100">
              <a:solidFill>
                <a:srgbClr val="0070C0"/>
              </a:solidFill>
            </a:endParaRPr>
          </a:p>
        </p:txBody>
      </p:sp>
      <p:sp>
        <p:nvSpPr>
          <p:cNvPr id="599" name="Google Shape;599;p61"/>
          <p:cNvSpPr txBox="1"/>
          <p:nvPr/>
        </p:nvSpPr>
        <p:spPr>
          <a:xfrm>
            <a:off x="4095900" y="16411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Autosubmit migrate</a:t>
            </a:r>
            <a:endParaRPr b="1" sz="1100">
              <a:solidFill>
                <a:srgbClr val="0070C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2"/>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605" name="Google Shape;605;p62"/>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4.X: new features</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(takeaways)</a:t>
            </a:r>
            <a:endParaRPr b="1" sz="2100">
              <a:solidFill>
                <a:srgbClr val="124484"/>
              </a:solidFill>
              <a:latin typeface="Calibri"/>
              <a:ea typeface="Calibri"/>
              <a:cs typeface="Calibri"/>
              <a:sym typeface="Calibri"/>
            </a:endParaRPr>
          </a:p>
        </p:txBody>
      </p:sp>
      <p:sp>
        <p:nvSpPr>
          <p:cNvPr id="606" name="Google Shape;606;p62"/>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62"/>
          <p:cNvSpPr txBox="1"/>
          <p:nvPr/>
        </p:nvSpPr>
        <p:spPr>
          <a:xfrm>
            <a:off x="446575" y="1901325"/>
            <a:ext cx="4736700" cy="15978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s" sz="1200">
                <a:solidFill>
                  <a:srgbClr val="222832"/>
                </a:solidFill>
              </a:rPr>
              <a:t>Autosubmit allows</a:t>
            </a:r>
            <a:r>
              <a:rPr lang="es" sz="1200">
                <a:solidFill>
                  <a:srgbClr val="222832"/>
                </a:solidFill>
              </a:rPr>
              <a:t> </a:t>
            </a:r>
            <a:r>
              <a:rPr b="1" lang="es" sz="1200">
                <a:solidFill>
                  <a:srgbClr val="222832"/>
                </a:solidFill>
              </a:rPr>
              <a:t>complex</a:t>
            </a:r>
            <a:r>
              <a:rPr lang="es" sz="1200">
                <a:solidFill>
                  <a:srgbClr val="222832"/>
                </a:solidFill>
              </a:rPr>
              <a:t>, non-standard </a:t>
            </a:r>
            <a:r>
              <a:rPr b="1" lang="es" sz="1200">
                <a:solidFill>
                  <a:srgbClr val="222832"/>
                </a:solidFill>
              </a:rPr>
              <a:t>workflows</a:t>
            </a:r>
            <a:r>
              <a:rPr lang="es" sz="1200">
                <a:solidFill>
                  <a:srgbClr val="222832"/>
                </a:solidFill>
              </a:rPr>
              <a:t>, allowing:</a:t>
            </a:r>
            <a:endParaRPr sz="1200">
              <a:solidFill>
                <a:srgbClr val="222832"/>
              </a:solidFill>
            </a:endParaRPr>
          </a:p>
          <a:p>
            <a:pPr indent="-304800" lvl="0" marL="457200" rtl="0" algn="l">
              <a:lnSpc>
                <a:spcPct val="115000"/>
              </a:lnSpc>
              <a:spcBef>
                <a:spcPts val="0"/>
              </a:spcBef>
              <a:spcAft>
                <a:spcPts val="0"/>
              </a:spcAft>
              <a:buClr>
                <a:srgbClr val="222832"/>
              </a:buClr>
              <a:buSzPts val="1200"/>
              <a:buChar char="●"/>
            </a:pPr>
            <a:r>
              <a:rPr lang="es" sz="1200">
                <a:solidFill>
                  <a:srgbClr val="222832"/>
                </a:solidFill>
              </a:rPr>
              <a:t>To define </a:t>
            </a:r>
            <a:r>
              <a:rPr b="1" lang="es" sz="1200">
                <a:solidFill>
                  <a:srgbClr val="222832"/>
                </a:solidFill>
              </a:rPr>
              <a:t>dependencies</a:t>
            </a:r>
            <a:r>
              <a:rPr lang="es" sz="1200">
                <a:solidFill>
                  <a:srgbClr val="222832"/>
                </a:solidFill>
              </a:rPr>
              <a:t> at </a:t>
            </a:r>
            <a:r>
              <a:rPr b="1" lang="es" sz="1200">
                <a:solidFill>
                  <a:srgbClr val="222832"/>
                </a:solidFill>
              </a:rPr>
              <a:t>task level</a:t>
            </a:r>
            <a:r>
              <a:rPr lang="es" sz="1200">
                <a:solidFill>
                  <a:srgbClr val="222832"/>
                </a:solidFill>
              </a:rPr>
              <a:t> with an extended syntax</a:t>
            </a:r>
            <a:endParaRPr sz="1200">
              <a:solidFill>
                <a:srgbClr val="222832"/>
              </a:solidFill>
            </a:endParaRPr>
          </a:p>
          <a:p>
            <a:pPr indent="-304800" lvl="0" marL="457200" rtl="0" algn="l">
              <a:lnSpc>
                <a:spcPct val="115000"/>
              </a:lnSpc>
              <a:spcBef>
                <a:spcPts val="0"/>
              </a:spcBef>
              <a:spcAft>
                <a:spcPts val="0"/>
              </a:spcAft>
              <a:buClr>
                <a:srgbClr val="222832"/>
              </a:buClr>
              <a:buSzPts val="1200"/>
              <a:buChar char="●"/>
            </a:pPr>
            <a:r>
              <a:rPr b="1" lang="es" sz="1200">
                <a:solidFill>
                  <a:srgbClr val="222832"/>
                </a:solidFill>
              </a:rPr>
              <a:t>Splits</a:t>
            </a:r>
            <a:r>
              <a:rPr lang="es" sz="1200">
                <a:solidFill>
                  <a:srgbClr val="222832"/>
                </a:solidFill>
              </a:rPr>
              <a:t> can now act as a new chunk level:</a:t>
            </a:r>
            <a:endParaRPr sz="1200">
              <a:solidFill>
                <a:srgbClr val="222832"/>
              </a:solidFill>
            </a:endParaRPr>
          </a:p>
          <a:p>
            <a:pPr indent="-304800" lvl="1" marL="914400" rtl="0" algn="l">
              <a:lnSpc>
                <a:spcPct val="115000"/>
              </a:lnSpc>
              <a:spcBef>
                <a:spcPts val="0"/>
              </a:spcBef>
              <a:spcAft>
                <a:spcPts val="0"/>
              </a:spcAft>
              <a:buClr>
                <a:srgbClr val="222832"/>
              </a:buClr>
              <a:buSzPts val="1200"/>
              <a:buChar char="○"/>
            </a:pPr>
            <a:r>
              <a:rPr lang="es" sz="1200">
                <a:solidFill>
                  <a:srgbClr val="222832"/>
                </a:solidFill>
              </a:rPr>
              <a:t>Added Split</a:t>
            </a:r>
            <a:r>
              <a:rPr lang="es" sz="1200">
                <a:solidFill>
                  <a:srgbClr val="222832"/>
                </a:solidFill>
              </a:rPr>
              <a:t> calendar.</a:t>
            </a:r>
            <a:endParaRPr sz="1200">
              <a:solidFill>
                <a:srgbClr val="222832"/>
              </a:solidFill>
            </a:endParaRPr>
          </a:p>
          <a:p>
            <a:pPr indent="-304800" lvl="1" marL="914400" rtl="0" algn="l">
              <a:lnSpc>
                <a:spcPct val="115000"/>
              </a:lnSpc>
              <a:spcBef>
                <a:spcPts val="0"/>
              </a:spcBef>
              <a:spcAft>
                <a:spcPts val="0"/>
              </a:spcAft>
              <a:buClr>
                <a:srgbClr val="222832"/>
              </a:buClr>
              <a:buSzPts val="1200"/>
              <a:buChar char="○"/>
            </a:pPr>
            <a:r>
              <a:rPr lang="es" sz="1200">
                <a:solidFill>
                  <a:srgbClr val="222832"/>
                </a:solidFill>
              </a:rPr>
              <a:t>Dependencies between splits are no longer deterministic.</a:t>
            </a:r>
            <a:endParaRPr sz="1200">
              <a:solidFill>
                <a:srgbClr val="222832"/>
              </a:solidFill>
            </a:endParaRPr>
          </a:p>
        </p:txBody>
      </p:sp>
      <p:sp>
        <p:nvSpPr>
          <p:cNvPr id="608" name="Google Shape;608;p62"/>
          <p:cNvSpPr txBox="1"/>
          <p:nvPr/>
        </p:nvSpPr>
        <p:spPr>
          <a:xfrm>
            <a:off x="1772127" y="1547325"/>
            <a:ext cx="2033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Dependencies and Splits</a:t>
            </a:r>
            <a:endParaRPr b="1" sz="1100">
              <a:solidFill>
                <a:srgbClr val="0070C0"/>
              </a:solidFill>
            </a:endParaRPr>
          </a:p>
        </p:txBody>
      </p:sp>
      <p:sp>
        <p:nvSpPr>
          <p:cNvPr id="609" name="Google Shape;609;p62"/>
          <p:cNvSpPr txBox="1"/>
          <p:nvPr/>
        </p:nvSpPr>
        <p:spPr>
          <a:xfrm>
            <a:off x="5462875" y="1884975"/>
            <a:ext cx="3145500" cy="1782300"/>
          </a:xfrm>
          <a:prstGeom prst="rect">
            <a:avLst/>
          </a:prstGeom>
          <a:solidFill>
            <a:srgbClr val="FFF2CC"/>
          </a:solidFill>
          <a:ln cap="flat" cmpd="sng" w="9525">
            <a:solidFill>
              <a:srgbClr val="3F3F3F"/>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rPr lang="es" sz="1200">
                <a:solidFill>
                  <a:srgbClr val="222832"/>
                </a:solidFill>
              </a:rPr>
              <a:t>MareNostrum5</a:t>
            </a:r>
            <a:r>
              <a:rPr lang="es" sz="1200">
                <a:solidFill>
                  <a:srgbClr val="222832"/>
                </a:solidFill>
              </a:rPr>
              <a:t> support.</a:t>
            </a:r>
            <a:endParaRPr sz="1200">
              <a:solidFill>
                <a:srgbClr val="222832"/>
              </a:solidFill>
            </a:endParaRPr>
          </a:p>
          <a:p>
            <a:pPr indent="0" lvl="0" marL="0" rtl="0" algn="l">
              <a:lnSpc>
                <a:spcPct val="115000"/>
              </a:lnSpc>
              <a:spcBef>
                <a:spcPts val="0"/>
              </a:spcBef>
              <a:spcAft>
                <a:spcPts val="0"/>
              </a:spcAft>
              <a:buNone/>
            </a:pPr>
            <a:r>
              <a:rPr lang="es" sz="1200">
                <a:solidFill>
                  <a:srgbClr val="222832"/>
                </a:solidFill>
              </a:rPr>
              <a:t>PJM support.</a:t>
            </a:r>
            <a:endParaRPr sz="1200">
              <a:solidFill>
                <a:srgbClr val="222832"/>
              </a:solidFill>
            </a:endParaRPr>
          </a:p>
          <a:p>
            <a:pPr indent="0" lvl="0" marL="0" rtl="0" algn="l">
              <a:lnSpc>
                <a:spcPct val="115000"/>
              </a:lnSpc>
              <a:spcBef>
                <a:spcPts val="0"/>
              </a:spcBef>
              <a:spcAft>
                <a:spcPts val="0"/>
              </a:spcAft>
              <a:buNone/>
            </a:pPr>
            <a:r>
              <a:rPr lang="es" sz="1200">
                <a:solidFill>
                  <a:srgbClr val="222832"/>
                </a:solidFill>
              </a:rPr>
              <a:t>2FA auth*.</a:t>
            </a:r>
            <a:endParaRPr sz="1200">
              <a:solidFill>
                <a:srgbClr val="222832"/>
              </a:solidFill>
            </a:endParaRPr>
          </a:p>
          <a:p>
            <a:pPr indent="0" lvl="0" marL="0" rtl="0" algn="l">
              <a:lnSpc>
                <a:spcPct val="115000"/>
              </a:lnSpc>
              <a:spcBef>
                <a:spcPts val="0"/>
              </a:spcBef>
              <a:spcAft>
                <a:spcPts val="0"/>
              </a:spcAft>
              <a:buNone/>
            </a:pPr>
            <a:r>
              <a:rPr lang="es" sz="1200">
                <a:solidFill>
                  <a:srgbClr val="222832"/>
                </a:solidFill>
              </a:rPr>
              <a:t>X11 jobs*.</a:t>
            </a:r>
            <a:endParaRPr sz="1200">
              <a:solidFill>
                <a:srgbClr val="222832"/>
              </a:solidFill>
            </a:endParaRPr>
          </a:p>
          <a:p>
            <a:pPr indent="0" lvl="0" marL="0" rtl="0" algn="l">
              <a:lnSpc>
                <a:spcPct val="115000"/>
              </a:lnSpc>
              <a:spcBef>
                <a:spcPts val="0"/>
              </a:spcBef>
              <a:spcAft>
                <a:spcPts val="0"/>
              </a:spcAft>
              <a:buNone/>
            </a:pPr>
            <a:r>
              <a:rPr lang="es" sz="1200">
                <a:solidFill>
                  <a:srgbClr val="222832"/>
                </a:solidFill>
              </a:rPr>
              <a:t>Better logs.</a:t>
            </a:r>
            <a:endParaRPr sz="1200">
              <a:solidFill>
                <a:srgbClr val="222832"/>
              </a:solidFill>
            </a:endParaRPr>
          </a:p>
          <a:p>
            <a:pPr indent="0" lvl="0" marL="0" rtl="0" algn="l">
              <a:lnSpc>
                <a:spcPct val="115000"/>
              </a:lnSpc>
              <a:spcBef>
                <a:spcPts val="0"/>
              </a:spcBef>
              <a:spcAft>
                <a:spcPts val="0"/>
              </a:spcAft>
              <a:buNone/>
            </a:pPr>
            <a:r>
              <a:rPr lang="es" sz="1200">
                <a:solidFill>
                  <a:srgbClr val="222832"/>
                </a:solidFill>
              </a:rPr>
              <a:t>Stats improvements.</a:t>
            </a:r>
            <a:endParaRPr sz="1200">
              <a:solidFill>
                <a:srgbClr val="222832"/>
              </a:solidFill>
            </a:endParaRPr>
          </a:p>
          <a:p>
            <a:pPr indent="0" lvl="0" marL="0" rtl="0" algn="l">
              <a:lnSpc>
                <a:spcPct val="115000"/>
              </a:lnSpc>
              <a:spcBef>
                <a:spcPts val="0"/>
              </a:spcBef>
              <a:spcAft>
                <a:spcPts val="0"/>
              </a:spcAft>
              <a:buNone/>
            </a:pPr>
            <a:r>
              <a:rPr lang="es" sz="1200">
                <a:solidFill>
                  <a:srgbClr val="222832"/>
                </a:solidFill>
              </a:rPr>
              <a:t>Reworked log recovery.</a:t>
            </a:r>
            <a:endParaRPr sz="1200">
              <a:solidFill>
                <a:srgbClr val="222832"/>
              </a:solidFill>
            </a:endParaRPr>
          </a:p>
          <a:p>
            <a:pPr indent="0" lvl="0" marL="0" rtl="0" algn="l">
              <a:lnSpc>
                <a:spcPct val="115000"/>
              </a:lnSpc>
              <a:spcBef>
                <a:spcPts val="0"/>
              </a:spcBef>
              <a:spcAft>
                <a:spcPts val="0"/>
              </a:spcAft>
              <a:buNone/>
            </a:pPr>
            <a:r>
              <a:rPr lang="es" sz="1200">
                <a:solidFill>
                  <a:srgbClr val="222832"/>
                </a:solidFill>
              </a:rPr>
              <a:t>New autosubmit config parser api.</a:t>
            </a:r>
            <a:endParaRPr sz="1200">
              <a:solidFill>
                <a:srgbClr val="222832"/>
              </a:solidFill>
            </a:endParaRPr>
          </a:p>
          <a:p>
            <a:pPr indent="0" lvl="0" marL="0" rtl="0" algn="l">
              <a:lnSpc>
                <a:spcPct val="115000"/>
              </a:lnSpc>
              <a:spcBef>
                <a:spcPts val="0"/>
              </a:spcBef>
              <a:spcAft>
                <a:spcPts val="0"/>
              </a:spcAft>
              <a:buNone/>
            </a:pPr>
            <a:r>
              <a:t/>
            </a:r>
            <a:endParaRPr sz="1200">
              <a:solidFill>
                <a:srgbClr val="222832"/>
              </a:solidFill>
            </a:endParaRPr>
          </a:p>
          <a:p>
            <a:pPr indent="0" lvl="0" marL="0" rtl="0" algn="l">
              <a:lnSpc>
                <a:spcPct val="115000"/>
              </a:lnSpc>
              <a:spcBef>
                <a:spcPts val="0"/>
              </a:spcBef>
              <a:spcAft>
                <a:spcPts val="0"/>
              </a:spcAft>
              <a:buNone/>
            </a:pPr>
            <a:r>
              <a:t/>
            </a:r>
            <a:endParaRPr sz="1200">
              <a:solidFill>
                <a:srgbClr val="222832"/>
              </a:solidFill>
            </a:endParaRPr>
          </a:p>
          <a:p>
            <a:pPr indent="0" lvl="0" marL="0" rtl="0" algn="l">
              <a:lnSpc>
                <a:spcPct val="115000"/>
              </a:lnSpc>
              <a:spcBef>
                <a:spcPts val="0"/>
              </a:spcBef>
              <a:spcAft>
                <a:spcPts val="0"/>
              </a:spcAft>
              <a:buNone/>
            </a:pPr>
            <a:r>
              <a:t/>
            </a:r>
            <a:endParaRPr sz="1200">
              <a:solidFill>
                <a:schemeClr val="dk1"/>
              </a:solidFill>
            </a:endParaRPr>
          </a:p>
        </p:txBody>
      </p:sp>
      <p:sp>
        <p:nvSpPr>
          <p:cNvPr id="610" name="Google Shape;610;p62"/>
          <p:cNvSpPr txBox="1"/>
          <p:nvPr/>
        </p:nvSpPr>
        <p:spPr>
          <a:xfrm>
            <a:off x="4550775" y="4635550"/>
            <a:ext cx="4331400" cy="277200"/>
          </a:xfrm>
          <a:prstGeom prst="rect">
            <a:avLst/>
          </a:prstGeom>
          <a:solidFill>
            <a:srgbClr val="FFFFFF"/>
          </a:solidFill>
          <a:ln cap="flat" cmpd="sng" w="9525">
            <a:solidFill>
              <a:srgbClr val="3F3F3F"/>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900">
                <a:solidFill>
                  <a:schemeClr val="dk1"/>
                </a:solidFill>
              </a:rPr>
              <a:t>*Some Autosubmit features could not work properly when using these options</a:t>
            </a:r>
            <a:endParaRPr sz="900">
              <a:solidFill>
                <a:schemeClr val="dk1"/>
              </a:solidFill>
            </a:endParaRPr>
          </a:p>
        </p:txBody>
      </p:sp>
      <p:sp>
        <p:nvSpPr>
          <p:cNvPr id="611" name="Google Shape;611;p62"/>
          <p:cNvSpPr txBox="1"/>
          <p:nvPr/>
        </p:nvSpPr>
        <p:spPr>
          <a:xfrm>
            <a:off x="5716127" y="1587175"/>
            <a:ext cx="2033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0070C0"/>
                </a:solidFill>
              </a:rPr>
              <a:t>General improvements</a:t>
            </a:r>
            <a:endParaRPr b="1" sz="1100">
              <a:solidFill>
                <a:srgbClr val="0070C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3"/>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Autosubmit API</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4"/>
          <p:cNvSpPr txBox="1"/>
          <p:nvPr>
            <p:ph type="title"/>
          </p:nvPr>
        </p:nvSpPr>
        <p:spPr>
          <a:xfrm>
            <a:off x="1306351" y="220238"/>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solidFill>
                  <a:schemeClr val="lt1"/>
                </a:solidFill>
              </a:rPr>
              <a:t>autosubmit  v </a:t>
            </a:r>
            <a:r>
              <a:rPr lang="es"/>
              <a:t>Architecture (System)</a:t>
            </a:r>
            <a:endParaRPr>
              <a:solidFill>
                <a:schemeClr val="lt1"/>
              </a:solidFill>
            </a:endParaRPr>
          </a:p>
          <a:p>
            <a:pPr indent="0" lvl="0" marL="0" rtl="0" algn="ctr">
              <a:spcBef>
                <a:spcPts val="0"/>
              </a:spcBef>
              <a:spcAft>
                <a:spcPts val="0"/>
              </a:spcAft>
              <a:buNone/>
            </a:pPr>
            <a:r>
              <a:t/>
            </a:r>
            <a:endParaRPr>
              <a:solidFill>
                <a:schemeClr val="lt1"/>
              </a:solidFill>
            </a:endParaRPr>
          </a:p>
        </p:txBody>
      </p:sp>
      <p:pic>
        <p:nvPicPr>
          <p:cNvPr id="622" name="Google Shape;622;p64"/>
          <p:cNvPicPr preferRelativeResize="0"/>
          <p:nvPr/>
        </p:nvPicPr>
        <p:blipFill rotWithShape="1">
          <a:blip r:embed="rId3">
            <a:alphaModFix/>
          </a:blip>
          <a:srcRect b="71776" l="0" r="0" t="0"/>
          <a:stretch/>
        </p:blipFill>
        <p:spPr>
          <a:xfrm>
            <a:off x="2191813" y="130410"/>
            <a:ext cx="1788657" cy="583108"/>
          </a:xfrm>
          <a:prstGeom prst="rect">
            <a:avLst/>
          </a:prstGeom>
          <a:noFill/>
          <a:ln>
            <a:noFill/>
          </a:ln>
        </p:spPr>
      </p:pic>
      <p:pic>
        <p:nvPicPr>
          <p:cNvPr id="623" name="Google Shape;623;p64"/>
          <p:cNvPicPr preferRelativeResize="0"/>
          <p:nvPr/>
        </p:nvPicPr>
        <p:blipFill>
          <a:blip r:embed="rId4">
            <a:alphaModFix/>
          </a:blip>
          <a:stretch>
            <a:fillRect/>
          </a:stretch>
        </p:blipFill>
        <p:spPr>
          <a:xfrm>
            <a:off x="1069931" y="846201"/>
            <a:ext cx="7437937" cy="41220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65"/>
          <p:cNvSpPr/>
          <p:nvPr/>
        </p:nvSpPr>
        <p:spPr>
          <a:xfrm>
            <a:off x="1891325" y="839940"/>
            <a:ext cx="1310100" cy="3147900"/>
          </a:xfrm>
          <a:prstGeom prst="rect">
            <a:avLst/>
          </a:prstGeom>
          <a:solidFill>
            <a:schemeClr val="lt1"/>
          </a:solidFill>
          <a:ln cap="flat" cmpd="sng" w="25400">
            <a:solidFill>
              <a:schemeClr val="dk1"/>
            </a:solidFill>
            <a:prstDash val="lgDash"/>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0" i="0" lang="es" sz="1100" u="none" cap="none" strike="noStrike">
                <a:solidFill>
                  <a:schemeClr val="dk1"/>
                </a:solidFill>
                <a:latin typeface="Arial"/>
                <a:ea typeface="Arial"/>
                <a:cs typeface="Arial"/>
                <a:sym typeface="Arial"/>
              </a:rPr>
              <a:t>Experiment</a:t>
            </a:r>
            <a:endParaRPr b="0" i="0" sz="1100" u="none" cap="none" strike="noStrike">
              <a:solidFill>
                <a:schemeClr val="dk1"/>
              </a:solidFill>
              <a:latin typeface="Arial"/>
              <a:ea typeface="Arial"/>
              <a:cs typeface="Arial"/>
              <a:sym typeface="Arial"/>
            </a:endParaRPr>
          </a:p>
        </p:txBody>
      </p:sp>
      <p:sp>
        <p:nvSpPr>
          <p:cNvPr id="630" name="Google Shape;630;p65"/>
          <p:cNvSpPr txBox="1"/>
          <p:nvPr>
            <p:ph type="title"/>
          </p:nvPr>
        </p:nvSpPr>
        <p:spPr>
          <a:xfrm>
            <a:off x="1036425" y="144288"/>
            <a:ext cx="6858000" cy="4506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124484"/>
              </a:buClr>
              <a:buSzPts val="3000"/>
              <a:buFont typeface="Calibri"/>
              <a:buNone/>
            </a:pPr>
            <a:r>
              <a:rPr lang="es"/>
              <a:t>Workflow operation</a:t>
            </a:r>
            <a:endParaRPr/>
          </a:p>
        </p:txBody>
      </p:sp>
      <p:sp>
        <p:nvSpPr>
          <p:cNvPr id="631" name="Google Shape;631;p65"/>
          <p:cNvSpPr/>
          <p:nvPr/>
        </p:nvSpPr>
        <p:spPr>
          <a:xfrm>
            <a:off x="1988822" y="1934210"/>
            <a:ext cx="1092300" cy="655500"/>
          </a:xfrm>
          <a:prstGeom prst="roundRect">
            <a:avLst>
              <a:gd fmla="val 16667" name="adj"/>
            </a:avLst>
          </a:prstGeom>
          <a:solidFill>
            <a:schemeClr val="accent6"/>
          </a:solidFill>
          <a:ln cap="flat" cmpd="sng" w="25400">
            <a:solidFill>
              <a:srgbClr val="517E3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s" sz="1100" u="none" cap="none" strike="noStrike">
                <a:solidFill>
                  <a:schemeClr val="lt1"/>
                </a:solidFill>
                <a:latin typeface="Arial"/>
                <a:ea typeface="Arial"/>
                <a:cs typeface="Arial"/>
                <a:sym typeface="Arial"/>
              </a:rPr>
              <a:t>Configuration</a:t>
            </a:r>
            <a:endParaRPr b="0" i="0" sz="1100" u="none" cap="none" strike="noStrike">
              <a:solidFill>
                <a:schemeClr val="lt1"/>
              </a:solidFill>
              <a:latin typeface="Arial"/>
              <a:ea typeface="Arial"/>
              <a:cs typeface="Arial"/>
              <a:sym typeface="Arial"/>
            </a:endParaRPr>
          </a:p>
        </p:txBody>
      </p:sp>
      <p:sp>
        <p:nvSpPr>
          <p:cNvPr id="632" name="Google Shape;632;p65"/>
          <p:cNvSpPr/>
          <p:nvPr/>
        </p:nvSpPr>
        <p:spPr>
          <a:xfrm>
            <a:off x="1988822" y="3122649"/>
            <a:ext cx="1092300" cy="655500"/>
          </a:xfrm>
          <a:prstGeom prst="roundRect">
            <a:avLst>
              <a:gd fmla="val 16667" name="adj"/>
            </a:avLst>
          </a:prstGeom>
          <a:solidFill>
            <a:schemeClr val="accent6"/>
          </a:solidFill>
          <a:ln cap="flat" cmpd="sng" w="25400">
            <a:solidFill>
              <a:srgbClr val="517E3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s" sz="1100" u="none" cap="none" strike="noStrike">
                <a:solidFill>
                  <a:schemeClr val="lt1"/>
                </a:solidFill>
                <a:latin typeface="Arial"/>
                <a:ea typeface="Arial"/>
                <a:cs typeface="Arial"/>
                <a:sym typeface="Arial"/>
              </a:rPr>
              <a:t>Project</a:t>
            </a:r>
            <a:endParaRPr b="0" i="0" sz="1100" u="none" cap="none" strike="noStrike">
              <a:solidFill>
                <a:schemeClr val="lt1"/>
              </a:solidFill>
              <a:latin typeface="Arial"/>
              <a:ea typeface="Arial"/>
              <a:cs typeface="Arial"/>
              <a:sym typeface="Arial"/>
            </a:endParaRPr>
          </a:p>
        </p:txBody>
      </p:sp>
      <p:sp>
        <p:nvSpPr>
          <p:cNvPr id="633" name="Google Shape;633;p65"/>
          <p:cNvSpPr/>
          <p:nvPr/>
        </p:nvSpPr>
        <p:spPr>
          <a:xfrm>
            <a:off x="3838875" y="1997269"/>
            <a:ext cx="1253100" cy="1078200"/>
          </a:xfrm>
          <a:prstGeom prst="roundRect">
            <a:avLst>
              <a:gd fmla="val 16667" name="adj"/>
            </a:avLst>
          </a:prstGeom>
          <a:solidFill>
            <a:schemeClr val="accent1"/>
          </a:solidFill>
          <a:ln cap="flat" cmpd="sng" w="25400">
            <a:solidFill>
              <a:srgbClr val="0B539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s" sz="1100" u="none" cap="none" strike="noStrike">
                <a:solidFill>
                  <a:schemeClr val="lt1"/>
                </a:solidFill>
                <a:latin typeface="Arial"/>
                <a:ea typeface="Arial"/>
                <a:cs typeface="Arial"/>
                <a:sym typeface="Arial"/>
              </a:rPr>
              <a:t>Workflow</a:t>
            </a:r>
            <a:endParaRPr b="0" i="0" sz="1100" u="none" cap="none" strike="noStrike">
              <a:solidFill>
                <a:schemeClr val="lt1"/>
              </a:solidFill>
              <a:latin typeface="Arial"/>
              <a:ea typeface="Arial"/>
              <a:cs typeface="Arial"/>
              <a:sym typeface="Arial"/>
            </a:endParaRPr>
          </a:p>
        </p:txBody>
      </p:sp>
      <p:sp>
        <p:nvSpPr>
          <p:cNvPr id="634" name="Google Shape;634;p65"/>
          <p:cNvSpPr/>
          <p:nvPr/>
        </p:nvSpPr>
        <p:spPr>
          <a:xfrm rot="5400000">
            <a:off x="2314401" y="2697305"/>
            <a:ext cx="441000" cy="315000"/>
          </a:xfrm>
          <a:prstGeom prst="rightArrow">
            <a:avLst>
              <a:gd fmla="val 50000" name="adj1"/>
              <a:gd fmla="val 50000" name="adj2"/>
            </a:avLst>
          </a:prstGeom>
          <a:solidFill>
            <a:srgbClr val="C9C9C9"/>
          </a:solidFill>
          <a:ln cap="flat" cmpd="sng" w="25400">
            <a:solidFill>
              <a:srgbClr val="7F7F7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35" name="Google Shape;635;p65"/>
          <p:cNvSpPr/>
          <p:nvPr/>
        </p:nvSpPr>
        <p:spPr>
          <a:xfrm>
            <a:off x="1988822" y="1199655"/>
            <a:ext cx="1092300" cy="655500"/>
          </a:xfrm>
          <a:prstGeom prst="roundRect">
            <a:avLst>
              <a:gd fmla="val 16667" name="adj"/>
            </a:avLst>
          </a:prstGeom>
          <a:solidFill>
            <a:schemeClr val="accent6"/>
          </a:solidFill>
          <a:ln cap="flat" cmpd="sng" w="25400">
            <a:solidFill>
              <a:srgbClr val="517E3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s" sz="1100" u="none" cap="none" strike="noStrike">
                <a:solidFill>
                  <a:schemeClr val="lt1"/>
                </a:solidFill>
                <a:latin typeface="Arial"/>
                <a:ea typeface="Arial"/>
                <a:cs typeface="Arial"/>
                <a:sym typeface="Arial"/>
              </a:rPr>
              <a:t>Metadata</a:t>
            </a:r>
            <a:endParaRPr b="0" i="0" sz="1100" u="none" cap="none" strike="noStrike">
              <a:solidFill>
                <a:schemeClr val="lt1"/>
              </a:solidFill>
              <a:latin typeface="Arial"/>
              <a:ea typeface="Arial"/>
              <a:cs typeface="Arial"/>
              <a:sym typeface="Arial"/>
            </a:endParaRPr>
          </a:p>
        </p:txBody>
      </p:sp>
      <p:sp>
        <p:nvSpPr>
          <p:cNvPr id="636" name="Google Shape;636;p65"/>
          <p:cNvSpPr/>
          <p:nvPr/>
        </p:nvSpPr>
        <p:spPr>
          <a:xfrm>
            <a:off x="5814053" y="1831608"/>
            <a:ext cx="1069500" cy="655500"/>
          </a:xfrm>
          <a:prstGeom prst="roundRect">
            <a:avLst>
              <a:gd fmla="val 16667" name="adj"/>
            </a:avLst>
          </a:prstGeom>
          <a:solidFill>
            <a:schemeClr val="accent6"/>
          </a:solidFill>
          <a:ln cap="flat" cmpd="sng" w="25400">
            <a:solidFill>
              <a:srgbClr val="517E3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s" sz="1100" u="none" cap="none" strike="noStrike">
                <a:solidFill>
                  <a:schemeClr val="lt1"/>
                </a:solidFill>
                <a:latin typeface="Arial"/>
                <a:ea typeface="Arial"/>
                <a:cs typeface="Arial"/>
                <a:sym typeface="Arial"/>
              </a:rPr>
              <a:t>Data</a:t>
            </a:r>
            <a:endParaRPr b="0" i="0" sz="1100" u="none" cap="none" strike="noStrike">
              <a:solidFill>
                <a:schemeClr val="lt1"/>
              </a:solidFill>
              <a:latin typeface="Arial"/>
              <a:ea typeface="Arial"/>
              <a:cs typeface="Arial"/>
              <a:sym typeface="Arial"/>
            </a:endParaRPr>
          </a:p>
        </p:txBody>
      </p:sp>
      <p:sp>
        <p:nvSpPr>
          <p:cNvPr id="637" name="Google Shape;637;p65"/>
          <p:cNvSpPr/>
          <p:nvPr/>
        </p:nvSpPr>
        <p:spPr>
          <a:xfrm>
            <a:off x="5814053" y="2588996"/>
            <a:ext cx="1069500" cy="655500"/>
          </a:xfrm>
          <a:prstGeom prst="roundRect">
            <a:avLst>
              <a:gd fmla="val 16667" name="adj"/>
            </a:avLst>
          </a:prstGeom>
          <a:solidFill>
            <a:schemeClr val="accent6"/>
          </a:solidFill>
          <a:ln cap="flat" cmpd="sng" w="25400">
            <a:solidFill>
              <a:srgbClr val="517E3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s" sz="1100" u="none" cap="none" strike="noStrike">
                <a:solidFill>
                  <a:schemeClr val="lt1"/>
                </a:solidFill>
                <a:latin typeface="Arial"/>
                <a:ea typeface="Arial"/>
                <a:cs typeface="Arial"/>
                <a:sym typeface="Arial"/>
              </a:rPr>
              <a:t>Logs</a:t>
            </a:r>
            <a:endParaRPr b="0" i="0" sz="1100" u="none" cap="none" strike="noStrike">
              <a:solidFill>
                <a:schemeClr val="lt1"/>
              </a:solidFill>
              <a:latin typeface="Arial"/>
              <a:ea typeface="Arial"/>
              <a:cs typeface="Arial"/>
              <a:sym typeface="Arial"/>
            </a:endParaRPr>
          </a:p>
        </p:txBody>
      </p:sp>
      <p:sp>
        <p:nvSpPr>
          <p:cNvPr id="638" name="Google Shape;638;p65"/>
          <p:cNvSpPr/>
          <p:nvPr/>
        </p:nvSpPr>
        <p:spPr>
          <a:xfrm>
            <a:off x="3300533" y="2256284"/>
            <a:ext cx="441000" cy="315000"/>
          </a:xfrm>
          <a:prstGeom prst="rightArrow">
            <a:avLst>
              <a:gd fmla="val 50000" name="adj1"/>
              <a:gd fmla="val 50000" name="adj2"/>
            </a:avLst>
          </a:prstGeom>
          <a:solidFill>
            <a:srgbClr val="C9C9C9"/>
          </a:solidFill>
          <a:ln cap="flat" cmpd="sng" w="25400">
            <a:solidFill>
              <a:srgbClr val="7F7F7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39" name="Google Shape;639;p65"/>
          <p:cNvSpPr/>
          <p:nvPr/>
        </p:nvSpPr>
        <p:spPr>
          <a:xfrm>
            <a:off x="5201720" y="2001788"/>
            <a:ext cx="441000" cy="315000"/>
          </a:xfrm>
          <a:prstGeom prst="rightArrow">
            <a:avLst>
              <a:gd fmla="val 50000" name="adj1"/>
              <a:gd fmla="val 50000" name="adj2"/>
            </a:avLst>
          </a:prstGeom>
          <a:solidFill>
            <a:srgbClr val="C9C9C9"/>
          </a:solidFill>
          <a:ln cap="flat" cmpd="sng" w="25400">
            <a:solidFill>
              <a:srgbClr val="7F7F7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40" name="Google Shape;640;p65"/>
          <p:cNvSpPr/>
          <p:nvPr/>
        </p:nvSpPr>
        <p:spPr>
          <a:xfrm>
            <a:off x="5210680" y="2678576"/>
            <a:ext cx="441000" cy="315000"/>
          </a:xfrm>
          <a:prstGeom prst="rightArrow">
            <a:avLst>
              <a:gd fmla="val 50000" name="adj1"/>
              <a:gd fmla="val 50000" name="adj2"/>
            </a:avLst>
          </a:prstGeom>
          <a:solidFill>
            <a:srgbClr val="C9C9C9"/>
          </a:solidFill>
          <a:ln cap="flat" cmpd="sng" w="25400">
            <a:solidFill>
              <a:srgbClr val="7F7F7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41" name="Google Shape;641;p65"/>
          <p:cNvSpPr/>
          <p:nvPr/>
        </p:nvSpPr>
        <p:spPr>
          <a:xfrm rot="-5400000">
            <a:off x="3564450" y="991163"/>
            <a:ext cx="517800" cy="1368300"/>
          </a:xfrm>
          <a:prstGeom prst="bentUpArrow">
            <a:avLst>
              <a:gd fmla="val 25000" name="adj1"/>
              <a:gd fmla="val 25000" name="adj2"/>
              <a:gd fmla="val 25000" name="adj3"/>
            </a:avLst>
          </a:prstGeom>
          <a:solidFill>
            <a:srgbClr val="C9C9C9"/>
          </a:solidFill>
          <a:ln cap="flat" cmpd="sng" w="25400">
            <a:solidFill>
              <a:srgbClr val="7F7F7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42" name="Google Shape;642;p65"/>
          <p:cNvSpPr txBox="1"/>
          <p:nvPr/>
        </p:nvSpPr>
        <p:spPr>
          <a:xfrm>
            <a:off x="1036763" y="4232888"/>
            <a:ext cx="2909700" cy="3150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s" sz="1200">
                <a:latin typeface="Calibri"/>
                <a:ea typeface="Calibri"/>
                <a:cs typeface="Calibri"/>
                <a:sym typeface="Calibri"/>
              </a:rPr>
              <a:t>Experiment manager</a:t>
            </a:r>
            <a:endParaRPr sz="1200">
              <a:latin typeface="Calibri"/>
              <a:ea typeface="Calibri"/>
              <a:cs typeface="Calibri"/>
              <a:sym typeface="Calibri"/>
            </a:endParaRPr>
          </a:p>
        </p:txBody>
      </p:sp>
      <p:sp>
        <p:nvSpPr>
          <p:cNvPr id="643" name="Google Shape;643;p65"/>
          <p:cNvSpPr txBox="1"/>
          <p:nvPr/>
        </p:nvSpPr>
        <p:spPr>
          <a:xfrm>
            <a:off x="4065713" y="4232888"/>
            <a:ext cx="2909700" cy="3150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s" sz="1200">
                <a:latin typeface="Calibri"/>
                <a:ea typeface="Calibri"/>
                <a:cs typeface="Calibri"/>
                <a:sym typeface="Calibri"/>
              </a:rPr>
              <a:t>Workflow orchestrator</a:t>
            </a:r>
            <a:endParaRPr sz="1200">
              <a:latin typeface="Calibri"/>
              <a:ea typeface="Calibri"/>
              <a:cs typeface="Calibri"/>
              <a:sym typeface="Calibri"/>
            </a:endParaRPr>
          </a:p>
        </p:txBody>
      </p:sp>
      <p:cxnSp>
        <p:nvCxnSpPr>
          <p:cNvPr id="644" name="Google Shape;644;p65"/>
          <p:cNvCxnSpPr/>
          <p:nvPr/>
        </p:nvCxnSpPr>
        <p:spPr>
          <a:xfrm>
            <a:off x="1300163" y="4157663"/>
            <a:ext cx="2543100" cy="0"/>
          </a:xfrm>
          <a:prstGeom prst="straightConnector1">
            <a:avLst/>
          </a:prstGeom>
          <a:noFill/>
          <a:ln cap="flat" cmpd="sng" w="19050">
            <a:solidFill>
              <a:schemeClr val="dk2"/>
            </a:solidFill>
            <a:prstDash val="solid"/>
            <a:round/>
            <a:headEnd len="med" w="med" type="diamond"/>
            <a:tailEnd len="med" w="med" type="diamond"/>
          </a:ln>
        </p:spPr>
      </p:cxnSp>
      <p:cxnSp>
        <p:nvCxnSpPr>
          <p:cNvPr id="645" name="Google Shape;645;p65"/>
          <p:cNvCxnSpPr/>
          <p:nvPr/>
        </p:nvCxnSpPr>
        <p:spPr>
          <a:xfrm>
            <a:off x="3929063" y="4157663"/>
            <a:ext cx="3228900" cy="0"/>
          </a:xfrm>
          <a:prstGeom prst="straightConnector1">
            <a:avLst/>
          </a:prstGeom>
          <a:noFill/>
          <a:ln cap="flat" cmpd="sng" w="19050">
            <a:solidFill>
              <a:schemeClr val="dk2"/>
            </a:solidFill>
            <a:prstDash val="solid"/>
            <a:round/>
            <a:headEnd len="med" w="med" type="diamond"/>
            <a:tailEnd len="med" w="med" type="diamond"/>
          </a:ln>
        </p:spPr>
      </p:cxnSp>
      <p:pic>
        <p:nvPicPr>
          <p:cNvPr id="646" name="Google Shape;646;p65"/>
          <p:cNvPicPr preferRelativeResize="0"/>
          <p:nvPr/>
        </p:nvPicPr>
        <p:blipFill rotWithShape="1">
          <a:blip r:embed="rId3">
            <a:alphaModFix/>
          </a:blip>
          <a:srcRect b="35714" l="80715" r="0" t="55277"/>
          <a:stretch/>
        </p:blipFill>
        <p:spPr>
          <a:xfrm>
            <a:off x="542925" y="1364119"/>
            <a:ext cx="688632" cy="314999"/>
          </a:xfrm>
          <a:prstGeom prst="rect">
            <a:avLst/>
          </a:prstGeom>
          <a:noFill/>
          <a:ln>
            <a:noFill/>
          </a:ln>
        </p:spPr>
      </p:pic>
      <p:pic>
        <p:nvPicPr>
          <p:cNvPr id="647" name="Google Shape;647;p65"/>
          <p:cNvPicPr preferRelativeResize="0"/>
          <p:nvPr/>
        </p:nvPicPr>
        <p:blipFill rotWithShape="1">
          <a:blip r:embed="rId3">
            <a:alphaModFix/>
          </a:blip>
          <a:srcRect b="35714" l="80715" r="0" t="55277"/>
          <a:stretch/>
        </p:blipFill>
        <p:spPr>
          <a:xfrm>
            <a:off x="7572375" y="2702063"/>
            <a:ext cx="688632" cy="314999"/>
          </a:xfrm>
          <a:prstGeom prst="rect">
            <a:avLst/>
          </a:prstGeom>
          <a:noFill/>
          <a:ln>
            <a:noFill/>
          </a:ln>
        </p:spPr>
      </p:pic>
      <p:pic>
        <p:nvPicPr>
          <p:cNvPr id="648" name="Google Shape;648;p65"/>
          <p:cNvPicPr preferRelativeResize="0"/>
          <p:nvPr/>
        </p:nvPicPr>
        <p:blipFill rotWithShape="1">
          <a:blip r:embed="rId3">
            <a:alphaModFix/>
          </a:blip>
          <a:srcRect b="35714" l="80715" r="0" t="55277"/>
          <a:stretch/>
        </p:blipFill>
        <p:spPr>
          <a:xfrm>
            <a:off x="507206" y="2001825"/>
            <a:ext cx="688632" cy="314999"/>
          </a:xfrm>
          <a:prstGeom prst="rect">
            <a:avLst/>
          </a:prstGeom>
          <a:noFill/>
          <a:ln>
            <a:noFill/>
          </a:ln>
        </p:spPr>
      </p:pic>
      <p:sp>
        <p:nvSpPr>
          <p:cNvPr id="649" name="Google Shape;649;p65"/>
          <p:cNvSpPr/>
          <p:nvPr/>
        </p:nvSpPr>
        <p:spPr>
          <a:xfrm rot="10800000">
            <a:off x="1300171" y="1364121"/>
            <a:ext cx="441000" cy="315000"/>
          </a:xfrm>
          <a:prstGeom prst="rightArrow">
            <a:avLst>
              <a:gd fmla="val 50000" name="adj1"/>
              <a:gd fmla="val 50000" name="adj2"/>
            </a:avLst>
          </a:prstGeom>
          <a:solidFill>
            <a:srgbClr val="FCE5CD"/>
          </a:solidFill>
          <a:ln cap="flat" cmpd="sng" w="25400">
            <a:solidFill>
              <a:srgbClr val="FF99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50" name="Google Shape;650;p65"/>
          <p:cNvSpPr/>
          <p:nvPr/>
        </p:nvSpPr>
        <p:spPr>
          <a:xfrm rot="10800000">
            <a:off x="1300171" y="2049921"/>
            <a:ext cx="441000" cy="315000"/>
          </a:xfrm>
          <a:prstGeom prst="rightArrow">
            <a:avLst>
              <a:gd fmla="val 50000" name="adj1"/>
              <a:gd fmla="val 50000" name="adj2"/>
            </a:avLst>
          </a:prstGeom>
          <a:solidFill>
            <a:srgbClr val="FCE5CD"/>
          </a:solidFill>
          <a:ln cap="flat" cmpd="sng" w="25400">
            <a:solidFill>
              <a:srgbClr val="FF99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651" name="Google Shape;651;p65"/>
          <p:cNvSpPr/>
          <p:nvPr/>
        </p:nvSpPr>
        <p:spPr>
          <a:xfrm>
            <a:off x="7072321" y="2735721"/>
            <a:ext cx="441000" cy="315000"/>
          </a:xfrm>
          <a:prstGeom prst="rightArrow">
            <a:avLst>
              <a:gd fmla="val 50000" name="adj1"/>
              <a:gd fmla="val 50000" name="adj2"/>
            </a:avLst>
          </a:prstGeom>
          <a:solidFill>
            <a:srgbClr val="FCE5CD"/>
          </a:solidFill>
          <a:ln cap="flat" cmpd="sng" w="25400">
            <a:solidFill>
              <a:srgbClr val="FF99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6"/>
          <p:cNvSpPr txBox="1"/>
          <p:nvPr>
            <p:ph type="title"/>
          </p:nvPr>
        </p:nvSpPr>
        <p:spPr>
          <a:xfrm>
            <a:off x="723450" y="1700250"/>
            <a:ext cx="3363300" cy="17430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124484"/>
              </a:buClr>
              <a:buSzPts val="3000"/>
              <a:buFont typeface="Calibri"/>
              <a:buNone/>
            </a:pPr>
            <a:r>
              <a:rPr lang="es"/>
              <a:t>A </a:t>
            </a:r>
            <a:r>
              <a:rPr i="1" lang="es"/>
              <a:t>comprehensive waypoint</a:t>
            </a:r>
            <a:r>
              <a:rPr lang="es"/>
              <a:t> to the Autosubmit </a:t>
            </a:r>
            <a:r>
              <a:rPr lang="es"/>
              <a:t>persistence</a:t>
            </a:r>
            <a:r>
              <a:rPr lang="es"/>
              <a:t> layer</a:t>
            </a:r>
            <a:endParaRPr/>
          </a:p>
        </p:txBody>
      </p:sp>
      <p:pic>
        <p:nvPicPr>
          <p:cNvPr id="657" name="Google Shape;657;p66"/>
          <p:cNvPicPr preferRelativeResize="0"/>
          <p:nvPr/>
        </p:nvPicPr>
        <p:blipFill>
          <a:blip r:embed="rId3">
            <a:alphaModFix/>
          </a:blip>
          <a:stretch>
            <a:fillRect/>
          </a:stretch>
        </p:blipFill>
        <p:spPr>
          <a:xfrm>
            <a:off x="4767575" y="188275"/>
            <a:ext cx="3530400" cy="4766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67"/>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Integration</a:t>
            </a:r>
            <a:endParaRPr/>
          </a:p>
        </p:txBody>
      </p:sp>
      <p:sp>
        <p:nvSpPr>
          <p:cNvPr id="663" name="Google Shape;663;p67"/>
          <p:cNvSpPr txBox="1"/>
          <p:nvPr/>
        </p:nvSpPr>
        <p:spPr>
          <a:xfrm>
            <a:off x="217550" y="2271300"/>
            <a:ext cx="1502700" cy="6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chemeClr val="dk1"/>
                </a:solidFill>
                <a:latin typeface="Calibri"/>
                <a:ea typeface="Calibri"/>
                <a:cs typeface="Calibri"/>
                <a:sym typeface="Calibri"/>
              </a:rPr>
              <a:t>GET </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s">
                <a:solidFill>
                  <a:schemeClr val="dk1"/>
                </a:solidFill>
                <a:latin typeface="Calibri"/>
                <a:ea typeface="Calibri"/>
                <a:cs typeface="Calibri"/>
                <a:sym typeface="Calibri"/>
              </a:rPr>
              <a:t>/v3/expinfo/a75t</a:t>
            </a:r>
            <a:endParaRPr b="1">
              <a:solidFill>
                <a:schemeClr val="dk1"/>
              </a:solidFill>
              <a:latin typeface="Calibri"/>
              <a:ea typeface="Calibri"/>
              <a:cs typeface="Calibri"/>
              <a:sym typeface="Calibri"/>
            </a:endParaRPr>
          </a:p>
        </p:txBody>
      </p:sp>
      <p:pic>
        <p:nvPicPr>
          <p:cNvPr id="664" name="Google Shape;664;p67"/>
          <p:cNvPicPr preferRelativeResize="0"/>
          <p:nvPr/>
        </p:nvPicPr>
        <p:blipFill>
          <a:blip r:embed="rId3">
            <a:alphaModFix/>
          </a:blip>
          <a:stretch>
            <a:fillRect/>
          </a:stretch>
        </p:blipFill>
        <p:spPr>
          <a:xfrm>
            <a:off x="2683450" y="1473650"/>
            <a:ext cx="3494400" cy="2196200"/>
          </a:xfrm>
          <a:prstGeom prst="rect">
            <a:avLst/>
          </a:prstGeom>
          <a:noFill/>
          <a:ln>
            <a:noFill/>
          </a:ln>
        </p:spPr>
      </p:pic>
      <p:cxnSp>
        <p:nvCxnSpPr>
          <p:cNvPr id="665" name="Google Shape;665;p67"/>
          <p:cNvCxnSpPr/>
          <p:nvPr/>
        </p:nvCxnSpPr>
        <p:spPr>
          <a:xfrm>
            <a:off x="1774475" y="2571750"/>
            <a:ext cx="675900" cy="0"/>
          </a:xfrm>
          <a:prstGeom prst="straightConnector1">
            <a:avLst/>
          </a:prstGeom>
          <a:noFill/>
          <a:ln cap="flat" cmpd="sng" w="9525">
            <a:solidFill>
              <a:schemeClr val="dk2"/>
            </a:solidFill>
            <a:prstDash val="solid"/>
            <a:round/>
            <a:headEnd len="med" w="med" type="none"/>
            <a:tailEnd len="med" w="med" type="triangle"/>
          </a:ln>
        </p:spPr>
      </p:cxnSp>
      <p:cxnSp>
        <p:nvCxnSpPr>
          <p:cNvPr id="666" name="Google Shape;666;p67"/>
          <p:cNvCxnSpPr/>
          <p:nvPr/>
        </p:nvCxnSpPr>
        <p:spPr>
          <a:xfrm flipH="1" rot="10800000">
            <a:off x="6416225" y="1686125"/>
            <a:ext cx="930600" cy="893400"/>
          </a:xfrm>
          <a:prstGeom prst="bentConnector3">
            <a:avLst>
              <a:gd fmla="val 41070" name="adj1"/>
            </a:avLst>
          </a:prstGeom>
          <a:noFill/>
          <a:ln cap="flat" cmpd="sng" w="9525">
            <a:solidFill>
              <a:schemeClr val="dk2"/>
            </a:solidFill>
            <a:prstDash val="solid"/>
            <a:round/>
            <a:headEnd len="med" w="med" type="none"/>
            <a:tailEnd len="med" w="med" type="stealth"/>
          </a:ln>
        </p:spPr>
      </p:cxnSp>
      <p:sp>
        <p:nvSpPr>
          <p:cNvPr id="667" name="Google Shape;667;p67"/>
          <p:cNvSpPr txBox="1"/>
          <p:nvPr/>
        </p:nvSpPr>
        <p:spPr>
          <a:xfrm>
            <a:off x="1774475" y="2183250"/>
            <a:ext cx="6759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1"/>
                </a:solidFill>
                <a:latin typeface="Calibri"/>
                <a:ea typeface="Calibri"/>
                <a:cs typeface="Calibri"/>
                <a:sym typeface="Calibri"/>
              </a:rPr>
              <a:t>Response</a:t>
            </a:r>
            <a:endParaRPr sz="1000">
              <a:solidFill>
                <a:schemeClr val="dk1"/>
              </a:solidFill>
              <a:latin typeface="Calibri"/>
              <a:ea typeface="Calibri"/>
              <a:cs typeface="Calibri"/>
              <a:sym typeface="Calibri"/>
            </a:endParaRPr>
          </a:p>
        </p:txBody>
      </p:sp>
      <p:pic>
        <p:nvPicPr>
          <p:cNvPr id="668" name="Google Shape;668;p67"/>
          <p:cNvPicPr preferRelativeResize="0"/>
          <p:nvPr/>
        </p:nvPicPr>
        <p:blipFill>
          <a:blip r:embed="rId4">
            <a:alphaModFix/>
          </a:blip>
          <a:stretch>
            <a:fillRect/>
          </a:stretch>
        </p:blipFill>
        <p:spPr>
          <a:xfrm>
            <a:off x="7536975" y="1365300"/>
            <a:ext cx="1211625" cy="669325"/>
          </a:xfrm>
          <a:prstGeom prst="rect">
            <a:avLst/>
          </a:prstGeom>
          <a:noFill/>
          <a:ln>
            <a:noFill/>
          </a:ln>
        </p:spPr>
      </p:pic>
      <p:cxnSp>
        <p:nvCxnSpPr>
          <p:cNvPr id="669" name="Google Shape;669;p67"/>
          <p:cNvCxnSpPr/>
          <p:nvPr/>
        </p:nvCxnSpPr>
        <p:spPr>
          <a:xfrm>
            <a:off x="6448800" y="2579525"/>
            <a:ext cx="854700" cy="823500"/>
          </a:xfrm>
          <a:prstGeom prst="bentConnector3">
            <a:avLst>
              <a:gd fmla="val 40906" name="adj1"/>
            </a:avLst>
          </a:prstGeom>
          <a:noFill/>
          <a:ln cap="flat" cmpd="sng" w="9525">
            <a:solidFill>
              <a:schemeClr val="dk2"/>
            </a:solidFill>
            <a:prstDash val="solid"/>
            <a:round/>
            <a:headEnd len="med" w="med" type="none"/>
            <a:tailEnd len="med" w="med" type="stealth"/>
          </a:ln>
        </p:spPr>
      </p:cxnSp>
      <p:sp>
        <p:nvSpPr>
          <p:cNvPr id="670" name="Google Shape;670;p67"/>
          <p:cNvSpPr txBox="1"/>
          <p:nvPr/>
        </p:nvSpPr>
        <p:spPr>
          <a:xfrm>
            <a:off x="7498250" y="3092300"/>
            <a:ext cx="1157700" cy="6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rgbClr val="980000"/>
                </a:solidFill>
                <a:latin typeface="Calibri"/>
                <a:ea typeface="Calibri"/>
                <a:cs typeface="Calibri"/>
                <a:sym typeface="Calibri"/>
              </a:rPr>
              <a:t>Any other software via HTTP</a:t>
            </a:r>
            <a:endParaRPr b="1" sz="1200">
              <a:solidFill>
                <a:srgbClr val="980000"/>
              </a:solidFill>
              <a:latin typeface="Calibri"/>
              <a:ea typeface="Calibri"/>
              <a:cs typeface="Calibri"/>
              <a:sym typeface="Calibri"/>
            </a:endParaRPr>
          </a:p>
        </p:txBody>
      </p:sp>
      <p:sp>
        <p:nvSpPr>
          <p:cNvPr id="671" name="Google Shape;671;p67"/>
          <p:cNvSpPr txBox="1"/>
          <p:nvPr/>
        </p:nvSpPr>
        <p:spPr>
          <a:xfrm>
            <a:off x="6790650" y="2335319"/>
            <a:ext cx="854700" cy="4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1"/>
                </a:solidFill>
                <a:latin typeface="Calibri"/>
                <a:ea typeface="Calibri"/>
                <a:cs typeface="Calibri"/>
                <a:sym typeface="Calibri"/>
              </a:rPr>
              <a:t>Consumed by</a:t>
            </a:r>
            <a:endParaRPr sz="10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68"/>
          <p:cNvSpPr txBox="1"/>
          <p:nvPr>
            <p:ph type="title"/>
          </p:nvPr>
        </p:nvSpPr>
        <p:spPr>
          <a:xfrm>
            <a:off x="6347775" y="1704100"/>
            <a:ext cx="25095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RESTful interface</a:t>
            </a:r>
            <a:endParaRPr/>
          </a:p>
        </p:txBody>
      </p:sp>
      <p:pic>
        <p:nvPicPr>
          <p:cNvPr id="677" name="Google Shape;677;p68"/>
          <p:cNvPicPr preferRelativeResize="0"/>
          <p:nvPr/>
        </p:nvPicPr>
        <p:blipFill rotWithShape="1">
          <a:blip r:embed="rId3">
            <a:alphaModFix/>
          </a:blip>
          <a:srcRect b="0" l="0" r="0" t="675"/>
          <a:stretch/>
        </p:blipFill>
        <p:spPr>
          <a:xfrm>
            <a:off x="217900" y="209775"/>
            <a:ext cx="5916876" cy="4756125"/>
          </a:xfrm>
          <a:prstGeom prst="rect">
            <a:avLst/>
          </a:prstGeom>
          <a:noFill/>
          <a:ln>
            <a:noFill/>
          </a:ln>
        </p:spPr>
      </p:pic>
      <p:pic>
        <p:nvPicPr>
          <p:cNvPr id="678" name="Google Shape;678;p68"/>
          <p:cNvPicPr preferRelativeResize="0"/>
          <p:nvPr/>
        </p:nvPicPr>
        <p:blipFill>
          <a:blip r:embed="rId4">
            <a:alphaModFix/>
          </a:blip>
          <a:stretch>
            <a:fillRect/>
          </a:stretch>
        </p:blipFill>
        <p:spPr>
          <a:xfrm>
            <a:off x="6687763" y="3162277"/>
            <a:ext cx="1829524" cy="1439375"/>
          </a:xfrm>
          <a:prstGeom prst="rect">
            <a:avLst/>
          </a:prstGeom>
          <a:noFill/>
          <a:ln>
            <a:noFill/>
          </a:ln>
        </p:spPr>
      </p:pic>
      <p:sp>
        <p:nvSpPr>
          <p:cNvPr id="679" name="Google Shape;679;p68"/>
          <p:cNvSpPr txBox="1"/>
          <p:nvPr/>
        </p:nvSpPr>
        <p:spPr>
          <a:xfrm>
            <a:off x="6732375" y="3006875"/>
            <a:ext cx="17403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1"/>
                </a:solidFill>
                <a:latin typeface="Calibri"/>
                <a:ea typeface="Calibri"/>
                <a:cs typeface="Calibri"/>
                <a:sym typeface="Calibri"/>
              </a:rPr>
              <a:t>Documented using:</a:t>
            </a:r>
            <a:endParaRPr sz="1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9"/>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i="1" lang="es">
                <a:solidFill>
                  <a:srgbClr val="980000"/>
                </a:solidFill>
              </a:rPr>
              <a:t>New!</a:t>
            </a:r>
            <a:r>
              <a:rPr lang="es"/>
              <a:t> </a:t>
            </a:r>
            <a:r>
              <a:rPr lang="es"/>
              <a:t>Installation and usage</a:t>
            </a:r>
            <a:endParaRPr/>
          </a:p>
        </p:txBody>
      </p:sp>
      <p:pic>
        <p:nvPicPr>
          <p:cNvPr id="685" name="Google Shape;685;p69"/>
          <p:cNvPicPr preferRelativeResize="0"/>
          <p:nvPr/>
        </p:nvPicPr>
        <p:blipFill>
          <a:blip r:embed="rId3">
            <a:alphaModFix/>
          </a:blip>
          <a:stretch>
            <a:fillRect/>
          </a:stretch>
        </p:blipFill>
        <p:spPr>
          <a:xfrm>
            <a:off x="630675" y="1872550"/>
            <a:ext cx="5640051" cy="2027825"/>
          </a:xfrm>
          <a:prstGeom prst="rect">
            <a:avLst/>
          </a:prstGeom>
          <a:noFill/>
          <a:ln>
            <a:noFill/>
          </a:ln>
        </p:spPr>
      </p:pic>
      <p:pic>
        <p:nvPicPr>
          <p:cNvPr id="686" name="Google Shape;686;p69"/>
          <p:cNvPicPr preferRelativeResize="0"/>
          <p:nvPr/>
        </p:nvPicPr>
        <p:blipFill>
          <a:blip r:embed="rId4">
            <a:alphaModFix/>
          </a:blip>
          <a:stretch>
            <a:fillRect/>
          </a:stretch>
        </p:blipFill>
        <p:spPr>
          <a:xfrm>
            <a:off x="5822178" y="4019900"/>
            <a:ext cx="2746895" cy="600900"/>
          </a:xfrm>
          <a:prstGeom prst="rect">
            <a:avLst/>
          </a:prstGeom>
          <a:noFill/>
          <a:ln>
            <a:noFill/>
          </a:ln>
        </p:spPr>
      </p:pic>
      <p:sp>
        <p:nvSpPr>
          <p:cNvPr id="687" name="Google Shape;687;p69"/>
          <p:cNvSpPr txBox="1"/>
          <p:nvPr/>
        </p:nvSpPr>
        <p:spPr>
          <a:xfrm>
            <a:off x="2178750" y="1111338"/>
            <a:ext cx="4786500" cy="4428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lt1"/>
                </a:solidFill>
                <a:latin typeface="Ubuntu Mono"/>
                <a:ea typeface="Ubuntu Mono"/>
                <a:cs typeface="Ubuntu Mono"/>
                <a:sym typeface="Ubuntu Mono"/>
              </a:rPr>
              <a:t>pip install autosubmit-api==4.0.0b8</a:t>
            </a:r>
            <a:endParaRPr sz="1800">
              <a:solidFill>
                <a:schemeClr val="lt1"/>
              </a:solidFill>
              <a:latin typeface="Ubuntu Mono"/>
              <a:ea typeface="Ubuntu Mono"/>
              <a:cs typeface="Ubuntu Mono"/>
              <a:sym typeface="Ubuntu Mon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70"/>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i="1" lang="es">
                <a:solidFill>
                  <a:srgbClr val="980000"/>
                </a:solidFill>
              </a:rPr>
              <a:t>New!</a:t>
            </a:r>
            <a:r>
              <a:rPr lang="es"/>
              <a:t> GitHub Oauth apps support</a:t>
            </a:r>
            <a:endParaRPr/>
          </a:p>
        </p:txBody>
      </p:sp>
      <p:pic>
        <p:nvPicPr>
          <p:cNvPr id="693" name="Google Shape;693;p70"/>
          <p:cNvPicPr preferRelativeResize="0"/>
          <p:nvPr/>
        </p:nvPicPr>
        <p:blipFill rotWithShape="1">
          <a:blip r:embed="rId3">
            <a:alphaModFix/>
          </a:blip>
          <a:srcRect b="0" l="16796" r="16842" t="0"/>
          <a:stretch/>
        </p:blipFill>
        <p:spPr>
          <a:xfrm>
            <a:off x="978975" y="1168075"/>
            <a:ext cx="2890301" cy="2449976"/>
          </a:xfrm>
          <a:prstGeom prst="rect">
            <a:avLst/>
          </a:prstGeom>
          <a:noFill/>
          <a:ln>
            <a:noFill/>
          </a:ln>
        </p:spPr>
      </p:pic>
      <p:sp>
        <p:nvSpPr>
          <p:cNvPr id="694" name="Google Shape;694;p70"/>
          <p:cNvSpPr txBox="1"/>
          <p:nvPr/>
        </p:nvSpPr>
        <p:spPr>
          <a:xfrm>
            <a:off x="4382100" y="1682100"/>
            <a:ext cx="4234500" cy="1779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solidFill>
                  <a:schemeClr val="accent6"/>
                </a:solidFill>
                <a:latin typeface="Calibri"/>
                <a:ea typeface="Calibri"/>
                <a:cs typeface="Calibri"/>
                <a:sym typeface="Calibri"/>
              </a:rPr>
              <a:t>✓</a:t>
            </a:r>
            <a:r>
              <a:rPr lang="es" sz="1800">
                <a:solidFill>
                  <a:schemeClr val="dk1"/>
                </a:solidFill>
                <a:latin typeface="Calibri"/>
                <a:ea typeface="Calibri"/>
                <a:cs typeface="Calibri"/>
                <a:sym typeface="Calibri"/>
              </a:rPr>
              <a:t> Easy setup</a:t>
            </a:r>
            <a:endParaRPr sz="1800">
              <a:solidFill>
                <a:schemeClr val="accent6"/>
              </a:solidFill>
              <a:latin typeface="Calibri"/>
              <a:ea typeface="Calibri"/>
              <a:cs typeface="Calibri"/>
              <a:sym typeface="Calibri"/>
            </a:endParaRPr>
          </a:p>
          <a:p>
            <a:pPr indent="0" lvl="0" marL="0" rtl="0" algn="l">
              <a:lnSpc>
                <a:spcPct val="150000"/>
              </a:lnSpc>
              <a:spcBef>
                <a:spcPts val="0"/>
              </a:spcBef>
              <a:spcAft>
                <a:spcPts val="0"/>
              </a:spcAft>
              <a:buNone/>
            </a:pPr>
            <a:r>
              <a:rPr lang="es" sz="1800">
                <a:solidFill>
                  <a:schemeClr val="accent6"/>
                </a:solidFill>
                <a:latin typeface="Calibri"/>
                <a:ea typeface="Calibri"/>
                <a:cs typeface="Calibri"/>
                <a:sym typeface="Calibri"/>
              </a:rPr>
              <a:t>✓</a:t>
            </a:r>
            <a:r>
              <a:rPr lang="es" sz="1800">
                <a:solidFill>
                  <a:schemeClr val="dk1"/>
                </a:solidFill>
                <a:latin typeface="Calibri"/>
                <a:ea typeface="Calibri"/>
                <a:cs typeface="Calibri"/>
                <a:sym typeface="Calibri"/>
              </a:rPr>
              <a:t> Authentication</a:t>
            </a:r>
            <a:endParaRPr sz="18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s" sz="1800">
                <a:solidFill>
                  <a:schemeClr val="accent6"/>
                </a:solidFill>
                <a:latin typeface="Calibri"/>
                <a:ea typeface="Calibri"/>
                <a:cs typeface="Calibri"/>
                <a:sym typeface="Calibri"/>
              </a:rPr>
              <a:t>✓</a:t>
            </a:r>
            <a:r>
              <a:rPr lang="es" sz="1800">
                <a:solidFill>
                  <a:schemeClr val="dk1"/>
                </a:solidFill>
                <a:latin typeface="Calibri"/>
                <a:ea typeface="Calibri"/>
                <a:cs typeface="Calibri"/>
                <a:sym typeface="Calibri"/>
              </a:rPr>
              <a:t> Authorization with Organizations/Teams</a:t>
            </a:r>
            <a:endParaRPr sz="18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s" sz="1800">
                <a:solidFill>
                  <a:schemeClr val="accent6"/>
                </a:solidFill>
                <a:latin typeface="Calibri"/>
                <a:ea typeface="Calibri"/>
                <a:cs typeface="Calibri"/>
                <a:sym typeface="Calibri"/>
              </a:rPr>
              <a:t>✓</a:t>
            </a:r>
            <a:r>
              <a:rPr lang="es" sz="1800">
                <a:solidFill>
                  <a:schemeClr val="dk1"/>
                </a:solidFill>
                <a:latin typeface="Calibri"/>
                <a:ea typeface="Calibri"/>
                <a:cs typeface="Calibri"/>
                <a:sym typeface="Calibri"/>
              </a:rPr>
              <a:t> Supported by Autosubmit GUI</a:t>
            </a:r>
            <a:endParaRPr sz="1800">
              <a:solidFill>
                <a:schemeClr val="dk1"/>
              </a:solidFill>
              <a:latin typeface="Calibri"/>
              <a:ea typeface="Calibri"/>
              <a:cs typeface="Calibri"/>
              <a:sym typeface="Calibri"/>
            </a:endParaRPr>
          </a:p>
        </p:txBody>
      </p:sp>
      <p:sp>
        <p:nvSpPr>
          <p:cNvPr id="695" name="Google Shape;695;p70"/>
          <p:cNvSpPr txBox="1"/>
          <p:nvPr/>
        </p:nvSpPr>
        <p:spPr>
          <a:xfrm>
            <a:off x="1243175" y="3667275"/>
            <a:ext cx="2361900" cy="6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3000">
                <a:solidFill>
                  <a:schemeClr val="dk1"/>
                </a:solidFill>
                <a:latin typeface="Calibri"/>
                <a:ea typeface="Calibri"/>
                <a:cs typeface="Calibri"/>
                <a:sym typeface="Calibri"/>
              </a:rPr>
              <a:t>Oauth Apps</a:t>
            </a:r>
            <a:endParaRPr b="1" sz="3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5"/>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Projects featuring Autosubmit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1"/>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Autosubmit GUI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72"/>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i="1" lang="es">
                <a:solidFill>
                  <a:srgbClr val="980000"/>
                </a:solidFill>
              </a:rPr>
              <a:t>New!</a:t>
            </a:r>
            <a:r>
              <a:rPr lang="es"/>
              <a:t> Updated GUI</a:t>
            </a:r>
            <a:endParaRPr/>
          </a:p>
        </p:txBody>
      </p:sp>
      <p:pic>
        <p:nvPicPr>
          <p:cNvPr id="706" name="Google Shape;706;p72"/>
          <p:cNvPicPr preferRelativeResize="0"/>
          <p:nvPr/>
        </p:nvPicPr>
        <p:blipFill>
          <a:blip r:embed="rId3">
            <a:alphaModFix/>
          </a:blip>
          <a:stretch>
            <a:fillRect/>
          </a:stretch>
        </p:blipFill>
        <p:spPr>
          <a:xfrm>
            <a:off x="1365600" y="681175"/>
            <a:ext cx="6412799" cy="3926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73"/>
          <p:cNvSpPr txBox="1"/>
          <p:nvPr>
            <p:ph type="title"/>
          </p:nvPr>
        </p:nvSpPr>
        <p:spPr>
          <a:xfrm>
            <a:off x="279700" y="1485750"/>
            <a:ext cx="2758200" cy="2172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Search your Autosubmit experiments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s"/>
              <a:t>🔍</a:t>
            </a:r>
            <a:endParaRPr/>
          </a:p>
        </p:txBody>
      </p:sp>
      <p:pic>
        <p:nvPicPr>
          <p:cNvPr id="712" name="Google Shape;712;p73"/>
          <p:cNvPicPr preferRelativeResize="0"/>
          <p:nvPr/>
        </p:nvPicPr>
        <p:blipFill>
          <a:blip r:embed="rId3">
            <a:alphaModFix/>
          </a:blip>
          <a:stretch>
            <a:fillRect/>
          </a:stretch>
        </p:blipFill>
        <p:spPr>
          <a:xfrm>
            <a:off x="3120474" y="136950"/>
            <a:ext cx="5924400" cy="48589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p74"/>
          <p:cNvPicPr preferRelativeResize="0"/>
          <p:nvPr/>
        </p:nvPicPr>
        <p:blipFill rotWithShape="1">
          <a:blip r:embed="rId3">
            <a:alphaModFix/>
          </a:blip>
          <a:srcRect b="0" l="0" r="537" t="0"/>
          <a:stretch/>
        </p:blipFill>
        <p:spPr>
          <a:xfrm>
            <a:off x="1071300" y="1754950"/>
            <a:ext cx="7001411" cy="2051612"/>
          </a:xfrm>
          <a:prstGeom prst="rect">
            <a:avLst/>
          </a:prstGeom>
          <a:noFill/>
          <a:ln>
            <a:noFill/>
          </a:ln>
        </p:spPr>
      </p:pic>
      <p:sp>
        <p:nvSpPr>
          <p:cNvPr id="718" name="Google Shape;718;p74"/>
          <p:cNvSpPr txBox="1"/>
          <p:nvPr>
            <p:ph type="title"/>
          </p:nvPr>
        </p:nvSpPr>
        <p:spPr>
          <a:xfrm>
            <a:off x="217550" y="359150"/>
            <a:ext cx="4708500" cy="9228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Search your Autosubmit experiments 🔍</a:t>
            </a:r>
            <a:endParaRPr/>
          </a:p>
        </p:txBody>
      </p:sp>
      <p:sp>
        <p:nvSpPr>
          <p:cNvPr id="719" name="Google Shape;719;p74"/>
          <p:cNvSpPr txBox="1"/>
          <p:nvPr/>
        </p:nvSpPr>
        <p:spPr>
          <a:xfrm>
            <a:off x="2338650" y="3839625"/>
            <a:ext cx="1344300" cy="7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rgbClr val="434343"/>
                </a:solidFill>
                <a:latin typeface="Calibri"/>
                <a:ea typeface="Calibri"/>
                <a:cs typeface="Calibri"/>
                <a:sym typeface="Calibri"/>
              </a:rPr>
              <a:t>Types:</a:t>
            </a:r>
            <a:endParaRPr sz="1000">
              <a:solidFill>
                <a:srgbClr val="434343"/>
              </a:solidFill>
              <a:latin typeface="Calibri"/>
              <a:ea typeface="Calibri"/>
              <a:cs typeface="Calibri"/>
              <a:sym typeface="Calibri"/>
            </a:endParaRPr>
          </a:p>
          <a:p>
            <a:pPr indent="0" lvl="0" marL="0" rtl="0" algn="l">
              <a:spcBef>
                <a:spcPts val="0"/>
              </a:spcBef>
              <a:spcAft>
                <a:spcPts val="0"/>
              </a:spcAft>
              <a:buNone/>
            </a:pPr>
            <a:r>
              <a:rPr lang="es" sz="1000">
                <a:solidFill>
                  <a:srgbClr val="434343"/>
                </a:solidFill>
                <a:latin typeface="Calibri"/>
                <a:ea typeface="Calibri"/>
                <a:cs typeface="Calibri"/>
                <a:sym typeface="Calibri"/>
              </a:rPr>
              <a:t>- Experiment</a:t>
            </a:r>
            <a:endParaRPr sz="1000">
              <a:solidFill>
                <a:srgbClr val="434343"/>
              </a:solidFill>
              <a:latin typeface="Calibri"/>
              <a:ea typeface="Calibri"/>
              <a:cs typeface="Calibri"/>
              <a:sym typeface="Calibri"/>
            </a:endParaRPr>
          </a:p>
          <a:p>
            <a:pPr indent="0" lvl="0" marL="0" rtl="0" algn="l">
              <a:spcBef>
                <a:spcPts val="0"/>
              </a:spcBef>
              <a:spcAft>
                <a:spcPts val="0"/>
              </a:spcAft>
              <a:buNone/>
            </a:pPr>
            <a:r>
              <a:rPr lang="es" sz="1000">
                <a:solidFill>
                  <a:srgbClr val="434343"/>
                </a:solidFill>
                <a:latin typeface="Calibri"/>
                <a:ea typeface="Calibri"/>
                <a:cs typeface="Calibri"/>
                <a:sym typeface="Calibri"/>
              </a:rPr>
              <a:t>- Test</a:t>
            </a:r>
            <a:endParaRPr sz="1000">
              <a:solidFill>
                <a:srgbClr val="434343"/>
              </a:solidFill>
              <a:latin typeface="Calibri"/>
              <a:ea typeface="Calibri"/>
              <a:cs typeface="Calibri"/>
              <a:sym typeface="Calibri"/>
            </a:endParaRPr>
          </a:p>
          <a:p>
            <a:pPr indent="0" lvl="0" marL="0" rtl="0" algn="l">
              <a:spcBef>
                <a:spcPts val="0"/>
              </a:spcBef>
              <a:spcAft>
                <a:spcPts val="0"/>
              </a:spcAft>
              <a:buNone/>
            </a:pPr>
            <a:r>
              <a:rPr lang="es" sz="1000">
                <a:solidFill>
                  <a:srgbClr val="434343"/>
                </a:solidFill>
                <a:latin typeface="Calibri"/>
                <a:ea typeface="Calibri"/>
                <a:cs typeface="Calibri"/>
                <a:sym typeface="Calibri"/>
              </a:rPr>
              <a:t>- Operational </a:t>
            </a:r>
            <a:r>
              <a:rPr i="1" lang="es" sz="1000">
                <a:solidFill>
                  <a:srgbClr val="980000"/>
                </a:solidFill>
                <a:latin typeface="Calibri"/>
                <a:ea typeface="Calibri"/>
                <a:cs typeface="Calibri"/>
                <a:sym typeface="Calibri"/>
              </a:rPr>
              <a:t>New!</a:t>
            </a:r>
            <a:endParaRPr i="1" sz="1000">
              <a:solidFill>
                <a:srgbClr val="980000"/>
              </a:solidFill>
              <a:latin typeface="Calibri"/>
              <a:ea typeface="Calibri"/>
              <a:cs typeface="Calibri"/>
              <a:sym typeface="Calibri"/>
            </a:endParaRPr>
          </a:p>
        </p:txBody>
      </p:sp>
      <p:sp>
        <p:nvSpPr>
          <p:cNvPr id="720" name="Google Shape;720;p74"/>
          <p:cNvSpPr txBox="1"/>
          <p:nvPr/>
        </p:nvSpPr>
        <p:spPr>
          <a:xfrm>
            <a:off x="24675" y="2284025"/>
            <a:ext cx="9948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s" sz="1000">
                <a:solidFill>
                  <a:srgbClr val="980000"/>
                </a:solidFill>
                <a:latin typeface="Calibri"/>
                <a:ea typeface="Calibri"/>
                <a:cs typeface="Calibri"/>
                <a:sym typeface="Calibri"/>
              </a:rPr>
              <a:t>New! </a:t>
            </a:r>
            <a:r>
              <a:rPr lang="es" sz="1000">
                <a:solidFill>
                  <a:srgbClr val="434343"/>
                </a:solidFill>
                <a:latin typeface="Calibri"/>
                <a:ea typeface="Calibri"/>
                <a:cs typeface="Calibri"/>
                <a:sym typeface="Calibri"/>
              </a:rPr>
              <a:t>More </a:t>
            </a:r>
            <a:r>
              <a:rPr lang="es" sz="1000">
                <a:solidFill>
                  <a:srgbClr val="434343"/>
                </a:solidFill>
                <a:latin typeface="Calibri"/>
                <a:ea typeface="Calibri"/>
                <a:cs typeface="Calibri"/>
                <a:sym typeface="Calibri"/>
              </a:rPr>
              <a:t>specific</a:t>
            </a:r>
            <a:r>
              <a:rPr lang="es" sz="1000">
                <a:solidFill>
                  <a:srgbClr val="434343"/>
                </a:solidFill>
                <a:latin typeface="Calibri"/>
                <a:ea typeface="Calibri"/>
                <a:cs typeface="Calibri"/>
                <a:sym typeface="Calibri"/>
              </a:rPr>
              <a:t> filters</a:t>
            </a:r>
            <a:endParaRPr i="1" sz="1000">
              <a:solidFill>
                <a:srgbClr val="980000"/>
              </a:solidFill>
              <a:latin typeface="Calibri"/>
              <a:ea typeface="Calibri"/>
              <a:cs typeface="Calibri"/>
              <a:sym typeface="Calibri"/>
            </a:endParaRPr>
          </a:p>
        </p:txBody>
      </p:sp>
      <p:sp>
        <p:nvSpPr>
          <p:cNvPr id="721" name="Google Shape;721;p74"/>
          <p:cNvSpPr txBox="1"/>
          <p:nvPr/>
        </p:nvSpPr>
        <p:spPr>
          <a:xfrm>
            <a:off x="5864000" y="3945400"/>
            <a:ext cx="1100400" cy="47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s" sz="1000">
                <a:solidFill>
                  <a:srgbClr val="980000"/>
                </a:solidFill>
                <a:latin typeface="Calibri"/>
                <a:ea typeface="Calibri"/>
                <a:cs typeface="Calibri"/>
                <a:sym typeface="Calibri"/>
              </a:rPr>
              <a:t>New! </a:t>
            </a:r>
            <a:r>
              <a:rPr lang="es" sz="1000">
                <a:solidFill>
                  <a:srgbClr val="434343"/>
                </a:solidFill>
                <a:latin typeface="Calibri"/>
                <a:ea typeface="Calibri"/>
                <a:cs typeface="Calibri"/>
                <a:sym typeface="Calibri"/>
              </a:rPr>
              <a:t>Adjustable page size</a:t>
            </a:r>
            <a:endParaRPr i="1" sz="1000">
              <a:solidFill>
                <a:srgbClr val="980000"/>
              </a:solidFill>
              <a:latin typeface="Calibri"/>
              <a:ea typeface="Calibri"/>
              <a:cs typeface="Calibri"/>
              <a:sym typeface="Calibri"/>
            </a:endParaRPr>
          </a:p>
        </p:txBody>
      </p:sp>
      <p:cxnSp>
        <p:nvCxnSpPr>
          <p:cNvPr id="722" name="Google Shape;722;p74"/>
          <p:cNvCxnSpPr>
            <a:stCxn id="720" idx="2"/>
          </p:cNvCxnSpPr>
          <p:nvPr/>
        </p:nvCxnSpPr>
        <p:spPr>
          <a:xfrm flipH="1" rot="-5400000">
            <a:off x="642375" y="2670425"/>
            <a:ext cx="279900" cy="520500"/>
          </a:xfrm>
          <a:prstGeom prst="bentConnector2">
            <a:avLst/>
          </a:prstGeom>
          <a:noFill/>
          <a:ln cap="flat" cmpd="sng" w="9525">
            <a:solidFill>
              <a:schemeClr val="dk2"/>
            </a:solidFill>
            <a:prstDash val="solid"/>
            <a:round/>
            <a:headEnd len="med" w="med" type="none"/>
            <a:tailEnd len="med" w="med" type="stealth"/>
          </a:ln>
        </p:spPr>
      </p:cxnSp>
      <p:cxnSp>
        <p:nvCxnSpPr>
          <p:cNvPr id="723" name="Google Shape;723;p74"/>
          <p:cNvCxnSpPr>
            <a:stCxn id="719" idx="1"/>
          </p:cNvCxnSpPr>
          <p:nvPr/>
        </p:nvCxnSpPr>
        <p:spPr>
          <a:xfrm rot="10800000">
            <a:off x="2012250" y="3853725"/>
            <a:ext cx="326400" cy="362700"/>
          </a:xfrm>
          <a:prstGeom prst="bentConnector2">
            <a:avLst/>
          </a:prstGeom>
          <a:noFill/>
          <a:ln cap="flat" cmpd="sng" w="9525">
            <a:solidFill>
              <a:schemeClr val="dk2"/>
            </a:solidFill>
            <a:prstDash val="solid"/>
            <a:round/>
            <a:headEnd len="med" w="med" type="none"/>
            <a:tailEnd len="med" w="med" type="stealth"/>
          </a:ln>
        </p:spPr>
      </p:cxnSp>
      <p:cxnSp>
        <p:nvCxnSpPr>
          <p:cNvPr id="724" name="Google Shape;724;p74"/>
          <p:cNvCxnSpPr/>
          <p:nvPr/>
        </p:nvCxnSpPr>
        <p:spPr>
          <a:xfrm flipH="1" rot="10800000">
            <a:off x="6964400" y="3954675"/>
            <a:ext cx="764400" cy="241200"/>
          </a:xfrm>
          <a:prstGeom prst="bentConnector3">
            <a:avLst>
              <a:gd fmla="val 99990" name="adj1"/>
            </a:avLst>
          </a:prstGeom>
          <a:noFill/>
          <a:ln cap="flat" cmpd="sng" w="9525">
            <a:solidFill>
              <a:schemeClr val="dk2"/>
            </a:solidFill>
            <a:prstDash val="solid"/>
            <a:round/>
            <a:headEnd len="med" w="med" type="none"/>
            <a:tailEnd len="med" w="med" type="stealth"/>
          </a:ln>
        </p:spPr>
      </p:cxnSp>
      <p:sp>
        <p:nvSpPr>
          <p:cNvPr id="725" name="Google Shape;725;p74"/>
          <p:cNvSpPr txBox="1"/>
          <p:nvPr/>
        </p:nvSpPr>
        <p:spPr>
          <a:xfrm>
            <a:off x="5233425" y="1087925"/>
            <a:ext cx="1100400" cy="47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s" sz="1000">
                <a:solidFill>
                  <a:srgbClr val="980000"/>
                </a:solidFill>
                <a:latin typeface="Calibri"/>
                <a:ea typeface="Calibri"/>
                <a:cs typeface="Calibri"/>
                <a:sym typeface="Calibri"/>
              </a:rPr>
              <a:t>Experimental</a:t>
            </a:r>
            <a:r>
              <a:rPr i="1" lang="es" sz="1000">
                <a:solidFill>
                  <a:srgbClr val="980000"/>
                </a:solidFill>
                <a:latin typeface="Calibri"/>
                <a:ea typeface="Calibri"/>
                <a:cs typeface="Calibri"/>
                <a:sym typeface="Calibri"/>
              </a:rPr>
              <a:t>! </a:t>
            </a:r>
            <a:r>
              <a:rPr lang="es" sz="1000">
                <a:solidFill>
                  <a:srgbClr val="434343"/>
                </a:solidFill>
                <a:latin typeface="Calibri"/>
                <a:ea typeface="Calibri"/>
                <a:cs typeface="Calibri"/>
                <a:sym typeface="Calibri"/>
              </a:rPr>
              <a:t>Dark mode</a:t>
            </a:r>
            <a:endParaRPr i="1" sz="1000">
              <a:solidFill>
                <a:srgbClr val="980000"/>
              </a:solidFill>
              <a:latin typeface="Calibri"/>
              <a:ea typeface="Calibri"/>
              <a:cs typeface="Calibri"/>
              <a:sym typeface="Calibri"/>
            </a:endParaRPr>
          </a:p>
        </p:txBody>
      </p:sp>
      <p:cxnSp>
        <p:nvCxnSpPr>
          <p:cNvPr id="726" name="Google Shape;726;p74"/>
          <p:cNvCxnSpPr>
            <a:stCxn id="725" idx="2"/>
          </p:cNvCxnSpPr>
          <p:nvPr/>
        </p:nvCxnSpPr>
        <p:spPr>
          <a:xfrm flipH="1" rot="-5400000">
            <a:off x="5942775" y="1404275"/>
            <a:ext cx="414900" cy="733200"/>
          </a:xfrm>
          <a:prstGeom prst="bentConnector2">
            <a:avLst/>
          </a:prstGeom>
          <a:noFill/>
          <a:ln cap="flat" cmpd="sng" w="9525">
            <a:solidFill>
              <a:schemeClr val="dk2"/>
            </a:solidFill>
            <a:prstDash val="solid"/>
            <a:round/>
            <a:headEnd len="med" w="med" type="none"/>
            <a:tailEnd len="med" w="med" type="stealth"/>
          </a:ln>
        </p:spPr>
      </p:cxnSp>
      <p:sp>
        <p:nvSpPr>
          <p:cNvPr id="727" name="Google Shape;727;p74"/>
          <p:cNvSpPr txBox="1"/>
          <p:nvPr/>
        </p:nvSpPr>
        <p:spPr>
          <a:xfrm>
            <a:off x="7876875" y="1472100"/>
            <a:ext cx="1100400" cy="47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s" sz="1000">
                <a:solidFill>
                  <a:srgbClr val="980000"/>
                </a:solidFill>
                <a:latin typeface="Calibri"/>
                <a:ea typeface="Calibri"/>
                <a:cs typeface="Calibri"/>
                <a:sym typeface="Calibri"/>
              </a:rPr>
              <a:t>New! </a:t>
            </a:r>
            <a:r>
              <a:rPr lang="es" sz="1000">
                <a:solidFill>
                  <a:srgbClr val="434343"/>
                </a:solidFill>
                <a:latin typeface="Calibri"/>
                <a:ea typeface="Calibri"/>
                <a:cs typeface="Calibri"/>
                <a:sym typeface="Calibri"/>
              </a:rPr>
              <a:t>Automatic</a:t>
            </a:r>
            <a:endParaRPr sz="1000">
              <a:solidFill>
                <a:srgbClr val="434343"/>
              </a:solidFill>
              <a:latin typeface="Calibri"/>
              <a:ea typeface="Calibri"/>
              <a:cs typeface="Calibri"/>
              <a:sym typeface="Calibri"/>
            </a:endParaRPr>
          </a:p>
          <a:p>
            <a:pPr indent="0" lvl="0" marL="0" rtl="0" algn="ctr">
              <a:spcBef>
                <a:spcPts val="0"/>
              </a:spcBef>
              <a:spcAft>
                <a:spcPts val="0"/>
              </a:spcAft>
              <a:buNone/>
            </a:pPr>
            <a:r>
              <a:rPr lang="es" sz="1000">
                <a:solidFill>
                  <a:srgbClr val="434343"/>
                </a:solidFill>
                <a:latin typeface="Calibri"/>
                <a:ea typeface="Calibri"/>
                <a:cs typeface="Calibri"/>
                <a:sym typeface="Calibri"/>
              </a:rPr>
              <a:t>refresh</a:t>
            </a:r>
            <a:endParaRPr sz="1000">
              <a:solidFill>
                <a:srgbClr val="434343"/>
              </a:solidFill>
              <a:latin typeface="Calibri"/>
              <a:ea typeface="Calibri"/>
              <a:cs typeface="Calibri"/>
              <a:sym typeface="Calibri"/>
            </a:endParaRPr>
          </a:p>
        </p:txBody>
      </p:sp>
      <p:cxnSp>
        <p:nvCxnSpPr>
          <p:cNvPr id="728" name="Google Shape;728;p74"/>
          <p:cNvCxnSpPr>
            <a:stCxn id="727" idx="2"/>
            <a:endCxn id="717" idx="3"/>
          </p:cNvCxnSpPr>
          <p:nvPr/>
        </p:nvCxnSpPr>
        <p:spPr>
          <a:xfrm rot="5400000">
            <a:off x="7833375" y="2187000"/>
            <a:ext cx="833100" cy="354300"/>
          </a:xfrm>
          <a:prstGeom prst="bentConnector2">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5"/>
          <p:cNvSpPr txBox="1"/>
          <p:nvPr>
            <p:ph type="title"/>
          </p:nvPr>
        </p:nvSpPr>
        <p:spPr>
          <a:xfrm>
            <a:off x="295275" y="325275"/>
            <a:ext cx="5174400" cy="576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Visualize your experiment 👀</a:t>
            </a:r>
            <a:endParaRPr/>
          </a:p>
        </p:txBody>
      </p:sp>
      <p:pic>
        <p:nvPicPr>
          <p:cNvPr id="734" name="Google Shape;734;p75"/>
          <p:cNvPicPr preferRelativeResize="0"/>
          <p:nvPr/>
        </p:nvPicPr>
        <p:blipFill>
          <a:blip r:embed="rId3">
            <a:alphaModFix/>
          </a:blip>
          <a:stretch>
            <a:fillRect/>
          </a:stretch>
        </p:blipFill>
        <p:spPr>
          <a:xfrm>
            <a:off x="2098025" y="901275"/>
            <a:ext cx="6792973" cy="4027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76"/>
          <p:cNvPicPr preferRelativeResize="0"/>
          <p:nvPr/>
        </p:nvPicPr>
        <p:blipFill>
          <a:blip r:embed="rId3">
            <a:alphaModFix/>
          </a:blip>
          <a:stretch>
            <a:fillRect/>
          </a:stretch>
        </p:blipFill>
        <p:spPr>
          <a:xfrm>
            <a:off x="2024875" y="1131350"/>
            <a:ext cx="6781001" cy="3709101"/>
          </a:xfrm>
          <a:prstGeom prst="rect">
            <a:avLst/>
          </a:prstGeom>
          <a:noFill/>
          <a:ln>
            <a:noFill/>
          </a:ln>
        </p:spPr>
      </p:pic>
      <p:sp>
        <p:nvSpPr>
          <p:cNvPr id="740" name="Google Shape;740;p76"/>
          <p:cNvSpPr txBox="1"/>
          <p:nvPr>
            <p:ph type="title"/>
          </p:nvPr>
        </p:nvSpPr>
        <p:spPr>
          <a:xfrm>
            <a:off x="295275" y="325275"/>
            <a:ext cx="5174400" cy="576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Visualize your experiment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77"/>
          <p:cNvPicPr preferRelativeResize="0"/>
          <p:nvPr/>
        </p:nvPicPr>
        <p:blipFill>
          <a:blip r:embed="rId3">
            <a:alphaModFix/>
          </a:blip>
          <a:stretch>
            <a:fillRect/>
          </a:stretch>
        </p:blipFill>
        <p:spPr>
          <a:xfrm>
            <a:off x="1580800" y="792951"/>
            <a:ext cx="7348652" cy="4045749"/>
          </a:xfrm>
          <a:prstGeom prst="rect">
            <a:avLst/>
          </a:prstGeom>
          <a:noFill/>
          <a:ln>
            <a:noFill/>
          </a:ln>
        </p:spPr>
      </p:pic>
      <p:sp>
        <p:nvSpPr>
          <p:cNvPr id="746" name="Google Shape;746;p77"/>
          <p:cNvSpPr txBox="1"/>
          <p:nvPr>
            <p:ph type="title"/>
          </p:nvPr>
        </p:nvSpPr>
        <p:spPr>
          <a:xfrm>
            <a:off x="295275" y="325275"/>
            <a:ext cx="5772900" cy="576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i="1" lang="es">
                <a:solidFill>
                  <a:srgbClr val="980000"/>
                </a:solidFill>
              </a:rPr>
              <a:t>New!</a:t>
            </a:r>
            <a:r>
              <a:rPr lang="es"/>
              <a:t> </a:t>
            </a:r>
            <a:r>
              <a:rPr lang="es"/>
              <a:t>Visualize your wrappers </a:t>
            </a:r>
            <a:r>
              <a:rPr lang="es"/>
              <a: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78"/>
          <p:cNvSpPr txBox="1"/>
          <p:nvPr>
            <p:ph type="title"/>
          </p:nvPr>
        </p:nvSpPr>
        <p:spPr>
          <a:xfrm>
            <a:off x="295275" y="325275"/>
            <a:ext cx="5485200" cy="576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Get more details of your jobs </a:t>
            </a:r>
            <a:r>
              <a:rPr lang="es"/>
              <a:t>🤓</a:t>
            </a:r>
            <a:endParaRPr/>
          </a:p>
        </p:txBody>
      </p:sp>
      <p:pic>
        <p:nvPicPr>
          <p:cNvPr id="752" name="Google Shape;752;p78"/>
          <p:cNvPicPr preferRelativeResize="0"/>
          <p:nvPr/>
        </p:nvPicPr>
        <p:blipFill>
          <a:blip r:embed="rId3">
            <a:alphaModFix/>
          </a:blip>
          <a:stretch>
            <a:fillRect/>
          </a:stretch>
        </p:blipFill>
        <p:spPr>
          <a:xfrm>
            <a:off x="2895100" y="960425"/>
            <a:ext cx="5230039" cy="39374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79"/>
          <p:cNvPicPr preferRelativeResize="0"/>
          <p:nvPr/>
        </p:nvPicPr>
        <p:blipFill rotWithShape="1">
          <a:blip r:embed="rId3">
            <a:alphaModFix/>
          </a:blip>
          <a:srcRect b="0" l="0" r="0" t="7287"/>
          <a:stretch/>
        </p:blipFill>
        <p:spPr>
          <a:xfrm>
            <a:off x="292275" y="876875"/>
            <a:ext cx="4113126" cy="3389749"/>
          </a:xfrm>
          <a:prstGeom prst="rect">
            <a:avLst/>
          </a:prstGeom>
          <a:noFill/>
          <a:ln>
            <a:noFill/>
          </a:ln>
        </p:spPr>
      </p:pic>
      <p:pic>
        <p:nvPicPr>
          <p:cNvPr id="758" name="Google Shape;758;p79"/>
          <p:cNvPicPr preferRelativeResize="0"/>
          <p:nvPr/>
        </p:nvPicPr>
        <p:blipFill rotWithShape="1">
          <a:blip r:embed="rId4">
            <a:alphaModFix/>
          </a:blip>
          <a:srcRect b="0" l="0" r="0" t="7330"/>
          <a:stretch/>
        </p:blipFill>
        <p:spPr>
          <a:xfrm>
            <a:off x="4752025" y="1522850"/>
            <a:ext cx="4058725" cy="3343326"/>
          </a:xfrm>
          <a:prstGeom prst="rect">
            <a:avLst/>
          </a:prstGeom>
          <a:noFill/>
          <a:ln>
            <a:noFill/>
          </a:ln>
        </p:spPr>
      </p:pic>
      <p:sp>
        <p:nvSpPr>
          <p:cNvPr id="759" name="Google Shape;759;p79"/>
          <p:cNvSpPr txBox="1"/>
          <p:nvPr>
            <p:ph type="title"/>
          </p:nvPr>
        </p:nvSpPr>
        <p:spPr>
          <a:xfrm>
            <a:off x="2734900" y="300875"/>
            <a:ext cx="6075900" cy="576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i="1" lang="es">
                <a:solidFill>
                  <a:srgbClr val="980000"/>
                </a:solidFill>
              </a:rPr>
              <a:t>New!</a:t>
            </a:r>
            <a:r>
              <a:rPr lang="es"/>
              <a:t> </a:t>
            </a:r>
            <a:r>
              <a:rPr lang="es"/>
              <a:t>Multiple selection feedback</a:t>
            </a:r>
            <a:r>
              <a:rPr lang="es"/>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id="764" name="Google Shape;764;p80"/>
          <p:cNvPicPr preferRelativeResize="0"/>
          <p:nvPr/>
        </p:nvPicPr>
        <p:blipFill>
          <a:blip r:embed="rId3">
            <a:alphaModFix/>
          </a:blip>
          <a:stretch>
            <a:fillRect/>
          </a:stretch>
        </p:blipFill>
        <p:spPr>
          <a:xfrm>
            <a:off x="1962700" y="854600"/>
            <a:ext cx="6995674" cy="3957799"/>
          </a:xfrm>
          <a:prstGeom prst="rect">
            <a:avLst/>
          </a:prstGeom>
          <a:noFill/>
          <a:ln>
            <a:noFill/>
          </a:ln>
        </p:spPr>
      </p:pic>
      <p:sp>
        <p:nvSpPr>
          <p:cNvPr id="765" name="Google Shape;765;p80"/>
          <p:cNvSpPr txBox="1"/>
          <p:nvPr>
            <p:ph type="title"/>
          </p:nvPr>
        </p:nvSpPr>
        <p:spPr>
          <a:xfrm>
            <a:off x="295275" y="325275"/>
            <a:ext cx="6036900" cy="576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Generate Autosubmit commands </a:t>
            </a:r>
            <a:r>
              <a:rPr lang="es"/>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6"/>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000"/>
              <a:buNone/>
            </a:pPr>
            <a:r>
              <a:rPr lang="es"/>
              <a:t>Digital Twins backend</a:t>
            </a:r>
            <a:endParaRPr/>
          </a:p>
        </p:txBody>
      </p:sp>
      <p:sp>
        <p:nvSpPr>
          <p:cNvPr id="166" name="Google Shape;166;p36"/>
          <p:cNvSpPr txBox="1"/>
          <p:nvPr>
            <p:ph idx="1" type="body"/>
          </p:nvPr>
        </p:nvSpPr>
        <p:spPr>
          <a:xfrm>
            <a:off x="398582" y="1059215"/>
            <a:ext cx="8238600" cy="586500"/>
          </a:xfrm>
          <a:prstGeom prst="rect">
            <a:avLst/>
          </a:prstGeom>
          <a:noFill/>
          <a:ln>
            <a:noFill/>
          </a:ln>
        </p:spPr>
        <p:txBody>
          <a:bodyPr anchorCtr="0" anchor="t" bIns="34275" lIns="68575" spcFirstLastPara="1" rIns="68575" wrap="square" tIns="34275">
            <a:normAutofit/>
          </a:bodyPr>
          <a:lstStyle/>
          <a:p>
            <a:pPr indent="0" lvl="0" marL="76200" rtl="0" algn="ctr">
              <a:lnSpc>
                <a:spcPct val="90000"/>
              </a:lnSpc>
              <a:spcBef>
                <a:spcPts val="800"/>
              </a:spcBef>
              <a:spcAft>
                <a:spcPts val="0"/>
              </a:spcAft>
              <a:buSzPts val="1500"/>
              <a:buNone/>
            </a:pPr>
            <a:r>
              <a:rPr lang="es"/>
              <a:t>Autosubmit is the backend for Europe’s major </a:t>
            </a:r>
            <a:r>
              <a:rPr lang="es"/>
              <a:t>digital twins of the Earth</a:t>
            </a:r>
            <a:endParaRPr/>
          </a:p>
        </p:txBody>
      </p:sp>
      <p:sp>
        <p:nvSpPr>
          <p:cNvPr id="167" name="Google Shape;167;p36"/>
          <p:cNvSpPr/>
          <p:nvPr/>
        </p:nvSpPr>
        <p:spPr>
          <a:xfrm>
            <a:off x="5407474" y="3142688"/>
            <a:ext cx="2916600" cy="23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s" sz="1100" u="none" cap="none" strike="noStrike">
                <a:solidFill>
                  <a:srgbClr val="000000"/>
                </a:solidFill>
                <a:latin typeface="Arial"/>
                <a:ea typeface="Arial"/>
                <a:cs typeface="Arial"/>
                <a:sym typeface="Arial"/>
              </a:rPr>
              <a:t>https://digitaltwinocean.mercator-ocean.eu/</a:t>
            </a:r>
            <a:endParaRPr sz="1100"/>
          </a:p>
        </p:txBody>
      </p:sp>
      <p:pic>
        <p:nvPicPr>
          <p:cNvPr id="168" name="Google Shape;168;p36"/>
          <p:cNvPicPr preferRelativeResize="0"/>
          <p:nvPr>
            <p:ph idx="4294967295" type="body"/>
          </p:nvPr>
        </p:nvPicPr>
        <p:blipFill rotWithShape="1">
          <a:blip r:embed="rId3">
            <a:alphaModFix/>
          </a:blip>
          <a:srcRect b="5986" l="6494" r="7483" t="60808"/>
          <a:stretch/>
        </p:blipFill>
        <p:spPr>
          <a:xfrm>
            <a:off x="5832713" y="3463663"/>
            <a:ext cx="1947300" cy="710100"/>
          </a:xfrm>
          <a:prstGeom prst="rect">
            <a:avLst/>
          </a:prstGeom>
          <a:noFill/>
          <a:ln>
            <a:noFill/>
          </a:ln>
        </p:spPr>
      </p:pic>
      <p:pic>
        <p:nvPicPr>
          <p:cNvPr descr="    Image of the Earth from space representing Destination Earth&#10;  " id="169" name="Google Shape;169;p36"/>
          <p:cNvPicPr preferRelativeResize="0"/>
          <p:nvPr/>
        </p:nvPicPr>
        <p:blipFill>
          <a:blip r:embed="rId4">
            <a:alphaModFix/>
          </a:blip>
          <a:stretch>
            <a:fillRect/>
          </a:stretch>
        </p:blipFill>
        <p:spPr>
          <a:xfrm>
            <a:off x="671750" y="2402625"/>
            <a:ext cx="1453301" cy="1453301"/>
          </a:xfrm>
          <a:prstGeom prst="rect">
            <a:avLst/>
          </a:prstGeom>
          <a:noFill/>
          <a:ln>
            <a:noFill/>
          </a:ln>
        </p:spPr>
      </p:pic>
      <p:pic>
        <p:nvPicPr>
          <p:cNvPr id="170" name="Google Shape;170;p36"/>
          <p:cNvPicPr preferRelativeResize="0"/>
          <p:nvPr/>
        </p:nvPicPr>
        <p:blipFill>
          <a:blip r:embed="rId5">
            <a:alphaModFix/>
          </a:blip>
          <a:stretch>
            <a:fillRect/>
          </a:stretch>
        </p:blipFill>
        <p:spPr>
          <a:xfrm>
            <a:off x="5407481" y="2402625"/>
            <a:ext cx="2887970" cy="649775"/>
          </a:xfrm>
          <a:prstGeom prst="rect">
            <a:avLst/>
          </a:prstGeom>
          <a:noFill/>
          <a:ln>
            <a:noFill/>
          </a:ln>
        </p:spPr>
      </p:pic>
      <p:sp>
        <p:nvSpPr>
          <p:cNvPr id="171" name="Google Shape;171;p36"/>
          <p:cNvSpPr txBox="1"/>
          <p:nvPr/>
        </p:nvSpPr>
        <p:spPr>
          <a:xfrm>
            <a:off x="5768125" y="41123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t>https://www.edito-modellab.eu/</a:t>
            </a:r>
            <a:endParaRPr sz="1100"/>
          </a:p>
        </p:txBody>
      </p:sp>
      <p:sp>
        <p:nvSpPr>
          <p:cNvPr id="172" name="Google Shape;172;p36"/>
          <p:cNvSpPr txBox="1"/>
          <p:nvPr/>
        </p:nvSpPr>
        <p:spPr>
          <a:xfrm>
            <a:off x="449225" y="38559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t>https://destination-earth.eu/</a:t>
            </a:r>
            <a:endParaRPr sz="1100"/>
          </a:p>
        </p:txBody>
      </p:sp>
      <p:sp>
        <p:nvSpPr>
          <p:cNvPr id="173" name="Google Shape;173;p36"/>
          <p:cNvSpPr txBox="1"/>
          <p:nvPr/>
        </p:nvSpPr>
        <p:spPr>
          <a:xfrm>
            <a:off x="2319300" y="3855925"/>
            <a:ext cx="3488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t>https://destine.ecmwf.int/digital-twins/</a:t>
            </a:r>
            <a:endParaRPr sz="1100"/>
          </a:p>
        </p:txBody>
      </p:sp>
      <p:pic>
        <p:nvPicPr>
          <p:cNvPr descr="https://destine.ecmwf.int/wp-content/uploads/2024/03/Digital-Twin-Climate-Change-300x300.png" id="174" name="Google Shape;174;p36"/>
          <p:cNvPicPr preferRelativeResize="0"/>
          <p:nvPr/>
        </p:nvPicPr>
        <p:blipFill>
          <a:blip r:embed="rId6">
            <a:alphaModFix/>
          </a:blip>
          <a:stretch>
            <a:fillRect/>
          </a:stretch>
        </p:blipFill>
        <p:spPr>
          <a:xfrm>
            <a:off x="2815225" y="2402625"/>
            <a:ext cx="1453300" cy="1453300"/>
          </a:xfrm>
          <a:prstGeom prst="rect">
            <a:avLst/>
          </a:prstGeom>
          <a:noFill/>
          <a:ln>
            <a:noFill/>
          </a:ln>
        </p:spPr>
      </p:pic>
      <p:sp>
        <p:nvSpPr>
          <p:cNvPr id="175" name="Google Shape;175;p36"/>
          <p:cNvSpPr txBox="1"/>
          <p:nvPr/>
        </p:nvSpPr>
        <p:spPr>
          <a:xfrm>
            <a:off x="603250" y="1530350"/>
            <a:ext cx="3854400" cy="71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a:solidFill>
                  <a:schemeClr val="dk1"/>
                </a:solidFill>
                <a:latin typeface="Calibri"/>
                <a:ea typeface="Calibri"/>
                <a:cs typeface="Calibri"/>
                <a:sym typeface="Calibri"/>
              </a:rPr>
              <a:t>Destination Earth</a:t>
            </a:r>
            <a:br>
              <a:rPr lang="es" sz="1800">
                <a:solidFill>
                  <a:schemeClr val="dk1"/>
                </a:solidFill>
                <a:latin typeface="Calibri"/>
                <a:ea typeface="Calibri"/>
                <a:cs typeface="Calibri"/>
                <a:sym typeface="Calibri"/>
              </a:rPr>
            </a:br>
            <a:r>
              <a:rPr lang="es" sz="1800">
                <a:solidFill>
                  <a:schemeClr val="dk1"/>
                </a:solidFill>
                <a:latin typeface="Calibri"/>
                <a:ea typeface="Calibri"/>
                <a:cs typeface="Calibri"/>
                <a:sym typeface="Calibri"/>
              </a:rPr>
              <a:t>Climate Adaptation Digital Twin</a:t>
            </a:r>
            <a:endParaRPr sz="1800">
              <a:solidFill>
                <a:schemeClr val="dk1"/>
              </a:solidFill>
              <a:latin typeface="Calibri"/>
              <a:ea typeface="Calibri"/>
              <a:cs typeface="Calibri"/>
              <a:sym typeface="Calibri"/>
            </a:endParaRPr>
          </a:p>
        </p:txBody>
      </p:sp>
      <p:sp>
        <p:nvSpPr>
          <p:cNvPr id="176" name="Google Shape;176;p36"/>
          <p:cNvSpPr txBox="1"/>
          <p:nvPr/>
        </p:nvSpPr>
        <p:spPr>
          <a:xfrm>
            <a:off x="4775200" y="1530350"/>
            <a:ext cx="3854400" cy="71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a:solidFill>
                  <a:schemeClr val="dk1"/>
                </a:solidFill>
                <a:latin typeface="Calibri"/>
                <a:ea typeface="Calibri"/>
                <a:cs typeface="Calibri"/>
                <a:sym typeface="Calibri"/>
              </a:rPr>
              <a:t>European Digital Twin Ocean</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s" sz="1800">
                <a:solidFill>
                  <a:schemeClr val="dk1"/>
                </a:solidFill>
                <a:latin typeface="Calibri"/>
                <a:ea typeface="Calibri"/>
                <a:cs typeface="Calibri"/>
                <a:sym typeface="Calibri"/>
              </a:rPr>
              <a:t>EDITO Model Lab</a:t>
            </a:r>
            <a:endParaRPr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81"/>
          <p:cNvPicPr preferRelativeResize="0"/>
          <p:nvPr/>
        </p:nvPicPr>
        <p:blipFill>
          <a:blip r:embed="rId3">
            <a:alphaModFix/>
          </a:blip>
          <a:stretch>
            <a:fillRect/>
          </a:stretch>
        </p:blipFill>
        <p:spPr>
          <a:xfrm>
            <a:off x="2898050" y="539163"/>
            <a:ext cx="5990799" cy="4065183"/>
          </a:xfrm>
          <a:prstGeom prst="rect">
            <a:avLst/>
          </a:prstGeom>
          <a:noFill/>
          <a:ln>
            <a:noFill/>
          </a:ln>
        </p:spPr>
      </p:pic>
      <p:sp>
        <p:nvSpPr>
          <p:cNvPr id="771" name="Google Shape;771;p81"/>
          <p:cNvSpPr txBox="1"/>
          <p:nvPr>
            <p:ph type="title"/>
          </p:nvPr>
        </p:nvSpPr>
        <p:spPr>
          <a:xfrm>
            <a:off x="139850" y="1007100"/>
            <a:ext cx="2758200" cy="22125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Watch your experiment configuration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s"/>
              <a:t>⚙️</a:t>
            </a:r>
            <a:endParaRPr/>
          </a:p>
        </p:txBody>
      </p:sp>
      <p:sp>
        <p:nvSpPr>
          <p:cNvPr id="772" name="Google Shape;772;p81"/>
          <p:cNvSpPr txBox="1"/>
          <p:nvPr/>
        </p:nvSpPr>
        <p:spPr>
          <a:xfrm>
            <a:off x="485600" y="3356450"/>
            <a:ext cx="2066700" cy="5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s" sz="1200">
                <a:solidFill>
                  <a:srgbClr val="980000"/>
                </a:solidFill>
                <a:latin typeface="Calibri"/>
                <a:ea typeface="Calibri"/>
                <a:cs typeface="Calibri"/>
                <a:sym typeface="Calibri"/>
              </a:rPr>
              <a:t>Autosubmit 3 and 4 supported!</a:t>
            </a:r>
            <a:endParaRPr i="1" sz="1200">
              <a:solidFill>
                <a:srgbClr val="98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82"/>
          <p:cNvSpPr txBox="1"/>
          <p:nvPr>
            <p:ph type="title"/>
          </p:nvPr>
        </p:nvSpPr>
        <p:spPr>
          <a:xfrm>
            <a:off x="295275" y="325275"/>
            <a:ext cx="4001400" cy="5760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And much more… 😎</a:t>
            </a:r>
            <a:r>
              <a:rPr lang="es"/>
              <a:t> </a:t>
            </a:r>
            <a:endParaRPr/>
          </a:p>
        </p:txBody>
      </p:sp>
      <p:pic>
        <p:nvPicPr>
          <p:cNvPr id="778" name="Google Shape;778;p82"/>
          <p:cNvPicPr preferRelativeResize="0"/>
          <p:nvPr/>
        </p:nvPicPr>
        <p:blipFill rotWithShape="1">
          <a:blip r:embed="rId3">
            <a:alphaModFix/>
          </a:blip>
          <a:srcRect b="0" l="20426" r="0" t="5401"/>
          <a:stretch/>
        </p:blipFill>
        <p:spPr>
          <a:xfrm>
            <a:off x="234575" y="2095125"/>
            <a:ext cx="4420927" cy="2888225"/>
          </a:xfrm>
          <a:prstGeom prst="rect">
            <a:avLst/>
          </a:prstGeom>
          <a:noFill/>
          <a:ln>
            <a:noFill/>
          </a:ln>
        </p:spPr>
      </p:pic>
      <p:pic>
        <p:nvPicPr>
          <p:cNvPr id="779" name="Google Shape;779;p82"/>
          <p:cNvPicPr preferRelativeResize="0"/>
          <p:nvPr/>
        </p:nvPicPr>
        <p:blipFill rotWithShape="1">
          <a:blip r:embed="rId4">
            <a:alphaModFix/>
          </a:blip>
          <a:srcRect b="0" l="14712" r="0" t="12929"/>
          <a:stretch/>
        </p:blipFill>
        <p:spPr>
          <a:xfrm>
            <a:off x="1981300" y="1631625"/>
            <a:ext cx="4757125" cy="2253425"/>
          </a:xfrm>
          <a:prstGeom prst="rect">
            <a:avLst/>
          </a:prstGeom>
          <a:noFill/>
          <a:ln>
            <a:noFill/>
          </a:ln>
        </p:spPr>
      </p:pic>
      <p:pic>
        <p:nvPicPr>
          <p:cNvPr id="780" name="Google Shape;780;p82"/>
          <p:cNvPicPr preferRelativeResize="0"/>
          <p:nvPr/>
        </p:nvPicPr>
        <p:blipFill rotWithShape="1">
          <a:blip r:embed="rId5">
            <a:alphaModFix/>
          </a:blip>
          <a:srcRect b="0" l="19826" r="0" t="14944"/>
          <a:stretch/>
        </p:blipFill>
        <p:spPr>
          <a:xfrm>
            <a:off x="4343300" y="240850"/>
            <a:ext cx="4347476" cy="2571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83"/>
          <p:cNvSpPr txBox="1"/>
          <p:nvPr>
            <p:ph type="title"/>
          </p:nvPr>
        </p:nvSpPr>
        <p:spPr>
          <a:xfrm>
            <a:off x="1491288" y="1163225"/>
            <a:ext cx="6161400" cy="4995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Try the new GUI in BSC Earth Sciences</a:t>
            </a:r>
            <a:endParaRPr/>
          </a:p>
        </p:txBody>
      </p:sp>
      <p:sp>
        <p:nvSpPr>
          <p:cNvPr id="786" name="Google Shape;786;p83"/>
          <p:cNvSpPr txBox="1"/>
          <p:nvPr/>
        </p:nvSpPr>
        <p:spPr>
          <a:xfrm>
            <a:off x="2656788" y="1777050"/>
            <a:ext cx="3830400" cy="49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u="sng">
                <a:solidFill>
                  <a:schemeClr val="hlink"/>
                </a:solidFill>
                <a:latin typeface="Calibri"/>
                <a:ea typeface="Calibri"/>
                <a:cs typeface="Calibri"/>
                <a:sym typeface="Calibri"/>
                <a:hlinkClick r:id="rId4"/>
              </a:rPr>
              <a:t>https://earth.bsc.es/autosubmittest</a:t>
            </a:r>
            <a:endParaRPr sz="1800">
              <a:solidFill>
                <a:schemeClr val="dk1"/>
              </a:solidFill>
              <a:latin typeface="Calibri"/>
              <a:ea typeface="Calibri"/>
              <a:cs typeface="Calibri"/>
              <a:sym typeface="Calibri"/>
            </a:endParaRPr>
          </a:p>
        </p:txBody>
      </p:sp>
      <p:pic>
        <p:nvPicPr>
          <p:cNvPr id="787" name="Google Shape;787;p83"/>
          <p:cNvPicPr preferRelativeResize="0"/>
          <p:nvPr/>
        </p:nvPicPr>
        <p:blipFill>
          <a:blip r:embed="rId5">
            <a:alphaModFix/>
          </a:blip>
          <a:stretch>
            <a:fillRect/>
          </a:stretch>
        </p:blipFill>
        <p:spPr>
          <a:xfrm>
            <a:off x="3364338" y="2313175"/>
            <a:ext cx="2415325" cy="24153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84"/>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New Developments driven by the Digital Twins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85"/>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Interoperability</a:t>
            </a:r>
            <a:r>
              <a:rPr lang="es"/>
              <a:t> in Autosubmit</a:t>
            </a:r>
            <a:endParaRPr/>
          </a:p>
        </p:txBody>
      </p:sp>
      <p:sp>
        <p:nvSpPr>
          <p:cNvPr id="798" name="Google Shape;798;p85"/>
          <p:cNvSpPr txBox="1"/>
          <p:nvPr>
            <p:ph idx="1" type="body"/>
          </p:nvPr>
        </p:nvSpPr>
        <p:spPr>
          <a:xfrm>
            <a:off x="452750" y="2381052"/>
            <a:ext cx="8238600" cy="638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s" sz="2300"/>
              <a:t>How can we get the best out of Autosubmit’s configuration management while using other workflow orchestrators?</a:t>
            </a:r>
            <a:endParaRPr sz="23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6"/>
          <p:cNvSpPr txBox="1"/>
          <p:nvPr>
            <p:ph type="title"/>
          </p:nvPr>
        </p:nvSpPr>
        <p:spPr>
          <a:xfrm>
            <a:off x="0" y="192051"/>
            <a:ext cx="9144000" cy="6009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124484"/>
              </a:buClr>
              <a:buSzPts val="3000"/>
              <a:buFont typeface="Calibri"/>
              <a:buNone/>
            </a:pPr>
            <a:r>
              <a:rPr lang="es"/>
              <a:t>Autosubmit + PyFlow (ecFlow)</a:t>
            </a:r>
            <a:endParaRPr/>
          </a:p>
        </p:txBody>
      </p:sp>
      <p:pic>
        <p:nvPicPr>
          <p:cNvPr id="804" name="Google Shape;804;p86"/>
          <p:cNvPicPr preferRelativeResize="0"/>
          <p:nvPr/>
        </p:nvPicPr>
        <p:blipFill rotWithShape="1">
          <a:blip r:embed="rId3">
            <a:alphaModFix/>
          </a:blip>
          <a:srcRect b="0" l="0" r="0" t="0"/>
          <a:stretch/>
        </p:blipFill>
        <p:spPr>
          <a:xfrm>
            <a:off x="1709869" y="719569"/>
            <a:ext cx="5724262" cy="4047262"/>
          </a:xfrm>
          <a:prstGeom prst="rect">
            <a:avLst/>
          </a:prstGeom>
          <a:noFill/>
          <a:ln>
            <a:noFill/>
          </a:ln>
        </p:spPr>
      </p:pic>
      <p:sp>
        <p:nvSpPr>
          <p:cNvPr id="805" name="Google Shape;805;p86"/>
          <p:cNvSpPr txBox="1"/>
          <p:nvPr/>
        </p:nvSpPr>
        <p:spPr>
          <a:xfrm>
            <a:off x="7174294" y="3197813"/>
            <a:ext cx="1520100" cy="14316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Calibri"/>
                <a:ea typeface="Calibri"/>
                <a:cs typeface="Calibri"/>
                <a:sym typeface="Calibri"/>
              </a:rPr>
              <a:t>(in theory)</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Calibri"/>
                <a:ea typeface="Calibri"/>
                <a:cs typeface="Calibri"/>
                <a:sym typeface="Calibri"/>
              </a:rPr>
              <a:t>Cylc</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Calibri"/>
                <a:ea typeface="Calibri"/>
                <a:cs typeface="Calibri"/>
                <a:sym typeface="Calibri"/>
              </a:rPr>
              <a:t>Nextflow</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Calibri"/>
                <a:ea typeface="Calibri"/>
                <a:cs typeface="Calibri"/>
                <a:sym typeface="Calibri"/>
              </a:rPr>
              <a:t>PyCOMPSs</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Calibri"/>
                <a:ea typeface="Calibri"/>
                <a:cs typeface="Calibri"/>
                <a:sym typeface="Calibri"/>
              </a:rPr>
              <a:t>CWL</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Calibri"/>
                <a:ea typeface="Calibri"/>
                <a:cs typeface="Calibri"/>
                <a:sym typeface="Calibri"/>
              </a:rPr>
              <a:t>…</a:t>
            </a:r>
            <a:endParaRPr b="1"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0" st="0"/>
                                            </p:txEl>
                                          </p:spTgt>
                                        </p:tgtEl>
                                        <p:attrNameLst>
                                          <p:attrName>style.visibility</p:attrName>
                                        </p:attrNameLst>
                                      </p:cBhvr>
                                      <p:to>
                                        <p:strVal val="visible"/>
                                      </p:to>
                                    </p:set>
                                    <p:animEffect filter="fade" transition="in">
                                      <p:cBhvr>
                                        <p:cTn dur="1000"/>
                                        <p:tgtEl>
                                          <p:spTgt spid="8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1" st="1"/>
                                            </p:txEl>
                                          </p:spTgt>
                                        </p:tgtEl>
                                        <p:attrNameLst>
                                          <p:attrName>style.visibility</p:attrName>
                                        </p:attrNameLst>
                                      </p:cBhvr>
                                      <p:to>
                                        <p:strVal val="visible"/>
                                      </p:to>
                                    </p:set>
                                    <p:animEffect filter="fade" transition="in">
                                      <p:cBhvr>
                                        <p:cTn dur="1000"/>
                                        <p:tgtEl>
                                          <p:spTgt spid="8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2" st="2"/>
                                            </p:txEl>
                                          </p:spTgt>
                                        </p:tgtEl>
                                        <p:attrNameLst>
                                          <p:attrName>style.visibility</p:attrName>
                                        </p:attrNameLst>
                                      </p:cBhvr>
                                      <p:to>
                                        <p:strVal val="visible"/>
                                      </p:to>
                                    </p:set>
                                    <p:animEffect filter="fade" transition="in">
                                      <p:cBhvr>
                                        <p:cTn dur="1000"/>
                                        <p:tgtEl>
                                          <p:spTgt spid="8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3" st="3"/>
                                            </p:txEl>
                                          </p:spTgt>
                                        </p:tgtEl>
                                        <p:attrNameLst>
                                          <p:attrName>style.visibility</p:attrName>
                                        </p:attrNameLst>
                                      </p:cBhvr>
                                      <p:to>
                                        <p:strVal val="visible"/>
                                      </p:to>
                                    </p:set>
                                    <p:animEffect filter="fade" transition="in">
                                      <p:cBhvr>
                                        <p:cTn dur="1000"/>
                                        <p:tgtEl>
                                          <p:spTgt spid="8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4" st="4"/>
                                            </p:txEl>
                                          </p:spTgt>
                                        </p:tgtEl>
                                        <p:attrNameLst>
                                          <p:attrName>style.visibility</p:attrName>
                                        </p:attrNameLst>
                                      </p:cBhvr>
                                      <p:to>
                                        <p:strVal val="visible"/>
                                      </p:to>
                                    </p:set>
                                    <p:animEffect filter="fade" transition="in">
                                      <p:cBhvr>
                                        <p:cTn dur="1000"/>
                                        <p:tgtEl>
                                          <p:spTgt spid="8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xEl>
                                              <p:pRg end="5" st="5"/>
                                            </p:txEl>
                                          </p:spTgt>
                                        </p:tgtEl>
                                        <p:attrNameLst>
                                          <p:attrName>style.visibility</p:attrName>
                                        </p:attrNameLst>
                                      </p:cBhvr>
                                      <p:to>
                                        <p:strVal val="visible"/>
                                      </p:to>
                                    </p:set>
                                    <p:animEffect filter="fade" transition="in">
                                      <p:cBhvr>
                                        <p:cTn dur="1000"/>
                                        <p:tgtEl>
                                          <p:spTgt spid="80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87"/>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Provenance in Autosubmit</a:t>
            </a:r>
            <a:endParaRPr/>
          </a:p>
        </p:txBody>
      </p:sp>
      <p:sp>
        <p:nvSpPr>
          <p:cNvPr id="811" name="Google Shape;811;p87"/>
          <p:cNvSpPr txBox="1"/>
          <p:nvPr>
            <p:ph idx="1" type="body"/>
          </p:nvPr>
        </p:nvSpPr>
        <p:spPr>
          <a:xfrm>
            <a:off x="452750" y="2381052"/>
            <a:ext cx="8238600" cy="638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s" sz="2300"/>
              <a:t>How can we achieve accountability (and </a:t>
            </a:r>
            <a:r>
              <a:rPr lang="es" sz="2300"/>
              <a:t>reproducibility</a:t>
            </a:r>
            <a:r>
              <a:rPr lang="es" sz="2300"/>
              <a:t>) in the </a:t>
            </a:r>
            <a:r>
              <a:rPr lang="es" sz="2300"/>
              <a:t>research process?</a:t>
            </a:r>
            <a:endParaRPr sz="23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88"/>
          <p:cNvSpPr txBox="1"/>
          <p:nvPr>
            <p:ph type="title"/>
          </p:nvPr>
        </p:nvSpPr>
        <p:spPr>
          <a:xfrm>
            <a:off x="1143000" y="163088"/>
            <a:ext cx="6858000" cy="450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124484"/>
              </a:buClr>
              <a:buSzPts val="3000"/>
              <a:buFont typeface="Calibri"/>
              <a:buNone/>
            </a:pPr>
            <a:r>
              <a:rPr lang="es"/>
              <a:t>RO-Crate implementation in Autosubmit</a:t>
            </a:r>
            <a:endParaRPr/>
          </a:p>
        </p:txBody>
      </p:sp>
      <p:pic>
        <p:nvPicPr>
          <p:cNvPr id="817" name="Google Shape;817;p88"/>
          <p:cNvPicPr preferRelativeResize="0"/>
          <p:nvPr/>
        </p:nvPicPr>
        <p:blipFill>
          <a:blip r:embed="rId3">
            <a:alphaModFix/>
          </a:blip>
          <a:stretch>
            <a:fillRect/>
          </a:stretch>
        </p:blipFill>
        <p:spPr>
          <a:xfrm>
            <a:off x="1117378" y="649831"/>
            <a:ext cx="7391749" cy="384384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89"/>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s"/>
              <a:t>EDITO-Infra Autosubmit service</a:t>
            </a:r>
            <a:endParaRPr/>
          </a:p>
          <a:p>
            <a:pPr indent="0" lvl="0" marL="0" rtl="0" algn="ctr">
              <a:spcBef>
                <a:spcPts val="0"/>
              </a:spcBef>
              <a:spcAft>
                <a:spcPts val="0"/>
              </a:spcAft>
              <a:buNone/>
            </a:pPr>
            <a:r>
              <a:t/>
            </a:r>
            <a:endParaRPr/>
          </a:p>
        </p:txBody>
      </p:sp>
      <p:sp>
        <p:nvSpPr>
          <p:cNvPr id="823" name="Google Shape;823;p89"/>
          <p:cNvSpPr txBox="1"/>
          <p:nvPr>
            <p:ph idx="1" type="body"/>
          </p:nvPr>
        </p:nvSpPr>
        <p:spPr>
          <a:xfrm>
            <a:off x="452750" y="2381052"/>
            <a:ext cx="8238600" cy="638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s" sz="2300"/>
              <a:t>How can we integrate Autosubmit in Virtual Development Labs / Cloud platforms? </a:t>
            </a:r>
            <a:endParaRPr sz="23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90"/>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s"/>
              <a:t>EDITO-Infra Autosubmit service</a:t>
            </a:r>
            <a:endParaRPr/>
          </a:p>
          <a:p>
            <a:pPr indent="0" lvl="0" marL="0" rtl="0" algn="ctr">
              <a:spcBef>
                <a:spcPts val="0"/>
              </a:spcBef>
              <a:spcAft>
                <a:spcPts val="0"/>
              </a:spcAft>
              <a:buNone/>
            </a:pPr>
            <a:r>
              <a:t/>
            </a:r>
            <a:endParaRPr/>
          </a:p>
        </p:txBody>
      </p:sp>
      <p:pic>
        <p:nvPicPr>
          <p:cNvPr id="829" name="Google Shape;829;p90"/>
          <p:cNvPicPr preferRelativeResize="0"/>
          <p:nvPr/>
        </p:nvPicPr>
        <p:blipFill>
          <a:blip r:embed="rId3">
            <a:alphaModFix/>
          </a:blip>
          <a:stretch>
            <a:fillRect/>
          </a:stretch>
        </p:blipFill>
        <p:spPr>
          <a:xfrm>
            <a:off x="4296930" y="657875"/>
            <a:ext cx="4685720" cy="4435575"/>
          </a:xfrm>
          <a:prstGeom prst="rect">
            <a:avLst/>
          </a:prstGeom>
          <a:noFill/>
          <a:ln>
            <a:noFill/>
          </a:ln>
        </p:spPr>
      </p:pic>
      <p:pic>
        <p:nvPicPr>
          <p:cNvPr id="830" name="Google Shape;830;p90"/>
          <p:cNvPicPr preferRelativeResize="0"/>
          <p:nvPr/>
        </p:nvPicPr>
        <p:blipFill>
          <a:blip r:embed="rId3">
            <a:alphaModFix/>
          </a:blip>
          <a:stretch>
            <a:fillRect/>
          </a:stretch>
        </p:blipFill>
        <p:spPr>
          <a:xfrm>
            <a:off x="4382250" y="657875"/>
            <a:ext cx="4600400" cy="4354800"/>
          </a:xfrm>
          <a:prstGeom prst="rect">
            <a:avLst/>
          </a:prstGeom>
          <a:noFill/>
          <a:ln>
            <a:noFill/>
          </a:ln>
        </p:spPr>
      </p:pic>
      <p:sp>
        <p:nvSpPr>
          <p:cNvPr id="831" name="Google Shape;831;p90"/>
          <p:cNvSpPr txBox="1"/>
          <p:nvPr/>
        </p:nvSpPr>
        <p:spPr>
          <a:xfrm>
            <a:off x="295100" y="933025"/>
            <a:ext cx="3725400" cy="323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solidFill>
                  <a:schemeClr val="dk1"/>
                </a:solidFill>
                <a:latin typeface="Calibri"/>
                <a:ea typeface="Calibri"/>
                <a:cs typeface="Calibri"/>
                <a:sym typeface="Calibri"/>
              </a:rPr>
              <a:t>EDITO, European Digital Twin Ocean</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s" sz="1800">
                <a:solidFill>
                  <a:schemeClr val="dk1"/>
                </a:solidFill>
                <a:latin typeface="Calibri"/>
                <a:ea typeface="Calibri"/>
                <a:cs typeface="Calibri"/>
                <a:sym typeface="Calibri"/>
              </a:rPr>
              <a:t>“Virtual representation of marine and coastal environments around the globe.”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s" sz="1800">
                <a:solidFill>
                  <a:schemeClr val="dk1"/>
                </a:solidFill>
                <a:latin typeface="Calibri"/>
                <a:ea typeface="Calibri"/>
                <a:cs typeface="Calibri"/>
                <a:sym typeface="Calibri"/>
              </a:rPr>
              <a:t>Autosubmit is used for its backend (in EDITO Infra), to connect to HPCs and cloud.</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7"/>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 few other projects adding value to Autosubmit</a:t>
            </a:r>
            <a:endParaRPr/>
          </a:p>
        </p:txBody>
      </p:sp>
      <p:pic>
        <p:nvPicPr>
          <p:cNvPr descr="https://eurohpc-ju.europa.eu/sites/default/files/2023-04/ESiWACE3_white_background.jpg" id="182" name="Google Shape;182;p37"/>
          <p:cNvPicPr preferRelativeResize="0"/>
          <p:nvPr/>
        </p:nvPicPr>
        <p:blipFill>
          <a:blip r:embed="rId3">
            <a:alphaModFix/>
          </a:blip>
          <a:stretch>
            <a:fillRect/>
          </a:stretch>
        </p:blipFill>
        <p:spPr>
          <a:xfrm>
            <a:off x="469900" y="1431275"/>
            <a:ext cx="3543300" cy="1140475"/>
          </a:xfrm>
          <a:prstGeom prst="rect">
            <a:avLst/>
          </a:prstGeom>
          <a:noFill/>
          <a:ln>
            <a:noFill/>
          </a:ln>
        </p:spPr>
      </p:pic>
      <p:pic>
        <p:nvPicPr>
          <p:cNvPr descr="https://eerie-project.eu/wp-content/uploads/2023/03/Logo-EERIE-white-background.png" id="183" name="Google Shape;183;p37"/>
          <p:cNvPicPr preferRelativeResize="0"/>
          <p:nvPr/>
        </p:nvPicPr>
        <p:blipFill>
          <a:blip r:embed="rId4">
            <a:alphaModFix/>
          </a:blip>
          <a:stretch>
            <a:fillRect/>
          </a:stretch>
        </p:blipFill>
        <p:spPr>
          <a:xfrm>
            <a:off x="5391150" y="1031800"/>
            <a:ext cx="2713475" cy="1689100"/>
          </a:xfrm>
          <a:prstGeom prst="rect">
            <a:avLst/>
          </a:prstGeom>
          <a:noFill/>
          <a:ln>
            <a:noFill/>
          </a:ln>
        </p:spPr>
      </p:pic>
      <p:pic>
        <p:nvPicPr>
          <p:cNvPr descr="https://eurohpc-ju.europa.eu/sites/default/files/styles/oe_theme_medium_no_crop/public/2024-04/HANAMI-01.png?itok=FAmP86fa" id="184" name="Google Shape;184;p37"/>
          <p:cNvPicPr preferRelativeResize="0"/>
          <p:nvPr/>
        </p:nvPicPr>
        <p:blipFill>
          <a:blip r:embed="rId5">
            <a:alphaModFix/>
          </a:blip>
          <a:stretch>
            <a:fillRect/>
          </a:stretch>
        </p:blipFill>
        <p:spPr>
          <a:xfrm>
            <a:off x="727075" y="3048000"/>
            <a:ext cx="3028950" cy="1009650"/>
          </a:xfrm>
          <a:prstGeom prst="rect">
            <a:avLst/>
          </a:prstGeom>
          <a:noFill/>
          <a:ln>
            <a:noFill/>
          </a:ln>
        </p:spPr>
      </p:pic>
      <p:pic>
        <p:nvPicPr>
          <p:cNvPr id="185" name="Google Shape;185;p37"/>
          <p:cNvPicPr preferRelativeResize="0"/>
          <p:nvPr/>
        </p:nvPicPr>
        <p:blipFill>
          <a:blip r:embed="rId6">
            <a:alphaModFix/>
          </a:blip>
          <a:stretch>
            <a:fillRect/>
          </a:stretch>
        </p:blipFill>
        <p:spPr>
          <a:xfrm>
            <a:off x="5730900" y="3349550"/>
            <a:ext cx="2033950" cy="4680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91"/>
          <p:cNvSpPr/>
          <p:nvPr/>
        </p:nvSpPr>
        <p:spPr>
          <a:xfrm>
            <a:off x="3022400" y="909550"/>
            <a:ext cx="5819400" cy="40092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7" name="Google Shape;837;p91"/>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EDITO-Infra Autosubmit service</a:t>
            </a:r>
            <a:endParaRPr/>
          </a:p>
        </p:txBody>
      </p:sp>
      <p:pic>
        <p:nvPicPr>
          <p:cNvPr id="838" name="Google Shape;838;p91"/>
          <p:cNvPicPr preferRelativeResize="0"/>
          <p:nvPr/>
        </p:nvPicPr>
        <p:blipFill>
          <a:blip r:embed="rId3">
            <a:alphaModFix/>
          </a:blip>
          <a:stretch>
            <a:fillRect/>
          </a:stretch>
        </p:blipFill>
        <p:spPr>
          <a:xfrm>
            <a:off x="3323513" y="2487187"/>
            <a:ext cx="1518075" cy="853926"/>
          </a:xfrm>
          <a:prstGeom prst="rect">
            <a:avLst/>
          </a:prstGeom>
          <a:noFill/>
          <a:ln>
            <a:noFill/>
          </a:ln>
        </p:spPr>
      </p:pic>
      <p:pic>
        <p:nvPicPr>
          <p:cNvPr id="839" name="Google Shape;839;p91"/>
          <p:cNvPicPr preferRelativeResize="0"/>
          <p:nvPr/>
        </p:nvPicPr>
        <p:blipFill>
          <a:blip r:embed="rId4">
            <a:alphaModFix/>
          </a:blip>
          <a:stretch>
            <a:fillRect/>
          </a:stretch>
        </p:blipFill>
        <p:spPr>
          <a:xfrm>
            <a:off x="465000" y="2472300"/>
            <a:ext cx="958750" cy="1107000"/>
          </a:xfrm>
          <a:prstGeom prst="rect">
            <a:avLst/>
          </a:prstGeom>
          <a:noFill/>
          <a:ln>
            <a:noFill/>
          </a:ln>
        </p:spPr>
      </p:pic>
      <p:pic>
        <p:nvPicPr>
          <p:cNvPr id="840" name="Google Shape;840;p91"/>
          <p:cNvPicPr preferRelativeResize="0"/>
          <p:nvPr/>
        </p:nvPicPr>
        <p:blipFill>
          <a:blip r:embed="rId5">
            <a:alphaModFix/>
          </a:blip>
          <a:stretch>
            <a:fillRect/>
          </a:stretch>
        </p:blipFill>
        <p:spPr>
          <a:xfrm>
            <a:off x="4912800" y="1082150"/>
            <a:ext cx="2038598" cy="540025"/>
          </a:xfrm>
          <a:prstGeom prst="rect">
            <a:avLst/>
          </a:prstGeom>
          <a:noFill/>
          <a:ln>
            <a:noFill/>
          </a:ln>
          <a:effectLst>
            <a:outerShdw blurRad="57150" rotWithShape="0" algn="bl" dir="5400000" dist="19050">
              <a:srgbClr val="000000">
                <a:alpha val="20000"/>
              </a:srgbClr>
            </a:outerShdw>
          </a:effectLst>
        </p:spPr>
      </p:pic>
      <p:sp>
        <p:nvSpPr>
          <p:cNvPr id="841" name="Google Shape;841;p91"/>
          <p:cNvSpPr/>
          <p:nvPr/>
        </p:nvSpPr>
        <p:spPr>
          <a:xfrm>
            <a:off x="1904625" y="2725350"/>
            <a:ext cx="807900" cy="600900"/>
          </a:xfrm>
          <a:prstGeom prst="rightArrow">
            <a:avLst>
              <a:gd fmla="val 50000" name="adj1"/>
              <a:gd fmla="val 50000" name="adj2"/>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42" name="Google Shape;842;p91"/>
          <p:cNvSpPr/>
          <p:nvPr/>
        </p:nvSpPr>
        <p:spPr>
          <a:xfrm>
            <a:off x="5692850" y="1950550"/>
            <a:ext cx="2434200" cy="2434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43" name="Google Shape;843;p91"/>
          <p:cNvSpPr/>
          <p:nvPr/>
        </p:nvSpPr>
        <p:spPr>
          <a:xfrm>
            <a:off x="5174575" y="1756588"/>
            <a:ext cx="123000" cy="2967900"/>
          </a:xfrm>
          <a:prstGeom prst="leftBracket">
            <a:avLst>
              <a:gd fmla="val 8333"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844" name="Google Shape;844;p91"/>
          <p:cNvPicPr preferRelativeResize="0"/>
          <p:nvPr/>
        </p:nvPicPr>
        <p:blipFill>
          <a:blip r:embed="rId6">
            <a:alphaModFix/>
          </a:blip>
          <a:stretch>
            <a:fillRect/>
          </a:stretch>
        </p:blipFill>
        <p:spPr>
          <a:xfrm>
            <a:off x="6499823" y="3613689"/>
            <a:ext cx="921325" cy="509777"/>
          </a:xfrm>
          <a:prstGeom prst="rect">
            <a:avLst/>
          </a:prstGeom>
          <a:noFill/>
          <a:ln>
            <a:noFill/>
          </a:ln>
        </p:spPr>
      </p:pic>
      <p:pic>
        <p:nvPicPr>
          <p:cNvPr id="845" name="Google Shape;845;p91"/>
          <p:cNvPicPr preferRelativeResize="0"/>
          <p:nvPr/>
        </p:nvPicPr>
        <p:blipFill>
          <a:blip r:embed="rId7">
            <a:alphaModFix/>
          </a:blip>
          <a:stretch>
            <a:fillRect/>
          </a:stretch>
        </p:blipFill>
        <p:spPr>
          <a:xfrm>
            <a:off x="5875987" y="3053189"/>
            <a:ext cx="678250" cy="374675"/>
          </a:xfrm>
          <a:prstGeom prst="rect">
            <a:avLst/>
          </a:prstGeom>
          <a:noFill/>
          <a:ln>
            <a:noFill/>
          </a:ln>
        </p:spPr>
      </p:pic>
      <p:pic>
        <p:nvPicPr>
          <p:cNvPr id="846" name="Google Shape;846;p91"/>
          <p:cNvPicPr preferRelativeResize="0"/>
          <p:nvPr/>
        </p:nvPicPr>
        <p:blipFill>
          <a:blip r:embed="rId8">
            <a:alphaModFix/>
          </a:blip>
          <a:stretch>
            <a:fillRect/>
          </a:stretch>
        </p:blipFill>
        <p:spPr>
          <a:xfrm>
            <a:off x="6570830" y="2178623"/>
            <a:ext cx="678249" cy="786263"/>
          </a:xfrm>
          <a:prstGeom prst="rect">
            <a:avLst/>
          </a:prstGeom>
          <a:noFill/>
          <a:ln>
            <a:noFill/>
          </a:ln>
        </p:spPr>
      </p:pic>
      <p:pic>
        <p:nvPicPr>
          <p:cNvPr id="847" name="Google Shape;847;p91"/>
          <p:cNvPicPr preferRelativeResize="0"/>
          <p:nvPr/>
        </p:nvPicPr>
        <p:blipFill>
          <a:blip r:embed="rId9">
            <a:alphaModFix/>
          </a:blip>
          <a:stretch>
            <a:fillRect/>
          </a:stretch>
        </p:blipFill>
        <p:spPr>
          <a:xfrm>
            <a:off x="7132621" y="2912764"/>
            <a:ext cx="767875" cy="509775"/>
          </a:xfrm>
          <a:prstGeom prst="rect">
            <a:avLst/>
          </a:prstGeom>
          <a:noFill/>
          <a:ln>
            <a:noFill/>
          </a:ln>
        </p:spPr>
      </p:pic>
      <p:pic>
        <p:nvPicPr>
          <p:cNvPr id="848" name="Google Shape;848;p91"/>
          <p:cNvPicPr preferRelativeResize="0"/>
          <p:nvPr/>
        </p:nvPicPr>
        <p:blipFill>
          <a:blip r:embed="rId10">
            <a:alphaModFix/>
          </a:blip>
          <a:stretch>
            <a:fillRect/>
          </a:stretch>
        </p:blipFill>
        <p:spPr>
          <a:xfrm>
            <a:off x="7853850" y="4001350"/>
            <a:ext cx="547748" cy="4688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92"/>
          <p:cNvPicPr preferRelativeResize="0"/>
          <p:nvPr/>
        </p:nvPicPr>
        <p:blipFill>
          <a:blip r:embed="rId3">
            <a:alphaModFix/>
          </a:blip>
          <a:stretch>
            <a:fillRect/>
          </a:stretch>
        </p:blipFill>
        <p:spPr>
          <a:xfrm>
            <a:off x="276675" y="1946713"/>
            <a:ext cx="1898775" cy="1250075"/>
          </a:xfrm>
          <a:prstGeom prst="rect">
            <a:avLst/>
          </a:prstGeom>
          <a:noFill/>
          <a:ln>
            <a:noFill/>
          </a:ln>
        </p:spPr>
      </p:pic>
      <p:pic>
        <p:nvPicPr>
          <p:cNvPr id="854" name="Google Shape;854;p92"/>
          <p:cNvPicPr preferRelativeResize="0"/>
          <p:nvPr/>
        </p:nvPicPr>
        <p:blipFill>
          <a:blip r:embed="rId4">
            <a:alphaModFix/>
          </a:blip>
          <a:stretch>
            <a:fillRect/>
          </a:stretch>
        </p:blipFill>
        <p:spPr>
          <a:xfrm>
            <a:off x="2175456" y="405731"/>
            <a:ext cx="789075" cy="789075"/>
          </a:xfrm>
          <a:prstGeom prst="rect">
            <a:avLst/>
          </a:prstGeom>
          <a:noFill/>
          <a:ln>
            <a:noFill/>
          </a:ln>
        </p:spPr>
      </p:pic>
      <p:sp>
        <p:nvSpPr>
          <p:cNvPr id="855" name="Google Shape;855;p92"/>
          <p:cNvSpPr/>
          <p:nvPr/>
        </p:nvSpPr>
        <p:spPr>
          <a:xfrm>
            <a:off x="3239950" y="1872475"/>
            <a:ext cx="5376600" cy="3022200"/>
          </a:xfrm>
          <a:prstGeom prst="rect">
            <a:avLst/>
          </a:prstGeom>
          <a:no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56" name="Google Shape;856;p92"/>
          <p:cNvSpPr txBox="1"/>
          <p:nvPr/>
        </p:nvSpPr>
        <p:spPr>
          <a:xfrm>
            <a:off x="2175488" y="1194800"/>
            <a:ext cx="789000" cy="3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000">
                <a:solidFill>
                  <a:schemeClr val="dk1"/>
                </a:solidFill>
                <a:latin typeface="Calibri"/>
                <a:ea typeface="Calibri"/>
                <a:cs typeface="Calibri"/>
                <a:sym typeface="Calibri"/>
              </a:rPr>
              <a:t>User</a:t>
            </a:r>
            <a:endParaRPr b="1" sz="1000">
              <a:solidFill>
                <a:schemeClr val="dk1"/>
              </a:solidFill>
              <a:latin typeface="Calibri"/>
              <a:ea typeface="Calibri"/>
              <a:cs typeface="Calibri"/>
              <a:sym typeface="Calibri"/>
            </a:endParaRPr>
          </a:p>
        </p:txBody>
      </p:sp>
      <p:cxnSp>
        <p:nvCxnSpPr>
          <p:cNvPr id="857" name="Google Shape;857;p92"/>
          <p:cNvCxnSpPr/>
          <p:nvPr/>
        </p:nvCxnSpPr>
        <p:spPr>
          <a:xfrm flipH="1">
            <a:off x="1204500" y="1289750"/>
            <a:ext cx="792300" cy="450900"/>
          </a:xfrm>
          <a:prstGeom prst="straightConnector1">
            <a:avLst/>
          </a:prstGeom>
          <a:noFill/>
          <a:ln cap="flat" cmpd="sng" w="9525">
            <a:solidFill>
              <a:srgbClr val="666666"/>
            </a:solidFill>
            <a:prstDash val="solid"/>
            <a:round/>
            <a:headEnd len="med" w="med" type="none"/>
            <a:tailEnd len="med" w="med" type="stealth"/>
          </a:ln>
        </p:spPr>
      </p:cxnSp>
      <p:sp>
        <p:nvSpPr>
          <p:cNvPr id="858" name="Google Shape;858;p92"/>
          <p:cNvSpPr txBox="1"/>
          <p:nvPr/>
        </p:nvSpPr>
        <p:spPr>
          <a:xfrm>
            <a:off x="831550" y="1140425"/>
            <a:ext cx="789000" cy="3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000">
                <a:solidFill>
                  <a:srgbClr val="666666"/>
                </a:solidFill>
                <a:latin typeface="Calibri"/>
                <a:ea typeface="Calibri"/>
                <a:cs typeface="Calibri"/>
                <a:sym typeface="Calibri"/>
              </a:rPr>
              <a:t>Launches</a:t>
            </a:r>
            <a:endParaRPr sz="1000">
              <a:solidFill>
                <a:srgbClr val="666666"/>
              </a:solidFill>
              <a:latin typeface="Calibri"/>
              <a:ea typeface="Calibri"/>
              <a:cs typeface="Calibri"/>
              <a:sym typeface="Calibri"/>
            </a:endParaRPr>
          </a:p>
        </p:txBody>
      </p:sp>
      <p:sp>
        <p:nvSpPr>
          <p:cNvPr id="859" name="Google Shape;859;p92"/>
          <p:cNvSpPr txBox="1"/>
          <p:nvPr/>
        </p:nvSpPr>
        <p:spPr>
          <a:xfrm>
            <a:off x="2313200" y="2295100"/>
            <a:ext cx="789000" cy="3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000">
                <a:solidFill>
                  <a:srgbClr val="666666"/>
                </a:solidFill>
                <a:latin typeface="Calibri"/>
                <a:ea typeface="Calibri"/>
                <a:cs typeface="Calibri"/>
                <a:sym typeface="Calibri"/>
              </a:rPr>
              <a:t>Creates</a:t>
            </a:r>
            <a:endParaRPr sz="1000">
              <a:solidFill>
                <a:srgbClr val="666666"/>
              </a:solidFill>
              <a:latin typeface="Calibri"/>
              <a:ea typeface="Calibri"/>
              <a:cs typeface="Calibri"/>
              <a:sym typeface="Calibri"/>
            </a:endParaRPr>
          </a:p>
        </p:txBody>
      </p:sp>
      <p:pic>
        <p:nvPicPr>
          <p:cNvPr id="860" name="Google Shape;860;p92"/>
          <p:cNvPicPr preferRelativeResize="0"/>
          <p:nvPr/>
        </p:nvPicPr>
        <p:blipFill>
          <a:blip r:embed="rId5">
            <a:alphaModFix/>
          </a:blip>
          <a:stretch>
            <a:fillRect/>
          </a:stretch>
        </p:blipFill>
        <p:spPr>
          <a:xfrm>
            <a:off x="3462275" y="2129362"/>
            <a:ext cx="2339384" cy="1641913"/>
          </a:xfrm>
          <a:prstGeom prst="rect">
            <a:avLst/>
          </a:prstGeom>
          <a:noFill/>
          <a:ln>
            <a:noFill/>
          </a:ln>
        </p:spPr>
      </p:pic>
      <p:pic>
        <p:nvPicPr>
          <p:cNvPr id="861" name="Google Shape;861;p92"/>
          <p:cNvPicPr preferRelativeResize="0"/>
          <p:nvPr/>
        </p:nvPicPr>
        <p:blipFill>
          <a:blip r:embed="rId6">
            <a:alphaModFix/>
          </a:blip>
          <a:stretch>
            <a:fillRect/>
          </a:stretch>
        </p:blipFill>
        <p:spPr>
          <a:xfrm>
            <a:off x="5435373" y="4110964"/>
            <a:ext cx="921325" cy="509777"/>
          </a:xfrm>
          <a:prstGeom prst="rect">
            <a:avLst/>
          </a:prstGeom>
          <a:noFill/>
          <a:ln>
            <a:noFill/>
          </a:ln>
        </p:spPr>
      </p:pic>
      <p:pic>
        <p:nvPicPr>
          <p:cNvPr id="862" name="Google Shape;862;p92"/>
          <p:cNvPicPr preferRelativeResize="0"/>
          <p:nvPr/>
        </p:nvPicPr>
        <p:blipFill>
          <a:blip r:embed="rId7">
            <a:alphaModFix/>
          </a:blip>
          <a:stretch>
            <a:fillRect/>
          </a:stretch>
        </p:blipFill>
        <p:spPr>
          <a:xfrm>
            <a:off x="6065100" y="2129362"/>
            <a:ext cx="2339384" cy="1641913"/>
          </a:xfrm>
          <a:prstGeom prst="rect">
            <a:avLst/>
          </a:prstGeom>
          <a:noFill/>
          <a:ln>
            <a:noFill/>
          </a:ln>
        </p:spPr>
      </p:pic>
      <p:cxnSp>
        <p:nvCxnSpPr>
          <p:cNvPr id="863" name="Google Shape;863;p92"/>
          <p:cNvCxnSpPr/>
          <p:nvPr/>
        </p:nvCxnSpPr>
        <p:spPr>
          <a:xfrm>
            <a:off x="3340950" y="1188750"/>
            <a:ext cx="2330700" cy="520500"/>
          </a:xfrm>
          <a:prstGeom prst="straightConnector1">
            <a:avLst/>
          </a:prstGeom>
          <a:noFill/>
          <a:ln cap="flat" cmpd="sng" w="9525">
            <a:solidFill>
              <a:srgbClr val="666666"/>
            </a:solidFill>
            <a:prstDash val="solid"/>
            <a:round/>
            <a:headEnd len="med" w="med" type="none"/>
            <a:tailEnd len="med" w="med" type="stealth"/>
          </a:ln>
        </p:spPr>
      </p:cxnSp>
      <p:sp>
        <p:nvSpPr>
          <p:cNvPr id="864" name="Google Shape;864;p92"/>
          <p:cNvSpPr txBox="1"/>
          <p:nvPr/>
        </p:nvSpPr>
        <p:spPr>
          <a:xfrm>
            <a:off x="4449200" y="1058763"/>
            <a:ext cx="789000" cy="31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000">
                <a:solidFill>
                  <a:srgbClr val="666666"/>
                </a:solidFill>
                <a:latin typeface="Calibri"/>
                <a:ea typeface="Calibri"/>
                <a:cs typeface="Calibri"/>
                <a:sym typeface="Calibri"/>
              </a:rPr>
              <a:t>Interacts</a:t>
            </a:r>
            <a:endParaRPr sz="1000">
              <a:solidFill>
                <a:srgbClr val="666666"/>
              </a:solidFill>
              <a:latin typeface="Calibri"/>
              <a:ea typeface="Calibri"/>
              <a:cs typeface="Calibri"/>
              <a:sym typeface="Calibri"/>
            </a:endParaRPr>
          </a:p>
        </p:txBody>
      </p:sp>
      <p:pic>
        <p:nvPicPr>
          <p:cNvPr id="865" name="Google Shape;865;p92"/>
          <p:cNvPicPr preferRelativeResize="0"/>
          <p:nvPr/>
        </p:nvPicPr>
        <p:blipFill>
          <a:blip r:embed="rId8">
            <a:alphaModFix/>
          </a:blip>
          <a:stretch>
            <a:fillRect/>
          </a:stretch>
        </p:blipFill>
        <p:spPr>
          <a:xfrm>
            <a:off x="5200773" y="3287746"/>
            <a:ext cx="470870" cy="312600"/>
          </a:xfrm>
          <a:prstGeom prst="rect">
            <a:avLst/>
          </a:prstGeom>
          <a:noFill/>
          <a:ln>
            <a:noFill/>
          </a:ln>
        </p:spPr>
      </p:pic>
      <p:cxnSp>
        <p:nvCxnSpPr>
          <p:cNvPr id="866" name="Google Shape;866;p92"/>
          <p:cNvCxnSpPr/>
          <p:nvPr/>
        </p:nvCxnSpPr>
        <p:spPr>
          <a:xfrm>
            <a:off x="4273300" y="4055750"/>
            <a:ext cx="948000" cy="466200"/>
          </a:xfrm>
          <a:prstGeom prst="bentConnector3">
            <a:avLst>
              <a:gd fmla="val 0" name="adj1"/>
            </a:avLst>
          </a:prstGeom>
          <a:noFill/>
          <a:ln cap="flat" cmpd="sng" w="9525">
            <a:solidFill>
              <a:schemeClr val="dk2"/>
            </a:solidFill>
            <a:prstDash val="solid"/>
            <a:round/>
            <a:headEnd len="med" w="med" type="stealth"/>
            <a:tailEnd len="med" w="med" type="stealth"/>
          </a:ln>
        </p:spPr>
      </p:cxnSp>
      <p:cxnSp>
        <p:nvCxnSpPr>
          <p:cNvPr id="867" name="Google Shape;867;p92"/>
          <p:cNvCxnSpPr/>
          <p:nvPr/>
        </p:nvCxnSpPr>
        <p:spPr>
          <a:xfrm flipH="1" rot="10800000">
            <a:off x="6570775" y="3962450"/>
            <a:ext cx="872700" cy="559500"/>
          </a:xfrm>
          <a:prstGeom prst="bentConnector3">
            <a:avLst>
              <a:gd fmla="val 99983" name="adj1"/>
            </a:avLst>
          </a:prstGeom>
          <a:noFill/>
          <a:ln cap="flat" cmpd="sng" w="9525">
            <a:solidFill>
              <a:schemeClr val="dk2"/>
            </a:solidFill>
            <a:prstDash val="solid"/>
            <a:round/>
            <a:headEnd len="med" w="med" type="stealth"/>
            <a:tailEnd len="med" w="med" type="stealth"/>
          </a:ln>
        </p:spPr>
      </p:cxnSp>
      <p:sp>
        <p:nvSpPr>
          <p:cNvPr id="868" name="Google Shape;868;p92"/>
          <p:cNvSpPr txBox="1"/>
          <p:nvPr/>
        </p:nvSpPr>
        <p:spPr>
          <a:xfrm>
            <a:off x="4273300" y="124625"/>
            <a:ext cx="4459800" cy="1015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s" sz="3000">
                <a:solidFill>
                  <a:srgbClr val="124484"/>
                </a:solidFill>
                <a:latin typeface="Calibri"/>
                <a:ea typeface="Calibri"/>
                <a:cs typeface="Calibri"/>
                <a:sym typeface="Calibri"/>
              </a:rPr>
              <a:t>EDITO-Infra Autosubmit SaaS</a:t>
            </a:r>
            <a:endParaRPr b="1" sz="3000">
              <a:solidFill>
                <a:srgbClr val="124484"/>
              </a:solidFill>
              <a:latin typeface="Calibri"/>
              <a:ea typeface="Calibri"/>
              <a:cs typeface="Calibri"/>
              <a:sym typeface="Calibri"/>
            </a:endParaRPr>
          </a:p>
        </p:txBody>
      </p:sp>
      <p:cxnSp>
        <p:nvCxnSpPr>
          <p:cNvPr id="869" name="Google Shape;869;p92"/>
          <p:cNvCxnSpPr/>
          <p:nvPr/>
        </p:nvCxnSpPr>
        <p:spPr>
          <a:xfrm>
            <a:off x="2354150" y="2820375"/>
            <a:ext cx="707100" cy="0"/>
          </a:xfrm>
          <a:prstGeom prst="straightConnector1">
            <a:avLst/>
          </a:prstGeom>
          <a:noFill/>
          <a:ln cap="flat" cmpd="sng" w="9525">
            <a:solidFill>
              <a:srgbClr val="666666"/>
            </a:solidFill>
            <a:prstDash val="solid"/>
            <a:round/>
            <a:headEnd len="med" w="med" type="none"/>
            <a:tailEnd len="med" w="med" type="stealth"/>
          </a:ln>
        </p:spPr>
      </p:cxnSp>
      <p:pic>
        <p:nvPicPr>
          <p:cNvPr id="870" name="Google Shape;870;p92"/>
          <p:cNvPicPr preferRelativeResize="0"/>
          <p:nvPr/>
        </p:nvPicPr>
        <p:blipFill rotWithShape="1">
          <a:blip r:embed="rId9">
            <a:alphaModFix/>
          </a:blip>
          <a:srcRect b="33128" l="30635" r="31155" t="0"/>
          <a:stretch/>
        </p:blipFill>
        <p:spPr>
          <a:xfrm>
            <a:off x="2393488" y="2896225"/>
            <a:ext cx="628424" cy="6186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93"/>
          <p:cNvSpPr txBox="1"/>
          <p:nvPr>
            <p:ph type="title"/>
          </p:nvPr>
        </p:nvSpPr>
        <p:spPr>
          <a:xfrm>
            <a:off x="2929150" y="192050"/>
            <a:ext cx="56409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WIP: Postgres support</a:t>
            </a:r>
            <a:endParaRPr/>
          </a:p>
        </p:txBody>
      </p:sp>
      <p:pic>
        <p:nvPicPr>
          <p:cNvPr id="876" name="Google Shape;876;p93"/>
          <p:cNvPicPr preferRelativeResize="0"/>
          <p:nvPr/>
        </p:nvPicPr>
        <p:blipFill>
          <a:blip r:embed="rId3">
            <a:alphaModFix/>
          </a:blip>
          <a:stretch>
            <a:fillRect/>
          </a:stretch>
        </p:blipFill>
        <p:spPr>
          <a:xfrm>
            <a:off x="5334725" y="1061850"/>
            <a:ext cx="3510825" cy="3677600"/>
          </a:xfrm>
          <a:prstGeom prst="rect">
            <a:avLst/>
          </a:prstGeom>
          <a:noFill/>
          <a:ln>
            <a:noFill/>
          </a:ln>
        </p:spPr>
      </p:pic>
      <p:pic>
        <p:nvPicPr>
          <p:cNvPr id="877" name="Google Shape;877;p93"/>
          <p:cNvPicPr preferRelativeResize="0"/>
          <p:nvPr/>
        </p:nvPicPr>
        <p:blipFill>
          <a:blip r:embed="rId4">
            <a:alphaModFix/>
          </a:blip>
          <a:stretch>
            <a:fillRect/>
          </a:stretch>
        </p:blipFill>
        <p:spPr>
          <a:xfrm>
            <a:off x="372950" y="614762"/>
            <a:ext cx="3272975" cy="4419376"/>
          </a:xfrm>
          <a:prstGeom prst="rect">
            <a:avLst/>
          </a:prstGeom>
          <a:noFill/>
          <a:ln>
            <a:noFill/>
          </a:ln>
        </p:spPr>
      </p:pic>
      <p:sp>
        <p:nvSpPr>
          <p:cNvPr id="878" name="Google Shape;878;p93"/>
          <p:cNvSpPr/>
          <p:nvPr/>
        </p:nvSpPr>
        <p:spPr>
          <a:xfrm>
            <a:off x="4055175" y="2578138"/>
            <a:ext cx="870300" cy="6450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879" name="Google Shape;879;p93"/>
          <p:cNvPicPr preferRelativeResize="0"/>
          <p:nvPr/>
        </p:nvPicPr>
        <p:blipFill>
          <a:blip r:embed="rId5">
            <a:alphaModFix/>
          </a:blip>
          <a:stretch>
            <a:fillRect/>
          </a:stretch>
        </p:blipFill>
        <p:spPr>
          <a:xfrm>
            <a:off x="7949651" y="1001125"/>
            <a:ext cx="763826" cy="787676"/>
          </a:xfrm>
          <a:prstGeom prst="rect">
            <a:avLst/>
          </a:prstGeom>
          <a:noFill/>
          <a:ln>
            <a:noFill/>
          </a:ln>
        </p:spPr>
      </p:pic>
      <p:pic>
        <p:nvPicPr>
          <p:cNvPr id="880" name="Google Shape;880;p93"/>
          <p:cNvPicPr preferRelativeResize="0"/>
          <p:nvPr/>
        </p:nvPicPr>
        <p:blipFill>
          <a:blip r:embed="rId6">
            <a:alphaModFix/>
          </a:blip>
          <a:stretch>
            <a:fillRect/>
          </a:stretch>
        </p:blipFill>
        <p:spPr>
          <a:xfrm>
            <a:off x="339150" y="1001125"/>
            <a:ext cx="675026" cy="3197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94"/>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Wrapper impact analysis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95"/>
          <p:cNvSpPr txBox="1"/>
          <p:nvPr>
            <p:ph type="title"/>
          </p:nvPr>
        </p:nvSpPr>
        <p:spPr>
          <a:xfrm>
            <a:off x="1143000" y="172613"/>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Simulated Wrappers</a:t>
            </a:r>
            <a:endParaRPr/>
          </a:p>
        </p:txBody>
      </p:sp>
      <p:pic>
        <p:nvPicPr>
          <p:cNvPr id="892" name="Google Shape;892;p95"/>
          <p:cNvPicPr preferRelativeResize="0"/>
          <p:nvPr/>
        </p:nvPicPr>
        <p:blipFill>
          <a:blip r:embed="rId3">
            <a:alphaModFix/>
          </a:blip>
          <a:stretch>
            <a:fillRect/>
          </a:stretch>
        </p:blipFill>
        <p:spPr>
          <a:xfrm>
            <a:off x="233425" y="944800"/>
            <a:ext cx="4338574" cy="3253925"/>
          </a:xfrm>
          <a:prstGeom prst="rect">
            <a:avLst/>
          </a:prstGeom>
          <a:noFill/>
          <a:ln>
            <a:noFill/>
          </a:ln>
        </p:spPr>
      </p:pic>
      <p:pic>
        <p:nvPicPr>
          <p:cNvPr id="893" name="Google Shape;893;p95"/>
          <p:cNvPicPr preferRelativeResize="0"/>
          <p:nvPr/>
        </p:nvPicPr>
        <p:blipFill>
          <a:blip r:embed="rId4">
            <a:alphaModFix/>
          </a:blip>
          <a:stretch>
            <a:fillRect/>
          </a:stretch>
        </p:blipFill>
        <p:spPr>
          <a:xfrm>
            <a:off x="4572010" y="968600"/>
            <a:ext cx="4275091" cy="3206300"/>
          </a:xfrm>
          <a:prstGeom prst="rect">
            <a:avLst/>
          </a:prstGeom>
          <a:noFill/>
          <a:ln>
            <a:noFill/>
          </a:ln>
        </p:spPr>
      </p:pic>
      <p:sp>
        <p:nvSpPr>
          <p:cNvPr id="894" name="Google Shape;894;p95"/>
          <p:cNvSpPr/>
          <p:nvPr/>
        </p:nvSpPr>
        <p:spPr>
          <a:xfrm>
            <a:off x="2249100" y="2248800"/>
            <a:ext cx="4645800" cy="64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latin typeface="Calibri"/>
                <a:ea typeface="Calibri"/>
                <a:cs typeface="Calibri"/>
                <a:sym typeface="Calibri"/>
              </a:rPr>
              <a:t>TL;DR  vertical wrappers on average improve</a:t>
            </a:r>
            <a:endParaRPr b="1" sz="1800">
              <a:latin typeface="Calibri"/>
              <a:ea typeface="Calibri"/>
              <a:cs typeface="Calibri"/>
              <a:sym typeface="Calibri"/>
            </a:endParaRPr>
          </a:p>
          <a:p>
            <a:pPr indent="0" lvl="0" marL="0" rtl="0" algn="ctr">
              <a:spcBef>
                <a:spcPts val="0"/>
              </a:spcBef>
              <a:spcAft>
                <a:spcPts val="0"/>
              </a:spcAft>
              <a:buNone/>
            </a:pPr>
            <a:r>
              <a:rPr b="1" lang="es" sz="1800">
                <a:latin typeface="Calibri"/>
                <a:ea typeface="Calibri"/>
                <a:cs typeface="Calibri"/>
                <a:sym typeface="Calibri"/>
              </a:rPr>
              <a:t>horizontal not so </a:t>
            </a:r>
            <a:endParaRPr b="1" sz="1800">
              <a:latin typeface="Calibri"/>
              <a:ea typeface="Calibri"/>
              <a:cs typeface="Calibri"/>
              <a:sym typeface="Calibri"/>
            </a:endParaRPr>
          </a:p>
        </p:txBody>
      </p:sp>
      <p:sp>
        <p:nvSpPr>
          <p:cNvPr id="895" name="Google Shape;895;p95"/>
          <p:cNvSpPr/>
          <p:nvPr/>
        </p:nvSpPr>
        <p:spPr>
          <a:xfrm>
            <a:off x="2249100" y="2970900"/>
            <a:ext cx="4645800" cy="64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latin typeface="Calibri"/>
                <a:ea typeface="Calibri"/>
                <a:cs typeface="Calibri"/>
                <a:sym typeface="Calibri"/>
              </a:rPr>
              <a:t>and we need more testing </a:t>
            </a:r>
            <a:endParaRPr b="1" sz="1800">
              <a:latin typeface="Calibri"/>
              <a:ea typeface="Calibri"/>
              <a:cs typeface="Calibri"/>
              <a:sym typeface="Calibri"/>
            </a:endParaRPr>
          </a:p>
          <a:p>
            <a:pPr indent="0" lvl="0" marL="0" rtl="0" algn="ctr">
              <a:spcBef>
                <a:spcPts val="0"/>
              </a:spcBef>
              <a:spcAft>
                <a:spcPts val="0"/>
              </a:spcAft>
              <a:buNone/>
            </a:pPr>
            <a:r>
              <a:rPr b="1" lang="es" sz="1800">
                <a:latin typeface="Calibri"/>
                <a:ea typeface="Calibri"/>
                <a:cs typeface="Calibri"/>
                <a:sym typeface="Calibri"/>
              </a:rPr>
              <a:t>(Enric is here!)</a:t>
            </a:r>
            <a:endParaRPr b="1"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96"/>
          <p:cNvSpPr txBox="1"/>
          <p:nvPr>
            <p:ph type="title"/>
          </p:nvPr>
        </p:nvSpPr>
        <p:spPr>
          <a:xfrm>
            <a:off x="1143000" y="172613"/>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Real Life Testing</a:t>
            </a:r>
            <a:endParaRPr/>
          </a:p>
        </p:txBody>
      </p:sp>
      <p:pic>
        <p:nvPicPr>
          <p:cNvPr id="902" name="Google Shape;902;p96"/>
          <p:cNvPicPr preferRelativeResize="0"/>
          <p:nvPr/>
        </p:nvPicPr>
        <p:blipFill>
          <a:blip r:embed="rId3">
            <a:alphaModFix/>
          </a:blip>
          <a:stretch>
            <a:fillRect/>
          </a:stretch>
        </p:blipFill>
        <p:spPr>
          <a:xfrm>
            <a:off x="4693141" y="955475"/>
            <a:ext cx="4310058" cy="3232550"/>
          </a:xfrm>
          <a:prstGeom prst="rect">
            <a:avLst/>
          </a:prstGeom>
          <a:noFill/>
          <a:ln>
            <a:noFill/>
          </a:ln>
        </p:spPr>
      </p:pic>
      <p:pic>
        <p:nvPicPr>
          <p:cNvPr id="903" name="Google Shape;903;p96"/>
          <p:cNvPicPr preferRelativeResize="0"/>
          <p:nvPr/>
        </p:nvPicPr>
        <p:blipFill>
          <a:blip r:embed="rId4">
            <a:alphaModFix/>
          </a:blip>
          <a:stretch>
            <a:fillRect/>
          </a:stretch>
        </p:blipFill>
        <p:spPr>
          <a:xfrm>
            <a:off x="306275" y="976838"/>
            <a:ext cx="4310099" cy="3232574"/>
          </a:xfrm>
          <a:prstGeom prst="rect">
            <a:avLst/>
          </a:prstGeom>
          <a:noFill/>
          <a:ln>
            <a:noFill/>
          </a:ln>
        </p:spPr>
      </p:pic>
      <p:sp>
        <p:nvSpPr>
          <p:cNvPr id="904" name="Google Shape;904;p96"/>
          <p:cNvSpPr txBox="1"/>
          <p:nvPr/>
        </p:nvSpPr>
        <p:spPr>
          <a:xfrm>
            <a:off x="2416950" y="2340900"/>
            <a:ext cx="4310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800">
              <a:solidFill>
                <a:schemeClr val="dk1"/>
              </a:solidFill>
              <a:latin typeface="Calibri"/>
              <a:ea typeface="Calibri"/>
              <a:cs typeface="Calibri"/>
              <a:sym typeface="Calibri"/>
            </a:endParaRPr>
          </a:p>
        </p:txBody>
      </p:sp>
      <p:sp>
        <p:nvSpPr>
          <p:cNvPr id="905" name="Google Shape;905;p96"/>
          <p:cNvSpPr txBox="1"/>
          <p:nvPr/>
        </p:nvSpPr>
        <p:spPr>
          <a:xfrm rot="-5400000">
            <a:off x="-681750" y="2484725"/>
            <a:ext cx="173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chemeClr val="dk1"/>
                </a:solidFill>
                <a:latin typeface="Calibri"/>
                <a:ea typeface="Calibri"/>
                <a:cs typeface="Calibri"/>
                <a:sym typeface="Calibri"/>
              </a:rPr>
              <a:t>queue time (s)</a:t>
            </a:r>
            <a:endParaRPr sz="1200">
              <a:solidFill>
                <a:schemeClr val="dk1"/>
              </a:solidFill>
              <a:latin typeface="Calibri"/>
              <a:ea typeface="Calibri"/>
              <a:cs typeface="Calibri"/>
              <a:sym typeface="Calibri"/>
            </a:endParaRPr>
          </a:p>
        </p:txBody>
      </p:sp>
      <p:sp>
        <p:nvSpPr>
          <p:cNvPr id="906" name="Google Shape;906;p96"/>
          <p:cNvSpPr txBox="1"/>
          <p:nvPr/>
        </p:nvSpPr>
        <p:spPr>
          <a:xfrm rot="-5400000">
            <a:off x="3890250" y="2484725"/>
            <a:ext cx="173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chemeClr val="dk1"/>
                </a:solidFill>
                <a:latin typeface="Calibri"/>
                <a:ea typeface="Calibri"/>
                <a:cs typeface="Calibri"/>
                <a:sym typeface="Calibri"/>
              </a:rPr>
              <a:t>queue time (s)</a:t>
            </a:r>
            <a:endParaRPr sz="1200">
              <a:solidFill>
                <a:schemeClr val="dk1"/>
              </a:solidFill>
              <a:latin typeface="Calibri"/>
              <a:ea typeface="Calibri"/>
              <a:cs typeface="Calibri"/>
              <a:sym typeface="Calibri"/>
            </a:endParaRPr>
          </a:p>
        </p:txBody>
      </p:sp>
      <p:sp>
        <p:nvSpPr>
          <p:cNvPr id="907" name="Google Shape;907;p96"/>
          <p:cNvSpPr/>
          <p:nvPr/>
        </p:nvSpPr>
        <p:spPr>
          <a:xfrm>
            <a:off x="2309700" y="2269575"/>
            <a:ext cx="4524600" cy="64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chemeClr val="dk1"/>
                </a:solidFill>
                <a:latin typeface="Calibri"/>
                <a:ea typeface="Calibri"/>
                <a:cs typeface="Calibri"/>
                <a:sym typeface="Calibri"/>
              </a:rPr>
              <a:t>10x LESS QUEUE TIME IN BOTH PLATFORMS</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97"/>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Documentation, Testing</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98"/>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s"/>
              <a:t>New documentation</a:t>
            </a:r>
            <a:endParaRPr/>
          </a:p>
          <a:p>
            <a:pPr indent="0" lvl="0" marL="0" rtl="0" algn="ctr">
              <a:spcBef>
                <a:spcPts val="0"/>
              </a:spcBef>
              <a:spcAft>
                <a:spcPts val="0"/>
              </a:spcAft>
              <a:buNone/>
            </a:pPr>
            <a:r>
              <a:t/>
            </a:r>
            <a:endParaRPr/>
          </a:p>
        </p:txBody>
      </p:sp>
      <p:sp>
        <p:nvSpPr>
          <p:cNvPr id="918" name="Google Shape;918;p98"/>
          <p:cNvSpPr txBox="1"/>
          <p:nvPr>
            <p:ph idx="1" type="body"/>
          </p:nvPr>
        </p:nvSpPr>
        <p:spPr>
          <a:xfrm>
            <a:off x="452750" y="2381052"/>
            <a:ext cx="8238600" cy="638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s" sz="2300"/>
              <a:t>How can we make our software documentation more friendly and usable?</a:t>
            </a:r>
            <a:endParaRPr sz="23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99"/>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New documentation</a:t>
            </a:r>
            <a:endParaRPr/>
          </a:p>
        </p:txBody>
      </p:sp>
      <p:pic>
        <p:nvPicPr>
          <p:cNvPr id="924" name="Google Shape;924;p99"/>
          <p:cNvPicPr preferRelativeResize="0"/>
          <p:nvPr/>
        </p:nvPicPr>
        <p:blipFill rotWithShape="1">
          <a:blip r:embed="rId3">
            <a:alphaModFix/>
          </a:blip>
          <a:srcRect b="0" l="0" r="0" t="921"/>
          <a:stretch/>
        </p:blipFill>
        <p:spPr>
          <a:xfrm>
            <a:off x="1932175" y="661925"/>
            <a:ext cx="5279650" cy="41750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00"/>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New documentation (GUI/API)</a:t>
            </a:r>
            <a:endParaRPr/>
          </a:p>
        </p:txBody>
      </p:sp>
      <p:pic>
        <p:nvPicPr>
          <p:cNvPr id="930" name="Google Shape;930;p100"/>
          <p:cNvPicPr preferRelativeResize="0"/>
          <p:nvPr/>
        </p:nvPicPr>
        <p:blipFill>
          <a:blip r:embed="rId3">
            <a:alphaModFix/>
          </a:blip>
          <a:stretch>
            <a:fillRect/>
          </a:stretch>
        </p:blipFill>
        <p:spPr>
          <a:xfrm>
            <a:off x="121300" y="792962"/>
            <a:ext cx="4665827" cy="2986524"/>
          </a:xfrm>
          <a:prstGeom prst="rect">
            <a:avLst/>
          </a:prstGeom>
          <a:noFill/>
          <a:ln>
            <a:noFill/>
          </a:ln>
        </p:spPr>
      </p:pic>
      <p:pic>
        <p:nvPicPr>
          <p:cNvPr id="931" name="Google Shape;931;p100"/>
          <p:cNvPicPr preferRelativeResize="0"/>
          <p:nvPr/>
        </p:nvPicPr>
        <p:blipFill>
          <a:blip r:embed="rId4">
            <a:alphaModFix/>
          </a:blip>
          <a:stretch>
            <a:fillRect/>
          </a:stretch>
        </p:blipFill>
        <p:spPr>
          <a:xfrm>
            <a:off x="4951025" y="1585476"/>
            <a:ext cx="4004348" cy="33758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8"/>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Initiatives and centers powered by Autosubmit</a:t>
            </a:r>
            <a:endParaRPr/>
          </a:p>
        </p:txBody>
      </p:sp>
      <p:pic>
        <p:nvPicPr>
          <p:cNvPr descr="https://insitu.copernicus.eu/state-of-play/atmosphere-service-logo/@@images/a2eed421-3b94-48db-b471-4a5529628e2e.png" id="191" name="Google Shape;191;p38"/>
          <p:cNvPicPr preferRelativeResize="0"/>
          <p:nvPr/>
        </p:nvPicPr>
        <p:blipFill>
          <a:blip r:embed="rId3">
            <a:alphaModFix/>
          </a:blip>
          <a:stretch>
            <a:fillRect/>
          </a:stretch>
        </p:blipFill>
        <p:spPr>
          <a:xfrm>
            <a:off x="440050" y="1261325"/>
            <a:ext cx="2715900" cy="1310425"/>
          </a:xfrm>
          <a:prstGeom prst="rect">
            <a:avLst/>
          </a:prstGeom>
          <a:noFill/>
          <a:ln>
            <a:noFill/>
          </a:ln>
        </p:spPr>
      </p:pic>
      <p:pic>
        <p:nvPicPr>
          <p:cNvPr descr="https://static.wixstatic.com/media/7bab55_4719d21d361c4b5eadc30e099d69cc19~mv2.png/v1/fill/w_1181,h_1004,al_c/7bab55_4719d21d361c4b5eadc30e099d69cc19~mv2.png" id="192" name="Google Shape;192;p38"/>
          <p:cNvPicPr preferRelativeResize="0"/>
          <p:nvPr/>
        </p:nvPicPr>
        <p:blipFill>
          <a:blip r:embed="rId4">
            <a:alphaModFix/>
          </a:blip>
          <a:stretch>
            <a:fillRect/>
          </a:stretch>
        </p:blipFill>
        <p:spPr>
          <a:xfrm>
            <a:off x="3278375" y="1211688"/>
            <a:ext cx="1657699" cy="1409700"/>
          </a:xfrm>
          <a:prstGeom prst="rect">
            <a:avLst/>
          </a:prstGeom>
          <a:noFill/>
          <a:ln>
            <a:noFill/>
          </a:ln>
        </p:spPr>
      </p:pic>
      <p:pic>
        <p:nvPicPr>
          <p:cNvPr id="193" name="Google Shape;193;p38"/>
          <p:cNvPicPr preferRelativeResize="0"/>
          <p:nvPr>
            <p:ph idx="4294967295" type="body"/>
          </p:nvPr>
        </p:nvPicPr>
        <p:blipFill rotWithShape="1">
          <a:blip r:embed="rId5">
            <a:alphaModFix/>
          </a:blip>
          <a:srcRect b="5986" l="6494" r="7483" t="60808"/>
          <a:stretch/>
        </p:blipFill>
        <p:spPr>
          <a:xfrm>
            <a:off x="824338" y="2974713"/>
            <a:ext cx="1947300" cy="710100"/>
          </a:xfrm>
          <a:prstGeom prst="rect">
            <a:avLst/>
          </a:prstGeom>
          <a:noFill/>
          <a:ln>
            <a:noFill/>
          </a:ln>
        </p:spPr>
      </p:pic>
      <p:pic>
        <p:nvPicPr>
          <p:cNvPr descr="https://www.ecmwf.int/sites/default/files/styles/max_325x325/public/2023-12/eu-destination-earth-visual.png?itok=GGKz8emG" id="194" name="Google Shape;194;p38"/>
          <p:cNvPicPr preferRelativeResize="0"/>
          <p:nvPr/>
        </p:nvPicPr>
        <p:blipFill>
          <a:blip r:embed="rId6">
            <a:alphaModFix/>
          </a:blip>
          <a:stretch>
            <a:fillRect/>
          </a:stretch>
        </p:blipFill>
        <p:spPr>
          <a:xfrm>
            <a:off x="5721350" y="1548774"/>
            <a:ext cx="1876675" cy="800725"/>
          </a:xfrm>
          <a:prstGeom prst="rect">
            <a:avLst/>
          </a:prstGeom>
          <a:noFill/>
          <a:ln>
            <a:noFill/>
          </a:ln>
        </p:spPr>
      </p:pic>
      <p:pic>
        <p:nvPicPr>
          <p:cNvPr descr="https://eerie-project.eu/wp-content/uploads/2023/03/Logo-EERIE-white-background.png" id="195" name="Google Shape;195;p38"/>
          <p:cNvPicPr preferRelativeResize="0"/>
          <p:nvPr/>
        </p:nvPicPr>
        <p:blipFill>
          <a:blip r:embed="rId7">
            <a:alphaModFix/>
          </a:blip>
          <a:stretch>
            <a:fillRect/>
          </a:stretch>
        </p:blipFill>
        <p:spPr>
          <a:xfrm>
            <a:off x="3333750" y="2621375"/>
            <a:ext cx="1905000" cy="1185825"/>
          </a:xfrm>
          <a:prstGeom prst="rect">
            <a:avLst/>
          </a:prstGeom>
          <a:noFill/>
          <a:ln>
            <a:noFill/>
          </a:ln>
        </p:spPr>
      </p:pic>
      <p:pic>
        <p:nvPicPr>
          <p:cNvPr descr="https://upload.wikimedia.org/wikipedia/commons/thumb/3/3a/Logo_KIT.svg/1200px-Logo_KIT.svg.png" id="196" name="Google Shape;196;p38"/>
          <p:cNvPicPr preferRelativeResize="0"/>
          <p:nvPr/>
        </p:nvPicPr>
        <p:blipFill>
          <a:blip r:embed="rId8">
            <a:alphaModFix/>
          </a:blip>
          <a:stretch>
            <a:fillRect/>
          </a:stretch>
        </p:blipFill>
        <p:spPr>
          <a:xfrm>
            <a:off x="5619750" y="2720900"/>
            <a:ext cx="2263550" cy="11317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01"/>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s"/>
              <a:t>Testing</a:t>
            </a:r>
            <a:endParaRPr/>
          </a:p>
          <a:p>
            <a:pPr indent="0" lvl="0" marL="0" rtl="0" algn="ctr">
              <a:spcBef>
                <a:spcPts val="0"/>
              </a:spcBef>
              <a:spcAft>
                <a:spcPts val="0"/>
              </a:spcAft>
              <a:buNone/>
            </a:pPr>
            <a:r>
              <a:t/>
            </a:r>
            <a:endParaRPr/>
          </a:p>
        </p:txBody>
      </p:sp>
      <p:sp>
        <p:nvSpPr>
          <p:cNvPr id="937" name="Google Shape;937;p101"/>
          <p:cNvSpPr txBox="1"/>
          <p:nvPr>
            <p:ph idx="1" type="body"/>
          </p:nvPr>
        </p:nvSpPr>
        <p:spPr>
          <a:xfrm>
            <a:off x="452750" y="2381052"/>
            <a:ext cx="8238600" cy="638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s" sz="2300"/>
              <a:t>How can we make our software more stable, and avoid regressions?</a:t>
            </a:r>
            <a:endParaRPr sz="23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02"/>
          <p:cNvSpPr txBox="1"/>
          <p:nvPr>
            <p:ph type="title"/>
          </p:nvPr>
        </p:nvSpPr>
        <p:spPr>
          <a:xfrm>
            <a:off x="1143000" y="172613"/>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Testing</a:t>
            </a:r>
            <a:endParaRPr/>
          </a:p>
        </p:txBody>
      </p:sp>
      <p:sp>
        <p:nvSpPr>
          <p:cNvPr id="944" name="Google Shape;944;p102"/>
          <p:cNvSpPr txBox="1"/>
          <p:nvPr/>
        </p:nvSpPr>
        <p:spPr>
          <a:xfrm>
            <a:off x="638275" y="947550"/>
            <a:ext cx="7786500" cy="35094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Migrating from unittest to Pytest + fixtures</a:t>
            </a:r>
            <a:endParaRPr sz="2200">
              <a:solidFill>
                <a:schemeClr val="dk1"/>
              </a:solidFill>
              <a:latin typeface="Calibri"/>
              <a:ea typeface="Calibri"/>
              <a:cs typeface="Calibri"/>
              <a:sym typeface="Calibri"/>
            </a:endParaRPr>
          </a:p>
          <a:p>
            <a:pPr indent="-368300" lvl="0" marL="457200" rtl="0" algn="l">
              <a:lnSpc>
                <a:spcPct val="115000"/>
              </a:lnSpc>
              <a:spcBef>
                <a:spcPts val="100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Measuring test coverage of changed code in CICD pipelines</a:t>
            </a:r>
            <a:endParaRPr sz="2200">
              <a:solidFill>
                <a:schemeClr val="dk1"/>
              </a:solidFill>
              <a:latin typeface="Calibri"/>
              <a:ea typeface="Calibri"/>
              <a:cs typeface="Calibri"/>
              <a:sym typeface="Calibri"/>
            </a:endParaRPr>
          </a:p>
          <a:p>
            <a:pPr indent="-368300" lvl="0" marL="457200" rtl="0" algn="l">
              <a:lnSpc>
                <a:spcPct val="115000"/>
              </a:lnSpc>
              <a:spcBef>
                <a:spcPts val="100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Preparing for automation that will:</a:t>
            </a:r>
            <a:endParaRPr sz="2200">
              <a:solidFill>
                <a:schemeClr val="dk1"/>
              </a:solidFill>
              <a:latin typeface="Calibri"/>
              <a:ea typeface="Calibri"/>
              <a:cs typeface="Calibri"/>
              <a:sym typeface="Calibri"/>
            </a:endParaRPr>
          </a:p>
          <a:p>
            <a:pPr indent="-368300" lvl="1" marL="914400" rtl="0" algn="l">
              <a:lnSpc>
                <a:spcPct val="115000"/>
              </a:lnSpc>
              <a:spcBef>
                <a:spcPts val="100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test more versions of Python</a:t>
            </a:r>
            <a:endParaRPr sz="2200">
              <a:solidFill>
                <a:schemeClr val="dk1"/>
              </a:solidFill>
              <a:latin typeface="Calibri"/>
              <a:ea typeface="Calibri"/>
              <a:cs typeface="Calibri"/>
              <a:sym typeface="Calibri"/>
            </a:endParaRPr>
          </a:p>
          <a:p>
            <a:pPr indent="-368300" lvl="1" marL="914400" rtl="0" algn="l">
              <a:lnSpc>
                <a:spcPct val="115000"/>
              </a:lnSpc>
              <a:spcBef>
                <a:spcPts val="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run more tests (unit, regression, …)</a:t>
            </a:r>
            <a:endParaRPr sz="2200">
              <a:solidFill>
                <a:schemeClr val="dk1"/>
              </a:solidFill>
              <a:latin typeface="Calibri"/>
              <a:ea typeface="Calibri"/>
              <a:cs typeface="Calibri"/>
              <a:sym typeface="Calibri"/>
            </a:endParaRPr>
          </a:p>
          <a:p>
            <a:pPr indent="-368300" lvl="1" marL="914400" rtl="0" algn="l">
              <a:lnSpc>
                <a:spcPct val="115000"/>
              </a:lnSpc>
              <a:spcBef>
                <a:spcPts val="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build Docker images</a:t>
            </a:r>
            <a:endParaRPr sz="2200">
              <a:solidFill>
                <a:schemeClr val="dk1"/>
              </a:solidFill>
              <a:latin typeface="Calibri"/>
              <a:ea typeface="Calibri"/>
              <a:cs typeface="Calibri"/>
              <a:sym typeface="Calibri"/>
            </a:endParaRPr>
          </a:p>
          <a:p>
            <a:pPr indent="-368300" lvl="1" marL="914400" rtl="0" algn="l">
              <a:lnSpc>
                <a:spcPct val="115000"/>
              </a:lnSpc>
              <a:spcBef>
                <a:spcPts val="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deploy automatically after tests to PyPI, DockerHub</a:t>
            </a:r>
            <a:endParaRPr sz="22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03"/>
          <p:cNvSpPr txBox="1"/>
          <p:nvPr>
            <p:ph type="title"/>
          </p:nvPr>
        </p:nvSpPr>
        <p:spPr>
          <a:xfrm>
            <a:off x="1143000" y="172613"/>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Testing</a:t>
            </a:r>
            <a:endParaRPr/>
          </a:p>
        </p:txBody>
      </p:sp>
      <p:pic>
        <p:nvPicPr>
          <p:cNvPr id="951" name="Google Shape;951;p103"/>
          <p:cNvPicPr preferRelativeResize="0"/>
          <p:nvPr/>
        </p:nvPicPr>
        <p:blipFill>
          <a:blip r:embed="rId3">
            <a:alphaModFix/>
          </a:blip>
          <a:stretch>
            <a:fillRect/>
          </a:stretch>
        </p:blipFill>
        <p:spPr>
          <a:xfrm>
            <a:off x="1640975" y="623225"/>
            <a:ext cx="5862050" cy="4046050"/>
          </a:xfrm>
          <a:prstGeom prst="rect">
            <a:avLst/>
          </a:prstGeom>
          <a:noFill/>
          <a:ln>
            <a:noFill/>
          </a:ln>
        </p:spPr>
      </p:pic>
      <p:sp>
        <p:nvSpPr>
          <p:cNvPr id="952" name="Google Shape;952;p103"/>
          <p:cNvSpPr/>
          <p:nvPr/>
        </p:nvSpPr>
        <p:spPr>
          <a:xfrm>
            <a:off x="1999700" y="4372625"/>
            <a:ext cx="1736400" cy="196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53" name="Google Shape;953;p103"/>
          <p:cNvSpPr/>
          <p:nvPr/>
        </p:nvSpPr>
        <p:spPr>
          <a:xfrm>
            <a:off x="2045300" y="2473650"/>
            <a:ext cx="1736400" cy="196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54" name="Google Shape;954;p103"/>
          <p:cNvSpPr/>
          <p:nvPr/>
        </p:nvSpPr>
        <p:spPr>
          <a:xfrm>
            <a:off x="1799300" y="2397500"/>
            <a:ext cx="200400" cy="196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04"/>
          <p:cNvSpPr txBox="1"/>
          <p:nvPr>
            <p:ph type="title"/>
          </p:nvPr>
        </p:nvSpPr>
        <p:spPr>
          <a:xfrm>
            <a:off x="1143000" y="172613"/>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Testing</a:t>
            </a:r>
            <a:endParaRPr/>
          </a:p>
        </p:txBody>
      </p:sp>
      <p:pic>
        <p:nvPicPr>
          <p:cNvPr id="961" name="Google Shape;961;p104"/>
          <p:cNvPicPr preferRelativeResize="0"/>
          <p:nvPr/>
        </p:nvPicPr>
        <p:blipFill>
          <a:blip r:embed="rId3">
            <a:alphaModFix/>
          </a:blip>
          <a:stretch>
            <a:fillRect/>
          </a:stretch>
        </p:blipFill>
        <p:spPr>
          <a:xfrm>
            <a:off x="1668087" y="623227"/>
            <a:ext cx="5807826" cy="4045750"/>
          </a:xfrm>
          <a:prstGeom prst="rect">
            <a:avLst/>
          </a:prstGeom>
          <a:noFill/>
          <a:ln>
            <a:noFill/>
          </a:ln>
        </p:spPr>
      </p:pic>
      <p:sp>
        <p:nvSpPr>
          <p:cNvPr id="962" name="Google Shape;962;p104"/>
          <p:cNvSpPr/>
          <p:nvPr/>
        </p:nvSpPr>
        <p:spPr>
          <a:xfrm>
            <a:off x="2591175" y="517600"/>
            <a:ext cx="327900" cy="3991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05"/>
          <p:cNvSpPr txBox="1"/>
          <p:nvPr>
            <p:ph type="title"/>
          </p:nvPr>
        </p:nvSpPr>
        <p:spPr>
          <a:xfrm>
            <a:off x="1143000" y="172613"/>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Testing Suite</a:t>
            </a:r>
            <a:endParaRPr/>
          </a:p>
        </p:txBody>
      </p:sp>
      <p:sp>
        <p:nvSpPr>
          <p:cNvPr id="969" name="Google Shape;969;p105"/>
          <p:cNvSpPr txBox="1"/>
          <p:nvPr/>
        </p:nvSpPr>
        <p:spPr>
          <a:xfrm>
            <a:off x="638275" y="947550"/>
            <a:ext cx="7786500" cy="35094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Running tests using recent versions of Autosubmit</a:t>
            </a:r>
            <a:endParaRPr sz="2200">
              <a:solidFill>
                <a:schemeClr val="dk1"/>
              </a:solidFill>
              <a:latin typeface="Calibri"/>
              <a:ea typeface="Calibri"/>
              <a:cs typeface="Calibri"/>
              <a:sym typeface="Calibri"/>
            </a:endParaRPr>
          </a:p>
          <a:p>
            <a:pPr indent="-368300" lvl="1" marL="914400" rtl="0" algn="l">
              <a:lnSpc>
                <a:spcPct val="115000"/>
              </a:lnSpc>
              <a:spcBef>
                <a:spcPts val="100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In the future this can be used to validate a .dev release, before an official PyPI/Docker/modules release</a:t>
            </a:r>
            <a:endParaRPr sz="2200">
              <a:solidFill>
                <a:schemeClr val="dk1"/>
              </a:solidFill>
              <a:latin typeface="Calibri"/>
              <a:ea typeface="Calibri"/>
              <a:cs typeface="Calibri"/>
              <a:sym typeface="Calibri"/>
            </a:endParaRPr>
          </a:p>
          <a:p>
            <a:pPr indent="-368300" lvl="0" marL="457200" rtl="0" algn="l">
              <a:lnSpc>
                <a:spcPct val="115000"/>
              </a:lnSpc>
              <a:spcBef>
                <a:spcPts val="1000"/>
              </a:spcBef>
              <a:spcAft>
                <a:spcPts val="0"/>
              </a:spcAft>
              <a:buClr>
                <a:schemeClr val="dk1"/>
              </a:buClr>
              <a:buSzPts val="2200"/>
              <a:buFont typeface="Calibri"/>
              <a:buChar char="●"/>
            </a:pPr>
            <a:r>
              <a:rPr lang="es" sz="2200">
                <a:solidFill>
                  <a:schemeClr val="dk1"/>
                </a:solidFill>
                <a:latin typeface="Calibri"/>
                <a:ea typeface="Calibri"/>
                <a:cs typeface="Calibri"/>
                <a:sym typeface="Calibri"/>
              </a:rPr>
              <a:t>Approval of Testing Suite runners used to change the default module version of Autosubmit on VM’s, and to release to package management sites.</a:t>
            </a:r>
            <a:endParaRPr sz="2200">
              <a:solidFill>
                <a:schemeClr val="dk1"/>
              </a:solidFill>
              <a:latin typeface="Calibri"/>
              <a:ea typeface="Calibri"/>
              <a:cs typeface="Calibri"/>
              <a:sym typeface="Calibri"/>
            </a:endParaRPr>
          </a:p>
          <a:p>
            <a:pPr indent="-368300" lvl="0" marL="457200" rtl="0" algn="l">
              <a:lnSpc>
                <a:spcPct val="115000"/>
              </a:lnSpc>
              <a:spcBef>
                <a:spcPts val="1000"/>
              </a:spcBef>
              <a:spcAft>
                <a:spcPts val="1000"/>
              </a:spcAft>
              <a:buClr>
                <a:schemeClr val="dk1"/>
              </a:buClr>
              <a:buSzPts val="2200"/>
              <a:buFont typeface="Calibri"/>
              <a:buChar char="●"/>
            </a:pPr>
            <a:r>
              <a:rPr lang="es" sz="2200">
                <a:solidFill>
                  <a:schemeClr val="dk1"/>
                </a:solidFill>
                <a:latin typeface="Calibri"/>
                <a:ea typeface="Calibri"/>
                <a:cs typeface="Calibri"/>
                <a:sym typeface="Calibri"/>
              </a:rPr>
              <a:t>Launch TS periodically, automatically.</a:t>
            </a:r>
            <a:endParaRPr sz="22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06"/>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Autosubmit roadmap</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07"/>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980" name="Google Shape;980;p107"/>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1" name="Google Shape;981;p107"/>
          <p:cNvSpPr/>
          <p:nvPr/>
        </p:nvSpPr>
        <p:spPr>
          <a:xfrm>
            <a:off x="1050000" y="2332278"/>
            <a:ext cx="1487100" cy="508200"/>
          </a:xfrm>
          <a:prstGeom prst="rect">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200">
                <a:solidFill>
                  <a:srgbClr val="FFFFFF"/>
                </a:solidFill>
              </a:rPr>
              <a:t>Autosubmit 3</a:t>
            </a:r>
            <a:endParaRPr b="1" sz="1200">
              <a:solidFill>
                <a:srgbClr val="FFFFFF"/>
              </a:solidFill>
            </a:endParaRPr>
          </a:p>
        </p:txBody>
      </p:sp>
      <p:sp>
        <p:nvSpPr>
          <p:cNvPr id="982" name="Google Shape;982;p107"/>
          <p:cNvSpPr/>
          <p:nvPr/>
        </p:nvSpPr>
        <p:spPr>
          <a:xfrm>
            <a:off x="2540051" y="1938475"/>
            <a:ext cx="982800" cy="360000"/>
          </a:xfrm>
          <a:prstGeom prst="rect">
            <a:avLst/>
          </a:prstGeom>
          <a:solidFill>
            <a:srgbClr val="4D4D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rPr>
              <a:t>Current version</a:t>
            </a:r>
            <a:endParaRPr sz="1100">
              <a:solidFill>
                <a:srgbClr val="FFFFFF"/>
              </a:solidFill>
            </a:endParaRPr>
          </a:p>
        </p:txBody>
      </p:sp>
      <p:sp>
        <p:nvSpPr>
          <p:cNvPr id="983" name="Google Shape;983;p107"/>
          <p:cNvSpPr/>
          <p:nvPr/>
        </p:nvSpPr>
        <p:spPr>
          <a:xfrm>
            <a:off x="2537099" y="2321075"/>
            <a:ext cx="982800" cy="508200"/>
          </a:xfrm>
          <a:prstGeom prst="rect">
            <a:avLst/>
          </a:prstGeom>
          <a:solidFill>
            <a:srgbClr val="B7B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s" sz="1200">
                <a:solidFill>
                  <a:schemeClr val="dk1"/>
                </a:solidFill>
              </a:rPr>
              <a:t>v3.15.18</a:t>
            </a:r>
            <a:endParaRPr sz="1200">
              <a:solidFill>
                <a:schemeClr val="dk1"/>
              </a:solidFill>
            </a:endParaRPr>
          </a:p>
          <a:p>
            <a:pPr indent="0" lvl="0" marL="0" marR="0" rtl="0" algn="ctr">
              <a:lnSpc>
                <a:spcPct val="100000"/>
              </a:lnSpc>
              <a:spcBef>
                <a:spcPts val="0"/>
              </a:spcBef>
              <a:spcAft>
                <a:spcPts val="0"/>
              </a:spcAft>
              <a:buNone/>
            </a:pPr>
            <a:r>
              <a:rPr lang="es" sz="1200">
                <a:solidFill>
                  <a:schemeClr val="dk1"/>
                </a:solidFill>
              </a:rPr>
              <a:t>May. 2024</a:t>
            </a:r>
            <a:endParaRPr sz="1200">
              <a:solidFill>
                <a:schemeClr val="dk1"/>
              </a:solidFill>
            </a:endParaRPr>
          </a:p>
        </p:txBody>
      </p:sp>
      <p:sp>
        <p:nvSpPr>
          <p:cNvPr id="984" name="Google Shape;984;p107"/>
          <p:cNvSpPr/>
          <p:nvPr/>
        </p:nvSpPr>
        <p:spPr>
          <a:xfrm>
            <a:off x="3522850" y="1938475"/>
            <a:ext cx="2413800" cy="360000"/>
          </a:xfrm>
          <a:prstGeom prst="chevron">
            <a:avLst>
              <a:gd fmla="val 50000" name="adj"/>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chemeClr val="lt1"/>
                </a:solidFill>
                <a:latin typeface="Roboto"/>
                <a:ea typeface="Roboto"/>
                <a:cs typeface="Roboto"/>
                <a:sym typeface="Roboto"/>
              </a:rPr>
              <a:t>Current version features </a:t>
            </a:r>
            <a:endParaRPr sz="1100">
              <a:solidFill>
                <a:srgbClr val="FFFFFF"/>
              </a:solidFill>
              <a:latin typeface="Roboto"/>
              <a:ea typeface="Roboto"/>
              <a:cs typeface="Roboto"/>
              <a:sym typeface="Roboto"/>
            </a:endParaRPr>
          </a:p>
        </p:txBody>
      </p:sp>
      <p:sp>
        <p:nvSpPr>
          <p:cNvPr id="985" name="Google Shape;985;p107"/>
          <p:cNvSpPr/>
          <p:nvPr/>
        </p:nvSpPr>
        <p:spPr>
          <a:xfrm>
            <a:off x="5829450" y="1938475"/>
            <a:ext cx="2164200" cy="360000"/>
          </a:xfrm>
          <a:prstGeom prst="chevron">
            <a:avLst>
              <a:gd fmla="val 5000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Roboto"/>
                <a:ea typeface="Roboto"/>
                <a:cs typeface="Roboto"/>
                <a:sym typeface="Roboto"/>
              </a:rPr>
              <a:t>Summer/Spring</a:t>
            </a:r>
            <a:endParaRPr sz="1100">
              <a:solidFill>
                <a:srgbClr val="FFFFFF"/>
              </a:solidFill>
              <a:latin typeface="Roboto"/>
              <a:ea typeface="Roboto"/>
              <a:cs typeface="Roboto"/>
              <a:sym typeface="Roboto"/>
            </a:endParaRPr>
          </a:p>
        </p:txBody>
      </p:sp>
      <p:sp>
        <p:nvSpPr>
          <p:cNvPr id="986" name="Google Shape;986;p107"/>
          <p:cNvSpPr/>
          <p:nvPr/>
        </p:nvSpPr>
        <p:spPr>
          <a:xfrm>
            <a:off x="3555800" y="2321075"/>
            <a:ext cx="2344800" cy="1050900"/>
          </a:xfrm>
          <a:prstGeom prst="rect">
            <a:avLst/>
          </a:prstGeom>
          <a:solidFill>
            <a:srgbClr val="F6B2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s" sz="1200">
                <a:solidFill>
                  <a:schemeClr val="dk1"/>
                </a:solidFill>
              </a:rPr>
              <a:t>- Stability improvements.</a:t>
            </a:r>
            <a:endParaRPr sz="1200">
              <a:solidFill>
                <a:schemeClr val="dk1"/>
              </a:solidFill>
            </a:endParaRPr>
          </a:p>
          <a:p>
            <a:pPr indent="0" lvl="0" marL="0" marR="0" rtl="0" algn="l">
              <a:lnSpc>
                <a:spcPct val="100000"/>
              </a:lnSpc>
              <a:spcBef>
                <a:spcPts val="0"/>
              </a:spcBef>
              <a:spcAft>
                <a:spcPts val="0"/>
              </a:spcAft>
              <a:buNone/>
            </a:pPr>
            <a:r>
              <a:rPr lang="es" sz="1200">
                <a:solidFill>
                  <a:schemeClr val="dk1"/>
                </a:solidFill>
              </a:rPr>
              <a:t>- Bug fixes.</a:t>
            </a:r>
            <a:endParaRPr sz="1200">
              <a:solidFill>
                <a:schemeClr val="dk1"/>
              </a:solidFill>
            </a:endParaRPr>
          </a:p>
          <a:p>
            <a:pPr indent="0" lvl="0" marL="0" marR="0" rtl="0" algn="l">
              <a:lnSpc>
                <a:spcPct val="100000"/>
              </a:lnSpc>
              <a:spcBef>
                <a:spcPts val="0"/>
              </a:spcBef>
              <a:spcAft>
                <a:spcPts val="0"/>
              </a:spcAft>
              <a:buNone/>
            </a:pPr>
            <a:r>
              <a:rPr lang="es" sz="1200">
                <a:solidFill>
                  <a:schemeClr val="dk1"/>
                </a:solidFill>
              </a:rPr>
              <a:t>- MN5, Fugaku support.</a:t>
            </a:r>
            <a:endParaRPr sz="1200">
              <a:solidFill>
                <a:schemeClr val="dk1"/>
              </a:solidFill>
            </a:endParaRPr>
          </a:p>
          <a:p>
            <a:pPr indent="0" lvl="0" marL="0" marR="0" rtl="0" algn="l">
              <a:lnSpc>
                <a:spcPct val="100000"/>
              </a:lnSpc>
              <a:spcBef>
                <a:spcPts val="0"/>
              </a:spcBef>
              <a:spcAft>
                <a:spcPts val="0"/>
              </a:spcAft>
              <a:buNone/>
            </a:pPr>
            <a:r>
              <a:rPr lang="es" sz="1200">
                <a:solidFill>
                  <a:schemeClr val="dk1"/>
                </a:solidFill>
              </a:rPr>
              <a:t>- Python3 wrappers.</a:t>
            </a:r>
            <a:endParaRPr sz="1200">
              <a:solidFill>
                <a:schemeClr val="dk1"/>
              </a:solidFill>
            </a:endParaRPr>
          </a:p>
        </p:txBody>
      </p:sp>
      <p:sp>
        <p:nvSpPr>
          <p:cNvPr id="987" name="Google Shape;987;p107"/>
          <p:cNvSpPr/>
          <p:nvPr/>
        </p:nvSpPr>
        <p:spPr>
          <a:xfrm>
            <a:off x="5936550" y="2332276"/>
            <a:ext cx="1950000" cy="623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200">
                <a:solidFill>
                  <a:schemeClr val="dk1"/>
                </a:solidFill>
              </a:rPr>
              <a:t>Release of the last Autosubmit 3 version</a:t>
            </a:r>
            <a:endParaRPr sz="1200">
              <a:solidFill>
                <a:schemeClr val="dk1"/>
              </a:solidFill>
            </a:endParaRPr>
          </a:p>
        </p:txBody>
      </p:sp>
      <p:sp>
        <p:nvSpPr>
          <p:cNvPr id="988" name="Google Shape;988;p107"/>
          <p:cNvSpPr txBox="1"/>
          <p:nvPr/>
        </p:nvSpPr>
        <p:spPr>
          <a:xfrm>
            <a:off x="0" y="228600"/>
            <a:ext cx="8701800" cy="73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3: End of cycle</a:t>
            </a:r>
            <a:endParaRPr b="1" sz="4000">
              <a:solidFill>
                <a:srgbClr val="124484"/>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08"/>
          <p:cNvSpPr txBox="1"/>
          <p:nvPr/>
        </p:nvSpPr>
        <p:spPr>
          <a:xfrm>
            <a:off x="152400" y="192051"/>
            <a:ext cx="9144000" cy="6009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124484"/>
              </a:buClr>
              <a:buSzPts val="3000"/>
              <a:buFont typeface="Calibri"/>
              <a:buNone/>
            </a:pPr>
            <a:r>
              <a:rPr b="1" lang="es" sz="3000">
                <a:solidFill>
                  <a:srgbClr val="124484"/>
                </a:solidFill>
                <a:latin typeface="Calibri"/>
                <a:ea typeface="Calibri"/>
                <a:cs typeface="Calibri"/>
                <a:sym typeface="Calibri"/>
              </a:rPr>
              <a:t>Autosubmit</a:t>
            </a:r>
            <a:endParaRPr b="1" sz="3000">
              <a:solidFill>
                <a:srgbClr val="124484"/>
              </a:solidFill>
              <a:latin typeface="Calibri"/>
              <a:ea typeface="Calibri"/>
              <a:cs typeface="Calibri"/>
              <a:sym typeface="Calibri"/>
            </a:endParaRPr>
          </a:p>
        </p:txBody>
      </p:sp>
      <p:sp>
        <p:nvSpPr>
          <p:cNvPr id="994" name="Google Shape;994;p108"/>
          <p:cNvSpPr txBox="1"/>
          <p:nvPr/>
        </p:nvSpPr>
        <p:spPr>
          <a:xfrm>
            <a:off x="649650" y="3621925"/>
            <a:ext cx="27081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v3.15.18</a:t>
            </a:r>
            <a:r>
              <a:rPr lang="es" sz="1200">
                <a:latin typeface="Calibri"/>
                <a:ea typeface="Calibri"/>
                <a:cs typeface="Calibri"/>
                <a:sym typeface="Calibri"/>
              </a:rPr>
              <a:t> - Stability, MN5, Fugaku, Python3 wrappers</a:t>
            </a:r>
            <a:endParaRPr sz="1200">
              <a:latin typeface="Calibri"/>
              <a:ea typeface="Calibri"/>
              <a:cs typeface="Calibri"/>
              <a:sym typeface="Calibri"/>
            </a:endParaRPr>
          </a:p>
        </p:txBody>
      </p:sp>
      <p:sp>
        <p:nvSpPr>
          <p:cNvPr id="995" name="Google Shape;995;p108"/>
          <p:cNvSpPr txBox="1"/>
          <p:nvPr/>
        </p:nvSpPr>
        <p:spPr>
          <a:xfrm>
            <a:off x="3260308" y="3614834"/>
            <a:ext cx="27081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v4.1</a:t>
            </a:r>
            <a:r>
              <a:rPr lang="es" sz="1200">
                <a:latin typeface="Calibri"/>
                <a:ea typeface="Calibri"/>
                <a:cs typeface="Calibri"/>
                <a:sym typeface="Calibri"/>
              </a:rPr>
              <a:t> - Flexibility, efficiency</a:t>
            </a:r>
            <a:endParaRPr sz="1200">
              <a:latin typeface="Calibri"/>
              <a:ea typeface="Calibri"/>
              <a:cs typeface="Calibri"/>
              <a:sym typeface="Calibri"/>
            </a:endParaRPr>
          </a:p>
        </p:txBody>
      </p:sp>
      <p:sp>
        <p:nvSpPr>
          <p:cNvPr id="996" name="Google Shape;996;p108"/>
          <p:cNvSpPr txBox="1"/>
          <p:nvPr/>
        </p:nvSpPr>
        <p:spPr>
          <a:xfrm>
            <a:off x="6274250" y="3550450"/>
            <a:ext cx="26025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v4</a:t>
            </a:r>
            <a:r>
              <a:rPr lang="es" sz="1200">
                <a:latin typeface="Calibri"/>
                <a:ea typeface="Calibri"/>
                <a:cs typeface="Calibri"/>
                <a:sym typeface="Calibri"/>
              </a:rPr>
              <a:t> - AS4 compatibility, new look, multiple fixes</a:t>
            </a:r>
            <a:endParaRPr sz="1200">
              <a:latin typeface="Calibri"/>
              <a:ea typeface="Calibri"/>
              <a:cs typeface="Calibri"/>
              <a:sym typeface="Calibri"/>
            </a:endParaRPr>
          </a:p>
        </p:txBody>
      </p:sp>
      <p:sp>
        <p:nvSpPr>
          <p:cNvPr id="997" name="Google Shape;997;p108"/>
          <p:cNvSpPr txBox="1"/>
          <p:nvPr/>
        </p:nvSpPr>
        <p:spPr>
          <a:xfrm>
            <a:off x="6045638" y="2944069"/>
            <a:ext cx="27081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v4.1?</a:t>
            </a:r>
            <a:r>
              <a:rPr lang="es" sz="1200">
                <a:latin typeface="Calibri"/>
                <a:ea typeface="Calibri"/>
                <a:cs typeface="Calibri"/>
                <a:sym typeface="Calibri"/>
              </a:rPr>
              <a:t> - PostgreSQL backend</a:t>
            </a:r>
            <a:endParaRPr sz="1200">
              <a:latin typeface="Calibri"/>
              <a:ea typeface="Calibri"/>
              <a:cs typeface="Calibri"/>
              <a:sym typeface="Calibri"/>
            </a:endParaRPr>
          </a:p>
        </p:txBody>
      </p:sp>
      <p:pic>
        <p:nvPicPr>
          <p:cNvPr id="998" name="Google Shape;998;p108"/>
          <p:cNvPicPr preferRelativeResize="0"/>
          <p:nvPr/>
        </p:nvPicPr>
        <p:blipFill rotWithShape="1">
          <a:blip r:embed="rId3">
            <a:alphaModFix/>
          </a:blip>
          <a:srcRect b="71776" l="0" r="0" t="0"/>
          <a:stretch/>
        </p:blipFill>
        <p:spPr>
          <a:xfrm>
            <a:off x="2635453" y="4208269"/>
            <a:ext cx="1953806" cy="636956"/>
          </a:xfrm>
          <a:prstGeom prst="rect">
            <a:avLst/>
          </a:prstGeom>
          <a:noFill/>
          <a:ln>
            <a:noFill/>
          </a:ln>
        </p:spPr>
      </p:pic>
      <p:cxnSp>
        <p:nvCxnSpPr>
          <p:cNvPr id="999" name="Google Shape;999;p108"/>
          <p:cNvCxnSpPr/>
          <p:nvPr/>
        </p:nvCxnSpPr>
        <p:spPr>
          <a:xfrm>
            <a:off x="3620681" y="1298044"/>
            <a:ext cx="0" cy="3089100"/>
          </a:xfrm>
          <a:prstGeom prst="straightConnector1">
            <a:avLst/>
          </a:prstGeom>
          <a:noFill/>
          <a:ln cap="flat" cmpd="sng" w="9525">
            <a:solidFill>
              <a:schemeClr val="dk2"/>
            </a:solidFill>
            <a:prstDash val="solid"/>
            <a:round/>
            <a:headEnd len="med" w="med" type="none"/>
            <a:tailEnd len="med" w="med" type="none"/>
          </a:ln>
        </p:spPr>
      </p:cxnSp>
      <p:cxnSp>
        <p:nvCxnSpPr>
          <p:cNvPr id="1000" name="Google Shape;1000;p108"/>
          <p:cNvCxnSpPr/>
          <p:nvPr/>
        </p:nvCxnSpPr>
        <p:spPr>
          <a:xfrm>
            <a:off x="6306731" y="1298044"/>
            <a:ext cx="0" cy="3089100"/>
          </a:xfrm>
          <a:prstGeom prst="straightConnector1">
            <a:avLst/>
          </a:prstGeom>
          <a:noFill/>
          <a:ln cap="flat" cmpd="sng" w="9525">
            <a:solidFill>
              <a:schemeClr val="dk2"/>
            </a:solidFill>
            <a:prstDash val="solid"/>
            <a:round/>
            <a:headEnd len="med" w="med" type="none"/>
            <a:tailEnd len="med" w="med" type="none"/>
          </a:ln>
        </p:spPr>
      </p:cxnSp>
      <p:sp>
        <p:nvSpPr>
          <p:cNvPr id="1001" name="Google Shape;1001;p108"/>
          <p:cNvSpPr txBox="1"/>
          <p:nvPr/>
        </p:nvSpPr>
        <p:spPr>
          <a:xfrm>
            <a:off x="1279313" y="792375"/>
            <a:ext cx="13683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500">
                <a:solidFill>
                  <a:srgbClr val="1F3864"/>
                </a:solidFill>
                <a:latin typeface="Calibri"/>
                <a:ea typeface="Calibri"/>
                <a:cs typeface="Calibri"/>
                <a:sym typeface="Calibri"/>
              </a:rPr>
              <a:t>Autosubmit v3</a:t>
            </a:r>
            <a:endParaRPr b="1" sz="1500">
              <a:solidFill>
                <a:srgbClr val="1F3864"/>
              </a:solidFill>
              <a:latin typeface="Calibri"/>
              <a:ea typeface="Calibri"/>
              <a:cs typeface="Calibri"/>
              <a:sym typeface="Calibri"/>
            </a:endParaRPr>
          </a:p>
        </p:txBody>
      </p:sp>
      <p:sp>
        <p:nvSpPr>
          <p:cNvPr id="1002" name="Google Shape;1002;p108"/>
          <p:cNvSpPr txBox="1"/>
          <p:nvPr/>
        </p:nvSpPr>
        <p:spPr>
          <a:xfrm>
            <a:off x="4193963" y="792375"/>
            <a:ext cx="13683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500">
                <a:solidFill>
                  <a:srgbClr val="1F3864"/>
                </a:solidFill>
                <a:latin typeface="Calibri"/>
                <a:ea typeface="Calibri"/>
                <a:cs typeface="Calibri"/>
                <a:sym typeface="Calibri"/>
              </a:rPr>
              <a:t>Autosubmit v4</a:t>
            </a:r>
            <a:endParaRPr b="1" sz="1500">
              <a:solidFill>
                <a:srgbClr val="1F3864"/>
              </a:solidFill>
              <a:latin typeface="Calibri"/>
              <a:ea typeface="Calibri"/>
              <a:cs typeface="Calibri"/>
              <a:sym typeface="Calibri"/>
            </a:endParaRPr>
          </a:p>
        </p:txBody>
      </p:sp>
      <p:sp>
        <p:nvSpPr>
          <p:cNvPr id="1003" name="Google Shape;1003;p108"/>
          <p:cNvSpPr txBox="1"/>
          <p:nvPr/>
        </p:nvSpPr>
        <p:spPr>
          <a:xfrm>
            <a:off x="7063369" y="792375"/>
            <a:ext cx="15654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500">
                <a:solidFill>
                  <a:srgbClr val="38761D"/>
                </a:solidFill>
                <a:latin typeface="Calibri"/>
                <a:ea typeface="Calibri"/>
                <a:cs typeface="Calibri"/>
                <a:sym typeface="Calibri"/>
              </a:rPr>
              <a:t>Autosubmit GUI</a:t>
            </a:r>
            <a:endParaRPr b="1" sz="1500">
              <a:solidFill>
                <a:srgbClr val="38761D"/>
              </a:solidFill>
              <a:latin typeface="Calibri"/>
              <a:ea typeface="Calibri"/>
              <a:cs typeface="Calibri"/>
              <a:sym typeface="Calibri"/>
            </a:endParaRPr>
          </a:p>
        </p:txBody>
      </p:sp>
      <p:sp>
        <p:nvSpPr>
          <p:cNvPr id="1004" name="Google Shape;1004;p108"/>
          <p:cNvSpPr txBox="1"/>
          <p:nvPr/>
        </p:nvSpPr>
        <p:spPr>
          <a:xfrm rot="-5400000">
            <a:off x="-51356" y="3297619"/>
            <a:ext cx="5841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1500">
                <a:latin typeface="Calibri"/>
                <a:ea typeface="Calibri"/>
                <a:cs typeface="Calibri"/>
                <a:sym typeface="Calibri"/>
              </a:rPr>
              <a:t>2024</a:t>
            </a:r>
            <a:endParaRPr sz="1500">
              <a:latin typeface="Calibri"/>
              <a:ea typeface="Calibri"/>
              <a:cs typeface="Calibri"/>
              <a:sym typeface="Calibri"/>
            </a:endParaRPr>
          </a:p>
        </p:txBody>
      </p:sp>
      <p:sp>
        <p:nvSpPr>
          <p:cNvPr id="1005" name="Google Shape;1005;p108"/>
          <p:cNvSpPr txBox="1"/>
          <p:nvPr/>
        </p:nvSpPr>
        <p:spPr>
          <a:xfrm rot="-5400000">
            <a:off x="-51356" y="1583119"/>
            <a:ext cx="584100" cy="36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1500">
                <a:latin typeface="Calibri"/>
                <a:ea typeface="Calibri"/>
                <a:cs typeface="Calibri"/>
                <a:sym typeface="Calibri"/>
              </a:rPr>
              <a:t>2025</a:t>
            </a:r>
            <a:endParaRPr sz="1500">
              <a:latin typeface="Calibri"/>
              <a:ea typeface="Calibri"/>
              <a:cs typeface="Calibri"/>
              <a:sym typeface="Calibri"/>
            </a:endParaRPr>
          </a:p>
        </p:txBody>
      </p:sp>
      <p:cxnSp>
        <p:nvCxnSpPr>
          <p:cNvPr id="1006" name="Google Shape;1006;p108"/>
          <p:cNvCxnSpPr/>
          <p:nvPr/>
        </p:nvCxnSpPr>
        <p:spPr>
          <a:xfrm>
            <a:off x="423825" y="3436744"/>
            <a:ext cx="8645100" cy="0"/>
          </a:xfrm>
          <a:prstGeom prst="straightConnector1">
            <a:avLst/>
          </a:prstGeom>
          <a:noFill/>
          <a:ln cap="flat" cmpd="sng" w="28575">
            <a:solidFill>
              <a:schemeClr val="dk2"/>
            </a:solidFill>
            <a:prstDash val="dash"/>
            <a:round/>
            <a:headEnd len="med" w="med" type="none"/>
            <a:tailEnd len="med" w="med" type="none"/>
          </a:ln>
        </p:spPr>
      </p:cxnSp>
      <p:sp>
        <p:nvSpPr>
          <p:cNvPr id="1007" name="Google Shape;1007;p108"/>
          <p:cNvSpPr txBox="1"/>
          <p:nvPr/>
        </p:nvSpPr>
        <p:spPr>
          <a:xfrm>
            <a:off x="601753" y="1562756"/>
            <a:ext cx="27081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solidFill>
                  <a:srgbClr val="CC0000"/>
                </a:solidFill>
                <a:latin typeface="Calibri"/>
                <a:ea typeface="Calibri"/>
                <a:cs typeface="Calibri"/>
                <a:sym typeface="Calibri"/>
              </a:rPr>
              <a:t>END OF v3 LIFE CYCLE</a:t>
            </a:r>
            <a:endParaRPr sz="1200">
              <a:solidFill>
                <a:srgbClr val="CC0000"/>
              </a:solidFill>
              <a:latin typeface="Calibri"/>
              <a:ea typeface="Calibri"/>
              <a:cs typeface="Calibri"/>
              <a:sym typeface="Calibri"/>
            </a:endParaRPr>
          </a:p>
        </p:txBody>
      </p:sp>
      <p:sp>
        <p:nvSpPr>
          <p:cNvPr id="1008" name="Google Shape;1008;p108"/>
          <p:cNvSpPr txBox="1"/>
          <p:nvPr/>
        </p:nvSpPr>
        <p:spPr>
          <a:xfrm>
            <a:off x="3572283" y="2715475"/>
            <a:ext cx="25761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v4.2</a:t>
            </a:r>
            <a:r>
              <a:rPr lang="es" sz="1200">
                <a:latin typeface="Calibri"/>
                <a:ea typeface="Calibri"/>
                <a:cs typeface="Calibri"/>
                <a:sym typeface="Calibri"/>
              </a:rPr>
              <a:t> - PostgreSQL, improved stats, additional testing</a:t>
            </a:r>
            <a:endParaRPr sz="1200">
              <a:latin typeface="Calibri"/>
              <a:ea typeface="Calibri"/>
              <a:cs typeface="Calibri"/>
              <a:sym typeface="Calibri"/>
            </a:endParaRPr>
          </a:p>
        </p:txBody>
      </p:sp>
      <p:pic>
        <p:nvPicPr>
          <p:cNvPr id="1009" name="Google Shape;1009;p108"/>
          <p:cNvPicPr preferRelativeResize="0"/>
          <p:nvPr/>
        </p:nvPicPr>
        <p:blipFill>
          <a:blip r:embed="rId4">
            <a:alphaModFix/>
          </a:blip>
          <a:stretch>
            <a:fillRect/>
          </a:stretch>
        </p:blipFill>
        <p:spPr>
          <a:xfrm>
            <a:off x="7322568" y="4302075"/>
            <a:ext cx="725906" cy="408319"/>
          </a:xfrm>
          <a:prstGeom prst="rect">
            <a:avLst/>
          </a:prstGeom>
          <a:noFill/>
          <a:ln>
            <a:noFill/>
          </a:ln>
        </p:spPr>
      </p:pic>
      <p:sp>
        <p:nvSpPr>
          <p:cNvPr id="1010" name="Google Shape;1010;p108"/>
          <p:cNvSpPr txBox="1"/>
          <p:nvPr/>
        </p:nvSpPr>
        <p:spPr>
          <a:xfrm>
            <a:off x="372109" y="2859925"/>
            <a:ext cx="278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v3.15.XX</a:t>
            </a:r>
            <a:r>
              <a:rPr lang="es" sz="1200">
                <a:latin typeface="Calibri"/>
                <a:ea typeface="Calibri"/>
                <a:cs typeface="Calibri"/>
                <a:sym typeface="Calibri"/>
              </a:rPr>
              <a:t> - Additional fixes</a:t>
            </a:r>
            <a:endParaRPr sz="1200">
              <a:latin typeface="Calibri"/>
              <a:ea typeface="Calibri"/>
              <a:cs typeface="Calibri"/>
              <a:sym typeface="Calibri"/>
            </a:endParaRPr>
          </a:p>
        </p:txBody>
      </p:sp>
      <p:sp>
        <p:nvSpPr>
          <p:cNvPr id="1011" name="Google Shape;1011;p108"/>
          <p:cNvSpPr txBox="1"/>
          <p:nvPr/>
        </p:nvSpPr>
        <p:spPr>
          <a:xfrm>
            <a:off x="372109" y="1945525"/>
            <a:ext cx="278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v3.15.XX</a:t>
            </a:r>
            <a:r>
              <a:rPr lang="es" sz="1200">
                <a:latin typeface="Calibri"/>
                <a:ea typeface="Calibri"/>
                <a:cs typeface="Calibri"/>
                <a:sym typeface="Calibri"/>
              </a:rPr>
              <a:t> - Additional fixes</a:t>
            </a:r>
            <a:endParaRPr sz="1200">
              <a:latin typeface="Calibri"/>
              <a:ea typeface="Calibri"/>
              <a:cs typeface="Calibri"/>
              <a:sym typeface="Calibri"/>
            </a:endParaRPr>
          </a:p>
        </p:txBody>
      </p:sp>
      <p:sp>
        <p:nvSpPr>
          <p:cNvPr id="1012" name="Google Shape;1012;p108"/>
          <p:cNvSpPr txBox="1"/>
          <p:nvPr/>
        </p:nvSpPr>
        <p:spPr>
          <a:xfrm>
            <a:off x="1128153" y="2173244"/>
            <a:ext cx="27081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800">
                <a:solidFill>
                  <a:srgbClr val="1155CC"/>
                </a:solidFill>
                <a:latin typeface="Calibri"/>
                <a:ea typeface="Calibri"/>
                <a:cs typeface="Calibri"/>
                <a:sym typeface="Calibri"/>
              </a:rPr>
              <a:t>targeting</a:t>
            </a:r>
            <a:r>
              <a:rPr b="1" lang="es" sz="800">
                <a:solidFill>
                  <a:srgbClr val="1155CC"/>
                </a:solidFill>
                <a:latin typeface="Calibri"/>
                <a:ea typeface="Calibri"/>
                <a:cs typeface="Calibri"/>
                <a:sym typeface="Calibri"/>
              </a:rPr>
              <a:t> mainly ECE-3, operational forecasts…</a:t>
            </a:r>
            <a:endParaRPr sz="800">
              <a:solidFill>
                <a:srgbClr val="1155CC"/>
              </a:solidFill>
              <a:latin typeface="Calibri"/>
              <a:ea typeface="Calibri"/>
              <a:cs typeface="Calibri"/>
              <a:sym typeface="Calibri"/>
            </a:endParaRPr>
          </a:p>
        </p:txBody>
      </p:sp>
      <p:cxnSp>
        <p:nvCxnSpPr>
          <p:cNvPr id="1013" name="Google Shape;1013;p108"/>
          <p:cNvCxnSpPr/>
          <p:nvPr/>
        </p:nvCxnSpPr>
        <p:spPr>
          <a:xfrm flipH="1">
            <a:off x="396925" y="2644425"/>
            <a:ext cx="6000" cy="1652100"/>
          </a:xfrm>
          <a:prstGeom prst="straightConnector1">
            <a:avLst/>
          </a:prstGeom>
          <a:noFill/>
          <a:ln cap="flat" cmpd="sng" w="19050">
            <a:solidFill>
              <a:schemeClr val="dk2"/>
            </a:solidFill>
            <a:prstDash val="solid"/>
            <a:round/>
            <a:headEnd len="med" w="med" type="oval"/>
            <a:tailEnd len="med" w="med" type="oval"/>
          </a:ln>
        </p:spPr>
      </p:cxnSp>
      <p:cxnSp>
        <p:nvCxnSpPr>
          <p:cNvPr id="1014" name="Google Shape;1014;p108"/>
          <p:cNvCxnSpPr/>
          <p:nvPr/>
        </p:nvCxnSpPr>
        <p:spPr>
          <a:xfrm flipH="1">
            <a:off x="400763" y="1072365"/>
            <a:ext cx="6000" cy="1652100"/>
          </a:xfrm>
          <a:prstGeom prst="straightConnector1">
            <a:avLst/>
          </a:prstGeom>
          <a:noFill/>
          <a:ln cap="flat" cmpd="sng" w="19050">
            <a:solidFill>
              <a:schemeClr val="dk2"/>
            </a:solidFill>
            <a:prstDash val="solid"/>
            <a:round/>
            <a:headEnd len="med" w="med" type="oval"/>
            <a:tailEnd len="med" w="med" type="oval"/>
          </a:ln>
        </p:spPr>
      </p:cxnSp>
      <p:sp>
        <p:nvSpPr>
          <p:cNvPr id="1015" name="Google Shape;1015;p108"/>
          <p:cNvSpPr txBox="1"/>
          <p:nvPr/>
        </p:nvSpPr>
        <p:spPr>
          <a:xfrm>
            <a:off x="3427572" y="1877275"/>
            <a:ext cx="25761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v4.3</a:t>
            </a:r>
            <a:r>
              <a:rPr lang="es" sz="1200">
                <a:latin typeface="Calibri"/>
                <a:ea typeface="Calibri"/>
                <a:cs typeface="Calibri"/>
                <a:sym typeface="Calibri"/>
              </a:rPr>
              <a:t> - Additional testing, to be decided…</a:t>
            </a:r>
            <a:endParaRPr sz="1200">
              <a:latin typeface="Calibri"/>
              <a:ea typeface="Calibri"/>
              <a:cs typeface="Calibri"/>
              <a:sym typeface="Calibri"/>
            </a:endParaRPr>
          </a:p>
        </p:txBody>
      </p:sp>
      <p:sp>
        <p:nvSpPr>
          <p:cNvPr id="1016" name="Google Shape;1016;p108"/>
          <p:cNvSpPr txBox="1"/>
          <p:nvPr/>
        </p:nvSpPr>
        <p:spPr>
          <a:xfrm>
            <a:off x="4494372" y="1420075"/>
            <a:ext cx="25761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Autosubmit </a:t>
            </a:r>
            <a:r>
              <a:rPr b="1" lang="es" sz="1200">
                <a:latin typeface="Calibri"/>
                <a:ea typeface="Calibri"/>
                <a:cs typeface="Calibri"/>
                <a:sym typeface="Calibri"/>
              </a:rPr>
              <a:t>5?</a:t>
            </a:r>
            <a:endParaRPr sz="1200">
              <a:latin typeface="Calibri"/>
              <a:ea typeface="Calibri"/>
              <a:cs typeface="Calibri"/>
              <a:sym typeface="Calibri"/>
            </a:endParaRPr>
          </a:p>
        </p:txBody>
      </p:sp>
      <p:sp>
        <p:nvSpPr>
          <p:cNvPr id="1017" name="Google Shape;1017;p108"/>
          <p:cNvSpPr txBox="1"/>
          <p:nvPr/>
        </p:nvSpPr>
        <p:spPr>
          <a:xfrm>
            <a:off x="6316523" y="2464487"/>
            <a:ext cx="27081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s" sz="1200">
                <a:latin typeface="Calibri"/>
                <a:ea typeface="Calibri"/>
                <a:cs typeface="Calibri"/>
                <a:sym typeface="Calibri"/>
              </a:rPr>
              <a:t>v4.2?</a:t>
            </a:r>
            <a:r>
              <a:rPr lang="es" sz="1200">
                <a:latin typeface="Calibri"/>
                <a:ea typeface="Calibri"/>
                <a:cs typeface="Calibri"/>
                <a:sym typeface="Calibri"/>
              </a:rPr>
              <a:t> - Workflow control capabilities</a:t>
            </a:r>
            <a:endParaRPr sz="1200">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09"/>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Reference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10"/>
          <p:cNvSpPr txBox="1"/>
          <p:nvPr/>
        </p:nvSpPr>
        <p:spPr>
          <a:xfrm>
            <a:off x="513100" y="742125"/>
            <a:ext cx="8046900" cy="3771000"/>
          </a:xfrm>
          <a:prstGeom prst="rect">
            <a:avLst/>
          </a:prstGeom>
          <a:noFill/>
          <a:ln>
            <a:noFill/>
          </a:ln>
        </p:spPr>
        <p:txBody>
          <a:bodyPr anchorCtr="0" anchor="t" bIns="68575" lIns="68575" spcFirstLastPara="1" rIns="68575" wrap="square" tIns="68575">
            <a:spAutoFit/>
          </a:bodyPr>
          <a:lstStyle/>
          <a:p>
            <a:pPr indent="-273050" lvl="0" marL="342900" rtl="0" algn="l">
              <a:spcBef>
                <a:spcPts val="0"/>
              </a:spcBef>
              <a:spcAft>
                <a:spcPts val="0"/>
              </a:spcAft>
              <a:buSzPts val="1700"/>
              <a:buFont typeface="Calibri"/>
              <a:buChar char="●"/>
            </a:pPr>
            <a:r>
              <a:rPr b="1" lang="es" sz="1700">
                <a:latin typeface="Calibri"/>
                <a:ea typeface="Calibri"/>
                <a:cs typeface="Calibri"/>
                <a:sym typeface="Calibri"/>
              </a:rPr>
              <a:t>Documentation</a:t>
            </a:r>
            <a:endParaRPr b="1" sz="1700">
              <a:latin typeface="Calibri"/>
              <a:ea typeface="Calibri"/>
              <a:cs typeface="Calibri"/>
              <a:sym typeface="Calibri"/>
            </a:endParaRPr>
          </a:p>
          <a:p>
            <a:pPr indent="-254000" lvl="1" marL="685800" rtl="0" algn="l">
              <a:spcBef>
                <a:spcPts val="0"/>
              </a:spcBef>
              <a:spcAft>
                <a:spcPts val="0"/>
              </a:spcAft>
              <a:buSzPts val="1400"/>
              <a:buFont typeface="Calibri"/>
              <a:buChar char="○"/>
            </a:pPr>
            <a:r>
              <a:rPr lang="es">
                <a:latin typeface="Calibri"/>
                <a:ea typeface="Calibri"/>
                <a:cs typeface="Calibri"/>
                <a:sym typeface="Calibri"/>
              </a:rPr>
              <a:t>Autosubmit: </a:t>
            </a:r>
            <a:r>
              <a:rPr lang="es" u="sng">
                <a:solidFill>
                  <a:schemeClr val="hlink"/>
                </a:solidFill>
                <a:latin typeface="Calibri"/>
                <a:ea typeface="Calibri"/>
                <a:cs typeface="Calibri"/>
                <a:sym typeface="Calibri"/>
                <a:hlinkClick r:id="rId3"/>
              </a:rPr>
              <a:t>https://autosubmit.readthedocs.io/en/master/</a:t>
            </a:r>
            <a:endParaRPr>
              <a:latin typeface="Calibri"/>
              <a:ea typeface="Calibri"/>
              <a:cs typeface="Calibri"/>
              <a:sym typeface="Calibri"/>
            </a:endParaRPr>
          </a:p>
          <a:p>
            <a:pPr indent="-254000" lvl="1" marL="685800" rtl="0" algn="l">
              <a:spcBef>
                <a:spcPts val="0"/>
              </a:spcBef>
              <a:spcAft>
                <a:spcPts val="0"/>
              </a:spcAft>
              <a:buSzPts val="1400"/>
              <a:buFont typeface="Calibri"/>
              <a:buChar char="○"/>
            </a:pPr>
            <a:r>
              <a:rPr lang="es">
                <a:latin typeface="Calibri"/>
                <a:ea typeface="Calibri"/>
                <a:cs typeface="Calibri"/>
                <a:sym typeface="Calibri"/>
              </a:rPr>
              <a:t>Autosubmit GUI: </a:t>
            </a:r>
            <a:r>
              <a:rPr lang="es" u="sng">
                <a:solidFill>
                  <a:schemeClr val="hlink"/>
                </a:solidFill>
                <a:latin typeface="Calibri"/>
                <a:ea typeface="Calibri"/>
                <a:cs typeface="Calibri"/>
                <a:sym typeface="Calibri"/>
                <a:hlinkClick r:id="rId4"/>
              </a:rPr>
              <a:t>https://autosubmit-gui.readthedocs.io/en/latest/</a:t>
            </a:r>
            <a:br>
              <a:rPr lang="es">
                <a:latin typeface="Calibri"/>
                <a:ea typeface="Calibri"/>
                <a:cs typeface="Calibri"/>
                <a:sym typeface="Calibri"/>
              </a:rPr>
            </a:br>
            <a:endParaRPr>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s" sz="1700">
                <a:latin typeface="Calibri"/>
                <a:ea typeface="Calibri"/>
                <a:cs typeface="Calibri"/>
                <a:sym typeface="Calibri"/>
              </a:rPr>
              <a:t>Pip</a:t>
            </a:r>
            <a:endParaRPr b="1" sz="1700">
              <a:latin typeface="Calibri"/>
              <a:ea typeface="Calibri"/>
              <a:cs typeface="Calibri"/>
              <a:sym typeface="Calibri"/>
            </a:endParaRPr>
          </a:p>
          <a:p>
            <a:pPr indent="-254000" lvl="1" marL="685800" rtl="0" algn="l">
              <a:spcBef>
                <a:spcPts val="0"/>
              </a:spcBef>
              <a:spcAft>
                <a:spcPts val="0"/>
              </a:spcAft>
              <a:buSzPts val="1400"/>
              <a:buFont typeface="Calibri"/>
              <a:buChar char="○"/>
            </a:pPr>
            <a:r>
              <a:rPr lang="es">
                <a:latin typeface="Calibri"/>
                <a:ea typeface="Calibri"/>
                <a:cs typeface="Calibri"/>
                <a:sym typeface="Calibri"/>
              </a:rPr>
              <a:t>Autosubmit: </a:t>
            </a:r>
            <a:r>
              <a:rPr lang="es" u="sng">
                <a:solidFill>
                  <a:schemeClr val="hlink"/>
                </a:solidFill>
                <a:latin typeface="Calibri"/>
                <a:ea typeface="Calibri"/>
                <a:cs typeface="Calibri"/>
                <a:sym typeface="Calibri"/>
                <a:hlinkClick r:id="rId5"/>
              </a:rPr>
              <a:t>https://pypi.org/project/autosubmit/</a:t>
            </a:r>
            <a:endParaRPr>
              <a:latin typeface="Calibri"/>
              <a:ea typeface="Calibri"/>
              <a:cs typeface="Calibri"/>
              <a:sym typeface="Calibri"/>
            </a:endParaRPr>
          </a:p>
          <a:p>
            <a:pPr indent="-234950" lvl="1" marL="685800" rtl="0" algn="l">
              <a:spcBef>
                <a:spcPts val="0"/>
              </a:spcBef>
              <a:spcAft>
                <a:spcPts val="0"/>
              </a:spcAft>
              <a:buSzPts val="1100"/>
              <a:buFont typeface="Calibri"/>
              <a:buChar char="○"/>
            </a:pPr>
            <a:r>
              <a:rPr lang="es">
                <a:latin typeface="Calibri"/>
                <a:ea typeface="Calibri"/>
                <a:cs typeface="Calibri"/>
                <a:sym typeface="Calibri"/>
              </a:rPr>
              <a:t>Autosubmit API: </a:t>
            </a:r>
            <a:r>
              <a:rPr lang="es" u="sng">
                <a:solidFill>
                  <a:schemeClr val="hlink"/>
                </a:solidFill>
                <a:latin typeface="Calibri"/>
                <a:ea typeface="Calibri"/>
                <a:cs typeface="Calibri"/>
                <a:sym typeface="Calibri"/>
                <a:hlinkClick r:id="rId6"/>
              </a:rPr>
              <a:t>https://pypi.org/project/autosubmit-api/</a:t>
            </a:r>
            <a:endParaRPr>
              <a:latin typeface="Calibri"/>
              <a:ea typeface="Calibri"/>
              <a:cs typeface="Calibri"/>
              <a:sym typeface="Calibri"/>
            </a:endParaRPr>
          </a:p>
          <a:p>
            <a:pPr indent="0" lvl="0" marL="685800" rtl="0" algn="l">
              <a:spcBef>
                <a:spcPts val="0"/>
              </a:spcBef>
              <a:spcAft>
                <a:spcPts val="0"/>
              </a:spcAft>
              <a:buNone/>
            </a:pPr>
            <a:r>
              <a:t/>
            </a:r>
            <a:endParaRPr>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s" sz="1700">
                <a:latin typeface="Calibri"/>
                <a:ea typeface="Calibri"/>
                <a:cs typeface="Calibri"/>
                <a:sym typeface="Calibri"/>
              </a:rPr>
              <a:t>GitLab</a:t>
            </a:r>
            <a:endParaRPr b="1" sz="1700">
              <a:latin typeface="Calibri"/>
              <a:ea typeface="Calibri"/>
              <a:cs typeface="Calibri"/>
              <a:sym typeface="Calibri"/>
            </a:endParaRPr>
          </a:p>
          <a:p>
            <a:pPr indent="-254000" lvl="1" marL="685800" rtl="0" algn="l">
              <a:spcBef>
                <a:spcPts val="0"/>
              </a:spcBef>
              <a:spcAft>
                <a:spcPts val="0"/>
              </a:spcAft>
              <a:buSzPts val="1400"/>
              <a:buFont typeface="Calibri"/>
              <a:buChar char="○"/>
            </a:pPr>
            <a:r>
              <a:rPr lang="es">
                <a:latin typeface="Calibri"/>
                <a:ea typeface="Calibri"/>
                <a:cs typeface="Calibri"/>
                <a:sym typeface="Calibri"/>
              </a:rPr>
              <a:t>Autosubmit: </a:t>
            </a:r>
            <a:r>
              <a:rPr lang="es" u="sng">
                <a:solidFill>
                  <a:schemeClr val="hlink"/>
                </a:solidFill>
                <a:latin typeface="Calibri"/>
                <a:ea typeface="Calibri"/>
                <a:cs typeface="Calibri"/>
                <a:sym typeface="Calibri"/>
                <a:hlinkClick r:id="rId7"/>
              </a:rPr>
              <a:t>https://earth.bsc.es/gitlab/es/autosubmit</a:t>
            </a:r>
            <a:endParaRPr>
              <a:latin typeface="Calibri"/>
              <a:ea typeface="Calibri"/>
              <a:cs typeface="Calibri"/>
              <a:sym typeface="Calibri"/>
            </a:endParaRPr>
          </a:p>
          <a:p>
            <a:pPr indent="-234950" lvl="1" marL="685800" rtl="0" algn="l">
              <a:spcBef>
                <a:spcPts val="0"/>
              </a:spcBef>
              <a:spcAft>
                <a:spcPts val="0"/>
              </a:spcAft>
              <a:buSzPts val="1100"/>
              <a:buFont typeface="Calibri"/>
              <a:buChar char="○"/>
            </a:pPr>
            <a:r>
              <a:rPr lang="es">
                <a:latin typeface="Calibri"/>
                <a:ea typeface="Calibri"/>
                <a:cs typeface="Calibri"/>
                <a:sym typeface="Calibri"/>
              </a:rPr>
              <a:t>Autosubmit API: </a:t>
            </a:r>
            <a:r>
              <a:rPr lang="es" u="sng">
                <a:solidFill>
                  <a:schemeClr val="hlink"/>
                </a:solidFill>
                <a:latin typeface="Calibri"/>
                <a:ea typeface="Calibri"/>
                <a:cs typeface="Calibri"/>
                <a:sym typeface="Calibri"/>
                <a:hlinkClick r:id="rId8"/>
              </a:rPr>
              <a:t>https://earth.bsc.es/gitlab/es/autosubmit-api</a:t>
            </a:r>
            <a:endParaRPr>
              <a:latin typeface="Calibri"/>
              <a:ea typeface="Calibri"/>
              <a:cs typeface="Calibri"/>
              <a:sym typeface="Calibri"/>
            </a:endParaRPr>
          </a:p>
          <a:p>
            <a:pPr indent="-234950" lvl="1" marL="685800" rtl="0" algn="l">
              <a:spcBef>
                <a:spcPts val="0"/>
              </a:spcBef>
              <a:spcAft>
                <a:spcPts val="0"/>
              </a:spcAft>
              <a:buSzPts val="1100"/>
              <a:buFont typeface="Calibri"/>
              <a:buChar char="○"/>
            </a:pPr>
            <a:r>
              <a:rPr lang="es">
                <a:latin typeface="Calibri"/>
                <a:ea typeface="Calibri"/>
                <a:cs typeface="Calibri"/>
                <a:sym typeface="Calibri"/>
              </a:rPr>
              <a:t>Autosubmit GUI: </a:t>
            </a:r>
            <a:r>
              <a:rPr lang="es" u="sng">
                <a:solidFill>
                  <a:schemeClr val="hlink"/>
                </a:solidFill>
                <a:latin typeface="Calibri"/>
                <a:ea typeface="Calibri"/>
                <a:cs typeface="Calibri"/>
                <a:sym typeface="Calibri"/>
                <a:hlinkClick r:id="rId9"/>
              </a:rPr>
              <a:t>https://earth.bsc.es/gitlab/es/autosubmit-gui</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273050" lvl="0" marL="342900" rtl="0" algn="l">
              <a:spcBef>
                <a:spcPts val="0"/>
              </a:spcBef>
              <a:spcAft>
                <a:spcPts val="0"/>
              </a:spcAft>
              <a:buClr>
                <a:schemeClr val="dk1"/>
              </a:buClr>
              <a:buSzPts val="1700"/>
              <a:buFont typeface="Calibri"/>
              <a:buChar char="●"/>
            </a:pPr>
            <a:r>
              <a:rPr b="1" lang="es" sz="1700">
                <a:solidFill>
                  <a:schemeClr val="dk1"/>
                </a:solidFill>
                <a:latin typeface="Calibri"/>
                <a:ea typeface="Calibri"/>
                <a:cs typeface="Calibri"/>
                <a:sym typeface="Calibri"/>
              </a:rPr>
              <a:t>Contact</a:t>
            </a:r>
            <a:endParaRPr b="1" sz="1700">
              <a:solidFill>
                <a:schemeClr val="dk1"/>
              </a:solidFill>
              <a:latin typeface="Calibri"/>
              <a:ea typeface="Calibri"/>
              <a:cs typeface="Calibri"/>
              <a:sym typeface="Calibri"/>
            </a:endParaRPr>
          </a:p>
          <a:p>
            <a:pPr indent="-254000" lvl="1" marL="6858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General support: </a:t>
            </a:r>
            <a:r>
              <a:rPr lang="es" u="sng">
                <a:solidFill>
                  <a:schemeClr val="hlink"/>
                </a:solidFill>
                <a:latin typeface="Calibri"/>
                <a:ea typeface="Calibri"/>
                <a:cs typeface="Calibri"/>
                <a:sym typeface="Calibri"/>
                <a:hlinkClick r:id="rId10"/>
              </a:rPr>
              <a:t>support-autosubmit@bsc.es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1028" name="Google Shape;1028;p110"/>
          <p:cNvSpPr txBox="1"/>
          <p:nvPr>
            <p:ph type="title"/>
          </p:nvPr>
        </p:nvSpPr>
        <p:spPr>
          <a:xfrm>
            <a:off x="1143000" y="163088"/>
            <a:ext cx="6858000" cy="4506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124484"/>
              </a:buClr>
              <a:buSzPts val="3000"/>
              <a:buFont typeface="Calibri"/>
              <a:buNone/>
            </a:pPr>
            <a:r>
              <a:rPr lang="es" sz="3000"/>
              <a:t>Reference</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9"/>
          <p:cNvSpPr txBox="1"/>
          <p:nvPr>
            <p:ph type="title"/>
          </p:nvPr>
        </p:nvSpPr>
        <p:spPr>
          <a:xfrm>
            <a:off x="1482458" y="2346447"/>
            <a:ext cx="61791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Autosubmit</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32" name="Shape 1032"/>
        <p:cNvGrpSpPr/>
        <p:nvPr/>
      </p:nvGrpSpPr>
      <p:grpSpPr>
        <a:xfrm>
          <a:off x="0" y="0"/>
          <a:ext cx="0" cy="0"/>
          <a:chOff x="0" y="0"/>
          <a:chExt cx="0" cy="0"/>
        </a:xfrm>
      </p:grpSpPr>
      <p:sp>
        <p:nvSpPr>
          <p:cNvPr id="1033" name="Google Shape;1033;p111"/>
          <p:cNvSpPr txBox="1"/>
          <p:nvPr/>
        </p:nvSpPr>
        <p:spPr>
          <a:xfrm>
            <a:off x="342750" y="2025538"/>
            <a:ext cx="1564500" cy="3693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1500">
                <a:latin typeface="Consolas"/>
                <a:ea typeface="Consolas"/>
                <a:cs typeface="Consolas"/>
                <a:sym typeface="Consolas"/>
              </a:rPr>
              <a:t>Filter types</a:t>
            </a:r>
            <a:endParaRPr sz="1500">
              <a:latin typeface="Consolas"/>
              <a:ea typeface="Consolas"/>
              <a:cs typeface="Consolas"/>
              <a:sym typeface="Consolas"/>
            </a:endParaRPr>
          </a:p>
        </p:txBody>
      </p:sp>
      <p:sp>
        <p:nvSpPr>
          <p:cNvPr id="1034" name="Google Shape;1034;p111"/>
          <p:cNvSpPr txBox="1"/>
          <p:nvPr/>
        </p:nvSpPr>
        <p:spPr>
          <a:xfrm>
            <a:off x="0" y="0"/>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1035" name="Google Shape;1035;p111"/>
          <p:cNvSpPr txBox="1"/>
          <p:nvPr/>
        </p:nvSpPr>
        <p:spPr>
          <a:xfrm>
            <a:off x="2414725" y="2157675"/>
            <a:ext cx="2908200" cy="13161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marR="292100" rtl="0" algn="l">
              <a:lnSpc>
                <a:spcPct val="115000"/>
              </a:lnSpc>
              <a:spcBef>
                <a:spcPts val="900"/>
              </a:spcBef>
              <a:spcAft>
                <a:spcPts val="0"/>
              </a:spcAft>
              <a:buNone/>
            </a:pPr>
            <a:r>
              <a:t/>
            </a:r>
            <a:endParaRPr sz="800">
              <a:latin typeface="Consolas"/>
              <a:ea typeface="Consolas"/>
              <a:cs typeface="Consolas"/>
              <a:sym typeface="Consolas"/>
            </a:endParaRPr>
          </a:p>
          <a:p>
            <a:pPr indent="0" lvl="0" marL="0" marR="292100" rtl="0" algn="l">
              <a:lnSpc>
                <a:spcPct val="115000"/>
              </a:lnSpc>
              <a:spcBef>
                <a:spcPts val="900"/>
              </a:spcBef>
              <a:spcAft>
                <a:spcPts val="0"/>
              </a:spcAft>
              <a:buNone/>
            </a:pPr>
            <a:r>
              <a:rPr lang="es" sz="800">
                <a:latin typeface="Consolas"/>
                <a:ea typeface="Consolas"/>
                <a:cs typeface="Consolas"/>
                <a:sym typeface="Consolas"/>
              </a:rPr>
              <a:t>{LEVEL}_FROM: Selects the current job {level} that you want to alter.</a:t>
            </a:r>
            <a:endParaRPr sz="800">
              <a:latin typeface="Consolas"/>
              <a:ea typeface="Consolas"/>
              <a:cs typeface="Consolas"/>
              <a:sym typeface="Consolas"/>
            </a:endParaRPr>
          </a:p>
          <a:p>
            <a:pPr indent="0" lvl="0" marL="0" marR="292100" rtl="0" algn="l">
              <a:lnSpc>
                <a:spcPct val="115000"/>
              </a:lnSpc>
              <a:spcBef>
                <a:spcPts val="900"/>
              </a:spcBef>
              <a:spcAft>
                <a:spcPts val="0"/>
              </a:spcAft>
              <a:buNone/>
            </a:pPr>
            <a:r>
              <a:rPr lang="es" sz="800">
                <a:solidFill>
                  <a:schemeClr val="dk1"/>
                </a:solidFill>
                <a:latin typeface="Consolas"/>
                <a:ea typeface="Consolas"/>
                <a:cs typeface="Consolas"/>
                <a:sym typeface="Consolas"/>
              </a:rPr>
              <a:t>{LEVEL}_TO: Links current selected tasks to the dependency tasks of the dates specified.</a:t>
            </a:r>
            <a:endParaRPr sz="800">
              <a:solidFill>
                <a:schemeClr val="dk1"/>
              </a:solidFill>
              <a:latin typeface="Consolas"/>
              <a:ea typeface="Consolas"/>
              <a:cs typeface="Consolas"/>
              <a:sym typeface="Consolas"/>
            </a:endParaRPr>
          </a:p>
          <a:p>
            <a:pPr indent="0" lvl="0" marL="0" marR="292100" rtl="0" algn="l">
              <a:lnSpc>
                <a:spcPct val="115000"/>
              </a:lnSpc>
              <a:spcBef>
                <a:spcPts val="900"/>
              </a:spcBef>
              <a:spcAft>
                <a:spcPts val="900"/>
              </a:spcAft>
              <a:buNone/>
            </a:pPr>
            <a:r>
              <a:t/>
            </a:r>
            <a:endParaRPr sz="800">
              <a:latin typeface="Consolas"/>
              <a:ea typeface="Consolas"/>
              <a:cs typeface="Consolas"/>
              <a:sym typeface="Consolas"/>
            </a:endParaRPr>
          </a:p>
        </p:txBody>
      </p:sp>
      <p:sp>
        <p:nvSpPr>
          <p:cNvPr id="1036" name="Google Shape;1036;p111"/>
          <p:cNvSpPr txBox="1"/>
          <p:nvPr/>
        </p:nvSpPr>
        <p:spPr>
          <a:xfrm>
            <a:off x="2392831" y="1192650"/>
            <a:ext cx="2908200" cy="9174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marR="292100" rtl="0" algn="l">
              <a:lnSpc>
                <a:spcPct val="115000"/>
              </a:lnSpc>
              <a:spcBef>
                <a:spcPts val="900"/>
              </a:spcBef>
              <a:spcAft>
                <a:spcPts val="0"/>
              </a:spcAft>
              <a:buNone/>
            </a:pPr>
            <a:r>
              <a:rPr lang="es" sz="800">
                <a:latin typeface="Consolas"/>
                <a:ea typeface="Consolas"/>
                <a:cs typeface="Consolas"/>
                <a:sym typeface="Consolas"/>
              </a:rPr>
              <a:t>Levels follows the standard hierarchy:</a:t>
            </a:r>
            <a:endParaRPr sz="800">
              <a:latin typeface="Consolas"/>
              <a:ea typeface="Consolas"/>
              <a:cs typeface="Consolas"/>
              <a:sym typeface="Consolas"/>
            </a:endParaRPr>
          </a:p>
          <a:p>
            <a:pPr indent="0" lvl="0" marL="0" marR="292100" rtl="0" algn="l">
              <a:lnSpc>
                <a:spcPct val="115000"/>
              </a:lnSpc>
              <a:spcBef>
                <a:spcPts val="900"/>
              </a:spcBef>
              <a:spcAft>
                <a:spcPts val="0"/>
              </a:spcAft>
              <a:buNone/>
            </a:pPr>
            <a:r>
              <a:rPr lang="es" sz="800">
                <a:latin typeface="Consolas"/>
                <a:ea typeface="Consolas"/>
                <a:cs typeface="Consolas"/>
                <a:sym typeface="Consolas"/>
              </a:rPr>
              <a:t>Dates -&gt; Members -&gt; Chunks.</a:t>
            </a:r>
            <a:endParaRPr sz="800">
              <a:latin typeface="Consolas"/>
              <a:ea typeface="Consolas"/>
              <a:cs typeface="Consolas"/>
              <a:sym typeface="Consolas"/>
            </a:endParaRPr>
          </a:p>
          <a:p>
            <a:pPr indent="0" lvl="0" marL="0" marR="292100" rtl="0" algn="l">
              <a:lnSpc>
                <a:spcPct val="115000"/>
              </a:lnSpc>
              <a:spcBef>
                <a:spcPts val="900"/>
              </a:spcBef>
              <a:spcAft>
                <a:spcPts val="900"/>
              </a:spcAft>
              <a:buNone/>
            </a:pPr>
            <a:r>
              <a:rPr lang="es" sz="800">
                <a:latin typeface="Consolas"/>
                <a:ea typeface="Consolas"/>
                <a:cs typeface="Consolas"/>
                <a:sym typeface="Consolas"/>
              </a:rPr>
              <a:t>Splits can also be selected under any of the other levels.</a:t>
            </a:r>
            <a:endParaRPr sz="800">
              <a:latin typeface="Consolas"/>
              <a:ea typeface="Consolas"/>
              <a:cs typeface="Consolas"/>
              <a:sym typeface="Consolas"/>
            </a:endParaRPr>
          </a:p>
        </p:txBody>
      </p:sp>
      <p:sp>
        <p:nvSpPr>
          <p:cNvPr id="1037" name="Google Shape;1037;p111"/>
          <p:cNvSpPr txBox="1"/>
          <p:nvPr/>
        </p:nvSpPr>
        <p:spPr>
          <a:xfrm>
            <a:off x="2380274" y="3558275"/>
            <a:ext cx="5660400" cy="13161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marR="292100" rtl="0" algn="l">
              <a:lnSpc>
                <a:spcPct val="115000"/>
              </a:lnSpc>
              <a:spcBef>
                <a:spcPts val="900"/>
              </a:spcBef>
              <a:spcAft>
                <a:spcPts val="0"/>
              </a:spcAft>
              <a:buNone/>
            </a:pPr>
            <a:r>
              <a:rPr lang="es" sz="800">
                <a:latin typeface="Consolas"/>
                <a:ea typeface="Consolas"/>
                <a:cs typeface="Consolas"/>
                <a:sym typeface="Consolas"/>
              </a:rPr>
              <a:t>“natural”: Will keep the default linkage. Will link if it would be normally. Example, SIM_FC00_CHUNK_1 -&gt; DA_FC00_CHUNK_1.</a:t>
            </a:r>
            <a:endParaRPr sz="800">
              <a:latin typeface="Consolas"/>
              <a:ea typeface="Consolas"/>
              <a:cs typeface="Consolas"/>
              <a:sym typeface="Consolas"/>
            </a:endParaRPr>
          </a:p>
          <a:p>
            <a:pPr indent="0" lvl="0" marL="0" marR="292100" rtl="0" algn="l">
              <a:lnSpc>
                <a:spcPct val="115000"/>
              </a:lnSpc>
              <a:spcBef>
                <a:spcPts val="900"/>
              </a:spcBef>
              <a:spcAft>
                <a:spcPts val="0"/>
              </a:spcAft>
              <a:buNone/>
            </a:pPr>
            <a:r>
              <a:rPr lang="es" sz="800">
                <a:latin typeface="Consolas"/>
                <a:ea typeface="Consolas"/>
                <a:cs typeface="Consolas"/>
                <a:sym typeface="Consolas"/>
              </a:rPr>
              <a:t>“all”: Will link all selected tasks of the dependency with current selected tasks. Example, SIM_FC00_CHUNK_1 -&gt; DA_FC00_CHUNK_1, DA_FC00_CHUNK_2, DA_FC00_CHUNK_3…</a:t>
            </a:r>
            <a:endParaRPr sz="800">
              <a:latin typeface="Consolas"/>
              <a:ea typeface="Consolas"/>
              <a:cs typeface="Consolas"/>
              <a:sym typeface="Consolas"/>
            </a:endParaRPr>
          </a:p>
          <a:p>
            <a:pPr indent="0" lvl="0" marL="0" marR="292100" rtl="0" algn="l">
              <a:lnSpc>
                <a:spcPct val="115000"/>
              </a:lnSpc>
              <a:spcBef>
                <a:spcPts val="900"/>
              </a:spcBef>
              <a:spcAft>
                <a:spcPts val="0"/>
              </a:spcAft>
              <a:buNone/>
            </a:pPr>
            <a:r>
              <a:rPr lang="es" sz="800">
                <a:latin typeface="Consolas"/>
                <a:ea typeface="Consolas"/>
                <a:cs typeface="Consolas"/>
                <a:sym typeface="Consolas"/>
              </a:rPr>
              <a:t>“none”: Will unlink selected tasks of the dependency with current selected tasks.</a:t>
            </a:r>
            <a:endParaRPr sz="800">
              <a:latin typeface="Consolas"/>
              <a:ea typeface="Consolas"/>
              <a:cs typeface="Consolas"/>
              <a:sym typeface="Consolas"/>
            </a:endParaRPr>
          </a:p>
          <a:p>
            <a:pPr indent="0" lvl="0" marL="0" marR="292100" rtl="0" algn="l">
              <a:lnSpc>
                <a:spcPct val="115000"/>
              </a:lnSpc>
              <a:spcBef>
                <a:spcPts val="900"/>
              </a:spcBef>
              <a:spcAft>
                <a:spcPts val="900"/>
              </a:spcAft>
              <a:buNone/>
            </a:pPr>
            <a:r>
              <a:rPr lang="es" sz="800">
                <a:latin typeface="Consolas"/>
                <a:ea typeface="Consolas"/>
                <a:cs typeface="Consolas"/>
                <a:sym typeface="Consolas"/>
              </a:rPr>
              <a:t>“previous”: Will link selected tasks of the dependency with previous selected tasks</a:t>
            </a:r>
            <a:endParaRPr sz="800">
              <a:latin typeface="Consolas"/>
              <a:ea typeface="Consolas"/>
              <a:cs typeface="Consolas"/>
              <a:sym typeface="Consolas"/>
            </a:endParaRPr>
          </a:p>
        </p:txBody>
      </p:sp>
      <p:sp>
        <p:nvSpPr>
          <p:cNvPr id="1038" name="Google Shape;1038;p111"/>
          <p:cNvSpPr txBox="1"/>
          <p:nvPr/>
        </p:nvSpPr>
        <p:spPr>
          <a:xfrm>
            <a:off x="1038713" y="72788"/>
            <a:ext cx="7066500" cy="9837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 YAML configuration</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2100">
                <a:solidFill>
                  <a:srgbClr val="124484"/>
                </a:solidFill>
                <a:latin typeface="Calibri"/>
                <a:ea typeface="Calibri"/>
                <a:cs typeface="Calibri"/>
                <a:sym typeface="Calibri"/>
              </a:rPr>
              <a:t>(Other features)</a:t>
            </a:r>
            <a:endParaRPr b="1" sz="2100">
              <a:solidFill>
                <a:srgbClr val="124484"/>
              </a:solidFill>
              <a:latin typeface="Calibri"/>
              <a:ea typeface="Calibri"/>
              <a:cs typeface="Calibri"/>
              <a:sym typeface="Calibri"/>
            </a:endParaRPr>
          </a:p>
        </p:txBody>
      </p:sp>
      <p:sp>
        <p:nvSpPr>
          <p:cNvPr id="1039" name="Google Shape;1039;p111"/>
          <p:cNvSpPr/>
          <p:nvPr/>
        </p:nvSpPr>
        <p:spPr>
          <a:xfrm rot="10800000">
            <a:off x="2051631" y="1124348"/>
            <a:ext cx="299700" cy="2171700"/>
          </a:xfrm>
          <a:prstGeom prst="rightBrace">
            <a:avLst>
              <a:gd fmla="val 0" name="adj1"/>
              <a:gd fmla="val 50000" name="adj2"/>
            </a:avLst>
          </a:prstGeom>
          <a:noFill/>
          <a:ln cap="flat" cmpd="sng" w="2857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0" name="Google Shape;1040;p111"/>
          <p:cNvSpPr txBox="1"/>
          <p:nvPr/>
        </p:nvSpPr>
        <p:spPr>
          <a:xfrm>
            <a:off x="355750" y="4031675"/>
            <a:ext cx="1564500" cy="3693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s" sz="1500">
                <a:latin typeface="Consolas"/>
                <a:ea typeface="Consolas"/>
                <a:cs typeface="Consolas"/>
                <a:sym typeface="Consolas"/>
              </a:rPr>
              <a:t>Link Types</a:t>
            </a:r>
            <a:endParaRPr sz="1500">
              <a:latin typeface="Consolas"/>
              <a:ea typeface="Consolas"/>
              <a:cs typeface="Consolas"/>
              <a:sym typeface="Consolas"/>
            </a:endParaRPr>
          </a:p>
        </p:txBody>
      </p:sp>
      <p:sp>
        <p:nvSpPr>
          <p:cNvPr id="1041" name="Google Shape;1041;p111"/>
          <p:cNvSpPr/>
          <p:nvPr/>
        </p:nvSpPr>
        <p:spPr>
          <a:xfrm rot="10800000">
            <a:off x="2075326" y="3616024"/>
            <a:ext cx="252300" cy="1200600"/>
          </a:xfrm>
          <a:prstGeom prst="rightBrace">
            <a:avLst>
              <a:gd fmla="val 0" name="adj1"/>
              <a:gd fmla="val 50000" name="adj2"/>
            </a:avLst>
          </a:prstGeom>
          <a:noFill/>
          <a:ln cap="flat" cmpd="sng" w="2857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2" name="Google Shape;1042;p111"/>
          <p:cNvSpPr txBox="1"/>
          <p:nvPr/>
        </p:nvSpPr>
        <p:spPr>
          <a:xfrm>
            <a:off x="454375" y="799700"/>
            <a:ext cx="299700" cy="2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3" name="Google Shape;1043;p111"/>
          <p:cNvSpPr/>
          <p:nvPr/>
        </p:nvSpPr>
        <p:spPr>
          <a:xfrm>
            <a:off x="5451575" y="1221525"/>
            <a:ext cx="2589000" cy="2171700"/>
          </a:xfrm>
          <a:prstGeom prst="snip1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000">
                <a:solidFill>
                  <a:schemeClr val="dk1"/>
                </a:solidFill>
                <a:latin typeface="Consolas"/>
                <a:ea typeface="Consolas"/>
                <a:cs typeface="Consolas"/>
                <a:sym typeface="Consolas"/>
              </a:rPr>
              <a:t>Jobs:</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A:</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running: date</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B:</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running: chunk</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dependencies:</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A:</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dates_from:</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“all”:</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dates_to: “all”</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a:t>
            </a:r>
            <a:endParaRPr sz="1000">
              <a:solidFill>
                <a:schemeClr val="dk1"/>
              </a:solidFill>
              <a:latin typeface="Consolas"/>
              <a:ea typeface="Consolas"/>
              <a:cs typeface="Consolas"/>
              <a:sym typeface="Consolas"/>
            </a:endParaRPr>
          </a:p>
          <a:p>
            <a:pPr indent="0" lvl="0" marL="0" rtl="0" algn="l">
              <a:spcBef>
                <a:spcPts val="0"/>
              </a:spcBef>
              <a:spcAft>
                <a:spcPts val="0"/>
              </a:spcAft>
              <a:buNone/>
            </a:pPr>
            <a:r>
              <a:rPr lang="es" sz="1000">
                <a:solidFill>
                  <a:schemeClr val="dk1"/>
                </a:solidFill>
                <a:latin typeface="Consolas"/>
                <a:ea typeface="Consolas"/>
                <a:cs typeface="Consolas"/>
                <a:sym typeface="Consolas"/>
              </a:rPr>
              <a:t>      </a:t>
            </a:r>
            <a:endParaRPr sz="1000">
              <a:solidFill>
                <a:schemeClr val="dk1"/>
              </a:solidFill>
              <a:latin typeface="Consolas"/>
              <a:ea typeface="Consolas"/>
              <a:cs typeface="Consolas"/>
              <a:sym typeface="Consolas"/>
            </a:endParaRPr>
          </a:p>
          <a:p>
            <a:pPr indent="0" lvl="0" marL="0" rtl="0" algn="ctr">
              <a:spcBef>
                <a:spcPts val="0"/>
              </a:spcBef>
              <a:spcAft>
                <a:spcPts val="0"/>
              </a:spcAft>
              <a:buNone/>
            </a:pPr>
            <a:r>
              <a:t/>
            </a:r>
            <a:endParaRPr sz="1000">
              <a:latin typeface="Consolas"/>
              <a:ea typeface="Consolas"/>
              <a:cs typeface="Consolas"/>
              <a:sym typeface="Consolas"/>
            </a:endParaRPr>
          </a:p>
        </p:txBody>
      </p:sp>
      <p:sp>
        <p:nvSpPr>
          <p:cNvPr id="1044" name="Google Shape;1044;p111"/>
          <p:cNvSpPr txBox="1"/>
          <p:nvPr/>
        </p:nvSpPr>
        <p:spPr>
          <a:xfrm flipH="1" rot="-1049697">
            <a:off x="6853474" y="1478439"/>
            <a:ext cx="1324255" cy="569485"/>
          </a:xfrm>
          <a:prstGeom prst="rect">
            <a:avLst/>
          </a:prstGeom>
          <a:noFill/>
          <a:ln cap="flat" cmpd="sng" w="28575">
            <a:solidFill>
              <a:srgbClr val="FF0000"/>
            </a:solidFill>
            <a:prstDash val="dot"/>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s">
                <a:solidFill>
                  <a:srgbClr val="FF0000"/>
                </a:solidFill>
              </a:rPr>
              <a:t>Crossdate example</a:t>
            </a:r>
            <a:endParaRPr b="1" sz="14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8" name="Shape 1048"/>
        <p:cNvGrpSpPr/>
        <p:nvPr/>
      </p:nvGrpSpPr>
      <p:grpSpPr>
        <a:xfrm>
          <a:off x="0" y="0"/>
          <a:ext cx="0" cy="0"/>
          <a:chOff x="0" y="0"/>
          <a:chExt cx="0" cy="0"/>
        </a:xfrm>
      </p:grpSpPr>
      <p:sp>
        <p:nvSpPr>
          <p:cNvPr id="1049" name="Google Shape;1049;p112"/>
          <p:cNvSpPr txBox="1"/>
          <p:nvPr/>
        </p:nvSpPr>
        <p:spPr>
          <a:xfrm>
            <a:off x="0" y="97251"/>
            <a:ext cx="9144000" cy="6009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Autosubmit’s Hierarchy: </a:t>
            </a:r>
            <a:endParaRPr b="1" sz="40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rPr b="1" lang="es" sz="4000">
                <a:solidFill>
                  <a:srgbClr val="124484"/>
                </a:solidFill>
                <a:latin typeface="Calibri"/>
                <a:ea typeface="Calibri"/>
                <a:cs typeface="Calibri"/>
                <a:sym typeface="Calibri"/>
              </a:rPr>
              <a:t>PRE &amp; POST</a:t>
            </a:r>
            <a:endParaRPr b="1" sz="3200">
              <a:solidFill>
                <a:srgbClr val="124484"/>
              </a:solidFill>
              <a:latin typeface="Calibri"/>
              <a:ea typeface="Calibri"/>
              <a:cs typeface="Calibri"/>
              <a:sym typeface="Calibri"/>
            </a:endParaRPr>
          </a:p>
          <a:p>
            <a:pPr indent="0" lvl="0" marL="0" rtl="0" algn="ctr">
              <a:lnSpc>
                <a:spcPct val="90000"/>
              </a:lnSpc>
              <a:spcBef>
                <a:spcPts val="0"/>
              </a:spcBef>
              <a:spcAft>
                <a:spcPts val="0"/>
              </a:spcAft>
              <a:buNone/>
            </a:pPr>
            <a:r>
              <a:t/>
            </a:r>
            <a:endParaRPr b="1" sz="3000">
              <a:solidFill>
                <a:srgbClr val="124484"/>
              </a:solidFill>
              <a:latin typeface="Calibri"/>
              <a:ea typeface="Calibri"/>
              <a:cs typeface="Calibri"/>
              <a:sym typeface="Calibri"/>
            </a:endParaRPr>
          </a:p>
        </p:txBody>
      </p:sp>
      <p:pic>
        <p:nvPicPr>
          <p:cNvPr id="1050" name="Google Shape;1050;p112"/>
          <p:cNvPicPr preferRelativeResize="0"/>
          <p:nvPr/>
        </p:nvPicPr>
        <p:blipFill rotWithShape="1">
          <a:blip r:embed="rId3">
            <a:alphaModFix/>
          </a:blip>
          <a:srcRect b="10272" l="2938" r="20126" t="11554"/>
          <a:stretch/>
        </p:blipFill>
        <p:spPr>
          <a:xfrm>
            <a:off x="2227200" y="1164543"/>
            <a:ext cx="6437233" cy="3890100"/>
          </a:xfrm>
          <a:prstGeom prst="rect">
            <a:avLst/>
          </a:prstGeom>
          <a:noFill/>
          <a:ln>
            <a:noFill/>
          </a:ln>
        </p:spPr>
      </p:pic>
      <p:sp>
        <p:nvSpPr>
          <p:cNvPr id="1051" name="Google Shape;1051;p112"/>
          <p:cNvSpPr txBox="1"/>
          <p:nvPr>
            <p:ph idx="12" type="sldNum"/>
          </p:nvPr>
        </p:nvSpPr>
        <p:spPr>
          <a:xfrm>
            <a:off x="8556784" y="4749851"/>
            <a:ext cx="548700" cy="393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fld id="{00000000-1234-1234-1234-123412341234}" type="slidenum">
              <a:rPr lang="es" sz="1100"/>
              <a:t>‹#›</a:t>
            </a:fld>
            <a:endParaRPr sz="1100"/>
          </a:p>
        </p:txBody>
      </p:sp>
      <p:sp>
        <p:nvSpPr>
          <p:cNvPr id="1052" name="Google Shape;1052;p112"/>
          <p:cNvSpPr/>
          <p:nvPr/>
        </p:nvSpPr>
        <p:spPr>
          <a:xfrm>
            <a:off x="170513" y="2521725"/>
            <a:ext cx="1746900" cy="393600"/>
          </a:xfrm>
          <a:prstGeom prst="flowChartAlternateProcess">
            <a:avLst/>
          </a:prstGeom>
          <a:solidFill>
            <a:srgbClr val="A4C2F4"/>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highlight>
                <a:schemeClr val="lt1"/>
              </a:highlight>
            </a:endParaRPr>
          </a:p>
        </p:txBody>
      </p:sp>
      <p:sp>
        <p:nvSpPr>
          <p:cNvPr id="1053" name="Google Shape;1053;p112"/>
          <p:cNvSpPr txBox="1"/>
          <p:nvPr/>
        </p:nvSpPr>
        <p:spPr>
          <a:xfrm>
            <a:off x="235200" y="2568525"/>
            <a:ext cx="17874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s" sz="1100"/>
              <a:t>$EXPID/conf/minimal.yml</a:t>
            </a:r>
            <a:endParaRPr sz="1100"/>
          </a:p>
        </p:txBody>
      </p:sp>
      <p:cxnSp>
        <p:nvCxnSpPr>
          <p:cNvPr id="1054" name="Google Shape;1054;p112"/>
          <p:cNvCxnSpPr>
            <a:stCxn id="1052" idx="3"/>
          </p:cNvCxnSpPr>
          <p:nvPr/>
        </p:nvCxnSpPr>
        <p:spPr>
          <a:xfrm>
            <a:off x="1917413" y="2718525"/>
            <a:ext cx="331500" cy="900"/>
          </a:xfrm>
          <a:prstGeom prst="straightConnector1">
            <a:avLst/>
          </a:prstGeom>
          <a:noFill/>
          <a:ln cap="flat" cmpd="sng" w="28575">
            <a:solidFill>
              <a:schemeClr val="dk2"/>
            </a:solidFill>
            <a:prstDash val="solid"/>
            <a:round/>
            <a:headEnd len="med" w="med" type="none"/>
            <a:tailEnd len="med" w="med" type="triangle"/>
          </a:ln>
        </p:spPr>
      </p:cxnSp>
      <p:sp>
        <p:nvSpPr>
          <p:cNvPr id="1055" name="Google Shape;1055;p112"/>
          <p:cNvSpPr/>
          <p:nvPr/>
        </p:nvSpPr>
        <p:spPr>
          <a:xfrm>
            <a:off x="4465238" y="4360256"/>
            <a:ext cx="1173000" cy="742800"/>
          </a:xfrm>
          <a:prstGeom prst="cloudCallout">
            <a:avLst>
              <a:gd fmla="val 32523" name="adj1"/>
              <a:gd fmla="val -101368"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800"/>
              <a:t>Personal user information</a:t>
            </a:r>
            <a:endParaRPr sz="800"/>
          </a:p>
        </p:txBody>
      </p:sp>
      <p:sp>
        <p:nvSpPr>
          <p:cNvPr id="1056" name="Google Shape;1056;p112"/>
          <p:cNvSpPr/>
          <p:nvPr/>
        </p:nvSpPr>
        <p:spPr>
          <a:xfrm>
            <a:off x="7271400" y="1697906"/>
            <a:ext cx="1173000" cy="742800"/>
          </a:xfrm>
          <a:prstGeom prst="cloudCallout">
            <a:avLst>
              <a:gd fmla="val -87454" name="adj1"/>
              <a:gd fmla="val 59227"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800"/>
              <a:t>The files that the user will edit to switch configurations</a:t>
            </a:r>
            <a:endParaRPr sz="800"/>
          </a:p>
        </p:txBody>
      </p:sp>
      <p:sp>
        <p:nvSpPr>
          <p:cNvPr id="1057" name="Google Shape;1057;p112"/>
          <p:cNvSpPr/>
          <p:nvPr/>
        </p:nvSpPr>
        <p:spPr>
          <a:xfrm>
            <a:off x="7383863" y="681769"/>
            <a:ext cx="1173000" cy="742800"/>
          </a:xfrm>
          <a:prstGeom prst="cloudCallout">
            <a:avLst>
              <a:gd fmla="val -83188" name="adj1"/>
              <a:gd fmla="val 51447"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700"/>
              <a:t>Where developers store configuration files</a:t>
            </a:r>
            <a:endParaRPr sz="700"/>
          </a:p>
        </p:txBody>
      </p:sp>
      <p:sp>
        <p:nvSpPr>
          <p:cNvPr id="1058" name="Google Shape;1058;p112"/>
          <p:cNvSpPr/>
          <p:nvPr/>
        </p:nvSpPr>
        <p:spPr>
          <a:xfrm>
            <a:off x="2321719" y="2602931"/>
            <a:ext cx="1334400" cy="144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9" name="Google Shape;1059;p112"/>
          <p:cNvSpPr txBox="1"/>
          <p:nvPr/>
        </p:nvSpPr>
        <p:spPr>
          <a:xfrm>
            <a:off x="2248931" y="2597438"/>
            <a:ext cx="1480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s" sz="700"/>
              <a:t>$EXPID/conf/bootstrap/include.yml</a:t>
            </a:r>
            <a:endParaRPr sz="7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4" name="Shape 1064"/>
        <p:cNvGrpSpPr/>
        <p:nvPr/>
      </p:nvGrpSpPr>
      <p:grpSpPr>
        <a:xfrm>
          <a:off x="0" y="0"/>
          <a:ext cx="0" cy="0"/>
          <a:chOff x="0" y="0"/>
          <a:chExt cx="0" cy="0"/>
        </a:xfrm>
      </p:grpSpPr>
      <p:sp>
        <p:nvSpPr>
          <p:cNvPr id="1065" name="Google Shape;1065;p113"/>
          <p:cNvSpPr txBox="1"/>
          <p:nvPr>
            <p:ph type="title"/>
          </p:nvPr>
        </p:nvSpPr>
        <p:spPr>
          <a:xfrm>
            <a:off x="1143000" y="172613"/>
            <a:ext cx="6858000" cy="4506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RO-Crate archive</a:t>
            </a:r>
            <a:endParaRPr/>
          </a:p>
        </p:txBody>
      </p:sp>
      <p:pic>
        <p:nvPicPr>
          <p:cNvPr id="1066" name="Google Shape;1066;p113"/>
          <p:cNvPicPr preferRelativeResize="0"/>
          <p:nvPr/>
        </p:nvPicPr>
        <p:blipFill>
          <a:blip r:embed="rId3">
            <a:alphaModFix/>
          </a:blip>
          <a:stretch>
            <a:fillRect/>
          </a:stretch>
        </p:blipFill>
        <p:spPr>
          <a:xfrm>
            <a:off x="908944" y="974850"/>
            <a:ext cx="6630712" cy="352903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0" name="Shape 1070"/>
        <p:cNvGrpSpPr/>
        <p:nvPr/>
      </p:nvGrpSpPr>
      <p:grpSpPr>
        <a:xfrm>
          <a:off x="0" y="0"/>
          <a:ext cx="0" cy="0"/>
          <a:chOff x="0" y="0"/>
          <a:chExt cx="0" cy="0"/>
        </a:xfrm>
      </p:grpSpPr>
      <p:sp>
        <p:nvSpPr>
          <p:cNvPr id="1071" name="Google Shape;1071;p114"/>
          <p:cNvSpPr txBox="1"/>
          <p:nvPr>
            <p:ph type="title"/>
          </p:nvPr>
        </p:nvSpPr>
        <p:spPr>
          <a:xfrm>
            <a:off x="1143000" y="134513"/>
            <a:ext cx="6858000" cy="4506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124484"/>
              </a:buClr>
              <a:buSzPts val="3000"/>
              <a:buFont typeface="Calibri"/>
              <a:buNone/>
            </a:pPr>
            <a:r>
              <a:rPr lang="es"/>
              <a:t>RO-Crate implementation in Autosubmit</a:t>
            </a:r>
            <a:endParaRPr/>
          </a:p>
        </p:txBody>
      </p:sp>
      <p:pic>
        <p:nvPicPr>
          <p:cNvPr id="1072" name="Google Shape;1072;p114"/>
          <p:cNvPicPr preferRelativeResize="0"/>
          <p:nvPr/>
        </p:nvPicPr>
        <p:blipFill>
          <a:blip r:embed="rId3">
            <a:alphaModFix/>
          </a:blip>
          <a:stretch>
            <a:fillRect/>
          </a:stretch>
        </p:blipFill>
        <p:spPr>
          <a:xfrm>
            <a:off x="2280919" y="829082"/>
            <a:ext cx="4105740" cy="41220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0" y="192051"/>
            <a:ext cx="9144000" cy="600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s"/>
              <a:t>What is a workflow manager good for?</a:t>
            </a:r>
            <a:endParaRPr/>
          </a:p>
        </p:txBody>
      </p:sp>
      <p:sp>
        <p:nvSpPr>
          <p:cNvPr id="207" name="Google Shape;207;p40"/>
          <p:cNvSpPr txBox="1"/>
          <p:nvPr>
            <p:ph idx="1" type="body"/>
          </p:nvPr>
        </p:nvSpPr>
        <p:spPr>
          <a:xfrm>
            <a:off x="452738" y="1078706"/>
            <a:ext cx="8238600" cy="415200"/>
          </a:xfrm>
          <a:prstGeom prst="rect">
            <a:avLst/>
          </a:prstGeom>
        </p:spPr>
        <p:txBody>
          <a:bodyPr anchorCtr="0" anchor="t" bIns="34275" lIns="68575" spcFirstLastPara="1" rIns="68575" wrap="square" tIns="34275">
            <a:noAutofit/>
          </a:bodyPr>
          <a:lstStyle/>
          <a:p>
            <a:pPr indent="0" lvl="0" marL="0" rtl="0" algn="l">
              <a:lnSpc>
                <a:spcPct val="70000"/>
              </a:lnSpc>
              <a:spcBef>
                <a:spcPts val="800"/>
              </a:spcBef>
              <a:spcAft>
                <a:spcPts val="0"/>
              </a:spcAft>
              <a:buSzPts val="200"/>
              <a:buNone/>
            </a:pPr>
            <a:r>
              <a:rPr lang="es" sz="1600"/>
              <a:t>The traditional way</a:t>
            </a:r>
            <a:endParaRPr sz="1600"/>
          </a:p>
          <a:p>
            <a:pPr indent="0" lvl="0" marL="0" rtl="0" algn="l">
              <a:lnSpc>
                <a:spcPct val="70000"/>
              </a:lnSpc>
              <a:spcBef>
                <a:spcPts val="800"/>
              </a:spcBef>
              <a:spcAft>
                <a:spcPts val="0"/>
              </a:spcAft>
              <a:buSzPts val="200"/>
              <a:buNone/>
            </a:pPr>
            <a:r>
              <a:t/>
            </a:r>
            <a:endParaRPr sz="1600"/>
          </a:p>
          <a:p>
            <a:pPr indent="0" lvl="0" marL="0" rtl="0" algn="l">
              <a:lnSpc>
                <a:spcPct val="70000"/>
              </a:lnSpc>
              <a:spcBef>
                <a:spcPts val="800"/>
              </a:spcBef>
              <a:spcAft>
                <a:spcPts val="0"/>
              </a:spcAft>
              <a:buSzPts val="200"/>
              <a:buNone/>
            </a:pPr>
            <a:r>
              <a:t/>
            </a:r>
            <a:endParaRPr sz="1600"/>
          </a:p>
          <a:p>
            <a:pPr indent="0" lvl="0" marL="0" rtl="0" algn="l">
              <a:lnSpc>
                <a:spcPct val="70000"/>
              </a:lnSpc>
              <a:spcBef>
                <a:spcPts val="800"/>
              </a:spcBef>
              <a:spcAft>
                <a:spcPts val="0"/>
              </a:spcAft>
              <a:buSzPts val="200"/>
              <a:buNone/>
            </a:pPr>
            <a:r>
              <a:t/>
            </a:r>
            <a:endParaRPr sz="1600"/>
          </a:p>
          <a:p>
            <a:pPr indent="0" lvl="0" marL="0" rtl="0" algn="l">
              <a:lnSpc>
                <a:spcPct val="70000"/>
              </a:lnSpc>
              <a:spcBef>
                <a:spcPts val="800"/>
              </a:spcBef>
              <a:spcAft>
                <a:spcPts val="0"/>
              </a:spcAft>
              <a:buSzPts val="200"/>
              <a:buNone/>
            </a:pPr>
            <a:r>
              <a:t/>
            </a:r>
            <a:endParaRPr sz="1600"/>
          </a:p>
        </p:txBody>
      </p:sp>
      <p:sp>
        <p:nvSpPr>
          <p:cNvPr id="208" name="Google Shape;208;p40"/>
          <p:cNvSpPr/>
          <p:nvPr/>
        </p:nvSpPr>
        <p:spPr>
          <a:xfrm>
            <a:off x="654750" y="1821647"/>
            <a:ext cx="986100" cy="44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900"/>
              <a:t>Login</a:t>
            </a:r>
            <a:r>
              <a:rPr lang="es" sz="900"/>
              <a:t> to the remote cluster</a:t>
            </a:r>
            <a:endParaRPr sz="900"/>
          </a:p>
        </p:txBody>
      </p:sp>
      <p:pic>
        <p:nvPicPr>
          <p:cNvPr id="209" name="Google Shape;209;p40"/>
          <p:cNvPicPr preferRelativeResize="0"/>
          <p:nvPr/>
        </p:nvPicPr>
        <p:blipFill>
          <a:blip r:embed="rId3">
            <a:alphaModFix/>
          </a:blip>
          <a:stretch>
            <a:fillRect/>
          </a:stretch>
        </p:blipFill>
        <p:spPr>
          <a:xfrm>
            <a:off x="517650" y="2152519"/>
            <a:ext cx="495432" cy="495432"/>
          </a:xfrm>
          <a:prstGeom prst="rect">
            <a:avLst/>
          </a:prstGeom>
          <a:noFill/>
          <a:ln>
            <a:noFill/>
          </a:ln>
        </p:spPr>
      </p:pic>
      <p:sp>
        <p:nvSpPr>
          <p:cNvPr id="210" name="Google Shape;210;p40"/>
          <p:cNvSpPr txBox="1"/>
          <p:nvPr>
            <p:ph idx="1" type="body"/>
          </p:nvPr>
        </p:nvSpPr>
        <p:spPr>
          <a:xfrm>
            <a:off x="738488" y="2850356"/>
            <a:ext cx="8238600" cy="415200"/>
          </a:xfrm>
          <a:prstGeom prst="rect">
            <a:avLst/>
          </a:prstGeom>
        </p:spPr>
        <p:txBody>
          <a:bodyPr anchorCtr="0" anchor="t" bIns="34275" lIns="68575" spcFirstLastPara="1" rIns="68575" wrap="square" tIns="34275">
            <a:noAutofit/>
          </a:bodyPr>
          <a:lstStyle/>
          <a:p>
            <a:pPr indent="0" lvl="0" marL="0" rtl="0" algn="l">
              <a:lnSpc>
                <a:spcPct val="70000"/>
              </a:lnSpc>
              <a:spcBef>
                <a:spcPts val="800"/>
              </a:spcBef>
              <a:spcAft>
                <a:spcPts val="0"/>
              </a:spcAft>
              <a:buSzPts val="200"/>
              <a:buNone/>
            </a:pPr>
            <a:r>
              <a:rPr lang="es" sz="1600"/>
              <a:t>Using a workflow manager</a:t>
            </a:r>
            <a:endParaRPr sz="1600"/>
          </a:p>
        </p:txBody>
      </p:sp>
      <p:sp>
        <p:nvSpPr>
          <p:cNvPr id="211" name="Google Shape;211;p40"/>
          <p:cNvSpPr/>
          <p:nvPr/>
        </p:nvSpPr>
        <p:spPr>
          <a:xfrm>
            <a:off x="3775887" y="1821647"/>
            <a:ext cx="986100" cy="44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900"/>
              <a:t>Execute</a:t>
            </a:r>
            <a:r>
              <a:rPr lang="es" sz="900"/>
              <a:t> run batch scripts</a:t>
            </a:r>
            <a:endParaRPr sz="900"/>
          </a:p>
        </p:txBody>
      </p:sp>
      <p:pic>
        <p:nvPicPr>
          <p:cNvPr id="212" name="Google Shape;212;p40"/>
          <p:cNvPicPr preferRelativeResize="0"/>
          <p:nvPr/>
        </p:nvPicPr>
        <p:blipFill>
          <a:blip r:embed="rId3">
            <a:alphaModFix/>
          </a:blip>
          <a:stretch>
            <a:fillRect/>
          </a:stretch>
        </p:blipFill>
        <p:spPr>
          <a:xfrm>
            <a:off x="3467338" y="2152519"/>
            <a:ext cx="495432" cy="495432"/>
          </a:xfrm>
          <a:prstGeom prst="rect">
            <a:avLst/>
          </a:prstGeom>
          <a:noFill/>
          <a:ln>
            <a:noFill/>
          </a:ln>
        </p:spPr>
      </p:pic>
      <p:sp>
        <p:nvSpPr>
          <p:cNvPr id="213" name="Google Shape;213;p40"/>
          <p:cNvSpPr/>
          <p:nvPr/>
        </p:nvSpPr>
        <p:spPr>
          <a:xfrm>
            <a:off x="5341050" y="1821647"/>
            <a:ext cx="986100" cy="44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900"/>
              <a:t>Execute</a:t>
            </a:r>
            <a:r>
              <a:rPr lang="es" sz="900"/>
              <a:t> post scripts</a:t>
            </a:r>
            <a:endParaRPr sz="900"/>
          </a:p>
        </p:txBody>
      </p:sp>
      <p:pic>
        <p:nvPicPr>
          <p:cNvPr id="214" name="Google Shape;214;p40"/>
          <p:cNvPicPr preferRelativeResize="0"/>
          <p:nvPr/>
        </p:nvPicPr>
        <p:blipFill>
          <a:blip r:embed="rId3">
            <a:alphaModFix/>
          </a:blip>
          <a:stretch>
            <a:fillRect/>
          </a:stretch>
        </p:blipFill>
        <p:spPr>
          <a:xfrm>
            <a:off x="4975350" y="2152519"/>
            <a:ext cx="495432" cy="495432"/>
          </a:xfrm>
          <a:prstGeom prst="rect">
            <a:avLst/>
          </a:prstGeom>
          <a:noFill/>
          <a:ln>
            <a:noFill/>
          </a:ln>
        </p:spPr>
      </p:pic>
      <p:sp>
        <p:nvSpPr>
          <p:cNvPr id="215" name="Google Shape;215;p40"/>
          <p:cNvSpPr/>
          <p:nvPr/>
        </p:nvSpPr>
        <p:spPr>
          <a:xfrm>
            <a:off x="6913220" y="1821647"/>
            <a:ext cx="986100" cy="44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900"/>
              <a:t>Move</a:t>
            </a:r>
            <a:r>
              <a:rPr lang="es" sz="900"/>
              <a:t> final results </a:t>
            </a:r>
            <a:endParaRPr sz="900"/>
          </a:p>
        </p:txBody>
      </p:sp>
      <p:pic>
        <p:nvPicPr>
          <p:cNvPr id="216" name="Google Shape;216;p40"/>
          <p:cNvPicPr preferRelativeResize="0"/>
          <p:nvPr/>
        </p:nvPicPr>
        <p:blipFill>
          <a:blip r:embed="rId3">
            <a:alphaModFix/>
          </a:blip>
          <a:stretch>
            <a:fillRect/>
          </a:stretch>
        </p:blipFill>
        <p:spPr>
          <a:xfrm>
            <a:off x="6547520" y="2152519"/>
            <a:ext cx="495432" cy="495432"/>
          </a:xfrm>
          <a:prstGeom prst="rect">
            <a:avLst/>
          </a:prstGeom>
          <a:noFill/>
          <a:ln>
            <a:noFill/>
          </a:ln>
        </p:spPr>
      </p:pic>
      <p:cxnSp>
        <p:nvCxnSpPr>
          <p:cNvPr id="217" name="Google Shape;217;p40"/>
          <p:cNvCxnSpPr>
            <a:stCxn id="218" idx="3"/>
            <a:endCxn id="211" idx="1"/>
          </p:cNvCxnSpPr>
          <p:nvPr/>
        </p:nvCxnSpPr>
        <p:spPr>
          <a:xfrm>
            <a:off x="3241050" y="2042147"/>
            <a:ext cx="534900" cy="0"/>
          </a:xfrm>
          <a:prstGeom prst="straightConnector1">
            <a:avLst/>
          </a:prstGeom>
          <a:noFill/>
          <a:ln cap="flat" cmpd="sng" w="9525">
            <a:solidFill>
              <a:schemeClr val="dk2"/>
            </a:solidFill>
            <a:prstDash val="solid"/>
            <a:round/>
            <a:headEnd len="med" w="med" type="none"/>
            <a:tailEnd len="med" w="med" type="triangle"/>
          </a:ln>
        </p:spPr>
      </p:cxnSp>
      <p:cxnSp>
        <p:nvCxnSpPr>
          <p:cNvPr id="219" name="Google Shape;219;p40"/>
          <p:cNvCxnSpPr>
            <a:stCxn id="211" idx="3"/>
            <a:endCxn id="213" idx="1"/>
          </p:cNvCxnSpPr>
          <p:nvPr/>
        </p:nvCxnSpPr>
        <p:spPr>
          <a:xfrm>
            <a:off x="4761987" y="2042147"/>
            <a:ext cx="579000" cy="0"/>
          </a:xfrm>
          <a:prstGeom prst="straightConnector1">
            <a:avLst/>
          </a:prstGeom>
          <a:noFill/>
          <a:ln cap="flat" cmpd="sng" w="9525">
            <a:solidFill>
              <a:schemeClr val="dk2"/>
            </a:solidFill>
            <a:prstDash val="solid"/>
            <a:round/>
            <a:headEnd len="med" w="med" type="none"/>
            <a:tailEnd len="med" w="med" type="triangle"/>
          </a:ln>
        </p:spPr>
      </p:cxnSp>
      <p:cxnSp>
        <p:nvCxnSpPr>
          <p:cNvPr id="220" name="Google Shape;220;p40"/>
          <p:cNvCxnSpPr>
            <a:stCxn id="213" idx="3"/>
            <a:endCxn id="215" idx="1"/>
          </p:cNvCxnSpPr>
          <p:nvPr/>
        </p:nvCxnSpPr>
        <p:spPr>
          <a:xfrm>
            <a:off x="6327150" y="2042147"/>
            <a:ext cx="586200" cy="0"/>
          </a:xfrm>
          <a:prstGeom prst="straightConnector1">
            <a:avLst/>
          </a:prstGeom>
          <a:noFill/>
          <a:ln cap="flat" cmpd="sng" w="9525">
            <a:solidFill>
              <a:schemeClr val="dk2"/>
            </a:solidFill>
            <a:prstDash val="solid"/>
            <a:round/>
            <a:headEnd len="med" w="med" type="none"/>
            <a:tailEnd len="med" w="med" type="triangle"/>
          </a:ln>
        </p:spPr>
      </p:cxnSp>
      <p:sp>
        <p:nvSpPr>
          <p:cNvPr id="221" name="Google Shape;221;p40"/>
          <p:cNvSpPr txBox="1"/>
          <p:nvPr/>
        </p:nvSpPr>
        <p:spPr>
          <a:xfrm>
            <a:off x="4578112" y="1303921"/>
            <a:ext cx="1014900" cy="384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On error: user intervention</a:t>
            </a:r>
            <a:endParaRPr sz="800">
              <a:latin typeface="Calibri"/>
              <a:ea typeface="Calibri"/>
              <a:cs typeface="Calibri"/>
              <a:sym typeface="Calibri"/>
            </a:endParaRPr>
          </a:p>
        </p:txBody>
      </p:sp>
      <p:cxnSp>
        <p:nvCxnSpPr>
          <p:cNvPr id="222" name="Google Shape;222;p40"/>
          <p:cNvCxnSpPr/>
          <p:nvPr/>
        </p:nvCxnSpPr>
        <p:spPr>
          <a:xfrm flipH="1">
            <a:off x="4907100" y="1651331"/>
            <a:ext cx="196800" cy="390900"/>
          </a:xfrm>
          <a:prstGeom prst="straightConnector1">
            <a:avLst/>
          </a:prstGeom>
          <a:noFill/>
          <a:ln cap="flat" cmpd="sng" w="9525">
            <a:solidFill>
              <a:schemeClr val="dk2"/>
            </a:solidFill>
            <a:prstDash val="solid"/>
            <a:round/>
            <a:headEnd len="med" w="med" type="none"/>
            <a:tailEnd len="med" w="med" type="triangle"/>
          </a:ln>
        </p:spPr>
      </p:cxnSp>
      <p:cxnSp>
        <p:nvCxnSpPr>
          <p:cNvPr id="223" name="Google Shape;223;p40"/>
          <p:cNvCxnSpPr/>
          <p:nvPr/>
        </p:nvCxnSpPr>
        <p:spPr>
          <a:xfrm flipH="1">
            <a:off x="6471172" y="1651331"/>
            <a:ext cx="196800" cy="390900"/>
          </a:xfrm>
          <a:prstGeom prst="straightConnector1">
            <a:avLst/>
          </a:prstGeom>
          <a:noFill/>
          <a:ln cap="flat" cmpd="sng" w="9525">
            <a:solidFill>
              <a:schemeClr val="dk2"/>
            </a:solidFill>
            <a:prstDash val="solid"/>
            <a:round/>
            <a:headEnd len="med" w="med" type="none"/>
            <a:tailEnd len="med" w="med" type="triangle"/>
          </a:ln>
        </p:spPr>
      </p:cxnSp>
      <p:sp>
        <p:nvSpPr>
          <p:cNvPr id="224" name="Google Shape;224;p40"/>
          <p:cNvSpPr txBox="1"/>
          <p:nvPr/>
        </p:nvSpPr>
        <p:spPr>
          <a:xfrm>
            <a:off x="7388531" y="951001"/>
            <a:ext cx="1773900" cy="554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1100">
                <a:latin typeface="Calibri"/>
                <a:ea typeface="Calibri"/>
                <a:cs typeface="Calibri"/>
                <a:sym typeface="Calibri"/>
              </a:rPr>
              <a:t>When?</a:t>
            </a:r>
            <a:endParaRPr sz="1100">
              <a:latin typeface="Calibri"/>
              <a:ea typeface="Calibri"/>
              <a:cs typeface="Calibri"/>
              <a:sym typeface="Calibri"/>
            </a:endParaRPr>
          </a:p>
          <a:p>
            <a:pPr indent="0" lvl="0" marL="0" rtl="0" algn="ctr">
              <a:spcBef>
                <a:spcPts val="0"/>
              </a:spcBef>
              <a:spcAft>
                <a:spcPts val="0"/>
              </a:spcAft>
              <a:buNone/>
            </a:pPr>
            <a:r>
              <a:rPr lang="es" sz="800">
                <a:latin typeface="Calibri"/>
                <a:ea typeface="Calibri"/>
                <a:cs typeface="Calibri"/>
                <a:sym typeface="Calibri"/>
              </a:rPr>
              <a:t>Limited HPC storage</a:t>
            </a:r>
            <a:endParaRPr sz="800">
              <a:latin typeface="Calibri"/>
              <a:ea typeface="Calibri"/>
              <a:cs typeface="Calibri"/>
              <a:sym typeface="Calibri"/>
            </a:endParaRPr>
          </a:p>
          <a:p>
            <a:pPr indent="0" lvl="0" marL="0" rtl="0" algn="ctr">
              <a:spcBef>
                <a:spcPts val="0"/>
              </a:spcBef>
              <a:spcAft>
                <a:spcPts val="0"/>
              </a:spcAft>
              <a:buNone/>
            </a:pPr>
            <a:r>
              <a:rPr lang="es" sz="800">
                <a:latin typeface="Calibri"/>
                <a:ea typeface="Calibri"/>
                <a:cs typeface="Calibri"/>
                <a:sym typeface="Calibri"/>
              </a:rPr>
              <a:t>Data dependencies</a:t>
            </a:r>
            <a:endParaRPr sz="800">
              <a:latin typeface="Calibri"/>
              <a:ea typeface="Calibri"/>
              <a:cs typeface="Calibri"/>
              <a:sym typeface="Calibri"/>
            </a:endParaRPr>
          </a:p>
        </p:txBody>
      </p:sp>
      <p:cxnSp>
        <p:nvCxnSpPr>
          <p:cNvPr id="225" name="Google Shape;225;p40"/>
          <p:cNvCxnSpPr>
            <a:stCxn id="224" idx="2"/>
            <a:endCxn id="215" idx="0"/>
          </p:cNvCxnSpPr>
          <p:nvPr/>
        </p:nvCxnSpPr>
        <p:spPr>
          <a:xfrm flipH="1">
            <a:off x="7406381" y="1505101"/>
            <a:ext cx="869100" cy="316500"/>
          </a:xfrm>
          <a:prstGeom prst="straightConnector1">
            <a:avLst/>
          </a:prstGeom>
          <a:noFill/>
          <a:ln cap="flat" cmpd="sng" w="9525">
            <a:solidFill>
              <a:schemeClr val="dk2"/>
            </a:solidFill>
            <a:prstDash val="solid"/>
            <a:round/>
            <a:headEnd len="med" w="med" type="none"/>
            <a:tailEnd len="med" w="med" type="triangle"/>
          </a:ln>
        </p:spPr>
      </p:cxnSp>
      <p:sp>
        <p:nvSpPr>
          <p:cNvPr id="226" name="Google Shape;226;p40"/>
          <p:cNvSpPr/>
          <p:nvPr/>
        </p:nvSpPr>
        <p:spPr>
          <a:xfrm>
            <a:off x="747038" y="3534103"/>
            <a:ext cx="986100" cy="44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900"/>
              <a:t>Edit</a:t>
            </a:r>
            <a:r>
              <a:rPr lang="es" sz="900"/>
              <a:t> experiment configuration </a:t>
            </a:r>
            <a:endParaRPr sz="900"/>
          </a:p>
        </p:txBody>
      </p:sp>
      <p:pic>
        <p:nvPicPr>
          <p:cNvPr id="227" name="Google Shape;227;p40"/>
          <p:cNvPicPr preferRelativeResize="0"/>
          <p:nvPr/>
        </p:nvPicPr>
        <p:blipFill>
          <a:blip r:embed="rId3">
            <a:alphaModFix/>
          </a:blip>
          <a:stretch>
            <a:fillRect/>
          </a:stretch>
        </p:blipFill>
        <p:spPr>
          <a:xfrm>
            <a:off x="438488" y="3864975"/>
            <a:ext cx="495432" cy="495432"/>
          </a:xfrm>
          <a:prstGeom prst="rect">
            <a:avLst/>
          </a:prstGeom>
          <a:noFill/>
          <a:ln>
            <a:noFill/>
          </a:ln>
        </p:spPr>
      </p:pic>
      <p:sp>
        <p:nvSpPr>
          <p:cNvPr id="228" name="Google Shape;228;p40"/>
          <p:cNvSpPr/>
          <p:nvPr/>
        </p:nvSpPr>
        <p:spPr>
          <a:xfrm>
            <a:off x="3790002" y="3534103"/>
            <a:ext cx="986100" cy="4410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900"/>
              <a:t>Model run</a:t>
            </a:r>
            <a:endParaRPr sz="900"/>
          </a:p>
        </p:txBody>
      </p:sp>
      <p:sp>
        <p:nvSpPr>
          <p:cNvPr id="229" name="Google Shape;229;p40"/>
          <p:cNvSpPr/>
          <p:nvPr/>
        </p:nvSpPr>
        <p:spPr>
          <a:xfrm>
            <a:off x="5340060" y="3534103"/>
            <a:ext cx="986100" cy="4410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900"/>
              <a:t>Post-processing</a:t>
            </a:r>
            <a:endParaRPr sz="900"/>
          </a:p>
        </p:txBody>
      </p:sp>
      <p:sp>
        <p:nvSpPr>
          <p:cNvPr id="230" name="Google Shape;230;p40"/>
          <p:cNvSpPr/>
          <p:nvPr/>
        </p:nvSpPr>
        <p:spPr>
          <a:xfrm>
            <a:off x="6919238" y="3534103"/>
            <a:ext cx="986100" cy="4410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900"/>
              <a:t>Transfer</a:t>
            </a:r>
            <a:endParaRPr sz="900"/>
          </a:p>
        </p:txBody>
      </p:sp>
      <p:cxnSp>
        <p:nvCxnSpPr>
          <p:cNvPr id="231" name="Google Shape;231;p40"/>
          <p:cNvCxnSpPr>
            <a:stCxn id="226" idx="3"/>
            <a:endCxn id="228" idx="1"/>
          </p:cNvCxnSpPr>
          <p:nvPr/>
        </p:nvCxnSpPr>
        <p:spPr>
          <a:xfrm>
            <a:off x="1733138" y="3754603"/>
            <a:ext cx="2056800" cy="0"/>
          </a:xfrm>
          <a:prstGeom prst="straightConnector1">
            <a:avLst/>
          </a:prstGeom>
          <a:noFill/>
          <a:ln cap="flat" cmpd="sng" w="9525">
            <a:solidFill>
              <a:schemeClr val="dk2"/>
            </a:solidFill>
            <a:prstDash val="solid"/>
            <a:round/>
            <a:headEnd len="med" w="med" type="none"/>
            <a:tailEnd len="med" w="med" type="triangle"/>
          </a:ln>
        </p:spPr>
      </p:cxnSp>
      <p:cxnSp>
        <p:nvCxnSpPr>
          <p:cNvPr id="232" name="Google Shape;232;p40"/>
          <p:cNvCxnSpPr>
            <a:stCxn id="228" idx="3"/>
            <a:endCxn id="229" idx="1"/>
          </p:cNvCxnSpPr>
          <p:nvPr/>
        </p:nvCxnSpPr>
        <p:spPr>
          <a:xfrm>
            <a:off x="4776102" y="3754603"/>
            <a:ext cx="564000" cy="0"/>
          </a:xfrm>
          <a:prstGeom prst="straightConnector1">
            <a:avLst/>
          </a:prstGeom>
          <a:noFill/>
          <a:ln cap="flat" cmpd="sng" w="9525">
            <a:solidFill>
              <a:schemeClr val="dk2"/>
            </a:solidFill>
            <a:prstDash val="solid"/>
            <a:round/>
            <a:headEnd len="med" w="med" type="none"/>
            <a:tailEnd len="med" w="med" type="triangle"/>
          </a:ln>
        </p:spPr>
      </p:cxnSp>
      <p:cxnSp>
        <p:nvCxnSpPr>
          <p:cNvPr id="233" name="Google Shape;233;p40"/>
          <p:cNvCxnSpPr>
            <a:stCxn id="229" idx="3"/>
            <a:endCxn id="230" idx="1"/>
          </p:cNvCxnSpPr>
          <p:nvPr/>
        </p:nvCxnSpPr>
        <p:spPr>
          <a:xfrm>
            <a:off x="6326160" y="3754603"/>
            <a:ext cx="593100" cy="0"/>
          </a:xfrm>
          <a:prstGeom prst="straightConnector1">
            <a:avLst/>
          </a:prstGeom>
          <a:noFill/>
          <a:ln cap="flat" cmpd="sng" w="9525">
            <a:solidFill>
              <a:schemeClr val="dk2"/>
            </a:solidFill>
            <a:prstDash val="solid"/>
            <a:round/>
            <a:headEnd len="med" w="med" type="none"/>
            <a:tailEnd len="med" w="med" type="triangle"/>
          </a:ln>
        </p:spPr>
      </p:cxnSp>
      <p:sp>
        <p:nvSpPr>
          <p:cNvPr id="234" name="Google Shape;234;p40"/>
          <p:cNvSpPr txBox="1"/>
          <p:nvPr/>
        </p:nvSpPr>
        <p:spPr>
          <a:xfrm>
            <a:off x="4669781" y="3011422"/>
            <a:ext cx="1229100" cy="384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On error: possibility to automatic resubmit</a:t>
            </a:r>
            <a:endParaRPr sz="800">
              <a:latin typeface="Calibri"/>
              <a:ea typeface="Calibri"/>
              <a:cs typeface="Calibri"/>
              <a:sym typeface="Calibri"/>
            </a:endParaRPr>
          </a:p>
        </p:txBody>
      </p:sp>
      <p:cxnSp>
        <p:nvCxnSpPr>
          <p:cNvPr id="235" name="Google Shape;235;p40"/>
          <p:cNvCxnSpPr/>
          <p:nvPr/>
        </p:nvCxnSpPr>
        <p:spPr>
          <a:xfrm flipH="1">
            <a:off x="4942763" y="3363788"/>
            <a:ext cx="196800" cy="390900"/>
          </a:xfrm>
          <a:prstGeom prst="straightConnector1">
            <a:avLst/>
          </a:prstGeom>
          <a:noFill/>
          <a:ln cap="flat" cmpd="sng" w="9525">
            <a:solidFill>
              <a:schemeClr val="dk2"/>
            </a:solidFill>
            <a:prstDash val="solid"/>
            <a:round/>
            <a:headEnd len="med" w="med" type="none"/>
            <a:tailEnd len="med" w="med" type="triangle"/>
          </a:ln>
        </p:spPr>
      </p:cxnSp>
      <p:cxnSp>
        <p:nvCxnSpPr>
          <p:cNvPr id="236" name="Google Shape;236;p40"/>
          <p:cNvCxnSpPr/>
          <p:nvPr/>
        </p:nvCxnSpPr>
        <p:spPr>
          <a:xfrm flipH="1">
            <a:off x="6485813" y="3363788"/>
            <a:ext cx="196800" cy="390900"/>
          </a:xfrm>
          <a:prstGeom prst="straightConnector1">
            <a:avLst/>
          </a:prstGeom>
          <a:noFill/>
          <a:ln cap="flat" cmpd="sng" w="9525">
            <a:solidFill>
              <a:schemeClr val="dk2"/>
            </a:solidFill>
            <a:prstDash val="solid"/>
            <a:round/>
            <a:headEnd len="med" w="med" type="none"/>
            <a:tailEnd len="med" w="med" type="triangle"/>
          </a:ln>
        </p:spPr>
      </p:cxnSp>
      <p:sp>
        <p:nvSpPr>
          <p:cNvPr id="237" name="Google Shape;237;p40"/>
          <p:cNvSpPr/>
          <p:nvPr/>
        </p:nvSpPr>
        <p:spPr>
          <a:xfrm>
            <a:off x="6259744" y="4673565"/>
            <a:ext cx="754800" cy="26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800"/>
              <a:t>Manual steps</a:t>
            </a:r>
            <a:endParaRPr sz="800"/>
          </a:p>
        </p:txBody>
      </p:sp>
      <p:sp>
        <p:nvSpPr>
          <p:cNvPr id="238" name="Google Shape;238;p40"/>
          <p:cNvSpPr/>
          <p:nvPr/>
        </p:nvSpPr>
        <p:spPr>
          <a:xfrm>
            <a:off x="7140244" y="4673565"/>
            <a:ext cx="754800" cy="2655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800"/>
              <a:t>Automatic steps</a:t>
            </a:r>
            <a:endParaRPr sz="800"/>
          </a:p>
        </p:txBody>
      </p:sp>
      <p:sp>
        <p:nvSpPr>
          <p:cNvPr id="239" name="Google Shape;239;p40"/>
          <p:cNvSpPr txBox="1"/>
          <p:nvPr/>
        </p:nvSpPr>
        <p:spPr>
          <a:xfrm>
            <a:off x="5137312" y="979031"/>
            <a:ext cx="17739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1100">
                <a:latin typeface="Calibri"/>
                <a:ea typeface="Calibri"/>
                <a:cs typeface="Calibri"/>
                <a:sym typeface="Calibri"/>
              </a:rPr>
              <a:t>Wait… until data is ready</a:t>
            </a:r>
            <a:endParaRPr sz="900">
              <a:latin typeface="Calibri"/>
              <a:ea typeface="Calibri"/>
              <a:cs typeface="Calibri"/>
              <a:sym typeface="Calibri"/>
            </a:endParaRPr>
          </a:p>
        </p:txBody>
      </p:sp>
      <p:cxnSp>
        <p:nvCxnSpPr>
          <p:cNvPr id="240" name="Google Shape;240;p40"/>
          <p:cNvCxnSpPr>
            <a:stCxn id="239" idx="2"/>
            <a:endCxn id="213" idx="0"/>
          </p:cNvCxnSpPr>
          <p:nvPr/>
        </p:nvCxnSpPr>
        <p:spPr>
          <a:xfrm flipH="1">
            <a:off x="5834062" y="1286831"/>
            <a:ext cx="190200" cy="534900"/>
          </a:xfrm>
          <a:prstGeom prst="straightConnector1">
            <a:avLst/>
          </a:prstGeom>
          <a:noFill/>
          <a:ln cap="flat" cmpd="sng" w="9525">
            <a:solidFill>
              <a:schemeClr val="dk2"/>
            </a:solidFill>
            <a:prstDash val="solid"/>
            <a:round/>
            <a:headEnd len="med" w="med" type="none"/>
            <a:tailEnd len="med" w="med" type="triangle"/>
          </a:ln>
        </p:spPr>
      </p:cxnSp>
      <p:sp>
        <p:nvSpPr>
          <p:cNvPr id="241" name="Google Shape;241;p40"/>
          <p:cNvSpPr txBox="1"/>
          <p:nvPr/>
        </p:nvSpPr>
        <p:spPr>
          <a:xfrm>
            <a:off x="1755225" y="4149469"/>
            <a:ext cx="957000" cy="384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Automatic config checks</a:t>
            </a:r>
            <a:endParaRPr sz="800">
              <a:latin typeface="Calibri"/>
              <a:ea typeface="Calibri"/>
              <a:cs typeface="Calibri"/>
              <a:sym typeface="Calibri"/>
            </a:endParaRPr>
          </a:p>
        </p:txBody>
      </p:sp>
      <p:cxnSp>
        <p:nvCxnSpPr>
          <p:cNvPr id="242" name="Google Shape;242;p40"/>
          <p:cNvCxnSpPr>
            <a:stCxn id="241" idx="0"/>
          </p:cNvCxnSpPr>
          <p:nvPr/>
        </p:nvCxnSpPr>
        <p:spPr>
          <a:xfrm rot="10800000">
            <a:off x="2049825" y="3771169"/>
            <a:ext cx="183900" cy="378300"/>
          </a:xfrm>
          <a:prstGeom prst="straightConnector1">
            <a:avLst/>
          </a:prstGeom>
          <a:noFill/>
          <a:ln cap="flat" cmpd="sng" w="9525">
            <a:solidFill>
              <a:schemeClr val="dk2"/>
            </a:solidFill>
            <a:prstDash val="solid"/>
            <a:round/>
            <a:headEnd len="med" w="med" type="none"/>
            <a:tailEnd len="med" w="med" type="triangle"/>
          </a:ln>
        </p:spPr>
      </p:cxnSp>
      <p:pic>
        <p:nvPicPr>
          <p:cNvPr id="243" name="Google Shape;243;p40"/>
          <p:cNvPicPr preferRelativeResize="0"/>
          <p:nvPr/>
        </p:nvPicPr>
        <p:blipFill>
          <a:blip r:embed="rId4">
            <a:alphaModFix/>
          </a:blip>
          <a:stretch>
            <a:fillRect/>
          </a:stretch>
        </p:blipFill>
        <p:spPr>
          <a:xfrm>
            <a:off x="1608582" y="4260562"/>
            <a:ext cx="184050" cy="184065"/>
          </a:xfrm>
          <a:prstGeom prst="rect">
            <a:avLst/>
          </a:prstGeom>
          <a:noFill/>
          <a:ln>
            <a:noFill/>
          </a:ln>
        </p:spPr>
      </p:pic>
      <p:sp>
        <p:nvSpPr>
          <p:cNvPr id="244" name="Google Shape;244;p40"/>
          <p:cNvSpPr txBox="1"/>
          <p:nvPr/>
        </p:nvSpPr>
        <p:spPr>
          <a:xfrm>
            <a:off x="6176347" y="1306991"/>
            <a:ext cx="1014900" cy="384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On error: user intervention</a:t>
            </a:r>
            <a:endParaRPr sz="800">
              <a:latin typeface="Calibri"/>
              <a:ea typeface="Calibri"/>
              <a:cs typeface="Calibri"/>
              <a:sym typeface="Calibri"/>
            </a:endParaRPr>
          </a:p>
        </p:txBody>
      </p:sp>
      <p:sp>
        <p:nvSpPr>
          <p:cNvPr id="245" name="Google Shape;245;p40"/>
          <p:cNvSpPr txBox="1"/>
          <p:nvPr/>
        </p:nvSpPr>
        <p:spPr>
          <a:xfrm>
            <a:off x="6212831" y="3011422"/>
            <a:ext cx="1229100" cy="384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On error: possibility to automatic resubmit</a:t>
            </a:r>
            <a:endParaRPr sz="800">
              <a:latin typeface="Calibri"/>
              <a:ea typeface="Calibri"/>
              <a:cs typeface="Calibri"/>
              <a:sym typeface="Calibri"/>
            </a:endParaRPr>
          </a:p>
        </p:txBody>
      </p:sp>
      <p:cxnSp>
        <p:nvCxnSpPr>
          <p:cNvPr id="246" name="Google Shape;246;p40"/>
          <p:cNvCxnSpPr>
            <a:stCxn id="247" idx="2"/>
            <a:endCxn id="230" idx="0"/>
          </p:cNvCxnSpPr>
          <p:nvPr/>
        </p:nvCxnSpPr>
        <p:spPr>
          <a:xfrm flipH="1">
            <a:off x="7412175" y="3261131"/>
            <a:ext cx="873300" cy="273000"/>
          </a:xfrm>
          <a:prstGeom prst="straightConnector1">
            <a:avLst/>
          </a:prstGeom>
          <a:noFill/>
          <a:ln cap="flat" cmpd="sng" w="9525">
            <a:solidFill>
              <a:schemeClr val="dk2"/>
            </a:solidFill>
            <a:prstDash val="solid"/>
            <a:round/>
            <a:headEnd len="med" w="med" type="none"/>
            <a:tailEnd len="med" w="med" type="triangle"/>
          </a:ln>
        </p:spPr>
      </p:cxnSp>
      <p:sp>
        <p:nvSpPr>
          <p:cNvPr id="247" name="Google Shape;247;p40"/>
          <p:cNvSpPr txBox="1"/>
          <p:nvPr/>
        </p:nvSpPr>
        <p:spPr>
          <a:xfrm>
            <a:off x="7594875" y="2876231"/>
            <a:ext cx="1381200" cy="384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As soon as dependencies are fulfilled</a:t>
            </a:r>
            <a:endParaRPr sz="800">
              <a:latin typeface="Calibri"/>
              <a:ea typeface="Calibri"/>
              <a:cs typeface="Calibri"/>
              <a:sym typeface="Calibri"/>
            </a:endParaRPr>
          </a:p>
        </p:txBody>
      </p:sp>
      <p:pic>
        <p:nvPicPr>
          <p:cNvPr id="248" name="Google Shape;248;p40"/>
          <p:cNvPicPr preferRelativeResize="0"/>
          <p:nvPr/>
        </p:nvPicPr>
        <p:blipFill>
          <a:blip r:embed="rId3">
            <a:alphaModFix/>
          </a:blip>
          <a:stretch>
            <a:fillRect/>
          </a:stretch>
        </p:blipFill>
        <p:spPr>
          <a:xfrm>
            <a:off x="4055152" y="4401844"/>
            <a:ext cx="495432" cy="495432"/>
          </a:xfrm>
          <a:prstGeom prst="rect">
            <a:avLst/>
          </a:prstGeom>
          <a:noFill/>
          <a:ln>
            <a:noFill/>
          </a:ln>
        </p:spPr>
      </p:pic>
      <p:sp>
        <p:nvSpPr>
          <p:cNvPr id="249" name="Google Shape;249;p40"/>
          <p:cNvSpPr txBox="1"/>
          <p:nvPr/>
        </p:nvSpPr>
        <p:spPr>
          <a:xfrm>
            <a:off x="4812075" y="4188956"/>
            <a:ext cx="1417500" cy="631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Remote interactive monitoring (unique endpoint, visual, web-based, embedded log files)</a:t>
            </a:r>
            <a:endParaRPr sz="800">
              <a:latin typeface="Calibri"/>
              <a:ea typeface="Calibri"/>
              <a:cs typeface="Calibri"/>
              <a:sym typeface="Calibri"/>
            </a:endParaRPr>
          </a:p>
        </p:txBody>
      </p:sp>
      <p:sp>
        <p:nvSpPr>
          <p:cNvPr id="250" name="Google Shape;250;p40"/>
          <p:cNvSpPr/>
          <p:nvPr/>
        </p:nvSpPr>
        <p:spPr>
          <a:xfrm rot="-5400000">
            <a:off x="5003006" y="1303744"/>
            <a:ext cx="183900" cy="56070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51" name="Google Shape;251;p40"/>
          <p:cNvPicPr preferRelativeResize="0"/>
          <p:nvPr/>
        </p:nvPicPr>
        <p:blipFill>
          <a:blip r:embed="rId5">
            <a:alphaModFix/>
          </a:blip>
          <a:stretch>
            <a:fillRect/>
          </a:stretch>
        </p:blipFill>
        <p:spPr>
          <a:xfrm>
            <a:off x="4516636" y="4253323"/>
            <a:ext cx="300150" cy="300150"/>
          </a:xfrm>
          <a:prstGeom prst="rect">
            <a:avLst/>
          </a:prstGeom>
          <a:noFill/>
          <a:ln>
            <a:noFill/>
          </a:ln>
        </p:spPr>
      </p:pic>
      <p:sp>
        <p:nvSpPr>
          <p:cNvPr id="252" name="Google Shape;252;p40"/>
          <p:cNvSpPr txBox="1"/>
          <p:nvPr/>
        </p:nvSpPr>
        <p:spPr>
          <a:xfrm>
            <a:off x="8038028" y="1883981"/>
            <a:ext cx="1014900" cy="3078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s" sz="1100">
                <a:latin typeface="Calibri"/>
                <a:ea typeface="Calibri"/>
                <a:cs typeface="Calibri"/>
                <a:sym typeface="Calibri"/>
              </a:rPr>
              <a:t>× n_platforms</a:t>
            </a:r>
            <a:endParaRPr sz="900">
              <a:latin typeface="Calibri"/>
              <a:ea typeface="Calibri"/>
              <a:cs typeface="Calibri"/>
              <a:sym typeface="Calibri"/>
            </a:endParaRPr>
          </a:p>
        </p:txBody>
      </p:sp>
      <p:sp>
        <p:nvSpPr>
          <p:cNvPr id="253" name="Google Shape;253;p40"/>
          <p:cNvSpPr txBox="1"/>
          <p:nvPr/>
        </p:nvSpPr>
        <p:spPr>
          <a:xfrm>
            <a:off x="8040324" y="3598022"/>
            <a:ext cx="1014900" cy="2772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s" sz="900">
                <a:latin typeface="Calibri"/>
                <a:ea typeface="Calibri"/>
                <a:cs typeface="Calibri"/>
                <a:sym typeface="Calibri"/>
              </a:rPr>
              <a:t>multiplatform</a:t>
            </a:r>
            <a:endParaRPr sz="900">
              <a:latin typeface="Calibri"/>
              <a:ea typeface="Calibri"/>
              <a:cs typeface="Calibri"/>
              <a:sym typeface="Calibri"/>
            </a:endParaRPr>
          </a:p>
        </p:txBody>
      </p:sp>
      <p:sp>
        <p:nvSpPr>
          <p:cNvPr id="254" name="Google Shape;254;p40"/>
          <p:cNvSpPr/>
          <p:nvPr/>
        </p:nvSpPr>
        <p:spPr>
          <a:xfrm>
            <a:off x="168731" y="3192334"/>
            <a:ext cx="754800" cy="265500"/>
          </a:xfrm>
          <a:prstGeom prst="rect">
            <a:avLst/>
          </a:prstGeom>
          <a:solidFill>
            <a:schemeClr val="lt2"/>
          </a:solidFill>
          <a:ln cap="flat" cmpd="sng" w="9525">
            <a:solidFill>
              <a:schemeClr val="dk2"/>
            </a:solidFill>
            <a:prstDash val="dash"/>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800"/>
              <a:t>Shared configuration</a:t>
            </a:r>
            <a:endParaRPr sz="800"/>
          </a:p>
        </p:txBody>
      </p:sp>
      <p:cxnSp>
        <p:nvCxnSpPr>
          <p:cNvPr id="255" name="Google Shape;255;p40"/>
          <p:cNvCxnSpPr>
            <a:stCxn id="254" idx="3"/>
            <a:endCxn id="226" idx="0"/>
          </p:cNvCxnSpPr>
          <p:nvPr/>
        </p:nvCxnSpPr>
        <p:spPr>
          <a:xfrm>
            <a:off x="923531" y="3325084"/>
            <a:ext cx="316500" cy="209100"/>
          </a:xfrm>
          <a:prstGeom prst="straightConnector1">
            <a:avLst/>
          </a:prstGeom>
          <a:noFill/>
          <a:ln cap="flat" cmpd="sng" w="9525">
            <a:solidFill>
              <a:schemeClr val="dk2"/>
            </a:solidFill>
            <a:prstDash val="solid"/>
            <a:round/>
            <a:headEnd len="med" w="med" type="none"/>
            <a:tailEnd len="med" w="med" type="triangle"/>
          </a:ln>
        </p:spPr>
      </p:cxnSp>
      <p:pic>
        <p:nvPicPr>
          <p:cNvPr id="256" name="Google Shape;256;p40"/>
          <p:cNvPicPr preferRelativeResize="0"/>
          <p:nvPr/>
        </p:nvPicPr>
        <p:blipFill>
          <a:blip r:embed="rId6">
            <a:alphaModFix/>
          </a:blip>
          <a:stretch>
            <a:fillRect/>
          </a:stretch>
        </p:blipFill>
        <p:spPr>
          <a:xfrm>
            <a:off x="5420841" y="1404750"/>
            <a:ext cx="196876" cy="196876"/>
          </a:xfrm>
          <a:prstGeom prst="rect">
            <a:avLst/>
          </a:prstGeom>
          <a:noFill/>
          <a:ln>
            <a:noFill/>
          </a:ln>
        </p:spPr>
      </p:pic>
      <p:pic>
        <p:nvPicPr>
          <p:cNvPr id="257" name="Google Shape;257;p40"/>
          <p:cNvPicPr preferRelativeResize="0"/>
          <p:nvPr/>
        </p:nvPicPr>
        <p:blipFill>
          <a:blip r:embed="rId6">
            <a:alphaModFix/>
          </a:blip>
          <a:stretch>
            <a:fillRect/>
          </a:stretch>
        </p:blipFill>
        <p:spPr>
          <a:xfrm>
            <a:off x="7009429" y="1404750"/>
            <a:ext cx="196876" cy="196876"/>
          </a:xfrm>
          <a:prstGeom prst="rect">
            <a:avLst/>
          </a:prstGeom>
          <a:noFill/>
          <a:ln>
            <a:noFill/>
          </a:ln>
        </p:spPr>
      </p:pic>
      <p:pic>
        <p:nvPicPr>
          <p:cNvPr id="258" name="Google Shape;258;p40"/>
          <p:cNvPicPr preferRelativeResize="0"/>
          <p:nvPr/>
        </p:nvPicPr>
        <p:blipFill>
          <a:blip r:embed="rId7">
            <a:alphaModFix/>
          </a:blip>
          <a:stretch>
            <a:fillRect/>
          </a:stretch>
        </p:blipFill>
        <p:spPr>
          <a:xfrm>
            <a:off x="5818276" y="3098269"/>
            <a:ext cx="222001" cy="222001"/>
          </a:xfrm>
          <a:prstGeom prst="rect">
            <a:avLst/>
          </a:prstGeom>
          <a:noFill/>
          <a:ln>
            <a:noFill/>
          </a:ln>
        </p:spPr>
      </p:pic>
      <p:pic>
        <p:nvPicPr>
          <p:cNvPr id="259" name="Google Shape;259;p40"/>
          <p:cNvPicPr preferRelativeResize="0"/>
          <p:nvPr/>
        </p:nvPicPr>
        <p:blipFill>
          <a:blip r:embed="rId7">
            <a:alphaModFix/>
          </a:blip>
          <a:stretch>
            <a:fillRect/>
          </a:stretch>
        </p:blipFill>
        <p:spPr>
          <a:xfrm>
            <a:off x="7297589" y="3096619"/>
            <a:ext cx="222001" cy="222001"/>
          </a:xfrm>
          <a:prstGeom prst="rect">
            <a:avLst/>
          </a:prstGeom>
          <a:noFill/>
          <a:ln>
            <a:noFill/>
          </a:ln>
        </p:spPr>
      </p:pic>
      <p:pic>
        <p:nvPicPr>
          <p:cNvPr id="260" name="Google Shape;260;p40"/>
          <p:cNvPicPr preferRelativeResize="0"/>
          <p:nvPr/>
        </p:nvPicPr>
        <p:blipFill>
          <a:blip r:embed="rId6">
            <a:alphaModFix/>
          </a:blip>
          <a:stretch>
            <a:fillRect/>
          </a:stretch>
        </p:blipFill>
        <p:spPr>
          <a:xfrm>
            <a:off x="6766392" y="1034779"/>
            <a:ext cx="196876" cy="196876"/>
          </a:xfrm>
          <a:prstGeom prst="rect">
            <a:avLst/>
          </a:prstGeom>
          <a:noFill/>
          <a:ln>
            <a:noFill/>
          </a:ln>
        </p:spPr>
      </p:pic>
      <p:sp>
        <p:nvSpPr>
          <p:cNvPr id="261" name="Google Shape;261;p40"/>
          <p:cNvSpPr txBox="1"/>
          <p:nvPr/>
        </p:nvSpPr>
        <p:spPr>
          <a:xfrm>
            <a:off x="1312650" y="3143759"/>
            <a:ext cx="1229100" cy="261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s" sz="800">
                <a:latin typeface="Calibri"/>
                <a:ea typeface="Calibri"/>
                <a:cs typeface="Calibri"/>
                <a:sym typeface="Calibri"/>
              </a:rPr>
              <a:t>Update Auto-model</a:t>
            </a:r>
            <a:endParaRPr sz="800">
              <a:latin typeface="Calibri"/>
              <a:ea typeface="Calibri"/>
              <a:cs typeface="Calibri"/>
              <a:sym typeface="Calibri"/>
            </a:endParaRPr>
          </a:p>
        </p:txBody>
      </p:sp>
      <p:pic>
        <p:nvPicPr>
          <p:cNvPr id="262" name="Google Shape;262;p40"/>
          <p:cNvPicPr preferRelativeResize="0"/>
          <p:nvPr/>
        </p:nvPicPr>
        <p:blipFill rotWithShape="1">
          <a:blip r:embed="rId8">
            <a:alphaModFix/>
          </a:blip>
          <a:srcRect b="0" l="0" r="0" t="0"/>
          <a:stretch/>
        </p:blipFill>
        <p:spPr>
          <a:xfrm>
            <a:off x="2404388" y="3156244"/>
            <a:ext cx="495432" cy="240531"/>
          </a:xfrm>
          <a:prstGeom prst="rect">
            <a:avLst/>
          </a:prstGeom>
          <a:noFill/>
          <a:ln>
            <a:noFill/>
          </a:ln>
        </p:spPr>
      </p:pic>
      <p:cxnSp>
        <p:nvCxnSpPr>
          <p:cNvPr id="263" name="Google Shape;263;p40"/>
          <p:cNvCxnSpPr/>
          <p:nvPr/>
        </p:nvCxnSpPr>
        <p:spPr>
          <a:xfrm flipH="1">
            <a:off x="1828763" y="3363788"/>
            <a:ext cx="196800" cy="390900"/>
          </a:xfrm>
          <a:prstGeom prst="straightConnector1">
            <a:avLst/>
          </a:prstGeom>
          <a:noFill/>
          <a:ln cap="flat" cmpd="sng" w="9525">
            <a:solidFill>
              <a:schemeClr val="dk2"/>
            </a:solidFill>
            <a:prstDash val="solid"/>
            <a:round/>
            <a:headEnd len="med" w="med" type="none"/>
            <a:tailEnd len="med" w="med" type="triangle"/>
          </a:ln>
        </p:spPr>
      </p:cxnSp>
      <p:sp>
        <p:nvSpPr>
          <p:cNvPr id="218" name="Google Shape;218;p40"/>
          <p:cNvSpPr/>
          <p:nvPr/>
        </p:nvSpPr>
        <p:spPr>
          <a:xfrm>
            <a:off x="2254950" y="1821647"/>
            <a:ext cx="986100" cy="44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s" sz="900"/>
              <a:t>Deploy</a:t>
            </a:r>
            <a:r>
              <a:rPr lang="es" sz="900"/>
              <a:t> the model</a:t>
            </a:r>
            <a:endParaRPr sz="900"/>
          </a:p>
        </p:txBody>
      </p:sp>
      <p:cxnSp>
        <p:nvCxnSpPr>
          <p:cNvPr id="264" name="Google Shape;264;p40"/>
          <p:cNvCxnSpPr>
            <a:stCxn id="208" idx="3"/>
            <a:endCxn id="218" idx="1"/>
          </p:cNvCxnSpPr>
          <p:nvPr/>
        </p:nvCxnSpPr>
        <p:spPr>
          <a:xfrm>
            <a:off x="1640850" y="2042147"/>
            <a:ext cx="614100" cy="0"/>
          </a:xfrm>
          <a:prstGeom prst="straightConnector1">
            <a:avLst/>
          </a:prstGeom>
          <a:noFill/>
          <a:ln cap="flat" cmpd="sng" w="9525">
            <a:solidFill>
              <a:schemeClr val="dk2"/>
            </a:solidFill>
            <a:prstDash val="solid"/>
            <a:round/>
            <a:headEnd len="med" w="med" type="none"/>
            <a:tailEnd len="med" w="med" type="triangle"/>
          </a:ln>
        </p:spPr>
      </p:cxnSp>
      <p:pic>
        <p:nvPicPr>
          <p:cNvPr id="265" name="Google Shape;265;p40"/>
          <p:cNvPicPr preferRelativeResize="0"/>
          <p:nvPr/>
        </p:nvPicPr>
        <p:blipFill>
          <a:blip r:embed="rId3">
            <a:alphaModFix/>
          </a:blip>
          <a:stretch>
            <a:fillRect/>
          </a:stretch>
        </p:blipFill>
        <p:spPr>
          <a:xfrm>
            <a:off x="2060700" y="2152519"/>
            <a:ext cx="495432" cy="495432"/>
          </a:xfrm>
          <a:prstGeom prst="rect">
            <a:avLst/>
          </a:prstGeom>
          <a:noFill/>
          <a:ln>
            <a:noFill/>
          </a:ln>
        </p:spPr>
      </p:pic>
      <p:sp>
        <p:nvSpPr>
          <p:cNvPr id="266" name="Google Shape;266;p40"/>
          <p:cNvSpPr/>
          <p:nvPr/>
        </p:nvSpPr>
        <p:spPr>
          <a:xfrm>
            <a:off x="2290088" y="3534103"/>
            <a:ext cx="986100" cy="4410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s" sz="900"/>
              <a:t>Model deployment</a:t>
            </a:r>
            <a:endParaRPr sz="900"/>
          </a:p>
        </p:txBody>
      </p:sp>
    </p:spTree>
  </p:cSld>
  <p:clrMapOvr>
    <a:masterClrMapping/>
  </p:clrMapOvr>
</p:sld>
</file>

<file path=ppt/theme/theme1.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