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56" r:id="rId2"/>
    <p:sldId id="266" r:id="rId3"/>
    <p:sldId id="288" r:id="rId4"/>
    <p:sldId id="284" r:id="rId5"/>
    <p:sldId id="285" r:id="rId6"/>
    <p:sldId id="286" r:id="rId7"/>
    <p:sldId id="290" r:id="rId8"/>
    <p:sldId id="283" r:id="rId9"/>
    <p:sldId id="291" r:id="rId10"/>
    <p:sldId id="292" r:id="rId11"/>
    <p:sldId id="289" r:id="rId12"/>
    <p:sldId id="299" r:id="rId13"/>
    <p:sldId id="294" r:id="rId14"/>
    <p:sldId id="297" r:id="rId15"/>
    <p:sldId id="293" r:id="rId16"/>
    <p:sldId id="295" r:id="rId17"/>
    <p:sldId id="298" r:id="rId18"/>
    <p:sldId id="301" r:id="rId19"/>
    <p:sldId id="302" r:id="rId20"/>
    <p:sldId id="296" r:id="rId21"/>
    <p:sldId id="300" r:id="rId22"/>
    <p:sldId id="303" r:id="rId23"/>
  </p:sldIdLst>
  <p:sldSz cx="9144000" cy="6858000" type="screen4x3"/>
  <p:notesSz cx="6858000" cy="9144000"/>
  <p:defaultTextStyle>
    <a:defPPr>
      <a:defRPr lang="es-ES"/>
    </a:defPPr>
    <a:lvl1pPr algn="l" defTabSz="457200"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kern="1200">
        <a:solidFill>
          <a:schemeClr val="tx1"/>
        </a:solidFill>
        <a:latin typeface="Century Goth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20A"/>
    <a:srgbClr val="3FDE31"/>
    <a:srgbClr val="0000FF"/>
    <a:srgbClr val="FFFF00"/>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8" d="100"/>
          <a:sy n="88" d="100"/>
        </p:scale>
        <p:origin x="-150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3" d="100"/>
          <a:sy n="73" d="100"/>
        </p:scale>
        <p:origin x="-2850" y="-90"/>
      </p:cViewPr>
      <p:guideLst>
        <p:guide orient="horz" pos="2880"/>
        <p:guide pos="2160"/>
      </p:guideLst>
    </p:cSldViewPr>
  </p:notesViewPr>
  <p:gridSpacing cx="360045" cy="36004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FF85DE2-3C8D-BA46-859F-438589107945}" type="datetime1">
              <a:rPr lang="es-ES"/>
              <a:pPr>
                <a:defRPr/>
              </a:pPr>
              <a:t>12/05/15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BC99C6A-02B1-F048-8800-CF12D51E9C2A}" type="slidenum">
              <a:rPr lang="es-ES"/>
              <a:pPr>
                <a:defRPr/>
              </a:pPr>
              <a:t>‹#›</a:t>
            </a:fld>
            <a:endParaRPr lang="es-ES"/>
          </a:p>
        </p:txBody>
      </p:sp>
    </p:spTree>
    <p:extLst>
      <p:ext uri="{BB962C8B-B14F-4D97-AF65-F5344CB8AC3E}">
        <p14:creationId xmlns:p14="http://schemas.microsoft.com/office/powerpoint/2010/main" val="1712790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7D81B86-4D57-FE4F-B1D3-A218FF0FF862}" type="datetime1">
              <a:rPr lang="es-ES"/>
              <a:pPr>
                <a:defRPr/>
              </a:pPr>
              <a:t>12/05/15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43B8150-6A89-DA41-AF38-DAB3248B38A9}" type="slidenum">
              <a:rPr lang="es-ES"/>
              <a:pPr>
                <a:defRPr/>
              </a:pPr>
              <a:t>‹#›</a:t>
            </a:fld>
            <a:endParaRPr lang="es-ES"/>
          </a:p>
        </p:txBody>
      </p:sp>
    </p:spTree>
    <p:extLst>
      <p:ext uri="{BB962C8B-B14F-4D97-AF65-F5344CB8AC3E}">
        <p14:creationId xmlns:p14="http://schemas.microsoft.com/office/powerpoint/2010/main" val="30578998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Aft>
                <a:spcPts val="1200"/>
              </a:spcAft>
              <a:buFont typeface="Times New Roman" charset="0"/>
              <a:buChar char="→"/>
            </a:pPr>
            <a:r>
              <a:rPr lang="en-GB" b="1">
                <a:solidFill>
                  <a:srgbClr val="000080"/>
                </a:solidFill>
                <a:latin typeface="Palatino Linotype" charset="0"/>
                <a:sym typeface="Symbol" charset="0"/>
              </a:rPr>
              <a:t>Sensitivity experiment allows to show the “real” volcanoes impact:</a:t>
            </a:r>
          </a:p>
          <a:p>
            <a:pPr eaLnBrk="1" hangingPunct="1">
              <a:spcAft>
                <a:spcPts val="1200"/>
              </a:spcAft>
              <a:buFont typeface="Times New Roman" charset="0"/>
              <a:buChar char="→"/>
            </a:pPr>
            <a:r>
              <a:rPr lang="en-GB" b="1">
                <a:solidFill>
                  <a:srgbClr val="000080"/>
                </a:solidFill>
                <a:latin typeface="Palatino Linotype" charset="0"/>
                <a:sym typeface="Symbol" charset="0"/>
              </a:rPr>
              <a:t>Significant cooling over continents,	stronger in NH than in SH.</a:t>
            </a:r>
          </a:p>
          <a:p>
            <a:pPr eaLnBrk="1" hangingPunct="1">
              <a:spcAft>
                <a:spcPts val="1200"/>
              </a:spcAft>
              <a:buFont typeface="Times New Roman" charset="0"/>
              <a:buChar char="→"/>
            </a:pPr>
            <a:r>
              <a:rPr lang="en-GB" b="1">
                <a:solidFill>
                  <a:srgbClr val="000080"/>
                </a:solidFill>
                <a:latin typeface="Palatino Linotype" charset="0"/>
                <a:sym typeface="Symbol" charset="0"/>
              </a:rPr>
              <a:t> Potential dynamical effects, in particular in SH.</a:t>
            </a:r>
          </a:p>
          <a:p>
            <a:endParaRPr lang="en-GB">
              <a:latin typeface="Calibri" charset="0"/>
            </a:endParaRPr>
          </a:p>
        </p:txBody>
      </p:sp>
      <p:sp>
        <p:nvSpPr>
          <p:cNvPr id="4" name="Espace réservé du numéro de diapositive 3"/>
          <p:cNvSpPr>
            <a:spLocks noGrp="1"/>
          </p:cNvSpPr>
          <p:nvPr>
            <p:ph type="sldNum" sz="quarter" idx="5"/>
          </p:nvPr>
        </p:nvSpPr>
        <p:spPr/>
        <p:txBody>
          <a:bodyPr/>
          <a:lstStyle/>
          <a:p>
            <a:pPr>
              <a:defRPr/>
            </a:pPr>
            <a:fld id="{7C023360-818C-814F-95FE-94210EE3AF5E}" type="slidenum">
              <a:rPr lang="es-ES" smtClean="0"/>
              <a:pPr>
                <a:defRPr/>
              </a:pPr>
              <a:t>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Niño badly caught by the forecast. Excluding the volcanic forcing induce a decrease of the error!</a:t>
            </a:r>
          </a:p>
        </p:txBody>
      </p:sp>
      <p:sp>
        <p:nvSpPr>
          <p:cNvPr id="4" name="Espace réservé du numéro de diapositive 3"/>
          <p:cNvSpPr>
            <a:spLocks noGrp="1"/>
          </p:cNvSpPr>
          <p:nvPr>
            <p:ph type="sldNum" sz="quarter" idx="5"/>
          </p:nvPr>
        </p:nvSpPr>
        <p:spPr/>
        <p:txBody>
          <a:bodyPr/>
          <a:lstStyle/>
          <a:p>
            <a:pPr>
              <a:defRPr/>
            </a:pPr>
            <a:fld id="{B6A80A18-3B6E-6E4E-9E4A-6C8FEF25041B}" type="slidenum">
              <a:rPr lang="es-ES" smtClean="0"/>
              <a:pPr>
                <a:defRPr/>
              </a:pPr>
              <a:t>10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solidFill>
                  <a:srgbClr val="000080"/>
                </a:solidFill>
                <a:latin typeface="Palatino Linotype" charset="0"/>
                <a:sym typeface="Symbol" charset="0"/>
              </a:rPr>
              <a:t> Both the initialisation and the volcanic forcing improve the simulation of global temperature during the Pinatubo eruption.</a:t>
            </a:r>
            <a:endParaRPr lang="en-GB">
              <a:latin typeface="Calibri" charset="0"/>
            </a:endParaRPr>
          </a:p>
        </p:txBody>
      </p:sp>
      <p:sp>
        <p:nvSpPr>
          <p:cNvPr id="4" name="Espace réservé du numéro de diapositive 3"/>
          <p:cNvSpPr>
            <a:spLocks noGrp="1"/>
          </p:cNvSpPr>
          <p:nvPr>
            <p:ph type="sldNum" sz="quarter" idx="5"/>
          </p:nvPr>
        </p:nvSpPr>
        <p:spPr/>
        <p:txBody>
          <a:bodyPr/>
          <a:lstStyle/>
          <a:p>
            <a:pPr>
              <a:defRPr/>
            </a:pPr>
            <a:fld id="{84BB7511-59D0-3E46-818E-B006580192A5}" type="slidenum">
              <a:rPr lang="es-ES" smtClean="0"/>
              <a:pPr>
                <a:defRPr/>
              </a:pPr>
              <a:t>11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It is tricky to design an idealized volcanic forcing that could be systematically used in real time forecasts.</a:t>
            </a:r>
          </a:p>
        </p:txBody>
      </p:sp>
      <p:sp>
        <p:nvSpPr>
          <p:cNvPr id="4" name="Espace réservé du numéro de diapositive 3"/>
          <p:cNvSpPr>
            <a:spLocks noGrp="1"/>
          </p:cNvSpPr>
          <p:nvPr>
            <p:ph type="sldNum" sz="quarter" idx="5"/>
          </p:nvPr>
        </p:nvSpPr>
        <p:spPr/>
        <p:txBody>
          <a:bodyPr/>
          <a:lstStyle/>
          <a:p>
            <a:pPr>
              <a:defRPr/>
            </a:pPr>
            <a:fld id="{AF3B4853-15AA-2A41-8003-B56E0D4A6E0C}" type="slidenum">
              <a:rPr lang="es-ES" smtClean="0"/>
              <a:pPr>
                <a:defRPr/>
              </a:pPr>
              <a:t>12</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solidFill>
                  <a:srgbClr val="000080"/>
                </a:solidFill>
                <a:latin typeface="Palatino Linotype" charset="0"/>
                <a:sym typeface="Symbol" charset="0"/>
              </a:rPr>
              <a:t> Volcanic forcing improve the skill of global temperature</a:t>
            </a:r>
            <a:endParaRPr lang="en-GB">
              <a:latin typeface="Calibri" charset="0"/>
            </a:endParaRPr>
          </a:p>
        </p:txBody>
      </p:sp>
      <p:sp>
        <p:nvSpPr>
          <p:cNvPr id="4" name="Espace réservé du numéro de diapositive 3"/>
          <p:cNvSpPr>
            <a:spLocks noGrp="1"/>
          </p:cNvSpPr>
          <p:nvPr>
            <p:ph type="sldNum" sz="quarter" idx="5"/>
          </p:nvPr>
        </p:nvSpPr>
        <p:spPr/>
        <p:txBody>
          <a:bodyPr/>
          <a:lstStyle/>
          <a:p>
            <a:pPr>
              <a:defRPr/>
            </a:pPr>
            <a:fld id="{8768D66A-AAF8-3241-9457-C12D511F5FE3}" type="slidenum">
              <a:rPr lang="es-ES" smtClean="0"/>
              <a:pPr>
                <a:defRPr/>
              </a:pPr>
              <a:t>15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solidFill>
                  <a:srgbClr val="000080"/>
                </a:solidFill>
                <a:latin typeface="Palatino Linotype" charset="0"/>
                <a:sym typeface="Symbol" charset="0"/>
              </a:rPr>
              <a:t>The increase of surface temperature correlation with volcanic forcing persists over the 5 first forecast years</a:t>
            </a:r>
          </a:p>
        </p:txBody>
      </p:sp>
      <p:sp>
        <p:nvSpPr>
          <p:cNvPr id="4" name="Espace réservé du numéro de diapositive 3"/>
          <p:cNvSpPr>
            <a:spLocks noGrp="1"/>
          </p:cNvSpPr>
          <p:nvPr>
            <p:ph type="sldNum" sz="quarter" idx="5"/>
          </p:nvPr>
        </p:nvSpPr>
        <p:spPr/>
        <p:txBody>
          <a:bodyPr/>
          <a:lstStyle/>
          <a:p>
            <a:pPr>
              <a:defRPr/>
            </a:pPr>
            <a:fld id="{15FF9B2B-E0F0-4142-9EA6-3A7F2A40DA72}" type="slidenum">
              <a:rPr lang="es-ES" smtClean="0"/>
              <a:pPr>
                <a:defRPr/>
              </a:pPr>
              <a:t>16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solidFill>
                  <a:srgbClr val="000080"/>
                </a:solidFill>
                <a:latin typeface="Palatino Linotype" charset="0"/>
                <a:sym typeface="Symbol" charset="0"/>
              </a:rPr>
              <a:t> Idealized forcing challenging to implement!</a:t>
            </a:r>
            <a:endParaRPr lang="en-GB">
              <a:latin typeface="Calibri" charset="0"/>
            </a:endParaRPr>
          </a:p>
        </p:txBody>
      </p:sp>
      <p:sp>
        <p:nvSpPr>
          <p:cNvPr id="4" name="Espace réservé du numéro de diapositive 3"/>
          <p:cNvSpPr>
            <a:spLocks noGrp="1"/>
          </p:cNvSpPr>
          <p:nvPr>
            <p:ph type="sldNum" sz="quarter" idx="5"/>
          </p:nvPr>
        </p:nvSpPr>
        <p:spPr/>
        <p:txBody>
          <a:bodyPr/>
          <a:lstStyle/>
          <a:p>
            <a:pPr>
              <a:defRPr/>
            </a:pPr>
            <a:fld id="{F0B4037D-6C95-5243-83A2-A671837BDF35}" type="slidenum">
              <a:rPr lang="es-ES" smtClean="0"/>
              <a:pPr>
                <a:defRPr/>
              </a:pPr>
              <a:t>21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solidFill>
                  <a:srgbClr val="000080"/>
                </a:solidFill>
                <a:latin typeface="Palatino Linotype" charset="0"/>
                <a:sym typeface="Symbol" charset="0"/>
              </a:rPr>
              <a:t>Initialisation added value.</a:t>
            </a:r>
            <a:endParaRPr lang="en-GB">
              <a:latin typeface="Calibri" charset="0"/>
            </a:endParaRPr>
          </a:p>
        </p:txBody>
      </p:sp>
      <p:sp>
        <p:nvSpPr>
          <p:cNvPr id="4" name="Espace réservé du numéro de diapositive 3"/>
          <p:cNvSpPr>
            <a:spLocks noGrp="1"/>
          </p:cNvSpPr>
          <p:nvPr>
            <p:ph type="sldNum" sz="quarter" idx="5"/>
          </p:nvPr>
        </p:nvSpPr>
        <p:spPr/>
        <p:txBody>
          <a:bodyPr/>
          <a:lstStyle/>
          <a:p>
            <a:pPr>
              <a:defRPr/>
            </a:pPr>
            <a:fld id="{787B3A5E-747F-0445-92A3-17907915CAFD}" type="slidenum">
              <a:rPr lang="es-ES" smtClean="0"/>
              <a:pPr>
                <a:defRPr/>
              </a:pPr>
              <a:t>22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_tradnl" smtClean="0"/>
              <a:t>Clic para editar título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_tradnl" smtClean="0"/>
              <a:t>Haga clic para modificar el estilo de subtítulo del patrón</a:t>
            </a:r>
            <a:endParaRPr lang="en-US" dirty="0"/>
          </a:p>
        </p:txBody>
      </p:sp>
    </p:spTree>
    <p:extLst>
      <p:ext uri="{BB962C8B-B14F-4D97-AF65-F5344CB8AC3E}">
        <p14:creationId xmlns:p14="http://schemas.microsoft.com/office/powerpoint/2010/main" val="184792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50000"/>
          </a:xfrm>
        </p:spPr>
        <p:txBody>
          <a:bodyPr vert="eaVert"/>
          <a:lstStyle/>
          <a:p>
            <a:r>
              <a:rPr lang="es-ES_tradnl" dirty="0" smtClean="0"/>
              <a:t>Clic para editar título</a:t>
            </a:r>
            <a:endParaRPr lang="en-US" dirty="0"/>
          </a:p>
        </p:txBody>
      </p:sp>
      <p:sp>
        <p:nvSpPr>
          <p:cNvPr id="3" name="Vertical Text Placeholder 2"/>
          <p:cNvSpPr>
            <a:spLocks noGrp="1"/>
          </p:cNvSpPr>
          <p:nvPr>
            <p:ph type="body" orient="vert" idx="1"/>
          </p:nvPr>
        </p:nvSpPr>
        <p:spPr>
          <a:xfrm>
            <a:off x="1088596" y="274638"/>
            <a:ext cx="5388403" cy="535000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9A55FDE3-DAF7-2744-9166-7F0B1AFCFDB1}" type="slidenum">
              <a:rPr lang="es-ES"/>
              <a:pPr>
                <a:defRPr/>
              </a:pPr>
              <a:t>‹#›</a:t>
            </a:fld>
            <a:endParaRPr lang="es-ES" dirty="0"/>
          </a:p>
        </p:txBody>
      </p:sp>
    </p:spTree>
    <p:extLst>
      <p:ext uri="{BB962C8B-B14F-4D97-AF65-F5344CB8AC3E}">
        <p14:creationId xmlns:p14="http://schemas.microsoft.com/office/powerpoint/2010/main" val="4481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2A5E349E-6DEC-A94E-93DE-71B2DD4C5196}" type="slidenum">
              <a:rPr lang="es-ES"/>
              <a:pPr>
                <a:defRPr/>
              </a:pPr>
              <a:t>‹#›</a:t>
            </a:fld>
            <a:endParaRPr lang="es-ES" dirty="0"/>
          </a:p>
        </p:txBody>
      </p:sp>
    </p:spTree>
    <p:extLst>
      <p:ext uri="{BB962C8B-B14F-4D97-AF65-F5344CB8AC3E}">
        <p14:creationId xmlns:p14="http://schemas.microsoft.com/office/powerpoint/2010/main" val="2354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SPECS Logo Final Proposal_without tex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113" y="125413"/>
            <a:ext cx="24161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9140000">
            <a:off x="786915" y="1738883"/>
            <a:ext cx="5650992" cy="1108480"/>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s-ES_tradnl" smtClean="0"/>
              <a:t>Clic para editar título</a:t>
            </a:r>
            <a:endParaRPr lang="en-US" dirty="0"/>
          </a:p>
        </p:txBody>
      </p:sp>
      <p:sp>
        <p:nvSpPr>
          <p:cNvPr id="3" name="Text Placeholder 2"/>
          <p:cNvSpPr>
            <a:spLocks noGrp="1"/>
          </p:cNvSpPr>
          <p:nvPr>
            <p:ph type="body" idx="1"/>
          </p:nvPr>
        </p:nvSpPr>
        <p:spPr>
          <a:xfrm rot="19140000">
            <a:off x="1195032" y="2411815"/>
            <a:ext cx="6510528" cy="393569"/>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7" name="Footer Placeholder 4"/>
          <p:cNvSpPr>
            <a:spLocks noGrp="1"/>
          </p:cNvSpPr>
          <p:nvPr>
            <p:ph type="ftr" sz="quarter" idx="10"/>
          </p:nvPr>
        </p:nvSpPr>
        <p:spPr>
          <a:xfrm>
            <a:off x="3517900" y="6284913"/>
            <a:ext cx="4724400" cy="274637"/>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8401050" y="6170613"/>
            <a:ext cx="503238" cy="503237"/>
          </a:xfrm>
        </p:spPr>
        <p:txBody>
          <a:bodyPr/>
          <a:lstStyle>
            <a:lvl1pPr>
              <a:defRPr/>
            </a:lvl1pPr>
          </a:lstStyle>
          <a:p>
            <a:pPr>
              <a:defRPr/>
            </a:pPr>
            <a:fld id="{DA15CB1F-E207-7549-B2F8-28170A077635}" type="slidenum">
              <a:rPr lang="es-ES"/>
              <a:pPr>
                <a:defRPr/>
              </a:pPr>
              <a:t>‹#›</a:t>
            </a:fld>
            <a:endParaRPr lang="es-ES"/>
          </a:p>
        </p:txBody>
      </p:sp>
    </p:spTree>
    <p:extLst>
      <p:ext uri="{BB962C8B-B14F-4D97-AF65-F5344CB8AC3E}">
        <p14:creationId xmlns:p14="http://schemas.microsoft.com/office/powerpoint/2010/main" val="301543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4516" y="1097280"/>
            <a:ext cx="3200400" cy="4631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991572" y="1097280"/>
            <a:ext cx="3200400" cy="4631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n-US" dirty="0"/>
          </a:p>
        </p:txBody>
      </p:sp>
      <p:sp>
        <p:nvSpPr>
          <p:cNvPr id="8" name="Title 7"/>
          <p:cNvSpPr>
            <a:spLocks noGrp="1"/>
          </p:cNvSpPr>
          <p:nvPr>
            <p:ph type="title"/>
          </p:nvPr>
        </p:nvSpPr>
        <p:spPr/>
        <p:txBody>
          <a:bodyPr/>
          <a:lstStyle/>
          <a:p>
            <a:r>
              <a:rPr lang="es-ES_tradnl" smtClean="0"/>
              <a:t>Clic para editar título</a:t>
            </a:r>
            <a:endParaRPr lang="en-US"/>
          </a:p>
        </p:txBody>
      </p:sp>
      <p:sp>
        <p:nvSpPr>
          <p:cNvPr id="5"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6" name="Slide Number Placeholder 5"/>
          <p:cNvSpPr>
            <a:spLocks noGrp="1"/>
          </p:cNvSpPr>
          <p:nvPr>
            <p:ph type="sldNum" sz="quarter" idx="11"/>
          </p:nvPr>
        </p:nvSpPr>
        <p:spPr>
          <a:ln/>
        </p:spPr>
        <p:txBody>
          <a:bodyPr/>
          <a:lstStyle>
            <a:lvl1pPr>
              <a:defRPr/>
            </a:lvl1pPr>
          </a:lstStyle>
          <a:p>
            <a:pPr>
              <a:defRPr/>
            </a:pPr>
            <a:fld id="{033B5BC9-38A1-9D4C-A7C8-127F2F828267}" type="slidenum">
              <a:rPr lang="es-ES"/>
              <a:pPr>
                <a:defRPr/>
              </a:pPr>
              <a:t>‹#›</a:t>
            </a:fld>
            <a:endParaRPr lang="es-ES" dirty="0"/>
          </a:p>
        </p:txBody>
      </p:sp>
    </p:spTree>
    <p:extLst>
      <p:ext uri="{BB962C8B-B14F-4D97-AF65-F5344CB8AC3E}">
        <p14:creationId xmlns:p14="http://schemas.microsoft.com/office/powerpoint/2010/main" val="417233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dirty="0" smtClean="0"/>
              <a:t>Clic para editar título</a:t>
            </a:r>
            <a:endParaRPr lang="en-US" dirty="0"/>
          </a:p>
        </p:txBody>
      </p:sp>
      <p:sp>
        <p:nvSpPr>
          <p:cNvPr id="3" name="Text Placeholder 2"/>
          <p:cNvSpPr>
            <a:spLocks noGrp="1"/>
          </p:cNvSpPr>
          <p:nvPr>
            <p:ph type="body" idx="1"/>
          </p:nvPr>
        </p:nvSpPr>
        <p:spPr>
          <a:xfrm>
            <a:off x="1110188"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Content Placeholder 3"/>
          <p:cNvSpPr>
            <a:spLocks noGrp="1"/>
          </p:cNvSpPr>
          <p:nvPr>
            <p:ph sz="half" idx="2"/>
          </p:nvPr>
        </p:nvSpPr>
        <p:spPr>
          <a:xfrm>
            <a:off x="1104270" y="1701848"/>
            <a:ext cx="3200400" cy="40351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n-US" dirty="0"/>
          </a:p>
        </p:txBody>
      </p:sp>
      <p:sp>
        <p:nvSpPr>
          <p:cNvPr id="5" name="Text Placeholder 4"/>
          <p:cNvSpPr>
            <a:spLocks noGrp="1"/>
          </p:cNvSpPr>
          <p:nvPr>
            <p:ph type="body" sz="quarter" idx="3"/>
          </p:nvPr>
        </p:nvSpPr>
        <p:spPr>
          <a:xfrm>
            <a:off x="4987244"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Content Placeholder 5"/>
          <p:cNvSpPr>
            <a:spLocks noGrp="1"/>
          </p:cNvSpPr>
          <p:nvPr>
            <p:ph sz="quarter" idx="4"/>
          </p:nvPr>
        </p:nvSpPr>
        <p:spPr>
          <a:xfrm>
            <a:off x="4985136" y="1701848"/>
            <a:ext cx="3200400" cy="40351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8" name="Slide Number Placeholder 5"/>
          <p:cNvSpPr>
            <a:spLocks noGrp="1"/>
          </p:cNvSpPr>
          <p:nvPr>
            <p:ph type="sldNum" sz="quarter" idx="11"/>
          </p:nvPr>
        </p:nvSpPr>
        <p:spPr>
          <a:ln/>
        </p:spPr>
        <p:txBody>
          <a:bodyPr/>
          <a:lstStyle>
            <a:lvl1pPr>
              <a:defRPr/>
            </a:lvl1pPr>
          </a:lstStyle>
          <a:p>
            <a:pPr>
              <a:defRPr/>
            </a:pPr>
            <a:fld id="{1CDFD414-CF07-9A42-AF67-43C9DA6C02C1}" type="slidenum">
              <a:rPr lang="es-ES"/>
              <a:pPr>
                <a:defRPr/>
              </a:pPr>
              <a:t>‹#›</a:t>
            </a:fld>
            <a:endParaRPr lang="es-ES" dirty="0"/>
          </a:p>
        </p:txBody>
      </p:sp>
    </p:spTree>
    <p:extLst>
      <p:ext uri="{BB962C8B-B14F-4D97-AF65-F5344CB8AC3E}">
        <p14:creationId xmlns:p14="http://schemas.microsoft.com/office/powerpoint/2010/main" val="316742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4" name="Slide Number Placeholder 5"/>
          <p:cNvSpPr>
            <a:spLocks noGrp="1"/>
          </p:cNvSpPr>
          <p:nvPr>
            <p:ph type="sldNum" sz="quarter" idx="11"/>
          </p:nvPr>
        </p:nvSpPr>
        <p:spPr>
          <a:ln/>
        </p:spPr>
        <p:txBody>
          <a:bodyPr/>
          <a:lstStyle>
            <a:lvl1pPr>
              <a:defRPr/>
            </a:lvl1pPr>
          </a:lstStyle>
          <a:p>
            <a:pPr>
              <a:defRPr/>
            </a:pPr>
            <a:fld id="{AB6A5288-262C-E243-8539-7F4BEDA5375E}" type="slidenum">
              <a:rPr lang="es-ES"/>
              <a:pPr>
                <a:defRPr/>
              </a:pPr>
              <a:t>‹#›</a:t>
            </a:fld>
            <a:endParaRPr lang="es-ES" dirty="0"/>
          </a:p>
        </p:txBody>
      </p:sp>
    </p:spTree>
    <p:extLst>
      <p:ext uri="{BB962C8B-B14F-4D97-AF65-F5344CB8AC3E}">
        <p14:creationId xmlns:p14="http://schemas.microsoft.com/office/powerpoint/2010/main" val="390818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3" name="Slide Number Placeholder 5"/>
          <p:cNvSpPr>
            <a:spLocks noGrp="1"/>
          </p:cNvSpPr>
          <p:nvPr>
            <p:ph type="sldNum" sz="quarter" idx="11"/>
          </p:nvPr>
        </p:nvSpPr>
        <p:spPr>
          <a:ln/>
        </p:spPr>
        <p:txBody>
          <a:bodyPr/>
          <a:lstStyle>
            <a:lvl1pPr>
              <a:defRPr/>
            </a:lvl1pPr>
          </a:lstStyle>
          <a:p>
            <a:pPr>
              <a:defRPr/>
            </a:pPr>
            <a:fld id="{D34537FF-90EC-5946-87AD-925D594D12A9}" type="slidenum">
              <a:rPr lang="es-ES"/>
              <a:pPr>
                <a:defRPr/>
              </a:pPr>
              <a:t>‹#›</a:t>
            </a:fld>
            <a:endParaRPr lang="es-ES" dirty="0"/>
          </a:p>
        </p:txBody>
      </p:sp>
    </p:spTree>
    <p:extLst>
      <p:ext uri="{BB962C8B-B14F-4D97-AF65-F5344CB8AC3E}">
        <p14:creationId xmlns:p14="http://schemas.microsoft.com/office/powerpoint/2010/main" val="111265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ido con título">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0" name="Title 1"/>
          <p:cNvSpPr>
            <a:spLocks noGrp="1"/>
          </p:cNvSpPr>
          <p:nvPr>
            <p:ph type="title"/>
          </p:nvPr>
        </p:nvSpPr>
        <p:spPr>
          <a:xfrm rot="19140000">
            <a:off x="738911" y="1692183"/>
            <a:ext cx="5486400" cy="1073873"/>
          </a:xfrm>
        </p:spPr>
        <p:txBody>
          <a:bodyPr anchor="b"/>
          <a:lstStyle>
            <a:lvl1pPr algn="l">
              <a:defRPr sz="2800" b="0">
                <a:solidFill>
                  <a:schemeClr val="bg1"/>
                </a:solidFill>
                <a:latin typeface="+mj-lt"/>
              </a:defRPr>
            </a:lvl1pPr>
          </a:lstStyle>
          <a:p>
            <a:r>
              <a:rPr lang="es-ES_tradnl" dirty="0" smtClean="0"/>
              <a:t>Clic para editar título</a:t>
            </a:r>
            <a:endParaRPr lang="en-US" dirty="0"/>
          </a:p>
        </p:txBody>
      </p:sp>
      <p:sp>
        <p:nvSpPr>
          <p:cNvPr id="11" name="Text Placeholder 3"/>
          <p:cNvSpPr>
            <a:spLocks noGrp="1"/>
          </p:cNvSpPr>
          <p:nvPr>
            <p:ph type="body" sz="half" idx="2"/>
          </p:nvPr>
        </p:nvSpPr>
        <p:spPr>
          <a:xfrm rot="19140000">
            <a:off x="1200540" y="2419750"/>
            <a:ext cx="6096545" cy="48769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7" name="Footer Placeholder 5"/>
          <p:cNvSpPr>
            <a:spLocks noGrp="1"/>
          </p:cNvSpPr>
          <p:nvPr>
            <p:ph type="ftr" sz="quarter" idx="10"/>
          </p:nvPr>
        </p:nvSpPr>
        <p:spPr>
          <a:xfrm>
            <a:off x="3517900" y="6284913"/>
            <a:ext cx="4724400" cy="274637"/>
          </a:xfrm>
        </p:spPr>
        <p:txBody>
          <a:bodyPr/>
          <a:lstStyle>
            <a:lvl1pPr>
              <a:defRPr>
                <a:solidFill>
                  <a:schemeClr val="tx2"/>
                </a:solidFill>
              </a:defRPr>
            </a:lvl1pPr>
          </a:lstStyle>
          <a:p>
            <a:pPr>
              <a:defRPr/>
            </a:pPr>
            <a:endParaRPr lang="en-US"/>
          </a:p>
        </p:txBody>
      </p:sp>
      <p:sp>
        <p:nvSpPr>
          <p:cNvPr id="8" name="Slide Number Placeholder 6"/>
          <p:cNvSpPr>
            <a:spLocks noGrp="1"/>
          </p:cNvSpPr>
          <p:nvPr>
            <p:ph type="sldNum" sz="quarter" idx="11"/>
          </p:nvPr>
        </p:nvSpPr>
        <p:spPr>
          <a:xfrm>
            <a:off x="8401050" y="6170613"/>
            <a:ext cx="503238" cy="503237"/>
          </a:xfrm>
          <a:ln>
            <a:solidFill>
              <a:schemeClr val="tx2"/>
            </a:solidFill>
          </a:ln>
        </p:spPr>
        <p:txBody>
          <a:bodyPr/>
          <a:lstStyle>
            <a:lvl1pPr>
              <a:defRPr>
                <a:solidFill>
                  <a:schemeClr val="tx2"/>
                </a:solidFill>
              </a:defRPr>
            </a:lvl1pPr>
          </a:lstStyle>
          <a:p>
            <a:pPr>
              <a:defRPr/>
            </a:pPr>
            <a:fld id="{ABA254AA-5C0B-FD40-9954-17112CE22FF4}" type="slidenum">
              <a:rPr lang="es-ES"/>
              <a:pPr>
                <a:defRPr/>
              </a:pPr>
              <a:t>‹#›</a:t>
            </a:fld>
            <a:endParaRPr lang="es-ES"/>
          </a:p>
        </p:txBody>
      </p:sp>
    </p:spTree>
    <p:extLst>
      <p:ext uri="{BB962C8B-B14F-4D97-AF65-F5344CB8AC3E}">
        <p14:creationId xmlns:p14="http://schemas.microsoft.com/office/powerpoint/2010/main" val="130702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n-GB"/>
              <a:t>SPECS, date</a:t>
            </a: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152069BD-036B-E548-AEF5-51A47E35ADC1}" type="slidenum">
              <a:rPr lang="es-ES"/>
              <a:pPr>
                <a:defRPr/>
              </a:pPr>
              <a:t>‹#›</a:t>
            </a:fld>
            <a:endParaRPr lang="es-ES" dirty="0"/>
          </a:p>
        </p:txBody>
      </p:sp>
    </p:spTree>
    <p:extLst>
      <p:ext uri="{BB962C8B-B14F-4D97-AF65-F5344CB8AC3E}">
        <p14:creationId xmlns:p14="http://schemas.microsoft.com/office/powerpoint/2010/main" val="28228673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6208713"/>
            <a:ext cx="2046288" cy="6572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086491 w 3574257"/>
              <a:gd name="connsiteY2" fmla="*/ 2 h 1807368"/>
              <a:gd name="connsiteX3" fmla="*/ 3574257 w 3574257"/>
              <a:gd name="connsiteY3" fmla="*/ 1807368 h 1807368"/>
              <a:gd name="connsiteX4" fmla="*/ 2382 w 3574257"/>
              <a:gd name="connsiteY4" fmla="*/ 1807368 h 1807368"/>
              <a:gd name="connsiteX0" fmla="*/ 2382 w 2217830"/>
              <a:gd name="connsiteY0" fmla="*/ 1807368 h 1807368"/>
              <a:gd name="connsiteX1" fmla="*/ 0 w 2217830"/>
              <a:gd name="connsiteY1" fmla="*/ 0 h 1807368"/>
              <a:gd name="connsiteX2" fmla="*/ 1086491 w 2217830"/>
              <a:gd name="connsiteY2" fmla="*/ 2 h 1807368"/>
              <a:gd name="connsiteX3" fmla="*/ 2217830 w 2217830"/>
              <a:gd name="connsiteY3" fmla="*/ 1790594 h 1807368"/>
              <a:gd name="connsiteX4" fmla="*/ 2382 w 2217830"/>
              <a:gd name="connsiteY4" fmla="*/ 1807368 h 1807368"/>
              <a:gd name="connsiteX0" fmla="*/ 2382 w 2304226"/>
              <a:gd name="connsiteY0" fmla="*/ 1807368 h 1807368"/>
              <a:gd name="connsiteX1" fmla="*/ 0 w 2304226"/>
              <a:gd name="connsiteY1" fmla="*/ 0 h 1807368"/>
              <a:gd name="connsiteX2" fmla="*/ 1086491 w 2304226"/>
              <a:gd name="connsiteY2" fmla="*/ 2 h 1807368"/>
              <a:gd name="connsiteX3" fmla="*/ 2304226 w 2304226"/>
              <a:gd name="connsiteY3" fmla="*/ 1807368 h 1807368"/>
              <a:gd name="connsiteX4" fmla="*/ 2382 w 2304226"/>
              <a:gd name="connsiteY4" fmla="*/ 1807368 h 1807368"/>
              <a:gd name="connsiteX0" fmla="*/ 2382 w 1993198"/>
              <a:gd name="connsiteY0" fmla="*/ 1807368 h 1807368"/>
              <a:gd name="connsiteX1" fmla="*/ 0 w 1993198"/>
              <a:gd name="connsiteY1" fmla="*/ 0 h 1807368"/>
              <a:gd name="connsiteX2" fmla="*/ 1086491 w 1993198"/>
              <a:gd name="connsiteY2" fmla="*/ 2 h 1807368"/>
              <a:gd name="connsiteX3" fmla="*/ 1993198 w 1993198"/>
              <a:gd name="connsiteY3" fmla="*/ 1790594 h 1807368"/>
              <a:gd name="connsiteX4" fmla="*/ 2382 w 1993198"/>
              <a:gd name="connsiteY4" fmla="*/ 1807368 h 1807368"/>
              <a:gd name="connsiteX0" fmla="*/ 2382 w 2045036"/>
              <a:gd name="connsiteY0" fmla="*/ 1807368 h 1824142"/>
              <a:gd name="connsiteX1" fmla="*/ 0 w 2045036"/>
              <a:gd name="connsiteY1" fmla="*/ 0 h 1824142"/>
              <a:gd name="connsiteX2" fmla="*/ 1086491 w 2045036"/>
              <a:gd name="connsiteY2" fmla="*/ 2 h 1824142"/>
              <a:gd name="connsiteX3" fmla="*/ 2045036 w 2045036"/>
              <a:gd name="connsiteY3" fmla="*/ 1824142 h 1824142"/>
              <a:gd name="connsiteX4" fmla="*/ 2382 w 2045036"/>
              <a:gd name="connsiteY4" fmla="*/ 1807368 h 182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036" h="1824142">
                <a:moveTo>
                  <a:pt x="2382" y="1807368"/>
                </a:moveTo>
                <a:lnTo>
                  <a:pt x="0" y="0"/>
                </a:lnTo>
                <a:lnTo>
                  <a:pt x="1086491" y="2"/>
                </a:lnTo>
                <a:lnTo>
                  <a:pt x="2045036" y="1824142"/>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Freeform 7"/>
          <p:cNvSpPr/>
          <p:nvPr/>
        </p:nvSpPr>
        <p:spPr>
          <a:xfrm>
            <a:off x="-1588" y="6208713"/>
            <a:ext cx="9145588" cy="6572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584 h 527584"/>
              <a:gd name="connsiteX1" fmla="*/ 4030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403018"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Placeholder 1"/>
          <p:cNvSpPr>
            <a:spLocks noGrp="1"/>
          </p:cNvSpPr>
          <p:nvPr>
            <p:ph type="title"/>
          </p:nvPr>
        </p:nvSpPr>
        <p:spPr>
          <a:xfrm>
            <a:off x="669925" y="365125"/>
            <a:ext cx="7862888" cy="549275"/>
          </a:xfrm>
          <a:prstGeom prst="rect">
            <a:avLst/>
          </a:prstGeom>
        </p:spPr>
        <p:txBody>
          <a:bodyPr vert="horz" lIns="91440" tIns="45720" rIns="91440" bIns="45720" rtlCol="0" anchor="ctr">
            <a:noAutofit/>
          </a:bodyPr>
          <a:lstStyle/>
          <a:p>
            <a:r>
              <a:rPr lang="es-ES_tradnl" dirty="0" smtClean="0"/>
              <a:t>Clic para editar título</a:t>
            </a:r>
            <a:endParaRPr lang="en-US" dirty="0"/>
          </a:p>
        </p:txBody>
      </p:sp>
      <p:sp>
        <p:nvSpPr>
          <p:cNvPr id="1029" name="Text Placeholder 2"/>
          <p:cNvSpPr>
            <a:spLocks noGrp="1"/>
          </p:cNvSpPr>
          <p:nvPr>
            <p:ph type="body" idx="1"/>
          </p:nvPr>
        </p:nvSpPr>
        <p:spPr bwMode="auto">
          <a:xfrm>
            <a:off x="1114425" y="1100138"/>
            <a:ext cx="7862888"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Footer Placeholder 4"/>
          <p:cNvSpPr>
            <a:spLocks noGrp="1"/>
          </p:cNvSpPr>
          <p:nvPr>
            <p:ph type="ftr" sz="quarter" idx="3"/>
          </p:nvPr>
        </p:nvSpPr>
        <p:spPr>
          <a:xfrm>
            <a:off x="3517900" y="6361113"/>
            <a:ext cx="4724400" cy="274637"/>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a:defRPr/>
            </a:pPr>
            <a:r>
              <a:rPr lang="en-GB"/>
              <a:t>SPECS, date</a:t>
            </a:r>
            <a:endParaRPr lang="en-US"/>
          </a:p>
        </p:txBody>
      </p:sp>
      <p:sp>
        <p:nvSpPr>
          <p:cNvPr id="6" name="Slide Number Placeholder 5"/>
          <p:cNvSpPr>
            <a:spLocks noGrp="1"/>
          </p:cNvSpPr>
          <p:nvPr>
            <p:ph type="sldNum" sz="quarter" idx="4"/>
          </p:nvPr>
        </p:nvSpPr>
        <p:spPr>
          <a:xfrm>
            <a:off x="8401050" y="6275388"/>
            <a:ext cx="503238" cy="503237"/>
          </a:xfrm>
          <a:prstGeom prst="ellipse">
            <a:avLst/>
          </a:prstGeom>
          <a:ln w="19050">
            <a:solidFill>
              <a:srgbClr val="FFFFFF"/>
            </a:solidFill>
          </a:ln>
        </p:spPr>
        <p:txBody>
          <a:bodyPr vert="horz" lIns="0" tIns="0" rIns="0" bIns="0" rtlCol="0" anchor="ctr">
            <a:normAutofit/>
          </a:bodyPr>
          <a:lstStyle>
            <a:lvl1pPr algn="ctr" fontAlgn="auto">
              <a:spcBef>
                <a:spcPts val="0"/>
              </a:spcBef>
              <a:spcAft>
                <a:spcPts val="0"/>
              </a:spcAft>
              <a:defRPr sz="1650">
                <a:solidFill>
                  <a:srgbClr val="FFFFFF"/>
                </a:solidFill>
                <a:latin typeface="+mn-lt"/>
                <a:ea typeface="+mn-ea"/>
                <a:cs typeface="+mn-cs"/>
              </a:defRPr>
            </a:lvl1pPr>
          </a:lstStyle>
          <a:p>
            <a:pPr>
              <a:defRPr/>
            </a:pPr>
            <a:fld id="{97BE6342-0119-E44D-ABD6-EC13DFD53063}" type="slidenum">
              <a:rPr lang="es-ES"/>
              <a:pPr>
                <a:defRPr/>
              </a:pPr>
              <a:t>‹#›</a:t>
            </a:fld>
            <a:endParaRPr lang="es-ES" dirty="0"/>
          </a:p>
        </p:txBody>
      </p:sp>
      <p:pic>
        <p:nvPicPr>
          <p:cNvPr id="1032" name="Picture 11" descr="SPECS Logo Final Proposal_without text"/>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36550" y="250825"/>
            <a:ext cx="17065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79" r:id="rId2"/>
    <p:sldLayoutId id="2147483787" r:id="rId3"/>
    <p:sldLayoutId id="2147483780" r:id="rId4"/>
    <p:sldLayoutId id="2147483781" r:id="rId5"/>
    <p:sldLayoutId id="2147483782" r:id="rId6"/>
    <p:sldLayoutId id="2147483783" r:id="rId7"/>
    <p:sldLayoutId id="2147483788" r:id="rId8"/>
    <p:sldLayoutId id="2147483784" r:id="rId9"/>
    <p:sldLayoutId id="2147483785" r:id="rId10"/>
  </p:sldLayoutIdLst>
  <p:hf hdr="0"/>
  <p:txStyles>
    <p:titleStyle>
      <a:lvl1pPr algn="l" rtl="0" eaLnBrk="0" fontAlgn="base" hangingPunct="0">
        <a:spcBef>
          <a:spcPct val="0"/>
        </a:spcBef>
        <a:spcAft>
          <a:spcPct val="0"/>
        </a:spcAft>
        <a:defRPr sz="2800" kern="12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tx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tx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tx1"/>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tx1"/>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tx1"/>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tx1"/>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tx1"/>
          </a:solidFill>
          <a:latin typeface="Century Gothic" charset="0"/>
          <a:ea typeface="ＭＳ Ｐゴシック" charset="0"/>
          <a:cs typeface="ＭＳ Ｐゴシック"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ＭＳ Ｐゴシック" charset="0"/>
          <a:cs typeface="ＭＳ Ｐゴシック" charset="0"/>
        </a:defRPr>
      </a:lvl1pPr>
      <a:lvl2pPr marL="173038" indent="-173038" algn="l" rtl="0" eaLnBrk="0" fontAlgn="base" hangingPunct="0">
        <a:spcBef>
          <a:spcPts val="300"/>
        </a:spcBef>
        <a:spcAft>
          <a:spcPct val="0"/>
        </a:spcAft>
        <a:buClr>
          <a:schemeClr val="accent2"/>
        </a:buClr>
        <a:buFont typeface="Wingdings" charset="0"/>
        <a:buChar char="§"/>
        <a:defRPr sz="1600" kern="1200">
          <a:solidFill>
            <a:schemeClr val="tx1"/>
          </a:solidFill>
          <a:latin typeface="+mn-lt"/>
          <a:ea typeface="ＭＳ Ｐゴシック" charset="0"/>
          <a:cs typeface="+mn-cs"/>
        </a:defRPr>
      </a:lvl2pPr>
      <a:lvl3pPr marL="401638" indent="-163513" algn="l" rtl="0" eaLnBrk="0" fontAlgn="base" hangingPunct="0">
        <a:spcBef>
          <a:spcPts val="300"/>
        </a:spcBef>
        <a:spcAft>
          <a:spcPct val="0"/>
        </a:spcAft>
        <a:buClr>
          <a:schemeClr val="accent2"/>
        </a:buClr>
        <a:buFont typeface="Wingdings" charset="0"/>
        <a:buChar char="§"/>
        <a:defRPr sz="1600" kern="1200">
          <a:solidFill>
            <a:schemeClr val="tx1"/>
          </a:solidFill>
          <a:latin typeface="+mn-lt"/>
          <a:ea typeface="ＭＳ Ｐゴシック" charset="0"/>
          <a:cs typeface="+mn-cs"/>
        </a:defRPr>
      </a:lvl3pPr>
      <a:lvl4pPr marL="630238" indent="-163513" algn="l" rtl="0" eaLnBrk="0" fontAlgn="base" hangingPunct="0">
        <a:spcBef>
          <a:spcPts val="300"/>
        </a:spcBef>
        <a:spcAft>
          <a:spcPct val="0"/>
        </a:spcAft>
        <a:buClr>
          <a:schemeClr val="accent2"/>
        </a:buClr>
        <a:buFont typeface="Wingdings" charset="0"/>
        <a:buChar char="§"/>
        <a:defRPr sz="1600" kern="1200">
          <a:solidFill>
            <a:schemeClr val="tx1"/>
          </a:solidFill>
          <a:latin typeface="+mn-lt"/>
          <a:ea typeface="ＭＳ Ｐゴシック" charset="0"/>
          <a:cs typeface="+mn-cs"/>
        </a:defRPr>
      </a:lvl4pPr>
      <a:lvl5pPr marL="858838" indent="-173038" algn="l" rtl="0" eaLnBrk="0" fontAlgn="base" hangingPunct="0">
        <a:spcBef>
          <a:spcPts val="300"/>
        </a:spcBef>
        <a:spcAft>
          <a:spcPct val="0"/>
        </a:spcAft>
        <a:buClr>
          <a:schemeClr val="accent2"/>
        </a:buClr>
        <a:buFont typeface="Wingdings" charset="0"/>
        <a:buChar char="§"/>
        <a:defRPr sz="1600" kern="1200">
          <a:solidFill>
            <a:schemeClr val="tx1"/>
          </a:solidFill>
          <a:latin typeface="+mn-lt"/>
          <a:ea typeface="ＭＳ Ｐゴシック" charset="0"/>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9.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211638" y="2643188"/>
            <a:ext cx="4756150" cy="202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bIns="9144" anchor="b">
            <a:spAutoFit/>
          </a:bodyPr>
          <a:lstStyle>
            <a:lvl1pPr>
              <a:defRPr>
                <a:solidFill>
                  <a:schemeClr val="tx1"/>
                </a:solidFill>
                <a:latin typeface="Century Gothic" charset="0"/>
                <a:ea typeface="ＭＳ Ｐゴシック" charset="0"/>
                <a:cs typeface="ＭＳ Ｐゴシック" charset="0"/>
              </a:defRPr>
            </a:lvl1pPr>
            <a:lvl2pPr>
              <a:defRPr>
                <a:solidFill>
                  <a:schemeClr val="tx1"/>
                </a:solidFill>
                <a:latin typeface="Century Gothic" charset="0"/>
                <a:ea typeface="ＭＳ Ｐゴシック" charset="0"/>
              </a:defRPr>
            </a:lvl2pPr>
            <a:lvl3pPr>
              <a:defRPr>
                <a:solidFill>
                  <a:schemeClr val="tx1"/>
                </a:solidFill>
                <a:latin typeface="Century Gothic" charset="0"/>
                <a:ea typeface="ＭＳ Ｐゴシック" charset="0"/>
              </a:defRPr>
            </a:lvl3pPr>
            <a:lvl4pPr>
              <a:defRPr>
                <a:solidFill>
                  <a:schemeClr val="tx1"/>
                </a:solidFill>
                <a:latin typeface="Century Gothic" charset="0"/>
                <a:ea typeface="ＭＳ Ｐゴシック" charset="0"/>
              </a:defRPr>
            </a:lvl4pPr>
            <a:lvl5pPr>
              <a:defRPr>
                <a:solidFill>
                  <a:schemeClr val="tx1"/>
                </a:solidFill>
                <a:latin typeface="Century Gothic" charset="0"/>
                <a:ea typeface="ＭＳ Ｐゴシック" charset="0"/>
              </a:defRPr>
            </a:lvl5pPr>
            <a:lvl6pPr fontAlgn="base">
              <a:spcBef>
                <a:spcPct val="0"/>
              </a:spcBef>
              <a:spcAft>
                <a:spcPct val="0"/>
              </a:spcAft>
              <a:defRPr>
                <a:solidFill>
                  <a:schemeClr val="tx1"/>
                </a:solidFill>
                <a:latin typeface="Century Gothic" charset="0"/>
                <a:ea typeface="ＭＳ Ｐゴシック" charset="0"/>
              </a:defRPr>
            </a:lvl6pPr>
            <a:lvl7pPr fontAlgn="base">
              <a:spcBef>
                <a:spcPct val="0"/>
              </a:spcBef>
              <a:spcAft>
                <a:spcPct val="0"/>
              </a:spcAft>
              <a:defRPr>
                <a:solidFill>
                  <a:schemeClr val="tx1"/>
                </a:solidFill>
                <a:latin typeface="Century Gothic" charset="0"/>
                <a:ea typeface="ＭＳ Ｐゴシック" charset="0"/>
              </a:defRPr>
            </a:lvl7pPr>
            <a:lvl8pPr fontAlgn="base">
              <a:spcBef>
                <a:spcPct val="0"/>
              </a:spcBef>
              <a:spcAft>
                <a:spcPct val="0"/>
              </a:spcAft>
              <a:defRPr>
                <a:solidFill>
                  <a:schemeClr val="tx1"/>
                </a:solidFill>
                <a:latin typeface="Century Gothic" charset="0"/>
                <a:ea typeface="ＭＳ Ｐゴシック" charset="0"/>
              </a:defRPr>
            </a:lvl8pPr>
            <a:lvl9pPr fontAlgn="base">
              <a:spcBef>
                <a:spcPct val="0"/>
              </a:spcBef>
              <a:spcAft>
                <a:spcPct val="0"/>
              </a:spcAft>
              <a:defRPr>
                <a:solidFill>
                  <a:schemeClr val="tx1"/>
                </a:solidFill>
                <a:latin typeface="Century Gothic" charset="0"/>
                <a:ea typeface="ＭＳ Ｐゴシック" charset="0"/>
              </a:defRPr>
            </a:lvl9pPr>
          </a:lstStyle>
          <a:p>
            <a:pPr algn="r" defTabSz="914400">
              <a:defRPr/>
            </a:pPr>
            <a:r>
              <a:rPr lang="en-US" sz="2800" b="1" dirty="0" smtClean="0"/>
              <a:t>Volcanoes and decadal forecasts with EC-Earth </a:t>
            </a:r>
          </a:p>
          <a:p>
            <a:pPr algn="r" defTabSz="914400">
              <a:defRPr/>
            </a:pPr>
            <a:r>
              <a:rPr lang="en-US" dirty="0" smtClean="0"/>
              <a:t>Martin </a:t>
            </a:r>
            <a:r>
              <a:rPr lang="en-US" dirty="0" err="1" smtClean="0"/>
              <a:t>Ménégoz</a:t>
            </a:r>
            <a:r>
              <a:rPr lang="en-US" dirty="0" smtClean="0"/>
              <a:t>, Francisco </a:t>
            </a:r>
            <a:r>
              <a:rPr lang="en-US" dirty="0" err="1" smtClean="0"/>
              <a:t>Doblas</a:t>
            </a:r>
            <a:r>
              <a:rPr lang="en-US" dirty="0" smtClean="0"/>
              <a:t>-Reyes, </a:t>
            </a:r>
            <a:r>
              <a:rPr lang="en-US" dirty="0" err="1" smtClean="0"/>
              <a:t>Virginie</a:t>
            </a:r>
            <a:r>
              <a:rPr lang="en-US" dirty="0" smtClean="0"/>
              <a:t> </a:t>
            </a:r>
            <a:r>
              <a:rPr lang="en-US" dirty="0" err="1" smtClean="0"/>
              <a:t>Guemas</a:t>
            </a:r>
            <a:r>
              <a:rPr lang="en-US" dirty="0" smtClean="0"/>
              <a:t>, </a:t>
            </a:r>
            <a:r>
              <a:rPr lang="en-US" dirty="0" err="1" smtClean="0"/>
              <a:t>Asif</a:t>
            </a:r>
            <a:r>
              <a:rPr lang="en-US" dirty="0" smtClean="0"/>
              <a:t> Muhammad</a:t>
            </a:r>
          </a:p>
        </p:txBody>
      </p:sp>
      <p:pic>
        <p:nvPicPr>
          <p:cNvPr id="14338" name="Picture 6" descr="SPECS Logo Final Propo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60350"/>
            <a:ext cx="335915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Logo_EU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75238"/>
            <a:ext cx="1582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2771775" y="5287963"/>
            <a:ext cx="40481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bIns="9144" anchor="b">
            <a:spAutoFit/>
          </a:bodyPr>
          <a:lstStyle>
            <a:lvl1pPr>
              <a:defRPr>
                <a:solidFill>
                  <a:schemeClr val="tx1"/>
                </a:solidFill>
                <a:latin typeface="Century Gothic" charset="0"/>
                <a:ea typeface="ＭＳ Ｐゴシック" charset="0"/>
                <a:cs typeface="ＭＳ Ｐゴシック" charset="0"/>
              </a:defRPr>
            </a:lvl1pPr>
            <a:lvl2pPr>
              <a:defRPr>
                <a:solidFill>
                  <a:schemeClr val="tx1"/>
                </a:solidFill>
                <a:latin typeface="Century Gothic" charset="0"/>
                <a:ea typeface="ＭＳ Ｐゴシック" charset="0"/>
              </a:defRPr>
            </a:lvl2pPr>
            <a:lvl3pPr>
              <a:defRPr>
                <a:solidFill>
                  <a:schemeClr val="tx1"/>
                </a:solidFill>
                <a:latin typeface="Century Gothic" charset="0"/>
                <a:ea typeface="ＭＳ Ｐゴシック" charset="0"/>
              </a:defRPr>
            </a:lvl3pPr>
            <a:lvl4pPr>
              <a:defRPr>
                <a:solidFill>
                  <a:schemeClr val="tx1"/>
                </a:solidFill>
                <a:latin typeface="Century Gothic" charset="0"/>
                <a:ea typeface="ＭＳ Ｐゴシック" charset="0"/>
              </a:defRPr>
            </a:lvl4pPr>
            <a:lvl5pPr>
              <a:defRPr>
                <a:solidFill>
                  <a:schemeClr val="tx1"/>
                </a:solidFill>
                <a:latin typeface="Century Gothic" charset="0"/>
                <a:ea typeface="ＭＳ Ｐゴシック" charset="0"/>
              </a:defRPr>
            </a:lvl5pPr>
            <a:lvl6pPr fontAlgn="base">
              <a:spcBef>
                <a:spcPct val="0"/>
              </a:spcBef>
              <a:spcAft>
                <a:spcPct val="0"/>
              </a:spcAft>
              <a:defRPr>
                <a:solidFill>
                  <a:schemeClr val="tx1"/>
                </a:solidFill>
                <a:latin typeface="Century Gothic" charset="0"/>
                <a:ea typeface="ＭＳ Ｐゴシック" charset="0"/>
              </a:defRPr>
            </a:lvl6pPr>
            <a:lvl7pPr fontAlgn="base">
              <a:spcBef>
                <a:spcPct val="0"/>
              </a:spcBef>
              <a:spcAft>
                <a:spcPct val="0"/>
              </a:spcAft>
              <a:defRPr>
                <a:solidFill>
                  <a:schemeClr val="tx1"/>
                </a:solidFill>
                <a:latin typeface="Century Gothic" charset="0"/>
                <a:ea typeface="ＭＳ Ｐゴシック" charset="0"/>
              </a:defRPr>
            </a:lvl7pPr>
            <a:lvl8pPr fontAlgn="base">
              <a:spcBef>
                <a:spcPct val="0"/>
              </a:spcBef>
              <a:spcAft>
                <a:spcPct val="0"/>
              </a:spcAft>
              <a:defRPr>
                <a:solidFill>
                  <a:schemeClr val="tx1"/>
                </a:solidFill>
                <a:latin typeface="Century Gothic" charset="0"/>
                <a:ea typeface="ＭＳ Ｐゴシック" charset="0"/>
              </a:defRPr>
            </a:lvl8pPr>
            <a:lvl9pPr fontAlgn="base">
              <a:spcBef>
                <a:spcPct val="0"/>
              </a:spcBef>
              <a:spcAft>
                <a:spcPct val="0"/>
              </a:spcAft>
              <a:defRPr>
                <a:solidFill>
                  <a:schemeClr val="tx1"/>
                </a:solidFill>
                <a:latin typeface="Century Gothic" charset="0"/>
                <a:ea typeface="ＭＳ Ｐゴシック" charset="0"/>
              </a:defRPr>
            </a:lvl9pPr>
          </a:lstStyle>
          <a:p>
            <a:pPr defTabSz="914400">
              <a:spcBef>
                <a:spcPct val="50000"/>
              </a:spcBef>
              <a:defRPr/>
            </a:pPr>
            <a:r>
              <a:rPr lang="en-GB" sz="1600" b="1" dirty="0" smtClean="0"/>
              <a:t>EC-Earth Meeting, Reading, May 2015</a:t>
            </a:r>
            <a:endParaRPr lang="en-US" sz="1600" b="1"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F2F38697-C15D-D64E-A903-D70E7FAAF64B}" type="slidenum">
              <a:rPr lang="es-ES"/>
              <a:pPr>
                <a:defRPr/>
              </a:pPr>
              <a:t>10</a:t>
            </a:fld>
            <a:endParaRPr lang="es-ES" dirty="0"/>
          </a:p>
        </p:txBody>
      </p:sp>
      <p:sp>
        <p:nvSpPr>
          <p:cNvPr id="24578"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Initialisation and volcanoes</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0" name="Image 1" descr="assemble_anomalies_historical_eruptions.ps"/>
          <p:cNvPicPr>
            <a:picLocks noChangeAspect="1"/>
          </p:cNvPicPr>
          <p:nvPr/>
        </p:nvPicPr>
        <p:blipFill>
          <a:blip r:embed="rId4">
            <a:extLst>
              <a:ext uri="{28A0092B-C50C-407E-A947-70E740481C1C}">
                <a14:useLocalDpi xmlns:a14="http://schemas.microsoft.com/office/drawing/2010/main" val="0"/>
              </a:ext>
            </a:extLst>
          </a:blip>
          <a:srcRect l="8362" t="32858" r="1546" b="52594"/>
          <a:stretch>
            <a:fillRect/>
          </a:stretch>
        </p:blipFill>
        <p:spPr bwMode="auto">
          <a:xfrm>
            <a:off x="-7938" y="1336675"/>
            <a:ext cx="9253538"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3"/>
          <p:cNvSpPr txBox="1">
            <a:spLocks noChangeArrowheads="1"/>
          </p:cNvSpPr>
          <p:nvPr/>
        </p:nvSpPr>
        <p:spPr bwMode="auto">
          <a:xfrm>
            <a:off x="250825" y="908050"/>
            <a:ext cx="7477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pPr>
            <a:r>
              <a:rPr lang="en-GB" sz="2000" b="1" u="sng">
                <a:solidFill>
                  <a:srgbClr val="000080"/>
                </a:solidFill>
                <a:latin typeface="Palatino Linotype" charset="0"/>
                <a:sym typeface="Symbol" charset="0"/>
              </a:rPr>
              <a:t>El Chichón</a:t>
            </a:r>
          </a:p>
        </p:txBody>
      </p:sp>
      <p:sp>
        <p:nvSpPr>
          <p:cNvPr id="24582" name="Rectangle 6"/>
          <p:cNvSpPr>
            <a:spLocks noChangeArrowheads="1"/>
          </p:cNvSpPr>
          <p:nvPr/>
        </p:nvSpPr>
        <p:spPr bwMode="auto">
          <a:xfrm>
            <a:off x="0" y="4111625"/>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anomalies forecast for 4 different startdates around the El Chichón eruption (blue and purple start before the eruption; red and yellow start after the eruption). Hindcasts start in November. Observations anomalies (black) are computed with climatologies varying along the forecast time, data from ERSST and GHCN (GISS). Anomalies are smoothed with a 12-month running mean. </a:t>
            </a:r>
          </a:p>
        </p:txBody>
      </p:sp>
      <p:sp>
        <p:nvSpPr>
          <p:cNvPr id="2458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
        <p:nvSpPr>
          <p:cNvPr id="24584" name="Rectangle 6"/>
          <p:cNvSpPr>
            <a:spLocks noChangeArrowheads="1"/>
          </p:cNvSpPr>
          <p:nvPr/>
        </p:nvSpPr>
        <p:spPr bwMode="auto">
          <a:xfrm>
            <a:off x="87313" y="3430588"/>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without volcanoes</a:t>
            </a:r>
          </a:p>
        </p:txBody>
      </p:sp>
      <p:sp>
        <p:nvSpPr>
          <p:cNvPr id="24585" name="Rectangle 6"/>
          <p:cNvSpPr>
            <a:spLocks noChangeArrowheads="1"/>
          </p:cNvSpPr>
          <p:nvPr/>
        </p:nvSpPr>
        <p:spPr bwMode="auto">
          <a:xfrm>
            <a:off x="3146425" y="3460750"/>
            <a:ext cx="304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 volcanoes</a:t>
            </a:r>
          </a:p>
        </p:txBody>
      </p:sp>
      <p:sp>
        <p:nvSpPr>
          <p:cNvPr id="24586" name="Rectangle 6"/>
          <p:cNvSpPr>
            <a:spLocks noChangeArrowheads="1"/>
          </p:cNvSpPr>
          <p:nvPr/>
        </p:nvSpPr>
        <p:spPr bwMode="auto">
          <a:xfrm>
            <a:off x="6372225" y="3430588"/>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Volcanoes without initialisation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CEC4FF91-FEF7-E748-A75D-932FBC48AEBC}" type="slidenum">
              <a:rPr lang="es-ES"/>
              <a:pPr>
                <a:defRPr/>
              </a:pPr>
              <a:t>11</a:t>
            </a:fld>
            <a:endParaRPr lang="es-ES" dirty="0"/>
          </a:p>
        </p:txBody>
      </p:sp>
      <p:sp>
        <p:nvSpPr>
          <p:cNvPr id="26626"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Initialisation and volcanoes</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8" name="Image 1" descr="assemble_anomalies_historical_eruptions.ps"/>
          <p:cNvPicPr>
            <a:picLocks noChangeAspect="1"/>
          </p:cNvPicPr>
          <p:nvPr/>
        </p:nvPicPr>
        <p:blipFill>
          <a:blip r:embed="rId4">
            <a:extLst>
              <a:ext uri="{28A0092B-C50C-407E-A947-70E740481C1C}">
                <a14:useLocalDpi xmlns:a14="http://schemas.microsoft.com/office/drawing/2010/main" val="0"/>
              </a:ext>
            </a:extLst>
          </a:blip>
          <a:srcRect l="8362" t="52478" r="1546" b="33237"/>
          <a:stretch>
            <a:fillRect/>
          </a:stretch>
        </p:blipFill>
        <p:spPr bwMode="auto">
          <a:xfrm>
            <a:off x="28575" y="1358900"/>
            <a:ext cx="92233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p:cNvSpPr>
            <a:spLocks noChangeArrowheads="1"/>
          </p:cNvSpPr>
          <p:nvPr/>
        </p:nvSpPr>
        <p:spPr bwMode="auto">
          <a:xfrm>
            <a:off x="0" y="4149725"/>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anomalies forecast for 4 different startdates around the Pinatubo eruption (blue and purple start before the eruption; red and yellow start after the eruption). Hindcasts start in November. Anomalies observations (black) are computed with climatologies varying along the forecast time, data from ERSST and GHCN (GISS). Anomalies are smoothed with a 12-month running mean. </a:t>
            </a:r>
          </a:p>
        </p:txBody>
      </p:sp>
      <p:sp>
        <p:nvSpPr>
          <p:cNvPr id="26630" name="Text Box 3"/>
          <p:cNvSpPr txBox="1">
            <a:spLocks noChangeArrowheads="1"/>
          </p:cNvSpPr>
          <p:nvPr/>
        </p:nvSpPr>
        <p:spPr bwMode="auto">
          <a:xfrm>
            <a:off x="250825" y="908050"/>
            <a:ext cx="7477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pPr>
            <a:r>
              <a:rPr lang="en-GB" sz="2000" b="1" u="sng">
                <a:solidFill>
                  <a:srgbClr val="000080"/>
                </a:solidFill>
                <a:latin typeface="Palatino Linotype" charset="0"/>
                <a:sym typeface="Symbol" charset="0"/>
              </a:rPr>
              <a:t>Pinatubo</a:t>
            </a:r>
          </a:p>
        </p:txBody>
      </p:sp>
      <p:sp>
        <p:nvSpPr>
          <p:cNvPr id="2663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
        <p:nvSpPr>
          <p:cNvPr id="26632" name="Rectangle 6"/>
          <p:cNvSpPr>
            <a:spLocks noChangeArrowheads="1"/>
          </p:cNvSpPr>
          <p:nvPr/>
        </p:nvSpPr>
        <p:spPr bwMode="auto">
          <a:xfrm>
            <a:off x="87313" y="3430588"/>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without volcanoes</a:t>
            </a:r>
          </a:p>
        </p:txBody>
      </p:sp>
      <p:sp>
        <p:nvSpPr>
          <p:cNvPr id="26633" name="Rectangle 6"/>
          <p:cNvSpPr>
            <a:spLocks noChangeArrowheads="1"/>
          </p:cNvSpPr>
          <p:nvPr/>
        </p:nvSpPr>
        <p:spPr bwMode="auto">
          <a:xfrm>
            <a:off x="3146425" y="3460750"/>
            <a:ext cx="304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 volcanoes</a:t>
            </a:r>
          </a:p>
        </p:txBody>
      </p:sp>
      <p:sp>
        <p:nvSpPr>
          <p:cNvPr id="26634" name="Rectangle 6"/>
          <p:cNvSpPr>
            <a:spLocks noChangeArrowheads="1"/>
          </p:cNvSpPr>
          <p:nvPr/>
        </p:nvSpPr>
        <p:spPr bwMode="auto">
          <a:xfrm>
            <a:off x="6372225" y="3430588"/>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Volcanoes without initialisation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C49587CF-54AA-9A45-B2E4-7822FB9B7EAC}" type="slidenum">
              <a:rPr lang="es-ES"/>
              <a:pPr>
                <a:defRPr/>
              </a:pPr>
              <a:t>12</a:t>
            </a:fld>
            <a:endParaRPr lang="es-ES" dirty="0"/>
          </a:p>
        </p:txBody>
      </p:sp>
      <p:sp>
        <p:nvSpPr>
          <p:cNvPr id="28674"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Initialisation and volcanoes</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76" name="Image 2" descr="assemble_anomalies_idealized_eruptions.ps"/>
          <p:cNvPicPr>
            <a:picLocks noChangeAspect="1"/>
          </p:cNvPicPr>
          <p:nvPr/>
        </p:nvPicPr>
        <p:blipFill>
          <a:blip r:embed="rId4">
            <a:extLst>
              <a:ext uri="{28A0092B-C50C-407E-A947-70E740481C1C}">
                <a14:useLocalDpi xmlns:a14="http://schemas.microsoft.com/office/drawing/2010/main" val="0"/>
              </a:ext>
            </a:extLst>
          </a:blip>
          <a:srcRect t="51970" b="33241"/>
          <a:stretch>
            <a:fillRect/>
          </a:stretch>
        </p:blipFill>
        <p:spPr bwMode="auto">
          <a:xfrm>
            <a:off x="-727075" y="1268413"/>
            <a:ext cx="1008062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6"/>
          <p:cNvSpPr>
            <a:spLocks noChangeArrowheads="1"/>
          </p:cNvSpPr>
          <p:nvPr/>
        </p:nvSpPr>
        <p:spPr bwMode="auto">
          <a:xfrm>
            <a:off x="0" y="4149725"/>
            <a:ext cx="9144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anomalies forecast for 4 different startdates around the Pinatubo eruption (blue and purple start before the eruption; red and yellow start after the eruption). Hindcasts start in November. Anomalies observations (black) are computed with climatologies varying along the forecast time, data from ERSST and GHCN (GISS). Anomalies are smoothed with a 12-month running mean. Idealized forcing is computed as the current stratospheric aerosol load at the startdate decreasing toward “background level” after a one year exponential decay.</a:t>
            </a:r>
          </a:p>
        </p:txBody>
      </p:sp>
      <p:sp>
        <p:nvSpPr>
          <p:cNvPr id="2867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
        <p:nvSpPr>
          <p:cNvPr id="28679" name="Text Box 3"/>
          <p:cNvSpPr txBox="1">
            <a:spLocks noChangeArrowheads="1"/>
          </p:cNvSpPr>
          <p:nvPr/>
        </p:nvSpPr>
        <p:spPr bwMode="auto">
          <a:xfrm>
            <a:off x="250825" y="908050"/>
            <a:ext cx="7477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pPr>
            <a:r>
              <a:rPr lang="en-GB" sz="2000" b="1" u="sng">
                <a:solidFill>
                  <a:srgbClr val="000080"/>
                </a:solidFill>
                <a:latin typeface="Palatino Linotype" charset="0"/>
                <a:sym typeface="Symbol" charset="0"/>
              </a:rPr>
              <a:t>Pinatubo</a:t>
            </a:r>
          </a:p>
        </p:txBody>
      </p:sp>
      <p:sp>
        <p:nvSpPr>
          <p:cNvPr id="28680" name="Rectangle 6"/>
          <p:cNvSpPr>
            <a:spLocks noChangeArrowheads="1"/>
          </p:cNvSpPr>
          <p:nvPr/>
        </p:nvSpPr>
        <p:spPr bwMode="auto">
          <a:xfrm>
            <a:off x="87313" y="3430588"/>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without volcanoes</a:t>
            </a:r>
          </a:p>
        </p:txBody>
      </p:sp>
      <p:sp>
        <p:nvSpPr>
          <p:cNvPr id="28681" name="Rectangle 6"/>
          <p:cNvSpPr>
            <a:spLocks noChangeArrowheads="1"/>
          </p:cNvSpPr>
          <p:nvPr/>
        </p:nvSpPr>
        <p:spPr bwMode="auto">
          <a:xfrm>
            <a:off x="3146425" y="3460750"/>
            <a:ext cx="304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 volcanoes</a:t>
            </a:r>
          </a:p>
        </p:txBody>
      </p:sp>
      <p:sp>
        <p:nvSpPr>
          <p:cNvPr id="28682" name="Rectangle 6"/>
          <p:cNvSpPr>
            <a:spLocks noChangeArrowheads="1"/>
          </p:cNvSpPr>
          <p:nvPr/>
        </p:nvSpPr>
        <p:spPr bwMode="auto">
          <a:xfrm>
            <a:off x="6372225" y="3430588"/>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 idealized volcanoes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9857CED0-F57E-FA4B-808E-B480D90D927D}" type="slidenum">
              <a:rPr lang="es-ES"/>
              <a:pPr>
                <a:defRPr/>
              </a:pPr>
              <a:t>13</a:t>
            </a:fld>
            <a:endParaRPr lang="es-ES" dirty="0"/>
          </a:p>
        </p:txBody>
      </p:sp>
      <p:sp>
        <p:nvSpPr>
          <p:cNvPr id="30722"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Initialisation and volcanoes</a:t>
            </a:r>
            <a:endParaRPr lang="en-US" b="1" cap="none">
              <a:latin typeface="Century Gothic" charset="0"/>
            </a:endParaRPr>
          </a:p>
        </p:txBody>
      </p:sp>
      <p:pic>
        <p:nvPicPr>
          <p:cNvPr id="4608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4" name="Rectangle 7"/>
          <p:cNvSpPr>
            <a:spLocks noChangeArrowheads="1"/>
          </p:cNvSpPr>
          <p:nvPr/>
        </p:nvSpPr>
        <p:spPr bwMode="auto">
          <a:xfrm>
            <a:off x="38100" y="5532438"/>
            <a:ext cx="899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anomalies over forecast years 1-3 after the last 3 major eruptions. Anomalies are averaged over 3 start dates (and 5 members for the simulations).</a:t>
            </a:r>
          </a:p>
        </p:txBody>
      </p:sp>
      <p:grpSp>
        <p:nvGrpSpPr>
          <p:cNvPr id="30725" name="Grouper 9"/>
          <p:cNvGrpSpPr>
            <a:grpSpLocks/>
          </p:cNvGrpSpPr>
          <p:nvPr/>
        </p:nvGrpSpPr>
        <p:grpSpPr bwMode="auto">
          <a:xfrm>
            <a:off x="-257175" y="977900"/>
            <a:ext cx="9398000" cy="4603750"/>
            <a:chOff x="-2399741" y="1682295"/>
            <a:chExt cx="9672610" cy="4880244"/>
          </a:xfrm>
        </p:grpSpPr>
        <p:pic>
          <p:nvPicPr>
            <p:cNvPr id="30727" name="Image 10" descr="assemble_anomalies_eruptions-0.png"/>
            <p:cNvPicPr>
              <a:picLocks noChangeAspect="1"/>
            </p:cNvPicPr>
            <p:nvPr/>
          </p:nvPicPr>
          <p:blipFill>
            <a:blip r:embed="rId3">
              <a:extLst>
                <a:ext uri="{28A0092B-C50C-407E-A947-70E740481C1C}">
                  <a14:useLocalDpi xmlns:a14="http://schemas.microsoft.com/office/drawing/2010/main" val="0"/>
                </a:ext>
              </a:extLst>
            </a:blip>
            <a:srcRect t="10008" b="35136"/>
            <a:stretch>
              <a:fillRect/>
            </a:stretch>
          </p:blipFill>
          <p:spPr bwMode="auto">
            <a:xfrm>
              <a:off x="-764138" y="1682295"/>
              <a:ext cx="6298691" cy="488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11"/>
            <p:cNvSpPr>
              <a:spLocks noChangeArrowheads="1"/>
            </p:cNvSpPr>
            <p:nvPr/>
          </p:nvSpPr>
          <p:spPr bwMode="auto">
            <a:xfrm>
              <a:off x="-2399741" y="2696793"/>
              <a:ext cx="2421239" cy="48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Observations</a:t>
              </a:r>
              <a:endParaRPr lang="en-GB" b="1">
                <a:solidFill>
                  <a:srgbClr val="000090"/>
                </a:solidFill>
                <a:latin typeface="Palatino Linotype" charset="0"/>
                <a:cs typeface="Palatino Linotype" charset="0"/>
              </a:endParaRPr>
            </a:p>
          </p:txBody>
        </p:sp>
        <p:sp>
          <p:nvSpPr>
            <p:cNvPr id="30729" name="Rectangle 12"/>
            <p:cNvSpPr>
              <a:spLocks noChangeArrowheads="1"/>
            </p:cNvSpPr>
            <p:nvPr/>
          </p:nvSpPr>
          <p:spPr bwMode="auto">
            <a:xfrm>
              <a:off x="5164487" y="2372283"/>
              <a:ext cx="2093531" cy="127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Initialisation with volcanoes</a:t>
              </a:r>
              <a:endParaRPr lang="en-GB" b="1">
                <a:solidFill>
                  <a:srgbClr val="000090"/>
                </a:solidFill>
                <a:latin typeface="Palatino Linotype" charset="0"/>
                <a:cs typeface="Palatino Linotype" charset="0"/>
              </a:endParaRPr>
            </a:p>
          </p:txBody>
        </p:sp>
        <p:sp>
          <p:nvSpPr>
            <p:cNvPr id="30730" name="Rectangle 13"/>
            <p:cNvSpPr>
              <a:spLocks noChangeArrowheads="1"/>
            </p:cNvSpPr>
            <p:nvPr/>
          </p:nvSpPr>
          <p:spPr bwMode="auto">
            <a:xfrm>
              <a:off x="-2394160" y="4658077"/>
              <a:ext cx="2445487" cy="127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Volcanoes without initialisation</a:t>
              </a:r>
              <a:endParaRPr lang="en-GB" b="1">
                <a:solidFill>
                  <a:srgbClr val="000090"/>
                </a:solidFill>
                <a:latin typeface="Palatino Linotype" charset="0"/>
                <a:cs typeface="Palatino Linotype" charset="0"/>
              </a:endParaRPr>
            </a:p>
          </p:txBody>
        </p:sp>
        <p:sp>
          <p:nvSpPr>
            <p:cNvPr id="30731" name="Rectangle 14"/>
            <p:cNvSpPr>
              <a:spLocks noChangeArrowheads="1"/>
            </p:cNvSpPr>
            <p:nvPr/>
          </p:nvSpPr>
          <p:spPr bwMode="auto">
            <a:xfrm>
              <a:off x="5179338" y="4617224"/>
              <a:ext cx="2093531" cy="127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Initialisation without volcanoes</a:t>
              </a:r>
              <a:endParaRPr lang="en-GB" b="1">
                <a:solidFill>
                  <a:srgbClr val="000090"/>
                </a:solidFill>
                <a:latin typeface="Palatino Linotype" charset="0"/>
                <a:cs typeface="Palatino Linotype" charset="0"/>
              </a:endParaRPr>
            </a:p>
          </p:txBody>
        </p:sp>
      </p:grpSp>
      <p:sp>
        <p:nvSpPr>
          <p:cNvPr id="30726"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descr="sarychev_volcan_nasa.jpeg"/>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7515" t="-17" r="26722" b="17"/>
          <a:stretch/>
        </p:blipFill>
        <p:spPr>
          <a:xfrm rot="16200000">
            <a:off x="1850367" y="151455"/>
            <a:ext cx="5083222" cy="6840858"/>
          </a:xfrm>
          <a:prstGeom prst="rect">
            <a:avLst/>
          </a:prstGeom>
          <a:effectLst>
            <a:outerShdw blurRad="50800" dist="50800" dir="5400000" algn="ctr" rotWithShape="0">
              <a:srgbClr val="000000">
                <a:alpha val="4000"/>
              </a:srgbClr>
            </a:outerShdw>
          </a:effectLst>
        </p:spPr>
      </p:pic>
      <p:sp>
        <p:nvSpPr>
          <p:cNvPr id="5" name="Slide Number Placeholder 5"/>
          <p:cNvSpPr>
            <a:spLocks noGrp="1"/>
          </p:cNvSpPr>
          <p:nvPr>
            <p:ph type="sldNum" sz="quarter" idx="11"/>
          </p:nvPr>
        </p:nvSpPr>
        <p:spPr/>
        <p:txBody>
          <a:bodyPr/>
          <a:lstStyle/>
          <a:p>
            <a:pPr>
              <a:defRPr/>
            </a:pPr>
            <a:fld id="{38B1F763-5CF1-2F42-999E-908B10C41FB7}" type="slidenum">
              <a:rPr lang="es-ES"/>
              <a:pPr>
                <a:defRPr/>
              </a:pPr>
              <a:t>14</a:t>
            </a:fld>
            <a:endParaRPr lang="es-ES" dirty="0"/>
          </a:p>
        </p:txBody>
      </p:sp>
      <p:pic>
        <p:nvPicPr>
          <p:cNvPr id="717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841" r="17790" b="14144"/>
          <a:stretch/>
        </p:blipFill>
        <p:spPr bwMode="auto">
          <a:xfrm>
            <a:off x="7451725" y="365125"/>
            <a:ext cx="1081088" cy="661988"/>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8" name="Text Box 3"/>
          <p:cNvSpPr txBox="1">
            <a:spLocks noChangeArrowheads="1"/>
          </p:cNvSpPr>
          <p:nvPr/>
        </p:nvSpPr>
        <p:spPr bwMode="auto">
          <a:xfrm>
            <a:off x="971550" y="4149725"/>
            <a:ext cx="7200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2400"/>
              </a:spcAft>
              <a:buSzPct val="100000"/>
              <a:buFont typeface="Times New Roman" charset="0"/>
              <a:buChar char="→"/>
            </a:pPr>
            <a:r>
              <a:rPr lang="en-GB" b="1">
                <a:solidFill>
                  <a:srgbClr val="000080"/>
                </a:solidFill>
                <a:latin typeface="Palatino Linotype" charset="0"/>
              </a:rPr>
              <a:t> </a:t>
            </a:r>
            <a:r>
              <a:rPr lang="en-GB">
                <a:solidFill>
                  <a:srgbClr val="000080"/>
                </a:solidFill>
                <a:latin typeface="Palatino Linotype" charset="0"/>
              </a:rPr>
              <a:t>Climate response to volcanoes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Initialisation and volcanic forcing in forecasts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a:t>
            </a:r>
            <a:r>
              <a:rPr lang="en-GB" b="1">
                <a:solidFill>
                  <a:srgbClr val="000080"/>
                </a:solidFill>
                <a:latin typeface="Palatino Linotype" charset="0"/>
                <a:sym typeface="Symbol" charset="0"/>
              </a:rPr>
              <a:t>Correlations and RMSE</a:t>
            </a:r>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3B34F11C-91A9-854C-A816-2AEF2DCB2CF2}" type="slidenum">
              <a:rPr lang="es-ES"/>
              <a:pPr>
                <a:defRPr/>
              </a:pPr>
              <a:t>15</a:t>
            </a:fld>
            <a:endParaRPr lang="es-ES" dirty="0"/>
          </a:p>
        </p:txBody>
      </p:sp>
      <p:sp>
        <p:nvSpPr>
          <p:cNvPr id="32770"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Correlation and RMSE</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2772" name="Image 3" descr="assemble_anomalies_startdates.ps"/>
          <p:cNvPicPr>
            <a:picLocks noChangeAspect="1"/>
          </p:cNvPicPr>
          <p:nvPr/>
        </p:nvPicPr>
        <p:blipFill>
          <a:blip r:embed="rId4">
            <a:extLst>
              <a:ext uri="{28A0092B-C50C-407E-A947-70E740481C1C}">
                <a14:useLocalDpi xmlns:a14="http://schemas.microsoft.com/office/drawing/2010/main" val="0"/>
              </a:ext>
            </a:extLst>
          </a:blip>
          <a:srcRect t="36197" b="18396"/>
          <a:stretch>
            <a:fillRect/>
          </a:stretch>
        </p:blipFill>
        <p:spPr bwMode="auto">
          <a:xfrm>
            <a:off x="-277813" y="1023938"/>
            <a:ext cx="7010401"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a:off x="6372225" y="1989138"/>
            <a:ext cx="554038" cy="0"/>
          </a:xfrm>
          <a:prstGeom prst="line">
            <a:avLst/>
          </a:prstGeom>
          <a:ln w="63500">
            <a:solidFill>
              <a:srgbClr val="3FDE31"/>
            </a:solidFill>
          </a:ln>
        </p:spPr>
        <p:style>
          <a:lnRef idx="2">
            <a:schemeClr val="accent1"/>
          </a:lnRef>
          <a:fillRef idx="0">
            <a:schemeClr val="accent1"/>
          </a:fillRef>
          <a:effectRef idx="1">
            <a:schemeClr val="accent1"/>
          </a:effectRef>
          <a:fontRef idx="minor">
            <a:schemeClr val="tx1"/>
          </a:fontRef>
        </p:style>
      </p:cxnSp>
      <p:sp>
        <p:nvSpPr>
          <p:cNvPr id="32774" name="Rectangle 7"/>
          <p:cNvSpPr>
            <a:spLocks noChangeArrowheads="1"/>
          </p:cNvSpPr>
          <p:nvPr/>
        </p:nvSpPr>
        <p:spPr bwMode="auto">
          <a:xfrm>
            <a:off x="6994525" y="1671638"/>
            <a:ext cx="2154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Volcanoes without initialisation</a:t>
            </a:r>
          </a:p>
        </p:txBody>
      </p:sp>
      <p:cxnSp>
        <p:nvCxnSpPr>
          <p:cNvPr id="13" name="Connecteur droit 12"/>
          <p:cNvCxnSpPr/>
          <p:nvPr/>
        </p:nvCxnSpPr>
        <p:spPr>
          <a:xfrm>
            <a:off x="6394450" y="2665413"/>
            <a:ext cx="55245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32776" name="Rectangle 7"/>
          <p:cNvSpPr>
            <a:spLocks noChangeArrowheads="1"/>
          </p:cNvSpPr>
          <p:nvPr/>
        </p:nvSpPr>
        <p:spPr bwMode="auto">
          <a:xfrm>
            <a:off x="6994525" y="2349500"/>
            <a:ext cx="2154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Volcanoes with initialisation</a:t>
            </a:r>
          </a:p>
        </p:txBody>
      </p:sp>
      <p:cxnSp>
        <p:nvCxnSpPr>
          <p:cNvPr id="15" name="Connecteur droit 14"/>
          <p:cNvCxnSpPr/>
          <p:nvPr/>
        </p:nvCxnSpPr>
        <p:spPr>
          <a:xfrm>
            <a:off x="6423025" y="3386138"/>
            <a:ext cx="554038" cy="0"/>
          </a:xfrm>
          <a:prstGeom prst="line">
            <a:avLst/>
          </a:prstGeom>
          <a:ln w="635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2778" name="Rectangle 7"/>
          <p:cNvSpPr>
            <a:spLocks noChangeArrowheads="1"/>
          </p:cNvSpPr>
          <p:nvPr/>
        </p:nvSpPr>
        <p:spPr bwMode="auto">
          <a:xfrm>
            <a:off x="6994525" y="3068638"/>
            <a:ext cx="2154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without volcanoes</a:t>
            </a:r>
          </a:p>
        </p:txBody>
      </p:sp>
      <p:cxnSp>
        <p:nvCxnSpPr>
          <p:cNvPr id="17" name="Connecteur droit 16"/>
          <p:cNvCxnSpPr/>
          <p:nvPr/>
        </p:nvCxnSpPr>
        <p:spPr>
          <a:xfrm>
            <a:off x="6437313" y="4105275"/>
            <a:ext cx="554037" cy="0"/>
          </a:xfrm>
          <a:prstGeom prst="line">
            <a:avLst/>
          </a:prstGeom>
          <a:ln w="63500">
            <a:solidFill>
              <a:srgbClr val="D9B20A"/>
            </a:solidFill>
          </a:ln>
        </p:spPr>
        <p:style>
          <a:lnRef idx="2">
            <a:schemeClr val="accent1"/>
          </a:lnRef>
          <a:fillRef idx="0">
            <a:schemeClr val="accent1"/>
          </a:fillRef>
          <a:effectRef idx="1">
            <a:schemeClr val="accent1"/>
          </a:effectRef>
          <a:fontRef idx="minor">
            <a:schemeClr val="tx1"/>
          </a:fontRef>
        </p:style>
      </p:cxnSp>
      <p:sp>
        <p:nvSpPr>
          <p:cNvPr id="32780" name="Rectangle 7"/>
          <p:cNvSpPr>
            <a:spLocks noChangeArrowheads="1"/>
          </p:cNvSpPr>
          <p:nvPr/>
        </p:nvSpPr>
        <p:spPr bwMode="auto">
          <a:xfrm>
            <a:off x="6996113" y="3789363"/>
            <a:ext cx="2152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Initialisation with idealized volcanic forcing</a:t>
            </a:r>
          </a:p>
        </p:txBody>
      </p:sp>
      <p:sp>
        <p:nvSpPr>
          <p:cNvPr id="32781" name="Rectangle 7"/>
          <p:cNvSpPr>
            <a:spLocks noChangeArrowheads="1"/>
          </p:cNvSpPr>
          <p:nvPr/>
        </p:nvSpPr>
        <p:spPr bwMode="auto">
          <a:xfrm>
            <a:off x="-79375" y="5508625"/>
            <a:ext cx="7891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Correlation and RMSE for 12 and 36 month smoothed running mean anomalies. Differences between hindcasts are not statistically significant.</a:t>
            </a:r>
          </a:p>
        </p:txBody>
      </p:sp>
      <p:sp>
        <p:nvSpPr>
          <p:cNvPr id="3278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38F6E3F3-A2BC-C24B-BF64-F6655C034B10}" type="slidenum">
              <a:rPr lang="es-ES"/>
              <a:pPr>
                <a:defRPr/>
              </a:pPr>
              <a:t>16</a:t>
            </a:fld>
            <a:endParaRPr lang="es-ES" dirty="0"/>
          </a:p>
        </p:txBody>
      </p:sp>
      <p:sp>
        <p:nvSpPr>
          <p:cNvPr id="34818"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Correlation and RMSE</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4820" name="Rectangle 8"/>
          <p:cNvSpPr>
            <a:spLocks noChangeArrowheads="1"/>
          </p:cNvSpPr>
          <p:nvPr/>
        </p:nvSpPr>
        <p:spPr bwMode="auto">
          <a:xfrm>
            <a:off x="7767638" y="3184525"/>
            <a:ext cx="1438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b="1" i="1">
                <a:solidFill>
                  <a:srgbClr val="000090"/>
                </a:solidFill>
                <a:latin typeface="Palatino Linotype" charset="0"/>
                <a:cs typeface="Palatino Linotype" charset="0"/>
              </a:rPr>
              <a:t>Correlation increase with observed volcanic forcing</a:t>
            </a:r>
          </a:p>
        </p:txBody>
      </p:sp>
      <p:sp>
        <p:nvSpPr>
          <p:cNvPr id="34821" name="Rectangle 13"/>
          <p:cNvSpPr>
            <a:spLocks noChangeArrowheads="1"/>
          </p:cNvSpPr>
          <p:nvPr/>
        </p:nvSpPr>
        <p:spPr bwMode="auto">
          <a:xfrm>
            <a:off x="4237038" y="3671888"/>
            <a:ext cx="78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Y 1-3</a:t>
            </a:r>
          </a:p>
        </p:txBody>
      </p:sp>
      <p:sp>
        <p:nvSpPr>
          <p:cNvPr id="34822" name="Rectangle 14"/>
          <p:cNvSpPr>
            <a:spLocks noChangeArrowheads="1"/>
          </p:cNvSpPr>
          <p:nvPr/>
        </p:nvSpPr>
        <p:spPr bwMode="auto">
          <a:xfrm>
            <a:off x="4000500" y="5183188"/>
            <a:ext cx="12620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Y 3-5</a:t>
            </a:r>
          </a:p>
        </p:txBody>
      </p:sp>
      <p:sp>
        <p:nvSpPr>
          <p:cNvPr id="34823" name="Rectangle 15"/>
          <p:cNvSpPr>
            <a:spLocks noChangeArrowheads="1"/>
          </p:cNvSpPr>
          <p:nvPr/>
        </p:nvSpPr>
        <p:spPr bwMode="auto">
          <a:xfrm>
            <a:off x="4281488" y="2349500"/>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Y 1</a:t>
            </a:r>
          </a:p>
        </p:txBody>
      </p:sp>
      <p:pic>
        <p:nvPicPr>
          <p:cNvPr id="34824" name="Image 1" descr="assemble_correl_volcans.png"/>
          <p:cNvPicPr>
            <a:picLocks noChangeAspect="1"/>
          </p:cNvPicPr>
          <p:nvPr/>
        </p:nvPicPr>
        <p:blipFill>
          <a:blip r:embed="rId4">
            <a:extLst>
              <a:ext uri="{28A0092B-C50C-407E-A947-70E740481C1C}">
                <a14:useLocalDpi xmlns:a14="http://schemas.microsoft.com/office/drawing/2010/main" val="0"/>
              </a:ext>
            </a:extLst>
          </a:blip>
          <a:srcRect l="8171" t="9431" r="7413" b="85855"/>
          <a:stretch>
            <a:fillRect/>
          </a:stretch>
        </p:blipFill>
        <p:spPr bwMode="auto">
          <a:xfrm>
            <a:off x="611188" y="1017588"/>
            <a:ext cx="78755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Image 13" descr="assemble_correl_volcans.png"/>
          <p:cNvPicPr>
            <a:picLocks noChangeAspect="1"/>
          </p:cNvPicPr>
          <p:nvPr/>
        </p:nvPicPr>
        <p:blipFill>
          <a:blip r:embed="rId4">
            <a:extLst>
              <a:ext uri="{28A0092B-C50C-407E-A947-70E740481C1C}">
                <a14:useLocalDpi xmlns:a14="http://schemas.microsoft.com/office/drawing/2010/main" val="0"/>
              </a:ext>
            </a:extLst>
          </a:blip>
          <a:srcRect l="64656" t="35638" r="8890" b="54095"/>
          <a:stretch>
            <a:fillRect/>
          </a:stretch>
        </p:blipFill>
        <p:spPr bwMode="auto">
          <a:xfrm>
            <a:off x="4894263" y="3184525"/>
            <a:ext cx="26939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Image 15" descr="assemble_correl_volcans.png"/>
          <p:cNvPicPr>
            <a:picLocks noChangeAspect="1"/>
          </p:cNvPicPr>
          <p:nvPr/>
        </p:nvPicPr>
        <p:blipFill>
          <a:blip r:embed="rId4">
            <a:extLst>
              <a:ext uri="{28A0092B-C50C-407E-A947-70E740481C1C}">
                <a14:useLocalDpi xmlns:a14="http://schemas.microsoft.com/office/drawing/2010/main" val="0"/>
              </a:ext>
            </a:extLst>
          </a:blip>
          <a:srcRect l="64656" t="53297" r="8890" b="36766"/>
          <a:stretch>
            <a:fillRect/>
          </a:stretch>
        </p:blipFill>
        <p:spPr bwMode="auto">
          <a:xfrm>
            <a:off x="4891088" y="4694238"/>
            <a:ext cx="26939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8"/>
          <p:cNvSpPr>
            <a:spLocks noChangeArrowheads="1"/>
          </p:cNvSpPr>
          <p:nvPr/>
        </p:nvSpPr>
        <p:spPr bwMode="auto">
          <a:xfrm>
            <a:off x="-1588" y="3429000"/>
            <a:ext cx="143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b="1" i="1">
                <a:solidFill>
                  <a:srgbClr val="000090"/>
                </a:solidFill>
                <a:latin typeface="Palatino Linotype" charset="0"/>
                <a:cs typeface="Palatino Linotype" charset="0"/>
              </a:rPr>
              <a:t>Correlation with initialisation and volcanoes</a:t>
            </a:r>
          </a:p>
        </p:txBody>
      </p:sp>
      <p:sp>
        <p:nvSpPr>
          <p:cNvPr id="4" name="Accolade ouvrante 3"/>
          <p:cNvSpPr/>
          <p:nvPr/>
        </p:nvSpPr>
        <p:spPr>
          <a:xfrm rot="10800000">
            <a:off x="7451725" y="1690688"/>
            <a:ext cx="409575" cy="4435475"/>
          </a:xfrm>
          <a:prstGeom prst="leftBrace">
            <a:avLst>
              <a:gd name="adj1" fmla="val 8333"/>
              <a:gd name="adj2" fmla="val 50314"/>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srgbClr val="0000FF"/>
              </a:solidFill>
            </a:endParaRPr>
          </a:p>
        </p:txBody>
      </p:sp>
      <p:sp>
        <p:nvSpPr>
          <p:cNvPr id="20" name="Accolade ouvrante 19"/>
          <p:cNvSpPr/>
          <p:nvPr/>
        </p:nvSpPr>
        <p:spPr>
          <a:xfrm>
            <a:off x="1273175" y="1690688"/>
            <a:ext cx="465138" cy="4435475"/>
          </a:xfrm>
          <a:prstGeom prst="leftBrace">
            <a:avLst>
              <a:gd name="adj1" fmla="val 8333"/>
              <a:gd name="adj2" fmla="val 50391"/>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srgbClr val="0000FF"/>
              </a:solidFill>
            </a:endParaRPr>
          </a:p>
        </p:txBody>
      </p:sp>
      <p:sp>
        <p:nvSpPr>
          <p:cNvPr id="3483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pic>
        <p:nvPicPr>
          <p:cNvPr id="34831" name="Image 1" descr="assemble_correl_volcans.png"/>
          <p:cNvPicPr>
            <a:picLocks noChangeAspect="1"/>
          </p:cNvPicPr>
          <p:nvPr/>
        </p:nvPicPr>
        <p:blipFill>
          <a:blip r:embed="rId4">
            <a:extLst>
              <a:ext uri="{28A0092B-C50C-407E-A947-70E740481C1C}">
                <a14:useLocalDpi xmlns:a14="http://schemas.microsoft.com/office/drawing/2010/main" val="0"/>
              </a:ext>
            </a:extLst>
          </a:blip>
          <a:srcRect l="9717" t="17896" r="64505" b="71666"/>
          <a:stretch>
            <a:fillRect/>
          </a:stretch>
        </p:blipFill>
        <p:spPr bwMode="auto">
          <a:xfrm>
            <a:off x="1681163" y="1673225"/>
            <a:ext cx="26543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Image 13" descr="assemble_correl_volcans.png"/>
          <p:cNvPicPr>
            <a:picLocks noChangeAspect="1"/>
          </p:cNvPicPr>
          <p:nvPr/>
        </p:nvPicPr>
        <p:blipFill>
          <a:blip r:embed="rId4">
            <a:extLst>
              <a:ext uri="{28A0092B-C50C-407E-A947-70E740481C1C}">
                <a14:useLocalDpi xmlns:a14="http://schemas.microsoft.com/office/drawing/2010/main" val="0"/>
              </a:ext>
            </a:extLst>
          </a:blip>
          <a:srcRect l="64656" t="35638" r="8890" b="54095"/>
          <a:stretch>
            <a:fillRect/>
          </a:stretch>
        </p:blipFill>
        <p:spPr bwMode="auto">
          <a:xfrm>
            <a:off x="4881563" y="1690688"/>
            <a:ext cx="26939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Image 1" descr="assemble_correl_volcans.png"/>
          <p:cNvPicPr>
            <a:picLocks noChangeAspect="1"/>
          </p:cNvPicPr>
          <p:nvPr/>
        </p:nvPicPr>
        <p:blipFill>
          <a:blip r:embed="rId4">
            <a:extLst>
              <a:ext uri="{28A0092B-C50C-407E-A947-70E740481C1C}">
                <a14:useLocalDpi xmlns:a14="http://schemas.microsoft.com/office/drawing/2010/main" val="0"/>
              </a:ext>
            </a:extLst>
          </a:blip>
          <a:srcRect l="9717" t="35605" r="64505" b="53958"/>
          <a:stretch>
            <a:fillRect/>
          </a:stretch>
        </p:blipFill>
        <p:spPr bwMode="auto">
          <a:xfrm>
            <a:off x="1687513" y="3170238"/>
            <a:ext cx="265588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Image 1" descr="assemble_correl_volcans.png"/>
          <p:cNvPicPr>
            <a:picLocks noChangeAspect="1"/>
          </p:cNvPicPr>
          <p:nvPr/>
        </p:nvPicPr>
        <p:blipFill>
          <a:blip r:embed="rId4">
            <a:extLst>
              <a:ext uri="{28A0092B-C50C-407E-A947-70E740481C1C}">
                <a14:useLocalDpi xmlns:a14="http://schemas.microsoft.com/office/drawing/2010/main" val="0"/>
              </a:ext>
            </a:extLst>
          </a:blip>
          <a:srcRect l="9717" t="53316" r="64505" b="36247"/>
          <a:stretch>
            <a:fillRect/>
          </a:stretch>
        </p:blipFill>
        <p:spPr bwMode="auto">
          <a:xfrm>
            <a:off x="1687513" y="4684713"/>
            <a:ext cx="265588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2BBCD588-8992-C548-800F-7F0862234059}" type="slidenum">
              <a:rPr lang="es-ES"/>
              <a:pPr>
                <a:defRPr/>
              </a:pPr>
              <a:t>17</a:t>
            </a:fld>
            <a:endParaRPr lang="es-ES" dirty="0"/>
          </a:p>
        </p:txBody>
      </p:sp>
      <p:sp>
        <p:nvSpPr>
          <p:cNvPr id="35842"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Conclusion</a:t>
            </a:r>
            <a:endParaRPr lang="en-US" b="1" cap="none">
              <a:latin typeface="Century Gothic" charset="0"/>
            </a:endParaRPr>
          </a:p>
        </p:txBody>
      </p:sp>
      <p:pic>
        <p:nvPicPr>
          <p:cNvPr id="4608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4" name="Text Box 3"/>
          <p:cNvSpPr txBox="1">
            <a:spLocks noChangeArrowheads="1"/>
          </p:cNvSpPr>
          <p:nvPr/>
        </p:nvSpPr>
        <p:spPr bwMode="auto">
          <a:xfrm>
            <a:off x="0" y="1541463"/>
            <a:ext cx="9144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buFont typeface="Times New Roman" charset="0"/>
              <a:buChar char="→"/>
            </a:pPr>
            <a:r>
              <a:rPr lang="en-GB" sz="2000" b="1">
                <a:solidFill>
                  <a:srgbClr val="000080"/>
                </a:solidFill>
                <a:latin typeface="Palatino Linotype" charset="0"/>
              </a:rPr>
              <a:t> Temperature anomalies after large eruptions are a mix between internal variability and volcanic signal.</a:t>
            </a:r>
          </a:p>
          <a:p>
            <a:pPr eaLnBrk="1" hangingPunct="1">
              <a:spcAft>
                <a:spcPts val="1200"/>
              </a:spcAft>
              <a:buSzPct val="100000"/>
              <a:buFont typeface="Times New Roman" charset="0"/>
              <a:buChar char="→"/>
            </a:pPr>
            <a:r>
              <a:rPr lang="en-GB" sz="2000" b="1">
                <a:solidFill>
                  <a:srgbClr val="000080"/>
                </a:solidFill>
                <a:latin typeface="Palatino Linotype" charset="0"/>
              </a:rPr>
              <a:t> Evaluating the performances of climate forecast systems cannot be done without considering large eruptions that occurred during the last decades.</a:t>
            </a:r>
          </a:p>
          <a:p>
            <a:pPr eaLnBrk="1" hangingPunct="1">
              <a:spcAft>
                <a:spcPts val="1200"/>
              </a:spcAft>
              <a:buSzPct val="100000"/>
              <a:buFont typeface="Times New Roman" charset="0"/>
              <a:buChar char="→"/>
            </a:pPr>
            <a:r>
              <a:rPr lang="en-GB" sz="2000" b="1">
                <a:solidFill>
                  <a:srgbClr val="000080"/>
                </a:solidFill>
                <a:latin typeface="Palatino Linotype" charset="0"/>
              </a:rPr>
              <a:t> EC-Earth historical simulation has higher skill than hindcasts.</a:t>
            </a:r>
          </a:p>
          <a:p>
            <a:pPr eaLnBrk="1" hangingPunct="1">
              <a:spcAft>
                <a:spcPts val="1200"/>
              </a:spcAft>
              <a:buSzPct val="100000"/>
              <a:buFont typeface="Times New Roman" charset="0"/>
              <a:buChar char="→"/>
            </a:pPr>
            <a:r>
              <a:rPr lang="en-GB" sz="2000" b="1">
                <a:solidFill>
                  <a:srgbClr val="000080"/>
                </a:solidFill>
                <a:latin typeface="Palatino Linotype" charset="0"/>
              </a:rPr>
              <a:t> Including volcanic forcing in forecast systems allows an increase of the skill for surface temperature mainly in Western Pacific, tropical Atlantic and Indian Ocean.</a:t>
            </a:r>
          </a:p>
          <a:p>
            <a:pPr eaLnBrk="1" hangingPunct="1">
              <a:spcAft>
                <a:spcPts val="1200"/>
              </a:spcAft>
              <a:buSzPct val="100000"/>
              <a:buFont typeface="Times New Roman" charset="0"/>
              <a:buChar char="→"/>
            </a:pPr>
            <a:r>
              <a:rPr lang="en-GB" sz="2000" b="1">
                <a:solidFill>
                  <a:srgbClr val="000080"/>
                </a:solidFill>
                <a:latin typeface="Palatino Linotype" charset="0"/>
                <a:sym typeface="Symbol" charset="0"/>
              </a:rPr>
              <a:t> It is challenging to design idealized volcanic forcing that could be used in operational forecasts.</a:t>
            </a:r>
          </a:p>
        </p:txBody>
      </p:sp>
      <p:sp>
        <p:nvSpPr>
          <p:cNvPr id="3584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 7" descr="pinatubo_voiture.jpg"/>
          <p:cNvPicPr>
            <a:picLocks noChangeAspect="1"/>
          </p:cNvPicPr>
          <p:nvPr/>
        </p:nvPicPr>
        <p:blipFill>
          <a:blip r:embed="rId2">
            <a:extLst>
              <a:ext uri="{28A0092B-C50C-407E-A947-70E740481C1C}">
                <a14:useLocalDpi xmlns:a14="http://schemas.microsoft.com/office/drawing/2010/main" val="0"/>
              </a:ext>
            </a:extLst>
          </a:blip>
          <a:srcRect l="456" t="23872" r="38989" b="4504"/>
          <a:stretch>
            <a:fillRect/>
          </a:stretch>
        </p:blipFill>
        <p:spPr bwMode="auto">
          <a:xfrm>
            <a:off x="-17463" y="-42863"/>
            <a:ext cx="9183688" cy="69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1"/>
          </p:nvPr>
        </p:nvSpPr>
        <p:spPr/>
        <p:txBody>
          <a:bodyPr/>
          <a:lstStyle/>
          <a:p>
            <a:pPr>
              <a:defRPr/>
            </a:pPr>
            <a:fld id="{B05EBA68-5599-4040-B3E2-CFB101ADF445}" type="slidenum">
              <a:rPr lang="es-ES"/>
              <a:pPr>
                <a:defRPr/>
              </a:pPr>
              <a:t>18</a:t>
            </a:fld>
            <a:endParaRPr lang="es-ES" dirty="0"/>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092950" y="5345113"/>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68" name="Picture 6" descr="SPECS Logo Final Propos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45113"/>
            <a:ext cx="33591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3"/>
          <p:cNvSpPr txBox="1">
            <a:spLocks noChangeArrowheads="1"/>
          </p:cNvSpPr>
          <p:nvPr/>
        </p:nvSpPr>
        <p:spPr bwMode="auto">
          <a:xfrm>
            <a:off x="3211513" y="1909763"/>
            <a:ext cx="2403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pPr>
            <a:r>
              <a:rPr lang="en-GB" sz="3200" b="1">
                <a:solidFill>
                  <a:schemeClr val="bg1"/>
                </a:solidFill>
                <a:latin typeface="Palatino Linotype" charset="0"/>
              </a:rPr>
              <a:t>Thank you</a:t>
            </a:r>
          </a:p>
        </p:txBody>
      </p:sp>
      <p:sp>
        <p:nvSpPr>
          <p:cNvPr id="3687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EB2C8A24-B7DA-5047-81F5-68DE4C8D5743}" type="slidenum">
              <a:rPr lang="es-ES"/>
              <a:pPr>
                <a:defRPr/>
              </a:pPr>
              <a:t>19</a:t>
            </a:fld>
            <a:endParaRPr lang="es-ES" dirty="0"/>
          </a:p>
        </p:txBody>
      </p:sp>
      <p:sp>
        <p:nvSpPr>
          <p:cNvPr id="37890"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Appendix</a:t>
            </a:r>
            <a:endParaRPr lang="en-US" b="1" cap="none">
              <a:latin typeface="Century Gothic" charset="0"/>
            </a:endParaRPr>
          </a:p>
        </p:txBody>
      </p:sp>
      <p:pic>
        <p:nvPicPr>
          <p:cNvPr id="4608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7892" name="Text Box 3"/>
          <p:cNvSpPr txBox="1">
            <a:spLocks noChangeArrowheads="1"/>
          </p:cNvSpPr>
          <p:nvPr/>
        </p:nvSpPr>
        <p:spPr bwMode="auto">
          <a:xfrm>
            <a:off x="0" y="1244600"/>
            <a:ext cx="9144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buFont typeface="Times New Roman" charset="0"/>
              <a:buChar char="→"/>
            </a:pPr>
            <a:r>
              <a:rPr lang="en-GB" sz="2000" b="1">
                <a:solidFill>
                  <a:srgbClr val="000080"/>
                </a:solidFill>
                <a:latin typeface="Palatino Linotype" charset="0"/>
              </a:rPr>
              <a:t> Skill diagnosed with idealized forcing</a:t>
            </a:r>
            <a:endParaRPr lang="en-GB" sz="2000" b="1">
              <a:solidFill>
                <a:srgbClr val="000080"/>
              </a:solidFill>
              <a:latin typeface="Palatino Linotype" charset="0"/>
              <a:sym typeface="Symbol" charset="0"/>
            </a:endParaRPr>
          </a:p>
        </p:txBody>
      </p:sp>
      <p:sp>
        <p:nvSpPr>
          <p:cNvPr id="3789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
        <p:nvSpPr>
          <p:cNvPr id="5" name="Slide Number Placeholder 5"/>
          <p:cNvSpPr>
            <a:spLocks noGrp="1"/>
          </p:cNvSpPr>
          <p:nvPr>
            <p:ph type="sldNum" sz="quarter" idx="11"/>
          </p:nvPr>
        </p:nvSpPr>
        <p:spPr/>
        <p:txBody>
          <a:bodyPr/>
          <a:lstStyle/>
          <a:p>
            <a:pPr>
              <a:defRPr/>
            </a:pPr>
            <a:fld id="{A642B601-73F5-094F-BB1C-360075020F8B}" type="slidenum">
              <a:rPr lang="es-ES"/>
              <a:pPr>
                <a:defRPr/>
              </a:pPr>
              <a:t>2</a:t>
            </a:fld>
            <a:endParaRPr lang="es-ES" dirty="0"/>
          </a:p>
        </p:txBody>
      </p:sp>
      <p:sp>
        <p:nvSpPr>
          <p:cNvPr id="15363" name="Título 1"/>
          <p:cNvSpPr>
            <a:spLocks noGrp="1"/>
          </p:cNvSpPr>
          <p:nvPr>
            <p:ph type="title"/>
          </p:nvPr>
        </p:nvSpPr>
        <p:spPr bwMode="auto"/>
        <p:txBody>
          <a:bodyPr wrap="square" numCol="1" anchorCtr="0" compatLnSpc="1">
            <a:prstTxWarp prst="textNoShape">
              <a:avLst/>
            </a:prstTxWarp>
          </a:bodyPr>
          <a:lstStyle/>
          <a:p>
            <a:pPr algn="ctr" eaLnBrk="1" hangingPunct="1"/>
            <a:r>
              <a:rPr lang="en-GB" b="1" cap="none">
                <a:latin typeface="Century Gothic" charset="0"/>
              </a:rPr>
              <a:t>Introduction</a:t>
            </a:r>
            <a:endParaRPr lang="en-US" b="1" cap="none">
              <a:latin typeface="Century Gothic" charset="0"/>
            </a:endParaRPr>
          </a:p>
        </p:txBody>
      </p:sp>
      <p:pic>
        <p:nvPicPr>
          <p:cNvPr id="717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5" name="Image 7" descr="sarychev_volcan_nasa.jpeg"/>
          <p:cNvPicPr>
            <a:picLocks noChangeAspect="1"/>
          </p:cNvPicPr>
          <p:nvPr/>
        </p:nvPicPr>
        <p:blipFill>
          <a:blip r:embed="rId3">
            <a:extLst>
              <a:ext uri="{28A0092B-C50C-407E-A947-70E740481C1C}">
                <a14:useLocalDpi xmlns:a14="http://schemas.microsoft.com/office/drawing/2010/main" val="0"/>
              </a:ext>
            </a:extLst>
          </a:blip>
          <a:srcRect l="17516" t="-17" r="26723" b="17"/>
          <a:stretch>
            <a:fillRect/>
          </a:stretch>
        </p:blipFill>
        <p:spPr bwMode="auto">
          <a:xfrm rot="-5400000">
            <a:off x="4833938" y="514350"/>
            <a:ext cx="3602038"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19050" y="1136650"/>
            <a:ext cx="41925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buSzPct val="100000"/>
              <a:buFont typeface="Times New Roman" charset="0"/>
              <a:buChar char="→"/>
            </a:pPr>
            <a:r>
              <a:rPr lang="en-GB" sz="2000" b="1">
                <a:solidFill>
                  <a:srgbClr val="000080"/>
                </a:solidFill>
                <a:latin typeface="Palatino Linotype" charset="0"/>
                <a:cs typeface="Palatino Linotype" charset="0"/>
              </a:rPr>
              <a:t> Major eruptions bring large amounts (Tg) of particles in the stratosphere.</a:t>
            </a:r>
          </a:p>
          <a:p>
            <a:pPr>
              <a:spcAft>
                <a:spcPts val="1200"/>
              </a:spcAft>
              <a:buSzPct val="100000"/>
              <a:buFont typeface="Times New Roman" charset="0"/>
              <a:buChar char="→"/>
            </a:pPr>
            <a:r>
              <a:rPr lang="en-GB" sz="2000" b="1">
                <a:solidFill>
                  <a:srgbClr val="000080"/>
                </a:solidFill>
                <a:latin typeface="Palatino Linotype" charset="0"/>
                <a:cs typeface="Palatino Linotype" charset="0"/>
              </a:rPr>
              <a:t> Recent eruptions: Agung (1963), El Chichon (1982) and Pinatubo (1991).</a:t>
            </a:r>
          </a:p>
          <a:p>
            <a:pPr>
              <a:spcAft>
                <a:spcPts val="1200"/>
              </a:spcAft>
              <a:buSzPct val="100000"/>
              <a:buFont typeface="Times New Roman" charset="0"/>
              <a:buChar char="→"/>
            </a:pPr>
            <a:r>
              <a:rPr lang="en-GB" sz="2000" b="1">
                <a:solidFill>
                  <a:srgbClr val="000080"/>
                </a:solidFill>
                <a:latin typeface="Palatino Linotype" charset="0"/>
                <a:cs typeface="Palatino Linotype" charset="0"/>
                <a:sym typeface="Symbol" charset="0"/>
              </a:rPr>
              <a:t> Global temperature decrease by 0.1-0.3°C, atmospheric impacts noticeable during 5 years, and potential effects on ocean circulation during 10-20 years.</a:t>
            </a:r>
          </a:p>
        </p:txBody>
      </p:sp>
      <p:sp>
        <p:nvSpPr>
          <p:cNvPr id="15367" name="Text Box 36"/>
          <p:cNvSpPr txBox="1">
            <a:spLocks noChangeArrowheads="1"/>
          </p:cNvSpPr>
          <p:nvPr/>
        </p:nvSpPr>
        <p:spPr bwMode="auto">
          <a:xfrm>
            <a:off x="4932363" y="4868863"/>
            <a:ext cx="397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eaLnBrk="1" hangingPunct="1"/>
            <a:r>
              <a:rPr lang="en-GB" sz="1800" b="1" i="1">
                <a:solidFill>
                  <a:srgbClr val="000090"/>
                </a:solidFill>
                <a:latin typeface="Palatino Linotype" charset="0"/>
              </a:rPr>
              <a:t>Sarychev volcano, 2009, NASA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FAA44A0F-DE07-2B42-B7C1-6C618EA00201}" type="slidenum">
              <a:rPr lang="es-ES"/>
              <a:pPr>
                <a:defRPr/>
              </a:pPr>
              <a:t>20</a:t>
            </a:fld>
            <a:endParaRPr lang="es-ES" dirty="0"/>
          </a:p>
        </p:txBody>
      </p:sp>
      <p:sp>
        <p:nvSpPr>
          <p:cNvPr id="38914"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Idealized forcing</a:t>
            </a:r>
            <a:endParaRPr lang="en-US" b="1" cap="none">
              <a:latin typeface="Century Gothic" charset="0"/>
            </a:endParaRPr>
          </a:p>
        </p:txBody>
      </p:sp>
      <p:pic>
        <p:nvPicPr>
          <p:cNvPr id="4608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6" name="Text Box 3"/>
          <p:cNvSpPr txBox="1">
            <a:spLocks noChangeArrowheads="1"/>
          </p:cNvSpPr>
          <p:nvPr/>
        </p:nvSpPr>
        <p:spPr bwMode="auto">
          <a:xfrm>
            <a:off x="166688" y="908050"/>
            <a:ext cx="83661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buFont typeface="Times New Roman" charset="0"/>
              <a:buChar char="→"/>
            </a:pPr>
            <a:r>
              <a:rPr lang="en-GB" sz="2000" b="1">
                <a:solidFill>
                  <a:srgbClr val="000080"/>
                </a:solidFill>
                <a:latin typeface="Palatino Linotype" charset="0"/>
                <a:sym typeface="Symbol" charset="0"/>
              </a:rPr>
              <a:t> Idealized forcing challenging to implement:</a:t>
            </a:r>
          </a:p>
        </p:txBody>
      </p:sp>
      <p:pic>
        <p:nvPicPr>
          <p:cNvPr id="38917" name="Image 1" descr="assemble_anomalies_eruptions_spatial_idealized.png"/>
          <p:cNvPicPr>
            <a:picLocks noChangeAspect="1"/>
          </p:cNvPicPr>
          <p:nvPr/>
        </p:nvPicPr>
        <p:blipFill>
          <a:blip r:embed="rId3">
            <a:extLst>
              <a:ext uri="{28A0092B-C50C-407E-A947-70E740481C1C}">
                <a14:useLocalDpi xmlns:a14="http://schemas.microsoft.com/office/drawing/2010/main" val="0"/>
              </a:ext>
            </a:extLst>
          </a:blip>
          <a:srcRect t="16753" b="35735"/>
          <a:stretch>
            <a:fillRect/>
          </a:stretch>
        </p:blipFill>
        <p:spPr bwMode="auto">
          <a:xfrm>
            <a:off x="1331913" y="1471613"/>
            <a:ext cx="6119812"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7"/>
          <p:cNvSpPr>
            <a:spLocks noChangeArrowheads="1"/>
          </p:cNvSpPr>
          <p:nvPr/>
        </p:nvSpPr>
        <p:spPr bwMode="auto">
          <a:xfrm>
            <a:off x="38100" y="5532438"/>
            <a:ext cx="899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anomalies over forecast years 1-3 after the last 3 major eruptions. Anomalies are averaged over 3 dates (and 5 members for the simulations).</a:t>
            </a:r>
          </a:p>
        </p:txBody>
      </p:sp>
      <p:sp>
        <p:nvSpPr>
          <p:cNvPr id="38919" name="Rectangle 11"/>
          <p:cNvSpPr>
            <a:spLocks noChangeArrowheads="1"/>
          </p:cNvSpPr>
          <p:nvPr/>
        </p:nvSpPr>
        <p:spPr bwMode="auto">
          <a:xfrm>
            <a:off x="-257175" y="1935163"/>
            <a:ext cx="235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Observations</a:t>
            </a:r>
            <a:endParaRPr lang="en-GB" b="1">
              <a:solidFill>
                <a:srgbClr val="000090"/>
              </a:solidFill>
              <a:latin typeface="Palatino Linotype" charset="0"/>
              <a:cs typeface="Palatino Linotype" charset="0"/>
            </a:endParaRPr>
          </a:p>
        </p:txBody>
      </p:sp>
      <p:sp>
        <p:nvSpPr>
          <p:cNvPr id="38920" name="Rectangle 12"/>
          <p:cNvSpPr>
            <a:spLocks noChangeArrowheads="1"/>
          </p:cNvSpPr>
          <p:nvPr/>
        </p:nvSpPr>
        <p:spPr bwMode="auto">
          <a:xfrm>
            <a:off x="7092950" y="1628775"/>
            <a:ext cx="2033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Initialisation with volcanoes</a:t>
            </a:r>
            <a:endParaRPr lang="en-GB" b="1">
              <a:solidFill>
                <a:srgbClr val="000090"/>
              </a:solidFill>
              <a:latin typeface="Palatino Linotype" charset="0"/>
              <a:cs typeface="Palatino Linotype" charset="0"/>
            </a:endParaRPr>
          </a:p>
        </p:txBody>
      </p:sp>
      <p:sp>
        <p:nvSpPr>
          <p:cNvPr id="38921" name="Rectangle 13"/>
          <p:cNvSpPr>
            <a:spLocks noChangeArrowheads="1"/>
          </p:cNvSpPr>
          <p:nvPr/>
        </p:nvSpPr>
        <p:spPr bwMode="auto">
          <a:xfrm>
            <a:off x="-195263" y="3784600"/>
            <a:ext cx="22320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Initialisation with idealised volcanoes</a:t>
            </a:r>
            <a:endParaRPr lang="en-GB" b="1">
              <a:solidFill>
                <a:srgbClr val="000090"/>
              </a:solidFill>
              <a:latin typeface="Palatino Linotype" charset="0"/>
              <a:cs typeface="Palatino Linotype" charset="0"/>
            </a:endParaRPr>
          </a:p>
        </p:txBody>
      </p:sp>
      <p:sp>
        <p:nvSpPr>
          <p:cNvPr id="38922" name="Rectangle 14"/>
          <p:cNvSpPr>
            <a:spLocks noChangeArrowheads="1"/>
          </p:cNvSpPr>
          <p:nvPr/>
        </p:nvSpPr>
        <p:spPr bwMode="auto">
          <a:xfrm>
            <a:off x="7107238" y="3746500"/>
            <a:ext cx="2033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Initialisation without volcanoes</a:t>
            </a:r>
            <a:endParaRPr lang="en-GB" b="1">
              <a:solidFill>
                <a:srgbClr val="000090"/>
              </a:solidFill>
              <a:latin typeface="Palatino Linotype" charset="0"/>
              <a:cs typeface="Palatino Linotype" charset="0"/>
            </a:endParaRPr>
          </a:p>
        </p:txBody>
      </p:sp>
      <p:sp>
        <p:nvSpPr>
          <p:cNvPr id="3892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D42BA527-5CE4-B04B-B24A-293858FCADC1}" type="slidenum">
              <a:rPr lang="es-ES"/>
              <a:pPr>
                <a:defRPr/>
              </a:pPr>
              <a:t>21</a:t>
            </a:fld>
            <a:endParaRPr lang="es-ES" dirty="0"/>
          </a:p>
        </p:txBody>
      </p:sp>
      <p:sp>
        <p:nvSpPr>
          <p:cNvPr id="39938"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Idealized forcing</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9940" name="Image 2" descr="assemble_correlation_spatial_idealized.png"/>
          <p:cNvPicPr>
            <a:picLocks noChangeAspect="1"/>
          </p:cNvPicPr>
          <p:nvPr/>
        </p:nvPicPr>
        <p:blipFill>
          <a:blip r:embed="rId4">
            <a:extLst>
              <a:ext uri="{28A0092B-C50C-407E-A947-70E740481C1C}">
                <a14:useLocalDpi xmlns:a14="http://schemas.microsoft.com/office/drawing/2010/main" val="0"/>
              </a:ext>
            </a:extLst>
          </a:blip>
          <a:srcRect l="63913" t="18184" r="8887" b="71977"/>
          <a:stretch>
            <a:fillRect/>
          </a:stretch>
        </p:blipFill>
        <p:spPr bwMode="auto">
          <a:xfrm>
            <a:off x="5603875" y="1436688"/>
            <a:ext cx="27479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 2" descr="assemble_correlation_spatial_idealized.png"/>
          <p:cNvPicPr>
            <a:picLocks noChangeAspect="1"/>
          </p:cNvPicPr>
          <p:nvPr/>
        </p:nvPicPr>
        <p:blipFill>
          <a:blip r:embed="rId4">
            <a:extLst>
              <a:ext uri="{28A0092B-C50C-407E-A947-70E740481C1C}">
                <a14:useLocalDpi xmlns:a14="http://schemas.microsoft.com/office/drawing/2010/main" val="0"/>
              </a:ext>
            </a:extLst>
          </a:blip>
          <a:srcRect l="63913" t="35651" r="8887" b="54080"/>
          <a:stretch>
            <a:fillRect/>
          </a:stretch>
        </p:blipFill>
        <p:spPr bwMode="auto">
          <a:xfrm>
            <a:off x="5603875" y="2854325"/>
            <a:ext cx="27479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 2" descr="assemble_correlation_spatial_idealized.png"/>
          <p:cNvPicPr>
            <a:picLocks noChangeAspect="1"/>
          </p:cNvPicPr>
          <p:nvPr/>
        </p:nvPicPr>
        <p:blipFill>
          <a:blip r:embed="rId4">
            <a:extLst>
              <a:ext uri="{28A0092B-C50C-407E-A947-70E740481C1C}">
                <a14:useLocalDpi xmlns:a14="http://schemas.microsoft.com/office/drawing/2010/main" val="0"/>
              </a:ext>
            </a:extLst>
          </a:blip>
          <a:srcRect l="63913" t="53352" r="8887" b="36378"/>
          <a:stretch>
            <a:fillRect/>
          </a:stretch>
        </p:blipFill>
        <p:spPr bwMode="auto">
          <a:xfrm>
            <a:off x="5603875" y="4306888"/>
            <a:ext cx="27479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13"/>
          <p:cNvSpPr>
            <a:spLocks noChangeArrowheads="1"/>
          </p:cNvSpPr>
          <p:nvPr/>
        </p:nvSpPr>
        <p:spPr bwMode="auto">
          <a:xfrm>
            <a:off x="4146550" y="306863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Years 1-3</a:t>
            </a:r>
          </a:p>
        </p:txBody>
      </p:sp>
      <p:sp>
        <p:nvSpPr>
          <p:cNvPr id="39944" name="Rectangle 14"/>
          <p:cNvSpPr>
            <a:spLocks noChangeArrowheads="1"/>
          </p:cNvSpPr>
          <p:nvPr/>
        </p:nvSpPr>
        <p:spPr bwMode="auto">
          <a:xfrm>
            <a:off x="4146550" y="45085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Years 3-5</a:t>
            </a:r>
          </a:p>
        </p:txBody>
      </p:sp>
      <p:pic>
        <p:nvPicPr>
          <p:cNvPr id="39945" name="Image 13" descr="assemble_correl_volcans.png"/>
          <p:cNvPicPr>
            <a:picLocks noChangeAspect="1"/>
          </p:cNvPicPr>
          <p:nvPr/>
        </p:nvPicPr>
        <p:blipFill>
          <a:blip r:embed="rId5">
            <a:extLst>
              <a:ext uri="{28A0092B-C50C-407E-A947-70E740481C1C}">
                <a14:useLocalDpi xmlns:a14="http://schemas.microsoft.com/office/drawing/2010/main" val="0"/>
              </a:ext>
            </a:extLst>
          </a:blip>
          <a:srcRect l="64656" t="35638" r="8890" b="54095"/>
          <a:stretch>
            <a:fillRect/>
          </a:stretch>
        </p:blipFill>
        <p:spPr bwMode="auto">
          <a:xfrm>
            <a:off x="971550" y="2895600"/>
            <a:ext cx="25971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Image 15" descr="assemble_correl_volcans.png"/>
          <p:cNvPicPr>
            <a:picLocks noChangeAspect="1"/>
          </p:cNvPicPr>
          <p:nvPr/>
        </p:nvPicPr>
        <p:blipFill>
          <a:blip r:embed="rId5">
            <a:extLst>
              <a:ext uri="{28A0092B-C50C-407E-A947-70E740481C1C}">
                <a14:useLocalDpi xmlns:a14="http://schemas.microsoft.com/office/drawing/2010/main" val="0"/>
              </a:ext>
            </a:extLst>
          </a:blip>
          <a:srcRect l="64656" t="53297" r="8890" b="36766"/>
          <a:stretch>
            <a:fillRect/>
          </a:stretch>
        </p:blipFill>
        <p:spPr bwMode="auto">
          <a:xfrm>
            <a:off x="1006475" y="4322763"/>
            <a:ext cx="259715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Image 15" descr="assemble_correl_volcans.png"/>
          <p:cNvPicPr>
            <a:picLocks noChangeAspect="1"/>
          </p:cNvPicPr>
          <p:nvPr/>
        </p:nvPicPr>
        <p:blipFill>
          <a:blip r:embed="rId5">
            <a:extLst>
              <a:ext uri="{28A0092B-C50C-407E-A947-70E740481C1C}">
                <a14:useLocalDpi xmlns:a14="http://schemas.microsoft.com/office/drawing/2010/main" val="0"/>
              </a:ext>
            </a:extLst>
          </a:blip>
          <a:srcRect l="64656" t="17963" r="8890" b="71771"/>
          <a:stretch>
            <a:fillRect/>
          </a:stretch>
        </p:blipFill>
        <p:spPr bwMode="auto">
          <a:xfrm>
            <a:off x="971550" y="1497013"/>
            <a:ext cx="259715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Rectangle 14"/>
          <p:cNvSpPr>
            <a:spLocks noChangeArrowheads="1"/>
          </p:cNvSpPr>
          <p:nvPr/>
        </p:nvSpPr>
        <p:spPr bwMode="auto">
          <a:xfrm>
            <a:off x="4146550" y="162877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Year 1</a:t>
            </a:r>
          </a:p>
        </p:txBody>
      </p:sp>
      <p:sp>
        <p:nvSpPr>
          <p:cNvPr id="39949" name="Rectangle 8"/>
          <p:cNvSpPr>
            <a:spLocks noChangeArrowheads="1"/>
          </p:cNvSpPr>
          <p:nvPr/>
        </p:nvSpPr>
        <p:spPr bwMode="auto">
          <a:xfrm>
            <a:off x="611188" y="5632450"/>
            <a:ext cx="3535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b="1" i="1">
                <a:solidFill>
                  <a:srgbClr val="000090"/>
                </a:solidFill>
                <a:latin typeface="Palatino Linotype" charset="0"/>
                <a:cs typeface="Palatino Linotype" charset="0"/>
              </a:rPr>
              <a:t>Correlation difference with/without observed volcanic forcing</a:t>
            </a:r>
          </a:p>
        </p:txBody>
      </p:sp>
      <p:sp>
        <p:nvSpPr>
          <p:cNvPr id="39950" name="Rectangle 8"/>
          <p:cNvSpPr>
            <a:spLocks noChangeArrowheads="1"/>
          </p:cNvSpPr>
          <p:nvPr/>
        </p:nvSpPr>
        <p:spPr bwMode="auto">
          <a:xfrm>
            <a:off x="5253038" y="5632450"/>
            <a:ext cx="3535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b="1" i="1">
                <a:solidFill>
                  <a:srgbClr val="000090"/>
                </a:solidFill>
                <a:latin typeface="Palatino Linotype" charset="0"/>
                <a:cs typeface="Palatino Linotype" charset="0"/>
              </a:rPr>
              <a:t>Correlation gain using observed versus idealized volcanic forcing</a:t>
            </a:r>
          </a:p>
        </p:txBody>
      </p:sp>
      <p:sp>
        <p:nvSpPr>
          <p:cNvPr id="3995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pic>
        <p:nvPicPr>
          <p:cNvPr id="39952" name="Image 1" descr="assemble_correl_volcans.png"/>
          <p:cNvPicPr>
            <a:picLocks noChangeAspect="1"/>
          </p:cNvPicPr>
          <p:nvPr/>
        </p:nvPicPr>
        <p:blipFill>
          <a:blip r:embed="rId5">
            <a:extLst>
              <a:ext uri="{28A0092B-C50C-407E-A947-70E740481C1C}">
                <a14:useLocalDpi xmlns:a14="http://schemas.microsoft.com/office/drawing/2010/main" val="0"/>
              </a:ext>
            </a:extLst>
          </a:blip>
          <a:srcRect l="8171" t="9431" r="7413" b="85855"/>
          <a:stretch>
            <a:fillRect/>
          </a:stretch>
        </p:blipFill>
        <p:spPr bwMode="auto">
          <a:xfrm>
            <a:off x="611188" y="931863"/>
            <a:ext cx="77406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1" descr="assemble_correl_historical.png"/>
          <p:cNvPicPr>
            <a:picLocks noChangeAspect="1"/>
          </p:cNvPicPr>
          <p:nvPr/>
        </p:nvPicPr>
        <p:blipFill>
          <a:blip r:embed="rId3">
            <a:extLst>
              <a:ext uri="{28A0092B-C50C-407E-A947-70E740481C1C}">
                <a14:useLocalDpi xmlns:a14="http://schemas.microsoft.com/office/drawing/2010/main" val="0"/>
              </a:ext>
            </a:extLst>
          </a:blip>
          <a:srcRect l="8904" t="10362" r="6680" b="32785"/>
          <a:stretch>
            <a:fillRect/>
          </a:stretch>
        </p:blipFill>
        <p:spPr bwMode="auto">
          <a:xfrm>
            <a:off x="250825" y="838200"/>
            <a:ext cx="61214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1"/>
          </p:nvPr>
        </p:nvSpPr>
        <p:spPr/>
        <p:txBody>
          <a:bodyPr/>
          <a:lstStyle/>
          <a:p>
            <a:pPr>
              <a:defRPr/>
            </a:pPr>
            <a:fld id="{41CC26EF-BEB8-944D-9CB8-B8F29F042712}" type="slidenum">
              <a:rPr lang="es-ES"/>
              <a:pPr>
                <a:defRPr/>
              </a:pPr>
              <a:t>22</a:t>
            </a:fld>
            <a:endParaRPr lang="es-ES" dirty="0"/>
          </a:p>
        </p:txBody>
      </p:sp>
      <p:sp>
        <p:nvSpPr>
          <p:cNvPr id="41987"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Initialisation</a:t>
            </a:r>
            <a:endParaRPr lang="en-US" b="1" cap="none">
              <a:latin typeface="Century Gothic" charset="0"/>
            </a:endParaRPr>
          </a:p>
        </p:txBody>
      </p:sp>
      <p:pic>
        <p:nvPicPr>
          <p:cNvPr id="46087" name="Picture 1"/>
          <p:cNvPicPr>
            <a:picLocks noChangeAspect="1" noChangeArrowheads="1"/>
          </p:cNvPicPr>
          <p:nvPr/>
        </p:nvPicPr>
        <p:blipFill>
          <a:blip r:embed="rId4">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8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81C09667-AC69-3545-99E2-1C5F7929DB71}" type="slidenum">
              <a:rPr lang="es-ES"/>
              <a:pPr>
                <a:defRPr/>
              </a:pPr>
              <a:t>3</a:t>
            </a:fld>
            <a:endParaRPr lang="es-ES" dirty="0"/>
          </a:p>
        </p:txBody>
      </p:sp>
      <p:sp>
        <p:nvSpPr>
          <p:cNvPr id="16386" name="Título 1"/>
          <p:cNvSpPr>
            <a:spLocks noGrp="1"/>
          </p:cNvSpPr>
          <p:nvPr>
            <p:ph type="title"/>
          </p:nvPr>
        </p:nvSpPr>
        <p:spPr bwMode="auto"/>
        <p:txBody>
          <a:bodyPr wrap="square" numCol="1" anchorCtr="0" compatLnSpc="1">
            <a:prstTxWarp prst="textNoShape">
              <a:avLst/>
            </a:prstTxWarp>
          </a:bodyPr>
          <a:lstStyle/>
          <a:p>
            <a:pPr algn="ctr" eaLnBrk="1" hangingPunct="1"/>
            <a:r>
              <a:rPr lang="en-GB" b="1" cap="none">
                <a:latin typeface="Century Gothic" charset="0"/>
              </a:rPr>
              <a:t>Introduction</a:t>
            </a:r>
            <a:endParaRPr lang="en-US" b="1" cap="none">
              <a:latin typeface="Century Gothic" charset="0"/>
            </a:endParaRPr>
          </a:p>
        </p:txBody>
      </p:sp>
      <p:pic>
        <p:nvPicPr>
          <p:cNvPr id="717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6388" name="Grouper 18"/>
          <p:cNvGrpSpPr>
            <a:grpSpLocks/>
          </p:cNvGrpSpPr>
          <p:nvPr/>
        </p:nvGrpSpPr>
        <p:grpSpPr bwMode="auto">
          <a:xfrm>
            <a:off x="250825" y="1044575"/>
            <a:ext cx="8178800" cy="3600450"/>
            <a:chOff x="611505" y="1628775"/>
            <a:chExt cx="8178040" cy="3600450"/>
          </a:xfrm>
        </p:grpSpPr>
        <p:sp>
          <p:nvSpPr>
            <p:cNvPr id="3" name="Rectangle à coins arrondis 2"/>
            <p:cNvSpPr/>
            <p:nvPr/>
          </p:nvSpPr>
          <p:spPr>
            <a:xfrm>
              <a:off x="3851292" y="2674938"/>
              <a:ext cx="2520716" cy="1439862"/>
            </a:xfrm>
            <a:prstGeom prst="roundRect">
              <a:avLst/>
            </a:prstGeom>
            <a:no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solidFill>
                    <a:srgbClr val="000090"/>
                  </a:solidFill>
                </a:rPr>
                <a:t>EC-Earth</a:t>
              </a:r>
            </a:p>
          </p:txBody>
        </p:sp>
        <p:sp>
          <p:nvSpPr>
            <p:cNvPr id="12" name="Rectangle à coins arrondis 11"/>
            <p:cNvSpPr/>
            <p:nvPr/>
          </p:nvSpPr>
          <p:spPr>
            <a:xfrm>
              <a:off x="611505" y="1628775"/>
              <a:ext cx="2520716" cy="1439863"/>
            </a:xfrm>
            <a:prstGeom prst="roundRect">
              <a:avLst/>
            </a:prstGeom>
            <a:no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solidFill>
                    <a:schemeClr val="accent2"/>
                  </a:solidFill>
                </a:rPr>
                <a:t>Initialisation</a:t>
              </a:r>
            </a:p>
          </p:txBody>
        </p:sp>
        <p:sp>
          <p:nvSpPr>
            <p:cNvPr id="13" name="Rectangle à coins arrondis 12"/>
            <p:cNvSpPr/>
            <p:nvPr/>
          </p:nvSpPr>
          <p:spPr>
            <a:xfrm>
              <a:off x="611505" y="3789363"/>
              <a:ext cx="2520716" cy="1439862"/>
            </a:xfrm>
            <a:prstGeom prst="roundRect">
              <a:avLst/>
            </a:prstGeom>
            <a:no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err="1">
                  <a:solidFill>
                    <a:schemeClr val="accent2"/>
                  </a:solidFill>
                </a:rPr>
                <a:t>Forcings</a:t>
              </a:r>
              <a:r>
                <a:rPr lang="en-GB" dirty="0">
                  <a:solidFill>
                    <a:schemeClr val="accent2"/>
                  </a:solidFill>
                </a:rPr>
                <a:t> (</a:t>
              </a:r>
              <a:r>
                <a:rPr lang="en-GB" dirty="0">
                  <a:solidFill>
                    <a:schemeClr val="accent2"/>
                  </a:solidFill>
                </a:rPr>
                <a:t>GHGs, </a:t>
              </a:r>
              <a:r>
                <a:rPr lang="en-GB" dirty="0">
                  <a:solidFill>
                    <a:schemeClr val="accent2"/>
                  </a:solidFill>
                </a:rPr>
                <a:t>aerosols)</a:t>
              </a:r>
            </a:p>
          </p:txBody>
        </p:sp>
        <p:cxnSp>
          <p:nvCxnSpPr>
            <p:cNvPr id="7" name="Connecteur droit avec flèche 6"/>
            <p:cNvCxnSpPr>
              <a:stCxn id="12" idx="3"/>
            </p:cNvCxnSpPr>
            <p:nvPr/>
          </p:nvCxnSpPr>
          <p:spPr>
            <a:xfrm>
              <a:off x="3132221" y="2349500"/>
              <a:ext cx="719071" cy="1079500"/>
            </a:xfrm>
            <a:prstGeom prst="straightConnector1">
              <a:avLst/>
            </a:prstGeom>
            <a:ln w="50800">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endCxn id="3" idx="1"/>
            </p:cNvCxnSpPr>
            <p:nvPr/>
          </p:nvCxnSpPr>
          <p:spPr>
            <a:xfrm flipV="1">
              <a:off x="3132221" y="3395663"/>
              <a:ext cx="719071" cy="1112837"/>
            </a:xfrm>
            <a:prstGeom prst="straightConnector1">
              <a:avLst/>
            </a:prstGeom>
            <a:ln w="50800">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a:stCxn id="3" idx="3"/>
            </p:cNvCxnSpPr>
            <p:nvPr/>
          </p:nvCxnSpPr>
          <p:spPr>
            <a:xfrm>
              <a:off x="6372008" y="3395663"/>
              <a:ext cx="720658" cy="0"/>
            </a:xfrm>
            <a:prstGeom prst="straightConnector1">
              <a:avLst/>
            </a:prstGeom>
            <a:ln w="50800">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6397" name="Rectangle 16"/>
            <p:cNvSpPr>
              <a:spLocks noChangeArrowheads="1"/>
            </p:cNvSpPr>
            <p:nvPr/>
          </p:nvSpPr>
          <p:spPr bwMode="auto">
            <a:xfrm>
              <a:off x="7329590" y="3164552"/>
              <a:ext cx="1459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u="sng">
                  <a:solidFill>
                    <a:schemeClr val="accent2"/>
                  </a:solidFill>
                </a:rPr>
                <a:t>Forecast</a:t>
              </a:r>
            </a:p>
          </p:txBody>
        </p:sp>
      </p:grpSp>
      <p:sp>
        <p:nvSpPr>
          <p:cNvPr id="16389" name="Rectangle 21"/>
          <p:cNvSpPr>
            <a:spLocks noChangeArrowheads="1"/>
          </p:cNvSpPr>
          <p:nvPr/>
        </p:nvSpPr>
        <p:spPr bwMode="auto">
          <a:xfrm>
            <a:off x="3125788" y="4508500"/>
            <a:ext cx="5778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buSzPct val="100000"/>
              <a:buFont typeface="Times New Roman" charset="0"/>
              <a:buChar char="→"/>
            </a:pPr>
            <a:r>
              <a:rPr lang="en-GB" sz="2000" b="1">
                <a:solidFill>
                  <a:srgbClr val="000080"/>
                </a:solidFill>
                <a:latin typeface="Palatino Linotype" charset="0"/>
                <a:cs typeface="Palatino Linotype" charset="0"/>
              </a:rPr>
              <a:t> Simulations with/without initialisation</a:t>
            </a:r>
          </a:p>
          <a:p>
            <a:pPr>
              <a:spcAft>
                <a:spcPts val="1200"/>
              </a:spcAft>
              <a:buSzPct val="100000"/>
              <a:buFont typeface="Times New Roman" charset="0"/>
              <a:buChar char="→"/>
            </a:pPr>
            <a:r>
              <a:rPr lang="en-GB" sz="2000" b="1">
                <a:solidFill>
                  <a:srgbClr val="000080"/>
                </a:solidFill>
                <a:latin typeface="Palatino Linotype" charset="0"/>
                <a:cs typeface="Palatino Linotype" charset="0"/>
                <a:sym typeface="Symbol" charset="0"/>
              </a:rPr>
              <a:t> Simulations with/without volcanic forcing</a:t>
            </a:r>
          </a:p>
          <a:p>
            <a:pPr>
              <a:spcAft>
                <a:spcPts val="1200"/>
              </a:spcAft>
              <a:buSzPct val="100000"/>
              <a:buFont typeface="Times New Roman" charset="0"/>
              <a:buChar char="→"/>
            </a:pPr>
            <a:r>
              <a:rPr lang="en-GB" sz="2000" b="1">
                <a:solidFill>
                  <a:srgbClr val="000080"/>
                </a:solidFill>
                <a:latin typeface="Palatino Linotype" charset="0"/>
                <a:cs typeface="Palatino Linotype" charset="0"/>
                <a:sym typeface="Symbol" charset="0"/>
              </a:rPr>
              <a:t> Simulations with idealized volcanic forcing</a:t>
            </a:r>
          </a:p>
        </p:txBody>
      </p:sp>
      <p:sp>
        <p:nvSpPr>
          <p:cNvPr id="1639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descr="sarychev_volcan_nasa.jpeg"/>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7515" t="-17" r="26722" b="17"/>
          <a:stretch/>
        </p:blipFill>
        <p:spPr>
          <a:xfrm rot="16200000">
            <a:off x="1850367" y="151455"/>
            <a:ext cx="5083222" cy="6840858"/>
          </a:xfrm>
          <a:prstGeom prst="rect">
            <a:avLst/>
          </a:prstGeom>
          <a:effectLst>
            <a:outerShdw blurRad="50800" dist="50800" dir="5400000" algn="ctr" rotWithShape="0">
              <a:srgbClr val="000000">
                <a:alpha val="4000"/>
              </a:srgbClr>
            </a:outerShdw>
          </a:effectLst>
        </p:spPr>
      </p:pic>
      <p:sp>
        <p:nvSpPr>
          <p:cNvPr id="5" name="Slide Number Placeholder 5"/>
          <p:cNvSpPr>
            <a:spLocks noGrp="1"/>
          </p:cNvSpPr>
          <p:nvPr>
            <p:ph type="sldNum" sz="quarter" idx="11"/>
          </p:nvPr>
        </p:nvSpPr>
        <p:spPr/>
        <p:txBody>
          <a:bodyPr/>
          <a:lstStyle/>
          <a:p>
            <a:pPr>
              <a:defRPr/>
            </a:pPr>
            <a:fld id="{FEEDE119-5AF5-9C41-B1F8-A6D3D5F51E17}" type="slidenum">
              <a:rPr lang="es-ES"/>
              <a:pPr>
                <a:defRPr/>
              </a:pPr>
              <a:t>4</a:t>
            </a:fld>
            <a:endParaRPr lang="es-ES" dirty="0"/>
          </a:p>
        </p:txBody>
      </p:sp>
      <p:pic>
        <p:nvPicPr>
          <p:cNvPr id="717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841" r="17790" b="14144"/>
          <a:stretch/>
        </p:blipFill>
        <p:spPr bwMode="auto">
          <a:xfrm>
            <a:off x="7451725" y="365125"/>
            <a:ext cx="1081088" cy="661988"/>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2" name="Text Box 3"/>
          <p:cNvSpPr txBox="1">
            <a:spLocks noChangeArrowheads="1"/>
          </p:cNvSpPr>
          <p:nvPr/>
        </p:nvSpPr>
        <p:spPr bwMode="auto">
          <a:xfrm>
            <a:off x="971550" y="4149725"/>
            <a:ext cx="7200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2400"/>
              </a:spcAft>
              <a:buSzPct val="100000"/>
              <a:buFont typeface="Times New Roman" charset="0"/>
              <a:buChar char="→"/>
            </a:pPr>
            <a:r>
              <a:rPr lang="en-GB" b="1">
                <a:solidFill>
                  <a:srgbClr val="000080"/>
                </a:solidFill>
                <a:latin typeface="Palatino Linotype" charset="0"/>
              </a:rPr>
              <a:t> </a:t>
            </a:r>
            <a:r>
              <a:rPr lang="en-GB">
                <a:solidFill>
                  <a:srgbClr val="000080"/>
                </a:solidFill>
                <a:latin typeface="Palatino Linotype" charset="0"/>
              </a:rPr>
              <a:t>Climate response to volcanoes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Initialisation and volcanic forcing in forecasts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Correlations and RMSE</a:t>
            </a:r>
          </a:p>
        </p:txBody>
      </p:sp>
      <p:sp>
        <p:nvSpPr>
          <p:cNvPr id="1741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descr="sarychev_volcan_nasa.jpeg"/>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7515" t="-17" r="26722" b="17"/>
          <a:stretch/>
        </p:blipFill>
        <p:spPr>
          <a:xfrm rot="16200000">
            <a:off x="1850367" y="151455"/>
            <a:ext cx="5083222" cy="6840858"/>
          </a:xfrm>
          <a:prstGeom prst="rect">
            <a:avLst/>
          </a:prstGeom>
          <a:effectLst>
            <a:outerShdw blurRad="50800" dist="50800" dir="5400000" algn="ctr" rotWithShape="0">
              <a:srgbClr val="000000">
                <a:alpha val="4000"/>
              </a:srgbClr>
            </a:outerShdw>
          </a:effectLst>
        </p:spPr>
      </p:pic>
      <p:sp>
        <p:nvSpPr>
          <p:cNvPr id="5" name="Slide Number Placeholder 5"/>
          <p:cNvSpPr>
            <a:spLocks noGrp="1"/>
          </p:cNvSpPr>
          <p:nvPr>
            <p:ph type="sldNum" sz="quarter" idx="11"/>
          </p:nvPr>
        </p:nvSpPr>
        <p:spPr/>
        <p:txBody>
          <a:bodyPr/>
          <a:lstStyle/>
          <a:p>
            <a:pPr>
              <a:defRPr/>
            </a:pPr>
            <a:fld id="{3A92F394-CA61-E641-83B6-79A8F5C33D5D}" type="slidenum">
              <a:rPr lang="es-ES"/>
              <a:pPr>
                <a:defRPr/>
              </a:pPr>
              <a:t>5</a:t>
            </a:fld>
            <a:endParaRPr lang="es-ES" dirty="0"/>
          </a:p>
        </p:txBody>
      </p:sp>
      <p:pic>
        <p:nvPicPr>
          <p:cNvPr id="717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841" r="17790" b="14144"/>
          <a:stretch/>
        </p:blipFill>
        <p:spPr bwMode="auto">
          <a:xfrm>
            <a:off x="7451725" y="365125"/>
            <a:ext cx="1081088" cy="661988"/>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6" name="Text Box 3"/>
          <p:cNvSpPr txBox="1">
            <a:spLocks noChangeArrowheads="1"/>
          </p:cNvSpPr>
          <p:nvPr/>
        </p:nvSpPr>
        <p:spPr bwMode="auto">
          <a:xfrm>
            <a:off x="971550" y="4149725"/>
            <a:ext cx="7200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2400"/>
              </a:spcAft>
              <a:buSzPct val="100000"/>
              <a:buFont typeface="Times New Roman" charset="0"/>
              <a:buChar char="→"/>
            </a:pPr>
            <a:r>
              <a:rPr lang="en-GB" b="1">
                <a:solidFill>
                  <a:srgbClr val="000080"/>
                </a:solidFill>
                <a:latin typeface="Palatino Linotype" charset="0"/>
              </a:rPr>
              <a:t> Climate response to volcanoes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Initialisation and volcanic forcing in forecasts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Correlations and RMSE</a:t>
            </a:r>
          </a:p>
        </p:txBody>
      </p:sp>
      <p:sp>
        <p:nvSpPr>
          <p:cNvPr id="1843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7F05A339-31EF-F141-930D-A1C24C0A2078}" type="slidenum">
              <a:rPr lang="es-ES"/>
              <a:pPr>
                <a:defRPr/>
              </a:pPr>
              <a:t>6</a:t>
            </a:fld>
            <a:endParaRPr lang="es-ES" dirty="0"/>
          </a:p>
        </p:txBody>
      </p:sp>
      <p:sp>
        <p:nvSpPr>
          <p:cNvPr id="19458"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Climate response to volcanoes</a:t>
            </a:r>
            <a:endParaRPr lang="en-US" b="1" cap="none">
              <a:latin typeface="Century Gothic" charset="0"/>
            </a:endParaRPr>
          </a:p>
        </p:txBody>
      </p:sp>
      <p:pic>
        <p:nvPicPr>
          <p:cNvPr id="4608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Rectangle 6"/>
          <p:cNvSpPr>
            <a:spLocks noChangeArrowheads="1"/>
          </p:cNvSpPr>
          <p:nvPr/>
        </p:nvSpPr>
        <p:spPr bwMode="auto">
          <a:xfrm>
            <a:off x="0" y="50085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anomalies over forecast years 1-3 after the last 3 major eruptions: (a) Observation; (b) EC-Earth hindcasts. Anomalies are averaged over 3 start dates (and 5 members for the simulations). Shaded areas show regions with significant differences with a 5% level, areas without observations appear in white.</a:t>
            </a:r>
          </a:p>
        </p:txBody>
      </p:sp>
      <p:sp>
        <p:nvSpPr>
          <p:cNvPr id="19461" name="Rectangle 7"/>
          <p:cNvSpPr>
            <a:spLocks noChangeArrowheads="1"/>
          </p:cNvSpPr>
          <p:nvPr/>
        </p:nvSpPr>
        <p:spPr bwMode="auto">
          <a:xfrm>
            <a:off x="1525588" y="4645025"/>
            <a:ext cx="252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(a) Observation</a:t>
            </a:r>
          </a:p>
        </p:txBody>
      </p:sp>
      <p:sp>
        <p:nvSpPr>
          <p:cNvPr id="19462" name="Rectangle 8"/>
          <p:cNvSpPr>
            <a:spLocks noChangeArrowheads="1"/>
          </p:cNvSpPr>
          <p:nvPr/>
        </p:nvSpPr>
        <p:spPr bwMode="auto">
          <a:xfrm>
            <a:off x="5580063" y="4614863"/>
            <a:ext cx="251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(b) Model</a:t>
            </a:r>
          </a:p>
        </p:txBody>
      </p:sp>
      <p:grpSp>
        <p:nvGrpSpPr>
          <p:cNvPr id="19463" name="Grouper 1"/>
          <p:cNvGrpSpPr>
            <a:grpSpLocks/>
          </p:cNvGrpSpPr>
          <p:nvPr/>
        </p:nvGrpSpPr>
        <p:grpSpPr bwMode="auto">
          <a:xfrm>
            <a:off x="261938" y="1527175"/>
            <a:ext cx="8631237" cy="3187700"/>
            <a:chOff x="-458788" y="1320800"/>
            <a:chExt cx="8631238" cy="3187700"/>
          </a:xfrm>
        </p:grpSpPr>
        <p:pic>
          <p:nvPicPr>
            <p:cNvPr id="19466" name="Image 5" descr="assemble_anomalies_eruptions-0.png"/>
            <p:cNvPicPr>
              <a:picLocks noChangeAspect="1"/>
            </p:cNvPicPr>
            <p:nvPr/>
          </p:nvPicPr>
          <p:blipFill>
            <a:blip r:embed="rId3">
              <a:extLst>
                <a:ext uri="{28A0092B-C50C-407E-A947-70E740481C1C}">
                  <a14:useLocalDpi xmlns:a14="http://schemas.microsoft.com/office/drawing/2010/main" val="0"/>
                </a:ext>
              </a:extLst>
            </a:blip>
            <a:srcRect t="9991" b="63860"/>
            <a:stretch>
              <a:fillRect/>
            </a:stretch>
          </p:blipFill>
          <p:spPr bwMode="auto">
            <a:xfrm>
              <a:off x="-458788" y="1320800"/>
              <a:ext cx="86312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Image 1" descr="anomaly_year1-3_i00ktas.png"/>
            <p:cNvPicPr>
              <a:picLocks noChangeAspect="1"/>
            </p:cNvPicPr>
            <p:nvPr/>
          </p:nvPicPr>
          <p:blipFill>
            <a:blip r:embed="rId4">
              <a:extLst>
                <a:ext uri="{28A0092B-C50C-407E-A947-70E740481C1C}">
                  <a14:useLocalDpi xmlns:a14="http://schemas.microsoft.com/office/drawing/2010/main" val="0"/>
                </a:ext>
              </a:extLst>
            </a:blip>
            <a:srcRect l="-2" t="24" r="14087" b="8"/>
            <a:stretch>
              <a:fillRect/>
            </a:stretch>
          </p:blipFill>
          <p:spPr bwMode="auto">
            <a:xfrm rot="5400000">
              <a:off x="4882005" y="1453473"/>
              <a:ext cx="2188800" cy="36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464" name="Text Box 3"/>
          <p:cNvSpPr txBox="1">
            <a:spLocks noChangeArrowheads="1"/>
          </p:cNvSpPr>
          <p:nvPr/>
        </p:nvSpPr>
        <p:spPr bwMode="auto">
          <a:xfrm>
            <a:off x="95250" y="1019175"/>
            <a:ext cx="87979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buFont typeface="Times New Roman" charset="0"/>
              <a:buChar char="→"/>
            </a:pPr>
            <a:r>
              <a:rPr lang="en-GB" sz="2000" b="1">
                <a:solidFill>
                  <a:srgbClr val="000080"/>
                </a:solidFill>
                <a:latin typeface="Palatino Linotype" charset="0"/>
                <a:sym typeface="Symbol" charset="0"/>
              </a:rPr>
              <a:t> Large inter-annual variability partly overwhelms the volcanic signal</a:t>
            </a:r>
          </a:p>
        </p:txBody>
      </p:sp>
      <p:sp>
        <p:nvSpPr>
          <p:cNvPr id="1946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AD87A2A4-A619-6240-8265-F51C93BF7221}" type="slidenum">
              <a:rPr lang="es-ES"/>
              <a:pPr>
                <a:defRPr/>
              </a:pPr>
              <a:t>7</a:t>
            </a:fld>
            <a:endParaRPr lang="es-ES" dirty="0"/>
          </a:p>
        </p:txBody>
      </p:sp>
      <p:sp>
        <p:nvSpPr>
          <p:cNvPr id="20482" name="Rectangle 2"/>
          <p:cNvSpPr>
            <a:spLocks noGrp="1"/>
          </p:cNvSpPr>
          <p:nvPr>
            <p:ph type="title"/>
          </p:nvPr>
        </p:nvSpPr>
        <p:spPr bwMode="auto">
          <a:xfrm>
            <a:off x="804863" y="365125"/>
            <a:ext cx="786288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Climate response to volcanoes</a:t>
            </a:r>
            <a:endParaRPr lang="en-US" b="1" cap="none">
              <a:latin typeface="Century Gothic" charset="0"/>
            </a:endParaRPr>
          </a:p>
        </p:txBody>
      </p:sp>
      <p:pic>
        <p:nvPicPr>
          <p:cNvPr id="46087" name="Picture 1"/>
          <p:cNvPicPr>
            <a:picLocks noChangeAspect="1" noChangeArrowheads="1"/>
          </p:cNvPicPr>
          <p:nvPr/>
        </p:nvPicPr>
        <p:blipFill>
          <a:blip r:embed="rId2">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2805113"/>
            <a:ext cx="8850312"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4"/>
          <p:cNvCxnSpPr/>
          <p:nvPr/>
        </p:nvCxnSpPr>
        <p:spPr>
          <a:xfrm flipH="1" flipV="1">
            <a:off x="2730500" y="2192338"/>
            <a:ext cx="12700" cy="320675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928813" y="1854200"/>
            <a:ext cx="1050925" cy="300038"/>
          </a:xfrm>
          <a:prstGeom prst="rect">
            <a:avLst/>
          </a:prstGeom>
          <a:noFill/>
          <a:ln w="15875">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0" dirty="0">
                <a:solidFill>
                  <a:srgbClr val="000090"/>
                </a:solidFill>
              </a:rPr>
              <a:t>Agung</a:t>
            </a:r>
            <a:endParaRPr lang="en-US" sz="1800" dirty="0">
              <a:solidFill>
                <a:srgbClr val="000090"/>
              </a:solidFill>
            </a:endParaRPr>
          </a:p>
        </p:txBody>
      </p:sp>
      <p:cxnSp>
        <p:nvCxnSpPr>
          <p:cNvPr id="10" name="Straight Connector 15"/>
          <p:cNvCxnSpPr/>
          <p:nvPr/>
        </p:nvCxnSpPr>
        <p:spPr>
          <a:xfrm flipH="1" flipV="1">
            <a:off x="5162550" y="2181225"/>
            <a:ext cx="12700" cy="320675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360863" y="1843088"/>
            <a:ext cx="1290637" cy="301625"/>
          </a:xfrm>
          <a:prstGeom prst="rect">
            <a:avLst/>
          </a:prstGeom>
          <a:noFill/>
          <a:ln w="15875">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0" dirty="0">
                <a:solidFill>
                  <a:srgbClr val="000090"/>
                </a:solidFill>
              </a:rPr>
              <a:t>Chichon</a:t>
            </a:r>
            <a:endParaRPr lang="en-US" sz="1800" dirty="0">
              <a:solidFill>
                <a:srgbClr val="000090"/>
              </a:solidFill>
            </a:endParaRPr>
          </a:p>
        </p:txBody>
      </p:sp>
      <p:cxnSp>
        <p:nvCxnSpPr>
          <p:cNvPr id="12" name="Straight Connector 17"/>
          <p:cNvCxnSpPr/>
          <p:nvPr/>
        </p:nvCxnSpPr>
        <p:spPr>
          <a:xfrm flipH="1" flipV="1">
            <a:off x="6242050" y="2192338"/>
            <a:ext cx="11113" cy="320675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62663" y="1854200"/>
            <a:ext cx="1179512" cy="300038"/>
          </a:xfrm>
          <a:prstGeom prst="rect">
            <a:avLst/>
          </a:prstGeom>
          <a:noFill/>
          <a:ln w="15875">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0" dirty="0">
                <a:solidFill>
                  <a:srgbClr val="000090"/>
                </a:solidFill>
              </a:rPr>
              <a:t>Pinatubo</a:t>
            </a:r>
            <a:endParaRPr lang="en-US" sz="1800" dirty="0">
              <a:solidFill>
                <a:srgbClr val="000090"/>
              </a:solidFill>
            </a:endParaRPr>
          </a:p>
        </p:txBody>
      </p:sp>
      <p:sp>
        <p:nvSpPr>
          <p:cNvPr id="20491" name="Text Box 3"/>
          <p:cNvSpPr txBox="1">
            <a:spLocks noChangeArrowheads="1"/>
          </p:cNvSpPr>
          <p:nvPr/>
        </p:nvSpPr>
        <p:spPr bwMode="auto">
          <a:xfrm>
            <a:off x="80963" y="1062038"/>
            <a:ext cx="83169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buFont typeface="Times New Roman" charset="0"/>
              <a:buChar char="→"/>
            </a:pPr>
            <a:r>
              <a:rPr lang="en-GB" sz="2000" b="1">
                <a:solidFill>
                  <a:srgbClr val="000080"/>
                </a:solidFill>
                <a:latin typeface="Palatino Linotype" charset="0"/>
                <a:sym typeface="Symbol" charset="0"/>
              </a:rPr>
              <a:t> Mixing between ENSO and volcanoes !</a:t>
            </a:r>
          </a:p>
        </p:txBody>
      </p:sp>
      <p:sp>
        <p:nvSpPr>
          <p:cNvPr id="2049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D1845ED2-C2C7-294B-BBB7-97668C7CCCC7}" type="slidenum">
              <a:rPr lang="es-ES"/>
              <a:pPr>
                <a:defRPr/>
              </a:pPr>
              <a:t>8</a:t>
            </a:fld>
            <a:endParaRPr lang="es-ES" dirty="0"/>
          </a:p>
        </p:txBody>
      </p:sp>
      <p:sp>
        <p:nvSpPr>
          <p:cNvPr id="21506" name="Rectangle 2"/>
          <p:cNvSpPr>
            <a:spLocks noGrp="1"/>
          </p:cNvSpPr>
          <p:nvPr>
            <p:ph type="title"/>
          </p:nvPr>
        </p:nvSpPr>
        <p:spPr bwMode="auto">
          <a:xfrm>
            <a:off x="812800" y="365125"/>
            <a:ext cx="7862888"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GB" b="1" cap="none">
                <a:latin typeface="Century Gothic" charset="0"/>
              </a:rPr>
              <a:t>Climate response to volcanoes</a:t>
            </a:r>
            <a:endParaRPr lang="en-US" b="1" cap="none">
              <a:latin typeface="Century Gothic" charset="0"/>
            </a:endParaRPr>
          </a:p>
        </p:txBody>
      </p:sp>
      <p:pic>
        <p:nvPicPr>
          <p:cNvPr id="46087" name="Picture 1"/>
          <p:cNvPicPr>
            <a:picLocks noChangeAspect="1" noChangeArrowheads="1"/>
          </p:cNvPicPr>
          <p:nvPr/>
        </p:nvPicPr>
        <p:blipFill>
          <a:blip r:embed="rId3">
            <a:extLst>
              <a:ext uri="{28A0092B-C50C-407E-A947-70E740481C1C}">
                <a14:useLocalDpi xmlns:a14="http://schemas.microsoft.com/office/drawing/2010/main" val="0"/>
              </a:ext>
            </a:extLst>
          </a:blip>
          <a:srcRect l="28841" r="17790"/>
          <a:stretch>
            <a:fillRect/>
          </a:stretch>
        </p:blipFill>
        <p:spPr bwMode="auto">
          <a:xfrm>
            <a:off x="7451725" y="365125"/>
            <a:ext cx="1081088" cy="771525"/>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8" name="Text Box 3"/>
          <p:cNvSpPr txBox="1">
            <a:spLocks noChangeArrowheads="1"/>
          </p:cNvSpPr>
          <p:nvPr/>
        </p:nvSpPr>
        <p:spPr bwMode="auto">
          <a:xfrm>
            <a:off x="250825" y="928688"/>
            <a:ext cx="7477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1200"/>
              </a:spcAft>
              <a:buSzPct val="100000"/>
            </a:pPr>
            <a:r>
              <a:rPr lang="en-GB" sz="2000" b="1">
                <a:solidFill>
                  <a:srgbClr val="000080"/>
                </a:solidFill>
                <a:latin typeface="Palatino Linotype" charset="0"/>
                <a:sym typeface="Symbol" charset="0"/>
              </a:rPr>
              <a:t>Sensitivity experiment with - without volcanoes</a:t>
            </a:r>
          </a:p>
        </p:txBody>
      </p:sp>
      <p:sp>
        <p:nvSpPr>
          <p:cNvPr id="21509" name="Rectangle 6"/>
          <p:cNvSpPr>
            <a:spLocks noChangeArrowheads="1"/>
          </p:cNvSpPr>
          <p:nvPr/>
        </p:nvSpPr>
        <p:spPr bwMode="auto">
          <a:xfrm>
            <a:off x="122238" y="5026025"/>
            <a:ext cx="8963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b="1" i="1">
                <a:solidFill>
                  <a:srgbClr val="000090"/>
                </a:solidFill>
                <a:latin typeface="Palatino Linotype" charset="0"/>
                <a:cs typeface="Palatino Linotype" charset="0"/>
              </a:rPr>
              <a:t>Surface temperature difference (°C). 3-year average after the 3 last major eruptions (Agung, 1963, Chichon, 1982 and Pinatubo, 1991). Difference has been computed between two 5-members hindcasts, one including and another excluding volcanic forcing of large eruptions, and appear shaded when significant with a 5% level.</a:t>
            </a:r>
            <a:endParaRPr lang="en-GB" sz="1800" b="1">
              <a:solidFill>
                <a:srgbClr val="000090"/>
              </a:solidFill>
              <a:latin typeface="Palatino Linotype" charset="0"/>
              <a:cs typeface="Palatino Linotype" charset="0"/>
            </a:endParaRPr>
          </a:p>
        </p:txBody>
      </p:sp>
      <p:grpSp>
        <p:nvGrpSpPr>
          <p:cNvPr id="21510" name="Grouper 1"/>
          <p:cNvGrpSpPr>
            <a:grpSpLocks/>
          </p:cNvGrpSpPr>
          <p:nvPr/>
        </p:nvGrpSpPr>
        <p:grpSpPr bwMode="auto">
          <a:xfrm>
            <a:off x="31750" y="1371600"/>
            <a:ext cx="9070975" cy="3192463"/>
            <a:chOff x="31727" y="957600"/>
            <a:chExt cx="9070998" cy="3191490"/>
          </a:xfrm>
        </p:grpSpPr>
        <p:pic>
          <p:nvPicPr>
            <p:cNvPr id="21514" name="Image 2" descr="anomaly_year1-3_difftas.png"/>
            <p:cNvPicPr>
              <a:picLocks noChangeAspect="1"/>
            </p:cNvPicPr>
            <p:nvPr/>
          </p:nvPicPr>
          <p:blipFill>
            <a:blip r:embed="rId4">
              <a:extLst>
                <a:ext uri="{28A0092B-C50C-407E-A947-70E740481C1C}">
                  <a14:useLocalDpi xmlns:a14="http://schemas.microsoft.com/office/drawing/2010/main" val="0"/>
                </a:ext>
              </a:extLst>
            </a:blip>
            <a:srcRect t="-24" b="14143"/>
            <a:stretch>
              <a:fillRect/>
            </a:stretch>
          </p:blipFill>
          <p:spPr bwMode="auto">
            <a:xfrm>
              <a:off x="31727" y="1442796"/>
              <a:ext cx="4540273" cy="27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age 3" descr="anomaly_year3-5_difftas.png"/>
            <p:cNvPicPr>
              <a:picLocks noChangeAspect="1"/>
            </p:cNvPicPr>
            <p:nvPr/>
          </p:nvPicPr>
          <p:blipFill>
            <a:blip r:embed="rId5">
              <a:extLst>
                <a:ext uri="{28A0092B-C50C-407E-A947-70E740481C1C}">
                  <a14:useLocalDpi xmlns:a14="http://schemas.microsoft.com/office/drawing/2010/main" val="0"/>
                </a:ext>
              </a:extLst>
            </a:blip>
            <a:srcRect b="14064"/>
            <a:stretch>
              <a:fillRect/>
            </a:stretch>
          </p:blipFill>
          <p:spPr bwMode="auto">
            <a:xfrm>
              <a:off x="4572000" y="1449542"/>
              <a:ext cx="4530725" cy="269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Image 5" descr="assemble_anomalies_eruptions-0.png"/>
            <p:cNvPicPr>
              <a:picLocks noChangeAspect="1"/>
            </p:cNvPicPr>
            <p:nvPr/>
          </p:nvPicPr>
          <p:blipFill>
            <a:blip r:embed="rId6">
              <a:extLst>
                <a:ext uri="{28A0092B-C50C-407E-A947-70E740481C1C}">
                  <a14:useLocalDpi xmlns:a14="http://schemas.microsoft.com/office/drawing/2010/main" val="0"/>
                </a:ext>
              </a:extLst>
            </a:blip>
            <a:srcRect l="8360" t="10295" r="-2122" b="85423"/>
            <a:stretch>
              <a:fillRect/>
            </a:stretch>
          </p:blipFill>
          <p:spPr bwMode="auto">
            <a:xfrm>
              <a:off x="971550" y="957600"/>
              <a:ext cx="8092800"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1" name="Rectangle 11"/>
          <p:cNvSpPr>
            <a:spLocks noChangeArrowheads="1"/>
          </p:cNvSpPr>
          <p:nvPr/>
        </p:nvSpPr>
        <p:spPr bwMode="auto">
          <a:xfrm>
            <a:off x="1776413" y="4560888"/>
            <a:ext cx="1716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Years 1-3</a:t>
            </a:r>
            <a:endParaRPr lang="en-GB" b="1">
              <a:solidFill>
                <a:srgbClr val="000090"/>
              </a:solidFill>
              <a:latin typeface="Palatino Linotype" charset="0"/>
              <a:cs typeface="Palatino Linotype" charset="0"/>
            </a:endParaRPr>
          </a:p>
        </p:txBody>
      </p:sp>
      <p:sp>
        <p:nvSpPr>
          <p:cNvPr id="21512" name="Rectangle 11"/>
          <p:cNvSpPr>
            <a:spLocks noChangeArrowheads="1"/>
          </p:cNvSpPr>
          <p:nvPr/>
        </p:nvSpPr>
        <p:spPr bwMode="auto">
          <a:xfrm>
            <a:off x="6011863" y="4567238"/>
            <a:ext cx="1716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a:solidFill>
                  <a:srgbClr val="000090"/>
                </a:solidFill>
                <a:latin typeface="Palatino Linotype" charset="0"/>
                <a:cs typeface="Palatino Linotype" charset="0"/>
              </a:rPr>
              <a:t>Years 3-5</a:t>
            </a:r>
            <a:endParaRPr lang="en-GB" b="1">
              <a:solidFill>
                <a:srgbClr val="000090"/>
              </a:solidFill>
              <a:latin typeface="Palatino Linotype" charset="0"/>
              <a:cs typeface="Palatino Linotype" charset="0"/>
            </a:endParaRPr>
          </a:p>
        </p:txBody>
      </p:sp>
      <p:sp>
        <p:nvSpPr>
          <p:cNvPr id="2151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descr="sarychev_volcan_nasa.jpeg"/>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7515" t="-17" r="26722" b="17"/>
          <a:stretch/>
        </p:blipFill>
        <p:spPr>
          <a:xfrm rot="16200000">
            <a:off x="1850367" y="151455"/>
            <a:ext cx="5083222" cy="6840858"/>
          </a:xfrm>
          <a:prstGeom prst="rect">
            <a:avLst/>
          </a:prstGeom>
          <a:effectLst>
            <a:outerShdw blurRad="50800" dist="50800" dir="5400000" algn="ctr" rotWithShape="0">
              <a:srgbClr val="000000">
                <a:alpha val="4000"/>
              </a:srgbClr>
            </a:outerShdw>
          </a:effectLst>
        </p:spPr>
      </p:pic>
      <p:sp>
        <p:nvSpPr>
          <p:cNvPr id="5" name="Slide Number Placeholder 5"/>
          <p:cNvSpPr>
            <a:spLocks noGrp="1"/>
          </p:cNvSpPr>
          <p:nvPr>
            <p:ph type="sldNum" sz="quarter" idx="11"/>
          </p:nvPr>
        </p:nvSpPr>
        <p:spPr/>
        <p:txBody>
          <a:bodyPr/>
          <a:lstStyle/>
          <a:p>
            <a:pPr>
              <a:defRPr/>
            </a:pPr>
            <a:fld id="{96CB14FB-6985-824D-99E1-7600957008AD}" type="slidenum">
              <a:rPr lang="es-ES"/>
              <a:pPr>
                <a:defRPr/>
              </a:pPr>
              <a:t>9</a:t>
            </a:fld>
            <a:endParaRPr lang="es-ES" dirty="0"/>
          </a:p>
        </p:txBody>
      </p:sp>
      <p:pic>
        <p:nvPicPr>
          <p:cNvPr id="717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841" r="17790" b="14144"/>
          <a:stretch/>
        </p:blipFill>
        <p:spPr bwMode="auto">
          <a:xfrm>
            <a:off x="7451725" y="365125"/>
            <a:ext cx="1081088" cy="661988"/>
          </a:xfrm>
          <a:prstGeom prst="rect">
            <a:avLst/>
          </a:prstGeom>
          <a:noFill/>
          <a:ln>
            <a:noFill/>
          </a:ln>
          <a:effectLst/>
          <a:extLst>
            <a:ext uri="{909E8E84-426E-40dd-AFC4-6F175D3DCCD1}">
              <a14:hiddenFill xmlns:a14="http://schemas.microsoft.com/office/drawing/2010/main">
                <a:blipFill dpi="0" rotWithShape="0">
                  <a:blip/>
                  <a:srcRect l="28841" r="177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6" name="Text Box 3"/>
          <p:cNvSpPr txBox="1">
            <a:spLocks noChangeArrowheads="1"/>
          </p:cNvSpPr>
          <p:nvPr/>
        </p:nvSpPr>
        <p:spPr bwMode="auto">
          <a:xfrm>
            <a:off x="971550" y="4149725"/>
            <a:ext cx="7200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charset="0"/>
                <a:ea typeface="ＭＳ Ｐゴシック" charset="0"/>
              </a:defRPr>
            </a:lvl9pPr>
          </a:lstStyle>
          <a:p>
            <a:pPr eaLnBrk="1" hangingPunct="1">
              <a:spcAft>
                <a:spcPts val="2400"/>
              </a:spcAft>
              <a:buSzPct val="100000"/>
              <a:buFont typeface="Times New Roman" charset="0"/>
              <a:buChar char="→"/>
            </a:pPr>
            <a:r>
              <a:rPr lang="en-GB" b="1">
                <a:solidFill>
                  <a:srgbClr val="000080"/>
                </a:solidFill>
                <a:latin typeface="Palatino Linotype" charset="0"/>
              </a:rPr>
              <a:t> </a:t>
            </a:r>
            <a:r>
              <a:rPr lang="en-GB">
                <a:solidFill>
                  <a:srgbClr val="000080"/>
                </a:solidFill>
                <a:latin typeface="Palatino Linotype" charset="0"/>
              </a:rPr>
              <a:t>Climate response to volcanoes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a:t>
            </a:r>
            <a:r>
              <a:rPr lang="en-GB" b="1">
                <a:solidFill>
                  <a:srgbClr val="000080"/>
                </a:solidFill>
                <a:latin typeface="Palatino Linotype" charset="0"/>
                <a:sym typeface="Symbol" charset="0"/>
              </a:rPr>
              <a:t>Initialisation and volcanic forcing in forecasts</a:t>
            </a:r>
          </a:p>
          <a:p>
            <a:pPr eaLnBrk="1" hangingPunct="1">
              <a:spcAft>
                <a:spcPts val="2400"/>
              </a:spcAft>
              <a:buSzPct val="100000"/>
              <a:buFont typeface="Times New Roman" charset="0"/>
              <a:buChar char="→"/>
            </a:pPr>
            <a:r>
              <a:rPr lang="en-GB">
                <a:solidFill>
                  <a:srgbClr val="000080"/>
                </a:solidFill>
                <a:latin typeface="Palatino Linotype" charset="0"/>
                <a:sym typeface="Symbol" charset="0"/>
              </a:rPr>
              <a:t> Correlations and RMSE</a:t>
            </a:r>
          </a:p>
        </p:txBody>
      </p:sp>
      <p:sp>
        <p:nvSpPr>
          <p:cNvPr id="2355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GB" sz="1000">
                <a:solidFill>
                  <a:srgbClr val="FFFFFF"/>
                </a:solidFill>
              </a:rPr>
              <a:t>Reading, May 2015</a:t>
            </a:r>
            <a:endParaRPr lang="en-US" sz="1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Ángulos.thmx</Template>
  <TotalTime>1944</TotalTime>
  <Words>1173</Words>
  <Application>Microsoft Macintosh PowerPoint</Application>
  <PresentationFormat>Présentation à l'écran (4:3)</PresentationFormat>
  <Paragraphs>162</Paragraphs>
  <Slides>22</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Century Gothic</vt:lpstr>
      <vt:lpstr>ＭＳ Ｐゴシック</vt:lpstr>
      <vt:lpstr>Arial</vt:lpstr>
      <vt:lpstr>Wingdings</vt:lpstr>
      <vt:lpstr>Calibri</vt:lpstr>
      <vt:lpstr>Palatino Linotype</vt:lpstr>
      <vt:lpstr>Symbol</vt:lpstr>
      <vt:lpstr>Times New Roman</vt:lpstr>
      <vt:lpstr>Ángulos</vt:lpstr>
      <vt:lpstr>Présentation PowerPoint</vt:lpstr>
      <vt:lpstr>Introduction</vt:lpstr>
      <vt:lpstr>Introduction</vt:lpstr>
      <vt:lpstr>Présentation PowerPoint</vt:lpstr>
      <vt:lpstr>Présentation PowerPoint</vt:lpstr>
      <vt:lpstr>Climate response to volcanoes</vt:lpstr>
      <vt:lpstr>Climate response to volcanoes</vt:lpstr>
      <vt:lpstr>Climate response to volcanoes</vt:lpstr>
      <vt:lpstr>Présentation PowerPoint</vt:lpstr>
      <vt:lpstr>Initialisation and volcanoes</vt:lpstr>
      <vt:lpstr>Initialisation and volcanoes</vt:lpstr>
      <vt:lpstr>Initialisation and volcanoes</vt:lpstr>
      <vt:lpstr>Initialisation and volcanoes</vt:lpstr>
      <vt:lpstr>Présentation PowerPoint</vt:lpstr>
      <vt:lpstr>Correlation and RMSE</vt:lpstr>
      <vt:lpstr>Correlation and RMSE</vt:lpstr>
      <vt:lpstr>Conclusion</vt:lpstr>
      <vt:lpstr>Présentation PowerPoint</vt:lpstr>
      <vt:lpstr>Appendix</vt:lpstr>
      <vt:lpstr>Idealized forcing</vt:lpstr>
      <vt:lpstr>Idealized forcing</vt:lpstr>
      <vt:lpstr>Initialisation</vt:lpstr>
    </vt:vector>
  </TitlesOfParts>
  <Company>IC3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Franziska Ewald de Aceves</dc:creator>
  <cp:lastModifiedBy>Martin MENEGOZ</cp:lastModifiedBy>
  <cp:revision>257</cp:revision>
  <dcterms:created xsi:type="dcterms:W3CDTF">2012-06-07T13:45:56Z</dcterms:created>
  <dcterms:modified xsi:type="dcterms:W3CDTF">2015-05-12T13:52:31Z</dcterms:modified>
</cp:coreProperties>
</file>