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70" r:id="rId3"/>
    <p:sldId id="303" r:id="rId4"/>
    <p:sldId id="291" r:id="rId5"/>
    <p:sldId id="290" r:id="rId6"/>
    <p:sldId id="271" r:id="rId7"/>
    <p:sldId id="289" r:id="rId8"/>
    <p:sldId id="300" r:id="rId9"/>
    <p:sldId id="292" r:id="rId10"/>
    <p:sldId id="293" r:id="rId11"/>
    <p:sldId id="294" r:id="rId12"/>
    <p:sldId id="295" r:id="rId13"/>
    <p:sldId id="297" r:id="rId14"/>
    <p:sldId id="296" r:id="rId15"/>
    <p:sldId id="298" r:id="rId16"/>
    <p:sldId id="305" r:id="rId17"/>
    <p:sldId id="304" r:id="rId18"/>
  </p:sldIdLst>
  <p:sldSz cx="9144000" cy="7019925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7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658"/>
    <p:restoredTop sz="94648"/>
  </p:normalViewPr>
  <p:slideViewPr>
    <p:cSldViewPr>
      <p:cViewPr varScale="1">
        <p:scale>
          <a:sx n="57" d="100"/>
          <a:sy n="57" d="100"/>
        </p:scale>
        <p:origin x="1134" y="66"/>
      </p:cViewPr>
      <p:guideLst>
        <p:guide orient="horz" pos="221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313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2DC08444-F989-41FC-9A44-143BE8E22D7F}" type="datetimeFigureOut">
              <a:rPr lang="en-US" altLang="en-US"/>
              <a:pPr>
                <a:defRPr/>
              </a:pPr>
              <a:t>5/9/2016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68D91BCC-9981-4175-8F66-1219B65A89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31445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A461C002-AA19-49D5-80C3-ADC6802A22AC}" type="datetimeFigureOut">
              <a:rPr lang="en-US" altLang="en-US"/>
              <a:pPr>
                <a:defRPr/>
              </a:pPr>
              <a:t>5/9/2016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85800"/>
            <a:ext cx="4467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3E92368-6793-40AB-BCF7-737E998726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25944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251FE56-7C74-4D33-BC6C-2A3F5B16D32F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638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6344A2A-B987-4A4C-BE80-6398B55DFC07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369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FFD2F30-DCEF-43E0-8AD2-302533E684EC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761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hyperlink" Target="https://www.facebook.com/BSCCNS" TargetMode="External"/><Relationship Id="rId12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hyperlink" Target="https://www.youtube.com/user/BSCCNS" TargetMode="External"/><Relationship Id="rId5" Type="http://schemas.openxmlformats.org/officeDocument/2006/relationships/hyperlink" Target="https://www.linkedin.com/company/barcelona-supercomputing-center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hyperlink" Target="https://twitter.com/bsc_cns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Shape 5"/>
          <p:cNvSpPr txBox="1">
            <a:spLocks noChangeArrowheads="1"/>
          </p:cNvSpPr>
          <p:nvPr userDrawn="1"/>
        </p:nvSpPr>
        <p:spPr bwMode="auto"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  <a:extLst/>
        </p:spPr>
        <p:txBody>
          <a:bodyPr anchorCtr="1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s-ES" altLang="en-US" smtClean="0">
                <a:solidFill>
                  <a:srgbClr val="FFFFFF"/>
                </a:solidFill>
              </a:rPr>
              <a:t>www.bsc.es</a:t>
            </a:r>
            <a:endParaRPr lang="en-US" altLang="en-US" smtClean="0">
              <a:latin typeface="Calibri" pitchFamily="34" charset="0"/>
            </a:endParaRPr>
          </a:p>
        </p:txBody>
      </p:sp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830263"/>
            <a:ext cx="460375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25" y="1025525"/>
            <a:ext cx="101282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hlinkClick r:id="rId5"/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788" y="6386513"/>
            <a:ext cx="42545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7"/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6389688"/>
            <a:ext cx="3937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rId9"/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638" y="6386513"/>
            <a:ext cx="447675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rId11"/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386513"/>
            <a:ext cx="763588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4092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2900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Shape 3"/>
          <p:cNvSpPr txBox="1">
            <a:spLocks noChangeArrowheads="1"/>
          </p:cNvSpPr>
          <p:nvPr userDrawn="1"/>
        </p:nvSpPr>
        <p:spPr bwMode="auto">
          <a:xfrm>
            <a:off x="8458200" y="6505575"/>
            <a:ext cx="533400" cy="51435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9865E4B-3851-4070-B054-260E450179A8}" type="slidenum">
              <a:rPr lang="en-US" altLang="en-US" sz="1000">
                <a:solidFill>
                  <a:srgbClr val="23589C"/>
                </a:solidFill>
              </a:rPr>
              <a:pPr algn="r" eaLnBrk="1" hangingPunct="1"/>
              <a:t>‹#›</a:t>
            </a:fld>
            <a:endParaRPr lang="en-US" altLang="en-US">
              <a:latin typeface="Calibri" panose="020F0502020204030204" pitchFamily="34" charset="0"/>
            </a:endParaRPr>
          </a:p>
        </p:txBody>
      </p:sp>
      <p:pic>
        <p:nvPicPr>
          <p:cNvPr id="6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4463"/>
            <a:ext cx="1936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5413"/>
            <a:ext cx="57467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 noChangeAspect="1"/>
          </p:cNvSpPr>
          <p:nvPr>
            <p:ph type="title"/>
          </p:nvPr>
        </p:nvSpPr>
        <p:spPr>
          <a:xfrm>
            <a:off x="396876" y="144432"/>
            <a:ext cx="6191348" cy="696944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5" y="985391"/>
            <a:ext cx="8329365" cy="55201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011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2900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rrowheads="1"/>
          </p:cNvSpPr>
          <p:nvPr userDrawn="1"/>
        </p:nvSpPr>
        <p:spPr bwMode="auto">
          <a:xfrm>
            <a:off x="8458200" y="6505575"/>
            <a:ext cx="533400" cy="51435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57F90268-D4EE-4AA0-AD1D-76DC567C6F72}" type="slidenum">
              <a:rPr lang="en-US" altLang="en-US" sz="1000">
                <a:solidFill>
                  <a:srgbClr val="23589C"/>
                </a:solidFill>
              </a:rPr>
              <a:pPr algn="r" eaLnBrk="1" hangingPunct="1"/>
              <a:t>‹#›</a:t>
            </a:fld>
            <a:endParaRPr lang="en-US" altLang="en-US">
              <a:latin typeface="Calibri" panose="020F0502020204030204" pitchFamily="34" charset="0"/>
            </a:endParaRPr>
          </a:p>
        </p:txBody>
      </p:sp>
      <p:pic>
        <p:nvPicPr>
          <p:cNvPr id="7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4463"/>
            <a:ext cx="1936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5413"/>
            <a:ext cx="57467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 noChangeAspect="1"/>
          </p:cNvSpPr>
          <p:nvPr>
            <p:ph type="title"/>
          </p:nvPr>
        </p:nvSpPr>
        <p:spPr>
          <a:xfrm>
            <a:off x="396876" y="144432"/>
            <a:ext cx="6191348" cy="696944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5" y="985391"/>
            <a:ext cx="8329365" cy="55201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hart Placeholder 3"/>
          <p:cNvSpPr>
            <a:spLocks noGrp="1" noChangeAspect="1"/>
          </p:cNvSpPr>
          <p:nvPr>
            <p:ph type="chart" sz="quarter" idx="11"/>
          </p:nvPr>
        </p:nvSpPr>
        <p:spPr>
          <a:xfrm>
            <a:off x="4572000" y="1997794"/>
            <a:ext cx="4152900" cy="46085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smtClean="0"/>
              <a:t>Click icon to add chart</a:t>
            </a:r>
            <a:endParaRPr lang="es-E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760786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2900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rrowheads="1"/>
          </p:cNvSpPr>
          <p:nvPr userDrawn="1"/>
        </p:nvSpPr>
        <p:spPr bwMode="auto">
          <a:xfrm>
            <a:off x="8458200" y="6505575"/>
            <a:ext cx="533400" cy="51435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586A5E75-3765-4253-93CC-3D2801200187}" type="slidenum">
              <a:rPr lang="en-US" altLang="en-US" sz="1000">
                <a:solidFill>
                  <a:srgbClr val="23589C"/>
                </a:solidFill>
              </a:rPr>
              <a:pPr algn="r" eaLnBrk="1" hangingPunct="1"/>
              <a:t>‹#›</a:t>
            </a:fld>
            <a:endParaRPr lang="en-US" altLang="en-US">
              <a:latin typeface="Calibri" panose="020F0502020204030204" pitchFamily="34" charset="0"/>
            </a:endParaRPr>
          </a:p>
        </p:txBody>
      </p:sp>
      <p:pic>
        <p:nvPicPr>
          <p:cNvPr id="7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4463"/>
            <a:ext cx="1936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5413"/>
            <a:ext cx="57467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96876" y="144432"/>
            <a:ext cx="6191348" cy="696944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572000" y="3221930"/>
            <a:ext cx="4152900" cy="3384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5" y="985391"/>
            <a:ext cx="8329365" cy="55201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268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ture-pl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>
            <a:spLocks noChangeArrowheads="1"/>
          </p:cNvSpPr>
          <p:nvPr userDrawn="1"/>
        </p:nvSpPr>
        <p:spPr bwMode="auto">
          <a:xfrm>
            <a:off x="685800" y="2181225"/>
            <a:ext cx="7772400" cy="150495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s-ES" altLang="en-US" sz="2800" smtClean="0">
                <a:solidFill>
                  <a:srgbClr val="FFFFFF"/>
                </a:solidFill>
              </a:rPr>
              <a:t>FUTURE PLANS</a:t>
            </a:r>
            <a:endParaRPr lang="en-US" altLang="en-US" smtClean="0">
              <a:latin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1"/>
          <p:cNvSpPr txBox="1">
            <a:spLocks noChangeAspect="1" noChangeArrowheads="1"/>
          </p:cNvSpPr>
          <p:nvPr userDrawn="1"/>
        </p:nvSpPr>
        <p:spPr bwMode="auto">
          <a:xfrm>
            <a:off x="838200" y="2333625"/>
            <a:ext cx="7772400" cy="150495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s-ES" altLang="en-US" sz="2800" smtClean="0">
                <a:solidFill>
                  <a:srgbClr val="FFFFFF"/>
                </a:solidFill>
              </a:rPr>
              <a:t>MAIN RESEARCH LINES &amp; RESULTS</a:t>
            </a:r>
            <a:endParaRPr lang="en-US" altLang="en-US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234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ture-pl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>
            <a:spLocks noChangeArrowheads="1"/>
          </p:cNvSpPr>
          <p:nvPr userDrawn="1"/>
        </p:nvSpPr>
        <p:spPr bwMode="auto">
          <a:xfrm>
            <a:off x="685800" y="2181225"/>
            <a:ext cx="7772400" cy="150495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s-ES" altLang="en-US" sz="2800" smtClean="0">
                <a:solidFill>
                  <a:srgbClr val="FFFFFF"/>
                </a:solidFill>
              </a:rPr>
              <a:t>FUTURE PLANS</a:t>
            </a:r>
            <a:endParaRPr lang="en-US" altLang="en-US" smtClean="0">
              <a:latin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1"/>
          <p:cNvSpPr txBox="1">
            <a:spLocks noChangeAspect="1" noChangeArrowheads="1"/>
          </p:cNvSpPr>
          <p:nvPr userDrawn="1"/>
        </p:nvSpPr>
        <p:spPr bwMode="auto">
          <a:xfrm>
            <a:off x="838200" y="2333625"/>
            <a:ext cx="7772400" cy="150495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s-ES" altLang="en-US" sz="2800" smtClean="0">
                <a:solidFill>
                  <a:srgbClr val="FFFFFF"/>
                </a:solidFill>
              </a:rPr>
              <a:t>FUTURE PLANS</a:t>
            </a:r>
            <a:endParaRPr lang="en-US" altLang="en-US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622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  <a:extLst/>
        </p:spPr>
        <p:txBody>
          <a:bodyPr anchorCtr="1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s-ES" altLang="en-US" smtClean="0">
                <a:solidFill>
                  <a:srgbClr val="FFFFFF"/>
                </a:solidFill>
              </a:rPr>
              <a:t>www.bsc.es</a:t>
            </a:r>
            <a:endParaRPr lang="en-US" altLang="en-US" smtClean="0">
              <a:latin typeface="Calibri" pitchFamily="34" charset="0"/>
            </a:endParaRPr>
          </a:p>
        </p:txBody>
      </p:sp>
      <p:pic>
        <p:nvPicPr>
          <p:cNvPr id="5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85738"/>
            <a:ext cx="3306763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76213"/>
            <a:ext cx="8302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Título"/>
          <p:cNvSpPr>
            <a:spLocks noGrp="1" noChangeAspect="1"/>
          </p:cNvSpPr>
          <p:nvPr>
            <p:ph type="title"/>
          </p:nvPr>
        </p:nvSpPr>
        <p:spPr>
          <a:xfrm>
            <a:off x="457200" y="3176996"/>
            <a:ext cx="8229600" cy="665931"/>
          </a:xfrm>
          <a:prstGeom prst="rect">
            <a:avLst/>
          </a:prstGeom>
        </p:spPr>
        <p:txBody>
          <a:bodyPr/>
          <a:lstStyle>
            <a:lvl1pPr>
              <a:defRPr sz="3200" baseline="0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52491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-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584325"/>
            <a:ext cx="61912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1690688"/>
            <a:ext cx="155575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  <a:extLst/>
        </p:spPr>
        <p:txBody>
          <a:bodyPr anchorCtr="1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s-ES" altLang="en-US" smtClean="0">
                <a:solidFill>
                  <a:srgbClr val="FFFFFF"/>
                </a:solidFill>
              </a:rPr>
              <a:t>www.bsc.es</a:t>
            </a:r>
            <a:endParaRPr lang="en-US" altLang="en-US" smtClean="0">
              <a:latin typeface="Calibri" pitchFamily="34" charset="0"/>
            </a:endParaRPr>
          </a:p>
        </p:txBody>
      </p:sp>
      <p:sp>
        <p:nvSpPr>
          <p:cNvPr id="9" name="8 Título"/>
          <p:cNvSpPr>
            <a:spLocks noGrp="1" noChangeAspect="1"/>
          </p:cNvSpPr>
          <p:nvPr>
            <p:ph type="title"/>
          </p:nvPr>
        </p:nvSpPr>
        <p:spPr>
          <a:xfrm>
            <a:off x="3819339" y="4806106"/>
            <a:ext cx="4762872" cy="720080"/>
          </a:xfrm>
          <a:prstGeom prst="rect">
            <a:avLst/>
          </a:prstGeom>
        </p:spPr>
        <p:txBody>
          <a:bodyPr/>
          <a:lstStyle>
            <a:lvl1pPr algn="r"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96144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-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82563"/>
            <a:ext cx="1600200" cy="498475"/>
          </a:xfrm>
          <a:prstGeom prst="rect">
            <a:avLst/>
          </a:prstGeom>
          <a:noFill/>
          <a:ln>
            <a:noFill/>
          </a:ln>
          <a:extLst/>
        </p:spPr>
        <p:txBody>
          <a:bodyPr anchorCtr="1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s-ES" altLang="en-US" smtClean="0">
                <a:solidFill>
                  <a:srgbClr val="FFFFFF"/>
                </a:solidFill>
              </a:rPr>
              <a:t>www.bsc.es</a:t>
            </a:r>
            <a:endParaRPr lang="en-US" altLang="en-US" smtClean="0">
              <a:latin typeface="Calibri" pitchFamily="34" charset="0"/>
            </a:endParaRPr>
          </a:p>
        </p:txBody>
      </p:sp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016125"/>
            <a:ext cx="3306762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006600"/>
            <a:ext cx="8302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4702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321" r:id="rId1"/>
    <p:sldLayoutId id="2147485322" r:id="rId2"/>
    <p:sldLayoutId id="2147485323" r:id="rId3"/>
    <p:sldLayoutId id="2147485324" r:id="rId4"/>
    <p:sldLayoutId id="2147485325" r:id="rId5"/>
    <p:sldLayoutId id="2147485326" r:id="rId6"/>
    <p:sldLayoutId id="2147485327" r:id="rId7"/>
    <p:sldLayoutId id="2147485328" r:id="rId8"/>
    <p:sldLayoutId id="2147485329" r:id="rId9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itchFamily="34" charset="0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7" Type="http://schemas.openxmlformats.org/officeDocument/2006/relationships/image" Target="../media/image25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30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9.wmf"/><Relationship Id="rId4" Type="http://schemas.openxmlformats.org/officeDocument/2006/relationships/image" Target="../media/image26.wmf"/><Relationship Id="rId9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1"/>
          <p:cNvSpPr txBox="1">
            <a:spLocks/>
          </p:cNvSpPr>
          <p:nvPr/>
        </p:nvSpPr>
        <p:spPr>
          <a:xfrm>
            <a:off x="71438" y="2463800"/>
            <a:ext cx="9001125" cy="90011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s-ES" sz="3000" b="1" kern="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</a:t>
            </a:r>
            <a:r>
              <a:rPr lang="es-ES" sz="3000" b="1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000" b="1" kern="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radiative</a:t>
            </a:r>
            <a:r>
              <a:rPr lang="es-ES" sz="3000" b="1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000" b="1" kern="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effects</a:t>
            </a:r>
            <a:r>
              <a:rPr lang="es-ES" sz="3000" b="1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000" b="1" kern="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induced</a:t>
            </a:r>
            <a:r>
              <a:rPr lang="es-ES" sz="3000" b="1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000" b="1" kern="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es-ES" sz="3000" b="1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intense </a:t>
            </a:r>
            <a:r>
              <a:rPr lang="es-ES" sz="3000" b="1" kern="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desert</a:t>
            </a:r>
            <a:r>
              <a:rPr lang="es-ES" sz="3000" b="1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000" b="1" kern="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dust</a:t>
            </a:r>
            <a:r>
              <a:rPr lang="es-ES" sz="3000" b="1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000" b="1" kern="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outbreaks</a:t>
            </a:r>
            <a:r>
              <a:rPr lang="es-ES" sz="3000" b="1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000" b="1" kern="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</a:t>
            </a:r>
            <a:r>
              <a:rPr lang="es-ES" sz="3000" b="1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000" b="1" kern="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sz="3000" b="1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000" b="1" kern="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broader</a:t>
            </a:r>
            <a:r>
              <a:rPr lang="es-ES" sz="3000" b="1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000" b="1" kern="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Mediterranean</a:t>
            </a:r>
            <a:r>
              <a:rPr lang="es-ES" sz="3000" b="1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000" b="1" kern="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basin</a:t>
            </a:r>
            <a:endParaRPr lang="es-ES" sz="3000" b="1" kern="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ubtitle 12"/>
          <p:cNvSpPr txBox="1">
            <a:spLocks/>
          </p:cNvSpPr>
          <p:nvPr/>
        </p:nvSpPr>
        <p:spPr>
          <a:xfrm>
            <a:off x="431800" y="3860800"/>
            <a:ext cx="8280400" cy="86360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s-ES" b="1" u="sng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Gkikas</a:t>
            </a:r>
            <a:r>
              <a:rPr lang="es-ES" b="1" kern="0" baseline="30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s-ES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V. Obiso</a:t>
            </a:r>
            <a:r>
              <a:rPr lang="es-ES" kern="0" baseline="30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s-ES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L. Vendrell</a:t>
            </a:r>
            <a:r>
              <a:rPr lang="es-ES" kern="0" baseline="30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s-ES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S. Basart</a:t>
            </a:r>
            <a:r>
              <a:rPr lang="es-ES" kern="0" baseline="30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s-ES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O. Jorba</a:t>
            </a:r>
            <a:r>
              <a:rPr lang="es-ES" kern="0" baseline="30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s-ES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indent="0">
              <a:buFontTx/>
              <a:buNone/>
              <a:defRPr/>
            </a:pPr>
            <a:r>
              <a:rPr lang="es-ES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C.P. Garcia-Pando</a:t>
            </a:r>
            <a:r>
              <a:rPr lang="es-ES" kern="0" baseline="30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2,3</a:t>
            </a:r>
            <a:r>
              <a:rPr lang="es-ES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N. Hatzianastassiou</a:t>
            </a:r>
            <a:r>
              <a:rPr lang="es-ES" kern="0" baseline="30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s-ES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S. Gassó</a:t>
            </a:r>
            <a:r>
              <a:rPr lang="es-ES" kern="0" baseline="30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s-ES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J.M. Baldasano</a:t>
            </a:r>
            <a:r>
              <a:rPr lang="es-ES" kern="0" baseline="30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  <a:endParaRPr lang="es-ES" kern="0" baseline="300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244" name="Group 8"/>
          <p:cNvGrpSpPr>
            <a:grpSpLocks/>
          </p:cNvGrpSpPr>
          <p:nvPr/>
        </p:nvGrpSpPr>
        <p:grpSpPr bwMode="auto">
          <a:xfrm>
            <a:off x="500063" y="4986338"/>
            <a:ext cx="8143875" cy="900112"/>
            <a:chOff x="500158" y="4986000"/>
            <a:chExt cx="8143684" cy="900000"/>
          </a:xfrm>
        </p:grpSpPr>
        <p:pic>
          <p:nvPicPr>
            <p:cNvPr id="1024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158" y="5076000"/>
              <a:ext cx="2681824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0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075" y="5076000"/>
              <a:ext cx="870773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1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6941" y="5076000"/>
              <a:ext cx="2250715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2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7109" y="5076000"/>
              <a:ext cx="492000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3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3842" y="4986000"/>
              <a:ext cx="900000" cy="9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4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425" y="6146800"/>
            <a:ext cx="2627313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Box 16"/>
          <p:cNvSpPr txBox="1">
            <a:spLocks noChangeArrowheads="1"/>
          </p:cNvSpPr>
          <p:nvPr/>
        </p:nvSpPr>
        <p:spPr bwMode="auto">
          <a:xfrm>
            <a:off x="635000" y="6156325"/>
            <a:ext cx="446405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chemeClr val="accent1"/>
                </a:solidFill>
                <a:latin typeface="Times New Roman" panose="02020603050405020304" pitchFamily="18" charset="0"/>
              </a:rPr>
              <a:t>MDRAF </a:t>
            </a:r>
          </a:p>
          <a:p>
            <a:pPr algn="ctr" eaLnBrk="1" hangingPunct="1"/>
            <a:r>
              <a:rPr lang="en-US" altLang="en-US" b="1">
                <a:solidFill>
                  <a:schemeClr val="accent1"/>
                </a:solidFill>
                <a:latin typeface="Times New Roman" panose="02020603050405020304" pitchFamily="18" charset="0"/>
              </a:rPr>
              <a:t>MC-IEF-Intra-European Fellowships (IEF)</a:t>
            </a:r>
          </a:p>
        </p:txBody>
      </p:sp>
      <p:sp>
        <p:nvSpPr>
          <p:cNvPr id="10247" name="TextBox 17"/>
          <p:cNvSpPr txBox="1">
            <a:spLocks noChangeArrowheads="1"/>
          </p:cNvSpPr>
          <p:nvPr/>
        </p:nvSpPr>
        <p:spPr bwMode="auto">
          <a:xfrm>
            <a:off x="7181850" y="1139825"/>
            <a:ext cx="183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chemeClr val="accent1"/>
                </a:solidFill>
                <a:latin typeface="Times New Roman" panose="02020603050405020304" pitchFamily="18" charset="0"/>
              </a:rPr>
              <a:t>Vienna</a:t>
            </a:r>
            <a:r>
              <a:rPr lang="sr-Latn-RS" altLang="en-US" sz="1400" b="1">
                <a:solidFill>
                  <a:schemeClr val="accent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1400" b="1">
                <a:solidFill>
                  <a:schemeClr val="accent1"/>
                </a:solidFill>
                <a:latin typeface="Times New Roman" panose="02020603050405020304" pitchFamily="18" charset="0"/>
              </a:rPr>
              <a:t>22</a:t>
            </a:r>
            <a:r>
              <a:rPr lang="sr-Latn-RS" altLang="en-US" sz="1400" b="1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400" b="1">
                <a:solidFill>
                  <a:schemeClr val="accent1"/>
                </a:solidFill>
                <a:latin typeface="Times New Roman" panose="02020603050405020304" pitchFamily="18" charset="0"/>
              </a:rPr>
              <a:t>April 2016</a:t>
            </a:r>
            <a:endParaRPr lang="es-ES" altLang="en-US" sz="1400" b="1">
              <a:solidFill>
                <a:schemeClr val="accent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248" name="Picture 18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288" y="404813"/>
            <a:ext cx="9001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nodeType="clickPar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5" y="3541713"/>
            <a:ext cx="18002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5" y="1719263"/>
            <a:ext cx="1800225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55563"/>
            <a:ext cx="6191250" cy="696912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" altLang="en-US" sz="2400" b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Instantaneous NET DREs based on NMMB simulations (2</a:t>
            </a:r>
            <a:r>
              <a:rPr lang="es-ES" altLang="en-US" sz="2400" b="1" baseline="30000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nd</a:t>
            </a:r>
            <a:r>
              <a:rPr lang="es-ES" altLang="en-US" sz="2400" b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August 2012)</a:t>
            </a:r>
            <a:endParaRPr lang="es-ES" altLang="en-US" sz="2400" smtClean="0">
              <a:ea typeface="ＭＳ Ｐゴシック" pitchFamily="34" charset="-128"/>
            </a:endParaRPr>
          </a:p>
        </p:txBody>
      </p:sp>
      <p:pic>
        <p:nvPicPr>
          <p:cNvPr id="19461" name="Picture 2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19263"/>
            <a:ext cx="1800225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8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719263"/>
            <a:ext cx="1800225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1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719263"/>
            <a:ext cx="1800225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2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719263"/>
            <a:ext cx="1800225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4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41713"/>
            <a:ext cx="18002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8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541713"/>
            <a:ext cx="18002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19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541713"/>
            <a:ext cx="18002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20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541713"/>
            <a:ext cx="18002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9" name="TextBox 34"/>
          <p:cNvSpPr txBox="1">
            <a:spLocks noChangeArrowheads="1"/>
          </p:cNvSpPr>
          <p:nvPr/>
        </p:nvSpPr>
        <p:spPr bwMode="auto">
          <a:xfrm rot="-5400000">
            <a:off x="-684212" y="2155825"/>
            <a:ext cx="1512887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+12H (Day)</a:t>
            </a:r>
          </a:p>
        </p:txBody>
      </p:sp>
      <p:sp>
        <p:nvSpPr>
          <p:cNvPr id="19470" name="TextBox 35"/>
          <p:cNvSpPr txBox="1">
            <a:spLocks noChangeArrowheads="1"/>
          </p:cNvSpPr>
          <p:nvPr/>
        </p:nvSpPr>
        <p:spPr bwMode="auto">
          <a:xfrm rot="-5400000">
            <a:off x="-683419" y="4015581"/>
            <a:ext cx="1511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+24H (Night)</a:t>
            </a:r>
          </a:p>
        </p:txBody>
      </p:sp>
      <p:sp>
        <p:nvSpPr>
          <p:cNvPr id="19471" name="TextBox 40"/>
          <p:cNvSpPr txBox="1">
            <a:spLocks noChangeArrowheads="1"/>
          </p:cNvSpPr>
          <p:nvPr/>
        </p:nvSpPr>
        <p:spPr bwMode="auto">
          <a:xfrm>
            <a:off x="144463" y="1395413"/>
            <a:ext cx="1800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Dust AOD</a:t>
            </a:r>
          </a:p>
        </p:txBody>
      </p:sp>
      <p:sp>
        <p:nvSpPr>
          <p:cNvPr id="19472" name="TextBox 41"/>
          <p:cNvSpPr txBox="1">
            <a:spLocks noChangeArrowheads="1"/>
          </p:cNvSpPr>
          <p:nvPr/>
        </p:nvSpPr>
        <p:spPr bwMode="auto">
          <a:xfrm>
            <a:off x="1944688" y="1395413"/>
            <a:ext cx="17986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TOA</a:t>
            </a:r>
          </a:p>
        </p:txBody>
      </p:sp>
      <p:sp>
        <p:nvSpPr>
          <p:cNvPr id="19473" name="TextBox 42"/>
          <p:cNvSpPr txBox="1">
            <a:spLocks noChangeArrowheads="1"/>
          </p:cNvSpPr>
          <p:nvPr/>
        </p:nvSpPr>
        <p:spPr bwMode="auto">
          <a:xfrm>
            <a:off x="3743325" y="1395413"/>
            <a:ext cx="1800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SURF</a:t>
            </a:r>
          </a:p>
        </p:txBody>
      </p:sp>
      <p:sp>
        <p:nvSpPr>
          <p:cNvPr id="19474" name="TextBox 43"/>
          <p:cNvSpPr txBox="1">
            <a:spLocks noChangeArrowheads="1"/>
          </p:cNvSpPr>
          <p:nvPr/>
        </p:nvSpPr>
        <p:spPr bwMode="auto">
          <a:xfrm>
            <a:off x="5543550" y="1395413"/>
            <a:ext cx="1800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NETSURF</a:t>
            </a:r>
          </a:p>
        </p:txBody>
      </p:sp>
      <p:sp>
        <p:nvSpPr>
          <p:cNvPr id="19475" name="TextBox 44"/>
          <p:cNvSpPr txBox="1">
            <a:spLocks noChangeArrowheads="1"/>
          </p:cNvSpPr>
          <p:nvPr/>
        </p:nvSpPr>
        <p:spPr bwMode="auto">
          <a:xfrm>
            <a:off x="7343775" y="1395413"/>
            <a:ext cx="1800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ATM</a:t>
            </a:r>
          </a:p>
        </p:txBody>
      </p:sp>
      <p:sp>
        <p:nvSpPr>
          <p:cNvPr id="32" name="TextBox 10"/>
          <p:cNvSpPr txBox="1">
            <a:spLocks noChangeArrowheads="1"/>
          </p:cNvSpPr>
          <p:nvPr/>
        </p:nvSpPr>
        <p:spPr bwMode="auto">
          <a:xfrm>
            <a:off x="539750" y="5040313"/>
            <a:ext cx="23050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u="sng">
                <a:solidFill>
                  <a:srgbClr val="000000"/>
                </a:solidFill>
                <a:latin typeface="Times New Roman" panose="02020603050405020304" pitchFamily="18" charset="0"/>
              </a:rPr>
              <a:t>TOA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Warming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/</a:t>
            </a:r>
            <a:r>
              <a:rPr lang="en-US" altLang="en-US" b="1">
                <a:solidFill>
                  <a:schemeClr val="tx2"/>
                </a:solidFill>
                <a:latin typeface="Times New Roman" panose="02020603050405020304" pitchFamily="18" charset="0"/>
              </a:rPr>
              <a:t>cooling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over desert/sea at noon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Higher/lower albedos</a:t>
            </a:r>
          </a:p>
        </p:txBody>
      </p:sp>
      <p:sp>
        <p:nvSpPr>
          <p:cNvPr id="33" name="TextBox 10"/>
          <p:cNvSpPr txBox="1">
            <a:spLocks noChangeArrowheads="1"/>
          </p:cNvSpPr>
          <p:nvPr/>
        </p:nvSpPr>
        <p:spPr bwMode="auto">
          <a:xfrm>
            <a:off x="3492500" y="5040313"/>
            <a:ext cx="2159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u="sng">
                <a:solidFill>
                  <a:srgbClr val="000000"/>
                </a:solidFill>
                <a:latin typeface="Times New Roman" panose="02020603050405020304" pitchFamily="18" charset="0"/>
              </a:rPr>
              <a:t>SURF &amp; NETSURF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b="1">
                <a:solidFill>
                  <a:schemeClr val="tx2"/>
                </a:solidFill>
                <a:latin typeface="Times New Roman" panose="02020603050405020304" pitchFamily="18" charset="0"/>
              </a:rPr>
              <a:t>Cooling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/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warming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during day/night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SW/LW effects</a:t>
            </a:r>
          </a:p>
        </p:txBody>
      </p:sp>
      <p:sp>
        <p:nvSpPr>
          <p:cNvPr id="34" name="TextBox 10"/>
          <p:cNvSpPr txBox="1">
            <a:spLocks noChangeArrowheads="1"/>
          </p:cNvSpPr>
          <p:nvPr/>
        </p:nvSpPr>
        <p:spPr bwMode="auto">
          <a:xfrm>
            <a:off x="6299200" y="5040313"/>
            <a:ext cx="23050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u="sng">
                <a:solidFill>
                  <a:srgbClr val="000000"/>
                </a:solidFill>
                <a:latin typeface="Times New Roman" panose="02020603050405020304" pitchFamily="18" charset="0"/>
              </a:rPr>
              <a:t>ATM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Warming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/</a:t>
            </a:r>
            <a:r>
              <a:rPr lang="en-US" altLang="en-US" b="1">
                <a:solidFill>
                  <a:schemeClr val="tx2"/>
                </a:solidFill>
                <a:latin typeface="Times New Roman" panose="02020603050405020304" pitchFamily="18" charset="0"/>
              </a:rPr>
              <a:t>cooling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during day/night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SW/LW effects</a:t>
            </a:r>
          </a:p>
        </p:txBody>
      </p:sp>
      <p:sp>
        <p:nvSpPr>
          <p:cNvPr id="3" name="Oval 2"/>
          <p:cNvSpPr/>
          <p:nvPr/>
        </p:nvSpPr>
        <p:spPr>
          <a:xfrm rot="1157968">
            <a:off x="2278063" y="2557463"/>
            <a:ext cx="842962" cy="292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 rot="1157968">
            <a:off x="4094163" y="4243388"/>
            <a:ext cx="422275" cy="292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 rot="1157968">
            <a:off x="5875338" y="4249738"/>
            <a:ext cx="420687" cy="292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7507288" y="2178050"/>
            <a:ext cx="842962" cy="787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3913188" y="2163763"/>
            <a:ext cx="842962" cy="787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5724525" y="2097088"/>
            <a:ext cx="750888" cy="787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7658100" y="4125913"/>
            <a:ext cx="433388" cy="50958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2224088" y="2241550"/>
            <a:ext cx="479425" cy="24923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71550" y="6480175"/>
            <a:ext cx="7200900" cy="40005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Strong impacts driven by the desert dust outbreaks’ patterns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" grpId="0" animBg="1"/>
      <p:bldP spid="3" grpId="1" animBg="1"/>
      <p:bldP spid="3" grpId="2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  <p:bldP spid="43" grpId="0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9" grpId="0" animBg="1"/>
      <p:bldP spid="52" grpId="0" animBg="1"/>
      <p:bldP spid="52" grpId="1" animBg="1"/>
      <p:bldP spid="52" grpId="2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55563"/>
            <a:ext cx="6191250" cy="696912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" altLang="en-US" sz="2400" b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Regional DREs under clear sky conditions</a:t>
            </a:r>
            <a:br>
              <a:rPr lang="es-ES" altLang="en-US" sz="2400" b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</a:br>
            <a:r>
              <a:rPr lang="es-ES" altLang="en-US" sz="2400" b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for the 20 desert dust outbreaks  </a:t>
            </a:r>
            <a:endParaRPr lang="es-ES" altLang="en-US" sz="2400" smtClean="0">
              <a:ea typeface="ＭＳ Ｐゴシック" pitchFamily="34" charset="-128"/>
            </a:endParaRPr>
          </a:p>
        </p:txBody>
      </p:sp>
      <p:pic>
        <p:nvPicPr>
          <p:cNvPr id="20483" name="Picture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187450"/>
            <a:ext cx="2303463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187450"/>
            <a:ext cx="230505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6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2843213"/>
            <a:ext cx="2303463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7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843213"/>
            <a:ext cx="23050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9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4500563"/>
            <a:ext cx="2303463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10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4500563"/>
            <a:ext cx="2305050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TextBox 40"/>
          <p:cNvSpPr txBox="1">
            <a:spLocks noChangeArrowheads="1"/>
          </p:cNvSpPr>
          <p:nvPr/>
        </p:nvSpPr>
        <p:spPr bwMode="auto">
          <a:xfrm>
            <a:off x="1079500" y="900113"/>
            <a:ext cx="2303463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MSD</a:t>
            </a:r>
          </a:p>
        </p:txBody>
      </p:sp>
      <p:sp>
        <p:nvSpPr>
          <p:cNvPr id="20490" name="TextBox 40"/>
          <p:cNvSpPr txBox="1">
            <a:spLocks noChangeArrowheads="1"/>
          </p:cNvSpPr>
          <p:nvPr/>
        </p:nvSpPr>
        <p:spPr bwMode="auto">
          <a:xfrm>
            <a:off x="4140200" y="900113"/>
            <a:ext cx="230505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SDD</a:t>
            </a:r>
          </a:p>
        </p:txBody>
      </p:sp>
      <p:sp>
        <p:nvSpPr>
          <p:cNvPr id="20491" name="TextBox 40"/>
          <p:cNvSpPr txBox="1">
            <a:spLocks noChangeArrowheads="1"/>
          </p:cNvSpPr>
          <p:nvPr/>
        </p:nvSpPr>
        <p:spPr bwMode="auto">
          <a:xfrm rot="-5400000">
            <a:off x="-179387" y="1800225"/>
            <a:ext cx="180022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NET (SW+LW)</a:t>
            </a:r>
          </a:p>
        </p:txBody>
      </p:sp>
      <p:sp>
        <p:nvSpPr>
          <p:cNvPr id="20492" name="TextBox 40"/>
          <p:cNvSpPr txBox="1">
            <a:spLocks noChangeArrowheads="1"/>
          </p:cNvSpPr>
          <p:nvPr/>
        </p:nvSpPr>
        <p:spPr bwMode="auto">
          <a:xfrm rot="-5400000">
            <a:off x="-107949" y="3492500"/>
            <a:ext cx="165735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SW</a:t>
            </a:r>
          </a:p>
        </p:txBody>
      </p:sp>
      <p:sp>
        <p:nvSpPr>
          <p:cNvPr id="20493" name="TextBox 40"/>
          <p:cNvSpPr txBox="1">
            <a:spLocks noChangeArrowheads="1"/>
          </p:cNvSpPr>
          <p:nvPr/>
        </p:nvSpPr>
        <p:spPr bwMode="auto">
          <a:xfrm rot="-5400000">
            <a:off x="-108743" y="5076031"/>
            <a:ext cx="165576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LW</a:t>
            </a:r>
          </a:p>
        </p:txBody>
      </p:sp>
      <p:sp>
        <p:nvSpPr>
          <p:cNvPr id="18" name="TextBox 10"/>
          <p:cNvSpPr txBox="1">
            <a:spLocks noChangeArrowheads="1"/>
          </p:cNvSpPr>
          <p:nvPr/>
        </p:nvSpPr>
        <p:spPr bwMode="auto">
          <a:xfrm>
            <a:off x="6732588" y="1116013"/>
            <a:ext cx="233997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Surface </a:t>
            </a:r>
            <a:r>
              <a:rPr lang="en-US" altLang="en-US" b="1">
                <a:solidFill>
                  <a:schemeClr val="accent2"/>
                </a:solidFill>
                <a:latin typeface="Times New Roman" panose="02020603050405020304" pitchFamily="18" charset="0"/>
              </a:rPr>
              <a:t>cooling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(up to 60 W/m</a:t>
            </a:r>
            <a:r>
              <a:rPr lang="en-US" altLang="en-US" baseline="3000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Atmospheric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warming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(up to 30 W/m</a:t>
            </a:r>
            <a:r>
              <a:rPr lang="en-US" altLang="en-US" baseline="3000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Planetary </a:t>
            </a:r>
            <a:r>
              <a:rPr lang="en-US" altLang="en-US" b="1">
                <a:solidFill>
                  <a:schemeClr val="tx2"/>
                </a:solidFill>
                <a:latin typeface="Times New Roman" panose="02020603050405020304" pitchFamily="18" charset="0"/>
              </a:rPr>
              <a:t>cooling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(up to 20 W/m</a:t>
            </a:r>
            <a:r>
              <a:rPr lang="en-US" altLang="en-US" baseline="3000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6732588" y="3203575"/>
            <a:ext cx="23399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Slightly </a:t>
            </a: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higher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 SW DREs compared to NET DREs </a:t>
            </a:r>
          </a:p>
        </p:txBody>
      </p:sp>
      <p:sp>
        <p:nvSpPr>
          <p:cNvPr id="20" name="TextBox 10"/>
          <p:cNvSpPr txBox="1">
            <a:spLocks noChangeArrowheads="1"/>
          </p:cNvSpPr>
          <p:nvPr/>
        </p:nvSpPr>
        <p:spPr bwMode="auto">
          <a:xfrm>
            <a:off x="6732588" y="4427538"/>
            <a:ext cx="233997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Reverse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 LW effects </a:t>
            </a:r>
          </a:p>
          <a:p>
            <a:pPr algn="ctr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of </a:t>
            </a: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lower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 magnitude compared to SW ones</a:t>
            </a:r>
          </a:p>
          <a:p>
            <a:pPr algn="just"/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Predominance of </a:t>
            </a:r>
          </a:p>
          <a:p>
            <a:pPr algn="ctr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SW effects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</a:p>
        </p:txBody>
      </p:sp>
      <p:sp>
        <p:nvSpPr>
          <p:cNvPr id="21" name="TextBox 10"/>
          <p:cNvSpPr txBox="1">
            <a:spLocks noChangeArrowheads="1"/>
          </p:cNvSpPr>
          <p:nvPr/>
        </p:nvSpPr>
        <p:spPr bwMode="auto">
          <a:xfrm>
            <a:off x="0" y="6227763"/>
            <a:ext cx="8459788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Planetary </a:t>
            </a: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warming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 and </a:t>
            </a:r>
            <a:r>
              <a:rPr lang="en-US" altLang="en-US" sz="2000" b="1">
                <a:solidFill>
                  <a:schemeClr val="bg2"/>
                </a:solidFill>
                <a:latin typeface="Times New Roman" panose="02020603050405020304" pitchFamily="18" charset="0"/>
              </a:rPr>
              <a:t>cooling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 in SDD and MSD, respectively, at noon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Higher albedos across the Sahara desert 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 Increase of atmospheric </a:t>
            </a: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warming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" name="Oval 2"/>
          <p:cNvSpPr/>
          <p:nvPr/>
        </p:nvSpPr>
        <p:spPr>
          <a:xfrm>
            <a:off x="1489075" y="1979613"/>
            <a:ext cx="287338" cy="2873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046288" y="1979613"/>
            <a:ext cx="287337" cy="288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2595563" y="1979613"/>
            <a:ext cx="287337" cy="288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4567238" y="1836738"/>
            <a:ext cx="288925" cy="2873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5095875" y="1836738"/>
            <a:ext cx="288925" cy="2873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5657850" y="1836738"/>
            <a:ext cx="287338" cy="2873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3" grpId="0" animBg="1"/>
      <p:bldP spid="23" grpId="0" animBg="1"/>
      <p:bldP spid="24" grpId="0" animBg="1"/>
      <p:bldP spid="25" grpId="0" animBg="1"/>
      <p:bldP spid="28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55563"/>
            <a:ext cx="6191250" cy="696912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" altLang="en-US" sz="2400" b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Impact on temperature at 2 meters:</a:t>
            </a:r>
            <a:br>
              <a:rPr lang="es-ES" altLang="en-US" sz="2400" b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</a:br>
            <a:r>
              <a:rPr lang="es-ES" altLang="en-US" sz="2400" b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</a:t>
            </a:r>
            <a:r>
              <a:rPr lang="es-ES" altLang="en-US" sz="2400" b="1" baseline="30000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nd</a:t>
            </a:r>
            <a:r>
              <a:rPr lang="es-ES" altLang="en-US" sz="2400" b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August 2012</a:t>
            </a:r>
            <a:endParaRPr lang="es-ES" altLang="en-US" sz="2400" smtClean="0">
              <a:ea typeface="ＭＳ Ｐゴシック" pitchFamily="34" charset="-128"/>
            </a:endParaRPr>
          </a:p>
        </p:txBody>
      </p:sp>
      <p:pic>
        <p:nvPicPr>
          <p:cNvPr id="21507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1260475"/>
            <a:ext cx="3024187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1260475"/>
            <a:ext cx="3024188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7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3419475"/>
            <a:ext cx="3024187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8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3419475"/>
            <a:ext cx="3024188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Box 9"/>
          <p:cNvSpPr txBox="1">
            <a:spLocks noChangeArrowheads="1"/>
          </p:cNvSpPr>
          <p:nvPr/>
        </p:nvSpPr>
        <p:spPr bwMode="auto">
          <a:xfrm>
            <a:off x="1439863" y="863600"/>
            <a:ext cx="3024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>
                <a:latin typeface="Times New Roman" panose="02020603050405020304" pitchFamily="18" charset="0"/>
              </a:rPr>
              <a:t>Daytime</a:t>
            </a:r>
          </a:p>
        </p:txBody>
      </p:sp>
      <p:sp>
        <p:nvSpPr>
          <p:cNvPr id="21512" name="TextBox 9"/>
          <p:cNvSpPr txBox="1">
            <a:spLocks noChangeArrowheads="1"/>
          </p:cNvSpPr>
          <p:nvPr/>
        </p:nvSpPr>
        <p:spPr bwMode="auto">
          <a:xfrm>
            <a:off x="4679950" y="863600"/>
            <a:ext cx="3024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>
                <a:latin typeface="Times New Roman" panose="02020603050405020304" pitchFamily="18" charset="0"/>
              </a:rPr>
              <a:t>Nighttime</a:t>
            </a:r>
          </a:p>
        </p:txBody>
      </p:sp>
      <p:sp>
        <p:nvSpPr>
          <p:cNvPr id="21513" name="TextBox 34"/>
          <p:cNvSpPr txBox="1">
            <a:spLocks noChangeArrowheads="1"/>
          </p:cNvSpPr>
          <p:nvPr/>
        </p:nvSpPr>
        <p:spPr bwMode="auto">
          <a:xfrm>
            <a:off x="71438" y="2232025"/>
            <a:ext cx="129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+12H</a:t>
            </a:r>
          </a:p>
        </p:txBody>
      </p:sp>
      <p:sp>
        <p:nvSpPr>
          <p:cNvPr id="21514" name="TextBox 35"/>
          <p:cNvSpPr txBox="1">
            <a:spLocks noChangeArrowheads="1"/>
          </p:cNvSpPr>
          <p:nvPr/>
        </p:nvSpPr>
        <p:spPr bwMode="auto">
          <a:xfrm>
            <a:off x="7775575" y="2232025"/>
            <a:ext cx="129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+24H</a:t>
            </a:r>
          </a:p>
        </p:txBody>
      </p:sp>
      <p:sp>
        <p:nvSpPr>
          <p:cNvPr id="21515" name="TextBox 38"/>
          <p:cNvSpPr txBox="1">
            <a:spLocks noChangeArrowheads="1"/>
          </p:cNvSpPr>
          <p:nvPr/>
        </p:nvSpPr>
        <p:spPr bwMode="auto">
          <a:xfrm>
            <a:off x="71438" y="4392613"/>
            <a:ext cx="12969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+36H</a:t>
            </a:r>
          </a:p>
        </p:txBody>
      </p:sp>
      <p:sp>
        <p:nvSpPr>
          <p:cNvPr id="21516" name="TextBox 39"/>
          <p:cNvSpPr txBox="1">
            <a:spLocks noChangeArrowheads="1"/>
          </p:cNvSpPr>
          <p:nvPr/>
        </p:nvSpPr>
        <p:spPr bwMode="auto">
          <a:xfrm>
            <a:off x="7775575" y="4392613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+48H</a:t>
            </a: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0" y="575945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SW DREs 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en-US" sz="2000" b="1">
                <a:solidFill>
                  <a:schemeClr val="tx2"/>
                </a:solidFill>
                <a:latin typeface="Times New Roman" panose="02020603050405020304" pitchFamily="18" charset="0"/>
              </a:rPr>
              <a:t>Reduction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 of temperature at 2 meters (up to 4 ºC) during daytime</a:t>
            </a:r>
          </a:p>
        </p:txBody>
      </p:sp>
      <p:sp>
        <p:nvSpPr>
          <p:cNvPr id="3" name="Oval 2"/>
          <p:cNvSpPr/>
          <p:nvPr/>
        </p:nvSpPr>
        <p:spPr>
          <a:xfrm rot="18675015">
            <a:off x="1735932" y="2313781"/>
            <a:ext cx="1009650" cy="576263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 rot="21600000">
            <a:off x="1908175" y="4662488"/>
            <a:ext cx="503238" cy="4318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 rot="21600000">
            <a:off x="2303463" y="4392613"/>
            <a:ext cx="485775" cy="185737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 rot="21600000">
            <a:off x="5364163" y="4762500"/>
            <a:ext cx="576262" cy="2079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 rot="1272807">
            <a:off x="5229225" y="2497138"/>
            <a:ext cx="711200" cy="365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FF0000"/>
              </a:solidFill>
            </a:endParaRPr>
          </a:p>
        </p:txBody>
      </p:sp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0" y="6119813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LW DREs 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Increase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of temperature at 2 meters (up to 3-4 ºC) during nighttime</a:t>
            </a:r>
          </a:p>
        </p:txBody>
      </p:sp>
      <p:sp>
        <p:nvSpPr>
          <p:cNvPr id="20" name="TextBox 10"/>
          <p:cNvSpPr txBox="1">
            <a:spLocks noChangeArrowheads="1"/>
          </p:cNvSpPr>
          <p:nvPr/>
        </p:nvSpPr>
        <p:spPr bwMode="auto">
          <a:xfrm>
            <a:off x="0" y="6480175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Reduction of the diurnal temperature range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55563"/>
            <a:ext cx="6191250" cy="696912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" altLang="en-US" sz="2400" b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Feedbacks on dust AOD and dust emissions (NSD)</a:t>
            </a:r>
            <a:endParaRPr lang="es-ES" altLang="en-US" sz="2400" smtClean="0">
              <a:ea typeface="ＭＳ Ｐゴシック" pitchFamily="34" charset="-128"/>
            </a:endParaRPr>
          </a:p>
        </p:txBody>
      </p:sp>
      <p:pic>
        <p:nvPicPr>
          <p:cNvPr id="22531" name="Picture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60475"/>
            <a:ext cx="396081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1260475"/>
            <a:ext cx="396081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Box 9"/>
          <p:cNvSpPr txBox="1">
            <a:spLocks noChangeArrowheads="1"/>
          </p:cNvSpPr>
          <p:nvPr/>
        </p:nvSpPr>
        <p:spPr bwMode="auto">
          <a:xfrm>
            <a:off x="179388" y="900113"/>
            <a:ext cx="3960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>
                <a:latin typeface="Times New Roman" panose="02020603050405020304" pitchFamily="18" charset="0"/>
              </a:rPr>
              <a:t>Dust AOD@550</a:t>
            </a:r>
          </a:p>
        </p:txBody>
      </p:sp>
      <p:sp>
        <p:nvSpPr>
          <p:cNvPr id="22534" name="TextBox 9"/>
          <p:cNvSpPr txBox="1">
            <a:spLocks noChangeArrowheads="1"/>
          </p:cNvSpPr>
          <p:nvPr/>
        </p:nvSpPr>
        <p:spPr bwMode="auto">
          <a:xfrm>
            <a:off x="4751388" y="900113"/>
            <a:ext cx="3960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>
                <a:latin typeface="Times New Roman" panose="02020603050405020304" pitchFamily="18" charset="0"/>
              </a:rPr>
              <a:t>Dust emission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771775" y="3924300"/>
            <a:ext cx="3600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 u="sng">
                <a:solidFill>
                  <a:schemeClr val="tx2"/>
                </a:solidFill>
                <a:latin typeface="Times New Roman" panose="02020603050405020304" pitchFamily="18" charset="0"/>
              </a:rPr>
              <a:t>Dust AOD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0" y="424815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Increasing RADOFF-RADON biases (</a:t>
            </a:r>
            <a:r>
              <a:rPr lang="en-US" altLang="en-US" b="1">
                <a:latin typeface="Times New Roman" panose="02020603050405020304" pitchFamily="18" charset="0"/>
              </a:rPr>
              <a:t>negative feedback</a:t>
            </a:r>
            <a:r>
              <a:rPr lang="en-US" altLang="en-US">
                <a:latin typeface="Times New Roman" panose="02020603050405020304" pitchFamily="18" charset="0"/>
              </a:rPr>
              <a:t>) for increasing forecast hours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b="1">
                <a:latin typeface="Times New Roman" panose="02020603050405020304" pitchFamily="18" charset="0"/>
              </a:rPr>
              <a:t>Reduction by 6.3%</a:t>
            </a:r>
            <a:r>
              <a:rPr lang="en-US" altLang="en-US">
                <a:latin typeface="Times New Roman" panose="02020603050405020304" pitchFamily="18" charset="0"/>
              </a:rPr>
              <a:t> of the regional (NSD) dust AOD over the forecast cycle (84 hours)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771775" y="4967288"/>
            <a:ext cx="3600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 u="sng">
                <a:solidFill>
                  <a:schemeClr val="tx2"/>
                </a:solidFill>
                <a:latin typeface="Times New Roman" panose="02020603050405020304" pitchFamily="18" charset="0"/>
              </a:rPr>
              <a:t>Dust emission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0" y="5292725"/>
            <a:ext cx="91440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Reduction of dust emission at noon-late noon for the RADON simulation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Reduced outgoing surface sensible heat flux from the ground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b="1">
                <a:latin typeface="Times New Roman" panose="02020603050405020304" pitchFamily="18" charset="0"/>
              </a:rPr>
              <a:t>Reduction by 19.7%</a:t>
            </a:r>
            <a:r>
              <a:rPr lang="en-US" altLang="en-US">
                <a:latin typeface="Times New Roman" panose="02020603050405020304" pitchFamily="18" charset="0"/>
              </a:rPr>
              <a:t> of the regional (NSD) dust emission over the forecast cycle (84 hours)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71550" y="6280150"/>
            <a:ext cx="7200900" cy="719138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Negative feedbacks on dust emission and dust AOD when dust radiative effects are considered into the numerical simulations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3956050"/>
            <a:ext cx="39243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55563"/>
            <a:ext cx="6191250" cy="696912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" altLang="en-US" sz="2400" b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Downwelling SW and LW radiation:</a:t>
            </a:r>
            <a:br>
              <a:rPr lang="es-ES" altLang="en-US" sz="2400" b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</a:br>
            <a:r>
              <a:rPr lang="es-ES" altLang="en-US" sz="2400" b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Comparison NMMB – BSRN </a:t>
            </a:r>
            <a:endParaRPr lang="es-ES" altLang="en-US" sz="2400" smtClean="0">
              <a:ea typeface="ＭＳ Ｐゴシック" pitchFamily="34" charset="-128"/>
            </a:endParaRPr>
          </a:p>
        </p:txBody>
      </p:sp>
      <p:pic>
        <p:nvPicPr>
          <p:cNvPr id="23556" name="Picture 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1260475"/>
            <a:ext cx="3600450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3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1260475"/>
            <a:ext cx="3600450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Box 9"/>
          <p:cNvSpPr txBox="1">
            <a:spLocks noChangeArrowheads="1"/>
          </p:cNvSpPr>
          <p:nvPr/>
        </p:nvSpPr>
        <p:spPr bwMode="auto">
          <a:xfrm>
            <a:off x="485775" y="900113"/>
            <a:ext cx="3600450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>
                <a:latin typeface="Times New Roman" panose="02020603050405020304" pitchFamily="18" charset="0"/>
              </a:rPr>
              <a:t>SW radiation</a:t>
            </a:r>
          </a:p>
        </p:txBody>
      </p:sp>
      <p:sp>
        <p:nvSpPr>
          <p:cNvPr id="23559" name="TextBox 9"/>
          <p:cNvSpPr txBox="1">
            <a:spLocks noChangeArrowheads="1"/>
          </p:cNvSpPr>
          <p:nvPr/>
        </p:nvSpPr>
        <p:spPr bwMode="auto">
          <a:xfrm>
            <a:off x="5057775" y="917575"/>
            <a:ext cx="3600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>
                <a:latin typeface="Times New Roman" panose="02020603050405020304" pitchFamily="18" charset="0"/>
              </a:rPr>
              <a:t>LW radiation</a:t>
            </a:r>
          </a:p>
        </p:txBody>
      </p:sp>
      <p:sp>
        <p:nvSpPr>
          <p:cNvPr id="23560" name="TextBox 9"/>
          <p:cNvSpPr txBox="1">
            <a:spLocks noChangeArrowheads="1"/>
          </p:cNvSpPr>
          <p:nvPr/>
        </p:nvSpPr>
        <p:spPr bwMode="auto">
          <a:xfrm>
            <a:off x="377825" y="3598863"/>
            <a:ext cx="3924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>
                <a:latin typeface="Times New Roman" panose="02020603050405020304" pitchFamily="18" charset="0"/>
              </a:rPr>
              <a:t>AOD@550nm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78388" y="3743325"/>
            <a:ext cx="3959225" cy="433388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Sede</a:t>
            </a: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Boker</a:t>
            </a: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(Israel) | 24 Feb. 2007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319588" y="4211638"/>
            <a:ext cx="48418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Misrepresentation of the dust outbreak by the model </a:t>
            </a:r>
            <a:r>
              <a:rPr lang="en-US" altLang="en-US">
                <a:latin typeface="Times New Roman" panose="02020603050405020304" pitchFamily="18" charset="0"/>
                <a:sym typeface="Wingdings" panose="05000000000000000000" pitchFamily="2" charset="2"/>
              </a:rPr>
              <a:t> Overestimation (by 30-40 Wm</a:t>
            </a:r>
            <a:r>
              <a:rPr lang="en-US" altLang="en-US" baseline="30000">
                <a:latin typeface="Times New Roman" panose="02020603050405020304" pitchFamily="18" charset="0"/>
                <a:sym typeface="Wingdings" panose="05000000000000000000" pitchFamily="2" charset="2"/>
              </a:rPr>
              <a:t>-2</a:t>
            </a:r>
            <a:r>
              <a:rPr lang="en-US" altLang="en-US">
                <a:latin typeface="Times New Roman" panose="02020603050405020304" pitchFamily="18" charset="0"/>
                <a:sym typeface="Wingdings" panose="05000000000000000000" pitchFamily="2" charset="2"/>
              </a:rPr>
              <a:t>) of the SW radiation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 rot="16200000">
            <a:off x="-40481" y="5055394"/>
            <a:ext cx="2413000" cy="576262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 rot="16200000">
            <a:off x="642144" y="2253456"/>
            <a:ext cx="962025" cy="404813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319588" y="5075238"/>
            <a:ext cx="50053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LW effect </a:t>
            </a:r>
            <a:r>
              <a:rPr lang="en-US" altLang="en-US">
                <a:latin typeface="Times New Roman" panose="02020603050405020304" pitchFamily="18" charset="0"/>
                <a:sym typeface="Wingdings" panose="05000000000000000000" pitchFamily="2" charset="2"/>
              </a:rPr>
              <a:t> Reduction (by 20-30 Wm</a:t>
            </a:r>
            <a:r>
              <a:rPr lang="en-US" altLang="en-US" baseline="30000">
                <a:latin typeface="Times New Roman" panose="02020603050405020304" pitchFamily="18" charset="0"/>
                <a:sym typeface="Wingdings" panose="05000000000000000000" pitchFamily="2" charset="2"/>
              </a:rPr>
              <a:t>-2</a:t>
            </a:r>
            <a:r>
              <a:rPr lang="en-US" altLang="en-US">
                <a:latin typeface="Times New Roman" panose="02020603050405020304" pitchFamily="18" charset="0"/>
                <a:sym typeface="Wingdings" panose="05000000000000000000" pitchFamily="2" charset="2"/>
              </a:rPr>
              <a:t>) of the LW underestimation by the model (RADON)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 rot="16200000">
            <a:off x="1271588" y="5164138"/>
            <a:ext cx="863600" cy="431800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 rot="16200000">
            <a:off x="5988050" y="1936750"/>
            <a:ext cx="481013" cy="576263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319588" y="5651500"/>
            <a:ext cx="48418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Underestimation (by 300-600 Wm</a:t>
            </a:r>
            <a:r>
              <a:rPr lang="en-US" altLang="en-US" baseline="30000">
                <a:latin typeface="Times New Roman" panose="02020603050405020304" pitchFamily="18" charset="0"/>
              </a:rPr>
              <a:t>-2</a:t>
            </a:r>
            <a:r>
              <a:rPr lang="en-US" altLang="en-US">
                <a:latin typeface="Times New Roman" panose="02020603050405020304" pitchFamily="18" charset="0"/>
              </a:rPr>
              <a:t>) of the SW radiation by the model </a:t>
            </a:r>
            <a:r>
              <a:rPr lang="en-US" altLang="en-US">
                <a:latin typeface="Times New Roman" panose="02020603050405020304" pitchFamily="18" charset="0"/>
                <a:sym typeface="Wingdings" panose="05000000000000000000" pitchFamily="2" charset="2"/>
              </a:rPr>
              <a:t> Development of low clouds based on model simulations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 rot="16200000">
            <a:off x="2334418" y="2177257"/>
            <a:ext cx="1223963" cy="431800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625" y="6613525"/>
            <a:ext cx="8485188" cy="40005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Reduction of NMMB-BSRN differences for the RADON simulation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1" grpId="1" animBg="1"/>
      <p:bldP spid="12" grpId="0" animBg="1"/>
      <p:bldP spid="12" grpId="1" animBg="1"/>
      <p:bldP spid="13" grpId="0"/>
      <p:bldP spid="14" grpId="0" animBg="1"/>
      <p:bldP spid="14" grpId="1" animBg="1"/>
      <p:bldP spid="15" grpId="0" animBg="1"/>
      <p:bldP spid="15" grpId="1" animBg="1"/>
      <p:bldP spid="17" grpId="0"/>
      <p:bldP spid="18" grpId="0" animBg="1"/>
      <p:bldP spid="18" grpId="1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55563"/>
            <a:ext cx="6191250" cy="696912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" altLang="en-US" sz="2400" b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Temperature vertical profiles:</a:t>
            </a:r>
            <a:br>
              <a:rPr lang="es-ES" altLang="en-US" sz="2400" b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</a:br>
            <a:r>
              <a:rPr lang="es-ES" altLang="en-US" sz="2400" b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Comparison NMMB – FNL (NSD) </a:t>
            </a:r>
            <a:endParaRPr lang="es-ES" altLang="en-US" sz="2400" smtClean="0">
              <a:ea typeface="ＭＳ Ｐゴシック" pitchFamily="34" charset="-128"/>
            </a:endParaRPr>
          </a:p>
        </p:txBody>
      </p:sp>
      <p:pic>
        <p:nvPicPr>
          <p:cNvPr id="24579" name="Picture 5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1619250"/>
            <a:ext cx="3959225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7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388" y="1619250"/>
            <a:ext cx="3959225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TextBox 34"/>
          <p:cNvSpPr txBox="1">
            <a:spLocks noChangeArrowheads="1"/>
          </p:cNvSpPr>
          <p:nvPr/>
        </p:nvSpPr>
        <p:spPr bwMode="auto">
          <a:xfrm>
            <a:off x="1925638" y="1260475"/>
            <a:ext cx="720725" cy="36830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en-US" b="1" dirty="0" smtClean="0">
                <a:solidFill>
                  <a:schemeClr val="accent1"/>
                </a:solidFill>
                <a:latin typeface="Times New Roman" charset="0"/>
              </a:rPr>
              <a:t>+24H</a:t>
            </a:r>
          </a:p>
        </p:txBody>
      </p:sp>
      <p:sp>
        <p:nvSpPr>
          <p:cNvPr id="30730" name="TextBox 35"/>
          <p:cNvSpPr txBox="1">
            <a:spLocks noChangeArrowheads="1"/>
          </p:cNvSpPr>
          <p:nvPr/>
        </p:nvSpPr>
        <p:spPr bwMode="auto">
          <a:xfrm>
            <a:off x="6497638" y="1260475"/>
            <a:ext cx="720725" cy="36830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en-US" b="1" dirty="0" smtClean="0">
                <a:solidFill>
                  <a:schemeClr val="accent1"/>
                </a:solidFill>
                <a:latin typeface="Times New Roman" charset="0"/>
              </a:rPr>
              <a:t>+48H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11300" y="5940425"/>
            <a:ext cx="6121400" cy="646113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LW effect </a:t>
            </a:r>
            <a:r>
              <a:rPr lang="en-US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Reduction by 0.2-0.3 </a:t>
            </a:r>
            <a:r>
              <a:rPr lang="en-US" b="1" baseline="30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C, for the RADON simulation, of the model warm biases during nighttime</a:t>
            </a:r>
          </a:p>
        </p:txBody>
      </p:sp>
      <p:sp>
        <p:nvSpPr>
          <p:cNvPr id="3" name="Oval 2"/>
          <p:cNvSpPr/>
          <p:nvPr/>
        </p:nvSpPr>
        <p:spPr>
          <a:xfrm>
            <a:off x="1403350" y="3509963"/>
            <a:ext cx="1584325" cy="6477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940425" y="3365500"/>
            <a:ext cx="1666875" cy="792163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24586" name="TextBox 15"/>
          <p:cNvSpPr txBox="1">
            <a:spLocks noChangeArrowheads="1"/>
          </p:cNvSpPr>
          <p:nvPr/>
        </p:nvSpPr>
        <p:spPr bwMode="auto">
          <a:xfrm>
            <a:off x="3373438" y="5219700"/>
            <a:ext cx="2397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400" b="1">
                <a:latin typeface="Times New Roman" panose="02020603050405020304" pitchFamily="18" charset="0"/>
              </a:rPr>
              <a:t>Dust AOD ≥ 0.5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2 Título"/>
          <p:cNvSpPr>
            <a:spLocks noGrp="1"/>
          </p:cNvSpPr>
          <p:nvPr>
            <p:ph type="title"/>
          </p:nvPr>
        </p:nvSpPr>
        <p:spPr bwMode="auto">
          <a:xfrm>
            <a:off x="396875" y="144463"/>
            <a:ext cx="6191250" cy="696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altLang="en-US" b="1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Conclusions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 bwMode="auto">
          <a:xfrm>
            <a:off x="0" y="1079500"/>
            <a:ext cx="9144000" cy="5629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200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Identification of 20 intense and widespread Mediterranean dust outbreaks based on an objective and dynamic satellite algorithm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00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Calculation of the instantaneous DREs based on short-term (84 hours) simulations of the NMMB/BSC-Dust regional model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1800" u="sng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TOA</a:t>
            </a:r>
            <a:r>
              <a:rPr lang="en-US" altLang="en-US" sz="180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: </a:t>
            </a:r>
            <a:r>
              <a:rPr lang="en-US" altLang="en-US" sz="1800" b="1" smtClean="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Cooling (up to 250 Wm</a:t>
            </a:r>
            <a:r>
              <a:rPr lang="en-US" altLang="en-US" sz="1800" b="1" baseline="30000" smtClean="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-2</a:t>
            </a:r>
            <a:r>
              <a:rPr lang="en-US" altLang="en-US" sz="1800" b="1" smtClean="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)</a:t>
            </a:r>
            <a:r>
              <a:rPr lang="en-US" altLang="en-US" sz="180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/</a:t>
            </a:r>
            <a:r>
              <a:rPr lang="en-US" altLang="en-US" sz="1800" b="1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warming (up to 50 Wm</a:t>
            </a:r>
            <a:r>
              <a:rPr lang="en-US" altLang="en-US" sz="1800" b="1" baseline="30000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-2</a:t>
            </a:r>
            <a:r>
              <a:rPr lang="en-US" altLang="en-US" sz="1800" b="1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)</a:t>
            </a:r>
            <a:r>
              <a:rPr lang="en-US" altLang="en-US" sz="180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over sea/desert at noon </a:t>
            </a:r>
            <a:r>
              <a:rPr lang="en-US" altLang="en-US" sz="180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  <a:sym typeface="Wingdings" panose="05000000000000000000" pitchFamily="2" charset="2"/>
              </a:rPr>
              <a:t> higher albedos across desert areas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1800" u="sng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  <a:sym typeface="Wingdings" panose="05000000000000000000" pitchFamily="2" charset="2"/>
              </a:rPr>
              <a:t>SURF &amp; NETSURF</a:t>
            </a:r>
            <a:r>
              <a:rPr lang="en-US" altLang="en-US" sz="180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altLang="en-US" sz="1800" b="1" smtClean="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Cooling (up to 300 Wm</a:t>
            </a:r>
            <a:r>
              <a:rPr lang="en-US" altLang="en-US" sz="1800" b="1" baseline="30000" smtClean="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-2</a:t>
            </a:r>
            <a:r>
              <a:rPr lang="en-US" altLang="en-US" sz="1800" b="1" smtClean="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)</a:t>
            </a:r>
            <a:r>
              <a:rPr lang="en-US" altLang="en-US" sz="180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/</a:t>
            </a:r>
            <a:r>
              <a:rPr lang="en-US" altLang="en-US" sz="1800" b="1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warming (up to 50 Wm</a:t>
            </a:r>
            <a:r>
              <a:rPr lang="en-US" altLang="en-US" sz="1800" b="1" baseline="30000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-2</a:t>
            </a:r>
            <a:r>
              <a:rPr lang="en-US" altLang="en-US" sz="1800" b="1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)</a:t>
            </a:r>
            <a:r>
              <a:rPr lang="en-US" altLang="en-US" sz="180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during daytime/nighttime </a:t>
            </a:r>
            <a:r>
              <a:rPr lang="en-US" altLang="en-US" sz="180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  <a:sym typeface="Wingdings" panose="05000000000000000000" pitchFamily="2" charset="2"/>
              </a:rPr>
              <a:t> SW/LW effect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1800" u="sng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  <a:sym typeface="Wingdings" panose="05000000000000000000" pitchFamily="2" charset="2"/>
              </a:rPr>
              <a:t>ATM</a:t>
            </a:r>
            <a:r>
              <a:rPr lang="en-US" altLang="en-US" sz="180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altLang="en-US" sz="1800" b="1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Warming (up to 200 Wm</a:t>
            </a:r>
            <a:r>
              <a:rPr lang="en-US" altLang="en-US" sz="1800" b="1" baseline="30000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-2</a:t>
            </a:r>
            <a:r>
              <a:rPr lang="en-US" altLang="en-US" sz="1800" b="1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)</a:t>
            </a:r>
            <a:r>
              <a:rPr lang="en-US" altLang="en-US" sz="180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/</a:t>
            </a:r>
            <a:r>
              <a:rPr lang="en-US" altLang="en-US" sz="1800" b="1" smtClean="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cooling (up to 50 Wm</a:t>
            </a:r>
            <a:r>
              <a:rPr lang="en-US" altLang="en-US" sz="1800" b="1" baseline="30000" smtClean="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-2</a:t>
            </a:r>
            <a:r>
              <a:rPr lang="en-US" altLang="en-US" sz="1800" b="1" smtClean="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)</a:t>
            </a:r>
            <a:r>
              <a:rPr lang="en-US" altLang="en-US" sz="180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during daytime/nighttime </a:t>
            </a:r>
            <a:r>
              <a:rPr lang="en-US" altLang="en-US" sz="180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  <a:sym typeface="Wingdings" panose="05000000000000000000" pitchFamily="2" charset="2"/>
              </a:rPr>
              <a:t> SW/LW effect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180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  <a:sym typeface="Wingdings" panose="05000000000000000000" pitchFamily="2" charset="2"/>
              </a:rPr>
              <a:t>Predominance of the SW effects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000" b="1" smtClean="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  <a:sym typeface="Wingdings" panose="05000000000000000000" pitchFamily="2" charset="2"/>
              </a:rPr>
              <a:t>Reduction</a:t>
            </a:r>
            <a:r>
              <a:rPr lang="en-US" altLang="en-US" sz="200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  <a:sym typeface="Wingdings" panose="05000000000000000000" pitchFamily="2" charset="2"/>
              </a:rPr>
              <a:t>/</a:t>
            </a:r>
            <a:r>
              <a:rPr lang="en-US" alt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  <a:sym typeface="Wingdings" panose="05000000000000000000" pitchFamily="2" charset="2"/>
              </a:rPr>
              <a:t>increase</a:t>
            </a:r>
            <a:r>
              <a:rPr lang="en-US" altLang="en-US" sz="200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  <a:sym typeface="Wingdings" panose="05000000000000000000" pitchFamily="2" charset="2"/>
              </a:rPr>
              <a:t> of temperature at 2 m (by up to 4 </a:t>
            </a:r>
            <a:r>
              <a:rPr lang="en-US" altLang="en-US" sz="2000" baseline="3000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  <a:sym typeface="Wingdings" panose="05000000000000000000" pitchFamily="2" charset="2"/>
              </a:rPr>
              <a:t>o</a:t>
            </a:r>
            <a:r>
              <a:rPr lang="en-US" altLang="en-US" sz="200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  <a:sym typeface="Wingdings" panose="05000000000000000000" pitchFamily="2" charset="2"/>
              </a:rPr>
              <a:t>C) during daytime/nighttime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000" b="1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  <a:sym typeface="Wingdings" panose="05000000000000000000" pitchFamily="2" charset="2"/>
              </a:rPr>
              <a:t>Negative feedbacks</a:t>
            </a:r>
            <a:r>
              <a:rPr lang="en-US" altLang="en-US" sz="200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  <a:sym typeface="Wingdings" panose="05000000000000000000" pitchFamily="2" charset="2"/>
              </a:rPr>
              <a:t> on dust AOD and emission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00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  <a:sym typeface="Wingdings" panose="05000000000000000000" pitchFamily="2" charset="2"/>
              </a:rPr>
              <a:t>Reduction of the NMMB-BSRN biases, for the downwelling SW and LW radiation, when dust-radiation interactions are activated (RADON simulation)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00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  <a:sym typeface="Wingdings" panose="05000000000000000000" pitchFamily="2" charset="2"/>
              </a:rPr>
              <a:t>Better representation of the temperature fields during nighttime when dust radiative effects are considered into the numerical simulations (RADON simulation)   </a:t>
            </a:r>
          </a:p>
          <a:p>
            <a:pPr lvl="1">
              <a:buFontTx/>
              <a:buNone/>
            </a:pPr>
            <a:r>
              <a:rPr lang="en-US" altLang="en-US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  <a:sym typeface="Wingdings" panose="05000000000000000000" pitchFamily="2" charset="2"/>
              </a:rPr>
              <a:t>    </a:t>
            </a:r>
            <a:r>
              <a:rPr lang="en-US" altLang="en-US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en-US" smtClean="0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en-US" smtClean="0">
              <a:ea typeface="ＭＳ Ｐゴシック" panose="020B0600070205080204" pitchFamily="34" charset="-128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en-US" smtClean="0">
              <a:ea typeface="ＭＳ Ｐゴシック" panose="020B0600070205080204" pitchFamily="34" charset="-128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en-US" smtClean="0">
              <a:ea typeface="ＭＳ Ｐゴシック" panose="020B0600070205080204" pitchFamily="34" charset="-128"/>
            </a:endParaRPr>
          </a:p>
          <a:p>
            <a:pPr lvl="2"/>
            <a:endParaRPr lang="es-ES" altLang="en-US" smtClean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1"/>
          <p:cNvSpPr txBox="1">
            <a:spLocks/>
          </p:cNvSpPr>
          <p:nvPr/>
        </p:nvSpPr>
        <p:spPr>
          <a:xfrm>
            <a:off x="71438" y="2463800"/>
            <a:ext cx="9001125" cy="90011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s-ES" sz="3000" b="1" kern="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</a:t>
            </a:r>
            <a:r>
              <a:rPr lang="es-ES" sz="3000" b="1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000" b="1" kern="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radiative</a:t>
            </a:r>
            <a:r>
              <a:rPr lang="es-ES" sz="3000" b="1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000" b="1" kern="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effects</a:t>
            </a:r>
            <a:r>
              <a:rPr lang="es-ES" sz="3000" b="1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000" b="1" kern="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induced</a:t>
            </a:r>
            <a:r>
              <a:rPr lang="es-ES" sz="3000" b="1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000" b="1" kern="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es-ES" sz="3000" b="1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intense </a:t>
            </a:r>
            <a:r>
              <a:rPr lang="es-ES" sz="3000" b="1" kern="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desert</a:t>
            </a:r>
            <a:r>
              <a:rPr lang="es-ES" sz="3000" b="1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000" b="1" kern="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dust</a:t>
            </a:r>
            <a:r>
              <a:rPr lang="es-ES" sz="3000" b="1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000" b="1" kern="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outbreaks</a:t>
            </a:r>
            <a:r>
              <a:rPr lang="es-ES" sz="3000" b="1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000" b="1" kern="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</a:t>
            </a:r>
            <a:r>
              <a:rPr lang="es-ES" sz="3000" b="1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000" b="1" kern="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sz="3000" b="1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000" b="1" kern="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broader</a:t>
            </a:r>
            <a:r>
              <a:rPr lang="es-ES" sz="3000" b="1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000" b="1" kern="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Mediterranean</a:t>
            </a:r>
            <a:r>
              <a:rPr lang="es-ES" sz="3000" b="1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000" b="1" kern="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basin</a:t>
            </a:r>
            <a:endParaRPr lang="es-ES" sz="3000" b="1" kern="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ubtitle 12"/>
          <p:cNvSpPr txBox="1">
            <a:spLocks/>
          </p:cNvSpPr>
          <p:nvPr/>
        </p:nvSpPr>
        <p:spPr>
          <a:xfrm>
            <a:off x="431800" y="3860800"/>
            <a:ext cx="8280400" cy="86360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s-ES" b="1" u="sng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Gkikas</a:t>
            </a:r>
            <a:r>
              <a:rPr lang="es-ES" b="1" kern="0" baseline="30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s-ES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V. Obiso</a:t>
            </a:r>
            <a:r>
              <a:rPr lang="es-ES" kern="0" baseline="30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s-ES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L. Vendrell</a:t>
            </a:r>
            <a:r>
              <a:rPr lang="es-ES" kern="0" baseline="30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s-ES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S. Basart</a:t>
            </a:r>
            <a:r>
              <a:rPr lang="es-ES" kern="0" baseline="30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s-ES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O. Jorba</a:t>
            </a:r>
            <a:r>
              <a:rPr lang="es-ES" kern="0" baseline="30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s-ES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indent="0">
              <a:buFontTx/>
              <a:buNone/>
              <a:defRPr/>
            </a:pPr>
            <a:r>
              <a:rPr lang="es-ES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C.P. Garcia-Pando</a:t>
            </a:r>
            <a:r>
              <a:rPr lang="es-ES" kern="0" baseline="30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2,3</a:t>
            </a:r>
            <a:r>
              <a:rPr lang="es-ES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N. Hatzianastassiou</a:t>
            </a:r>
            <a:r>
              <a:rPr lang="es-ES" kern="0" baseline="30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s-ES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S. Gassó</a:t>
            </a:r>
            <a:r>
              <a:rPr lang="es-ES" kern="0" baseline="30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s-ES" kern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J.M. Baldasano</a:t>
            </a:r>
            <a:r>
              <a:rPr lang="es-ES" kern="0" baseline="30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  <a:endParaRPr lang="es-ES" kern="0" baseline="300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628" name="Group 8"/>
          <p:cNvGrpSpPr>
            <a:grpSpLocks/>
          </p:cNvGrpSpPr>
          <p:nvPr/>
        </p:nvGrpSpPr>
        <p:grpSpPr bwMode="auto">
          <a:xfrm>
            <a:off x="500063" y="4986338"/>
            <a:ext cx="8143875" cy="900112"/>
            <a:chOff x="500158" y="4986000"/>
            <a:chExt cx="8143684" cy="900000"/>
          </a:xfrm>
        </p:grpSpPr>
        <p:pic>
          <p:nvPicPr>
            <p:cNvPr id="26633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158" y="5076000"/>
              <a:ext cx="2681824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4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075" y="5076000"/>
              <a:ext cx="870773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5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6941" y="5076000"/>
              <a:ext cx="2250715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6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7109" y="5076000"/>
              <a:ext cx="492000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7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3842" y="4986000"/>
              <a:ext cx="900000" cy="9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629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425" y="6146800"/>
            <a:ext cx="2627313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Box 16"/>
          <p:cNvSpPr txBox="1">
            <a:spLocks noChangeArrowheads="1"/>
          </p:cNvSpPr>
          <p:nvPr/>
        </p:nvSpPr>
        <p:spPr bwMode="auto">
          <a:xfrm>
            <a:off x="635000" y="6156325"/>
            <a:ext cx="446405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chemeClr val="accent1"/>
                </a:solidFill>
                <a:latin typeface="Times New Roman" panose="02020603050405020304" pitchFamily="18" charset="0"/>
              </a:rPr>
              <a:t>MDRAF </a:t>
            </a:r>
          </a:p>
          <a:p>
            <a:pPr algn="ctr" eaLnBrk="1" hangingPunct="1"/>
            <a:r>
              <a:rPr lang="en-US" altLang="en-US" b="1">
                <a:solidFill>
                  <a:schemeClr val="accent1"/>
                </a:solidFill>
                <a:latin typeface="Times New Roman" panose="02020603050405020304" pitchFamily="18" charset="0"/>
              </a:rPr>
              <a:t>MC-IEF-Intra-European Fellowships (IEF)</a:t>
            </a:r>
          </a:p>
        </p:txBody>
      </p:sp>
      <p:sp>
        <p:nvSpPr>
          <p:cNvPr id="26631" name="TextBox 17"/>
          <p:cNvSpPr txBox="1">
            <a:spLocks noChangeArrowheads="1"/>
          </p:cNvSpPr>
          <p:nvPr/>
        </p:nvSpPr>
        <p:spPr bwMode="auto">
          <a:xfrm>
            <a:off x="7181850" y="1139825"/>
            <a:ext cx="183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chemeClr val="accent1"/>
                </a:solidFill>
                <a:latin typeface="Times New Roman" panose="02020603050405020304" pitchFamily="18" charset="0"/>
              </a:rPr>
              <a:t>Vienna</a:t>
            </a:r>
            <a:r>
              <a:rPr lang="sr-Latn-RS" altLang="en-US" sz="1400" b="1">
                <a:solidFill>
                  <a:schemeClr val="accent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1400" b="1">
                <a:solidFill>
                  <a:schemeClr val="accent1"/>
                </a:solidFill>
                <a:latin typeface="Times New Roman" panose="02020603050405020304" pitchFamily="18" charset="0"/>
              </a:rPr>
              <a:t>22</a:t>
            </a:r>
            <a:r>
              <a:rPr lang="sr-Latn-RS" altLang="en-US" sz="1400" b="1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400" b="1">
                <a:solidFill>
                  <a:schemeClr val="accent1"/>
                </a:solidFill>
                <a:latin typeface="Times New Roman" panose="02020603050405020304" pitchFamily="18" charset="0"/>
              </a:rPr>
              <a:t>April 2016</a:t>
            </a:r>
            <a:endParaRPr lang="es-ES" altLang="en-US" sz="1400" b="1">
              <a:solidFill>
                <a:schemeClr val="accent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6632" name="Picture 18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288" y="404813"/>
            <a:ext cx="9001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nodeType="clickPar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2 Título"/>
          <p:cNvSpPr>
            <a:spLocks noGrp="1"/>
          </p:cNvSpPr>
          <p:nvPr>
            <p:ph type="title"/>
          </p:nvPr>
        </p:nvSpPr>
        <p:spPr bwMode="auto">
          <a:xfrm>
            <a:off x="396875" y="144463"/>
            <a:ext cx="6191250" cy="696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altLang="en-US" b="1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Introduction – Aim of the study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 bwMode="auto">
          <a:xfrm>
            <a:off x="0" y="900113"/>
            <a:ext cx="9144000" cy="5629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210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Mediterranean is affected by desert dust outbreaks throughout the year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10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Spatiotemporal variability </a:t>
            </a:r>
            <a:r>
              <a:rPr lang="en-US" altLang="en-US" sz="2100" smtClean="0">
                <a:latin typeface="Times New Roman" panose="02020603050405020304" pitchFamily="18" charset="0"/>
                <a:ea typeface="ＭＳ Ｐゴシック" panose="020B0600070205080204" pitchFamily="34" charset="-128"/>
                <a:sym typeface="Wingdings" panose="05000000000000000000" pitchFamily="2" charset="2"/>
              </a:rPr>
              <a:t></a:t>
            </a:r>
            <a:r>
              <a:rPr lang="en-US" altLang="en-US" sz="210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prevailing atmospheric circulation patterns and dust mobilization in the source areas (Sahara Desert, Middle East)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10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Interaction of dust aerosols with the incoming solar (shortwave, SW) and outgoing terrestrial (longwave, LW) radiation </a:t>
            </a:r>
            <a:r>
              <a:rPr lang="en-US" altLang="en-US" sz="2100" smtClean="0">
                <a:latin typeface="Times New Roman" panose="02020603050405020304" pitchFamily="18" charset="0"/>
                <a:ea typeface="ＭＳ Ｐゴシック" panose="020B0600070205080204" pitchFamily="34" charset="-128"/>
                <a:sym typeface="Wingdings" panose="05000000000000000000" pitchFamily="2" charset="2"/>
              </a:rPr>
              <a:t> </a:t>
            </a:r>
            <a:r>
              <a:rPr lang="en-US" altLang="en-US" sz="210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Perturbation of the Earth-Atmosphere system’s radiation budget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10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Direct, semi-direct and indirect radiative effects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10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Impact on atmospheric processes from short- (weather) to long-term (climate) temporal scales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10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Direct Radiative Effects (DREs)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190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Scattering and absorption of SW radiation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190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Absorption and re-emission of LW radiation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10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Consideration of dust radiative impacts </a:t>
            </a:r>
            <a:r>
              <a:rPr lang="en-US" altLang="en-US" sz="2100" smtClean="0">
                <a:latin typeface="Times New Roman" panose="02020603050405020304" pitchFamily="18" charset="0"/>
                <a:ea typeface="ＭＳ Ｐゴシック" panose="020B0600070205080204" pitchFamily="34" charset="-128"/>
                <a:sym typeface="Wingdings" panose="05000000000000000000" pitchFamily="2" charset="2"/>
              </a:rPr>
              <a:t> Improvement of regional model weather forecasts (Pérez et al., 2006)</a:t>
            </a:r>
            <a:endParaRPr lang="en-US" altLang="en-US" sz="210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en-US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en-US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en-US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en-US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en-US" smtClean="0">
              <a:ea typeface="ＭＳ Ｐゴシック" panose="020B0600070205080204" pitchFamily="34" charset="-128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en-US" smtClean="0">
              <a:ea typeface="ＭＳ Ｐゴシック" panose="020B0600070205080204" pitchFamily="34" charset="-128"/>
            </a:endParaRPr>
          </a:p>
          <a:p>
            <a:pPr lvl="2"/>
            <a:endParaRPr lang="es-E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011863"/>
            <a:ext cx="9144000" cy="1008062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Calculation of DREs, induced by intense and widespread Mediterranean dust outbreaks, based on regional model simulations </a:t>
            </a: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weather forecasts and feedbacks</a:t>
            </a: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2 Título"/>
          <p:cNvSpPr>
            <a:spLocks noGrp="1"/>
          </p:cNvSpPr>
          <p:nvPr>
            <p:ph type="title"/>
          </p:nvPr>
        </p:nvSpPr>
        <p:spPr bwMode="auto">
          <a:xfrm>
            <a:off x="396875" y="144463"/>
            <a:ext cx="6191250" cy="696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altLang="en-US" b="1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Observational datasets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7950" y="989013"/>
            <a:ext cx="8928100" cy="298608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en-US" sz="2000" b="1">
                <a:latin typeface="Times New Roman" panose="02020603050405020304" pitchFamily="18" charset="0"/>
              </a:rPr>
              <a:t>Gridded daily satellite retrievals provided at 1ºx1º spatial resolution (Level 3)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000" b="1">
                <a:latin typeface="Times New Roman" panose="02020603050405020304" pitchFamily="18" charset="0"/>
              </a:rPr>
              <a:t>MODIS – Terra (Mar. 2000 – Feb. 2013), Collection 051 (C051)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>
                <a:latin typeface="Times New Roman" panose="02020603050405020304" pitchFamily="18" charset="0"/>
              </a:rPr>
              <a:t>Aerosol Optical Depth at 550nm (AOD</a:t>
            </a:r>
            <a:r>
              <a:rPr lang="en-US" altLang="en-US" baseline="-25000">
                <a:latin typeface="Times New Roman" panose="02020603050405020304" pitchFamily="18" charset="0"/>
              </a:rPr>
              <a:t>550nm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>
                <a:latin typeface="Times New Roman" panose="02020603050405020304" pitchFamily="18" charset="0"/>
              </a:rPr>
              <a:t>Ångström exponent (land </a:t>
            </a:r>
            <a:r>
              <a:rPr lang="en-US" altLang="en-US">
                <a:latin typeface="Times New Roman" panose="02020603050405020304" pitchFamily="18" charset="0"/>
                <a:sym typeface="Wingdings" panose="05000000000000000000" pitchFamily="2" charset="2"/>
              </a:rPr>
              <a:t> 470 – 660nm, sea  550-865nm)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>
                <a:latin typeface="Times New Roman" panose="02020603050405020304" pitchFamily="18" charset="0"/>
                <a:sym typeface="Wingdings" panose="05000000000000000000" pitchFamily="2" charset="2"/>
              </a:rPr>
              <a:t>Fine Fraction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>
                <a:latin typeface="Times New Roman" panose="02020603050405020304" pitchFamily="18" charset="0"/>
                <a:sym typeface="Wingdings" panose="05000000000000000000" pitchFamily="2" charset="2"/>
              </a:rPr>
              <a:t>Effective radius (over sea)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000" b="1">
                <a:latin typeface="Times New Roman" panose="02020603050405020304" pitchFamily="18" charset="0"/>
                <a:sym typeface="Wingdings" panose="05000000000000000000" pitchFamily="2" charset="2"/>
              </a:rPr>
              <a:t>Earth Probe TOMS (2000 – 2004)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>
                <a:latin typeface="Times New Roman" panose="02020603050405020304" pitchFamily="18" charset="0"/>
                <a:sym typeface="Wingdings" panose="05000000000000000000" pitchFamily="2" charset="2"/>
              </a:rPr>
              <a:t>Aerosol Index (AI)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000" b="1">
                <a:latin typeface="Times New Roman" panose="02020603050405020304" pitchFamily="18" charset="0"/>
                <a:sym typeface="Wingdings" panose="05000000000000000000" pitchFamily="2" charset="2"/>
              </a:rPr>
              <a:t>OMI-Aura (2005 – 2013)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>
                <a:latin typeface="Times New Roman" panose="02020603050405020304" pitchFamily="18" charset="0"/>
                <a:sym typeface="Wingdings" panose="05000000000000000000" pitchFamily="2" charset="2"/>
              </a:rPr>
              <a:t>Aerosol Index (AI)</a:t>
            </a:r>
            <a:endParaRPr lang="en-US" altLang="en-US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7950" y="4264025"/>
            <a:ext cx="8928100" cy="237013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en-US" sz="2000" b="1">
                <a:latin typeface="Times New Roman" panose="02020603050405020304" pitchFamily="18" charset="0"/>
              </a:rPr>
              <a:t>Baseline Surface Radiation Network (BSRN)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>
                <a:latin typeface="Times New Roman" panose="02020603050405020304" pitchFamily="18" charset="0"/>
              </a:rPr>
              <a:t>Downwelling shortwave (SW) and longwave (LW) radiation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>
                <a:latin typeface="Times New Roman" panose="02020603050405020304" pitchFamily="18" charset="0"/>
                <a:sym typeface="Wingdings" panose="05000000000000000000" pitchFamily="2" charset="2"/>
              </a:rPr>
              <a:t>Sede Boker (South Israel)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altLang="en-US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000" b="1">
                <a:latin typeface="Times New Roman" panose="02020603050405020304" pitchFamily="18" charset="0"/>
                <a:sym typeface="Wingdings" panose="05000000000000000000" pitchFamily="2" charset="2"/>
              </a:rPr>
              <a:t>AERosol RObotic NETwork (AERONET)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>
                <a:latin typeface="Times New Roman" panose="02020603050405020304" pitchFamily="18" charset="0"/>
                <a:sym typeface="Wingdings" panose="05000000000000000000" pitchFamily="2" charset="2"/>
              </a:rPr>
              <a:t>Aerosol Optical Depth (AOD) at 550nm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>
                <a:latin typeface="Times New Roman" panose="02020603050405020304" pitchFamily="18" charset="0"/>
                <a:sym typeface="Wingdings" panose="05000000000000000000" pitchFamily="2" charset="2"/>
              </a:rPr>
              <a:t>Level 2.0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>
                <a:latin typeface="Times New Roman" panose="02020603050405020304" pitchFamily="18" charset="0"/>
                <a:sym typeface="Wingdings" panose="05000000000000000000" pitchFamily="2" charset="2"/>
              </a:rPr>
              <a:t>Sede Boker (South Israel)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804025" y="3527425"/>
            <a:ext cx="2160588" cy="4000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>
                <a:solidFill>
                  <a:schemeClr val="accent1"/>
                </a:solidFill>
                <a:latin typeface="Times New Roman" panose="02020603050405020304" pitchFamily="18" charset="0"/>
              </a:rPr>
              <a:t>Satellite data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804025" y="6191250"/>
            <a:ext cx="2160588" cy="40163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>
                <a:solidFill>
                  <a:schemeClr val="accent1"/>
                </a:solidFill>
                <a:latin typeface="Times New Roman" panose="02020603050405020304" pitchFamily="18" charset="0"/>
              </a:rPr>
              <a:t>Ground data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55563"/>
            <a:ext cx="6191250" cy="696912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" altLang="en-US" sz="2400" b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NMMB/BSC-Dust regional model</a:t>
            </a:r>
            <a:endParaRPr lang="es-ES" altLang="en-US" sz="2400" smtClean="0">
              <a:ea typeface="ＭＳ Ｐゴシック" pitchFamily="34" charset="-128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0" y="1277938"/>
            <a:ext cx="457200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Non-hydrostatic Multiscale Model NMMB (Janjic et al., 2004)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Arakawa B grid (Arakawa and Lamb, 1977)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Vertical hybrid </a:t>
            </a:r>
            <a:r>
              <a:rPr lang="el-GR" altLang="en-US" i="1">
                <a:latin typeface="Times New Roman" panose="02020603050405020304" pitchFamily="18" charset="0"/>
              </a:rPr>
              <a:t>σ</a:t>
            </a:r>
            <a:r>
              <a:rPr lang="el-GR" altLang="en-US">
                <a:latin typeface="Times New Roman" panose="02020603050405020304" pitchFamily="18" charset="0"/>
              </a:rPr>
              <a:t>-</a:t>
            </a:r>
            <a:r>
              <a:rPr lang="en-US" altLang="en-US">
                <a:latin typeface="Times New Roman" panose="02020603050405020304" pitchFamily="18" charset="0"/>
              </a:rPr>
              <a:t>pressure coordinate system (Simmons and Burridge, 1981)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A rotated longitude-latitude coordinated system is used for regional simulations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572000" y="1265238"/>
            <a:ext cx="45720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Radiation: RRTM (Mlawer et al., 1997)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Convection: Betts-Miller-Janjic (BMJ) (Betts, 1986)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Clouds and microphysics: Ferrier (Ferrier et al., 2002)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Turbulence: Mellor-Yamada-Janjic (MYJ) (Janjic, 2001)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Land model: NCEP NOAH (Eck et al., 2003)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572000" y="4140200"/>
            <a:ext cx="475297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Horizontal: 0.25</a:t>
            </a:r>
            <a:r>
              <a:rPr lang="en-US" altLang="en-US" baseline="30000">
                <a:latin typeface="Times New Roman" panose="02020603050405020304" pitchFamily="18" charset="0"/>
              </a:rPr>
              <a:t>o</a:t>
            </a:r>
            <a:r>
              <a:rPr lang="en-US" altLang="en-US">
                <a:latin typeface="Times New Roman" panose="02020603050405020304" pitchFamily="18" charset="0"/>
              </a:rPr>
              <a:t> x 0.25</a:t>
            </a:r>
            <a:r>
              <a:rPr lang="en-US" altLang="en-US" baseline="30000">
                <a:latin typeface="Times New Roman" panose="02020603050405020304" pitchFamily="18" charset="0"/>
              </a:rPr>
              <a:t>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Vertical: 40 </a:t>
            </a:r>
            <a:r>
              <a:rPr lang="el-GR" altLang="en-US" i="1">
                <a:latin typeface="Times New Roman" panose="02020603050405020304" pitchFamily="18" charset="0"/>
              </a:rPr>
              <a:t>σ</a:t>
            </a:r>
            <a:r>
              <a:rPr lang="en-US" altLang="en-US">
                <a:latin typeface="Times New Roman" panose="02020603050405020304" pitchFamily="18" charset="0"/>
              </a:rPr>
              <a:t>-pressure levels up to 50hPa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Initial and 6-hourly boundary conditions: NCEP final analyses (FNL) at 1</a:t>
            </a:r>
            <a:r>
              <a:rPr lang="en-US" altLang="en-US" baseline="30000">
                <a:latin typeface="Times New Roman" panose="02020603050405020304" pitchFamily="18" charset="0"/>
              </a:rPr>
              <a:t>o</a:t>
            </a:r>
            <a:r>
              <a:rPr lang="en-US" altLang="en-US">
                <a:latin typeface="Times New Roman" panose="02020603050405020304" pitchFamily="18" charset="0"/>
              </a:rPr>
              <a:t> x 1</a:t>
            </a:r>
            <a:r>
              <a:rPr lang="en-US" altLang="en-US" baseline="30000">
                <a:latin typeface="Times New Roman" panose="02020603050405020304" pitchFamily="18" charset="0"/>
              </a:rPr>
              <a:t>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Forecast range: 84 hours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Initialization: at 00UTC of the desert dust outbreak day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Forecast outputs: every 3 hours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Spin-up period: 10 days (24h reinitialization)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0" y="4140200"/>
            <a:ext cx="457200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Dust model: Coupled with the NMMB model (Pérez et al., 2011; Haustein et al., 2012)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8 size bins (Tegen and Lacis, 1996; Pérez et al., 2006)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GOCART (Chin et al., 2002) optical properties (extinction efficiency, SSA, g)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Other aerosol types: OC, BC, SS, sulfate (2000-2007) – GOCART climatology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438" y="900113"/>
            <a:ext cx="4429125" cy="40005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features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43438" y="900113"/>
            <a:ext cx="4429125" cy="40005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 schemes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438" y="3779838"/>
            <a:ext cx="4429125" cy="40005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Aerosols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79950" y="3779838"/>
            <a:ext cx="4429125" cy="40005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configuration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5" grpId="0"/>
      <p:bldP spid="16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55563"/>
            <a:ext cx="6191250" cy="696912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" altLang="en-US" sz="2400" b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Simulation (NSD) and satellite (MSD) domains</a:t>
            </a:r>
            <a:endParaRPr lang="es-ES" altLang="en-US" sz="2400" smtClean="0">
              <a:ea typeface="ＭＳ Ｐゴシック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2525" y="6121400"/>
            <a:ext cx="6838950" cy="720725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NSD: NMMB/BSC-Dust short-term (84 h) forecasts</a:t>
            </a:r>
          </a:p>
          <a:p>
            <a:pPr algn="ctr">
              <a:defRPr/>
            </a:pP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MSD: Identification of desert dust outbreaks</a:t>
            </a:r>
          </a:p>
        </p:txBody>
      </p:sp>
      <p:pic>
        <p:nvPicPr>
          <p:cNvPr id="1434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885825"/>
            <a:ext cx="7480300" cy="5183188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55563"/>
            <a:ext cx="6191250" cy="696912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" altLang="en-US" sz="2400" b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Identification of desert dust (DD) episodes at pixel level (MSD domain)</a:t>
            </a:r>
            <a:endParaRPr lang="es-ES" altLang="en-US" sz="2400" smtClean="0">
              <a:ea typeface="ＭＳ Ｐゴシック" pitchFamily="34" charset="-128"/>
            </a:endParaRPr>
          </a:p>
        </p:txBody>
      </p:sp>
      <p:pic>
        <p:nvPicPr>
          <p:cNvPr id="15363" name="Content Placehold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13" y="981075"/>
            <a:ext cx="6556375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00113" y="6102350"/>
            <a:ext cx="7343775" cy="40005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Implementation of the satellite algorithm in each 1</a:t>
            </a:r>
            <a:r>
              <a:rPr lang="en-US" sz="2000" b="1" baseline="30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1</a:t>
            </a:r>
            <a:r>
              <a:rPr lang="en-US" sz="2000" b="1" baseline="30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grid cell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00113" y="6565900"/>
            <a:ext cx="7343775" cy="40005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Operation period: 1 March 2000 – 28 February 2013</a:t>
            </a:r>
          </a:p>
        </p:txBody>
      </p:sp>
      <p:sp>
        <p:nvSpPr>
          <p:cNvPr id="15366" name="TextBox 2"/>
          <p:cNvSpPr txBox="1">
            <a:spLocks noChangeArrowheads="1"/>
          </p:cNvSpPr>
          <p:nvPr/>
        </p:nvSpPr>
        <p:spPr bwMode="auto">
          <a:xfrm>
            <a:off x="107950" y="974725"/>
            <a:ext cx="331152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Gkikas et al. (2009; 2013; 2016)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55563"/>
            <a:ext cx="6191250" cy="696912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" altLang="en-US" sz="2400" b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Selection of desert dust outbreaks at regional level (MSD domain)</a:t>
            </a:r>
            <a:endParaRPr lang="es-ES" altLang="en-US" sz="2400" smtClean="0">
              <a:ea typeface="ＭＳ Ｐゴシック" pitchFamily="34" charset="-128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1277938"/>
            <a:ext cx="91440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Days where at least 30 pixel-level DD episodes (either strong or extreme) have been identified by the satellite algorithm (Gkikas et al., 2012; 2015)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Calculation of the mean regional AOD considering only pixels undergoing a DD episode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Ranking of days based on dust outbreaks’ intensity (MODIS-Terra regional AOD)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latin typeface="Times New Roman" panose="02020603050405020304" pitchFamily="18" charset="0"/>
              </a:rPr>
              <a:t>20 widespread and intense Mediterranean desert dust outbreaks are analyzed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81038" y="3486150"/>
          <a:ext cx="7781925" cy="2519365"/>
        </p:xfrm>
        <a:graphic>
          <a:graphicData uri="http://schemas.openxmlformats.org/drawingml/2006/table">
            <a:tbl>
              <a:tblPr/>
              <a:tblGrid>
                <a:gridCol w="1854200"/>
                <a:gridCol w="1854200"/>
                <a:gridCol w="1930400"/>
                <a:gridCol w="2143125"/>
              </a:tblGrid>
              <a:tr h="431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Times New Roman" pitchFamily="18" charset="0"/>
                        <a:ea typeface="DejaVu Sans" pitchFamily="34" charset="0"/>
                        <a:cs typeface="Times New Roman" pitchFamily="18" charset="0"/>
                      </a:endParaRPr>
                    </a:p>
                  </a:txBody>
                  <a:tcPr marL="91447" marR="91447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Times New Roman" pitchFamily="18" charset="0"/>
                          <a:ea typeface="DejaVu Sans" pitchFamily="34" charset="0"/>
                          <a:cs typeface="Times New Roman" pitchFamily="18" charset="0"/>
                        </a:rPr>
                        <a:t>Dust outbreaks</a:t>
                      </a:r>
                    </a:p>
                  </a:txBody>
                  <a:tcPr marL="91447" marR="91447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Times New Roman" pitchFamily="18" charset="0"/>
                          <a:ea typeface="DejaVu Sans" pitchFamily="34" charset="0"/>
                          <a:cs typeface="Times New Roman" pitchFamily="18" charset="0"/>
                        </a:rPr>
                        <a:t>Percentage (%)</a:t>
                      </a:r>
                    </a:p>
                  </a:txBody>
                  <a:tcPr marL="91447" marR="91447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Times New Roman" pitchFamily="18" charset="0"/>
                          <a:ea typeface="DejaVu Sans" pitchFamily="34" charset="0"/>
                          <a:cs typeface="Times New Roman" pitchFamily="18" charset="0"/>
                        </a:rPr>
                        <a:t>MSD Sector</a:t>
                      </a:r>
                    </a:p>
                  </a:txBody>
                  <a:tcPr marL="91447" marR="91447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DB3E2"/>
                    </a:solidFill>
                  </a:tcPr>
                </a:tc>
              </a:tr>
              <a:tr h="417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Times New Roman" pitchFamily="18" charset="0"/>
                          <a:ea typeface="DejaVu Sans" pitchFamily="34" charset="0"/>
                          <a:cs typeface="Times New Roman" pitchFamily="18" charset="0"/>
                        </a:rPr>
                        <a:t>Winter</a:t>
                      </a:r>
                    </a:p>
                  </a:txBody>
                  <a:tcPr marL="91447" marR="91447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FD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Times New Roman" pitchFamily="18" charset="0"/>
                          <a:ea typeface="DejaVu Sans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Times New Roman" pitchFamily="18" charset="0"/>
                        <a:ea typeface="DejaVu Sans" pitchFamily="34" charset="0"/>
                        <a:cs typeface="Times New Roman" pitchFamily="18" charset="0"/>
                      </a:endParaRPr>
                    </a:p>
                  </a:txBody>
                  <a:tcPr marL="91447" marR="91447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FD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Times New Roman" pitchFamily="18" charset="0"/>
                          <a:ea typeface="DejaVu Sans" pitchFamily="34" charset="0"/>
                          <a:cs typeface="Times New Roman" pitchFamily="18" charset="0"/>
                        </a:rPr>
                        <a:t>25%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Times New Roman" pitchFamily="18" charset="0"/>
                        <a:ea typeface="DejaVu Sans" pitchFamily="34" charset="0"/>
                        <a:cs typeface="Times New Roman" pitchFamily="18" charset="0"/>
                      </a:endParaRPr>
                    </a:p>
                  </a:txBody>
                  <a:tcPr marL="91447" marR="91447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FD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Times New Roman" pitchFamily="18" charset="0"/>
                          <a:ea typeface="DejaVu Sans" pitchFamily="34" charset="0"/>
                          <a:cs typeface="Times New Roman" pitchFamily="18" charset="0"/>
                        </a:rPr>
                        <a:t>Eastern – Central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Times New Roman" pitchFamily="18" charset="0"/>
                        <a:ea typeface="DejaVu Sans" pitchFamily="34" charset="0"/>
                        <a:cs typeface="Times New Roman" pitchFamily="18" charset="0"/>
                      </a:endParaRPr>
                    </a:p>
                  </a:txBody>
                  <a:tcPr marL="91447" marR="91447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FDB"/>
                    </a:solidFill>
                  </a:tcPr>
                </a:tc>
              </a:tr>
              <a:tr h="417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Times New Roman" pitchFamily="18" charset="0"/>
                          <a:ea typeface="DejaVu Sans" pitchFamily="34" charset="0"/>
                          <a:cs typeface="Times New Roman" pitchFamily="18" charset="0"/>
                        </a:rPr>
                        <a:t>Spring</a:t>
                      </a:r>
                    </a:p>
                  </a:txBody>
                  <a:tcPr marL="91447" marR="91447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9E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Times New Roman" pitchFamily="18" charset="0"/>
                          <a:ea typeface="DejaVu Sans" pitchFamily="34" charset="0"/>
                          <a:cs typeface="Times New Roman" pitchFamily="18" charset="0"/>
                        </a:rPr>
                        <a:t>11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Times New Roman" pitchFamily="18" charset="0"/>
                        <a:ea typeface="DejaVu Sans" pitchFamily="34" charset="0"/>
                        <a:cs typeface="Times New Roman" pitchFamily="18" charset="0"/>
                      </a:endParaRPr>
                    </a:p>
                  </a:txBody>
                  <a:tcPr marL="91447" marR="91447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9E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Times New Roman" pitchFamily="18" charset="0"/>
                          <a:ea typeface="DejaVu Sans" pitchFamily="34" charset="0"/>
                          <a:cs typeface="Times New Roman" pitchFamily="18" charset="0"/>
                        </a:rPr>
                        <a:t>55%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Times New Roman" pitchFamily="18" charset="0"/>
                        <a:ea typeface="DejaVu Sans" pitchFamily="34" charset="0"/>
                        <a:cs typeface="Times New Roman" pitchFamily="18" charset="0"/>
                      </a:endParaRPr>
                    </a:p>
                  </a:txBody>
                  <a:tcPr marL="91447" marR="91447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9E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Times New Roman" pitchFamily="18" charset="0"/>
                          <a:ea typeface="DejaVu Sans" pitchFamily="34" charset="0"/>
                          <a:cs typeface="Times New Roman" pitchFamily="18" charset="0"/>
                        </a:rPr>
                        <a:t>Central – Eastern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Times New Roman" pitchFamily="18" charset="0"/>
                        <a:ea typeface="DejaVu Sans" pitchFamily="34" charset="0"/>
                        <a:cs typeface="Times New Roman" pitchFamily="18" charset="0"/>
                      </a:endParaRPr>
                    </a:p>
                  </a:txBody>
                  <a:tcPr marL="91447" marR="91447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9EE"/>
                    </a:solidFill>
                  </a:tcPr>
                </a:tc>
              </a:tr>
              <a:tr h="417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Times New Roman" pitchFamily="18" charset="0"/>
                          <a:ea typeface="DejaVu Sans" pitchFamily="34" charset="0"/>
                          <a:cs typeface="Times New Roman" pitchFamily="18" charset="0"/>
                        </a:rPr>
                        <a:t>Summer</a:t>
                      </a:r>
                    </a:p>
                  </a:txBody>
                  <a:tcPr marL="91447" marR="91447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FD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Times New Roman" pitchFamily="18" charset="0"/>
                          <a:ea typeface="DejaVu Sans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Times New Roman" pitchFamily="18" charset="0"/>
                        <a:ea typeface="DejaVu Sans" pitchFamily="34" charset="0"/>
                        <a:cs typeface="Times New Roman" pitchFamily="18" charset="0"/>
                      </a:endParaRPr>
                    </a:p>
                  </a:txBody>
                  <a:tcPr marL="91447" marR="91447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FD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Times New Roman" pitchFamily="18" charset="0"/>
                          <a:ea typeface="DejaVu Sans" pitchFamily="34" charset="0"/>
                          <a:cs typeface="Times New Roman" pitchFamily="18" charset="0"/>
                        </a:rPr>
                        <a:t>20%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Times New Roman" pitchFamily="18" charset="0"/>
                        <a:ea typeface="DejaVu Sans" pitchFamily="34" charset="0"/>
                        <a:cs typeface="Times New Roman" pitchFamily="18" charset="0"/>
                      </a:endParaRPr>
                    </a:p>
                  </a:txBody>
                  <a:tcPr marL="91447" marR="91447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FD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Times New Roman" pitchFamily="18" charset="0"/>
                          <a:ea typeface="DejaVu Sans" pitchFamily="34" charset="0"/>
                          <a:cs typeface="Times New Roman" pitchFamily="18" charset="0"/>
                        </a:rPr>
                        <a:t>Western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Times New Roman" pitchFamily="18" charset="0"/>
                        <a:ea typeface="DejaVu Sans" pitchFamily="34" charset="0"/>
                        <a:cs typeface="Times New Roman" pitchFamily="18" charset="0"/>
                      </a:endParaRPr>
                    </a:p>
                  </a:txBody>
                  <a:tcPr marL="91447" marR="91447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FDB"/>
                    </a:solidFill>
                  </a:tcPr>
                </a:tc>
              </a:tr>
              <a:tr h="417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Times New Roman" pitchFamily="18" charset="0"/>
                          <a:ea typeface="DejaVu Sans" pitchFamily="34" charset="0"/>
                          <a:cs typeface="Times New Roman" pitchFamily="18" charset="0"/>
                        </a:rPr>
                        <a:t>Autumn</a:t>
                      </a:r>
                    </a:p>
                  </a:txBody>
                  <a:tcPr marL="91447" marR="91447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9E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Times New Roman" pitchFamily="18" charset="0"/>
                          <a:ea typeface="DejaVu Sans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Times New Roman" pitchFamily="18" charset="0"/>
                        <a:ea typeface="DejaVu Sans" pitchFamily="34" charset="0"/>
                        <a:cs typeface="Times New Roman" pitchFamily="18" charset="0"/>
                      </a:endParaRPr>
                    </a:p>
                  </a:txBody>
                  <a:tcPr marL="91447" marR="91447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9E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Times New Roman" pitchFamily="18" charset="0"/>
                          <a:ea typeface="DejaVu Sans" pitchFamily="34" charset="0"/>
                          <a:cs typeface="Times New Roman" pitchFamily="18" charset="0"/>
                        </a:rPr>
                        <a:t>0%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Times New Roman" pitchFamily="18" charset="0"/>
                        <a:ea typeface="DejaVu Sans" pitchFamily="34" charset="0"/>
                        <a:cs typeface="Times New Roman" pitchFamily="18" charset="0"/>
                      </a:endParaRPr>
                    </a:p>
                  </a:txBody>
                  <a:tcPr marL="91447" marR="91447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9E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Times New Roman" pitchFamily="18" charset="0"/>
                          <a:ea typeface="DejaVu Sans" pitchFamily="34" charset="0"/>
                          <a:cs typeface="Times New Roman" pitchFamily="18" charset="0"/>
                        </a:rPr>
                        <a:t>-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Times New Roman" pitchFamily="18" charset="0"/>
                        <a:ea typeface="DejaVu Sans" pitchFamily="34" charset="0"/>
                        <a:cs typeface="Times New Roman" pitchFamily="18" charset="0"/>
                      </a:endParaRPr>
                    </a:p>
                  </a:txBody>
                  <a:tcPr marL="91447" marR="91447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9EE"/>
                    </a:solidFill>
                  </a:tcPr>
                </a:tc>
              </a:tr>
              <a:tr h="417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Times New Roman" pitchFamily="18" charset="0"/>
                          <a:ea typeface="DejaVu Sans" pitchFamily="34" charset="0"/>
                          <a:cs typeface="Times New Roman" pitchFamily="18" charset="0"/>
                        </a:rPr>
                        <a:t>Total</a:t>
                      </a:r>
                    </a:p>
                  </a:txBody>
                  <a:tcPr marL="91447" marR="91447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FD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Times New Roman" pitchFamily="18" charset="0"/>
                          <a:ea typeface="DejaVu Sans" pitchFamily="34" charset="0"/>
                          <a:cs typeface="Times New Roman" pitchFamily="18" charset="0"/>
                        </a:rPr>
                        <a:t>20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Times New Roman" pitchFamily="18" charset="0"/>
                        <a:ea typeface="DejaVu Sans" pitchFamily="34" charset="0"/>
                        <a:cs typeface="Times New Roman" pitchFamily="18" charset="0"/>
                      </a:endParaRPr>
                    </a:p>
                  </a:txBody>
                  <a:tcPr marL="91447" marR="91447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FD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990"/>
                          </a:solidFill>
                          <a:effectLst/>
                          <a:latin typeface="Times New Roman" pitchFamily="18" charset="0"/>
                          <a:ea typeface="DejaVu Sans" pitchFamily="34" charset="0"/>
                          <a:cs typeface="Times New Roman" pitchFamily="18" charset="0"/>
                        </a:rPr>
                        <a:t>100%</a:t>
                      </a: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Times New Roman" pitchFamily="18" charset="0"/>
                        <a:ea typeface="DejaVu Sans" pitchFamily="34" charset="0"/>
                        <a:cs typeface="Times New Roman" pitchFamily="18" charset="0"/>
                      </a:endParaRPr>
                    </a:p>
                  </a:txBody>
                  <a:tcPr marL="91447" marR="91447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FD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990"/>
                        </a:solidFill>
                        <a:effectLst/>
                        <a:latin typeface="Times New Roman" pitchFamily="18" charset="0"/>
                        <a:ea typeface="DejaVu Sans" pitchFamily="34" charset="0"/>
                        <a:cs typeface="Times New Roman" pitchFamily="18" charset="0"/>
                      </a:endParaRPr>
                    </a:p>
                  </a:txBody>
                  <a:tcPr marL="91447" marR="91447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FDB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52525" y="6121400"/>
            <a:ext cx="6838950" cy="708025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 of DD episodes: 30 (28/7/2005) – 85 (31/7/2001)</a:t>
            </a:r>
          </a:p>
          <a:p>
            <a:pPr algn="ctr">
              <a:defRPr/>
            </a:pP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Intensity of dust outbreaks: 0.74 (31/7/2001) – 2.96 (2/3/2005)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71775" y="900113"/>
            <a:ext cx="3600450" cy="40005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Selection criteria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71775" y="3024188"/>
            <a:ext cx="3600450" cy="40005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Statistics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55563"/>
            <a:ext cx="6191250" cy="696912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" altLang="en-US" sz="2400" b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Intense dust outbreaks over the broader Mediterranean basin</a:t>
            </a:r>
            <a:endParaRPr lang="es-ES" altLang="en-US" sz="2400" smtClean="0">
              <a:ea typeface="ＭＳ Ｐゴシック" pitchFamily="34" charset="-128"/>
            </a:endParaRPr>
          </a:p>
        </p:txBody>
      </p:sp>
      <p:pic>
        <p:nvPicPr>
          <p:cNvPr id="174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3790950"/>
            <a:ext cx="2881312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12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75" y="3790950"/>
            <a:ext cx="2879725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3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50" y="3790950"/>
            <a:ext cx="2879725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1366838"/>
            <a:ext cx="2881312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50" y="1366838"/>
            <a:ext cx="2879725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75" y="1366838"/>
            <a:ext cx="2879725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TextBox 40"/>
          <p:cNvSpPr txBox="1">
            <a:spLocks noChangeArrowheads="1"/>
          </p:cNvSpPr>
          <p:nvPr/>
        </p:nvSpPr>
        <p:spPr bwMode="auto">
          <a:xfrm>
            <a:off x="503238" y="1006475"/>
            <a:ext cx="2881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2 August 2012</a:t>
            </a:r>
          </a:p>
        </p:txBody>
      </p:sp>
      <p:sp>
        <p:nvSpPr>
          <p:cNvPr id="17418" name="TextBox 40"/>
          <p:cNvSpPr txBox="1">
            <a:spLocks noChangeArrowheads="1"/>
          </p:cNvSpPr>
          <p:nvPr/>
        </p:nvSpPr>
        <p:spPr bwMode="auto">
          <a:xfrm>
            <a:off x="3384550" y="1006475"/>
            <a:ext cx="2879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19 May 2008</a:t>
            </a:r>
          </a:p>
        </p:txBody>
      </p:sp>
      <p:sp>
        <p:nvSpPr>
          <p:cNvPr id="17419" name="TextBox 40"/>
          <p:cNvSpPr txBox="1">
            <a:spLocks noChangeArrowheads="1"/>
          </p:cNvSpPr>
          <p:nvPr/>
        </p:nvSpPr>
        <p:spPr bwMode="auto">
          <a:xfrm>
            <a:off x="6264275" y="1006475"/>
            <a:ext cx="2879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2 March 2005</a:t>
            </a:r>
          </a:p>
        </p:txBody>
      </p:sp>
      <p:sp>
        <p:nvSpPr>
          <p:cNvPr id="17420" name="TextBox 40"/>
          <p:cNvSpPr txBox="1">
            <a:spLocks noChangeArrowheads="1"/>
          </p:cNvSpPr>
          <p:nvPr/>
        </p:nvSpPr>
        <p:spPr bwMode="auto">
          <a:xfrm rot="-5400000">
            <a:off x="-648494" y="1799431"/>
            <a:ext cx="1800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MODIS-Terra</a:t>
            </a:r>
          </a:p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(AOD@550)</a:t>
            </a:r>
          </a:p>
        </p:txBody>
      </p:sp>
      <p:sp>
        <p:nvSpPr>
          <p:cNvPr id="17421" name="TextBox 40"/>
          <p:cNvSpPr txBox="1">
            <a:spLocks noChangeArrowheads="1"/>
          </p:cNvSpPr>
          <p:nvPr/>
        </p:nvSpPr>
        <p:spPr bwMode="auto">
          <a:xfrm rot="-5400000">
            <a:off x="-757238" y="4438650"/>
            <a:ext cx="20177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NMMB</a:t>
            </a:r>
          </a:p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(Dust AOD@550)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52525" y="6013450"/>
            <a:ext cx="6838950" cy="708025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NMMB short-term (84 hours) regional simulations initialized at 00 UTC of the desert dust outbreak day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52525" y="3054350"/>
            <a:ext cx="6838950" cy="401638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Satellite observations of the desert dust outbreaks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6875" y="55563"/>
            <a:ext cx="6191250" cy="696912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s-ES" altLang="en-US" sz="2400" b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Direct Radiative Effects (DREs)</a:t>
            </a:r>
            <a:endParaRPr lang="es-ES" altLang="en-US" sz="2400" smtClean="0">
              <a:ea typeface="ＭＳ Ｐゴシック" pitchFamily="34" charset="-128"/>
            </a:endParaRPr>
          </a:p>
        </p:txBody>
      </p:sp>
      <p:graphicFrame>
        <p:nvGraphicFramePr>
          <p:cNvPr id="18435" name="Object 3"/>
          <p:cNvGraphicFramePr>
            <a:graphicFrameLocks noChangeAspect="1"/>
          </p:cNvGraphicFramePr>
          <p:nvPr/>
        </p:nvGraphicFramePr>
        <p:xfrm>
          <a:off x="4521200" y="3389313"/>
          <a:ext cx="1016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2" name="Equation" r:id="rId3" imgW="101556" imgH="241195" progId="Equation.3">
                  <p:embed/>
                </p:oleObj>
              </mc:Choice>
              <mc:Fallback>
                <p:oleObj name="Equation" r:id="rId3" imgW="101556" imgH="241195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1200" y="3389313"/>
                        <a:ext cx="1016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6" name="Object 4"/>
          <p:cNvGraphicFramePr>
            <a:graphicFrameLocks noChangeAspect="1"/>
          </p:cNvGraphicFramePr>
          <p:nvPr/>
        </p:nvGraphicFramePr>
        <p:xfrm>
          <a:off x="2627313" y="1295400"/>
          <a:ext cx="3889375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3" name="Equation" r:id="rId5" imgW="2057400" imgH="266700" progId="Equation.3">
                  <p:embed/>
                </p:oleObj>
              </mc:Choice>
              <mc:Fallback>
                <p:oleObj name="Equation" r:id="rId5" imgW="2057400" imgH="2667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313" y="1295400"/>
                        <a:ext cx="3889375" cy="50482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rgbClr val="00206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7" name="Object 5"/>
          <p:cNvGraphicFramePr>
            <a:graphicFrameLocks noChangeAspect="1"/>
          </p:cNvGraphicFramePr>
          <p:nvPr/>
        </p:nvGraphicFramePr>
        <p:xfrm>
          <a:off x="2447925" y="2303463"/>
          <a:ext cx="424815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4" name="Equation" r:id="rId7" imgW="2247840" imgH="266400" progId="Equation.3">
                  <p:embed/>
                </p:oleObj>
              </mc:Choice>
              <mc:Fallback>
                <p:oleObj name="Equation" r:id="rId7" imgW="2247840" imgH="2664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7925" y="2303463"/>
                        <a:ext cx="4248150" cy="50482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rgbClr val="00206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8" name="Object 6"/>
          <p:cNvGraphicFramePr>
            <a:graphicFrameLocks noChangeAspect="1"/>
          </p:cNvGraphicFramePr>
          <p:nvPr/>
        </p:nvGraphicFramePr>
        <p:xfrm>
          <a:off x="1758950" y="3311525"/>
          <a:ext cx="5624513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5" name="Equation" r:id="rId9" imgW="2692080" imgH="241200" progId="Equation.3">
                  <p:embed/>
                </p:oleObj>
              </mc:Choice>
              <mc:Fallback>
                <p:oleObj name="Equation" r:id="rId9" imgW="2692080" imgH="2412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8950" y="3311525"/>
                        <a:ext cx="5624513" cy="50482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rgbClr val="00206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9" name="Object 7"/>
          <p:cNvGraphicFramePr>
            <a:graphicFrameLocks noChangeAspect="1"/>
          </p:cNvGraphicFramePr>
          <p:nvPr/>
        </p:nvGraphicFramePr>
        <p:xfrm>
          <a:off x="2490788" y="4319588"/>
          <a:ext cx="4160837" cy="46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6" name="Equation" r:id="rId11" imgW="2032000" imgH="228600" progId="Equation.3">
                  <p:embed/>
                </p:oleObj>
              </mc:Choice>
              <mc:Fallback>
                <p:oleObj name="Equation" r:id="rId11" imgW="2032000" imgH="2286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0788" y="4319588"/>
                        <a:ext cx="4160837" cy="46831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0" name="TextBox 9"/>
          <p:cNvSpPr txBox="1">
            <a:spLocks noChangeArrowheads="1"/>
          </p:cNvSpPr>
          <p:nvPr/>
        </p:nvSpPr>
        <p:spPr bwMode="auto">
          <a:xfrm>
            <a:off x="971550" y="863600"/>
            <a:ext cx="7200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>
                <a:latin typeface="Times New Roman" panose="02020603050405020304" pitchFamily="18" charset="0"/>
              </a:rPr>
              <a:t>Top of Atmosphere (TOA)</a:t>
            </a:r>
          </a:p>
        </p:txBody>
      </p:sp>
      <p:sp>
        <p:nvSpPr>
          <p:cNvPr id="18441" name="TextBox 15"/>
          <p:cNvSpPr txBox="1">
            <a:spLocks noChangeArrowheads="1"/>
          </p:cNvSpPr>
          <p:nvPr/>
        </p:nvSpPr>
        <p:spPr bwMode="auto">
          <a:xfrm>
            <a:off x="971550" y="1871663"/>
            <a:ext cx="7200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>
                <a:latin typeface="Times New Roman" panose="02020603050405020304" pitchFamily="18" charset="0"/>
              </a:rPr>
              <a:t>Downwelling radiation at surface (SURF)</a:t>
            </a:r>
          </a:p>
        </p:txBody>
      </p:sp>
      <p:sp>
        <p:nvSpPr>
          <p:cNvPr id="18442" name="TextBox 16"/>
          <p:cNvSpPr txBox="1">
            <a:spLocks noChangeArrowheads="1"/>
          </p:cNvSpPr>
          <p:nvPr/>
        </p:nvSpPr>
        <p:spPr bwMode="auto">
          <a:xfrm>
            <a:off x="971550" y="2879725"/>
            <a:ext cx="7200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>
                <a:latin typeface="Times New Roman" panose="02020603050405020304" pitchFamily="18" charset="0"/>
              </a:rPr>
              <a:t>Absorbed radiation at surface (NETSURF)</a:t>
            </a:r>
          </a:p>
        </p:txBody>
      </p:sp>
      <p:sp>
        <p:nvSpPr>
          <p:cNvPr id="18443" name="TextBox 17"/>
          <p:cNvSpPr txBox="1">
            <a:spLocks noChangeArrowheads="1"/>
          </p:cNvSpPr>
          <p:nvPr/>
        </p:nvSpPr>
        <p:spPr bwMode="auto">
          <a:xfrm>
            <a:off x="971550" y="3887788"/>
            <a:ext cx="7200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>
                <a:latin typeface="Times New Roman" panose="02020603050405020304" pitchFamily="18" charset="0"/>
              </a:rPr>
              <a:t>Into the Atmosphere (ATM)</a:t>
            </a:r>
          </a:p>
        </p:txBody>
      </p:sp>
      <p:sp>
        <p:nvSpPr>
          <p:cNvPr id="18444" name="TextBox 10"/>
          <p:cNvSpPr txBox="1">
            <a:spLocks noChangeArrowheads="1"/>
          </p:cNvSpPr>
          <p:nvPr/>
        </p:nvSpPr>
        <p:spPr bwMode="auto">
          <a:xfrm>
            <a:off x="719138" y="5181600"/>
            <a:ext cx="7705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RADON/RADOFF: Activated/deactivated dust-radiation interactions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Shortwave (</a:t>
            </a:r>
            <a:r>
              <a:rPr lang="en-US" altLang="en-US" sz="2000" i="1">
                <a:solidFill>
                  <a:srgbClr val="000000"/>
                </a:solidFill>
                <a:latin typeface="Times New Roman" panose="02020603050405020304" pitchFamily="18" charset="0"/>
              </a:rPr>
              <a:t>SW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), longwave (</a:t>
            </a:r>
            <a:r>
              <a:rPr lang="en-US" altLang="en-US" sz="2000" i="1">
                <a:solidFill>
                  <a:srgbClr val="000000"/>
                </a:solidFill>
                <a:latin typeface="Times New Roman" panose="02020603050405020304" pitchFamily="18" charset="0"/>
              </a:rPr>
              <a:t>LW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) and NET (</a:t>
            </a:r>
            <a:r>
              <a:rPr lang="en-US" altLang="en-US" sz="2000" i="1">
                <a:solidFill>
                  <a:srgbClr val="000000"/>
                </a:solidFill>
                <a:latin typeface="Times New Roman" panose="02020603050405020304" pitchFamily="18" charset="0"/>
              </a:rPr>
              <a:t>SW+LW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) radiation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4970463"/>
            <a:ext cx="9144000" cy="71437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 smtClean="0">
              <a:solidFill>
                <a:srgbClr val="004990"/>
              </a:solidFill>
            </a:endParaRPr>
          </a:p>
        </p:txBody>
      </p:sp>
      <p:sp>
        <p:nvSpPr>
          <p:cNvPr id="18446" name="TextBox 22"/>
          <p:cNvSpPr txBox="1">
            <a:spLocks noChangeArrowheads="1"/>
          </p:cNvSpPr>
          <p:nvPr/>
        </p:nvSpPr>
        <p:spPr bwMode="auto">
          <a:xfrm>
            <a:off x="0" y="6100763"/>
            <a:ext cx="9144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Positive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DREs indicate </a:t>
            </a: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warming effect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while </a:t>
            </a:r>
            <a:r>
              <a:rPr lang="en-US" altLang="en-US" sz="2000" b="1">
                <a:solidFill>
                  <a:srgbClr val="0049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negative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DREs indicate </a:t>
            </a:r>
            <a:r>
              <a:rPr lang="en-US" altLang="en-US" sz="2000" b="1">
                <a:solidFill>
                  <a:srgbClr val="0049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cooling effect</a:t>
            </a: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00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SC">
      <a:dk1>
        <a:srgbClr val="004990"/>
      </a:dk1>
      <a:lt1>
        <a:srgbClr val="004990"/>
      </a:lt1>
      <a:dk2>
        <a:srgbClr val="004990"/>
      </a:dk2>
      <a:lt2>
        <a:srgbClr val="004990"/>
      </a:lt2>
      <a:accent1>
        <a:srgbClr val="FFFFFF"/>
      </a:accent1>
      <a:accent2>
        <a:srgbClr val="004990"/>
      </a:accent2>
      <a:accent3>
        <a:srgbClr val="004990"/>
      </a:accent3>
      <a:accent4>
        <a:srgbClr val="8DB3E2"/>
      </a:accent4>
      <a:accent5>
        <a:srgbClr val="548DD4"/>
      </a:accent5>
      <a:accent6>
        <a:srgbClr val="0070C0"/>
      </a:accent6>
      <a:hlink>
        <a:srgbClr val="95B3D7"/>
      </a:hlink>
      <a:folHlink>
        <a:srgbClr val="366092"/>
      </a:folHlink>
    </a:clrScheme>
    <a:fontScheme name="BSC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10883</TotalTime>
  <Words>1589</Words>
  <Application>Microsoft Office PowerPoint</Application>
  <PresentationFormat>Custom</PresentationFormat>
  <Paragraphs>224</Paragraphs>
  <Slides>17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ＭＳ Ｐゴシック</vt:lpstr>
      <vt:lpstr>Arial</vt:lpstr>
      <vt:lpstr>Calibri</vt:lpstr>
      <vt:lpstr>DejaVu Sans</vt:lpstr>
      <vt:lpstr>Times New Roman</vt:lpstr>
      <vt:lpstr>Wingdings</vt:lpstr>
      <vt:lpstr>Office Theme</vt:lpstr>
      <vt:lpstr>Equation</vt:lpstr>
      <vt:lpstr>PowerPoint Presentation</vt:lpstr>
      <vt:lpstr>Introduction – Aim of the study</vt:lpstr>
      <vt:lpstr>Observational datasets</vt:lpstr>
      <vt:lpstr>NMMB/BSC-Dust regional model</vt:lpstr>
      <vt:lpstr>Simulation (NSD) and satellite (MSD) domains</vt:lpstr>
      <vt:lpstr>Identification of desert dust (DD) episodes at pixel level (MSD domain)</vt:lpstr>
      <vt:lpstr>Selection of desert dust outbreaks at regional level (MSD domain)</vt:lpstr>
      <vt:lpstr>Intense dust outbreaks over the broader Mediterranean basin</vt:lpstr>
      <vt:lpstr>Direct Radiative Effects (DREs)</vt:lpstr>
      <vt:lpstr>Instantaneous NET DREs based on NMMB simulations (2nd August 2012)</vt:lpstr>
      <vt:lpstr>Regional DREs under clear sky conditions for the 20 desert dust outbreaks  </vt:lpstr>
      <vt:lpstr>Impact on temperature at 2 meters: 2nd August 2012</vt:lpstr>
      <vt:lpstr>Feedbacks on dust AOD and dust emissions (NSD)</vt:lpstr>
      <vt:lpstr>Downwelling SW and LW radiation: Comparison NMMB – BSRN </vt:lpstr>
      <vt:lpstr>Temperature vertical profiles: Comparison NMMB – FNL (NSD) </vt:lpstr>
      <vt:lpstr>Conclusions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lbermude</dc:creator>
  <cp:lastModifiedBy>Antonis</cp:lastModifiedBy>
  <cp:revision>460</cp:revision>
  <dcterms:modified xsi:type="dcterms:W3CDTF">2016-05-09T17:00:03Z</dcterms:modified>
</cp:coreProperties>
</file>