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88" r:id="rId2"/>
  </p:sldMasterIdLst>
  <p:notesMasterIdLst>
    <p:notesMasterId r:id="rId60"/>
  </p:notesMasterIdLst>
  <p:handoutMasterIdLst>
    <p:handoutMasterId r:id="rId61"/>
  </p:handoutMasterIdLst>
  <p:sldIdLst>
    <p:sldId id="678" r:id="rId3"/>
    <p:sldId id="660" r:id="rId4"/>
    <p:sldId id="668" r:id="rId5"/>
    <p:sldId id="452" r:id="rId6"/>
    <p:sldId id="277" r:id="rId7"/>
    <p:sldId id="455" r:id="rId8"/>
    <p:sldId id="705" r:id="rId9"/>
    <p:sldId id="703" r:id="rId10"/>
    <p:sldId id="680" r:id="rId11"/>
    <p:sldId id="706" r:id="rId12"/>
    <p:sldId id="682" r:id="rId13"/>
    <p:sldId id="707" r:id="rId14"/>
    <p:sldId id="708" r:id="rId15"/>
    <p:sldId id="709" r:id="rId16"/>
    <p:sldId id="698" r:id="rId17"/>
    <p:sldId id="690" r:id="rId18"/>
    <p:sldId id="683" r:id="rId19"/>
    <p:sldId id="689" r:id="rId20"/>
    <p:sldId id="688" r:id="rId21"/>
    <p:sldId id="691" r:id="rId22"/>
    <p:sldId id="692" r:id="rId23"/>
    <p:sldId id="696" r:id="rId24"/>
    <p:sldId id="694" r:id="rId25"/>
    <p:sldId id="736" r:id="rId26"/>
    <p:sldId id="695" r:id="rId27"/>
    <p:sldId id="718" r:id="rId28"/>
    <p:sldId id="715" r:id="rId29"/>
    <p:sldId id="712" r:id="rId30"/>
    <p:sldId id="716" r:id="rId31"/>
    <p:sldId id="699" r:id="rId32"/>
    <p:sldId id="719" r:id="rId33"/>
    <p:sldId id="700" r:id="rId34"/>
    <p:sldId id="701" r:id="rId35"/>
    <p:sldId id="697" r:id="rId36"/>
    <p:sldId id="720" r:id="rId37"/>
    <p:sldId id="702" r:id="rId38"/>
    <p:sldId id="713" r:id="rId39"/>
    <p:sldId id="714" r:id="rId40"/>
    <p:sldId id="730" r:id="rId41"/>
    <p:sldId id="731" r:id="rId42"/>
    <p:sldId id="732" r:id="rId43"/>
    <p:sldId id="733" r:id="rId44"/>
    <p:sldId id="734" r:id="rId45"/>
    <p:sldId id="724" r:id="rId46"/>
    <p:sldId id="723" r:id="rId47"/>
    <p:sldId id="725" r:id="rId48"/>
    <p:sldId id="726" r:id="rId49"/>
    <p:sldId id="727" r:id="rId50"/>
    <p:sldId id="729" r:id="rId51"/>
    <p:sldId id="735" r:id="rId52"/>
    <p:sldId id="738" r:id="rId53"/>
    <p:sldId id="739" r:id="rId54"/>
    <p:sldId id="740" r:id="rId55"/>
    <p:sldId id="741" r:id="rId56"/>
    <p:sldId id="742" r:id="rId57"/>
    <p:sldId id="685" r:id="rId58"/>
    <p:sldId id="686" r:id="rId5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933" userDrawn="1">
          <p15:clr>
            <a:srgbClr val="FBAE40"/>
          </p15:clr>
        </p15:guide>
        <p15:guide id="3" pos="5178" userDrawn="1">
          <p15:clr>
            <a:srgbClr val="FBAE40"/>
          </p15:clr>
        </p15:guide>
        <p15:guide id="4" orient="horz" pos="1434" userDrawn="1">
          <p15:clr>
            <a:srgbClr val="FBAE40"/>
          </p15:clr>
        </p15:guide>
        <p15:guide id="5" orient="horz" pos="2886" userDrawn="1">
          <p15:clr>
            <a:srgbClr val="FBAE40"/>
          </p15:clr>
        </p15:guide>
        <p15:guide id="6" pos="257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0D9"/>
    <a:srgbClr val="F9FBEF"/>
    <a:srgbClr val="FEFEB5"/>
    <a:srgbClr val="ED7D31"/>
    <a:srgbClr val="70AD47"/>
    <a:srgbClr val="1054CC"/>
    <a:srgbClr val="F1EFAA"/>
    <a:srgbClr val="E0CF5E"/>
    <a:srgbClr val="FEFFED"/>
    <a:srgbClr val="E856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93" autoAdjust="0"/>
    <p:restoredTop sz="92697" autoAdjust="0"/>
  </p:normalViewPr>
  <p:slideViewPr>
    <p:cSldViewPr snapToGrid="0" showGuides="1">
      <p:cViewPr varScale="1">
        <p:scale>
          <a:sx n="88" d="100"/>
          <a:sy n="88" d="100"/>
        </p:scale>
        <p:origin x="176" y="752"/>
      </p:cViewPr>
      <p:guideLst>
        <p:guide pos="2933"/>
        <p:guide pos="5178"/>
        <p:guide orient="horz" pos="1434"/>
        <p:guide orient="horz" pos="2886"/>
        <p:guide pos="2570"/>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82" d="100"/>
          <a:sy n="82" d="100"/>
        </p:scale>
        <p:origin x="3156" y="90"/>
      </p:cViewPr>
      <p:guideLst/>
    </p:cSldViewPr>
  </p:notesViewPr>
  <p:gridSpacing cx="120000" cy="1200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88F00F2-8E3E-4EF9-ABA6-FD0A0C1B3085}" type="datetimeFigureOut">
              <a:rPr lang="es-ES" smtClean="0"/>
              <a:t>7/7/22</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CFA8D5D-EC9E-40FC-98EC-CD281E4E88AF}" type="slidenum">
              <a:rPr lang="es-ES" smtClean="0"/>
              <a:t>‹#›</a:t>
            </a:fld>
            <a:endParaRPr lang="es-ES"/>
          </a:p>
        </p:txBody>
      </p:sp>
    </p:spTree>
    <p:extLst>
      <p:ext uri="{BB962C8B-B14F-4D97-AF65-F5344CB8AC3E}">
        <p14:creationId xmlns:p14="http://schemas.microsoft.com/office/powerpoint/2010/main" val="3527699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a-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CED78F-F34A-494E-84FF-07AE05271233}" type="datetimeFigureOut">
              <a:rPr lang="ca-ES" smtClean="0"/>
              <a:t>7/7/22</a:t>
            </a:fld>
            <a:endParaRPr lang="ca-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a-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a-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04FA8-2E13-40DF-8C73-14DED82BECE3}" type="slidenum">
              <a:rPr lang="ca-ES" smtClean="0"/>
              <a:t>‹#›</a:t>
            </a:fld>
            <a:endParaRPr lang="ca-ES"/>
          </a:p>
        </p:txBody>
      </p:sp>
    </p:spTree>
    <p:extLst>
      <p:ext uri="{BB962C8B-B14F-4D97-AF65-F5344CB8AC3E}">
        <p14:creationId xmlns:p14="http://schemas.microsoft.com/office/powerpoint/2010/main" val="1118829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a:t>The right hand figure is to illustrate that the warming hole is actually a forced feature, mediated by changes in the ocean circulation</a:t>
            </a:r>
          </a:p>
        </p:txBody>
      </p:sp>
      <p:sp>
        <p:nvSpPr>
          <p:cNvPr id="4" name="Slide Number Placeholder 3"/>
          <p:cNvSpPr>
            <a:spLocks noGrp="1"/>
          </p:cNvSpPr>
          <p:nvPr>
            <p:ph type="sldNum" sz="quarter" idx="5"/>
          </p:nvPr>
        </p:nvSpPr>
        <p:spPr/>
        <p:txBody>
          <a:bodyPr/>
          <a:lstStyle/>
          <a:p>
            <a:fld id="{76904FA8-2E13-40DF-8C73-14DED82BECE3}" type="slidenum">
              <a:rPr lang="ca-ES" smtClean="0"/>
              <a:t>37</a:t>
            </a:fld>
            <a:endParaRPr lang="ca-ES"/>
          </a:p>
        </p:txBody>
      </p:sp>
    </p:spTree>
    <p:extLst>
      <p:ext uri="{BB962C8B-B14F-4D97-AF65-F5344CB8AC3E}">
        <p14:creationId xmlns:p14="http://schemas.microsoft.com/office/powerpoint/2010/main" val="31660451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ángulo 12"/>
          <p:cNvSpPr/>
          <p:nvPr userDrawn="1"/>
        </p:nvSpPr>
        <p:spPr>
          <a:xfrm>
            <a:off x="4064000" y="6095686"/>
            <a:ext cx="8128000" cy="48753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14" name="Rectángulo 13"/>
          <p:cNvSpPr/>
          <p:nvPr userDrawn="1"/>
        </p:nvSpPr>
        <p:spPr>
          <a:xfrm>
            <a:off x="1" y="6095686"/>
            <a:ext cx="4064000" cy="487533"/>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solidFill>
                <a:schemeClr val="bg1"/>
              </a:solidFill>
            </a:endParaRPr>
          </a:p>
        </p:txBody>
      </p:sp>
      <p:sp>
        <p:nvSpPr>
          <p:cNvPr id="6" name="Title 1"/>
          <p:cNvSpPr>
            <a:spLocks noGrp="1"/>
          </p:cNvSpPr>
          <p:nvPr>
            <p:ph type="ctrTitle"/>
          </p:nvPr>
        </p:nvSpPr>
        <p:spPr>
          <a:xfrm>
            <a:off x="4963889" y="1631730"/>
            <a:ext cx="6702593" cy="2998826"/>
          </a:xfrm>
          <a:prstGeom prst="rect">
            <a:avLst/>
          </a:prstGeom>
        </p:spPr>
        <p:txBody>
          <a:bodyPr anchor="ctr">
            <a:normAutofit/>
          </a:bodyPr>
          <a:lstStyle>
            <a:lvl1pPr algn="l">
              <a:defRPr sz="5200" b="1">
                <a:solidFill>
                  <a:srgbClr val="004890"/>
                </a:solidFill>
                <a:latin typeface="+mn-lt"/>
              </a:defRPr>
            </a:lvl1pPr>
          </a:lstStyle>
          <a:p>
            <a:r>
              <a:rPr lang="es-ES" dirty="0"/>
              <a:t>Haga clic para modificar el estilo de título del patrón</a:t>
            </a:r>
            <a:endParaRPr lang="en-US" dirty="0"/>
          </a:p>
        </p:txBody>
      </p:sp>
      <p:sp>
        <p:nvSpPr>
          <p:cNvPr id="7" name="Subtitle 2"/>
          <p:cNvSpPr>
            <a:spLocks noGrp="1"/>
          </p:cNvSpPr>
          <p:nvPr>
            <p:ph type="subTitle" idx="1" hasCustomPrompt="1"/>
          </p:nvPr>
        </p:nvSpPr>
        <p:spPr>
          <a:xfrm>
            <a:off x="4963889" y="4762500"/>
            <a:ext cx="6702593" cy="1085850"/>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Name</a:t>
            </a:r>
            <a:endParaRPr lang="es-ES" dirty="0"/>
          </a:p>
          <a:p>
            <a:r>
              <a:rPr lang="es-ES" dirty="0"/>
              <a:t>Position</a:t>
            </a:r>
          </a:p>
        </p:txBody>
      </p:sp>
      <p:sp>
        <p:nvSpPr>
          <p:cNvPr id="8" name="Marcador de texto 14"/>
          <p:cNvSpPr>
            <a:spLocks noGrp="1"/>
          </p:cNvSpPr>
          <p:nvPr>
            <p:ph type="body" sz="quarter" idx="10" hasCustomPrompt="1"/>
          </p:nvPr>
        </p:nvSpPr>
        <p:spPr>
          <a:xfrm>
            <a:off x="325968" y="6095686"/>
            <a:ext cx="3255433" cy="487533"/>
          </a:xfrm>
          <a:prstGeom prst="rect">
            <a:avLst/>
          </a:prstGeom>
        </p:spPr>
        <p:txBody>
          <a:bodyPr anchor="ctr"/>
          <a:lstStyle>
            <a:lvl1pPr marL="0" indent="0" algn="ctr">
              <a:buNone/>
              <a:defRPr>
                <a:solidFill>
                  <a:schemeClr val="bg1"/>
                </a:solidFill>
              </a:defRPr>
            </a:lvl1pPr>
          </a:lstStyle>
          <a:p>
            <a:pPr lvl="0"/>
            <a:r>
              <a:rPr lang="es-ES" dirty="0" err="1"/>
              <a:t>day</a:t>
            </a:r>
            <a:r>
              <a:rPr lang="es-ES" dirty="0"/>
              <a:t>/</a:t>
            </a:r>
            <a:r>
              <a:rPr lang="es-ES" dirty="0" err="1"/>
              <a:t>month</a:t>
            </a:r>
            <a:r>
              <a:rPr lang="es-ES" dirty="0"/>
              <a:t>/</a:t>
            </a:r>
            <a:r>
              <a:rPr lang="es-ES" dirty="0" err="1"/>
              <a:t>year</a:t>
            </a:r>
            <a:endParaRPr lang="es-ES" dirty="0"/>
          </a:p>
        </p:txBody>
      </p:sp>
      <p:sp>
        <p:nvSpPr>
          <p:cNvPr id="9" name="Marcador de texto 16"/>
          <p:cNvSpPr>
            <a:spLocks noGrp="1"/>
          </p:cNvSpPr>
          <p:nvPr>
            <p:ph type="body" sz="quarter" idx="11" hasCustomPrompt="1"/>
          </p:nvPr>
        </p:nvSpPr>
        <p:spPr>
          <a:xfrm>
            <a:off x="4963888" y="6095685"/>
            <a:ext cx="6702595" cy="487533"/>
          </a:xfrm>
          <a:prstGeom prst="rect">
            <a:avLst/>
          </a:prstGeom>
        </p:spPr>
        <p:txBody>
          <a:bodyPr anchor="ctr"/>
          <a:lstStyle>
            <a:lvl1pPr marL="0" indent="0" algn="l">
              <a:buNone/>
              <a:defRPr>
                <a:solidFill>
                  <a:srgbClr val="004890"/>
                </a:solidFill>
              </a:defRPr>
            </a:lvl1pPr>
          </a:lstStyle>
          <a:p>
            <a:pPr lvl="0"/>
            <a:r>
              <a:rPr lang="es-ES" dirty="0" err="1"/>
              <a:t>Venue</a:t>
            </a:r>
            <a:endParaRPr lang="es-ES" dirty="0"/>
          </a:p>
        </p:txBody>
      </p:sp>
    </p:spTree>
    <p:extLst>
      <p:ext uri="{BB962C8B-B14F-4D97-AF65-F5344CB8AC3E}">
        <p14:creationId xmlns:p14="http://schemas.microsoft.com/office/powerpoint/2010/main" val="916231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Marcador de título 1"/>
          <p:cNvSpPr>
            <a:spLocks noGrp="1"/>
          </p:cNvSpPr>
          <p:nvPr>
            <p:ph type="title"/>
          </p:nvPr>
        </p:nvSpPr>
        <p:spPr>
          <a:xfrm>
            <a:off x="0" y="256068"/>
            <a:ext cx="12192000" cy="800945"/>
          </a:xfrm>
          <a:prstGeom prst="rect">
            <a:avLst/>
          </a:prstGeom>
        </p:spPr>
        <p:txBody>
          <a:bodyPr vert="horz" lIns="91440" tIns="45720" rIns="91440" bIns="45720" rtlCol="0" anchor="t">
            <a:noAutofit/>
          </a:bodyPr>
          <a:lstStyle>
            <a:lvl1pPr>
              <a:defRPr b="1"/>
            </a:lvl1pPr>
          </a:lstStyle>
          <a:p>
            <a:r>
              <a:rPr lang="es-ES" dirty="0"/>
              <a:t>Haga clic para modificar el estilo de título del patrón</a:t>
            </a:r>
          </a:p>
        </p:txBody>
      </p:sp>
      <p:sp>
        <p:nvSpPr>
          <p:cNvPr id="8" name="Marcador de texto 2"/>
          <p:cNvSpPr>
            <a:spLocks noGrp="1"/>
          </p:cNvSpPr>
          <p:nvPr>
            <p:ph idx="1"/>
          </p:nvPr>
        </p:nvSpPr>
        <p:spPr>
          <a:xfrm>
            <a:off x="603657" y="1514475"/>
            <a:ext cx="10984685" cy="4662488"/>
          </a:xfrm>
          <a:prstGeom prst="rect">
            <a:avLst/>
          </a:prstGeom>
        </p:spPr>
        <p:txBody>
          <a:bodyPr vert="horz" lIns="91440" tIns="45720" rIns="91440" bIns="45720" rtlCol="0">
            <a:normAutofit/>
          </a:bodyPr>
          <a:lstStyle>
            <a:lvl1pPr>
              <a:defRPr sz="2000"/>
            </a:lvl1pPr>
            <a:lvl2pPr>
              <a:defRPr sz="1800"/>
            </a:lvl2pPr>
            <a:lvl3pPr>
              <a:defRPr sz="1600"/>
            </a:lvl3pPr>
            <a:lvl4pPr>
              <a:defRPr sz="1600"/>
            </a:lvl4pPr>
            <a:lvl5pPr>
              <a:defRPr sz="1600"/>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1917565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sub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Haga clic para modificar el estilo de título del patrón</a:t>
            </a:r>
          </a:p>
        </p:txBody>
      </p:sp>
      <p:sp>
        <p:nvSpPr>
          <p:cNvPr id="8" name="Marcador de contenido 2"/>
          <p:cNvSpPr>
            <a:spLocks noGrp="1"/>
          </p:cNvSpPr>
          <p:nvPr>
            <p:ph idx="1"/>
          </p:nvPr>
        </p:nvSpPr>
        <p:spPr>
          <a:xfrm>
            <a:off x="595618" y="1569411"/>
            <a:ext cx="10996916" cy="4566277"/>
          </a:xfrm>
        </p:spPr>
        <p:txBody>
          <a:bodyPr/>
          <a:lstStyle>
            <a:lvl1pPr>
              <a:defRPr sz="2000"/>
            </a:lvl1pPr>
            <a:lvl2pPr>
              <a:defRPr sz="1800"/>
            </a:lvl2pPr>
            <a:lvl3pPr>
              <a:defRPr sz="1600"/>
            </a:lvl3pPr>
            <a:lvl4pPr>
              <a:defRPr sz="1600"/>
            </a:lvl4pPr>
            <a:lvl5pPr>
              <a:defRPr sz="1600"/>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Marcador de texto 3"/>
          <p:cNvSpPr>
            <a:spLocks noGrp="1"/>
          </p:cNvSpPr>
          <p:nvPr>
            <p:ph type="body" sz="quarter" idx="10" hasCustomPrompt="1"/>
          </p:nvPr>
        </p:nvSpPr>
        <p:spPr>
          <a:xfrm>
            <a:off x="0" y="1057275"/>
            <a:ext cx="12192000" cy="512763"/>
          </a:xfrm>
        </p:spPr>
        <p:txBody>
          <a:bodyPr/>
          <a:lstStyle>
            <a:lvl1pPr marL="0" indent="0" algn="ctr">
              <a:buNone/>
              <a:defRPr b="1"/>
            </a:lvl1pPr>
          </a:lstStyle>
          <a:p>
            <a:pPr lvl="0"/>
            <a:r>
              <a:rPr lang="es-ES" dirty="0"/>
              <a:t>Subtítulo</a:t>
            </a:r>
          </a:p>
        </p:txBody>
      </p:sp>
    </p:spTree>
    <p:extLst>
      <p:ext uri="{BB962C8B-B14F-4D97-AF65-F5344CB8AC3E}">
        <p14:creationId xmlns:p14="http://schemas.microsoft.com/office/powerpoint/2010/main" val="1817291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parad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03658" y="3028528"/>
            <a:ext cx="10984684" cy="800945"/>
          </a:xfrm>
        </p:spPr>
        <p:txBody>
          <a:bodyPr/>
          <a:lstStyle>
            <a:lvl1pPr>
              <a:defRPr/>
            </a:lvl1pPr>
          </a:lstStyle>
          <a:p>
            <a:endParaRPr lang="es-ES" dirty="0"/>
          </a:p>
        </p:txBody>
      </p:sp>
    </p:spTree>
    <p:extLst>
      <p:ext uri="{BB962C8B-B14F-4D97-AF65-F5344CB8AC3E}">
        <p14:creationId xmlns:p14="http://schemas.microsoft.com/office/powerpoint/2010/main" val="4267924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raporta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4064000" y="6095686"/>
            <a:ext cx="8128000" cy="48753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 name="Title 1"/>
          <p:cNvSpPr>
            <a:spLocks noGrp="1"/>
          </p:cNvSpPr>
          <p:nvPr>
            <p:ph type="ctrTitle" hasCustomPrompt="1"/>
          </p:nvPr>
        </p:nvSpPr>
        <p:spPr>
          <a:xfrm>
            <a:off x="4963889" y="1631730"/>
            <a:ext cx="6702593" cy="2998826"/>
          </a:xfrm>
          <a:prstGeom prst="rect">
            <a:avLst/>
          </a:prstGeom>
        </p:spPr>
        <p:txBody>
          <a:bodyPr anchor="ctr">
            <a:normAutofit/>
          </a:bodyPr>
          <a:lstStyle>
            <a:lvl1pPr algn="l">
              <a:defRPr sz="8000" b="1">
                <a:solidFill>
                  <a:srgbClr val="004890"/>
                </a:solidFill>
                <a:latin typeface="+mn-lt"/>
              </a:defRPr>
            </a:lvl1pPr>
          </a:lstStyle>
          <a:p>
            <a:r>
              <a:rPr lang="es-ES" dirty="0" err="1"/>
              <a:t>Thank</a:t>
            </a:r>
            <a:r>
              <a:rPr lang="es-ES" dirty="0"/>
              <a:t> </a:t>
            </a:r>
            <a:r>
              <a:rPr lang="es-ES" dirty="0" err="1"/>
              <a:t>you</a:t>
            </a:r>
            <a:endParaRPr lang="en-US" dirty="0"/>
          </a:p>
        </p:txBody>
      </p:sp>
      <p:sp>
        <p:nvSpPr>
          <p:cNvPr id="3" name="Subtitle 2"/>
          <p:cNvSpPr>
            <a:spLocks noGrp="1"/>
          </p:cNvSpPr>
          <p:nvPr>
            <p:ph type="subTitle" idx="1" hasCustomPrompt="1"/>
          </p:nvPr>
        </p:nvSpPr>
        <p:spPr>
          <a:xfrm>
            <a:off x="4963889" y="4900141"/>
            <a:ext cx="6702593" cy="822742"/>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a:t>
            </a:r>
            <a:r>
              <a:rPr lang="es-ES" dirty="0" err="1"/>
              <a:t>click</a:t>
            </a:r>
            <a:r>
              <a:rPr lang="es-ES" dirty="0"/>
              <a:t> aquí para modificar el subtítulo</a:t>
            </a:r>
          </a:p>
        </p:txBody>
      </p:sp>
      <p:sp>
        <p:nvSpPr>
          <p:cNvPr id="13" name="Rectángulo 12"/>
          <p:cNvSpPr/>
          <p:nvPr userDrawn="1"/>
        </p:nvSpPr>
        <p:spPr>
          <a:xfrm>
            <a:off x="1" y="6095686"/>
            <a:ext cx="4064000" cy="487533"/>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solidFill>
                <a:schemeClr val="bg1"/>
              </a:solidFill>
            </a:endParaRPr>
          </a:p>
        </p:txBody>
      </p:sp>
      <p:sp>
        <p:nvSpPr>
          <p:cNvPr id="17" name="Marcador de texto 16"/>
          <p:cNvSpPr>
            <a:spLocks noGrp="1"/>
          </p:cNvSpPr>
          <p:nvPr>
            <p:ph type="body" sz="quarter" idx="11" hasCustomPrompt="1"/>
          </p:nvPr>
        </p:nvSpPr>
        <p:spPr>
          <a:xfrm>
            <a:off x="4963888" y="6095685"/>
            <a:ext cx="6702595" cy="487533"/>
          </a:xfrm>
          <a:prstGeom prst="rect">
            <a:avLst/>
          </a:prstGeom>
        </p:spPr>
        <p:txBody>
          <a:bodyPr anchor="ctr"/>
          <a:lstStyle>
            <a:lvl1pPr marL="0" indent="0" algn="l">
              <a:buNone/>
              <a:defRPr>
                <a:solidFill>
                  <a:srgbClr val="004890"/>
                </a:solidFill>
              </a:defRPr>
            </a:lvl1pPr>
          </a:lstStyle>
          <a:p>
            <a:pPr lvl="0"/>
            <a:r>
              <a:rPr lang="es-ES" dirty="0"/>
              <a:t>YourEmail@bsc.es</a:t>
            </a:r>
          </a:p>
        </p:txBody>
      </p:sp>
    </p:spTree>
    <p:extLst>
      <p:ext uri="{BB962C8B-B14F-4D97-AF65-F5344CB8AC3E}">
        <p14:creationId xmlns:p14="http://schemas.microsoft.com/office/powerpoint/2010/main" val="2415161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orta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p:nvPr>
        </p:nvSpPr>
        <p:spPr>
          <a:xfrm>
            <a:off x="4963889" y="1631730"/>
            <a:ext cx="6702593" cy="2998826"/>
          </a:xfrm>
          <a:prstGeom prst="rect">
            <a:avLst/>
          </a:prstGeom>
        </p:spPr>
        <p:txBody>
          <a:bodyPr anchor="ctr">
            <a:normAutofit/>
          </a:bodyPr>
          <a:lstStyle>
            <a:lvl1pPr algn="l">
              <a:defRPr sz="5200" b="1">
                <a:solidFill>
                  <a:srgbClr val="004890"/>
                </a:solidFill>
                <a:latin typeface="+mn-lt"/>
              </a:defRPr>
            </a:lvl1pPr>
          </a:lstStyle>
          <a:p>
            <a:r>
              <a:rPr lang="es-ES" dirty="0"/>
              <a:t>Haga clic para modificar el estilo de título del patrón</a:t>
            </a:r>
            <a:endParaRPr lang="en-US" dirty="0"/>
          </a:p>
        </p:txBody>
      </p:sp>
      <p:sp>
        <p:nvSpPr>
          <p:cNvPr id="7" name="Subtitle 2"/>
          <p:cNvSpPr>
            <a:spLocks noGrp="1"/>
          </p:cNvSpPr>
          <p:nvPr>
            <p:ph type="subTitle" idx="1" hasCustomPrompt="1"/>
          </p:nvPr>
        </p:nvSpPr>
        <p:spPr>
          <a:xfrm>
            <a:off x="4963889" y="4762500"/>
            <a:ext cx="6702593" cy="1085850"/>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Name</a:t>
            </a:r>
            <a:endParaRPr lang="es-ES" dirty="0"/>
          </a:p>
          <a:p>
            <a:r>
              <a:rPr lang="es-ES" dirty="0"/>
              <a:t>Position</a:t>
            </a:r>
          </a:p>
        </p:txBody>
      </p:sp>
      <p:sp>
        <p:nvSpPr>
          <p:cNvPr id="8" name="Marcador de texto 14"/>
          <p:cNvSpPr>
            <a:spLocks noGrp="1"/>
          </p:cNvSpPr>
          <p:nvPr>
            <p:ph type="body" sz="quarter" idx="10" hasCustomPrompt="1"/>
          </p:nvPr>
        </p:nvSpPr>
        <p:spPr>
          <a:xfrm>
            <a:off x="325968" y="6095686"/>
            <a:ext cx="3255433" cy="487533"/>
          </a:xfrm>
          <a:prstGeom prst="rect">
            <a:avLst/>
          </a:prstGeom>
        </p:spPr>
        <p:txBody>
          <a:bodyPr anchor="ctr"/>
          <a:lstStyle>
            <a:lvl1pPr marL="0" indent="0" algn="ctr">
              <a:buNone/>
              <a:defRPr>
                <a:solidFill>
                  <a:schemeClr val="bg1"/>
                </a:solidFill>
              </a:defRPr>
            </a:lvl1pPr>
          </a:lstStyle>
          <a:p>
            <a:pPr lvl="0"/>
            <a:r>
              <a:rPr lang="es-ES" dirty="0" err="1"/>
              <a:t>day</a:t>
            </a:r>
            <a:r>
              <a:rPr lang="es-ES" dirty="0"/>
              <a:t>/</a:t>
            </a:r>
            <a:r>
              <a:rPr lang="es-ES" dirty="0" err="1"/>
              <a:t>month</a:t>
            </a:r>
            <a:r>
              <a:rPr lang="es-ES" dirty="0"/>
              <a:t>/</a:t>
            </a:r>
            <a:r>
              <a:rPr lang="es-ES" dirty="0" err="1"/>
              <a:t>year</a:t>
            </a:r>
            <a:endParaRPr lang="es-ES" dirty="0"/>
          </a:p>
        </p:txBody>
      </p:sp>
      <p:sp>
        <p:nvSpPr>
          <p:cNvPr id="9" name="Marcador de texto 16"/>
          <p:cNvSpPr>
            <a:spLocks noGrp="1"/>
          </p:cNvSpPr>
          <p:nvPr>
            <p:ph type="body" sz="quarter" idx="11" hasCustomPrompt="1"/>
          </p:nvPr>
        </p:nvSpPr>
        <p:spPr>
          <a:xfrm>
            <a:off x="4963888" y="6095685"/>
            <a:ext cx="6702595" cy="487533"/>
          </a:xfrm>
          <a:prstGeom prst="rect">
            <a:avLst/>
          </a:prstGeom>
        </p:spPr>
        <p:txBody>
          <a:bodyPr anchor="ctr"/>
          <a:lstStyle>
            <a:lvl1pPr marL="0" indent="0" algn="l">
              <a:buNone/>
              <a:defRPr>
                <a:solidFill>
                  <a:srgbClr val="004890"/>
                </a:solidFill>
              </a:defRPr>
            </a:lvl1pPr>
          </a:lstStyle>
          <a:p>
            <a:pPr lvl="0"/>
            <a:r>
              <a:rPr lang="es-ES" dirty="0" err="1"/>
              <a:t>Venue</a:t>
            </a:r>
            <a:endParaRPr lang="es-ES" dirty="0"/>
          </a:p>
        </p:txBody>
      </p:sp>
    </p:spTree>
    <p:extLst>
      <p:ext uri="{BB962C8B-B14F-4D97-AF65-F5344CB8AC3E}">
        <p14:creationId xmlns:p14="http://schemas.microsoft.com/office/powerpoint/2010/main" val="4251347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ítulo, sub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Haga clic para modificar el estilo de título del patrón</a:t>
            </a:r>
          </a:p>
        </p:txBody>
      </p:sp>
      <p:sp>
        <p:nvSpPr>
          <p:cNvPr id="8" name="Marcador de contenido 2"/>
          <p:cNvSpPr>
            <a:spLocks noGrp="1"/>
          </p:cNvSpPr>
          <p:nvPr>
            <p:ph idx="1"/>
          </p:nvPr>
        </p:nvSpPr>
        <p:spPr>
          <a:xfrm>
            <a:off x="595618" y="1569411"/>
            <a:ext cx="10996916" cy="4566277"/>
          </a:xfrm>
        </p:spPr>
        <p:txBody>
          <a:bodyPr/>
          <a:lstStyle>
            <a:lvl1pPr>
              <a:defRPr sz="2000"/>
            </a:lvl1pPr>
            <a:lvl2pPr>
              <a:defRPr sz="1800"/>
            </a:lvl2pPr>
            <a:lvl3pPr>
              <a:defRPr sz="1600"/>
            </a:lvl3pPr>
            <a:lvl4pPr>
              <a:defRPr sz="1600"/>
            </a:lvl4pPr>
            <a:lvl5pPr>
              <a:defRPr sz="1600"/>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Marcador de texto 3"/>
          <p:cNvSpPr>
            <a:spLocks noGrp="1"/>
          </p:cNvSpPr>
          <p:nvPr>
            <p:ph type="body" sz="quarter" idx="10" hasCustomPrompt="1"/>
          </p:nvPr>
        </p:nvSpPr>
        <p:spPr>
          <a:xfrm>
            <a:off x="0" y="1057275"/>
            <a:ext cx="12192000" cy="512763"/>
          </a:xfrm>
        </p:spPr>
        <p:txBody>
          <a:bodyPr/>
          <a:lstStyle>
            <a:lvl1pPr marL="0" indent="0" algn="ctr">
              <a:buNone/>
              <a:defRPr b="1"/>
            </a:lvl1pPr>
          </a:lstStyle>
          <a:p>
            <a:pPr lvl="0"/>
            <a:r>
              <a:rPr lang="es-ES" dirty="0"/>
              <a:t>Subtítulo</a:t>
            </a:r>
          </a:p>
        </p:txBody>
      </p:sp>
    </p:spTree>
    <p:extLst>
      <p:ext uri="{BB962C8B-B14F-4D97-AF65-F5344CB8AC3E}">
        <p14:creationId xmlns:p14="http://schemas.microsoft.com/office/powerpoint/2010/main" val="316011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parad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03658" y="3028528"/>
            <a:ext cx="10984684" cy="800945"/>
          </a:xfrm>
        </p:spPr>
        <p:txBody>
          <a:bodyPr anchor="ctr"/>
          <a:lstStyle>
            <a:lvl1pPr>
              <a:defRPr sz="6000"/>
            </a:lvl1pPr>
          </a:lstStyle>
          <a:p>
            <a:endParaRPr lang="es-ES" dirty="0"/>
          </a:p>
        </p:txBody>
      </p:sp>
    </p:spTree>
    <p:extLst>
      <p:ext uri="{BB962C8B-B14F-4D97-AF65-F5344CB8AC3E}">
        <p14:creationId xmlns:p14="http://schemas.microsoft.com/office/powerpoint/2010/main" val="2491407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raporta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4064000" y="6095686"/>
            <a:ext cx="8128000" cy="48753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2" name="Title 1"/>
          <p:cNvSpPr>
            <a:spLocks noGrp="1"/>
          </p:cNvSpPr>
          <p:nvPr>
            <p:ph type="ctrTitle" hasCustomPrompt="1"/>
          </p:nvPr>
        </p:nvSpPr>
        <p:spPr>
          <a:xfrm>
            <a:off x="4963889" y="1631730"/>
            <a:ext cx="6702593" cy="2998826"/>
          </a:xfrm>
          <a:prstGeom prst="rect">
            <a:avLst/>
          </a:prstGeom>
        </p:spPr>
        <p:txBody>
          <a:bodyPr anchor="ctr">
            <a:normAutofit/>
          </a:bodyPr>
          <a:lstStyle>
            <a:lvl1pPr algn="l">
              <a:defRPr sz="8000" b="1">
                <a:solidFill>
                  <a:srgbClr val="004890"/>
                </a:solidFill>
                <a:latin typeface="+mn-lt"/>
              </a:defRPr>
            </a:lvl1pPr>
          </a:lstStyle>
          <a:p>
            <a:r>
              <a:rPr lang="es-ES" dirty="0" err="1"/>
              <a:t>Thank</a:t>
            </a:r>
            <a:r>
              <a:rPr lang="es-ES" dirty="0"/>
              <a:t> </a:t>
            </a:r>
            <a:r>
              <a:rPr lang="es-ES" dirty="0" err="1"/>
              <a:t>you</a:t>
            </a:r>
            <a:endParaRPr lang="en-US" dirty="0"/>
          </a:p>
        </p:txBody>
      </p:sp>
      <p:sp>
        <p:nvSpPr>
          <p:cNvPr id="3" name="Subtitle 2"/>
          <p:cNvSpPr>
            <a:spLocks noGrp="1"/>
          </p:cNvSpPr>
          <p:nvPr>
            <p:ph type="subTitle" idx="1" hasCustomPrompt="1"/>
          </p:nvPr>
        </p:nvSpPr>
        <p:spPr>
          <a:xfrm>
            <a:off x="4963889" y="4900141"/>
            <a:ext cx="6702593" cy="822742"/>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a:t>
            </a:r>
            <a:r>
              <a:rPr lang="es-ES" dirty="0" err="1"/>
              <a:t>click</a:t>
            </a:r>
            <a:r>
              <a:rPr lang="es-ES" dirty="0"/>
              <a:t> aquí para modificar el subtítulo</a:t>
            </a:r>
          </a:p>
        </p:txBody>
      </p:sp>
      <p:sp>
        <p:nvSpPr>
          <p:cNvPr id="13" name="Rectángulo 12"/>
          <p:cNvSpPr/>
          <p:nvPr userDrawn="1"/>
        </p:nvSpPr>
        <p:spPr>
          <a:xfrm>
            <a:off x="1" y="6095686"/>
            <a:ext cx="4064000" cy="487533"/>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solidFill>
                <a:prstClr val="white"/>
              </a:solidFill>
            </a:endParaRPr>
          </a:p>
        </p:txBody>
      </p:sp>
      <p:sp>
        <p:nvSpPr>
          <p:cNvPr id="17" name="Marcador de texto 16"/>
          <p:cNvSpPr>
            <a:spLocks noGrp="1"/>
          </p:cNvSpPr>
          <p:nvPr>
            <p:ph type="body" sz="quarter" idx="11" hasCustomPrompt="1"/>
          </p:nvPr>
        </p:nvSpPr>
        <p:spPr>
          <a:xfrm>
            <a:off x="4963888" y="6095685"/>
            <a:ext cx="6702595" cy="487533"/>
          </a:xfrm>
          <a:prstGeom prst="rect">
            <a:avLst/>
          </a:prstGeom>
        </p:spPr>
        <p:txBody>
          <a:bodyPr anchor="ctr"/>
          <a:lstStyle>
            <a:lvl1pPr marL="0" indent="0" algn="l">
              <a:buNone/>
              <a:defRPr>
                <a:solidFill>
                  <a:srgbClr val="004890"/>
                </a:solidFill>
              </a:defRPr>
            </a:lvl1pPr>
          </a:lstStyle>
          <a:p>
            <a:pPr lvl="0"/>
            <a:r>
              <a:rPr lang="es-ES" dirty="0"/>
              <a:t>YourEmail@bsc.es</a:t>
            </a:r>
          </a:p>
        </p:txBody>
      </p:sp>
    </p:spTree>
    <p:extLst>
      <p:ext uri="{BB962C8B-B14F-4D97-AF65-F5344CB8AC3E}">
        <p14:creationId xmlns:p14="http://schemas.microsoft.com/office/powerpoint/2010/main" val="6313023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0" y="256068"/>
            <a:ext cx="12192000" cy="800945"/>
          </a:xfrm>
          <a:prstGeom prst="rect">
            <a:avLst/>
          </a:prstGeom>
        </p:spPr>
        <p:txBody>
          <a:bodyPr vert="horz" lIns="91440" tIns="45720" rIns="91440" bIns="45720" rtlCol="0" anchor="t">
            <a:noAutofit/>
          </a:bodyPr>
          <a:lstStyle/>
          <a:p>
            <a:r>
              <a:rPr lang="es-ES" dirty="0"/>
              <a:t>Haga clic para modificar el estilo de título del patrón</a:t>
            </a:r>
          </a:p>
        </p:txBody>
      </p:sp>
      <p:sp>
        <p:nvSpPr>
          <p:cNvPr id="3" name="Marcador de texto 2"/>
          <p:cNvSpPr>
            <a:spLocks noGrp="1"/>
          </p:cNvSpPr>
          <p:nvPr>
            <p:ph type="body" idx="1"/>
          </p:nvPr>
        </p:nvSpPr>
        <p:spPr>
          <a:xfrm>
            <a:off x="603657" y="1514475"/>
            <a:ext cx="10984685" cy="4662488"/>
          </a:xfrm>
          <a:prstGeom prst="rect">
            <a:avLst/>
          </a:prstGeom>
        </p:spPr>
        <p:txBody>
          <a:bodyPr vert="horz" lIns="91440" tIns="45720" rIns="9144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1163962175"/>
      </p:ext>
    </p:extLst>
  </p:cSld>
  <p:clrMap bg1="lt1" tx1="dk1" bg2="lt2" tx2="dk2" accent1="accent1" accent2="accent2" accent3="accent3" accent4="accent4" accent5="accent5" accent6="accent6" hlink="hlink" folHlink="folHlink"/>
  <p:sldLayoutIdLst>
    <p:sldLayoutId id="2147483676" r:id="rId1"/>
    <p:sldLayoutId id="2147483674" r:id="rId2"/>
    <p:sldLayoutId id="2147483677" r:id="rId3"/>
    <p:sldLayoutId id="2147483675" r:id="rId4"/>
    <p:sldLayoutId id="2147483673" r:id="rId5"/>
  </p:sldLayoutIdLst>
  <p:txStyles>
    <p:title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0" y="256068"/>
            <a:ext cx="12192000" cy="800945"/>
          </a:xfrm>
          <a:prstGeom prst="rect">
            <a:avLst/>
          </a:prstGeom>
        </p:spPr>
        <p:txBody>
          <a:bodyPr vert="horz" lIns="91440" tIns="45720" rIns="91440" bIns="45720" rtlCol="0" anchor="t">
            <a:noAutofit/>
          </a:bodyPr>
          <a:lstStyle/>
          <a:p>
            <a:r>
              <a:rPr lang="es-ES" dirty="0"/>
              <a:t>Haga clic para modificar el estilo de título del patrón</a:t>
            </a:r>
          </a:p>
        </p:txBody>
      </p:sp>
      <p:sp>
        <p:nvSpPr>
          <p:cNvPr id="3" name="Marcador de texto 2"/>
          <p:cNvSpPr>
            <a:spLocks noGrp="1"/>
          </p:cNvSpPr>
          <p:nvPr>
            <p:ph type="body" idx="1"/>
          </p:nvPr>
        </p:nvSpPr>
        <p:spPr>
          <a:xfrm>
            <a:off x="603657" y="1514475"/>
            <a:ext cx="10984685" cy="4662488"/>
          </a:xfrm>
          <a:prstGeom prst="rect">
            <a:avLst/>
          </a:prstGeom>
        </p:spPr>
        <p:txBody>
          <a:bodyPr vert="horz" lIns="91440" tIns="45720" rIns="9144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1723216217"/>
      </p:ext>
    </p:extLst>
  </p:cSld>
  <p:clrMap bg1="lt1" tx1="dk1" bg2="lt2" tx2="dk2" accent1="accent1" accent2="accent2" accent3="accent3" accent4="accent4" accent5="accent5" accent6="accent6" hlink="hlink" folHlink="folHlink"/>
  <p:sldLayoutIdLst>
    <p:sldLayoutId id="2147483689" r:id="rId1"/>
    <p:sldLayoutId id="2147483691" r:id="rId2"/>
    <p:sldLayoutId id="2147483692" r:id="rId3"/>
    <p:sldLayoutId id="2147483693" r:id="rId4"/>
  </p:sldLayoutIdLst>
  <p:txStyles>
    <p:title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tiff"/><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3.tiff"/><Relationship Id="rId7" Type="http://schemas.openxmlformats.org/officeDocument/2006/relationships/image" Target="../media/image47.jpe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tiff"/><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tiff"/><Relationship Id="rId7" Type="http://schemas.openxmlformats.org/officeDocument/2006/relationships/image" Target="../media/image46.tiff"/><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tiff"/><Relationship Id="rId7" Type="http://schemas.openxmlformats.org/officeDocument/2006/relationships/image" Target="../media/image46.tiff"/><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emf"/><Relationship Id="rId1" Type="http://schemas.openxmlformats.org/officeDocument/2006/relationships/slideLayout" Target="../slideLayouts/slideLayout2.xml"/><Relationship Id="rId5" Type="http://schemas.openxmlformats.org/officeDocument/2006/relationships/image" Target="../media/image53.emf"/><Relationship Id="rId4" Type="http://schemas.openxmlformats.org/officeDocument/2006/relationships/image" Target="../media/image49.emf"/></Relationships>
</file>

<file path=ppt/slides/_rels/slide1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51.png"/><Relationship Id="rId7" Type="http://schemas.openxmlformats.org/officeDocument/2006/relationships/image" Target="../media/image52.emf"/><Relationship Id="rId2" Type="http://schemas.openxmlformats.org/officeDocument/2006/relationships/image" Target="../media/image55.gif"/><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4.png"/><Relationship Id="rId4" Type="http://schemas.openxmlformats.org/officeDocument/2006/relationships/image" Target="../media/image49.emf"/></Relationships>
</file>

<file path=ppt/slides/_rels/slide2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8.emf"/><Relationship Id="rId4" Type="http://schemas.openxmlformats.org/officeDocument/2006/relationships/image" Target="../media/image57.emf"/></Relationships>
</file>

<file path=ppt/slides/_rels/slide2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emf"/><Relationship Id="rId4" Type="http://schemas.openxmlformats.org/officeDocument/2006/relationships/image" Target="../media/image57.emf"/></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9.emf"/><Relationship Id="rId7" Type="http://schemas.openxmlformats.org/officeDocument/2006/relationships/image" Target="../media/image60.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emf"/><Relationship Id="rId4" Type="http://schemas.openxmlformats.org/officeDocument/2006/relationships/image" Target="../media/image57.emf"/></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1.png"/><Relationship Id="rId7" Type="http://schemas.openxmlformats.org/officeDocument/2006/relationships/image" Target="../media/image58.emf"/><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57.emf"/><Relationship Id="rId5" Type="http://schemas.openxmlformats.org/officeDocument/2006/relationships/image" Target="../media/image49.emf"/><Relationship Id="rId4" Type="http://schemas.openxmlformats.org/officeDocument/2006/relationships/image" Target="../media/image51.png"/><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53.emf"/><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58.emf"/><Relationship Id="rId4" Type="http://schemas.openxmlformats.org/officeDocument/2006/relationships/image" Target="../media/image57.emf"/></Relationships>
</file>

<file path=ppt/slides/_rels/slide26.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53.emf"/><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58.emf"/><Relationship Id="rId4" Type="http://schemas.openxmlformats.org/officeDocument/2006/relationships/image" Target="../media/image57.emf"/></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9.emf"/><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9.emf"/><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9.emf"/><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9.emf"/><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9.emf"/><Relationship Id="rId1" Type="http://schemas.openxmlformats.org/officeDocument/2006/relationships/slideLayout" Target="../slideLayouts/slideLayout2.xml"/><Relationship Id="rId5" Type="http://schemas.openxmlformats.org/officeDocument/2006/relationships/image" Target="../media/image70.emf"/><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9.emf"/><Relationship Id="rId1" Type="http://schemas.openxmlformats.org/officeDocument/2006/relationships/slideLayout" Target="../slideLayouts/slideLayout2.xml"/><Relationship Id="rId5" Type="http://schemas.openxmlformats.org/officeDocument/2006/relationships/image" Target="../media/image70.emf"/><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4.jpeg"/><Relationship Id="rId7" Type="http://schemas.openxmlformats.org/officeDocument/2006/relationships/image" Target="../media/image73.png"/><Relationship Id="rId2" Type="http://schemas.openxmlformats.org/officeDocument/2006/relationships/image" Target="../media/image49.emf"/><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5.tiff"/></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5.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65.png"/><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9.jpeg"/><Relationship Id="rId4" Type="http://schemas.openxmlformats.org/officeDocument/2006/relationships/image" Target="../media/image88.jpeg"/></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4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94.emf"/></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g"/><Relationship Id="rId2" Type="http://schemas.openxmlformats.org/officeDocument/2006/relationships/image" Target="../media/image28.gif"/><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ángulo 6">
            <a:extLst>
              <a:ext uri="{FF2B5EF4-FFF2-40B4-BE49-F238E27FC236}">
                <a16:creationId xmlns:a16="http://schemas.microsoft.com/office/drawing/2014/main" id="{7281ABB2-EED4-D648-B752-A87460C5D4D0}"/>
              </a:ext>
            </a:extLst>
          </p:cNvPr>
          <p:cNvSpPr/>
          <p:nvPr/>
        </p:nvSpPr>
        <p:spPr bwMode="auto">
          <a:xfrm>
            <a:off x="2111375" y="4870950"/>
            <a:ext cx="10080625" cy="1959339"/>
          </a:xfrm>
          <a:prstGeom prst="rect">
            <a:avLst/>
          </a:prstGeom>
          <a:solidFill>
            <a:srgbClr val="FFFFFF">
              <a:lumMod val="8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45720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s-ES" sz="1800" b="0" i="0" u="none" strike="noStrike" kern="0" cap="none" spc="0" normalizeH="0" baseline="0" noProof="0" dirty="0">
              <a:ln>
                <a:noFill/>
              </a:ln>
              <a:solidFill>
                <a:srgbClr val="000000"/>
              </a:solidFill>
              <a:effectLst/>
              <a:uLnTx/>
              <a:uFillTx/>
              <a:latin typeface="Arial" charset="0"/>
              <a:ea typeface="SimSun" charset="0"/>
              <a:cs typeface="SimSun" charset="0"/>
            </a:endParaRPr>
          </a:p>
        </p:txBody>
      </p:sp>
      <p:sp>
        <p:nvSpPr>
          <p:cNvPr id="25" name="Rectángulo 1">
            <a:extLst>
              <a:ext uri="{FF2B5EF4-FFF2-40B4-BE49-F238E27FC236}">
                <a16:creationId xmlns:a16="http://schemas.microsoft.com/office/drawing/2014/main" id="{BDF7A004-B832-F744-9D3F-D110D722524D}"/>
              </a:ext>
            </a:extLst>
          </p:cNvPr>
          <p:cNvSpPr/>
          <p:nvPr/>
        </p:nvSpPr>
        <p:spPr bwMode="auto">
          <a:xfrm>
            <a:off x="2111623" y="5666510"/>
            <a:ext cx="10080625" cy="1199704"/>
          </a:xfrm>
          <a:prstGeom prst="rect">
            <a:avLst/>
          </a:prstGeom>
          <a:solidFill>
            <a:srgbClr val="000000">
              <a:lumMod val="75000"/>
              <a:lumOff val="2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45720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s-ES" sz="1800" b="0" i="0" u="none" strike="noStrike" kern="0" cap="none" spc="0" normalizeH="0" baseline="0" noProof="0">
              <a:ln>
                <a:noFill/>
              </a:ln>
              <a:solidFill>
                <a:srgbClr val="000000"/>
              </a:solidFill>
              <a:effectLst/>
              <a:uLnTx/>
              <a:uFillTx/>
              <a:latin typeface="Arial" charset="0"/>
              <a:ea typeface="SimSun" charset="0"/>
              <a:cs typeface="SimSun" charset="0"/>
            </a:endParaRPr>
          </a:p>
        </p:txBody>
      </p:sp>
      <p:sp>
        <p:nvSpPr>
          <p:cNvPr id="26" name="Text Box 12">
            <a:extLst>
              <a:ext uri="{FF2B5EF4-FFF2-40B4-BE49-F238E27FC236}">
                <a16:creationId xmlns:a16="http://schemas.microsoft.com/office/drawing/2014/main" id="{A7339001-8CBE-2845-BF37-090EA4D789FD}"/>
              </a:ext>
            </a:extLst>
          </p:cNvPr>
          <p:cNvSpPr txBox="1">
            <a:spLocks noChangeArrowheads="1"/>
          </p:cNvSpPr>
          <p:nvPr/>
        </p:nvSpPr>
        <p:spPr bwMode="auto">
          <a:xfrm>
            <a:off x="2977199" y="5086939"/>
            <a:ext cx="5156943" cy="4336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100772" tIns="50387" rIns="100772" bIns="50387">
            <a:spAutoFit/>
          </a:bodyPr>
          <a:lstStyle/>
          <a:p>
            <a:pPr algn="ctr" defTabSz="457105" fontAlgn="base" hangingPunct="0">
              <a:lnSpc>
                <a:spcPct val="70000"/>
              </a:lnSpc>
              <a:spcBef>
                <a:spcPct val="50000"/>
              </a:spcBef>
              <a:spcAft>
                <a:spcPct val="0"/>
              </a:spcAft>
              <a:buClr>
                <a:srgbClr val="000000"/>
              </a:buClr>
              <a:buSzPct val="100000"/>
              <a:buFont typeface="Times New Roman" charset="0"/>
              <a:buNone/>
              <a:defRPr/>
            </a:pPr>
            <a:r>
              <a:rPr lang="es-ES" sz="2800" dirty="0">
                <a:solidFill>
                  <a:srgbClr val="000000"/>
                </a:solidFill>
                <a:latin typeface="Avenir Book"/>
                <a:ea typeface="SimSun" charset="0"/>
                <a:cs typeface="Avenir Book"/>
              </a:rPr>
              <a:t>Pablo Ortega</a:t>
            </a:r>
          </a:p>
        </p:txBody>
      </p:sp>
      <p:sp>
        <p:nvSpPr>
          <p:cNvPr id="27" name="Text Box 12">
            <a:extLst>
              <a:ext uri="{FF2B5EF4-FFF2-40B4-BE49-F238E27FC236}">
                <a16:creationId xmlns:a16="http://schemas.microsoft.com/office/drawing/2014/main" id="{E3A1F721-8461-C94C-8F5C-0CDB817E1F65}"/>
              </a:ext>
            </a:extLst>
          </p:cNvPr>
          <p:cNvSpPr txBox="1">
            <a:spLocks noChangeArrowheads="1"/>
          </p:cNvSpPr>
          <p:nvPr/>
        </p:nvSpPr>
        <p:spPr bwMode="auto">
          <a:xfrm>
            <a:off x="4394608" y="5885119"/>
            <a:ext cx="8199189" cy="7991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100772" tIns="50387" rIns="100772" bIns="50387">
            <a:spAutoFit/>
          </a:bodyPr>
          <a:lstStyle/>
          <a:p>
            <a:pPr defTabSz="457105" fontAlgn="base" hangingPunct="0">
              <a:lnSpc>
                <a:spcPct val="70000"/>
              </a:lnSpc>
              <a:spcBef>
                <a:spcPct val="50000"/>
              </a:spcBef>
              <a:spcAft>
                <a:spcPct val="0"/>
              </a:spcAft>
              <a:buClr>
                <a:srgbClr val="000000"/>
              </a:buClr>
              <a:buSzPct val="100000"/>
              <a:buFont typeface="Times New Roman" charset="0"/>
              <a:buNone/>
              <a:defRPr/>
            </a:pPr>
            <a:r>
              <a:rPr lang="es-ES" sz="2100" dirty="0" err="1">
                <a:solidFill>
                  <a:srgbClr val="808080">
                    <a:lumMod val="20000"/>
                    <a:lumOff val="80000"/>
                  </a:srgbClr>
                </a:solidFill>
                <a:latin typeface="Avenir Book"/>
                <a:ea typeface="SimSun" charset="0"/>
                <a:cs typeface="Avenir Book"/>
              </a:rPr>
              <a:t>Earth</a:t>
            </a:r>
            <a:r>
              <a:rPr lang="es-ES" sz="2100" dirty="0">
                <a:solidFill>
                  <a:srgbClr val="808080">
                    <a:lumMod val="20000"/>
                    <a:lumOff val="80000"/>
                  </a:srgbClr>
                </a:solidFill>
                <a:latin typeface="Avenir Book"/>
                <a:ea typeface="SimSun" charset="0"/>
                <a:cs typeface="Avenir Book"/>
              </a:rPr>
              <a:t> </a:t>
            </a:r>
            <a:r>
              <a:rPr lang="es-ES" sz="2100" dirty="0" err="1">
                <a:solidFill>
                  <a:srgbClr val="808080">
                    <a:lumMod val="20000"/>
                    <a:lumOff val="80000"/>
                  </a:srgbClr>
                </a:solidFill>
                <a:latin typeface="Avenir Book"/>
                <a:ea typeface="SimSun" charset="0"/>
                <a:cs typeface="Avenir Book"/>
              </a:rPr>
              <a:t>Sciences</a:t>
            </a:r>
            <a:r>
              <a:rPr lang="es-ES" sz="2100" dirty="0">
                <a:solidFill>
                  <a:srgbClr val="808080">
                    <a:lumMod val="20000"/>
                    <a:lumOff val="80000"/>
                  </a:srgbClr>
                </a:solidFill>
                <a:latin typeface="Avenir Book"/>
                <a:ea typeface="SimSun" charset="0"/>
                <a:cs typeface="Avenir Book"/>
              </a:rPr>
              <a:t> </a:t>
            </a:r>
            <a:r>
              <a:rPr lang="es-ES" sz="2100" dirty="0" err="1">
                <a:solidFill>
                  <a:srgbClr val="808080">
                    <a:lumMod val="20000"/>
                    <a:lumOff val="80000"/>
                  </a:srgbClr>
                </a:solidFill>
                <a:latin typeface="Avenir Book"/>
                <a:ea typeface="SimSun" charset="0"/>
                <a:cs typeface="Avenir Book"/>
              </a:rPr>
              <a:t>Department</a:t>
            </a:r>
            <a:r>
              <a:rPr lang="es-ES" sz="2100" dirty="0">
                <a:solidFill>
                  <a:srgbClr val="808080">
                    <a:lumMod val="20000"/>
                    <a:lumOff val="80000"/>
                  </a:srgbClr>
                </a:solidFill>
                <a:latin typeface="Avenir Book"/>
                <a:ea typeface="SimSun" charset="0"/>
                <a:cs typeface="Avenir Book"/>
              </a:rPr>
              <a:t> [</a:t>
            </a:r>
            <a:r>
              <a:rPr lang="es-ES" sz="2100" dirty="0" err="1">
                <a:solidFill>
                  <a:srgbClr val="808080">
                    <a:lumMod val="20000"/>
                    <a:lumOff val="80000"/>
                  </a:srgbClr>
                </a:solidFill>
                <a:latin typeface="Avenir Book"/>
                <a:ea typeface="SimSun" charset="0"/>
                <a:cs typeface="Avenir Book"/>
              </a:rPr>
              <a:t>Climate</a:t>
            </a:r>
            <a:r>
              <a:rPr lang="es-ES" sz="2100" dirty="0">
                <a:solidFill>
                  <a:srgbClr val="808080">
                    <a:lumMod val="20000"/>
                    <a:lumOff val="80000"/>
                  </a:srgbClr>
                </a:solidFill>
                <a:latin typeface="Avenir Book"/>
                <a:ea typeface="SimSun" charset="0"/>
                <a:cs typeface="Avenir Book"/>
              </a:rPr>
              <a:t> </a:t>
            </a:r>
            <a:r>
              <a:rPr lang="es-ES" sz="2100" dirty="0" err="1">
                <a:solidFill>
                  <a:srgbClr val="808080">
                    <a:lumMod val="20000"/>
                    <a:lumOff val="80000"/>
                  </a:srgbClr>
                </a:solidFill>
                <a:latin typeface="Avenir Book"/>
                <a:ea typeface="SimSun" charset="0"/>
                <a:cs typeface="Avenir Book"/>
              </a:rPr>
              <a:t>Variability</a:t>
            </a:r>
            <a:r>
              <a:rPr lang="es-ES" sz="2100" dirty="0">
                <a:solidFill>
                  <a:srgbClr val="808080">
                    <a:lumMod val="20000"/>
                    <a:lumOff val="80000"/>
                  </a:srgbClr>
                </a:solidFill>
                <a:latin typeface="Avenir Book"/>
                <a:ea typeface="SimSun" charset="0"/>
                <a:cs typeface="Avenir Book"/>
              </a:rPr>
              <a:t> &amp; </a:t>
            </a:r>
            <a:r>
              <a:rPr lang="es-ES" sz="2100" dirty="0" err="1">
                <a:solidFill>
                  <a:srgbClr val="808080">
                    <a:lumMod val="20000"/>
                    <a:lumOff val="80000"/>
                  </a:srgbClr>
                </a:solidFill>
                <a:latin typeface="Avenir Book"/>
                <a:ea typeface="SimSun" charset="0"/>
                <a:cs typeface="Avenir Book"/>
              </a:rPr>
              <a:t>Change</a:t>
            </a:r>
            <a:r>
              <a:rPr lang="es-ES" sz="2100" dirty="0">
                <a:solidFill>
                  <a:srgbClr val="808080">
                    <a:lumMod val="20000"/>
                    <a:lumOff val="80000"/>
                  </a:srgbClr>
                </a:solidFill>
                <a:latin typeface="Avenir Book"/>
                <a:ea typeface="SimSun" charset="0"/>
                <a:cs typeface="Avenir Book"/>
              </a:rPr>
              <a:t>]</a:t>
            </a:r>
          </a:p>
          <a:p>
            <a:pPr defTabSz="457105" fontAlgn="base" hangingPunct="0">
              <a:lnSpc>
                <a:spcPct val="70000"/>
              </a:lnSpc>
              <a:spcBef>
                <a:spcPct val="50000"/>
              </a:spcBef>
              <a:spcAft>
                <a:spcPct val="0"/>
              </a:spcAft>
              <a:buClr>
                <a:srgbClr val="000000"/>
              </a:buClr>
              <a:buSzPct val="100000"/>
              <a:buFont typeface="Times New Roman" charset="0"/>
              <a:buNone/>
              <a:defRPr/>
            </a:pPr>
            <a:r>
              <a:rPr lang="es-ES" sz="2300" b="1" dirty="0">
                <a:solidFill>
                  <a:srgbClr val="808080">
                    <a:lumMod val="20000"/>
                    <a:lumOff val="80000"/>
                  </a:srgbClr>
                </a:solidFill>
                <a:latin typeface="Avenir Book"/>
                <a:ea typeface="SimSun" charset="0"/>
                <a:cs typeface="Avenir Book"/>
              </a:rPr>
              <a:t>Barcelona </a:t>
            </a:r>
            <a:r>
              <a:rPr lang="es-ES" sz="2300" b="1" dirty="0" err="1">
                <a:solidFill>
                  <a:srgbClr val="808080">
                    <a:lumMod val="20000"/>
                    <a:lumOff val="80000"/>
                  </a:srgbClr>
                </a:solidFill>
                <a:latin typeface="Avenir Book"/>
                <a:ea typeface="SimSun" charset="0"/>
                <a:cs typeface="Avenir Book"/>
              </a:rPr>
              <a:t>Supercomputing</a:t>
            </a:r>
            <a:r>
              <a:rPr lang="es-ES" sz="2300" b="1" dirty="0">
                <a:solidFill>
                  <a:srgbClr val="808080">
                    <a:lumMod val="20000"/>
                    <a:lumOff val="80000"/>
                  </a:srgbClr>
                </a:solidFill>
                <a:latin typeface="Avenir Book"/>
                <a:ea typeface="SimSun" charset="0"/>
                <a:cs typeface="Avenir Book"/>
              </a:rPr>
              <a:t> Center</a:t>
            </a:r>
          </a:p>
        </p:txBody>
      </p:sp>
      <p:pic>
        <p:nvPicPr>
          <p:cNvPr id="13" name="Imagen 8" descr="kk.pdf">
            <a:extLst>
              <a:ext uri="{FF2B5EF4-FFF2-40B4-BE49-F238E27FC236}">
                <a16:creationId xmlns:a16="http://schemas.microsoft.com/office/drawing/2014/main" id="{DC5634C7-05DC-4643-A6A9-A8047C8CB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131" y="2282567"/>
            <a:ext cx="8694131" cy="6515124"/>
          </a:xfrm>
          <a:prstGeom prst="rect">
            <a:avLst/>
          </a:prstGeom>
        </p:spPr>
      </p:pic>
      <p:sp>
        <p:nvSpPr>
          <p:cNvPr id="28" name="Text Box 12">
            <a:extLst>
              <a:ext uri="{FF2B5EF4-FFF2-40B4-BE49-F238E27FC236}">
                <a16:creationId xmlns:a16="http://schemas.microsoft.com/office/drawing/2014/main" id="{216E5F11-2080-6344-A505-BC9E0278E51C}"/>
              </a:ext>
            </a:extLst>
          </p:cNvPr>
          <p:cNvSpPr txBox="1">
            <a:spLocks noChangeArrowheads="1"/>
          </p:cNvSpPr>
          <p:nvPr/>
        </p:nvSpPr>
        <p:spPr bwMode="auto">
          <a:xfrm>
            <a:off x="858690" y="2137512"/>
            <a:ext cx="9504808" cy="14358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100772" tIns="50387" rIns="100772" bIns="50387">
            <a:spAutoFit/>
          </a:bodyPr>
          <a:lstStyle/>
          <a:p>
            <a:pPr algn="r">
              <a:lnSpc>
                <a:spcPct val="70000"/>
              </a:lnSpc>
              <a:spcBef>
                <a:spcPct val="50000"/>
              </a:spcBef>
              <a:defRPr/>
            </a:pPr>
            <a:r>
              <a:rPr lang="es-ES" sz="4400" dirty="0">
                <a:latin typeface="Avenir Light" panose="020B0402020203020204" pitchFamily="34" charset="77"/>
                <a:ea typeface="SimSun" charset="0"/>
                <a:cs typeface="Avenir Black"/>
              </a:rPr>
              <a:t> </a:t>
            </a:r>
            <a:r>
              <a:rPr lang="en-GB" sz="4400" dirty="0">
                <a:latin typeface="Avenir Light" panose="020B0402020203020204" pitchFamily="34" charset="77"/>
              </a:rPr>
              <a:t> An introduction to climate and </a:t>
            </a:r>
          </a:p>
          <a:p>
            <a:pPr algn="r">
              <a:lnSpc>
                <a:spcPct val="70000"/>
              </a:lnSpc>
              <a:spcBef>
                <a:spcPct val="50000"/>
              </a:spcBef>
              <a:defRPr/>
            </a:pPr>
            <a:r>
              <a:rPr lang="en-GB" sz="4400" dirty="0">
                <a:latin typeface="Avenir Light" panose="020B0402020203020204" pitchFamily="34" charset="77"/>
              </a:rPr>
              <a:t>Earth system modelling</a:t>
            </a:r>
          </a:p>
        </p:txBody>
      </p:sp>
      <p:pic>
        <p:nvPicPr>
          <p:cNvPr id="29" name="Picture 2" descr="BSC | Predictia">
            <a:extLst>
              <a:ext uri="{FF2B5EF4-FFF2-40B4-BE49-F238E27FC236}">
                <a16:creationId xmlns:a16="http://schemas.microsoft.com/office/drawing/2014/main" id="{38EBD3AA-5BCC-1F4F-99BE-30237051C4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5199" y="152406"/>
            <a:ext cx="2534410" cy="68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713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Shape 3">
            <a:extLst>
              <a:ext uri="{FF2B5EF4-FFF2-40B4-BE49-F238E27FC236}">
                <a16:creationId xmlns:a16="http://schemas.microsoft.com/office/drawing/2014/main" id="{2ACD3EB7-84A7-7A4E-84C8-EB67286DCFDB}"/>
              </a:ext>
            </a:extLst>
          </p:cNvPr>
          <p:cNvSpPr txBox="1">
            <a:spLocks noChangeAspect="1" noChangeArrowheads="1"/>
          </p:cNvSpPr>
          <p:nvPr/>
        </p:nvSpPr>
        <p:spPr bwMode="auto">
          <a:xfrm>
            <a:off x="2409825" y="81970"/>
            <a:ext cx="668813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ES" b="1">
                <a:solidFill>
                  <a:srgbClr val="FFFFFF"/>
                </a:solidFill>
              </a:rPr>
              <a:t>Climate modeling and prediction timeline</a:t>
            </a:r>
            <a:endParaRPr lang="en-US" altLang="en-ES" b="1">
              <a:solidFill>
                <a:srgbClr val="000000"/>
              </a:solidFill>
              <a:latin typeface="Calibri" panose="020F0502020204030204" pitchFamily="34" charset="0"/>
            </a:endParaRPr>
          </a:p>
        </p:txBody>
      </p:sp>
      <p:sp>
        <p:nvSpPr>
          <p:cNvPr id="49" name="Título 1">
            <a:extLst>
              <a:ext uri="{FF2B5EF4-FFF2-40B4-BE49-F238E27FC236}">
                <a16:creationId xmlns:a16="http://schemas.microsoft.com/office/drawing/2014/main" id="{004E6772-244B-E744-B277-C26C98F8F622}"/>
              </a:ext>
            </a:extLst>
          </p:cNvPr>
          <p:cNvSpPr>
            <a:spLocks noGrp="1"/>
          </p:cNvSpPr>
          <p:nvPr>
            <p:ph type="title"/>
          </p:nvPr>
        </p:nvSpPr>
        <p:spPr>
          <a:xfrm>
            <a:off x="462890" y="218250"/>
            <a:ext cx="10565328"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(as </a:t>
            </a:r>
            <a:r>
              <a:rPr lang="es-ES" sz="3600" b="0" i="1" dirty="0" err="1">
                <a:latin typeface="Avenir Light" panose="020B0402020203020204" pitchFamily="34" charset="77"/>
              </a:rPr>
              <a:t>experimentation</a:t>
            </a:r>
            <a:r>
              <a:rPr lang="es-ES" sz="3600" b="0" i="1" dirty="0">
                <a:latin typeface="Avenir Light" panose="020B0402020203020204" pitchFamily="34" charset="77"/>
              </a:rPr>
              <a:t> </a:t>
            </a:r>
            <a:r>
              <a:rPr lang="es-ES" sz="3600" b="0" i="1" dirty="0" err="1">
                <a:latin typeface="Avenir Light" panose="020B0402020203020204" pitchFamily="34" charset="77"/>
              </a:rPr>
              <a:t>labs</a:t>
            </a:r>
            <a:r>
              <a:rPr lang="es-ES" sz="3600" b="0" dirty="0">
                <a:latin typeface="Avenir Light" panose="020B0402020203020204" pitchFamily="34" charset="77"/>
              </a:rPr>
              <a:t>) </a:t>
            </a:r>
          </a:p>
        </p:txBody>
      </p:sp>
      <p:sp>
        <p:nvSpPr>
          <p:cNvPr id="2" name="TextBox 1">
            <a:extLst>
              <a:ext uri="{FF2B5EF4-FFF2-40B4-BE49-F238E27FC236}">
                <a16:creationId xmlns:a16="http://schemas.microsoft.com/office/drawing/2014/main" id="{44549D8D-4546-B34A-AE51-CCB75F098CB5}"/>
              </a:ext>
            </a:extLst>
          </p:cNvPr>
          <p:cNvSpPr txBox="1"/>
          <p:nvPr/>
        </p:nvSpPr>
        <p:spPr>
          <a:xfrm>
            <a:off x="4738253" y="1128345"/>
            <a:ext cx="7079674" cy="2092881"/>
          </a:xfrm>
          <a:prstGeom prst="rect">
            <a:avLst/>
          </a:prstGeom>
          <a:noFill/>
        </p:spPr>
        <p:txBody>
          <a:bodyPr wrap="square" rtlCol="0">
            <a:spAutoFit/>
          </a:bodyPr>
          <a:lstStyle/>
          <a:p>
            <a:pPr algn="just">
              <a:spcAft>
                <a:spcPts val="600"/>
              </a:spcAft>
            </a:pPr>
            <a:r>
              <a:rPr lang="en-ES" sz="2200" i="1" dirty="0">
                <a:latin typeface="Avenir Light" panose="020B0402020203020204" pitchFamily="34" charset="77"/>
              </a:rPr>
              <a:t>In essence</a:t>
            </a:r>
            <a:r>
              <a:rPr lang="en-ES" sz="2200" dirty="0">
                <a:latin typeface="Avenir Light" panose="020B0402020203020204" pitchFamily="34" charset="77"/>
              </a:rPr>
              <a:t> </a:t>
            </a:r>
          </a:p>
          <a:p>
            <a:pPr algn="just">
              <a:spcAft>
                <a:spcPts val="600"/>
              </a:spcAft>
            </a:pPr>
            <a:r>
              <a:rPr lang="en-ES" sz="2200" dirty="0">
                <a:latin typeface="Avenir Light" panose="020B0402020203020204" pitchFamily="34" charset="77"/>
              </a:rPr>
              <a:t>Mathematical representation of the Earth system through the fundamental laws governing the evolution within and interactions between the different Earth system components.</a:t>
            </a:r>
          </a:p>
          <a:p>
            <a:pPr algn="just">
              <a:spcAft>
                <a:spcPts val="600"/>
              </a:spcAft>
            </a:pPr>
            <a:endParaRPr lang="en-ES" sz="1000" dirty="0">
              <a:latin typeface="Avenir Light" panose="020B0402020203020204" pitchFamily="34" charset="77"/>
            </a:endParaRPr>
          </a:p>
        </p:txBody>
      </p:sp>
      <p:pic>
        <p:nvPicPr>
          <p:cNvPr id="15362" name="Picture 2" descr="About the Earth as a System: Background Information | MyNASAData">
            <a:extLst>
              <a:ext uri="{FF2B5EF4-FFF2-40B4-BE49-F238E27FC236}">
                <a16:creationId xmlns:a16="http://schemas.microsoft.com/office/drawing/2014/main" id="{96DC59C6-8D40-5744-8CA3-F9D51585F7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728"/>
          <a:stretch/>
        </p:blipFill>
        <p:spPr bwMode="auto">
          <a:xfrm>
            <a:off x="-1245411" y="618936"/>
            <a:ext cx="5983664" cy="51400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44ACF75-9B56-6D4A-88AA-C10497DDD63C}"/>
              </a:ext>
            </a:extLst>
          </p:cNvPr>
          <p:cNvPicPr>
            <a:picLocks noChangeAspect="1"/>
          </p:cNvPicPr>
          <p:nvPr/>
        </p:nvPicPr>
        <p:blipFill rotWithShape="1">
          <a:blip r:embed="rId3"/>
          <a:srcRect l="32255" t="-3596"/>
          <a:stretch/>
        </p:blipFill>
        <p:spPr>
          <a:xfrm>
            <a:off x="1973783" y="4232796"/>
            <a:ext cx="872084" cy="359988"/>
          </a:xfrm>
          <a:prstGeom prst="rect">
            <a:avLst/>
          </a:prstGeom>
        </p:spPr>
      </p:pic>
      <p:pic>
        <p:nvPicPr>
          <p:cNvPr id="15378" name="Picture 18" descr="Cambio climático - Iconos gratis de clima">
            <a:extLst>
              <a:ext uri="{FF2B5EF4-FFF2-40B4-BE49-F238E27FC236}">
                <a16:creationId xmlns:a16="http://schemas.microsoft.com/office/drawing/2014/main" id="{7539B02E-6B38-CB48-9935-AEE111A77E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0" y="2000250"/>
            <a:ext cx="0" cy="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907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Shape 3">
            <a:extLst>
              <a:ext uri="{FF2B5EF4-FFF2-40B4-BE49-F238E27FC236}">
                <a16:creationId xmlns:a16="http://schemas.microsoft.com/office/drawing/2014/main" id="{2ACD3EB7-84A7-7A4E-84C8-EB67286DCFDB}"/>
              </a:ext>
            </a:extLst>
          </p:cNvPr>
          <p:cNvSpPr txBox="1">
            <a:spLocks noChangeAspect="1" noChangeArrowheads="1"/>
          </p:cNvSpPr>
          <p:nvPr/>
        </p:nvSpPr>
        <p:spPr bwMode="auto">
          <a:xfrm>
            <a:off x="2409825" y="81970"/>
            <a:ext cx="668813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ES" b="1">
                <a:solidFill>
                  <a:srgbClr val="FFFFFF"/>
                </a:solidFill>
              </a:rPr>
              <a:t>Climate modeling and prediction timeline</a:t>
            </a:r>
            <a:endParaRPr lang="en-US" altLang="en-ES" b="1">
              <a:solidFill>
                <a:srgbClr val="000000"/>
              </a:solidFill>
              <a:latin typeface="Calibri" panose="020F0502020204030204" pitchFamily="34" charset="0"/>
            </a:endParaRPr>
          </a:p>
        </p:txBody>
      </p:sp>
      <p:sp>
        <p:nvSpPr>
          <p:cNvPr id="49" name="Título 1">
            <a:extLst>
              <a:ext uri="{FF2B5EF4-FFF2-40B4-BE49-F238E27FC236}">
                <a16:creationId xmlns:a16="http://schemas.microsoft.com/office/drawing/2014/main" id="{004E6772-244B-E744-B277-C26C98F8F622}"/>
              </a:ext>
            </a:extLst>
          </p:cNvPr>
          <p:cNvSpPr>
            <a:spLocks noGrp="1"/>
          </p:cNvSpPr>
          <p:nvPr>
            <p:ph type="title"/>
          </p:nvPr>
        </p:nvSpPr>
        <p:spPr>
          <a:xfrm>
            <a:off x="462890" y="218250"/>
            <a:ext cx="10565328"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(as </a:t>
            </a:r>
            <a:r>
              <a:rPr lang="es-ES" sz="3600" b="0" i="1" dirty="0" err="1">
                <a:latin typeface="Avenir Light" panose="020B0402020203020204" pitchFamily="34" charset="77"/>
              </a:rPr>
              <a:t>experimentation</a:t>
            </a:r>
            <a:r>
              <a:rPr lang="es-ES" sz="3600" b="0" i="1" dirty="0">
                <a:latin typeface="Avenir Light" panose="020B0402020203020204" pitchFamily="34" charset="77"/>
              </a:rPr>
              <a:t> </a:t>
            </a:r>
            <a:r>
              <a:rPr lang="es-ES" sz="3600" b="0" i="1" dirty="0" err="1">
                <a:latin typeface="Avenir Light" panose="020B0402020203020204" pitchFamily="34" charset="77"/>
              </a:rPr>
              <a:t>labs</a:t>
            </a:r>
            <a:r>
              <a:rPr lang="es-ES" sz="3600" b="0" dirty="0">
                <a:latin typeface="Avenir Light" panose="020B0402020203020204" pitchFamily="34" charset="77"/>
              </a:rPr>
              <a:t>) </a:t>
            </a:r>
          </a:p>
        </p:txBody>
      </p:sp>
      <p:sp>
        <p:nvSpPr>
          <p:cNvPr id="2" name="TextBox 1">
            <a:extLst>
              <a:ext uri="{FF2B5EF4-FFF2-40B4-BE49-F238E27FC236}">
                <a16:creationId xmlns:a16="http://schemas.microsoft.com/office/drawing/2014/main" id="{44549D8D-4546-B34A-AE51-CCB75F098CB5}"/>
              </a:ext>
            </a:extLst>
          </p:cNvPr>
          <p:cNvSpPr txBox="1"/>
          <p:nvPr/>
        </p:nvSpPr>
        <p:spPr>
          <a:xfrm>
            <a:off x="4738253" y="1128345"/>
            <a:ext cx="7079674" cy="3677930"/>
          </a:xfrm>
          <a:prstGeom prst="rect">
            <a:avLst/>
          </a:prstGeom>
          <a:noFill/>
        </p:spPr>
        <p:txBody>
          <a:bodyPr wrap="square" rtlCol="0">
            <a:spAutoFit/>
          </a:bodyPr>
          <a:lstStyle/>
          <a:p>
            <a:pPr algn="just">
              <a:spcAft>
                <a:spcPts val="600"/>
              </a:spcAft>
            </a:pPr>
            <a:r>
              <a:rPr lang="en-ES" sz="2200" i="1" dirty="0">
                <a:latin typeface="Avenir Light" panose="020B0402020203020204" pitchFamily="34" charset="77"/>
              </a:rPr>
              <a:t>In essence</a:t>
            </a:r>
            <a:r>
              <a:rPr lang="en-ES" sz="2200" dirty="0">
                <a:latin typeface="Avenir Light" panose="020B0402020203020204" pitchFamily="34" charset="77"/>
              </a:rPr>
              <a:t> </a:t>
            </a:r>
          </a:p>
          <a:p>
            <a:pPr algn="just">
              <a:spcAft>
                <a:spcPts val="600"/>
              </a:spcAft>
            </a:pPr>
            <a:r>
              <a:rPr lang="en-ES" sz="2200" dirty="0">
                <a:latin typeface="Avenir Light" panose="020B0402020203020204" pitchFamily="34" charset="77"/>
              </a:rPr>
              <a:t>Mathematical representation of the Earth system through the fundamental laws governing the evolution within and interactions between the different Earth system components.</a:t>
            </a:r>
          </a:p>
          <a:p>
            <a:pPr algn="just">
              <a:spcAft>
                <a:spcPts val="600"/>
              </a:spcAft>
            </a:pPr>
            <a:endParaRPr lang="en-ES" sz="1000" dirty="0">
              <a:latin typeface="Avenir Light" panose="020B0402020203020204" pitchFamily="34" charset="77"/>
            </a:endParaRPr>
          </a:p>
          <a:p>
            <a:pPr algn="just">
              <a:spcBef>
                <a:spcPts val="600"/>
              </a:spcBef>
            </a:pPr>
            <a:r>
              <a:rPr lang="en-ES" sz="2200" i="1" dirty="0">
                <a:latin typeface="Avenir Light" panose="020B0402020203020204" pitchFamily="34" charset="77"/>
              </a:rPr>
              <a:t>In Practice</a:t>
            </a:r>
          </a:p>
          <a:p>
            <a:pPr algn="just">
              <a:spcBef>
                <a:spcPts val="600"/>
              </a:spcBef>
            </a:pPr>
            <a:r>
              <a:rPr lang="en-ES" sz="2200" dirty="0">
                <a:latin typeface="Avenir Light" panose="020B0402020203020204" pitchFamily="34" charset="77"/>
              </a:rPr>
              <a:t>ESMs are our major tool to generate scientific understandig via hypothesis testing on topics as diverse as:</a:t>
            </a:r>
          </a:p>
        </p:txBody>
      </p:sp>
      <p:pic>
        <p:nvPicPr>
          <p:cNvPr id="15362" name="Picture 2" descr="About the Earth as a System: Background Information | MyNASAData">
            <a:extLst>
              <a:ext uri="{FF2B5EF4-FFF2-40B4-BE49-F238E27FC236}">
                <a16:creationId xmlns:a16="http://schemas.microsoft.com/office/drawing/2014/main" id="{96DC59C6-8D40-5744-8CA3-F9D51585F7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728"/>
          <a:stretch/>
        </p:blipFill>
        <p:spPr bwMode="auto">
          <a:xfrm>
            <a:off x="-1245411" y="618936"/>
            <a:ext cx="5983664" cy="51400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44ACF75-9B56-6D4A-88AA-C10497DDD63C}"/>
              </a:ext>
            </a:extLst>
          </p:cNvPr>
          <p:cNvPicPr>
            <a:picLocks noChangeAspect="1"/>
          </p:cNvPicPr>
          <p:nvPr/>
        </p:nvPicPr>
        <p:blipFill rotWithShape="1">
          <a:blip r:embed="rId3"/>
          <a:srcRect l="32255" t="-3596"/>
          <a:stretch/>
        </p:blipFill>
        <p:spPr>
          <a:xfrm>
            <a:off x="1973783" y="4232796"/>
            <a:ext cx="872084" cy="359988"/>
          </a:xfrm>
          <a:prstGeom prst="rect">
            <a:avLst/>
          </a:prstGeom>
        </p:spPr>
      </p:pic>
      <p:sp>
        <p:nvSpPr>
          <p:cNvPr id="7" name="TextBox 6">
            <a:extLst>
              <a:ext uri="{FF2B5EF4-FFF2-40B4-BE49-F238E27FC236}">
                <a16:creationId xmlns:a16="http://schemas.microsoft.com/office/drawing/2014/main" id="{BC010C27-75E8-FF46-B7D9-0F56AC7065FD}"/>
              </a:ext>
            </a:extLst>
          </p:cNvPr>
          <p:cNvSpPr txBox="1"/>
          <p:nvPr/>
        </p:nvSpPr>
        <p:spPr>
          <a:xfrm>
            <a:off x="3388764" y="4946312"/>
            <a:ext cx="2373694" cy="584775"/>
          </a:xfrm>
          <a:prstGeom prst="rect">
            <a:avLst/>
          </a:prstGeom>
          <a:noFill/>
        </p:spPr>
        <p:txBody>
          <a:bodyPr wrap="square" rtlCol="0">
            <a:spAutoFit/>
          </a:bodyPr>
          <a:lstStyle/>
          <a:p>
            <a:pPr algn="ctr"/>
            <a:r>
              <a:rPr lang="en-ES" sz="1600" b="1" dirty="0">
                <a:latin typeface="Avenir Book" panose="02000503020000020003" pitchFamily="2" charset="0"/>
              </a:rPr>
              <a:t>Attribution</a:t>
            </a:r>
            <a:r>
              <a:rPr lang="en-ES" sz="1600" dirty="0">
                <a:latin typeface="Avenir Book" panose="02000503020000020003" pitchFamily="2" charset="0"/>
              </a:rPr>
              <a:t> of past</a:t>
            </a:r>
          </a:p>
          <a:p>
            <a:pPr algn="ctr"/>
            <a:r>
              <a:rPr lang="en-ES" sz="1600" dirty="0">
                <a:latin typeface="Avenir Book" panose="02000503020000020003" pitchFamily="2" charset="0"/>
              </a:rPr>
              <a:t>climate changes</a:t>
            </a:r>
          </a:p>
        </p:txBody>
      </p:sp>
      <p:pic>
        <p:nvPicPr>
          <p:cNvPr id="15378" name="Picture 18" descr="Cambio climático - Iconos gratis de clima">
            <a:extLst>
              <a:ext uri="{FF2B5EF4-FFF2-40B4-BE49-F238E27FC236}">
                <a16:creationId xmlns:a16="http://schemas.microsoft.com/office/drawing/2014/main" id="{7539B02E-6B38-CB48-9935-AEE111A77E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0" y="2000250"/>
            <a:ext cx="0" cy="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hapter 2 Climate change | Biology for environmental management pocketguide">
            <a:extLst>
              <a:ext uri="{FF2B5EF4-FFF2-40B4-BE49-F238E27FC236}">
                <a16:creationId xmlns:a16="http://schemas.microsoft.com/office/drawing/2014/main" id="{AE400E54-DECD-F84D-B151-9C30BAED97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7611" y="5407845"/>
            <a:ext cx="1296000" cy="129600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4EF107E1-A119-1246-AD3B-F7C6420EE5D8}"/>
              </a:ext>
            </a:extLst>
          </p:cNvPr>
          <p:cNvSpPr txBox="1"/>
          <p:nvPr/>
        </p:nvSpPr>
        <p:spPr>
          <a:xfrm>
            <a:off x="5084296" y="5855281"/>
            <a:ext cx="389850" cy="584775"/>
          </a:xfrm>
          <a:prstGeom prst="rect">
            <a:avLst/>
          </a:prstGeom>
          <a:noFill/>
        </p:spPr>
        <p:txBody>
          <a:bodyPr wrap="none" rtlCol="0">
            <a:spAutoFit/>
          </a:bodyPr>
          <a:lstStyle/>
          <a:p>
            <a:r>
              <a:rPr lang="en-ES" sz="3200" dirty="0">
                <a:latin typeface="Avenir Medium" panose="02000503020000020003" pitchFamily="2" charset="0"/>
              </a:rPr>
              <a:t>?</a:t>
            </a:r>
          </a:p>
        </p:txBody>
      </p:sp>
    </p:spTree>
    <p:extLst>
      <p:ext uri="{BB962C8B-B14F-4D97-AF65-F5344CB8AC3E}">
        <p14:creationId xmlns:p14="http://schemas.microsoft.com/office/powerpoint/2010/main" val="2440610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Shape 3">
            <a:extLst>
              <a:ext uri="{FF2B5EF4-FFF2-40B4-BE49-F238E27FC236}">
                <a16:creationId xmlns:a16="http://schemas.microsoft.com/office/drawing/2014/main" id="{2ACD3EB7-84A7-7A4E-84C8-EB67286DCFDB}"/>
              </a:ext>
            </a:extLst>
          </p:cNvPr>
          <p:cNvSpPr txBox="1">
            <a:spLocks noChangeAspect="1" noChangeArrowheads="1"/>
          </p:cNvSpPr>
          <p:nvPr/>
        </p:nvSpPr>
        <p:spPr bwMode="auto">
          <a:xfrm>
            <a:off x="2409825" y="81970"/>
            <a:ext cx="668813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ES" b="1">
                <a:solidFill>
                  <a:srgbClr val="FFFFFF"/>
                </a:solidFill>
              </a:rPr>
              <a:t>Climate modeling and prediction timeline</a:t>
            </a:r>
            <a:endParaRPr lang="en-US" altLang="en-ES" b="1">
              <a:solidFill>
                <a:srgbClr val="000000"/>
              </a:solidFill>
              <a:latin typeface="Calibri" panose="020F0502020204030204" pitchFamily="34" charset="0"/>
            </a:endParaRPr>
          </a:p>
        </p:txBody>
      </p:sp>
      <p:sp>
        <p:nvSpPr>
          <p:cNvPr id="49" name="Título 1">
            <a:extLst>
              <a:ext uri="{FF2B5EF4-FFF2-40B4-BE49-F238E27FC236}">
                <a16:creationId xmlns:a16="http://schemas.microsoft.com/office/drawing/2014/main" id="{004E6772-244B-E744-B277-C26C98F8F622}"/>
              </a:ext>
            </a:extLst>
          </p:cNvPr>
          <p:cNvSpPr>
            <a:spLocks noGrp="1"/>
          </p:cNvSpPr>
          <p:nvPr>
            <p:ph type="title"/>
          </p:nvPr>
        </p:nvSpPr>
        <p:spPr>
          <a:xfrm>
            <a:off x="462890" y="218250"/>
            <a:ext cx="10565328"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(as </a:t>
            </a:r>
            <a:r>
              <a:rPr lang="es-ES" sz="3600" b="0" i="1" dirty="0" err="1">
                <a:latin typeface="Avenir Light" panose="020B0402020203020204" pitchFamily="34" charset="77"/>
              </a:rPr>
              <a:t>experimentation</a:t>
            </a:r>
            <a:r>
              <a:rPr lang="es-ES" sz="3600" b="0" i="1" dirty="0">
                <a:latin typeface="Avenir Light" panose="020B0402020203020204" pitchFamily="34" charset="77"/>
              </a:rPr>
              <a:t> </a:t>
            </a:r>
            <a:r>
              <a:rPr lang="es-ES" sz="3600" b="0" i="1" dirty="0" err="1">
                <a:latin typeface="Avenir Light" panose="020B0402020203020204" pitchFamily="34" charset="77"/>
              </a:rPr>
              <a:t>labs</a:t>
            </a:r>
            <a:r>
              <a:rPr lang="es-ES" sz="3600" b="0" dirty="0">
                <a:latin typeface="Avenir Light" panose="020B0402020203020204" pitchFamily="34" charset="77"/>
              </a:rPr>
              <a:t>) </a:t>
            </a:r>
          </a:p>
        </p:txBody>
      </p:sp>
      <p:sp>
        <p:nvSpPr>
          <p:cNvPr id="2" name="TextBox 1">
            <a:extLst>
              <a:ext uri="{FF2B5EF4-FFF2-40B4-BE49-F238E27FC236}">
                <a16:creationId xmlns:a16="http://schemas.microsoft.com/office/drawing/2014/main" id="{44549D8D-4546-B34A-AE51-CCB75F098CB5}"/>
              </a:ext>
            </a:extLst>
          </p:cNvPr>
          <p:cNvSpPr txBox="1"/>
          <p:nvPr/>
        </p:nvSpPr>
        <p:spPr>
          <a:xfrm>
            <a:off x="4738253" y="1128345"/>
            <a:ext cx="7079674" cy="3677930"/>
          </a:xfrm>
          <a:prstGeom prst="rect">
            <a:avLst/>
          </a:prstGeom>
          <a:noFill/>
        </p:spPr>
        <p:txBody>
          <a:bodyPr wrap="square" rtlCol="0">
            <a:spAutoFit/>
          </a:bodyPr>
          <a:lstStyle/>
          <a:p>
            <a:pPr algn="just">
              <a:spcAft>
                <a:spcPts val="600"/>
              </a:spcAft>
            </a:pPr>
            <a:r>
              <a:rPr lang="en-ES" sz="2200" i="1" dirty="0">
                <a:latin typeface="Avenir Light" panose="020B0402020203020204" pitchFamily="34" charset="77"/>
              </a:rPr>
              <a:t>In essence</a:t>
            </a:r>
            <a:r>
              <a:rPr lang="en-ES" sz="2200" dirty="0">
                <a:latin typeface="Avenir Light" panose="020B0402020203020204" pitchFamily="34" charset="77"/>
              </a:rPr>
              <a:t> </a:t>
            </a:r>
          </a:p>
          <a:p>
            <a:pPr algn="just">
              <a:spcAft>
                <a:spcPts val="600"/>
              </a:spcAft>
            </a:pPr>
            <a:r>
              <a:rPr lang="en-ES" sz="2200" dirty="0">
                <a:latin typeface="Avenir Light" panose="020B0402020203020204" pitchFamily="34" charset="77"/>
              </a:rPr>
              <a:t>Mathematical representation of the Earth system through the fundamental laws governing the evolution within and interactions between the different Earth system components.</a:t>
            </a:r>
          </a:p>
          <a:p>
            <a:pPr algn="just">
              <a:spcAft>
                <a:spcPts val="600"/>
              </a:spcAft>
            </a:pPr>
            <a:endParaRPr lang="en-ES" sz="1000" dirty="0">
              <a:latin typeface="Avenir Light" panose="020B0402020203020204" pitchFamily="34" charset="77"/>
            </a:endParaRPr>
          </a:p>
          <a:p>
            <a:pPr algn="just">
              <a:spcBef>
                <a:spcPts val="600"/>
              </a:spcBef>
            </a:pPr>
            <a:r>
              <a:rPr lang="en-ES" sz="2200" i="1" dirty="0">
                <a:latin typeface="Avenir Light" panose="020B0402020203020204" pitchFamily="34" charset="77"/>
              </a:rPr>
              <a:t>In Practice</a:t>
            </a:r>
          </a:p>
          <a:p>
            <a:pPr algn="just">
              <a:spcBef>
                <a:spcPts val="600"/>
              </a:spcBef>
            </a:pPr>
            <a:r>
              <a:rPr lang="en-ES" sz="2200" dirty="0">
                <a:latin typeface="Avenir Light" panose="020B0402020203020204" pitchFamily="34" charset="77"/>
              </a:rPr>
              <a:t>ESMs are our major tool to generate scientific understandig via hypothesis testing on topics as diverse as:</a:t>
            </a:r>
          </a:p>
        </p:txBody>
      </p:sp>
      <p:pic>
        <p:nvPicPr>
          <p:cNvPr id="15362" name="Picture 2" descr="About the Earth as a System: Background Information | MyNASAData">
            <a:extLst>
              <a:ext uri="{FF2B5EF4-FFF2-40B4-BE49-F238E27FC236}">
                <a16:creationId xmlns:a16="http://schemas.microsoft.com/office/drawing/2014/main" id="{96DC59C6-8D40-5744-8CA3-F9D51585F7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728"/>
          <a:stretch/>
        </p:blipFill>
        <p:spPr bwMode="auto">
          <a:xfrm>
            <a:off x="-1245411" y="618936"/>
            <a:ext cx="5983664" cy="51400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44ACF75-9B56-6D4A-88AA-C10497DDD63C}"/>
              </a:ext>
            </a:extLst>
          </p:cNvPr>
          <p:cNvPicPr>
            <a:picLocks noChangeAspect="1"/>
          </p:cNvPicPr>
          <p:nvPr/>
        </p:nvPicPr>
        <p:blipFill rotWithShape="1">
          <a:blip r:embed="rId3"/>
          <a:srcRect l="32255" t="-3596"/>
          <a:stretch/>
        </p:blipFill>
        <p:spPr>
          <a:xfrm>
            <a:off x="1973783" y="4232796"/>
            <a:ext cx="872084" cy="359988"/>
          </a:xfrm>
          <a:prstGeom prst="rect">
            <a:avLst/>
          </a:prstGeom>
        </p:spPr>
      </p:pic>
      <p:sp>
        <p:nvSpPr>
          <p:cNvPr id="7" name="TextBox 6">
            <a:extLst>
              <a:ext uri="{FF2B5EF4-FFF2-40B4-BE49-F238E27FC236}">
                <a16:creationId xmlns:a16="http://schemas.microsoft.com/office/drawing/2014/main" id="{BC010C27-75E8-FF46-B7D9-0F56AC7065FD}"/>
              </a:ext>
            </a:extLst>
          </p:cNvPr>
          <p:cNvSpPr txBox="1"/>
          <p:nvPr/>
        </p:nvSpPr>
        <p:spPr>
          <a:xfrm>
            <a:off x="3388764" y="4946312"/>
            <a:ext cx="2373694" cy="584775"/>
          </a:xfrm>
          <a:prstGeom prst="rect">
            <a:avLst/>
          </a:prstGeom>
          <a:noFill/>
        </p:spPr>
        <p:txBody>
          <a:bodyPr wrap="square" rtlCol="0">
            <a:spAutoFit/>
          </a:bodyPr>
          <a:lstStyle/>
          <a:p>
            <a:pPr algn="ctr"/>
            <a:r>
              <a:rPr lang="en-ES" sz="1600" b="1" dirty="0">
                <a:latin typeface="Avenir Book" panose="02000503020000020003" pitchFamily="2" charset="0"/>
              </a:rPr>
              <a:t>Attribution</a:t>
            </a:r>
            <a:r>
              <a:rPr lang="en-ES" sz="1600" dirty="0">
                <a:latin typeface="Avenir Book" panose="02000503020000020003" pitchFamily="2" charset="0"/>
              </a:rPr>
              <a:t> of past</a:t>
            </a:r>
          </a:p>
          <a:p>
            <a:pPr algn="ctr"/>
            <a:r>
              <a:rPr lang="en-ES" sz="1600" dirty="0">
                <a:latin typeface="Avenir Book" panose="02000503020000020003" pitchFamily="2" charset="0"/>
              </a:rPr>
              <a:t>climate changes</a:t>
            </a:r>
          </a:p>
        </p:txBody>
      </p:sp>
      <p:sp>
        <p:nvSpPr>
          <p:cNvPr id="16" name="TextBox 15">
            <a:extLst>
              <a:ext uri="{FF2B5EF4-FFF2-40B4-BE49-F238E27FC236}">
                <a16:creationId xmlns:a16="http://schemas.microsoft.com/office/drawing/2014/main" id="{DB7E1226-B869-0440-AE80-CAF22B9A4EC4}"/>
              </a:ext>
            </a:extLst>
          </p:cNvPr>
          <p:cNvSpPr txBox="1"/>
          <p:nvPr/>
        </p:nvSpPr>
        <p:spPr>
          <a:xfrm>
            <a:off x="5648668" y="6115852"/>
            <a:ext cx="2405915" cy="584775"/>
          </a:xfrm>
          <a:prstGeom prst="rect">
            <a:avLst/>
          </a:prstGeom>
          <a:noFill/>
        </p:spPr>
        <p:txBody>
          <a:bodyPr wrap="none" rtlCol="0">
            <a:spAutoFit/>
          </a:bodyPr>
          <a:lstStyle/>
          <a:p>
            <a:pPr algn="ctr"/>
            <a:r>
              <a:rPr lang="en-ES" sz="1600" b="1" dirty="0">
                <a:latin typeface="Avenir Book" panose="02000503020000020003" pitchFamily="2" charset="0"/>
                <a:cs typeface="Arial" panose="020B0604020202020204" pitchFamily="34" charset="0"/>
              </a:rPr>
              <a:t>Adaptation</a:t>
            </a:r>
            <a:r>
              <a:rPr lang="en-ES" sz="1600" dirty="0">
                <a:latin typeface="Avenir Book" panose="02000503020000020003" pitchFamily="2" charset="0"/>
                <a:cs typeface="Arial" panose="020B0604020202020204" pitchFamily="34" charset="0"/>
              </a:rPr>
              <a:t>/</a:t>
            </a:r>
            <a:r>
              <a:rPr lang="en-ES" sz="1600" b="1" dirty="0">
                <a:latin typeface="Avenir Book" panose="02000503020000020003" pitchFamily="2" charset="0"/>
                <a:cs typeface="Arial" panose="020B0604020202020204" pitchFamily="34" charset="0"/>
              </a:rPr>
              <a:t>Mitigation</a:t>
            </a:r>
            <a:r>
              <a:rPr lang="en-ES" sz="1600" dirty="0">
                <a:latin typeface="Avenir Book" panose="02000503020000020003" pitchFamily="2" charset="0"/>
                <a:cs typeface="Arial" panose="020B0604020202020204" pitchFamily="34" charset="0"/>
              </a:rPr>
              <a:t> </a:t>
            </a:r>
          </a:p>
          <a:p>
            <a:pPr algn="ctr"/>
            <a:r>
              <a:rPr lang="en-GB" sz="1600" dirty="0">
                <a:latin typeface="Avenir Book" panose="02000503020000020003" pitchFamily="2" charset="0"/>
                <a:cs typeface="Arial" panose="020B0604020202020204" pitchFamily="34" charset="0"/>
              </a:rPr>
              <a:t>o</a:t>
            </a:r>
            <a:r>
              <a:rPr lang="en-ES" sz="1600" dirty="0">
                <a:latin typeface="Avenir Book" panose="02000503020000020003" pitchFamily="2" charset="0"/>
                <a:cs typeface="Arial" panose="020B0604020202020204" pitchFamily="34" charset="0"/>
              </a:rPr>
              <a:t>f </a:t>
            </a:r>
            <a:r>
              <a:rPr lang="en-GB" sz="1600" dirty="0">
                <a:latin typeface="Avenir Book" panose="02000503020000020003" pitchFamily="2" charset="0"/>
                <a:cs typeface="Arial" panose="020B0604020202020204" pitchFamily="34" charset="0"/>
              </a:rPr>
              <a:t>f</a:t>
            </a:r>
            <a:r>
              <a:rPr lang="en-ES" sz="1600" dirty="0">
                <a:latin typeface="Avenir Book" panose="02000503020000020003" pitchFamily="2" charset="0"/>
                <a:cs typeface="Arial" panose="020B0604020202020204" pitchFamily="34" charset="0"/>
              </a:rPr>
              <a:t>uture climate change</a:t>
            </a:r>
          </a:p>
        </p:txBody>
      </p:sp>
      <p:pic>
        <p:nvPicPr>
          <p:cNvPr id="15378" name="Picture 18" descr="Cambio climático - Iconos gratis de clima">
            <a:extLst>
              <a:ext uri="{FF2B5EF4-FFF2-40B4-BE49-F238E27FC236}">
                <a16:creationId xmlns:a16="http://schemas.microsoft.com/office/drawing/2014/main" id="{7539B02E-6B38-CB48-9935-AEE111A77E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0" y="2000250"/>
            <a:ext cx="0" cy="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hapter 2 Climate change | Biology for environmental management pocketguide">
            <a:extLst>
              <a:ext uri="{FF2B5EF4-FFF2-40B4-BE49-F238E27FC236}">
                <a16:creationId xmlns:a16="http://schemas.microsoft.com/office/drawing/2014/main" id="{AE400E54-DECD-F84D-B151-9C30BAED97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7611" y="5407845"/>
            <a:ext cx="1296000" cy="129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75FFC7C-E52E-3C46-A63D-16C633ADE62B}"/>
              </a:ext>
            </a:extLst>
          </p:cNvPr>
          <p:cNvPicPr>
            <a:picLocks noChangeAspect="1"/>
          </p:cNvPicPr>
          <p:nvPr/>
        </p:nvPicPr>
        <p:blipFill>
          <a:blip r:embed="rId6"/>
          <a:stretch>
            <a:fillRect/>
          </a:stretch>
        </p:blipFill>
        <p:spPr>
          <a:xfrm>
            <a:off x="6167057" y="4804315"/>
            <a:ext cx="1369137" cy="1296000"/>
          </a:xfrm>
          <a:prstGeom prst="rect">
            <a:avLst/>
          </a:prstGeom>
        </p:spPr>
      </p:pic>
      <p:sp>
        <p:nvSpPr>
          <p:cNvPr id="38" name="TextBox 37">
            <a:extLst>
              <a:ext uri="{FF2B5EF4-FFF2-40B4-BE49-F238E27FC236}">
                <a16:creationId xmlns:a16="http://schemas.microsoft.com/office/drawing/2014/main" id="{4EF107E1-A119-1246-AD3B-F7C6420EE5D8}"/>
              </a:ext>
            </a:extLst>
          </p:cNvPr>
          <p:cNvSpPr txBox="1"/>
          <p:nvPr/>
        </p:nvSpPr>
        <p:spPr>
          <a:xfrm>
            <a:off x="5084296" y="5855281"/>
            <a:ext cx="389850" cy="584775"/>
          </a:xfrm>
          <a:prstGeom prst="rect">
            <a:avLst/>
          </a:prstGeom>
          <a:noFill/>
        </p:spPr>
        <p:txBody>
          <a:bodyPr wrap="none" rtlCol="0">
            <a:spAutoFit/>
          </a:bodyPr>
          <a:lstStyle/>
          <a:p>
            <a:r>
              <a:rPr lang="en-ES" sz="3200" dirty="0">
                <a:latin typeface="Avenir Medium" panose="02000503020000020003" pitchFamily="2" charset="0"/>
              </a:rPr>
              <a:t>?</a:t>
            </a:r>
          </a:p>
        </p:txBody>
      </p:sp>
    </p:spTree>
    <p:extLst>
      <p:ext uri="{BB962C8B-B14F-4D97-AF65-F5344CB8AC3E}">
        <p14:creationId xmlns:p14="http://schemas.microsoft.com/office/powerpoint/2010/main" val="83962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Shape 3">
            <a:extLst>
              <a:ext uri="{FF2B5EF4-FFF2-40B4-BE49-F238E27FC236}">
                <a16:creationId xmlns:a16="http://schemas.microsoft.com/office/drawing/2014/main" id="{2ACD3EB7-84A7-7A4E-84C8-EB67286DCFDB}"/>
              </a:ext>
            </a:extLst>
          </p:cNvPr>
          <p:cNvSpPr txBox="1">
            <a:spLocks noChangeAspect="1" noChangeArrowheads="1"/>
          </p:cNvSpPr>
          <p:nvPr/>
        </p:nvSpPr>
        <p:spPr bwMode="auto">
          <a:xfrm>
            <a:off x="2409825" y="81970"/>
            <a:ext cx="668813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ES" b="1">
                <a:solidFill>
                  <a:srgbClr val="FFFFFF"/>
                </a:solidFill>
              </a:rPr>
              <a:t>Climate modeling and prediction timeline</a:t>
            </a:r>
            <a:endParaRPr lang="en-US" altLang="en-ES" b="1">
              <a:solidFill>
                <a:srgbClr val="000000"/>
              </a:solidFill>
              <a:latin typeface="Calibri" panose="020F0502020204030204" pitchFamily="34" charset="0"/>
            </a:endParaRPr>
          </a:p>
        </p:txBody>
      </p:sp>
      <p:sp>
        <p:nvSpPr>
          <p:cNvPr id="49" name="Título 1">
            <a:extLst>
              <a:ext uri="{FF2B5EF4-FFF2-40B4-BE49-F238E27FC236}">
                <a16:creationId xmlns:a16="http://schemas.microsoft.com/office/drawing/2014/main" id="{004E6772-244B-E744-B277-C26C98F8F622}"/>
              </a:ext>
            </a:extLst>
          </p:cNvPr>
          <p:cNvSpPr>
            <a:spLocks noGrp="1"/>
          </p:cNvSpPr>
          <p:nvPr>
            <p:ph type="title"/>
          </p:nvPr>
        </p:nvSpPr>
        <p:spPr>
          <a:xfrm>
            <a:off x="462890" y="218250"/>
            <a:ext cx="10565328"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(as </a:t>
            </a:r>
            <a:r>
              <a:rPr lang="es-ES" sz="3600" b="0" i="1" dirty="0" err="1">
                <a:latin typeface="Avenir Light" panose="020B0402020203020204" pitchFamily="34" charset="77"/>
              </a:rPr>
              <a:t>experimentation</a:t>
            </a:r>
            <a:r>
              <a:rPr lang="es-ES" sz="3600" b="0" i="1" dirty="0">
                <a:latin typeface="Avenir Light" panose="020B0402020203020204" pitchFamily="34" charset="77"/>
              </a:rPr>
              <a:t> </a:t>
            </a:r>
            <a:r>
              <a:rPr lang="es-ES" sz="3600" b="0" i="1" dirty="0" err="1">
                <a:latin typeface="Avenir Light" panose="020B0402020203020204" pitchFamily="34" charset="77"/>
              </a:rPr>
              <a:t>labs</a:t>
            </a:r>
            <a:r>
              <a:rPr lang="es-ES" sz="3600" b="0" dirty="0">
                <a:latin typeface="Avenir Light" panose="020B0402020203020204" pitchFamily="34" charset="77"/>
              </a:rPr>
              <a:t>) </a:t>
            </a:r>
          </a:p>
        </p:txBody>
      </p:sp>
      <p:sp>
        <p:nvSpPr>
          <p:cNvPr id="2" name="TextBox 1">
            <a:extLst>
              <a:ext uri="{FF2B5EF4-FFF2-40B4-BE49-F238E27FC236}">
                <a16:creationId xmlns:a16="http://schemas.microsoft.com/office/drawing/2014/main" id="{44549D8D-4546-B34A-AE51-CCB75F098CB5}"/>
              </a:ext>
            </a:extLst>
          </p:cNvPr>
          <p:cNvSpPr txBox="1"/>
          <p:nvPr/>
        </p:nvSpPr>
        <p:spPr>
          <a:xfrm>
            <a:off x="4738253" y="1128345"/>
            <a:ext cx="7079674" cy="3677930"/>
          </a:xfrm>
          <a:prstGeom prst="rect">
            <a:avLst/>
          </a:prstGeom>
          <a:noFill/>
        </p:spPr>
        <p:txBody>
          <a:bodyPr wrap="square" rtlCol="0">
            <a:spAutoFit/>
          </a:bodyPr>
          <a:lstStyle/>
          <a:p>
            <a:pPr algn="just">
              <a:spcAft>
                <a:spcPts val="600"/>
              </a:spcAft>
            </a:pPr>
            <a:r>
              <a:rPr lang="en-ES" sz="2200" i="1" dirty="0">
                <a:latin typeface="Avenir Light" panose="020B0402020203020204" pitchFamily="34" charset="77"/>
              </a:rPr>
              <a:t>In essence</a:t>
            </a:r>
            <a:r>
              <a:rPr lang="en-ES" sz="2200" dirty="0">
                <a:latin typeface="Avenir Light" panose="020B0402020203020204" pitchFamily="34" charset="77"/>
              </a:rPr>
              <a:t> </a:t>
            </a:r>
          </a:p>
          <a:p>
            <a:pPr algn="just">
              <a:spcAft>
                <a:spcPts val="600"/>
              </a:spcAft>
            </a:pPr>
            <a:r>
              <a:rPr lang="en-ES" sz="2200" dirty="0">
                <a:latin typeface="Avenir Light" panose="020B0402020203020204" pitchFamily="34" charset="77"/>
              </a:rPr>
              <a:t>Mathematical representation of the Earth system through the fundamental laws governing the evolution within and interactions between the different Earth system components.</a:t>
            </a:r>
          </a:p>
          <a:p>
            <a:pPr algn="just">
              <a:spcAft>
                <a:spcPts val="600"/>
              </a:spcAft>
            </a:pPr>
            <a:endParaRPr lang="en-ES" sz="1000" dirty="0">
              <a:latin typeface="Avenir Light" panose="020B0402020203020204" pitchFamily="34" charset="77"/>
            </a:endParaRPr>
          </a:p>
          <a:p>
            <a:pPr algn="just">
              <a:spcBef>
                <a:spcPts val="600"/>
              </a:spcBef>
            </a:pPr>
            <a:r>
              <a:rPr lang="en-ES" sz="2200" i="1" dirty="0">
                <a:latin typeface="Avenir Light" panose="020B0402020203020204" pitchFamily="34" charset="77"/>
              </a:rPr>
              <a:t>In Practice</a:t>
            </a:r>
          </a:p>
          <a:p>
            <a:pPr algn="just">
              <a:spcBef>
                <a:spcPts val="600"/>
              </a:spcBef>
            </a:pPr>
            <a:r>
              <a:rPr lang="en-ES" sz="2200" dirty="0">
                <a:latin typeface="Avenir Light" panose="020B0402020203020204" pitchFamily="34" charset="77"/>
              </a:rPr>
              <a:t>ESMs are our major tool to generate scientific understandig via hypothesis testing on topics as diverse as:</a:t>
            </a:r>
          </a:p>
        </p:txBody>
      </p:sp>
      <p:pic>
        <p:nvPicPr>
          <p:cNvPr id="15362" name="Picture 2" descr="About the Earth as a System: Background Information | MyNASAData">
            <a:extLst>
              <a:ext uri="{FF2B5EF4-FFF2-40B4-BE49-F238E27FC236}">
                <a16:creationId xmlns:a16="http://schemas.microsoft.com/office/drawing/2014/main" id="{96DC59C6-8D40-5744-8CA3-F9D51585F7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728"/>
          <a:stretch/>
        </p:blipFill>
        <p:spPr bwMode="auto">
          <a:xfrm>
            <a:off x="-1245411" y="618936"/>
            <a:ext cx="5983664" cy="51400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44ACF75-9B56-6D4A-88AA-C10497DDD63C}"/>
              </a:ext>
            </a:extLst>
          </p:cNvPr>
          <p:cNvPicPr>
            <a:picLocks noChangeAspect="1"/>
          </p:cNvPicPr>
          <p:nvPr/>
        </p:nvPicPr>
        <p:blipFill rotWithShape="1">
          <a:blip r:embed="rId3"/>
          <a:srcRect l="32255" t="-3596"/>
          <a:stretch/>
        </p:blipFill>
        <p:spPr>
          <a:xfrm>
            <a:off x="1973783" y="4232796"/>
            <a:ext cx="872084" cy="359988"/>
          </a:xfrm>
          <a:prstGeom prst="rect">
            <a:avLst/>
          </a:prstGeom>
        </p:spPr>
      </p:pic>
      <p:sp>
        <p:nvSpPr>
          <p:cNvPr id="7" name="TextBox 6">
            <a:extLst>
              <a:ext uri="{FF2B5EF4-FFF2-40B4-BE49-F238E27FC236}">
                <a16:creationId xmlns:a16="http://schemas.microsoft.com/office/drawing/2014/main" id="{BC010C27-75E8-FF46-B7D9-0F56AC7065FD}"/>
              </a:ext>
            </a:extLst>
          </p:cNvPr>
          <p:cNvSpPr txBox="1"/>
          <p:nvPr/>
        </p:nvSpPr>
        <p:spPr>
          <a:xfrm>
            <a:off x="3388764" y="4946312"/>
            <a:ext cx="2373694" cy="584775"/>
          </a:xfrm>
          <a:prstGeom prst="rect">
            <a:avLst/>
          </a:prstGeom>
          <a:noFill/>
        </p:spPr>
        <p:txBody>
          <a:bodyPr wrap="square" rtlCol="0">
            <a:spAutoFit/>
          </a:bodyPr>
          <a:lstStyle/>
          <a:p>
            <a:pPr algn="ctr"/>
            <a:r>
              <a:rPr lang="en-ES" sz="1600" b="1" dirty="0">
                <a:latin typeface="Avenir Book" panose="02000503020000020003" pitchFamily="2" charset="0"/>
              </a:rPr>
              <a:t>Attribution</a:t>
            </a:r>
            <a:r>
              <a:rPr lang="en-ES" sz="1600" dirty="0">
                <a:latin typeface="Avenir Book" panose="02000503020000020003" pitchFamily="2" charset="0"/>
              </a:rPr>
              <a:t> of past</a:t>
            </a:r>
          </a:p>
          <a:p>
            <a:pPr algn="ctr"/>
            <a:r>
              <a:rPr lang="en-ES" sz="1600" dirty="0">
                <a:latin typeface="Avenir Book" panose="02000503020000020003" pitchFamily="2" charset="0"/>
              </a:rPr>
              <a:t>climate changes</a:t>
            </a:r>
          </a:p>
        </p:txBody>
      </p:sp>
      <p:sp>
        <p:nvSpPr>
          <p:cNvPr id="16" name="TextBox 15">
            <a:extLst>
              <a:ext uri="{FF2B5EF4-FFF2-40B4-BE49-F238E27FC236}">
                <a16:creationId xmlns:a16="http://schemas.microsoft.com/office/drawing/2014/main" id="{DB7E1226-B869-0440-AE80-CAF22B9A4EC4}"/>
              </a:ext>
            </a:extLst>
          </p:cNvPr>
          <p:cNvSpPr txBox="1"/>
          <p:nvPr/>
        </p:nvSpPr>
        <p:spPr>
          <a:xfrm>
            <a:off x="5648668" y="6115852"/>
            <a:ext cx="2405915" cy="584775"/>
          </a:xfrm>
          <a:prstGeom prst="rect">
            <a:avLst/>
          </a:prstGeom>
          <a:noFill/>
        </p:spPr>
        <p:txBody>
          <a:bodyPr wrap="none" rtlCol="0">
            <a:spAutoFit/>
          </a:bodyPr>
          <a:lstStyle/>
          <a:p>
            <a:pPr algn="ctr"/>
            <a:r>
              <a:rPr lang="en-ES" sz="1600" b="1" dirty="0">
                <a:latin typeface="Avenir Book" panose="02000503020000020003" pitchFamily="2" charset="0"/>
                <a:cs typeface="Arial" panose="020B0604020202020204" pitchFamily="34" charset="0"/>
              </a:rPr>
              <a:t>Adaptation</a:t>
            </a:r>
            <a:r>
              <a:rPr lang="en-ES" sz="1600" dirty="0">
                <a:latin typeface="Avenir Book" panose="02000503020000020003" pitchFamily="2" charset="0"/>
                <a:cs typeface="Arial" panose="020B0604020202020204" pitchFamily="34" charset="0"/>
              </a:rPr>
              <a:t>/</a:t>
            </a:r>
            <a:r>
              <a:rPr lang="en-ES" sz="1600" b="1" dirty="0">
                <a:latin typeface="Avenir Book" panose="02000503020000020003" pitchFamily="2" charset="0"/>
                <a:cs typeface="Arial" panose="020B0604020202020204" pitchFamily="34" charset="0"/>
              </a:rPr>
              <a:t>Mitigation</a:t>
            </a:r>
            <a:r>
              <a:rPr lang="en-ES" sz="1600" dirty="0">
                <a:latin typeface="Avenir Book" panose="02000503020000020003" pitchFamily="2" charset="0"/>
                <a:cs typeface="Arial" panose="020B0604020202020204" pitchFamily="34" charset="0"/>
              </a:rPr>
              <a:t> </a:t>
            </a:r>
          </a:p>
          <a:p>
            <a:pPr algn="ctr"/>
            <a:r>
              <a:rPr lang="en-GB" sz="1600" dirty="0">
                <a:latin typeface="Avenir Book" panose="02000503020000020003" pitchFamily="2" charset="0"/>
                <a:cs typeface="Arial" panose="020B0604020202020204" pitchFamily="34" charset="0"/>
              </a:rPr>
              <a:t>o</a:t>
            </a:r>
            <a:r>
              <a:rPr lang="en-ES" sz="1600" dirty="0">
                <a:latin typeface="Avenir Book" panose="02000503020000020003" pitchFamily="2" charset="0"/>
                <a:cs typeface="Arial" panose="020B0604020202020204" pitchFamily="34" charset="0"/>
              </a:rPr>
              <a:t>f </a:t>
            </a:r>
            <a:r>
              <a:rPr lang="en-GB" sz="1600" dirty="0">
                <a:latin typeface="Avenir Book" panose="02000503020000020003" pitchFamily="2" charset="0"/>
                <a:cs typeface="Arial" panose="020B0604020202020204" pitchFamily="34" charset="0"/>
              </a:rPr>
              <a:t>f</a:t>
            </a:r>
            <a:r>
              <a:rPr lang="en-ES" sz="1600" dirty="0">
                <a:latin typeface="Avenir Book" panose="02000503020000020003" pitchFamily="2" charset="0"/>
                <a:cs typeface="Arial" panose="020B0604020202020204" pitchFamily="34" charset="0"/>
              </a:rPr>
              <a:t>uture climate change</a:t>
            </a:r>
          </a:p>
        </p:txBody>
      </p:sp>
      <p:sp>
        <p:nvSpPr>
          <p:cNvPr id="18" name="TextBox 17">
            <a:extLst>
              <a:ext uri="{FF2B5EF4-FFF2-40B4-BE49-F238E27FC236}">
                <a16:creationId xmlns:a16="http://schemas.microsoft.com/office/drawing/2014/main" id="{AEB0557E-C985-D642-B9E4-A761D87CC9A6}"/>
              </a:ext>
            </a:extLst>
          </p:cNvPr>
          <p:cNvSpPr txBox="1"/>
          <p:nvPr/>
        </p:nvSpPr>
        <p:spPr>
          <a:xfrm>
            <a:off x="7691409" y="4810551"/>
            <a:ext cx="2574885" cy="584775"/>
          </a:xfrm>
          <a:prstGeom prst="rect">
            <a:avLst/>
          </a:prstGeom>
          <a:noFill/>
        </p:spPr>
        <p:txBody>
          <a:bodyPr wrap="square" rtlCol="0">
            <a:spAutoFit/>
          </a:bodyPr>
          <a:lstStyle/>
          <a:p>
            <a:pPr algn="ctr"/>
            <a:r>
              <a:rPr lang="en-ES" sz="1600" dirty="0">
                <a:latin typeface="Avenir Book" panose="02000503020000020003" pitchFamily="2" charset="0"/>
                <a:cs typeface="Arial" panose="020B0604020202020204" pitchFamily="34" charset="0"/>
              </a:rPr>
              <a:t>Risk of tipping (</a:t>
            </a:r>
            <a:r>
              <a:rPr lang="en-ES" sz="1600" b="1" dirty="0">
                <a:latin typeface="Avenir Book" panose="02000503020000020003" pitchFamily="2" charset="0"/>
                <a:cs typeface="Arial" panose="020B0604020202020204" pitchFamily="34" charset="0"/>
              </a:rPr>
              <a:t>Irreversible Changes</a:t>
            </a:r>
            <a:r>
              <a:rPr lang="en-ES" sz="1600" dirty="0">
                <a:latin typeface="Avenir Book" panose="02000503020000020003" pitchFamily="2" charset="0"/>
                <a:cs typeface="Arial" panose="020B0604020202020204" pitchFamily="34" charset="0"/>
              </a:rPr>
              <a:t>)</a:t>
            </a:r>
          </a:p>
        </p:txBody>
      </p:sp>
      <p:pic>
        <p:nvPicPr>
          <p:cNvPr id="15378" name="Picture 18" descr="Cambio climático - Iconos gratis de clima">
            <a:extLst>
              <a:ext uri="{FF2B5EF4-FFF2-40B4-BE49-F238E27FC236}">
                <a16:creationId xmlns:a16="http://schemas.microsoft.com/office/drawing/2014/main" id="{7539B02E-6B38-CB48-9935-AEE111A77E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0" y="2000250"/>
            <a:ext cx="0" cy="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hapter 2 Climate change | Biology for environmental management pocketguide">
            <a:extLst>
              <a:ext uri="{FF2B5EF4-FFF2-40B4-BE49-F238E27FC236}">
                <a16:creationId xmlns:a16="http://schemas.microsoft.com/office/drawing/2014/main" id="{AE400E54-DECD-F84D-B151-9C30BAED97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7611" y="5407845"/>
            <a:ext cx="1296000" cy="129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75FFC7C-E52E-3C46-A63D-16C633ADE62B}"/>
              </a:ext>
            </a:extLst>
          </p:cNvPr>
          <p:cNvPicPr>
            <a:picLocks noChangeAspect="1"/>
          </p:cNvPicPr>
          <p:nvPr/>
        </p:nvPicPr>
        <p:blipFill>
          <a:blip r:embed="rId6"/>
          <a:stretch>
            <a:fillRect/>
          </a:stretch>
        </p:blipFill>
        <p:spPr>
          <a:xfrm>
            <a:off x="6167057" y="4804315"/>
            <a:ext cx="1369137" cy="1296000"/>
          </a:xfrm>
          <a:prstGeom prst="rect">
            <a:avLst/>
          </a:prstGeom>
        </p:spPr>
      </p:pic>
      <p:grpSp>
        <p:nvGrpSpPr>
          <p:cNvPr id="34" name="Group 33">
            <a:extLst>
              <a:ext uri="{FF2B5EF4-FFF2-40B4-BE49-F238E27FC236}">
                <a16:creationId xmlns:a16="http://schemas.microsoft.com/office/drawing/2014/main" id="{C9CA111A-40D5-9140-852C-D10FBFEF3F91}"/>
              </a:ext>
            </a:extLst>
          </p:cNvPr>
          <p:cNvGrpSpPr/>
          <p:nvPr/>
        </p:nvGrpSpPr>
        <p:grpSpPr>
          <a:xfrm>
            <a:off x="8278090" y="5353630"/>
            <a:ext cx="1473200" cy="1460500"/>
            <a:chOff x="8278090" y="5353630"/>
            <a:chExt cx="1473200" cy="1460500"/>
          </a:xfrm>
        </p:grpSpPr>
        <p:pic>
          <p:nvPicPr>
            <p:cNvPr id="35" name="Picture 34">
              <a:extLst>
                <a:ext uri="{FF2B5EF4-FFF2-40B4-BE49-F238E27FC236}">
                  <a16:creationId xmlns:a16="http://schemas.microsoft.com/office/drawing/2014/main" id="{56AA8125-0D31-6648-B628-94E46D4A844F}"/>
                </a:ext>
              </a:extLst>
            </p:cNvPr>
            <p:cNvPicPr>
              <a:picLocks noChangeAspect="1"/>
            </p:cNvPicPr>
            <p:nvPr/>
          </p:nvPicPr>
          <p:blipFill>
            <a:blip r:embed="rId7"/>
            <a:stretch>
              <a:fillRect/>
            </a:stretch>
          </p:blipFill>
          <p:spPr>
            <a:xfrm>
              <a:off x="8278090" y="5353630"/>
              <a:ext cx="1473200" cy="1460500"/>
            </a:xfrm>
            <a:prstGeom prst="rect">
              <a:avLst/>
            </a:prstGeom>
          </p:spPr>
        </p:pic>
        <p:sp>
          <p:nvSpPr>
            <p:cNvPr id="37" name="Down Arrow 36">
              <a:extLst>
                <a:ext uri="{FF2B5EF4-FFF2-40B4-BE49-F238E27FC236}">
                  <a16:creationId xmlns:a16="http://schemas.microsoft.com/office/drawing/2014/main" id="{478D926B-2E97-DE4B-9514-0657A33E31B9}"/>
                </a:ext>
              </a:extLst>
            </p:cNvPr>
            <p:cNvSpPr/>
            <p:nvPr/>
          </p:nvSpPr>
          <p:spPr>
            <a:xfrm rot="19468950">
              <a:off x="9361441" y="5597143"/>
              <a:ext cx="180000" cy="54000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grpSp>
      <p:sp>
        <p:nvSpPr>
          <p:cNvPr id="38" name="TextBox 37">
            <a:extLst>
              <a:ext uri="{FF2B5EF4-FFF2-40B4-BE49-F238E27FC236}">
                <a16:creationId xmlns:a16="http://schemas.microsoft.com/office/drawing/2014/main" id="{4EF107E1-A119-1246-AD3B-F7C6420EE5D8}"/>
              </a:ext>
            </a:extLst>
          </p:cNvPr>
          <p:cNvSpPr txBox="1"/>
          <p:nvPr/>
        </p:nvSpPr>
        <p:spPr>
          <a:xfrm>
            <a:off x="5084296" y="5855281"/>
            <a:ext cx="389850" cy="584775"/>
          </a:xfrm>
          <a:prstGeom prst="rect">
            <a:avLst/>
          </a:prstGeom>
          <a:noFill/>
        </p:spPr>
        <p:txBody>
          <a:bodyPr wrap="none" rtlCol="0">
            <a:spAutoFit/>
          </a:bodyPr>
          <a:lstStyle/>
          <a:p>
            <a:r>
              <a:rPr lang="en-ES" sz="3200" dirty="0">
                <a:latin typeface="Avenir Medium" panose="02000503020000020003" pitchFamily="2" charset="0"/>
              </a:rPr>
              <a:t>?</a:t>
            </a:r>
          </a:p>
        </p:txBody>
      </p:sp>
    </p:spTree>
    <p:extLst>
      <p:ext uri="{BB962C8B-B14F-4D97-AF65-F5344CB8AC3E}">
        <p14:creationId xmlns:p14="http://schemas.microsoft.com/office/powerpoint/2010/main" val="68752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Shape 3">
            <a:extLst>
              <a:ext uri="{FF2B5EF4-FFF2-40B4-BE49-F238E27FC236}">
                <a16:creationId xmlns:a16="http://schemas.microsoft.com/office/drawing/2014/main" id="{2ACD3EB7-84A7-7A4E-84C8-EB67286DCFDB}"/>
              </a:ext>
            </a:extLst>
          </p:cNvPr>
          <p:cNvSpPr txBox="1">
            <a:spLocks noChangeAspect="1" noChangeArrowheads="1"/>
          </p:cNvSpPr>
          <p:nvPr/>
        </p:nvSpPr>
        <p:spPr bwMode="auto">
          <a:xfrm>
            <a:off x="2409825" y="81970"/>
            <a:ext cx="668813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ES" b="1">
                <a:solidFill>
                  <a:srgbClr val="FFFFFF"/>
                </a:solidFill>
              </a:rPr>
              <a:t>Climate modeling and prediction timeline</a:t>
            </a:r>
            <a:endParaRPr lang="en-US" altLang="en-ES" b="1">
              <a:solidFill>
                <a:srgbClr val="000000"/>
              </a:solidFill>
              <a:latin typeface="Calibri" panose="020F0502020204030204" pitchFamily="34" charset="0"/>
            </a:endParaRPr>
          </a:p>
        </p:txBody>
      </p:sp>
      <p:sp>
        <p:nvSpPr>
          <p:cNvPr id="49" name="Título 1">
            <a:extLst>
              <a:ext uri="{FF2B5EF4-FFF2-40B4-BE49-F238E27FC236}">
                <a16:creationId xmlns:a16="http://schemas.microsoft.com/office/drawing/2014/main" id="{004E6772-244B-E744-B277-C26C98F8F622}"/>
              </a:ext>
            </a:extLst>
          </p:cNvPr>
          <p:cNvSpPr>
            <a:spLocks noGrp="1"/>
          </p:cNvSpPr>
          <p:nvPr>
            <p:ph type="title"/>
          </p:nvPr>
        </p:nvSpPr>
        <p:spPr>
          <a:xfrm>
            <a:off x="462890" y="218250"/>
            <a:ext cx="10565328"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(as </a:t>
            </a:r>
            <a:r>
              <a:rPr lang="es-ES" sz="3600" b="0" i="1" dirty="0" err="1">
                <a:latin typeface="Avenir Light" panose="020B0402020203020204" pitchFamily="34" charset="77"/>
              </a:rPr>
              <a:t>experimentation</a:t>
            </a:r>
            <a:r>
              <a:rPr lang="es-ES" sz="3600" b="0" i="1" dirty="0">
                <a:latin typeface="Avenir Light" panose="020B0402020203020204" pitchFamily="34" charset="77"/>
              </a:rPr>
              <a:t> </a:t>
            </a:r>
            <a:r>
              <a:rPr lang="es-ES" sz="3600" b="0" i="1" dirty="0" err="1">
                <a:latin typeface="Avenir Light" panose="020B0402020203020204" pitchFamily="34" charset="77"/>
              </a:rPr>
              <a:t>labs</a:t>
            </a:r>
            <a:r>
              <a:rPr lang="es-ES" sz="3600" b="0" dirty="0">
                <a:latin typeface="Avenir Light" panose="020B0402020203020204" pitchFamily="34" charset="77"/>
              </a:rPr>
              <a:t>) </a:t>
            </a:r>
          </a:p>
        </p:txBody>
      </p:sp>
      <p:sp>
        <p:nvSpPr>
          <p:cNvPr id="2" name="TextBox 1">
            <a:extLst>
              <a:ext uri="{FF2B5EF4-FFF2-40B4-BE49-F238E27FC236}">
                <a16:creationId xmlns:a16="http://schemas.microsoft.com/office/drawing/2014/main" id="{44549D8D-4546-B34A-AE51-CCB75F098CB5}"/>
              </a:ext>
            </a:extLst>
          </p:cNvPr>
          <p:cNvSpPr txBox="1"/>
          <p:nvPr/>
        </p:nvSpPr>
        <p:spPr>
          <a:xfrm>
            <a:off x="4738253" y="1128345"/>
            <a:ext cx="7079674" cy="3677930"/>
          </a:xfrm>
          <a:prstGeom prst="rect">
            <a:avLst/>
          </a:prstGeom>
          <a:noFill/>
        </p:spPr>
        <p:txBody>
          <a:bodyPr wrap="square" rtlCol="0">
            <a:spAutoFit/>
          </a:bodyPr>
          <a:lstStyle/>
          <a:p>
            <a:pPr algn="just">
              <a:spcAft>
                <a:spcPts val="600"/>
              </a:spcAft>
            </a:pPr>
            <a:r>
              <a:rPr lang="en-ES" sz="2200" i="1" dirty="0">
                <a:latin typeface="Avenir Light" panose="020B0402020203020204" pitchFamily="34" charset="77"/>
              </a:rPr>
              <a:t>In essence</a:t>
            </a:r>
            <a:r>
              <a:rPr lang="en-ES" sz="2200" dirty="0">
                <a:latin typeface="Avenir Light" panose="020B0402020203020204" pitchFamily="34" charset="77"/>
              </a:rPr>
              <a:t> </a:t>
            </a:r>
          </a:p>
          <a:p>
            <a:pPr algn="just">
              <a:spcAft>
                <a:spcPts val="600"/>
              </a:spcAft>
            </a:pPr>
            <a:r>
              <a:rPr lang="en-ES" sz="2200" dirty="0">
                <a:latin typeface="Avenir Light" panose="020B0402020203020204" pitchFamily="34" charset="77"/>
              </a:rPr>
              <a:t>Mathematical representation of the Earth system through the fundamental laws governing the evolution within and interactions between the different Earth system components.</a:t>
            </a:r>
          </a:p>
          <a:p>
            <a:pPr algn="just">
              <a:spcAft>
                <a:spcPts val="600"/>
              </a:spcAft>
            </a:pPr>
            <a:endParaRPr lang="en-ES" sz="1000" dirty="0">
              <a:latin typeface="Avenir Light" panose="020B0402020203020204" pitchFamily="34" charset="77"/>
            </a:endParaRPr>
          </a:p>
          <a:p>
            <a:pPr algn="just">
              <a:spcBef>
                <a:spcPts val="600"/>
              </a:spcBef>
            </a:pPr>
            <a:r>
              <a:rPr lang="en-ES" sz="2200" i="1" dirty="0">
                <a:latin typeface="Avenir Light" panose="020B0402020203020204" pitchFamily="34" charset="77"/>
              </a:rPr>
              <a:t>In Practice</a:t>
            </a:r>
          </a:p>
          <a:p>
            <a:pPr algn="just">
              <a:spcBef>
                <a:spcPts val="600"/>
              </a:spcBef>
            </a:pPr>
            <a:r>
              <a:rPr lang="en-ES" sz="2200" dirty="0">
                <a:latin typeface="Avenir Light" panose="020B0402020203020204" pitchFamily="34" charset="77"/>
              </a:rPr>
              <a:t>ESMs are our major tool to generate scientific understandig via hypothesis testing on topics as diverse as:</a:t>
            </a:r>
          </a:p>
        </p:txBody>
      </p:sp>
      <p:pic>
        <p:nvPicPr>
          <p:cNvPr id="15362" name="Picture 2" descr="About the Earth as a System: Background Information | MyNASAData">
            <a:extLst>
              <a:ext uri="{FF2B5EF4-FFF2-40B4-BE49-F238E27FC236}">
                <a16:creationId xmlns:a16="http://schemas.microsoft.com/office/drawing/2014/main" id="{96DC59C6-8D40-5744-8CA3-F9D51585F7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728"/>
          <a:stretch/>
        </p:blipFill>
        <p:spPr bwMode="auto">
          <a:xfrm>
            <a:off x="-1245411" y="618936"/>
            <a:ext cx="5983664" cy="51400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44ACF75-9B56-6D4A-88AA-C10497DDD63C}"/>
              </a:ext>
            </a:extLst>
          </p:cNvPr>
          <p:cNvPicPr>
            <a:picLocks noChangeAspect="1"/>
          </p:cNvPicPr>
          <p:nvPr/>
        </p:nvPicPr>
        <p:blipFill rotWithShape="1">
          <a:blip r:embed="rId3"/>
          <a:srcRect l="32255" t="-3596"/>
          <a:stretch/>
        </p:blipFill>
        <p:spPr>
          <a:xfrm>
            <a:off x="1973783" y="4232796"/>
            <a:ext cx="872084" cy="359988"/>
          </a:xfrm>
          <a:prstGeom prst="rect">
            <a:avLst/>
          </a:prstGeom>
        </p:spPr>
      </p:pic>
      <p:sp>
        <p:nvSpPr>
          <p:cNvPr id="7" name="TextBox 6">
            <a:extLst>
              <a:ext uri="{FF2B5EF4-FFF2-40B4-BE49-F238E27FC236}">
                <a16:creationId xmlns:a16="http://schemas.microsoft.com/office/drawing/2014/main" id="{BC010C27-75E8-FF46-B7D9-0F56AC7065FD}"/>
              </a:ext>
            </a:extLst>
          </p:cNvPr>
          <p:cNvSpPr txBox="1"/>
          <p:nvPr/>
        </p:nvSpPr>
        <p:spPr>
          <a:xfrm>
            <a:off x="3388764" y="4946312"/>
            <a:ext cx="2373694" cy="584775"/>
          </a:xfrm>
          <a:prstGeom prst="rect">
            <a:avLst/>
          </a:prstGeom>
          <a:noFill/>
        </p:spPr>
        <p:txBody>
          <a:bodyPr wrap="square" rtlCol="0">
            <a:spAutoFit/>
          </a:bodyPr>
          <a:lstStyle/>
          <a:p>
            <a:pPr algn="ctr"/>
            <a:r>
              <a:rPr lang="en-ES" sz="1600" b="1" dirty="0">
                <a:latin typeface="Avenir Book" panose="02000503020000020003" pitchFamily="2" charset="0"/>
              </a:rPr>
              <a:t>Attribution</a:t>
            </a:r>
            <a:r>
              <a:rPr lang="en-ES" sz="1600" dirty="0">
                <a:latin typeface="Avenir Book" panose="02000503020000020003" pitchFamily="2" charset="0"/>
              </a:rPr>
              <a:t> of past</a:t>
            </a:r>
          </a:p>
          <a:p>
            <a:pPr algn="ctr"/>
            <a:r>
              <a:rPr lang="en-ES" sz="1600" dirty="0">
                <a:latin typeface="Avenir Book" panose="02000503020000020003" pitchFamily="2" charset="0"/>
              </a:rPr>
              <a:t>climate changes</a:t>
            </a:r>
          </a:p>
        </p:txBody>
      </p:sp>
      <p:sp>
        <p:nvSpPr>
          <p:cNvPr id="16" name="TextBox 15">
            <a:extLst>
              <a:ext uri="{FF2B5EF4-FFF2-40B4-BE49-F238E27FC236}">
                <a16:creationId xmlns:a16="http://schemas.microsoft.com/office/drawing/2014/main" id="{DB7E1226-B869-0440-AE80-CAF22B9A4EC4}"/>
              </a:ext>
            </a:extLst>
          </p:cNvPr>
          <p:cNvSpPr txBox="1"/>
          <p:nvPr/>
        </p:nvSpPr>
        <p:spPr>
          <a:xfrm>
            <a:off x="5648668" y="6115852"/>
            <a:ext cx="2405915" cy="584775"/>
          </a:xfrm>
          <a:prstGeom prst="rect">
            <a:avLst/>
          </a:prstGeom>
          <a:noFill/>
        </p:spPr>
        <p:txBody>
          <a:bodyPr wrap="none" rtlCol="0">
            <a:spAutoFit/>
          </a:bodyPr>
          <a:lstStyle/>
          <a:p>
            <a:pPr algn="ctr"/>
            <a:r>
              <a:rPr lang="en-ES" sz="1600" b="1" dirty="0">
                <a:latin typeface="Avenir Book" panose="02000503020000020003" pitchFamily="2" charset="0"/>
                <a:cs typeface="Arial" panose="020B0604020202020204" pitchFamily="34" charset="0"/>
              </a:rPr>
              <a:t>Adaptation</a:t>
            </a:r>
            <a:r>
              <a:rPr lang="en-ES" sz="1600" dirty="0">
                <a:latin typeface="Avenir Book" panose="02000503020000020003" pitchFamily="2" charset="0"/>
                <a:cs typeface="Arial" panose="020B0604020202020204" pitchFamily="34" charset="0"/>
              </a:rPr>
              <a:t>/</a:t>
            </a:r>
            <a:r>
              <a:rPr lang="en-ES" sz="1600" b="1" dirty="0">
                <a:latin typeface="Avenir Book" panose="02000503020000020003" pitchFamily="2" charset="0"/>
                <a:cs typeface="Arial" panose="020B0604020202020204" pitchFamily="34" charset="0"/>
              </a:rPr>
              <a:t>Mitigation</a:t>
            </a:r>
            <a:r>
              <a:rPr lang="en-ES" sz="1600" dirty="0">
                <a:latin typeface="Avenir Book" panose="02000503020000020003" pitchFamily="2" charset="0"/>
                <a:cs typeface="Arial" panose="020B0604020202020204" pitchFamily="34" charset="0"/>
              </a:rPr>
              <a:t> </a:t>
            </a:r>
          </a:p>
          <a:p>
            <a:pPr algn="ctr"/>
            <a:r>
              <a:rPr lang="en-GB" sz="1600" dirty="0">
                <a:latin typeface="Avenir Book" panose="02000503020000020003" pitchFamily="2" charset="0"/>
                <a:cs typeface="Arial" panose="020B0604020202020204" pitchFamily="34" charset="0"/>
              </a:rPr>
              <a:t>o</a:t>
            </a:r>
            <a:r>
              <a:rPr lang="en-ES" sz="1600" dirty="0">
                <a:latin typeface="Avenir Book" panose="02000503020000020003" pitchFamily="2" charset="0"/>
                <a:cs typeface="Arial" panose="020B0604020202020204" pitchFamily="34" charset="0"/>
              </a:rPr>
              <a:t>f </a:t>
            </a:r>
            <a:r>
              <a:rPr lang="en-GB" sz="1600" dirty="0">
                <a:latin typeface="Avenir Book" panose="02000503020000020003" pitchFamily="2" charset="0"/>
                <a:cs typeface="Arial" panose="020B0604020202020204" pitchFamily="34" charset="0"/>
              </a:rPr>
              <a:t>f</a:t>
            </a:r>
            <a:r>
              <a:rPr lang="en-ES" sz="1600" dirty="0">
                <a:latin typeface="Avenir Book" panose="02000503020000020003" pitchFamily="2" charset="0"/>
                <a:cs typeface="Arial" panose="020B0604020202020204" pitchFamily="34" charset="0"/>
              </a:rPr>
              <a:t>uture climate change</a:t>
            </a:r>
          </a:p>
        </p:txBody>
      </p:sp>
      <p:sp>
        <p:nvSpPr>
          <p:cNvPr id="17" name="TextBox 16">
            <a:extLst>
              <a:ext uri="{FF2B5EF4-FFF2-40B4-BE49-F238E27FC236}">
                <a16:creationId xmlns:a16="http://schemas.microsoft.com/office/drawing/2014/main" id="{F36D5E11-44BC-4A44-B948-3412CF2BFE94}"/>
              </a:ext>
            </a:extLst>
          </p:cNvPr>
          <p:cNvSpPr txBox="1"/>
          <p:nvPr/>
        </p:nvSpPr>
        <p:spPr>
          <a:xfrm>
            <a:off x="10183164" y="6096826"/>
            <a:ext cx="1838452" cy="584775"/>
          </a:xfrm>
          <a:prstGeom prst="rect">
            <a:avLst/>
          </a:prstGeom>
          <a:noFill/>
        </p:spPr>
        <p:txBody>
          <a:bodyPr wrap="none" rtlCol="0">
            <a:spAutoFit/>
          </a:bodyPr>
          <a:lstStyle/>
          <a:p>
            <a:pPr algn="ctr"/>
            <a:r>
              <a:rPr lang="en-US" sz="1600" dirty="0">
                <a:latin typeface="Avenir Book" panose="02000503020000020003" pitchFamily="2" charset="0"/>
                <a:cs typeface="Arial" panose="020B0604020202020204" pitchFamily="34" charset="0"/>
              </a:rPr>
              <a:t>Near-term </a:t>
            </a:r>
          </a:p>
          <a:p>
            <a:pPr algn="ctr"/>
            <a:r>
              <a:rPr lang="en-US" sz="1600" b="1" dirty="0">
                <a:latin typeface="Avenir Book" panose="02000503020000020003" pitchFamily="2" charset="0"/>
                <a:cs typeface="Arial" panose="020B0604020202020204" pitchFamily="34" charset="0"/>
              </a:rPr>
              <a:t>climate prediction</a:t>
            </a:r>
            <a:endParaRPr lang="en-ES" sz="1600" b="1" dirty="0">
              <a:latin typeface="Avenir Book" panose="02000503020000020003" pitchFamily="2" charset="0"/>
              <a:cs typeface="Arial" panose="020B0604020202020204" pitchFamily="34" charset="0"/>
            </a:endParaRPr>
          </a:p>
        </p:txBody>
      </p:sp>
      <p:sp>
        <p:nvSpPr>
          <p:cNvPr id="18" name="TextBox 17">
            <a:extLst>
              <a:ext uri="{FF2B5EF4-FFF2-40B4-BE49-F238E27FC236}">
                <a16:creationId xmlns:a16="http://schemas.microsoft.com/office/drawing/2014/main" id="{AEB0557E-C985-D642-B9E4-A761D87CC9A6}"/>
              </a:ext>
            </a:extLst>
          </p:cNvPr>
          <p:cNvSpPr txBox="1"/>
          <p:nvPr/>
        </p:nvSpPr>
        <p:spPr>
          <a:xfrm>
            <a:off x="7691409" y="4810551"/>
            <a:ext cx="2574885" cy="584775"/>
          </a:xfrm>
          <a:prstGeom prst="rect">
            <a:avLst/>
          </a:prstGeom>
          <a:noFill/>
        </p:spPr>
        <p:txBody>
          <a:bodyPr wrap="square" rtlCol="0">
            <a:spAutoFit/>
          </a:bodyPr>
          <a:lstStyle/>
          <a:p>
            <a:pPr algn="ctr"/>
            <a:r>
              <a:rPr lang="en-ES" sz="1600" dirty="0">
                <a:latin typeface="Avenir Book" panose="02000503020000020003" pitchFamily="2" charset="0"/>
                <a:cs typeface="Arial" panose="020B0604020202020204" pitchFamily="34" charset="0"/>
              </a:rPr>
              <a:t>Risk of tipping (</a:t>
            </a:r>
            <a:r>
              <a:rPr lang="en-ES" sz="1600" b="1" dirty="0">
                <a:latin typeface="Avenir Book" panose="02000503020000020003" pitchFamily="2" charset="0"/>
                <a:cs typeface="Arial" panose="020B0604020202020204" pitchFamily="34" charset="0"/>
              </a:rPr>
              <a:t>Irreversible Changes</a:t>
            </a:r>
            <a:r>
              <a:rPr lang="en-ES" sz="1600" dirty="0">
                <a:latin typeface="Avenir Book" panose="02000503020000020003" pitchFamily="2" charset="0"/>
                <a:cs typeface="Arial" panose="020B0604020202020204" pitchFamily="34" charset="0"/>
              </a:rPr>
              <a:t>)</a:t>
            </a:r>
          </a:p>
        </p:txBody>
      </p:sp>
      <p:pic>
        <p:nvPicPr>
          <p:cNvPr id="15378" name="Picture 18" descr="Cambio climático - Iconos gratis de clima">
            <a:extLst>
              <a:ext uri="{FF2B5EF4-FFF2-40B4-BE49-F238E27FC236}">
                <a16:creationId xmlns:a16="http://schemas.microsoft.com/office/drawing/2014/main" id="{7539B02E-6B38-CB48-9935-AEE111A77E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0" y="2000250"/>
            <a:ext cx="0" cy="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hapter 2 Climate change | Biology for environmental management pocketguide">
            <a:extLst>
              <a:ext uri="{FF2B5EF4-FFF2-40B4-BE49-F238E27FC236}">
                <a16:creationId xmlns:a16="http://schemas.microsoft.com/office/drawing/2014/main" id="{AE400E54-DECD-F84D-B151-9C30BAED97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7611" y="5407845"/>
            <a:ext cx="1296000" cy="1296000"/>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Climate-change Icons - SVG and PNG Climate-change Icons | Noun Project">
            <a:extLst>
              <a:ext uri="{FF2B5EF4-FFF2-40B4-BE49-F238E27FC236}">
                <a16:creationId xmlns:a16="http://schemas.microsoft.com/office/drawing/2014/main" id="{D4700A52-C86C-D14C-8DBE-A86CCC9239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90001" y="4778872"/>
            <a:ext cx="1372505" cy="13725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75FFC7C-E52E-3C46-A63D-16C633ADE62B}"/>
              </a:ext>
            </a:extLst>
          </p:cNvPr>
          <p:cNvPicPr>
            <a:picLocks noChangeAspect="1"/>
          </p:cNvPicPr>
          <p:nvPr/>
        </p:nvPicPr>
        <p:blipFill>
          <a:blip r:embed="rId7"/>
          <a:stretch>
            <a:fillRect/>
          </a:stretch>
        </p:blipFill>
        <p:spPr>
          <a:xfrm>
            <a:off x="6167057" y="4804315"/>
            <a:ext cx="1369137" cy="1296000"/>
          </a:xfrm>
          <a:prstGeom prst="rect">
            <a:avLst/>
          </a:prstGeom>
        </p:spPr>
      </p:pic>
      <p:grpSp>
        <p:nvGrpSpPr>
          <p:cNvPr id="34" name="Group 33">
            <a:extLst>
              <a:ext uri="{FF2B5EF4-FFF2-40B4-BE49-F238E27FC236}">
                <a16:creationId xmlns:a16="http://schemas.microsoft.com/office/drawing/2014/main" id="{C9CA111A-40D5-9140-852C-D10FBFEF3F91}"/>
              </a:ext>
            </a:extLst>
          </p:cNvPr>
          <p:cNvGrpSpPr/>
          <p:nvPr/>
        </p:nvGrpSpPr>
        <p:grpSpPr>
          <a:xfrm>
            <a:off x="8278090" y="5353630"/>
            <a:ext cx="1473200" cy="1460500"/>
            <a:chOff x="8278090" y="5353630"/>
            <a:chExt cx="1473200" cy="1460500"/>
          </a:xfrm>
        </p:grpSpPr>
        <p:pic>
          <p:nvPicPr>
            <p:cNvPr id="35" name="Picture 34">
              <a:extLst>
                <a:ext uri="{FF2B5EF4-FFF2-40B4-BE49-F238E27FC236}">
                  <a16:creationId xmlns:a16="http://schemas.microsoft.com/office/drawing/2014/main" id="{56AA8125-0D31-6648-B628-94E46D4A844F}"/>
                </a:ext>
              </a:extLst>
            </p:cNvPr>
            <p:cNvPicPr>
              <a:picLocks noChangeAspect="1"/>
            </p:cNvPicPr>
            <p:nvPr/>
          </p:nvPicPr>
          <p:blipFill>
            <a:blip r:embed="rId8"/>
            <a:stretch>
              <a:fillRect/>
            </a:stretch>
          </p:blipFill>
          <p:spPr>
            <a:xfrm>
              <a:off x="8278090" y="5353630"/>
              <a:ext cx="1473200" cy="1460500"/>
            </a:xfrm>
            <a:prstGeom prst="rect">
              <a:avLst/>
            </a:prstGeom>
          </p:spPr>
        </p:pic>
        <p:sp>
          <p:nvSpPr>
            <p:cNvPr id="37" name="Down Arrow 36">
              <a:extLst>
                <a:ext uri="{FF2B5EF4-FFF2-40B4-BE49-F238E27FC236}">
                  <a16:creationId xmlns:a16="http://schemas.microsoft.com/office/drawing/2014/main" id="{478D926B-2E97-DE4B-9514-0657A33E31B9}"/>
                </a:ext>
              </a:extLst>
            </p:cNvPr>
            <p:cNvSpPr/>
            <p:nvPr/>
          </p:nvSpPr>
          <p:spPr>
            <a:xfrm rot="19468950">
              <a:off x="9361441" y="5597143"/>
              <a:ext cx="180000" cy="54000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grpSp>
      <p:sp>
        <p:nvSpPr>
          <p:cNvPr id="38" name="TextBox 37">
            <a:extLst>
              <a:ext uri="{FF2B5EF4-FFF2-40B4-BE49-F238E27FC236}">
                <a16:creationId xmlns:a16="http://schemas.microsoft.com/office/drawing/2014/main" id="{4EF107E1-A119-1246-AD3B-F7C6420EE5D8}"/>
              </a:ext>
            </a:extLst>
          </p:cNvPr>
          <p:cNvSpPr txBox="1"/>
          <p:nvPr/>
        </p:nvSpPr>
        <p:spPr>
          <a:xfrm>
            <a:off x="5084296" y="5855281"/>
            <a:ext cx="389850" cy="584775"/>
          </a:xfrm>
          <a:prstGeom prst="rect">
            <a:avLst/>
          </a:prstGeom>
          <a:noFill/>
        </p:spPr>
        <p:txBody>
          <a:bodyPr wrap="none" rtlCol="0">
            <a:spAutoFit/>
          </a:bodyPr>
          <a:lstStyle/>
          <a:p>
            <a:r>
              <a:rPr lang="en-ES" sz="3200" dirty="0">
                <a:latin typeface="Avenir Medium" panose="02000503020000020003" pitchFamily="2" charset="0"/>
              </a:rPr>
              <a:t>?</a:t>
            </a:r>
          </a:p>
        </p:txBody>
      </p:sp>
    </p:spTree>
    <p:extLst>
      <p:ext uri="{BB962C8B-B14F-4D97-AF65-F5344CB8AC3E}">
        <p14:creationId xmlns:p14="http://schemas.microsoft.com/office/powerpoint/2010/main" val="3630381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Shape 3">
            <a:extLst>
              <a:ext uri="{FF2B5EF4-FFF2-40B4-BE49-F238E27FC236}">
                <a16:creationId xmlns:a16="http://schemas.microsoft.com/office/drawing/2014/main" id="{2ACD3EB7-84A7-7A4E-84C8-EB67286DCFDB}"/>
              </a:ext>
            </a:extLst>
          </p:cNvPr>
          <p:cNvSpPr txBox="1">
            <a:spLocks noChangeAspect="1" noChangeArrowheads="1"/>
          </p:cNvSpPr>
          <p:nvPr/>
        </p:nvSpPr>
        <p:spPr bwMode="auto">
          <a:xfrm>
            <a:off x="2409825" y="81970"/>
            <a:ext cx="668813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ES" b="1">
                <a:solidFill>
                  <a:srgbClr val="FFFFFF"/>
                </a:solidFill>
              </a:rPr>
              <a:t>Climate modeling and prediction timeline</a:t>
            </a:r>
            <a:endParaRPr lang="en-US" altLang="en-ES" b="1">
              <a:solidFill>
                <a:srgbClr val="000000"/>
              </a:solidFill>
              <a:latin typeface="Calibri" panose="020F0502020204030204" pitchFamily="34" charset="0"/>
            </a:endParaRPr>
          </a:p>
        </p:txBody>
      </p:sp>
      <p:sp>
        <p:nvSpPr>
          <p:cNvPr id="49" name="Título 1">
            <a:extLst>
              <a:ext uri="{FF2B5EF4-FFF2-40B4-BE49-F238E27FC236}">
                <a16:creationId xmlns:a16="http://schemas.microsoft.com/office/drawing/2014/main" id="{004E6772-244B-E744-B277-C26C98F8F622}"/>
              </a:ext>
            </a:extLst>
          </p:cNvPr>
          <p:cNvSpPr>
            <a:spLocks noGrp="1"/>
          </p:cNvSpPr>
          <p:nvPr>
            <p:ph type="title"/>
          </p:nvPr>
        </p:nvSpPr>
        <p:spPr>
          <a:xfrm>
            <a:off x="462890" y="218250"/>
            <a:ext cx="10565328"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(as </a:t>
            </a:r>
            <a:r>
              <a:rPr lang="es-ES" sz="3600" b="0" i="1" dirty="0" err="1">
                <a:latin typeface="Avenir Light" panose="020B0402020203020204" pitchFamily="34" charset="77"/>
              </a:rPr>
              <a:t>experimentation</a:t>
            </a:r>
            <a:r>
              <a:rPr lang="es-ES" sz="3600" b="0" i="1" dirty="0">
                <a:latin typeface="Avenir Light" panose="020B0402020203020204" pitchFamily="34" charset="77"/>
              </a:rPr>
              <a:t> </a:t>
            </a:r>
            <a:r>
              <a:rPr lang="es-ES" sz="3600" b="0" i="1" dirty="0" err="1">
                <a:latin typeface="Avenir Light" panose="020B0402020203020204" pitchFamily="34" charset="77"/>
              </a:rPr>
              <a:t>labs</a:t>
            </a:r>
            <a:r>
              <a:rPr lang="es-ES" sz="3600" b="0" dirty="0">
                <a:latin typeface="Avenir Light" panose="020B0402020203020204" pitchFamily="34" charset="77"/>
              </a:rPr>
              <a:t>) </a:t>
            </a:r>
          </a:p>
        </p:txBody>
      </p:sp>
      <p:sp>
        <p:nvSpPr>
          <p:cNvPr id="2" name="TextBox 1">
            <a:extLst>
              <a:ext uri="{FF2B5EF4-FFF2-40B4-BE49-F238E27FC236}">
                <a16:creationId xmlns:a16="http://schemas.microsoft.com/office/drawing/2014/main" id="{44549D8D-4546-B34A-AE51-CCB75F098CB5}"/>
              </a:ext>
            </a:extLst>
          </p:cNvPr>
          <p:cNvSpPr txBox="1"/>
          <p:nvPr/>
        </p:nvSpPr>
        <p:spPr>
          <a:xfrm>
            <a:off x="4738253" y="1128345"/>
            <a:ext cx="7079674" cy="3677930"/>
          </a:xfrm>
          <a:prstGeom prst="rect">
            <a:avLst/>
          </a:prstGeom>
          <a:noFill/>
        </p:spPr>
        <p:txBody>
          <a:bodyPr wrap="square" rtlCol="0">
            <a:spAutoFit/>
          </a:bodyPr>
          <a:lstStyle/>
          <a:p>
            <a:pPr algn="just">
              <a:spcAft>
                <a:spcPts val="600"/>
              </a:spcAft>
            </a:pPr>
            <a:r>
              <a:rPr lang="en-ES" sz="2200" i="1" dirty="0">
                <a:latin typeface="Avenir Light" panose="020B0402020203020204" pitchFamily="34" charset="77"/>
              </a:rPr>
              <a:t>In essence</a:t>
            </a:r>
            <a:r>
              <a:rPr lang="en-ES" sz="2200" dirty="0">
                <a:latin typeface="Avenir Light" panose="020B0402020203020204" pitchFamily="34" charset="77"/>
              </a:rPr>
              <a:t> </a:t>
            </a:r>
          </a:p>
          <a:p>
            <a:pPr algn="just">
              <a:spcAft>
                <a:spcPts val="600"/>
              </a:spcAft>
            </a:pPr>
            <a:r>
              <a:rPr lang="en-ES" sz="2200" dirty="0">
                <a:latin typeface="Avenir Light" panose="020B0402020203020204" pitchFamily="34" charset="77"/>
              </a:rPr>
              <a:t>Mathematical representation of the Earth system through the fundamental laws governing the evolution within and interactions between the different Earth system components.</a:t>
            </a:r>
          </a:p>
          <a:p>
            <a:pPr algn="just">
              <a:spcAft>
                <a:spcPts val="600"/>
              </a:spcAft>
            </a:pPr>
            <a:endParaRPr lang="en-ES" sz="1000" dirty="0">
              <a:latin typeface="Avenir Light" panose="020B0402020203020204" pitchFamily="34" charset="77"/>
            </a:endParaRPr>
          </a:p>
          <a:p>
            <a:pPr algn="just">
              <a:spcBef>
                <a:spcPts val="600"/>
              </a:spcBef>
            </a:pPr>
            <a:r>
              <a:rPr lang="en-ES" sz="2200" i="1" dirty="0">
                <a:latin typeface="Avenir Light" panose="020B0402020203020204" pitchFamily="34" charset="77"/>
              </a:rPr>
              <a:t>In Practice</a:t>
            </a:r>
          </a:p>
          <a:p>
            <a:pPr algn="just">
              <a:spcBef>
                <a:spcPts val="600"/>
              </a:spcBef>
            </a:pPr>
            <a:r>
              <a:rPr lang="en-ES" sz="2200" dirty="0">
                <a:latin typeface="Avenir Light" panose="020B0402020203020204" pitchFamily="34" charset="77"/>
              </a:rPr>
              <a:t>ESMs are our major tool to generate scientific understandig via hypothesis testing on topics as diverse as:</a:t>
            </a:r>
          </a:p>
        </p:txBody>
      </p:sp>
      <p:pic>
        <p:nvPicPr>
          <p:cNvPr id="15362" name="Picture 2" descr="About the Earth as a System: Background Information | MyNASAData">
            <a:extLst>
              <a:ext uri="{FF2B5EF4-FFF2-40B4-BE49-F238E27FC236}">
                <a16:creationId xmlns:a16="http://schemas.microsoft.com/office/drawing/2014/main" id="{96DC59C6-8D40-5744-8CA3-F9D51585F7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728"/>
          <a:stretch/>
        </p:blipFill>
        <p:spPr bwMode="auto">
          <a:xfrm>
            <a:off x="-1245411" y="618936"/>
            <a:ext cx="5983664" cy="51400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44ACF75-9B56-6D4A-88AA-C10497DDD63C}"/>
              </a:ext>
            </a:extLst>
          </p:cNvPr>
          <p:cNvPicPr>
            <a:picLocks noChangeAspect="1"/>
          </p:cNvPicPr>
          <p:nvPr/>
        </p:nvPicPr>
        <p:blipFill rotWithShape="1">
          <a:blip r:embed="rId3"/>
          <a:srcRect l="32255" t="-3596"/>
          <a:stretch/>
        </p:blipFill>
        <p:spPr>
          <a:xfrm>
            <a:off x="1973783" y="4232796"/>
            <a:ext cx="872084" cy="359988"/>
          </a:xfrm>
          <a:prstGeom prst="rect">
            <a:avLst/>
          </a:prstGeom>
        </p:spPr>
      </p:pic>
      <p:sp>
        <p:nvSpPr>
          <p:cNvPr id="7" name="TextBox 6">
            <a:extLst>
              <a:ext uri="{FF2B5EF4-FFF2-40B4-BE49-F238E27FC236}">
                <a16:creationId xmlns:a16="http://schemas.microsoft.com/office/drawing/2014/main" id="{BC010C27-75E8-FF46-B7D9-0F56AC7065FD}"/>
              </a:ext>
            </a:extLst>
          </p:cNvPr>
          <p:cNvSpPr txBox="1"/>
          <p:nvPr/>
        </p:nvSpPr>
        <p:spPr>
          <a:xfrm>
            <a:off x="3388764" y="4946312"/>
            <a:ext cx="2373694" cy="584775"/>
          </a:xfrm>
          <a:prstGeom prst="rect">
            <a:avLst/>
          </a:prstGeom>
          <a:noFill/>
        </p:spPr>
        <p:txBody>
          <a:bodyPr wrap="square" rtlCol="0">
            <a:spAutoFit/>
          </a:bodyPr>
          <a:lstStyle/>
          <a:p>
            <a:pPr algn="ctr"/>
            <a:r>
              <a:rPr lang="en-ES" sz="1600" b="1" dirty="0">
                <a:solidFill>
                  <a:srgbClr val="2E5597"/>
                </a:solidFill>
                <a:latin typeface="Avenir Book" panose="02000503020000020003" pitchFamily="2" charset="0"/>
              </a:rPr>
              <a:t>Attribution</a:t>
            </a:r>
            <a:r>
              <a:rPr lang="en-ES" sz="1600" dirty="0">
                <a:solidFill>
                  <a:srgbClr val="2E5597"/>
                </a:solidFill>
                <a:latin typeface="Avenir Book" panose="02000503020000020003" pitchFamily="2" charset="0"/>
              </a:rPr>
              <a:t> of past</a:t>
            </a:r>
          </a:p>
          <a:p>
            <a:pPr algn="ctr"/>
            <a:r>
              <a:rPr lang="en-ES" sz="1600" dirty="0">
                <a:solidFill>
                  <a:srgbClr val="2E5597"/>
                </a:solidFill>
                <a:latin typeface="Avenir Book" panose="02000503020000020003" pitchFamily="2" charset="0"/>
              </a:rPr>
              <a:t>climate changes</a:t>
            </a:r>
          </a:p>
        </p:txBody>
      </p:sp>
      <p:sp>
        <p:nvSpPr>
          <p:cNvPr id="16" name="TextBox 15">
            <a:extLst>
              <a:ext uri="{FF2B5EF4-FFF2-40B4-BE49-F238E27FC236}">
                <a16:creationId xmlns:a16="http://schemas.microsoft.com/office/drawing/2014/main" id="{DB7E1226-B869-0440-AE80-CAF22B9A4EC4}"/>
              </a:ext>
            </a:extLst>
          </p:cNvPr>
          <p:cNvSpPr txBox="1"/>
          <p:nvPr/>
        </p:nvSpPr>
        <p:spPr>
          <a:xfrm>
            <a:off x="5648668" y="6115852"/>
            <a:ext cx="2405915" cy="584775"/>
          </a:xfrm>
          <a:prstGeom prst="rect">
            <a:avLst/>
          </a:prstGeom>
          <a:noFill/>
        </p:spPr>
        <p:txBody>
          <a:bodyPr wrap="none" rtlCol="0">
            <a:spAutoFit/>
          </a:bodyPr>
          <a:lstStyle/>
          <a:p>
            <a:pPr algn="ctr"/>
            <a:r>
              <a:rPr lang="en-ES" sz="1600" b="1" dirty="0">
                <a:solidFill>
                  <a:schemeClr val="accent3"/>
                </a:solidFill>
                <a:latin typeface="Avenir Book" panose="02000503020000020003" pitchFamily="2" charset="0"/>
                <a:cs typeface="Arial" panose="020B0604020202020204" pitchFamily="34" charset="0"/>
              </a:rPr>
              <a:t>Adaptation</a:t>
            </a:r>
            <a:r>
              <a:rPr lang="en-ES" sz="1600" dirty="0">
                <a:solidFill>
                  <a:schemeClr val="accent3"/>
                </a:solidFill>
                <a:latin typeface="Avenir Book" panose="02000503020000020003" pitchFamily="2" charset="0"/>
                <a:cs typeface="Arial" panose="020B0604020202020204" pitchFamily="34" charset="0"/>
              </a:rPr>
              <a:t>/</a:t>
            </a:r>
            <a:r>
              <a:rPr lang="en-ES" sz="1600" b="1" dirty="0">
                <a:solidFill>
                  <a:schemeClr val="accent3"/>
                </a:solidFill>
                <a:latin typeface="Avenir Book" panose="02000503020000020003" pitchFamily="2" charset="0"/>
                <a:cs typeface="Arial" panose="020B0604020202020204" pitchFamily="34" charset="0"/>
              </a:rPr>
              <a:t>Mitigation</a:t>
            </a:r>
            <a:r>
              <a:rPr lang="en-ES" sz="1600" dirty="0">
                <a:solidFill>
                  <a:schemeClr val="accent3"/>
                </a:solidFill>
                <a:latin typeface="Avenir Book" panose="02000503020000020003" pitchFamily="2" charset="0"/>
                <a:cs typeface="Arial" panose="020B0604020202020204" pitchFamily="34" charset="0"/>
              </a:rPr>
              <a:t> </a:t>
            </a:r>
          </a:p>
          <a:p>
            <a:pPr algn="ctr"/>
            <a:r>
              <a:rPr lang="en-GB" sz="1600" dirty="0">
                <a:solidFill>
                  <a:schemeClr val="accent3"/>
                </a:solidFill>
                <a:latin typeface="Avenir Book" panose="02000503020000020003" pitchFamily="2" charset="0"/>
                <a:cs typeface="Arial" panose="020B0604020202020204" pitchFamily="34" charset="0"/>
              </a:rPr>
              <a:t>o</a:t>
            </a:r>
            <a:r>
              <a:rPr lang="en-ES" sz="1600" dirty="0">
                <a:solidFill>
                  <a:schemeClr val="accent3"/>
                </a:solidFill>
                <a:latin typeface="Avenir Book" panose="02000503020000020003" pitchFamily="2" charset="0"/>
                <a:cs typeface="Arial" panose="020B0604020202020204" pitchFamily="34" charset="0"/>
              </a:rPr>
              <a:t>f </a:t>
            </a:r>
            <a:r>
              <a:rPr lang="en-GB" sz="1600" dirty="0">
                <a:solidFill>
                  <a:schemeClr val="accent3"/>
                </a:solidFill>
                <a:latin typeface="Avenir Book" panose="02000503020000020003" pitchFamily="2" charset="0"/>
                <a:cs typeface="Arial" panose="020B0604020202020204" pitchFamily="34" charset="0"/>
              </a:rPr>
              <a:t>f</a:t>
            </a:r>
            <a:r>
              <a:rPr lang="en-ES" sz="1600" dirty="0">
                <a:solidFill>
                  <a:schemeClr val="accent3"/>
                </a:solidFill>
                <a:latin typeface="Avenir Book" panose="02000503020000020003" pitchFamily="2" charset="0"/>
                <a:cs typeface="Arial" panose="020B0604020202020204" pitchFamily="34" charset="0"/>
              </a:rPr>
              <a:t>uture climate change</a:t>
            </a:r>
          </a:p>
        </p:txBody>
      </p:sp>
      <p:sp>
        <p:nvSpPr>
          <p:cNvPr id="17" name="TextBox 16">
            <a:extLst>
              <a:ext uri="{FF2B5EF4-FFF2-40B4-BE49-F238E27FC236}">
                <a16:creationId xmlns:a16="http://schemas.microsoft.com/office/drawing/2014/main" id="{F36D5E11-44BC-4A44-B948-3412CF2BFE94}"/>
              </a:ext>
            </a:extLst>
          </p:cNvPr>
          <p:cNvSpPr txBox="1"/>
          <p:nvPr/>
        </p:nvSpPr>
        <p:spPr>
          <a:xfrm>
            <a:off x="10183164" y="6096826"/>
            <a:ext cx="1838452" cy="584775"/>
          </a:xfrm>
          <a:prstGeom prst="rect">
            <a:avLst/>
          </a:prstGeom>
          <a:noFill/>
        </p:spPr>
        <p:txBody>
          <a:bodyPr wrap="none" rtlCol="0">
            <a:spAutoFit/>
          </a:bodyPr>
          <a:lstStyle/>
          <a:p>
            <a:pPr algn="ctr"/>
            <a:r>
              <a:rPr lang="en-US" sz="1600" dirty="0">
                <a:solidFill>
                  <a:srgbClr val="2E5597"/>
                </a:solidFill>
                <a:latin typeface="Avenir Book" panose="02000503020000020003" pitchFamily="2" charset="0"/>
                <a:cs typeface="Arial" panose="020B0604020202020204" pitchFamily="34" charset="0"/>
              </a:rPr>
              <a:t>Near-term </a:t>
            </a:r>
          </a:p>
          <a:p>
            <a:pPr algn="ctr"/>
            <a:r>
              <a:rPr lang="en-US" sz="1600" b="1" dirty="0">
                <a:solidFill>
                  <a:srgbClr val="2E5597"/>
                </a:solidFill>
                <a:latin typeface="Avenir Book" panose="02000503020000020003" pitchFamily="2" charset="0"/>
                <a:cs typeface="Arial" panose="020B0604020202020204" pitchFamily="34" charset="0"/>
              </a:rPr>
              <a:t>climate prediction</a:t>
            </a:r>
            <a:endParaRPr lang="en-ES" sz="1600" b="1" dirty="0">
              <a:solidFill>
                <a:srgbClr val="2E5597"/>
              </a:solidFill>
              <a:latin typeface="Avenir Book" panose="02000503020000020003" pitchFamily="2" charset="0"/>
              <a:cs typeface="Arial" panose="020B0604020202020204" pitchFamily="34" charset="0"/>
            </a:endParaRPr>
          </a:p>
        </p:txBody>
      </p:sp>
      <p:sp>
        <p:nvSpPr>
          <p:cNvPr id="18" name="TextBox 17">
            <a:extLst>
              <a:ext uri="{FF2B5EF4-FFF2-40B4-BE49-F238E27FC236}">
                <a16:creationId xmlns:a16="http://schemas.microsoft.com/office/drawing/2014/main" id="{AEB0557E-C985-D642-B9E4-A761D87CC9A6}"/>
              </a:ext>
            </a:extLst>
          </p:cNvPr>
          <p:cNvSpPr txBox="1"/>
          <p:nvPr/>
        </p:nvSpPr>
        <p:spPr>
          <a:xfrm>
            <a:off x="7691409" y="4810551"/>
            <a:ext cx="2574885" cy="584775"/>
          </a:xfrm>
          <a:prstGeom prst="rect">
            <a:avLst/>
          </a:prstGeom>
          <a:noFill/>
        </p:spPr>
        <p:txBody>
          <a:bodyPr wrap="square" rtlCol="0">
            <a:spAutoFit/>
          </a:bodyPr>
          <a:lstStyle/>
          <a:p>
            <a:pPr algn="ctr"/>
            <a:r>
              <a:rPr lang="en-ES" sz="1600" dirty="0">
                <a:solidFill>
                  <a:schemeClr val="accent3"/>
                </a:solidFill>
                <a:latin typeface="Avenir Book" panose="02000503020000020003" pitchFamily="2" charset="0"/>
                <a:cs typeface="Arial" panose="020B0604020202020204" pitchFamily="34" charset="0"/>
              </a:rPr>
              <a:t>Risk of tipping (</a:t>
            </a:r>
            <a:r>
              <a:rPr lang="en-ES" sz="1600" b="1" dirty="0">
                <a:solidFill>
                  <a:schemeClr val="accent3"/>
                </a:solidFill>
                <a:latin typeface="Avenir Book" panose="02000503020000020003" pitchFamily="2" charset="0"/>
                <a:cs typeface="Arial" panose="020B0604020202020204" pitchFamily="34" charset="0"/>
              </a:rPr>
              <a:t>Irreversible Changes</a:t>
            </a:r>
            <a:r>
              <a:rPr lang="en-ES" sz="1600" dirty="0">
                <a:solidFill>
                  <a:schemeClr val="accent3"/>
                </a:solidFill>
                <a:latin typeface="Avenir Book" panose="02000503020000020003" pitchFamily="2" charset="0"/>
                <a:cs typeface="Arial" panose="020B0604020202020204" pitchFamily="34" charset="0"/>
              </a:rPr>
              <a:t>)</a:t>
            </a:r>
          </a:p>
        </p:txBody>
      </p:sp>
      <p:pic>
        <p:nvPicPr>
          <p:cNvPr id="15378" name="Picture 18" descr="Cambio climático - Iconos gratis de clima">
            <a:extLst>
              <a:ext uri="{FF2B5EF4-FFF2-40B4-BE49-F238E27FC236}">
                <a16:creationId xmlns:a16="http://schemas.microsoft.com/office/drawing/2014/main" id="{7539B02E-6B38-CB48-9935-AEE111A77E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0" y="2000250"/>
            <a:ext cx="0" cy="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hapter 2 Climate change | Biology for environmental management pocketguide">
            <a:extLst>
              <a:ext uri="{FF2B5EF4-FFF2-40B4-BE49-F238E27FC236}">
                <a16:creationId xmlns:a16="http://schemas.microsoft.com/office/drawing/2014/main" id="{AE400E54-DECD-F84D-B151-9C30BAED97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7611" y="5407845"/>
            <a:ext cx="1296000" cy="1296000"/>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Climate-change Icons - SVG and PNG Climate-change Icons | Noun Project">
            <a:extLst>
              <a:ext uri="{FF2B5EF4-FFF2-40B4-BE49-F238E27FC236}">
                <a16:creationId xmlns:a16="http://schemas.microsoft.com/office/drawing/2014/main" id="{D4700A52-C86C-D14C-8DBE-A86CCC9239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90001" y="4778872"/>
            <a:ext cx="1372505" cy="13725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75FFC7C-E52E-3C46-A63D-16C633ADE62B}"/>
              </a:ext>
            </a:extLst>
          </p:cNvPr>
          <p:cNvPicPr>
            <a:picLocks noChangeAspect="1"/>
          </p:cNvPicPr>
          <p:nvPr/>
        </p:nvPicPr>
        <p:blipFill>
          <a:blip r:embed="rId7">
            <a:alphaModFix amt="50000"/>
          </a:blip>
          <a:stretch>
            <a:fillRect/>
          </a:stretch>
        </p:blipFill>
        <p:spPr>
          <a:xfrm>
            <a:off x="6167057" y="4804315"/>
            <a:ext cx="1369137" cy="1296000"/>
          </a:xfrm>
          <a:prstGeom prst="rect">
            <a:avLst/>
          </a:prstGeom>
        </p:spPr>
      </p:pic>
      <p:grpSp>
        <p:nvGrpSpPr>
          <p:cNvPr id="4" name="Group 3">
            <a:extLst>
              <a:ext uri="{FF2B5EF4-FFF2-40B4-BE49-F238E27FC236}">
                <a16:creationId xmlns:a16="http://schemas.microsoft.com/office/drawing/2014/main" id="{EFEC4D7E-554F-4542-B309-6FD293980D9F}"/>
              </a:ext>
            </a:extLst>
          </p:cNvPr>
          <p:cNvGrpSpPr/>
          <p:nvPr/>
        </p:nvGrpSpPr>
        <p:grpSpPr>
          <a:xfrm>
            <a:off x="8278090" y="5353630"/>
            <a:ext cx="1473200" cy="1460500"/>
            <a:chOff x="8278090" y="5353630"/>
            <a:chExt cx="1473200" cy="1460500"/>
          </a:xfrm>
        </p:grpSpPr>
        <p:pic>
          <p:nvPicPr>
            <p:cNvPr id="3" name="Picture 2">
              <a:extLst>
                <a:ext uri="{FF2B5EF4-FFF2-40B4-BE49-F238E27FC236}">
                  <a16:creationId xmlns:a16="http://schemas.microsoft.com/office/drawing/2014/main" id="{F9696C27-5E97-3141-AB07-985CF93B6A70}"/>
                </a:ext>
              </a:extLst>
            </p:cNvPr>
            <p:cNvPicPr>
              <a:picLocks noChangeAspect="1"/>
            </p:cNvPicPr>
            <p:nvPr/>
          </p:nvPicPr>
          <p:blipFill>
            <a:blip r:embed="rId8">
              <a:alphaModFix amt="50000"/>
            </a:blip>
            <a:stretch>
              <a:fillRect/>
            </a:stretch>
          </p:blipFill>
          <p:spPr>
            <a:xfrm>
              <a:off x="8278090" y="5353630"/>
              <a:ext cx="1473200" cy="1460500"/>
            </a:xfrm>
            <a:prstGeom prst="rect">
              <a:avLst/>
            </a:prstGeom>
          </p:spPr>
        </p:pic>
        <p:sp>
          <p:nvSpPr>
            <p:cNvPr id="8" name="Down Arrow 7">
              <a:extLst>
                <a:ext uri="{FF2B5EF4-FFF2-40B4-BE49-F238E27FC236}">
                  <a16:creationId xmlns:a16="http://schemas.microsoft.com/office/drawing/2014/main" id="{0D40BAA6-EE6A-184E-9B2E-9FF553AAF920}"/>
                </a:ext>
              </a:extLst>
            </p:cNvPr>
            <p:cNvSpPr/>
            <p:nvPr/>
          </p:nvSpPr>
          <p:spPr>
            <a:xfrm rot="19468950">
              <a:off x="9361441" y="5597143"/>
              <a:ext cx="180000" cy="540000"/>
            </a:xfrm>
            <a:prstGeom prst="downArrow">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grpSp>
      <p:sp>
        <p:nvSpPr>
          <p:cNvPr id="9" name="TextBox 8">
            <a:extLst>
              <a:ext uri="{FF2B5EF4-FFF2-40B4-BE49-F238E27FC236}">
                <a16:creationId xmlns:a16="http://schemas.microsoft.com/office/drawing/2014/main" id="{2EF672D6-A44A-0A45-9CDC-37C57ED74FC5}"/>
              </a:ext>
            </a:extLst>
          </p:cNvPr>
          <p:cNvSpPr txBox="1"/>
          <p:nvPr/>
        </p:nvSpPr>
        <p:spPr>
          <a:xfrm>
            <a:off x="5084296" y="5855281"/>
            <a:ext cx="389850" cy="584775"/>
          </a:xfrm>
          <a:prstGeom prst="rect">
            <a:avLst/>
          </a:prstGeom>
          <a:noFill/>
        </p:spPr>
        <p:txBody>
          <a:bodyPr wrap="none" rtlCol="0">
            <a:spAutoFit/>
          </a:bodyPr>
          <a:lstStyle/>
          <a:p>
            <a:r>
              <a:rPr lang="en-ES" sz="3200" dirty="0">
                <a:latin typeface="Avenir Medium" panose="02000503020000020003" pitchFamily="2" charset="0"/>
              </a:rPr>
              <a:t>?</a:t>
            </a:r>
          </a:p>
        </p:txBody>
      </p:sp>
      <p:sp>
        <p:nvSpPr>
          <p:cNvPr id="10" name="Rectangle 9">
            <a:extLst>
              <a:ext uri="{FF2B5EF4-FFF2-40B4-BE49-F238E27FC236}">
                <a16:creationId xmlns:a16="http://schemas.microsoft.com/office/drawing/2014/main" id="{726F65C5-4699-FC49-B2AF-87F791C17386}"/>
              </a:ext>
            </a:extLst>
          </p:cNvPr>
          <p:cNvSpPr/>
          <p:nvPr/>
        </p:nvSpPr>
        <p:spPr>
          <a:xfrm>
            <a:off x="8737600" y="5982287"/>
            <a:ext cx="571500" cy="17601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1334223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ítulo 1">
            <a:extLst>
              <a:ext uri="{FF2B5EF4-FFF2-40B4-BE49-F238E27FC236}">
                <a16:creationId xmlns:a16="http://schemas.microsoft.com/office/drawing/2014/main" id="{004E6772-244B-E744-B277-C26C98F8F622}"/>
              </a:ext>
            </a:extLst>
          </p:cNvPr>
          <p:cNvSpPr>
            <a:spLocks noGrp="1"/>
          </p:cNvSpPr>
          <p:nvPr>
            <p:ph type="title"/>
          </p:nvPr>
        </p:nvSpPr>
        <p:spPr>
          <a:xfrm>
            <a:off x="462890" y="218250"/>
            <a:ext cx="10967110"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panose="02000503020000020003" pitchFamily="2" charset="0"/>
              </a:rPr>
              <a:t>climate</a:t>
            </a:r>
            <a:r>
              <a:rPr lang="es-ES" sz="3600" dirty="0">
                <a:latin typeface="Avenir" panose="02000503020000020003" pitchFamily="2" charset="0"/>
              </a:rPr>
              <a:t> </a:t>
            </a:r>
            <a:r>
              <a:rPr lang="es-ES" sz="3600" dirty="0" err="1">
                <a:latin typeface="Avenir" panose="02000503020000020003" pitchFamily="2" charset="0"/>
              </a:rPr>
              <a:t>change</a:t>
            </a:r>
            <a:r>
              <a:rPr lang="es-ES" sz="3600" dirty="0">
                <a:latin typeface="Avenir" panose="02000503020000020003" pitchFamily="2" charset="0"/>
              </a:rPr>
              <a:t> </a:t>
            </a:r>
            <a:r>
              <a:rPr lang="es-ES" sz="3600" dirty="0" err="1">
                <a:latin typeface="Avenir" panose="02000503020000020003" pitchFamily="2" charset="0"/>
              </a:rPr>
              <a:t>attribution</a:t>
            </a:r>
            <a:endParaRPr lang="es-ES" sz="3600" dirty="0">
              <a:latin typeface="Avenir" panose="02000503020000020003" pitchFamily="2" charset="0"/>
            </a:endParaRPr>
          </a:p>
        </p:txBody>
      </p:sp>
      <p:sp>
        <p:nvSpPr>
          <p:cNvPr id="20" name="Título 1">
            <a:extLst>
              <a:ext uri="{FF2B5EF4-FFF2-40B4-BE49-F238E27FC236}">
                <a16:creationId xmlns:a16="http://schemas.microsoft.com/office/drawing/2014/main" id="{FFA360BB-976C-9C48-820F-ACE519562E01}"/>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ESMs</a:t>
            </a:r>
            <a:r>
              <a:rPr lang="es-ES" sz="2700" b="0" dirty="0">
                <a:solidFill>
                  <a:schemeClr val="tx1"/>
                </a:solidFill>
                <a:latin typeface="Avenir Light" panose="020B0402020203020204" pitchFamily="34" charset="77"/>
              </a:rPr>
              <a:t> can </a:t>
            </a:r>
            <a:r>
              <a:rPr lang="es-ES" sz="2700" b="0" dirty="0" err="1">
                <a:solidFill>
                  <a:schemeClr val="tx1"/>
                </a:solidFill>
                <a:latin typeface="Avenir Light" panose="020B0402020203020204" pitchFamily="34" charset="77"/>
              </a:rPr>
              <a:t>help</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understand</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the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main</a:t>
            </a:r>
            <a:r>
              <a:rPr lang="es-ES" sz="2700" b="0" dirty="0">
                <a:solidFill>
                  <a:schemeClr val="tx1"/>
                </a:solidFill>
                <a:latin typeface="Avenir Light" panose="020B0402020203020204" pitchFamily="34" charset="77"/>
              </a:rPr>
              <a:t> drivers of </a:t>
            </a:r>
            <a:r>
              <a:rPr lang="es-ES" sz="2700" b="0" dirty="0" err="1">
                <a:solidFill>
                  <a:schemeClr val="tx1"/>
                </a:solidFill>
                <a:latin typeface="Avenir Light" panose="020B0402020203020204" pitchFamily="34" charset="77"/>
              </a:rPr>
              <a:t>past</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changes</a:t>
            </a:r>
            <a:r>
              <a:rPr lang="es-ES" sz="2700" b="0" dirty="0">
                <a:solidFill>
                  <a:schemeClr val="tx1"/>
                </a:solidFill>
                <a:latin typeface="Avenir Light" panose="020B0402020203020204" pitchFamily="34" charset="77"/>
              </a:rPr>
              <a:t> in </a:t>
            </a:r>
            <a:r>
              <a:rPr lang="es-ES" sz="2700" b="0" dirty="0" err="1">
                <a:solidFill>
                  <a:schemeClr val="tx1"/>
                </a:solidFill>
                <a:latin typeface="Avenir Light" panose="020B0402020203020204" pitchFamily="34" charset="77"/>
              </a:rPr>
              <a:t>climate</a:t>
            </a:r>
            <a:endParaRPr lang="es-ES" sz="2700" dirty="0">
              <a:solidFill>
                <a:schemeClr val="tx1"/>
              </a:solidFill>
              <a:latin typeface="Avenir Light" panose="020B0402020203020204" pitchFamily="34" charset="77"/>
            </a:endParaRPr>
          </a:p>
        </p:txBody>
      </p:sp>
      <p:pic>
        <p:nvPicPr>
          <p:cNvPr id="28" name="Imagen 14">
            <a:extLst>
              <a:ext uri="{FF2B5EF4-FFF2-40B4-BE49-F238E27FC236}">
                <a16:creationId xmlns:a16="http://schemas.microsoft.com/office/drawing/2014/main" id="{0E37F394-35E9-BF45-9CFF-8346A14AC800}"/>
              </a:ext>
            </a:extLst>
          </p:cNvPr>
          <p:cNvPicPr>
            <a:picLocks noChangeAspect="1"/>
          </p:cNvPicPr>
          <p:nvPr/>
        </p:nvPicPr>
        <p:blipFill rotWithShape="1">
          <a:blip r:embed="rId2">
            <a:extLst>
              <a:ext uri="{28A0092B-C50C-407E-A947-70E740481C1C}">
                <a14:useLocalDpi xmlns:a14="http://schemas.microsoft.com/office/drawing/2010/main" val="0"/>
              </a:ext>
            </a:extLst>
          </a:blip>
          <a:srcRect l="6258"/>
          <a:stretch/>
        </p:blipFill>
        <p:spPr>
          <a:xfrm>
            <a:off x="49863" y="2232680"/>
            <a:ext cx="5040000" cy="2803973"/>
          </a:xfrm>
          <a:prstGeom prst="rect">
            <a:avLst/>
          </a:prstGeom>
        </p:spPr>
      </p:pic>
      <p:sp>
        <p:nvSpPr>
          <p:cNvPr id="3" name="Rectangle 2">
            <a:extLst>
              <a:ext uri="{FF2B5EF4-FFF2-40B4-BE49-F238E27FC236}">
                <a16:creationId xmlns:a16="http://schemas.microsoft.com/office/drawing/2014/main" id="{1CF6633E-7FE8-464B-82B6-B347CF9C9C8B}"/>
              </a:ext>
            </a:extLst>
          </p:cNvPr>
          <p:cNvSpPr/>
          <p:nvPr/>
        </p:nvSpPr>
        <p:spPr>
          <a:xfrm>
            <a:off x="116764" y="1941420"/>
            <a:ext cx="5045740" cy="338554"/>
          </a:xfrm>
          <a:prstGeom prst="rect">
            <a:avLst/>
          </a:prstGeom>
        </p:spPr>
        <p:txBody>
          <a:bodyPr wrap="none">
            <a:spAutoFit/>
          </a:bodyPr>
          <a:lstStyle/>
          <a:p>
            <a:r>
              <a:rPr lang="en-ES" sz="1600" dirty="0">
                <a:latin typeface="Avenir Book" panose="02000503020000020003" pitchFamily="2" charset="0"/>
                <a:cs typeface="Arial" panose="020B0604020202020204" pitchFamily="34" charset="0"/>
              </a:rPr>
              <a:t>Observed Global Surface Temperature anomaly (in K)</a:t>
            </a:r>
            <a:endParaRPr lang="en-ES" sz="1600" dirty="0"/>
          </a:p>
        </p:txBody>
      </p:sp>
      <p:pic>
        <p:nvPicPr>
          <p:cNvPr id="30722" name="Picture 2">
            <a:extLst>
              <a:ext uri="{FF2B5EF4-FFF2-40B4-BE49-F238E27FC236}">
                <a16:creationId xmlns:a16="http://schemas.microsoft.com/office/drawing/2014/main" id="{C70E1C3D-CB00-9749-AF08-1150A45657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946" r="49990"/>
          <a:stretch/>
        </p:blipFill>
        <p:spPr bwMode="auto">
          <a:xfrm>
            <a:off x="5373794" y="2270780"/>
            <a:ext cx="5564187" cy="336364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671DBB1A-F792-7742-B524-77B8A5F0DFD4}"/>
              </a:ext>
            </a:extLst>
          </p:cNvPr>
          <p:cNvSpPr/>
          <p:nvPr/>
        </p:nvSpPr>
        <p:spPr>
          <a:xfrm>
            <a:off x="5819785" y="1941420"/>
            <a:ext cx="5118196" cy="338554"/>
          </a:xfrm>
          <a:prstGeom prst="rect">
            <a:avLst/>
          </a:prstGeom>
        </p:spPr>
        <p:txBody>
          <a:bodyPr wrap="none">
            <a:spAutoFit/>
          </a:bodyPr>
          <a:lstStyle/>
          <a:p>
            <a:r>
              <a:rPr lang="en-ES" sz="1600" dirty="0">
                <a:latin typeface="Avenir Book" panose="02000503020000020003" pitchFamily="2" charset="0"/>
                <a:cs typeface="Arial" panose="020B0604020202020204" pitchFamily="34" charset="0"/>
              </a:rPr>
              <a:t>Observed Change in surface temperature (1901-2012)</a:t>
            </a:r>
            <a:endParaRPr lang="en-ES" sz="1600" dirty="0"/>
          </a:p>
        </p:txBody>
      </p:sp>
      <p:sp>
        <p:nvSpPr>
          <p:cNvPr id="13" name="Rectángulo 58">
            <a:extLst>
              <a:ext uri="{FF2B5EF4-FFF2-40B4-BE49-F238E27FC236}">
                <a16:creationId xmlns:a16="http://schemas.microsoft.com/office/drawing/2014/main" id="{65B32701-51B2-BE41-A91E-2806561548F7}"/>
              </a:ext>
            </a:extLst>
          </p:cNvPr>
          <p:cNvSpPr/>
          <p:nvPr/>
        </p:nvSpPr>
        <p:spPr>
          <a:xfrm>
            <a:off x="9886913" y="4668444"/>
            <a:ext cx="2226892" cy="323165"/>
          </a:xfrm>
          <a:prstGeom prst="rect">
            <a:avLst/>
          </a:prstGeom>
        </p:spPr>
        <p:txBody>
          <a:bodyPr wrap="none">
            <a:spAutoFit/>
          </a:bodyPr>
          <a:lstStyle/>
          <a:p>
            <a:r>
              <a:rPr lang="es-ES" sz="1500" i="1" dirty="0">
                <a:solidFill>
                  <a:schemeClr val="accent3">
                    <a:lumMod val="75000"/>
                  </a:schemeClr>
                </a:solidFill>
                <a:latin typeface="Avenir Book" panose="02000503020000020003" pitchFamily="2" charset="0"/>
                <a:cs typeface="Arial" panose="020B0604020202020204" pitchFamily="34" charset="0"/>
              </a:rPr>
              <a:t>IPCC – AR5 – </a:t>
            </a:r>
            <a:r>
              <a:rPr lang="es-ES" sz="1500" i="1" dirty="0" err="1">
                <a:solidFill>
                  <a:schemeClr val="accent3">
                    <a:lumMod val="75000"/>
                  </a:schemeClr>
                </a:solidFill>
                <a:latin typeface="Avenir Book" panose="02000503020000020003" pitchFamily="2" charset="0"/>
                <a:cs typeface="Arial" panose="020B0604020202020204" pitchFamily="34" charset="0"/>
              </a:rPr>
              <a:t>Chapter</a:t>
            </a:r>
            <a:r>
              <a:rPr lang="es-ES" sz="1500" i="1" dirty="0">
                <a:solidFill>
                  <a:schemeClr val="accent3">
                    <a:lumMod val="75000"/>
                  </a:schemeClr>
                </a:solidFill>
                <a:latin typeface="Avenir Book" panose="02000503020000020003" pitchFamily="2" charset="0"/>
                <a:cs typeface="Arial" panose="020B0604020202020204" pitchFamily="34" charset="0"/>
              </a:rPr>
              <a:t> 2</a:t>
            </a:r>
          </a:p>
        </p:txBody>
      </p:sp>
    </p:spTree>
    <p:extLst>
      <p:ext uri="{BB962C8B-B14F-4D97-AF65-F5344CB8AC3E}">
        <p14:creationId xmlns:p14="http://schemas.microsoft.com/office/powerpoint/2010/main" val="2970333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ítulo 1">
            <a:extLst>
              <a:ext uri="{FF2B5EF4-FFF2-40B4-BE49-F238E27FC236}">
                <a16:creationId xmlns:a16="http://schemas.microsoft.com/office/drawing/2014/main" id="{FFA360BB-976C-9C48-820F-ACE519562E01}"/>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ESMs</a:t>
            </a:r>
            <a:r>
              <a:rPr lang="es-ES" sz="2700" b="0" dirty="0">
                <a:solidFill>
                  <a:schemeClr val="tx1"/>
                </a:solidFill>
                <a:latin typeface="Avenir Light" panose="020B0402020203020204" pitchFamily="34" charset="77"/>
              </a:rPr>
              <a:t> can </a:t>
            </a:r>
            <a:r>
              <a:rPr lang="es-ES" sz="2700" b="0" dirty="0" err="1">
                <a:solidFill>
                  <a:schemeClr val="tx1"/>
                </a:solidFill>
                <a:latin typeface="Avenir Light" panose="020B0402020203020204" pitchFamily="34" charset="77"/>
              </a:rPr>
              <a:t>help</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understand</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the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main</a:t>
            </a:r>
            <a:r>
              <a:rPr lang="es-ES" sz="2700" b="0" dirty="0">
                <a:solidFill>
                  <a:schemeClr val="tx1"/>
                </a:solidFill>
                <a:latin typeface="Avenir Light" panose="020B0402020203020204" pitchFamily="34" charset="77"/>
              </a:rPr>
              <a:t> drivers of </a:t>
            </a:r>
            <a:r>
              <a:rPr lang="es-ES" sz="2700" b="0" dirty="0" err="1">
                <a:solidFill>
                  <a:schemeClr val="tx1"/>
                </a:solidFill>
                <a:latin typeface="Avenir Light" panose="020B0402020203020204" pitchFamily="34" charset="77"/>
              </a:rPr>
              <a:t>past</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changes</a:t>
            </a:r>
            <a:r>
              <a:rPr lang="es-ES" sz="2700" b="0" dirty="0">
                <a:solidFill>
                  <a:schemeClr val="tx1"/>
                </a:solidFill>
                <a:latin typeface="Avenir Light" panose="020B0402020203020204" pitchFamily="34" charset="77"/>
              </a:rPr>
              <a:t> in </a:t>
            </a:r>
            <a:r>
              <a:rPr lang="es-ES" sz="2700" b="0" dirty="0" err="1">
                <a:solidFill>
                  <a:schemeClr val="tx1"/>
                </a:solidFill>
                <a:latin typeface="Avenir Light" panose="020B0402020203020204" pitchFamily="34" charset="77"/>
              </a:rPr>
              <a:t>climate</a:t>
            </a:r>
            <a:endParaRPr lang="es-ES" sz="2700" dirty="0">
              <a:solidFill>
                <a:schemeClr val="tx1"/>
              </a:solidFill>
              <a:latin typeface="Avenir Light" panose="020B0402020203020204" pitchFamily="34" charset="77"/>
            </a:endParaRPr>
          </a:p>
        </p:txBody>
      </p:sp>
      <p:pic>
        <p:nvPicPr>
          <p:cNvPr id="27" name="Picture 4">
            <a:extLst>
              <a:ext uri="{FF2B5EF4-FFF2-40B4-BE49-F238E27FC236}">
                <a16:creationId xmlns:a16="http://schemas.microsoft.com/office/drawing/2014/main" id="{9DABD245-78AF-C147-BFD3-31585550C1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2794" y="1887715"/>
            <a:ext cx="2900690" cy="188092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8" name="Imagen 14">
            <a:extLst>
              <a:ext uri="{FF2B5EF4-FFF2-40B4-BE49-F238E27FC236}">
                <a16:creationId xmlns:a16="http://schemas.microsoft.com/office/drawing/2014/main" id="{0E37F394-35E9-BF45-9CFF-8346A14AC800}"/>
              </a:ext>
            </a:extLst>
          </p:cNvPr>
          <p:cNvPicPr>
            <a:picLocks noChangeAspect="1"/>
          </p:cNvPicPr>
          <p:nvPr/>
        </p:nvPicPr>
        <p:blipFill rotWithShape="1">
          <a:blip r:embed="rId3">
            <a:extLst>
              <a:ext uri="{28A0092B-C50C-407E-A947-70E740481C1C}">
                <a14:useLocalDpi xmlns:a14="http://schemas.microsoft.com/office/drawing/2010/main" val="0"/>
              </a:ext>
            </a:extLst>
          </a:blip>
          <a:srcRect l="6258"/>
          <a:stretch/>
        </p:blipFill>
        <p:spPr>
          <a:xfrm>
            <a:off x="49863" y="2232680"/>
            <a:ext cx="5040000" cy="2803973"/>
          </a:xfrm>
          <a:prstGeom prst="rect">
            <a:avLst/>
          </a:prstGeom>
        </p:spPr>
      </p:pic>
      <p:sp>
        <p:nvSpPr>
          <p:cNvPr id="31" name="Rectangle 30">
            <a:extLst>
              <a:ext uri="{FF2B5EF4-FFF2-40B4-BE49-F238E27FC236}">
                <a16:creationId xmlns:a16="http://schemas.microsoft.com/office/drawing/2014/main" id="{A6A62150-D60F-774C-B76F-1FE671E621F7}"/>
              </a:ext>
            </a:extLst>
          </p:cNvPr>
          <p:cNvSpPr/>
          <p:nvPr/>
        </p:nvSpPr>
        <p:spPr>
          <a:xfrm>
            <a:off x="9607858" y="3756011"/>
            <a:ext cx="1632178" cy="276999"/>
          </a:xfrm>
          <a:prstGeom prst="rect">
            <a:avLst/>
          </a:prstGeom>
        </p:spPr>
        <p:txBody>
          <a:bodyPr wrap="none">
            <a:spAutoFit/>
          </a:bodyPr>
          <a:lstStyle/>
          <a:p>
            <a:r>
              <a:rPr lang="en-ES" sz="1200" dirty="0">
                <a:latin typeface="Avenir Book" panose="02000503020000020003" pitchFamily="2" charset="0"/>
                <a:cs typeface="Arial" panose="020B0604020202020204" pitchFamily="34" charset="0"/>
              </a:rPr>
              <a:t>www.climatica.org.uk</a:t>
            </a:r>
            <a:endParaRPr lang="en-ES" sz="1200" dirty="0"/>
          </a:p>
        </p:txBody>
      </p:sp>
      <p:sp>
        <p:nvSpPr>
          <p:cNvPr id="4" name="Rectangle 3">
            <a:extLst>
              <a:ext uri="{FF2B5EF4-FFF2-40B4-BE49-F238E27FC236}">
                <a16:creationId xmlns:a16="http://schemas.microsoft.com/office/drawing/2014/main" id="{48B46A0B-5F44-F84F-B59B-2C2DAE40E8FC}"/>
              </a:ext>
            </a:extLst>
          </p:cNvPr>
          <p:cNvSpPr/>
          <p:nvPr/>
        </p:nvSpPr>
        <p:spPr>
          <a:xfrm>
            <a:off x="9123965" y="1768174"/>
            <a:ext cx="796834" cy="30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0" name="Título 1">
            <a:extLst>
              <a:ext uri="{FF2B5EF4-FFF2-40B4-BE49-F238E27FC236}">
                <a16:creationId xmlns:a16="http://schemas.microsoft.com/office/drawing/2014/main" id="{F38C2F3C-7755-3548-BF10-E26ABAE3033A}"/>
              </a:ext>
            </a:extLst>
          </p:cNvPr>
          <p:cNvSpPr>
            <a:spLocks noGrp="1"/>
          </p:cNvSpPr>
          <p:nvPr>
            <p:ph type="title"/>
          </p:nvPr>
        </p:nvSpPr>
        <p:spPr>
          <a:xfrm>
            <a:off x="462890" y="218250"/>
            <a:ext cx="10967110"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panose="02000503020000020003" pitchFamily="2" charset="0"/>
              </a:rPr>
              <a:t>climate</a:t>
            </a:r>
            <a:r>
              <a:rPr lang="es-ES" sz="3600" dirty="0">
                <a:latin typeface="Avenir" panose="02000503020000020003" pitchFamily="2" charset="0"/>
              </a:rPr>
              <a:t> </a:t>
            </a:r>
            <a:r>
              <a:rPr lang="es-ES" sz="3600" dirty="0" err="1">
                <a:latin typeface="Avenir" panose="02000503020000020003" pitchFamily="2" charset="0"/>
              </a:rPr>
              <a:t>change</a:t>
            </a:r>
            <a:r>
              <a:rPr lang="es-ES" sz="3600" dirty="0">
                <a:latin typeface="Avenir" panose="02000503020000020003" pitchFamily="2" charset="0"/>
              </a:rPr>
              <a:t> </a:t>
            </a:r>
            <a:r>
              <a:rPr lang="es-ES" sz="3600" dirty="0" err="1">
                <a:latin typeface="Avenir" panose="02000503020000020003" pitchFamily="2" charset="0"/>
              </a:rPr>
              <a:t>attribution</a:t>
            </a:r>
            <a:endParaRPr lang="es-ES" sz="3600" dirty="0">
              <a:latin typeface="Avenir" panose="02000503020000020003" pitchFamily="2" charset="0"/>
            </a:endParaRPr>
          </a:p>
        </p:txBody>
      </p:sp>
      <p:sp>
        <p:nvSpPr>
          <p:cNvPr id="41" name="Rectángulo 31">
            <a:extLst>
              <a:ext uri="{FF2B5EF4-FFF2-40B4-BE49-F238E27FC236}">
                <a16:creationId xmlns:a16="http://schemas.microsoft.com/office/drawing/2014/main" id="{1CA35FC5-C5B3-D849-A5B6-AF5E0E52998B}"/>
              </a:ext>
            </a:extLst>
          </p:cNvPr>
          <p:cNvSpPr/>
          <p:nvPr/>
        </p:nvSpPr>
        <p:spPr>
          <a:xfrm>
            <a:off x="5365952" y="1657324"/>
            <a:ext cx="3304784" cy="400110"/>
          </a:xfrm>
          <a:prstGeom prst="rect">
            <a:avLst/>
          </a:prstGeom>
          <a:solidFill>
            <a:schemeClr val="bg1">
              <a:lumMod val="50000"/>
            </a:schemeClr>
          </a:solidFill>
        </p:spPr>
        <p:txBody>
          <a:bodyPr wrap="none">
            <a:spAutoFit/>
          </a:bodyPr>
          <a:lstStyle/>
          <a:p>
            <a:pPr algn="ctr"/>
            <a:r>
              <a:rPr lang="es-ES" sz="2000" dirty="0" err="1">
                <a:solidFill>
                  <a:schemeClr val="bg1"/>
                </a:solidFill>
                <a:latin typeface="Avenir Book" panose="02000503020000020003" pitchFamily="2" charset="0"/>
                <a:cs typeface="Avenir Heavy"/>
              </a:rPr>
              <a:t>External</a:t>
            </a:r>
            <a:r>
              <a:rPr lang="es-ES" sz="2000" dirty="0">
                <a:solidFill>
                  <a:schemeClr val="bg1"/>
                </a:solidFill>
                <a:latin typeface="Avenir Book" panose="02000503020000020003" pitchFamily="2" charset="0"/>
                <a:cs typeface="Avenir Heavy"/>
              </a:rPr>
              <a:t> </a:t>
            </a:r>
            <a:r>
              <a:rPr lang="es-ES" sz="2000" dirty="0" err="1">
                <a:solidFill>
                  <a:schemeClr val="bg1"/>
                </a:solidFill>
                <a:latin typeface="Avenir Book" panose="02000503020000020003" pitchFamily="2" charset="0"/>
                <a:cs typeface="Avenir Heavy"/>
              </a:rPr>
              <a:t>radiative</a:t>
            </a:r>
            <a:r>
              <a:rPr lang="es-ES" sz="2000" dirty="0">
                <a:solidFill>
                  <a:schemeClr val="bg1"/>
                </a:solidFill>
                <a:latin typeface="Avenir Book" panose="02000503020000020003" pitchFamily="2" charset="0"/>
                <a:cs typeface="Avenir Heavy"/>
              </a:rPr>
              <a:t> </a:t>
            </a:r>
            <a:r>
              <a:rPr lang="es-ES" sz="2000" dirty="0" err="1">
                <a:solidFill>
                  <a:schemeClr val="bg1"/>
                </a:solidFill>
                <a:latin typeface="Avenir Book" panose="02000503020000020003" pitchFamily="2" charset="0"/>
                <a:cs typeface="Avenir Heavy"/>
              </a:rPr>
              <a:t>forcers</a:t>
            </a:r>
            <a:endParaRPr lang="es-ES" sz="2000" dirty="0">
              <a:solidFill>
                <a:schemeClr val="bg1"/>
              </a:solidFill>
              <a:latin typeface="Avenir Book" panose="02000503020000020003" pitchFamily="2" charset="0"/>
              <a:cs typeface="Avenir Heavy"/>
            </a:endParaRPr>
          </a:p>
        </p:txBody>
      </p:sp>
      <p:sp>
        <p:nvSpPr>
          <p:cNvPr id="11" name="Rectangle 10">
            <a:extLst>
              <a:ext uri="{FF2B5EF4-FFF2-40B4-BE49-F238E27FC236}">
                <a16:creationId xmlns:a16="http://schemas.microsoft.com/office/drawing/2014/main" id="{8DBB8561-B781-6B43-BEB2-5713736037AA}"/>
              </a:ext>
            </a:extLst>
          </p:cNvPr>
          <p:cNvSpPr/>
          <p:nvPr/>
        </p:nvSpPr>
        <p:spPr>
          <a:xfrm>
            <a:off x="116764" y="1941420"/>
            <a:ext cx="5045740" cy="338554"/>
          </a:xfrm>
          <a:prstGeom prst="rect">
            <a:avLst/>
          </a:prstGeom>
        </p:spPr>
        <p:txBody>
          <a:bodyPr wrap="none">
            <a:spAutoFit/>
          </a:bodyPr>
          <a:lstStyle/>
          <a:p>
            <a:r>
              <a:rPr lang="en-ES" sz="1600" dirty="0">
                <a:latin typeface="Avenir Book" panose="02000503020000020003" pitchFamily="2" charset="0"/>
                <a:cs typeface="Arial" panose="020B0604020202020204" pitchFamily="34" charset="0"/>
              </a:rPr>
              <a:t>Observed Global Surface Temperature anomaly (in K)</a:t>
            </a:r>
            <a:endParaRPr lang="en-ES" sz="1600" dirty="0"/>
          </a:p>
        </p:txBody>
      </p:sp>
    </p:spTree>
    <p:extLst>
      <p:ext uri="{BB962C8B-B14F-4D97-AF65-F5344CB8AC3E}">
        <p14:creationId xmlns:p14="http://schemas.microsoft.com/office/powerpoint/2010/main" val="1577415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B3F6C57-1753-244E-B18F-E73E9AAA4933}"/>
              </a:ext>
            </a:extLst>
          </p:cNvPr>
          <p:cNvSpPr/>
          <p:nvPr/>
        </p:nvSpPr>
        <p:spPr>
          <a:xfrm>
            <a:off x="5160203" y="2179022"/>
            <a:ext cx="3768286" cy="2366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23" name="Imagen 3">
            <a:extLst>
              <a:ext uri="{FF2B5EF4-FFF2-40B4-BE49-F238E27FC236}">
                <a16:creationId xmlns:a16="http://schemas.microsoft.com/office/drawing/2014/main" id="{861686D9-B997-F444-BD7B-E78CF1A33D36}"/>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bwMode="auto">
          <a:xfrm>
            <a:off x="5317725" y="2232680"/>
            <a:ext cx="1632927" cy="1655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Rectángulo 2">
            <a:extLst>
              <a:ext uri="{FF2B5EF4-FFF2-40B4-BE49-F238E27FC236}">
                <a16:creationId xmlns:a16="http://schemas.microsoft.com/office/drawing/2014/main" id="{58469CA0-66FB-FA4A-9B75-98AB6F76F540}"/>
              </a:ext>
            </a:extLst>
          </p:cNvPr>
          <p:cNvSpPr/>
          <p:nvPr/>
        </p:nvSpPr>
        <p:spPr>
          <a:xfrm>
            <a:off x="5296772" y="3849816"/>
            <a:ext cx="1601913" cy="338554"/>
          </a:xfrm>
          <a:prstGeom prst="rect">
            <a:avLst/>
          </a:prstGeom>
        </p:spPr>
        <p:txBody>
          <a:bodyPr wrap="none">
            <a:spAutoFit/>
          </a:bodyPr>
          <a:lstStyle/>
          <a:p>
            <a:r>
              <a:rPr lang="es-ES" sz="1600" dirty="0">
                <a:solidFill>
                  <a:schemeClr val="accent3"/>
                </a:solidFill>
                <a:latin typeface="Avenir Light" panose="020B0402020203020204" pitchFamily="34" charset="77"/>
                <a:cs typeface="Avenir Medium"/>
              </a:rPr>
              <a:t>Solar </a:t>
            </a:r>
            <a:r>
              <a:rPr lang="es-ES" sz="1600" dirty="0" err="1">
                <a:solidFill>
                  <a:schemeClr val="accent3"/>
                </a:solidFill>
                <a:latin typeface="Avenir Light" panose="020B0402020203020204" pitchFamily="34" charset="77"/>
                <a:cs typeface="Avenir Medium"/>
              </a:rPr>
              <a:t>Irradiance</a:t>
            </a:r>
            <a:endParaRPr lang="es-ES" sz="1600" dirty="0">
              <a:solidFill>
                <a:schemeClr val="accent3"/>
              </a:solidFill>
              <a:latin typeface="Avenir Light" panose="020B0402020203020204" pitchFamily="34" charset="77"/>
              <a:cs typeface="Avenir Medium"/>
            </a:endParaRPr>
          </a:p>
        </p:txBody>
      </p:sp>
      <p:pic>
        <p:nvPicPr>
          <p:cNvPr id="27" name="Picture 4">
            <a:extLst>
              <a:ext uri="{FF2B5EF4-FFF2-40B4-BE49-F238E27FC236}">
                <a16:creationId xmlns:a16="http://schemas.microsoft.com/office/drawing/2014/main" id="{9DABD245-78AF-C147-BFD3-31585550C1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2794" y="1887715"/>
            <a:ext cx="2900690" cy="188092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8" name="Imagen 14">
            <a:extLst>
              <a:ext uri="{FF2B5EF4-FFF2-40B4-BE49-F238E27FC236}">
                <a16:creationId xmlns:a16="http://schemas.microsoft.com/office/drawing/2014/main" id="{0E37F394-35E9-BF45-9CFF-8346A14AC800}"/>
              </a:ext>
            </a:extLst>
          </p:cNvPr>
          <p:cNvPicPr>
            <a:picLocks noChangeAspect="1"/>
          </p:cNvPicPr>
          <p:nvPr/>
        </p:nvPicPr>
        <p:blipFill rotWithShape="1">
          <a:blip r:embed="rId4">
            <a:extLst>
              <a:ext uri="{28A0092B-C50C-407E-A947-70E740481C1C}">
                <a14:useLocalDpi xmlns:a14="http://schemas.microsoft.com/office/drawing/2010/main" val="0"/>
              </a:ext>
            </a:extLst>
          </a:blip>
          <a:srcRect l="6258"/>
          <a:stretch/>
        </p:blipFill>
        <p:spPr>
          <a:xfrm>
            <a:off x="49863" y="2232680"/>
            <a:ext cx="5040000" cy="2803973"/>
          </a:xfrm>
          <a:prstGeom prst="rect">
            <a:avLst/>
          </a:prstGeom>
        </p:spPr>
      </p:pic>
      <p:sp>
        <p:nvSpPr>
          <p:cNvPr id="31" name="Rectangle 30">
            <a:extLst>
              <a:ext uri="{FF2B5EF4-FFF2-40B4-BE49-F238E27FC236}">
                <a16:creationId xmlns:a16="http://schemas.microsoft.com/office/drawing/2014/main" id="{A6A62150-D60F-774C-B76F-1FE671E621F7}"/>
              </a:ext>
            </a:extLst>
          </p:cNvPr>
          <p:cNvSpPr/>
          <p:nvPr/>
        </p:nvSpPr>
        <p:spPr>
          <a:xfrm>
            <a:off x="9607858" y="3756011"/>
            <a:ext cx="1632178" cy="276999"/>
          </a:xfrm>
          <a:prstGeom prst="rect">
            <a:avLst/>
          </a:prstGeom>
        </p:spPr>
        <p:txBody>
          <a:bodyPr wrap="none">
            <a:spAutoFit/>
          </a:bodyPr>
          <a:lstStyle/>
          <a:p>
            <a:r>
              <a:rPr lang="en-ES" sz="1200" dirty="0">
                <a:latin typeface="Avenir Book" panose="02000503020000020003" pitchFamily="2" charset="0"/>
                <a:cs typeface="Arial" panose="020B0604020202020204" pitchFamily="34" charset="0"/>
              </a:rPr>
              <a:t>www.climatica.org.uk</a:t>
            </a:r>
            <a:endParaRPr lang="en-ES" sz="1200" dirty="0"/>
          </a:p>
        </p:txBody>
      </p:sp>
      <p:sp>
        <p:nvSpPr>
          <p:cNvPr id="4" name="Rectangle 3">
            <a:extLst>
              <a:ext uri="{FF2B5EF4-FFF2-40B4-BE49-F238E27FC236}">
                <a16:creationId xmlns:a16="http://schemas.microsoft.com/office/drawing/2014/main" id="{48B46A0B-5F44-F84F-B59B-2C2DAE40E8FC}"/>
              </a:ext>
            </a:extLst>
          </p:cNvPr>
          <p:cNvSpPr/>
          <p:nvPr/>
        </p:nvSpPr>
        <p:spPr>
          <a:xfrm>
            <a:off x="9123965" y="1768174"/>
            <a:ext cx="796834" cy="30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5" name="Rectángulo 28">
            <a:extLst>
              <a:ext uri="{FF2B5EF4-FFF2-40B4-BE49-F238E27FC236}">
                <a16:creationId xmlns:a16="http://schemas.microsoft.com/office/drawing/2014/main" id="{565D6FA8-8AB4-644C-A036-FC8BB981FD13}"/>
              </a:ext>
            </a:extLst>
          </p:cNvPr>
          <p:cNvSpPr/>
          <p:nvPr/>
        </p:nvSpPr>
        <p:spPr>
          <a:xfrm>
            <a:off x="7065254" y="3849816"/>
            <a:ext cx="1777474" cy="338554"/>
          </a:xfrm>
          <a:prstGeom prst="rect">
            <a:avLst/>
          </a:prstGeom>
        </p:spPr>
        <p:txBody>
          <a:bodyPr wrap="none">
            <a:spAutoFit/>
          </a:bodyPr>
          <a:lstStyle/>
          <a:p>
            <a:r>
              <a:rPr lang="es-ES" sz="1600" dirty="0" err="1">
                <a:solidFill>
                  <a:schemeClr val="accent3"/>
                </a:solidFill>
                <a:latin typeface="Avenir Light" panose="020B0402020203020204" pitchFamily="34" charset="77"/>
                <a:cs typeface="Avenir Medium"/>
              </a:rPr>
              <a:t>Volcanic</a:t>
            </a:r>
            <a:r>
              <a:rPr lang="es-ES" sz="1600" dirty="0">
                <a:solidFill>
                  <a:schemeClr val="accent3"/>
                </a:solidFill>
                <a:latin typeface="Avenir Light" panose="020B0402020203020204" pitchFamily="34" charset="77"/>
                <a:cs typeface="Avenir Medium"/>
              </a:rPr>
              <a:t> </a:t>
            </a:r>
            <a:r>
              <a:rPr lang="es-ES" sz="1600" dirty="0" err="1">
                <a:solidFill>
                  <a:schemeClr val="accent3"/>
                </a:solidFill>
                <a:latin typeface="Avenir Light" panose="020B0402020203020204" pitchFamily="34" charset="77"/>
                <a:cs typeface="Avenir Medium"/>
              </a:rPr>
              <a:t>Aerosols</a:t>
            </a:r>
            <a:endParaRPr lang="es-ES" sz="1600" dirty="0">
              <a:solidFill>
                <a:schemeClr val="accent3"/>
              </a:solidFill>
              <a:latin typeface="Avenir Light" panose="020B0402020203020204" pitchFamily="34" charset="77"/>
              <a:cs typeface="Avenir Medium"/>
            </a:endParaRPr>
          </a:p>
        </p:txBody>
      </p:sp>
      <p:sp>
        <p:nvSpPr>
          <p:cNvPr id="37" name="Rectángulo 31">
            <a:extLst>
              <a:ext uri="{FF2B5EF4-FFF2-40B4-BE49-F238E27FC236}">
                <a16:creationId xmlns:a16="http://schemas.microsoft.com/office/drawing/2014/main" id="{EBDA5E39-C839-0B40-B8C0-4E823F498BDE}"/>
              </a:ext>
            </a:extLst>
          </p:cNvPr>
          <p:cNvSpPr/>
          <p:nvPr/>
        </p:nvSpPr>
        <p:spPr>
          <a:xfrm>
            <a:off x="6188791" y="4165608"/>
            <a:ext cx="1593705" cy="357662"/>
          </a:xfrm>
          <a:prstGeom prst="rect">
            <a:avLst/>
          </a:prstGeom>
          <a:noFill/>
        </p:spPr>
        <p:txBody>
          <a:bodyPr wrap="none">
            <a:spAutoFit/>
          </a:bodyPr>
          <a:lstStyle/>
          <a:p>
            <a:pPr algn="ctr"/>
            <a:r>
              <a:rPr lang="es-ES" sz="1724" b="1" dirty="0">
                <a:solidFill>
                  <a:srgbClr val="002060"/>
                </a:solidFill>
                <a:latin typeface="Avenir" panose="02000503020000020003" pitchFamily="2" charset="0"/>
                <a:cs typeface="Beirut" pitchFamily="2" charset="-78"/>
              </a:rPr>
              <a:t>Natural </a:t>
            </a:r>
            <a:r>
              <a:rPr lang="es-ES" sz="1724" b="1" dirty="0" err="1">
                <a:solidFill>
                  <a:srgbClr val="002060"/>
                </a:solidFill>
                <a:latin typeface="Avenir" panose="02000503020000020003" pitchFamily="2" charset="0"/>
                <a:cs typeface="Beirut" pitchFamily="2" charset="-78"/>
              </a:rPr>
              <a:t>Origin</a:t>
            </a:r>
            <a:endParaRPr lang="es-ES" sz="1724" b="1" dirty="0">
              <a:solidFill>
                <a:srgbClr val="002060"/>
              </a:solidFill>
              <a:latin typeface="Avenir" panose="02000503020000020003" pitchFamily="2" charset="0"/>
              <a:cs typeface="Beirut" pitchFamily="2" charset="-78"/>
            </a:endParaRPr>
          </a:p>
        </p:txBody>
      </p:sp>
      <p:sp>
        <p:nvSpPr>
          <p:cNvPr id="15" name="Título 1">
            <a:extLst>
              <a:ext uri="{FF2B5EF4-FFF2-40B4-BE49-F238E27FC236}">
                <a16:creationId xmlns:a16="http://schemas.microsoft.com/office/drawing/2014/main" id="{893900F5-A4FA-7B48-A8FE-6CB48BB1EBB9}"/>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ESMs</a:t>
            </a:r>
            <a:r>
              <a:rPr lang="es-ES" sz="2700" b="0" dirty="0">
                <a:solidFill>
                  <a:schemeClr val="tx1"/>
                </a:solidFill>
                <a:latin typeface="Avenir Light" panose="020B0402020203020204" pitchFamily="34" charset="77"/>
              </a:rPr>
              <a:t> can </a:t>
            </a:r>
            <a:r>
              <a:rPr lang="es-ES" sz="2700" b="0" dirty="0" err="1">
                <a:solidFill>
                  <a:schemeClr val="tx1"/>
                </a:solidFill>
                <a:latin typeface="Avenir Light" panose="020B0402020203020204" pitchFamily="34" charset="77"/>
              </a:rPr>
              <a:t>help</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understand</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the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main</a:t>
            </a:r>
            <a:r>
              <a:rPr lang="es-ES" sz="2700" b="0" dirty="0">
                <a:solidFill>
                  <a:schemeClr val="tx1"/>
                </a:solidFill>
                <a:latin typeface="Avenir Light" panose="020B0402020203020204" pitchFamily="34" charset="77"/>
              </a:rPr>
              <a:t> drivers of </a:t>
            </a:r>
            <a:r>
              <a:rPr lang="es-ES" sz="2700" b="0" dirty="0" err="1">
                <a:solidFill>
                  <a:schemeClr val="tx1"/>
                </a:solidFill>
                <a:latin typeface="Avenir Light" panose="020B0402020203020204" pitchFamily="34" charset="77"/>
              </a:rPr>
              <a:t>past</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changes</a:t>
            </a:r>
            <a:r>
              <a:rPr lang="es-ES" sz="2700" b="0" dirty="0">
                <a:solidFill>
                  <a:schemeClr val="tx1"/>
                </a:solidFill>
                <a:latin typeface="Avenir Light" panose="020B0402020203020204" pitchFamily="34" charset="77"/>
              </a:rPr>
              <a:t> in </a:t>
            </a:r>
            <a:r>
              <a:rPr lang="es-ES" sz="2700" b="0" dirty="0" err="1">
                <a:solidFill>
                  <a:schemeClr val="tx1"/>
                </a:solidFill>
                <a:latin typeface="Avenir Light" panose="020B0402020203020204" pitchFamily="34" charset="77"/>
              </a:rPr>
              <a:t>climate</a:t>
            </a:r>
            <a:endParaRPr lang="es-ES" sz="2700" dirty="0">
              <a:solidFill>
                <a:schemeClr val="tx1"/>
              </a:solidFill>
              <a:latin typeface="Avenir Light" panose="020B0402020203020204" pitchFamily="34" charset="77"/>
            </a:endParaRPr>
          </a:p>
        </p:txBody>
      </p:sp>
      <p:pic>
        <p:nvPicPr>
          <p:cNvPr id="16" name="Imagen 3">
            <a:extLst>
              <a:ext uri="{FF2B5EF4-FFF2-40B4-BE49-F238E27FC236}">
                <a16:creationId xmlns:a16="http://schemas.microsoft.com/office/drawing/2014/main" id="{321BEEE3-BD93-EE49-9A1F-424483EEB5B9}"/>
              </a:ext>
            </a:extLst>
          </p:cNvPr>
          <p:cNvPicPr>
            <a:picLocks noChangeAspect="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7128568" y="2236432"/>
            <a:ext cx="1620001" cy="1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Título 1">
            <a:extLst>
              <a:ext uri="{FF2B5EF4-FFF2-40B4-BE49-F238E27FC236}">
                <a16:creationId xmlns:a16="http://schemas.microsoft.com/office/drawing/2014/main" id="{E53A6662-BBA6-0A41-9014-26F13550F766}"/>
              </a:ext>
            </a:extLst>
          </p:cNvPr>
          <p:cNvSpPr>
            <a:spLocks noGrp="1"/>
          </p:cNvSpPr>
          <p:nvPr>
            <p:ph type="title"/>
          </p:nvPr>
        </p:nvSpPr>
        <p:spPr>
          <a:xfrm>
            <a:off x="462890" y="218250"/>
            <a:ext cx="10967110"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panose="02000503020000020003" pitchFamily="2" charset="0"/>
              </a:rPr>
              <a:t>climate</a:t>
            </a:r>
            <a:r>
              <a:rPr lang="es-ES" sz="3600" dirty="0">
                <a:latin typeface="Avenir" panose="02000503020000020003" pitchFamily="2" charset="0"/>
              </a:rPr>
              <a:t> </a:t>
            </a:r>
            <a:r>
              <a:rPr lang="es-ES" sz="3600" dirty="0" err="1">
                <a:latin typeface="Avenir" panose="02000503020000020003" pitchFamily="2" charset="0"/>
              </a:rPr>
              <a:t>change</a:t>
            </a:r>
            <a:r>
              <a:rPr lang="es-ES" sz="3600" dirty="0">
                <a:latin typeface="Avenir" panose="02000503020000020003" pitchFamily="2" charset="0"/>
              </a:rPr>
              <a:t> </a:t>
            </a:r>
            <a:r>
              <a:rPr lang="es-ES" sz="3600" dirty="0" err="1">
                <a:latin typeface="Avenir" panose="02000503020000020003" pitchFamily="2" charset="0"/>
              </a:rPr>
              <a:t>attribution</a:t>
            </a:r>
            <a:endParaRPr lang="es-ES" sz="3600" dirty="0">
              <a:latin typeface="Avenir" panose="02000503020000020003" pitchFamily="2" charset="0"/>
            </a:endParaRPr>
          </a:p>
        </p:txBody>
      </p:sp>
      <p:sp>
        <p:nvSpPr>
          <p:cNvPr id="22" name="Rectángulo 31">
            <a:extLst>
              <a:ext uri="{FF2B5EF4-FFF2-40B4-BE49-F238E27FC236}">
                <a16:creationId xmlns:a16="http://schemas.microsoft.com/office/drawing/2014/main" id="{3C72F3FF-679C-8743-9F45-FB4C2FDC3AB4}"/>
              </a:ext>
            </a:extLst>
          </p:cNvPr>
          <p:cNvSpPr/>
          <p:nvPr/>
        </p:nvSpPr>
        <p:spPr>
          <a:xfrm>
            <a:off x="5365952" y="1657324"/>
            <a:ext cx="3304784" cy="400110"/>
          </a:xfrm>
          <a:prstGeom prst="rect">
            <a:avLst/>
          </a:prstGeom>
          <a:solidFill>
            <a:schemeClr val="bg1">
              <a:lumMod val="50000"/>
            </a:schemeClr>
          </a:solidFill>
        </p:spPr>
        <p:txBody>
          <a:bodyPr wrap="none">
            <a:spAutoFit/>
          </a:bodyPr>
          <a:lstStyle/>
          <a:p>
            <a:pPr algn="ctr"/>
            <a:r>
              <a:rPr lang="es-ES" sz="2000" dirty="0" err="1">
                <a:solidFill>
                  <a:schemeClr val="bg1"/>
                </a:solidFill>
                <a:latin typeface="Avenir Book" panose="02000503020000020003" pitchFamily="2" charset="0"/>
                <a:cs typeface="Avenir Heavy"/>
              </a:rPr>
              <a:t>External</a:t>
            </a:r>
            <a:r>
              <a:rPr lang="es-ES" sz="2000" dirty="0">
                <a:solidFill>
                  <a:schemeClr val="bg1"/>
                </a:solidFill>
                <a:latin typeface="Avenir Book" panose="02000503020000020003" pitchFamily="2" charset="0"/>
                <a:cs typeface="Avenir Heavy"/>
              </a:rPr>
              <a:t> </a:t>
            </a:r>
            <a:r>
              <a:rPr lang="es-ES" sz="2000" dirty="0" err="1">
                <a:solidFill>
                  <a:schemeClr val="bg1"/>
                </a:solidFill>
                <a:latin typeface="Avenir Book" panose="02000503020000020003" pitchFamily="2" charset="0"/>
                <a:cs typeface="Avenir Heavy"/>
              </a:rPr>
              <a:t>radiative</a:t>
            </a:r>
            <a:r>
              <a:rPr lang="es-ES" sz="2000" dirty="0">
                <a:solidFill>
                  <a:schemeClr val="bg1"/>
                </a:solidFill>
                <a:latin typeface="Avenir Book" panose="02000503020000020003" pitchFamily="2" charset="0"/>
                <a:cs typeface="Avenir Heavy"/>
              </a:rPr>
              <a:t> </a:t>
            </a:r>
            <a:r>
              <a:rPr lang="es-ES" sz="2000" dirty="0" err="1">
                <a:solidFill>
                  <a:schemeClr val="bg1"/>
                </a:solidFill>
                <a:latin typeface="Avenir Book" panose="02000503020000020003" pitchFamily="2" charset="0"/>
                <a:cs typeface="Avenir Heavy"/>
              </a:rPr>
              <a:t>forcers</a:t>
            </a:r>
            <a:endParaRPr lang="es-ES" sz="2000" dirty="0">
              <a:solidFill>
                <a:schemeClr val="bg1"/>
              </a:solidFill>
              <a:latin typeface="Avenir Book" panose="02000503020000020003" pitchFamily="2" charset="0"/>
              <a:cs typeface="Avenir Heavy"/>
            </a:endParaRPr>
          </a:p>
        </p:txBody>
      </p:sp>
      <p:sp>
        <p:nvSpPr>
          <p:cNvPr id="19" name="Rectangle 18">
            <a:extLst>
              <a:ext uri="{FF2B5EF4-FFF2-40B4-BE49-F238E27FC236}">
                <a16:creationId xmlns:a16="http://schemas.microsoft.com/office/drawing/2014/main" id="{D1185076-1CB9-C345-B65D-C3499E31FA34}"/>
              </a:ext>
            </a:extLst>
          </p:cNvPr>
          <p:cNvSpPr/>
          <p:nvPr/>
        </p:nvSpPr>
        <p:spPr>
          <a:xfrm>
            <a:off x="116764" y="1941420"/>
            <a:ext cx="5045740" cy="338554"/>
          </a:xfrm>
          <a:prstGeom prst="rect">
            <a:avLst/>
          </a:prstGeom>
        </p:spPr>
        <p:txBody>
          <a:bodyPr wrap="none">
            <a:spAutoFit/>
          </a:bodyPr>
          <a:lstStyle/>
          <a:p>
            <a:r>
              <a:rPr lang="en-ES" sz="1600" dirty="0">
                <a:latin typeface="Avenir Book" panose="02000503020000020003" pitchFamily="2" charset="0"/>
                <a:cs typeface="Arial" panose="020B0604020202020204" pitchFamily="34" charset="0"/>
              </a:rPr>
              <a:t>Observed Global Surface Temperature anomaly (in K)</a:t>
            </a:r>
            <a:endParaRPr lang="en-ES" sz="1600" dirty="0"/>
          </a:p>
        </p:txBody>
      </p:sp>
    </p:spTree>
    <p:extLst>
      <p:ext uri="{BB962C8B-B14F-4D97-AF65-F5344CB8AC3E}">
        <p14:creationId xmlns:p14="http://schemas.microsoft.com/office/powerpoint/2010/main" val="1358404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a:extLst>
              <a:ext uri="{FF2B5EF4-FFF2-40B4-BE49-F238E27FC236}">
                <a16:creationId xmlns:a16="http://schemas.microsoft.com/office/drawing/2014/main" id="{A8EF7687-BC8D-774B-B6BF-E43933CFB034}"/>
              </a:ext>
            </a:extLst>
          </p:cNvPr>
          <p:cNvSpPr/>
          <p:nvPr/>
        </p:nvSpPr>
        <p:spPr>
          <a:xfrm>
            <a:off x="5160203" y="2179022"/>
            <a:ext cx="3768286" cy="2366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27" name="Picture 4">
            <a:extLst>
              <a:ext uri="{FF2B5EF4-FFF2-40B4-BE49-F238E27FC236}">
                <a16:creationId xmlns:a16="http://schemas.microsoft.com/office/drawing/2014/main" id="{9DABD245-78AF-C147-BFD3-31585550C1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2794" y="1887715"/>
            <a:ext cx="2900690" cy="188092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8" name="Imagen 14">
            <a:extLst>
              <a:ext uri="{FF2B5EF4-FFF2-40B4-BE49-F238E27FC236}">
                <a16:creationId xmlns:a16="http://schemas.microsoft.com/office/drawing/2014/main" id="{0E37F394-35E9-BF45-9CFF-8346A14AC800}"/>
              </a:ext>
            </a:extLst>
          </p:cNvPr>
          <p:cNvPicPr>
            <a:picLocks noChangeAspect="1"/>
          </p:cNvPicPr>
          <p:nvPr/>
        </p:nvPicPr>
        <p:blipFill rotWithShape="1">
          <a:blip r:embed="rId3">
            <a:extLst>
              <a:ext uri="{28A0092B-C50C-407E-A947-70E740481C1C}">
                <a14:useLocalDpi xmlns:a14="http://schemas.microsoft.com/office/drawing/2010/main" val="0"/>
              </a:ext>
            </a:extLst>
          </a:blip>
          <a:srcRect l="6258"/>
          <a:stretch/>
        </p:blipFill>
        <p:spPr>
          <a:xfrm>
            <a:off x="49863" y="2232680"/>
            <a:ext cx="5040000" cy="2803973"/>
          </a:xfrm>
          <a:prstGeom prst="rect">
            <a:avLst/>
          </a:prstGeom>
        </p:spPr>
      </p:pic>
      <p:sp>
        <p:nvSpPr>
          <p:cNvPr id="4" name="Rectangle 3">
            <a:extLst>
              <a:ext uri="{FF2B5EF4-FFF2-40B4-BE49-F238E27FC236}">
                <a16:creationId xmlns:a16="http://schemas.microsoft.com/office/drawing/2014/main" id="{48B46A0B-5F44-F84F-B59B-2C2DAE40E8FC}"/>
              </a:ext>
            </a:extLst>
          </p:cNvPr>
          <p:cNvSpPr/>
          <p:nvPr/>
        </p:nvSpPr>
        <p:spPr>
          <a:xfrm>
            <a:off x="9123965" y="1768174"/>
            <a:ext cx="796834" cy="30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16" name="Imagen 3">
            <a:extLst>
              <a:ext uri="{FF2B5EF4-FFF2-40B4-BE49-F238E27FC236}">
                <a16:creationId xmlns:a16="http://schemas.microsoft.com/office/drawing/2014/main" id="{700AFD19-A00C-4D42-8290-2B2681AAF3A1}"/>
              </a:ext>
            </a:extLst>
          </p:cNvPr>
          <p:cNvPicPr>
            <a:picLocks noChangeAspect="1"/>
          </p:cNvPicPr>
          <p:nvPr/>
        </p:nvPicPr>
        <p:blipFill rotWithShape="1">
          <a:blip r:embed="rId4"/>
          <a:srcRect l="5525" t="4914" b="4182"/>
          <a:stretch/>
        </p:blipFill>
        <p:spPr>
          <a:xfrm>
            <a:off x="5163548" y="4879095"/>
            <a:ext cx="2999703" cy="1778601"/>
          </a:xfrm>
          <a:prstGeom prst="rect">
            <a:avLst/>
          </a:prstGeom>
        </p:spPr>
      </p:pic>
      <p:sp>
        <p:nvSpPr>
          <p:cNvPr id="17" name="Rectángulo 32">
            <a:extLst>
              <a:ext uri="{FF2B5EF4-FFF2-40B4-BE49-F238E27FC236}">
                <a16:creationId xmlns:a16="http://schemas.microsoft.com/office/drawing/2014/main" id="{307BFFEC-92A0-344B-A08C-C69A6F575A10}"/>
              </a:ext>
            </a:extLst>
          </p:cNvPr>
          <p:cNvSpPr>
            <a:spLocks noChangeAspect="1"/>
          </p:cNvSpPr>
          <p:nvPr/>
        </p:nvSpPr>
        <p:spPr bwMode="auto">
          <a:xfrm>
            <a:off x="5173900" y="4879096"/>
            <a:ext cx="2954535" cy="1757689"/>
          </a:xfrm>
          <a:prstGeom prst="rect">
            <a:avLst/>
          </a:prstGeom>
          <a:noFill/>
          <a:ln w="12700" cap="flat" cmpd="sng" algn="ctr">
            <a:solidFill>
              <a:schemeClr val="tx1"/>
            </a:solidFill>
            <a:prstDash val="solid"/>
            <a:round/>
            <a:headEnd type="none" w="med" len="med"/>
            <a:tailEnd type="none" w="med" len="med"/>
          </a:ln>
          <a:effectLst/>
        </p:spPr>
        <p:txBody>
          <a:bodyPr vert="horz" wrap="square" lIns="82953" tIns="41476" rIns="82953" bIns="41476" numCol="1" rtlCol="0" anchor="t" anchorCtr="0" compatLnSpc="1">
            <a:prstTxWarp prst="textNoShape">
              <a:avLst/>
            </a:prstTxWarp>
          </a:bodyPr>
          <a:lstStyle/>
          <a:p>
            <a:pPr defTabSz="414772" fontAlgn="base" hangingPunct="0">
              <a:lnSpc>
                <a:spcPct val="93000"/>
              </a:lnSpc>
              <a:spcBef>
                <a:spcPct val="0"/>
              </a:spcBef>
              <a:spcAft>
                <a:spcPct val="0"/>
              </a:spcAft>
              <a:buClr>
                <a:srgbClr val="000000"/>
              </a:buClr>
              <a:buSzPct val="100000"/>
            </a:pPr>
            <a:endParaRPr lang="es-ES" sz="1633">
              <a:latin typeface="Arial" charset="0"/>
              <a:ea typeface="SimSun" charset="0"/>
              <a:cs typeface="SimSun" charset="0"/>
            </a:endParaRPr>
          </a:p>
        </p:txBody>
      </p:sp>
      <p:sp>
        <p:nvSpPr>
          <p:cNvPr id="18" name="CuadroTexto 4">
            <a:extLst>
              <a:ext uri="{FF2B5EF4-FFF2-40B4-BE49-F238E27FC236}">
                <a16:creationId xmlns:a16="http://schemas.microsoft.com/office/drawing/2014/main" id="{31630353-D91E-B542-9633-53B046D78700}"/>
              </a:ext>
            </a:extLst>
          </p:cNvPr>
          <p:cNvSpPr txBox="1"/>
          <p:nvPr/>
        </p:nvSpPr>
        <p:spPr>
          <a:xfrm>
            <a:off x="4996379" y="6606175"/>
            <a:ext cx="571699" cy="296438"/>
          </a:xfrm>
          <a:prstGeom prst="rect">
            <a:avLst/>
          </a:prstGeom>
          <a:noFill/>
        </p:spPr>
        <p:txBody>
          <a:bodyPr wrap="none" rtlCol="0">
            <a:spAutoFit/>
          </a:bodyPr>
          <a:lstStyle/>
          <a:p>
            <a:r>
              <a:rPr lang="es-ES" sz="800" dirty="0">
                <a:latin typeface="Avenir Book" panose="02000503020000020003" pitchFamily="2" charset="0"/>
              </a:rPr>
              <a:t>1945</a:t>
            </a:r>
          </a:p>
        </p:txBody>
      </p:sp>
      <p:sp>
        <p:nvSpPr>
          <p:cNvPr id="19" name="CuadroTexto 33">
            <a:extLst>
              <a:ext uri="{FF2B5EF4-FFF2-40B4-BE49-F238E27FC236}">
                <a16:creationId xmlns:a16="http://schemas.microsoft.com/office/drawing/2014/main" id="{7F775145-CFF4-714E-89C3-30038A95046E}"/>
              </a:ext>
            </a:extLst>
          </p:cNvPr>
          <p:cNvSpPr txBox="1"/>
          <p:nvPr/>
        </p:nvSpPr>
        <p:spPr>
          <a:xfrm>
            <a:off x="5375971" y="6606175"/>
            <a:ext cx="571699" cy="296438"/>
          </a:xfrm>
          <a:prstGeom prst="rect">
            <a:avLst/>
          </a:prstGeom>
          <a:noFill/>
        </p:spPr>
        <p:txBody>
          <a:bodyPr wrap="none" rtlCol="0">
            <a:spAutoFit/>
          </a:bodyPr>
          <a:lstStyle/>
          <a:p>
            <a:r>
              <a:rPr lang="es-ES" sz="800" dirty="0">
                <a:latin typeface="Avenir Book" panose="02000503020000020003" pitchFamily="2" charset="0"/>
              </a:rPr>
              <a:t>1955</a:t>
            </a:r>
          </a:p>
        </p:txBody>
      </p:sp>
      <p:sp>
        <p:nvSpPr>
          <p:cNvPr id="21" name="CuadroTexto 34">
            <a:extLst>
              <a:ext uri="{FF2B5EF4-FFF2-40B4-BE49-F238E27FC236}">
                <a16:creationId xmlns:a16="http://schemas.microsoft.com/office/drawing/2014/main" id="{0E31C58D-389C-2B49-9383-72E9FBB5E040}"/>
              </a:ext>
            </a:extLst>
          </p:cNvPr>
          <p:cNvSpPr txBox="1"/>
          <p:nvPr/>
        </p:nvSpPr>
        <p:spPr>
          <a:xfrm>
            <a:off x="5755564" y="6606175"/>
            <a:ext cx="571699" cy="296438"/>
          </a:xfrm>
          <a:prstGeom prst="rect">
            <a:avLst/>
          </a:prstGeom>
          <a:noFill/>
        </p:spPr>
        <p:txBody>
          <a:bodyPr wrap="none" rtlCol="0">
            <a:spAutoFit/>
          </a:bodyPr>
          <a:lstStyle/>
          <a:p>
            <a:r>
              <a:rPr lang="es-ES" sz="800" dirty="0">
                <a:latin typeface="Avenir Book" panose="02000503020000020003" pitchFamily="2" charset="0"/>
              </a:rPr>
              <a:t>1965</a:t>
            </a:r>
          </a:p>
        </p:txBody>
      </p:sp>
      <p:sp>
        <p:nvSpPr>
          <p:cNvPr id="22" name="CuadroTexto 35">
            <a:extLst>
              <a:ext uri="{FF2B5EF4-FFF2-40B4-BE49-F238E27FC236}">
                <a16:creationId xmlns:a16="http://schemas.microsoft.com/office/drawing/2014/main" id="{3C170B48-F3E5-AB41-9596-D41037180454}"/>
              </a:ext>
            </a:extLst>
          </p:cNvPr>
          <p:cNvSpPr txBox="1"/>
          <p:nvPr/>
        </p:nvSpPr>
        <p:spPr>
          <a:xfrm>
            <a:off x="6135156" y="6606175"/>
            <a:ext cx="571699" cy="296438"/>
          </a:xfrm>
          <a:prstGeom prst="rect">
            <a:avLst/>
          </a:prstGeom>
          <a:noFill/>
        </p:spPr>
        <p:txBody>
          <a:bodyPr wrap="none" rtlCol="0">
            <a:spAutoFit/>
          </a:bodyPr>
          <a:lstStyle/>
          <a:p>
            <a:r>
              <a:rPr lang="es-ES" sz="800" dirty="0">
                <a:latin typeface="Avenir Book" panose="02000503020000020003" pitchFamily="2" charset="0"/>
              </a:rPr>
              <a:t>1975</a:t>
            </a:r>
          </a:p>
        </p:txBody>
      </p:sp>
      <p:sp>
        <p:nvSpPr>
          <p:cNvPr id="25" name="CuadroTexto 37">
            <a:extLst>
              <a:ext uri="{FF2B5EF4-FFF2-40B4-BE49-F238E27FC236}">
                <a16:creationId xmlns:a16="http://schemas.microsoft.com/office/drawing/2014/main" id="{E936F18F-2E65-F94F-BE9F-C680295DACB1}"/>
              </a:ext>
            </a:extLst>
          </p:cNvPr>
          <p:cNvSpPr txBox="1"/>
          <p:nvPr/>
        </p:nvSpPr>
        <p:spPr>
          <a:xfrm>
            <a:off x="6514747" y="6606175"/>
            <a:ext cx="571699" cy="296438"/>
          </a:xfrm>
          <a:prstGeom prst="rect">
            <a:avLst/>
          </a:prstGeom>
          <a:noFill/>
        </p:spPr>
        <p:txBody>
          <a:bodyPr wrap="none" rtlCol="0">
            <a:spAutoFit/>
          </a:bodyPr>
          <a:lstStyle/>
          <a:p>
            <a:r>
              <a:rPr lang="es-ES" sz="800" dirty="0">
                <a:latin typeface="Avenir Book" panose="02000503020000020003" pitchFamily="2" charset="0"/>
              </a:rPr>
              <a:t>1985</a:t>
            </a:r>
          </a:p>
        </p:txBody>
      </p:sp>
      <p:sp>
        <p:nvSpPr>
          <p:cNvPr id="26" name="CuadroTexto 38">
            <a:extLst>
              <a:ext uri="{FF2B5EF4-FFF2-40B4-BE49-F238E27FC236}">
                <a16:creationId xmlns:a16="http://schemas.microsoft.com/office/drawing/2014/main" id="{C21DFFC8-C43E-D24A-B823-C4549EED6645}"/>
              </a:ext>
            </a:extLst>
          </p:cNvPr>
          <p:cNvSpPr txBox="1"/>
          <p:nvPr/>
        </p:nvSpPr>
        <p:spPr>
          <a:xfrm>
            <a:off x="6894339" y="6606175"/>
            <a:ext cx="571699" cy="296438"/>
          </a:xfrm>
          <a:prstGeom prst="rect">
            <a:avLst/>
          </a:prstGeom>
          <a:noFill/>
        </p:spPr>
        <p:txBody>
          <a:bodyPr wrap="none" rtlCol="0">
            <a:spAutoFit/>
          </a:bodyPr>
          <a:lstStyle/>
          <a:p>
            <a:r>
              <a:rPr lang="es-ES" sz="800" dirty="0">
                <a:latin typeface="Avenir Book" panose="02000503020000020003" pitchFamily="2" charset="0"/>
              </a:rPr>
              <a:t>1995</a:t>
            </a:r>
          </a:p>
        </p:txBody>
      </p:sp>
      <p:sp>
        <p:nvSpPr>
          <p:cNvPr id="29" name="CuadroTexto 39">
            <a:extLst>
              <a:ext uri="{FF2B5EF4-FFF2-40B4-BE49-F238E27FC236}">
                <a16:creationId xmlns:a16="http://schemas.microsoft.com/office/drawing/2014/main" id="{8E7799EC-206C-D14D-8E6F-DFBB814DE55D}"/>
              </a:ext>
            </a:extLst>
          </p:cNvPr>
          <p:cNvSpPr txBox="1"/>
          <p:nvPr/>
        </p:nvSpPr>
        <p:spPr>
          <a:xfrm>
            <a:off x="7273932" y="6606175"/>
            <a:ext cx="571699" cy="296438"/>
          </a:xfrm>
          <a:prstGeom prst="rect">
            <a:avLst/>
          </a:prstGeom>
          <a:noFill/>
        </p:spPr>
        <p:txBody>
          <a:bodyPr wrap="none" rtlCol="0">
            <a:spAutoFit/>
          </a:bodyPr>
          <a:lstStyle/>
          <a:p>
            <a:r>
              <a:rPr lang="es-ES" sz="800" dirty="0">
                <a:latin typeface="Avenir Book" panose="02000503020000020003" pitchFamily="2" charset="0"/>
              </a:rPr>
              <a:t>2005</a:t>
            </a:r>
          </a:p>
        </p:txBody>
      </p:sp>
      <p:sp>
        <p:nvSpPr>
          <p:cNvPr id="30" name="CuadroTexto 40">
            <a:extLst>
              <a:ext uri="{FF2B5EF4-FFF2-40B4-BE49-F238E27FC236}">
                <a16:creationId xmlns:a16="http://schemas.microsoft.com/office/drawing/2014/main" id="{52AD164E-BD15-6846-855B-B2AA3536E7B6}"/>
              </a:ext>
            </a:extLst>
          </p:cNvPr>
          <p:cNvSpPr txBox="1"/>
          <p:nvPr/>
        </p:nvSpPr>
        <p:spPr>
          <a:xfrm>
            <a:off x="7653526" y="6606175"/>
            <a:ext cx="571699" cy="296438"/>
          </a:xfrm>
          <a:prstGeom prst="rect">
            <a:avLst/>
          </a:prstGeom>
          <a:noFill/>
        </p:spPr>
        <p:txBody>
          <a:bodyPr wrap="none" rtlCol="0">
            <a:spAutoFit/>
          </a:bodyPr>
          <a:lstStyle/>
          <a:p>
            <a:r>
              <a:rPr lang="es-ES" sz="800" dirty="0">
                <a:latin typeface="Avenir Book" panose="02000503020000020003" pitchFamily="2" charset="0"/>
              </a:rPr>
              <a:t>2015</a:t>
            </a:r>
          </a:p>
        </p:txBody>
      </p:sp>
      <p:sp>
        <p:nvSpPr>
          <p:cNvPr id="32" name="CuadroTexto 41">
            <a:extLst>
              <a:ext uri="{FF2B5EF4-FFF2-40B4-BE49-F238E27FC236}">
                <a16:creationId xmlns:a16="http://schemas.microsoft.com/office/drawing/2014/main" id="{93348259-1C23-2B41-8C4C-6915395437CB}"/>
              </a:ext>
            </a:extLst>
          </p:cNvPr>
          <p:cNvSpPr txBox="1"/>
          <p:nvPr/>
        </p:nvSpPr>
        <p:spPr>
          <a:xfrm>
            <a:off x="4863454" y="6251135"/>
            <a:ext cx="492297" cy="296438"/>
          </a:xfrm>
          <a:prstGeom prst="rect">
            <a:avLst/>
          </a:prstGeom>
          <a:noFill/>
        </p:spPr>
        <p:txBody>
          <a:bodyPr wrap="none" rtlCol="0">
            <a:spAutoFit/>
          </a:bodyPr>
          <a:lstStyle/>
          <a:p>
            <a:r>
              <a:rPr lang="es-ES" sz="800" dirty="0">
                <a:latin typeface="Avenir Book" panose="02000503020000020003" pitchFamily="2" charset="0"/>
              </a:rPr>
              <a:t>100</a:t>
            </a:r>
          </a:p>
        </p:txBody>
      </p:sp>
      <p:sp>
        <p:nvSpPr>
          <p:cNvPr id="36" name="CuadroTexto 42">
            <a:extLst>
              <a:ext uri="{FF2B5EF4-FFF2-40B4-BE49-F238E27FC236}">
                <a16:creationId xmlns:a16="http://schemas.microsoft.com/office/drawing/2014/main" id="{C9AD122D-2E1F-C746-BD7E-7CF8DB369A07}"/>
              </a:ext>
            </a:extLst>
          </p:cNvPr>
          <p:cNvSpPr txBox="1"/>
          <p:nvPr/>
        </p:nvSpPr>
        <p:spPr>
          <a:xfrm>
            <a:off x="4863454" y="5860355"/>
            <a:ext cx="492297" cy="296438"/>
          </a:xfrm>
          <a:prstGeom prst="rect">
            <a:avLst/>
          </a:prstGeom>
          <a:noFill/>
        </p:spPr>
        <p:txBody>
          <a:bodyPr wrap="none" rtlCol="0">
            <a:spAutoFit/>
          </a:bodyPr>
          <a:lstStyle/>
          <a:p>
            <a:r>
              <a:rPr lang="es-ES" sz="800" dirty="0">
                <a:latin typeface="Avenir Book" panose="02000503020000020003" pitchFamily="2" charset="0"/>
              </a:rPr>
              <a:t>200</a:t>
            </a:r>
          </a:p>
        </p:txBody>
      </p:sp>
      <p:sp>
        <p:nvSpPr>
          <p:cNvPr id="38" name="CuadroTexto 43">
            <a:extLst>
              <a:ext uri="{FF2B5EF4-FFF2-40B4-BE49-F238E27FC236}">
                <a16:creationId xmlns:a16="http://schemas.microsoft.com/office/drawing/2014/main" id="{59211D72-0ED1-1D43-8639-357E080D5EF6}"/>
              </a:ext>
            </a:extLst>
          </p:cNvPr>
          <p:cNvSpPr txBox="1"/>
          <p:nvPr/>
        </p:nvSpPr>
        <p:spPr>
          <a:xfrm>
            <a:off x="4863454" y="5469574"/>
            <a:ext cx="492297" cy="296438"/>
          </a:xfrm>
          <a:prstGeom prst="rect">
            <a:avLst/>
          </a:prstGeom>
          <a:noFill/>
        </p:spPr>
        <p:txBody>
          <a:bodyPr wrap="none" rtlCol="0">
            <a:spAutoFit/>
          </a:bodyPr>
          <a:lstStyle/>
          <a:p>
            <a:r>
              <a:rPr lang="es-ES" sz="800" dirty="0">
                <a:latin typeface="Avenir Book" panose="02000503020000020003" pitchFamily="2" charset="0"/>
              </a:rPr>
              <a:t>300</a:t>
            </a:r>
          </a:p>
        </p:txBody>
      </p:sp>
      <p:sp>
        <p:nvSpPr>
          <p:cNvPr id="39" name="CuadroTexto 44">
            <a:extLst>
              <a:ext uri="{FF2B5EF4-FFF2-40B4-BE49-F238E27FC236}">
                <a16:creationId xmlns:a16="http://schemas.microsoft.com/office/drawing/2014/main" id="{B59A2BD5-3970-7642-927D-A526003A8124}"/>
              </a:ext>
            </a:extLst>
          </p:cNvPr>
          <p:cNvSpPr txBox="1"/>
          <p:nvPr/>
        </p:nvSpPr>
        <p:spPr>
          <a:xfrm>
            <a:off x="4863443" y="5078792"/>
            <a:ext cx="492297" cy="296438"/>
          </a:xfrm>
          <a:prstGeom prst="rect">
            <a:avLst/>
          </a:prstGeom>
          <a:noFill/>
        </p:spPr>
        <p:txBody>
          <a:bodyPr wrap="none" rtlCol="0">
            <a:spAutoFit/>
          </a:bodyPr>
          <a:lstStyle/>
          <a:p>
            <a:r>
              <a:rPr lang="es-ES" sz="800" dirty="0">
                <a:latin typeface="Avenir Book" panose="02000503020000020003" pitchFamily="2" charset="0"/>
              </a:rPr>
              <a:t>400</a:t>
            </a:r>
          </a:p>
        </p:txBody>
      </p:sp>
      <p:sp>
        <p:nvSpPr>
          <p:cNvPr id="43" name="Rectangle 42">
            <a:extLst>
              <a:ext uri="{FF2B5EF4-FFF2-40B4-BE49-F238E27FC236}">
                <a16:creationId xmlns:a16="http://schemas.microsoft.com/office/drawing/2014/main" id="{17FA4ABF-A5C7-3D4F-8E88-EDBA71BE5DAE}"/>
              </a:ext>
            </a:extLst>
          </p:cNvPr>
          <p:cNvSpPr/>
          <p:nvPr/>
        </p:nvSpPr>
        <p:spPr>
          <a:xfrm>
            <a:off x="8463344" y="4517729"/>
            <a:ext cx="3678791" cy="223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4" name="Rectangle 43">
            <a:extLst>
              <a:ext uri="{FF2B5EF4-FFF2-40B4-BE49-F238E27FC236}">
                <a16:creationId xmlns:a16="http://schemas.microsoft.com/office/drawing/2014/main" id="{45815F41-F485-0742-8304-550693A62256}"/>
              </a:ext>
            </a:extLst>
          </p:cNvPr>
          <p:cNvSpPr/>
          <p:nvPr/>
        </p:nvSpPr>
        <p:spPr>
          <a:xfrm>
            <a:off x="8303370" y="4752762"/>
            <a:ext cx="399327" cy="1578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5" name="Rectangle 44">
            <a:extLst>
              <a:ext uri="{FF2B5EF4-FFF2-40B4-BE49-F238E27FC236}">
                <a16:creationId xmlns:a16="http://schemas.microsoft.com/office/drawing/2014/main" id="{C6527D1B-30E6-0645-9469-2F3775D4E85C}"/>
              </a:ext>
            </a:extLst>
          </p:cNvPr>
          <p:cNvSpPr/>
          <p:nvPr/>
        </p:nvSpPr>
        <p:spPr>
          <a:xfrm>
            <a:off x="12043815" y="4643672"/>
            <a:ext cx="148186" cy="1558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2" name="Rectangle 81">
            <a:extLst>
              <a:ext uri="{FF2B5EF4-FFF2-40B4-BE49-F238E27FC236}">
                <a16:creationId xmlns:a16="http://schemas.microsoft.com/office/drawing/2014/main" id="{8AA723A4-FF8D-1140-BA46-AE5C34AA5968}"/>
              </a:ext>
            </a:extLst>
          </p:cNvPr>
          <p:cNvSpPr/>
          <p:nvPr/>
        </p:nvSpPr>
        <p:spPr>
          <a:xfrm>
            <a:off x="9607858" y="3756011"/>
            <a:ext cx="1632178" cy="276999"/>
          </a:xfrm>
          <a:prstGeom prst="rect">
            <a:avLst/>
          </a:prstGeom>
        </p:spPr>
        <p:txBody>
          <a:bodyPr wrap="none">
            <a:spAutoFit/>
          </a:bodyPr>
          <a:lstStyle/>
          <a:p>
            <a:r>
              <a:rPr lang="en-ES" sz="1200" dirty="0">
                <a:latin typeface="Avenir Book" panose="02000503020000020003" pitchFamily="2" charset="0"/>
                <a:cs typeface="Arial" panose="020B0604020202020204" pitchFamily="34" charset="0"/>
              </a:rPr>
              <a:t>www.climatica.org.uk</a:t>
            </a:r>
            <a:endParaRPr lang="en-ES" sz="1200" dirty="0"/>
          </a:p>
        </p:txBody>
      </p:sp>
      <p:pic>
        <p:nvPicPr>
          <p:cNvPr id="83" name="Imagen 3">
            <a:extLst>
              <a:ext uri="{FF2B5EF4-FFF2-40B4-BE49-F238E27FC236}">
                <a16:creationId xmlns:a16="http://schemas.microsoft.com/office/drawing/2014/main" id="{6BE24548-D845-5F4C-999A-A783D06FEF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5317725" y="2232680"/>
            <a:ext cx="1632927" cy="1655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 name="Rectángulo 2">
            <a:extLst>
              <a:ext uri="{FF2B5EF4-FFF2-40B4-BE49-F238E27FC236}">
                <a16:creationId xmlns:a16="http://schemas.microsoft.com/office/drawing/2014/main" id="{91EFB33F-A687-2C49-A0D4-E724ADCF2B25}"/>
              </a:ext>
            </a:extLst>
          </p:cNvPr>
          <p:cNvSpPr/>
          <p:nvPr/>
        </p:nvSpPr>
        <p:spPr>
          <a:xfrm>
            <a:off x="5296772" y="3849816"/>
            <a:ext cx="1621149" cy="338554"/>
          </a:xfrm>
          <a:prstGeom prst="rect">
            <a:avLst/>
          </a:prstGeom>
        </p:spPr>
        <p:txBody>
          <a:bodyPr wrap="none">
            <a:spAutoFit/>
          </a:bodyPr>
          <a:lstStyle/>
          <a:p>
            <a:r>
              <a:rPr lang="es-ES" sz="1600" b="1" dirty="0">
                <a:latin typeface="Avenir" panose="02000503020000020003" pitchFamily="2" charset="0"/>
                <a:cs typeface="Avenir Medium"/>
              </a:rPr>
              <a:t>Solar </a:t>
            </a:r>
            <a:r>
              <a:rPr lang="es-ES" sz="1600" b="1" dirty="0" err="1">
                <a:latin typeface="Avenir" panose="02000503020000020003" pitchFamily="2" charset="0"/>
                <a:cs typeface="Avenir Medium"/>
              </a:rPr>
              <a:t>Irradiance</a:t>
            </a:r>
            <a:endParaRPr lang="es-ES" sz="1600" b="1" dirty="0">
              <a:latin typeface="Avenir" panose="02000503020000020003" pitchFamily="2" charset="0"/>
              <a:cs typeface="Avenir Medium"/>
            </a:endParaRPr>
          </a:p>
        </p:txBody>
      </p:sp>
      <p:sp>
        <p:nvSpPr>
          <p:cNvPr id="86" name="Rectángulo 28">
            <a:extLst>
              <a:ext uri="{FF2B5EF4-FFF2-40B4-BE49-F238E27FC236}">
                <a16:creationId xmlns:a16="http://schemas.microsoft.com/office/drawing/2014/main" id="{A7030278-A689-FC42-94D6-8AB25D2C3D47}"/>
              </a:ext>
            </a:extLst>
          </p:cNvPr>
          <p:cNvSpPr/>
          <p:nvPr/>
        </p:nvSpPr>
        <p:spPr>
          <a:xfrm>
            <a:off x="7065254" y="3849816"/>
            <a:ext cx="1777474" cy="338554"/>
          </a:xfrm>
          <a:prstGeom prst="rect">
            <a:avLst/>
          </a:prstGeom>
        </p:spPr>
        <p:txBody>
          <a:bodyPr wrap="none">
            <a:spAutoFit/>
          </a:bodyPr>
          <a:lstStyle/>
          <a:p>
            <a:r>
              <a:rPr lang="es-ES" sz="1600" dirty="0" err="1">
                <a:solidFill>
                  <a:schemeClr val="accent3"/>
                </a:solidFill>
                <a:latin typeface="Avenir Light" panose="020B0402020203020204" pitchFamily="34" charset="77"/>
                <a:cs typeface="Avenir Medium"/>
              </a:rPr>
              <a:t>Volcanic</a:t>
            </a:r>
            <a:r>
              <a:rPr lang="es-ES" sz="1600" dirty="0">
                <a:solidFill>
                  <a:schemeClr val="accent3"/>
                </a:solidFill>
                <a:latin typeface="Avenir Light" panose="020B0402020203020204" pitchFamily="34" charset="77"/>
                <a:cs typeface="Avenir Medium"/>
              </a:rPr>
              <a:t> </a:t>
            </a:r>
            <a:r>
              <a:rPr lang="es-ES" sz="1600" dirty="0" err="1">
                <a:solidFill>
                  <a:schemeClr val="accent3"/>
                </a:solidFill>
                <a:latin typeface="Avenir Light" panose="020B0402020203020204" pitchFamily="34" charset="77"/>
                <a:cs typeface="Avenir Medium"/>
              </a:rPr>
              <a:t>Aerosols</a:t>
            </a:r>
            <a:endParaRPr lang="es-ES" sz="1600" dirty="0">
              <a:solidFill>
                <a:schemeClr val="accent3"/>
              </a:solidFill>
              <a:latin typeface="Avenir Light" panose="020B0402020203020204" pitchFamily="34" charset="77"/>
              <a:cs typeface="Avenir Medium"/>
            </a:endParaRPr>
          </a:p>
        </p:txBody>
      </p:sp>
      <p:sp>
        <p:nvSpPr>
          <p:cNvPr id="87" name="Rectángulo 31">
            <a:extLst>
              <a:ext uri="{FF2B5EF4-FFF2-40B4-BE49-F238E27FC236}">
                <a16:creationId xmlns:a16="http://schemas.microsoft.com/office/drawing/2014/main" id="{39781CF0-3A06-9D4D-853B-68F240E34744}"/>
              </a:ext>
            </a:extLst>
          </p:cNvPr>
          <p:cNvSpPr/>
          <p:nvPr/>
        </p:nvSpPr>
        <p:spPr>
          <a:xfrm>
            <a:off x="6188791" y="4165608"/>
            <a:ext cx="1593705" cy="357662"/>
          </a:xfrm>
          <a:prstGeom prst="rect">
            <a:avLst/>
          </a:prstGeom>
          <a:noFill/>
        </p:spPr>
        <p:txBody>
          <a:bodyPr wrap="none">
            <a:spAutoFit/>
          </a:bodyPr>
          <a:lstStyle/>
          <a:p>
            <a:pPr algn="ctr"/>
            <a:r>
              <a:rPr lang="es-ES" sz="1724" b="1" dirty="0">
                <a:solidFill>
                  <a:srgbClr val="002060"/>
                </a:solidFill>
                <a:latin typeface="Avenir" panose="02000503020000020003" pitchFamily="2" charset="0"/>
                <a:cs typeface="Beirut" pitchFamily="2" charset="-78"/>
              </a:rPr>
              <a:t>Natural </a:t>
            </a:r>
            <a:r>
              <a:rPr lang="es-ES" sz="1724" b="1" dirty="0" err="1">
                <a:solidFill>
                  <a:srgbClr val="002060"/>
                </a:solidFill>
                <a:latin typeface="Avenir" panose="02000503020000020003" pitchFamily="2" charset="0"/>
                <a:cs typeface="Beirut" pitchFamily="2" charset="-78"/>
              </a:rPr>
              <a:t>Origin</a:t>
            </a:r>
            <a:endParaRPr lang="es-ES" sz="1724" b="1" dirty="0">
              <a:solidFill>
                <a:srgbClr val="002060"/>
              </a:solidFill>
              <a:latin typeface="Avenir" panose="02000503020000020003" pitchFamily="2" charset="0"/>
              <a:cs typeface="Beirut" pitchFamily="2" charset="-78"/>
            </a:endParaRPr>
          </a:p>
        </p:txBody>
      </p:sp>
      <p:sp>
        <p:nvSpPr>
          <p:cNvPr id="88" name="Título 1">
            <a:extLst>
              <a:ext uri="{FF2B5EF4-FFF2-40B4-BE49-F238E27FC236}">
                <a16:creationId xmlns:a16="http://schemas.microsoft.com/office/drawing/2014/main" id="{19B25F40-52A4-8C46-A3AD-A1EE5EC449C9}"/>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ESMs</a:t>
            </a:r>
            <a:r>
              <a:rPr lang="es-ES" sz="2700" b="0" dirty="0">
                <a:solidFill>
                  <a:schemeClr val="tx1"/>
                </a:solidFill>
                <a:latin typeface="Avenir Light" panose="020B0402020203020204" pitchFamily="34" charset="77"/>
              </a:rPr>
              <a:t> can </a:t>
            </a:r>
            <a:r>
              <a:rPr lang="es-ES" sz="2700" b="0" dirty="0" err="1">
                <a:solidFill>
                  <a:schemeClr val="tx1"/>
                </a:solidFill>
                <a:latin typeface="Avenir Light" panose="020B0402020203020204" pitchFamily="34" charset="77"/>
              </a:rPr>
              <a:t>help</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understand</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the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main</a:t>
            </a:r>
            <a:r>
              <a:rPr lang="es-ES" sz="2700" b="0" dirty="0">
                <a:solidFill>
                  <a:schemeClr val="tx1"/>
                </a:solidFill>
                <a:latin typeface="Avenir Light" panose="020B0402020203020204" pitchFamily="34" charset="77"/>
              </a:rPr>
              <a:t> drivers of </a:t>
            </a:r>
            <a:r>
              <a:rPr lang="es-ES" sz="2700" b="0" dirty="0" err="1">
                <a:solidFill>
                  <a:schemeClr val="tx1"/>
                </a:solidFill>
                <a:latin typeface="Avenir Light" panose="020B0402020203020204" pitchFamily="34" charset="77"/>
              </a:rPr>
              <a:t>past</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changes</a:t>
            </a:r>
            <a:r>
              <a:rPr lang="es-ES" sz="2700" b="0" dirty="0">
                <a:solidFill>
                  <a:schemeClr val="tx1"/>
                </a:solidFill>
                <a:latin typeface="Avenir Light" panose="020B0402020203020204" pitchFamily="34" charset="77"/>
              </a:rPr>
              <a:t> in </a:t>
            </a:r>
            <a:r>
              <a:rPr lang="es-ES" sz="2700" b="0" dirty="0" err="1">
                <a:solidFill>
                  <a:schemeClr val="tx1"/>
                </a:solidFill>
                <a:latin typeface="Avenir Light" panose="020B0402020203020204" pitchFamily="34" charset="77"/>
              </a:rPr>
              <a:t>climate</a:t>
            </a:r>
            <a:endParaRPr lang="es-ES" sz="2700" dirty="0">
              <a:solidFill>
                <a:schemeClr val="tx1"/>
              </a:solidFill>
              <a:latin typeface="Avenir Light" panose="020B0402020203020204" pitchFamily="34" charset="77"/>
            </a:endParaRPr>
          </a:p>
        </p:txBody>
      </p:sp>
      <p:pic>
        <p:nvPicPr>
          <p:cNvPr id="96" name="Imagen 3">
            <a:extLst>
              <a:ext uri="{FF2B5EF4-FFF2-40B4-BE49-F238E27FC236}">
                <a16:creationId xmlns:a16="http://schemas.microsoft.com/office/drawing/2014/main" id="{E2411281-1182-BD4E-9C0A-9CFDD38E086E}"/>
              </a:ext>
            </a:extLst>
          </p:cNvPr>
          <p:cNvPicPr>
            <a:picLocks noChangeAspect="1"/>
          </p:cNvPicPr>
          <p:nvPr/>
        </p:nvPicPr>
        <p:blipFill>
          <a:blip r:embed="rId6">
            <a:alphaModFix amt="50000"/>
            <a:extLst>
              <a:ext uri="{28A0092B-C50C-407E-A947-70E740481C1C}">
                <a14:useLocalDpi xmlns:a14="http://schemas.microsoft.com/office/drawing/2010/main" val="0"/>
              </a:ext>
            </a:extLst>
          </a:blip>
          <a:srcRect/>
          <a:stretch>
            <a:fillRect/>
          </a:stretch>
        </p:blipFill>
        <p:spPr bwMode="auto">
          <a:xfrm>
            <a:off x="7128568" y="2236432"/>
            <a:ext cx="1620001" cy="1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 name="Título 1">
            <a:extLst>
              <a:ext uri="{FF2B5EF4-FFF2-40B4-BE49-F238E27FC236}">
                <a16:creationId xmlns:a16="http://schemas.microsoft.com/office/drawing/2014/main" id="{1E11BA48-810D-2546-9F88-9547D34E2068}"/>
              </a:ext>
            </a:extLst>
          </p:cNvPr>
          <p:cNvSpPr>
            <a:spLocks noGrp="1"/>
          </p:cNvSpPr>
          <p:nvPr>
            <p:ph type="title"/>
          </p:nvPr>
        </p:nvSpPr>
        <p:spPr>
          <a:xfrm>
            <a:off x="462890" y="218250"/>
            <a:ext cx="10967110"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panose="02000503020000020003" pitchFamily="2" charset="0"/>
              </a:rPr>
              <a:t>climate</a:t>
            </a:r>
            <a:r>
              <a:rPr lang="es-ES" sz="3600" dirty="0">
                <a:latin typeface="Avenir" panose="02000503020000020003" pitchFamily="2" charset="0"/>
              </a:rPr>
              <a:t> </a:t>
            </a:r>
            <a:r>
              <a:rPr lang="es-ES" sz="3600" dirty="0" err="1">
                <a:latin typeface="Avenir" panose="02000503020000020003" pitchFamily="2" charset="0"/>
              </a:rPr>
              <a:t>change</a:t>
            </a:r>
            <a:r>
              <a:rPr lang="es-ES" sz="3600" dirty="0">
                <a:latin typeface="Avenir" panose="02000503020000020003" pitchFamily="2" charset="0"/>
              </a:rPr>
              <a:t> </a:t>
            </a:r>
            <a:r>
              <a:rPr lang="es-ES" sz="3600" dirty="0" err="1">
                <a:latin typeface="Avenir" panose="02000503020000020003" pitchFamily="2" charset="0"/>
              </a:rPr>
              <a:t>attribution</a:t>
            </a:r>
            <a:endParaRPr lang="es-ES" sz="3600" dirty="0">
              <a:latin typeface="Avenir" panose="02000503020000020003" pitchFamily="2" charset="0"/>
            </a:endParaRPr>
          </a:p>
        </p:txBody>
      </p:sp>
      <p:sp>
        <p:nvSpPr>
          <p:cNvPr id="100" name="Rectángulo 31">
            <a:extLst>
              <a:ext uri="{FF2B5EF4-FFF2-40B4-BE49-F238E27FC236}">
                <a16:creationId xmlns:a16="http://schemas.microsoft.com/office/drawing/2014/main" id="{D2170C2B-1641-5349-A7D5-88B2A5029F10}"/>
              </a:ext>
            </a:extLst>
          </p:cNvPr>
          <p:cNvSpPr/>
          <p:nvPr/>
        </p:nvSpPr>
        <p:spPr>
          <a:xfrm>
            <a:off x="5365952" y="1657324"/>
            <a:ext cx="3304784" cy="400110"/>
          </a:xfrm>
          <a:prstGeom prst="rect">
            <a:avLst/>
          </a:prstGeom>
          <a:solidFill>
            <a:schemeClr val="bg1">
              <a:lumMod val="50000"/>
            </a:schemeClr>
          </a:solidFill>
        </p:spPr>
        <p:txBody>
          <a:bodyPr wrap="none">
            <a:spAutoFit/>
          </a:bodyPr>
          <a:lstStyle/>
          <a:p>
            <a:pPr algn="ctr"/>
            <a:r>
              <a:rPr lang="es-ES" sz="2000" dirty="0" err="1">
                <a:solidFill>
                  <a:schemeClr val="bg1"/>
                </a:solidFill>
                <a:latin typeface="Avenir Book" panose="02000503020000020003" pitchFamily="2" charset="0"/>
                <a:cs typeface="Avenir Heavy"/>
              </a:rPr>
              <a:t>External</a:t>
            </a:r>
            <a:r>
              <a:rPr lang="es-ES" sz="2000" dirty="0">
                <a:solidFill>
                  <a:schemeClr val="bg1"/>
                </a:solidFill>
                <a:latin typeface="Avenir Book" panose="02000503020000020003" pitchFamily="2" charset="0"/>
                <a:cs typeface="Avenir Heavy"/>
              </a:rPr>
              <a:t> </a:t>
            </a:r>
            <a:r>
              <a:rPr lang="es-ES" sz="2000" dirty="0" err="1">
                <a:solidFill>
                  <a:schemeClr val="bg1"/>
                </a:solidFill>
                <a:latin typeface="Avenir Book" panose="02000503020000020003" pitchFamily="2" charset="0"/>
                <a:cs typeface="Avenir Heavy"/>
              </a:rPr>
              <a:t>radiative</a:t>
            </a:r>
            <a:r>
              <a:rPr lang="es-ES" sz="2000" dirty="0">
                <a:solidFill>
                  <a:schemeClr val="bg1"/>
                </a:solidFill>
                <a:latin typeface="Avenir Book" panose="02000503020000020003" pitchFamily="2" charset="0"/>
                <a:cs typeface="Avenir Heavy"/>
              </a:rPr>
              <a:t> </a:t>
            </a:r>
            <a:r>
              <a:rPr lang="es-ES" sz="2000" dirty="0" err="1">
                <a:solidFill>
                  <a:schemeClr val="bg1"/>
                </a:solidFill>
                <a:latin typeface="Avenir Book" panose="02000503020000020003" pitchFamily="2" charset="0"/>
                <a:cs typeface="Avenir Heavy"/>
              </a:rPr>
              <a:t>forcers</a:t>
            </a:r>
            <a:endParaRPr lang="es-ES" sz="2000" dirty="0">
              <a:solidFill>
                <a:schemeClr val="bg1"/>
              </a:solidFill>
              <a:latin typeface="Avenir Book" panose="02000503020000020003" pitchFamily="2" charset="0"/>
              <a:cs typeface="Avenir Heavy"/>
            </a:endParaRPr>
          </a:p>
        </p:txBody>
      </p:sp>
      <p:sp>
        <p:nvSpPr>
          <p:cNvPr id="33" name="Rectangle 32">
            <a:extLst>
              <a:ext uri="{FF2B5EF4-FFF2-40B4-BE49-F238E27FC236}">
                <a16:creationId xmlns:a16="http://schemas.microsoft.com/office/drawing/2014/main" id="{87B5609A-6BB7-DC45-BFBA-8B362FC68B06}"/>
              </a:ext>
            </a:extLst>
          </p:cNvPr>
          <p:cNvSpPr/>
          <p:nvPr/>
        </p:nvSpPr>
        <p:spPr>
          <a:xfrm>
            <a:off x="116764" y="1941420"/>
            <a:ext cx="5045740" cy="338554"/>
          </a:xfrm>
          <a:prstGeom prst="rect">
            <a:avLst/>
          </a:prstGeom>
        </p:spPr>
        <p:txBody>
          <a:bodyPr wrap="none">
            <a:spAutoFit/>
          </a:bodyPr>
          <a:lstStyle/>
          <a:p>
            <a:r>
              <a:rPr lang="en-ES" sz="1600" dirty="0">
                <a:latin typeface="Avenir Book" panose="02000503020000020003" pitchFamily="2" charset="0"/>
                <a:cs typeface="Arial" panose="020B0604020202020204" pitchFamily="34" charset="0"/>
              </a:rPr>
              <a:t>Observed Global Surface Temperature anomaly (in K)</a:t>
            </a:r>
            <a:endParaRPr lang="en-ES" sz="1600" dirty="0"/>
          </a:p>
        </p:txBody>
      </p:sp>
    </p:spTree>
    <p:extLst>
      <p:ext uri="{BB962C8B-B14F-4D97-AF65-F5344CB8AC3E}">
        <p14:creationId xmlns:p14="http://schemas.microsoft.com/office/powerpoint/2010/main" val="285016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p:txBody>
          <a:bodyPr/>
          <a:lstStyle/>
          <a:p>
            <a:r>
              <a:rPr lang="es-ES" altLang="es-ES" b="0" dirty="0">
                <a:latin typeface="Avenir Light" panose="020B0402020203020204" pitchFamily="34" charset="77"/>
              </a:rPr>
              <a:t>Barcelona </a:t>
            </a:r>
            <a:r>
              <a:rPr lang="es-ES" altLang="es-ES" b="0" dirty="0" err="1">
                <a:latin typeface="Avenir Light" panose="020B0402020203020204" pitchFamily="34" charset="77"/>
              </a:rPr>
              <a:t>Supercomputing</a:t>
            </a:r>
            <a:r>
              <a:rPr lang="es-ES" altLang="es-ES" b="0" dirty="0">
                <a:latin typeface="Avenir Light" panose="020B0402020203020204" pitchFamily="34" charset="77"/>
              </a:rPr>
              <a:t> Center</a:t>
            </a:r>
            <a:br>
              <a:rPr lang="es-ES" altLang="es-ES" b="0" dirty="0">
                <a:latin typeface="Avenir Light" panose="020B0402020203020204" pitchFamily="34" charset="77"/>
              </a:rPr>
            </a:br>
            <a:r>
              <a:rPr lang="es-ES" altLang="es-ES" b="0" dirty="0">
                <a:latin typeface="Avenir Light" panose="020B0402020203020204" pitchFamily="34" charset="77"/>
              </a:rPr>
              <a:t>Centro Nacional de Supercomputación</a:t>
            </a:r>
            <a:endParaRPr lang="es-ES" b="0" dirty="0">
              <a:latin typeface="Avenir Light" panose="020B0402020203020204" pitchFamily="34" charset="77"/>
            </a:endParaRPr>
          </a:p>
        </p:txBody>
      </p:sp>
      <p:sp>
        <p:nvSpPr>
          <p:cNvPr id="23" name="Rectangle 3"/>
          <p:cNvSpPr txBox="1">
            <a:spLocks noChangeArrowheads="1"/>
          </p:cNvSpPr>
          <p:nvPr/>
        </p:nvSpPr>
        <p:spPr>
          <a:xfrm>
            <a:off x="3024324" y="1782159"/>
            <a:ext cx="5852909" cy="378296"/>
          </a:xfrm>
          <a:prstGeom prst="rect">
            <a:avLst/>
          </a:prstGeom>
        </p:spPr>
        <p:txBody>
          <a:bodyPr lIns="0" tIns="32150" rIns="0" bIns="32150"/>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6800" indent="0" algn="ctr" defTabSz="449263">
              <a:buFontTx/>
              <a:buNone/>
              <a:defRPr/>
            </a:pPr>
            <a:r>
              <a:rPr lang="en-US" altLang="en-US" dirty="0">
                <a:solidFill>
                  <a:srgbClr val="0070C0"/>
                </a:solidFill>
                <a:latin typeface="Avenir Medium" panose="02000503020000020003" pitchFamily="2" charset="0"/>
                <a:ea typeface="ＭＳ Ｐゴシック" pitchFamily="34" charset="-128"/>
              </a:rPr>
              <a:t>BSC-CNS objectives</a:t>
            </a:r>
          </a:p>
        </p:txBody>
      </p:sp>
      <p:grpSp>
        <p:nvGrpSpPr>
          <p:cNvPr id="31" name="Grupo 30"/>
          <p:cNvGrpSpPr/>
          <p:nvPr/>
        </p:nvGrpSpPr>
        <p:grpSpPr>
          <a:xfrm>
            <a:off x="444510" y="2336213"/>
            <a:ext cx="3352646" cy="2031012"/>
            <a:chOff x="444510" y="2336213"/>
            <a:chExt cx="3352646" cy="2031012"/>
          </a:xfrm>
        </p:grpSpPr>
        <p:sp>
          <p:nvSpPr>
            <p:cNvPr id="22" name="Redondear rectángulo de esquina del mismo lado 21"/>
            <p:cNvSpPr/>
            <p:nvPr/>
          </p:nvSpPr>
          <p:spPr>
            <a:xfrm rot="10800000">
              <a:off x="444510" y="3312425"/>
              <a:ext cx="3348312" cy="1054800"/>
            </a:xfrm>
            <a:prstGeom prst="round2SameRect">
              <a:avLst/>
            </a:prstGeom>
            <a:gradFill flip="none" rotWithShape="1">
              <a:gsLst>
                <a:gs pos="0">
                  <a:srgbClr val="D7E6FA"/>
                </a:gs>
                <a:gs pos="100000">
                  <a:srgbClr val="F2F7FD"/>
                </a:gs>
              </a:gsLst>
              <a:lin ang="5400000" scaled="1"/>
              <a:tileRect/>
            </a:gradFill>
            <a:ln>
              <a:solidFill>
                <a:schemeClr val="tx2">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dirty="0">
                <a:latin typeface="Avenir Book" panose="02000503020000020003" pitchFamily="2" charset="0"/>
              </a:endParaRPr>
            </a:p>
          </p:txBody>
        </p:sp>
        <p:sp>
          <p:nvSpPr>
            <p:cNvPr id="24" name="CuadroTexto 23"/>
            <p:cNvSpPr txBox="1"/>
            <p:nvPr/>
          </p:nvSpPr>
          <p:spPr>
            <a:xfrm>
              <a:off x="525320" y="3604658"/>
              <a:ext cx="3129130" cy="584775"/>
            </a:xfrm>
            <a:prstGeom prst="rect">
              <a:avLst/>
            </a:prstGeom>
            <a:noFill/>
          </p:spPr>
          <p:txBody>
            <a:bodyPr wrap="square" rtlCol="0">
              <a:spAutoFit/>
            </a:bodyPr>
            <a:lstStyle/>
            <a:p>
              <a:pPr algn="ctr"/>
              <a:r>
                <a:rPr lang="en-US" altLang="en-US" sz="1600" dirty="0">
                  <a:solidFill>
                    <a:srgbClr val="002060"/>
                  </a:solidFill>
                  <a:latin typeface="Avenir Book" panose="02000503020000020003" pitchFamily="2" charset="0"/>
                  <a:ea typeface="ＭＳ Ｐゴシック" pitchFamily="34" charset="-128"/>
                </a:rPr>
                <a:t>Supercomputing services</a:t>
              </a:r>
            </a:p>
            <a:p>
              <a:pPr algn="ctr"/>
              <a:r>
                <a:rPr lang="en-US" altLang="en-US" sz="1600" dirty="0">
                  <a:solidFill>
                    <a:srgbClr val="002060"/>
                  </a:solidFill>
                  <a:latin typeface="Avenir Book" panose="02000503020000020003" pitchFamily="2" charset="0"/>
                  <a:ea typeface="ＭＳ Ｐゴシック" pitchFamily="34" charset="-128"/>
                </a:rPr>
                <a:t>to Spanish and EU researchers</a:t>
              </a:r>
            </a:p>
          </p:txBody>
        </p:sp>
        <p:sp>
          <p:nvSpPr>
            <p:cNvPr id="27" name="Redondear rectángulo de esquina del mismo lado 26"/>
            <p:cNvSpPr/>
            <p:nvPr/>
          </p:nvSpPr>
          <p:spPr>
            <a:xfrm>
              <a:off x="449156" y="2336213"/>
              <a:ext cx="3348000" cy="1155600"/>
            </a:xfrm>
            <a:prstGeom prst="round2SameRect">
              <a:avLst/>
            </a:prstGeom>
            <a:blipFill dpi="0" rotWithShape="1">
              <a:blip r:embed="rId2"/>
              <a:srcRect/>
              <a:tile tx="-63500" ty="-787400" sx="80000" sy="80000" flip="none" algn="tl"/>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noFill/>
              </a:endParaRPr>
            </a:p>
          </p:txBody>
        </p:sp>
      </p:grpSp>
      <p:grpSp>
        <p:nvGrpSpPr>
          <p:cNvPr id="32" name="Grupo 31"/>
          <p:cNvGrpSpPr/>
          <p:nvPr/>
        </p:nvGrpSpPr>
        <p:grpSpPr>
          <a:xfrm>
            <a:off x="4422001" y="2336213"/>
            <a:ext cx="3348000" cy="2030186"/>
            <a:chOff x="4422001" y="2336213"/>
            <a:chExt cx="3348000" cy="2030186"/>
          </a:xfrm>
        </p:grpSpPr>
        <p:sp>
          <p:nvSpPr>
            <p:cNvPr id="21" name="Redondear rectángulo de esquina del mismo lado 20"/>
            <p:cNvSpPr/>
            <p:nvPr/>
          </p:nvSpPr>
          <p:spPr>
            <a:xfrm rot="10800000">
              <a:off x="4422001" y="3313251"/>
              <a:ext cx="3348000" cy="1053148"/>
            </a:xfrm>
            <a:prstGeom prst="round2SameRect">
              <a:avLst/>
            </a:prstGeom>
            <a:gradFill>
              <a:gsLst>
                <a:gs pos="0">
                  <a:srgbClr val="D7E6FA"/>
                </a:gs>
                <a:gs pos="100000">
                  <a:srgbClr val="F2F7FD"/>
                </a:gs>
              </a:gsLst>
              <a:lin ang="5400000" scaled="1"/>
            </a:gradFill>
            <a:ln>
              <a:solidFill>
                <a:schemeClr val="tx2">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sp>
          <p:nvSpPr>
            <p:cNvPr id="25" name="CuadroTexto 24"/>
            <p:cNvSpPr txBox="1"/>
            <p:nvPr/>
          </p:nvSpPr>
          <p:spPr>
            <a:xfrm>
              <a:off x="4556007" y="3604658"/>
              <a:ext cx="3079987" cy="584775"/>
            </a:xfrm>
            <a:prstGeom prst="rect">
              <a:avLst/>
            </a:prstGeom>
            <a:noFill/>
          </p:spPr>
          <p:txBody>
            <a:bodyPr wrap="square" rtlCol="0">
              <a:spAutoFit/>
            </a:bodyPr>
            <a:lstStyle/>
            <a:p>
              <a:pPr indent="-285750" algn="ctr" defTabSz="449263">
                <a:defRPr/>
              </a:pPr>
              <a:r>
                <a:rPr lang="en-US" altLang="en-US" sz="1600" dirty="0">
                  <a:solidFill>
                    <a:srgbClr val="002060"/>
                  </a:solidFill>
                  <a:latin typeface="Avenir Book" panose="02000503020000020003" pitchFamily="2" charset="0"/>
                  <a:ea typeface="ＭＳ Ｐゴシック" pitchFamily="34" charset="-128"/>
                </a:rPr>
                <a:t>R&amp;D in Computer, Life, Earth and Engineering Sciences</a:t>
              </a:r>
            </a:p>
          </p:txBody>
        </p:sp>
        <p:sp>
          <p:nvSpPr>
            <p:cNvPr id="28" name="Redondear rectángulo de esquina del mismo lado 27"/>
            <p:cNvSpPr/>
            <p:nvPr/>
          </p:nvSpPr>
          <p:spPr>
            <a:xfrm>
              <a:off x="4422312" y="2336213"/>
              <a:ext cx="3347377" cy="1155600"/>
            </a:xfrm>
            <a:prstGeom prst="round2SameRect">
              <a:avLst/>
            </a:prstGeom>
            <a:blipFill dpi="0" rotWithShape="1">
              <a:blip r:embed="rId3"/>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grpSp>
      <p:grpSp>
        <p:nvGrpSpPr>
          <p:cNvPr id="33" name="Grupo 32"/>
          <p:cNvGrpSpPr/>
          <p:nvPr/>
        </p:nvGrpSpPr>
        <p:grpSpPr>
          <a:xfrm>
            <a:off x="8390921" y="2335817"/>
            <a:ext cx="3348312" cy="2030583"/>
            <a:chOff x="8390921" y="2335817"/>
            <a:chExt cx="3348312" cy="2030583"/>
          </a:xfrm>
        </p:grpSpPr>
        <p:sp>
          <p:nvSpPr>
            <p:cNvPr id="20" name="Redondear rectángulo de esquina del mismo lado 19"/>
            <p:cNvSpPr/>
            <p:nvPr/>
          </p:nvSpPr>
          <p:spPr>
            <a:xfrm rot="10800000">
              <a:off x="8391233" y="3313252"/>
              <a:ext cx="3348000" cy="1053148"/>
            </a:xfrm>
            <a:prstGeom prst="round2SameRect">
              <a:avLst/>
            </a:prstGeom>
            <a:gradFill>
              <a:gsLst>
                <a:gs pos="0">
                  <a:srgbClr val="D7E6FA"/>
                </a:gs>
                <a:gs pos="100000">
                  <a:srgbClr val="F2F7FD"/>
                </a:gs>
              </a:gsLst>
              <a:lin ang="5400000" scaled="1"/>
            </a:gradFill>
            <a:ln>
              <a:solidFill>
                <a:schemeClr val="tx2">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sp>
          <p:nvSpPr>
            <p:cNvPr id="26" name="CuadroTexto 25"/>
            <p:cNvSpPr txBox="1"/>
            <p:nvPr/>
          </p:nvSpPr>
          <p:spPr>
            <a:xfrm>
              <a:off x="8501449" y="3604658"/>
              <a:ext cx="3076832" cy="584775"/>
            </a:xfrm>
            <a:prstGeom prst="rect">
              <a:avLst/>
            </a:prstGeom>
            <a:noFill/>
          </p:spPr>
          <p:txBody>
            <a:bodyPr wrap="square" rtlCol="0">
              <a:spAutoFit/>
            </a:bodyPr>
            <a:lstStyle/>
            <a:p>
              <a:pPr indent="0" algn="ctr" defTabSz="449263">
                <a:buNone/>
                <a:defRPr/>
              </a:pPr>
              <a:r>
                <a:rPr lang="en-US" altLang="en-US" sz="1600" dirty="0">
                  <a:solidFill>
                    <a:srgbClr val="002060"/>
                  </a:solidFill>
                  <a:latin typeface="Avenir Book" panose="02000503020000020003" pitchFamily="2" charset="0"/>
                  <a:ea typeface="ＭＳ Ｐゴシック" pitchFamily="34" charset="-128"/>
                </a:rPr>
                <a:t>PhD </a:t>
              </a:r>
              <a:r>
                <a:rPr lang="en-US" altLang="en-US" sz="1600" dirty="0" err="1">
                  <a:solidFill>
                    <a:srgbClr val="002060"/>
                  </a:solidFill>
                  <a:latin typeface="Avenir Book" panose="02000503020000020003" pitchFamily="2" charset="0"/>
                  <a:ea typeface="ＭＳ Ｐゴシック" pitchFamily="34" charset="-128"/>
                </a:rPr>
                <a:t>programme</a:t>
              </a:r>
              <a:r>
                <a:rPr lang="en-US" altLang="en-US" sz="1600" dirty="0">
                  <a:solidFill>
                    <a:srgbClr val="002060"/>
                  </a:solidFill>
                  <a:latin typeface="Avenir Book" panose="02000503020000020003" pitchFamily="2" charset="0"/>
                  <a:ea typeface="ＭＳ Ｐゴシック" pitchFamily="34" charset="-128"/>
                </a:rPr>
                <a:t>, technology transfer,  public engagement</a:t>
              </a:r>
            </a:p>
          </p:txBody>
        </p:sp>
        <p:sp>
          <p:nvSpPr>
            <p:cNvPr id="29" name="Redondear rectángulo de esquina del mismo lado 28"/>
            <p:cNvSpPr/>
            <p:nvPr/>
          </p:nvSpPr>
          <p:spPr>
            <a:xfrm>
              <a:off x="8390921" y="2335817"/>
              <a:ext cx="3348000" cy="1156393"/>
            </a:xfrm>
            <a:prstGeom prst="round2SameRect">
              <a:avLst/>
            </a:prstGeom>
            <a:blipFill dpi="0" rotWithShape="1">
              <a:blip r:embed="rId4"/>
              <a:srcRect/>
              <a:tile tx="-381000" ty="-292100" sx="40000" sy="40000" flip="none" algn="tl"/>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grpSp>
      <p:grpSp>
        <p:nvGrpSpPr>
          <p:cNvPr id="19" name="Grupo 18"/>
          <p:cNvGrpSpPr/>
          <p:nvPr/>
        </p:nvGrpSpPr>
        <p:grpSpPr>
          <a:xfrm>
            <a:off x="2308851" y="4643388"/>
            <a:ext cx="7723891" cy="1916381"/>
            <a:chOff x="2308851" y="4643388"/>
            <a:chExt cx="7723891" cy="1916381"/>
          </a:xfrm>
        </p:grpSpPr>
        <p:grpSp>
          <p:nvGrpSpPr>
            <p:cNvPr id="2" name="Grupo 1"/>
            <p:cNvGrpSpPr/>
            <p:nvPr/>
          </p:nvGrpSpPr>
          <p:grpSpPr>
            <a:xfrm>
              <a:off x="2308851" y="4643388"/>
              <a:ext cx="7723891" cy="1916381"/>
              <a:chOff x="2601540" y="4235038"/>
              <a:chExt cx="7723891" cy="1916381"/>
            </a:xfrm>
          </p:grpSpPr>
          <p:sp>
            <p:nvSpPr>
              <p:cNvPr id="4" name="Rectángulo redondeado 3"/>
              <p:cNvSpPr/>
              <p:nvPr/>
            </p:nvSpPr>
            <p:spPr>
              <a:xfrm>
                <a:off x="5176785" y="5419833"/>
                <a:ext cx="5148646" cy="457200"/>
              </a:xfrm>
              <a:prstGeom prst="roundRect">
                <a:avLst/>
              </a:prstGeom>
              <a:solidFill>
                <a:schemeClr val="bg1"/>
              </a:solidFill>
              <a:ln w="9525">
                <a:solidFill>
                  <a:srgbClr val="0070C0">
                    <a:alpha val="75000"/>
                  </a:srgbClr>
                </a:solidFill>
              </a:ln>
              <a:effectLst>
                <a:outerShdw blurRad="50800" dist="25400" dir="2700000" algn="tl" rotWithShape="0">
                  <a:schemeClr val="tx2">
                    <a:lumMod val="60000"/>
                    <a:lumOff val="40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redondeado 4"/>
              <p:cNvSpPr/>
              <p:nvPr/>
            </p:nvSpPr>
            <p:spPr>
              <a:xfrm>
                <a:off x="5176785" y="4889991"/>
                <a:ext cx="5148646" cy="457200"/>
              </a:xfrm>
              <a:prstGeom prst="roundRect">
                <a:avLst/>
              </a:prstGeom>
              <a:solidFill>
                <a:schemeClr val="bg1"/>
              </a:solidFill>
              <a:ln w="9525">
                <a:solidFill>
                  <a:srgbClr val="0070C0">
                    <a:alpha val="75000"/>
                  </a:srgbClr>
                </a:solidFill>
              </a:ln>
              <a:effectLst>
                <a:outerShdw blurRad="50800" dist="25400" dir="2700000" algn="tl" rotWithShape="0">
                  <a:schemeClr val="tx2">
                    <a:lumMod val="60000"/>
                    <a:lumOff val="40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redondeado 5"/>
              <p:cNvSpPr/>
              <p:nvPr/>
            </p:nvSpPr>
            <p:spPr>
              <a:xfrm>
                <a:off x="5176785" y="4360149"/>
                <a:ext cx="5148646" cy="457200"/>
              </a:xfrm>
              <a:prstGeom prst="roundRect">
                <a:avLst/>
              </a:prstGeom>
              <a:solidFill>
                <a:schemeClr val="bg1"/>
              </a:solidFill>
              <a:ln w="9525">
                <a:solidFill>
                  <a:srgbClr val="0070C0">
                    <a:alpha val="75000"/>
                  </a:srgbClr>
                </a:solidFill>
              </a:ln>
              <a:effectLst>
                <a:outerShdw blurRad="50800" dist="25400" dir="2700000" algn="tl" rotWithShape="0">
                  <a:schemeClr val="tx2">
                    <a:lumMod val="60000"/>
                    <a:lumOff val="40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angle 3"/>
              <p:cNvSpPr txBox="1">
                <a:spLocks noChangeArrowheads="1"/>
              </p:cNvSpPr>
              <p:nvPr/>
            </p:nvSpPr>
            <p:spPr>
              <a:xfrm>
                <a:off x="5385581" y="4269683"/>
                <a:ext cx="4079664" cy="1881736"/>
              </a:xfrm>
              <a:prstGeom prst="rect">
                <a:avLst/>
              </a:prstGeom>
            </p:spPr>
            <p:txBody>
              <a:bodyPr wrap="square" lIns="0" tIns="32150" rIns="0" bIns="32150"/>
              <a:lstStyle>
                <a:lvl1pPr marL="342900" indent="-342900" algn="l" rtl="0" eaLnBrk="0" fontAlgn="base" hangingPunct="0">
                  <a:spcBef>
                    <a:spcPct val="20000"/>
                  </a:spcBef>
                  <a:spcAft>
                    <a:spcPct val="0"/>
                  </a:spcAft>
                  <a:buChar char="•"/>
                  <a:defRPr sz="2400">
                    <a:solidFill>
                      <a:schemeClr val="tx1"/>
                    </a:solidFill>
                    <a:latin typeface="Calibri" panose="020F0502020204030204" pitchFamily="34" charset="0"/>
                  </a:defRPr>
                </a:lvl1pPr>
                <a:lvl2pPr marL="742950" indent="-285750" algn="l" rtl="0" eaLnBrk="0" fontAlgn="base" hangingPunct="0">
                  <a:spcBef>
                    <a:spcPct val="20000"/>
                  </a:spcBef>
                  <a:spcAft>
                    <a:spcPct val="0"/>
                  </a:spcAft>
                  <a:buChar char="–"/>
                  <a:defRPr sz="20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18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16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1400">
                    <a:solidFill>
                      <a:schemeClr val="tx1"/>
                    </a:solidFill>
                    <a:latin typeface="Calibri" panose="020F0502020204030204" pitchFamily="34" charset="0"/>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a:lstStyle>
              <a:p>
                <a:pPr marL="0" indent="0" defTabSz="449263" eaLnBrk="1" hangingPunct="1">
                  <a:lnSpc>
                    <a:spcPct val="180000"/>
                  </a:lnSpc>
                  <a:buNone/>
                  <a:defRPr/>
                </a:pPr>
                <a:r>
                  <a:rPr lang="en-US" altLang="en-US" sz="1500" kern="0" dirty="0">
                    <a:solidFill>
                      <a:srgbClr val="0070C0"/>
                    </a:solidFill>
                    <a:latin typeface="Avenir Light" panose="020B0402020203020204" pitchFamily="34" charset="77"/>
                    <a:ea typeface="ＭＳ Ｐゴシック" pitchFamily="34" charset="-128"/>
                  </a:rPr>
                  <a:t>Spanish Government                          </a:t>
                </a:r>
                <a:r>
                  <a:rPr lang="en-US" altLang="en-US" sz="1700" b="1" kern="0" dirty="0">
                    <a:solidFill>
                      <a:srgbClr val="004890"/>
                    </a:solidFill>
                    <a:latin typeface="Avenir Light" panose="020B0402020203020204" pitchFamily="34" charset="77"/>
                    <a:ea typeface="ＭＳ Ｐゴシック" pitchFamily="34" charset="-128"/>
                  </a:rPr>
                  <a:t>60%</a:t>
                </a:r>
              </a:p>
              <a:p>
                <a:pPr marL="0" indent="0" defTabSz="449263" eaLnBrk="1" hangingPunct="1">
                  <a:lnSpc>
                    <a:spcPct val="180000"/>
                  </a:lnSpc>
                  <a:spcBef>
                    <a:spcPts val="409"/>
                  </a:spcBef>
                  <a:buNone/>
                  <a:defRPr/>
                </a:pPr>
                <a:r>
                  <a:rPr lang="en-US" altLang="en-US" sz="1500" kern="0" dirty="0">
                    <a:solidFill>
                      <a:srgbClr val="0070C0"/>
                    </a:solidFill>
                    <a:latin typeface="Avenir Light" panose="020B0402020203020204" pitchFamily="34" charset="77"/>
                    <a:ea typeface="ＭＳ Ｐゴシック" pitchFamily="34" charset="-128"/>
                  </a:rPr>
                  <a:t>Catalan Government    </a:t>
                </a:r>
                <a:r>
                  <a:rPr lang="en-US" altLang="en-US" sz="1500" kern="0" dirty="0">
                    <a:latin typeface="Avenir Light" panose="020B0402020203020204" pitchFamily="34" charset="77"/>
                    <a:ea typeface="ＭＳ Ｐゴシック" pitchFamily="34" charset="-128"/>
                  </a:rPr>
                  <a:t>		       </a:t>
                </a:r>
                <a:r>
                  <a:rPr lang="en-US" altLang="en-US" sz="1700" b="1" kern="0" dirty="0">
                    <a:solidFill>
                      <a:srgbClr val="004890"/>
                    </a:solidFill>
                    <a:latin typeface="Avenir Light" panose="020B0402020203020204" pitchFamily="34" charset="77"/>
                    <a:ea typeface="ＭＳ Ｐゴシック" pitchFamily="34" charset="-128"/>
                  </a:rPr>
                  <a:t>30%</a:t>
                </a:r>
              </a:p>
              <a:p>
                <a:pPr marL="0" indent="0" eaLnBrk="1" hangingPunct="1">
                  <a:lnSpc>
                    <a:spcPct val="180000"/>
                  </a:lnSpc>
                  <a:buNone/>
                  <a:defRPr/>
                </a:pPr>
                <a:r>
                  <a:rPr lang="en-US" altLang="en-US" sz="1500" kern="0" dirty="0">
                    <a:solidFill>
                      <a:srgbClr val="0070C0"/>
                    </a:solidFill>
                    <a:latin typeface="Avenir Light" panose="020B0402020203020204" pitchFamily="34" charset="77"/>
                    <a:ea typeface="ＭＳ Ｐゴシック" pitchFamily="34" charset="-128"/>
                  </a:rPr>
                  <a:t>Univ. </a:t>
                </a:r>
                <a:r>
                  <a:rPr lang="en-US" altLang="en-US" sz="1500" kern="0" dirty="0" err="1">
                    <a:solidFill>
                      <a:srgbClr val="0070C0"/>
                    </a:solidFill>
                    <a:latin typeface="Avenir Light" panose="020B0402020203020204" pitchFamily="34" charset="77"/>
                    <a:ea typeface="ＭＳ Ｐゴシック" pitchFamily="34" charset="-128"/>
                  </a:rPr>
                  <a:t>Politècnica</a:t>
                </a:r>
                <a:r>
                  <a:rPr lang="en-US" altLang="en-US" sz="1500" kern="0" dirty="0">
                    <a:solidFill>
                      <a:srgbClr val="0070C0"/>
                    </a:solidFill>
                    <a:latin typeface="Avenir Light" panose="020B0402020203020204" pitchFamily="34" charset="77"/>
                    <a:ea typeface="ＭＳ Ｐゴシック" pitchFamily="34" charset="-128"/>
                  </a:rPr>
                  <a:t> de Catalunya          </a:t>
                </a:r>
                <a:r>
                  <a:rPr lang="en-US" altLang="en-US" sz="1800" b="1" kern="0" dirty="0">
                    <a:solidFill>
                      <a:srgbClr val="004890"/>
                    </a:solidFill>
                    <a:latin typeface="Avenir Light" panose="020B0402020203020204" pitchFamily="34" charset="77"/>
                    <a:ea typeface="ＭＳ Ｐゴシック" pitchFamily="34" charset="-128"/>
                  </a:rPr>
                  <a:t>10%</a:t>
                </a:r>
              </a:p>
            </p:txBody>
          </p:sp>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8715" y="4461018"/>
                <a:ext cx="1033463" cy="255462"/>
              </a:xfrm>
              <a:prstGeom prst="rect">
                <a:avLst/>
              </a:prstGeom>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68977" y="5522589"/>
                <a:ext cx="1056779" cy="235255"/>
              </a:xfrm>
              <a:prstGeom prst="rect">
                <a:avLst/>
              </a:prstGeom>
            </p:spPr>
          </p:pic>
          <p:grpSp>
            <p:nvGrpSpPr>
              <p:cNvPr id="12" name="Grupo 11"/>
              <p:cNvGrpSpPr/>
              <p:nvPr/>
            </p:nvGrpSpPr>
            <p:grpSpPr>
              <a:xfrm>
                <a:off x="2601540" y="4235038"/>
                <a:ext cx="2505720" cy="1727861"/>
                <a:chOff x="840892" y="4267990"/>
                <a:chExt cx="2505720" cy="1727861"/>
              </a:xfrm>
            </p:grpSpPr>
            <p:sp>
              <p:nvSpPr>
                <p:cNvPr id="13" name="Flecha derecha 12"/>
                <p:cNvSpPr/>
                <p:nvPr/>
              </p:nvSpPr>
              <p:spPr>
                <a:xfrm>
                  <a:off x="2224216" y="4480783"/>
                  <a:ext cx="1122396" cy="302530"/>
                </a:xfrm>
                <a:prstGeom prst="rightArrow">
                  <a:avLst>
                    <a:gd name="adj1" fmla="val 50000"/>
                    <a:gd name="adj2" fmla="val 69061"/>
                  </a:avLst>
                </a:prstGeom>
                <a:solidFill>
                  <a:srgbClr val="BD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Flecha derecha 13"/>
                <p:cNvSpPr/>
                <p:nvPr/>
              </p:nvSpPr>
              <p:spPr>
                <a:xfrm>
                  <a:off x="2224216" y="5016242"/>
                  <a:ext cx="1122396" cy="302530"/>
                </a:xfrm>
                <a:prstGeom prst="rightArrow">
                  <a:avLst>
                    <a:gd name="adj1" fmla="val 50000"/>
                    <a:gd name="adj2" fmla="val 69061"/>
                  </a:avLst>
                </a:prstGeom>
                <a:solidFill>
                  <a:srgbClr val="BD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Flecha derecha 14"/>
                <p:cNvSpPr/>
                <p:nvPr/>
              </p:nvSpPr>
              <p:spPr>
                <a:xfrm>
                  <a:off x="2224216" y="5568177"/>
                  <a:ext cx="1122396" cy="302530"/>
                </a:xfrm>
                <a:prstGeom prst="rightArrow">
                  <a:avLst>
                    <a:gd name="adj1" fmla="val 50000"/>
                    <a:gd name="adj2" fmla="val 69061"/>
                  </a:avLst>
                </a:prstGeom>
                <a:solidFill>
                  <a:srgbClr val="BD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Elipse 15"/>
                <p:cNvSpPr/>
                <p:nvPr/>
              </p:nvSpPr>
              <p:spPr>
                <a:xfrm>
                  <a:off x="840892" y="4267990"/>
                  <a:ext cx="1727861" cy="1727861"/>
                </a:xfrm>
                <a:prstGeom prst="ellipse">
                  <a:avLst/>
                </a:prstGeom>
                <a:solidFill>
                  <a:srgbClr val="BDD2E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sp>
              <p:nvSpPr>
                <p:cNvPr id="17" name="Elipse 16"/>
                <p:cNvSpPr/>
                <p:nvPr/>
              </p:nvSpPr>
              <p:spPr>
                <a:xfrm>
                  <a:off x="913821" y="4340919"/>
                  <a:ext cx="1584000" cy="1584000"/>
                </a:xfrm>
                <a:prstGeom prst="ellipse">
                  <a:avLst/>
                </a:prstGeom>
                <a:solidFill>
                  <a:srgbClr val="EBF0F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sp>
              <p:nvSpPr>
                <p:cNvPr id="18" name="CuadroTexto 17"/>
                <p:cNvSpPr txBox="1"/>
                <p:nvPr/>
              </p:nvSpPr>
              <p:spPr>
                <a:xfrm>
                  <a:off x="956416" y="4678493"/>
                  <a:ext cx="1463862" cy="877163"/>
                </a:xfrm>
                <a:prstGeom prst="rect">
                  <a:avLst/>
                </a:prstGeom>
                <a:noFill/>
              </p:spPr>
              <p:txBody>
                <a:bodyPr wrap="none" rtlCol="0">
                  <a:spAutoFit/>
                </a:bodyPr>
                <a:lstStyle/>
                <a:p>
                  <a:pPr algn="ctr"/>
                  <a:r>
                    <a:rPr lang="en-US" altLang="en-US" sz="1700" kern="0" dirty="0">
                      <a:solidFill>
                        <a:srgbClr val="004890"/>
                      </a:solidFill>
                      <a:latin typeface="Avenir Medium" panose="02000503020000020003" pitchFamily="2" charset="0"/>
                      <a:ea typeface="ＭＳ Ｐゴシック" pitchFamily="34" charset="-128"/>
                    </a:rPr>
                    <a:t>BSC-CNS is</a:t>
                  </a:r>
                </a:p>
                <a:p>
                  <a:pPr algn="ctr"/>
                  <a:r>
                    <a:rPr lang="en-US" altLang="en-US" sz="1700" kern="0" dirty="0">
                      <a:solidFill>
                        <a:srgbClr val="004890"/>
                      </a:solidFill>
                      <a:latin typeface="Avenir Medium" panose="02000503020000020003" pitchFamily="2" charset="0"/>
                      <a:ea typeface="ＭＳ Ｐゴシック" pitchFamily="34" charset="-128"/>
                    </a:rPr>
                    <a:t>a consortium</a:t>
                  </a:r>
                </a:p>
                <a:p>
                  <a:pPr algn="ctr"/>
                  <a:r>
                    <a:rPr lang="en-US" altLang="en-US" sz="1700" kern="0" dirty="0">
                      <a:solidFill>
                        <a:srgbClr val="004890"/>
                      </a:solidFill>
                      <a:latin typeface="Avenir Medium" panose="02000503020000020003" pitchFamily="2" charset="0"/>
                      <a:ea typeface="ＭＳ Ｐゴシック" pitchFamily="34" charset="-128"/>
                    </a:rPr>
                    <a:t>that includes</a:t>
                  </a:r>
                </a:p>
              </p:txBody>
            </p:sp>
          </p:grpSp>
        </p:grpSp>
        <p:pic>
          <p:nvPicPr>
            <p:cNvPr id="3" name="Imagen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9567" y="5416106"/>
              <a:ext cx="1075323" cy="231195"/>
            </a:xfrm>
            <a:prstGeom prst="rect">
              <a:avLst/>
            </a:prstGeom>
          </p:spPr>
        </p:pic>
      </p:grpSp>
    </p:spTree>
    <p:extLst>
      <p:ext uri="{BB962C8B-B14F-4D97-AF65-F5344CB8AC3E}">
        <p14:creationId xmlns:p14="http://schemas.microsoft.com/office/powerpoint/2010/main" val="403781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Self">
            <a:extLst>
              <a:ext uri="{FF2B5EF4-FFF2-40B4-BE49-F238E27FC236}">
                <a16:creationId xmlns:a16="http://schemas.microsoft.com/office/drawing/2014/main" id="{95EA9C7E-B150-8549-8879-CA439DFB79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6945" y="4577379"/>
            <a:ext cx="3755191" cy="2288981"/>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17FA4ABF-A5C7-3D4F-8E88-EDBA71BE5DAE}"/>
              </a:ext>
            </a:extLst>
          </p:cNvPr>
          <p:cNvSpPr/>
          <p:nvPr/>
        </p:nvSpPr>
        <p:spPr>
          <a:xfrm>
            <a:off x="8463344" y="4517729"/>
            <a:ext cx="3678791" cy="223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Rectangle 1">
            <a:extLst>
              <a:ext uri="{FF2B5EF4-FFF2-40B4-BE49-F238E27FC236}">
                <a16:creationId xmlns:a16="http://schemas.microsoft.com/office/drawing/2014/main" id="{8B0CA570-7416-A446-9BB5-AB6D82A0F167}"/>
              </a:ext>
            </a:extLst>
          </p:cNvPr>
          <p:cNvSpPr/>
          <p:nvPr/>
        </p:nvSpPr>
        <p:spPr>
          <a:xfrm>
            <a:off x="5160203" y="2179022"/>
            <a:ext cx="3768286" cy="2366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79" name="Rectangle 78">
            <a:extLst>
              <a:ext uri="{FF2B5EF4-FFF2-40B4-BE49-F238E27FC236}">
                <a16:creationId xmlns:a16="http://schemas.microsoft.com/office/drawing/2014/main" id="{C71E8184-7619-E64F-BB51-D8A32EFAA5BE}"/>
              </a:ext>
            </a:extLst>
          </p:cNvPr>
          <p:cNvSpPr/>
          <p:nvPr/>
        </p:nvSpPr>
        <p:spPr>
          <a:xfrm>
            <a:off x="8455769" y="6224293"/>
            <a:ext cx="3686365" cy="6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52" name="CuadroTexto 40">
            <a:extLst>
              <a:ext uri="{FF2B5EF4-FFF2-40B4-BE49-F238E27FC236}">
                <a16:creationId xmlns:a16="http://schemas.microsoft.com/office/drawing/2014/main" id="{0F1E8170-28FF-3A46-A7C7-B47940FDBF23}"/>
              </a:ext>
            </a:extLst>
          </p:cNvPr>
          <p:cNvSpPr txBox="1"/>
          <p:nvPr/>
        </p:nvSpPr>
        <p:spPr>
          <a:xfrm>
            <a:off x="9618914" y="6180265"/>
            <a:ext cx="325730" cy="169277"/>
          </a:xfrm>
          <a:prstGeom prst="rect">
            <a:avLst/>
          </a:prstGeom>
          <a:noFill/>
        </p:spPr>
        <p:txBody>
          <a:bodyPr wrap="square" rtlCol="0">
            <a:spAutoFit/>
          </a:bodyPr>
          <a:lstStyle/>
          <a:p>
            <a:r>
              <a:rPr lang="es-ES" sz="500" dirty="0">
                <a:latin typeface="Avenir Book" panose="02000503020000020003" pitchFamily="2" charset="0"/>
              </a:rPr>
              <a:t>1900</a:t>
            </a:r>
          </a:p>
        </p:txBody>
      </p:sp>
      <p:sp>
        <p:nvSpPr>
          <p:cNvPr id="57" name="Rectangle 56">
            <a:extLst>
              <a:ext uri="{FF2B5EF4-FFF2-40B4-BE49-F238E27FC236}">
                <a16:creationId xmlns:a16="http://schemas.microsoft.com/office/drawing/2014/main" id="{B3784A56-8E23-B14D-BF94-C50A77C31FDD}"/>
              </a:ext>
            </a:extLst>
          </p:cNvPr>
          <p:cNvSpPr/>
          <p:nvPr/>
        </p:nvSpPr>
        <p:spPr>
          <a:xfrm>
            <a:off x="9085218" y="6217084"/>
            <a:ext cx="257143" cy="217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59" name="Rectangle 58">
            <a:extLst>
              <a:ext uri="{FF2B5EF4-FFF2-40B4-BE49-F238E27FC236}">
                <a16:creationId xmlns:a16="http://schemas.microsoft.com/office/drawing/2014/main" id="{0513F352-371E-734C-970E-1E92C2C2D63F}"/>
              </a:ext>
            </a:extLst>
          </p:cNvPr>
          <p:cNvSpPr/>
          <p:nvPr/>
        </p:nvSpPr>
        <p:spPr>
          <a:xfrm>
            <a:off x="10271908" y="6221042"/>
            <a:ext cx="257143" cy="16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60" name="Rectangle 59">
            <a:extLst>
              <a:ext uri="{FF2B5EF4-FFF2-40B4-BE49-F238E27FC236}">
                <a16:creationId xmlns:a16="http://schemas.microsoft.com/office/drawing/2014/main" id="{A839D025-FCE2-3B4D-8517-A75AB157C0A4}"/>
              </a:ext>
            </a:extLst>
          </p:cNvPr>
          <p:cNvSpPr/>
          <p:nvPr/>
        </p:nvSpPr>
        <p:spPr>
          <a:xfrm>
            <a:off x="10853849" y="6219669"/>
            <a:ext cx="257143" cy="16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61" name="Rectangle 60">
            <a:extLst>
              <a:ext uri="{FF2B5EF4-FFF2-40B4-BE49-F238E27FC236}">
                <a16:creationId xmlns:a16="http://schemas.microsoft.com/office/drawing/2014/main" id="{6056A580-1012-9246-AECD-BAA2DAE7E102}"/>
              </a:ext>
            </a:extLst>
          </p:cNvPr>
          <p:cNvSpPr/>
          <p:nvPr/>
        </p:nvSpPr>
        <p:spPr>
          <a:xfrm>
            <a:off x="11411992" y="6224975"/>
            <a:ext cx="257143" cy="117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62" name="Rectangle 61">
            <a:extLst>
              <a:ext uri="{FF2B5EF4-FFF2-40B4-BE49-F238E27FC236}">
                <a16:creationId xmlns:a16="http://schemas.microsoft.com/office/drawing/2014/main" id="{79468B62-E988-4D4C-AFC5-9846491F3B4A}"/>
              </a:ext>
            </a:extLst>
          </p:cNvPr>
          <p:cNvSpPr/>
          <p:nvPr/>
        </p:nvSpPr>
        <p:spPr>
          <a:xfrm>
            <a:off x="11986367" y="6231721"/>
            <a:ext cx="212631" cy="111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27" name="Picture 4">
            <a:extLst>
              <a:ext uri="{FF2B5EF4-FFF2-40B4-BE49-F238E27FC236}">
                <a16:creationId xmlns:a16="http://schemas.microsoft.com/office/drawing/2014/main" id="{9DABD245-78AF-C147-BFD3-31585550C1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2794" y="1887715"/>
            <a:ext cx="2900690" cy="188092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8" name="Imagen 14">
            <a:extLst>
              <a:ext uri="{FF2B5EF4-FFF2-40B4-BE49-F238E27FC236}">
                <a16:creationId xmlns:a16="http://schemas.microsoft.com/office/drawing/2014/main" id="{0E37F394-35E9-BF45-9CFF-8346A14AC800}"/>
              </a:ext>
            </a:extLst>
          </p:cNvPr>
          <p:cNvPicPr>
            <a:picLocks noChangeAspect="1"/>
          </p:cNvPicPr>
          <p:nvPr/>
        </p:nvPicPr>
        <p:blipFill rotWithShape="1">
          <a:blip r:embed="rId4">
            <a:extLst>
              <a:ext uri="{28A0092B-C50C-407E-A947-70E740481C1C}">
                <a14:useLocalDpi xmlns:a14="http://schemas.microsoft.com/office/drawing/2010/main" val="0"/>
              </a:ext>
            </a:extLst>
          </a:blip>
          <a:srcRect l="6258"/>
          <a:stretch/>
        </p:blipFill>
        <p:spPr>
          <a:xfrm>
            <a:off x="49863" y="2232680"/>
            <a:ext cx="5040000" cy="2803973"/>
          </a:xfrm>
          <a:prstGeom prst="rect">
            <a:avLst/>
          </a:prstGeom>
        </p:spPr>
      </p:pic>
      <p:sp>
        <p:nvSpPr>
          <p:cNvPr id="4" name="Rectangle 3">
            <a:extLst>
              <a:ext uri="{FF2B5EF4-FFF2-40B4-BE49-F238E27FC236}">
                <a16:creationId xmlns:a16="http://schemas.microsoft.com/office/drawing/2014/main" id="{48B46A0B-5F44-F84F-B59B-2C2DAE40E8FC}"/>
              </a:ext>
            </a:extLst>
          </p:cNvPr>
          <p:cNvSpPr/>
          <p:nvPr/>
        </p:nvSpPr>
        <p:spPr>
          <a:xfrm>
            <a:off x="9123965" y="1768174"/>
            <a:ext cx="796834" cy="30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16" name="Imagen 3">
            <a:extLst>
              <a:ext uri="{FF2B5EF4-FFF2-40B4-BE49-F238E27FC236}">
                <a16:creationId xmlns:a16="http://schemas.microsoft.com/office/drawing/2014/main" id="{700AFD19-A00C-4D42-8290-2B2681AAF3A1}"/>
              </a:ext>
            </a:extLst>
          </p:cNvPr>
          <p:cNvPicPr>
            <a:picLocks noChangeAspect="1"/>
          </p:cNvPicPr>
          <p:nvPr/>
        </p:nvPicPr>
        <p:blipFill rotWithShape="1">
          <a:blip r:embed="rId5"/>
          <a:srcRect l="5525" t="4914" b="4182"/>
          <a:stretch/>
        </p:blipFill>
        <p:spPr>
          <a:xfrm>
            <a:off x="5163548" y="4879095"/>
            <a:ext cx="2999703" cy="1778601"/>
          </a:xfrm>
          <a:prstGeom prst="rect">
            <a:avLst/>
          </a:prstGeom>
        </p:spPr>
      </p:pic>
      <p:sp>
        <p:nvSpPr>
          <p:cNvPr id="17" name="Rectángulo 32">
            <a:extLst>
              <a:ext uri="{FF2B5EF4-FFF2-40B4-BE49-F238E27FC236}">
                <a16:creationId xmlns:a16="http://schemas.microsoft.com/office/drawing/2014/main" id="{307BFFEC-92A0-344B-A08C-C69A6F575A10}"/>
              </a:ext>
            </a:extLst>
          </p:cNvPr>
          <p:cNvSpPr>
            <a:spLocks noChangeAspect="1"/>
          </p:cNvSpPr>
          <p:nvPr/>
        </p:nvSpPr>
        <p:spPr bwMode="auto">
          <a:xfrm>
            <a:off x="5173900" y="4879096"/>
            <a:ext cx="2954535" cy="1757689"/>
          </a:xfrm>
          <a:prstGeom prst="rect">
            <a:avLst/>
          </a:prstGeom>
          <a:noFill/>
          <a:ln w="12700" cap="flat" cmpd="sng" algn="ctr">
            <a:solidFill>
              <a:schemeClr val="tx1"/>
            </a:solidFill>
            <a:prstDash val="solid"/>
            <a:round/>
            <a:headEnd type="none" w="med" len="med"/>
            <a:tailEnd type="none" w="med" len="med"/>
          </a:ln>
          <a:effectLst/>
        </p:spPr>
        <p:txBody>
          <a:bodyPr vert="horz" wrap="square" lIns="82953" tIns="41476" rIns="82953" bIns="41476" numCol="1" rtlCol="0" anchor="t" anchorCtr="0" compatLnSpc="1">
            <a:prstTxWarp prst="textNoShape">
              <a:avLst/>
            </a:prstTxWarp>
          </a:bodyPr>
          <a:lstStyle/>
          <a:p>
            <a:pPr defTabSz="414772" fontAlgn="base" hangingPunct="0">
              <a:lnSpc>
                <a:spcPct val="93000"/>
              </a:lnSpc>
              <a:spcBef>
                <a:spcPct val="0"/>
              </a:spcBef>
              <a:spcAft>
                <a:spcPct val="0"/>
              </a:spcAft>
              <a:buClr>
                <a:srgbClr val="000000"/>
              </a:buClr>
              <a:buSzPct val="100000"/>
            </a:pPr>
            <a:endParaRPr lang="es-ES" sz="1633">
              <a:latin typeface="Arial" charset="0"/>
              <a:ea typeface="SimSun" charset="0"/>
              <a:cs typeface="SimSun" charset="0"/>
            </a:endParaRPr>
          </a:p>
        </p:txBody>
      </p:sp>
      <p:sp>
        <p:nvSpPr>
          <p:cNvPr id="18" name="CuadroTexto 4">
            <a:extLst>
              <a:ext uri="{FF2B5EF4-FFF2-40B4-BE49-F238E27FC236}">
                <a16:creationId xmlns:a16="http://schemas.microsoft.com/office/drawing/2014/main" id="{31630353-D91E-B542-9633-53B046D78700}"/>
              </a:ext>
            </a:extLst>
          </p:cNvPr>
          <p:cNvSpPr txBox="1"/>
          <p:nvPr/>
        </p:nvSpPr>
        <p:spPr>
          <a:xfrm>
            <a:off x="4996379" y="6606175"/>
            <a:ext cx="571699" cy="296438"/>
          </a:xfrm>
          <a:prstGeom prst="rect">
            <a:avLst/>
          </a:prstGeom>
          <a:noFill/>
        </p:spPr>
        <p:txBody>
          <a:bodyPr wrap="none" rtlCol="0">
            <a:spAutoFit/>
          </a:bodyPr>
          <a:lstStyle/>
          <a:p>
            <a:r>
              <a:rPr lang="es-ES" sz="800" dirty="0">
                <a:latin typeface="Avenir Book" panose="02000503020000020003" pitchFamily="2" charset="0"/>
              </a:rPr>
              <a:t>1945</a:t>
            </a:r>
          </a:p>
        </p:txBody>
      </p:sp>
      <p:sp>
        <p:nvSpPr>
          <p:cNvPr id="19" name="CuadroTexto 33">
            <a:extLst>
              <a:ext uri="{FF2B5EF4-FFF2-40B4-BE49-F238E27FC236}">
                <a16:creationId xmlns:a16="http://schemas.microsoft.com/office/drawing/2014/main" id="{7F775145-CFF4-714E-89C3-30038A95046E}"/>
              </a:ext>
            </a:extLst>
          </p:cNvPr>
          <p:cNvSpPr txBox="1"/>
          <p:nvPr/>
        </p:nvSpPr>
        <p:spPr>
          <a:xfrm>
            <a:off x="5375971" y="6606175"/>
            <a:ext cx="571699" cy="296438"/>
          </a:xfrm>
          <a:prstGeom prst="rect">
            <a:avLst/>
          </a:prstGeom>
          <a:noFill/>
        </p:spPr>
        <p:txBody>
          <a:bodyPr wrap="none" rtlCol="0">
            <a:spAutoFit/>
          </a:bodyPr>
          <a:lstStyle/>
          <a:p>
            <a:r>
              <a:rPr lang="es-ES" sz="800" dirty="0">
                <a:latin typeface="Avenir Book" panose="02000503020000020003" pitchFamily="2" charset="0"/>
              </a:rPr>
              <a:t>1955</a:t>
            </a:r>
          </a:p>
        </p:txBody>
      </p:sp>
      <p:sp>
        <p:nvSpPr>
          <p:cNvPr id="21" name="CuadroTexto 34">
            <a:extLst>
              <a:ext uri="{FF2B5EF4-FFF2-40B4-BE49-F238E27FC236}">
                <a16:creationId xmlns:a16="http://schemas.microsoft.com/office/drawing/2014/main" id="{0E31C58D-389C-2B49-9383-72E9FBB5E040}"/>
              </a:ext>
            </a:extLst>
          </p:cNvPr>
          <p:cNvSpPr txBox="1"/>
          <p:nvPr/>
        </p:nvSpPr>
        <p:spPr>
          <a:xfrm>
            <a:off x="5755564" y="6606175"/>
            <a:ext cx="571699" cy="296438"/>
          </a:xfrm>
          <a:prstGeom prst="rect">
            <a:avLst/>
          </a:prstGeom>
          <a:noFill/>
        </p:spPr>
        <p:txBody>
          <a:bodyPr wrap="none" rtlCol="0">
            <a:spAutoFit/>
          </a:bodyPr>
          <a:lstStyle/>
          <a:p>
            <a:r>
              <a:rPr lang="es-ES" sz="800" dirty="0">
                <a:latin typeface="Avenir Book" panose="02000503020000020003" pitchFamily="2" charset="0"/>
              </a:rPr>
              <a:t>1965</a:t>
            </a:r>
          </a:p>
        </p:txBody>
      </p:sp>
      <p:sp>
        <p:nvSpPr>
          <p:cNvPr id="22" name="CuadroTexto 35">
            <a:extLst>
              <a:ext uri="{FF2B5EF4-FFF2-40B4-BE49-F238E27FC236}">
                <a16:creationId xmlns:a16="http://schemas.microsoft.com/office/drawing/2014/main" id="{3C170B48-F3E5-AB41-9596-D41037180454}"/>
              </a:ext>
            </a:extLst>
          </p:cNvPr>
          <p:cNvSpPr txBox="1"/>
          <p:nvPr/>
        </p:nvSpPr>
        <p:spPr>
          <a:xfrm>
            <a:off x="6135156" y="6606175"/>
            <a:ext cx="571699" cy="296438"/>
          </a:xfrm>
          <a:prstGeom prst="rect">
            <a:avLst/>
          </a:prstGeom>
          <a:noFill/>
        </p:spPr>
        <p:txBody>
          <a:bodyPr wrap="none" rtlCol="0">
            <a:spAutoFit/>
          </a:bodyPr>
          <a:lstStyle/>
          <a:p>
            <a:r>
              <a:rPr lang="es-ES" sz="800" dirty="0">
                <a:latin typeface="Avenir Book" panose="02000503020000020003" pitchFamily="2" charset="0"/>
              </a:rPr>
              <a:t>1975</a:t>
            </a:r>
          </a:p>
        </p:txBody>
      </p:sp>
      <p:sp>
        <p:nvSpPr>
          <p:cNvPr id="25" name="CuadroTexto 37">
            <a:extLst>
              <a:ext uri="{FF2B5EF4-FFF2-40B4-BE49-F238E27FC236}">
                <a16:creationId xmlns:a16="http://schemas.microsoft.com/office/drawing/2014/main" id="{E936F18F-2E65-F94F-BE9F-C680295DACB1}"/>
              </a:ext>
            </a:extLst>
          </p:cNvPr>
          <p:cNvSpPr txBox="1"/>
          <p:nvPr/>
        </p:nvSpPr>
        <p:spPr>
          <a:xfrm>
            <a:off x="6514747" y="6606175"/>
            <a:ext cx="571699" cy="296438"/>
          </a:xfrm>
          <a:prstGeom prst="rect">
            <a:avLst/>
          </a:prstGeom>
          <a:noFill/>
        </p:spPr>
        <p:txBody>
          <a:bodyPr wrap="none" rtlCol="0">
            <a:spAutoFit/>
          </a:bodyPr>
          <a:lstStyle/>
          <a:p>
            <a:r>
              <a:rPr lang="es-ES" sz="800" dirty="0">
                <a:latin typeface="Avenir Book" panose="02000503020000020003" pitchFamily="2" charset="0"/>
              </a:rPr>
              <a:t>1985</a:t>
            </a:r>
          </a:p>
        </p:txBody>
      </p:sp>
      <p:sp>
        <p:nvSpPr>
          <p:cNvPr id="26" name="CuadroTexto 38">
            <a:extLst>
              <a:ext uri="{FF2B5EF4-FFF2-40B4-BE49-F238E27FC236}">
                <a16:creationId xmlns:a16="http://schemas.microsoft.com/office/drawing/2014/main" id="{C21DFFC8-C43E-D24A-B823-C4549EED6645}"/>
              </a:ext>
            </a:extLst>
          </p:cNvPr>
          <p:cNvSpPr txBox="1"/>
          <p:nvPr/>
        </p:nvSpPr>
        <p:spPr>
          <a:xfrm>
            <a:off x="6894339" y="6606175"/>
            <a:ext cx="571699" cy="296438"/>
          </a:xfrm>
          <a:prstGeom prst="rect">
            <a:avLst/>
          </a:prstGeom>
          <a:noFill/>
        </p:spPr>
        <p:txBody>
          <a:bodyPr wrap="none" rtlCol="0">
            <a:spAutoFit/>
          </a:bodyPr>
          <a:lstStyle/>
          <a:p>
            <a:r>
              <a:rPr lang="es-ES" sz="800" dirty="0">
                <a:latin typeface="Avenir Book" panose="02000503020000020003" pitchFamily="2" charset="0"/>
              </a:rPr>
              <a:t>1995</a:t>
            </a:r>
          </a:p>
        </p:txBody>
      </p:sp>
      <p:sp>
        <p:nvSpPr>
          <p:cNvPr id="29" name="CuadroTexto 39">
            <a:extLst>
              <a:ext uri="{FF2B5EF4-FFF2-40B4-BE49-F238E27FC236}">
                <a16:creationId xmlns:a16="http://schemas.microsoft.com/office/drawing/2014/main" id="{8E7799EC-206C-D14D-8E6F-DFBB814DE55D}"/>
              </a:ext>
            </a:extLst>
          </p:cNvPr>
          <p:cNvSpPr txBox="1"/>
          <p:nvPr/>
        </p:nvSpPr>
        <p:spPr>
          <a:xfrm>
            <a:off x="7273932" y="6606175"/>
            <a:ext cx="571699" cy="296438"/>
          </a:xfrm>
          <a:prstGeom prst="rect">
            <a:avLst/>
          </a:prstGeom>
          <a:noFill/>
        </p:spPr>
        <p:txBody>
          <a:bodyPr wrap="none" rtlCol="0">
            <a:spAutoFit/>
          </a:bodyPr>
          <a:lstStyle/>
          <a:p>
            <a:r>
              <a:rPr lang="es-ES" sz="800" dirty="0">
                <a:latin typeface="Avenir Book" panose="02000503020000020003" pitchFamily="2" charset="0"/>
              </a:rPr>
              <a:t>2005</a:t>
            </a:r>
          </a:p>
        </p:txBody>
      </p:sp>
      <p:sp>
        <p:nvSpPr>
          <p:cNvPr id="30" name="CuadroTexto 40">
            <a:extLst>
              <a:ext uri="{FF2B5EF4-FFF2-40B4-BE49-F238E27FC236}">
                <a16:creationId xmlns:a16="http://schemas.microsoft.com/office/drawing/2014/main" id="{52AD164E-BD15-6846-855B-B2AA3536E7B6}"/>
              </a:ext>
            </a:extLst>
          </p:cNvPr>
          <p:cNvSpPr txBox="1"/>
          <p:nvPr/>
        </p:nvSpPr>
        <p:spPr>
          <a:xfrm>
            <a:off x="7653526" y="6606175"/>
            <a:ext cx="571699" cy="296438"/>
          </a:xfrm>
          <a:prstGeom prst="rect">
            <a:avLst/>
          </a:prstGeom>
          <a:noFill/>
        </p:spPr>
        <p:txBody>
          <a:bodyPr wrap="none" rtlCol="0">
            <a:spAutoFit/>
          </a:bodyPr>
          <a:lstStyle/>
          <a:p>
            <a:r>
              <a:rPr lang="es-ES" sz="800" dirty="0">
                <a:latin typeface="Avenir Book" panose="02000503020000020003" pitchFamily="2" charset="0"/>
              </a:rPr>
              <a:t>2015</a:t>
            </a:r>
          </a:p>
        </p:txBody>
      </p:sp>
      <p:sp>
        <p:nvSpPr>
          <p:cNvPr id="32" name="CuadroTexto 41">
            <a:extLst>
              <a:ext uri="{FF2B5EF4-FFF2-40B4-BE49-F238E27FC236}">
                <a16:creationId xmlns:a16="http://schemas.microsoft.com/office/drawing/2014/main" id="{93348259-1C23-2B41-8C4C-6915395437CB}"/>
              </a:ext>
            </a:extLst>
          </p:cNvPr>
          <p:cNvSpPr txBox="1"/>
          <p:nvPr/>
        </p:nvSpPr>
        <p:spPr>
          <a:xfrm>
            <a:off x="4863454" y="6251135"/>
            <a:ext cx="492297" cy="296438"/>
          </a:xfrm>
          <a:prstGeom prst="rect">
            <a:avLst/>
          </a:prstGeom>
          <a:noFill/>
        </p:spPr>
        <p:txBody>
          <a:bodyPr wrap="none" rtlCol="0">
            <a:spAutoFit/>
          </a:bodyPr>
          <a:lstStyle/>
          <a:p>
            <a:r>
              <a:rPr lang="es-ES" sz="800" dirty="0">
                <a:latin typeface="Avenir Book" panose="02000503020000020003" pitchFamily="2" charset="0"/>
              </a:rPr>
              <a:t>100</a:t>
            </a:r>
          </a:p>
        </p:txBody>
      </p:sp>
      <p:sp>
        <p:nvSpPr>
          <p:cNvPr id="36" name="CuadroTexto 42">
            <a:extLst>
              <a:ext uri="{FF2B5EF4-FFF2-40B4-BE49-F238E27FC236}">
                <a16:creationId xmlns:a16="http://schemas.microsoft.com/office/drawing/2014/main" id="{C9AD122D-2E1F-C746-BD7E-7CF8DB369A07}"/>
              </a:ext>
            </a:extLst>
          </p:cNvPr>
          <p:cNvSpPr txBox="1"/>
          <p:nvPr/>
        </p:nvSpPr>
        <p:spPr>
          <a:xfrm>
            <a:off x="4863454" y="5860355"/>
            <a:ext cx="492297" cy="296438"/>
          </a:xfrm>
          <a:prstGeom prst="rect">
            <a:avLst/>
          </a:prstGeom>
          <a:noFill/>
        </p:spPr>
        <p:txBody>
          <a:bodyPr wrap="none" rtlCol="0">
            <a:spAutoFit/>
          </a:bodyPr>
          <a:lstStyle/>
          <a:p>
            <a:r>
              <a:rPr lang="es-ES" sz="800" dirty="0">
                <a:latin typeface="Avenir Book" panose="02000503020000020003" pitchFamily="2" charset="0"/>
              </a:rPr>
              <a:t>200</a:t>
            </a:r>
          </a:p>
        </p:txBody>
      </p:sp>
      <p:sp>
        <p:nvSpPr>
          <p:cNvPr id="38" name="CuadroTexto 43">
            <a:extLst>
              <a:ext uri="{FF2B5EF4-FFF2-40B4-BE49-F238E27FC236}">
                <a16:creationId xmlns:a16="http://schemas.microsoft.com/office/drawing/2014/main" id="{59211D72-0ED1-1D43-8639-357E080D5EF6}"/>
              </a:ext>
            </a:extLst>
          </p:cNvPr>
          <p:cNvSpPr txBox="1"/>
          <p:nvPr/>
        </p:nvSpPr>
        <p:spPr>
          <a:xfrm>
            <a:off x="4863454" y="5469574"/>
            <a:ext cx="492297" cy="296438"/>
          </a:xfrm>
          <a:prstGeom prst="rect">
            <a:avLst/>
          </a:prstGeom>
          <a:noFill/>
        </p:spPr>
        <p:txBody>
          <a:bodyPr wrap="none" rtlCol="0">
            <a:spAutoFit/>
          </a:bodyPr>
          <a:lstStyle/>
          <a:p>
            <a:r>
              <a:rPr lang="es-ES" sz="800" dirty="0">
                <a:latin typeface="Avenir Book" panose="02000503020000020003" pitchFamily="2" charset="0"/>
              </a:rPr>
              <a:t>300</a:t>
            </a:r>
          </a:p>
        </p:txBody>
      </p:sp>
      <p:sp>
        <p:nvSpPr>
          <p:cNvPr id="39" name="CuadroTexto 44">
            <a:extLst>
              <a:ext uri="{FF2B5EF4-FFF2-40B4-BE49-F238E27FC236}">
                <a16:creationId xmlns:a16="http://schemas.microsoft.com/office/drawing/2014/main" id="{B59A2BD5-3970-7642-927D-A526003A8124}"/>
              </a:ext>
            </a:extLst>
          </p:cNvPr>
          <p:cNvSpPr txBox="1"/>
          <p:nvPr/>
        </p:nvSpPr>
        <p:spPr>
          <a:xfrm>
            <a:off x="4863443" y="5078792"/>
            <a:ext cx="492297" cy="296438"/>
          </a:xfrm>
          <a:prstGeom prst="rect">
            <a:avLst/>
          </a:prstGeom>
          <a:noFill/>
        </p:spPr>
        <p:txBody>
          <a:bodyPr wrap="none" rtlCol="0">
            <a:spAutoFit/>
          </a:bodyPr>
          <a:lstStyle/>
          <a:p>
            <a:r>
              <a:rPr lang="es-ES" sz="800" dirty="0">
                <a:latin typeface="Avenir Book" panose="02000503020000020003" pitchFamily="2" charset="0"/>
              </a:rPr>
              <a:t>400</a:t>
            </a:r>
          </a:p>
        </p:txBody>
      </p:sp>
      <p:sp>
        <p:nvSpPr>
          <p:cNvPr id="44" name="Rectangle 43">
            <a:extLst>
              <a:ext uri="{FF2B5EF4-FFF2-40B4-BE49-F238E27FC236}">
                <a16:creationId xmlns:a16="http://schemas.microsoft.com/office/drawing/2014/main" id="{45815F41-F485-0742-8304-550693A62256}"/>
              </a:ext>
            </a:extLst>
          </p:cNvPr>
          <p:cNvSpPr/>
          <p:nvPr/>
        </p:nvSpPr>
        <p:spPr>
          <a:xfrm>
            <a:off x="8303370" y="4752762"/>
            <a:ext cx="399327" cy="1578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5" name="Rectangle 44">
            <a:extLst>
              <a:ext uri="{FF2B5EF4-FFF2-40B4-BE49-F238E27FC236}">
                <a16:creationId xmlns:a16="http://schemas.microsoft.com/office/drawing/2014/main" id="{C6527D1B-30E6-0645-9469-2F3775D4E85C}"/>
              </a:ext>
            </a:extLst>
          </p:cNvPr>
          <p:cNvSpPr/>
          <p:nvPr/>
        </p:nvSpPr>
        <p:spPr>
          <a:xfrm>
            <a:off x="12043815" y="4643672"/>
            <a:ext cx="148186" cy="1558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47" name="Imagen 6">
            <a:extLst>
              <a:ext uri="{FF2B5EF4-FFF2-40B4-BE49-F238E27FC236}">
                <a16:creationId xmlns:a16="http://schemas.microsoft.com/office/drawing/2014/main" id="{F1A358BB-5419-214D-B01E-244726A35CC7}"/>
              </a:ext>
            </a:extLst>
          </p:cNvPr>
          <p:cNvPicPr>
            <a:picLocks noChangeAspect="1"/>
          </p:cNvPicPr>
          <p:nvPr/>
        </p:nvPicPr>
        <p:blipFill rotWithShape="1">
          <a:blip r:embed="rId6"/>
          <a:srcRect l="2448"/>
          <a:stretch/>
        </p:blipFill>
        <p:spPr>
          <a:xfrm>
            <a:off x="9198843" y="4084516"/>
            <a:ext cx="2616666" cy="1061655"/>
          </a:xfrm>
          <a:prstGeom prst="rect">
            <a:avLst/>
          </a:prstGeom>
        </p:spPr>
      </p:pic>
      <p:sp>
        <p:nvSpPr>
          <p:cNvPr id="48" name="Rectángulo 58">
            <a:extLst>
              <a:ext uri="{FF2B5EF4-FFF2-40B4-BE49-F238E27FC236}">
                <a16:creationId xmlns:a16="http://schemas.microsoft.com/office/drawing/2014/main" id="{D004973A-F04D-A84F-A282-7EEBDECD1ABB}"/>
              </a:ext>
            </a:extLst>
          </p:cNvPr>
          <p:cNvSpPr/>
          <p:nvPr/>
        </p:nvSpPr>
        <p:spPr>
          <a:xfrm>
            <a:off x="9872821" y="5133963"/>
            <a:ext cx="1406154" cy="246221"/>
          </a:xfrm>
          <a:prstGeom prst="rect">
            <a:avLst/>
          </a:prstGeom>
        </p:spPr>
        <p:txBody>
          <a:bodyPr wrap="none">
            <a:spAutoFit/>
          </a:bodyPr>
          <a:lstStyle/>
          <a:p>
            <a:r>
              <a:rPr lang="es-ES" sz="1000" i="1" dirty="0">
                <a:latin typeface="Avenir Book" panose="02000503020000020003" pitchFamily="2" charset="0"/>
                <a:cs typeface="Arial" panose="020B0604020202020204" pitchFamily="34" charset="0"/>
              </a:rPr>
              <a:t>@</a:t>
            </a:r>
            <a:r>
              <a:rPr lang="es-ES" sz="1000" i="1" dirty="0" err="1">
                <a:latin typeface="Avenir Book" panose="02000503020000020003" pitchFamily="2" charset="0"/>
                <a:cs typeface="Arial" panose="020B0604020202020204" pitchFamily="34" charset="0"/>
              </a:rPr>
              <a:t>thewallstreetjournal</a:t>
            </a:r>
            <a:endParaRPr lang="es-ES" sz="1000" i="1" dirty="0">
              <a:latin typeface="Avenir Book" panose="02000503020000020003" pitchFamily="2" charset="0"/>
              <a:cs typeface="Arial" panose="020B0604020202020204" pitchFamily="34" charset="0"/>
            </a:endParaRPr>
          </a:p>
        </p:txBody>
      </p:sp>
      <p:sp>
        <p:nvSpPr>
          <p:cNvPr id="51" name="CuadroTexto 40">
            <a:extLst>
              <a:ext uri="{FF2B5EF4-FFF2-40B4-BE49-F238E27FC236}">
                <a16:creationId xmlns:a16="http://schemas.microsoft.com/office/drawing/2014/main" id="{C94E6E60-272B-ED4A-8B04-6D4D2CF9572B}"/>
              </a:ext>
            </a:extLst>
          </p:cNvPr>
          <p:cNvSpPr txBox="1"/>
          <p:nvPr/>
        </p:nvSpPr>
        <p:spPr>
          <a:xfrm>
            <a:off x="9056071" y="6183789"/>
            <a:ext cx="325730" cy="169277"/>
          </a:xfrm>
          <a:prstGeom prst="rect">
            <a:avLst/>
          </a:prstGeom>
          <a:noFill/>
        </p:spPr>
        <p:txBody>
          <a:bodyPr wrap="square" rtlCol="0">
            <a:spAutoFit/>
          </a:bodyPr>
          <a:lstStyle/>
          <a:p>
            <a:r>
              <a:rPr lang="es-ES" sz="500" dirty="0">
                <a:latin typeface="Avenir Book" panose="02000503020000020003" pitchFamily="2" charset="0"/>
              </a:rPr>
              <a:t>1875</a:t>
            </a:r>
          </a:p>
        </p:txBody>
      </p:sp>
      <p:sp>
        <p:nvSpPr>
          <p:cNvPr id="53" name="CuadroTexto 40">
            <a:extLst>
              <a:ext uri="{FF2B5EF4-FFF2-40B4-BE49-F238E27FC236}">
                <a16:creationId xmlns:a16="http://schemas.microsoft.com/office/drawing/2014/main" id="{6EEB1582-32BD-3549-A3B7-0A3F8C224AA6}"/>
              </a:ext>
            </a:extLst>
          </p:cNvPr>
          <p:cNvSpPr txBox="1"/>
          <p:nvPr/>
        </p:nvSpPr>
        <p:spPr>
          <a:xfrm>
            <a:off x="10221197" y="6183789"/>
            <a:ext cx="325730" cy="169277"/>
          </a:xfrm>
          <a:prstGeom prst="rect">
            <a:avLst/>
          </a:prstGeom>
          <a:noFill/>
        </p:spPr>
        <p:txBody>
          <a:bodyPr wrap="square" rtlCol="0">
            <a:spAutoFit/>
          </a:bodyPr>
          <a:lstStyle/>
          <a:p>
            <a:r>
              <a:rPr lang="es-ES" sz="500" dirty="0">
                <a:latin typeface="Avenir Book" panose="02000503020000020003" pitchFamily="2" charset="0"/>
              </a:rPr>
              <a:t>1925</a:t>
            </a:r>
          </a:p>
        </p:txBody>
      </p:sp>
      <p:sp>
        <p:nvSpPr>
          <p:cNvPr id="54" name="CuadroTexto 40">
            <a:extLst>
              <a:ext uri="{FF2B5EF4-FFF2-40B4-BE49-F238E27FC236}">
                <a16:creationId xmlns:a16="http://schemas.microsoft.com/office/drawing/2014/main" id="{592DC0C5-C779-7245-AF0C-6FDACADEDF6C}"/>
              </a:ext>
            </a:extLst>
          </p:cNvPr>
          <p:cNvSpPr txBox="1"/>
          <p:nvPr/>
        </p:nvSpPr>
        <p:spPr>
          <a:xfrm>
            <a:off x="10796987" y="6183789"/>
            <a:ext cx="325730" cy="169277"/>
          </a:xfrm>
          <a:prstGeom prst="rect">
            <a:avLst/>
          </a:prstGeom>
          <a:noFill/>
        </p:spPr>
        <p:txBody>
          <a:bodyPr wrap="square" rtlCol="0">
            <a:spAutoFit/>
          </a:bodyPr>
          <a:lstStyle/>
          <a:p>
            <a:r>
              <a:rPr lang="es-ES" sz="500" dirty="0">
                <a:latin typeface="Avenir Book" panose="02000503020000020003" pitchFamily="2" charset="0"/>
              </a:rPr>
              <a:t>1950</a:t>
            </a:r>
          </a:p>
        </p:txBody>
      </p:sp>
      <p:sp>
        <p:nvSpPr>
          <p:cNvPr id="55" name="CuadroTexto 40">
            <a:extLst>
              <a:ext uri="{FF2B5EF4-FFF2-40B4-BE49-F238E27FC236}">
                <a16:creationId xmlns:a16="http://schemas.microsoft.com/office/drawing/2014/main" id="{1DE05D2B-F393-4E46-8E7F-40CA00348D4C}"/>
              </a:ext>
            </a:extLst>
          </p:cNvPr>
          <p:cNvSpPr txBox="1"/>
          <p:nvPr/>
        </p:nvSpPr>
        <p:spPr>
          <a:xfrm>
            <a:off x="11370602" y="6183789"/>
            <a:ext cx="325730" cy="169277"/>
          </a:xfrm>
          <a:prstGeom prst="rect">
            <a:avLst/>
          </a:prstGeom>
          <a:noFill/>
        </p:spPr>
        <p:txBody>
          <a:bodyPr wrap="square" rtlCol="0">
            <a:spAutoFit/>
          </a:bodyPr>
          <a:lstStyle/>
          <a:p>
            <a:r>
              <a:rPr lang="es-ES" sz="500" dirty="0">
                <a:latin typeface="Avenir Book" panose="02000503020000020003" pitchFamily="2" charset="0"/>
              </a:rPr>
              <a:t>1975</a:t>
            </a:r>
          </a:p>
        </p:txBody>
      </p:sp>
      <p:sp>
        <p:nvSpPr>
          <p:cNvPr id="56" name="CuadroTexto 40">
            <a:extLst>
              <a:ext uri="{FF2B5EF4-FFF2-40B4-BE49-F238E27FC236}">
                <a16:creationId xmlns:a16="http://schemas.microsoft.com/office/drawing/2014/main" id="{1CCF173C-77F7-9943-B618-1C0F164BB2A5}"/>
              </a:ext>
            </a:extLst>
          </p:cNvPr>
          <p:cNvSpPr txBox="1"/>
          <p:nvPr/>
        </p:nvSpPr>
        <p:spPr>
          <a:xfrm>
            <a:off x="11899081" y="6183789"/>
            <a:ext cx="325730" cy="169277"/>
          </a:xfrm>
          <a:prstGeom prst="rect">
            <a:avLst/>
          </a:prstGeom>
          <a:noFill/>
        </p:spPr>
        <p:txBody>
          <a:bodyPr wrap="square" rtlCol="0">
            <a:spAutoFit/>
          </a:bodyPr>
          <a:lstStyle/>
          <a:p>
            <a:r>
              <a:rPr lang="es-ES" sz="500" dirty="0">
                <a:latin typeface="Avenir Book" panose="02000503020000020003" pitchFamily="2" charset="0"/>
              </a:rPr>
              <a:t>2000</a:t>
            </a:r>
          </a:p>
        </p:txBody>
      </p:sp>
      <p:sp>
        <p:nvSpPr>
          <p:cNvPr id="58" name="Rectangle 57">
            <a:extLst>
              <a:ext uri="{FF2B5EF4-FFF2-40B4-BE49-F238E27FC236}">
                <a16:creationId xmlns:a16="http://schemas.microsoft.com/office/drawing/2014/main" id="{F37543DA-523C-AF45-8C3B-B3DF0CFA8B82}"/>
              </a:ext>
            </a:extLst>
          </p:cNvPr>
          <p:cNvSpPr/>
          <p:nvPr/>
        </p:nvSpPr>
        <p:spPr>
          <a:xfrm>
            <a:off x="9594729" y="6224975"/>
            <a:ext cx="257143" cy="16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65" name="CuadroTexto 40">
            <a:extLst>
              <a:ext uri="{FF2B5EF4-FFF2-40B4-BE49-F238E27FC236}">
                <a16:creationId xmlns:a16="http://schemas.microsoft.com/office/drawing/2014/main" id="{E827F596-7308-9645-8F24-058FBE23D7CA}"/>
              </a:ext>
            </a:extLst>
          </p:cNvPr>
          <p:cNvSpPr txBox="1"/>
          <p:nvPr/>
        </p:nvSpPr>
        <p:spPr>
          <a:xfrm>
            <a:off x="9511289" y="6183789"/>
            <a:ext cx="325730" cy="169277"/>
          </a:xfrm>
          <a:prstGeom prst="rect">
            <a:avLst/>
          </a:prstGeom>
          <a:noFill/>
        </p:spPr>
        <p:txBody>
          <a:bodyPr wrap="square" rtlCol="0">
            <a:spAutoFit/>
          </a:bodyPr>
          <a:lstStyle/>
          <a:p>
            <a:r>
              <a:rPr lang="es-ES" sz="500" dirty="0">
                <a:latin typeface="Avenir Book" panose="02000503020000020003" pitchFamily="2" charset="0"/>
              </a:rPr>
              <a:t>1900</a:t>
            </a:r>
          </a:p>
        </p:txBody>
      </p:sp>
      <p:sp>
        <p:nvSpPr>
          <p:cNvPr id="66" name="CuadroTexto 40">
            <a:extLst>
              <a:ext uri="{FF2B5EF4-FFF2-40B4-BE49-F238E27FC236}">
                <a16:creationId xmlns:a16="http://schemas.microsoft.com/office/drawing/2014/main" id="{E1DBA3B0-4488-7D48-B212-2253FE47ABB1}"/>
              </a:ext>
            </a:extLst>
          </p:cNvPr>
          <p:cNvSpPr txBox="1"/>
          <p:nvPr/>
        </p:nvSpPr>
        <p:spPr>
          <a:xfrm>
            <a:off x="8634817" y="6442074"/>
            <a:ext cx="338554" cy="400033"/>
          </a:xfrm>
          <a:prstGeom prst="rect">
            <a:avLst/>
          </a:prstGeom>
          <a:noFill/>
        </p:spPr>
        <p:txBody>
          <a:bodyPr vert="vert270" wrap="square" rtlCol="0">
            <a:spAutoFit/>
          </a:bodyPr>
          <a:lstStyle/>
          <a:p>
            <a:pPr algn="ctr"/>
            <a:r>
              <a:rPr lang="es-ES" sz="500" dirty="0">
                <a:latin typeface="Avenir Book" panose="02000503020000020003" pitchFamily="2" charset="0"/>
              </a:rPr>
              <a:t>Cotopaxi (Ecuador)</a:t>
            </a:r>
          </a:p>
        </p:txBody>
      </p:sp>
      <p:sp>
        <p:nvSpPr>
          <p:cNvPr id="67" name="CuadroTexto 40">
            <a:extLst>
              <a:ext uri="{FF2B5EF4-FFF2-40B4-BE49-F238E27FC236}">
                <a16:creationId xmlns:a16="http://schemas.microsoft.com/office/drawing/2014/main" id="{A22AD515-4AA1-D145-B238-7D4EB844D4D7}"/>
              </a:ext>
            </a:extLst>
          </p:cNvPr>
          <p:cNvSpPr txBox="1"/>
          <p:nvPr/>
        </p:nvSpPr>
        <p:spPr>
          <a:xfrm>
            <a:off x="9273164" y="6442074"/>
            <a:ext cx="415498" cy="400033"/>
          </a:xfrm>
          <a:prstGeom prst="rect">
            <a:avLst/>
          </a:prstGeom>
          <a:noFill/>
        </p:spPr>
        <p:txBody>
          <a:bodyPr vert="vert270" wrap="square" rtlCol="0">
            <a:spAutoFit/>
          </a:bodyPr>
          <a:lstStyle/>
          <a:p>
            <a:pPr algn="ctr"/>
            <a:r>
              <a:rPr lang="es-ES" sz="500" dirty="0" err="1">
                <a:latin typeface="Avenir Book" panose="02000503020000020003" pitchFamily="2" charset="0"/>
              </a:rPr>
              <a:t>Krakatau</a:t>
            </a:r>
            <a:r>
              <a:rPr lang="es-ES" sz="500" dirty="0">
                <a:latin typeface="Avenir Book" panose="02000503020000020003" pitchFamily="2" charset="0"/>
              </a:rPr>
              <a:t> (Indonesia)</a:t>
            </a:r>
          </a:p>
        </p:txBody>
      </p:sp>
      <p:sp>
        <p:nvSpPr>
          <p:cNvPr id="68" name="CuadroTexto 40">
            <a:extLst>
              <a:ext uri="{FF2B5EF4-FFF2-40B4-BE49-F238E27FC236}">
                <a16:creationId xmlns:a16="http://schemas.microsoft.com/office/drawing/2014/main" id="{C9C24ECF-C553-6047-A58A-519784AE2419}"/>
              </a:ext>
            </a:extLst>
          </p:cNvPr>
          <p:cNvSpPr txBox="1"/>
          <p:nvPr/>
        </p:nvSpPr>
        <p:spPr>
          <a:xfrm>
            <a:off x="9671835" y="6408727"/>
            <a:ext cx="338554" cy="466726"/>
          </a:xfrm>
          <a:prstGeom prst="rect">
            <a:avLst/>
          </a:prstGeom>
          <a:noFill/>
        </p:spPr>
        <p:txBody>
          <a:bodyPr vert="vert270" wrap="square" rtlCol="0">
            <a:spAutoFit/>
          </a:bodyPr>
          <a:lstStyle/>
          <a:p>
            <a:pPr algn="ctr"/>
            <a:r>
              <a:rPr lang="es-ES" sz="500" dirty="0">
                <a:latin typeface="Avenir Book" panose="02000503020000020003" pitchFamily="2" charset="0"/>
              </a:rPr>
              <a:t>Santa </a:t>
            </a:r>
            <a:r>
              <a:rPr lang="es-ES" sz="500" dirty="0" err="1">
                <a:latin typeface="Avenir Book" panose="02000503020000020003" pitchFamily="2" charset="0"/>
              </a:rPr>
              <a:t>Maria</a:t>
            </a:r>
            <a:r>
              <a:rPr lang="es-ES" sz="500" dirty="0">
                <a:latin typeface="Avenir Book" panose="02000503020000020003" pitchFamily="2" charset="0"/>
              </a:rPr>
              <a:t> (Guatemala)</a:t>
            </a:r>
          </a:p>
        </p:txBody>
      </p:sp>
      <p:sp>
        <p:nvSpPr>
          <p:cNvPr id="69" name="CuadroTexto 40">
            <a:extLst>
              <a:ext uri="{FF2B5EF4-FFF2-40B4-BE49-F238E27FC236}">
                <a16:creationId xmlns:a16="http://schemas.microsoft.com/office/drawing/2014/main" id="{4D09E55D-19CC-AE41-9B40-FF7C107EA0AF}"/>
              </a:ext>
            </a:extLst>
          </p:cNvPr>
          <p:cNvSpPr txBox="1"/>
          <p:nvPr/>
        </p:nvSpPr>
        <p:spPr>
          <a:xfrm>
            <a:off x="9943821" y="6350392"/>
            <a:ext cx="261610" cy="536935"/>
          </a:xfrm>
          <a:prstGeom prst="rect">
            <a:avLst/>
          </a:prstGeom>
          <a:noFill/>
        </p:spPr>
        <p:txBody>
          <a:bodyPr vert="vert270" wrap="square" rtlCol="0">
            <a:spAutoFit/>
          </a:bodyPr>
          <a:lstStyle/>
          <a:p>
            <a:pPr algn="ctr"/>
            <a:r>
              <a:rPr lang="es-ES" sz="500" dirty="0" err="1">
                <a:latin typeface="Avenir Book" panose="02000503020000020003" pitchFamily="2" charset="0"/>
              </a:rPr>
              <a:t>Katmai</a:t>
            </a:r>
            <a:r>
              <a:rPr lang="es-ES" sz="500" dirty="0">
                <a:latin typeface="Avenir Book" panose="02000503020000020003" pitchFamily="2" charset="0"/>
              </a:rPr>
              <a:t> (Alaska)</a:t>
            </a:r>
          </a:p>
        </p:txBody>
      </p:sp>
      <p:sp>
        <p:nvSpPr>
          <p:cNvPr id="70" name="CuadroTexto 40">
            <a:extLst>
              <a:ext uri="{FF2B5EF4-FFF2-40B4-BE49-F238E27FC236}">
                <a16:creationId xmlns:a16="http://schemas.microsoft.com/office/drawing/2014/main" id="{6D458947-DD5B-6E44-BEF9-AAE5371F4123}"/>
              </a:ext>
            </a:extLst>
          </p:cNvPr>
          <p:cNvSpPr txBox="1"/>
          <p:nvPr/>
        </p:nvSpPr>
        <p:spPr>
          <a:xfrm>
            <a:off x="11144614" y="6408727"/>
            <a:ext cx="261610" cy="466726"/>
          </a:xfrm>
          <a:prstGeom prst="rect">
            <a:avLst/>
          </a:prstGeom>
          <a:noFill/>
        </p:spPr>
        <p:txBody>
          <a:bodyPr vert="vert270" wrap="square" rtlCol="0">
            <a:spAutoFit/>
          </a:bodyPr>
          <a:lstStyle/>
          <a:p>
            <a:pPr algn="ctr"/>
            <a:r>
              <a:rPr lang="es-ES" sz="500" dirty="0" err="1">
                <a:latin typeface="Avenir Book" panose="02000503020000020003" pitchFamily="2" charset="0"/>
              </a:rPr>
              <a:t>Agung</a:t>
            </a:r>
            <a:r>
              <a:rPr lang="es-ES" sz="500" dirty="0">
                <a:latin typeface="Avenir Book" panose="02000503020000020003" pitchFamily="2" charset="0"/>
              </a:rPr>
              <a:t> (Bali)</a:t>
            </a:r>
          </a:p>
        </p:txBody>
      </p:sp>
      <p:sp>
        <p:nvSpPr>
          <p:cNvPr id="71" name="CuadroTexto 40">
            <a:extLst>
              <a:ext uri="{FF2B5EF4-FFF2-40B4-BE49-F238E27FC236}">
                <a16:creationId xmlns:a16="http://schemas.microsoft.com/office/drawing/2014/main" id="{B60F18B1-65F1-0F42-80EF-A4E519015F1B}"/>
              </a:ext>
            </a:extLst>
          </p:cNvPr>
          <p:cNvSpPr txBox="1"/>
          <p:nvPr/>
        </p:nvSpPr>
        <p:spPr>
          <a:xfrm>
            <a:off x="11548781" y="6408727"/>
            <a:ext cx="338554" cy="466726"/>
          </a:xfrm>
          <a:prstGeom prst="rect">
            <a:avLst/>
          </a:prstGeom>
          <a:noFill/>
        </p:spPr>
        <p:txBody>
          <a:bodyPr vert="vert270" wrap="square" rtlCol="0">
            <a:spAutoFit/>
          </a:bodyPr>
          <a:lstStyle/>
          <a:p>
            <a:pPr algn="ctr"/>
            <a:r>
              <a:rPr lang="es-ES" sz="500" dirty="0">
                <a:latin typeface="Avenir Book" panose="02000503020000020003" pitchFamily="2" charset="0"/>
              </a:rPr>
              <a:t>El </a:t>
            </a:r>
            <a:r>
              <a:rPr lang="es-ES" sz="500" dirty="0" err="1">
                <a:latin typeface="Avenir Book" panose="02000503020000020003" pitchFamily="2" charset="0"/>
              </a:rPr>
              <a:t>Chichon</a:t>
            </a:r>
            <a:r>
              <a:rPr lang="es-ES" sz="500" dirty="0">
                <a:latin typeface="Avenir Book" panose="02000503020000020003" pitchFamily="2" charset="0"/>
              </a:rPr>
              <a:t> (</a:t>
            </a:r>
            <a:r>
              <a:rPr lang="es-ES" sz="500" dirty="0" err="1">
                <a:latin typeface="Avenir Book" panose="02000503020000020003" pitchFamily="2" charset="0"/>
              </a:rPr>
              <a:t>Mexico</a:t>
            </a:r>
            <a:r>
              <a:rPr lang="es-ES" sz="500" dirty="0">
                <a:latin typeface="Avenir Book" panose="02000503020000020003" pitchFamily="2" charset="0"/>
              </a:rPr>
              <a:t>)</a:t>
            </a:r>
          </a:p>
        </p:txBody>
      </p:sp>
      <p:sp>
        <p:nvSpPr>
          <p:cNvPr id="72" name="CuadroTexto 40">
            <a:extLst>
              <a:ext uri="{FF2B5EF4-FFF2-40B4-BE49-F238E27FC236}">
                <a16:creationId xmlns:a16="http://schemas.microsoft.com/office/drawing/2014/main" id="{F4DFD9EB-490F-1346-BD32-066859CD915F}"/>
              </a:ext>
            </a:extLst>
          </p:cNvPr>
          <p:cNvSpPr txBox="1"/>
          <p:nvPr/>
        </p:nvSpPr>
        <p:spPr>
          <a:xfrm>
            <a:off x="11773580" y="6408727"/>
            <a:ext cx="338554" cy="466726"/>
          </a:xfrm>
          <a:prstGeom prst="rect">
            <a:avLst/>
          </a:prstGeom>
          <a:noFill/>
        </p:spPr>
        <p:txBody>
          <a:bodyPr vert="vert270" wrap="square" rtlCol="0">
            <a:spAutoFit/>
          </a:bodyPr>
          <a:lstStyle/>
          <a:p>
            <a:pPr algn="ctr"/>
            <a:r>
              <a:rPr lang="es-ES" sz="500" dirty="0" err="1">
                <a:latin typeface="Avenir Book" panose="02000503020000020003" pitchFamily="2" charset="0"/>
              </a:rPr>
              <a:t>Pinatubo</a:t>
            </a:r>
            <a:r>
              <a:rPr lang="es-ES" sz="500" dirty="0">
                <a:latin typeface="Avenir Book" panose="02000503020000020003" pitchFamily="2" charset="0"/>
              </a:rPr>
              <a:t> (</a:t>
            </a:r>
            <a:r>
              <a:rPr lang="es-ES" sz="500" dirty="0" err="1">
                <a:latin typeface="Avenir Book" panose="02000503020000020003" pitchFamily="2" charset="0"/>
              </a:rPr>
              <a:t>Philippines</a:t>
            </a:r>
            <a:r>
              <a:rPr lang="es-ES" sz="500" dirty="0">
                <a:latin typeface="Avenir Book" panose="02000503020000020003" pitchFamily="2" charset="0"/>
              </a:rPr>
              <a:t>)</a:t>
            </a:r>
          </a:p>
        </p:txBody>
      </p:sp>
      <p:cxnSp>
        <p:nvCxnSpPr>
          <p:cNvPr id="6" name="Straight Connector 5">
            <a:extLst>
              <a:ext uri="{FF2B5EF4-FFF2-40B4-BE49-F238E27FC236}">
                <a16:creationId xmlns:a16="http://schemas.microsoft.com/office/drawing/2014/main" id="{E6D1AF5B-144B-DA4C-88F2-EF5C914ED4E4}"/>
              </a:ext>
            </a:extLst>
          </p:cNvPr>
          <p:cNvCxnSpPr>
            <a:cxnSpLocks/>
          </p:cNvCxnSpPr>
          <p:nvPr/>
        </p:nvCxnSpPr>
        <p:spPr>
          <a:xfrm>
            <a:off x="8804094" y="6231721"/>
            <a:ext cx="0" cy="216000"/>
          </a:xfrm>
          <a:prstGeom prst="line">
            <a:avLst/>
          </a:prstGeom>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0CF8CA8D-247F-AD48-B64C-08C666ACFDB6}"/>
              </a:ext>
            </a:extLst>
          </p:cNvPr>
          <p:cNvCxnSpPr>
            <a:cxnSpLocks/>
          </p:cNvCxnSpPr>
          <p:nvPr/>
        </p:nvCxnSpPr>
        <p:spPr>
          <a:xfrm>
            <a:off x="9437601" y="6231721"/>
            <a:ext cx="0" cy="216000"/>
          </a:xfrm>
          <a:prstGeom prst="line">
            <a:avLst/>
          </a:prstGeom>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B4708DD6-DAF0-024E-A0B7-A8F5531B6A33}"/>
              </a:ext>
            </a:extLst>
          </p:cNvPr>
          <p:cNvCxnSpPr>
            <a:cxnSpLocks/>
          </p:cNvCxnSpPr>
          <p:nvPr/>
        </p:nvCxnSpPr>
        <p:spPr>
          <a:xfrm>
            <a:off x="9859788" y="6224292"/>
            <a:ext cx="0" cy="216000"/>
          </a:xfrm>
          <a:prstGeom prst="line">
            <a:avLst/>
          </a:prstGeom>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3D537C7C-25F9-9B48-8450-40702FB3947B}"/>
              </a:ext>
            </a:extLst>
          </p:cNvPr>
          <p:cNvCxnSpPr>
            <a:cxnSpLocks/>
          </p:cNvCxnSpPr>
          <p:nvPr/>
        </p:nvCxnSpPr>
        <p:spPr>
          <a:xfrm>
            <a:off x="10073516" y="6228958"/>
            <a:ext cx="0" cy="144000"/>
          </a:xfrm>
          <a:prstGeom prst="line">
            <a:avLst/>
          </a:prstGeom>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F696880C-A5EB-6C4D-AD27-285CAA0A0DB0}"/>
              </a:ext>
            </a:extLst>
          </p:cNvPr>
          <p:cNvCxnSpPr>
            <a:cxnSpLocks/>
          </p:cNvCxnSpPr>
          <p:nvPr/>
        </p:nvCxnSpPr>
        <p:spPr>
          <a:xfrm>
            <a:off x="11274903" y="6231721"/>
            <a:ext cx="0" cy="216000"/>
          </a:xfrm>
          <a:prstGeom prst="line">
            <a:avLst/>
          </a:prstGeom>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7973DFB7-CBA6-A142-8557-9C044A3E26AD}"/>
              </a:ext>
            </a:extLst>
          </p:cNvPr>
          <p:cNvCxnSpPr>
            <a:cxnSpLocks/>
          </p:cNvCxnSpPr>
          <p:nvPr/>
        </p:nvCxnSpPr>
        <p:spPr>
          <a:xfrm>
            <a:off x="11725256" y="6238009"/>
            <a:ext cx="0" cy="216000"/>
          </a:xfrm>
          <a:prstGeom prst="line">
            <a:avLst/>
          </a:prstGeom>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FD849F32-0765-864C-AEC3-A45D9960DCCE}"/>
              </a:ext>
            </a:extLst>
          </p:cNvPr>
          <p:cNvCxnSpPr>
            <a:cxnSpLocks/>
          </p:cNvCxnSpPr>
          <p:nvPr/>
        </p:nvCxnSpPr>
        <p:spPr>
          <a:xfrm>
            <a:off x="11937272" y="6231721"/>
            <a:ext cx="0" cy="216000"/>
          </a:xfrm>
          <a:prstGeom prst="line">
            <a:avLst/>
          </a:prstGeom>
        </p:spPr>
        <p:style>
          <a:lnRef idx="1">
            <a:schemeClr val="dk1"/>
          </a:lnRef>
          <a:fillRef idx="0">
            <a:schemeClr val="dk1"/>
          </a:fillRef>
          <a:effectRef idx="0">
            <a:schemeClr val="dk1"/>
          </a:effectRef>
          <a:fontRef idx="minor">
            <a:schemeClr val="tx1"/>
          </a:fontRef>
        </p:style>
      </p:cxnSp>
      <p:sp>
        <p:nvSpPr>
          <p:cNvPr id="82" name="Rectangle 81">
            <a:extLst>
              <a:ext uri="{FF2B5EF4-FFF2-40B4-BE49-F238E27FC236}">
                <a16:creationId xmlns:a16="http://schemas.microsoft.com/office/drawing/2014/main" id="{8AA723A4-FF8D-1140-BA46-AE5C34AA5968}"/>
              </a:ext>
            </a:extLst>
          </p:cNvPr>
          <p:cNvSpPr/>
          <p:nvPr/>
        </p:nvSpPr>
        <p:spPr>
          <a:xfrm>
            <a:off x="9607858" y="3756011"/>
            <a:ext cx="1632178" cy="276999"/>
          </a:xfrm>
          <a:prstGeom prst="rect">
            <a:avLst/>
          </a:prstGeom>
        </p:spPr>
        <p:txBody>
          <a:bodyPr wrap="none">
            <a:spAutoFit/>
          </a:bodyPr>
          <a:lstStyle/>
          <a:p>
            <a:r>
              <a:rPr lang="en-ES" sz="1200" dirty="0">
                <a:latin typeface="Avenir Book" panose="02000503020000020003" pitchFamily="2" charset="0"/>
                <a:cs typeface="Arial" panose="020B0604020202020204" pitchFamily="34" charset="0"/>
              </a:rPr>
              <a:t>www.climatica.org.uk</a:t>
            </a:r>
            <a:endParaRPr lang="en-ES" sz="1200" dirty="0"/>
          </a:p>
        </p:txBody>
      </p:sp>
      <p:pic>
        <p:nvPicPr>
          <p:cNvPr id="83" name="Imagen 3">
            <a:extLst>
              <a:ext uri="{FF2B5EF4-FFF2-40B4-BE49-F238E27FC236}">
                <a16:creationId xmlns:a16="http://schemas.microsoft.com/office/drawing/2014/main" id="{6BE24548-D845-5F4C-999A-A783D06FEF58}"/>
              </a:ext>
            </a:extLst>
          </p:cNvPr>
          <p:cNvPicPr>
            <a:picLocks noChangeAspect="1"/>
          </p:cNvPicPr>
          <p:nvPr/>
        </p:nvPicPr>
        <p:blipFill>
          <a:blip r:embed="rId7">
            <a:alphaModFix amt="50000"/>
            <a:extLst>
              <a:ext uri="{28A0092B-C50C-407E-A947-70E740481C1C}">
                <a14:useLocalDpi xmlns:a14="http://schemas.microsoft.com/office/drawing/2010/main" val="0"/>
              </a:ext>
            </a:extLst>
          </a:blip>
          <a:stretch>
            <a:fillRect/>
          </a:stretch>
        </p:blipFill>
        <p:spPr bwMode="auto">
          <a:xfrm>
            <a:off x="5317725" y="2232680"/>
            <a:ext cx="1632927" cy="1655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 name="Rectángulo 2">
            <a:extLst>
              <a:ext uri="{FF2B5EF4-FFF2-40B4-BE49-F238E27FC236}">
                <a16:creationId xmlns:a16="http://schemas.microsoft.com/office/drawing/2014/main" id="{91EFB33F-A687-2C49-A0D4-E724ADCF2B25}"/>
              </a:ext>
            </a:extLst>
          </p:cNvPr>
          <p:cNvSpPr/>
          <p:nvPr/>
        </p:nvSpPr>
        <p:spPr>
          <a:xfrm>
            <a:off x="5296772" y="3849816"/>
            <a:ext cx="1601913" cy="338554"/>
          </a:xfrm>
          <a:prstGeom prst="rect">
            <a:avLst/>
          </a:prstGeom>
        </p:spPr>
        <p:txBody>
          <a:bodyPr wrap="none">
            <a:spAutoFit/>
          </a:bodyPr>
          <a:lstStyle/>
          <a:p>
            <a:r>
              <a:rPr lang="es-ES" sz="1600" dirty="0">
                <a:solidFill>
                  <a:schemeClr val="accent3"/>
                </a:solidFill>
                <a:latin typeface="Avenir Light" panose="020B0402020203020204" pitchFamily="34" charset="77"/>
                <a:cs typeface="Avenir Medium"/>
              </a:rPr>
              <a:t>Solar </a:t>
            </a:r>
            <a:r>
              <a:rPr lang="es-ES" sz="1600" dirty="0" err="1">
                <a:solidFill>
                  <a:schemeClr val="accent3"/>
                </a:solidFill>
                <a:latin typeface="Avenir Light" panose="020B0402020203020204" pitchFamily="34" charset="77"/>
                <a:cs typeface="Avenir Medium"/>
              </a:rPr>
              <a:t>Irradiance</a:t>
            </a:r>
            <a:endParaRPr lang="es-ES" sz="1600" dirty="0">
              <a:solidFill>
                <a:schemeClr val="accent3"/>
              </a:solidFill>
              <a:latin typeface="Avenir Light" panose="020B0402020203020204" pitchFamily="34" charset="77"/>
              <a:cs typeface="Avenir Medium"/>
            </a:endParaRPr>
          </a:p>
        </p:txBody>
      </p:sp>
      <p:pic>
        <p:nvPicPr>
          <p:cNvPr id="85" name="Imagen 3">
            <a:extLst>
              <a:ext uri="{FF2B5EF4-FFF2-40B4-BE49-F238E27FC236}">
                <a16:creationId xmlns:a16="http://schemas.microsoft.com/office/drawing/2014/main" id="{57A72067-6D84-6347-BB26-039C6D3D1CC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28568" y="2236432"/>
            <a:ext cx="1620001" cy="1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 name="Rectángulo 28">
            <a:extLst>
              <a:ext uri="{FF2B5EF4-FFF2-40B4-BE49-F238E27FC236}">
                <a16:creationId xmlns:a16="http://schemas.microsoft.com/office/drawing/2014/main" id="{A7030278-A689-FC42-94D6-8AB25D2C3D47}"/>
              </a:ext>
            </a:extLst>
          </p:cNvPr>
          <p:cNvSpPr/>
          <p:nvPr/>
        </p:nvSpPr>
        <p:spPr>
          <a:xfrm>
            <a:off x="7065254" y="3849816"/>
            <a:ext cx="1777474" cy="338554"/>
          </a:xfrm>
          <a:prstGeom prst="rect">
            <a:avLst/>
          </a:prstGeom>
        </p:spPr>
        <p:txBody>
          <a:bodyPr wrap="none">
            <a:spAutoFit/>
          </a:bodyPr>
          <a:lstStyle/>
          <a:p>
            <a:r>
              <a:rPr lang="es-ES" sz="1600" b="1" dirty="0" err="1">
                <a:latin typeface="Avenir" panose="02000503020000020003" pitchFamily="2" charset="0"/>
                <a:cs typeface="Avenir Medium"/>
              </a:rPr>
              <a:t>Volcanic</a:t>
            </a:r>
            <a:r>
              <a:rPr lang="es-ES" sz="1600" b="1" dirty="0">
                <a:latin typeface="Avenir" panose="02000503020000020003" pitchFamily="2" charset="0"/>
                <a:cs typeface="Avenir Medium"/>
              </a:rPr>
              <a:t> </a:t>
            </a:r>
            <a:r>
              <a:rPr lang="es-ES" sz="1600" b="1" dirty="0" err="1">
                <a:latin typeface="Avenir" panose="02000503020000020003" pitchFamily="2" charset="0"/>
                <a:cs typeface="Avenir Medium"/>
              </a:rPr>
              <a:t>Aerosols</a:t>
            </a:r>
            <a:endParaRPr lang="es-ES" sz="1600" b="1" dirty="0">
              <a:latin typeface="Avenir" panose="02000503020000020003" pitchFamily="2" charset="0"/>
              <a:cs typeface="Avenir Medium"/>
            </a:endParaRPr>
          </a:p>
        </p:txBody>
      </p:sp>
      <p:sp>
        <p:nvSpPr>
          <p:cNvPr id="87" name="Rectángulo 31">
            <a:extLst>
              <a:ext uri="{FF2B5EF4-FFF2-40B4-BE49-F238E27FC236}">
                <a16:creationId xmlns:a16="http://schemas.microsoft.com/office/drawing/2014/main" id="{39781CF0-3A06-9D4D-853B-68F240E34744}"/>
              </a:ext>
            </a:extLst>
          </p:cNvPr>
          <p:cNvSpPr/>
          <p:nvPr/>
        </p:nvSpPr>
        <p:spPr>
          <a:xfrm>
            <a:off x="6188791" y="4165608"/>
            <a:ext cx="1593705" cy="357662"/>
          </a:xfrm>
          <a:prstGeom prst="rect">
            <a:avLst/>
          </a:prstGeom>
          <a:noFill/>
        </p:spPr>
        <p:txBody>
          <a:bodyPr wrap="none">
            <a:spAutoFit/>
          </a:bodyPr>
          <a:lstStyle/>
          <a:p>
            <a:pPr algn="ctr"/>
            <a:r>
              <a:rPr lang="es-ES" sz="1724" b="1" dirty="0">
                <a:solidFill>
                  <a:srgbClr val="002060"/>
                </a:solidFill>
                <a:latin typeface="Avenir" panose="02000503020000020003" pitchFamily="2" charset="0"/>
                <a:cs typeface="Beirut" pitchFamily="2" charset="-78"/>
              </a:rPr>
              <a:t>Natural </a:t>
            </a:r>
            <a:r>
              <a:rPr lang="es-ES" sz="1724" b="1" dirty="0" err="1">
                <a:solidFill>
                  <a:srgbClr val="002060"/>
                </a:solidFill>
                <a:latin typeface="Avenir" panose="02000503020000020003" pitchFamily="2" charset="0"/>
                <a:cs typeface="Beirut" pitchFamily="2" charset="-78"/>
              </a:rPr>
              <a:t>Origin</a:t>
            </a:r>
            <a:endParaRPr lang="es-ES" sz="1724" b="1" dirty="0">
              <a:solidFill>
                <a:srgbClr val="002060"/>
              </a:solidFill>
              <a:latin typeface="Avenir" panose="02000503020000020003" pitchFamily="2" charset="0"/>
              <a:cs typeface="Beirut" pitchFamily="2" charset="-78"/>
            </a:endParaRPr>
          </a:p>
        </p:txBody>
      </p:sp>
      <p:sp>
        <p:nvSpPr>
          <p:cNvPr id="88" name="Título 1">
            <a:extLst>
              <a:ext uri="{FF2B5EF4-FFF2-40B4-BE49-F238E27FC236}">
                <a16:creationId xmlns:a16="http://schemas.microsoft.com/office/drawing/2014/main" id="{19B25F40-52A4-8C46-A3AD-A1EE5EC449C9}"/>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ESMs</a:t>
            </a:r>
            <a:r>
              <a:rPr lang="es-ES" sz="2700" b="0" dirty="0">
                <a:solidFill>
                  <a:schemeClr val="tx1"/>
                </a:solidFill>
                <a:latin typeface="Avenir Light" panose="020B0402020203020204" pitchFamily="34" charset="77"/>
              </a:rPr>
              <a:t> can </a:t>
            </a:r>
            <a:r>
              <a:rPr lang="es-ES" sz="2700" b="0" dirty="0" err="1">
                <a:solidFill>
                  <a:schemeClr val="tx1"/>
                </a:solidFill>
                <a:latin typeface="Avenir Light" panose="020B0402020203020204" pitchFamily="34" charset="77"/>
              </a:rPr>
              <a:t>help</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understand</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the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main</a:t>
            </a:r>
            <a:r>
              <a:rPr lang="es-ES" sz="2700" b="0" dirty="0">
                <a:solidFill>
                  <a:schemeClr val="tx1"/>
                </a:solidFill>
                <a:latin typeface="Avenir Light" panose="020B0402020203020204" pitchFamily="34" charset="77"/>
              </a:rPr>
              <a:t> drivers of </a:t>
            </a:r>
            <a:r>
              <a:rPr lang="es-ES" sz="2700" b="0" dirty="0" err="1">
                <a:solidFill>
                  <a:schemeClr val="tx1"/>
                </a:solidFill>
                <a:latin typeface="Avenir Light" panose="020B0402020203020204" pitchFamily="34" charset="77"/>
              </a:rPr>
              <a:t>past</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changes</a:t>
            </a:r>
            <a:r>
              <a:rPr lang="es-ES" sz="2700" b="0" dirty="0">
                <a:solidFill>
                  <a:schemeClr val="tx1"/>
                </a:solidFill>
                <a:latin typeface="Avenir Light" panose="020B0402020203020204" pitchFamily="34" charset="77"/>
              </a:rPr>
              <a:t> in </a:t>
            </a:r>
            <a:r>
              <a:rPr lang="es-ES" sz="2700" b="0" dirty="0" err="1">
                <a:solidFill>
                  <a:schemeClr val="tx1"/>
                </a:solidFill>
                <a:latin typeface="Avenir Light" panose="020B0402020203020204" pitchFamily="34" charset="77"/>
              </a:rPr>
              <a:t>climate</a:t>
            </a:r>
            <a:endParaRPr lang="es-ES" sz="2700" dirty="0">
              <a:solidFill>
                <a:schemeClr val="tx1"/>
              </a:solidFill>
              <a:latin typeface="Avenir Light" panose="020B0402020203020204" pitchFamily="34" charset="77"/>
            </a:endParaRPr>
          </a:p>
        </p:txBody>
      </p:sp>
      <p:sp>
        <p:nvSpPr>
          <p:cNvPr id="89" name="Rectángulo 58">
            <a:extLst>
              <a:ext uri="{FF2B5EF4-FFF2-40B4-BE49-F238E27FC236}">
                <a16:creationId xmlns:a16="http://schemas.microsoft.com/office/drawing/2014/main" id="{C98DD6CA-9D6C-EB41-B903-E73E412727D3}"/>
              </a:ext>
            </a:extLst>
          </p:cNvPr>
          <p:cNvSpPr/>
          <p:nvPr/>
        </p:nvSpPr>
        <p:spPr>
          <a:xfrm>
            <a:off x="9690883" y="5435520"/>
            <a:ext cx="1508746" cy="323165"/>
          </a:xfrm>
          <a:prstGeom prst="rect">
            <a:avLst/>
          </a:prstGeom>
        </p:spPr>
        <p:txBody>
          <a:bodyPr wrap="none">
            <a:spAutoFit/>
          </a:bodyPr>
          <a:lstStyle/>
          <a:p>
            <a:r>
              <a:rPr lang="es-ES" sz="1500" i="1" dirty="0" err="1">
                <a:solidFill>
                  <a:schemeClr val="accent3">
                    <a:lumMod val="75000"/>
                  </a:schemeClr>
                </a:solidFill>
                <a:latin typeface="Avenir Book" panose="02000503020000020003" pitchFamily="2" charset="0"/>
                <a:cs typeface="Arial" panose="020B0604020202020204" pitchFamily="34" charset="0"/>
              </a:rPr>
              <a:t>Self</a:t>
            </a:r>
            <a:r>
              <a:rPr lang="es-ES" sz="1500" i="1" dirty="0">
                <a:solidFill>
                  <a:schemeClr val="accent3">
                    <a:lumMod val="75000"/>
                  </a:schemeClr>
                </a:solidFill>
                <a:latin typeface="Avenir Book" panose="02000503020000020003" pitchFamily="2" charset="0"/>
                <a:cs typeface="Arial" panose="020B0604020202020204" pitchFamily="34" charset="0"/>
              </a:rPr>
              <a:t> et al (1993)</a:t>
            </a:r>
          </a:p>
        </p:txBody>
      </p:sp>
      <p:cxnSp>
        <p:nvCxnSpPr>
          <p:cNvPr id="90" name="Conector recto de flecha 50">
            <a:extLst>
              <a:ext uri="{FF2B5EF4-FFF2-40B4-BE49-F238E27FC236}">
                <a16:creationId xmlns:a16="http://schemas.microsoft.com/office/drawing/2014/main" id="{BA988E36-C6CB-D24E-BFBB-ADAEF99DCD46}"/>
              </a:ext>
            </a:extLst>
          </p:cNvPr>
          <p:cNvCxnSpPr/>
          <p:nvPr/>
        </p:nvCxnSpPr>
        <p:spPr bwMode="auto">
          <a:xfrm flipV="1">
            <a:off x="3781529" y="3928345"/>
            <a:ext cx="0" cy="360000"/>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1" name="Conector recto de flecha 51">
            <a:extLst>
              <a:ext uri="{FF2B5EF4-FFF2-40B4-BE49-F238E27FC236}">
                <a16:creationId xmlns:a16="http://schemas.microsoft.com/office/drawing/2014/main" id="{5F24E8E8-96E6-7744-87F6-6AE5F8201E6F}"/>
              </a:ext>
            </a:extLst>
          </p:cNvPr>
          <p:cNvCxnSpPr/>
          <p:nvPr/>
        </p:nvCxnSpPr>
        <p:spPr bwMode="auto">
          <a:xfrm flipV="1">
            <a:off x="3435857" y="4105201"/>
            <a:ext cx="0" cy="360000"/>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92" name="Rectángulo 52">
            <a:extLst>
              <a:ext uri="{FF2B5EF4-FFF2-40B4-BE49-F238E27FC236}">
                <a16:creationId xmlns:a16="http://schemas.microsoft.com/office/drawing/2014/main" id="{609C12E0-7EC3-5D4A-911A-FD7D88BA9EAA}"/>
              </a:ext>
            </a:extLst>
          </p:cNvPr>
          <p:cNvSpPr/>
          <p:nvPr/>
        </p:nvSpPr>
        <p:spPr>
          <a:xfrm>
            <a:off x="3736776" y="3960885"/>
            <a:ext cx="998991" cy="338554"/>
          </a:xfrm>
          <a:prstGeom prst="rect">
            <a:avLst/>
          </a:prstGeom>
        </p:spPr>
        <p:txBody>
          <a:bodyPr wrap="none">
            <a:spAutoFit/>
          </a:bodyPr>
          <a:lstStyle/>
          <a:p>
            <a:r>
              <a:rPr lang="es-ES" sz="1600" dirty="0" err="1">
                <a:solidFill>
                  <a:schemeClr val="accent1"/>
                </a:solidFill>
                <a:latin typeface="Avenir" panose="02000503020000020003" pitchFamily="2" charset="0"/>
                <a:cs typeface="Avenir Medium"/>
              </a:rPr>
              <a:t>Pinatubo</a:t>
            </a:r>
            <a:endParaRPr lang="es-ES" sz="1600" dirty="0">
              <a:solidFill>
                <a:schemeClr val="accent1"/>
              </a:solidFill>
              <a:latin typeface="Avenir" panose="02000503020000020003" pitchFamily="2" charset="0"/>
              <a:cs typeface="Avenir Medium"/>
            </a:endParaRPr>
          </a:p>
        </p:txBody>
      </p:sp>
      <p:sp>
        <p:nvSpPr>
          <p:cNvPr id="93" name="Rectángulo 53">
            <a:extLst>
              <a:ext uri="{FF2B5EF4-FFF2-40B4-BE49-F238E27FC236}">
                <a16:creationId xmlns:a16="http://schemas.microsoft.com/office/drawing/2014/main" id="{9C1B00BB-06FA-0A40-95C8-1A9756AFE5F8}"/>
              </a:ext>
            </a:extLst>
          </p:cNvPr>
          <p:cNvSpPr/>
          <p:nvPr/>
        </p:nvSpPr>
        <p:spPr>
          <a:xfrm>
            <a:off x="3366885" y="4319257"/>
            <a:ext cx="1170513" cy="338554"/>
          </a:xfrm>
          <a:prstGeom prst="rect">
            <a:avLst/>
          </a:prstGeom>
        </p:spPr>
        <p:txBody>
          <a:bodyPr wrap="none">
            <a:spAutoFit/>
          </a:bodyPr>
          <a:lstStyle/>
          <a:p>
            <a:r>
              <a:rPr lang="es-ES" sz="1600" dirty="0">
                <a:solidFill>
                  <a:schemeClr val="accent1"/>
                </a:solidFill>
                <a:latin typeface="Avenir" panose="02000503020000020003" pitchFamily="2" charset="0"/>
                <a:cs typeface="Avenir Medium"/>
              </a:rPr>
              <a:t>El Chichón</a:t>
            </a:r>
          </a:p>
        </p:txBody>
      </p:sp>
      <p:cxnSp>
        <p:nvCxnSpPr>
          <p:cNvPr id="94" name="Conector recto de flecha 55">
            <a:extLst>
              <a:ext uri="{FF2B5EF4-FFF2-40B4-BE49-F238E27FC236}">
                <a16:creationId xmlns:a16="http://schemas.microsoft.com/office/drawing/2014/main" id="{87AA31BB-DE0D-F049-AC64-9859E7B7AC4D}"/>
              </a:ext>
            </a:extLst>
          </p:cNvPr>
          <p:cNvCxnSpPr/>
          <p:nvPr/>
        </p:nvCxnSpPr>
        <p:spPr bwMode="auto">
          <a:xfrm>
            <a:off x="2803256" y="3683542"/>
            <a:ext cx="0" cy="360000"/>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95" name="Rectángulo 56">
            <a:extLst>
              <a:ext uri="{FF2B5EF4-FFF2-40B4-BE49-F238E27FC236}">
                <a16:creationId xmlns:a16="http://schemas.microsoft.com/office/drawing/2014/main" id="{2F01BA0D-ABEA-A94E-8C52-51A5821C94B1}"/>
              </a:ext>
            </a:extLst>
          </p:cNvPr>
          <p:cNvSpPr/>
          <p:nvPr/>
        </p:nvSpPr>
        <p:spPr>
          <a:xfrm>
            <a:off x="2405191" y="3357721"/>
            <a:ext cx="803425" cy="338554"/>
          </a:xfrm>
          <a:prstGeom prst="rect">
            <a:avLst/>
          </a:prstGeom>
        </p:spPr>
        <p:txBody>
          <a:bodyPr wrap="none">
            <a:spAutoFit/>
          </a:bodyPr>
          <a:lstStyle/>
          <a:p>
            <a:r>
              <a:rPr lang="es-ES" sz="1600" dirty="0" err="1">
                <a:solidFill>
                  <a:schemeClr val="accent1"/>
                </a:solidFill>
                <a:latin typeface="Avenir" panose="02000503020000020003" pitchFamily="2" charset="0"/>
                <a:cs typeface="Avenir Medium"/>
              </a:rPr>
              <a:t>Agung</a:t>
            </a:r>
            <a:endParaRPr lang="es-ES" sz="1600" dirty="0">
              <a:solidFill>
                <a:schemeClr val="accent1"/>
              </a:solidFill>
              <a:latin typeface="Avenir" panose="02000503020000020003" pitchFamily="2" charset="0"/>
              <a:cs typeface="Avenir Medium"/>
            </a:endParaRPr>
          </a:p>
        </p:txBody>
      </p:sp>
      <p:sp>
        <p:nvSpPr>
          <p:cNvPr id="80" name="Título 1">
            <a:extLst>
              <a:ext uri="{FF2B5EF4-FFF2-40B4-BE49-F238E27FC236}">
                <a16:creationId xmlns:a16="http://schemas.microsoft.com/office/drawing/2014/main" id="{02917FC8-5791-0B49-964E-F768F4BF598A}"/>
              </a:ext>
            </a:extLst>
          </p:cNvPr>
          <p:cNvSpPr>
            <a:spLocks noGrp="1"/>
          </p:cNvSpPr>
          <p:nvPr>
            <p:ph type="title"/>
          </p:nvPr>
        </p:nvSpPr>
        <p:spPr>
          <a:xfrm>
            <a:off x="462890" y="218250"/>
            <a:ext cx="10967110"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panose="02000503020000020003" pitchFamily="2" charset="0"/>
              </a:rPr>
              <a:t>climate</a:t>
            </a:r>
            <a:r>
              <a:rPr lang="es-ES" sz="3600" dirty="0">
                <a:latin typeface="Avenir" panose="02000503020000020003" pitchFamily="2" charset="0"/>
              </a:rPr>
              <a:t> </a:t>
            </a:r>
            <a:r>
              <a:rPr lang="es-ES" sz="3600" dirty="0" err="1">
                <a:latin typeface="Avenir" panose="02000503020000020003" pitchFamily="2" charset="0"/>
              </a:rPr>
              <a:t>change</a:t>
            </a:r>
            <a:r>
              <a:rPr lang="es-ES" sz="3600" dirty="0">
                <a:latin typeface="Avenir" panose="02000503020000020003" pitchFamily="2" charset="0"/>
              </a:rPr>
              <a:t> </a:t>
            </a:r>
            <a:r>
              <a:rPr lang="es-ES" sz="3600" dirty="0" err="1">
                <a:latin typeface="Avenir" panose="02000503020000020003" pitchFamily="2" charset="0"/>
              </a:rPr>
              <a:t>attribution</a:t>
            </a:r>
            <a:endParaRPr lang="es-ES" sz="3600" dirty="0">
              <a:latin typeface="Avenir" panose="02000503020000020003" pitchFamily="2" charset="0"/>
            </a:endParaRPr>
          </a:p>
        </p:txBody>
      </p:sp>
      <p:sp>
        <p:nvSpPr>
          <p:cNvPr id="81" name="Rectángulo 31">
            <a:extLst>
              <a:ext uri="{FF2B5EF4-FFF2-40B4-BE49-F238E27FC236}">
                <a16:creationId xmlns:a16="http://schemas.microsoft.com/office/drawing/2014/main" id="{F527B90A-274B-C842-A084-5947FD77238E}"/>
              </a:ext>
            </a:extLst>
          </p:cNvPr>
          <p:cNvSpPr/>
          <p:nvPr/>
        </p:nvSpPr>
        <p:spPr>
          <a:xfrm>
            <a:off x="5365952" y="1657324"/>
            <a:ext cx="3304784" cy="400110"/>
          </a:xfrm>
          <a:prstGeom prst="rect">
            <a:avLst/>
          </a:prstGeom>
          <a:solidFill>
            <a:schemeClr val="bg1">
              <a:lumMod val="50000"/>
            </a:schemeClr>
          </a:solidFill>
        </p:spPr>
        <p:txBody>
          <a:bodyPr wrap="none">
            <a:spAutoFit/>
          </a:bodyPr>
          <a:lstStyle/>
          <a:p>
            <a:pPr algn="ctr"/>
            <a:r>
              <a:rPr lang="es-ES" sz="2000" dirty="0" err="1">
                <a:solidFill>
                  <a:schemeClr val="bg1"/>
                </a:solidFill>
                <a:latin typeface="Avenir Book" panose="02000503020000020003" pitchFamily="2" charset="0"/>
                <a:cs typeface="Avenir Heavy"/>
              </a:rPr>
              <a:t>External</a:t>
            </a:r>
            <a:r>
              <a:rPr lang="es-ES" sz="2000" dirty="0">
                <a:solidFill>
                  <a:schemeClr val="bg1"/>
                </a:solidFill>
                <a:latin typeface="Avenir Book" panose="02000503020000020003" pitchFamily="2" charset="0"/>
                <a:cs typeface="Avenir Heavy"/>
              </a:rPr>
              <a:t> </a:t>
            </a:r>
            <a:r>
              <a:rPr lang="es-ES" sz="2000" dirty="0" err="1">
                <a:solidFill>
                  <a:schemeClr val="bg1"/>
                </a:solidFill>
                <a:latin typeface="Avenir Book" panose="02000503020000020003" pitchFamily="2" charset="0"/>
                <a:cs typeface="Avenir Heavy"/>
              </a:rPr>
              <a:t>radiative</a:t>
            </a:r>
            <a:r>
              <a:rPr lang="es-ES" sz="2000" dirty="0">
                <a:solidFill>
                  <a:schemeClr val="bg1"/>
                </a:solidFill>
                <a:latin typeface="Avenir Book" panose="02000503020000020003" pitchFamily="2" charset="0"/>
                <a:cs typeface="Avenir Heavy"/>
              </a:rPr>
              <a:t> </a:t>
            </a:r>
            <a:r>
              <a:rPr lang="es-ES" sz="2000" dirty="0" err="1">
                <a:solidFill>
                  <a:schemeClr val="bg1"/>
                </a:solidFill>
                <a:latin typeface="Avenir Book" panose="02000503020000020003" pitchFamily="2" charset="0"/>
                <a:cs typeface="Avenir Heavy"/>
              </a:rPr>
              <a:t>forcers</a:t>
            </a:r>
            <a:endParaRPr lang="es-ES" sz="2000" dirty="0">
              <a:solidFill>
                <a:schemeClr val="bg1"/>
              </a:solidFill>
              <a:latin typeface="Avenir Book" panose="02000503020000020003" pitchFamily="2" charset="0"/>
              <a:cs typeface="Avenir Heavy"/>
            </a:endParaRPr>
          </a:p>
        </p:txBody>
      </p:sp>
      <p:sp>
        <p:nvSpPr>
          <p:cNvPr id="96" name="Rectangle 95">
            <a:extLst>
              <a:ext uri="{FF2B5EF4-FFF2-40B4-BE49-F238E27FC236}">
                <a16:creationId xmlns:a16="http://schemas.microsoft.com/office/drawing/2014/main" id="{7B623BCF-A4BF-534B-8CC1-439891FB07B6}"/>
              </a:ext>
            </a:extLst>
          </p:cNvPr>
          <p:cNvSpPr/>
          <p:nvPr/>
        </p:nvSpPr>
        <p:spPr>
          <a:xfrm>
            <a:off x="116764" y="1941420"/>
            <a:ext cx="5045740" cy="338554"/>
          </a:xfrm>
          <a:prstGeom prst="rect">
            <a:avLst/>
          </a:prstGeom>
        </p:spPr>
        <p:txBody>
          <a:bodyPr wrap="none">
            <a:spAutoFit/>
          </a:bodyPr>
          <a:lstStyle/>
          <a:p>
            <a:r>
              <a:rPr lang="en-ES" sz="1600" dirty="0">
                <a:latin typeface="Avenir Book" panose="02000503020000020003" pitchFamily="2" charset="0"/>
                <a:cs typeface="Arial" panose="020B0604020202020204" pitchFamily="34" charset="0"/>
              </a:rPr>
              <a:t>Observed Global Surface Temperature anomaly (in K)</a:t>
            </a:r>
            <a:endParaRPr lang="en-ES" sz="1600" dirty="0"/>
          </a:p>
        </p:txBody>
      </p:sp>
    </p:spTree>
    <p:extLst>
      <p:ext uri="{BB962C8B-B14F-4D97-AF65-F5344CB8AC3E}">
        <p14:creationId xmlns:p14="http://schemas.microsoft.com/office/powerpoint/2010/main" val="2902443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8785577B-7599-ED41-9CC0-1B3D5B49C118}"/>
              </a:ext>
            </a:extLst>
          </p:cNvPr>
          <p:cNvSpPr/>
          <p:nvPr/>
        </p:nvSpPr>
        <p:spPr>
          <a:xfrm>
            <a:off x="5160203" y="2179022"/>
            <a:ext cx="3768286" cy="262154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27" name="Picture 4">
            <a:extLst>
              <a:ext uri="{FF2B5EF4-FFF2-40B4-BE49-F238E27FC236}">
                <a16:creationId xmlns:a16="http://schemas.microsoft.com/office/drawing/2014/main" id="{9DABD245-78AF-C147-BFD3-31585550C1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2794" y="1887715"/>
            <a:ext cx="2900690" cy="188092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8" name="Imagen 14">
            <a:extLst>
              <a:ext uri="{FF2B5EF4-FFF2-40B4-BE49-F238E27FC236}">
                <a16:creationId xmlns:a16="http://schemas.microsoft.com/office/drawing/2014/main" id="{0E37F394-35E9-BF45-9CFF-8346A14AC800}"/>
              </a:ext>
            </a:extLst>
          </p:cNvPr>
          <p:cNvPicPr>
            <a:picLocks noChangeAspect="1"/>
          </p:cNvPicPr>
          <p:nvPr/>
        </p:nvPicPr>
        <p:blipFill rotWithShape="1">
          <a:blip r:embed="rId3">
            <a:extLst>
              <a:ext uri="{28A0092B-C50C-407E-A947-70E740481C1C}">
                <a14:useLocalDpi xmlns:a14="http://schemas.microsoft.com/office/drawing/2010/main" val="0"/>
              </a:ext>
            </a:extLst>
          </a:blip>
          <a:srcRect l="6258"/>
          <a:stretch/>
        </p:blipFill>
        <p:spPr>
          <a:xfrm>
            <a:off x="49863" y="2232680"/>
            <a:ext cx="5040000" cy="2803973"/>
          </a:xfrm>
          <a:prstGeom prst="rect">
            <a:avLst/>
          </a:prstGeom>
        </p:spPr>
      </p:pic>
      <p:sp>
        <p:nvSpPr>
          <p:cNvPr id="4" name="Rectangle 3">
            <a:extLst>
              <a:ext uri="{FF2B5EF4-FFF2-40B4-BE49-F238E27FC236}">
                <a16:creationId xmlns:a16="http://schemas.microsoft.com/office/drawing/2014/main" id="{48B46A0B-5F44-F84F-B59B-2C2DAE40E8FC}"/>
              </a:ext>
            </a:extLst>
          </p:cNvPr>
          <p:cNvSpPr/>
          <p:nvPr/>
        </p:nvSpPr>
        <p:spPr>
          <a:xfrm>
            <a:off x="9123965" y="1768174"/>
            <a:ext cx="796834" cy="30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2" name="Rectangle 81">
            <a:extLst>
              <a:ext uri="{FF2B5EF4-FFF2-40B4-BE49-F238E27FC236}">
                <a16:creationId xmlns:a16="http://schemas.microsoft.com/office/drawing/2014/main" id="{8AA723A4-FF8D-1140-BA46-AE5C34AA5968}"/>
              </a:ext>
            </a:extLst>
          </p:cNvPr>
          <p:cNvSpPr/>
          <p:nvPr/>
        </p:nvSpPr>
        <p:spPr>
          <a:xfrm>
            <a:off x="9607858" y="3756011"/>
            <a:ext cx="1632178" cy="276999"/>
          </a:xfrm>
          <a:prstGeom prst="rect">
            <a:avLst/>
          </a:prstGeom>
        </p:spPr>
        <p:txBody>
          <a:bodyPr wrap="none">
            <a:spAutoFit/>
          </a:bodyPr>
          <a:lstStyle/>
          <a:p>
            <a:r>
              <a:rPr lang="en-ES" sz="1200" dirty="0">
                <a:latin typeface="Avenir Book" panose="02000503020000020003" pitchFamily="2" charset="0"/>
                <a:cs typeface="Arial" panose="020B0604020202020204" pitchFamily="34" charset="0"/>
              </a:rPr>
              <a:t>www.climatica.org.uk</a:t>
            </a:r>
            <a:endParaRPr lang="en-ES" sz="1200" dirty="0"/>
          </a:p>
        </p:txBody>
      </p:sp>
      <p:sp>
        <p:nvSpPr>
          <p:cNvPr id="84" name="Rectángulo 2">
            <a:extLst>
              <a:ext uri="{FF2B5EF4-FFF2-40B4-BE49-F238E27FC236}">
                <a16:creationId xmlns:a16="http://schemas.microsoft.com/office/drawing/2014/main" id="{91EFB33F-A687-2C49-A0D4-E724ADCF2B25}"/>
              </a:ext>
            </a:extLst>
          </p:cNvPr>
          <p:cNvSpPr/>
          <p:nvPr/>
        </p:nvSpPr>
        <p:spPr>
          <a:xfrm>
            <a:off x="5127960" y="3849816"/>
            <a:ext cx="2000356" cy="584775"/>
          </a:xfrm>
          <a:prstGeom prst="rect">
            <a:avLst/>
          </a:prstGeom>
        </p:spPr>
        <p:txBody>
          <a:bodyPr wrap="none">
            <a:spAutoFit/>
          </a:bodyPr>
          <a:lstStyle/>
          <a:p>
            <a:r>
              <a:rPr lang="es-ES" sz="1600" dirty="0" err="1">
                <a:solidFill>
                  <a:schemeClr val="accent3"/>
                </a:solidFill>
                <a:latin typeface="Avenir Light" panose="020B0402020203020204" pitchFamily="34" charset="77"/>
                <a:cs typeface="Avenir Medium"/>
              </a:rPr>
              <a:t>Greenhouse</a:t>
            </a:r>
            <a:r>
              <a:rPr lang="es-ES" sz="1600" dirty="0">
                <a:solidFill>
                  <a:schemeClr val="accent3"/>
                </a:solidFill>
                <a:latin typeface="Avenir Light" panose="020B0402020203020204" pitchFamily="34" charset="77"/>
                <a:cs typeface="Avenir Medium"/>
              </a:rPr>
              <a:t> </a:t>
            </a:r>
            <a:r>
              <a:rPr lang="es-ES" sz="1600" dirty="0" err="1">
                <a:solidFill>
                  <a:schemeClr val="accent3"/>
                </a:solidFill>
                <a:latin typeface="Avenir Light" panose="020B0402020203020204" pitchFamily="34" charset="77"/>
                <a:cs typeface="Avenir Medium"/>
              </a:rPr>
              <a:t>Gasses</a:t>
            </a:r>
            <a:endParaRPr lang="es-ES" sz="1600" dirty="0">
              <a:solidFill>
                <a:schemeClr val="accent3"/>
              </a:solidFill>
              <a:latin typeface="Avenir Light" panose="020B0402020203020204" pitchFamily="34" charset="77"/>
              <a:cs typeface="Avenir Medium"/>
            </a:endParaRPr>
          </a:p>
          <a:p>
            <a:r>
              <a:rPr lang="es-ES" sz="1600" dirty="0">
                <a:solidFill>
                  <a:schemeClr val="accent3"/>
                </a:solidFill>
                <a:latin typeface="Avenir Light" panose="020B0402020203020204" pitchFamily="34" charset="77"/>
                <a:cs typeface="Avenir Medium"/>
              </a:rPr>
              <a:t>   Sulfate </a:t>
            </a:r>
            <a:r>
              <a:rPr lang="es-ES" sz="1600" dirty="0" err="1">
                <a:solidFill>
                  <a:schemeClr val="accent3"/>
                </a:solidFill>
                <a:latin typeface="Avenir Light" panose="020B0402020203020204" pitchFamily="34" charset="77"/>
                <a:cs typeface="Avenir Medium"/>
              </a:rPr>
              <a:t>Aerosols</a:t>
            </a:r>
            <a:endParaRPr lang="es-ES" sz="1600" dirty="0">
              <a:solidFill>
                <a:schemeClr val="accent3"/>
              </a:solidFill>
              <a:latin typeface="Avenir Light" panose="020B0402020203020204" pitchFamily="34" charset="77"/>
              <a:cs typeface="Avenir Medium"/>
            </a:endParaRPr>
          </a:p>
        </p:txBody>
      </p:sp>
      <p:sp>
        <p:nvSpPr>
          <p:cNvPr id="86" name="Rectángulo 28">
            <a:extLst>
              <a:ext uri="{FF2B5EF4-FFF2-40B4-BE49-F238E27FC236}">
                <a16:creationId xmlns:a16="http://schemas.microsoft.com/office/drawing/2014/main" id="{A7030278-A689-FC42-94D6-8AB25D2C3D47}"/>
              </a:ext>
            </a:extLst>
          </p:cNvPr>
          <p:cNvSpPr/>
          <p:nvPr/>
        </p:nvSpPr>
        <p:spPr>
          <a:xfrm>
            <a:off x="7318469" y="3849816"/>
            <a:ext cx="1228221" cy="338554"/>
          </a:xfrm>
          <a:prstGeom prst="rect">
            <a:avLst/>
          </a:prstGeom>
        </p:spPr>
        <p:txBody>
          <a:bodyPr wrap="none">
            <a:spAutoFit/>
          </a:bodyPr>
          <a:lstStyle/>
          <a:p>
            <a:r>
              <a:rPr lang="es-ES" sz="1600" dirty="0" err="1">
                <a:solidFill>
                  <a:schemeClr val="accent3"/>
                </a:solidFill>
                <a:latin typeface="Avenir Light" panose="020B0402020203020204" pitchFamily="34" charset="77"/>
                <a:cs typeface="Avenir Medium"/>
              </a:rPr>
              <a:t>Land</a:t>
            </a:r>
            <a:r>
              <a:rPr lang="es-ES" sz="1600" dirty="0">
                <a:solidFill>
                  <a:schemeClr val="accent3"/>
                </a:solidFill>
                <a:latin typeface="Avenir Light" panose="020B0402020203020204" pitchFamily="34" charset="77"/>
                <a:cs typeface="Avenir Medium"/>
              </a:rPr>
              <a:t> </a:t>
            </a:r>
            <a:r>
              <a:rPr lang="es-ES" sz="1600" dirty="0" err="1">
                <a:solidFill>
                  <a:schemeClr val="accent3"/>
                </a:solidFill>
                <a:latin typeface="Avenir Light" panose="020B0402020203020204" pitchFamily="34" charset="77"/>
                <a:cs typeface="Avenir Medium"/>
              </a:rPr>
              <a:t>Cover</a:t>
            </a:r>
            <a:endParaRPr lang="es-ES" sz="1600" dirty="0">
              <a:solidFill>
                <a:schemeClr val="accent3"/>
              </a:solidFill>
              <a:latin typeface="Avenir Light" panose="020B0402020203020204" pitchFamily="34" charset="77"/>
              <a:cs typeface="Avenir Medium"/>
            </a:endParaRPr>
          </a:p>
        </p:txBody>
      </p:sp>
      <p:sp>
        <p:nvSpPr>
          <p:cNvPr id="87" name="Rectángulo 31">
            <a:extLst>
              <a:ext uri="{FF2B5EF4-FFF2-40B4-BE49-F238E27FC236}">
                <a16:creationId xmlns:a16="http://schemas.microsoft.com/office/drawing/2014/main" id="{39781CF0-3A06-9D4D-853B-68F240E34744}"/>
              </a:ext>
            </a:extLst>
          </p:cNvPr>
          <p:cNvSpPr/>
          <p:nvPr/>
        </p:nvSpPr>
        <p:spPr>
          <a:xfrm>
            <a:off x="6221736" y="4404760"/>
            <a:ext cx="1584088" cy="357662"/>
          </a:xfrm>
          <a:prstGeom prst="rect">
            <a:avLst/>
          </a:prstGeom>
          <a:noFill/>
        </p:spPr>
        <p:txBody>
          <a:bodyPr wrap="none">
            <a:spAutoFit/>
          </a:bodyPr>
          <a:lstStyle/>
          <a:p>
            <a:pPr algn="ctr"/>
            <a:r>
              <a:rPr lang="es-ES" sz="1724" b="1" dirty="0">
                <a:solidFill>
                  <a:schemeClr val="accent6">
                    <a:lumMod val="50000"/>
                  </a:schemeClr>
                </a:solidFill>
                <a:latin typeface="Avenir" panose="02000503020000020003" pitchFamily="2" charset="0"/>
                <a:cs typeface="Beirut" pitchFamily="2" charset="-78"/>
              </a:rPr>
              <a:t>Human </a:t>
            </a:r>
            <a:r>
              <a:rPr lang="es-ES" sz="1724" b="1" dirty="0" err="1">
                <a:solidFill>
                  <a:schemeClr val="accent6">
                    <a:lumMod val="50000"/>
                  </a:schemeClr>
                </a:solidFill>
                <a:latin typeface="Avenir" panose="02000503020000020003" pitchFamily="2" charset="0"/>
                <a:cs typeface="Beirut" pitchFamily="2" charset="-78"/>
              </a:rPr>
              <a:t>Origin</a:t>
            </a:r>
            <a:endParaRPr lang="es-ES" sz="1724" b="1" dirty="0">
              <a:solidFill>
                <a:schemeClr val="accent6">
                  <a:lumMod val="50000"/>
                </a:schemeClr>
              </a:solidFill>
              <a:latin typeface="Avenir" panose="02000503020000020003" pitchFamily="2" charset="0"/>
              <a:cs typeface="Beirut" pitchFamily="2" charset="-78"/>
            </a:endParaRPr>
          </a:p>
        </p:txBody>
      </p:sp>
      <p:sp>
        <p:nvSpPr>
          <p:cNvPr id="88" name="Título 1">
            <a:extLst>
              <a:ext uri="{FF2B5EF4-FFF2-40B4-BE49-F238E27FC236}">
                <a16:creationId xmlns:a16="http://schemas.microsoft.com/office/drawing/2014/main" id="{19B25F40-52A4-8C46-A3AD-A1EE5EC449C9}"/>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ESMs</a:t>
            </a:r>
            <a:r>
              <a:rPr lang="es-ES" sz="2700" b="0" dirty="0">
                <a:solidFill>
                  <a:schemeClr val="tx1"/>
                </a:solidFill>
                <a:latin typeface="Avenir Light" panose="020B0402020203020204" pitchFamily="34" charset="77"/>
              </a:rPr>
              <a:t> can </a:t>
            </a:r>
            <a:r>
              <a:rPr lang="es-ES" sz="2700" b="0" dirty="0" err="1">
                <a:solidFill>
                  <a:schemeClr val="tx1"/>
                </a:solidFill>
                <a:latin typeface="Avenir Light" panose="020B0402020203020204" pitchFamily="34" charset="77"/>
              </a:rPr>
              <a:t>help</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understand</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the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main</a:t>
            </a:r>
            <a:r>
              <a:rPr lang="es-ES" sz="2700" b="0" dirty="0">
                <a:solidFill>
                  <a:schemeClr val="tx1"/>
                </a:solidFill>
                <a:latin typeface="Avenir Light" panose="020B0402020203020204" pitchFamily="34" charset="77"/>
              </a:rPr>
              <a:t> drivers of </a:t>
            </a:r>
            <a:r>
              <a:rPr lang="es-ES" sz="2700" b="0" dirty="0" err="1">
                <a:solidFill>
                  <a:schemeClr val="tx1"/>
                </a:solidFill>
                <a:latin typeface="Avenir Light" panose="020B0402020203020204" pitchFamily="34" charset="77"/>
              </a:rPr>
              <a:t>past</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changes</a:t>
            </a:r>
            <a:r>
              <a:rPr lang="es-ES" sz="2700" b="0" dirty="0">
                <a:solidFill>
                  <a:schemeClr val="tx1"/>
                </a:solidFill>
                <a:latin typeface="Avenir Light" panose="020B0402020203020204" pitchFamily="34" charset="77"/>
              </a:rPr>
              <a:t> in </a:t>
            </a:r>
            <a:r>
              <a:rPr lang="es-ES" sz="2700" b="0" dirty="0" err="1">
                <a:solidFill>
                  <a:schemeClr val="tx1"/>
                </a:solidFill>
                <a:latin typeface="Avenir Light" panose="020B0402020203020204" pitchFamily="34" charset="77"/>
              </a:rPr>
              <a:t>climate</a:t>
            </a:r>
            <a:endParaRPr lang="es-ES" sz="2700" dirty="0">
              <a:solidFill>
                <a:schemeClr val="tx1"/>
              </a:solidFill>
              <a:latin typeface="Avenir Light" panose="020B0402020203020204" pitchFamily="34" charset="77"/>
            </a:endParaRPr>
          </a:p>
        </p:txBody>
      </p:sp>
      <p:pic>
        <p:nvPicPr>
          <p:cNvPr id="98" name="Imagen 3">
            <a:extLst>
              <a:ext uri="{FF2B5EF4-FFF2-40B4-BE49-F238E27FC236}">
                <a16:creationId xmlns:a16="http://schemas.microsoft.com/office/drawing/2014/main" id="{6D70ABE7-6124-9A46-88AB-582397EE3F8B}"/>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bwMode="auto">
          <a:xfrm>
            <a:off x="5319284" y="2286318"/>
            <a:ext cx="1602000" cy="1576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 name="Imagen 3">
            <a:extLst>
              <a:ext uri="{FF2B5EF4-FFF2-40B4-BE49-F238E27FC236}">
                <a16:creationId xmlns:a16="http://schemas.microsoft.com/office/drawing/2014/main" id="{CA427219-5D67-264A-88F1-974DC3E6745E}"/>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bwMode="auto">
          <a:xfrm>
            <a:off x="7156160" y="2268593"/>
            <a:ext cx="1584000" cy="15737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 name="Título 1">
            <a:extLst>
              <a:ext uri="{FF2B5EF4-FFF2-40B4-BE49-F238E27FC236}">
                <a16:creationId xmlns:a16="http://schemas.microsoft.com/office/drawing/2014/main" id="{06779880-B6B8-5A4F-A214-0829FE292C15}"/>
              </a:ext>
            </a:extLst>
          </p:cNvPr>
          <p:cNvSpPr>
            <a:spLocks noGrp="1"/>
          </p:cNvSpPr>
          <p:nvPr>
            <p:ph type="title"/>
          </p:nvPr>
        </p:nvSpPr>
        <p:spPr>
          <a:xfrm>
            <a:off x="462890" y="218250"/>
            <a:ext cx="10967110"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panose="02000503020000020003" pitchFamily="2" charset="0"/>
              </a:rPr>
              <a:t>climate</a:t>
            </a:r>
            <a:r>
              <a:rPr lang="es-ES" sz="3600" dirty="0">
                <a:latin typeface="Avenir" panose="02000503020000020003" pitchFamily="2" charset="0"/>
              </a:rPr>
              <a:t> </a:t>
            </a:r>
            <a:r>
              <a:rPr lang="es-ES" sz="3600" dirty="0" err="1">
                <a:latin typeface="Avenir" panose="02000503020000020003" pitchFamily="2" charset="0"/>
              </a:rPr>
              <a:t>change</a:t>
            </a:r>
            <a:r>
              <a:rPr lang="es-ES" sz="3600" dirty="0">
                <a:latin typeface="Avenir" panose="02000503020000020003" pitchFamily="2" charset="0"/>
              </a:rPr>
              <a:t> </a:t>
            </a:r>
            <a:r>
              <a:rPr lang="es-ES" sz="3600" dirty="0" err="1">
                <a:latin typeface="Avenir" panose="02000503020000020003" pitchFamily="2" charset="0"/>
              </a:rPr>
              <a:t>attribution</a:t>
            </a:r>
            <a:endParaRPr lang="es-ES" sz="3600" dirty="0">
              <a:latin typeface="Avenir" panose="02000503020000020003" pitchFamily="2" charset="0"/>
            </a:endParaRPr>
          </a:p>
        </p:txBody>
      </p:sp>
      <p:sp>
        <p:nvSpPr>
          <p:cNvPr id="104" name="Rectángulo 31">
            <a:extLst>
              <a:ext uri="{FF2B5EF4-FFF2-40B4-BE49-F238E27FC236}">
                <a16:creationId xmlns:a16="http://schemas.microsoft.com/office/drawing/2014/main" id="{3EA9C027-D981-4441-9702-50609E588D1E}"/>
              </a:ext>
            </a:extLst>
          </p:cNvPr>
          <p:cNvSpPr/>
          <p:nvPr/>
        </p:nvSpPr>
        <p:spPr>
          <a:xfrm>
            <a:off x="5365952" y="1657324"/>
            <a:ext cx="3304784" cy="400110"/>
          </a:xfrm>
          <a:prstGeom prst="rect">
            <a:avLst/>
          </a:prstGeom>
          <a:solidFill>
            <a:schemeClr val="bg1">
              <a:lumMod val="50000"/>
            </a:schemeClr>
          </a:solidFill>
        </p:spPr>
        <p:txBody>
          <a:bodyPr wrap="none">
            <a:spAutoFit/>
          </a:bodyPr>
          <a:lstStyle/>
          <a:p>
            <a:pPr algn="ctr"/>
            <a:r>
              <a:rPr lang="es-ES" sz="2000" dirty="0" err="1">
                <a:solidFill>
                  <a:schemeClr val="bg1"/>
                </a:solidFill>
                <a:latin typeface="Avenir Book" panose="02000503020000020003" pitchFamily="2" charset="0"/>
                <a:cs typeface="Avenir Heavy"/>
              </a:rPr>
              <a:t>External</a:t>
            </a:r>
            <a:r>
              <a:rPr lang="es-ES" sz="2000" dirty="0">
                <a:solidFill>
                  <a:schemeClr val="bg1"/>
                </a:solidFill>
                <a:latin typeface="Avenir Book" panose="02000503020000020003" pitchFamily="2" charset="0"/>
                <a:cs typeface="Avenir Heavy"/>
              </a:rPr>
              <a:t> </a:t>
            </a:r>
            <a:r>
              <a:rPr lang="es-ES" sz="2000" dirty="0" err="1">
                <a:solidFill>
                  <a:schemeClr val="bg1"/>
                </a:solidFill>
                <a:latin typeface="Avenir Book" panose="02000503020000020003" pitchFamily="2" charset="0"/>
                <a:cs typeface="Avenir Heavy"/>
              </a:rPr>
              <a:t>radiative</a:t>
            </a:r>
            <a:r>
              <a:rPr lang="es-ES" sz="2000" dirty="0">
                <a:solidFill>
                  <a:schemeClr val="bg1"/>
                </a:solidFill>
                <a:latin typeface="Avenir Book" panose="02000503020000020003" pitchFamily="2" charset="0"/>
                <a:cs typeface="Avenir Heavy"/>
              </a:rPr>
              <a:t> </a:t>
            </a:r>
            <a:r>
              <a:rPr lang="es-ES" sz="2000" dirty="0" err="1">
                <a:solidFill>
                  <a:schemeClr val="bg1"/>
                </a:solidFill>
                <a:latin typeface="Avenir Book" panose="02000503020000020003" pitchFamily="2" charset="0"/>
                <a:cs typeface="Avenir Heavy"/>
              </a:rPr>
              <a:t>forcers</a:t>
            </a:r>
            <a:endParaRPr lang="es-ES" sz="2000" dirty="0">
              <a:solidFill>
                <a:schemeClr val="bg1"/>
              </a:solidFill>
              <a:latin typeface="Avenir Book" panose="02000503020000020003" pitchFamily="2" charset="0"/>
              <a:cs typeface="Avenir Heavy"/>
            </a:endParaRPr>
          </a:p>
        </p:txBody>
      </p:sp>
      <p:sp>
        <p:nvSpPr>
          <p:cNvPr id="16" name="Rectangle 15">
            <a:extLst>
              <a:ext uri="{FF2B5EF4-FFF2-40B4-BE49-F238E27FC236}">
                <a16:creationId xmlns:a16="http://schemas.microsoft.com/office/drawing/2014/main" id="{788B7469-464C-394A-BFD8-B8DE202D313D}"/>
              </a:ext>
            </a:extLst>
          </p:cNvPr>
          <p:cNvSpPr/>
          <p:nvPr/>
        </p:nvSpPr>
        <p:spPr>
          <a:xfrm>
            <a:off x="116764" y="1941420"/>
            <a:ext cx="5045740" cy="338554"/>
          </a:xfrm>
          <a:prstGeom prst="rect">
            <a:avLst/>
          </a:prstGeom>
        </p:spPr>
        <p:txBody>
          <a:bodyPr wrap="none">
            <a:spAutoFit/>
          </a:bodyPr>
          <a:lstStyle/>
          <a:p>
            <a:r>
              <a:rPr lang="en-ES" sz="1600" dirty="0">
                <a:latin typeface="Avenir Book" panose="02000503020000020003" pitchFamily="2" charset="0"/>
                <a:cs typeface="Arial" panose="020B0604020202020204" pitchFamily="34" charset="0"/>
              </a:rPr>
              <a:t>Observed Global Surface Temperature anomaly (in K)</a:t>
            </a:r>
            <a:endParaRPr lang="en-ES" sz="1600" dirty="0"/>
          </a:p>
        </p:txBody>
      </p:sp>
    </p:spTree>
    <p:extLst>
      <p:ext uri="{BB962C8B-B14F-4D97-AF65-F5344CB8AC3E}">
        <p14:creationId xmlns:p14="http://schemas.microsoft.com/office/powerpoint/2010/main" val="4260538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8785577B-7599-ED41-9CC0-1B3D5B49C118}"/>
              </a:ext>
            </a:extLst>
          </p:cNvPr>
          <p:cNvSpPr/>
          <p:nvPr/>
        </p:nvSpPr>
        <p:spPr>
          <a:xfrm>
            <a:off x="5160203" y="2179022"/>
            <a:ext cx="3768286" cy="262154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27" name="Picture 4">
            <a:extLst>
              <a:ext uri="{FF2B5EF4-FFF2-40B4-BE49-F238E27FC236}">
                <a16:creationId xmlns:a16="http://schemas.microsoft.com/office/drawing/2014/main" id="{9DABD245-78AF-C147-BFD3-31585550C1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2794" y="1887715"/>
            <a:ext cx="2900690" cy="188092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8" name="Imagen 14">
            <a:extLst>
              <a:ext uri="{FF2B5EF4-FFF2-40B4-BE49-F238E27FC236}">
                <a16:creationId xmlns:a16="http://schemas.microsoft.com/office/drawing/2014/main" id="{0E37F394-35E9-BF45-9CFF-8346A14AC800}"/>
              </a:ext>
            </a:extLst>
          </p:cNvPr>
          <p:cNvPicPr>
            <a:picLocks noChangeAspect="1"/>
          </p:cNvPicPr>
          <p:nvPr/>
        </p:nvPicPr>
        <p:blipFill rotWithShape="1">
          <a:blip r:embed="rId3">
            <a:extLst>
              <a:ext uri="{28A0092B-C50C-407E-A947-70E740481C1C}">
                <a14:useLocalDpi xmlns:a14="http://schemas.microsoft.com/office/drawing/2010/main" val="0"/>
              </a:ext>
            </a:extLst>
          </a:blip>
          <a:srcRect l="6258"/>
          <a:stretch/>
        </p:blipFill>
        <p:spPr>
          <a:xfrm>
            <a:off x="49863" y="2232680"/>
            <a:ext cx="5040000" cy="2803973"/>
          </a:xfrm>
          <a:prstGeom prst="rect">
            <a:avLst/>
          </a:prstGeom>
        </p:spPr>
      </p:pic>
      <p:sp>
        <p:nvSpPr>
          <p:cNvPr id="4" name="Rectangle 3">
            <a:extLst>
              <a:ext uri="{FF2B5EF4-FFF2-40B4-BE49-F238E27FC236}">
                <a16:creationId xmlns:a16="http://schemas.microsoft.com/office/drawing/2014/main" id="{48B46A0B-5F44-F84F-B59B-2C2DAE40E8FC}"/>
              </a:ext>
            </a:extLst>
          </p:cNvPr>
          <p:cNvSpPr/>
          <p:nvPr/>
        </p:nvSpPr>
        <p:spPr>
          <a:xfrm>
            <a:off x="9123965" y="1768174"/>
            <a:ext cx="796834" cy="30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2" name="Rectangle 81">
            <a:extLst>
              <a:ext uri="{FF2B5EF4-FFF2-40B4-BE49-F238E27FC236}">
                <a16:creationId xmlns:a16="http://schemas.microsoft.com/office/drawing/2014/main" id="{8AA723A4-FF8D-1140-BA46-AE5C34AA5968}"/>
              </a:ext>
            </a:extLst>
          </p:cNvPr>
          <p:cNvSpPr/>
          <p:nvPr/>
        </p:nvSpPr>
        <p:spPr>
          <a:xfrm>
            <a:off x="9607858" y="3756011"/>
            <a:ext cx="1632178" cy="276999"/>
          </a:xfrm>
          <a:prstGeom prst="rect">
            <a:avLst/>
          </a:prstGeom>
        </p:spPr>
        <p:txBody>
          <a:bodyPr wrap="none">
            <a:spAutoFit/>
          </a:bodyPr>
          <a:lstStyle/>
          <a:p>
            <a:r>
              <a:rPr lang="en-ES" sz="1200" dirty="0">
                <a:latin typeface="Avenir Book" panose="02000503020000020003" pitchFamily="2" charset="0"/>
                <a:cs typeface="Arial" panose="020B0604020202020204" pitchFamily="34" charset="0"/>
              </a:rPr>
              <a:t>www.climatica.org.uk</a:t>
            </a:r>
            <a:endParaRPr lang="en-ES" sz="1200" dirty="0"/>
          </a:p>
        </p:txBody>
      </p:sp>
      <p:sp>
        <p:nvSpPr>
          <p:cNvPr id="84" name="Rectángulo 2">
            <a:extLst>
              <a:ext uri="{FF2B5EF4-FFF2-40B4-BE49-F238E27FC236}">
                <a16:creationId xmlns:a16="http://schemas.microsoft.com/office/drawing/2014/main" id="{91EFB33F-A687-2C49-A0D4-E724ADCF2B25}"/>
              </a:ext>
            </a:extLst>
          </p:cNvPr>
          <p:cNvSpPr/>
          <p:nvPr/>
        </p:nvSpPr>
        <p:spPr>
          <a:xfrm>
            <a:off x="5127960" y="3849816"/>
            <a:ext cx="2000356" cy="584775"/>
          </a:xfrm>
          <a:prstGeom prst="rect">
            <a:avLst/>
          </a:prstGeom>
        </p:spPr>
        <p:txBody>
          <a:bodyPr wrap="none">
            <a:spAutoFit/>
          </a:bodyPr>
          <a:lstStyle/>
          <a:p>
            <a:r>
              <a:rPr lang="es-ES" sz="1600" b="1" dirty="0" err="1">
                <a:latin typeface="Avenir" panose="02000503020000020003" pitchFamily="2" charset="0"/>
                <a:cs typeface="Avenir Medium"/>
              </a:rPr>
              <a:t>Greenhouse</a:t>
            </a:r>
            <a:r>
              <a:rPr lang="es-ES" sz="1600" b="1" dirty="0">
                <a:latin typeface="Avenir" panose="02000503020000020003" pitchFamily="2" charset="0"/>
                <a:cs typeface="Avenir Medium"/>
              </a:rPr>
              <a:t> </a:t>
            </a:r>
            <a:r>
              <a:rPr lang="es-ES" sz="1600" b="1" dirty="0" err="1">
                <a:latin typeface="Avenir" panose="02000503020000020003" pitchFamily="2" charset="0"/>
                <a:cs typeface="Avenir Medium"/>
              </a:rPr>
              <a:t>Gasses</a:t>
            </a:r>
            <a:endParaRPr lang="es-ES" sz="1600" b="1" dirty="0">
              <a:latin typeface="Avenir" panose="02000503020000020003" pitchFamily="2" charset="0"/>
              <a:cs typeface="Avenir Medium"/>
            </a:endParaRPr>
          </a:p>
          <a:p>
            <a:r>
              <a:rPr lang="es-ES" sz="1600" dirty="0">
                <a:solidFill>
                  <a:schemeClr val="accent3"/>
                </a:solidFill>
                <a:latin typeface="Avenir Light" panose="020B0402020203020204" pitchFamily="34" charset="77"/>
                <a:cs typeface="Avenir Medium"/>
              </a:rPr>
              <a:t>   Sulfate </a:t>
            </a:r>
            <a:r>
              <a:rPr lang="es-ES" sz="1600" dirty="0" err="1">
                <a:solidFill>
                  <a:schemeClr val="accent3"/>
                </a:solidFill>
                <a:latin typeface="Avenir Light" panose="020B0402020203020204" pitchFamily="34" charset="77"/>
                <a:cs typeface="Avenir Medium"/>
              </a:rPr>
              <a:t>Aerosols</a:t>
            </a:r>
            <a:endParaRPr lang="es-ES" sz="1600" dirty="0">
              <a:solidFill>
                <a:schemeClr val="accent3"/>
              </a:solidFill>
              <a:latin typeface="Avenir Light" panose="020B0402020203020204" pitchFamily="34" charset="77"/>
              <a:cs typeface="Avenir Medium"/>
            </a:endParaRPr>
          </a:p>
        </p:txBody>
      </p:sp>
      <p:sp>
        <p:nvSpPr>
          <p:cNvPr id="86" name="Rectángulo 28">
            <a:extLst>
              <a:ext uri="{FF2B5EF4-FFF2-40B4-BE49-F238E27FC236}">
                <a16:creationId xmlns:a16="http://schemas.microsoft.com/office/drawing/2014/main" id="{A7030278-A689-FC42-94D6-8AB25D2C3D47}"/>
              </a:ext>
            </a:extLst>
          </p:cNvPr>
          <p:cNvSpPr/>
          <p:nvPr/>
        </p:nvSpPr>
        <p:spPr>
          <a:xfrm>
            <a:off x="7318469" y="3849816"/>
            <a:ext cx="1228221" cy="338554"/>
          </a:xfrm>
          <a:prstGeom prst="rect">
            <a:avLst/>
          </a:prstGeom>
        </p:spPr>
        <p:txBody>
          <a:bodyPr wrap="none">
            <a:spAutoFit/>
          </a:bodyPr>
          <a:lstStyle/>
          <a:p>
            <a:r>
              <a:rPr lang="es-ES" sz="1600" dirty="0" err="1">
                <a:solidFill>
                  <a:schemeClr val="accent3"/>
                </a:solidFill>
                <a:latin typeface="Avenir Light" panose="020B0402020203020204" pitchFamily="34" charset="77"/>
                <a:cs typeface="Avenir Medium"/>
              </a:rPr>
              <a:t>Land</a:t>
            </a:r>
            <a:r>
              <a:rPr lang="es-ES" sz="1600" dirty="0">
                <a:solidFill>
                  <a:schemeClr val="accent3"/>
                </a:solidFill>
                <a:latin typeface="Avenir Light" panose="020B0402020203020204" pitchFamily="34" charset="77"/>
                <a:cs typeface="Avenir Medium"/>
              </a:rPr>
              <a:t> </a:t>
            </a:r>
            <a:r>
              <a:rPr lang="es-ES" sz="1600" dirty="0" err="1">
                <a:solidFill>
                  <a:schemeClr val="accent3"/>
                </a:solidFill>
                <a:latin typeface="Avenir Light" panose="020B0402020203020204" pitchFamily="34" charset="77"/>
                <a:cs typeface="Avenir Medium"/>
              </a:rPr>
              <a:t>Cover</a:t>
            </a:r>
            <a:endParaRPr lang="es-ES" sz="1600" dirty="0">
              <a:solidFill>
                <a:schemeClr val="accent3"/>
              </a:solidFill>
              <a:latin typeface="Avenir Light" panose="020B0402020203020204" pitchFamily="34" charset="77"/>
              <a:cs typeface="Avenir Medium"/>
            </a:endParaRPr>
          </a:p>
        </p:txBody>
      </p:sp>
      <p:sp>
        <p:nvSpPr>
          <p:cNvPr id="87" name="Rectángulo 31">
            <a:extLst>
              <a:ext uri="{FF2B5EF4-FFF2-40B4-BE49-F238E27FC236}">
                <a16:creationId xmlns:a16="http://schemas.microsoft.com/office/drawing/2014/main" id="{39781CF0-3A06-9D4D-853B-68F240E34744}"/>
              </a:ext>
            </a:extLst>
          </p:cNvPr>
          <p:cNvSpPr/>
          <p:nvPr/>
        </p:nvSpPr>
        <p:spPr>
          <a:xfrm>
            <a:off x="6221736" y="4404760"/>
            <a:ext cx="1584088" cy="357662"/>
          </a:xfrm>
          <a:prstGeom prst="rect">
            <a:avLst/>
          </a:prstGeom>
          <a:noFill/>
        </p:spPr>
        <p:txBody>
          <a:bodyPr wrap="none">
            <a:spAutoFit/>
          </a:bodyPr>
          <a:lstStyle/>
          <a:p>
            <a:pPr algn="ctr"/>
            <a:r>
              <a:rPr lang="es-ES" sz="1724" b="1" dirty="0">
                <a:solidFill>
                  <a:schemeClr val="accent6">
                    <a:lumMod val="50000"/>
                  </a:schemeClr>
                </a:solidFill>
                <a:latin typeface="Avenir" panose="02000503020000020003" pitchFamily="2" charset="0"/>
                <a:cs typeface="Beirut" pitchFamily="2" charset="-78"/>
              </a:rPr>
              <a:t>Human </a:t>
            </a:r>
            <a:r>
              <a:rPr lang="es-ES" sz="1724" b="1" dirty="0" err="1">
                <a:solidFill>
                  <a:schemeClr val="accent6">
                    <a:lumMod val="50000"/>
                  </a:schemeClr>
                </a:solidFill>
                <a:latin typeface="Avenir" panose="02000503020000020003" pitchFamily="2" charset="0"/>
                <a:cs typeface="Beirut" pitchFamily="2" charset="-78"/>
              </a:rPr>
              <a:t>Origin</a:t>
            </a:r>
            <a:endParaRPr lang="es-ES" sz="1724" b="1" dirty="0">
              <a:solidFill>
                <a:schemeClr val="accent6">
                  <a:lumMod val="50000"/>
                </a:schemeClr>
              </a:solidFill>
              <a:latin typeface="Avenir" panose="02000503020000020003" pitchFamily="2" charset="0"/>
              <a:cs typeface="Beirut" pitchFamily="2" charset="-78"/>
            </a:endParaRPr>
          </a:p>
        </p:txBody>
      </p:sp>
      <p:sp>
        <p:nvSpPr>
          <p:cNvPr id="88" name="Título 1">
            <a:extLst>
              <a:ext uri="{FF2B5EF4-FFF2-40B4-BE49-F238E27FC236}">
                <a16:creationId xmlns:a16="http://schemas.microsoft.com/office/drawing/2014/main" id="{19B25F40-52A4-8C46-A3AD-A1EE5EC449C9}"/>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ESMs</a:t>
            </a:r>
            <a:r>
              <a:rPr lang="es-ES" sz="2700" b="0" dirty="0">
                <a:solidFill>
                  <a:schemeClr val="tx1"/>
                </a:solidFill>
                <a:latin typeface="Avenir Light" panose="020B0402020203020204" pitchFamily="34" charset="77"/>
              </a:rPr>
              <a:t> can </a:t>
            </a:r>
            <a:r>
              <a:rPr lang="es-ES" sz="2700" b="0" dirty="0" err="1">
                <a:solidFill>
                  <a:schemeClr val="tx1"/>
                </a:solidFill>
                <a:latin typeface="Avenir Light" panose="020B0402020203020204" pitchFamily="34" charset="77"/>
              </a:rPr>
              <a:t>help</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understand</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the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main</a:t>
            </a:r>
            <a:r>
              <a:rPr lang="es-ES" sz="2700" b="0" dirty="0">
                <a:solidFill>
                  <a:schemeClr val="tx1"/>
                </a:solidFill>
                <a:latin typeface="Avenir Light" panose="020B0402020203020204" pitchFamily="34" charset="77"/>
              </a:rPr>
              <a:t> drivers of </a:t>
            </a:r>
            <a:r>
              <a:rPr lang="es-ES" sz="2700" b="0" dirty="0" err="1">
                <a:solidFill>
                  <a:schemeClr val="tx1"/>
                </a:solidFill>
                <a:latin typeface="Avenir Light" panose="020B0402020203020204" pitchFamily="34" charset="77"/>
              </a:rPr>
              <a:t>past</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changes</a:t>
            </a:r>
            <a:r>
              <a:rPr lang="es-ES" sz="2700" b="0" dirty="0">
                <a:solidFill>
                  <a:schemeClr val="tx1"/>
                </a:solidFill>
                <a:latin typeface="Avenir Light" panose="020B0402020203020204" pitchFamily="34" charset="77"/>
              </a:rPr>
              <a:t> in </a:t>
            </a:r>
            <a:r>
              <a:rPr lang="es-ES" sz="2700" b="0" dirty="0" err="1">
                <a:solidFill>
                  <a:schemeClr val="tx1"/>
                </a:solidFill>
                <a:latin typeface="Avenir Light" panose="020B0402020203020204" pitchFamily="34" charset="77"/>
              </a:rPr>
              <a:t>climate</a:t>
            </a:r>
            <a:endParaRPr lang="es-ES" sz="2700" dirty="0">
              <a:solidFill>
                <a:schemeClr val="tx1"/>
              </a:solidFill>
              <a:latin typeface="Avenir Light" panose="020B0402020203020204" pitchFamily="34" charset="77"/>
            </a:endParaRPr>
          </a:p>
        </p:txBody>
      </p:sp>
      <p:pic>
        <p:nvPicPr>
          <p:cNvPr id="98" name="Imagen 3">
            <a:extLst>
              <a:ext uri="{FF2B5EF4-FFF2-40B4-BE49-F238E27FC236}">
                <a16:creationId xmlns:a16="http://schemas.microsoft.com/office/drawing/2014/main" id="{6D70ABE7-6124-9A46-88AB-582397EE3F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319284" y="2286318"/>
            <a:ext cx="1602000" cy="1576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 name="Imagen 3">
            <a:extLst>
              <a:ext uri="{FF2B5EF4-FFF2-40B4-BE49-F238E27FC236}">
                <a16:creationId xmlns:a16="http://schemas.microsoft.com/office/drawing/2014/main" id="{CA427219-5D67-264A-88F1-974DC3E6745E}"/>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bwMode="auto">
          <a:xfrm>
            <a:off x="7156160" y="2268593"/>
            <a:ext cx="1584000" cy="15737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Imagen 10">
            <a:extLst>
              <a:ext uri="{FF2B5EF4-FFF2-40B4-BE49-F238E27FC236}">
                <a16:creationId xmlns:a16="http://schemas.microsoft.com/office/drawing/2014/main" id="{A9F2440C-2713-7E46-A214-4F2B2E02AFC9}"/>
              </a:ext>
            </a:extLst>
          </p:cNvPr>
          <p:cNvPicPr>
            <a:picLocks noChangeAspect="1"/>
          </p:cNvPicPr>
          <p:nvPr/>
        </p:nvPicPr>
        <p:blipFill rotWithShape="1">
          <a:blip r:embed="rId6"/>
          <a:srcRect l="8895" t="9231" r="10886" b="7161"/>
          <a:stretch/>
        </p:blipFill>
        <p:spPr>
          <a:xfrm>
            <a:off x="2702941" y="4748354"/>
            <a:ext cx="2787449" cy="2019495"/>
          </a:xfrm>
          <a:prstGeom prst="rect">
            <a:avLst/>
          </a:prstGeom>
        </p:spPr>
      </p:pic>
      <p:sp>
        <p:nvSpPr>
          <p:cNvPr id="23" name="Rectángulo 54">
            <a:extLst>
              <a:ext uri="{FF2B5EF4-FFF2-40B4-BE49-F238E27FC236}">
                <a16:creationId xmlns:a16="http://schemas.microsoft.com/office/drawing/2014/main" id="{27E09C0C-DBC4-5647-BEF1-ABF29F84867E}"/>
              </a:ext>
            </a:extLst>
          </p:cNvPr>
          <p:cNvSpPr/>
          <p:nvPr/>
        </p:nvSpPr>
        <p:spPr>
          <a:xfrm>
            <a:off x="3179063" y="5234957"/>
            <a:ext cx="1675459" cy="301749"/>
          </a:xfrm>
          <a:prstGeom prst="rect">
            <a:avLst/>
          </a:prstGeom>
        </p:spPr>
        <p:txBody>
          <a:bodyPr wrap="none">
            <a:spAutoFit/>
          </a:bodyPr>
          <a:lstStyle/>
          <a:p>
            <a:r>
              <a:rPr lang="es-ES" sz="1361" dirty="0">
                <a:solidFill>
                  <a:srgbClr val="C00000"/>
                </a:solidFill>
                <a:latin typeface="Avenir Book" panose="02000503020000020003" pitchFamily="2" charset="0"/>
                <a:cs typeface="Avenir Medium"/>
              </a:rPr>
              <a:t>CO</a:t>
            </a:r>
            <a:r>
              <a:rPr lang="es-ES" sz="1361" baseline="-25000" dirty="0">
                <a:solidFill>
                  <a:srgbClr val="C00000"/>
                </a:solidFill>
                <a:latin typeface="Avenir Book" panose="02000503020000020003" pitchFamily="2" charset="0"/>
                <a:cs typeface="Avenir Medium"/>
              </a:rPr>
              <a:t>2</a:t>
            </a:r>
            <a:r>
              <a:rPr lang="es-ES" sz="1361" dirty="0">
                <a:solidFill>
                  <a:srgbClr val="C00000"/>
                </a:solidFill>
                <a:latin typeface="Avenir Book" panose="02000503020000020003" pitchFamily="2" charset="0"/>
                <a:cs typeface="Avenir Medium"/>
              </a:rPr>
              <a:t> at </a:t>
            </a:r>
            <a:r>
              <a:rPr lang="es-ES" sz="1361" dirty="0" err="1">
                <a:solidFill>
                  <a:srgbClr val="C00000"/>
                </a:solidFill>
                <a:latin typeface="Avenir Book" panose="02000503020000020003" pitchFamily="2" charset="0"/>
                <a:cs typeface="Avenir Medium"/>
              </a:rPr>
              <a:t>Mauna</a:t>
            </a:r>
            <a:r>
              <a:rPr lang="es-ES" sz="1361" dirty="0">
                <a:solidFill>
                  <a:srgbClr val="C00000"/>
                </a:solidFill>
                <a:latin typeface="Avenir Book" panose="02000503020000020003" pitchFamily="2" charset="0"/>
                <a:cs typeface="Avenir Medium"/>
              </a:rPr>
              <a:t> Loa</a:t>
            </a:r>
          </a:p>
        </p:txBody>
      </p:sp>
      <p:sp>
        <p:nvSpPr>
          <p:cNvPr id="43" name="Título 1">
            <a:extLst>
              <a:ext uri="{FF2B5EF4-FFF2-40B4-BE49-F238E27FC236}">
                <a16:creationId xmlns:a16="http://schemas.microsoft.com/office/drawing/2014/main" id="{ED159DCB-D3FB-EC4A-9603-71C9AA43E196}"/>
              </a:ext>
            </a:extLst>
          </p:cNvPr>
          <p:cNvSpPr>
            <a:spLocks noGrp="1"/>
          </p:cNvSpPr>
          <p:nvPr>
            <p:ph type="title"/>
          </p:nvPr>
        </p:nvSpPr>
        <p:spPr>
          <a:xfrm>
            <a:off x="462890" y="218250"/>
            <a:ext cx="10967110"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panose="02000503020000020003" pitchFamily="2" charset="0"/>
              </a:rPr>
              <a:t>climate</a:t>
            </a:r>
            <a:r>
              <a:rPr lang="es-ES" sz="3600" dirty="0">
                <a:latin typeface="Avenir" panose="02000503020000020003" pitchFamily="2" charset="0"/>
              </a:rPr>
              <a:t> </a:t>
            </a:r>
            <a:r>
              <a:rPr lang="es-ES" sz="3600" dirty="0" err="1">
                <a:latin typeface="Avenir" panose="02000503020000020003" pitchFamily="2" charset="0"/>
              </a:rPr>
              <a:t>change</a:t>
            </a:r>
            <a:r>
              <a:rPr lang="es-ES" sz="3600" dirty="0">
                <a:latin typeface="Avenir" panose="02000503020000020003" pitchFamily="2" charset="0"/>
              </a:rPr>
              <a:t> </a:t>
            </a:r>
            <a:r>
              <a:rPr lang="es-ES" sz="3600" dirty="0" err="1">
                <a:latin typeface="Avenir" panose="02000503020000020003" pitchFamily="2" charset="0"/>
              </a:rPr>
              <a:t>attribution</a:t>
            </a:r>
            <a:endParaRPr lang="es-ES" sz="3600" dirty="0">
              <a:latin typeface="Avenir" panose="02000503020000020003" pitchFamily="2" charset="0"/>
            </a:endParaRPr>
          </a:p>
        </p:txBody>
      </p:sp>
      <p:sp>
        <p:nvSpPr>
          <p:cNvPr id="44" name="Rectángulo 31">
            <a:extLst>
              <a:ext uri="{FF2B5EF4-FFF2-40B4-BE49-F238E27FC236}">
                <a16:creationId xmlns:a16="http://schemas.microsoft.com/office/drawing/2014/main" id="{A93DBFBE-05C3-2E4A-BC52-2C0D320C64D8}"/>
              </a:ext>
            </a:extLst>
          </p:cNvPr>
          <p:cNvSpPr/>
          <p:nvPr/>
        </p:nvSpPr>
        <p:spPr>
          <a:xfrm>
            <a:off x="5365952" y="1657324"/>
            <a:ext cx="3304784" cy="400110"/>
          </a:xfrm>
          <a:prstGeom prst="rect">
            <a:avLst/>
          </a:prstGeom>
          <a:solidFill>
            <a:schemeClr val="bg1">
              <a:lumMod val="50000"/>
            </a:schemeClr>
          </a:solidFill>
        </p:spPr>
        <p:txBody>
          <a:bodyPr wrap="none">
            <a:spAutoFit/>
          </a:bodyPr>
          <a:lstStyle/>
          <a:p>
            <a:pPr algn="ctr"/>
            <a:r>
              <a:rPr lang="es-ES" sz="2000" dirty="0" err="1">
                <a:solidFill>
                  <a:schemeClr val="bg1"/>
                </a:solidFill>
                <a:latin typeface="Avenir Book" panose="02000503020000020003" pitchFamily="2" charset="0"/>
                <a:cs typeface="Avenir Heavy"/>
              </a:rPr>
              <a:t>External</a:t>
            </a:r>
            <a:r>
              <a:rPr lang="es-ES" sz="2000" dirty="0">
                <a:solidFill>
                  <a:schemeClr val="bg1"/>
                </a:solidFill>
                <a:latin typeface="Avenir Book" panose="02000503020000020003" pitchFamily="2" charset="0"/>
                <a:cs typeface="Avenir Heavy"/>
              </a:rPr>
              <a:t> </a:t>
            </a:r>
            <a:r>
              <a:rPr lang="es-ES" sz="2000" dirty="0" err="1">
                <a:solidFill>
                  <a:schemeClr val="bg1"/>
                </a:solidFill>
                <a:latin typeface="Avenir Book" panose="02000503020000020003" pitchFamily="2" charset="0"/>
                <a:cs typeface="Avenir Heavy"/>
              </a:rPr>
              <a:t>radiative</a:t>
            </a:r>
            <a:r>
              <a:rPr lang="es-ES" sz="2000" dirty="0">
                <a:solidFill>
                  <a:schemeClr val="bg1"/>
                </a:solidFill>
                <a:latin typeface="Avenir Book" panose="02000503020000020003" pitchFamily="2" charset="0"/>
                <a:cs typeface="Avenir Heavy"/>
              </a:rPr>
              <a:t> </a:t>
            </a:r>
            <a:r>
              <a:rPr lang="es-ES" sz="2000" dirty="0" err="1">
                <a:solidFill>
                  <a:schemeClr val="bg1"/>
                </a:solidFill>
                <a:latin typeface="Avenir Book" panose="02000503020000020003" pitchFamily="2" charset="0"/>
                <a:cs typeface="Avenir Heavy"/>
              </a:rPr>
              <a:t>forcers</a:t>
            </a:r>
            <a:endParaRPr lang="es-ES" sz="2000" dirty="0">
              <a:solidFill>
                <a:schemeClr val="bg1"/>
              </a:solidFill>
              <a:latin typeface="Avenir Book" panose="02000503020000020003" pitchFamily="2" charset="0"/>
              <a:cs typeface="Avenir Heavy"/>
            </a:endParaRPr>
          </a:p>
        </p:txBody>
      </p:sp>
      <p:sp>
        <p:nvSpPr>
          <p:cNvPr id="18" name="Rectangle 17">
            <a:extLst>
              <a:ext uri="{FF2B5EF4-FFF2-40B4-BE49-F238E27FC236}">
                <a16:creationId xmlns:a16="http://schemas.microsoft.com/office/drawing/2014/main" id="{F68B7194-0349-7842-9B9F-1F27AB1C5BDE}"/>
              </a:ext>
            </a:extLst>
          </p:cNvPr>
          <p:cNvSpPr/>
          <p:nvPr/>
        </p:nvSpPr>
        <p:spPr>
          <a:xfrm>
            <a:off x="116764" y="1941420"/>
            <a:ext cx="5045740" cy="338554"/>
          </a:xfrm>
          <a:prstGeom prst="rect">
            <a:avLst/>
          </a:prstGeom>
        </p:spPr>
        <p:txBody>
          <a:bodyPr wrap="none">
            <a:spAutoFit/>
          </a:bodyPr>
          <a:lstStyle/>
          <a:p>
            <a:r>
              <a:rPr lang="en-ES" sz="1600" dirty="0">
                <a:latin typeface="Avenir Book" panose="02000503020000020003" pitchFamily="2" charset="0"/>
                <a:cs typeface="Arial" panose="020B0604020202020204" pitchFamily="34" charset="0"/>
              </a:rPr>
              <a:t>Observed Global Surface Temperature anomaly (in K)</a:t>
            </a:r>
            <a:endParaRPr lang="en-ES" sz="1600" dirty="0"/>
          </a:p>
        </p:txBody>
      </p:sp>
    </p:spTree>
    <p:extLst>
      <p:ext uri="{BB962C8B-B14F-4D97-AF65-F5344CB8AC3E}">
        <p14:creationId xmlns:p14="http://schemas.microsoft.com/office/powerpoint/2010/main" val="865167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8785577B-7599-ED41-9CC0-1B3D5B49C118}"/>
              </a:ext>
            </a:extLst>
          </p:cNvPr>
          <p:cNvSpPr/>
          <p:nvPr/>
        </p:nvSpPr>
        <p:spPr>
          <a:xfrm>
            <a:off x="5160203" y="2179022"/>
            <a:ext cx="3768286" cy="262154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27" name="Picture 4">
            <a:extLst>
              <a:ext uri="{FF2B5EF4-FFF2-40B4-BE49-F238E27FC236}">
                <a16:creationId xmlns:a16="http://schemas.microsoft.com/office/drawing/2014/main" id="{9DABD245-78AF-C147-BFD3-31585550C1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2794" y="1887715"/>
            <a:ext cx="2900690" cy="188092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8" name="Imagen 14">
            <a:extLst>
              <a:ext uri="{FF2B5EF4-FFF2-40B4-BE49-F238E27FC236}">
                <a16:creationId xmlns:a16="http://schemas.microsoft.com/office/drawing/2014/main" id="{0E37F394-35E9-BF45-9CFF-8346A14AC800}"/>
              </a:ext>
            </a:extLst>
          </p:cNvPr>
          <p:cNvPicPr>
            <a:picLocks noChangeAspect="1"/>
          </p:cNvPicPr>
          <p:nvPr/>
        </p:nvPicPr>
        <p:blipFill rotWithShape="1">
          <a:blip r:embed="rId3">
            <a:extLst>
              <a:ext uri="{28A0092B-C50C-407E-A947-70E740481C1C}">
                <a14:useLocalDpi xmlns:a14="http://schemas.microsoft.com/office/drawing/2010/main" val="0"/>
              </a:ext>
            </a:extLst>
          </a:blip>
          <a:srcRect l="6258"/>
          <a:stretch/>
        </p:blipFill>
        <p:spPr>
          <a:xfrm>
            <a:off x="49863" y="2232680"/>
            <a:ext cx="5040000" cy="2803973"/>
          </a:xfrm>
          <a:prstGeom prst="rect">
            <a:avLst/>
          </a:prstGeom>
        </p:spPr>
      </p:pic>
      <p:sp>
        <p:nvSpPr>
          <p:cNvPr id="4" name="Rectangle 3">
            <a:extLst>
              <a:ext uri="{FF2B5EF4-FFF2-40B4-BE49-F238E27FC236}">
                <a16:creationId xmlns:a16="http://schemas.microsoft.com/office/drawing/2014/main" id="{48B46A0B-5F44-F84F-B59B-2C2DAE40E8FC}"/>
              </a:ext>
            </a:extLst>
          </p:cNvPr>
          <p:cNvSpPr/>
          <p:nvPr/>
        </p:nvSpPr>
        <p:spPr>
          <a:xfrm>
            <a:off x="9123965" y="1768174"/>
            <a:ext cx="796834" cy="30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2" name="Rectangle 81">
            <a:extLst>
              <a:ext uri="{FF2B5EF4-FFF2-40B4-BE49-F238E27FC236}">
                <a16:creationId xmlns:a16="http://schemas.microsoft.com/office/drawing/2014/main" id="{8AA723A4-FF8D-1140-BA46-AE5C34AA5968}"/>
              </a:ext>
            </a:extLst>
          </p:cNvPr>
          <p:cNvSpPr/>
          <p:nvPr/>
        </p:nvSpPr>
        <p:spPr>
          <a:xfrm>
            <a:off x="9607858" y="3756011"/>
            <a:ext cx="1632178" cy="276999"/>
          </a:xfrm>
          <a:prstGeom prst="rect">
            <a:avLst/>
          </a:prstGeom>
        </p:spPr>
        <p:txBody>
          <a:bodyPr wrap="none">
            <a:spAutoFit/>
          </a:bodyPr>
          <a:lstStyle/>
          <a:p>
            <a:r>
              <a:rPr lang="en-ES" sz="1200" dirty="0">
                <a:latin typeface="Avenir Book" panose="02000503020000020003" pitchFamily="2" charset="0"/>
                <a:cs typeface="Arial" panose="020B0604020202020204" pitchFamily="34" charset="0"/>
              </a:rPr>
              <a:t>www.climatica.org.uk</a:t>
            </a:r>
            <a:endParaRPr lang="en-ES" sz="1200" dirty="0"/>
          </a:p>
        </p:txBody>
      </p:sp>
      <p:sp>
        <p:nvSpPr>
          <p:cNvPr id="84" name="Rectángulo 2">
            <a:extLst>
              <a:ext uri="{FF2B5EF4-FFF2-40B4-BE49-F238E27FC236}">
                <a16:creationId xmlns:a16="http://schemas.microsoft.com/office/drawing/2014/main" id="{91EFB33F-A687-2C49-A0D4-E724ADCF2B25}"/>
              </a:ext>
            </a:extLst>
          </p:cNvPr>
          <p:cNvSpPr/>
          <p:nvPr/>
        </p:nvSpPr>
        <p:spPr>
          <a:xfrm>
            <a:off x="5127960" y="3849816"/>
            <a:ext cx="2000356" cy="584775"/>
          </a:xfrm>
          <a:prstGeom prst="rect">
            <a:avLst/>
          </a:prstGeom>
        </p:spPr>
        <p:txBody>
          <a:bodyPr wrap="none">
            <a:spAutoFit/>
          </a:bodyPr>
          <a:lstStyle/>
          <a:p>
            <a:r>
              <a:rPr lang="es-ES" sz="1600" dirty="0" err="1">
                <a:solidFill>
                  <a:schemeClr val="accent3"/>
                </a:solidFill>
                <a:latin typeface="Avenir Light" panose="020B0402020203020204" pitchFamily="34" charset="77"/>
                <a:cs typeface="Avenir Medium"/>
              </a:rPr>
              <a:t>Greenhouse</a:t>
            </a:r>
            <a:r>
              <a:rPr lang="es-ES" sz="1600" dirty="0">
                <a:solidFill>
                  <a:schemeClr val="accent3"/>
                </a:solidFill>
                <a:latin typeface="Avenir Light" panose="020B0402020203020204" pitchFamily="34" charset="77"/>
                <a:cs typeface="Avenir Medium"/>
              </a:rPr>
              <a:t> </a:t>
            </a:r>
            <a:r>
              <a:rPr lang="es-ES" sz="1600" dirty="0" err="1">
                <a:solidFill>
                  <a:schemeClr val="accent3"/>
                </a:solidFill>
                <a:latin typeface="Avenir Light" panose="020B0402020203020204" pitchFamily="34" charset="77"/>
                <a:cs typeface="Avenir Medium"/>
              </a:rPr>
              <a:t>Gasses</a:t>
            </a:r>
            <a:endParaRPr lang="es-ES" sz="1600" dirty="0">
              <a:solidFill>
                <a:schemeClr val="accent3"/>
              </a:solidFill>
              <a:latin typeface="Avenir Light" panose="020B0402020203020204" pitchFamily="34" charset="77"/>
              <a:cs typeface="Avenir Medium"/>
            </a:endParaRPr>
          </a:p>
          <a:p>
            <a:r>
              <a:rPr lang="es-ES" sz="1600" b="1" dirty="0">
                <a:latin typeface="Avenir" panose="02000503020000020003" pitchFamily="2" charset="0"/>
                <a:cs typeface="Avenir Medium"/>
              </a:rPr>
              <a:t>   Sulfate </a:t>
            </a:r>
            <a:r>
              <a:rPr lang="es-ES" sz="1600" b="1" dirty="0" err="1">
                <a:latin typeface="Avenir" panose="02000503020000020003" pitchFamily="2" charset="0"/>
                <a:cs typeface="Avenir Medium"/>
              </a:rPr>
              <a:t>Aerosols</a:t>
            </a:r>
            <a:endParaRPr lang="es-ES" sz="1600" b="1" dirty="0">
              <a:latin typeface="Avenir" panose="02000503020000020003" pitchFamily="2" charset="0"/>
              <a:cs typeface="Avenir Medium"/>
            </a:endParaRPr>
          </a:p>
        </p:txBody>
      </p:sp>
      <p:sp>
        <p:nvSpPr>
          <p:cNvPr id="86" name="Rectángulo 28">
            <a:extLst>
              <a:ext uri="{FF2B5EF4-FFF2-40B4-BE49-F238E27FC236}">
                <a16:creationId xmlns:a16="http://schemas.microsoft.com/office/drawing/2014/main" id="{A7030278-A689-FC42-94D6-8AB25D2C3D47}"/>
              </a:ext>
            </a:extLst>
          </p:cNvPr>
          <p:cNvSpPr/>
          <p:nvPr/>
        </p:nvSpPr>
        <p:spPr>
          <a:xfrm>
            <a:off x="7318469" y="3849816"/>
            <a:ext cx="1228221" cy="338554"/>
          </a:xfrm>
          <a:prstGeom prst="rect">
            <a:avLst/>
          </a:prstGeom>
        </p:spPr>
        <p:txBody>
          <a:bodyPr wrap="none">
            <a:spAutoFit/>
          </a:bodyPr>
          <a:lstStyle/>
          <a:p>
            <a:r>
              <a:rPr lang="es-ES" sz="1600" dirty="0" err="1">
                <a:solidFill>
                  <a:schemeClr val="accent3"/>
                </a:solidFill>
                <a:latin typeface="Avenir Light" panose="020B0402020203020204" pitchFamily="34" charset="77"/>
                <a:cs typeface="Avenir Medium"/>
              </a:rPr>
              <a:t>Land</a:t>
            </a:r>
            <a:r>
              <a:rPr lang="es-ES" sz="1600" dirty="0">
                <a:solidFill>
                  <a:schemeClr val="accent3"/>
                </a:solidFill>
                <a:latin typeface="Avenir Light" panose="020B0402020203020204" pitchFamily="34" charset="77"/>
                <a:cs typeface="Avenir Medium"/>
              </a:rPr>
              <a:t> </a:t>
            </a:r>
            <a:r>
              <a:rPr lang="es-ES" sz="1600" dirty="0" err="1">
                <a:solidFill>
                  <a:schemeClr val="accent3"/>
                </a:solidFill>
                <a:latin typeface="Avenir Light" panose="020B0402020203020204" pitchFamily="34" charset="77"/>
                <a:cs typeface="Avenir Medium"/>
              </a:rPr>
              <a:t>Cover</a:t>
            </a:r>
            <a:endParaRPr lang="es-ES" sz="1600" dirty="0">
              <a:solidFill>
                <a:schemeClr val="accent3"/>
              </a:solidFill>
              <a:latin typeface="Avenir Light" panose="020B0402020203020204" pitchFamily="34" charset="77"/>
              <a:cs typeface="Avenir Medium"/>
            </a:endParaRPr>
          </a:p>
        </p:txBody>
      </p:sp>
      <p:sp>
        <p:nvSpPr>
          <p:cNvPr id="87" name="Rectángulo 31">
            <a:extLst>
              <a:ext uri="{FF2B5EF4-FFF2-40B4-BE49-F238E27FC236}">
                <a16:creationId xmlns:a16="http://schemas.microsoft.com/office/drawing/2014/main" id="{39781CF0-3A06-9D4D-853B-68F240E34744}"/>
              </a:ext>
            </a:extLst>
          </p:cNvPr>
          <p:cNvSpPr/>
          <p:nvPr/>
        </p:nvSpPr>
        <p:spPr>
          <a:xfrm>
            <a:off x="6221736" y="4404760"/>
            <a:ext cx="1584088" cy="357662"/>
          </a:xfrm>
          <a:prstGeom prst="rect">
            <a:avLst/>
          </a:prstGeom>
          <a:noFill/>
        </p:spPr>
        <p:txBody>
          <a:bodyPr wrap="none">
            <a:spAutoFit/>
          </a:bodyPr>
          <a:lstStyle/>
          <a:p>
            <a:pPr algn="ctr"/>
            <a:r>
              <a:rPr lang="es-ES" sz="1724" b="1" dirty="0">
                <a:solidFill>
                  <a:schemeClr val="accent6">
                    <a:lumMod val="50000"/>
                  </a:schemeClr>
                </a:solidFill>
                <a:latin typeface="Avenir" panose="02000503020000020003" pitchFamily="2" charset="0"/>
                <a:cs typeface="Beirut" pitchFamily="2" charset="-78"/>
              </a:rPr>
              <a:t>Human </a:t>
            </a:r>
            <a:r>
              <a:rPr lang="es-ES" sz="1724" b="1" dirty="0" err="1">
                <a:solidFill>
                  <a:schemeClr val="accent6">
                    <a:lumMod val="50000"/>
                  </a:schemeClr>
                </a:solidFill>
                <a:latin typeface="Avenir" panose="02000503020000020003" pitchFamily="2" charset="0"/>
                <a:cs typeface="Beirut" pitchFamily="2" charset="-78"/>
              </a:rPr>
              <a:t>Origin</a:t>
            </a:r>
            <a:endParaRPr lang="es-ES" sz="1724" b="1" dirty="0">
              <a:solidFill>
                <a:schemeClr val="accent6">
                  <a:lumMod val="50000"/>
                </a:schemeClr>
              </a:solidFill>
              <a:latin typeface="Avenir" panose="02000503020000020003" pitchFamily="2" charset="0"/>
              <a:cs typeface="Beirut" pitchFamily="2" charset="-78"/>
            </a:endParaRPr>
          </a:p>
        </p:txBody>
      </p:sp>
      <p:sp>
        <p:nvSpPr>
          <p:cNvPr id="88" name="Título 1">
            <a:extLst>
              <a:ext uri="{FF2B5EF4-FFF2-40B4-BE49-F238E27FC236}">
                <a16:creationId xmlns:a16="http://schemas.microsoft.com/office/drawing/2014/main" id="{19B25F40-52A4-8C46-A3AD-A1EE5EC449C9}"/>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ESMs</a:t>
            </a:r>
            <a:r>
              <a:rPr lang="es-ES" sz="2700" b="0" dirty="0">
                <a:solidFill>
                  <a:schemeClr val="tx1"/>
                </a:solidFill>
                <a:latin typeface="Avenir Light" panose="020B0402020203020204" pitchFamily="34" charset="77"/>
              </a:rPr>
              <a:t> can </a:t>
            </a:r>
            <a:r>
              <a:rPr lang="es-ES" sz="2700" b="0" dirty="0" err="1">
                <a:solidFill>
                  <a:schemeClr val="tx1"/>
                </a:solidFill>
                <a:latin typeface="Avenir Light" panose="020B0402020203020204" pitchFamily="34" charset="77"/>
              </a:rPr>
              <a:t>help</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understand</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the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main</a:t>
            </a:r>
            <a:r>
              <a:rPr lang="es-ES" sz="2700" b="0" dirty="0">
                <a:solidFill>
                  <a:schemeClr val="tx1"/>
                </a:solidFill>
                <a:latin typeface="Avenir Light" panose="020B0402020203020204" pitchFamily="34" charset="77"/>
              </a:rPr>
              <a:t> drivers of </a:t>
            </a:r>
            <a:r>
              <a:rPr lang="es-ES" sz="2700" b="0" dirty="0" err="1">
                <a:solidFill>
                  <a:schemeClr val="tx1"/>
                </a:solidFill>
                <a:latin typeface="Avenir Light" panose="020B0402020203020204" pitchFamily="34" charset="77"/>
              </a:rPr>
              <a:t>past</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changes</a:t>
            </a:r>
            <a:r>
              <a:rPr lang="es-ES" sz="2700" b="0" dirty="0">
                <a:solidFill>
                  <a:schemeClr val="tx1"/>
                </a:solidFill>
                <a:latin typeface="Avenir Light" panose="020B0402020203020204" pitchFamily="34" charset="77"/>
              </a:rPr>
              <a:t> in </a:t>
            </a:r>
            <a:r>
              <a:rPr lang="es-ES" sz="2700" b="0" dirty="0" err="1">
                <a:solidFill>
                  <a:schemeClr val="tx1"/>
                </a:solidFill>
                <a:latin typeface="Avenir Light" panose="020B0402020203020204" pitchFamily="34" charset="77"/>
              </a:rPr>
              <a:t>climate</a:t>
            </a:r>
            <a:endParaRPr lang="es-ES" sz="2700" dirty="0">
              <a:solidFill>
                <a:schemeClr val="tx1"/>
              </a:solidFill>
              <a:latin typeface="Avenir Light" panose="020B0402020203020204" pitchFamily="34" charset="77"/>
            </a:endParaRPr>
          </a:p>
        </p:txBody>
      </p:sp>
      <p:pic>
        <p:nvPicPr>
          <p:cNvPr id="98" name="Imagen 3">
            <a:extLst>
              <a:ext uri="{FF2B5EF4-FFF2-40B4-BE49-F238E27FC236}">
                <a16:creationId xmlns:a16="http://schemas.microsoft.com/office/drawing/2014/main" id="{6D70ABE7-6124-9A46-88AB-582397EE3F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319284" y="2286318"/>
            <a:ext cx="1602000" cy="1576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 name="Imagen 3">
            <a:extLst>
              <a:ext uri="{FF2B5EF4-FFF2-40B4-BE49-F238E27FC236}">
                <a16:creationId xmlns:a16="http://schemas.microsoft.com/office/drawing/2014/main" id="{CA427219-5D67-264A-88F1-974DC3E6745E}"/>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bwMode="auto">
          <a:xfrm>
            <a:off x="7156160" y="2268593"/>
            <a:ext cx="1584000" cy="15737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Imagen 10">
            <a:extLst>
              <a:ext uri="{FF2B5EF4-FFF2-40B4-BE49-F238E27FC236}">
                <a16:creationId xmlns:a16="http://schemas.microsoft.com/office/drawing/2014/main" id="{A9F2440C-2713-7E46-A214-4F2B2E02AFC9}"/>
              </a:ext>
            </a:extLst>
          </p:cNvPr>
          <p:cNvPicPr>
            <a:picLocks noChangeAspect="1"/>
          </p:cNvPicPr>
          <p:nvPr/>
        </p:nvPicPr>
        <p:blipFill rotWithShape="1">
          <a:blip r:embed="rId6"/>
          <a:srcRect l="8895" t="9231" r="10886" b="7161"/>
          <a:stretch/>
        </p:blipFill>
        <p:spPr>
          <a:xfrm>
            <a:off x="2702941" y="4748354"/>
            <a:ext cx="2787449" cy="2019495"/>
          </a:xfrm>
          <a:prstGeom prst="rect">
            <a:avLst/>
          </a:prstGeom>
        </p:spPr>
      </p:pic>
      <p:sp>
        <p:nvSpPr>
          <p:cNvPr id="23" name="Rectángulo 54">
            <a:extLst>
              <a:ext uri="{FF2B5EF4-FFF2-40B4-BE49-F238E27FC236}">
                <a16:creationId xmlns:a16="http://schemas.microsoft.com/office/drawing/2014/main" id="{27E09C0C-DBC4-5647-BEF1-ABF29F84867E}"/>
              </a:ext>
            </a:extLst>
          </p:cNvPr>
          <p:cNvSpPr/>
          <p:nvPr/>
        </p:nvSpPr>
        <p:spPr>
          <a:xfrm>
            <a:off x="3179063" y="5234957"/>
            <a:ext cx="1675459" cy="301749"/>
          </a:xfrm>
          <a:prstGeom prst="rect">
            <a:avLst/>
          </a:prstGeom>
        </p:spPr>
        <p:txBody>
          <a:bodyPr wrap="none">
            <a:spAutoFit/>
          </a:bodyPr>
          <a:lstStyle/>
          <a:p>
            <a:r>
              <a:rPr lang="es-ES" sz="1361" dirty="0">
                <a:solidFill>
                  <a:srgbClr val="C00000"/>
                </a:solidFill>
                <a:latin typeface="Avenir Book" panose="02000503020000020003" pitchFamily="2" charset="0"/>
                <a:cs typeface="Avenir Medium"/>
              </a:rPr>
              <a:t>CO</a:t>
            </a:r>
            <a:r>
              <a:rPr lang="es-ES" sz="1361" baseline="-25000" dirty="0">
                <a:solidFill>
                  <a:srgbClr val="C00000"/>
                </a:solidFill>
                <a:latin typeface="Avenir Book" panose="02000503020000020003" pitchFamily="2" charset="0"/>
                <a:cs typeface="Avenir Medium"/>
              </a:rPr>
              <a:t>2</a:t>
            </a:r>
            <a:r>
              <a:rPr lang="es-ES" sz="1361" dirty="0">
                <a:solidFill>
                  <a:srgbClr val="C00000"/>
                </a:solidFill>
                <a:latin typeface="Avenir Book" panose="02000503020000020003" pitchFamily="2" charset="0"/>
                <a:cs typeface="Avenir Medium"/>
              </a:rPr>
              <a:t> at </a:t>
            </a:r>
            <a:r>
              <a:rPr lang="es-ES" sz="1361" dirty="0" err="1">
                <a:solidFill>
                  <a:srgbClr val="C00000"/>
                </a:solidFill>
                <a:latin typeface="Avenir Book" panose="02000503020000020003" pitchFamily="2" charset="0"/>
                <a:cs typeface="Avenir Medium"/>
              </a:rPr>
              <a:t>Mauna</a:t>
            </a:r>
            <a:r>
              <a:rPr lang="es-ES" sz="1361" dirty="0">
                <a:solidFill>
                  <a:srgbClr val="C00000"/>
                </a:solidFill>
                <a:latin typeface="Avenir Book" panose="02000503020000020003" pitchFamily="2" charset="0"/>
                <a:cs typeface="Avenir Medium"/>
              </a:rPr>
              <a:t> Loa</a:t>
            </a:r>
          </a:p>
        </p:txBody>
      </p:sp>
      <p:sp>
        <p:nvSpPr>
          <p:cNvPr id="43" name="Título 1">
            <a:extLst>
              <a:ext uri="{FF2B5EF4-FFF2-40B4-BE49-F238E27FC236}">
                <a16:creationId xmlns:a16="http://schemas.microsoft.com/office/drawing/2014/main" id="{166A3CB6-F40A-E64E-99B1-CB639524C9CB}"/>
              </a:ext>
            </a:extLst>
          </p:cNvPr>
          <p:cNvSpPr>
            <a:spLocks noGrp="1"/>
          </p:cNvSpPr>
          <p:nvPr>
            <p:ph type="title"/>
          </p:nvPr>
        </p:nvSpPr>
        <p:spPr>
          <a:xfrm>
            <a:off x="462890" y="218250"/>
            <a:ext cx="10967110"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panose="02000503020000020003" pitchFamily="2" charset="0"/>
              </a:rPr>
              <a:t>climate</a:t>
            </a:r>
            <a:r>
              <a:rPr lang="es-ES" sz="3600" dirty="0">
                <a:latin typeface="Avenir" panose="02000503020000020003" pitchFamily="2" charset="0"/>
              </a:rPr>
              <a:t> </a:t>
            </a:r>
            <a:r>
              <a:rPr lang="es-ES" sz="3600" dirty="0" err="1">
                <a:latin typeface="Avenir" panose="02000503020000020003" pitchFamily="2" charset="0"/>
              </a:rPr>
              <a:t>change</a:t>
            </a:r>
            <a:r>
              <a:rPr lang="es-ES" sz="3600" dirty="0">
                <a:latin typeface="Avenir" panose="02000503020000020003" pitchFamily="2" charset="0"/>
              </a:rPr>
              <a:t> </a:t>
            </a:r>
            <a:r>
              <a:rPr lang="es-ES" sz="3600" dirty="0" err="1">
                <a:latin typeface="Avenir" panose="02000503020000020003" pitchFamily="2" charset="0"/>
              </a:rPr>
              <a:t>attribution</a:t>
            </a:r>
            <a:endParaRPr lang="es-ES" sz="3600" dirty="0">
              <a:latin typeface="Avenir" panose="02000503020000020003" pitchFamily="2" charset="0"/>
            </a:endParaRPr>
          </a:p>
        </p:txBody>
      </p:sp>
      <p:sp>
        <p:nvSpPr>
          <p:cNvPr id="44" name="Rectángulo 31">
            <a:extLst>
              <a:ext uri="{FF2B5EF4-FFF2-40B4-BE49-F238E27FC236}">
                <a16:creationId xmlns:a16="http://schemas.microsoft.com/office/drawing/2014/main" id="{B825A8EA-AFA7-644F-9A99-E434BA9F6AE5}"/>
              </a:ext>
            </a:extLst>
          </p:cNvPr>
          <p:cNvSpPr/>
          <p:nvPr/>
        </p:nvSpPr>
        <p:spPr>
          <a:xfrm>
            <a:off x="5365952" y="1657324"/>
            <a:ext cx="3304784" cy="400110"/>
          </a:xfrm>
          <a:prstGeom prst="rect">
            <a:avLst/>
          </a:prstGeom>
          <a:solidFill>
            <a:schemeClr val="bg1">
              <a:lumMod val="50000"/>
            </a:schemeClr>
          </a:solidFill>
        </p:spPr>
        <p:txBody>
          <a:bodyPr wrap="none">
            <a:spAutoFit/>
          </a:bodyPr>
          <a:lstStyle/>
          <a:p>
            <a:pPr algn="ctr"/>
            <a:r>
              <a:rPr lang="es-ES" sz="2000" dirty="0" err="1">
                <a:solidFill>
                  <a:schemeClr val="bg1"/>
                </a:solidFill>
                <a:latin typeface="Avenir Book" panose="02000503020000020003" pitchFamily="2" charset="0"/>
                <a:cs typeface="Avenir Heavy"/>
              </a:rPr>
              <a:t>External</a:t>
            </a:r>
            <a:r>
              <a:rPr lang="es-ES" sz="2000" dirty="0">
                <a:solidFill>
                  <a:schemeClr val="bg1"/>
                </a:solidFill>
                <a:latin typeface="Avenir Book" panose="02000503020000020003" pitchFamily="2" charset="0"/>
                <a:cs typeface="Avenir Heavy"/>
              </a:rPr>
              <a:t> </a:t>
            </a:r>
            <a:r>
              <a:rPr lang="es-ES" sz="2000" dirty="0" err="1">
                <a:solidFill>
                  <a:schemeClr val="bg1"/>
                </a:solidFill>
                <a:latin typeface="Avenir Book" panose="02000503020000020003" pitchFamily="2" charset="0"/>
                <a:cs typeface="Avenir Heavy"/>
              </a:rPr>
              <a:t>radiative</a:t>
            </a:r>
            <a:r>
              <a:rPr lang="es-ES" sz="2000" dirty="0">
                <a:solidFill>
                  <a:schemeClr val="bg1"/>
                </a:solidFill>
                <a:latin typeface="Avenir Book" panose="02000503020000020003" pitchFamily="2" charset="0"/>
                <a:cs typeface="Avenir Heavy"/>
              </a:rPr>
              <a:t> </a:t>
            </a:r>
            <a:r>
              <a:rPr lang="es-ES" sz="2000" dirty="0" err="1">
                <a:solidFill>
                  <a:schemeClr val="bg1"/>
                </a:solidFill>
                <a:latin typeface="Avenir Book" panose="02000503020000020003" pitchFamily="2" charset="0"/>
                <a:cs typeface="Avenir Heavy"/>
              </a:rPr>
              <a:t>forcers</a:t>
            </a:r>
            <a:endParaRPr lang="es-ES" sz="2000" dirty="0">
              <a:solidFill>
                <a:schemeClr val="bg1"/>
              </a:solidFill>
              <a:latin typeface="Avenir Book" panose="02000503020000020003" pitchFamily="2" charset="0"/>
              <a:cs typeface="Avenir Heavy"/>
            </a:endParaRPr>
          </a:p>
        </p:txBody>
      </p:sp>
      <p:sp>
        <p:nvSpPr>
          <p:cNvPr id="33" name="Rectangle 32">
            <a:extLst>
              <a:ext uri="{FF2B5EF4-FFF2-40B4-BE49-F238E27FC236}">
                <a16:creationId xmlns:a16="http://schemas.microsoft.com/office/drawing/2014/main" id="{90D54E40-7F16-D94A-B490-05547A84E333}"/>
              </a:ext>
            </a:extLst>
          </p:cNvPr>
          <p:cNvSpPr/>
          <p:nvPr/>
        </p:nvSpPr>
        <p:spPr>
          <a:xfrm>
            <a:off x="116764" y="1941420"/>
            <a:ext cx="5045740" cy="338554"/>
          </a:xfrm>
          <a:prstGeom prst="rect">
            <a:avLst/>
          </a:prstGeom>
        </p:spPr>
        <p:txBody>
          <a:bodyPr wrap="none">
            <a:spAutoFit/>
          </a:bodyPr>
          <a:lstStyle/>
          <a:p>
            <a:r>
              <a:rPr lang="en-ES" sz="1600" dirty="0">
                <a:latin typeface="Avenir Book" panose="02000503020000020003" pitchFamily="2" charset="0"/>
                <a:cs typeface="Arial" panose="020B0604020202020204" pitchFamily="34" charset="0"/>
              </a:rPr>
              <a:t>Observed Global Surface Temperature anomaly (in K)</a:t>
            </a:r>
            <a:endParaRPr lang="en-ES" sz="1600" dirty="0"/>
          </a:p>
        </p:txBody>
      </p:sp>
      <p:grpSp>
        <p:nvGrpSpPr>
          <p:cNvPr id="35" name="Group 34">
            <a:extLst>
              <a:ext uri="{FF2B5EF4-FFF2-40B4-BE49-F238E27FC236}">
                <a16:creationId xmlns:a16="http://schemas.microsoft.com/office/drawing/2014/main" id="{CA754242-4E29-7949-974A-BA774091C4C9}"/>
              </a:ext>
            </a:extLst>
          </p:cNvPr>
          <p:cNvGrpSpPr/>
          <p:nvPr/>
        </p:nvGrpSpPr>
        <p:grpSpPr>
          <a:xfrm>
            <a:off x="5172294" y="4762420"/>
            <a:ext cx="4177164" cy="2123808"/>
            <a:chOff x="5677251" y="4706148"/>
            <a:chExt cx="4177164" cy="2123808"/>
          </a:xfrm>
        </p:grpSpPr>
        <p:pic>
          <p:nvPicPr>
            <p:cNvPr id="41" name="Picture 40">
              <a:extLst>
                <a:ext uri="{FF2B5EF4-FFF2-40B4-BE49-F238E27FC236}">
                  <a16:creationId xmlns:a16="http://schemas.microsoft.com/office/drawing/2014/main" id="{942ACE97-8474-6246-B89E-36B562F9D40B}"/>
                </a:ext>
              </a:extLst>
            </p:cNvPr>
            <p:cNvPicPr>
              <a:picLocks noChangeAspect="1"/>
            </p:cNvPicPr>
            <p:nvPr/>
          </p:nvPicPr>
          <p:blipFill rotWithShape="1">
            <a:blip r:embed="rId7"/>
            <a:srcRect l="13181" t="1156"/>
            <a:stretch/>
          </p:blipFill>
          <p:spPr>
            <a:xfrm>
              <a:off x="8036415" y="4772431"/>
              <a:ext cx="1818000" cy="2057525"/>
            </a:xfrm>
            <a:prstGeom prst="rect">
              <a:avLst/>
            </a:prstGeom>
          </p:spPr>
        </p:pic>
        <p:pic>
          <p:nvPicPr>
            <p:cNvPr id="42" name="Picture 41">
              <a:extLst>
                <a:ext uri="{FF2B5EF4-FFF2-40B4-BE49-F238E27FC236}">
                  <a16:creationId xmlns:a16="http://schemas.microsoft.com/office/drawing/2014/main" id="{96673969-E35B-2448-A6DA-09CC7224A8CF}"/>
                </a:ext>
              </a:extLst>
            </p:cNvPr>
            <p:cNvPicPr>
              <a:picLocks noChangeAspect="1"/>
            </p:cNvPicPr>
            <p:nvPr/>
          </p:nvPicPr>
          <p:blipFill rotWithShape="1">
            <a:blip r:embed="rId8"/>
            <a:srcRect l="14398" b="592"/>
            <a:stretch/>
          </p:blipFill>
          <p:spPr>
            <a:xfrm>
              <a:off x="6088354" y="4734286"/>
              <a:ext cx="1944000" cy="2073490"/>
            </a:xfrm>
            <a:prstGeom prst="rect">
              <a:avLst/>
            </a:prstGeom>
          </p:spPr>
        </p:pic>
        <p:sp>
          <p:nvSpPr>
            <p:cNvPr id="45" name="Rectangle 44">
              <a:extLst>
                <a:ext uri="{FF2B5EF4-FFF2-40B4-BE49-F238E27FC236}">
                  <a16:creationId xmlns:a16="http://schemas.microsoft.com/office/drawing/2014/main" id="{F70A07BE-39ED-6147-B0FB-5FDA89642913}"/>
                </a:ext>
              </a:extLst>
            </p:cNvPr>
            <p:cNvSpPr/>
            <p:nvPr/>
          </p:nvSpPr>
          <p:spPr>
            <a:xfrm>
              <a:off x="5898362" y="5598822"/>
              <a:ext cx="449985" cy="263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6" name="Rectangle 45">
              <a:extLst>
                <a:ext uri="{FF2B5EF4-FFF2-40B4-BE49-F238E27FC236}">
                  <a16:creationId xmlns:a16="http://schemas.microsoft.com/office/drawing/2014/main" id="{55A82B84-74A8-EE40-9227-95DA16430677}"/>
                </a:ext>
              </a:extLst>
            </p:cNvPr>
            <p:cNvSpPr/>
            <p:nvPr/>
          </p:nvSpPr>
          <p:spPr>
            <a:xfrm>
              <a:off x="5677251" y="6618366"/>
              <a:ext cx="645405" cy="183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7" name="Rectangle 46">
              <a:extLst>
                <a:ext uri="{FF2B5EF4-FFF2-40B4-BE49-F238E27FC236}">
                  <a16:creationId xmlns:a16="http://schemas.microsoft.com/office/drawing/2014/main" id="{26409F05-9CB4-024A-AFEE-A3D6A5A84604}"/>
                </a:ext>
              </a:extLst>
            </p:cNvPr>
            <p:cNvSpPr/>
            <p:nvPr/>
          </p:nvSpPr>
          <p:spPr>
            <a:xfrm>
              <a:off x="7905174" y="6662808"/>
              <a:ext cx="338436" cy="148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48" name="Rectangle 47">
              <a:extLst>
                <a:ext uri="{FF2B5EF4-FFF2-40B4-BE49-F238E27FC236}">
                  <a16:creationId xmlns:a16="http://schemas.microsoft.com/office/drawing/2014/main" id="{855C37F3-65C2-4848-8D71-510E6268B1CC}"/>
                </a:ext>
              </a:extLst>
            </p:cNvPr>
            <p:cNvSpPr/>
            <p:nvPr/>
          </p:nvSpPr>
          <p:spPr>
            <a:xfrm>
              <a:off x="7845014" y="5618010"/>
              <a:ext cx="379530" cy="225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49" name="Rectangle 48">
              <a:extLst>
                <a:ext uri="{FF2B5EF4-FFF2-40B4-BE49-F238E27FC236}">
                  <a16:creationId xmlns:a16="http://schemas.microsoft.com/office/drawing/2014/main" id="{8D86B934-BF07-EB46-9390-E95B8D75C7B2}"/>
                </a:ext>
              </a:extLst>
            </p:cNvPr>
            <p:cNvSpPr/>
            <p:nvPr/>
          </p:nvSpPr>
          <p:spPr>
            <a:xfrm>
              <a:off x="7862851" y="4706148"/>
              <a:ext cx="359241" cy="106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50" name="Rectángulo 54">
              <a:extLst>
                <a:ext uri="{FF2B5EF4-FFF2-40B4-BE49-F238E27FC236}">
                  <a16:creationId xmlns:a16="http://schemas.microsoft.com/office/drawing/2014/main" id="{24FD0032-6187-BD4D-9743-07AAFFF92D06}"/>
                </a:ext>
              </a:extLst>
            </p:cNvPr>
            <p:cNvSpPr/>
            <p:nvPr/>
          </p:nvSpPr>
          <p:spPr>
            <a:xfrm>
              <a:off x="6868549" y="5415984"/>
              <a:ext cx="575799" cy="301749"/>
            </a:xfrm>
            <a:prstGeom prst="rect">
              <a:avLst/>
            </a:prstGeom>
          </p:spPr>
          <p:txBody>
            <a:bodyPr wrap="none">
              <a:spAutoFit/>
            </a:bodyPr>
            <a:lstStyle/>
            <a:p>
              <a:r>
                <a:rPr lang="es-ES" sz="1361" dirty="0">
                  <a:solidFill>
                    <a:schemeClr val="accent4">
                      <a:lumMod val="75000"/>
                    </a:schemeClr>
                  </a:solidFill>
                  <a:latin typeface="Avenir Book" panose="02000503020000020003" pitchFamily="2" charset="0"/>
                  <a:cs typeface="Avenir Medium"/>
                </a:rPr>
                <a:t>1945</a:t>
              </a:r>
            </a:p>
          </p:txBody>
        </p:sp>
        <p:sp>
          <p:nvSpPr>
            <p:cNvPr id="51" name="Rectángulo 54">
              <a:extLst>
                <a:ext uri="{FF2B5EF4-FFF2-40B4-BE49-F238E27FC236}">
                  <a16:creationId xmlns:a16="http://schemas.microsoft.com/office/drawing/2014/main" id="{CC42E9B3-8F30-DA4F-8E7F-040C3BB69D2D}"/>
                </a:ext>
              </a:extLst>
            </p:cNvPr>
            <p:cNvSpPr/>
            <p:nvPr/>
          </p:nvSpPr>
          <p:spPr>
            <a:xfrm>
              <a:off x="6849946" y="6448214"/>
              <a:ext cx="575799" cy="301749"/>
            </a:xfrm>
            <a:prstGeom prst="rect">
              <a:avLst/>
            </a:prstGeom>
          </p:spPr>
          <p:txBody>
            <a:bodyPr wrap="none">
              <a:spAutoFit/>
            </a:bodyPr>
            <a:lstStyle/>
            <a:p>
              <a:r>
                <a:rPr lang="es-ES" sz="1361" dirty="0">
                  <a:solidFill>
                    <a:schemeClr val="accent4">
                      <a:lumMod val="75000"/>
                    </a:schemeClr>
                  </a:solidFill>
                  <a:latin typeface="Avenir Book" panose="02000503020000020003" pitchFamily="2" charset="0"/>
                  <a:cs typeface="Avenir Medium"/>
                </a:rPr>
                <a:t>1965</a:t>
              </a:r>
            </a:p>
          </p:txBody>
        </p:sp>
        <p:sp>
          <p:nvSpPr>
            <p:cNvPr id="52" name="Rectángulo 54">
              <a:extLst>
                <a:ext uri="{FF2B5EF4-FFF2-40B4-BE49-F238E27FC236}">
                  <a16:creationId xmlns:a16="http://schemas.microsoft.com/office/drawing/2014/main" id="{391A1665-1B13-9B41-B6F8-DBE80C0E8CE3}"/>
                </a:ext>
              </a:extLst>
            </p:cNvPr>
            <p:cNvSpPr/>
            <p:nvPr/>
          </p:nvSpPr>
          <p:spPr>
            <a:xfrm>
              <a:off x="8716332" y="5412036"/>
              <a:ext cx="575799" cy="301749"/>
            </a:xfrm>
            <a:prstGeom prst="rect">
              <a:avLst/>
            </a:prstGeom>
          </p:spPr>
          <p:txBody>
            <a:bodyPr wrap="none">
              <a:spAutoFit/>
            </a:bodyPr>
            <a:lstStyle/>
            <a:p>
              <a:r>
                <a:rPr lang="es-ES" sz="1361" dirty="0">
                  <a:solidFill>
                    <a:schemeClr val="accent4">
                      <a:lumMod val="75000"/>
                    </a:schemeClr>
                  </a:solidFill>
                  <a:latin typeface="Avenir Book" panose="02000503020000020003" pitchFamily="2" charset="0"/>
                  <a:cs typeface="Avenir Medium"/>
                </a:rPr>
                <a:t>1985</a:t>
              </a:r>
            </a:p>
          </p:txBody>
        </p:sp>
        <p:sp>
          <p:nvSpPr>
            <p:cNvPr id="53" name="Rectángulo 54">
              <a:extLst>
                <a:ext uri="{FF2B5EF4-FFF2-40B4-BE49-F238E27FC236}">
                  <a16:creationId xmlns:a16="http://schemas.microsoft.com/office/drawing/2014/main" id="{16D9DEA8-A4EF-664C-BA07-4ED99E80EB25}"/>
                </a:ext>
              </a:extLst>
            </p:cNvPr>
            <p:cNvSpPr/>
            <p:nvPr/>
          </p:nvSpPr>
          <p:spPr>
            <a:xfrm>
              <a:off x="8697729" y="6444266"/>
              <a:ext cx="575799" cy="301749"/>
            </a:xfrm>
            <a:prstGeom prst="rect">
              <a:avLst/>
            </a:prstGeom>
          </p:spPr>
          <p:txBody>
            <a:bodyPr wrap="none">
              <a:spAutoFit/>
            </a:bodyPr>
            <a:lstStyle/>
            <a:p>
              <a:r>
                <a:rPr lang="es-ES" sz="1361" dirty="0">
                  <a:solidFill>
                    <a:schemeClr val="accent4">
                      <a:lumMod val="75000"/>
                    </a:schemeClr>
                  </a:solidFill>
                  <a:latin typeface="Avenir Book" panose="02000503020000020003" pitchFamily="2" charset="0"/>
                  <a:cs typeface="Avenir Medium"/>
                </a:rPr>
                <a:t>2005</a:t>
              </a:r>
            </a:p>
          </p:txBody>
        </p:sp>
      </p:grpSp>
      <p:sp>
        <p:nvSpPr>
          <p:cNvPr id="54" name="Rectángulo 58">
            <a:extLst>
              <a:ext uri="{FF2B5EF4-FFF2-40B4-BE49-F238E27FC236}">
                <a16:creationId xmlns:a16="http://schemas.microsoft.com/office/drawing/2014/main" id="{4E80BCF8-3B62-DC4A-9568-91D8A862DF60}"/>
              </a:ext>
            </a:extLst>
          </p:cNvPr>
          <p:cNvSpPr/>
          <p:nvPr/>
        </p:nvSpPr>
        <p:spPr>
          <a:xfrm>
            <a:off x="7843755" y="4536602"/>
            <a:ext cx="1257075" cy="323165"/>
          </a:xfrm>
          <a:prstGeom prst="rect">
            <a:avLst/>
          </a:prstGeom>
        </p:spPr>
        <p:txBody>
          <a:bodyPr wrap="none">
            <a:spAutoFit/>
          </a:bodyPr>
          <a:lstStyle/>
          <a:p>
            <a:r>
              <a:rPr lang="es-ES" sz="1500" i="1" dirty="0" err="1">
                <a:latin typeface="Avenir Book" panose="02000503020000020003" pitchFamily="2" charset="0"/>
                <a:cs typeface="Arial" panose="020B0604020202020204" pitchFamily="34" charset="0"/>
              </a:rPr>
              <a:t>Kinne</a:t>
            </a:r>
            <a:r>
              <a:rPr lang="es-ES" sz="1500" i="1" dirty="0">
                <a:latin typeface="Avenir Book" panose="02000503020000020003" pitchFamily="2" charset="0"/>
                <a:cs typeface="Arial" panose="020B0604020202020204" pitchFamily="34" charset="0"/>
              </a:rPr>
              <a:t> (2019)</a:t>
            </a:r>
          </a:p>
        </p:txBody>
      </p:sp>
    </p:spTree>
    <p:extLst>
      <p:ext uri="{BB962C8B-B14F-4D97-AF65-F5344CB8AC3E}">
        <p14:creationId xmlns:p14="http://schemas.microsoft.com/office/powerpoint/2010/main" val="2610831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0DF3889C-20EE-8A49-AE74-F102623D8690}"/>
              </a:ext>
            </a:extLst>
          </p:cNvPr>
          <p:cNvGrpSpPr/>
          <p:nvPr/>
        </p:nvGrpSpPr>
        <p:grpSpPr>
          <a:xfrm>
            <a:off x="5172294" y="4762420"/>
            <a:ext cx="4177164" cy="2123808"/>
            <a:chOff x="5677251" y="4706148"/>
            <a:chExt cx="4177164" cy="2123808"/>
          </a:xfrm>
        </p:grpSpPr>
        <p:pic>
          <p:nvPicPr>
            <p:cNvPr id="26" name="Picture 25">
              <a:extLst>
                <a:ext uri="{FF2B5EF4-FFF2-40B4-BE49-F238E27FC236}">
                  <a16:creationId xmlns:a16="http://schemas.microsoft.com/office/drawing/2014/main" id="{76544212-7797-A747-9FCF-C0B2444E4A07}"/>
                </a:ext>
              </a:extLst>
            </p:cNvPr>
            <p:cNvPicPr>
              <a:picLocks noChangeAspect="1"/>
            </p:cNvPicPr>
            <p:nvPr/>
          </p:nvPicPr>
          <p:blipFill rotWithShape="1">
            <a:blip r:embed="rId2"/>
            <a:srcRect l="13181" t="1156"/>
            <a:stretch/>
          </p:blipFill>
          <p:spPr>
            <a:xfrm>
              <a:off x="8036415" y="4772431"/>
              <a:ext cx="1818000" cy="2057525"/>
            </a:xfrm>
            <a:prstGeom prst="rect">
              <a:avLst/>
            </a:prstGeom>
          </p:spPr>
        </p:pic>
        <p:pic>
          <p:nvPicPr>
            <p:cNvPr id="25" name="Picture 24">
              <a:extLst>
                <a:ext uri="{FF2B5EF4-FFF2-40B4-BE49-F238E27FC236}">
                  <a16:creationId xmlns:a16="http://schemas.microsoft.com/office/drawing/2014/main" id="{45F61401-0628-9446-B8F6-56DBB3B8DB8A}"/>
                </a:ext>
              </a:extLst>
            </p:cNvPr>
            <p:cNvPicPr>
              <a:picLocks noChangeAspect="1"/>
            </p:cNvPicPr>
            <p:nvPr/>
          </p:nvPicPr>
          <p:blipFill rotWithShape="1">
            <a:blip r:embed="rId3"/>
            <a:srcRect l="14398" b="592"/>
            <a:stretch/>
          </p:blipFill>
          <p:spPr>
            <a:xfrm>
              <a:off x="6088354" y="4734286"/>
              <a:ext cx="1944000" cy="2073490"/>
            </a:xfrm>
            <a:prstGeom prst="rect">
              <a:avLst/>
            </a:prstGeom>
          </p:spPr>
        </p:pic>
        <p:sp>
          <p:nvSpPr>
            <p:cNvPr id="29" name="Rectangle 28">
              <a:extLst>
                <a:ext uri="{FF2B5EF4-FFF2-40B4-BE49-F238E27FC236}">
                  <a16:creationId xmlns:a16="http://schemas.microsoft.com/office/drawing/2014/main" id="{E9AEA175-E3B8-7541-97BB-3C66566BDDA9}"/>
                </a:ext>
              </a:extLst>
            </p:cNvPr>
            <p:cNvSpPr/>
            <p:nvPr/>
          </p:nvSpPr>
          <p:spPr>
            <a:xfrm>
              <a:off x="5898362" y="5598822"/>
              <a:ext cx="449985" cy="263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0" name="Rectangle 29">
              <a:extLst>
                <a:ext uri="{FF2B5EF4-FFF2-40B4-BE49-F238E27FC236}">
                  <a16:creationId xmlns:a16="http://schemas.microsoft.com/office/drawing/2014/main" id="{E851DF79-3527-C745-9BB1-946ED64BBB36}"/>
                </a:ext>
              </a:extLst>
            </p:cNvPr>
            <p:cNvSpPr/>
            <p:nvPr/>
          </p:nvSpPr>
          <p:spPr>
            <a:xfrm>
              <a:off x="5677251" y="6618366"/>
              <a:ext cx="645405" cy="183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1" name="Rectangle 30">
              <a:extLst>
                <a:ext uri="{FF2B5EF4-FFF2-40B4-BE49-F238E27FC236}">
                  <a16:creationId xmlns:a16="http://schemas.microsoft.com/office/drawing/2014/main" id="{8E6C6842-4492-984E-ABCC-1AE54ABF47BF}"/>
                </a:ext>
              </a:extLst>
            </p:cNvPr>
            <p:cNvSpPr/>
            <p:nvPr/>
          </p:nvSpPr>
          <p:spPr>
            <a:xfrm>
              <a:off x="7905174" y="6662808"/>
              <a:ext cx="338436" cy="148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32" name="Rectangle 31">
              <a:extLst>
                <a:ext uri="{FF2B5EF4-FFF2-40B4-BE49-F238E27FC236}">
                  <a16:creationId xmlns:a16="http://schemas.microsoft.com/office/drawing/2014/main" id="{631AEA89-68CE-F349-963F-7DC888F41C81}"/>
                </a:ext>
              </a:extLst>
            </p:cNvPr>
            <p:cNvSpPr/>
            <p:nvPr/>
          </p:nvSpPr>
          <p:spPr>
            <a:xfrm>
              <a:off x="7845014" y="5618010"/>
              <a:ext cx="379530" cy="225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34" name="Rectangle 33">
              <a:extLst>
                <a:ext uri="{FF2B5EF4-FFF2-40B4-BE49-F238E27FC236}">
                  <a16:creationId xmlns:a16="http://schemas.microsoft.com/office/drawing/2014/main" id="{24F4336D-4621-754A-B720-A67D9B91B7CE}"/>
                </a:ext>
              </a:extLst>
            </p:cNvPr>
            <p:cNvSpPr/>
            <p:nvPr/>
          </p:nvSpPr>
          <p:spPr>
            <a:xfrm>
              <a:off x="7862851" y="4706148"/>
              <a:ext cx="359241" cy="106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36" name="Rectángulo 54">
              <a:extLst>
                <a:ext uri="{FF2B5EF4-FFF2-40B4-BE49-F238E27FC236}">
                  <a16:creationId xmlns:a16="http://schemas.microsoft.com/office/drawing/2014/main" id="{F8BF22C1-EA63-8146-964B-BFD44ECE7174}"/>
                </a:ext>
              </a:extLst>
            </p:cNvPr>
            <p:cNvSpPr/>
            <p:nvPr/>
          </p:nvSpPr>
          <p:spPr>
            <a:xfrm>
              <a:off x="6868549" y="5415984"/>
              <a:ext cx="575799" cy="301749"/>
            </a:xfrm>
            <a:prstGeom prst="rect">
              <a:avLst/>
            </a:prstGeom>
          </p:spPr>
          <p:txBody>
            <a:bodyPr wrap="none">
              <a:spAutoFit/>
            </a:bodyPr>
            <a:lstStyle/>
            <a:p>
              <a:r>
                <a:rPr lang="es-ES" sz="1361" dirty="0">
                  <a:solidFill>
                    <a:schemeClr val="accent4">
                      <a:lumMod val="75000"/>
                    </a:schemeClr>
                  </a:solidFill>
                  <a:latin typeface="Avenir Book" panose="02000503020000020003" pitchFamily="2" charset="0"/>
                  <a:cs typeface="Avenir Medium"/>
                </a:rPr>
                <a:t>1945</a:t>
              </a:r>
            </a:p>
          </p:txBody>
        </p:sp>
        <p:sp>
          <p:nvSpPr>
            <p:cNvPr id="37" name="Rectángulo 54">
              <a:extLst>
                <a:ext uri="{FF2B5EF4-FFF2-40B4-BE49-F238E27FC236}">
                  <a16:creationId xmlns:a16="http://schemas.microsoft.com/office/drawing/2014/main" id="{136DA403-0AA6-9849-9018-7B8B2F1BA290}"/>
                </a:ext>
              </a:extLst>
            </p:cNvPr>
            <p:cNvSpPr/>
            <p:nvPr/>
          </p:nvSpPr>
          <p:spPr>
            <a:xfrm>
              <a:off x="6849946" y="6448214"/>
              <a:ext cx="575799" cy="301749"/>
            </a:xfrm>
            <a:prstGeom prst="rect">
              <a:avLst/>
            </a:prstGeom>
          </p:spPr>
          <p:txBody>
            <a:bodyPr wrap="none">
              <a:spAutoFit/>
            </a:bodyPr>
            <a:lstStyle/>
            <a:p>
              <a:r>
                <a:rPr lang="es-ES" sz="1361" dirty="0">
                  <a:solidFill>
                    <a:schemeClr val="accent4">
                      <a:lumMod val="75000"/>
                    </a:schemeClr>
                  </a:solidFill>
                  <a:latin typeface="Avenir Book" panose="02000503020000020003" pitchFamily="2" charset="0"/>
                  <a:cs typeface="Avenir Medium"/>
                </a:rPr>
                <a:t>1965</a:t>
              </a:r>
            </a:p>
          </p:txBody>
        </p:sp>
        <p:sp>
          <p:nvSpPr>
            <p:cNvPr id="38" name="Rectángulo 54">
              <a:extLst>
                <a:ext uri="{FF2B5EF4-FFF2-40B4-BE49-F238E27FC236}">
                  <a16:creationId xmlns:a16="http://schemas.microsoft.com/office/drawing/2014/main" id="{89374C52-A594-444D-AC99-C1C11CDCBEF8}"/>
                </a:ext>
              </a:extLst>
            </p:cNvPr>
            <p:cNvSpPr/>
            <p:nvPr/>
          </p:nvSpPr>
          <p:spPr>
            <a:xfrm>
              <a:off x="8716332" y="5412036"/>
              <a:ext cx="575799" cy="301749"/>
            </a:xfrm>
            <a:prstGeom prst="rect">
              <a:avLst/>
            </a:prstGeom>
          </p:spPr>
          <p:txBody>
            <a:bodyPr wrap="none">
              <a:spAutoFit/>
            </a:bodyPr>
            <a:lstStyle/>
            <a:p>
              <a:r>
                <a:rPr lang="es-ES" sz="1361" dirty="0">
                  <a:solidFill>
                    <a:schemeClr val="accent4">
                      <a:lumMod val="75000"/>
                    </a:schemeClr>
                  </a:solidFill>
                  <a:latin typeface="Avenir Book" panose="02000503020000020003" pitchFamily="2" charset="0"/>
                  <a:cs typeface="Avenir Medium"/>
                </a:rPr>
                <a:t>1985</a:t>
              </a:r>
            </a:p>
          </p:txBody>
        </p:sp>
        <p:sp>
          <p:nvSpPr>
            <p:cNvPr id="39" name="Rectángulo 54">
              <a:extLst>
                <a:ext uri="{FF2B5EF4-FFF2-40B4-BE49-F238E27FC236}">
                  <a16:creationId xmlns:a16="http://schemas.microsoft.com/office/drawing/2014/main" id="{C6FDBBA9-DC36-0A4C-92AC-DDF9F83BDBD9}"/>
                </a:ext>
              </a:extLst>
            </p:cNvPr>
            <p:cNvSpPr/>
            <p:nvPr/>
          </p:nvSpPr>
          <p:spPr>
            <a:xfrm>
              <a:off x="8697729" y="6444266"/>
              <a:ext cx="575799" cy="301749"/>
            </a:xfrm>
            <a:prstGeom prst="rect">
              <a:avLst/>
            </a:prstGeom>
          </p:spPr>
          <p:txBody>
            <a:bodyPr wrap="none">
              <a:spAutoFit/>
            </a:bodyPr>
            <a:lstStyle/>
            <a:p>
              <a:r>
                <a:rPr lang="es-ES" sz="1361" dirty="0">
                  <a:solidFill>
                    <a:schemeClr val="accent4">
                      <a:lumMod val="75000"/>
                    </a:schemeClr>
                  </a:solidFill>
                  <a:latin typeface="Avenir Book" panose="02000503020000020003" pitchFamily="2" charset="0"/>
                  <a:cs typeface="Avenir Medium"/>
                </a:rPr>
                <a:t>2005</a:t>
              </a:r>
            </a:p>
          </p:txBody>
        </p:sp>
      </p:grpSp>
      <p:sp>
        <p:nvSpPr>
          <p:cNvPr id="102" name="Rectangle 101">
            <a:extLst>
              <a:ext uri="{FF2B5EF4-FFF2-40B4-BE49-F238E27FC236}">
                <a16:creationId xmlns:a16="http://schemas.microsoft.com/office/drawing/2014/main" id="{8785577B-7599-ED41-9CC0-1B3D5B49C118}"/>
              </a:ext>
            </a:extLst>
          </p:cNvPr>
          <p:cNvSpPr/>
          <p:nvPr/>
        </p:nvSpPr>
        <p:spPr>
          <a:xfrm>
            <a:off x="5160203" y="2179022"/>
            <a:ext cx="3768286" cy="262154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27" name="Picture 4">
            <a:extLst>
              <a:ext uri="{FF2B5EF4-FFF2-40B4-BE49-F238E27FC236}">
                <a16:creationId xmlns:a16="http://schemas.microsoft.com/office/drawing/2014/main" id="{9DABD245-78AF-C147-BFD3-31585550C1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2794" y="1887715"/>
            <a:ext cx="2900690" cy="188092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8" name="Imagen 14">
            <a:extLst>
              <a:ext uri="{FF2B5EF4-FFF2-40B4-BE49-F238E27FC236}">
                <a16:creationId xmlns:a16="http://schemas.microsoft.com/office/drawing/2014/main" id="{0E37F394-35E9-BF45-9CFF-8346A14AC800}"/>
              </a:ext>
            </a:extLst>
          </p:cNvPr>
          <p:cNvPicPr>
            <a:picLocks noChangeAspect="1"/>
          </p:cNvPicPr>
          <p:nvPr/>
        </p:nvPicPr>
        <p:blipFill rotWithShape="1">
          <a:blip r:embed="rId5">
            <a:extLst>
              <a:ext uri="{28A0092B-C50C-407E-A947-70E740481C1C}">
                <a14:useLocalDpi xmlns:a14="http://schemas.microsoft.com/office/drawing/2010/main" val="0"/>
              </a:ext>
            </a:extLst>
          </a:blip>
          <a:srcRect l="6258"/>
          <a:stretch/>
        </p:blipFill>
        <p:spPr>
          <a:xfrm>
            <a:off x="49863" y="2232680"/>
            <a:ext cx="5040000" cy="2803973"/>
          </a:xfrm>
          <a:prstGeom prst="rect">
            <a:avLst/>
          </a:prstGeom>
        </p:spPr>
      </p:pic>
      <p:sp>
        <p:nvSpPr>
          <p:cNvPr id="4" name="Rectangle 3">
            <a:extLst>
              <a:ext uri="{FF2B5EF4-FFF2-40B4-BE49-F238E27FC236}">
                <a16:creationId xmlns:a16="http://schemas.microsoft.com/office/drawing/2014/main" id="{48B46A0B-5F44-F84F-B59B-2C2DAE40E8FC}"/>
              </a:ext>
            </a:extLst>
          </p:cNvPr>
          <p:cNvSpPr/>
          <p:nvPr/>
        </p:nvSpPr>
        <p:spPr>
          <a:xfrm>
            <a:off x="9123965" y="1768174"/>
            <a:ext cx="796834" cy="30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2" name="Rectangle 81">
            <a:extLst>
              <a:ext uri="{FF2B5EF4-FFF2-40B4-BE49-F238E27FC236}">
                <a16:creationId xmlns:a16="http://schemas.microsoft.com/office/drawing/2014/main" id="{8AA723A4-FF8D-1140-BA46-AE5C34AA5968}"/>
              </a:ext>
            </a:extLst>
          </p:cNvPr>
          <p:cNvSpPr/>
          <p:nvPr/>
        </p:nvSpPr>
        <p:spPr>
          <a:xfrm>
            <a:off x="9607858" y="3756011"/>
            <a:ext cx="1632178" cy="276999"/>
          </a:xfrm>
          <a:prstGeom prst="rect">
            <a:avLst/>
          </a:prstGeom>
        </p:spPr>
        <p:txBody>
          <a:bodyPr wrap="none">
            <a:spAutoFit/>
          </a:bodyPr>
          <a:lstStyle/>
          <a:p>
            <a:r>
              <a:rPr lang="en-ES" sz="1200" dirty="0">
                <a:latin typeface="Avenir Book" panose="02000503020000020003" pitchFamily="2" charset="0"/>
                <a:cs typeface="Arial" panose="020B0604020202020204" pitchFamily="34" charset="0"/>
              </a:rPr>
              <a:t>www.climatica.org.uk</a:t>
            </a:r>
            <a:endParaRPr lang="en-ES" sz="1200" dirty="0"/>
          </a:p>
        </p:txBody>
      </p:sp>
      <p:sp>
        <p:nvSpPr>
          <p:cNvPr id="84" name="Rectángulo 2">
            <a:extLst>
              <a:ext uri="{FF2B5EF4-FFF2-40B4-BE49-F238E27FC236}">
                <a16:creationId xmlns:a16="http://schemas.microsoft.com/office/drawing/2014/main" id="{91EFB33F-A687-2C49-A0D4-E724ADCF2B25}"/>
              </a:ext>
            </a:extLst>
          </p:cNvPr>
          <p:cNvSpPr/>
          <p:nvPr/>
        </p:nvSpPr>
        <p:spPr>
          <a:xfrm>
            <a:off x="5127960" y="3849816"/>
            <a:ext cx="2000356" cy="584775"/>
          </a:xfrm>
          <a:prstGeom prst="rect">
            <a:avLst/>
          </a:prstGeom>
        </p:spPr>
        <p:txBody>
          <a:bodyPr wrap="none">
            <a:spAutoFit/>
          </a:bodyPr>
          <a:lstStyle/>
          <a:p>
            <a:r>
              <a:rPr lang="es-ES" sz="1600" dirty="0" err="1">
                <a:solidFill>
                  <a:schemeClr val="accent3"/>
                </a:solidFill>
                <a:latin typeface="Avenir Light" panose="020B0402020203020204" pitchFamily="34" charset="77"/>
                <a:cs typeface="Avenir Medium"/>
              </a:rPr>
              <a:t>Greenhouse</a:t>
            </a:r>
            <a:r>
              <a:rPr lang="es-ES" sz="1600" dirty="0">
                <a:solidFill>
                  <a:schemeClr val="accent3"/>
                </a:solidFill>
                <a:latin typeface="Avenir Light" panose="020B0402020203020204" pitchFamily="34" charset="77"/>
                <a:cs typeface="Avenir Medium"/>
              </a:rPr>
              <a:t> </a:t>
            </a:r>
            <a:r>
              <a:rPr lang="es-ES" sz="1600" dirty="0" err="1">
                <a:solidFill>
                  <a:schemeClr val="accent3"/>
                </a:solidFill>
                <a:latin typeface="Avenir Light" panose="020B0402020203020204" pitchFamily="34" charset="77"/>
                <a:cs typeface="Avenir Medium"/>
              </a:rPr>
              <a:t>Gasses</a:t>
            </a:r>
            <a:endParaRPr lang="es-ES" sz="1600" dirty="0">
              <a:solidFill>
                <a:schemeClr val="accent3"/>
              </a:solidFill>
              <a:latin typeface="Avenir Light" panose="020B0402020203020204" pitchFamily="34" charset="77"/>
              <a:cs typeface="Avenir Medium"/>
            </a:endParaRPr>
          </a:p>
          <a:p>
            <a:r>
              <a:rPr lang="es-ES" sz="1600" dirty="0">
                <a:solidFill>
                  <a:schemeClr val="accent3"/>
                </a:solidFill>
                <a:latin typeface="Avenir" panose="02000503020000020003" pitchFamily="2" charset="0"/>
                <a:cs typeface="Avenir Medium"/>
              </a:rPr>
              <a:t>   Sulfate </a:t>
            </a:r>
            <a:r>
              <a:rPr lang="es-ES" sz="1600" dirty="0" err="1">
                <a:solidFill>
                  <a:schemeClr val="accent3"/>
                </a:solidFill>
                <a:latin typeface="Avenir" panose="02000503020000020003" pitchFamily="2" charset="0"/>
                <a:cs typeface="Avenir Medium"/>
              </a:rPr>
              <a:t>Aerosols</a:t>
            </a:r>
            <a:endParaRPr lang="es-ES" sz="1600" dirty="0">
              <a:solidFill>
                <a:schemeClr val="accent3"/>
              </a:solidFill>
              <a:latin typeface="Avenir" panose="02000503020000020003" pitchFamily="2" charset="0"/>
              <a:cs typeface="Avenir Medium"/>
            </a:endParaRPr>
          </a:p>
        </p:txBody>
      </p:sp>
      <p:sp>
        <p:nvSpPr>
          <p:cNvPr id="86" name="Rectángulo 28">
            <a:extLst>
              <a:ext uri="{FF2B5EF4-FFF2-40B4-BE49-F238E27FC236}">
                <a16:creationId xmlns:a16="http://schemas.microsoft.com/office/drawing/2014/main" id="{A7030278-A689-FC42-94D6-8AB25D2C3D47}"/>
              </a:ext>
            </a:extLst>
          </p:cNvPr>
          <p:cNvSpPr/>
          <p:nvPr/>
        </p:nvSpPr>
        <p:spPr>
          <a:xfrm>
            <a:off x="7318469" y="3849816"/>
            <a:ext cx="1242648" cy="338554"/>
          </a:xfrm>
          <a:prstGeom prst="rect">
            <a:avLst/>
          </a:prstGeom>
        </p:spPr>
        <p:txBody>
          <a:bodyPr wrap="none">
            <a:spAutoFit/>
          </a:bodyPr>
          <a:lstStyle/>
          <a:p>
            <a:r>
              <a:rPr lang="es-ES" sz="1600" b="1" dirty="0" err="1">
                <a:latin typeface="Avenir" panose="02000503020000020003" pitchFamily="2" charset="0"/>
                <a:cs typeface="Avenir Medium"/>
              </a:rPr>
              <a:t>Land</a:t>
            </a:r>
            <a:r>
              <a:rPr lang="es-ES" sz="1600" b="1" dirty="0">
                <a:latin typeface="Avenir" panose="02000503020000020003" pitchFamily="2" charset="0"/>
                <a:cs typeface="Avenir Medium"/>
              </a:rPr>
              <a:t> </a:t>
            </a:r>
            <a:r>
              <a:rPr lang="es-ES" sz="1600" b="1" dirty="0" err="1">
                <a:latin typeface="Avenir" panose="02000503020000020003" pitchFamily="2" charset="0"/>
                <a:cs typeface="Avenir Medium"/>
              </a:rPr>
              <a:t>Cover</a:t>
            </a:r>
            <a:endParaRPr lang="es-ES" sz="1600" b="1" dirty="0">
              <a:latin typeface="Avenir" panose="02000503020000020003" pitchFamily="2" charset="0"/>
              <a:cs typeface="Avenir Medium"/>
            </a:endParaRPr>
          </a:p>
        </p:txBody>
      </p:sp>
      <p:sp>
        <p:nvSpPr>
          <p:cNvPr id="87" name="Rectángulo 31">
            <a:extLst>
              <a:ext uri="{FF2B5EF4-FFF2-40B4-BE49-F238E27FC236}">
                <a16:creationId xmlns:a16="http://schemas.microsoft.com/office/drawing/2014/main" id="{39781CF0-3A06-9D4D-853B-68F240E34744}"/>
              </a:ext>
            </a:extLst>
          </p:cNvPr>
          <p:cNvSpPr/>
          <p:nvPr/>
        </p:nvSpPr>
        <p:spPr>
          <a:xfrm>
            <a:off x="6221736" y="4404760"/>
            <a:ext cx="1584088" cy="357662"/>
          </a:xfrm>
          <a:prstGeom prst="rect">
            <a:avLst/>
          </a:prstGeom>
          <a:noFill/>
        </p:spPr>
        <p:txBody>
          <a:bodyPr wrap="none">
            <a:spAutoFit/>
          </a:bodyPr>
          <a:lstStyle/>
          <a:p>
            <a:pPr algn="ctr"/>
            <a:r>
              <a:rPr lang="es-ES" sz="1724" b="1" dirty="0">
                <a:solidFill>
                  <a:schemeClr val="accent6">
                    <a:lumMod val="50000"/>
                  </a:schemeClr>
                </a:solidFill>
                <a:latin typeface="Avenir" panose="02000503020000020003" pitchFamily="2" charset="0"/>
                <a:cs typeface="Beirut" pitchFamily="2" charset="-78"/>
              </a:rPr>
              <a:t>Human </a:t>
            </a:r>
            <a:r>
              <a:rPr lang="es-ES" sz="1724" b="1" dirty="0" err="1">
                <a:solidFill>
                  <a:schemeClr val="accent6">
                    <a:lumMod val="50000"/>
                  </a:schemeClr>
                </a:solidFill>
                <a:latin typeface="Avenir" panose="02000503020000020003" pitchFamily="2" charset="0"/>
                <a:cs typeface="Beirut" pitchFamily="2" charset="-78"/>
              </a:rPr>
              <a:t>Origin</a:t>
            </a:r>
            <a:endParaRPr lang="es-ES" sz="1724" b="1" dirty="0">
              <a:solidFill>
                <a:schemeClr val="accent6">
                  <a:lumMod val="50000"/>
                </a:schemeClr>
              </a:solidFill>
              <a:latin typeface="Avenir" panose="02000503020000020003" pitchFamily="2" charset="0"/>
              <a:cs typeface="Beirut" pitchFamily="2" charset="-78"/>
            </a:endParaRPr>
          </a:p>
        </p:txBody>
      </p:sp>
      <p:sp>
        <p:nvSpPr>
          <p:cNvPr id="88" name="Título 1">
            <a:extLst>
              <a:ext uri="{FF2B5EF4-FFF2-40B4-BE49-F238E27FC236}">
                <a16:creationId xmlns:a16="http://schemas.microsoft.com/office/drawing/2014/main" id="{19B25F40-52A4-8C46-A3AD-A1EE5EC449C9}"/>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ESMs</a:t>
            </a:r>
            <a:r>
              <a:rPr lang="es-ES" sz="2700" b="0" dirty="0">
                <a:solidFill>
                  <a:schemeClr val="tx1"/>
                </a:solidFill>
                <a:latin typeface="Avenir Light" panose="020B0402020203020204" pitchFamily="34" charset="77"/>
              </a:rPr>
              <a:t> can </a:t>
            </a:r>
            <a:r>
              <a:rPr lang="es-ES" sz="2700" b="0" dirty="0" err="1">
                <a:solidFill>
                  <a:schemeClr val="tx1"/>
                </a:solidFill>
                <a:latin typeface="Avenir Light" panose="020B0402020203020204" pitchFamily="34" charset="77"/>
              </a:rPr>
              <a:t>help</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understand</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the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main</a:t>
            </a:r>
            <a:r>
              <a:rPr lang="es-ES" sz="2700" b="0" dirty="0">
                <a:solidFill>
                  <a:schemeClr val="tx1"/>
                </a:solidFill>
                <a:latin typeface="Avenir Light" panose="020B0402020203020204" pitchFamily="34" charset="77"/>
              </a:rPr>
              <a:t> drivers of </a:t>
            </a:r>
            <a:r>
              <a:rPr lang="es-ES" sz="2700" b="0" dirty="0" err="1">
                <a:solidFill>
                  <a:schemeClr val="tx1"/>
                </a:solidFill>
                <a:latin typeface="Avenir Light" panose="020B0402020203020204" pitchFamily="34" charset="77"/>
              </a:rPr>
              <a:t>past</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changes</a:t>
            </a:r>
            <a:r>
              <a:rPr lang="es-ES" sz="2700" b="0" dirty="0">
                <a:solidFill>
                  <a:schemeClr val="tx1"/>
                </a:solidFill>
                <a:latin typeface="Avenir Light" panose="020B0402020203020204" pitchFamily="34" charset="77"/>
              </a:rPr>
              <a:t> in </a:t>
            </a:r>
            <a:r>
              <a:rPr lang="es-ES" sz="2700" b="0" dirty="0" err="1">
                <a:solidFill>
                  <a:schemeClr val="tx1"/>
                </a:solidFill>
                <a:latin typeface="Avenir Light" panose="020B0402020203020204" pitchFamily="34" charset="77"/>
              </a:rPr>
              <a:t>climate</a:t>
            </a:r>
            <a:endParaRPr lang="es-ES" sz="2700" dirty="0">
              <a:solidFill>
                <a:schemeClr val="tx1"/>
              </a:solidFill>
              <a:latin typeface="Avenir Light" panose="020B0402020203020204" pitchFamily="34" charset="77"/>
            </a:endParaRPr>
          </a:p>
        </p:txBody>
      </p:sp>
      <p:pic>
        <p:nvPicPr>
          <p:cNvPr id="98" name="Imagen 3">
            <a:extLst>
              <a:ext uri="{FF2B5EF4-FFF2-40B4-BE49-F238E27FC236}">
                <a16:creationId xmlns:a16="http://schemas.microsoft.com/office/drawing/2014/main" id="{6D70ABE7-6124-9A46-88AB-582397EE3F8B}"/>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bwMode="auto">
          <a:xfrm>
            <a:off x="5319284" y="2286318"/>
            <a:ext cx="1602000" cy="1576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 name="Imagen 3">
            <a:extLst>
              <a:ext uri="{FF2B5EF4-FFF2-40B4-BE49-F238E27FC236}">
                <a16:creationId xmlns:a16="http://schemas.microsoft.com/office/drawing/2014/main" id="{CA427219-5D67-264A-88F1-974DC3E6745E}"/>
              </a:ext>
            </a:extLst>
          </p:cNvPr>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bwMode="auto">
          <a:xfrm>
            <a:off x="7156160" y="2268593"/>
            <a:ext cx="1584000" cy="15737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Imagen 10">
            <a:extLst>
              <a:ext uri="{FF2B5EF4-FFF2-40B4-BE49-F238E27FC236}">
                <a16:creationId xmlns:a16="http://schemas.microsoft.com/office/drawing/2014/main" id="{A9F2440C-2713-7E46-A214-4F2B2E02AFC9}"/>
              </a:ext>
            </a:extLst>
          </p:cNvPr>
          <p:cNvPicPr>
            <a:picLocks noChangeAspect="1"/>
          </p:cNvPicPr>
          <p:nvPr/>
        </p:nvPicPr>
        <p:blipFill rotWithShape="1">
          <a:blip r:embed="rId8"/>
          <a:srcRect l="8895" t="9231" r="10886" b="7161"/>
          <a:stretch/>
        </p:blipFill>
        <p:spPr>
          <a:xfrm>
            <a:off x="2702941" y="4748354"/>
            <a:ext cx="2787449" cy="2019495"/>
          </a:xfrm>
          <a:prstGeom prst="rect">
            <a:avLst/>
          </a:prstGeom>
        </p:spPr>
      </p:pic>
      <p:sp>
        <p:nvSpPr>
          <p:cNvPr id="23" name="Rectángulo 54">
            <a:extLst>
              <a:ext uri="{FF2B5EF4-FFF2-40B4-BE49-F238E27FC236}">
                <a16:creationId xmlns:a16="http://schemas.microsoft.com/office/drawing/2014/main" id="{27E09C0C-DBC4-5647-BEF1-ABF29F84867E}"/>
              </a:ext>
            </a:extLst>
          </p:cNvPr>
          <p:cNvSpPr/>
          <p:nvPr/>
        </p:nvSpPr>
        <p:spPr>
          <a:xfrm>
            <a:off x="3179063" y="5234957"/>
            <a:ext cx="1675459" cy="301749"/>
          </a:xfrm>
          <a:prstGeom prst="rect">
            <a:avLst/>
          </a:prstGeom>
        </p:spPr>
        <p:txBody>
          <a:bodyPr wrap="none">
            <a:spAutoFit/>
          </a:bodyPr>
          <a:lstStyle/>
          <a:p>
            <a:r>
              <a:rPr lang="es-ES" sz="1361" dirty="0">
                <a:solidFill>
                  <a:srgbClr val="C00000"/>
                </a:solidFill>
                <a:latin typeface="Avenir Book" panose="02000503020000020003" pitchFamily="2" charset="0"/>
                <a:cs typeface="Avenir Medium"/>
              </a:rPr>
              <a:t>CO</a:t>
            </a:r>
            <a:r>
              <a:rPr lang="es-ES" sz="1361" baseline="-25000" dirty="0">
                <a:solidFill>
                  <a:srgbClr val="C00000"/>
                </a:solidFill>
                <a:latin typeface="Avenir Book" panose="02000503020000020003" pitchFamily="2" charset="0"/>
                <a:cs typeface="Avenir Medium"/>
              </a:rPr>
              <a:t>2</a:t>
            </a:r>
            <a:r>
              <a:rPr lang="es-ES" sz="1361" dirty="0">
                <a:solidFill>
                  <a:srgbClr val="C00000"/>
                </a:solidFill>
                <a:latin typeface="Avenir Book" panose="02000503020000020003" pitchFamily="2" charset="0"/>
                <a:cs typeface="Avenir Medium"/>
              </a:rPr>
              <a:t> at </a:t>
            </a:r>
            <a:r>
              <a:rPr lang="es-ES" sz="1361" dirty="0" err="1">
                <a:solidFill>
                  <a:srgbClr val="C00000"/>
                </a:solidFill>
                <a:latin typeface="Avenir Book" panose="02000503020000020003" pitchFamily="2" charset="0"/>
                <a:cs typeface="Avenir Medium"/>
              </a:rPr>
              <a:t>Mauna</a:t>
            </a:r>
            <a:r>
              <a:rPr lang="es-ES" sz="1361" dirty="0">
                <a:solidFill>
                  <a:srgbClr val="C00000"/>
                </a:solidFill>
                <a:latin typeface="Avenir Book" panose="02000503020000020003" pitchFamily="2" charset="0"/>
                <a:cs typeface="Avenir Medium"/>
              </a:rPr>
              <a:t> Loa</a:t>
            </a:r>
          </a:p>
        </p:txBody>
      </p:sp>
      <p:sp>
        <p:nvSpPr>
          <p:cNvPr id="40" name="Rectángulo 58">
            <a:extLst>
              <a:ext uri="{FF2B5EF4-FFF2-40B4-BE49-F238E27FC236}">
                <a16:creationId xmlns:a16="http://schemas.microsoft.com/office/drawing/2014/main" id="{9C95128A-C149-B74C-980C-811383BFB470}"/>
              </a:ext>
            </a:extLst>
          </p:cNvPr>
          <p:cNvSpPr/>
          <p:nvPr/>
        </p:nvSpPr>
        <p:spPr>
          <a:xfrm>
            <a:off x="7843755" y="4536602"/>
            <a:ext cx="1257075" cy="323165"/>
          </a:xfrm>
          <a:prstGeom prst="rect">
            <a:avLst/>
          </a:prstGeom>
        </p:spPr>
        <p:txBody>
          <a:bodyPr wrap="none">
            <a:spAutoFit/>
          </a:bodyPr>
          <a:lstStyle/>
          <a:p>
            <a:r>
              <a:rPr lang="es-ES" sz="1500" i="1" dirty="0" err="1">
                <a:latin typeface="Avenir Book" panose="02000503020000020003" pitchFamily="2" charset="0"/>
                <a:cs typeface="Arial" panose="020B0604020202020204" pitchFamily="34" charset="0"/>
              </a:rPr>
              <a:t>Kinne</a:t>
            </a:r>
            <a:r>
              <a:rPr lang="es-ES" sz="1500" i="1" dirty="0">
                <a:latin typeface="Avenir Book" panose="02000503020000020003" pitchFamily="2" charset="0"/>
                <a:cs typeface="Arial" panose="020B0604020202020204" pitchFamily="34" charset="0"/>
              </a:rPr>
              <a:t> (2019)</a:t>
            </a:r>
          </a:p>
        </p:txBody>
      </p:sp>
      <p:sp>
        <p:nvSpPr>
          <p:cNvPr id="43" name="Título 1">
            <a:extLst>
              <a:ext uri="{FF2B5EF4-FFF2-40B4-BE49-F238E27FC236}">
                <a16:creationId xmlns:a16="http://schemas.microsoft.com/office/drawing/2014/main" id="{166A3CB6-F40A-E64E-99B1-CB639524C9CB}"/>
              </a:ext>
            </a:extLst>
          </p:cNvPr>
          <p:cNvSpPr>
            <a:spLocks noGrp="1"/>
          </p:cNvSpPr>
          <p:nvPr>
            <p:ph type="title"/>
          </p:nvPr>
        </p:nvSpPr>
        <p:spPr>
          <a:xfrm>
            <a:off x="462890" y="218250"/>
            <a:ext cx="10967110"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panose="02000503020000020003" pitchFamily="2" charset="0"/>
              </a:rPr>
              <a:t>climate</a:t>
            </a:r>
            <a:r>
              <a:rPr lang="es-ES" sz="3600" dirty="0">
                <a:latin typeface="Avenir" panose="02000503020000020003" pitchFamily="2" charset="0"/>
              </a:rPr>
              <a:t> </a:t>
            </a:r>
            <a:r>
              <a:rPr lang="es-ES" sz="3600" dirty="0" err="1">
                <a:latin typeface="Avenir" panose="02000503020000020003" pitchFamily="2" charset="0"/>
              </a:rPr>
              <a:t>change</a:t>
            </a:r>
            <a:r>
              <a:rPr lang="es-ES" sz="3600" dirty="0">
                <a:latin typeface="Avenir" panose="02000503020000020003" pitchFamily="2" charset="0"/>
              </a:rPr>
              <a:t> </a:t>
            </a:r>
            <a:r>
              <a:rPr lang="es-ES" sz="3600" dirty="0" err="1">
                <a:latin typeface="Avenir" panose="02000503020000020003" pitchFamily="2" charset="0"/>
              </a:rPr>
              <a:t>attribution</a:t>
            </a:r>
            <a:endParaRPr lang="es-ES" sz="3600" dirty="0">
              <a:latin typeface="Avenir" panose="02000503020000020003" pitchFamily="2" charset="0"/>
            </a:endParaRPr>
          </a:p>
        </p:txBody>
      </p:sp>
      <p:sp>
        <p:nvSpPr>
          <p:cNvPr id="44" name="Rectángulo 31">
            <a:extLst>
              <a:ext uri="{FF2B5EF4-FFF2-40B4-BE49-F238E27FC236}">
                <a16:creationId xmlns:a16="http://schemas.microsoft.com/office/drawing/2014/main" id="{B825A8EA-AFA7-644F-9A99-E434BA9F6AE5}"/>
              </a:ext>
            </a:extLst>
          </p:cNvPr>
          <p:cNvSpPr/>
          <p:nvPr/>
        </p:nvSpPr>
        <p:spPr>
          <a:xfrm>
            <a:off x="5365952" y="1657324"/>
            <a:ext cx="3304784" cy="400110"/>
          </a:xfrm>
          <a:prstGeom prst="rect">
            <a:avLst/>
          </a:prstGeom>
          <a:solidFill>
            <a:schemeClr val="bg1">
              <a:lumMod val="50000"/>
            </a:schemeClr>
          </a:solidFill>
        </p:spPr>
        <p:txBody>
          <a:bodyPr wrap="none">
            <a:spAutoFit/>
          </a:bodyPr>
          <a:lstStyle/>
          <a:p>
            <a:pPr algn="ctr"/>
            <a:r>
              <a:rPr lang="es-ES" sz="2000" dirty="0" err="1">
                <a:solidFill>
                  <a:schemeClr val="bg1"/>
                </a:solidFill>
                <a:latin typeface="Avenir Book" panose="02000503020000020003" pitchFamily="2" charset="0"/>
                <a:cs typeface="Avenir Heavy"/>
              </a:rPr>
              <a:t>External</a:t>
            </a:r>
            <a:r>
              <a:rPr lang="es-ES" sz="2000" dirty="0">
                <a:solidFill>
                  <a:schemeClr val="bg1"/>
                </a:solidFill>
                <a:latin typeface="Avenir Book" panose="02000503020000020003" pitchFamily="2" charset="0"/>
                <a:cs typeface="Avenir Heavy"/>
              </a:rPr>
              <a:t> </a:t>
            </a:r>
            <a:r>
              <a:rPr lang="es-ES" sz="2000" dirty="0" err="1">
                <a:solidFill>
                  <a:schemeClr val="bg1"/>
                </a:solidFill>
                <a:latin typeface="Avenir Book" panose="02000503020000020003" pitchFamily="2" charset="0"/>
                <a:cs typeface="Avenir Heavy"/>
              </a:rPr>
              <a:t>radiative</a:t>
            </a:r>
            <a:r>
              <a:rPr lang="es-ES" sz="2000" dirty="0">
                <a:solidFill>
                  <a:schemeClr val="bg1"/>
                </a:solidFill>
                <a:latin typeface="Avenir Book" panose="02000503020000020003" pitchFamily="2" charset="0"/>
                <a:cs typeface="Avenir Heavy"/>
              </a:rPr>
              <a:t> </a:t>
            </a:r>
            <a:r>
              <a:rPr lang="es-ES" sz="2000" dirty="0" err="1">
                <a:solidFill>
                  <a:schemeClr val="bg1"/>
                </a:solidFill>
                <a:latin typeface="Avenir Book" panose="02000503020000020003" pitchFamily="2" charset="0"/>
                <a:cs typeface="Avenir Heavy"/>
              </a:rPr>
              <a:t>forcers</a:t>
            </a:r>
            <a:endParaRPr lang="es-ES" sz="2000" dirty="0">
              <a:solidFill>
                <a:schemeClr val="bg1"/>
              </a:solidFill>
              <a:latin typeface="Avenir Book" panose="02000503020000020003" pitchFamily="2" charset="0"/>
              <a:cs typeface="Avenir Heavy"/>
            </a:endParaRPr>
          </a:p>
        </p:txBody>
      </p:sp>
      <p:sp>
        <p:nvSpPr>
          <p:cNvPr id="33" name="Rectangle 32">
            <a:extLst>
              <a:ext uri="{FF2B5EF4-FFF2-40B4-BE49-F238E27FC236}">
                <a16:creationId xmlns:a16="http://schemas.microsoft.com/office/drawing/2014/main" id="{90D54E40-7F16-D94A-B490-05547A84E333}"/>
              </a:ext>
            </a:extLst>
          </p:cNvPr>
          <p:cNvSpPr/>
          <p:nvPr/>
        </p:nvSpPr>
        <p:spPr>
          <a:xfrm>
            <a:off x="116764" y="1941420"/>
            <a:ext cx="5045740" cy="338554"/>
          </a:xfrm>
          <a:prstGeom prst="rect">
            <a:avLst/>
          </a:prstGeom>
        </p:spPr>
        <p:txBody>
          <a:bodyPr wrap="none">
            <a:spAutoFit/>
          </a:bodyPr>
          <a:lstStyle/>
          <a:p>
            <a:r>
              <a:rPr lang="en-ES" sz="1600" dirty="0">
                <a:latin typeface="Avenir Book" panose="02000503020000020003" pitchFamily="2" charset="0"/>
                <a:cs typeface="Arial" panose="020B0604020202020204" pitchFamily="34" charset="0"/>
              </a:rPr>
              <a:t>Observed Global Surface Temperature anomaly (in K)</a:t>
            </a:r>
            <a:endParaRPr lang="en-ES" sz="1600" dirty="0"/>
          </a:p>
        </p:txBody>
      </p:sp>
      <p:pic>
        <p:nvPicPr>
          <p:cNvPr id="3" name="Picture 2">
            <a:extLst>
              <a:ext uri="{FF2B5EF4-FFF2-40B4-BE49-F238E27FC236}">
                <a16:creationId xmlns:a16="http://schemas.microsoft.com/office/drawing/2014/main" id="{8D9BB955-146E-3E46-BD75-EAF26FE7D1A4}"/>
              </a:ext>
            </a:extLst>
          </p:cNvPr>
          <p:cNvPicPr>
            <a:picLocks noChangeAspect="1"/>
          </p:cNvPicPr>
          <p:nvPr/>
        </p:nvPicPr>
        <p:blipFill>
          <a:blip r:embed="rId9"/>
          <a:stretch>
            <a:fillRect/>
          </a:stretch>
        </p:blipFill>
        <p:spPr>
          <a:xfrm>
            <a:off x="9387138" y="4774156"/>
            <a:ext cx="2689085" cy="1874071"/>
          </a:xfrm>
          <a:prstGeom prst="rect">
            <a:avLst/>
          </a:prstGeom>
        </p:spPr>
      </p:pic>
      <p:sp>
        <p:nvSpPr>
          <p:cNvPr id="35" name="Rectángulo 58">
            <a:extLst>
              <a:ext uri="{FF2B5EF4-FFF2-40B4-BE49-F238E27FC236}">
                <a16:creationId xmlns:a16="http://schemas.microsoft.com/office/drawing/2014/main" id="{A24CCD44-AF5B-0F41-8843-29AB18955159}"/>
              </a:ext>
            </a:extLst>
          </p:cNvPr>
          <p:cNvSpPr/>
          <p:nvPr/>
        </p:nvSpPr>
        <p:spPr>
          <a:xfrm>
            <a:off x="9777153" y="6534835"/>
            <a:ext cx="2042547" cy="323165"/>
          </a:xfrm>
          <a:prstGeom prst="rect">
            <a:avLst/>
          </a:prstGeom>
        </p:spPr>
        <p:txBody>
          <a:bodyPr wrap="none">
            <a:spAutoFit/>
          </a:bodyPr>
          <a:lstStyle/>
          <a:p>
            <a:r>
              <a:rPr lang="es-ES" sz="1500" i="1" dirty="0" err="1">
                <a:solidFill>
                  <a:schemeClr val="accent3">
                    <a:lumMod val="75000"/>
                  </a:schemeClr>
                </a:solidFill>
                <a:latin typeface="Avenir Book" panose="02000503020000020003" pitchFamily="2" charset="0"/>
                <a:cs typeface="Arial" panose="020B0604020202020204" pitchFamily="34" charset="0"/>
              </a:rPr>
              <a:t>Jungclaus</a:t>
            </a:r>
            <a:r>
              <a:rPr lang="es-ES" sz="1500" i="1" dirty="0">
                <a:solidFill>
                  <a:schemeClr val="accent3">
                    <a:lumMod val="75000"/>
                  </a:schemeClr>
                </a:solidFill>
                <a:latin typeface="Avenir Book" panose="02000503020000020003" pitchFamily="2" charset="0"/>
                <a:cs typeface="Arial" panose="020B0604020202020204" pitchFamily="34" charset="0"/>
              </a:rPr>
              <a:t> et al (2017)</a:t>
            </a:r>
          </a:p>
        </p:txBody>
      </p:sp>
      <p:sp>
        <p:nvSpPr>
          <p:cNvPr id="5" name="TextBox 4">
            <a:extLst>
              <a:ext uri="{FF2B5EF4-FFF2-40B4-BE49-F238E27FC236}">
                <a16:creationId xmlns:a16="http://schemas.microsoft.com/office/drawing/2014/main" id="{0C23E175-BCE5-7B4B-A4A1-F07662E278FE}"/>
              </a:ext>
            </a:extLst>
          </p:cNvPr>
          <p:cNvSpPr txBox="1"/>
          <p:nvPr/>
        </p:nvSpPr>
        <p:spPr>
          <a:xfrm>
            <a:off x="8979931" y="4523639"/>
            <a:ext cx="3590385" cy="323165"/>
          </a:xfrm>
          <a:prstGeom prst="rect">
            <a:avLst/>
          </a:prstGeom>
          <a:noFill/>
        </p:spPr>
        <p:txBody>
          <a:bodyPr wrap="square" rtlCol="0">
            <a:spAutoFit/>
          </a:bodyPr>
          <a:lstStyle/>
          <a:p>
            <a:pPr algn="ctr"/>
            <a:r>
              <a:rPr lang="en-ES" sz="1500" dirty="0">
                <a:latin typeface="Avenir Book" panose="02000503020000020003" pitchFamily="2" charset="0"/>
              </a:rPr>
              <a:t>Land use in last millennium</a:t>
            </a:r>
          </a:p>
        </p:txBody>
      </p:sp>
    </p:spTree>
    <p:extLst>
      <p:ext uri="{BB962C8B-B14F-4D97-AF65-F5344CB8AC3E}">
        <p14:creationId xmlns:p14="http://schemas.microsoft.com/office/powerpoint/2010/main" val="2141807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
            <a:extLst>
              <a:ext uri="{FF2B5EF4-FFF2-40B4-BE49-F238E27FC236}">
                <a16:creationId xmlns:a16="http://schemas.microsoft.com/office/drawing/2014/main" id="{9DABD245-78AF-C147-BFD3-31585550C1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2794" y="1887715"/>
            <a:ext cx="2900690" cy="188092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8" name="Imagen 14">
            <a:extLst>
              <a:ext uri="{FF2B5EF4-FFF2-40B4-BE49-F238E27FC236}">
                <a16:creationId xmlns:a16="http://schemas.microsoft.com/office/drawing/2014/main" id="{0E37F394-35E9-BF45-9CFF-8346A14AC800}"/>
              </a:ext>
            </a:extLst>
          </p:cNvPr>
          <p:cNvPicPr>
            <a:picLocks noChangeAspect="1"/>
          </p:cNvPicPr>
          <p:nvPr/>
        </p:nvPicPr>
        <p:blipFill rotWithShape="1">
          <a:blip r:embed="rId3">
            <a:extLst>
              <a:ext uri="{28A0092B-C50C-407E-A947-70E740481C1C}">
                <a14:useLocalDpi xmlns:a14="http://schemas.microsoft.com/office/drawing/2010/main" val="0"/>
              </a:ext>
            </a:extLst>
          </a:blip>
          <a:srcRect l="6258"/>
          <a:stretch/>
        </p:blipFill>
        <p:spPr>
          <a:xfrm>
            <a:off x="49863" y="2232680"/>
            <a:ext cx="5040000" cy="2803973"/>
          </a:xfrm>
          <a:prstGeom prst="rect">
            <a:avLst/>
          </a:prstGeom>
        </p:spPr>
      </p:pic>
      <p:sp>
        <p:nvSpPr>
          <p:cNvPr id="4" name="Rectangle 3">
            <a:extLst>
              <a:ext uri="{FF2B5EF4-FFF2-40B4-BE49-F238E27FC236}">
                <a16:creationId xmlns:a16="http://schemas.microsoft.com/office/drawing/2014/main" id="{48B46A0B-5F44-F84F-B59B-2C2DAE40E8FC}"/>
              </a:ext>
            </a:extLst>
          </p:cNvPr>
          <p:cNvSpPr/>
          <p:nvPr/>
        </p:nvSpPr>
        <p:spPr>
          <a:xfrm>
            <a:off x="9123965" y="1768174"/>
            <a:ext cx="796834" cy="30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3" name="Rectángulo 31">
            <a:extLst>
              <a:ext uri="{FF2B5EF4-FFF2-40B4-BE49-F238E27FC236}">
                <a16:creationId xmlns:a16="http://schemas.microsoft.com/office/drawing/2014/main" id="{69F29781-F620-E343-8003-9730B37B0430}"/>
              </a:ext>
            </a:extLst>
          </p:cNvPr>
          <p:cNvSpPr/>
          <p:nvPr/>
        </p:nvSpPr>
        <p:spPr>
          <a:xfrm>
            <a:off x="5365952" y="1657324"/>
            <a:ext cx="3304784" cy="400110"/>
          </a:xfrm>
          <a:prstGeom prst="rect">
            <a:avLst/>
          </a:prstGeom>
          <a:solidFill>
            <a:schemeClr val="bg1">
              <a:lumMod val="50000"/>
            </a:schemeClr>
          </a:solidFill>
        </p:spPr>
        <p:txBody>
          <a:bodyPr wrap="none">
            <a:spAutoFit/>
          </a:bodyPr>
          <a:lstStyle/>
          <a:p>
            <a:pPr algn="ctr"/>
            <a:r>
              <a:rPr lang="es-ES" sz="2000" dirty="0" err="1">
                <a:solidFill>
                  <a:schemeClr val="bg1"/>
                </a:solidFill>
                <a:latin typeface="Avenir Book" panose="02000503020000020003" pitchFamily="2" charset="0"/>
                <a:cs typeface="Avenir Heavy"/>
              </a:rPr>
              <a:t>External</a:t>
            </a:r>
            <a:r>
              <a:rPr lang="es-ES" sz="2000" dirty="0">
                <a:solidFill>
                  <a:schemeClr val="bg1"/>
                </a:solidFill>
                <a:latin typeface="Avenir Book" panose="02000503020000020003" pitchFamily="2" charset="0"/>
                <a:cs typeface="Avenir Heavy"/>
              </a:rPr>
              <a:t> </a:t>
            </a:r>
            <a:r>
              <a:rPr lang="es-ES" sz="2000" dirty="0" err="1">
                <a:solidFill>
                  <a:schemeClr val="bg1"/>
                </a:solidFill>
                <a:latin typeface="Avenir Book" panose="02000503020000020003" pitchFamily="2" charset="0"/>
                <a:cs typeface="Avenir Heavy"/>
              </a:rPr>
              <a:t>radiative</a:t>
            </a:r>
            <a:r>
              <a:rPr lang="es-ES" sz="2000" dirty="0">
                <a:solidFill>
                  <a:schemeClr val="bg1"/>
                </a:solidFill>
                <a:latin typeface="Avenir Book" panose="02000503020000020003" pitchFamily="2" charset="0"/>
                <a:cs typeface="Avenir Heavy"/>
              </a:rPr>
              <a:t> </a:t>
            </a:r>
            <a:r>
              <a:rPr lang="es-ES" sz="2000" dirty="0" err="1">
                <a:solidFill>
                  <a:schemeClr val="bg1"/>
                </a:solidFill>
                <a:latin typeface="Avenir Book" panose="02000503020000020003" pitchFamily="2" charset="0"/>
                <a:cs typeface="Avenir Heavy"/>
              </a:rPr>
              <a:t>forcers</a:t>
            </a:r>
            <a:endParaRPr lang="es-ES" sz="2000" dirty="0">
              <a:solidFill>
                <a:schemeClr val="bg1"/>
              </a:solidFill>
              <a:latin typeface="Avenir Book" panose="02000503020000020003" pitchFamily="2" charset="0"/>
              <a:cs typeface="Avenir Heavy"/>
            </a:endParaRPr>
          </a:p>
        </p:txBody>
      </p:sp>
      <p:sp>
        <p:nvSpPr>
          <p:cNvPr id="82" name="Rectangle 81">
            <a:extLst>
              <a:ext uri="{FF2B5EF4-FFF2-40B4-BE49-F238E27FC236}">
                <a16:creationId xmlns:a16="http://schemas.microsoft.com/office/drawing/2014/main" id="{8AA723A4-FF8D-1140-BA46-AE5C34AA5968}"/>
              </a:ext>
            </a:extLst>
          </p:cNvPr>
          <p:cNvSpPr/>
          <p:nvPr/>
        </p:nvSpPr>
        <p:spPr>
          <a:xfrm>
            <a:off x="9607858" y="3756011"/>
            <a:ext cx="1632178" cy="276999"/>
          </a:xfrm>
          <a:prstGeom prst="rect">
            <a:avLst/>
          </a:prstGeom>
        </p:spPr>
        <p:txBody>
          <a:bodyPr wrap="none">
            <a:spAutoFit/>
          </a:bodyPr>
          <a:lstStyle/>
          <a:p>
            <a:r>
              <a:rPr lang="en-ES" sz="1200" dirty="0">
                <a:latin typeface="Avenir Book" panose="02000503020000020003" pitchFamily="2" charset="0"/>
                <a:cs typeface="Arial" panose="020B0604020202020204" pitchFamily="34" charset="0"/>
              </a:rPr>
              <a:t>www.climatica.org.uk</a:t>
            </a:r>
            <a:endParaRPr lang="en-ES" sz="1200" dirty="0"/>
          </a:p>
        </p:txBody>
      </p:sp>
      <p:sp>
        <p:nvSpPr>
          <p:cNvPr id="88" name="Título 1">
            <a:extLst>
              <a:ext uri="{FF2B5EF4-FFF2-40B4-BE49-F238E27FC236}">
                <a16:creationId xmlns:a16="http://schemas.microsoft.com/office/drawing/2014/main" id="{19B25F40-52A4-8C46-A3AD-A1EE5EC449C9}"/>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ESMs</a:t>
            </a:r>
            <a:r>
              <a:rPr lang="es-ES" sz="2700" b="0" dirty="0">
                <a:solidFill>
                  <a:schemeClr val="tx1"/>
                </a:solidFill>
                <a:latin typeface="Avenir Light" panose="020B0402020203020204" pitchFamily="34" charset="77"/>
              </a:rPr>
              <a:t> can </a:t>
            </a:r>
            <a:r>
              <a:rPr lang="es-ES" sz="2700" b="0" dirty="0" err="1">
                <a:solidFill>
                  <a:schemeClr val="tx1"/>
                </a:solidFill>
                <a:latin typeface="Avenir Light" panose="020B0402020203020204" pitchFamily="34" charset="77"/>
              </a:rPr>
              <a:t>help</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understand</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the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main</a:t>
            </a:r>
            <a:r>
              <a:rPr lang="es-ES" sz="2700" b="0" dirty="0">
                <a:solidFill>
                  <a:schemeClr val="tx1"/>
                </a:solidFill>
                <a:latin typeface="Avenir Light" panose="020B0402020203020204" pitchFamily="34" charset="77"/>
              </a:rPr>
              <a:t> drivers of </a:t>
            </a:r>
            <a:r>
              <a:rPr lang="es-ES" sz="2700" b="0" dirty="0" err="1">
                <a:solidFill>
                  <a:schemeClr val="tx1"/>
                </a:solidFill>
                <a:latin typeface="Avenir Light" panose="020B0402020203020204" pitchFamily="34" charset="77"/>
              </a:rPr>
              <a:t>past</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changes</a:t>
            </a:r>
            <a:r>
              <a:rPr lang="es-ES" sz="2700" b="0" dirty="0">
                <a:solidFill>
                  <a:schemeClr val="tx1"/>
                </a:solidFill>
                <a:latin typeface="Avenir Light" panose="020B0402020203020204" pitchFamily="34" charset="77"/>
              </a:rPr>
              <a:t> in </a:t>
            </a:r>
            <a:r>
              <a:rPr lang="es-ES" sz="2700" b="0" dirty="0" err="1">
                <a:solidFill>
                  <a:schemeClr val="tx1"/>
                </a:solidFill>
                <a:latin typeface="Avenir Light" panose="020B0402020203020204" pitchFamily="34" charset="77"/>
              </a:rPr>
              <a:t>climate</a:t>
            </a:r>
            <a:endParaRPr lang="es-ES" sz="2700" dirty="0">
              <a:solidFill>
                <a:schemeClr val="tx1"/>
              </a:solidFill>
              <a:latin typeface="Avenir Light" panose="020B0402020203020204" pitchFamily="34" charset="77"/>
            </a:endParaRPr>
          </a:p>
        </p:txBody>
      </p:sp>
      <p:sp>
        <p:nvSpPr>
          <p:cNvPr id="43" name="Título 1">
            <a:extLst>
              <a:ext uri="{FF2B5EF4-FFF2-40B4-BE49-F238E27FC236}">
                <a16:creationId xmlns:a16="http://schemas.microsoft.com/office/drawing/2014/main" id="{3D0DA87F-23E6-BC4D-A66B-C7E40089C36D}"/>
              </a:ext>
            </a:extLst>
          </p:cNvPr>
          <p:cNvSpPr>
            <a:spLocks noGrp="1"/>
          </p:cNvSpPr>
          <p:nvPr>
            <p:ph type="title"/>
          </p:nvPr>
        </p:nvSpPr>
        <p:spPr>
          <a:xfrm>
            <a:off x="462890" y="218250"/>
            <a:ext cx="10967110"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panose="02000503020000020003" pitchFamily="2" charset="0"/>
              </a:rPr>
              <a:t>climate</a:t>
            </a:r>
            <a:r>
              <a:rPr lang="es-ES" sz="3600" dirty="0">
                <a:latin typeface="Avenir" panose="02000503020000020003" pitchFamily="2" charset="0"/>
              </a:rPr>
              <a:t> </a:t>
            </a:r>
            <a:r>
              <a:rPr lang="es-ES" sz="3600" dirty="0" err="1">
                <a:latin typeface="Avenir" panose="02000503020000020003" pitchFamily="2" charset="0"/>
              </a:rPr>
              <a:t>change</a:t>
            </a:r>
            <a:r>
              <a:rPr lang="es-ES" sz="3600" dirty="0">
                <a:latin typeface="Avenir" panose="02000503020000020003" pitchFamily="2" charset="0"/>
              </a:rPr>
              <a:t> </a:t>
            </a:r>
            <a:r>
              <a:rPr lang="es-ES" sz="3600" dirty="0" err="1">
                <a:latin typeface="Avenir" panose="02000503020000020003" pitchFamily="2" charset="0"/>
              </a:rPr>
              <a:t>attribution</a:t>
            </a:r>
            <a:endParaRPr lang="es-ES" sz="3600" dirty="0">
              <a:latin typeface="Avenir" panose="02000503020000020003" pitchFamily="2" charset="0"/>
            </a:endParaRPr>
          </a:p>
        </p:txBody>
      </p:sp>
      <p:sp>
        <p:nvSpPr>
          <p:cNvPr id="35" name="Rectangle 34">
            <a:extLst>
              <a:ext uri="{FF2B5EF4-FFF2-40B4-BE49-F238E27FC236}">
                <a16:creationId xmlns:a16="http://schemas.microsoft.com/office/drawing/2014/main" id="{817F3277-B276-954D-8FC6-D51FE4974588}"/>
              </a:ext>
            </a:extLst>
          </p:cNvPr>
          <p:cNvSpPr/>
          <p:nvPr/>
        </p:nvSpPr>
        <p:spPr>
          <a:xfrm>
            <a:off x="116764" y="1941420"/>
            <a:ext cx="5045740" cy="338554"/>
          </a:xfrm>
          <a:prstGeom prst="rect">
            <a:avLst/>
          </a:prstGeom>
        </p:spPr>
        <p:txBody>
          <a:bodyPr wrap="none">
            <a:spAutoFit/>
          </a:bodyPr>
          <a:lstStyle/>
          <a:p>
            <a:r>
              <a:rPr lang="en-ES" sz="1600" dirty="0">
                <a:latin typeface="Avenir Book" panose="02000503020000020003" pitchFamily="2" charset="0"/>
                <a:cs typeface="Arial" panose="020B0604020202020204" pitchFamily="34" charset="0"/>
              </a:rPr>
              <a:t>Observed Global Surface Temperature anomaly (in K)</a:t>
            </a:r>
            <a:endParaRPr lang="en-ES" sz="1600" dirty="0"/>
          </a:p>
        </p:txBody>
      </p:sp>
      <p:sp>
        <p:nvSpPr>
          <p:cNvPr id="44" name="TextBox 43">
            <a:extLst>
              <a:ext uri="{FF2B5EF4-FFF2-40B4-BE49-F238E27FC236}">
                <a16:creationId xmlns:a16="http://schemas.microsoft.com/office/drawing/2014/main" id="{C90F9F1B-9B70-5F4E-8E23-FAD49BCFDFBF}"/>
              </a:ext>
            </a:extLst>
          </p:cNvPr>
          <p:cNvSpPr txBox="1"/>
          <p:nvPr/>
        </p:nvSpPr>
        <p:spPr>
          <a:xfrm>
            <a:off x="1183327" y="-711064"/>
            <a:ext cx="9553946" cy="646331"/>
          </a:xfrm>
          <a:prstGeom prst="rect">
            <a:avLst/>
          </a:prstGeom>
          <a:noFill/>
        </p:spPr>
        <p:txBody>
          <a:bodyPr wrap="square" rtlCol="0">
            <a:spAutoFit/>
          </a:bodyPr>
          <a:lstStyle/>
          <a:p>
            <a:pPr algn="ctr"/>
            <a:r>
              <a:rPr lang="en-ES" dirty="0">
                <a:latin typeface="Avenir Book" panose="02000503020000020003" pitchFamily="2" charset="0"/>
              </a:rPr>
              <a:t>It is not possible to unambiguously infer the role of the different drivers on the observed changes using only observations because all variables have changed simultaneously</a:t>
            </a:r>
          </a:p>
        </p:txBody>
      </p:sp>
      <p:sp>
        <p:nvSpPr>
          <p:cNvPr id="45" name="Rectangle 44">
            <a:extLst>
              <a:ext uri="{FF2B5EF4-FFF2-40B4-BE49-F238E27FC236}">
                <a16:creationId xmlns:a16="http://schemas.microsoft.com/office/drawing/2014/main" id="{DAEA7A25-7EC1-E541-A4B8-DFF27FE9EA51}"/>
              </a:ext>
            </a:extLst>
          </p:cNvPr>
          <p:cNvSpPr/>
          <p:nvPr/>
        </p:nvSpPr>
        <p:spPr>
          <a:xfrm>
            <a:off x="5160203" y="2179022"/>
            <a:ext cx="3768286" cy="262154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8" name="Rectángulo 31">
            <a:extLst>
              <a:ext uri="{FF2B5EF4-FFF2-40B4-BE49-F238E27FC236}">
                <a16:creationId xmlns:a16="http://schemas.microsoft.com/office/drawing/2014/main" id="{06AC7A15-DC2B-C44F-A4F3-A03F11062667}"/>
              </a:ext>
            </a:extLst>
          </p:cNvPr>
          <p:cNvSpPr/>
          <p:nvPr/>
        </p:nvSpPr>
        <p:spPr>
          <a:xfrm>
            <a:off x="6221736" y="4404760"/>
            <a:ext cx="1584088" cy="357662"/>
          </a:xfrm>
          <a:prstGeom prst="rect">
            <a:avLst/>
          </a:prstGeom>
          <a:noFill/>
        </p:spPr>
        <p:txBody>
          <a:bodyPr wrap="none">
            <a:spAutoFit/>
          </a:bodyPr>
          <a:lstStyle/>
          <a:p>
            <a:pPr algn="ctr"/>
            <a:r>
              <a:rPr lang="es-ES" sz="1724" b="1" dirty="0">
                <a:solidFill>
                  <a:schemeClr val="accent6">
                    <a:lumMod val="50000"/>
                  </a:schemeClr>
                </a:solidFill>
                <a:latin typeface="Avenir" panose="02000503020000020003" pitchFamily="2" charset="0"/>
                <a:cs typeface="Beirut" pitchFamily="2" charset="-78"/>
              </a:rPr>
              <a:t>Human </a:t>
            </a:r>
            <a:r>
              <a:rPr lang="es-ES" sz="1724" b="1" dirty="0" err="1">
                <a:solidFill>
                  <a:schemeClr val="accent6">
                    <a:lumMod val="50000"/>
                  </a:schemeClr>
                </a:solidFill>
                <a:latin typeface="Avenir" panose="02000503020000020003" pitchFamily="2" charset="0"/>
                <a:cs typeface="Beirut" pitchFamily="2" charset="-78"/>
              </a:rPr>
              <a:t>Origin</a:t>
            </a:r>
            <a:endParaRPr lang="es-ES" sz="1724" b="1" dirty="0">
              <a:solidFill>
                <a:schemeClr val="accent6">
                  <a:lumMod val="50000"/>
                </a:schemeClr>
              </a:solidFill>
              <a:latin typeface="Avenir" panose="02000503020000020003" pitchFamily="2" charset="0"/>
              <a:cs typeface="Beirut" pitchFamily="2" charset="-78"/>
            </a:endParaRPr>
          </a:p>
        </p:txBody>
      </p:sp>
      <p:pic>
        <p:nvPicPr>
          <p:cNvPr id="49" name="Imagen 3">
            <a:extLst>
              <a:ext uri="{FF2B5EF4-FFF2-40B4-BE49-F238E27FC236}">
                <a16:creationId xmlns:a16="http://schemas.microsoft.com/office/drawing/2014/main" id="{7CD36BE6-E3D8-A041-B2F3-43BD5B3EF1C0}"/>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bwMode="auto">
          <a:xfrm>
            <a:off x="5319284" y="2286318"/>
            <a:ext cx="1602000" cy="1576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 name="Imagen 3">
            <a:extLst>
              <a:ext uri="{FF2B5EF4-FFF2-40B4-BE49-F238E27FC236}">
                <a16:creationId xmlns:a16="http://schemas.microsoft.com/office/drawing/2014/main" id="{F9522148-0A1B-3847-8566-6BE1A0376D4E}"/>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bwMode="auto">
          <a:xfrm>
            <a:off x="7156160" y="2268593"/>
            <a:ext cx="1584000" cy="15737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 name="Rectangle 50">
            <a:extLst>
              <a:ext uri="{FF2B5EF4-FFF2-40B4-BE49-F238E27FC236}">
                <a16:creationId xmlns:a16="http://schemas.microsoft.com/office/drawing/2014/main" id="{2EF6B444-C245-CC43-A4AC-B3F531AEC588}"/>
              </a:ext>
            </a:extLst>
          </p:cNvPr>
          <p:cNvSpPr/>
          <p:nvPr/>
        </p:nvSpPr>
        <p:spPr>
          <a:xfrm>
            <a:off x="5160203" y="4465041"/>
            <a:ext cx="3768286" cy="2366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52" name="Imagen 3">
            <a:extLst>
              <a:ext uri="{FF2B5EF4-FFF2-40B4-BE49-F238E27FC236}">
                <a16:creationId xmlns:a16="http://schemas.microsoft.com/office/drawing/2014/main" id="{4E2A5F3B-6D75-814D-8C0D-4376DAF21DB5}"/>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bwMode="auto">
          <a:xfrm>
            <a:off x="5317725" y="4518699"/>
            <a:ext cx="1632927" cy="1655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 name="Imagen 3">
            <a:extLst>
              <a:ext uri="{FF2B5EF4-FFF2-40B4-BE49-F238E27FC236}">
                <a16:creationId xmlns:a16="http://schemas.microsoft.com/office/drawing/2014/main" id="{C9FF3887-B35D-6548-BDF7-6C63DB94976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28568" y="4522451"/>
            <a:ext cx="1620001" cy="1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 name="Rectángulo 31">
            <a:extLst>
              <a:ext uri="{FF2B5EF4-FFF2-40B4-BE49-F238E27FC236}">
                <a16:creationId xmlns:a16="http://schemas.microsoft.com/office/drawing/2014/main" id="{A879D5CF-B964-A84A-99CF-3825C746484C}"/>
              </a:ext>
            </a:extLst>
          </p:cNvPr>
          <p:cNvSpPr/>
          <p:nvPr/>
        </p:nvSpPr>
        <p:spPr>
          <a:xfrm>
            <a:off x="6188791" y="6243806"/>
            <a:ext cx="1593705" cy="357662"/>
          </a:xfrm>
          <a:prstGeom prst="rect">
            <a:avLst/>
          </a:prstGeom>
          <a:noFill/>
        </p:spPr>
        <p:txBody>
          <a:bodyPr wrap="none">
            <a:spAutoFit/>
          </a:bodyPr>
          <a:lstStyle/>
          <a:p>
            <a:pPr algn="ctr"/>
            <a:r>
              <a:rPr lang="es-ES" sz="1724" b="1" dirty="0">
                <a:solidFill>
                  <a:srgbClr val="002060"/>
                </a:solidFill>
                <a:latin typeface="Avenir" panose="02000503020000020003" pitchFamily="2" charset="0"/>
                <a:cs typeface="Beirut" pitchFamily="2" charset="-78"/>
              </a:rPr>
              <a:t>Natural </a:t>
            </a:r>
            <a:r>
              <a:rPr lang="es-ES" sz="1724" b="1" dirty="0" err="1">
                <a:solidFill>
                  <a:srgbClr val="002060"/>
                </a:solidFill>
                <a:latin typeface="Avenir" panose="02000503020000020003" pitchFamily="2" charset="0"/>
                <a:cs typeface="Beirut" pitchFamily="2" charset="-78"/>
              </a:rPr>
              <a:t>Origin</a:t>
            </a:r>
            <a:endParaRPr lang="es-ES" sz="1724" b="1" dirty="0">
              <a:solidFill>
                <a:srgbClr val="002060"/>
              </a:solidFill>
              <a:latin typeface="Avenir" panose="02000503020000020003" pitchFamily="2" charset="0"/>
              <a:cs typeface="Beirut" pitchFamily="2" charset="-78"/>
            </a:endParaRPr>
          </a:p>
        </p:txBody>
      </p:sp>
      <p:sp>
        <p:nvSpPr>
          <p:cNvPr id="57" name="Rectángulo 31">
            <a:extLst>
              <a:ext uri="{FF2B5EF4-FFF2-40B4-BE49-F238E27FC236}">
                <a16:creationId xmlns:a16="http://schemas.microsoft.com/office/drawing/2014/main" id="{290C9098-D707-0F44-B11C-049E2D61A098}"/>
              </a:ext>
            </a:extLst>
          </p:cNvPr>
          <p:cNvSpPr/>
          <p:nvPr/>
        </p:nvSpPr>
        <p:spPr>
          <a:xfrm>
            <a:off x="6374136" y="3919848"/>
            <a:ext cx="1584088" cy="357662"/>
          </a:xfrm>
          <a:prstGeom prst="rect">
            <a:avLst/>
          </a:prstGeom>
          <a:noFill/>
        </p:spPr>
        <p:txBody>
          <a:bodyPr wrap="none">
            <a:spAutoFit/>
          </a:bodyPr>
          <a:lstStyle/>
          <a:p>
            <a:pPr algn="ctr"/>
            <a:r>
              <a:rPr lang="es-ES" sz="1724" b="1" dirty="0">
                <a:solidFill>
                  <a:schemeClr val="accent6">
                    <a:lumMod val="50000"/>
                  </a:schemeClr>
                </a:solidFill>
                <a:latin typeface="Avenir" panose="02000503020000020003" pitchFamily="2" charset="0"/>
                <a:cs typeface="Beirut" pitchFamily="2" charset="-78"/>
              </a:rPr>
              <a:t>Human </a:t>
            </a:r>
            <a:r>
              <a:rPr lang="es-ES" sz="1724" b="1" dirty="0" err="1">
                <a:solidFill>
                  <a:schemeClr val="accent6">
                    <a:lumMod val="50000"/>
                  </a:schemeClr>
                </a:solidFill>
                <a:latin typeface="Avenir" panose="02000503020000020003" pitchFamily="2" charset="0"/>
                <a:cs typeface="Beirut" pitchFamily="2" charset="-78"/>
              </a:rPr>
              <a:t>Origin</a:t>
            </a:r>
            <a:endParaRPr lang="es-ES" sz="1724" b="1" dirty="0">
              <a:solidFill>
                <a:schemeClr val="accent6">
                  <a:lumMod val="50000"/>
                </a:schemeClr>
              </a:solidFill>
              <a:latin typeface="Avenir" panose="02000503020000020003" pitchFamily="2" charset="0"/>
              <a:cs typeface="Beirut" pitchFamily="2" charset="-78"/>
            </a:endParaRPr>
          </a:p>
        </p:txBody>
      </p:sp>
      <p:sp>
        <p:nvSpPr>
          <p:cNvPr id="2" name="TextBox 1">
            <a:extLst>
              <a:ext uri="{FF2B5EF4-FFF2-40B4-BE49-F238E27FC236}">
                <a16:creationId xmlns:a16="http://schemas.microsoft.com/office/drawing/2014/main" id="{59B7F696-4C8F-6A49-B4CD-15A3CFF37529}"/>
              </a:ext>
            </a:extLst>
          </p:cNvPr>
          <p:cNvSpPr txBox="1"/>
          <p:nvPr/>
        </p:nvSpPr>
        <p:spPr>
          <a:xfrm>
            <a:off x="9110110" y="4126388"/>
            <a:ext cx="2701125" cy="769441"/>
          </a:xfrm>
          <a:prstGeom prst="rect">
            <a:avLst/>
          </a:prstGeom>
          <a:noFill/>
        </p:spPr>
        <p:txBody>
          <a:bodyPr wrap="none" rtlCol="0">
            <a:spAutoFit/>
          </a:bodyPr>
          <a:lstStyle/>
          <a:p>
            <a:pPr algn="ctr"/>
            <a:r>
              <a:rPr lang="en-ES" sz="2200" dirty="0">
                <a:latin typeface="Avenir Book" panose="02000503020000020003" pitchFamily="2" charset="0"/>
                <a:cs typeface="Abadi" panose="020F0502020204030204" pitchFamily="34" charset="0"/>
              </a:rPr>
              <a:t>Which are the most </a:t>
            </a:r>
          </a:p>
          <a:p>
            <a:pPr algn="ctr"/>
            <a:r>
              <a:rPr lang="en-ES" sz="2200" dirty="0">
                <a:latin typeface="Avenir Book" panose="02000503020000020003" pitchFamily="2" charset="0"/>
                <a:cs typeface="Abadi" panose="020F0502020204030204" pitchFamily="34" charset="0"/>
              </a:rPr>
              <a:t>important factors?</a:t>
            </a:r>
          </a:p>
        </p:txBody>
      </p:sp>
    </p:spTree>
    <p:extLst>
      <p:ext uri="{BB962C8B-B14F-4D97-AF65-F5344CB8AC3E}">
        <p14:creationId xmlns:p14="http://schemas.microsoft.com/office/powerpoint/2010/main" val="2165663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
            <a:extLst>
              <a:ext uri="{FF2B5EF4-FFF2-40B4-BE49-F238E27FC236}">
                <a16:creationId xmlns:a16="http://schemas.microsoft.com/office/drawing/2014/main" id="{9DABD245-78AF-C147-BFD3-31585550C1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2794" y="1887715"/>
            <a:ext cx="2900690" cy="188092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8" name="Imagen 14">
            <a:extLst>
              <a:ext uri="{FF2B5EF4-FFF2-40B4-BE49-F238E27FC236}">
                <a16:creationId xmlns:a16="http://schemas.microsoft.com/office/drawing/2014/main" id="{0E37F394-35E9-BF45-9CFF-8346A14AC800}"/>
              </a:ext>
            </a:extLst>
          </p:cNvPr>
          <p:cNvPicPr>
            <a:picLocks noChangeAspect="1"/>
          </p:cNvPicPr>
          <p:nvPr/>
        </p:nvPicPr>
        <p:blipFill rotWithShape="1">
          <a:blip r:embed="rId3">
            <a:extLst>
              <a:ext uri="{28A0092B-C50C-407E-A947-70E740481C1C}">
                <a14:useLocalDpi xmlns:a14="http://schemas.microsoft.com/office/drawing/2010/main" val="0"/>
              </a:ext>
            </a:extLst>
          </a:blip>
          <a:srcRect l="6258"/>
          <a:stretch/>
        </p:blipFill>
        <p:spPr>
          <a:xfrm>
            <a:off x="49863" y="2232680"/>
            <a:ext cx="5040000" cy="2803973"/>
          </a:xfrm>
          <a:prstGeom prst="rect">
            <a:avLst/>
          </a:prstGeom>
        </p:spPr>
      </p:pic>
      <p:sp>
        <p:nvSpPr>
          <p:cNvPr id="4" name="Rectangle 3">
            <a:extLst>
              <a:ext uri="{FF2B5EF4-FFF2-40B4-BE49-F238E27FC236}">
                <a16:creationId xmlns:a16="http://schemas.microsoft.com/office/drawing/2014/main" id="{48B46A0B-5F44-F84F-B59B-2C2DAE40E8FC}"/>
              </a:ext>
            </a:extLst>
          </p:cNvPr>
          <p:cNvSpPr/>
          <p:nvPr/>
        </p:nvSpPr>
        <p:spPr>
          <a:xfrm>
            <a:off x="9123965" y="1768174"/>
            <a:ext cx="796834" cy="30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3" name="Rectángulo 31">
            <a:extLst>
              <a:ext uri="{FF2B5EF4-FFF2-40B4-BE49-F238E27FC236}">
                <a16:creationId xmlns:a16="http://schemas.microsoft.com/office/drawing/2014/main" id="{69F29781-F620-E343-8003-9730B37B0430}"/>
              </a:ext>
            </a:extLst>
          </p:cNvPr>
          <p:cNvSpPr/>
          <p:nvPr/>
        </p:nvSpPr>
        <p:spPr>
          <a:xfrm>
            <a:off x="5365952" y="1657324"/>
            <a:ext cx="3304784" cy="400110"/>
          </a:xfrm>
          <a:prstGeom prst="rect">
            <a:avLst/>
          </a:prstGeom>
          <a:solidFill>
            <a:schemeClr val="bg1">
              <a:lumMod val="50000"/>
            </a:schemeClr>
          </a:solidFill>
        </p:spPr>
        <p:txBody>
          <a:bodyPr wrap="none">
            <a:spAutoFit/>
          </a:bodyPr>
          <a:lstStyle/>
          <a:p>
            <a:pPr algn="ctr"/>
            <a:r>
              <a:rPr lang="es-ES" sz="2000" dirty="0" err="1">
                <a:solidFill>
                  <a:schemeClr val="bg1"/>
                </a:solidFill>
                <a:latin typeface="Avenir Book" panose="02000503020000020003" pitchFamily="2" charset="0"/>
                <a:cs typeface="Avenir Heavy"/>
              </a:rPr>
              <a:t>External</a:t>
            </a:r>
            <a:r>
              <a:rPr lang="es-ES" sz="2000" dirty="0">
                <a:solidFill>
                  <a:schemeClr val="bg1"/>
                </a:solidFill>
                <a:latin typeface="Avenir Book" panose="02000503020000020003" pitchFamily="2" charset="0"/>
                <a:cs typeface="Avenir Heavy"/>
              </a:rPr>
              <a:t> </a:t>
            </a:r>
            <a:r>
              <a:rPr lang="es-ES" sz="2000" dirty="0" err="1">
                <a:solidFill>
                  <a:schemeClr val="bg1"/>
                </a:solidFill>
                <a:latin typeface="Avenir Book" panose="02000503020000020003" pitchFamily="2" charset="0"/>
                <a:cs typeface="Avenir Heavy"/>
              </a:rPr>
              <a:t>radiative</a:t>
            </a:r>
            <a:r>
              <a:rPr lang="es-ES" sz="2000" dirty="0">
                <a:solidFill>
                  <a:schemeClr val="bg1"/>
                </a:solidFill>
                <a:latin typeface="Avenir Book" panose="02000503020000020003" pitchFamily="2" charset="0"/>
                <a:cs typeface="Avenir Heavy"/>
              </a:rPr>
              <a:t> </a:t>
            </a:r>
            <a:r>
              <a:rPr lang="es-ES" sz="2000" dirty="0" err="1">
                <a:solidFill>
                  <a:schemeClr val="bg1"/>
                </a:solidFill>
                <a:latin typeface="Avenir Book" panose="02000503020000020003" pitchFamily="2" charset="0"/>
                <a:cs typeface="Avenir Heavy"/>
              </a:rPr>
              <a:t>forcers</a:t>
            </a:r>
            <a:endParaRPr lang="es-ES" sz="2000" dirty="0">
              <a:solidFill>
                <a:schemeClr val="bg1"/>
              </a:solidFill>
              <a:latin typeface="Avenir Book" panose="02000503020000020003" pitchFamily="2" charset="0"/>
              <a:cs typeface="Avenir Heavy"/>
            </a:endParaRPr>
          </a:p>
        </p:txBody>
      </p:sp>
      <p:sp>
        <p:nvSpPr>
          <p:cNvPr id="82" name="Rectangle 81">
            <a:extLst>
              <a:ext uri="{FF2B5EF4-FFF2-40B4-BE49-F238E27FC236}">
                <a16:creationId xmlns:a16="http://schemas.microsoft.com/office/drawing/2014/main" id="{8AA723A4-FF8D-1140-BA46-AE5C34AA5968}"/>
              </a:ext>
            </a:extLst>
          </p:cNvPr>
          <p:cNvSpPr/>
          <p:nvPr/>
        </p:nvSpPr>
        <p:spPr>
          <a:xfrm>
            <a:off x="9607858" y="3756011"/>
            <a:ext cx="1632178" cy="276999"/>
          </a:xfrm>
          <a:prstGeom prst="rect">
            <a:avLst/>
          </a:prstGeom>
        </p:spPr>
        <p:txBody>
          <a:bodyPr wrap="none">
            <a:spAutoFit/>
          </a:bodyPr>
          <a:lstStyle/>
          <a:p>
            <a:r>
              <a:rPr lang="en-ES" sz="1200" dirty="0">
                <a:latin typeface="Avenir Book" panose="02000503020000020003" pitchFamily="2" charset="0"/>
                <a:cs typeface="Arial" panose="020B0604020202020204" pitchFamily="34" charset="0"/>
              </a:rPr>
              <a:t>www.climatica.org.uk</a:t>
            </a:r>
            <a:endParaRPr lang="en-ES" sz="1200" dirty="0"/>
          </a:p>
        </p:txBody>
      </p:sp>
      <p:sp>
        <p:nvSpPr>
          <p:cNvPr id="88" name="Título 1">
            <a:extLst>
              <a:ext uri="{FF2B5EF4-FFF2-40B4-BE49-F238E27FC236}">
                <a16:creationId xmlns:a16="http://schemas.microsoft.com/office/drawing/2014/main" id="{19B25F40-52A4-8C46-A3AD-A1EE5EC449C9}"/>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ESMs</a:t>
            </a:r>
            <a:r>
              <a:rPr lang="es-ES" sz="2700" b="0" dirty="0">
                <a:solidFill>
                  <a:schemeClr val="tx1"/>
                </a:solidFill>
                <a:latin typeface="Avenir Light" panose="020B0402020203020204" pitchFamily="34" charset="77"/>
              </a:rPr>
              <a:t> can </a:t>
            </a:r>
            <a:r>
              <a:rPr lang="es-ES" sz="2700" b="0" dirty="0" err="1">
                <a:solidFill>
                  <a:schemeClr val="tx1"/>
                </a:solidFill>
                <a:latin typeface="Avenir Light" panose="020B0402020203020204" pitchFamily="34" charset="77"/>
              </a:rPr>
              <a:t>help</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understand</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the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main</a:t>
            </a:r>
            <a:r>
              <a:rPr lang="es-ES" sz="2700" b="0" dirty="0">
                <a:solidFill>
                  <a:schemeClr val="tx1"/>
                </a:solidFill>
                <a:latin typeface="Avenir Light" panose="020B0402020203020204" pitchFamily="34" charset="77"/>
              </a:rPr>
              <a:t> drivers of </a:t>
            </a:r>
            <a:r>
              <a:rPr lang="es-ES" sz="2700" b="0" dirty="0" err="1">
                <a:solidFill>
                  <a:schemeClr val="tx1"/>
                </a:solidFill>
                <a:latin typeface="Avenir Light" panose="020B0402020203020204" pitchFamily="34" charset="77"/>
              </a:rPr>
              <a:t>past</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changes</a:t>
            </a:r>
            <a:r>
              <a:rPr lang="es-ES" sz="2700" b="0" dirty="0">
                <a:solidFill>
                  <a:schemeClr val="tx1"/>
                </a:solidFill>
                <a:latin typeface="Avenir Light" panose="020B0402020203020204" pitchFamily="34" charset="77"/>
              </a:rPr>
              <a:t> in </a:t>
            </a:r>
            <a:r>
              <a:rPr lang="es-ES" sz="2700" b="0" dirty="0" err="1">
                <a:solidFill>
                  <a:schemeClr val="tx1"/>
                </a:solidFill>
                <a:latin typeface="Avenir Light" panose="020B0402020203020204" pitchFamily="34" charset="77"/>
              </a:rPr>
              <a:t>climate</a:t>
            </a:r>
            <a:endParaRPr lang="es-ES" sz="2700" dirty="0">
              <a:solidFill>
                <a:schemeClr val="tx1"/>
              </a:solidFill>
              <a:latin typeface="Avenir Light" panose="020B0402020203020204" pitchFamily="34" charset="77"/>
            </a:endParaRPr>
          </a:p>
        </p:txBody>
      </p:sp>
      <p:sp>
        <p:nvSpPr>
          <p:cNvPr id="43" name="Título 1">
            <a:extLst>
              <a:ext uri="{FF2B5EF4-FFF2-40B4-BE49-F238E27FC236}">
                <a16:creationId xmlns:a16="http://schemas.microsoft.com/office/drawing/2014/main" id="{3D0DA87F-23E6-BC4D-A66B-C7E40089C36D}"/>
              </a:ext>
            </a:extLst>
          </p:cNvPr>
          <p:cNvSpPr>
            <a:spLocks noGrp="1"/>
          </p:cNvSpPr>
          <p:nvPr>
            <p:ph type="title"/>
          </p:nvPr>
        </p:nvSpPr>
        <p:spPr>
          <a:xfrm>
            <a:off x="462890" y="218250"/>
            <a:ext cx="10967110"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panose="02000503020000020003" pitchFamily="2" charset="0"/>
              </a:rPr>
              <a:t>climate</a:t>
            </a:r>
            <a:r>
              <a:rPr lang="es-ES" sz="3600" dirty="0">
                <a:latin typeface="Avenir" panose="02000503020000020003" pitchFamily="2" charset="0"/>
              </a:rPr>
              <a:t> </a:t>
            </a:r>
            <a:r>
              <a:rPr lang="es-ES" sz="3600" dirty="0" err="1">
                <a:latin typeface="Avenir" panose="02000503020000020003" pitchFamily="2" charset="0"/>
              </a:rPr>
              <a:t>change</a:t>
            </a:r>
            <a:r>
              <a:rPr lang="es-ES" sz="3600" dirty="0">
                <a:latin typeface="Avenir" panose="02000503020000020003" pitchFamily="2" charset="0"/>
              </a:rPr>
              <a:t> </a:t>
            </a:r>
            <a:r>
              <a:rPr lang="es-ES" sz="3600" dirty="0" err="1">
                <a:latin typeface="Avenir" panose="02000503020000020003" pitchFamily="2" charset="0"/>
              </a:rPr>
              <a:t>attribution</a:t>
            </a:r>
            <a:endParaRPr lang="es-ES" sz="3600" dirty="0">
              <a:latin typeface="Avenir" panose="02000503020000020003" pitchFamily="2" charset="0"/>
            </a:endParaRPr>
          </a:p>
        </p:txBody>
      </p:sp>
      <p:sp>
        <p:nvSpPr>
          <p:cNvPr id="35" name="Rectangle 34">
            <a:extLst>
              <a:ext uri="{FF2B5EF4-FFF2-40B4-BE49-F238E27FC236}">
                <a16:creationId xmlns:a16="http://schemas.microsoft.com/office/drawing/2014/main" id="{817F3277-B276-954D-8FC6-D51FE4974588}"/>
              </a:ext>
            </a:extLst>
          </p:cNvPr>
          <p:cNvSpPr/>
          <p:nvPr/>
        </p:nvSpPr>
        <p:spPr>
          <a:xfrm>
            <a:off x="116764" y="1941420"/>
            <a:ext cx="5045740" cy="338554"/>
          </a:xfrm>
          <a:prstGeom prst="rect">
            <a:avLst/>
          </a:prstGeom>
        </p:spPr>
        <p:txBody>
          <a:bodyPr wrap="none">
            <a:spAutoFit/>
          </a:bodyPr>
          <a:lstStyle/>
          <a:p>
            <a:r>
              <a:rPr lang="en-ES" sz="1600" dirty="0">
                <a:latin typeface="Avenir Book" panose="02000503020000020003" pitchFamily="2" charset="0"/>
                <a:cs typeface="Arial" panose="020B0604020202020204" pitchFamily="34" charset="0"/>
              </a:rPr>
              <a:t>Observed Global Surface Temperature anomaly (in K)</a:t>
            </a:r>
            <a:endParaRPr lang="en-ES" sz="1600" dirty="0"/>
          </a:p>
        </p:txBody>
      </p:sp>
      <p:sp>
        <p:nvSpPr>
          <p:cNvPr id="45" name="Rectangle 44">
            <a:extLst>
              <a:ext uri="{FF2B5EF4-FFF2-40B4-BE49-F238E27FC236}">
                <a16:creationId xmlns:a16="http://schemas.microsoft.com/office/drawing/2014/main" id="{DAEA7A25-7EC1-E541-A4B8-DFF27FE9EA51}"/>
              </a:ext>
            </a:extLst>
          </p:cNvPr>
          <p:cNvSpPr/>
          <p:nvPr/>
        </p:nvSpPr>
        <p:spPr>
          <a:xfrm>
            <a:off x="5160203" y="2179022"/>
            <a:ext cx="3768286" cy="262154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8" name="Rectángulo 31">
            <a:extLst>
              <a:ext uri="{FF2B5EF4-FFF2-40B4-BE49-F238E27FC236}">
                <a16:creationId xmlns:a16="http://schemas.microsoft.com/office/drawing/2014/main" id="{06AC7A15-DC2B-C44F-A4F3-A03F11062667}"/>
              </a:ext>
            </a:extLst>
          </p:cNvPr>
          <p:cNvSpPr/>
          <p:nvPr/>
        </p:nvSpPr>
        <p:spPr>
          <a:xfrm>
            <a:off x="6221736" y="4404760"/>
            <a:ext cx="1584088" cy="357662"/>
          </a:xfrm>
          <a:prstGeom prst="rect">
            <a:avLst/>
          </a:prstGeom>
          <a:noFill/>
        </p:spPr>
        <p:txBody>
          <a:bodyPr wrap="none">
            <a:spAutoFit/>
          </a:bodyPr>
          <a:lstStyle/>
          <a:p>
            <a:pPr algn="ctr"/>
            <a:r>
              <a:rPr lang="es-ES" sz="1724" b="1" dirty="0">
                <a:solidFill>
                  <a:schemeClr val="accent6">
                    <a:lumMod val="50000"/>
                  </a:schemeClr>
                </a:solidFill>
                <a:latin typeface="Avenir" panose="02000503020000020003" pitchFamily="2" charset="0"/>
                <a:cs typeface="Beirut" pitchFamily="2" charset="-78"/>
              </a:rPr>
              <a:t>Human </a:t>
            </a:r>
            <a:r>
              <a:rPr lang="es-ES" sz="1724" b="1" dirty="0" err="1">
                <a:solidFill>
                  <a:schemeClr val="accent6">
                    <a:lumMod val="50000"/>
                  </a:schemeClr>
                </a:solidFill>
                <a:latin typeface="Avenir" panose="02000503020000020003" pitchFamily="2" charset="0"/>
                <a:cs typeface="Beirut" pitchFamily="2" charset="-78"/>
              </a:rPr>
              <a:t>Origin</a:t>
            </a:r>
            <a:endParaRPr lang="es-ES" sz="1724" b="1" dirty="0">
              <a:solidFill>
                <a:schemeClr val="accent6">
                  <a:lumMod val="50000"/>
                </a:schemeClr>
              </a:solidFill>
              <a:latin typeface="Avenir" panose="02000503020000020003" pitchFamily="2" charset="0"/>
              <a:cs typeface="Beirut" pitchFamily="2" charset="-78"/>
            </a:endParaRPr>
          </a:p>
        </p:txBody>
      </p:sp>
      <p:pic>
        <p:nvPicPr>
          <p:cNvPr id="49" name="Imagen 3">
            <a:extLst>
              <a:ext uri="{FF2B5EF4-FFF2-40B4-BE49-F238E27FC236}">
                <a16:creationId xmlns:a16="http://schemas.microsoft.com/office/drawing/2014/main" id="{7CD36BE6-E3D8-A041-B2F3-43BD5B3EF1C0}"/>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bwMode="auto">
          <a:xfrm>
            <a:off x="5319284" y="2286318"/>
            <a:ext cx="1602000" cy="1576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 name="Imagen 3">
            <a:extLst>
              <a:ext uri="{FF2B5EF4-FFF2-40B4-BE49-F238E27FC236}">
                <a16:creationId xmlns:a16="http://schemas.microsoft.com/office/drawing/2014/main" id="{F9522148-0A1B-3847-8566-6BE1A0376D4E}"/>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bwMode="auto">
          <a:xfrm>
            <a:off x="7156160" y="2268593"/>
            <a:ext cx="1584000" cy="15737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 name="Rectangle 50">
            <a:extLst>
              <a:ext uri="{FF2B5EF4-FFF2-40B4-BE49-F238E27FC236}">
                <a16:creationId xmlns:a16="http://schemas.microsoft.com/office/drawing/2014/main" id="{2EF6B444-C245-CC43-A4AC-B3F531AEC588}"/>
              </a:ext>
            </a:extLst>
          </p:cNvPr>
          <p:cNvSpPr/>
          <p:nvPr/>
        </p:nvSpPr>
        <p:spPr>
          <a:xfrm>
            <a:off x="5160203" y="4465041"/>
            <a:ext cx="3768286" cy="23668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52" name="Imagen 3">
            <a:extLst>
              <a:ext uri="{FF2B5EF4-FFF2-40B4-BE49-F238E27FC236}">
                <a16:creationId xmlns:a16="http://schemas.microsoft.com/office/drawing/2014/main" id="{4E2A5F3B-6D75-814D-8C0D-4376DAF21DB5}"/>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bwMode="auto">
          <a:xfrm>
            <a:off x="5317725" y="4518699"/>
            <a:ext cx="1632927" cy="1655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 name="Imagen 3">
            <a:extLst>
              <a:ext uri="{FF2B5EF4-FFF2-40B4-BE49-F238E27FC236}">
                <a16:creationId xmlns:a16="http://schemas.microsoft.com/office/drawing/2014/main" id="{C9FF3887-B35D-6548-BDF7-6C63DB94976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28568" y="4522451"/>
            <a:ext cx="1620001" cy="1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 name="Rectángulo 31">
            <a:extLst>
              <a:ext uri="{FF2B5EF4-FFF2-40B4-BE49-F238E27FC236}">
                <a16:creationId xmlns:a16="http://schemas.microsoft.com/office/drawing/2014/main" id="{A879D5CF-B964-A84A-99CF-3825C746484C}"/>
              </a:ext>
            </a:extLst>
          </p:cNvPr>
          <p:cNvSpPr/>
          <p:nvPr/>
        </p:nvSpPr>
        <p:spPr>
          <a:xfrm>
            <a:off x="6188791" y="6243806"/>
            <a:ext cx="1593705" cy="357662"/>
          </a:xfrm>
          <a:prstGeom prst="rect">
            <a:avLst/>
          </a:prstGeom>
          <a:noFill/>
        </p:spPr>
        <p:txBody>
          <a:bodyPr wrap="none">
            <a:spAutoFit/>
          </a:bodyPr>
          <a:lstStyle/>
          <a:p>
            <a:pPr algn="ctr"/>
            <a:r>
              <a:rPr lang="es-ES" sz="1724" b="1" dirty="0">
                <a:solidFill>
                  <a:srgbClr val="002060"/>
                </a:solidFill>
                <a:latin typeface="Avenir" panose="02000503020000020003" pitchFamily="2" charset="0"/>
                <a:cs typeface="Beirut" pitchFamily="2" charset="-78"/>
              </a:rPr>
              <a:t>Natural </a:t>
            </a:r>
            <a:r>
              <a:rPr lang="es-ES" sz="1724" b="1" dirty="0" err="1">
                <a:solidFill>
                  <a:srgbClr val="002060"/>
                </a:solidFill>
                <a:latin typeface="Avenir" panose="02000503020000020003" pitchFamily="2" charset="0"/>
                <a:cs typeface="Beirut" pitchFamily="2" charset="-78"/>
              </a:rPr>
              <a:t>Origin</a:t>
            </a:r>
            <a:endParaRPr lang="es-ES" sz="1724" b="1" dirty="0">
              <a:solidFill>
                <a:srgbClr val="002060"/>
              </a:solidFill>
              <a:latin typeface="Avenir" panose="02000503020000020003" pitchFamily="2" charset="0"/>
              <a:cs typeface="Beirut" pitchFamily="2" charset="-78"/>
            </a:endParaRPr>
          </a:p>
        </p:txBody>
      </p:sp>
      <p:sp>
        <p:nvSpPr>
          <p:cNvPr id="57" name="Rectángulo 31">
            <a:extLst>
              <a:ext uri="{FF2B5EF4-FFF2-40B4-BE49-F238E27FC236}">
                <a16:creationId xmlns:a16="http://schemas.microsoft.com/office/drawing/2014/main" id="{290C9098-D707-0F44-B11C-049E2D61A098}"/>
              </a:ext>
            </a:extLst>
          </p:cNvPr>
          <p:cNvSpPr/>
          <p:nvPr/>
        </p:nvSpPr>
        <p:spPr>
          <a:xfrm>
            <a:off x="6374136" y="3919848"/>
            <a:ext cx="1584088" cy="357662"/>
          </a:xfrm>
          <a:prstGeom prst="rect">
            <a:avLst/>
          </a:prstGeom>
          <a:noFill/>
        </p:spPr>
        <p:txBody>
          <a:bodyPr wrap="none">
            <a:spAutoFit/>
          </a:bodyPr>
          <a:lstStyle/>
          <a:p>
            <a:pPr algn="ctr"/>
            <a:r>
              <a:rPr lang="es-ES" sz="1724" b="1" dirty="0">
                <a:solidFill>
                  <a:schemeClr val="accent6">
                    <a:lumMod val="50000"/>
                  </a:schemeClr>
                </a:solidFill>
                <a:latin typeface="Avenir" panose="02000503020000020003" pitchFamily="2" charset="0"/>
                <a:cs typeface="Beirut" pitchFamily="2" charset="-78"/>
              </a:rPr>
              <a:t>Human </a:t>
            </a:r>
            <a:r>
              <a:rPr lang="es-ES" sz="1724" b="1" dirty="0" err="1">
                <a:solidFill>
                  <a:schemeClr val="accent6">
                    <a:lumMod val="50000"/>
                  </a:schemeClr>
                </a:solidFill>
                <a:latin typeface="Avenir" panose="02000503020000020003" pitchFamily="2" charset="0"/>
                <a:cs typeface="Beirut" pitchFamily="2" charset="-78"/>
              </a:rPr>
              <a:t>Origin</a:t>
            </a:r>
            <a:endParaRPr lang="es-ES" sz="1724" b="1" dirty="0">
              <a:solidFill>
                <a:schemeClr val="accent6">
                  <a:lumMod val="50000"/>
                </a:schemeClr>
              </a:solidFill>
              <a:latin typeface="Avenir" panose="02000503020000020003" pitchFamily="2" charset="0"/>
              <a:cs typeface="Beirut" pitchFamily="2" charset="-78"/>
            </a:endParaRPr>
          </a:p>
        </p:txBody>
      </p:sp>
      <p:sp>
        <p:nvSpPr>
          <p:cNvPr id="2" name="TextBox 1">
            <a:extLst>
              <a:ext uri="{FF2B5EF4-FFF2-40B4-BE49-F238E27FC236}">
                <a16:creationId xmlns:a16="http://schemas.microsoft.com/office/drawing/2014/main" id="{59B7F696-4C8F-6A49-B4CD-15A3CFF37529}"/>
              </a:ext>
            </a:extLst>
          </p:cNvPr>
          <p:cNvSpPr txBox="1"/>
          <p:nvPr/>
        </p:nvSpPr>
        <p:spPr>
          <a:xfrm>
            <a:off x="9110110" y="4126388"/>
            <a:ext cx="2701125" cy="769441"/>
          </a:xfrm>
          <a:prstGeom prst="rect">
            <a:avLst/>
          </a:prstGeom>
          <a:noFill/>
        </p:spPr>
        <p:txBody>
          <a:bodyPr wrap="none" rtlCol="0">
            <a:spAutoFit/>
          </a:bodyPr>
          <a:lstStyle/>
          <a:p>
            <a:pPr algn="ctr"/>
            <a:r>
              <a:rPr lang="en-ES" sz="2200" dirty="0">
                <a:latin typeface="Avenir Book" panose="02000503020000020003" pitchFamily="2" charset="0"/>
                <a:cs typeface="Abadi" panose="020F0502020204030204" pitchFamily="34" charset="0"/>
              </a:rPr>
              <a:t>Which are the most </a:t>
            </a:r>
          </a:p>
          <a:p>
            <a:pPr algn="ctr"/>
            <a:r>
              <a:rPr lang="en-ES" sz="2200" dirty="0">
                <a:latin typeface="Avenir Book" panose="02000503020000020003" pitchFamily="2" charset="0"/>
                <a:cs typeface="Abadi" panose="020F0502020204030204" pitchFamily="34" charset="0"/>
              </a:rPr>
              <a:t>important factors?</a:t>
            </a:r>
          </a:p>
        </p:txBody>
      </p:sp>
      <p:sp>
        <p:nvSpPr>
          <p:cNvPr id="21" name="TextBox 20">
            <a:extLst>
              <a:ext uri="{FF2B5EF4-FFF2-40B4-BE49-F238E27FC236}">
                <a16:creationId xmlns:a16="http://schemas.microsoft.com/office/drawing/2014/main" id="{D0DC8D36-275F-234E-9ADA-9F52541C821E}"/>
              </a:ext>
            </a:extLst>
          </p:cNvPr>
          <p:cNvSpPr txBox="1"/>
          <p:nvPr/>
        </p:nvSpPr>
        <p:spPr>
          <a:xfrm>
            <a:off x="316735" y="4162152"/>
            <a:ext cx="11520000" cy="900000"/>
          </a:xfrm>
          <a:prstGeom prst="rect">
            <a:avLst/>
          </a:prstGeom>
          <a:solidFill>
            <a:schemeClr val="accent4">
              <a:lumMod val="40000"/>
              <a:lumOff val="60000"/>
            </a:schemeClr>
          </a:solidFill>
        </p:spPr>
        <p:txBody>
          <a:bodyPr wrap="square" rtlCol="0" anchor="ctr">
            <a:spAutoFit/>
          </a:bodyPr>
          <a:lstStyle/>
          <a:p>
            <a:pPr algn="ctr"/>
            <a:r>
              <a:rPr lang="en-ES" sz="2000" dirty="0">
                <a:latin typeface="Avenir Book" panose="02000503020000020003" pitchFamily="2" charset="0"/>
              </a:rPr>
              <a:t>It is not possible to unambiguously infer the role of the different drivers on the observed changes using only observations because all </a:t>
            </a:r>
            <a:r>
              <a:rPr lang="en-ES" sz="2000" b="1" dirty="0">
                <a:latin typeface="Avenir" panose="02000503020000020003" pitchFamily="2" charset="0"/>
              </a:rPr>
              <a:t>influences have occurred concommitantly</a:t>
            </a:r>
          </a:p>
        </p:txBody>
      </p:sp>
    </p:spTree>
    <p:extLst>
      <p:ext uri="{BB962C8B-B14F-4D97-AF65-F5344CB8AC3E}">
        <p14:creationId xmlns:p14="http://schemas.microsoft.com/office/powerpoint/2010/main" val="2564784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n 14">
            <a:extLst>
              <a:ext uri="{FF2B5EF4-FFF2-40B4-BE49-F238E27FC236}">
                <a16:creationId xmlns:a16="http://schemas.microsoft.com/office/drawing/2014/main" id="{0E37F394-35E9-BF45-9CFF-8346A14AC800}"/>
              </a:ext>
            </a:extLst>
          </p:cNvPr>
          <p:cNvPicPr>
            <a:picLocks noChangeAspect="1"/>
          </p:cNvPicPr>
          <p:nvPr/>
        </p:nvPicPr>
        <p:blipFill rotWithShape="1">
          <a:blip r:embed="rId2">
            <a:extLst>
              <a:ext uri="{28A0092B-C50C-407E-A947-70E740481C1C}">
                <a14:useLocalDpi xmlns:a14="http://schemas.microsoft.com/office/drawing/2010/main" val="0"/>
              </a:ext>
            </a:extLst>
          </a:blip>
          <a:srcRect l="6258"/>
          <a:stretch/>
        </p:blipFill>
        <p:spPr>
          <a:xfrm>
            <a:off x="49863" y="2232680"/>
            <a:ext cx="5040000" cy="2803973"/>
          </a:xfrm>
          <a:prstGeom prst="rect">
            <a:avLst/>
          </a:prstGeom>
        </p:spPr>
      </p:pic>
      <p:sp>
        <p:nvSpPr>
          <p:cNvPr id="4" name="Rectangle 3">
            <a:extLst>
              <a:ext uri="{FF2B5EF4-FFF2-40B4-BE49-F238E27FC236}">
                <a16:creationId xmlns:a16="http://schemas.microsoft.com/office/drawing/2014/main" id="{48B46A0B-5F44-F84F-B59B-2C2DAE40E8FC}"/>
              </a:ext>
            </a:extLst>
          </p:cNvPr>
          <p:cNvSpPr/>
          <p:nvPr/>
        </p:nvSpPr>
        <p:spPr>
          <a:xfrm>
            <a:off x="9123965" y="1768174"/>
            <a:ext cx="796834" cy="30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8" name="Título 1">
            <a:extLst>
              <a:ext uri="{FF2B5EF4-FFF2-40B4-BE49-F238E27FC236}">
                <a16:creationId xmlns:a16="http://schemas.microsoft.com/office/drawing/2014/main" id="{19B25F40-52A4-8C46-A3AD-A1EE5EC449C9}"/>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ESMs</a:t>
            </a:r>
            <a:r>
              <a:rPr lang="es-ES" sz="2700" b="0" dirty="0">
                <a:solidFill>
                  <a:schemeClr val="tx1"/>
                </a:solidFill>
                <a:latin typeface="Avenir Light" panose="020B0402020203020204" pitchFamily="34" charset="77"/>
              </a:rPr>
              <a:t> can </a:t>
            </a:r>
            <a:r>
              <a:rPr lang="es-ES" sz="2700" b="0" dirty="0" err="1">
                <a:solidFill>
                  <a:schemeClr val="tx1"/>
                </a:solidFill>
                <a:latin typeface="Avenir Light" panose="020B0402020203020204" pitchFamily="34" charset="77"/>
              </a:rPr>
              <a:t>help</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understand</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the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main</a:t>
            </a:r>
            <a:r>
              <a:rPr lang="es-ES" sz="2700" b="0" dirty="0">
                <a:solidFill>
                  <a:schemeClr val="tx1"/>
                </a:solidFill>
                <a:latin typeface="Avenir Light" panose="020B0402020203020204" pitchFamily="34" charset="77"/>
              </a:rPr>
              <a:t> drivers of </a:t>
            </a:r>
            <a:r>
              <a:rPr lang="es-ES" sz="2700" b="0" dirty="0" err="1">
                <a:solidFill>
                  <a:schemeClr val="tx1"/>
                </a:solidFill>
                <a:latin typeface="Avenir Light" panose="020B0402020203020204" pitchFamily="34" charset="77"/>
              </a:rPr>
              <a:t>past</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changes</a:t>
            </a:r>
            <a:r>
              <a:rPr lang="es-ES" sz="2700" b="0" dirty="0">
                <a:solidFill>
                  <a:schemeClr val="tx1"/>
                </a:solidFill>
                <a:latin typeface="Avenir Light" panose="020B0402020203020204" pitchFamily="34" charset="77"/>
              </a:rPr>
              <a:t> in </a:t>
            </a:r>
            <a:r>
              <a:rPr lang="es-ES" sz="2700" b="0" dirty="0" err="1">
                <a:solidFill>
                  <a:schemeClr val="tx1"/>
                </a:solidFill>
                <a:latin typeface="Avenir Light" panose="020B0402020203020204" pitchFamily="34" charset="77"/>
              </a:rPr>
              <a:t>climate</a:t>
            </a:r>
            <a:endParaRPr lang="es-ES" sz="2700" dirty="0">
              <a:solidFill>
                <a:schemeClr val="tx1"/>
              </a:solidFill>
              <a:latin typeface="Avenir Light" panose="020B0402020203020204" pitchFamily="34" charset="77"/>
            </a:endParaRPr>
          </a:p>
        </p:txBody>
      </p:sp>
      <p:sp>
        <p:nvSpPr>
          <p:cNvPr id="43" name="Título 1">
            <a:extLst>
              <a:ext uri="{FF2B5EF4-FFF2-40B4-BE49-F238E27FC236}">
                <a16:creationId xmlns:a16="http://schemas.microsoft.com/office/drawing/2014/main" id="{3D0DA87F-23E6-BC4D-A66B-C7E40089C36D}"/>
              </a:ext>
            </a:extLst>
          </p:cNvPr>
          <p:cNvSpPr>
            <a:spLocks noGrp="1"/>
          </p:cNvSpPr>
          <p:nvPr>
            <p:ph type="title"/>
          </p:nvPr>
        </p:nvSpPr>
        <p:spPr>
          <a:xfrm>
            <a:off x="462890" y="218250"/>
            <a:ext cx="10967110"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panose="02000503020000020003" pitchFamily="2" charset="0"/>
              </a:rPr>
              <a:t>climate</a:t>
            </a:r>
            <a:r>
              <a:rPr lang="es-ES" sz="3600" dirty="0">
                <a:latin typeface="Avenir" panose="02000503020000020003" pitchFamily="2" charset="0"/>
              </a:rPr>
              <a:t> </a:t>
            </a:r>
            <a:r>
              <a:rPr lang="es-ES" sz="3600" dirty="0" err="1">
                <a:latin typeface="Avenir" panose="02000503020000020003" pitchFamily="2" charset="0"/>
              </a:rPr>
              <a:t>change</a:t>
            </a:r>
            <a:r>
              <a:rPr lang="es-ES" sz="3600" dirty="0">
                <a:latin typeface="Avenir" panose="02000503020000020003" pitchFamily="2" charset="0"/>
              </a:rPr>
              <a:t> </a:t>
            </a:r>
            <a:r>
              <a:rPr lang="es-ES" sz="3600" dirty="0" err="1">
                <a:latin typeface="Avenir" panose="02000503020000020003" pitchFamily="2" charset="0"/>
              </a:rPr>
              <a:t>attribution</a:t>
            </a:r>
            <a:endParaRPr lang="es-ES" sz="3600" dirty="0">
              <a:latin typeface="Avenir" panose="02000503020000020003" pitchFamily="2" charset="0"/>
            </a:endParaRPr>
          </a:p>
        </p:txBody>
      </p:sp>
      <p:pic>
        <p:nvPicPr>
          <p:cNvPr id="2" name="Picture 1">
            <a:extLst>
              <a:ext uri="{FF2B5EF4-FFF2-40B4-BE49-F238E27FC236}">
                <a16:creationId xmlns:a16="http://schemas.microsoft.com/office/drawing/2014/main" id="{E9499BE9-2841-864F-BCAF-D6A8C3A1876E}"/>
              </a:ext>
            </a:extLst>
          </p:cNvPr>
          <p:cNvPicPr>
            <a:picLocks noChangeAspect="1"/>
          </p:cNvPicPr>
          <p:nvPr/>
        </p:nvPicPr>
        <p:blipFill rotWithShape="1">
          <a:blip r:embed="rId3"/>
          <a:srcRect b="51239"/>
          <a:stretch/>
        </p:blipFill>
        <p:spPr>
          <a:xfrm>
            <a:off x="5276850" y="1541850"/>
            <a:ext cx="4649799" cy="2560250"/>
          </a:xfrm>
          <a:prstGeom prst="rect">
            <a:avLst/>
          </a:prstGeom>
        </p:spPr>
      </p:pic>
      <p:sp>
        <p:nvSpPr>
          <p:cNvPr id="11" name="Rectángulo 31">
            <a:extLst>
              <a:ext uri="{FF2B5EF4-FFF2-40B4-BE49-F238E27FC236}">
                <a16:creationId xmlns:a16="http://schemas.microsoft.com/office/drawing/2014/main" id="{84E8F6CC-47AE-9842-8B18-92C1BF9E7CAA}"/>
              </a:ext>
            </a:extLst>
          </p:cNvPr>
          <p:cNvSpPr/>
          <p:nvPr/>
        </p:nvSpPr>
        <p:spPr>
          <a:xfrm>
            <a:off x="6157115" y="1825701"/>
            <a:ext cx="2130199" cy="307776"/>
          </a:xfrm>
          <a:prstGeom prst="rect">
            <a:avLst/>
          </a:prstGeom>
          <a:solidFill>
            <a:schemeClr val="bg2"/>
          </a:solidFill>
        </p:spPr>
        <p:txBody>
          <a:bodyPr wrap="none">
            <a:spAutoFit/>
          </a:bodyPr>
          <a:lstStyle/>
          <a:p>
            <a:pPr algn="ctr"/>
            <a:r>
              <a:rPr lang="es-ES" sz="1600" dirty="0">
                <a:solidFill>
                  <a:srgbClr val="002060"/>
                </a:solidFill>
                <a:latin typeface="Avenir" panose="02000503020000020003" pitchFamily="2" charset="0"/>
                <a:cs typeface="Beirut" pitchFamily="2" charset="-78"/>
              </a:rPr>
              <a:t>Natural </a:t>
            </a:r>
            <a:r>
              <a:rPr lang="es-ES" sz="1600" dirty="0" err="1">
                <a:solidFill>
                  <a:schemeClr val="accent3">
                    <a:lumMod val="50000"/>
                  </a:schemeClr>
                </a:solidFill>
                <a:latin typeface="Avenir" panose="02000503020000020003" pitchFamily="2" charset="0"/>
                <a:cs typeface="Beirut" pitchFamily="2" charset="-78"/>
              </a:rPr>
              <a:t>Forcings</a:t>
            </a:r>
            <a:r>
              <a:rPr lang="es-ES" sz="1600" dirty="0">
                <a:solidFill>
                  <a:schemeClr val="accent3">
                    <a:lumMod val="50000"/>
                  </a:schemeClr>
                </a:solidFill>
                <a:latin typeface="Avenir" panose="02000503020000020003" pitchFamily="2" charset="0"/>
                <a:cs typeface="Beirut" pitchFamily="2" charset="-78"/>
              </a:rPr>
              <a:t> </a:t>
            </a:r>
            <a:r>
              <a:rPr lang="es-ES" sz="1600" dirty="0" err="1">
                <a:solidFill>
                  <a:schemeClr val="accent3">
                    <a:lumMod val="50000"/>
                  </a:schemeClr>
                </a:solidFill>
                <a:latin typeface="Avenir" panose="02000503020000020003" pitchFamily="2" charset="0"/>
                <a:cs typeface="Beirut" pitchFamily="2" charset="-78"/>
              </a:rPr>
              <a:t>only</a:t>
            </a:r>
            <a:endParaRPr lang="es-ES" sz="1600" dirty="0">
              <a:solidFill>
                <a:schemeClr val="accent3">
                  <a:lumMod val="50000"/>
                </a:schemeClr>
              </a:solidFill>
              <a:latin typeface="Avenir" panose="02000503020000020003" pitchFamily="2" charset="0"/>
              <a:cs typeface="Beirut" pitchFamily="2" charset="-78"/>
            </a:endParaRPr>
          </a:p>
        </p:txBody>
      </p:sp>
      <p:sp>
        <p:nvSpPr>
          <p:cNvPr id="13" name="Rectángulo 58">
            <a:extLst>
              <a:ext uri="{FF2B5EF4-FFF2-40B4-BE49-F238E27FC236}">
                <a16:creationId xmlns:a16="http://schemas.microsoft.com/office/drawing/2014/main" id="{EB71F15E-47DC-B544-BD0B-217B4E1E2846}"/>
              </a:ext>
            </a:extLst>
          </p:cNvPr>
          <p:cNvSpPr/>
          <p:nvPr/>
        </p:nvSpPr>
        <p:spPr>
          <a:xfrm>
            <a:off x="7429011" y="1417299"/>
            <a:ext cx="2334293" cy="323165"/>
          </a:xfrm>
          <a:prstGeom prst="rect">
            <a:avLst/>
          </a:prstGeom>
        </p:spPr>
        <p:txBody>
          <a:bodyPr wrap="none">
            <a:spAutoFit/>
          </a:bodyPr>
          <a:lstStyle/>
          <a:p>
            <a:r>
              <a:rPr lang="es-ES" sz="1500" i="1" dirty="0">
                <a:solidFill>
                  <a:schemeClr val="accent3">
                    <a:lumMod val="75000"/>
                  </a:schemeClr>
                </a:solidFill>
                <a:latin typeface="Avenir Book" panose="02000503020000020003" pitchFamily="2" charset="0"/>
                <a:cs typeface="Arial" panose="020B0604020202020204" pitchFamily="34" charset="0"/>
              </a:rPr>
              <a:t>IPCC – AR5 – </a:t>
            </a:r>
            <a:r>
              <a:rPr lang="es-ES" sz="1500" i="1" dirty="0" err="1">
                <a:solidFill>
                  <a:schemeClr val="accent3">
                    <a:lumMod val="75000"/>
                  </a:schemeClr>
                </a:solidFill>
                <a:latin typeface="Avenir Book" panose="02000503020000020003" pitchFamily="2" charset="0"/>
                <a:cs typeface="Arial" panose="020B0604020202020204" pitchFamily="34" charset="0"/>
              </a:rPr>
              <a:t>Chapter</a:t>
            </a:r>
            <a:r>
              <a:rPr lang="es-ES" sz="1500" i="1" dirty="0">
                <a:solidFill>
                  <a:schemeClr val="accent3">
                    <a:lumMod val="75000"/>
                  </a:schemeClr>
                </a:solidFill>
                <a:latin typeface="Avenir Book" panose="02000503020000020003" pitchFamily="2" charset="0"/>
                <a:cs typeface="Arial" panose="020B0604020202020204" pitchFamily="34" charset="0"/>
              </a:rPr>
              <a:t> 10</a:t>
            </a:r>
          </a:p>
        </p:txBody>
      </p:sp>
      <p:sp>
        <p:nvSpPr>
          <p:cNvPr id="10" name="Rectangle 9">
            <a:extLst>
              <a:ext uri="{FF2B5EF4-FFF2-40B4-BE49-F238E27FC236}">
                <a16:creationId xmlns:a16="http://schemas.microsoft.com/office/drawing/2014/main" id="{ED4B03CC-C1CC-424E-8B27-16107ECFE2FC}"/>
              </a:ext>
            </a:extLst>
          </p:cNvPr>
          <p:cNvSpPr/>
          <p:nvPr/>
        </p:nvSpPr>
        <p:spPr>
          <a:xfrm>
            <a:off x="116764" y="1941420"/>
            <a:ext cx="5045740" cy="338554"/>
          </a:xfrm>
          <a:prstGeom prst="rect">
            <a:avLst/>
          </a:prstGeom>
        </p:spPr>
        <p:txBody>
          <a:bodyPr wrap="none">
            <a:spAutoFit/>
          </a:bodyPr>
          <a:lstStyle/>
          <a:p>
            <a:r>
              <a:rPr lang="en-ES" sz="1600" dirty="0">
                <a:latin typeface="Avenir Book" panose="02000503020000020003" pitchFamily="2" charset="0"/>
                <a:cs typeface="Arial" panose="020B0604020202020204" pitchFamily="34" charset="0"/>
              </a:rPr>
              <a:t>Observed Global Surface Temperature anomaly (in K)</a:t>
            </a:r>
            <a:endParaRPr lang="en-ES" sz="1600" dirty="0"/>
          </a:p>
        </p:txBody>
      </p:sp>
    </p:spTree>
    <p:extLst>
      <p:ext uri="{BB962C8B-B14F-4D97-AF65-F5344CB8AC3E}">
        <p14:creationId xmlns:p14="http://schemas.microsoft.com/office/powerpoint/2010/main" val="1608680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n 14">
            <a:extLst>
              <a:ext uri="{FF2B5EF4-FFF2-40B4-BE49-F238E27FC236}">
                <a16:creationId xmlns:a16="http://schemas.microsoft.com/office/drawing/2014/main" id="{0E37F394-35E9-BF45-9CFF-8346A14AC800}"/>
              </a:ext>
            </a:extLst>
          </p:cNvPr>
          <p:cNvPicPr>
            <a:picLocks noChangeAspect="1"/>
          </p:cNvPicPr>
          <p:nvPr/>
        </p:nvPicPr>
        <p:blipFill rotWithShape="1">
          <a:blip r:embed="rId2">
            <a:extLst>
              <a:ext uri="{28A0092B-C50C-407E-A947-70E740481C1C}">
                <a14:useLocalDpi xmlns:a14="http://schemas.microsoft.com/office/drawing/2010/main" val="0"/>
              </a:ext>
            </a:extLst>
          </a:blip>
          <a:srcRect l="6258"/>
          <a:stretch/>
        </p:blipFill>
        <p:spPr>
          <a:xfrm>
            <a:off x="49863" y="2232680"/>
            <a:ext cx="5040000" cy="2803973"/>
          </a:xfrm>
          <a:prstGeom prst="rect">
            <a:avLst/>
          </a:prstGeom>
        </p:spPr>
      </p:pic>
      <p:sp>
        <p:nvSpPr>
          <p:cNvPr id="4" name="Rectangle 3">
            <a:extLst>
              <a:ext uri="{FF2B5EF4-FFF2-40B4-BE49-F238E27FC236}">
                <a16:creationId xmlns:a16="http://schemas.microsoft.com/office/drawing/2014/main" id="{48B46A0B-5F44-F84F-B59B-2C2DAE40E8FC}"/>
              </a:ext>
            </a:extLst>
          </p:cNvPr>
          <p:cNvSpPr/>
          <p:nvPr/>
        </p:nvSpPr>
        <p:spPr>
          <a:xfrm>
            <a:off x="9123965" y="1768174"/>
            <a:ext cx="796834" cy="30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8" name="Título 1">
            <a:extLst>
              <a:ext uri="{FF2B5EF4-FFF2-40B4-BE49-F238E27FC236}">
                <a16:creationId xmlns:a16="http://schemas.microsoft.com/office/drawing/2014/main" id="{19B25F40-52A4-8C46-A3AD-A1EE5EC449C9}"/>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ESMs</a:t>
            </a:r>
            <a:r>
              <a:rPr lang="es-ES" sz="2700" b="0" dirty="0">
                <a:solidFill>
                  <a:schemeClr val="tx1"/>
                </a:solidFill>
                <a:latin typeface="Avenir Light" panose="020B0402020203020204" pitchFamily="34" charset="77"/>
              </a:rPr>
              <a:t> can </a:t>
            </a:r>
            <a:r>
              <a:rPr lang="es-ES" sz="2700" b="0" dirty="0" err="1">
                <a:solidFill>
                  <a:schemeClr val="tx1"/>
                </a:solidFill>
                <a:latin typeface="Avenir Light" panose="020B0402020203020204" pitchFamily="34" charset="77"/>
              </a:rPr>
              <a:t>help</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understand</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the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main</a:t>
            </a:r>
            <a:r>
              <a:rPr lang="es-ES" sz="2700" b="0" dirty="0">
                <a:solidFill>
                  <a:schemeClr val="tx1"/>
                </a:solidFill>
                <a:latin typeface="Avenir Light" panose="020B0402020203020204" pitchFamily="34" charset="77"/>
              </a:rPr>
              <a:t> drivers of </a:t>
            </a:r>
            <a:r>
              <a:rPr lang="es-ES" sz="2700" b="0" dirty="0" err="1">
                <a:solidFill>
                  <a:schemeClr val="tx1"/>
                </a:solidFill>
                <a:latin typeface="Avenir Light" panose="020B0402020203020204" pitchFamily="34" charset="77"/>
              </a:rPr>
              <a:t>past</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changes</a:t>
            </a:r>
            <a:r>
              <a:rPr lang="es-ES" sz="2700" b="0" dirty="0">
                <a:solidFill>
                  <a:schemeClr val="tx1"/>
                </a:solidFill>
                <a:latin typeface="Avenir Light" panose="020B0402020203020204" pitchFamily="34" charset="77"/>
              </a:rPr>
              <a:t> in </a:t>
            </a:r>
            <a:r>
              <a:rPr lang="es-ES" sz="2700" b="0" dirty="0" err="1">
                <a:solidFill>
                  <a:schemeClr val="tx1"/>
                </a:solidFill>
                <a:latin typeface="Avenir Light" panose="020B0402020203020204" pitchFamily="34" charset="77"/>
              </a:rPr>
              <a:t>climate</a:t>
            </a:r>
            <a:endParaRPr lang="es-ES" sz="2700" dirty="0">
              <a:solidFill>
                <a:schemeClr val="tx1"/>
              </a:solidFill>
              <a:latin typeface="Avenir Light" panose="020B0402020203020204" pitchFamily="34" charset="77"/>
            </a:endParaRPr>
          </a:p>
        </p:txBody>
      </p:sp>
      <p:sp>
        <p:nvSpPr>
          <p:cNvPr id="43" name="Título 1">
            <a:extLst>
              <a:ext uri="{FF2B5EF4-FFF2-40B4-BE49-F238E27FC236}">
                <a16:creationId xmlns:a16="http://schemas.microsoft.com/office/drawing/2014/main" id="{3D0DA87F-23E6-BC4D-A66B-C7E40089C36D}"/>
              </a:ext>
            </a:extLst>
          </p:cNvPr>
          <p:cNvSpPr>
            <a:spLocks noGrp="1"/>
          </p:cNvSpPr>
          <p:nvPr>
            <p:ph type="title"/>
          </p:nvPr>
        </p:nvSpPr>
        <p:spPr>
          <a:xfrm>
            <a:off x="462890" y="218250"/>
            <a:ext cx="10967110"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panose="02000503020000020003" pitchFamily="2" charset="0"/>
              </a:rPr>
              <a:t>climate</a:t>
            </a:r>
            <a:r>
              <a:rPr lang="es-ES" sz="3600" dirty="0">
                <a:latin typeface="Avenir" panose="02000503020000020003" pitchFamily="2" charset="0"/>
              </a:rPr>
              <a:t> </a:t>
            </a:r>
            <a:r>
              <a:rPr lang="es-ES" sz="3600" dirty="0" err="1">
                <a:latin typeface="Avenir" panose="02000503020000020003" pitchFamily="2" charset="0"/>
              </a:rPr>
              <a:t>change</a:t>
            </a:r>
            <a:r>
              <a:rPr lang="es-ES" sz="3600" dirty="0">
                <a:latin typeface="Avenir" panose="02000503020000020003" pitchFamily="2" charset="0"/>
              </a:rPr>
              <a:t> </a:t>
            </a:r>
            <a:r>
              <a:rPr lang="es-ES" sz="3600" dirty="0" err="1">
                <a:latin typeface="Avenir" panose="02000503020000020003" pitchFamily="2" charset="0"/>
              </a:rPr>
              <a:t>attribution</a:t>
            </a:r>
            <a:endParaRPr lang="es-ES" sz="3600" dirty="0">
              <a:latin typeface="Avenir" panose="02000503020000020003" pitchFamily="2" charset="0"/>
            </a:endParaRPr>
          </a:p>
        </p:txBody>
      </p:sp>
      <p:pic>
        <p:nvPicPr>
          <p:cNvPr id="2" name="Picture 1">
            <a:extLst>
              <a:ext uri="{FF2B5EF4-FFF2-40B4-BE49-F238E27FC236}">
                <a16:creationId xmlns:a16="http://schemas.microsoft.com/office/drawing/2014/main" id="{E9499BE9-2841-864F-BCAF-D6A8C3A1876E}"/>
              </a:ext>
            </a:extLst>
          </p:cNvPr>
          <p:cNvPicPr>
            <a:picLocks noChangeAspect="1"/>
          </p:cNvPicPr>
          <p:nvPr/>
        </p:nvPicPr>
        <p:blipFill>
          <a:blip r:embed="rId3"/>
          <a:stretch>
            <a:fillRect/>
          </a:stretch>
        </p:blipFill>
        <p:spPr>
          <a:xfrm>
            <a:off x="5276850" y="1541850"/>
            <a:ext cx="4649799" cy="5250548"/>
          </a:xfrm>
          <a:prstGeom prst="rect">
            <a:avLst/>
          </a:prstGeom>
        </p:spPr>
      </p:pic>
      <p:sp>
        <p:nvSpPr>
          <p:cNvPr id="11" name="Rectángulo 31">
            <a:extLst>
              <a:ext uri="{FF2B5EF4-FFF2-40B4-BE49-F238E27FC236}">
                <a16:creationId xmlns:a16="http://schemas.microsoft.com/office/drawing/2014/main" id="{84E8F6CC-47AE-9842-8B18-92C1BF9E7CAA}"/>
              </a:ext>
            </a:extLst>
          </p:cNvPr>
          <p:cNvSpPr/>
          <p:nvPr/>
        </p:nvSpPr>
        <p:spPr>
          <a:xfrm>
            <a:off x="6157115" y="1825701"/>
            <a:ext cx="2130199" cy="307776"/>
          </a:xfrm>
          <a:prstGeom prst="rect">
            <a:avLst/>
          </a:prstGeom>
          <a:solidFill>
            <a:schemeClr val="bg2"/>
          </a:solidFill>
        </p:spPr>
        <p:txBody>
          <a:bodyPr wrap="none">
            <a:spAutoFit/>
          </a:bodyPr>
          <a:lstStyle/>
          <a:p>
            <a:pPr algn="ctr"/>
            <a:r>
              <a:rPr lang="es-ES" sz="1600" dirty="0">
                <a:solidFill>
                  <a:srgbClr val="002060"/>
                </a:solidFill>
                <a:latin typeface="Avenir" panose="02000503020000020003" pitchFamily="2" charset="0"/>
                <a:cs typeface="Beirut" pitchFamily="2" charset="-78"/>
              </a:rPr>
              <a:t>Natural </a:t>
            </a:r>
            <a:r>
              <a:rPr lang="es-ES" sz="1600" dirty="0" err="1">
                <a:solidFill>
                  <a:schemeClr val="accent3">
                    <a:lumMod val="50000"/>
                  </a:schemeClr>
                </a:solidFill>
                <a:latin typeface="Avenir" panose="02000503020000020003" pitchFamily="2" charset="0"/>
                <a:cs typeface="Beirut" pitchFamily="2" charset="-78"/>
              </a:rPr>
              <a:t>Forcings</a:t>
            </a:r>
            <a:r>
              <a:rPr lang="es-ES" sz="1600" dirty="0">
                <a:solidFill>
                  <a:schemeClr val="accent3">
                    <a:lumMod val="50000"/>
                  </a:schemeClr>
                </a:solidFill>
                <a:latin typeface="Avenir" panose="02000503020000020003" pitchFamily="2" charset="0"/>
                <a:cs typeface="Beirut" pitchFamily="2" charset="-78"/>
              </a:rPr>
              <a:t> </a:t>
            </a:r>
            <a:r>
              <a:rPr lang="es-ES" sz="1600" dirty="0" err="1">
                <a:solidFill>
                  <a:schemeClr val="accent3">
                    <a:lumMod val="50000"/>
                  </a:schemeClr>
                </a:solidFill>
                <a:latin typeface="Avenir" panose="02000503020000020003" pitchFamily="2" charset="0"/>
                <a:cs typeface="Beirut" pitchFamily="2" charset="-78"/>
              </a:rPr>
              <a:t>only</a:t>
            </a:r>
            <a:endParaRPr lang="es-ES" sz="1600" dirty="0">
              <a:solidFill>
                <a:schemeClr val="accent3">
                  <a:lumMod val="50000"/>
                </a:schemeClr>
              </a:solidFill>
              <a:latin typeface="Avenir" panose="02000503020000020003" pitchFamily="2" charset="0"/>
              <a:cs typeface="Beirut" pitchFamily="2" charset="-78"/>
            </a:endParaRPr>
          </a:p>
        </p:txBody>
      </p:sp>
      <p:sp>
        <p:nvSpPr>
          <p:cNvPr id="12" name="Rectángulo 31">
            <a:extLst>
              <a:ext uri="{FF2B5EF4-FFF2-40B4-BE49-F238E27FC236}">
                <a16:creationId xmlns:a16="http://schemas.microsoft.com/office/drawing/2014/main" id="{FCE178E6-B91D-0041-A0FC-AB7FA6AE702A}"/>
              </a:ext>
            </a:extLst>
          </p:cNvPr>
          <p:cNvSpPr/>
          <p:nvPr/>
        </p:nvSpPr>
        <p:spPr>
          <a:xfrm>
            <a:off x="6142854" y="4310615"/>
            <a:ext cx="3327128" cy="307776"/>
          </a:xfrm>
          <a:prstGeom prst="rect">
            <a:avLst/>
          </a:prstGeom>
          <a:solidFill>
            <a:schemeClr val="bg2"/>
          </a:solidFill>
        </p:spPr>
        <p:txBody>
          <a:bodyPr wrap="none">
            <a:spAutoFit/>
          </a:bodyPr>
          <a:lstStyle/>
          <a:p>
            <a:pPr algn="ctr"/>
            <a:r>
              <a:rPr lang="es-ES" sz="1600" dirty="0">
                <a:solidFill>
                  <a:srgbClr val="002060"/>
                </a:solidFill>
                <a:latin typeface="Avenir" panose="02000503020000020003" pitchFamily="2" charset="0"/>
                <a:cs typeface="Beirut" pitchFamily="2" charset="-78"/>
              </a:rPr>
              <a:t>Natural </a:t>
            </a:r>
            <a:r>
              <a:rPr lang="es-ES" sz="1600" dirty="0">
                <a:solidFill>
                  <a:schemeClr val="accent3">
                    <a:lumMod val="50000"/>
                  </a:schemeClr>
                </a:solidFill>
                <a:latin typeface="Avenir" panose="02000503020000020003" pitchFamily="2" charset="0"/>
                <a:cs typeface="Beirut" pitchFamily="2" charset="-78"/>
              </a:rPr>
              <a:t>+</a:t>
            </a:r>
            <a:r>
              <a:rPr lang="es-ES" sz="1600" dirty="0">
                <a:solidFill>
                  <a:srgbClr val="002060"/>
                </a:solidFill>
                <a:latin typeface="Avenir" panose="02000503020000020003" pitchFamily="2" charset="0"/>
                <a:cs typeface="Beirut" pitchFamily="2" charset="-78"/>
              </a:rPr>
              <a:t> </a:t>
            </a:r>
            <a:r>
              <a:rPr lang="es-ES" sz="1600" dirty="0" err="1">
                <a:solidFill>
                  <a:schemeClr val="accent6">
                    <a:lumMod val="50000"/>
                  </a:schemeClr>
                </a:solidFill>
                <a:latin typeface="Avenir" panose="02000503020000020003" pitchFamily="2" charset="0"/>
                <a:cs typeface="Beirut" pitchFamily="2" charset="-78"/>
              </a:rPr>
              <a:t>Anthropogenic</a:t>
            </a:r>
            <a:r>
              <a:rPr lang="es-ES" sz="1600" dirty="0">
                <a:solidFill>
                  <a:srgbClr val="002060"/>
                </a:solidFill>
                <a:latin typeface="Avenir" panose="02000503020000020003" pitchFamily="2" charset="0"/>
                <a:cs typeface="Beirut" pitchFamily="2" charset="-78"/>
              </a:rPr>
              <a:t> </a:t>
            </a:r>
            <a:r>
              <a:rPr lang="es-ES" sz="1600" dirty="0" err="1">
                <a:solidFill>
                  <a:schemeClr val="accent3">
                    <a:lumMod val="50000"/>
                  </a:schemeClr>
                </a:solidFill>
                <a:latin typeface="Avenir" panose="02000503020000020003" pitchFamily="2" charset="0"/>
                <a:cs typeface="Beirut" pitchFamily="2" charset="-78"/>
              </a:rPr>
              <a:t>Forcings</a:t>
            </a:r>
            <a:endParaRPr lang="es-ES" sz="1600" dirty="0">
              <a:solidFill>
                <a:schemeClr val="accent3">
                  <a:lumMod val="50000"/>
                </a:schemeClr>
              </a:solidFill>
              <a:latin typeface="Avenir" panose="02000503020000020003" pitchFamily="2" charset="0"/>
              <a:cs typeface="Beirut" pitchFamily="2" charset="-78"/>
            </a:endParaRPr>
          </a:p>
        </p:txBody>
      </p:sp>
      <p:sp>
        <p:nvSpPr>
          <p:cNvPr id="14" name="Rectangle 13">
            <a:extLst>
              <a:ext uri="{FF2B5EF4-FFF2-40B4-BE49-F238E27FC236}">
                <a16:creationId xmlns:a16="http://schemas.microsoft.com/office/drawing/2014/main" id="{B475B536-01D3-2041-ABF9-735F2C02714E}"/>
              </a:ext>
            </a:extLst>
          </p:cNvPr>
          <p:cNvSpPr/>
          <p:nvPr/>
        </p:nvSpPr>
        <p:spPr>
          <a:xfrm>
            <a:off x="116764" y="1941420"/>
            <a:ext cx="5045740" cy="338554"/>
          </a:xfrm>
          <a:prstGeom prst="rect">
            <a:avLst/>
          </a:prstGeom>
        </p:spPr>
        <p:txBody>
          <a:bodyPr wrap="none">
            <a:spAutoFit/>
          </a:bodyPr>
          <a:lstStyle/>
          <a:p>
            <a:r>
              <a:rPr lang="en-ES" sz="1600" dirty="0">
                <a:latin typeface="Avenir Book" panose="02000503020000020003" pitchFamily="2" charset="0"/>
                <a:cs typeface="Arial" panose="020B0604020202020204" pitchFamily="34" charset="0"/>
              </a:rPr>
              <a:t>Observed Global Surface Temperature anomaly (in K)</a:t>
            </a:r>
            <a:endParaRPr lang="en-ES" sz="1600" dirty="0"/>
          </a:p>
        </p:txBody>
      </p:sp>
      <p:sp>
        <p:nvSpPr>
          <p:cNvPr id="15" name="Rectángulo 58">
            <a:extLst>
              <a:ext uri="{FF2B5EF4-FFF2-40B4-BE49-F238E27FC236}">
                <a16:creationId xmlns:a16="http://schemas.microsoft.com/office/drawing/2014/main" id="{136427B7-1ED6-6748-98F9-4578A15BF7B9}"/>
              </a:ext>
            </a:extLst>
          </p:cNvPr>
          <p:cNvSpPr/>
          <p:nvPr/>
        </p:nvSpPr>
        <p:spPr>
          <a:xfrm>
            <a:off x="7429011" y="1417299"/>
            <a:ext cx="2334293" cy="323165"/>
          </a:xfrm>
          <a:prstGeom prst="rect">
            <a:avLst/>
          </a:prstGeom>
        </p:spPr>
        <p:txBody>
          <a:bodyPr wrap="none">
            <a:spAutoFit/>
          </a:bodyPr>
          <a:lstStyle/>
          <a:p>
            <a:r>
              <a:rPr lang="es-ES" sz="1500" i="1" dirty="0">
                <a:solidFill>
                  <a:schemeClr val="accent3">
                    <a:lumMod val="75000"/>
                  </a:schemeClr>
                </a:solidFill>
                <a:latin typeface="Avenir Book" panose="02000503020000020003" pitchFamily="2" charset="0"/>
                <a:cs typeface="Arial" panose="020B0604020202020204" pitchFamily="34" charset="0"/>
              </a:rPr>
              <a:t>IPCC – AR5 – </a:t>
            </a:r>
            <a:r>
              <a:rPr lang="es-ES" sz="1500" i="1" dirty="0" err="1">
                <a:solidFill>
                  <a:schemeClr val="accent3">
                    <a:lumMod val="75000"/>
                  </a:schemeClr>
                </a:solidFill>
                <a:latin typeface="Avenir Book" panose="02000503020000020003" pitchFamily="2" charset="0"/>
                <a:cs typeface="Arial" panose="020B0604020202020204" pitchFamily="34" charset="0"/>
              </a:rPr>
              <a:t>Chapter</a:t>
            </a:r>
            <a:r>
              <a:rPr lang="es-ES" sz="1500" i="1" dirty="0">
                <a:solidFill>
                  <a:schemeClr val="accent3">
                    <a:lumMod val="75000"/>
                  </a:schemeClr>
                </a:solidFill>
                <a:latin typeface="Avenir Book" panose="02000503020000020003" pitchFamily="2" charset="0"/>
                <a:cs typeface="Arial" panose="020B0604020202020204" pitchFamily="34" charset="0"/>
              </a:rPr>
              <a:t> 10</a:t>
            </a:r>
          </a:p>
        </p:txBody>
      </p:sp>
    </p:spTree>
    <p:extLst>
      <p:ext uri="{BB962C8B-B14F-4D97-AF65-F5344CB8AC3E}">
        <p14:creationId xmlns:p14="http://schemas.microsoft.com/office/powerpoint/2010/main" val="988637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n 14">
            <a:extLst>
              <a:ext uri="{FF2B5EF4-FFF2-40B4-BE49-F238E27FC236}">
                <a16:creationId xmlns:a16="http://schemas.microsoft.com/office/drawing/2014/main" id="{0E37F394-35E9-BF45-9CFF-8346A14AC800}"/>
              </a:ext>
            </a:extLst>
          </p:cNvPr>
          <p:cNvPicPr>
            <a:picLocks noChangeAspect="1"/>
          </p:cNvPicPr>
          <p:nvPr/>
        </p:nvPicPr>
        <p:blipFill rotWithShape="1">
          <a:blip r:embed="rId2">
            <a:extLst>
              <a:ext uri="{28A0092B-C50C-407E-A947-70E740481C1C}">
                <a14:useLocalDpi xmlns:a14="http://schemas.microsoft.com/office/drawing/2010/main" val="0"/>
              </a:ext>
            </a:extLst>
          </a:blip>
          <a:srcRect l="6258"/>
          <a:stretch/>
        </p:blipFill>
        <p:spPr>
          <a:xfrm>
            <a:off x="49863" y="2232680"/>
            <a:ext cx="5040000" cy="2803973"/>
          </a:xfrm>
          <a:prstGeom prst="rect">
            <a:avLst/>
          </a:prstGeom>
        </p:spPr>
      </p:pic>
      <p:sp>
        <p:nvSpPr>
          <p:cNvPr id="4" name="Rectangle 3">
            <a:extLst>
              <a:ext uri="{FF2B5EF4-FFF2-40B4-BE49-F238E27FC236}">
                <a16:creationId xmlns:a16="http://schemas.microsoft.com/office/drawing/2014/main" id="{48B46A0B-5F44-F84F-B59B-2C2DAE40E8FC}"/>
              </a:ext>
            </a:extLst>
          </p:cNvPr>
          <p:cNvSpPr/>
          <p:nvPr/>
        </p:nvSpPr>
        <p:spPr>
          <a:xfrm>
            <a:off x="9123965" y="1768174"/>
            <a:ext cx="796834" cy="30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8" name="Título 1">
            <a:extLst>
              <a:ext uri="{FF2B5EF4-FFF2-40B4-BE49-F238E27FC236}">
                <a16:creationId xmlns:a16="http://schemas.microsoft.com/office/drawing/2014/main" id="{19B25F40-52A4-8C46-A3AD-A1EE5EC449C9}"/>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ESMs</a:t>
            </a:r>
            <a:r>
              <a:rPr lang="es-ES" sz="2700" b="0" dirty="0">
                <a:solidFill>
                  <a:schemeClr val="tx1"/>
                </a:solidFill>
                <a:latin typeface="Avenir Light" panose="020B0402020203020204" pitchFamily="34" charset="77"/>
              </a:rPr>
              <a:t> can </a:t>
            </a:r>
            <a:r>
              <a:rPr lang="es-ES" sz="2700" b="0" dirty="0" err="1">
                <a:solidFill>
                  <a:schemeClr val="tx1"/>
                </a:solidFill>
                <a:latin typeface="Avenir Light" panose="020B0402020203020204" pitchFamily="34" charset="77"/>
              </a:rPr>
              <a:t>help</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understand</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the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main</a:t>
            </a:r>
            <a:r>
              <a:rPr lang="es-ES" sz="2700" b="0" dirty="0">
                <a:solidFill>
                  <a:schemeClr val="tx1"/>
                </a:solidFill>
                <a:latin typeface="Avenir Light" panose="020B0402020203020204" pitchFamily="34" charset="77"/>
              </a:rPr>
              <a:t> drivers of </a:t>
            </a:r>
            <a:r>
              <a:rPr lang="es-ES" sz="2700" b="0" dirty="0" err="1">
                <a:solidFill>
                  <a:schemeClr val="tx1"/>
                </a:solidFill>
                <a:latin typeface="Avenir Light" panose="020B0402020203020204" pitchFamily="34" charset="77"/>
              </a:rPr>
              <a:t>past</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changes</a:t>
            </a:r>
            <a:r>
              <a:rPr lang="es-ES" sz="2700" b="0" dirty="0">
                <a:solidFill>
                  <a:schemeClr val="tx1"/>
                </a:solidFill>
                <a:latin typeface="Avenir Light" panose="020B0402020203020204" pitchFamily="34" charset="77"/>
              </a:rPr>
              <a:t> in </a:t>
            </a:r>
            <a:r>
              <a:rPr lang="es-ES" sz="2700" b="0" dirty="0" err="1">
                <a:solidFill>
                  <a:schemeClr val="tx1"/>
                </a:solidFill>
                <a:latin typeface="Avenir Light" panose="020B0402020203020204" pitchFamily="34" charset="77"/>
              </a:rPr>
              <a:t>climate</a:t>
            </a:r>
            <a:endParaRPr lang="es-ES" sz="2700" dirty="0">
              <a:solidFill>
                <a:schemeClr val="tx1"/>
              </a:solidFill>
              <a:latin typeface="Avenir Light" panose="020B0402020203020204" pitchFamily="34" charset="77"/>
            </a:endParaRPr>
          </a:p>
        </p:txBody>
      </p:sp>
      <p:sp>
        <p:nvSpPr>
          <p:cNvPr id="43" name="Título 1">
            <a:extLst>
              <a:ext uri="{FF2B5EF4-FFF2-40B4-BE49-F238E27FC236}">
                <a16:creationId xmlns:a16="http://schemas.microsoft.com/office/drawing/2014/main" id="{3D0DA87F-23E6-BC4D-A66B-C7E40089C36D}"/>
              </a:ext>
            </a:extLst>
          </p:cNvPr>
          <p:cNvSpPr>
            <a:spLocks noGrp="1"/>
          </p:cNvSpPr>
          <p:nvPr>
            <p:ph type="title"/>
          </p:nvPr>
        </p:nvSpPr>
        <p:spPr>
          <a:xfrm>
            <a:off x="462890" y="218250"/>
            <a:ext cx="10967110"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panose="02000503020000020003" pitchFamily="2" charset="0"/>
              </a:rPr>
              <a:t>climate</a:t>
            </a:r>
            <a:r>
              <a:rPr lang="es-ES" sz="3600" dirty="0">
                <a:latin typeface="Avenir" panose="02000503020000020003" pitchFamily="2" charset="0"/>
              </a:rPr>
              <a:t> </a:t>
            </a:r>
            <a:r>
              <a:rPr lang="es-ES" sz="3600" dirty="0" err="1">
                <a:latin typeface="Avenir" panose="02000503020000020003" pitchFamily="2" charset="0"/>
              </a:rPr>
              <a:t>change</a:t>
            </a:r>
            <a:r>
              <a:rPr lang="es-ES" sz="3600" dirty="0">
                <a:latin typeface="Avenir" panose="02000503020000020003" pitchFamily="2" charset="0"/>
              </a:rPr>
              <a:t> </a:t>
            </a:r>
            <a:r>
              <a:rPr lang="es-ES" sz="3600" dirty="0" err="1">
                <a:latin typeface="Avenir" panose="02000503020000020003" pitchFamily="2" charset="0"/>
              </a:rPr>
              <a:t>attribution</a:t>
            </a:r>
            <a:endParaRPr lang="es-ES" sz="3600" dirty="0">
              <a:latin typeface="Avenir" panose="02000503020000020003" pitchFamily="2" charset="0"/>
            </a:endParaRPr>
          </a:p>
        </p:txBody>
      </p:sp>
      <p:pic>
        <p:nvPicPr>
          <p:cNvPr id="2" name="Picture 1">
            <a:extLst>
              <a:ext uri="{FF2B5EF4-FFF2-40B4-BE49-F238E27FC236}">
                <a16:creationId xmlns:a16="http://schemas.microsoft.com/office/drawing/2014/main" id="{E9499BE9-2841-864F-BCAF-D6A8C3A1876E}"/>
              </a:ext>
            </a:extLst>
          </p:cNvPr>
          <p:cNvPicPr>
            <a:picLocks noChangeAspect="1"/>
          </p:cNvPicPr>
          <p:nvPr/>
        </p:nvPicPr>
        <p:blipFill>
          <a:blip r:embed="rId3"/>
          <a:stretch>
            <a:fillRect/>
          </a:stretch>
        </p:blipFill>
        <p:spPr>
          <a:xfrm>
            <a:off x="5276850" y="1541850"/>
            <a:ext cx="4649799" cy="5250548"/>
          </a:xfrm>
          <a:prstGeom prst="rect">
            <a:avLst/>
          </a:prstGeom>
        </p:spPr>
      </p:pic>
      <p:sp>
        <p:nvSpPr>
          <p:cNvPr id="5" name="Oval 4">
            <a:extLst>
              <a:ext uri="{FF2B5EF4-FFF2-40B4-BE49-F238E27FC236}">
                <a16:creationId xmlns:a16="http://schemas.microsoft.com/office/drawing/2014/main" id="{CE14278C-9183-744D-A5B3-E03C5EBD9952}"/>
              </a:ext>
            </a:extLst>
          </p:cNvPr>
          <p:cNvSpPr/>
          <p:nvPr/>
        </p:nvSpPr>
        <p:spPr>
          <a:xfrm>
            <a:off x="9374700" y="4615702"/>
            <a:ext cx="501150" cy="578385"/>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1" name="Rectángulo 31">
            <a:extLst>
              <a:ext uri="{FF2B5EF4-FFF2-40B4-BE49-F238E27FC236}">
                <a16:creationId xmlns:a16="http://schemas.microsoft.com/office/drawing/2014/main" id="{84E8F6CC-47AE-9842-8B18-92C1BF9E7CAA}"/>
              </a:ext>
            </a:extLst>
          </p:cNvPr>
          <p:cNvSpPr/>
          <p:nvPr/>
        </p:nvSpPr>
        <p:spPr>
          <a:xfrm>
            <a:off x="6157115" y="1825701"/>
            <a:ext cx="2130199" cy="307776"/>
          </a:xfrm>
          <a:prstGeom prst="rect">
            <a:avLst/>
          </a:prstGeom>
          <a:solidFill>
            <a:schemeClr val="bg2"/>
          </a:solidFill>
        </p:spPr>
        <p:txBody>
          <a:bodyPr wrap="none">
            <a:spAutoFit/>
          </a:bodyPr>
          <a:lstStyle/>
          <a:p>
            <a:pPr algn="ctr"/>
            <a:r>
              <a:rPr lang="es-ES" sz="1600" dirty="0">
                <a:solidFill>
                  <a:srgbClr val="002060"/>
                </a:solidFill>
                <a:latin typeface="Avenir" panose="02000503020000020003" pitchFamily="2" charset="0"/>
                <a:cs typeface="Beirut" pitchFamily="2" charset="-78"/>
              </a:rPr>
              <a:t>Natural </a:t>
            </a:r>
            <a:r>
              <a:rPr lang="es-ES" sz="1600" dirty="0" err="1">
                <a:solidFill>
                  <a:schemeClr val="accent3">
                    <a:lumMod val="50000"/>
                  </a:schemeClr>
                </a:solidFill>
                <a:latin typeface="Avenir" panose="02000503020000020003" pitchFamily="2" charset="0"/>
                <a:cs typeface="Beirut" pitchFamily="2" charset="-78"/>
              </a:rPr>
              <a:t>Forcings</a:t>
            </a:r>
            <a:r>
              <a:rPr lang="es-ES" sz="1600" dirty="0">
                <a:solidFill>
                  <a:schemeClr val="accent3">
                    <a:lumMod val="50000"/>
                  </a:schemeClr>
                </a:solidFill>
                <a:latin typeface="Avenir" panose="02000503020000020003" pitchFamily="2" charset="0"/>
                <a:cs typeface="Beirut" pitchFamily="2" charset="-78"/>
              </a:rPr>
              <a:t> </a:t>
            </a:r>
            <a:r>
              <a:rPr lang="es-ES" sz="1600" dirty="0" err="1">
                <a:solidFill>
                  <a:schemeClr val="accent3">
                    <a:lumMod val="50000"/>
                  </a:schemeClr>
                </a:solidFill>
                <a:latin typeface="Avenir" panose="02000503020000020003" pitchFamily="2" charset="0"/>
                <a:cs typeface="Beirut" pitchFamily="2" charset="-78"/>
              </a:rPr>
              <a:t>only</a:t>
            </a:r>
            <a:endParaRPr lang="es-ES" sz="1600" dirty="0">
              <a:solidFill>
                <a:schemeClr val="accent3">
                  <a:lumMod val="50000"/>
                </a:schemeClr>
              </a:solidFill>
              <a:latin typeface="Avenir" panose="02000503020000020003" pitchFamily="2" charset="0"/>
              <a:cs typeface="Beirut" pitchFamily="2" charset="-78"/>
            </a:endParaRPr>
          </a:p>
        </p:txBody>
      </p:sp>
      <p:sp>
        <p:nvSpPr>
          <p:cNvPr id="12" name="Rectángulo 31">
            <a:extLst>
              <a:ext uri="{FF2B5EF4-FFF2-40B4-BE49-F238E27FC236}">
                <a16:creationId xmlns:a16="http://schemas.microsoft.com/office/drawing/2014/main" id="{FCE178E6-B91D-0041-A0FC-AB7FA6AE702A}"/>
              </a:ext>
            </a:extLst>
          </p:cNvPr>
          <p:cNvSpPr/>
          <p:nvPr/>
        </p:nvSpPr>
        <p:spPr>
          <a:xfrm>
            <a:off x="6142854" y="4310615"/>
            <a:ext cx="3327128" cy="307776"/>
          </a:xfrm>
          <a:prstGeom prst="rect">
            <a:avLst/>
          </a:prstGeom>
          <a:solidFill>
            <a:schemeClr val="bg2"/>
          </a:solidFill>
        </p:spPr>
        <p:txBody>
          <a:bodyPr wrap="none">
            <a:spAutoFit/>
          </a:bodyPr>
          <a:lstStyle/>
          <a:p>
            <a:pPr algn="ctr"/>
            <a:r>
              <a:rPr lang="es-ES" sz="1600" dirty="0">
                <a:solidFill>
                  <a:srgbClr val="002060"/>
                </a:solidFill>
                <a:latin typeface="Avenir" panose="02000503020000020003" pitchFamily="2" charset="0"/>
                <a:cs typeface="Beirut" pitchFamily="2" charset="-78"/>
              </a:rPr>
              <a:t>Natural </a:t>
            </a:r>
            <a:r>
              <a:rPr lang="es-ES" sz="1600" dirty="0">
                <a:solidFill>
                  <a:schemeClr val="accent3">
                    <a:lumMod val="50000"/>
                  </a:schemeClr>
                </a:solidFill>
                <a:latin typeface="Avenir" panose="02000503020000020003" pitchFamily="2" charset="0"/>
                <a:cs typeface="Beirut" pitchFamily="2" charset="-78"/>
              </a:rPr>
              <a:t>+</a:t>
            </a:r>
            <a:r>
              <a:rPr lang="es-ES" sz="1600" dirty="0">
                <a:solidFill>
                  <a:srgbClr val="002060"/>
                </a:solidFill>
                <a:latin typeface="Avenir" panose="02000503020000020003" pitchFamily="2" charset="0"/>
                <a:cs typeface="Beirut" pitchFamily="2" charset="-78"/>
              </a:rPr>
              <a:t> </a:t>
            </a:r>
            <a:r>
              <a:rPr lang="es-ES" sz="1600" dirty="0" err="1">
                <a:solidFill>
                  <a:schemeClr val="accent6">
                    <a:lumMod val="50000"/>
                  </a:schemeClr>
                </a:solidFill>
                <a:latin typeface="Avenir" panose="02000503020000020003" pitchFamily="2" charset="0"/>
                <a:cs typeface="Beirut" pitchFamily="2" charset="-78"/>
              </a:rPr>
              <a:t>Anthropogenic</a:t>
            </a:r>
            <a:r>
              <a:rPr lang="es-ES" sz="1600" dirty="0">
                <a:solidFill>
                  <a:srgbClr val="002060"/>
                </a:solidFill>
                <a:latin typeface="Avenir" panose="02000503020000020003" pitchFamily="2" charset="0"/>
                <a:cs typeface="Beirut" pitchFamily="2" charset="-78"/>
              </a:rPr>
              <a:t> </a:t>
            </a:r>
            <a:r>
              <a:rPr lang="es-ES" sz="1600" dirty="0" err="1">
                <a:solidFill>
                  <a:schemeClr val="accent3">
                    <a:lumMod val="50000"/>
                  </a:schemeClr>
                </a:solidFill>
                <a:latin typeface="Avenir" panose="02000503020000020003" pitchFamily="2" charset="0"/>
                <a:cs typeface="Beirut" pitchFamily="2" charset="-78"/>
              </a:rPr>
              <a:t>Forcings</a:t>
            </a:r>
            <a:endParaRPr lang="es-ES" sz="1600" dirty="0">
              <a:solidFill>
                <a:schemeClr val="accent3">
                  <a:lumMod val="50000"/>
                </a:schemeClr>
              </a:solidFill>
              <a:latin typeface="Avenir" panose="02000503020000020003" pitchFamily="2" charset="0"/>
              <a:cs typeface="Beirut" pitchFamily="2" charset="-78"/>
            </a:endParaRPr>
          </a:p>
        </p:txBody>
      </p:sp>
      <p:sp>
        <p:nvSpPr>
          <p:cNvPr id="6" name="TextBox 5">
            <a:extLst>
              <a:ext uri="{FF2B5EF4-FFF2-40B4-BE49-F238E27FC236}">
                <a16:creationId xmlns:a16="http://schemas.microsoft.com/office/drawing/2014/main" id="{2C65FEFB-D537-AA4B-AC1B-5FA4540D0E3F}"/>
              </a:ext>
            </a:extLst>
          </p:cNvPr>
          <p:cNvSpPr txBox="1"/>
          <p:nvPr/>
        </p:nvSpPr>
        <p:spPr>
          <a:xfrm>
            <a:off x="9839168" y="4485153"/>
            <a:ext cx="1933542" cy="830997"/>
          </a:xfrm>
          <a:prstGeom prst="rect">
            <a:avLst/>
          </a:prstGeom>
          <a:noFill/>
        </p:spPr>
        <p:txBody>
          <a:bodyPr wrap="none" rtlCol="0">
            <a:spAutoFit/>
          </a:bodyPr>
          <a:lstStyle/>
          <a:p>
            <a:pPr algn="ctr"/>
            <a:r>
              <a:rPr lang="en-ES" sz="1600" dirty="0">
                <a:solidFill>
                  <a:schemeClr val="accent6"/>
                </a:solidFill>
                <a:latin typeface="Avenir Book" panose="02000503020000020003" pitchFamily="2" charset="0"/>
              </a:rPr>
              <a:t>What other factors </a:t>
            </a:r>
          </a:p>
          <a:p>
            <a:pPr algn="ctr"/>
            <a:r>
              <a:rPr lang="en-ES" sz="1600" dirty="0">
                <a:solidFill>
                  <a:schemeClr val="accent6"/>
                </a:solidFill>
                <a:latin typeface="Avenir Book" panose="02000503020000020003" pitchFamily="2" charset="0"/>
              </a:rPr>
              <a:t>can explain the </a:t>
            </a:r>
          </a:p>
          <a:p>
            <a:pPr algn="ctr"/>
            <a:r>
              <a:rPr lang="en-GB" sz="1600" dirty="0">
                <a:solidFill>
                  <a:schemeClr val="accent6"/>
                </a:solidFill>
                <a:latin typeface="Avenir Book" panose="02000503020000020003" pitchFamily="2" charset="0"/>
              </a:rPr>
              <a:t>d</a:t>
            </a:r>
            <a:r>
              <a:rPr lang="en-ES" sz="1600" dirty="0">
                <a:solidFill>
                  <a:schemeClr val="accent6"/>
                </a:solidFill>
                <a:latin typeface="Avenir Book" panose="02000503020000020003" pitchFamily="2" charset="0"/>
              </a:rPr>
              <a:t>iscrepancies?</a:t>
            </a:r>
          </a:p>
        </p:txBody>
      </p:sp>
      <p:sp>
        <p:nvSpPr>
          <p:cNvPr id="14" name="Rectangle 13">
            <a:extLst>
              <a:ext uri="{FF2B5EF4-FFF2-40B4-BE49-F238E27FC236}">
                <a16:creationId xmlns:a16="http://schemas.microsoft.com/office/drawing/2014/main" id="{8536FBD0-B854-3940-BD24-0E1C963FA522}"/>
              </a:ext>
            </a:extLst>
          </p:cNvPr>
          <p:cNvSpPr/>
          <p:nvPr/>
        </p:nvSpPr>
        <p:spPr>
          <a:xfrm>
            <a:off x="116764" y="1941420"/>
            <a:ext cx="5045740" cy="338554"/>
          </a:xfrm>
          <a:prstGeom prst="rect">
            <a:avLst/>
          </a:prstGeom>
        </p:spPr>
        <p:txBody>
          <a:bodyPr wrap="none">
            <a:spAutoFit/>
          </a:bodyPr>
          <a:lstStyle/>
          <a:p>
            <a:r>
              <a:rPr lang="en-ES" sz="1600" dirty="0">
                <a:latin typeface="Avenir Book" panose="02000503020000020003" pitchFamily="2" charset="0"/>
                <a:cs typeface="Arial" panose="020B0604020202020204" pitchFamily="34" charset="0"/>
              </a:rPr>
              <a:t>Observed Global Surface Temperature anomaly (in K)</a:t>
            </a:r>
            <a:endParaRPr lang="en-ES" sz="1600" dirty="0"/>
          </a:p>
        </p:txBody>
      </p:sp>
      <p:sp>
        <p:nvSpPr>
          <p:cNvPr id="15" name="Rectángulo 58">
            <a:extLst>
              <a:ext uri="{FF2B5EF4-FFF2-40B4-BE49-F238E27FC236}">
                <a16:creationId xmlns:a16="http://schemas.microsoft.com/office/drawing/2014/main" id="{DBF18DD6-EE7D-F745-9579-89C1BB0DE7DE}"/>
              </a:ext>
            </a:extLst>
          </p:cNvPr>
          <p:cNvSpPr/>
          <p:nvPr/>
        </p:nvSpPr>
        <p:spPr>
          <a:xfrm>
            <a:off x="7429011" y="1417299"/>
            <a:ext cx="2334293" cy="323165"/>
          </a:xfrm>
          <a:prstGeom prst="rect">
            <a:avLst/>
          </a:prstGeom>
        </p:spPr>
        <p:txBody>
          <a:bodyPr wrap="none">
            <a:spAutoFit/>
          </a:bodyPr>
          <a:lstStyle/>
          <a:p>
            <a:r>
              <a:rPr lang="es-ES" sz="1500" i="1" dirty="0">
                <a:solidFill>
                  <a:schemeClr val="accent3">
                    <a:lumMod val="75000"/>
                  </a:schemeClr>
                </a:solidFill>
                <a:latin typeface="Avenir Book" panose="02000503020000020003" pitchFamily="2" charset="0"/>
                <a:cs typeface="Arial" panose="020B0604020202020204" pitchFamily="34" charset="0"/>
              </a:rPr>
              <a:t>IPCC – AR5 – </a:t>
            </a:r>
            <a:r>
              <a:rPr lang="es-ES" sz="1500" i="1" dirty="0" err="1">
                <a:solidFill>
                  <a:schemeClr val="accent3">
                    <a:lumMod val="75000"/>
                  </a:schemeClr>
                </a:solidFill>
                <a:latin typeface="Avenir Book" panose="02000503020000020003" pitchFamily="2" charset="0"/>
                <a:cs typeface="Arial" panose="020B0604020202020204" pitchFamily="34" charset="0"/>
              </a:rPr>
              <a:t>Chapter</a:t>
            </a:r>
            <a:r>
              <a:rPr lang="es-ES" sz="1500" i="1" dirty="0">
                <a:solidFill>
                  <a:schemeClr val="accent3">
                    <a:lumMod val="75000"/>
                  </a:schemeClr>
                </a:solidFill>
                <a:latin typeface="Avenir Book" panose="02000503020000020003" pitchFamily="2" charset="0"/>
                <a:cs typeface="Arial" panose="020B0604020202020204" pitchFamily="34" charset="0"/>
              </a:rPr>
              <a:t> 10</a:t>
            </a:r>
          </a:p>
        </p:txBody>
      </p:sp>
    </p:spTree>
    <p:extLst>
      <p:ext uri="{BB962C8B-B14F-4D97-AF65-F5344CB8AC3E}">
        <p14:creationId xmlns:p14="http://schemas.microsoft.com/office/powerpoint/2010/main" val="1530774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3997691" y="256068"/>
            <a:ext cx="3531588" cy="800945"/>
          </a:xfrm>
        </p:spPr>
        <p:txBody>
          <a:bodyPr/>
          <a:lstStyle/>
          <a:p>
            <a:r>
              <a:rPr lang="es-ES" b="0" dirty="0">
                <a:latin typeface="Avenir Light" panose="020B0402020203020204" pitchFamily="34" charset="77"/>
              </a:rPr>
              <a:t>BSC </a:t>
            </a:r>
            <a:r>
              <a:rPr lang="es-ES" b="0" dirty="0" err="1">
                <a:latin typeface="Avenir Light" panose="020B0402020203020204" pitchFamily="34" charset="77"/>
              </a:rPr>
              <a:t>Personnel</a:t>
            </a:r>
            <a:endParaRPr lang="es-ES" b="0" dirty="0">
              <a:latin typeface="Avenir Light" panose="020B0402020203020204" pitchFamily="34" charset="77"/>
            </a:endParaRPr>
          </a:p>
        </p:txBody>
      </p:sp>
      <p:pic>
        <p:nvPicPr>
          <p:cNvPr id="11" name="Marcador de contenid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98894" y="246803"/>
            <a:ext cx="899408" cy="610199"/>
          </a:xfr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59" y="857002"/>
            <a:ext cx="7692995" cy="3485105"/>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2067" y="1250876"/>
            <a:ext cx="1219200" cy="1905000"/>
          </a:xfrm>
          <a:prstGeom prst="rect">
            <a:avLst/>
          </a:prstGeom>
        </p:spPr>
      </p:pic>
      <p:sp>
        <p:nvSpPr>
          <p:cNvPr id="9" name="CuadroTexto 8"/>
          <p:cNvSpPr txBox="1"/>
          <p:nvPr/>
        </p:nvSpPr>
        <p:spPr>
          <a:xfrm>
            <a:off x="9991965" y="6422661"/>
            <a:ext cx="2043546" cy="230832"/>
          </a:xfrm>
          <a:prstGeom prst="rect">
            <a:avLst/>
          </a:prstGeom>
          <a:noFill/>
        </p:spPr>
        <p:txBody>
          <a:bodyPr wrap="square" lIns="0" tIns="0" rIns="0" bIns="0" rtlCol="0">
            <a:spAutoFit/>
          </a:bodyPr>
          <a:lstStyle/>
          <a:p>
            <a:pPr algn="r"/>
            <a:r>
              <a:rPr lang="es-ES" sz="1500" i="1" dirty="0" err="1">
                <a:solidFill>
                  <a:srgbClr val="447193"/>
                </a:solidFill>
                <a:latin typeface="Avenir Book" panose="02000503020000020003" pitchFamily="2" charset="0"/>
              </a:rPr>
              <a:t>December</a:t>
            </a:r>
            <a:r>
              <a:rPr lang="es-ES" sz="1500" i="1" dirty="0">
                <a:solidFill>
                  <a:srgbClr val="447193"/>
                </a:solidFill>
                <a:latin typeface="Avenir Book" panose="02000503020000020003" pitchFamily="2" charset="0"/>
              </a:rPr>
              <a:t> 31th 2021</a:t>
            </a:r>
          </a:p>
        </p:txBody>
      </p:sp>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9778" y="3349740"/>
            <a:ext cx="9160030" cy="3328038"/>
          </a:xfrm>
          <a:prstGeom prst="rect">
            <a:avLst/>
          </a:prstGeom>
        </p:spPr>
      </p:pic>
    </p:spTree>
    <p:extLst>
      <p:ext uri="{BB962C8B-B14F-4D97-AF65-F5344CB8AC3E}">
        <p14:creationId xmlns:p14="http://schemas.microsoft.com/office/powerpoint/2010/main" val="1660040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C5FDBB-6F62-FE41-89DA-652F40F2B312}"/>
              </a:ext>
            </a:extLst>
          </p:cNvPr>
          <p:cNvSpPr/>
          <p:nvPr/>
        </p:nvSpPr>
        <p:spPr>
          <a:xfrm>
            <a:off x="5122103" y="2179022"/>
            <a:ext cx="4352602" cy="218551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pic>
        <p:nvPicPr>
          <p:cNvPr id="28" name="Imagen 14">
            <a:extLst>
              <a:ext uri="{FF2B5EF4-FFF2-40B4-BE49-F238E27FC236}">
                <a16:creationId xmlns:a16="http://schemas.microsoft.com/office/drawing/2014/main" id="{0E37F394-35E9-BF45-9CFF-8346A14AC800}"/>
              </a:ext>
            </a:extLst>
          </p:cNvPr>
          <p:cNvPicPr>
            <a:picLocks noChangeAspect="1"/>
          </p:cNvPicPr>
          <p:nvPr/>
        </p:nvPicPr>
        <p:blipFill rotWithShape="1">
          <a:blip r:embed="rId2">
            <a:extLst>
              <a:ext uri="{28A0092B-C50C-407E-A947-70E740481C1C}">
                <a14:useLocalDpi xmlns:a14="http://schemas.microsoft.com/office/drawing/2010/main" val="0"/>
              </a:ext>
            </a:extLst>
          </a:blip>
          <a:srcRect l="6258"/>
          <a:stretch/>
        </p:blipFill>
        <p:spPr>
          <a:xfrm>
            <a:off x="49863" y="2232680"/>
            <a:ext cx="5040000" cy="2803973"/>
          </a:xfrm>
          <a:prstGeom prst="rect">
            <a:avLst/>
          </a:prstGeom>
        </p:spPr>
      </p:pic>
      <p:sp>
        <p:nvSpPr>
          <p:cNvPr id="3" name="Rectangle 2">
            <a:extLst>
              <a:ext uri="{FF2B5EF4-FFF2-40B4-BE49-F238E27FC236}">
                <a16:creationId xmlns:a16="http://schemas.microsoft.com/office/drawing/2014/main" id="{1CF6633E-7FE8-464B-82B6-B347CF9C9C8B}"/>
              </a:ext>
            </a:extLst>
          </p:cNvPr>
          <p:cNvSpPr/>
          <p:nvPr/>
        </p:nvSpPr>
        <p:spPr>
          <a:xfrm>
            <a:off x="310729" y="1941420"/>
            <a:ext cx="4649799" cy="338554"/>
          </a:xfrm>
          <a:prstGeom prst="rect">
            <a:avLst/>
          </a:prstGeom>
        </p:spPr>
        <p:txBody>
          <a:bodyPr wrap="none">
            <a:spAutoFit/>
          </a:bodyPr>
          <a:lstStyle/>
          <a:p>
            <a:r>
              <a:rPr lang="en-ES" sz="1600" dirty="0">
                <a:latin typeface="Avenir Book" panose="02000503020000020003" pitchFamily="2" charset="0"/>
                <a:cs typeface="Arial" panose="020B0604020202020204" pitchFamily="34" charset="0"/>
              </a:rPr>
              <a:t>Global mean Surface Temperature anomaly (in K)</a:t>
            </a:r>
            <a:endParaRPr lang="en-ES" sz="1600" dirty="0"/>
          </a:p>
        </p:txBody>
      </p:sp>
      <p:sp>
        <p:nvSpPr>
          <p:cNvPr id="4" name="Rectangle 3">
            <a:extLst>
              <a:ext uri="{FF2B5EF4-FFF2-40B4-BE49-F238E27FC236}">
                <a16:creationId xmlns:a16="http://schemas.microsoft.com/office/drawing/2014/main" id="{48B46A0B-5F44-F84F-B59B-2C2DAE40E8FC}"/>
              </a:ext>
            </a:extLst>
          </p:cNvPr>
          <p:cNvSpPr/>
          <p:nvPr/>
        </p:nvSpPr>
        <p:spPr>
          <a:xfrm>
            <a:off x="9123965" y="1768174"/>
            <a:ext cx="796834" cy="30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4" name="Rectángulo 2">
            <a:extLst>
              <a:ext uri="{FF2B5EF4-FFF2-40B4-BE49-F238E27FC236}">
                <a16:creationId xmlns:a16="http://schemas.microsoft.com/office/drawing/2014/main" id="{91EFB33F-A687-2C49-A0D4-E724ADCF2B25}"/>
              </a:ext>
            </a:extLst>
          </p:cNvPr>
          <p:cNvSpPr/>
          <p:nvPr/>
        </p:nvSpPr>
        <p:spPr>
          <a:xfrm>
            <a:off x="5584014" y="3917487"/>
            <a:ext cx="1311065" cy="338554"/>
          </a:xfrm>
          <a:prstGeom prst="rect">
            <a:avLst/>
          </a:prstGeom>
        </p:spPr>
        <p:txBody>
          <a:bodyPr wrap="none">
            <a:spAutoFit/>
          </a:bodyPr>
          <a:lstStyle/>
          <a:p>
            <a:r>
              <a:rPr lang="es-ES" sz="1600" dirty="0" err="1">
                <a:latin typeface="Avenir Light" panose="020B0402020203020204" pitchFamily="34" charset="77"/>
                <a:cs typeface="Avenir Medium"/>
              </a:rPr>
              <a:t>Atmosphere</a:t>
            </a:r>
            <a:endParaRPr lang="es-ES" sz="1600" dirty="0">
              <a:latin typeface="Avenir Light" panose="020B0402020203020204" pitchFamily="34" charset="77"/>
              <a:cs typeface="Avenir Medium"/>
            </a:endParaRPr>
          </a:p>
        </p:txBody>
      </p:sp>
      <p:sp>
        <p:nvSpPr>
          <p:cNvPr id="88" name="Título 1">
            <a:extLst>
              <a:ext uri="{FF2B5EF4-FFF2-40B4-BE49-F238E27FC236}">
                <a16:creationId xmlns:a16="http://schemas.microsoft.com/office/drawing/2014/main" id="{19B25F40-52A4-8C46-A3AD-A1EE5EC449C9}"/>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ESMs</a:t>
            </a:r>
            <a:r>
              <a:rPr lang="es-ES" sz="2700" b="0" dirty="0">
                <a:solidFill>
                  <a:schemeClr val="tx1"/>
                </a:solidFill>
                <a:latin typeface="Avenir Light" panose="020B0402020203020204" pitchFamily="34" charset="77"/>
              </a:rPr>
              <a:t> can </a:t>
            </a:r>
            <a:r>
              <a:rPr lang="es-ES" sz="2700" b="0" dirty="0" err="1">
                <a:solidFill>
                  <a:schemeClr val="tx1"/>
                </a:solidFill>
                <a:latin typeface="Avenir Light" panose="020B0402020203020204" pitchFamily="34" charset="77"/>
              </a:rPr>
              <a:t>help</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understand</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the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main</a:t>
            </a:r>
            <a:r>
              <a:rPr lang="es-ES" sz="2700" b="0" dirty="0">
                <a:solidFill>
                  <a:schemeClr val="tx1"/>
                </a:solidFill>
                <a:latin typeface="Avenir Light" panose="020B0402020203020204" pitchFamily="34" charset="77"/>
              </a:rPr>
              <a:t> drivers of </a:t>
            </a:r>
            <a:r>
              <a:rPr lang="es-ES" sz="2700" b="0" dirty="0" err="1">
                <a:solidFill>
                  <a:schemeClr val="tx1"/>
                </a:solidFill>
                <a:latin typeface="Avenir Light" panose="020B0402020203020204" pitchFamily="34" charset="77"/>
              </a:rPr>
              <a:t>past</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changes</a:t>
            </a:r>
            <a:r>
              <a:rPr lang="es-ES" sz="2700" b="0" dirty="0">
                <a:solidFill>
                  <a:schemeClr val="tx1"/>
                </a:solidFill>
                <a:latin typeface="Avenir Light" panose="020B0402020203020204" pitchFamily="34" charset="77"/>
              </a:rPr>
              <a:t> in </a:t>
            </a:r>
            <a:r>
              <a:rPr lang="es-ES" sz="2700" b="0" dirty="0" err="1">
                <a:solidFill>
                  <a:schemeClr val="tx1"/>
                </a:solidFill>
                <a:latin typeface="Avenir Light" panose="020B0402020203020204" pitchFamily="34" charset="77"/>
              </a:rPr>
              <a:t>climate</a:t>
            </a:r>
            <a:endParaRPr lang="es-ES" sz="2700" dirty="0">
              <a:solidFill>
                <a:schemeClr val="tx1"/>
              </a:solidFill>
              <a:latin typeface="Avenir Light" panose="020B0402020203020204" pitchFamily="34" charset="77"/>
            </a:endParaRPr>
          </a:p>
        </p:txBody>
      </p:sp>
      <p:pic>
        <p:nvPicPr>
          <p:cNvPr id="35" name="Picture 3">
            <a:extLst>
              <a:ext uri="{FF2B5EF4-FFF2-40B4-BE49-F238E27FC236}">
                <a16:creationId xmlns:a16="http://schemas.microsoft.com/office/drawing/2014/main" id="{03BE2138-A699-D24C-AEFF-BCD2BE0A987A}"/>
              </a:ext>
            </a:extLst>
          </p:cNvPr>
          <p:cNvPicPr/>
          <p:nvPr/>
        </p:nvPicPr>
        <p:blipFill rotWithShape="1">
          <a:blip r:embed="rId3">
            <a:alphaModFix amt="50000"/>
          </a:blip>
          <a:srcRect r="51207"/>
          <a:stretch/>
        </p:blipFill>
        <p:spPr>
          <a:xfrm>
            <a:off x="7468978" y="2286319"/>
            <a:ext cx="1862336" cy="1554120"/>
          </a:xfrm>
          <a:prstGeom prst="rect">
            <a:avLst/>
          </a:prstGeom>
          <a:ln w="28575" cmpd="sng">
            <a:solidFill>
              <a:schemeClr val="tx1"/>
            </a:solidFill>
          </a:ln>
        </p:spPr>
      </p:pic>
      <p:sp>
        <p:nvSpPr>
          <p:cNvPr id="48" name="Rectángulo 2">
            <a:extLst>
              <a:ext uri="{FF2B5EF4-FFF2-40B4-BE49-F238E27FC236}">
                <a16:creationId xmlns:a16="http://schemas.microsoft.com/office/drawing/2014/main" id="{4DA2ABC8-0538-ED49-9F78-1973F8179DCD}"/>
              </a:ext>
            </a:extLst>
          </p:cNvPr>
          <p:cNvSpPr/>
          <p:nvPr/>
        </p:nvSpPr>
        <p:spPr>
          <a:xfrm>
            <a:off x="7995453" y="3917487"/>
            <a:ext cx="788999" cy="338554"/>
          </a:xfrm>
          <a:prstGeom prst="rect">
            <a:avLst/>
          </a:prstGeom>
        </p:spPr>
        <p:txBody>
          <a:bodyPr wrap="none">
            <a:spAutoFit/>
          </a:bodyPr>
          <a:lstStyle/>
          <a:p>
            <a:r>
              <a:rPr lang="es-ES" sz="1600" dirty="0" err="1">
                <a:latin typeface="Avenir Light" panose="020B0402020203020204" pitchFamily="34" charset="77"/>
                <a:cs typeface="Avenir Medium"/>
              </a:rPr>
              <a:t>Ocean</a:t>
            </a:r>
            <a:endParaRPr lang="es-ES" sz="1600" dirty="0">
              <a:latin typeface="Avenir Light" panose="020B0402020203020204" pitchFamily="34" charset="77"/>
              <a:cs typeface="Avenir Medium"/>
            </a:endParaRPr>
          </a:p>
        </p:txBody>
      </p:sp>
      <p:sp>
        <p:nvSpPr>
          <p:cNvPr id="51" name="Título 1">
            <a:extLst>
              <a:ext uri="{FF2B5EF4-FFF2-40B4-BE49-F238E27FC236}">
                <a16:creationId xmlns:a16="http://schemas.microsoft.com/office/drawing/2014/main" id="{A8814F22-AAB9-6E46-8D5D-0CADE3113443}"/>
              </a:ext>
            </a:extLst>
          </p:cNvPr>
          <p:cNvSpPr>
            <a:spLocks noGrp="1"/>
          </p:cNvSpPr>
          <p:nvPr>
            <p:ph type="title"/>
          </p:nvPr>
        </p:nvSpPr>
        <p:spPr>
          <a:xfrm>
            <a:off x="462890" y="218250"/>
            <a:ext cx="10967110"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panose="02000503020000020003" pitchFamily="2" charset="0"/>
              </a:rPr>
              <a:t>climate</a:t>
            </a:r>
            <a:r>
              <a:rPr lang="es-ES" sz="3600" dirty="0">
                <a:latin typeface="Avenir" panose="02000503020000020003" pitchFamily="2" charset="0"/>
              </a:rPr>
              <a:t> </a:t>
            </a:r>
            <a:r>
              <a:rPr lang="es-ES" sz="3600" dirty="0" err="1">
                <a:latin typeface="Avenir" panose="02000503020000020003" pitchFamily="2" charset="0"/>
              </a:rPr>
              <a:t>change</a:t>
            </a:r>
            <a:r>
              <a:rPr lang="es-ES" sz="3600" dirty="0">
                <a:latin typeface="Avenir" panose="02000503020000020003" pitchFamily="2" charset="0"/>
              </a:rPr>
              <a:t> </a:t>
            </a:r>
            <a:r>
              <a:rPr lang="es-ES" sz="3600" dirty="0" err="1">
                <a:latin typeface="Avenir" panose="02000503020000020003" pitchFamily="2" charset="0"/>
              </a:rPr>
              <a:t>attribution</a:t>
            </a:r>
            <a:endParaRPr lang="es-ES" sz="3600" dirty="0">
              <a:latin typeface="Avenir" panose="02000503020000020003" pitchFamily="2" charset="0"/>
            </a:endParaRPr>
          </a:p>
        </p:txBody>
      </p:sp>
      <p:pic>
        <p:nvPicPr>
          <p:cNvPr id="52" name="Google Shape;63;p8">
            <a:extLst>
              <a:ext uri="{FF2B5EF4-FFF2-40B4-BE49-F238E27FC236}">
                <a16:creationId xmlns:a16="http://schemas.microsoft.com/office/drawing/2014/main" id="{B50F7D84-5A34-C243-9821-BCB0595704EB}"/>
              </a:ext>
            </a:extLst>
          </p:cNvPr>
          <p:cNvPicPr preferRelativeResize="0"/>
          <p:nvPr/>
        </p:nvPicPr>
        <p:blipFill rotWithShape="1">
          <a:blip r:embed="rId4">
            <a:alphaModFix amt="50000"/>
          </a:blip>
          <a:srcRect l="388" t="4443" b="39474"/>
          <a:stretch/>
        </p:blipFill>
        <p:spPr>
          <a:xfrm>
            <a:off x="5287876" y="2286319"/>
            <a:ext cx="1839497" cy="1560391"/>
          </a:xfrm>
          <a:prstGeom prst="rect">
            <a:avLst/>
          </a:prstGeom>
          <a:noFill/>
          <a:ln w="28575" cmpd="sng">
            <a:solidFill>
              <a:srgbClr val="000000"/>
            </a:solidFill>
          </a:ln>
        </p:spPr>
      </p:pic>
      <p:sp>
        <p:nvSpPr>
          <p:cNvPr id="24" name="Rectángulo 31">
            <a:extLst>
              <a:ext uri="{FF2B5EF4-FFF2-40B4-BE49-F238E27FC236}">
                <a16:creationId xmlns:a16="http://schemas.microsoft.com/office/drawing/2014/main" id="{13F42CE4-E7DA-A844-BA60-7EF5C596B946}"/>
              </a:ext>
            </a:extLst>
          </p:cNvPr>
          <p:cNvSpPr/>
          <p:nvPr/>
        </p:nvSpPr>
        <p:spPr>
          <a:xfrm>
            <a:off x="5690642" y="1657324"/>
            <a:ext cx="3188822" cy="400110"/>
          </a:xfrm>
          <a:prstGeom prst="rect">
            <a:avLst/>
          </a:prstGeom>
          <a:solidFill>
            <a:schemeClr val="accent4">
              <a:lumMod val="50000"/>
            </a:schemeClr>
          </a:solidFill>
        </p:spPr>
        <p:txBody>
          <a:bodyPr wrap="none">
            <a:spAutoFit/>
          </a:bodyPr>
          <a:lstStyle/>
          <a:p>
            <a:pPr algn="ctr"/>
            <a:r>
              <a:rPr lang="es-ES" sz="2000" b="1" dirty="0" err="1">
                <a:solidFill>
                  <a:schemeClr val="bg1"/>
                </a:solidFill>
                <a:latin typeface="Avenir Book" panose="02000503020000020003" pitchFamily="2" charset="0"/>
                <a:cs typeface="Avenir Heavy"/>
              </a:rPr>
              <a:t>Internal</a:t>
            </a:r>
            <a:r>
              <a:rPr lang="es-ES" sz="2000" b="1" dirty="0">
                <a:solidFill>
                  <a:schemeClr val="bg1"/>
                </a:solidFill>
                <a:latin typeface="Avenir Book" panose="02000503020000020003" pitchFamily="2" charset="0"/>
                <a:cs typeface="Avenir Heavy"/>
              </a:rPr>
              <a:t> </a:t>
            </a:r>
            <a:r>
              <a:rPr lang="es-ES" sz="2000" b="1" dirty="0" err="1">
                <a:solidFill>
                  <a:schemeClr val="bg1"/>
                </a:solidFill>
                <a:latin typeface="Avenir Book" panose="02000503020000020003" pitchFamily="2" charset="0"/>
                <a:cs typeface="Avenir Heavy"/>
              </a:rPr>
              <a:t>Climate</a:t>
            </a:r>
            <a:r>
              <a:rPr lang="es-ES" sz="2000" b="1" dirty="0">
                <a:solidFill>
                  <a:schemeClr val="bg1"/>
                </a:solidFill>
                <a:latin typeface="Avenir Book" panose="02000503020000020003" pitchFamily="2" charset="0"/>
                <a:cs typeface="Avenir Heavy"/>
              </a:rPr>
              <a:t> </a:t>
            </a:r>
            <a:r>
              <a:rPr lang="es-ES" sz="2000" b="1" dirty="0" err="1">
                <a:solidFill>
                  <a:schemeClr val="bg1"/>
                </a:solidFill>
                <a:latin typeface="Avenir Book" panose="02000503020000020003" pitchFamily="2" charset="0"/>
                <a:cs typeface="Avenir Heavy"/>
              </a:rPr>
              <a:t>Variability</a:t>
            </a:r>
            <a:endParaRPr lang="es-ES" sz="2000" dirty="0">
              <a:solidFill>
                <a:schemeClr val="bg1"/>
              </a:solidFill>
              <a:latin typeface="Avenir Book" panose="02000503020000020003" pitchFamily="2" charset="0"/>
              <a:cs typeface="Avenir Heavy"/>
            </a:endParaRPr>
          </a:p>
        </p:txBody>
      </p:sp>
    </p:spTree>
    <p:extLst>
      <p:ext uri="{BB962C8B-B14F-4D97-AF65-F5344CB8AC3E}">
        <p14:creationId xmlns:p14="http://schemas.microsoft.com/office/powerpoint/2010/main" val="3698262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F6F1A4A-2AC7-5849-9731-7E5181C4D363}"/>
              </a:ext>
            </a:extLst>
          </p:cNvPr>
          <p:cNvSpPr/>
          <p:nvPr/>
        </p:nvSpPr>
        <p:spPr>
          <a:xfrm>
            <a:off x="5122103" y="2179022"/>
            <a:ext cx="4352602" cy="218551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pic>
        <p:nvPicPr>
          <p:cNvPr id="28" name="Imagen 14">
            <a:extLst>
              <a:ext uri="{FF2B5EF4-FFF2-40B4-BE49-F238E27FC236}">
                <a16:creationId xmlns:a16="http://schemas.microsoft.com/office/drawing/2014/main" id="{0E37F394-35E9-BF45-9CFF-8346A14AC800}"/>
              </a:ext>
            </a:extLst>
          </p:cNvPr>
          <p:cNvPicPr>
            <a:picLocks noChangeAspect="1"/>
          </p:cNvPicPr>
          <p:nvPr/>
        </p:nvPicPr>
        <p:blipFill rotWithShape="1">
          <a:blip r:embed="rId2">
            <a:extLst>
              <a:ext uri="{28A0092B-C50C-407E-A947-70E740481C1C}">
                <a14:useLocalDpi xmlns:a14="http://schemas.microsoft.com/office/drawing/2010/main" val="0"/>
              </a:ext>
            </a:extLst>
          </a:blip>
          <a:srcRect l="6258"/>
          <a:stretch/>
        </p:blipFill>
        <p:spPr>
          <a:xfrm>
            <a:off x="49863" y="2232680"/>
            <a:ext cx="5040000" cy="2803973"/>
          </a:xfrm>
          <a:prstGeom prst="rect">
            <a:avLst/>
          </a:prstGeom>
        </p:spPr>
      </p:pic>
      <p:sp>
        <p:nvSpPr>
          <p:cNvPr id="3" name="Rectangle 2">
            <a:extLst>
              <a:ext uri="{FF2B5EF4-FFF2-40B4-BE49-F238E27FC236}">
                <a16:creationId xmlns:a16="http://schemas.microsoft.com/office/drawing/2014/main" id="{1CF6633E-7FE8-464B-82B6-B347CF9C9C8B}"/>
              </a:ext>
            </a:extLst>
          </p:cNvPr>
          <p:cNvSpPr/>
          <p:nvPr/>
        </p:nvSpPr>
        <p:spPr>
          <a:xfrm>
            <a:off x="310729" y="1941420"/>
            <a:ext cx="4649799" cy="338554"/>
          </a:xfrm>
          <a:prstGeom prst="rect">
            <a:avLst/>
          </a:prstGeom>
        </p:spPr>
        <p:txBody>
          <a:bodyPr wrap="none">
            <a:spAutoFit/>
          </a:bodyPr>
          <a:lstStyle/>
          <a:p>
            <a:r>
              <a:rPr lang="en-ES" sz="1600" dirty="0">
                <a:latin typeface="Avenir Book" panose="02000503020000020003" pitchFamily="2" charset="0"/>
                <a:cs typeface="Arial" panose="020B0604020202020204" pitchFamily="34" charset="0"/>
              </a:rPr>
              <a:t>Global mean Surface Temperature anomaly (in K)</a:t>
            </a:r>
            <a:endParaRPr lang="en-ES" sz="1600" dirty="0"/>
          </a:p>
        </p:txBody>
      </p:sp>
      <p:sp>
        <p:nvSpPr>
          <p:cNvPr id="4" name="Rectangle 3">
            <a:extLst>
              <a:ext uri="{FF2B5EF4-FFF2-40B4-BE49-F238E27FC236}">
                <a16:creationId xmlns:a16="http://schemas.microsoft.com/office/drawing/2014/main" id="{48B46A0B-5F44-F84F-B59B-2C2DAE40E8FC}"/>
              </a:ext>
            </a:extLst>
          </p:cNvPr>
          <p:cNvSpPr/>
          <p:nvPr/>
        </p:nvSpPr>
        <p:spPr>
          <a:xfrm>
            <a:off x="9123965" y="1768174"/>
            <a:ext cx="796834" cy="30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8" name="Título 1">
            <a:extLst>
              <a:ext uri="{FF2B5EF4-FFF2-40B4-BE49-F238E27FC236}">
                <a16:creationId xmlns:a16="http://schemas.microsoft.com/office/drawing/2014/main" id="{19B25F40-52A4-8C46-A3AD-A1EE5EC449C9}"/>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ESMs</a:t>
            </a:r>
            <a:r>
              <a:rPr lang="es-ES" sz="2700" b="0" dirty="0">
                <a:solidFill>
                  <a:schemeClr val="tx1"/>
                </a:solidFill>
                <a:latin typeface="Avenir Light" panose="020B0402020203020204" pitchFamily="34" charset="77"/>
              </a:rPr>
              <a:t> can </a:t>
            </a:r>
            <a:r>
              <a:rPr lang="es-ES" sz="2700" b="0" dirty="0" err="1">
                <a:solidFill>
                  <a:schemeClr val="tx1"/>
                </a:solidFill>
                <a:latin typeface="Avenir Light" panose="020B0402020203020204" pitchFamily="34" charset="77"/>
              </a:rPr>
              <a:t>help</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understand</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the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main</a:t>
            </a:r>
            <a:r>
              <a:rPr lang="es-ES" sz="2700" b="0" dirty="0">
                <a:solidFill>
                  <a:schemeClr val="tx1"/>
                </a:solidFill>
                <a:latin typeface="Avenir Light" panose="020B0402020203020204" pitchFamily="34" charset="77"/>
              </a:rPr>
              <a:t> drivers of </a:t>
            </a:r>
            <a:r>
              <a:rPr lang="es-ES" sz="2700" b="0" dirty="0" err="1">
                <a:solidFill>
                  <a:schemeClr val="tx1"/>
                </a:solidFill>
                <a:latin typeface="Avenir Light" panose="020B0402020203020204" pitchFamily="34" charset="77"/>
              </a:rPr>
              <a:t>past</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changes</a:t>
            </a:r>
            <a:r>
              <a:rPr lang="es-ES" sz="2700" b="0" dirty="0">
                <a:solidFill>
                  <a:schemeClr val="tx1"/>
                </a:solidFill>
                <a:latin typeface="Avenir Light" panose="020B0402020203020204" pitchFamily="34" charset="77"/>
              </a:rPr>
              <a:t> in </a:t>
            </a:r>
            <a:r>
              <a:rPr lang="es-ES" sz="2700" b="0" dirty="0" err="1">
                <a:solidFill>
                  <a:schemeClr val="tx1"/>
                </a:solidFill>
                <a:latin typeface="Avenir Light" panose="020B0402020203020204" pitchFamily="34" charset="77"/>
              </a:rPr>
              <a:t>climate</a:t>
            </a:r>
            <a:endParaRPr lang="es-ES" sz="2700" dirty="0">
              <a:solidFill>
                <a:schemeClr val="tx1"/>
              </a:solidFill>
              <a:latin typeface="Avenir Light" panose="020B0402020203020204" pitchFamily="34" charset="77"/>
            </a:endParaRPr>
          </a:p>
        </p:txBody>
      </p:sp>
      <p:pic>
        <p:nvPicPr>
          <p:cNvPr id="35" name="Picture 3">
            <a:extLst>
              <a:ext uri="{FF2B5EF4-FFF2-40B4-BE49-F238E27FC236}">
                <a16:creationId xmlns:a16="http://schemas.microsoft.com/office/drawing/2014/main" id="{03BE2138-A699-D24C-AEFF-BCD2BE0A987A}"/>
              </a:ext>
            </a:extLst>
          </p:cNvPr>
          <p:cNvPicPr/>
          <p:nvPr/>
        </p:nvPicPr>
        <p:blipFill rotWithShape="1">
          <a:blip r:embed="rId3"/>
          <a:srcRect r="51207"/>
          <a:stretch/>
        </p:blipFill>
        <p:spPr>
          <a:xfrm>
            <a:off x="7468978" y="2286319"/>
            <a:ext cx="1862336" cy="1554120"/>
          </a:xfrm>
          <a:prstGeom prst="rect">
            <a:avLst/>
          </a:prstGeom>
          <a:ln w="28575" cmpd="sng">
            <a:solidFill>
              <a:schemeClr val="tx1"/>
            </a:solidFill>
          </a:ln>
        </p:spPr>
      </p:pic>
      <p:sp>
        <p:nvSpPr>
          <p:cNvPr id="51" name="Título 1">
            <a:extLst>
              <a:ext uri="{FF2B5EF4-FFF2-40B4-BE49-F238E27FC236}">
                <a16:creationId xmlns:a16="http://schemas.microsoft.com/office/drawing/2014/main" id="{A8814F22-AAB9-6E46-8D5D-0CADE3113443}"/>
              </a:ext>
            </a:extLst>
          </p:cNvPr>
          <p:cNvSpPr>
            <a:spLocks noGrp="1"/>
          </p:cNvSpPr>
          <p:nvPr>
            <p:ph type="title"/>
          </p:nvPr>
        </p:nvSpPr>
        <p:spPr>
          <a:xfrm>
            <a:off x="462890" y="218250"/>
            <a:ext cx="10967110"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panose="02000503020000020003" pitchFamily="2" charset="0"/>
              </a:rPr>
              <a:t>climate</a:t>
            </a:r>
            <a:r>
              <a:rPr lang="es-ES" sz="3600" dirty="0">
                <a:latin typeface="Avenir" panose="02000503020000020003" pitchFamily="2" charset="0"/>
              </a:rPr>
              <a:t> </a:t>
            </a:r>
            <a:r>
              <a:rPr lang="es-ES" sz="3600" dirty="0" err="1">
                <a:latin typeface="Avenir" panose="02000503020000020003" pitchFamily="2" charset="0"/>
              </a:rPr>
              <a:t>change</a:t>
            </a:r>
            <a:r>
              <a:rPr lang="es-ES" sz="3600" dirty="0">
                <a:latin typeface="Avenir" panose="02000503020000020003" pitchFamily="2" charset="0"/>
              </a:rPr>
              <a:t> </a:t>
            </a:r>
            <a:r>
              <a:rPr lang="es-ES" sz="3600" dirty="0" err="1">
                <a:latin typeface="Avenir" panose="02000503020000020003" pitchFamily="2" charset="0"/>
              </a:rPr>
              <a:t>attribution</a:t>
            </a:r>
            <a:endParaRPr lang="es-ES" sz="3600" dirty="0">
              <a:latin typeface="Avenir" panose="02000503020000020003" pitchFamily="2" charset="0"/>
            </a:endParaRPr>
          </a:p>
        </p:txBody>
      </p:sp>
      <p:pic>
        <p:nvPicPr>
          <p:cNvPr id="52" name="Google Shape;63;p8">
            <a:extLst>
              <a:ext uri="{FF2B5EF4-FFF2-40B4-BE49-F238E27FC236}">
                <a16:creationId xmlns:a16="http://schemas.microsoft.com/office/drawing/2014/main" id="{B50F7D84-5A34-C243-9821-BCB0595704EB}"/>
              </a:ext>
            </a:extLst>
          </p:cNvPr>
          <p:cNvPicPr preferRelativeResize="0"/>
          <p:nvPr/>
        </p:nvPicPr>
        <p:blipFill rotWithShape="1">
          <a:blip r:embed="rId4">
            <a:alphaModFix/>
          </a:blip>
          <a:srcRect l="388" t="4443" b="39474"/>
          <a:stretch/>
        </p:blipFill>
        <p:spPr>
          <a:xfrm>
            <a:off x="5287876" y="2286319"/>
            <a:ext cx="1839497" cy="1560391"/>
          </a:xfrm>
          <a:prstGeom prst="rect">
            <a:avLst/>
          </a:prstGeom>
          <a:noFill/>
          <a:ln w="28575" cmpd="sng">
            <a:solidFill>
              <a:srgbClr val="000000"/>
            </a:solidFill>
          </a:ln>
        </p:spPr>
      </p:pic>
      <p:sp>
        <p:nvSpPr>
          <p:cNvPr id="53" name="Rectángulo 39">
            <a:extLst>
              <a:ext uri="{FF2B5EF4-FFF2-40B4-BE49-F238E27FC236}">
                <a16:creationId xmlns:a16="http://schemas.microsoft.com/office/drawing/2014/main" id="{5810673C-62D6-DB4E-AE9C-7CA8CC3F6862}"/>
              </a:ext>
            </a:extLst>
          </p:cNvPr>
          <p:cNvSpPr/>
          <p:nvPr/>
        </p:nvSpPr>
        <p:spPr>
          <a:xfrm>
            <a:off x="8460606" y="6475999"/>
            <a:ext cx="3325719" cy="338554"/>
          </a:xfrm>
          <a:prstGeom prst="rect">
            <a:avLst/>
          </a:prstGeom>
        </p:spPr>
        <p:txBody>
          <a:bodyPr wrap="none">
            <a:spAutoFit/>
          </a:bodyPr>
          <a:lstStyle/>
          <a:p>
            <a:r>
              <a:rPr lang="es-ES" sz="1600" dirty="0">
                <a:latin typeface="Avenir Book"/>
                <a:cs typeface="Avenir Book"/>
              </a:rPr>
              <a:t>Sea Surface </a:t>
            </a:r>
            <a:r>
              <a:rPr lang="es-ES" sz="1600" dirty="0" err="1">
                <a:latin typeface="Avenir Book"/>
                <a:cs typeface="Avenir Book"/>
              </a:rPr>
              <a:t>Temperature</a:t>
            </a:r>
            <a:r>
              <a:rPr lang="es-ES" sz="1600" dirty="0">
                <a:latin typeface="Avenir Book"/>
                <a:cs typeface="Avenir Book"/>
              </a:rPr>
              <a:t> </a:t>
            </a:r>
            <a:r>
              <a:rPr lang="es-ES" sz="1600" dirty="0" err="1">
                <a:latin typeface="Avenir Book"/>
                <a:cs typeface="Avenir Book"/>
              </a:rPr>
              <a:t>Anomaly</a:t>
            </a:r>
            <a:endParaRPr lang="es-ES" sz="1600" dirty="0">
              <a:latin typeface="Avenir Book"/>
              <a:cs typeface="Avenir Book"/>
            </a:endParaRPr>
          </a:p>
        </p:txBody>
      </p:sp>
      <p:pic>
        <p:nvPicPr>
          <p:cNvPr id="54" name="Imagen 1">
            <a:extLst>
              <a:ext uri="{FF2B5EF4-FFF2-40B4-BE49-F238E27FC236}">
                <a16:creationId xmlns:a16="http://schemas.microsoft.com/office/drawing/2014/main" id="{D40A70F2-4B7D-804E-AC5E-FBA7AF552F9A}"/>
              </a:ext>
            </a:extLst>
          </p:cNvPr>
          <p:cNvPicPr>
            <a:picLocks noChangeAspect="1"/>
          </p:cNvPicPr>
          <p:nvPr/>
        </p:nvPicPr>
        <p:blipFill>
          <a:blip r:embed="rId5"/>
          <a:stretch>
            <a:fillRect/>
          </a:stretch>
        </p:blipFill>
        <p:spPr>
          <a:xfrm>
            <a:off x="8593152" y="4638322"/>
            <a:ext cx="3030373" cy="1843477"/>
          </a:xfrm>
          <a:prstGeom prst="rect">
            <a:avLst/>
          </a:prstGeom>
        </p:spPr>
      </p:pic>
      <p:sp>
        <p:nvSpPr>
          <p:cNvPr id="55" name="Rectángulo 2">
            <a:extLst>
              <a:ext uri="{FF2B5EF4-FFF2-40B4-BE49-F238E27FC236}">
                <a16:creationId xmlns:a16="http://schemas.microsoft.com/office/drawing/2014/main" id="{B02158E1-D82E-3B4C-AAF5-F6238BA75E34}"/>
              </a:ext>
            </a:extLst>
          </p:cNvPr>
          <p:cNvSpPr/>
          <p:nvPr/>
        </p:nvSpPr>
        <p:spPr>
          <a:xfrm>
            <a:off x="8863996" y="4470068"/>
            <a:ext cx="859531" cy="307776"/>
          </a:xfrm>
          <a:prstGeom prst="rect">
            <a:avLst/>
          </a:prstGeom>
          <a:solidFill>
            <a:srgbClr val="FFFFFF"/>
          </a:solidFill>
        </p:spPr>
        <p:txBody>
          <a:bodyPr wrap="none">
            <a:spAutoFit/>
          </a:bodyPr>
          <a:lstStyle/>
          <a:p>
            <a:r>
              <a:rPr lang="es-ES" sz="1600" b="1" dirty="0">
                <a:latin typeface="Avenir Book" panose="02000503020000020003" pitchFamily="2" charset="0"/>
                <a:cs typeface="Avenir Medium"/>
              </a:rPr>
              <a:t>El Niño</a:t>
            </a:r>
            <a:endParaRPr lang="es-ES" sz="1600" b="1" dirty="0">
              <a:latin typeface="Avenir Book" panose="02000503020000020003" pitchFamily="2" charset="0"/>
            </a:endParaRPr>
          </a:p>
        </p:txBody>
      </p:sp>
      <p:sp>
        <p:nvSpPr>
          <p:cNvPr id="57" name="Rectángulo 2">
            <a:extLst>
              <a:ext uri="{FF2B5EF4-FFF2-40B4-BE49-F238E27FC236}">
                <a16:creationId xmlns:a16="http://schemas.microsoft.com/office/drawing/2014/main" id="{A5E83794-F695-9643-91DD-3795CE19D542}"/>
              </a:ext>
            </a:extLst>
          </p:cNvPr>
          <p:cNvSpPr/>
          <p:nvPr/>
        </p:nvSpPr>
        <p:spPr>
          <a:xfrm>
            <a:off x="10360945" y="4470068"/>
            <a:ext cx="883575" cy="307776"/>
          </a:xfrm>
          <a:prstGeom prst="rect">
            <a:avLst/>
          </a:prstGeom>
          <a:solidFill>
            <a:srgbClr val="FFFFFF"/>
          </a:solidFill>
        </p:spPr>
        <p:txBody>
          <a:bodyPr wrap="none">
            <a:spAutoFit/>
          </a:bodyPr>
          <a:lstStyle/>
          <a:p>
            <a:r>
              <a:rPr lang="es-ES" sz="1600" b="1">
                <a:latin typeface="Avenir Book" panose="02000503020000020003" pitchFamily="2" charset="0"/>
              </a:rPr>
              <a:t>La Niña</a:t>
            </a:r>
            <a:endParaRPr lang="es-ES" sz="1600" b="1" dirty="0">
              <a:latin typeface="Avenir Book" panose="02000503020000020003" pitchFamily="2" charset="0"/>
            </a:endParaRPr>
          </a:p>
        </p:txBody>
      </p:sp>
      <p:pic>
        <p:nvPicPr>
          <p:cNvPr id="58" name="Imagen 1">
            <a:extLst>
              <a:ext uri="{FF2B5EF4-FFF2-40B4-BE49-F238E27FC236}">
                <a16:creationId xmlns:a16="http://schemas.microsoft.com/office/drawing/2014/main" id="{BBD1DDBC-A778-C143-BE90-CFA297C006B1}"/>
              </a:ext>
            </a:extLst>
          </p:cNvPr>
          <p:cNvPicPr>
            <a:picLocks noChangeAspect="1"/>
          </p:cNvPicPr>
          <p:nvPr/>
        </p:nvPicPr>
        <p:blipFill rotWithShape="1">
          <a:blip r:embed="rId6"/>
          <a:srcRect t="8290"/>
          <a:stretch/>
        </p:blipFill>
        <p:spPr>
          <a:xfrm>
            <a:off x="5072093" y="4895220"/>
            <a:ext cx="3281807" cy="1843477"/>
          </a:xfrm>
          <a:prstGeom prst="rect">
            <a:avLst/>
          </a:prstGeom>
        </p:spPr>
      </p:pic>
      <p:sp>
        <p:nvSpPr>
          <p:cNvPr id="23" name="Rectángulo 2">
            <a:extLst>
              <a:ext uri="{FF2B5EF4-FFF2-40B4-BE49-F238E27FC236}">
                <a16:creationId xmlns:a16="http://schemas.microsoft.com/office/drawing/2014/main" id="{78AA38E1-7DA4-774A-ABCF-CAFD3A76F973}"/>
              </a:ext>
            </a:extLst>
          </p:cNvPr>
          <p:cNvSpPr/>
          <p:nvPr/>
        </p:nvSpPr>
        <p:spPr>
          <a:xfrm>
            <a:off x="5584014" y="3917487"/>
            <a:ext cx="1311065" cy="338554"/>
          </a:xfrm>
          <a:prstGeom prst="rect">
            <a:avLst/>
          </a:prstGeom>
        </p:spPr>
        <p:txBody>
          <a:bodyPr wrap="none">
            <a:spAutoFit/>
          </a:bodyPr>
          <a:lstStyle/>
          <a:p>
            <a:r>
              <a:rPr lang="es-ES" sz="1600" b="1" dirty="0" err="1">
                <a:latin typeface="Avenir" panose="02000503020000020003" pitchFamily="2" charset="0"/>
                <a:cs typeface="Avenir Medium"/>
              </a:rPr>
              <a:t>Atmosphere</a:t>
            </a:r>
            <a:endParaRPr lang="es-ES" sz="1600" b="1" dirty="0">
              <a:latin typeface="Avenir" panose="02000503020000020003" pitchFamily="2" charset="0"/>
              <a:cs typeface="Avenir Medium"/>
            </a:endParaRPr>
          </a:p>
        </p:txBody>
      </p:sp>
      <p:sp>
        <p:nvSpPr>
          <p:cNvPr id="24" name="Rectángulo 2">
            <a:extLst>
              <a:ext uri="{FF2B5EF4-FFF2-40B4-BE49-F238E27FC236}">
                <a16:creationId xmlns:a16="http://schemas.microsoft.com/office/drawing/2014/main" id="{BA78AEF6-11AB-824D-AABF-3D0C08153BF3}"/>
              </a:ext>
            </a:extLst>
          </p:cNvPr>
          <p:cNvSpPr/>
          <p:nvPr/>
        </p:nvSpPr>
        <p:spPr>
          <a:xfrm>
            <a:off x="7995453" y="3917487"/>
            <a:ext cx="788999" cy="338554"/>
          </a:xfrm>
          <a:prstGeom prst="rect">
            <a:avLst/>
          </a:prstGeom>
        </p:spPr>
        <p:txBody>
          <a:bodyPr wrap="none">
            <a:spAutoFit/>
          </a:bodyPr>
          <a:lstStyle/>
          <a:p>
            <a:r>
              <a:rPr lang="es-ES" sz="1600" b="1" dirty="0" err="1">
                <a:latin typeface="Avenir" panose="02000503020000020003" pitchFamily="2" charset="0"/>
                <a:cs typeface="Avenir Medium"/>
              </a:rPr>
              <a:t>Ocean</a:t>
            </a:r>
            <a:endParaRPr lang="es-ES" sz="1600" b="1" dirty="0">
              <a:latin typeface="Avenir" panose="02000503020000020003" pitchFamily="2" charset="0"/>
              <a:cs typeface="Avenir Medium"/>
            </a:endParaRPr>
          </a:p>
        </p:txBody>
      </p:sp>
      <p:sp>
        <p:nvSpPr>
          <p:cNvPr id="27" name="Rectángulo 31">
            <a:extLst>
              <a:ext uri="{FF2B5EF4-FFF2-40B4-BE49-F238E27FC236}">
                <a16:creationId xmlns:a16="http://schemas.microsoft.com/office/drawing/2014/main" id="{A50B833D-AA7E-B249-A138-64097D992E11}"/>
              </a:ext>
            </a:extLst>
          </p:cNvPr>
          <p:cNvSpPr/>
          <p:nvPr/>
        </p:nvSpPr>
        <p:spPr>
          <a:xfrm>
            <a:off x="5690642" y="1657324"/>
            <a:ext cx="3188822" cy="400110"/>
          </a:xfrm>
          <a:prstGeom prst="rect">
            <a:avLst/>
          </a:prstGeom>
          <a:solidFill>
            <a:schemeClr val="accent4">
              <a:lumMod val="50000"/>
            </a:schemeClr>
          </a:solidFill>
        </p:spPr>
        <p:txBody>
          <a:bodyPr wrap="none">
            <a:spAutoFit/>
          </a:bodyPr>
          <a:lstStyle/>
          <a:p>
            <a:pPr algn="ctr"/>
            <a:r>
              <a:rPr lang="es-ES" sz="2000" b="1" dirty="0" err="1">
                <a:solidFill>
                  <a:schemeClr val="bg1"/>
                </a:solidFill>
                <a:latin typeface="Avenir Book" panose="02000503020000020003" pitchFamily="2" charset="0"/>
                <a:cs typeface="Avenir Heavy"/>
              </a:rPr>
              <a:t>Internal</a:t>
            </a:r>
            <a:r>
              <a:rPr lang="es-ES" sz="2000" b="1" dirty="0">
                <a:solidFill>
                  <a:schemeClr val="bg1"/>
                </a:solidFill>
                <a:latin typeface="Avenir Book" panose="02000503020000020003" pitchFamily="2" charset="0"/>
                <a:cs typeface="Avenir Heavy"/>
              </a:rPr>
              <a:t> </a:t>
            </a:r>
            <a:r>
              <a:rPr lang="es-ES" sz="2000" b="1" dirty="0" err="1">
                <a:solidFill>
                  <a:schemeClr val="bg1"/>
                </a:solidFill>
                <a:latin typeface="Avenir Book" panose="02000503020000020003" pitchFamily="2" charset="0"/>
                <a:cs typeface="Avenir Heavy"/>
              </a:rPr>
              <a:t>Climate</a:t>
            </a:r>
            <a:r>
              <a:rPr lang="es-ES" sz="2000" b="1" dirty="0">
                <a:solidFill>
                  <a:schemeClr val="bg1"/>
                </a:solidFill>
                <a:latin typeface="Avenir Book" panose="02000503020000020003" pitchFamily="2" charset="0"/>
                <a:cs typeface="Avenir Heavy"/>
              </a:rPr>
              <a:t> </a:t>
            </a:r>
            <a:r>
              <a:rPr lang="es-ES" sz="2000" b="1" dirty="0" err="1">
                <a:solidFill>
                  <a:schemeClr val="bg1"/>
                </a:solidFill>
                <a:latin typeface="Avenir Book" panose="02000503020000020003" pitchFamily="2" charset="0"/>
                <a:cs typeface="Avenir Heavy"/>
              </a:rPr>
              <a:t>Variability</a:t>
            </a:r>
            <a:endParaRPr lang="es-ES" sz="2000" dirty="0">
              <a:solidFill>
                <a:schemeClr val="bg1"/>
              </a:solidFill>
              <a:latin typeface="Avenir Book" panose="02000503020000020003" pitchFamily="2" charset="0"/>
              <a:cs typeface="Avenir Heavy"/>
            </a:endParaRPr>
          </a:p>
        </p:txBody>
      </p:sp>
      <p:sp>
        <p:nvSpPr>
          <p:cNvPr id="21" name="CuadroTexto 16">
            <a:extLst>
              <a:ext uri="{FF2B5EF4-FFF2-40B4-BE49-F238E27FC236}">
                <a16:creationId xmlns:a16="http://schemas.microsoft.com/office/drawing/2014/main" id="{6E4B903E-F9AC-8144-99E8-BF287E13011A}"/>
              </a:ext>
            </a:extLst>
          </p:cNvPr>
          <p:cNvSpPr txBox="1"/>
          <p:nvPr/>
        </p:nvSpPr>
        <p:spPr>
          <a:xfrm>
            <a:off x="5024960" y="4608497"/>
            <a:ext cx="3569183" cy="338554"/>
          </a:xfrm>
          <a:prstGeom prst="rect">
            <a:avLst/>
          </a:prstGeom>
          <a:noFill/>
        </p:spPr>
        <p:txBody>
          <a:bodyPr wrap="none" rtlCol="0">
            <a:spAutoFit/>
          </a:bodyPr>
          <a:lstStyle/>
          <a:p>
            <a:pPr algn="ctr"/>
            <a:r>
              <a:rPr lang="es-ES" sz="1600" dirty="0">
                <a:latin typeface="Avenir Light" panose="020B0402020203020204" pitchFamily="34" charset="77"/>
                <a:cs typeface="Avenir Book"/>
              </a:rPr>
              <a:t>El Niño-</a:t>
            </a:r>
            <a:r>
              <a:rPr lang="es-ES" sz="1600" dirty="0" err="1">
                <a:latin typeface="Avenir Light" panose="020B0402020203020204" pitchFamily="34" charset="77"/>
                <a:cs typeface="Avenir Book"/>
              </a:rPr>
              <a:t>Southern</a:t>
            </a:r>
            <a:r>
              <a:rPr lang="es-ES" sz="1600" dirty="0">
                <a:latin typeface="Avenir Light" panose="020B0402020203020204" pitchFamily="34" charset="77"/>
                <a:cs typeface="Avenir Book"/>
              </a:rPr>
              <a:t> </a:t>
            </a:r>
            <a:r>
              <a:rPr lang="es-ES" sz="1600" dirty="0" err="1">
                <a:latin typeface="Avenir Light" panose="020B0402020203020204" pitchFamily="34" charset="77"/>
                <a:cs typeface="Avenir Book"/>
              </a:rPr>
              <a:t>Oscillation</a:t>
            </a:r>
            <a:r>
              <a:rPr lang="es-ES" sz="1600" dirty="0">
                <a:latin typeface="Avenir Light" panose="020B0402020203020204" pitchFamily="34" charset="77"/>
                <a:cs typeface="Avenir Book"/>
              </a:rPr>
              <a:t> - </a:t>
            </a:r>
            <a:r>
              <a:rPr lang="es-ES" sz="1600" b="1" dirty="0">
                <a:latin typeface="Avenir Light" panose="020B0402020203020204" pitchFamily="34" charset="77"/>
                <a:cs typeface="Avenir Book"/>
              </a:rPr>
              <a:t>ENSO</a:t>
            </a:r>
            <a:endParaRPr lang="es-ES" sz="1600" dirty="0">
              <a:latin typeface="Avenir Light" panose="020B0402020203020204" pitchFamily="34" charset="77"/>
              <a:cs typeface="Avenir Book"/>
            </a:endParaRPr>
          </a:p>
        </p:txBody>
      </p:sp>
    </p:spTree>
    <p:extLst>
      <p:ext uri="{BB962C8B-B14F-4D97-AF65-F5344CB8AC3E}">
        <p14:creationId xmlns:p14="http://schemas.microsoft.com/office/powerpoint/2010/main" val="32154328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F6F1A4A-2AC7-5849-9731-7E5181C4D363}"/>
              </a:ext>
            </a:extLst>
          </p:cNvPr>
          <p:cNvSpPr/>
          <p:nvPr/>
        </p:nvSpPr>
        <p:spPr>
          <a:xfrm>
            <a:off x="5122103" y="2179022"/>
            <a:ext cx="4352602" cy="218551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pic>
        <p:nvPicPr>
          <p:cNvPr id="28" name="Imagen 14">
            <a:extLst>
              <a:ext uri="{FF2B5EF4-FFF2-40B4-BE49-F238E27FC236}">
                <a16:creationId xmlns:a16="http://schemas.microsoft.com/office/drawing/2014/main" id="{0E37F394-35E9-BF45-9CFF-8346A14AC800}"/>
              </a:ext>
            </a:extLst>
          </p:cNvPr>
          <p:cNvPicPr>
            <a:picLocks noChangeAspect="1"/>
          </p:cNvPicPr>
          <p:nvPr/>
        </p:nvPicPr>
        <p:blipFill rotWithShape="1">
          <a:blip r:embed="rId2">
            <a:extLst>
              <a:ext uri="{28A0092B-C50C-407E-A947-70E740481C1C}">
                <a14:useLocalDpi xmlns:a14="http://schemas.microsoft.com/office/drawing/2010/main" val="0"/>
              </a:ext>
            </a:extLst>
          </a:blip>
          <a:srcRect l="6258"/>
          <a:stretch/>
        </p:blipFill>
        <p:spPr>
          <a:xfrm>
            <a:off x="49863" y="2232680"/>
            <a:ext cx="5040000" cy="2803973"/>
          </a:xfrm>
          <a:prstGeom prst="rect">
            <a:avLst/>
          </a:prstGeom>
        </p:spPr>
      </p:pic>
      <p:sp>
        <p:nvSpPr>
          <p:cNvPr id="3" name="Rectangle 2">
            <a:extLst>
              <a:ext uri="{FF2B5EF4-FFF2-40B4-BE49-F238E27FC236}">
                <a16:creationId xmlns:a16="http://schemas.microsoft.com/office/drawing/2014/main" id="{1CF6633E-7FE8-464B-82B6-B347CF9C9C8B}"/>
              </a:ext>
            </a:extLst>
          </p:cNvPr>
          <p:cNvSpPr/>
          <p:nvPr/>
        </p:nvSpPr>
        <p:spPr>
          <a:xfrm>
            <a:off x="310729" y="1941420"/>
            <a:ext cx="4649799" cy="338554"/>
          </a:xfrm>
          <a:prstGeom prst="rect">
            <a:avLst/>
          </a:prstGeom>
        </p:spPr>
        <p:txBody>
          <a:bodyPr wrap="none">
            <a:spAutoFit/>
          </a:bodyPr>
          <a:lstStyle/>
          <a:p>
            <a:r>
              <a:rPr lang="en-ES" sz="1600" dirty="0">
                <a:latin typeface="Avenir Book" panose="02000503020000020003" pitchFamily="2" charset="0"/>
                <a:cs typeface="Arial" panose="020B0604020202020204" pitchFamily="34" charset="0"/>
              </a:rPr>
              <a:t>Global mean Surface Temperature anomaly (in K)</a:t>
            </a:r>
            <a:endParaRPr lang="en-ES" sz="1600" dirty="0"/>
          </a:p>
        </p:txBody>
      </p:sp>
      <p:sp>
        <p:nvSpPr>
          <p:cNvPr id="4" name="Rectangle 3">
            <a:extLst>
              <a:ext uri="{FF2B5EF4-FFF2-40B4-BE49-F238E27FC236}">
                <a16:creationId xmlns:a16="http://schemas.microsoft.com/office/drawing/2014/main" id="{48B46A0B-5F44-F84F-B59B-2C2DAE40E8FC}"/>
              </a:ext>
            </a:extLst>
          </p:cNvPr>
          <p:cNvSpPr/>
          <p:nvPr/>
        </p:nvSpPr>
        <p:spPr>
          <a:xfrm>
            <a:off x="9123965" y="1768174"/>
            <a:ext cx="796834" cy="30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8" name="Título 1">
            <a:extLst>
              <a:ext uri="{FF2B5EF4-FFF2-40B4-BE49-F238E27FC236}">
                <a16:creationId xmlns:a16="http://schemas.microsoft.com/office/drawing/2014/main" id="{19B25F40-52A4-8C46-A3AD-A1EE5EC449C9}"/>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ESMs</a:t>
            </a:r>
            <a:r>
              <a:rPr lang="es-ES" sz="2700" b="0" dirty="0">
                <a:solidFill>
                  <a:schemeClr val="tx1"/>
                </a:solidFill>
                <a:latin typeface="Avenir Light" panose="020B0402020203020204" pitchFamily="34" charset="77"/>
              </a:rPr>
              <a:t> can </a:t>
            </a:r>
            <a:r>
              <a:rPr lang="es-ES" sz="2700" b="0" dirty="0" err="1">
                <a:solidFill>
                  <a:schemeClr val="tx1"/>
                </a:solidFill>
                <a:latin typeface="Avenir Light" panose="020B0402020203020204" pitchFamily="34" charset="77"/>
              </a:rPr>
              <a:t>help</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understand</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the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main</a:t>
            </a:r>
            <a:r>
              <a:rPr lang="es-ES" sz="2700" b="0" dirty="0">
                <a:solidFill>
                  <a:schemeClr val="tx1"/>
                </a:solidFill>
                <a:latin typeface="Avenir Light" panose="020B0402020203020204" pitchFamily="34" charset="77"/>
              </a:rPr>
              <a:t> drivers of </a:t>
            </a:r>
            <a:r>
              <a:rPr lang="es-ES" sz="2700" b="0" dirty="0" err="1">
                <a:solidFill>
                  <a:schemeClr val="tx1"/>
                </a:solidFill>
                <a:latin typeface="Avenir Light" panose="020B0402020203020204" pitchFamily="34" charset="77"/>
              </a:rPr>
              <a:t>past</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changes</a:t>
            </a:r>
            <a:r>
              <a:rPr lang="es-ES" sz="2700" b="0" dirty="0">
                <a:solidFill>
                  <a:schemeClr val="tx1"/>
                </a:solidFill>
                <a:latin typeface="Avenir Light" panose="020B0402020203020204" pitchFamily="34" charset="77"/>
              </a:rPr>
              <a:t> in </a:t>
            </a:r>
            <a:r>
              <a:rPr lang="es-ES" sz="2700" b="0" dirty="0" err="1">
                <a:solidFill>
                  <a:schemeClr val="tx1"/>
                </a:solidFill>
                <a:latin typeface="Avenir Light" panose="020B0402020203020204" pitchFamily="34" charset="77"/>
              </a:rPr>
              <a:t>climate</a:t>
            </a:r>
            <a:endParaRPr lang="es-ES" sz="2700" dirty="0">
              <a:solidFill>
                <a:schemeClr val="tx1"/>
              </a:solidFill>
              <a:latin typeface="Avenir Light" panose="020B0402020203020204" pitchFamily="34" charset="77"/>
            </a:endParaRPr>
          </a:p>
        </p:txBody>
      </p:sp>
      <p:pic>
        <p:nvPicPr>
          <p:cNvPr id="35" name="Picture 3">
            <a:extLst>
              <a:ext uri="{FF2B5EF4-FFF2-40B4-BE49-F238E27FC236}">
                <a16:creationId xmlns:a16="http://schemas.microsoft.com/office/drawing/2014/main" id="{03BE2138-A699-D24C-AEFF-BCD2BE0A987A}"/>
              </a:ext>
            </a:extLst>
          </p:cNvPr>
          <p:cNvPicPr/>
          <p:nvPr/>
        </p:nvPicPr>
        <p:blipFill rotWithShape="1">
          <a:blip r:embed="rId3"/>
          <a:srcRect r="51207"/>
          <a:stretch/>
        </p:blipFill>
        <p:spPr>
          <a:xfrm>
            <a:off x="7468978" y="2286319"/>
            <a:ext cx="1862336" cy="1554120"/>
          </a:xfrm>
          <a:prstGeom prst="rect">
            <a:avLst/>
          </a:prstGeom>
          <a:ln w="28575" cmpd="sng">
            <a:solidFill>
              <a:schemeClr val="tx1"/>
            </a:solidFill>
          </a:ln>
        </p:spPr>
      </p:pic>
      <p:sp>
        <p:nvSpPr>
          <p:cNvPr id="51" name="Título 1">
            <a:extLst>
              <a:ext uri="{FF2B5EF4-FFF2-40B4-BE49-F238E27FC236}">
                <a16:creationId xmlns:a16="http://schemas.microsoft.com/office/drawing/2014/main" id="{A8814F22-AAB9-6E46-8D5D-0CADE3113443}"/>
              </a:ext>
            </a:extLst>
          </p:cNvPr>
          <p:cNvSpPr>
            <a:spLocks noGrp="1"/>
          </p:cNvSpPr>
          <p:nvPr>
            <p:ph type="title"/>
          </p:nvPr>
        </p:nvSpPr>
        <p:spPr>
          <a:xfrm>
            <a:off x="462890" y="218250"/>
            <a:ext cx="10967110"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panose="02000503020000020003" pitchFamily="2" charset="0"/>
              </a:rPr>
              <a:t>climate</a:t>
            </a:r>
            <a:r>
              <a:rPr lang="es-ES" sz="3600" dirty="0">
                <a:latin typeface="Avenir" panose="02000503020000020003" pitchFamily="2" charset="0"/>
              </a:rPr>
              <a:t> </a:t>
            </a:r>
            <a:r>
              <a:rPr lang="es-ES" sz="3600" dirty="0" err="1">
                <a:latin typeface="Avenir" panose="02000503020000020003" pitchFamily="2" charset="0"/>
              </a:rPr>
              <a:t>change</a:t>
            </a:r>
            <a:r>
              <a:rPr lang="es-ES" sz="3600" dirty="0">
                <a:latin typeface="Avenir" panose="02000503020000020003" pitchFamily="2" charset="0"/>
              </a:rPr>
              <a:t> </a:t>
            </a:r>
            <a:r>
              <a:rPr lang="es-ES" sz="3600" dirty="0" err="1">
                <a:latin typeface="Avenir" panose="02000503020000020003" pitchFamily="2" charset="0"/>
              </a:rPr>
              <a:t>attribution</a:t>
            </a:r>
            <a:endParaRPr lang="es-ES" sz="3600" dirty="0">
              <a:latin typeface="Avenir" panose="02000503020000020003" pitchFamily="2" charset="0"/>
            </a:endParaRPr>
          </a:p>
        </p:txBody>
      </p:sp>
      <p:pic>
        <p:nvPicPr>
          <p:cNvPr id="52" name="Google Shape;63;p8">
            <a:extLst>
              <a:ext uri="{FF2B5EF4-FFF2-40B4-BE49-F238E27FC236}">
                <a16:creationId xmlns:a16="http://schemas.microsoft.com/office/drawing/2014/main" id="{B50F7D84-5A34-C243-9821-BCB0595704EB}"/>
              </a:ext>
            </a:extLst>
          </p:cNvPr>
          <p:cNvPicPr preferRelativeResize="0"/>
          <p:nvPr/>
        </p:nvPicPr>
        <p:blipFill rotWithShape="1">
          <a:blip r:embed="rId4">
            <a:alphaModFix/>
          </a:blip>
          <a:srcRect l="388" t="4443" b="39474"/>
          <a:stretch/>
        </p:blipFill>
        <p:spPr>
          <a:xfrm>
            <a:off x="5287876" y="2286319"/>
            <a:ext cx="1839497" cy="1560391"/>
          </a:xfrm>
          <a:prstGeom prst="rect">
            <a:avLst/>
          </a:prstGeom>
          <a:noFill/>
          <a:ln w="28575" cmpd="sng">
            <a:solidFill>
              <a:srgbClr val="000000"/>
            </a:solidFill>
          </a:ln>
        </p:spPr>
      </p:pic>
      <p:sp>
        <p:nvSpPr>
          <p:cNvPr id="53" name="Rectángulo 39">
            <a:extLst>
              <a:ext uri="{FF2B5EF4-FFF2-40B4-BE49-F238E27FC236}">
                <a16:creationId xmlns:a16="http://schemas.microsoft.com/office/drawing/2014/main" id="{5810673C-62D6-DB4E-AE9C-7CA8CC3F6862}"/>
              </a:ext>
            </a:extLst>
          </p:cNvPr>
          <p:cNvSpPr/>
          <p:nvPr/>
        </p:nvSpPr>
        <p:spPr>
          <a:xfrm>
            <a:off x="8460606" y="6475999"/>
            <a:ext cx="3325719" cy="338554"/>
          </a:xfrm>
          <a:prstGeom prst="rect">
            <a:avLst/>
          </a:prstGeom>
        </p:spPr>
        <p:txBody>
          <a:bodyPr wrap="none">
            <a:spAutoFit/>
          </a:bodyPr>
          <a:lstStyle/>
          <a:p>
            <a:r>
              <a:rPr lang="es-ES" sz="1600" dirty="0">
                <a:latin typeface="Avenir Book"/>
                <a:cs typeface="Avenir Book"/>
              </a:rPr>
              <a:t>Sea Surface </a:t>
            </a:r>
            <a:r>
              <a:rPr lang="es-ES" sz="1600" dirty="0" err="1">
                <a:latin typeface="Avenir Book"/>
                <a:cs typeface="Avenir Book"/>
              </a:rPr>
              <a:t>Temperature</a:t>
            </a:r>
            <a:r>
              <a:rPr lang="es-ES" sz="1600" dirty="0">
                <a:latin typeface="Avenir Book"/>
                <a:cs typeface="Avenir Book"/>
              </a:rPr>
              <a:t> </a:t>
            </a:r>
            <a:r>
              <a:rPr lang="es-ES" sz="1600" dirty="0" err="1">
                <a:latin typeface="Avenir Book"/>
                <a:cs typeface="Avenir Book"/>
              </a:rPr>
              <a:t>Anomaly</a:t>
            </a:r>
            <a:endParaRPr lang="es-ES" sz="1600" dirty="0">
              <a:latin typeface="Avenir Book"/>
              <a:cs typeface="Avenir Book"/>
            </a:endParaRPr>
          </a:p>
        </p:txBody>
      </p:sp>
      <p:pic>
        <p:nvPicPr>
          <p:cNvPr id="54" name="Imagen 1">
            <a:extLst>
              <a:ext uri="{FF2B5EF4-FFF2-40B4-BE49-F238E27FC236}">
                <a16:creationId xmlns:a16="http://schemas.microsoft.com/office/drawing/2014/main" id="{D40A70F2-4B7D-804E-AC5E-FBA7AF552F9A}"/>
              </a:ext>
            </a:extLst>
          </p:cNvPr>
          <p:cNvPicPr>
            <a:picLocks noChangeAspect="1"/>
          </p:cNvPicPr>
          <p:nvPr/>
        </p:nvPicPr>
        <p:blipFill>
          <a:blip r:embed="rId5"/>
          <a:stretch>
            <a:fillRect/>
          </a:stretch>
        </p:blipFill>
        <p:spPr>
          <a:xfrm>
            <a:off x="8593152" y="4638322"/>
            <a:ext cx="3030373" cy="1843477"/>
          </a:xfrm>
          <a:prstGeom prst="rect">
            <a:avLst/>
          </a:prstGeom>
        </p:spPr>
      </p:pic>
      <p:sp>
        <p:nvSpPr>
          <p:cNvPr id="55" name="Rectángulo 2">
            <a:extLst>
              <a:ext uri="{FF2B5EF4-FFF2-40B4-BE49-F238E27FC236}">
                <a16:creationId xmlns:a16="http://schemas.microsoft.com/office/drawing/2014/main" id="{B02158E1-D82E-3B4C-AAF5-F6238BA75E34}"/>
              </a:ext>
            </a:extLst>
          </p:cNvPr>
          <p:cNvSpPr/>
          <p:nvPr/>
        </p:nvSpPr>
        <p:spPr>
          <a:xfrm>
            <a:off x="8863996" y="4470068"/>
            <a:ext cx="859531" cy="307776"/>
          </a:xfrm>
          <a:prstGeom prst="rect">
            <a:avLst/>
          </a:prstGeom>
          <a:solidFill>
            <a:srgbClr val="FFFFFF"/>
          </a:solidFill>
        </p:spPr>
        <p:txBody>
          <a:bodyPr wrap="none">
            <a:spAutoFit/>
          </a:bodyPr>
          <a:lstStyle/>
          <a:p>
            <a:r>
              <a:rPr lang="es-ES" sz="1600" b="1" dirty="0">
                <a:latin typeface="Avenir Book" panose="02000503020000020003" pitchFamily="2" charset="0"/>
                <a:cs typeface="Avenir Medium"/>
              </a:rPr>
              <a:t>El Niño</a:t>
            </a:r>
            <a:endParaRPr lang="es-ES" sz="1600" b="1" dirty="0">
              <a:latin typeface="Avenir Book" panose="02000503020000020003" pitchFamily="2" charset="0"/>
            </a:endParaRPr>
          </a:p>
        </p:txBody>
      </p:sp>
      <p:sp>
        <p:nvSpPr>
          <p:cNvPr id="57" name="Rectángulo 2">
            <a:extLst>
              <a:ext uri="{FF2B5EF4-FFF2-40B4-BE49-F238E27FC236}">
                <a16:creationId xmlns:a16="http://schemas.microsoft.com/office/drawing/2014/main" id="{A5E83794-F695-9643-91DD-3795CE19D542}"/>
              </a:ext>
            </a:extLst>
          </p:cNvPr>
          <p:cNvSpPr/>
          <p:nvPr/>
        </p:nvSpPr>
        <p:spPr>
          <a:xfrm>
            <a:off x="10360945" y="4470068"/>
            <a:ext cx="883575" cy="307776"/>
          </a:xfrm>
          <a:prstGeom prst="rect">
            <a:avLst/>
          </a:prstGeom>
          <a:solidFill>
            <a:srgbClr val="FFFFFF"/>
          </a:solidFill>
        </p:spPr>
        <p:txBody>
          <a:bodyPr wrap="none">
            <a:spAutoFit/>
          </a:bodyPr>
          <a:lstStyle/>
          <a:p>
            <a:r>
              <a:rPr lang="es-ES" sz="1600" b="1">
                <a:latin typeface="Avenir Book" panose="02000503020000020003" pitchFamily="2" charset="0"/>
              </a:rPr>
              <a:t>La Niña</a:t>
            </a:r>
            <a:endParaRPr lang="es-ES" sz="1600" b="1" dirty="0">
              <a:latin typeface="Avenir Book" panose="02000503020000020003" pitchFamily="2" charset="0"/>
            </a:endParaRPr>
          </a:p>
        </p:txBody>
      </p:sp>
      <p:pic>
        <p:nvPicPr>
          <p:cNvPr id="58" name="Imagen 1">
            <a:extLst>
              <a:ext uri="{FF2B5EF4-FFF2-40B4-BE49-F238E27FC236}">
                <a16:creationId xmlns:a16="http://schemas.microsoft.com/office/drawing/2014/main" id="{BBD1DDBC-A778-C143-BE90-CFA297C006B1}"/>
              </a:ext>
            </a:extLst>
          </p:cNvPr>
          <p:cNvPicPr>
            <a:picLocks noChangeAspect="1"/>
          </p:cNvPicPr>
          <p:nvPr/>
        </p:nvPicPr>
        <p:blipFill rotWithShape="1">
          <a:blip r:embed="rId6"/>
          <a:srcRect t="8290"/>
          <a:stretch/>
        </p:blipFill>
        <p:spPr>
          <a:xfrm>
            <a:off x="5072093" y="4895220"/>
            <a:ext cx="3281807" cy="1843477"/>
          </a:xfrm>
          <a:prstGeom prst="rect">
            <a:avLst/>
          </a:prstGeom>
        </p:spPr>
      </p:pic>
      <p:sp>
        <p:nvSpPr>
          <p:cNvPr id="23" name="Rectángulo 2">
            <a:extLst>
              <a:ext uri="{FF2B5EF4-FFF2-40B4-BE49-F238E27FC236}">
                <a16:creationId xmlns:a16="http://schemas.microsoft.com/office/drawing/2014/main" id="{78AA38E1-7DA4-774A-ABCF-CAFD3A76F973}"/>
              </a:ext>
            </a:extLst>
          </p:cNvPr>
          <p:cNvSpPr/>
          <p:nvPr/>
        </p:nvSpPr>
        <p:spPr>
          <a:xfrm>
            <a:off x="5584014" y="3917487"/>
            <a:ext cx="1311065" cy="338554"/>
          </a:xfrm>
          <a:prstGeom prst="rect">
            <a:avLst/>
          </a:prstGeom>
        </p:spPr>
        <p:txBody>
          <a:bodyPr wrap="none">
            <a:spAutoFit/>
          </a:bodyPr>
          <a:lstStyle/>
          <a:p>
            <a:r>
              <a:rPr lang="es-ES" sz="1600" b="1" dirty="0" err="1">
                <a:latin typeface="Avenir" panose="02000503020000020003" pitchFamily="2" charset="0"/>
                <a:cs typeface="Avenir Medium"/>
              </a:rPr>
              <a:t>Atmosphere</a:t>
            </a:r>
            <a:endParaRPr lang="es-ES" sz="1600" b="1" dirty="0">
              <a:latin typeface="Avenir" panose="02000503020000020003" pitchFamily="2" charset="0"/>
              <a:cs typeface="Avenir Medium"/>
            </a:endParaRPr>
          </a:p>
        </p:txBody>
      </p:sp>
      <p:sp>
        <p:nvSpPr>
          <p:cNvPr id="24" name="Rectángulo 2">
            <a:extLst>
              <a:ext uri="{FF2B5EF4-FFF2-40B4-BE49-F238E27FC236}">
                <a16:creationId xmlns:a16="http://schemas.microsoft.com/office/drawing/2014/main" id="{BA78AEF6-11AB-824D-AABF-3D0C08153BF3}"/>
              </a:ext>
            </a:extLst>
          </p:cNvPr>
          <p:cNvSpPr/>
          <p:nvPr/>
        </p:nvSpPr>
        <p:spPr>
          <a:xfrm>
            <a:off x="7995453" y="3917487"/>
            <a:ext cx="788999" cy="338554"/>
          </a:xfrm>
          <a:prstGeom prst="rect">
            <a:avLst/>
          </a:prstGeom>
        </p:spPr>
        <p:txBody>
          <a:bodyPr wrap="none">
            <a:spAutoFit/>
          </a:bodyPr>
          <a:lstStyle/>
          <a:p>
            <a:r>
              <a:rPr lang="es-ES" sz="1600" b="1" dirty="0" err="1">
                <a:latin typeface="Avenir" panose="02000503020000020003" pitchFamily="2" charset="0"/>
                <a:cs typeface="Avenir Medium"/>
              </a:rPr>
              <a:t>Ocean</a:t>
            </a:r>
            <a:endParaRPr lang="es-ES" sz="1600" b="1" dirty="0">
              <a:latin typeface="Avenir" panose="02000503020000020003" pitchFamily="2" charset="0"/>
              <a:cs typeface="Avenir Medium"/>
            </a:endParaRPr>
          </a:p>
        </p:txBody>
      </p:sp>
      <p:sp>
        <p:nvSpPr>
          <p:cNvPr id="27" name="Rectángulo 31">
            <a:extLst>
              <a:ext uri="{FF2B5EF4-FFF2-40B4-BE49-F238E27FC236}">
                <a16:creationId xmlns:a16="http://schemas.microsoft.com/office/drawing/2014/main" id="{A50B833D-AA7E-B249-A138-64097D992E11}"/>
              </a:ext>
            </a:extLst>
          </p:cNvPr>
          <p:cNvSpPr/>
          <p:nvPr/>
        </p:nvSpPr>
        <p:spPr>
          <a:xfrm>
            <a:off x="5690642" y="1657324"/>
            <a:ext cx="3188822" cy="400110"/>
          </a:xfrm>
          <a:prstGeom prst="rect">
            <a:avLst/>
          </a:prstGeom>
          <a:solidFill>
            <a:schemeClr val="accent4">
              <a:lumMod val="50000"/>
            </a:schemeClr>
          </a:solidFill>
        </p:spPr>
        <p:txBody>
          <a:bodyPr wrap="none">
            <a:spAutoFit/>
          </a:bodyPr>
          <a:lstStyle/>
          <a:p>
            <a:pPr algn="ctr"/>
            <a:r>
              <a:rPr lang="es-ES" sz="2000" b="1" dirty="0" err="1">
                <a:solidFill>
                  <a:schemeClr val="bg1"/>
                </a:solidFill>
                <a:latin typeface="Avenir Book" panose="02000503020000020003" pitchFamily="2" charset="0"/>
                <a:cs typeface="Avenir Heavy"/>
              </a:rPr>
              <a:t>Internal</a:t>
            </a:r>
            <a:r>
              <a:rPr lang="es-ES" sz="2000" b="1" dirty="0">
                <a:solidFill>
                  <a:schemeClr val="bg1"/>
                </a:solidFill>
                <a:latin typeface="Avenir Book" panose="02000503020000020003" pitchFamily="2" charset="0"/>
                <a:cs typeface="Avenir Heavy"/>
              </a:rPr>
              <a:t> </a:t>
            </a:r>
            <a:r>
              <a:rPr lang="es-ES" sz="2000" b="1" dirty="0" err="1">
                <a:solidFill>
                  <a:schemeClr val="bg1"/>
                </a:solidFill>
                <a:latin typeface="Avenir Book" panose="02000503020000020003" pitchFamily="2" charset="0"/>
                <a:cs typeface="Avenir Heavy"/>
              </a:rPr>
              <a:t>Climate</a:t>
            </a:r>
            <a:r>
              <a:rPr lang="es-ES" sz="2000" b="1" dirty="0">
                <a:solidFill>
                  <a:schemeClr val="bg1"/>
                </a:solidFill>
                <a:latin typeface="Avenir Book" panose="02000503020000020003" pitchFamily="2" charset="0"/>
                <a:cs typeface="Avenir Heavy"/>
              </a:rPr>
              <a:t> </a:t>
            </a:r>
            <a:r>
              <a:rPr lang="es-ES" sz="2000" b="1" dirty="0" err="1">
                <a:solidFill>
                  <a:schemeClr val="bg1"/>
                </a:solidFill>
                <a:latin typeface="Avenir Book" panose="02000503020000020003" pitchFamily="2" charset="0"/>
                <a:cs typeface="Avenir Heavy"/>
              </a:rPr>
              <a:t>Variability</a:t>
            </a:r>
            <a:endParaRPr lang="es-ES" sz="2000" dirty="0">
              <a:solidFill>
                <a:schemeClr val="bg1"/>
              </a:solidFill>
              <a:latin typeface="Avenir Book" panose="02000503020000020003" pitchFamily="2" charset="0"/>
              <a:cs typeface="Avenir Heavy"/>
            </a:endParaRPr>
          </a:p>
        </p:txBody>
      </p:sp>
      <p:sp>
        <p:nvSpPr>
          <p:cNvPr id="2" name="TextBox 1">
            <a:extLst>
              <a:ext uri="{FF2B5EF4-FFF2-40B4-BE49-F238E27FC236}">
                <a16:creationId xmlns:a16="http://schemas.microsoft.com/office/drawing/2014/main" id="{833A17F6-2692-8F46-8690-C3418BC5B581}"/>
              </a:ext>
            </a:extLst>
          </p:cNvPr>
          <p:cNvSpPr txBox="1"/>
          <p:nvPr/>
        </p:nvSpPr>
        <p:spPr>
          <a:xfrm>
            <a:off x="1088250" y="5087680"/>
            <a:ext cx="3600000" cy="936000"/>
          </a:xfrm>
          <a:prstGeom prst="rect">
            <a:avLst/>
          </a:prstGeom>
          <a:solidFill>
            <a:schemeClr val="accent6"/>
          </a:solidFill>
          <a:ln>
            <a:noFill/>
          </a:ln>
        </p:spPr>
        <p:txBody>
          <a:bodyPr wrap="none" rtlCol="0" anchor="ctr">
            <a:spAutoFit/>
          </a:bodyPr>
          <a:lstStyle/>
          <a:p>
            <a:pPr algn="ctr"/>
            <a:r>
              <a:rPr lang="en-ES" sz="1600" dirty="0">
                <a:solidFill>
                  <a:schemeClr val="bg1"/>
                </a:solidFill>
                <a:latin typeface="Avenir Light" panose="020B0402020203020204" pitchFamily="34" charset="77"/>
              </a:rPr>
              <a:t>Some of the year-to-year changes</a:t>
            </a:r>
          </a:p>
          <a:p>
            <a:pPr algn="ctr"/>
            <a:r>
              <a:rPr lang="en-GB" sz="1600" dirty="0">
                <a:solidFill>
                  <a:schemeClr val="bg1"/>
                </a:solidFill>
                <a:latin typeface="Avenir Light" panose="020B0402020203020204" pitchFamily="34" charset="77"/>
              </a:rPr>
              <a:t>i</a:t>
            </a:r>
            <a:r>
              <a:rPr lang="en-ES" sz="1600" dirty="0">
                <a:solidFill>
                  <a:schemeClr val="bg1"/>
                </a:solidFill>
                <a:latin typeface="Avenir Light" panose="020B0402020203020204" pitchFamily="34" charset="77"/>
              </a:rPr>
              <a:t>n global mean temperature can </a:t>
            </a:r>
          </a:p>
          <a:p>
            <a:pPr algn="ctr"/>
            <a:r>
              <a:rPr lang="en-ES" sz="1600" dirty="0">
                <a:solidFill>
                  <a:schemeClr val="bg1"/>
                </a:solidFill>
                <a:latin typeface="Avenir Light" panose="020B0402020203020204" pitchFamily="34" charset="77"/>
              </a:rPr>
              <a:t>be explained by ENSO variability </a:t>
            </a:r>
          </a:p>
        </p:txBody>
      </p:sp>
      <p:sp>
        <p:nvSpPr>
          <p:cNvPr id="5" name="Oval 4">
            <a:extLst>
              <a:ext uri="{FF2B5EF4-FFF2-40B4-BE49-F238E27FC236}">
                <a16:creationId xmlns:a16="http://schemas.microsoft.com/office/drawing/2014/main" id="{D1629206-B578-AC41-ABCF-302089B3354B}"/>
              </a:ext>
            </a:extLst>
          </p:cNvPr>
          <p:cNvSpPr/>
          <p:nvPr/>
        </p:nvSpPr>
        <p:spPr>
          <a:xfrm>
            <a:off x="3131128" y="2571234"/>
            <a:ext cx="1526950" cy="1659407"/>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9" name="Oval 28">
            <a:extLst>
              <a:ext uri="{FF2B5EF4-FFF2-40B4-BE49-F238E27FC236}">
                <a16:creationId xmlns:a16="http://schemas.microsoft.com/office/drawing/2014/main" id="{CC51E855-C2D8-6C4D-B5EE-5E157F6F6E9A}"/>
              </a:ext>
            </a:extLst>
          </p:cNvPr>
          <p:cNvSpPr/>
          <p:nvPr/>
        </p:nvSpPr>
        <p:spPr>
          <a:xfrm>
            <a:off x="7306512" y="5165629"/>
            <a:ext cx="1044391" cy="1153823"/>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cxnSp>
        <p:nvCxnSpPr>
          <p:cNvPr id="7" name="Straight Arrow Connector 6">
            <a:extLst>
              <a:ext uri="{FF2B5EF4-FFF2-40B4-BE49-F238E27FC236}">
                <a16:creationId xmlns:a16="http://schemas.microsoft.com/office/drawing/2014/main" id="{A04836AB-A7E8-4749-9CDF-F27F1F67D7E9}"/>
              </a:ext>
            </a:extLst>
          </p:cNvPr>
          <p:cNvCxnSpPr>
            <a:cxnSpLocks/>
          </p:cNvCxnSpPr>
          <p:nvPr/>
        </p:nvCxnSpPr>
        <p:spPr>
          <a:xfrm flipH="1">
            <a:off x="3685310" y="4228331"/>
            <a:ext cx="96981" cy="780612"/>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BA6739F-5ACC-FD4C-9506-D849D1835359}"/>
              </a:ext>
            </a:extLst>
          </p:cNvPr>
          <p:cNvCxnSpPr>
            <a:cxnSpLocks/>
          </p:cNvCxnSpPr>
          <p:nvPr/>
        </p:nvCxnSpPr>
        <p:spPr>
          <a:xfrm flipH="1" flipV="1">
            <a:off x="4735579" y="5555680"/>
            <a:ext cx="2580770" cy="100395"/>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3" name="CuadroTexto 16">
            <a:extLst>
              <a:ext uri="{FF2B5EF4-FFF2-40B4-BE49-F238E27FC236}">
                <a16:creationId xmlns:a16="http://schemas.microsoft.com/office/drawing/2014/main" id="{5753C0DF-A61E-9349-BFFB-3CBBE0A13856}"/>
              </a:ext>
            </a:extLst>
          </p:cNvPr>
          <p:cNvSpPr txBox="1"/>
          <p:nvPr/>
        </p:nvSpPr>
        <p:spPr>
          <a:xfrm>
            <a:off x="5024960" y="4608497"/>
            <a:ext cx="3569183" cy="338554"/>
          </a:xfrm>
          <a:prstGeom prst="rect">
            <a:avLst/>
          </a:prstGeom>
          <a:noFill/>
        </p:spPr>
        <p:txBody>
          <a:bodyPr wrap="none" rtlCol="0">
            <a:spAutoFit/>
          </a:bodyPr>
          <a:lstStyle/>
          <a:p>
            <a:pPr algn="ctr"/>
            <a:r>
              <a:rPr lang="es-ES" sz="1600" dirty="0">
                <a:latin typeface="Avenir Light" panose="020B0402020203020204" pitchFamily="34" charset="77"/>
                <a:cs typeface="Avenir Book"/>
              </a:rPr>
              <a:t>El Niño-</a:t>
            </a:r>
            <a:r>
              <a:rPr lang="es-ES" sz="1600" dirty="0" err="1">
                <a:latin typeface="Avenir Light" panose="020B0402020203020204" pitchFamily="34" charset="77"/>
                <a:cs typeface="Avenir Book"/>
              </a:rPr>
              <a:t>Southern</a:t>
            </a:r>
            <a:r>
              <a:rPr lang="es-ES" sz="1600" dirty="0">
                <a:latin typeface="Avenir Light" panose="020B0402020203020204" pitchFamily="34" charset="77"/>
                <a:cs typeface="Avenir Book"/>
              </a:rPr>
              <a:t> </a:t>
            </a:r>
            <a:r>
              <a:rPr lang="es-ES" sz="1600" dirty="0" err="1">
                <a:latin typeface="Avenir Light" panose="020B0402020203020204" pitchFamily="34" charset="77"/>
                <a:cs typeface="Avenir Book"/>
              </a:rPr>
              <a:t>Oscillation</a:t>
            </a:r>
            <a:r>
              <a:rPr lang="es-ES" sz="1600" dirty="0">
                <a:latin typeface="Avenir Light" panose="020B0402020203020204" pitchFamily="34" charset="77"/>
                <a:cs typeface="Avenir Book"/>
              </a:rPr>
              <a:t> - </a:t>
            </a:r>
            <a:r>
              <a:rPr lang="es-ES" sz="1600" b="1" dirty="0">
                <a:latin typeface="Avenir Light" panose="020B0402020203020204" pitchFamily="34" charset="77"/>
                <a:cs typeface="Avenir Book"/>
              </a:rPr>
              <a:t>ENSO</a:t>
            </a:r>
            <a:endParaRPr lang="es-ES" sz="1600" dirty="0">
              <a:latin typeface="Avenir Light" panose="020B0402020203020204" pitchFamily="34" charset="77"/>
              <a:cs typeface="Avenir Book"/>
            </a:endParaRPr>
          </a:p>
        </p:txBody>
      </p:sp>
    </p:spTree>
    <p:extLst>
      <p:ext uri="{BB962C8B-B14F-4D97-AF65-F5344CB8AC3E}">
        <p14:creationId xmlns:p14="http://schemas.microsoft.com/office/powerpoint/2010/main" val="2539692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1BF4795-11EE-B74E-9AAF-77EF882887FC}"/>
              </a:ext>
            </a:extLst>
          </p:cNvPr>
          <p:cNvSpPr/>
          <p:nvPr/>
        </p:nvSpPr>
        <p:spPr>
          <a:xfrm>
            <a:off x="5122103" y="2179022"/>
            <a:ext cx="4352602" cy="218551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pic>
        <p:nvPicPr>
          <p:cNvPr id="28" name="Imagen 14">
            <a:extLst>
              <a:ext uri="{FF2B5EF4-FFF2-40B4-BE49-F238E27FC236}">
                <a16:creationId xmlns:a16="http://schemas.microsoft.com/office/drawing/2014/main" id="{0E37F394-35E9-BF45-9CFF-8346A14AC800}"/>
              </a:ext>
            </a:extLst>
          </p:cNvPr>
          <p:cNvPicPr>
            <a:picLocks noChangeAspect="1"/>
          </p:cNvPicPr>
          <p:nvPr/>
        </p:nvPicPr>
        <p:blipFill rotWithShape="1">
          <a:blip r:embed="rId2">
            <a:extLst>
              <a:ext uri="{28A0092B-C50C-407E-A947-70E740481C1C}">
                <a14:useLocalDpi xmlns:a14="http://schemas.microsoft.com/office/drawing/2010/main" val="0"/>
              </a:ext>
            </a:extLst>
          </a:blip>
          <a:srcRect l="6258"/>
          <a:stretch/>
        </p:blipFill>
        <p:spPr>
          <a:xfrm>
            <a:off x="49863" y="2232680"/>
            <a:ext cx="5040000" cy="2803973"/>
          </a:xfrm>
          <a:prstGeom prst="rect">
            <a:avLst/>
          </a:prstGeom>
        </p:spPr>
      </p:pic>
      <p:sp>
        <p:nvSpPr>
          <p:cNvPr id="3" name="Rectangle 2">
            <a:extLst>
              <a:ext uri="{FF2B5EF4-FFF2-40B4-BE49-F238E27FC236}">
                <a16:creationId xmlns:a16="http://schemas.microsoft.com/office/drawing/2014/main" id="{1CF6633E-7FE8-464B-82B6-B347CF9C9C8B}"/>
              </a:ext>
            </a:extLst>
          </p:cNvPr>
          <p:cNvSpPr/>
          <p:nvPr/>
        </p:nvSpPr>
        <p:spPr>
          <a:xfrm>
            <a:off x="310729" y="1941420"/>
            <a:ext cx="4649799" cy="338554"/>
          </a:xfrm>
          <a:prstGeom prst="rect">
            <a:avLst/>
          </a:prstGeom>
        </p:spPr>
        <p:txBody>
          <a:bodyPr wrap="none">
            <a:spAutoFit/>
          </a:bodyPr>
          <a:lstStyle/>
          <a:p>
            <a:r>
              <a:rPr lang="en-ES" sz="1600" dirty="0">
                <a:latin typeface="Avenir Book" panose="02000503020000020003" pitchFamily="2" charset="0"/>
                <a:cs typeface="Arial" panose="020B0604020202020204" pitchFamily="34" charset="0"/>
              </a:rPr>
              <a:t>Global mean Surface Temperature anomaly (in K)</a:t>
            </a:r>
            <a:endParaRPr lang="en-ES" sz="1600" dirty="0"/>
          </a:p>
        </p:txBody>
      </p:sp>
      <p:sp>
        <p:nvSpPr>
          <p:cNvPr id="4" name="Rectangle 3">
            <a:extLst>
              <a:ext uri="{FF2B5EF4-FFF2-40B4-BE49-F238E27FC236}">
                <a16:creationId xmlns:a16="http://schemas.microsoft.com/office/drawing/2014/main" id="{48B46A0B-5F44-F84F-B59B-2C2DAE40E8FC}"/>
              </a:ext>
            </a:extLst>
          </p:cNvPr>
          <p:cNvSpPr/>
          <p:nvPr/>
        </p:nvSpPr>
        <p:spPr>
          <a:xfrm>
            <a:off x="9123965" y="1768174"/>
            <a:ext cx="796834" cy="30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4" name="Rectángulo 2">
            <a:extLst>
              <a:ext uri="{FF2B5EF4-FFF2-40B4-BE49-F238E27FC236}">
                <a16:creationId xmlns:a16="http://schemas.microsoft.com/office/drawing/2014/main" id="{91EFB33F-A687-2C49-A0D4-E724ADCF2B25}"/>
              </a:ext>
            </a:extLst>
          </p:cNvPr>
          <p:cNvSpPr/>
          <p:nvPr/>
        </p:nvSpPr>
        <p:spPr>
          <a:xfrm>
            <a:off x="5584014" y="3917487"/>
            <a:ext cx="1311065" cy="338554"/>
          </a:xfrm>
          <a:prstGeom prst="rect">
            <a:avLst/>
          </a:prstGeom>
        </p:spPr>
        <p:txBody>
          <a:bodyPr wrap="none">
            <a:spAutoFit/>
          </a:bodyPr>
          <a:lstStyle/>
          <a:p>
            <a:r>
              <a:rPr lang="es-ES" sz="1600" b="1" dirty="0" err="1">
                <a:latin typeface="Avenir" panose="02000503020000020003" pitchFamily="2" charset="0"/>
                <a:cs typeface="Avenir Medium"/>
              </a:rPr>
              <a:t>Atmosphere</a:t>
            </a:r>
            <a:endParaRPr lang="es-ES" sz="1600" b="1" dirty="0">
              <a:latin typeface="Avenir" panose="02000503020000020003" pitchFamily="2" charset="0"/>
              <a:cs typeface="Avenir Medium"/>
            </a:endParaRPr>
          </a:p>
        </p:txBody>
      </p:sp>
      <p:sp>
        <p:nvSpPr>
          <p:cNvPr id="88" name="Título 1">
            <a:extLst>
              <a:ext uri="{FF2B5EF4-FFF2-40B4-BE49-F238E27FC236}">
                <a16:creationId xmlns:a16="http://schemas.microsoft.com/office/drawing/2014/main" id="{19B25F40-52A4-8C46-A3AD-A1EE5EC449C9}"/>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ESMs</a:t>
            </a:r>
            <a:r>
              <a:rPr lang="es-ES" sz="2700" b="0" dirty="0">
                <a:solidFill>
                  <a:schemeClr val="tx1"/>
                </a:solidFill>
                <a:latin typeface="Avenir Light" panose="020B0402020203020204" pitchFamily="34" charset="77"/>
              </a:rPr>
              <a:t> can </a:t>
            </a:r>
            <a:r>
              <a:rPr lang="es-ES" sz="2700" b="0" dirty="0" err="1">
                <a:solidFill>
                  <a:schemeClr val="tx1"/>
                </a:solidFill>
                <a:latin typeface="Avenir Light" panose="020B0402020203020204" pitchFamily="34" charset="77"/>
              </a:rPr>
              <a:t>help</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understand</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the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main</a:t>
            </a:r>
            <a:r>
              <a:rPr lang="es-ES" sz="2700" b="0" dirty="0">
                <a:solidFill>
                  <a:schemeClr val="tx1"/>
                </a:solidFill>
                <a:latin typeface="Avenir Light" panose="020B0402020203020204" pitchFamily="34" charset="77"/>
              </a:rPr>
              <a:t> drivers of </a:t>
            </a:r>
            <a:r>
              <a:rPr lang="es-ES" sz="2700" b="0" dirty="0" err="1">
                <a:solidFill>
                  <a:schemeClr val="tx1"/>
                </a:solidFill>
                <a:latin typeface="Avenir Light" panose="020B0402020203020204" pitchFamily="34" charset="77"/>
              </a:rPr>
              <a:t>past</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changes</a:t>
            </a:r>
            <a:r>
              <a:rPr lang="es-ES" sz="2700" b="0" dirty="0">
                <a:solidFill>
                  <a:schemeClr val="tx1"/>
                </a:solidFill>
                <a:latin typeface="Avenir Light" panose="020B0402020203020204" pitchFamily="34" charset="77"/>
              </a:rPr>
              <a:t> in </a:t>
            </a:r>
            <a:r>
              <a:rPr lang="es-ES" sz="2700" b="0" dirty="0" err="1">
                <a:solidFill>
                  <a:schemeClr val="tx1"/>
                </a:solidFill>
                <a:latin typeface="Avenir Light" panose="020B0402020203020204" pitchFamily="34" charset="77"/>
              </a:rPr>
              <a:t>climate</a:t>
            </a:r>
            <a:endParaRPr lang="es-ES" sz="2700" dirty="0">
              <a:solidFill>
                <a:schemeClr val="tx1"/>
              </a:solidFill>
              <a:latin typeface="Avenir Light" panose="020B0402020203020204" pitchFamily="34" charset="77"/>
            </a:endParaRPr>
          </a:p>
        </p:txBody>
      </p:sp>
      <p:pic>
        <p:nvPicPr>
          <p:cNvPr id="35" name="Picture 3">
            <a:extLst>
              <a:ext uri="{FF2B5EF4-FFF2-40B4-BE49-F238E27FC236}">
                <a16:creationId xmlns:a16="http://schemas.microsoft.com/office/drawing/2014/main" id="{03BE2138-A699-D24C-AEFF-BCD2BE0A987A}"/>
              </a:ext>
            </a:extLst>
          </p:cNvPr>
          <p:cNvPicPr/>
          <p:nvPr/>
        </p:nvPicPr>
        <p:blipFill rotWithShape="1">
          <a:blip r:embed="rId3"/>
          <a:srcRect r="51207"/>
          <a:stretch/>
        </p:blipFill>
        <p:spPr>
          <a:xfrm>
            <a:off x="7468978" y="2286319"/>
            <a:ext cx="1862336" cy="1554120"/>
          </a:xfrm>
          <a:prstGeom prst="rect">
            <a:avLst/>
          </a:prstGeom>
          <a:ln w="28575" cmpd="sng">
            <a:solidFill>
              <a:schemeClr val="tx1"/>
            </a:solidFill>
          </a:ln>
        </p:spPr>
      </p:pic>
      <p:sp>
        <p:nvSpPr>
          <p:cNvPr id="48" name="Rectángulo 2">
            <a:extLst>
              <a:ext uri="{FF2B5EF4-FFF2-40B4-BE49-F238E27FC236}">
                <a16:creationId xmlns:a16="http://schemas.microsoft.com/office/drawing/2014/main" id="{4DA2ABC8-0538-ED49-9F78-1973F8179DCD}"/>
              </a:ext>
            </a:extLst>
          </p:cNvPr>
          <p:cNvSpPr/>
          <p:nvPr/>
        </p:nvSpPr>
        <p:spPr>
          <a:xfrm>
            <a:off x="7995453" y="3917487"/>
            <a:ext cx="788999" cy="338554"/>
          </a:xfrm>
          <a:prstGeom prst="rect">
            <a:avLst/>
          </a:prstGeom>
        </p:spPr>
        <p:txBody>
          <a:bodyPr wrap="none">
            <a:spAutoFit/>
          </a:bodyPr>
          <a:lstStyle/>
          <a:p>
            <a:r>
              <a:rPr lang="es-ES" sz="1600" b="1" dirty="0" err="1">
                <a:latin typeface="Avenir" panose="02000503020000020003" pitchFamily="2" charset="0"/>
                <a:cs typeface="Avenir Medium"/>
              </a:rPr>
              <a:t>Ocean</a:t>
            </a:r>
            <a:endParaRPr lang="es-ES" sz="1600" b="1" dirty="0">
              <a:latin typeface="Avenir" panose="02000503020000020003" pitchFamily="2" charset="0"/>
              <a:cs typeface="Avenir Medium"/>
            </a:endParaRPr>
          </a:p>
        </p:txBody>
      </p:sp>
      <p:sp>
        <p:nvSpPr>
          <p:cNvPr id="51" name="Título 1">
            <a:extLst>
              <a:ext uri="{FF2B5EF4-FFF2-40B4-BE49-F238E27FC236}">
                <a16:creationId xmlns:a16="http://schemas.microsoft.com/office/drawing/2014/main" id="{A8814F22-AAB9-6E46-8D5D-0CADE3113443}"/>
              </a:ext>
            </a:extLst>
          </p:cNvPr>
          <p:cNvSpPr>
            <a:spLocks noGrp="1"/>
          </p:cNvSpPr>
          <p:nvPr>
            <p:ph type="title"/>
          </p:nvPr>
        </p:nvSpPr>
        <p:spPr>
          <a:xfrm>
            <a:off x="462890" y="218250"/>
            <a:ext cx="10967110"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panose="02000503020000020003" pitchFamily="2" charset="0"/>
              </a:rPr>
              <a:t>climate</a:t>
            </a:r>
            <a:r>
              <a:rPr lang="es-ES" sz="3600" dirty="0">
                <a:latin typeface="Avenir" panose="02000503020000020003" pitchFamily="2" charset="0"/>
              </a:rPr>
              <a:t> </a:t>
            </a:r>
            <a:r>
              <a:rPr lang="es-ES" sz="3600" dirty="0" err="1">
                <a:latin typeface="Avenir" panose="02000503020000020003" pitchFamily="2" charset="0"/>
              </a:rPr>
              <a:t>change</a:t>
            </a:r>
            <a:r>
              <a:rPr lang="es-ES" sz="3600" dirty="0">
                <a:latin typeface="Avenir" panose="02000503020000020003" pitchFamily="2" charset="0"/>
              </a:rPr>
              <a:t> </a:t>
            </a:r>
            <a:r>
              <a:rPr lang="es-ES" sz="3600" dirty="0" err="1">
                <a:latin typeface="Avenir" panose="02000503020000020003" pitchFamily="2" charset="0"/>
              </a:rPr>
              <a:t>attribution</a:t>
            </a:r>
            <a:endParaRPr lang="es-ES" sz="3600" dirty="0">
              <a:latin typeface="Avenir" panose="02000503020000020003" pitchFamily="2" charset="0"/>
            </a:endParaRPr>
          </a:p>
        </p:txBody>
      </p:sp>
      <p:pic>
        <p:nvPicPr>
          <p:cNvPr id="52" name="Google Shape;63;p8">
            <a:extLst>
              <a:ext uri="{FF2B5EF4-FFF2-40B4-BE49-F238E27FC236}">
                <a16:creationId xmlns:a16="http://schemas.microsoft.com/office/drawing/2014/main" id="{B50F7D84-5A34-C243-9821-BCB0595704EB}"/>
              </a:ext>
            </a:extLst>
          </p:cNvPr>
          <p:cNvPicPr preferRelativeResize="0"/>
          <p:nvPr/>
        </p:nvPicPr>
        <p:blipFill rotWithShape="1">
          <a:blip r:embed="rId4">
            <a:alphaModFix/>
          </a:blip>
          <a:srcRect l="388" t="4443" b="39474"/>
          <a:stretch/>
        </p:blipFill>
        <p:spPr>
          <a:xfrm>
            <a:off x="5287876" y="2286319"/>
            <a:ext cx="1839497" cy="1560391"/>
          </a:xfrm>
          <a:prstGeom prst="rect">
            <a:avLst/>
          </a:prstGeom>
          <a:noFill/>
          <a:ln w="28575" cmpd="sng">
            <a:solidFill>
              <a:srgbClr val="000000"/>
            </a:solidFill>
          </a:ln>
        </p:spPr>
      </p:pic>
      <p:pic>
        <p:nvPicPr>
          <p:cNvPr id="60" name="Imagen 5">
            <a:extLst>
              <a:ext uri="{FF2B5EF4-FFF2-40B4-BE49-F238E27FC236}">
                <a16:creationId xmlns:a16="http://schemas.microsoft.com/office/drawing/2014/main" id="{9B19B26A-A196-DE43-8030-D86E31CA1BB1}"/>
              </a:ext>
            </a:extLst>
          </p:cNvPr>
          <p:cNvPicPr>
            <a:picLocks noChangeAspect="1"/>
          </p:cNvPicPr>
          <p:nvPr/>
        </p:nvPicPr>
        <p:blipFill>
          <a:blip r:embed="rId5"/>
          <a:stretch>
            <a:fillRect/>
          </a:stretch>
        </p:blipFill>
        <p:spPr>
          <a:xfrm>
            <a:off x="8355353" y="4523903"/>
            <a:ext cx="3384000" cy="2112649"/>
          </a:xfrm>
          <a:prstGeom prst="rect">
            <a:avLst/>
          </a:prstGeom>
        </p:spPr>
      </p:pic>
      <p:pic>
        <p:nvPicPr>
          <p:cNvPr id="61" name="Imagen 19">
            <a:extLst>
              <a:ext uri="{FF2B5EF4-FFF2-40B4-BE49-F238E27FC236}">
                <a16:creationId xmlns:a16="http://schemas.microsoft.com/office/drawing/2014/main" id="{FCDE1948-CA42-C54C-846F-A0EFCBF25351}"/>
              </a:ext>
            </a:extLst>
          </p:cNvPr>
          <p:cNvPicPr>
            <a:picLocks noChangeAspect="1"/>
          </p:cNvPicPr>
          <p:nvPr/>
        </p:nvPicPr>
        <p:blipFill>
          <a:blip r:embed="rId6"/>
          <a:stretch>
            <a:fillRect/>
          </a:stretch>
        </p:blipFill>
        <p:spPr>
          <a:xfrm>
            <a:off x="4906709" y="4523903"/>
            <a:ext cx="3384000" cy="2113872"/>
          </a:xfrm>
          <a:prstGeom prst="rect">
            <a:avLst/>
          </a:prstGeom>
        </p:spPr>
      </p:pic>
      <p:sp>
        <p:nvSpPr>
          <p:cNvPr id="63" name="Rectangle 62">
            <a:extLst>
              <a:ext uri="{FF2B5EF4-FFF2-40B4-BE49-F238E27FC236}">
                <a16:creationId xmlns:a16="http://schemas.microsoft.com/office/drawing/2014/main" id="{CEB7A33C-4C71-724B-B984-2EAF90590D3E}"/>
              </a:ext>
            </a:extLst>
          </p:cNvPr>
          <p:cNvSpPr/>
          <p:nvPr/>
        </p:nvSpPr>
        <p:spPr>
          <a:xfrm>
            <a:off x="5573248" y="4475196"/>
            <a:ext cx="2044149" cy="480453"/>
          </a:xfrm>
          <a:prstGeom prst="rect">
            <a:avLst/>
          </a:prstGeom>
          <a:solidFill>
            <a:schemeClr val="bg1"/>
          </a:solidFill>
        </p:spPr>
        <p:txBody>
          <a:bodyPr wrap="none">
            <a:spAutoFit/>
          </a:bodyPr>
          <a:lstStyle/>
          <a:p>
            <a:pPr algn="ctr">
              <a:lnSpc>
                <a:spcPts val="1500"/>
              </a:lnSpc>
            </a:pPr>
            <a:r>
              <a:rPr lang="en-ES" sz="1600" b="1" dirty="0">
                <a:latin typeface="Avenir Book" panose="02000503020000020003" pitchFamily="2" charset="0"/>
                <a:cs typeface="Arial" panose="020B0604020202020204" pitchFamily="34" charset="0"/>
              </a:rPr>
              <a:t>La Niña </a:t>
            </a:r>
          </a:p>
          <a:p>
            <a:pPr algn="ctr">
              <a:lnSpc>
                <a:spcPts val="1500"/>
              </a:lnSpc>
            </a:pPr>
            <a:r>
              <a:rPr lang="en-ES" sz="1400" dirty="0">
                <a:latin typeface="Avenir Book" panose="02000503020000020003" pitchFamily="2" charset="0"/>
                <a:cs typeface="Arial" panose="020B0604020202020204" pitchFamily="34" charset="0"/>
              </a:rPr>
              <a:t>Impact on precipitation</a:t>
            </a:r>
            <a:endParaRPr lang="en-ES" sz="1400" dirty="0"/>
          </a:p>
        </p:txBody>
      </p:sp>
      <p:sp>
        <p:nvSpPr>
          <p:cNvPr id="6" name="Rectangle 5">
            <a:extLst>
              <a:ext uri="{FF2B5EF4-FFF2-40B4-BE49-F238E27FC236}">
                <a16:creationId xmlns:a16="http://schemas.microsoft.com/office/drawing/2014/main" id="{03249445-053D-F24F-A3E0-3EF511C2C5C5}"/>
              </a:ext>
            </a:extLst>
          </p:cNvPr>
          <p:cNvSpPr/>
          <p:nvPr/>
        </p:nvSpPr>
        <p:spPr>
          <a:xfrm>
            <a:off x="5820487" y="6427680"/>
            <a:ext cx="1493892" cy="334350"/>
          </a:xfrm>
          <a:prstGeom prst="rect">
            <a:avLst/>
          </a:prstGeom>
          <a:solidFill>
            <a:schemeClr val="bg1">
              <a:lumMod val="9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600" b="1" dirty="0">
                <a:solidFill>
                  <a:srgbClr val="7FED62"/>
                </a:solidFill>
                <a:latin typeface="Avenir" panose="02000503020000020003" pitchFamily="2" charset="0"/>
              </a:rPr>
              <a:t>Wetter</a:t>
            </a:r>
            <a:r>
              <a:rPr lang="en-ES" dirty="0"/>
              <a:t>   </a:t>
            </a:r>
            <a:r>
              <a:rPr lang="en-ES" sz="1600" b="1" dirty="0">
                <a:solidFill>
                  <a:srgbClr val="E0CF5E"/>
                </a:solidFill>
                <a:latin typeface="Avenir" panose="02000503020000020003" pitchFamily="2" charset="0"/>
              </a:rPr>
              <a:t>Drier</a:t>
            </a:r>
          </a:p>
        </p:txBody>
      </p:sp>
      <p:sp>
        <p:nvSpPr>
          <p:cNvPr id="64" name="Rectangle 63">
            <a:extLst>
              <a:ext uri="{FF2B5EF4-FFF2-40B4-BE49-F238E27FC236}">
                <a16:creationId xmlns:a16="http://schemas.microsoft.com/office/drawing/2014/main" id="{1CA0198F-EEA1-184D-B37C-A4FFFF446710}"/>
              </a:ext>
            </a:extLst>
          </p:cNvPr>
          <p:cNvSpPr/>
          <p:nvPr/>
        </p:nvSpPr>
        <p:spPr>
          <a:xfrm>
            <a:off x="9216776" y="6427680"/>
            <a:ext cx="1705223" cy="334351"/>
          </a:xfrm>
          <a:prstGeom prst="rect">
            <a:avLst/>
          </a:prstGeom>
          <a:solidFill>
            <a:schemeClr val="bg1">
              <a:lumMod val="9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600" b="1" dirty="0">
                <a:solidFill>
                  <a:srgbClr val="FC6F87"/>
                </a:solidFill>
                <a:latin typeface="Avenir" panose="02000503020000020003" pitchFamily="2" charset="0"/>
              </a:rPr>
              <a:t>Warmer</a:t>
            </a:r>
            <a:r>
              <a:rPr lang="en-ES" sz="1600" b="1" dirty="0">
                <a:solidFill>
                  <a:srgbClr val="7FED62"/>
                </a:solidFill>
                <a:latin typeface="Avenir" panose="02000503020000020003" pitchFamily="2" charset="0"/>
              </a:rPr>
              <a:t>  Cooler</a:t>
            </a:r>
            <a:endParaRPr lang="en-ES" sz="1600" b="1" dirty="0">
              <a:solidFill>
                <a:srgbClr val="E0CF5E"/>
              </a:solidFill>
              <a:latin typeface="Avenir" panose="02000503020000020003" pitchFamily="2" charset="0"/>
            </a:endParaRPr>
          </a:p>
        </p:txBody>
      </p:sp>
      <p:sp>
        <p:nvSpPr>
          <p:cNvPr id="7" name="Rectangle 6">
            <a:extLst>
              <a:ext uri="{FF2B5EF4-FFF2-40B4-BE49-F238E27FC236}">
                <a16:creationId xmlns:a16="http://schemas.microsoft.com/office/drawing/2014/main" id="{2F6179B3-31B1-A44F-B21E-06A74DF678C6}"/>
              </a:ext>
            </a:extLst>
          </p:cNvPr>
          <p:cNvSpPr/>
          <p:nvPr/>
        </p:nvSpPr>
        <p:spPr>
          <a:xfrm>
            <a:off x="7569200" y="4608599"/>
            <a:ext cx="721509" cy="319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65" name="Rectangle 64">
            <a:extLst>
              <a:ext uri="{FF2B5EF4-FFF2-40B4-BE49-F238E27FC236}">
                <a16:creationId xmlns:a16="http://schemas.microsoft.com/office/drawing/2014/main" id="{92E41336-DBFE-4E49-ABB2-BCB13EE124EC}"/>
              </a:ext>
            </a:extLst>
          </p:cNvPr>
          <p:cNvSpPr/>
          <p:nvPr/>
        </p:nvSpPr>
        <p:spPr>
          <a:xfrm>
            <a:off x="10775506" y="4612581"/>
            <a:ext cx="1225994" cy="334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66" name="Rectangle 65">
            <a:extLst>
              <a:ext uri="{FF2B5EF4-FFF2-40B4-BE49-F238E27FC236}">
                <a16:creationId xmlns:a16="http://schemas.microsoft.com/office/drawing/2014/main" id="{57DF08EB-CB0D-7445-8A25-796C1D8D07D1}"/>
              </a:ext>
            </a:extLst>
          </p:cNvPr>
          <p:cNvSpPr/>
          <p:nvPr/>
        </p:nvSpPr>
        <p:spPr>
          <a:xfrm>
            <a:off x="8998555" y="4475196"/>
            <a:ext cx="2023311" cy="480453"/>
          </a:xfrm>
          <a:prstGeom prst="rect">
            <a:avLst/>
          </a:prstGeom>
          <a:solidFill>
            <a:schemeClr val="bg1"/>
          </a:solidFill>
        </p:spPr>
        <p:txBody>
          <a:bodyPr wrap="none">
            <a:spAutoFit/>
          </a:bodyPr>
          <a:lstStyle/>
          <a:p>
            <a:pPr algn="ctr">
              <a:lnSpc>
                <a:spcPts val="1500"/>
              </a:lnSpc>
            </a:pPr>
            <a:r>
              <a:rPr lang="en-ES" sz="1600" b="1" dirty="0">
                <a:latin typeface="Avenir Book" panose="02000503020000020003" pitchFamily="2" charset="0"/>
                <a:cs typeface="Arial" panose="020B0604020202020204" pitchFamily="34" charset="0"/>
              </a:rPr>
              <a:t>La Niña </a:t>
            </a:r>
          </a:p>
          <a:p>
            <a:pPr algn="ctr">
              <a:lnSpc>
                <a:spcPts val="1500"/>
              </a:lnSpc>
            </a:pPr>
            <a:r>
              <a:rPr lang="en-ES" sz="1400" dirty="0">
                <a:latin typeface="Avenir Book" panose="02000503020000020003" pitchFamily="2" charset="0"/>
                <a:cs typeface="Arial" panose="020B0604020202020204" pitchFamily="34" charset="0"/>
              </a:rPr>
              <a:t>Impact on temperature</a:t>
            </a:r>
            <a:endParaRPr lang="en-ES" sz="1400" dirty="0"/>
          </a:p>
        </p:txBody>
      </p:sp>
      <p:sp>
        <p:nvSpPr>
          <p:cNvPr id="25" name="Rectángulo 31">
            <a:extLst>
              <a:ext uri="{FF2B5EF4-FFF2-40B4-BE49-F238E27FC236}">
                <a16:creationId xmlns:a16="http://schemas.microsoft.com/office/drawing/2014/main" id="{8908C4D7-801F-5348-929B-C4D74F7832B2}"/>
              </a:ext>
            </a:extLst>
          </p:cNvPr>
          <p:cNvSpPr/>
          <p:nvPr/>
        </p:nvSpPr>
        <p:spPr>
          <a:xfrm>
            <a:off x="5690642" y="1657324"/>
            <a:ext cx="3188822" cy="400110"/>
          </a:xfrm>
          <a:prstGeom prst="rect">
            <a:avLst/>
          </a:prstGeom>
          <a:solidFill>
            <a:schemeClr val="accent4">
              <a:lumMod val="50000"/>
            </a:schemeClr>
          </a:solidFill>
        </p:spPr>
        <p:txBody>
          <a:bodyPr wrap="none">
            <a:spAutoFit/>
          </a:bodyPr>
          <a:lstStyle/>
          <a:p>
            <a:pPr algn="ctr"/>
            <a:r>
              <a:rPr lang="es-ES" sz="2000" b="1" dirty="0" err="1">
                <a:solidFill>
                  <a:schemeClr val="bg1"/>
                </a:solidFill>
                <a:latin typeface="Avenir Book" panose="02000503020000020003" pitchFamily="2" charset="0"/>
                <a:cs typeface="Avenir Heavy"/>
              </a:rPr>
              <a:t>Internal</a:t>
            </a:r>
            <a:r>
              <a:rPr lang="es-ES" sz="2000" b="1" dirty="0">
                <a:solidFill>
                  <a:schemeClr val="bg1"/>
                </a:solidFill>
                <a:latin typeface="Avenir Book" panose="02000503020000020003" pitchFamily="2" charset="0"/>
                <a:cs typeface="Avenir Heavy"/>
              </a:rPr>
              <a:t> </a:t>
            </a:r>
            <a:r>
              <a:rPr lang="es-ES" sz="2000" b="1" dirty="0" err="1">
                <a:solidFill>
                  <a:schemeClr val="bg1"/>
                </a:solidFill>
                <a:latin typeface="Avenir Book" panose="02000503020000020003" pitchFamily="2" charset="0"/>
                <a:cs typeface="Avenir Heavy"/>
              </a:rPr>
              <a:t>Climate</a:t>
            </a:r>
            <a:r>
              <a:rPr lang="es-ES" sz="2000" b="1" dirty="0">
                <a:solidFill>
                  <a:schemeClr val="bg1"/>
                </a:solidFill>
                <a:latin typeface="Avenir Book" panose="02000503020000020003" pitchFamily="2" charset="0"/>
                <a:cs typeface="Avenir Heavy"/>
              </a:rPr>
              <a:t> </a:t>
            </a:r>
            <a:r>
              <a:rPr lang="es-ES" sz="2000" b="1" dirty="0" err="1">
                <a:solidFill>
                  <a:schemeClr val="bg1"/>
                </a:solidFill>
                <a:latin typeface="Avenir Book" panose="02000503020000020003" pitchFamily="2" charset="0"/>
                <a:cs typeface="Avenir Heavy"/>
              </a:rPr>
              <a:t>Variability</a:t>
            </a:r>
            <a:endParaRPr lang="es-ES" sz="2000" dirty="0">
              <a:solidFill>
                <a:schemeClr val="bg1"/>
              </a:solidFill>
              <a:latin typeface="Avenir Book" panose="02000503020000020003" pitchFamily="2" charset="0"/>
              <a:cs typeface="Avenir Heavy"/>
            </a:endParaRPr>
          </a:p>
        </p:txBody>
      </p:sp>
      <p:sp>
        <p:nvSpPr>
          <p:cNvPr id="22" name="TextBox 21">
            <a:extLst>
              <a:ext uri="{FF2B5EF4-FFF2-40B4-BE49-F238E27FC236}">
                <a16:creationId xmlns:a16="http://schemas.microsoft.com/office/drawing/2014/main" id="{0E664C90-8AB5-BD4E-9820-0B99A4689662}"/>
              </a:ext>
            </a:extLst>
          </p:cNvPr>
          <p:cNvSpPr txBox="1"/>
          <p:nvPr/>
        </p:nvSpPr>
        <p:spPr>
          <a:xfrm>
            <a:off x="543243" y="5263293"/>
            <a:ext cx="4101319" cy="584775"/>
          </a:xfrm>
          <a:prstGeom prst="rect">
            <a:avLst/>
          </a:prstGeom>
          <a:solidFill>
            <a:schemeClr val="accent4"/>
          </a:solidFill>
          <a:ln>
            <a:noFill/>
          </a:ln>
        </p:spPr>
        <p:txBody>
          <a:bodyPr wrap="square" rtlCol="0" anchor="ctr">
            <a:spAutoFit/>
          </a:bodyPr>
          <a:lstStyle/>
          <a:p>
            <a:pPr algn="ctr"/>
            <a:r>
              <a:rPr lang="en-US" sz="1600" dirty="0">
                <a:solidFill>
                  <a:schemeClr val="bg1"/>
                </a:solidFill>
                <a:latin typeface="Avenir Light" panose="020B0402020203020204" pitchFamily="34" charset="77"/>
              </a:rPr>
              <a:t>ENSO also has numerous climate impacts at the regional scale</a:t>
            </a:r>
            <a:endParaRPr lang="en-ES" sz="1600" dirty="0">
              <a:solidFill>
                <a:schemeClr val="bg1"/>
              </a:solidFill>
              <a:latin typeface="Avenir Light" panose="020B0402020203020204" pitchFamily="34" charset="77"/>
            </a:endParaRPr>
          </a:p>
        </p:txBody>
      </p:sp>
    </p:spTree>
    <p:extLst>
      <p:ext uri="{BB962C8B-B14F-4D97-AF65-F5344CB8AC3E}">
        <p14:creationId xmlns:p14="http://schemas.microsoft.com/office/powerpoint/2010/main" val="2503171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BE63F8F6-0378-8D48-98DD-9118177AA13D}"/>
              </a:ext>
            </a:extLst>
          </p:cNvPr>
          <p:cNvSpPr/>
          <p:nvPr/>
        </p:nvSpPr>
        <p:spPr>
          <a:xfrm>
            <a:off x="5122103" y="2179022"/>
            <a:ext cx="4352602" cy="218551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pic>
        <p:nvPicPr>
          <p:cNvPr id="28" name="Imagen 14">
            <a:extLst>
              <a:ext uri="{FF2B5EF4-FFF2-40B4-BE49-F238E27FC236}">
                <a16:creationId xmlns:a16="http://schemas.microsoft.com/office/drawing/2014/main" id="{0E37F394-35E9-BF45-9CFF-8346A14AC800}"/>
              </a:ext>
            </a:extLst>
          </p:cNvPr>
          <p:cNvPicPr>
            <a:picLocks noChangeAspect="1"/>
          </p:cNvPicPr>
          <p:nvPr/>
        </p:nvPicPr>
        <p:blipFill rotWithShape="1">
          <a:blip r:embed="rId2">
            <a:extLst>
              <a:ext uri="{28A0092B-C50C-407E-A947-70E740481C1C}">
                <a14:useLocalDpi xmlns:a14="http://schemas.microsoft.com/office/drawing/2010/main" val="0"/>
              </a:ext>
            </a:extLst>
          </a:blip>
          <a:srcRect l="6258"/>
          <a:stretch/>
        </p:blipFill>
        <p:spPr>
          <a:xfrm>
            <a:off x="49863" y="2232680"/>
            <a:ext cx="5040000" cy="2803973"/>
          </a:xfrm>
          <a:prstGeom prst="rect">
            <a:avLst/>
          </a:prstGeom>
        </p:spPr>
      </p:pic>
      <p:sp>
        <p:nvSpPr>
          <p:cNvPr id="3" name="Rectangle 2">
            <a:extLst>
              <a:ext uri="{FF2B5EF4-FFF2-40B4-BE49-F238E27FC236}">
                <a16:creationId xmlns:a16="http://schemas.microsoft.com/office/drawing/2014/main" id="{1CF6633E-7FE8-464B-82B6-B347CF9C9C8B}"/>
              </a:ext>
            </a:extLst>
          </p:cNvPr>
          <p:cNvSpPr/>
          <p:nvPr/>
        </p:nvSpPr>
        <p:spPr>
          <a:xfrm>
            <a:off x="310729" y="1941420"/>
            <a:ext cx="4649799" cy="338554"/>
          </a:xfrm>
          <a:prstGeom prst="rect">
            <a:avLst/>
          </a:prstGeom>
        </p:spPr>
        <p:txBody>
          <a:bodyPr wrap="none">
            <a:spAutoFit/>
          </a:bodyPr>
          <a:lstStyle/>
          <a:p>
            <a:r>
              <a:rPr lang="en-ES" sz="1600" dirty="0">
                <a:latin typeface="Avenir Book" panose="02000503020000020003" pitchFamily="2" charset="0"/>
                <a:cs typeface="Arial" panose="020B0604020202020204" pitchFamily="34" charset="0"/>
              </a:rPr>
              <a:t>Global mean Surface Temperature anomaly (in K)</a:t>
            </a:r>
            <a:endParaRPr lang="en-ES" sz="1600" dirty="0"/>
          </a:p>
        </p:txBody>
      </p:sp>
      <p:sp>
        <p:nvSpPr>
          <p:cNvPr id="4" name="Rectangle 3">
            <a:extLst>
              <a:ext uri="{FF2B5EF4-FFF2-40B4-BE49-F238E27FC236}">
                <a16:creationId xmlns:a16="http://schemas.microsoft.com/office/drawing/2014/main" id="{48B46A0B-5F44-F84F-B59B-2C2DAE40E8FC}"/>
              </a:ext>
            </a:extLst>
          </p:cNvPr>
          <p:cNvSpPr/>
          <p:nvPr/>
        </p:nvSpPr>
        <p:spPr>
          <a:xfrm>
            <a:off x="9123965" y="1768174"/>
            <a:ext cx="796834" cy="30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4" name="Rectángulo 2">
            <a:extLst>
              <a:ext uri="{FF2B5EF4-FFF2-40B4-BE49-F238E27FC236}">
                <a16:creationId xmlns:a16="http://schemas.microsoft.com/office/drawing/2014/main" id="{91EFB33F-A687-2C49-A0D4-E724ADCF2B25}"/>
              </a:ext>
            </a:extLst>
          </p:cNvPr>
          <p:cNvSpPr/>
          <p:nvPr/>
        </p:nvSpPr>
        <p:spPr>
          <a:xfrm>
            <a:off x="5584014" y="3917487"/>
            <a:ext cx="1311065" cy="338554"/>
          </a:xfrm>
          <a:prstGeom prst="rect">
            <a:avLst/>
          </a:prstGeom>
        </p:spPr>
        <p:txBody>
          <a:bodyPr wrap="none">
            <a:spAutoFit/>
          </a:bodyPr>
          <a:lstStyle/>
          <a:p>
            <a:r>
              <a:rPr lang="es-ES" sz="1600" dirty="0" err="1">
                <a:solidFill>
                  <a:schemeClr val="accent3"/>
                </a:solidFill>
                <a:latin typeface="Avenir" panose="02000503020000020003" pitchFamily="2" charset="0"/>
                <a:cs typeface="Avenir Medium"/>
              </a:rPr>
              <a:t>Atmosphere</a:t>
            </a:r>
            <a:endParaRPr lang="es-ES" sz="1600" dirty="0">
              <a:solidFill>
                <a:schemeClr val="accent3"/>
              </a:solidFill>
              <a:latin typeface="Avenir" panose="02000503020000020003" pitchFamily="2" charset="0"/>
              <a:cs typeface="Avenir Medium"/>
            </a:endParaRPr>
          </a:p>
        </p:txBody>
      </p:sp>
      <p:sp>
        <p:nvSpPr>
          <p:cNvPr id="88" name="Título 1">
            <a:extLst>
              <a:ext uri="{FF2B5EF4-FFF2-40B4-BE49-F238E27FC236}">
                <a16:creationId xmlns:a16="http://schemas.microsoft.com/office/drawing/2014/main" id="{19B25F40-52A4-8C46-A3AD-A1EE5EC449C9}"/>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ESMs</a:t>
            </a:r>
            <a:r>
              <a:rPr lang="es-ES" sz="2700" b="0" dirty="0">
                <a:solidFill>
                  <a:schemeClr val="tx1"/>
                </a:solidFill>
                <a:latin typeface="Avenir Light" panose="020B0402020203020204" pitchFamily="34" charset="77"/>
              </a:rPr>
              <a:t> can </a:t>
            </a:r>
            <a:r>
              <a:rPr lang="es-ES" sz="2700" b="0" dirty="0" err="1">
                <a:solidFill>
                  <a:schemeClr val="tx1"/>
                </a:solidFill>
                <a:latin typeface="Avenir Light" panose="020B0402020203020204" pitchFamily="34" charset="77"/>
              </a:rPr>
              <a:t>help</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understand</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the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main</a:t>
            </a:r>
            <a:r>
              <a:rPr lang="es-ES" sz="2700" b="0" dirty="0">
                <a:solidFill>
                  <a:schemeClr val="tx1"/>
                </a:solidFill>
                <a:latin typeface="Avenir Light" panose="020B0402020203020204" pitchFamily="34" charset="77"/>
              </a:rPr>
              <a:t> drivers of </a:t>
            </a:r>
            <a:r>
              <a:rPr lang="es-ES" sz="2700" b="0" dirty="0" err="1">
                <a:solidFill>
                  <a:schemeClr val="tx1"/>
                </a:solidFill>
                <a:latin typeface="Avenir Light" panose="020B0402020203020204" pitchFamily="34" charset="77"/>
              </a:rPr>
              <a:t>past</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changes</a:t>
            </a:r>
            <a:r>
              <a:rPr lang="es-ES" sz="2700" b="0" dirty="0">
                <a:solidFill>
                  <a:schemeClr val="tx1"/>
                </a:solidFill>
                <a:latin typeface="Avenir Light" panose="020B0402020203020204" pitchFamily="34" charset="77"/>
              </a:rPr>
              <a:t> in </a:t>
            </a:r>
            <a:r>
              <a:rPr lang="es-ES" sz="2700" b="0" dirty="0" err="1">
                <a:solidFill>
                  <a:schemeClr val="tx1"/>
                </a:solidFill>
                <a:latin typeface="Avenir Light" panose="020B0402020203020204" pitchFamily="34" charset="77"/>
              </a:rPr>
              <a:t>climate</a:t>
            </a:r>
            <a:endParaRPr lang="es-ES" sz="2700" dirty="0">
              <a:solidFill>
                <a:schemeClr val="tx1"/>
              </a:solidFill>
              <a:latin typeface="Avenir Light" panose="020B0402020203020204" pitchFamily="34" charset="77"/>
            </a:endParaRPr>
          </a:p>
        </p:txBody>
      </p:sp>
      <p:pic>
        <p:nvPicPr>
          <p:cNvPr id="35" name="Picture 3">
            <a:extLst>
              <a:ext uri="{FF2B5EF4-FFF2-40B4-BE49-F238E27FC236}">
                <a16:creationId xmlns:a16="http://schemas.microsoft.com/office/drawing/2014/main" id="{03BE2138-A699-D24C-AEFF-BCD2BE0A987A}"/>
              </a:ext>
            </a:extLst>
          </p:cNvPr>
          <p:cNvPicPr/>
          <p:nvPr/>
        </p:nvPicPr>
        <p:blipFill rotWithShape="1">
          <a:blip r:embed="rId3"/>
          <a:srcRect r="51207"/>
          <a:stretch/>
        </p:blipFill>
        <p:spPr>
          <a:xfrm>
            <a:off x="7468978" y="2286319"/>
            <a:ext cx="1862336" cy="1554120"/>
          </a:xfrm>
          <a:prstGeom prst="rect">
            <a:avLst/>
          </a:prstGeom>
          <a:ln w="28575" cmpd="sng">
            <a:solidFill>
              <a:schemeClr val="tx1"/>
            </a:solidFill>
          </a:ln>
        </p:spPr>
      </p:pic>
      <p:sp>
        <p:nvSpPr>
          <p:cNvPr id="48" name="Rectángulo 2">
            <a:extLst>
              <a:ext uri="{FF2B5EF4-FFF2-40B4-BE49-F238E27FC236}">
                <a16:creationId xmlns:a16="http://schemas.microsoft.com/office/drawing/2014/main" id="{4DA2ABC8-0538-ED49-9F78-1973F8179DCD}"/>
              </a:ext>
            </a:extLst>
          </p:cNvPr>
          <p:cNvSpPr/>
          <p:nvPr/>
        </p:nvSpPr>
        <p:spPr>
          <a:xfrm>
            <a:off x="7995453" y="3917487"/>
            <a:ext cx="788999" cy="338554"/>
          </a:xfrm>
          <a:prstGeom prst="rect">
            <a:avLst/>
          </a:prstGeom>
        </p:spPr>
        <p:txBody>
          <a:bodyPr wrap="none">
            <a:spAutoFit/>
          </a:bodyPr>
          <a:lstStyle/>
          <a:p>
            <a:r>
              <a:rPr lang="es-ES" sz="1600" b="1" dirty="0" err="1">
                <a:latin typeface="Avenir" panose="02000503020000020003" pitchFamily="2" charset="0"/>
                <a:cs typeface="Avenir Medium"/>
              </a:rPr>
              <a:t>Ocean</a:t>
            </a:r>
            <a:endParaRPr lang="es-ES" sz="1600" b="1" dirty="0">
              <a:latin typeface="Avenir" panose="02000503020000020003" pitchFamily="2" charset="0"/>
              <a:cs typeface="Avenir Medium"/>
            </a:endParaRPr>
          </a:p>
        </p:txBody>
      </p:sp>
      <p:sp>
        <p:nvSpPr>
          <p:cNvPr id="51" name="Título 1">
            <a:extLst>
              <a:ext uri="{FF2B5EF4-FFF2-40B4-BE49-F238E27FC236}">
                <a16:creationId xmlns:a16="http://schemas.microsoft.com/office/drawing/2014/main" id="{A8814F22-AAB9-6E46-8D5D-0CADE3113443}"/>
              </a:ext>
            </a:extLst>
          </p:cNvPr>
          <p:cNvSpPr>
            <a:spLocks noGrp="1"/>
          </p:cNvSpPr>
          <p:nvPr>
            <p:ph type="title"/>
          </p:nvPr>
        </p:nvSpPr>
        <p:spPr>
          <a:xfrm>
            <a:off x="462890" y="218250"/>
            <a:ext cx="10967110"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panose="02000503020000020003" pitchFamily="2" charset="0"/>
              </a:rPr>
              <a:t>climate</a:t>
            </a:r>
            <a:r>
              <a:rPr lang="es-ES" sz="3600" dirty="0">
                <a:latin typeface="Avenir" panose="02000503020000020003" pitchFamily="2" charset="0"/>
              </a:rPr>
              <a:t> </a:t>
            </a:r>
            <a:r>
              <a:rPr lang="es-ES" sz="3600" dirty="0" err="1">
                <a:latin typeface="Avenir" panose="02000503020000020003" pitchFamily="2" charset="0"/>
              </a:rPr>
              <a:t>change</a:t>
            </a:r>
            <a:r>
              <a:rPr lang="es-ES" sz="3600" dirty="0">
                <a:latin typeface="Avenir" panose="02000503020000020003" pitchFamily="2" charset="0"/>
              </a:rPr>
              <a:t> </a:t>
            </a:r>
            <a:r>
              <a:rPr lang="es-ES" sz="3600" dirty="0" err="1">
                <a:latin typeface="Avenir" panose="02000503020000020003" pitchFamily="2" charset="0"/>
              </a:rPr>
              <a:t>attribution</a:t>
            </a:r>
            <a:endParaRPr lang="es-ES" sz="3600" dirty="0">
              <a:latin typeface="Avenir" panose="02000503020000020003" pitchFamily="2" charset="0"/>
            </a:endParaRPr>
          </a:p>
        </p:txBody>
      </p:sp>
      <p:pic>
        <p:nvPicPr>
          <p:cNvPr id="52" name="Google Shape;63;p8">
            <a:extLst>
              <a:ext uri="{FF2B5EF4-FFF2-40B4-BE49-F238E27FC236}">
                <a16:creationId xmlns:a16="http://schemas.microsoft.com/office/drawing/2014/main" id="{B50F7D84-5A34-C243-9821-BCB0595704EB}"/>
              </a:ext>
            </a:extLst>
          </p:cNvPr>
          <p:cNvPicPr preferRelativeResize="0"/>
          <p:nvPr/>
        </p:nvPicPr>
        <p:blipFill rotWithShape="1">
          <a:blip r:embed="rId4">
            <a:alphaModFix amt="50000"/>
          </a:blip>
          <a:srcRect l="388" t="4443" b="39474"/>
          <a:stretch/>
        </p:blipFill>
        <p:spPr>
          <a:xfrm>
            <a:off x="5287876" y="2286319"/>
            <a:ext cx="1839497" cy="1560391"/>
          </a:xfrm>
          <a:prstGeom prst="rect">
            <a:avLst/>
          </a:prstGeom>
          <a:noFill/>
          <a:ln w="28575" cmpd="sng">
            <a:solidFill>
              <a:schemeClr val="accent3"/>
            </a:solidFill>
          </a:ln>
        </p:spPr>
      </p:pic>
      <p:sp>
        <p:nvSpPr>
          <p:cNvPr id="66" name="Rectangle 65">
            <a:extLst>
              <a:ext uri="{FF2B5EF4-FFF2-40B4-BE49-F238E27FC236}">
                <a16:creationId xmlns:a16="http://schemas.microsoft.com/office/drawing/2014/main" id="{57DF08EB-CB0D-7445-8A25-796C1D8D07D1}"/>
              </a:ext>
            </a:extLst>
          </p:cNvPr>
          <p:cNvSpPr/>
          <p:nvPr/>
        </p:nvSpPr>
        <p:spPr>
          <a:xfrm>
            <a:off x="8746202" y="4711789"/>
            <a:ext cx="2782044" cy="244240"/>
          </a:xfrm>
          <a:prstGeom prst="rect">
            <a:avLst/>
          </a:prstGeom>
          <a:solidFill>
            <a:schemeClr val="bg1"/>
          </a:solidFill>
        </p:spPr>
        <p:txBody>
          <a:bodyPr wrap="none">
            <a:spAutoFit/>
          </a:bodyPr>
          <a:lstStyle/>
          <a:p>
            <a:pPr algn="ctr">
              <a:lnSpc>
                <a:spcPts val="1500"/>
              </a:lnSpc>
            </a:pPr>
            <a:r>
              <a:rPr lang="en-ES" sz="1600" dirty="0">
                <a:latin typeface="Avenir Book" panose="02000503020000020003" pitchFamily="2" charset="0"/>
                <a:cs typeface="Arial" panose="020B0604020202020204" pitchFamily="34" charset="0"/>
              </a:rPr>
              <a:t>Positive phase AMV pattern </a:t>
            </a:r>
            <a:endParaRPr lang="en-ES" sz="1400" dirty="0"/>
          </a:p>
        </p:txBody>
      </p:sp>
      <p:pic>
        <p:nvPicPr>
          <p:cNvPr id="69" name="Imagen 1">
            <a:extLst>
              <a:ext uri="{FF2B5EF4-FFF2-40B4-BE49-F238E27FC236}">
                <a16:creationId xmlns:a16="http://schemas.microsoft.com/office/drawing/2014/main" id="{C3F9A637-6DBA-0C4D-B8AA-845646CC2757}"/>
              </a:ext>
            </a:extLst>
          </p:cNvPr>
          <p:cNvPicPr>
            <a:picLocks noChangeAspect="1"/>
          </p:cNvPicPr>
          <p:nvPr/>
        </p:nvPicPr>
        <p:blipFill rotWithShape="1">
          <a:blip r:embed="rId5">
            <a:extLst>
              <a:ext uri="{28A0092B-C50C-407E-A947-70E740481C1C}">
                <a14:useLocalDpi xmlns:a14="http://schemas.microsoft.com/office/drawing/2010/main" val="0"/>
              </a:ext>
            </a:extLst>
          </a:blip>
          <a:srcRect l="6698" t="47453" r="-332" b="5230"/>
          <a:stretch/>
        </p:blipFill>
        <p:spPr bwMode="auto">
          <a:xfrm>
            <a:off x="8107338" y="4930249"/>
            <a:ext cx="3978035" cy="191490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70" name="Imagen 1">
            <a:extLst>
              <a:ext uri="{FF2B5EF4-FFF2-40B4-BE49-F238E27FC236}">
                <a16:creationId xmlns:a16="http://schemas.microsoft.com/office/drawing/2014/main" id="{20577A7D-EB9E-A041-AFA2-F793D19E3FD0}"/>
              </a:ext>
            </a:extLst>
          </p:cNvPr>
          <p:cNvPicPr>
            <a:picLocks noChangeAspect="1"/>
          </p:cNvPicPr>
          <p:nvPr/>
        </p:nvPicPr>
        <p:blipFill rotWithShape="1">
          <a:blip r:embed="rId5">
            <a:extLst>
              <a:ext uri="{28A0092B-C50C-407E-A947-70E740481C1C}">
                <a14:useLocalDpi xmlns:a14="http://schemas.microsoft.com/office/drawing/2010/main" val="0"/>
              </a:ext>
            </a:extLst>
          </a:blip>
          <a:srcRect l="6698" t="-109" r="-332" b="51708"/>
          <a:stretch/>
        </p:blipFill>
        <p:spPr bwMode="auto">
          <a:xfrm>
            <a:off x="4602273" y="4906757"/>
            <a:ext cx="3600000" cy="177264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72" name="Rectángulo 58">
            <a:extLst>
              <a:ext uri="{FF2B5EF4-FFF2-40B4-BE49-F238E27FC236}">
                <a16:creationId xmlns:a16="http://schemas.microsoft.com/office/drawing/2014/main" id="{3FB56AC1-08D2-CE47-BCE3-AFAAED9A1E4E}"/>
              </a:ext>
            </a:extLst>
          </p:cNvPr>
          <p:cNvSpPr/>
          <p:nvPr/>
        </p:nvSpPr>
        <p:spPr>
          <a:xfrm>
            <a:off x="4894978" y="5049342"/>
            <a:ext cx="1806905" cy="323165"/>
          </a:xfrm>
          <a:prstGeom prst="rect">
            <a:avLst/>
          </a:prstGeom>
        </p:spPr>
        <p:txBody>
          <a:bodyPr wrap="none">
            <a:spAutoFit/>
          </a:bodyPr>
          <a:lstStyle/>
          <a:p>
            <a:r>
              <a:rPr lang="es-ES" sz="1500" i="1" dirty="0" err="1">
                <a:solidFill>
                  <a:schemeClr val="accent3">
                    <a:lumMod val="75000"/>
                  </a:schemeClr>
                </a:solidFill>
                <a:latin typeface="Avenir Light" panose="020B0402020203020204" pitchFamily="34" charset="77"/>
                <a:cs typeface="Arial" panose="020B0604020202020204" pitchFamily="34" charset="0"/>
              </a:rPr>
              <a:t>Knight</a:t>
            </a:r>
            <a:r>
              <a:rPr lang="es-ES" sz="1500" i="1" dirty="0">
                <a:solidFill>
                  <a:schemeClr val="accent3">
                    <a:lumMod val="75000"/>
                  </a:schemeClr>
                </a:solidFill>
                <a:latin typeface="Avenir Light" panose="020B0402020203020204" pitchFamily="34" charset="77"/>
                <a:cs typeface="Arial" panose="020B0604020202020204" pitchFamily="34" charset="0"/>
              </a:rPr>
              <a:t> et al. (2005)</a:t>
            </a:r>
          </a:p>
        </p:txBody>
      </p:sp>
      <p:sp>
        <p:nvSpPr>
          <p:cNvPr id="8" name="Rectangle 7">
            <a:extLst>
              <a:ext uri="{FF2B5EF4-FFF2-40B4-BE49-F238E27FC236}">
                <a16:creationId xmlns:a16="http://schemas.microsoft.com/office/drawing/2014/main" id="{C5EF00E0-43E9-8144-B96D-8470E9F2AC5C}"/>
              </a:ext>
            </a:extLst>
          </p:cNvPr>
          <p:cNvSpPr/>
          <p:nvPr/>
        </p:nvSpPr>
        <p:spPr>
          <a:xfrm>
            <a:off x="6869067" y="5041410"/>
            <a:ext cx="854914" cy="323165"/>
          </a:xfrm>
          <a:prstGeom prst="rect">
            <a:avLst/>
          </a:prstGeom>
        </p:spPr>
        <p:txBody>
          <a:bodyPr wrap="none">
            <a:spAutoFit/>
          </a:bodyPr>
          <a:lstStyle/>
          <a:p>
            <a:r>
              <a:rPr lang="en-ES" sz="1500" dirty="0">
                <a:solidFill>
                  <a:srgbClr val="E85630"/>
                </a:solidFill>
                <a:latin typeface="Avenir" panose="02000503020000020003" pitchFamily="2" charset="0"/>
              </a:rPr>
              <a:t>Positive</a:t>
            </a:r>
            <a:endParaRPr lang="en-ES" sz="1500" dirty="0">
              <a:solidFill>
                <a:srgbClr val="E85630"/>
              </a:solidFill>
            </a:endParaRPr>
          </a:p>
        </p:txBody>
      </p:sp>
      <p:sp>
        <p:nvSpPr>
          <p:cNvPr id="73" name="Rectangle 72">
            <a:extLst>
              <a:ext uri="{FF2B5EF4-FFF2-40B4-BE49-F238E27FC236}">
                <a16:creationId xmlns:a16="http://schemas.microsoft.com/office/drawing/2014/main" id="{B798257B-6179-DD45-AD9C-3B42DB7676BD}"/>
              </a:ext>
            </a:extLst>
          </p:cNvPr>
          <p:cNvSpPr/>
          <p:nvPr/>
        </p:nvSpPr>
        <p:spPr>
          <a:xfrm>
            <a:off x="6171144" y="5955360"/>
            <a:ext cx="968535" cy="323165"/>
          </a:xfrm>
          <a:prstGeom prst="rect">
            <a:avLst/>
          </a:prstGeom>
        </p:spPr>
        <p:txBody>
          <a:bodyPr wrap="none">
            <a:spAutoFit/>
          </a:bodyPr>
          <a:lstStyle/>
          <a:p>
            <a:r>
              <a:rPr lang="en-ES" sz="1500" dirty="0">
                <a:solidFill>
                  <a:srgbClr val="6E84BC"/>
                </a:solidFill>
                <a:latin typeface="Avenir" panose="02000503020000020003" pitchFamily="2" charset="0"/>
              </a:rPr>
              <a:t>Negative</a:t>
            </a:r>
            <a:endParaRPr lang="en-ES" sz="1500" dirty="0">
              <a:solidFill>
                <a:srgbClr val="6E84BC"/>
              </a:solidFill>
            </a:endParaRPr>
          </a:p>
        </p:txBody>
      </p:sp>
      <p:sp>
        <p:nvSpPr>
          <p:cNvPr id="76" name="Rectángulo 31">
            <a:extLst>
              <a:ext uri="{FF2B5EF4-FFF2-40B4-BE49-F238E27FC236}">
                <a16:creationId xmlns:a16="http://schemas.microsoft.com/office/drawing/2014/main" id="{B706E977-C226-1F48-BD4D-CCA31C210576}"/>
              </a:ext>
            </a:extLst>
          </p:cNvPr>
          <p:cNvSpPr/>
          <p:nvPr/>
        </p:nvSpPr>
        <p:spPr>
          <a:xfrm>
            <a:off x="5690642" y="1657324"/>
            <a:ext cx="3188822" cy="400110"/>
          </a:xfrm>
          <a:prstGeom prst="rect">
            <a:avLst/>
          </a:prstGeom>
          <a:solidFill>
            <a:schemeClr val="accent4">
              <a:lumMod val="50000"/>
            </a:schemeClr>
          </a:solidFill>
        </p:spPr>
        <p:txBody>
          <a:bodyPr wrap="none">
            <a:spAutoFit/>
          </a:bodyPr>
          <a:lstStyle/>
          <a:p>
            <a:pPr algn="ctr"/>
            <a:r>
              <a:rPr lang="es-ES" sz="2000" b="1" dirty="0" err="1">
                <a:solidFill>
                  <a:schemeClr val="bg1"/>
                </a:solidFill>
                <a:latin typeface="Avenir Book" panose="02000503020000020003" pitchFamily="2" charset="0"/>
                <a:cs typeface="Avenir Heavy"/>
              </a:rPr>
              <a:t>Internal</a:t>
            </a:r>
            <a:r>
              <a:rPr lang="es-ES" sz="2000" b="1" dirty="0">
                <a:solidFill>
                  <a:schemeClr val="bg1"/>
                </a:solidFill>
                <a:latin typeface="Avenir Book" panose="02000503020000020003" pitchFamily="2" charset="0"/>
                <a:cs typeface="Avenir Heavy"/>
              </a:rPr>
              <a:t> </a:t>
            </a:r>
            <a:r>
              <a:rPr lang="es-ES" sz="2000" b="1" dirty="0" err="1">
                <a:solidFill>
                  <a:schemeClr val="bg1"/>
                </a:solidFill>
                <a:latin typeface="Avenir Book" panose="02000503020000020003" pitchFamily="2" charset="0"/>
                <a:cs typeface="Avenir Heavy"/>
              </a:rPr>
              <a:t>Climate</a:t>
            </a:r>
            <a:r>
              <a:rPr lang="es-ES" sz="2000" b="1" dirty="0">
                <a:solidFill>
                  <a:schemeClr val="bg1"/>
                </a:solidFill>
                <a:latin typeface="Avenir Book" panose="02000503020000020003" pitchFamily="2" charset="0"/>
                <a:cs typeface="Avenir Heavy"/>
              </a:rPr>
              <a:t> </a:t>
            </a:r>
            <a:r>
              <a:rPr lang="es-ES" sz="2000" b="1" dirty="0" err="1">
                <a:solidFill>
                  <a:schemeClr val="bg1"/>
                </a:solidFill>
                <a:latin typeface="Avenir Book" panose="02000503020000020003" pitchFamily="2" charset="0"/>
                <a:cs typeface="Avenir Heavy"/>
              </a:rPr>
              <a:t>Variability</a:t>
            </a:r>
            <a:endParaRPr lang="es-ES" sz="2000" dirty="0">
              <a:solidFill>
                <a:schemeClr val="bg1"/>
              </a:solidFill>
              <a:latin typeface="Avenir Book" panose="02000503020000020003" pitchFamily="2" charset="0"/>
              <a:cs typeface="Avenir Heavy"/>
            </a:endParaRPr>
          </a:p>
        </p:txBody>
      </p:sp>
      <p:sp>
        <p:nvSpPr>
          <p:cNvPr id="36" name="Rectangle 35">
            <a:extLst>
              <a:ext uri="{FF2B5EF4-FFF2-40B4-BE49-F238E27FC236}">
                <a16:creationId xmlns:a16="http://schemas.microsoft.com/office/drawing/2014/main" id="{52A686E9-66F0-684E-8C59-21FC72222FE7}"/>
              </a:ext>
            </a:extLst>
          </p:cNvPr>
          <p:cNvSpPr/>
          <p:nvPr/>
        </p:nvSpPr>
        <p:spPr>
          <a:xfrm>
            <a:off x="4597494" y="4721514"/>
            <a:ext cx="3698385" cy="244240"/>
          </a:xfrm>
          <a:prstGeom prst="rect">
            <a:avLst/>
          </a:prstGeom>
          <a:solidFill>
            <a:schemeClr val="bg1"/>
          </a:solidFill>
        </p:spPr>
        <p:txBody>
          <a:bodyPr wrap="none">
            <a:spAutoFit/>
          </a:bodyPr>
          <a:lstStyle/>
          <a:p>
            <a:pPr algn="ctr">
              <a:lnSpc>
                <a:spcPts val="1500"/>
              </a:lnSpc>
            </a:pPr>
            <a:r>
              <a:rPr lang="en-ES" sz="1600" dirty="0">
                <a:latin typeface="Avenir Book" panose="02000503020000020003" pitchFamily="2" charset="0"/>
                <a:cs typeface="Arial" panose="020B0604020202020204" pitchFamily="34" charset="0"/>
              </a:rPr>
              <a:t>Atlantic Multidecadal Variability - </a:t>
            </a:r>
            <a:r>
              <a:rPr lang="en-ES" sz="1600" b="1" dirty="0">
                <a:latin typeface="Avenir Book" panose="02000503020000020003" pitchFamily="2" charset="0"/>
                <a:cs typeface="Arial" panose="020B0604020202020204" pitchFamily="34" charset="0"/>
              </a:rPr>
              <a:t>AMV</a:t>
            </a:r>
            <a:endParaRPr lang="en-ES" sz="1400" dirty="0"/>
          </a:p>
        </p:txBody>
      </p:sp>
    </p:spTree>
    <p:extLst>
      <p:ext uri="{BB962C8B-B14F-4D97-AF65-F5344CB8AC3E}">
        <p14:creationId xmlns:p14="http://schemas.microsoft.com/office/powerpoint/2010/main" val="4166299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BE63F8F6-0378-8D48-98DD-9118177AA13D}"/>
              </a:ext>
            </a:extLst>
          </p:cNvPr>
          <p:cNvSpPr/>
          <p:nvPr/>
        </p:nvSpPr>
        <p:spPr>
          <a:xfrm>
            <a:off x="5122103" y="2179022"/>
            <a:ext cx="4352602" cy="218551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pic>
        <p:nvPicPr>
          <p:cNvPr id="28" name="Imagen 14">
            <a:extLst>
              <a:ext uri="{FF2B5EF4-FFF2-40B4-BE49-F238E27FC236}">
                <a16:creationId xmlns:a16="http://schemas.microsoft.com/office/drawing/2014/main" id="{0E37F394-35E9-BF45-9CFF-8346A14AC800}"/>
              </a:ext>
            </a:extLst>
          </p:cNvPr>
          <p:cNvPicPr>
            <a:picLocks noChangeAspect="1"/>
          </p:cNvPicPr>
          <p:nvPr/>
        </p:nvPicPr>
        <p:blipFill rotWithShape="1">
          <a:blip r:embed="rId2">
            <a:extLst>
              <a:ext uri="{28A0092B-C50C-407E-A947-70E740481C1C}">
                <a14:useLocalDpi xmlns:a14="http://schemas.microsoft.com/office/drawing/2010/main" val="0"/>
              </a:ext>
            </a:extLst>
          </a:blip>
          <a:srcRect l="6258"/>
          <a:stretch/>
        </p:blipFill>
        <p:spPr>
          <a:xfrm>
            <a:off x="49863" y="2232680"/>
            <a:ext cx="5040000" cy="2803973"/>
          </a:xfrm>
          <a:prstGeom prst="rect">
            <a:avLst/>
          </a:prstGeom>
        </p:spPr>
      </p:pic>
      <p:sp>
        <p:nvSpPr>
          <p:cNvPr id="3" name="Rectangle 2">
            <a:extLst>
              <a:ext uri="{FF2B5EF4-FFF2-40B4-BE49-F238E27FC236}">
                <a16:creationId xmlns:a16="http://schemas.microsoft.com/office/drawing/2014/main" id="{1CF6633E-7FE8-464B-82B6-B347CF9C9C8B}"/>
              </a:ext>
            </a:extLst>
          </p:cNvPr>
          <p:cNvSpPr/>
          <p:nvPr/>
        </p:nvSpPr>
        <p:spPr>
          <a:xfrm>
            <a:off x="310729" y="1941420"/>
            <a:ext cx="4649799" cy="338554"/>
          </a:xfrm>
          <a:prstGeom prst="rect">
            <a:avLst/>
          </a:prstGeom>
        </p:spPr>
        <p:txBody>
          <a:bodyPr wrap="none">
            <a:spAutoFit/>
          </a:bodyPr>
          <a:lstStyle/>
          <a:p>
            <a:r>
              <a:rPr lang="en-ES" sz="1600" dirty="0">
                <a:latin typeface="Avenir Book" panose="02000503020000020003" pitchFamily="2" charset="0"/>
                <a:cs typeface="Arial" panose="020B0604020202020204" pitchFamily="34" charset="0"/>
              </a:rPr>
              <a:t>Global mean Surface Temperature anomaly (in K)</a:t>
            </a:r>
            <a:endParaRPr lang="en-ES" sz="1600" dirty="0"/>
          </a:p>
        </p:txBody>
      </p:sp>
      <p:sp>
        <p:nvSpPr>
          <p:cNvPr id="4" name="Rectangle 3">
            <a:extLst>
              <a:ext uri="{FF2B5EF4-FFF2-40B4-BE49-F238E27FC236}">
                <a16:creationId xmlns:a16="http://schemas.microsoft.com/office/drawing/2014/main" id="{48B46A0B-5F44-F84F-B59B-2C2DAE40E8FC}"/>
              </a:ext>
            </a:extLst>
          </p:cNvPr>
          <p:cNvSpPr/>
          <p:nvPr/>
        </p:nvSpPr>
        <p:spPr>
          <a:xfrm>
            <a:off x="9123965" y="1768174"/>
            <a:ext cx="796834" cy="30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4" name="Rectángulo 2">
            <a:extLst>
              <a:ext uri="{FF2B5EF4-FFF2-40B4-BE49-F238E27FC236}">
                <a16:creationId xmlns:a16="http://schemas.microsoft.com/office/drawing/2014/main" id="{91EFB33F-A687-2C49-A0D4-E724ADCF2B25}"/>
              </a:ext>
            </a:extLst>
          </p:cNvPr>
          <p:cNvSpPr/>
          <p:nvPr/>
        </p:nvSpPr>
        <p:spPr>
          <a:xfrm>
            <a:off x="5584014" y="3917487"/>
            <a:ext cx="1311065" cy="338554"/>
          </a:xfrm>
          <a:prstGeom prst="rect">
            <a:avLst/>
          </a:prstGeom>
        </p:spPr>
        <p:txBody>
          <a:bodyPr wrap="none">
            <a:spAutoFit/>
          </a:bodyPr>
          <a:lstStyle/>
          <a:p>
            <a:r>
              <a:rPr lang="es-ES" sz="1600" dirty="0" err="1">
                <a:solidFill>
                  <a:schemeClr val="accent3"/>
                </a:solidFill>
                <a:latin typeface="Avenir" panose="02000503020000020003" pitchFamily="2" charset="0"/>
                <a:cs typeface="Avenir Medium"/>
              </a:rPr>
              <a:t>Atmosphere</a:t>
            </a:r>
            <a:endParaRPr lang="es-ES" sz="1600" dirty="0">
              <a:solidFill>
                <a:schemeClr val="accent3"/>
              </a:solidFill>
              <a:latin typeface="Avenir" panose="02000503020000020003" pitchFamily="2" charset="0"/>
              <a:cs typeface="Avenir Medium"/>
            </a:endParaRPr>
          </a:p>
        </p:txBody>
      </p:sp>
      <p:sp>
        <p:nvSpPr>
          <p:cNvPr id="88" name="Título 1">
            <a:extLst>
              <a:ext uri="{FF2B5EF4-FFF2-40B4-BE49-F238E27FC236}">
                <a16:creationId xmlns:a16="http://schemas.microsoft.com/office/drawing/2014/main" id="{19B25F40-52A4-8C46-A3AD-A1EE5EC449C9}"/>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ESMs</a:t>
            </a:r>
            <a:r>
              <a:rPr lang="es-ES" sz="2700" b="0" dirty="0">
                <a:solidFill>
                  <a:schemeClr val="tx1"/>
                </a:solidFill>
                <a:latin typeface="Avenir Light" panose="020B0402020203020204" pitchFamily="34" charset="77"/>
              </a:rPr>
              <a:t> can </a:t>
            </a:r>
            <a:r>
              <a:rPr lang="es-ES" sz="2700" b="0" dirty="0" err="1">
                <a:solidFill>
                  <a:schemeClr val="tx1"/>
                </a:solidFill>
                <a:latin typeface="Avenir Light" panose="020B0402020203020204" pitchFamily="34" charset="77"/>
              </a:rPr>
              <a:t>help</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understand</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the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main</a:t>
            </a:r>
            <a:r>
              <a:rPr lang="es-ES" sz="2700" b="0" dirty="0">
                <a:solidFill>
                  <a:schemeClr val="tx1"/>
                </a:solidFill>
                <a:latin typeface="Avenir Light" panose="020B0402020203020204" pitchFamily="34" charset="77"/>
              </a:rPr>
              <a:t> drivers of </a:t>
            </a:r>
            <a:r>
              <a:rPr lang="es-ES" sz="2700" b="0" dirty="0" err="1">
                <a:solidFill>
                  <a:schemeClr val="tx1"/>
                </a:solidFill>
                <a:latin typeface="Avenir Light" panose="020B0402020203020204" pitchFamily="34" charset="77"/>
              </a:rPr>
              <a:t>past</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changes</a:t>
            </a:r>
            <a:r>
              <a:rPr lang="es-ES" sz="2700" b="0" dirty="0">
                <a:solidFill>
                  <a:schemeClr val="tx1"/>
                </a:solidFill>
                <a:latin typeface="Avenir Light" panose="020B0402020203020204" pitchFamily="34" charset="77"/>
              </a:rPr>
              <a:t> in </a:t>
            </a:r>
            <a:r>
              <a:rPr lang="es-ES" sz="2700" b="0" dirty="0" err="1">
                <a:solidFill>
                  <a:schemeClr val="tx1"/>
                </a:solidFill>
                <a:latin typeface="Avenir Light" panose="020B0402020203020204" pitchFamily="34" charset="77"/>
              </a:rPr>
              <a:t>climate</a:t>
            </a:r>
            <a:endParaRPr lang="es-ES" sz="2700" dirty="0">
              <a:solidFill>
                <a:schemeClr val="tx1"/>
              </a:solidFill>
              <a:latin typeface="Avenir Light" panose="020B0402020203020204" pitchFamily="34" charset="77"/>
            </a:endParaRPr>
          </a:p>
        </p:txBody>
      </p:sp>
      <p:pic>
        <p:nvPicPr>
          <p:cNvPr id="35" name="Picture 3">
            <a:extLst>
              <a:ext uri="{FF2B5EF4-FFF2-40B4-BE49-F238E27FC236}">
                <a16:creationId xmlns:a16="http://schemas.microsoft.com/office/drawing/2014/main" id="{03BE2138-A699-D24C-AEFF-BCD2BE0A987A}"/>
              </a:ext>
            </a:extLst>
          </p:cNvPr>
          <p:cNvPicPr/>
          <p:nvPr/>
        </p:nvPicPr>
        <p:blipFill rotWithShape="1">
          <a:blip r:embed="rId3"/>
          <a:srcRect r="51207"/>
          <a:stretch/>
        </p:blipFill>
        <p:spPr>
          <a:xfrm>
            <a:off x="7468978" y="2286319"/>
            <a:ext cx="1862336" cy="1554120"/>
          </a:xfrm>
          <a:prstGeom prst="rect">
            <a:avLst/>
          </a:prstGeom>
          <a:ln w="28575" cmpd="sng">
            <a:solidFill>
              <a:schemeClr val="tx1"/>
            </a:solidFill>
          </a:ln>
        </p:spPr>
      </p:pic>
      <p:sp>
        <p:nvSpPr>
          <p:cNvPr id="48" name="Rectángulo 2">
            <a:extLst>
              <a:ext uri="{FF2B5EF4-FFF2-40B4-BE49-F238E27FC236}">
                <a16:creationId xmlns:a16="http://schemas.microsoft.com/office/drawing/2014/main" id="{4DA2ABC8-0538-ED49-9F78-1973F8179DCD}"/>
              </a:ext>
            </a:extLst>
          </p:cNvPr>
          <p:cNvSpPr/>
          <p:nvPr/>
        </p:nvSpPr>
        <p:spPr>
          <a:xfrm>
            <a:off x="7995453" y="3917487"/>
            <a:ext cx="788999" cy="338554"/>
          </a:xfrm>
          <a:prstGeom prst="rect">
            <a:avLst/>
          </a:prstGeom>
        </p:spPr>
        <p:txBody>
          <a:bodyPr wrap="none">
            <a:spAutoFit/>
          </a:bodyPr>
          <a:lstStyle/>
          <a:p>
            <a:r>
              <a:rPr lang="es-ES" sz="1600" b="1" dirty="0" err="1">
                <a:latin typeface="Avenir" panose="02000503020000020003" pitchFamily="2" charset="0"/>
                <a:cs typeface="Avenir Medium"/>
              </a:rPr>
              <a:t>Ocean</a:t>
            </a:r>
            <a:endParaRPr lang="es-ES" sz="1600" b="1" dirty="0">
              <a:latin typeface="Avenir" panose="02000503020000020003" pitchFamily="2" charset="0"/>
              <a:cs typeface="Avenir Medium"/>
            </a:endParaRPr>
          </a:p>
        </p:txBody>
      </p:sp>
      <p:sp>
        <p:nvSpPr>
          <p:cNvPr id="51" name="Título 1">
            <a:extLst>
              <a:ext uri="{FF2B5EF4-FFF2-40B4-BE49-F238E27FC236}">
                <a16:creationId xmlns:a16="http://schemas.microsoft.com/office/drawing/2014/main" id="{A8814F22-AAB9-6E46-8D5D-0CADE3113443}"/>
              </a:ext>
            </a:extLst>
          </p:cNvPr>
          <p:cNvSpPr>
            <a:spLocks noGrp="1"/>
          </p:cNvSpPr>
          <p:nvPr>
            <p:ph type="title"/>
          </p:nvPr>
        </p:nvSpPr>
        <p:spPr>
          <a:xfrm>
            <a:off x="462890" y="218250"/>
            <a:ext cx="10967110"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panose="02000503020000020003" pitchFamily="2" charset="0"/>
              </a:rPr>
              <a:t>climate</a:t>
            </a:r>
            <a:r>
              <a:rPr lang="es-ES" sz="3600" dirty="0">
                <a:latin typeface="Avenir" panose="02000503020000020003" pitchFamily="2" charset="0"/>
              </a:rPr>
              <a:t> </a:t>
            </a:r>
            <a:r>
              <a:rPr lang="es-ES" sz="3600" dirty="0" err="1">
                <a:latin typeface="Avenir" panose="02000503020000020003" pitchFamily="2" charset="0"/>
              </a:rPr>
              <a:t>change</a:t>
            </a:r>
            <a:r>
              <a:rPr lang="es-ES" sz="3600" dirty="0">
                <a:latin typeface="Avenir" panose="02000503020000020003" pitchFamily="2" charset="0"/>
              </a:rPr>
              <a:t> </a:t>
            </a:r>
            <a:r>
              <a:rPr lang="es-ES" sz="3600" dirty="0" err="1">
                <a:latin typeface="Avenir" panose="02000503020000020003" pitchFamily="2" charset="0"/>
              </a:rPr>
              <a:t>attribution</a:t>
            </a:r>
            <a:endParaRPr lang="es-ES" sz="3600" dirty="0">
              <a:latin typeface="Avenir" panose="02000503020000020003" pitchFamily="2" charset="0"/>
            </a:endParaRPr>
          </a:p>
        </p:txBody>
      </p:sp>
      <p:pic>
        <p:nvPicPr>
          <p:cNvPr id="52" name="Google Shape;63;p8">
            <a:extLst>
              <a:ext uri="{FF2B5EF4-FFF2-40B4-BE49-F238E27FC236}">
                <a16:creationId xmlns:a16="http://schemas.microsoft.com/office/drawing/2014/main" id="{B50F7D84-5A34-C243-9821-BCB0595704EB}"/>
              </a:ext>
            </a:extLst>
          </p:cNvPr>
          <p:cNvPicPr preferRelativeResize="0"/>
          <p:nvPr/>
        </p:nvPicPr>
        <p:blipFill rotWithShape="1">
          <a:blip r:embed="rId4">
            <a:alphaModFix amt="50000"/>
          </a:blip>
          <a:srcRect l="388" t="4443" b="39474"/>
          <a:stretch/>
        </p:blipFill>
        <p:spPr>
          <a:xfrm>
            <a:off x="5287876" y="2286319"/>
            <a:ext cx="1839497" cy="1560391"/>
          </a:xfrm>
          <a:prstGeom prst="rect">
            <a:avLst/>
          </a:prstGeom>
          <a:noFill/>
          <a:ln w="28575" cmpd="sng">
            <a:solidFill>
              <a:schemeClr val="accent3"/>
            </a:solidFill>
          </a:ln>
        </p:spPr>
      </p:pic>
      <p:sp>
        <p:nvSpPr>
          <p:cNvPr id="66" name="Rectangle 65">
            <a:extLst>
              <a:ext uri="{FF2B5EF4-FFF2-40B4-BE49-F238E27FC236}">
                <a16:creationId xmlns:a16="http://schemas.microsoft.com/office/drawing/2014/main" id="{57DF08EB-CB0D-7445-8A25-796C1D8D07D1}"/>
              </a:ext>
            </a:extLst>
          </p:cNvPr>
          <p:cNvSpPr/>
          <p:nvPr/>
        </p:nvSpPr>
        <p:spPr>
          <a:xfrm>
            <a:off x="8746202" y="4711789"/>
            <a:ext cx="2782044" cy="244240"/>
          </a:xfrm>
          <a:prstGeom prst="rect">
            <a:avLst/>
          </a:prstGeom>
          <a:solidFill>
            <a:schemeClr val="bg1"/>
          </a:solidFill>
        </p:spPr>
        <p:txBody>
          <a:bodyPr wrap="none">
            <a:spAutoFit/>
          </a:bodyPr>
          <a:lstStyle/>
          <a:p>
            <a:pPr algn="ctr">
              <a:lnSpc>
                <a:spcPts val="1500"/>
              </a:lnSpc>
            </a:pPr>
            <a:r>
              <a:rPr lang="en-ES" sz="1600" dirty="0">
                <a:latin typeface="Avenir Book" panose="02000503020000020003" pitchFamily="2" charset="0"/>
                <a:cs typeface="Arial" panose="020B0604020202020204" pitchFamily="34" charset="0"/>
              </a:rPr>
              <a:t>Positive phase AMV pattern </a:t>
            </a:r>
            <a:endParaRPr lang="en-ES" sz="1400" dirty="0"/>
          </a:p>
        </p:txBody>
      </p:sp>
      <p:pic>
        <p:nvPicPr>
          <p:cNvPr id="69" name="Imagen 1">
            <a:extLst>
              <a:ext uri="{FF2B5EF4-FFF2-40B4-BE49-F238E27FC236}">
                <a16:creationId xmlns:a16="http://schemas.microsoft.com/office/drawing/2014/main" id="{C3F9A637-6DBA-0C4D-B8AA-845646CC2757}"/>
              </a:ext>
            </a:extLst>
          </p:cNvPr>
          <p:cNvPicPr>
            <a:picLocks noChangeAspect="1"/>
          </p:cNvPicPr>
          <p:nvPr/>
        </p:nvPicPr>
        <p:blipFill rotWithShape="1">
          <a:blip r:embed="rId5">
            <a:extLst>
              <a:ext uri="{28A0092B-C50C-407E-A947-70E740481C1C}">
                <a14:useLocalDpi xmlns:a14="http://schemas.microsoft.com/office/drawing/2010/main" val="0"/>
              </a:ext>
            </a:extLst>
          </a:blip>
          <a:srcRect l="6698" t="47453" r="-332" b="5230"/>
          <a:stretch/>
        </p:blipFill>
        <p:spPr bwMode="auto">
          <a:xfrm>
            <a:off x="8107338" y="4930249"/>
            <a:ext cx="3978035" cy="191490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70" name="Imagen 1">
            <a:extLst>
              <a:ext uri="{FF2B5EF4-FFF2-40B4-BE49-F238E27FC236}">
                <a16:creationId xmlns:a16="http://schemas.microsoft.com/office/drawing/2014/main" id="{20577A7D-EB9E-A041-AFA2-F793D19E3FD0}"/>
              </a:ext>
            </a:extLst>
          </p:cNvPr>
          <p:cNvPicPr>
            <a:picLocks noChangeAspect="1"/>
          </p:cNvPicPr>
          <p:nvPr/>
        </p:nvPicPr>
        <p:blipFill rotWithShape="1">
          <a:blip r:embed="rId5">
            <a:extLst>
              <a:ext uri="{28A0092B-C50C-407E-A947-70E740481C1C}">
                <a14:useLocalDpi xmlns:a14="http://schemas.microsoft.com/office/drawing/2010/main" val="0"/>
              </a:ext>
            </a:extLst>
          </a:blip>
          <a:srcRect l="6698" t="-109" r="-332" b="51708"/>
          <a:stretch/>
        </p:blipFill>
        <p:spPr bwMode="auto">
          <a:xfrm>
            <a:off x="4602273" y="4906757"/>
            <a:ext cx="3600000" cy="177264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71" name="Rectangle 70">
            <a:extLst>
              <a:ext uri="{FF2B5EF4-FFF2-40B4-BE49-F238E27FC236}">
                <a16:creationId xmlns:a16="http://schemas.microsoft.com/office/drawing/2014/main" id="{D52F046B-3567-104F-BAED-39F63921D6F4}"/>
              </a:ext>
            </a:extLst>
          </p:cNvPr>
          <p:cNvSpPr/>
          <p:nvPr/>
        </p:nvSpPr>
        <p:spPr>
          <a:xfrm>
            <a:off x="4597494" y="4721514"/>
            <a:ext cx="3698385" cy="244240"/>
          </a:xfrm>
          <a:prstGeom prst="rect">
            <a:avLst/>
          </a:prstGeom>
          <a:solidFill>
            <a:schemeClr val="bg1"/>
          </a:solidFill>
        </p:spPr>
        <p:txBody>
          <a:bodyPr wrap="none">
            <a:spAutoFit/>
          </a:bodyPr>
          <a:lstStyle/>
          <a:p>
            <a:pPr algn="ctr">
              <a:lnSpc>
                <a:spcPts val="1500"/>
              </a:lnSpc>
            </a:pPr>
            <a:r>
              <a:rPr lang="en-ES" sz="1600" dirty="0">
                <a:latin typeface="Avenir Book" panose="02000503020000020003" pitchFamily="2" charset="0"/>
                <a:cs typeface="Arial" panose="020B0604020202020204" pitchFamily="34" charset="0"/>
              </a:rPr>
              <a:t>Atlantic Multidecadal Variability - </a:t>
            </a:r>
            <a:r>
              <a:rPr lang="en-ES" sz="1600" b="1" dirty="0">
                <a:latin typeface="Avenir Book" panose="02000503020000020003" pitchFamily="2" charset="0"/>
                <a:cs typeface="Arial" panose="020B0604020202020204" pitchFamily="34" charset="0"/>
              </a:rPr>
              <a:t>AMV</a:t>
            </a:r>
            <a:endParaRPr lang="en-ES" sz="1400" dirty="0"/>
          </a:p>
        </p:txBody>
      </p:sp>
      <p:sp>
        <p:nvSpPr>
          <p:cNvPr id="8" name="Rectangle 7">
            <a:extLst>
              <a:ext uri="{FF2B5EF4-FFF2-40B4-BE49-F238E27FC236}">
                <a16:creationId xmlns:a16="http://schemas.microsoft.com/office/drawing/2014/main" id="{C5EF00E0-43E9-8144-B96D-8470E9F2AC5C}"/>
              </a:ext>
            </a:extLst>
          </p:cNvPr>
          <p:cNvSpPr/>
          <p:nvPr/>
        </p:nvSpPr>
        <p:spPr>
          <a:xfrm>
            <a:off x="6869067" y="5041410"/>
            <a:ext cx="854914" cy="323165"/>
          </a:xfrm>
          <a:prstGeom prst="rect">
            <a:avLst/>
          </a:prstGeom>
        </p:spPr>
        <p:txBody>
          <a:bodyPr wrap="none">
            <a:spAutoFit/>
          </a:bodyPr>
          <a:lstStyle/>
          <a:p>
            <a:r>
              <a:rPr lang="en-ES" sz="1500" dirty="0">
                <a:solidFill>
                  <a:srgbClr val="E85630"/>
                </a:solidFill>
                <a:latin typeface="Avenir" panose="02000503020000020003" pitchFamily="2" charset="0"/>
              </a:rPr>
              <a:t>Positive</a:t>
            </a:r>
            <a:endParaRPr lang="en-ES" sz="1500" dirty="0">
              <a:solidFill>
                <a:srgbClr val="E85630"/>
              </a:solidFill>
            </a:endParaRPr>
          </a:p>
        </p:txBody>
      </p:sp>
      <p:sp>
        <p:nvSpPr>
          <p:cNvPr id="73" name="Rectangle 72">
            <a:extLst>
              <a:ext uri="{FF2B5EF4-FFF2-40B4-BE49-F238E27FC236}">
                <a16:creationId xmlns:a16="http://schemas.microsoft.com/office/drawing/2014/main" id="{B798257B-6179-DD45-AD9C-3B42DB7676BD}"/>
              </a:ext>
            </a:extLst>
          </p:cNvPr>
          <p:cNvSpPr/>
          <p:nvPr/>
        </p:nvSpPr>
        <p:spPr>
          <a:xfrm>
            <a:off x="6171144" y="5955360"/>
            <a:ext cx="968535" cy="323165"/>
          </a:xfrm>
          <a:prstGeom prst="rect">
            <a:avLst/>
          </a:prstGeom>
        </p:spPr>
        <p:txBody>
          <a:bodyPr wrap="none">
            <a:spAutoFit/>
          </a:bodyPr>
          <a:lstStyle/>
          <a:p>
            <a:r>
              <a:rPr lang="en-ES" sz="1500" dirty="0">
                <a:solidFill>
                  <a:srgbClr val="6E84BC"/>
                </a:solidFill>
                <a:latin typeface="Avenir" panose="02000503020000020003" pitchFamily="2" charset="0"/>
              </a:rPr>
              <a:t>Negative</a:t>
            </a:r>
            <a:endParaRPr lang="en-ES" sz="1500" dirty="0">
              <a:solidFill>
                <a:srgbClr val="6E84BC"/>
              </a:solidFill>
            </a:endParaRPr>
          </a:p>
        </p:txBody>
      </p:sp>
      <p:sp>
        <p:nvSpPr>
          <p:cNvPr id="76" name="Rectángulo 31">
            <a:extLst>
              <a:ext uri="{FF2B5EF4-FFF2-40B4-BE49-F238E27FC236}">
                <a16:creationId xmlns:a16="http://schemas.microsoft.com/office/drawing/2014/main" id="{B706E977-C226-1F48-BD4D-CCA31C210576}"/>
              </a:ext>
            </a:extLst>
          </p:cNvPr>
          <p:cNvSpPr/>
          <p:nvPr/>
        </p:nvSpPr>
        <p:spPr>
          <a:xfrm>
            <a:off x="5690642" y="1657324"/>
            <a:ext cx="3188822" cy="400110"/>
          </a:xfrm>
          <a:prstGeom prst="rect">
            <a:avLst/>
          </a:prstGeom>
          <a:solidFill>
            <a:schemeClr val="accent4">
              <a:lumMod val="50000"/>
            </a:schemeClr>
          </a:solidFill>
        </p:spPr>
        <p:txBody>
          <a:bodyPr wrap="none">
            <a:spAutoFit/>
          </a:bodyPr>
          <a:lstStyle/>
          <a:p>
            <a:pPr algn="ctr"/>
            <a:r>
              <a:rPr lang="es-ES" sz="2000" b="1" dirty="0" err="1">
                <a:solidFill>
                  <a:schemeClr val="bg1"/>
                </a:solidFill>
                <a:latin typeface="Avenir Book" panose="02000503020000020003" pitchFamily="2" charset="0"/>
                <a:cs typeface="Avenir Heavy"/>
              </a:rPr>
              <a:t>Internal</a:t>
            </a:r>
            <a:r>
              <a:rPr lang="es-ES" sz="2000" b="1" dirty="0">
                <a:solidFill>
                  <a:schemeClr val="bg1"/>
                </a:solidFill>
                <a:latin typeface="Avenir Book" panose="02000503020000020003" pitchFamily="2" charset="0"/>
                <a:cs typeface="Avenir Heavy"/>
              </a:rPr>
              <a:t> </a:t>
            </a:r>
            <a:r>
              <a:rPr lang="es-ES" sz="2000" b="1" dirty="0" err="1">
                <a:solidFill>
                  <a:schemeClr val="bg1"/>
                </a:solidFill>
                <a:latin typeface="Avenir Book" panose="02000503020000020003" pitchFamily="2" charset="0"/>
                <a:cs typeface="Avenir Heavy"/>
              </a:rPr>
              <a:t>Climate</a:t>
            </a:r>
            <a:r>
              <a:rPr lang="es-ES" sz="2000" b="1" dirty="0">
                <a:solidFill>
                  <a:schemeClr val="bg1"/>
                </a:solidFill>
                <a:latin typeface="Avenir Book" panose="02000503020000020003" pitchFamily="2" charset="0"/>
                <a:cs typeface="Avenir Heavy"/>
              </a:rPr>
              <a:t> </a:t>
            </a:r>
            <a:r>
              <a:rPr lang="es-ES" sz="2000" b="1" dirty="0" err="1">
                <a:solidFill>
                  <a:schemeClr val="bg1"/>
                </a:solidFill>
                <a:latin typeface="Avenir Book" panose="02000503020000020003" pitchFamily="2" charset="0"/>
                <a:cs typeface="Avenir Heavy"/>
              </a:rPr>
              <a:t>Variability</a:t>
            </a:r>
            <a:endParaRPr lang="es-ES" sz="2000" dirty="0">
              <a:solidFill>
                <a:schemeClr val="bg1"/>
              </a:solidFill>
              <a:latin typeface="Avenir Book" panose="02000503020000020003" pitchFamily="2" charset="0"/>
              <a:cs typeface="Avenir Heavy"/>
            </a:endParaRPr>
          </a:p>
        </p:txBody>
      </p:sp>
      <p:sp>
        <p:nvSpPr>
          <p:cNvPr id="21" name="TextBox 20">
            <a:extLst>
              <a:ext uri="{FF2B5EF4-FFF2-40B4-BE49-F238E27FC236}">
                <a16:creationId xmlns:a16="http://schemas.microsoft.com/office/drawing/2014/main" id="{4431EFEF-DDC9-C346-B1B5-DE4AF04E6ADA}"/>
              </a:ext>
            </a:extLst>
          </p:cNvPr>
          <p:cNvSpPr txBox="1"/>
          <p:nvPr/>
        </p:nvSpPr>
        <p:spPr>
          <a:xfrm>
            <a:off x="773568" y="5070906"/>
            <a:ext cx="3655760" cy="936000"/>
          </a:xfrm>
          <a:prstGeom prst="rect">
            <a:avLst/>
          </a:prstGeom>
          <a:solidFill>
            <a:schemeClr val="accent1"/>
          </a:solidFill>
          <a:ln>
            <a:noFill/>
          </a:ln>
        </p:spPr>
        <p:txBody>
          <a:bodyPr wrap="square" rtlCol="0" anchor="ctr">
            <a:spAutoFit/>
          </a:bodyPr>
          <a:lstStyle/>
          <a:p>
            <a:pPr algn="ctr"/>
            <a:r>
              <a:rPr lang="en-US" sz="1600" dirty="0">
                <a:solidFill>
                  <a:schemeClr val="bg1"/>
                </a:solidFill>
                <a:latin typeface="Avenir Light" panose="020B0402020203020204" pitchFamily="34" charset="77"/>
              </a:rPr>
              <a:t>The AMV  can explain some of </a:t>
            </a:r>
          </a:p>
          <a:p>
            <a:pPr algn="ctr"/>
            <a:r>
              <a:rPr lang="en-US" sz="1600" dirty="0">
                <a:solidFill>
                  <a:schemeClr val="bg1"/>
                </a:solidFill>
                <a:latin typeface="Avenir Light" panose="020B0402020203020204" pitchFamily="34" charset="77"/>
              </a:rPr>
              <a:t>the multidecadal modulations </a:t>
            </a:r>
          </a:p>
          <a:p>
            <a:pPr algn="ctr"/>
            <a:r>
              <a:rPr lang="en-US" sz="1600" dirty="0">
                <a:solidFill>
                  <a:schemeClr val="bg1"/>
                </a:solidFill>
                <a:latin typeface="Avenir Light" panose="020B0402020203020204" pitchFamily="34" charset="77"/>
              </a:rPr>
              <a:t>In the global mean temperatures</a:t>
            </a:r>
            <a:endParaRPr lang="en-ES" sz="1600" dirty="0">
              <a:solidFill>
                <a:schemeClr val="bg1"/>
              </a:solidFill>
              <a:latin typeface="Avenir Light" panose="020B0402020203020204" pitchFamily="34" charset="77"/>
            </a:endParaRPr>
          </a:p>
        </p:txBody>
      </p:sp>
      <p:sp>
        <p:nvSpPr>
          <p:cNvPr id="22" name="Oval 21">
            <a:extLst>
              <a:ext uri="{FF2B5EF4-FFF2-40B4-BE49-F238E27FC236}">
                <a16:creationId xmlns:a16="http://schemas.microsoft.com/office/drawing/2014/main" id="{03E89ED5-1EFB-F547-A486-5479BFA6A4E8}"/>
              </a:ext>
            </a:extLst>
          </p:cNvPr>
          <p:cNvSpPr/>
          <p:nvPr/>
        </p:nvSpPr>
        <p:spPr>
          <a:xfrm>
            <a:off x="2569863" y="2795898"/>
            <a:ext cx="1526950" cy="1659407"/>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3" name="Oval 22">
            <a:extLst>
              <a:ext uri="{FF2B5EF4-FFF2-40B4-BE49-F238E27FC236}">
                <a16:creationId xmlns:a16="http://schemas.microsoft.com/office/drawing/2014/main" id="{1C7D4885-A475-7840-9B18-2F917447C310}"/>
              </a:ext>
            </a:extLst>
          </p:cNvPr>
          <p:cNvSpPr/>
          <p:nvPr/>
        </p:nvSpPr>
        <p:spPr>
          <a:xfrm>
            <a:off x="7043270" y="5165629"/>
            <a:ext cx="1039205" cy="1153823"/>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cxnSp>
        <p:nvCxnSpPr>
          <p:cNvPr id="24" name="Straight Arrow Connector 23">
            <a:extLst>
              <a:ext uri="{FF2B5EF4-FFF2-40B4-BE49-F238E27FC236}">
                <a16:creationId xmlns:a16="http://schemas.microsoft.com/office/drawing/2014/main" id="{E6D82F2A-6A32-FB42-9668-4C79308B432B}"/>
              </a:ext>
            </a:extLst>
          </p:cNvPr>
          <p:cNvCxnSpPr>
            <a:cxnSpLocks/>
          </p:cNvCxnSpPr>
          <p:nvPr/>
        </p:nvCxnSpPr>
        <p:spPr>
          <a:xfrm>
            <a:off x="3598316" y="4404250"/>
            <a:ext cx="170119" cy="604693"/>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9A5F695-9122-FC4F-A28E-7D6291033183}"/>
              </a:ext>
            </a:extLst>
          </p:cNvPr>
          <p:cNvCxnSpPr>
            <a:cxnSpLocks/>
          </p:cNvCxnSpPr>
          <p:nvPr/>
        </p:nvCxnSpPr>
        <p:spPr>
          <a:xfrm flipH="1" flipV="1">
            <a:off x="4577410" y="5480287"/>
            <a:ext cx="2479716" cy="92173"/>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7" name="Rectángulo 58">
            <a:extLst>
              <a:ext uri="{FF2B5EF4-FFF2-40B4-BE49-F238E27FC236}">
                <a16:creationId xmlns:a16="http://schemas.microsoft.com/office/drawing/2014/main" id="{36A8D93D-A113-2E49-AF97-C900E2757CEC}"/>
              </a:ext>
            </a:extLst>
          </p:cNvPr>
          <p:cNvSpPr/>
          <p:nvPr/>
        </p:nvSpPr>
        <p:spPr>
          <a:xfrm>
            <a:off x="4894978" y="5049342"/>
            <a:ext cx="1806905" cy="323165"/>
          </a:xfrm>
          <a:prstGeom prst="rect">
            <a:avLst/>
          </a:prstGeom>
        </p:spPr>
        <p:txBody>
          <a:bodyPr wrap="none">
            <a:spAutoFit/>
          </a:bodyPr>
          <a:lstStyle/>
          <a:p>
            <a:r>
              <a:rPr lang="es-ES" sz="1500" i="1" dirty="0" err="1">
                <a:solidFill>
                  <a:schemeClr val="accent3">
                    <a:lumMod val="75000"/>
                  </a:schemeClr>
                </a:solidFill>
                <a:latin typeface="Avenir Light" panose="020B0402020203020204" pitchFamily="34" charset="77"/>
                <a:cs typeface="Arial" panose="020B0604020202020204" pitchFamily="34" charset="0"/>
              </a:rPr>
              <a:t>Knight</a:t>
            </a:r>
            <a:r>
              <a:rPr lang="es-ES" sz="1500" i="1" dirty="0">
                <a:solidFill>
                  <a:schemeClr val="accent3">
                    <a:lumMod val="75000"/>
                  </a:schemeClr>
                </a:solidFill>
                <a:latin typeface="Avenir Light" panose="020B0402020203020204" pitchFamily="34" charset="77"/>
                <a:cs typeface="Arial" panose="020B0604020202020204" pitchFamily="34" charset="0"/>
              </a:rPr>
              <a:t> et al. (2005)</a:t>
            </a:r>
          </a:p>
        </p:txBody>
      </p:sp>
    </p:spTree>
    <p:extLst>
      <p:ext uri="{BB962C8B-B14F-4D97-AF65-F5344CB8AC3E}">
        <p14:creationId xmlns:p14="http://schemas.microsoft.com/office/powerpoint/2010/main" val="29499710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8785577B-7599-ED41-9CC0-1B3D5B49C118}"/>
              </a:ext>
            </a:extLst>
          </p:cNvPr>
          <p:cNvSpPr/>
          <p:nvPr/>
        </p:nvSpPr>
        <p:spPr>
          <a:xfrm>
            <a:off x="5122103" y="2179022"/>
            <a:ext cx="4352602" cy="218551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pic>
        <p:nvPicPr>
          <p:cNvPr id="28" name="Imagen 14">
            <a:extLst>
              <a:ext uri="{FF2B5EF4-FFF2-40B4-BE49-F238E27FC236}">
                <a16:creationId xmlns:a16="http://schemas.microsoft.com/office/drawing/2014/main" id="{0E37F394-35E9-BF45-9CFF-8346A14AC800}"/>
              </a:ext>
            </a:extLst>
          </p:cNvPr>
          <p:cNvPicPr>
            <a:picLocks noChangeAspect="1"/>
          </p:cNvPicPr>
          <p:nvPr/>
        </p:nvPicPr>
        <p:blipFill rotWithShape="1">
          <a:blip r:embed="rId2">
            <a:extLst>
              <a:ext uri="{28A0092B-C50C-407E-A947-70E740481C1C}">
                <a14:useLocalDpi xmlns:a14="http://schemas.microsoft.com/office/drawing/2010/main" val="0"/>
              </a:ext>
            </a:extLst>
          </a:blip>
          <a:srcRect l="6258"/>
          <a:stretch/>
        </p:blipFill>
        <p:spPr>
          <a:xfrm>
            <a:off x="49863" y="2232680"/>
            <a:ext cx="5040000" cy="2803973"/>
          </a:xfrm>
          <a:prstGeom prst="rect">
            <a:avLst/>
          </a:prstGeom>
        </p:spPr>
      </p:pic>
      <p:sp>
        <p:nvSpPr>
          <p:cNvPr id="3" name="Rectangle 2">
            <a:extLst>
              <a:ext uri="{FF2B5EF4-FFF2-40B4-BE49-F238E27FC236}">
                <a16:creationId xmlns:a16="http://schemas.microsoft.com/office/drawing/2014/main" id="{1CF6633E-7FE8-464B-82B6-B347CF9C9C8B}"/>
              </a:ext>
            </a:extLst>
          </p:cNvPr>
          <p:cNvSpPr/>
          <p:nvPr/>
        </p:nvSpPr>
        <p:spPr>
          <a:xfrm>
            <a:off x="310729" y="1941420"/>
            <a:ext cx="4649799" cy="338554"/>
          </a:xfrm>
          <a:prstGeom prst="rect">
            <a:avLst/>
          </a:prstGeom>
        </p:spPr>
        <p:txBody>
          <a:bodyPr wrap="none">
            <a:spAutoFit/>
          </a:bodyPr>
          <a:lstStyle/>
          <a:p>
            <a:r>
              <a:rPr lang="en-ES" sz="1600" dirty="0">
                <a:latin typeface="Avenir Book" panose="02000503020000020003" pitchFamily="2" charset="0"/>
                <a:cs typeface="Arial" panose="020B0604020202020204" pitchFamily="34" charset="0"/>
              </a:rPr>
              <a:t>Global mean Surface Temperature anomaly (in K)</a:t>
            </a:r>
            <a:endParaRPr lang="en-ES" sz="1600" dirty="0"/>
          </a:p>
        </p:txBody>
      </p:sp>
      <p:sp>
        <p:nvSpPr>
          <p:cNvPr id="4" name="Rectangle 3">
            <a:extLst>
              <a:ext uri="{FF2B5EF4-FFF2-40B4-BE49-F238E27FC236}">
                <a16:creationId xmlns:a16="http://schemas.microsoft.com/office/drawing/2014/main" id="{48B46A0B-5F44-F84F-B59B-2C2DAE40E8FC}"/>
              </a:ext>
            </a:extLst>
          </p:cNvPr>
          <p:cNvSpPr/>
          <p:nvPr/>
        </p:nvSpPr>
        <p:spPr>
          <a:xfrm>
            <a:off x="9123965" y="1768174"/>
            <a:ext cx="796834" cy="30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4" name="Rectángulo 2">
            <a:extLst>
              <a:ext uri="{FF2B5EF4-FFF2-40B4-BE49-F238E27FC236}">
                <a16:creationId xmlns:a16="http://schemas.microsoft.com/office/drawing/2014/main" id="{91EFB33F-A687-2C49-A0D4-E724ADCF2B25}"/>
              </a:ext>
            </a:extLst>
          </p:cNvPr>
          <p:cNvSpPr/>
          <p:nvPr/>
        </p:nvSpPr>
        <p:spPr>
          <a:xfrm>
            <a:off x="5584014" y="3917487"/>
            <a:ext cx="1311065" cy="338554"/>
          </a:xfrm>
          <a:prstGeom prst="rect">
            <a:avLst/>
          </a:prstGeom>
        </p:spPr>
        <p:txBody>
          <a:bodyPr wrap="none">
            <a:spAutoFit/>
          </a:bodyPr>
          <a:lstStyle/>
          <a:p>
            <a:r>
              <a:rPr lang="es-ES" sz="1600" dirty="0" err="1">
                <a:solidFill>
                  <a:schemeClr val="accent3"/>
                </a:solidFill>
                <a:latin typeface="Avenir" panose="02000503020000020003" pitchFamily="2" charset="0"/>
                <a:cs typeface="Avenir Medium"/>
              </a:rPr>
              <a:t>Atmosphere</a:t>
            </a:r>
            <a:endParaRPr lang="es-ES" sz="1600" dirty="0">
              <a:solidFill>
                <a:schemeClr val="accent3"/>
              </a:solidFill>
              <a:latin typeface="Avenir" panose="02000503020000020003" pitchFamily="2" charset="0"/>
              <a:cs typeface="Avenir Medium"/>
            </a:endParaRPr>
          </a:p>
        </p:txBody>
      </p:sp>
      <p:sp>
        <p:nvSpPr>
          <p:cNvPr id="88" name="Título 1">
            <a:extLst>
              <a:ext uri="{FF2B5EF4-FFF2-40B4-BE49-F238E27FC236}">
                <a16:creationId xmlns:a16="http://schemas.microsoft.com/office/drawing/2014/main" id="{19B25F40-52A4-8C46-A3AD-A1EE5EC449C9}"/>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ESMs</a:t>
            </a:r>
            <a:r>
              <a:rPr lang="es-ES" sz="2700" b="0" dirty="0">
                <a:solidFill>
                  <a:schemeClr val="tx1"/>
                </a:solidFill>
                <a:latin typeface="Avenir Light" panose="020B0402020203020204" pitchFamily="34" charset="77"/>
              </a:rPr>
              <a:t> can </a:t>
            </a:r>
            <a:r>
              <a:rPr lang="es-ES" sz="2700" b="0" dirty="0" err="1">
                <a:solidFill>
                  <a:schemeClr val="tx1"/>
                </a:solidFill>
                <a:latin typeface="Avenir Light" panose="020B0402020203020204" pitchFamily="34" charset="77"/>
              </a:rPr>
              <a:t>help</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understand</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the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main</a:t>
            </a:r>
            <a:r>
              <a:rPr lang="es-ES" sz="2700" b="0" dirty="0">
                <a:solidFill>
                  <a:schemeClr val="tx1"/>
                </a:solidFill>
                <a:latin typeface="Avenir Light" panose="020B0402020203020204" pitchFamily="34" charset="77"/>
              </a:rPr>
              <a:t> drivers of </a:t>
            </a:r>
            <a:r>
              <a:rPr lang="es-ES" sz="2700" b="0" dirty="0" err="1">
                <a:solidFill>
                  <a:schemeClr val="tx1"/>
                </a:solidFill>
                <a:latin typeface="Avenir Light" panose="020B0402020203020204" pitchFamily="34" charset="77"/>
              </a:rPr>
              <a:t>past</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changes</a:t>
            </a:r>
            <a:r>
              <a:rPr lang="es-ES" sz="2700" b="0" dirty="0">
                <a:solidFill>
                  <a:schemeClr val="tx1"/>
                </a:solidFill>
                <a:latin typeface="Avenir Light" panose="020B0402020203020204" pitchFamily="34" charset="77"/>
              </a:rPr>
              <a:t> in </a:t>
            </a:r>
            <a:r>
              <a:rPr lang="es-ES" sz="2700" b="0" dirty="0" err="1">
                <a:solidFill>
                  <a:schemeClr val="tx1"/>
                </a:solidFill>
                <a:latin typeface="Avenir Light" panose="020B0402020203020204" pitchFamily="34" charset="77"/>
              </a:rPr>
              <a:t>climate</a:t>
            </a:r>
            <a:endParaRPr lang="es-ES" sz="2700" dirty="0">
              <a:solidFill>
                <a:schemeClr val="tx1"/>
              </a:solidFill>
              <a:latin typeface="Avenir Light" panose="020B0402020203020204" pitchFamily="34" charset="77"/>
            </a:endParaRPr>
          </a:p>
        </p:txBody>
      </p:sp>
      <p:pic>
        <p:nvPicPr>
          <p:cNvPr id="35" name="Picture 3">
            <a:extLst>
              <a:ext uri="{FF2B5EF4-FFF2-40B4-BE49-F238E27FC236}">
                <a16:creationId xmlns:a16="http://schemas.microsoft.com/office/drawing/2014/main" id="{03BE2138-A699-D24C-AEFF-BCD2BE0A987A}"/>
              </a:ext>
            </a:extLst>
          </p:cNvPr>
          <p:cNvPicPr/>
          <p:nvPr/>
        </p:nvPicPr>
        <p:blipFill rotWithShape="1">
          <a:blip r:embed="rId3"/>
          <a:srcRect r="51207"/>
          <a:stretch/>
        </p:blipFill>
        <p:spPr>
          <a:xfrm>
            <a:off x="7468978" y="2286319"/>
            <a:ext cx="1862336" cy="1554120"/>
          </a:xfrm>
          <a:prstGeom prst="rect">
            <a:avLst/>
          </a:prstGeom>
          <a:ln w="28575" cmpd="sng">
            <a:solidFill>
              <a:schemeClr val="tx1"/>
            </a:solidFill>
          </a:ln>
        </p:spPr>
      </p:pic>
      <p:sp>
        <p:nvSpPr>
          <p:cNvPr id="48" name="Rectángulo 2">
            <a:extLst>
              <a:ext uri="{FF2B5EF4-FFF2-40B4-BE49-F238E27FC236}">
                <a16:creationId xmlns:a16="http://schemas.microsoft.com/office/drawing/2014/main" id="{4DA2ABC8-0538-ED49-9F78-1973F8179DCD}"/>
              </a:ext>
            </a:extLst>
          </p:cNvPr>
          <p:cNvSpPr/>
          <p:nvPr/>
        </p:nvSpPr>
        <p:spPr>
          <a:xfrm>
            <a:off x="7995453" y="3917487"/>
            <a:ext cx="788999" cy="338554"/>
          </a:xfrm>
          <a:prstGeom prst="rect">
            <a:avLst/>
          </a:prstGeom>
        </p:spPr>
        <p:txBody>
          <a:bodyPr wrap="none">
            <a:spAutoFit/>
          </a:bodyPr>
          <a:lstStyle/>
          <a:p>
            <a:r>
              <a:rPr lang="es-ES" sz="1600" b="1" dirty="0" err="1">
                <a:latin typeface="Avenir" panose="02000503020000020003" pitchFamily="2" charset="0"/>
                <a:cs typeface="Avenir Medium"/>
              </a:rPr>
              <a:t>Ocean</a:t>
            </a:r>
            <a:endParaRPr lang="es-ES" sz="1600" b="1" dirty="0">
              <a:latin typeface="Avenir" panose="02000503020000020003" pitchFamily="2" charset="0"/>
              <a:cs typeface="Avenir Medium"/>
            </a:endParaRPr>
          </a:p>
        </p:txBody>
      </p:sp>
      <p:sp>
        <p:nvSpPr>
          <p:cNvPr id="51" name="Título 1">
            <a:extLst>
              <a:ext uri="{FF2B5EF4-FFF2-40B4-BE49-F238E27FC236}">
                <a16:creationId xmlns:a16="http://schemas.microsoft.com/office/drawing/2014/main" id="{A8814F22-AAB9-6E46-8D5D-0CADE3113443}"/>
              </a:ext>
            </a:extLst>
          </p:cNvPr>
          <p:cNvSpPr>
            <a:spLocks noGrp="1"/>
          </p:cNvSpPr>
          <p:nvPr>
            <p:ph type="title"/>
          </p:nvPr>
        </p:nvSpPr>
        <p:spPr>
          <a:xfrm>
            <a:off x="462890" y="218250"/>
            <a:ext cx="10967110"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panose="02000503020000020003" pitchFamily="2" charset="0"/>
              </a:rPr>
              <a:t>climate</a:t>
            </a:r>
            <a:r>
              <a:rPr lang="es-ES" sz="3600" dirty="0">
                <a:latin typeface="Avenir" panose="02000503020000020003" pitchFamily="2" charset="0"/>
              </a:rPr>
              <a:t> </a:t>
            </a:r>
            <a:r>
              <a:rPr lang="es-ES" sz="3600" dirty="0" err="1">
                <a:latin typeface="Avenir" panose="02000503020000020003" pitchFamily="2" charset="0"/>
              </a:rPr>
              <a:t>change</a:t>
            </a:r>
            <a:r>
              <a:rPr lang="es-ES" sz="3600" dirty="0">
                <a:latin typeface="Avenir" panose="02000503020000020003" pitchFamily="2" charset="0"/>
              </a:rPr>
              <a:t> </a:t>
            </a:r>
            <a:r>
              <a:rPr lang="es-ES" sz="3600" dirty="0" err="1">
                <a:latin typeface="Avenir" panose="02000503020000020003" pitchFamily="2" charset="0"/>
              </a:rPr>
              <a:t>attribution</a:t>
            </a:r>
            <a:endParaRPr lang="es-ES" sz="3600" dirty="0">
              <a:latin typeface="Avenir" panose="02000503020000020003" pitchFamily="2" charset="0"/>
            </a:endParaRPr>
          </a:p>
        </p:txBody>
      </p:sp>
      <p:pic>
        <p:nvPicPr>
          <p:cNvPr id="52" name="Google Shape;63;p8">
            <a:extLst>
              <a:ext uri="{FF2B5EF4-FFF2-40B4-BE49-F238E27FC236}">
                <a16:creationId xmlns:a16="http://schemas.microsoft.com/office/drawing/2014/main" id="{B50F7D84-5A34-C243-9821-BCB0595704EB}"/>
              </a:ext>
            </a:extLst>
          </p:cNvPr>
          <p:cNvPicPr preferRelativeResize="0"/>
          <p:nvPr/>
        </p:nvPicPr>
        <p:blipFill rotWithShape="1">
          <a:blip r:embed="rId4">
            <a:alphaModFix amt="50000"/>
          </a:blip>
          <a:srcRect l="388" t="4443" b="39474"/>
          <a:stretch/>
        </p:blipFill>
        <p:spPr>
          <a:xfrm>
            <a:off x="5287876" y="2286319"/>
            <a:ext cx="1839497" cy="1560391"/>
          </a:xfrm>
          <a:prstGeom prst="rect">
            <a:avLst/>
          </a:prstGeom>
          <a:noFill/>
          <a:ln w="28575" cmpd="sng">
            <a:solidFill>
              <a:schemeClr val="accent3"/>
            </a:solidFill>
          </a:ln>
        </p:spPr>
      </p:pic>
      <p:sp>
        <p:nvSpPr>
          <p:cNvPr id="62" name="Rectángulo 31">
            <a:extLst>
              <a:ext uri="{FF2B5EF4-FFF2-40B4-BE49-F238E27FC236}">
                <a16:creationId xmlns:a16="http://schemas.microsoft.com/office/drawing/2014/main" id="{DDF8F1E0-59C7-0C4D-98FF-B7CAB6F0514A}"/>
              </a:ext>
            </a:extLst>
          </p:cNvPr>
          <p:cNvSpPr/>
          <p:nvPr/>
        </p:nvSpPr>
        <p:spPr>
          <a:xfrm>
            <a:off x="5690642" y="1657324"/>
            <a:ext cx="3188822" cy="400110"/>
          </a:xfrm>
          <a:prstGeom prst="rect">
            <a:avLst/>
          </a:prstGeom>
          <a:solidFill>
            <a:schemeClr val="accent4">
              <a:lumMod val="50000"/>
            </a:schemeClr>
          </a:solidFill>
        </p:spPr>
        <p:txBody>
          <a:bodyPr wrap="none">
            <a:spAutoFit/>
          </a:bodyPr>
          <a:lstStyle/>
          <a:p>
            <a:pPr algn="ctr"/>
            <a:r>
              <a:rPr lang="es-ES" sz="2000" b="1" dirty="0" err="1">
                <a:solidFill>
                  <a:schemeClr val="bg1"/>
                </a:solidFill>
                <a:latin typeface="Avenir Book" panose="02000503020000020003" pitchFamily="2" charset="0"/>
                <a:cs typeface="Avenir Heavy"/>
              </a:rPr>
              <a:t>Internal</a:t>
            </a:r>
            <a:r>
              <a:rPr lang="es-ES" sz="2000" b="1" dirty="0">
                <a:solidFill>
                  <a:schemeClr val="bg1"/>
                </a:solidFill>
                <a:latin typeface="Avenir Book" panose="02000503020000020003" pitchFamily="2" charset="0"/>
                <a:cs typeface="Avenir Heavy"/>
              </a:rPr>
              <a:t> </a:t>
            </a:r>
            <a:r>
              <a:rPr lang="es-ES" sz="2000" b="1" dirty="0" err="1">
                <a:solidFill>
                  <a:schemeClr val="bg1"/>
                </a:solidFill>
                <a:latin typeface="Avenir Book" panose="02000503020000020003" pitchFamily="2" charset="0"/>
                <a:cs typeface="Avenir Heavy"/>
              </a:rPr>
              <a:t>Climate</a:t>
            </a:r>
            <a:r>
              <a:rPr lang="es-ES" sz="2000" b="1" dirty="0">
                <a:solidFill>
                  <a:schemeClr val="bg1"/>
                </a:solidFill>
                <a:latin typeface="Avenir Book" panose="02000503020000020003" pitchFamily="2" charset="0"/>
                <a:cs typeface="Avenir Heavy"/>
              </a:rPr>
              <a:t> </a:t>
            </a:r>
            <a:r>
              <a:rPr lang="es-ES" sz="2000" b="1" dirty="0" err="1">
                <a:solidFill>
                  <a:schemeClr val="bg1"/>
                </a:solidFill>
                <a:latin typeface="Avenir Book" panose="02000503020000020003" pitchFamily="2" charset="0"/>
                <a:cs typeface="Avenir Heavy"/>
              </a:rPr>
              <a:t>Variability</a:t>
            </a:r>
            <a:endParaRPr lang="es-ES" sz="2000" dirty="0">
              <a:solidFill>
                <a:schemeClr val="bg1"/>
              </a:solidFill>
              <a:latin typeface="Avenir Book" panose="02000503020000020003" pitchFamily="2" charset="0"/>
              <a:cs typeface="Avenir Heavy"/>
            </a:endParaRPr>
          </a:p>
        </p:txBody>
      </p:sp>
      <p:sp>
        <p:nvSpPr>
          <p:cNvPr id="23" name="Rectangle 22">
            <a:extLst>
              <a:ext uri="{FF2B5EF4-FFF2-40B4-BE49-F238E27FC236}">
                <a16:creationId xmlns:a16="http://schemas.microsoft.com/office/drawing/2014/main" id="{8C3401A4-DB41-624C-B106-4E3E5028561F}"/>
              </a:ext>
            </a:extLst>
          </p:cNvPr>
          <p:cNvSpPr/>
          <p:nvPr/>
        </p:nvSpPr>
        <p:spPr>
          <a:xfrm>
            <a:off x="9255986" y="4409249"/>
            <a:ext cx="2460931" cy="480453"/>
          </a:xfrm>
          <a:prstGeom prst="rect">
            <a:avLst/>
          </a:prstGeom>
          <a:solidFill>
            <a:schemeClr val="bg1"/>
          </a:solidFill>
        </p:spPr>
        <p:txBody>
          <a:bodyPr wrap="none">
            <a:spAutoFit/>
          </a:bodyPr>
          <a:lstStyle/>
          <a:p>
            <a:pPr algn="ctr">
              <a:lnSpc>
                <a:spcPts val="1500"/>
              </a:lnSpc>
            </a:pPr>
            <a:r>
              <a:rPr lang="en-ES" sz="1600" b="1" dirty="0">
                <a:latin typeface="Avenir Book" panose="02000503020000020003" pitchFamily="2" charset="0"/>
                <a:cs typeface="Arial" panose="020B0604020202020204" pitchFamily="34" charset="0"/>
              </a:rPr>
              <a:t>Positive AMV</a:t>
            </a:r>
          </a:p>
          <a:p>
            <a:pPr algn="ctr">
              <a:lnSpc>
                <a:spcPts val="1500"/>
              </a:lnSpc>
            </a:pPr>
            <a:r>
              <a:rPr lang="en-ES" sz="1400" dirty="0">
                <a:latin typeface="Avenir Book" panose="02000503020000020003" pitchFamily="2" charset="0"/>
                <a:cs typeface="Arial" panose="020B0604020202020204" pitchFamily="34" charset="0"/>
              </a:rPr>
              <a:t>Impact on monsoon systems</a:t>
            </a:r>
            <a:endParaRPr lang="en-ES" sz="1400" dirty="0"/>
          </a:p>
        </p:txBody>
      </p:sp>
      <p:pic>
        <p:nvPicPr>
          <p:cNvPr id="2" name="Picture 1">
            <a:extLst>
              <a:ext uri="{FF2B5EF4-FFF2-40B4-BE49-F238E27FC236}">
                <a16:creationId xmlns:a16="http://schemas.microsoft.com/office/drawing/2014/main" id="{E7251047-2E0A-8F44-9C6A-EEABA3530D5C}"/>
              </a:ext>
            </a:extLst>
          </p:cNvPr>
          <p:cNvPicPr>
            <a:picLocks noChangeAspect="1"/>
          </p:cNvPicPr>
          <p:nvPr/>
        </p:nvPicPr>
        <p:blipFill rotWithShape="1">
          <a:blip r:embed="rId5"/>
          <a:srcRect l="7829" r="787" b="12182"/>
          <a:stretch/>
        </p:blipFill>
        <p:spPr>
          <a:xfrm>
            <a:off x="5402487" y="4865518"/>
            <a:ext cx="3022564" cy="1580713"/>
          </a:xfrm>
          <a:prstGeom prst="rect">
            <a:avLst/>
          </a:prstGeom>
        </p:spPr>
      </p:pic>
      <p:sp>
        <p:nvSpPr>
          <p:cNvPr id="25" name="Rectangle 24">
            <a:extLst>
              <a:ext uri="{FF2B5EF4-FFF2-40B4-BE49-F238E27FC236}">
                <a16:creationId xmlns:a16="http://schemas.microsoft.com/office/drawing/2014/main" id="{F38AE9FD-0505-9C47-B802-ED83C8878963}"/>
              </a:ext>
            </a:extLst>
          </p:cNvPr>
          <p:cNvSpPr/>
          <p:nvPr/>
        </p:nvSpPr>
        <p:spPr>
          <a:xfrm>
            <a:off x="5496886" y="4445399"/>
            <a:ext cx="2885726" cy="480453"/>
          </a:xfrm>
          <a:prstGeom prst="rect">
            <a:avLst/>
          </a:prstGeom>
          <a:noFill/>
        </p:spPr>
        <p:txBody>
          <a:bodyPr wrap="none">
            <a:spAutoFit/>
          </a:bodyPr>
          <a:lstStyle/>
          <a:p>
            <a:pPr algn="ctr">
              <a:lnSpc>
                <a:spcPts val="1500"/>
              </a:lnSpc>
            </a:pPr>
            <a:r>
              <a:rPr lang="en-ES" sz="1600" b="1" dirty="0">
                <a:latin typeface="Avenir Book" panose="02000503020000020003" pitchFamily="2" charset="0"/>
                <a:cs typeface="Arial" panose="020B0604020202020204" pitchFamily="34" charset="0"/>
              </a:rPr>
              <a:t>Positive AMV</a:t>
            </a:r>
          </a:p>
          <a:p>
            <a:pPr algn="ctr">
              <a:lnSpc>
                <a:spcPts val="1500"/>
              </a:lnSpc>
            </a:pPr>
            <a:r>
              <a:rPr lang="en-ES" sz="1400" dirty="0">
                <a:latin typeface="Avenir Book" panose="02000503020000020003" pitchFamily="2" charset="0"/>
                <a:cs typeface="Arial" panose="020B0604020202020204" pitchFamily="34" charset="0"/>
              </a:rPr>
              <a:t>Impact on surface air temperature</a:t>
            </a:r>
            <a:endParaRPr lang="en-ES" sz="1400" dirty="0"/>
          </a:p>
        </p:txBody>
      </p:sp>
      <p:sp>
        <p:nvSpPr>
          <p:cNvPr id="26" name="Rectángulo 58">
            <a:extLst>
              <a:ext uri="{FF2B5EF4-FFF2-40B4-BE49-F238E27FC236}">
                <a16:creationId xmlns:a16="http://schemas.microsoft.com/office/drawing/2014/main" id="{AE749C36-3DAC-1D45-BF89-65D4254C9EED}"/>
              </a:ext>
            </a:extLst>
          </p:cNvPr>
          <p:cNvSpPr/>
          <p:nvPr/>
        </p:nvSpPr>
        <p:spPr>
          <a:xfrm>
            <a:off x="5483905" y="6121852"/>
            <a:ext cx="1689373" cy="323165"/>
          </a:xfrm>
          <a:prstGeom prst="rect">
            <a:avLst/>
          </a:prstGeom>
        </p:spPr>
        <p:txBody>
          <a:bodyPr wrap="none">
            <a:spAutoFit/>
          </a:bodyPr>
          <a:lstStyle/>
          <a:p>
            <a:r>
              <a:rPr lang="es-ES" sz="1500" i="1" dirty="0" err="1">
                <a:solidFill>
                  <a:schemeClr val="accent3">
                    <a:lumMod val="75000"/>
                  </a:schemeClr>
                </a:solidFill>
                <a:latin typeface="Avenir Light" panose="020B0402020203020204" pitchFamily="34" charset="77"/>
                <a:cs typeface="Arial" panose="020B0604020202020204" pitchFamily="34" charset="0"/>
              </a:rPr>
              <a:t>Lyu</a:t>
            </a:r>
            <a:r>
              <a:rPr lang="es-ES" sz="1500" i="1" dirty="0">
                <a:solidFill>
                  <a:schemeClr val="accent3">
                    <a:lumMod val="75000"/>
                  </a:schemeClr>
                </a:solidFill>
                <a:latin typeface="Avenir Light" panose="020B0402020203020204" pitchFamily="34" charset="77"/>
                <a:cs typeface="Arial" panose="020B0604020202020204" pitchFamily="34" charset="0"/>
              </a:rPr>
              <a:t> and </a:t>
            </a:r>
            <a:r>
              <a:rPr lang="es-ES" sz="1500" i="1" dirty="0" err="1">
                <a:solidFill>
                  <a:schemeClr val="accent3">
                    <a:lumMod val="75000"/>
                  </a:schemeClr>
                </a:solidFill>
                <a:latin typeface="Avenir Light" panose="020B0402020203020204" pitchFamily="34" charset="77"/>
                <a:cs typeface="Arial" panose="020B0604020202020204" pitchFamily="34" charset="0"/>
              </a:rPr>
              <a:t>Yu</a:t>
            </a:r>
            <a:r>
              <a:rPr lang="es-ES" sz="1500" i="1" dirty="0">
                <a:solidFill>
                  <a:schemeClr val="accent3">
                    <a:lumMod val="75000"/>
                  </a:schemeClr>
                </a:solidFill>
                <a:latin typeface="Avenir Light" panose="020B0402020203020204" pitchFamily="34" charset="77"/>
                <a:cs typeface="Arial" panose="020B0604020202020204" pitchFamily="34" charset="0"/>
              </a:rPr>
              <a:t> (2017)</a:t>
            </a:r>
          </a:p>
        </p:txBody>
      </p:sp>
      <p:pic>
        <p:nvPicPr>
          <p:cNvPr id="5" name="Picture 4">
            <a:extLst>
              <a:ext uri="{FF2B5EF4-FFF2-40B4-BE49-F238E27FC236}">
                <a16:creationId xmlns:a16="http://schemas.microsoft.com/office/drawing/2014/main" id="{56BD2D46-8A1F-744C-86F2-491D2C989DE1}"/>
              </a:ext>
            </a:extLst>
          </p:cNvPr>
          <p:cNvPicPr>
            <a:picLocks noChangeAspect="1"/>
          </p:cNvPicPr>
          <p:nvPr/>
        </p:nvPicPr>
        <p:blipFill rotWithShape="1">
          <a:blip r:embed="rId6"/>
          <a:srcRect l="7892"/>
          <a:stretch/>
        </p:blipFill>
        <p:spPr>
          <a:xfrm>
            <a:off x="8962314" y="4849652"/>
            <a:ext cx="3095194" cy="1713898"/>
          </a:xfrm>
          <a:prstGeom prst="rect">
            <a:avLst/>
          </a:prstGeom>
        </p:spPr>
      </p:pic>
      <p:pic>
        <p:nvPicPr>
          <p:cNvPr id="6" name="Picture 5">
            <a:extLst>
              <a:ext uri="{FF2B5EF4-FFF2-40B4-BE49-F238E27FC236}">
                <a16:creationId xmlns:a16="http://schemas.microsoft.com/office/drawing/2014/main" id="{8A239DF2-8672-AE49-96B5-CB49A84D60D4}"/>
              </a:ext>
            </a:extLst>
          </p:cNvPr>
          <p:cNvPicPr>
            <a:picLocks/>
          </p:cNvPicPr>
          <p:nvPr/>
        </p:nvPicPr>
        <p:blipFill>
          <a:blip r:embed="rId7"/>
          <a:stretch>
            <a:fillRect/>
          </a:stretch>
        </p:blipFill>
        <p:spPr>
          <a:xfrm>
            <a:off x="8987714" y="6446231"/>
            <a:ext cx="3024000" cy="393280"/>
          </a:xfrm>
          <a:prstGeom prst="rect">
            <a:avLst/>
          </a:prstGeom>
        </p:spPr>
      </p:pic>
      <p:sp>
        <p:nvSpPr>
          <p:cNvPr id="29" name="Rectángulo 58">
            <a:extLst>
              <a:ext uri="{FF2B5EF4-FFF2-40B4-BE49-F238E27FC236}">
                <a16:creationId xmlns:a16="http://schemas.microsoft.com/office/drawing/2014/main" id="{7A0492FB-7698-4F43-B75F-5A2E61E1F4F1}"/>
              </a:ext>
            </a:extLst>
          </p:cNvPr>
          <p:cNvSpPr/>
          <p:nvPr/>
        </p:nvSpPr>
        <p:spPr>
          <a:xfrm>
            <a:off x="10076109" y="6092285"/>
            <a:ext cx="1907895" cy="323165"/>
          </a:xfrm>
          <a:prstGeom prst="rect">
            <a:avLst/>
          </a:prstGeom>
        </p:spPr>
        <p:txBody>
          <a:bodyPr wrap="none">
            <a:spAutoFit/>
          </a:bodyPr>
          <a:lstStyle/>
          <a:p>
            <a:r>
              <a:rPr lang="es-ES" sz="1500" i="1" dirty="0" err="1">
                <a:solidFill>
                  <a:schemeClr val="accent3">
                    <a:lumMod val="75000"/>
                  </a:schemeClr>
                </a:solidFill>
                <a:latin typeface="Avenir Light" panose="020B0402020203020204" pitchFamily="34" charset="77"/>
                <a:cs typeface="Arial" panose="020B0604020202020204" pitchFamily="34" charset="0"/>
              </a:rPr>
              <a:t>Monerie</a:t>
            </a:r>
            <a:r>
              <a:rPr lang="es-ES" sz="1500" i="1" dirty="0">
                <a:solidFill>
                  <a:schemeClr val="accent3">
                    <a:lumMod val="75000"/>
                  </a:schemeClr>
                </a:solidFill>
                <a:latin typeface="Avenir Light" panose="020B0402020203020204" pitchFamily="34" charset="77"/>
                <a:cs typeface="Arial" panose="020B0604020202020204" pitchFamily="34" charset="0"/>
              </a:rPr>
              <a:t> et al (2019)</a:t>
            </a:r>
          </a:p>
        </p:txBody>
      </p:sp>
      <p:pic>
        <p:nvPicPr>
          <p:cNvPr id="7" name="Picture 6">
            <a:extLst>
              <a:ext uri="{FF2B5EF4-FFF2-40B4-BE49-F238E27FC236}">
                <a16:creationId xmlns:a16="http://schemas.microsoft.com/office/drawing/2014/main" id="{75474294-80FF-BE41-AC90-BE5B07F97C81}"/>
              </a:ext>
            </a:extLst>
          </p:cNvPr>
          <p:cNvPicPr>
            <a:picLocks noChangeAspect="1"/>
          </p:cNvPicPr>
          <p:nvPr/>
        </p:nvPicPr>
        <p:blipFill>
          <a:blip r:embed="rId8"/>
          <a:stretch>
            <a:fillRect/>
          </a:stretch>
        </p:blipFill>
        <p:spPr>
          <a:xfrm>
            <a:off x="5259069" y="6450868"/>
            <a:ext cx="3241983" cy="250762"/>
          </a:xfrm>
          <a:prstGeom prst="rect">
            <a:avLst/>
          </a:prstGeom>
        </p:spPr>
      </p:pic>
      <p:sp>
        <p:nvSpPr>
          <p:cNvPr id="22" name="TextBox 21">
            <a:extLst>
              <a:ext uri="{FF2B5EF4-FFF2-40B4-BE49-F238E27FC236}">
                <a16:creationId xmlns:a16="http://schemas.microsoft.com/office/drawing/2014/main" id="{0D84AC75-7E2B-A34E-8741-1DA7BAA6AAD5}"/>
              </a:ext>
            </a:extLst>
          </p:cNvPr>
          <p:cNvSpPr txBox="1"/>
          <p:nvPr/>
        </p:nvSpPr>
        <p:spPr>
          <a:xfrm>
            <a:off x="543243" y="5263293"/>
            <a:ext cx="4101319" cy="584775"/>
          </a:xfrm>
          <a:prstGeom prst="rect">
            <a:avLst/>
          </a:prstGeom>
          <a:solidFill>
            <a:schemeClr val="accent4"/>
          </a:solidFill>
          <a:ln>
            <a:noFill/>
          </a:ln>
        </p:spPr>
        <p:txBody>
          <a:bodyPr wrap="square" rtlCol="0" anchor="ctr">
            <a:spAutoFit/>
          </a:bodyPr>
          <a:lstStyle/>
          <a:p>
            <a:pPr algn="ctr"/>
            <a:r>
              <a:rPr lang="en-US" sz="1600" dirty="0">
                <a:solidFill>
                  <a:schemeClr val="bg1"/>
                </a:solidFill>
                <a:latin typeface="Avenir Light" panose="020B0402020203020204" pitchFamily="34" charset="77"/>
              </a:rPr>
              <a:t>AMV also has important climate impacts on its neighboring continents</a:t>
            </a:r>
            <a:endParaRPr lang="en-ES" sz="1600" dirty="0">
              <a:solidFill>
                <a:schemeClr val="bg1"/>
              </a:solidFill>
              <a:latin typeface="Avenir Light" panose="020B0402020203020204" pitchFamily="34" charset="77"/>
            </a:endParaRPr>
          </a:p>
        </p:txBody>
      </p:sp>
    </p:spTree>
    <p:extLst>
      <p:ext uri="{BB962C8B-B14F-4D97-AF65-F5344CB8AC3E}">
        <p14:creationId xmlns:p14="http://schemas.microsoft.com/office/powerpoint/2010/main" val="33789018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B46A0B-5F44-F84F-B59B-2C2DAE40E8FC}"/>
              </a:ext>
            </a:extLst>
          </p:cNvPr>
          <p:cNvSpPr/>
          <p:nvPr/>
        </p:nvSpPr>
        <p:spPr>
          <a:xfrm>
            <a:off x="9123965" y="1768174"/>
            <a:ext cx="796834" cy="30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8" name="Título 1">
            <a:extLst>
              <a:ext uri="{FF2B5EF4-FFF2-40B4-BE49-F238E27FC236}">
                <a16:creationId xmlns:a16="http://schemas.microsoft.com/office/drawing/2014/main" id="{19B25F40-52A4-8C46-A3AD-A1EE5EC449C9}"/>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ESMs</a:t>
            </a:r>
            <a:r>
              <a:rPr lang="es-ES" sz="2700" b="0" dirty="0">
                <a:solidFill>
                  <a:schemeClr val="tx1"/>
                </a:solidFill>
                <a:latin typeface="Avenir Light" panose="020B0402020203020204" pitchFamily="34" charset="77"/>
              </a:rPr>
              <a:t> can </a:t>
            </a:r>
            <a:r>
              <a:rPr lang="es-ES" sz="2700" b="0" dirty="0" err="1">
                <a:solidFill>
                  <a:schemeClr val="tx1"/>
                </a:solidFill>
                <a:latin typeface="Avenir Light" panose="020B0402020203020204" pitchFamily="34" charset="77"/>
              </a:rPr>
              <a:t>help</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understand</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the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main</a:t>
            </a:r>
            <a:r>
              <a:rPr lang="es-ES" sz="2700" b="0" dirty="0">
                <a:solidFill>
                  <a:schemeClr val="tx1"/>
                </a:solidFill>
                <a:latin typeface="Avenir Light" panose="020B0402020203020204" pitchFamily="34" charset="77"/>
              </a:rPr>
              <a:t> drivers of </a:t>
            </a:r>
            <a:r>
              <a:rPr lang="es-ES" sz="2700" b="0" dirty="0" err="1">
                <a:solidFill>
                  <a:schemeClr val="tx1"/>
                </a:solidFill>
                <a:latin typeface="Avenir Light" panose="020B0402020203020204" pitchFamily="34" charset="77"/>
              </a:rPr>
              <a:t>past</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changes</a:t>
            </a:r>
            <a:r>
              <a:rPr lang="es-ES" sz="2700" b="0" dirty="0">
                <a:solidFill>
                  <a:schemeClr val="tx1"/>
                </a:solidFill>
                <a:latin typeface="Avenir Light" panose="020B0402020203020204" pitchFamily="34" charset="77"/>
              </a:rPr>
              <a:t> in </a:t>
            </a:r>
            <a:r>
              <a:rPr lang="es-ES" sz="2700" b="0" dirty="0" err="1">
                <a:solidFill>
                  <a:schemeClr val="tx1"/>
                </a:solidFill>
                <a:latin typeface="Avenir Light" panose="020B0402020203020204" pitchFamily="34" charset="77"/>
              </a:rPr>
              <a:t>climate</a:t>
            </a:r>
            <a:endParaRPr lang="es-ES" sz="2700" dirty="0">
              <a:solidFill>
                <a:schemeClr val="tx1"/>
              </a:solidFill>
              <a:latin typeface="Avenir Light" panose="020B0402020203020204" pitchFamily="34" charset="77"/>
            </a:endParaRPr>
          </a:p>
        </p:txBody>
      </p:sp>
      <p:sp>
        <p:nvSpPr>
          <p:cNvPr id="43" name="Título 1">
            <a:extLst>
              <a:ext uri="{FF2B5EF4-FFF2-40B4-BE49-F238E27FC236}">
                <a16:creationId xmlns:a16="http://schemas.microsoft.com/office/drawing/2014/main" id="{3D0DA87F-23E6-BC4D-A66B-C7E40089C36D}"/>
              </a:ext>
            </a:extLst>
          </p:cNvPr>
          <p:cNvSpPr>
            <a:spLocks noGrp="1"/>
          </p:cNvSpPr>
          <p:nvPr>
            <p:ph type="title"/>
          </p:nvPr>
        </p:nvSpPr>
        <p:spPr>
          <a:xfrm>
            <a:off x="462890" y="218250"/>
            <a:ext cx="10967110"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panose="02000503020000020003" pitchFamily="2" charset="0"/>
              </a:rPr>
              <a:t>climate</a:t>
            </a:r>
            <a:r>
              <a:rPr lang="es-ES" sz="3600" dirty="0">
                <a:latin typeface="Avenir" panose="02000503020000020003" pitchFamily="2" charset="0"/>
              </a:rPr>
              <a:t> </a:t>
            </a:r>
            <a:r>
              <a:rPr lang="es-ES" sz="3600" dirty="0" err="1">
                <a:latin typeface="Avenir" panose="02000503020000020003" pitchFamily="2" charset="0"/>
              </a:rPr>
              <a:t>change</a:t>
            </a:r>
            <a:r>
              <a:rPr lang="es-ES" sz="3600" dirty="0">
                <a:latin typeface="Avenir" panose="02000503020000020003" pitchFamily="2" charset="0"/>
              </a:rPr>
              <a:t> </a:t>
            </a:r>
            <a:r>
              <a:rPr lang="es-ES" sz="3600" dirty="0" err="1">
                <a:latin typeface="Avenir" panose="02000503020000020003" pitchFamily="2" charset="0"/>
              </a:rPr>
              <a:t>attribution</a:t>
            </a:r>
            <a:endParaRPr lang="es-ES" sz="3600" dirty="0">
              <a:latin typeface="Avenir" panose="02000503020000020003" pitchFamily="2" charset="0"/>
            </a:endParaRPr>
          </a:p>
        </p:txBody>
      </p:sp>
      <p:pic>
        <p:nvPicPr>
          <p:cNvPr id="14" name="Picture 2">
            <a:extLst>
              <a:ext uri="{FF2B5EF4-FFF2-40B4-BE49-F238E27FC236}">
                <a16:creationId xmlns:a16="http://schemas.microsoft.com/office/drawing/2014/main" id="{8965CD5E-A776-E74B-A693-CF1A183678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09" t="64946" r="49990" b="1114"/>
          <a:stretch/>
        </p:blipFill>
        <p:spPr bwMode="auto">
          <a:xfrm>
            <a:off x="328359" y="2682979"/>
            <a:ext cx="5118196" cy="3256686"/>
          </a:xfrm>
          <a:prstGeom prst="rect">
            <a:avLst/>
          </a:prstGeom>
          <a:noFill/>
          <a:extLst>
            <a:ext uri="{909E8E84-426E-40DD-AFC4-6F175D3DCCD1}">
              <a14:hiddenFill xmlns:a14="http://schemas.microsoft.com/office/drawing/2010/main">
                <a:solidFill>
                  <a:srgbClr val="FFFFFF"/>
                </a:solidFill>
              </a14:hiddenFill>
            </a:ext>
          </a:extLst>
        </p:spPr>
      </p:pic>
      <p:sp>
        <p:nvSpPr>
          <p:cNvPr id="16" name="Rectángulo 58">
            <a:extLst>
              <a:ext uri="{FF2B5EF4-FFF2-40B4-BE49-F238E27FC236}">
                <a16:creationId xmlns:a16="http://schemas.microsoft.com/office/drawing/2014/main" id="{5CC6008B-9840-6E48-A970-2D4C461A03CE}"/>
              </a:ext>
            </a:extLst>
          </p:cNvPr>
          <p:cNvSpPr/>
          <p:nvPr/>
        </p:nvSpPr>
        <p:spPr>
          <a:xfrm>
            <a:off x="3202700" y="5711586"/>
            <a:ext cx="2226892" cy="323165"/>
          </a:xfrm>
          <a:prstGeom prst="rect">
            <a:avLst/>
          </a:prstGeom>
        </p:spPr>
        <p:txBody>
          <a:bodyPr wrap="none">
            <a:spAutoFit/>
          </a:bodyPr>
          <a:lstStyle/>
          <a:p>
            <a:r>
              <a:rPr lang="es-ES" sz="1500" i="1" dirty="0">
                <a:solidFill>
                  <a:schemeClr val="accent3">
                    <a:lumMod val="75000"/>
                  </a:schemeClr>
                </a:solidFill>
                <a:latin typeface="Avenir Book" panose="02000503020000020003" pitchFamily="2" charset="0"/>
                <a:cs typeface="Arial" panose="020B0604020202020204" pitchFamily="34" charset="0"/>
              </a:rPr>
              <a:t>IPCC – AR5 – </a:t>
            </a:r>
            <a:r>
              <a:rPr lang="es-ES" sz="1500" i="1" dirty="0" err="1">
                <a:solidFill>
                  <a:schemeClr val="accent3">
                    <a:lumMod val="75000"/>
                  </a:schemeClr>
                </a:solidFill>
                <a:latin typeface="Avenir Book" panose="02000503020000020003" pitchFamily="2" charset="0"/>
                <a:cs typeface="Arial" panose="020B0604020202020204" pitchFamily="34" charset="0"/>
              </a:rPr>
              <a:t>Chapter</a:t>
            </a:r>
            <a:r>
              <a:rPr lang="es-ES" sz="1500" i="1" dirty="0">
                <a:solidFill>
                  <a:schemeClr val="accent3">
                    <a:lumMod val="75000"/>
                  </a:schemeClr>
                </a:solidFill>
                <a:latin typeface="Avenir Book" panose="02000503020000020003" pitchFamily="2" charset="0"/>
                <a:cs typeface="Arial" panose="020B0604020202020204" pitchFamily="34" charset="0"/>
              </a:rPr>
              <a:t> 2</a:t>
            </a:r>
          </a:p>
        </p:txBody>
      </p:sp>
      <p:sp>
        <p:nvSpPr>
          <p:cNvPr id="7" name="Rectangle 6">
            <a:extLst>
              <a:ext uri="{FF2B5EF4-FFF2-40B4-BE49-F238E27FC236}">
                <a16:creationId xmlns:a16="http://schemas.microsoft.com/office/drawing/2014/main" id="{26920EA1-5D11-6E41-8380-72256B1A05A2}"/>
              </a:ext>
            </a:extLst>
          </p:cNvPr>
          <p:cNvSpPr/>
          <p:nvPr/>
        </p:nvSpPr>
        <p:spPr>
          <a:xfrm>
            <a:off x="5600700" y="2310434"/>
            <a:ext cx="203200" cy="253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9" name="Rectangle 28">
            <a:extLst>
              <a:ext uri="{FF2B5EF4-FFF2-40B4-BE49-F238E27FC236}">
                <a16:creationId xmlns:a16="http://schemas.microsoft.com/office/drawing/2014/main" id="{EF55BE22-7D1A-E24A-A1AA-142FB297B82A}"/>
              </a:ext>
            </a:extLst>
          </p:cNvPr>
          <p:cNvSpPr/>
          <p:nvPr/>
        </p:nvSpPr>
        <p:spPr>
          <a:xfrm>
            <a:off x="5550497" y="4325602"/>
            <a:ext cx="203200" cy="253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10" name="Picture 9">
            <a:extLst>
              <a:ext uri="{FF2B5EF4-FFF2-40B4-BE49-F238E27FC236}">
                <a16:creationId xmlns:a16="http://schemas.microsoft.com/office/drawing/2014/main" id="{58196545-E1F8-9F46-8880-6B75FD01B122}"/>
              </a:ext>
            </a:extLst>
          </p:cNvPr>
          <p:cNvPicPr>
            <a:picLocks noChangeAspect="1"/>
          </p:cNvPicPr>
          <p:nvPr/>
        </p:nvPicPr>
        <p:blipFill>
          <a:blip r:embed="rId4"/>
          <a:stretch>
            <a:fillRect/>
          </a:stretch>
        </p:blipFill>
        <p:spPr>
          <a:xfrm>
            <a:off x="5658100" y="2097235"/>
            <a:ext cx="6294441" cy="3994896"/>
          </a:xfrm>
          <a:prstGeom prst="rect">
            <a:avLst/>
          </a:prstGeom>
        </p:spPr>
      </p:pic>
      <p:sp>
        <p:nvSpPr>
          <p:cNvPr id="34" name="Rectángulo 58">
            <a:extLst>
              <a:ext uri="{FF2B5EF4-FFF2-40B4-BE49-F238E27FC236}">
                <a16:creationId xmlns:a16="http://schemas.microsoft.com/office/drawing/2014/main" id="{7A0E7E65-D171-5D4C-B920-24072CC77620}"/>
              </a:ext>
            </a:extLst>
          </p:cNvPr>
          <p:cNvSpPr/>
          <p:nvPr/>
        </p:nvSpPr>
        <p:spPr>
          <a:xfrm>
            <a:off x="7822432" y="5914265"/>
            <a:ext cx="1511952" cy="323165"/>
          </a:xfrm>
          <a:prstGeom prst="rect">
            <a:avLst/>
          </a:prstGeom>
        </p:spPr>
        <p:txBody>
          <a:bodyPr wrap="none">
            <a:spAutoFit/>
          </a:bodyPr>
          <a:lstStyle/>
          <a:p>
            <a:r>
              <a:rPr lang="es-ES" sz="1500" i="1" dirty="0" err="1">
                <a:solidFill>
                  <a:schemeClr val="accent3">
                    <a:lumMod val="75000"/>
                  </a:schemeClr>
                </a:solidFill>
                <a:latin typeface="Avenir Book" panose="02000503020000020003" pitchFamily="2" charset="0"/>
                <a:cs typeface="Arial" panose="020B0604020202020204" pitchFamily="34" charset="0"/>
              </a:rPr>
              <a:t>Keil</a:t>
            </a:r>
            <a:r>
              <a:rPr lang="es-ES" sz="1500" i="1" dirty="0">
                <a:solidFill>
                  <a:schemeClr val="accent3">
                    <a:lumMod val="75000"/>
                  </a:schemeClr>
                </a:solidFill>
                <a:latin typeface="Avenir Book" panose="02000503020000020003" pitchFamily="2" charset="0"/>
                <a:cs typeface="Arial" panose="020B0604020202020204" pitchFamily="34" charset="0"/>
              </a:rPr>
              <a:t> et al (2020)</a:t>
            </a:r>
          </a:p>
        </p:txBody>
      </p:sp>
      <p:sp>
        <p:nvSpPr>
          <p:cNvPr id="32" name="Rectangle 31">
            <a:extLst>
              <a:ext uri="{FF2B5EF4-FFF2-40B4-BE49-F238E27FC236}">
                <a16:creationId xmlns:a16="http://schemas.microsoft.com/office/drawing/2014/main" id="{BDEED7B8-3071-BC4E-849D-2C84271B7DD1}"/>
              </a:ext>
            </a:extLst>
          </p:cNvPr>
          <p:cNvSpPr/>
          <p:nvPr/>
        </p:nvSpPr>
        <p:spPr>
          <a:xfrm>
            <a:off x="5946445" y="2180451"/>
            <a:ext cx="289255" cy="256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6" name="Rectangle 35">
            <a:extLst>
              <a:ext uri="{FF2B5EF4-FFF2-40B4-BE49-F238E27FC236}">
                <a16:creationId xmlns:a16="http://schemas.microsoft.com/office/drawing/2014/main" id="{FAB9CFDE-EFEF-504A-A373-1DAF57B47F54}"/>
              </a:ext>
            </a:extLst>
          </p:cNvPr>
          <p:cNvSpPr/>
          <p:nvPr/>
        </p:nvSpPr>
        <p:spPr>
          <a:xfrm>
            <a:off x="5960300" y="4197186"/>
            <a:ext cx="289255" cy="256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7" name="Rectangle 36">
            <a:extLst>
              <a:ext uri="{FF2B5EF4-FFF2-40B4-BE49-F238E27FC236}">
                <a16:creationId xmlns:a16="http://schemas.microsoft.com/office/drawing/2014/main" id="{1FDF0A35-4E54-5A4D-9F5A-67AE55C13A33}"/>
              </a:ext>
            </a:extLst>
          </p:cNvPr>
          <p:cNvSpPr/>
          <p:nvPr/>
        </p:nvSpPr>
        <p:spPr>
          <a:xfrm>
            <a:off x="8563863" y="4197186"/>
            <a:ext cx="289255" cy="256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8" name="Rectangle 37">
            <a:extLst>
              <a:ext uri="{FF2B5EF4-FFF2-40B4-BE49-F238E27FC236}">
                <a16:creationId xmlns:a16="http://schemas.microsoft.com/office/drawing/2014/main" id="{FF5528B1-5B66-CB4C-B60A-2753FE42B448}"/>
              </a:ext>
            </a:extLst>
          </p:cNvPr>
          <p:cNvSpPr/>
          <p:nvPr/>
        </p:nvSpPr>
        <p:spPr>
          <a:xfrm>
            <a:off x="8552381" y="2216337"/>
            <a:ext cx="289255" cy="256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9" name="Rectángulo 31">
            <a:extLst>
              <a:ext uri="{FF2B5EF4-FFF2-40B4-BE49-F238E27FC236}">
                <a16:creationId xmlns:a16="http://schemas.microsoft.com/office/drawing/2014/main" id="{874B2B30-06B2-BB4B-80FA-833ABF85A434}"/>
              </a:ext>
            </a:extLst>
          </p:cNvPr>
          <p:cNvSpPr/>
          <p:nvPr/>
        </p:nvSpPr>
        <p:spPr>
          <a:xfrm>
            <a:off x="6967586" y="2156786"/>
            <a:ext cx="599844" cy="338554"/>
          </a:xfrm>
          <a:prstGeom prst="rect">
            <a:avLst/>
          </a:prstGeom>
          <a:solidFill>
            <a:schemeClr val="bg2"/>
          </a:solidFill>
          <a:ln>
            <a:solidFill>
              <a:schemeClr val="tx1"/>
            </a:solidFill>
          </a:ln>
        </p:spPr>
        <p:txBody>
          <a:bodyPr wrap="none">
            <a:spAutoFit/>
          </a:bodyPr>
          <a:lstStyle/>
          <a:p>
            <a:pPr algn="ctr"/>
            <a:r>
              <a:rPr lang="es-ES" sz="1600" dirty="0">
                <a:latin typeface="Avenir" panose="02000503020000020003" pitchFamily="2" charset="0"/>
                <a:cs typeface="Beirut" pitchFamily="2" charset="-78"/>
              </a:rPr>
              <a:t>OBS</a:t>
            </a:r>
          </a:p>
        </p:txBody>
      </p:sp>
      <p:sp>
        <p:nvSpPr>
          <p:cNvPr id="40" name="Rectángulo 31">
            <a:extLst>
              <a:ext uri="{FF2B5EF4-FFF2-40B4-BE49-F238E27FC236}">
                <a16:creationId xmlns:a16="http://schemas.microsoft.com/office/drawing/2014/main" id="{4549A266-6BB3-664E-BC6D-B86787EBFFAB}"/>
              </a:ext>
            </a:extLst>
          </p:cNvPr>
          <p:cNvSpPr/>
          <p:nvPr/>
        </p:nvSpPr>
        <p:spPr>
          <a:xfrm>
            <a:off x="8794990" y="2144134"/>
            <a:ext cx="2036135" cy="338554"/>
          </a:xfrm>
          <a:prstGeom prst="rect">
            <a:avLst/>
          </a:prstGeom>
          <a:solidFill>
            <a:schemeClr val="bg2"/>
          </a:solidFill>
          <a:ln>
            <a:solidFill>
              <a:schemeClr val="tx1"/>
            </a:solidFill>
          </a:ln>
        </p:spPr>
        <p:txBody>
          <a:bodyPr wrap="none">
            <a:spAutoFit/>
          </a:bodyPr>
          <a:lstStyle/>
          <a:p>
            <a:pPr algn="ctr"/>
            <a:r>
              <a:rPr lang="es-ES" sz="1600" dirty="0" err="1">
                <a:latin typeface="Avenir" panose="02000503020000020003" pitchFamily="2" charset="0"/>
                <a:cs typeface="Beirut" pitchFamily="2" charset="-78"/>
              </a:rPr>
              <a:t>Historical</a:t>
            </a:r>
            <a:r>
              <a:rPr lang="es-ES" sz="1600" dirty="0">
                <a:latin typeface="Avenir" panose="02000503020000020003" pitchFamily="2" charset="0"/>
                <a:cs typeface="Beirut" pitchFamily="2" charset="-78"/>
              </a:rPr>
              <a:t> (MPI-ESM)</a:t>
            </a:r>
          </a:p>
        </p:txBody>
      </p:sp>
      <p:sp>
        <p:nvSpPr>
          <p:cNvPr id="41" name="Rectángulo 31">
            <a:extLst>
              <a:ext uri="{FF2B5EF4-FFF2-40B4-BE49-F238E27FC236}">
                <a16:creationId xmlns:a16="http://schemas.microsoft.com/office/drawing/2014/main" id="{83E2D1F1-67B7-D144-A170-64629F7F563C}"/>
              </a:ext>
            </a:extLst>
          </p:cNvPr>
          <p:cNvSpPr/>
          <p:nvPr/>
        </p:nvSpPr>
        <p:spPr>
          <a:xfrm>
            <a:off x="6299465" y="4193384"/>
            <a:ext cx="1866217" cy="338554"/>
          </a:xfrm>
          <a:prstGeom prst="rect">
            <a:avLst/>
          </a:prstGeom>
          <a:solidFill>
            <a:schemeClr val="bg2"/>
          </a:solidFill>
          <a:ln>
            <a:solidFill>
              <a:schemeClr val="tx1"/>
            </a:solidFill>
          </a:ln>
        </p:spPr>
        <p:txBody>
          <a:bodyPr wrap="none">
            <a:spAutoFit/>
          </a:bodyPr>
          <a:lstStyle/>
          <a:p>
            <a:pPr algn="ctr"/>
            <a:r>
              <a:rPr lang="es-ES" sz="1600" dirty="0">
                <a:latin typeface="Avenir" panose="02000503020000020003" pitchFamily="2" charset="0"/>
                <a:cs typeface="Beirut" pitchFamily="2" charset="-78"/>
              </a:rPr>
              <a:t>1%CO</a:t>
            </a:r>
            <a:r>
              <a:rPr lang="es-ES" sz="1600" baseline="-25000" dirty="0">
                <a:latin typeface="Avenir" panose="02000503020000020003" pitchFamily="2" charset="0"/>
                <a:cs typeface="Beirut" pitchFamily="2" charset="-78"/>
              </a:rPr>
              <a:t>2</a:t>
            </a:r>
            <a:r>
              <a:rPr lang="es-ES" sz="1600" dirty="0">
                <a:latin typeface="Avenir" panose="02000503020000020003" pitchFamily="2" charset="0"/>
                <a:cs typeface="Beirut" pitchFamily="2" charset="-78"/>
              </a:rPr>
              <a:t> (MPI-ESM)</a:t>
            </a:r>
          </a:p>
        </p:txBody>
      </p:sp>
      <p:sp>
        <p:nvSpPr>
          <p:cNvPr id="42" name="Rectángulo 31">
            <a:extLst>
              <a:ext uri="{FF2B5EF4-FFF2-40B4-BE49-F238E27FC236}">
                <a16:creationId xmlns:a16="http://schemas.microsoft.com/office/drawing/2014/main" id="{C97177A3-BC6C-0A4A-B07F-50E7E9E62A0D}"/>
              </a:ext>
            </a:extLst>
          </p:cNvPr>
          <p:cNvSpPr/>
          <p:nvPr/>
        </p:nvSpPr>
        <p:spPr>
          <a:xfrm>
            <a:off x="8504753" y="4193384"/>
            <a:ext cx="2704587" cy="338554"/>
          </a:xfrm>
          <a:prstGeom prst="rect">
            <a:avLst/>
          </a:prstGeom>
          <a:solidFill>
            <a:schemeClr val="bg2"/>
          </a:solidFill>
          <a:ln>
            <a:solidFill>
              <a:schemeClr val="tx1"/>
            </a:solidFill>
          </a:ln>
        </p:spPr>
        <p:txBody>
          <a:bodyPr wrap="none">
            <a:spAutoFit/>
          </a:bodyPr>
          <a:lstStyle/>
          <a:p>
            <a:pPr algn="ctr"/>
            <a:r>
              <a:rPr lang="es-ES" sz="1600" dirty="0">
                <a:latin typeface="Avenir" panose="02000503020000020003" pitchFamily="2" charset="0"/>
                <a:cs typeface="Beirut" pitchFamily="2" charset="-78"/>
              </a:rPr>
              <a:t>1%CO</a:t>
            </a:r>
            <a:r>
              <a:rPr lang="es-ES" sz="1600" baseline="-25000" dirty="0">
                <a:latin typeface="Avenir" panose="02000503020000020003" pitchFamily="2" charset="0"/>
                <a:cs typeface="Beirut" pitchFamily="2" charset="-78"/>
              </a:rPr>
              <a:t>2</a:t>
            </a:r>
            <a:r>
              <a:rPr lang="es-ES" sz="1600" dirty="0">
                <a:latin typeface="Avenir" panose="02000503020000020003" pitchFamily="2" charset="0"/>
                <a:cs typeface="Beirut" pitchFamily="2" charset="-78"/>
              </a:rPr>
              <a:t> (</a:t>
            </a:r>
            <a:r>
              <a:rPr lang="es-ES" sz="1600" dirty="0" err="1">
                <a:latin typeface="Avenir" panose="02000503020000020003" pitchFamily="2" charset="0"/>
                <a:cs typeface="Beirut" pitchFamily="2" charset="-78"/>
              </a:rPr>
              <a:t>mixed-layer</a:t>
            </a:r>
            <a:r>
              <a:rPr lang="es-ES" sz="1600" dirty="0">
                <a:latin typeface="Avenir" panose="02000503020000020003" pitchFamily="2" charset="0"/>
                <a:cs typeface="Beirut" pitchFamily="2" charset="-78"/>
              </a:rPr>
              <a:t> </a:t>
            </a:r>
            <a:r>
              <a:rPr lang="es-ES" sz="1600" dirty="0" err="1">
                <a:latin typeface="Avenir" panose="02000503020000020003" pitchFamily="2" charset="0"/>
                <a:cs typeface="Beirut" pitchFamily="2" charset="-78"/>
              </a:rPr>
              <a:t>ocean</a:t>
            </a:r>
            <a:r>
              <a:rPr lang="es-ES" sz="1600" dirty="0">
                <a:latin typeface="Avenir" panose="02000503020000020003" pitchFamily="2" charset="0"/>
                <a:cs typeface="Beirut" pitchFamily="2" charset="-78"/>
              </a:rPr>
              <a:t>)</a:t>
            </a:r>
          </a:p>
        </p:txBody>
      </p:sp>
      <p:sp>
        <p:nvSpPr>
          <p:cNvPr id="33" name="Rectangle 32">
            <a:extLst>
              <a:ext uri="{FF2B5EF4-FFF2-40B4-BE49-F238E27FC236}">
                <a16:creationId xmlns:a16="http://schemas.microsoft.com/office/drawing/2014/main" id="{37DD74EC-B99B-8C4B-996B-5698A9905EC1}"/>
              </a:ext>
            </a:extLst>
          </p:cNvPr>
          <p:cNvSpPr/>
          <p:nvPr/>
        </p:nvSpPr>
        <p:spPr>
          <a:xfrm>
            <a:off x="6650522" y="3628137"/>
            <a:ext cx="1164101" cy="338554"/>
          </a:xfrm>
          <a:prstGeom prst="rect">
            <a:avLst/>
          </a:prstGeom>
        </p:spPr>
        <p:txBody>
          <a:bodyPr wrap="none">
            <a:spAutoFit/>
          </a:bodyPr>
          <a:lstStyle/>
          <a:p>
            <a:r>
              <a:rPr lang="es-ES" sz="1600" b="1" dirty="0">
                <a:latin typeface="Avenir" panose="02000503020000020003" pitchFamily="2" charset="0"/>
                <a:cs typeface="Beirut" pitchFamily="2" charset="-78"/>
              </a:rPr>
              <a:t>1870-2016</a:t>
            </a:r>
            <a:endParaRPr lang="en-ES" sz="1600" b="1" dirty="0"/>
          </a:p>
        </p:txBody>
      </p:sp>
      <p:sp>
        <p:nvSpPr>
          <p:cNvPr id="44" name="Rectangle 43">
            <a:extLst>
              <a:ext uri="{FF2B5EF4-FFF2-40B4-BE49-F238E27FC236}">
                <a16:creationId xmlns:a16="http://schemas.microsoft.com/office/drawing/2014/main" id="{7AB84467-BF47-3B42-BD9C-0AD3A15984AC}"/>
              </a:ext>
            </a:extLst>
          </p:cNvPr>
          <p:cNvSpPr/>
          <p:nvPr/>
        </p:nvSpPr>
        <p:spPr>
          <a:xfrm>
            <a:off x="9231006" y="3628137"/>
            <a:ext cx="1164101" cy="338554"/>
          </a:xfrm>
          <a:prstGeom prst="rect">
            <a:avLst/>
          </a:prstGeom>
        </p:spPr>
        <p:txBody>
          <a:bodyPr wrap="none">
            <a:spAutoFit/>
          </a:bodyPr>
          <a:lstStyle/>
          <a:p>
            <a:r>
              <a:rPr lang="es-ES" sz="1600" b="1" dirty="0">
                <a:latin typeface="Avenir" panose="02000503020000020003" pitchFamily="2" charset="0"/>
                <a:cs typeface="Beirut" pitchFamily="2" charset="-78"/>
              </a:rPr>
              <a:t>1850-2005</a:t>
            </a:r>
            <a:endParaRPr lang="en-ES" sz="1600" b="1" dirty="0"/>
          </a:p>
        </p:txBody>
      </p:sp>
      <p:sp>
        <p:nvSpPr>
          <p:cNvPr id="45" name="Rectangle 44">
            <a:extLst>
              <a:ext uri="{FF2B5EF4-FFF2-40B4-BE49-F238E27FC236}">
                <a16:creationId xmlns:a16="http://schemas.microsoft.com/office/drawing/2014/main" id="{3C69E9B8-7BE7-1E4D-9E18-48189EF0603B}"/>
              </a:ext>
            </a:extLst>
          </p:cNvPr>
          <p:cNvSpPr/>
          <p:nvPr/>
        </p:nvSpPr>
        <p:spPr>
          <a:xfrm>
            <a:off x="6802922" y="5609337"/>
            <a:ext cx="950901" cy="338554"/>
          </a:xfrm>
          <a:prstGeom prst="rect">
            <a:avLst/>
          </a:prstGeom>
        </p:spPr>
        <p:txBody>
          <a:bodyPr wrap="none">
            <a:spAutoFit/>
          </a:bodyPr>
          <a:lstStyle/>
          <a:p>
            <a:r>
              <a:rPr lang="es-ES" sz="1600" b="1" dirty="0">
                <a:latin typeface="Avenir" panose="02000503020000020003" pitchFamily="2" charset="0"/>
                <a:cs typeface="Beirut" pitchFamily="2" charset="-78"/>
              </a:rPr>
              <a:t>80 </a:t>
            </a:r>
            <a:r>
              <a:rPr lang="es-ES" sz="1600" b="1" dirty="0" err="1">
                <a:latin typeface="Avenir" panose="02000503020000020003" pitchFamily="2" charset="0"/>
                <a:cs typeface="Beirut" pitchFamily="2" charset="-78"/>
              </a:rPr>
              <a:t>years</a:t>
            </a:r>
            <a:endParaRPr lang="en-ES" sz="1600" b="1" dirty="0"/>
          </a:p>
        </p:txBody>
      </p:sp>
      <p:sp>
        <p:nvSpPr>
          <p:cNvPr id="46" name="Rectangle 45">
            <a:extLst>
              <a:ext uri="{FF2B5EF4-FFF2-40B4-BE49-F238E27FC236}">
                <a16:creationId xmlns:a16="http://schemas.microsoft.com/office/drawing/2014/main" id="{95CF2197-FE46-FD43-AC46-558DA4D2C3DE}"/>
              </a:ext>
            </a:extLst>
          </p:cNvPr>
          <p:cNvSpPr/>
          <p:nvPr/>
        </p:nvSpPr>
        <p:spPr>
          <a:xfrm>
            <a:off x="9421506" y="5609337"/>
            <a:ext cx="950901" cy="338554"/>
          </a:xfrm>
          <a:prstGeom prst="rect">
            <a:avLst/>
          </a:prstGeom>
        </p:spPr>
        <p:txBody>
          <a:bodyPr wrap="none">
            <a:spAutoFit/>
          </a:bodyPr>
          <a:lstStyle/>
          <a:p>
            <a:r>
              <a:rPr lang="es-ES" sz="1600" b="1" dirty="0">
                <a:latin typeface="Avenir" panose="02000503020000020003" pitchFamily="2" charset="0"/>
                <a:cs typeface="Beirut" pitchFamily="2" charset="-78"/>
              </a:rPr>
              <a:t>80 </a:t>
            </a:r>
            <a:r>
              <a:rPr lang="es-ES" sz="1600" b="1" dirty="0" err="1">
                <a:latin typeface="Avenir" panose="02000503020000020003" pitchFamily="2" charset="0"/>
                <a:cs typeface="Beirut" pitchFamily="2" charset="-78"/>
              </a:rPr>
              <a:t>years</a:t>
            </a:r>
            <a:endParaRPr lang="en-ES" sz="1600" b="1" dirty="0"/>
          </a:p>
        </p:txBody>
      </p:sp>
      <p:sp>
        <p:nvSpPr>
          <p:cNvPr id="47" name="Rectangle 46">
            <a:extLst>
              <a:ext uri="{FF2B5EF4-FFF2-40B4-BE49-F238E27FC236}">
                <a16:creationId xmlns:a16="http://schemas.microsoft.com/office/drawing/2014/main" id="{E8F59F45-0D4D-FF46-9F16-DB50AF3E851E}"/>
              </a:ext>
            </a:extLst>
          </p:cNvPr>
          <p:cNvSpPr/>
          <p:nvPr/>
        </p:nvSpPr>
        <p:spPr>
          <a:xfrm>
            <a:off x="6633937" y="1760680"/>
            <a:ext cx="4404347" cy="338554"/>
          </a:xfrm>
          <a:prstGeom prst="rect">
            <a:avLst/>
          </a:prstGeom>
        </p:spPr>
        <p:txBody>
          <a:bodyPr wrap="none">
            <a:spAutoFit/>
          </a:bodyPr>
          <a:lstStyle/>
          <a:p>
            <a:r>
              <a:rPr lang="en-ES" sz="1600" dirty="0">
                <a:latin typeface="Avenir Book" panose="02000503020000020003" pitchFamily="2" charset="0"/>
                <a:cs typeface="Arial" panose="020B0604020202020204" pitchFamily="34" charset="0"/>
              </a:rPr>
              <a:t>Linear trends in Sea Surface Temperature (SST)</a:t>
            </a:r>
            <a:endParaRPr lang="en-ES" sz="1600" dirty="0"/>
          </a:p>
        </p:txBody>
      </p:sp>
      <p:sp>
        <p:nvSpPr>
          <p:cNvPr id="25" name="Rectangle 24">
            <a:extLst>
              <a:ext uri="{FF2B5EF4-FFF2-40B4-BE49-F238E27FC236}">
                <a16:creationId xmlns:a16="http://schemas.microsoft.com/office/drawing/2014/main" id="{055C9209-521C-CC42-B76A-6F4C6837B8E5}"/>
              </a:ext>
            </a:extLst>
          </p:cNvPr>
          <p:cNvSpPr/>
          <p:nvPr/>
        </p:nvSpPr>
        <p:spPr>
          <a:xfrm>
            <a:off x="375720" y="2332154"/>
            <a:ext cx="5170774" cy="338554"/>
          </a:xfrm>
          <a:prstGeom prst="rect">
            <a:avLst/>
          </a:prstGeom>
        </p:spPr>
        <p:txBody>
          <a:bodyPr wrap="none">
            <a:spAutoFit/>
          </a:bodyPr>
          <a:lstStyle/>
          <a:p>
            <a:r>
              <a:rPr lang="en-ES" sz="1600" dirty="0">
                <a:latin typeface="Avenir Book" panose="02000503020000020003" pitchFamily="2" charset="0"/>
                <a:cs typeface="Arial" panose="020B0604020202020204" pitchFamily="34" charset="0"/>
              </a:rPr>
              <a:t>Observed Change in Surface Temperature (1901-2012)</a:t>
            </a:r>
            <a:endParaRPr lang="en-ES" sz="1600" dirty="0"/>
          </a:p>
        </p:txBody>
      </p:sp>
    </p:spTree>
    <p:extLst>
      <p:ext uri="{BB962C8B-B14F-4D97-AF65-F5344CB8AC3E}">
        <p14:creationId xmlns:p14="http://schemas.microsoft.com/office/powerpoint/2010/main" val="995092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B46A0B-5F44-F84F-B59B-2C2DAE40E8FC}"/>
              </a:ext>
            </a:extLst>
          </p:cNvPr>
          <p:cNvSpPr/>
          <p:nvPr/>
        </p:nvSpPr>
        <p:spPr>
          <a:xfrm>
            <a:off x="9123965" y="1768174"/>
            <a:ext cx="796834" cy="30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8" name="Título 1">
            <a:extLst>
              <a:ext uri="{FF2B5EF4-FFF2-40B4-BE49-F238E27FC236}">
                <a16:creationId xmlns:a16="http://schemas.microsoft.com/office/drawing/2014/main" id="{19B25F40-52A4-8C46-A3AD-A1EE5EC449C9}"/>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ESMs</a:t>
            </a:r>
            <a:r>
              <a:rPr lang="es-ES" sz="2700" b="0" dirty="0">
                <a:solidFill>
                  <a:schemeClr val="tx1"/>
                </a:solidFill>
                <a:latin typeface="Avenir Light" panose="020B0402020203020204" pitchFamily="34" charset="77"/>
              </a:rPr>
              <a:t> can </a:t>
            </a:r>
            <a:r>
              <a:rPr lang="es-ES" sz="2700" b="0" dirty="0" err="1">
                <a:solidFill>
                  <a:schemeClr val="tx1"/>
                </a:solidFill>
                <a:latin typeface="Avenir Light" panose="020B0402020203020204" pitchFamily="34" charset="77"/>
              </a:rPr>
              <a:t>help</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understand</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the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main</a:t>
            </a:r>
            <a:r>
              <a:rPr lang="es-ES" sz="2700" b="0" dirty="0">
                <a:solidFill>
                  <a:schemeClr val="tx1"/>
                </a:solidFill>
                <a:latin typeface="Avenir Light" panose="020B0402020203020204" pitchFamily="34" charset="77"/>
              </a:rPr>
              <a:t> drivers of </a:t>
            </a:r>
            <a:r>
              <a:rPr lang="es-ES" sz="2700" b="0" dirty="0" err="1">
                <a:solidFill>
                  <a:schemeClr val="tx1"/>
                </a:solidFill>
                <a:latin typeface="Avenir Light" panose="020B0402020203020204" pitchFamily="34" charset="77"/>
              </a:rPr>
              <a:t>past</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changes</a:t>
            </a:r>
            <a:r>
              <a:rPr lang="es-ES" sz="2700" b="0" dirty="0">
                <a:solidFill>
                  <a:schemeClr val="tx1"/>
                </a:solidFill>
                <a:latin typeface="Avenir Light" panose="020B0402020203020204" pitchFamily="34" charset="77"/>
              </a:rPr>
              <a:t> in </a:t>
            </a:r>
            <a:r>
              <a:rPr lang="es-ES" sz="2700" b="0" dirty="0" err="1">
                <a:solidFill>
                  <a:schemeClr val="tx1"/>
                </a:solidFill>
                <a:latin typeface="Avenir Light" panose="020B0402020203020204" pitchFamily="34" charset="77"/>
              </a:rPr>
              <a:t>climate</a:t>
            </a:r>
            <a:endParaRPr lang="es-ES" sz="2700" dirty="0">
              <a:solidFill>
                <a:schemeClr val="tx1"/>
              </a:solidFill>
              <a:latin typeface="Avenir Light" panose="020B0402020203020204" pitchFamily="34" charset="77"/>
            </a:endParaRPr>
          </a:p>
        </p:txBody>
      </p:sp>
      <p:sp>
        <p:nvSpPr>
          <p:cNvPr id="43" name="Título 1">
            <a:extLst>
              <a:ext uri="{FF2B5EF4-FFF2-40B4-BE49-F238E27FC236}">
                <a16:creationId xmlns:a16="http://schemas.microsoft.com/office/drawing/2014/main" id="{3D0DA87F-23E6-BC4D-A66B-C7E40089C36D}"/>
              </a:ext>
            </a:extLst>
          </p:cNvPr>
          <p:cNvSpPr>
            <a:spLocks noGrp="1"/>
          </p:cNvSpPr>
          <p:nvPr>
            <p:ph type="title"/>
          </p:nvPr>
        </p:nvSpPr>
        <p:spPr>
          <a:xfrm>
            <a:off x="462890" y="218250"/>
            <a:ext cx="10967110"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panose="02000503020000020003" pitchFamily="2" charset="0"/>
              </a:rPr>
              <a:t>climate</a:t>
            </a:r>
            <a:r>
              <a:rPr lang="es-ES" sz="3600" dirty="0">
                <a:latin typeface="Avenir" panose="02000503020000020003" pitchFamily="2" charset="0"/>
              </a:rPr>
              <a:t> </a:t>
            </a:r>
            <a:r>
              <a:rPr lang="es-ES" sz="3600" dirty="0" err="1">
                <a:latin typeface="Avenir" panose="02000503020000020003" pitchFamily="2" charset="0"/>
              </a:rPr>
              <a:t>change</a:t>
            </a:r>
            <a:r>
              <a:rPr lang="es-ES" sz="3600" dirty="0">
                <a:latin typeface="Avenir" panose="02000503020000020003" pitchFamily="2" charset="0"/>
              </a:rPr>
              <a:t> </a:t>
            </a:r>
            <a:r>
              <a:rPr lang="es-ES" sz="3600" dirty="0" err="1">
                <a:latin typeface="Avenir" panose="02000503020000020003" pitchFamily="2" charset="0"/>
              </a:rPr>
              <a:t>attribution</a:t>
            </a:r>
            <a:endParaRPr lang="es-ES" sz="3600" dirty="0">
              <a:latin typeface="Avenir" panose="02000503020000020003" pitchFamily="2" charset="0"/>
            </a:endParaRPr>
          </a:p>
        </p:txBody>
      </p:sp>
      <p:pic>
        <p:nvPicPr>
          <p:cNvPr id="14" name="Picture 2">
            <a:extLst>
              <a:ext uri="{FF2B5EF4-FFF2-40B4-BE49-F238E27FC236}">
                <a16:creationId xmlns:a16="http://schemas.microsoft.com/office/drawing/2014/main" id="{8965CD5E-A776-E74B-A693-CF1A183678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09" t="64946" r="49990" b="1114"/>
          <a:stretch/>
        </p:blipFill>
        <p:spPr bwMode="auto">
          <a:xfrm>
            <a:off x="328359" y="2682979"/>
            <a:ext cx="5118196" cy="325668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2C3D8E7C-679E-A54E-8CE7-ECDC9438EA9B}"/>
              </a:ext>
            </a:extLst>
          </p:cNvPr>
          <p:cNvSpPr/>
          <p:nvPr/>
        </p:nvSpPr>
        <p:spPr>
          <a:xfrm>
            <a:off x="375720" y="2332154"/>
            <a:ext cx="5170774" cy="338554"/>
          </a:xfrm>
          <a:prstGeom prst="rect">
            <a:avLst/>
          </a:prstGeom>
        </p:spPr>
        <p:txBody>
          <a:bodyPr wrap="none">
            <a:spAutoFit/>
          </a:bodyPr>
          <a:lstStyle/>
          <a:p>
            <a:r>
              <a:rPr lang="en-ES" sz="1600" dirty="0">
                <a:latin typeface="Avenir Book" panose="02000503020000020003" pitchFamily="2" charset="0"/>
                <a:cs typeface="Arial" panose="020B0604020202020204" pitchFamily="34" charset="0"/>
              </a:rPr>
              <a:t>Observed Change in Surface Temperature (1901-2012)</a:t>
            </a:r>
            <a:endParaRPr lang="en-ES" sz="1600" dirty="0"/>
          </a:p>
        </p:txBody>
      </p:sp>
      <p:sp>
        <p:nvSpPr>
          <p:cNvPr id="16" name="Rectángulo 58">
            <a:extLst>
              <a:ext uri="{FF2B5EF4-FFF2-40B4-BE49-F238E27FC236}">
                <a16:creationId xmlns:a16="http://schemas.microsoft.com/office/drawing/2014/main" id="{5CC6008B-9840-6E48-A970-2D4C461A03CE}"/>
              </a:ext>
            </a:extLst>
          </p:cNvPr>
          <p:cNvSpPr/>
          <p:nvPr/>
        </p:nvSpPr>
        <p:spPr>
          <a:xfrm>
            <a:off x="3202700" y="5711586"/>
            <a:ext cx="2226892" cy="323165"/>
          </a:xfrm>
          <a:prstGeom prst="rect">
            <a:avLst/>
          </a:prstGeom>
        </p:spPr>
        <p:txBody>
          <a:bodyPr wrap="none">
            <a:spAutoFit/>
          </a:bodyPr>
          <a:lstStyle/>
          <a:p>
            <a:r>
              <a:rPr lang="es-ES" sz="1500" i="1" dirty="0">
                <a:solidFill>
                  <a:schemeClr val="accent3">
                    <a:lumMod val="75000"/>
                  </a:schemeClr>
                </a:solidFill>
                <a:latin typeface="Avenir Book" panose="02000503020000020003" pitchFamily="2" charset="0"/>
                <a:cs typeface="Arial" panose="020B0604020202020204" pitchFamily="34" charset="0"/>
              </a:rPr>
              <a:t>IPCC – AR5 – </a:t>
            </a:r>
            <a:r>
              <a:rPr lang="es-ES" sz="1500" i="1" dirty="0" err="1">
                <a:solidFill>
                  <a:schemeClr val="accent3">
                    <a:lumMod val="75000"/>
                  </a:schemeClr>
                </a:solidFill>
                <a:latin typeface="Avenir Book" panose="02000503020000020003" pitchFamily="2" charset="0"/>
                <a:cs typeface="Arial" panose="020B0604020202020204" pitchFamily="34" charset="0"/>
              </a:rPr>
              <a:t>Chapter</a:t>
            </a:r>
            <a:r>
              <a:rPr lang="es-ES" sz="1500" i="1" dirty="0">
                <a:solidFill>
                  <a:schemeClr val="accent3">
                    <a:lumMod val="75000"/>
                  </a:schemeClr>
                </a:solidFill>
                <a:latin typeface="Avenir Book" panose="02000503020000020003" pitchFamily="2" charset="0"/>
                <a:cs typeface="Arial" panose="020B0604020202020204" pitchFamily="34" charset="0"/>
              </a:rPr>
              <a:t> 2</a:t>
            </a:r>
          </a:p>
        </p:txBody>
      </p:sp>
      <p:sp>
        <p:nvSpPr>
          <p:cNvPr id="7" name="Rectangle 6">
            <a:extLst>
              <a:ext uri="{FF2B5EF4-FFF2-40B4-BE49-F238E27FC236}">
                <a16:creationId xmlns:a16="http://schemas.microsoft.com/office/drawing/2014/main" id="{26920EA1-5D11-6E41-8380-72256B1A05A2}"/>
              </a:ext>
            </a:extLst>
          </p:cNvPr>
          <p:cNvSpPr/>
          <p:nvPr/>
        </p:nvSpPr>
        <p:spPr>
          <a:xfrm>
            <a:off x="5600700" y="2310434"/>
            <a:ext cx="203200" cy="253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9" name="Rectangle 28">
            <a:extLst>
              <a:ext uri="{FF2B5EF4-FFF2-40B4-BE49-F238E27FC236}">
                <a16:creationId xmlns:a16="http://schemas.microsoft.com/office/drawing/2014/main" id="{EF55BE22-7D1A-E24A-A1AA-142FB297B82A}"/>
              </a:ext>
            </a:extLst>
          </p:cNvPr>
          <p:cNvSpPr/>
          <p:nvPr/>
        </p:nvSpPr>
        <p:spPr>
          <a:xfrm>
            <a:off x="5550497" y="4325602"/>
            <a:ext cx="203200" cy="253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8" name="Picture 7">
            <a:extLst>
              <a:ext uri="{FF2B5EF4-FFF2-40B4-BE49-F238E27FC236}">
                <a16:creationId xmlns:a16="http://schemas.microsoft.com/office/drawing/2014/main" id="{B95EF5B4-A8F4-DC4D-AA07-1FB619077FA3}"/>
              </a:ext>
            </a:extLst>
          </p:cNvPr>
          <p:cNvPicPr>
            <a:picLocks noChangeAspect="1"/>
          </p:cNvPicPr>
          <p:nvPr/>
        </p:nvPicPr>
        <p:blipFill>
          <a:blip r:embed="rId3"/>
          <a:stretch>
            <a:fillRect/>
          </a:stretch>
        </p:blipFill>
        <p:spPr>
          <a:xfrm>
            <a:off x="5838140" y="2926195"/>
            <a:ext cx="3889941" cy="3698003"/>
          </a:xfrm>
          <a:prstGeom prst="rect">
            <a:avLst/>
          </a:prstGeom>
        </p:spPr>
      </p:pic>
      <p:sp>
        <p:nvSpPr>
          <p:cNvPr id="31" name="Rectangle 30">
            <a:extLst>
              <a:ext uri="{FF2B5EF4-FFF2-40B4-BE49-F238E27FC236}">
                <a16:creationId xmlns:a16="http://schemas.microsoft.com/office/drawing/2014/main" id="{891A6178-202C-D34C-96C3-C8D51E6E5E1F}"/>
              </a:ext>
            </a:extLst>
          </p:cNvPr>
          <p:cNvSpPr/>
          <p:nvPr/>
        </p:nvSpPr>
        <p:spPr>
          <a:xfrm>
            <a:off x="6148403" y="2389330"/>
            <a:ext cx="3758337" cy="510333"/>
          </a:xfrm>
          <a:prstGeom prst="rect">
            <a:avLst/>
          </a:prstGeom>
        </p:spPr>
        <p:txBody>
          <a:bodyPr wrap="none">
            <a:spAutoFit/>
          </a:bodyPr>
          <a:lstStyle/>
          <a:p>
            <a:pPr algn="ctr">
              <a:lnSpc>
                <a:spcPts val="1600"/>
              </a:lnSpc>
            </a:pPr>
            <a:r>
              <a:rPr lang="en-ES" sz="1600" dirty="0">
                <a:latin typeface="Avenir Book" panose="02000503020000020003" pitchFamily="2" charset="0"/>
                <a:cs typeface="Arial" panose="020B0604020202020204" pitchFamily="34" charset="0"/>
              </a:rPr>
              <a:t>Linear trends in SST following </a:t>
            </a:r>
            <a:r>
              <a:rPr lang="en-ES" sz="1600" i="1" dirty="0">
                <a:solidFill>
                  <a:srgbClr val="C00000"/>
                </a:solidFill>
                <a:latin typeface="Avenir Book" panose="02000503020000020003" pitchFamily="2" charset="0"/>
                <a:cs typeface="Arial" panose="020B0604020202020204" pitchFamily="34" charset="0"/>
              </a:rPr>
              <a:t>unforced</a:t>
            </a:r>
          </a:p>
          <a:p>
            <a:pPr algn="ctr">
              <a:lnSpc>
                <a:spcPts val="1600"/>
              </a:lnSpc>
            </a:pPr>
            <a:r>
              <a:rPr lang="en-GB" sz="1600" dirty="0">
                <a:latin typeface="Avenir Book" panose="02000503020000020003" pitchFamily="2" charset="0"/>
                <a:cs typeface="Arial" panose="020B0604020202020204" pitchFamily="34" charset="0"/>
              </a:rPr>
              <a:t>reductions</a:t>
            </a:r>
            <a:r>
              <a:rPr lang="en-ES" sz="1600" dirty="0">
                <a:latin typeface="Avenir Book" panose="02000503020000020003" pitchFamily="2" charset="0"/>
                <a:cs typeface="Arial" panose="020B0604020202020204" pitchFamily="34" charset="0"/>
              </a:rPr>
              <a:t> in Atlantic ocean circulation</a:t>
            </a:r>
            <a:endParaRPr lang="en-ES" sz="1600" dirty="0"/>
          </a:p>
        </p:txBody>
      </p:sp>
      <p:pic>
        <p:nvPicPr>
          <p:cNvPr id="55298" name="Picture 2" descr="Part 3.4: Atlantic Meridional Overturning Circulation (AMOC) | by Jonas  Ehnle | Medium">
            <a:extLst>
              <a:ext uri="{FF2B5EF4-FFF2-40B4-BE49-F238E27FC236}">
                <a16:creationId xmlns:a16="http://schemas.microsoft.com/office/drawing/2014/main" id="{C40B33DD-7905-8141-8F5C-384FC6EC4B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9666" y="4095746"/>
            <a:ext cx="1959055" cy="21717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ángulo 58">
            <a:extLst>
              <a:ext uri="{FF2B5EF4-FFF2-40B4-BE49-F238E27FC236}">
                <a16:creationId xmlns:a16="http://schemas.microsoft.com/office/drawing/2014/main" id="{3EEEF5E6-44B6-C349-A7FF-A18184DE0E94}"/>
              </a:ext>
            </a:extLst>
          </p:cNvPr>
          <p:cNvSpPr/>
          <p:nvPr/>
        </p:nvSpPr>
        <p:spPr>
          <a:xfrm>
            <a:off x="5893560" y="5388421"/>
            <a:ext cx="1837362" cy="323165"/>
          </a:xfrm>
          <a:prstGeom prst="rect">
            <a:avLst/>
          </a:prstGeom>
        </p:spPr>
        <p:txBody>
          <a:bodyPr wrap="none">
            <a:spAutoFit/>
          </a:bodyPr>
          <a:lstStyle/>
          <a:p>
            <a:r>
              <a:rPr lang="es-ES" sz="1500" i="1" dirty="0" err="1">
                <a:solidFill>
                  <a:schemeClr val="accent3">
                    <a:lumMod val="75000"/>
                  </a:schemeClr>
                </a:solidFill>
                <a:latin typeface="Avenir Book" panose="02000503020000020003" pitchFamily="2" charset="0"/>
                <a:cs typeface="Arial" panose="020B0604020202020204" pitchFamily="34" charset="0"/>
              </a:rPr>
              <a:t>Robson</a:t>
            </a:r>
            <a:r>
              <a:rPr lang="es-ES" sz="1500" i="1" dirty="0">
                <a:solidFill>
                  <a:schemeClr val="accent3">
                    <a:lumMod val="75000"/>
                  </a:schemeClr>
                </a:solidFill>
                <a:latin typeface="Avenir Book" panose="02000503020000020003" pitchFamily="2" charset="0"/>
                <a:cs typeface="Arial" panose="020B0604020202020204" pitchFamily="34" charset="0"/>
              </a:rPr>
              <a:t> et al (2015)</a:t>
            </a:r>
          </a:p>
        </p:txBody>
      </p:sp>
      <p:sp>
        <p:nvSpPr>
          <p:cNvPr id="2" name="Rectangle 1">
            <a:extLst>
              <a:ext uri="{FF2B5EF4-FFF2-40B4-BE49-F238E27FC236}">
                <a16:creationId xmlns:a16="http://schemas.microsoft.com/office/drawing/2014/main" id="{F1238331-1133-AE4B-89C7-9DCF313C2C6D}"/>
              </a:ext>
            </a:extLst>
          </p:cNvPr>
          <p:cNvSpPr/>
          <p:nvPr/>
        </p:nvSpPr>
        <p:spPr>
          <a:xfrm>
            <a:off x="10159568" y="3563715"/>
            <a:ext cx="1874231" cy="510333"/>
          </a:xfrm>
          <a:prstGeom prst="rect">
            <a:avLst/>
          </a:prstGeom>
        </p:spPr>
        <p:txBody>
          <a:bodyPr wrap="none">
            <a:spAutoFit/>
          </a:bodyPr>
          <a:lstStyle/>
          <a:p>
            <a:pPr algn="ctr">
              <a:lnSpc>
                <a:spcPts val="1600"/>
              </a:lnSpc>
            </a:pPr>
            <a:r>
              <a:rPr lang="en-ES" sz="1600" dirty="0">
                <a:latin typeface="Avenir Book" panose="02000503020000020003" pitchFamily="2" charset="0"/>
                <a:cs typeface="Arial" panose="020B0604020202020204" pitchFamily="34" charset="0"/>
              </a:rPr>
              <a:t>Schematic Atlantic</a:t>
            </a:r>
          </a:p>
          <a:p>
            <a:pPr algn="ctr">
              <a:lnSpc>
                <a:spcPts val="1600"/>
              </a:lnSpc>
            </a:pPr>
            <a:r>
              <a:rPr lang="en-ES" sz="1600" dirty="0">
                <a:latin typeface="Avenir Book" panose="02000503020000020003" pitchFamily="2" charset="0"/>
                <a:cs typeface="Arial" panose="020B0604020202020204" pitchFamily="34" charset="0"/>
              </a:rPr>
              <a:t>ocean circulation</a:t>
            </a:r>
            <a:endParaRPr lang="en-ES" sz="1600" dirty="0"/>
          </a:p>
        </p:txBody>
      </p:sp>
      <p:sp>
        <p:nvSpPr>
          <p:cNvPr id="19" name="Rectángulo 58">
            <a:extLst>
              <a:ext uri="{FF2B5EF4-FFF2-40B4-BE49-F238E27FC236}">
                <a16:creationId xmlns:a16="http://schemas.microsoft.com/office/drawing/2014/main" id="{7D761987-D812-EF42-AC08-24620C4E4CE5}"/>
              </a:ext>
            </a:extLst>
          </p:cNvPr>
          <p:cNvSpPr/>
          <p:nvPr/>
        </p:nvSpPr>
        <p:spPr>
          <a:xfrm>
            <a:off x="10143041" y="6275288"/>
            <a:ext cx="2048959" cy="323165"/>
          </a:xfrm>
          <a:prstGeom prst="rect">
            <a:avLst/>
          </a:prstGeom>
        </p:spPr>
        <p:txBody>
          <a:bodyPr wrap="none">
            <a:spAutoFit/>
          </a:bodyPr>
          <a:lstStyle/>
          <a:p>
            <a:r>
              <a:rPr lang="es-ES" sz="1500" i="1" dirty="0" err="1">
                <a:solidFill>
                  <a:schemeClr val="accent3">
                    <a:lumMod val="75000"/>
                  </a:schemeClr>
                </a:solidFill>
                <a:latin typeface="Avenir Book" panose="02000503020000020003" pitchFamily="2" charset="0"/>
                <a:cs typeface="Arial" panose="020B0604020202020204" pitchFamily="34" charset="0"/>
              </a:rPr>
              <a:t>Praetorius</a:t>
            </a:r>
            <a:r>
              <a:rPr lang="es-ES" sz="1500" i="1" dirty="0">
                <a:solidFill>
                  <a:schemeClr val="accent3">
                    <a:lumMod val="75000"/>
                  </a:schemeClr>
                </a:solidFill>
                <a:latin typeface="Avenir Book" panose="02000503020000020003" pitchFamily="2" charset="0"/>
                <a:cs typeface="Arial" panose="020B0604020202020204" pitchFamily="34" charset="0"/>
              </a:rPr>
              <a:t> et al (2018)</a:t>
            </a:r>
          </a:p>
        </p:txBody>
      </p:sp>
    </p:spTree>
    <p:extLst>
      <p:ext uri="{BB962C8B-B14F-4D97-AF65-F5344CB8AC3E}">
        <p14:creationId xmlns:p14="http://schemas.microsoft.com/office/powerpoint/2010/main" val="661928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ítulo 1">
            <a:extLst>
              <a:ext uri="{FF2B5EF4-FFF2-40B4-BE49-F238E27FC236}">
                <a16:creationId xmlns:a16="http://schemas.microsoft.com/office/drawing/2014/main" id="{004E6772-244B-E744-B277-C26C98F8F622}"/>
              </a:ext>
            </a:extLst>
          </p:cNvPr>
          <p:cNvSpPr>
            <a:spLocks noGrp="1"/>
          </p:cNvSpPr>
          <p:nvPr>
            <p:ph type="title"/>
          </p:nvPr>
        </p:nvSpPr>
        <p:spPr>
          <a:xfrm>
            <a:off x="462890" y="218250"/>
            <a:ext cx="11077946"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Light" panose="020B0402020203020204" pitchFamily="34" charset="77"/>
              </a:rPr>
              <a:t>near-term</a:t>
            </a:r>
            <a:r>
              <a:rPr lang="es-ES" sz="3600" dirty="0">
                <a:latin typeface="Avenir Light" panose="020B0402020203020204" pitchFamily="34" charset="77"/>
              </a:rPr>
              <a:t> </a:t>
            </a:r>
            <a:r>
              <a:rPr lang="es-ES" sz="3600" dirty="0" err="1">
                <a:latin typeface="Avenir Light" panose="020B0402020203020204" pitchFamily="34" charset="77"/>
              </a:rPr>
              <a:t>climate</a:t>
            </a:r>
            <a:r>
              <a:rPr lang="es-ES" sz="3600" dirty="0">
                <a:latin typeface="Avenir Light" panose="020B0402020203020204" pitchFamily="34" charset="77"/>
              </a:rPr>
              <a:t> </a:t>
            </a:r>
            <a:r>
              <a:rPr lang="es-ES" sz="3600" dirty="0" err="1">
                <a:latin typeface="Avenir Light" panose="020B0402020203020204" pitchFamily="34" charset="77"/>
              </a:rPr>
              <a:t>prediction</a:t>
            </a:r>
            <a:endParaRPr lang="es-ES" sz="3600" dirty="0">
              <a:latin typeface="Avenir Light" panose="020B0402020203020204" pitchFamily="34" charset="77"/>
            </a:endParaRPr>
          </a:p>
        </p:txBody>
      </p:sp>
      <p:sp>
        <p:nvSpPr>
          <p:cNvPr id="37" name="Título 1">
            <a:extLst>
              <a:ext uri="{FF2B5EF4-FFF2-40B4-BE49-F238E27FC236}">
                <a16:creationId xmlns:a16="http://schemas.microsoft.com/office/drawing/2014/main" id="{475C9A20-E6F0-2F49-BF09-22F7CAA24937}"/>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a:solidFill>
                  <a:schemeClr val="tx1"/>
                </a:solidFill>
                <a:latin typeface="Avenir Light" panose="020B0402020203020204" pitchFamily="34" charset="77"/>
              </a:rPr>
              <a:t>Fundamentals of </a:t>
            </a:r>
            <a:r>
              <a:rPr lang="es-ES" sz="2700" b="0" dirty="0" err="1">
                <a:solidFill>
                  <a:schemeClr val="tx1"/>
                </a:solidFill>
                <a:latin typeface="Avenir Light" panose="020B0402020203020204" pitchFamily="34" charset="77"/>
              </a:rPr>
              <a:t>climate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prediction</a:t>
            </a:r>
            <a:endParaRPr lang="es-ES" sz="2700" dirty="0">
              <a:solidFill>
                <a:schemeClr val="tx1"/>
              </a:solidFill>
              <a:latin typeface="Avenir Light" panose="020B0402020203020204" pitchFamily="34" charset="77"/>
            </a:endParaRPr>
          </a:p>
        </p:txBody>
      </p:sp>
      <p:pic>
        <p:nvPicPr>
          <p:cNvPr id="13" name="Google Shape;57;geec1ad7b94_0_304">
            <a:extLst>
              <a:ext uri="{FF2B5EF4-FFF2-40B4-BE49-F238E27FC236}">
                <a16:creationId xmlns:a16="http://schemas.microsoft.com/office/drawing/2014/main" id="{8918CBEA-B68E-2A41-8DA4-D0384463AF47}"/>
              </a:ext>
            </a:extLst>
          </p:cNvPr>
          <p:cNvPicPr preferRelativeResize="0"/>
          <p:nvPr/>
        </p:nvPicPr>
        <p:blipFill>
          <a:blip r:embed="rId2">
            <a:alphaModFix/>
          </a:blip>
          <a:stretch>
            <a:fillRect/>
          </a:stretch>
        </p:blipFill>
        <p:spPr>
          <a:xfrm>
            <a:off x="8616076" y="1763564"/>
            <a:ext cx="2523249" cy="2303040"/>
          </a:xfrm>
          <a:prstGeom prst="rect">
            <a:avLst/>
          </a:prstGeom>
          <a:noFill/>
          <a:ln>
            <a:noFill/>
          </a:ln>
        </p:spPr>
      </p:pic>
      <p:pic>
        <p:nvPicPr>
          <p:cNvPr id="14" name="Google Shape;58;geec1ad7b94_0_304">
            <a:extLst>
              <a:ext uri="{FF2B5EF4-FFF2-40B4-BE49-F238E27FC236}">
                <a16:creationId xmlns:a16="http://schemas.microsoft.com/office/drawing/2014/main" id="{9525BB5A-2BE2-5E43-BA1B-4B01168E4987}"/>
              </a:ext>
            </a:extLst>
          </p:cNvPr>
          <p:cNvPicPr preferRelativeResize="0"/>
          <p:nvPr/>
        </p:nvPicPr>
        <p:blipFill rotWithShape="1">
          <a:blip r:embed="rId3">
            <a:alphaModFix/>
          </a:blip>
          <a:srcRect b="11824"/>
          <a:stretch/>
        </p:blipFill>
        <p:spPr>
          <a:xfrm>
            <a:off x="545750" y="1871903"/>
            <a:ext cx="2523250" cy="2002464"/>
          </a:xfrm>
          <a:prstGeom prst="rect">
            <a:avLst/>
          </a:prstGeom>
          <a:noFill/>
          <a:ln>
            <a:noFill/>
          </a:ln>
        </p:spPr>
      </p:pic>
      <p:sp>
        <p:nvSpPr>
          <p:cNvPr id="15" name="Google Shape;59;geec1ad7b94_0_304">
            <a:extLst>
              <a:ext uri="{FF2B5EF4-FFF2-40B4-BE49-F238E27FC236}">
                <a16:creationId xmlns:a16="http://schemas.microsoft.com/office/drawing/2014/main" id="{C4558980-BA90-8A45-AFD4-81B3DB541AE1}"/>
              </a:ext>
            </a:extLst>
          </p:cNvPr>
          <p:cNvSpPr txBox="1"/>
          <p:nvPr/>
        </p:nvSpPr>
        <p:spPr>
          <a:xfrm>
            <a:off x="10097478" y="3994112"/>
            <a:ext cx="13776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b="1">
                <a:solidFill>
                  <a:srgbClr val="C00000"/>
                </a:solidFill>
                <a:latin typeface="Avenir" panose="02000503020000020003" pitchFamily="2" charset="0"/>
                <a:ea typeface="Calibri"/>
                <a:cs typeface="Calibri"/>
                <a:sym typeface="Calibri"/>
              </a:rPr>
              <a:t>Centuries</a:t>
            </a:r>
            <a:endParaRPr sz="2100" b="1">
              <a:solidFill>
                <a:srgbClr val="C00000"/>
              </a:solidFill>
              <a:latin typeface="Avenir" panose="02000503020000020003" pitchFamily="2" charset="0"/>
              <a:ea typeface="Calibri"/>
              <a:cs typeface="Calibri"/>
              <a:sym typeface="Calibri"/>
            </a:endParaRPr>
          </a:p>
        </p:txBody>
      </p:sp>
      <p:sp>
        <p:nvSpPr>
          <p:cNvPr id="16" name="Google Shape;60;geec1ad7b94_0_304">
            <a:extLst>
              <a:ext uri="{FF2B5EF4-FFF2-40B4-BE49-F238E27FC236}">
                <a16:creationId xmlns:a16="http://schemas.microsoft.com/office/drawing/2014/main" id="{221BA8F9-CE20-BF4D-8985-1283C1B96164}"/>
              </a:ext>
            </a:extLst>
          </p:cNvPr>
          <p:cNvSpPr txBox="1"/>
          <p:nvPr/>
        </p:nvSpPr>
        <p:spPr>
          <a:xfrm>
            <a:off x="835968" y="3994112"/>
            <a:ext cx="772500"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b="1">
                <a:solidFill>
                  <a:srgbClr val="1155CC"/>
                </a:solidFill>
                <a:latin typeface="Avenir" panose="02000503020000020003" pitchFamily="2" charset="0"/>
                <a:ea typeface="Calibri"/>
                <a:cs typeface="Calibri"/>
                <a:sym typeface="Calibri"/>
              </a:rPr>
              <a:t>Days</a:t>
            </a:r>
            <a:endParaRPr sz="2100" b="1">
              <a:solidFill>
                <a:srgbClr val="1155CC"/>
              </a:solidFill>
              <a:latin typeface="Avenir" panose="02000503020000020003" pitchFamily="2" charset="0"/>
              <a:ea typeface="Calibri"/>
              <a:cs typeface="Calibri"/>
              <a:sym typeface="Calibri"/>
            </a:endParaRPr>
          </a:p>
        </p:txBody>
      </p:sp>
      <p:sp>
        <p:nvSpPr>
          <p:cNvPr id="17" name="Google Shape;61;geec1ad7b94_0_304">
            <a:extLst>
              <a:ext uri="{FF2B5EF4-FFF2-40B4-BE49-F238E27FC236}">
                <a16:creationId xmlns:a16="http://schemas.microsoft.com/office/drawing/2014/main" id="{F7E70D05-DA93-274F-BE48-3400AE30ED44}"/>
              </a:ext>
            </a:extLst>
          </p:cNvPr>
          <p:cNvSpPr txBox="1"/>
          <p:nvPr/>
        </p:nvSpPr>
        <p:spPr>
          <a:xfrm>
            <a:off x="2119153" y="3994112"/>
            <a:ext cx="10122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b="1" dirty="0">
                <a:solidFill>
                  <a:srgbClr val="1155CC"/>
                </a:solidFill>
                <a:latin typeface="Avenir" panose="02000503020000020003" pitchFamily="2" charset="0"/>
                <a:ea typeface="Calibri"/>
                <a:cs typeface="Calibri"/>
                <a:sym typeface="Calibri"/>
              </a:rPr>
              <a:t>Weeks</a:t>
            </a:r>
            <a:endParaRPr sz="2100" b="1" dirty="0">
              <a:solidFill>
                <a:srgbClr val="1155CC"/>
              </a:solidFill>
              <a:latin typeface="Avenir" panose="02000503020000020003" pitchFamily="2" charset="0"/>
              <a:ea typeface="Calibri"/>
              <a:cs typeface="Calibri"/>
              <a:sym typeface="Calibri"/>
            </a:endParaRPr>
          </a:p>
        </p:txBody>
      </p:sp>
      <p:sp>
        <p:nvSpPr>
          <p:cNvPr id="18" name="Google Shape;62;geec1ad7b94_0_304">
            <a:extLst>
              <a:ext uri="{FF2B5EF4-FFF2-40B4-BE49-F238E27FC236}">
                <a16:creationId xmlns:a16="http://schemas.microsoft.com/office/drawing/2014/main" id="{1542FA97-F26E-7D42-81B7-266DB3CCE93D}"/>
              </a:ext>
            </a:extLst>
          </p:cNvPr>
          <p:cNvSpPr/>
          <p:nvPr/>
        </p:nvSpPr>
        <p:spPr>
          <a:xfrm>
            <a:off x="8348393" y="3994112"/>
            <a:ext cx="12384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100" b="1" dirty="0">
                <a:solidFill>
                  <a:srgbClr val="C00000"/>
                </a:solidFill>
                <a:latin typeface="Avenir" panose="02000503020000020003" pitchFamily="2" charset="0"/>
                <a:ea typeface="Calibri"/>
                <a:cs typeface="Calibri"/>
                <a:sym typeface="Calibri"/>
              </a:rPr>
              <a:t>Decades</a:t>
            </a:r>
            <a:endParaRPr sz="2100" b="1" dirty="0">
              <a:solidFill>
                <a:srgbClr val="C00000"/>
              </a:solidFill>
              <a:latin typeface="Avenir" panose="02000503020000020003" pitchFamily="2" charset="0"/>
              <a:ea typeface="Calibri"/>
              <a:cs typeface="Calibri"/>
              <a:sym typeface="Calibri"/>
            </a:endParaRPr>
          </a:p>
        </p:txBody>
      </p:sp>
      <p:sp>
        <p:nvSpPr>
          <p:cNvPr id="19" name="Google Shape;63;geec1ad7b94_0_304">
            <a:extLst>
              <a:ext uri="{FF2B5EF4-FFF2-40B4-BE49-F238E27FC236}">
                <a16:creationId xmlns:a16="http://schemas.microsoft.com/office/drawing/2014/main" id="{37AEC5E9-E712-1E44-B08A-1FEE5C25F008}"/>
              </a:ext>
            </a:extLst>
          </p:cNvPr>
          <p:cNvSpPr txBox="1"/>
          <p:nvPr/>
        </p:nvSpPr>
        <p:spPr>
          <a:xfrm>
            <a:off x="8442229" y="1444729"/>
            <a:ext cx="2900100" cy="43084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100" b="1">
                <a:solidFill>
                  <a:srgbClr val="000000"/>
                </a:solidFill>
                <a:latin typeface="Avenir Book" panose="02000503020000020003" pitchFamily="2" charset="0"/>
                <a:ea typeface="Calibri"/>
                <a:cs typeface="Calibri"/>
                <a:sym typeface="Calibri"/>
              </a:rPr>
              <a:t>Climate projections</a:t>
            </a:r>
            <a:endParaRPr sz="2100" b="1">
              <a:solidFill>
                <a:srgbClr val="000000"/>
              </a:solidFill>
              <a:latin typeface="Avenir Book" panose="02000503020000020003" pitchFamily="2" charset="0"/>
              <a:ea typeface="Calibri"/>
              <a:cs typeface="Calibri"/>
              <a:sym typeface="Calibri"/>
            </a:endParaRPr>
          </a:p>
        </p:txBody>
      </p:sp>
      <p:cxnSp>
        <p:nvCxnSpPr>
          <p:cNvPr id="20" name="Google Shape;65;geec1ad7b94_0_304">
            <a:extLst>
              <a:ext uri="{FF2B5EF4-FFF2-40B4-BE49-F238E27FC236}">
                <a16:creationId xmlns:a16="http://schemas.microsoft.com/office/drawing/2014/main" id="{D0BFBF46-66C1-9E4D-BF12-1FFD74966120}"/>
              </a:ext>
            </a:extLst>
          </p:cNvPr>
          <p:cNvCxnSpPr/>
          <p:nvPr/>
        </p:nvCxnSpPr>
        <p:spPr>
          <a:xfrm>
            <a:off x="648538" y="3918786"/>
            <a:ext cx="11124000" cy="26400"/>
          </a:xfrm>
          <a:prstGeom prst="straightConnector1">
            <a:avLst/>
          </a:prstGeom>
          <a:solidFill>
            <a:srgbClr val="5B9BD5"/>
          </a:solidFill>
          <a:ln w="38100" cap="flat" cmpd="sng">
            <a:solidFill>
              <a:srgbClr val="000000"/>
            </a:solidFill>
            <a:prstDash val="solid"/>
            <a:round/>
            <a:headEnd type="none" w="sm" len="sm"/>
            <a:tailEnd type="stealth" w="lg" len="lg"/>
          </a:ln>
        </p:spPr>
      </p:cxnSp>
      <p:sp>
        <p:nvSpPr>
          <p:cNvPr id="21" name="Google Shape;66;geec1ad7b94_0_304">
            <a:extLst>
              <a:ext uri="{FF2B5EF4-FFF2-40B4-BE49-F238E27FC236}">
                <a16:creationId xmlns:a16="http://schemas.microsoft.com/office/drawing/2014/main" id="{CA99CD7F-4E10-B141-8A4F-D3E4D5171D9D}"/>
              </a:ext>
            </a:extLst>
          </p:cNvPr>
          <p:cNvSpPr txBox="1"/>
          <p:nvPr/>
        </p:nvSpPr>
        <p:spPr>
          <a:xfrm>
            <a:off x="8865727" y="3428031"/>
            <a:ext cx="2375100" cy="3231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95B3D7"/>
              </a:buClr>
              <a:buSzPts val="2000"/>
              <a:buFont typeface="Calibri"/>
              <a:buNone/>
            </a:pPr>
            <a:r>
              <a:rPr lang="en-GB" sz="1500" i="1">
                <a:solidFill>
                  <a:schemeClr val="accent3">
                    <a:lumMod val="75000"/>
                  </a:schemeClr>
                </a:solidFill>
                <a:latin typeface="Avenir Book" panose="02000503020000020003" pitchFamily="2" charset="0"/>
                <a:ea typeface="Calibri"/>
                <a:cs typeface="Calibri"/>
                <a:sym typeface="Calibri"/>
              </a:rPr>
              <a:t>Meinshausen</a:t>
            </a:r>
            <a:r>
              <a:rPr lang="en-GB" sz="1500" i="1" dirty="0">
                <a:solidFill>
                  <a:schemeClr val="accent3">
                    <a:lumMod val="75000"/>
                  </a:schemeClr>
                </a:solidFill>
                <a:latin typeface="Avenir Book" panose="02000503020000020003" pitchFamily="2" charset="0"/>
                <a:ea typeface="Calibri"/>
                <a:cs typeface="Calibri"/>
                <a:sym typeface="Calibri"/>
              </a:rPr>
              <a:t> et al. (2020)</a:t>
            </a:r>
            <a:endParaRPr sz="1500" i="1" dirty="0">
              <a:solidFill>
                <a:schemeClr val="accent3">
                  <a:lumMod val="75000"/>
                </a:schemeClr>
              </a:solidFill>
              <a:latin typeface="Avenir Book" panose="02000503020000020003" pitchFamily="2" charset="0"/>
              <a:ea typeface="Calibri"/>
              <a:cs typeface="Calibri"/>
              <a:sym typeface="Calibri"/>
            </a:endParaRPr>
          </a:p>
        </p:txBody>
      </p:sp>
      <p:pic>
        <p:nvPicPr>
          <p:cNvPr id="23" name="Google Shape;67;geec1ad7b94_0_304">
            <a:extLst>
              <a:ext uri="{FF2B5EF4-FFF2-40B4-BE49-F238E27FC236}">
                <a16:creationId xmlns:a16="http://schemas.microsoft.com/office/drawing/2014/main" id="{0CAC0640-8995-384B-A970-0AB90D7061B6}"/>
              </a:ext>
            </a:extLst>
          </p:cNvPr>
          <p:cNvPicPr preferRelativeResize="0"/>
          <p:nvPr/>
        </p:nvPicPr>
        <p:blipFill>
          <a:blip r:embed="rId4">
            <a:alphaModFix/>
          </a:blip>
          <a:stretch>
            <a:fillRect/>
          </a:stretch>
        </p:blipFill>
        <p:spPr>
          <a:xfrm>
            <a:off x="2582249" y="3465889"/>
            <a:ext cx="540000" cy="302400"/>
          </a:xfrm>
          <a:prstGeom prst="rect">
            <a:avLst/>
          </a:prstGeom>
          <a:noFill/>
          <a:ln>
            <a:noFill/>
          </a:ln>
        </p:spPr>
      </p:pic>
      <p:sp>
        <p:nvSpPr>
          <p:cNvPr id="26" name="Google Shape;68;geec1ad7b94_0_304">
            <a:extLst>
              <a:ext uri="{FF2B5EF4-FFF2-40B4-BE49-F238E27FC236}">
                <a16:creationId xmlns:a16="http://schemas.microsoft.com/office/drawing/2014/main" id="{36C8AC83-6578-4A4F-9312-DCDEA9F414ED}"/>
              </a:ext>
            </a:extLst>
          </p:cNvPr>
          <p:cNvSpPr txBox="1"/>
          <p:nvPr/>
        </p:nvSpPr>
        <p:spPr>
          <a:xfrm>
            <a:off x="3642038" y="3994112"/>
            <a:ext cx="11532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dirty="0">
                <a:solidFill>
                  <a:schemeClr val="accent3"/>
                </a:solidFill>
                <a:latin typeface="Avenir Book" panose="02000503020000020003" pitchFamily="2" charset="0"/>
                <a:ea typeface="Calibri"/>
                <a:cs typeface="Calibri"/>
                <a:sym typeface="Calibri"/>
              </a:rPr>
              <a:t>Months</a:t>
            </a:r>
            <a:endParaRPr sz="2100" dirty="0">
              <a:solidFill>
                <a:schemeClr val="accent3"/>
              </a:solidFill>
              <a:latin typeface="Avenir Book" panose="02000503020000020003" pitchFamily="2" charset="0"/>
              <a:ea typeface="Calibri"/>
              <a:cs typeface="Calibri"/>
              <a:sym typeface="Calibri"/>
            </a:endParaRPr>
          </a:p>
        </p:txBody>
      </p:sp>
      <p:sp>
        <p:nvSpPr>
          <p:cNvPr id="27" name="Google Shape;69;geec1ad7b94_0_304">
            <a:extLst>
              <a:ext uri="{FF2B5EF4-FFF2-40B4-BE49-F238E27FC236}">
                <a16:creationId xmlns:a16="http://schemas.microsoft.com/office/drawing/2014/main" id="{FF094564-2312-6744-BF9B-516BE85B7814}"/>
              </a:ext>
            </a:extLst>
          </p:cNvPr>
          <p:cNvSpPr txBox="1"/>
          <p:nvPr/>
        </p:nvSpPr>
        <p:spPr>
          <a:xfrm>
            <a:off x="5305923" y="3994112"/>
            <a:ext cx="1191300"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a:solidFill>
                  <a:schemeClr val="accent3"/>
                </a:solidFill>
                <a:latin typeface="Avenir Book" panose="02000503020000020003" pitchFamily="2" charset="0"/>
                <a:ea typeface="Calibri"/>
                <a:cs typeface="Calibri"/>
                <a:sym typeface="Calibri"/>
              </a:rPr>
              <a:t>Seasons</a:t>
            </a:r>
            <a:endParaRPr sz="2100">
              <a:solidFill>
                <a:schemeClr val="accent3"/>
              </a:solidFill>
              <a:latin typeface="Avenir Book" panose="02000503020000020003" pitchFamily="2" charset="0"/>
              <a:ea typeface="Calibri"/>
              <a:cs typeface="Calibri"/>
              <a:sym typeface="Calibri"/>
            </a:endParaRPr>
          </a:p>
        </p:txBody>
      </p:sp>
      <p:sp>
        <p:nvSpPr>
          <p:cNvPr id="28" name="Google Shape;70;geec1ad7b94_0_304">
            <a:extLst>
              <a:ext uri="{FF2B5EF4-FFF2-40B4-BE49-F238E27FC236}">
                <a16:creationId xmlns:a16="http://schemas.microsoft.com/office/drawing/2014/main" id="{0A6EDED6-F598-5442-A0F2-4A665DFF51D8}"/>
              </a:ext>
            </a:extLst>
          </p:cNvPr>
          <p:cNvSpPr txBox="1"/>
          <p:nvPr/>
        </p:nvSpPr>
        <p:spPr>
          <a:xfrm>
            <a:off x="7007908" y="3994112"/>
            <a:ext cx="9060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a:solidFill>
                  <a:srgbClr val="A5A5A5"/>
                </a:solidFill>
                <a:latin typeface="Avenir Book" panose="02000503020000020003" pitchFamily="2" charset="0"/>
                <a:ea typeface="Calibri"/>
                <a:cs typeface="Calibri"/>
                <a:sym typeface="Calibri"/>
              </a:rPr>
              <a:t>Years </a:t>
            </a:r>
            <a:endParaRPr sz="2100">
              <a:solidFill>
                <a:srgbClr val="A5A5A5"/>
              </a:solidFill>
              <a:latin typeface="Avenir Book" panose="02000503020000020003" pitchFamily="2" charset="0"/>
              <a:ea typeface="Calibri"/>
              <a:cs typeface="Calibri"/>
              <a:sym typeface="Calibri"/>
            </a:endParaRPr>
          </a:p>
        </p:txBody>
      </p:sp>
      <p:sp>
        <p:nvSpPr>
          <p:cNvPr id="29" name="Google Shape;71;geec1ad7b94_0_304">
            <a:extLst>
              <a:ext uri="{FF2B5EF4-FFF2-40B4-BE49-F238E27FC236}">
                <a16:creationId xmlns:a16="http://schemas.microsoft.com/office/drawing/2014/main" id="{539F2B4F-2354-2E41-A9B5-1BCDEC72F1E0}"/>
              </a:ext>
            </a:extLst>
          </p:cNvPr>
          <p:cNvSpPr txBox="1"/>
          <p:nvPr/>
        </p:nvSpPr>
        <p:spPr>
          <a:xfrm>
            <a:off x="416904" y="1444729"/>
            <a:ext cx="2900100" cy="43084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100" b="1" dirty="0">
                <a:solidFill>
                  <a:srgbClr val="000000"/>
                </a:solidFill>
                <a:latin typeface="Avenir Book" panose="02000503020000020003" pitchFamily="2" charset="0"/>
                <a:ea typeface="Calibri"/>
                <a:cs typeface="Calibri"/>
                <a:sym typeface="Calibri"/>
              </a:rPr>
              <a:t>Weather forecasts</a:t>
            </a:r>
            <a:endParaRPr sz="2100" b="1" dirty="0">
              <a:solidFill>
                <a:srgbClr val="000000"/>
              </a:solidFill>
              <a:latin typeface="Avenir Book" panose="02000503020000020003" pitchFamily="2" charset="0"/>
              <a:ea typeface="Calibri"/>
              <a:cs typeface="Calibri"/>
              <a:sym typeface="Calibri"/>
            </a:endParaRPr>
          </a:p>
        </p:txBody>
      </p:sp>
    </p:spTree>
    <p:extLst>
      <p:ext uri="{BB962C8B-B14F-4D97-AF65-F5344CB8AC3E}">
        <p14:creationId xmlns:p14="http://schemas.microsoft.com/office/powerpoint/2010/main" val="70039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upo 35"/>
          <p:cNvGrpSpPr/>
          <p:nvPr/>
        </p:nvGrpSpPr>
        <p:grpSpPr>
          <a:xfrm>
            <a:off x="2524125" y="1097419"/>
            <a:ext cx="2733675" cy="2743200"/>
            <a:chOff x="2524125" y="1097419"/>
            <a:chExt cx="2733675" cy="2743200"/>
          </a:xfrm>
        </p:grpSpPr>
        <p:pic>
          <p:nvPicPr>
            <p:cNvPr id="18"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4125" y="1097419"/>
              <a:ext cx="27336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30"/>
            <p:cNvSpPr txBox="1">
              <a:spLocks noChangeArrowheads="1"/>
            </p:cNvSpPr>
            <p:nvPr/>
          </p:nvSpPr>
          <p:spPr bwMode="auto">
            <a:xfrm>
              <a:off x="2895743" y="1608594"/>
              <a:ext cx="1925637" cy="984885"/>
            </a:xfrm>
            <a:prstGeom prst="rect">
              <a:avLst/>
            </a:prstGeom>
            <a:noFill/>
            <a:ln>
              <a:noFill/>
            </a:ln>
            <a:effectLst>
              <a:outerShdw blurRad="381000" dir="5400000" algn="t"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ca-ES" sz="2900" dirty="0">
                  <a:solidFill>
                    <a:schemeClr val="bg1"/>
                  </a:solidFill>
                  <a:latin typeface="Avenir Book" panose="02000503020000020003" pitchFamily="2" charset="0"/>
                </a:rPr>
                <a:t>Computer</a:t>
              </a:r>
            </a:p>
            <a:p>
              <a:pPr algn="ctr" eaLnBrk="1" hangingPunct="1">
                <a:defRPr/>
              </a:pPr>
              <a:r>
                <a:rPr lang="en-US" altLang="ca-ES" sz="2900" dirty="0">
                  <a:solidFill>
                    <a:schemeClr val="bg1"/>
                  </a:solidFill>
                  <a:latin typeface="Avenir Book" panose="02000503020000020003" pitchFamily="2" charset="0"/>
                </a:rPr>
                <a:t>Sciences</a:t>
              </a:r>
            </a:p>
          </p:txBody>
        </p:sp>
      </p:grpSp>
      <p:sp>
        <p:nvSpPr>
          <p:cNvPr id="19" name="Elipse 18"/>
          <p:cNvSpPr/>
          <p:nvPr/>
        </p:nvSpPr>
        <p:spPr>
          <a:xfrm>
            <a:off x="1974850" y="2616656"/>
            <a:ext cx="3829050" cy="1187450"/>
          </a:xfrm>
          <a:prstGeom prst="ellipse">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nvGrpSpPr>
          <p:cNvPr id="37" name="Grupo 36"/>
          <p:cNvGrpSpPr/>
          <p:nvPr/>
        </p:nvGrpSpPr>
        <p:grpSpPr>
          <a:xfrm>
            <a:off x="7059613" y="1097419"/>
            <a:ext cx="2733675" cy="2743200"/>
            <a:chOff x="7059613" y="1097419"/>
            <a:chExt cx="2733675" cy="2743200"/>
          </a:xfrm>
        </p:grpSpPr>
        <p:pic>
          <p:nvPicPr>
            <p:cNvPr id="20"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59613" y="1097419"/>
              <a:ext cx="27336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30"/>
            <p:cNvSpPr txBox="1">
              <a:spLocks noChangeArrowheads="1"/>
            </p:cNvSpPr>
            <p:nvPr/>
          </p:nvSpPr>
          <p:spPr bwMode="auto">
            <a:xfrm>
              <a:off x="7672388" y="1608594"/>
              <a:ext cx="1528762" cy="1431161"/>
            </a:xfrm>
            <a:prstGeom prst="rect">
              <a:avLst/>
            </a:prstGeom>
            <a:noFill/>
            <a:ln>
              <a:noFill/>
            </a:ln>
            <a:effectLst>
              <a:outerShdw blurRad="381000" dir="5400000" algn="t"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ca-ES" sz="2900" b="1" dirty="0">
                  <a:solidFill>
                    <a:schemeClr val="bg1"/>
                  </a:solidFill>
                  <a:latin typeface="Avenir Book" panose="02000503020000020003" pitchFamily="2" charset="0"/>
                </a:rPr>
                <a:t>Earth Sciences</a:t>
              </a:r>
            </a:p>
          </p:txBody>
        </p:sp>
      </p:grpSp>
      <p:grpSp>
        <p:nvGrpSpPr>
          <p:cNvPr id="39" name="Grupo 38"/>
          <p:cNvGrpSpPr/>
          <p:nvPr/>
        </p:nvGrpSpPr>
        <p:grpSpPr>
          <a:xfrm>
            <a:off x="7185025" y="3840392"/>
            <a:ext cx="2484438" cy="2493962"/>
            <a:chOff x="7185025" y="3840392"/>
            <a:chExt cx="2484438" cy="2493962"/>
          </a:xfrm>
        </p:grpSpPr>
        <p:pic>
          <p:nvPicPr>
            <p:cNvPr id="21" name="Imagen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85025" y="3840392"/>
              <a:ext cx="2484438"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30"/>
            <p:cNvSpPr txBox="1">
              <a:spLocks noChangeArrowheads="1"/>
            </p:cNvSpPr>
            <p:nvPr/>
          </p:nvSpPr>
          <p:spPr bwMode="auto">
            <a:xfrm>
              <a:off x="7632700" y="4338491"/>
              <a:ext cx="1528763" cy="539750"/>
            </a:xfrm>
            <a:prstGeom prst="rect">
              <a:avLst/>
            </a:prstGeom>
            <a:noFill/>
            <a:ln>
              <a:noFill/>
            </a:ln>
            <a:effectLst>
              <a:outerShdw blurRad="381000" dir="5400000" algn="t"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ca-ES" sz="2900" b="1" dirty="0">
                  <a:solidFill>
                    <a:schemeClr val="bg1"/>
                  </a:solidFill>
                  <a:latin typeface="Avenir Book" panose="02000503020000020003" pitchFamily="2" charset="0"/>
                </a:rPr>
                <a:t>CASE</a:t>
              </a:r>
            </a:p>
          </p:txBody>
        </p:sp>
      </p:grpSp>
      <p:grpSp>
        <p:nvGrpSpPr>
          <p:cNvPr id="38" name="Grupo 37"/>
          <p:cNvGrpSpPr/>
          <p:nvPr/>
        </p:nvGrpSpPr>
        <p:grpSpPr>
          <a:xfrm>
            <a:off x="2543175" y="3725716"/>
            <a:ext cx="2733675" cy="2743200"/>
            <a:chOff x="2543175" y="3725716"/>
            <a:chExt cx="2733675" cy="2743200"/>
          </a:xfrm>
        </p:grpSpPr>
        <p:pic>
          <p:nvPicPr>
            <p:cNvPr id="22" name="Imagen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43175" y="3725716"/>
              <a:ext cx="27336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30"/>
            <p:cNvSpPr txBox="1">
              <a:spLocks noChangeArrowheads="1"/>
            </p:cNvSpPr>
            <p:nvPr/>
          </p:nvSpPr>
          <p:spPr bwMode="auto">
            <a:xfrm>
              <a:off x="3060700" y="4174979"/>
              <a:ext cx="1682750" cy="984250"/>
            </a:xfrm>
            <a:prstGeom prst="rect">
              <a:avLst/>
            </a:prstGeom>
            <a:noFill/>
            <a:ln>
              <a:noFill/>
            </a:ln>
            <a:effectLst>
              <a:outerShdw blurRad="381000" dir="5400000" algn="t"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ca-ES" sz="2900" b="1" dirty="0">
                  <a:solidFill>
                    <a:schemeClr val="bg1"/>
                  </a:solidFill>
                  <a:latin typeface="Avenir Book" panose="02000503020000020003" pitchFamily="2" charset="0"/>
                </a:rPr>
                <a:t>Life</a:t>
              </a:r>
            </a:p>
            <a:p>
              <a:pPr algn="ctr" eaLnBrk="1" hangingPunct="1">
                <a:defRPr/>
              </a:pPr>
              <a:r>
                <a:rPr lang="en-US" altLang="ca-ES" sz="2900" b="1" dirty="0">
                  <a:solidFill>
                    <a:schemeClr val="bg1"/>
                  </a:solidFill>
                  <a:latin typeface="Avenir Book" panose="02000503020000020003" pitchFamily="2" charset="0"/>
                </a:rPr>
                <a:t>Sciences</a:t>
              </a:r>
            </a:p>
          </p:txBody>
        </p:sp>
      </p:grpSp>
      <p:sp>
        <p:nvSpPr>
          <p:cNvPr id="27" name="Rectangle 3"/>
          <p:cNvSpPr txBox="1">
            <a:spLocks noChangeAspect="1" noChangeArrowheads="1"/>
          </p:cNvSpPr>
          <p:nvPr/>
        </p:nvSpPr>
        <p:spPr bwMode="auto">
          <a:xfrm>
            <a:off x="1855788" y="2746831"/>
            <a:ext cx="4157662" cy="8778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Tx/>
              <a:buNone/>
            </a:pPr>
            <a:r>
              <a:rPr lang="en-US" altLang="en-US" sz="1400" dirty="0">
                <a:solidFill>
                  <a:srgbClr val="004890"/>
                </a:solidFill>
                <a:latin typeface="Avenir Book" panose="02000503020000020003" pitchFamily="2" charset="0"/>
                <a:cs typeface="Times New Roman" panose="02020603050405020304" pitchFamily="18" charset="0"/>
              </a:rPr>
              <a:t>To </a:t>
            </a:r>
            <a:r>
              <a:rPr lang="en-US" altLang="en-US" sz="1400" b="1" dirty="0">
                <a:solidFill>
                  <a:srgbClr val="004890"/>
                </a:solidFill>
                <a:latin typeface="Avenir" panose="02000503020000020003" pitchFamily="2" charset="0"/>
                <a:cs typeface="Times New Roman" panose="02020603050405020304" pitchFamily="18" charset="0"/>
              </a:rPr>
              <a:t>influence the way machines are built, programmed and used</a:t>
            </a:r>
            <a:r>
              <a:rPr lang="en-US" altLang="en-US" sz="1400" dirty="0">
                <a:solidFill>
                  <a:srgbClr val="004890"/>
                </a:solidFill>
                <a:latin typeface="Avenir Book" panose="02000503020000020003" pitchFamily="2" charset="0"/>
                <a:cs typeface="Times New Roman" panose="02020603050405020304" pitchFamily="18" charset="0"/>
              </a:rPr>
              <a:t>: programming models, performance tools, Big Data, Artificial Intelligence , computer architecture, energy efficiency</a:t>
            </a:r>
          </a:p>
        </p:txBody>
      </p:sp>
      <p:sp>
        <p:nvSpPr>
          <p:cNvPr id="28" name="Elipse 27"/>
          <p:cNvSpPr/>
          <p:nvPr/>
        </p:nvSpPr>
        <p:spPr>
          <a:xfrm>
            <a:off x="6486525" y="2653169"/>
            <a:ext cx="3829050" cy="1187450"/>
          </a:xfrm>
          <a:prstGeom prst="ellipse">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9" name="Rectangle 3"/>
          <p:cNvSpPr txBox="1">
            <a:spLocks noChangeAspect="1" noChangeArrowheads="1"/>
          </p:cNvSpPr>
          <p:nvPr/>
        </p:nvSpPr>
        <p:spPr bwMode="auto">
          <a:xfrm>
            <a:off x="6680200" y="2799219"/>
            <a:ext cx="3455988" cy="9953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Tx/>
              <a:buNone/>
            </a:pPr>
            <a:r>
              <a:rPr lang="en-US" altLang="en-US" sz="1400" dirty="0">
                <a:solidFill>
                  <a:srgbClr val="004890"/>
                </a:solidFill>
                <a:latin typeface="Avenir Book" panose="02000503020000020003" pitchFamily="2" charset="0"/>
                <a:cs typeface="Times New Roman" panose="02020603050405020304" pitchFamily="18" charset="0"/>
              </a:rPr>
              <a:t>To develop and implement global and regional state-of-the-art models for </a:t>
            </a:r>
            <a:r>
              <a:rPr lang="en-US" altLang="en-US" sz="1400" b="1" dirty="0">
                <a:solidFill>
                  <a:srgbClr val="004890"/>
                </a:solidFill>
                <a:latin typeface="Avenir" panose="02000503020000020003" pitchFamily="2" charset="0"/>
                <a:cs typeface="Times New Roman" panose="02020603050405020304" pitchFamily="18" charset="0"/>
              </a:rPr>
              <a:t>short-term air quality forecasting</a:t>
            </a:r>
            <a:r>
              <a:rPr lang="en-GB" altLang="en-US" sz="1400" dirty="0">
                <a:solidFill>
                  <a:srgbClr val="004890"/>
                </a:solidFill>
                <a:latin typeface="Avenir Book" panose="02000503020000020003" pitchFamily="2" charset="0"/>
                <a:cs typeface="Times New Roman" panose="02020603050405020304" pitchFamily="18" charset="0"/>
              </a:rPr>
              <a:t> and  </a:t>
            </a:r>
            <a:r>
              <a:rPr lang="en-GB" altLang="en-US" sz="1400" b="1" dirty="0">
                <a:solidFill>
                  <a:srgbClr val="004890"/>
                </a:solidFill>
                <a:latin typeface="Avenir" panose="02000503020000020003" pitchFamily="2" charset="0"/>
                <a:cs typeface="Times New Roman" panose="02020603050405020304" pitchFamily="18" charset="0"/>
              </a:rPr>
              <a:t>long-term climate applications</a:t>
            </a:r>
            <a:endParaRPr lang="en-US" altLang="en-US" sz="1400" dirty="0">
              <a:solidFill>
                <a:srgbClr val="004890"/>
              </a:solidFill>
              <a:latin typeface="Avenir Book" panose="02000503020000020003" pitchFamily="2" charset="0"/>
              <a:cs typeface="Times New Roman" panose="02020603050405020304" pitchFamily="18" charset="0"/>
            </a:endParaRPr>
          </a:p>
        </p:txBody>
      </p:sp>
      <p:sp>
        <p:nvSpPr>
          <p:cNvPr id="30" name="Elipse 29"/>
          <p:cNvSpPr/>
          <p:nvPr/>
        </p:nvSpPr>
        <p:spPr>
          <a:xfrm>
            <a:off x="1995488" y="5210029"/>
            <a:ext cx="3829050" cy="1187450"/>
          </a:xfrm>
          <a:prstGeom prst="ellipse">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31" name="Rectangle 3"/>
          <p:cNvSpPr txBox="1">
            <a:spLocks noChangeAspect="1" noChangeArrowheads="1"/>
          </p:cNvSpPr>
          <p:nvPr/>
        </p:nvSpPr>
        <p:spPr bwMode="auto">
          <a:xfrm>
            <a:off x="1965325" y="5337029"/>
            <a:ext cx="3851275" cy="8016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Tx/>
              <a:buNone/>
            </a:pPr>
            <a:r>
              <a:rPr lang="en-US" altLang="en-US" sz="1400" dirty="0">
                <a:solidFill>
                  <a:srgbClr val="004890"/>
                </a:solidFill>
                <a:latin typeface="Avenir Book" panose="02000503020000020003" pitchFamily="2" charset="0"/>
                <a:cs typeface="Times New Roman" panose="02020603050405020304" pitchFamily="18" charset="0"/>
              </a:rPr>
              <a:t>To </a:t>
            </a:r>
            <a:r>
              <a:rPr lang="en-US" altLang="en-US" sz="1400" b="1" dirty="0">
                <a:solidFill>
                  <a:srgbClr val="004890"/>
                </a:solidFill>
                <a:latin typeface="Avenir" panose="02000503020000020003" pitchFamily="2" charset="0"/>
                <a:cs typeface="Times New Roman" panose="02020603050405020304" pitchFamily="18" charset="0"/>
              </a:rPr>
              <a:t>understand living organisms </a:t>
            </a:r>
            <a:r>
              <a:rPr lang="en-US" altLang="en-US" sz="1400" dirty="0">
                <a:solidFill>
                  <a:srgbClr val="004890"/>
                </a:solidFill>
                <a:latin typeface="Avenir Book" panose="02000503020000020003" pitchFamily="2" charset="0"/>
                <a:cs typeface="Times New Roman" panose="02020603050405020304" pitchFamily="18" charset="0"/>
              </a:rPr>
              <a:t>by means of theoretical and computational methods (molecular modeling, genomics, proteomics)</a:t>
            </a:r>
            <a:endParaRPr lang="en-US" altLang="en-US" sz="1800" dirty="0">
              <a:solidFill>
                <a:srgbClr val="004890"/>
              </a:solidFill>
              <a:latin typeface="Avenir Book" panose="02000503020000020003" pitchFamily="2" charset="0"/>
              <a:cs typeface="Times New Roman" panose="02020603050405020304" pitchFamily="18" charset="0"/>
            </a:endParaRPr>
          </a:p>
        </p:txBody>
      </p:sp>
      <p:sp>
        <p:nvSpPr>
          <p:cNvPr id="32" name="Elipse 31"/>
          <p:cNvSpPr/>
          <p:nvPr/>
        </p:nvSpPr>
        <p:spPr>
          <a:xfrm>
            <a:off x="6372225" y="5059216"/>
            <a:ext cx="3829050" cy="1187450"/>
          </a:xfrm>
          <a:prstGeom prst="ellipse">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33" name="Rectangle 3"/>
          <p:cNvSpPr txBox="1">
            <a:spLocks noChangeAspect="1" noChangeArrowheads="1"/>
          </p:cNvSpPr>
          <p:nvPr/>
        </p:nvSpPr>
        <p:spPr bwMode="auto">
          <a:xfrm>
            <a:off x="6437460" y="5183184"/>
            <a:ext cx="3961245" cy="1038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Tx/>
              <a:buNone/>
            </a:pPr>
            <a:r>
              <a:rPr lang="en-US" altLang="en-US" sz="1400" dirty="0">
                <a:solidFill>
                  <a:srgbClr val="004890"/>
                </a:solidFill>
                <a:latin typeface="Avenir Book" panose="02000503020000020003" pitchFamily="2" charset="0"/>
                <a:cs typeface="Times New Roman" panose="02020603050405020304" pitchFamily="18" charset="0"/>
              </a:rPr>
              <a:t>To </a:t>
            </a:r>
            <a:r>
              <a:rPr lang="en-US" altLang="en-US" sz="1400" b="1" dirty="0">
                <a:solidFill>
                  <a:srgbClr val="004890"/>
                </a:solidFill>
                <a:latin typeface="Avenir" panose="02000503020000020003" pitchFamily="2" charset="0"/>
                <a:cs typeface="Times New Roman" panose="02020603050405020304" pitchFamily="18" charset="0"/>
              </a:rPr>
              <a:t>develop scientific and engineering software </a:t>
            </a:r>
            <a:r>
              <a:rPr lang="en-US" altLang="en-US" sz="1400" dirty="0">
                <a:solidFill>
                  <a:srgbClr val="004890"/>
                </a:solidFill>
                <a:latin typeface="Avenir Book" panose="02000503020000020003" pitchFamily="2" charset="0"/>
                <a:cs typeface="Times New Roman" panose="02020603050405020304" pitchFamily="18" charset="0"/>
              </a:rPr>
              <a:t>to efficiently exploit super-computing capabilities on </a:t>
            </a:r>
            <a:r>
              <a:rPr lang="en-US" altLang="en-US" sz="1400" dirty="0" err="1">
                <a:solidFill>
                  <a:srgbClr val="004890"/>
                </a:solidFill>
                <a:latin typeface="Avenir Book" panose="02000503020000020003" pitchFamily="2" charset="0"/>
                <a:cs typeface="Times New Roman" panose="02020603050405020304" pitchFamily="18" charset="0"/>
              </a:rPr>
              <a:t>biomedics</a:t>
            </a:r>
            <a:r>
              <a:rPr lang="en-US" altLang="en-US" sz="1400" dirty="0">
                <a:solidFill>
                  <a:srgbClr val="004890"/>
                </a:solidFill>
                <a:latin typeface="Avenir Book" panose="02000503020000020003" pitchFamily="2" charset="0"/>
                <a:cs typeface="Times New Roman" panose="02020603050405020304" pitchFamily="18" charset="0"/>
              </a:rPr>
              <a:t>, geophysics, atmospheric, energy, social and economic</a:t>
            </a:r>
          </a:p>
        </p:txBody>
      </p:sp>
      <p:sp>
        <p:nvSpPr>
          <p:cNvPr id="2" name="Título 1"/>
          <p:cNvSpPr>
            <a:spLocks noGrp="1"/>
          </p:cNvSpPr>
          <p:nvPr>
            <p:ph type="title"/>
          </p:nvPr>
        </p:nvSpPr>
        <p:spPr>
          <a:xfrm>
            <a:off x="0" y="256068"/>
            <a:ext cx="12192000" cy="800945"/>
          </a:xfrm>
        </p:spPr>
        <p:txBody>
          <a:bodyPr/>
          <a:lstStyle/>
          <a:p>
            <a:r>
              <a:rPr lang="ca-ES" b="0" dirty="0" err="1">
                <a:latin typeface="Avenir Light" panose="020B0402020203020204" pitchFamily="34" charset="77"/>
              </a:rPr>
              <a:t>Mission</a:t>
            </a:r>
            <a:r>
              <a:rPr lang="ca-ES" b="0" dirty="0">
                <a:latin typeface="Avenir Light" panose="020B0402020203020204" pitchFamily="34" charset="77"/>
              </a:rPr>
              <a:t> of BSC </a:t>
            </a:r>
            <a:r>
              <a:rPr lang="ca-ES" b="0" dirty="0" err="1">
                <a:latin typeface="Avenir Light" panose="020B0402020203020204" pitchFamily="34" charset="77"/>
              </a:rPr>
              <a:t>Scientific</a:t>
            </a:r>
            <a:r>
              <a:rPr lang="ca-ES" b="0" dirty="0">
                <a:latin typeface="Avenir Light" panose="020B0402020203020204" pitchFamily="34" charset="77"/>
              </a:rPr>
              <a:t> </a:t>
            </a:r>
            <a:r>
              <a:rPr lang="ca-ES" b="0" dirty="0" err="1">
                <a:latin typeface="Avenir Light" panose="020B0402020203020204" pitchFamily="34" charset="77"/>
              </a:rPr>
              <a:t>Departments</a:t>
            </a:r>
            <a:endParaRPr lang="ca-ES" b="0" dirty="0">
              <a:latin typeface="Avenir Light" panose="020B0402020203020204" pitchFamily="34" charset="77"/>
            </a:endParaRPr>
          </a:p>
        </p:txBody>
      </p:sp>
    </p:spTree>
    <p:extLst>
      <p:ext uri="{BB962C8B-B14F-4D97-AF65-F5344CB8AC3E}">
        <p14:creationId xmlns:p14="http://schemas.microsoft.com/office/powerpoint/2010/main" val="1003508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oogle Shape;57;geec1ad7b94_0_304">
            <a:extLst>
              <a:ext uri="{FF2B5EF4-FFF2-40B4-BE49-F238E27FC236}">
                <a16:creationId xmlns:a16="http://schemas.microsoft.com/office/drawing/2014/main" id="{8918CBEA-B68E-2A41-8DA4-D0384463AF47}"/>
              </a:ext>
            </a:extLst>
          </p:cNvPr>
          <p:cNvPicPr preferRelativeResize="0"/>
          <p:nvPr/>
        </p:nvPicPr>
        <p:blipFill>
          <a:blip r:embed="rId2">
            <a:alphaModFix/>
          </a:blip>
          <a:stretch>
            <a:fillRect/>
          </a:stretch>
        </p:blipFill>
        <p:spPr>
          <a:xfrm>
            <a:off x="8616076" y="1763564"/>
            <a:ext cx="2523249" cy="2303040"/>
          </a:xfrm>
          <a:prstGeom prst="rect">
            <a:avLst/>
          </a:prstGeom>
          <a:noFill/>
          <a:ln>
            <a:noFill/>
          </a:ln>
        </p:spPr>
      </p:pic>
      <p:sp>
        <p:nvSpPr>
          <p:cNvPr id="22" name="Google Shape;103;geec1ad7b94_0_227">
            <a:extLst>
              <a:ext uri="{FF2B5EF4-FFF2-40B4-BE49-F238E27FC236}">
                <a16:creationId xmlns:a16="http://schemas.microsoft.com/office/drawing/2014/main" id="{6285EAFA-B006-3145-AB99-54B6811EA179}"/>
              </a:ext>
            </a:extLst>
          </p:cNvPr>
          <p:cNvSpPr/>
          <p:nvPr/>
        </p:nvSpPr>
        <p:spPr>
          <a:xfrm>
            <a:off x="8348400" y="4013729"/>
            <a:ext cx="3083700" cy="568800"/>
          </a:xfrm>
          <a:prstGeom prst="downArrowCallout">
            <a:avLst>
              <a:gd name="adj1" fmla="val 25000"/>
              <a:gd name="adj2" fmla="val 25000"/>
              <a:gd name="adj3" fmla="val 25000"/>
              <a:gd name="adj4" fmla="val 64977"/>
            </a:avLst>
          </a:prstGeom>
          <a:solidFill>
            <a:srgbClr val="E6B8AF"/>
          </a:solid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Título 1">
            <a:extLst>
              <a:ext uri="{FF2B5EF4-FFF2-40B4-BE49-F238E27FC236}">
                <a16:creationId xmlns:a16="http://schemas.microsoft.com/office/drawing/2014/main" id="{004E6772-244B-E744-B277-C26C98F8F622}"/>
              </a:ext>
            </a:extLst>
          </p:cNvPr>
          <p:cNvSpPr>
            <a:spLocks noGrp="1"/>
          </p:cNvSpPr>
          <p:nvPr>
            <p:ph type="title"/>
          </p:nvPr>
        </p:nvSpPr>
        <p:spPr>
          <a:xfrm>
            <a:off x="462890" y="218250"/>
            <a:ext cx="11077946"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Light" panose="020B0402020203020204" pitchFamily="34" charset="77"/>
              </a:rPr>
              <a:t>near-term</a:t>
            </a:r>
            <a:r>
              <a:rPr lang="es-ES" sz="3600" dirty="0">
                <a:latin typeface="Avenir Light" panose="020B0402020203020204" pitchFamily="34" charset="77"/>
              </a:rPr>
              <a:t> </a:t>
            </a:r>
            <a:r>
              <a:rPr lang="es-ES" sz="3600" dirty="0" err="1">
                <a:latin typeface="Avenir Light" panose="020B0402020203020204" pitchFamily="34" charset="77"/>
              </a:rPr>
              <a:t>climate</a:t>
            </a:r>
            <a:r>
              <a:rPr lang="es-ES" sz="3600" dirty="0">
                <a:latin typeface="Avenir Light" panose="020B0402020203020204" pitchFamily="34" charset="77"/>
              </a:rPr>
              <a:t> </a:t>
            </a:r>
            <a:r>
              <a:rPr lang="es-ES" sz="3600" dirty="0" err="1">
                <a:latin typeface="Avenir Light" panose="020B0402020203020204" pitchFamily="34" charset="77"/>
              </a:rPr>
              <a:t>prediction</a:t>
            </a:r>
            <a:endParaRPr lang="es-ES" sz="3600" dirty="0">
              <a:latin typeface="Avenir Light" panose="020B0402020203020204" pitchFamily="34" charset="77"/>
            </a:endParaRPr>
          </a:p>
        </p:txBody>
      </p:sp>
      <p:sp>
        <p:nvSpPr>
          <p:cNvPr id="37" name="Título 1">
            <a:extLst>
              <a:ext uri="{FF2B5EF4-FFF2-40B4-BE49-F238E27FC236}">
                <a16:creationId xmlns:a16="http://schemas.microsoft.com/office/drawing/2014/main" id="{475C9A20-E6F0-2F49-BF09-22F7CAA24937}"/>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a:solidFill>
                  <a:schemeClr val="tx1"/>
                </a:solidFill>
                <a:latin typeface="Avenir Light" panose="020B0402020203020204" pitchFamily="34" charset="77"/>
              </a:rPr>
              <a:t>Fundamentals of </a:t>
            </a:r>
            <a:r>
              <a:rPr lang="es-ES" sz="2700" b="0" dirty="0" err="1">
                <a:solidFill>
                  <a:schemeClr val="tx1"/>
                </a:solidFill>
                <a:latin typeface="Avenir Light" panose="020B0402020203020204" pitchFamily="34" charset="77"/>
              </a:rPr>
              <a:t>climate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prediction</a:t>
            </a:r>
            <a:endParaRPr lang="es-ES" sz="2700" dirty="0">
              <a:solidFill>
                <a:schemeClr val="tx1"/>
              </a:solidFill>
              <a:latin typeface="Avenir Light" panose="020B0402020203020204" pitchFamily="34" charset="77"/>
            </a:endParaRPr>
          </a:p>
        </p:txBody>
      </p:sp>
      <p:pic>
        <p:nvPicPr>
          <p:cNvPr id="14" name="Google Shape;58;geec1ad7b94_0_304">
            <a:extLst>
              <a:ext uri="{FF2B5EF4-FFF2-40B4-BE49-F238E27FC236}">
                <a16:creationId xmlns:a16="http://schemas.microsoft.com/office/drawing/2014/main" id="{9525BB5A-2BE2-5E43-BA1B-4B01168E4987}"/>
              </a:ext>
            </a:extLst>
          </p:cNvPr>
          <p:cNvPicPr preferRelativeResize="0"/>
          <p:nvPr/>
        </p:nvPicPr>
        <p:blipFill rotWithShape="1">
          <a:blip r:embed="rId3">
            <a:alphaModFix/>
          </a:blip>
          <a:srcRect b="11824"/>
          <a:stretch/>
        </p:blipFill>
        <p:spPr>
          <a:xfrm>
            <a:off x="545750" y="1871903"/>
            <a:ext cx="2523250" cy="2002464"/>
          </a:xfrm>
          <a:prstGeom prst="rect">
            <a:avLst/>
          </a:prstGeom>
          <a:noFill/>
          <a:ln>
            <a:noFill/>
          </a:ln>
        </p:spPr>
      </p:pic>
      <p:sp>
        <p:nvSpPr>
          <p:cNvPr id="15" name="Google Shape;59;geec1ad7b94_0_304">
            <a:extLst>
              <a:ext uri="{FF2B5EF4-FFF2-40B4-BE49-F238E27FC236}">
                <a16:creationId xmlns:a16="http://schemas.microsoft.com/office/drawing/2014/main" id="{C4558980-BA90-8A45-AFD4-81B3DB541AE1}"/>
              </a:ext>
            </a:extLst>
          </p:cNvPr>
          <p:cNvSpPr txBox="1"/>
          <p:nvPr/>
        </p:nvSpPr>
        <p:spPr>
          <a:xfrm>
            <a:off x="10097478" y="3994112"/>
            <a:ext cx="13776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b="1">
                <a:solidFill>
                  <a:srgbClr val="C00000"/>
                </a:solidFill>
                <a:latin typeface="Avenir" panose="02000503020000020003" pitchFamily="2" charset="0"/>
                <a:ea typeface="Calibri"/>
                <a:cs typeface="Calibri"/>
                <a:sym typeface="Calibri"/>
              </a:rPr>
              <a:t>Centuries</a:t>
            </a:r>
            <a:endParaRPr sz="2100" b="1">
              <a:solidFill>
                <a:srgbClr val="C00000"/>
              </a:solidFill>
              <a:latin typeface="Avenir" panose="02000503020000020003" pitchFamily="2" charset="0"/>
              <a:ea typeface="Calibri"/>
              <a:cs typeface="Calibri"/>
              <a:sym typeface="Calibri"/>
            </a:endParaRPr>
          </a:p>
        </p:txBody>
      </p:sp>
      <p:sp>
        <p:nvSpPr>
          <p:cNvPr id="16" name="Google Shape;60;geec1ad7b94_0_304">
            <a:extLst>
              <a:ext uri="{FF2B5EF4-FFF2-40B4-BE49-F238E27FC236}">
                <a16:creationId xmlns:a16="http://schemas.microsoft.com/office/drawing/2014/main" id="{221BA8F9-CE20-BF4D-8985-1283C1B96164}"/>
              </a:ext>
            </a:extLst>
          </p:cNvPr>
          <p:cNvSpPr txBox="1"/>
          <p:nvPr/>
        </p:nvSpPr>
        <p:spPr>
          <a:xfrm>
            <a:off x="835968" y="3994112"/>
            <a:ext cx="772500"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b="1">
                <a:solidFill>
                  <a:srgbClr val="1155CC"/>
                </a:solidFill>
                <a:latin typeface="Avenir" panose="02000503020000020003" pitchFamily="2" charset="0"/>
                <a:ea typeface="Calibri"/>
                <a:cs typeface="Calibri"/>
                <a:sym typeface="Calibri"/>
              </a:rPr>
              <a:t>Days</a:t>
            </a:r>
            <a:endParaRPr sz="2100" b="1">
              <a:solidFill>
                <a:srgbClr val="1155CC"/>
              </a:solidFill>
              <a:latin typeface="Avenir" panose="02000503020000020003" pitchFamily="2" charset="0"/>
              <a:ea typeface="Calibri"/>
              <a:cs typeface="Calibri"/>
              <a:sym typeface="Calibri"/>
            </a:endParaRPr>
          </a:p>
        </p:txBody>
      </p:sp>
      <p:sp>
        <p:nvSpPr>
          <p:cNvPr id="17" name="Google Shape;61;geec1ad7b94_0_304">
            <a:extLst>
              <a:ext uri="{FF2B5EF4-FFF2-40B4-BE49-F238E27FC236}">
                <a16:creationId xmlns:a16="http://schemas.microsoft.com/office/drawing/2014/main" id="{F7E70D05-DA93-274F-BE48-3400AE30ED44}"/>
              </a:ext>
            </a:extLst>
          </p:cNvPr>
          <p:cNvSpPr txBox="1"/>
          <p:nvPr/>
        </p:nvSpPr>
        <p:spPr>
          <a:xfrm>
            <a:off x="2119153" y="3994112"/>
            <a:ext cx="10122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b="1" dirty="0">
                <a:solidFill>
                  <a:srgbClr val="1155CC"/>
                </a:solidFill>
                <a:latin typeface="Avenir" panose="02000503020000020003" pitchFamily="2" charset="0"/>
                <a:ea typeface="Calibri"/>
                <a:cs typeface="Calibri"/>
                <a:sym typeface="Calibri"/>
              </a:rPr>
              <a:t>Weeks</a:t>
            </a:r>
            <a:endParaRPr sz="2100" b="1" dirty="0">
              <a:solidFill>
                <a:srgbClr val="1155CC"/>
              </a:solidFill>
              <a:latin typeface="Avenir" panose="02000503020000020003" pitchFamily="2" charset="0"/>
              <a:ea typeface="Calibri"/>
              <a:cs typeface="Calibri"/>
              <a:sym typeface="Calibri"/>
            </a:endParaRPr>
          </a:p>
        </p:txBody>
      </p:sp>
      <p:sp>
        <p:nvSpPr>
          <p:cNvPr id="18" name="Google Shape;62;geec1ad7b94_0_304">
            <a:extLst>
              <a:ext uri="{FF2B5EF4-FFF2-40B4-BE49-F238E27FC236}">
                <a16:creationId xmlns:a16="http://schemas.microsoft.com/office/drawing/2014/main" id="{1542FA97-F26E-7D42-81B7-266DB3CCE93D}"/>
              </a:ext>
            </a:extLst>
          </p:cNvPr>
          <p:cNvSpPr/>
          <p:nvPr/>
        </p:nvSpPr>
        <p:spPr>
          <a:xfrm>
            <a:off x="8348393" y="3994112"/>
            <a:ext cx="12384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100" b="1" dirty="0">
                <a:solidFill>
                  <a:srgbClr val="C00000"/>
                </a:solidFill>
                <a:latin typeface="Avenir" panose="02000503020000020003" pitchFamily="2" charset="0"/>
                <a:ea typeface="Calibri"/>
                <a:cs typeface="Calibri"/>
                <a:sym typeface="Calibri"/>
              </a:rPr>
              <a:t>Decades</a:t>
            </a:r>
            <a:endParaRPr sz="2100" b="1" dirty="0">
              <a:solidFill>
                <a:srgbClr val="C00000"/>
              </a:solidFill>
              <a:latin typeface="Avenir" panose="02000503020000020003" pitchFamily="2" charset="0"/>
              <a:ea typeface="Calibri"/>
              <a:cs typeface="Calibri"/>
              <a:sym typeface="Calibri"/>
            </a:endParaRPr>
          </a:p>
        </p:txBody>
      </p:sp>
      <p:sp>
        <p:nvSpPr>
          <p:cNvPr id="19" name="Google Shape;63;geec1ad7b94_0_304">
            <a:extLst>
              <a:ext uri="{FF2B5EF4-FFF2-40B4-BE49-F238E27FC236}">
                <a16:creationId xmlns:a16="http://schemas.microsoft.com/office/drawing/2014/main" id="{37AEC5E9-E712-1E44-B08A-1FEE5C25F008}"/>
              </a:ext>
            </a:extLst>
          </p:cNvPr>
          <p:cNvSpPr txBox="1"/>
          <p:nvPr/>
        </p:nvSpPr>
        <p:spPr>
          <a:xfrm>
            <a:off x="8442229" y="1444729"/>
            <a:ext cx="2900100" cy="43084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100" b="1">
                <a:solidFill>
                  <a:srgbClr val="000000"/>
                </a:solidFill>
                <a:latin typeface="Avenir Book" panose="02000503020000020003" pitchFamily="2" charset="0"/>
                <a:ea typeface="Calibri"/>
                <a:cs typeface="Calibri"/>
                <a:sym typeface="Calibri"/>
              </a:rPr>
              <a:t>Climate projections</a:t>
            </a:r>
            <a:endParaRPr sz="2100" b="1">
              <a:solidFill>
                <a:srgbClr val="000000"/>
              </a:solidFill>
              <a:latin typeface="Avenir Book" panose="02000503020000020003" pitchFamily="2" charset="0"/>
              <a:ea typeface="Calibri"/>
              <a:cs typeface="Calibri"/>
              <a:sym typeface="Calibri"/>
            </a:endParaRPr>
          </a:p>
        </p:txBody>
      </p:sp>
      <p:cxnSp>
        <p:nvCxnSpPr>
          <p:cNvPr id="20" name="Google Shape;65;geec1ad7b94_0_304">
            <a:extLst>
              <a:ext uri="{FF2B5EF4-FFF2-40B4-BE49-F238E27FC236}">
                <a16:creationId xmlns:a16="http://schemas.microsoft.com/office/drawing/2014/main" id="{D0BFBF46-66C1-9E4D-BF12-1FFD74966120}"/>
              </a:ext>
            </a:extLst>
          </p:cNvPr>
          <p:cNvCxnSpPr/>
          <p:nvPr/>
        </p:nvCxnSpPr>
        <p:spPr>
          <a:xfrm>
            <a:off x="648538" y="3918786"/>
            <a:ext cx="11124000" cy="26400"/>
          </a:xfrm>
          <a:prstGeom prst="straightConnector1">
            <a:avLst/>
          </a:prstGeom>
          <a:solidFill>
            <a:srgbClr val="5B9BD5"/>
          </a:solidFill>
          <a:ln w="38100" cap="flat" cmpd="sng">
            <a:solidFill>
              <a:srgbClr val="000000"/>
            </a:solidFill>
            <a:prstDash val="solid"/>
            <a:round/>
            <a:headEnd type="none" w="sm" len="sm"/>
            <a:tailEnd type="stealth" w="lg" len="lg"/>
          </a:ln>
        </p:spPr>
      </p:cxnSp>
      <p:sp>
        <p:nvSpPr>
          <p:cNvPr id="21" name="Google Shape;66;geec1ad7b94_0_304">
            <a:extLst>
              <a:ext uri="{FF2B5EF4-FFF2-40B4-BE49-F238E27FC236}">
                <a16:creationId xmlns:a16="http://schemas.microsoft.com/office/drawing/2014/main" id="{CA99CD7F-4E10-B141-8A4F-D3E4D5171D9D}"/>
              </a:ext>
            </a:extLst>
          </p:cNvPr>
          <p:cNvSpPr txBox="1"/>
          <p:nvPr/>
        </p:nvSpPr>
        <p:spPr>
          <a:xfrm>
            <a:off x="8865727" y="3428031"/>
            <a:ext cx="2375100" cy="3231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95B3D7"/>
              </a:buClr>
              <a:buSzPts val="2000"/>
              <a:buFont typeface="Calibri"/>
              <a:buNone/>
            </a:pPr>
            <a:r>
              <a:rPr lang="en-GB" sz="1500" i="1" dirty="0" err="1">
                <a:solidFill>
                  <a:schemeClr val="accent3">
                    <a:lumMod val="75000"/>
                  </a:schemeClr>
                </a:solidFill>
                <a:latin typeface="Avenir Book" panose="02000503020000020003" pitchFamily="2" charset="0"/>
                <a:ea typeface="Calibri"/>
                <a:cs typeface="Calibri"/>
                <a:sym typeface="Calibri"/>
              </a:rPr>
              <a:t>Meinshausen</a:t>
            </a:r>
            <a:r>
              <a:rPr lang="en-GB" sz="1500" i="1" dirty="0">
                <a:solidFill>
                  <a:schemeClr val="accent3">
                    <a:lumMod val="75000"/>
                  </a:schemeClr>
                </a:solidFill>
                <a:latin typeface="Avenir Book" panose="02000503020000020003" pitchFamily="2" charset="0"/>
                <a:ea typeface="Calibri"/>
                <a:cs typeface="Calibri"/>
                <a:sym typeface="Calibri"/>
              </a:rPr>
              <a:t> et al. (2020)</a:t>
            </a:r>
            <a:endParaRPr sz="1500" i="1" dirty="0">
              <a:solidFill>
                <a:schemeClr val="accent3">
                  <a:lumMod val="75000"/>
                </a:schemeClr>
              </a:solidFill>
              <a:latin typeface="Avenir Book" panose="02000503020000020003" pitchFamily="2" charset="0"/>
              <a:ea typeface="Calibri"/>
              <a:cs typeface="Calibri"/>
              <a:sym typeface="Calibri"/>
            </a:endParaRPr>
          </a:p>
        </p:txBody>
      </p:sp>
      <p:pic>
        <p:nvPicPr>
          <p:cNvPr id="23" name="Google Shape;67;geec1ad7b94_0_304">
            <a:extLst>
              <a:ext uri="{FF2B5EF4-FFF2-40B4-BE49-F238E27FC236}">
                <a16:creationId xmlns:a16="http://schemas.microsoft.com/office/drawing/2014/main" id="{0CAC0640-8995-384B-A970-0AB90D7061B6}"/>
              </a:ext>
            </a:extLst>
          </p:cNvPr>
          <p:cNvPicPr preferRelativeResize="0"/>
          <p:nvPr/>
        </p:nvPicPr>
        <p:blipFill>
          <a:blip r:embed="rId4">
            <a:alphaModFix/>
          </a:blip>
          <a:stretch>
            <a:fillRect/>
          </a:stretch>
        </p:blipFill>
        <p:spPr>
          <a:xfrm>
            <a:off x="2582249" y="3465889"/>
            <a:ext cx="540000" cy="302400"/>
          </a:xfrm>
          <a:prstGeom prst="rect">
            <a:avLst/>
          </a:prstGeom>
          <a:noFill/>
          <a:ln>
            <a:noFill/>
          </a:ln>
        </p:spPr>
      </p:pic>
      <p:sp>
        <p:nvSpPr>
          <p:cNvPr id="26" name="Google Shape;68;geec1ad7b94_0_304">
            <a:extLst>
              <a:ext uri="{FF2B5EF4-FFF2-40B4-BE49-F238E27FC236}">
                <a16:creationId xmlns:a16="http://schemas.microsoft.com/office/drawing/2014/main" id="{36C8AC83-6578-4A4F-9312-DCDEA9F414ED}"/>
              </a:ext>
            </a:extLst>
          </p:cNvPr>
          <p:cNvSpPr txBox="1"/>
          <p:nvPr/>
        </p:nvSpPr>
        <p:spPr>
          <a:xfrm>
            <a:off x="3642038" y="3994112"/>
            <a:ext cx="11532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a:solidFill>
                  <a:schemeClr val="accent3"/>
                </a:solidFill>
                <a:latin typeface="Avenir Book" panose="02000503020000020003" pitchFamily="2" charset="0"/>
                <a:ea typeface="Calibri"/>
                <a:cs typeface="Calibri"/>
                <a:sym typeface="Calibri"/>
              </a:rPr>
              <a:t>Months</a:t>
            </a:r>
            <a:endParaRPr sz="2100">
              <a:solidFill>
                <a:schemeClr val="accent3"/>
              </a:solidFill>
              <a:latin typeface="Avenir Book" panose="02000503020000020003" pitchFamily="2" charset="0"/>
              <a:ea typeface="Calibri"/>
              <a:cs typeface="Calibri"/>
              <a:sym typeface="Calibri"/>
            </a:endParaRPr>
          </a:p>
        </p:txBody>
      </p:sp>
      <p:sp>
        <p:nvSpPr>
          <p:cNvPr id="27" name="Google Shape;69;geec1ad7b94_0_304">
            <a:extLst>
              <a:ext uri="{FF2B5EF4-FFF2-40B4-BE49-F238E27FC236}">
                <a16:creationId xmlns:a16="http://schemas.microsoft.com/office/drawing/2014/main" id="{FF094564-2312-6744-BF9B-516BE85B7814}"/>
              </a:ext>
            </a:extLst>
          </p:cNvPr>
          <p:cNvSpPr txBox="1"/>
          <p:nvPr/>
        </p:nvSpPr>
        <p:spPr>
          <a:xfrm>
            <a:off x="5305923" y="3994112"/>
            <a:ext cx="1191300"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a:solidFill>
                  <a:schemeClr val="accent3"/>
                </a:solidFill>
                <a:latin typeface="Avenir Book" panose="02000503020000020003" pitchFamily="2" charset="0"/>
                <a:ea typeface="Calibri"/>
                <a:cs typeface="Calibri"/>
                <a:sym typeface="Calibri"/>
              </a:rPr>
              <a:t>Seasons</a:t>
            </a:r>
            <a:endParaRPr sz="2100">
              <a:solidFill>
                <a:schemeClr val="accent3"/>
              </a:solidFill>
              <a:latin typeface="Avenir Book" panose="02000503020000020003" pitchFamily="2" charset="0"/>
              <a:ea typeface="Calibri"/>
              <a:cs typeface="Calibri"/>
              <a:sym typeface="Calibri"/>
            </a:endParaRPr>
          </a:p>
        </p:txBody>
      </p:sp>
      <p:sp>
        <p:nvSpPr>
          <p:cNvPr id="28" name="Google Shape;70;geec1ad7b94_0_304">
            <a:extLst>
              <a:ext uri="{FF2B5EF4-FFF2-40B4-BE49-F238E27FC236}">
                <a16:creationId xmlns:a16="http://schemas.microsoft.com/office/drawing/2014/main" id="{0A6EDED6-F598-5442-A0F2-4A665DFF51D8}"/>
              </a:ext>
            </a:extLst>
          </p:cNvPr>
          <p:cNvSpPr txBox="1"/>
          <p:nvPr/>
        </p:nvSpPr>
        <p:spPr>
          <a:xfrm>
            <a:off x="7007908" y="3994112"/>
            <a:ext cx="9060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a:solidFill>
                  <a:srgbClr val="A5A5A5"/>
                </a:solidFill>
                <a:latin typeface="Avenir Book" panose="02000503020000020003" pitchFamily="2" charset="0"/>
                <a:ea typeface="Calibri"/>
                <a:cs typeface="Calibri"/>
                <a:sym typeface="Calibri"/>
              </a:rPr>
              <a:t>Years </a:t>
            </a:r>
            <a:endParaRPr sz="2100">
              <a:solidFill>
                <a:srgbClr val="A5A5A5"/>
              </a:solidFill>
              <a:latin typeface="Avenir Book" panose="02000503020000020003" pitchFamily="2" charset="0"/>
              <a:ea typeface="Calibri"/>
              <a:cs typeface="Calibri"/>
              <a:sym typeface="Calibri"/>
            </a:endParaRPr>
          </a:p>
        </p:txBody>
      </p:sp>
      <p:sp>
        <p:nvSpPr>
          <p:cNvPr id="29" name="Google Shape;71;geec1ad7b94_0_304">
            <a:extLst>
              <a:ext uri="{FF2B5EF4-FFF2-40B4-BE49-F238E27FC236}">
                <a16:creationId xmlns:a16="http://schemas.microsoft.com/office/drawing/2014/main" id="{539F2B4F-2354-2E41-A9B5-1BCDEC72F1E0}"/>
              </a:ext>
            </a:extLst>
          </p:cNvPr>
          <p:cNvSpPr txBox="1"/>
          <p:nvPr/>
        </p:nvSpPr>
        <p:spPr>
          <a:xfrm>
            <a:off x="416904" y="1444729"/>
            <a:ext cx="2900100" cy="43084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100" b="1" dirty="0">
                <a:solidFill>
                  <a:srgbClr val="000000"/>
                </a:solidFill>
                <a:latin typeface="Avenir Book" panose="02000503020000020003" pitchFamily="2" charset="0"/>
                <a:ea typeface="Calibri"/>
                <a:cs typeface="Calibri"/>
                <a:sym typeface="Calibri"/>
              </a:rPr>
              <a:t>Weather forecasts</a:t>
            </a:r>
            <a:endParaRPr sz="2100" b="1" dirty="0">
              <a:solidFill>
                <a:srgbClr val="000000"/>
              </a:solidFill>
              <a:latin typeface="Avenir Book" panose="02000503020000020003" pitchFamily="2" charset="0"/>
              <a:ea typeface="Calibri"/>
              <a:cs typeface="Calibri"/>
              <a:sym typeface="Calibri"/>
            </a:endParaRPr>
          </a:p>
        </p:txBody>
      </p:sp>
      <p:pic>
        <p:nvPicPr>
          <p:cNvPr id="46" name="Imagen 2">
            <a:extLst>
              <a:ext uri="{FF2B5EF4-FFF2-40B4-BE49-F238E27FC236}">
                <a16:creationId xmlns:a16="http://schemas.microsoft.com/office/drawing/2014/main" id="{F6DAD6C9-0C65-8C44-A780-A70EC5C81EDE}"/>
              </a:ext>
            </a:extLst>
          </p:cNvPr>
          <p:cNvPicPr>
            <a:picLocks noChangeAspect="1"/>
          </p:cNvPicPr>
          <p:nvPr/>
        </p:nvPicPr>
        <p:blipFill>
          <a:blip r:embed="rId5"/>
          <a:stretch>
            <a:fillRect/>
          </a:stretch>
        </p:blipFill>
        <p:spPr>
          <a:xfrm>
            <a:off x="6707661" y="4713135"/>
            <a:ext cx="1260000" cy="1260000"/>
          </a:xfrm>
          <a:prstGeom prst="rect">
            <a:avLst/>
          </a:prstGeom>
        </p:spPr>
      </p:pic>
      <p:pic>
        <p:nvPicPr>
          <p:cNvPr id="47" name="Imagen 5">
            <a:extLst>
              <a:ext uri="{FF2B5EF4-FFF2-40B4-BE49-F238E27FC236}">
                <a16:creationId xmlns:a16="http://schemas.microsoft.com/office/drawing/2014/main" id="{ABD8F023-41CD-134F-9F33-E6C34B8E0F65}"/>
              </a:ext>
            </a:extLst>
          </p:cNvPr>
          <p:cNvPicPr>
            <a:picLocks noChangeAspect="1"/>
          </p:cNvPicPr>
          <p:nvPr/>
        </p:nvPicPr>
        <p:blipFill rotWithShape="1">
          <a:blip r:embed="rId6"/>
          <a:srcRect l="16163" r="5603"/>
          <a:stretch/>
        </p:blipFill>
        <p:spPr>
          <a:xfrm>
            <a:off x="8171650" y="4713135"/>
            <a:ext cx="1752414" cy="1260000"/>
          </a:xfrm>
          <a:prstGeom prst="rect">
            <a:avLst/>
          </a:prstGeom>
        </p:spPr>
      </p:pic>
      <p:sp>
        <p:nvSpPr>
          <p:cNvPr id="48" name="Rectángulo 13">
            <a:extLst>
              <a:ext uri="{FF2B5EF4-FFF2-40B4-BE49-F238E27FC236}">
                <a16:creationId xmlns:a16="http://schemas.microsoft.com/office/drawing/2014/main" id="{25F4A4F4-CB58-9F49-B1B3-CB9F85C91E46}"/>
              </a:ext>
            </a:extLst>
          </p:cNvPr>
          <p:cNvSpPr/>
          <p:nvPr/>
        </p:nvSpPr>
        <p:spPr>
          <a:xfrm>
            <a:off x="8219026" y="5773082"/>
            <a:ext cx="1762705" cy="200055"/>
          </a:xfrm>
          <a:prstGeom prst="rect">
            <a:avLst/>
          </a:prstGeom>
        </p:spPr>
        <p:txBody>
          <a:bodyPr>
            <a:spAutoFit/>
          </a:bodyPr>
          <a:lstStyle/>
          <a:p>
            <a:pPr algn="ctr"/>
            <a:r>
              <a:rPr lang="es-ES" sz="700" dirty="0">
                <a:solidFill>
                  <a:schemeClr val="bg1"/>
                </a:solidFill>
                <a:latin typeface="Avenir Book" panose="02000503020000020003" pitchFamily="2" charset="0"/>
              </a:rPr>
              <a:t>©</a:t>
            </a:r>
            <a:r>
              <a:rPr lang="es-ES" sz="700" dirty="0" err="1">
                <a:solidFill>
                  <a:schemeClr val="bg1"/>
                </a:solidFill>
                <a:latin typeface="Avenir Book" panose="02000503020000020003" pitchFamily="2" charset="0"/>
              </a:rPr>
              <a:t>European</a:t>
            </a:r>
            <a:r>
              <a:rPr lang="es-ES" sz="700" dirty="0">
                <a:solidFill>
                  <a:schemeClr val="bg1"/>
                </a:solidFill>
                <a:latin typeface="Avenir Book" panose="02000503020000020003" pitchFamily="2" charset="0"/>
              </a:rPr>
              <a:t> </a:t>
            </a:r>
            <a:r>
              <a:rPr lang="es-ES" sz="700" dirty="0" err="1">
                <a:solidFill>
                  <a:schemeClr val="bg1"/>
                </a:solidFill>
                <a:latin typeface="Avenir Book" panose="02000503020000020003" pitchFamily="2" charset="0"/>
              </a:rPr>
              <a:t>Environment</a:t>
            </a:r>
            <a:r>
              <a:rPr lang="es-ES" sz="700" dirty="0">
                <a:solidFill>
                  <a:schemeClr val="bg1"/>
                </a:solidFill>
                <a:latin typeface="Avenir Book" panose="02000503020000020003" pitchFamily="2" charset="0"/>
              </a:rPr>
              <a:t> Agency</a:t>
            </a:r>
          </a:p>
        </p:txBody>
      </p:sp>
      <p:sp>
        <p:nvSpPr>
          <p:cNvPr id="50" name="Rectángulo 14">
            <a:extLst>
              <a:ext uri="{FF2B5EF4-FFF2-40B4-BE49-F238E27FC236}">
                <a16:creationId xmlns:a16="http://schemas.microsoft.com/office/drawing/2014/main" id="{CAF184D2-516D-B649-8B82-C7597F535721}"/>
              </a:ext>
            </a:extLst>
          </p:cNvPr>
          <p:cNvSpPr/>
          <p:nvPr/>
        </p:nvSpPr>
        <p:spPr>
          <a:xfrm>
            <a:off x="6844372" y="5773083"/>
            <a:ext cx="995001" cy="200055"/>
          </a:xfrm>
          <a:prstGeom prst="rect">
            <a:avLst/>
          </a:prstGeom>
        </p:spPr>
        <p:txBody>
          <a:bodyPr>
            <a:spAutoFit/>
          </a:bodyPr>
          <a:lstStyle/>
          <a:p>
            <a:pPr algn="ctr"/>
            <a:r>
              <a:rPr lang="es-ES" sz="700" dirty="0">
                <a:solidFill>
                  <a:schemeClr val="bg1"/>
                </a:solidFill>
                <a:latin typeface="Avenir Book" panose="02000503020000020003" pitchFamily="2" charset="0"/>
              </a:rPr>
              <a:t>©NASA/SDO</a:t>
            </a:r>
          </a:p>
        </p:txBody>
      </p:sp>
      <p:pic>
        <p:nvPicPr>
          <p:cNvPr id="51" name="Imagen 8">
            <a:extLst>
              <a:ext uri="{FF2B5EF4-FFF2-40B4-BE49-F238E27FC236}">
                <a16:creationId xmlns:a16="http://schemas.microsoft.com/office/drawing/2014/main" id="{8FE10FD7-E866-2B4F-9D2A-AC4E89468E3C}"/>
              </a:ext>
            </a:extLst>
          </p:cNvPr>
          <p:cNvPicPr>
            <a:picLocks noChangeAspect="1"/>
          </p:cNvPicPr>
          <p:nvPr/>
        </p:nvPicPr>
        <p:blipFill rotWithShape="1">
          <a:blip r:embed="rId7"/>
          <a:srcRect l="7545" r="6290"/>
          <a:stretch/>
        </p:blipFill>
        <p:spPr>
          <a:xfrm>
            <a:off x="10128053" y="4713135"/>
            <a:ext cx="1631251" cy="1260000"/>
          </a:xfrm>
          <a:prstGeom prst="rect">
            <a:avLst/>
          </a:prstGeom>
        </p:spPr>
      </p:pic>
      <p:sp>
        <p:nvSpPr>
          <p:cNvPr id="52" name="Rectángulo 20">
            <a:extLst>
              <a:ext uri="{FF2B5EF4-FFF2-40B4-BE49-F238E27FC236}">
                <a16:creationId xmlns:a16="http://schemas.microsoft.com/office/drawing/2014/main" id="{862C98B0-395C-084A-9400-76F05715525E}"/>
              </a:ext>
            </a:extLst>
          </p:cNvPr>
          <p:cNvSpPr/>
          <p:nvPr/>
        </p:nvSpPr>
        <p:spPr>
          <a:xfrm>
            <a:off x="10284953" y="5773081"/>
            <a:ext cx="1474351" cy="200055"/>
          </a:xfrm>
          <a:prstGeom prst="rect">
            <a:avLst/>
          </a:prstGeom>
        </p:spPr>
        <p:txBody>
          <a:bodyPr wrap="square">
            <a:spAutoFit/>
          </a:bodyPr>
          <a:lstStyle/>
          <a:p>
            <a:pPr algn="ctr"/>
            <a:r>
              <a:rPr lang="es-ES" sz="700" dirty="0">
                <a:solidFill>
                  <a:schemeClr val="bg1"/>
                </a:solidFill>
                <a:latin typeface="Avenir Book" panose="02000503020000020003" pitchFamily="2" charset="0"/>
              </a:rPr>
              <a:t>©</a:t>
            </a:r>
            <a:r>
              <a:rPr lang="es-ES" sz="700" dirty="0" err="1">
                <a:solidFill>
                  <a:schemeClr val="bg1"/>
                </a:solidFill>
                <a:latin typeface="Avenir Book" panose="02000503020000020003" pitchFamily="2" charset="0"/>
              </a:rPr>
              <a:t>Ulet</a:t>
            </a:r>
            <a:r>
              <a:rPr lang="es-ES" sz="700" dirty="0">
                <a:solidFill>
                  <a:schemeClr val="bg1"/>
                </a:solidFill>
                <a:latin typeface="Avenir Book" panose="02000503020000020003" pitchFamily="2" charset="0"/>
              </a:rPr>
              <a:t> </a:t>
            </a:r>
            <a:r>
              <a:rPr lang="es-ES" sz="700" dirty="0" err="1">
                <a:solidFill>
                  <a:schemeClr val="bg1"/>
                </a:solidFill>
                <a:latin typeface="Avenir Book" panose="02000503020000020003" pitchFamily="2" charset="0"/>
              </a:rPr>
              <a:t>Ifansasti</a:t>
            </a:r>
            <a:r>
              <a:rPr lang="es-ES" sz="700" dirty="0">
                <a:solidFill>
                  <a:schemeClr val="bg1"/>
                </a:solidFill>
                <a:latin typeface="Avenir Book" panose="02000503020000020003" pitchFamily="2" charset="0"/>
              </a:rPr>
              <a:t> </a:t>
            </a:r>
            <a:r>
              <a:rPr lang="es-ES" sz="700" dirty="0" err="1">
                <a:solidFill>
                  <a:schemeClr val="bg1"/>
                </a:solidFill>
                <a:latin typeface="Avenir Book" panose="02000503020000020003" pitchFamily="2" charset="0"/>
              </a:rPr>
              <a:t>Getty</a:t>
            </a:r>
            <a:r>
              <a:rPr lang="es-ES" sz="700" dirty="0">
                <a:solidFill>
                  <a:schemeClr val="bg1"/>
                </a:solidFill>
                <a:latin typeface="Avenir Book" panose="02000503020000020003" pitchFamily="2" charset="0"/>
              </a:rPr>
              <a:t> </a:t>
            </a:r>
            <a:r>
              <a:rPr lang="es-ES" sz="700" dirty="0" err="1">
                <a:solidFill>
                  <a:schemeClr val="bg1"/>
                </a:solidFill>
                <a:latin typeface="Avenir Book" panose="02000503020000020003" pitchFamily="2" charset="0"/>
              </a:rPr>
              <a:t>Images</a:t>
            </a:r>
            <a:endParaRPr lang="es-ES" sz="700" dirty="0">
              <a:solidFill>
                <a:schemeClr val="bg1"/>
              </a:solidFill>
              <a:latin typeface="Avenir Book" panose="02000503020000020003" pitchFamily="2" charset="0"/>
            </a:endParaRPr>
          </a:p>
        </p:txBody>
      </p:sp>
      <p:sp>
        <p:nvSpPr>
          <p:cNvPr id="54" name="Rectángulo 24">
            <a:extLst>
              <a:ext uri="{FF2B5EF4-FFF2-40B4-BE49-F238E27FC236}">
                <a16:creationId xmlns:a16="http://schemas.microsoft.com/office/drawing/2014/main" id="{FCB46C4B-57D4-864B-BB71-1E92F133AAA6}"/>
              </a:ext>
            </a:extLst>
          </p:cNvPr>
          <p:cNvSpPr/>
          <p:nvPr/>
        </p:nvSpPr>
        <p:spPr>
          <a:xfrm>
            <a:off x="6707661" y="6011020"/>
            <a:ext cx="5051643" cy="668901"/>
          </a:xfrm>
          <a:prstGeom prst="rect">
            <a:avLst/>
          </a:prstGeom>
        </p:spPr>
        <p:txBody>
          <a:bodyPr wrap="square">
            <a:spAutoFit/>
          </a:bodyPr>
          <a:lstStyle/>
          <a:p>
            <a:pPr algn="ctr">
              <a:lnSpc>
                <a:spcPts val="2300"/>
              </a:lnSpc>
            </a:pPr>
            <a:r>
              <a:rPr lang="es-ES" sz="1600" dirty="0" err="1">
                <a:solidFill>
                  <a:srgbClr val="C00000"/>
                </a:solidFill>
                <a:latin typeface="Avenir Light" panose="020B0402020203020204" pitchFamily="34" charset="77"/>
              </a:rPr>
              <a:t>Good</a:t>
            </a:r>
            <a:r>
              <a:rPr lang="es-ES" sz="1600" dirty="0">
                <a:solidFill>
                  <a:srgbClr val="C00000"/>
                </a:solidFill>
                <a:latin typeface="Avenir Light" panose="020B0402020203020204" pitchFamily="34" charset="77"/>
              </a:rPr>
              <a:t> </a:t>
            </a:r>
            <a:r>
              <a:rPr lang="es-ES" sz="1600" dirty="0" err="1">
                <a:solidFill>
                  <a:srgbClr val="C00000"/>
                </a:solidFill>
                <a:latin typeface="Avenir Light" panose="020B0402020203020204" pitchFamily="34" charset="77"/>
              </a:rPr>
              <a:t>guess</a:t>
            </a:r>
            <a:r>
              <a:rPr lang="es-ES" sz="1600" dirty="0">
                <a:solidFill>
                  <a:srgbClr val="C00000"/>
                </a:solidFill>
                <a:latin typeface="Avenir Light" panose="020B0402020203020204" pitchFamily="34" charset="77"/>
              </a:rPr>
              <a:t> of </a:t>
            </a:r>
            <a:r>
              <a:rPr lang="es-ES" sz="1600" b="1" dirty="0" err="1">
                <a:solidFill>
                  <a:srgbClr val="C00000"/>
                </a:solidFill>
                <a:latin typeface="Avenir Medium" panose="02000503020000020003" pitchFamily="2" charset="0"/>
              </a:rPr>
              <a:t>future</a:t>
            </a:r>
            <a:r>
              <a:rPr lang="es-ES" sz="1600" b="1" dirty="0">
                <a:solidFill>
                  <a:srgbClr val="C00000"/>
                </a:solidFill>
                <a:latin typeface="Avenir Medium" panose="02000503020000020003" pitchFamily="2" charset="0"/>
              </a:rPr>
              <a:t> </a:t>
            </a:r>
            <a:r>
              <a:rPr lang="es-ES" sz="1600" b="1" dirty="0" err="1">
                <a:solidFill>
                  <a:srgbClr val="C00000"/>
                </a:solidFill>
                <a:latin typeface="Avenir Medium" panose="02000503020000020003" pitchFamily="2" charset="0"/>
              </a:rPr>
              <a:t>changes</a:t>
            </a:r>
            <a:r>
              <a:rPr lang="es-ES" sz="1600" b="1" dirty="0">
                <a:solidFill>
                  <a:srgbClr val="C00000"/>
                </a:solidFill>
                <a:latin typeface="Avenir Medium" panose="02000503020000020003" pitchFamily="2" charset="0"/>
              </a:rPr>
              <a:t> in </a:t>
            </a:r>
            <a:r>
              <a:rPr lang="es-ES" sz="1600" b="1" dirty="0" err="1">
                <a:solidFill>
                  <a:srgbClr val="C00000"/>
                </a:solidFill>
                <a:latin typeface="Avenir Medium" panose="02000503020000020003" pitchFamily="2" charset="0"/>
              </a:rPr>
              <a:t>the</a:t>
            </a:r>
            <a:r>
              <a:rPr lang="es-ES" sz="1600" b="1" dirty="0">
                <a:solidFill>
                  <a:srgbClr val="C00000"/>
                </a:solidFill>
                <a:latin typeface="Avenir Medium" panose="02000503020000020003" pitchFamily="2" charset="0"/>
              </a:rPr>
              <a:t> </a:t>
            </a:r>
            <a:r>
              <a:rPr lang="es-ES" sz="1600" b="1" dirty="0" err="1">
                <a:solidFill>
                  <a:srgbClr val="C00000"/>
                </a:solidFill>
                <a:latin typeface="Avenir Medium" panose="02000503020000020003" pitchFamily="2" charset="0"/>
              </a:rPr>
              <a:t>forcing</a:t>
            </a:r>
            <a:r>
              <a:rPr lang="es-ES" sz="1600" b="1" dirty="0">
                <a:solidFill>
                  <a:srgbClr val="C00000"/>
                </a:solidFill>
                <a:latin typeface="Avenir Medium" panose="02000503020000020003" pitchFamily="2" charset="0"/>
              </a:rPr>
              <a:t> </a:t>
            </a:r>
            <a:r>
              <a:rPr lang="es-ES" sz="1600" b="1" dirty="0" err="1">
                <a:solidFill>
                  <a:srgbClr val="C00000"/>
                </a:solidFill>
                <a:latin typeface="Avenir Medium" panose="02000503020000020003" pitchFamily="2" charset="0"/>
              </a:rPr>
              <a:t>factors</a:t>
            </a:r>
            <a:endParaRPr lang="es-ES" sz="1600" b="1" dirty="0">
              <a:solidFill>
                <a:srgbClr val="C00000"/>
              </a:solidFill>
              <a:latin typeface="Avenir Medium" panose="02000503020000020003" pitchFamily="2" charset="0"/>
            </a:endParaRPr>
          </a:p>
          <a:p>
            <a:pPr algn="ctr">
              <a:lnSpc>
                <a:spcPts val="2300"/>
              </a:lnSpc>
            </a:pPr>
            <a:r>
              <a:rPr lang="es-ES" sz="1600" dirty="0">
                <a:solidFill>
                  <a:srgbClr val="C00000"/>
                </a:solidFill>
                <a:latin typeface="Avenir Light" panose="020B0402020203020204" pitchFamily="34" charset="77"/>
              </a:rPr>
              <a:t>[ BOUNDARY CONDITION PROBLEM ]</a:t>
            </a:r>
          </a:p>
        </p:txBody>
      </p:sp>
    </p:spTree>
    <p:extLst>
      <p:ext uri="{BB962C8B-B14F-4D97-AF65-F5344CB8AC3E}">
        <p14:creationId xmlns:p14="http://schemas.microsoft.com/office/powerpoint/2010/main" val="26844666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101;geec1ad7b94_0_227">
            <a:extLst>
              <a:ext uri="{FF2B5EF4-FFF2-40B4-BE49-F238E27FC236}">
                <a16:creationId xmlns:a16="http://schemas.microsoft.com/office/drawing/2014/main" id="{F7C9C7B9-EB35-C044-8976-52729F87DEE1}"/>
              </a:ext>
            </a:extLst>
          </p:cNvPr>
          <p:cNvSpPr/>
          <p:nvPr/>
        </p:nvSpPr>
        <p:spPr>
          <a:xfrm>
            <a:off x="784714" y="4013729"/>
            <a:ext cx="2318100" cy="568800"/>
          </a:xfrm>
          <a:prstGeom prst="downArrowCallout">
            <a:avLst>
              <a:gd name="adj1" fmla="val 25000"/>
              <a:gd name="adj2" fmla="val 25000"/>
              <a:gd name="adj3" fmla="val 25000"/>
              <a:gd name="adj4" fmla="val 64977"/>
            </a:avLst>
          </a:prstGeom>
          <a:solidFill>
            <a:srgbClr val="CFE2F3"/>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oogle Shape;57;geec1ad7b94_0_304">
            <a:extLst>
              <a:ext uri="{FF2B5EF4-FFF2-40B4-BE49-F238E27FC236}">
                <a16:creationId xmlns:a16="http://schemas.microsoft.com/office/drawing/2014/main" id="{8918CBEA-B68E-2A41-8DA4-D0384463AF47}"/>
              </a:ext>
            </a:extLst>
          </p:cNvPr>
          <p:cNvPicPr preferRelativeResize="0"/>
          <p:nvPr/>
        </p:nvPicPr>
        <p:blipFill>
          <a:blip r:embed="rId2">
            <a:alphaModFix/>
          </a:blip>
          <a:stretch>
            <a:fillRect/>
          </a:stretch>
        </p:blipFill>
        <p:spPr>
          <a:xfrm>
            <a:off x="8616076" y="1763564"/>
            <a:ext cx="2523249" cy="2303040"/>
          </a:xfrm>
          <a:prstGeom prst="rect">
            <a:avLst/>
          </a:prstGeom>
          <a:noFill/>
          <a:ln>
            <a:noFill/>
          </a:ln>
        </p:spPr>
      </p:pic>
      <p:sp>
        <p:nvSpPr>
          <p:cNvPr id="22" name="Google Shape;103;geec1ad7b94_0_227">
            <a:extLst>
              <a:ext uri="{FF2B5EF4-FFF2-40B4-BE49-F238E27FC236}">
                <a16:creationId xmlns:a16="http://schemas.microsoft.com/office/drawing/2014/main" id="{6285EAFA-B006-3145-AB99-54B6811EA179}"/>
              </a:ext>
            </a:extLst>
          </p:cNvPr>
          <p:cNvSpPr/>
          <p:nvPr/>
        </p:nvSpPr>
        <p:spPr>
          <a:xfrm>
            <a:off x="8348400" y="4013729"/>
            <a:ext cx="3083700" cy="568800"/>
          </a:xfrm>
          <a:prstGeom prst="downArrowCallout">
            <a:avLst>
              <a:gd name="adj1" fmla="val 25000"/>
              <a:gd name="adj2" fmla="val 25000"/>
              <a:gd name="adj3" fmla="val 25000"/>
              <a:gd name="adj4" fmla="val 64977"/>
            </a:avLst>
          </a:prstGeom>
          <a:solidFill>
            <a:srgbClr val="E6B8AF"/>
          </a:solid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Título 1">
            <a:extLst>
              <a:ext uri="{FF2B5EF4-FFF2-40B4-BE49-F238E27FC236}">
                <a16:creationId xmlns:a16="http://schemas.microsoft.com/office/drawing/2014/main" id="{004E6772-244B-E744-B277-C26C98F8F622}"/>
              </a:ext>
            </a:extLst>
          </p:cNvPr>
          <p:cNvSpPr>
            <a:spLocks noGrp="1"/>
          </p:cNvSpPr>
          <p:nvPr>
            <p:ph type="title"/>
          </p:nvPr>
        </p:nvSpPr>
        <p:spPr>
          <a:xfrm>
            <a:off x="462890" y="218250"/>
            <a:ext cx="11077946"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Light" panose="020B0402020203020204" pitchFamily="34" charset="77"/>
              </a:rPr>
              <a:t>near-term</a:t>
            </a:r>
            <a:r>
              <a:rPr lang="es-ES" sz="3600" dirty="0">
                <a:latin typeface="Avenir Light" panose="020B0402020203020204" pitchFamily="34" charset="77"/>
              </a:rPr>
              <a:t> </a:t>
            </a:r>
            <a:r>
              <a:rPr lang="es-ES" sz="3600" dirty="0" err="1">
                <a:latin typeface="Avenir Light" panose="020B0402020203020204" pitchFamily="34" charset="77"/>
              </a:rPr>
              <a:t>climate</a:t>
            </a:r>
            <a:r>
              <a:rPr lang="es-ES" sz="3600" dirty="0">
                <a:latin typeface="Avenir Light" panose="020B0402020203020204" pitchFamily="34" charset="77"/>
              </a:rPr>
              <a:t> </a:t>
            </a:r>
            <a:r>
              <a:rPr lang="es-ES" sz="3600" dirty="0" err="1">
                <a:latin typeface="Avenir Light" panose="020B0402020203020204" pitchFamily="34" charset="77"/>
              </a:rPr>
              <a:t>prediction</a:t>
            </a:r>
            <a:endParaRPr lang="es-ES" sz="3600" dirty="0">
              <a:latin typeface="Avenir Light" panose="020B0402020203020204" pitchFamily="34" charset="77"/>
            </a:endParaRPr>
          </a:p>
        </p:txBody>
      </p:sp>
      <p:sp>
        <p:nvSpPr>
          <p:cNvPr id="37" name="Título 1">
            <a:extLst>
              <a:ext uri="{FF2B5EF4-FFF2-40B4-BE49-F238E27FC236}">
                <a16:creationId xmlns:a16="http://schemas.microsoft.com/office/drawing/2014/main" id="{475C9A20-E6F0-2F49-BF09-22F7CAA24937}"/>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a:solidFill>
                  <a:schemeClr val="tx1"/>
                </a:solidFill>
                <a:latin typeface="Avenir Light" panose="020B0402020203020204" pitchFamily="34" charset="77"/>
              </a:rPr>
              <a:t>Fundamentals of </a:t>
            </a:r>
            <a:r>
              <a:rPr lang="es-ES" sz="2700" b="0" dirty="0" err="1">
                <a:solidFill>
                  <a:schemeClr val="tx1"/>
                </a:solidFill>
                <a:latin typeface="Avenir Light" panose="020B0402020203020204" pitchFamily="34" charset="77"/>
              </a:rPr>
              <a:t>climate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prediction</a:t>
            </a:r>
            <a:endParaRPr lang="es-ES" sz="2700" dirty="0">
              <a:solidFill>
                <a:schemeClr val="tx1"/>
              </a:solidFill>
              <a:latin typeface="Avenir Light" panose="020B0402020203020204" pitchFamily="34" charset="77"/>
            </a:endParaRPr>
          </a:p>
        </p:txBody>
      </p:sp>
      <p:pic>
        <p:nvPicPr>
          <p:cNvPr id="14" name="Google Shape;58;geec1ad7b94_0_304">
            <a:extLst>
              <a:ext uri="{FF2B5EF4-FFF2-40B4-BE49-F238E27FC236}">
                <a16:creationId xmlns:a16="http://schemas.microsoft.com/office/drawing/2014/main" id="{9525BB5A-2BE2-5E43-BA1B-4B01168E4987}"/>
              </a:ext>
            </a:extLst>
          </p:cNvPr>
          <p:cNvPicPr preferRelativeResize="0"/>
          <p:nvPr/>
        </p:nvPicPr>
        <p:blipFill rotWithShape="1">
          <a:blip r:embed="rId3">
            <a:alphaModFix/>
          </a:blip>
          <a:srcRect b="11824"/>
          <a:stretch/>
        </p:blipFill>
        <p:spPr>
          <a:xfrm>
            <a:off x="545750" y="1871903"/>
            <a:ext cx="2523250" cy="2002464"/>
          </a:xfrm>
          <a:prstGeom prst="rect">
            <a:avLst/>
          </a:prstGeom>
          <a:noFill/>
          <a:ln>
            <a:noFill/>
          </a:ln>
        </p:spPr>
      </p:pic>
      <p:sp>
        <p:nvSpPr>
          <p:cNvPr id="15" name="Google Shape;59;geec1ad7b94_0_304">
            <a:extLst>
              <a:ext uri="{FF2B5EF4-FFF2-40B4-BE49-F238E27FC236}">
                <a16:creationId xmlns:a16="http://schemas.microsoft.com/office/drawing/2014/main" id="{C4558980-BA90-8A45-AFD4-81B3DB541AE1}"/>
              </a:ext>
            </a:extLst>
          </p:cNvPr>
          <p:cNvSpPr txBox="1"/>
          <p:nvPr/>
        </p:nvSpPr>
        <p:spPr>
          <a:xfrm>
            <a:off x="10097478" y="3994112"/>
            <a:ext cx="13776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b="1">
                <a:solidFill>
                  <a:srgbClr val="C00000"/>
                </a:solidFill>
                <a:latin typeface="Avenir" panose="02000503020000020003" pitchFamily="2" charset="0"/>
                <a:ea typeface="Calibri"/>
                <a:cs typeface="Calibri"/>
                <a:sym typeface="Calibri"/>
              </a:rPr>
              <a:t>Centuries</a:t>
            </a:r>
            <a:endParaRPr sz="2100" b="1">
              <a:solidFill>
                <a:srgbClr val="C00000"/>
              </a:solidFill>
              <a:latin typeface="Avenir" panose="02000503020000020003" pitchFamily="2" charset="0"/>
              <a:ea typeface="Calibri"/>
              <a:cs typeface="Calibri"/>
              <a:sym typeface="Calibri"/>
            </a:endParaRPr>
          </a:p>
        </p:txBody>
      </p:sp>
      <p:sp>
        <p:nvSpPr>
          <p:cNvPr id="16" name="Google Shape;60;geec1ad7b94_0_304">
            <a:extLst>
              <a:ext uri="{FF2B5EF4-FFF2-40B4-BE49-F238E27FC236}">
                <a16:creationId xmlns:a16="http://schemas.microsoft.com/office/drawing/2014/main" id="{221BA8F9-CE20-BF4D-8985-1283C1B96164}"/>
              </a:ext>
            </a:extLst>
          </p:cNvPr>
          <p:cNvSpPr txBox="1"/>
          <p:nvPr/>
        </p:nvSpPr>
        <p:spPr>
          <a:xfrm>
            <a:off x="835968" y="3994112"/>
            <a:ext cx="772500"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b="1">
                <a:solidFill>
                  <a:srgbClr val="1155CC"/>
                </a:solidFill>
                <a:latin typeface="Avenir" panose="02000503020000020003" pitchFamily="2" charset="0"/>
                <a:ea typeface="Calibri"/>
                <a:cs typeface="Calibri"/>
                <a:sym typeface="Calibri"/>
              </a:rPr>
              <a:t>Days</a:t>
            </a:r>
            <a:endParaRPr sz="2100" b="1">
              <a:solidFill>
                <a:srgbClr val="1155CC"/>
              </a:solidFill>
              <a:latin typeface="Avenir" panose="02000503020000020003" pitchFamily="2" charset="0"/>
              <a:ea typeface="Calibri"/>
              <a:cs typeface="Calibri"/>
              <a:sym typeface="Calibri"/>
            </a:endParaRPr>
          </a:p>
        </p:txBody>
      </p:sp>
      <p:sp>
        <p:nvSpPr>
          <p:cNvPr id="17" name="Google Shape;61;geec1ad7b94_0_304">
            <a:extLst>
              <a:ext uri="{FF2B5EF4-FFF2-40B4-BE49-F238E27FC236}">
                <a16:creationId xmlns:a16="http://schemas.microsoft.com/office/drawing/2014/main" id="{F7E70D05-DA93-274F-BE48-3400AE30ED44}"/>
              </a:ext>
            </a:extLst>
          </p:cNvPr>
          <p:cNvSpPr txBox="1"/>
          <p:nvPr/>
        </p:nvSpPr>
        <p:spPr>
          <a:xfrm>
            <a:off x="2119153" y="3994112"/>
            <a:ext cx="10122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b="1" dirty="0">
                <a:solidFill>
                  <a:srgbClr val="1155CC"/>
                </a:solidFill>
                <a:latin typeface="Avenir" panose="02000503020000020003" pitchFamily="2" charset="0"/>
                <a:ea typeface="Calibri"/>
                <a:cs typeface="Calibri"/>
                <a:sym typeface="Calibri"/>
              </a:rPr>
              <a:t>Weeks</a:t>
            </a:r>
            <a:endParaRPr sz="2100" b="1" dirty="0">
              <a:solidFill>
                <a:srgbClr val="1155CC"/>
              </a:solidFill>
              <a:latin typeface="Avenir" panose="02000503020000020003" pitchFamily="2" charset="0"/>
              <a:ea typeface="Calibri"/>
              <a:cs typeface="Calibri"/>
              <a:sym typeface="Calibri"/>
            </a:endParaRPr>
          </a:p>
        </p:txBody>
      </p:sp>
      <p:sp>
        <p:nvSpPr>
          <p:cNvPr id="18" name="Google Shape;62;geec1ad7b94_0_304">
            <a:extLst>
              <a:ext uri="{FF2B5EF4-FFF2-40B4-BE49-F238E27FC236}">
                <a16:creationId xmlns:a16="http://schemas.microsoft.com/office/drawing/2014/main" id="{1542FA97-F26E-7D42-81B7-266DB3CCE93D}"/>
              </a:ext>
            </a:extLst>
          </p:cNvPr>
          <p:cNvSpPr/>
          <p:nvPr/>
        </p:nvSpPr>
        <p:spPr>
          <a:xfrm>
            <a:off x="8348393" y="3994112"/>
            <a:ext cx="12384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100" b="1" dirty="0">
                <a:solidFill>
                  <a:srgbClr val="C00000"/>
                </a:solidFill>
                <a:latin typeface="Avenir" panose="02000503020000020003" pitchFamily="2" charset="0"/>
                <a:ea typeface="Calibri"/>
                <a:cs typeface="Calibri"/>
                <a:sym typeface="Calibri"/>
              </a:rPr>
              <a:t>Decades</a:t>
            </a:r>
            <a:endParaRPr sz="2100" b="1" dirty="0">
              <a:solidFill>
                <a:srgbClr val="C00000"/>
              </a:solidFill>
              <a:latin typeface="Avenir" panose="02000503020000020003" pitchFamily="2" charset="0"/>
              <a:ea typeface="Calibri"/>
              <a:cs typeface="Calibri"/>
              <a:sym typeface="Calibri"/>
            </a:endParaRPr>
          </a:p>
        </p:txBody>
      </p:sp>
      <p:sp>
        <p:nvSpPr>
          <p:cNvPr id="19" name="Google Shape;63;geec1ad7b94_0_304">
            <a:extLst>
              <a:ext uri="{FF2B5EF4-FFF2-40B4-BE49-F238E27FC236}">
                <a16:creationId xmlns:a16="http://schemas.microsoft.com/office/drawing/2014/main" id="{37AEC5E9-E712-1E44-B08A-1FEE5C25F008}"/>
              </a:ext>
            </a:extLst>
          </p:cNvPr>
          <p:cNvSpPr txBox="1"/>
          <p:nvPr/>
        </p:nvSpPr>
        <p:spPr>
          <a:xfrm>
            <a:off x="8442229" y="1444729"/>
            <a:ext cx="2900100" cy="43084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100" b="1">
                <a:solidFill>
                  <a:srgbClr val="000000"/>
                </a:solidFill>
                <a:latin typeface="Avenir Book" panose="02000503020000020003" pitchFamily="2" charset="0"/>
                <a:ea typeface="Calibri"/>
                <a:cs typeface="Calibri"/>
                <a:sym typeface="Calibri"/>
              </a:rPr>
              <a:t>Climate projections</a:t>
            </a:r>
            <a:endParaRPr sz="2100" b="1">
              <a:solidFill>
                <a:srgbClr val="000000"/>
              </a:solidFill>
              <a:latin typeface="Avenir Book" panose="02000503020000020003" pitchFamily="2" charset="0"/>
              <a:ea typeface="Calibri"/>
              <a:cs typeface="Calibri"/>
              <a:sym typeface="Calibri"/>
            </a:endParaRPr>
          </a:p>
        </p:txBody>
      </p:sp>
      <p:cxnSp>
        <p:nvCxnSpPr>
          <p:cNvPr id="20" name="Google Shape;65;geec1ad7b94_0_304">
            <a:extLst>
              <a:ext uri="{FF2B5EF4-FFF2-40B4-BE49-F238E27FC236}">
                <a16:creationId xmlns:a16="http://schemas.microsoft.com/office/drawing/2014/main" id="{D0BFBF46-66C1-9E4D-BF12-1FFD74966120}"/>
              </a:ext>
            </a:extLst>
          </p:cNvPr>
          <p:cNvCxnSpPr/>
          <p:nvPr/>
        </p:nvCxnSpPr>
        <p:spPr>
          <a:xfrm>
            <a:off x="648538" y="3918786"/>
            <a:ext cx="11124000" cy="26400"/>
          </a:xfrm>
          <a:prstGeom prst="straightConnector1">
            <a:avLst/>
          </a:prstGeom>
          <a:solidFill>
            <a:srgbClr val="5B9BD5"/>
          </a:solidFill>
          <a:ln w="38100" cap="flat" cmpd="sng">
            <a:solidFill>
              <a:srgbClr val="000000"/>
            </a:solidFill>
            <a:prstDash val="solid"/>
            <a:round/>
            <a:headEnd type="none" w="sm" len="sm"/>
            <a:tailEnd type="stealth" w="lg" len="lg"/>
          </a:ln>
        </p:spPr>
      </p:cxnSp>
      <p:sp>
        <p:nvSpPr>
          <p:cNvPr id="21" name="Google Shape;66;geec1ad7b94_0_304">
            <a:extLst>
              <a:ext uri="{FF2B5EF4-FFF2-40B4-BE49-F238E27FC236}">
                <a16:creationId xmlns:a16="http://schemas.microsoft.com/office/drawing/2014/main" id="{CA99CD7F-4E10-B141-8A4F-D3E4D5171D9D}"/>
              </a:ext>
            </a:extLst>
          </p:cNvPr>
          <p:cNvSpPr txBox="1"/>
          <p:nvPr/>
        </p:nvSpPr>
        <p:spPr>
          <a:xfrm>
            <a:off x="8865727" y="3428031"/>
            <a:ext cx="2375100" cy="3231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95B3D7"/>
              </a:buClr>
              <a:buSzPts val="2000"/>
              <a:buFont typeface="Calibri"/>
              <a:buNone/>
            </a:pPr>
            <a:r>
              <a:rPr lang="en-GB" sz="1500" i="1" dirty="0" err="1">
                <a:solidFill>
                  <a:schemeClr val="accent3">
                    <a:lumMod val="75000"/>
                  </a:schemeClr>
                </a:solidFill>
                <a:latin typeface="Avenir Book" panose="02000503020000020003" pitchFamily="2" charset="0"/>
                <a:ea typeface="Calibri"/>
                <a:cs typeface="Calibri"/>
                <a:sym typeface="Calibri"/>
              </a:rPr>
              <a:t>Meinshausen</a:t>
            </a:r>
            <a:r>
              <a:rPr lang="en-GB" sz="1500" i="1" dirty="0">
                <a:solidFill>
                  <a:schemeClr val="accent3">
                    <a:lumMod val="75000"/>
                  </a:schemeClr>
                </a:solidFill>
                <a:latin typeface="Avenir Book" panose="02000503020000020003" pitchFamily="2" charset="0"/>
                <a:ea typeface="Calibri"/>
                <a:cs typeface="Calibri"/>
                <a:sym typeface="Calibri"/>
              </a:rPr>
              <a:t> et al. (2020)</a:t>
            </a:r>
            <a:endParaRPr sz="1500" i="1" dirty="0">
              <a:solidFill>
                <a:schemeClr val="accent3">
                  <a:lumMod val="75000"/>
                </a:schemeClr>
              </a:solidFill>
              <a:latin typeface="Avenir Book" panose="02000503020000020003" pitchFamily="2" charset="0"/>
              <a:ea typeface="Calibri"/>
              <a:cs typeface="Calibri"/>
              <a:sym typeface="Calibri"/>
            </a:endParaRPr>
          </a:p>
        </p:txBody>
      </p:sp>
      <p:pic>
        <p:nvPicPr>
          <p:cNvPr id="23" name="Google Shape;67;geec1ad7b94_0_304">
            <a:extLst>
              <a:ext uri="{FF2B5EF4-FFF2-40B4-BE49-F238E27FC236}">
                <a16:creationId xmlns:a16="http://schemas.microsoft.com/office/drawing/2014/main" id="{0CAC0640-8995-384B-A970-0AB90D7061B6}"/>
              </a:ext>
            </a:extLst>
          </p:cNvPr>
          <p:cNvPicPr preferRelativeResize="0"/>
          <p:nvPr/>
        </p:nvPicPr>
        <p:blipFill>
          <a:blip r:embed="rId4">
            <a:alphaModFix/>
          </a:blip>
          <a:stretch>
            <a:fillRect/>
          </a:stretch>
        </p:blipFill>
        <p:spPr>
          <a:xfrm>
            <a:off x="2582249" y="3465889"/>
            <a:ext cx="540000" cy="302400"/>
          </a:xfrm>
          <a:prstGeom prst="rect">
            <a:avLst/>
          </a:prstGeom>
          <a:noFill/>
          <a:ln>
            <a:noFill/>
          </a:ln>
        </p:spPr>
      </p:pic>
      <p:sp>
        <p:nvSpPr>
          <p:cNvPr id="26" name="Google Shape;68;geec1ad7b94_0_304">
            <a:extLst>
              <a:ext uri="{FF2B5EF4-FFF2-40B4-BE49-F238E27FC236}">
                <a16:creationId xmlns:a16="http://schemas.microsoft.com/office/drawing/2014/main" id="{36C8AC83-6578-4A4F-9312-DCDEA9F414ED}"/>
              </a:ext>
            </a:extLst>
          </p:cNvPr>
          <p:cNvSpPr txBox="1"/>
          <p:nvPr/>
        </p:nvSpPr>
        <p:spPr>
          <a:xfrm>
            <a:off x="3642038" y="3994112"/>
            <a:ext cx="11532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a:solidFill>
                  <a:srgbClr val="1155CC"/>
                </a:solidFill>
                <a:latin typeface="Avenir Book" panose="02000503020000020003" pitchFamily="2" charset="0"/>
                <a:ea typeface="Calibri"/>
                <a:cs typeface="Calibri"/>
                <a:sym typeface="Calibri"/>
              </a:rPr>
              <a:t>Months</a:t>
            </a:r>
            <a:endParaRPr sz="2100">
              <a:solidFill>
                <a:srgbClr val="1155CC"/>
              </a:solidFill>
              <a:latin typeface="Avenir Book" panose="02000503020000020003" pitchFamily="2" charset="0"/>
              <a:ea typeface="Calibri"/>
              <a:cs typeface="Calibri"/>
              <a:sym typeface="Calibri"/>
            </a:endParaRPr>
          </a:p>
        </p:txBody>
      </p:sp>
      <p:sp>
        <p:nvSpPr>
          <p:cNvPr id="27" name="Google Shape;69;geec1ad7b94_0_304">
            <a:extLst>
              <a:ext uri="{FF2B5EF4-FFF2-40B4-BE49-F238E27FC236}">
                <a16:creationId xmlns:a16="http://schemas.microsoft.com/office/drawing/2014/main" id="{FF094564-2312-6744-BF9B-516BE85B7814}"/>
              </a:ext>
            </a:extLst>
          </p:cNvPr>
          <p:cNvSpPr txBox="1"/>
          <p:nvPr/>
        </p:nvSpPr>
        <p:spPr>
          <a:xfrm>
            <a:off x="5305923" y="3994112"/>
            <a:ext cx="1191300"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a:solidFill>
                  <a:srgbClr val="1155CC"/>
                </a:solidFill>
                <a:latin typeface="Avenir Book" panose="02000503020000020003" pitchFamily="2" charset="0"/>
                <a:ea typeface="Calibri"/>
                <a:cs typeface="Calibri"/>
                <a:sym typeface="Calibri"/>
              </a:rPr>
              <a:t>Seasons</a:t>
            </a:r>
            <a:endParaRPr sz="2100">
              <a:solidFill>
                <a:srgbClr val="1155CC"/>
              </a:solidFill>
              <a:latin typeface="Avenir Book" panose="02000503020000020003" pitchFamily="2" charset="0"/>
              <a:ea typeface="Calibri"/>
              <a:cs typeface="Calibri"/>
              <a:sym typeface="Calibri"/>
            </a:endParaRPr>
          </a:p>
        </p:txBody>
      </p:sp>
      <p:sp>
        <p:nvSpPr>
          <p:cNvPr id="28" name="Google Shape;70;geec1ad7b94_0_304">
            <a:extLst>
              <a:ext uri="{FF2B5EF4-FFF2-40B4-BE49-F238E27FC236}">
                <a16:creationId xmlns:a16="http://schemas.microsoft.com/office/drawing/2014/main" id="{0A6EDED6-F598-5442-A0F2-4A665DFF51D8}"/>
              </a:ext>
            </a:extLst>
          </p:cNvPr>
          <p:cNvSpPr txBox="1"/>
          <p:nvPr/>
        </p:nvSpPr>
        <p:spPr>
          <a:xfrm>
            <a:off x="7007908" y="3994112"/>
            <a:ext cx="9060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a:solidFill>
                  <a:srgbClr val="A5A5A5"/>
                </a:solidFill>
                <a:latin typeface="Avenir Book" panose="02000503020000020003" pitchFamily="2" charset="0"/>
                <a:ea typeface="Calibri"/>
                <a:cs typeface="Calibri"/>
                <a:sym typeface="Calibri"/>
              </a:rPr>
              <a:t>Years </a:t>
            </a:r>
            <a:endParaRPr sz="2100">
              <a:solidFill>
                <a:srgbClr val="A5A5A5"/>
              </a:solidFill>
              <a:latin typeface="Avenir Book" panose="02000503020000020003" pitchFamily="2" charset="0"/>
              <a:ea typeface="Calibri"/>
              <a:cs typeface="Calibri"/>
              <a:sym typeface="Calibri"/>
            </a:endParaRPr>
          </a:p>
        </p:txBody>
      </p:sp>
      <p:sp>
        <p:nvSpPr>
          <p:cNvPr id="29" name="Google Shape;71;geec1ad7b94_0_304">
            <a:extLst>
              <a:ext uri="{FF2B5EF4-FFF2-40B4-BE49-F238E27FC236}">
                <a16:creationId xmlns:a16="http://schemas.microsoft.com/office/drawing/2014/main" id="{539F2B4F-2354-2E41-A9B5-1BCDEC72F1E0}"/>
              </a:ext>
            </a:extLst>
          </p:cNvPr>
          <p:cNvSpPr txBox="1"/>
          <p:nvPr/>
        </p:nvSpPr>
        <p:spPr>
          <a:xfrm>
            <a:off x="416904" y="1444729"/>
            <a:ext cx="2900100" cy="43084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100" b="1" dirty="0">
                <a:solidFill>
                  <a:srgbClr val="000000"/>
                </a:solidFill>
                <a:latin typeface="Avenir Book" panose="02000503020000020003" pitchFamily="2" charset="0"/>
                <a:ea typeface="Calibri"/>
                <a:cs typeface="Calibri"/>
                <a:sym typeface="Calibri"/>
              </a:rPr>
              <a:t>Weather forecasts</a:t>
            </a:r>
            <a:endParaRPr sz="2100" b="1" dirty="0">
              <a:solidFill>
                <a:srgbClr val="000000"/>
              </a:solidFill>
              <a:latin typeface="Avenir Book" panose="02000503020000020003" pitchFamily="2" charset="0"/>
              <a:ea typeface="Calibri"/>
              <a:cs typeface="Calibri"/>
              <a:sym typeface="Calibri"/>
            </a:endParaRPr>
          </a:p>
        </p:txBody>
      </p:sp>
      <p:pic>
        <p:nvPicPr>
          <p:cNvPr id="38" name="Imagen 2">
            <a:extLst>
              <a:ext uri="{FF2B5EF4-FFF2-40B4-BE49-F238E27FC236}">
                <a16:creationId xmlns:a16="http://schemas.microsoft.com/office/drawing/2014/main" id="{412FBA7F-FFB9-9141-838E-74B82A2AE4B1}"/>
              </a:ext>
            </a:extLst>
          </p:cNvPr>
          <p:cNvPicPr>
            <a:picLocks noChangeAspect="1"/>
          </p:cNvPicPr>
          <p:nvPr/>
        </p:nvPicPr>
        <p:blipFill>
          <a:blip r:embed="rId5"/>
          <a:stretch>
            <a:fillRect/>
          </a:stretch>
        </p:blipFill>
        <p:spPr>
          <a:xfrm>
            <a:off x="6707661" y="4713135"/>
            <a:ext cx="1260000" cy="1260000"/>
          </a:xfrm>
          <a:prstGeom prst="rect">
            <a:avLst/>
          </a:prstGeom>
        </p:spPr>
      </p:pic>
      <p:pic>
        <p:nvPicPr>
          <p:cNvPr id="39" name="Imagen 5">
            <a:extLst>
              <a:ext uri="{FF2B5EF4-FFF2-40B4-BE49-F238E27FC236}">
                <a16:creationId xmlns:a16="http://schemas.microsoft.com/office/drawing/2014/main" id="{9DA2C716-FA82-2946-AFAE-412A2614EF0F}"/>
              </a:ext>
            </a:extLst>
          </p:cNvPr>
          <p:cNvPicPr>
            <a:picLocks noChangeAspect="1"/>
          </p:cNvPicPr>
          <p:nvPr/>
        </p:nvPicPr>
        <p:blipFill rotWithShape="1">
          <a:blip r:embed="rId6"/>
          <a:srcRect l="16163" r="5603"/>
          <a:stretch/>
        </p:blipFill>
        <p:spPr>
          <a:xfrm>
            <a:off x="8171650" y="4713135"/>
            <a:ext cx="1752414" cy="1260000"/>
          </a:xfrm>
          <a:prstGeom prst="rect">
            <a:avLst/>
          </a:prstGeom>
        </p:spPr>
      </p:pic>
      <p:sp>
        <p:nvSpPr>
          <p:cNvPr id="40" name="Rectángulo 13">
            <a:extLst>
              <a:ext uri="{FF2B5EF4-FFF2-40B4-BE49-F238E27FC236}">
                <a16:creationId xmlns:a16="http://schemas.microsoft.com/office/drawing/2014/main" id="{A6C5C1B8-4380-F443-96C4-6692A0BCA9AF}"/>
              </a:ext>
            </a:extLst>
          </p:cNvPr>
          <p:cNvSpPr/>
          <p:nvPr/>
        </p:nvSpPr>
        <p:spPr>
          <a:xfrm>
            <a:off x="8219026" y="5773082"/>
            <a:ext cx="1762705" cy="200055"/>
          </a:xfrm>
          <a:prstGeom prst="rect">
            <a:avLst/>
          </a:prstGeom>
        </p:spPr>
        <p:txBody>
          <a:bodyPr>
            <a:spAutoFit/>
          </a:bodyPr>
          <a:lstStyle/>
          <a:p>
            <a:pPr algn="ctr"/>
            <a:r>
              <a:rPr lang="es-ES" sz="700" dirty="0">
                <a:solidFill>
                  <a:schemeClr val="bg1"/>
                </a:solidFill>
                <a:latin typeface="Avenir Book" panose="02000503020000020003" pitchFamily="2" charset="0"/>
              </a:rPr>
              <a:t>©</a:t>
            </a:r>
            <a:r>
              <a:rPr lang="es-ES" sz="700" dirty="0" err="1">
                <a:solidFill>
                  <a:schemeClr val="bg1"/>
                </a:solidFill>
                <a:latin typeface="Avenir Book" panose="02000503020000020003" pitchFamily="2" charset="0"/>
              </a:rPr>
              <a:t>European</a:t>
            </a:r>
            <a:r>
              <a:rPr lang="es-ES" sz="700" dirty="0">
                <a:solidFill>
                  <a:schemeClr val="bg1"/>
                </a:solidFill>
                <a:latin typeface="Avenir Book" panose="02000503020000020003" pitchFamily="2" charset="0"/>
              </a:rPr>
              <a:t> </a:t>
            </a:r>
            <a:r>
              <a:rPr lang="es-ES" sz="700" dirty="0" err="1">
                <a:solidFill>
                  <a:schemeClr val="bg1"/>
                </a:solidFill>
                <a:latin typeface="Avenir Book" panose="02000503020000020003" pitchFamily="2" charset="0"/>
              </a:rPr>
              <a:t>Environment</a:t>
            </a:r>
            <a:r>
              <a:rPr lang="es-ES" sz="700" dirty="0">
                <a:solidFill>
                  <a:schemeClr val="bg1"/>
                </a:solidFill>
                <a:latin typeface="Avenir Book" panose="02000503020000020003" pitchFamily="2" charset="0"/>
              </a:rPr>
              <a:t> Agency</a:t>
            </a:r>
          </a:p>
        </p:txBody>
      </p:sp>
      <p:sp>
        <p:nvSpPr>
          <p:cNvPr id="41" name="Rectángulo 14">
            <a:extLst>
              <a:ext uri="{FF2B5EF4-FFF2-40B4-BE49-F238E27FC236}">
                <a16:creationId xmlns:a16="http://schemas.microsoft.com/office/drawing/2014/main" id="{1068FF62-6FC9-9B4A-93E9-BA3E561351EE}"/>
              </a:ext>
            </a:extLst>
          </p:cNvPr>
          <p:cNvSpPr/>
          <p:nvPr/>
        </p:nvSpPr>
        <p:spPr>
          <a:xfrm>
            <a:off x="6844372" y="5773083"/>
            <a:ext cx="995001" cy="200055"/>
          </a:xfrm>
          <a:prstGeom prst="rect">
            <a:avLst/>
          </a:prstGeom>
        </p:spPr>
        <p:txBody>
          <a:bodyPr>
            <a:spAutoFit/>
          </a:bodyPr>
          <a:lstStyle/>
          <a:p>
            <a:pPr algn="ctr"/>
            <a:r>
              <a:rPr lang="es-ES" sz="700" dirty="0">
                <a:solidFill>
                  <a:schemeClr val="bg1"/>
                </a:solidFill>
                <a:latin typeface="Avenir Book" panose="02000503020000020003" pitchFamily="2" charset="0"/>
              </a:rPr>
              <a:t>©NASA/SDO</a:t>
            </a:r>
          </a:p>
        </p:txBody>
      </p:sp>
      <p:pic>
        <p:nvPicPr>
          <p:cNvPr id="42" name="Imagen 8">
            <a:extLst>
              <a:ext uri="{FF2B5EF4-FFF2-40B4-BE49-F238E27FC236}">
                <a16:creationId xmlns:a16="http://schemas.microsoft.com/office/drawing/2014/main" id="{E7B59A92-BDD7-5846-BC5B-F7ED8B1F1A28}"/>
              </a:ext>
            </a:extLst>
          </p:cNvPr>
          <p:cNvPicPr>
            <a:picLocks noChangeAspect="1"/>
          </p:cNvPicPr>
          <p:nvPr/>
        </p:nvPicPr>
        <p:blipFill rotWithShape="1">
          <a:blip r:embed="rId7"/>
          <a:srcRect l="7545" r="6290"/>
          <a:stretch/>
        </p:blipFill>
        <p:spPr>
          <a:xfrm>
            <a:off x="10128053" y="4713135"/>
            <a:ext cx="1631251" cy="1260000"/>
          </a:xfrm>
          <a:prstGeom prst="rect">
            <a:avLst/>
          </a:prstGeom>
        </p:spPr>
      </p:pic>
      <p:sp>
        <p:nvSpPr>
          <p:cNvPr id="43" name="Rectángulo 20">
            <a:extLst>
              <a:ext uri="{FF2B5EF4-FFF2-40B4-BE49-F238E27FC236}">
                <a16:creationId xmlns:a16="http://schemas.microsoft.com/office/drawing/2014/main" id="{488954F1-4250-154A-9BB5-10EC1F56B5AB}"/>
              </a:ext>
            </a:extLst>
          </p:cNvPr>
          <p:cNvSpPr/>
          <p:nvPr/>
        </p:nvSpPr>
        <p:spPr>
          <a:xfrm>
            <a:off x="10284953" y="5773081"/>
            <a:ext cx="1474351" cy="200055"/>
          </a:xfrm>
          <a:prstGeom prst="rect">
            <a:avLst/>
          </a:prstGeom>
        </p:spPr>
        <p:txBody>
          <a:bodyPr wrap="square">
            <a:spAutoFit/>
          </a:bodyPr>
          <a:lstStyle/>
          <a:p>
            <a:pPr algn="ctr"/>
            <a:r>
              <a:rPr lang="es-ES" sz="700" dirty="0">
                <a:solidFill>
                  <a:schemeClr val="bg1"/>
                </a:solidFill>
                <a:latin typeface="Avenir Book" panose="02000503020000020003" pitchFamily="2" charset="0"/>
              </a:rPr>
              <a:t>©</a:t>
            </a:r>
            <a:r>
              <a:rPr lang="es-ES" sz="700" dirty="0" err="1">
                <a:solidFill>
                  <a:schemeClr val="bg1"/>
                </a:solidFill>
                <a:latin typeface="Avenir Book" panose="02000503020000020003" pitchFamily="2" charset="0"/>
              </a:rPr>
              <a:t>Ulet</a:t>
            </a:r>
            <a:r>
              <a:rPr lang="es-ES" sz="700" dirty="0">
                <a:solidFill>
                  <a:schemeClr val="bg1"/>
                </a:solidFill>
                <a:latin typeface="Avenir Book" panose="02000503020000020003" pitchFamily="2" charset="0"/>
              </a:rPr>
              <a:t> </a:t>
            </a:r>
            <a:r>
              <a:rPr lang="es-ES" sz="700" dirty="0" err="1">
                <a:solidFill>
                  <a:schemeClr val="bg1"/>
                </a:solidFill>
                <a:latin typeface="Avenir Book" panose="02000503020000020003" pitchFamily="2" charset="0"/>
              </a:rPr>
              <a:t>Ifansasti</a:t>
            </a:r>
            <a:r>
              <a:rPr lang="es-ES" sz="700" dirty="0">
                <a:solidFill>
                  <a:schemeClr val="bg1"/>
                </a:solidFill>
                <a:latin typeface="Avenir Book" panose="02000503020000020003" pitchFamily="2" charset="0"/>
              </a:rPr>
              <a:t> </a:t>
            </a:r>
            <a:r>
              <a:rPr lang="es-ES" sz="700" dirty="0" err="1">
                <a:solidFill>
                  <a:schemeClr val="bg1"/>
                </a:solidFill>
                <a:latin typeface="Avenir Book" panose="02000503020000020003" pitchFamily="2" charset="0"/>
              </a:rPr>
              <a:t>Getty</a:t>
            </a:r>
            <a:r>
              <a:rPr lang="es-ES" sz="700" dirty="0">
                <a:solidFill>
                  <a:schemeClr val="bg1"/>
                </a:solidFill>
                <a:latin typeface="Avenir Book" panose="02000503020000020003" pitchFamily="2" charset="0"/>
              </a:rPr>
              <a:t> </a:t>
            </a:r>
            <a:r>
              <a:rPr lang="es-ES" sz="700" dirty="0" err="1">
                <a:solidFill>
                  <a:schemeClr val="bg1"/>
                </a:solidFill>
                <a:latin typeface="Avenir Book" panose="02000503020000020003" pitchFamily="2" charset="0"/>
              </a:rPr>
              <a:t>Images</a:t>
            </a:r>
            <a:endParaRPr lang="es-ES" sz="700" dirty="0">
              <a:solidFill>
                <a:schemeClr val="bg1"/>
              </a:solidFill>
              <a:latin typeface="Avenir Book" panose="02000503020000020003" pitchFamily="2" charset="0"/>
            </a:endParaRPr>
          </a:p>
        </p:txBody>
      </p:sp>
      <p:sp>
        <p:nvSpPr>
          <p:cNvPr id="45" name="Rectángulo 24">
            <a:extLst>
              <a:ext uri="{FF2B5EF4-FFF2-40B4-BE49-F238E27FC236}">
                <a16:creationId xmlns:a16="http://schemas.microsoft.com/office/drawing/2014/main" id="{B00C23D0-6935-7745-AEE0-62819C0E5B8B}"/>
              </a:ext>
            </a:extLst>
          </p:cNvPr>
          <p:cNvSpPr/>
          <p:nvPr/>
        </p:nvSpPr>
        <p:spPr>
          <a:xfrm>
            <a:off x="6707661" y="6011020"/>
            <a:ext cx="5051643" cy="668901"/>
          </a:xfrm>
          <a:prstGeom prst="rect">
            <a:avLst/>
          </a:prstGeom>
        </p:spPr>
        <p:txBody>
          <a:bodyPr wrap="square">
            <a:spAutoFit/>
          </a:bodyPr>
          <a:lstStyle/>
          <a:p>
            <a:pPr algn="ctr">
              <a:lnSpc>
                <a:spcPts val="2300"/>
              </a:lnSpc>
            </a:pPr>
            <a:r>
              <a:rPr lang="es-ES" sz="1600" dirty="0" err="1">
                <a:solidFill>
                  <a:srgbClr val="C00000"/>
                </a:solidFill>
                <a:latin typeface="Avenir Light" panose="020B0402020203020204" pitchFamily="34" charset="77"/>
              </a:rPr>
              <a:t>Good</a:t>
            </a:r>
            <a:r>
              <a:rPr lang="es-ES" sz="1600" dirty="0">
                <a:solidFill>
                  <a:srgbClr val="C00000"/>
                </a:solidFill>
                <a:latin typeface="Avenir Light" panose="020B0402020203020204" pitchFamily="34" charset="77"/>
              </a:rPr>
              <a:t> </a:t>
            </a:r>
            <a:r>
              <a:rPr lang="es-ES" sz="1600" dirty="0" err="1">
                <a:solidFill>
                  <a:srgbClr val="C00000"/>
                </a:solidFill>
                <a:latin typeface="Avenir Light" panose="020B0402020203020204" pitchFamily="34" charset="77"/>
              </a:rPr>
              <a:t>guess</a:t>
            </a:r>
            <a:r>
              <a:rPr lang="es-ES" sz="1600" dirty="0">
                <a:solidFill>
                  <a:srgbClr val="C00000"/>
                </a:solidFill>
                <a:latin typeface="Avenir Light" panose="020B0402020203020204" pitchFamily="34" charset="77"/>
              </a:rPr>
              <a:t> of </a:t>
            </a:r>
            <a:r>
              <a:rPr lang="es-ES" sz="1600" b="1" dirty="0" err="1">
                <a:solidFill>
                  <a:srgbClr val="C00000"/>
                </a:solidFill>
                <a:latin typeface="Avenir Medium" panose="02000503020000020003" pitchFamily="2" charset="0"/>
              </a:rPr>
              <a:t>future</a:t>
            </a:r>
            <a:r>
              <a:rPr lang="es-ES" sz="1600" b="1" dirty="0">
                <a:solidFill>
                  <a:srgbClr val="C00000"/>
                </a:solidFill>
                <a:latin typeface="Avenir Medium" panose="02000503020000020003" pitchFamily="2" charset="0"/>
              </a:rPr>
              <a:t> </a:t>
            </a:r>
            <a:r>
              <a:rPr lang="es-ES" sz="1600" b="1" dirty="0" err="1">
                <a:solidFill>
                  <a:srgbClr val="C00000"/>
                </a:solidFill>
                <a:latin typeface="Avenir Medium" panose="02000503020000020003" pitchFamily="2" charset="0"/>
              </a:rPr>
              <a:t>changes</a:t>
            </a:r>
            <a:r>
              <a:rPr lang="es-ES" sz="1600" b="1" dirty="0">
                <a:solidFill>
                  <a:srgbClr val="C00000"/>
                </a:solidFill>
                <a:latin typeface="Avenir Medium" panose="02000503020000020003" pitchFamily="2" charset="0"/>
              </a:rPr>
              <a:t> in </a:t>
            </a:r>
            <a:r>
              <a:rPr lang="es-ES" sz="1600" b="1" dirty="0" err="1">
                <a:solidFill>
                  <a:srgbClr val="C00000"/>
                </a:solidFill>
                <a:latin typeface="Avenir Medium" panose="02000503020000020003" pitchFamily="2" charset="0"/>
              </a:rPr>
              <a:t>the</a:t>
            </a:r>
            <a:r>
              <a:rPr lang="es-ES" sz="1600" b="1" dirty="0">
                <a:solidFill>
                  <a:srgbClr val="C00000"/>
                </a:solidFill>
                <a:latin typeface="Avenir Medium" panose="02000503020000020003" pitchFamily="2" charset="0"/>
              </a:rPr>
              <a:t> </a:t>
            </a:r>
            <a:r>
              <a:rPr lang="es-ES" sz="1600" b="1" dirty="0" err="1">
                <a:solidFill>
                  <a:srgbClr val="C00000"/>
                </a:solidFill>
                <a:latin typeface="Avenir Medium" panose="02000503020000020003" pitchFamily="2" charset="0"/>
              </a:rPr>
              <a:t>forcing</a:t>
            </a:r>
            <a:r>
              <a:rPr lang="es-ES" sz="1600" b="1" dirty="0">
                <a:solidFill>
                  <a:srgbClr val="C00000"/>
                </a:solidFill>
                <a:latin typeface="Avenir Medium" panose="02000503020000020003" pitchFamily="2" charset="0"/>
              </a:rPr>
              <a:t> </a:t>
            </a:r>
            <a:r>
              <a:rPr lang="es-ES" sz="1600" b="1" dirty="0" err="1">
                <a:solidFill>
                  <a:srgbClr val="C00000"/>
                </a:solidFill>
                <a:latin typeface="Avenir Medium" panose="02000503020000020003" pitchFamily="2" charset="0"/>
              </a:rPr>
              <a:t>factors</a:t>
            </a:r>
            <a:endParaRPr lang="es-ES" sz="1600" b="1" dirty="0">
              <a:solidFill>
                <a:srgbClr val="C00000"/>
              </a:solidFill>
              <a:latin typeface="Avenir Medium" panose="02000503020000020003" pitchFamily="2" charset="0"/>
            </a:endParaRPr>
          </a:p>
          <a:p>
            <a:pPr algn="ctr">
              <a:lnSpc>
                <a:spcPts val="2300"/>
              </a:lnSpc>
            </a:pPr>
            <a:r>
              <a:rPr lang="es-ES" sz="1600" dirty="0">
                <a:solidFill>
                  <a:srgbClr val="C00000"/>
                </a:solidFill>
                <a:latin typeface="Avenir Light" panose="020B0402020203020204" pitchFamily="34" charset="77"/>
              </a:rPr>
              <a:t>[ BOUNDARY CONDITION PROBLEM ]</a:t>
            </a:r>
          </a:p>
        </p:txBody>
      </p:sp>
      <p:grpSp>
        <p:nvGrpSpPr>
          <p:cNvPr id="30" name="Google Shape;117;geec1ad7b94_0_227">
            <a:extLst>
              <a:ext uri="{FF2B5EF4-FFF2-40B4-BE49-F238E27FC236}">
                <a16:creationId xmlns:a16="http://schemas.microsoft.com/office/drawing/2014/main" id="{04CBB7AB-1E6F-5B49-8AF9-8BC2244CFF23}"/>
              </a:ext>
            </a:extLst>
          </p:cNvPr>
          <p:cNvGrpSpPr/>
          <p:nvPr/>
        </p:nvGrpSpPr>
        <p:grpSpPr>
          <a:xfrm>
            <a:off x="1003960" y="4662610"/>
            <a:ext cx="2001056" cy="1505134"/>
            <a:chOff x="635000" y="4660883"/>
            <a:chExt cx="2148897" cy="1615124"/>
          </a:xfrm>
        </p:grpSpPr>
        <p:pic>
          <p:nvPicPr>
            <p:cNvPr id="31" name="Google Shape;118;geec1ad7b94_0_227">
              <a:extLst>
                <a:ext uri="{FF2B5EF4-FFF2-40B4-BE49-F238E27FC236}">
                  <a16:creationId xmlns:a16="http://schemas.microsoft.com/office/drawing/2014/main" id="{F3F48F4F-C70C-2642-A81D-8EDD083F773D}"/>
                </a:ext>
              </a:extLst>
            </p:cNvPr>
            <p:cNvPicPr preferRelativeResize="0"/>
            <p:nvPr/>
          </p:nvPicPr>
          <p:blipFill rotWithShape="1">
            <a:blip r:embed="rId8">
              <a:alphaModFix/>
            </a:blip>
            <a:srcRect t="4446" b="37960"/>
            <a:stretch/>
          </p:blipFill>
          <p:spPr>
            <a:xfrm>
              <a:off x="635000" y="4673600"/>
              <a:ext cx="1846670" cy="1602407"/>
            </a:xfrm>
            <a:prstGeom prst="rect">
              <a:avLst/>
            </a:prstGeom>
            <a:noFill/>
            <a:ln>
              <a:noFill/>
            </a:ln>
          </p:spPr>
        </p:pic>
        <p:sp>
          <p:nvSpPr>
            <p:cNvPr id="32" name="Google Shape;119;geec1ad7b94_0_227">
              <a:extLst>
                <a:ext uri="{FF2B5EF4-FFF2-40B4-BE49-F238E27FC236}">
                  <a16:creationId xmlns:a16="http://schemas.microsoft.com/office/drawing/2014/main" id="{813F34CC-5105-AD4D-A66F-380B9E61A708}"/>
                </a:ext>
              </a:extLst>
            </p:cNvPr>
            <p:cNvSpPr txBox="1"/>
            <p:nvPr/>
          </p:nvSpPr>
          <p:spPr>
            <a:xfrm>
              <a:off x="662897" y="4660883"/>
              <a:ext cx="2121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800"/>
                <a:buFont typeface="Arial"/>
                <a:buNone/>
              </a:pPr>
              <a:r>
                <a:rPr lang="en-GB" sz="800" b="0" i="0" u="none" dirty="0">
                  <a:solidFill>
                    <a:srgbClr val="FFFFFF"/>
                  </a:solidFill>
                  <a:latin typeface="Avenir Book" panose="02000503020000020003" pitchFamily="2" charset="0"/>
                  <a:ea typeface="Arial"/>
                  <a:cs typeface="Arial"/>
                  <a:sym typeface="Arial"/>
                </a:rPr>
                <a:t>©National Research Council</a:t>
              </a:r>
              <a:endParaRPr dirty="0">
                <a:latin typeface="Avenir Book" panose="02000503020000020003" pitchFamily="2" charset="0"/>
              </a:endParaRPr>
            </a:p>
          </p:txBody>
        </p:sp>
      </p:grpSp>
      <p:sp>
        <p:nvSpPr>
          <p:cNvPr id="33" name="Google Shape;120;geec1ad7b94_0_227">
            <a:extLst>
              <a:ext uri="{FF2B5EF4-FFF2-40B4-BE49-F238E27FC236}">
                <a16:creationId xmlns:a16="http://schemas.microsoft.com/office/drawing/2014/main" id="{12CC9D83-2DEE-9A4A-9C1E-59CD75B093A9}"/>
              </a:ext>
            </a:extLst>
          </p:cNvPr>
          <p:cNvSpPr txBox="1"/>
          <p:nvPr/>
        </p:nvSpPr>
        <p:spPr>
          <a:xfrm>
            <a:off x="2723582" y="4961201"/>
            <a:ext cx="3457827" cy="8796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GB" sz="1600" u="none" dirty="0">
                <a:solidFill>
                  <a:srgbClr val="1054CC"/>
                </a:solidFill>
                <a:latin typeface="Avenir" panose="02000503020000020003" pitchFamily="2" charset="0"/>
                <a:ea typeface="Calibri"/>
                <a:cs typeface="Calibri"/>
                <a:sym typeface="Calibri"/>
              </a:rPr>
              <a:t>Accurate constraint of the </a:t>
            </a:r>
            <a:r>
              <a:rPr lang="en-GB" sz="1600" b="1" u="none" dirty="0">
                <a:solidFill>
                  <a:srgbClr val="1054CC"/>
                </a:solidFill>
                <a:latin typeface="Avenir" panose="02000503020000020003" pitchFamily="2" charset="0"/>
                <a:ea typeface="Calibri"/>
                <a:cs typeface="Calibri"/>
                <a:sym typeface="Calibri"/>
              </a:rPr>
              <a:t>current meteorological state</a:t>
            </a:r>
            <a:endParaRPr lang="en-GB" sz="1600" i="0" u="none" dirty="0">
              <a:solidFill>
                <a:srgbClr val="1054CC"/>
              </a:solidFill>
              <a:latin typeface="Avenir Book" panose="02000503020000020003" pitchFamily="2" charset="0"/>
              <a:ea typeface="Calibri"/>
              <a:cs typeface="Calibri"/>
              <a:sym typeface="Calibri"/>
            </a:endParaRPr>
          </a:p>
          <a:p>
            <a:pPr marL="0" marR="0" lvl="0" indent="0" algn="ctr" rtl="0">
              <a:lnSpc>
                <a:spcPts val="2300"/>
              </a:lnSpc>
              <a:spcBef>
                <a:spcPts val="0"/>
              </a:spcBef>
              <a:spcAft>
                <a:spcPts val="0"/>
              </a:spcAft>
              <a:buClr>
                <a:srgbClr val="000000"/>
              </a:buClr>
              <a:buSzPts val="1300"/>
              <a:buFont typeface="Arial"/>
              <a:buNone/>
            </a:pPr>
            <a:r>
              <a:rPr lang="en-GB" sz="1600" dirty="0">
                <a:solidFill>
                  <a:srgbClr val="1054CC"/>
                </a:solidFill>
                <a:latin typeface="Avenir Book" panose="02000503020000020003" pitchFamily="2" charset="0"/>
                <a:ea typeface="Calibri"/>
                <a:cs typeface="Calibri"/>
                <a:sym typeface="Calibri"/>
              </a:rPr>
              <a:t>[ INITIAL VALUE PROBLEM ]</a:t>
            </a:r>
            <a:endParaRPr sz="1600" dirty="0">
              <a:solidFill>
                <a:srgbClr val="1054CC"/>
              </a:solidFill>
              <a:latin typeface="Avenir Book" panose="02000503020000020003" pitchFamily="2" charset="0"/>
              <a:ea typeface="Calibri"/>
              <a:cs typeface="Calibri"/>
              <a:sym typeface="Calibri"/>
            </a:endParaRPr>
          </a:p>
        </p:txBody>
      </p:sp>
    </p:spTree>
    <p:extLst>
      <p:ext uri="{BB962C8B-B14F-4D97-AF65-F5344CB8AC3E}">
        <p14:creationId xmlns:p14="http://schemas.microsoft.com/office/powerpoint/2010/main" val="38159150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oogle Shape;57;geec1ad7b94_0_304">
            <a:extLst>
              <a:ext uri="{FF2B5EF4-FFF2-40B4-BE49-F238E27FC236}">
                <a16:creationId xmlns:a16="http://schemas.microsoft.com/office/drawing/2014/main" id="{8918CBEA-B68E-2A41-8DA4-D0384463AF47}"/>
              </a:ext>
            </a:extLst>
          </p:cNvPr>
          <p:cNvPicPr preferRelativeResize="0"/>
          <p:nvPr/>
        </p:nvPicPr>
        <p:blipFill>
          <a:blip r:embed="rId2">
            <a:alphaModFix/>
          </a:blip>
          <a:stretch>
            <a:fillRect/>
          </a:stretch>
        </p:blipFill>
        <p:spPr>
          <a:xfrm>
            <a:off x="8616076" y="1763564"/>
            <a:ext cx="2523249" cy="2303040"/>
          </a:xfrm>
          <a:prstGeom prst="rect">
            <a:avLst/>
          </a:prstGeom>
          <a:noFill/>
          <a:ln>
            <a:noFill/>
          </a:ln>
        </p:spPr>
      </p:pic>
      <p:sp>
        <p:nvSpPr>
          <p:cNvPr id="34" name="Google Shape;133;geec1ad7b94_0_367">
            <a:extLst>
              <a:ext uri="{FF2B5EF4-FFF2-40B4-BE49-F238E27FC236}">
                <a16:creationId xmlns:a16="http://schemas.microsoft.com/office/drawing/2014/main" id="{0DBC56F9-A1CD-044E-85EF-1F5BBC54E11A}"/>
              </a:ext>
            </a:extLst>
          </p:cNvPr>
          <p:cNvSpPr/>
          <p:nvPr/>
        </p:nvSpPr>
        <p:spPr>
          <a:xfrm>
            <a:off x="3454456" y="4012833"/>
            <a:ext cx="6187756" cy="360000"/>
          </a:xfrm>
          <a:prstGeom prst="rect">
            <a:avLst/>
          </a:prstGeom>
          <a:solidFill>
            <a:srgbClr val="D9EAD3"/>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Título 1">
            <a:extLst>
              <a:ext uri="{FF2B5EF4-FFF2-40B4-BE49-F238E27FC236}">
                <a16:creationId xmlns:a16="http://schemas.microsoft.com/office/drawing/2014/main" id="{004E6772-244B-E744-B277-C26C98F8F622}"/>
              </a:ext>
            </a:extLst>
          </p:cNvPr>
          <p:cNvSpPr>
            <a:spLocks noGrp="1"/>
          </p:cNvSpPr>
          <p:nvPr>
            <p:ph type="title"/>
          </p:nvPr>
        </p:nvSpPr>
        <p:spPr>
          <a:xfrm>
            <a:off x="462890" y="218250"/>
            <a:ext cx="11077946"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Light" panose="020B0402020203020204" pitchFamily="34" charset="77"/>
              </a:rPr>
              <a:t>near-term</a:t>
            </a:r>
            <a:r>
              <a:rPr lang="es-ES" sz="3600" dirty="0">
                <a:latin typeface="Avenir Light" panose="020B0402020203020204" pitchFamily="34" charset="77"/>
              </a:rPr>
              <a:t> </a:t>
            </a:r>
            <a:r>
              <a:rPr lang="es-ES" sz="3600" dirty="0" err="1">
                <a:latin typeface="Avenir Light" panose="020B0402020203020204" pitchFamily="34" charset="77"/>
              </a:rPr>
              <a:t>climate</a:t>
            </a:r>
            <a:r>
              <a:rPr lang="es-ES" sz="3600" dirty="0">
                <a:latin typeface="Avenir Light" panose="020B0402020203020204" pitchFamily="34" charset="77"/>
              </a:rPr>
              <a:t> </a:t>
            </a:r>
            <a:r>
              <a:rPr lang="es-ES" sz="3600" dirty="0" err="1">
                <a:latin typeface="Avenir Light" panose="020B0402020203020204" pitchFamily="34" charset="77"/>
              </a:rPr>
              <a:t>prediction</a:t>
            </a:r>
            <a:endParaRPr lang="es-ES" sz="3600" dirty="0">
              <a:latin typeface="Avenir Light" panose="020B0402020203020204" pitchFamily="34" charset="77"/>
            </a:endParaRPr>
          </a:p>
        </p:txBody>
      </p:sp>
      <p:sp>
        <p:nvSpPr>
          <p:cNvPr id="37" name="Título 1">
            <a:extLst>
              <a:ext uri="{FF2B5EF4-FFF2-40B4-BE49-F238E27FC236}">
                <a16:creationId xmlns:a16="http://schemas.microsoft.com/office/drawing/2014/main" id="{475C9A20-E6F0-2F49-BF09-22F7CAA24937}"/>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a:solidFill>
                  <a:schemeClr val="tx1"/>
                </a:solidFill>
                <a:latin typeface="Avenir Light" panose="020B0402020203020204" pitchFamily="34" charset="77"/>
              </a:rPr>
              <a:t>Fundamentals of </a:t>
            </a:r>
            <a:r>
              <a:rPr lang="es-ES" sz="2700" b="0" dirty="0" err="1">
                <a:solidFill>
                  <a:schemeClr val="tx1"/>
                </a:solidFill>
                <a:latin typeface="Avenir Light" panose="020B0402020203020204" pitchFamily="34" charset="77"/>
              </a:rPr>
              <a:t>climate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prediction</a:t>
            </a:r>
            <a:endParaRPr lang="es-ES" sz="2700" dirty="0">
              <a:solidFill>
                <a:schemeClr val="tx1"/>
              </a:solidFill>
              <a:latin typeface="Avenir Light" panose="020B0402020203020204" pitchFamily="34" charset="77"/>
            </a:endParaRPr>
          </a:p>
        </p:txBody>
      </p:sp>
      <p:pic>
        <p:nvPicPr>
          <p:cNvPr id="14" name="Google Shape;58;geec1ad7b94_0_304">
            <a:extLst>
              <a:ext uri="{FF2B5EF4-FFF2-40B4-BE49-F238E27FC236}">
                <a16:creationId xmlns:a16="http://schemas.microsoft.com/office/drawing/2014/main" id="{9525BB5A-2BE2-5E43-BA1B-4B01168E4987}"/>
              </a:ext>
            </a:extLst>
          </p:cNvPr>
          <p:cNvPicPr preferRelativeResize="0"/>
          <p:nvPr/>
        </p:nvPicPr>
        <p:blipFill rotWithShape="1">
          <a:blip r:embed="rId3">
            <a:alphaModFix/>
          </a:blip>
          <a:srcRect b="11824"/>
          <a:stretch/>
        </p:blipFill>
        <p:spPr>
          <a:xfrm>
            <a:off x="545750" y="1871903"/>
            <a:ext cx="2523250" cy="2002464"/>
          </a:xfrm>
          <a:prstGeom prst="rect">
            <a:avLst/>
          </a:prstGeom>
          <a:noFill/>
          <a:ln>
            <a:noFill/>
          </a:ln>
        </p:spPr>
      </p:pic>
      <p:sp>
        <p:nvSpPr>
          <p:cNvPr id="15" name="Google Shape;59;geec1ad7b94_0_304">
            <a:extLst>
              <a:ext uri="{FF2B5EF4-FFF2-40B4-BE49-F238E27FC236}">
                <a16:creationId xmlns:a16="http://schemas.microsoft.com/office/drawing/2014/main" id="{C4558980-BA90-8A45-AFD4-81B3DB541AE1}"/>
              </a:ext>
            </a:extLst>
          </p:cNvPr>
          <p:cNvSpPr txBox="1"/>
          <p:nvPr/>
        </p:nvSpPr>
        <p:spPr>
          <a:xfrm>
            <a:off x="10097478" y="3994112"/>
            <a:ext cx="13776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a:solidFill>
                  <a:schemeClr val="accent3"/>
                </a:solidFill>
                <a:latin typeface="Avenir" panose="02000503020000020003" pitchFamily="2" charset="0"/>
                <a:ea typeface="Calibri"/>
                <a:cs typeface="Calibri"/>
                <a:sym typeface="Calibri"/>
              </a:rPr>
              <a:t>Centuries</a:t>
            </a:r>
            <a:endParaRPr sz="2100">
              <a:solidFill>
                <a:schemeClr val="accent3"/>
              </a:solidFill>
              <a:latin typeface="Avenir" panose="02000503020000020003" pitchFamily="2" charset="0"/>
              <a:ea typeface="Calibri"/>
              <a:cs typeface="Calibri"/>
              <a:sym typeface="Calibri"/>
            </a:endParaRPr>
          </a:p>
        </p:txBody>
      </p:sp>
      <p:sp>
        <p:nvSpPr>
          <p:cNvPr id="16" name="Google Shape;60;geec1ad7b94_0_304">
            <a:extLst>
              <a:ext uri="{FF2B5EF4-FFF2-40B4-BE49-F238E27FC236}">
                <a16:creationId xmlns:a16="http://schemas.microsoft.com/office/drawing/2014/main" id="{221BA8F9-CE20-BF4D-8985-1283C1B96164}"/>
              </a:ext>
            </a:extLst>
          </p:cNvPr>
          <p:cNvSpPr txBox="1"/>
          <p:nvPr/>
        </p:nvSpPr>
        <p:spPr>
          <a:xfrm>
            <a:off x="835968" y="3994112"/>
            <a:ext cx="772500"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a:solidFill>
                  <a:schemeClr val="accent3"/>
                </a:solidFill>
                <a:latin typeface="Avenir" panose="02000503020000020003" pitchFamily="2" charset="0"/>
                <a:ea typeface="Calibri"/>
                <a:cs typeface="Calibri"/>
                <a:sym typeface="Calibri"/>
              </a:rPr>
              <a:t>Days</a:t>
            </a:r>
            <a:endParaRPr sz="2100">
              <a:solidFill>
                <a:schemeClr val="accent3"/>
              </a:solidFill>
              <a:latin typeface="Avenir" panose="02000503020000020003" pitchFamily="2" charset="0"/>
              <a:ea typeface="Calibri"/>
              <a:cs typeface="Calibri"/>
              <a:sym typeface="Calibri"/>
            </a:endParaRPr>
          </a:p>
        </p:txBody>
      </p:sp>
      <p:sp>
        <p:nvSpPr>
          <p:cNvPr id="17" name="Google Shape;61;geec1ad7b94_0_304">
            <a:extLst>
              <a:ext uri="{FF2B5EF4-FFF2-40B4-BE49-F238E27FC236}">
                <a16:creationId xmlns:a16="http://schemas.microsoft.com/office/drawing/2014/main" id="{F7E70D05-DA93-274F-BE48-3400AE30ED44}"/>
              </a:ext>
            </a:extLst>
          </p:cNvPr>
          <p:cNvSpPr txBox="1"/>
          <p:nvPr/>
        </p:nvSpPr>
        <p:spPr>
          <a:xfrm>
            <a:off x="2119153" y="3994112"/>
            <a:ext cx="10122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dirty="0">
                <a:solidFill>
                  <a:schemeClr val="accent3"/>
                </a:solidFill>
                <a:latin typeface="Avenir" panose="02000503020000020003" pitchFamily="2" charset="0"/>
                <a:ea typeface="Calibri"/>
                <a:cs typeface="Calibri"/>
                <a:sym typeface="Calibri"/>
              </a:rPr>
              <a:t>Weeks</a:t>
            </a:r>
            <a:endParaRPr sz="2100" dirty="0">
              <a:solidFill>
                <a:schemeClr val="accent3"/>
              </a:solidFill>
              <a:latin typeface="Avenir" panose="02000503020000020003" pitchFamily="2" charset="0"/>
              <a:ea typeface="Calibri"/>
              <a:cs typeface="Calibri"/>
              <a:sym typeface="Calibri"/>
            </a:endParaRPr>
          </a:p>
        </p:txBody>
      </p:sp>
      <p:sp>
        <p:nvSpPr>
          <p:cNvPr id="18" name="Google Shape;62;geec1ad7b94_0_304">
            <a:extLst>
              <a:ext uri="{FF2B5EF4-FFF2-40B4-BE49-F238E27FC236}">
                <a16:creationId xmlns:a16="http://schemas.microsoft.com/office/drawing/2014/main" id="{1542FA97-F26E-7D42-81B7-266DB3CCE93D}"/>
              </a:ext>
            </a:extLst>
          </p:cNvPr>
          <p:cNvSpPr/>
          <p:nvPr/>
        </p:nvSpPr>
        <p:spPr>
          <a:xfrm>
            <a:off x="8348393" y="3994112"/>
            <a:ext cx="12384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100" b="1" dirty="0">
                <a:solidFill>
                  <a:srgbClr val="70AD47"/>
                </a:solidFill>
                <a:latin typeface="Avenir" panose="02000503020000020003" pitchFamily="2" charset="0"/>
                <a:ea typeface="Calibri"/>
                <a:cs typeface="Calibri"/>
                <a:sym typeface="Calibri"/>
              </a:rPr>
              <a:t>Decades</a:t>
            </a:r>
            <a:endParaRPr sz="2100" b="1" dirty="0">
              <a:solidFill>
                <a:srgbClr val="70AD47"/>
              </a:solidFill>
              <a:latin typeface="Avenir" panose="02000503020000020003" pitchFamily="2" charset="0"/>
              <a:ea typeface="Calibri"/>
              <a:cs typeface="Calibri"/>
              <a:sym typeface="Calibri"/>
            </a:endParaRPr>
          </a:p>
        </p:txBody>
      </p:sp>
      <p:sp>
        <p:nvSpPr>
          <p:cNvPr id="19" name="Google Shape;63;geec1ad7b94_0_304">
            <a:extLst>
              <a:ext uri="{FF2B5EF4-FFF2-40B4-BE49-F238E27FC236}">
                <a16:creationId xmlns:a16="http://schemas.microsoft.com/office/drawing/2014/main" id="{37AEC5E9-E712-1E44-B08A-1FEE5C25F008}"/>
              </a:ext>
            </a:extLst>
          </p:cNvPr>
          <p:cNvSpPr txBox="1"/>
          <p:nvPr/>
        </p:nvSpPr>
        <p:spPr>
          <a:xfrm>
            <a:off x="8442229" y="1444729"/>
            <a:ext cx="2900100" cy="43084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100" b="1">
                <a:solidFill>
                  <a:srgbClr val="000000"/>
                </a:solidFill>
                <a:latin typeface="Avenir Book" panose="02000503020000020003" pitchFamily="2" charset="0"/>
                <a:ea typeface="Calibri"/>
                <a:cs typeface="Calibri"/>
                <a:sym typeface="Calibri"/>
              </a:rPr>
              <a:t>Climate projections</a:t>
            </a:r>
            <a:endParaRPr sz="2100" b="1">
              <a:solidFill>
                <a:srgbClr val="000000"/>
              </a:solidFill>
              <a:latin typeface="Avenir Book" panose="02000503020000020003" pitchFamily="2" charset="0"/>
              <a:ea typeface="Calibri"/>
              <a:cs typeface="Calibri"/>
              <a:sym typeface="Calibri"/>
            </a:endParaRPr>
          </a:p>
        </p:txBody>
      </p:sp>
      <p:cxnSp>
        <p:nvCxnSpPr>
          <p:cNvPr id="20" name="Google Shape;65;geec1ad7b94_0_304">
            <a:extLst>
              <a:ext uri="{FF2B5EF4-FFF2-40B4-BE49-F238E27FC236}">
                <a16:creationId xmlns:a16="http://schemas.microsoft.com/office/drawing/2014/main" id="{D0BFBF46-66C1-9E4D-BF12-1FFD74966120}"/>
              </a:ext>
            </a:extLst>
          </p:cNvPr>
          <p:cNvCxnSpPr/>
          <p:nvPr/>
        </p:nvCxnSpPr>
        <p:spPr>
          <a:xfrm>
            <a:off x="648538" y="3918786"/>
            <a:ext cx="11124000" cy="26400"/>
          </a:xfrm>
          <a:prstGeom prst="straightConnector1">
            <a:avLst/>
          </a:prstGeom>
          <a:solidFill>
            <a:srgbClr val="5B9BD5"/>
          </a:solidFill>
          <a:ln w="38100" cap="flat" cmpd="sng">
            <a:solidFill>
              <a:srgbClr val="000000"/>
            </a:solidFill>
            <a:prstDash val="solid"/>
            <a:round/>
            <a:headEnd type="none" w="sm" len="sm"/>
            <a:tailEnd type="stealth" w="lg" len="lg"/>
          </a:ln>
        </p:spPr>
      </p:cxnSp>
      <p:sp>
        <p:nvSpPr>
          <p:cNvPr id="21" name="Google Shape;66;geec1ad7b94_0_304">
            <a:extLst>
              <a:ext uri="{FF2B5EF4-FFF2-40B4-BE49-F238E27FC236}">
                <a16:creationId xmlns:a16="http://schemas.microsoft.com/office/drawing/2014/main" id="{CA99CD7F-4E10-B141-8A4F-D3E4D5171D9D}"/>
              </a:ext>
            </a:extLst>
          </p:cNvPr>
          <p:cNvSpPr txBox="1"/>
          <p:nvPr/>
        </p:nvSpPr>
        <p:spPr>
          <a:xfrm>
            <a:off x="8865727" y="3428031"/>
            <a:ext cx="2375100" cy="3231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95B3D7"/>
              </a:buClr>
              <a:buSzPts val="2000"/>
              <a:buFont typeface="Calibri"/>
              <a:buNone/>
            </a:pPr>
            <a:r>
              <a:rPr lang="en-GB" sz="1500" i="1" dirty="0" err="1">
                <a:solidFill>
                  <a:schemeClr val="accent3">
                    <a:lumMod val="75000"/>
                  </a:schemeClr>
                </a:solidFill>
                <a:latin typeface="Avenir Book" panose="02000503020000020003" pitchFamily="2" charset="0"/>
                <a:ea typeface="Calibri"/>
                <a:cs typeface="Calibri"/>
                <a:sym typeface="Calibri"/>
              </a:rPr>
              <a:t>Meinshausen</a:t>
            </a:r>
            <a:r>
              <a:rPr lang="en-GB" sz="1500" i="1" dirty="0">
                <a:solidFill>
                  <a:schemeClr val="accent3">
                    <a:lumMod val="75000"/>
                  </a:schemeClr>
                </a:solidFill>
                <a:latin typeface="Avenir Book" panose="02000503020000020003" pitchFamily="2" charset="0"/>
                <a:ea typeface="Calibri"/>
                <a:cs typeface="Calibri"/>
                <a:sym typeface="Calibri"/>
              </a:rPr>
              <a:t> et al. (2020)</a:t>
            </a:r>
            <a:endParaRPr sz="1500" i="1" dirty="0">
              <a:solidFill>
                <a:schemeClr val="accent3">
                  <a:lumMod val="75000"/>
                </a:schemeClr>
              </a:solidFill>
              <a:latin typeface="Avenir Book" panose="02000503020000020003" pitchFamily="2" charset="0"/>
              <a:ea typeface="Calibri"/>
              <a:cs typeface="Calibri"/>
              <a:sym typeface="Calibri"/>
            </a:endParaRPr>
          </a:p>
        </p:txBody>
      </p:sp>
      <p:pic>
        <p:nvPicPr>
          <p:cNvPr id="23" name="Google Shape;67;geec1ad7b94_0_304">
            <a:extLst>
              <a:ext uri="{FF2B5EF4-FFF2-40B4-BE49-F238E27FC236}">
                <a16:creationId xmlns:a16="http://schemas.microsoft.com/office/drawing/2014/main" id="{0CAC0640-8995-384B-A970-0AB90D7061B6}"/>
              </a:ext>
            </a:extLst>
          </p:cNvPr>
          <p:cNvPicPr preferRelativeResize="0"/>
          <p:nvPr/>
        </p:nvPicPr>
        <p:blipFill>
          <a:blip r:embed="rId4">
            <a:alphaModFix/>
          </a:blip>
          <a:stretch>
            <a:fillRect/>
          </a:stretch>
        </p:blipFill>
        <p:spPr>
          <a:xfrm>
            <a:off x="2582249" y="3465889"/>
            <a:ext cx="540000" cy="302400"/>
          </a:xfrm>
          <a:prstGeom prst="rect">
            <a:avLst/>
          </a:prstGeom>
          <a:noFill/>
          <a:ln>
            <a:noFill/>
          </a:ln>
        </p:spPr>
      </p:pic>
      <p:sp>
        <p:nvSpPr>
          <p:cNvPr id="26" name="Google Shape;68;geec1ad7b94_0_304">
            <a:extLst>
              <a:ext uri="{FF2B5EF4-FFF2-40B4-BE49-F238E27FC236}">
                <a16:creationId xmlns:a16="http://schemas.microsoft.com/office/drawing/2014/main" id="{36C8AC83-6578-4A4F-9312-DCDEA9F414ED}"/>
              </a:ext>
            </a:extLst>
          </p:cNvPr>
          <p:cNvSpPr txBox="1"/>
          <p:nvPr/>
        </p:nvSpPr>
        <p:spPr>
          <a:xfrm>
            <a:off x="3642038" y="3994112"/>
            <a:ext cx="11532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b="1">
                <a:solidFill>
                  <a:srgbClr val="70AD47"/>
                </a:solidFill>
                <a:latin typeface="Avenir" panose="02000503020000020003" pitchFamily="2" charset="0"/>
                <a:ea typeface="Calibri"/>
                <a:cs typeface="Calibri"/>
                <a:sym typeface="Calibri"/>
              </a:rPr>
              <a:t>Months</a:t>
            </a:r>
            <a:endParaRPr sz="2100" b="1">
              <a:solidFill>
                <a:srgbClr val="70AD47"/>
              </a:solidFill>
              <a:latin typeface="Avenir" panose="02000503020000020003" pitchFamily="2" charset="0"/>
              <a:ea typeface="Calibri"/>
              <a:cs typeface="Calibri"/>
              <a:sym typeface="Calibri"/>
            </a:endParaRPr>
          </a:p>
        </p:txBody>
      </p:sp>
      <p:sp>
        <p:nvSpPr>
          <p:cNvPr id="27" name="Google Shape;69;geec1ad7b94_0_304">
            <a:extLst>
              <a:ext uri="{FF2B5EF4-FFF2-40B4-BE49-F238E27FC236}">
                <a16:creationId xmlns:a16="http://schemas.microsoft.com/office/drawing/2014/main" id="{FF094564-2312-6744-BF9B-516BE85B7814}"/>
              </a:ext>
            </a:extLst>
          </p:cNvPr>
          <p:cNvSpPr txBox="1"/>
          <p:nvPr/>
        </p:nvSpPr>
        <p:spPr>
          <a:xfrm>
            <a:off x="5305923" y="3994112"/>
            <a:ext cx="1191300"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b="1">
                <a:solidFill>
                  <a:srgbClr val="70AD47"/>
                </a:solidFill>
                <a:latin typeface="Avenir" panose="02000503020000020003" pitchFamily="2" charset="0"/>
                <a:ea typeface="Calibri"/>
                <a:cs typeface="Calibri"/>
                <a:sym typeface="Calibri"/>
              </a:rPr>
              <a:t>Seasons</a:t>
            </a:r>
            <a:endParaRPr sz="2100" b="1">
              <a:solidFill>
                <a:srgbClr val="70AD47"/>
              </a:solidFill>
              <a:latin typeface="Avenir" panose="02000503020000020003" pitchFamily="2" charset="0"/>
              <a:ea typeface="Calibri"/>
              <a:cs typeface="Calibri"/>
              <a:sym typeface="Calibri"/>
            </a:endParaRPr>
          </a:p>
        </p:txBody>
      </p:sp>
      <p:sp>
        <p:nvSpPr>
          <p:cNvPr id="28" name="Google Shape;70;geec1ad7b94_0_304">
            <a:extLst>
              <a:ext uri="{FF2B5EF4-FFF2-40B4-BE49-F238E27FC236}">
                <a16:creationId xmlns:a16="http://schemas.microsoft.com/office/drawing/2014/main" id="{0A6EDED6-F598-5442-A0F2-4A665DFF51D8}"/>
              </a:ext>
            </a:extLst>
          </p:cNvPr>
          <p:cNvSpPr txBox="1"/>
          <p:nvPr/>
        </p:nvSpPr>
        <p:spPr>
          <a:xfrm>
            <a:off x="7007908" y="3994112"/>
            <a:ext cx="9060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b="1">
                <a:solidFill>
                  <a:srgbClr val="70AD47"/>
                </a:solidFill>
                <a:latin typeface="Avenir" panose="02000503020000020003" pitchFamily="2" charset="0"/>
                <a:ea typeface="Calibri"/>
                <a:cs typeface="Calibri"/>
                <a:sym typeface="Calibri"/>
              </a:rPr>
              <a:t>Years </a:t>
            </a:r>
            <a:endParaRPr sz="2100" b="1">
              <a:solidFill>
                <a:srgbClr val="70AD47"/>
              </a:solidFill>
              <a:latin typeface="Avenir" panose="02000503020000020003" pitchFamily="2" charset="0"/>
              <a:ea typeface="Calibri"/>
              <a:cs typeface="Calibri"/>
              <a:sym typeface="Calibri"/>
            </a:endParaRPr>
          </a:p>
        </p:txBody>
      </p:sp>
      <p:sp>
        <p:nvSpPr>
          <p:cNvPr id="29" name="Google Shape;71;geec1ad7b94_0_304">
            <a:extLst>
              <a:ext uri="{FF2B5EF4-FFF2-40B4-BE49-F238E27FC236}">
                <a16:creationId xmlns:a16="http://schemas.microsoft.com/office/drawing/2014/main" id="{539F2B4F-2354-2E41-A9B5-1BCDEC72F1E0}"/>
              </a:ext>
            </a:extLst>
          </p:cNvPr>
          <p:cNvSpPr txBox="1"/>
          <p:nvPr/>
        </p:nvSpPr>
        <p:spPr>
          <a:xfrm>
            <a:off x="416904" y="1444729"/>
            <a:ext cx="2900100" cy="43084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100" b="1" dirty="0">
                <a:solidFill>
                  <a:srgbClr val="000000"/>
                </a:solidFill>
                <a:latin typeface="Avenir Book" panose="02000503020000020003" pitchFamily="2" charset="0"/>
                <a:ea typeface="Calibri"/>
                <a:cs typeface="Calibri"/>
                <a:sym typeface="Calibri"/>
              </a:rPr>
              <a:t>Weather forecasts</a:t>
            </a:r>
            <a:endParaRPr sz="2100" b="1" dirty="0">
              <a:solidFill>
                <a:srgbClr val="000000"/>
              </a:solidFill>
              <a:latin typeface="Avenir Book" panose="02000503020000020003" pitchFamily="2" charset="0"/>
              <a:ea typeface="Calibri"/>
              <a:cs typeface="Calibri"/>
              <a:sym typeface="Calibri"/>
            </a:endParaRPr>
          </a:p>
        </p:txBody>
      </p:sp>
      <p:pic>
        <p:nvPicPr>
          <p:cNvPr id="38" name="Imagen 2">
            <a:extLst>
              <a:ext uri="{FF2B5EF4-FFF2-40B4-BE49-F238E27FC236}">
                <a16:creationId xmlns:a16="http://schemas.microsoft.com/office/drawing/2014/main" id="{412FBA7F-FFB9-9141-838E-74B82A2AE4B1}"/>
              </a:ext>
            </a:extLst>
          </p:cNvPr>
          <p:cNvPicPr>
            <a:picLocks noChangeAspect="1"/>
          </p:cNvPicPr>
          <p:nvPr/>
        </p:nvPicPr>
        <p:blipFill>
          <a:blip r:embed="rId5"/>
          <a:stretch>
            <a:fillRect/>
          </a:stretch>
        </p:blipFill>
        <p:spPr>
          <a:xfrm>
            <a:off x="6707661" y="4713135"/>
            <a:ext cx="1260000" cy="1260000"/>
          </a:xfrm>
          <a:prstGeom prst="rect">
            <a:avLst/>
          </a:prstGeom>
        </p:spPr>
      </p:pic>
      <p:pic>
        <p:nvPicPr>
          <p:cNvPr id="39" name="Imagen 5">
            <a:extLst>
              <a:ext uri="{FF2B5EF4-FFF2-40B4-BE49-F238E27FC236}">
                <a16:creationId xmlns:a16="http://schemas.microsoft.com/office/drawing/2014/main" id="{9DA2C716-FA82-2946-AFAE-412A2614EF0F}"/>
              </a:ext>
            </a:extLst>
          </p:cNvPr>
          <p:cNvPicPr>
            <a:picLocks noChangeAspect="1"/>
          </p:cNvPicPr>
          <p:nvPr/>
        </p:nvPicPr>
        <p:blipFill rotWithShape="1">
          <a:blip r:embed="rId6"/>
          <a:srcRect l="16163" r="5603"/>
          <a:stretch/>
        </p:blipFill>
        <p:spPr>
          <a:xfrm>
            <a:off x="8171650" y="4713135"/>
            <a:ext cx="1752414" cy="1260000"/>
          </a:xfrm>
          <a:prstGeom prst="rect">
            <a:avLst/>
          </a:prstGeom>
        </p:spPr>
      </p:pic>
      <p:sp>
        <p:nvSpPr>
          <p:cNvPr id="40" name="Rectángulo 13">
            <a:extLst>
              <a:ext uri="{FF2B5EF4-FFF2-40B4-BE49-F238E27FC236}">
                <a16:creationId xmlns:a16="http://schemas.microsoft.com/office/drawing/2014/main" id="{A6C5C1B8-4380-F443-96C4-6692A0BCA9AF}"/>
              </a:ext>
            </a:extLst>
          </p:cNvPr>
          <p:cNvSpPr/>
          <p:nvPr/>
        </p:nvSpPr>
        <p:spPr>
          <a:xfrm>
            <a:off x="8219026" y="5773082"/>
            <a:ext cx="1762705" cy="200055"/>
          </a:xfrm>
          <a:prstGeom prst="rect">
            <a:avLst/>
          </a:prstGeom>
        </p:spPr>
        <p:txBody>
          <a:bodyPr>
            <a:spAutoFit/>
          </a:bodyPr>
          <a:lstStyle/>
          <a:p>
            <a:pPr algn="ctr"/>
            <a:r>
              <a:rPr lang="es-ES" sz="700" dirty="0">
                <a:solidFill>
                  <a:schemeClr val="bg1"/>
                </a:solidFill>
                <a:latin typeface="Avenir Book" panose="02000503020000020003" pitchFamily="2" charset="0"/>
              </a:rPr>
              <a:t>©</a:t>
            </a:r>
            <a:r>
              <a:rPr lang="es-ES" sz="700" dirty="0" err="1">
                <a:solidFill>
                  <a:schemeClr val="bg1"/>
                </a:solidFill>
                <a:latin typeface="Avenir Book" panose="02000503020000020003" pitchFamily="2" charset="0"/>
              </a:rPr>
              <a:t>European</a:t>
            </a:r>
            <a:r>
              <a:rPr lang="es-ES" sz="700" dirty="0">
                <a:solidFill>
                  <a:schemeClr val="bg1"/>
                </a:solidFill>
                <a:latin typeface="Avenir Book" panose="02000503020000020003" pitchFamily="2" charset="0"/>
              </a:rPr>
              <a:t> </a:t>
            </a:r>
            <a:r>
              <a:rPr lang="es-ES" sz="700" dirty="0" err="1">
                <a:solidFill>
                  <a:schemeClr val="bg1"/>
                </a:solidFill>
                <a:latin typeface="Avenir Book" panose="02000503020000020003" pitchFamily="2" charset="0"/>
              </a:rPr>
              <a:t>Environment</a:t>
            </a:r>
            <a:r>
              <a:rPr lang="es-ES" sz="700" dirty="0">
                <a:solidFill>
                  <a:schemeClr val="bg1"/>
                </a:solidFill>
                <a:latin typeface="Avenir Book" panose="02000503020000020003" pitchFamily="2" charset="0"/>
              </a:rPr>
              <a:t> Agency</a:t>
            </a:r>
          </a:p>
        </p:txBody>
      </p:sp>
      <p:sp>
        <p:nvSpPr>
          <p:cNvPr id="41" name="Rectángulo 14">
            <a:extLst>
              <a:ext uri="{FF2B5EF4-FFF2-40B4-BE49-F238E27FC236}">
                <a16:creationId xmlns:a16="http://schemas.microsoft.com/office/drawing/2014/main" id="{1068FF62-6FC9-9B4A-93E9-BA3E561351EE}"/>
              </a:ext>
            </a:extLst>
          </p:cNvPr>
          <p:cNvSpPr/>
          <p:nvPr/>
        </p:nvSpPr>
        <p:spPr>
          <a:xfrm>
            <a:off x="6844372" y="5773083"/>
            <a:ext cx="995001" cy="200055"/>
          </a:xfrm>
          <a:prstGeom prst="rect">
            <a:avLst/>
          </a:prstGeom>
        </p:spPr>
        <p:txBody>
          <a:bodyPr>
            <a:spAutoFit/>
          </a:bodyPr>
          <a:lstStyle/>
          <a:p>
            <a:pPr algn="ctr"/>
            <a:r>
              <a:rPr lang="es-ES" sz="700" dirty="0">
                <a:solidFill>
                  <a:schemeClr val="bg1"/>
                </a:solidFill>
                <a:latin typeface="Avenir Book" panose="02000503020000020003" pitchFamily="2" charset="0"/>
              </a:rPr>
              <a:t>©NASA/SDO</a:t>
            </a:r>
          </a:p>
        </p:txBody>
      </p:sp>
      <p:pic>
        <p:nvPicPr>
          <p:cNvPr id="42" name="Imagen 8">
            <a:extLst>
              <a:ext uri="{FF2B5EF4-FFF2-40B4-BE49-F238E27FC236}">
                <a16:creationId xmlns:a16="http://schemas.microsoft.com/office/drawing/2014/main" id="{E7B59A92-BDD7-5846-BC5B-F7ED8B1F1A28}"/>
              </a:ext>
            </a:extLst>
          </p:cNvPr>
          <p:cNvPicPr>
            <a:picLocks noChangeAspect="1"/>
          </p:cNvPicPr>
          <p:nvPr/>
        </p:nvPicPr>
        <p:blipFill rotWithShape="1">
          <a:blip r:embed="rId7"/>
          <a:srcRect l="7545" r="6290"/>
          <a:stretch/>
        </p:blipFill>
        <p:spPr>
          <a:xfrm>
            <a:off x="10128053" y="4713135"/>
            <a:ext cx="1631251" cy="1260000"/>
          </a:xfrm>
          <a:prstGeom prst="rect">
            <a:avLst/>
          </a:prstGeom>
        </p:spPr>
      </p:pic>
      <p:sp>
        <p:nvSpPr>
          <p:cNvPr id="43" name="Rectángulo 20">
            <a:extLst>
              <a:ext uri="{FF2B5EF4-FFF2-40B4-BE49-F238E27FC236}">
                <a16:creationId xmlns:a16="http://schemas.microsoft.com/office/drawing/2014/main" id="{488954F1-4250-154A-9BB5-10EC1F56B5AB}"/>
              </a:ext>
            </a:extLst>
          </p:cNvPr>
          <p:cNvSpPr/>
          <p:nvPr/>
        </p:nvSpPr>
        <p:spPr>
          <a:xfrm>
            <a:off x="10284953" y="5773081"/>
            <a:ext cx="1474351" cy="200055"/>
          </a:xfrm>
          <a:prstGeom prst="rect">
            <a:avLst/>
          </a:prstGeom>
        </p:spPr>
        <p:txBody>
          <a:bodyPr wrap="square">
            <a:spAutoFit/>
          </a:bodyPr>
          <a:lstStyle/>
          <a:p>
            <a:pPr algn="ctr"/>
            <a:r>
              <a:rPr lang="es-ES" sz="700" dirty="0">
                <a:solidFill>
                  <a:schemeClr val="bg1"/>
                </a:solidFill>
                <a:latin typeface="Avenir Book" panose="02000503020000020003" pitchFamily="2" charset="0"/>
              </a:rPr>
              <a:t>©</a:t>
            </a:r>
            <a:r>
              <a:rPr lang="es-ES" sz="700" dirty="0" err="1">
                <a:solidFill>
                  <a:schemeClr val="bg1"/>
                </a:solidFill>
                <a:latin typeface="Avenir Book" panose="02000503020000020003" pitchFamily="2" charset="0"/>
              </a:rPr>
              <a:t>Ulet</a:t>
            </a:r>
            <a:r>
              <a:rPr lang="es-ES" sz="700" dirty="0">
                <a:solidFill>
                  <a:schemeClr val="bg1"/>
                </a:solidFill>
                <a:latin typeface="Avenir Book" panose="02000503020000020003" pitchFamily="2" charset="0"/>
              </a:rPr>
              <a:t> </a:t>
            </a:r>
            <a:r>
              <a:rPr lang="es-ES" sz="700" dirty="0" err="1">
                <a:solidFill>
                  <a:schemeClr val="bg1"/>
                </a:solidFill>
                <a:latin typeface="Avenir Book" panose="02000503020000020003" pitchFamily="2" charset="0"/>
              </a:rPr>
              <a:t>Ifansasti</a:t>
            </a:r>
            <a:r>
              <a:rPr lang="es-ES" sz="700" dirty="0">
                <a:solidFill>
                  <a:schemeClr val="bg1"/>
                </a:solidFill>
                <a:latin typeface="Avenir Book" panose="02000503020000020003" pitchFamily="2" charset="0"/>
              </a:rPr>
              <a:t> </a:t>
            </a:r>
            <a:r>
              <a:rPr lang="es-ES" sz="700" dirty="0" err="1">
                <a:solidFill>
                  <a:schemeClr val="bg1"/>
                </a:solidFill>
                <a:latin typeface="Avenir Book" panose="02000503020000020003" pitchFamily="2" charset="0"/>
              </a:rPr>
              <a:t>Getty</a:t>
            </a:r>
            <a:r>
              <a:rPr lang="es-ES" sz="700" dirty="0">
                <a:solidFill>
                  <a:schemeClr val="bg1"/>
                </a:solidFill>
                <a:latin typeface="Avenir Book" panose="02000503020000020003" pitchFamily="2" charset="0"/>
              </a:rPr>
              <a:t> </a:t>
            </a:r>
            <a:r>
              <a:rPr lang="es-ES" sz="700" dirty="0" err="1">
                <a:solidFill>
                  <a:schemeClr val="bg1"/>
                </a:solidFill>
                <a:latin typeface="Avenir Book" panose="02000503020000020003" pitchFamily="2" charset="0"/>
              </a:rPr>
              <a:t>Images</a:t>
            </a:r>
            <a:endParaRPr lang="es-ES" sz="700" dirty="0">
              <a:solidFill>
                <a:schemeClr val="bg1"/>
              </a:solidFill>
              <a:latin typeface="Avenir Book" panose="02000503020000020003" pitchFamily="2" charset="0"/>
            </a:endParaRPr>
          </a:p>
        </p:txBody>
      </p:sp>
      <p:grpSp>
        <p:nvGrpSpPr>
          <p:cNvPr id="30" name="Google Shape;117;geec1ad7b94_0_227">
            <a:extLst>
              <a:ext uri="{FF2B5EF4-FFF2-40B4-BE49-F238E27FC236}">
                <a16:creationId xmlns:a16="http://schemas.microsoft.com/office/drawing/2014/main" id="{04CBB7AB-1E6F-5B49-8AF9-8BC2244CFF23}"/>
              </a:ext>
            </a:extLst>
          </p:cNvPr>
          <p:cNvGrpSpPr/>
          <p:nvPr/>
        </p:nvGrpSpPr>
        <p:grpSpPr>
          <a:xfrm>
            <a:off x="1003960" y="4662610"/>
            <a:ext cx="2001056" cy="1505134"/>
            <a:chOff x="635000" y="4660883"/>
            <a:chExt cx="2148897" cy="1615124"/>
          </a:xfrm>
        </p:grpSpPr>
        <p:pic>
          <p:nvPicPr>
            <p:cNvPr id="31" name="Google Shape;118;geec1ad7b94_0_227">
              <a:extLst>
                <a:ext uri="{FF2B5EF4-FFF2-40B4-BE49-F238E27FC236}">
                  <a16:creationId xmlns:a16="http://schemas.microsoft.com/office/drawing/2014/main" id="{F3F48F4F-C70C-2642-A81D-8EDD083F773D}"/>
                </a:ext>
              </a:extLst>
            </p:cNvPr>
            <p:cNvPicPr preferRelativeResize="0"/>
            <p:nvPr/>
          </p:nvPicPr>
          <p:blipFill rotWithShape="1">
            <a:blip r:embed="rId8">
              <a:alphaModFix/>
            </a:blip>
            <a:srcRect t="4446" b="37960"/>
            <a:stretch/>
          </p:blipFill>
          <p:spPr>
            <a:xfrm>
              <a:off x="635000" y="4673600"/>
              <a:ext cx="1846670" cy="1602407"/>
            </a:xfrm>
            <a:prstGeom prst="rect">
              <a:avLst/>
            </a:prstGeom>
            <a:noFill/>
            <a:ln>
              <a:noFill/>
            </a:ln>
          </p:spPr>
        </p:pic>
        <p:sp>
          <p:nvSpPr>
            <p:cNvPr id="32" name="Google Shape;119;geec1ad7b94_0_227">
              <a:extLst>
                <a:ext uri="{FF2B5EF4-FFF2-40B4-BE49-F238E27FC236}">
                  <a16:creationId xmlns:a16="http://schemas.microsoft.com/office/drawing/2014/main" id="{813F34CC-5105-AD4D-A66F-380B9E61A708}"/>
                </a:ext>
              </a:extLst>
            </p:cNvPr>
            <p:cNvSpPr txBox="1"/>
            <p:nvPr/>
          </p:nvSpPr>
          <p:spPr>
            <a:xfrm>
              <a:off x="662897" y="4660883"/>
              <a:ext cx="2121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800"/>
                <a:buFont typeface="Arial"/>
                <a:buNone/>
              </a:pPr>
              <a:r>
                <a:rPr lang="en-GB" sz="800" b="0" i="0" u="none" dirty="0">
                  <a:solidFill>
                    <a:srgbClr val="FFFFFF"/>
                  </a:solidFill>
                  <a:latin typeface="Avenir Book" panose="02000503020000020003" pitchFamily="2" charset="0"/>
                  <a:ea typeface="Arial"/>
                  <a:cs typeface="Arial"/>
                  <a:sym typeface="Arial"/>
                </a:rPr>
                <a:t>©National Research Council</a:t>
              </a:r>
              <a:endParaRPr dirty="0">
                <a:latin typeface="Avenir Book" panose="02000503020000020003" pitchFamily="2" charset="0"/>
              </a:endParaRPr>
            </a:p>
          </p:txBody>
        </p:sp>
      </p:grpSp>
      <p:sp>
        <p:nvSpPr>
          <p:cNvPr id="36" name="Google Shape;120;geec1ad7b94_0_227">
            <a:extLst>
              <a:ext uri="{FF2B5EF4-FFF2-40B4-BE49-F238E27FC236}">
                <a16:creationId xmlns:a16="http://schemas.microsoft.com/office/drawing/2014/main" id="{FFF639AF-16CE-864B-B3C4-AA8F0EED9A42}"/>
              </a:ext>
            </a:extLst>
          </p:cNvPr>
          <p:cNvSpPr txBox="1"/>
          <p:nvPr/>
        </p:nvSpPr>
        <p:spPr>
          <a:xfrm>
            <a:off x="4272948" y="3108732"/>
            <a:ext cx="3946077"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GB" sz="2000" u="none" dirty="0">
                <a:solidFill>
                  <a:srgbClr val="70AD47"/>
                </a:solidFill>
                <a:latin typeface="Avenir" panose="02000503020000020003" pitchFamily="2" charset="0"/>
                <a:ea typeface="Calibri"/>
                <a:cs typeface="Calibri"/>
                <a:sym typeface="Calibri"/>
              </a:rPr>
              <a:t>In seasonal to decadal prediction both contributions matter !!</a:t>
            </a:r>
            <a:endParaRPr sz="2000" dirty="0">
              <a:solidFill>
                <a:srgbClr val="70AD47"/>
              </a:solidFill>
              <a:latin typeface="Avenir Book" panose="02000503020000020003" pitchFamily="2" charset="0"/>
              <a:ea typeface="Calibri"/>
              <a:cs typeface="Calibri"/>
              <a:sym typeface="Calibri"/>
            </a:endParaRPr>
          </a:p>
        </p:txBody>
      </p:sp>
      <p:sp>
        <p:nvSpPr>
          <p:cNvPr id="46" name="Rectángulo 24">
            <a:extLst>
              <a:ext uri="{FF2B5EF4-FFF2-40B4-BE49-F238E27FC236}">
                <a16:creationId xmlns:a16="http://schemas.microsoft.com/office/drawing/2014/main" id="{3DDA8300-1039-2042-AB92-411894D541BB}"/>
              </a:ext>
            </a:extLst>
          </p:cNvPr>
          <p:cNvSpPr/>
          <p:nvPr/>
        </p:nvSpPr>
        <p:spPr>
          <a:xfrm>
            <a:off x="6707661" y="6011020"/>
            <a:ext cx="5051643" cy="668901"/>
          </a:xfrm>
          <a:prstGeom prst="rect">
            <a:avLst/>
          </a:prstGeom>
        </p:spPr>
        <p:txBody>
          <a:bodyPr wrap="square">
            <a:spAutoFit/>
          </a:bodyPr>
          <a:lstStyle/>
          <a:p>
            <a:pPr algn="ctr">
              <a:lnSpc>
                <a:spcPts val="2300"/>
              </a:lnSpc>
            </a:pPr>
            <a:r>
              <a:rPr lang="es-ES" sz="1600" dirty="0" err="1">
                <a:solidFill>
                  <a:srgbClr val="C00000"/>
                </a:solidFill>
                <a:latin typeface="Avenir Light" panose="020B0402020203020204" pitchFamily="34" charset="77"/>
              </a:rPr>
              <a:t>Good</a:t>
            </a:r>
            <a:r>
              <a:rPr lang="es-ES" sz="1600" dirty="0">
                <a:solidFill>
                  <a:srgbClr val="C00000"/>
                </a:solidFill>
                <a:latin typeface="Avenir Light" panose="020B0402020203020204" pitchFamily="34" charset="77"/>
              </a:rPr>
              <a:t> </a:t>
            </a:r>
            <a:r>
              <a:rPr lang="es-ES" sz="1600" dirty="0" err="1">
                <a:solidFill>
                  <a:srgbClr val="C00000"/>
                </a:solidFill>
                <a:latin typeface="Avenir Light" panose="020B0402020203020204" pitchFamily="34" charset="77"/>
              </a:rPr>
              <a:t>guess</a:t>
            </a:r>
            <a:r>
              <a:rPr lang="es-ES" sz="1600" dirty="0">
                <a:solidFill>
                  <a:srgbClr val="C00000"/>
                </a:solidFill>
                <a:latin typeface="Avenir Light" panose="020B0402020203020204" pitchFamily="34" charset="77"/>
              </a:rPr>
              <a:t> of </a:t>
            </a:r>
            <a:r>
              <a:rPr lang="es-ES" sz="1600" b="1" dirty="0" err="1">
                <a:solidFill>
                  <a:srgbClr val="C00000"/>
                </a:solidFill>
                <a:latin typeface="Avenir Medium" panose="02000503020000020003" pitchFamily="2" charset="0"/>
              </a:rPr>
              <a:t>future</a:t>
            </a:r>
            <a:r>
              <a:rPr lang="es-ES" sz="1600" b="1" dirty="0">
                <a:solidFill>
                  <a:srgbClr val="C00000"/>
                </a:solidFill>
                <a:latin typeface="Avenir Medium" panose="02000503020000020003" pitchFamily="2" charset="0"/>
              </a:rPr>
              <a:t> </a:t>
            </a:r>
            <a:r>
              <a:rPr lang="es-ES" sz="1600" b="1" dirty="0" err="1">
                <a:solidFill>
                  <a:srgbClr val="C00000"/>
                </a:solidFill>
                <a:latin typeface="Avenir Medium" panose="02000503020000020003" pitchFamily="2" charset="0"/>
              </a:rPr>
              <a:t>changes</a:t>
            </a:r>
            <a:r>
              <a:rPr lang="es-ES" sz="1600" b="1" dirty="0">
                <a:solidFill>
                  <a:srgbClr val="C00000"/>
                </a:solidFill>
                <a:latin typeface="Avenir Medium" panose="02000503020000020003" pitchFamily="2" charset="0"/>
              </a:rPr>
              <a:t> in </a:t>
            </a:r>
            <a:r>
              <a:rPr lang="es-ES" sz="1600" b="1" dirty="0" err="1">
                <a:solidFill>
                  <a:srgbClr val="C00000"/>
                </a:solidFill>
                <a:latin typeface="Avenir Medium" panose="02000503020000020003" pitchFamily="2" charset="0"/>
              </a:rPr>
              <a:t>the</a:t>
            </a:r>
            <a:r>
              <a:rPr lang="es-ES" sz="1600" b="1" dirty="0">
                <a:solidFill>
                  <a:srgbClr val="C00000"/>
                </a:solidFill>
                <a:latin typeface="Avenir Medium" panose="02000503020000020003" pitchFamily="2" charset="0"/>
              </a:rPr>
              <a:t> </a:t>
            </a:r>
            <a:r>
              <a:rPr lang="es-ES" sz="1600" b="1" dirty="0" err="1">
                <a:solidFill>
                  <a:srgbClr val="C00000"/>
                </a:solidFill>
                <a:latin typeface="Avenir Medium" panose="02000503020000020003" pitchFamily="2" charset="0"/>
              </a:rPr>
              <a:t>forcing</a:t>
            </a:r>
            <a:r>
              <a:rPr lang="es-ES" sz="1600" b="1" dirty="0">
                <a:solidFill>
                  <a:srgbClr val="C00000"/>
                </a:solidFill>
                <a:latin typeface="Avenir Medium" panose="02000503020000020003" pitchFamily="2" charset="0"/>
              </a:rPr>
              <a:t> </a:t>
            </a:r>
            <a:r>
              <a:rPr lang="es-ES" sz="1600" b="1" dirty="0" err="1">
                <a:solidFill>
                  <a:srgbClr val="C00000"/>
                </a:solidFill>
                <a:latin typeface="Avenir Medium" panose="02000503020000020003" pitchFamily="2" charset="0"/>
              </a:rPr>
              <a:t>factors</a:t>
            </a:r>
            <a:endParaRPr lang="es-ES" sz="1600" b="1" dirty="0">
              <a:solidFill>
                <a:srgbClr val="C00000"/>
              </a:solidFill>
              <a:latin typeface="Avenir Medium" panose="02000503020000020003" pitchFamily="2" charset="0"/>
            </a:endParaRPr>
          </a:p>
          <a:p>
            <a:pPr algn="ctr">
              <a:lnSpc>
                <a:spcPts val="2300"/>
              </a:lnSpc>
            </a:pPr>
            <a:r>
              <a:rPr lang="es-ES" sz="1600" dirty="0">
                <a:solidFill>
                  <a:srgbClr val="C00000"/>
                </a:solidFill>
                <a:latin typeface="Avenir Light" panose="020B0402020203020204" pitchFamily="34" charset="77"/>
              </a:rPr>
              <a:t>[ BOUNDARY CONDITION PROBLEM ]</a:t>
            </a:r>
          </a:p>
        </p:txBody>
      </p:sp>
      <p:sp>
        <p:nvSpPr>
          <p:cNvPr id="47" name="Google Shape;120;geec1ad7b94_0_227">
            <a:extLst>
              <a:ext uri="{FF2B5EF4-FFF2-40B4-BE49-F238E27FC236}">
                <a16:creationId xmlns:a16="http://schemas.microsoft.com/office/drawing/2014/main" id="{C487E60E-4066-ED45-ABA6-C602896A2C48}"/>
              </a:ext>
            </a:extLst>
          </p:cNvPr>
          <p:cNvSpPr txBox="1"/>
          <p:nvPr/>
        </p:nvSpPr>
        <p:spPr>
          <a:xfrm>
            <a:off x="2723582" y="4961201"/>
            <a:ext cx="3457827" cy="8796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GB" sz="1600" u="none" dirty="0">
                <a:solidFill>
                  <a:srgbClr val="1054CC"/>
                </a:solidFill>
                <a:latin typeface="Avenir" panose="02000503020000020003" pitchFamily="2" charset="0"/>
                <a:ea typeface="Calibri"/>
                <a:cs typeface="Calibri"/>
                <a:sym typeface="Calibri"/>
              </a:rPr>
              <a:t>Accurate constraint of the </a:t>
            </a:r>
            <a:r>
              <a:rPr lang="en-GB" sz="1600" b="1" u="none" dirty="0">
                <a:solidFill>
                  <a:srgbClr val="1054CC"/>
                </a:solidFill>
                <a:latin typeface="Avenir" panose="02000503020000020003" pitchFamily="2" charset="0"/>
                <a:ea typeface="Calibri"/>
                <a:cs typeface="Calibri"/>
                <a:sym typeface="Calibri"/>
              </a:rPr>
              <a:t>current meteorological state</a:t>
            </a:r>
            <a:endParaRPr lang="en-GB" sz="1600" i="0" u="none" dirty="0">
              <a:solidFill>
                <a:srgbClr val="1054CC"/>
              </a:solidFill>
              <a:latin typeface="Avenir Book" panose="02000503020000020003" pitchFamily="2" charset="0"/>
              <a:ea typeface="Calibri"/>
              <a:cs typeface="Calibri"/>
              <a:sym typeface="Calibri"/>
            </a:endParaRPr>
          </a:p>
          <a:p>
            <a:pPr marL="0" marR="0" lvl="0" indent="0" algn="ctr" rtl="0">
              <a:lnSpc>
                <a:spcPts val="2300"/>
              </a:lnSpc>
              <a:spcBef>
                <a:spcPts val="0"/>
              </a:spcBef>
              <a:spcAft>
                <a:spcPts val="0"/>
              </a:spcAft>
              <a:buClr>
                <a:srgbClr val="000000"/>
              </a:buClr>
              <a:buSzPts val="1300"/>
              <a:buFont typeface="Arial"/>
              <a:buNone/>
            </a:pPr>
            <a:r>
              <a:rPr lang="en-GB" sz="1600" dirty="0">
                <a:solidFill>
                  <a:srgbClr val="1054CC"/>
                </a:solidFill>
                <a:latin typeface="Avenir Book" panose="02000503020000020003" pitchFamily="2" charset="0"/>
                <a:ea typeface="Calibri"/>
                <a:cs typeface="Calibri"/>
                <a:sym typeface="Calibri"/>
              </a:rPr>
              <a:t>[ INITIAL VALUE PROBLEM ]</a:t>
            </a:r>
            <a:endParaRPr sz="1600" dirty="0">
              <a:solidFill>
                <a:srgbClr val="1054CC"/>
              </a:solidFill>
              <a:latin typeface="Avenir Book" panose="02000503020000020003" pitchFamily="2" charset="0"/>
              <a:ea typeface="Calibri"/>
              <a:cs typeface="Calibri"/>
              <a:sym typeface="Calibri"/>
            </a:endParaRPr>
          </a:p>
        </p:txBody>
      </p:sp>
    </p:spTree>
    <p:extLst>
      <p:ext uri="{BB962C8B-B14F-4D97-AF65-F5344CB8AC3E}">
        <p14:creationId xmlns:p14="http://schemas.microsoft.com/office/powerpoint/2010/main" val="30592129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oogle Shape;57;geec1ad7b94_0_304">
            <a:extLst>
              <a:ext uri="{FF2B5EF4-FFF2-40B4-BE49-F238E27FC236}">
                <a16:creationId xmlns:a16="http://schemas.microsoft.com/office/drawing/2014/main" id="{8918CBEA-B68E-2A41-8DA4-D0384463AF47}"/>
              </a:ext>
            </a:extLst>
          </p:cNvPr>
          <p:cNvPicPr preferRelativeResize="0"/>
          <p:nvPr/>
        </p:nvPicPr>
        <p:blipFill>
          <a:blip r:embed="rId2">
            <a:alphaModFix/>
          </a:blip>
          <a:stretch>
            <a:fillRect/>
          </a:stretch>
        </p:blipFill>
        <p:spPr>
          <a:xfrm>
            <a:off x="8616076" y="1763564"/>
            <a:ext cx="2523249" cy="2303040"/>
          </a:xfrm>
          <a:prstGeom prst="rect">
            <a:avLst/>
          </a:prstGeom>
          <a:noFill/>
          <a:ln>
            <a:noFill/>
          </a:ln>
        </p:spPr>
      </p:pic>
      <p:sp>
        <p:nvSpPr>
          <p:cNvPr id="34" name="Google Shape;133;geec1ad7b94_0_367">
            <a:extLst>
              <a:ext uri="{FF2B5EF4-FFF2-40B4-BE49-F238E27FC236}">
                <a16:creationId xmlns:a16="http://schemas.microsoft.com/office/drawing/2014/main" id="{0DBC56F9-A1CD-044E-85EF-1F5BBC54E11A}"/>
              </a:ext>
            </a:extLst>
          </p:cNvPr>
          <p:cNvSpPr/>
          <p:nvPr/>
        </p:nvSpPr>
        <p:spPr>
          <a:xfrm>
            <a:off x="3454456" y="4012833"/>
            <a:ext cx="6187756" cy="360000"/>
          </a:xfrm>
          <a:prstGeom prst="rect">
            <a:avLst/>
          </a:prstGeom>
          <a:solidFill>
            <a:srgbClr val="D9EAD3"/>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Título 1">
            <a:extLst>
              <a:ext uri="{FF2B5EF4-FFF2-40B4-BE49-F238E27FC236}">
                <a16:creationId xmlns:a16="http://schemas.microsoft.com/office/drawing/2014/main" id="{004E6772-244B-E744-B277-C26C98F8F622}"/>
              </a:ext>
            </a:extLst>
          </p:cNvPr>
          <p:cNvSpPr>
            <a:spLocks noGrp="1"/>
          </p:cNvSpPr>
          <p:nvPr>
            <p:ph type="title"/>
          </p:nvPr>
        </p:nvSpPr>
        <p:spPr>
          <a:xfrm>
            <a:off x="462890" y="218250"/>
            <a:ext cx="11077946"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Light" panose="020B0402020203020204" pitchFamily="34" charset="77"/>
              </a:rPr>
              <a:t>near-term</a:t>
            </a:r>
            <a:r>
              <a:rPr lang="es-ES" sz="3600" dirty="0">
                <a:latin typeface="Avenir Light" panose="020B0402020203020204" pitchFamily="34" charset="77"/>
              </a:rPr>
              <a:t> </a:t>
            </a:r>
            <a:r>
              <a:rPr lang="es-ES" sz="3600" dirty="0" err="1">
                <a:latin typeface="Avenir Light" panose="020B0402020203020204" pitchFamily="34" charset="77"/>
              </a:rPr>
              <a:t>climate</a:t>
            </a:r>
            <a:r>
              <a:rPr lang="es-ES" sz="3600" dirty="0">
                <a:latin typeface="Avenir Light" panose="020B0402020203020204" pitchFamily="34" charset="77"/>
              </a:rPr>
              <a:t> </a:t>
            </a:r>
            <a:r>
              <a:rPr lang="es-ES" sz="3600" dirty="0" err="1">
                <a:latin typeface="Avenir Light" panose="020B0402020203020204" pitchFamily="34" charset="77"/>
              </a:rPr>
              <a:t>prediction</a:t>
            </a:r>
            <a:endParaRPr lang="es-ES" sz="3600" dirty="0">
              <a:latin typeface="Avenir Light" panose="020B0402020203020204" pitchFamily="34" charset="77"/>
            </a:endParaRPr>
          </a:p>
        </p:txBody>
      </p:sp>
      <p:sp>
        <p:nvSpPr>
          <p:cNvPr id="37" name="Título 1">
            <a:extLst>
              <a:ext uri="{FF2B5EF4-FFF2-40B4-BE49-F238E27FC236}">
                <a16:creationId xmlns:a16="http://schemas.microsoft.com/office/drawing/2014/main" id="{475C9A20-E6F0-2F49-BF09-22F7CAA24937}"/>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a:solidFill>
                  <a:schemeClr val="tx1"/>
                </a:solidFill>
                <a:latin typeface="Avenir Light" panose="020B0402020203020204" pitchFamily="34" charset="77"/>
              </a:rPr>
              <a:t>Fundamentals of </a:t>
            </a:r>
            <a:r>
              <a:rPr lang="es-ES" sz="2700" b="0" dirty="0" err="1">
                <a:solidFill>
                  <a:schemeClr val="tx1"/>
                </a:solidFill>
                <a:latin typeface="Avenir Light" panose="020B0402020203020204" pitchFamily="34" charset="77"/>
              </a:rPr>
              <a:t>climate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prediction</a:t>
            </a:r>
            <a:endParaRPr lang="es-ES" sz="2700" dirty="0">
              <a:solidFill>
                <a:schemeClr val="tx1"/>
              </a:solidFill>
              <a:latin typeface="Avenir Light" panose="020B0402020203020204" pitchFamily="34" charset="77"/>
            </a:endParaRPr>
          </a:p>
        </p:txBody>
      </p:sp>
      <p:pic>
        <p:nvPicPr>
          <p:cNvPr id="14" name="Google Shape;58;geec1ad7b94_0_304">
            <a:extLst>
              <a:ext uri="{FF2B5EF4-FFF2-40B4-BE49-F238E27FC236}">
                <a16:creationId xmlns:a16="http://schemas.microsoft.com/office/drawing/2014/main" id="{9525BB5A-2BE2-5E43-BA1B-4B01168E4987}"/>
              </a:ext>
            </a:extLst>
          </p:cNvPr>
          <p:cNvPicPr preferRelativeResize="0"/>
          <p:nvPr/>
        </p:nvPicPr>
        <p:blipFill rotWithShape="1">
          <a:blip r:embed="rId3">
            <a:alphaModFix/>
          </a:blip>
          <a:srcRect b="11824"/>
          <a:stretch/>
        </p:blipFill>
        <p:spPr>
          <a:xfrm>
            <a:off x="545750" y="1871903"/>
            <a:ext cx="2523250" cy="2002464"/>
          </a:xfrm>
          <a:prstGeom prst="rect">
            <a:avLst/>
          </a:prstGeom>
          <a:noFill/>
          <a:ln>
            <a:noFill/>
          </a:ln>
        </p:spPr>
      </p:pic>
      <p:sp>
        <p:nvSpPr>
          <p:cNvPr id="15" name="Google Shape;59;geec1ad7b94_0_304">
            <a:extLst>
              <a:ext uri="{FF2B5EF4-FFF2-40B4-BE49-F238E27FC236}">
                <a16:creationId xmlns:a16="http://schemas.microsoft.com/office/drawing/2014/main" id="{C4558980-BA90-8A45-AFD4-81B3DB541AE1}"/>
              </a:ext>
            </a:extLst>
          </p:cNvPr>
          <p:cNvSpPr txBox="1"/>
          <p:nvPr/>
        </p:nvSpPr>
        <p:spPr>
          <a:xfrm>
            <a:off x="10097478" y="3994112"/>
            <a:ext cx="13776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a:solidFill>
                  <a:schemeClr val="accent3"/>
                </a:solidFill>
                <a:latin typeface="Avenir" panose="02000503020000020003" pitchFamily="2" charset="0"/>
                <a:ea typeface="Calibri"/>
                <a:cs typeface="Calibri"/>
                <a:sym typeface="Calibri"/>
              </a:rPr>
              <a:t>Centuries</a:t>
            </a:r>
            <a:endParaRPr sz="2100">
              <a:solidFill>
                <a:schemeClr val="accent3"/>
              </a:solidFill>
              <a:latin typeface="Avenir" panose="02000503020000020003" pitchFamily="2" charset="0"/>
              <a:ea typeface="Calibri"/>
              <a:cs typeface="Calibri"/>
              <a:sym typeface="Calibri"/>
            </a:endParaRPr>
          </a:p>
        </p:txBody>
      </p:sp>
      <p:sp>
        <p:nvSpPr>
          <p:cNvPr id="16" name="Google Shape;60;geec1ad7b94_0_304">
            <a:extLst>
              <a:ext uri="{FF2B5EF4-FFF2-40B4-BE49-F238E27FC236}">
                <a16:creationId xmlns:a16="http://schemas.microsoft.com/office/drawing/2014/main" id="{221BA8F9-CE20-BF4D-8985-1283C1B96164}"/>
              </a:ext>
            </a:extLst>
          </p:cNvPr>
          <p:cNvSpPr txBox="1"/>
          <p:nvPr/>
        </p:nvSpPr>
        <p:spPr>
          <a:xfrm>
            <a:off x="835968" y="3994112"/>
            <a:ext cx="772500"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a:solidFill>
                  <a:schemeClr val="accent3"/>
                </a:solidFill>
                <a:latin typeface="Avenir" panose="02000503020000020003" pitchFamily="2" charset="0"/>
                <a:ea typeface="Calibri"/>
                <a:cs typeface="Calibri"/>
                <a:sym typeface="Calibri"/>
              </a:rPr>
              <a:t>Days</a:t>
            </a:r>
            <a:endParaRPr sz="2100">
              <a:solidFill>
                <a:schemeClr val="accent3"/>
              </a:solidFill>
              <a:latin typeface="Avenir" panose="02000503020000020003" pitchFamily="2" charset="0"/>
              <a:ea typeface="Calibri"/>
              <a:cs typeface="Calibri"/>
              <a:sym typeface="Calibri"/>
            </a:endParaRPr>
          </a:p>
        </p:txBody>
      </p:sp>
      <p:sp>
        <p:nvSpPr>
          <p:cNvPr id="17" name="Google Shape;61;geec1ad7b94_0_304">
            <a:extLst>
              <a:ext uri="{FF2B5EF4-FFF2-40B4-BE49-F238E27FC236}">
                <a16:creationId xmlns:a16="http://schemas.microsoft.com/office/drawing/2014/main" id="{F7E70D05-DA93-274F-BE48-3400AE30ED44}"/>
              </a:ext>
            </a:extLst>
          </p:cNvPr>
          <p:cNvSpPr txBox="1"/>
          <p:nvPr/>
        </p:nvSpPr>
        <p:spPr>
          <a:xfrm>
            <a:off x="2119153" y="3994112"/>
            <a:ext cx="10122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dirty="0">
                <a:solidFill>
                  <a:schemeClr val="accent3"/>
                </a:solidFill>
                <a:latin typeface="Avenir" panose="02000503020000020003" pitchFamily="2" charset="0"/>
                <a:ea typeface="Calibri"/>
                <a:cs typeface="Calibri"/>
                <a:sym typeface="Calibri"/>
              </a:rPr>
              <a:t>Weeks</a:t>
            </a:r>
            <a:endParaRPr sz="2100" dirty="0">
              <a:solidFill>
                <a:schemeClr val="accent3"/>
              </a:solidFill>
              <a:latin typeface="Avenir" panose="02000503020000020003" pitchFamily="2" charset="0"/>
              <a:ea typeface="Calibri"/>
              <a:cs typeface="Calibri"/>
              <a:sym typeface="Calibri"/>
            </a:endParaRPr>
          </a:p>
        </p:txBody>
      </p:sp>
      <p:sp>
        <p:nvSpPr>
          <p:cNvPr id="18" name="Google Shape;62;geec1ad7b94_0_304">
            <a:extLst>
              <a:ext uri="{FF2B5EF4-FFF2-40B4-BE49-F238E27FC236}">
                <a16:creationId xmlns:a16="http://schemas.microsoft.com/office/drawing/2014/main" id="{1542FA97-F26E-7D42-81B7-266DB3CCE93D}"/>
              </a:ext>
            </a:extLst>
          </p:cNvPr>
          <p:cNvSpPr/>
          <p:nvPr/>
        </p:nvSpPr>
        <p:spPr>
          <a:xfrm>
            <a:off x="8348393" y="3994112"/>
            <a:ext cx="12384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100" b="1" dirty="0">
                <a:solidFill>
                  <a:srgbClr val="70AD47"/>
                </a:solidFill>
                <a:latin typeface="Avenir" panose="02000503020000020003" pitchFamily="2" charset="0"/>
                <a:ea typeface="Calibri"/>
                <a:cs typeface="Calibri"/>
                <a:sym typeface="Calibri"/>
              </a:rPr>
              <a:t>Decades</a:t>
            </a:r>
            <a:endParaRPr sz="2100" b="1" dirty="0">
              <a:solidFill>
                <a:srgbClr val="70AD47"/>
              </a:solidFill>
              <a:latin typeface="Avenir" panose="02000503020000020003" pitchFamily="2" charset="0"/>
              <a:ea typeface="Calibri"/>
              <a:cs typeface="Calibri"/>
              <a:sym typeface="Calibri"/>
            </a:endParaRPr>
          </a:p>
        </p:txBody>
      </p:sp>
      <p:sp>
        <p:nvSpPr>
          <p:cNvPr id="19" name="Google Shape;63;geec1ad7b94_0_304">
            <a:extLst>
              <a:ext uri="{FF2B5EF4-FFF2-40B4-BE49-F238E27FC236}">
                <a16:creationId xmlns:a16="http://schemas.microsoft.com/office/drawing/2014/main" id="{37AEC5E9-E712-1E44-B08A-1FEE5C25F008}"/>
              </a:ext>
            </a:extLst>
          </p:cNvPr>
          <p:cNvSpPr txBox="1"/>
          <p:nvPr/>
        </p:nvSpPr>
        <p:spPr>
          <a:xfrm>
            <a:off x="8442229" y="1444729"/>
            <a:ext cx="2900100" cy="43084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100" b="1">
                <a:solidFill>
                  <a:srgbClr val="000000"/>
                </a:solidFill>
                <a:latin typeface="Avenir Book" panose="02000503020000020003" pitchFamily="2" charset="0"/>
                <a:ea typeface="Calibri"/>
                <a:cs typeface="Calibri"/>
                <a:sym typeface="Calibri"/>
              </a:rPr>
              <a:t>Climate projections</a:t>
            </a:r>
            <a:endParaRPr sz="2100" b="1">
              <a:solidFill>
                <a:srgbClr val="000000"/>
              </a:solidFill>
              <a:latin typeface="Avenir Book" panose="02000503020000020003" pitchFamily="2" charset="0"/>
              <a:ea typeface="Calibri"/>
              <a:cs typeface="Calibri"/>
              <a:sym typeface="Calibri"/>
            </a:endParaRPr>
          </a:p>
        </p:txBody>
      </p:sp>
      <p:cxnSp>
        <p:nvCxnSpPr>
          <p:cNvPr id="20" name="Google Shape;65;geec1ad7b94_0_304">
            <a:extLst>
              <a:ext uri="{FF2B5EF4-FFF2-40B4-BE49-F238E27FC236}">
                <a16:creationId xmlns:a16="http://schemas.microsoft.com/office/drawing/2014/main" id="{D0BFBF46-66C1-9E4D-BF12-1FFD74966120}"/>
              </a:ext>
            </a:extLst>
          </p:cNvPr>
          <p:cNvCxnSpPr/>
          <p:nvPr/>
        </p:nvCxnSpPr>
        <p:spPr>
          <a:xfrm>
            <a:off x="648538" y="3918786"/>
            <a:ext cx="11124000" cy="26400"/>
          </a:xfrm>
          <a:prstGeom prst="straightConnector1">
            <a:avLst/>
          </a:prstGeom>
          <a:solidFill>
            <a:srgbClr val="5B9BD5"/>
          </a:solidFill>
          <a:ln w="38100" cap="flat" cmpd="sng">
            <a:solidFill>
              <a:srgbClr val="000000"/>
            </a:solidFill>
            <a:prstDash val="solid"/>
            <a:round/>
            <a:headEnd type="none" w="sm" len="sm"/>
            <a:tailEnd type="stealth" w="lg" len="lg"/>
          </a:ln>
        </p:spPr>
      </p:cxnSp>
      <p:sp>
        <p:nvSpPr>
          <p:cNvPr id="21" name="Google Shape;66;geec1ad7b94_0_304">
            <a:extLst>
              <a:ext uri="{FF2B5EF4-FFF2-40B4-BE49-F238E27FC236}">
                <a16:creationId xmlns:a16="http://schemas.microsoft.com/office/drawing/2014/main" id="{CA99CD7F-4E10-B141-8A4F-D3E4D5171D9D}"/>
              </a:ext>
            </a:extLst>
          </p:cNvPr>
          <p:cNvSpPr txBox="1"/>
          <p:nvPr/>
        </p:nvSpPr>
        <p:spPr>
          <a:xfrm>
            <a:off x="8865727" y="3428031"/>
            <a:ext cx="2375100" cy="3231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95B3D7"/>
              </a:buClr>
              <a:buSzPts val="2000"/>
              <a:buFont typeface="Calibri"/>
              <a:buNone/>
            </a:pPr>
            <a:r>
              <a:rPr lang="en-GB" sz="1500" i="1" dirty="0" err="1">
                <a:solidFill>
                  <a:schemeClr val="accent3">
                    <a:lumMod val="75000"/>
                  </a:schemeClr>
                </a:solidFill>
                <a:latin typeface="Avenir Book" panose="02000503020000020003" pitchFamily="2" charset="0"/>
                <a:ea typeface="Calibri"/>
                <a:cs typeface="Calibri"/>
                <a:sym typeface="Calibri"/>
              </a:rPr>
              <a:t>Meinshausen</a:t>
            </a:r>
            <a:r>
              <a:rPr lang="en-GB" sz="1500" i="1" dirty="0">
                <a:solidFill>
                  <a:schemeClr val="accent3">
                    <a:lumMod val="75000"/>
                  </a:schemeClr>
                </a:solidFill>
                <a:latin typeface="Avenir Book" panose="02000503020000020003" pitchFamily="2" charset="0"/>
                <a:ea typeface="Calibri"/>
                <a:cs typeface="Calibri"/>
                <a:sym typeface="Calibri"/>
              </a:rPr>
              <a:t> et al. (2020)</a:t>
            </a:r>
            <a:endParaRPr sz="1500" i="1" dirty="0">
              <a:solidFill>
                <a:schemeClr val="accent3">
                  <a:lumMod val="75000"/>
                </a:schemeClr>
              </a:solidFill>
              <a:latin typeface="Avenir Book" panose="02000503020000020003" pitchFamily="2" charset="0"/>
              <a:ea typeface="Calibri"/>
              <a:cs typeface="Calibri"/>
              <a:sym typeface="Calibri"/>
            </a:endParaRPr>
          </a:p>
        </p:txBody>
      </p:sp>
      <p:pic>
        <p:nvPicPr>
          <p:cNvPr id="23" name="Google Shape;67;geec1ad7b94_0_304">
            <a:extLst>
              <a:ext uri="{FF2B5EF4-FFF2-40B4-BE49-F238E27FC236}">
                <a16:creationId xmlns:a16="http://schemas.microsoft.com/office/drawing/2014/main" id="{0CAC0640-8995-384B-A970-0AB90D7061B6}"/>
              </a:ext>
            </a:extLst>
          </p:cNvPr>
          <p:cNvPicPr preferRelativeResize="0"/>
          <p:nvPr/>
        </p:nvPicPr>
        <p:blipFill>
          <a:blip r:embed="rId4">
            <a:alphaModFix/>
          </a:blip>
          <a:stretch>
            <a:fillRect/>
          </a:stretch>
        </p:blipFill>
        <p:spPr>
          <a:xfrm>
            <a:off x="2582249" y="3465889"/>
            <a:ext cx="540000" cy="302400"/>
          </a:xfrm>
          <a:prstGeom prst="rect">
            <a:avLst/>
          </a:prstGeom>
          <a:noFill/>
          <a:ln>
            <a:noFill/>
          </a:ln>
        </p:spPr>
      </p:pic>
      <p:sp>
        <p:nvSpPr>
          <p:cNvPr id="26" name="Google Shape;68;geec1ad7b94_0_304">
            <a:extLst>
              <a:ext uri="{FF2B5EF4-FFF2-40B4-BE49-F238E27FC236}">
                <a16:creationId xmlns:a16="http://schemas.microsoft.com/office/drawing/2014/main" id="{36C8AC83-6578-4A4F-9312-DCDEA9F414ED}"/>
              </a:ext>
            </a:extLst>
          </p:cNvPr>
          <p:cNvSpPr txBox="1"/>
          <p:nvPr/>
        </p:nvSpPr>
        <p:spPr>
          <a:xfrm>
            <a:off x="3642038" y="3994112"/>
            <a:ext cx="11532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b="1">
                <a:solidFill>
                  <a:srgbClr val="70AD47"/>
                </a:solidFill>
                <a:latin typeface="Avenir" panose="02000503020000020003" pitchFamily="2" charset="0"/>
                <a:ea typeface="Calibri"/>
                <a:cs typeface="Calibri"/>
                <a:sym typeface="Calibri"/>
              </a:rPr>
              <a:t>Months</a:t>
            </a:r>
            <a:endParaRPr sz="2100" b="1">
              <a:solidFill>
                <a:srgbClr val="70AD47"/>
              </a:solidFill>
              <a:latin typeface="Avenir" panose="02000503020000020003" pitchFamily="2" charset="0"/>
              <a:ea typeface="Calibri"/>
              <a:cs typeface="Calibri"/>
              <a:sym typeface="Calibri"/>
            </a:endParaRPr>
          </a:p>
        </p:txBody>
      </p:sp>
      <p:sp>
        <p:nvSpPr>
          <p:cNvPr id="27" name="Google Shape;69;geec1ad7b94_0_304">
            <a:extLst>
              <a:ext uri="{FF2B5EF4-FFF2-40B4-BE49-F238E27FC236}">
                <a16:creationId xmlns:a16="http://schemas.microsoft.com/office/drawing/2014/main" id="{FF094564-2312-6744-BF9B-516BE85B7814}"/>
              </a:ext>
            </a:extLst>
          </p:cNvPr>
          <p:cNvSpPr txBox="1"/>
          <p:nvPr/>
        </p:nvSpPr>
        <p:spPr>
          <a:xfrm>
            <a:off x="5305923" y="3994112"/>
            <a:ext cx="1191300"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b="1">
                <a:solidFill>
                  <a:srgbClr val="70AD47"/>
                </a:solidFill>
                <a:latin typeface="Avenir" panose="02000503020000020003" pitchFamily="2" charset="0"/>
                <a:ea typeface="Calibri"/>
                <a:cs typeface="Calibri"/>
                <a:sym typeface="Calibri"/>
              </a:rPr>
              <a:t>Seasons</a:t>
            </a:r>
            <a:endParaRPr sz="2100" b="1">
              <a:solidFill>
                <a:srgbClr val="70AD47"/>
              </a:solidFill>
              <a:latin typeface="Avenir" panose="02000503020000020003" pitchFamily="2" charset="0"/>
              <a:ea typeface="Calibri"/>
              <a:cs typeface="Calibri"/>
              <a:sym typeface="Calibri"/>
            </a:endParaRPr>
          </a:p>
        </p:txBody>
      </p:sp>
      <p:sp>
        <p:nvSpPr>
          <p:cNvPr id="28" name="Google Shape;70;geec1ad7b94_0_304">
            <a:extLst>
              <a:ext uri="{FF2B5EF4-FFF2-40B4-BE49-F238E27FC236}">
                <a16:creationId xmlns:a16="http://schemas.microsoft.com/office/drawing/2014/main" id="{0A6EDED6-F598-5442-A0F2-4A665DFF51D8}"/>
              </a:ext>
            </a:extLst>
          </p:cNvPr>
          <p:cNvSpPr txBox="1"/>
          <p:nvPr/>
        </p:nvSpPr>
        <p:spPr>
          <a:xfrm>
            <a:off x="7007908" y="3994112"/>
            <a:ext cx="9060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b="1">
                <a:solidFill>
                  <a:srgbClr val="70AD47"/>
                </a:solidFill>
                <a:latin typeface="Avenir" panose="02000503020000020003" pitchFamily="2" charset="0"/>
                <a:ea typeface="Calibri"/>
                <a:cs typeface="Calibri"/>
                <a:sym typeface="Calibri"/>
              </a:rPr>
              <a:t>Years </a:t>
            </a:r>
            <a:endParaRPr sz="2100" b="1">
              <a:solidFill>
                <a:srgbClr val="70AD47"/>
              </a:solidFill>
              <a:latin typeface="Avenir" panose="02000503020000020003" pitchFamily="2" charset="0"/>
              <a:ea typeface="Calibri"/>
              <a:cs typeface="Calibri"/>
              <a:sym typeface="Calibri"/>
            </a:endParaRPr>
          </a:p>
        </p:txBody>
      </p:sp>
      <p:sp>
        <p:nvSpPr>
          <p:cNvPr id="29" name="Google Shape;71;geec1ad7b94_0_304">
            <a:extLst>
              <a:ext uri="{FF2B5EF4-FFF2-40B4-BE49-F238E27FC236}">
                <a16:creationId xmlns:a16="http://schemas.microsoft.com/office/drawing/2014/main" id="{539F2B4F-2354-2E41-A9B5-1BCDEC72F1E0}"/>
              </a:ext>
            </a:extLst>
          </p:cNvPr>
          <p:cNvSpPr txBox="1"/>
          <p:nvPr/>
        </p:nvSpPr>
        <p:spPr>
          <a:xfrm>
            <a:off x="416904" y="1444729"/>
            <a:ext cx="2900100" cy="43084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100" b="1" dirty="0">
                <a:solidFill>
                  <a:srgbClr val="000000"/>
                </a:solidFill>
                <a:latin typeface="Avenir Book" panose="02000503020000020003" pitchFamily="2" charset="0"/>
                <a:ea typeface="Calibri"/>
                <a:cs typeface="Calibri"/>
                <a:sym typeface="Calibri"/>
              </a:rPr>
              <a:t>Weather forecasts</a:t>
            </a:r>
            <a:endParaRPr sz="2100" b="1" dirty="0">
              <a:solidFill>
                <a:srgbClr val="000000"/>
              </a:solidFill>
              <a:latin typeface="Avenir Book" panose="02000503020000020003" pitchFamily="2" charset="0"/>
              <a:ea typeface="Calibri"/>
              <a:cs typeface="Calibri"/>
              <a:sym typeface="Calibri"/>
            </a:endParaRPr>
          </a:p>
        </p:txBody>
      </p:sp>
      <p:grpSp>
        <p:nvGrpSpPr>
          <p:cNvPr id="30" name="Google Shape;117;geec1ad7b94_0_227">
            <a:extLst>
              <a:ext uri="{FF2B5EF4-FFF2-40B4-BE49-F238E27FC236}">
                <a16:creationId xmlns:a16="http://schemas.microsoft.com/office/drawing/2014/main" id="{04CBB7AB-1E6F-5B49-8AF9-8BC2244CFF23}"/>
              </a:ext>
            </a:extLst>
          </p:cNvPr>
          <p:cNvGrpSpPr/>
          <p:nvPr/>
        </p:nvGrpSpPr>
        <p:grpSpPr>
          <a:xfrm>
            <a:off x="1003960" y="4662610"/>
            <a:ext cx="2001056" cy="1505134"/>
            <a:chOff x="635000" y="4660883"/>
            <a:chExt cx="2148897" cy="1615124"/>
          </a:xfrm>
        </p:grpSpPr>
        <p:pic>
          <p:nvPicPr>
            <p:cNvPr id="31" name="Google Shape;118;geec1ad7b94_0_227">
              <a:extLst>
                <a:ext uri="{FF2B5EF4-FFF2-40B4-BE49-F238E27FC236}">
                  <a16:creationId xmlns:a16="http://schemas.microsoft.com/office/drawing/2014/main" id="{F3F48F4F-C70C-2642-A81D-8EDD083F773D}"/>
                </a:ext>
              </a:extLst>
            </p:cNvPr>
            <p:cNvPicPr preferRelativeResize="0"/>
            <p:nvPr/>
          </p:nvPicPr>
          <p:blipFill rotWithShape="1">
            <a:blip r:embed="rId5">
              <a:alphaModFix/>
            </a:blip>
            <a:srcRect t="4446" b="37960"/>
            <a:stretch/>
          </p:blipFill>
          <p:spPr>
            <a:xfrm>
              <a:off x="635000" y="4673600"/>
              <a:ext cx="1846670" cy="1602407"/>
            </a:xfrm>
            <a:prstGeom prst="rect">
              <a:avLst/>
            </a:prstGeom>
            <a:noFill/>
            <a:ln>
              <a:noFill/>
            </a:ln>
          </p:spPr>
        </p:pic>
        <p:sp>
          <p:nvSpPr>
            <p:cNvPr id="32" name="Google Shape;119;geec1ad7b94_0_227">
              <a:extLst>
                <a:ext uri="{FF2B5EF4-FFF2-40B4-BE49-F238E27FC236}">
                  <a16:creationId xmlns:a16="http://schemas.microsoft.com/office/drawing/2014/main" id="{813F34CC-5105-AD4D-A66F-380B9E61A708}"/>
                </a:ext>
              </a:extLst>
            </p:cNvPr>
            <p:cNvSpPr txBox="1"/>
            <p:nvPr/>
          </p:nvSpPr>
          <p:spPr>
            <a:xfrm>
              <a:off x="662897" y="4660883"/>
              <a:ext cx="2121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800"/>
                <a:buFont typeface="Arial"/>
                <a:buNone/>
              </a:pPr>
              <a:r>
                <a:rPr lang="en-GB" sz="800" b="0" i="0" u="none" dirty="0">
                  <a:solidFill>
                    <a:srgbClr val="FFFFFF"/>
                  </a:solidFill>
                  <a:latin typeface="Avenir Book" panose="02000503020000020003" pitchFamily="2" charset="0"/>
                  <a:ea typeface="Arial"/>
                  <a:cs typeface="Arial"/>
                  <a:sym typeface="Arial"/>
                </a:rPr>
                <a:t>©National Research Council</a:t>
              </a:r>
              <a:endParaRPr dirty="0">
                <a:latin typeface="Avenir Book" panose="02000503020000020003" pitchFamily="2" charset="0"/>
              </a:endParaRPr>
            </a:p>
          </p:txBody>
        </p:sp>
      </p:grpSp>
      <p:sp>
        <p:nvSpPr>
          <p:cNvPr id="35" name="Google Shape;179;geedd933635_0_92">
            <a:extLst>
              <a:ext uri="{FF2B5EF4-FFF2-40B4-BE49-F238E27FC236}">
                <a16:creationId xmlns:a16="http://schemas.microsoft.com/office/drawing/2014/main" id="{25E6DF3A-02B3-304F-A057-955ED13D2C19}"/>
              </a:ext>
            </a:extLst>
          </p:cNvPr>
          <p:cNvSpPr txBox="1"/>
          <p:nvPr/>
        </p:nvSpPr>
        <p:spPr>
          <a:xfrm>
            <a:off x="2756800" y="5195029"/>
            <a:ext cx="2739600"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8000"/>
              </a:buClr>
              <a:buSzPts val="1600"/>
              <a:buFont typeface="Arial"/>
              <a:buNone/>
            </a:pPr>
            <a:r>
              <a:rPr lang="en-GB" sz="1600" b="1" u="none" dirty="0">
                <a:solidFill>
                  <a:schemeClr val="accent6"/>
                </a:solidFill>
                <a:latin typeface="Avenir" panose="02000503020000020003" pitchFamily="2" charset="0"/>
                <a:ea typeface="Calibri"/>
                <a:cs typeface="Calibri"/>
                <a:sym typeface="Calibri"/>
              </a:rPr>
              <a:t>Initialization</a:t>
            </a:r>
            <a:r>
              <a:rPr lang="en-GB" sz="1600" i="0" u="none" dirty="0">
                <a:solidFill>
                  <a:srgbClr val="1155CC"/>
                </a:solidFill>
                <a:latin typeface="Avenir Book" panose="02000503020000020003" pitchFamily="2" charset="0"/>
                <a:ea typeface="Calibri"/>
                <a:cs typeface="Calibri"/>
                <a:sym typeface="Calibri"/>
              </a:rPr>
              <a:t> </a:t>
            </a:r>
            <a:r>
              <a:rPr lang="en-GB" sz="1600" i="0" u="none" dirty="0">
                <a:solidFill>
                  <a:schemeClr val="accent6"/>
                </a:solidFill>
                <a:latin typeface="Avenir Book" panose="02000503020000020003" pitchFamily="2" charset="0"/>
                <a:ea typeface="Calibri"/>
                <a:cs typeface="Calibri"/>
                <a:sym typeface="Calibri"/>
              </a:rPr>
              <a:t>of internal </a:t>
            </a:r>
            <a:endParaRPr sz="1600" dirty="0">
              <a:solidFill>
                <a:schemeClr val="accent6"/>
              </a:solidFill>
              <a:latin typeface="Avenir Book" panose="02000503020000020003" pitchFamily="2" charset="0"/>
              <a:ea typeface="Calibri"/>
              <a:cs typeface="Calibri"/>
              <a:sym typeface="Calibri"/>
            </a:endParaRPr>
          </a:p>
          <a:p>
            <a:pPr marL="0" marR="0" lvl="0" indent="0" algn="ctr" rtl="0">
              <a:lnSpc>
                <a:spcPct val="100000"/>
              </a:lnSpc>
              <a:spcBef>
                <a:spcPts val="0"/>
              </a:spcBef>
              <a:spcAft>
                <a:spcPts val="0"/>
              </a:spcAft>
              <a:buClr>
                <a:srgbClr val="008000"/>
              </a:buClr>
              <a:buSzPts val="1600"/>
              <a:buFont typeface="Arial"/>
              <a:buNone/>
            </a:pPr>
            <a:r>
              <a:rPr lang="en-GB" sz="1600" i="0" u="none" dirty="0">
                <a:solidFill>
                  <a:schemeClr val="accent6"/>
                </a:solidFill>
                <a:latin typeface="Avenir Book" panose="02000503020000020003" pitchFamily="2" charset="0"/>
                <a:ea typeface="Calibri"/>
                <a:cs typeface="Calibri"/>
                <a:sym typeface="Calibri"/>
              </a:rPr>
              <a:t>sources of predictability</a:t>
            </a:r>
            <a:endParaRPr sz="1600" dirty="0">
              <a:solidFill>
                <a:schemeClr val="accent6"/>
              </a:solidFill>
              <a:latin typeface="Avenir Book" panose="02000503020000020003" pitchFamily="2" charset="0"/>
              <a:ea typeface="Calibri"/>
              <a:cs typeface="Calibri"/>
              <a:sym typeface="Calibri"/>
            </a:endParaRPr>
          </a:p>
        </p:txBody>
      </p:sp>
      <p:sp>
        <p:nvSpPr>
          <p:cNvPr id="44" name="Google Shape;180;geedd933635_0_92">
            <a:extLst>
              <a:ext uri="{FF2B5EF4-FFF2-40B4-BE49-F238E27FC236}">
                <a16:creationId xmlns:a16="http://schemas.microsoft.com/office/drawing/2014/main" id="{1C9CC900-DBB4-7345-9353-1655A11483D6}"/>
              </a:ext>
            </a:extLst>
          </p:cNvPr>
          <p:cNvSpPr/>
          <p:nvPr/>
        </p:nvSpPr>
        <p:spPr>
          <a:xfrm>
            <a:off x="5499201" y="5356604"/>
            <a:ext cx="772500" cy="215400"/>
          </a:xfrm>
          <a:prstGeom prst="rightArrow">
            <a:avLst>
              <a:gd name="adj1" fmla="val 50000"/>
              <a:gd name="adj2" fmla="val 50000"/>
            </a:avLst>
          </a:prstGeom>
          <a:solidFill>
            <a:schemeClr val="lt2"/>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 name="Google Shape;181;geedd933635_0_92">
            <a:extLst>
              <a:ext uri="{FF2B5EF4-FFF2-40B4-BE49-F238E27FC236}">
                <a16:creationId xmlns:a16="http://schemas.microsoft.com/office/drawing/2014/main" id="{16C05BA8-D123-2A49-A664-604D0EEF1DDA}"/>
              </a:ext>
            </a:extLst>
          </p:cNvPr>
          <p:cNvPicPr preferRelativeResize="0"/>
          <p:nvPr/>
        </p:nvPicPr>
        <p:blipFill rotWithShape="1">
          <a:blip r:embed="rId6">
            <a:alphaModFix/>
          </a:blip>
          <a:srcRect l="23716" t="397" r="5381" b="347"/>
          <a:stretch/>
        </p:blipFill>
        <p:spPr>
          <a:xfrm>
            <a:off x="6452307" y="4822773"/>
            <a:ext cx="1587600" cy="1668637"/>
          </a:xfrm>
          <a:prstGeom prst="rect">
            <a:avLst/>
          </a:prstGeom>
          <a:noFill/>
          <a:ln w="9525" cap="flat" cmpd="sng">
            <a:solidFill>
              <a:srgbClr val="000000"/>
            </a:solidFill>
            <a:prstDash val="solid"/>
            <a:round/>
            <a:headEnd type="none" w="sm" len="sm"/>
            <a:tailEnd type="none" w="sm" len="sm"/>
          </a:ln>
        </p:spPr>
      </p:pic>
      <p:pic>
        <p:nvPicPr>
          <p:cNvPr id="47" name="Google Shape;182;geedd933635_0_92">
            <a:extLst>
              <a:ext uri="{FF2B5EF4-FFF2-40B4-BE49-F238E27FC236}">
                <a16:creationId xmlns:a16="http://schemas.microsoft.com/office/drawing/2014/main" id="{7E87C623-4181-2343-BF54-71AEA05F5EAB}"/>
              </a:ext>
            </a:extLst>
          </p:cNvPr>
          <p:cNvPicPr preferRelativeResize="0"/>
          <p:nvPr/>
        </p:nvPicPr>
        <p:blipFill>
          <a:blip r:embed="rId7">
            <a:alphaModFix/>
          </a:blip>
          <a:stretch>
            <a:fillRect/>
          </a:stretch>
        </p:blipFill>
        <p:spPr>
          <a:xfrm>
            <a:off x="9287430" y="4791272"/>
            <a:ext cx="1876425" cy="1790700"/>
          </a:xfrm>
          <a:prstGeom prst="rect">
            <a:avLst/>
          </a:prstGeom>
          <a:noFill/>
          <a:ln>
            <a:noFill/>
          </a:ln>
        </p:spPr>
      </p:pic>
      <p:sp>
        <p:nvSpPr>
          <p:cNvPr id="48" name="Google Shape;183;geedd933635_0_92">
            <a:extLst>
              <a:ext uri="{FF2B5EF4-FFF2-40B4-BE49-F238E27FC236}">
                <a16:creationId xmlns:a16="http://schemas.microsoft.com/office/drawing/2014/main" id="{E0EE7B4A-89BB-9C47-83BE-E01B7C8AAE59}"/>
              </a:ext>
            </a:extLst>
          </p:cNvPr>
          <p:cNvSpPr txBox="1"/>
          <p:nvPr/>
        </p:nvSpPr>
        <p:spPr>
          <a:xfrm>
            <a:off x="8765304" y="4485584"/>
            <a:ext cx="30225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GB" sz="1600" dirty="0">
                <a:latin typeface="Avenir Book" panose="02000503020000020003" pitchFamily="2" charset="0"/>
                <a:ea typeface="Calibri"/>
                <a:cs typeface="Calibri"/>
                <a:sym typeface="Calibri"/>
              </a:rPr>
              <a:t>Global Earth System Model</a:t>
            </a:r>
            <a:endParaRPr sz="1600" dirty="0">
              <a:latin typeface="Avenir Book" panose="02000503020000020003" pitchFamily="2" charset="0"/>
              <a:ea typeface="Calibri"/>
              <a:cs typeface="Calibri"/>
              <a:sym typeface="Calibri"/>
            </a:endParaRPr>
          </a:p>
        </p:txBody>
      </p:sp>
      <p:sp>
        <p:nvSpPr>
          <p:cNvPr id="50" name="Google Shape;184;geedd933635_0_92">
            <a:extLst>
              <a:ext uri="{FF2B5EF4-FFF2-40B4-BE49-F238E27FC236}">
                <a16:creationId xmlns:a16="http://schemas.microsoft.com/office/drawing/2014/main" id="{A632895C-2AC5-6244-BCC3-38DB6892C201}"/>
              </a:ext>
            </a:extLst>
          </p:cNvPr>
          <p:cNvSpPr txBox="1"/>
          <p:nvPr/>
        </p:nvSpPr>
        <p:spPr>
          <a:xfrm>
            <a:off x="5717296" y="4471729"/>
            <a:ext cx="30225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GB" sz="1600" dirty="0">
                <a:latin typeface="Avenir Book" panose="02000503020000020003" pitchFamily="2" charset="0"/>
                <a:ea typeface="Calibri"/>
                <a:cs typeface="Calibri"/>
                <a:sym typeface="Calibri"/>
              </a:rPr>
              <a:t>Observations</a:t>
            </a:r>
            <a:endParaRPr sz="1600" dirty="0">
              <a:latin typeface="Avenir Book" panose="02000503020000020003" pitchFamily="2" charset="0"/>
              <a:ea typeface="Calibri"/>
              <a:cs typeface="Calibri"/>
              <a:sym typeface="Calibri"/>
            </a:endParaRPr>
          </a:p>
        </p:txBody>
      </p:sp>
      <p:sp>
        <p:nvSpPr>
          <p:cNvPr id="52" name="Google Shape;120;geec1ad7b94_0_227">
            <a:extLst>
              <a:ext uri="{FF2B5EF4-FFF2-40B4-BE49-F238E27FC236}">
                <a16:creationId xmlns:a16="http://schemas.microsoft.com/office/drawing/2014/main" id="{CB1CA0F4-4659-CB45-86AF-67D82D3D04A9}"/>
              </a:ext>
            </a:extLst>
          </p:cNvPr>
          <p:cNvSpPr txBox="1"/>
          <p:nvPr/>
        </p:nvSpPr>
        <p:spPr>
          <a:xfrm>
            <a:off x="4272948" y="3108732"/>
            <a:ext cx="3946077"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GB" sz="2000" u="none" dirty="0">
                <a:solidFill>
                  <a:srgbClr val="70AD47"/>
                </a:solidFill>
                <a:latin typeface="Avenir" panose="02000503020000020003" pitchFamily="2" charset="0"/>
                <a:ea typeface="Calibri"/>
                <a:cs typeface="Calibri"/>
                <a:sym typeface="Calibri"/>
              </a:rPr>
              <a:t>In seasonal to decadal prediction both contributions matter !!</a:t>
            </a:r>
            <a:endParaRPr sz="2000" dirty="0">
              <a:solidFill>
                <a:srgbClr val="70AD47"/>
              </a:solidFill>
              <a:latin typeface="Avenir Book" panose="02000503020000020003" pitchFamily="2" charset="0"/>
              <a:ea typeface="Calibri"/>
              <a:cs typeface="Calibri"/>
              <a:sym typeface="Calibri"/>
            </a:endParaRPr>
          </a:p>
        </p:txBody>
      </p:sp>
      <p:sp>
        <p:nvSpPr>
          <p:cNvPr id="53" name="Google Shape;180;geedd933635_0_92">
            <a:extLst>
              <a:ext uri="{FF2B5EF4-FFF2-40B4-BE49-F238E27FC236}">
                <a16:creationId xmlns:a16="http://schemas.microsoft.com/office/drawing/2014/main" id="{68066E51-D62B-5B40-BBB0-11B8C024894A}"/>
              </a:ext>
            </a:extLst>
          </p:cNvPr>
          <p:cNvSpPr/>
          <p:nvPr/>
        </p:nvSpPr>
        <p:spPr>
          <a:xfrm>
            <a:off x="8367401" y="5356604"/>
            <a:ext cx="772500" cy="215400"/>
          </a:xfrm>
          <a:prstGeom prst="rightArrow">
            <a:avLst>
              <a:gd name="adj1" fmla="val 50000"/>
              <a:gd name="adj2" fmla="val 50000"/>
            </a:avLst>
          </a:prstGeom>
          <a:solidFill>
            <a:schemeClr val="lt2"/>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a:extLst>
              <a:ext uri="{FF2B5EF4-FFF2-40B4-BE49-F238E27FC236}">
                <a16:creationId xmlns:a16="http://schemas.microsoft.com/office/drawing/2014/main" id="{2F0E9377-85E6-CD47-888B-6AB69994E8DA}"/>
              </a:ext>
            </a:extLst>
          </p:cNvPr>
          <p:cNvSpPr/>
          <p:nvPr/>
        </p:nvSpPr>
        <p:spPr>
          <a:xfrm>
            <a:off x="8198428" y="5537108"/>
            <a:ext cx="1061509" cy="400110"/>
          </a:xfrm>
          <a:prstGeom prst="rect">
            <a:avLst/>
          </a:prstGeom>
        </p:spPr>
        <p:txBody>
          <a:bodyPr wrap="none">
            <a:spAutoFit/>
          </a:bodyPr>
          <a:lstStyle/>
          <a:p>
            <a:pPr lvl="0" algn="ctr"/>
            <a:r>
              <a:rPr lang="en-GB" sz="1000" dirty="0">
                <a:solidFill>
                  <a:srgbClr val="666666"/>
                </a:solidFill>
                <a:latin typeface="Avenir Book" panose="02000503020000020003" pitchFamily="2" charset="0"/>
                <a:ea typeface="Calibri"/>
                <a:cs typeface="Calibri"/>
                <a:sym typeface="Calibri"/>
              </a:rPr>
              <a:t>DATA </a:t>
            </a:r>
          </a:p>
          <a:p>
            <a:pPr lvl="0" algn="ctr"/>
            <a:r>
              <a:rPr lang="en-GB" sz="1000" dirty="0">
                <a:solidFill>
                  <a:srgbClr val="666666"/>
                </a:solidFill>
                <a:latin typeface="Avenir Book" panose="02000503020000020003" pitchFamily="2" charset="0"/>
                <a:ea typeface="Calibri"/>
                <a:cs typeface="Calibri"/>
                <a:sym typeface="Calibri"/>
              </a:rPr>
              <a:t>ASSIMILATION</a:t>
            </a:r>
          </a:p>
        </p:txBody>
      </p:sp>
    </p:spTree>
    <p:extLst>
      <p:ext uri="{BB962C8B-B14F-4D97-AF65-F5344CB8AC3E}">
        <p14:creationId xmlns:p14="http://schemas.microsoft.com/office/powerpoint/2010/main" val="15354107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ítulo 1">
            <a:extLst>
              <a:ext uri="{FF2B5EF4-FFF2-40B4-BE49-F238E27FC236}">
                <a16:creationId xmlns:a16="http://schemas.microsoft.com/office/drawing/2014/main" id="{004E6772-244B-E744-B277-C26C98F8F622}"/>
              </a:ext>
            </a:extLst>
          </p:cNvPr>
          <p:cNvSpPr>
            <a:spLocks noGrp="1"/>
          </p:cNvSpPr>
          <p:nvPr>
            <p:ph type="title"/>
          </p:nvPr>
        </p:nvSpPr>
        <p:spPr>
          <a:xfrm>
            <a:off x="462890" y="218250"/>
            <a:ext cx="11077946"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Light" panose="020B0402020203020204" pitchFamily="34" charset="77"/>
              </a:rPr>
              <a:t>near-term</a:t>
            </a:r>
            <a:r>
              <a:rPr lang="es-ES" sz="3600" dirty="0">
                <a:latin typeface="Avenir Light" panose="020B0402020203020204" pitchFamily="34" charset="77"/>
              </a:rPr>
              <a:t> </a:t>
            </a:r>
            <a:r>
              <a:rPr lang="es-ES" sz="3600" dirty="0" err="1">
                <a:latin typeface="Avenir Light" panose="020B0402020203020204" pitchFamily="34" charset="77"/>
              </a:rPr>
              <a:t>climate</a:t>
            </a:r>
            <a:r>
              <a:rPr lang="es-ES" sz="3600" dirty="0">
                <a:latin typeface="Avenir Light" panose="020B0402020203020204" pitchFamily="34" charset="77"/>
              </a:rPr>
              <a:t> </a:t>
            </a:r>
            <a:r>
              <a:rPr lang="es-ES" sz="3600" dirty="0" err="1">
                <a:latin typeface="Avenir Light" panose="020B0402020203020204" pitchFamily="34" charset="77"/>
              </a:rPr>
              <a:t>prediction</a:t>
            </a:r>
            <a:endParaRPr lang="es-ES" sz="3600" dirty="0">
              <a:latin typeface="Avenir Light" panose="020B0402020203020204" pitchFamily="34" charset="77"/>
            </a:endParaRPr>
          </a:p>
        </p:txBody>
      </p:sp>
      <p:sp>
        <p:nvSpPr>
          <p:cNvPr id="37" name="Título 1">
            <a:extLst>
              <a:ext uri="{FF2B5EF4-FFF2-40B4-BE49-F238E27FC236}">
                <a16:creationId xmlns:a16="http://schemas.microsoft.com/office/drawing/2014/main" id="{475C9A20-E6F0-2F49-BF09-22F7CAA24937}"/>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Internal</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sources</a:t>
            </a:r>
            <a:r>
              <a:rPr lang="es-ES" sz="2700" b="0" dirty="0">
                <a:solidFill>
                  <a:schemeClr val="tx1"/>
                </a:solidFill>
                <a:latin typeface="Avenir Light" panose="020B0402020203020204" pitchFamily="34" charset="77"/>
              </a:rPr>
              <a:t> of </a:t>
            </a:r>
            <a:r>
              <a:rPr lang="es-ES" sz="2700" b="0" dirty="0" err="1">
                <a:solidFill>
                  <a:schemeClr val="tx1"/>
                </a:solidFill>
                <a:latin typeface="Avenir Light" panose="020B0402020203020204" pitchFamily="34" charset="77"/>
              </a:rPr>
              <a:t>predictability</a:t>
            </a:r>
            <a:endParaRPr lang="es-ES" sz="2700" dirty="0">
              <a:solidFill>
                <a:schemeClr val="tx1"/>
              </a:solidFill>
              <a:latin typeface="Avenir Light" panose="020B0402020203020204" pitchFamily="34" charset="77"/>
            </a:endParaRPr>
          </a:p>
        </p:txBody>
      </p:sp>
      <p:sp>
        <p:nvSpPr>
          <p:cNvPr id="23" name="CustomShape 8">
            <a:extLst>
              <a:ext uri="{FF2B5EF4-FFF2-40B4-BE49-F238E27FC236}">
                <a16:creationId xmlns:a16="http://schemas.microsoft.com/office/drawing/2014/main" id="{1B81E4E5-A859-444B-B7E5-ECF8EFCF8C94}"/>
              </a:ext>
            </a:extLst>
          </p:cNvPr>
          <p:cNvSpPr/>
          <p:nvPr/>
        </p:nvSpPr>
        <p:spPr>
          <a:xfrm>
            <a:off x="8911423" y="1457409"/>
            <a:ext cx="2120936" cy="42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spc="-1" dirty="0">
                <a:solidFill>
                  <a:srgbClr val="0070C0"/>
                </a:solidFill>
                <a:uFill>
                  <a:solidFill>
                    <a:srgbClr val="FFFFFF"/>
                  </a:solidFill>
                </a:uFill>
                <a:latin typeface="Avenir Book" panose="02000503020000020003" pitchFamily="2" charset="0"/>
              </a:rPr>
              <a:t>~ 10 days</a:t>
            </a:r>
            <a:endParaRPr lang="en-US" sz="2000" b="0" strike="noStrike" spc="-1" dirty="0">
              <a:solidFill>
                <a:srgbClr val="000000"/>
              </a:solidFill>
              <a:uFill>
                <a:solidFill>
                  <a:srgbClr val="FFFFFF"/>
                </a:solidFill>
              </a:uFill>
              <a:latin typeface="Avenir Book" panose="02000503020000020003" pitchFamily="2" charset="0"/>
            </a:endParaRPr>
          </a:p>
        </p:txBody>
      </p:sp>
      <p:sp>
        <p:nvSpPr>
          <p:cNvPr id="26" name="CustomShape 12">
            <a:extLst>
              <a:ext uri="{FF2B5EF4-FFF2-40B4-BE49-F238E27FC236}">
                <a16:creationId xmlns:a16="http://schemas.microsoft.com/office/drawing/2014/main" id="{C09FFA5D-F398-5249-95D7-97F2FF085592}"/>
              </a:ext>
            </a:extLst>
          </p:cNvPr>
          <p:cNvSpPr/>
          <p:nvPr/>
        </p:nvSpPr>
        <p:spPr>
          <a:xfrm>
            <a:off x="7802303" y="1468360"/>
            <a:ext cx="1043995" cy="360000"/>
          </a:xfrm>
          <a:prstGeom prst="rightArrow">
            <a:avLst>
              <a:gd name="adj1" fmla="val 50000"/>
              <a:gd name="adj2"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sp>
      <p:grpSp>
        <p:nvGrpSpPr>
          <p:cNvPr id="27" name="Agrupar 7">
            <a:extLst>
              <a:ext uri="{FF2B5EF4-FFF2-40B4-BE49-F238E27FC236}">
                <a16:creationId xmlns:a16="http://schemas.microsoft.com/office/drawing/2014/main" id="{9DB0258F-0E97-7E47-B7C8-BAC8BA85B053}"/>
              </a:ext>
            </a:extLst>
          </p:cNvPr>
          <p:cNvGrpSpPr/>
          <p:nvPr/>
        </p:nvGrpSpPr>
        <p:grpSpPr>
          <a:xfrm>
            <a:off x="-8782" y="2032938"/>
            <a:ext cx="4826000" cy="3255764"/>
            <a:chOff x="190500" y="2055814"/>
            <a:chExt cx="4826000" cy="3255764"/>
          </a:xfrm>
        </p:grpSpPr>
        <p:grpSp>
          <p:nvGrpSpPr>
            <p:cNvPr id="28" name="Agrupar 2">
              <a:extLst>
                <a:ext uri="{FF2B5EF4-FFF2-40B4-BE49-F238E27FC236}">
                  <a16:creationId xmlns:a16="http://schemas.microsoft.com/office/drawing/2014/main" id="{118207D2-6ADD-5849-AA18-C82A54F2C06E}"/>
                </a:ext>
              </a:extLst>
            </p:cNvPr>
            <p:cNvGrpSpPr/>
            <p:nvPr/>
          </p:nvGrpSpPr>
          <p:grpSpPr>
            <a:xfrm>
              <a:off x="558800" y="2055814"/>
              <a:ext cx="3797300" cy="3255764"/>
              <a:chOff x="558800" y="2055814"/>
              <a:chExt cx="3797300" cy="3255764"/>
            </a:xfrm>
          </p:grpSpPr>
          <p:pic>
            <p:nvPicPr>
              <p:cNvPr id="45" name="Imagen 1">
                <a:extLst>
                  <a:ext uri="{FF2B5EF4-FFF2-40B4-BE49-F238E27FC236}">
                    <a16:creationId xmlns:a16="http://schemas.microsoft.com/office/drawing/2014/main" id="{76B5EC83-5636-3145-950D-69BEBFE8D9E8}"/>
                  </a:ext>
                </a:extLst>
              </p:cNvPr>
              <p:cNvPicPr>
                <a:picLocks noChangeAspect="1"/>
              </p:cNvPicPr>
              <p:nvPr/>
            </p:nvPicPr>
            <p:blipFill rotWithShape="1">
              <a:blip r:embed="rId2">
                <a:extLst>
                  <a:ext uri="{28A0092B-C50C-407E-A947-70E740481C1C}">
                    <a14:useLocalDpi xmlns:a14="http://schemas.microsoft.com/office/drawing/2010/main" val="0"/>
                  </a:ext>
                </a:extLst>
              </a:blip>
              <a:srcRect l="4777"/>
              <a:stretch/>
            </p:blipFill>
            <p:spPr bwMode="auto">
              <a:xfrm>
                <a:off x="558800" y="2055814"/>
                <a:ext cx="3797300" cy="3157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 name="CuadroTexto 30">
                <a:extLst>
                  <a:ext uri="{FF2B5EF4-FFF2-40B4-BE49-F238E27FC236}">
                    <a16:creationId xmlns:a16="http://schemas.microsoft.com/office/drawing/2014/main" id="{1EF1A0B2-A3BB-D249-951A-9BCB683D1A06}"/>
                  </a:ext>
                </a:extLst>
              </p:cNvPr>
              <p:cNvSpPr txBox="1"/>
              <p:nvPr/>
            </p:nvSpPr>
            <p:spPr>
              <a:xfrm>
                <a:off x="685800" y="5003800"/>
                <a:ext cx="3517900" cy="307778"/>
              </a:xfrm>
              <a:prstGeom prst="rect">
                <a:avLst/>
              </a:prstGeom>
              <a:solidFill>
                <a:srgbClr val="FFFFFF"/>
              </a:solidFill>
              <a:ln>
                <a:noFill/>
              </a:ln>
            </p:spPr>
            <p:txBody>
              <a:bodyPr wrap="square" rtlCol="0">
                <a:spAutoFit/>
              </a:bodyPr>
              <a:lstStyle/>
              <a:p>
                <a:pPr algn="ctr"/>
                <a:endParaRPr lang="es-ES" sz="1400" dirty="0">
                  <a:solidFill>
                    <a:srgbClr val="008000"/>
                  </a:solidFill>
                </a:endParaRPr>
              </a:p>
            </p:txBody>
          </p:sp>
        </p:grpSp>
        <p:sp>
          <p:nvSpPr>
            <p:cNvPr id="30" name="CuadroTexto 1">
              <a:extLst>
                <a:ext uri="{FF2B5EF4-FFF2-40B4-BE49-F238E27FC236}">
                  <a16:creationId xmlns:a16="http://schemas.microsoft.com/office/drawing/2014/main" id="{50E1E8BA-7BE1-2F4A-88A9-ECD9C53CDFC7}"/>
                </a:ext>
              </a:extLst>
            </p:cNvPr>
            <p:cNvSpPr txBox="1"/>
            <p:nvPr/>
          </p:nvSpPr>
          <p:spPr>
            <a:xfrm>
              <a:off x="757741" y="2997200"/>
              <a:ext cx="1132755" cy="523220"/>
            </a:xfrm>
            <a:prstGeom prst="rect">
              <a:avLst/>
            </a:prstGeom>
            <a:noFill/>
            <a:ln>
              <a:noFill/>
            </a:ln>
          </p:spPr>
          <p:txBody>
            <a:bodyPr wrap="none" rtlCol="0">
              <a:spAutoFit/>
            </a:bodyPr>
            <a:lstStyle/>
            <a:p>
              <a:pPr algn="ctr"/>
              <a:r>
                <a:rPr lang="es-ES" sz="1400" dirty="0" err="1">
                  <a:solidFill>
                    <a:srgbClr val="F5D527"/>
                  </a:solidFill>
                  <a:latin typeface="Avenir Book" panose="02000503020000020003" pitchFamily="2" charset="0"/>
                </a:rPr>
                <a:t>atmosphere</a:t>
              </a:r>
              <a:endParaRPr lang="es-ES" sz="1400" dirty="0">
                <a:solidFill>
                  <a:srgbClr val="F5D527"/>
                </a:solidFill>
                <a:latin typeface="Avenir Book" panose="02000503020000020003" pitchFamily="2" charset="0"/>
              </a:endParaRPr>
            </a:p>
            <a:p>
              <a:pPr algn="ctr"/>
              <a:r>
                <a:rPr lang="es-ES" sz="1400" dirty="0">
                  <a:solidFill>
                    <a:srgbClr val="F5D527"/>
                  </a:solidFill>
                  <a:latin typeface="Avenir Book" panose="02000503020000020003" pitchFamily="2" charset="0"/>
                </a:rPr>
                <a:t>(</a:t>
              </a:r>
              <a:r>
                <a:rPr lang="es-ES" sz="1400" dirty="0" err="1">
                  <a:solidFill>
                    <a:srgbClr val="F5D527"/>
                  </a:solidFill>
                  <a:latin typeface="Avenir Book" panose="02000503020000020003" pitchFamily="2" charset="0"/>
                </a:rPr>
                <a:t>weather</a:t>
              </a:r>
              <a:r>
                <a:rPr lang="es-ES" sz="1400" dirty="0">
                  <a:solidFill>
                    <a:srgbClr val="F5D527"/>
                  </a:solidFill>
                  <a:latin typeface="Avenir Book" panose="02000503020000020003" pitchFamily="2" charset="0"/>
                </a:rPr>
                <a:t>)</a:t>
              </a:r>
            </a:p>
          </p:txBody>
        </p:sp>
        <p:sp>
          <p:nvSpPr>
            <p:cNvPr id="31" name="Google Shape;170;p20">
              <a:extLst>
                <a:ext uri="{FF2B5EF4-FFF2-40B4-BE49-F238E27FC236}">
                  <a16:creationId xmlns:a16="http://schemas.microsoft.com/office/drawing/2014/main" id="{27FCC905-8AD2-1140-90BB-A735092F8C13}"/>
                </a:ext>
              </a:extLst>
            </p:cNvPr>
            <p:cNvSpPr>
              <a:spLocks noChangeArrowheads="1"/>
            </p:cNvSpPr>
            <p:nvPr/>
          </p:nvSpPr>
          <p:spPr bwMode="auto">
            <a:xfrm flipV="1">
              <a:off x="790178" y="2603499"/>
              <a:ext cx="771922"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2" name="Google Shape;170;p20">
              <a:extLst>
                <a:ext uri="{FF2B5EF4-FFF2-40B4-BE49-F238E27FC236}">
                  <a16:creationId xmlns:a16="http://schemas.microsoft.com/office/drawing/2014/main" id="{FE3E6E4C-9F8E-0741-871C-EB0B35D8A8F9}"/>
                </a:ext>
              </a:extLst>
            </p:cNvPr>
            <p:cNvSpPr>
              <a:spLocks noChangeArrowheads="1"/>
            </p:cNvSpPr>
            <p:nvPr/>
          </p:nvSpPr>
          <p:spPr bwMode="auto">
            <a:xfrm flipV="1">
              <a:off x="1209278" y="36448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3" name="Google Shape;170;p20">
              <a:extLst>
                <a:ext uri="{FF2B5EF4-FFF2-40B4-BE49-F238E27FC236}">
                  <a16:creationId xmlns:a16="http://schemas.microsoft.com/office/drawing/2014/main" id="{44CA10CA-F2C2-2C47-8462-9809349EC02C}"/>
                </a:ext>
              </a:extLst>
            </p:cNvPr>
            <p:cNvSpPr>
              <a:spLocks noChangeArrowheads="1"/>
            </p:cNvSpPr>
            <p:nvPr/>
          </p:nvSpPr>
          <p:spPr bwMode="auto">
            <a:xfrm flipV="1">
              <a:off x="3292078" y="39242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8" name="CuadroTexto 27">
              <a:extLst>
                <a:ext uri="{FF2B5EF4-FFF2-40B4-BE49-F238E27FC236}">
                  <a16:creationId xmlns:a16="http://schemas.microsoft.com/office/drawing/2014/main" id="{D862FE98-3E4D-D94B-9B4C-C921D02284C9}"/>
                </a:ext>
              </a:extLst>
            </p:cNvPr>
            <p:cNvSpPr txBox="1"/>
            <p:nvPr/>
          </p:nvSpPr>
          <p:spPr>
            <a:xfrm>
              <a:off x="528352" y="4955310"/>
              <a:ext cx="727934" cy="276999"/>
            </a:xfrm>
            <a:prstGeom prst="rect">
              <a:avLst/>
            </a:prstGeom>
            <a:noFill/>
            <a:ln>
              <a:noFill/>
            </a:ln>
          </p:spPr>
          <p:txBody>
            <a:bodyPr wrap="none" rtlCol="0">
              <a:spAutoFit/>
            </a:bodyPr>
            <a:lstStyle/>
            <a:p>
              <a:pPr algn="ctr"/>
              <a:r>
                <a:rPr lang="es-ES" sz="1200" dirty="0">
                  <a:latin typeface="Avenir Book" panose="02000503020000020003" pitchFamily="2" charset="0"/>
                </a:rPr>
                <a:t>~7 </a:t>
              </a:r>
              <a:r>
                <a:rPr lang="es-ES" sz="1200" dirty="0" err="1">
                  <a:latin typeface="Avenir Book" panose="02000503020000020003" pitchFamily="2" charset="0"/>
                </a:rPr>
                <a:t>days</a:t>
              </a:r>
              <a:endParaRPr lang="es-ES" sz="1200" dirty="0">
                <a:latin typeface="Avenir Book" panose="02000503020000020003" pitchFamily="2" charset="0"/>
              </a:endParaRPr>
            </a:p>
          </p:txBody>
        </p:sp>
        <p:sp>
          <p:nvSpPr>
            <p:cNvPr id="39" name="CuadroTexto 28">
              <a:extLst>
                <a:ext uri="{FF2B5EF4-FFF2-40B4-BE49-F238E27FC236}">
                  <a16:creationId xmlns:a16="http://schemas.microsoft.com/office/drawing/2014/main" id="{D3B514FC-BD57-B840-92E4-83E0B27DAD37}"/>
                </a:ext>
              </a:extLst>
            </p:cNvPr>
            <p:cNvSpPr txBox="1"/>
            <p:nvPr/>
          </p:nvSpPr>
          <p:spPr>
            <a:xfrm>
              <a:off x="1247560" y="4955310"/>
              <a:ext cx="813519" cy="276999"/>
            </a:xfrm>
            <a:prstGeom prst="rect">
              <a:avLst/>
            </a:prstGeom>
            <a:noFill/>
            <a:ln>
              <a:noFill/>
            </a:ln>
          </p:spPr>
          <p:txBody>
            <a:bodyPr wrap="none" rtlCol="0">
              <a:spAutoFit/>
            </a:bodyPr>
            <a:lstStyle/>
            <a:p>
              <a:pPr algn="ctr"/>
              <a:r>
                <a:rPr lang="es-ES" sz="1200" dirty="0">
                  <a:latin typeface="Avenir Book" panose="02000503020000020003" pitchFamily="2" charset="0"/>
                </a:rPr>
                <a:t>~30 </a:t>
              </a:r>
              <a:r>
                <a:rPr lang="es-ES" sz="1200" dirty="0" err="1">
                  <a:latin typeface="Avenir Book" panose="02000503020000020003" pitchFamily="2" charset="0"/>
                </a:rPr>
                <a:t>days</a:t>
              </a:r>
              <a:endParaRPr lang="es-ES" sz="1200" dirty="0">
                <a:latin typeface="Avenir Book" panose="02000503020000020003" pitchFamily="2" charset="0"/>
              </a:endParaRPr>
            </a:p>
          </p:txBody>
        </p:sp>
        <p:sp>
          <p:nvSpPr>
            <p:cNvPr id="40" name="CuadroTexto 29">
              <a:extLst>
                <a:ext uri="{FF2B5EF4-FFF2-40B4-BE49-F238E27FC236}">
                  <a16:creationId xmlns:a16="http://schemas.microsoft.com/office/drawing/2014/main" id="{1F58F6D9-89A8-614A-AFBE-513A9E6F39B5}"/>
                </a:ext>
              </a:extLst>
            </p:cNvPr>
            <p:cNvSpPr txBox="1"/>
            <p:nvPr/>
          </p:nvSpPr>
          <p:spPr>
            <a:xfrm>
              <a:off x="2507642" y="4965700"/>
              <a:ext cx="630157" cy="323165"/>
            </a:xfrm>
            <a:prstGeom prst="rect">
              <a:avLst/>
            </a:prstGeom>
            <a:noFill/>
            <a:ln>
              <a:noFill/>
            </a:ln>
          </p:spPr>
          <p:txBody>
            <a:bodyPr wrap="none" rtlCol="0">
              <a:spAutoFit/>
            </a:bodyPr>
            <a:lstStyle/>
            <a:p>
              <a:pPr algn="ctr"/>
              <a:r>
                <a:rPr lang="es-ES" sz="1500" b="1" dirty="0">
                  <a:latin typeface="Avenir Book" panose="02000503020000020003" pitchFamily="2" charset="0"/>
                </a:rPr>
                <a:t>Time</a:t>
              </a:r>
            </a:p>
          </p:txBody>
        </p:sp>
        <p:sp>
          <p:nvSpPr>
            <p:cNvPr id="41" name="Google Shape;170;p20">
              <a:extLst>
                <a:ext uri="{FF2B5EF4-FFF2-40B4-BE49-F238E27FC236}">
                  <a16:creationId xmlns:a16="http://schemas.microsoft.com/office/drawing/2014/main" id="{AF6E8F34-EA5A-8043-9163-79D3614DE9EC}"/>
                </a:ext>
              </a:extLst>
            </p:cNvPr>
            <p:cNvSpPr>
              <a:spLocks noChangeArrowheads="1"/>
            </p:cNvSpPr>
            <p:nvPr/>
          </p:nvSpPr>
          <p:spPr bwMode="auto">
            <a:xfrm flipV="1">
              <a:off x="190500" y="2768598"/>
              <a:ext cx="393700"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42" name="CuadroTexto 34">
              <a:extLst>
                <a:ext uri="{FF2B5EF4-FFF2-40B4-BE49-F238E27FC236}">
                  <a16:creationId xmlns:a16="http://schemas.microsoft.com/office/drawing/2014/main" id="{320FBCA5-7487-7B46-A9CD-32A683B45D6F}"/>
                </a:ext>
              </a:extLst>
            </p:cNvPr>
            <p:cNvSpPr txBox="1"/>
            <p:nvPr/>
          </p:nvSpPr>
          <p:spPr>
            <a:xfrm rot="16200000">
              <a:off x="-254743" y="3492500"/>
              <a:ext cx="1296893" cy="323165"/>
            </a:xfrm>
            <a:prstGeom prst="rect">
              <a:avLst/>
            </a:prstGeom>
            <a:noFill/>
            <a:ln>
              <a:noFill/>
            </a:ln>
          </p:spPr>
          <p:txBody>
            <a:bodyPr wrap="none" rtlCol="0">
              <a:spAutoFit/>
            </a:bodyPr>
            <a:lstStyle/>
            <a:p>
              <a:pPr algn="ctr"/>
              <a:r>
                <a:rPr lang="es-ES" sz="1500" b="1" dirty="0" err="1">
                  <a:latin typeface="Avenir Book" panose="02000503020000020003" pitchFamily="2" charset="0"/>
                </a:rPr>
                <a:t>Predictability</a:t>
              </a:r>
              <a:endParaRPr lang="es-ES" sz="1500" b="1" dirty="0">
                <a:latin typeface="Avenir Book" panose="02000503020000020003" pitchFamily="2" charset="0"/>
              </a:endParaRPr>
            </a:p>
          </p:txBody>
        </p:sp>
        <p:sp>
          <p:nvSpPr>
            <p:cNvPr id="43" name="Rectángulo 36">
              <a:extLst>
                <a:ext uri="{FF2B5EF4-FFF2-40B4-BE49-F238E27FC236}">
                  <a16:creationId xmlns:a16="http://schemas.microsoft.com/office/drawing/2014/main" id="{963299D5-4F0D-0B48-9B45-E7168FC2C078}"/>
                </a:ext>
              </a:extLst>
            </p:cNvPr>
            <p:cNvSpPr/>
            <p:nvPr/>
          </p:nvSpPr>
          <p:spPr>
            <a:xfrm>
              <a:off x="2208755" y="2849634"/>
              <a:ext cx="1564300" cy="215444"/>
            </a:xfrm>
            <a:prstGeom prst="rect">
              <a:avLst/>
            </a:prstGeom>
          </p:spPr>
          <p:txBody>
            <a:bodyPr wrap="square">
              <a:spAutoFit/>
            </a:bodyPr>
            <a:lstStyle/>
            <a:p>
              <a:pPr algn="ctr"/>
              <a:r>
                <a:rPr lang="es-ES" sz="800" dirty="0">
                  <a:solidFill>
                    <a:srgbClr val="000000"/>
                  </a:solidFill>
                  <a:latin typeface="Avenir Book" panose="02000503020000020003" pitchFamily="2" charset="0"/>
                </a:rPr>
                <a:t>©Paul </a:t>
              </a:r>
              <a:r>
                <a:rPr lang="es-ES" sz="800" dirty="0" err="1">
                  <a:solidFill>
                    <a:srgbClr val="000000"/>
                  </a:solidFill>
                  <a:latin typeface="Avenir Book" panose="02000503020000020003" pitchFamily="2" charset="0"/>
                </a:rPr>
                <a:t>Dirmeyer</a:t>
              </a:r>
              <a:r>
                <a:rPr lang="es-ES" sz="800" dirty="0">
                  <a:solidFill>
                    <a:srgbClr val="000000"/>
                  </a:solidFill>
                  <a:latin typeface="Avenir Book" panose="02000503020000020003" pitchFamily="2" charset="0"/>
                </a:rPr>
                <a:t> (GMU/COLA)</a:t>
              </a:r>
            </a:p>
          </p:txBody>
        </p:sp>
        <p:sp>
          <p:nvSpPr>
            <p:cNvPr id="44" name="Google Shape;170;p20">
              <a:extLst>
                <a:ext uri="{FF2B5EF4-FFF2-40B4-BE49-F238E27FC236}">
                  <a16:creationId xmlns:a16="http://schemas.microsoft.com/office/drawing/2014/main" id="{A0115537-679A-DF4B-BD85-16707E5B0C16}"/>
                </a:ext>
              </a:extLst>
            </p:cNvPr>
            <p:cNvSpPr>
              <a:spLocks noChangeArrowheads="1"/>
            </p:cNvSpPr>
            <p:nvPr/>
          </p:nvSpPr>
          <p:spPr bwMode="auto">
            <a:xfrm flipV="1">
              <a:off x="4244578" y="2463800"/>
              <a:ext cx="771922" cy="18922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grpSp>
      <p:sp>
        <p:nvSpPr>
          <p:cNvPr id="47" name="CustomShape 7">
            <a:extLst>
              <a:ext uri="{FF2B5EF4-FFF2-40B4-BE49-F238E27FC236}">
                <a16:creationId xmlns:a16="http://schemas.microsoft.com/office/drawing/2014/main" id="{3CE7FF11-5603-194D-A6BA-32756EB0522E}"/>
              </a:ext>
            </a:extLst>
          </p:cNvPr>
          <p:cNvSpPr/>
          <p:nvPr/>
        </p:nvSpPr>
        <p:spPr>
          <a:xfrm>
            <a:off x="5267337" y="1430590"/>
            <a:ext cx="292186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spc="-1" dirty="0">
                <a:solidFill>
                  <a:srgbClr val="0070C0"/>
                </a:solidFill>
                <a:uFill>
                  <a:solidFill>
                    <a:srgbClr val="FFFFFF"/>
                  </a:solidFill>
                </a:uFill>
                <a:latin typeface="Avenir Book" panose="02000503020000020003" pitchFamily="2" charset="0"/>
              </a:rPr>
              <a:t>Weather prediction</a:t>
            </a:r>
            <a:endParaRPr lang="en-US" sz="2000" b="0" strike="noStrike" spc="-1" dirty="0">
              <a:solidFill>
                <a:srgbClr val="000000"/>
              </a:solidFill>
              <a:uFill>
                <a:solidFill>
                  <a:srgbClr val="FFFFFF"/>
                </a:solidFill>
              </a:uFill>
              <a:latin typeface="Avenir Book" panose="02000503020000020003" pitchFamily="2" charset="0"/>
            </a:endParaRPr>
          </a:p>
        </p:txBody>
      </p:sp>
      <p:sp>
        <p:nvSpPr>
          <p:cNvPr id="48" name="Rectángulo 8">
            <a:extLst>
              <a:ext uri="{FF2B5EF4-FFF2-40B4-BE49-F238E27FC236}">
                <a16:creationId xmlns:a16="http://schemas.microsoft.com/office/drawing/2014/main" id="{9FC3A315-A890-D347-8D1C-9D3039E47E8D}"/>
              </a:ext>
            </a:extLst>
          </p:cNvPr>
          <p:cNvSpPr/>
          <p:nvPr/>
        </p:nvSpPr>
        <p:spPr>
          <a:xfrm>
            <a:off x="8230762" y="2534692"/>
            <a:ext cx="3257556" cy="923330"/>
          </a:xfrm>
          <a:prstGeom prst="rect">
            <a:avLst/>
          </a:prstGeom>
          <a:solidFill>
            <a:schemeClr val="accent1">
              <a:lumMod val="20000"/>
              <a:lumOff val="80000"/>
            </a:schemeClr>
          </a:solidFill>
        </p:spPr>
        <p:txBody>
          <a:bodyPr wrap="square">
            <a:spAutoFit/>
          </a:bodyPr>
          <a:lstStyle/>
          <a:p>
            <a:pPr marL="360" algn="ctr">
              <a:lnSpc>
                <a:spcPct val="100000"/>
              </a:lnSpc>
              <a:buClr>
                <a:srgbClr val="C00000"/>
              </a:buClr>
            </a:pPr>
            <a:r>
              <a:rPr lang="en-US" spc="-1" dirty="0">
                <a:uFill>
                  <a:solidFill>
                    <a:srgbClr val="FFFFFF"/>
                  </a:solidFill>
                </a:uFill>
                <a:latin typeface="Avenir Book" panose="02000503020000020003" pitchFamily="2" charset="0"/>
              </a:rPr>
              <a:t>Due to the chaotic nature of atmospheric variability (</a:t>
            </a:r>
            <a:r>
              <a:rPr lang="en-US" b="1" spc="-1" dirty="0">
                <a:uFill>
                  <a:solidFill>
                    <a:srgbClr val="FFFFFF"/>
                  </a:solidFill>
                </a:uFill>
                <a:latin typeface="Avenir" panose="02000503020000020003" pitchFamily="2" charset="0"/>
              </a:rPr>
              <a:t>butterfly effect</a:t>
            </a:r>
            <a:r>
              <a:rPr lang="en-US" spc="-1" dirty="0">
                <a:uFill>
                  <a:solidFill>
                    <a:srgbClr val="FFFFFF"/>
                  </a:solidFill>
                </a:uFill>
                <a:latin typeface="Avenir Book" panose="02000503020000020003" pitchFamily="2" charset="0"/>
              </a:rPr>
              <a:t>)</a:t>
            </a:r>
          </a:p>
        </p:txBody>
      </p:sp>
      <p:sp>
        <p:nvSpPr>
          <p:cNvPr id="60" name="Rectángulo 58">
            <a:extLst>
              <a:ext uri="{FF2B5EF4-FFF2-40B4-BE49-F238E27FC236}">
                <a16:creationId xmlns:a16="http://schemas.microsoft.com/office/drawing/2014/main" id="{475DEB8D-FDBA-E64F-A74C-FFB78625A62D}"/>
              </a:ext>
            </a:extLst>
          </p:cNvPr>
          <p:cNvSpPr/>
          <p:nvPr/>
        </p:nvSpPr>
        <p:spPr>
          <a:xfrm>
            <a:off x="921095" y="5252792"/>
            <a:ext cx="1859805" cy="323165"/>
          </a:xfrm>
          <a:prstGeom prst="rect">
            <a:avLst/>
          </a:prstGeom>
        </p:spPr>
        <p:txBody>
          <a:bodyPr wrap="none">
            <a:spAutoFit/>
          </a:bodyPr>
          <a:lstStyle/>
          <a:p>
            <a:r>
              <a:rPr lang="es-ES" sz="1500" i="1" dirty="0" err="1">
                <a:solidFill>
                  <a:schemeClr val="accent3">
                    <a:lumMod val="75000"/>
                  </a:schemeClr>
                </a:solidFill>
                <a:latin typeface="Avenir Book" panose="02000503020000020003" pitchFamily="2" charset="0"/>
                <a:cs typeface="Arial" panose="020B0604020202020204" pitchFamily="34" charset="0"/>
              </a:rPr>
              <a:t>Mariotti</a:t>
            </a:r>
            <a:r>
              <a:rPr lang="es-ES" sz="1500" i="1" dirty="0">
                <a:solidFill>
                  <a:schemeClr val="accent3">
                    <a:lumMod val="75000"/>
                  </a:schemeClr>
                </a:solidFill>
                <a:latin typeface="Avenir Book" panose="02000503020000020003" pitchFamily="2" charset="0"/>
                <a:cs typeface="Arial" panose="020B0604020202020204" pitchFamily="34" charset="0"/>
              </a:rPr>
              <a:t> et al (2018)</a:t>
            </a:r>
          </a:p>
        </p:txBody>
      </p:sp>
      <p:pic>
        <p:nvPicPr>
          <p:cNvPr id="61" name="Imagen 9">
            <a:extLst>
              <a:ext uri="{FF2B5EF4-FFF2-40B4-BE49-F238E27FC236}">
                <a16:creationId xmlns:a16="http://schemas.microsoft.com/office/drawing/2014/main" id="{FD6C153C-BA31-1C4B-85A3-09F39D05E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7344" y="1965004"/>
            <a:ext cx="2001176" cy="2011438"/>
          </a:xfrm>
          <a:prstGeom prst="rect">
            <a:avLst/>
          </a:prstGeom>
        </p:spPr>
      </p:pic>
      <p:sp>
        <p:nvSpPr>
          <p:cNvPr id="36" name="CuadroTexto 25">
            <a:extLst>
              <a:ext uri="{FF2B5EF4-FFF2-40B4-BE49-F238E27FC236}">
                <a16:creationId xmlns:a16="http://schemas.microsoft.com/office/drawing/2014/main" id="{8566E4CB-A9DB-3F47-8167-C12422C5095B}"/>
              </a:ext>
            </a:extLst>
          </p:cNvPr>
          <p:cNvSpPr txBox="1"/>
          <p:nvPr/>
        </p:nvSpPr>
        <p:spPr>
          <a:xfrm>
            <a:off x="2599455" y="3876024"/>
            <a:ext cx="1292566" cy="307777"/>
          </a:xfrm>
          <a:prstGeom prst="rect">
            <a:avLst/>
          </a:prstGeom>
          <a:noFill/>
          <a:ln>
            <a:noFill/>
          </a:ln>
        </p:spPr>
        <p:txBody>
          <a:bodyPr wrap="none" rtlCol="0">
            <a:spAutoFit/>
          </a:bodyPr>
          <a:lstStyle/>
          <a:p>
            <a:pPr algn="ctr"/>
            <a:r>
              <a:rPr lang="es-ES" sz="1400" dirty="0" err="1">
                <a:solidFill>
                  <a:schemeClr val="bg1">
                    <a:lumMod val="85000"/>
                  </a:schemeClr>
                </a:solidFill>
                <a:latin typeface="Avenir Light" panose="020B0402020203020204" pitchFamily="34" charset="77"/>
              </a:rPr>
              <a:t>ocean</a:t>
            </a:r>
            <a:r>
              <a:rPr lang="es-ES" sz="1400" dirty="0">
                <a:solidFill>
                  <a:schemeClr val="bg1">
                    <a:lumMod val="85000"/>
                  </a:schemeClr>
                </a:solidFill>
                <a:latin typeface="Avenir Light" panose="020B0402020203020204" pitchFamily="34" charset="77"/>
              </a:rPr>
              <a:t>/sea ice</a:t>
            </a:r>
          </a:p>
        </p:txBody>
      </p:sp>
      <p:sp>
        <p:nvSpPr>
          <p:cNvPr id="59" name="CuadroTexto 26">
            <a:extLst>
              <a:ext uri="{FF2B5EF4-FFF2-40B4-BE49-F238E27FC236}">
                <a16:creationId xmlns:a16="http://schemas.microsoft.com/office/drawing/2014/main" id="{8CB30FE2-126A-054B-94EC-0F23E33BEAD2}"/>
              </a:ext>
            </a:extLst>
          </p:cNvPr>
          <p:cNvSpPr txBox="1"/>
          <p:nvPr/>
        </p:nvSpPr>
        <p:spPr>
          <a:xfrm>
            <a:off x="923680" y="3787124"/>
            <a:ext cx="529312" cy="307777"/>
          </a:xfrm>
          <a:prstGeom prst="rect">
            <a:avLst/>
          </a:prstGeom>
          <a:noFill/>
          <a:ln>
            <a:noFill/>
          </a:ln>
        </p:spPr>
        <p:txBody>
          <a:bodyPr wrap="none" rtlCol="0">
            <a:spAutoFit/>
          </a:bodyPr>
          <a:lstStyle/>
          <a:p>
            <a:pPr algn="ctr"/>
            <a:r>
              <a:rPr lang="es-ES" sz="1400" dirty="0" err="1">
                <a:solidFill>
                  <a:schemeClr val="bg1">
                    <a:lumMod val="85000"/>
                  </a:schemeClr>
                </a:solidFill>
                <a:latin typeface="Avenir Light" panose="020B0402020203020204" pitchFamily="34" charset="77"/>
              </a:rPr>
              <a:t>land</a:t>
            </a:r>
            <a:endParaRPr lang="es-ES" sz="1400" dirty="0">
              <a:solidFill>
                <a:schemeClr val="bg1">
                  <a:lumMod val="85000"/>
                </a:schemeClr>
              </a:solidFill>
              <a:latin typeface="Avenir Light" panose="020B0402020203020204" pitchFamily="34" charset="77"/>
            </a:endParaRPr>
          </a:p>
        </p:txBody>
      </p:sp>
      <p:grpSp>
        <p:nvGrpSpPr>
          <p:cNvPr id="62" name="Agrupar 35">
            <a:extLst>
              <a:ext uri="{FF2B5EF4-FFF2-40B4-BE49-F238E27FC236}">
                <a16:creationId xmlns:a16="http://schemas.microsoft.com/office/drawing/2014/main" id="{D0E39D18-A7B3-E349-986A-5BF354A6184D}"/>
              </a:ext>
            </a:extLst>
          </p:cNvPr>
          <p:cNvGrpSpPr/>
          <p:nvPr/>
        </p:nvGrpSpPr>
        <p:grpSpPr>
          <a:xfrm>
            <a:off x="5577026" y="4711300"/>
            <a:ext cx="2232858" cy="1602407"/>
            <a:chOff x="635000" y="4673600"/>
            <a:chExt cx="2232858" cy="1602407"/>
          </a:xfrm>
        </p:grpSpPr>
        <p:pic>
          <p:nvPicPr>
            <p:cNvPr id="63" name="Google Shape;63;p8">
              <a:extLst>
                <a:ext uri="{FF2B5EF4-FFF2-40B4-BE49-F238E27FC236}">
                  <a16:creationId xmlns:a16="http://schemas.microsoft.com/office/drawing/2014/main" id="{22DAA048-5D88-5A43-8135-8C6BEDA3394E}"/>
                </a:ext>
              </a:extLst>
            </p:cNvPr>
            <p:cNvPicPr preferRelativeResize="0"/>
            <p:nvPr/>
          </p:nvPicPr>
          <p:blipFill rotWithShape="1">
            <a:blip r:embed="rId4">
              <a:alphaModFix/>
            </a:blip>
            <a:srcRect t="4445" b="37962"/>
            <a:stretch/>
          </p:blipFill>
          <p:spPr>
            <a:xfrm>
              <a:off x="635000" y="4673600"/>
              <a:ext cx="1846669" cy="1602407"/>
            </a:xfrm>
            <a:prstGeom prst="rect">
              <a:avLst/>
            </a:prstGeom>
            <a:noFill/>
            <a:ln w="19050">
              <a:solidFill>
                <a:schemeClr val="tx2"/>
              </a:solidFill>
            </a:ln>
          </p:spPr>
        </p:pic>
        <p:sp>
          <p:nvSpPr>
            <p:cNvPr id="64" name="Google Shape;64;p8">
              <a:extLst>
                <a:ext uri="{FF2B5EF4-FFF2-40B4-BE49-F238E27FC236}">
                  <a16:creationId xmlns:a16="http://schemas.microsoft.com/office/drawing/2014/main" id="{19947606-7347-6441-9F82-6C9483D4A801}"/>
                </a:ext>
              </a:extLst>
            </p:cNvPr>
            <p:cNvSpPr txBox="1"/>
            <p:nvPr/>
          </p:nvSpPr>
          <p:spPr>
            <a:xfrm>
              <a:off x="746958" y="4712030"/>
              <a:ext cx="2120900" cy="276999"/>
            </a:xfrm>
            <a:prstGeom prst="rect">
              <a:avLst/>
            </a:prstGeom>
            <a:noFill/>
            <a:ln>
              <a:noFill/>
            </a:ln>
          </p:spPr>
          <p:txBody>
            <a:bodyPr spcFirstLastPara="1" wrap="square" lIns="91425" tIns="45700" rIns="91425" bIns="45700" anchor="t" anchorCtr="0">
              <a:noAutofit/>
            </a:bodyPr>
            <a:lstStyle/>
            <a:p>
              <a:pPr lvl="0"/>
              <a:r>
                <a:rPr lang="es-ES" sz="800" dirty="0">
                  <a:solidFill>
                    <a:schemeClr val="bg1"/>
                  </a:solidFill>
                  <a:latin typeface="Avenir Book" panose="02000503020000020003" pitchFamily="2" charset="0"/>
                  <a:cs typeface="Arial"/>
                </a:rPr>
                <a:t>©</a:t>
              </a:r>
              <a:r>
                <a:rPr lang="en-US" sz="800" dirty="0">
                  <a:solidFill>
                    <a:schemeClr val="lt1"/>
                  </a:solidFill>
                  <a:latin typeface="Avenir Book" panose="02000503020000020003" pitchFamily="2" charset="0"/>
                  <a:ea typeface="Calibri"/>
                  <a:cs typeface="Arial"/>
                  <a:sym typeface="Calibri"/>
                </a:rPr>
                <a:t>National Research Council</a:t>
              </a:r>
              <a:endParaRPr sz="800" dirty="0">
                <a:solidFill>
                  <a:schemeClr val="lt1"/>
                </a:solidFill>
                <a:latin typeface="Avenir Book" panose="02000503020000020003" pitchFamily="2" charset="0"/>
                <a:ea typeface="Calibri"/>
                <a:cs typeface="Arial"/>
                <a:sym typeface="Calibri"/>
              </a:endParaRPr>
            </a:p>
          </p:txBody>
        </p:sp>
      </p:grpSp>
      <p:sp>
        <p:nvSpPr>
          <p:cNvPr id="65" name="CustomShape 2">
            <a:extLst>
              <a:ext uri="{FF2B5EF4-FFF2-40B4-BE49-F238E27FC236}">
                <a16:creationId xmlns:a16="http://schemas.microsoft.com/office/drawing/2014/main" id="{B627B084-3551-B14B-8870-683E31D7F812}"/>
              </a:ext>
            </a:extLst>
          </p:cNvPr>
          <p:cNvSpPr/>
          <p:nvPr/>
        </p:nvSpPr>
        <p:spPr>
          <a:xfrm>
            <a:off x="5786956" y="4343485"/>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dirty="0">
                <a:solidFill>
                  <a:srgbClr val="595959"/>
                </a:solidFill>
                <a:uFill>
                  <a:solidFill>
                    <a:srgbClr val="FFFFFF"/>
                  </a:solidFill>
                </a:uFill>
                <a:latin typeface="Avenir Book" panose="02000503020000020003" pitchFamily="2" charset="0"/>
              </a:rPr>
              <a:t>atmosphere</a:t>
            </a:r>
            <a:endParaRPr lang="en-US" sz="1800" b="0" strike="noStrike" spc="-1" dirty="0">
              <a:solidFill>
                <a:srgbClr val="000000"/>
              </a:solidFill>
              <a:uFill>
                <a:solidFill>
                  <a:srgbClr val="FFFFFF"/>
                </a:solidFill>
              </a:uFill>
              <a:latin typeface="Avenir Book" panose="02000503020000020003" pitchFamily="2" charset="0"/>
            </a:endParaRPr>
          </a:p>
        </p:txBody>
      </p:sp>
    </p:spTree>
    <p:extLst>
      <p:ext uri="{BB962C8B-B14F-4D97-AF65-F5344CB8AC3E}">
        <p14:creationId xmlns:p14="http://schemas.microsoft.com/office/powerpoint/2010/main" val="1801425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ítulo 1">
            <a:extLst>
              <a:ext uri="{FF2B5EF4-FFF2-40B4-BE49-F238E27FC236}">
                <a16:creationId xmlns:a16="http://schemas.microsoft.com/office/drawing/2014/main" id="{004E6772-244B-E744-B277-C26C98F8F622}"/>
              </a:ext>
            </a:extLst>
          </p:cNvPr>
          <p:cNvSpPr>
            <a:spLocks noGrp="1"/>
          </p:cNvSpPr>
          <p:nvPr>
            <p:ph type="title"/>
          </p:nvPr>
        </p:nvSpPr>
        <p:spPr>
          <a:xfrm>
            <a:off x="462890" y="218250"/>
            <a:ext cx="11077946"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Light" panose="020B0402020203020204" pitchFamily="34" charset="77"/>
              </a:rPr>
              <a:t>near-term</a:t>
            </a:r>
            <a:r>
              <a:rPr lang="es-ES" sz="3600" dirty="0">
                <a:latin typeface="Avenir Light" panose="020B0402020203020204" pitchFamily="34" charset="77"/>
              </a:rPr>
              <a:t> </a:t>
            </a:r>
            <a:r>
              <a:rPr lang="es-ES" sz="3600" dirty="0" err="1">
                <a:latin typeface="Avenir Light" panose="020B0402020203020204" pitchFamily="34" charset="77"/>
              </a:rPr>
              <a:t>climate</a:t>
            </a:r>
            <a:r>
              <a:rPr lang="es-ES" sz="3600" dirty="0">
                <a:latin typeface="Avenir Light" panose="020B0402020203020204" pitchFamily="34" charset="77"/>
              </a:rPr>
              <a:t> </a:t>
            </a:r>
            <a:r>
              <a:rPr lang="es-ES" sz="3600" dirty="0" err="1">
                <a:latin typeface="Avenir Light" panose="020B0402020203020204" pitchFamily="34" charset="77"/>
              </a:rPr>
              <a:t>prediction</a:t>
            </a:r>
            <a:endParaRPr lang="es-ES" sz="3600" dirty="0">
              <a:latin typeface="Avenir Light" panose="020B0402020203020204" pitchFamily="34" charset="77"/>
            </a:endParaRPr>
          </a:p>
        </p:txBody>
      </p:sp>
      <p:sp>
        <p:nvSpPr>
          <p:cNvPr id="37" name="Título 1">
            <a:extLst>
              <a:ext uri="{FF2B5EF4-FFF2-40B4-BE49-F238E27FC236}">
                <a16:creationId xmlns:a16="http://schemas.microsoft.com/office/drawing/2014/main" id="{475C9A20-E6F0-2F49-BF09-22F7CAA24937}"/>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Internal</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sources</a:t>
            </a:r>
            <a:r>
              <a:rPr lang="es-ES" sz="2700" b="0" dirty="0">
                <a:solidFill>
                  <a:schemeClr val="tx1"/>
                </a:solidFill>
                <a:latin typeface="Avenir Light" panose="020B0402020203020204" pitchFamily="34" charset="77"/>
              </a:rPr>
              <a:t> of </a:t>
            </a:r>
            <a:r>
              <a:rPr lang="es-ES" sz="2700" b="0" dirty="0" err="1">
                <a:solidFill>
                  <a:schemeClr val="tx1"/>
                </a:solidFill>
                <a:latin typeface="Avenir Light" panose="020B0402020203020204" pitchFamily="34" charset="77"/>
              </a:rPr>
              <a:t>predictability</a:t>
            </a:r>
            <a:endParaRPr lang="es-ES" sz="2700" dirty="0">
              <a:solidFill>
                <a:schemeClr val="tx1"/>
              </a:solidFill>
              <a:latin typeface="Avenir Light" panose="020B0402020203020204" pitchFamily="34" charset="77"/>
            </a:endParaRPr>
          </a:p>
        </p:txBody>
      </p:sp>
      <p:sp>
        <p:nvSpPr>
          <p:cNvPr id="23" name="CustomShape 8">
            <a:extLst>
              <a:ext uri="{FF2B5EF4-FFF2-40B4-BE49-F238E27FC236}">
                <a16:creationId xmlns:a16="http://schemas.microsoft.com/office/drawing/2014/main" id="{1B81E4E5-A859-444B-B7E5-ECF8EFCF8C94}"/>
              </a:ext>
            </a:extLst>
          </p:cNvPr>
          <p:cNvSpPr/>
          <p:nvPr/>
        </p:nvSpPr>
        <p:spPr>
          <a:xfrm>
            <a:off x="8911423" y="1457409"/>
            <a:ext cx="2120936" cy="42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spc="-1" dirty="0">
                <a:solidFill>
                  <a:srgbClr val="0070C0"/>
                </a:solidFill>
                <a:uFill>
                  <a:solidFill>
                    <a:srgbClr val="FFFFFF"/>
                  </a:solidFill>
                </a:uFill>
                <a:latin typeface="Avenir Book" panose="02000503020000020003" pitchFamily="2" charset="0"/>
              </a:rPr>
              <a:t>~ 10 days</a:t>
            </a:r>
            <a:endParaRPr lang="en-US" sz="2000" b="0" strike="noStrike" spc="-1" dirty="0">
              <a:solidFill>
                <a:srgbClr val="000000"/>
              </a:solidFill>
              <a:uFill>
                <a:solidFill>
                  <a:srgbClr val="FFFFFF"/>
                </a:solidFill>
              </a:uFill>
              <a:latin typeface="Avenir Book" panose="02000503020000020003" pitchFamily="2" charset="0"/>
            </a:endParaRPr>
          </a:p>
        </p:txBody>
      </p:sp>
      <p:sp>
        <p:nvSpPr>
          <p:cNvPr id="26" name="CustomShape 12">
            <a:extLst>
              <a:ext uri="{FF2B5EF4-FFF2-40B4-BE49-F238E27FC236}">
                <a16:creationId xmlns:a16="http://schemas.microsoft.com/office/drawing/2014/main" id="{C09FFA5D-F398-5249-95D7-97F2FF085592}"/>
              </a:ext>
            </a:extLst>
          </p:cNvPr>
          <p:cNvSpPr/>
          <p:nvPr/>
        </p:nvSpPr>
        <p:spPr>
          <a:xfrm>
            <a:off x="7802303" y="1468360"/>
            <a:ext cx="1043995" cy="360000"/>
          </a:xfrm>
          <a:prstGeom prst="rightArrow">
            <a:avLst>
              <a:gd name="adj1" fmla="val 50000"/>
              <a:gd name="adj2"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sp>
      <p:grpSp>
        <p:nvGrpSpPr>
          <p:cNvPr id="27" name="Agrupar 7">
            <a:extLst>
              <a:ext uri="{FF2B5EF4-FFF2-40B4-BE49-F238E27FC236}">
                <a16:creationId xmlns:a16="http://schemas.microsoft.com/office/drawing/2014/main" id="{9DB0258F-0E97-7E47-B7C8-BAC8BA85B053}"/>
              </a:ext>
            </a:extLst>
          </p:cNvPr>
          <p:cNvGrpSpPr/>
          <p:nvPr/>
        </p:nvGrpSpPr>
        <p:grpSpPr>
          <a:xfrm>
            <a:off x="-8782" y="2032938"/>
            <a:ext cx="4826000" cy="3255764"/>
            <a:chOff x="190500" y="2055814"/>
            <a:chExt cx="4826000" cy="3255764"/>
          </a:xfrm>
        </p:grpSpPr>
        <p:grpSp>
          <p:nvGrpSpPr>
            <p:cNvPr id="28" name="Agrupar 2">
              <a:extLst>
                <a:ext uri="{FF2B5EF4-FFF2-40B4-BE49-F238E27FC236}">
                  <a16:creationId xmlns:a16="http://schemas.microsoft.com/office/drawing/2014/main" id="{118207D2-6ADD-5849-AA18-C82A54F2C06E}"/>
                </a:ext>
              </a:extLst>
            </p:cNvPr>
            <p:cNvGrpSpPr/>
            <p:nvPr/>
          </p:nvGrpSpPr>
          <p:grpSpPr>
            <a:xfrm>
              <a:off x="558800" y="2055814"/>
              <a:ext cx="3797300" cy="3255764"/>
              <a:chOff x="558800" y="2055814"/>
              <a:chExt cx="3797300" cy="3255764"/>
            </a:xfrm>
          </p:grpSpPr>
          <p:pic>
            <p:nvPicPr>
              <p:cNvPr id="45" name="Imagen 1">
                <a:extLst>
                  <a:ext uri="{FF2B5EF4-FFF2-40B4-BE49-F238E27FC236}">
                    <a16:creationId xmlns:a16="http://schemas.microsoft.com/office/drawing/2014/main" id="{76B5EC83-5636-3145-950D-69BEBFE8D9E8}"/>
                  </a:ext>
                </a:extLst>
              </p:cNvPr>
              <p:cNvPicPr>
                <a:picLocks noChangeAspect="1"/>
              </p:cNvPicPr>
              <p:nvPr/>
            </p:nvPicPr>
            <p:blipFill rotWithShape="1">
              <a:blip r:embed="rId2">
                <a:extLst>
                  <a:ext uri="{28A0092B-C50C-407E-A947-70E740481C1C}">
                    <a14:useLocalDpi xmlns:a14="http://schemas.microsoft.com/office/drawing/2010/main" val="0"/>
                  </a:ext>
                </a:extLst>
              </a:blip>
              <a:srcRect l="4777"/>
              <a:stretch/>
            </p:blipFill>
            <p:spPr bwMode="auto">
              <a:xfrm>
                <a:off x="558800" y="2055814"/>
                <a:ext cx="3797300" cy="3157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 name="CuadroTexto 30">
                <a:extLst>
                  <a:ext uri="{FF2B5EF4-FFF2-40B4-BE49-F238E27FC236}">
                    <a16:creationId xmlns:a16="http://schemas.microsoft.com/office/drawing/2014/main" id="{1EF1A0B2-A3BB-D249-951A-9BCB683D1A06}"/>
                  </a:ext>
                </a:extLst>
              </p:cNvPr>
              <p:cNvSpPr txBox="1"/>
              <p:nvPr/>
            </p:nvSpPr>
            <p:spPr>
              <a:xfrm>
                <a:off x="685800" y="5003800"/>
                <a:ext cx="3517900" cy="307778"/>
              </a:xfrm>
              <a:prstGeom prst="rect">
                <a:avLst/>
              </a:prstGeom>
              <a:solidFill>
                <a:srgbClr val="FFFFFF"/>
              </a:solidFill>
              <a:ln>
                <a:noFill/>
              </a:ln>
            </p:spPr>
            <p:txBody>
              <a:bodyPr wrap="square" rtlCol="0">
                <a:spAutoFit/>
              </a:bodyPr>
              <a:lstStyle/>
              <a:p>
                <a:pPr algn="ctr"/>
                <a:endParaRPr lang="es-ES" sz="1400" dirty="0">
                  <a:solidFill>
                    <a:srgbClr val="008000"/>
                  </a:solidFill>
                </a:endParaRPr>
              </a:p>
            </p:txBody>
          </p:sp>
        </p:grpSp>
        <p:sp>
          <p:nvSpPr>
            <p:cNvPr id="30" name="CuadroTexto 1">
              <a:extLst>
                <a:ext uri="{FF2B5EF4-FFF2-40B4-BE49-F238E27FC236}">
                  <a16:creationId xmlns:a16="http://schemas.microsoft.com/office/drawing/2014/main" id="{50E1E8BA-7BE1-2F4A-88A9-ECD9C53CDFC7}"/>
                </a:ext>
              </a:extLst>
            </p:cNvPr>
            <p:cNvSpPr txBox="1"/>
            <p:nvPr/>
          </p:nvSpPr>
          <p:spPr>
            <a:xfrm>
              <a:off x="757741" y="2997200"/>
              <a:ext cx="1132755" cy="523220"/>
            </a:xfrm>
            <a:prstGeom prst="rect">
              <a:avLst/>
            </a:prstGeom>
            <a:noFill/>
            <a:ln>
              <a:noFill/>
            </a:ln>
          </p:spPr>
          <p:txBody>
            <a:bodyPr wrap="none" rtlCol="0">
              <a:spAutoFit/>
            </a:bodyPr>
            <a:lstStyle/>
            <a:p>
              <a:pPr algn="ctr"/>
              <a:r>
                <a:rPr lang="es-ES" sz="1400" dirty="0" err="1">
                  <a:solidFill>
                    <a:schemeClr val="bg1">
                      <a:lumMod val="85000"/>
                    </a:schemeClr>
                  </a:solidFill>
                  <a:latin typeface="Avenir Light" panose="020B0402020203020204" pitchFamily="34" charset="77"/>
                </a:rPr>
                <a:t>atmosphere</a:t>
              </a:r>
              <a:endParaRPr lang="es-ES" sz="1400" dirty="0">
                <a:solidFill>
                  <a:schemeClr val="bg1">
                    <a:lumMod val="85000"/>
                  </a:schemeClr>
                </a:solidFill>
                <a:latin typeface="Avenir Light" panose="020B0402020203020204" pitchFamily="34" charset="77"/>
              </a:endParaRPr>
            </a:p>
            <a:p>
              <a:pPr algn="ctr"/>
              <a:r>
                <a:rPr lang="es-ES" sz="1400" dirty="0">
                  <a:solidFill>
                    <a:schemeClr val="bg1">
                      <a:lumMod val="85000"/>
                    </a:schemeClr>
                  </a:solidFill>
                  <a:latin typeface="Avenir Light" panose="020B0402020203020204" pitchFamily="34" charset="77"/>
                </a:rPr>
                <a:t>(</a:t>
              </a:r>
              <a:r>
                <a:rPr lang="es-ES" sz="1400" dirty="0" err="1">
                  <a:solidFill>
                    <a:schemeClr val="bg1">
                      <a:lumMod val="85000"/>
                    </a:schemeClr>
                  </a:solidFill>
                  <a:latin typeface="Avenir Light" panose="020B0402020203020204" pitchFamily="34" charset="77"/>
                </a:rPr>
                <a:t>weather</a:t>
              </a:r>
              <a:r>
                <a:rPr lang="es-ES" sz="1400" dirty="0">
                  <a:solidFill>
                    <a:schemeClr val="bg1">
                      <a:lumMod val="85000"/>
                    </a:schemeClr>
                  </a:solidFill>
                  <a:latin typeface="Avenir Light" panose="020B0402020203020204" pitchFamily="34" charset="77"/>
                </a:rPr>
                <a:t>)</a:t>
              </a:r>
            </a:p>
          </p:txBody>
        </p:sp>
        <p:sp>
          <p:nvSpPr>
            <p:cNvPr id="31" name="Google Shape;170;p20">
              <a:extLst>
                <a:ext uri="{FF2B5EF4-FFF2-40B4-BE49-F238E27FC236}">
                  <a16:creationId xmlns:a16="http://schemas.microsoft.com/office/drawing/2014/main" id="{27FCC905-8AD2-1140-90BB-A735092F8C13}"/>
                </a:ext>
              </a:extLst>
            </p:cNvPr>
            <p:cNvSpPr>
              <a:spLocks noChangeArrowheads="1"/>
            </p:cNvSpPr>
            <p:nvPr/>
          </p:nvSpPr>
          <p:spPr bwMode="auto">
            <a:xfrm flipV="1">
              <a:off x="790178" y="2603499"/>
              <a:ext cx="771922"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2" name="Google Shape;170;p20">
              <a:extLst>
                <a:ext uri="{FF2B5EF4-FFF2-40B4-BE49-F238E27FC236}">
                  <a16:creationId xmlns:a16="http://schemas.microsoft.com/office/drawing/2014/main" id="{FE3E6E4C-9F8E-0741-871C-EB0B35D8A8F9}"/>
                </a:ext>
              </a:extLst>
            </p:cNvPr>
            <p:cNvSpPr>
              <a:spLocks noChangeArrowheads="1"/>
            </p:cNvSpPr>
            <p:nvPr/>
          </p:nvSpPr>
          <p:spPr bwMode="auto">
            <a:xfrm flipV="1">
              <a:off x="1209278" y="36448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3" name="Google Shape;170;p20">
              <a:extLst>
                <a:ext uri="{FF2B5EF4-FFF2-40B4-BE49-F238E27FC236}">
                  <a16:creationId xmlns:a16="http://schemas.microsoft.com/office/drawing/2014/main" id="{44CA10CA-F2C2-2C47-8462-9809349EC02C}"/>
                </a:ext>
              </a:extLst>
            </p:cNvPr>
            <p:cNvSpPr>
              <a:spLocks noChangeArrowheads="1"/>
            </p:cNvSpPr>
            <p:nvPr/>
          </p:nvSpPr>
          <p:spPr bwMode="auto">
            <a:xfrm flipV="1">
              <a:off x="3292078" y="39242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4" name="CuadroTexto 25">
              <a:extLst>
                <a:ext uri="{FF2B5EF4-FFF2-40B4-BE49-F238E27FC236}">
                  <a16:creationId xmlns:a16="http://schemas.microsoft.com/office/drawing/2014/main" id="{083ACDC8-10FA-B549-BEAF-1F7A59E3DB44}"/>
                </a:ext>
              </a:extLst>
            </p:cNvPr>
            <p:cNvSpPr txBox="1"/>
            <p:nvPr/>
          </p:nvSpPr>
          <p:spPr>
            <a:xfrm>
              <a:off x="2798737" y="3898900"/>
              <a:ext cx="1292566" cy="307777"/>
            </a:xfrm>
            <a:prstGeom prst="rect">
              <a:avLst/>
            </a:prstGeom>
            <a:noFill/>
            <a:ln>
              <a:noFill/>
            </a:ln>
          </p:spPr>
          <p:txBody>
            <a:bodyPr wrap="none" rtlCol="0">
              <a:spAutoFit/>
            </a:bodyPr>
            <a:lstStyle/>
            <a:p>
              <a:pPr algn="ctr"/>
              <a:r>
                <a:rPr lang="es-ES" sz="1400" b="1" dirty="0" err="1">
                  <a:solidFill>
                    <a:schemeClr val="tx2"/>
                  </a:solidFill>
                  <a:latin typeface="Avenir" panose="02000503020000020003" pitchFamily="2" charset="0"/>
                </a:rPr>
                <a:t>ocean</a:t>
              </a:r>
              <a:r>
                <a:rPr lang="es-ES" sz="1400" b="1" dirty="0">
                  <a:solidFill>
                    <a:schemeClr val="tx2"/>
                  </a:solidFill>
                  <a:latin typeface="Avenir" panose="02000503020000020003" pitchFamily="2" charset="0"/>
                </a:rPr>
                <a:t>/sea ice</a:t>
              </a:r>
            </a:p>
          </p:txBody>
        </p:sp>
        <p:sp>
          <p:nvSpPr>
            <p:cNvPr id="35" name="CuadroTexto 26">
              <a:extLst>
                <a:ext uri="{FF2B5EF4-FFF2-40B4-BE49-F238E27FC236}">
                  <a16:creationId xmlns:a16="http://schemas.microsoft.com/office/drawing/2014/main" id="{5B0A1C3B-4CBE-D744-98EA-B2A254C9EB38}"/>
                </a:ext>
              </a:extLst>
            </p:cNvPr>
            <p:cNvSpPr txBox="1"/>
            <p:nvPr/>
          </p:nvSpPr>
          <p:spPr>
            <a:xfrm>
              <a:off x="1122962" y="3810000"/>
              <a:ext cx="529312" cy="307777"/>
            </a:xfrm>
            <a:prstGeom prst="rect">
              <a:avLst/>
            </a:prstGeom>
            <a:noFill/>
            <a:ln>
              <a:noFill/>
            </a:ln>
          </p:spPr>
          <p:txBody>
            <a:bodyPr wrap="none" rtlCol="0">
              <a:spAutoFit/>
            </a:bodyPr>
            <a:lstStyle/>
            <a:p>
              <a:pPr algn="ctr"/>
              <a:r>
                <a:rPr lang="es-ES" sz="1400" b="1" dirty="0" err="1">
                  <a:solidFill>
                    <a:srgbClr val="008000"/>
                  </a:solidFill>
                  <a:latin typeface="Avenir" panose="02000503020000020003" pitchFamily="2" charset="0"/>
                </a:rPr>
                <a:t>land</a:t>
              </a:r>
              <a:endParaRPr lang="es-ES" sz="1400" b="1" dirty="0">
                <a:solidFill>
                  <a:srgbClr val="008000"/>
                </a:solidFill>
                <a:latin typeface="Avenir" panose="02000503020000020003" pitchFamily="2" charset="0"/>
              </a:endParaRPr>
            </a:p>
          </p:txBody>
        </p:sp>
        <p:sp>
          <p:nvSpPr>
            <p:cNvPr id="38" name="CuadroTexto 27">
              <a:extLst>
                <a:ext uri="{FF2B5EF4-FFF2-40B4-BE49-F238E27FC236}">
                  <a16:creationId xmlns:a16="http://schemas.microsoft.com/office/drawing/2014/main" id="{D862FE98-3E4D-D94B-9B4C-C921D02284C9}"/>
                </a:ext>
              </a:extLst>
            </p:cNvPr>
            <p:cNvSpPr txBox="1"/>
            <p:nvPr/>
          </p:nvSpPr>
          <p:spPr>
            <a:xfrm>
              <a:off x="528352" y="4955310"/>
              <a:ext cx="727934" cy="276999"/>
            </a:xfrm>
            <a:prstGeom prst="rect">
              <a:avLst/>
            </a:prstGeom>
            <a:noFill/>
            <a:ln>
              <a:noFill/>
            </a:ln>
          </p:spPr>
          <p:txBody>
            <a:bodyPr wrap="none" rtlCol="0">
              <a:spAutoFit/>
            </a:bodyPr>
            <a:lstStyle/>
            <a:p>
              <a:pPr algn="ctr"/>
              <a:r>
                <a:rPr lang="es-ES" sz="1200" dirty="0">
                  <a:latin typeface="Avenir Book" panose="02000503020000020003" pitchFamily="2" charset="0"/>
                </a:rPr>
                <a:t>~7 </a:t>
              </a:r>
              <a:r>
                <a:rPr lang="es-ES" sz="1200" dirty="0" err="1">
                  <a:latin typeface="Avenir Book" panose="02000503020000020003" pitchFamily="2" charset="0"/>
                </a:rPr>
                <a:t>days</a:t>
              </a:r>
              <a:endParaRPr lang="es-ES" sz="1200" dirty="0">
                <a:latin typeface="Avenir Book" panose="02000503020000020003" pitchFamily="2" charset="0"/>
              </a:endParaRPr>
            </a:p>
          </p:txBody>
        </p:sp>
        <p:sp>
          <p:nvSpPr>
            <p:cNvPr id="39" name="CuadroTexto 28">
              <a:extLst>
                <a:ext uri="{FF2B5EF4-FFF2-40B4-BE49-F238E27FC236}">
                  <a16:creationId xmlns:a16="http://schemas.microsoft.com/office/drawing/2014/main" id="{D3B514FC-BD57-B840-92E4-83E0B27DAD37}"/>
                </a:ext>
              </a:extLst>
            </p:cNvPr>
            <p:cNvSpPr txBox="1"/>
            <p:nvPr/>
          </p:nvSpPr>
          <p:spPr>
            <a:xfrm>
              <a:off x="1247560" y="4955310"/>
              <a:ext cx="813519" cy="276999"/>
            </a:xfrm>
            <a:prstGeom prst="rect">
              <a:avLst/>
            </a:prstGeom>
            <a:noFill/>
            <a:ln>
              <a:noFill/>
            </a:ln>
          </p:spPr>
          <p:txBody>
            <a:bodyPr wrap="none" rtlCol="0">
              <a:spAutoFit/>
            </a:bodyPr>
            <a:lstStyle/>
            <a:p>
              <a:pPr algn="ctr"/>
              <a:r>
                <a:rPr lang="es-ES" sz="1200" dirty="0">
                  <a:latin typeface="Avenir Book" panose="02000503020000020003" pitchFamily="2" charset="0"/>
                </a:rPr>
                <a:t>~30 </a:t>
              </a:r>
              <a:r>
                <a:rPr lang="es-ES" sz="1200" dirty="0" err="1">
                  <a:latin typeface="Avenir Book" panose="02000503020000020003" pitchFamily="2" charset="0"/>
                </a:rPr>
                <a:t>days</a:t>
              </a:r>
              <a:endParaRPr lang="es-ES" sz="1200" dirty="0">
                <a:latin typeface="Avenir Book" panose="02000503020000020003" pitchFamily="2" charset="0"/>
              </a:endParaRPr>
            </a:p>
          </p:txBody>
        </p:sp>
        <p:sp>
          <p:nvSpPr>
            <p:cNvPr id="40" name="CuadroTexto 29">
              <a:extLst>
                <a:ext uri="{FF2B5EF4-FFF2-40B4-BE49-F238E27FC236}">
                  <a16:creationId xmlns:a16="http://schemas.microsoft.com/office/drawing/2014/main" id="{1F58F6D9-89A8-614A-AFBE-513A9E6F39B5}"/>
                </a:ext>
              </a:extLst>
            </p:cNvPr>
            <p:cNvSpPr txBox="1"/>
            <p:nvPr/>
          </p:nvSpPr>
          <p:spPr>
            <a:xfrm>
              <a:off x="2507642" y="4965700"/>
              <a:ext cx="630157" cy="323165"/>
            </a:xfrm>
            <a:prstGeom prst="rect">
              <a:avLst/>
            </a:prstGeom>
            <a:noFill/>
            <a:ln>
              <a:noFill/>
            </a:ln>
          </p:spPr>
          <p:txBody>
            <a:bodyPr wrap="none" rtlCol="0">
              <a:spAutoFit/>
            </a:bodyPr>
            <a:lstStyle/>
            <a:p>
              <a:pPr algn="ctr"/>
              <a:r>
                <a:rPr lang="es-ES" sz="1500" b="1" dirty="0">
                  <a:latin typeface="Avenir Book" panose="02000503020000020003" pitchFamily="2" charset="0"/>
                </a:rPr>
                <a:t>Time</a:t>
              </a:r>
            </a:p>
          </p:txBody>
        </p:sp>
        <p:sp>
          <p:nvSpPr>
            <p:cNvPr id="41" name="Google Shape;170;p20">
              <a:extLst>
                <a:ext uri="{FF2B5EF4-FFF2-40B4-BE49-F238E27FC236}">
                  <a16:creationId xmlns:a16="http://schemas.microsoft.com/office/drawing/2014/main" id="{AF6E8F34-EA5A-8043-9163-79D3614DE9EC}"/>
                </a:ext>
              </a:extLst>
            </p:cNvPr>
            <p:cNvSpPr>
              <a:spLocks noChangeArrowheads="1"/>
            </p:cNvSpPr>
            <p:nvPr/>
          </p:nvSpPr>
          <p:spPr bwMode="auto">
            <a:xfrm flipV="1">
              <a:off x="190500" y="2768598"/>
              <a:ext cx="393700"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42" name="CuadroTexto 34">
              <a:extLst>
                <a:ext uri="{FF2B5EF4-FFF2-40B4-BE49-F238E27FC236}">
                  <a16:creationId xmlns:a16="http://schemas.microsoft.com/office/drawing/2014/main" id="{320FBCA5-7487-7B46-A9CD-32A683B45D6F}"/>
                </a:ext>
              </a:extLst>
            </p:cNvPr>
            <p:cNvSpPr txBox="1"/>
            <p:nvPr/>
          </p:nvSpPr>
          <p:spPr>
            <a:xfrm rot="16200000">
              <a:off x="-254743" y="3492500"/>
              <a:ext cx="1296893" cy="323165"/>
            </a:xfrm>
            <a:prstGeom prst="rect">
              <a:avLst/>
            </a:prstGeom>
            <a:noFill/>
            <a:ln>
              <a:noFill/>
            </a:ln>
          </p:spPr>
          <p:txBody>
            <a:bodyPr wrap="none" rtlCol="0">
              <a:spAutoFit/>
            </a:bodyPr>
            <a:lstStyle/>
            <a:p>
              <a:pPr algn="ctr"/>
              <a:r>
                <a:rPr lang="es-ES" sz="1500" b="1" dirty="0" err="1">
                  <a:latin typeface="Avenir Book" panose="02000503020000020003" pitchFamily="2" charset="0"/>
                </a:rPr>
                <a:t>Predictability</a:t>
              </a:r>
              <a:endParaRPr lang="es-ES" sz="1500" b="1" dirty="0">
                <a:latin typeface="Avenir Book" panose="02000503020000020003" pitchFamily="2" charset="0"/>
              </a:endParaRPr>
            </a:p>
          </p:txBody>
        </p:sp>
        <p:sp>
          <p:nvSpPr>
            <p:cNvPr id="43" name="Rectángulo 36">
              <a:extLst>
                <a:ext uri="{FF2B5EF4-FFF2-40B4-BE49-F238E27FC236}">
                  <a16:creationId xmlns:a16="http://schemas.microsoft.com/office/drawing/2014/main" id="{963299D5-4F0D-0B48-9B45-E7168FC2C078}"/>
                </a:ext>
              </a:extLst>
            </p:cNvPr>
            <p:cNvSpPr/>
            <p:nvPr/>
          </p:nvSpPr>
          <p:spPr>
            <a:xfrm>
              <a:off x="2208755" y="2849634"/>
              <a:ext cx="1564300" cy="215444"/>
            </a:xfrm>
            <a:prstGeom prst="rect">
              <a:avLst/>
            </a:prstGeom>
          </p:spPr>
          <p:txBody>
            <a:bodyPr wrap="square">
              <a:spAutoFit/>
            </a:bodyPr>
            <a:lstStyle/>
            <a:p>
              <a:pPr algn="ctr"/>
              <a:r>
                <a:rPr lang="es-ES" sz="800" dirty="0">
                  <a:solidFill>
                    <a:srgbClr val="000000"/>
                  </a:solidFill>
                  <a:latin typeface="Avenir Book" panose="02000503020000020003" pitchFamily="2" charset="0"/>
                </a:rPr>
                <a:t>©Paul </a:t>
              </a:r>
              <a:r>
                <a:rPr lang="es-ES" sz="800" dirty="0" err="1">
                  <a:solidFill>
                    <a:srgbClr val="000000"/>
                  </a:solidFill>
                  <a:latin typeface="Avenir Book" panose="02000503020000020003" pitchFamily="2" charset="0"/>
                </a:rPr>
                <a:t>Dirmeyer</a:t>
              </a:r>
              <a:r>
                <a:rPr lang="es-ES" sz="800" dirty="0">
                  <a:solidFill>
                    <a:srgbClr val="000000"/>
                  </a:solidFill>
                  <a:latin typeface="Avenir Book" panose="02000503020000020003" pitchFamily="2" charset="0"/>
                </a:rPr>
                <a:t> (GMU/COLA)</a:t>
              </a:r>
            </a:p>
          </p:txBody>
        </p:sp>
        <p:sp>
          <p:nvSpPr>
            <p:cNvPr id="44" name="Google Shape;170;p20">
              <a:extLst>
                <a:ext uri="{FF2B5EF4-FFF2-40B4-BE49-F238E27FC236}">
                  <a16:creationId xmlns:a16="http://schemas.microsoft.com/office/drawing/2014/main" id="{A0115537-679A-DF4B-BD85-16707E5B0C16}"/>
                </a:ext>
              </a:extLst>
            </p:cNvPr>
            <p:cNvSpPr>
              <a:spLocks noChangeArrowheads="1"/>
            </p:cNvSpPr>
            <p:nvPr/>
          </p:nvSpPr>
          <p:spPr bwMode="auto">
            <a:xfrm flipV="1">
              <a:off x="4244578" y="2463800"/>
              <a:ext cx="771922" cy="18922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grpSp>
      <p:sp>
        <p:nvSpPr>
          <p:cNvPr id="47" name="CustomShape 7">
            <a:extLst>
              <a:ext uri="{FF2B5EF4-FFF2-40B4-BE49-F238E27FC236}">
                <a16:creationId xmlns:a16="http://schemas.microsoft.com/office/drawing/2014/main" id="{3CE7FF11-5603-194D-A6BA-32756EB0522E}"/>
              </a:ext>
            </a:extLst>
          </p:cNvPr>
          <p:cNvSpPr/>
          <p:nvPr/>
        </p:nvSpPr>
        <p:spPr>
          <a:xfrm>
            <a:off x="5267337" y="1430590"/>
            <a:ext cx="292186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spc="-1" dirty="0">
                <a:solidFill>
                  <a:srgbClr val="0070C0"/>
                </a:solidFill>
                <a:uFill>
                  <a:solidFill>
                    <a:srgbClr val="FFFFFF"/>
                  </a:solidFill>
                </a:uFill>
                <a:latin typeface="Avenir Book" panose="02000503020000020003" pitchFamily="2" charset="0"/>
              </a:rPr>
              <a:t>Weather prediction</a:t>
            </a:r>
            <a:endParaRPr lang="en-US" sz="2000" b="0" strike="noStrike" spc="-1" dirty="0">
              <a:solidFill>
                <a:srgbClr val="000000"/>
              </a:solidFill>
              <a:uFill>
                <a:solidFill>
                  <a:srgbClr val="FFFFFF"/>
                </a:solidFill>
              </a:uFill>
              <a:latin typeface="Avenir Book" panose="02000503020000020003" pitchFamily="2" charset="0"/>
            </a:endParaRPr>
          </a:p>
        </p:txBody>
      </p:sp>
      <p:sp>
        <p:nvSpPr>
          <p:cNvPr id="48" name="Rectángulo 8">
            <a:extLst>
              <a:ext uri="{FF2B5EF4-FFF2-40B4-BE49-F238E27FC236}">
                <a16:creationId xmlns:a16="http://schemas.microsoft.com/office/drawing/2014/main" id="{9FC3A315-A890-D347-8D1C-9D3039E47E8D}"/>
              </a:ext>
            </a:extLst>
          </p:cNvPr>
          <p:cNvSpPr/>
          <p:nvPr/>
        </p:nvSpPr>
        <p:spPr>
          <a:xfrm>
            <a:off x="8230762" y="2534692"/>
            <a:ext cx="3257556" cy="923330"/>
          </a:xfrm>
          <a:prstGeom prst="rect">
            <a:avLst/>
          </a:prstGeom>
          <a:solidFill>
            <a:schemeClr val="accent1">
              <a:lumMod val="20000"/>
              <a:lumOff val="80000"/>
            </a:schemeClr>
          </a:solidFill>
        </p:spPr>
        <p:txBody>
          <a:bodyPr wrap="square">
            <a:spAutoFit/>
          </a:bodyPr>
          <a:lstStyle/>
          <a:p>
            <a:pPr marL="360" algn="ctr">
              <a:lnSpc>
                <a:spcPct val="100000"/>
              </a:lnSpc>
              <a:buClr>
                <a:srgbClr val="C00000"/>
              </a:buClr>
            </a:pPr>
            <a:r>
              <a:rPr lang="en-US" spc="-1" dirty="0">
                <a:uFill>
                  <a:solidFill>
                    <a:srgbClr val="FFFFFF"/>
                  </a:solidFill>
                </a:uFill>
                <a:latin typeface="Avenir Book" panose="02000503020000020003" pitchFamily="2" charset="0"/>
              </a:rPr>
              <a:t>Due to the chaotic nature of atmospheric variability (</a:t>
            </a:r>
            <a:r>
              <a:rPr lang="en-US" b="1" spc="-1" dirty="0">
                <a:uFill>
                  <a:solidFill>
                    <a:srgbClr val="FFFFFF"/>
                  </a:solidFill>
                </a:uFill>
                <a:latin typeface="Avenir" panose="02000503020000020003" pitchFamily="2" charset="0"/>
              </a:rPr>
              <a:t>butterfly effect</a:t>
            </a:r>
            <a:r>
              <a:rPr lang="en-US" spc="-1" dirty="0">
                <a:uFill>
                  <a:solidFill>
                    <a:srgbClr val="FFFFFF"/>
                  </a:solidFill>
                </a:uFill>
                <a:latin typeface="Avenir Book" panose="02000503020000020003" pitchFamily="2" charset="0"/>
              </a:rPr>
              <a:t>)</a:t>
            </a:r>
          </a:p>
        </p:txBody>
      </p:sp>
      <p:sp>
        <p:nvSpPr>
          <p:cNvPr id="50" name="CustomShape 8">
            <a:extLst>
              <a:ext uri="{FF2B5EF4-FFF2-40B4-BE49-F238E27FC236}">
                <a16:creationId xmlns:a16="http://schemas.microsoft.com/office/drawing/2014/main" id="{091230FC-BB00-BF4B-A5C9-6756C2A33C7C}"/>
              </a:ext>
            </a:extLst>
          </p:cNvPr>
          <p:cNvSpPr/>
          <p:nvPr/>
        </p:nvSpPr>
        <p:spPr>
          <a:xfrm>
            <a:off x="8283280" y="4272910"/>
            <a:ext cx="3365500" cy="42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80000"/>
              </a:lnSpc>
            </a:pPr>
            <a:r>
              <a:rPr lang="en-US" sz="2000" b="1" spc="-1" dirty="0">
                <a:solidFill>
                  <a:srgbClr val="0070C0"/>
                </a:solidFill>
                <a:uFill>
                  <a:solidFill>
                    <a:srgbClr val="FFFFFF"/>
                  </a:solidFill>
                </a:uFill>
                <a:latin typeface="Avenir Book" panose="02000503020000020003" pitchFamily="2" charset="0"/>
              </a:rPr>
              <a:t>w</a:t>
            </a:r>
            <a:r>
              <a:rPr lang="en-US" sz="2000" b="1" strike="noStrike" spc="-1" dirty="0">
                <a:solidFill>
                  <a:srgbClr val="0070C0"/>
                </a:solidFill>
                <a:uFill>
                  <a:solidFill>
                    <a:srgbClr val="FFFFFF"/>
                  </a:solidFill>
                </a:uFill>
                <a:latin typeface="Avenir Book" panose="02000503020000020003" pitchFamily="2" charset="0"/>
              </a:rPr>
              <a:t>eeks to decades</a:t>
            </a:r>
            <a:endParaRPr lang="en-US" sz="2000" b="0" strike="noStrike" spc="-1" dirty="0">
              <a:solidFill>
                <a:srgbClr val="000000"/>
              </a:solidFill>
              <a:uFill>
                <a:solidFill>
                  <a:srgbClr val="FFFFFF"/>
                </a:solidFill>
              </a:uFill>
              <a:latin typeface="Avenir Book" panose="02000503020000020003" pitchFamily="2" charset="0"/>
            </a:endParaRPr>
          </a:p>
        </p:txBody>
      </p:sp>
      <p:sp>
        <p:nvSpPr>
          <p:cNvPr id="51" name="CustomShape 12">
            <a:extLst>
              <a:ext uri="{FF2B5EF4-FFF2-40B4-BE49-F238E27FC236}">
                <a16:creationId xmlns:a16="http://schemas.microsoft.com/office/drawing/2014/main" id="{BC68FD75-0656-7149-A6A1-556C8356D065}"/>
              </a:ext>
            </a:extLst>
          </p:cNvPr>
          <p:cNvSpPr/>
          <p:nvPr/>
        </p:nvSpPr>
        <p:spPr>
          <a:xfrm>
            <a:off x="7705318" y="4260794"/>
            <a:ext cx="1043995" cy="360000"/>
          </a:xfrm>
          <a:prstGeom prst="rightArrow">
            <a:avLst>
              <a:gd name="adj1" fmla="val 50000"/>
              <a:gd name="adj2"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sp>
      <p:sp>
        <p:nvSpPr>
          <p:cNvPr id="52" name="CustomShape 7">
            <a:extLst>
              <a:ext uri="{FF2B5EF4-FFF2-40B4-BE49-F238E27FC236}">
                <a16:creationId xmlns:a16="http://schemas.microsoft.com/office/drawing/2014/main" id="{5E3B78DA-0133-AE48-A166-18A759407FA3}"/>
              </a:ext>
            </a:extLst>
          </p:cNvPr>
          <p:cNvSpPr/>
          <p:nvPr/>
        </p:nvSpPr>
        <p:spPr>
          <a:xfrm>
            <a:off x="5267337" y="4216182"/>
            <a:ext cx="229428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spc="-1" dirty="0">
                <a:solidFill>
                  <a:srgbClr val="0070C0"/>
                </a:solidFill>
                <a:uFill>
                  <a:solidFill>
                    <a:srgbClr val="FFFFFF"/>
                  </a:solidFill>
                </a:uFill>
                <a:latin typeface="Avenir Book" panose="02000503020000020003" pitchFamily="2" charset="0"/>
              </a:rPr>
              <a:t>Climate prediction</a:t>
            </a:r>
            <a:endParaRPr lang="en-US" sz="2000" b="0" strike="noStrike" spc="-1" dirty="0">
              <a:solidFill>
                <a:srgbClr val="000000"/>
              </a:solidFill>
              <a:uFill>
                <a:solidFill>
                  <a:srgbClr val="FFFFFF"/>
                </a:solidFill>
              </a:uFill>
              <a:latin typeface="Avenir Book" panose="02000503020000020003" pitchFamily="2" charset="0"/>
            </a:endParaRPr>
          </a:p>
        </p:txBody>
      </p:sp>
      <p:pic>
        <p:nvPicPr>
          <p:cNvPr id="53" name="Picture 3">
            <a:extLst>
              <a:ext uri="{FF2B5EF4-FFF2-40B4-BE49-F238E27FC236}">
                <a16:creationId xmlns:a16="http://schemas.microsoft.com/office/drawing/2014/main" id="{CEBBF478-8C9D-DE44-9201-D4199FB99B58}"/>
              </a:ext>
            </a:extLst>
          </p:cNvPr>
          <p:cNvPicPr/>
          <p:nvPr/>
        </p:nvPicPr>
        <p:blipFill>
          <a:blip r:embed="rId3"/>
          <a:stretch/>
        </p:blipFill>
        <p:spPr>
          <a:xfrm>
            <a:off x="4774776" y="5025419"/>
            <a:ext cx="2072160" cy="1554120"/>
          </a:xfrm>
          <a:prstGeom prst="rect">
            <a:avLst/>
          </a:prstGeom>
          <a:ln w="19050">
            <a:solidFill>
              <a:schemeClr val="tx2"/>
            </a:solidFill>
          </a:ln>
        </p:spPr>
      </p:pic>
      <p:pic>
        <p:nvPicPr>
          <p:cNvPr id="54" name="Picture 5">
            <a:extLst>
              <a:ext uri="{FF2B5EF4-FFF2-40B4-BE49-F238E27FC236}">
                <a16:creationId xmlns:a16="http://schemas.microsoft.com/office/drawing/2014/main" id="{CA81B574-0C13-0C48-860D-E34ACEDC5948}"/>
              </a:ext>
            </a:extLst>
          </p:cNvPr>
          <p:cNvPicPr/>
          <p:nvPr/>
        </p:nvPicPr>
        <p:blipFill>
          <a:blip r:embed="rId4"/>
          <a:stretch/>
        </p:blipFill>
        <p:spPr>
          <a:xfrm>
            <a:off x="7062576" y="5027579"/>
            <a:ext cx="2334600" cy="1554120"/>
          </a:xfrm>
          <a:prstGeom prst="rect">
            <a:avLst/>
          </a:prstGeom>
          <a:ln w="19050">
            <a:solidFill>
              <a:schemeClr val="tx2"/>
            </a:solidFill>
          </a:ln>
        </p:spPr>
      </p:pic>
      <p:pic>
        <p:nvPicPr>
          <p:cNvPr id="55" name="Picture 9">
            <a:extLst>
              <a:ext uri="{FF2B5EF4-FFF2-40B4-BE49-F238E27FC236}">
                <a16:creationId xmlns:a16="http://schemas.microsoft.com/office/drawing/2014/main" id="{4D92E315-381E-034E-9F61-09ED647AAD91}"/>
              </a:ext>
            </a:extLst>
          </p:cNvPr>
          <p:cNvPicPr/>
          <p:nvPr/>
        </p:nvPicPr>
        <p:blipFill>
          <a:blip r:embed="rId5"/>
          <a:stretch/>
        </p:blipFill>
        <p:spPr>
          <a:xfrm>
            <a:off x="9600936" y="5027579"/>
            <a:ext cx="2359440" cy="1554120"/>
          </a:xfrm>
          <a:prstGeom prst="rect">
            <a:avLst/>
          </a:prstGeom>
          <a:ln w="19050">
            <a:solidFill>
              <a:schemeClr val="tx2"/>
            </a:solidFill>
          </a:ln>
        </p:spPr>
      </p:pic>
      <p:sp>
        <p:nvSpPr>
          <p:cNvPr id="56" name="CustomShape 2">
            <a:extLst>
              <a:ext uri="{FF2B5EF4-FFF2-40B4-BE49-F238E27FC236}">
                <a16:creationId xmlns:a16="http://schemas.microsoft.com/office/drawing/2014/main" id="{E5E48777-EE9B-EF40-9EE3-759149BBC93A}"/>
              </a:ext>
            </a:extLst>
          </p:cNvPr>
          <p:cNvSpPr/>
          <p:nvPr/>
        </p:nvSpPr>
        <p:spPr>
          <a:xfrm>
            <a:off x="5410896" y="4679099"/>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dirty="0">
                <a:solidFill>
                  <a:srgbClr val="595959"/>
                </a:solidFill>
                <a:uFill>
                  <a:solidFill>
                    <a:srgbClr val="FFFFFF"/>
                  </a:solidFill>
                </a:uFill>
                <a:latin typeface="Avenir Book" panose="02000503020000020003" pitchFamily="2" charset="0"/>
              </a:rPr>
              <a:t>ocean</a:t>
            </a:r>
            <a:endParaRPr lang="en-US" sz="1800" b="0" strike="noStrike" spc="-1" dirty="0">
              <a:solidFill>
                <a:srgbClr val="000000"/>
              </a:solidFill>
              <a:uFill>
                <a:solidFill>
                  <a:srgbClr val="FFFFFF"/>
                </a:solidFill>
              </a:uFill>
              <a:latin typeface="Avenir Book" panose="02000503020000020003" pitchFamily="2" charset="0"/>
            </a:endParaRPr>
          </a:p>
        </p:txBody>
      </p:sp>
      <p:sp>
        <p:nvSpPr>
          <p:cNvPr id="57" name="CustomShape 3">
            <a:extLst>
              <a:ext uri="{FF2B5EF4-FFF2-40B4-BE49-F238E27FC236}">
                <a16:creationId xmlns:a16="http://schemas.microsoft.com/office/drawing/2014/main" id="{02A516D0-8F7C-2C47-8475-C5E59B5E624E}"/>
              </a:ext>
            </a:extLst>
          </p:cNvPr>
          <p:cNvSpPr/>
          <p:nvPr/>
        </p:nvSpPr>
        <p:spPr>
          <a:xfrm>
            <a:off x="7742256" y="4679099"/>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595959"/>
                </a:solidFill>
                <a:uFill>
                  <a:solidFill>
                    <a:srgbClr val="FFFFFF"/>
                  </a:solidFill>
                </a:uFill>
                <a:latin typeface="Avenir Book" panose="02000503020000020003" pitchFamily="2" charset="0"/>
              </a:rPr>
              <a:t>sea ice</a:t>
            </a:r>
            <a:endParaRPr lang="en-US" sz="1800" b="0" strike="noStrike" spc="-1">
              <a:solidFill>
                <a:srgbClr val="000000"/>
              </a:solidFill>
              <a:uFill>
                <a:solidFill>
                  <a:srgbClr val="FFFFFF"/>
                </a:solidFill>
              </a:uFill>
              <a:latin typeface="Avenir Book" panose="02000503020000020003" pitchFamily="2" charset="0"/>
            </a:endParaRPr>
          </a:p>
        </p:txBody>
      </p:sp>
      <p:sp>
        <p:nvSpPr>
          <p:cNvPr id="58" name="CustomShape 4">
            <a:extLst>
              <a:ext uri="{FF2B5EF4-FFF2-40B4-BE49-F238E27FC236}">
                <a16:creationId xmlns:a16="http://schemas.microsoft.com/office/drawing/2014/main" id="{C59E04DB-F05B-7B47-BDC3-9379C81E98BE}"/>
              </a:ext>
            </a:extLst>
          </p:cNvPr>
          <p:cNvSpPr/>
          <p:nvPr/>
        </p:nvSpPr>
        <p:spPr>
          <a:xfrm>
            <a:off x="10053456" y="4679099"/>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dirty="0">
                <a:solidFill>
                  <a:srgbClr val="595959"/>
                </a:solidFill>
                <a:uFill>
                  <a:solidFill>
                    <a:srgbClr val="FFFFFF"/>
                  </a:solidFill>
                </a:uFill>
                <a:latin typeface="Avenir Book" panose="02000503020000020003" pitchFamily="2" charset="0"/>
              </a:rPr>
              <a:t>soil moisture</a:t>
            </a:r>
            <a:endParaRPr lang="en-US" sz="1800" b="0" strike="noStrike" spc="-1" dirty="0">
              <a:solidFill>
                <a:srgbClr val="000000"/>
              </a:solidFill>
              <a:uFill>
                <a:solidFill>
                  <a:srgbClr val="FFFFFF"/>
                </a:solidFill>
              </a:uFill>
              <a:latin typeface="Avenir Book" panose="02000503020000020003" pitchFamily="2" charset="0"/>
            </a:endParaRPr>
          </a:p>
        </p:txBody>
      </p:sp>
      <p:pic>
        <p:nvPicPr>
          <p:cNvPr id="61" name="Imagen 9">
            <a:extLst>
              <a:ext uri="{FF2B5EF4-FFF2-40B4-BE49-F238E27FC236}">
                <a16:creationId xmlns:a16="http://schemas.microsoft.com/office/drawing/2014/main" id="{FD6C153C-BA31-1C4B-85A3-09F39D05E0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7344" y="1965004"/>
            <a:ext cx="2001176" cy="2011438"/>
          </a:xfrm>
          <a:prstGeom prst="rect">
            <a:avLst/>
          </a:prstGeom>
        </p:spPr>
      </p:pic>
      <p:sp>
        <p:nvSpPr>
          <p:cNvPr id="62" name="Rectángulo 58">
            <a:extLst>
              <a:ext uri="{FF2B5EF4-FFF2-40B4-BE49-F238E27FC236}">
                <a16:creationId xmlns:a16="http://schemas.microsoft.com/office/drawing/2014/main" id="{0E328626-2C92-1242-9406-83F342D780C9}"/>
              </a:ext>
            </a:extLst>
          </p:cNvPr>
          <p:cNvSpPr/>
          <p:nvPr/>
        </p:nvSpPr>
        <p:spPr>
          <a:xfrm>
            <a:off x="921095" y="5252792"/>
            <a:ext cx="1859805" cy="323165"/>
          </a:xfrm>
          <a:prstGeom prst="rect">
            <a:avLst/>
          </a:prstGeom>
        </p:spPr>
        <p:txBody>
          <a:bodyPr wrap="none">
            <a:spAutoFit/>
          </a:bodyPr>
          <a:lstStyle/>
          <a:p>
            <a:r>
              <a:rPr lang="es-ES" sz="1500" i="1" dirty="0" err="1">
                <a:solidFill>
                  <a:schemeClr val="accent3">
                    <a:lumMod val="75000"/>
                  </a:schemeClr>
                </a:solidFill>
                <a:latin typeface="Avenir Book" panose="02000503020000020003" pitchFamily="2" charset="0"/>
                <a:cs typeface="Arial" panose="020B0604020202020204" pitchFamily="34" charset="0"/>
              </a:rPr>
              <a:t>Mariotti</a:t>
            </a:r>
            <a:r>
              <a:rPr lang="es-ES" sz="1500" i="1" dirty="0">
                <a:solidFill>
                  <a:schemeClr val="accent3">
                    <a:lumMod val="75000"/>
                  </a:schemeClr>
                </a:solidFill>
                <a:latin typeface="Avenir Book" panose="02000503020000020003" pitchFamily="2" charset="0"/>
                <a:cs typeface="Arial" panose="020B0604020202020204" pitchFamily="34" charset="0"/>
              </a:rPr>
              <a:t> et al (2018)</a:t>
            </a:r>
          </a:p>
        </p:txBody>
      </p:sp>
    </p:spTree>
    <p:extLst>
      <p:ext uri="{BB962C8B-B14F-4D97-AF65-F5344CB8AC3E}">
        <p14:creationId xmlns:p14="http://schemas.microsoft.com/office/powerpoint/2010/main" val="36837978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ítulo 1">
            <a:extLst>
              <a:ext uri="{FF2B5EF4-FFF2-40B4-BE49-F238E27FC236}">
                <a16:creationId xmlns:a16="http://schemas.microsoft.com/office/drawing/2014/main" id="{004E6772-244B-E744-B277-C26C98F8F622}"/>
              </a:ext>
            </a:extLst>
          </p:cNvPr>
          <p:cNvSpPr>
            <a:spLocks noGrp="1"/>
          </p:cNvSpPr>
          <p:nvPr>
            <p:ph type="title"/>
          </p:nvPr>
        </p:nvSpPr>
        <p:spPr>
          <a:xfrm>
            <a:off x="462890" y="218250"/>
            <a:ext cx="11077946"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Light" panose="020B0402020203020204" pitchFamily="34" charset="77"/>
              </a:rPr>
              <a:t>near-term</a:t>
            </a:r>
            <a:r>
              <a:rPr lang="es-ES" sz="3600" dirty="0">
                <a:latin typeface="Avenir Light" panose="020B0402020203020204" pitchFamily="34" charset="77"/>
              </a:rPr>
              <a:t> </a:t>
            </a:r>
            <a:r>
              <a:rPr lang="es-ES" sz="3600" dirty="0" err="1">
                <a:latin typeface="Avenir Light" panose="020B0402020203020204" pitchFamily="34" charset="77"/>
              </a:rPr>
              <a:t>climate</a:t>
            </a:r>
            <a:r>
              <a:rPr lang="es-ES" sz="3600" dirty="0">
                <a:latin typeface="Avenir Light" panose="020B0402020203020204" pitchFamily="34" charset="77"/>
              </a:rPr>
              <a:t> </a:t>
            </a:r>
            <a:r>
              <a:rPr lang="es-ES" sz="3600" dirty="0" err="1">
                <a:latin typeface="Avenir Light" panose="020B0402020203020204" pitchFamily="34" charset="77"/>
              </a:rPr>
              <a:t>prediction</a:t>
            </a:r>
            <a:endParaRPr lang="es-ES" sz="3600" dirty="0">
              <a:latin typeface="Avenir Light" panose="020B0402020203020204" pitchFamily="34" charset="77"/>
            </a:endParaRPr>
          </a:p>
        </p:txBody>
      </p:sp>
      <p:sp>
        <p:nvSpPr>
          <p:cNvPr id="37" name="Título 1">
            <a:extLst>
              <a:ext uri="{FF2B5EF4-FFF2-40B4-BE49-F238E27FC236}">
                <a16:creationId xmlns:a16="http://schemas.microsoft.com/office/drawing/2014/main" id="{475C9A20-E6F0-2F49-BF09-22F7CAA24937}"/>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Internal</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sources</a:t>
            </a:r>
            <a:r>
              <a:rPr lang="es-ES" sz="2700" b="0" dirty="0">
                <a:solidFill>
                  <a:schemeClr val="tx1"/>
                </a:solidFill>
                <a:latin typeface="Avenir Light" panose="020B0402020203020204" pitchFamily="34" charset="77"/>
              </a:rPr>
              <a:t> of </a:t>
            </a:r>
            <a:r>
              <a:rPr lang="es-ES" sz="2700" b="0" dirty="0" err="1">
                <a:solidFill>
                  <a:schemeClr val="tx1"/>
                </a:solidFill>
                <a:latin typeface="Avenir Light" panose="020B0402020203020204" pitchFamily="34" charset="77"/>
              </a:rPr>
              <a:t>predictability</a:t>
            </a:r>
            <a:endParaRPr lang="es-ES" sz="2700" dirty="0">
              <a:solidFill>
                <a:schemeClr val="tx1"/>
              </a:solidFill>
              <a:latin typeface="Avenir Light" panose="020B0402020203020204" pitchFamily="34" charset="77"/>
            </a:endParaRPr>
          </a:p>
        </p:txBody>
      </p:sp>
      <p:grpSp>
        <p:nvGrpSpPr>
          <p:cNvPr id="27" name="Agrupar 7">
            <a:extLst>
              <a:ext uri="{FF2B5EF4-FFF2-40B4-BE49-F238E27FC236}">
                <a16:creationId xmlns:a16="http://schemas.microsoft.com/office/drawing/2014/main" id="{9DB0258F-0E97-7E47-B7C8-BAC8BA85B053}"/>
              </a:ext>
            </a:extLst>
          </p:cNvPr>
          <p:cNvGrpSpPr/>
          <p:nvPr/>
        </p:nvGrpSpPr>
        <p:grpSpPr>
          <a:xfrm>
            <a:off x="-8782" y="2032938"/>
            <a:ext cx="4826000" cy="3255764"/>
            <a:chOff x="190500" y="2055814"/>
            <a:chExt cx="4826000" cy="3255764"/>
          </a:xfrm>
        </p:grpSpPr>
        <p:grpSp>
          <p:nvGrpSpPr>
            <p:cNvPr id="28" name="Agrupar 2">
              <a:extLst>
                <a:ext uri="{FF2B5EF4-FFF2-40B4-BE49-F238E27FC236}">
                  <a16:creationId xmlns:a16="http://schemas.microsoft.com/office/drawing/2014/main" id="{118207D2-6ADD-5849-AA18-C82A54F2C06E}"/>
                </a:ext>
              </a:extLst>
            </p:cNvPr>
            <p:cNvGrpSpPr/>
            <p:nvPr/>
          </p:nvGrpSpPr>
          <p:grpSpPr>
            <a:xfrm>
              <a:off x="558800" y="2055814"/>
              <a:ext cx="3797300" cy="3255764"/>
              <a:chOff x="558800" y="2055814"/>
              <a:chExt cx="3797300" cy="3255764"/>
            </a:xfrm>
          </p:grpSpPr>
          <p:pic>
            <p:nvPicPr>
              <p:cNvPr id="45" name="Imagen 1">
                <a:extLst>
                  <a:ext uri="{FF2B5EF4-FFF2-40B4-BE49-F238E27FC236}">
                    <a16:creationId xmlns:a16="http://schemas.microsoft.com/office/drawing/2014/main" id="{76B5EC83-5636-3145-950D-69BEBFE8D9E8}"/>
                  </a:ext>
                </a:extLst>
              </p:cNvPr>
              <p:cNvPicPr>
                <a:picLocks noChangeAspect="1"/>
              </p:cNvPicPr>
              <p:nvPr/>
            </p:nvPicPr>
            <p:blipFill rotWithShape="1">
              <a:blip r:embed="rId2">
                <a:extLst>
                  <a:ext uri="{28A0092B-C50C-407E-A947-70E740481C1C}">
                    <a14:useLocalDpi xmlns:a14="http://schemas.microsoft.com/office/drawing/2010/main" val="0"/>
                  </a:ext>
                </a:extLst>
              </a:blip>
              <a:srcRect l="4777"/>
              <a:stretch/>
            </p:blipFill>
            <p:spPr bwMode="auto">
              <a:xfrm>
                <a:off x="558800" y="2055814"/>
                <a:ext cx="3797300" cy="3157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 name="CuadroTexto 30">
                <a:extLst>
                  <a:ext uri="{FF2B5EF4-FFF2-40B4-BE49-F238E27FC236}">
                    <a16:creationId xmlns:a16="http://schemas.microsoft.com/office/drawing/2014/main" id="{1EF1A0B2-A3BB-D249-951A-9BCB683D1A06}"/>
                  </a:ext>
                </a:extLst>
              </p:cNvPr>
              <p:cNvSpPr txBox="1"/>
              <p:nvPr/>
            </p:nvSpPr>
            <p:spPr>
              <a:xfrm>
                <a:off x="685800" y="5003800"/>
                <a:ext cx="3517900" cy="307778"/>
              </a:xfrm>
              <a:prstGeom prst="rect">
                <a:avLst/>
              </a:prstGeom>
              <a:solidFill>
                <a:srgbClr val="FFFFFF"/>
              </a:solidFill>
              <a:ln>
                <a:noFill/>
              </a:ln>
            </p:spPr>
            <p:txBody>
              <a:bodyPr wrap="square" rtlCol="0">
                <a:spAutoFit/>
              </a:bodyPr>
              <a:lstStyle/>
              <a:p>
                <a:pPr algn="ctr"/>
                <a:endParaRPr lang="es-ES" sz="1400" dirty="0">
                  <a:solidFill>
                    <a:srgbClr val="008000"/>
                  </a:solidFill>
                </a:endParaRPr>
              </a:p>
            </p:txBody>
          </p:sp>
        </p:grpSp>
        <p:sp>
          <p:nvSpPr>
            <p:cNvPr id="30" name="CuadroTexto 1">
              <a:extLst>
                <a:ext uri="{FF2B5EF4-FFF2-40B4-BE49-F238E27FC236}">
                  <a16:creationId xmlns:a16="http://schemas.microsoft.com/office/drawing/2014/main" id="{50E1E8BA-7BE1-2F4A-88A9-ECD9C53CDFC7}"/>
                </a:ext>
              </a:extLst>
            </p:cNvPr>
            <p:cNvSpPr txBox="1"/>
            <p:nvPr/>
          </p:nvSpPr>
          <p:spPr>
            <a:xfrm>
              <a:off x="757741" y="2997200"/>
              <a:ext cx="1132755" cy="523220"/>
            </a:xfrm>
            <a:prstGeom prst="rect">
              <a:avLst/>
            </a:prstGeom>
            <a:noFill/>
            <a:ln>
              <a:noFill/>
            </a:ln>
          </p:spPr>
          <p:txBody>
            <a:bodyPr wrap="none" rtlCol="0">
              <a:spAutoFit/>
            </a:bodyPr>
            <a:lstStyle/>
            <a:p>
              <a:pPr algn="ctr"/>
              <a:r>
                <a:rPr lang="es-ES" sz="1400" dirty="0" err="1">
                  <a:solidFill>
                    <a:schemeClr val="bg1">
                      <a:lumMod val="85000"/>
                    </a:schemeClr>
                  </a:solidFill>
                  <a:latin typeface="Avenir Light" panose="020B0402020203020204" pitchFamily="34" charset="77"/>
                </a:rPr>
                <a:t>atmosphere</a:t>
              </a:r>
              <a:endParaRPr lang="es-ES" sz="1400" dirty="0">
                <a:solidFill>
                  <a:schemeClr val="bg1">
                    <a:lumMod val="85000"/>
                  </a:schemeClr>
                </a:solidFill>
                <a:latin typeface="Avenir Light" panose="020B0402020203020204" pitchFamily="34" charset="77"/>
              </a:endParaRPr>
            </a:p>
            <a:p>
              <a:pPr algn="ctr"/>
              <a:r>
                <a:rPr lang="es-ES" sz="1400" dirty="0">
                  <a:solidFill>
                    <a:schemeClr val="bg1">
                      <a:lumMod val="85000"/>
                    </a:schemeClr>
                  </a:solidFill>
                  <a:latin typeface="Avenir Light" panose="020B0402020203020204" pitchFamily="34" charset="77"/>
                </a:rPr>
                <a:t>(</a:t>
              </a:r>
              <a:r>
                <a:rPr lang="es-ES" sz="1400" dirty="0" err="1">
                  <a:solidFill>
                    <a:schemeClr val="bg1">
                      <a:lumMod val="85000"/>
                    </a:schemeClr>
                  </a:solidFill>
                  <a:latin typeface="Avenir Light" panose="020B0402020203020204" pitchFamily="34" charset="77"/>
                </a:rPr>
                <a:t>weather</a:t>
              </a:r>
              <a:r>
                <a:rPr lang="es-ES" sz="1400" dirty="0">
                  <a:solidFill>
                    <a:schemeClr val="bg1">
                      <a:lumMod val="85000"/>
                    </a:schemeClr>
                  </a:solidFill>
                  <a:latin typeface="Avenir Light" panose="020B0402020203020204" pitchFamily="34" charset="77"/>
                </a:rPr>
                <a:t>)</a:t>
              </a:r>
            </a:p>
          </p:txBody>
        </p:sp>
        <p:sp>
          <p:nvSpPr>
            <p:cNvPr id="31" name="Google Shape;170;p20">
              <a:extLst>
                <a:ext uri="{FF2B5EF4-FFF2-40B4-BE49-F238E27FC236}">
                  <a16:creationId xmlns:a16="http://schemas.microsoft.com/office/drawing/2014/main" id="{27FCC905-8AD2-1140-90BB-A735092F8C13}"/>
                </a:ext>
              </a:extLst>
            </p:cNvPr>
            <p:cNvSpPr>
              <a:spLocks noChangeArrowheads="1"/>
            </p:cNvSpPr>
            <p:nvPr/>
          </p:nvSpPr>
          <p:spPr bwMode="auto">
            <a:xfrm flipV="1">
              <a:off x="790178" y="2603499"/>
              <a:ext cx="771922"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2" name="Google Shape;170;p20">
              <a:extLst>
                <a:ext uri="{FF2B5EF4-FFF2-40B4-BE49-F238E27FC236}">
                  <a16:creationId xmlns:a16="http://schemas.microsoft.com/office/drawing/2014/main" id="{FE3E6E4C-9F8E-0741-871C-EB0B35D8A8F9}"/>
                </a:ext>
              </a:extLst>
            </p:cNvPr>
            <p:cNvSpPr>
              <a:spLocks noChangeArrowheads="1"/>
            </p:cNvSpPr>
            <p:nvPr/>
          </p:nvSpPr>
          <p:spPr bwMode="auto">
            <a:xfrm flipV="1">
              <a:off x="1209278" y="36448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3" name="Google Shape;170;p20">
              <a:extLst>
                <a:ext uri="{FF2B5EF4-FFF2-40B4-BE49-F238E27FC236}">
                  <a16:creationId xmlns:a16="http://schemas.microsoft.com/office/drawing/2014/main" id="{44CA10CA-F2C2-2C47-8462-9809349EC02C}"/>
                </a:ext>
              </a:extLst>
            </p:cNvPr>
            <p:cNvSpPr>
              <a:spLocks noChangeArrowheads="1"/>
            </p:cNvSpPr>
            <p:nvPr/>
          </p:nvSpPr>
          <p:spPr bwMode="auto">
            <a:xfrm flipV="1">
              <a:off x="3292078" y="39242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4" name="CuadroTexto 25">
              <a:extLst>
                <a:ext uri="{FF2B5EF4-FFF2-40B4-BE49-F238E27FC236}">
                  <a16:creationId xmlns:a16="http://schemas.microsoft.com/office/drawing/2014/main" id="{083ACDC8-10FA-B549-BEAF-1F7A59E3DB44}"/>
                </a:ext>
              </a:extLst>
            </p:cNvPr>
            <p:cNvSpPr txBox="1"/>
            <p:nvPr/>
          </p:nvSpPr>
          <p:spPr>
            <a:xfrm>
              <a:off x="2798737" y="3898900"/>
              <a:ext cx="1292566" cy="307777"/>
            </a:xfrm>
            <a:prstGeom prst="rect">
              <a:avLst/>
            </a:prstGeom>
            <a:noFill/>
            <a:ln>
              <a:noFill/>
            </a:ln>
          </p:spPr>
          <p:txBody>
            <a:bodyPr wrap="none" rtlCol="0">
              <a:spAutoFit/>
            </a:bodyPr>
            <a:lstStyle/>
            <a:p>
              <a:pPr algn="ctr"/>
              <a:r>
                <a:rPr lang="es-ES" sz="1400" b="1" dirty="0" err="1">
                  <a:solidFill>
                    <a:schemeClr val="tx2"/>
                  </a:solidFill>
                  <a:latin typeface="Avenir" panose="02000503020000020003" pitchFamily="2" charset="0"/>
                </a:rPr>
                <a:t>ocean</a:t>
              </a:r>
              <a:r>
                <a:rPr lang="es-ES" sz="1400" b="1" dirty="0">
                  <a:solidFill>
                    <a:schemeClr val="tx2"/>
                  </a:solidFill>
                  <a:latin typeface="Avenir" panose="02000503020000020003" pitchFamily="2" charset="0"/>
                </a:rPr>
                <a:t>/sea ice</a:t>
              </a:r>
            </a:p>
          </p:txBody>
        </p:sp>
        <p:sp>
          <p:nvSpPr>
            <p:cNvPr id="35" name="CuadroTexto 26">
              <a:extLst>
                <a:ext uri="{FF2B5EF4-FFF2-40B4-BE49-F238E27FC236}">
                  <a16:creationId xmlns:a16="http://schemas.microsoft.com/office/drawing/2014/main" id="{5B0A1C3B-4CBE-D744-98EA-B2A254C9EB38}"/>
                </a:ext>
              </a:extLst>
            </p:cNvPr>
            <p:cNvSpPr txBox="1"/>
            <p:nvPr/>
          </p:nvSpPr>
          <p:spPr>
            <a:xfrm>
              <a:off x="1122962" y="3810000"/>
              <a:ext cx="529312" cy="307777"/>
            </a:xfrm>
            <a:prstGeom prst="rect">
              <a:avLst/>
            </a:prstGeom>
            <a:noFill/>
            <a:ln>
              <a:noFill/>
            </a:ln>
          </p:spPr>
          <p:txBody>
            <a:bodyPr wrap="none" rtlCol="0">
              <a:spAutoFit/>
            </a:bodyPr>
            <a:lstStyle/>
            <a:p>
              <a:pPr algn="ctr"/>
              <a:r>
                <a:rPr lang="es-ES" sz="1400" b="1" dirty="0" err="1">
                  <a:solidFill>
                    <a:srgbClr val="008000"/>
                  </a:solidFill>
                  <a:latin typeface="Avenir" panose="02000503020000020003" pitchFamily="2" charset="0"/>
                </a:rPr>
                <a:t>land</a:t>
              </a:r>
              <a:endParaRPr lang="es-ES" sz="1400" b="1" dirty="0">
                <a:solidFill>
                  <a:srgbClr val="008000"/>
                </a:solidFill>
                <a:latin typeface="Avenir" panose="02000503020000020003" pitchFamily="2" charset="0"/>
              </a:endParaRPr>
            </a:p>
          </p:txBody>
        </p:sp>
        <p:sp>
          <p:nvSpPr>
            <p:cNvPr id="38" name="CuadroTexto 27">
              <a:extLst>
                <a:ext uri="{FF2B5EF4-FFF2-40B4-BE49-F238E27FC236}">
                  <a16:creationId xmlns:a16="http://schemas.microsoft.com/office/drawing/2014/main" id="{D862FE98-3E4D-D94B-9B4C-C921D02284C9}"/>
                </a:ext>
              </a:extLst>
            </p:cNvPr>
            <p:cNvSpPr txBox="1"/>
            <p:nvPr/>
          </p:nvSpPr>
          <p:spPr>
            <a:xfrm>
              <a:off x="528352" y="4955310"/>
              <a:ext cx="727934" cy="276999"/>
            </a:xfrm>
            <a:prstGeom prst="rect">
              <a:avLst/>
            </a:prstGeom>
            <a:noFill/>
            <a:ln>
              <a:noFill/>
            </a:ln>
          </p:spPr>
          <p:txBody>
            <a:bodyPr wrap="none" rtlCol="0">
              <a:spAutoFit/>
            </a:bodyPr>
            <a:lstStyle/>
            <a:p>
              <a:pPr algn="ctr"/>
              <a:r>
                <a:rPr lang="es-ES" sz="1200" dirty="0">
                  <a:latin typeface="Avenir Book" panose="02000503020000020003" pitchFamily="2" charset="0"/>
                </a:rPr>
                <a:t>~7 </a:t>
              </a:r>
              <a:r>
                <a:rPr lang="es-ES" sz="1200" dirty="0" err="1">
                  <a:latin typeface="Avenir Book" panose="02000503020000020003" pitchFamily="2" charset="0"/>
                </a:rPr>
                <a:t>days</a:t>
              </a:r>
              <a:endParaRPr lang="es-ES" sz="1200" dirty="0">
                <a:latin typeface="Avenir Book" panose="02000503020000020003" pitchFamily="2" charset="0"/>
              </a:endParaRPr>
            </a:p>
          </p:txBody>
        </p:sp>
        <p:sp>
          <p:nvSpPr>
            <p:cNvPr id="39" name="CuadroTexto 28">
              <a:extLst>
                <a:ext uri="{FF2B5EF4-FFF2-40B4-BE49-F238E27FC236}">
                  <a16:creationId xmlns:a16="http://schemas.microsoft.com/office/drawing/2014/main" id="{D3B514FC-BD57-B840-92E4-83E0B27DAD37}"/>
                </a:ext>
              </a:extLst>
            </p:cNvPr>
            <p:cNvSpPr txBox="1"/>
            <p:nvPr/>
          </p:nvSpPr>
          <p:spPr>
            <a:xfrm>
              <a:off x="1247560" y="4955310"/>
              <a:ext cx="813519" cy="276999"/>
            </a:xfrm>
            <a:prstGeom prst="rect">
              <a:avLst/>
            </a:prstGeom>
            <a:noFill/>
            <a:ln>
              <a:noFill/>
            </a:ln>
          </p:spPr>
          <p:txBody>
            <a:bodyPr wrap="none" rtlCol="0">
              <a:spAutoFit/>
            </a:bodyPr>
            <a:lstStyle/>
            <a:p>
              <a:pPr algn="ctr"/>
              <a:r>
                <a:rPr lang="es-ES" sz="1200" dirty="0">
                  <a:latin typeface="Avenir Book" panose="02000503020000020003" pitchFamily="2" charset="0"/>
                </a:rPr>
                <a:t>~30 </a:t>
              </a:r>
              <a:r>
                <a:rPr lang="es-ES" sz="1200" dirty="0" err="1">
                  <a:latin typeface="Avenir Book" panose="02000503020000020003" pitchFamily="2" charset="0"/>
                </a:rPr>
                <a:t>days</a:t>
              </a:r>
              <a:endParaRPr lang="es-ES" sz="1200" dirty="0">
                <a:latin typeface="Avenir Book" panose="02000503020000020003" pitchFamily="2" charset="0"/>
              </a:endParaRPr>
            </a:p>
          </p:txBody>
        </p:sp>
        <p:sp>
          <p:nvSpPr>
            <p:cNvPr id="40" name="CuadroTexto 29">
              <a:extLst>
                <a:ext uri="{FF2B5EF4-FFF2-40B4-BE49-F238E27FC236}">
                  <a16:creationId xmlns:a16="http://schemas.microsoft.com/office/drawing/2014/main" id="{1F58F6D9-89A8-614A-AFBE-513A9E6F39B5}"/>
                </a:ext>
              </a:extLst>
            </p:cNvPr>
            <p:cNvSpPr txBox="1"/>
            <p:nvPr/>
          </p:nvSpPr>
          <p:spPr>
            <a:xfrm>
              <a:off x="2507642" y="4965700"/>
              <a:ext cx="630157" cy="323165"/>
            </a:xfrm>
            <a:prstGeom prst="rect">
              <a:avLst/>
            </a:prstGeom>
            <a:noFill/>
            <a:ln>
              <a:noFill/>
            </a:ln>
          </p:spPr>
          <p:txBody>
            <a:bodyPr wrap="none" rtlCol="0">
              <a:spAutoFit/>
            </a:bodyPr>
            <a:lstStyle/>
            <a:p>
              <a:pPr algn="ctr"/>
              <a:r>
                <a:rPr lang="es-ES" sz="1500" b="1" dirty="0">
                  <a:latin typeface="Avenir Book" panose="02000503020000020003" pitchFamily="2" charset="0"/>
                </a:rPr>
                <a:t>Time</a:t>
              </a:r>
            </a:p>
          </p:txBody>
        </p:sp>
        <p:sp>
          <p:nvSpPr>
            <p:cNvPr id="41" name="Google Shape;170;p20">
              <a:extLst>
                <a:ext uri="{FF2B5EF4-FFF2-40B4-BE49-F238E27FC236}">
                  <a16:creationId xmlns:a16="http://schemas.microsoft.com/office/drawing/2014/main" id="{AF6E8F34-EA5A-8043-9163-79D3614DE9EC}"/>
                </a:ext>
              </a:extLst>
            </p:cNvPr>
            <p:cNvSpPr>
              <a:spLocks noChangeArrowheads="1"/>
            </p:cNvSpPr>
            <p:nvPr/>
          </p:nvSpPr>
          <p:spPr bwMode="auto">
            <a:xfrm flipV="1">
              <a:off x="190500" y="2768598"/>
              <a:ext cx="393700"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42" name="CuadroTexto 34">
              <a:extLst>
                <a:ext uri="{FF2B5EF4-FFF2-40B4-BE49-F238E27FC236}">
                  <a16:creationId xmlns:a16="http://schemas.microsoft.com/office/drawing/2014/main" id="{320FBCA5-7487-7B46-A9CD-32A683B45D6F}"/>
                </a:ext>
              </a:extLst>
            </p:cNvPr>
            <p:cNvSpPr txBox="1"/>
            <p:nvPr/>
          </p:nvSpPr>
          <p:spPr>
            <a:xfrm rot="16200000">
              <a:off x="-254743" y="3492500"/>
              <a:ext cx="1296893" cy="323165"/>
            </a:xfrm>
            <a:prstGeom prst="rect">
              <a:avLst/>
            </a:prstGeom>
            <a:noFill/>
            <a:ln>
              <a:noFill/>
            </a:ln>
          </p:spPr>
          <p:txBody>
            <a:bodyPr wrap="none" rtlCol="0">
              <a:spAutoFit/>
            </a:bodyPr>
            <a:lstStyle/>
            <a:p>
              <a:pPr algn="ctr"/>
              <a:r>
                <a:rPr lang="es-ES" sz="1500" b="1" dirty="0" err="1">
                  <a:latin typeface="Avenir Book" panose="02000503020000020003" pitchFamily="2" charset="0"/>
                </a:rPr>
                <a:t>Predictability</a:t>
              </a:r>
              <a:endParaRPr lang="es-ES" sz="1500" b="1" dirty="0">
                <a:latin typeface="Avenir Book" panose="02000503020000020003" pitchFamily="2" charset="0"/>
              </a:endParaRPr>
            </a:p>
          </p:txBody>
        </p:sp>
        <p:sp>
          <p:nvSpPr>
            <p:cNvPr id="43" name="Rectángulo 36">
              <a:extLst>
                <a:ext uri="{FF2B5EF4-FFF2-40B4-BE49-F238E27FC236}">
                  <a16:creationId xmlns:a16="http://schemas.microsoft.com/office/drawing/2014/main" id="{963299D5-4F0D-0B48-9B45-E7168FC2C078}"/>
                </a:ext>
              </a:extLst>
            </p:cNvPr>
            <p:cNvSpPr/>
            <p:nvPr/>
          </p:nvSpPr>
          <p:spPr>
            <a:xfrm>
              <a:off x="2208755" y="2849634"/>
              <a:ext cx="1564300" cy="215444"/>
            </a:xfrm>
            <a:prstGeom prst="rect">
              <a:avLst/>
            </a:prstGeom>
          </p:spPr>
          <p:txBody>
            <a:bodyPr wrap="square">
              <a:spAutoFit/>
            </a:bodyPr>
            <a:lstStyle/>
            <a:p>
              <a:pPr algn="ctr"/>
              <a:r>
                <a:rPr lang="es-ES" sz="800" dirty="0">
                  <a:solidFill>
                    <a:srgbClr val="000000"/>
                  </a:solidFill>
                  <a:latin typeface="Avenir Book" panose="02000503020000020003" pitchFamily="2" charset="0"/>
                </a:rPr>
                <a:t>©Paul </a:t>
              </a:r>
              <a:r>
                <a:rPr lang="es-ES" sz="800" dirty="0" err="1">
                  <a:solidFill>
                    <a:srgbClr val="000000"/>
                  </a:solidFill>
                  <a:latin typeface="Avenir Book" panose="02000503020000020003" pitchFamily="2" charset="0"/>
                </a:rPr>
                <a:t>Dirmeyer</a:t>
              </a:r>
              <a:r>
                <a:rPr lang="es-ES" sz="800" dirty="0">
                  <a:solidFill>
                    <a:srgbClr val="000000"/>
                  </a:solidFill>
                  <a:latin typeface="Avenir Book" panose="02000503020000020003" pitchFamily="2" charset="0"/>
                </a:rPr>
                <a:t> (GMU/COLA)</a:t>
              </a:r>
            </a:p>
          </p:txBody>
        </p:sp>
        <p:sp>
          <p:nvSpPr>
            <p:cNvPr id="44" name="Google Shape;170;p20">
              <a:extLst>
                <a:ext uri="{FF2B5EF4-FFF2-40B4-BE49-F238E27FC236}">
                  <a16:creationId xmlns:a16="http://schemas.microsoft.com/office/drawing/2014/main" id="{A0115537-679A-DF4B-BD85-16707E5B0C16}"/>
                </a:ext>
              </a:extLst>
            </p:cNvPr>
            <p:cNvSpPr>
              <a:spLocks noChangeArrowheads="1"/>
            </p:cNvSpPr>
            <p:nvPr/>
          </p:nvSpPr>
          <p:spPr bwMode="auto">
            <a:xfrm flipV="1">
              <a:off x="4244578" y="2463800"/>
              <a:ext cx="771922" cy="18922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grpSp>
      <p:sp>
        <p:nvSpPr>
          <p:cNvPr id="36" name="Rectángulo 59">
            <a:extLst>
              <a:ext uri="{FF2B5EF4-FFF2-40B4-BE49-F238E27FC236}">
                <a16:creationId xmlns:a16="http://schemas.microsoft.com/office/drawing/2014/main" id="{2445FD06-FF10-EC41-B287-EF211363FD88}"/>
              </a:ext>
            </a:extLst>
          </p:cNvPr>
          <p:cNvSpPr/>
          <p:nvPr/>
        </p:nvSpPr>
        <p:spPr>
          <a:xfrm>
            <a:off x="7064357" y="983763"/>
            <a:ext cx="4394200" cy="969496"/>
          </a:xfrm>
          <a:prstGeom prst="rect">
            <a:avLst/>
          </a:prstGeom>
          <a:noFill/>
        </p:spPr>
        <p:txBody>
          <a:bodyPr wrap="square">
            <a:spAutoFit/>
          </a:bodyPr>
          <a:lstStyle/>
          <a:p>
            <a:pPr marL="360" algn="ctr">
              <a:lnSpc>
                <a:spcPct val="100000"/>
              </a:lnSpc>
              <a:buClr>
                <a:srgbClr val="C00000"/>
              </a:buClr>
            </a:pPr>
            <a:r>
              <a:rPr lang="en-US" sz="1900" spc="-1" dirty="0">
                <a:solidFill>
                  <a:schemeClr val="accent4">
                    <a:lumMod val="75000"/>
                  </a:schemeClr>
                </a:solidFill>
                <a:uFill>
                  <a:solidFill>
                    <a:srgbClr val="FFFFFF"/>
                  </a:solidFill>
                </a:uFill>
                <a:latin typeface="Avenir Light" panose="020B0402020203020204" pitchFamily="34" charset="77"/>
              </a:rPr>
              <a:t>The atmosphere can also provide memory beyond a month: </a:t>
            </a:r>
          </a:p>
          <a:p>
            <a:pPr marL="360" algn="ctr">
              <a:lnSpc>
                <a:spcPct val="100000"/>
              </a:lnSpc>
              <a:buClr>
                <a:srgbClr val="C00000"/>
              </a:buClr>
            </a:pPr>
            <a:r>
              <a:rPr lang="en-US" sz="1900" spc="-1" dirty="0">
                <a:solidFill>
                  <a:schemeClr val="accent4">
                    <a:lumMod val="75000"/>
                  </a:schemeClr>
                </a:solidFill>
                <a:uFill>
                  <a:solidFill>
                    <a:srgbClr val="FFFFFF"/>
                  </a:solidFill>
                </a:uFill>
                <a:latin typeface="Avenir Light" panose="020B0402020203020204" pitchFamily="34" charset="77"/>
              </a:rPr>
              <a:t>The </a:t>
            </a:r>
            <a:r>
              <a:rPr lang="en-US" sz="1900" b="1" spc="-1" dirty="0">
                <a:solidFill>
                  <a:schemeClr val="accent4">
                    <a:lumMod val="75000"/>
                  </a:schemeClr>
                </a:solidFill>
                <a:uFill>
                  <a:solidFill>
                    <a:srgbClr val="FFFFFF"/>
                  </a:solidFill>
                </a:uFill>
                <a:latin typeface="Avenir" panose="02000503020000020003" pitchFamily="2" charset="0"/>
              </a:rPr>
              <a:t>Quasi-</a:t>
            </a:r>
            <a:r>
              <a:rPr lang="en-US" sz="1900" b="1" spc="-1" dirty="0" err="1">
                <a:solidFill>
                  <a:schemeClr val="accent4">
                    <a:lumMod val="75000"/>
                  </a:schemeClr>
                </a:solidFill>
                <a:uFill>
                  <a:solidFill>
                    <a:srgbClr val="FFFFFF"/>
                  </a:solidFill>
                </a:uFill>
                <a:latin typeface="Avenir" panose="02000503020000020003" pitchFamily="2" charset="0"/>
              </a:rPr>
              <a:t>Biennal</a:t>
            </a:r>
            <a:r>
              <a:rPr lang="en-US" sz="1900" b="1" spc="-1" dirty="0">
                <a:solidFill>
                  <a:schemeClr val="accent4">
                    <a:lumMod val="75000"/>
                  </a:schemeClr>
                </a:solidFill>
                <a:uFill>
                  <a:solidFill>
                    <a:srgbClr val="FFFFFF"/>
                  </a:solidFill>
                </a:uFill>
                <a:latin typeface="Avenir" panose="02000503020000020003" pitchFamily="2" charset="0"/>
              </a:rPr>
              <a:t> Oscillatio</a:t>
            </a:r>
            <a:r>
              <a:rPr lang="en-US" sz="1900" spc="-1" dirty="0">
                <a:solidFill>
                  <a:schemeClr val="accent4">
                    <a:lumMod val="75000"/>
                  </a:schemeClr>
                </a:solidFill>
                <a:uFill>
                  <a:solidFill>
                    <a:srgbClr val="FFFFFF"/>
                  </a:solidFill>
                </a:uFill>
                <a:latin typeface="Avenir Light" panose="020B0402020203020204" pitchFamily="34" charset="77"/>
              </a:rPr>
              <a:t>n (</a:t>
            </a:r>
            <a:r>
              <a:rPr lang="en-US" sz="1900" b="1" spc="-1" dirty="0">
                <a:solidFill>
                  <a:schemeClr val="accent4">
                    <a:lumMod val="75000"/>
                  </a:schemeClr>
                </a:solidFill>
                <a:uFill>
                  <a:solidFill>
                    <a:srgbClr val="FFFFFF"/>
                  </a:solidFill>
                </a:uFill>
                <a:latin typeface="Avenir" panose="02000503020000020003" pitchFamily="2" charset="0"/>
              </a:rPr>
              <a:t>QBO</a:t>
            </a:r>
            <a:r>
              <a:rPr lang="en-US" sz="1900" spc="-1" dirty="0">
                <a:solidFill>
                  <a:schemeClr val="accent4">
                    <a:lumMod val="75000"/>
                  </a:schemeClr>
                </a:solidFill>
                <a:uFill>
                  <a:solidFill>
                    <a:srgbClr val="FFFFFF"/>
                  </a:solidFill>
                </a:uFill>
                <a:latin typeface="Avenir Light" panose="020B0402020203020204" pitchFamily="34" charset="77"/>
              </a:rPr>
              <a:t>)</a:t>
            </a:r>
          </a:p>
        </p:txBody>
      </p:sp>
      <p:pic>
        <p:nvPicPr>
          <p:cNvPr id="59" name="Imagen 3">
            <a:extLst>
              <a:ext uri="{FF2B5EF4-FFF2-40B4-BE49-F238E27FC236}">
                <a16:creationId xmlns:a16="http://schemas.microsoft.com/office/drawing/2014/main" id="{00B5F82C-B7D4-F445-836D-754D9BA2D5F8}"/>
              </a:ext>
            </a:extLst>
          </p:cNvPr>
          <p:cNvPicPr>
            <a:picLocks noChangeAspect="1"/>
          </p:cNvPicPr>
          <p:nvPr/>
        </p:nvPicPr>
        <p:blipFill rotWithShape="1">
          <a:blip r:embed="rId3"/>
          <a:srcRect t="5983" b="51282"/>
          <a:stretch/>
        </p:blipFill>
        <p:spPr>
          <a:xfrm>
            <a:off x="6945747" y="2082800"/>
            <a:ext cx="4576001" cy="1943100"/>
          </a:xfrm>
          <a:prstGeom prst="rect">
            <a:avLst/>
          </a:prstGeom>
        </p:spPr>
      </p:pic>
      <p:sp>
        <p:nvSpPr>
          <p:cNvPr id="62" name="CuadroTexto 42">
            <a:extLst>
              <a:ext uri="{FF2B5EF4-FFF2-40B4-BE49-F238E27FC236}">
                <a16:creationId xmlns:a16="http://schemas.microsoft.com/office/drawing/2014/main" id="{76EFED45-7FB9-3F45-9CD7-C7A30738E8D7}"/>
              </a:ext>
            </a:extLst>
          </p:cNvPr>
          <p:cNvSpPr txBox="1"/>
          <p:nvPr/>
        </p:nvSpPr>
        <p:spPr>
          <a:xfrm>
            <a:off x="8029607" y="2019301"/>
            <a:ext cx="2563330" cy="323165"/>
          </a:xfrm>
          <a:prstGeom prst="rect">
            <a:avLst/>
          </a:prstGeom>
          <a:solidFill>
            <a:srgbClr val="FFFFFF"/>
          </a:solidFill>
          <a:ln>
            <a:noFill/>
          </a:ln>
        </p:spPr>
        <p:txBody>
          <a:bodyPr wrap="none" rtlCol="0">
            <a:spAutoFit/>
          </a:bodyPr>
          <a:lstStyle/>
          <a:p>
            <a:pPr algn="ctr"/>
            <a:r>
              <a:rPr lang="es-ES" sz="1500" dirty="0" err="1">
                <a:latin typeface="Avenir Light" panose="020B0402020203020204" pitchFamily="34" charset="77"/>
              </a:rPr>
              <a:t>Equatorial</a:t>
            </a:r>
            <a:r>
              <a:rPr lang="es-ES" sz="1500" dirty="0">
                <a:latin typeface="Avenir Light" panose="020B0402020203020204" pitchFamily="34" charset="77"/>
              </a:rPr>
              <a:t> Zonal </a:t>
            </a:r>
            <a:r>
              <a:rPr lang="es-ES" sz="1500" dirty="0" err="1">
                <a:latin typeface="Avenir Light" panose="020B0402020203020204" pitchFamily="34" charset="77"/>
              </a:rPr>
              <a:t>Wind</a:t>
            </a:r>
            <a:r>
              <a:rPr lang="es-ES" sz="1500" dirty="0">
                <a:latin typeface="Avenir Light" panose="020B0402020203020204" pitchFamily="34" charset="77"/>
              </a:rPr>
              <a:t> (m/s)</a:t>
            </a:r>
          </a:p>
        </p:txBody>
      </p:sp>
      <p:sp>
        <p:nvSpPr>
          <p:cNvPr id="63" name="CuadroTexto 4">
            <a:extLst>
              <a:ext uri="{FF2B5EF4-FFF2-40B4-BE49-F238E27FC236}">
                <a16:creationId xmlns:a16="http://schemas.microsoft.com/office/drawing/2014/main" id="{3361C147-52D5-D046-94FB-8E4A43235322}"/>
              </a:ext>
            </a:extLst>
          </p:cNvPr>
          <p:cNvSpPr txBox="1"/>
          <p:nvPr/>
        </p:nvSpPr>
        <p:spPr>
          <a:xfrm>
            <a:off x="7128666" y="4833152"/>
            <a:ext cx="4426025" cy="1561325"/>
          </a:xfrm>
          <a:prstGeom prst="rect">
            <a:avLst/>
          </a:prstGeom>
          <a:solidFill>
            <a:schemeClr val="bg2"/>
          </a:solidFill>
        </p:spPr>
        <p:txBody>
          <a:bodyPr wrap="square" rtlCol="0">
            <a:spAutoFit/>
          </a:bodyPr>
          <a:lstStyle/>
          <a:p>
            <a:pPr algn="just">
              <a:lnSpc>
                <a:spcPts val="2300"/>
              </a:lnSpc>
            </a:pPr>
            <a:r>
              <a:rPr lang="es-ES" dirty="0" err="1">
                <a:latin typeface="Avenir Light" panose="020B0402020203020204" pitchFamily="34" charset="77"/>
              </a:rPr>
              <a:t>Through</a:t>
            </a:r>
            <a:r>
              <a:rPr lang="es-ES" dirty="0">
                <a:latin typeface="Avenir Light" panose="020B0402020203020204" pitchFamily="34" charset="77"/>
              </a:rPr>
              <a:t> a </a:t>
            </a:r>
            <a:r>
              <a:rPr lang="es-ES" dirty="0" err="1">
                <a:latin typeface="Avenir Light" panose="020B0402020203020204" pitchFamily="34" charset="77"/>
              </a:rPr>
              <a:t>modulating</a:t>
            </a:r>
            <a:r>
              <a:rPr lang="es-ES" dirty="0">
                <a:latin typeface="Avenir Light" panose="020B0402020203020204" pitchFamily="34" charset="77"/>
              </a:rPr>
              <a:t> </a:t>
            </a:r>
            <a:r>
              <a:rPr lang="es-ES" dirty="0" err="1">
                <a:latin typeface="Avenir Light" panose="020B0402020203020204" pitchFamily="34" charset="77"/>
              </a:rPr>
              <a:t>effect</a:t>
            </a:r>
            <a:r>
              <a:rPr lang="es-ES" dirty="0">
                <a:latin typeface="Avenir Light" panose="020B0402020203020204" pitchFamily="34" charset="77"/>
              </a:rPr>
              <a:t> </a:t>
            </a:r>
            <a:r>
              <a:rPr lang="es-ES" dirty="0" err="1">
                <a:latin typeface="Avenir Light" panose="020B0402020203020204" pitchFamily="34" charset="77"/>
              </a:rPr>
              <a:t>on</a:t>
            </a:r>
            <a:r>
              <a:rPr lang="es-ES" dirty="0">
                <a:latin typeface="Avenir Light" panose="020B0402020203020204" pitchFamily="34" charset="77"/>
              </a:rPr>
              <a:t> wave </a:t>
            </a:r>
            <a:r>
              <a:rPr lang="es-ES" dirty="0" err="1">
                <a:latin typeface="Avenir Light" panose="020B0402020203020204" pitchFamily="34" charset="77"/>
              </a:rPr>
              <a:t>propagation</a:t>
            </a:r>
            <a:r>
              <a:rPr lang="es-ES" dirty="0">
                <a:latin typeface="Avenir Light" panose="020B0402020203020204" pitchFamily="34" charset="77"/>
              </a:rPr>
              <a:t>, </a:t>
            </a:r>
            <a:r>
              <a:rPr lang="es-ES" b="1" dirty="0" err="1">
                <a:latin typeface="Avenir" panose="02000503020000020003" pitchFamily="2" charset="0"/>
              </a:rPr>
              <a:t>the</a:t>
            </a:r>
            <a:r>
              <a:rPr lang="es-ES" b="1" dirty="0">
                <a:latin typeface="Avenir" panose="02000503020000020003" pitchFamily="2" charset="0"/>
              </a:rPr>
              <a:t> QBO can </a:t>
            </a:r>
            <a:r>
              <a:rPr lang="es-ES" b="1" dirty="0" err="1">
                <a:latin typeface="Avenir" panose="02000503020000020003" pitchFamily="2" charset="0"/>
              </a:rPr>
              <a:t>impact</a:t>
            </a:r>
            <a:r>
              <a:rPr lang="es-ES" b="1" dirty="0">
                <a:latin typeface="Avenir" panose="02000503020000020003" pitchFamily="2" charset="0"/>
              </a:rPr>
              <a:t> </a:t>
            </a:r>
            <a:r>
              <a:rPr lang="es-ES" b="1" dirty="0" err="1">
                <a:latin typeface="Avenir" panose="02000503020000020003" pitchFamily="2" charset="0"/>
              </a:rPr>
              <a:t>the</a:t>
            </a:r>
            <a:r>
              <a:rPr lang="es-ES" b="1" dirty="0">
                <a:latin typeface="Avenir" panose="02000503020000020003" pitchFamily="2" charset="0"/>
              </a:rPr>
              <a:t> polar </a:t>
            </a:r>
            <a:r>
              <a:rPr lang="es-ES" b="1" dirty="0" err="1">
                <a:latin typeface="Avenir" panose="02000503020000020003" pitchFamily="2" charset="0"/>
              </a:rPr>
              <a:t>vortex</a:t>
            </a:r>
            <a:r>
              <a:rPr lang="es-ES" b="1" dirty="0">
                <a:latin typeface="Avenir" panose="02000503020000020003" pitchFamily="2" charset="0"/>
              </a:rPr>
              <a:t> </a:t>
            </a:r>
            <a:r>
              <a:rPr lang="es-ES" b="1" dirty="0" err="1">
                <a:latin typeface="Avenir" panose="02000503020000020003" pitchFamily="2" charset="0"/>
              </a:rPr>
              <a:t>strength</a:t>
            </a:r>
            <a:r>
              <a:rPr lang="es-ES" b="1" dirty="0">
                <a:latin typeface="Avenir" panose="02000503020000020003" pitchFamily="2" charset="0"/>
              </a:rPr>
              <a:t> </a:t>
            </a:r>
            <a:r>
              <a:rPr lang="es-ES" dirty="0">
                <a:latin typeface="Avenir Light" panose="020B0402020203020204" pitchFamily="34" charset="77"/>
              </a:rPr>
              <a:t>and </a:t>
            </a:r>
            <a:r>
              <a:rPr lang="es-ES" dirty="0" err="1">
                <a:latin typeface="Avenir Light" panose="020B0402020203020204" pitchFamily="34" charset="77"/>
              </a:rPr>
              <a:t>contribute</a:t>
            </a:r>
            <a:r>
              <a:rPr lang="es-ES" dirty="0">
                <a:latin typeface="Avenir Light" panose="020B0402020203020204" pitchFamily="34" charset="77"/>
              </a:rPr>
              <a:t> to </a:t>
            </a:r>
            <a:r>
              <a:rPr lang="es-ES" dirty="0" err="1">
                <a:latin typeface="Avenir Light" panose="020B0402020203020204" pitchFamily="34" charset="77"/>
              </a:rPr>
              <a:t>Northern</a:t>
            </a:r>
            <a:r>
              <a:rPr lang="es-ES" dirty="0">
                <a:latin typeface="Avenir Light" panose="020B0402020203020204" pitchFamily="34" charset="77"/>
              </a:rPr>
              <a:t> </a:t>
            </a:r>
            <a:r>
              <a:rPr lang="es-ES" dirty="0" err="1">
                <a:latin typeface="Avenir Light" panose="020B0402020203020204" pitchFamily="34" charset="77"/>
              </a:rPr>
              <a:t>Hemisphere</a:t>
            </a:r>
            <a:r>
              <a:rPr lang="es-ES" dirty="0">
                <a:latin typeface="Avenir Light" panose="020B0402020203020204" pitchFamily="34" charset="77"/>
              </a:rPr>
              <a:t> </a:t>
            </a:r>
            <a:r>
              <a:rPr lang="es-ES" b="1" dirty="0" err="1">
                <a:latin typeface="Avenir" panose="02000503020000020003" pitchFamily="2" charset="0"/>
              </a:rPr>
              <a:t>predictability</a:t>
            </a:r>
            <a:r>
              <a:rPr lang="es-ES" b="1" dirty="0">
                <a:latin typeface="Avenir" panose="02000503020000020003" pitchFamily="2" charset="0"/>
              </a:rPr>
              <a:t> at </a:t>
            </a:r>
            <a:r>
              <a:rPr lang="es-ES" b="1" dirty="0" err="1">
                <a:latin typeface="Avenir" panose="02000503020000020003" pitchFamily="2" charset="0"/>
              </a:rPr>
              <a:t>seasonal</a:t>
            </a:r>
            <a:r>
              <a:rPr lang="es-ES" b="1" dirty="0">
                <a:latin typeface="Avenir" panose="02000503020000020003" pitchFamily="2" charset="0"/>
              </a:rPr>
              <a:t> and </a:t>
            </a:r>
            <a:r>
              <a:rPr lang="es-ES" b="1" dirty="0" err="1">
                <a:latin typeface="Avenir" panose="02000503020000020003" pitchFamily="2" charset="0"/>
              </a:rPr>
              <a:t>interannual</a:t>
            </a:r>
            <a:r>
              <a:rPr lang="es-ES" b="1" dirty="0">
                <a:latin typeface="Avenir" panose="02000503020000020003" pitchFamily="2" charset="0"/>
              </a:rPr>
              <a:t> </a:t>
            </a:r>
            <a:r>
              <a:rPr lang="es-ES" b="1" dirty="0" err="1">
                <a:latin typeface="Avenir" panose="02000503020000020003" pitchFamily="2" charset="0"/>
              </a:rPr>
              <a:t>scales</a:t>
            </a:r>
            <a:r>
              <a:rPr lang="es-ES" b="1" dirty="0">
                <a:latin typeface="Avenir" panose="02000503020000020003" pitchFamily="2" charset="0"/>
              </a:rPr>
              <a:t>.</a:t>
            </a:r>
          </a:p>
        </p:txBody>
      </p:sp>
      <p:sp>
        <p:nvSpPr>
          <p:cNvPr id="64" name="CuadroTexto 2">
            <a:extLst>
              <a:ext uri="{FF2B5EF4-FFF2-40B4-BE49-F238E27FC236}">
                <a16:creationId xmlns:a16="http://schemas.microsoft.com/office/drawing/2014/main" id="{5D4DAC5E-2F89-F54A-91C5-94F21F623CD3}"/>
              </a:ext>
            </a:extLst>
          </p:cNvPr>
          <p:cNvSpPr txBox="1">
            <a:spLocks noChangeArrowheads="1"/>
          </p:cNvSpPr>
          <p:nvPr/>
        </p:nvSpPr>
        <p:spPr bwMode="auto">
          <a:xfrm>
            <a:off x="8856512" y="3543334"/>
            <a:ext cx="2170274"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it-IT" sz="1500" i="1" dirty="0" err="1">
                <a:latin typeface="Avenir Book" panose="02000503020000020003" pitchFamily="2" charset="0"/>
              </a:rPr>
              <a:t>Monier</a:t>
            </a:r>
            <a:r>
              <a:rPr lang="it-IT" sz="1500" i="1" dirty="0">
                <a:latin typeface="Avenir Book" panose="02000503020000020003" pitchFamily="2" charset="0"/>
              </a:rPr>
              <a:t> &amp; </a:t>
            </a:r>
            <a:r>
              <a:rPr lang="it-IT" sz="1500" i="1" dirty="0" err="1">
                <a:latin typeface="Avenir Book" panose="02000503020000020003" pitchFamily="2" charset="0"/>
              </a:rPr>
              <a:t>Weare</a:t>
            </a:r>
            <a:r>
              <a:rPr lang="it-IT" sz="1500" i="1" dirty="0">
                <a:latin typeface="Avenir Book" panose="02000503020000020003" pitchFamily="2" charset="0"/>
              </a:rPr>
              <a:t> (2011)</a:t>
            </a:r>
          </a:p>
        </p:txBody>
      </p:sp>
      <p:grpSp>
        <p:nvGrpSpPr>
          <p:cNvPr id="65" name="Agrupar 35">
            <a:extLst>
              <a:ext uri="{FF2B5EF4-FFF2-40B4-BE49-F238E27FC236}">
                <a16:creationId xmlns:a16="http://schemas.microsoft.com/office/drawing/2014/main" id="{0B8CEAB2-AB3A-E14B-AC1A-89E6A8066337}"/>
              </a:ext>
            </a:extLst>
          </p:cNvPr>
          <p:cNvGrpSpPr/>
          <p:nvPr/>
        </p:nvGrpSpPr>
        <p:grpSpPr>
          <a:xfrm>
            <a:off x="4427094" y="4822140"/>
            <a:ext cx="2232858" cy="1602407"/>
            <a:chOff x="635000" y="4673600"/>
            <a:chExt cx="2232858" cy="1602407"/>
          </a:xfrm>
        </p:grpSpPr>
        <p:pic>
          <p:nvPicPr>
            <p:cNvPr id="66" name="Google Shape;63;p8">
              <a:extLst>
                <a:ext uri="{FF2B5EF4-FFF2-40B4-BE49-F238E27FC236}">
                  <a16:creationId xmlns:a16="http://schemas.microsoft.com/office/drawing/2014/main" id="{36BED11F-EFC3-024E-B257-AB8DEB6A9ED6}"/>
                </a:ext>
              </a:extLst>
            </p:cNvPr>
            <p:cNvPicPr preferRelativeResize="0"/>
            <p:nvPr/>
          </p:nvPicPr>
          <p:blipFill rotWithShape="1">
            <a:blip r:embed="rId4">
              <a:alphaModFix/>
            </a:blip>
            <a:srcRect t="4445" b="37962"/>
            <a:stretch/>
          </p:blipFill>
          <p:spPr>
            <a:xfrm>
              <a:off x="635000" y="4673600"/>
              <a:ext cx="1846669" cy="1602407"/>
            </a:xfrm>
            <a:prstGeom prst="rect">
              <a:avLst/>
            </a:prstGeom>
            <a:noFill/>
            <a:ln w="19050">
              <a:solidFill>
                <a:schemeClr val="tx2"/>
              </a:solidFill>
            </a:ln>
          </p:spPr>
        </p:pic>
        <p:sp>
          <p:nvSpPr>
            <p:cNvPr id="67" name="Google Shape;64;p8">
              <a:extLst>
                <a:ext uri="{FF2B5EF4-FFF2-40B4-BE49-F238E27FC236}">
                  <a16:creationId xmlns:a16="http://schemas.microsoft.com/office/drawing/2014/main" id="{C7B90538-BD4D-E54E-83CA-CACD39EE1822}"/>
                </a:ext>
              </a:extLst>
            </p:cNvPr>
            <p:cNvSpPr txBox="1"/>
            <p:nvPr/>
          </p:nvSpPr>
          <p:spPr>
            <a:xfrm>
              <a:off x="746958" y="4712030"/>
              <a:ext cx="2120900" cy="276999"/>
            </a:xfrm>
            <a:prstGeom prst="rect">
              <a:avLst/>
            </a:prstGeom>
            <a:noFill/>
            <a:ln>
              <a:noFill/>
            </a:ln>
          </p:spPr>
          <p:txBody>
            <a:bodyPr spcFirstLastPara="1" wrap="square" lIns="91425" tIns="45700" rIns="91425" bIns="45700" anchor="t" anchorCtr="0">
              <a:noAutofit/>
            </a:bodyPr>
            <a:lstStyle/>
            <a:p>
              <a:pPr lvl="0"/>
              <a:r>
                <a:rPr lang="es-ES" sz="800" dirty="0">
                  <a:solidFill>
                    <a:schemeClr val="bg1"/>
                  </a:solidFill>
                  <a:latin typeface="Avenir Book" panose="02000503020000020003" pitchFamily="2" charset="0"/>
                  <a:cs typeface="Arial"/>
                </a:rPr>
                <a:t>©</a:t>
              </a:r>
              <a:r>
                <a:rPr lang="en-US" sz="800" dirty="0">
                  <a:solidFill>
                    <a:schemeClr val="lt1"/>
                  </a:solidFill>
                  <a:latin typeface="Avenir Book" panose="02000503020000020003" pitchFamily="2" charset="0"/>
                  <a:ea typeface="Calibri"/>
                  <a:cs typeface="Arial"/>
                  <a:sym typeface="Calibri"/>
                </a:rPr>
                <a:t>National Research Council</a:t>
              </a:r>
              <a:endParaRPr sz="800" dirty="0">
                <a:solidFill>
                  <a:schemeClr val="lt1"/>
                </a:solidFill>
                <a:latin typeface="Avenir Book" panose="02000503020000020003" pitchFamily="2" charset="0"/>
                <a:ea typeface="Calibri"/>
                <a:cs typeface="Arial"/>
                <a:sym typeface="Calibri"/>
              </a:endParaRPr>
            </a:p>
          </p:txBody>
        </p:sp>
      </p:grpSp>
      <p:sp>
        <p:nvSpPr>
          <p:cNvPr id="68" name="CustomShape 2">
            <a:extLst>
              <a:ext uri="{FF2B5EF4-FFF2-40B4-BE49-F238E27FC236}">
                <a16:creationId xmlns:a16="http://schemas.microsoft.com/office/drawing/2014/main" id="{EC9260CA-D16B-F745-A6B7-44220675AD26}"/>
              </a:ext>
            </a:extLst>
          </p:cNvPr>
          <p:cNvSpPr/>
          <p:nvPr/>
        </p:nvSpPr>
        <p:spPr>
          <a:xfrm>
            <a:off x="4637024" y="4440470"/>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dirty="0">
                <a:solidFill>
                  <a:srgbClr val="595959"/>
                </a:solidFill>
                <a:uFill>
                  <a:solidFill>
                    <a:srgbClr val="FFFFFF"/>
                  </a:solidFill>
                </a:uFill>
                <a:latin typeface="Avenir Book" panose="02000503020000020003" pitchFamily="2" charset="0"/>
              </a:rPr>
              <a:t>atmosphere</a:t>
            </a:r>
            <a:endParaRPr lang="en-US" sz="1800" b="0" strike="noStrike" spc="-1" dirty="0">
              <a:solidFill>
                <a:srgbClr val="000000"/>
              </a:solidFill>
              <a:uFill>
                <a:solidFill>
                  <a:srgbClr val="FFFFFF"/>
                </a:solidFill>
              </a:uFill>
              <a:latin typeface="Avenir Book" panose="02000503020000020003" pitchFamily="2" charset="0"/>
            </a:endParaRPr>
          </a:p>
        </p:txBody>
      </p:sp>
      <p:sp>
        <p:nvSpPr>
          <p:cNvPr id="69" name="Rectángulo 58">
            <a:extLst>
              <a:ext uri="{FF2B5EF4-FFF2-40B4-BE49-F238E27FC236}">
                <a16:creationId xmlns:a16="http://schemas.microsoft.com/office/drawing/2014/main" id="{C553599A-7CB2-BF43-BF76-C8FDE9F52BAE}"/>
              </a:ext>
            </a:extLst>
          </p:cNvPr>
          <p:cNvSpPr/>
          <p:nvPr/>
        </p:nvSpPr>
        <p:spPr>
          <a:xfrm>
            <a:off x="921095" y="5252792"/>
            <a:ext cx="1859805" cy="323165"/>
          </a:xfrm>
          <a:prstGeom prst="rect">
            <a:avLst/>
          </a:prstGeom>
        </p:spPr>
        <p:txBody>
          <a:bodyPr wrap="none">
            <a:spAutoFit/>
          </a:bodyPr>
          <a:lstStyle/>
          <a:p>
            <a:r>
              <a:rPr lang="es-ES" sz="1500" i="1" dirty="0" err="1">
                <a:solidFill>
                  <a:schemeClr val="accent3">
                    <a:lumMod val="75000"/>
                  </a:schemeClr>
                </a:solidFill>
                <a:latin typeface="Avenir Book" panose="02000503020000020003" pitchFamily="2" charset="0"/>
                <a:cs typeface="Arial" panose="020B0604020202020204" pitchFamily="34" charset="0"/>
              </a:rPr>
              <a:t>Mariotti</a:t>
            </a:r>
            <a:r>
              <a:rPr lang="es-ES" sz="1500" i="1" dirty="0">
                <a:solidFill>
                  <a:schemeClr val="accent3">
                    <a:lumMod val="75000"/>
                  </a:schemeClr>
                </a:solidFill>
                <a:latin typeface="Avenir Book" panose="02000503020000020003" pitchFamily="2" charset="0"/>
                <a:cs typeface="Arial" panose="020B0604020202020204" pitchFamily="34" charset="0"/>
              </a:rPr>
              <a:t> et al (2018)</a:t>
            </a:r>
          </a:p>
        </p:txBody>
      </p:sp>
    </p:spTree>
    <p:extLst>
      <p:ext uri="{BB962C8B-B14F-4D97-AF65-F5344CB8AC3E}">
        <p14:creationId xmlns:p14="http://schemas.microsoft.com/office/powerpoint/2010/main" val="17349588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ítulo 1">
            <a:extLst>
              <a:ext uri="{FF2B5EF4-FFF2-40B4-BE49-F238E27FC236}">
                <a16:creationId xmlns:a16="http://schemas.microsoft.com/office/drawing/2014/main" id="{004E6772-244B-E744-B277-C26C98F8F622}"/>
              </a:ext>
            </a:extLst>
          </p:cNvPr>
          <p:cNvSpPr>
            <a:spLocks noGrp="1"/>
          </p:cNvSpPr>
          <p:nvPr>
            <p:ph type="title"/>
          </p:nvPr>
        </p:nvSpPr>
        <p:spPr>
          <a:xfrm>
            <a:off x="462890" y="218250"/>
            <a:ext cx="11077946"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Light" panose="020B0402020203020204" pitchFamily="34" charset="77"/>
              </a:rPr>
              <a:t>near-term</a:t>
            </a:r>
            <a:r>
              <a:rPr lang="es-ES" sz="3600" dirty="0">
                <a:latin typeface="Avenir Light" panose="020B0402020203020204" pitchFamily="34" charset="77"/>
              </a:rPr>
              <a:t> </a:t>
            </a:r>
            <a:r>
              <a:rPr lang="es-ES" sz="3600" dirty="0" err="1">
                <a:latin typeface="Avenir Light" panose="020B0402020203020204" pitchFamily="34" charset="77"/>
              </a:rPr>
              <a:t>climate</a:t>
            </a:r>
            <a:r>
              <a:rPr lang="es-ES" sz="3600" dirty="0">
                <a:latin typeface="Avenir Light" panose="020B0402020203020204" pitchFamily="34" charset="77"/>
              </a:rPr>
              <a:t> </a:t>
            </a:r>
            <a:r>
              <a:rPr lang="es-ES" sz="3600" dirty="0" err="1">
                <a:latin typeface="Avenir Light" panose="020B0402020203020204" pitchFamily="34" charset="77"/>
              </a:rPr>
              <a:t>prediction</a:t>
            </a:r>
            <a:endParaRPr lang="es-ES" sz="3600" dirty="0">
              <a:latin typeface="Avenir Light" panose="020B0402020203020204" pitchFamily="34" charset="77"/>
            </a:endParaRPr>
          </a:p>
        </p:txBody>
      </p:sp>
      <p:sp>
        <p:nvSpPr>
          <p:cNvPr id="37" name="Título 1">
            <a:extLst>
              <a:ext uri="{FF2B5EF4-FFF2-40B4-BE49-F238E27FC236}">
                <a16:creationId xmlns:a16="http://schemas.microsoft.com/office/drawing/2014/main" id="{475C9A20-E6F0-2F49-BF09-22F7CAA24937}"/>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Internal</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sources</a:t>
            </a:r>
            <a:r>
              <a:rPr lang="es-ES" sz="2700" b="0" dirty="0">
                <a:solidFill>
                  <a:schemeClr val="tx1"/>
                </a:solidFill>
                <a:latin typeface="Avenir Light" panose="020B0402020203020204" pitchFamily="34" charset="77"/>
              </a:rPr>
              <a:t> of </a:t>
            </a:r>
            <a:r>
              <a:rPr lang="es-ES" sz="2700" b="0" dirty="0" err="1">
                <a:solidFill>
                  <a:schemeClr val="tx1"/>
                </a:solidFill>
                <a:latin typeface="Avenir Light" panose="020B0402020203020204" pitchFamily="34" charset="77"/>
              </a:rPr>
              <a:t>predictability</a:t>
            </a:r>
            <a:endParaRPr lang="es-ES" sz="2700" dirty="0">
              <a:solidFill>
                <a:schemeClr val="tx1"/>
              </a:solidFill>
              <a:latin typeface="Avenir Light" panose="020B0402020203020204" pitchFamily="34" charset="77"/>
            </a:endParaRPr>
          </a:p>
        </p:txBody>
      </p:sp>
      <p:grpSp>
        <p:nvGrpSpPr>
          <p:cNvPr id="27" name="Agrupar 7">
            <a:extLst>
              <a:ext uri="{FF2B5EF4-FFF2-40B4-BE49-F238E27FC236}">
                <a16:creationId xmlns:a16="http://schemas.microsoft.com/office/drawing/2014/main" id="{9DB0258F-0E97-7E47-B7C8-BAC8BA85B053}"/>
              </a:ext>
            </a:extLst>
          </p:cNvPr>
          <p:cNvGrpSpPr/>
          <p:nvPr/>
        </p:nvGrpSpPr>
        <p:grpSpPr>
          <a:xfrm>
            <a:off x="-8782" y="2032938"/>
            <a:ext cx="4826000" cy="3255764"/>
            <a:chOff x="190500" y="2055814"/>
            <a:chExt cx="4826000" cy="3255764"/>
          </a:xfrm>
        </p:grpSpPr>
        <p:grpSp>
          <p:nvGrpSpPr>
            <p:cNvPr id="28" name="Agrupar 2">
              <a:extLst>
                <a:ext uri="{FF2B5EF4-FFF2-40B4-BE49-F238E27FC236}">
                  <a16:creationId xmlns:a16="http://schemas.microsoft.com/office/drawing/2014/main" id="{118207D2-6ADD-5849-AA18-C82A54F2C06E}"/>
                </a:ext>
              </a:extLst>
            </p:cNvPr>
            <p:cNvGrpSpPr/>
            <p:nvPr/>
          </p:nvGrpSpPr>
          <p:grpSpPr>
            <a:xfrm>
              <a:off x="558800" y="2055814"/>
              <a:ext cx="3797300" cy="3255764"/>
              <a:chOff x="558800" y="2055814"/>
              <a:chExt cx="3797300" cy="3255764"/>
            </a:xfrm>
          </p:grpSpPr>
          <p:pic>
            <p:nvPicPr>
              <p:cNvPr id="45" name="Imagen 1">
                <a:extLst>
                  <a:ext uri="{FF2B5EF4-FFF2-40B4-BE49-F238E27FC236}">
                    <a16:creationId xmlns:a16="http://schemas.microsoft.com/office/drawing/2014/main" id="{76B5EC83-5636-3145-950D-69BEBFE8D9E8}"/>
                  </a:ext>
                </a:extLst>
              </p:cNvPr>
              <p:cNvPicPr>
                <a:picLocks noChangeAspect="1"/>
              </p:cNvPicPr>
              <p:nvPr/>
            </p:nvPicPr>
            <p:blipFill rotWithShape="1">
              <a:blip r:embed="rId2">
                <a:extLst>
                  <a:ext uri="{28A0092B-C50C-407E-A947-70E740481C1C}">
                    <a14:useLocalDpi xmlns:a14="http://schemas.microsoft.com/office/drawing/2010/main" val="0"/>
                  </a:ext>
                </a:extLst>
              </a:blip>
              <a:srcRect l="4777"/>
              <a:stretch/>
            </p:blipFill>
            <p:spPr bwMode="auto">
              <a:xfrm>
                <a:off x="558800" y="2055814"/>
                <a:ext cx="3797300" cy="3157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 name="CuadroTexto 30">
                <a:extLst>
                  <a:ext uri="{FF2B5EF4-FFF2-40B4-BE49-F238E27FC236}">
                    <a16:creationId xmlns:a16="http://schemas.microsoft.com/office/drawing/2014/main" id="{1EF1A0B2-A3BB-D249-951A-9BCB683D1A06}"/>
                  </a:ext>
                </a:extLst>
              </p:cNvPr>
              <p:cNvSpPr txBox="1"/>
              <p:nvPr/>
            </p:nvSpPr>
            <p:spPr>
              <a:xfrm>
                <a:off x="685800" y="5003800"/>
                <a:ext cx="3517900" cy="307778"/>
              </a:xfrm>
              <a:prstGeom prst="rect">
                <a:avLst/>
              </a:prstGeom>
              <a:solidFill>
                <a:srgbClr val="FFFFFF"/>
              </a:solidFill>
              <a:ln>
                <a:noFill/>
              </a:ln>
            </p:spPr>
            <p:txBody>
              <a:bodyPr wrap="square" rtlCol="0">
                <a:spAutoFit/>
              </a:bodyPr>
              <a:lstStyle/>
              <a:p>
                <a:pPr algn="ctr"/>
                <a:endParaRPr lang="es-ES" sz="1400" dirty="0">
                  <a:solidFill>
                    <a:srgbClr val="008000"/>
                  </a:solidFill>
                </a:endParaRPr>
              </a:p>
            </p:txBody>
          </p:sp>
        </p:grpSp>
        <p:sp>
          <p:nvSpPr>
            <p:cNvPr id="30" name="CuadroTexto 1">
              <a:extLst>
                <a:ext uri="{FF2B5EF4-FFF2-40B4-BE49-F238E27FC236}">
                  <a16:creationId xmlns:a16="http://schemas.microsoft.com/office/drawing/2014/main" id="{50E1E8BA-7BE1-2F4A-88A9-ECD9C53CDFC7}"/>
                </a:ext>
              </a:extLst>
            </p:cNvPr>
            <p:cNvSpPr txBox="1"/>
            <p:nvPr/>
          </p:nvSpPr>
          <p:spPr>
            <a:xfrm>
              <a:off x="757741" y="2997200"/>
              <a:ext cx="1132755" cy="523220"/>
            </a:xfrm>
            <a:prstGeom prst="rect">
              <a:avLst/>
            </a:prstGeom>
            <a:noFill/>
            <a:ln>
              <a:noFill/>
            </a:ln>
          </p:spPr>
          <p:txBody>
            <a:bodyPr wrap="none" rtlCol="0">
              <a:spAutoFit/>
            </a:bodyPr>
            <a:lstStyle/>
            <a:p>
              <a:pPr algn="ctr"/>
              <a:r>
                <a:rPr lang="es-ES" sz="1400" dirty="0" err="1">
                  <a:solidFill>
                    <a:schemeClr val="bg1">
                      <a:lumMod val="85000"/>
                    </a:schemeClr>
                  </a:solidFill>
                  <a:latin typeface="Avenir Light" panose="020B0402020203020204" pitchFamily="34" charset="77"/>
                </a:rPr>
                <a:t>atmosphere</a:t>
              </a:r>
              <a:endParaRPr lang="es-ES" sz="1400" dirty="0">
                <a:solidFill>
                  <a:schemeClr val="bg1">
                    <a:lumMod val="85000"/>
                  </a:schemeClr>
                </a:solidFill>
                <a:latin typeface="Avenir Light" panose="020B0402020203020204" pitchFamily="34" charset="77"/>
              </a:endParaRPr>
            </a:p>
            <a:p>
              <a:pPr algn="ctr"/>
              <a:r>
                <a:rPr lang="es-ES" sz="1400" dirty="0">
                  <a:solidFill>
                    <a:schemeClr val="bg1">
                      <a:lumMod val="85000"/>
                    </a:schemeClr>
                  </a:solidFill>
                  <a:latin typeface="Avenir Light" panose="020B0402020203020204" pitchFamily="34" charset="77"/>
                </a:rPr>
                <a:t>(</a:t>
              </a:r>
              <a:r>
                <a:rPr lang="es-ES" sz="1400" dirty="0" err="1">
                  <a:solidFill>
                    <a:schemeClr val="bg1">
                      <a:lumMod val="85000"/>
                    </a:schemeClr>
                  </a:solidFill>
                  <a:latin typeface="Avenir Light" panose="020B0402020203020204" pitchFamily="34" charset="77"/>
                </a:rPr>
                <a:t>weather</a:t>
              </a:r>
              <a:r>
                <a:rPr lang="es-ES" sz="1400" dirty="0">
                  <a:solidFill>
                    <a:schemeClr val="bg1">
                      <a:lumMod val="85000"/>
                    </a:schemeClr>
                  </a:solidFill>
                  <a:latin typeface="Avenir Light" panose="020B0402020203020204" pitchFamily="34" charset="77"/>
                </a:rPr>
                <a:t>)</a:t>
              </a:r>
            </a:p>
          </p:txBody>
        </p:sp>
        <p:sp>
          <p:nvSpPr>
            <p:cNvPr id="31" name="Google Shape;170;p20">
              <a:extLst>
                <a:ext uri="{FF2B5EF4-FFF2-40B4-BE49-F238E27FC236}">
                  <a16:creationId xmlns:a16="http://schemas.microsoft.com/office/drawing/2014/main" id="{27FCC905-8AD2-1140-90BB-A735092F8C13}"/>
                </a:ext>
              </a:extLst>
            </p:cNvPr>
            <p:cNvSpPr>
              <a:spLocks noChangeArrowheads="1"/>
            </p:cNvSpPr>
            <p:nvPr/>
          </p:nvSpPr>
          <p:spPr bwMode="auto">
            <a:xfrm flipV="1">
              <a:off x="790178" y="2603499"/>
              <a:ext cx="771922"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2" name="Google Shape;170;p20">
              <a:extLst>
                <a:ext uri="{FF2B5EF4-FFF2-40B4-BE49-F238E27FC236}">
                  <a16:creationId xmlns:a16="http://schemas.microsoft.com/office/drawing/2014/main" id="{FE3E6E4C-9F8E-0741-871C-EB0B35D8A8F9}"/>
                </a:ext>
              </a:extLst>
            </p:cNvPr>
            <p:cNvSpPr>
              <a:spLocks noChangeArrowheads="1"/>
            </p:cNvSpPr>
            <p:nvPr/>
          </p:nvSpPr>
          <p:spPr bwMode="auto">
            <a:xfrm flipV="1">
              <a:off x="1209278" y="36448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3" name="Google Shape;170;p20">
              <a:extLst>
                <a:ext uri="{FF2B5EF4-FFF2-40B4-BE49-F238E27FC236}">
                  <a16:creationId xmlns:a16="http://schemas.microsoft.com/office/drawing/2014/main" id="{44CA10CA-F2C2-2C47-8462-9809349EC02C}"/>
                </a:ext>
              </a:extLst>
            </p:cNvPr>
            <p:cNvSpPr>
              <a:spLocks noChangeArrowheads="1"/>
            </p:cNvSpPr>
            <p:nvPr/>
          </p:nvSpPr>
          <p:spPr bwMode="auto">
            <a:xfrm flipV="1">
              <a:off x="3292078" y="39242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4" name="CuadroTexto 25">
              <a:extLst>
                <a:ext uri="{FF2B5EF4-FFF2-40B4-BE49-F238E27FC236}">
                  <a16:creationId xmlns:a16="http://schemas.microsoft.com/office/drawing/2014/main" id="{083ACDC8-10FA-B549-BEAF-1F7A59E3DB44}"/>
                </a:ext>
              </a:extLst>
            </p:cNvPr>
            <p:cNvSpPr txBox="1"/>
            <p:nvPr/>
          </p:nvSpPr>
          <p:spPr>
            <a:xfrm>
              <a:off x="2798737" y="3898900"/>
              <a:ext cx="1292566" cy="307777"/>
            </a:xfrm>
            <a:prstGeom prst="rect">
              <a:avLst/>
            </a:prstGeom>
            <a:noFill/>
            <a:ln>
              <a:noFill/>
            </a:ln>
          </p:spPr>
          <p:txBody>
            <a:bodyPr wrap="none" rtlCol="0">
              <a:spAutoFit/>
            </a:bodyPr>
            <a:lstStyle/>
            <a:p>
              <a:pPr algn="ctr"/>
              <a:r>
                <a:rPr lang="es-ES" sz="1400" b="1" dirty="0" err="1">
                  <a:solidFill>
                    <a:schemeClr val="tx2"/>
                  </a:solidFill>
                  <a:latin typeface="Avenir" panose="02000503020000020003" pitchFamily="2" charset="0"/>
                </a:rPr>
                <a:t>ocean</a:t>
              </a:r>
              <a:r>
                <a:rPr lang="es-ES" sz="1400" b="1" dirty="0">
                  <a:solidFill>
                    <a:schemeClr val="tx2"/>
                  </a:solidFill>
                  <a:latin typeface="Avenir" panose="02000503020000020003" pitchFamily="2" charset="0"/>
                </a:rPr>
                <a:t>/sea ice</a:t>
              </a:r>
            </a:p>
          </p:txBody>
        </p:sp>
        <p:sp>
          <p:nvSpPr>
            <p:cNvPr id="35" name="CuadroTexto 26">
              <a:extLst>
                <a:ext uri="{FF2B5EF4-FFF2-40B4-BE49-F238E27FC236}">
                  <a16:creationId xmlns:a16="http://schemas.microsoft.com/office/drawing/2014/main" id="{5B0A1C3B-4CBE-D744-98EA-B2A254C9EB38}"/>
                </a:ext>
              </a:extLst>
            </p:cNvPr>
            <p:cNvSpPr txBox="1"/>
            <p:nvPr/>
          </p:nvSpPr>
          <p:spPr>
            <a:xfrm>
              <a:off x="1122962" y="3810000"/>
              <a:ext cx="529312" cy="307777"/>
            </a:xfrm>
            <a:prstGeom prst="rect">
              <a:avLst/>
            </a:prstGeom>
            <a:noFill/>
            <a:ln>
              <a:noFill/>
            </a:ln>
          </p:spPr>
          <p:txBody>
            <a:bodyPr wrap="none" rtlCol="0">
              <a:spAutoFit/>
            </a:bodyPr>
            <a:lstStyle/>
            <a:p>
              <a:pPr algn="ctr"/>
              <a:r>
                <a:rPr lang="es-ES" sz="1400" b="1" dirty="0" err="1">
                  <a:solidFill>
                    <a:srgbClr val="008000"/>
                  </a:solidFill>
                  <a:latin typeface="Avenir" panose="02000503020000020003" pitchFamily="2" charset="0"/>
                </a:rPr>
                <a:t>land</a:t>
              </a:r>
              <a:endParaRPr lang="es-ES" sz="1400" b="1" dirty="0">
                <a:solidFill>
                  <a:srgbClr val="008000"/>
                </a:solidFill>
                <a:latin typeface="Avenir" panose="02000503020000020003" pitchFamily="2" charset="0"/>
              </a:endParaRPr>
            </a:p>
          </p:txBody>
        </p:sp>
        <p:sp>
          <p:nvSpPr>
            <p:cNvPr id="38" name="CuadroTexto 27">
              <a:extLst>
                <a:ext uri="{FF2B5EF4-FFF2-40B4-BE49-F238E27FC236}">
                  <a16:creationId xmlns:a16="http://schemas.microsoft.com/office/drawing/2014/main" id="{D862FE98-3E4D-D94B-9B4C-C921D02284C9}"/>
                </a:ext>
              </a:extLst>
            </p:cNvPr>
            <p:cNvSpPr txBox="1"/>
            <p:nvPr/>
          </p:nvSpPr>
          <p:spPr>
            <a:xfrm>
              <a:off x="528352" y="4955310"/>
              <a:ext cx="727934" cy="276999"/>
            </a:xfrm>
            <a:prstGeom prst="rect">
              <a:avLst/>
            </a:prstGeom>
            <a:noFill/>
            <a:ln>
              <a:noFill/>
            </a:ln>
          </p:spPr>
          <p:txBody>
            <a:bodyPr wrap="none" rtlCol="0">
              <a:spAutoFit/>
            </a:bodyPr>
            <a:lstStyle/>
            <a:p>
              <a:pPr algn="ctr"/>
              <a:r>
                <a:rPr lang="es-ES" sz="1200" dirty="0">
                  <a:latin typeface="Avenir Book" panose="02000503020000020003" pitchFamily="2" charset="0"/>
                </a:rPr>
                <a:t>~7 </a:t>
              </a:r>
              <a:r>
                <a:rPr lang="es-ES" sz="1200" dirty="0" err="1">
                  <a:latin typeface="Avenir Book" panose="02000503020000020003" pitchFamily="2" charset="0"/>
                </a:rPr>
                <a:t>days</a:t>
              </a:r>
              <a:endParaRPr lang="es-ES" sz="1200" dirty="0">
                <a:latin typeface="Avenir Book" panose="02000503020000020003" pitchFamily="2" charset="0"/>
              </a:endParaRPr>
            </a:p>
          </p:txBody>
        </p:sp>
        <p:sp>
          <p:nvSpPr>
            <p:cNvPr id="39" name="CuadroTexto 28">
              <a:extLst>
                <a:ext uri="{FF2B5EF4-FFF2-40B4-BE49-F238E27FC236}">
                  <a16:creationId xmlns:a16="http://schemas.microsoft.com/office/drawing/2014/main" id="{D3B514FC-BD57-B840-92E4-83E0B27DAD37}"/>
                </a:ext>
              </a:extLst>
            </p:cNvPr>
            <p:cNvSpPr txBox="1"/>
            <p:nvPr/>
          </p:nvSpPr>
          <p:spPr>
            <a:xfrm>
              <a:off x="1247560" y="4955310"/>
              <a:ext cx="813519" cy="276999"/>
            </a:xfrm>
            <a:prstGeom prst="rect">
              <a:avLst/>
            </a:prstGeom>
            <a:noFill/>
            <a:ln>
              <a:noFill/>
            </a:ln>
          </p:spPr>
          <p:txBody>
            <a:bodyPr wrap="none" rtlCol="0">
              <a:spAutoFit/>
            </a:bodyPr>
            <a:lstStyle/>
            <a:p>
              <a:pPr algn="ctr"/>
              <a:r>
                <a:rPr lang="es-ES" sz="1200" dirty="0">
                  <a:latin typeface="Avenir Book" panose="02000503020000020003" pitchFamily="2" charset="0"/>
                </a:rPr>
                <a:t>~30 </a:t>
              </a:r>
              <a:r>
                <a:rPr lang="es-ES" sz="1200" dirty="0" err="1">
                  <a:latin typeface="Avenir Book" panose="02000503020000020003" pitchFamily="2" charset="0"/>
                </a:rPr>
                <a:t>days</a:t>
              </a:r>
              <a:endParaRPr lang="es-ES" sz="1200" dirty="0">
                <a:latin typeface="Avenir Book" panose="02000503020000020003" pitchFamily="2" charset="0"/>
              </a:endParaRPr>
            </a:p>
          </p:txBody>
        </p:sp>
        <p:sp>
          <p:nvSpPr>
            <p:cNvPr id="40" name="CuadroTexto 29">
              <a:extLst>
                <a:ext uri="{FF2B5EF4-FFF2-40B4-BE49-F238E27FC236}">
                  <a16:creationId xmlns:a16="http://schemas.microsoft.com/office/drawing/2014/main" id="{1F58F6D9-89A8-614A-AFBE-513A9E6F39B5}"/>
                </a:ext>
              </a:extLst>
            </p:cNvPr>
            <p:cNvSpPr txBox="1"/>
            <p:nvPr/>
          </p:nvSpPr>
          <p:spPr>
            <a:xfrm>
              <a:off x="2507642" y="4965700"/>
              <a:ext cx="630157" cy="323165"/>
            </a:xfrm>
            <a:prstGeom prst="rect">
              <a:avLst/>
            </a:prstGeom>
            <a:noFill/>
            <a:ln>
              <a:noFill/>
            </a:ln>
          </p:spPr>
          <p:txBody>
            <a:bodyPr wrap="none" rtlCol="0">
              <a:spAutoFit/>
            </a:bodyPr>
            <a:lstStyle/>
            <a:p>
              <a:pPr algn="ctr"/>
              <a:r>
                <a:rPr lang="es-ES" sz="1500" b="1" dirty="0">
                  <a:latin typeface="Avenir Book" panose="02000503020000020003" pitchFamily="2" charset="0"/>
                </a:rPr>
                <a:t>Time</a:t>
              </a:r>
            </a:p>
          </p:txBody>
        </p:sp>
        <p:sp>
          <p:nvSpPr>
            <p:cNvPr id="41" name="Google Shape;170;p20">
              <a:extLst>
                <a:ext uri="{FF2B5EF4-FFF2-40B4-BE49-F238E27FC236}">
                  <a16:creationId xmlns:a16="http://schemas.microsoft.com/office/drawing/2014/main" id="{AF6E8F34-EA5A-8043-9163-79D3614DE9EC}"/>
                </a:ext>
              </a:extLst>
            </p:cNvPr>
            <p:cNvSpPr>
              <a:spLocks noChangeArrowheads="1"/>
            </p:cNvSpPr>
            <p:nvPr/>
          </p:nvSpPr>
          <p:spPr bwMode="auto">
            <a:xfrm flipV="1">
              <a:off x="190500" y="2768598"/>
              <a:ext cx="393700"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42" name="CuadroTexto 34">
              <a:extLst>
                <a:ext uri="{FF2B5EF4-FFF2-40B4-BE49-F238E27FC236}">
                  <a16:creationId xmlns:a16="http://schemas.microsoft.com/office/drawing/2014/main" id="{320FBCA5-7487-7B46-A9CD-32A683B45D6F}"/>
                </a:ext>
              </a:extLst>
            </p:cNvPr>
            <p:cNvSpPr txBox="1"/>
            <p:nvPr/>
          </p:nvSpPr>
          <p:spPr>
            <a:xfrm rot="16200000">
              <a:off x="-254743" y="3492500"/>
              <a:ext cx="1296893" cy="323165"/>
            </a:xfrm>
            <a:prstGeom prst="rect">
              <a:avLst/>
            </a:prstGeom>
            <a:noFill/>
            <a:ln>
              <a:noFill/>
            </a:ln>
          </p:spPr>
          <p:txBody>
            <a:bodyPr wrap="none" rtlCol="0">
              <a:spAutoFit/>
            </a:bodyPr>
            <a:lstStyle/>
            <a:p>
              <a:pPr algn="ctr"/>
              <a:r>
                <a:rPr lang="es-ES" sz="1500" b="1" dirty="0" err="1">
                  <a:latin typeface="Avenir Book" panose="02000503020000020003" pitchFamily="2" charset="0"/>
                </a:rPr>
                <a:t>Predictability</a:t>
              </a:r>
              <a:endParaRPr lang="es-ES" sz="1500" b="1" dirty="0">
                <a:latin typeface="Avenir Book" panose="02000503020000020003" pitchFamily="2" charset="0"/>
              </a:endParaRPr>
            </a:p>
          </p:txBody>
        </p:sp>
        <p:sp>
          <p:nvSpPr>
            <p:cNvPr id="43" name="Rectángulo 36">
              <a:extLst>
                <a:ext uri="{FF2B5EF4-FFF2-40B4-BE49-F238E27FC236}">
                  <a16:creationId xmlns:a16="http://schemas.microsoft.com/office/drawing/2014/main" id="{963299D5-4F0D-0B48-9B45-E7168FC2C078}"/>
                </a:ext>
              </a:extLst>
            </p:cNvPr>
            <p:cNvSpPr/>
            <p:nvPr/>
          </p:nvSpPr>
          <p:spPr>
            <a:xfrm>
              <a:off x="2208755" y="2849634"/>
              <a:ext cx="1564300" cy="215444"/>
            </a:xfrm>
            <a:prstGeom prst="rect">
              <a:avLst/>
            </a:prstGeom>
          </p:spPr>
          <p:txBody>
            <a:bodyPr wrap="square">
              <a:spAutoFit/>
            </a:bodyPr>
            <a:lstStyle/>
            <a:p>
              <a:pPr algn="ctr"/>
              <a:r>
                <a:rPr lang="es-ES" sz="800" dirty="0">
                  <a:solidFill>
                    <a:srgbClr val="000000"/>
                  </a:solidFill>
                  <a:latin typeface="Avenir Book" panose="02000503020000020003" pitchFamily="2" charset="0"/>
                </a:rPr>
                <a:t>©Paul </a:t>
              </a:r>
              <a:r>
                <a:rPr lang="es-ES" sz="800" dirty="0" err="1">
                  <a:solidFill>
                    <a:srgbClr val="000000"/>
                  </a:solidFill>
                  <a:latin typeface="Avenir Book" panose="02000503020000020003" pitchFamily="2" charset="0"/>
                </a:rPr>
                <a:t>Dirmeyer</a:t>
              </a:r>
              <a:r>
                <a:rPr lang="es-ES" sz="800" dirty="0">
                  <a:solidFill>
                    <a:srgbClr val="000000"/>
                  </a:solidFill>
                  <a:latin typeface="Avenir Book" panose="02000503020000020003" pitchFamily="2" charset="0"/>
                </a:rPr>
                <a:t> (GMU/COLA)</a:t>
              </a:r>
            </a:p>
          </p:txBody>
        </p:sp>
        <p:sp>
          <p:nvSpPr>
            <p:cNvPr id="44" name="Google Shape;170;p20">
              <a:extLst>
                <a:ext uri="{FF2B5EF4-FFF2-40B4-BE49-F238E27FC236}">
                  <a16:creationId xmlns:a16="http://schemas.microsoft.com/office/drawing/2014/main" id="{A0115537-679A-DF4B-BD85-16707E5B0C16}"/>
                </a:ext>
              </a:extLst>
            </p:cNvPr>
            <p:cNvSpPr>
              <a:spLocks noChangeArrowheads="1"/>
            </p:cNvSpPr>
            <p:nvPr/>
          </p:nvSpPr>
          <p:spPr bwMode="auto">
            <a:xfrm flipV="1">
              <a:off x="4244578" y="2463800"/>
              <a:ext cx="771922" cy="18922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grpSp>
      <p:grpSp>
        <p:nvGrpSpPr>
          <p:cNvPr id="47" name="Agrupar 11">
            <a:extLst>
              <a:ext uri="{FF2B5EF4-FFF2-40B4-BE49-F238E27FC236}">
                <a16:creationId xmlns:a16="http://schemas.microsoft.com/office/drawing/2014/main" id="{951FD46D-C86B-534F-A991-4958BE2DB237}"/>
              </a:ext>
            </a:extLst>
          </p:cNvPr>
          <p:cNvGrpSpPr/>
          <p:nvPr/>
        </p:nvGrpSpPr>
        <p:grpSpPr>
          <a:xfrm>
            <a:off x="6775568" y="2022314"/>
            <a:ext cx="4837982" cy="3564248"/>
            <a:chOff x="4204418" y="2260600"/>
            <a:chExt cx="4837982" cy="3564248"/>
          </a:xfrm>
        </p:grpSpPr>
        <p:sp>
          <p:nvSpPr>
            <p:cNvPr id="48" name="Rectángulo 40">
              <a:extLst>
                <a:ext uri="{FF2B5EF4-FFF2-40B4-BE49-F238E27FC236}">
                  <a16:creationId xmlns:a16="http://schemas.microsoft.com/office/drawing/2014/main" id="{E5A0C945-459B-E548-ADFF-A6D6ED7B8675}"/>
                </a:ext>
              </a:extLst>
            </p:cNvPr>
            <p:cNvSpPr/>
            <p:nvPr/>
          </p:nvSpPr>
          <p:spPr>
            <a:xfrm>
              <a:off x="5636600" y="5627469"/>
              <a:ext cx="1564300" cy="174407"/>
            </a:xfrm>
            <a:prstGeom prst="rect">
              <a:avLst/>
            </a:prstGeom>
          </p:spPr>
          <p:txBody>
            <a:bodyPr wrap="square">
              <a:spAutoFit/>
            </a:bodyPr>
            <a:lstStyle/>
            <a:p>
              <a:pPr algn="ctr"/>
              <a:r>
                <a:rPr lang="es-ES" sz="800" baseline="30000" dirty="0"/>
                <a:t> </a:t>
              </a:r>
              <a:endParaRPr lang="es-ES" sz="800" dirty="0">
                <a:solidFill>
                  <a:srgbClr val="000000"/>
                </a:solidFill>
              </a:endParaRPr>
            </a:p>
          </p:txBody>
        </p:sp>
        <p:pic>
          <p:nvPicPr>
            <p:cNvPr id="50" name="Imagen 9">
              <a:extLst>
                <a:ext uri="{FF2B5EF4-FFF2-40B4-BE49-F238E27FC236}">
                  <a16:creationId xmlns:a16="http://schemas.microsoft.com/office/drawing/2014/main" id="{5AFCBF8C-367E-034C-97CF-0BC680D10905}"/>
                </a:ext>
              </a:extLst>
            </p:cNvPr>
            <p:cNvPicPr>
              <a:picLocks noChangeAspect="1"/>
            </p:cNvPicPr>
            <p:nvPr/>
          </p:nvPicPr>
          <p:blipFill>
            <a:blip r:embed="rId3"/>
            <a:stretch>
              <a:fillRect/>
            </a:stretch>
          </p:blipFill>
          <p:spPr>
            <a:xfrm>
              <a:off x="4204418" y="2400300"/>
              <a:ext cx="4837982" cy="3424548"/>
            </a:xfrm>
            <a:prstGeom prst="rect">
              <a:avLst/>
            </a:prstGeom>
          </p:spPr>
        </p:pic>
        <p:sp>
          <p:nvSpPr>
            <p:cNvPr id="51" name="Google Shape;170;p20">
              <a:extLst>
                <a:ext uri="{FF2B5EF4-FFF2-40B4-BE49-F238E27FC236}">
                  <a16:creationId xmlns:a16="http://schemas.microsoft.com/office/drawing/2014/main" id="{B493F3F6-7337-F84E-90FB-32431135FC18}"/>
                </a:ext>
              </a:extLst>
            </p:cNvPr>
            <p:cNvSpPr>
              <a:spLocks noChangeArrowheads="1"/>
            </p:cNvSpPr>
            <p:nvPr/>
          </p:nvSpPr>
          <p:spPr bwMode="auto">
            <a:xfrm flipV="1">
              <a:off x="4523978" y="2374899"/>
              <a:ext cx="3997722" cy="165097"/>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52" name="Google Shape;170;p20">
              <a:extLst>
                <a:ext uri="{FF2B5EF4-FFF2-40B4-BE49-F238E27FC236}">
                  <a16:creationId xmlns:a16="http://schemas.microsoft.com/office/drawing/2014/main" id="{4D63C20E-B1B5-1746-8059-CE60C47982AA}"/>
                </a:ext>
              </a:extLst>
            </p:cNvPr>
            <p:cNvSpPr>
              <a:spLocks noChangeArrowheads="1"/>
            </p:cNvSpPr>
            <p:nvPr/>
          </p:nvSpPr>
          <p:spPr bwMode="auto">
            <a:xfrm flipV="1">
              <a:off x="4612878" y="3822699"/>
              <a:ext cx="3997722" cy="165097"/>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53" name="CuadroTexto 52">
              <a:extLst>
                <a:ext uri="{FF2B5EF4-FFF2-40B4-BE49-F238E27FC236}">
                  <a16:creationId xmlns:a16="http://schemas.microsoft.com/office/drawing/2014/main" id="{1AF4181C-EC15-D943-AFA8-89AB930163CC}"/>
                </a:ext>
              </a:extLst>
            </p:cNvPr>
            <p:cNvSpPr txBox="1"/>
            <p:nvPr/>
          </p:nvSpPr>
          <p:spPr>
            <a:xfrm>
              <a:off x="5041900" y="2260600"/>
              <a:ext cx="1062798" cy="307777"/>
            </a:xfrm>
            <a:prstGeom prst="rect">
              <a:avLst/>
            </a:prstGeom>
            <a:noFill/>
          </p:spPr>
          <p:txBody>
            <a:bodyPr wrap="none" rtlCol="0">
              <a:spAutoFit/>
            </a:bodyPr>
            <a:lstStyle/>
            <a:p>
              <a:r>
                <a:rPr lang="es-ES" sz="1400" dirty="0">
                  <a:latin typeface="Avenir Book" panose="02000503020000020003" pitchFamily="2" charset="0"/>
                </a:rPr>
                <a:t>AMV </a:t>
              </a:r>
              <a:r>
                <a:rPr lang="es-ES" sz="1400" dirty="0" err="1">
                  <a:latin typeface="Avenir Book" panose="02000503020000020003" pitchFamily="2" charset="0"/>
                </a:rPr>
                <a:t>Index</a:t>
              </a:r>
              <a:endParaRPr lang="es-ES" sz="1400" dirty="0">
                <a:latin typeface="Avenir Book" panose="02000503020000020003" pitchFamily="2" charset="0"/>
              </a:endParaRPr>
            </a:p>
          </p:txBody>
        </p:sp>
        <p:sp>
          <p:nvSpPr>
            <p:cNvPr id="54" name="CuadroTexto 53">
              <a:extLst>
                <a:ext uri="{FF2B5EF4-FFF2-40B4-BE49-F238E27FC236}">
                  <a16:creationId xmlns:a16="http://schemas.microsoft.com/office/drawing/2014/main" id="{0E868917-FB85-4044-8CB8-72EB5BAA6C43}"/>
                </a:ext>
              </a:extLst>
            </p:cNvPr>
            <p:cNvSpPr txBox="1"/>
            <p:nvPr/>
          </p:nvSpPr>
          <p:spPr>
            <a:xfrm>
              <a:off x="7327900" y="2260600"/>
              <a:ext cx="1062798" cy="307777"/>
            </a:xfrm>
            <a:prstGeom prst="rect">
              <a:avLst/>
            </a:prstGeom>
            <a:noFill/>
          </p:spPr>
          <p:txBody>
            <a:bodyPr wrap="none" rtlCol="0">
              <a:spAutoFit/>
            </a:bodyPr>
            <a:lstStyle/>
            <a:p>
              <a:r>
                <a:rPr lang="es-ES" sz="1400" dirty="0">
                  <a:latin typeface="Avenir Book" panose="02000503020000020003" pitchFamily="2" charset="0"/>
                </a:rPr>
                <a:t>PDO </a:t>
              </a:r>
              <a:r>
                <a:rPr lang="es-ES" sz="1400" dirty="0" err="1">
                  <a:latin typeface="Avenir Book" panose="02000503020000020003" pitchFamily="2" charset="0"/>
                </a:rPr>
                <a:t>Index</a:t>
              </a:r>
              <a:endParaRPr lang="es-ES" sz="1400" dirty="0">
                <a:latin typeface="Avenir Book" panose="02000503020000020003" pitchFamily="2" charset="0"/>
              </a:endParaRPr>
            </a:p>
          </p:txBody>
        </p:sp>
        <p:sp>
          <p:nvSpPr>
            <p:cNvPr id="55" name="CuadroTexto 54">
              <a:extLst>
                <a:ext uri="{FF2B5EF4-FFF2-40B4-BE49-F238E27FC236}">
                  <a16:creationId xmlns:a16="http://schemas.microsoft.com/office/drawing/2014/main" id="{1D5EBAD5-10A1-154F-BB04-C84148C942A8}"/>
                </a:ext>
              </a:extLst>
            </p:cNvPr>
            <p:cNvSpPr txBox="1"/>
            <p:nvPr/>
          </p:nvSpPr>
          <p:spPr>
            <a:xfrm>
              <a:off x="5003800" y="3708400"/>
              <a:ext cx="1202448" cy="307777"/>
            </a:xfrm>
            <a:prstGeom prst="rect">
              <a:avLst/>
            </a:prstGeom>
            <a:noFill/>
          </p:spPr>
          <p:txBody>
            <a:bodyPr wrap="none" rtlCol="0">
              <a:spAutoFit/>
            </a:bodyPr>
            <a:lstStyle/>
            <a:p>
              <a:r>
                <a:rPr lang="es-ES" sz="1400" dirty="0">
                  <a:latin typeface="Avenir Book" panose="02000503020000020003" pitchFamily="2" charset="0"/>
                </a:rPr>
                <a:t>AMV </a:t>
              </a:r>
              <a:r>
                <a:rPr lang="es-ES" sz="1400" dirty="0" err="1">
                  <a:latin typeface="Avenir Book" panose="02000503020000020003" pitchFamily="2" charset="0"/>
                </a:rPr>
                <a:t>Pattern</a:t>
              </a:r>
              <a:endParaRPr lang="es-ES" sz="1400" dirty="0">
                <a:latin typeface="Avenir Book" panose="02000503020000020003" pitchFamily="2" charset="0"/>
              </a:endParaRPr>
            </a:p>
          </p:txBody>
        </p:sp>
        <p:sp>
          <p:nvSpPr>
            <p:cNvPr id="56" name="CuadroTexto 55">
              <a:extLst>
                <a:ext uri="{FF2B5EF4-FFF2-40B4-BE49-F238E27FC236}">
                  <a16:creationId xmlns:a16="http://schemas.microsoft.com/office/drawing/2014/main" id="{29B90F67-CEBF-E641-B541-EC7165B9DD5B}"/>
                </a:ext>
              </a:extLst>
            </p:cNvPr>
            <p:cNvSpPr txBox="1"/>
            <p:nvPr/>
          </p:nvSpPr>
          <p:spPr>
            <a:xfrm>
              <a:off x="7277100" y="3708400"/>
              <a:ext cx="1202448" cy="307777"/>
            </a:xfrm>
            <a:prstGeom prst="rect">
              <a:avLst/>
            </a:prstGeom>
            <a:noFill/>
          </p:spPr>
          <p:txBody>
            <a:bodyPr wrap="none" rtlCol="0">
              <a:spAutoFit/>
            </a:bodyPr>
            <a:lstStyle/>
            <a:p>
              <a:r>
                <a:rPr lang="es-ES" sz="1400" dirty="0">
                  <a:latin typeface="Avenir Book" panose="02000503020000020003" pitchFamily="2" charset="0"/>
                </a:rPr>
                <a:t>PDO </a:t>
              </a:r>
              <a:r>
                <a:rPr lang="es-ES" sz="1400" dirty="0" err="1">
                  <a:latin typeface="Avenir Book" panose="02000503020000020003" pitchFamily="2" charset="0"/>
                </a:rPr>
                <a:t>Pattern</a:t>
              </a:r>
              <a:endParaRPr lang="es-ES" sz="1400" dirty="0">
                <a:latin typeface="Avenir Book" panose="02000503020000020003" pitchFamily="2" charset="0"/>
              </a:endParaRPr>
            </a:p>
          </p:txBody>
        </p:sp>
      </p:grpSp>
      <p:pic>
        <p:nvPicPr>
          <p:cNvPr id="61" name="Picture 3">
            <a:extLst>
              <a:ext uri="{FF2B5EF4-FFF2-40B4-BE49-F238E27FC236}">
                <a16:creationId xmlns:a16="http://schemas.microsoft.com/office/drawing/2014/main" id="{5326F296-16BB-B147-8472-D2E0113DB7F6}"/>
              </a:ext>
            </a:extLst>
          </p:cNvPr>
          <p:cNvPicPr/>
          <p:nvPr/>
        </p:nvPicPr>
        <p:blipFill>
          <a:blip r:embed="rId4"/>
          <a:stretch/>
        </p:blipFill>
        <p:spPr>
          <a:xfrm>
            <a:off x="4345279" y="4831449"/>
            <a:ext cx="2072160" cy="1554120"/>
          </a:xfrm>
          <a:prstGeom prst="rect">
            <a:avLst/>
          </a:prstGeom>
          <a:ln w="19050">
            <a:solidFill>
              <a:schemeClr val="tx2"/>
            </a:solidFill>
          </a:ln>
        </p:spPr>
      </p:pic>
      <p:sp>
        <p:nvSpPr>
          <p:cNvPr id="69" name="CustomShape 2">
            <a:extLst>
              <a:ext uri="{FF2B5EF4-FFF2-40B4-BE49-F238E27FC236}">
                <a16:creationId xmlns:a16="http://schemas.microsoft.com/office/drawing/2014/main" id="{0940E360-90D4-3A43-A903-88E6E503342E}"/>
              </a:ext>
            </a:extLst>
          </p:cNvPr>
          <p:cNvSpPr/>
          <p:nvPr/>
        </p:nvSpPr>
        <p:spPr>
          <a:xfrm>
            <a:off x="4981399" y="4443564"/>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dirty="0">
                <a:solidFill>
                  <a:srgbClr val="595959"/>
                </a:solidFill>
                <a:uFill>
                  <a:solidFill>
                    <a:srgbClr val="FFFFFF"/>
                  </a:solidFill>
                </a:uFill>
                <a:latin typeface="Avenir Book" panose="02000503020000020003" pitchFamily="2" charset="0"/>
              </a:rPr>
              <a:t>ocean</a:t>
            </a:r>
            <a:endParaRPr lang="en-US" sz="1800" b="0" strike="noStrike" spc="-1" dirty="0">
              <a:solidFill>
                <a:srgbClr val="000000"/>
              </a:solidFill>
              <a:uFill>
                <a:solidFill>
                  <a:srgbClr val="FFFFFF"/>
                </a:solidFill>
              </a:uFill>
              <a:latin typeface="Avenir Book" panose="02000503020000020003" pitchFamily="2" charset="0"/>
            </a:endParaRPr>
          </a:p>
        </p:txBody>
      </p:sp>
      <p:sp>
        <p:nvSpPr>
          <p:cNvPr id="74" name="Rectángulo 59">
            <a:extLst>
              <a:ext uri="{FF2B5EF4-FFF2-40B4-BE49-F238E27FC236}">
                <a16:creationId xmlns:a16="http://schemas.microsoft.com/office/drawing/2014/main" id="{F1177186-CBAC-F44E-9841-3C8C3E85D550}"/>
              </a:ext>
            </a:extLst>
          </p:cNvPr>
          <p:cNvSpPr/>
          <p:nvPr/>
        </p:nvSpPr>
        <p:spPr>
          <a:xfrm>
            <a:off x="6543429" y="996933"/>
            <a:ext cx="5270500" cy="969496"/>
          </a:xfrm>
          <a:prstGeom prst="rect">
            <a:avLst/>
          </a:prstGeom>
          <a:noFill/>
        </p:spPr>
        <p:txBody>
          <a:bodyPr wrap="square">
            <a:spAutoFit/>
          </a:bodyPr>
          <a:lstStyle/>
          <a:p>
            <a:pPr marL="360" algn="ctr">
              <a:lnSpc>
                <a:spcPct val="100000"/>
              </a:lnSpc>
              <a:buClr>
                <a:srgbClr val="C00000"/>
              </a:buClr>
            </a:pPr>
            <a:r>
              <a:rPr lang="en-US" sz="1900" spc="-1" dirty="0">
                <a:solidFill>
                  <a:schemeClr val="accent1">
                    <a:lumMod val="75000"/>
                  </a:schemeClr>
                </a:solidFill>
                <a:uFill>
                  <a:solidFill>
                    <a:srgbClr val="FFFFFF"/>
                  </a:solidFill>
                </a:uFill>
                <a:latin typeface="Avenir Light" panose="020B0402020203020204" pitchFamily="34" charset="77"/>
              </a:rPr>
              <a:t>The ocean exhibits </a:t>
            </a:r>
            <a:r>
              <a:rPr lang="en-US" sz="1900" b="1" spc="-1" dirty="0">
                <a:solidFill>
                  <a:schemeClr val="accent1">
                    <a:lumMod val="75000"/>
                  </a:schemeClr>
                </a:solidFill>
                <a:uFill>
                  <a:solidFill>
                    <a:srgbClr val="FFFFFF"/>
                  </a:solidFill>
                </a:uFill>
                <a:latin typeface="Avenir" panose="02000503020000020003" pitchFamily="2" charset="0"/>
              </a:rPr>
              <a:t>modes of </a:t>
            </a:r>
          </a:p>
          <a:p>
            <a:pPr marL="360" algn="ctr">
              <a:lnSpc>
                <a:spcPct val="100000"/>
              </a:lnSpc>
              <a:buClr>
                <a:srgbClr val="C00000"/>
              </a:buClr>
            </a:pPr>
            <a:r>
              <a:rPr lang="en-US" sz="1900" b="1" spc="-1" dirty="0">
                <a:solidFill>
                  <a:schemeClr val="accent1">
                    <a:lumMod val="75000"/>
                  </a:schemeClr>
                </a:solidFill>
                <a:uFill>
                  <a:solidFill>
                    <a:srgbClr val="FFFFFF"/>
                  </a:solidFill>
                </a:uFill>
                <a:latin typeface="Avenir" panose="02000503020000020003" pitchFamily="2" charset="0"/>
              </a:rPr>
              <a:t>decadal variability</a:t>
            </a:r>
            <a:r>
              <a:rPr lang="en-US" sz="1900" spc="-1" dirty="0">
                <a:solidFill>
                  <a:schemeClr val="accent1">
                    <a:lumMod val="75000"/>
                  </a:schemeClr>
                </a:solidFill>
                <a:uFill>
                  <a:solidFill>
                    <a:srgbClr val="FFFFFF"/>
                  </a:solidFill>
                </a:uFill>
                <a:latin typeface="Avenir Light" panose="020B0402020203020204" pitchFamily="34" charset="77"/>
              </a:rPr>
              <a:t> both in the </a:t>
            </a:r>
          </a:p>
          <a:p>
            <a:pPr marL="360" algn="ctr">
              <a:lnSpc>
                <a:spcPct val="100000"/>
              </a:lnSpc>
              <a:buClr>
                <a:srgbClr val="C00000"/>
              </a:buClr>
            </a:pPr>
            <a:r>
              <a:rPr lang="en-US" sz="1900" b="1" spc="-1" dirty="0">
                <a:solidFill>
                  <a:schemeClr val="accent1">
                    <a:lumMod val="75000"/>
                  </a:schemeClr>
                </a:solidFill>
                <a:uFill>
                  <a:solidFill>
                    <a:srgbClr val="FFFFFF"/>
                  </a:solidFill>
                </a:uFill>
                <a:latin typeface="Avenir" panose="02000503020000020003" pitchFamily="2" charset="0"/>
              </a:rPr>
              <a:t>Atlantic and Pacific </a:t>
            </a:r>
            <a:r>
              <a:rPr lang="en-US" sz="1900" spc="-1" dirty="0">
                <a:solidFill>
                  <a:schemeClr val="accent1">
                    <a:lumMod val="75000"/>
                  </a:schemeClr>
                </a:solidFill>
                <a:uFill>
                  <a:solidFill>
                    <a:srgbClr val="FFFFFF"/>
                  </a:solidFill>
                </a:uFill>
                <a:latin typeface="Avenir Light" panose="020B0402020203020204" pitchFamily="34" charset="77"/>
              </a:rPr>
              <a:t>basins</a:t>
            </a:r>
          </a:p>
        </p:txBody>
      </p:sp>
      <p:sp>
        <p:nvSpPr>
          <p:cNvPr id="75" name="CuadroTexto 2">
            <a:extLst>
              <a:ext uri="{FF2B5EF4-FFF2-40B4-BE49-F238E27FC236}">
                <a16:creationId xmlns:a16="http://schemas.microsoft.com/office/drawing/2014/main" id="{07915D2F-B801-AF48-8D5E-636E0DB22602}"/>
              </a:ext>
            </a:extLst>
          </p:cNvPr>
          <p:cNvSpPr txBox="1">
            <a:spLocks noChangeArrowheads="1"/>
          </p:cNvSpPr>
          <p:nvPr/>
        </p:nvSpPr>
        <p:spPr bwMode="auto">
          <a:xfrm>
            <a:off x="7923669" y="5559952"/>
            <a:ext cx="3569696"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s-ES" sz="1500" i="1" dirty="0" err="1">
                <a:solidFill>
                  <a:schemeClr val="accent3">
                    <a:lumMod val="75000"/>
                  </a:schemeClr>
                </a:solidFill>
                <a:latin typeface="Avenir Light" panose="020B0402020203020204" pitchFamily="34" charset="77"/>
                <a:cs typeface="Calibri"/>
              </a:rPr>
              <a:t>Cassou</a:t>
            </a:r>
            <a:r>
              <a:rPr lang="es-ES" sz="1500" i="1" dirty="0">
                <a:solidFill>
                  <a:schemeClr val="accent3">
                    <a:lumMod val="75000"/>
                  </a:schemeClr>
                </a:solidFill>
                <a:latin typeface="Avenir Light" panose="020B0402020203020204" pitchFamily="34" charset="77"/>
                <a:cs typeface="Calibri"/>
              </a:rPr>
              <a:t> et al,</a:t>
            </a:r>
          </a:p>
          <a:p>
            <a:pPr algn="r" eaLnBrk="1" hangingPunct="1"/>
            <a:r>
              <a:rPr lang="es-ES" sz="1500" i="1" dirty="0" err="1">
                <a:solidFill>
                  <a:schemeClr val="accent3">
                    <a:lumMod val="75000"/>
                  </a:schemeClr>
                </a:solidFill>
                <a:latin typeface="Avenir Light" panose="020B0402020203020204" pitchFamily="34" charset="77"/>
                <a:cs typeface="Calibri"/>
              </a:rPr>
              <a:t>Technical</a:t>
            </a:r>
            <a:r>
              <a:rPr lang="es-ES" sz="1500" i="1" dirty="0">
                <a:solidFill>
                  <a:schemeClr val="accent3">
                    <a:lumMod val="75000"/>
                  </a:schemeClr>
                </a:solidFill>
                <a:latin typeface="Avenir Light" panose="020B0402020203020204" pitchFamily="34" charset="77"/>
                <a:cs typeface="Calibri"/>
              </a:rPr>
              <a:t> Note </a:t>
            </a:r>
            <a:r>
              <a:rPr lang="es-ES" sz="1500" i="1" dirty="0" err="1">
                <a:solidFill>
                  <a:schemeClr val="accent3">
                    <a:lumMod val="75000"/>
                  </a:schemeClr>
                </a:solidFill>
                <a:latin typeface="Avenir Light" panose="020B0402020203020204" pitchFamily="34" charset="77"/>
                <a:cs typeface="Calibri"/>
              </a:rPr>
              <a:t>for</a:t>
            </a:r>
            <a:r>
              <a:rPr lang="es-ES" sz="1500" i="1" dirty="0">
                <a:solidFill>
                  <a:schemeClr val="accent3">
                    <a:lumMod val="75000"/>
                  </a:schemeClr>
                </a:solidFill>
                <a:latin typeface="Avenir Light" panose="020B0402020203020204" pitchFamily="34" charset="77"/>
                <a:cs typeface="Calibri"/>
              </a:rPr>
              <a:t> DCPP-</a:t>
            </a:r>
            <a:r>
              <a:rPr lang="es-ES" sz="1500" i="1" dirty="0" err="1">
                <a:solidFill>
                  <a:schemeClr val="accent3">
                    <a:lumMod val="75000"/>
                  </a:schemeClr>
                </a:solidFill>
                <a:latin typeface="Avenir Light" panose="020B0402020203020204" pitchFamily="34" charset="77"/>
                <a:cs typeface="Calibri"/>
              </a:rPr>
              <a:t>Component</a:t>
            </a:r>
            <a:r>
              <a:rPr lang="es-ES" sz="1500" i="1" dirty="0">
                <a:solidFill>
                  <a:schemeClr val="accent3">
                    <a:lumMod val="75000"/>
                  </a:schemeClr>
                </a:solidFill>
                <a:latin typeface="Avenir Light" panose="020B0402020203020204" pitchFamily="34" charset="77"/>
                <a:cs typeface="Calibri"/>
              </a:rPr>
              <a:t> C</a:t>
            </a:r>
          </a:p>
        </p:txBody>
      </p:sp>
      <p:sp>
        <p:nvSpPr>
          <p:cNvPr id="76" name="Rectángulo 58">
            <a:extLst>
              <a:ext uri="{FF2B5EF4-FFF2-40B4-BE49-F238E27FC236}">
                <a16:creationId xmlns:a16="http://schemas.microsoft.com/office/drawing/2014/main" id="{A6900C11-0747-B54B-B0FD-049F2890AE33}"/>
              </a:ext>
            </a:extLst>
          </p:cNvPr>
          <p:cNvSpPr/>
          <p:nvPr/>
        </p:nvSpPr>
        <p:spPr>
          <a:xfrm>
            <a:off x="921095" y="5252792"/>
            <a:ext cx="1859805" cy="323165"/>
          </a:xfrm>
          <a:prstGeom prst="rect">
            <a:avLst/>
          </a:prstGeom>
        </p:spPr>
        <p:txBody>
          <a:bodyPr wrap="none">
            <a:spAutoFit/>
          </a:bodyPr>
          <a:lstStyle/>
          <a:p>
            <a:r>
              <a:rPr lang="es-ES" sz="1500" i="1" dirty="0" err="1">
                <a:solidFill>
                  <a:schemeClr val="accent3">
                    <a:lumMod val="75000"/>
                  </a:schemeClr>
                </a:solidFill>
                <a:latin typeface="Avenir Book" panose="02000503020000020003" pitchFamily="2" charset="0"/>
                <a:cs typeface="Arial" panose="020B0604020202020204" pitchFamily="34" charset="0"/>
              </a:rPr>
              <a:t>Mariotti</a:t>
            </a:r>
            <a:r>
              <a:rPr lang="es-ES" sz="1500" i="1" dirty="0">
                <a:solidFill>
                  <a:schemeClr val="accent3">
                    <a:lumMod val="75000"/>
                  </a:schemeClr>
                </a:solidFill>
                <a:latin typeface="Avenir Book" panose="02000503020000020003" pitchFamily="2" charset="0"/>
                <a:cs typeface="Arial" panose="020B0604020202020204" pitchFamily="34" charset="0"/>
              </a:rPr>
              <a:t> et al (2018)</a:t>
            </a:r>
          </a:p>
        </p:txBody>
      </p:sp>
    </p:spTree>
    <p:extLst>
      <p:ext uri="{BB962C8B-B14F-4D97-AF65-F5344CB8AC3E}">
        <p14:creationId xmlns:p14="http://schemas.microsoft.com/office/powerpoint/2010/main" val="34614735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ítulo 1">
            <a:extLst>
              <a:ext uri="{FF2B5EF4-FFF2-40B4-BE49-F238E27FC236}">
                <a16:creationId xmlns:a16="http://schemas.microsoft.com/office/drawing/2014/main" id="{004E6772-244B-E744-B277-C26C98F8F622}"/>
              </a:ext>
            </a:extLst>
          </p:cNvPr>
          <p:cNvSpPr>
            <a:spLocks noGrp="1"/>
          </p:cNvSpPr>
          <p:nvPr>
            <p:ph type="title"/>
          </p:nvPr>
        </p:nvSpPr>
        <p:spPr>
          <a:xfrm>
            <a:off x="462890" y="218250"/>
            <a:ext cx="11077946"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Light" panose="020B0402020203020204" pitchFamily="34" charset="77"/>
              </a:rPr>
              <a:t>near-term</a:t>
            </a:r>
            <a:r>
              <a:rPr lang="es-ES" sz="3600" dirty="0">
                <a:latin typeface="Avenir Light" panose="020B0402020203020204" pitchFamily="34" charset="77"/>
              </a:rPr>
              <a:t> </a:t>
            </a:r>
            <a:r>
              <a:rPr lang="es-ES" sz="3600" dirty="0" err="1">
                <a:latin typeface="Avenir Light" panose="020B0402020203020204" pitchFamily="34" charset="77"/>
              </a:rPr>
              <a:t>climate</a:t>
            </a:r>
            <a:r>
              <a:rPr lang="es-ES" sz="3600" dirty="0">
                <a:latin typeface="Avenir Light" panose="020B0402020203020204" pitchFamily="34" charset="77"/>
              </a:rPr>
              <a:t> </a:t>
            </a:r>
            <a:r>
              <a:rPr lang="es-ES" sz="3600" dirty="0" err="1">
                <a:latin typeface="Avenir Light" panose="020B0402020203020204" pitchFamily="34" charset="77"/>
              </a:rPr>
              <a:t>prediction</a:t>
            </a:r>
            <a:endParaRPr lang="es-ES" sz="3600" dirty="0">
              <a:latin typeface="Avenir Light" panose="020B0402020203020204" pitchFamily="34" charset="77"/>
            </a:endParaRPr>
          </a:p>
        </p:txBody>
      </p:sp>
      <p:sp>
        <p:nvSpPr>
          <p:cNvPr id="37" name="Título 1">
            <a:extLst>
              <a:ext uri="{FF2B5EF4-FFF2-40B4-BE49-F238E27FC236}">
                <a16:creationId xmlns:a16="http://schemas.microsoft.com/office/drawing/2014/main" id="{475C9A20-E6F0-2F49-BF09-22F7CAA24937}"/>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Internal</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sources</a:t>
            </a:r>
            <a:r>
              <a:rPr lang="es-ES" sz="2700" b="0" dirty="0">
                <a:solidFill>
                  <a:schemeClr val="tx1"/>
                </a:solidFill>
                <a:latin typeface="Avenir Light" panose="020B0402020203020204" pitchFamily="34" charset="77"/>
              </a:rPr>
              <a:t> of </a:t>
            </a:r>
            <a:r>
              <a:rPr lang="es-ES" sz="2700" b="0" dirty="0" err="1">
                <a:solidFill>
                  <a:schemeClr val="tx1"/>
                </a:solidFill>
                <a:latin typeface="Avenir Light" panose="020B0402020203020204" pitchFamily="34" charset="77"/>
              </a:rPr>
              <a:t>predictability</a:t>
            </a:r>
            <a:endParaRPr lang="es-ES" sz="2700" dirty="0">
              <a:solidFill>
                <a:schemeClr val="tx1"/>
              </a:solidFill>
              <a:latin typeface="Avenir Light" panose="020B0402020203020204" pitchFamily="34" charset="77"/>
            </a:endParaRPr>
          </a:p>
        </p:txBody>
      </p:sp>
      <p:grpSp>
        <p:nvGrpSpPr>
          <p:cNvPr id="27" name="Agrupar 7">
            <a:extLst>
              <a:ext uri="{FF2B5EF4-FFF2-40B4-BE49-F238E27FC236}">
                <a16:creationId xmlns:a16="http://schemas.microsoft.com/office/drawing/2014/main" id="{9DB0258F-0E97-7E47-B7C8-BAC8BA85B053}"/>
              </a:ext>
            </a:extLst>
          </p:cNvPr>
          <p:cNvGrpSpPr/>
          <p:nvPr/>
        </p:nvGrpSpPr>
        <p:grpSpPr>
          <a:xfrm>
            <a:off x="-8782" y="2032938"/>
            <a:ext cx="4826000" cy="3255764"/>
            <a:chOff x="190500" y="2055814"/>
            <a:chExt cx="4826000" cy="3255764"/>
          </a:xfrm>
        </p:grpSpPr>
        <p:grpSp>
          <p:nvGrpSpPr>
            <p:cNvPr id="28" name="Agrupar 2">
              <a:extLst>
                <a:ext uri="{FF2B5EF4-FFF2-40B4-BE49-F238E27FC236}">
                  <a16:creationId xmlns:a16="http://schemas.microsoft.com/office/drawing/2014/main" id="{118207D2-6ADD-5849-AA18-C82A54F2C06E}"/>
                </a:ext>
              </a:extLst>
            </p:cNvPr>
            <p:cNvGrpSpPr/>
            <p:nvPr/>
          </p:nvGrpSpPr>
          <p:grpSpPr>
            <a:xfrm>
              <a:off x="558800" y="2055814"/>
              <a:ext cx="3797300" cy="3255764"/>
              <a:chOff x="558800" y="2055814"/>
              <a:chExt cx="3797300" cy="3255764"/>
            </a:xfrm>
          </p:grpSpPr>
          <p:pic>
            <p:nvPicPr>
              <p:cNvPr id="45" name="Imagen 1">
                <a:extLst>
                  <a:ext uri="{FF2B5EF4-FFF2-40B4-BE49-F238E27FC236}">
                    <a16:creationId xmlns:a16="http://schemas.microsoft.com/office/drawing/2014/main" id="{76B5EC83-5636-3145-950D-69BEBFE8D9E8}"/>
                  </a:ext>
                </a:extLst>
              </p:cNvPr>
              <p:cNvPicPr>
                <a:picLocks noChangeAspect="1"/>
              </p:cNvPicPr>
              <p:nvPr/>
            </p:nvPicPr>
            <p:blipFill rotWithShape="1">
              <a:blip r:embed="rId2">
                <a:extLst>
                  <a:ext uri="{28A0092B-C50C-407E-A947-70E740481C1C}">
                    <a14:useLocalDpi xmlns:a14="http://schemas.microsoft.com/office/drawing/2010/main" val="0"/>
                  </a:ext>
                </a:extLst>
              </a:blip>
              <a:srcRect l="4777"/>
              <a:stretch/>
            </p:blipFill>
            <p:spPr bwMode="auto">
              <a:xfrm>
                <a:off x="558800" y="2055814"/>
                <a:ext cx="3797300" cy="3157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 name="CuadroTexto 30">
                <a:extLst>
                  <a:ext uri="{FF2B5EF4-FFF2-40B4-BE49-F238E27FC236}">
                    <a16:creationId xmlns:a16="http://schemas.microsoft.com/office/drawing/2014/main" id="{1EF1A0B2-A3BB-D249-951A-9BCB683D1A06}"/>
                  </a:ext>
                </a:extLst>
              </p:cNvPr>
              <p:cNvSpPr txBox="1"/>
              <p:nvPr/>
            </p:nvSpPr>
            <p:spPr>
              <a:xfrm>
                <a:off x="685800" y="5003800"/>
                <a:ext cx="3517900" cy="307778"/>
              </a:xfrm>
              <a:prstGeom prst="rect">
                <a:avLst/>
              </a:prstGeom>
              <a:solidFill>
                <a:srgbClr val="FFFFFF"/>
              </a:solidFill>
              <a:ln>
                <a:noFill/>
              </a:ln>
            </p:spPr>
            <p:txBody>
              <a:bodyPr wrap="square" rtlCol="0">
                <a:spAutoFit/>
              </a:bodyPr>
              <a:lstStyle/>
              <a:p>
                <a:pPr algn="ctr"/>
                <a:endParaRPr lang="es-ES" sz="1400" dirty="0">
                  <a:solidFill>
                    <a:srgbClr val="008000"/>
                  </a:solidFill>
                </a:endParaRPr>
              </a:p>
            </p:txBody>
          </p:sp>
        </p:grpSp>
        <p:sp>
          <p:nvSpPr>
            <p:cNvPr id="30" name="CuadroTexto 1">
              <a:extLst>
                <a:ext uri="{FF2B5EF4-FFF2-40B4-BE49-F238E27FC236}">
                  <a16:creationId xmlns:a16="http://schemas.microsoft.com/office/drawing/2014/main" id="{50E1E8BA-7BE1-2F4A-88A9-ECD9C53CDFC7}"/>
                </a:ext>
              </a:extLst>
            </p:cNvPr>
            <p:cNvSpPr txBox="1"/>
            <p:nvPr/>
          </p:nvSpPr>
          <p:spPr>
            <a:xfrm>
              <a:off x="757741" y="2997200"/>
              <a:ext cx="1132755" cy="523220"/>
            </a:xfrm>
            <a:prstGeom prst="rect">
              <a:avLst/>
            </a:prstGeom>
            <a:noFill/>
            <a:ln>
              <a:noFill/>
            </a:ln>
          </p:spPr>
          <p:txBody>
            <a:bodyPr wrap="none" rtlCol="0">
              <a:spAutoFit/>
            </a:bodyPr>
            <a:lstStyle/>
            <a:p>
              <a:pPr algn="ctr"/>
              <a:r>
                <a:rPr lang="es-ES" sz="1400" dirty="0" err="1">
                  <a:solidFill>
                    <a:schemeClr val="bg1">
                      <a:lumMod val="85000"/>
                    </a:schemeClr>
                  </a:solidFill>
                  <a:latin typeface="Avenir Light" panose="020B0402020203020204" pitchFamily="34" charset="77"/>
                </a:rPr>
                <a:t>atmosphere</a:t>
              </a:r>
              <a:endParaRPr lang="es-ES" sz="1400" dirty="0">
                <a:solidFill>
                  <a:schemeClr val="bg1">
                    <a:lumMod val="85000"/>
                  </a:schemeClr>
                </a:solidFill>
                <a:latin typeface="Avenir Light" panose="020B0402020203020204" pitchFamily="34" charset="77"/>
              </a:endParaRPr>
            </a:p>
            <a:p>
              <a:pPr algn="ctr"/>
              <a:r>
                <a:rPr lang="es-ES" sz="1400" dirty="0">
                  <a:solidFill>
                    <a:schemeClr val="bg1">
                      <a:lumMod val="85000"/>
                    </a:schemeClr>
                  </a:solidFill>
                  <a:latin typeface="Avenir Light" panose="020B0402020203020204" pitchFamily="34" charset="77"/>
                </a:rPr>
                <a:t>(</a:t>
              </a:r>
              <a:r>
                <a:rPr lang="es-ES" sz="1400" dirty="0" err="1">
                  <a:solidFill>
                    <a:schemeClr val="bg1">
                      <a:lumMod val="85000"/>
                    </a:schemeClr>
                  </a:solidFill>
                  <a:latin typeface="Avenir Light" panose="020B0402020203020204" pitchFamily="34" charset="77"/>
                </a:rPr>
                <a:t>weather</a:t>
              </a:r>
              <a:r>
                <a:rPr lang="es-ES" sz="1400" dirty="0">
                  <a:solidFill>
                    <a:schemeClr val="bg1">
                      <a:lumMod val="85000"/>
                    </a:schemeClr>
                  </a:solidFill>
                  <a:latin typeface="Avenir Light" panose="020B0402020203020204" pitchFamily="34" charset="77"/>
                </a:rPr>
                <a:t>)</a:t>
              </a:r>
            </a:p>
          </p:txBody>
        </p:sp>
        <p:sp>
          <p:nvSpPr>
            <p:cNvPr id="31" name="Google Shape;170;p20">
              <a:extLst>
                <a:ext uri="{FF2B5EF4-FFF2-40B4-BE49-F238E27FC236}">
                  <a16:creationId xmlns:a16="http://schemas.microsoft.com/office/drawing/2014/main" id="{27FCC905-8AD2-1140-90BB-A735092F8C13}"/>
                </a:ext>
              </a:extLst>
            </p:cNvPr>
            <p:cNvSpPr>
              <a:spLocks noChangeArrowheads="1"/>
            </p:cNvSpPr>
            <p:nvPr/>
          </p:nvSpPr>
          <p:spPr bwMode="auto">
            <a:xfrm flipV="1">
              <a:off x="790178" y="2603499"/>
              <a:ext cx="771922"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2" name="Google Shape;170;p20">
              <a:extLst>
                <a:ext uri="{FF2B5EF4-FFF2-40B4-BE49-F238E27FC236}">
                  <a16:creationId xmlns:a16="http://schemas.microsoft.com/office/drawing/2014/main" id="{FE3E6E4C-9F8E-0741-871C-EB0B35D8A8F9}"/>
                </a:ext>
              </a:extLst>
            </p:cNvPr>
            <p:cNvSpPr>
              <a:spLocks noChangeArrowheads="1"/>
            </p:cNvSpPr>
            <p:nvPr/>
          </p:nvSpPr>
          <p:spPr bwMode="auto">
            <a:xfrm flipV="1">
              <a:off x="1209278" y="36448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3" name="Google Shape;170;p20">
              <a:extLst>
                <a:ext uri="{FF2B5EF4-FFF2-40B4-BE49-F238E27FC236}">
                  <a16:creationId xmlns:a16="http://schemas.microsoft.com/office/drawing/2014/main" id="{44CA10CA-F2C2-2C47-8462-9809349EC02C}"/>
                </a:ext>
              </a:extLst>
            </p:cNvPr>
            <p:cNvSpPr>
              <a:spLocks noChangeArrowheads="1"/>
            </p:cNvSpPr>
            <p:nvPr/>
          </p:nvSpPr>
          <p:spPr bwMode="auto">
            <a:xfrm flipV="1">
              <a:off x="3292078" y="39242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4" name="CuadroTexto 25">
              <a:extLst>
                <a:ext uri="{FF2B5EF4-FFF2-40B4-BE49-F238E27FC236}">
                  <a16:creationId xmlns:a16="http://schemas.microsoft.com/office/drawing/2014/main" id="{083ACDC8-10FA-B549-BEAF-1F7A59E3DB44}"/>
                </a:ext>
              </a:extLst>
            </p:cNvPr>
            <p:cNvSpPr txBox="1"/>
            <p:nvPr/>
          </p:nvSpPr>
          <p:spPr>
            <a:xfrm>
              <a:off x="2798737" y="3898900"/>
              <a:ext cx="1292566" cy="307777"/>
            </a:xfrm>
            <a:prstGeom prst="rect">
              <a:avLst/>
            </a:prstGeom>
            <a:noFill/>
            <a:ln>
              <a:noFill/>
            </a:ln>
          </p:spPr>
          <p:txBody>
            <a:bodyPr wrap="none" rtlCol="0">
              <a:spAutoFit/>
            </a:bodyPr>
            <a:lstStyle/>
            <a:p>
              <a:pPr algn="ctr"/>
              <a:r>
                <a:rPr lang="es-ES" sz="1400" b="1" dirty="0" err="1">
                  <a:solidFill>
                    <a:schemeClr val="tx2"/>
                  </a:solidFill>
                  <a:latin typeface="Avenir" panose="02000503020000020003" pitchFamily="2" charset="0"/>
                </a:rPr>
                <a:t>ocean</a:t>
              </a:r>
              <a:r>
                <a:rPr lang="es-ES" sz="1400" b="1" dirty="0">
                  <a:solidFill>
                    <a:schemeClr val="tx2"/>
                  </a:solidFill>
                  <a:latin typeface="Avenir" panose="02000503020000020003" pitchFamily="2" charset="0"/>
                </a:rPr>
                <a:t>/sea ice</a:t>
              </a:r>
            </a:p>
          </p:txBody>
        </p:sp>
        <p:sp>
          <p:nvSpPr>
            <p:cNvPr id="35" name="CuadroTexto 26">
              <a:extLst>
                <a:ext uri="{FF2B5EF4-FFF2-40B4-BE49-F238E27FC236}">
                  <a16:creationId xmlns:a16="http://schemas.microsoft.com/office/drawing/2014/main" id="{5B0A1C3B-4CBE-D744-98EA-B2A254C9EB38}"/>
                </a:ext>
              </a:extLst>
            </p:cNvPr>
            <p:cNvSpPr txBox="1"/>
            <p:nvPr/>
          </p:nvSpPr>
          <p:spPr>
            <a:xfrm>
              <a:off x="1122962" y="3810000"/>
              <a:ext cx="529312" cy="307777"/>
            </a:xfrm>
            <a:prstGeom prst="rect">
              <a:avLst/>
            </a:prstGeom>
            <a:noFill/>
            <a:ln>
              <a:noFill/>
            </a:ln>
          </p:spPr>
          <p:txBody>
            <a:bodyPr wrap="none" rtlCol="0">
              <a:spAutoFit/>
            </a:bodyPr>
            <a:lstStyle/>
            <a:p>
              <a:pPr algn="ctr"/>
              <a:r>
                <a:rPr lang="es-ES" sz="1400" b="1" dirty="0" err="1">
                  <a:solidFill>
                    <a:srgbClr val="008000"/>
                  </a:solidFill>
                  <a:latin typeface="Avenir" panose="02000503020000020003" pitchFamily="2" charset="0"/>
                </a:rPr>
                <a:t>land</a:t>
              </a:r>
              <a:endParaRPr lang="es-ES" sz="1400" b="1" dirty="0">
                <a:solidFill>
                  <a:srgbClr val="008000"/>
                </a:solidFill>
                <a:latin typeface="Avenir" panose="02000503020000020003" pitchFamily="2" charset="0"/>
              </a:endParaRPr>
            </a:p>
          </p:txBody>
        </p:sp>
        <p:sp>
          <p:nvSpPr>
            <p:cNvPr id="38" name="CuadroTexto 27">
              <a:extLst>
                <a:ext uri="{FF2B5EF4-FFF2-40B4-BE49-F238E27FC236}">
                  <a16:creationId xmlns:a16="http://schemas.microsoft.com/office/drawing/2014/main" id="{D862FE98-3E4D-D94B-9B4C-C921D02284C9}"/>
                </a:ext>
              </a:extLst>
            </p:cNvPr>
            <p:cNvSpPr txBox="1"/>
            <p:nvPr/>
          </p:nvSpPr>
          <p:spPr>
            <a:xfrm>
              <a:off x="528352" y="4955310"/>
              <a:ext cx="727934" cy="276999"/>
            </a:xfrm>
            <a:prstGeom prst="rect">
              <a:avLst/>
            </a:prstGeom>
            <a:noFill/>
            <a:ln>
              <a:noFill/>
            </a:ln>
          </p:spPr>
          <p:txBody>
            <a:bodyPr wrap="none" rtlCol="0">
              <a:spAutoFit/>
            </a:bodyPr>
            <a:lstStyle/>
            <a:p>
              <a:pPr algn="ctr"/>
              <a:r>
                <a:rPr lang="es-ES" sz="1200" dirty="0">
                  <a:latin typeface="Avenir Book" panose="02000503020000020003" pitchFamily="2" charset="0"/>
                </a:rPr>
                <a:t>~7 </a:t>
              </a:r>
              <a:r>
                <a:rPr lang="es-ES" sz="1200" dirty="0" err="1">
                  <a:latin typeface="Avenir Book" panose="02000503020000020003" pitchFamily="2" charset="0"/>
                </a:rPr>
                <a:t>days</a:t>
              </a:r>
              <a:endParaRPr lang="es-ES" sz="1200" dirty="0">
                <a:latin typeface="Avenir Book" panose="02000503020000020003" pitchFamily="2" charset="0"/>
              </a:endParaRPr>
            </a:p>
          </p:txBody>
        </p:sp>
        <p:sp>
          <p:nvSpPr>
            <p:cNvPr id="39" name="CuadroTexto 28">
              <a:extLst>
                <a:ext uri="{FF2B5EF4-FFF2-40B4-BE49-F238E27FC236}">
                  <a16:creationId xmlns:a16="http://schemas.microsoft.com/office/drawing/2014/main" id="{D3B514FC-BD57-B840-92E4-83E0B27DAD37}"/>
                </a:ext>
              </a:extLst>
            </p:cNvPr>
            <p:cNvSpPr txBox="1"/>
            <p:nvPr/>
          </p:nvSpPr>
          <p:spPr>
            <a:xfrm>
              <a:off x="1247560" y="4955310"/>
              <a:ext cx="813519" cy="276999"/>
            </a:xfrm>
            <a:prstGeom prst="rect">
              <a:avLst/>
            </a:prstGeom>
            <a:noFill/>
            <a:ln>
              <a:noFill/>
            </a:ln>
          </p:spPr>
          <p:txBody>
            <a:bodyPr wrap="none" rtlCol="0">
              <a:spAutoFit/>
            </a:bodyPr>
            <a:lstStyle/>
            <a:p>
              <a:pPr algn="ctr"/>
              <a:r>
                <a:rPr lang="es-ES" sz="1200" dirty="0">
                  <a:latin typeface="Avenir Book" panose="02000503020000020003" pitchFamily="2" charset="0"/>
                </a:rPr>
                <a:t>~30 </a:t>
              </a:r>
              <a:r>
                <a:rPr lang="es-ES" sz="1200" dirty="0" err="1">
                  <a:latin typeface="Avenir Book" panose="02000503020000020003" pitchFamily="2" charset="0"/>
                </a:rPr>
                <a:t>days</a:t>
              </a:r>
              <a:endParaRPr lang="es-ES" sz="1200" dirty="0">
                <a:latin typeface="Avenir Book" panose="02000503020000020003" pitchFamily="2" charset="0"/>
              </a:endParaRPr>
            </a:p>
          </p:txBody>
        </p:sp>
        <p:sp>
          <p:nvSpPr>
            <p:cNvPr id="40" name="CuadroTexto 29">
              <a:extLst>
                <a:ext uri="{FF2B5EF4-FFF2-40B4-BE49-F238E27FC236}">
                  <a16:creationId xmlns:a16="http://schemas.microsoft.com/office/drawing/2014/main" id="{1F58F6D9-89A8-614A-AFBE-513A9E6F39B5}"/>
                </a:ext>
              </a:extLst>
            </p:cNvPr>
            <p:cNvSpPr txBox="1"/>
            <p:nvPr/>
          </p:nvSpPr>
          <p:spPr>
            <a:xfrm>
              <a:off x="2507642" y="4965700"/>
              <a:ext cx="630157" cy="323165"/>
            </a:xfrm>
            <a:prstGeom prst="rect">
              <a:avLst/>
            </a:prstGeom>
            <a:noFill/>
            <a:ln>
              <a:noFill/>
            </a:ln>
          </p:spPr>
          <p:txBody>
            <a:bodyPr wrap="none" rtlCol="0">
              <a:spAutoFit/>
            </a:bodyPr>
            <a:lstStyle/>
            <a:p>
              <a:pPr algn="ctr"/>
              <a:r>
                <a:rPr lang="es-ES" sz="1500" b="1" dirty="0">
                  <a:latin typeface="Avenir Book" panose="02000503020000020003" pitchFamily="2" charset="0"/>
                </a:rPr>
                <a:t>Time</a:t>
              </a:r>
            </a:p>
          </p:txBody>
        </p:sp>
        <p:sp>
          <p:nvSpPr>
            <p:cNvPr id="41" name="Google Shape;170;p20">
              <a:extLst>
                <a:ext uri="{FF2B5EF4-FFF2-40B4-BE49-F238E27FC236}">
                  <a16:creationId xmlns:a16="http://schemas.microsoft.com/office/drawing/2014/main" id="{AF6E8F34-EA5A-8043-9163-79D3614DE9EC}"/>
                </a:ext>
              </a:extLst>
            </p:cNvPr>
            <p:cNvSpPr>
              <a:spLocks noChangeArrowheads="1"/>
            </p:cNvSpPr>
            <p:nvPr/>
          </p:nvSpPr>
          <p:spPr bwMode="auto">
            <a:xfrm flipV="1">
              <a:off x="190500" y="2768598"/>
              <a:ext cx="393700"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42" name="CuadroTexto 34">
              <a:extLst>
                <a:ext uri="{FF2B5EF4-FFF2-40B4-BE49-F238E27FC236}">
                  <a16:creationId xmlns:a16="http://schemas.microsoft.com/office/drawing/2014/main" id="{320FBCA5-7487-7B46-A9CD-32A683B45D6F}"/>
                </a:ext>
              </a:extLst>
            </p:cNvPr>
            <p:cNvSpPr txBox="1"/>
            <p:nvPr/>
          </p:nvSpPr>
          <p:spPr>
            <a:xfrm rot="16200000">
              <a:off x="-254743" y="3492500"/>
              <a:ext cx="1296893" cy="323165"/>
            </a:xfrm>
            <a:prstGeom prst="rect">
              <a:avLst/>
            </a:prstGeom>
            <a:noFill/>
            <a:ln>
              <a:noFill/>
            </a:ln>
          </p:spPr>
          <p:txBody>
            <a:bodyPr wrap="none" rtlCol="0">
              <a:spAutoFit/>
            </a:bodyPr>
            <a:lstStyle/>
            <a:p>
              <a:pPr algn="ctr"/>
              <a:r>
                <a:rPr lang="es-ES" sz="1500" b="1" dirty="0" err="1">
                  <a:latin typeface="Avenir Book" panose="02000503020000020003" pitchFamily="2" charset="0"/>
                </a:rPr>
                <a:t>Predictability</a:t>
              </a:r>
              <a:endParaRPr lang="es-ES" sz="1500" b="1" dirty="0">
                <a:latin typeface="Avenir Book" panose="02000503020000020003" pitchFamily="2" charset="0"/>
              </a:endParaRPr>
            </a:p>
          </p:txBody>
        </p:sp>
        <p:sp>
          <p:nvSpPr>
            <p:cNvPr id="43" name="Rectángulo 36">
              <a:extLst>
                <a:ext uri="{FF2B5EF4-FFF2-40B4-BE49-F238E27FC236}">
                  <a16:creationId xmlns:a16="http://schemas.microsoft.com/office/drawing/2014/main" id="{963299D5-4F0D-0B48-9B45-E7168FC2C078}"/>
                </a:ext>
              </a:extLst>
            </p:cNvPr>
            <p:cNvSpPr/>
            <p:nvPr/>
          </p:nvSpPr>
          <p:spPr>
            <a:xfrm>
              <a:off x="2208755" y="2849634"/>
              <a:ext cx="1564300" cy="215444"/>
            </a:xfrm>
            <a:prstGeom prst="rect">
              <a:avLst/>
            </a:prstGeom>
          </p:spPr>
          <p:txBody>
            <a:bodyPr wrap="square">
              <a:spAutoFit/>
            </a:bodyPr>
            <a:lstStyle/>
            <a:p>
              <a:pPr algn="ctr"/>
              <a:r>
                <a:rPr lang="es-ES" sz="800" dirty="0">
                  <a:solidFill>
                    <a:srgbClr val="000000"/>
                  </a:solidFill>
                  <a:latin typeface="Avenir Book" panose="02000503020000020003" pitchFamily="2" charset="0"/>
                </a:rPr>
                <a:t>©Paul </a:t>
              </a:r>
              <a:r>
                <a:rPr lang="es-ES" sz="800" dirty="0" err="1">
                  <a:solidFill>
                    <a:srgbClr val="000000"/>
                  </a:solidFill>
                  <a:latin typeface="Avenir Book" panose="02000503020000020003" pitchFamily="2" charset="0"/>
                </a:rPr>
                <a:t>Dirmeyer</a:t>
              </a:r>
              <a:r>
                <a:rPr lang="es-ES" sz="800" dirty="0">
                  <a:solidFill>
                    <a:srgbClr val="000000"/>
                  </a:solidFill>
                  <a:latin typeface="Avenir Book" panose="02000503020000020003" pitchFamily="2" charset="0"/>
                </a:rPr>
                <a:t> (GMU/COLA)</a:t>
              </a:r>
            </a:p>
          </p:txBody>
        </p:sp>
        <p:sp>
          <p:nvSpPr>
            <p:cNvPr id="44" name="Google Shape;170;p20">
              <a:extLst>
                <a:ext uri="{FF2B5EF4-FFF2-40B4-BE49-F238E27FC236}">
                  <a16:creationId xmlns:a16="http://schemas.microsoft.com/office/drawing/2014/main" id="{A0115537-679A-DF4B-BD85-16707E5B0C16}"/>
                </a:ext>
              </a:extLst>
            </p:cNvPr>
            <p:cNvSpPr>
              <a:spLocks noChangeArrowheads="1"/>
            </p:cNvSpPr>
            <p:nvPr/>
          </p:nvSpPr>
          <p:spPr bwMode="auto">
            <a:xfrm flipV="1">
              <a:off x="4244578" y="2463800"/>
              <a:ext cx="771922" cy="18922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grpSp>
      <p:sp>
        <p:nvSpPr>
          <p:cNvPr id="74" name="Rectángulo 59">
            <a:extLst>
              <a:ext uri="{FF2B5EF4-FFF2-40B4-BE49-F238E27FC236}">
                <a16:creationId xmlns:a16="http://schemas.microsoft.com/office/drawing/2014/main" id="{F1177186-CBAC-F44E-9841-3C8C3E85D550}"/>
              </a:ext>
            </a:extLst>
          </p:cNvPr>
          <p:cNvSpPr/>
          <p:nvPr/>
        </p:nvSpPr>
        <p:spPr>
          <a:xfrm>
            <a:off x="7402573" y="1274031"/>
            <a:ext cx="4355785" cy="969496"/>
          </a:xfrm>
          <a:prstGeom prst="rect">
            <a:avLst/>
          </a:prstGeom>
          <a:noFill/>
        </p:spPr>
        <p:txBody>
          <a:bodyPr wrap="square">
            <a:spAutoFit/>
          </a:bodyPr>
          <a:lstStyle/>
          <a:p>
            <a:pPr marL="360" algn="ctr">
              <a:lnSpc>
                <a:spcPct val="100000"/>
              </a:lnSpc>
              <a:buClr>
                <a:srgbClr val="C00000"/>
              </a:buClr>
            </a:pPr>
            <a:r>
              <a:rPr lang="en-US" sz="1900" b="1" spc="-1" dirty="0">
                <a:solidFill>
                  <a:schemeClr val="accent1">
                    <a:lumMod val="75000"/>
                  </a:schemeClr>
                </a:solidFill>
                <a:uFill>
                  <a:solidFill>
                    <a:srgbClr val="FFFFFF"/>
                  </a:solidFill>
                </a:uFill>
                <a:latin typeface="Avenir" panose="02000503020000020003" pitchFamily="2" charset="0"/>
              </a:rPr>
              <a:t>Re-emergence mechanisms </a:t>
            </a:r>
            <a:r>
              <a:rPr lang="en-US" sz="1900" spc="-1" dirty="0">
                <a:solidFill>
                  <a:schemeClr val="accent1">
                    <a:lumMod val="75000"/>
                  </a:schemeClr>
                </a:solidFill>
                <a:uFill>
                  <a:solidFill>
                    <a:srgbClr val="FFFFFF"/>
                  </a:solidFill>
                </a:uFill>
                <a:latin typeface="Avenir Light" panose="020B0402020203020204" pitchFamily="34" charset="77"/>
              </a:rPr>
              <a:t>in </a:t>
            </a:r>
          </a:p>
          <a:p>
            <a:pPr marL="360" algn="ctr">
              <a:lnSpc>
                <a:spcPct val="100000"/>
              </a:lnSpc>
              <a:buClr>
                <a:srgbClr val="C00000"/>
              </a:buClr>
            </a:pPr>
            <a:r>
              <a:rPr lang="en-US" sz="1900" spc="-1" dirty="0">
                <a:solidFill>
                  <a:schemeClr val="accent1">
                    <a:lumMod val="75000"/>
                  </a:schemeClr>
                </a:solidFill>
                <a:uFill>
                  <a:solidFill>
                    <a:srgbClr val="FFFFFF"/>
                  </a:solidFill>
                </a:uFill>
                <a:latin typeface="Avenir Light" panose="020B0402020203020204" pitchFamily="34" charset="77"/>
              </a:rPr>
              <a:t>Arctic sea ice provide memory and</a:t>
            </a:r>
          </a:p>
          <a:p>
            <a:pPr marL="360" algn="ctr">
              <a:lnSpc>
                <a:spcPct val="100000"/>
              </a:lnSpc>
              <a:buClr>
                <a:srgbClr val="C00000"/>
              </a:buClr>
            </a:pPr>
            <a:r>
              <a:rPr lang="en-US" sz="1900" spc="-1" dirty="0">
                <a:solidFill>
                  <a:schemeClr val="accent1">
                    <a:lumMod val="75000"/>
                  </a:schemeClr>
                </a:solidFill>
                <a:uFill>
                  <a:solidFill>
                    <a:srgbClr val="FFFFFF"/>
                  </a:solidFill>
                </a:uFill>
                <a:latin typeface="Avenir Light" panose="020B0402020203020204" pitchFamily="34" charset="77"/>
              </a:rPr>
              <a:t>thus </a:t>
            </a:r>
            <a:r>
              <a:rPr lang="en-US" sz="1900" b="1" spc="-1" dirty="0">
                <a:solidFill>
                  <a:schemeClr val="accent1">
                    <a:lumMod val="75000"/>
                  </a:schemeClr>
                </a:solidFill>
                <a:uFill>
                  <a:solidFill>
                    <a:srgbClr val="FFFFFF"/>
                  </a:solidFill>
                </a:uFill>
                <a:latin typeface="Avenir" panose="02000503020000020003" pitchFamily="2" charset="0"/>
              </a:rPr>
              <a:t>predictability at annual scales</a:t>
            </a:r>
          </a:p>
        </p:txBody>
      </p:sp>
      <p:sp>
        <p:nvSpPr>
          <p:cNvPr id="75" name="CuadroTexto 2">
            <a:extLst>
              <a:ext uri="{FF2B5EF4-FFF2-40B4-BE49-F238E27FC236}">
                <a16:creationId xmlns:a16="http://schemas.microsoft.com/office/drawing/2014/main" id="{07915D2F-B801-AF48-8D5E-636E0DB22602}"/>
              </a:ext>
            </a:extLst>
          </p:cNvPr>
          <p:cNvSpPr txBox="1">
            <a:spLocks noChangeArrowheads="1"/>
          </p:cNvSpPr>
          <p:nvPr/>
        </p:nvSpPr>
        <p:spPr bwMode="auto">
          <a:xfrm>
            <a:off x="8158660" y="5850896"/>
            <a:ext cx="3306996"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s-ES" sz="1500" i="1" dirty="0" err="1">
                <a:solidFill>
                  <a:schemeClr val="accent3">
                    <a:lumMod val="75000"/>
                  </a:schemeClr>
                </a:solidFill>
                <a:latin typeface="Avenir Light" panose="020B0402020203020204" pitchFamily="34" charset="77"/>
                <a:cs typeface="Calibri"/>
              </a:rPr>
              <a:t>Blanchard-Wrigglesworth</a:t>
            </a:r>
            <a:r>
              <a:rPr lang="es-ES" sz="1500" i="1" dirty="0">
                <a:solidFill>
                  <a:schemeClr val="accent3">
                    <a:lumMod val="75000"/>
                  </a:schemeClr>
                </a:solidFill>
                <a:latin typeface="Avenir Light" panose="020B0402020203020204" pitchFamily="34" charset="77"/>
                <a:cs typeface="Calibri"/>
              </a:rPr>
              <a:t> et al (2011)</a:t>
            </a:r>
          </a:p>
        </p:txBody>
      </p:sp>
      <p:pic>
        <p:nvPicPr>
          <p:cNvPr id="58" name="Picture 5">
            <a:extLst>
              <a:ext uri="{FF2B5EF4-FFF2-40B4-BE49-F238E27FC236}">
                <a16:creationId xmlns:a16="http://schemas.microsoft.com/office/drawing/2014/main" id="{9A3881A2-2CD5-504E-8A3E-529BAEF373FB}"/>
              </a:ext>
            </a:extLst>
          </p:cNvPr>
          <p:cNvPicPr/>
          <p:nvPr/>
        </p:nvPicPr>
        <p:blipFill>
          <a:blip r:embed="rId3"/>
          <a:stretch/>
        </p:blipFill>
        <p:spPr>
          <a:xfrm>
            <a:off x="4251421" y="4831449"/>
            <a:ext cx="2334600" cy="1554120"/>
          </a:xfrm>
          <a:prstGeom prst="rect">
            <a:avLst/>
          </a:prstGeom>
          <a:ln w="19050">
            <a:solidFill>
              <a:schemeClr val="tx2"/>
            </a:solidFill>
          </a:ln>
        </p:spPr>
      </p:pic>
      <p:sp>
        <p:nvSpPr>
          <p:cNvPr id="62" name="CustomShape 3">
            <a:extLst>
              <a:ext uri="{FF2B5EF4-FFF2-40B4-BE49-F238E27FC236}">
                <a16:creationId xmlns:a16="http://schemas.microsoft.com/office/drawing/2014/main" id="{D0B00FD7-5E8E-094C-ABA6-C25D03B220D1}"/>
              </a:ext>
            </a:extLst>
          </p:cNvPr>
          <p:cNvSpPr/>
          <p:nvPr/>
        </p:nvSpPr>
        <p:spPr>
          <a:xfrm>
            <a:off x="4931101" y="4441404"/>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dirty="0">
                <a:solidFill>
                  <a:srgbClr val="595959"/>
                </a:solidFill>
                <a:uFill>
                  <a:solidFill>
                    <a:srgbClr val="FFFFFF"/>
                  </a:solidFill>
                </a:uFill>
                <a:latin typeface="Avenir Book" panose="02000503020000020003" pitchFamily="2" charset="0"/>
              </a:rPr>
              <a:t>sea ice</a:t>
            </a:r>
            <a:endParaRPr lang="en-US" sz="1800" b="0" strike="noStrike" spc="-1" dirty="0">
              <a:solidFill>
                <a:srgbClr val="000000"/>
              </a:solidFill>
              <a:uFill>
                <a:solidFill>
                  <a:srgbClr val="FFFFFF"/>
                </a:solidFill>
              </a:uFill>
              <a:latin typeface="Avenir Book" panose="02000503020000020003" pitchFamily="2" charset="0"/>
            </a:endParaRPr>
          </a:p>
        </p:txBody>
      </p:sp>
      <p:grpSp>
        <p:nvGrpSpPr>
          <p:cNvPr id="63" name="Agrupar 9">
            <a:extLst>
              <a:ext uri="{FF2B5EF4-FFF2-40B4-BE49-F238E27FC236}">
                <a16:creationId xmlns:a16="http://schemas.microsoft.com/office/drawing/2014/main" id="{79C8C257-C80D-6247-BD15-E39DF1638549}"/>
              </a:ext>
            </a:extLst>
          </p:cNvPr>
          <p:cNvGrpSpPr/>
          <p:nvPr/>
        </p:nvGrpSpPr>
        <p:grpSpPr>
          <a:xfrm>
            <a:off x="7385396" y="2175169"/>
            <a:ext cx="4058459" cy="3629894"/>
            <a:chOff x="6784339" y="2506247"/>
            <a:chExt cx="2263758" cy="2434054"/>
          </a:xfrm>
        </p:grpSpPr>
        <p:pic>
          <p:nvPicPr>
            <p:cNvPr id="65" name="Imagen 6">
              <a:extLst>
                <a:ext uri="{FF2B5EF4-FFF2-40B4-BE49-F238E27FC236}">
                  <a16:creationId xmlns:a16="http://schemas.microsoft.com/office/drawing/2014/main" id="{6DB1FAFD-31F6-064C-867C-402107E0BC6E}"/>
                </a:ext>
              </a:extLst>
            </p:cNvPr>
            <p:cNvPicPr>
              <a:picLocks noChangeAspect="1"/>
            </p:cNvPicPr>
            <p:nvPr/>
          </p:nvPicPr>
          <p:blipFill rotWithShape="1">
            <a:blip r:embed="rId4"/>
            <a:srcRect t="8579" r="92347"/>
            <a:stretch/>
          </p:blipFill>
          <p:spPr>
            <a:xfrm>
              <a:off x="6784339" y="2844801"/>
              <a:ext cx="337822" cy="2095500"/>
            </a:xfrm>
            <a:prstGeom prst="rect">
              <a:avLst/>
            </a:prstGeom>
          </p:spPr>
        </p:pic>
        <p:pic>
          <p:nvPicPr>
            <p:cNvPr id="66" name="Imagen 8">
              <a:extLst>
                <a:ext uri="{FF2B5EF4-FFF2-40B4-BE49-F238E27FC236}">
                  <a16:creationId xmlns:a16="http://schemas.microsoft.com/office/drawing/2014/main" id="{D3B26424-A732-6C44-90E1-C68D604843C5}"/>
                </a:ext>
              </a:extLst>
            </p:cNvPr>
            <p:cNvPicPr>
              <a:picLocks noChangeAspect="1"/>
            </p:cNvPicPr>
            <p:nvPr/>
          </p:nvPicPr>
          <p:blipFill rotWithShape="1">
            <a:blip r:embed="rId5"/>
            <a:srcRect t="8224"/>
            <a:stretch/>
          </p:blipFill>
          <p:spPr>
            <a:xfrm>
              <a:off x="7104098" y="2857499"/>
              <a:ext cx="1943999" cy="2082802"/>
            </a:xfrm>
            <a:prstGeom prst="rect">
              <a:avLst/>
            </a:prstGeom>
          </p:spPr>
        </p:pic>
        <p:sp>
          <p:nvSpPr>
            <p:cNvPr id="67" name="CuadroTexto 43">
              <a:extLst>
                <a:ext uri="{FF2B5EF4-FFF2-40B4-BE49-F238E27FC236}">
                  <a16:creationId xmlns:a16="http://schemas.microsoft.com/office/drawing/2014/main" id="{58312456-39D9-334A-812C-D7B6AC3CF697}"/>
                </a:ext>
              </a:extLst>
            </p:cNvPr>
            <p:cNvSpPr txBox="1"/>
            <p:nvPr/>
          </p:nvSpPr>
          <p:spPr>
            <a:xfrm>
              <a:off x="7378872" y="2506247"/>
              <a:ext cx="1367837" cy="526274"/>
            </a:xfrm>
            <a:prstGeom prst="rect">
              <a:avLst/>
            </a:prstGeom>
            <a:noFill/>
            <a:ln>
              <a:noFill/>
            </a:ln>
          </p:spPr>
          <p:txBody>
            <a:bodyPr wrap="square" rtlCol="0">
              <a:spAutoFit/>
            </a:bodyPr>
            <a:lstStyle/>
            <a:p>
              <a:pPr algn="ctr"/>
              <a:endParaRPr lang="es-ES" sz="1500" dirty="0">
                <a:latin typeface="Avenir Light" panose="020B0402020203020204" pitchFamily="34" charset="77"/>
              </a:endParaRPr>
            </a:p>
            <a:p>
              <a:pPr algn="ctr"/>
              <a:r>
                <a:rPr lang="es-ES" sz="1500" b="1" dirty="0">
                  <a:latin typeface="Avenir" panose="02000503020000020003" pitchFamily="2" charset="0"/>
                </a:rPr>
                <a:t>Sea ice </a:t>
              </a:r>
              <a:r>
                <a:rPr lang="es-ES" sz="1500" b="1" dirty="0" err="1">
                  <a:latin typeface="Avenir" panose="02000503020000020003" pitchFamily="2" charset="0"/>
                </a:rPr>
                <a:t>area</a:t>
              </a:r>
              <a:endParaRPr lang="es-ES" sz="1500" b="1" dirty="0">
                <a:latin typeface="Avenir" panose="02000503020000020003" pitchFamily="2" charset="0"/>
              </a:endParaRPr>
            </a:p>
            <a:p>
              <a:pPr algn="ctr"/>
              <a:r>
                <a:rPr lang="es-ES" sz="1500" dirty="0">
                  <a:latin typeface="Avenir Light" panose="020B0402020203020204" pitchFamily="34" charset="77"/>
                </a:rPr>
                <a:t>(</a:t>
              </a:r>
              <a:r>
                <a:rPr lang="es-ES" sz="1500" dirty="0" err="1">
                  <a:latin typeface="Avenir Light" panose="020B0402020203020204" pitchFamily="34" charset="77"/>
                </a:rPr>
                <a:t>centered</a:t>
              </a:r>
              <a:r>
                <a:rPr lang="es-ES" sz="1500" dirty="0">
                  <a:latin typeface="Avenir Light" panose="020B0402020203020204" pitchFamily="34" charset="77"/>
                </a:rPr>
                <a:t> in </a:t>
              </a:r>
              <a:r>
                <a:rPr lang="es-ES" sz="1500" dirty="0" err="1">
                  <a:latin typeface="Avenir Light" panose="020B0402020203020204" pitchFamily="34" charset="77"/>
                </a:rPr>
                <a:t>September</a:t>
              </a:r>
              <a:r>
                <a:rPr lang="es-ES" sz="1500" dirty="0">
                  <a:latin typeface="Avenir Light" panose="020B0402020203020204" pitchFamily="34" charset="77"/>
                </a:rPr>
                <a:t>)</a:t>
              </a:r>
            </a:p>
          </p:txBody>
        </p:sp>
      </p:grpSp>
      <p:sp>
        <p:nvSpPr>
          <p:cNvPr id="68" name="Rectángulo 58">
            <a:extLst>
              <a:ext uri="{FF2B5EF4-FFF2-40B4-BE49-F238E27FC236}">
                <a16:creationId xmlns:a16="http://schemas.microsoft.com/office/drawing/2014/main" id="{1EB8B58D-184A-D246-9ED1-B355901C1F51}"/>
              </a:ext>
            </a:extLst>
          </p:cNvPr>
          <p:cNvSpPr/>
          <p:nvPr/>
        </p:nvSpPr>
        <p:spPr>
          <a:xfrm>
            <a:off x="921095" y="5252792"/>
            <a:ext cx="1859805" cy="323165"/>
          </a:xfrm>
          <a:prstGeom prst="rect">
            <a:avLst/>
          </a:prstGeom>
        </p:spPr>
        <p:txBody>
          <a:bodyPr wrap="none">
            <a:spAutoFit/>
          </a:bodyPr>
          <a:lstStyle/>
          <a:p>
            <a:r>
              <a:rPr lang="es-ES" sz="1500" i="1" dirty="0" err="1">
                <a:solidFill>
                  <a:schemeClr val="accent3">
                    <a:lumMod val="75000"/>
                  </a:schemeClr>
                </a:solidFill>
                <a:latin typeface="Avenir Book" panose="02000503020000020003" pitchFamily="2" charset="0"/>
                <a:cs typeface="Arial" panose="020B0604020202020204" pitchFamily="34" charset="0"/>
              </a:rPr>
              <a:t>Mariotti</a:t>
            </a:r>
            <a:r>
              <a:rPr lang="es-ES" sz="1500" i="1" dirty="0">
                <a:solidFill>
                  <a:schemeClr val="accent3">
                    <a:lumMod val="75000"/>
                  </a:schemeClr>
                </a:solidFill>
                <a:latin typeface="Avenir Book" panose="02000503020000020003" pitchFamily="2" charset="0"/>
                <a:cs typeface="Arial" panose="020B0604020202020204" pitchFamily="34" charset="0"/>
              </a:rPr>
              <a:t> et al (2018)</a:t>
            </a:r>
          </a:p>
        </p:txBody>
      </p:sp>
    </p:spTree>
    <p:extLst>
      <p:ext uri="{BB962C8B-B14F-4D97-AF65-F5344CB8AC3E}">
        <p14:creationId xmlns:p14="http://schemas.microsoft.com/office/powerpoint/2010/main" val="4889757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ítulo 1">
            <a:extLst>
              <a:ext uri="{FF2B5EF4-FFF2-40B4-BE49-F238E27FC236}">
                <a16:creationId xmlns:a16="http://schemas.microsoft.com/office/drawing/2014/main" id="{004E6772-244B-E744-B277-C26C98F8F622}"/>
              </a:ext>
            </a:extLst>
          </p:cNvPr>
          <p:cNvSpPr>
            <a:spLocks noGrp="1"/>
          </p:cNvSpPr>
          <p:nvPr>
            <p:ph type="title"/>
          </p:nvPr>
        </p:nvSpPr>
        <p:spPr>
          <a:xfrm>
            <a:off x="462890" y="218250"/>
            <a:ext cx="11077946"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Light" panose="020B0402020203020204" pitchFamily="34" charset="77"/>
              </a:rPr>
              <a:t>near-term</a:t>
            </a:r>
            <a:r>
              <a:rPr lang="es-ES" sz="3600" dirty="0">
                <a:latin typeface="Avenir Light" panose="020B0402020203020204" pitchFamily="34" charset="77"/>
              </a:rPr>
              <a:t> </a:t>
            </a:r>
            <a:r>
              <a:rPr lang="es-ES" sz="3600" dirty="0" err="1">
                <a:latin typeface="Avenir Light" panose="020B0402020203020204" pitchFamily="34" charset="77"/>
              </a:rPr>
              <a:t>climate</a:t>
            </a:r>
            <a:r>
              <a:rPr lang="es-ES" sz="3600" dirty="0">
                <a:latin typeface="Avenir Light" panose="020B0402020203020204" pitchFamily="34" charset="77"/>
              </a:rPr>
              <a:t> </a:t>
            </a:r>
            <a:r>
              <a:rPr lang="es-ES" sz="3600" dirty="0" err="1">
                <a:latin typeface="Avenir Light" panose="020B0402020203020204" pitchFamily="34" charset="77"/>
              </a:rPr>
              <a:t>prediction</a:t>
            </a:r>
            <a:endParaRPr lang="es-ES" sz="3600" dirty="0">
              <a:latin typeface="Avenir Light" panose="020B0402020203020204" pitchFamily="34" charset="77"/>
            </a:endParaRPr>
          </a:p>
        </p:txBody>
      </p:sp>
      <p:sp>
        <p:nvSpPr>
          <p:cNvPr id="37" name="Título 1">
            <a:extLst>
              <a:ext uri="{FF2B5EF4-FFF2-40B4-BE49-F238E27FC236}">
                <a16:creationId xmlns:a16="http://schemas.microsoft.com/office/drawing/2014/main" id="{475C9A20-E6F0-2F49-BF09-22F7CAA24937}"/>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Internal</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sources</a:t>
            </a:r>
            <a:r>
              <a:rPr lang="es-ES" sz="2700" b="0" dirty="0">
                <a:solidFill>
                  <a:schemeClr val="tx1"/>
                </a:solidFill>
                <a:latin typeface="Avenir Light" panose="020B0402020203020204" pitchFamily="34" charset="77"/>
              </a:rPr>
              <a:t> of </a:t>
            </a:r>
            <a:r>
              <a:rPr lang="es-ES" sz="2700" b="0" dirty="0" err="1">
                <a:solidFill>
                  <a:schemeClr val="tx1"/>
                </a:solidFill>
                <a:latin typeface="Avenir Light" panose="020B0402020203020204" pitchFamily="34" charset="77"/>
              </a:rPr>
              <a:t>predictability</a:t>
            </a:r>
            <a:endParaRPr lang="es-ES" sz="2700" dirty="0">
              <a:solidFill>
                <a:schemeClr val="tx1"/>
              </a:solidFill>
              <a:latin typeface="Avenir Light" panose="020B0402020203020204" pitchFamily="34" charset="77"/>
            </a:endParaRPr>
          </a:p>
        </p:txBody>
      </p:sp>
      <p:grpSp>
        <p:nvGrpSpPr>
          <p:cNvPr id="27" name="Agrupar 7">
            <a:extLst>
              <a:ext uri="{FF2B5EF4-FFF2-40B4-BE49-F238E27FC236}">
                <a16:creationId xmlns:a16="http://schemas.microsoft.com/office/drawing/2014/main" id="{9DB0258F-0E97-7E47-B7C8-BAC8BA85B053}"/>
              </a:ext>
            </a:extLst>
          </p:cNvPr>
          <p:cNvGrpSpPr/>
          <p:nvPr/>
        </p:nvGrpSpPr>
        <p:grpSpPr>
          <a:xfrm>
            <a:off x="-8782" y="2032938"/>
            <a:ext cx="4826000" cy="3255764"/>
            <a:chOff x="190500" y="2055814"/>
            <a:chExt cx="4826000" cy="3255764"/>
          </a:xfrm>
        </p:grpSpPr>
        <p:grpSp>
          <p:nvGrpSpPr>
            <p:cNvPr id="28" name="Agrupar 2">
              <a:extLst>
                <a:ext uri="{FF2B5EF4-FFF2-40B4-BE49-F238E27FC236}">
                  <a16:creationId xmlns:a16="http://schemas.microsoft.com/office/drawing/2014/main" id="{118207D2-6ADD-5849-AA18-C82A54F2C06E}"/>
                </a:ext>
              </a:extLst>
            </p:cNvPr>
            <p:cNvGrpSpPr/>
            <p:nvPr/>
          </p:nvGrpSpPr>
          <p:grpSpPr>
            <a:xfrm>
              <a:off x="558800" y="2055814"/>
              <a:ext cx="3797300" cy="3255764"/>
              <a:chOff x="558800" y="2055814"/>
              <a:chExt cx="3797300" cy="3255764"/>
            </a:xfrm>
          </p:grpSpPr>
          <p:pic>
            <p:nvPicPr>
              <p:cNvPr id="45" name="Imagen 1">
                <a:extLst>
                  <a:ext uri="{FF2B5EF4-FFF2-40B4-BE49-F238E27FC236}">
                    <a16:creationId xmlns:a16="http://schemas.microsoft.com/office/drawing/2014/main" id="{76B5EC83-5636-3145-950D-69BEBFE8D9E8}"/>
                  </a:ext>
                </a:extLst>
              </p:cNvPr>
              <p:cNvPicPr>
                <a:picLocks noChangeAspect="1"/>
              </p:cNvPicPr>
              <p:nvPr/>
            </p:nvPicPr>
            <p:blipFill rotWithShape="1">
              <a:blip r:embed="rId2">
                <a:extLst>
                  <a:ext uri="{28A0092B-C50C-407E-A947-70E740481C1C}">
                    <a14:useLocalDpi xmlns:a14="http://schemas.microsoft.com/office/drawing/2010/main" val="0"/>
                  </a:ext>
                </a:extLst>
              </a:blip>
              <a:srcRect l="4777"/>
              <a:stretch/>
            </p:blipFill>
            <p:spPr bwMode="auto">
              <a:xfrm>
                <a:off x="558800" y="2055814"/>
                <a:ext cx="3797300" cy="3157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 name="CuadroTexto 30">
                <a:extLst>
                  <a:ext uri="{FF2B5EF4-FFF2-40B4-BE49-F238E27FC236}">
                    <a16:creationId xmlns:a16="http://schemas.microsoft.com/office/drawing/2014/main" id="{1EF1A0B2-A3BB-D249-951A-9BCB683D1A06}"/>
                  </a:ext>
                </a:extLst>
              </p:cNvPr>
              <p:cNvSpPr txBox="1"/>
              <p:nvPr/>
            </p:nvSpPr>
            <p:spPr>
              <a:xfrm>
                <a:off x="685800" y="5003800"/>
                <a:ext cx="3517900" cy="307778"/>
              </a:xfrm>
              <a:prstGeom prst="rect">
                <a:avLst/>
              </a:prstGeom>
              <a:solidFill>
                <a:srgbClr val="FFFFFF"/>
              </a:solidFill>
              <a:ln>
                <a:noFill/>
              </a:ln>
            </p:spPr>
            <p:txBody>
              <a:bodyPr wrap="square" rtlCol="0">
                <a:spAutoFit/>
              </a:bodyPr>
              <a:lstStyle/>
              <a:p>
                <a:pPr algn="ctr"/>
                <a:endParaRPr lang="es-ES" sz="1400" dirty="0">
                  <a:solidFill>
                    <a:srgbClr val="008000"/>
                  </a:solidFill>
                </a:endParaRPr>
              </a:p>
            </p:txBody>
          </p:sp>
        </p:grpSp>
        <p:sp>
          <p:nvSpPr>
            <p:cNvPr id="30" name="CuadroTexto 1">
              <a:extLst>
                <a:ext uri="{FF2B5EF4-FFF2-40B4-BE49-F238E27FC236}">
                  <a16:creationId xmlns:a16="http://schemas.microsoft.com/office/drawing/2014/main" id="{50E1E8BA-7BE1-2F4A-88A9-ECD9C53CDFC7}"/>
                </a:ext>
              </a:extLst>
            </p:cNvPr>
            <p:cNvSpPr txBox="1"/>
            <p:nvPr/>
          </p:nvSpPr>
          <p:spPr>
            <a:xfrm>
              <a:off x="757741" y="2997200"/>
              <a:ext cx="1132755" cy="523220"/>
            </a:xfrm>
            <a:prstGeom prst="rect">
              <a:avLst/>
            </a:prstGeom>
            <a:noFill/>
            <a:ln>
              <a:noFill/>
            </a:ln>
          </p:spPr>
          <p:txBody>
            <a:bodyPr wrap="none" rtlCol="0">
              <a:spAutoFit/>
            </a:bodyPr>
            <a:lstStyle/>
            <a:p>
              <a:pPr algn="ctr"/>
              <a:r>
                <a:rPr lang="es-ES" sz="1400" dirty="0" err="1">
                  <a:solidFill>
                    <a:schemeClr val="bg1">
                      <a:lumMod val="85000"/>
                    </a:schemeClr>
                  </a:solidFill>
                  <a:latin typeface="Avenir Light" panose="020B0402020203020204" pitchFamily="34" charset="77"/>
                </a:rPr>
                <a:t>atmosphere</a:t>
              </a:r>
              <a:endParaRPr lang="es-ES" sz="1400" dirty="0">
                <a:solidFill>
                  <a:schemeClr val="bg1">
                    <a:lumMod val="85000"/>
                  </a:schemeClr>
                </a:solidFill>
                <a:latin typeface="Avenir Light" panose="020B0402020203020204" pitchFamily="34" charset="77"/>
              </a:endParaRPr>
            </a:p>
            <a:p>
              <a:pPr algn="ctr"/>
              <a:r>
                <a:rPr lang="es-ES" sz="1400" dirty="0">
                  <a:solidFill>
                    <a:schemeClr val="bg1">
                      <a:lumMod val="85000"/>
                    </a:schemeClr>
                  </a:solidFill>
                  <a:latin typeface="Avenir Light" panose="020B0402020203020204" pitchFamily="34" charset="77"/>
                </a:rPr>
                <a:t>(</a:t>
              </a:r>
              <a:r>
                <a:rPr lang="es-ES" sz="1400" dirty="0" err="1">
                  <a:solidFill>
                    <a:schemeClr val="bg1">
                      <a:lumMod val="85000"/>
                    </a:schemeClr>
                  </a:solidFill>
                  <a:latin typeface="Avenir Light" panose="020B0402020203020204" pitchFamily="34" charset="77"/>
                </a:rPr>
                <a:t>weather</a:t>
              </a:r>
              <a:r>
                <a:rPr lang="es-ES" sz="1400" dirty="0">
                  <a:solidFill>
                    <a:schemeClr val="bg1">
                      <a:lumMod val="85000"/>
                    </a:schemeClr>
                  </a:solidFill>
                  <a:latin typeface="Avenir Light" panose="020B0402020203020204" pitchFamily="34" charset="77"/>
                </a:rPr>
                <a:t>)</a:t>
              </a:r>
            </a:p>
          </p:txBody>
        </p:sp>
        <p:sp>
          <p:nvSpPr>
            <p:cNvPr id="31" name="Google Shape;170;p20">
              <a:extLst>
                <a:ext uri="{FF2B5EF4-FFF2-40B4-BE49-F238E27FC236}">
                  <a16:creationId xmlns:a16="http://schemas.microsoft.com/office/drawing/2014/main" id="{27FCC905-8AD2-1140-90BB-A735092F8C13}"/>
                </a:ext>
              </a:extLst>
            </p:cNvPr>
            <p:cNvSpPr>
              <a:spLocks noChangeArrowheads="1"/>
            </p:cNvSpPr>
            <p:nvPr/>
          </p:nvSpPr>
          <p:spPr bwMode="auto">
            <a:xfrm flipV="1">
              <a:off x="790178" y="2603499"/>
              <a:ext cx="771922"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2" name="Google Shape;170;p20">
              <a:extLst>
                <a:ext uri="{FF2B5EF4-FFF2-40B4-BE49-F238E27FC236}">
                  <a16:creationId xmlns:a16="http://schemas.microsoft.com/office/drawing/2014/main" id="{FE3E6E4C-9F8E-0741-871C-EB0B35D8A8F9}"/>
                </a:ext>
              </a:extLst>
            </p:cNvPr>
            <p:cNvSpPr>
              <a:spLocks noChangeArrowheads="1"/>
            </p:cNvSpPr>
            <p:nvPr/>
          </p:nvSpPr>
          <p:spPr bwMode="auto">
            <a:xfrm flipV="1">
              <a:off x="1209278" y="36448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3" name="Google Shape;170;p20">
              <a:extLst>
                <a:ext uri="{FF2B5EF4-FFF2-40B4-BE49-F238E27FC236}">
                  <a16:creationId xmlns:a16="http://schemas.microsoft.com/office/drawing/2014/main" id="{44CA10CA-F2C2-2C47-8462-9809349EC02C}"/>
                </a:ext>
              </a:extLst>
            </p:cNvPr>
            <p:cNvSpPr>
              <a:spLocks noChangeArrowheads="1"/>
            </p:cNvSpPr>
            <p:nvPr/>
          </p:nvSpPr>
          <p:spPr bwMode="auto">
            <a:xfrm flipV="1">
              <a:off x="3292078" y="39242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4" name="CuadroTexto 25">
              <a:extLst>
                <a:ext uri="{FF2B5EF4-FFF2-40B4-BE49-F238E27FC236}">
                  <a16:creationId xmlns:a16="http://schemas.microsoft.com/office/drawing/2014/main" id="{083ACDC8-10FA-B549-BEAF-1F7A59E3DB44}"/>
                </a:ext>
              </a:extLst>
            </p:cNvPr>
            <p:cNvSpPr txBox="1"/>
            <p:nvPr/>
          </p:nvSpPr>
          <p:spPr>
            <a:xfrm>
              <a:off x="2798737" y="3898900"/>
              <a:ext cx="1292566" cy="307777"/>
            </a:xfrm>
            <a:prstGeom prst="rect">
              <a:avLst/>
            </a:prstGeom>
            <a:noFill/>
            <a:ln>
              <a:noFill/>
            </a:ln>
          </p:spPr>
          <p:txBody>
            <a:bodyPr wrap="none" rtlCol="0">
              <a:spAutoFit/>
            </a:bodyPr>
            <a:lstStyle/>
            <a:p>
              <a:pPr algn="ctr"/>
              <a:r>
                <a:rPr lang="es-ES" sz="1400" b="1" dirty="0" err="1">
                  <a:solidFill>
                    <a:schemeClr val="tx2"/>
                  </a:solidFill>
                  <a:latin typeface="Avenir" panose="02000503020000020003" pitchFamily="2" charset="0"/>
                </a:rPr>
                <a:t>ocean</a:t>
              </a:r>
              <a:r>
                <a:rPr lang="es-ES" sz="1400" b="1" dirty="0">
                  <a:solidFill>
                    <a:schemeClr val="tx2"/>
                  </a:solidFill>
                  <a:latin typeface="Avenir" panose="02000503020000020003" pitchFamily="2" charset="0"/>
                </a:rPr>
                <a:t>/sea ice</a:t>
              </a:r>
            </a:p>
          </p:txBody>
        </p:sp>
        <p:sp>
          <p:nvSpPr>
            <p:cNvPr id="35" name="CuadroTexto 26">
              <a:extLst>
                <a:ext uri="{FF2B5EF4-FFF2-40B4-BE49-F238E27FC236}">
                  <a16:creationId xmlns:a16="http://schemas.microsoft.com/office/drawing/2014/main" id="{5B0A1C3B-4CBE-D744-98EA-B2A254C9EB38}"/>
                </a:ext>
              </a:extLst>
            </p:cNvPr>
            <p:cNvSpPr txBox="1"/>
            <p:nvPr/>
          </p:nvSpPr>
          <p:spPr>
            <a:xfrm>
              <a:off x="1122962" y="3810000"/>
              <a:ext cx="529312" cy="307777"/>
            </a:xfrm>
            <a:prstGeom prst="rect">
              <a:avLst/>
            </a:prstGeom>
            <a:noFill/>
            <a:ln>
              <a:noFill/>
            </a:ln>
          </p:spPr>
          <p:txBody>
            <a:bodyPr wrap="none" rtlCol="0">
              <a:spAutoFit/>
            </a:bodyPr>
            <a:lstStyle/>
            <a:p>
              <a:pPr algn="ctr"/>
              <a:r>
                <a:rPr lang="es-ES" sz="1400" b="1" dirty="0" err="1">
                  <a:solidFill>
                    <a:srgbClr val="008000"/>
                  </a:solidFill>
                  <a:latin typeface="Avenir" panose="02000503020000020003" pitchFamily="2" charset="0"/>
                </a:rPr>
                <a:t>land</a:t>
              </a:r>
              <a:endParaRPr lang="es-ES" sz="1400" b="1" dirty="0">
                <a:solidFill>
                  <a:srgbClr val="008000"/>
                </a:solidFill>
                <a:latin typeface="Avenir" panose="02000503020000020003" pitchFamily="2" charset="0"/>
              </a:endParaRPr>
            </a:p>
          </p:txBody>
        </p:sp>
        <p:sp>
          <p:nvSpPr>
            <p:cNvPr id="38" name="CuadroTexto 27">
              <a:extLst>
                <a:ext uri="{FF2B5EF4-FFF2-40B4-BE49-F238E27FC236}">
                  <a16:creationId xmlns:a16="http://schemas.microsoft.com/office/drawing/2014/main" id="{D862FE98-3E4D-D94B-9B4C-C921D02284C9}"/>
                </a:ext>
              </a:extLst>
            </p:cNvPr>
            <p:cNvSpPr txBox="1"/>
            <p:nvPr/>
          </p:nvSpPr>
          <p:spPr>
            <a:xfrm>
              <a:off x="528352" y="4955310"/>
              <a:ext cx="727934" cy="276999"/>
            </a:xfrm>
            <a:prstGeom prst="rect">
              <a:avLst/>
            </a:prstGeom>
            <a:noFill/>
            <a:ln>
              <a:noFill/>
            </a:ln>
          </p:spPr>
          <p:txBody>
            <a:bodyPr wrap="none" rtlCol="0">
              <a:spAutoFit/>
            </a:bodyPr>
            <a:lstStyle/>
            <a:p>
              <a:pPr algn="ctr"/>
              <a:r>
                <a:rPr lang="es-ES" sz="1200" dirty="0">
                  <a:latin typeface="Avenir Book" panose="02000503020000020003" pitchFamily="2" charset="0"/>
                </a:rPr>
                <a:t>~7 </a:t>
              </a:r>
              <a:r>
                <a:rPr lang="es-ES" sz="1200" dirty="0" err="1">
                  <a:latin typeface="Avenir Book" panose="02000503020000020003" pitchFamily="2" charset="0"/>
                </a:rPr>
                <a:t>days</a:t>
              </a:r>
              <a:endParaRPr lang="es-ES" sz="1200" dirty="0">
                <a:latin typeface="Avenir Book" panose="02000503020000020003" pitchFamily="2" charset="0"/>
              </a:endParaRPr>
            </a:p>
          </p:txBody>
        </p:sp>
        <p:sp>
          <p:nvSpPr>
            <p:cNvPr id="39" name="CuadroTexto 28">
              <a:extLst>
                <a:ext uri="{FF2B5EF4-FFF2-40B4-BE49-F238E27FC236}">
                  <a16:creationId xmlns:a16="http://schemas.microsoft.com/office/drawing/2014/main" id="{D3B514FC-BD57-B840-92E4-83E0B27DAD37}"/>
                </a:ext>
              </a:extLst>
            </p:cNvPr>
            <p:cNvSpPr txBox="1"/>
            <p:nvPr/>
          </p:nvSpPr>
          <p:spPr>
            <a:xfrm>
              <a:off x="1247560" y="4955310"/>
              <a:ext cx="813519" cy="276999"/>
            </a:xfrm>
            <a:prstGeom prst="rect">
              <a:avLst/>
            </a:prstGeom>
            <a:noFill/>
            <a:ln>
              <a:noFill/>
            </a:ln>
          </p:spPr>
          <p:txBody>
            <a:bodyPr wrap="none" rtlCol="0">
              <a:spAutoFit/>
            </a:bodyPr>
            <a:lstStyle/>
            <a:p>
              <a:pPr algn="ctr"/>
              <a:r>
                <a:rPr lang="es-ES" sz="1200" dirty="0">
                  <a:latin typeface="Avenir Book" panose="02000503020000020003" pitchFamily="2" charset="0"/>
                </a:rPr>
                <a:t>~30 </a:t>
              </a:r>
              <a:r>
                <a:rPr lang="es-ES" sz="1200" dirty="0" err="1">
                  <a:latin typeface="Avenir Book" panose="02000503020000020003" pitchFamily="2" charset="0"/>
                </a:rPr>
                <a:t>days</a:t>
              </a:r>
              <a:endParaRPr lang="es-ES" sz="1200" dirty="0">
                <a:latin typeface="Avenir Book" panose="02000503020000020003" pitchFamily="2" charset="0"/>
              </a:endParaRPr>
            </a:p>
          </p:txBody>
        </p:sp>
        <p:sp>
          <p:nvSpPr>
            <p:cNvPr id="40" name="CuadroTexto 29">
              <a:extLst>
                <a:ext uri="{FF2B5EF4-FFF2-40B4-BE49-F238E27FC236}">
                  <a16:creationId xmlns:a16="http://schemas.microsoft.com/office/drawing/2014/main" id="{1F58F6D9-89A8-614A-AFBE-513A9E6F39B5}"/>
                </a:ext>
              </a:extLst>
            </p:cNvPr>
            <p:cNvSpPr txBox="1"/>
            <p:nvPr/>
          </p:nvSpPr>
          <p:spPr>
            <a:xfrm>
              <a:off x="2507642" y="4965700"/>
              <a:ext cx="630157" cy="323165"/>
            </a:xfrm>
            <a:prstGeom prst="rect">
              <a:avLst/>
            </a:prstGeom>
            <a:noFill/>
            <a:ln>
              <a:noFill/>
            </a:ln>
          </p:spPr>
          <p:txBody>
            <a:bodyPr wrap="none" rtlCol="0">
              <a:spAutoFit/>
            </a:bodyPr>
            <a:lstStyle/>
            <a:p>
              <a:pPr algn="ctr"/>
              <a:r>
                <a:rPr lang="es-ES" sz="1500" b="1" dirty="0">
                  <a:latin typeface="Avenir Book" panose="02000503020000020003" pitchFamily="2" charset="0"/>
                </a:rPr>
                <a:t>Time</a:t>
              </a:r>
            </a:p>
          </p:txBody>
        </p:sp>
        <p:sp>
          <p:nvSpPr>
            <p:cNvPr id="41" name="Google Shape;170;p20">
              <a:extLst>
                <a:ext uri="{FF2B5EF4-FFF2-40B4-BE49-F238E27FC236}">
                  <a16:creationId xmlns:a16="http://schemas.microsoft.com/office/drawing/2014/main" id="{AF6E8F34-EA5A-8043-9163-79D3614DE9EC}"/>
                </a:ext>
              </a:extLst>
            </p:cNvPr>
            <p:cNvSpPr>
              <a:spLocks noChangeArrowheads="1"/>
            </p:cNvSpPr>
            <p:nvPr/>
          </p:nvSpPr>
          <p:spPr bwMode="auto">
            <a:xfrm flipV="1">
              <a:off x="190500" y="2768598"/>
              <a:ext cx="393700"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42" name="CuadroTexto 34">
              <a:extLst>
                <a:ext uri="{FF2B5EF4-FFF2-40B4-BE49-F238E27FC236}">
                  <a16:creationId xmlns:a16="http://schemas.microsoft.com/office/drawing/2014/main" id="{320FBCA5-7487-7B46-A9CD-32A683B45D6F}"/>
                </a:ext>
              </a:extLst>
            </p:cNvPr>
            <p:cNvSpPr txBox="1"/>
            <p:nvPr/>
          </p:nvSpPr>
          <p:spPr>
            <a:xfrm rot="16200000">
              <a:off x="-254743" y="3492500"/>
              <a:ext cx="1296893" cy="323165"/>
            </a:xfrm>
            <a:prstGeom prst="rect">
              <a:avLst/>
            </a:prstGeom>
            <a:noFill/>
            <a:ln>
              <a:noFill/>
            </a:ln>
          </p:spPr>
          <p:txBody>
            <a:bodyPr wrap="none" rtlCol="0">
              <a:spAutoFit/>
            </a:bodyPr>
            <a:lstStyle/>
            <a:p>
              <a:pPr algn="ctr"/>
              <a:r>
                <a:rPr lang="es-ES" sz="1500" b="1" dirty="0" err="1">
                  <a:latin typeface="Avenir Book" panose="02000503020000020003" pitchFamily="2" charset="0"/>
                </a:rPr>
                <a:t>Predictability</a:t>
              </a:r>
              <a:endParaRPr lang="es-ES" sz="1500" b="1" dirty="0">
                <a:latin typeface="Avenir Book" panose="02000503020000020003" pitchFamily="2" charset="0"/>
              </a:endParaRPr>
            </a:p>
          </p:txBody>
        </p:sp>
        <p:sp>
          <p:nvSpPr>
            <p:cNvPr id="43" name="Rectángulo 36">
              <a:extLst>
                <a:ext uri="{FF2B5EF4-FFF2-40B4-BE49-F238E27FC236}">
                  <a16:creationId xmlns:a16="http://schemas.microsoft.com/office/drawing/2014/main" id="{963299D5-4F0D-0B48-9B45-E7168FC2C078}"/>
                </a:ext>
              </a:extLst>
            </p:cNvPr>
            <p:cNvSpPr/>
            <p:nvPr/>
          </p:nvSpPr>
          <p:spPr>
            <a:xfrm>
              <a:off x="2208755" y="2849634"/>
              <a:ext cx="1564300" cy="215444"/>
            </a:xfrm>
            <a:prstGeom prst="rect">
              <a:avLst/>
            </a:prstGeom>
          </p:spPr>
          <p:txBody>
            <a:bodyPr wrap="square">
              <a:spAutoFit/>
            </a:bodyPr>
            <a:lstStyle/>
            <a:p>
              <a:pPr algn="ctr"/>
              <a:r>
                <a:rPr lang="es-ES" sz="800" dirty="0">
                  <a:solidFill>
                    <a:srgbClr val="000000"/>
                  </a:solidFill>
                  <a:latin typeface="Avenir Book" panose="02000503020000020003" pitchFamily="2" charset="0"/>
                </a:rPr>
                <a:t>©Paul </a:t>
              </a:r>
              <a:r>
                <a:rPr lang="es-ES" sz="800" dirty="0" err="1">
                  <a:solidFill>
                    <a:srgbClr val="000000"/>
                  </a:solidFill>
                  <a:latin typeface="Avenir Book" panose="02000503020000020003" pitchFamily="2" charset="0"/>
                </a:rPr>
                <a:t>Dirmeyer</a:t>
              </a:r>
              <a:r>
                <a:rPr lang="es-ES" sz="800" dirty="0">
                  <a:solidFill>
                    <a:srgbClr val="000000"/>
                  </a:solidFill>
                  <a:latin typeface="Avenir Book" panose="02000503020000020003" pitchFamily="2" charset="0"/>
                </a:rPr>
                <a:t> (GMU/COLA)</a:t>
              </a:r>
            </a:p>
          </p:txBody>
        </p:sp>
        <p:sp>
          <p:nvSpPr>
            <p:cNvPr id="44" name="Google Shape;170;p20">
              <a:extLst>
                <a:ext uri="{FF2B5EF4-FFF2-40B4-BE49-F238E27FC236}">
                  <a16:creationId xmlns:a16="http://schemas.microsoft.com/office/drawing/2014/main" id="{A0115537-679A-DF4B-BD85-16707E5B0C16}"/>
                </a:ext>
              </a:extLst>
            </p:cNvPr>
            <p:cNvSpPr>
              <a:spLocks noChangeArrowheads="1"/>
            </p:cNvSpPr>
            <p:nvPr/>
          </p:nvSpPr>
          <p:spPr bwMode="auto">
            <a:xfrm flipV="1">
              <a:off x="4244578" y="2463800"/>
              <a:ext cx="771922" cy="18922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grpSp>
      <p:pic>
        <p:nvPicPr>
          <p:cNvPr id="58" name="Picture 5">
            <a:extLst>
              <a:ext uri="{FF2B5EF4-FFF2-40B4-BE49-F238E27FC236}">
                <a16:creationId xmlns:a16="http://schemas.microsoft.com/office/drawing/2014/main" id="{9A3881A2-2CD5-504E-8A3E-529BAEF373FB}"/>
              </a:ext>
            </a:extLst>
          </p:cNvPr>
          <p:cNvPicPr/>
          <p:nvPr/>
        </p:nvPicPr>
        <p:blipFill>
          <a:blip r:embed="rId3"/>
          <a:stretch/>
        </p:blipFill>
        <p:spPr>
          <a:xfrm>
            <a:off x="4251421" y="4831449"/>
            <a:ext cx="2334600" cy="1554120"/>
          </a:xfrm>
          <a:prstGeom prst="rect">
            <a:avLst/>
          </a:prstGeom>
          <a:ln w="19050">
            <a:solidFill>
              <a:schemeClr val="tx2"/>
            </a:solidFill>
          </a:ln>
        </p:spPr>
      </p:pic>
      <p:sp>
        <p:nvSpPr>
          <p:cNvPr id="62" name="CustomShape 3">
            <a:extLst>
              <a:ext uri="{FF2B5EF4-FFF2-40B4-BE49-F238E27FC236}">
                <a16:creationId xmlns:a16="http://schemas.microsoft.com/office/drawing/2014/main" id="{D0B00FD7-5E8E-094C-ABA6-C25D03B220D1}"/>
              </a:ext>
            </a:extLst>
          </p:cNvPr>
          <p:cNvSpPr/>
          <p:nvPr/>
        </p:nvSpPr>
        <p:spPr>
          <a:xfrm>
            <a:off x="4931101" y="4441404"/>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dirty="0">
                <a:solidFill>
                  <a:srgbClr val="595959"/>
                </a:solidFill>
                <a:uFill>
                  <a:solidFill>
                    <a:srgbClr val="FFFFFF"/>
                  </a:solidFill>
                </a:uFill>
                <a:latin typeface="Avenir Book" panose="02000503020000020003" pitchFamily="2" charset="0"/>
              </a:rPr>
              <a:t>sea ice</a:t>
            </a:r>
            <a:endParaRPr lang="en-US" sz="1800" b="0" strike="noStrike" spc="-1" dirty="0">
              <a:solidFill>
                <a:srgbClr val="000000"/>
              </a:solidFill>
              <a:uFill>
                <a:solidFill>
                  <a:srgbClr val="FFFFFF"/>
                </a:solidFill>
              </a:uFill>
              <a:latin typeface="Avenir Book" panose="02000503020000020003" pitchFamily="2" charset="0"/>
            </a:endParaRPr>
          </a:p>
        </p:txBody>
      </p:sp>
      <p:grpSp>
        <p:nvGrpSpPr>
          <p:cNvPr id="36" name="Agrupar 5">
            <a:extLst>
              <a:ext uri="{FF2B5EF4-FFF2-40B4-BE49-F238E27FC236}">
                <a16:creationId xmlns:a16="http://schemas.microsoft.com/office/drawing/2014/main" id="{2EB9B498-620E-9042-B854-A8E07A11A3EB}"/>
              </a:ext>
            </a:extLst>
          </p:cNvPr>
          <p:cNvGrpSpPr/>
          <p:nvPr/>
        </p:nvGrpSpPr>
        <p:grpSpPr>
          <a:xfrm>
            <a:off x="5927855" y="1808637"/>
            <a:ext cx="6421072" cy="2607402"/>
            <a:chOff x="4314291" y="2279990"/>
            <a:chExt cx="5034022" cy="2038009"/>
          </a:xfrm>
        </p:grpSpPr>
        <p:pic>
          <p:nvPicPr>
            <p:cNvPr id="47" name="Imagen 8">
              <a:extLst>
                <a:ext uri="{FF2B5EF4-FFF2-40B4-BE49-F238E27FC236}">
                  <a16:creationId xmlns:a16="http://schemas.microsoft.com/office/drawing/2014/main" id="{B603991A-4C3C-E049-B919-3780577FEB69}"/>
                </a:ext>
              </a:extLst>
            </p:cNvPr>
            <p:cNvPicPr>
              <a:picLocks noChangeAspect="1"/>
            </p:cNvPicPr>
            <p:nvPr/>
          </p:nvPicPr>
          <p:blipFill>
            <a:blip r:embed="rId4"/>
            <a:stretch>
              <a:fillRect/>
            </a:stretch>
          </p:blipFill>
          <p:spPr>
            <a:xfrm>
              <a:off x="4314291" y="2656188"/>
              <a:ext cx="5034022" cy="1661811"/>
            </a:xfrm>
            <a:prstGeom prst="rect">
              <a:avLst/>
            </a:prstGeom>
          </p:spPr>
        </p:pic>
        <p:grpSp>
          <p:nvGrpSpPr>
            <p:cNvPr id="50" name="Agrupar 4">
              <a:extLst>
                <a:ext uri="{FF2B5EF4-FFF2-40B4-BE49-F238E27FC236}">
                  <a16:creationId xmlns:a16="http://schemas.microsoft.com/office/drawing/2014/main" id="{D80EBE50-50C7-804E-9789-E23BCCC6DDC9}"/>
                </a:ext>
              </a:extLst>
            </p:cNvPr>
            <p:cNvGrpSpPr/>
            <p:nvPr/>
          </p:nvGrpSpPr>
          <p:grpSpPr>
            <a:xfrm>
              <a:off x="4657545" y="2279990"/>
              <a:ext cx="4308655" cy="1657010"/>
              <a:chOff x="4657545" y="2279990"/>
              <a:chExt cx="4308655" cy="1657010"/>
            </a:xfrm>
          </p:grpSpPr>
          <p:sp>
            <p:nvSpPr>
              <p:cNvPr id="51" name="CuadroTexto 31">
                <a:extLst>
                  <a:ext uri="{FF2B5EF4-FFF2-40B4-BE49-F238E27FC236}">
                    <a16:creationId xmlns:a16="http://schemas.microsoft.com/office/drawing/2014/main" id="{C2EA8661-5ADA-354D-B703-FAAC1F23219C}"/>
                  </a:ext>
                </a:extLst>
              </p:cNvPr>
              <p:cNvSpPr txBox="1"/>
              <p:nvPr/>
            </p:nvSpPr>
            <p:spPr>
              <a:xfrm>
                <a:off x="7147267" y="2279990"/>
                <a:ext cx="1486026" cy="469966"/>
              </a:xfrm>
              <a:prstGeom prst="rect">
                <a:avLst/>
              </a:prstGeom>
              <a:noFill/>
            </p:spPr>
            <p:txBody>
              <a:bodyPr wrap="none" rtlCol="0">
                <a:spAutoFit/>
              </a:bodyPr>
              <a:lstStyle/>
              <a:p>
                <a:pPr algn="ctr"/>
                <a:r>
                  <a:rPr lang="es-ES" sz="1300" dirty="0" err="1">
                    <a:latin typeface="Avenir Light" panose="020B0402020203020204" pitchFamily="34" charset="77"/>
                  </a:rPr>
                  <a:t>Predicted</a:t>
                </a:r>
                <a:r>
                  <a:rPr lang="es-ES" sz="1300" dirty="0">
                    <a:latin typeface="Avenir Light" panose="020B0402020203020204" pitchFamily="34" charset="77"/>
                  </a:rPr>
                  <a:t> DJF </a:t>
                </a:r>
              </a:p>
              <a:p>
                <a:pPr algn="ctr"/>
                <a:r>
                  <a:rPr lang="es-ES" sz="1300" dirty="0">
                    <a:latin typeface="Avenir Light" panose="020B0402020203020204" pitchFamily="34" charset="77"/>
                  </a:rPr>
                  <a:t>Sea </a:t>
                </a:r>
                <a:r>
                  <a:rPr lang="es-ES" sz="1300" dirty="0" err="1">
                    <a:latin typeface="Avenir Light" panose="020B0402020203020204" pitchFamily="34" charset="77"/>
                  </a:rPr>
                  <a:t>Level</a:t>
                </a:r>
                <a:r>
                  <a:rPr lang="es-ES" sz="1300" dirty="0">
                    <a:latin typeface="Avenir Light" panose="020B0402020203020204" pitchFamily="34" charset="77"/>
                  </a:rPr>
                  <a:t> </a:t>
                </a:r>
                <a:r>
                  <a:rPr lang="es-ES" sz="1300" dirty="0" err="1">
                    <a:latin typeface="Avenir Light" panose="020B0402020203020204" pitchFamily="34" charset="77"/>
                  </a:rPr>
                  <a:t>Pressure</a:t>
                </a:r>
                <a:endParaRPr lang="es-ES" sz="1300" dirty="0">
                  <a:latin typeface="Avenir Light" panose="020B0402020203020204" pitchFamily="34" charset="77"/>
                </a:endParaRPr>
              </a:p>
            </p:txBody>
          </p:sp>
          <p:sp>
            <p:nvSpPr>
              <p:cNvPr id="52" name="CuadroTexto 32">
                <a:extLst>
                  <a:ext uri="{FF2B5EF4-FFF2-40B4-BE49-F238E27FC236}">
                    <a16:creationId xmlns:a16="http://schemas.microsoft.com/office/drawing/2014/main" id="{8EA619FC-A675-214F-8BDA-FF6879BEACD4}"/>
                  </a:ext>
                </a:extLst>
              </p:cNvPr>
              <p:cNvSpPr txBox="1"/>
              <p:nvPr/>
            </p:nvSpPr>
            <p:spPr>
              <a:xfrm>
                <a:off x="4657545" y="2279991"/>
                <a:ext cx="1766462" cy="469966"/>
              </a:xfrm>
              <a:prstGeom prst="rect">
                <a:avLst/>
              </a:prstGeom>
              <a:noFill/>
            </p:spPr>
            <p:txBody>
              <a:bodyPr wrap="none" rtlCol="0">
                <a:spAutoFit/>
              </a:bodyPr>
              <a:lstStyle/>
              <a:p>
                <a:pPr algn="ctr"/>
                <a:r>
                  <a:rPr lang="es-ES" sz="1300" dirty="0">
                    <a:latin typeface="Avenir Light" panose="020B0402020203020204" pitchFamily="34" charset="77"/>
                  </a:rPr>
                  <a:t>1st EOF of </a:t>
                </a:r>
                <a:r>
                  <a:rPr lang="es-ES" sz="1300" dirty="0" err="1">
                    <a:latin typeface="Avenir Light" panose="020B0402020203020204" pitchFamily="34" charset="77"/>
                  </a:rPr>
                  <a:t>November</a:t>
                </a:r>
                <a:r>
                  <a:rPr lang="es-ES" sz="1300" dirty="0">
                    <a:latin typeface="Avenir Light" panose="020B0402020203020204" pitchFamily="34" charset="77"/>
                  </a:rPr>
                  <a:t> </a:t>
                </a:r>
              </a:p>
              <a:p>
                <a:pPr algn="ctr"/>
                <a:r>
                  <a:rPr lang="es-ES" sz="1300" dirty="0">
                    <a:latin typeface="Avenir Light" panose="020B0402020203020204" pitchFamily="34" charset="77"/>
                  </a:rPr>
                  <a:t>Sea Ice </a:t>
                </a:r>
                <a:r>
                  <a:rPr lang="es-ES" sz="1300" dirty="0" err="1">
                    <a:latin typeface="Avenir Light" panose="020B0402020203020204" pitchFamily="34" charset="77"/>
                  </a:rPr>
                  <a:t>Cover</a:t>
                </a:r>
                <a:r>
                  <a:rPr lang="es-ES" sz="1300" dirty="0">
                    <a:latin typeface="Avenir Light" panose="020B0402020203020204" pitchFamily="34" charset="77"/>
                  </a:rPr>
                  <a:t> (SIC) </a:t>
                </a:r>
              </a:p>
            </p:txBody>
          </p:sp>
          <p:sp>
            <p:nvSpPr>
              <p:cNvPr id="53" name="Rectángulo 3">
                <a:extLst>
                  <a:ext uri="{FF2B5EF4-FFF2-40B4-BE49-F238E27FC236}">
                    <a16:creationId xmlns:a16="http://schemas.microsoft.com/office/drawing/2014/main" id="{3148F782-1204-0D4E-B7D3-6384628D97CC}"/>
                  </a:ext>
                </a:extLst>
              </p:cNvPr>
              <p:cNvSpPr/>
              <p:nvPr/>
            </p:nvSpPr>
            <p:spPr>
              <a:xfrm>
                <a:off x="4749800" y="2705100"/>
                <a:ext cx="1584000" cy="1231900"/>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4" name="Rectángulo 40">
                <a:extLst>
                  <a:ext uri="{FF2B5EF4-FFF2-40B4-BE49-F238E27FC236}">
                    <a16:creationId xmlns:a16="http://schemas.microsoft.com/office/drawing/2014/main" id="{D73149A3-8F80-C141-8E40-33B56F63DCDB}"/>
                  </a:ext>
                </a:extLst>
              </p:cNvPr>
              <p:cNvSpPr/>
              <p:nvPr/>
            </p:nvSpPr>
            <p:spPr>
              <a:xfrm>
                <a:off x="6845300" y="2717800"/>
                <a:ext cx="2120900" cy="1143000"/>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sp>
        <p:nvSpPr>
          <p:cNvPr id="55" name="Rectángulo 42">
            <a:extLst>
              <a:ext uri="{FF2B5EF4-FFF2-40B4-BE49-F238E27FC236}">
                <a16:creationId xmlns:a16="http://schemas.microsoft.com/office/drawing/2014/main" id="{EA3F7F54-AC00-9849-8AF1-F96A41D2AACE}"/>
              </a:ext>
            </a:extLst>
          </p:cNvPr>
          <p:cNvSpPr/>
          <p:nvPr/>
        </p:nvSpPr>
        <p:spPr>
          <a:xfrm>
            <a:off x="6924433" y="4932399"/>
            <a:ext cx="5040000" cy="1332000"/>
          </a:xfrm>
          <a:prstGeom prst="rect">
            <a:avLst/>
          </a:prstGeom>
          <a:solidFill>
            <a:schemeClr val="accent1">
              <a:lumMod val="20000"/>
              <a:lumOff val="80000"/>
            </a:schemeClr>
          </a:solidFill>
        </p:spPr>
        <p:txBody>
          <a:bodyPr wrap="square" anchor="ctr">
            <a:spAutoFit/>
          </a:bodyPr>
          <a:lstStyle/>
          <a:p>
            <a:pPr marL="360" algn="ctr">
              <a:lnSpc>
                <a:spcPct val="100000"/>
              </a:lnSpc>
              <a:buClr>
                <a:srgbClr val="C00000"/>
              </a:buClr>
            </a:pPr>
            <a:r>
              <a:rPr lang="en-US" sz="1900" spc="-1" dirty="0">
                <a:uFill>
                  <a:solidFill>
                    <a:srgbClr val="FFFFFF"/>
                  </a:solidFill>
                </a:uFill>
                <a:latin typeface="Avenir Light" panose="020B0402020203020204" pitchFamily="34" charset="77"/>
              </a:rPr>
              <a:t>This reemergence could translate into </a:t>
            </a:r>
            <a:r>
              <a:rPr lang="en-US" sz="1900" b="1" spc="-1" dirty="0">
                <a:uFill>
                  <a:solidFill>
                    <a:srgbClr val="FFFFFF"/>
                  </a:solidFill>
                </a:uFill>
                <a:latin typeface="Avenir" panose="02000503020000020003" pitchFamily="2" charset="0"/>
              </a:rPr>
              <a:t>predictability beyond the Arctic</a:t>
            </a:r>
            <a:r>
              <a:rPr lang="en-US" sz="1900" spc="-1" dirty="0">
                <a:uFill>
                  <a:solidFill>
                    <a:srgbClr val="FFFFFF"/>
                  </a:solidFill>
                </a:uFill>
                <a:latin typeface="Avenir Light" panose="020B0402020203020204" pitchFamily="34" charset="77"/>
              </a:rPr>
              <a:t>, as several studies report important impacts of Arctic sea loss on the climate of the mid-latitudes</a:t>
            </a:r>
          </a:p>
        </p:txBody>
      </p:sp>
      <p:sp>
        <p:nvSpPr>
          <p:cNvPr id="56" name="CuadroTexto 2">
            <a:extLst>
              <a:ext uri="{FF2B5EF4-FFF2-40B4-BE49-F238E27FC236}">
                <a16:creationId xmlns:a16="http://schemas.microsoft.com/office/drawing/2014/main" id="{F2A92D30-AB7B-6446-8F61-0861F1F54917}"/>
              </a:ext>
            </a:extLst>
          </p:cNvPr>
          <p:cNvSpPr txBox="1">
            <a:spLocks noChangeArrowheads="1"/>
          </p:cNvSpPr>
          <p:nvPr/>
        </p:nvSpPr>
        <p:spPr bwMode="auto">
          <a:xfrm>
            <a:off x="9408677" y="4289947"/>
            <a:ext cx="2423805"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s-ES" sz="1500" i="1" dirty="0">
                <a:solidFill>
                  <a:schemeClr val="accent3">
                    <a:lumMod val="75000"/>
                  </a:schemeClr>
                </a:solidFill>
                <a:latin typeface="Avenir Light" panose="020B0402020203020204" pitchFamily="34" charset="77"/>
                <a:cs typeface="Calibri"/>
              </a:rPr>
              <a:t>García-Serrano et al (2014)</a:t>
            </a:r>
          </a:p>
        </p:txBody>
      </p:sp>
      <p:sp>
        <p:nvSpPr>
          <p:cNvPr id="57" name="Rectángulo 58">
            <a:extLst>
              <a:ext uri="{FF2B5EF4-FFF2-40B4-BE49-F238E27FC236}">
                <a16:creationId xmlns:a16="http://schemas.microsoft.com/office/drawing/2014/main" id="{908DC1D4-A592-E644-8F3F-8A30257822FD}"/>
              </a:ext>
            </a:extLst>
          </p:cNvPr>
          <p:cNvSpPr/>
          <p:nvPr/>
        </p:nvSpPr>
        <p:spPr>
          <a:xfrm>
            <a:off x="921095" y="5252792"/>
            <a:ext cx="1859805" cy="323165"/>
          </a:xfrm>
          <a:prstGeom prst="rect">
            <a:avLst/>
          </a:prstGeom>
        </p:spPr>
        <p:txBody>
          <a:bodyPr wrap="none">
            <a:spAutoFit/>
          </a:bodyPr>
          <a:lstStyle/>
          <a:p>
            <a:r>
              <a:rPr lang="es-ES" sz="1500" i="1" dirty="0" err="1">
                <a:solidFill>
                  <a:schemeClr val="accent3">
                    <a:lumMod val="75000"/>
                  </a:schemeClr>
                </a:solidFill>
                <a:latin typeface="Avenir Book" panose="02000503020000020003" pitchFamily="2" charset="0"/>
                <a:cs typeface="Arial" panose="020B0604020202020204" pitchFamily="34" charset="0"/>
              </a:rPr>
              <a:t>Mariotti</a:t>
            </a:r>
            <a:r>
              <a:rPr lang="es-ES" sz="1500" i="1" dirty="0">
                <a:solidFill>
                  <a:schemeClr val="accent3">
                    <a:lumMod val="75000"/>
                  </a:schemeClr>
                </a:solidFill>
                <a:latin typeface="Avenir Book" panose="02000503020000020003" pitchFamily="2" charset="0"/>
                <a:cs typeface="Arial" panose="020B0604020202020204" pitchFamily="34" charset="0"/>
              </a:rPr>
              <a:t> et al (2018)</a:t>
            </a:r>
          </a:p>
        </p:txBody>
      </p:sp>
    </p:spTree>
    <p:extLst>
      <p:ext uri="{BB962C8B-B14F-4D97-AF65-F5344CB8AC3E}">
        <p14:creationId xmlns:p14="http://schemas.microsoft.com/office/powerpoint/2010/main" val="104452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ítulo 1"/>
          <p:cNvSpPr>
            <a:spLocks noGrp="1"/>
          </p:cNvSpPr>
          <p:nvPr>
            <p:ph type="title"/>
          </p:nvPr>
        </p:nvSpPr>
        <p:spPr>
          <a:xfrm>
            <a:off x="619737" y="217894"/>
            <a:ext cx="10972797" cy="838397"/>
          </a:xfrm>
        </p:spPr>
        <p:txBody>
          <a:bodyPr>
            <a:normAutofit/>
          </a:bodyPr>
          <a:lstStyle/>
          <a:p>
            <a:pPr algn="ctr"/>
            <a:r>
              <a:rPr lang="en-US" sz="4000" b="0" dirty="0">
                <a:solidFill>
                  <a:srgbClr val="124484"/>
                </a:solidFill>
                <a:latin typeface="Avenir Light" panose="020B0402020203020204" pitchFamily="34" charset="77"/>
              </a:rPr>
              <a:t>HPC: An enabler for all scientific fields</a:t>
            </a:r>
            <a:endParaRPr lang="es-ES" sz="4000" b="0" dirty="0">
              <a:solidFill>
                <a:srgbClr val="124484"/>
              </a:solidFill>
              <a:latin typeface="Avenir Light" panose="020B0402020203020204" pitchFamily="34" charset="77"/>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2420" y="3239390"/>
            <a:ext cx="2562225" cy="2571750"/>
          </a:xfrm>
          <a:prstGeom prst="rect">
            <a:avLst/>
          </a:prstGeom>
          <a:effectLst>
            <a:outerShdw blurRad="127000" sx="102000" sy="102000" algn="ctr" rotWithShape="0">
              <a:prstClr val="black">
                <a:alpha val="20000"/>
              </a:prstClr>
            </a:outerShdw>
          </a:effectLst>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9506" y="1542981"/>
            <a:ext cx="2562225" cy="2571750"/>
          </a:xfrm>
          <a:prstGeom prst="rect">
            <a:avLst/>
          </a:prstGeom>
          <a:effectLst>
            <a:outerShdw blurRad="127000" sx="102000" sy="102000" algn="ctr" rotWithShape="0">
              <a:prstClr val="black">
                <a:alpha val="20000"/>
              </a:prstClr>
            </a:outerShdw>
          </a:effectLst>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4254" y="1049023"/>
            <a:ext cx="2562225" cy="2571750"/>
          </a:xfrm>
          <a:prstGeom prst="rect">
            <a:avLst/>
          </a:prstGeom>
          <a:effectLst>
            <a:outerShdw blurRad="127000" sx="102000" sy="102000" algn="ctr" rotWithShape="0">
              <a:prstClr val="black">
                <a:alpha val="20000"/>
              </a:prstClr>
            </a:outerShdw>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4770" y="1412091"/>
            <a:ext cx="2562225" cy="2571750"/>
          </a:xfrm>
          <a:prstGeom prst="rect">
            <a:avLst/>
          </a:prstGeom>
          <a:effectLst>
            <a:outerShdw blurRad="127000" sx="102000" sy="102000" algn="ctr" rotWithShape="0">
              <a:prstClr val="black">
                <a:alpha val="20000"/>
              </a:prstClr>
            </a:outerShdw>
          </a:effectLst>
        </p:spPr>
      </p:pic>
      <p:sp>
        <p:nvSpPr>
          <p:cNvPr id="10" name="Rectángulo 9"/>
          <p:cNvSpPr/>
          <p:nvPr/>
        </p:nvSpPr>
        <p:spPr>
          <a:xfrm>
            <a:off x="4250379" y="3976865"/>
            <a:ext cx="3750621" cy="2026196"/>
          </a:xfrm>
          <a:prstGeom prst="rect">
            <a:avLst/>
          </a:prstGeom>
        </p:spPr>
        <p:txBody>
          <a:bodyPr wrap="square">
            <a:spAutoFit/>
          </a:bodyPr>
          <a:lstStyle/>
          <a:p>
            <a:pPr algn="ctr">
              <a:defRPr/>
            </a:pPr>
            <a:r>
              <a:rPr lang="en-US" sz="2000" b="1" dirty="0">
                <a:solidFill>
                  <a:srgbClr val="004890"/>
                </a:solidFill>
                <a:latin typeface="Avenir Book" panose="02000503020000020003" pitchFamily="2" charset="0"/>
              </a:rPr>
              <a:t>Advances leading to:</a:t>
            </a:r>
          </a:p>
          <a:p>
            <a:pPr algn="ctr">
              <a:lnSpc>
                <a:spcPct val="150000"/>
              </a:lnSpc>
              <a:defRPr/>
            </a:pPr>
            <a:r>
              <a:rPr lang="en-US" dirty="0">
                <a:solidFill>
                  <a:schemeClr val="tx1">
                    <a:lumMod val="75000"/>
                    <a:lumOff val="25000"/>
                  </a:schemeClr>
                </a:solidFill>
                <a:latin typeface="Avenir Book" panose="02000503020000020003" pitchFamily="2" charset="0"/>
              </a:rPr>
              <a:t>Improved Healthcare</a:t>
            </a:r>
          </a:p>
          <a:p>
            <a:pPr algn="ctr">
              <a:lnSpc>
                <a:spcPct val="150000"/>
              </a:lnSpc>
              <a:defRPr/>
            </a:pPr>
            <a:r>
              <a:rPr lang="en-US" dirty="0">
                <a:solidFill>
                  <a:schemeClr val="tx1">
                    <a:lumMod val="75000"/>
                    <a:lumOff val="25000"/>
                  </a:schemeClr>
                </a:solidFill>
                <a:latin typeface="Avenir Book" panose="02000503020000020003" pitchFamily="2" charset="0"/>
              </a:rPr>
              <a:t>Better Climate Preparedness</a:t>
            </a:r>
          </a:p>
          <a:p>
            <a:pPr algn="ctr">
              <a:lnSpc>
                <a:spcPct val="150000"/>
              </a:lnSpc>
              <a:defRPr/>
            </a:pPr>
            <a:r>
              <a:rPr lang="en-US" dirty="0">
                <a:solidFill>
                  <a:schemeClr val="tx1">
                    <a:lumMod val="75000"/>
                    <a:lumOff val="25000"/>
                  </a:schemeClr>
                </a:solidFill>
                <a:latin typeface="Avenir Book" panose="02000503020000020003" pitchFamily="2" charset="0"/>
              </a:rPr>
              <a:t>Superior Materials</a:t>
            </a:r>
          </a:p>
          <a:p>
            <a:pPr algn="ctr">
              <a:lnSpc>
                <a:spcPct val="150000"/>
              </a:lnSpc>
              <a:defRPr/>
            </a:pPr>
            <a:r>
              <a:rPr lang="en-US" dirty="0">
                <a:solidFill>
                  <a:schemeClr val="tx1">
                    <a:lumMod val="75000"/>
                    <a:lumOff val="25000"/>
                  </a:schemeClr>
                </a:solidFill>
                <a:latin typeface="Avenir Book" panose="02000503020000020003" pitchFamily="2" charset="0"/>
              </a:rPr>
              <a:t>More Competitive Industry</a:t>
            </a:r>
          </a:p>
        </p:txBody>
      </p:sp>
      <p:sp>
        <p:nvSpPr>
          <p:cNvPr id="12" name="TextBox 30"/>
          <p:cNvSpPr txBox="1">
            <a:spLocks noChangeArrowheads="1"/>
          </p:cNvSpPr>
          <p:nvPr/>
        </p:nvSpPr>
        <p:spPr bwMode="auto">
          <a:xfrm>
            <a:off x="8397030" y="4054521"/>
            <a:ext cx="1391165" cy="830997"/>
          </a:xfrm>
          <a:prstGeom prst="rect">
            <a:avLst/>
          </a:prstGeom>
          <a:noFill/>
          <a:ln>
            <a:noFill/>
          </a:ln>
          <a:effectLst>
            <a:outerShdw blurRad="1905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ca-ES" sz="2400" b="1" dirty="0">
                <a:solidFill>
                  <a:schemeClr val="bg1"/>
                </a:solidFill>
                <a:latin typeface="Avenir Book" panose="02000503020000020003" pitchFamily="2" charset="0"/>
              </a:rPr>
              <a:t>Earth Sciences</a:t>
            </a:r>
          </a:p>
        </p:txBody>
      </p:sp>
      <p:sp>
        <p:nvSpPr>
          <p:cNvPr id="13" name="TextBox 31"/>
          <p:cNvSpPr txBox="1">
            <a:spLocks noChangeArrowheads="1"/>
          </p:cNvSpPr>
          <p:nvPr/>
        </p:nvSpPr>
        <p:spPr bwMode="auto">
          <a:xfrm>
            <a:off x="7173650" y="2046767"/>
            <a:ext cx="2016125" cy="1570037"/>
          </a:xfrm>
          <a:prstGeom prst="rect">
            <a:avLst/>
          </a:prstGeom>
          <a:noFill/>
          <a:ln>
            <a:noFill/>
          </a:ln>
          <a:effectLst>
            <a:outerShdw blurRad="1905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ca-ES" sz="2400" b="1" dirty="0">
                <a:solidFill>
                  <a:schemeClr val="bg1"/>
                </a:solidFill>
                <a:latin typeface="Avenir Book" panose="02000503020000020003" pitchFamily="2" charset="0"/>
              </a:rPr>
              <a:t>Astro,</a:t>
            </a:r>
          </a:p>
          <a:p>
            <a:pPr algn="ctr" eaLnBrk="1" hangingPunct="1">
              <a:defRPr/>
            </a:pPr>
            <a:r>
              <a:rPr lang="en-US" altLang="ca-ES" sz="2400" b="1" dirty="0">
                <a:solidFill>
                  <a:schemeClr val="bg1"/>
                </a:solidFill>
                <a:latin typeface="Avenir Book" panose="02000503020000020003" pitchFamily="2" charset="0"/>
              </a:rPr>
              <a:t>High Energy</a:t>
            </a:r>
          </a:p>
          <a:p>
            <a:pPr algn="ctr" eaLnBrk="1" hangingPunct="1">
              <a:defRPr/>
            </a:pPr>
            <a:r>
              <a:rPr lang="en-US" altLang="ca-ES" sz="2400" b="1" dirty="0">
                <a:solidFill>
                  <a:schemeClr val="bg1"/>
                </a:solidFill>
                <a:latin typeface="Avenir Book" panose="02000503020000020003" pitchFamily="2" charset="0"/>
              </a:rPr>
              <a:t>&amp; Plasma Physics</a:t>
            </a:r>
          </a:p>
        </p:txBody>
      </p:sp>
      <p:sp>
        <p:nvSpPr>
          <p:cNvPr id="14" name="TextBox 32"/>
          <p:cNvSpPr txBox="1">
            <a:spLocks noChangeArrowheads="1"/>
          </p:cNvSpPr>
          <p:nvPr/>
        </p:nvSpPr>
        <p:spPr bwMode="auto">
          <a:xfrm>
            <a:off x="3015839" y="2011118"/>
            <a:ext cx="1940220" cy="1200329"/>
          </a:xfrm>
          <a:prstGeom prst="rect">
            <a:avLst/>
          </a:prstGeom>
          <a:noFill/>
          <a:ln>
            <a:noFill/>
          </a:ln>
          <a:effectLst>
            <a:outerShdw blurRad="1905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ca-ES" sz="2400" b="1" dirty="0">
                <a:solidFill>
                  <a:schemeClr val="bg1"/>
                </a:solidFill>
                <a:latin typeface="Avenir Book" panose="02000503020000020003" pitchFamily="2" charset="0"/>
              </a:rPr>
              <a:t>Materials, Chemistry &amp; Nanoscience</a:t>
            </a:r>
          </a:p>
        </p:txBody>
      </p:sp>
      <p:sp>
        <p:nvSpPr>
          <p:cNvPr id="15" name="TextBox 33"/>
          <p:cNvSpPr txBox="1">
            <a:spLocks noChangeArrowheads="1"/>
          </p:cNvSpPr>
          <p:nvPr/>
        </p:nvSpPr>
        <p:spPr bwMode="auto">
          <a:xfrm>
            <a:off x="5219580" y="2047921"/>
            <a:ext cx="1973235" cy="461665"/>
          </a:xfrm>
          <a:prstGeom prst="rect">
            <a:avLst/>
          </a:prstGeom>
          <a:noFill/>
          <a:ln>
            <a:noFill/>
          </a:ln>
          <a:effectLst>
            <a:outerShdw blurRad="1905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ca-ES" sz="2400" b="1" dirty="0">
                <a:solidFill>
                  <a:schemeClr val="bg1"/>
                </a:solidFill>
                <a:latin typeface="Avenir Book" panose="02000503020000020003" pitchFamily="2" charset="0"/>
              </a:rPr>
              <a:t>Engineering </a:t>
            </a:r>
          </a:p>
        </p:txBody>
      </p:sp>
      <p:pic>
        <p:nvPicPr>
          <p:cNvPr id="16" name="Imagen 3">
            <a:extLst>
              <a:ext uri="{FF2B5EF4-FFF2-40B4-BE49-F238E27FC236}">
                <a16:creationId xmlns:a16="http://schemas.microsoft.com/office/drawing/2014/main" id="{0581D9D7-AD52-A14D-A263-F07890BC76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7750" y="3173118"/>
            <a:ext cx="2562225" cy="2571750"/>
          </a:xfrm>
          <a:prstGeom prst="rect">
            <a:avLst/>
          </a:prstGeom>
        </p:spPr>
      </p:pic>
      <p:sp>
        <p:nvSpPr>
          <p:cNvPr id="17" name="TextBox 1">
            <a:extLst>
              <a:ext uri="{FF2B5EF4-FFF2-40B4-BE49-F238E27FC236}">
                <a16:creationId xmlns:a16="http://schemas.microsoft.com/office/drawing/2014/main" id="{3A691969-8592-F84F-BC8B-2D851A1D94B9}"/>
              </a:ext>
            </a:extLst>
          </p:cNvPr>
          <p:cNvSpPr txBox="1">
            <a:spLocks noChangeArrowheads="1"/>
          </p:cNvSpPr>
          <p:nvPr/>
        </p:nvSpPr>
        <p:spPr bwMode="auto">
          <a:xfrm>
            <a:off x="2076621" y="3773819"/>
            <a:ext cx="1916112" cy="1200329"/>
          </a:xfrm>
          <a:prstGeom prst="rect">
            <a:avLst/>
          </a:prstGeom>
          <a:noFill/>
          <a:ln>
            <a:noFill/>
          </a:ln>
          <a:effectLst>
            <a:outerShdw blurRad="1905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ca-ES" sz="2400" b="1" dirty="0">
                <a:solidFill>
                  <a:schemeClr val="bg1"/>
                </a:solidFill>
                <a:latin typeface="Avenir Book" panose="02000503020000020003" pitchFamily="2" charset="0"/>
              </a:rPr>
              <a:t>Life Sciences &amp; Medicine</a:t>
            </a:r>
            <a:endParaRPr lang="en-US" altLang="ca-ES" sz="2800" b="1"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401150700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ítulo 1">
            <a:extLst>
              <a:ext uri="{FF2B5EF4-FFF2-40B4-BE49-F238E27FC236}">
                <a16:creationId xmlns:a16="http://schemas.microsoft.com/office/drawing/2014/main" id="{004E6772-244B-E744-B277-C26C98F8F622}"/>
              </a:ext>
            </a:extLst>
          </p:cNvPr>
          <p:cNvSpPr>
            <a:spLocks noGrp="1"/>
          </p:cNvSpPr>
          <p:nvPr>
            <p:ph type="title"/>
          </p:nvPr>
        </p:nvSpPr>
        <p:spPr>
          <a:xfrm>
            <a:off x="462890" y="218250"/>
            <a:ext cx="11077946"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Light" panose="020B0402020203020204" pitchFamily="34" charset="77"/>
              </a:rPr>
              <a:t>near-term</a:t>
            </a:r>
            <a:r>
              <a:rPr lang="es-ES" sz="3600" dirty="0">
                <a:latin typeface="Avenir Light" panose="020B0402020203020204" pitchFamily="34" charset="77"/>
              </a:rPr>
              <a:t> </a:t>
            </a:r>
            <a:r>
              <a:rPr lang="es-ES" sz="3600" dirty="0" err="1">
                <a:latin typeface="Avenir Light" panose="020B0402020203020204" pitchFamily="34" charset="77"/>
              </a:rPr>
              <a:t>climate</a:t>
            </a:r>
            <a:r>
              <a:rPr lang="es-ES" sz="3600" dirty="0">
                <a:latin typeface="Avenir Light" panose="020B0402020203020204" pitchFamily="34" charset="77"/>
              </a:rPr>
              <a:t> </a:t>
            </a:r>
            <a:r>
              <a:rPr lang="es-ES" sz="3600" dirty="0" err="1">
                <a:latin typeface="Avenir Light" panose="020B0402020203020204" pitchFamily="34" charset="77"/>
              </a:rPr>
              <a:t>prediction</a:t>
            </a:r>
            <a:endParaRPr lang="es-ES" sz="3600" dirty="0">
              <a:latin typeface="Avenir Light" panose="020B0402020203020204" pitchFamily="34" charset="77"/>
            </a:endParaRPr>
          </a:p>
        </p:txBody>
      </p:sp>
      <p:sp>
        <p:nvSpPr>
          <p:cNvPr id="48" name="Freeform 3">
            <a:extLst>
              <a:ext uri="{FF2B5EF4-FFF2-40B4-BE49-F238E27FC236}">
                <a16:creationId xmlns:a16="http://schemas.microsoft.com/office/drawing/2014/main" id="{0EAF49CA-0FB6-6644-8EAF-7B47571B9C1B}"/>
              </a:ext>
            </a:extLst>
          </p:cNvPr>
          <p:cNvSpPr>
            <a:spLocks/>
          </p:cNvSpPr>
          <p:nvPr/>
        </p:nvSpPr>
        <p:spPr bwMode="auto">
          <a:xfrm>
            <a:off x="2447925" y="2265795"/>
            <a:ext cx="8426450" cy="3376270"/>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 xmlns:a14="http://schemas.microsoft.com/office/drawing/2010/main">
                <a:solidFill>
                  <a:srgbClr val="00B8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7" name="Text Box 9">
            <a:extLst>
              <a:ext uri="{FF2B5EF4-FFF2-40B4-BE49-F238E27FC236}">
                <a16:creationId xmlns:a16="http://schemas.microsoft.com/office/drawing/2014/main" id="{813AD7C4-79A3-C14B-BF00-E4D586A671B1}"/>
              </a:ext>
            </a:extLst>
          </p:cNvPr>
          <p:cNvSpPr txBox="1">
            <a:spLocks noChangeArrowheads="1"/>
          </p:cNvSpPr>
          <p:nvPr/>
        </p:nvSpPr>
        <p:spPr bwMode="auto">
          <a:xfrm>
            <a:off x="9794293" y="5037898"/>
            <a:ext cx="1944687" cy="400110"/>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sz="2000">
                <a:solidFill>
                  <a:srgbClr val="000308"/>
                </a:solidFill>
                <a:latin typeface="Avenir Book" panose="02000503020000020003" pitchFamily="2" charset="0"/>
              </a:rPr>
              <a:t>Observations</a:t>
            </a:r>
            <a:endParaRPr lang="en-US" sz="2000">
              <a:solidFill>
                <a:srgbClr val="000308"/>
              </a:solidFill>
              <a:latin typeface="Avenir Book" panose="02000503020000020003" pitchFamily="2" charset="0"/>
            </a:endParaRPr>
          </a:p>
        </p:txBody>
      </p:sp>
      <p:sp>
        <p:nvSpPr>
          <p:cNvPr id="59" name="Text Box 12">
            <a:extLst>
              <a:ext uri="{FF2B5EF4-FFF2-40B4-BE49-F238E27FC236}">
                <a16:creationId xmlns:a16="http://schemas.microsoft.com/office/drawing/2014/main" id="{1913BA88-01A8-0641-AF02-6AB6D09A9982}"/>
              </a:ext>
            </a:extLst>
          </p:cNvPr>
          <p:cNvSpPr txBox="1">
            <a:spLocks noChangeArrowheads="1"/>
          </p:cNvSpPr>
          <p:nvPr/>
        </p:nvSpPr>
        <p:spPr bwMode="auto">
          <a:xfrm>
            <a:off x="2037782" y="5720028"/>
            <a:ext cx="935038" cy="353943"/>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sz="1700">
                <a:latin typeface="Avenir Book" panose="02000503020000020003" pitchFamily="2" charset="0"/>
              </a:rPr>
              <a:t> </a:t>
            </a:r>
            <a:r>
              <a:rPr lang="en-GB" sz="1700">
                <a:solidFill>
                  <a:srgbClr val="000308"/>
                </a:solidFill>
                <a:latin typeface="Avenir Book" panose="02000503020000020003" pitchFamily="2" charset="0"/>
              </a:rPr>
              <a:t>1960</a:t>
            </a:r>
            <a:endParaRPr lang="en-US" sz="1700">
              <a:solidFill>
                <a:srgbClr val="000308"/>
              </a:solidFill>
              <a:latin typeface="Avenir Book" panose="02000503020000020003" pitchFamily="2" charset="0"/>
            </a:endParaRPr>
          </a:p>
        </p:txBody>
      </p:sp>
      <p:sp>
        <p:nvSpPr>
          <p:cNvPr id="61" name="Text Box 37">
            <a:extLst>
              <a:ext uri="{FF2B5EF4-FFF2-40B4-BE49-F238E27FC236}">
                <a16:creationId xmlns:a16="http://schemas.microsoft.com/office/drawing/2014/main" id="{7E17DBAA-CA28-EA43-AA98-36A95CEA41DF}"/>
              </a:ext>
            </a:extLst>
          </p:cNvPr>
          <p:cNvSpPr txBox="1">
            <a:spLocks noChangeArrowheads="1"/>
          </p:cNvSpPr>
          <p:nvPr/>
        </p:nvSpPr>
        <p:spPr bwMode="auto">
          <a:xfrm>
            <a:off x="8806588" y="3166276"/>
            <a:ext cx="2265724" cy="615553"/>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sz="1700" dirty="0">
                <a:solidFill>
                  <a:srgbClr val="990099"/>
                </a:solidFill>
                <a:latin typeface="Avenir Book" panose="02000503020000020003" pitchFamily="2" charset="0"/>
              </a:rPr>
              <a:t>5-member prediction started on Nov 2019</a:t>
            </a:r>
            <a:endParaRPr lang="en-US" sz="1700" dirty="0">
              <a:solidFill>
                <a:srgbClr val="990099"/>
              </a:solidFill>
              <a:latin typeface="Avenir Book" panose="02000503020000020003" pitchFamily="2" charset="0"/>
            </a:endParaRPr>
          </a:p>
        </p:txBody>
      </p:sp>
      <p:sp>
        <p:nvSpPr>
          <p:cNvPr id="63" name="Line 10">
            <a:extLst>
              <a:ext uri="{FF2B5EF4-FFF2-40B4-BE49-F238E27FC236}">
                <a16:creationId xmlns:a16="http://schemas.microsoft.com/office/drawing/2014/main" id="{2D33E9D7-8B26-7A40-B810-4809D71E392C}"/>
              </a:ext>
            </a:extLst>
          </p:cNvPr>
          <p:cNvSpPr>
            <a:spLocks noChangeShapeType="1"/>
          </p:cNvSpPr>
          <p:nvPr/>
        </p:nvSpPr>
        <p:spPr bwMode="auto">
          <a:xfrm flipH="1" flipV="1">
            <a:off x="8353493" y="3450730"/>
            <a:ext cx="1693868" cy="1526741"/>
          </a:xfrm>
          <a:prstGeom prst="line">
            <a:avLst/>
          </a:prstGeom>
          <a:noFill/>
          <a:ln w="9525">
            <a:solidFill>
              <a:srgbClr val="000308"/>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64" name="Text Box 28">
            <a:extLst>
              <a:ext uri="{FF2B5EF4-FFF2-40B4-BE49-F238E27FC236}">
                <a16:creationId xmlns:a16="http://schemas.microsoft.com/office/drawing/2014/main" id="{A75BCB9A-C804-F94A-A3C3-B4776E09ED90}"/>
              </a:ext>
            </a:extLst>
          </p:cNvPr>
          <p:cNvSpPr txBox="1">
            <a:spLocks noChangeArrowheads="1"/>
          </p:cNvSpPr>
          <p:nvPr/>
        </p:nvSpPr>
        <p:spPr bwMode="auto">
          <a:xfrm>
            <a:off x="4392625" y="3625690"/>
            <a:ext cx="2449515" cy="615553"/>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sz="1700" dirty="0">
                <a:solidFill>
                  <a:srgbClr val="009900"/>
                </a:solidFill>
                <a:latin typeface="Avenir Book" panose="02000503020000020003" pitchFamily="2" charset="0"/>
              </a:rPr>
              <a:t>5-member prediction started on  Nov 1962</a:t>
            </a:r>
            <a:endParaRPr lang="en-US" sz="1700" dirty="0">
              <a:solidFill>
                <a:srgbClr val="009900"/>
              </a:solidFill>
              <a:latin typeface="Avenir Book" panose="02000503020000020003" pitchFamily="2" charset="0"/>
            </a:endParaRPr>
          </a:p>
        </p:txBody>
      </p:sp>
      <p:sp>
        <p:nvSpPr>
          <p:cNvPr id="65" name="Text Box 17">
            <a:extLst>
              <a:ext uri="{FF2B5EF4-FFF2-40B4-BE49-F238E27FC236}">
                <a16:creationId xmlns:a16="http://schemas.microsoft.com/office/drawing/2014/main" id="{024C0CE1-C063-2A43-98A1-323A63FC77EE}"/>
              </a:ext>
            </a:extLst>
          </p:cNvPr>
          <p:cNvSpPr txBox="1">
            <a:spLocks noChangeArrowheads="1"/>
          </p:cNvSpPr>
          <p:nvPr/>
        </p:nvSpPr>
        <p:spPr bwMode="auto">
          <a:xfrm>
            <a:off x="3002197" y="5706109"/>
            <a:ext cx="2484070" cy="615553"/>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sz="1700" dirty="0">
                <a:solidFill>
                  <a:srgbClr val="CC0000"/>
                </a:solidFill>
                <a:latin typeface="Avenir Book" panose="02000503020000020003" pitchFamily="2" charset="0"/>
              </a:rPr>
              <a:t>5-member prediction started on Nov 1961</a:t>
            </a:r>
            <a:endParaRPr lang="en-US" sz="1700" dirty="0">
              <a:solidFill>
                <a:srgbClr val="CC0000"/>
              </a:solidFill>
              <a:latin typeface="Avenir Book" panose="02000503020000020003" pitchFamily="2" charset="0"/>
            </a:endParaRPr>
          </a:p>
        </p:txBody>
      </p:sp>
      <p:sp>
        <p:nvSpPr>
          <p:cNvPr id="66" name="Text Box 11">
            <a:extLst>
              <a:ext uri="{FF2B5EF4-FFF2-40B4-BE49-F238E27FC236}">
                <a16:creationId xmlns:a16="http://schemas.microsoft.com/office/drawing/2014/main" id="{F982E3A9-F19D-4445-AEC1-BC9B982DB587}"/>
              </a:ext>
            </a:extLst>
          </p:cNvPr>
          <p:cNvSpPr txBox="1">
            <a:spLocks noChangeArrowheads="1"/>
          </p:cNvSpPr>
          <p:nvPr/>
        </p:nvSpPr>
        <p:spPr bwMode="auto">
          <a:xfrm>
            <a:off x="1720427" y="3710919"/>
            <a:ext cx="2504786" cy="615553"/>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sz="1700" dirty="0">
                <a:solidFill>
                  <a:srgbClr val="ED7D31"/>
                </a:solidFill>
                <a:latin typeface="Avenir Book" panose="02000503020000020003" pitchFamily="2" charset="0"/>
              </a:rPr>
              <a:t>5-member prediction started on Nov 1960</a:t>
            </a:r>
            <a:endParaRPr lang="en-US" sz="1700" dirty="0">
              <a:solidFill>
                <a:srgbClr val="ED7D31"/>
              </a:solidFill>
              <a:latin typeface="Avenir Book" panose="02000503020000020003" pitchFamily="2" charset="0"/>
            </a:endParaRPr>
          </a:p>
        </p:txBody>
      </p:sp>
      <p:sp>
        <p:nvSpPr>
          <p:cNvPr id="67" name="Freeform 6">
            <a:extLst>
              <a:ext uri="{FF2B5EF4-FFF2-40B4-BE49-F238E27FC236}">
                <a16:creationId xmlns:a16="http://schemas.microsoft.com/office/drawing/2014/main" id="{CF47A180-9AC4-3647-827F-4DBC1719C6B9}"/>
              </a:ext>
            </a:extLst>
          </p:cNvPr>
          <p:cNvSpPr>
            <a:spLocks/>
          </p:cNvSpPr>
          <p:nvPr/>
        </p:nvSpPr>
        <p:spPr bwMode="auto">
          <a:xfrm>
            <a:off x="2660650" y="4739450"/>
            <a:ext cx="1155700" cy="704100"/>
          </a:xfrm>
          <a:custGeom>
            <a:avLst/>
            <a:gdLst>
              <a:gd name="T0" fmla="*/ 0 w 1457"/>
              <a:gd name="T1" fmla="*/ 2147483647 h 556"/>
              <a:gd name="T2" fmla="*/ 2147483647 w 1457"/>
              <a:gd name="T3" fmla="*/ 2147483647 h 556"/>
              <a:gd name="T4" fmla="*/ 2147483647 w 1457"/>
              <a:gd name="T5" fmla="*/ 2147483647 h 556"/>
              <a:gd name="T6" fmla="*/ 2147483647 w 1457"/>
              <a:gd name="T7" fmla="*/ 2147483647 h 556"/>
              <a:gd name="T8" fmla="*/ 2147483647 w 1457"/>
              <a:gd name="T9" fmla="*/ 0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556">
                <a:moveTo>
                  <a:pt x="0" y="556"/>
                </a:moveTo>
                <a:cubicBezTo>
                  <a:pt x="75" y="435"/>
                  <a:pt x="151" y="315"/>
                  <a:pt x="227" y="239"/>
                </a:cubicBezTo>
                <a:cubicBezTo>
                  <a:pt x="303" y="163"/>
                  <a:pt x="315" y="126"/>
                  <a:pt x="454" y="102"/>
                </a:cubicBezTo>
                <a:cubicBezTo>
                  <a:pt x="593" y="78"/>
                  <a:pt x="898" y="109"/>
                  <a:pt x="1065" y="92"/>
                </a:cubicBezTo>
                <a:cubicBezTo>
                  <a:pt x="1232" y="75"/>
                  <a:pt x="1375" y="19"/>
                  <a:pt x="1457" y="0"/>
                </a:cubicBezTo>
              </a:path>
            </a:pathLst>
          </a:custGeom>
          <a:noFill/>
          <a:ln w="28575" cmpd="sng">
            <a:solidFill>
              <a:schemeClr val="accent2"/>
            </a:solidFill>
            <a:round/>
            <a:headEnd/>
            <a:tailEnd/>
          </a:ln>
          <a:effectLst/>
          <a:extLst>
            <a:ext uri="{909E8E84-426E-40dd-AFC4-6F175D3DCCD1}">
              <a14:hiddenFill xmlns="" xmlns:a14="http://schemas.microsoft.com/office/drawing/2010/main">
                <a:solidFill>
                  <a:srgbClr val="00B8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68" name="Freeform 7">
            <a:extLst>
              <a:ext uri="{FF2B5EF4-FFF2-40B4-BE49-F238E27FC236}">
                <a16:creationId xmlns:a16="http://schemas.microsoft.com/office/drawing/2014/main" id="{D00C64C9-5C87-B742-8014-AE296A401AB9}"/>
              </a:ext>
            </a:extLst>
          </p:cNvPr>
          <p:cNvSpPr>
            <a:spLocks/>
          </p:cNvSpPr>
          <p:nvPr/>
        </p:nvSpPr>
        <p:spPr bwMode="auto">
          <a:xfrm>
            <a:off x="2660653" y="5307072"/>
            <a:ext cx="1147763" cy="136478"/>
          </a:xfrm>
          <a:custGeom>
            <a:avLst/>
            <a:gdLst>
              <a:gd name="T0" fmla="*/ 0 w 1457"/>
              <a:gd name="T1" fmla="*/ 2147483647 h 176"/>
              <a:gd name="T2" fmla="*/ 2147483647 w 1457"/>
              <a:gd name="T3" fmla="*/ 2147483647 h 176"/>
              <a:gd name="T4" fmla="*/ 2147483647 w 1457"/>
              <a:gd name="T5" fmla="*/ 2147483647 h 176"/>
              <a:gd name="T6" fmla="*/ 2147483647 w 1457"/>
              <a:gd name="T7" fmla="*/ 2147483647 h 176"/>
              <a:gd name="T8" fmla="*/ 2147483647 w 1457"/>
              <a:gd name="T9" fmla="*/ 0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176">
                <a:moveTo>
                  <a:pt x="0" y="176"/>
                </a:moveTo>
                <a:cubicBezTo>
                  <a:pt x="45" y="157"/>
                  <a:pt x="91" y="138"/>
                  <a:pt x="182" y="131"/>
                </a:cubicBezTo>
                <a:cubicBezTo>
                  <a:pt x="273" y="124"/>
                  <a:pt x="386" y="147"/>
                  <a:pt x="545" y="131"/>
                </a:cubicBezTo>
                <a:cubicBezTo>
                  <a:pt x="704" y="115"/>
                  <a:pt x="983" y="57"/>
                  <a:pt x="1135" y="35"/>
                </a:cubicBezTo>
                <a:cubicBezTo>
                  <a:pt x="1287" y="13"/>
                  <a:pt x="1390" y="7"/>
                  <a:pt x="1457" y="0"/>
                </a:cubicBezTo>
              </a:path>
            </a:pathLst>
          </a:custGeom>
          <a:noFill/>
          <a:ln w="28575" cmpd="sng">
            <a:solidFill>
              <a:schemeClr val="accent2"/>
            </a:solidFill>
            <a:round/>
            <a:headEnd/>
            <a:tailEnd/>
          </a:ln>
          <a:effectLst/>
          <a:extLst>
            <a:ext uri="{909E8E84-426E-40dd-AFC4-6F175D3DCCD1}">
              <a14:hiddenFill xmlns="" xmlns:a14="http://schemas.microsoft.com/office/drawing/2010/main">
                <a:solidFill>
                  <a:srgbClr val="00B8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69" name="Freeform 8">
            <a:extLst>
              <a:ext uri="{FF2B5EF4-FFF2-40B4-BE49-F238E27FC236}">
                <a16:creationId xmlns:a16="http://schemas.microsoft.com/office/drawing/2014/main" id="{B055137D-8480-3B48-8198-7E85398D93EF}"/>
              </a:ext>
            </a:extLst>
          </p:cNvPr>
          <p:cNvSpPr>
            <a:spLocks/>
          </p:cNvSpPr>
          <p:nvPr/>
        </p:nvSpPr>
        <p:spPr bwMode="auto">
          <a:xfrm>
            <a:off x="2660653" y="4463394"/>
            <a:ext cx="1147763" cy="980157"/>
          </a:xfrm>
          <a:custGeom>
            <a:avLst/>
            <a:gdLst>
              <a:gd name="T0" fmla="*/ 0 w 1446"/>
              <a:gd name="T1" fmla="*/ 2147483647 h 706"/>
              <a:gd name="T2" fmla="*/ 2147483647 w 1446"/>
              <a:gd name="T3" fmla="*/ 2147483647 h 706"/>
              <a:gd name="T4" fmla="*/ 2147483647 w 1446"/>
              <a:gd name="T5" fmla="*/ 2147483647 h 706"/>
              <a:gd name="T6" fmla="*/ 2147483647 w 1446"/>
              <a:gd name="T7" fmla="*/ 0 h 7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706">
                <a:moveTo>
                  <a:pt x="0" y="706"/>
                </a:moveTo>
                <a:cubicBezTo>
                  <a:pt x="128" y="664"/>
                  <a:pt x="250" y="622"/>
                  <a:pt x="408" y="570"/>
                </a:cubicBezTo>
                <a:cubicBezTo>
                  <a:pt x="566" y="518"/>
                  <a:pt x="777" y="487"/>
                  <a:pt x="950" y="392"/>
                </a:cubicBezTo>
                <a:cubicBezTo>
                  <a:pt x="1123" y="297"/>
                  <a:pt x="1343" y="82"/>
                  <a:pt x="1446" y="0"/>
                </a:cubicBezTo>
              </a:path>
            </a:pathLst>
          </a:custGeom>
          <a:noFill/>
          <a:ln w="28575" cmpd="sng">
            <a:solidFill>
              <a:schemeClr val="accent2"/>
            </a:solidFill>
            <a:round/>
            <a:headEnd/>
            <a:tailEnd/>
          </a:ln>
          <a:effectLst/>
          <a:extLst>
            <a:ext uri="{909E8E84-426E-40dd-AFC4-6F175D3DCCD1}">
              <a14:hiddenFill xmlns="" xmlns:a14="http://schemas.microsoft.com/office/drawing/2010/main">
                <a:solidFill>
                  <a:srgbClr val="00B8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70" name="Freeform 18">
            <a:extLst>
              <a:ext uri="{FF2B5EF4-FFF2-40B4-BE49-F238E27FC236}">
                <a16:creationId xmlns:a16="http://schemas.microsoft.com/office/drawing/2014/main" id="{B8A890EC-6EC4-C649-AFA8-5E49DEE1B22C}"/>
              </a:ext>
            </a:extLst>
          </p:cNvPr>
          <p:cNvSpPr>
            <a:spLocks/>
          </p:cNvSpPr>
          <p:nvPr/>
        </p:nvSpPr>
        <p:spPr bwMode="auto">
          <a:xfrm>
            <a:off x="2660653" y="4723941"/>
            <a:ext cx="1147763" cy="719609"/>
          </a:xfrm>
          <a:custGeom>
            <a:avLst/>
            <a:gdLst>
              <a:gd name="T0" fmla="*/ 0 w 1446"/>
              <a:gd name="T1" fmla="*/ 2147483647 h 636"/>
              <a:gd name="T2" fmla="*/ 2147483647 w 1446"/>
              <a:gd name="T3" fmla="*/ 2147483647 h 636"/>
              <a:gd name="T4" fmla="*/ 2147483647 w 1446"/>
              <a:gd name="T5" fmla="*/ 2147483647 h 636"/>
              <a:gd name="T6" fmla="*/ 2147483647 w 1446"/>
              <a:gd name="T7" fmla="*/ 2147483647 h 636"/>
              <a:gd name="T8" fmla="*/ 2147483647 w 1446"/>
              <a:gd name="T9" fmla="*/ 0 h 6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6" h="636">
                <a:moveTo>
                  <a:pt x="0" y="636"/>
                </a:moveTo>
                <a:cubicBezTo>
                  <a:pt x="72" y="601"/>
                  <a:pt x="316" y="520"/>
                  <a:pt x="432" y="426"/>
                </a:cubicBezTo>
                <a:cubicBezTo>
                  <a:pt x="548" y="332"/>
                  <a:pt x="584" y="123"/>
                  <a:pt x="697" y="69"/>
                </a:cubicBezTo>
                <a:cubicBezTo>
                  <a:pt x="810" y="15"/>
                  <a:pt x="986" y="114"/>
                  <a:pt x="1111" y="103"/>
                </a:cubicBezTo>
                <a:cubicBezTo>
                  <a:pt x="1236" y="92"/>
                  <a:pt x="1376" y="21"/>
                  <a:pt x="1446" y="0"/>
                </a:cubicBezTo>
              </a:path>
            </a:pathLst>
          </a:custGeom>
          <a:noFill/>
          <a:ln w="28575" cmpd="sng">
            <a:solidFill>
              <a:schemeClr val="accent2"/>
            </a:solidFill>
            <a:round/>
            <a:headEnd/>
            <a:tailEnd/>
          </a:ln>
          <a:effectLst/>
          <a:extLst>
            <a:ext uri="{909E8E84-426E-40dd-AFC4-6F175D3DCCD1}">
              <a14:hiddenFill xmlns="" xmlns:a14="http://schemas.microsoft.com/office/drawing/2010/main">
                <a:solidFill>
                  <a:srgbClr val="00B8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71" name="Freeform 19">
            <a:extLst>
              <a:ext uri="{FF2B5EF4-FFF2-40B4-BE49-F238E27FC236}">
                <a16:creationId xmlns:a16="http://schemas.microsoft.com/office/drawing/2014/main" id="{E415F2ED-587B-604B-B2F5-1D6CC314B544}"/>
              </a:ext>
            </a:extLst>
          </p:cNvPr>
          <p:cNvSpPr>
            <a:spLocks/>
          </p:cNvSpPr>
          <p:nvPr/>
        </p:nvSpPr>
        <p:spPr bwMode="auto">
          <a:xfrm>
            <a:off x="2660650" y="4739451"/>
            <a:ext cx="1155700" cy="721161"/>
          </a:xfrm>
          <a:custGeom>
            <a:avLst/>
            <a:gdLst>
              <a:gd name="T0" fmla="*/ 0 w 1446"/>
              <a:gd name="T1" fmla="*/ 2147483647 h 475"/>
              <a:gd name="T2" fmla="*/ 2147483647 w 1446"/>
              <a:gd name="T3" fmla="*/ 2147483647 h 475"/>
              <a:gd name="T4" fmla="*/ 2147483647 w 1446"/>
              <a:gd name="T5" fmla="*/ 2147483647 h 475"/>
              <a:gd name="T6" fmla="*/ 2147483647 w 1446"/>
              <a:gd name="T7" fmla="*/ 0 h 4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475">
                <a:moveTo>
                  <a:pt x="0" y="466"/>
                </a:moveTo>
                <a:cubicBezTo>
                  <a:pt x="85" y="461"/>
                  <a:pt x="344" y="475"/>
                  <a:pt x="512" y="438"/>
                </a:cubicBezTo>
                <a:cubicBezTo>
                  <a:pt x="680" y="401"/>
                  <a:pt x="852" y="315"/>
                  <a:pt x="1008" y="242"/>
                </a:cubicBezTo>
                <a:cubicBezTo>
                  <a:pt x="1164" y="169"/>
                  <a:pt x="1355" y="50"/>
                  <a:pt x="1446" y="0"/>
                </a:cubicBezTo>
              </a:path>
            </a:pathLst>
          </a:custGeom>
          <a:noFill/>
          <a:ln w="28575" cmpd="sng">
            <a:solidFill>
              <a:schemeClr val="accent2"/>
            </a:solidFill>
            <a:round/>
            <a:headEnd/>
            <a:tailEnd/>
          </a:ln>
          <a:effectLst/>
          <a:extLst>
            <a:ext uri="{909E8E84-426E-40dd-AFC4-6F175D3DCCD1}">
              <a14:hiddenFill xmlns="" xmlns:a14="http://schemas.microsoft.com/office/drawing/2010/main">
                <a:solidFill>
                  <a:srgbClr val="00B8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72" name="Freeform 13">
            <a:extLst>
              <a:ext uri="{FF2B5EF4-FFF2-40B4-BE49-F238E27FC236}">
                <a16:creationId xmlns:a16="http://schemas.microsoft.com/office/drawing/2014/main" id="{D7A451AD-2047-514A-932B-6567A59AFCD6}"/>
              </a:ext>
            </a:extLst>
          </p:cNvPr>
          <p:cNvSpPr>
            <a:spLocks/>
          </p:cNvSpPr>
          <p:nvPr/>
        </p:nvSpPr>
        <p:spPr bwMode="auto">
          <a:xfrm>
            <a:off x="3846372" y="4531636"/>
            <a:ext cx="936625" cy="845231"/>
          </a:xfrm>
          <a:custGeom>
            <a:avLst/>
            <a:gdLst>
              <a:gd name="T0" fmla="*/ 0 w 1452"/>
              <a:gd name="T1" fmla="*/ 2147483647 h 817"/>
              <a:gd name="T2" fmla="*/ 2147483647 w 1452"/>
              <a:gd name="T3" fmla="*/ 2147483647 h 817"/>
              <a:gd name="T4" fmla="*/ 2147483647 w 1452"/>
              <a:gd name="T5" fmla="*/ 2147483647 h 817"/>
              <a:gd name="T6" fmla="*/ 2147483647 w 1452"/>
              <a:gd name="T7" fmla="*/ 0 h 8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817">
                <a:moveTo>
                  <a:pt x="0" y="817"/>
                </a:moveTo>
                <a:cubicBezTo>
                  <a:pt x="60" y="669"/>
                  <a:pt x="121" y="521"/>
                  <a:pt x="272" y="408"/>
                </a:cubicBezTo>
                <a:cubicBezTo>
                  <a:pt x="423" y="295"/>
                  <a:pt x="710" y="204"/>
                  <a:pt x="907" y="136"/>
                </a:cubicBezTo>
                <a:cubicBezTo>
                  <a:pt x="1104" y="68"/>
                  <a:pt x="1354" y="23"/>
                  <a:pt x="1452" y="0"/>
                </a:cubicBezTo>
              </a:path>
            </a:pathLst>
          </a:custGeom>
          <a:noFill/>
          <a:ln w="28575" cmpd="sng">
            <a:solidFill>
              <a:srgbClr val="CC0000"/>
            </a:solidFill>
            <a:round/>
            <a:headEnd/>
            <a:tailEnd/>
          </a:ln>
          <a:effectLst/>
          <a:extLst>
            <a:ext uri="{909E8E84-426E-40dd-AFC4-6F175D3DCCD1}">
              <a14:hiddenFill xmlns="" xmlns:a14="http://schemas.microsoft.com/office/drawing/2010/main">
                <a:solidFill>
                  <a:srgbClr val="00B8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73" name="Freeform 14">
            <a:extLst>
              <a:ext uri="{FF2B5EF4-FFF2-40B4-BE49-F238E27FC236}">
                <a16:creationId xmlns:a16="http://schemas.microsoft.com/office/drawing/2014/main" id="{0DD47B97-5252-8F42-A48A-D67F7C448743}"/>
              </a:ext>
            </a:extLst>
          </p:cNvPr>
          <p:cNvSpPr>
            <a:spLocks/>
          </p:cNvSpPr>
          <p:nvPr/>
        </p:nvSpPr>
        <p:spPr bwMode="auto">
          <a:xfrm>
            <a:off x="3846372" y="4711540"/>
            <a:ext cx="936625" cy="665329"/>
          </a:xfrm>
          <a:custGeom>
            <a:avLst/>
            <a:gdLst>
              <a:gd name="T0" fmla="*/ 0 w 1452"/>
              <a:gd name="T1" fmla="*/ 2147483647 h 643"/>
              <a:gd name="T2" fmla="*/ 2147483647 w 1452"/>
              <a:gd name="T3" fmla="*/ 2147483647 h 643"/>
              <a:gd name="T4" fmla="*/ 2147483647 w 1452"/>
              <a:gd name="T5" fmla="*/ 2147483647 h 643"/>
              <a:gd name="T6" fmla="*/ 0 60000 65536"/>
              <a:gd name="T7" fmla="*/ 0 60000 65536"/>
              <a:gd name="T8" fmla="*/ 0 60000 65536"/>
            </a:gdLst>
            <a:ahLst/>
            <a:cxnLst>
              <a:cxn ang="T6">
                <a:pos x="T0" y="T1"/>
              </a:cxn>
              <a:cxn ang="T7">
                <a:pos x="T2" y="T3"/>
              </a:cxn>
              <a:cxn ang="T8">
                <a:pos x="T4" y="T5"/>
              </a:cxn>
            </a:cxnLst>
            <a:rect l="0" t="0" r="r" b="b"/>
            <a:pathLst>
              <a:path w="1452" h="643">
                <a:moveTo>
                  <a:pt x="0" y="643"/>
                </a:moveTo>
                <a:cubicBezTo>
                  <a:pt x="378" y="419"/>
                  <a:pt x="756" y="196"/>
                  <a:pt x="998" y="98"/>
                </a:cubicBezTo>
                <a:cubicBezTo>
                  <a:pt x="1240" y="0"/>
                  <a:pt x="1377" y="68"/>
                  <a:pt x="1452" y="53"/>
                </a:cubicBezTo>
              </a:path>
            </a:pathLst>
          </a:custGeom>
          <a:noFill/>
          <a:ln w="28575" cmpd="sng">
            <a:solidFill>
              <a:srgbClr val="CC0000"/>
            </a:solidFill>
            <a:round/>
            <a:headEnd/>
            <a:tailEnd/>
          </a:ln>
          <a:effectLst/>
          <a:extLst>
            <a:ext uri="{909E8E84-426E-40dd-AFC4-6F175D3DCCD1}">
              <a14:hiddenFill xmlns="" xmlns:a14="http://schemas.microsoft.com/office/drawing/2010/main">
                <a:solidFill>
                  <a:srgbClr val="00B8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74" name="Freeform 15">
            <a:extLst>
              <a:ext uri="{FF2B5EF4-FFF2-40B4-BE49-F238E27FC236}">
                <a16:creationId xmlns:a16="http://schemas.microsoft.com/office/drawing/2014/main" id="{2F9D08B1-E753-0940-BC9B-E8604E071A68}"/>
              </a:ext>
            </a:extLst>
          </p:cNvPr>
          <p:cNvSpPr>
            <a:spLocks/>
          </p:cNvSpPr>
          <p:nvPr/>
        </p:nvSpPr>
        <p:spPr bwMode="auto">
          <a:xfrm>
            <a:off x="3846372" y="5164396"/>
            <a:ext cx="936625" cy="373763"/>
          </a:xfrm>
          <a:custGeom>
            <a:avLst/>
            <a:gdLst>
              <a:gd name="T0" fmla="*/ 0 w 1452"/>
              <a:gd name="T1" fmla="*/ 2147483647 h 362"/>
              <a:gd name="T2" fmla="*/ 2147483647 w 1452"/>
              <a:gd name="T3" fmla="*/ 2147483647 h 362"/>
              <a:gd name="T4" fmla="*/ 2147483647 w 1452"/>
              <a:gd name="T5" fmla="*/ 2147483647 h 362"/>
              <a:gd name="T6" fmla="*/ 2147483647 w 1452"/>
              <a:gd name="T7" fmla="*/ 0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362">
                <a:moveTo>
                  <a:pt x="0" y="227"/>
                </a:moveTo>
                <a:cubicBezTo>
                  <a:pt x="242" y="242"/>
                  <a:pt x="484" y="257"/>
                  <a:pt x="681" y="272"/>
                </a:cubicBezTo>
                <a:cubicBezTo>
                  <a:pt x="878" y="287"/>
                  <a:pt x="1052" y="362"/>
                  <a:pt x="1180" y="317"/>
                </a:cubicBezTo>
                <a:cubicBezTo>
                  <a:pt x="1308" y="272"/>
                  <a:pt x="1407" y="53"/>
                  <a:pt x="1452" y="0"/>
                </a:cubicBezTo>
              </a:path>
            </a:pathLst>
          </a:custGeom>
          <a:noFill/>
          <a:ln w="28575" cmpd="sng">
            <a:solidFill>
              <a:srgbClr val="CC0000"/>
            </a:solidFill>
            <a:round/>
            <a:headEnd/>
            <a:tailEnd/>
          </a:ln>
          <a:effectLst/>
          <a:extLst>
            <a:ext uri="{909E8E84-426E-40dd-AFC4-6F175D3DCCD1}">
              <a14:hiddenFill xmlns="" xmlns:a14="http://schemas.microsoft.com/office/drawing/2010/main">
                <a:solidFill>
                  <a:srgbClr val="00B8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75" name="Freeform 20">
            <a:extLst>
              <a:ext uri="{FF2B5EF4-FFF2-40B4-BE49-F238E27FC236}">
                <a16:creationId xmlns:a16="http://schemas.microsoft.com/office/drawing/2014/main" id="{F37643C5-3CEF-FA40-97EA-A9A8F3EB164A}"/>
              </a:ext>
            </a:extLst>
          </p:cNvPr>
          <p:cNvSpPr>
            <a:spLocks/>
          </p:cNvSpPr>
          <p:nvPr/>
        </p:nvSpPr>
        <p:spPr bwMode="auto">
          <a:xfrm>
            <a:off x="3846372" y="4632444"/>
            <a:ext cx="919163" cy="744423"/>
          </a:xfrm>
          <a:custGeom>
            <a:avLst/>
            <a:gdLst>
              <a:gd name="T0" fmla="*/ 0 w 1426"/>
              <a:gd name="T1" fmla="*/ 2147483647 h 720"/>
              <a:gd name="T2" fmla="*/ 2147483647 w 1426"/>
              <a:gd name="T3" fmla="*/ 2147483647 h 720"/>
              <a:gd name="T4" fmla="*/ 2147483647 w 1426"/>
              <a:gd name="T5" fmla="*/ 2147483647 h 720"/>
              <a:gd name="T6" fmla="*/ 2147483647 w 1426"/>
              <a:gd name="T7" fmla="*/ 0 h 7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26" h="720">
                <a:moveTo>
                  <a:pt x="0" y="720"/>
                </a:moveTo>
                <a:cubicBezTo>
                  <a:pt x="99" y="684"/>
                  <a:pt x="432" y="590"/>
                  <a:pt x="596" y="507"/>
                </a:cubicBezTo>
                <a:cubicBezTo>
                  <a:pt x="760" y="424"/>
                  <a:pt x="850" y="303"/>
                  <a:pt x="988" y="219"/>
                </a:cubicBezTo>
                <a:cubicBezTo>
                  <a:pt x="1126" y="135"/>
                  <a:pt x="1335" y="46"/>
                  <a:pt x="1426" y="0"/>
                </a:cubicBezTo>
              </a:path>
            </a:pathLst>
          </a:custGeom>
          <a:noFill/>
          <a:ln w="28575" cmpd="sng">
            <a:solidFill>
              <a:srgbClr val="CC0000"/>
            </a:solidFill>
            <a:round/>
            <a:headEnd/>
            <a:tailEnd/>
          </a:ln>
          <a:effectLst/>
          <a:extLst>
            <a:ext uri="{909E8E84-426E-40dd-AFC4-6F175D3DCCD1}">
              <a14:hiddenFill xmlns="" xmlns:a14="http://schemas.microsoft.com/office/drawing/2010/main">
                <a:solidFill>
                  <a:srgbClr val="00B8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76" name="Freeform 31">
            <a:extLst>
              <a:ext uri="{FF2B5EF4-FFF2-40B4-BE49-F238E27FC236}">
                <a16:creationId xmlns:a16="http://schemas.microsoft.com/office/drawing/2014/main" id="{BF4CE6C8-0240-DD41-A8EF-D0FAB3994AE1}"/>
              </a:ext>
            </a:extLst>
          </p:cNvPr>
          <p:cNvSpPr>
            <a:spLocks/>
          </p:cNvSpPr>
          <p:nvPr/>
        </p:nvSpPr>
        <p:spPr bwMode="auto">
          <a:xfrm>
            <a:off x="3846372" y="4906950"/>
            <a:ext cx="936625" cy="469918"/>
          </a:xfrm>
          <a:custGeom>
            <a:avLst/>
            <a:gdLst>
              <a:gd name="T0" fmla="*/ 0 w 1452"/>
              <a:gd name="T1" fmla="*/ 2147483647 h 454"/>
              <a:gd name="T2" fmla="*/ 2147483647 w 1452"/>
              <a:gd name="T3" fmla="*/ 2147483647 h 454"/>
              <a:gd name="T4" fmla="*/ 2147483647 w 1452"/>
              <a:gd name="T5" fmla="*/ 2147483647 h 454"/>
              <a:gd name="T6" fmla="*/ 2147483647 w 1452"/>
              <a:gd name="T7" fmla="*/ 2147483647 h 454"/>
              <a:gd name="T8" fmla="*/ 2147483647 w 1452"/>
              <a:gd name="T9" fmla="*/ 0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2" h="454">
                <a:moveTo>
                  <a:pt x="0" y="454"/>
                </a:moveTo>
                <a:cubicBezTo>
                  <a:pt x="151" y="416"/>
                  <a:pt x="303" y="378"/>
                  <a:pt x="454" y="363"/>
                </a:cubicBezTo>
                <a:cubicBezTo>
                  <a:pt x="605" y="348"/>
                  <a:pt x="779" y="378"/>
                  <a:pt x="907" y="363"/>
                </a:cubicBezTo>
                <a:cubicBezTo>
                  <a:pt x="1035" y="348"/>
                  <a:pt x="1134" y="332"/>
                  <a:pt x="1225" y="272"/>
                </a:cubicBezTo>
                <a:cubicBezTo>
                  <a:pt x="1316" y="212"/>
                  <a:pt x="1414" y="45"/>
                  <a:pt x="1452" y="0"/>
                </a:cubicBezTo>
              </a:path>
            </a:pathLst>
          </a:custGeom>
          <a:noFill/>
          <a:ln w="28575" cmpd="sng">
            <a:solidFill>
              <a:srgbClr val="CC0000"/>
            </a:solidFill>
            <a:round/>
            <a:headEnd/>
            <a:tailEnd/>
          </a:ln>
          <a:effectLst/>
          <a:extLst>
            <a:ext uri="{909E8E84-426E-40dd-AFC4-6F175D3DCCD1}">
              <a14:hiddenFill xmlns="" xmlns:a14="http://schemas.microsoft.com/office/drawing/2010/main">
                <a:solidFill>
                  <a:srgbClr val="00B8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s-ES"/>
          </a:p>
        </p:txBody>
      </p:sp>
      <p:grpSp>
        <p:nvGrpSpPr>
          <p:cNvPr id="3" name="Group 2">
            <a:extLst>
              <a:ext uri="{FF2B5EF4-FFF2-40B4-BE49-F238E27FC236}">
                <a16:creationId xmlns:a16="http://schemas.microsoft.com/office/drawing/2014/main" id="{C5A936BE-1C3B-1F43-8C5F-285FD29D215D}"/>
              </a:ext>
            </a:extLst>
          </p:cNvPr>
          <p:cNvGrpSpPr/>
          <p:nvPr/>
        </p:nvGrpSpPr>
        <p:grpSpPr>
          <a:xfrm>
            <a:off x="4833505" y="4462465"/>
            <a:ext cx="1104323" cy="1295948"/>
            <a:chOff x="4791942" y="4046827"/>
            <a:chExt cx="1104323" cy="1295948"/>
          </a:xfrm>
          <a:scene3d>
            <a:camera prst="orthographicFront">
              <a:rot lat="10800000" lon="0" rev="0"/>
            </a:camera>
            <a:lightRig rig="threePt" dir="t"/>
          </a:scene3d>
        </p:grpSpPr>
        <p:sp>
          <p:nvSpPr>
            <p:cNvPr id="77" name="Freeform 22">
              <a:extLst>
                <a:ext uri="{FF2B5EF4-FFF2-40B4-BE49-F238E27FC236}">
                  <a16:creationId xmlns:a16="http://schemas.microsoft.com/office/drawing/2014/main" id="{BC4E2F33-8FD3-524A-AD82-E3844AF67B60}"/>
                </a:ext>
              </a:extLst>
            </p:cNvPr>
            <p:cNvSpPr>
              <a:spLocks/>
            </p:cNvSpPr>
            <p:nvPr/>
          </p:nvSpPr>
          <p:spPr bwMode="auto">
            <a:xfrm>
              <a:off x="4853278" y="4046827"/>
              <a:ext cx="1042987" cy="815764"/>
            </a:xfrm>
            <a:custGeom>
              <a:avLst/>
              <a:gdLst>
                <a:gd name="T0" fmla="*/ 0 w 1315"/>
                <a:gd name="T1" fmla="*/ 2147483647 h 681"/>
                <a:gd name="T2" fmla="*/ 2147483647 w 1315"/>
                <a:gd name="T3" fmla="*/ 2147483647 h 681"/>
                <a:gd name="T4" fmla="*/ 2147483647 w 1315"/>
                <a:gd name="T5" fmla="*/ 0 h 681"/>
                <a:gd name="T6" fmla="*/ 0 60000 65536"/>
                <a:gd name="T7" fmla="*/ 0 60000 65536"/>
                <a:gd name="T8" fmla="*/ 0 60000 65536"/>
              </a:gdLst>
              <a:ahLst/>
              <a:cxnLst>
                <a:cxn ang="T6">
                  <a:pos x="T0" y="T1"/>
                </a:cxn>
                <a:cxn ang="T7">
                  <a:pos x="T2" y="T3"/>
                </a:cxn>
                <a:cxn ang="T8">
                  <a:pos x="T4" y="T5"/>
                </a:cxn>
              </a:cxnLst>
              <a:rect l="0" t="0" r="r" b="b"/>
              <a:pathLst>
                <a:path w="1315" h="681">
                  <a:moveTo>
                    <a:pt x="0" y="681"/>
                  </a:moveTo>
                  <a:cubicBezTo>
                    <a:pt x="230" y="669"/>
                    <a:pt x="461" y="658"/>
                    <a:pt x="680" y="545"/>
                  </a:cubicBezTo>
                  <a:cubicBezTo>
                    <a:pt x="899" y="432"/>
                    <a:pt x="1209" y="91"/>
                    <a:pt x="1315" y="0"/>
                  </a:cubicBezTo>
                </a:path>
              </a:pathLst>
            </a:custGeom>
            <a:noFill/>
            <a:ln w="28575" cmpd="sng">
              <a:solidFill>
                <a:srgbClr val="009900"/>
              </a:solidFill>
              <a:round/>
              <a:headEnd/>
              <a:tailEnd/>
            </a:ln>
            <a:effectLst/>
            <a:extLst>
              <a:ext uri="{909E8E84-426E-40dd-AFC4-6F175D3DCCD1}">
                <a14:hiddenFill xmlns="" xmlns:a14="http://schemas.microsoft.com/office/drawing/2010/main">
                  <a:solidFill>
                    <a:srgbClr val="00B8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78" name="Freeform 23">
              <a:extLst>
                <a:ext uri="{FF2B5EF4-FFF2-40B4-BE49-F238E27FC236}">
                  <a16:creationId xmlns:a16="http://schemas.microsoft.com/office/drawing/2014/main" id="{BC8AC2BE-5202-2740-BFF7-EFB72DABC897}"/>
                </a:ext>
              </a:extLst>
            </p:cNvPr>
            <p:cNvSpPr>
              <a:spLocks/>
            </p:cNvSpPr>
            <p:nvPr/>
          </p:nvSpPr>
          <p:spPr bwMode="auto">
            <a:xfrm>
              <a:off x="4813744" y="4955055"/>
              <a:ext cx="1008062" cy="387720"/>
            </a:xfrm>
            <a:custGeom>
              <a:avLst/>
              <a:gdLst>
                <a:gd name="T0" fmla="*/ 0 w 1270"/>
                <a:gd name="T1" fmla="*/ 0 h 324"/>
                <a:gd name="T2" fmla="*/ 2147483647 w 1270"/>
                <a:gd name="T3" fmla="*/ 2147483647 h 324"/>
                <a:gd name="T4" fmla="*/ 2147483647 w 1270"/>
                <a:gd name="T5" fmla="*/ 2147483647 h 324"/>
                <a:gd name="T6" fmla="*/ 0 60000 65536"/>
                <a:gd name="T7" fmla="*/ 0 60000 65536"/>
                <a:gd name="T8" fmla="*/ 0 60000 65536"/>
              </a:gdLst>
              <a:ahLst/>
              <a:cxnLst>
                <a:cxn ang="T6">
                  <a:pos x="T0" y="T1"/>
                </a:cxn>
                <a:cxn ang="T7">
                  <a:pos x="T2" y="T3"/>
                </a:cxn>
                <a:cxn ang="T8">
                  <a:pos x="T4" y="T5"/>
                </a:cxn>
              </a:cxnLst>
              <a:rect l="0" t="0" r="r" b="b"/>
              <a:pathLst>
                <a:path w="1270" h="324">
                  <a:moveTo>
                    <a:pt x="0" y="0"/>
                  </a:moveTo>
                  <a:cubicBezTo>
                    <a:pt x="347" y="155"/>
                    <a:pt x="695" y="310"/>
                    <a:pt x="907" y="317"/>
                  </a:cubicBezTo>
                  <a:cubicBezTo>
                    <a:pt x="1119" y="324"/>
                    <a:pt x="1210" y="90"/>
                    <a:pt x="1270" y="45"/>
                  </a:cubicBezTo>
                </a:path>
              </a:pathLst>
            </a:custGeom>
            <a:noFill/>
            <a:ln w="28575" cmpd="sng">
              <a:solidFill>
                <a:srgbClr val="009900"/>
              </a:solidFill>
              <a:round/>
              <a:headEnd/>
              <a:tailEnd/>
            </a:ln>
            <a:effectLst/>
            <a:extLst>
              <a:ext uri="{909E8E84-426E-40dd-AFC4-6F175D3DCCD1}">
                <a14:hiddenFill xmlns="" xmlns:a14="http://schemas.microsoft.com/office/drawing/2010/main">
                  <a:solidFill>
                    <a:srgbClr val="00B8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79" name="Freeform 24">
              <a:extLst>
                <a:ext uri="{FF2B5EF4-FFF2-40B4-BE49-F238E27FC236}">
                  <a16:creationId xmlns:a16="http://schemas.microsoft.com/office/drawing/2014/main" id="{2A75413F-E47C-6F4C-8E15-9F1B076E5AE8}"/>
                </a:ext>
              </a:extLst>
            </p:cNvPr>
            <p:cNvSpPr>
              <a:spLocks/>
            </p:cNvSpPr>
            <p:nvPr/>
          </p:nvSpPr>
          <p:spPr bwMode="auto">
            <a:xfrm>
              <a:off x="4791942" y="4755579"/>
              <a:ext cx="1079500" cy="353601"/>
            </a:xfrm>
            <a:custGeom>
              <a:avLst/>
              <a:gdLst>
                <a:gd name="T0" fmla="*/ 0 w 1361"/>
                <a:gd name="T1" fmla="*/ 2147483647 h 295"/>
                <a:gd name="T2" fmla="*/ 2147483647 w 1361"/>
                <a:gd name="T3" fmla="*/ 2147483647 h 295"/>
                <a:gd name="T4" fmla="*/ 2147483647 w 1361"/>
                <a:gd name="T5" fmla="*/ 0 h 295"/>
                <a:gd name="T6" fmla="*/ 0 60000 65536"/>
                <a:gd name="T7" fmla="*/ 0 60000 65536"/>
                <a:gd name="T8" fmla="*/ 0 60000 65536"/>
              </a:gdLst>
              <a:ahLst/>
              <a:cxnLst>
                <a:cxn ang="T6">
                  <a:pos x="T0" y="T1"/>
                </a:cxn>
                <a:cxn ang="T7">
                  <a:pos x="T2" y="T3"/>
                </a:cxn>
                <a:cxn ang="T8">
                  <a:pos x="T4" y="T5"/>
                </a:cxn>
              </a:cxnLst>
              <a:rect l="0" t="0" r="r" b="b"/>
              <a:pathLst>
                <a:path w="1361" h="295">
                  <a:moveTo>
                    <a:pt x="0" y="136"/>
                  </a:moveTo>
                  <a:cubicBezTo>
                    <a:pt x="340" y="215"/>
                    <a:pt x="681" y="295"/>
                    <a:pt x="908" y="272"/>
                  </a:cubicBezTo>
                  <a:cubicBezTo>
                    <a:pt x="1135" y="249"/>
                    <a:pt x="1293" y="38"/>
                    <a:pt x="1361" y="0"/>
                  </a:cubicBezTo>
                </a:path>
              </a:pathLst>
            </a:custGeom>
            <a:noFill/>
            <a:ln w="28575" cmpd="sng">
              <a:solidFill>
                <a:srgbClr val="009900"/>
              </a:solidFill>
              <a:round/>
              <a:headEnd/>
              <a:tailEnd/>
            </a:ln>
            <a:effectLst/>
            <a:extLst>
              <a:ext uri="{909E8E84-426E-40dd-AFC4-6F175D3DCCD1}">
                <a14:hiddenFill xmlns="" xmlns:a14="http://schemas.microsoft.com/office/drawing/2010/main">
                  <a:solidFill>
                    <a:srgbClr val="00B8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80" name="Freeform 25">
              <a:extLst>
                <a:ext uri="{FF2B5EF4-FFF2-40B4-BE49-F238E27FC236}">
                  <a16:creationId xmlns:a16="http://schemas.microsoft.com/office/drawing/2014/main" id="{F26933DF-CEDE-834E-B1E8-348C6A4450C1}"/>
                </a:ext>
              </a:extLst>
            </p:cNvPr>
            <p:cNvSpPr>
              <a:spLocks/>
            </p:cNvSpPr>
            <p:nvPr/>
          </p:nvSpPr>
          <p:spPr bwMode="auto">
            <a:xfrm>
              <a:off x="4791942" y="4374064"/>
              <a:ext cx="1079500" cy="488528"/>
            </a:xfrm>
            <a:custGeom>
              <a:avLst/>
              <a:gdLst>
                <a:gd name="T0" fmla="*/ 0 w 1360"/>
                <a:gd name="T1" fmla="*/ 2147483647 h 408"/>
                <a:gd name="T2" fmla="*/ 2147483647 w 1360"/>
                <a:gd name="T3" fmla="*/ 2147483647 h 408"/>
                <a:gd name="T4" fmla="*/ 2147483647 w 1360"/>
                <a:gd name="T5" fmla="*/ 0 h 408"/>
                <a:gd name="T6" fmla="*/ 0 60000 65536"/>
                <a:gd name="T7" fmla="*/ 0 60000 65536"/>
                <a:gd name="T8" fmla="*/ 0 60000 65536"/>
              </a:gdLst>
              <a:ahLst/>
              <a:cxnLst>
                <a:cxn ang="T6">
                  <a:pos x="T0" y="T1"/>
                </a:cxn>
                <a:cxn ang="T7">
                  <a:pos x="T2" y="T3"/>
                </a:cxn>
                <a:cxn ang="T8">
                  <a:pos x="T4" y="T5"/>
                </a:cxn>
              </a:cxnLst>
              <a:rect l="0" t="0" r="r" b="b"/>
              <a:pathLst>
                <a:path w="1360" h="408">
                  <a:moveTo>
                    <a:pt x="0" y="408"/>
                  </a:moveTo>
                  <a:cubicBezTo>
                    <a:pt x="187" y="368"/>
                    <a:pt x="892" y="238"/>
                    <a:pt x="1119" y="170"/>
                  </a:cubicBezTo>
                  <a:cubicBezTo>
                    <a:pt x="1346" y="102"/>
                    <a:pt x="1310" y="35"/>
                    <a:pt x="1360" y="0"/>
                  </a:cubicBezTo>
                </a:path>
              </a:pathLst>
            </a:custGeom>
            <a:noFill/>
            <a:ln w="28575" cmpd="sng">
              <a:solidFill>
                <a:srgbClr val="009900"/>
              </a:solidFill>
              <a:round/>
              <a:headEnd/>
              <a:tailEnd/>
            </a:ln>
            <a:effectLst/>
            <a:extLst>
              <a:ext uri="{909E8E84-426E-40dd-AFC4-6F175D3DCCD1}">
                <a14:hiddenFill xmlns="" xmlns:a14="http://schemas.microsoft.com/office/drawing/2010/main">
                  <a:solidFill>
                    <a:srgbClr val="00B8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81" name="Freeform 26">
              <a:extLst>
                <a:ext uri="{FF2B5EF4-FFF2-40B4-BE49-F238E27FC236}">
                  <a16:creationId xmlns:a16="http://schemas.microsoft.com/office/drawing/2014/main" id="{E62F8E8E-F4A3-2B47-B252-C946191E7014}"/>
                </a:ext>
              </a:extLst>
            </p:cNvPr>
            <p:cNvSpPr>
              <a:spLocks/>
            </p:cNvSpPr>
            <p:nvPr/>
          </p:nvSpPr>
          <p:spPr bwMode="auto">
            <a:xfrm>
              <a:off x="4791945" y="4893608"/>
              <a:ext cx="1044575" cy="110112"/>
            </a:xfrm>
            <a:custGeom>
              <a:avLst/>
              <a:gdLst>
                <a:gd name="T0" fmla="*/ 0 w 1316"/>
                <a:gd name="T1" fmla="*/ 0 h 91"/>
                <a:gd name="T2" fmla="*/ 2147483647 w 1316"/>
                <a:gd name="T3" fmla="*/ 2147483647 h 91"/>
                <a:gd name="T4" fmla="*/ 2147483647 w 1316"/>
                <a:gd name="T5" fmla="*/ 2147483647 h 91"/>
                <a:gd name="T6" fmla="*/ 0 60000 65536"/>
                <a:gd name="T7" fmla="*/ 0 60000 65536"/>
                <a:gd name="T8" fmla="*/ 0 60000 65536"/>
              </a:gdLst>
              <a:ahLst/>
              <a:cxnLst>
                <a:cxn ang="T6">
                  <a:pos x="T0" y="T1"/>
                </a:cxn>
                <a:cxn ang="T7">
                  <a:pos x="T2" y="T3"/>
                </a:cxn>
                <a:cxn ang="T8">
                  <a:pos x="T4" y="T5"/>
                </a:cxn>
              </a:cxnLst>
              <a:rect l="0" t="0" r="r" b="b"/>
              <a:pathLst>
                <a:path w="1316" h="91">
                  <a:moveTo>
                    <a:pt x="0" y="0"/>
                  </a:moveTo>
                  <a:cubicBezTo>
                    <a:pt x="253" y="15"/>
                    <a:pt x="507" y="30"/>
                    <a:pt x="726" y="45"/>
                  </a:cubicBezTo>
                  <a:cubicBezTo>
                    <a:pt x="945" y="60"/>
                    <a:pt x="1210" y="83"/>
                    <a:pt x="1316" y="91"/>
                  </a:cubicBezTo>
                </a:path>
              </a:pathLst>
            </a:custGeom>
            <a:noFill/>
            <a:ln w="28575" cmpd="sng">
              <a:solidFill>
                <a:srgbClr val="009900"/>
              </a:solidFill>
              <a:round/>
              <a:headEnd/>
              <a:tailEnd/>
            </a:ln>
            <a:effectLst/>
            <a:extLst>
              <a:ext uri="{909E8E84-426E-40dd-AFC4-6F175D3DCCD1}">
                <a14:hiddenFill xmlns="" xmlns:a14="http://schemas.microsoft.com/office/drawing/2010/main">
                  <a:solidFill>
                    <a:srgbClr val="00B8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s-ES"/>
            </a:p>
          </p:txBody>
        </p:sp>
      </p:grpSp>
      <p:sp>
        <p:nvSpPr>
          <p:cNvPr id="82" name="Text Box 38">
            <a:extLst>
              <a:ext uri="{FF2B5EF4-FFF2-40B4-BE49-F238E27FC236}">
                <a16:creationId xmlns:a16="http://schemas.microsoft.com/office/drawing/2014/main" id="{FFC37137-42F1-BD40-9DDE-A07D28BD3FD2}"/>
              </a:ext>
            </a:extLst>
          </p:cNvPr>
          <p:cNvSpPr txBox="1">
            <a:spLocks noChangeArrowheads="1"/>
          </p:cNvSpPr>
          <p:nvPr/>
        </p:nvSpPr>
        <p:spPr bwMode="auto">
          <a:xfrm rot="20011960">
            <a:off x="6785159" y="2824965"/>
            <a:ext cx="2592388" cy="353943"/>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sz="1700">
                <a:latin typeface="Avenir Book" panose="02000503020000020003" pitchFamily="2" charset="0"/>
              </a:rPr>
              <a:t>… every year …</a:t>
            </a:r>
            <a:endParaRPr lang="en-US" sz="1700">
              <a:latin typeface="Avenir Book" panose="02000503020000020003" pitchFamily="2" charset="0"/>
            </a:endParaRPr>
          </a:p>
        </p:txBody>
      </p:sp>
      <p:sp>
        <p:nvSpPr>
          <p:cNvPr id="89" name="Text Box 29">
            <a:extLst>
              <a:ext uri="{FF2B5EF4-FFF2-40B4-BE49-F238E27FC236}">
                <a16:creationId xmlns:a16="http://schemas.microsoft.com/office/drawing/2014/main" id="{543FA7B9-E796-9640-9A0C-BD6936B9DFBC}"/>
              </a:ext>
            </a:extLst>
          </p:cNvPr>
          <p:cNvSpPr txBox="1">
            <a:spLocks noChangeArrowheads="1"/>
          </p:cNvSpPr>
          <p:nvPr/>
        </p:nvSpPr>
        <p:spPr bwMode="auto">
          <a:xfrm>
            <a:off x="10831946" y="2111212"/>
            <a:ext cx="935037" cy="353943"/>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sz="1700" dirty="0">
                <a:solidFill>
                  <a:srgbClr val="000308"/>
                </a:solidFill>
                <a:latin typeface="Avenir Book" panose="02000503020000020003" pitchFamily="2" charset="0"/>
              </a:rPr>
              <a:t> 2021</a:t>
            </a:r>
            <a:endParaRPr lang="en-US" sz="1700" dirty="0">
              <a:solidFill>
                <a:srgbClr val="000308"/>
              </a:solidFill>
              <a:latin typeface="Avenir Book" panose="02000503020000020003" pitchFamily="2" charset="0"/>
            </a:endParaRPr>
          </a:p>
        </p:txBody>
      </p:sp>
      <p:sp>
        <p:nvSpPr>
          <p:cNvPr id="96" name="Rectangle 95">
            <a:extLst>
              <a:ext uri="{FF2B5EF4-FFF2-40B4-BE49-F238E27FC236}">
                <a16:creationId xmlns:a16="http://schemas.microsoft.com/office/drawing/2014/main" id="{FBCBD105-98AC-DA41-9B96-1CF17F2E9294}"/>
              </a:ext>
            </a:extLst>
          </p:cNvPr>
          <p:cNvSpPr/>
          <p:nvPr/>
        </p:nvSpPr>
        <p:spPr>
          <a:xfrm>
            <a:off x="2505301" y="1786728"/>
            <a:ext cx="4213782" cy="430887"/>
          </a:xfrm>
          <a:prstGeom prst="rect">
            <a:avLst/>
          </a:prstGeom>
          <a:solidFill>
            <a:schemeClr val="bg2"/>
          </a:solidFill>
        </p:spPr>
        <p:txBody>
          <a:bodyPr wrap="none">
            <a:spAutoFit/>
          </a:bodyPr>
          <a:lstStyle/>
          <a:p>
            <a:r>
              <a:rPr lang="es-ES" sz="2200" dirty="0" err="1">
                <a:latin typeface="Avenir Light" panose="020B0402020203020204" pitchFamily="34" charset="77"/>
              </a:rPr>
              <a:t>Illustration</a:t>
            </a:r>
            <a:r>
              <a:rPr lang="es-ES" sz="2200" dirty="0">
                <a:latin typeface="Avenir Light" panose="020B0402020203020204" pitchFamily="34" charset="77"/>
              </a:rPr>
              <a:t> </a:t>
            </a:r>
            <a:r>
              <a:rPr lang="es-ES" sz="2200" dirty="0" err="1">
                <a:latin typeface="Avenir Light" panose="020B0402020203020204" pitchFamily="34" charset="77"/>
              </a:rPr>
              <a:t>for</a:t>
            </a:r>
            <a:r>
              <a:rPr lang="es-ES" sz="2200" dirty="0">
                <a:latin typeface="Avenir Light" panose="020B0402020203020204" pitchFamily="34" charset="77"/>
              </a:rPr>
              <a:t> 1 </a:t>
            </a:r>
            <a:r>
              <a:rPr lang="es-ES" sz="2200" dirty="0" err="1">
                <a:latin typeface="Avenir Light" panose="020B0402020203020204" pitchFamily="34" charset="77"/>
              </a:rPr>
              <a:t>year</a:t>
            </a:r>
            <a:r>
              <a:rPr lang="es-ES" sz="2200" dirty="0">
                <a:latin typeface="Avenir Light" panose="020B0402020203020204" pitchFamily="34" charset="77"/>
              </a:rPr>
              <a:t> </a:t>
            </a:r>
            <a:r>
              <a:rPr lang="es-ES" sz="2200" dirty="0" err="1">
                <a:latin typeface="Avenir Light" panose="020B0402020203020204" pitchFamily="34" charset="77"/>
              </a:rPr>
              <a:t>predictions</a:t>
            </a:r>
            <a:endParaRPr lang="es-ES" sz="2200" dirty="0">
              <a:latin typeface="Avenir Light" panose="020B0402020203020204" pitchFamily="34" charset="77"/>
            </a:endParaRPr>
          </a:p>
        </p:txBody>
      </p:sp>
      <p:sp>
        <p:nvSpPr>
          <p:cNvPr id="97" name="Título 1">
            <a:extLst>
              <a:ext uri="{FF2B5EF4-FFF2-40B4-BE49-F238E27FC236}">
                <a16:creationId xmlns:a16="http://schemas.microsoft.com/office/drawing/2014/main" id="{AA9D8070-C634-AA43-9BA9-C6BA276869F1}"/>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Evaluating</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the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skill</a:t>
            </a:r>
            <a:r>
              <a:rPr lang="es-ES" sz="2700" b="0" dirty="0">
                <a:solidFill>
                  <a:schemeClr val="tx1"/>
                </a:solidFill>
                <a:latin typeface="Avenir Light" panose="020B0402020203020204" pitchFamily="34" charset="77"/>
              </a:rPr>
              <a:t> of </a:t>
            </a:r>
            <a:r>
              <a:rPr lang="es-ES" sz="2700" b="0" dirty="0" err="1">
                <a:solidFill>
                  <a:schemeClr val="tx1"/>
                </a:solidFill>
                <a:latin typeface="Avenir Light" panose="020B0402020203020204" pitchFamily="34" charset="77"/>
              </a:rPr>
              <a:t>climate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prediction</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systems</a:t>
            </a:r>
            <a:endParaRPr lang="es-ES" sz="2700" dirty="0">
              <a:solidFill>
                <a:schemeClr val="tx1"/>
              </a:solidFill>
              <a:latin typeface="Avenir Light" panose="020B0402020203020204" pitchFamily="34" charset="77"/>
            </a:endParaRPr>
          </a:p>
        </p:txBody>
      </p:sp>
      <p:sp>
        <p:nvSpPr>
          <p:cNvPr id="98" name="Freeform 32">
            <a:extLst>
              <a:ext uri="{FF2B5EF4-FFF2-40B4-BE49-F238E27FC236}">
                <a16:creationId xmlns:a16="http://schemas.microsoft.com/office/drawing/2014/main" id="{66213413-2E71-D142-8AA4-230C8E0700CC}"/>
              </a:ext>
            </a:extLst>
          </p:cNvPr>
          <p:cNvSpPr>
            <a:spLocks/>
          </p:cNvSpPr>
          <p:nvPr/>
        </p:nvSpPr>
        <p:spPr bwMode="auto">
          <a:xfrm>
            <a:off x="9228562" y="1992996"/>
            <a:ext cx="864000" cy="705649"/>
          </a:xfrm>
          <a:custGeom>
            <a:avLst/>
            <a:gdLst>
              <a:gd name="T0" fmla="*/ 0 w 726"/>
              <a:gd name="T1" fmla="*/ 2147483647 h 816"/>
              <a:gd name="T2" fmla="*/ 2147483647 w 726"/>
              <a:gd name="T3" fmla="*/ 2147483647 h 816"/>
              <a:gd name="T4" fmla="*/ 2147483647 w 726"/>
              <a:gd name="T5" fmla="*/ 2147483647 h 816"/>
              <a:gd name="T6" fmla="*/ 2147483647 w 726"/>
              <a:gd name="T7" fmla="*/ 0 h 8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6" h="816">
                <a:moveTo>
                  <a:pt x="0" y="816"/>
                </a:moveTo>
                <a:cubicBezTo>
                  <a:pt x="45" y="691"/>
                  <a:pt x="90" y="566"/>
                  <a:pt x="181" y="453"/>
                </a:cubicBezTo>
                <a:cubicBezTo>
                  <a:pt x="272" y="340"/>
                  <a:pt x="453" y="211"/>
                  <a:pt x="544" y="136"/>
                </a:cubicBezTo>
                <a:cubicBezTo>
                  <a:pt x="635" y="61"/>
                  <a:pt x="696" y="15"/>
                  <a:pt x="726" y="0"/>
                </a:cubicBezTo>
              </a:path>
            </a:pathLst>
          </a:custGeom>
          <a:noFill/>
          <a:ln w="28575" cmpd="sng">
            <a:solidFill>
              <a:srgbClr val="990099"/>
            </a:solidFill>
            <a:round/>
            <a:headEnd/>
            <a:tailEnd/>
          </a:ln>
          <a:effectLst/>
          <a:extLst>
            <a:ext uri="{909E8E84-426E-40dd-AFC4-6F175D3DCCD1}">
              <a14:hiddenFill xmlns="" xmlns:a14="http://schemas.microsoft.com/office/drawing/2010/main">
                <a:solidFill>
                  <a:srgbClr val="00B8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99" name="Freeform 34">
            <a:extLst>
              <a:ext uri="{FF2B5EF4-FFF2-40B4-BE49-F238E27FC236}">
                <a16:creationId xmlns:a16="http://schemas.microsoft.com/office/drawing/2014/main" id="{9CE1BD3A-6192-6B47-A37B-CABFD21E5C6C}"/>
              </a:ext>
            </a:extLst>
          </p:cNvPr>
          <p:cNvSpPr>
            <a:spLocks/>
          </p:cNvSpPr>
          <p:nvPr/>
        </p:nvSpPr>
        <p:spPr bwMode="auto">
          <a:xfrm>
            <a:off x="9228562" y="2135676"/>
            <a:ext cx="863600" cy="795603"/>
          </a:xfrm>
          <a:custGeom>
            <a:avLst/>
            <a:gdLst>
              <a:gd name="T0" fmla="*/ 0 w 726"/>
              <a:gd name="T1" fmla="*/ 2147483647 h 513"/>
              <a:gd name="T2" fmla="*/ 2147483647 w 726"/>
              <a:gd name="T3" fmla="*/ 2147483647 h 513"/>
              <a:gd name="T4" fmla="*/ 2147483647 w 726"/>
              <a:gd name="T5" fmla="*/ 0 h 513"/>
              <a:gd name="T6" fmla="*/ 0 60000 65536"/>
              <a:gd name="T7" fmla="*/ 0 60000 65536"/>
              <a:gd name="T8" fmla="*/ 0 60000 65536"/>
            </a:gdLst>
            <a:ahLst/>
            <a:cxnLst>
              <a:cxn ang="T6">
                <a:pos x="T0" y="T1"/>
              </a:cxn>
              <a:cxn ang="T7">
                <a:pos x="T2" y="T3"/>
              </a:cxn>
              <a:cxn ang="T8">
                <a:pos x="T4" y="T5"/>
              </a:cxn>
            </a:cxnLst>
            <a:rect l="0" t="0" r="r" b="b"/>
            <a:pathLst>
              <a:path w="726" h="513">
                <a:moveTo>
                  <a:pt x="0" y="363"/>
                </a:moveTo>
                <a:cubicBezTo>
                  <a:pt x="30" y="438"/>
                  <a:pt x="60" y="513"/>
                  <a:pt x="181" y="453"/>
                </a:cubicBezTo>
                <a:cubicBezTo>
                  <a:pt x="302" y="393"/>
                  <a:pt x="635" y="76"/>
                  <a:pt x="726" y="0"/>
                </a:cubicBezTo>
              </a:path>
            </a:pathLst>
          </a:custGeom>
          <a:noFill/>
          <a:ln w="28575" cmpd="sng">
            <a:solidFill>
              <a:srgbClr val="990099"/>
            </a:solidFill>
            <a:round/>
            <a:headEnd/>
            <a:tailEnd/>
          </a:ln>
          <a:effectLst/>
          <a:extLst>
            <a:ext uri="{909E8E84-426E-40dd-AFC4-6F175D3DCCD1}">
              <a14:hiddenFill xmlns="" xmlns:a14="http://schemas.microsoft.com/office/drawing/2010/main">
                <a:solidFill>
                  <a:srgbClr val="00B8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00" name="Freeform 35">
            <a:extLst>
              <a:ext uri="{FF2B5EF4-FFF2-40B4-BE49-F238E27FC236}">
                <a16:creationId xmlns:a16="http://schemas.microsoft.com/office/drawing/2014/main" id="{1BD00F98-ADE9-1049-A33F-897D1AC44126}"/>
              </a:ext>
            </a:extLst>
          </p:cNvPr>
          <p:cNvSpPr>
            <a:spLocks/>
          </p:cNvSpPr>
          <p:nvPr/>
        </p:nvSpPr>
        <p:spPr bwMode="auto">
          <a:xfrm>
            <a:off x="9243281" y="2081395"/>
            <a:ext cx="863601" cy="604174"/>
          </a:xfrm>
          <a:custGeom>
            <a:avLst/>
            <a:gdLst>
              <a:gd name="T0" fmla="*/ 0 w 771"/>
              <a:gd name="T1" fmla="*/ 2147483647 h 636"/>
              <a:gd name="T2" fmla="*/ 2147483647 w 771"/>
              <a:gd name="T3" fmla="*/ 2147483647 h 636"/>
              <a:gd name="T4" fmla="*/ 2147483647 w 771"/>
              <a:gd name="T5" fmla="*/ 2147483647 h 636"/>
              <a:gd name="T6" fmla="*/ 2147483647 w 771"/>
              <a:gd name="T7" fmla="*/ 0 h 6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1" h="636">
                <a:moveTo>
                  <a:pt x="0" y="636"/>
                </a:moveTo>
                <a:cubicBezTo>
                  <a:pt x="98" y="579"/>
                  <a:pt x="197" y="522"/>
                  <a:pt x="272" y="454"/>
                </a:cubicBezTo>
                <a:cubicBezTo>
                  <a:pt x="347" y="386"/>
                  <a:pt x="370" y="303"/>
                  <a:pt x="453" y="227"/>
                </a:cubicBezTo>
                <a:cubicBezTo>
                  <a:pt x="536" y="151"/>
                  <a:pt x="718" y="30"/>
                  <a:pt x="771" y="0"/>
                </a:cubicBezTo>
              </a:path>
            </a:pathLst>
          </a:custGeom>
          <a:noFill/>
          <a:ln w="28575" cmpd="sng">
            <a:solidFill>
              <a:srgbClr val="990099"/>
            </a:solidFill>
            <a:round/>
            <a:headEnd/>
            <a:tailEnd/>
          </a:ln>
          <a:effectLst/>
          <a:extLst>
            <a:ext uri="{909E8E84-426E-40dd-AFC4-6F175D3DCCD1}">
              <a14:hiddenFill xmlns="" xmlns:a14="http://schemas.microsoft.com/office/drawing/2010/main">
                <a:solidFill>
                  <a:srgbClr val="00B8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01" name="Freeform 36">
            <a:extLst>
              <a:ext uri="{FF2B5EF4-FFF2-40B4-BE49-F238E27FC236}">
                <a16:creationId xmlns:a16="http://schemas.microsoft.com/office/drawing/2014/main" id="{8021B1E6-FA2C-E543-AAEE-7784AF5099D9}"/>
              </a:ext>
            </a:extLst>
          </p:cNvPr>
          <p:cNvSpPr>
            <a:spLocks/>
          </p:cNvSpPr>
          <p:nvPr/>
        </p:nvSpPr>
        <p:spPr bwMode="auto">
          <a:xfrm>
            <a:off x="9228562" y="2666211"/>
            <a:ext cx="863600" cy="254211"/>
          </a:xfrm>
          <a:custGeom>
            <a:avLst/>
            <a:gdLst>
              <a:gd name="T0" fmla="*/ 0 w 726"/>
              <a:gd name="T1" fmla="*/ 0 h 143"/>
              <a:gd name="T2" fmla="*/ 2147483647 w 726"/>
              <a:gd name="T3" fmla="*/ 2147483647 h 143"/>
              <a:gd name="T4" fmla="*/ 2147483647 w 726"/>
              <a:gd name="T5" fmla="*/ 2147483647 h 143"/>
              <a:gd name="T6" fmla="*/ 0 60000 65536"/>
              <a:gd name="T7" fmla="*/ 0 60000 65536"/>
              <a:gd name="T8" fmla="*/ 0 60000 65536"/>
            </a:gdLst>
            <a:ahLst/>
            <a:cxnLst>
              <a:cxn ang="T6">
                <a:pos x="T0" y="T1"/>
              </a:cxn>
              <a:cxn ang="T7">
                <a:pos x="T2" y="T3"/>
              </a:cxn>
              <a:cxn ang="T8">
                <a:pos x="T4" y="T5"/>
              </a:cxn>
            </a:cxnLst>
            <a:rect l="0" t="0" r="r" b="b"/>
            <a:pathLst>
              <a:path w="726" h="143">
                <a:moveTo>
                  <a:pt x="0" y="0"/>
                </a:moveTo>
                <a:cubicBezTo>
                  <a:pt x="121" y="64"/>
                  <a:pt x="242" y="129"/>
                  <a:pt x="363" y="136"/>
                </a:cubicBezTo>
                <a:cubicBezTo>
                  <a:pt x="484" y="143"/>
                  <a:pt x="666" y="60"/>
                  <a:pt x="726" y="45"/>
                </a:cubicBezTo>
              </a:path>
            </a:pathLst>
          </a:custGeom>
          <a:noFill/>
          <a:ln w="28575" cmpd="sng">
            <a:solidFill>
              <a:srgbClr val="990099"/>
            </a:solidFill>
            <a:round/>
            <a:headEnd/>
            <a:tailEnd/>
          </a:ln>
          <a:effectLst/>
          <a:extLst>
            <a:ext uri="{909E8E84-426E-40dd-AFC4-6F175D3DCCD1}">
              <a14:hiddenFill xmlns="" xmlns:a14="http://schemas.microsoft.com/office/drawing/2010/main">
                <a:solidFill>
                  <a:srgbClr val="00B8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02" name="Freeform 35">
            <a:extLst>
              <a:ext uri="{FF2B5EF4-FFF2-40B4-BE49-F238E27FC236}">
                <a16:creationId xmlns:a16="http://schemas.microsoft.com/office/drawing/2014/main" id="{4613F7D0-E12E-BD46-9CB9-06AA9FDE3AC7}"/>
              </a:ext>
            </a:extLst>
          </p:cNvPr>
          <p:cNvSpPr>
            <a:spLocks/>
          </p:cNvSpPr>
          <p:nvPr/>
        </p:nvSpPr>
        <p:spPr bwMode="auto">
          <a:xfrm>
            <a:off x="9229422" y="2301183"/>
            <a:ext cx="864000" cy="398238"/>
          </a:xfrm>
          <a:custGeom>
            <a:avLst/>
            <a:gdLst>
              <a:gd name="T0" fmla="*/ 0 w 771"/>
              <a:gd name="T1" fmla="*/ 2147483647 h 636"/>
              <a:gd name="T2" fmla="*/ 2147483647 w 771"/>
              <a:gd name="T3" fmla="*/ 2147483647 h 636"/>
              <a:gd name="T4" fmla="*/ 2147483647 w 771"/>
              <a:gd name="T5" fmla="*/ 2147483647 h 636"/>
              <a:gd name="T6" fmla="*/ 2147483647 w 771"/>
              <a:gd name="T7" fmla="*/ 0 h 6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1" h="636">
                <a:moveTo>
                  <a:pt x="0" y="636"/>
                </a:moveTo>
                <a:cubicBezTo>
                  <a:pt x="98" y="579"/>
                  <a:pt x="197" y="522"/>
                  <a:pt x="272" y="454"/>
                </a:cubicBezTo>
                <a:cubicBezTo>
                  <a:pt x="347" y="386"/>
                  <a:pt x="370" y="303"/>
                  <a:pt x="453" y="227"/>
                </a:cubicBezTo>
                <a:cubicBezTo>
                  <a:pt x="536" y="151"/>
                  <a:pt x="718" y="30"/>
                  <a:pt x="771" y="0"/>
                </a:cubicBezTo>
              </a:path>
            </a:pathLst>
          </a:custGeom>
          <a:noFill/>
          <a:ln w="28575" cmpd="sng">
            <a:solidFill>
              <a:srgbClr val="990099"/>
            </a:solidFill>
            <a:round/>
            <a:headEnd/>
            <a:tailEnd/>
          </a:ln>
          <a:effectLst/>
          <a:extLst>
            <a:ext uri="{909E8E84-426E-40dd-AFC4-6F175D3DCCD1}">
              <a14:hiddenFill xmlns="" xmlns:a14="http://schemas.microsoft.com/office/drawing/2010/main">
                <a:solidFill>
                  <a:srgbClr val="00B8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s-ES"/>
          </a:p>
        </p:txBody>
      </p:sp>
    </p:spTree>
    <p:extLst>
      <p:ext uri="{BB962C8B-B14F-4D97-AF65-F5344CB8AC3E}">
        <p14:creationId xmlns:p14="http://schemas.microsoft.com/office/powerpoint/2010/main" val="23727828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ítulo 1">
            <a:extLst>
              <a:ext uri="{FF2B5EF4-FFF2-40B4-BE49-F238E27FC236}">
                <a16:creationId xmlns:a16="http://schemas.microsoft.com/office/drawing/2014/main" id="{004E6772-244B-E744-B277-C26C98F8F622}"/>
              </a:ext>
            </a:extLst>
          </p:cNvPr>
          <p:cNvSpPr>
            <a:spLocks noGrp="1"/>
          </p:cNvSpPr>
          <p:nvPr>
            <p:ph type="title"/>
          </p:nvPr>
        </p:nvSpPr>
        <p:spPr>
          <a:xfrm>
            <a:off x="462890" y="218250"/>
            <a:ext cx="11077946"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Light" panose="020B0402020203020204" pitchFamily="34" charset="77"/>
              </a:rPr>
              <a:t>near-term</a:t>
            </a:r>
            <a:r>
              <a:rPr lang="es-ES" sz="3600" dirty="0">
                <a:latin typeface="Avenir Light" panose="020B0402020203020204" pitchFamily="34" charset="77"/>
              </a:rPr>
              <a:t> </a:t>
            </a:r>
            <a:r>
              <a:rPr lang="es-ES" sz="3600" dirty="0" err="1">
                <a:latin typeface="Avenir Light" panose="020B0402020203020204" pitchFamily="34" charset="77"/>
              </a:rPr>
              <a:t>climate</a:t>
            </a:r>
            <a:r>
              <a:rPr lang="es-ES" sz="3600" dirty="0">
                <a:latin typeface="Avenir Light" panose="020B0402020203020204" pitchFamily="34" charset="77"/>
              </a:rPr>
              <a:t> </a:t>
            </a:r>
            <a:r>
              <a:rPr lang="es-ES" sz="3600" dirty="0" err="1">
                <a:latin typeface="Avenir Light" panose="020B0402020203020204" pitchFamily="34" charset="77"/>
              </a:rPr>
              <a:t>prediction</a:t>
            </a:r>
            <a:endParaRPr lang="es-ES" sz="3600" dirty="0">
              <a:latin typeface="Avenir Light" panose="020B0402020203020204" pitchFamily="34" charset="77"/>
            </a:endParaRPr>
          </a:p>
        </p:txBody>
      </p:sp>
      <p:sp>
        <p:nvSpPr>
          <p:cNvPr id="37" name="Título 1">
            <a:extLst>
              <a:ext uri="{FF2B5EF4-FFF2-40B4-BE49-F238E27FC236}">
                <a16:creationId xmlns:a16="http://schemas.microsoft.com/office/drawing/2014/main" id="{475C9A20-E6F0-2F49-BF09-22F7CAA24937}"/>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Evaluating</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the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skill</a:t>
            </a:r>
            <a:r>
              <a:rPr lang="es-ES" sz="2700" b="0" dirty="0">
                <a:solidFill>
                  <a:schemeClr val="tx1"/>
                </a:solidFill>
                <a:latin typeface="Avenir Light" panose="020B0402020203020204" pitchFamily="34" charset="77"/>
              </a:rPr>
              <a:t> of </a:t>
            </a:r>
            <a:r>
              <a:rPr lang="es-ES" sz="2700" b="0" dirty="0" err="1">
                <a:solidFill>
                  <a:schemeClr val="tx1"/>
                </a:solidFill>
                <a:latin typeface="Avenir Light" panose="020B0402020203020204" pitchFamily="34" charset="77"/>
              </a:rPr>
              <a:t>climate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prediction</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systems</a:t>
            </a:r>
            <a:endParaRPr lang="es-ES" sz="2700" dirty="0">
              <a:solidFill>
                <a:schemeClr val="tx1"/>
              </a:solidFill>
              <a:latin typeface="Avenir Light" panose="020B0402020203020204" pitchFamily="34" charset="77"/>
            </a:endParaRPr>
          </a:p>
        </p:txBody>
      </p:sp>
      <p:sp>
        <p:nvSpPr>
          <p:cNvPr id="48" name="Freeform 3">
            <a:extLst>
              <a:ext uri="{FF2B5EF4-FFF2-40B4-BE49-F238E27FC236}">
                <a16:creationId xmlns:a16="http://schemas.microsoft.com/office/drawing/2014/main" id="{0EAF49CA-0FB6-6644-8EAF-7B47571B9C1B}"/>
              </a:ext>
            </a:extLst>
          </p:cNvPr>
          <p:cNvSpPr>
            <a:spLocks/>
          </p:cNvSpPr>
          <p:nvPr/>
        </p:nvSpPr>
        <p:spPr bwMode="auto">
          <a:xfrm>
            <a:off x="2447925" y="2265795"/>
            <a:ext cx="8426450" cy="3376270"/>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 xmlns:a14="http://schemas.microsoft.com/office/drawing/2010/main">
                <a:solidFill>
                  <a:srgbClr val="00B8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7" name="Text Box 9">
            <a:extLst>
              <a:ext uri="{FF2B5EF4-FFF2-40B4-BE49-F238E27FC236}">
                <a16:creationId xmlns:a16="http://schemas.microsoft.com/office/drawing/2014/main" id="{813AD7C4-79A3-C14B-BF00-E4D586A671B1}"/>
              </a:ext>
            </a:extLst>
          </p:cNvPr>
          <p:cNvSpPr txBox="1">
            <a:spLocks noChangeArrowheads="1"/>
          </p:cNvSpPr>
          <p:nvPr/>
        </p:nvSpPr>
        <p:spPr bwMode="auto">
          <a:xfrm>
            <a:off x="9794293" y="5037898"/>
            <a:ext cx="1944687" cy="400110"/>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sz="2000">
                <a:solidFill>
                  <a:srgbClr val="000308"/>
                </a:solidFill>
                <a:latin typeface="Avenir Book" panose="02000503020000020003" pitchFamily="2" charset="0"/>
              </a:rPr>
              <a:t>Observations</a:t>
            </a:r>
            <a:endParaRPr lang="en-US" sz="2000">
              <a:solidFill>
                <a:srgbClr val="000308"/>
              </a:solidFill>
              <a:latin typeface="Avenir Book" panose="02000503020000020003" pitchFamily="2" charset="0"/>
            </a:endParaRPr>
          </a:p>
        </p:txBody>
      </p:sp>
      <p:sp>
        <p:nvSpPr>
          <p:cNvPr id="59" name="Text Box 12">
            <a:extLst>
              <a:ext uri="{FF2B5EF4-FFF2-40B4-BE49-F238E27FC236}">
                <a16:creationId xmlns:a16="http://schemas.microsoft.com/office/drawing/2014/main" id="{1913BA88-01A8-0641-AF02-6AB6D09A9982}"/>
              </a:ext>
            </a:extLst>
          </p:cNvPr>
          <p:cNvSpPr txBox="1">
            <a:spLocks noChangeArrowheads="1"/>
          </p:cNvSpPr>
          <p:nvPr/>
        </p:nvSpPr>
        <p:spPr bwMode="auto">
          <a:xfrm>
            <a:off x="2037782" y="5720028"/>
            <a:ext cx="935038" cy="353943"/>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sz="1700">
                <a:latin typeface="Avenir Book" panose="02000503020000020003" pitchFamily="2" charset="0"/>
              </a:rPr>
              <a:t> </a:t>
            </a:r>
            <a:r>
              <a:rPr lang="en-GB" sz="1700">
                <a:solidFill>
                  <a:srgbClr val="000308"/>
                </a:solidFill>
                <a:latin typeface="Avenir Book" panose="02000503020000020003" pitchFamily="2" charset="0"/>
              </a:rPr>
              <a:t>1960</a:t>
            </a:r>
            <a:endParaRPr lang="en-US" sz="1700">
              <a:solidFill>
                <a:srgbClr val="000308"/>
              </a:solidFill>
              <a:latin typeface="Avenir Book" panose="02000503020000020003" pitchFamily="2" charset="0"/>
            </a:endParaRPr>
          </a:p>
        </p:txBody>
      </p:sp>
      <p:sp>
        <p:nvSpPr>
          <p:cNvPr id="63" name="Line 10">
            <a:extLst>
              <a:ext uri="{FF2B5EF4-FFF2-40B4-BE49-F238E27FC236}">
                <a16:creationId xmlns:a16="http://schemas.microsoft.com/office/drawing/2014/main" id="{2D33E9D7-8B26-7A40-B810-4809D71E392C}"/>
              </a:ext>
            </a:extLst>
          </p:cNvPr>
          <p:cNvSpPr>
            <a:spLocks noChangeShapeType="1"/>
          </p:cNvSpPr>
          <p:nvPr/>
        </p:nvSpPr>
        <p:spPr bwMode="auto">
          <a:xfrm flipH="1" flipV="1">
            <a:off x="8353493" y="3450730"/>
            <a:ext cx="1693868" cy="1526741"/>
          </a:xfrm>
          <a:prstGeom prst="line">
            <a:avLst/>
          </a:prstGeom>
          <a:noFill/>
          <a:ln w="9525">
            <a:solidFill>
              <a:srgbClr val="000308"/>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82" name="Text Box 38">
            <a:extLst>
              <a:ext uri="{FF2B5EF4-FFF2-40B4-BE49-F238E27FC236}">
                <a16:creationId xmlns:a16="http://schemas.microsoft.com/office/drawing/2014/main" id="{FFC37137-42F1-BD40-9DDE-A07D28BD3FD2}"/>
              </a:ext>
            </a:extLst>
          </p:cNvPr>
          <p:cNvSpPr txBox="1">
            <a:spLocks noChangeArrowheads="1"/>
          </p:cNvSpPr>
          <p:nvPr/>
        </p:nvSpPr>
        <p:spPr bwMode="auto">
          <a:xfrm rot="20011960">
            <a:off x="6785159" y="2824965"/>
            <a:ext cx="2592388" cy="353943"/>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sz="1700">
                <a:latin typeface="Avenir Book" panose="02000503020000020003" pitchFamily="2" charset="0"/>
              </a:rPr>
              <a:t>… every year …</a:t>
            </a:r>
            <a:endParaRPr lang="en-US" sz="1700">
              <a:latin typeface="Avenir Book" panose="02000503020000020003" pitchFamily="2" charset="0"/>
            </a:endParaRPr>
          </a:p>
        </p:txBody>
      </p:sp>
      <p:sp>
        <p:nvSpPr>
          <p:cNvPr id="89" name="Text Box 29">
            <a:extLst>
              <a:ext uri="{FF2B5EF4-FFF2-40B4-BE49-F238E27FC236}">
                <a16:creationId xmlns:a16="http://schemas.microsoft.com/office/drawing/2014/main" id="{543FA7B9-E796-9640-9A0C-BD6936B9DFBC}"/>
              </a:ext>
            </a:extLst>
          </p:cNvPr>
          <p:cNvSpPr txBox="1">
            <a:spLocks noChangeArrowheads="1"/>
          </p:cNvSpPr>
          <p:nvPr/>
        </p:nvSpPr>
        <p:spPr bwMode="auto">
          <a:xfrm>
            <a:off x="10831946" y="2111212"/>
            <a:ext cx="935037" cy="353943"/>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sz="1700" dirty="0">
                <a:solidFill>
                  <a:srgbClr val="000308"/>
                </a:solidFill>
                <a:latin typeface="Avenir Book" panose="02000503020000020003" pitchFamily="2" charset="0"/>
              </a:rPr>
              <a:t> 2021</a:t>
            </a:r>
            <a:endParaRPr lang="en-US" sz="1700" dirty="0">
              <a:solidFill>
                <a:srgbClr val="000308"/>
              </a:solidFill>
              <a:latin typeface="Avenir Book" panose="02000503020000020003" pitchFamily="2" charset="0"/>
            </a:endParaRPr>
          </a:p>
        </p:txBody>
      </p:sp>
      <p:sp>
        <p:nvSpPr>
          <p:cNvPr id="2" name="Rectangle 1">
            <a:extLst>
              <a:ext uri="{FF2B5EF4-FFF2-40B4-BE49-F238E27FC236}">
                <a16:creationId xmlns:a16="http://schemas.microsoft.com/office/drawing/2014/main" id="{51697E89-F260-F547-9761-6F31B2C45B4A}"/>
              </a:ext>
            </a:extLst>
          </p:cNvPr>
          <p:cNvSpPr/>
          <p:nvPr/>
        </p:nvSpPr>
        <p:spPr>
          <a:xfrm>
            <a:off x="2505301" y="1786728"/>
            <a:ext cx="4213782" cy="430887"/>
          </a:xfrm>
          <a:prstGeom prst="rect">
            <a:avLst/>
          </a:prstGeom>
          <a:solidFill>
            <a:schemeClr val="bg2"/>
          </a:solidFill>
        </p:spPr>
        <p:txBody>
          <a:bodyPr wrap="none">
            <a:spAutoFit/>
          </a:bodyPr>
          <a:lstStyle/>
          <a:p>
            <a:r>
              <a:rPr lang="es-ES" sz="2200" dirty="0" err="1">
                <a:latin typeface="Avenir Light" panose="020B0402020203020204" pitchFamily="34" charset="77"/>
              </a:rPr>
              <a:t>Illustration</a:t>
            </a:r>
            <a:r>
              <a:rPr lang="es-ES" sz="2200" dirty="0">
                <a:latin typeface="Avenir Light" panose="020B0402020203020204" pitchFamily="34" charset="77"/>
              </a:rPr>
              <a:t> </a:t>
            </a:r>
            <a:r>
              <a:rPr lang="es-ES" sz="2200" dirty="0" err="1">
                <a:latin typeface="Avenir Light" panose="020B0402020203020204" pitchFamily="34" charset="77"/>
              </a:rPr>
              <a:t>for</a:t>
            </a:r>
            <a:r>
              <a:rPr lang="es-ES" sz="2200" dirty="0">
                <a:latin typeface="Avenir Light" panose="020B0402020203020204" pitchFamily="34" charset="77"/>
              </a:rPr>
              <a:t> 1 </a:t>
            </a:r>
            <a:r>
              <a:rPr lang="es-ES" sz="2200" dirty="0" err="1">
                <a:latin typeface="Avenir Light" panose="020B0402020203020204" pitchFamily="34" charset="77"/>
              </a:rPr>
              <a:t>year</a:t>
            </a:r>
            <a:r>
              <a:rPr lang="es-ES" sz="2200" dirty="0">
                <a:latin typeface="Avenir Light" panose="020B0402020203020204" pitchFamily="34" charset="77"/>
              </a:rPr>
              <a:t> </a:t>
            </a:r>
            <a:r>
              <a:rPr lang="es-ES" sz="2200" dirty="0" err="1">
                <a:latin typeface="Avenir Light" panose="020B0402020203020204" pitchFamily="34" charset="77"/>
              </a:rPr>
              <a:t>predictions</a:t>
            </a:r>
            <a:endParaRPr lang="es-ES" sz="2200" dirty="0">
              <a:latin typeface="Avenir Light" panose="020B0402020203020204" pitchFamily="34" charset="77"/>
            </a:endParaRPr>
          </a:p>
        </p:txBody>
      </p:sp>
      <p:sp>
        <p:nvSpPr>
          <p:cNvPr id="36" name="AutoShape 17">
            <a:extLst>
              <a:ext uri="{FF2B5EF4-FFF2-40B4-BE49-F238E27FC236}">
                <a16:creationId xmlns:a16="http://schemas.microsoft.com/office/drawing/2014/main" id="{5B9F4017-6293-E34A-87C9-737337E94825}"/>
              </a:ext>
            </a:extLst>
          </p:cNvPr>
          <p:cNvSpPr>
            <a:spLocks noChangeAspect="1" noChangeArrowheads="1"/>
          </p:cNvSpPr>
          <p:nvPr/>
        </p:nvSpPr>
        <p:spPr bwMode="auto">
          <a:xfrm>
            <a:off x="3036747" y="4968765"/>
            <a:ext cx="216000" cy="211695"/>
          </a:xfrm>
          <a:prstGeom prst="flowChartConnector">
            <a:avLst/>
          </a:prstGeom>
          <a:solidFill>
            <a:schemeClr val="accent2"/>
          </a:solidFill>
          <a:ln w="9525">
            <a:solidFill>
              <a:srgbClr val="000308"/>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38" name="AutoShape 21">
            <a:extLst>
              <a:ext uri="{FF2B5EF4-FFF2-40B4-BE49-F238E27FC236}">
                <a16:creationId xmlns:a16="http://schemas.microsoft.com/office/drawing/2014/main" id="{C2BA56A1-F969-FF47-B6AA-66225DF2A15D}"/>
              </a:ext>
            </a:extLst>
          </p:cNvPr>
          <p:cNvSpPr>
            <a:spLocks noChangeAspect="1" noChangeArrowheads="1"/>
          </p:cNvSpPr>
          <p:nvPr/>
        </p:nvSpPr>
        <p:spPr bwMode="auto">
          <a:xfrm>
            <a:off x="4241661" y="4854675"/>
            <a:ext cx="216000" cy="213362"/>
          </a:xfrm>
          <a:prstGeom prst="flowChartConnector">
            <a:avLst/>
          </a:prstGeom>
          <a:solidFill>
            <a:srgbClr val="CC0000"/>
          </a:solidFill>
          <a:ln w="9525">
            <a:solidFill>
              <a:srgbClr val="000308"/>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40" name="AutoShape 31">
            <a:extLst>
              <a:ext uri="{FF2B5EF4-FFF2-40B4-BE49-F238E27FC236}">
                <a16:creationId xmlns:a16="http://schemas.microsoft.com/office/drawing/2014/main" id="{F7A50E01-89B0-6F45-8561-616C5ABA590A}"/>
              </a:ext>
            </a:extLst>
          </p:cNvPr>
          <p:cNvSpPr>
            <a:spLocks noChangeAspect="1" noChangeArrowheads="1"/>
          </p:cNvSpPr>
          <p:nvPr/>
        </p:nvSpPr>
        <p:spPr bwMode="auto">
          <a:xfrm>
            <a:off x="9622415" y="2386149"/>
            <a:ext cx="216000" cy="213363"/>
          </a:xfrm>
          <a:prstGeom prst="flowChartConnector">
            <a:avLst/>
          </a:prstGeom>
          <a:solidFill>
            <a:srgbClr val="990099"/>
          </a:solidFill>
          <a:ln w="9525">
            <a:solidFill>
              <a:srgbClr val="000308"/>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52" name="AutoShape 26">
            <a:extLst>
              <a:ext uri="{FF2B5EF4-FFF2-40B4-BE49-F238E27FC236}">
                <a16:creationId xmlns:a16="http://schemas.microsoft.com/office/drawing/2014/main" id="{59741048-C752-E745-BA88-8264E4972992}"/>
              </a:ext>
            </a:extLst>
          </p:cNvPr>
          <p:cNvSpPr>
            <a:spLocks noChangeAspect="1" noChangeArrowheads="1"/>
          </p:cNvSpPr>
          <p:nvPr/>
        </p:nvSpPr>
        <p:spPr bwMode="auto">
          <a:xfrm>
            <a:off x="5355795" y="4826058"/>
            <a:ext cx="216000" cy="213362"/>
          </a:xfrm>
          <a:prstGeom prst="flowChartConnector">
            <a:avLst/>
          </a:prstGeom>
          <a:solidFill>
            <a:srgbClr val="009900"/>
          </a:solidFill>
          <a:ln w="9525">
            <a:solidFill>
              <a:srgbClr val="000308"/>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54" name="Text Box 37">
            <a:extLst>
              <a:ext uri="{FF2B5EF4-FFF2-40B4-BE49-F238E27FC236}">
                <a16:creationId xmlns:a16="http://schemas.microsoft.com/office/drawing/2014/main" id="{A4AD30FB-4035-A446-8860-A4FD0677E1A5}"/>
              </a:ext>
            </a:extLst>
          </p:cNvPr>
          <p:cNvSpPr txBox="1">
            <a:spLocks noChangeArrowheads="1"/>
          </p:cNvSpPr>
          <p:nvPr/>
        </p:nvSpPr>
        <p:spPr bwMode="auto">
          <a:xfrm>
            <a:off x="8806588" y="3166276"/>
            <a:ext cx="2265724" cy="615553"/>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sz="1700" dirty="0">
                <a:solidFill>
                  <a:srgbClr val="990099"/>
                </a:solidFill>
                <a:latin typeface="Avenir Book" panose="02000503020000020003" pitchFamily="2" charset="0"/>
              </a:rPr>
              <a:t>5-member prediction started on Nov 2019</a:t>
            </a:r>
            <a:endParaRPr lang="en-US" sz="1700" dirty="0">
              <a:solidFill>
                <a:srgbClr val="990099"/>
              </a:solidFill>
              <a:latin typeface="Avenir Book" panose="02000503020000020003" pitchFamily="2" charset="0"/>
            </a:endParaRPr>
          </a:p>
        </p:txBody>
      </p:sp>
      <p:sp>
        <p:nvSpPr>
          <p:cNvPr id="55" name="Text Box 28">
            <a:extLst>
              <a:ext uri="{FF2B5EF4-FFF2-40B4-BE49-F238E27FC236}">
                <a16:creationId xmlns:a16="http://schemas.microsoft.com/office/drawing/2014/main" id="{31C08251-1DAF-BC40-9761-FAA3A3A282D7}"/>
              </a:ext>
            </a:extLst>
          </p:cNvPr>
          <p:cNvSpPr txBox="1">
            <a:spLocks noChangeArrowheads="1"/>
          </p:cNvSpPr>
          <p:nvPr/>
        </p:nvSpPr>
        <p:spPr bwMode="auto">
          <a:xfrm>
            <a:off x="4392625" y="3625690"/>
            <a:ext cx="2449515" cy="615553"/>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sz="1700" dirty="0">
                <a:solidFill>
                  <a:srgbClr val="009900"/>
                </a:solidFill>
                <a:latin typeface="Avenir Book" panose="02000503020000020003" pitchFamily="2" charset="0"/>
              </a:rPr>
              <a:t>5-member prediction started on  Nov 1962</a:t>
            </a:r>
            <a:endParaRPr lang="en-US" sz="1700" dirty="0">
              <a:solidFill>
                <a:srgbClr val="009900"/>
              </a:solidFill>
              <a:latin typeface="Avenir Book" panose="02000503020000020003" pitchFamily="2" charset="0"/>
            </a:endParaRPr>
          </a:p>
        </p:txBody>
      </p:sp>
      <p:sp>
        <p:nvSpPr>
          <p:cNvPr id="56" name="Text Box 17">
            <a:extLst>
              <a:ext uri="{FF2B5EF4-FFF2-40B4-BE49-F238E27FC236}">
                <a16:creationId xmlns:a16="http://schemas.microsoft.com/office/drawing/2014/main" id="{C2294430-7411-334E-8E89-7E44668AC6DF}"/>
              </a:ext>
            </a:extLst>
          </p:cNvPr>
          <p:cNvSpPr txBox="1">
            <a:spLocks noChangeArrowheads="1"/>
          </p:cNvSpPr>
          <p:nvPr/>
        </p:nvSpPr>
        <p:spPr bwMode="auto">
          <a:xfrm>
            <a:off x="3002197" y="5706109"/>
            <a:ext cx="2484070" cy="615553"/>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sz="1700" dirty="0">
                <a:solidFill>
                  <a:srgbClr val="CC0000"/>
                </a:solidFill>
                <a:latin typeface="Avenir Book" panose="02000503020000020003" pitchFamily="2" charset="0"/>
              </a:rPr>
              <a:t>5-member prediction started on Nov 1961</a:t>
            </a:r>
            <a:endParaRPr lang="en-US" sz="1700" dirty="0">
              <a:solidFill>
                <a:srgbClr val="CC0000"/>
              </a:solidFill>
              <a:latin typeface="Avenir Book" panose="02000503020000020003" pitchFamily="2" charset="0"/>
            </a:endParaRPr>
          </a:p>
        </p:txBody>
      </p:sp>
      <p:sp>
        <p:nvSpPr>
          <p:cNvPr id="58" name="Text Box 11">
            <a:extLst>
              <a:ext uri="{FF2B5EF4-FFF2-40B4-BE49-F238E27FC236}">
                <a16:creationId xmlns:a16="http://schemas.microsoft.com/office/drawing/2014/main" id="{B34B2D20-414C-DF4A-AD59-30938222FDBB}"/>
              </a:ext>
            </a:extLst>
          </p:cNvPr>
          <p:cNvSpPr txBox="1">
            <a:spLocks noChangeArrowheads="1"/>
          </p:cNvSpPr>
          <p:nvPr/>
        </p:nvSpPr>
        <p:spPr bwMode="auto">
          <a:xfrm>
            <a:off x="1720427" y="3710919"/>
            <a:ext cx="2504786" cy="615553"/>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sz="1700" dirty="0">
                <a:solidFill>
                  <a:srgbClr val="ED7D31"/>
                </a:solidFill>
                <a:latin typeface="Avenir Book" panose="02000503020000020003" pitchFamily="2" charset="0"/>
              </a:rPr>
              <a:t>5-member prediction started on Nov 1960</a:t>
            </a:r>
            <a:endParaRPr lang="en-US" sz="1700" dirty="0">
              <a:solidFill>
                <a:srgbClr val="ED7D31"/>
              </a:solidFill>
              <a:latin typeface="Avenir Book" panose="02000503020000020003" pitchFamily="2" charset="0"/>
            </a:endParaRPr>
          </a:p>
        </p:txBody>
      </p:sp>
    </p:spTree>
    <p:extLst>
      <p:ext uri="{BB962C8B-B14F-4D97-AF65-F5344CB8AC3E}">
        <p14:creationId xmlns:p14="http://schemas.microsoft.com/office/powerpoint/2010/main" val="34199476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utoShape 26">
            <a:extLst>
              <a:ext uri="{FF2B5EF4-FFF2-40B4-BE49-F238E27FC236}">
                <a16:creationId xmlns:a16="http://schemas.microsoft.com/office/drawing/2014/main" id="{0A6840DD-335D-FB4D-8CFA-8F6C9D896142}"/>
              </a:ext>
            </a:extLst>
          </p:cNvPr>
          <p:cNvSpPr>
            <a:spLocks noChangeAspect="1" noChangeArrowheads="1"/>
          </p:cNvSpPr>
          <p:nvPr/>
        </p:nvSpPr>
        <p:spPr bwMode="auto">
          <a:xfrm>
            <a:off x="5355795" y="4826058"/>
            <a:ext cx="216000" cy="213362"/>
          </a:xfrm>
          <a:prstGeom prst="flowChartConnector">
            <a:avLst/>
          </a:prstGeom>
          <a:solidFill>
            <a:srgbClr val="009900">
              <a:alpha val="40000"/>
            </a:srgbClr>
          </a:solidFill>
          <a:ln w="9525">
            <a:solidFill>
              <a:schemeClr val="accent3"/>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49" name="Título 1">
            <a:extLst>
              <a:ext uri="{FF2B5EF4-FFF2-40B4-BE49-F238E27FC236}">
                <a16:creationId xmlns:a16="http://schemas.microsoft.com/office/drawing/2014/main" id="{004E6772-244B-E744-B277-C26C98F8F622}"/>
              </a:ext>
            </a:extLst>
          </p:cNvPr>
          <p:cNvSpPr>
            <a:spLocks noGrp="1"/>
          </p:cNvSpPr>
          <p:nvPr>
            <p:ph type="title"/>
          </p:nvPr>
        </p:nvSpPr>
        <p:spPr>
          <a:xfrm>
            <a:off x="462890" y="218250"/>
            <a:ext cx="11077946"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Light" panose="020B0402020203020204" pitchFamily="34" charset="77"/>
              </a:rPr>
              <a:t>near-term</a:t>
            </a:r>
            <a:r>
              <a:rPr lang="es-ES" sz="3600" dirty="0">
                <a:latin typeface="Avenir Light" panose="020B0402020203020204" pitchFamily="34" charset="77"/>
              </a:rPr>
              <a:t> </a:t>
            </a:r>
            <a:r>
              <a:rPr lang="es-ES" sz="3600" dirty="0" err="1">
                <a:latin typeface="Avenir Light" panose="020B0402020203020204" pitchFamily="34" charset="77"/>
              </a:rPr>
              <a:t>climate</a:t>
            </a:r>
            <a:r>
              <a:rPr lang="es-ES" sz="3600" dirty="0">
                <a:latin typeface="Avenir Light" panose="020B0402020203020204" pitchFamily="34" charset="77"/>
              </a:rPr>
              <a:t> </a:t>
            </a:r>
            <a:r>
              <a:rPr lang="es-ES" sz="3600" dirty="0" err="1">
                <a:latin typeface="Avenir Light" panose="020B0402020203020204" pitchFamily="34" charset="77"/>
              </a:rPr>
              <a:t>prediction</a:t>
            </a:r>
            <a:endParaRPr lang="es-ES" sz="3600" dirty="0">
              <a:latin typeface="Avenir Light" panose="020B0402020203020204" pitchFamily="34" charset="77"/>
            </a:endParaRPr>
          </a:p>
        </p:txBody>
      </p:sp>
      <p:sp>
        <p:nvSpPr>
          <p:cNvPr id="37" name="Título 1">
            <a:extLst>
              <a:ext uri="{FF2B5EF4-FFF2-40B4-BE49-F238E27FC236}">
                <a16:creationId xmlns:a16="http://schemas.microsoft.com/office/drawing/2014/main" id="{475C9A20-E6F0-2F49-BF09-22F7CAA24937}"/>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Evaluating</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the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skill</a:t>
            </a:r>
            <a:r>
              <a:rPr lang="es-ES" sz="2700" b="0" dirty="0">
                <a:solidFill>
                  <a:schemeClr val="tx1"/>
                </a:solidFill>
                <a:latin typeface="Avenir Light" panose="020B0402020203020204" pitchFamily="34" charset="77"/>
              </a:rPr>
              <a:t> of </a:t>
            </a:r>
            <a:r>
              <a:rPr lang="es-ES" sz="2700" b="0" dirty="0" err="1">
                <a:solidFill>
                  <a:schemeClr val="tx1"/>
                </a:solidFill>
                <a:latin typeface="Avenir Light" panose="020B0402020203020204" pitchFamily="34" charset="77"/>
              </a:rPr>
              <a:t>climate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prediction</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systems</a:t>
            </a:r>
            <a:endParaRPr lang="es-ES" sz="2700" dirty="0">
              <a:solidFill>
                <a:schemeClr val="tx1"/>
              </a:solidFill>
              <a:latin typeface="Avenir Light" panose="020B0402020203020204" pitchFamily="34" charset="77"/>
            </a:endParaRPr>
          </a:p>
        </p:txBody>
      </p:sp>
      <p:sp>
        <p:nvSpPr>
          <p:cNvPr id="48" name="Freeform 3">
            <a:extLst>
              <a:ext uri="{FF2B5EF4-FFF2-40B4-BE49-F238E27FC236}">
                <a16:creationId xmlns:a16="http://schemas.microsoft.com/office/drawing/2014/main" id="{0EAF49CA-0FB6-6644-8EAF-7B47571B9C1B}"/>
              </a:ext>
            </a:extLst>
          </p:cNvPr>
          <p:cNvSpPr>
            <a:spLocks/>
          </p:cNvSpPr>
          <p:nvPr/>
        </p:nvSpPr>
        <p:spPr bwMode="auto">
          <a:xfrm>
            <a:off x="2447925" y="2265795"/>
            <a:ext cx="8426450" cy="3376270"/>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 xmlns:a14="http://schemas.microsoft.com/office/drawing/2010/main">
                <a:solidFill>
                  <a:srgbClr val="00B8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7" name="Text Box 9">
            <a:extLst>
              <a:ext uri="{FF2B5EF4-FFF2-40B4-BE49-F238E27FC236}">
                <a16:creationId xmlns:a16="http://schemas.microsoft.com/office/drawing/2014/main" id="{813AD7C4-79A3-C14B-BF00-E4D586A671B1}"/>
              </a:ext>
            </a:extLst>
          </p:cNvPr>
          <p:cNvSpPr txBox="1">
            <a:spLocks noChangeArrowheads="1"/>
          </p:cNvSpPr>
          <p:nvPr/>
        </p:nvSpPr>
        <p:spPr bwMode="auto">
          <a:xfrm>
            <a:off x="9794293" y="5037898"/>
            <a:ext cx="1944687" cy="400110"/>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sz="2000">
                <a:solidFill>
                  <a:srgbClr val="000308"/>
                </a:solidFill>
                <a:latin typeface="Avenir Book" panose="02000503020000020003" pitchFamily="2" charset="0"/>
              </a:rPr>
              <a:t>Observations</a:t>
            </a:r>
            <a:endParaRPr lang="en-US" sz="2000">
              <a:solidFill>
                <a:srgbClr val="000308"/>
              </a:solidFill>
              <a:latin typeface="Avenir Book" panose="02000503020000020003" pitchFamily="2" charset="0"/>
            </a:endParaRPr>
          </a:p>
        </p:txBody>
      </p:sp>
      <p:sp>
        <p:nvSpPr>
          <p:cNvPr id="59" name="Text Box 12">
            <a:extLst>
              <a:ext uri="{FF2B5EF4-FFF2-40B4-BE49-F238E27FC236}">
                <a16:creationId xmlns:a16="http://schemas.microsoft.com/office/drawing/2014/main" id="{1913BA88-01A8-0641-AF02-6AB6D09A9982}"/>
              </a:ext>
            </a:extLst>
          </p:cNvPr>
          <p:cNvSpPr txBox="1">
            <a:spLocks noChangeArrowheads="1"/>
          </p:cNvSpPr>
          <p:nvPr/>
        </p:nvSpPr>
        <p:spPr bwMode="auto">
          <a:xfrm>
            <a:off x="2037782" y="5720028"/>
            <a:ext cx="935038" cy="353943"/>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sz="1700">
                <a:latin typeface="Avenir Book" panose="02000503020000020003" pitchFamily="2" charset="0"/>
              </a:rPr>
              <a:t> </a:t>
            </a:r>
            <a:r>
              <a:rPr lang="en-GB" sz="1700">
                <a:solidFill>
                  <a:srgbClr val="000308"/>
                </a:solidFill>
                <a:latin typeface="Avenir Book" panose="02000503020000020003" pitchFamily="2" charset="0"/>
              </a:rPr>
              <a:t>1960</a:t>
            </a:r>
            <a:endParaRPr lang="en-US" sz="1700">
              <a:solidFill>
                <a:srgbClr val="000308"/>
              </a:solidFill>
              <a:latin typeface="Avenir Book" panose="02000503020000020003" pitchFamily="2" charset="0"/>
            </a:endParaRPr>
          </a:p>
        </p:txBody>
      </p:sp>
      <p:sp>
        <p:nvSpPr>
          <p:cNvPr id="63" name="Line 10">
            <a:extLst>
              <a:ext uri="{FF2B5EF4-FFF2-40B4-BE49-F238E27FC236}">
                <a16:creationId xmlns:a16="http://schemas.microsoft.com/office/drawing/2014/main" id="{2D33E9D7-8B26-7A40-B810-4809D71E392C}"/>
              </a:ext>
            </a:extLst>
          </p:cNvPr>
          <p:cNvSpPr>
            <a:spLocks noChangeShapeType="1"/>
          </p:cNvSpPr>
          <p:nvPr/>
        </p:nvSpPr>
        <p:spPr bwMode="auto">
          <a:xfrm flipH="1" flipV="1">
            <a:off x="8353493" y="3450730"/>
            <a:ext cx="1693868" cy="1526741"/>
          </a:xfrm>
          <a:prstGeom prst="line">
            <a:avLst/>
          </a:prstGeom>
          <a:noFill/>
          <a:ln w="9525">
            <a:solidFill>
              <a:srgbClr val="000308"/>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82" name="Text Box 38">
            <a:extLst>
              <a:ext uri="{FF2B5EF4-FFF2-40B4-BE49-F238E27FC236}">
                <a16:creationId xmlns:a16="http://schemas.microsoft.com/office/drawing/2014/main" id="{FFC37137-42F1-BD40-9DDE-A07D28BD3FD2}"/>
              </a:ext>
            </a:extLst>
          </p:cNvPr>
          <p:cNvSpPr txBox="1">
            <a:spLocks noChangeArrowheads="1"/>
          </p:cNvSpPr>
          <p:nvPr/>
        </p:nvSpPr>
        <p:spPr bwMode="auto">
          <a:xfrm rot="20011960">
            <a:off x="6785159" y="2824965"/>
            <a:ext cx="2592388" cy="353943"/>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sz="1700">
                <a:latin typeface="Avenir Book" panose="02000503020000020003" pitchFamily="2" charset="0"/>
              </a:rPr>
              <a:t>… every year …</a:t>
            </a:r>
            <a:endParaRPr lang="en-US" sz="1700">
              <a:latin typeface="Avenir Book" panose="02000503020000020003" pitchFamily="2" charset="0"/>
            </a:endParaRPr>
          </a:p>
        </p:txBody>
      </p:sp>
      <p:sp>
        <p:nvSpPr>
          <p:cNvPr id="89" name="Text Box 29">
            <a:extLst>
              <a:ext uri="{FF2B5EF4-FFF2-40B4-BE49-F238E27FC236}">
                <a16:creationId xmlns:a16="http://schemas.microsoft.com/office/drawing/2014/main" id="{543FA7B9-E796-9640-9A0C-BD6936B9DFBC}"/>
              </a:ext>
            </a:extLst>
          </p:cNvPr>
          <p:cNvSpPr txBox="1">
            <a:spLocks noChangeArrowheads="1"/>
          </p:cNvSpPr>
          <p:nvPr/>
        </p:nvSpPr>
        <p:spPr bwMode="auto">
          <a:xfrm>
            <a:off x="10831946" y="2111212"/>
            <a:ext cx="935037" cy="353943"/>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sz="1700" dirty="0">
                <a:solidFill>
                  <a:srgbClr val="000308"/>
                </a:solidFill>
                <a:latin typeface="Avenir Book" panose="02000503020000020003" pitchFamily="2" charset="0"/>
              </a:rPr>
              <a:t> 2021</a:t>
            </a:r>
            <a:endParaRPr lang="en-US" sz="1700" dirty="0">
              <a:solidFill>
                <a:srgbClr val="000308"/>
              </a:solidFill>
              <a:latin typeface="Avenir Book" panose="02000503020000020003" pitchFamily="2" charset="0"/>
            </a:endParaRPr>
          </a:p>
        </p:txBody>
      </p:sp>
      <p:sp>
        <p:nvSpPr>
          <p:cNvPr id="2" name="Rectangle 1">
            <a:extLst>
              <a:ext uri="{FF2B5EF4-FFF2-40B4-BE49-F238E27FC236}">
                <a16:creationId xmlns:a16="http://schemas.microsoft.com/office/drawing/2014/main" id="{51697E89-F260-F547-9761-6F31B2C45B4A}"/>
              </a:ext>
            </a:extLst>
          </p:cNvPr>
          <p:cNvSpPr/>
          <p:nvPr/>
        </p:nvSpPr>
        <p:spPr>
          <a:xfrm>
            <a:off x="2505301" y="1786728"/>
            <a:ext cx="4212000" cy="430887"/>
          </a:xfrm>
          <a:prstGeom prst="rect">
            <a:avLst/>
          </a:prstGeom>
          <a:solidFill>
            <a:schemeClr val="bg2"/>
          </a:solidFill>
        </p:spPr>
        <p:txBody>
          <a:bodyPr wrap="none">
            <a:spAutoFit/>
          </a:bodyPr>
          <a:lstStyle/>
          <a:p>
            <a:r>
              <a:rPr lang="es-ES" sz="2200" dirty="0" err="1">
                <a:latin typeface="Avenir Light" panose="020B0402020203020204" pitchFamily="34" charset="77"/>
              </a:rPr>
              <a:t>Illustration</a:t>
            </a:r>
            <a:r>
              <a:rPr lang="es-ES" sz="2200" dirty="0">
                <a:latin typeface="Avenir Light" panose="020B0402020203020204" pitchFamily="34" charset="77"/>
              </a:rPr>
              <a:t> </a:t>
            </a:r>
            <a:r>
              <a:rPr lang="es-ES" sz="2200" dirty="0" err="1">
                <a:latin typeface="Avenir Light" panose="020B0402020203020204" pitchFamily="34" charset="77"/>
              </a:rPr>
              <a:t>for</a:t>
            </a:r>
            <a:r>
              <a:rPr lang="es-ES" sz="2200" dirty="0">
                <a:latin typeface="Avenir Light" panose="020B0402020203020204" pitchFamily="34" charset="77"/>
              </a:rPr>
              <a:t> 2 </a:t>
            </a:r>
            <a:r>
              <a:rPr lang="es-ES" sz="2200" dirty="0" err="1">
                <a:latin typeface="Avenir Light" panose="020B0402020203020204" pitchFamily="34" charset="77"/>
              </a:rPr>
              <a:t>year</a:t>
            </a:r>
            <a:r>
              <a:rPr lang="es-ES" sz="2200" dirty="0">
                <a:latin typeface="Avenir Light" panose="020B0402020203020204" pitchFamily="34" charset="77"/>
              </a:rPr>
              <a:t> </a:t>
            </a:r>
            <a:r>
              <a:rPr lang="es-ES" sz="2200" dirty="0" err="1">
                <a:latin typeface="Avenir Light" panose="020B0402020203020204" pitchFamily="34" charset="77"/>
              </a:rPr>
              <a:t>predictions</a:t>
            </a:r>
            <a:endParaRPr lang="es-ES" sz="2200" dirty="0">
              <a:latin typeface="Avenir Light" panose="020B0402020203020204" pitchFamily="34" charset="77"/>
            </a:endParaRPr>
          </a:p>
        </p:txBody>
      </p:sp>
      <p:sp>
        <p:nvSpPr>
          <p:cNvPr id="19" name="AutoShape 17">
            <a:extLst>
              <a:ext uri="{FF2B5EF4-FFF2-40B4-BE49-F238E27FC236}">
                <a16:creationId xmlns:a16="http://schemas.microsoft.com/office/drawing/2014/main" id="{3EC38B9F-778E-2046-BAB0-A4285F9A9534}"/>
              </a:ext>
            </a:extLst>
          </p:cNvPr>
          <p:cNvSpPr>
            <a:spLocks noChangeAspect="1" noChangeArrowheads="1"/>
          </p:cNvSpPr>
          <p:nvPr/>
        </p:nvSpPr>
        <p:spPr bwMode="auto">
          <a:xfrm>
            <a:off x="4241661" y="5376734"/>
            <a:ext cx="216000" cy="211695"/>
          </a:xfrm>
          <a:prstGeom prst="flowChartConnector">
            <a:avLst/>
          </a:prstGeom>
          <a:solidFill>
            <a:schemeClr val="accent2"/>
          </a:solidFill>
          <a:ln w="9525">
            <a:solidFill>
              <a:srgbClr val="000308"/>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0" name="AutoShape 21">
            <a:extLst>
              <a:ext uri="{FF2B5EF4-FFF2-40B4-BE49-F238E27FC236}">
                <a16:creationId xmlns:a16="http://schemas.microsoft.com/office/drawing/2014/main" id="{36A798D8-BB5E-B34D-845F-D7EB9C919D06}"/>
              </a:ext>
            </a:extLst>
          </p:cNvPr>
          <p:cNvSpPr>
            <a:spLocks noChangeAspect="1" noChangeArrowheads="1"/>
          </p:cNvSpPr>
          <p:nvPr/>
        </p:nvSpPr>
        <p:spPr bwMode="auto">
          <a:xfrm>
            <a:off x="5355795" y="4424624"/>
            <a:ext cx="216000" cy="213362"/>
          </a:xfrm>
          <a:prstGeom prst="flowChartConnector">
            <a:avLst/>
          </a:prstGeom>
          <a:solidFill>
            <a:srgbClr val="CC0000"/>
          </a:solidFill>
          <a:ln w="9525">
            <a:solidFill>
              <a:srgbClr val="000308"/>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2" name="AutoShape 31">
            <a:extLst>
              <a:ext uri="{FF2B5EF4-FFF2-40B4-BE49-F238E27FC236}">
                <a16:creationId xmlns:a16="http://schemas.microsoft.com/office/drawing/2014/main" id="{98A00C5A-F444-4B41-B01F-9AA1B14CE2ED}"/>
              </a:ext>
            </a:extLst>
          </p:cNvPr>
          <p:cNvSpPr>
            <a:spLocks noChangeAspect="1" noChangeArrowheads="1"/>
          </p:cNvSpPr>
          <p:nvPr/>
        </p:nvSpPr>
        <p:spPr bwMode="auto">
          <a:xfrm>
            <a:off x="10701299" y="2688806"/>
            <a:ext cx="216000" cy="213363"/>
          </a:xfrm>
          <a:prstGeom prst="flowChartConnector">
            <a:avLst/>
          </a:prstGeom>
          <a:solidFill>
            <a:srgbClr val="990099"/>
          </a:solidFill>
          <a:ln w="9525">
            <a:solidFill>
              <a:srgbClr val="000308"/>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3" name="AutoShape 26">
            <a:extLst>
              <a:ext uri="{FF2B5EF4-FFF2-40B4-BE49-F238E27FC236}">
                <a16:creationId xmlns:a16="http://schemas.microsoft.com/office/drawing/2014/main" id="{2E0547BB-DAF3-D04F-9E01-9231391A3238}"/>
              </a:ext>
            </a:extLst>
          </p:cNvPr>
          <p:cNvSpPr>
            <a:spLocks noChangeAspect="1" noChangeArrowheads="1"/>
          </p:cNvSpPr>
          <p:nvPr/>
        </p:nvSpPr>
        <p:spPr bwMode="auto">
          <a:xfrm>
            <a:off x="6553150" y="4960146"/>
            <a:ext cx="216000" cy="213362"/>
          </a:xfrm>
          <a:prstGeom prst="flowChartConnector">
            <a:avLst/>
          </a:prstGeom>
          <a:solidFill>
            <a:srgbClr val="009900"/>
          </a:solidFill>
          <a:ln w="9525">
            <a:solidFill>
              <a:srgbClr val="000308"/>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4" name="Text Box 37">
            <a:extLst>
              <a:ext uri="{FF2B5EF4-FFF2-40B4-BE49-F238E27FC236}">
                <a16:creationId xmlns:a16="http://schemas.microsoft.com/office/drawing/2014/main" id="{F7C44CAF-4377-F940-AE9A-88E489EF7EF9}"/>
              </a:ext>
            </a:extLst>
          </p:cNvPr>
          <p:cNvSpPr txBox="1">
            <a:spLocks noChangeArrowheads="1"/>
          </p:cNvSpPr>
          <p:nvPr/>
        </p:nvSpPr>
        <p:spPr bwMode="auto">
          <a:xfrm>
            <a:off x="8806588" y="3166276"/>
            <a:ext cx="2265724" cy="615553"/>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sz="1700" dirty="0">
                <a:solidFill>
                  <a:srgbClr val="990099"/>
                </a:solidFill>
                <a:latin typeface="Avenir Book" panose="02000503020000020003" pitchFamily="2" charset="0"/>
              </a:rPr>
              <a:t>5-member prediction started on Nov 2019</a:t>
            </a:r>
            <a:endParaRPr lang="en-US" sz="1700" dirty="0">
              <a:solidFill>
                <a:srgbClr val="990099"/>
              </a:solidFill>
              <a:latin typeface="Avenir Book" panose="02000503020000020003" pitchFamily="2" charset="0"/>
            </a:endParaRPr>
          </a:p>
        </p:txBody>
      </p:sp>
      <p:sp>
        <p:nvSpPr>
          <p:cNvPr id="25" name="Text Box 28">
            <a:extLst>
              <a:ext uri="{FF2B5EF4-FFF2-40B4-BE49-F238E27FC236}">
                <a16:creationId xmlns:a16="http://schemas.microsoft.com/office/drawing/2014/main" id="{44C6BC3C-F235-6549-9423-DDEA8928822E}"/>
              </a:ext>
            </a:extLst>
          </p:cNvPr>
          <p:cNvSpPr txBox="1">
            <a:spLocks noChangeArrowheads="1"/>
          </p:cNvSpPr>
          <p:nvPr/>
        </p:nvSpPr>
        <p:spPr bwMode="auto">
          <a:xfrm>
            <a:off x="4392625" y="3625690"/>
            <a:ext cx="2449515" cy="615553"/>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sz="1700" dirty="0">
                <a:solidFill>
                  <a:srgbClr val="009900"/>
                </a:solidFill>
                <a:latin typeface="Avenir Book" panose="02000503020000020003" pitchFamily="2" charset="0"/>
              </a:rPr>
              <a:t>5-member prediction started on  Nov 1962</a:t>
            </a:r>
            <a:endParaRPr lang="en-US" sz="1700" dirty="0">
              <a:solidFill>
                <a:srgbClr val="009900"/>
              </a:solidFill>
              <a:latin typeface="Avenir Book" panose="02000503020000020003" pitchFamily="2" charset="0"/>
            </a:endParaRPr>
          </a:p>
        </p:txBody>
      </p:sp>
      <p:sp>
        <p:nvSpPr>
          <p:cNvPr id="26" name="Text Box 17">
            <a:extLst>
              <a:ext uri="{FF2B5EF4-FFF2-40B4-BE49-F238E27FC236}">
                <a16:creationId xmlns:a16="http://schemas.microsoft.com/office/drawing/2014/main" id="{0B99F301-7C4A-E74E-939D-84107CE58249}"/>
              </a:ext>
            </a:extLst>
          </p:cNvPr>
          <p:cNvSpPr txBox="1">
            <a:spLocks noChangeArrowheads="1"/>
          </p:cNvSpPr>
          <p:nvPr/>
        </p:nvSpPr>
        <p:spPr bwMode="auto">
          <a:xfrm>
            <a:off x="3002197" y="5706109"/>
            <a:ext cx="2484070" cy="615553"/>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sz="1700" dirty="0">
                <a:solidFill>
                  <a:srgbClr val="CC0000"/>
                </a:solidFill>
                <a:latin typeface="Avenir Book" panose="02000503020000020003" pitchFamily="2" charset="0"/>
              </a:rPr>
              <a:t>5-member prediction started on Nov 1961</a:t>
            </a:r>
            <a:endParaRPr lang="en-US" sz="1700" dirty="0">
              <a:solidFill>
                <a:srgbClr val="CC0000"/>
              </a:solidFill>
              <a:latin typeface="Avenir Book" panose="02000503020000020003" pitchFamily="2" charset="0"/>
            </a:endParaRPr>
          </a:p>
        </p:txBody>
      </p:sp>
      <p:sp>
        <p:nvSpPr>
          <p:cNvPr id="27" name="Text Box 11">
            <a:extLst>
              <a:ext uri="{FF2B5EF4-FFF2-40B4-BE49-F238E27FC236}">
                <a16:creationId xmlns:a16="http://schemas.microsoft.com/office/drawing/2014/main" id="{7F85B390-3F9E-6D43-9312-A030BE6883A3}"/>
              </a:ext>
            </a:extLst>
          </p:cNvPr>
          <p:cNvSpPr txBox="1">
            <a:spLocks noChangeArrowheads="1"/>
          </p:cNvSpPr>
          <p:nvPr/>
        </p:nvSpPr>
        <p:spPr bwMode="auto">
          <a:xfrm>
            <a:off x="1720427" y="3710919"/>
            <a:ext cx="2504786" cy="615553"/>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sz="1700" dirty="0">
                <a:solidFill>
                  <a:srgbClr val="ED7D31"/>
                </a:solidFill>
                <a:latin typeface="Avenir Book" panose="02000503020000020003" pitchFamily="2" charset="0"/>
              </a:rPr>
              <a:t>5-member prediction started on Nov 1960</a:t>
            </a:r>
            <a:endParaRPr lang="en-US" sz="1700" dirty="0">
              <a:solidFill>
                <a:srgbClr val="ED7D31"/>
              </a:solidFill>
              <a:latin typeface="Avenir Book" panose="02000503020000020003" pitchFamily="2" charset="0"/>
            </a:endParaRPr>
          </a:p>
        </p:txBody>
      </p:sp>
      <p:sp>
        <p:nvSpPr>
          <p:cNvPr id="21" name="Rectangle 20">
            <a:extLst>
              <a:ext uri="{FF2B5EF4-FFF2-40B4-BE49-F238E27FC236}">
                <a16:creationId xmlns:a16="http://schemas.microsoft.com/office/drawing/2014/main" id="{29F5C38C-C34B-A649-B140-5ED8513513CC}"/>
              </a:ext>
            </a:extLst>
          </p:cNvPr>
          <p:cNvSpPr/>
          <p:nvPr/>
        </p:nvSpPr>
        <p:spPr>
          <a:xfrm>
            <a:off x="2505301" y="2217521"/>
            <a:ext cx="4212000" cy="430887"/>
          </a:xfrm>
          <a:prstGeom prst="rect">
            <a:avLst/>
          </a:prstGeom>
          <a:solidFill>
            <a:schemeClr val="accent4">
              <a:lumMod val="20000"/>
              <a:lumOff val="80000"/>
            </a:schemeClr>
          </a:solidFill>
        </p:spPr>
        <p:txBody>
          <a:bodyPr wrap="none">
            <a:spAutoFit/>
          </a:bodyPr>
          <a:lstStyle/>
          <a:p>
            <a:r>
              <a:rPr lang="es-ES" sz="2200" dirty="0">
                <a:latin typeface="Avenir Light" panose="020B0402020203020204" pitchFamily="34" charset="77"/>
              </a:rPr>
              <a:t>And so </a:t>
            </a:r>
            <a:r>
              <a:rPr lang="es-ES" sz="2200" dirty="0" err="1">
                <a:latin typeface="Avenir Light" panose="020B0402020203020204" pitchFamily="34" charset="77"/>
              </a:rPr>
              <a:t>on</a:t>
            </a:r>
            <a:r>
              <a:rPr lang="es-ES" sz="2200" dirty="0">
                <a:latin typeface="Avenir Light" panose="020B0402020203020204" pitchFamily="34" charset="77"/>
              </a:rPr>
              <a:t>…</a:t>
            </a:r>
          </a:p>
        </p:txBody>
      </p:sp>
      <p:sp>
        <p:nvSpPr>
          <p:cNvPr id="28" name="AutoShape 17">
            <a:extLst>
              <a:ext uri="{FF2B5EF4-FFF2-40B4-BE49-F238E27FC236}">
                <a16:creationId xmlns:a16="http://schemas.microsoft.com/office/drawing/2014/main" id="{D3F51417-A0A7-E549-9080-D7C7901DE649}"/>
              </a:ext>
            </a:extLst>
          </p:cNvPr>
          <p:cNvSpPr>
            <a:spLocks noChangeAspect="1" noChangeArrowheads="1"/>
          </p:cNvSpPr>
          <p:nvPr/>
        </p:nvSpPr>
        <p:spPr bwMode="auto">
          <a:xfrm>
            <a:off x="3036747" y="4968765"/>
            <a:ext cx="216000" cy="211695"/>
          </a:xfrm>
          <a:prstGeom prst="flowChartConnector">
            <a:avLst/>
          </a:prstGeom>
          <a:solidFill>
            <a:schemeClr val="accent2">
              <a:alpha val="34000"/>
            </a:schemeClr>
          </a:solidFill>
          <a:ln w="9525">
            <a:solidFill>
              <a:schemeClr val="accent3"/>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9" name="AutoShape 21">
            <a:extLst>
              <a:ext uri="{FF2B5EF4-FFF2-40B4-BE49-F238E27FC236}">
                <a16:creationId xmlns:a16="http://schemas.microsoft.com/office/drawing/2014/main" id="{F3E0FAB3-453B-5841-A27E-CA95D1D646AC}"/>
              </a:ext>
            </a:extLst>
          </p:cNvPr>
          <p:cNvSpPr>
            <a:spLocks noChangeAspect="1" noChangeArrowheads="1"/>
          </p:cNvSpPr>
          <p:nvPr/>
        </p:nvSpPr>
        <p:spPr bwMode="auto">
          <a:xfrm>
            <a:off x="4241661" y="4854675"/>
            <a:ext cx="216000" cy="213362"/>
          </a:xfrm>
          <a:prstGeom prst="flowChartConnector">
            <a:avLst/>
          </a:prstGeom>
          <a:solidFill>
            <a:srgbClr val="CC0000">
              <a:alpha val="40000"/>
            </a:srgbClr>
          </a:solidFill>
          <a:ln w="9525">
            <a:solidFill>
              <a:schemeClr val="accent3"/>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30" name="AutoShape 31">
            <a:extLst>
              <a:ext uri="{FF2B5EF4-FFF2-40B4-BE49-F238E27FC236}">
                <a16:creationId xmlns:a16="http://schemas.microsoft.com/office/drawing/2014/main" id="{21E3ACF3-EFBB-3A44-A56E-847B791CEA85}"/>
              </a:ext>
            </a:extLst>
          </p:cNvPr>
          <p:cNvSpPr>
            <a:spLocks noChangeAspect="1" noChangeArrowheads="1"/>
          </p:cNvSpPr>
          <p:nvPr/>
        </p:nvSpPr>
        <p:spPr bwMode="auto">
          <a:xfrm>
            <a:off x="9622415" y="2386149"/>
            <a:ext cx="216000" cy="213363"/>
          </a:xfrm>
          <a:prstGeom prst="flowChartConnector">
            <a:avLst/>
          </a:prstGeom>
          <a:solidFill>
            <a:srgbClr val="990099">
              <a:alpha val="40000"/>
            </a:srgbClr>
          </a:solidFill>
          <a:ln w="9525">
            <a:solidFill>
              <a:schemeClr val="accent3"/>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Tree>
    <p:extLst>
      <p:ext uri="{BB962C8B-B14F-4D97-AF65-F5344CB8AC3E}">
        <p14:creationId xmlns:p14="http://schemas.microsoft.com/office/powerpoint/2010/main" val="11506812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CustomShape 3">
            <a:extLst>
              <a:ext uri="{FF2B5EF4-FFF2-40B4-BE49-F238E27FC236}">
                <a16:creationId xmlns:a16="http://schemas.microsoft.com/office/drawing/2014/main" id="{4D5B47E5-1B94-FD48-B780-2C01446EEA35}"/>
              </a:ext>
            </a:extLst>
          </p:cNvPr>
          <p:cNvSpPr/>
          <p:nvPr/>
        </p:nvSpPr>
        <p:spPr>
          <a:xfrm>
            <a:off x="6442365" y="1491271"/>
            <a:ext cx="2723576" cy="4051342"/>
          </a:xfrm>
          <a:prstGeom prst="rect">
            <a:avLst/>
          </a:prstGeom>
          <a:solidFill>
            <a:schemeClr val="accent6">
              <a:alpha val="10000"/>
            </a:schemeClr>
          </a:solidFill>
          <a:ln>
            <a:noFill/>
          </a:ln>
        </p:spPr>
        <p:style>
          <a:lnRef idx="2">
            <a:schemeClr val="accent1">
              <a:shade val="50000"/>
            </a:schemeClr>
          </a:lnRef>
          <a:fillRef idx="1">
            <a:schemeClr val="accent1"/>
          </a:fillRef>
          <a:effectRef idx="0">
            <a:schemeClr val="accent1"/>
          </a:effectRef>
          <a:fontRef idx="minor"/>
        </p:style>
      </p:sp>
      <p:sp>
        <p:nvSpPr>
          <p:cNvPr id="21" name="CustomShape 3">
            <a:extLst>
              <a:ext uri="{FF2B5EF4-FFF2-40B4-BE49-F238E27FC236}">
                <a16:creationId xmlns:a16="http://schemas.microsoft.com/office/drawing/2014/main" id="{77476041-181A-514B-9C16-B876B2121734}"/>
              </a:ext>
            </a:extLst>
          </p:cNvPr>
          <p:cNvSpPr/>
          <p:nvPr/>
        </p:nvSpPr>
        <p:spPr>
          <a:xfrm>
            <a:off x="3421242" y="1491271"/>
            <a:ext cx="3007268" cy="4051342"/>
          </a:xfrm>
          <a:prstGeom prst="rect">
            <a:avLst/>
          </a:prstGeom>
          <a:solidFill>
            <a:schemeClr val="accent4">
              <a:lumMod val="75000"/>
              <a:alpha val="10000"/>
            </a:schemeClr>
          </a:solidFill>
          <a:ln>
            <a:noFill/>
          </a:ln>
        </p:spPr>
        <p:style>
          <a:lnRef idx="2">
            <a:schemeClr val="accent1">
              <a:shade val="50000"/>
            </a:schemeClr>
          </a:lnRef>
          <a:fillRef idx="1">
            <a:schemeClr val="accent1"/>
          </a:fillRef>
          <a:effectRef idx="0">
            <a:schemeClr val="accent1"/>
          </a:effectRef>
          <a:fontRef idx="minor"/>
        </p:style>
      </p:sp>
      <p:pic>
        <p:nvPicPr>
          <p:cNvPr id="50" name="Imagen 24">
            <a:extLst>
              <a:ext uri="{FF2B5EF4-FFF2-40B4-BE49-F238E27FC236}">
                <a16:creationId xmlns:a16="http://schemas.microsoft.com/office/drawing/2014/main" id="{1CC55EFA-261D-804C-AD52-E3481868279F}"/>
              </a:ext>
            </a:extLst>
          </p:cNvPr>
          <p:cNvPicPr>
            <a:picLocks noChangeAspect="1"/>
          </p:cNvPicPr>
          <p:nvPr/>
        </p:nvPicPr>
        <p:blipFill rotWithShape="1">
          <a:blip r:embed="rId2"/>
          <a:srcRect t="6241"/>
          <a:stretch/>
        </p:blipFill>
        <p:spPr>
          <a:xfrm>
            <a:off x="3379677" y="1717287"/>
            <a:ext cx="5824364" cy="3755421"/>
          </a:xfrm>
          <a:prstGeom prst="rect">
            <a:avLst/>
          </a:prstGeom>
        </p:spPr>
      </p:pic>
      <p:sp>
        <p:nvSpPr>
          <p:cNvPr id="49" name="Título 1">
            <a:extLst>
              <a:ext uri="{FF2B5EF4-FFF2-40B4-BE49-F238E27FC236}">
                <a16:creationId xmlns:a16="http://schemas.microsoft.com/office/drawing/2014/main" id="{004E6772-244B-E744-B277-C26C98F8F622}"/>
              </a:ext>
            </a:extLst>
          </p:cNvPr>
          <p:cNvSpPr>
            <a:spLocks noGrp="1"/>
          </p:cNvSpPr>
          <p:nvPr>
            <p:ph type="title"/>
          </p:nvPr>
        </p:nvSpPr>
        <p:spPr>
          <a:xfrm>
            <a:off x="462890" y="218250"/>
            <a:ext cx="11077946"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Light" panose="020B0402020203020204" pitchFamily="34" charset="77"/>
              </a:rPr>
              <a:t>near-term</a:t>
            </a:r>
            <a:r>
              <a:rPr lang="es-ES" sz="3600" dirty="0">
                <a:latin typeface="Avenir Light" panose="020B0402020203020204" pitchFamily="34" charset="77"/>
              </a:rPr>
              <a:t> </a:t>
            </a:r>
            <a:r>
              <a:rPr lang="es-ES" sz="3600" dirty="0" err="1">
                <a:latin typeface="Avenir Light" panose="020B0402020203020204" pitchFamily="34" charset="77"/>
              </a:rPr>
              <a:t>climate</a:t>
            </a:r>
            <a:r>
              <a:rPr lang="es-ES" sz="3600" dirty="0">
                <a:latin typeface="Avenir Light" panose="020B0402020203020204" pitchFamily="34" charset="77"/>
              </a:rPr>
              <a:t> </a:t>
            </a:r>
            <a:r>
              <a:rPr lang="es-ES" sz="3600" dirty="0" err="1">
                <a:latin typeface="Avenir Light" panose="020B0402020203020204" pitchFamily="34" charset="77"/>
              </a:rPr>
              <a:t>prediction</a:t>
            </a:r>
            <a:endParaRPr lang="es-ES" sz="3600" dirty="0">
              <a:latin typeface="Avenir Light" panose="020B0402020203020204" pitchFamily="34" charset="77"/>
            </a:endParaRPr>
          </a:p>
        </p:txBody>
      </p:sp>
      <p:sp>
        <p:nvSpPr>
          <p:cNvPr id="37" name="Título 1">
            <a:extLst>
              <a:ext uri="{FF2B5EF4-FFF2-40B4-BE49-F238E27FC236}">
                <a16:creationId xmlns:a16="http://schemas.microsoft.com/office/drawing/2014/main" id="{475C9A20-E6F0-2F49-BF09-22F7CAA24937}"/>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An</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example</a:t>
            </a:r>
            <a:r>
              <a:rPr lang="es-ES" sz="2700" b="0" dirty="0">
                <a:solidFill>
                  <a:schemeClr val="tx1"/>
                </a:solidFill>
                <a:latin typeface="Avenir Light" panose="020B0402020203020204" pitchFamily="34" charset="77"/>
              </a:rPr>
              <a:t> of </a:t>
            </a:r>
            <a:r>
              <a:rPr lang="es-ES" sz="2700" b="0" dirty="0" err="1">
                <a:solidFill>
                  <a:schemeClr val="tx1"/>
                </a:solidFill>
                <a:latin typeface="Avenir Light" panose="020B0402020203020204" pitchFamily="34" charset="77"/>
              </a:rPr>
              <a:t>skill</a:t>
            </a:r>
            <a:r>
              <a:rPr lang="es-ES" sz="2700" b="0" dirty="0">
                <a:solidFill>
                  <a:schemeClr val="tx1"/>
                </a:solidFill>
                <a:latin typeface="Avenir Light" panose="020B0402020203020204" pitchFamily="34" charset="77"/>
              </a:rPr>
              <a:t> in </a:t>
            </a:r>
            <a:r>
              <a:rPr lang="es-ES" sz="2700" b="0" dirty="0" err="1">
                <a:solidFill>
                  <a:schemeClr val="tx1"/>
                </a:solidFill>
                <a:latin typeface="Avenir Light" panose="020B0402020203020204" pitchFamily="34" charset="77"/>
              </a:rPr>
              <a:t>decadal</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climate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predictions</a:t>
            </a:r>
            <a:endParaRPr lang="es-ES" sz="2700" dirty="0">
              <a:solidFill>
                <a:schemeClr val="tx1"/>
              </a:solidFill>
              <a:latin typeface="Avenir Light" panose="020B0402020203020204" pitchFamily="34" charset="77"/>
            </a:endParaRPr>
          </a:p>
        </p:txBody>
      </p:sp>
      <p:sp>
        <p:nvSpPr>
          <p:cNvPr id="29" name="Rectángulo 12">
            <a:extLst>
              <a:ext uri="{FF2B5EF4-FFF2-40B4-BE49-F238E27FC236}">
                <a16:creationId xmlns:a16="http://schemas.microsoft.com/office/drawing/2014/main" id="{68B5CF0F-16E1-F445-B5DF-7D6A612ECD75}"/>
              </a:ext>
            </a:extLst>
          </p:cNvPr>
          <p:cNvSpPr/>
          <p:nvPr/>
        </p:nvSpPr>
        <p:spPr>
          <a:xfrm>
            <a:off x="7601641" y="5270649"/>
            <a:ext cx="1564300" cy="174407"/>
          </a:xfrm>
          <a:prstGeom prst="rect">
            <a:avLst/>
          </a:prstGeom>
        </p:spPr>
        <p:txBody>
          <a:bodyPr wrap="square">
            <a:spAutoFit/>
          </a:bodyPr>
          <a:lstStyle/>
          <a:p>
            <a:pPr algn="ctr"/>
            <a:r>
              <a:rPr lang="es-ES" sz="800" baseline="30000" dirty="0"/>
              <a:t> </a:t>
            </a:r>
            <a:endParaRPr lang="es-ES" sz="800" dirty="0">
              <a:solidFill>
                <a:srgbClr val="000000"/>
              </a:solidFill>
            </a:endParaRPr>
          </a:p>
        </p:txBody>
      </p:sp>
      <p:grpSp>
        <p:nvGrpSpPr>
          <p:cNvPr id="31" name="Agrupar 5">
            <a:extLst>
              <a:ext uri="{FF2B5EF4-FFF2-40B4-BE49-F238E27FC236}">
                <a16:creationId xmlns:a16="http://schemas.microsoft.com/office/drawing/2014/main" id="{6684D43E-92B4-7444-9F68-8F5868A8807A}"/>
              </a:ext>
            </a:extLst>
          </p:cNvPr>
          <p:cNvGrpSpPr/>
          <p:nvPr/>
        </p:nvGrpSpPr>
        <p:grpSpPr>
          <a:xfrm>
            <a:off x="830764" y="2430896"/>
            <a:ext cx="2483432" cy="1442539"/>
            <a:chOff x="165100" y="2946400"/>
            <a:chExt cx="1524000" cy="939800"/>
          </a:xfrm>
        </p:grpSpPr>
        <p:pic>
          <p:nvPicPr>
            <p:cNvPr id="32" name="Imagen 23">
              <a:extLst>
                <a:ext uri="{FF2B5EF4-FFF2-40B4-BE49-F238E27FC236}">
                  <a16:creationId xmlns:a16="http://schemas.microsoft.com/office/drawing/2014/main" id="{963E62CA-C6D6-1B44-8A6C-F965E77C49DF}"/>
                </a:ext>
              </a:extLst>
            </p:cNvPr>
            <p:cNvPicPr>
              <a:picLocks noChangeAspect="1"/>
            </p:cNvPicPr>
            <p:nvPr/>
          </p:nvPicPr>
          <p:blipFill rotWithShape="1">
            <a:blip r:embed="rId3"/>
            <a:srcRect l="8992" t="47544" r="50371" b="17239"/>
            <a:stretch/>
          </p:blipFill>
          <p:spPr>
            <a:xfrm>
              <a:off x="177800" y="2959100"/>
              <a:ext cx="1511300" cy="927100"/>
            </a:xfrm>
            <a:prstGeom prst="rect">
              <a:avLst/>
            </a:prstGeom>
          </p:spPr>
        </p:pic>
        <p:sp>
          <p:nvSpPr>
            <p:cNvPr id="33" name="Rectángulo 3">
              <a:extLst>
                <a:ext uri="{FF2B5EF4-FFF2-40B4-BE49-F238E27FC236}">
                  <a16:creationId xmlns:a16="http://schemas.microsoft.com/office/drawing/2014/main" id="{AF54471C-8CB0-8D4F-B761-849A0E6C86CA}"/>
                </a:ext>
              </a:extLst>
            </p:cNvPr>
            <p:cNvSpPr/>
            <p:nvPr/>
          </p:nvSpPr>
          <p:spPr>
            <a:xfrm>
              <a:off x="165100" y="2946400"/>
              <a:ext cx="1524000" cy="939800"/>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34" name="Agrupar 4">
            <a:extLst>
              <a:ext uri="{FF2B5EF4-FFF2-40B4-BE49-F238E27FC236}">
                <a16:creationId xmlns:a16="http://schemas.microsoft.com/office/drawing/2014/main" id="{A65CDBB8-DB80-D647-929D-A5BE6836E02B}"/>
              </a:ext>
            </a:extLst>
          </p:cNvPr>
          <p:cNvGrpSpPr/>
          <p:nvPr/>
        </p:nvGrpSpPr>
        <p:grpSpPr>
          <a:xfrm>
            <a:off x="9305640" y="2425695"/>
            <a:ext cx="2249049" cy="1392320"/>
            <a:chOff x="7442200" y="2870200"/>
            <a:chExt cx="1612900" cy="952500"/>
          </a:xfrm>
        </p:grpSpPr>
        <p:pic>
          <p:nvPicPr>
            <p:cNvPr id="35" name="Imagen 13">
              <a:extLst>
                <a:ext uri="{FF2B5EF4-FFF2-40B4-BE49-F238E27FC236}">
                  <a16:creationId xmlns:a16="http://schemas.microsoft.com/office/drawing/2014/main" id="{B3860AFD-261C-B148-B2EC-B2627D684E58}"/>
                </a:ext>
              </a:extLst>
            </p:cNvPr>
            <p:cNvPicPr>
              <a:picLocks noChangeAspect="1"/>
            </p:cNvPicPr>
            <p:nvPr/>
          </p:nvPicPr>
          <p:blipFill rotWithShape="1">
            <a:blip r:embed="rId3"/>
            <a:srcRect l="55125" t="47462" r="3407" b="17941"/>
            <a:stretch/>
          </p:blipFill>
          <p:spPr>
            <a:xfrm>
              <a:off x="7442200" y="2870200"/>
              <a:ext cx="1612900" cy="952500"/>
            </a:xfrm>
            <a:prstGeom prst="rect">
              <a:avLst/>
            </a:prstGeom>
          </p:spPr>
        </p:pic>
        <p:sp>
          <p:nvSpPr>
            <p:cNvPr id="36" name="Rectángulo 25">
              <a:extLst>
                <a:ext uri="{FF2B5EF4-FFF2-40B4-BE49-F238E27FC236}">
                  <a16:creationId xmlns:a16="http://schemas.microsoft.com/office/drawing/2014/main" id="{67EF3012-7B78-BE48-B39A-00B683D95678}"/>
                </a:ext>
              </a:extLst>
            </p:cNvPr>
            <p:cNvSpPr/>
            <p:nvPr/>
          </p:nvSpPr>
          <p:spPr>
            <a:xfrm>
              <a:off x="7454900" y="2882900"/>
              <a:ext cx="1600200" cy="939800"/>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39" name="CuadroTexto 2">
            <a:extLst>
              <a:ext uri="{FF2B5EF4-FFF2-40B4-BE49-F238E27FC236}">
                <a16:creationId xmlns:a16="http://schemas.microsoft.com/office/drawing/2014/main" id="{839F1F92-3ACA-6348-8492-FEE2E40B1D3C}"/>
              </a:ext>
            </a:extLst>
          </p:cNvPr>
          <p:cNvSpPr txBox="1">
            <a:spLocks noChangeArrowheads="1"/>
          </p:cNvSpPr>
          <p:nvPr/>
        </p:nvSpPr>
        <p:spPr bwMode="auto">
          <a:xfrm>
            <a:off x="5236353" y="5561743"/>
            <a:ext cx="2299027"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s-ES" sz="1500" i="1" dirty="0">
                <a:solidFill>
                  <a:schemeClr val="accent3">
                    <a:lumMod val="75000"/>
                  </a:schemeClr>
                </a:solidFill>
                <a:latin typeface="Avenir Light" panose="020B0402020203020204" pitchFamily="34" charset="77"/>
                <a:cs typeface="Calibri"/>
              </a:rPr>
              <a:t>Doblas Reyes et al (2013)</a:t>
            </a:r>
          </a:p>
        </p:txBody>
      </p:sp>
      <p:sp>
        <p:nvSpPr>
          <p:cNvPr id="46" name="CuadroTexto 52">
            <a:extLst>
              <a:ext uri="{FF2B5EF4-FFF2-40B4-BE49-F238E27FC236}">
                <a16:creationId xmlns:a16="http://schemas.microsoft.com/office/drawing/2014/main" id="{D17BFCE6-DA69-FE44-B751-50C77AACF35B}"/>
              </a:ext>
            </a:extLst>
          </p:cNvPr>
          <p:cNvSpPr txBox="1"/>
          <p:nvPr/>
        </p:nvSpPr>
        <p:spPr>
          <a:xfrm>
            <a:off x="1394185" y="2110305"/>
            <a:ext cx="1197764" cy="338554"/>
          </a:xfrm>
          <a:prstGeom prst="rect">
            <a:avLst/>
          </a:prstGeom>
          <a:noFill/>
        </p:spPr>
        <p:txBody>
          <a:bodyPr wrap="none" rtlCol="0">
            <a:spAutoFit/>
          </a:bodyPr>
          <a:lstStyle/>
          <a:p>
            <a:r>
              <a:rPr lang="es-ES" sz="1600" dirty="0">
                <a:solidFill>
                  <a:schemeClr val="accent4">
                    <a:lumMod val="75000"/>
                  </a:schemeClr>
                </a:solidFill>
                <a:latin typeface="Avenir Book" panose="02000503020000020003" pitchFamily="2" charset="0"/>
              </a:rPr>
              <a:t>AMV </a:t>
            </a:r>
            <a:r>
              <a:rPr lang="es-ES" sz="1600" dirty="0" err="1">
                <a:solidFill>
                  <a:schemeClr val="accent4">
                    <a:lumMod val="75000"/>
                  </a:schemeClr>
                </a:solidFill>
                <a:latin typeface="Avenir Book" panose="02000503020000020003" pitchFamily="2" charset="0"/>
              </a:rPr>
              <a:t>Index</a:t>
            </a:r>
            <a:endParaRPr lang="es-ES" sz="1600" dirty="0">
              <a:solidFill>
                <a:schemeClr val="accent4">
                  <a:lumMod val="75000"/>
                </a:schemeClr>
              </a:solidFill>
              <a:latin typeface="Avenir Book" panose="02000503020000020003" pitchFamily="2" charset="0"/>
            </a:endParaRPr>
          </a:p>
        </p:txBody>
      </p:sp>
      <p:sp>
        <p:nvSpPr>
          <p:cNvPr id="47" name="CuadroTexto 52">
            <a:extLst>
              <a:ext uri="{FF2B5EF4-FFF2-40B4-BE49-F238E27FC236}">
                <a16:creationId xmlns:a16="http://schemas.microsoft.com/office/drawing/2014/main" id="{6D9BBF75-0CE6-8849-9480-537E9DF23CAE}"/>
              </a:ext>
            </a:extLst>
          </p:cNvPr>
          <p:cNvSpPr txBox="1"/>
          <p:nvPr/>
        </p:nvSpPr>
        <p:spPr>
          <a:xfrm>
            <a:off x="9894693" y="2110305"/>
            <a:ext cx="1189749" cy="338554"/>
          </a:xfrm>
          <a:prstGeom prst="rect">
            <a:avLst/>
          </a:prstGeom>
          <a:noFill/>
        </p:spPr>
        <p:txBody>
          <a:bodyPr wrap="none" rtlCol="0">
            <a:spAutoFit/>
          </a:bodyPr>
          <a:lstStyle/>
          <a:p>
            <a:r>
              <a:rPr lang="es-ES" sz="1600" dirty="0">
                <a:solidFill>
                  <a:schemeClr val="accent6">
                    <a:lumMod val="75000"/>
                  </a:schemeClr>
                </a:solidFill>
                <a:latin typeface="Avenir" panose="02000503020000020003" pitchFamily="2" charset="0"/>
              </a:rPr>
              <a:t>PDO </a:t>
            </a:r>
            <a:r>
              <a:rPr lang="es-ES" sz="1600" dirty="0" err="1">
                <a:solidFill>
                  <a:schemeClr val="accent6">
                    <a:lumMod val="75000"/>
                  </a:schemeClr>
                </a:solidFill>
                <a:latin typeface="Avenir" panose="02000503020000020003" pitchFamily="2" charset="0"/>
              </a:rPr>
              <a:t>Index</a:t>
            </a:r>
            <a:endParaRPr lang="es-ES" sz="1600" dirty="0">
              <a:solidFill>
                <a:schemeClr val="accent6">
                  <a:lumMod val="75000"/>
                </a:schemeClr>
              </a:solidFill>
              <a:latin typeface="Avenir" panose="02000503020000020003" pitchFamily="2" charset="0"/>
            </a:endParaRPr>
          </a:p>
        </p:txBody>
      </p:sp>
      <p:sp>
        <p:nvSpPr>
          <p:cNvPr id="54" name="TextBox 53">
            <a:extLst>
              <a:ext uri="{FF2B5EF4-FFF2-40B4-BE49-F238E27FC236}">
                <a16:creationId xmlns:a16="http://schemas.microsoft.com/office/drawing/2014/main" id="{90FBA2E5-2F0C-9D40-BD90-831FE9EF1D4A}"/>
              </a:ext>
            </a:extLst>
          </p:cNvPr>
          <p:cNvSpPr txBox="1"/>
          <p:nvPr/>
        </p:nvSpPr>
        <p:spPr>
          <a:xfrm>
            <a:off x="300000" y="5938923"/>
            <a:ext cx="11592000" cy="707886"/>
          </a:xfrm>
          <a:prstGeom prst="rect">
            <a:avLst/>
          </a:prstGeom>
          <a:solidFill>
            <a:schemeClr val="accent4">
              <a:lumMod val="40000"/>
              <a:lumOff val="60000"/>
            </a:schemeClr>
          </a:solidFill>
        </p:spPr>
        <p:txBody>
          <a:bodyPr wrap="square" rtlCol="0" anchor="ctr">
            <a:spAutoFit/>
          </a:bodyPr>
          <a:lstStyle/>
          <a:p>
            <a:pPr algn="ctr"/>
            <a:r>
              <a:rPr lang="en-GB" sz="2000" dirty="0">
                <a:latin typeface="Avenir Book" panose="02000503020000020003" pitchFamily="2" charset="0"/>
              </a:rPr>
              <a:t>Only for the AMV the initialised forecasts show significant predictive skill and beat persistence for predictive horizons of up to 9 years</a:t>
            </a:r>
          </a:p>
        </p:txBody>
      </p:sp>
    </p:spTree>
    <p:extLst>
      <p:ext uri="{BB962C8B-B14F-4D97-AF65-F5344CB8AC3E}">
        <p14:creationId xmlns:p14="http://schemas.microsoft.com/office/powerpoint/2010/main" val="32209480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ítulo 1">
            <a:extLst>
              <a:ext uri="{FF2B5EF4-FFF2-40B4-BE49-F238E27FC236}">
                <a16:creationId xmlns:a16="http://schemas.microsoft.com/office/drawing/2014/main" id="{004E6772-244B-E744-B277-C26C98F8F622}"/>
              </a:ext>
            </a:extLst>
          </p:cNvPr>
          <p:cNvSpPr>
            <a:spLocks noGrp="1"/>
          </p:cNvSpPr>
          <p:nvPr>
            <p:ph type="title"/>
          </p:nvPr>
        </p:nvSpPr>
        <p:spPr>
          <a:xfrm>
            <a:off x="462890" y="218250"/>
            <a:ext cx="11077946"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Light" panose="020B0402020203020204" pitchFamily="34" charset="77"/>
              </a:rPr>
              <a:t>near-term</a:t>
            </a:r>
            <a:r>
              <a:rPr lang="es-ES" sz="3600" dirty="0">
                <a:latin typeface="Avenir Light" panose="020B0402020203020204" pitchFamily="34" charset="77"/>
              </a:rPr>
              <a:t> </a:t>
            </a:r>
            <a:r>
              <a:rPr lang="es-ES" sz="3600" dirty="0" err="1">
                <a:latin typeface="Avenir Light" panose="020B0402020203020204" pitchFamily="34" charset="77"/>
              </a:rPr>
              <a:t>climate</a:t>
            </a:r>
            <a:r>
              <a:rPr lang="es-ES" sz="3600" dirty="0">
                <a:latin typeface="Avenir Light" panose="020B0402020203020204" pitchFamily="34" charset="77"/>
              </a:rPr>
              <a:t> </a:t>
            </a:r>
            <a:r>
              <a:rPr lang="es-ES" sz="3600" dirty="0" err="1">
                <a:latin typeface="Avenir Light" panose="020B0402020203020204" pitchFamily="34" charset="77"/>
              </a:rPr>
              <a:t>prediction</a:t>
            </a:r>
            <a:endParaRPr lang="es-ES" sz="3600" dirty="0">
              <a:latin typeface="Avenir Light" panose="020B0402020203020204" pitchFamily="34" charset="77"/>
            </a:endParaRPr>
          </a:p>
        </p:txBody>
      </p:sp>
      <p:sp>
        <p:nvSpPr>
          <p:cNvPr id="37" name="Título 1">
            <a:extLst>
              <a:ext uri="{FF2B5EF4-FFF2-40B4-BE49-F238E27FC236}">
                <a16:creationId xmlns:a16="http://schemas.microsoft.com/office/drawing/2014/main" id="{475C9A20-E6F0-2F49-BF09-22F7CAA24937}"/>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Attributing</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skill</a:t>
            </a:r>
            <a:r>
              <a:rPr lang="es-ES" sz="2700" b="0" dirty="0">
                <a:solidFill>
                  <a:schemeClr val="tx1"/>
                </a:solidFill>
                <a:latin typeface="Avenir Light" panose="020B0402020203020204" pitchFamily="34" charset="77"/>
              </a:rPr>
              <a:t> in </a:t>
            </a:r>
            <a:r>
              <a:rPr lang="es-ES" sz="2700" b="0" dirty="0" err="1">
                <a:solidFill>
                  <a:schemeClr val="tx1"/>
                </a:solidFill>
                <a:latin typeface="Avenir Light" panose="020B0402020203020204" pitchFamily="34" charset="77"/>
              </a:rPr>
              <a:t>decadal</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climate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predictions</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internal</a:t>
            </a:r>
            <a:r>
              <a:rPr lang="es-ES" sz="2700" b="0" dirty="0">
                <a:solidFill>
                  <a:schemeClr val="tx1"/>
                </a:solidFill>
                <a:latin typeface="Avenir Light" panose="020B0402020203020204" pitchFamily="34" charset="77"/>
              </a:rPr>
              <a:t> vs </a:t>
            </a:r>
            <a:r>
              <a:rPr lang="es-ES" sz="2700" b="0" dirty="0" err="1">
                <a:solidFill>
                  <a:schemeClr val="tx1"/>
                </a:solidFill>
                <a:latin typeface="Avenir Light" panose="020B0402020203020204" pitchFamily="34" charset="77"/>
              </a:rPr>
              <a:t>forced</a:t>
            </a:r>
            <a:r>
              <a:rPr lang="es-ES" sz="2700" b="0" dirty="0">
                <a:solidFill>
                  <a:schemeClr val="tx1"/>
                </a:solidFill>
                <a:latin typeface="Avenir Light" panose="020B0402020203020204" pitchFamily="34" charset="77"/>
              </a:rPr>
              <a:t> </a:t>
            </a:r>
            <a:endParaRPr lang="es-ES" sz="2700" dirty="0">
              <a:solidFill>
                <a:schemeClr val="tx1"/>
              </a:solidFill>
              <a:latin typeface="Avenir Light" panose="020B0402020203020204" pitchFamily="34" charset="77"/>
            </a:endParaRPr>
          </a:p>
        </p:txBody>
      </p:sp>
      <p:pic>
        <p:nvPicPr>
          <p:cNvPr id="2" name="Picture 1">
            <a:extLst>
              <a:ext uri="{FF2B5EF4-FFF2-40B4-BE49-F238E27FC236}">
                <a16:creationId xmlns:a16="http://schemas.microsoft.com/office/drawing/2014/main" id="{17A6419A-8A48-BA43-8AE2-4D3F58D25799}"/>
              </a:ext>
            </a:extLst>
          </p:cNvPr>
          <p:cNvPicPr>
            <a:picLocks noChangeAspect="1"/>
          </p:cNvPicPr>
          <p:nvPr/>
        </p:nvPicPr>
        <p:blipFill rotWithShape="1">
          <a:blip r:embed="rId2"/>
          <a:srcRect t="15221"/>
          <a:stretch/>
        </p:blipFill>
        <p:spPr>
          <a:xfrm>
            <a:off x="990324" y="2635068"/>
            <a:ext cx="5105676" cy="2282765"/>
          </a:xfrm>
          <a:prstGeom prst="rect">
            <a:avLst/>
          </a:prstGeom>
        </p:spPr>
      </p:pic>
      <p:sp>
        <p:nvSpPr>
          <p:cNvPr id="20" name="CuadroTexto 2">
            <a:extLst>
              <a:ext uri="{FF2B5EF4-FFF2-40B4-BE49-F238E27FC236}">
                <a16:creationId xmlns:a16="http://schemas.microsoft.com/office/drawing/2014/main" id="{975D3FB8-D5E4-084E-AE08-8F13527684DA}"/>
              </a:ext>
            </a:extLst>
          </p:cNvPr>
          <p:cNvSpPr txBox="1">
            <a:spLocks noChangeArrowheads="1"/>
          </p:cNvSpPr>
          <p:nvPr/>
        </p:nvSpPr>
        <p:spPr bwMode="auto">
          <a:xfrm>
            <a:off x="9581322" y="4949588"/>
            <a:ext cx="1736309"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s-ES" sz="1500" i="1" dirty="0" err="1">
                <a:solidFill>
                  <a:schemeClr val="accent3">
                    <a:lumMod val="75000"/>
                  </a:schemeClr>
                </a:solidFill>
                <a:latin typeface="Avenir Light" panose="020B0402020203020204" pitchFamily="34" charset="77"/>
                <a:cs typeface="Calibri"/>
              </a:rPr>
              <a:t>Yeager</a:t>
            </a:r>
            <a:r>
              <a:rPr lang="es-ES" sz="1500" i="1" dirty="0">
                <a:solidFill>
                  <a:schemeClr val="accent3">
                    <a:lumMod val="75000"/>
                  </a:schemeClr>
                </a:solidFill>
                <a:latin typeface="Avenir Light" panose="020B0402020203020204" pitchFamily="34" charset="77"/>
                <a:cs typeface="Calibri"/>
              </a:rPr>
              <a:t> et al (2018)</a:t>
            </a:r>
          </a:p>
        </p:txBody>
      </p:sp>
      <p:pic>
        <p:nvPicPr>
          <p:cNvPr id="4" name="Picture 3">
            <a:extLst>
              <a:ext uri="{FF2B5EF4-FFF2-40B4-BE49-F238E27FC236}">
                <a16:creationId xmlns:a16="http://schemas.microsoft.com/office/drawing/2014/main" id="{198D1937-FFF2-044D-98A0-26892BC9D4C0}"/>
              </a:ext>
            </a:extLst>
          </p:cNvPr>
          <p:cNvPicPr>
            <a:picLocks noChangeAspect="1"/>
          </p:cNvPicPr>
          <p:nvPr/>
        </p:nvPicPr>
        <p:blipFill>
          <a:blip r:embed="rId3"/>
          <a:stretch>
            <a:fillRect/>
          </a:stretch>
        </p:blipFill>
        <p:spPr>
          <a:xfrm>
            <a:off x="2919619" y="4907495"/>
            <a:ext cx="6661703" cy="562169"/>
          </a:xfrm>
          <a:prstGeom prst="rect">
            <a:avLst/>
          </a:prstGeom>
        </p:spPr>
      </p:pic>
      <p:sp>
        <p:nvSpPr>
          <p:cNvPr id="22" name="CuadroTexto 52">
            <a:extLst>
              <a:ext uri="{FF2B5EF4-FFF2-40B4-BE49-F238E27FC236}">
                <a16:creationId xmlns:a16="http://schemas.microsoft.com/office/drawing/2014/main" id="{33AAB856-B8D0-AE48-B8B2-09F84BA91AF2}"/>
              </a:ext>
            </a:extLst>
          </p:cNvPr>
          <p:cNvSpPr txBox="1"/>
          <p:nvPr/>
        </p:nvSpPr>
        <p:spPr>
          <a:xfrm>
            <a:off x="1439868" y="1944139"/>
            <a:ext cx="4445128" cy="646331"/>
          </a:xfrm>
          <a:prstGeom prst="rect">
            <a:avLst/>
          </a:prstGeom>
          <a:noFill/>
        </p:spPr>
        <p:txBody>
          <a:bodyPr wrap="none" rtlCol="0">
            <a:spAutoFit/>
          </a:bodyPr>
          <a:lstStyle/>
          <a:p>
            <a:pPr algn="ctr"/>
            <a:r>
              <a:rPr lang="es-ES" dirty="0" err="1">
                <a:solidFill>
                  <a:schemeClr val="accent5"/>
                </a:solidFill>
                <a:latin typeface="Avenir" panose="02000503020000020003" pitchFamily="2" charset="0"/>
              </a:rPr>
              <a:t>Correlation</a:t>
            </a:r>
            <a:r>
              <a:rPr lang="es-ES" dirty="0">
                <a:solidFill>
                  <a:schemeClr val="accent5"/>
                </a:solidFill>
                <a:latin typeface="Avenir" panose="02000503020000020003" pitchFamily="2" charset="0"/>
              </a:rPr>
              <a:t> </a:t>
            </a:r>
            <a:r>
              <a:rPr lang="es-ES" dirty="0" err="1">
                <a:solidFill>
                  <a:schemeClr val="accent5"/>
                </a:solidFill>
                <a:latin typeface="Avenir" panose="02000503020000020003" pitchFamily="2" charset="0"/>
              </a:rPr>
              <a:t>Initialised</a:t>
            </a:r>
            <a:r>
              <a:rPr lang="es-ES" dirty="0">
                <a:solidFill>
                  <a:schemeClr val="accent5"/>
                </a:solidFill>
                <a:latin typeface="Avenir" panose="02000503020000020003" pitchFamily="2" charset="0"/>
              </a:rPr>
              <a:t> </a:t>
            </a:r>
            <a:r>
              <a:rPr lang="es-ES" dirty="0" err="1">
                <a:solidFill>
                  <a:schemeClr val="accent5"/>
                </a:solidFill>
                <a:latin typeface="Avenir" panose="02000503020000020003" pitchFamily="2" charset="0"/>
              </a:rPr>
              <a:t>Predictions</a:t>
            </a:r>
            <a:r>
              <a:rPr lang="es-ES" dirty="0">
                <a:solidFill>
                  <a:schemeClr val="accent5"/>
                </a:solidFill>
                <a:latin typeface="Avenir" panose="02000503020000020003" pitchFamily="2" charset="0"/>
              </a:rPr>
              <a:t> vs OBS </a:t>
            </a:r>
          </a:p>
          <a:p>
            <a:pPr algn="ctr"/>
            <a:r>
              <a:rPr lang="es-ES" b="1" i="1" dirty="0" err="1">
                <a:solidFill>
                  <a:schemeClr val="accent5"/>
                </a:solidFill>
                <a:latin typeface="Avenir Book" panose="02000503020000020003" pitchFamily="2" charset="0"/>
              </a:rPr>
              <a:t>Forecast</a:t>
            </a:r>
            <a:r>
              <a:rPr lang="es-ES" b="1" i="1" dirty="0">
                <a:solidFill>
                  <a:schemeClr val="accent5"/>
                </a:solidFill>
                <a:latin typeface="Avenir Book" panose="02000503020000020003" pitchFamily="2" charset="0"/>
              </a:rPr>
              <a:t> </a:t>
            </a:r>
            <a:r>
              <a:rPr lang="es-ES" b="1" i="1" dirty="0" err="1">
                <a:solidFill>
                  <a:schemeClr val="accent5"/>
                </a:solidFill>
                <a:latin typeface="Avenir Book" panose="02000503020000020003" pitchFamily="2" charset="0"/>
              </a:rPr>
              <a:t>years</a:t>
            </a:r>
            <a:r>
              <a:rPr lang="es-ES" b="1" i="1" dirty="0">
                <a:solidFill>
                  <a:schemeClr val="accent5"/>
                </a:solidFill>
                <a:latin typeface="Avenir Book" panose="02000503020000020003" pitchFamily="2" charset="0"/>
              </a:rPr>
              <a:t> 1 to 5</a:t>
            </a:r>
          </a:p>
        </p:txBody>
      </p:sp>
    </p:spTree>
    <p:extLst>
      <p:ext uri="{BB962C8B-B14F-4D97-AF65-F5344CB8AC3E}">
        <p14:creationId xmlns:p14="http://schemas.microsoft.com/office/powerpoint/2010/main" val="3686893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ítulo 1">
            <a:extLst>
              <a:ext uri="{FF2B5EF4-FFF2-40B4-BE49-F238E27FC236}">
                <a16:creationId xmlns:a16="http://schemas.microsoft.com/office/drawing/2014/main" id="{004E6772-244B-E744-B277-C26C98F8F622}"/>
              </a:ext>
            </a:extLst>
          </p:cNvPr>
          <p:cNvSpPr>
            <a:spLocks noGrp="1"/>
          </p:cNvSpPr>
          <p:nvPr>
            <p:ph type="title"/>
          </p:nvPr>
        </p:nvSpPr>
        <p:spPr>
          <a:xfrm>
            <a:off x="462890" y="218250"/>
            <a:ext cx="11077946"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t>
            </a:r>
            <a:r>
              <a:rPr lang="es-ES" sz="3600" b="0" dirty="0" err="1">
                <a:latin typeface="Avenir Light" panose="020B0402020203020204" pitchFamily="34" charset="77"/>
              </a:rPr>
              <a:t>Models</a:t>
            </a:r>
            <a:r>
              <a:rPr lang="es-ES" sz="3600" b="0" dirty="0">
                <a:latin typeface="Avenir Light" panose="020B0402020203020204" pitchFamily="34" charset="77"/>
              </a:rPr>
              <a:t> </a:t>
            </a:r>
            <a:r>
              <a:rPr lang="es-ES" sz="3600" b="0" dirty="0" err="1">
                <a:latin typeface="Avenir Light" panose="020B0402020203020204" pitchFamily="34" charset="77"/>
              </a:rPr>
              <a:t>for</a:t>
            </a:r>
            <a:r>
              <a:rPr lang="es-ES" sz="3600" b="0" dirty="0">
                <a:latin typeface="Avenir Light" panose="020B0402020203020204" pitchFamily="34" charset="77"/>
              </a:rPr>
              <a:t> </a:t>
            </a:r>
            <a:r>
              <a:rPr lang="es-ES" sz="3600" dirty="0" err="1">
                <a:latin typeface="Avenir Light" panose="020B0402020203020204" pitchFamily="34" charset="77"/>
              </a:rPr>
              <a:t>near-term</a:t>
            </a:r>
            <a:r>
              <a:rPr lang="es-ES" sz="3600" dirty="0">
                <a:latin typeface="Avenir Light" panose="020B0402020203020204" pitchFamily="34" charset="77"/>
              </a:rPr>
              <a:t> </a:t>
            </a:r>
            <a:r>
              <a:rPr lang="es-ES" sz="3600" dirty="0" err="1">
                <a:latin typeface="Avenir Light" panose="020B0402020203020204" pitchFamily="34" charset="77"/>
              </a:rPr>
              <a:t>climate</a:t>
            </a:r>
            <a:r>
              <a:rPr lang="es-ES" sz="3600" dirty="0">
                <a:latin typeface="Avenir Light" panose="020B0402020203020204" pitchFamily="34" charset="77"/>
              </a:rPr>
              <a:t> </a:t>
            </a:r>
            <a:r>
              <a:rPr lang="es-ES" sz="3600" dirty="0" err="1">
                <a:latin typeface="Avenir Light" panose="020B0402020203020204" pitchFamily="34" charset="77"/>
              </a:rPr>
              <a:t>prediction</a:t>
            </a:r>
            <a:endParaRPr lang="es-ES" sz="3600" dirty="0">
              <a:latin typeface="Avenir Light" panose="020B0402020203020204" pitchFamily="34" charset="77"/>
            </a:endParaRPr>
          </a:p>
        </p:txBody>
      </p:sp>
      <p:sp>
        <p:nvSpPr>
          <p:cNvPr id="37" name="Título 1">
            <a:extLst>
              <a:ext uri="{FF2B5EF4-FFF2-40B4-BE49-F238E27FC236}">
                <a16:creationId xmlns:a16="http://schemas.microsoft.com/office/drawing/2014/main" id="{475C9A20-E6F0-2F49-BF09-22F7CAA24937}"/>
              </a:ext>
            </a:extLst>
          </p:cNvPr>
          <p:cNvSpPr txBox="1">
            <a:spLocks/>
          </p:cNvSpPr>
          <p:nvPr/>
        </p:nvSpPr>
        <p:spPr>
          <a:xfrm>
            <a:off x="476745" y="869415"/>
            <a:ext cx="10967110" cy="74521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pPr algn="l"/>
            <a:r>
              <a:rPr lang="es-ES" sz="2700" b="0" dirty="0" err="1">
                <a:solidFill>
                  <a:schemeClr val="tx1"/>
                </a:solidFill>
                <a:latin typeface="Avenir Light" panose="020B0402020203020204" pitchFamily="34" charset="77"/>
              </a:rPr>
              <a:t>Attributing</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skill</a:t>
            </a:r>
            <a:r>
              <a:rPr lang="es-ES" sz="2700" b="0" dirty="0">
                <a:solidFill>
                  <a:schemeClr val="tx1"/>
                </a:solidFill>
                <a:latin typeface="Avenir Light" panose="020B0402020203020204" pitchFamily="34" charset="77"/>
              </a:rPr>
              <a:t> in </a:t>
            </a:r>
            <a:r>
              <a:rPr lang="es-ES" sz="2700" b="0" dirty="0" err="1">
                <a:solidFill>
                  <a:schemeClr val="tx1"/>
                </a:solidFill>
                <a:latin typeface="Avenir Light" panose="020B0402020203020204" pitchFamily="34" charset="77"/>
              </a:rPr>
              <a:t>decadal</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climate</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predictions</a:t>
            </a:r>
            <a:r>
              <a:rPr lang="es-ES" sz="2700" b="0" dirty="0">
                <a:solidFill>
                  <a:schemeClr val="tx1"/>
                </a:solidFill>
                <a:latin typeface="Avenir Light" panose="020B0402020203020204" pitchFamily="34" charset="77"/>
              </a:rPr>
              <a:t>: </a:t>
            </a:r>
            <a:r>
              <a:rPr lang="es-ES" sz="2700" b="0" dirty="0" err="1">
                <a:solidFill>
                  <a:schemeClr val="tx1"/>
                </a:solidFill>
                <a:latin typeface="Avenir Light" panose="020B0402020203020204" pitchFamily="34" charset="77"/>
              </a:rPr>
              <a:t>internal</a:t>
            </a:r>
            <a:r>
              <a:rPr lang="es-ES" sz="2700" b="0" dirty="0">
                <a:solidFill>
                  <a:schemeClr val="tx1"/>
                </a:solidFill>
                <a:latin typeface="Avenir Light" panose="020B0402020203020204" pitchFamily="34" charset="77"/>
              </a:rPr>
              <a:t> vs </a:t>
            </a:r>
            <a:r>
              <a:rPr lang="es-ES" sz="2700" b="0" dirty="0" err="1">
                <a:solidFill>
                  <a:schemeClr val="tx1"/>
                </a:solidFill>
                <a:latin typeface="Avenir Light" panose="020B0402020203020204" pitchFamily="34" charset="77"/>
              </a:rPr>
              <a:t>forced</a:t>
            </a:r>
            <a:r>
              <a:rPr lang="es-ES" sz="2700" b="0" dirty="0">
                <a:solidFill>
                  <a:schemeClr val="tx1"/>
                </a:solidFill>
                <a:latin typeface="Avenir Light" panose="020B0402020203020204" pitchFamily="34" charset="77"/>
              </a:rPr>
              <a:t> </a:t>
            </a:r>
            <a:endParaRPr lang="es-ES" sz="2700" dirty="0">
              <a:solidFill>
                <a:schemeClr val="tx1"/>
              </a:solidFill>
              <a:latin typeface="Avenir Light" panose="020B0402020203020204" pitchFamily="34" charset="77"/>
            </a:endParaRPr>
          </a:p>
        </p:txBody>
      </p:sp>
      <p:pic>
        <p:nvPicPr>
          <p:cNvPr id="2" name="Picture 1">
            <a:extLst>
              <a:ext uri="{FF2B5EF4-FFF2-40B4-BE49-F238E27FC236}">
                <a16:creationId xmlns:a16="http://schemas.microsoft.com/office/drawing/2014/main" id="{17A6419A-8A48-BA43-8AE2-4D3F58D25799}"/>
              </a:ext>
            </a:extLst>
          </p:cNvPr>
          <p:cNvPicPr>
            <a:picLocks noChangeAspect="1"/>
          </p:cNvPicPr>
          <p:nvPr/>
        </p:nvPicPr>
        <p:blipFill rotWithShape="1">
          <a:blip r:embed="rId2"/>
          <a:srcRect t="15221"/>
          <a:stretch/>
        </p:blipFill>
        <p:spPr>
          <a:xfrm>
            <a:off x="990324" y="2635068"/>
            <a:ext cx="5105676" cy="2282765"/>
          </a:xfrm>
          <a:prstGeom prst="rect">
            <a:avLst/>
          </a:prstGeom>
        </p:spPr>
      </p:pic>
      <p:pic>
        <p:nvPicPr>
          <p:cNvPr id="3" name="Picture 2">
            <a:extLst>
              <a:ext uri="{FF2B5EF4-FFF2-40B4-BE49-F238E27FC236}">
                <a16:creationId xmlns:a16="http://schemas.microsoft.com/office/drawing/2014/main" id="{F4B9622C-54AA-4640-A281-20FCC6346047}"/>
              </a:ext>
            </a:extLst>
          </p:cNvPr>
          <p:cNvPicPr>
            <a:picLocks noChangeAspect="1"/>
          </p:cNvPicPr>
          <p:nvPr/>
        </p:nvPicPr>
        <p:blipFill>
          <a:blip r:embed="rId3"/>
          <a:stretch>
            <a:fillRect/>
          </a:stretch>
        </p:blipFill>
        <p:spPr>
          <a:xfrm>
            <a:off x="6095998" y="2503618"/>
            <a:ext cx="5112000" cy="2430052"/>
          </a:xfrm>
          <a:prstGeom prst="rect">
            <a:avLst/>
          </a:prstGeom>
        </p:spPr>
      </p:pic>
      <p:sp>
        <p:nvSpPr>
          <p:cNvPr id="20" name="CuadroTexto 2">
            <a:extLst>
              <a:ext uri="{FF2B5EF4-FFF2-40B4-BE49-F238E27FC236}">
                <a16:creationId xmlns:a16="http://schemas.microsoft.com/office/drawing/2014/main" id="{975D3FB8-D5E4-084E-AE08-8F13527684DA}"/>
              </a:ext>
            </a:extLst>
          </p:cNvPr>
          <p:cNvSpPr txBox="1">
            <a:spLocks noChangeArrowheads="1"/>
          </p:cNvSpPr>
          <p:nvPr/>
        </p:nvSpPr>
        <p:spPr bwMode="auto">
          <a:xfrm>
            <a:off x="9581322" y="4949588"/>
            <a:ext cx="1736309"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s-ES" sz="1500" i="1" dirty="0" err="1">
                <a:solidFill>
                  <a:schemeClr val="accent3">
                    <a:lumMod val="75000"/>
                  </a:schemeClr>
                </a:solidFill>
                <a:latin typeface="Avenir Light" panose="020B0402020203020204" pitchFamily="34" charset="77"/>
                <a:cs typeface="Calibri"/>
              </a:rPr>
              <a:t>Yeager</a:t>
            </a:r>
            <a:r>
              <a:rPr lang="es-ES" sz="1500" i="1" dirty="0">
                <a:solidFill>
                  <a:schemeClr val="accent3">
                    <a:lumMod val="75000"/>
                  </a:schemeClr>
                </a:solidFill>
                <a:latin typeface="Avenir Light" panose="020B0402020203020204" pitchFamily="34" charset="77"/>
                <a:cs typeface="Calibri"/>
              </a:rPr>
              <a:t> et al (2018)</a:t>
            </a:r>
          </a:p>
        </p:txBody>
      </p:sp>
      <p:pic>
        <p:nvPicPr>
          <p:cNvPr id="4" name="Picture 3">
            <a:extLst>
              <a:ext uri="{FF2B5EF4-FFF2-40B4-BE49-F238E27FC236}">
                <a16:creationId xmlns:a16="http://schemas.microsoft.com/office/drawing/2014/main" id="{198D1937-FFF2-044D-98A0-26892BC9D4C0}"/>
              </a:ext>
            </a:extLst>
          </p:cNvPr>
          <p:cNvPicPr>
            <a:picLocks noChangeAspect="1"/>
          </p:cNvPicPr>
          <p:nvPr/>
        </p:nvPicPr>
        <p:blipFill>
          <a:blip r:embed="rId4"/>
          <a:stretch>
            <a:fillRect/>
          </a:stretch>
        </p:blipFill>
        <p:spPr>
          <a:xfrm>
            <a:off x="2919619" y="4907495"/>
            <a:ext cx="6661703" cy="562169"/>
          </a:xfrm>
          <a:prstGeom prst="rect">
            <a:avLst/>
          </a:prstGeom>
        </p:spPr>
      </p:pic>
      <p:sp>
        <p:nvSpPr>
          <p:cNvPr id="22" name="CuadroTexto 52">
            <a:extLst>
              <a:ext uri="{FF2B5EF4-FFF2-40B4-BE49-F238E27FC236}">
                <a16:creationId xmlns:a16="http://schemas.microsoft.com/office/drawing/2014/main" id="{33AAB856-B8D0-AE48-B8B2-09F84BA91AF2}"/>
              </a:ext>
            </a:extLst>
          </p:cNvPr>
          <p:cNvSpPr txBox="1"/>
          <p:nvPr/>
        </p:nvSpPr>
        <p:spPr>
          <a:xfrm>
            <a:off x="1439868" y="1944139"/>
            <a:ext cx="4445128" cy="646331"/>
          </a:xfrm>
          <a:prstGeom prst="rect">
            <a:avLst/>
          </a:prstGeom>
          <a:noFill/>
        </p:spPr>
        <p:txBody>
          <a:bodyPr wrap="none" rtlCol="0">
            <a:spAutoFit/>
          </a:bodyPr>
          <a:lstStyle/>
          <a:p>
            <a:pPr algn="ctr"/>
            <a:r>
              <a:rPr lang="es-ES" dirty="0" err="1">
                <a:solidFill>
                  <a:schemeClr val="accent5"/>
                </a:solidFill>
                <a:latin typeface="Avenir" panose="02000503020000020003" pitchFamily="2" charset="0"/>
              </a:rPr>
              <a:t>Correlation</a:t>
            </a:r>
            <a:r>
              <a:rPr lang="es-ES" dirty="0">
                <a:solidFill>
                  <a:schemeClr val="accent5"/>
                </a:solidFill>
                <a:latin typeface="Avenir" panose="02000503020000020003" pitchFamily="2" charset="0"/>
              </a:rPr>
              <a:t> </a:t>
            </a:r>
            <a:r>
              <a:rPr lang="es-ES" dirty="0" err="1">
                <a:solidFill>
                  <a:schemeClr val="accent5"/>
                </a:solidFill>
                <a:latin typeface="Avenir" panose="02000503020000020003" pitchFamily="2" charset="0"/>
              </a:rPr>
              <a:t>Initialised</a:t>
            </a:r>
            <a:r>
              <a:rPr lang="es-ES" dirty="0">
                <a:solidFill>
                  <a:schemeClr val="accent5"/>
                </a:solidFill>
                <a:latin typeface="Avenir" panose="02000503020000020003" pitchFamily="2" charset="0"/>
              </a:rPr>
              <a:t> </a:t>
            </a:r>
            <a:r>
              <a:rPr lang="es-ES" dirty="0" err="1">
                <a:solidFill>
                  <a:schemeClr val="accent5"/>
                </a:solidFill>
                <a:latin typeface="Avenir" panose="02000503020000020003" pitchFamily="2" charset="0"/>
              </a:rPr>
              <a:t>Predictions</a:t>
            </a:r>
            <a:r>
              <a:rPr lang="es-ES" dirty="0">
                <a:solidFill>
                  <a:schemeClr val="accent5"/>
                </a:solidFill>
                <a:latin typeface="Avenir" panose="02000503020000020003" pitchFamily="2" charset="0"/>
              </a:rPr>
              <a:t> vs OBS </a:t>
            </a:r>
          </a:p>
          <a:p>
            <a:pPr algn="ctr"/>
            <a:r>
              <a:rPr lang="es-ES" b="1" i="1" dirty="0" err="1">
                <a:solidFill>
                  <a:schemeClr val="accent5"/>
                </a:solidFill>
                <a:latin typeface="Avenir Book" panose="02000503020000020003" pitchFamily="2" charset="0"/>
              </a:rPr>
              <a:t>Forecast</a:t>
            </a:r>
            <a:r>
              <a:rPr lang="es-ES" b="1" i="1" dirty="0">
                <a:solidFill>
                  <a:schemeClr val="accent5"/>
                </a:solidFill>
                <a:latin typeface="Avenir Book" panose="02000503020000020003" pitchFamily="2" charset="0"/>
              </a:rPr>
              <a:t> </a:t>
            </a:r>
            <a:r>
              <a:rPr lang="es-ES" b="1" i="1" dirty="0" err="1">
                <a:solidFill>
                  <a:schemeClr val="accent5"/>
                </a:solidFill>
                <a:latin typeface="Avenir Book" panose="02000503020000020003" pitchFamily="2" charset="0"/>
              </a:rPr>
              <a:t>years</a:t>
            </a:r>
            <a:r>
              <a:rPr lang="es-ES" b="1" i="1" dirty="0">
                <a:solidFill>
                  <a:schemeClr val="accent5"/>
                </a:solidFill>
                <a:latin typeface="Avenir Book" panose="02000503020000020003" pitchFamily="2" charset="0"/>
              </a:rPr>
              <a:t> 1 to 5</a:t>
            </a:r>
          </a:p>
        </p:txBody>
      </p:sp>
      <p:sp>
        <p:nvSpPr>
          <p:cNvPr id="23" name="CuadroTexto 52">
            <a:extLst>
              <a:ext uri="{FF2B5EF4-FFF2-40B4-BE49-F238E27FC236}">
                <a16:creationId xmlns:a16="http://schemas.microsoft.com/office/drawing/2014/main" id="{4BF25978-C379-9145-A219-C9A5C3383722}"/>
              </a:ext>
            </a:extLst>
          </p:cNvPr>
          <p:cNvSpPr txBox="1"/>
          <p:nvPr/>
        </p:nvSpPr>
        <p:spPr>
          <a:xfrm>
            <a:off x="6097045" y="1940002"/>
            <a:ext cx="5192768" cy="646331"/>
          </a:xfrm>
          <a:prstGeom prst="rect">
            <a:avLst/>
          </a:prstGeom>
          <a:noFill/>
        </p:spPr>
        <p:txBody>
          <a:bodyPr wrap="none" rtlCol="0">
            <a:spAutoFit/>
          </a:bodyPr>
          <a:lstStyle/>
          <a:p>
            <a:pPr algn="ctr"/>
            <a:r>
              <a:rPr lang="es-ES" dirty="0" err="1">
                <a:solidFill>
                  <a:schemeClr val="accent5"/>
                </a:solidFill>
                <a:latin typeface="Avenir" panose="02000503020000020003" pitchFamily="2" charset="0"/>
              </a:rPr>
              <a:t>Correlation</a:t>
            </a:r>
            <a:r>
              <a:rPr lang="es-ES" dirty="0">
                <a:solidFill>
                  <a:schemeClr val="accent5"/>
                </a:solidFill>
                <a:latin typeface="Avenir" panose="02000503020000020003" pitchFamily="2" charset="0"/>
              </a:rPr>
              <a:t> </a:t>
            </a:r>
            <a:r>
              <a:rPr lang="es-ES" dirty="0" err="1">
                <a:solidFill>
                  <a:schemeClr val="accent5"/>
                </a:solidFill>
                <a:latin typeface="Avenir" panose="02000503020000020003" pitchFamily="2" charset="0"/>
              </a:rPr>
              <a:t>difference</a:t>
            </a:r>
            <a:r>
              <a:rPr lang="es-ES" dirty="0">
                <a:solidFill>
                  <a:schemeClr val="accent5"/>
                </a:solidFill>
                <a:latin typeface="Avenir" panose="02000503020000020003" pitchFamily="2" charset="0"/>
              </a:rPr>
              <a:t> </a:t>
            </a:r>
            <a:r>
              <a:rPr lang="es-ES" dirty="0" err="1">
                <a:solidFill>
                  <a:schemeClr val="accent5"/>
                </a:solidFill>
                <a:latin typeface="Avenir" panose="02000503020000020003" pitchFamily="2" charset="0"/>
              </a:rPr>
              <a:t>Initialized</a:t>
            </a:r>
            <a:r>
              <a:rPr lang="es-ES" dirty="0">
                <a:solidFill>
                  <a:schemeClr val="accent5"/>
                </a:solidFill>
                <a:latin typeface="Avenir" panose="02000503020000020003" pitchFamily="2" charset="0"/>
              </a:rPr>
              <a:t> vs </a:t>
            </a:r>
            <a:r>
              <a:rPr lang="es-ES" dirty="0" err="1">
                <a:solidFill>
                  <a:schemeClr val="accent5"/>
                </a:solidFill>
                <a:latin typeface="Avenir" panose="02000503020000020003" pitchFamily="2" charset="0"/>
              </a:rPr>
              <a:t>Uninitialised</a:t>
            </a:r>
            <a:r>
              <a:rPr lang="es-ES" dirty="0">
                <a:solidFill>
                  <a:schemeClr val="accent5"/>
                </a:solidFill>
                <a:latin typeface="Avenir" panose="02000503020000020003" pitchFamily="2" charset="0"/>
              </a:rPr>
              <a:t>  </a:t>
            </a:r>
          </a:p>
          <a:p>
            <a:pPr algn="ctr"/>
            <a:r>
              <a:rPr lang="es-ES" b="1" i="1" dirty="0" err="1">
                <a:solidFill>
                  <a:schemeClr val="accent5"/>
                </a:solidFill>
                <a:latin typeface="Avenir Book" panose="02000503020000020003" pitchFamily="2" charset="0"/>
              </a:rPr>
              <a:t>Forecast</a:t>
            </a:r>
            <a:r>
              <a:rPr lang="es-ES" b="1" i="1" dirty="0">
                <a:solidFill>
                  <a:schemeClr val="accent5"/>
                </a:solidFill>
                <a:latin typeface="Avenir Book" panose="02000503020000020003" pitchFamily="2" charset="0"/>
              </a:rPr>
              <a:t> </a:t>
            </a:r>
            <a:r>
              <a:rPr lang="es-ES" b="1" i="1" dirty="0" err="1">
                <a:solidFill>
                  <a:schemeClr val="accent5"/>
                </a:solidFill>
                <a:latin typeface="Avenir Book" panose="02000503020000020003" pitchFamily="2" charset="0"/>
              </a:rPr>
              <a:t>years</a:t>
            </a:r>
            <a:r>
              <a:rPr lang="es-ES" b="1" i="1" dirty="0">
                <a:solidFill>
                  <a:schemeClr val="accent5"/>
                </a:solidFill>
                <a:latin typeface="Avenir Book" panose="02000503020000020003" pitchFamily="2" charset="0"/>
              </a:rPr>
              <a:t> 1 to 5</a:t>
            </a:r>
          </a:p>
        </p:txBody>
      </p:sp>
      <p:sp>
        <p:nvSpPr>
          <p:cNvPr id="26" name="TextBox 25">
            <a:extLst>
              <a:ext uri="{FF2B5EF4-FFF2-40B4-BE49-F238E27FC236}">
                <a16:creationId xmlns:a16="http://schemas.microsoft.com/office/drawing/2014/main" id="{09EE06DE-0D7B-BC49-A638-4F4FD01D0DF7}"/>
              </a:ext>
            </a:extLst>
          </p:cNvPr>
          <p:cNvSpPr txBox="1"/>
          <p:nvPr/>
        </p:nvSpPr>
        <p:spPr>
          <a:xfrm>
            <a:off x="299998" y="5929086"/>
            <a:ext cx="11592000" cy="707886"/>
          </a:xfrm>
          <a:prstGeom prst="rect">
            <a:avLst/>
          </a:prstGeom>
          <a:solidFill>
            <a:schemeClr val="accent4">
              <a:lumMod val="40000"/>
              <a:lumOff val="60000"/>
            </a:schemeClr>
          </a:solidFill>
        </p:spPr>
        <p:txBody>
          <a:bodyPr wrap="square" rtlCol="0" anchor="ctr">
            <a:spAutoFit/>
          </a:bodyPr>
          <a:lstStyle/>
          <a:p>
            <a:pPr algn="ctr"/>
            <a:r>
              <a:rPr lang="en-GB" sz="2000" dirty="0">
                <a:latin typeface="Avenir Book" panose="02000503020000020003" pitchFamily="2" charset="0"/>
              </a:rPr>
              <a:t>Most of the skill in multi-year predictions come from the external </a:t>
            </a:r>
            <a:r>
              <a:rPr lang="en-GB" sz="2000" dirty="0" err="1">
                <a:latin typeface="Avenir Book" panose="02000503020000020003" pitchFamily="2" charset="0"/>
              </a:rPr>
              <a:t>forcings</a:t>
            </a:r>
            <a:r>
              <a:rPr lang="en-GB" sz="2000" dirty="0">
                <a:latin typeface="Avenir Book" panose="02000503020000020003" pitchFamily="2" charset="0"/>
              </a:rPr>
              <a:t>, with only a few regions like the North Atlantic showing important skill from initialization of internal variability</a:t>
            </a:r>
          </a:p>
        </p:txBody>
      </p:sp>
    </p:spTree>
    <p:extLst>
      <p:ext uri="{BB962C8B-B14F-4D97-AF65-F5344CB8AC3E}">
        <p14:creationId xmlns:p14="http://schemas.microsoft.com/office/powerpoint/2010/main" val="32204594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Shape 3">
            <a:extLst>
              <a:ext uri="{FF2B5EF4-FFF2-40B4-BE49-F238E27FC236}">
                <a16:creationId xmlns:a16="http://schemas.microsoft.com/office/drawing/2014/main" id="{2ACD3EB7-84A7-7A4E-84C8-EB67286DCFDB}"/>
              </a:ext>
            </a:extLst>
          </p:cNvPr>
          <p:cNvSpPr txBox="1">
            <a:spLocks noChangeAspect="1" noChangeArrowheads="1"/>
          </p:cNvSpPr>
          <p:nvPr/>
        </p:nvSpPr>
        <p:spPr bwMode="auto">
          <a:xfrm>
            <a:off x="2409825" y="81970"/>
            <a:ext cx="668813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ES" b="1">
                <a:solidFill>
                  <a:srgbClr val="FFFFFF"/>
                </a:solidFill>
              </a:rPr>
              <a:t>Climate modeling and prediction timeline</a:t>
            </a:r>
            <a:endParaRPr lang="en-US" altLang="en-ES" b="1">
              <a:solidFill>
                <a:srgbClr val="000000"/>
              </a:solidFill>
              <a:latin typeface="Calibri" panose="020F0502020204030204" pitchFamily="34" charset="0"/>
            </a:endParaRPr>
          </a:p>
        </p:txBody>
      </p:sp>
      <p:sp>
        <p:nvSpPr>
          <p:cNvPr id="49" name="Título 1">
            <a:extLst>
              <a:ext uri="{FF2B5EF4-FFF2-40B4-BE49-F238E27FC236}">
                <a16:creationId xmlns:a16="http://schemas.microsoft.com/office/drawing/2014/main" id="{004E6772-244B-E744-B277-C26C98F8F622}"/>
              </a:ext>
            </a:extLst>
          </p:cNvPr>
          <p:cNvSpPr>
            <a:spLocks noGrp="1"/>
          </p:cNvSpPr>
          <p:nvPr>
            <p:ph type="title"/>
          </p:nvPr>
        </p:nvSpPr>
        <p:spPr>
          <a:xfrm>
            <a:off x="462890" y="218250"/>
            <a:ext cx="10967110" cy="745215"/>
          </a:xfrm>
        </p:spPr>
        <p:txBody>
          <a:bodyPr/>
          <a:lstStyle/>
          <a:p>
            <a:pPr algn="l"/>
            <a:r>
              <a:rPr lang="es-ES" sz="3600" b="0" dirty="0" err="1">
                <a:latin typeface="Avenir Light" panose="020B0402020203020204" pitchFamily="34" charset="77"/>
              </a:rPr>
              <a:t>Take</a:t>
            </a:r>
            <a:r>
              <a:rPr lang="es-ES" sz="3600" b="0" dirty="0">
                <a:latin typeface="Avenir Light" panose="020B0402020203020204" pitchFamily="34" charset="77"/>
              </a:rPr>
              <a:t> home </a:t>
            </a:r>
            <a:r>
              <a:rPr lang="es-ES" sz="3600" b="0" dirty="0" err="1">
                <a:latin typeface="Avenir Light" panose="020B0402020203020204" pitchFamily="34" charset="77"/>
              </a:rPr>
              <a:t>messages</a:t>
            </a:r>
            <a:endParaRPr lang="es-ES" sz="3600" dirty="0">
              <a:latin typeface="Avenir Light" panose="020B0402020203020204" pitchFamily="34" charset="77"/>
            </a:endParaRPr>
          </a:p>
        </p:txBody>
      </p:sp>
      <p:sp>
        <p:nvSpPr>
          <p:cNvPr id="2" name="TextBox 1">
            <a:extLst>
              <a:ext uri="{FF2B5EF4-FFF2-40B4-BE49-F238E27FC236}">
                <a16:creationId xmlns:a16="http://schemas.microsoft.com/office/drawing/2014/main" id="{E67648DD-AB9D-4549-9E49-C236D69B8BA9}"/>
              </a:ext>
            </a:extLst>
          </p:cNvPr>
          <p:cNvSpPr txBox="1"/>
          <p:nvPr/>
        </p:nvSpPr>
        <p:spPr>
          <a:xfrm>
            <a:off x="543341" y="1099745"/>
            <a:ext cx="10886660" cy="5170646"/>
          </a:xfrm>
          <a:prstGeom prst="rect">
            <a:avLst/>
          </a:prstGeom>
          <a:noFill/>
        </p:spPr>
        <p:txBody>
          <a:bodyPr wrap="square" rtlCol="0">
            <a:spAutoFit/>
          </a:bodyPr>
          <a:lstStyle/>
          <a:p>
            <a:pPr marL="285750" indent="-285750" algn="just">
              <a:buFont typeface="Arial" panose="020B0604020202020204" pitchFamily="34" charset="0"/>
              <a:buChar char="•"/>
            </a:pPr>
            <a:r>
              <a:rPr lang="en-ES" sz="2400" dirty="0">
                <a:latin typeface="Avenir Book" panose="02000503020000020003" pitchFamily="2" charset="0"/>
              </a:rPr>
              <a:t>Earth system models are our main tool to understand the climate system and its changes, and have grown in complexity and accuracy with the major improvements in high-performance computing </a:t>
            </a:r>
          </a:p>
          <a:p>
            <a:pPr marL="285750" indent="-285750" algn="just">
              <a:buFont typeface="Arial" panose="020B0604020202020204" pitchFamily="34" charset="0"/>
              <a:buChar char="•"/>
            </a:pPr>
            <a:endParaRPr lang="en-ES" sz="600" dirty="0">
              <a:latin typeface="Avenir Book" panose="02000503020000020003" pitchFamily="2" charset="0"/>
            </a:endParaRPr>
          </a:p>
          <a:p>
            <a:pPr marL="285750" indent="-285750" algn="just">
              <a:buFont typeface="Arial" panose="020B0604020202020204" pitchFamily="34" charset="0"/>
              <a:buChar char="•"/>
            </a:pPr>
            <a:r>
              <a:rPr lang="en-ES" sz="2400" dirty="0">
                <a:latin typeface="Avenir Book" panose="02000503020000020003" pitchFamily="2" charset="0"/>
              </a:rPr>
              <a:t>Climate variability and change are governed by the evolution of both natural and anthropogenic forcing factors, and can respond also to internal climate processes</a:t>
            </a:r>
          </a:p>
          <a:p>
            <a:pPr marL="285750" indent="-285750" algn="just">
              <a:buFont typeface="Arial" panose="020B0604020202020204" pitchFamily="34" charset="0"/>
              <a:buChar char="•"/>
            </a:pPr>
            <a:endParaRPr lang="en-ES" sz="600" dirty="0">
              <a:latin typeface="Avenir Book" panose="02000503020000020003" pitchFamily="2" charset="0"/>
            </a:endParaRPr>
          </a:p>
          <a:p>
            <a:pPr marL="285750" indent="-285750" algn="just">
              <a:buFont typeface="Arial" panose="020B0604020202020204" pitchFamily="34" charset="0"/>
              <a:buChar char="•"/>
            </a:pPr>
            <a:r>
              <a:rPr lang="en-ES" sz="2400" dirty="0">
                <a:latin typeface="Avenir Book" panose="02000503020000020003" pitchFamily="2" charset="0"/>
              </a:rPr>
              <a:t>While the influence of radiative forcings tend to dominate the global scale changes, internal variability processes can produce important regional changes in regions like the North Atlantic or the Tropical Pacific, and impact continental areas via atmospheric teleconnections</a:t>
            </a:r>
          </a:p>
          <a:p>
            <a:pPr marL="285750" indent="-285750" algn="just">
              <a:buFont typeface="Arial" panose="020B0604020202020204" pitchFamily="34" charset="0"/>
              <a:buChar char="•"/>
            </a:pPr>
            <a:endParaRPr lang="en-ES" sz="600" dirty="0">
              <a:latin typeface="Avenir Book" panose="02000503020000020003" pitchFamily="2" charset="0"/>
            </a:endParaRPr>
          </a:p>
          <a:p>
            <a:pPr marL="285750" indent="-285750" algn="just">
              <a:buFont typeface="Arial" panose="020B0604020202020204" pitchFamily="34" charset="0"/>
              <a:buChar char="•"/>
            </a:pPr>
            <a:r>
              <a:rPr lang="en-ES" sz="2400" dirty="0">
                <a:latin typeface="Avenir Book" panose="02000503020000020003" pitchFamily="2" charset="0"/>
              </a:rPr>
              <a:t>Models can be used to succesfully predict the climate from months to several years (and even decades) ahead</a:t>
            </a:r>
          </a:p>
          <a:p>
            <a:pPr marL="285750" indent="-285750" algn="just">
              <a:buFont typeface="Arial" panose="020B0604020202020204" pitchFamily="34" charset="0"/>
              <a:buChar char="•"/>
            </a:pPr>
            <a:endParaRPr lang="en-ES" sz="2400" dirty="0">
              <a:latin typeface="Avenir Book" panose="02000503020000020003" pitchFamily="2" charset="0"/>
            </a:endParaRPr>
          </a:p>
        </p:txBody>
      </p:sp>
    </p:spTree>
    <p:extLst>
      <p:ext uri="{BB962C8B-B14F-4D97-AF65-F5344CB8AC3E}">
        <p14:creationId xmlns:p14="http://schemas.microsoft.com/office/powerpoint/2010/main" val="17229138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Shape 3">
            <a:extLst>
              <a:ext uri="{FF2B5EF4-FFF2-40B4-BE49-F238E27FC236}">
                <a16:creationId xmlns:a16="http://schemas.microsoft.com/office/drawing/2014/main" id="{2ACD3EB7-84A7-7A4E-84C8-EB67286DCFDB}"/>
              </a:ext>
            </a:extLst>
          </p:cNvPr>
          <p:cNvSpPr txBox="1">
            <a:spLocks noChangeAspect="1" noChangeArrowheads="1"/>
          </p:cNvSpPr>
          <p:nvPr/>
        </p:nvSpPr>
        <p:spPr bwMode="auto">
          <a:xfrm>
            <a:off x="2409825" y="81970"/>
            <a:ext cx="668813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ES" b="1">
                <a:solidFill>
                  <a:srgbClr val="FFFFFF"/>
                </a:solidFill>
              </a:rPr>
              <a:t>Climate modeling and prediction timeline</a:t>
            </a:r>
            <a:endParaRPr lang="en-US" altLang="en-ES" b="1">
              <a:solidFill>
                <a:srgbClr val="000000"/>
              </a:solidFill>
              <a:latin typeface="Calibri" panose="020F0502020204030204" pitchFamily="34" charset="0"/>
            </a:endParaRPr>
          </a:p>
        </p:txBody>
      </p:sp>
    </p:spTree>
    <p:extLst>
      <p:ext uri="{BB962C8B-B14F-4D97-AF65-F5344CB8AC3E}">
        <p14:creationId xmlns:p14="http://schemas.microsoft.com/office/powerpoint/2010/main" val="102408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id="{2519391A-67D1-C346-B2D2-E0174FD13FA9}"/>
              </a:ext>
            </a:extLst>
          </p:cNvPr>
          <p:cNvSpPr/>
          <p:nvPr/>
        </p:nvSpPr>
        <p:spPr>
          <a:xfrm>
            <a:off x="9327579" y="1806787"/>
            <a:ext cx="2452510" cy="2452510"/>
          </a:xfrm>
          <a:prstGeom prst="ellipse">
            <a:avLst/>
          </a:prstGeom>
          <a:blipFill dpi="0" rotWithShape="1">
            <a:blip r:embed="rId2" cstate="email">
              <a:extLst>
                <a:ext uri="{28A0092B-C50C-407E-A947-70E740481C1C}">
                  <a14:useLocalDpi xmlns:a14="http://schemas.microsoft.com/office/drawing/2010/main"/>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7" name="Marcador de contenido 2"/>
          <p:cNvSpPr txBox="1">
            <a:spLocks/>
          </p:cNvSpPr>
          <p:nvPr/>
        </p:nvSpPr>
        <p:spPr bwMode="auto">
          <a:xfrm>
            <a:off x="0" y="909080"/>
            <a:ext cx="12192000" cy="51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spcBef>
                <a:spcPct val="20000"/>
              </a:spcBef>
            </a:pPr>
            <a:r>
              <a:rPr lang="en-US" altLang="es-ES" sz="2000" dirty="0">
                <a:solidFill>
                  <a:srgbClr val="414141"/>
                </a:solidFill>
                <a:latin typeface="Avenir Book" panose="02000503020000020003" pitchFamily="2" charset="0"/>
              </a:rPr>
              <a:t>Environmental modelling and forecasting, with a particular focus on weather, climate and air quality</a:t>
            </a:r>
          </a:p>
        </p:txBody>
      </p:sp>
      <p:grpSp>
        <p:nvGrpSpPr>
          <p:cNvPr id="6" name="Group 5">
            <a:extLst>
              <a:ext uri="{FF2B5EF4-FFF2-40B4-BE49-F238E27FC236}">
                <a16:creationId xmlns:a16="http://schemas.microsoft.com/office/drawing/2014/main" id="{C6271C57-4E74-FF4A-9B86-C3E050884615}"/>
              </a:ext>
            </a:extLst>
          </p:cNvPr>
          <p:cNvGrpSpPr/>
          <p:nvPr/>
        </p:nvGrpSpPr>
        <p:grpSpPr>
          <a:xfrm>
            <a:off x="2972618" y="2254157"/>
            <a:ext cx="6127113" cy="1523826"/>
            <a:chOff x="3006071" y="1949357"/>
            <a:chExt cx="6127113" cy="1523826"/>
          </a:xfrm>
        </p:grpSpPr>
        <p:sp>
          <p:nvSpPr>
            <p:cNvPr id="9" name="Elipse 8"/>
            <p:cNvSpPr/>
            <p:nvPr/>
          </p:nvSpPr>
          <p:spPr>
            <a:xfrm>
              <a:off x="4032819" y="1949357"/>
              <a:ext cx="4125149" cy="152382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Avenir Book" panose="02000503020000020003" pitchFamily="2" charset="0"/>
              </a:endParaRPr>
            </a:p>
          </p:txBody>
        </p:sp>
        <p:sp>
          <p:nvSpPr>
            <p:cNvPr id="11" name="Flecha izquierda 10"/>
            <p:cNvSpPr/>
            <p:nvPr/>
          </p:nvSpPr>
          <p:spPr>
            <a:xfrm>
              <a:off x="3006071" y="2470029"/>
              <a:ext cx="1107228" cy="512967"/>
            </a:xfrm>
            <a:prstGeom prst="leftArrow">
              <a:avLst>
                <a:gd name="adj1" fmla="val 50000"/>
                <a:gd name="adj2" fmla="val 67073"/>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venir Book" panose="02000503020000020003" pitchFamily="2" charset="0"/>
              </a:endParaRPr>
            </a:p>
          </p:txBody>
        </p:sp>
        <p:sp>
          <p:nvSpPr>
            <p:cNvPr id="12" name="Flecha izquierda 11"/>
            <p:cNvSpPr/>
            <p:nvPr/>
          </p:nvSpPr>
          <p:spPr>
            <a:xfrm rot="10800000">
              <a:off x="8077488" y="2470029"/>
              <a:ext cx="1055696" cy="512967"/>
            </a:xfrm>
            <a:prstGeom prst="leftArrow">
              <a:avLst>
                <a:gd name="adj1" fmla="val 50000"/>
                <a:gd name="adj2" fmla="val 67073"/>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Avenir Book" panose="02000503020000020003" pitchFamily="2" charset="0"/>
              </a:endParaRPr>
            </a:p>
          </p:txBody>
        </p:sp>
      </p:grpSp>
      <p:sp>
        <p:nvSpPr>
          <p:cNvPr id="32" name="Oval 31">
            <a:extLst>
              <a:ext uri="{FF2B5EF4-FFF2-40B4-BE49-F238E27FC236}">
                <a16:creationId xmlns:a16="http://schemas.microsoft.com/office/drawing/2014/main" id="{24CCC533-C243-EE4B-8A5F-D994CF3BFF3C}"/>
              </a:ext>
            </a:extLst>
          </p:cNvPr>
          <p:cNvSpPr/>
          <p:nvPr/>
        </p:nvSpPr>
        <p:spPr>
          <a:xfrm>
            <a:off x="338528" y="1806787"/>
            <a:ext cx="2452510" cy="2452510"/>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13" name="CuadroTexto 12"/>
          <p:cNvSpPr txBox="1"/>
          <p:nvPr/>
        </p:nvSpPr>
        <p:spPr>
          <a:xfrm>
            <a:off x="352068" y="2110815"/>
            <a:ext cx="2387770" cy="1815882"/>
          </a:xfrm>
          <a:prstGeom prst="rect">
            <a:avLst/>
          </a:prstGeom>
          <a:noFill/>
        </p:spPr>
        <p:txBody>
          <a:bodyPr wrap="none" rtlCol="0">
            <a:spAutoFit/>
          </a:bodyPr>
          <a:lstStyle/>
          <a:p>
            <a:pPr algn="ctr"/>
            <a:r>
              <a:rPr lang="en-US" altLang="es-ES" sz="1600" dirty="0">
                <a:solidFill>
                  <a:schemeClr val="bg1"/>
                </a:solidFill>
                <a:latin typeface="Avenir Light" panose="020B0402020203020204" pitchFamily="34" charset="77"/>
              </a:rPr>
              <a:t>Modeling</a:t>
            </a:r>
          </a:p>
          <a:p>
            <a:pPr algn="ctr"/>
            <a:r>
              <a:rPr lang="en-US" altLang="es-ES" sz="1600" dirty="0">
                <a:solidFill>
                  <a:schemeClr val="bg1"/>
                </a:solidFill>
                <a:latin typeface="Avenir Light" panose="020B0402020203020204" pitchFamily="34" charset="77"/>
              </a:rPr>
              <a:t>air quality,</a:t>
            </a:r>
            <a:endParaRPr lang="en-GB" sz="1600" dirty="0">
              <a:solidFill>
                <a:schemeClr val="bg1"/>
              </a:solidFill>
              <a:latin typeface="Avenir Light" panose="020B0402020203020204" pitchFamily="34" charset="77"/>
            </a:endParaRPr>
          </a:p>
          <a:p>
            <a:pPr algn="ctr"/>
            <a:r>
              <a:rPr lang="en-GB" sz="1600" dirty="0">
                <a:solidFill>
                  <a:schemeClr val="bg1"/>
                </a:solidFill>
                <a:latin typeface="Avenir Light" panose="020B0402020203020204" pitchFamily="34" charset="77"/>
              </a:rPr>
              <a:t>sand and dust storms</a:t>
            </a:r>
          </a:p>
          <a:p>
            <a:pPr algn="ctr"/>
            <a:r>
              <a:rPr lang="en-GB" sz="1600" dirty="0">
                <a:solidFill>
                  <a:schemeClr val="bg1"/>
                </a:solidFill>
                <a:latin typeface="Avenir Light" panose="020B0402020203020204" pitchFamily="34" charset="77"/>
              </a:rPr>
              <a:t>Processes from urban to</a:t>
            </a:r>
          </a:p>
          <a:p>
            <a:pPr algn="ctr"/>
            <a:r>
              <a:rPr lang="en-GB" sz="1600" dirty="0">
                <a:solidFill>
                  <a:schemeClr val="bg1"/>
                </a:solidFill>
                <a:latin typeface="Avenir Light" panose="020B0402020203020204" pitchFamily="34" charset="77"/>
              </a:rPr>
              <a:t>Global and the impacts</a:t>
            </a:r>
          </a:p>
          <a:p>
            <a:pPr algn="ctr"/>
            <a:r>
              <a:rPr lang="en-GB" sz="1600" dirty="0">
                <a:solidFill>
                  <a:schemeClr val="bg1"/>
                </a:solidFill>
                <a:latin typeface="Avenir Light" panose="020B0402020203020204" pitchFamily="34" charset="77"/>
              </a:rPr>
              <a:t>on weather, health</a:t>
            </a:r>
          </a:p>
          <a:p>
            <a:pPr algn="ctr"/>
            <a:r>
              <a:rPr lang="en-GB" sz="1600" dirty="0">
                <a:solidFill>
                  <a:schemeClr val="bg1"/>
                </a:solidFill>
                <a:latin typeface="Avenir Light" panose="020B0402020203020204" pitchFamily="34" charset="77"/>
              </a:rPr>
              <a:t>and ecosystems</a:t>
            </a:r>
            <a:endParaRPr lang="es-ES" sz="1600" dirty="0">
              <a:solidFill>
                <a:schemeClr val="bg1"/>
              </a:solidFill>
              <a:latin typeface="Avenir Light" panose="020B0402020203020204" pitchFamily="34" charset="77"/>
            </a:endParaRPr>
          </a:p>
        </p:txBody>
      </p:sp>
      <p:sp>
        <p:nvSpPr>
          <p:cNvPr id="14" name="CuadroTexto 13"/>
          <p:cNvSpPr txBox="1"/>
          <p:nvPr/>
        </p:nvSpPr>
        <p:spPr>
          <a:xfrm>
            <a:off x="9487397" y="2354629"/>
            <a:ext cx="2178212" cy="1323439"/>
          </a:xfrm>
          <a:prstGeom prst="rect">
            <a:avLst/>
          </a:prstGeom>
          <a:noFill/>
        </p:spPr>
        <p:txBody>
          <a:bodyPr wrap="square" rtlCol="0">
            <a:spAutoFit/>
          </a:bodyPr>
          <a:lstStyle/>
          <a:p>
            <a:pPr algn="ctr"/>
            <a:r>
              <a:rPr lang="en-US" altLang="es-ES" sz="1600" dirty="0">
                <a:solidFill>
                  <a:schemeClr val="bg1"/>
                </a:solidFill>
                <a:latin typeface="Avenir Light" panose="020B0402020203020204" pitchFamily="34" charset="77"/>
              </a:rPr>
              <a:t>Climate variability,  climate extremes, </a:t>
            </a:r>
          </a:p>
          <a:p>
            <a:pPr algn="ctr"/>
            <a:r>
              <a:rPr lang="en-US" altLang="es-ES" sz="1600" dirty="0">
                <a:solidFill>
                  <a:schemeClr val="bg1"/>
                </a:solidFill>
                <a:latin typeface="Avenir Light" panose="020B0402020203020204" pitchFamily="34" charset="77"/>
              </a:rPr>
              <a:t>the carbon cycle and ocean and terrestrial ecosystems</a:t>
            </a:r>
          </a:p>
        </p:txBody>
      </p:sp>
      <p:grpSp>
        <p:nvGrpSpPr>
          <p:cNvPr id="16" name="Grupo 15"/>
          <p:cNvGrpSpPr/>
          <p:nvPr/>
        </p:nvGrpSpPr>
        <p:grpSpPr>
          <a:xfrm>
            <a:off x="2153868" y="4650864"/>
            <a:ext cx="8076423" cy="828691"/>
            <a:chOff x="2540119" y="4218335"/>
            <a:chExt cx="8754803" cy="898296"/>
          </a:xfrm>
        </p:grpSpPr>
        <p:sp>
          <p:nvSpPr>
            <p:cNvPr id="24" name="Lágrima 23"/>
            <p:cNvSpPr/>
            <p:nvPr/>
          </p:nvSpPr>
          <p:spPr>
            <a:xfrm rot="8100000">
              <a:off x="2540119" y="4218336"/>
              <a:ext cx="927474" cy="898294"/>
            </a:xfrm>
            <a:prstGeom prst="teardrop">
              <a:avLst/>
            </a:prstGeom>
            <a:blipFill dpi="0" rotWithShape="0">
              <a:blip r:embed="rId4"/>
              <a:srcRect/>
              <a:stretch>
                <a:fillRect l="-20000" r="-55000"/>
              </a:stretch>
            </a:blipFill>
            <a:ln w="25400">
              <a:solidFill>
                <a:schemeClr val="bg1"/>
              </a:solidFill>
            </a:ln>
            <a:effectLst>
              <a:outerShdw blurRad="63500" sx="102000" sy="102000" algn="ctr" rotWithShape="0">
                <a:srgbClr val="00489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Lágrima 24"/>
            <p:cNvSpPr/>
            <p:nvPr/>
          </p:nvSpPr>
          <p:spPr>
            <a:xfrm rot="8100000">
              <a:off x="3769074" y="4218336"/>
              <a:ext cx="927474" cy="898294"/>
            </a:xfrm>
            <a:prstGeom prst="teardrop">
              <a:avLst/>
            </a:prstGeom>
            <a:blipFill dpi="0" rotWithShape="0">
              <a:blip r:embed="rId5"/>
              <a:srcRect/>
              <a:stretch>
                <a:fillRect l="-20000" r="-55000"/>
              </a:stretch>
            </a:blipFill>
            <a:ln w="25400">
              <a:solidFill>
                <a:schemeClr val="bg1"/>
              </a:solidFill>
            </a:ln>
            <a:effectLst>
              <a:outerShdw blurRad="63500" sx="102000" sy="102000" algn="ctr" rotWithShape="0">
                <a:srgbClr val="00489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Lágrima 25"/>
            <p:cNvSpPr/>
            <p:nvPr/>
          </p:nvSpPr>
          <p:spPr>
            <a:xfrm rot="8100000">
              <a:off x="5006267" y="4218337"/>
              <a:ext cx="927474" cy="898294"/>
            </a:xfrm>
            <a:prstGeom prst="teardrop">
              <a:avLst/>
            </a:prstGeom>
            <a:blipFill dpi="0" rotWithShape="0">
              <a:blip r:embed="rId6"/>
              <a:srcRect/>
              <a:stretch>
                <a:fillRect l="-24000" r="-55000"/>
              </a:stretch>
            </a:blipFill>
            <a:ln w="25400">
              <a:solidFill>
                <a:schemeClr val="bg1"/>
              </a:solidFill>
            </a:ln>
            <a:effectLst>
              <a:outerShdw blurRad="63500" sx="102000" sy="102000" algn="ctr" rotWithShape="0">
                <a:srgbClr val="00489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Lágrima 26"/>
            <p:cNvSpPr/>
            <p:nvPr/>
          </p:nvSpPr>
          <p:spPr>
            <a:xfrm rot="8100000">
              <a:off x="6438295" y="4218336"/>
              <a:ext cx="927475" cy="898294"/>
            </a:xfrm>
            <a:prstGeom prst="teardrop">
              <a:avLst/>
            </a:prstGeom>
            <a:blipFill dpi="0" rotWithShape="0">
              <a:blip r:embed="rId7"/>
              <a:srcRect/>
              <a:stretch>
                <a:fillRect l="-81000" t="-40000" r="-80000"/>
              </a:stretch>
            </a:blipFill>
            <a:ln w="25400">
              <a:solidFill>
                <a:schemeClr val="bg1"/>
              </a:solidFill>
            </a:ln>
            <a:effectLst>
              <a:outerShdw blurRad="63500" sx="102000" sy="102000" algn="ctr" rotWithShape="0">
                <a:srgbClr val="00489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Lágrima 27"/>
            <p:cNvSpPr/>
            <p:nvPr/>
          </p:nvSpPr>
          <p:spPr>
            <a:xfrm rot="8100000">
              <a:off x="7893057" y="4218335"/>
              <a:ext cx="927475" cy="898294"/>
            </a:xfrm>
            <a:prstGeom prst="teardrop">
              <a:avLst/>
            </a:prstGeom>
            <a:blipFill dpi="0" rotWithShape="0">
              <a:blip r:embed="rId8"/>
              <a:srcRect/>
              <a:stretch>
                <a:fillRect l="-81000" t="-40000" r="-80000"/>
              </a:stretch>
            </a:blipFill>
            <a:ln w="25400">
              <a:solidFill>
                <a:schemeClr val="bg1"/>
              </a:solidFill>
            </a:ln>
            <a:effectLst>
              <a:outerShdw blurRad="63500" sx="102000" sy="102000" algn="ctr" rotWithShape="0">
                <a:srgbClr val="00489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Lágrima 28"/>
            <p:cNvSpPr/>
            <p:nvPr/>
          </p:nvSpPr>
          <p:spPr>
            <a:xfrm rot="8100000">
              <a:off x="9130251" y="4218336"/>
              <a:ext cx="927475" cy="898294"/>
            </a:xfrm>
            <a:prstGeom prst="teardrop">
              <a:avLst/>
            </a:prstGeom>
            <a:blipFill dpi="0" rotWithShape="0">
              <a:blip r:embed="rId9"/>
              <a:srcRect/>
              <a:stretch>
                <a:fillRect l="-45000" t="-40000" r="-142000"/>
              </a:stretch>
            </a:blipFill>
            <a:ln w="25400">
              <a:solidFill>
                <a:schemeClr val="bg1"/>
              </a:solidFill>
            </a:ln>
            <a:effectLst>
              <a:outerShdw blurRad="63500" sx="102000" sy="102000" algn="ctr" rotWithShape="0">
                <a:srgbClr val="00489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Lágrima 29"/>
            <p:cNvSpPr/>
            <p:nvPr/>
          </p:nvSpPr>
          <p:spPr>
            <a:xfrm rot="8100000">
              <a:off x="10367447" y="4218335"/>
              <a:ext cx="927475" cy="898294"/>
            </a:xfrm>
            <a:prstGeom prst="teardrop">
              <a:avLst/>
            </a:prstGeom>
            <a:blipFill dpi="0" rotWithShape="0">
              <a:blip r:embed="rId10"/>
              <a:srcRect/>
              <a:stretch>
                <a:fillRect l="-73000" t="-10000" r="-60000"/>
              </a:stretch>
            </a:blipFill>
            <a:ln w="25400">
              <a:solidFill>
                <a:schemeClr val="bg1"/>
              </a:solidFill>
            </a:ln>
            <a:effectLst>
              <a:outerShdw blurRad="63500" sx="102000" sy="102000" algn="ctr" rotWithShape="0">
                <a:srgbClr val="00489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7" name="CuadroTexto 16"/>
          <p:cNvSpPr txBox="1"/>
          <p:nvPr/>
        </p:nvSpPr>
        <p:spPr>
          <a:xfrm>
            <a:off x="1910405" y="5813764"/>
            <a:ext cx="1309975" cy="282513"/>
          </a:xfrm>
          <a:prstGeom prst="rect">
            <a:avLst/>
          </a:prstGeom>
          <a:noFill/>
        </p:spPr>
        <p:txBody>
          <a:bodyPr wrap="none" rtlCol="0">
            <a:spAutoFit/>
          </a:bodyPr>
          <a:lstStyle/>
          <a:p>
            <a:pPr algn="ctr">
              <a:lnSpc>
                <a:spcPct val="85000"/>
              </a:lnSpc>
            </a:pPr>
            <a:r>
              <a:rPr lang="es-ES" sz="1400" dirty="0" err="1">
                <a:solidFill>
                  <a:srgbClr val="004890"/>
                </a:solidFill>
                <a:latin typeface="Avenir Book" panose="02000503020000020003" pitchFamily="2" charset="0"/>
              </a:rPr>
              <a:t>Infrastructures</a:t>
            </a:r>
            <a:endParaRPr lang="es-ES" sz="1400" dirty="0">
              <a:solidFill>
                <a:srgbClr val="004890"/>
              </a:solidFill>
              <a:latin typeface="Avenir Book" panose="02000503020000020003" pitchFamily="2" charset="0"/>
            </a:endParaRPr>
          </a:p>
        </p:txBody>
      </p:sp>
      <p:sp>
        <p:nvSpPr>
          <p:cNvPr id="18" name="CuadroTexto 17"/>
          <p:cNvSpPr txBox="1"/>
          <p:nvPr/>
        </p:nvSpPr>
        <p:spPr>
          <a:xfrm>
            <a:off x="3333669" y="5722200"/>
            <a:ext cx="740908" cy="465640"/>
          </a:xfrm>
          <a:prstGeom prst="rect">
            <a:avLst/>
          </a:prstGeom>
          <a:noFill/>
        </p:spPr>
        <p:txBody>
          <a:bodyPr wrap="none" rtlCol="0">
            <a:spAutoFit/>
          </a:bodyPr>
          <a:lstStyle/>
          <a:p>
            <a:pPr algn="ctr">
              <a:lnSpc>
                <a:spcPct val="85000"/>
              </a:lnSpc>
            </a:pPr>
            <a:r>
              <a:rPr lang="es-ES" sz="1400" dirty="0">
                <a:solidFill>
                  <a:srgbClr val="004890"/>
                </a:solidFill>
                <a:latin typeface="Avenir Book" panose="02000503020000020003" pitchFamily="2" charset="0"/>
              </a:rPr>
              <a:t>Solar</a:t>
            </a:r>
          </a:p>
          <a:p>
            <a:pPr algn="ctr">
              <a:lnSpc>
                <a:spcPct val="85000"/>
              </a:lnSpc>
            </a:pPr>
            <a:r>
              <a:rPr lang="es-ES" sz="1400" dirty="0" err="1">
                <a:solidFill>
                  <a:srgbClr val="004890"/>
                </a:solidFill>
                <a:latin typeface="Avenir Book" panose="02000503020000020003" pitchFamily="2" charset="0"/>
              </a:rPr>
              <a:t>Energy</a:t>
            </a:r>
            <a:endParaRPr lang="es-ES" sz="1400" dirty="0">
              <a:solidFill>
                <a:srgbClr val="004890"/>
              </a:solidFill>
              <a:latin typeface="Avenir Book" panose="02000503020000020003" pitchFamily="2" charset="0"/>
            </a:endParaRPr>
          </a:p>
        </p:txBody>
      </p:sp>
      <p:sp>
        <p:nvSpPr>
          <p:cNvPr id="19" name="CuadroTexto 18"/>
          <p:cNvSpPr txBox="1"/>
          <p:nvPr/>
        </p:nvSpPr>
        <p:spPr>
          <a:xfrm>
            <a:off x="4231280" y="5722200"/>
            <a:ext cx="1247457" cy="465640"/>
          </a:xfrm>
          <a:prstGeom prst="rect">
            <a:avLst/>
          </a:prstGeom>
          <a:noFill/>
        </p:spPr>
        <p:txBody>
          <a:bodyPr wrap="none" rtlCol="0">
            <a:spAutoFit/>
          </a:bodyPr>
          <a:lstStyle/>
          <a:p>
            <a:pPr algn="ctr">
              <a:lnSpc>
                <a:spcPct val="85000"/>
              </a:lnSpc>
            </a:pPr>
            <a:r>
              <a:rPr lang="en-US" altLang="es-ES" sz="1400" dirty="0">
                <a:solidFill>
                  <a:srgbClr val="004890"/>
                </a:solidFill>
                <a:latin typeface="Avenir Book" panose="02000503020000020003" pitchFamily="2" charset="0"/>
              </a:rPr>
              <a:t>Urban</a:t>
            </a:r>
          </a:p>
          <a:p>
            <a:pPr algn="ctr">
              <a:lnSpc>
                <a:spcPct val="85000"/>
              </a:lnSpc>
            </a:pPr>
            <a:r>
              <a:rPr lang="en-US" altLang="es-ES" sz="1400" dirty="0">
                <a:solidFill>
                  <a:srgbClr val="004890"/>
                </a:solidFill>
                <a:latin typeface="Avenir Book" panose="02000503020000020003" pitchFamily="2" charset="0"/>
              </a:rPr>
              <a:t>development</a:t>
            </a:r>
            <a:endParaRPr lang="es-ES" sz="1400" dirty="0">
              <a:solidFill>
                <a:srgbClr val="004890"/>
              </a:solidFill>
              <a:latin typeface="Avenir Book" panose="02000503020000020003" pitchFamily="2" charset="0"/>
            </a:endParaRPr>
          </a:p>
        </p:txBody>
      </p:sp>
      <p:sp>
        <p:nvSpPr>
          <p:cNvPr id="20" name="CuadroTexto 19"/>
          <p:cNvSpPr txBox="1"/>
          <p:nvPr/>
        </p:nvSpPr>
        <p:spPr>
          <a:xfrm>
            <a:off x="5705192" y="5813764"/>
            <a:ext cx="932756" cy="282513"/>
          </a:xfrm>
          <a:prstGeom prst="rect">
            <a:avLst/>
          </a:prstGeom>
          <a:noFill/>
        </p:spPr>
        <p:txBody>
          <a:bodyPr wrap="none" rtlCol="0">
            <a:spAutoFit/>
          </a:bodyPr>
          <a:lstStyle/>
          <a:p>
            <a:pPr algn="ctr">
              <a:lnSpc>
                <a:spcPct val="85000"/>
              </a:lnSpc>
            </a:pPr>
            <a:r>
              <a:rPr lang="en-US" altLang="es-ES" sz="1400" dirty="0">
                <a:solidFill>
                  <a:srgbClr val="004890"/>
                </a:solidFill>
                <a:latin typeface="Avenir Book" panose="02000503020000020003" pitchFamily="2" charset="0"/>
              </a:rPr>
              <a:t>Transport</a:t>
            </a:r>
            <a:endParaRPr lang="es-ES" sz="1400" dirty="0">
              <a:solidFill>
                <a:srgbClr val="004890"/>
              </a:solidFill>
              <a:latin typeface="Avenir Book" panose="02000503020000020003" pitchFamily="2" charset="0"/>
            </a:endParaRPr>
          </a:p>
        </p:txBody>
      </p:sp>
      <p:sp>
        <p:nvSpPr>
          <p:cNvPr id="21" name="CuadroTexto 20"/>
          <p:cNvSpPr txBox="1"/>
          <p:nvPr/>
        </p:nvSpPr>
        <p:spPr>
          <a:xfrm>
            <a:off x="7151704" y="5722200"/>
            <a:ext cx="740908" cy="465640"/>
          </a:xfrm>
          <a:prstGeom prst="rect">
            <a:avLst/>
          </a:prstGeom>
          <a:noFill/>
        </p:spPr>
        <p:txBody>
          <a:bodyPr wrap="none" rtlCol="0">
            <a:spAutoFit/>
          </a:bodyPr>
          <a:lstStyle/>
          <a:p>
            <a:pPr algn="ctr">
              <a:lnSpc>
                <a:spcPct val="85000"/>
              </a:lnSpc>
            </a:pPr>
            <a:r>
              <a:rPr lang="en-US" altLang="es-ES" sz="1400" dirty="0">
                <a:solidFill>
                  <a:srgbClr val="004890"/>
                </a:solidFill>
                <a:latin typeface="Avenir Book" panose="02000503020000020003" pitchFamily="2" charset="0"/>
              </a:rPr>
              <a:t>Wind</a:t>
            </a:r>
          </a:p>
          <a:p>
            <a:pPr algn="ctr">
              <a:lnSpc>
                <a:spcPct val="85000"/>
              </a:lnSpc>
            </a:pPr>
            <a:r>
              <a:rPr lang="en-US" altLang="es-ES" sz="1400" dirty="0">
                <a:solidFill>
                  <a:srgbClr val="004890"/>
                </a:solidFill>
                <a:latin typeface="Avenir Book" panose="02000503020000020003" pitchFamily="2" charset="0"/>
              </a:rPr>
              <a:t>Energy</a:t>
            </a:r>
            <a:endParaRPr lang="es-ES" sz="1400" dirty="0">
              <a:solidFill>
                <a:srgbClr val="004890"/>
              </a:solidFill>
              <a:latin typeface="Avenir Book" panose="02000503020000020003" pitchFamily="2" charset="0"/>
            </a:endParaRPr>
          </a:p>
        </p:txBody>
      </p:sp>
      <p:sp>
        <p:nvSpPr>
          <p:cNvPr id="22" name="CuadroTexto 21"/>
          <p:cNvSpPr txBox="1"/>
          <p:nvPr/>
        </p:nvSpPr>
        <p:spPr>
          <a:xfrm>
            <a:off x="8126424" y="5813764"/>
            <a:ext cx="1063112" cy="282513"/>
          </a:xfrm>
          <a:prstGeom prst="rect">
            <a:avLst/>
          </a:prstGeom>
          <a:noFill/>
        </p:spPr>
        <p:txBody>
          <a:bodyPr wrap="none" rtlCol="0">
            <a:spAutoFit/>
          </a:bodyPr>
          <a:lstStyle/>
          <a:p>
            <a:pPr algn="ctr">
              <a:lnSpc>
                <a:spcPct val="85000"/>
              </a:lnSpc>
            </a:pPr>
            <a:r>
              <a:rPr lang="es-ES" sz="1400" dirty="0" err="1">
                <a:solidFill>
                  <a:srgbClr val="004890"/>
                </a:solidFill>
                <a:latin typeface="Avenir Book" panose="02000503020000020003" pitchFamily="2" charset="0"/>
              </a:rPr>
              <a:t>Agriculture</a:t>
            </a:r>
            <a:endParaRPr lang="es-ES" sz="1400" dirty="0">
              <a:solidFill>
                <a:srgbClr val="004890"/>
              </a:solidFill>
              <a:latin typeface="Avenir Book" panose="02000503020000020003" pitchFamily="2" charset="0"/>
            </a:endParaRPr>
          </a:p>
        </p:txBody>
      </p:sp>
      <p:sp>
        <p:nvSpPr>
          <p:cNvPr id="23" name="CuadroTexto 22"/>
          <p:cNvSpPr txBox="1"/>
          <p:nvPr/>
        </p:nvSpPr>
        <p:spPr>
          <a:xfrm>
            <a:off x="9327579" y="5813764"/>
            <a:ext cx="946093" cy="282513"/>
          </a:xfrm>
          <a:prstGeom prst="rect">
            <a:avLst/>
          </a:prstGeom>
          <a:noFill/>
        </p:spPr>
        <p:txBody>
          <a:bodyPr wrap="none" rtlCol="0">
            <a:spAutoFit/>
          </a:bodyPr>
          <a:lstStyle/>
          <a:p>
            <a:pPr algn="ctr">
              <a:lnSpc>
                <a:spcPct val="85000"/>
              </a:lnSpc>
            </a:pPr>
            <a:r>
              <a:rPr lang="en-US" altLang="es-ES" sz="1400" dirty="0">
                <a:solidFill>
                  <a:srgbClr val="004890"/>
                </a:solidFill>
                <a:latin typeface="Avenir Book" panose="02000503020000020003" pitchFamily="2" charset="0"/>
              </a:rPr>
              <a:t>Insurance</a:t>
            </a:r>
            <a:endParaRPr lang="es-ES" sz="1400" dirty="0">
              <a:solidFill>
                <a:srgbClr val="004890"/>
              </a:solidFill>
              <a:latin typeface="Avenir Book" panose="02000503020000020003" pitchFamily="2" charset="0"/>
            </a:endParaRPr>
          </a:p>
        </p:txBody>
      </p:sp>
      <p:sp>
        <p:nvSpPr>
          <p:cNvPr id="33" name="Redondear rectángulo de esquina del mismo lado 32"/>
          <p:cNvSpPr/>
          <p:nvPr/>
        </p:nvSpPr>
        <p:spPr>
          <a:xfrm>
            <a:off x="3769108" y="4061469"/>
            <a:ext cx="4638908" cy="434330"/>
          </a:xfrm>
          <a:prstGeom prst="round2SameRect">
            <a:avLst>
              <a:gd name="adj1" fmla="val 20968"/>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err="1">
                <a:solidFill>
                  <a:schemeClr val="bg1"/>
                </a:solidFill>
                <a:latin typeface="Avenir Medium" panose="02000503020000020003" pitchFamily="2" charset="0"/>
              </a:rPr>
              <a:t>Services</a:t>
            </a:r>
            <a:r>
              <a:rPr lang="es-ES" dirty="0">
                <a:solidFill>
                  <a:schemeClr val="bg1"/>
                </a:solidFill>
                <a:latin typeface="Avenir Light" panose="020B0402020203020204" pitchFamily="34" charset="77"/>
              </a:rPr>
              <a:t> in </a:t>
            </a:r>
            <a:r>
              <a:rPr lang="es-ES" dirty="0" err="1">
                <a:solidFill>
                  <a:schemeClr val="bg1"/>
                </a:solidFill>
                <a:latin typeface="Avenir Light" panose="020B0402020203020204" pitchFamily="34" charset="77"/>
              </a:rPr>
              <a:t>broad</a:t>
            </a:r>
            <a:r>
              <a:rPr lang="es-ES" dirty="0">
                <a:solidFill>
                  <a:schemeClr val="bg1"/>
                </a:solidFill>
                <a:latin typeface="Avenir Light" panose="020B0402020203020204" pitchFamily="34" charset="77"/>
              </a:rPr>
              <a:t> </a:t>
            </a:r>
            <a:r>
              <a:rPr lang="es-ES" dirty="0" err="1">
                <a:solidFill>
                  <a:schemeClr val="bg1"/>
                </a:solidFill>
                <a:latin typeface="Avenir Light" panose="020B0402020203020204" pitchFamily="34" charset="77"/>
              </a:rPr>
              <a:t>range</a:t>
            </a:r>
            <a:r>
              <a:rPr lang="es-ES" dirty="0">
                <a:solidFill>
                  <a:schemeClr val="bg1"/>
                </a:solidFill>
                <a:latin typeface="Avenir Light" panose="020B0402020203020204" pitchFamily="34" charset="77"/>
              </a:rPr>
              <a:t> of </a:t>
            </a:r>
            <a:r>
              <a:rPr lang="es-ES" dirty="0" err="1">
                <a:solidFill>
                  <a:schemeClr val="bg1"/>
                </a:solidFill>
                <a:latin typeface="Avenir Medium" panose="02000503020000020003" pitchFamily="2" charset="0"/>
              </a:rPr>
              <a:t>users</a:t>
            </a:r>
            <a:r>
              <a:rPr lang="es-ES" dirty="0">
                <a:solidFill>
                  <a:schemeClr val="bg1"/>
                </a:solidFill>
                <a:latin typeface="Avenir Medium" panose="02000503020000020003" pitchFamily="2" charset="0"/>
              </a:rPr>
              <a:t> </a:t>
            </a:r>
            <a:r>
              <a:rPr lang="es-ES" dirty="0" err="1">
                <a:solidFill>
                  <a:schemeClr val="bg1"/>
                </a:solidFill>
                <a:latin typeface="Avenir Medium" panose="02000503020000020003" pitchFamily="2" charset="0"/>
              </a:rPr>
              <a:t>sectors</a:t>
            </a:r>
            <a:endParaRPr lang="es-ES" dirty="0">
              <a:solidFill>
                <a:schemeClr val="bg1"/>
              </a:solidFill>
              <a:latin typeface="Avenir Medium" panose="02000503020000020003" pitchFamily="2" charset="0"/>
            </a:endParaRPr>
          </a:p>
        </p:txBody>
      </p:sp>
      <p:sp>
        <p:nvSpPr>
          <p:cNvPr id="2" name="Título 1"/>
          <p:cNvSpPr>
            <a:spLocks noGrp="1"/>
          </p:cNvSpPr>
          <p:nvPr>
            <p:ph type="title"/>
          </p:nvPr>
        </p:nvSpPr>
        <p:spPr/>
        <p:txBody>
          <a:bodyPr/>
          <a:lstStyle/>
          <a:p>
            <a:r>
              <a:rPr lang="es-ES" b="0" dirty="0" err="1">
                <a:latin typeface="Avenir Light" panose="020B0402020203020204" pitchFamily="34" charset="77"/>
              </a:rPr>
              <a:t>Earth</a:t>
            </a:r>
            <a:r>
              <a:rPr lang="es-ES" b="0" dirty="0">
                <a:latin typeface="Avenir Light" panose="020B0402020203020204" pitchFamily="34" charset="77"/>
              </a:rPr>
              <a:t> </a:t>
            </a:r>
            <a:r>
              <a:rPr lang="es-ES" b="0" dirty="0" err="1">
                <a:latin typeface="Avenir Light" panose="020B0402020203020204" pitchFamily="34" charset="77"/>
              </a:rPr>
              <a:t>Sciences</a:t>
            </a:r>
            <a:endParaRPr lang="es-ES" b="0" dirty="0">
              <a:latin typeface="Avenir Light" panose="020B0402020203020204" pitchFamily="34" charset="77"/>
            </a:endParaRPr>
          </a:p>
        </p:txBody>
      </p:sp>
      <p:sp>
        <p:nvSpPr>
          <p:cNvPr id="35" name="CuadroTexto 9">
            <a:extLst>
              <a:ext uri="{FF2B5EF4-FFF2-40B4-BE49-F238E27FC236}">
                <a16:creationId xmlns:a16="http://schemas.microsoft.com/office/drawing/2014/main" id="{11219DD5-DFBA-2B42-8F25-4DDBDB868153}"/>
              </a:ext>
            </a:extLst>
          </p:cNvPr>
          <p:cNvSpPr txBox="1"/>
          <p:nvPr/>
        </p:nvSpPr>
        <p:spPr>
          <a:xfrm>
            <a:off x="4344165" y="2645545"/>
            <a:ext cx="3472424" cy="707886"/>
          </a:xfrm>
          <a:prstGeom prst="rect">
            <a:avLst/>
          </a:prstGeom>
          <a:noFill/>
        </p:spPr>
        <p:txBody>
          <a:bodyPr wrap="none" rtlCol="0">
            <a:spAutoFit/>
          </a:bodyPr>
          <a:lstStyle/>
          <a:p>
            <a:pPr algn="ctr"/>
            <a:r>
              <a:rPr lang="es-ES" sz="2000" dirty="0">
                <a:solidFill>
                  <a:schemeClr val="bg1"/>
                </a:solidFill>
                <a:latin typeface="Avenir Light" panose="020B0402020203020204" pitchFamily="34" charset="77"/>
              </a:rPr>
              <a:t>Fundamental </a:t>
            </a:r>
            <a:r>
              <a:rPr lang="es-ES" sz="2000" dirty="0" err="1">
                <a:solidFill>
                  <a:schemeClr val="bg1"/>
                </a:solidFill>
                <a:latin typeface="Avenir Medium" panose="02000503020000020003" pitchFamily="2" charset="0"/>
              </a:rPr>
              <a:t>Understanding</a:t>
            </a:r>
            <a:endParaRPr lang="es-ES" sz="2000" dirty="0">
              <a:solidFill>
                <a:schemeClr val="bg1"/>
              </a:solidFill>
              <a:latin typeface="Avenir Medium" panose="02000503020000020003" pitchFamily="2" charset="0"/>
            </a:endParaRPr>
          </a:p>
          <a:p>
            <a:pPr algn="ctr"/>
            <a:r>
              <a:rPr lang="es-ES" sz="2000" dirty="0" err="1">
                <a:solidFill>
                  <a:schemeClr val="bg1"/>
                </a:solidFill>
                <a:latin typeface="Avenir Medium" panose="02000503020000020003" pitchFamily="2" charset="0"/>
              </a:rPr>
              <a:t>Forecasting</a:t>
            </a:r>
            <a:r>
              <a:rPr lang="es-ES" sz="2000" dirty="0">
                <a:solidFill>
                  <a:schemeClr val="bg1"/>
                </a:solidFill>
                <a:latin typeface="Avenir Light" panose="020B0402020203020204" pitchFamily="34" charset="77"/>
              </a:rPr>
              <a:t> </a:t>
            </a:r>
            <a:r>
              <a:rPr lang="es-ES" sz="2000" dirty="0" err="1">
                <a:solidFill>
                  <a:schemeClr val="bg1"/>
                </a:solidFill>
                <a:latin typeface="Avenir Light" panose="020B0402020203020204" pitchFamily="34" charset="77"/>
              </a:rPr>
              <a:t>Capabilities</a:t>
            </a:r>
            <a:endParaRPr lang="es-ES" sz="2000" dirty="0">
              <a:solidFill>
                <a:schemeClr val="bg1"/>
              </a:solidFill>
              <a:latin typeface="Avenir Light" panose="020B0402020203020204" pitchFamily="34" charset="77"/>
            </a:endParaRPr>
          </a:p>
        </p:txBody>
      </p:sp>
      <p:sp>
        <p:nvSpPr>
          <p:cNvPr id="38" name="Rounded Rectangle 37">
            <a:extLst>
              <a:ext uri="{FF2B5EF4-FFF2-40B4-BE49-F238E27FC236}">
                <a16:creationId xmlns:a16="http://schemas.microsoft.com/office/drawing/2014/main" id="{B10B27C0-815C-EE4E-8063-207FC93E297B}"/>
              </a:ext>
            </a:extLst>
          </p:cNvPr>
          <p:cNvSpPr/>
          <p:nvPr/>
        </p:nvSpPr>
        <p:spPr>
          <a:xfrm>
            <a:off x="1894384" y="4492431"/>
            <a:ext cx="8503593" cy="1695409"/>
          </a:xfrm>
          <a:prstGeom prst="roundRect">
            <a:avLst/>
          </a:prstGeom>
          <a:noFill/>
          <a:ln w="38100">
            <a:solidFill>
              <a:srgbClr val="2E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 name="Rectangle 2">
            <a:extLst>
              <a:ext uri="{FF2B5EF4-FFF2-40B4-BE49-F238E27FC236}">
                <a16:creationId xmlns:a16="http://schemas.microsoft.com/office/drawing/2014/main" id="{B73772A6-415D-6042-BF59-3E59BA867F23}"/>
              </a:ext>
            </a:extLst>
          </p:cNvPr>
          <p:cNvSpPr/>
          <p:nvPr/>
        </p:nvSpPr>
        <p:spPr>
          <a:xfrm>
            <a:off x="141137" y="1415865"/>
            <a:ext cx="2831481" cy="369332"/>
          </a:xfrm>
          <a:prstGeom prst="rect">
            <a:avLst/>
          </a:prstGeom>
        </p:spPr>
        <p:txBody>
          <a:bodyPr wrap="none">
            <a:spAutoFit/>
          </a:bodyPr>
          <a:lstStyle/>
          <a:p>
            <a:pPr algn="ctr"/>
            <a:r>
              <a:rPr lang="en-US" altLang="es-ES" dirty="0">
                <a:solidFill>
                  <a:schemeClr val="accent3"/>
                </a:solidFill>
                <a:latin typeface="Avenir" panose="02000503020000020003" pitchFamily="2" charset="0"/>
              </a:rPr>
              <a:t>Atmospheric composition</a:t>
            </a:r>
            <a:endParaRPr lang="en-GB" dirty="0">
              <a:solidFill>
                <a:schemeClr val="accent3"/>
              </a:solidFill>
              <a:latin typeface="Avenir" panose="02000503020000020003" pitchFamily="2" charset="0"/>
            </a:endParaRPr>
          </a:p>
        </p:txBody>
      </p:sp>
      <p:sp>
        <p:nvSpPr>
          <p:cNvPr id="37" name="Rectangle 36">
            <a:extLst>
              <a:ext uri="{FF2B5EF4-FFF2-40B4-BE49-F238E27FC236}">
                <a16:creationId xmlns:a16="http://schemas.microsoft.com/office/drawing/2014/main" id="{435800C5-62A1-1E44-A183-247EBDEC93FF}"/>
              </a:ext>
            </a:extLst>
          </p:cNvPr>
          <p:cNvSpPr/>
          <p:nvPr/>
        </p:nvSpPr>
        <p:spPr>
          <a:xfrm>
            <a:off x="9655064" y="1415865"/>
            <a:ext cx="1797543" cy="369332"/>
          </a:xfrm>
          <a:prstGeom prst="rect">
            <a:avLst/>
          </a:prstGeom>
        </p:spPr>
        <p:txBody>
          <a:bodyPr wrap="none">
            <a:spAutoFit/>
          </a:bodyPr>
          <a:lstStyle/>
          <a:p>
            <a:pPr algn="ctr"/>
            <a:r>
              <a:rPr lang="en-US" altLang="es-ES" dirty="0">
                <a:solidFill>
                  <a:schemeClr val="accent3"/>
                </a:solidFill>
                <a:latin typeface="Avenir" panose="02000503020000020003" pitchFamily="2" charset="0"/>
              </a:rPr>
              <a:t>Climate System</a:t>
            </a:r>
            <a:endParaRPr lang="en-GB" dirty="0">
              <a:solidFill>
                <a:schemeClr val="accent3"/>
              </a:solidFill>
              <a:latin typeface="Avenir" panose="02000503020000020003" pitchFamily="2" charset="0"/>
            </a:endParaRPr>
          </a:p>
        </p:txBody>
      </p:sp>
    </p:spTree>
    <p:extLst>
      <p:ext uri="{BB962C8B-B14F-4D97-AF65-F5344CB8AC3E}">
        <p14:creationId xmlns:p14="http://schemas.microsoft.com/office/powerpoint/2010/main" val="3681212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l 35">
            <a:extLst>
              <a:ext uri="{FF2B5EF4-FFF2-40B4-BE49-F238E27FC236}">
                <a16:creationId xmlns:a16="http://schemas.microsoft.com/office/drawing/2014/main" id="{F0858681-C422-1B4D-910D-FCD4111E909E}"/>
              </a:ext>
            </a:extLst>
          </p:cNvPr>
          <p:cNvSpPr/>
          <p:nvPr/>
        </p:nvSpPr>
        <p:spPr>
          <a:xfrm>
            <a:off x="1973037" y="2744180"/>
            <a:ext cx="2452510" cy="2452510"/>
          </a:xfrm>
          <a:prstGeom prst="ellipse">
            <a:avLst/>
          </a:prstGeom>
          <a:blipFill dpi="0" rotWithShape="1">
            <a:blip r:embed="rId2" cstate="email">
              <a:extLst>
                <a:ext uri="{28A0092B-C50C-407E-A947-70E740481C1C}">
                  <a14:useLocalDpi xmlns:a14="http://schemas.microsoft.com/office/drawing/2010/main"/>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39" name="Oval 38">
            <a:extLst>
              <a:ext uri="{FF2B5EF4-FFF2-40B4-BE49-F238E27FC236}">
                <a16:creationId xmlns:a16="http://schemas.microsoft.com/office/drawing/2014/main" id="{C340C6FE-0485-CB4E-9F52-D680EC5D390E}"/>
              </a:ext>
            </a:extLst>
          </p:cNvPr>
          <p:cNvSpPr/>
          <p:nvPr/>
        </p:nvSpPr>
        <p:spPr>
          <a:xfrm>
            <a:off x="3763781" y="1561132"/>
            <a:ext cx="2452510" cy="2452510"/>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40" name="Oval 39">
            <a:extLst>
              <a:ext uri="{FF2B5EF4-FFF2-40B4-BE49-F238E27FC236}">
                <a16:creationId xmlns:a16="http://schemas.microsoft.com/office/drawing/2014/main" id="{AD515FEA-92ED-8449-9450-8167A7934D2D}"/>
              </a:ext>
            </a:extLst>
          </p:cNvPr>
          <p:cNvSpPr/>
          <p:nvPr/>
        </p:nvSpPr>
        <p:spPr>
          <a:xfrm>
            <a:off x="6005533" y="1546070"/>
            <a:ext cx="2452510" cy="2452510"/>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41" name="Oval 40">
            <a:extLst>
              <a:ext uri="{FF2B5EF4-FFF2-40B4-BE49-F238E27FC236}">
                <a16:creationId xmlns:a16="http://schemas.microsoft.com/office/drawing/2014/main" id="{0C1E27A7-8448-6340-8ADA-278860FA5322}"/>
              </a:ext>
            </a:extLst>
          </p:cNvPr>
          <p:cNvSpPr/>
          <p:nvPr/>
        </p:nvSpPr>
        <p:spPr>
          <a:xfrm>
            <a:off x="7750125" y="2730075"/>
            <a:ext cx="2452510" cy="2452510"/>
          </a:xfrm>
          <a:prstGeom prst="ellipse">
            <a:avLst/>
          </a:prstGeom>
          <a:blipFill dpi="0" rotWithShape="1">
            <a:blip r:embed="rId5" cstate="email">
              <a:extLst>
                <a:ext uri="{28A0092B-C50C-407E-A947-70E740481C1C}">
                  <a14:useLocalDpi xmlns:a14="http://schemas.microsoft.com/office/drawing/2010/main"/>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42" name="Título 1">
            <a:extLst>
              <a:ext uri="{FF2B5EF4-FFF2-40B4-BE49-F238E27FC236}">
                <a16:creationId xmlns:a16="http://schemas.microsoft.com/office/drawing/2014/main" id="{B8FA58B4-C83F-4C49-857F-5813BB4EBDFA}"/>
              </a:ext>
            </a:extLst>
          </p:cNvPr>
          <p:cNvSpPr>
            <a:spLocks noGrp="1"/>
          </p:cNvSpPr>
          <p:nvPr>
            <p:ph type="title"/>
          </p:nvPr>
        </p:nvSpPr>
        <p:spPr>
          <a:xfrm>
            <a:off x="1973037" y="218250"/>
            <a:ext cx="8229598" cy="745215"/>
          </a:xfrm>
        </p:spPr>
        <p:txBody>
          <a:bodyPr/>
          <a:lstStyle/>
          <a:p>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Science</a:t>
            </a:r>
            <a:r>
              <a:rPr lang="es-ES" sz="3600" b="0" dirty="0">
                <a:latin typeface="Avenir Light" panose="020B0402020203020204" pitchFamily="34" charset="77"/>
              </a:rPr>
              <a:t> </a:t>
            </a:r>
            <a:r>
              <a:rPr lang="es-ES" sz="3600" b="0" dirty="0" err="1">
                <a:latin typeface="Avenir Light" panose="020B0402020203020204" pitchFamily="34" charset="77"/>
              </a:rPr>
              <a:t>Department</a:t>
            </a:r>
            <a:endParaRPr lang="es-ES" sz="3600" b="0" dirty="0">
              <a:latin typeface="Avenir Light" panose="020B0402020203020204" pitchFamily="34" charset="77"/>
            </a:endParaRPr>
          </a:p>
        </p:txBody>
      </p:sp>
      <p:sp>
        <p:nvSpPr>
          <p:cNvPr id="43" name="TextBox 30">
            <a:extLst>
              <a:ext uri="{FF2B5EF4-FFF2-40B4-BE49-F238E27FC236}">
                <a16:creationId xmlns:a16="http://schemas.microsoft.com/office/drawing/2014/main" id="{34409956-21B4-014B-BB01-5693F3A5F110}"/>
              </a:ext>
            </a:extLst>
          </p:cNvPr>
          <p:cNvSpPr txBox="1">
            <a:spLocks noChangeArrowheads="1"/>
          </p:cNvSpPr>
          <p:nvPr/>
        </p:nvSpPr>
        <p:spPr bwMode="auto">
          <a:xfrm>
            <a:off x="1918183" y="3603925"/>
            <a:ext cx="2562225" cy="830997"/>
          </a:xfrm>
          <a:prstGeom prst="rect">
            <a:avLst/>
          </a:prstGeom>
          <a:noFill/>
          <a:ln>
            <a:noFill/>
          </a:ln>
          <a:effectLst>
            <a:outerShdw blurRad="1905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457200" eaLnBrk="1" hangingPunct="1">
              <a:defRPr/>
            </a:pPr>
            <a:r>
              <a:rPr lang="en-US" altLang="ca-ES" sz="2400" b="1" dirty="0">
                <a:solidFill>
                  <a:prstClr val="white"/>
                </a:solidFill>
                <a:latin typeface="Avenir Book" panose="02000503020000020003" pitchFamily="2" charset="0"/>
              </a:rPr>
              <a:t>Computational Earth Sciences</a:t>
            </a:r>
          </a:p>
        </p:txBody>
      </p:sp>
      <p:sp>
        <p:nvSpPr>
          <p:cNvPr id="44" name="TextBox 30">
            <a:extLst>
              <a:ext uri="{FF2B5EF4-FFF2-40B4-BE49-F238E27FC236}">
                <a16:creationId xmlns:a16="http://schemas.microsoft.com/office/drawing/2014/main" id="{C031561E-6EA1-1A4E-80C6-8956179868AB}"/>
              </a:ext>
            </a:extLst>
          </p:cNvPr>
          <p:cNvSpPr txBox="1">
            <a:spLocks noChangeArrowheads="1"/>
          </p:cNvSpPr>
          <p:nvPr/>
        </p:nvSpPr>
        <p:spPr bwMode="auto">
          <a:xfrm>
            <a:off x="3779903" y="2133937"/>
            <a:ext cx="2325548" cy="1200329"/>
          </a:xfrm>
          <a:prstGeom prst="rect">
            <a:avLst/>
          </a:prstGeom>
          <a:noFill/>
          <a:ln>
            <a:noFill/>
          </a:ln>
          <a:effectLst>
            <a:outerShdw blurRad="1905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457200" eaLnBrk="1" hangingPunct="1">
              <a:defRPr/>
            </a:pPr>
            <a:r>
              <a:rPr lang="en-US" altLang="ca-ES" sz="2400" b="1" dirty="0">
                <a:solidFill>
                  <a:prstClr val="white"/>
                </a:solidFill>
                <a:latin typeface="Avenir Book" panose="02000503020000020003" pitchFamily="2" charset="0"/>
              </a:rPr>
              <a:t>Climate Variability and</a:t>
            </a:r>
          </a:p>
          <a:p>
            <a:pPr algn="ctr" defTabSz="457200" eaLnBrk="1" hangingPunct="1">
              <a:defRPr/>
            </a:pPr>
            <a:r>
              <a:rPr lang="en-US" altLang="ca-ES" sz="2400" b="1" dirty="0">
                <a:solidFill>
                  <a:prstClr val="white"/>
                </a:solidFill>
                <a:latin typeface="Avenir Book" panose="02000503020000020003" pitchFamily="2" charset="0"/>
              </a:rPr>
              <a:t>Change</a:t>
            </a:r>
          </a:p>
        </p:txBody>
      </p:sp>
      <p:sp>
        <p:nvSpPr>
          <p:cNvPr id="45" name="TextBox 30">
            <a:extLst>
              <a:ext uri="{FF2B5EF4-FFF2-40B4-BE49-F238E27FC236}">
                <a16:creationId xmlns:a16="http://schemas.microsoft.com/office/drawing/2014/main" id="{FCC69CC0-4745-AD47-B1D2-4D8894D59D9B}"/>
              </a:ext>
            </a:extLst>
          </p:cNvPr>
          <p:cNvSpPr txBox="1">
            <a:spLocks noChangeArrowheads="1"/>
          </p:cNvSpPr>
          <p:nvPr/>
        </p:nvSpPr>
        <p:spPr bwMode="auto">
          <a:xfrm>
            <a:off x="6096000" y="2259781"/>
            <a:ext cx="2240280" cy="830997"/>
          </a:xfrm>
          <a:prstGeom prst="rect">
            <a:avLst/>
          </a:prstGeom>
          <a:noFill/>
          <a:ln>
            <a:noFill/>
          </a:ln>
          <a:effectLst>
            <a:outerShdw blurRad="1905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457200" eaLnBrk="1" hangingPunct="1">
              <a:defRPr/>
            </a:pPr>
            <a:r>
              <a:rPr lang="en-US" altLang="ca-ES" sz="2400" b="1" dirty="0">
                <a:solidFill>
                  <a:prstClr val="white"/>
                </a:solidFill>
                <a:latin typeface="Avenir Book" panose="02000503020000020003" pitchFamily="2" charset="0"/>
              </a:rPr>
              <a:t>Atmospheric Composition</a:t>
            </a:r>
          </a:p>
        </p:txBody>
      </p:sp>
      <p:sp>
        <p:nvSpPr>
          <p:cNvPr id="46" name="TextBox 30">
            <a:extLst>
              <a:ext uri="{FF2B5EF4-FFF2-40B4-BE49-F238E27FC236}">
                <a16:creationId xmlns:a16="http://schemas.microsoft.com/office/drawing/2014/main" id="{4EEC0570-43C1-1E4D-BF1D-2CD6C97B89F0}"/>
              </a:ext>
            </a:extLst>
          </p:cNvPr>
          <p:cNvSpPr txBox="1">
            <a:spLocks noChangeArrowheads="1"/>
          </p:cNvSpPr>
          <p:nvPr/>
        </p:nvSpPr>
        <p:spPr bwMode="auto">
          <a:xfrm>
            <a:off x="8000286" y="3285269"/>
            <a:ext cx="1952193" cy="1200329"/>
          </a:xfrm>
          <a:prstGeom prst="rect">
            <a:avLst/>
          </a:prstGeom>
          <a:noFill/>
          <a:ln>
            <a:noFill/>
          </a:ln>
          <a:effectLst>
            <a:outerShdw blurRad="1905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457200" eaLnBrk="1" hangingPunct="1">
              <a:defRPr/>
            </a:pPr>
            <a:r>
              <a:rPr lang="en-US" altLang="ca-ES" sz="2400" b="1" dirty="0">
                <a:solidFill>
                  <a:prstClr val="white"/>
                </a:solidFill>
                <a:latin typeface="Avenir Book" panose="02000503020000020003" pitchFamily="2" charset="0"/>
              </a:rPr>
              <a:t>Earth  System Services</a:t>
            </a:r>
          </a:p>
        </p:txBody>
      </p:sp>
      <p:sp>
        <p:nvSpPr>
          <p:cNvPr id="47" name="Marcador de contenido 2">
            <a:extLst>
              <a:ext uri="{FF2B5EF4-FFF2-40B4-BE49-F238E27FC236}">
                <a16:creationId xmlns:a16="http://schemas.microsoft.com/office/drawing/2014/main" id="{17B06948-DB5E-7844-AC49-E2EEBE8C91DF}"/>
              </a:ext>
            </a:extLst>
          </p:cNvPr>
          <p:cNvSpPr txBox="1">
            <a:spLocks/>
          </p:cNvSpPr>
          <p:nvPr/>
        </p:nvSpPr>
        <p:spPr bwMode="auto">
          <a:xfrm>
            <a:off x="0" y="909080"/>
            <a:ext cx="12192000" cy="713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spcBef>
                <a:spcPct val="20000"/>
              </a:spcBef>
            </a:pPr>
            <a:r>
              <a:rPr lang="en-US" altLang="es-ES" sz="2000" dirty="0">
                <a:solidFill>
                  <a:srgbClr val="414141"/>
                </a:solidFill>
                <a:latin typeface="Avenir Book" panose="02000503020000020003" pitchFamily="2" charset="0"/>
              </a:rPr>
              <a:t>Environmental modelling and forecasting, with a particular focus on weather, climate and air quality</a:t>
            </a:r>
          </a:p>
        </p:txBody>
      </p:sp>
      <p:sp>
        <p:nvSpPr>
          <p:cNvPr id="48" name="Rectángulo 23">
            <a:extLst>
              <a:ext uri="{FF2B5EF4-FFF2-40B4-BE49-F238E27FC236}">
                <a16:creationId xmlns:a16="http://schemas.microsoft.com/office/drawing/2014/main" id="{543759AD-351D-FF43-8D29-F25447E56AAE}"/>
              </a:ext>
            </a:extLst>
          </p:cNvPr>
          <p:cNvSpPr/>
          <p:nvPr/>
        </p:nvSpPr>
        <p:spPr>
          <a:xfrm>
            <a:off x="2399202" y="5446835"/>
            <a:ext cx="7523472" cy="461665"/>
          </a:xfrm>
          <a:prstGeom prst="rect">
            <a:avLst/>
          </a:prstGeom>
        </p:spPr>
        <p:txBody>
          <a:bodyPr wrap="square">
            <a:spAutoFit/>
          </a:bodyPr>
          <a:lstStyle/>
          <a:p>
            <a:pPr defTabSz="457200">
              <a:defRPr/>
            </a:pPr>
            <a:r>
              <a:rPr lang="en-US" sz="2400" dirty="0">
                <a:solidFill>
                  <a:srgbClr val="004890"/>
                </a:solidFill>
                <a:latin typeface="Avenir Light" panose="020B0402020203020204" pitchFamily="34" charset="77"/>
              </a:rPr>
              <a:t>Head of the Department:      </a:t>
            </a:r>
            <a:r>
              <a:rPr lang="en-US" sz="2400" b="1" dirty="0">
                <a:latin typeface="Avenir Book" panose="02000503020000020003" pitchFamily="2" charset="0"/>
              </a:rPr>
              <a:t>Francisco </a:t>
            </a:r>
            <a:r>
              <a:rPr lang="en-US" sz="2400" b="1" dirty="0" err="1">
                <a:latin typeface="Avenir Book" panose="02000503020000020003" pitchFamily="2" charset="0"/>
              </a:rPr>
              <a:t>Doblas</a:t>
            </a:r>
            <a:r>
              <a:rPr lang="en-US" sz="2400" b="1" dirty="0">
                <a:latin typeface="Avenir Book" panose="02000503020000020003" pitchFamily="2" charset="0"/>
              </a:rPr>
              <a:t>-Reyes</a:t>
            </a:r>
            <a:endParaRPr lang="en-US" sz="2400" dirty="0">
              <a:latin typeface="Avenir Book" panose="02000503020000020003" pitchFamily="2" charset="0"/>
            </a:endParaRPr>
          </a:p>
        </p:txBody>
      </p:sp>
      <p:sp>
        <p:nvSpPr>
          <p:cNvPr id="49" name="Rectángulo 23">
            <a:extLst>
              <a:ext uri="{FF2B5EF4-FFF2-40B4-BE49-F238E27FC236}">
                <a16:creationId xmlns:a16="http://schemas.microsoft.com/office/drawing/2014/main" id="{BB4B5E95-5107-5E46-9C7D-0A5049B5C113}"/>
              </a:ext>
            </a:extLst>
          </p:cNvPr>
          <p:cNvSpPr/>
          <p:nvPr/>
        </p:nvSpPr>
        <p:spPr>
          <a:xfrm>
            <a:off x="4537299" y="4613630"/>
            <a:ext cx="3027500" cy="461665"/>
          </a:xfrm>
          <a:prstGeom prst="rect">
            <a:avLst/>
          </a:prstGeom>
        </p:spPr>
        <p:txBody>
          <a:bodyPr wrap="square">
            <a:spAutoFit/>
          </a:bodyPr>
          <a:lstStyle/>
          <a:p>
            <a:pPr algn="ctr" defTabSz="457200">
              <a:defRPr/>
            </a:pPr>
            <a:r>
              <a:rPr lang="en-US" sz="2400" dirty="0">
                <a:solidFill>
                  <a:schemeClr val="bg2">
                    <a:lumMod val="25000"/>
                  </a:schemeClr>
                </a:solidFill>
                <a:latin typeface="Avenir Light" panose="020B0402020203020204" pitchFamily="34" charset="77"/>
              </a:rPr>
              <a:t>Around 110 people</a:t>
            </a:r>
          </a:p>
        </p:txBody>
      </p:sp>
    </p:spTree>
    <p:extLst>
      <p:ext uri="{BB962C8B-B14F-4D97-AF65-F5344CB8AC3E}">
        <p14:creationId xmlns:p14="http://schemas.microsoft.com/office/powerpoint/2010/main" val="1076522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Shape 3">
            <a:extLst>
              <a:ext uri="{FF2B5EF4-FFF2-40B4-BE49-F238E27FC236}">
                <a16:creationId xmlns:a16="http://schemas.microsoft.com/office/drawing/2014/main" id="{2ACD3EB7-84A7-7A4E-84C8-EB67286DCFDB}"/>
              </a:ext>
            </a:extLst>
          </p:cNvPr>
          <p:cNvSpPr txBox="1">
            <a:spLocks noChangeAspect="1" noChangeArrowheads="1"/>
          </p:cNvSpPr>
          <p:nvPr/>
        </p:nvSpPr>
        <p:spPr bwMode="auto">
          <a:xfrm>
            <a:off x="2409825" y="81970"/>
            <a:ext cx="668813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ES" b="1">
                <a:solidFill>
                  <a:srgbClr val="FFFFFF"/>
                </a:solidFill>
              </a:rPr>
              <a:t>Climate modeling and prediction timeline</a:t>
            </a:r>
            <a:endParaRPr lang="en-US" altLang="en-ES" b="1">
              <a:solidFill>
                <a:srgbClr val="000000"/>
              </a:solidFill>
              <a:latin typeface="Calibri" panose="020F0502020204030204" pitchFamily="34" charset="0"/>
            </a:endParaRPr>
          </a:p>
        </p:txBody>
      </p:sp>
      <p:pic>
        <p:nvPicPr>
          <p:cNvPr id="37" name="Shape 48">
            <a:extLst>
              <a:ext uri="{FF2B5EF4-FFF2-40B4-BE49-F238E27FC236}">
                <a16:creationId xmlns:a16="http://schemas.microsoft.com/office/drawing/2014/main" id="{7C0D34F1-8DA5-7F45-87CF-68435E1D6961}"/>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15648"/>
          <a:stretch>
            <a:fillRect/>
          </a:stretch>
        </p:blipFill>
        <p:spPr bwMode="auto">
          <a:xfrm>
            <a:off x="3344283" y="4127372"/>
            <a:ext cx="8404369" cy="261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Shape 51">
            <a:extLst>
              <a:ext uri="{FF2B5EF4-FFF2-40B4-BE49-F238E27FC236}">
                <a16:creationId xmlns:a16="http://schemas.microsoft.com/office/drawing/2014/main" id="{CAF927FD-1BAE-6841-8D8C-176B64EEEFED}"/>
              </a:ext>
            </a:extLst>
          </p:cNvPr>
          <p:cNvSpPr txBox="1">
            <a:spLocks/>
          </p:cNvSpPr>
          <p:nvPr/>
        </p:nvSpPr>
        <p:spPr bwMode="auto">
          <a:xfrm>
            <a:off x="5431616" y="6490127"/>
            <a:ext cx="3455987" cy="425450"/>
          </a:xfrm>
          <a:prstGeom prst="rect">
            <a:avLst/>
          </a:prstGeom>
          <a:noFill/>
          <a:ln>
            <a:noFill/>
          </a:ln>
          <a:extLst>
            <a:ext uri="{FAA26D3D-D897-4be2-8F04-BA451C77F1D7}">
              <ma14:placeholderFlag xmlns="" xmlns:ma14="http://schemas.microsoft.com/office/mac/drawingml/2011/main" val="1"/>
            </a:ext>
          </a:extLst>
        </p:spPr>
        <p:txBody>
          <a:bodyPr lIns="90000" tIns="45700" rIns="90000" bIns="45700"/>
          <a:lstStyle>
            <a:lvl1pPr algn="l" rtl="0" eaLnBrk="0" fontAlgn="base" hangingPunct="0">
              <a:lnSpc>
                <a:spcPct val="90000"/>
              </a:lnSpc>
              <a:spcBef>
                <a:spcPct val="0"/>
              </a:spcBef>
              <a:spcAft>
                <a:spcPct val="0"/>
              </a:spcAft>
              <a:defRPr sz="2800" kern="1200" baseline="0">
                <a:solidFill>
                  <a:schemeClr val="accent1"/>
                </a:solidFill>
                <a:latin typeface="+mj-lt"/>
                <a:ea typeface="ＭＳ Ｐゴシック" charset="0"/>
                <a:cs typeface="+mj-cs"/>
              </a:defRPr>
            </a:lvl1pPr>
            <a:lvl2pPr algn="l" rtl="0" eaLnBrk="0" fontAlgn="base" hangingPunct="0">
              <a:lnSpc>
                <a:spcPct val="90000"/>
              </a:lnSpc>
              <a:spcBef>
                <a:spcPct val="0"/>
              </a:spcBef>
              <a:spcAft>
                <a:spcPct val="0"/>
              </a:spcAft>
              <a:defRPr sz="4400">
                <a:solidFill>
                  <a:schemeClr val="tx1"/>
                </a:solidFill>
                <a:latin typeface="Arial" charset="0"/>
                <a:ea typeface="ＭＳ Ｐゴシック" charset="0"/>
                <a:cs typeface="DejaVu Sans" charset="0"/>
              </a:defRPr>
            </a:lvl2pPr>
            <a:lvl3pPr algn="l" rtl="0" eaLnBrk="0" fontAlgn="base" hangingPunct="0">
              <a:lnSpc>
                <a:spcPct val="90000"/>
              </a:lnSpc>
              <a:spcBef>
                <a:spcPct val="0"/>
              </a:spcBef>
              <a:spcAft>
                <a:spcPct val="0"/>
              </a:spcAft>
              <a:defRPr sz="4400">
                <a:solidFill>
                  <a:schemeClr val="tx1"/>
                </a:solidFill>
                <a:latin typeface="Arial" charset="0"/>
                <a:ea typeface="ＭＳ Ｐゴシック" charset="0"/>
                <a:cs typeface="DejaVu Sans" charset="0"/>
              </a:defRPr>
            </a:lvl3pPr>
            <a:lvl4pPr algn="l" rtl="0" eaLnBrk="0" fontAlgn="base" hangingPunct="0">
              <a:lnSpc>
                <a:spcPct val="90000"/>
              </a:lnSpc>
              <a:spcBef>
                <a:spcPct val="0"/>
              </a:spcBef>
              <a:spcAft>
                <a:spcPct val="0"/>
              </a:spcAft>
              <a:defRPr sz="4400">
                <a:solidFill>
                  <a:schemeClr val="tx1"/>
                </a:solidFill>
                <a:latin typeface="Arial" charset="0"/>
                <a:ea typeface="ＭＳ Ｐゴシック" charset="0"/>
                <a:cs typeface="DejaVu Sans" charset="0"/>
              </a:defRPr>
            </a:lvl4pPr>
            <a:lvl5pPr algn="l" rtl="0" eaLnBrk="0" fontAlgn="base" hangingPunct="0">
              <a:lnSpc>
                <a:spcPct val="90000"/>
              </a:lnSpc>
              <a:spcBef>
                <a:spcPct val="0"/>
              </a:spcBef>
              <a:spcAft>
                <a:spcPct val="0"/>
              </a:spcAft>
              <a:defRPr sz="4400">
                <a:solidFill>
                  <a:schemeClr val="tx1"/>
                </a:solidFill>
                <a:latin typeface="Arial" charset="0"/>
                <a:ea typeface="ＭＳ Ｐゴシック" charset="0"/>
                <a:cs typeface="DejaVu Sans" charset="0"/>
              </a:defRPr>
            </a:lvl5pPr>
            <a:lvl6pPr marL="457200" algn="l" rtl="0" fontAlgn="base">
              <a:lnSpc>
                <a:spcPct val="90000"/>
              </a:lnSpc>
              <a:spcBef>
                <a:spcPct val="0"/>
              </a:spcBef>
              <a:spcAft>
                <a:spcPct val="0"/>
              </a:spcAft>
              <a:defRPr sz="4400">
                <a:solidFill>
                  <a:schemeClr val="tx1"/>
                </a:solidFill>
                <a:latin typeface="Arial" charset="0"/>
                <a:ea typeface="ＭＳ Ｐゴシック" charset="0"/>
                <a:cs typeface="DejaVu Sans" charset="0"/>
              </a:defRPr>
            </a:lvl6pPr>
            <a:lvl7pPr marL="914400" algn="l" rtl="0" fontAlgn="base">
              <a:lnSpc>
                <a:spcPct val="90000"/>
              </a:lnSpc>
              <a:spcBef>
                <a:spcPct val="0"/>
              </a:spcBef>
              <a:spcAft>
                <a:spcPct val="0"/>
              </a:spcAft>
              <a:defRPr sz="4400">
                <a:solidFill>
                  <a:schemeClr val="tx1"/>
                </a:solidFill>
                <a:latin typeface="Arial" charset="0"/>
                <a:ea typeface="ＭＳ Ｐゴシック" charset="0"/>
                <a:cs typeface="DejaVu Sans" charset="0"/>
              </a:defRPr>
            </a:lvl7pPr>
            <a:lvl8pPr marL="1371600" algn="l" rtl="0" fontAlgn="base">
              <a:lnSpc>
                <a:spcPct val="90000"/>
              </a:lnSpc>
              <a:spcBef>
                <a:spcPct val="0"/>
              </a:spcBef>
              <a:spcAft>
                <a:spcPct val="0"/>
              </a:spcAft>
              <a:defRPr sz="4400">
                <a:solidFill>
                  <a:schemeClr val="tx1"/>
                </a:solidFill>
                <a:latin typeface="Arial" charset="0"/>
                <a:ea typeface="ＭＳ Ｐゴシック" charset="0"/>
                <a:cs typeface="DejaVu Sans" charset="0"/>
              </a:defRPr>
            </a:lvl8pPr>
            <a:lvl9pPr marL="1828800" algn="l" rtl="0" fontAlgn="base">
              <a:lnSpc>
                <a:spcPct val="90000"/>
              </a:lnSpc>
              <a:spcBef>
                <a:spcPct val="0"/>
              </a:spcBef>
              <a:spcAft>
                <a:spcPct val="0"/>
              </a:spcAft>
              <a:defRPr sz="4400">
                <a:solidFill>
                  <a:schemeClr val="tx1"/>
                </a:solidFill>
                <a:latin typeface="Arial" charset="0"/>
                <a:ea typeface="ＭＳ Ｐゴシック" charset="0"/>
                <a:cs typeface="DejaVu Sans" charset="0"/>
              </a:defRPr>
            </a:lvl9pPr>
          </a:lstStyle>
          <a:p>
            <a:pPr algn="ctr" eaLnBrk="1" hangingPunct="1">
              <a:buFont typeface="Calibri" charset="0"/>
              <a:buNone/>
              <a:defRPr/>
            </a:pPr>
            <a:r>
              <a:rPr lang="es-ES" sz="1800" dirty="0" err="1">
                <a:solidFill>
                  <a:schemeClr val="tx1">
                    <a:lumMod val="65000"/>
                    <a:lumOff val="35000"/>
                  </a:schemeClr>
                </a:solidFill>
                <a:latin typeface="Avenir Book" panose="02000503020000020003" pitchFamily="2" charset="0"/>
                <a:cs typeface="Calibri" charset="0"/>
                <a:sym typeface="Calibri" charset="0"/>
              </a:rPr>
              <a:t>Earth</a:t>
            </a:r>
            <a:r>
              <a:rPr lang="es-ES" sz="1800" dirty="0">
                <a:solidFill>
                  <a:schemeClr val="tx1">
                    <a:lumMod val="65000"/>
                    <a:lumOff val="35000"/>
                  </a:schemeClr>
                </a:solidFill>
                <a:latin typeface="Avenir Book" panose="02000503020000020003" pitchFamily="2" charset="0"/>
                <a:cs typeface="Calibri" charset="0"/>
                <a:sym typeface="Calibri" charset="0"/>
              </a:rPr>
              <a:t> </a:t>
            </a:r>
            <a:r>
              <a:rPr lang="es-ES" sz="1800" dirty="0" err="1">
                <a:solidFill>
                  <a:schemeClr val="tx1">
                    <a:lumMod val="65000"/>
                    <a:lumOff val="35000"/>
                  </a:schemeClr>
                </a:solidFill>
                <a:latin typeface="Avenir Book" panose="02000503020000020003" pitchFamily="2" charset="0"/>
                <a:cs typeface="Calibri" charset="0"/>
                <a:sym typeface="Calibri" charset="0"/>
              </a:rPr>
              <a:t>System</a:t>
            </a:r>
            <a:r>
              <a:rPr lang="es-ES" sz="1800" dirty="0">
                <a:solidFill>
                  <a:schemeClr val="tx1">
                    <a:lumMod val="65000"/>
                    <a:lumOff val="35000"/>
                  </a:schemeClr>
                </a:solidFill>
                <a:latin typeface="Avenir Book" panose="02000503020000020003" pitchFamily="2" charset="0"/>
                <a:cs typeface="Calibri" charset="0"/>
                <a:sym typeface="Calibri" charset="0"/>
              </a:rPr>
              <a:t> </a:t>
            </a:r>
            <a:r>
              <a:rPr lang="es-ES" sz="1800" dirty="0" err="1">
                <a:solidFill>
                  <a:schemeClr val="tx1">
                    <a:lumMod val="65000"/>
                    <a:lumOff val="35000"/>
                  </a:schemeClr>
                </a:solidFill>
                <a:latin typeface="Avenir Book" panose="02000503020000020003" pitchFamily="2" charset="0"/>
                <a:cs typeface="Calibri" charset="0"/>
                <a:sym typeface="Calibri" charset="0"/>
              </a:rPr>
              <a:t>Models</a:t>
            </a:r>
            <a:endParaRPr lang="es-ES" sz="1800" dirty="0">
              <a:solidFill>
                <a:schemeClr val="tx1">
                  <a:lumMod val="65000"/>
                  <a:lumOff val="35000"/>
                </a:schemeClr>
              </a:solidFill>
              <a:latin typeface="Avenir Book" panose="02000503020000020003" pitchFamily="2" charset="0"/>
              <a:cs typeface="Calibri" charset="0"/>
              <a:sym typeface="Calibri" charset="0"/>
            </a:endParaRPr>
          </a:p>
        </p:txBody>
      </p:sp>
      <p:sp>
        <p:nvSpPr>
          <p:cNvPr id="40" name="CuadroTexto 2">
            <a:extLst>
              <a:ext uri="{FF2B5EF4-FFF2-40B4-BE49-F238E27FC236}">
                <a16:creationId xmlns:a16="http://schemas.microsoft.com/office/drawing/2014/main" id="{8D4C7BA3-5688-3449-BD11-FB96E8FA73F0}"/>
              </a:ext>
            </a:extLst>
          </p:cNvPr>
          <p:cNvSpPr txBox="1">
            <a:spLocks noChangeArrowheads="1"/>
          </p:cNvSpPr>
          <p:nvPr/>
        </p:nvSpPr>
        <p:spPr bwMode="auto">
          <a:xfrm>
            <a:off x="6689300" y="3968136"/>
            <a:ext cx="456793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s-ES" altLang="en-ES" sz="1500" i="1" dirty="0">
                <a:solidFill>
                  <a:schemeClr val="accent3">
                    <a:lumMod val="75000"/>
                  </a:schemeClr>
                </a:solidFill>
                <a:latin typeface="Avenir Book" panose="02000503020000020003" pitchFamily="2" charset="0"/>
                <a:cs typeface="Arial" panose="020B0604020202020204" pitchFamily="34" charset="0"/>
              </a:rPr>
              <a:t>4th </a:t>
            </a:r>
            <a:r>
              <a:rPr lang="es-ES" altLang="en-ES" sz="1500" i="1" dirty="0" err="1">
                <a:solidFill>
                  <a:schemeClr val="accent3">
                    <a:lumMod val="75000"/>
                  </a:schemeClr>
                </a:solidFill>
                <a:latin typeface="Avenir Book" panose="02000503020000020003" pitchFamily="2" charset="0"/>
                <a:cs typeface="Arial" panose="020B0604020202020204" pitchFamily="34" charset="0"/>
              </a:rPr>
              <a:t>National</a:t>
            </a:r>
            <a:r>
              <a:rPr lang="es-ES" altLang="en-ES" sz="1500" i="1" dirty="0">
                <a:solidFill>
                  <a:schemeClr val="accent3">
                    <a:lumMod val="75000"/>
                  </a:schemeClr>
                </a:solidFill>
                <a:latin typeface="Avenir Book" panose="02000503020000020003" pitchFamily="2" charset="0"/>
                <a:cs typeface="Arial" panose="020B0604020202020204" pitchFamily="34" charset="0"/>
              </a:rPr>
              <a:t> </a:t>
            </a:r>
            <a:r>
              <a:rPr lang="es-ES" altLang="en-ES" sz="1500" i="1" dirty="0" err="1">
                <a:solidFill>
                  <a:schemeClr val="accent3">
                    <a:lumMod val="75000"/>
                  </a:schemeClr>
                </a:solidFill>
                <a:latin typeface="Avenir Book" panose="02000503020000020003" pitchFamily="2" charset="0"/>
                <a:cs typeface="Arial" panose="020B0604020202020204" pitchFamily="34" charset="0"/>
              </a:rPr>
              <a:t>Climate</a:t>
            </a:r>
            <a:r>
              <a:rPr lang="es-ES" altLang="en-ES" sz="1500" i="1" dirty="0">
                <a:solidFill>
                  <a:schemeClr val="accent3">
                    <a:lumMod val="75000"/>
                  </a:schemeClr>
                </a:solidFill>
                <a:latin typeface="Avenir Book" panose="02000503020000020003" pitchFamily="2" charset="0"/>
                <a:cs typeface="Arial" panose="020B0604020202020204" pitchFamily="34" charset="0"/>
              </a:rPr>
              <a:t> </a:t>
            </a:r>
            <a:r>
              <a:rPr lang="es-ES" altLang="en-ES" sz="1500" i="1" dirty="0" err="1">
                <a:solidFill>
                  <a:schemeClr val="accent3">
                    <a:lumMod val="75000"/>
                  </a:schemeClr>
                </a:solidFill>
                <a:latin typeface="Avenir Book" panose="02000503020000020003" pitchFamily="2" charset="0"/>
                <a:cs typeface="Arial" panose="020B0604020202020204" pitchFamily="34" charset="0"/>
              </a:rPr>
              <a:t>Assessment</a:t>
            </a:r>
            <a:r>
              <a:rPr lang="es-ES" altLang="en-ES" sz="1500" i="1" dirty="0">
                <a:solidFill>
                  <a:schemeClr val="accent3">
                    <a:lumMod val="75000"/>
                  </a:schemeClr>
                </a:solidFill>
                <a:latin typeface="Avenir Book" panose="02000503020000020003" pitchFamily="2" charset="0"/>
                <a:cs typeface="Arial" panose="020B0604020202020204" pitchFamily="34" charset="0"/>
              </a:rPr>
              <a:t> (US), </a:t>
            </a:r>
            <a:r>
              <a:rPr lang="es-ES" altLang="en-ES" sz="1500" i="1" dirty="0" err="1">
                <a:solidFill>
                  <a:schemeClr val="accent3">
                    <a:lumMod val="75000"/>
                  </a:schemeClr>
                </a:solidFill>
                <a:latin typeface="Avenir Book" panose="02000503020000020003" pitchFamily="2" charset="0"/>
                <a:cs typeface="Arial" panose="020B0604020202020204" pitchFamily="34" charset="0"/>
              </a:rPr>
              <a:t>Volume</a:t>
            </a:r>
            <a:r>
              <a:rPr lang="es-ES" altLang="en-ES" sz="1500" i="1" dirty="0">
                <a:solidFill>
                  <a:schemeClr val="accent3">
                    <a:lumMod val="75000"/>
                  </a:schemeClr>
                </a:solidFill>
                <a:latin typeface="Avenir Book" panose="02000503020000020003" pitchFamily="2" charset="0"/>
                <a:cs typeface="Arial" panose="020B0604020202020204" pitchFamily="34" charset="0"/>
              </a:rPr>
              <a:t> I</a:t>
            </a:r>
          </a:p>
        </p:txBody>
      </p:sp>
      <p:sp>
        <p:nvSpPr>
          <p:cNvPr id="41" name="Shape 51">
            <a:extLst>
              <a:ext uri="{FF2B5EF4-FFF2-40B4-BE49-F238E27FC236}">
                <a16:creationId xmlns:a16="http://schemas.microsoft.com/office/drawing/2014/main" id="{84709E26-8A54-DE48-B39C-3DAE9C040196}"/>
              </a:ext>
            </a:extLst>
          </p:cNvPr>
          <p:cNvSpPr txBox="1">
            <a:spLocks/>
          </p:cNvSpPr>
          <p:nvPr/>
        </p:nvSpPr>
        <p:spPr bwMode="auto">
          <a:xfrm rot="16200000">
            <a:off x="-324500" y="2239602"/>
            <a:ext cx="2547937" cy="431800"/>
          </a:xfrm>
          <a:prstGeom prst="rect">
            <a:avLst/>
          </a:prstGeom>
          <a:noFill/>
          <a:ln>
            <a:noFill/>
          </a:ln>
          <a:extLst>
            <a:ext uri="{FAA26D3D-D897-4be2-8F04-BA451C77F1D7}">
              <ma14:placeholderFlag xmlns="" xmlns:ma14="http://schemas.microsoft.com/office/mac/drawingml/2011/main" val="1"/>
            </a:ext>
          </a:extLst>
        </p:spPr>
        <p:txBody>
          <a:bodyPr lIns="90000" tIns="45700" rIns="90000" bIns="45700"/>
          <a:lstStyle>
            <a:lvl1pPr algn="l" rtl="0" eaLnBrk="0" fontAlgn="base" hangingPunct="0">
              <a:lnSpc>
                <a:spcPct val="90000"/>
              </a:lnSpc>
              <a:spcBef>
                <a:spcPct val="0"/>
              </a:spcBef>
              <a:spcAft>
                <a:spcPct val="0"/>
              </a:spcAft>
              <a:defRPr sz="2800" kern="1200" baseline="0">
                <a:solidFill>
                  <a:schemeClr val="accent1"/>
                </a:solidFill>
                <a:latin typeface="+mj-lt"/>
                <a:ea typeface="ＭＳ Ｐゴシック" charset="0"/>
                <a:cs typeface="+mj-cs"/>
              </a:defRPr>
            </a:lvl1pPr>
            <a:lvl2pPr algn="l" rtl="0" eaLnBrk="0" fontAlgn="base" hangingPunct="0">
              <a:lnSpc>
                <a:spcPct val="90000"/>
              </a:lnSpc>
              <a:spcBef>
                <a:spcPct val="0"/>
              </a:spcBef>
              <a:spcAft>
                <a:spcPct val="0"/>
              </a:spcAft>
              <a:defRPr sz="4400">
                <a:solidFill>
                  <a:schemeClr val="tx1"/>
                </a:solidFill>
                <a:latin typeface="Arial" charset="0"/>
                <a:ea typeface="ＭＳ Ｐゴシック" charset="0"/>
                <a:cs typeface="DejaVu Sans" charset="0"/>
              </a:defRPr>
            </a:lvl2pPr>
            <a:lvl3pPr algn="l" rtl="0" eaLnBrk="0" fontAlgn="base" hangingPunct="0">
              <a:lnSpc>
                <a:spcPct val="90000"/>
              </a:lnSpc>
              <a:spcBef>
                <a:spcPct val="0"/>
              </a:spcBef>
              <a:spcAft>
                <a:spcPct val="0"/>
              </a:spcAft>
              <a:defRPr sz="4400">
                <a:solidFill>
                  <a:schemeClr val="tx1"/>
                </a:solidFill>
                <a:latin typeface="Arial" charset="0"/>
                <a:ea typeface="ＭＳ Ｐゴシック" charset="0"/>
                <a:cs typeface="DejaVu Sans" charset="0"/>
              </a:defRPr>
            </a:lvl3pPr>
            <a:lvl4pPr algn="l" rtl="0" eaLnBrk="0" fontAlgn="base" hangingPunct="0">
              <a:lnSpc>
                <a:spcPct val="90000"/>
              </a:lnSpc>
              <a:spcBef>
                <a:spcPct val="0"/>
              </a:spcBef>
              <a:spcAft>
                <a:spcPct val="0"/>
              </a:spcAft>
              <a:defRPr sz="4400">
                <a:solidFill>
                  <a:schemeClr val="tx1"/>
                </a:solidFill>
                <a:latin typeface="Arial" charset="0"/>
                <a:ea typeface="ＭＳ Ｐゴシック" charset="0"/>
                <a:cs typeface="DejaVu Sans" charset="0"/>
              </a:defRPr>
            </a:lvl4pPr>
            <a:lvl5pPr algn="l" rtl="0" eaLnBrk="0" fontAlgn="base" hangingPunct="0">
              <a:lnSpc>
                <a:spcPct val="90000"/>
              </a:lnSpc>
              <a:spcBef>
                <a:spcPct val="0"/>
              </a:spcBef>
              <a:spcAft>
                <a:spcPct val="0"/>
              </a:spcAft>
              <a:defRPr sz="4400">
                <a:solidFill>
                  <a:schemeClr val="tx1"/>
                </a:solidFill>
                <a:latin typeface="Arial" charset="0"/>
                <a:ea typeface="ＭＳ Ｐゴシック" charset="0"/>
                <a:cs typeface="DejaVu Sans" charset="0"/>
              </a:defRPr>
            </a:lvl5pPr>
            <a:lvl6pPr marL="457200" algn="l" rtl="0" fontAlgn="base">
              <a:lnSpc>
                <a:spcPct val="90000"/>
              </a:lnSpc>
              <a:spcBef>
                <a:spcPct val="0"/>
              </a:spcBef>
              <a:spcAft>
                <a:spcPct val="0"/>
              </a:spcAft>
              <a:defRPr sz="4400">
                <a:solidFill>
                  <a:schemeClr val="tx1"/>
                </a:solidFill>
                <a:latin typeface="Arial" charset="0"/>
                <a:ea typeface="ＭＳ Ｐゴシック" charset="0"/>
                <a:cs typeface="DejaVu Sans" charset="0"/>
              </a:defRPr>
            </a:lvl6pPr>
            <a:lvl7pPr marL="914400" algn="l" rtl="0" fontAlgn="base">
              <a:lnSpc>
                <a:spcPct val="90000"/>
              </a:lnSpc>
              <a:spcBef>
                <a:spcPct val="0"/>
              </a:spcBef>
              <a:spcAft>
                <a:spcPct val="0"/>
              </a:spcAft>
              <a:defRPr sz="4400">
                <a:solidFill>
                  <a:schemeClr val="tx1"/>
                </a:solidFill>
                <a:latin typeface="Arial" charset="0"/>
                <a:ea typeface="ＭＳ Ｐゴシック" charset="0"/>
                <a:cs typeface="DejaVu Sans" charset="0"/>
              </a:defRPr>
            </a:lvl7pPr>
            <a:lvl8pPr marL="1371600" algn="l" rtl="0" fontAlgn="base">
              <a:lnSpc>
                <a:spcPct val="90000"/>
              </a:lnSpc>
              <a:spcBef>
                <a:spcPct val="0"/>
              </a:spcBef>
              <a:spcAft>
                <a:spcPct val="0"/>
              </a:spcAft>
              <a:defRPr sz="4400">
                <a:solidFill>
                  <a:schemeClr val="tx1"/>
                </a:solidFill>
                <a:latin typeface="Arial" charset="0"/>
                <a:ea typeface="ＭＳ Ｐゴシック" charset="0"/>
                <a:cs typeface="DejaVu Sans" charset="0"/>
              </a:defRPr>
            </a:lvl8pPr>
            <a:lvl9pPr marL="1828800" algn="l" rtl="0" fontAlgn="base">
              <a:lnSpc>
                <a:spcPct val="90000"/>
              </a:lnSpc>
              <a:spcBef>
                <a:spcPct val="0"/>
              </a:spcBef>
              <a:spcAft>
                <a:spcPct val="0"/>
              </a:spcAft>
              <a:defRPr sz="4400">
                <a:solidFill>
                  <a:schemeClr val="tx1"/>
                </a:solidFill>
                <a:latin typeface="Arial" charset="0"/>
                <a:ea typeface="ＭＳ Ｐゴシック" charset="0"/>
                <a:cs typeface="DejaVu Sans" charset="0"/>
              </a:defRPr>
            </a:lvl9pPr>
          </a:lstStyle>
          <a:p>
            <a:pPr algn="ctr" eaLnBrk="1" hangingPunct="1">
              <a:buFont typeface="Calibri" charset="0"/>
              <a:buNone/>
              <a:defRPr/>
            </a:pPr>
            <a:r>
              <a:rPr lang="es-ES" sz="2200" dirty="0">
                <a:solidFill>
                  <a:schemeClr val="tx1">
                    <a:lumMod val="65000"/>
                    <a:lumOff val="35000"/>
                  </a:schemeClr>
                </a:solidFill>
                <a:latin typeface="Avenir Light" panose="020B0402020203020204" pitchFamily="34" charset="77"/>
                <a:cs typeface="Calibri" charset="0"/>
                <a:sym typeface="Calibri" charset="0"/>
              </a:rPr>
              <a:t>Computing </a:t>
            </a:r>
            <a:r>
              <a:rPr lang="es-ES" sz="2200" dirty="0" err="1">
                <a:solidFill>
                  <a:schemeClr val="tx1">
                    <a:lumMod val="65000"/>
                    <a:lumOff val="35000"/>
                  </a:schemeClr>
                </a:solidFill>
                <a:latin typeface="Avenir Light" panose="020B0402020203020204" pitchFamily="34" charset="77"/>
                <a:cs typeface="Calibri" charset="0"/>
                <a:sym typeface="Calibri" charset="0"/>
              </a:rPr>
              <a:t>Power</a:t>
            </a:r>
            <a:endParaRPr lang="es-ES" sz="2200" dirty="0">
              <a:solidFill>
                <a:schemeClr val="tx1">
                  <a:lumMod val="65000"/>
                  <a:lumOff val="35000"/>
                </a:schemeClr>
              </a:solidFill>
              <a:latin typeface="Avenir Light" panose="020B0402020203020204" pitchFamily="34" charset="77"/>
              <a:cs typeface="Calibri" charset="0"/>
              <a:sym typeface="Calibri" charset="0"/>
            </a:endParaRPr>
          </a:p>
        </p:txBody>
      </p:sp>
      <p:pic>
        <p:nvPicPr>
          <p:cNvPr id="47" name="Imagen 2">
            <a:extLst>
              <a:ext uri="{FF2B5EF4-FFF2-40B4-BE49-F238E27FC236}">
                <a16:creationId xmlns:a16="http://schemas.microsoft.com/office/drawing/2014/main" id="{9F55C994-282D-7143-95E0-6CF537B7EC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4046" y="1016538"/>
            <a:ext cx="4837263" cy="3257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ítulo 1">
            <a:extLst>
              <a:ext uri="{FF2B5EF4-FFF2-40B4-BE49-F238E27FC236}">
                <a16:creationId xmlns:a16="http://schemas.microsoft.com/office/drawing/2014/main" id="{004E6772-244B-E744-B277-C26C98F8F622}"/>
              </a:ext>
            </a:extLst>
          </p:cNvPr>
          <p:cNvSpPr>
            <a:spLocks noGrp="1"/>
          </p:cNvSpPr>
          <p:nvPr>
            <p:ph type="title"/>
          </p:nvPr>
        </p:nvSpPr>
        <p:spPr>
          <a:xfrm>
            <a:off x="462890" y="218250"/>
            <a:ext cx="8229598"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(and HPC) </a:t>
            </a:r>
            <a:r>
              <a:rPr lang="es-ES" sz="3600" b="0" dirty="0" err="1">
                <a:latin typeface="Avenir Light" panose="020B0402020203020204" pitchFamily="34" charset="77"/>
              </a:rPr>
              <a:t>evolution</a:t>
            </a:r>
            <a:endParaRPr lang="es-ES" sz="3600" b="0" dirty="0">
              <a:latin typeface="Avenir Light" panose="020B0402020203020204" pitchFamily="34" charset="77"/>
            </a:endParaRPr>
          </a:p>
        </p:txBody>
      </p:sp>
    </p:spTree>
    <p:extLst>
      <p:ext uri="{BB962C8B-B14F-4D97-AF65-F5344CB8AC3E}">
        <p14:creationId xmlns:p14="http://schemas.microsoft.com/office/powerpoint/2010/main" val="2274096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Shape 3">
            <a:extLst>
              <a:ext uri="{FF2B5EF4-FFF2-40B4-BE49-F238E27FC236}">
                <a16:creationId xmlns:a16="http://schemas.microsoft.com/office/drawing/2014/main" id="{2ACD3EB7-84A7-7A4E-84C8-EB67286DCFDB}"/>
              </a:ext>
            </a:extLst>
          </p:cNvPr>
          <p:cNvSpPr txBox="1">
            <a:spLocks noChangeAspect="1" noChangeArrowheads="1"/>
          </p:cNvSpPr>
          <p:nvPr/>
        </p:nvSpPr>
        <p:spPr bwMode="auto">
          <a:xfrm>
            <a:off x="2409825" y="81970"/>
            <a:ext cx="668813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ES" b="1">
                <a:solidFill>
                  <a:srgbClr val="FFFFFF"/>
                </a:solidFill>
              </a:rPr>
              <a:t>Climate modeling and prediction timeline</a:t>
            </a:r>
            <a:endParaRPr lang="en-US" altLang="en-ES" b="1">
              <a:solidFill>
                <a:srgbClr val="000000"/>
              </a:solidFill>
              <a:latin typeface="Calibri" panose="020F0502020204030204" pitchFamily="34" charset="0"/>
            </a:endParaRPr>
          </a:p>
        </p:txBody>
      </p:sp>
      <p:pic>
        <p:nvPicPr>
          <p:cNvPr id="37" name="Shape 48">
            <a:extLst>
              <a:ext uri="{FF2B5EF4-FFF2-40B4-BE49-F238E27FC236}">
                <a16:creationId xmlns:a16="http://schemas.microsoft.com/office/drawing/2014/main" id="{7C0D34F1-8DA5-7F45-87CF-68435E1D6961}"/>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15648"/>
          <a:stretch>
            <a:fillRect/>
          </a:stretch>
        </p:blipFill>
        <p:spPr bwMode="auto">
          <a:xfrm>
            <a:off x="3344283" y="4127372"/>
            <a:ext cx="8404369" cy="261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Shape 51">
            <a:extLst>
              <a:ext uri="{FF2B5EF4-FFF2-40B4-BE49-F238E27FC236}">
                <a16:creationId xmlns:a16="http://schemas.microsoft.com/office/drawing/2014/main" id="{84709E26-8A54-DE48-B39C-3DAE9C040196}"/>
              </a:ext>
            </a:extLst>
          </p:cNvPr>
          <p:cNvSpPr txBox="1">
            <a:spLocks/>
          </p:cNvSpPr>
          <p:nvPr/>
        </p:nvSpPr>
        <p:spPr bwMode="auto">
          <a:xfrm rot="16200000">
            <a:off x="-324500" y="2239602"/>
            <a:ext cx="2547937" cy="431800"/>
          </a:xfrm>
          <a:prstGeom prst="rect">
            <a:avLst/>
          </a:prstGeom>
          <a:noFill/>
          <a:ln>
            <a:noFill/>
          </a:ln>
          <a:extLst>
            <a:ext uri="{FAA26D3D-D897-4be2-8F04-BA451C77F1D7}">
              <ma14:placeholderFlag xmlns="" xmlns:ma14="http://schemas.microsoft.com/office/mac/drawingml/2011/main" val="1"/>
            </a:ext>
          </a:extLst>
        </p:spPr>
        <p:txBody>
          <a:bodyPr lIns="90000" tIns="45700" rIns="90000" bIns="45700"/>
          <a:lstStyle>
            <a:lvl1pPr algn="l" rtl="0" eaLnBrk="0" fontAlgn="base" hangingPunct="0">
              <a:lnSpc>
                <a:spcPct val="90000"/>
              </a:lnSpc>
              <a:spcBef>
                <a:spcPct val="0"/>
              </a:spcBef>
              <a:spcAft>
                <a:spcPct val="0"/>
              </a:spcAft>
              <a:defRPr sz="2800" kern="1200" baseline="0">
                <a:solidFill>
                  <a:schemeClr val="accent1"/>
                </a:solidFill>
                <a:latin typeface="+mj-lt"/>
                <a:ea typeface="ＭＳ Ｐゴシック" charset="0"/>
                <a:cs typeface="+mj-cs"/>
              </a:defRPr>
            </a:lvl1pPr>
            <a:lvl2pPr algn="l" rtl="0" eaLnBrk="0" fontAlgn="base" hangingPunct="0">
              <a:lnSpc>
                <a:spcPct val="90000"/>
              </a:lnSpc>
              <a:spcBef>
                <a:spcPct val="0"/>
              </a:spcBef>
              <a:spcAft>
                <a:spcPct val="0"/>
              </a:spcAft>
              <a:defRPr sz="4400">
                <a:solidFill>
                  <a:schemeClr val="tx1"/>
                </a:solidFill>
                <a:latin typeface="Arial" charset="0"/>
                <a:ea typeface="ＭＳ Ｐゴシック" charset="0"/>
                <a:cs typeface="DejaVu Sans" charset="0"/>
              </a:defRPr>
            </a:lvl2pPr>
            <a:lvl3pPr algn="l" rtl="0" eaLnBrk="0" fontAlgn="base" hangingPunct="0">
              <a:lnSpc>
                <a:spcPct val="90000"/>
              </a:lnSpc>
              <a:spcBef>
                <a:spcPct val="0"/>
              </a:spcBef>
              <a:spcAft>
                <a:spcPct val="0"/>
              </a:spcAft>
              <a:defRPr sz="4400">
                <a:solidFill>
                  <a:schemeClr val="tx1"/>
                </a:solidFill>
                <a:latin typeface="Arial" charset="0"/>
                <a:ea typeface="ＭＳ Ｐゴシック" charset="0"/>
                <a:cs typeface="DejaVu Sans" charset="0"/>
              </a:defRPr>
            </a:lvl3pPr>
            <a:lvl4pPr algn="l" rtl="0" eaLnBrk="0" fontAlgn="base" hangingPunct="0">
              <a:lnSpc>
                <a:spcPct val="90000"/>
              </a:lnSpc>
              <a:spcBef>
                <a:spcPct val="0"/>
              </a:spcBef>
              <a:spcAft>
                <a:spcPct val="0"/>
              </a:spcAft>
              <a:defRPr sz="4400">
                <a:solidFill>
                  <a:schemeClr val="tx1"/>
                </a:solidFill>
                <a:latin typeface="Arial" charset="0"/>
                <a:ea typeface="ＭＳ Ｐゴシック" charset="0"/>
                <a:cs typeface="DejaVu Sans" charset="0"/>
              </a:defRPr>
            </a:lvl4pPr>
            <a:lvl5pPr algn="l" rtl="0" eaLnBrk="0" fontAlgn="base" hangingPunct="0">
              <a:lnSpc>
                <a:spcPct val="90000"/>
              </a:lnSpc>
              <a:spcBef>
                <a:spcPct val="0"/>
              </a:spcBef>
              <a:spcAft>
                <a:spcPct val="0"/>
              </a:spcAft>
              <a:defRPr sz="4400">
                <a:solidFill>
                  <a:schemeClr val="tx1"/>
                </a:solidFill>
                <a:latin typeface="Arial" charset="0"/>
                <a:ea typeface="ＭＳ Ｐゴシック" charset="0"/>
                <a:cs typeface="DejaVu Sans" charset="0"/>
              </a:defRPr>
            </a:lvl5pPr>
            <a:lvl6pPr marL="457200" algn="l" rtl="0" fontAlgn="base">
              <a:lnSpc>
                <a:spcPct val="90000"/>
              </a:lnSpc>
              <a:spcBef>
                <a:spcPct val="0"/>
              </a:spcBef>
              <a:spcAft>
                <a:spcPct val="0"/>
              </a:spcAft>
              <a:defRPr sz="4400">
                <a:solidFill>
                  <a:schemeClr val="tx1"/>
                </a:solidFill>
                <a:latin typeface="Arial" charset="0"/>
                <a:ea typeface="ＭＳ Ｐゴシック" charset="0"/>
                <a:cs typeface="DejaVu Sans" charset="0"/>
              </a:defRPr>
            </a:lvl6pPr>
            <a:lvl7pPr marL="914400" algn="l" rtl="0" fontAlgn="base">
              <a:lnSpc>
                <a:spcPct val="90000"/>
              </a:lnSpc>
              <a:spcBef>
                <a:spcPct val="0"/>
              </a:spcBef>
              <a:spcAft>
                <a:spcPct val="0"/>
              </a:spcAft>
              <a:defRPr sz="4400">
                <a:solidFill>
                  <a:schemeClr val="tx1"/>
                </a:solidFill>
                <a:latin typeface="Arial" charset="0"/>
                <a:ea typeface="ＭＳ Ｐゴシック" charset="0"/>
                <a:cs typeface="DejaVu Sans" charset="0"/>
              </a:defRPr>
            </a:lvl7pPr>
            <a:lvl8pPr marL="1371600" algn="l" rtl="0" fontAlgn="base">
              <a:lnSpc>
                <a:spcPct val="90000"/>
              </a:lnSpc>
              <a:spcBef>
                <a:spcPct val="0"/>
              </a:spcBef>
              <a:spcAft>
                <a:spcPct val="0"/>
              </a:spcAft>
              <a:defRPr sz="4400">
                <a:solidFill>
                  <a:schemeClr val="tx1"/>
                </a:solidFill>
                <a:latin typeface="Arial" charset="0"/>
                <a:ea typeface="ＭＳ Ｐゴシック" charset="0"/>
                <a:cs typeface="DejaVu Sans" charset="0"/>
              </a:defRPr>
            </a:lvl8pPr>
            <a:lvl9pPr marL="1828800" algn="l" rtl="0" fontAlgn="base">
              <a:lnSpc>
                <a:spcPct val="90000"/>
              </a:lnSpc>
              <a:spcBef>
                <a:spcPct val="0"/>
              </a:spcBef>
              <a:spcAft>
                <a:spcPct val="0"/>
              </a:spcAft>
              <a:defRPr sz="4400">
                <a:solidFill>
                  <a:schemeClr val="tx1"/>
                </a:solidFill>
                <a:latin typeface="Arial" charset="0"/>
                <a:ea typeface="ＭＳ Ｐゴシック" charset="0"/>
                <a:cs typeface="DejaVu Sans" charset="0"/>
              </a:defRPr>
            </a:lvl9pPr>
          </a:lstStyle>
          <a:p>
            <a:pPr algn="ctr" eaLnBrk="1" hangingPunct="1">
              <a:buFont typeface="Calibri" charset="0"/>
              <a:buNone/>
              <a:defRPr/>
            </a:pPr>
            <a:r>
              <a:rPr lang="es-ES" sz="2200" dirty="0">
                <a:solidFill>
                  <a:schemeClr val="tx1">
                    <a:lumMod val="65000"/>
                    <a:lumOff val="35000"/>
                  </a:schemeClr>
                </a:solidFill>
                <a:latin typeface="Avenir Light" panose="020B0402020203020204" pitchFamily="34" charset="77"/>
                <a:cs typeface="Calibri" charset="0"/>
                <a:sym typeface="Calibri" charset="0"/>
              </a:rPr>
              <a:t>Computing </a:t>
            </a:r>
            <a:r>
              <a:rPr lang="es-ES" sz="2200" dirty="0" err="1">
                <a:solidFill>
                  <a:schemeClr val="tx1">
                    <a:lumMod val="65000"/>
                    <a:lumOff val="35000"/>
                  </a:schemeClr>
                </a:solidFill>
                <a:latin typeface="Avenir Light" panose="020B0402020203020204" pitchFamily="34" charset="77"/>
                <a:cs typeface="Calibri" charset="0"/>
                <a:sym typeface="Calibri" charset="0"/>
              </a:rPr>
              <a:t>Power</a:t>
            </a:r>
            <a:endParaRPr lang="es-ES" sz="2200" dirty="0">
              <a:solidFill>
                <a:schemeClr val="tx1">
                  <a:lumMod val="65000"/>
                  <a:lumOff val="35000"/>
                </a:schemeClr>
              </a:solidFill>
              <a:latin typeface="Avenir Light" panose="020B0402020203020204" pitchFamily="34" charset="77"/>
              <a:cs typeface="Calibri" charset="0"/>
              <a:sym typeface="Calibri" charset="0"/>
            </a:endParaRPr>
          </a:p>
        </p:txBody>
      </p:sp>
      <p:pic>
        <p:nvPicPr>
          <p:cNvPr id="47" name="Imagen 2">
            <a:extLst>
              <a:ext uri="{FF2B5EF4-FFF2-40B4-BE49-F238E27FC236}">
                <a16:creationId xmlns:a16="http://schemas.microsoft.com/office/drawing/2014/main" id="{9F55C994-282D-7143-95E0-6CF537B7EC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4046" y="1016538"/>
            <a:ext cx="4837263" cy="3257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ítulo 1">
            <a:extLst>
              <a:ext uri="{FF2B5EF4-FFF2-40B4-BE49-F238E27FC236}">
                <a16:creationId xmlns:a16="http://schemas.microsoft.com/office/drawing/2014/main" id="{004E6772-244B-E744-B277-C26C98F8F622}"/>
              </a:ext>
            </a:extLst>
          </p:cNvPr>
          <p:cNvSpPr>
            <a:spLocks noGrp="1"/>
          </p:cNvSpPr>
          <p:nvPr>
            <p:ph type="title"/>
          </p:nvPr>
        </p:nvSpPr>
        <p:spPr>
          <a:xfrm>
            <a:off x="462890" y="218250"/>
            <a:ext cx="8229598" cy="745215"/>
          </a:xfrm>
        </p:spPr>
        <p:txBody>
          <a:bodyPr/>
          <a:lstStyle/>
          <a:p>
            <a:pPr algn="l"/>
            <a:r>
              <a:rPr lang="es-ES" sz="3600" b="0" dirty="0" err="1">
                <a:latin typeface="Avenir Light" panose="020B0402020203020204" pitchFamily="34" charset="77"/>
              </a:rPr>
              <a:t>Earth</a:t>
            </a:r>
            <a:r>
              <a:rPr lang="es-ES" sz="3600" b="0" dirty="0">
                <a:latin typeface="Avenir Light" panose="020B0402020203020204" pitchFamily="34" charset="77"/>
              </a:rPr>
              <a:t> </a:t>
            </a:r>
            <a:r>
              <a:rPr lang="es-ES" sz="3600" b="0" dirty="0" err="1">
                <a:latin typeface="Avenir Light" panose="020B0402020203020204" pitchFamily="34" charset="77"/>
              </a:rPr>
              <a:t>System</a:t>
            </a:r>
            <a:r>
              <a:rPr lang="es-ES" sz="3600" b="0" dirty="0">
                <a:latin typeface="Avenir Light" panose="020B0402020203020204" pitchFamily="34" charset="77"/>
              </a:rPr>
              <a:t> (and HPC) </a:t>
            </a:r>
            <a:r>
              <a:rPr lang="es-ES" sz="3600" b="0" dirty="0" err="1">
                <a:latin typeface="Avenir Light" panose="020B0402020203020204" pitchFamily="34" charset="77"/>
              </a:rPr>
              <a:t>evolution</a:t>
            </a:r>
            <a:endParaRPr lang="es-ES" sz="3600" b="0" dirty="0">
              <a:latin typeface="Avenir Light" panose="020B0402020203020204" pitchFamily="34" charset="77"/>
            </a:endParaRPr>
          </a:p>
        </p:txBody>
      </p:sp>
      <p:pic>
        <p:nvPicPr>
          <p:cNvPr id="50" name="Imagen 21">
            <a:extLst>
              <a:ext uri="{FF2B5EF4-FFF2-40B4-BE49-F238E27FC236}">
                <a16:creationId xmlns:a16="http://schemas.microsoft.com/office/drawing/2014/main" id="{1E8C715E-D01A-D445-847B-77F52AF6B14B}"/>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7076397" y="1308533"/>
            <a:ext cx="2566800" cy="2565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Left Brace 4">
            <a:extLst>
              <a:ext uri="{FF2B5EF4-FFF2-40B4-BE49-F238E27FC236}">
                <a16:creationId xmlns:a16="http://schemas.microsoft.com/office/drawing/2014/main" id="{00308261-10EB-3D42-9708-4B345C2DCB80}"/>
              </a:ext>
            </a:extLst>
          </p:cNvPr>
          <p:cNvSpPr/>
          <p:nvPr/>
        </p:nvSpPr>
        <p:spPr>
          <a:xfrm rot="5400000">
            <a:off x="8179734" y="1422649"/>
            <a:ext cx="466799" cy="5652731"/>
          </a:xfrm>
          <a:prstGeom prst="leftBrace">
            <a:avLst>
              <a:gd name="adj1" fmla="val 89953"/>
              <a:gd name="adj2" fmla="val 50947"/>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ES"/>
          </a:p>
        </p:txBody>
      </p:sp>
      <p:sp>
        <p:nvSpPr>
          <p:cNvPr id="8" name="Oval 7">
            <a:extLst>
              <a:ext uri="{FF2B5EF4-FFF2-40B4-BE49-F238E27FC236}">
                <a16:creationId xmlns:a16="http://schemas.microsoft.com/office/drawing/2014/main" id="{AFD291B4-6E71-7E4C-92DA-D2640F8A2531}"/>
              </a:ext>
            </a:extLst>
          </p:cNvPr>
          <p:cNvSpPr>
            <a:spLocks/>
          </p:cNvSpPr>
          <p:nvPr/>
        </p:nvSpPr>
        <p:spPr>
          <a:xfrm>
            <a:off x="7140633" y="1375983"/>
            <a:ext cx="2412000" cy="24480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51" name="Shape 51">
            <a:extLst>
              <a:ext uri="{FF2B5EF4-FFF2-40B4-BE49-F238E27FC236}">
                <a16:creationId xmlns:a16="http://schemas.microsoft.com/office/drawing/2014/main" id="{5A91F400-7653-AF4B-A066-6EF2422E0E0B}"/>
              </a:ext>
            </a:extLst>
          </p:cNvPr>
          <p:cNvSpPr txBox="1">
            <a:spLocks/>
          </p:cNvSpPr>
          <p:nvPr/>
        </p:nvSpPr>
        <p:spPr bwMode="auto">
          <a:xfrm>
            <a:off x="5431616" y="6490127"/>
            <a:ext cx="3455987" cy="425450"/>
          </a:xfrm>
          <a:prstGeom prst="rect">
            <a:avLst/>
          </a:prstGeom>
          <a:noFill/>
          <a:ln>
            <a:noFill/>
          </a:ln>
          <a:extLst>
            <a:ext uri="{FAA26D3D-D897-4be2-8F04-BA451C77F1D7}">
              <ma14:placeholderFlag xmlns="" xmlns:ma14="http://schemas.microsoft.com/office/mac/drawingml/2011/main" val="1"/>
            </a:ext>
          </a:extLst>
        </p:spPr>
        <p:txBody>
          <a:bodyPr lIns="90000" tIns="45700" rIns="90000" bIns="45700"/>
          <a:lstStyle>
            <a:lvl1pPr algn="l" rtl="0" eaLnBrk="0" fontAlgn="base" hangingPunct="0">
              <a:lnSpc>
                <a:spcPct val="90000"/>
              </a:lnSpc>
              <a:spcBef>
                <a:spcPct val="0"/>
              </a:spcBef>
              <a:spcAft>
                <a:spcPct val="0"/>
              </a:spcAft>
              <a:defRPr sz="2800" kern="1200" baseline="0">
                <a:solidFill>
                  <a:schemeClr val="accent1"/>
                </a:solidFill>
                <a:latin typeface="+mj-lt"/>
                <a:ea typeface="ＭＳ Ｐゴシック" charset="0"/>
                <a:cs typeface="+mj-cs"/>
              </a:defRPr>
            </a:lvl1pPr>
            <a:lvl2pPr algn="l" rtl="0" eaLnBrk="0" fontAlgn="base" hangingPunct="0">
              <a:lnSpc>
                <a:spcPct val="90000"/>
              </a:lnSpc>
              <a:spcBef>
                <a:spcPct val="0"/>
              </a:spcBef>
              <a:spcAft>
                <a:spcPct val="0"/>
              </a:spcAft>
              <a:defRPr sz="4400">
                <a:solidFill>
                  <a:schemeClr val="tx1"/>
                </a:solidFill>
                <a:latin typeface="Arial" charset="0"/>
                <a:ea typeface="ＭＳ Ｐゴシック" charset="0"/>
                <a:cs typeface="DejaVu Sans" charset="0"/>
              </a:defRPr>
            </a:lvl2pPr>
            <a:lvl3pPr algn="l" rtl="0" eaLnBrk="0" fontAlgn="base" hangingPunct="0">
              <a:lnSpc>
                <a:spcPct val="90000"/>
              </a:lnSpc>
              <a:spcBef>
                <a:spcPct val="0"/>
              </a:spcBef>
              <a:spcAft>
                <a:spcPct val="0"/>
              </a:spcAft>
              <a:defRPr sz="4400">
                <a:solidFill>
                  <a:schemeClr val="tx1"/>
                </a:solidFill>
                <a:latin typeface="Arial" charset="0"/>
                <a:ea typeface="ＭＳ Ｐゴシック" charset="0"/>
                <a:cs typeface="DejaVu Sans" charset="0"/>
              </a:defRPr>
            </a:lvl3pPr>
            <a:lvl4pPr algn="l" rtl="0" eaLnBrk="0" fontAlgn="base" hangingPunct="0">
              <a:lnSpc>
                <a:spcPct val="90000"/>
              </a:lnSpc>
              <a:spcBef>
                <a:spcPct val="0"/>
              </a:spcBef>
              <a:spcAft>
                <a:spcPct val="0"/>
              </a:spcAft>
              <a:defRPr sz="4400">
                <a:solidFill>
                  <a:schemeClr val="tx1"/>
                </a:solidFill>
                <a:latin typeface="Arial" charset="0"/>
                <a:ea typeface="ＭＳ Ｐゴシック" charset="0"/>
                <a:cs typeface="DejaVu Sans" charset="0"/>
              </a:defRPr>
            </a:lvl4pPr>
            <a:lvl5pPr algn="l" rtl="0" eaLnBrk="0" fontAlgn="base" hangingPunct="0">
              <a:lnSpc>
                <a:spcPct val="90000"/>
              </a:lnSpc>
              <a:spcBef>
                <a:spcPct val="0"/>
              </a:spcBef>
              <a:spcAft>
                <a:spcPct val="0"/>
              </a:spcAft>
              <a:defRPr sz="4400">
                <a:solidFill>
                  <a:schemeClr val="tx1"/>
                </a:solidFill>
                <a:latin typeface="Arial" charset="0"/>
                <a:ea typeface="ＭＳ Ｐゴシック" charset="0"/>
                <a:cs typeface="DejaVu Sans" charset="0"/>
              </a:defRPr>
            </a:lvl5pPr>
            <a:lvl6pPr marL="457200" algn="l" rtl="0" fontAlgn="base">
              <a:lnSpc>
                <a:spcPct val="90000"/>
              </a:lnSpc>
              <a:spcBef>
                <a:spcPct val="0"/>
              </a:spcBef>
              <a:spcAft>
                <a:spcPct val="0"/>
              </a:spcAft>
              <a:defRPr sz="4400">
                <a:solidFill>
                  <a:schemeClr val="tx1"/>
                </a:solidFill>
                <a:latin typeface="Arial" charset="0"/>
                <a:ea typeface="ＭＳ Ｐゴシック" charset="0"/>
                <a:cs typeface="DejaVu Sans" charset="0"/>
              </a:defRPr>
            </a:lvl6pPr>
            <a:lvl7pPr marL="914400" algn="l" rtl="0" fontAlgn="base">
              <a:lnSpc>
                <a:spcPct val="90000"/>
              </a:lnSpc>
              <a:spcBef>
                <a:spcPct val="0"/>
              </a:spcBef>
              <a:spcAft>
                <a:spcPct val="0"/>
              </a:spcAft>
              <a:defRPr sz="4400">
                <a:solidFill>
                  <a:schemeClr val="tx1"/>
                </a:solidFill>
                <a:latin typeface="Arial" charset="0"/>
                <a:ea typeface="ＭＳ Ｐゴシック" charset="0"/>
                <a:cs typeface="DejaVu Sans" charset="0"/>
              </a:defRPr>
            </a:lvl7pPr>
            <a:lvl8pPr marL="1371600" algn="l" rtl="0" fontAlgn="base">
              <a:lnSpc>
                <a:spcPct val="90000"/>
              </a:lnSpc>
              <a:spcBef>
                <a:spcPct val="0"/>
              </a:spcBef>
              <a:spcAft>
                <a:spcPct val="0"/>
              </a:spcAft>
              <a:defRPr sz="4400">
                <a:solidFill>
                  <a:schemeClr val="tx1"/>
                </a:solidFill>
                <a:latin typeface="Arial" charset="0"/>
                <a:ea typeface="ＭＳ Ｐゴシック" charset="0"/>
                <a:cs typeface="DejaVu Sans" charset="0"/>
              </a:defRPr>
            </a:lvl8pPr>
            <a:lvl9pPr marL="1828800" algn="l" rtl="0" fontAlgn="base">
              <a:lnSpc>
                <a:spcPct val="90000"/>
              </a:lnSpc>
              <a:spcBef>
                <a:spcPct val="0"/>
              </a:spcBef>
              <a:spcAft>
                <a:spcPct val="0"/>
              </a:spcAft>
              <a:defRPr sz="4400">
                <a:solidFill>
                  <a:schemeClr val="tx1"/>
                </a:solidFill>
                <a:latin typeface="Arial" charset="0"/>
                <a:ea typeface="ＭＳ Ｐゴシック" charset="0"/>
                <a:cs typeface="DejaVu Sans" charset="0"/>
              </a:defRPr>
            </a:lvl9pPr>
          </a:lstStyle>
          <a:p>
            <a:pPr algn="ctr" eaLnBrk="1" hangingPunct="1">
              <a:buFont typeface="Calibri" charset="0"/>
              <a:buNone/>
              <a:defRPr/>
            </a:pPr>
            <a:r>
              <a:rPr lang="es-ES" sz="1800" dirty="0" err="1">
                <a:solidFill>
                  <a:schemeClr val="tx1">
                    <a:lumMod val="65000"/>
                    <a:lumOff val="35000"/>
                  </a:schemeClr>
                </a:solidFill>
                <a:latin typeface="Avenir Book" panose="02000503020000020003" pitchFamily="2" charset="0"/>
                <a:cs typeface="Calibri" charset="0"/>
                <a:sym typeface="Calibri" charset="0"/>
              </a:rPr>
              <a:t>Earth</a:t>
            </a:r>
            <a:r>
              <a:rPr lang="es-ES" sz="1800" dirty="0">
                <a:solidFill>
                  <a:schemeClr val="tx1">
                    <a:lumMod val="65000"/>
                    <a:lumOff val="35000"/>
                  </a:schemeClr>
                </a:solidFill>
                <a:latin typeface="Avenir Book" panose="02000503020000020003" pitchFamily="2" charset="0"/>
                <a:cs typeface="Calibri" charset="0"/>
                <a:sym typeface="Calibri" charset="0"/>
              </a:rPr>
              <a:t> </a:t>
            </a:r>
            <a:r>
              <a:rPr lang="es-ES" sz="1800" dirty="0" err="1">
                <a:solidFill>
                  <a:schemeClr val="tx1">
                    <a:lumMod val="65000"/>
                    <a:lumOff val="35000"/>
                  </a:schemeClr>
                </a:solidFill>
                <a:latin typeface="Avenir Book" panose="02000503020000020003" pitchFamily="2" charset="0"/>
                <a:cs typeface="Calibri" charset="0"/>
                <a:sym typeface="Calibri" charset="0"/>
              </a:rPr>
              <a:t>System</a:t>
            </a:r>
            <a:r>
              <a:rPr lang="es-ES" sz="1800" dirty="0">
                <a:solidFill>
                  <a:schemeClr val="tx1">
                    <a:lumMod val="65000"/>
                    <a:lumOff val="35000"/>
                  </a:schemeClr>
                </a:solidFill>
                <a:latin typeface="Avenir Book" panose="02000503020000020003" pitchFamily="2" charset="0"/>
                <a:cs typeface="Calibri" charset="0"/>
                <a:sym typeface="Calibri" charset="0"/>
              </a:rPr>
              <a:t> </a:t>
            </a:r>
            <a:r>
              <a:rPr lang="es-ES" sz="1800" dirty="0" err="1">
                <a:solidFill>
                  <a:schemeClr val="tx1">
                    <a:lumMod val="65000"/>
                    <a:lumOff val="35000"/>
                  </a:schemeClr>
                </a:solidFill>
                <a:latin typeface="Avenir Book" panose="02000503020000020003" pitchFamily="2" charset="0"/>
                <a:cs typeface="Calibri" charset="0"/>
                <a:sym typeface="Calibri" charset="0"/>
              </a:rPr>
              <a:t>Models</a:t>
            </a:r>
            <a:endParaRPr lang="es-ES" sz="1800" dirty="0">
              <a:solidFill>
                <a:schemeClr val="tx1">
                  <a:lumMod val="65000"/>
                  <a:lumOff val="35000"/>
                </a:schemeClr>
              </a:solidFill>
              <a:latin typeface="Avenir Book" panose="02000503020000020003" pitchFamily="2" charset="0"/>
              <a:cs typeface="Calibri" charset="0"/>
              <a:sym typeface="Calibri" charset="0"/>
            </a:endParaRPr>
          </a:p>
        </p:txBody>
      </p:sp>
    </p:spTree>
    <p:extLst>
      <p:ext uri="{BB962C8B-B14F-4D97-AF65-F5344CB8AC3E}">
        <p14:creationId xmlns:p14="http://schemas.microsoft.com/office/powerpoint/2010/main" val="3731359439"/>
      </p:ext>
    </p:extLst>
  </p:cSld>
  <p:clrMapOvr>
    <a:masterClrMapping/>
  </p:clrMapOvr>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24365</TotalTime>
  <Words>3360</Words>
  <Application>Microsoft Macintosh PowerPoint</Application>
  <PresentationFormat>Widescreen</PresentationFormat>
  <Paragraphs>704</Paragraphs>
  <Slides>57</Slides>
  <Notes>1</Notes>
  <HiddenSlides>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57</vt:i4>
      </vt:variant>
    </vt:vector>
  </HeadingPairs>
  <TitlesOfParts>
    <vt:vector size="66" baseType="lpstr">
      <vt:lpstr>Arial</vt:lpstr>
      <vt:lpstr>Avenir</vt:lpstr>
      <vt:lpstr>Avenir Book</vt:lpstr>
      <vt:lpstr>Avenir Light</vt:lpstr>
      <vt:lpstr>Avenir Medium</vt:lpstr>
      <vt:lpstr>Calibri</vt:lpstr>
      <vt:lpstr>Times New Roman</vt:lpstr>
      <vt:lpstr>Diseño personalizado</vt:lpstr>
      <vt:lpstr>2_Diseño personalizado</vt:lpstr>
      <vt:lpstr>PowerPoint Presentation</vt:lpstr>
      <vt:lpstr>Barcelona Supercomputing Center Centro Nacional de Supercomputación</vt:lpstr>
      <vt:lpstr>BSC Personnel</vt:lpstr>
      <vt:lpstr>Mission of BSC Scientific Departments</vt:lpstr>
      <vt:lpstr>HPC: An enabler for all scientific fields</vt:lpstr>
      <vt:lpstr>Earth Sciences</vt:lpstr>
      <vt:lpstr>Earth Science Department</vt:lpstr>
      <vt:lpstr>Earth System (and HPC) evolution</vt:lpstr>
      <vt:lpstr>Earth System (and HPC) evolution</vt:lpstr>
      <vt:lpstr>Earth System Models (as experimentation labs) </vt:lpstr>
      <vt:lpstr>Earth System Models (as experimentation labs) </vt:lpstr>
      <vt:lpstr>Earth System Models (as experimentation labs) </vt:lpstr>
      <vt:lpstr>Earth System Models (as experimentation labs) </vt:lpstr>
      <vt:lpstr>Earth System Models (as experimentation labs) </vt:lpstr>
      <vt:lpstr>Earth System Models (as experimentation labs) </vt:lpstr>
      <vt:lpstr>Earth System Models for climate change attribution</vt:lpstr>
      <vt:lpstr>Earth System Models for climate change attribution</vt:lpstr>
      <vt:lpstr>Earth System Models for climate change attribution</vt:lpstr>
      <vt:lpstr>Earth System Models for climate change attribution</vt:lpstr>
      <vt:lpstr>Earth System Models for climate change attribution</vt:lpstr>
      <vt:lpstr>Earth System Models for climate change attribution</vt:lpstr>
      <vt:lpstr>Earth System Models for climate change attribution</vt:lpstr>
      <vt:lpstr>Earth System Models for climate change attribution</vt:lpstr>
      <vt:lpstr>Earth System Models for climate change attribution</vt:lpstr>
      <vt:lpstr>Earth System Models for climate change attribution</vt:lpstr>
      <vt:lpstr>Earth System Models for climate change attribution</vt:lpstr>
      <vt:lpstr>Earth System Models for climate change attribution</vt:lpstr>
      <vt:lpstr>Earth System Models for climate change attribution</vt:lpstr>
      <vt:lpstr>Earth System Models for climate change attribution</vt:lpstr>
      <vt:lpstr>Earth System Models for climate change attribution</vt:lpstr>
      <vt:lpstr>Earth System Models for climate change attribution</vt:lpstr>
      <vt:lpstr>Earth System Models for climate change attribution</vt:lpstr>
      <vt:lpstr>Earth System Models for climate change attribution</vt:lpstr>
      <vt:lpstr>Earth System Models for climate change attribution</vt:lpstr>
      <vt:lpstr>Earth System Models for climate change attribution</vt:lpstr>
      <vt:lpstr>Earth System Models for climate change attribution</vt:lpstr>
      <vt:lpstr>Earth System Models for climate change attribution</vt:lpstr>
      <vt:lpstr>Earth System Models for climate change attribution</vt:lpstr>
      <vt:lpstr>Earth System Models for near-term climate prediction</vt:lpstr>
      <vt:lpstr>Earth System Models for near-term climate prediction</vt:lpstr>
      <vt:lpstr>Earth System Models for near-term climate prediction</vt:lpstr>
      <vt:lpstr>Earth System Models for near-term climate prediction</vt:lpstr>
      <vt:lpstr>Earth System Models for near-term climate prediction</vt:lpstr>
      <vt:lpstr>Earth System Models for near-term climate prediction</vt:lpstr>
      <vt:lpstr>Earth System Models for near-term climate prediction</vt:lpstr>
      <vt:lpstr>Earth System Models for near-term climate prediction</vt:lpstr>
      <vt:lpstr>Earth System Models for near-term climate prediction</vt:lpstr>
      <vt:lpstr>Earth System Models for near-term climate prediction</vt:lpstr>
      <vt:lpstr>Earth System Models for near-term climate prediction</vt:lpstr>
      <vt:lpstr>Earth System Models for near-term climate prediction</vt:lpstr>
      <vt:lpstr>Earth System Models for near-term climate prediction</vt:lpstr>
      <vt:lpstr>Earth System Models for near-term climate prediction</vt:lpstr>
      <vt:lpstr>Earth System Models for near-term climate prediction</vt:lpstr>
      <vt:lpstr>Earth System Models for near-term climate prediction</vt:lpstr>
      <vt:lpstr>Earth System Models for near-term climate prediction</vt:lpstr>
      <vt:lpstr>Take home messages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Gemma Ribas</dc:creator>
  <cp:lastModifiedBy>Pablo Ortega Montilla</cp:lastModifiedBy>
  <cp:revision>387</cp:revision>
  <dcterms:created xsi:type="dcterms:W3CDTF">2019-06-06T09:57:11Z</dcterms:created>
  <dcterms:modified xsi:type="dcterms:W3CDTF">2022-07-07T16:06:00Z</dcterms:modified>
</cp:coreProperties>
</file>