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66" r:id="rId5"/>
    <p:sldMasterId id="2147483667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</p:sldIdLst>
  <p:sldSz cy="5143500" cx="9144000"/>
  <p:notesSz cx="6858000" cy="9144000"/>
  <p:embeddedFontLst>
    <p:embeddedFont>
      <p:font typeface="Roboto"/>
      <p:regular r:id="rId19"/>
      <p:bold r:id="rId20"/>
      <p:italic r:id="rId21"/>
      <p:boldItalic r:id="rId22"/>
    </p:embeddedFont>
    <p:embeddedFont>
      <p:font typeface="Lato"/>
      <p:regular r:id="rId23"/>
      <p:bold r:id="rId24"/>
      <p:italic r:id="rId25"/>
      <p:boldItalic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5668EEA2-0BD2-460F-B555-14AAF02233CE}">
  <a:tblStyle styleId="{5668EEA2-0BD2-460F-B555-14AAF02233C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-bold.fntdata"/><Relationship Id="rId22" Type="http://schemas.openxmlformats.org/officeDocument/2006/relationships/font" Target="fonts/Roboto-boldItalic.fntdata"/><Relationship Id="rId21" Type="http://schemas.openxmlformats.org/officeDocument/2006/relationships/font" Target="fonts/Roboto-italic.fntdata"/><Relationship Id="rId24" Type="http://schemas.openxmlformats.org/officeDocument/2006/relationships/font" Target="fonts/Lato-bold.fntdata"/><Relationship Id="rId23" Type="http://schemas.openxmlformats.org/officeDocument/2006/relationships/font" Target="fonts/Lato-regular.fntdata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26" Type="http://schemas.openxmlformats.org/officeDocument/2006/relationships/font" Target="fonts/Lato-boldItalic.fntdata"/><Relationship Id="rId25" Type="http://schemas.openxmlformats.org/officeDocument/2006/relationships/font" Target="fonts/Lato-italic.fntdata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font" Target="fonts/Roboto-regular.fntdata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41d998af39_1_5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g241d998af39_1_56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3238548dc97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3238548dc97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2ab9ab7e506_3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g2ab9ab7e506_3_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aaa95a90ee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2aaa95a90ee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0fc5434323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0fc5434323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237d8ee5f1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237d8ee5f1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2692f6ba0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32692f6ba0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2566e62c8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32566e62c8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237d8ee5f1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237d8ee5f1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237d8ee5f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3237d8ee5f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800">
                <a:solidFill>
                  <a:srgbClr val="131313"/>
                </a:solidFill>
              </a:rPr>
              <a:t>Seasonal and decadal prediction systems are designed for specific timescales, however Codorníu needs consistent information across time scales for: </a:t>
            </a:r>
            <a:endParaRPr sz="800">
              <a:solidFill>
                <a:srgbClr val="131313"/>
              </a:solidFill>
            </a:endParaRPr>
          </a:p>
          <a:p>
            <a:pPr indent="-279400" lvl="1" marL="914400" rtl="0" algn="just">
              <a:spcBef>
                <a:spcPts val="1000"/>
              </a:spcBef>
              <a:spcAft>
                <a:spcPts val="0"/>
              </a:spcAft>
              <a:buClr>
                <a:srgbClr val="131313"/>
              </a:buClr>
              <a:buSzPts val="800"/>
              <a:buChar char="○"/>
            </a:pPr>
            <a:r>
              <a:rPr b="1" lang="es" sz="800">
                <a:solidFill>
                  <a:srgbClr val="259086"/>
                </a:solidFill>
              </a:rPr>
              <a:t>Spring frost</a:t>
            </a:r>
            <a:r>
              <a:rPr lang="es" sz="800">
                <a:solidFill>
                  <a:srgbClr val="131313"/>
                </a:solidFill>
              </a:rPr>
              <a:t>: </a:t>
            </a:r>
            <a:r>
              <a:rPr lang="es" sz="800">
                <a:solidFill>
                  <a:schemeClr val="dk1"/>
                </a:solidFill>
              </a:rPr>
              <a:t>in the </a:t>
            </a:r>
            <a:r>
              <a:rPr b="1" lang="es" sz="800">
                <a:solidFill>
                  <a:schemeClr val="dk1"/>
                </a:solidFill>
              </a:rPr>
              <a:t>short-medium range</a:t>
            </a:r>
            <a:r>
              <a:rPr lang="es" sz="800">
                <a:solidFill>
                  <a:schemeClr val="dk1"/>
                </a:solidFill>
              </a:rPr>
              <a:t>, they can apply management actions to delay bud-break and avoid major damages (e.g. pruning).  and in the </a:t>
            </a:r>
            <a:r>
              <a:rPr b="1" lang="es" sz="800">
                <a:solidFill>
                  <a:schemeClr val="dk1"/>
                </a:solidFill>
              </a:rPr>
              <a:t>long term </a:t>
            </a:r>
            <a:r>
              <a:rPr lang="es" sz="800">
                <a:solidFill>
                  <a:schemeClr val="dk1"/>
                </a:solidFill>
              </a:rPr>
              <a:t>they can invest in frost prevention systems. </a:t>
            </a:r>
            <a:endParaRPr sz="800">
              <a:solidFill>
                <a:srgbClr val="131313"/>
              </a:solidFill>
            </a:endParaRPr>
          </a:p>
          <a:p>
            <a:pPr indent="-279400" lvl="1" marL="914400" rtl="0" algn="just">
              <a:spcBef>
                <a:spcPts val="1000"/>
              </a:spcBef>
              <a:spcAft>
                <a:spcPts val="1000"/>
              </a:spcAft>
              <a:buClr>
                <a:srgbClr val="259086"/>
              </a:buClr>
              <a:buSzPts val="800"/>
              <a:buChar char="○"/>
            </a:pPr>
            <a:r>
              <a:rPr b="1" lang="es" sz="800">
                <a:solidFill>
                  <a:srgbClr val="259086"/>
                </a:solidFill>
              </a:rPr>
              <a:t>Water management: </a:t>
            </a:r>
            <a:r>
              <a:rPr lang="es" sz="800">
                <a:solidFill>
                  <a:schemeClr val="dk1"/>
                </a:solidFill>
              </a:rPr>
              <a:t>In the </a:t>
            </a:r>
            <a:r>
              <a:rPr b="1" lang="es" sz="800">
                <a:solidFill>
                  <a:schemeClr val="dk1"/>
                </a:solidFill>
              </a:rPr>
              <a:t>short-medium range</a:t>
            </a:r>
            <a:r>
              <a:rPr lang="es" sz="800">
                <a:solidFill>
                  <a:schemeClr val="dk1"/>
                </a:solidFill>
              </a:rPr>
              <a:t>, if there are water restrictions, they might assume a lower production and decide to buy grapes to other producers. This will depend on the length of the drought. In the </a:t>
            </a:r>
            <a:r>
              <a:rPr b="1" lang="es" sz="800">
                <a:solidFill>
                  <a:schemeClr val="dk1"/>
                </a:solidFill>
              </a:rPr>
              <a:t>long term,</a:t>
            </a:r>
            <a:r>
              <a:rPr lang="es" sz="800">
                <a:solidFill>
                  <a:schemeClr val="dk1"/>
                </a:solidFill>
              </a:rPr>
              <a:t> drought conditions may also impact the choice of other crops to be planted in February in the following years, selecting those with lower water demand.</a:t>
            </a:r>
            <a:endParaRPr sz="8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3237d8ee5f1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3237d8ee5f1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rtada">
  <p:cSld name="Portada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/>
          <p:nvPr/>
        </p:nvSpPr>
        <p:spPr>
          <a:xfrm>
            <a:off x="3048000" y="4571765"/>
            <a:ext cx="6096000" cy="365700"/>
          </a:xfrm>
          <a:prstGeom prst="rect">
            <a:avLst/>
          </a:prstGeom>
          <a:solidFill>
            <a:schemeClr val="lt1">
              <a:alpha val="7451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14"/>
          <p:cNvSpPr/>
          <p:nvPr/>
        </p:nvSpPr>
        <p:spPr>
          <a:xfrm>
            <a:off x="1" y="4571765"/>
            <a:ext cx="3048000" cy="365700"/>
          </a:xfrm>
          <a:prstGeom prst="rect">
            <a:avLst/>
          </a:prstGeom>
          <a:solidFill>
            <a:srgbClr val="004890">
              <a:alpha val="49410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14"/>
          <p:cNvSpPr txBox="1"/>
          <p:nvPr>
            <p:ph type="ctrTitle"/>
          </p:nvPr>
        </p:nvSpPr>
        <p:spPr>
          <a:xfrm>
            <a:off x="3722917" y="1223797"/>
            <a:ext cx="5027100" cy="224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890"/>
              </a:buClr>
              <a:buSzPts val="3900"/>
              <a:buFont typeface="Calibri"/>
              <a:buNone/>
              <a:defRPr b="1" sz="39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3722917" y="3571875"/>
            <a:ext cx="50271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59" name="Google Shape;59;p14"/>
          <p:cNvSpPr txBox="1"/>
          <p:nvPr>
            <p:ph idx="2" type="body"/>
          </p:nvPr>
        </p:nvSpPr>
        <p:spPr>
          <a:xfrm>
            <a:off x="244476" y="4571765"/>
            <a:ext cx="2441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0" name="Google Shape;60;p14"/>
          <p:cNvSpPr txBox="1"/>
          <p:nvPr>
            <p:ph idx="3" type="body"/>
          </p:nvPr>
        </p:nvSpPr>
        <p:spPr>
          <a:xfrm>
            <a:off x="3722916" y="4571764"/>
            <a:ext cx="50271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4890"/>
              </a:buClr>
              <a:buSzPts val="1800"/>
              <a:buNone/>
              <a:defRPr>
                <a:solidFill>
                  <a:srgbClr val="004890"/>
                </a:solidFill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>
  <p:cSld name="Título y objetos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title"/>
          </p:nvPr>
        </p:nvSpPr>
        <p:spPr>
          <a:xfrm>
            <a:off x="0" y="192051"/>
            <a:ext cx="9144000" cy="6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3000"/>
              <a:buFont typeface="Calibri"/>
              <a:buNone/>
              <a:defRPr b="1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452743" y="1135856"/>
            <a:ext cx="8238600" cy="3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238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indent="-3048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indent="-3048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4pPr>
            <a:lvl5pPr indent="-3048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5" name="Google Shape;65;p1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raportada">
  <p:cSld name="Contraportada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/>
          <p:nvPr/>
        </p:nvSpPr>
        <p:spPr>
          <a:xfrm>
            <a:off x="3048000" y="4571765"/>
            <a:ext cx="6096000" cy="365700"/>
          </a:xfrm>
          <a:prstGeom prst="rect">
            <a:avLst/>
          </a:prstGeom>
          <a:solidFill>
            <a:schemeClr val="lt1">
              <a:alpha val="7451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16"/>
          <p:cNvSpPr txBox="1"/>
          <p:nvPr>
            <p:ph type="ctrTitle"/>
          </p:nvPr>
        </p:nvSpPr>
        <p:spPr>
          <a:xfrm>
            <a:off x="3722917" y="1223797"/>
            <a:ext cx="5027100" cy="224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890"/>
              </a:buClr>
              <a:buSzPts val="6000"/>
              <a:buFont typeface="Calibri"/>
              <a:buNone/>
              <a:defRPr b="1" sz="60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9" name="Google Shape;69;p16"/>
          <p:cNvSpPr txBox="1"/>
          <p:nvPr>
            <p:ph idx="1" type="subTitle"/>
          </p:nvPr>
        </p:nvSpPr>
        <p:spPr>
          <a:xfrm>
            <a:off x="3722917" y="3675106"/>
            <a:ext cx="5027100" cy="61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70" name="Google Shape;70;p16"/>
          <p:cNvSpPr/>
          <p:nvPr/>
        </p:nvSpPr>
        <p:spPr>
          <a:xfrm>
            <a:off x="1" y="4571765"/>
            <a:ext cx="3048000" cy="365700"/>
          </a:xfrm>
          <a:prstGeom prst="rect">
            <a:avLst/>
          </a:prstGeom>
          <a:solidFill>
            <a:srgbClr val="004890">
              <a:alpha val="49410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16"/>
          <p:cNvSpPr txBox="1"/>
          <p:nvPr>
            <p:ph idx="2" type="body"/>
          </p:nvPr>
        </p:nvSpPr>
        <p:spPr>
          <a:xfrm>
            <a:off x="3722916" y="4571764"/>
            <a:ext cx="50271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4890"/>
              </a:buClr>
              <a:buSzPts val="1800"/>
              <a:buNone/>
              <a:defRPr>
                <a:solidFill>
                  <a:srgbClr val="004890"/>
                </a:solidFill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2" name="Google Shape;72;p1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 rtl="0">
              <a:buNone/>
              <a:defRPr>
                <a:solidFill>
                  <a:srgbClr val="004890"/>
                </a:solidFill>
              </a:defRPr>
            </a:lvl1pPr>
            <a:lvl2pPr lvl="1" rtl="0">
              <a:buNone/>
              <a:defRPr>
                <a:solidFill>
                  <a:srgbClr val="004890"/>
                </a:solidFill>
              </a:defRPr>
            </a:lvl2pPr>
            <a:lvl3pPr lvl="2" rtl="0">
              <a:buNone/>
              <a:defRPr>
                <a:solidFill>
                  <a:srgbClr val="004890"/>
                </a:solidFill>
              </a:defRPr>
            </a:lvl3pPr>
            <a:lvl4pPr lvl="3" rtl="0">
              <a:buNone/>
              <a:defRPr>
                <a:solidFill>
                  <a:srgbClr val="004890"/>
                </a:solidFill>
              </a:defRPr>
            </a:lvl4pPr>
            <a:lvl5pPr lvl="4" rtl="0">
              <a:buNone/>
              <a:defRPr>
                <a:solidFill>
                  <a:srgbClr val="004890"/>
                </a:solidFill>
              </a:defRPr>
            </a:lvl5pPr>
            <a:lvl6pPr lvl="5" rtl="0">
              <a:buNone/>
              <a:defRPr>
                <a:solidFill>
                  <a:srgbClr val="004890"/>
                </a:solidFill>
              </a:defRPr>
            </a:lvl6pPr>
            <a:lvl7pPr lvl="6" rtl="0">
              <a:buNone/>
              <a:defRPr>
                <a:solidFill>
                  <a:srgbClr val="004890"/>
                </a:solidFill>
              </a:defRPr>
            </a:lvl7pPr>
            <a:lvl8pPr lvl="7" rtl="0">
              <a:buNone/>
              <a:defRPr>
                <a:solidFill>
                  <a:srgbClr val="004890"/>
                </a:solidFill>
              </a:defRPr>
            </a:lvl8pPr>
            <a:lvl9pPr lvl="8" rtl="0">
              <a:buNone/>
              <a:defRPr>
                <a:solidFill>
                  <a:srgbClr val="004890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, subtítulo y objetos">
  <p:cSld name="Título, subtítulo y objetos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7"/>
          <p:cNvSpPr txBox="1"/>
          <p:nvPr>
            <p:ph type="title"/>
          </p:nvPr>
        </p:nvSpPr>
        <p:spPr>
          <a:xfrm>
            <a:off x="0" y="192051"/>
            <a:ext cx="9144000" cy="6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5" name="Google Shape;75;p17"/>
          <p:cNvSpPr txBox="1"/>
          <p:nvPr>
            <p:ph idx="1" type="body"/>
          </p:nvPr>
        </p:nvSpPr>
        <p:spPr>
          <a:xfrm>
            <a:off x="446714" y="1177058"/>
            <a:ext cx="8247600" cy="34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238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indent="-3048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indent="-3048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4pPr>
            <a:lvl5pPr indent="-3048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6" name="Google Shape;76;p17"/>
          <p:cNvSpPr txBox="1"/>
          <p:nvPr>
            <p:ph idx="2" type="body"/>
          </p:nvPr>
        </p:nvSpPr>
        <p:spPr>
          <a:xfrm>
            <a:off x="0" y="792956"/>
            <a:ext cx="91440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7" name="Google Shape;77;p1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parador">
  <p:cSld name="Separado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/>
          <p:nvPr>
            <p:ph type="title"/>
          </p:nvPr>
        </p:nvSpPr>
        <p:spPr>
          <a:xfrm>
            <a:off x="452743" y="2271396"/>
            <a:ext cx="8238600" cy="6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3000"/>
              <a:buFont typeface="Calibri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0" name="Google Shape;80;p1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3" name="Google Shape;83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>
            <a:lvl1pPr indent="-342900" lvl="0" marL="457200" rtl="0"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1pPr>
            <a:lvl2pPr indent="-323850" lvl="1" marL="914400" rtl="0"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2pPr>
            <a:lvl3pPr indent="-317500" lvl="2" marL="13716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3pPr>
            <a:lvl4pPr indent="-317500" lvl="3" marL="18288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84" name="Google Shape;84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87" name="Google Shape;87;p2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88" name="Google Shape;88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4.jpg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9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0" y="192051"/>
            <a:ext cx="9144000" cy="6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3000"/>
              <a:buFont typeface="Calibri"/>
              <a:buNone/>
              <a:defRPr b="1" i="0" sz="3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452743" y="1135856"/>
            <a:ext cx="8238600" cy="3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429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238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lvl="0" rtl="0" algn="r">
              <a:buNone/>
              <a:defRPr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r">
              <a:buNone/>
              <a:defRPr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rtl="0" algn="r">
              <a:buNone/>
              <a:defRPr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rtl="0" algn="r">
              <a:buNone/>
              <a:defRPr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rtl="0" algn="r">
              <a:buNone/>
              <a:defRPr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rtl="0" algn="r">
              <a:buNone/>
              <a:defRPr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rtl="0" algn="r">
              <a:buNone/>
              <a:defRPr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rtl="0" algn="r">
              <a:buNone/>
              <a:defRPr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rtl="0" algn="r">
              <a:buNone/>
              <a:defRPr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Relationship Id="rId4" Type="http://schemas.openxmlformats.org/officeDocument/2006/relationships/image" Target="../media/image10.png"/><Relationship Id="rId5" Type="http://schemas.openxmlformats.org/officeDocument/2006/relationships/image" Target="../media/image7.png"/><Relationship Id="rId6" Type="http://schemas.openxmlformats.org/officeDocument/2006/relationships/image" Target="../media/image1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8.png"/><Relationship Id="rId5" Type="http://schemas.openxmlformats.org/officeDocument/2006/relationships/image" Target="../media/image40.png"/><Relationship Id="rId6" Type="http://schemas.openxmlformats.org/officeDocument/2006/relationships/image" Target="../media/image29.png"/><Relationship Id="rId7" Type="http://schemas.openxmlformats.org/officeDocument/2006/relationships/image" Target="../media/image36.png"/><Relationship Id="rId8" Type="http://schemas.openxmlformats.org/officeDocument/2006/relationships/image" Target="../media/image4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Relationship Id="rId4" Type="http://schemas.openxmlformats.org/officeDocument/2006/relationships/image" Target="../media/image3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3.png"/><Relationship Id="rId6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doi.org/10.1016/j.cliser.2023.100343" TargetMode="External"/><Relationship Id="rId4" Type="http://schemas.openxmlformats.org/officeDocument/2006/relationships/image" Target="../media/image11.png"/><Relationship Id="rId5" Type="http://schemas.openxmlformats.org/officeDocument/2006/relationships/image" Target="../media/image14.png"/><Relationship Id="rId6" Type="http://schemas.openxmlformats.org/officeDocument/2006/relationships/image" Target="../media/image3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hyperlink" Target="https://doi.org/10.1016/j.cliser.2024.100513" TargetMode="External"/><Relationship Id="rId8" Type="http://schemas.openxmlformats.org/officeDocument/2006/relationships/hyperlink" Target="https://doi.org/10.1016/j.cliser.2024.100513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png"/><Relationship Id="rId4" Type="http://schemas.openxmlformats.org/officeDocument/2006/relationships/image" Target="../media/image43.png"/><Relationship Id="rId5" Type="http://schemas.openxmlformats.org/officeDocument/2006/relationships/image" Target="../media/image25.png"/><Relationship Id="rId6" Type="http://schemas.openxmlformats.org/officeDocument/2006/relationships/image" Target="../media/image35.jpg"/><Relationship Id="rId7" Type="http://schemas.openxmlformats.org/officeDocument/2006/relationships/image" Target="../media/image2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4.png"/><Relationship Id="rId4" Type="http://schemas.openxmlformats.org/officeDocument/2006/relationships/image" Target="../media/image27.png"/><Relationship Id="rId9" Type="http://schemas.openxmlformats.org/officeDocument/2006/relationships/image" Target="../media/image6.png"/><Relationship Id="rId5" Type="http://schemas.openxmlformats.org/officeDocument/2006/relationships/image" Target="../media/image23.png"/><Relationship Id="rId6" Type="http://schemas.openxmlformats.org/officeDocument/2006/relationships/image" Target="../media/image33.png"/><Relationship Id="rId7" Type="http://schemas.openxmlformats.org/officeDocument/2006/relationships/image" Target="../media/image28.png"/><Relationship Id="rId8" Type="http://schemas.openxmlformats.org/officeDocument/2006/relationships/image" Target="../media/image4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0.png"/><Relationship Id="rId4" Type="http://schemas.openxmlformats.org/officeDocument/2006/relationships/image" Target="../media/image37.png"/><Relationship Id="rId5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1"/>
          <p:cNvSpPr txBox="1"/>
          <p:nvPr>
            <p:ph type="ctrTitle"/>
          </p:nvPr>
        </p:nvSpPr>
        <p:spPr>
          <a:xfrm>
            <a:off x="3467100" y="1281475"/>
            <a:ext cx="5356800" cy="329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200">
                <a:latin typeface="Times New Roman"/>
                <a:ea typeface="Times New Roman"/>
                <a:cs typeface="Times New Roman"/>
                <a:sym typeface="Times New Roman"/>
              </a:rPr>
              <a:t>Coproducción de servicios climáticos a diferentes escalas temporales para la toma de decisiones en el sector del vino</a:t>
            </a:r>
            <a:endParaRPr sz="2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t/>
            </a:r>
            <a:endParaRPr sz="3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Carlos Delgado-Torres, Marta Terrado, Verónica Torralba, Núria Pérez-Zanón, Paloma Trascasa-Castro, Alvise Aranyossy, Eulàlia Baulenas, Eren Duzenli, Carmen González-Romero, Raül Marcos-Matamoros, Sara Moreno-Montes, Ángel G. Muñoz, Andria Nicodemou, Sheetal Saklani y Albert Soret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4" name="Google Shape;94;p21"/>
          <p:cNvSpPr txBox="1"/>
          <p:nvPr>
            <p:ph idx="2" type="body"/>
          </p:nvPr>
        </p:nvSpPr>
        <p:spPr>
          <a:xfrm>
            <a:off x="-288925" y="4416552"/>
            <a:ext cx="3646200" cy="69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b="1" lang="es" sz="1500">
                <a:latin typeface="Times New Roman"/>
                <a:ea typeface="Times New Roman"/>
                <a:cs typeface="Times New Roman"/>
                <a:sym typeface="Times New Roman"/>
              </a:rPr>
              <a:t>XIII Congreso Internacional AEC</a:t>
            </a:r>
            <a:br>
              <a:rPr b="1" lang="es" sz="15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lang="es" sz="1500">
                <a:latin typeface="Times New Roman"/>
                <a:ea typeface="Times New Roman"/>
                <a:cs typeface="Times New Roman"/>
                <a:sym typeface="Times New Roman"/>
              </a:rPr>
              <a:t>Madrid, enero de 2025</a:t>
            </a:r>
            <a:endParaRPr b="1" sz="1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5" name="Google Shape;95;p21"/>
          <p:cNvSpPr txBox="1"/>
          <p:nvPr>
            <p:ph idx="3" type="body"/>
          </p:nvPr>
        </p:nvSpPr>
        <p:spPr>
          <a:xfrm>
            <a:off x="3722916" y="4571764"/>
            <a:ext cx="50271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890"/>
              </a:buClr>
              <a:buSzPts val="1800"/>
              <a:buNone/>
            </a:pPr>
            <a:r>
              <a:rPr lang="es"/>
              <a:t> </a:t>
            </a:r>
            <a:endParaRPr/>
          </a:p>
        </p:txBody>
      </p:sp>
      <p:sp>
        <p:nvSpPr>
          <p:cNvPr id="96" name="Google Shape;96;p21"/>
          <p:cNvSpPr txBox="1"/>
          <p:nvPr>
            <p:ph idx="2" type="body"/>
          </p:nvPr>
        </p:nvSpPr>
        <p:spPr>
          <a:xfrm>
            <a:off x="4465913" y="4404810"/>
            <a:ext cx="2441400" cy="69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carlos.delgado@bsc.es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7" name="Google Shape;97;p21"/>
          <p:cNvSpPr/>
          <p:nvPr/>
        </p:nvSpPr>
        <p:spPr>
          <a:xfrm>
            <a:off x="367625" y="177850"/>
            <a:ext cx="2346900" cy="4062300"/>
          </a:xfrm>
          <a:prstGeom prst="roundRect">
            <a:avLst>
              <a:gd fmla="val 16667" name="adj"/>
            </a:avLst>
          </a:prstGeom>
          <a:solidFill>
            <a:srgbClr val="D9D9D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8" name="Google Shape;9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5363" y="392975"/>
            <a:ext cx="2031375" cy="638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4200" y="1942925"/>
            <a:ext cx="1898543" cy="129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1"/>
          <p:cNvPicPr preferRelativeResize="0"/>
          <p:nvPr/>
        </p:nvPicPr>
        <p:blipFill rotWithShape="1">
          <a:blip r:embed="rId5">
            <a:alphaModFix/>
          </a:blip>
          <a:srcRect b="0" l="0" r="21850" t="0"/>
          <a:stretch/>
        </p:blipFill>
        <p:spPr>
          <a:xfrm>
            <a:off x="518713" y="2930450"/>
            <a:ext cx="1587525" cy="1008275"/>
          </a:xfrm>
          <a:prstGeom prst="rect">
            <a:avLst/>
          </a:prstGeom>
          <a:solidFill>
            <a:srgbClr val="D9D9D9"/>
          </a:solidFill>
          <a:ln>
            <a:noFill/>
          </a:ln>
        </p:spPr>
      </p:pic>
      <p:pic>
        <p:nvPicPr>
          <p:cNvPr id="101" name="Google Shape;101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5376" y="1181225"/>
            <a:ext cx="1143350" cy="1147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2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0"/>
          <p:cNvSpPr txBox="1"/>
          <p:nvPr>
            <p:ph type="title"/>
          </p:nvPr>
        </p:nvSpPr>
        <p:spPr>
          <a:xfrm>
            <a:off x="0" y="192051"/>
            <a:ext cx="9144000" cy="600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Times New Roman"/>
                <a:ea typeface="Times New Roman"/>
                <a:cs typeface="Times New Roman"/>
                <a:sym typeface="Times New Roman"/>
              </a:rPr>
              <a:t>Formatos de entrega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03" name="Google Shape;30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0624" y="818676"/>
            <a:ext cx="2992638" cy="1747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0142" y="679819"/>
            <a:ext cx="1045234" cy="537550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30"/>
          <p:cNvSpPr txBox="1"/>
          <p:nvPr/>
        </p:nvSpPr>
        <p:spPr>
          <a:xfrm>
            <a:off x="283132" y="669725"/>
            <a:ext cx="1045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100">
                <a:solidFill>
                  <a:srgbClr val="123868"/>
                </a:solidFill>
                <a:latin typeface="Lato"/>
                <a:ea typeface="Lato"/>
                <a:cs typeface="Lato"/>
                <a:sym typeface="Lato"/>
              </a:rPr>
              <a:t>Decision support tools</a:t>
            </a:r>
            <a:endParaRPr b="1" sz="1100">
              <a:solidFill>
                <a:srgbClr val="12386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06" name="Google Shape;306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91950" y="3083612"/>
            <a:ext cx="2803884" cy="17474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7" name="Google Shape;307;p30"/>
          <p:cNvGrpSpPr/>
          <p:nvPr/>
        </p:nvGrpSpPr>
        <p:grpSpPr>
          <a:xfrm>
            <a:off x="246888" y="3083621"/>
            <a:ext cx="2803750" cy="1898898"/>
            <a:chOff x="562025" y="2813850"/>
            <a:chExt cx="3334226" cy="2329650"/>
          </a:xfrm>
        </p:grpSpPr>
        <p:pic>
          <p:nvPicPr>
            <p:cNvPr id="308" name="Google Shape;308;p30"/>
            <p:cNvPicPr preferRelativeResize="0"/>
            <p:nvPr/>
          </p:nvPicPr>
          <p:blipFill rotWithShape="1">
            <a:blip r:embed="rId6">
              <a:alphaModFix/>
            </a:blip>
            <a:srcRect b="54594" l="0" r="0" t="0"/>
            <a:stretch/>
          </p:blipFill>
          <p:spPr>
            <a:xfrm>
              <a:off x="562025" y="2813850"/>
              <a:ext cx="3334224" cy="1595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9" name="Google Shape;309;p30"/>
            <p:cNvPicPr preferRelativeResize="0"/>
            <p:nvPr/>
          </p:nvPicPr>
          <p:blipFill rotWithShape="1">
            <a:blip r:embed="rId7">
              <a:alphaModFix/>
            </a:blip>
            <a:srcRect b="0" l="2172" r="2959" t="0"/>
            <a:stretch/>
          </p:blipFill>
          <p:spPr>
            <a:xfrm>
              <a:off x="562025" y="4176475"/>
              <a:ext cx="3334226" cy="9670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10" name="Google Shape;310;p30"/>
          <p:cNvGrpSpPr/>
          <p:nvPr/>
        </p:nvGrpSpPr>
        <p:grpSpPr>
          <a:xfrm>
            <a:off x="283147" y="2637744"/>
            <a:ext cx="1315240" cy="363674"/>
            <a:chOff x="562025" y="2239725"/>
            <a:chExt cx="1294400" cy="533013"/>
          </a:xfrm>
        </p:grpSpPr>
        <p:pic>
          <p:nvPicPr>
            <p:cNvPr id="311" name="Google Shape;311;p3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62025" y="2249538"/>
              <a:ext cx="1294300" cy="523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2" name="Google Shape;312;p30"/>
            <p:cNvSpPr txBox="1"/>
            <p:nvPr/>
          </p:nvSpPr>
          <p:spPr>
            <a:xfrm>
              <a:off x="618625" y="2239725"/>
              <a:ext cx="1237800" cy="51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" sz="1100">
                  <a:solidFill>
                    <a:srgbClr val="123868"/>
                  </a:solidFill>
                  <a:latin typeface="Lato"/>
                  <a:ea typeface="Lato"/>
                  <a:cs typeface="Lato"/>
                  <a:sym typeface="Lato"/>
                </a:rPr>
                <a:t>Text description</a:t>
              </a:r>
              <a:endParaRPr b="1" sz="1100">
                <a:solidFill>
                  <a:srgbClr val="123868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313" name="Google Shape;313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39397" y="762248"/>
            <a:ext cx="3896192" cy="21005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4" name="Google Shape;314;p30"/>
          <p:cNvGrpSpPr/>
          <p:nvPr/>
        </p:nvGrpSpPr>
        <p:grpSpPr>
          <a:xfrm>
            <a:off x="6337200" y="3001472"/>
            <a:ext cx="1570170" cy="523372"/>
            <a:chOff x="3516350" y="2757680"/>
            <a:chExt cx="1350800" cy="450600"/>
          </a:xfrm>
        </p:grpSpPr>
        <p:pic>
          <p:nvPicPr>
            <p:cNvPr id="315" name="Google Shape;315;p3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516350" y="2813857"/>
              <a:ext cx="1294300" cy="354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6" name="Google Shape;316;p30"/>
            <p:cNvSpPr txBox="1"/>
            <p:nvPr/>
          </p:nvSpPr>
          <p:spPr>
            <a:xfrm>
              <a:off x="3572950" y="2757680"/>
              <a:ext cx="1294200" cy="45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" sz="1100">
                  <a:solidFill>
                    <a:srgbClr val="123868"/>
                  </a:solidFill>
                  <a:latin typeface="Lato"/>
                  <a:ea typeface="Lato"/>
                  <a:cs typeface="Lato"/>
                  <a:sym typeface="Lato"/>
                </a:rPr>
                <a:t>Forecast briefing</a:t>
              </a:r>
              <a:endParaRPr b="1" sz="1100">
                <a:solidFill>
                  <a:srgbClr val="123868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" sz="1100">
                  <a:solidFill>
                    <a:srgbClr val="123868"/>
                  </a:solidFill>
                  <a:latin typeface="Lato"/>
                  <a:ea typeface="Lato"/>
                  <a:cs typeface="Lato"/>
                  <a:sym typeface="Lato"/>
                </a:rPr>
                <a:t>(outlook webinars)</a:t>
              </a:r>
              <a:endParaRPr b="1" sz="1100">
                <a:solidFill>
                  <a:srgbClr val="123868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317" name="Google Shape;317;p3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337150" y="3600381"/>
            <a:ext cx="2594363" cy="873621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3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grpSp>
        <p:nvGrpSpPr>
          <p:cNvPr id="319" name="Google Shape;319;p30"/>
          <p:cNvGrpSpPr/>
          <p:nvPr/>
        </p:nvGrpSpPr>
        <p:grpSpPr>
          <a:xfrm>
            <a:off x="3291859" y="2637500"/>
            <a:ext cx="1943910" cy="363711"/>
            <a:chOff x="3516350" y="2813846"/>
            <a:chExt cx="1294300" cy="354011"/>
          </a:xfrm>
        </p:grpSpPr>
        <p:pic>
          <p:nvPicPr>
            <p:cNvPr id="320" name="Google Shape;320;p3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516350" y="2813857"/>
              <a:ext cx="1294300" cy="354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1" name="Google Shape;321;p30"/>
            <p:cNvSpPr txBox="1"/>
            <p:nvPr/>
          </p:nvSpPr>
          <p:spPr>
            <a:xfrm>
              <a:off x="3572956" y="2813846"/>
              <a:ext cx="1106100" cy="344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" sz="1100">
                  <a:solidFill>
                    <a:srgbClr val="123868"/>
                  </a:solidFill>
                  <a:latin typeface="Lato"/>
                  <a:ea typeface="Lato"/>
                  <a:cs typeface="Lato"/>
                  <a:sym typeface="Lato"/>
                </a:rPr>
                <a:t>   </a:t>
              </a:r>
              <a:r>
                <a:rPr b="1" lang="es" sz="1100">
                  <a:solidFill>
                    <a:srgbClr val="123868"/>
                  </a:solidFill>
                  <a:latin typeface="Lato"/>
                  <a:ea typeface="Lato"/>
                  <a:cs typeface="Lato"/>
                  <a:sym typeface="Lato"/>
                </a:rPr>
                <a:t>Catálogos de figuras</a:t>
              </a:r>
              <a:endParaRPr b="1" sz="1100">
                <a:solidFill>
                  <a:srgbClr val="123868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22" name="Google Shape;322;p30"/>
          <p:cNvGrpSpPr/>
          <p:nvPr/>
        </p:nvGrpSpPr>
        <p:grpSpPr>
          <a:xfrm>
            <a:off x="7101895" y="580207"/>
            <a:ext cx="1315268" cy="363707"/>
            <a:chOff x="3516350" y="2813850"/>
            <a:chExt cx="1294300" cy="354007"/>
          </a:xfrm>
        </p:grpSpPr>
        <p:pic>
          <p:nvPicPr>
            <p:cNvPr id="323" name="Google Shape;323;p3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516350" y="2813857"/>
              <a:ext cx="1294300" cy="354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4" name="Google Shape;324;p30"/>
            <p:cNvSpPr txBox="1"/>
            <p:nvPr/>
          </p:nvSpPr>
          <p:spPr>
            <a:xfrm>
              <a:off x="3572950" y="2813850"/>
              <a:ext cx="1028700" cy="344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" sz="1100">
                  <a:solidFill>
                    <a:srgbClr val="123868"/>
                  </a:solidFill>
                  <a:latin typeface="Lato"/>
                  <a:ea typeface="Lato"/>
                  <a:cs typeface="Lato"/>
                  <a:sym typeface="Lato"/>
                </a:rPr>
                <a:t>  Documentos</a:t>
              </a:r>
              <a:endParaRPr b="1" sz="1100">
                <a:solidFill>
                  <a:srgbClr val="123868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1"/>
          <p:cNvSpPr txBox="1"/>
          <p:nvPr>
            <p:ph type="ctrTitle"/>
          </p:nvPr>
        </p:nvSpPr>
        <p:spPr>
          <a:xfrm>
            <a:off x="3380275" y="1281475"/>
            <a:ext cx="5536800" cy="329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s" sz="3600">
                <a:latin typeface="Times New Roman"/>
                <a:ea typeface="Times New Roman"/>
                <a:cs typeface="Times New Roman"/>
                <a:sym typeface="Times New Roman"/>
              </a:rPr>
              <a:t>¡Muchas gracias!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t/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t/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0" name="Google Shape;330;p31"/>
          <p:cNvSpPr txBox="1"/>
          <p:nvPr>
            <p:ph idx="2" type="body"/>
          </p:nvPr>
        </p:nvSpPr>
        <p:spPr>
          <a:xfrm>
            <a:off x="244481" y="4409235"/>
            <a:ext cx="2441400" cy="69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b="1" lang="es">
                <a:latin typeface="Times New Roman"/>
                <a:ea typeface="Times New Roman"/>
                <a:cs typeface="Times New Roman"/>
                <a:sym typeface="Times New Roman"/>
              </a:rPr>
              <a:t>Madrid</a:t>
            </a:r>
            <a:br>
              <a:rPr b="1" lang="es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lang="es">
                <a:latin typeface="Times New Roman"/>
                <a:ea typeface="Times New Roman"/>
                <a:cs typeface="Times New Roman"/>
                <a:sym typeface="Times New Roman"/>
              </a:rPr>
              <a:t>Enero 2025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1" name="Google Shape;331;p31"/>
          <p:cNvSpPr txBox="1"/>
          <p:nvPr>
            <p:ph idx="3" type="body"/>
          </p:nvPr>
        </p:nvSpPr>
        <p:spPr>
          <a:xfrm>
            <a:off x="3722916" y="4571764"/>
            <a:ext cx="50271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890"/>
              </a:buClr>
              <a:buSzPts val="1800"/>
              <a:buNone/>
            </a:pPr>
            <a:r>
              <a:rPr lang="es"/>
              <a:t> </a:t>
            </a:r>
            <a:endParaRPr/>
          </a:p>
        </p:txBody>
      </p:sp>
      <p:sp>
        <p:nvSpPr>
          <p:cNvPr id="332" name="Google Shape;332;p31"/>
          <p:cNvSpPr txBox="1"/>
          <p:nvPr>
            <p:ph idx="2" type="body"/>
          </p:nvPr>
        </p:nvSpPr>
        <p:spPr>
          <a:xfrm>
            <a:off x="4465913" y="4404810"/>
            <a:ext cx="2441400" cy="69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carlos.delgado@bsc.es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3" name="Google Shape;333;p31"/>
          <p:cNvSpPr/>
          <p:nvPr/>
        </p:nvSpPr>
        <p:spPr>
          <a:xfrm>
            <a:off x="367625" y="549525"/>
            <a:ext cx="2346900" cy="2535000"/>
          </a:xfrm>
          <a:prstGeom prst="roundRect">
            <a:avLst>
              <a:gd fmla="val 16667" name="adj"/>
            </a:avLst>
          </a:prstGeom>
          <a:solidFill>
            <a:srgbClr val="D9D9D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4" name="Google Shape;33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5363" y="697775"/>
            <a:ext cx="2031375" cy="638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8038" y="1494336"/>
            <a:ext cx="2086074" cy="437300"/>
          </a:xfrm>
          <a:prstGeom prst="rect">
            <a:avLst/>
          </a:prstGeom>
          <a:solidFill>
            <a:srgbClr val="D9D9D9"/>
          </a:solidFill>
          <a:ln>
            <a:noFill/>
          </a:ln>
        </p:spPr>
      </p:pic>
      <p:sp>
        <p:nvSpPr>
          <p:cNvPr id="336" name="Google Shape;336;p31"/>
          <p:cNvSpPr txBox="1"/>
          <p:nvPr/>
        </p:nvSpPr>
        <p:spPr>
          <a:xfrm>
            <a:off x="525375" y="1981200"/>
            <a:ext cx="20313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This project has received funding from the European Union’s Horizon Europe – the Framework Programme for Research and Innovation (2021-2027) under grant agreement No. 101081460.</a:t>
            </a:r>
            <a:endParaRPr b="1"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7" name="Google Shape;337;p3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7203" y="570575"/>
            <a:ext cx="8080527" cy="4572924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2"/>
          <p:cNvSpPr txBox="1"/>
          <p:nvPr>
            <p:ph type="title"/>
          </p:nvPr>
        </p:nvSpPr>
        <p:spPr>
          <a:xfrm>
            <a:off x="0" y="192051"/>
            <a:ext cx="9144000" cy="600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Times New Roman"/>
                <a:ea typeface="Times New Roman"/>
                <a:cs typeface="Times New Roman"/>
                <a:sym typeface="Times New Roman"/>
              </a:rPr>
              <a:t>Sector del vino en España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9" name="Google Shape;109;p2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0" y="192051"/>
            <a:ext cx="9144000" cy="600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Times New Roman"/>
                <a:ea typeface="Times New Roman"/>
                <a:cs typeface="Times New Roman"/>
                <a:sym typeface="Times New Roman"/>
              </a:rPr>
              <a:t>Impactos de las variaciones climáticas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115" name="Google Shape;115;p23"/>
          <p:cNvGraphicFramePr/>
          <p:nvPr/>
        </p:nvGraphicFramePr>
        <p:xfrm>
          <a:off x="800075" y="9453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{5668EEA2-0BD2-460F-B555-14AAF02233CE}</a:tableStyleId>
              </a:tblPr>
              <a:tblGrid>
                <a:gridCol w="2417875"/>
                <a:gridCol w="2403275"/>
                <a:gridCol w="3223825"/>
              </a:tblGrid>
              <a:tr h="4896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Condiciones climáticas</a:t>
                      </a:r>
                      <a:endParaRPr b="1"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Impacto en la actividad </a:t>
                      </a:r>
                      <a:endParaRPr b="1"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Estrategia de adaptación</a:t>
                      </a:r>
                      <a:endParaRPr b="1"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825050">
                <a:tc row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Aumento de la precipitación en primavera (especialmente con elevadas temperaturas)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Más riesgo de hongos que afecta a la producción de uva y vino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s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Poda adicional para quitar hojas y favorecer la aireación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Aplicación de producto fitosanitario (adquisición temprana, antes de que suba el precio y falte stock) 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25825">
                <a:tc vMerge="1"/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Dificultad de entrar al campo con maquinaria agrícola para realizar operaciones de campo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Cerrar contratos para operaciones manuales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5588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Aumento de la frecuencia</a:t>
                      </a:r>
                      <a:br>
                        <a:rPr lang="es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</a:br>
                      <a:r>
                        <a:rPr lang="es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de heladas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Provocan daños cuando ocurren en el período de floración/formación de fruto (marzo-abril)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s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Contratar un seguro de cultivo (año a año)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Implementar un sistema de protección anti-heladas (decisión a largo plazo)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825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Aumento de las temperaturas</a:t>
                      </a:r>
                      <a:br>
                        <a:rPr lang="es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</a:br>
                      <a:r>
                        <a:rPr lang="es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máximas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Puede ocurrir que el área en cuestión no sea adecuada para el crecimiento de determinadas variedades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s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Cambiar a variedades de uva que </a:t>
                      </a:r>
                      <a:r>
                        <a:rPr lang="es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soportan</a:t>
                      </a:r>
                      <a:r>
                        <a:rPr lang="es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un rango de temperatura más elevado (decisión a largo plazo)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Plantar nuevos viñedos en zonas de montaña (decisión a largo plazo)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5588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Sequía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Reducción del tamaño y número de uva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Comprar uva a otros productores no afectados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Implementar sistema de irrigación (decisión a largo plazo)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pic>
        <p:nvPicPr>
          <p:cNvPr id="116" name="Google Shape;11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7275" y="4434170"/>
            <a:ext cx="769325" cy="43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4538" y="1938824"/>
            <a:ext cx="1214800" cy="80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06875" y="2939621"/>
            <a:ext cx="585850" cy="58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06875" y="3632998"/>
            <a:ext cx="585850" cy="653252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4"/>
          <p:cNvSpPr txBox="1"/>
          <p:nvPr/>
        </p:nvSpPr>
        <p:spPr>
          <a:xfrm>
            <a:off x="1080700" y="1493525"/>
            <a:ext cx="9432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Reposo</a:t>
            </a:r>
            <a:endParaRPr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26" name="Google Shape;126;p24"/>
          <p:cNvGrpSpPr/>
          <p:nvPr/>
        </p:nvGrpSpPr>
        <p:grpSpPr>
          <a:xfrm>
            <a:off x="0" y="342901"/>
            <a:ext cx="10660200" cy="4192199"/>
            <a:chOff x="-1506300" y="-54649"/>
            <a:chExt cx="10660200" cy="4192199"/>
          </a:xfrm>
        </p:grpSpPr>
        <p:grpSp>
          <p:nvGrpSpPr>
            <p:cNvPr id="127" name="Google Shape;127;p24"/>
            <p:cNvGrpSpPr/>
            <p:nvPr/>
          </p:nvGrpSpPr>
          <p:grpSpPr>
            <a:xfrm>
              <a:off x="-1506300" y="-54649"/>
              <a:ext cx="10660200" cy="888502"/>
              <a:chOff x="-1506300" y="461701"/>
              <a:chExt cx="10660200" cy="888502"/>
            </a:xfrm>
          </p:grpSpPr>
          <p:grpSp>
            <p:nvGrpSpPr>
              <p:cNvPr id="128" name="Google Shape;128;p24"/>
              <p:cNvGrpSpPr/>
              <p:nvPr/>
            </p:nvGrpSpPr>
            <p:grpSpPr>
              <a:xfrm>
                <a:off x="-1480056" y="461701"/>
                <a:ext cx="10260909" cy="888502"/>
                <a:chOff x="-1480069" y="751326"/>
                <a:chExt cx="10260909" cy="888502"/>
              </a:xfrm>
            </p:grpSpPr>
            <p:grpSp>
              <p:nvGrpSpPr>
                <p:cNvPr id="129" name="Google Shape;129;p24"/>
                <p:cNvGrpSpPr/>
                <p:nvPr/>
              </p:nvGrpSpPr>
              <p:grpSpPr>
                <a:xfrm>
                  <a:off x="401" y="751326"/>
                  <a:ext cx="4612515" cy="888485"/>
                  <a:chOff x="619552" y="1268155"/>
                  <a:chExt cx="7904910" cy="1337475"/>
                </a:xfrm>
              </p:grpSpPr>
              <p:sp>
                <p:nvSpPr>
                  <p:cNvPr id="130" name="Google Shape;130;p24"/>
                  <p:cNvSpPr/>
                  <p:nvPr/>
                </p:nvSpPr>
                <p:spPr>
                  <a:xfrm>
                    <a:off x="680883" y="2462230"/>
                    <a:ext cx="1356300" cy="143400"/>
                  </a:xfrm>
                  <a:prstGeom prst="parallelogram">
                    <a:avLst>
                      <a:gd fmla="val 96952" name="adj"/>
                    </a:avLst>
                  </a:prstGeom>
                  <a:solidFill>
                    <a:srgbClr val="858585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grpSp>
                <p:nvGrpSpPr>
                  <p:cNvPr id="131" name="Google Shape;131;p24"/>
                  <p:cNvGrpSpPr/>
                  <p:nvPr/>
                </p:nvGrpSpPr>
                <p:grpSpPr>
                  <a:xfrm>
                    <a:off x="1917073" y="2306625"/>
                    <a:ext cx="1418334" cy="297225"/>
                    <a:chOff x="1917073" y="2306625"/>
                    <a:chExt cx="1418334" cy="297225"/>
                  </a:xfrm>
                </p:grpSpPr>
                <p:sp>
                  <p:nvSpPr>
                    <p:cNvPr id="132" name="Google Shape;132;p24"/>
                    <p:cNvSpPr/>
                    <p:nvPr/>
                  </p:nvSpPr>
                  <p:spPr>
                    <a:xfrm flipH="1">
                      <a:off x="1917073" y="2306625"/>
                      <a:ext cx="1418100" cy="143400"/>
                    </a:xfrm>
                    <a:prstGeom prst="parallelogram">
                      <a:avLst>
                        <a:gd fmla="val 96952" name="adj"/>
                      </a:avLst>
                    </a:prstGeom>
                    <a:solidFill>
                      <a:srgbClr val="C2C2C2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  </a:t>
                      </a:r>
                      <a:endParaRPr/>
                    </a:p>
                  </p:txBody>
                </p:sp>
                <p:sp>
                  <p:nvSpPr>
                    <p:cNvPr id="133" name="Google Shape;133;p24"/>
                    <p:cNvSpPr/>
                    <p:nvPr/>
                  </p:nvSpPr>
                  <p:spPr>
                    <a:xfrm>
                      <a:off x="1917307" y="2460450"/>
                      <a:ext cx="1418100" cy="143400"/>
                    </a:xfrm>
                    <a:prstGeom prst="parallelogram">
                      <a:avLst>
                        <a:gd fmla="val 96952" name="adj"/>
                      </a:avLst>
                    </a:prstGeom>
                    <a:solidFill>
                      <a:srgbClr val="858585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34" name="Google Shape;134;p24"/>
                  <p:cNvGrpSpPr/>
                  <p:nvPr/>
                </p:nvGrpSpPr>
                <p:grpSpPr>
                  <a:xfrm>
                    <a:off x="3214118" y="2306625"/>
                    <a:ext cx="1418334" cy="297225"/>
                    <a:chOff x="3214118" y="2306625"/>
                    <a:chExt cx="1418334" cy="297225"/>
                  </a:xfrm>
                </p:grpSpPr>
                <p:sp>
                  <p:nvSpPr>
                    <p:cNvPr id="135" name="Google Shape;135;p24"/>
                    <p:cNvSpPr/>
                    <p:nvPr/>
                  </p:nvSpPr>
                  <p:spPr>
                    <a:xfrm flipH="1">
                      <a:off x="3214118" y="2306625"/>
                      <a:ext cx="1418100" cy="143400"/>
                    </a:xfrm>
                    <a:prstGeom prst="parallelogram">
                      <a:avLst>
                        <a:gd fmla="val 96952" name="adj"/>
                      </a:avLst>
                    </a:prstGeom>
                    <a:solidFill>
                      <a:srgbClr val="FFD966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  </a:t>
                      </a:r>
                      <a:endParaRPr/>
                    </a:p>
                  </p:txBody>
                </p:sp>
                <p:sp>
                  <p:nvSpPr>
                    <p:cNvPr id="136" name="Google Shape;136;p24"/>
                    <p:cNvSpPr/>
                    <p:nvPr/>
                  </p:nvSpPr>
                  <p:spPr>
                    <a:xfrm>
                      <a:off x="3214352" y="2460450"/>
                      <a:ext cx="1418100" cy="143400"/>
                    </a:xfrm>
                    <a:prstGeom prst="parallelogram">
                      <a:avLst>
                        <a:gd fmla="val 96952" name="adj"/>
                      </a:avLst>
                    </a:prstGeom>
                    <a:solidFill>
                      <a:srgbClr val="FFD966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37" name="Google Shape;137;p24"/>
                  <p:cNvGrpSpPr/>
                  <p:nvPr/>
                </p:nvGrpSpPr>
                <p:grpSpPr>
                  <a:xfrm>
                    <a:off x="4511544" y="2306625"/>
                    <a:ext cx="1418334" cy="297225"/>
                    <a:chOff x="4511544" y="2306625"/>
                    <a:chExt cx="1418334" cy="297225"/>
                  </a:xfrm>
                </p:grpSpPr>
                <p:sp>
                  <p:nvSpPr>
                    <p:cNvPr id="138" name="Google Shape;138;p24"/>
                    <p:cNvSpPr/>
                    <p:nvPr/>
                  </p:nvSpPr>
                  <p:spPr>
                    <a:xfrm flipH="1">
                      <a:off x="4511544" y="2306625"/>
                      <a:ext cx="1418100" cy="143400"/>
                    </a:xfrm>
                    <a:prstGeom prst="parallelogram">
                      <a:avLst>
                        <a:gd fmla="val 96952" name="adj"/>
                      </a:avLst>
                    </a:prstGeom>
                    <a:solidFill>
                      <a:srgbClr val="C2C2C2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  </a:t>
                      </a:r>
                      <a:endParaRPr/>
                    </a:p>
                  </p:txBody>
                </p:sp>
                <p:sp>
                  <p:nvSpPr>
                    <p:cNvPr id="139" name="Google Shape;139;p24"/>
                    <p:cNvSpPr/>
                    <p:nvPr/>
                  </p:nvSpPr>
                  <p:spPr>
                    <a:xfrm>
                      <a:off x="4511779" y="2460450"/>
                      <a:ext cx="1418100" cy="143400"/>
                    </a:xfrm>
                    <a:prstGeom prst="parallelogram">
                      <a:avLst>
                        <a:gd fmla="val 96952" name="adj"/>
                      </a:avLst>
                    </a:prstGeom>
                    <a:solidFill>
                      <a:srgbClr val="858585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40" name="Google Shape;140;p24"/>
                  <p:cNvGrpSpPr/>
                  <p:nvPr/>
                </p:nvGrpSpPr>
                <p:grpSpPr>
                  <a:xfrm>
                    <a:off x="5808702" y="2306625"/>
                    <a:ext cx="1418334" cy="297225"/>
                    <a:chOff x="3214118" y="2306625"/>
                    <a:chExt cx="1418334" cy="297225"/>
                  </a:xfrm>
                </p:grpSpPr>
                <p:sp>
                  <p:nvSpPr>
                    <p:cNvPr id="141" name="Google Shape;141;p24"/>
                    <p:cNvSpPr/>
                    <p:nvPr/>
                  </p:nvSpPr>
                  <p:spPr>
                    <a:xfrm flipH="1">
                      <a:off x="3214118" y="2306625"/>
                      <a:ext cx="1418100" cy="143400"/>
                    </a:xfrm>
                    <a:prstGeom prst="parallelogram">
                      <a:avLst>
                        <a:gd fmla="val 96952" name="adj"/>
                      </a:avLst>
                    </a:prstGeom>
                    <a:solidFill>
                      <a:srgbClr val="93C47D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  </a:t>
                      </a:r>
                      <a:endParaRPr/>
                    </a:p>
                  </p:txBody>
                </p:sp>
                <p:sp>
                  <p:nvSpPr>
                    <p:cNvPr id="142" name="Google Shape;142;p24"/>
                    <p:cNvSpPr/>
                    <p:nvPr/>
                  </p:nvSpPr>
                  <p:spPr>
                    <a:xfrm>
                      <a:off x="3214352" y="2460450"/>
                      <a:ext cx="1418100" cy="143400"/>
                    </a:xfrm>
                    <a:prstGeom prst="parallelogram">
                      <a:avLst>
                        <a:gd fmla="val 96952" name="adj"/>
                      </a:avLst>
                    </a:prstGeom>
                    <a:solidFill>
                      <a:srgbClr val="38761D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43" name="Google Shape;143;p24"/>
                  <p:cNvGrpSpPr/>
                  <p:nvPr/>
                </p:nvGrpSpPr>
                <p:grpSpPr>
                  <a:xfrm>
                    <a:off x="7106128" y="2306625"/>
                    <a:ext cx="1418334" cy="297225"/>
                    <a:chOff x="4511544" y="2306625"/>
                    <a:chExt cx="1418334" cy="297225"/>
                  </a:xfrm>
                </p:grpSpPr>
                <p:sp>
                  <p:nvSpPr>
                    <p:cNvPr id="144" name="Google Shape;144;p24"/>
                    <p:cNvSpPr/>
                    <p:nvPr/>
                  </p:nvSpPr>
                  <p:spPr>
                    <a:xfrm flipH="1">
                      <a:off x="4511544" y="2306625"/>
                      <a:ext cx="1418100" cy="143400"/>
                    </a:xfrm>
                    <a:prstGeom prst="parallelogram">
                      <a:avLst>
                        <a:gd fmla="val 96952" name="adj"/>
                      </a:avLst>
                    </a:prstGeom>
                    <a:solidFill>
                      <a:srgbClr val="C2C2C2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  </a:t>
                      </a:r>
                      <a:endParaRPr/>
                    </a:p>
                  </p:txBody>
                </p:sp>
                <p:sp>
                  <p:nvSpPr>
                    <p:cNvPr id="145" name="Google Shape;145;p24"/>
                    <p:cNvSpPr/>
                    <p:nvPr/>
                  </p:nvSpPr>
                  <p:spPr>
                    <a:xfrm>
                      <a:off x="4511779" y="2460450"/>
                      <a:ext cx="1418100" cy="143400"/>
                    </a:xfrm>
                    <a:prstGeom prst="parallelogram">
                      <a:avLst>
                        <a:gd fmla="val 96952" name="adj"/>
                      </a:avLst>
                    </a:prstGeom>
                    <a:solidFill>
                      <a:srgbClr val="858585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sp>
                <p:nvSpPr>
                  <p:cNvPr id="146" name="Google Shape;146;p24"/>
                  <p:cNvSpPr/>
                  <p:nvPr/>
                </p:nvSpPr>
                <p:spPr>
                  <a:xfrm flipH="1">
                    <a:off x="619552" y="2302324"/>
                    <a:ext cx="1418100" cy="166500"/>
                  </a:xfrm>
                  <a:prstGeom prst="parallelogram">
                    <a:avLst>
                      <a:gd fmla="val 96952" name="adj"/>
                    </a:avLst>
                  </a:prstGeom>
                  <a:solidFill>
                    <a:srgbClr val="C2C2C2"/>
                  </a:solidFill>
                  <a:ln cap="flat" cmpd="sng" w="9525">
                    <a:solidFill>
                      <a:schemeClr val="lt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s"/>
                      <a:t>  </a:t>
                    </a:r>
                    <a:endParaRPr/>
                  </a:p>
                </p:txBody>
              </p:sp>
              <p:grpSp>
                <p:nvGrpSpPr>
                  <p:cNvPr id="147" name="Google Shape;147;p24"/>
                  <p:cNvGrpSpPr/>
                  <p:nvPr/>
                </p:nvGrpSpPr>
                <p:grpSpPr>
                  <a:xfrm>
                    <a:off x="4511544" y="2306625"/>
                    <a:ext cx="1418334" cy="297225"/>
                    <a:chOff x="4511544" y="2306625"/>
                    <a:chExt cx="1418334" cy="297225"/>
                  </a:xfrm>
                </p:grpSpPr>
                <p:sp>
                  <p:nvSpPr>
                    <p:cNvPr id="148" name="Google Shape;148;p24"/>
                    <p:cNvSpPr/>
                    <p:nvPr/>
                  </p:nvSpPr>
                  <p:spPr>
                    <a:xfrm flipH="1">
                      <a:off x="4511544" y="2306625"/>
                      <a:ext cx="1418100" cy="143400"/>
                    </a:xfrm>
                    <a:prstGeom prst="parallelogram">
                      <a:avLst>
                        <a:gd fmla="val 96952" name="adj"/>
                      </a:avLst>
                    </a:prstGeom>
                    <a:solidFill>
                      <a:srgbClr val="B6D7A8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  </a:t>
                      </a:r>
                      <a:endParaRPr/>
                    </a:p>
                  </p:txBody>
                </p:sp>
                <p:sp>
                  <p:nvSpPr>
                    <p:cNvPr id="149" name="Google Shape;149;p24"/>
                    <p:cNvSpPr/>
                    <p:nvPr/>
                  </p:nvSpPr>
                  <p:spPr>
                    <a:xfrm>
                      <a:off x="4511779" y="2460450"/>
                      <a:ext cx="1418100" cy="143400"/>
                    </a:xfrm>
                    <a:prstGeom prst="parallelogram">
                      <a:avLst>
                        <a:gd fmla="val 96952" name="adj"/>
                      </a:avLst>
                    </a:prstGeom>
                    <a:solidFill>
                      <a:srgbClr val="FFD966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50" name="Google Shape;150;p24"/>
                  <p:cNvGrpSpPr/>
                  <p:nvPr/>
                </p:nvGrpSpPr>
                <p:grpSpPr>
                  <a:xfrm>
                    <a:off x="7106028" y="1268155"/>
                    <a:ext cx="1418334" cy="1335694"/>
                    <a:chOff x="4511544" y="1268155"/>
                    <a:chExt cx="1418334" cy="1335694"/>
                  </a:xfrm>
                </p:grpSpPr>
                <p:sp>
                  <p:nvSpPr>
                    <p:cNvPr id="151" name="Google Shape;151;p24"/>
                    <p:cNvSpPr/>
                    <p:nvPr/>
                  </p:nvSpPr>
                  <p:spPr>
                    <a:xfrm flipH="1">
                      <a:off x="4511544" y="2306625"/>
                      <a:ext cx="1418100" cy="143400"/>
                    </a:xfrm>
                    <a:prstGeom prst="parallelogram">
                      <a:avLst>
                        <a:gd fmla="val 96952" name="adj"/>
                      </a:avLst>
                    </a:prstGeom>
                    <a:solidFill>
                      <a:srgbClr val="C27BA0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  </a:t>
                      </a:r>
                      <a:endParaRPr/>
                    </a:p>
                  </p:txBody>
                </p:sp>
                <p:sp>
                  <p:nvSpPr>
                    <p:cNvPr id="152" name="Google Shape;152;p24"/>
                    <p:cNvSpPr/>
                    <p:nvPr/>
                  </p:nvSpPr>
                  <p:spPr>
                    <a:xfrm>
                      <a:off x="4511779" y="2460450"/>
                      <a:ext cx="1418100" cy="143400"/>
                    </a:xfrm>
                    <a:prstGeom prst="parallelogram">
                      <a:avLst>
                        <a:gd fmla="val 96952" name="adj"/>
                      </a:avLst>
                    </a:prstGeom>
                    <a:solidFill>
                      <a:srgbClr val="38761D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53" name="Google Shape;153;p24"/>
                    <p:cNvSpPr txBox="1"/>
                    <p:nvPr/>
                  </p:nvSpPr>
                  <p:spPr>
                    <a:xfrm>
                      <a:off x="4683311" y="1268155"/>
                      <a:ext cx="624300" cy="2412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anchorCtr="0" anchor="t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rgbClr val="858585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p:txBody>
                </p:sp>
              </p:grpSp>
            </p:grpSp>
            <p:grpSp>
              <p:nvGrpSpPr>
                <p:cNvPr id="154" name="Google Shape;154;p24"/>
                <p:cNvGrpSpPr/>
                <p:nvPr/>
              </p:nvGrpSpPr>
              <p:grpSpPr>
                <a:xfrm>
                  <a:off x="-1480069" y="751326"/>
                  <a:ext cx="10260909" cy="888502"/>
                  <a:chOff x="-9683011" y="1268155"/>
                  <a:chExt cx="17585105" cy="1337501"/>
                </a:xfrm>
              </p:grpSpPr>
              <p:grpSp>
                <p:nvGrpSpPr>
                  <p:cNvPr id="155" name="Google Shape;155;p24"/>
                  <p:cNvGrpSpPr/>
                  <p:nvPr/>
                </p:nvGrpSpPr>
                <p:grpSpPr>
                  <a:xfrm>
                    <a:off x="618820" y="2308430"/>
                    <a:ext cx="1418334" cy="297225"/>
                    <a:chOff x="618820" y="2306625"/>
                    <a:chExt cx="1418334" cy="297225"/>
                  </a:xfrm>
                </p:grpSpPr>
                <p:sp>
                  <p:nvSpPr>
                    <p:cNvPr id="156" name="Google Shape;156;p24"/>
                    <p:cNvSpPr/>
                    <p:nvPr/>
                  </p:nvSpPr>
                  <p:spPr>
                    <a:xfrm flipH="1">
                      <a:off x="618820" y="2306625"/>
                      <a:ext cx="1418100" cy="143400"/>
                    </a:xfrm>
                    <a:prstGeom prst="parallelogram">
                      <a:avLst>
                        <a:gd fmla="val 96952" name="adj"/>
                      </a:avLst>
                    </a:prstGeom>
                    <a:solidFill>
                      <a:srgbClr val="0D5CDF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  </a:t>
                      </a:r>
                      <a:endParaRPr/>
                    </a:p>
                  </p:txBody>
                </p:sp>
                <p:sp>
                  <p:nvSpPr>
                    <p:cNvPr id="157" name="Google Shape;157;p24"/>
                    <p:cNvSpPr/>
                    <p:nvPr/>
                  </p:nvSpPr>
                  <p:spPr>
                    <a:xfrm>
                      <a:off x="619055" y="2460450"/>
                      <a:ext cx="1418100" cy="143400"/>
                    </a:xfrm>
                    <a:prstGeom prst="parallelogram">
                      <a:avLst>
                        <a:gd fmla="val 96952" name="adj"/>
                      </a:avLst>
                    </a:prstGeom>
                    <a:solidFill>
                      <a:srgbClr val="0942A1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58" name="Google Shape;158;p24"/>
                  <p:cNvGrpSpPr/>
                  <p:nvPr/>
                </p:nvGrpSpPr>
                <p:grpSpPr>
                  <a:xfrm>
                    <a:off x="1917073" y="2306625"/>
                    <a:ext cx="1418334" cy="297225"/>
                    <a:chOff x="1917073" y="2306625"/>
                    <a:chExt cx="1418334" cy="297225"/>
                  </a:xfrm>
                </p:grpSpPr>
                <p:sp>
                  <p:nvSpPr>
                    <p:cNvPr id="159" name="Google Shape;159;p24"/>
                    <p:cNvSpPr/>
                    <p:nvPr/>
                  </p:nvSpPr>
                  <p:spPr>
                    <a:xfrm flipH="1">
                      <a:off x="1917073" y="2306625"/>
                      <a:ext cx="1418100" cy="143400"/>
                    </a:xfrm>
                    <a:prstGeom prst="parallelogram">
                      <a:avLst>
                        <a:gd fmla="val 96952" name="adj"/>
                      </a:avLst>
                    </a:prstGeom>
                    <a:solidFill>
                      <a:srgbClr val="0C57D3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  </a:t>
                      </a:r>
                      <a:endParaRPr/>
                    </a:p>
                  </p:txBody>
                </p:sp>
                <p:sp>
                  <p:nvSpPr>
                    <p:cNvPr id="160" name="Google Shape;160;p24"/>
                    <p:cNvSpPr/>
                    <p:nvPr/>
                  </p:nvSpPr>
                  <p:spPr>
                    <a:xfrm>
                      <a:off x="1917307" y="2460450"/>
                      <a:ext cx="1418100" cy="143400"/>
                    </a:xfrm>
                    <a:prstGeom prst="parallelogram">
                      <a:avLst>
                        <a:gd fmla="val 96952" name="adj"/>
                      </a:avLst>
                    </a:prstGeom>
                    <a:solidFill>
                      <a:srgbClr val="701C7F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61" name="Google Shape;161;p24"/>
                  <p:cNvGrpSpPr/>
                  <p:nvPr/>
                </p:nvGrpSpPr>
                <p:grpSpPr>
                  <a:xfrm>
                    <a:off x="3214118" y="2306625"/>
                    <a:ext cx="1418334" cy="297225"/>
                    <a:chOff x="3214118" y="2306625"/>
                    <a:chExt cx="1418334" cy="297225"/>
                  </a:xfrm>
                </p:grpSpPr>
                <p:sp>
                  <p:nvSpPr>
                    <p:cNvPr id="162" name="Google Shape;162;p24"/>
                    <p:cNvSpPr/>
                    <p:nvPr/>
                  </p:nvSpPr>
                  <p:spPr>
                    <a:xfrm flipH="1">
                      <a:off x="3214118" y="2306625"/>
                      <a:ext cx="1418100" cy="143400"/>
                    </a:xfrm>
                    <a:prstGeom prst="parallelogram">
                      <a:avLst>
                        <a:gd fmla="val 96952" name="adj"/>
                      </a:avLst>
                    </a:prstGeom>
                    <a:solidFill>
                      <a:srgbClr val="0C57D3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  </a:t>
                      </a:r>
                      <a:endParaRPr/>
                    </a:p>
                  </p:txBody>
                </p:sp>
                <p:sp>
                  <p:nvSpPr>
                    <p:cNvPr id="163" name="Google Shape;163;p24"/>
                    <p:cNvSpPr/>
                    <p:nvPr/>
                  </p:nvSpPr>
                  <p:spPr>
                    <a:xfrm>
                      <a:off x="3214352" y="2460450"/>
                      <a:ext cx="1418100" cy="143400"/>
                    </a:xfrm>
                    <a:prstGeom prst="parallelogram">
                      <a:avLst>
                        <a:gd fmla="val 96952" name="adj"/>
                      </a:avLst>
                    </a:prstGeom>
                    <a:solidFill>
                      <a:srgbClr val="6FA8DC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64" name="Google Shape;164;p24"/>
                  <p:cNvGrpSpPr/>
                  <p:nvPr/>
                </p:nvGrpSpPr>
                <p:grpSpPr>
                  <a:xfrm>
                    <a:off x="4511544" y="2306625"/>
                    <a:ext cx="1418334" cy="297225"/>
                    <a:chOff x="4511544" y="2306625"/>
                    <a:chExt cx="1418334" cy="297225"/>
                  </a:xfrm>
                </p:grpSpPr>
                <p:sp>
                  <p:nvSpPr>
                    <p:cNvPr id="165" name="Google Shape;165;p24"/>
                    <p:cNvSpPr/>
                    <p:nvPr/>
                  </p:nvSpPr>
                  <p:spPr>
                    <a:xfrm flipH="1">
                      <a:off x="4511544" y="2306625"/>
                      <a:ext cx="1418100" cy="143400"/>
                    </a:xfrm>
                    <a:prstGeom prst="parallelogram">
                      <a:avLst>
                        <a:gd fmla="val 96952" name="adj"/>
                      </a:avLst>
                    </a:prstGeom>
                    <a:solidFill>
                      <a:srgbClr val="C2C2C2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  </a:t>
                      </a:r>
                      <a:endParaRPr/>
                    </a:p>
                  </p:txBody>
                </p:sp>
                <p:sp>
                  <p:nvSpPr>
                    <p:cNvPr id="166" name="Google Shape;166;p24"/>
                    <p:cNvSpPr/>
                    <p:nvPr/>
                  </p:nvSpPr>
                  <p:spPr>
                    <a:xfrm>
                      <a:off x="4511779" y="2460450"/>
                      <a:ext cx="1418100" cy="143400"/>
                    </a:xfrm>
                    <a:prstGeom prst="parallelogram">
                      <a:avLst>
                        <a:gd fmla="val 96952" name="adj"/>
                      </a:avLst>
                    </a:prstGeom>
                    <a:solidFill>
                      <a:srgbClr val="858585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sp>
                <p:nvSpPr>
                  <p:cNvPr id="167" name="Google Shape;167;p24"/>
                  <p:cNvSpPr/>
                  <p:nvPr/>
                </p:nvSpPr>
                <p:spPr>
                  <a:xfrm>
                    <a:off x="-9683009" y="2460450"/>
                    <a:ext cx="1418100" cy="143400"/>
                  </a:xfrm>
                  <a:prstGeom prst="parallelogram">
                    <a:avLst>
                      <a:gd fmla="val 96952" name="adj"/>
                    </a:avLst>
                  </a:prstGeom>
                  <a:solidFill>
                    <a:srgbClr val="858585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68" name="Google Shape;168;p24"/>
                  <p:cNvSpPr/>
                  <p:nvPr/>
                </p:nvSpPr>
                <p:spPr>
                  <a:xfrm flipH="1">
                    <a:off x="-9683011" y="2306625"/>
                    <a:ext cx="1418100" cy="143400"/>
                  </a:xfrm>
                  <a:prstGeom prst="parallelogram">
                    <a:avLst>
                      <a:gd fmla="val 96952" name="adj"/>
                    </a:avLst>
                  </a:prstGeom>
                  <a:solidFill>
                    <a:srgbClr val="C2C2C2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s"/>
                      <a:t>  </a:t>
                    </a:r>
                    <a:endParaRPr/>
                  </a:p>
                </p:txBody>
              </p:sp>
              <p:grpSp>
                <p:nvGrpSpPr>
                  <p:cNvPr id="169" name="Google Shape;169;p24"/>
                  <p:cNvGrpSpPr/>
                  <p:nvPr/>
                </p:nvGrpSpPr>
                <p:grpSpPr>
                  <a:xfrm>
                    <a:off x="618820" y="1840580"/>
                    <a:ext cx="1418334" cy="765075"/>
                    <a:chOff x="618820" y="1838775"/>
                    <a:chExt cx="1418334" cy="765075"/>
                  </a:xfrm>
                </p:grpSpPr>
                <p:sp>
                  <p:nvSpPr>
                    <p:cNvPr id="170" name="Google Shape;170;p24"/>
                    <p:cNvSpPr/>
                    <p:nvPr/>
                  </p:nvSpPr>
                  <p:spPr>
                    <a:xfrm flipH="1">
                      <a:off x="618820" y="2306625"/>
                      <a:ext cx="1418100" cy="143400"/>
                    </a:xfrm>
                    <a:prstGeom prst="parallelogram">
                      <a:avLst>
                        <a:gd fmla="val 96952" name="adj"/>
                      </a:avLst>
                    </a:prstGeom>
                    <a:solidFill>
                      <a:srgbClr val="C27BA0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  </a:t>
                      </a:r>
                      <a:endParaRPr/>
                    </a:p>
                  </p:txBody>
                </p:sp>
                <p:sp>
                  <p:nvSpPr>
                    <p:cNvPr id="171" name="Google Shape;171;p24"/>
                    <p:cNvSpPr/>
                    <p:nvPr/>
                  </p:nvSpPr>
                  <p:spPr>
                    <a:xfrm>
                      <a:off x="619055" y="2460450"/>
                      <a:ext cx="1418100" cy="143400"/>
                    </a:xfrm>
                    <a:prstGeom prst="parallelogram">
                      <a:avLst>
                        <a:gd fmla="val 96952" name="adj"/>
                      </a:avLst>
                    </a:prstGeom>
                    <a:solidFill>
                      <a:srgbClr val="701C7F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72" name="Google Shape;172;p24"/>
                    <p:cNvSpPr txBox="1"/>
                    <p:nvPr/>
                  </p:nvSpPr>
                  <p:spPr>
                    <a:xfrm>
                      <a:off x="726231" y="1838775"/>
                      <a:ext cx="624300" cy="2412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anchorCtr="0" anchor="t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rgbClr val="701C7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p:txBody>
                </p:sp>
              </p:grpSp>
              <p:grpSp>
                <p:nvGrpSpPr>
                  <p:cNvPr id="173" name="Google Shape;173;p24"/>
                  <p:cNvGrpSpPr/>
                  <p:nvPr/>
                </p:nvGrpSpPr>
                <p:grpSpPr>
                  <a:xfrm>
                    <a:off x="4511544" y="2306625"/>
                    <a:ext cx="1418334" cy="297225"/>
                    <a:chOff x="4511544" y="2306625"/>
                    <a:chExt cx="1418334" cy="297225"/>
                  </a:xfrm>
                </p:grpSpPr>
                <p:sp>
                  <p:nvSpPr>
                    <p:cNvPr id="174" name="Google Shape;174;p24"/>
                    <p:cNvSpPr/>
                    <p:nvPr/>
                  </p:nvSpPr>
                  <p:spPr>
                    <a:xfrm flipH="1">
                      <a:off x="4511544" y="2306625"/>
                      <a:ext cx="1418100" cy="143400"/>
                    </a:xfrm>
                    <a:prstGeom prst="parallelogram">
                      <a:avLst>
                        <a:gd fmla="val 96952" name="adj"/>
                      </a:avLst>
                    </a:prstGeom>
                    <a:solidFill>
                      <a:srgbClr val="0C57D3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  </a:t>
                      </a:r>
                      <a:endParaRPr/>
                    </a:p>
                  </p:txBody>
                </p:sp>
                <p:sp>
                  <p:nvSpPr>
                    <p:cNvPr id="175" name="Google Shape;175;p24"/>
                    <p:cNvSpPr/>
                    <p:nvPr/>
                  </p:nvSpPr>
                  <p:spPr>
                    <a:xfrm>
                      <a:off x="4511779" y="2460450"/>
                      <a:ext cx="1418100" cy="143400"/>
                    </a:xfrm>
                    <a:prstGeom prst="parallelogram">
                      <a:avLst>
                        <a:gd fmla="val 96952" name="adj"/>
                      </a:avLst>
                    </a:prstGeom>
                    <a:solidFill>
                      <a:srgbClr val="6FA8DC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76" name="Google Shape;176;p24"/>
                  <p:cNvGrpSpPr/>
                  <p:nvPr/>
                </p:nvGrpSpPr>
                <p:grpSpPr>
                  <a:xfrm>
                    <a:off x="-8396930" y="1268155"/>
                    <a:ext cx="16299024" cy="1337501"/>
                    <a:chOff x="-10991413" y="1268155"/>
                    <a:chExt cx="16299024" cy="1337501"/>
                  </a:xfrm>
                </p:grpSpPr>
                <p:sp>
                  <p:nvSpPr>
                    <p:cNvPr id="177" name="Google Shape;177;p24"/>
                    <p:cNvSpPr/>
                    <p:nvPr/>
                  </p:nvSpPr>
                  <p:spPr>
                    <a:xfrm>
                      <a:off x="-10991413" y="2462256"/>
                      <a:ext cx="1418100" cy="143400"/>
                    </a:xfrm>
                    <a:prstGeom prst="parallelogram">
                      <a:avLst>
                        <a:gd fmla="val 96952" name="adj"/>
                      </a:avLst>
                    </a:prstGeom>
                    <a:solidFill>
                      <a:srgbClr val="858585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78" name="Google Shape;178;p24"/>
                    <p:cNvSpPr txBox="1"/>
                    <p:nvPr/>
                  </p:nvSpPr>
                  <p:spPr>
                    <a:xfrm>
                      <a:off x="4683311" y="1268155"/>
                      <a:ext cx="624300" cy="2412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anchorCtr="0" anchor="t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rgbClr val="858585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p:txBody>
                </p:sp>
              </p:grpSp>
            </p:grpSp>
          </p:grpSp>
          <p:sp>
            <p:nvSpPr>
              <p:cNvPr id="179" name="Google Shape;179;p24"/>
              <p:cNvSpPr txBox="1"/>
              <p:nvPr/>
            </p:nvSpPr>
            <p:spPr>
              <a:xfrm>
                <a:off x="-1506300" y="884588"/>
                <a:ext cx="10660200" cy="35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sz="1100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rPr>
                  <a:t>Noviembre  Diciembre       Enero        Febrero          Marzo            Abril             Mayo             Junio            Julio           Agosto      Septiembre    Octubre      </a:t>
                </a:r>
                <a:endParaRPr sz="11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180" name="Google Shape;180;p24"/>
            <p:cNvGrpSpPr/>
            <p:nvPr/>
          </p:nvGrpSpPr>
          <p:grpSpPr>
            <a:xfrm>
              <a:off x="-1381300" y="850188"/>
              <a:ext cx="8981787" cy="3287363"/>
              <a:chOff x="-1381300" y="850188"/>
              <a:chExt cx="8981787" cy="3287363"/>
            </a:xfrm>
          </p:grpSpPr>
          <p:grpSp>
            <p:nvGrpSpPr>
              <p:cNvPr id="181" name="Google Shape;181;p24"/>
              <p:cNvGrpSpPr/>
              <p:nvPr/>
            </p:nvGrpSpPr>
            <p:grpSpPr>
              <a:xfrm>
                <a:off x="-1381300" y="850188"/>
                <a:ext cx="8973400" cy="692888"/>
                <a:chOff x="-1381300" y="850188"/>
                <a:chExt cx="8973400" cy="692888"/>
              </a:xfrm>
            </p:grpSpPr>
            <p:sp>
              <p:nvSpPr>
                <p:cNvPr id="182" name="Google Shape;182;p24"/>
                <p:cNvSpPr txBox="1"/>
                <p:nvPr/>
              </p:nvSpPr>
              <p:spPr>
                <a:xfrm>
                  <a:off x="2562475" y="1127575"/>
                  <a:ext cx="998700" cy="415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25" lIns="91425" spcFirstLastPara="1" rIns="91425" wrap="square" tIns="91425">
                  <a:sp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s" sz="1500">
                      <a:solidFill>
                        <a:schemeClr val="dk1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Foliación</a:t>
                  </a:r>
                  <a:endParaRPr sz="1500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  <p:sp>
              <p:nvSpPr>
                <p:cNvPr id="183" name="Google Shape;183;p24"/>
                <p:cNvSpPr txBox="1"/>
                <p:nvPr/>
              </p:nvSpPr>
              <p:spPr>
                <a:xfrm>
                  <a:off x="3897850" y="1127575"/>
                  <a:ext cx="1524900" cy="415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25" lIns="91425" spcFirstLastPara="1" rIns="91425" wrap="square" tIns="91425">
                  <a:sp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s" sz="1500">
                      <a:solidFill>
                        <a:schemeClr val="dk1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Fructificación</a:t>
                  </a:r>
                  <a:endParaRPr sz="1500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  <p:sp>
              <p:nvSpPr>
                <p:cNvPr id="184" name="Google Shape;184;p24"/>
                <p:cNvSpPr/>
                <p:nvPr/>
              </p:nvSpPr>
              <p:spPr>
                <a:xfrm rot="-5400000">
                  <a:off x="2263350" y="369725"/>
                  <a:ext cx="110700" cy="1500000"/>
                </a:xfrm>
                <a:prstGeom prst="leftBracket">
                  <a:avLst>
                    <a:gd fmla="val 8333" name="adj"/>
                  </a:avLst>
                </a:prstGeom>
                <a:noFill/>
                <a:ln cap="flat" cmpd="sng" w="9525">
                  <a:solidFill>
                    <a:srgbClr val="FFD966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85" name="Google Shape;185;p24"/>
                <p:cNvSpPr/>
                <p:nvPr/>
              </p:nvSpPr>
              <p:spPr>
                <a:xfrm rot="-5400000">
                  <a:off x="3768450" y="369725"/>
                  <a:ext cx="110700" cy="1500000"/>
                </a:xfrm>
                <a:prstGeom prst="leftBracket">
                  <a:avLst>
                    <a:gd fmla="val 8333" name="adj"/>
                  </a:avLst>
                </a:prstGeom>
                <a:noFill/>
                <a:ln cap="flat" cmpd="sng" w="9525">
                  <a:solidFill>
                    <a:srgbClr val="38761D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86" name="Google Shape;186;p24"/>
                <p:cNvSpPr/>
                <p:nvPr/>
              </p:nvSpPr>
              <p:spPr>
                <a:xfrm rot="-5400000">
                  <a:off x="5277588" y="369725"/>
                  <a:ext cx="110700" cy="1500000"/>
                </a:xfrm>
                <a:prstGeom prst="leftBracket">
                  <a:avLst>
                    <a:gd fmla="val 8333" name="adj"/>
                  </a:avLst>
                </a:prstGeom>
                <a:noFill/>
                <a:ln cap="flat" cmpd="sng" w="9525">
                  <a:solidFill>
                    <a:srgbClr val="9900F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87" name="Google Shape;187;p24"/>
                <p:cNvSpPr/>
                <p:nvPr/>
              </p:nvSpPr>
              <p:spPr>
                <a:xfrm rot="-5400000">
                  <a:off x="6403800" y="266750"/>
                  <a:ext cx="110700" cy="2265900"/>
                </a:xfrm>
                <a:prstGeom prst="leftBracket">
                  <a:avLst>
                    <a:gd fmla="val 8333" name="adj"/>
                  </a:avLst>
                </a:prstGeom>
                <a:noFill/>
                <a:ln cap="flat" cmpd="sng" w="9525">
                  <a:solidFill>
                    <a:srgbClr val="0000F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88" name="Google Shape;188;p24"/>
                <p:cNvSpPr/>
                <p:nvPr/>
              </p:nvSpPr>
              <p:spPr>
                <a:xfrm rot="-5400000">
                  <a:off x="6786750" y="369725"/>
                  <a:ext cx="110700" cy="1500000"/>
                </a:xfrm>
                <a:prstGeom prst="leftBracket">
                  <a:avLst>
                    <a:gd fmla="val 8333" name="adj"/>
                  </a:avLst>
                </a:prstGeom>
                <a:noFill/>
                <a:ln cap="flat" cmpd="sng" w="9525">
                  <a:solidFill>
                    <a:srgbClr val="3D85C6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189" name="Google Shape;189;p24"/>
                <p:cNvGrpSpPr/>
                <p:nvPr/>
              </p:nvGrpSpPr>
              <p:grpSpPr>
                <a:xfrm>
                  <a:off x="-1381300" y="850188"/>
                  <a:ext cx="8971362" cy="692888"/>
                  <a:chOff x="-1381300" y="850188"/>
                  <a:chExt cx="8971362" cy="692888"/>
                </a:xfrm>
              </p:grpSpPr>
              <p:sp>
                <p:nvSpPr>
                  <p:cNvPr id="190" name="Google Shape;190;p24"/>
                  <p:cNvSpPr txBox="1"/>
                  <p:nvPr/>
                </p:nvSpPr>
                <p:spPr>
                  <a:xfrm>
                    <a:off x="1730550" y="850188"/>
                    <a:ext cx="1176300" cy="4155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91425" lIns="91425" spcFirstLastPara="1" rIns="91425" wrap="square" tIns="91425">
                    <a:sp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s" sz="15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rPr>
                      <a:t>Brotación</a:t>
                    </a:r>
                    <a:endParaRPr sz="1500">
                      <a:solidFill>
                        <a:schemeClr val="dk1"/>
                      </a:solidFill>
                      <a:latin typeface="Roboto"/>
                      <a:ea typeface="Roboto"/>
                      <a:cs typeface="Roboto"/>
                      <a:sym typeface="Roboto"/>
                    </a:endParaRPr>
                  </a:p>
                </p:txBody>
              </p:sp>
              <p:sp>
                <p:nvSpPr>
                  <p:cNvPr id="191" name="Google Shape;191;p24"/>
                  <p:cNvSpPr txBox="1"/>
                  <p:nvPr/>
                </p:nvSpPr>
                <p:spPr>
                  <a:xfrm>
                    <a:off x="3235650" y="850200"/>
                    <a:ext cx="1176300" cy="4155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91425" lIns="91425" spcFirstLastPara="1" rIns="91425" wrap="square" tIns="91425">
                    <a:sp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s" sz="15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rPr>
                      <a:t>Floración</a:t>
                    </a:r>
                    <a:endParaRPr sz="1500">
                      <a:solidFill>
                        <a:schemeClr val="dk1"/>
                      </a:solidFill>
                      <a:latin typeface="Roboto"/>
                      <a:ea typeface="Roboto"/>
                      <a:cs typeface="Roboto"/>
                      <a:sym typeface="Roboto"/>
                    </a:endParaRPr>
                  </a:p>
                </p:txBody>
              </p:sp>
              <p:sp>
                <p:nvSpPr>
                  <p:cNvPr id="192" name="Google Shape;192;p24"/>
                  <p:cNvSpPr txBox="1"/>
                  <p:nvPr/>
                </p:nvSpPr>
                <p:spPr>
                  <a:xfrm>
                    <a:off x="6413763" y="850200"/>
                    <a:ext cx="1176300" cy="4155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91425" lIns="91425" spcFirstLastPara="1" rIns="91425" wrap="square" tIns="91425">
                    <a:sp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s" sz="15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rPr>
                      <a:t>Vendimia</a:t>
                    </a:r>
                    <a:endParaRPr sz="1500">
                      <a:solidFill>
                        <a:schemeClr val="dk1"/>
                      </a:solidFill>
                      <a:latin typeface="Roboto"/>
                      <a:ea typeface="Roboto"/>
                      <a:cs typeface="Roboto"/>
                      <a:sym typeface="Roboto"/>
                    </a:endParaRPr>
                  </a:p>
                </p:txBody>
              </p:sp>
              <p:sp>
                <p:nvSpPr>
                  <p:cNvPr id="193" name="Google Shape;193;p24"/>
                  <p:cNvSpPr txBox="1"/>
                  <p:nvPr/>
                </p:nvSpPr>
                <p:spPr>
                  <a:xfrm>
                    <a:off x="5883750" y="1127575"/>
                    <a:ext cx="1277700" cy="4155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91425" lIns="91425" spcFirstLastPara="1" rIns="91425" wrap="square" tIns="91425">
                    <a:sp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s" sz="15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rPr>
                      <a:t>Maduración</a:t>
                    </a:r>
                    <a:endParaRPr sz="1500">
                      <a:solidFill>
                        <a:schemeClr val="dk1"/>
                      </a:solidFill>
                      <a:latin typeface="Roboto"/>
                      <a:ea typeface="Roboto"/>
                      <a:cs typeface="Roboto"/>
                      <a:sym typeface="Roboto"/>
                    </a:endParaRPr>
                  </a:p>
                </p:txBody>
              </p:sp>
              <p:sp>
                <p:nvSpPr>
                  <p:cNvPr id="194" name="Google Shape;194;p24"/>
                  <p:cNvSpPr txBox="1"/>
                  <p:nvPr/>
                </p:nvSpPr>
                <p:spPr>
                  <a:xfrm>
                    <a:off x="4902600" y="850200"/>
                    <a:ext cx="860700" cy="4155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91425" lIns="91425" spcFirstLastPara="1" rIns="91425" wrap="square" tIns="91425">
                    <a:sp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s" sz="15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rPr>
                      <a:t>Envero</a:t>
                    </a:r>
                    <a:endParaRPr sz="1500">
                      <a:solidFill>
                        <a:schemeClr val="dk1"/>
                      </a:solidFill>
                      <a:latin typeface="Roboto"/>
                      <a:ea typeface="Roboto"/>
                      <a:cs typeface="Roboto"/>
                      <a:sym typeface="Roboto"/>
                    </a:endParaRPr>
                  </a:p>
                </p:txBody>
              </p:sp>
              <p:sp>
                <p:nvSpPr>
                  <p:cNvPr id="195" name="Google Shape;195;p24"/>
                  <p:cNvSpPr/>
                  <p:nvPr/>
                </p:nvSpPr>
                <p:spPr>
                  <a:xfrm rot="-5400000">
                    <a:off x="3012450" y="649700"/>
                    <a:ext cx="110700" cy="1500000"/>
                  </a:xfrm>
                  <a:prstGeom prst="leftBracket">
                    <a:avLst>
                      <a:gd fmla="val 8333" name="adj"/>
                    </a:avLst>
                  </a:prstGeom>
                  <a:noFill/>
                  <a:ln cap="flat" cmpd="sng" w="9525">
                    <a:solidFill>
                      <a:srgbClr val="93C47D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96" name="Google Shape;196;p24"/>
                  <p:cNvSpPr/>
                  <p:nvPr/>
                </p:nvSpPr>
                <p:spPr>
                  <a:xfrm rot="-5400000">
                    <a:off x="4516638" y="649700"/>
                    <a:ext cx="110700" cy="1500000"/>
                  </a:xfrm>
                  <a:prstGeom prst="leftBracket">
                    <a:avLst>
                      <a:gd fmla="val 8333" name="adj"/>
                    </a:avLst>
                  </a:prstGeom>
                  <a:noFill/>
                  <a:ln cap="flat" cmpd="sng" w="9525">
                    <a:solidFill>
                      <a:srgbClr val="C27BA0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97" name="Google Shape;197;p24"/>
                  <p:cNvSpPr/>
                  <p:nvPr/>
                </p:nvSpPr>
                <p:spPr>
                  <a:xfrm rot="-5400000">
                    <a:off x="-119200" y="-157275"/>
                    <a:ext cx="397800" cy="2922000"/>
                  </a:xfrm>
                  <a:prstGeom prst="leftBracket">
                    <a:avLst>
                      <a:gd fmla="val 8333" name="adj"/>
                    </a:avLst>
                  </a:prstGeom>
                  <a:noFill/>
                  <a:ln cap="flat" cmpd="sng" w="9525">
                    <a:solidFill>
                      <a:srgbClr val="666666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  <p:grpSp>
            <p:nvGrpSpPr>
              <p:cNvPr id="198" name="Google Shape;198;p24"/>
              <p:cNvGrpSpPr/>
              <p:nvPr/>
            </p:nvGrpSpPr>
            <p:grpSpPr>
              <a:xfrm>
                <a:off x="-1381200" y="1533688"/>
                <a:ext cx="8981688" cy="2603863"/>
                <a:chOff x="-1381200" y="1533688"/>
                <a:chExt cx="8981688" cy="2603863"/>
              </a:xfrm>
            </p:grpSpPr>
            <p:sp>
              <p:nvSpPr>
                <p:cNvPr id="199" name="Google Shape;199;p24"/>
                <p:cNvSpPr/>
                <p:nvPr/>
              </p:nvSpPr>
              <p:spPr>
                <a:xfrm>
                  <a:off x="1585125" y="1533700"/>
                  <a:ext cx="2232900" cy="461700"/>
                </a:xfrm>
                <a:prstGeom prst="roundRect">
                  <a:avLst>
                    <a:gd fmla="val 16667" name="adj"/>
                  </a:avLst>
                </a:prstGeom>
                <a:noFill/>
                <a:ln cap="flat" cmpd="sng" w="9525">
                  <a:solidFill>
                    <a:srgbClr val="FF99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just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es" sz="800"/>
                    <a:t>Heladas primaverales </a:t>
                  </a:r>
                  <a:r>
                    <a:rPr lang="es" sz="800"/>
                    <a:t>(Tmin&lt;</a:t>
                  </a:r>
                  <a:r>
                    <a:rPr lang="es" sz="800">
                      <a:solidFill>
                        <a:schemeClr val="dk1"/>
                      </a:solidFill>
                    </a:rPr>
                    <a:t>0°C)</a:t>
                  </a:r>
                  <a:endParaRPr sz="800">
                    <a:solidFill>
                      <a:schemeClr val="dk1"/>
                    </a:solidFill>
                  </a:endParaRPr>
                </a:p>
                <a:p>
                  <a:pPr indent="0" lvl="0" marL="0" rtl="0" algn="just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es" sz="800">
                      <a:solidFill>
                        <a:schemeClr val="dk1"/>
                      </a:solidFill>
                    </a:rPr>
                    <a:t>Temperaturas de activación</a:t>
                  </a:r>
                  <a:r>
                    <a:rPr lang="es" sz="800">
                      <a:solidFill>
                        <a:schemeClr val="dk1"/>
                      </a:solidFill>
                    </a:rPr>
                    <a:t> (Tmean&gt;10°C, dependiendo de la variedad)</a:t>
                  </a:r>
                  <a:endParaRPr sz="800">
                    <a:solidFill>
                      <a:schemeClr val="dk1"/>
                    </a:solidFill>
                  </a:endParaRPr>
                </a:p>
              </p:txBody>
            </p:sp>
            <p:sp>
              <p:nvSpPr>
                <p:cNvPr id="200" name="Google Shape;200;p24"/>
                <p:cNvSpPr/>
                <p:nvPr/>
              </p:nvSpPr>
              <p:spPr>
                <a:xfrm>
                  <a:off x="-1381200" y="1533700"/>
                  <a:ext cx="2964000" cy="748500"/>
                </a:xfrm>
                <a:prstGeom prst="roundRect">
                  <a:avLst>
                    <a:gd fmla="val 16667" name="adj"/>
                  </a:avLst>
                </a:prstGeom>
                <a:noFill/>
                <a:ln cap="flat" cmpd="sng" w="9525">
                  <a:solidFill>
                    <a:srgbClr val="FF99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just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es" sz="800"/>
                    <a:t>Temperatura mínima</a:t>
                  </a:r>
                  <a:r>
                    <a:rPr lang="es" sz="800"/>
                    <a:t> alcanzada durante el periodo de reposo (Tnn). A</a:t>
                  </a:r>
                  <a:r>
                    <a:rPr lang="es" sz="800">
                      <a:solidFill>
                        <a:schemeClr val="dk1"/>
                      </a:solidFill>
                    </a:rPr>
                    <a:t>fecta a la brotación de la yema</a:t>
                  </a:r>
                  <a:endParaRPr sz="800"/>
                </a:p>
                <a:p>
                  <a:pPr indent="0" lvl="0" marL="0" rtl="0" algn="just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800"/>
                </a:p>
                <a:p>
                  <a:pPr indent="0" lvl="0" marL="0" rtl="0" algn="just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es" sz="800"/>
                    <a:t>Acumulación de horas de frío</a:t>
                  </a:r>
                  <a:r>
                    <a:rPr lang="es" sz="800"/>
                    <a:t>, especialmente Tn&lt;7</a:t>
                  </a:r>
                  <a:r>
                    <a:rPr lang="es" sz="800">
                      <a:solidFill>
                        <a:schemeClr val="dk1"/>
                      </a:solidFill>
                    </a:rPr>
                    <a:t>°C, cuando la uva entra en latencia.</a:t>
                  </a:r>
                  <a:endParaRPr sz="800"/>
                </a:p>
              </p:txBody>
            </p:sp>
            <p:sp>
              <p:nvSpPr>
                <p:cNvPr id="201" name="Google Shape;201;p24"/>
                <p:cNvSpPr/>
                <p:nvPr/>
              </p:nvSpPr>
              <p:spPr>
                <a:xfrm>
                  <a:off x="3877188" y="1533688"/>
                  <a:ext cx="3723300" cy="461700"/>
                </a:xfrm>
                <a:prstGeom prst="roundRect">
                  <a:avLst>
                    <a:gd fmla="val 16667" name="adj"/>
                  </a:avLst>
                </a:prstGeom>
                <a:noFill/>
                <a:ln cap="flat" cmpd="sng" w="9525">
                  <a:solidFill>
                    <a:srgbClr val="FF99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just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es" sz="800">
                      <a:solidFill>
                        <a:schemeClr val="dk1"/>
                      </a:solidFill>
                    </a:rPr>
                    <a:t>Alertas de altas temperaturas</a:t>
                  </a:r>
                  <a:r>
                    <a:rPr lang="es" sz="800">
                      <a:solidFill>
                        <a:schemeClr val="dk1"/>
                      </a:solidFill>
                    </a:rPr>
                    <a:t> (Tmax&gt;35°C). Durante la época de crecimiento de la uva, las altas temperaturas hacen que la planta cierre sus estomas y emplee menos energía en crecer.</a:t>
                  </a:r>
                  <a:endParaRPr sz="800">
                    <a:solidFill>
                      <a:schemeClr val="dk1"/>
                    </a:solidFill>
                  </a:endParaRPr>
                </a:p>
              </p:txBody>
            </p:sp>
            <p:sp>
              <p:nvSpPr>
                <p:cNvPr id="202" name="Google Shape;202;p24"/>
                <p:cNvSpPr/>
                <p:nvPr/>
              </p:nvSpPr>
              <p:spPr>
                <a:xfrm>
                  <a:off x="2286600" y="2622025"/>
                  <a:ext cx="5303400" cy="242100"/>
                </a:xfrm>
                <a:prstGeom prst="roundRect">
                  <a:avLst>
                    <a:gd fmla="val 16667" name="adj"/>
                  </a:avLst>
                </a:prstGeom>
                <a:noFill/>
                <a:ln cap="flat" cmpd="sng" w="9525">
                  <a:solidFill>
                    <a:srgbClr val="FF99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just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es" sz="800">
                      <a:solidFill>
                        <a:schemeClr val="dk1"/>
                      </a:solidFill>
                    </a:rPr>
                    <a:t>Growing degree days. </a:t>
                  </a:r>
                  <a:r>
                    <a:rPr lang="es" sz="800">
                      <a:solidFill>
                        <a:schemeClr val="dk1"/>
                      </a:solidFill>
                    </a:rPr>
                    <a:t>Acumulación del exceso de calor por encima de 10°C</a:t>
                  </a:r>
                  <a:endParaRPr sz="800">
                    <a:solidFill>
                      <a:schemeClr val="dk1"/>
                    </a:solidFill>
                  </a:endParaRPr>
                </a:p>
              </p:txBody>
            </p:sp>
            <p:sp>
              <p:nvSpPr>
                <p:cNvPr id="203" name="Google Shape;203;p24"/>
                <p:cNvSpPr/>
                <p:nvPr/>
              </p:nvSpPr>
              <p:spPr>
                <a:xfrm>
                  <a:off x="2906850" y="3440950"/>
                  <a:ext cx="3274200" cy="696600"/>
                </a:xfrm>
                <a:prstGeom prst="roundRect">
                  <a:avLst>
                    <a:gd fmla="val 16667" name="adj"/>
                  </a:avLst>
                </a:prstGeom>
                <a:noFill/>
                <a:ln cap="flat" cmpd="sng" w="9525">
                  <a:solidFill>
                    <a:srgbClr val="6AA84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just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es" sz="800">
                      <a:solidFill>
                        <a:schemeClr val="dk1"/>
                      </a:solidFill>
                    </a:rPr>
                    <a:t>Proliferación de mildew. </a:t>
                  </a:r>
                  <a:r>
                    <a:rPr lang="es" sz="800">
                      <a:solidFill>
                        <a:schemeClr val="dk1"/>
                      </a:solidFill>
                    </a:rPr>
                    <a:t>Hongo que afecta a las hojas y prolifera en temperaturas Tmean&gt;10°C, cuando la precipitación es superior a 10 l/m</a:t>
                  </a:r>
                  <a:r>
                    <a:rPr baseline="30000" lang="es" sz="800">
                      <a:solidFill>
                        <a:schemeClr val="dk1"/>
                      </a:solidFill>
                    </a:rPr>
                    <a:t>2</a:t>
                  </a:r>
                  <a:r>
                    <a:rPr lang="es" sz="800">
                      <a:solidFill>
                        <a:schemeClr val="dk1"/>
                      </a:solidFill>
                    </a:rPr>
                    <a:t> y el brote de vid mide 10 cm.</a:t>
                  </a:r>
                  <a:endParaRPr sz="800">
                    <a:solidFill>
                      <a:schemeClr val="dk1"/>
                    </a:solidFill>
                  </a:endParaRPr>
                </a:p>
                <a:p>
                  <a:pPr indent="0" lvl="0" marL="0" rtl="0" algn="just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es" sz="800">
                      <a:solidFill>
                        <a:schemeClr val="dk1"/>
                      </a:solidFill>
                    </a:rPr>
                    <a:t>Proliferación de oídio.</a:t>
                  </a:r>
                  <a:r>
                    <a:rPr lang="es" sz="800">
                      <a:solidFill>
                        <a:schemeClr val="dk1"/>
                      </a:solidFill>
                    </a:rPr>
                    <a:t> Crece sin apenas humedad y a temperaturas medias diarias entre los 10 y los 35°C.</a:t>
                  </a:r>
                  <a:endParaRPr sz="800">
                    <a:solidFill>
                      <a:schemeClr val="dk1"/>
                    </a:solidFill>
                  </a:endParaRPr>
                </a:p>
              </p:txBody>
            </p:sp>
            <p:sp>
              <p:nvSpPr>
                <p:cNvPr id="204" name="Google Shape;204;p24"/>
                <p:cNvSpPr/>
                <p:nvPr/>
              </p:nvSpPr>
              <p:spPr>
                <a:xfrm>
                  <a:off x="2276400" y="2917100"/>
                  <a:ext cx="1582800" cy="461700"/>
                </a:xfrm>
                <a:prstGeom prst="roundRect">
                  <a:avLst>
                    <a:gd fmla="val 16667" name="adj"/>
                  </a:avLst>
                </a:prstGeom>
                <a:noFill/>
                <a:ln cap="flat" cmpd="sng" w="9525">
                  <a:solidFill>
                    <a:srgbClr val="85858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just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s" sz="800">
                      <a:solidFill>
                        <a:schemeClr val="dk1"/>
                      </a:solidFill>
                    </a:rPr>
                    <a:t>Cuando los brotes son pequeños son especialmente susceptibles al </a:t>
                  </a:r>
                  <a:r>
                    <a:rPr b="1" lang="es" sz="800">
                      <a:solidFill>
                        <a:schemeClr val="dk1"/>
                      </a:solidFill>
                    </a:rPr>
                    <a:t>viento</a:t>
                  </a:r>
                  <a:endParaRPr sz="800">
                    <a:solidFill>
                      <a:schemeClr val="dk1"/>
                    </a:solidFill>
                  </a:endParaRPr>
                </a:p>
              </p:txBody>
            </p:sp>
            <p:sp>
              <p:nvSpPr>
                <p:cNvPr id="205" name="Google Shape;205;p24"/>
                <p:cNvSpPr/>
                <p:nvPr/>
              </p:nvSpPr>
              <p:spPr>
                <a:xfrm>
                  <a:off x="1647400" y="2326950"/>
                  <a:ext cx="5947800" cy="242100"/>
                </a:xfrm>
                <a:prstGeom prst="roundRect">
                  <a:avLst>
                    <a:gd fmla="val 16667" name="adj"/>
                  </a:avLst>
                </a:prstGeom>
                <a:noFill/>
                <a:ln cap="flat" cmpd="sng" w="9525">
                  <a:solidFill>
                    <a:srgbClr val="FFFF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es" sz="800"/>
                    <a:t>Radiación solar acumulada. </a:t>
                  </a:r>
                  <a:r>
                    <a:rPr lang="es" sz="800"/>
                    <a:t>Son necesarias entre 1500/1600 horas de Sol al año</a:t>
                  </a:r>
                  <a:endParaRPr sz="800">
                    <a:solidFill>
                      <a:schemeClr val="dk1"/>
                    </a:solidFill>
                  </a:endParaRPr>
                </a:p>
              </p:txBody>
            </p:sp>
            <p:sp>
              <p:nvSpPr>
                <p:cNvPr id="206" name="Google Shape;206;p24"/>
                <p:cNvSpPr/>
                <p:nvPr/>
              </p:nvSpPr>
              <p:spPr>
                <a:xfrm>
                  <a:off x="1642200" y="2040125"/>
                  <a:ext cx="5947800" cy="242100"/>
                </a:xfrm>
                <a:prstGeom prst="roundRect">
                  <a:avLst>
                    <a:gd fmla="val 16667" name="adj"/>
                  </a:avLst>
                </a:prstGeom>
                <a:noFill/>
                <a:ln cap="flat" cmpd="sng" w="9525">
                  <a:solidFill>
                    <a:srgbClr val="3D85C6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just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s" sz="800"/>
                    <a:t>Pronóstico de </a:t>
                  </a:r>
                  <a:r>
                    <a:rPr b="1" lang="es" sz="800"/>
                    <a:t>precipitación</a:t>
                  </a:r>
                  <a:r>
                    <a:rPr lang="es" sz="800"/>
                    <a:t> facilita la toma de decisiones sobre la fecha de </a:t>
                  </a:r>
                  <a:r>
                    <a:rPr b="1" lang="es" sz="800"/>
                    <a:t>poda</a:t>
                  </a:r>
                  <a:r>
                    <a:rPr lang="es" sz="800"/>
                    <a:t> y la programación de </a:t>
                  </a:r>
                  <a:r>
                    <a:rPr b="1" lang="es" sz="800"/>
                    <a:t>riegos</a:t>
                  </a:r>
                  <a:endParaRPr b="1" sz="800">
                    <a:solidFill>
                      <a:schemeClr val="dk1"/>
                    </a:solidFill>
                  </a:endParaRPr>
                </a:p>
              </p:txBody>
            </p:sp>
            <p:sp>
              <p:nvSpPr>
                <p:cNvPr id="207" name="Google Shape;207;p24"/>
                <p:cNvSpPr/>
                <p:nvPr/>
              </p:nvSpPr>
              <p:spPr>
                <a:xfrm>
                  <a:off x="3897850" y="2937450"/>
                  <a:ext cx="3031800" cy="181200"/>
                </a:xfrm>
                <a:prstGeom prst="roundRect">
                  <a:avLst>
                    <a:gd fmla="val 16667" name="adj"/>
                  </a:avLst>
                </a:prstGeom>
                <a:noFill/>
                <a:ln cap="flat" cmpd="sng" w="9525">
                  <a:solidFill>
                    <a:srgbClr val="FF99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just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es" sz="800">
                      <a:solidFill>
                        <a:schemeClr val="dk1"/>
                      </a:solidFill>
                    </a:rPr>
                    <a:t>Olas de calor</a:t>
                  </a:r>
                  <a:endParaRPr sz="800">
                    <a:solidFill>
                      <a:schemeClr val="dk1"/>
                    </a:solidFill>
                  </a:endParaRPr>
                </a:p>
              </p:txBody>
            </p:sp>
            <p:sp>
              <p:nvSpPr>
                <p:cNvPr id="208" name="Google Shape;208;p24"/>
                <p:cNvSpPr/>
                <p:nvPr/>
              </p:nvSpPr>
              <p:spPr>
                <a:xfrm>
                  <a:off x="4315100" y="3189200"/>
                  <a:ext cx="2685900" cy="181200"/>
                </a:xfrm>
                <a:prstGeom prst="roundRect">
                  <a:avLst>
                    <a:gd fmla="val 16667" name="adj"/>
                  </a:avLst>
                </a:prstGeom>
                <a:noFill/>
                <a:ln cap="flat" cmpd="sng" w="9525">
                  <a:solidFill>
                    <a:srgbClr val="3D85C6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just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es" sz="800">
                      <a:solidFill>
                        <a:schemeClr val="dk1"/>
                      </a:solidFill>
                    </a:rPr>
                    <a:t>El estrés hídrico</a:t>
                  </a:r>
                  <a:r>
                    <a:rPr lang="es" sz="800">
                      <a:solidFill>
                        <a:schemeClr val="dk1"/>
                      </a:solidFill>
                    </a:rPr>
                    <a:t> condiciona el peso de la baya (SPEI)</a:t>
                  </a:r>
                  <a:endParaRPr sz="800">
                    <a:solidFill>
                      <a:schemeClr val="dk1"/>
                    </a:solidFill>
                  </a:endParaRPr>
                </a:p>
              </p:txBody>
            </p:sp>
          </p:grpSp>
        </p:grpSp>
      </p:grpSp>
      <p:sp>
        <p:nvSpPr>
          <p:cNvPr id="209" name="Google Shape;209;p24"/>
          <p:cNvSpPr/>
          <p:nvPr/>
        </p:nvSpPr>
        <p:spPr>
          <a:xfrm flipH="1">
            <a:off x="781700" y="1031450"/>
            <a:ext cx="822300" cy="110700"/>
          </a:xfrm>
          <a:prstGeom prst="parallelogram">
            <a:avLst>
              <a:gd fmla="val 96952" name="adj"/>
            </a:avLst>
          </a:prstGeom>
          <a:solidFill>
            <a:srgbClr val="C2C2C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  </a:t>
            </a:r>
            <a:endParaRPr/>
          </a:p>
        </p:txBody>
      </p:sp>
      <p:sp>
        <p:nvSpPr>
          <p:cNvPr id="210" name="Google Shape;210;p24"/>
          <p:cNvSpPr txBox="1"/>
          <p:nvPr>
            <p:ph idx="4294967295" type="title"/>
          </p:nvPr>
        </p:nvSpPr>
        <p:spPr>
          <a:xfrm>
            <a:off x="429750" y="152400"/>
            <a:ext cx="8284500" cy="600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Times New Roman"/>
                <a:ea typeface="Times New Roman"/>
                <a:cs typeface="Times New Roman"/>
                <a:sym typeface="Times New Roman"/>
              </a:rPr>
              <a:t>Indicadores relevantes para cada fase fenológica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11" name="Google Shape;21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825" y="3534757"/>
            <a:ext cx="844875" cy="847944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5"/>
          <p:cNvSpPr txBox="1"/>
          <p:nvPr>
            <p:ph type="title"/>
          </p:nvPr>
        </p:nvSpPr>
        <p:spPr>
          <a:xfrm>
            <a:off x="0" y="192051"/>
            <a:ext cx="9144000" cy="600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Times New Roman"/>
                <a:ea typeface="Times New Roman"/>
                <a:cs typeface="Times New Roman"/>
                <a:sym typeface="Times New Roman"/>
              </a:rPr>
              <a:t>MED-GOLD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8" name="Google Shape;218;p25"/>
          <p:cNvSpPr txBox="1"/>
          <p:nvPr/>
        </p:nvSpPr>
        <p:spPr>
          <a:xfrm>
            <a:off x="2109100" y="4396175"/>
            <a:ext cx="50421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100">
                <a:solidFill>
                  <a:srgbClr val="333333"/>
                </a:solidFill>
                <a:highlight>
                  <a:srgbClr val="FFFFFF"/>
                </a:highlight>
              </a:rPr>
              <a:t>Chou et al. (2023) </a:t>
            </a:r>
            <a:r>
              <a:rPr lang="es" sz="1100">
                <a:solidFill>
                  <a:srgbClr val="333333"/>
                </a:solidFill>
                <a:highlight>
                  <a:srgbClr val="FFFFFF"/>
                </a:highlight>
              </a:rPr>
              <a:t>Advanced seasonal predictions for vine management based on bioclimatic indicators tailored to the wine sector. Climate Services, 30, 100343, doi:</a:t>
            </a:r>
            <a:r>
              <a:rPr lang="es" sz="1100" u="sng">
                <a:solidFill>
                  <a:schemeClr val="hlink"/>
                </a:solidFill>
                <a:highlight>
                  <a:srgbClr val="FFFFFF"/>
                </a:highlight>
                <a:hlinkClick r:id="rId3"/>
              </a:rPr>
              <a:t>10.1016/j.cliser.2023.100343</a:t>
            </a:r>
            <a:r>
              <a:rPr lang="es" sz="1100">
                <a:solidFill>
                  <a:srgbClr val="333333"/>
                </a:solidFill>
                <a:highlight>
                  <a:srgbClr val="FFFFFF"/>
                </a:highlight>
              </a:rPr>
              <a:t>.</a:t>
            </a:r>
            <a:endParaRPr sz="1100"/>
          </a:p>
        </p:txBody>
      </p:sp>
      <p:sp>
        <p:nvSpPr>
          <p:cNvPr id="219" name="Google Shape;219;p25"/>
          <p:cNvSpPr txBox="1"/>
          <p:nvPr/>
        </p:nvSpPr>
        <p:spPr>
          <a:xfrm>
            <a:off x="218100" y="1321650"/>
            <a:ext cx="37179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Predicciones estacionales de indicadores climáticos. Ejemplos: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&gt; Growing Season Temperature (</a:t>
            </a: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abril a octubre</a:t>
            </a: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 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&gt; Growing Degree Days accumulated (</a:t>
            </a: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abril a octubre</a:t>
            </a: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 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Blending approach:</a:t>
            </a: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la calidad de las predicciones va mejorando conforme se incorporan observaciones a las predicciones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20" name="Google Shape;22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6900" y="3550350"/>
            <a:ext cx="775250" cy="89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5"/>
          <p:cNvPicPr preferRelativeResize="0"/>
          <p:nvPr/>
        </p:nvPicPr>
        <p:blipFill rotWithShape="1">
          <a:blip r:embed="rId5">
            <a:alphaModFix/>
          </a:blip>
          <a:srcRect b="20496" l="42508" r="0" t="6771"/>
          <a:stretch/>
        </p:blipFill>
        <p:spPr>
          <a:xfrm>
            <a:off x="3936012" y="1238125"/>
            <a:ext cx="3150324" cy="2509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5"/>
          <p:cNvPicPr preferRelativeResize="0"/>
          <p:nvPr/>
        </p:nvPicPr>
        <p:blipFill rotWithShape="1">
          <a:blip r:embed="rId6">
            <a:alphaModFix/>
          </a:blip>
          <a:srcRect b="0" l="49872" r="0" t="3790"/>
          <a:stretch/>
        </p:blipFill>
        <p:spPr>
          <a:xfrm>
            <a:off x="6923950" y="1092300"/>
            <a:ext cx="2045676" cy="3996575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5"/>
          <p:cNvSpPr txBox="1"/>
          <p:nvPr/>
        </p:nvSpPr>
        <p:spPr>
          <a:xfrm>
            <a:off x="8194425" y="3813888"/>
            <a:ext cx="775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GDD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SEAS5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4" name="Google Shape;224;p2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6"/>
          <p:cNvSpPr txBox="1"/>
          <p:nvPr>
            <p:ph type="title"/>
          </p:nvPr>
        </p:nvSpPr>
        <p:spPr>
          <a:xfrm>
            <a:off x="0" y="192051"/>
            <a:ext cx="9144000" cy="600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Times New Roman"/>
                <a:ea typeface="Times New Roman"/>
                <a:cs typeface="Times New Roman"/>
                <a:sym typeface="Times New Roman"/>
              </a:rPr>
              <a:t>vitiGEOSS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30" name="Google Shape;23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5600" y="776901"/>
            <a:ext cx="3137601" cy="2827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7575" y="2328250"/>
            <a:ext cx="3728425" cy="191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6"/>
          <p:cNvPicPr preferRelativeResize="0"/>
          <p:nvPr/>
        </p:nvPicPr>
        <p:blipFill rotWithShape="1">
          <a:blip r:embed="rId5">
            <a:alphaModFix/>
          </a:blip>
          <a:srcRect b="0" l="0" r="5997" t="0"/>
          <a:stretch/>
        </p:blipFill>
        <p:spPr>
          <a:xfrm>
            <a:off x="239900" y="936125"/>
            <a:ext cx="5246502" cy="141765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26"/>
          <p:cNvSpPr/>
          <p:nvPr/>
        </p:nvSpPr>
        <p:spPr>
          <a:xfrm>
            <a:off x="210000" y="805200"/>
            <a:ext cx="3050100" cy="13857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4" name="Google Shape;234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43700" y="4162125"/>
            <a:ext cx="969300" cy="64752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6"/>
          <p:cNvSpPr txBox="1"/>
          <p:nvPr/>
        </p:nvSpPr>
        <p:spPr>
          <a:xfrm>
            <a:off x="2145750" y="4444085"/>
            <a:ext cx="56952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100">
                <a:solidFill>
                  <a:srgbClr val="333333"/>
                </a:solidFill>
                <a:highlight>
                  <a:srgbClr val="FFFFFF"/>
                </a:highlight>
              </a:rPr>
              <a:t>Pérez-Zanón et al. (2024)</a:t>
            </a:r>
            <a:r>
              <a:rPr lang="es" sz="1100">
                <a:solidFill>
                  <a:srgbClr val="333333"/>
                </a:solidFill>
                <a:highlight>
                  <a:srgbClr val="FFFFFF"/>
                </a:highlight>
              </a:rPr>
              <a:t>: Lessons learned from the co-development of operational climate forecast services for vineyards management. Climate Services. 26, 100513, </a:t>
            </a:r>
            <a:r>
              <a:rPr lang="es" sz="1100">
                <a:solidFill>
                  <a:schemeClr val="dk1"/>
                </a:solidFill>
                <a:highlight>
                  <a:srgbClr val="FFFFFF"/>
                </a:highlight>
                <a:uFill>
                  <a:noFill/>
                </a:u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doi:</a:t>
            </a:r>
            <a:r>
              <a:rPr lang="es" sz="1100" u="sng">
                <a:solidFill>
                  <a:srgbClr val="2B73B7"/>
                </a:solidFill>
                <a:highlight>
                  <a:srgbClr val="FFFFFF"/>
                </a:highlight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10.1016/j.cliser.2024.100513</a:t>
            </a:r>
            <a:r>
              <a:rPr lang="es" sz="1100">
                <a:solidFill>
                  <a:srgbClr val="333333"/>
                </a:solidFill>
                <a:highlight>
                  <a:srgbClr val="FFFFFF"/>
                </a:highlight>
              </a:rPr>
              <a:t> </a:t>
            </a:r>
            <a:endParaRPr sz="1100"/>
          </a:p>
        </p:txBody>
      </p:sp>
      <p:sp>
        <p:nvSpPr>
          <p:cNvPr id="236" name="Google Shape;236;p26"/>
          <p:cNvSpPr txBox="1"/>
          <p:nvPr/>
        </p:nvSpPr>
        <p:spPr>
          <a:xfrm>
            <a:off x="4151725" y="2423900"/>
            <a:ext cx="48573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Co-production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Tailor services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➢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Downscaling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➢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Calibration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Users profiles: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❏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vineyard managers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❏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phenology modellers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❏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vineyard diseases risk modellers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7" name="Google Shape;237;p2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7"/>
          <p:cNvSpPr txBox="1"/>
          <p:nvPr>
            <p:ph type="title"/>
          </p:nvPr>
        </p:nvSpPr>
        <p:spPr>
          <a:xfrm>
            <a:off x="0" y="192051"/>
            <a:ext cx="9144000" cy="600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Times New Roman"/>
                <a:ea typeface="Times New Roman"/>
                <a:cs typeface="Times New Roman"/>
                <a:sym typeface="Times New Roman"/>
              </a:rPr>
              <a:t>BigPrediData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43" name="Google Shape;24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05900" y="4182700"/>
            <a:ext cx="866849" cy="83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9200" y="1953474"/>
            <a:ext cx="2084101" cy="194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98913" y="3932075"/>
            <a:ext cx="2252316" cy="553025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27"/>
          <p:cNvSpPr txBox="1"/>
          <p:nvPr>
            <p:ph idx="1" type="body"/>
          </p:nvPr>
        </p:nvSpPr>
        <p:spPr>
          <a:xfrm>
            <a:off x="288725" y="1393842"/>
            <a:ext cx="2047800" cy="600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s" sz="1200">
                <a:latin typeface="Times New Roman"/>
                <a:ea typeface="Times New Roman"/>
                <a:cs typeface="Times New Roman"/>
                <a:sym typeface="Times New Roman"/>
              </a:rPr>
              <a:t>Predicciones estacionales  y subestacionales</a:t>
            </a:r>
            <a:endParaRPr b="1"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7" name="Google Shape;247;p27"/>
          <p:cNvSpPr txBox="1"/>
          <p:nvPr>
            <p:ph idx="1" type="body"/>
          </p:nvPr>
        </p:nvSpPr>
        <p:spPr>
          <a:xfrm>
            <a:off x="1232975" y="771350"/>
            <a:ext cx="7456800" cy="3021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" sz="1400">
                <a:latin typeface="Times New Roman"/>
                <a:ea typeface="Times New Roman"/>
                <a:cs typeface="Times New Roman"/>
                <a:sym typeface="Times New Roman"/>
              </a:rPr>
              <a:t>Integración de predicciones climáticas en modelos de predicción del rendimiento de la cosecha</a:t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8" name="Google Shape;248;p27"/>
          <p:cNvSpPr txBox="1"/>
          <p:nvPr>
            <p:ph idx="1" type="body"/>
          </p:nvPr>
        </p:nvSpPr>
        <p:spPr>
          <a:xfrm>
            <a:off x="2845225" y="1994750"/>
            <a:ext cx="1690200" cy="600900"/>
          </a:xfrm>
          <a:prstGeom prst="rect">
            <a:avLst/>
          </a:prstGeom>
          <a:ln cap="flat" cmpd="sng" w="952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s" sz="1200">
                <a:latin typeface="Times New Roman"/>
                <a:ea typeface="Times New Roman"/>
                <a:cs typeface="Times New Roman"/>
                <a:sym typeface="Times New Roman"/>
              </a:rPr>
              <a:t>Variables esenciales e indicadores de interés</a:t>
            </a:r>
            <a:endParaRPr b="1"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9" name="Google Shape;249;p27"/>
          <p:cNvSpPr txBox="1"/>
          <p:nvPr>
            <p:ph idx="1" type="body"/>
          </p:nvPr>
        </p:nvSpPr>
        <p:spPr>
          <a:xfrm>
            <a:off x="4812700" y="1313900"/>
            <a:ext cx="2551500" cy="7608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s" sz="1800">
                <a:latin typeface="Times New Roman"/>
                <a:ea typeface="Times New Roman"/>
                <a:cs typeface="Times New Roman"/>
                <a:sym typeface="Times New Roman"/>
              </a:rPr>
              <a:t>Modelo del rendimiento de cosecha</a:t>
            </a:r>
            <a:endParaRPr b="1"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0" name="Google Shape;250;p27"/>
          <p:cNvSpPr txBox="1"/>
          <p:nvPr>
            <p:ph idx="1" type="body"/>
          </p:nvPr>
        </p:nvSpPr>
        <p:spPr>
          <a:xfrm>
            <a:off x="7143900" y="2315142"/>
            <a:ext cx="2047800" cy="600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Apoyo en la toma de decisiones en el sector vitivinícola nacional 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1" name="Google Shape;251;p27"/>
          <p:cNvSpPr txBox="1"/>
          <p:nvPr/>
        </p:nvSpPr>
        <p:spPr>
          <a:xfrm>
            <a:off x="2714725" y="2871525"/>
            <a:ext cx="1820700" cy="554100"/>
          </a:xfrm>
          <a:prstGeom prst="rect">
            <a:avLst/>
          </a:prstGeom>
          <a:noFill/>
          <a:ln cap="flat" cmpd="sng" w="9525">
            <a:solidFill>
              <a:srgbClr val="701C7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Mediciones agronómicas</a:t>
            </a:r>
            <a:endParaRPr b="1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modelos empíricos</a:t>
            </a:r>
            <a:endParaRPr b="1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52" name="Google Shape;252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55488" y="2097853"/>
            <a:ext cx="1865901" cy="124004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53" name="Google Shape;253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69525" y="3473838"/>
            <a:ext cx="931762" cy="931762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27"/>
          <p:cNvSpPr/>
          <p:nvPr/>
        </p:nvSpPr>
        <p:spPr>
          <a:xfrm>
            <a:off x="2385700" y="2179875"/>
            <a:ext cx="397200" cy="3021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27"/>
          <p:cNvSpPr/>
          <p:nvPr/>
        </p:nvSpPr>
        <p:spPr>
          <a:xfrm rot="5400000">
            <a:off x="4330613" y="2505813"/>
            <a:ext cx="1076000" cy="424125"/>
          </a:xfrm>
          <a:prstGeom prst="flowChartExtract">
            <a:avLst/>
          </a:prstGeom>
          <a:solidFill>
            <a:srgbClr val="6FA8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27"/>
          <p:cNvSpPr/>
          <p:nvPr/>
        </p:nvSpPr>
        <p:spPr>
          <a:xfrm rot="-5400000">
            <a:off x="3426475" y="3564500"/>
            <a:ext cx="397200" cy="302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701C7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2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8"/>
          <p:cNvSpPr txBox="1"/>
          <p:nvPr>
            <p:ph idx="1" type="body"/>
          </p:nvPr>
        </p:nvSpPr>
        <p:spPr>
          <a:xfrm>
            <a:off x="91575" y="907250"/>
            <a:ext cx="4590300" cy="17787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Times New Roman"/>
              <a:buChar char="●"/>
            </a:pP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Codorníu-Raventós es la compañía de vino más antigua en España, con más de 470 años de historia produciendo vino y cava de gran calidad.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Times New Roman"/>
              <a:buChar char="●"/>
            </a:pP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Se han identificado decisiones afectadas por el clima a diferentes escalas temporales. 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Times New Roman"/>
              <a:buChar char="●"/>
            </a:pP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Necesidad de </a:t>
            </a:r>
            <a:r>
              <a:rPr b="1" lang="es" sz="1200">
                <a:latin typeface="Times New Roman"/>
                <a:ea typeface="Times New Roman"/>
                <a:cs typeface="Times New Roman"/>
                <a:sym typeface="Times New Roman"/>
              </a:rPr>
              <a:t>información coherente a varias escalas temporales</a:t>
            </a:r>
            <a:endParaRPr b="1"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3" name="Google Shape;263;p28"/>
          <p:cNvSpPr txBox="1"/>
          <p:nvPr>
            <p:ph type="title"/>
          </p:nvPr>
        </p:nvSpPr>
        <p:spPr>
          <a:xfrm>
            <a:off x="0" y="192051"/>
            <a:ext cx="9144000" cy="600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Times New Roman"/>
                <a:ea typeface="Times New Roman"/>
                <a:cs typeface="Times New Roman"/>
                <a:sym typeface="Times New Roman"/>
              </a:rPr>
              <a:t>ASPECT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64" name="Google Shape;264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52891" y="1047500"/>
            <a:ext cx="4238708" cy="23181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5" name="Google Shape;265;p28"/>
          <p:cNvGrpSpPr/>
          <p:nvPr/>
        </p:nvGrpSpPr>
        <p:grpSpPr>
          <a:xfrm>
            <a:off x="124475" y="3365650"/>
            <a:ext cx="8898425" cy="1705375"/>
            <a:chOff x="124475" y="3365650"/>
            <a:chExt cx="8898425" cy="1705375"/>
          </a:xfrm>
        </p:grpSpPr>
        <p:sp>
          <p:nvSpPr>
            <p:cNvPr id="266" name="Google Shape;266;p28"/>
            <p:cNvSpPr/>
            <p:nvPr/>
          </p:nvSpPr>
          <p:spPr>
            <a:xfrm>
              <a:off x="2099841" y="3714725"/>
              <a:ext cx="1597500" cy="238200"/>
            </a:xfrm>
            <a:prstGeom prst="roundRect">
              <a:avLst>
                <a:gd fmla="val 16667" name="adj"/>
              </a:avLst>
            </a:prstGeom>
            <a:solidFill>
              <a:srgbClr val="0A463C"/>
            </a:solidFill>
            <a:ln>
              <a:noFill/>
            </a:ln>
            <a:effectLst>
              <a:outerShdw blurRad="38100" rotWithShape="0" dir="5400000" dist="23000">
                <a:srgbClr val="000000">
                  <a:alpha val="34510"/>
                </a:srgbClr>
              </a:outerShdw>
            </a:effectLst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AF1ED"/>
                </a:buClr>
                <a:buSzPts val="1400"/>
                <a:buFont typeface="Arial"/>
                <a:buNone/>
              </a:pPr>
              <a:r>
                <a:rPr lang="es" sz="1000">
                  <a:solidFill>
                    <a:srgbClr val="CAF1ED"/>
                  </a:solidFill>
                </a:rPr>
                <a:t>Estacional</a:t>
              </a:r>
              <a:endParaRPr b="0" i="0" sz="1000" u="none" cap="none" strike="noStrike">
                <a:solidFill>
                  <a:srgbClr val="CAF1E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28"/>
            <p:cNvSpPr/>
            <p:nvPr/>
          </p:nvSpPr>
          <p:spPr>
            <a:xfrm>
              <a:off x="3733952" y="3714725"/>
              <a:ext cx="1597500" cy="238200"/>
            </a:xfrm>
            <a:prstGeom prst="roundRect">
              <a:avLst>
                <a:gd fmla="val 16667" name="adj"/>
              </a:avLst>
            </a:prstGeom>
            <a:solidFill>
              <a:srgbClr val="0A463C"/>
            </a:solidFill>
            <a:ln>
              <a:noFill/>
            </a:ln>
            <a:effectLst>
              <a:outerShdw blurRad="38100" rotWithShape="0" dir="5400000" dist="23000">
                <a:srgbClr val="000000">
                  <a:alpha val="34510"/>
                </a:srgbClr>
              </a:outerShdw>
            </a:effectLst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s" sz="1000">
                  <a:solidFill>
                    <a:srgbClr val="CAF1ED"/>
                  </a:solidFill>
                </a:rPr>
                <a:t>Decadal</a:t>
              </a:r>
              <a:endPara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28"/>
            <p:cNvSpPr/>
            <p:nvPr/>
          </p:nvSpPr>
          <p:spPr>
            <a:xfrm>
              <a:off x="5358841" y="3714725"/>
              <a:ext cx="1597500" cy="238200"/>
            </a:xfrm>
            <a:prstGeom prst="roundRect">
              <a:avLst>
                <a:gd fmla="val 16667" name="adj"/>
              </a:avLst>
            </a:prstGeom>
            <a:solidFill>
              <a:srgbClr val="0A463C"/>
            </a:solidFill>
            <a:ln>
              <a:noFill/>
            </a:ln>
            <a:effectLst>
              <a:outerShdw blurRad="38100" rotWithShape="0" dir="5400000" dist="23000">
                <a:srgbClr val="000000">
                  <a:alpha val="34510"/>
                </a:srgbClr>
              </a:outerShdw>
            </a:effectLst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s" sz="1000">
                  <a:solidFill>
                    <a:srgbClr val="CAF1ED"/>
                  </a:solidFill>
                </a:rPr>
                <a:t>Proyecciones</a:t>
              </a:r>
              <a:endPara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69" name="Google Shape;269;p28"/>
            <p:cNvGrpSpPr/>
            <p:nvPr/>
          </p:nvGrpSpPr>
          <p:grpSpPr>
            <a:xfrm>
              <a:off x="124475" y="3365650"/>
              <a:ext cx="5206929" cy="1452307"/>
              <a:chOff x="200675" y="2222650"/>
              <a:chExt cx="5206929" cy="1452307"/>
            </a:xfrm>
          </p:grpSpPr>
          <p:grpSp>
            <p:nvGrpSpPr>
              <p:cNvPr id="270" name="Google Shape;270;p28"/>
              <p:cNvGrpSpPr/>
              <p:nvPr/>
            </p:nvGrpSpPr>
            <p:grpSpPr>
              <a:xfrm>
                <a:off x="200675" y="2387306"/>
                <a:ext cx="5206929" cy="1287651"/>
                <a:chOff x="200675" y="2387306"/>
                <a:chExt cx="5206929" cy="1287651"/>
              </a:xfrm>
            </p:grpSpPr>
            <p:pic>
              <p:nvPicPr>
                <p:cNvPr id="271" name="Google Shape;271;p28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0" l="0" r="0" t="0"/>
                <a:stretch/>
              </p:blipFill>
              <p:spPr>
                <a:xfrm>
                  <a:off x="200675" y="2387306"/>
                  <a:ext cx="1848998" cy="128765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272" name="Google Shape;272;p28"/>
                <p:cNvSpPr/>
                <p:nvPr/>
              </p:nvSpPr>
              <p:spPr>
                <a:xfrm rot="2700000">
                  <a:off x="2060798" y="2995217"/>
                  <a:ext cx="214253" cy="221466"/>
                </a:xfrm>
                <a:prstGeom prst="rtTriangle">
                  <a:avLst/>
                </a:prstGeom>
                <a:solidFill>
                  <a:srgbClr val="A64D79"/>
                </a:solidFill>
                <a:ln cap="flat" cmpd="sng" w="9525">
                  <a:solidFill>
                    <a:srgbClr val="A64D79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3" name="Google Shape;273;p28"/>
                <p:cNvSpPr/>
                <p:nvPr/>
              </p:nvSpPr>
              <p:spPr>
                <a:xfrm>
                  <a:off x="2174504" y="2990583"/>
                  <a:ext cx="3233100" cy="238200"/>
                </a:xfrm>
                <a:prstGeom prst="roundRect">
                  <a:avLst>
                    <a:gd fmla="val 16667" name="adj"/>
                  </a:avLst>
                </a:prstGeom>
                <a:solidFill>
                  <a:srgbClr val="FAC902"/>
                </a:solidFill>
                <a:ln cap="flat" cmpd="sng" w="38100">
                  <a:solidFill>
                    <a:srgbClr val="A64D79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45700" spcFirstLastPara="1" rIns="45700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rPr b="1" lang="es" sz="1000">
                      <a:solidFill>
                        <a:srgbClr val="259086"/>
                      </a:solidFill>
                    </a:rPr>
                    <a:t>Protección contra heladas en primavera</a:t>
                  </a:r>
                  <a:endParaRPr b="1" i="0" sz="1000" u="none" cap="none" strike="noStrike">
                    <a:solidFill>
                      <a:srgbClr val="259086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74" name="Google Shape;274;p28"/>
              <p:cNvGrpSpPr/>
              <p:nvPr/>
            </p:nvGrpSpPr>
            <p:grpSpPr>
              <a:xfrm>
                <a:off x="811975" y="2222650"/>
                <a:ext cx="660000" cy="624000"/>
                <a:chOff x="-952850" y="3281375"/>
                <a:chExt cx="660000" cy="624000"/>
              </a:xfrm>
            </p:grpSpPr>
            <p:sp>
              <p:nvSpPr>
                <p:cNvPr id="275" name="Google Shape;275;p28"/>
                <p:cNvSpPr/>
                <p:nvPr/>
              </p:nvSpPr>
              <p:spPr>
                <a:xfrm>
                  <a:off x="-952850" y="3281375"/>
                  <a:ext cx="660000" cy="624000"/>
                </a:xfrm>
                <a:prstGeom prst="ellipse">
                  <a:avLst/>
                </a:prstGeom>
                <a:solidFill>
                  <a:srgbClr val="FFFFFF"/>
                </a:solidFill>
                <a:ln cap="flat" cmpd="sng" w="19050">
                  <a:solidFill>
                    <a:srgbClr val="A64D79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pic>
              <p:nvPicPr>
                <p:cNvPr id="276" name="Google Shape;276;p28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 b="-27221" l="0" r="0" t="-7006"/>
                <a:stretch/>
              </p:blipFill>
              <p:spPr>
                <a:xfrm>
                  <a:off x="-834775" y="3336475"/>
                  <a:ext cx="423856" cy="5689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277" name="Google Shape;277;p28"/>
            <p:cNvGrpSpPr/>
            <p:nvPr/>
          </p:nvGrpSpPr>
          <p:grpSpPr>
            <a:xfrm>
              <a:off x="2098304" y="3407275"/>
              <a:ext cx="6924596" cy="1663750"/>
              <a:chOff x="2174504" y="2492875"/>
              <a:chExt cx="6924596" cy="1663750"/>
            </a:xfrm>
          </p:grpSpPr>
          <p:pic>
            <p:nvPicPr>
              <p:cNvPr id="278" name="Google Shape;278;p28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7168525" y="2765525"/>
                <a:ext cx="1930575" cy="13911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79" name="Google Shape;279;p28"/>
              <p:cNvSpPr/>
              <p:nvPr/>
            </p:nvSpPr>
            <p:spPr>
              <a:xfrm rot="-8100000">
                <a:off x="6896211" y="3590892"/>
                <a:ext cx="255407" cy="236315"/>
              </a:xfrm>
              <a:prstGeom prst="rtTriangle">
                <a:avLst/>
              </a:prstGeom>
              <a:solidFill>
                <a:srgbClr val="A64D7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280;p28"/>
              <p:cNvSpPr/>
              <p:nvPr/>
            </p:nvSpPr>
            <p:spPr>
              <a:xfrm>
                <a:off x="2174504" y="3586172"/>
                <a:ext cx="4862700" cy="245700"/>
              </a:xfrm>
              <a:prstGeom prst="roundRect">
                <a:avLst>
                  <a:gd fmla="val 16667" name="adj"/>
                </a:avLst>
              </a:prstGeom>
              <a:solidFill>
                <a:srgbClr val="FAC902"/>
              </a:solidFill>
              <a:ln cap="flat" cmpd="sng" w="38100">
                <a:solidFill>
                  <a:srgbClr val="A64D7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1" lang="es" sz="1000">
                    <a:solidFill>
                      <a:srgbClr val="259086"/>
                    </a:solidFill>
                  </a:rPr>
                  <a:t>Gestión del agua</a:t>
                </a:r>
                <a:endParaRPr b="1" i="0" sz="1000" u="none" cap="none" strike="noStrike">
                  <a:solidFill>
                    <a:srgbClr val="259086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81" name="Google Shape;281;p28"/>
              <p:cNvGrpSpPr/>
              <p:nvPr/>
            </p:nvGrpSpPr>
            <p:grpSpPr>
              <a:xfrm>
                <a:off x="7745825" y="2492875"/>
                <a:ext cx="660000" cy="624000"/>
                <a:chOff x="-823725" y="4012000"/>
                <a:chExt cx="660000" cy="624000"/>
              </a:xfrm>
            </p:grpSpPr>
            <p:sp>
              <p:nvSpPr>
                <p:cNvPr id="282" name="Google Shape;282;p28"/>
                <p:cNvSpPr/>
                <p:nvPr/>
              </p:nvSpPr>
              <p:spPr>
                <a:xfrm>
                  <a:off x="-823725" y="4012000"/>
                  <a:ext cx="660000" cy="624000"/>
                </a:xfrm>
                <a:prstGeom prst="ellipse">
                  <a:avLst/>
                </a:prstGeom>
                <a:solidFill>
                  <a:srgbClr val="FFFFFF"/>
                </a:solidFill>
                <a:ln cap="flat" cmpd="sng" w="19050">
                  <a:solidFill>
                    <a:srgbClr val="A64D79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pic>
              <p:nvPicPr>
                <p:cNvPr id="283" name="Google Shape;283;p28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 b="0" l="0" r="-24750" t="0"/>
                <a:stretch/>
              </p:blipFill>
              <p:spPr>
                <a:xfrm>
                  <a:off x="-676676" y="4077925"/>
                  <a:ext cx="480050" cy="45582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</p:grpSp>
      <p:pic>
        <p:nvPicPr>
          <p:cNvPr id="284" name="Google Shape;284;p2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932338" y="2682475"/>
            <a:ext cx="1622392" cy="67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2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64575" y="2739613"/>
            <a:ext cx="1821998" cy="572375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2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9"/>
          <p:cNvSpPr txBox="1"/>
          <p:nvPr>
            <p:ph type="title"/>
          </p:nvPr>
        </p:nvSpPr>
        <p:spPr>
          <a:xfrm>
            <a:off x="0" y="192051"/>
            <a:ext cx="9144000" cy="600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Times New Roman"/>
                <a:ea typeface="Times New Roman"/>
                <a:cs typeface="Times New Roman"/>
                <a:sym typeface="Times New Roman"/>
              </a:rPr>
              <a:t>Indicadores climáticos adaptados para Codorníu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2" name="Google Shape;292;p29"/>
          <p:cNvSpPr txBox="1"/>
          <p:nvPr>
            <p:ph idx="1" type="body"/>
          </p:nvPr>
        </p:nvSpPr>
        <p:spPr>
          <a:xfrm>
            <a:off x="178675" y="754985"/>
            <a:ext cx="8339400" cy="35163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Información climática que se será entregada a Codorníu para ayudar en la toma de decisiones: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Times New Roman"/>
              <a:buChar char="●"/>
            </a:pP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Indicadores climáticos: indices tradicionales para caracterizar eventos de temperatura y precipitación extrema y sequías: TXx, TX90p, TNn, TN10p, FD, GDD, CDD, CWD, R10mm, SPEI 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Times New Roman"/>
              <a:buChar char="●"/>
            </a:pP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Indicators co-diseñados: algunos de los anteriores han sido 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modificados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 para satisfacer los requisitos de Codorníu: 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PR-10mm-3day, 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SPEI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-10mm-3day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, TX36-4day,TX38-4day, FD?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Otros trabajos: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Times New Roman"/>
              <a:buChar char="●"/>
            </a:pP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Calibración y downscaling estadístico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Times New Roman"/>
              <a:buChar char="●"/>
            </a:pP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Predicciones 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multianuales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 de eventos extremos compuestos (sequías + olas de calor)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Times New Roman"/>
              <a:buChar char="●"/>
            </a:pP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Temporal merging de predicciones estacionales, multianuales y decadales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Times New Roman"/>
              <a:buChar char="●"/>
            </a:pP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Co-exploración de la mejor forma de entregar la información climática (mapas, series temporales, tablas, …)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293" name="Google Shape;293;p29"/>
          <p:cNvGrpSpPr/>
          <p:nvPr/>
        </p:nvGrpSpPr>
        <p:grpSpPr>
          <a:xfrm>
            <a:off x="1797522" y="3154419"/>
            <a:ext cx="7299959" cy="2081093"/>
            <a:chOff x="-271675" y="2316512"/>
            <a:chExt cx="9579999" cy="2896038"/>
          </a:xfrm>
        </p:grpSpPr>
        <p:pic>
          <p:nvPicPr>
            <p:cNvPr id="294" name="Google Shape;294;p29"/>
            <p:cNvPicPr preferRelativeResize="0"/>
            <p:nvPr/>
          </p:nvPicPr>
          <p:blipFill rotWithShape="1">
            <a:blip r:embed="rId3">
              <a:alphaModFix/>
            </a:blip>
            <a:srcRect b="9494" l="0" r="5962" t="0"/>
            <a:stretch/>
          </p:blipFill>
          <p:spPr>
            <a:xfrm>
              <a:off x="-271675" y="2316512"/>
              <a:ext cx="4789999" cy="27696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5" name="Google Shape;295;p29"/>
            <p:cNvPicPr preferRelativeResize="0"/>
            <p:nvPr/>
          </p:nvPicPr>
          <p:blipFill rotWithShape="1">
            <a:blip r:embed="rId4">
              <a:alphaModFix/>
            </a:blip>
            <a:srcRect b="0" l="5660" r="0" t="6454"/>
            <a:stretch/>
          </p:blipFill>
          <p:spPr>
            <a:xfrm>
              <a:off x="4518325" y="2385051"/>
              <a:ext cx="4789999" cy="28274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96" name="Google Shape;296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8675" y="3881226"/>
            <a:ext cx="1535825" cy="482475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2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