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256" r:id="rId2"/>
    <p:sldId id="353" r:id="rId3"/>
    <p:sldId id="362" r:id="rId4"/>
    <p:sldId id="374" r:id="rId5"/>
    <p:sldId id="346" r:id="rId6"/>
    <p:sldId id="348" r:id="rId7"/>
    <p:sldId id="354" r:id="rId8"/>
    <p:sldId id="356" r:id="rId9"/>
    <p:sldId id="373" r:id="rId10"/>
    <p:sldId id="357" r:id="rId11"/>
    <p:sldId id="366" r:id="rId12"/>
    <p:sldId id="349" r:id="rId13"/>
    <p:sldId id="358" r:id="rId14"/>
  </p:sldIdLst>
  <p:sldSz cx="9144000" cy="6858000" type="screen4x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C000"/>
    <a:srgbClr val="F8F8F8"/>
    <a:srgbClr val="A5A5A5"/>
    <a:srgbClr val="808080"/>
    <a:srgbClr val="000000"/>
    <a:srgbClr val="6600CC"/>
    <a:srgbClr val="9966FF"/>
    <a:srgbClr val="12448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11" autoAdjust="0"/>
    <p:restoredTop sz="74965" autoAdjust="0"/>
  </p:normalViewPr>
  <p:slideViewPr>
    <p:cSldViewPr snapToGrid="0">
      <p:cViewPr varScale="1">
        <p:scale>
          <a:sx n="72" d="100"/>
          <a:sy n="72" d="100"/>
        </p:scale>
        <p:origin x="3006" y="72"/>
      </p:cViewPr>
      <p:guideLst>
        <p:guide orient="horz" pos="2115"/>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1C8ECA2A-2B8C-490B-AAA0-09928CE82135}" type="datetimeFigureOut">
              <a:rPr lang="en-GB" smtClean="0"/>
              <a:t>22/11/2018</a:t>
            </a:fld>
            <a:endParaRPr lang="en-GB"/>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2C9E01E4-6532-4C98-BAB6-F26151C059ED}" type="slidenum">
              <a:rPr lang="en-GB" smtClean="0"/>
              <a:t>‹Nº›</a:t>
            </a:fld>
            <a:endParaRPr lang="en-GB"/>
          </a:p>
        </p:txBody>
      </p:sp>
    </p:spTree>
    <p:extLst>
      <p:ext uri="{BB962C8B-B14F-4D97-AF65-F5344CB8AC3E}">
        <p14:creationId xmlns:p14="http://schemas.microsoft.com/office/powerpoint/2010/main" val="180867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D880A98B-92B9-4661-8148-70A28B87BFA7}" type="datetimeFigureOut">
              <a:rPr lang="es-ES" smtClean="0"/>
              <a:t>22/11/2018</a:t>
            </a:fld>
            <a:endParaRPr lang="es-ES"/>
          </a:p>
        </p:txBody>
      </p:sp>
      <p:sp>
        <p:nvSpPr>
          <p:cNvPr id="4" name="Marcador de imagen de diapositiva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F710EC59-92A8-49D9-A266-1F666DA847F6}" type="slidenum">
              <a:rPr lang="es-ES" smtClean="0"/>
              <a:t>‹Nº›</a:t>
            </a:fld>
            <a:endParaRPr lang="es-ES"/>
          </a:p>
        </p:txBody>
      </p:sp>
    </p:spTree>
    <p:extLst>
      <p:ext uri="{BB962C8B-B14F-4D97-AF65-F5344CB8AC3E}">
        <p14:creationId xmlns:p14="http://schemas.microsoft.com/office/powerpoint/2010/main" val="304982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US" dirty="0" smtClean="0"/>
              <a:t>Collaboration</a:t>
            </a:r>
            <a:r>
              <a:rPr lang="en-US" baseline="0" dirty="0" smtClean="0"/>
              <a:t> between BSC, Spanish Research Council and US EPA</a:t>
            </a:r>
            <a:endParaRPr lang="en-US"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a:t>
            </a:fld>
            <a:endParaRPr lang="es-ES"/>
          </a:p>
        </p:txBody>
      </p:sp>
    </p:spTree>
    <p:extLst>
      <p:ext uri="{BB962C8B-B14F-4D97-AF65-F5344CB8AC3E}">
        <p14:creationId xmlns:p14="http://schemas.microsoft.com/office/powerpoint/2010/main" val="11182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10</a:t>
            </a:fld>
            <a:endParaRPr lang="es-ES"/>
          </a:p>
        </p:txBody>
      </p:sp>
    </p:spTree>
    <p:extLst>
      <p:ext uri="{BB962C8B-B14F-4D97-AF65-F5344CB8AC3E}">
        <p14:creationId xmlns:p14="http://schemas.microsoft.com/office/powerpoint/2010/main" val="134086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We note that the small biases at rural background stations obtained in the evaluation section indicate an overall high performance of the modelled background O</a:t>
            </a:r>
            <a:r>
              <a:rPr lang="en-GB" sz="1200" kern="1200" baseline="-250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 in the IP4 domain (Fig. S1).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Given its importance, this section is devoted to analyse the importance of the imported O</a:t>
            </a:r>
            <a:r>
              <a:rPr lang="en-GB" sz="1200" kern="1200" baseline="-250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 in </a:t>
            </a:r>
            <a:r>
              <a:rPr lang="en-GB" sz="1200" kern="1200" dirty="0" err="1" smtClean="0">
                <a:solidFill>
                  <a:schemeClr val="tx1"/>
                </a:solidFill>
                <a:effectLst/>
                <a:latin typeface="+mn-lt"/>
                <a:ea typeface="+mn-ea"/>
                <a:cs typeface="+mn-cs"/>
              </a:rPr>
              <a:t>southwestern</a:t>
            </a:r>
            <a:r>
              <a:rPr lang="en-GB" sz="1200" kern="1200" dirty="0" smtClean="0">
                <a:solidFill>
                  <a:schemeClr val="tx1"/>
                </a:solidFill>
                <a:effectLst/>
                <a:latin typeface="+mn-lt"/>
                <a:ea typeface="+mn-ea"/>
                <a:cs typeface="+mn-cs"/>
              </a:rPr>
              <a:t> Europe. In particular, we aim to understand its high contribution within the IP, far from the model domain boundaries.</a:t>
            </a:r>
          </a:p>
          <a:p>
            <a:pPr marL="0" indent="0">
              <a:buFont typeface="Arial" panose="020B0604020202020204" pitchFamily="34" charset="0"/>
              <a:buNone/>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11</a:t>
            </a:fld>
            <a:endParaRPr lang="es-ES"/>
          </a:p>
        </p:txBody>
      </p:sp>
    </p:spTree>
    <p:extLst>
      <p:ext uri="{BB962C8B-B14F-4D97-AF65-F5344CB8AC3E}">
        <p14:creationId xmlns:p14="http://schemas.microsoft.com/office/powerpoint/2010/main" val="245421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10EC59-92A8-49D9-A266-1F666DA847F6}" type="slidenum">
              <a:rPr lang="es-ES" smtClean="0"/>
              <a:t>13</a:t>
            </a:fld>
            <a:endParaRPr lang="es-ES"/>
          </a:p>
        </p:txBody>
      </p:sp>
    </p:spTree>
    <p:extLst>
      <p:ext uri="{BB962C8B-B14F-4D97-AF65-F5344CB8AC3E}">
        <p14:creationId xmlns:p14="http://schemas.microsoft.com/office/powerpoint/2010/main" val="384929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ea typeface="MS PGothic" panose="020B0600070205080204" pitchFamily="34" charset="-128"/>
              </a:rPr>
              <a:t>Provides air quality information for the coming days and for the application of short term action plans for air quality managers</a:t>
            </a: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2</a:t>
            </a:fld>
            <a:endParaRPr lang="es-ES"/>
          </a:p>
        </p:txBody>
      </p:sp>
    </p:spTree>
    <p:extLst>
      <p:ext uri="{BB962C8B-B14F-4D97-AF65-F5344CB8AC3E}">
        <p14:creationId xmlns:p14="http://schemas.microsoft.com/office/powerpoint/2010/main" val="126190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air pollution control strategies adopted in the reviewed AQP, in particular the abatement measures of pollutant emissions, are mostly focused on the road traffic sector, which is identified as the main source of PM10 and NO2.</a:t>
            </a:r>
          </a:p>
          <a:p>
            <a:pPr marL="171450" indent="-171450">
              <a:buFont typeface="Arial" panose="020B0604020202020204" pitchFamily="34" charset="0"/>
              <a:buChar char="•"/>
            </a:pPr>
            <a:r>
              <a:rPr lang="en-GB" dirty="0" smtClean="0"/>
              <a:t>There is a large diversity of abatement measures associated to road traffic. speed reduction, street cleaning and others.</a:t>
            </a: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3</a:t>
            </a:fld>
            <a:endParaRPr lang="es-ES"/>
          </a:p>
        </p:txBody>
      </p:sp>
    </p:spTree>
    <p:extLst>
      <p:ext uri="{BB962C8B-B14F-4D97-AF65-F5344CB8AC3E}">
        <p14:creationId xmlns:p14="http://schemas.microsoft.com/office/powerpoint/2010/main" val="295049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definition of effective abatement measures to comply with the EU air quality limit values, within the prescribed period, is based on a previous characterization of sources to identify the geographic origin of pollutants and the contribution of sources responsible for the air pollution exceedances. </a:t>
            </a: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4</a:t>
            </a:fld>
            <a:endParaRPr lang="es-ES"/>
          </a:p>
        </p:txBody>
      </p:sp>
    </p:spTree>
    <p:extLst>
      <p:ext uri="{BB962C8B-B14F-4D97-AF65-F5344CB8AC3E}">
        <p14:creationId xmlns:p14="http://schemas.microsoft.com/office/powerpoint/2010/main" val="126930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a:t>
            </a:r>
            <a:r>
              <a:rPr lang="en-GB" baseline="0" dirty="0" smtClean="0"/>
              <a:t> source apportionment for O3 is a challenge? The concentration of O3 depends:</a:t>
            </a:r>
          </a:p>
          <a:p>
            <a:pPr marL="171450" indent="-171450">
              <a:buFontTx/>
              <a:buChar char="-"/>
            </a:pPr>
            <a:r>
              <a:rPr lang="en-GB" baseline="0" dirty="0" smtClean="0"/>
              <a:t>non-linear </a:t>
            </a:r>
            <a:r>
              <a:rPr lang="en-GB" baseline="0" dirty="0" err="1" smtClean="0"/>
              <a:t>fotochemical</a:t>
            </a:r>
            <a:r>
              <a:rPr lang="en-GB" baseline="0" dirty="0" smtClean="0"/>
              <a:t> formation. It means there is not a necessary direct and proportional relation ship between the emission changes and O3 changes.</a:t>
            </a:r>
          </a:p>
          <a:p>
            <a:pPr marL="171450" indent="-171450">
              <a:buFontTx/>
              <a:buChar char="-"/>
            </a:pPr>
            <a:r>
              <a:rPr lang="en-GB" baseline="0" dirty="0" smtClean="0"/>
              <a:t>Different sources (natural and </a:t>
            </a:r>
            <a:r>
              <a:rPr lang="en-GB" baseline="0" dirty="0" err="1" smtClean="0"/>
              <a:t>antropogenic</a:t>
            </a:r>
            <a:r>
              <a:rPr lang="en-GB" baseline="0" dirty="0" smtClean="0"/>
              <a:t>) with different Ozone formation potential. </a:t>
            </a:r>
          </a:p>
          <a:p>
            <a:pPr marL="171450" indent="-171450">
              <a:buFontTx/>
              <a:buChar char="-"/>
            </a:pPr>
            <a:r>
              <a:rPr lang="en-GB" baseline="0" dirty="0" smtClean="0"/>
              <a:t>Different source regions: neighbouring area, but also regional, hemispheric and even stratospheric intrusion.</a:t>
            </a:r>
          </a:p>
        </p:txBody>
      </p:sp>
      <p:sp>
        <p:nvSpPr>
          <p:cNvPr id="4" name="Slide Number Placeholder 3"/>
          <p:cNvSpPr>
            <a:spLocks noGrp="1"/>
          </p:cNvSpPr>
          <p:nvPr>
            <p:ph type="sldNum" sz="quarter" idx="10"/>
          </p:nvPr>
        </p:nvSpPr>
        <p:spPr/>
        <p:txBody>
          <a:bodyPr/>
          <a:lstStyle/>
          <a:p>
            <a:fld id="{F710EC59-92A8-49D9-A266-1F666DA847F6}" type="slidenum">
              <a:rPr lang="es-ES" smtClean="0"/>
              <a:t>5</a:t>
            </a:fld>
            <a:endParaRPr lang="es-ES"/>
          </a:p>
        </p:txBody>
      </p:sp>
    </p:spTree>
    <p:extLst>
      <p:ext uri="{BB962C8B-B14F-4D97-AF65-F5344CB8AC3E}">
        <p14:creationId xmlns:p14="http://schemas.microsoft.com/office/powerpoint/2010/main" val="258132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tagged sectors in this study are those that account for the 92% of the total NOx emission in Spain,</a:t>
            </a:r>
            <a:r>
              <a:rPr lang="en-US" baseline="0" dirty="0" smtClean="0"/>
              <a:t> which correspond in order of importance to:</a:t>
            </a:r>
          </a:p>
          <a:p>
            <a:pPr marL="171450" indent="-171450">
              <a:buFont typeface="Arial" panose="020B0604020202020204" pitchFamily="34" charset="0"/>
              <a:buChar char="•"/>
            </a:pPr>
            <a:r>
              <a:rPr lang="en-US" baseline="0" dirty="0" smtClean="0"/>
              <a:t>on-road transport (SNAP7, yellow)</a:t>
            </a:r>
          </a:p>
          <a:p>
            <a:pPr marL="171450" indent="-171450">
              <a:buFont typeface="Arial" panose="020B0604020202020204" pitchFamily="34" charset="0"/>
              <a:buChar char="•"/>
            </a:pPr>
            <a:r>
              <a:rPr lang="en-US" baseline="0" dirty="0" smtClean="0"/>
              <a:t>Non-road transport (SNAP8, brown)</a:t>
            </a:r>
          </a:p>
          <a:p>
            <a:pPr marL="171450" indent="-171450">
              <a:buFont typeface="Arial" panose="020B0604020202020204" pitchFamily="34" charset="0"/>
              <a:buChar char="•"/>
            </a:pPr>
            <a:r>
              <a:rPr lang="en-US" baseline="0" dirty="0" smtClean="0"/>
              <a:t>Power plants (SNAP1, purple) and combustion in energy (SNAP34, orange)</a:t>
            </a:r>
          </a:p>
          <a:p>
            <a:pPr marL="171450" indent="-171450">
              <a:buFont typeface="Arial" panose="020B0604020202020204" pitchFamily="34" charset="0"/>
              <a:buChar char="•"/>
            </a:pPr>
            <a:r>
              <a:rPr lang="en-US" baseline="0" dirty="0" smtClean="0"/>
              <a:t>The other sectors accounting less than 8% are lumped in the tag “OTHER”</a:t>
            </a:r>
          </a:p>
          <a:p>
            <a:pPr marL="171450" indent="-171450">
              <a:buFont typeface="Arial" panose="020B0604020202020204" pitchFamily="34" charset="0"/>
              <a:buChar char="•"/>
            </a:pPr>
            <a:r>
              <a:rPr lang="en-US" baseline="0" dirty="0" smtClean="0"/>
              <a:t>Note that OTHER is the biggest contributor to VOC emission, where a 70% come from biogenic sources.</a:t>
            </a:r>
          </a:p>
          <a:p>
            <a:pPr marL="171450" indent="-171450">
              <a:buFont typeface="Arial" panose="020B0604020202020204" pitchFamily="34" charset="0"/>
              <a:buChar char="•"/>
            </a:pPr>
            <a:r>
              <a:rPr lang="en-US" baseline="0" dirty="0" smtClean="0"/>
              <a:t>ISAM will also tag: BCON and ICON</a:t>
            </a:r>
          </a:p>
          <a:p>
            <a:pPr marL="171450" indent="-171450">
              <a:buFont typeface="Arial" panose="020B0604020202020204" pitchFamily="34" charset="0"/>
              <a:buChar char="•"/>
            </a:pPr>
            <a:r>
              <a:rPr lang="en-US" baseline="0" dirty="0" smtClean="0"/>
              <a:t>ICON after 6 days of spin-up is less than 1%.</a:t>
            </a:r>
            <a:endParaRPr lang="en-US" dirty="0" smtClean="0"/>
          </a:p>
          <a:p>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6</a:t>
            </a:fld>
            <a:endParaRPr lang="es-ES"/>
          </a:p>
        </p:txBody>
      </p:sp>
    </p:spTree>
    <p:extLst>
      <p:ext uri="{BB962C8B-B14F-4D97-AF65-F5344CB8AC3E}">
        <p14:creationId xmlns:p14="http://schemas.microsoft.com/office/powerpoint/2010/main" val="149015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Example of the SA O3 results for</a:t>
            </a:r>
            <a:r>
              <a:rPr lang="en-GB" baseline="0" dirty="0" smtClean="0"/>
              <a:t> the p90 of the O3 concentration</a:t>
            </a:r>
            <a:r>
              <a:rPr lang="en-GB" dirty="0" smtClean="0"/>
              <a:t>:</a:t>
            </a:r>
            <a:r>
              <a:rPr lang="en-GB" baseline="0" dirty="0" smtClean="0"/>
              <a:t> 31 July – ITL</a:t>
            </a:r>
          </a:p>
          <a:p>
            <a:pPr marL="171450" indent="-171450">
              <a:buFont typeface="Arial" panose="020B0604020202020204" pitchFamily="34" charset="0"/>
              <a:buChar char="•"/>
            </a:pPr>
            <a:r>
              <a:rPr lang="en-GB" baseline="0" dirty="0" smtClean="0"/>
              <a:t>[LEFT]: net O3 concentration. Highlight: main ozone basin &gt; 120ugm/3: </a:t>
            </a:r>
            <a:r>
              <a:rPr lang="en-GB" baseline="0" dirty="0" err="1" smtClean="0"/>
              <a:t>Gualdaquivir</a:t>
            </a:r>
            <a:r>
              <a:rPr lang="en-GB" baseline="0" dirty="0" smtClean="0"/>
              <a:t> Basin, </a:t>
            </a:r>
          </a:p>
          <a:p>
            <a:pPr marL="171450" indent="-171450">
              <a:buFont typeface="Arial" panose="020B0604020202020204" pitchFamily="34" charset="0"/>
              <a:buChar char="•"/>
            </a:pPr>
            <a:r>
              <a:rPr lang="en-GB" baseline="0" dirty="0" smtClean="0"/>
              <a:t>[RIGHT]: decomposition of O3 concentration by sources: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BCON: by</a:t>
            </a:r>
            <a:r>
              <a:rPr lang="en-GB" baseline="0" dirty="0" smtClean="0"/>
              <a:t> far the largest contributor.</a:t>
            </a:r>
          </a:p>
          <a:p>
            <a:pPr marL="628650" lvl="1" indent="-171450">
              <a:buFont typeface="Arial" panose="020B0604020202020204" pitchFamily="34" charset="0"/>
              <a:buChar char="•"/>
            </a:pPr>
            <a:r>
              <a:rPr lang="en-GB" baseline="0" dirty="0" smtClean="0"/>
              <a:t>Elevated point sources (power plants and industry): similar contribution (15-25)</a:t>
            </a:r>
          </a:p>
          <a:p>
            <a:pPr marL="628650" lvl="1" indent="-171450">
              <a:buFont typeface="Arial" panose="020B0604020202020204" pitchFamily="34" charset="0"/>
              <a:buChar char="•"/>
            </a:pPr>
            <a:r>
              <a:rPr lang="en-GB" baseline="0" dirty="0" smtClean="0"/>
              <a:t>On-road traffic: second largest contributor after BCON. High concentration around main urban areas.</a:t>
            </a:r>
          </a:p>
          <a:p>
            <a:pPr marL="628650" lvl="1" indent="-171450">
              <a:buFont typeface="Arial" panose="020B0604020202020204" pitchFamily="34" charset="0"/>
              <a:buChar char="•"/>
            </a:pPr>
            <a:r>
              <a:rPr lang="en-GB" baseline="0" dirty="0" smtClean="0"/>
              <a:t>Non-road traffic: important contribution along main shipping routes or around main harbours. </a:t>
            </a: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7</a:t>
            </a:fld>
            <a:endParaRPr lang="es-ES"/>
          </a:p>
        </p:txBody>
      </p:sp>
    </p:spTree>
    <p:extLst>
      <p:ext uri="{BB962C8B-B14F-4D97-AF65-F5344CB8AC3E}">
        <p14:creationId xmlns:p14="http://schemas.microsoft.com/office/powerpoint/2010/main" val="63653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smtClean="0"/>
              <a:t>E.g. O</a:t>
            </a:r>
            <a:r>
              <a:rPr lang="en-GB" sz="1200" baseline="-25000" dirty="0" smtClean="0"/>
              <a:t>3</a:t>
            </a:r>
            <a:r>
              <a:rPr lang="en-GB" sz="1200" dirty="0" smtClean="0"/>
              <a:t> non-road traffic (shipping, airplane, machinery in agriculture) and industrial processes can be as important as road traffic in Catalonia.</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8</a:t>
            </a:fld>
            <a:endParaRPr lang="es-ES"/>
          </a:p>
        </p:txBody>
      </p:sp>
    </p:spTree>
    <p:extLst>
      <p:ext uri="{BB962C8B-B14F-4D97-AF65-F5344CB8AC3E}">
        <p14:creationId xmlns:p14="http://schemas.microsoft.com/office/powerpoint/2010/main" val="2514902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9</a:t>
            </a:fld>
            <a:endParaRPr lang="es-ES"/>
          </a:p>
        </p:txBody>
      </p:sp>
    </p:spTree>
    <p:extLst>
      <p:ext uri="{BB962C8B-B14F-4D97-AF65-F5344CB8AC3E}">
        <p14:creationId xmlns:p14="http://schemas.microsoft.com/office/powerpoint/2010/main" val="2945886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2017-Fi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3048000" y="6095685"/>
            <a:ext cx="6096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p:nvPr>
        </p:nvSpPr>
        <p:spPr>
          <a:xfrm>
            <a:off x="3722916" y="1631730"/>
            <a:ext cx="5026945" cy="2998826"/>
          </a:xfrm>
          <a:prstGeom prst="rect">
            <a:avLst/>
          </a:prstGeom>
        </p:spPr>
        <p:txBody>
          <a:bodyPr anchor="ctr">
            <a:normAutofit/>
          </a:bodyPr>
          <a:lstStyle>
            <a:lvl1pPr algn="l">
              <a:defRPr sz="5200" b="1">
                <a:solidFill>
                  <a:srgbClr val="004890"/>
                </a:solidFill>
                <a:latin typeface="+mn-lt"/>
              </a:defRPr>
            </a:lvl1pPr>
          </a:lstStyle>
          <a:p>
            <a:r>
              <a:rPr lang="es-ES" dirty="0" smtClean="0"/>
              <a:t>Haga clic para modificar el estilo de título del patrón</a:t>
            </a:r>
            <a:endParaRPr lang="en-US" dirty="0"/>
          </a:p>
        </p:txBody>
      </p:sp>
      <p:sp>
        <p:nvSpPr>
          <p:cNvPr id="3" name="Subtitle 2"/>
          <p:cNvSpPr>
            <a:spLocks noGrp="1"/>
          </p:cNvSpPr>
          <p:nvPr>
            <p:ph type="subTitle" idx="1" hasCustomPrompt="1"/>
          </p:nvPr>
        </p:nvSpPr>
        <p:spPr>
          <a:xfrm>
            <a:off x="3722916" y="4900141"/>
            <a:ext cx="5026945"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a:t>
            </a:r>
            <a:r>
              <a:rPr lang="es-ES" dirty="0" err="1" smtClean="0"/>
              <a:t>click</a:t>
            </a:r>
            <a:r>
              <a:rPr lang="es-ES" dirty="0" smtClean="0"/>
              <a:t> aquí para modificar el subtítulo</a:t>
            </a:r>
          </a:p>
        </p:txBody>
      </p:sp>
      <p:sp>
        <p:nvSpPr>
          <p:cNvPr id="13" name="Rectángulo 12"/>
          <p:cNvSpPr/>
          <p:nvPr userDrawn="1"/>
        </p:nvSpPr>
        <p:spPr>
          <a:xfrm>
            <a:off x="1" y="6095685"/>
            <a:ext cx="3048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5" name="Marcador de texto 14"/>
          <p:cNvSpPr>
            <a:spLocks noGrp="1"/>
          </p:cNvSpPr>
          <p:nvPr>
            <p:ph type="body" sz="quarter" idx="10" hasCustomPrompt="1"/>
          </p:nvPr>
        </p:nvSpPr>
        <p:spPr>
          <a:xfrm>
            <a:off x="244475" y="6095685"/>
            <a:ext cx="2441575" cy="487533"/>
          </a:xfrm>
          <a:prstGeom prst="rect">
            <a:avLst/>
          </a:prstGeom>
        </p:spPr>
        <p:txBody>
          <a:bodyPr anchor="ctr"/>
          <a:lstStyle>
            <a:lvl1pPr marL="0" indent="0" algn="ctr">
              <a:buNone/>
              <a:defRPr>
                <a:solidFill>
                  <a:schemeClr val="bg1"/>
                </a:solidFill>
              </a:defRPr>
            </a:lvl1pPr>
          </a:lstStyle>
          <a:p>
            <a:pPr lvl="0"/>
            <a:r>
              <a:rPr lang="es-ES" dirty="0" err="1" smtClean="0"/>
              <a:t>day</a:t>
            </a:r>
            <a:r>
              <a:rPr lang="es-ES" dirty="0" smtClean="0"/>
              <a:t>/</a:t>
            </a:r>
            <a:r>
              <a:rPr lang="es-ES" dirty="0" err="1" smtClean="0"/>
              <a:t>month</a:t>
            </a:r>
            <a:r>
              <a:rPr lang="es-ES" dirty="0" smtClean="0"/>
              <a:t>/</a:t>
            </a:r>
            <a:r>
              <a:rPr lang="es-ES" dirty="0" err="1" smtClean="0"/>
              <a:t>year</a:t>
            </a:r>
            <a:endParaRPr lang="es-ES" dirty="0"/>
          </a:p>
        </p:txBody>
      </p:sp>
      <p:sp>
        <p:nvSpPr>
          <p:cNvPr id="17" name="Marcador de texto 16"/>
          <p:cNvSpPr>
            <a:spLocks noGrp="1"/>
          </p:cNvSpPr>
          <p:nvPr>
            <p:ph type="body" sz="quarter" idx="11" hasCustomPrompt="1"/>
          </p:nvPr>
        </p:nvSpPr>
        <p:spPr>
          <a:xfrm>
            <a:off x="3722916" y="6095684"/>
            <a:ext cx="5026946" cy="487533"/>
          </a:xfrm>
          <a:prstGeom prst="rect">
            <a:avLst/>
          </a:prstGeom>
        </p:spPr>
        <p:txBody>
          <a:bodyPr anchor="ctr"/>
          <a:lstStyle>
            <a:lvl1pPr marL="0" indent="0" algn="l">
              <a:buNone/>
              <a:defRPr>
                <a:solidFill>
                  <a:srgbClr val="004890"/>
                </a:solidFill>
              </a:defRPr>
            </a:lvl1pPr>
          </a:lstStyle>
          <a:p>
            <a:pPr lvl="0"/>
            <a:r>
              <a:rPr lang="es-ES" dirty="0" err="1" smtClean="0"/>
              <a:t>Venue</a:t>
            </a:r>
            <a:endParaRPr lang="es-ES" dirty="0"/>
          </a:p>
        </p:txBody>
      </p:sp>
    </p:spTree>
    <p:extLst>
      <p:ext uri="{BB962C8B-B14F-4D97-AF65-F5344CB8AC3E}">
        <p14:creationId xmlns:p14="http://schemas.microsoft.com/office/powerpoint/2010/main" val="2787109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4803" y="217893"/>
            <a:ext cx="8229598" cy="838397"/>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
        <p:nvSpPr>
          <p:cNvPr id="7" name="Text Placeholder 2"/>
          <p:cNvSpPr>
            <a:spLocks noGrp="1"/>
          </p:cNvSpPr>
          <p:nvPr>
            <p:ph idx="1"/>
          </p:nvPr>
        </p:nvSpPr>
        <p:spPr>
          <a:xfrm>
            <a:off x="464803" y="1215072"/>
            <a:ext cx="8229598" cy="4833258"/>
          </a:xfrm>
          <a:prstGeom prst="rect">
            <a:avLst/>
          </a:prstGeom>
        </p:spPr>
        <p:txBody>
          <a:bodyPr vert="horz" lIns="91440" tIns="45720" rIns="91440" bIns="45720" rtlCol="0">
            <a:normAutofit/>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709" y="6232144"/>
            <a:ext cx="1876425" cy="457200"/>
          </a:xfrm>
          <a:prstGeom prst="rect">
            <a:avLst/>
          </a:prstGeom>
        </p:spPr>
      </p:pic>
    </p:spTree>
    <p:extLst>
      <p:ext uri="{BB962C8B-B14F-4D97-AF65-F5344CB8AC3E}">
        <p14:creationId xmlns:p14="http://schemas.microsoft.com/office/powerpoint/2010/main" val="1085546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2000" y="877500"/>
            <a:ext cx="6840000" cy="3960000"/>
          </a:xfrm>
          <a:prstGeom prst="rect">
            <a:avLst/>
          </a:prstGeom>
        </p:spPr>
        <p:txBody>
          <a:bodyPr anchor="ctr"/>
          <a:lstStyle>
            <a:lvl1pPr algn="ctr">
              <a:defRPr sz="6000" b="1">
                <a:latin typeface="+mn-lt"/>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201753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SC2017-Last">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p:cNvSpPr txBox="1"/>
          <p:nvPr userDrawn="1"/>
        </p:nvSpPr>
        <p:spPr>
          <a:xfrm>
            <a:off x="1991225" y="2636182"/>
            <a:ext cx="5161550" cy="901825"/>
          </a:xfrm>
          <a:prstGeom prst="rect">
            <a:avLst/>
          </a:prstGeom>
          <a:effectLst>
            <a:outerShdw blurRad="127000" algn="ctr" rotWithShape="0">
              <a:schemeClr val="accent1">
                <a:lumMod val="50000"/>
                <a:alpha val="85000"/>
              </a:schemeClr>
            </a:outerShdw>
          </a:effectLst>
        </p:spPr>
        <p:txBody>
          <a:bodyPr wrap="square" rtlCol="0" anchor="ctr">
            <a:spAutoFit/>
          </a:bodyPr>
          <a:lstStyle/>
          <a:p>
            <a:pPr algn="ctr"/>
            <a:r>
              <a:rPr lang="es-ES" sz="7200" dirty="0" smtClean="0">
                <a:solidFill>
                  <a:schemeClr val="bg1"/>
                </a:solidFill>
              </a:rPr>
              <a:t>THANK YOU!</a:t>
            </a:r>
            <a:endParaRPr lang="es-ES" sz="7200" dirty="0">
              <a:solidFill>
                <a:schemeClr val="bg1"/>
              </a:solidFill>
            </a:endParaRPr>
          </a:p>
        </p:txBody>
      </p:sp>
      <p:sp>
        <p:nvSpPr>
          <p:cNvPr id="5" name="CuadroTexto 4"/>
          <p:cNvSpPr txBox="1"/>
          <p:nvPr userDrawn="1"/>
        </p:nvSpPr>
        <p:spPr>
          <a:xfrm>
            <a:off x="3360099" y="5922083"/>
            <a:ext cx="2407901" cy="534158"/>
          </a:xfrm>
          <a:prstGeom prst="rect">
            <a:avLst/>
          </a:prstGeom>
          <a:noFill/>
          <a:effectLst>
            <a:outerShdw blurRad="127000" algn="ctr" rotWithShape="0">
              <a:schemeClr val="accent1">
                <a:lumMod val="50000"/>
                <a:alpha val="85000"/>
              </a:schemeClr>
            </a:outerShdw>
          </a:effectLst>
        </p:spPr>
        <p:txBody>
          <a:bodyPr wrap="square" rtlCol="0" anchor="ctr">
            <a:spAutoFit/>
          </a:bodyPr>
          <a:lstStyle/>
          <a:p>
            <a:pPr algn="ctr"/>
            <a:r>
              <a:rPr lang="es-ES" sz="3600" dirty="0" smtClean="0">
                <a:solidFill>
                  <a:schemeClr val="bg1"/>
                </a:solidFill>
              </a:rPr>
              <a:t>www.bsc.es</a:t>
            </a:r>
            <a:endParaRPr lang="es-ES" sz="3600" dirty="0">
              <a:solidFill>
                <a:schemeClr val="bg1"/>
              </a:solidFill>
            </a:endParaRPr>
          </a:p>
        </p:txBody>
      </p:sp>
      <p:sp>
        <p:nvSpPr>
          <p:cNvPr id="2" name="Título 1"/>
          <p:cNvSpPr>
            <a:spLocks noGrp="1"/>
          </p:cNvSpPr>
          <p:nvPr>
            <p:ph type="title" hasCustomPrompt="1"/>
          </p:nvPr>
        </p:nvSpPr>
        <p:spPr>
          <a:xfrm>
            <a:off x="910318" y="4101711"/>
            <a:ext cx="7323364" cy="688936"/>
          </a:xfrm>
          <a:prstGeom prst="rect">
            <a:avLst/>
          </a:prstGeom>
        </p:spPr>
        <p:txBody>
          <a:bodyPr/>
          <a:lstStyle>
            <a:lvl1pPr algn="ctr">
              <a:defRPr sz="3600">
                <a:solidFill>
                  <a:schemeClr val="bg1"/>
                </a:solidFill>
              </a:defRPr>
            </a:lvl1pPr>
          </a:lstStyle>
          <a:p>
            <a:r>
              <a:rPr lang="es-ES" dirty="0" smtClean="0"/>
              <a:t>YOUR-EMAIL@bsc.es</a:t>
            </a:r>
            <a:endParaRPr lang="es-ES" dirty="0"/>
          </a:p>
        </p:txBody>
      </p:sp>
    </p:spTree>
    <p:extLst>
      <p:ext uri="{BB962C8B-B14F-4D97-AF65-F5344CB8AC3E}">
        <p14:creationId xmlns:p14="http://schemas.microsoft.com/office/powerpoint/2010/main" val="4070562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0045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5" r:id="rId3"/>
    <p:sldLayoutId id="2147483654" r:id="rId4"/>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hyperlink" Target="https://play.google.com/store/apps/details?id=es.bsc.earthscience.caliope" TargetMode="External"/><Relationship Id="rId3" Type="http://schemas.openxmlformats.org/officeDocument/2006/relationships/hyperlink" Target="http://www.bsc.es/caliope" TargetMode="External"/><Relationship Id="rId7" Type="http://schemas.openxmlformats.org/officeDocument/2006/relationships/image" Target="../media/image8.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10.png"/><Relationship Id="rId5" Type="http://schemas.openxmlformats.org/officeDocument/2006/relationships/image" Target="../media/image6.gif"/><Relationship Id="rId10" Type="http://schemas.openxmlformats.org/officeDocument/2006/relationships/hyperlink" Target="https://itunes.apple.com/za/app/caliope/id734538360?mt=8" TargetMode="External"/><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9.gif"/><Relationship Id="rId7"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gif"/><Relationship Id="rId11" Type="http://schemas.openxmlformats.org/officeDocument/2006/relationships/image" Target="../media/image26.gif"/><Relationship Id="rId5" Type="http://schemas.openxmlformats.org/officeDocument/2006/relationships/image" Target="../media/image16.png"/><Relationship Id="rId10" Type="http://schemas.openxmlformats.org/officeDocument/2006/relationships/image" Target="../media/image25.gif"/><Relationship Id="rId4" Type="http://schemas.openxmlformats.org/officeDocument/2006/relationships/image" Target="../media/image20.jpg"/><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n-GB" sz="3600" dirty="0" smtClean="0"/>
              <a:t>O</a:t>
            </a:r>
            <a:r>
              <a:rPr lang="en-GB" sz="3600" baseline="-25000" dirty="0" smtClean="0"/>
              <a:t>3</a:t>
            </a:r>
            <a:r>
              <a:rPr lang="en-GB" sz="3600" dirty="0" smtClean="0"/>
              <a:t> sensitivity by reducing emissions of precursors in Barcelona</a:t>
            </a:r>
            <a:br>
              <a:rPr lang="en-GB" sz="3600" dirty="0" smtClean="0"/>
            </a:br>
            <a:endParaRPr lang="es-ES" sz="3600" dirty="0"/>
          </a:p>
        </p:txBody>
      </p:sp>
      <p:sp>
        <p:nvSpPr>
          <p:cNvPr id="5" name="Subtítulo 4"/>
          <p:cNvSpPr>
            <a:spLocks noGrp="1"/>
          </p:cNvSpPr>
          <p:nvPr>
            <p:ph type="subTitle" idx="1"/>
          </p:nvPr>
        </p:nvSpPr>
        <p:spPr>
          <a:xfrm>
            <a:off x="3722916" y="3830438"/>
            <a:ext cx="5153798" cy="2061190"/>
          </a:xfrm>
        </p:spPr>
        <p:txBody>
          <a:bodyPr/>
          <a:lstStyle/>
          <a:p>
            <a:pPr algn="ctr"/>
            <a:r>
              <a:rPr lang="en-GB" sz="2400" dirty="0" err="1"/>
              <a:t>María</a:t>
            </a:r>
            <a:r>
              <a:rPr lang="en-GB" sz="2400" dirty="0"/>
              <a:t> Teresa </a:t>
            </a:r>
            <a:r>
              <a:rPr lang="en-GB" sz="2400" dirty="0" smtClean="0"/>
              <a:t>Pay </a:t>
            </a:r>
          </a:p>
          <a:p>
            <a:pPr algn="ctr"/>
            <a:endParaRPr lang="en-GB" sz="1800" dirty="0" smtClean="0"/>
          </a:p>
          <a:p>
            <a:pPr>
              <a:lnSpc>
                <a:spcPct val="100000"/>
              </a:lnSpc>
              <a:spcBef>
                <a:spcPts val="300"/>
              </a:spcBef>
            </a:pPr>
            <a:r>
              <a:rPr lang="en-GB" sz="1600" u="sng" dirty="0" smtClean="0"/>
              <a:t>BSC Team: </a:t>
            </a:r>
            <a:r>
              <a:rPr lang="en-GB" sz="1600" dirty="0" smtClean="0"/>
              <a:t>C. </a:t>
            </a:r>
            <a:r>
              <a:rPr lang="en-GB" sz="1600" dirty="0"/>
              <a:t>Pérez-</a:t>
            </a:r>
            <a:r>
              <a:rPr lang="en-GB" sz="1600" dirty="0" err="1"/>
              <a:t>García</a:t>
            </a:r>
            <a:r>
              <a:rPr lang="en-GB" sz="1600" dirty="0"/>
              <a:t> </a:t>
            </a:r>
            <a:r>
              <a:rPr lang="en-GB" sz="1600" dirty="0" smtClean="0"/>
              <a:t>Pando, O. </a:t>
            </a:r>
            <a:r>
              <a:rPr lang="en-GB" sz="1600" dirty="0" err="1" smtClean="0"/>
              <a:t>Jorba</a:t>
            </a:r>
            <a:r>
              <a:rPr lang="en-GB" sz="1600" dirty="0" smtClean="0"/>
              <a:t>, M. Guevara, A. </a:t>
            </a:r>
            <a:r>
              <a:rPr lang="en-GB" sz="1600" dirty="0" err="1" smtClean="0"/>
              <a:t>Soret</a:t>
            </a:r>
            <a:r>
              <a:rPr lang="en-GB" sz="1600" dirty="0" smtClean="0"/>
              <a:t>, M. </a:t>
            </a:r>
            <a:r>
              <a:rPr lang="en-GB" sz="1600" dirty="0" err="1" smtClean="0"/>
              <a:t>Gonçalves</a:t>
            </a:r>
            <a:endParaRPr lang="en-GB" sz="1600" dirty="0" smtClean="0"/>
          </a:p>
          <a:p>
            <a:pPr>
              <a:lnSpc>
                <a:spcPct val="100000"/>
              </a:lnSpc>
              <a:spcBef>
                <a:spcPts val="300"/>
              </a:spcBef>
            </a:pPr>
            <a:r>
              <a:rPr lang="en-GB" sz="1600" u="sng" dirty="0" smtClean="0"/>
              <a:t>CSIC</a:t>
            </a:r>
            <a:r>
              <a:rPr lang="en-GB" sz="1600" dirty="0" smtClean="0"/>
              <a:t>: X. </a:t>
            </a:r>
            <a:r>
              <a:rPr lang="en-GB" sz="1600" dirty="0" err="1" smtClean="0"/>
              <a:t>Querol</a:t>
            </a:r>
            <a:endParaRPr lang="en-GB" sz="1600" baseline="30000" dirty="0" smtClean="0"/>
          </a:p>
          <a:p>
            <a:pPr>
              <a:lnSpc>
                <a:spcPct val="100000"/>
              </a:lnSpc>
              <a:spcBef>
                <a:spcPts val="300"/>
              </a:spcBef>
            </a:pPr>
            <a:r>
              <a:rPr lang="en-GB" sz="1600" u="sng" dirty="0" smtClean="0"/>
              <a:t>U.S. EPA</a:t>
            </a:r>
            <a:r>
              <a:rPr lang="en-GB" sz="1600" dirty="0" smtClean="0"/>
              <a:t>: S. </a:t>
            </a:r>
            <a:r>
              <a:rPr lang="en-GB" sz="1600" dirty="0" err="1" smtClean="0"/>
              <a:t>Napelenok</a:t>
            </a:r>
            <a:endParaRPr lang="en-GB" sz="1600" dirty="0" smtClean="0"/>
          </a:p>
          <a:p>
            <a:pPr>
              <a:lnSpc>
                <a:spcPct val="100000"/>
              </a:lnSpc>
              <a:spcBef>
                <a:spcPts val="300"/>
              </a:spcBef>
            </a:pPr>
            <a:r>
              <a:rPr lang="en-GB" sz="1600" u="sng" dirty="0" smtClean="0"/>
              <a:t>Uni. </a:t>
            </a:r>
            <a:r>
              <a:rPr lang="en-GB" sz="1600" u="sng" dirty="0" err="1" smtClean="0"/>
              <a:t>Vasc</a:t>
            </a:r>
            <a:r>
              <a:rPr lang="en-GB" sz="1600" u="sng" dirty="0" smtClean="0"/>
              <a:t> Country</a:t>
            </a:r>
            <a:r>
              <a:rPr lang="en-GB" sz="1600" dirty="0" smtClean="0"/>
              <a:t>: G. </a:t>
            </a:r>
            <a:r>
              <a:rPr lang="en-GB" sz="1600" dirty="0" err="1" smtClean="0"/>
              <a:t>Gangoiti</a:t>
            </a:r>
            <a:endParaRPr lang="es-ES" sz="1600" dirty="0"/>
          </a:p>
        </p:txBody>
      </p:sp>
      <p:sp>
        <p:nvSpPr>
          <p:cNvPr id="2" name="Marcador de texto 1"/>
          <p:cNvSpPr>
            <a:spLocks noGrp="1"/>
          </p:cNvSpPr>
          <p:nvPr>
            <p:ph type="body" sz="quarter" idx="10"/>
          </p:nvPr>
        </p:nvSpPr>
        <p:spPr/>
        <p:txBody>
          <a:bodyPr/>
          <a:lstStyle/>
          <a:p>
            <a:pPr>
              <a:spcBef>
                <a:spcPts val="0"/>
              </a:spcBef>
            </a:pPr>
            <a:r>
              <a:rPr lang="es-ES" sz="2000" dirty="0" smtClean="0"/>
              <a:t>Madrid, Nov 20-21, 2018</a:t>
            </a:r>
            <a:endParaRPr lang="es-ES" sz="2000" dirty="0"/>
          </a:p>
        </p:txBody>
      </p:sp>
      <p:sp>
        <p:nvSpPr>
          <p:cNvPr id="3" name="Marcador de texto 2"/>
          <p:cNvSpPr>
            <a:spLocks noGrp="1"/>
          </p:cNvSpPr>
          <p:nvPr>
            <p:ph type="body" sz="quarter" idx="11"/>
          </p:nvPr>
        </p:nvSpPr>
        <p:spPr>
          <a:xfrm>
            <a:off x="3615397" y="6095684"/>
            <a:ext cx="5132209" cy="487533"/>
          </a:xfrm>
        </p:spPr>
        <p:txBody>
          <a:bodyPr/>
          <a:lstStyle/>
          <a:p>
            <a:pPr algn="ctr">
              <a:spcBef>
                <a:spcPts val="0"/>
              </a:spcBef>
            </a:pPr>
            <a:r>
              <a:rPr lang="en-GB" sz="1800" dirty="0"/>
              <a:t>Workshop on air quality policy implementation related to ozone</a:t>
            </a:r>
            <a:endParaRPr lang="es-ES" sz="1800" dirty="0"/>
          </a:p>
        </p:txBody>
      </p:sp>
    </p:spTree>
    <p:extLst>
      <p:ext uri="{BB962C8B-B14F-4D97-AF65-F5344CB8AC3E}">
        <p14:creationId xmlns:p14="http://schemas.microsoft.com/office/powerpoint/2010/main" val="296708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Exp</a:t>
            </a:r>
            <a:r>
              <a:rPr lang="en-GB" dirty="0" smtClean="0">
                <a:solidFill>
                  <a:srgbClr val="124484"/>
                </a:solidFill>
              </a:rPr>
              <a:t>: </a:t>
            </a:r>
            <a:r>
              <a:rPr lang="en-GB" dirty="0">
                <a:solidFill>
                  <a:srgbClr val="124484"/>
                </a:solidFill>
              </a:rPr>
              <a:t>sector emissions + imported O</a:t>
            </a:r>
            <a:r>
              <a:rPr lang="en-GB" baseline="-25000" dirty="0">
                <a:solidFill>
                  <a:srgbClr val="124484"/>
                </a:solidFill>
              </a:rPr>
              <a:t>3</a:t>
            </a:r>
            <a:r>
              <a:rPr lang="en-GB" dirty="0">
                <a:solidFill>
                  <a:srgbClr val="124484"/>
                </a:solidFill>
              </a:rPr>
              <a:t/>
            </a:r>
            <a:br>
              <a:rPr lang="en-GB" dirty="0">
                <a:solidFill>
                  <a:srgbClr val="124484"/>
                </a:solidFill>
              </a:rPr>
            </a:br>
            <a:r>
              <a:rPr lang="en-GB" sz="2000" b="0" i="1" dirty="0">
                <a:solidFill>
                  <a:srgbClr val="124484"/>
                </a:solidFill>
              </a:rPr>
              <a:t>Pay et al., 2018. Atmos. Chem. Phys. Diss. </a:t>
            </a:r>
            <a:endParaRPr lang="en-GB" dirty="0"/>
          </a:p>
        </p:txBody>
      </p:sp>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46805" t="52602" r="6136" b="296"/>
          <a:stretch/>
        </p:blipFill>
        <p:spPr>
          <a:xfrm>
            <a:off x="3273068" y="1687118"/>
            <a:ext cx="5490410" cy="4119692"/>
          </a:xfrm>
          <a:prstGeom prst="rect">
            <a:avLst/>
          </a:prstGeom>
        </p:spPr>
      </p:pic>
      <p:pic>
        <p:nvPicPr>
          <p:cNvPr id="14" name="Picture 13"/>
          <p:cNvPicPr>
            <a:picLocks noChangeAspect="1"/>
          </p:cNvPicPr>
          <p:nvPr/>
        </p:nvPicPr>
        <p:blipFill rotWithShape="1">
          <a:blip r:embed="rId4"/>
          <a:srcRect r="43307"/>
          <a:stretch/>
        </p:blipFill>
        <p:spPr>
          <a:xfrm>
            <a:off x="885371" y="3204913"/>
            <a:ext cx="2428472" cy="1890620"/>
          </a:xfrm>
          <a:prstGeom prst="rect">
            <a:avLst/>
          </a:prstGeom>
        </p:spPr>
      </p:pic>
      <p:pic>
        <p:nvPicPr>
          <p:cNvPr id="15" name="Picture 14"/>
          <p:cNvPicPr>
            <a:picLocks noChangeAspect="1"/>
          </p:cNvPicPr>
          <p:nvPr/>
        </p:nvPicPr>
        <p:blipFill rotWithShape="1">
          <a:blip r:embed="rId4"/>
          <a:srcRect l="63639" t="25169" b="27284"/>
          <a:stretch/>
        </p:blipFill>
        <p:spPr>
          <a:xfrm>
            <a:off x="885371" y="5285718"/>
            <a:ext cx="1557531" cy="898945"/>
          </a:xfrm>
          <a:prstGeom prst="rect">
            <a:avLst/>
          </a:prstGeom>
        </p:spPr>
      </p:pic>
      <p:pic>
        <p:nvPicPr>
          <p:cNvPr id="9" name="Picture 8"/>
          <p:cNvPicPr>
            <a:picLocks noChangeAspect="1"/>
          </p:cNvPicPr>
          <p:nvPr/>
        </p:nvPicPr>
        <p:blipFill>
          <a:blip r:embed="rId5"/>
          <a:stretch>
            <a:fillRect/>
          </a:stretch>
        </p:blipFill>
        <p:spPr>
          <a:xfrm>
            <a:off x="885371" y="1194519"/>
            <a:ext cx="2206943" cy="1865538"/>
          </a:xfrm>
          <a:prstGeom prst="rect">
            <a:avLst/>
          </a:prstGeom>
        </p:spPr>
      </p:pic>
      <p:sp>
        <p:nvSpPr>
          <p:cNvPr id="10" name="CuadroTexto 2"/>
          <p:cNvSpPr txBox="1"/>
          <p:nvPr/>
        </p:nvSpPr>
        <p:spPr>
          <a:xfrm>
            <a:off x="3472009" y="1193388"/>
            <a:ext cx="5176691"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dirty="0" smtClean="0"/>
              <a:t>Receptor: </a:t>
            </a:r>
            <a:r>
              <a:rPr lang="en-US" b="1" dirty="0" smtClean="0">
                <a:solidFill>
                  <a:srgbClr val="FF0000"/>
                </a:solidFill>
              </a:rPr>
              <a:t>rural station (4)</a:t>
            </a:r>
            <a:endParaRPr lang="en-US" b="1" dirty="0">
              <a:solidFill>
                <a:srgbClr val="FF0000"/>
              </a:solidFill>
            </a:endParaRPr>
          </a:p>
        </p:txBody>
      </p:sp>
      <p:sp>
        <p:nvSpPr>
          <p:cNvPr id="8" name="Content Placeholder 2"/>
          <p:cNvSpPr>
            <a:spLocks noGrp="1"/>
          </p:cNvSpPr>
          <p:nvPr>
            <p:ph idx="1"/>
          </p:nvPr>
        </p:nvSpPr>
        <p:spPr>
          <a:xfrm>
            <a:off x="3664762" y="5806810"/>
            <a:ext cx="4983937" cy="843571"/>
          </a:xfrm>
        </p:spPr>
        <p:txBody>
          <a:bodyPr>
            <a:noAutofit/>
          </a:bodyPr>
          <a:lstStyle/>
          <a:p>
            <a:pPr>
              <a:spcBef>
                <a:spcPts val="800"/>
              </a:spcBef>
            </a:pPr>
            <a:r>
              <a:rPr lang="en-GB" sz="1800" dirty="0" smtClean="0"/>
              <a:t>High model performance at rural background stations (bias = 4.5µg/m</a:t>
            </a:r>
            <a:r>
              <a:rPr lang="en-GB" sz="1800" baseline="30000" dirty="0" smtClean="0"/>
              <a:t>3</a:t>
            </a:r>
            <a:r>
              <a:rPr lang="en-GB" sz="1800" dirty="0" smtClean="0"/>
              <a:t> and r= 0.7)</a:t>
            </a:r>
            <a:endParaRPr lang="en-GB" sz="1800" dirty="0"/>
          </a:p>
        </p:txBody>
      </p:sp>
    </p:spTree>
    <p:extLst>
      <p:ext uri="{BB962C8B-B14F-4D97-AF65-F5344CB8AC3E}">
        <p14:creationId xmlns:p14="http://schemas.microsoft.com/office/powerpoint/2010/main" val="1345266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Exp</a:t>
            </a:r>
            <a:r>
              <a:rPr lang="en-GB" dirty="0" smtClean="0">
                <a:solidFill>
                  <a:srgbClr val="124484"/>
                </a:solidFill>
              </a:rPr>
              <a:t>: </a:t>
            </a:r>
            <a:r>
              <a:rPr lang="en-GB" dirty="0">
                <a:solidFill>
                  <a:srgbClr val="124484"/>
                </a:solidFill>
              </a:rPr>
              <a:t>sector emissions + imported O</a:t>
            </a:r>
            <a:r>
              <a:rPr lang="en-GB" baseline="-25000" dirty="0">
                <a:solidFill>
                  <a:srgbClr val="124484"/>
                </a:solidFill>
              </a:rPr>
              <a:t>3</a:t>
            </a:r>
            <a:r>
              <a:rPr lang="en-GB" dirty="0">
                <a:solidFill>
                  <a:srgbClr val="124484"/>
                </a:solidFill>
              </a:rPr>
              <a:t/>
            </a:r>
            <a:br>
              <a:rPr lang="en-GB" dirty="0">
                <a:solidFill>
                  <a:srgbClr val="124484"/>
                </a:solidFill>
              </a:rPr>
            </a:br>
            <a:r>
              <a:rPr lang="en-GB" sz="2000" b="0" i="1" dirty="0">
                <a:solidFill>
                  <a:srgbClr val="124484"/>
                </a:solidFill>
              </a:rPr>
              <a:t>Pay et al., 2018. Atmos. Chem. Phys. Diss.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06" y="1427492"/>
            <a:ext cx="4270113" cy="3202585"/>
          </a:xfrm>
          <a:prstGeom prst="rect">
            <a:avLst/>
          </a:prstGeom>
        </p:spPr>
      </p:pic>
      <p:sp>
        <p:nvSpPr>
          <p:cNvPr id="9" name="TextBox 8"/>
          <p:cNvSpPr txBox="1"/>
          <p:nvPr/>
        </p:nvSpPr>
        <p:spPr>
          <a:xfrm>
            <a:off x="1112657" y="1159160"/>
            <a:ext cx="2869810" cy="461665"/>
          </a:xfrm>
          <a:prstGeom prst="rect">
            <a:avLst/>
          </a:prstGeom>
          <a:solidFill>
            <a:schemeClr val="bg1"/>
          </a:solidFill>
        </p:spPr>
        <p:txBody>
          <a:bodyPr wrap="square" rtlCol="0">
            <a:spAutoFit/>
          </a:bodyPr>
          <a:lstStyle/>
          <a:p>
            <a:pPr algn="ctr"/>
            <a:r>
              <a:rPr lang="en-GB" sz="2400" b="1" dirty="0" smtClean="0"/>
              <a:t>Imported O</a:t>
            </a:r>
            <a:r>
              <a:rPr lang="en-GB" sz="2400" b="1" baseline="-25000" dirty="0" smtClean="0"/>
              <a:t>3</a:t>
            </a:r>
            <a:r>
              <a:rPr lang="en-GB" sz="2400" b="1" dirty="0" smtClean="0"/>
              <a:t> </a:t>
            </a:r>
          </a:p>
        </p:txBody>
      </p:sp>
      <p:sp>
        <p:nvSpPr>
          <p:cNvPr id="18" name="Content Placeholder 2"/>
          <p:cNvSpPr>
            <a:spLocks noGrp="1"/>
          </p:cNvSpPr>
          <p:nvPr>
            <p:ph idx="1"/>
          </p:nvPr>
        </p:nvSpPr>
        <p:spPr>
          <a:xfrm>
            <a:off x="630599" y="4591553"/>
            <a:ext cx="4073554" cy="1199648"/>
          </a:xfrm>
        </p:spPr>
        <p:txBody>
          <a:bodyPr>
            <a:noAutofit/>
          </a:bodyPr>
          <a:lstStyle/>
          <a:p>
            <a:pPr>
              <a:spcBef>
                <a:spcPts val="800"/>
              </a:spcBef>
            </a:pPr>
            <a:r>
              <a:rPr lang="en-GB" sz="1800" dirty="0" smtClean="0"/>
              <a:t>Main </a:t>
            </a:r>
            <a:r>
              <a:rPr lang="en-GB" sz="1800" dirty="0"/>
              <a:t>contributor to </a:t>
            </a:r>
            <a:r>
              <a:rPr lang="en-GB" sz="1800" dirty="0" smtClean="0"/>
              <a:t>concentration </a:t>
            </a:r>
            <a:r>
              <a:rPr lang="en-GB" sz="1800" dirty="0"/>
              <a:t>overall </a:t>
            </a:r>
            <a:r>
              <a:rPr lang="en-GB" sz="1800" dirty="0" smtClean="0"/>
              <a:t>(background levels). </a:t>
            </a:r>
          </a:p>
          <a:p>
            <a:pPr>
              <a:spcBef>
                <a:spcPts val="800"/>
              </a:spcBef>
            </a:pPr>
            <a:r>
              <a:rPr lang="en-GB" sz="1800" dirty="0" smtClean="0"/>
              <a:t>Processes: advection </a:t>
            </a:r>
            <a:r>
              <a:rPr lang="en-GB" sz="1800" dirty="0"/>
              <a:t>+ vertical mixing</a:t>
            </a:r>
            <a:r>
              <a:rPr lang="en-GB" sz="1800" dirty="0" smtClean="0"/>
              <a:t>.</a:t>
            </a:r>
            <a:endParaRPr lang="en-GB" sz="1800" dirty="0"/>
          </a:p>
        </p:txBody>
      </p:sp>
      <p:grpSp>
        <p:nvGrpSpPr>
          <p:cNvPr id="7" name="Grupo 6"/>
          <p:cNvGrpSpPr/>
          <p:nvPr/>
        </p:nvGrpSpPr>
        <p:grpSpPr>
          <a:xfrm>
            <a:off x="934467" y="1388078"/>
            <a:ext cx="8033785" cy="5058204"/>
            <a:chOff x="934467" y="1388078"/>
            <a:chExt cx="8033785" cy="5058204"/>
          </a:xfrm>
        </p:grpSpPr>
        <p:sp>
          <p:nvSpPr>
            <p:cNvPr id="2" name="CuadroTexto 1"/>
            <p:cNvSpPr txBox="1"/>
            <p:nvPr/>
          </p:nvSpPr>
          <p:spPr>
            <a:xfrm>
              <a:off x="3811017" y="2552700"/>
              <a:ext cx="181729" cy="369332"/>
            </a:xfrm>
            <a:prstGeom prst="rect">
              <a:avLst/>
            </a:prstGeom>
            <a:noFill/>
          </p:spPr>
          <p:txBody>
            <a:bodyPr wrap="square" rtlCol="0">
              <a:spAutoFit/>
            </a:bodyPr>
            <a:lstStyle/>
            <a:p>
              <a:r>
                <a:rPr lang="en-US" b="1" dirty="0"/>
                <a:t>E</a:t>
              </a:r>
            </a:p>
          </p:txBody>
        </p:sp>
        <p:sp>
          <p:nvSpPr>
            <p:cNvPr id="16" name="CuadroTexto 15"/>
            <p:cNvSpPr txBox="1"/>
            <p:nvPr/>
          </p:nvSpPr>
          <p:spPr>
            <a:xfrm>
              <a:off x="934467" y="2571750"/>
              <a:ext cx="181729" cy="369332"/>
            </a:xfrm>
            <a:prstGeom prst="rect">
              <a:avLst/>
            </a:prstGeom>
            <a:noFill/>
          </p:spPr>
          <p:txBody>
            <a:bodyPr wrap="square" rtlCol="0">
              <a:spAutoFit/>
            </a:bodyPr>
            <a:lstStyle/>
            <a:p>
              <a:r>
                <a:rPr lang="en-US" b="1" dirty="0" smtClean="0"/>
                <a:t>W</a:t>
              </a:r>
              <a:endParaRPr lang="en-US" b="1" dirty="0"/>
            </a:p>
          </p:txBody>
        </p:sp>
        <p:grpSp>
          <p:nvGrpSpPr>
            <p:cNvPr id="5" name="Grupo 4"/>
            <p:cNvGrpSpPr/>
            <p:nvPr/>
          </p:nvGrpSpPr>
          <p:grpSpPr>
            <a:xfrm>
              <a:off x="957263" y="1388078"/>
              <a:ext cx="8010989" cy="5058204"/>
              <a:chOff x="957263" y="1388078"/>
              <a:chExt cx="8010989" cy="5058204"/>
            </a:xfrm>
          </p:grpSpPr>
          <p:grpSp>
            <p:nvGrpSpPr>
              <p:cNvPr id="10" name="Group 9"/>
              <p:cNvGrpSpPr/>
              <p:nvPr/>
            </p:nvGrpSpPr>
            <p:grpSpPr>
              <a:xfrm>
                <a:off x="957263" y="1388078"/>
                <a:ext cx="8010989" cy="4660915"/>
                <a:chOff x="1016897" y="1427828"/>
                <a:chExt cx="8010989" cy="4660915"/>
              </a:xfrm>
            </p:grpSpPr>
            <p:cxnSp>
              <p:nvCxnSpPr>
                <p:cNvPr id="3" name="Straight Connector 2"/>
                <p:cNvCxnSpPr/>
                <p:nvPr/>
              </p:nvCxnSpPr>
              <p:spPr>
                <a:xfrm>
                  <a:off x="1016897" y="2887725"/>
                  <a:ext cx="3206933" cy="1495"/>
                </a:xfrm>
                <a:prstGeom prst="line">
                  <a:avLst/>
                </a:prstGeom>
                <a:ln>
                  <a:prstDash val="dash"/>
                </a:ln>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6250" t="52931" r="6250"/>
                <a:stretch/>
              </p:blipFill>
              <p:spPr>
                <a:xfrm>
                  <a:off x="4682620" y="1427828"/>
                  <a:ext cx="4345266" cy="1644993"/>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6250" t="52931" r="6250"/>
                <a:stretch/>
              </p:blipFill>
              <p:spPr>
                <a:xfrm>
                  <a:off x="4682619" y="2938760"/>
                  <a:ext cx="4345267" cy="1644994"/>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6250" t="52931" r="6250"/>
                <a:stretch/>
              </p:blipFill>
              <p:spPr>
                <a:xfrm>
                  <a:off x="4682619" y="4443749"/>
                  <a:ext cx="4345267" cy="1644994"/>
                </a:xfrm>
                <a:prstGeom prst="rect">
                  <a:avLst/>
                </a:prstGeom>
              </p:spPr>
            </p:pic>
          </p:grpSp>
          <p:grpSp>
            <p:nvGrpSpPr>
              <p:cNvPr id="4" name="Grupo 3"/>
              <p:cNvGrpSpPr/>
              <p:nvPr/>
            </p:nvGrpSpPr>
            <p:grpSpPr>
              <a:xfrm>
                <a:off x="4954017" y="6057900"/>
                <a:ext cx="3224146" cy="388382"/>
                <a:chOff x="4954017" y="6057900"/>
                <a:chExt cx="3224146" cy="388382"/>
              </a:xfrm>
            </p:grpSpPr>
            <p:cxnSp>
              <p:nvCxnSpPr>
                <p:cNvPr id="20" name="Straight Connector 2"/>
                <p:cNvCxnSpPr/>
                <p:nvPr/>
              </p:nvCxnSpPr>
              <p:spPr>
                <a:xfrm>
                  <a:off x="4971230" y="6357832"/>
                  <a:ext cx="3206933" cy="1495"/>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22" name="CuadroTexto 21"/>
                <p:cNvSpPr txBox="1"/>
                <p:nvPr/>
              </p:nvSpPr>
              <p:spPr>
                <a:xfrm>
                  <a:off x="7830567" y="6057900"/>
                  <a:ext cx="181729" cy="369332"/>
                </a:xfrm>
                <a:prstGeom prst="rect">
                  <a:avLst/>
                </a:prstGeom>
                <a:noFill/>
              </p:spPr>
              <p:txBody>
                <a:bodyPr wrap="square" rtlCol="0">
                  <a:spAutoFit/>
                </a:bodyPr>
                <a:lstStyle/>
                <a:p>
                  <a:r>
                    <a:rPr lang="en-US" b="1" dirty="0"/>
                    <a:t>E</a:t>
                  </a:r>
                </a:p>
              </p:txBody>
            </p:sp>
            <p:sp>
              <p:nvSpPr>
                <p:cNvPr id="23" name="CuadroTexto 22"/>
                <p:cNvSpPr txBox="1"/>
                <p:nvPr/>
              </p:nvSpPr>
              <p:spPr>
                <a:xfrm>
                  <a:off x="4954017" y="6076950"/>
                  <a:ext cx="181729" cy="369332"/>
                </a:xfrm>
                <a:prstGeom prst="rect">
                  <a:avLst/>
                </a:prstGeom>
                <a:noFill/>
              </p:spPr>
              <p:txBody>
                <a:bodyPr wrap="square" rtlCol="0">
                  <a:spAutoFit/>
                </a:bodyPr>
                <a:lstStyle/>
                <a:p>
                  <a:r>
                    <a:rPr lang="en-US" b="1" dirty="0" smtClean="0"/>
                    <a:t>W</a:t>
                  </a:r>
                  <a:endParaRPr lang="en-US" b="1" dirty="0"/>
                </a:p>
              </p:txBody>
            </p:sp>
          </p:grpSp>
        </p:grpSp>
      </p:grpSp>
    </p:spTree>
    <p:extLst>
      <p:ext uri="{BB962C8B-B14F-4D97-AF65-F5344CB8AC3E}">
        <p14:creationId xmlns:p14="http://schemas.microsoft.com/office/powerpoint/2010/main" val="306415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and next steps</a:t>
            </a:r>
            <a:endParaRPr lang="en-GB" dirty="0"/>
          </a:p>
        </p:txBody>
      </p:sp>
      <p:sp>
        <p:nvSpPr>
          <p:cNvPr id="3" name="Content Placeholder 2"/>
          <p:cNvSpPr>
            <a:spLocks noGrp="1"/>
          </p:cNvSpPr>
          <p:nvPr>
            <p:ph idx="1"/>
          </p:nvPr>
        </p:nvSpPr>
        <p:spPr>
          <a:xfrm>
            <a:off x="464803" y="950787"/>
            <a:ext cx="8379534" cy="5386513"/>
          </a:xfrm>
        </p:spPr>
        <p:txBody>
          <a:bodyPr>
            <a:normAutofit/>
          </a:bodyPr>
          <a:lstStyle/>
          <a:p>
            <a:pPr>
              <a:spcBef>
                <a:spcPts val="1200"/>
              </a:spcBef>
            </a:pPr>
            <a:r>
              <a:rPr lang="en-GB" sz="1900" b="1" dirty="0" smtClean="0"/>
              <a:t>Regional/local source </a:t>
            </a:r>
            <a:r>
              <a:rPr lang="en-GB" sz="1900" dirty="0" smtClean="0"/>
              <a:t>contributions dominate O</a:t>
            </a:r>
            <a:r>
              <a:rPr lang="en-GB" sz="1900" baseline="-25000" dirty="0" smtClean="0"/>
              <a:t>3</a:t>
            </a:r>
            <a:r>
              <a:rPr lang="en-GB" sz="1900" dirty="0" smtClean="0"/>
              <a:t> during peaks</a:t>
            </a:r>
          </a:p>
          <a:p>
            <a:pPr lvl="1"/>
            <a:r>
              <a:rPr lang="en-GB" sz="1900" u="sng" dirty="0" smtClean="0">
                <a:solidFill>
                  <a:schemeClr val="accent1">
                    <a:lumMod val="60000"/>
                    <a:lumOff val="40000"/>
                  </a:schemeClr>
                </a:solidFill>
              </a:rPr>
              <a:t>Next</a:t>
            </a:r>
            <a:r>
              <a:rPr lang="en-GB" sz="1900" dirty="0" smtClean="0">
                <a:solidFill>
                  <a:schemeClr val="accent1">
                    <a:lumMod val="60000"/>
                    <a:lumOff val="40000"/>
                  </a:schemeClr>
                </a:solidFill>
              </a:rPr>
              <a:t>: Identify key emissions sectors.</a:t>
            </a:r>
          </a:p>
          <a:p>
            <a:r>
              <a:rPr lang="en-GB" sz="1900" b="1" dirty="0"/>
              <a:t>Imported O</a:t>
            </a:r>
            <a:r>
              <a:rPr lang="en-GB" sz="1900" b="1" baseline="-25000" dirty="0"/>
              <a:t>3</a:t>
            </a:r>
            <a:r>
              <a:rPr lang="en-GB" sz="1900" dirty="0"/>
              <a:t> to the IP is a main contributor to ground-level O</a:t>
            </a:r>
            <a:r>
              <a:rPr lang="en-GB" sz="1900" baseline="-25000" dirty="0"/>
              <a:t>3</a:t>
            </a:r>
            <a:r>
              <a:rPr lang="en-GB" sz="1900" dirty="0"/>
              <a:t> concentration overall in summer in </a:t>
            </a:r>
            <a:r>
              <a:rPr lang="en-GB" sz="1900" dirty="0" smtClean="0"/>
              <a:t>Spain (background levels). </a:t>
            </a:r>
            <a:endParaRPr lang="en-GB" sz="1900" dirty="0"/>
          </a:p>
          <a:p>
            <a:pPr lvl="1"/>
            <a:r>
              <a:rPr lang="en-GB" sz="1900" u="sng" dirty="0">
                <a:solidFill>
                  <a:schemeClr val="accent1">
                    <a:lumMod val="60000"/>
                    <a:lumOff val="40000"/>
                  </a:schemeClr>
                </a:solidFill>
              </a:rPr>
              <a:t>Next</a:t>
            </a:r>
            <a:r>
              <a:rPr lang="en-GB" sz="1900" dirty="0">
                <a:solidFill>
                  <a:schemeClr val="accent1">
                    <a:lumMod val="60000"/>
                    <a:lumOff val="40000"/>
                  </a:schemeClr>
                </a:solidFill>
              </a:rPr>
              <a:t>: Quantify the relative importance of imported vs. regional/local O</a:t>
            </a:r>
            <a:r>
              <a:rPr lang="en-GB" sz="1900" baseline="-25000" dirty="0">
                <a:solidFill>
                  <a:schemeClr val="accent1">
                    <a:lumMod val="60000"/>
                    <a:lumOff val="40000"/>
                  </a:schemeClr>
                </a:solidFill>
              </a:rPr>
              <a:t>3</a:t>
            </a:r>
            <a:r>
              <a:rPr lang="en-GB" sz="1900" dirty="0">
                <a:solidFill>
                  <a:schemeClr val="accent1">
                    <a:lumMod val="60000"/>
                    <a:lumOff val="40000"/>
                  </a:schemeClr>
                </a:solidFill>
              </a:rPr>
              <a:t>.</a:t>
            </a:r>
          </a:p>
          <a:p>
            <a:pPr lvl="1"/>
            <a:r>
              <a:rPr lang="en-GB" sz="1900" u="sng" dirty="0" smtClean="0">
                <a:solidFill>
                  <a:schemeClr val="accent1">
                    <a:lumMod val="60000"/>
                    <a:lumOff val="40000"/>
                  </a:schemeClr>
                </a:solidFill>
              </a:rPr>
              <a:t>Next</a:t>
            </a:r>
            <a:r>
              <a:rPr lang="en-GB" sz="1900" dirty="0">
                <a:solidFill>
                  <a:schemeClr val="accent1">
                    <a:lumMod val="60000"/>
                    <a:lumOff val="40000"/>
                  </a:schemeClr>
                </a:solidFill>
              </a:rPr>
              <a:t>: Design mitigation strategies should be coordinated at different scales.</a:t>
            </a:r>
          </a:p>
          <a:p>
            <a:pPr>
              <a:spcBef>
                <a:spcPts val="1200"/>
              </a:spcBef>
            </a:pPr>
            <a:r>
              <a:rPr lang="en-GB" sz="1900" b="1" dirty="0" smtClean="0"/>
              <a:t>Modelled mitigation strategies</a:t>
            </a:r>
            <a:r>
              <a:rPr lang="en-GB" sz="1900" dirty="0" smtClean="0"/>
              <a:t> have been designed mostly for targeting primary pollutants and the traffic sector. </a:t>
            </a:r>
          </a:p>
          <a:p>
            <a:pPr lvl="1"/>
            <a:r>
              <a:rPr lang="en-GB" sz="1900" u="sng" dirty="0" smtClean="0">
                <a:solidFill>
                  <a:schemeClr val="accent1">
                    <a:lumMod val="60000"/>
                    <a:lumOff val="40000"/>
                  </a:schemeClr>
                </a:solidFill>
              </a:rPr>
              <a:t>Next</a:t>
            </a:r>
            <a:r>
              <a:rPr lang="en-GB" sz="1900" dirty="0">
                <a:solidFill>
                  <a:schemeClr val="accent1">
                    <a:lumMod val="60000"/>
                    <a:lumOff val="40000"/>
                  </a:schemeClr>
                </a:solidFill>
              </a:rPr>
              <a:t>: define </a:t>
            </a:r>
            <a:r>
              <a:rPr lang="en-GB" sz="1900" dirty="0" smtClean="0">
                <a:solidFill>
                  <a:schemeClr val="accent1">
                    <a:lumMod val="60000"/>
                    <a:lumOff val="40000"/>
                  </a:schemeClr>
                </a:solidFill>
              </a:rPr>
              <a:t>air quality plan targeting O</a:t>
            </a:r>
            <a:r>
              <a:rPr lang="en-GB" sz="1900" baseline="-25000" dirty="0" smtClean="0">
                <a:solidFill>
                  <a:schemeClr val="accent1">
                    <a:lumMod val="60000"/>
                    <a:lumOff val="40000"/>
                  </a:schemeClr>
                </a:solidFill>
              </a:rPr>
              <a:t>3</a:t>
            </a:r>
            <a:r>
              <a:rPr lang="en-GB" sz="1900" dirty="0" smtClean="0">
                <a:solidFill>
                  <a:schemeClr val="accent1">
                    <a:lumMod val="60000"/>
                    <a:lumOff val="40000"/>
                  </a:schemeClr>
                </a:solidFill>
              </a:rPr>
              <a:t>. Main elements:</a:t>
            </a:r>
            <a:endParaRPr lang="en-GB" sz="1900" dirty="0">
              <a:solidFill>
                <a:schemeClr val="accent1">
                  <a:lumMod val="60000"/>
                  <a:lumOff val="40000"/>
                </a:schemeClr>
              </a:solidFill>
            </a:endParaRPr>
          </a:p>
        </p:txBody>
      </p:sp>
      <p:grpSp>
        <p:nvGrpSpPr>
          <p:cNvPr id="10" name="Group 9"/>
          <p:cNvGrpSpPr/>
          <p:nvPr/>
        </p:nvGrpSpPr>
        <p:grpSpPr>
          <a:xfrm>
            <a:off x="1010641" y="3963081"/>
            <a:ext cx="7683760" cy="2358903"/>
            <a:chOff x="1010641" y="3963081"/>
            <a:chExt cx="7683760" cy="2358903"/>
          </a:xfrm>
        </p:grpSpPr>
        <p:sp>
          <p:nvSpPr>
            <p:cNvPr id="19" name="Rectangle 18"/>
            <p:cNvSpPr/>
            <p:nvPr/>
          </p:nvSpPr>
          <p:spPr>
            <a:xfrm>
              <a:off x="1091769" y="4012138"/>
              <a:ext cx="2829901" cy="2163375"/>
            </a:xfrm>
            <a:prstGeom prst="rect">
              <a:avLst/>
            </a:prstGeom>
            <a:solidFill>
              <a:srgbClr val="FFFFFF">
                <a:lumMod val="85000"/>
              </a:srgbClr>
            </a:solidFill>
            <a:ln w="25400" cap="flat" cmpd="sng" algn="ctr">
              <a:solidFill>
                <a:srgbClr val="5F5F5F"/>
              </a:solidFill>
              <a:prstDash val="solid"/>
            </a:ln>
            <a:effectLst/>
          </p:spPr>
          <p:txBody>
            <a:bodyPr rtlCol="0" anchor="ctr"/>
            <a:lstStyle/>
            <a:p>
              <a:pPr lvl="0" algn="ctr" defTabSz="914400" fontAlgn="base">
                <a:spcBef>
                  <a:spcPct val="0"/>
                </a:spcBef>
                <a:spcAft>
                  <a:spcPct val="0"/>
                </a:spcAft>
                <a:defRPr/>
              </a:pPr>
              <a:endParaRPr kumimoji="0" lang="en-US" sz="1800" b="0" i="0" u="none" strike="noStrike" kern="0" cap="none" spc="0" normalizeH="0" baseline="0" noProof="0" dirty="0" smtClean="0">
                <a:ln>
                  <a:noFill/>
                </a:ln>
                <a:solidFill>
                  <a:srgbClr val="004990"/>
                </a:solidFill>
                <a:effectLst/>
                <a:uLnTx/>
                <a:uFillTx/>
                <a:latin typeface="Arial"/>
              </a:endParaRPr>
            </a:p>
          </p:txBody>
        </p:sp>
        <p:sp>
          <p:nvSpPr>
            <p:cNvPr id="20" name="Oval 19"/>
            <p:cNvSpPr/>
            <p:nvPr/>
          </p:nvSpPr>
          <p:spPr>
            <a:xfrm>
              <a:off x="1010641" y="3963081"/>
              <a:ext cx="360000" cy="360000"/>
            </a:xfrm>
            <a:prstGeom prst="ellipse">
              <a:avLst/>
            </a:prstGeom>
            <a:solidFill>
              <a:srgbClr val="4D4D4D"/>
            </a:solidFill>
            <a:ln w="25400" cap="flat" cmpd="sng" algn="ctr">
              <a:solidFill>
                <a:srgbClr val="4D4D4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Arial"/>
                </a:rPr>
                <a:t>1</a:t>
              </a:r>
            </a:p>
          </p:txBody>
        </p:sp>
        <p:sp>
          <p:nvSpPr>
            <p:cNvPr id="21" name="Rectangle 20"/>
            <p:cNvSpPr/>
            <p:nvPr/>
          </p:nvSpPr>
          <p:spPr>
            <a:xfrm>
              <a:off x="4508772" y="4038642"/>
              <a:ext cx="4185629" cy="667023"/>
            </a:xfrm>
            <a:prstGeom prst="rect">
              <a:avLst/>
            </a:prstGeom>
            <a:solidFill>
              <a:srgbClr val="FFFFFF">
                <a:lumMod val="85000"/>
              </a:srgbClr>
            </a:solidFill>
            <a:ln w="25400" cap="flat" cmpd="sng" algn="ctr">
              <a:solidFill>
                <a:srgbClr val="5F5F5F"/>
              </a:solidFill>
              <a:prstDash val="solid"/>
            </a:ln>
            <a:effectLst/>
          </p:spPr>
          <p:txBody>
            <a:bodyPr rtlCol="0" anchor="ctr"/>
            <a:lstStyle/>
            <a:p>
              <a:pPr lvl="0" algn="ctr" defTabSz="914400" fontAlgn="base">
                <a:spcBef>
                  <a:spcPct val="0"/>
                </a:spcBef>
                <a:spcAft>
                  <a:spcPct val="0"/>
                </a:spcAft>
                <a:defRPr/>
              </a:pPr>
              <a:r>
                <a:rPr lang="en-GB" b="1" dirty="0" smtClean="0"/>
                <a:t>Source sensitivity</a:t>
              </a:r>
            </a:p>
            <a:p>
              <a:pPr lvl="0" algn="ctr" defTabSz="914400" fontAlgn="base">
                <a:spcBef>
                  <a:spcPct val="0"/>
                </a:spcBef>
                <a:spcAft>
                  <a:spcPct val="0"/>
                </a:spcAft>
                <a:defRPr/>
              </a:pPr>
              <a:r>
                <a:rPr lang="en-GB" sz="1600" dirty="0" smtClean="0"/>
                <a:t>(</a:t>
              </a:r>
              <a:r>
                <a:rPr lang="en-GB" sz="1600" dirty="0"/>
                <a:t>regions </a:t>
              </a:r>
              <a:r>
                <a:rPr lang="en-GB" sz="1600" dirty="0" smtClean="0"/>
                <a:t>&amp; sectors)</a:t>
              </a:r>
              <a:endParaRPr kumimoji="0" lang="en-US" sz="1600" b="0" i="0" u="none" strike="noStrike" kern="0" cap="none" spc="0" normalizeH="0" baseline="0" noProof="0" dirty="0" smtClean="0">
                <a:ln>
                  <a:noFill/>
                </a:ln>
                <a:solidFill>
                  <a:srgbClr val="004990"/>
                </a:solidFill>
                <a:effectLst/>
                <a:uLnTx/>
                <a:uFillTx/>
                <a:latin typeface="Arial"/>
              </a:endParaRPr>
            </a:p>
          </p:txBody>
        </p:sp>
        <p:sp>
          <p:nvSpPr>
            <p:cNvPr id="23" name="Rectangle 22"/>
            <p:cNvSpPr/>
            <p:nvPr/>
          </p:nvSpPr>
          <p:spPr>
            <a:xfrm>
              <a:off x="4491559" y="5625111"/>
              <a:ext cx="4190764" cy="578192"/>
            </a:xfrm>
            <a:prstGeom prst="rect">
              <a:avLst/>
            </a:prstGeom>
            <a:solidFill>
              <a:srgbClr val="FFFFFF">
                <a:lumMod val="85000"/>
              </a:srgbClr>
            </a:solidFill>
            <a:ln w="25400" cap="flat" cmpd="sng" algn="ctr">
              <a:solidFill>
                <a:srgbClr val="5F5F5F"/>
              </a:solidFill>
              <a:prstDash val="solid"/>
            </a:ln>
            <a:effectLst/>
          </p:spPr>
          <p:txBody>
            <a:bodyPr rtlCol="0" anchor="ctr"/>
            <a:lstStyle/>
            <a:p>
              <a:pPr algn="ctr" defTabSz="914400" fontAlgn="base">
                <a:spcBef>
                  <a:spcPct val="0"/>
                </a:spcBef>
                <a:spcAft>
                  <a:spcPct val="0"/>
                </a:spcAft>
                <a:defRPr/>
              </a:pPr>
              <a:r>
                <a:rPr kumimoji="0" lang="en-US" sz="1800" b="0" i="0" u="none" strike="noStrike" kern="0" cap="none" spc="0" normalizeH="0" baseline="0" noProof="0" dirty="0" smtClean="0">
                  <a:ln>
                    <a:noFill/>
                  </a:ln>
                  <a:solidFill>
                    <a:srgbClr val="004990"/>
                  </a:solidFill>
                  <a:effectLst/>
                  <a:uLnTx/>
                  <a:uFillTx/>
                  <a:latin typeface="Arial"/>
                </a:rPr>
                <a:t> </a:t>
              </a:r>
              <a:endParaRPr lang="en-GB" noProof="0" dirty="0"/>
            </a:p>
            <a:p>
              <a:pPr algn="ctr" defTabSz="914400" fontAlgn="base">
                <a:spcBef>
                  <a:spcPct val="0"/>
                </a:spcBef>
                <a:spcAft>
                  <a:spcPct val="0"/>
                </a:spcAft>
                <a:defRPr/>
              </a:pPr>
              <a:r>
                <a:rPr lang="en-GB" b="1" dirty="0" smtClean="0"/>
                <a:t>Test </a:t>
              </a:r>
              <a:r>
                <a:rPr lang="en-GB" b="1" dirty="0"/>
                <a:t>“potential mitigation strategies” </a:t>
              </a:r>
              <a:r>
                <a:rPr lang="en-GB" b="1" dirty="0" smtClean="0"/>
                <a:t> </a:t>
              </a:r>
              <a:r>
                <a:rPr lang="en-GB" sz="1600" dirty="0"/>
                <a:t>(modelling)</a:t>
              </a:r>
              <a:endParaRPr lang="en-GB" sz="1400" dirty="0"/>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4990"/>
                </a:solidFill>
                <a:effectLst/>
                <a:uLnTx/>
                <a:uFillTx/>
                <a:latin typeface="Arial"/>
              </a:endParaRPr>
            </a:p>
          </p:txBody>
        </p:sp>
        <p:sp>
          <p:nvSpPr>
            <p:cNvPr id="26" name="Rectangle 25"/>
            <p:cNvSpPr/>
            <p:nvPr/>
          </p:nvSpPr>
          <p:spPr>
            <a:xfrm>
              <a:off x="4491559" y="4848222"/>
              <a:ext cx="4190764" cy="639139"/>
            </a:xfrm>
            <a:prstGeom prst="rect">
              <a:avLst/>
            </a:prstGeom>
            <a:solidFill>
              <a:srgbClr val="FFFFFF">
                <a:lumMod val="85000"/>
              </a:srgbClr>
            </a:solidFill>
            <a:ln w="25400" cap="flat" cmpd="sng" algn="ctr">
              <a:solidFill>
                <a:srgbClr val="5F5F5F"/>
              </a:solidFill>
              <a:prstDash val="solid"/>
            </a:ln>
            <a:effectLst/>
          </p:spPr>
          <p:txBody>
            <a:bodyPr rtlCol="0" anchor="ctr"/>
            <a:lstStyle/>
            <a:p>
              <a:pPr lvl="0" algn="ctr" defTabSz="914400" fontAlgn="base">
                <a:spcBef>
                  <a:spcPct val="0"/>
                </a:spcBef>
                <a:spcAft>
                  <a:spcPct val="0"/>
                </a:spcAft>
                <a:defRPr/>
              </a:pPr>
              <a:r>
                <a:rPr kumimoji="0" lang="en-US" sz="1800" b="0" i="0" u="none" strike="noStrike" kern="0" cap="none" spc="0" normalizeH="0" baseline="0" noProof="0" dirty="0" smtClean="0">
                  <a:ln>
                    <a:noFill/>
                  </a:ln>
                  <a:solidFill>
                    <a:srgbClr val="004990"/>
                  </a:solidFill>
                  <a:effectLst/>
                  <a:uLnTx/>
                  <a:uFillTx/>
                  <a:latin typeface="Arial"/>
                </a:rPr>
                <a:t> </a:t>
              </a:r>
              <a:r>
                <a:rPr lang="en-GB" b="1" dirty="0"/>
                <a:t>Design mitigation </a:t>
              </a:r>
              <a:r>
                <a:rPr lang="en-GB" b="1" dirty="0" smtClean="0"/>
                <a:t>strategies</a:t>
              </a:r>
            </a:p>
            <a:p>
              <a:pPr lvl="0" algn="ctr" defTabSz="914400" fontAlgn="base">
                <a:spcBef>
                  <a:spcPct val="0"/>
                </a:spcBef>
                <a:spcAft>
                  <a:spcPct val="0"/>
                </a:spcAft>
                <a:defRPr/>
              </a:pPr>
              <a:r>
                <a:rPr lang="en-GB" sz="1600" dirty="0" smtClean="0"/>
                <a:t> (multiscale &amp; climate)</a:t>
              </a:r>
              <a:endParaRPr kumimoji="0" lang="en-US" sz="1800" b="0" i="0" u="none" strike="noStrike" kern="0" cap="none" spc="0" normalizeH="0" baseline="0" noProof="0" dirty="0" smtClean="0">
                <a:ln>
                  <a:noFill/>
                </a:ln>
                <a:solidFill>
                  <a:srgbClr val="004990"/>
                </a:solidFill>
                <a:effectLst/>
                <a:uLnTx/>
                <a:uFillTx/>
                <a:latin typeface="Arial"/>
              </a:endParaRPr>
            </a:p>
          </p:txBody>
        </p:sp>
        <p:sp>
          <p:nvSpPr>
            <p:cNvPr id="5" name="Right Arrow 4"/>
            <p:cNvSpPr/>
            <p:nvPr/>
          </p:nvSpPr>
          <p:spPr>
            <a:xfrm>
              <a:off x="3774556" y="3976112"/>
              <a:ext cx="647952" cy="39382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6" name="Left-Right Arrow 5"/>
            <p:cNvSpPr/>
            <p:nvPr/>
          </p:nvSpPr>
          <p:spPr>
            <a:xfrm rot="5400000">
              <a:off x="8171273" y="5461106"/>
              <a:ext cx="718610" cy="257402"/>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29" name="Oval 28"/>
            <p:cNvSpPr/>
            <p:nvPr/>
          </p:nvSpPr>
          <p:spPr>
            <a:xfrm>
              <a:off x="4422508" y="3976333"/>
              <a:ext cx="360000" cy="360000"/>
            </a:xfrm>
            <a:prstGeom prst="ellipse">
              <a:avLst/>
            </a:prstGeom>
            <a:solidFill>
              <a:srgbClr val="4D4D4D"/>
            </a:solidFill>
            <a:ln w="25400" cap="flat" cmpd="sng" algn="ctr">
              <a:solidFill>
                <a:srgbClr val="4D4D4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Arial"/>
                </a:rPr>
                <a:t>2</a:t>
              </a:r>
            </a:p>
          </p:txBody>
        </p:sp>
        <p:sp>
          <p:nvSpPr>
            <p:cNvPr id="30" name="Oval 29"/>
            <p:cNvSpPr/>
            <p:nvPr/>
          </p:nvSpPr>
          <p:spPr>
            <a:xfrm>
              <a:off x="4410430" y="4740237"/>
              <a:ext cx="360000" cy="360000"/>
            </a:xfrm>
            <a:prstGeom prst="ellipse">
              <a:avLst/>
            </a:prstGeom>
            <a:solidFill>
              <a:srgbClr val="4D4D4D"/>
            </a:solidFill>
            <a:ln w="25400" cap="flat" cmpd="sng" algn="ctr">
              <a:solidFill>
                <a:srgbClr val="4D4D4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Arial"/>
                </a:rPr>
                <a:t>3</a:t>
              </a:r>
            </a:p>
          </p:txBody>
        </p:sp>
        <p:sp>
          <p:nvSpPr>
            <p:cNvPr id="31" name="Oval 30"/>
            <p:cNvSpPr/>
            <p:nvPr/>
          </p:nvSpPr>
          <p:spPr>
            <a:xfrm>
              <a:off x="4406109" y="5524429"/>
              <a:ext cx="360000" cy="360000"/>
            </a:xfrm>
            <a:prstGeom prst="ellipse">
              <a:avLst/>
            </a:prstGeom>
            <a:solidFill>
              <a:srgbClr val="4D4D4D"/>
            </a:solidFill>
            <a:ln w="25400" cap="flat" cmpd="sng" algn="ctr">
              <a:solidFill>
                <a:srgbClr val="4D4D4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b="1" kern="0" dirty="0">
                  <a:solidFill>
                    <a:srgbClr val="FFFFFF"/>
                  </a:solidFill>
                  <a:latin typeface="Arial"/>
                </a:rPr>
                <a:t>4</a:t>
              </a:r>
              <a:endParaRPr kumimoji="0" lang="en-US" b="1" i="0" u="none" strike="noStrike" kern="0" cap="none" spc="0" normalizeH="0" baseline="0" noProof="0" dirty="0" smtClean="0">
                <a:ln>
                  <a:noFill/>
                </a:ln>
                <a:solidFill>
                  <a:srgbClr val="FFFFFF"/>
                </a:solidFill>
                <a:effectLst/>
                <a:uLnTx/>
                <a:uFillTx/>
                <a:latin typeface="Arial"/>
              </a:endParaRPr>
            </a:p>
          </p:txBody>
        </p:sp>
        <p:sp>
          <p:nvSpPr>
            <p:cNvPr id="32" name="Right Arrow 31"/>
            <p:cNvSpPr/>
            <p:nvPr/>
          </p:nvSpPr>
          <p:spPr>
            <a:xfrm rot="5400000">
              <a:off x="8302100" y="4678541"/>
              <a:ext cx="469773" cy="27021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8" name="TextBox 17"/>
            <p:cNvSpPr txBox="1"/>
            <p:nvPr/>
          </p:nvSpPr>
          <p:spPr>
            <a:xfrm>
              <a:off x="1238881" y="4933302"/>
              <a:ext cx="2535675" cy="61555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b="1" dirty="0" smtClean="0"/>
                <a:t>Observations</a:t>
              </a:r>
            </a:p>
            <a:p>
              <a:pPr algn="ctr"/>
              <a:r>
                <a:rPr lang="en-GB" sz="1600" dirty="0" smtClean="0"/>
                <a:t>(AQ &amp; Meteorology)</a:t>
              </a:r>
              <a:endParaRPr lang="en-GB" sz="1600" dirty="0"/>
            </a:p>
          </p:txBody>
        </p:sp>
        <p:sp>
          <p:nvSpPr>
            <p:cNvPr id="8" name="TextBox 7"/>
            <p:cNvSpPr txBox="1"/>
            <p:nvPr/>
          </p:nvSpPr>
          <p:spPr>
            <a:xfrm>
              <a:off x="1225629" y="5583320"/>
              <a:ext cx="2705100" cy="738664"/>
            </a:xfrm>
            <a:prstGeom prst="rect">
              <a:avLst/>
            </a:prstGeom>
            <a:noFill/>
          </p:spPr>
          <p:txBody>
            <a:bodyPr wrap="square" rtlCol="0">
              <a:spAutoFit/>
            </a:bodyPr>
            <a:lstStyle/>
            <a:p>
              <a:r>
                <a:rPr lang="en-GB" sz="1050" dirty="0" smtClean="0"/>
                <a:t>+ More O</a:t>
              </a:r>
              <a:r>
                <a:rPr lang="en-GB" sz="1050" baseline="-25000" dirty="0" smtClean="0"/>
                <a:t>3</a:t>
              </a:r>
              <a:r>
                <a:rPr lang="en-GB" sz="1050" dirty="0" smtClean="0"/>
                <a:t> episodes or campaigns</a:t>
              </a:r>
            </a:p>
            <a:p>
              <a:r>
                <a:rPr lang="en-GB" sz="1050" dirty="0" smtClean="0"/>
                <a:t>+ Model evaluation</a:t>
              </a:r>
            </a:p>
            <a:p>
              <a:r>
                <a:rPr lang="en-GB" sz="1050" dirty="0" smtClean="0"/>
                <a:t>+ Comprehensive assessment</a:t>
              </a:r>
              <a:endParaRPr lang="en-GB" sz="1050" dirty="0"/>
            </a:p>
            <a:p>
              <a:endParaRPr lang="en-GB" sz="1050" dirty="0"/>
            </a:p>
          </p:txBody>
        </p:sp>
        <p:sp>
          <p:nvSpPr>
            <p:cNvPr id="9" name="TextBox 8"/>
            <p:cNvSpPr txBox="1"/>
            <p:nvPr/>
          </p:nvSpPr>
          <p:spPr>
            <a:xfrm>
              <a:off x="1119649" y="4050317"/>
              <a:ext cx="2802021" cy="615553"/>
            </a:xfrm>
            <a:prstGeom prst="rect">
              <a:avLst/>
            </a:prstGeom>
            <a:noFill/>
          </p:spPr>
          <p:txBody>
            <a:bodyPr wrap="square" rtlCol="0">
              <a:spAutoFit/>
            </a:bodyPr>
            <a:lstStyle/>
            <a:p>
              <a:pPr algn="ctr"/>
              <a:r>
                <a:rPr lang="en-US" kern="0" dirty="0">
                  <a:solidFill>
                    <a:srgbClr val="004990"/>
                  </a:solidFill>
                  <a:latin typeface="Arial"/>
                </a:rPr>
                <a:t> </a:t>
              </a:r>
              <a:r>
                <a:rPr lang="en-GB" b="1" dirty="0"/>
                <a:t>Source apportionment </a:t>
              </a:r>
              <a:r>
                <a:rPr lang="en-GB" sz="1600" dirty="0"/>
                <a:t>(regions &amp; sectors</a:t>
              </a:r>
              <a:r>
                <a:rPr lang="en-GB" sz="1600" dirty="0" smtClean="0"/>
                <a:t>)</a:t>
              </a:r>
              <a:endParaRPr lang="en-GB" sz="1600" dirty="0"/>
            </a:p>
          </p:txBody>
        </p:sp>
        <p:sp>
          <p:nvSpPr>
            <p:cNvPr id="24" name="Left-Right Arrow 23"/>
            <p:cNvSpPr/>
            <p:nvPr/>
          </p:nvSpPr>
          <p:spPr>
            <a:xfrm rot="5400000">
              <a:off x="2313542" y="4686411"/>
              <a:ext cx="292948" cy="142299"/>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0052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35482" y="2732809"/>
            <a:ext cx="5372100" cy="3293209"/>
          </a:xfrm>
          <a:prstGeom prst="rect">
            <a:avLst/>
          </a:prstGeom>
          <a:solidFill>
            <a:srgbClr val="7F7F7F">
              <a:alpha val="23137"/>
            </a:srgbClr>
          </a:solidFill>
        </p:spPr>
        <p:txBody>
          <a:bodyPr wrap="square" rtlCol="0">
            <a:spAutoFit/>
          </a:bodyPr>
          <a:lstStyle/>
          <a:p>
            <a:r>
              <a:rPr lang="en-GB" sz="1600" b="1" dirty="0">
                <a:solidFill>
                  <a:schemeClr val="accent1"/>
                </a:solidFill>
              </a:rPr>
              <a:t>Acknowledgments </a:t>
            </a:r>
            <a:endParaRPr lang="en-GB" sz="1600" b="1" dirty="0" smtClean="0">
              <a:solidFill>
                <a:schemeClr val="accent1"/>
              </a:solidFill>
            </a:endParaRPr>
          </a:p>
          <a:p>
            <a:pPr marL="285750" indent="-285750">
              <a:buFont typeface="Arial" panose="020B0604020202020204" pitchFamily="34" charset="0"/>
              <a:buChar char="•"/>
            </a:pPr>
            <a:r>
              <a:rPr lang="en-GB" sz="1600" dirty="0" smtClean="0">
                <a:solidFill>
                  <a:schemeClr val="accent1"/>
                </a:solidFill>
              </a:rPr>
              <a:t>Spanish </a:t>
            </a:r>
            <a:r>
              <a:rPr lang="en-GB" sz="1600" dirty="0">
                <a:solidFill>
                  <a:schemeClr val="accent1"/>
                </a:solidFill>
              </a:rPr>
              <a:t>Ministry of Economy and Competitiveness </a:t>
            </a:r>
            <a:r>
              <a:rPr lang="en-GB" sz="1600" dirty="0" smtClean="0">
                <a:solidFill>
                  <a:schemeClr val="accent1"/>
                </a:solidFill>
              </a:rPr>
              <a:t>under </a:t>
            </a:r>
            <a:r>
              <a:rPr lang="en-GB" sz="1600" dirty="0">
                <a:solidFill>
                  <a:schemeClr val="accent1"/>
                </a:solidFill>
              </a:rPr>
              <a:t>the project PAISA (CGL2016-75725-R). </a:t>
            </a:r>
            <a:endParaRPr lang="en-GB" sz="1600" dirty="0" smtClean="0">
              <a:solidFill>
                <a:schemeClr val="accent1"/>
              </a:solidFill>
            </a:endParaRPr>
          </a:p>
          <a:p>
            <a:pPr marL="285750" indent="-285750">
              <a:buFont typeface="Arial" panose="020B0604020202020204" pitchFamily="34" charset="0"/>
              <a:buChar char="•"/>
            </a:pPr>
            <a:r>
              <a:rPr lang="en-GB" sz="1600" dirty="0" smtClean="0">
                <a:solidFill>
                  <a:schemeClr val="accent1"/>
                </a:solidFill>
              </a:rPr>
              <a:t>High </a:t>
            </a:r>
            <a:r>
              <a:rPr lang="en-GB" sz="1600" dirty="0">
                <a:solidFill>
                  <a:schemeClr val="accent1"/>
                </a:solidFill>
              </a:rPr>
              <a:t>Performance Computer resources of the “Red Española de </a:t>
            </a:r>
            <a:r>
              <a:rPr lang="en-GB" sz="1600" dirty="0" err="1">
                <a:solidFill>
                  <a:schemeClr val="accent1"/>
                </a:solidFill>
              </a:rPr>
              <a:t>Supercomputación</a:t>
            </a:r>
            <a:r>
              <a:rPr lang="en-GB" sz="1600" dirty="0">
                <a:solidFill>
                  <a:schemeClr val="accent1"/>
                </a:solidFill>
              </a:rPr>
              <a:t>” (AECT-2017-1-0008). </a:t>
            </a:r>
            <a:endParaRPr lang="en-GB" sz="1600" dirty="0" smtClean="0">
              <a:solidFill>
                <a:schemeClr val="accent1"/>
              </a:solidFill>
            </a:endParaRPr>
          </a:p>
          <a:p>
            <a:pPr marL="285750" indent="-285750">
              <a:buFont typeface="Arial" panose="020B0604020202020204" pitchFamily="34" charset="0"/>
              <a:buChar char="•"/>
            </a:pPr>
            <a:r>
              <a:rPr lang="en-GB" sz="1600" dirty="0" smtClean="0">
                <a:solidFill>
                  <a:schemeClr val="accent1"/>
                </a:solidFill>
              </a:rPr>
              <a:t>Computational Earth Science team - BSC</a:t>
            </a:r>
          </a:p>
          <a:p>
            <a:pPr marL="285750" indent="-285750">
              <a:buFont typeface="Arial" panose="020B0604020202020204" pitchFamily="34" charset="0"/>
              <a:buChar char="•"/>
            </a:pPr>
            <a:endParaRPr lang="en-GB" sz="1600" dirty="0" smtClean="0">
              <a:solidFill>
                <a:schemeClr val="accent1"/>
              </a:solidFill>
            </a:endParaRPr>
          </a:p>
          <a:p>
            <a:r>
              <a:rPr lang="en-GB" sz="1600" b="1" dirty="0" smtClean="0">
                <a:solidFill>
                  <a:schemeClr val="accent1"/>
                </a:solidFill>
              </a:rPr>
              <a:t>References: </a:t>
            </a:r>
          </a:p>
          <a:p>
            <a:pPr marL="285750" indent="-285750">
              <a:buFont typeface="Arial" panose="020B0604020202020204" pitchFamily="34" charset="0"/>
              <a:buChar char="•"/>
            </a:pPr>
            <a:r>
              <a:rPr lang="en-GB" sz="1600" dirty="0">
                <a:solidFill>
                  <a:schemeClr val="accent1"/>
                </a:solidFill>
              </a:rPr>
              <a:t>Pay, M.T., </a:t>
            </a:r>
            <a:r>
              <a:rPr lang="en-GB" sz="1600" dirty="0" err="1">
                <a:solidFill>
                  <a:schemeClr val="accent1"/>
                </a:solidFill>
              </a:rPr>
              <a:t>Gangoiti</a:t>
            </a:r>
            <a:r>
              <a:rPr lang="en-GB" sz="1600" dirty="0">
                <a:solidFill>
                  <a:schemeClr val="accent1"/>
                </a:solidFill>
              </a:rPr>
              <a:t>, G., Guevara, M., </a:t>
            </a:r>
            <a:r>
              <a:rPr lang="en-GB" sz="1600" dirty="0" err="1">
                <a:solidFill>
                  <a:schemeClr val="accent1"/>
                </a:solidFill>
              </a:rPr>
              <a:t>Napelenok</a:t>
            </a:r>
            <a:r>
              <a:rPr lang="en-GB" sz="1600" dirty="0">
                <a:solidFill>
                  <a:schemeClr val="accent1"/>
                </a:solidFill>
              </a:rPr>
              <a:t>, S., </a:t>
            </a:r>
            <a:r>
              <a:rPr lang="en-GB" sz="1600" dirty="0" err="1">
                <a:solidFill>
                  <a:schemeClr val="accent1"/>
                </a:solidFill>
              </a:rPr>
              <a:t>Querol</a:t>
            </a:r>
            <a:r>
              <a:rPr lang="en-GB" sz="1600" dirty="0">
                <a:solidFill>
                  <a:schemeClr val="accent1"/>
                </a:solidFill>
              </a:rPr>
              <a:t>, X., </a:t>
            </a:r>
            <a:r>
              <a:rPr lang="en-GB" sz="1600" dirty="0" err="1">
                <a:solidFill>
                  <a:schemeClr val="accent1"/>
                </a:solidFill>
              </a:rPr>
              <a:t>Jorba</a:t>
            </a:r>
            <a:r>
              <a:rPr lang="en-GB" sz="1600" dirty="0">
                <a:solidFill>
                  <a:schemeClr val="accent1"/>
                </a:solidFill>
              </a:rPr>
              <a:t>, O., Pérez </a:t>
            </a:r>
            <a:r>
              <a:rPr lang="en-GB" sz="1600" dirty="0" err="1">
                <a:solidFill>
                  <a:schemeClr val="accent1"/>
                </a:solidFill>
              </a:rPr>
              <a:t>García</a:t>
            </a:r>
            <a:r>
              <a:rPr lang="en-GB" sz="1600" dirty="0">
                <a:solidFill>
                  <a:schemeClr val="accent1"/>
                </a:solidFill>
              </a:rPr>
              <a:t>-Pando, C. </a:t>
            </a:r>
            <a:r>
              <a:rPr lang="en-GB" sz="1600" i="1" dirty="0">
                <a:solidFill>
                  <a:schemeClr val="accent1"/>
                </a:solidFill>
              </a:rPr>
              <a:t>A source apportionment assessment of ozone concentrations in peak summer events over the Iberian </a:t>
            </a:r>
            <a:r>
              <a:rPr lang="en-GB" sz="1600" i="1" dirty="0" smtClean="0">
                <a:solidFill>
                  <a:schemeClr val="accent1"/>
                </a:solidFill>
              </a:rPr>
              <a:t>Peninsula</a:t>
            </a:r>
            <a:r>
              <a:rPr lang="en-GB" sz="1600" dirty="0" smtClean="0">
                <a:solidFill>
                  <a:schemeClr val="accent1"/>
                </a:solidFill>
              </a:rPr>
              <a:t>. Atmos. Chem. Phys., Diss. </a:t>
            </a:r>
            <a:endParaRPr lang="en-GB" sz="1600" dirty="0">
              <a:solidFill>
                <a:schemeClr val="accent1"/>
              </a:solidFill>
            </a:endParaRPr>
          </a:p>
        </p:txBody>
      </p:sp>
      <p:pic>
        <p:nvPicPr>
          <p:cNvPr id="9" name="Picture 8"/>
          <p:cNvPicPr>
            <a:picLocks noChangeAspect="1"/>
          </p:cNvPicPr>
          <p:nvPr/>
        </p:nvPicPr>
        <p:blipFill>
          <a:blip r:embed="rId3"/>
          <a:stretch>
            <a:fillRect/>
          </a:stretch>
        </p:blipFill>
        <p:spPr>
          <a:xfrm>
            <a:off x="3835400" y="1425597"/>
            <a:ext cx="1600199" cy="846858"/>
          </a:xfrm>
          <a:prstGeom prst="rect">
            <a:avLst/>
          </a:prstGeom>
        </p:spPr>
      </p:pic>
      <p:pic>
        <p:nvPicPr>
          <p:cNvPr id="10" name="Picture 9"/>
          <p:cNvPicPr>
            <a:picLocks noChangeAspect="1"/>
          </p:cNvPicPr>
          <p:nvPr/>
        </p:nvPicPr>
        <p:blipFill>
          <a:blip r:embed="rId4"/>
          <a:stretch>
            <a:fillRect/>
          </a:stretch>
        </p:blipFill>
        <p:spPr>
          <a:xfrm>
            <a:off x="5644903" y="1425597"/>
            <a:ext cx="3062679" cy="692827"/>
          </a:xfrm>
          <a:prstGeom prst="rect">
            <a:avLst/>
          </a:prstGeom>
        </p:spPr>
      </p:pic>
      <p:sp>
        <p:nvSpPr>
          <p:cNvPr id="13" name="Rectangle 12"/>
          <p:cNvSpPr/>
          <p:nvPr/>
        </p:nvSpPr>
        <p:spPr>
          <a:xfrm>
            <a:off x="176645" y="301336"/>
            <a:ext cx="2660073" cy="1652154"/>
          </a:xfrm>
          <a:prstGeom prst="rect">
            <a:avLst/>
          </a:prstGeom>
          <a:solidFill>
            <a:srgbClr val="124484">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t> Thank you! </a:t>
            </a:r>
            <a:endParaRPr lang="en-GB" sz="4000" b="1" dirty="0"/>
          </a:p>
        </p:txBody>
      </p:sp>
    </p:spTree>
    <p:extLst>
      <p:ext uri="{BB962C8B-B14F-4D97-AF65-F5344CB8AC3E}">
        <p14:creationId xmlns:p14="http://schemas.microsoft.com/office/powerpoint/2010/main" val="1528023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CALIOPE air quality forecast system</a:t>
            </a:r>
            <a:br>
              <a:rPr lang="en-US" dirty="0" smtClean="0"/>
            </a:br>
            <a:r>
              <a:rPr lang="en-US" sz="2400" b="0" dirty="0" smtClean="0">
                <a:hlinkClick r:id="rId3"/>
              </a:rPr>
              <a:t>www.bsc.es/caliope</a:t>
            </a:r>
            <a:r>
              <a:rPr lang="en-US" sz="2400" b="0" dirty="0" smtClean="0"/>
              <a:t> </a:t>
            </a:r>
            <a:r>
              <a:rPr lang="en-US" dirty="0" smtClean="0"/>
              <a:t/>
            </a:r>
            <a:br>
              <a:rPr lang="en-US" dirty="0" smtClean="0"/>
            </a:br>
            <a:endParaRPr lang="en-US" sz="2000" b="0" dirty="0"/>
          </a:p>
        </p:txBody>
      </p:sp>
      <p:sp>
        <p:nvSpPr>
          <p:cNvPr id="3" name="Content Placeholder 2"/>
          <p:cNvSpPr>
            <a:spLocks noGrp="1"/>
          </p:cNvSpPr>
          <p:nvPr>
            <p:ph idx="1"/>
          </p:nvPr>
        </p:nvSpPr>
        <p:spPr>
          <a:xfrm>
            <a:off x="464803" y="1215072"/>
            <a:ext cx="8229598" cy="1908272"/>
          </a:xfrm>
        </p:spPr>
        <p:txBody>
          <a:bodyPr/>
          <a:lstStyle/>
          <a:p>
            <a:pPr marL="0" indent="0">
              <a:buNone/>
            </a:pPr>
            <a:endParaRPr lang="en-US" dirty="0" smtClean="0"/>
          </a:p>
          <a:p>
            <a:pPr marL="0" lvl="0" indent="0">
              <a:buNone/>
            </a:pPr>
            <a:endParaRPr lang="en-US" dirty="0" smtClean="0"/>
          </a:p>
          <a:p>
            <a:pPr lvl="0"/>
            <a:endParaRPr lang="ca-ES" dirty="0"/>
          </a:p>
          <a:p>
            <a:endParaRPr lang="en-US" dirty="0"/>
          </a:p>
        </p:txBody>
      </p:sp>
      <p:sp>
        <p:nvSpPr>
          <p:cNvPr id="22" name="Rectángulo 34"/>
          <p:cNvSpPr>
            <a:spLocks noChangeArrowheads="1"/>
          </p:cNvSpPr>
          <p:nvPr/>
        </p:nvSpPr>
        <p:spPr bwMode="auto">
          <a:xfrm>
            <a:off x="5114715" y="6430706"/>
            <a:ext cx="2887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en-GB" altLang="es-ES" sz="1200" dirty="0" smtClean="0">
                <a:solidFill>
                  <a:srgbClr val="004990"/>
                </a:solidFill>
              </a:rPr>
              <a:t>Smart city platform</a:t>
            </a:r>
            <a:endParaRPr lang="en-GB" altLang="es-ES" sz="1400" dirty="0">
              <a:solidFill>
                <a:srgbClr val="004990"/>
              </a:solidFill>
            </a:endParaRPr>
          </a:p>
        </p:txBody>
      </p:sp>
      <p:pic>
        <p:nvPicPr>
          <p:cNvPr id="23" name="Picture 22"/>
          <p:cNvPicPr>
            <a:picLocks noChangeAspect="1"/>
          </p:cNvPicPr>
          <p:nvPr/>
        </p:nvPicPr>
        <p:blipFill>
          <a:blip r:embed="rId4"/>
          <a:stretch>
            <a:fillRect/>
          </a:stretch>
        </p:blipFill>
        <p:spPr>
          <a:xfrm>
            <a:off x="459794" y="1650047"/>
            <a:ext cx="3877720" cy="4127457"/>
          </a:xfrm>
          <a:prstGeom prst="rect">
            <a:avLst/>
          </a:prstGeom>
        </p:spPr>
      </p:pic>
      <p:cxnSp>
        <p:nvCxnSpPr>
          <p:cNvPr id="26" name="Curved Connector 25"/>
          <p:cNvCxnSpPr/>
          <p:nvPr/>
        </p:nvCxnSpPr>
        <p:spPr>
          <a:xfrm>
            <a:off x="4336352" y="2220064"/>
            <a:ext cx="444325" cy="1"/>
          </a:xfrm>
          <a:prstGeom prst="curvedConnector3">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80457" y="2220064"/>
            <a:ext cx="0" cy="29940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flipV="1">
            <a:off x="4327034" y="3686125"/>
            <a:ext cx="499700" cy="1"/>
          </a:xfrm>
          <a:prstGeom prst="curvedConnector3">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flipV="1">
            <a:off x="4327644" y="5214137"/>
            <a:ext cx="452813" cy="1"/>
          </a:xfrm>
          <a:prstGeom prst="curvedConnector3">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791809" y="1102985"/>
            <a:ext cx="4077463" cy="5678328"/>
            <a:chOff x="4810859" y="1109335"/>
            <a:chExt cx="4077463" cy="5678328"/>
          </a:xfrm>
        </p:grpSpPr>
        <p:grpSp>
          <p:nvGrpSpPr>
            <p:cNvPr id="6" name="Group 5"/>
            <p:cNvGrpSpPr/>
            <p:nvPr/>
          </p:nvGrpSpPr>
          <p:grpSpPr>
            <a:xfrm>
              <a:off x="4810859" y="1111343"/>
              <a:ext cx="4077463" cy="5617807"/>
              <a:chOff x="4810859" y="1111343"/>
              <a:chExt cx="4077463" cy="5617807"/>
            </a:xfrm>
          </p:grpSpPr>
          <p:sp>
            <p:nvSpPr>
              <p:cNvPr id="36" name="Rectangle 35"/>
              <p:cNvSpPr/>
              <p:nvPr/>
            </p:nvSpPr>
            <p:spPr>
              <a:xfrm>
                <a:off x="5310559" y="1111343"/>
                <a:ext cx="3577763" cy="5617807"/>
              </a:xfrm>
              <a:prstGeom prst="rect">
                <a:avLst/>
              </a:prstGeom>
              <a:ln w="2857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35" name="Curved Connector 34"/>
              <p:cNvCxnSpPr/>
              <p:nvPr/>
            </p:nvCxnSpPr>
            <p:spPr>
              <a:xfrm flipV="1">
                <a:off x="4810859" y="3692477"/>
                <a:ext cx="499700" cy="1"/>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grpSp>
        <p:pic>
          <p:nvPicPr>
            <p:cNvPr id="12" name="Picture 4" descr="http://www.bsc.es/int/AQFcv2/MN/eu/latest/BSC-ES_FORECAST_NOx_ANIM.gif"/>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23347" y="1564159"/>
              <a:ext cx="2143607" cy="1607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bsc.es/int/AQFcv2/MN/ip/latest/BSC-ES_FORECAST_NOx_ANIM.gif"/>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33961" y="1856784"/>
              <a:ext cx="1991440" cy="149358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5310559" y="1109335"/>
              <a:ext cx="3577763"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b="1" dirty="0" smtClean="0">
                  <a:solidFill>
                    <a:schemeClr val="bg1"/>
                  </a:solidFill>
                </a:rPr>
                <a:t>Air quality products</a:t>
              </a:r>
              <a:endParaRPr lang="en-GB" b="1" dirty="0">
                <a:solidFill>
                  <a:schemeClr val="bg1"/>
                </a:solidFill>
              </a:endParaRPr>
            </a:p>
          </p:txBody>
        </p:sp>
        <p:pic>
          <p:nvPicPr>
            <p:cNvPr id="3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9546" y="3549981"/>
              <a:ext cx="2456471" cy="1535012"/>
            </a:xfrm>
            <a:prstGeom prst="rect">
              <a:avLst/>
            </a:prstGeom>
          </p:spPr>
        </p:pic>
        <p:grpSp>
          <p:nvGrpSpPr>
            <p:cNvPr id="7" name="Group 6"/>
            <p:cNvGrpSpPr/>
            <p:nvPr/>
          </p:nvGrpSpPr>
          <p:grpSpPr>
            <a:xfrm>
              <a:off x="5438548" y="5137525"/>
              <a:ext cx="3318966" cy="1650138"/>
              <a:chOff x="5438548" y="5137525"/>
              <a:chExt cx="3318966" cy="1650138"/>
            </a:xfrm>
          </p:grpSpPr>
          <p:pic>
            <p:nvPicPr>
              <p:cNvPr id="18" name="Picture 3" descr="http://www.bsc.es/caliope/sites/default/files/googleplay.pn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08214" y="5668337"/>
                <a:ext cx="749300" cy="25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www.bsc.es/caliope/sites/default/files/app_store.pn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95514" y="5971447"/>
                <a:ext cx="762000" cy="25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3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438548" y="5137525"/>
                <a:ext cx="2790825" cy="16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682148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CALIOPE for mitigation strategies</a:t>
            </a:r>
            <a:br>
              <a:rPr lang="en-US" dirty="0" smtClean="0"/>
            </a:br>
            <a:r>
              <a:rPr lang="en-US" sz="2400" b="0" dirty="0" smtClean="0"/>
              <a:t>Modelling approach – Earth Science Department @BSC</a:t>
            </a:r>
            <a:endParaRPr lang="en-US" b="0" dirty="0"/>
          </a:p>
        </p:txBody>
      </p:sp>
      <p:pic>
        <p:nvPicPr>
          <p:cNvPr id="5" name="Picture 4"/>
          <p:cNvPicPr>
            <a:picLocks noChangeAspect="1"/>
          </p:cNvPicPr>
          <p:nvPr/>
        </p:nvPicPr>
        <p:blipFill rotWithShape="1">
          <a:blip r:embed="rId3"/>
          <a:srcRect t="7076" b="22950"/>
          <a:stretch/>
        </p:blipFill>
        <p:spPr>
          <a:xfrm>
            <a:off x="1145436" y="1332603"/>
            <a:ext cx="7220150" cy="3223985"/>
          </a:xfrm>
          <a:prstGeom prst="rect">
            <a:avLst/>
          </a:prstGeom>
        </p:spPr>
      </p:pic>
      <p:sp>
        <p:nvSpPr>
          <p:cNvPr id="7" name="Content Placeholder 3"/>
          <p:cNvSpPr>
            <a:spLocks noGrp="1"/>
          </p:cNvSpPr>
          <p:nvPr>
            <p:ph idx="1"/>
          </p:nvPr>
        </p:nvSpPr>
        <p:spPr>
          <a:xfrm>
            <a:off x="583096" y="4636100"/>
            <a:ext cx="8269356" cy="1478124"/>
          </a:xfrm>
        </p:spPr>
        <p:txBody>
          <a:bodyPr>
            <a:noAutofit/>
          </a:bodyPr>
          <a:lstStyle/>
          <a:p>
            <a:pPr marL="285750" indent="-285750">
              <a:spcBef>
                <a:spcPts val="600"/>
              </a:spcBef>
            </a:pPr>
            <a:r>
              <a:rPr lang="en-GB" sz="1800" dirty="0" smtClean="0"/>
              <a:t>Targeting Barcelona &amp; Madrid cities: different regimes (chemical, meteorological).</a:t>
            </a:r>
          </a:p>
          <a:p>
            <a:pPr marL="285750" indent="-285750">
              <a:spcBef>
                <a:spcPts val="600"/>
              </a:spcBef>
            </a:pPr>
            <a:r>
              <a:rPr lang="en-GB" sz="1800" dirty="0" smtClean="0"/>
              <a:t>Focused </a:t>
            </a:r>
            <a:r>
              <a:rPr lang="en-GB" sz="1800" dirty="0"/>
              <a:t>on the road traffic sector (</a:t>
            </a:r>
            <a:r>
              <a:rPr lang="en-GB" sz="1800" dirty="0" smtClean="0"/>
              <a:t>PM10, PM2.5 </a:t>
            </a:r>
            <a:r>
              <a:rPr lang="en-GB" sz="1800" dirty="0"/>
              <a:t>and NO</a:t>
            </a:r>
            <a:r>
              <a:rPr lang="en-GB" sz="1800" baseline="-25000" dirty="0"/>
              <a:t>2</a:t>
            </a:r>
            <a:r>
              <a:rPr lang="en-GB" sz="1800" dirty="0"/>
              <a:t>).</a:t>
            </a:r>
          </a:p>
          <a:p>
            <a:pPr marL="285750" indent="-285750">
              <a:spcBef>
                <a:spcPts val="600"/>
              </a:spcBef>
            </a:pPr>
            <a:r>
              <a:rPr lang="en-GB" sz="1800" dirty="0"/>
              <a:t>Impact on NO</a:t>
            </a:r>
            <a:r>
              <a:rPr lang="en-GB" sz="1800" baseline="-25000" dirty="0"/>
              <a:t>2</a:t>
            </a:r>
            <a:r>
              <a:rPr lang="en-GB" sz="1800" dirty="0"/>
              <a:t> and PM: </a:t>
            </a:r>
            <a:r>
              <a:rPr lang="en-GB" sz="1800" dirty="0" smtClean="0"/>
              <a:t>reduction </a:t>
            </a:r>
            <a:r>
              <a:rPr lang="en-GB" sz="1800" dirty="0"/>
              <a:t>in the conurbations (up to 30%).</a:t>
            </a:r>
          </a:p>
          <a:p>
            <a:pPr marL="285750" indent="-285750">
              <a:spcBef>
                <a:spcPts val="600"/>
              </a:spcBef>
            </a:pPr>
            <a:r>
              <a:rPr lang="en-GB" sz="1800" dirty="0"/>
              <a:t>Impact on O</a:t>
            </a:r>
            <a:r>
              <a:rPr lang="en-GB" sz="1800" baseline="-25000" dirty="0"/>
              <a:t>3</a:t>
            </a:r>
            <a:r>
              <a:rPr lang="en-GB" sz="1800" dirty="0"/>
              <a:t>: slightly increase in the urban area (~1-4%) and </a:t>
            </a:r>
            <a:r>
              <a:rPr lang="en-GB" sz="1800" dirty="0" smtClean="0"/>
              <a:t>low and negligible downwind.</a:t>
            </a:r>
            <a:endParaRPr lang="en-GB" sz="1800" dirty="0"/>
          </a:p>
        </p:txBody>
      </p:sp>
    </p:spTree>
    <p:extLst>
      <p:ext uri="{BB962C8B-B14F-4D97-AF65-F5344CB8AC3E}">
        <p14:creationId xmlns:p14="http://schemas.microsoft.com/office/powerpoint/2010/main" val="807357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777269" y="3743100"/>
            <a:ext cx="7917132" cy="2448852"/>
          </a:xfrm>
          <a:prstGeom prst="rect">
            <a:avLst/>
          </a:prstGeom>
          <a:solidFill>
            <a:srgbClr val="FFFFFF">
              <a:lumMod val="85000"/>
            </a:srgbClr>
          </a:solidFill>
          <a:ln w="25400" cap="flat" cmpd="sng" algn="ctr">
            <a:solidFill>
              <a:srgbClr val="5F5F5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4990"/>
              </a:solidFill>
              <a:effectLst/>
              <a:uLnTx/>
              <a:uFillTx/>
              <a:latin typeface="Arial"/>
            </a:endParaRPr>
          </a:p>
        </p:txBody>
      </p:sp>
      <p:sp>
        <p:nvSpPr>
          <p:cNvPr id="68" name="Oval 67"/>
          <p:cNvSpPr/>
          <p:nvPr/>
        </p:nvSpPr>
        <p:spPr>
          <a:xfrm>
            <a:off x="620871" y="3616151"/>
            <a:ext cx="548640" cy="548640"/>
          </a:xfrm>
          <a:prstGeom prst="ellipse">
            <a:avLst/>
          </a:prstGeom>
          <a:solidFill>
            <a:srgbClr val="4D4D4D"/>
          </a:solidFill>
          <a:ln w="25400" cap="flat" cmpd="sng" algn="ctr">
            <a:solidFill>
              <a:srgbClr val="4D4D4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FFFFFF"/>
                </a:solidFill>
                <a:latin typeface="Arial"/>
              </a:rPr>
              <a:t>2</a:t>
            </a:r>
            <a:endParaRPr kumimoji="0" lang="en-US" sz="2400" b="1" i="0" u="none" strike="noStrike" kern="0" cap="none" spc="0" normalizeH="0" baseline="0" noProof="0" dirty="0" smtClean="0">
              <a:ln>
                <a:noFill/>
              </a:ln>
              <a:solidFill>
                <a:srgbClr val="FFFFFF"/>
              </a:solidFill>
              <a:effectLst/>
              <a:uLnTx/>
              <a:uFillTx/>
              <a:latin typeface="Arial"/>
            </a:endParaRPr>
          </a:p>
        </p:txBody>
      </p:sp>
      <p:sp>
        <p:nvSpPr>
          <p:cNvPr id="64" name="Rectangle 63"/>
          <p:cNvSpPr/>
          <p:nvPr/>
        </p:nvSpPr>
        <p:spPr>
          <a:xfrm>
            <a:off x="777269" y="1114266"/>
            <a:ext cx="7917131" cy="2443235"/>
          </a:xfrm>
          <a:prstGeom prst="rect">
            <a:avLst/>
          </a:prstGeom>
          <a:solidFill>
            <a:srgbClr val="FFFFFF">
              <a:lumMod val="85000"/>
            </a:srgbClr>
          </a:solidFill>
          <a:ln w="25400" cap="flat" cmpd="sng" algn="ctr">
            <a:solidFill>
              <a:srgbClr val="5F5F5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4990"/>
              </a:solidFill>
              <a:effectLst/>
              <a:uLnTx/>
              <a:uFillTx/>
              <a:latin typeface="Arial"/>
            </a:endParaRPr>
          </a:p>
        </p:txBody>
      </p:sp>
      <p:sp>
        <p:nvSpPr>
          <p:cNvPr id="2" name="Title 1"/>
          <p:cNvSpPr>
            <a:spLocks noGrp="1"/>
          </p:cNvSpPr>
          <p:nvPr>
            <p:ph type="title"/>
          </p:nvPr>
        </p:nvSpPr>
        <p:spPr/>
        <p:txBody>
          <a:bodyPr/>
          <a:lstStyle/>
          <a:p>
            <a:r>
              <a:rPr lang="en-US" dirty="0" smtClean="0"/>
              <a:t>What remains? Diagnosis of O</a:t>
            </a:r>
            <a:r>
              <a:rPr lang="en-US" baseline="-25000" dirty="0" smtClean="0"/>
              <a:t>3</a:t>
            </a:r>
            <a:r>
              <a:rPr lang="en-US" dirty="0" smtClean="0"/>
              <a:t> problem</a:t>
            </a:r>
            <a:endParaRPr lang="en-US" dirty="0"/>
          </a:p>
        </p:txBody>
      </p:sp>
      <p:sp>
        <p:nvSpPr>
          <p:cNvPr id="4" name="Content Placeholder 3"/>
          <p:cNvSpPr>
            <a:spLocks noGrp="1"/>
          </p:cNvSpPr>
          <p:nvPr>
            <p:ph idx="1"/>
          </p:nvPr>
        </p:nvSpPr>
        <p:spPr>
          <a:xfrm>
            <a:off x="1135984" y="1338478"/>
            <a:ext cx="4058462" cy="1861882"/>
          </a:xfrm>
        </p:spPr>
        <p:txBody>
          <a:bodyPr>
            <a:noAutofit/>
          </a:bodyPr>
          <a:lstStyle/>
          <a:p>
            <a:pPr marL="0" indent="0" algn="ctr">
              <a:buNone/>
            </a:pPr>
            <a:r>
              <a:rPr lang="en-US" sz="1800" b="1" dirty="0" smtClean="0"/>
              <a:t>STATE</a:t>
            </a:r>
          </a:p>
          <a:p>
            <a:pPr marL="285750" indent="-285750"/>
            <a:r>
              <a:rPr lang="en-US" sz="1800" dirty="0" smtClean="0"/>
              <a:t>Which are the economic activities </a:t>
            </a:r>
            <a:r>
              <a:rPr lang="en-US" sz="1800" b="1" dirty="0" smtClean="0"/>
              <a:t>(sectors) </a:t>
            </a:r>
            <a:r>
              <a:rPr lang="en-US" sz="1800" dirty="0"/>
              <a:t>responsible for </a:t>
            </a:r>
            <a:r>
              <a:rPr lang="en-US" sz="1800" dirty="0" smtClean="0"/>
              <a:t>high O</a:t>
            </a:r>
            <a:r>
              <a:rPr lang="en-US" sz="1800" baseline="-25000" dirty="0" smtClean="0"/>
              <a:t>3</a:t>
            </a:r>
            <a:r>
              <a:rPr lang="en-US" sz="1800" dirty="0" smtClean="0"/>
              <a:t>? </a:t>
            </a:r>
          </a:p>
          <a:p>
            <a:pPr marL="285750" indent="-285750"/>
            <a:r>
              <a:rPr lang="en-US" sz="1800" dirty="0" smtClean="0"/>
              <a:t>Where do the precursors responsible for O</a:t>
            </a:r>
            <a:r>
              <a:rPr lang="en-US" sz="1800" baseline="-25000" dirty="0" smtClean="0"/>
              <a:t>3</a:t>
            </a:r>
            <a:r>
              <a:rPr lang="en-US" sz="1800" dirty="0" smtClean="0"/>
              <a:t> exceedances come from </a:t>
            </a:r>
            <a:r>
              <a:rPr lang="en-US" sz="1800" b="1" dirty="0" smtClean="0"/>
              <a:t>(regions)</a:t>
            </a:r>
            <a:r>
              <a:rPr lang="en-US" sz="1800" dirty="0" smtClean="0"/>
              <a:t>? </a:t>
            </a:r>
          </a:p>
        </p:txBody>
      </p:sp>
      <p:sp>
        <p:nvSpPr>
          <p:cNvPr id="5" name="TextBox 4"/>
          <p:cNvSpPr txBox="1"/>
          <p:nvPr/>
        </p:nvSpPr>
        <p:spPr>
          <a:xfrm>
            <a:off x="5272645" y="1211038"/>
            <a:ext cx="3421755" cy="369332"/>
          </a:xfrm>
          <a:prstGeom prst="rect">
            <a:avLst/>
          </a:prstGeom>
          <a:noFill/>
        </p:spPr>
        <p:txBody>
          <a:bodyPr wrap="square" rtlCol="0">
            <a:spAutoFit/>
          </a:bodyPr>
          <a:lstStyle/>
          <a:p>
            <a:pPr algn="ctr"/>
            <a:r>
              <a:rPr lang="en-US" b="1" dirty="0"/>
              <a:t>S</a:t>
            </a:r>
            <a:r>
              <a:rPr lang="en-US" b="1" dirty="0" smtClean="0"/>
              <a:t>ource apportionment</a:t>
            </a:r>
          </a:p>
        </p:txBody>
      </p:sp>
      <p:sp>
        <p:nvSpPr>
          <p:cNvPr id="7" name="Rectangle 6"/>
          <p:cNvSpPr/>
          <p:nvPr/>
        </p:nvSpPr>
        <p:spPr>
          <a:xfrm>
            <a:off x="5409993" y="3770120"/>
            <a:ext cx="3100324" cy="369332"/>
          </a:xfrm>
          <a:prstGeom prst="rect">
            <a:avLst/>
          </a:prstGeom>
        </p:spPr>
        <p:txBody>
          <a:bodyPr wrap="square">
            <a:spAutoFit/>
          </a:bodyPr>
          <a:lstStyle/>
          <a:p>
            <a:pPr algn="ctr">
              <a:defRPr/>
            </a:pPr>
            <a:r>
              <a:rPr lang="en-US" b="1" dirty="0" smtClean="0"/>
              <a:t>Source sensitivity</a:t>
            </a:r>
          </a:p>
        </p:txBody>
      </p:sp>
      <p:sp>
        <p:nvSpPr>
          <p:cNvPr id="12" name="Content Placeholder 3"/>
          <p:cNvSpPr txBox="1">
            <a:spLocks/>
          </p:cNvSpPr>
          <p:nvPr/>
        </p:nvSpPr>
        <p:spPr>
          <a:xfrm>
            <a:off x="1150460" y="4253546"/>
            <a:ext cx="4103135" cy="10900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70C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0C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0C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pPr>
            <a:r>
              <a:rPr lang="en-US" sz="1800" b="1" dirty="0" smtClean="0"/>
              <a:t>RESPONSE</a:t>
            </a:r>
          </a:p>
          <a:p>
            <a:pPr marL="285750" indent="-285750">
              <a:lnSpc>
                <a:spcPct val="70000"/>
              </a:lnSpc>
            </a:pPr>
            <a:r>
              <a:rPr lang="en-US" sz="1800" dirty="0" smtClean="0"/>
              <a:t>Which sources (sectors/regions) are </a:t>
            </a:r>
            <a:r>
              <a:rPr lang="en-US" sz="1800" dirty="0"/>
              <a:t>more efficient  to reduce? </a:t>
            </a:r>
            <a:endParaRPr lang="en-US" sz="1800" dirty="0" smtClean="0"/>
          </a:p>
          <a:p>
            <a:pPr marL="285750" indent="-285750">
              <a:lnSpc>
                <a:spcPct val="70000"/>
              </a:lnSpc>
            </a:pPr>
            <a:r>
              <a:rPr lang="en-US" sz="1800" dirty="0" smtClean="0"/>
              <a:t>Counterpart </a:t>
            </a:r>
            <a:r>
              <a:rPr lang="en-US" sz="1800" dirty="0"/>
              <a:t>of NO</a:t>
            </a:r>
            <a:r>
              <a:rPr lang="en-US" sz="1800" baseline="-25000" dirty="0"/>
              <a:t>x</a:t>
            </a:r>
            <a:r>
              <a:rPr lang="en-US" sz="1800" dirty="0"/>
              <a:t>/VOC reduction on </a:t>
            </a:r>
            <a:r>
              <a:rPr lang="en-US" sz="1800" dirty="0" smtClean="0"/>
              <a:t>O</a:t>
            </a:r>
            <a:r>
              <a:rPr lang="en-US" sz="1800" baseline="-25000" dirty="0" smtClean="0"/>
              <a:t>3</a:t>
            </a:r>
            <a:endParaRPr lang="en-US" sz="1800" dirty="0" smtClean="0"/>
          </a:p>
        </p:txBody>
      </p:sp>
      <p:sp>
        <p:nvSpPr>
          <p:cNvPr id="65" name="Oval 64"/>
          <p:cNvSpPr/>
          <p:nvPr/>
        </p:nvSpPr>
        <p:spPr>
          <a:xfrm>
            <a:off x="620871" y="1004888"/>
            <a:ext cx="548640" cy="548640"/>
          </a:xfrm>
          <a:prstGeom prst="ellipse">
            <a:avLst/>
          </a:prstGeom>
          <a:solidFill>
            <a:srgbClr val="4D4D4D"/>
          </a:solidFill>
          <a:ln w="25400" cap="flat" cmpd="sng" algn="ctr">
            <a:solidFill>
              <a:srgbClr val="4D4D4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FFFF"/>
                </a:solidFill>
                <a:effectLst/>
                <a:uLnTx/>
                <a:uFillTx/>
                <a:latin typeface="Arial"/>
              </a:rPr>
              <a:t>1</a:t>
            </a:r>
          </a:p>
        </p:txBody>
      </p:sp>
      <p:pic>
        <p:nvPicPr>
          <p:cNvPr id="137" name="Picture 136"/>
          <p:cNvPicPr>
            <a:picLocks noChangeAspect="1"/>
          </p:cNvPicPr>
          <p:nvPr/>
        </p:nvPicPr>
        <p:blipFill>
          <a:blip r:embed="rId3"/>
          <a:stretch>
            <a:fillRect/>
          </a:stretch>
        </p:blipFill>
        <p:spPr>
          <a:xfrm>
            <a:off x="5465310" y="1750499"/>
            <a:ext cx="3045006" cy="1538199"/>
          </a:xfrm>
          <a:prstGeom prst="rect">
            <a:avLst/>
          </a:prstGeom>
        </p:spPr>
      </p:pic>
      <p:pic>
        <p:nvPicPr>
          <p:cNvPr id="9" name="Picture 8"/>
          <p:cNvPicPr>
            <a:picLocks noChangeAspect="1"/>
          </p:cNvPicPr>
          <p:nvPr/>
        </p:nvPicPr>
        <p:blipFill>
          <a:blip r:embed="rId4"/>
          <a:stretch>
            <a:fillRect/>
          </a:stretch>
        </p:blipFill>
        <p:spPr>
          <a:xfrm>
            <a:off x="5646062" y="4116013"/>
            <a:ext cx="2598719" cy="2144326"/>
          </a:xfrm>
          <a:prstGeom prst="rect">
            <a:avLst/>
          </a:prstGeom>
        </p:spPr>
      </p:pic>
    </p:spTree>
    <p:extLst>
      <p:ext uri="{BB962C8B-B14F-4D97-AF65-F5344CB8AC3E}">
        <p14:creationId xmlns:p14="http://schemas.microsoft.com/office/powerpoint/2010/main" val="3450598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ángulo 45"/>
          <p:cNvSpPr/>
          <p:nvPr/>
        </p:nvSpPr>
        <p:spPr>
          <a:xfrm>
            <a:off x="4697207" y="985689"/>
            <a:ext cx="3726023" cy="3797250"/>
          </a:xfrm>
          <a:prstGeom prst="rect">
            <a:avLst/>
          </a:prstGeom>
          <a:solidFill>
            <a:srgbClr val="EAEDF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0" name="Rectángulo 45"/>
          <p:cNvSpPr/>
          <p:nvPr/>
        </p:nvSpPr>
        <p:spPr>
          <a:xfrm>
            <a:off x="788964" y="985689"/>
            <a:ext cx="3726023" cy="3797249"/>
          </a:xfrm>
          <a:prstGeom prst="rect">
            <a:avLst/>
          </a:prstGeom>
          <a:solidFill>
            <a:srgbClr val="EAEDF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smtClean="0"/>
              <a:t>Source apportionment</a:t>
            </a:r>
            <a:endParaRPr lang="en-GB" dirty="0"/>
          </a:p>
        </p:txBody>
      </p:sp>
      <p:sp>
        <p:nvSpPr>
          <p:cNvPr id="11" name="Text Box 41"/>
          <p:cNvSpPr txBox="1">
            <a:spLocks noChangeArrowheads="1"/>
          </p:cNvSpPr>
          <p:nvPr/>
        </p:nvSpPr>
        <p:spPr bwMode="auto">
          <a:xfrm>
            <a:off x="4737241" y="4937426"/>
            <a:ext cx="380337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70000"/>
              </a:lnSpc>
              <a:spcBef>
                <a:spcPts val="600"/>
              </a:spcBef>
              <a:defRPr/>
            </a:pPr>
            <a:r>
              <a:rPr lang="en-GB" sz="1800" dirty="0" smtClean="0">
                <a:solidFill>
                  <a:srgbClr val="000000"/>
                </a:solidFill>
                <a:latin typeface="+mn-lt"/>
                <a:cs typeface="Arial" panose="020B0604020202020204" pitchFamily="34" charset="0"/>
              </a:rPr>
              <a:t>+ Time </a:t>
            </a:r>
            <a:r>
              <a:rPr lang="en-GB" sz="1800" dirty="0">
                <a:solidFill>
                  <a:srgbClr val="000000"/>
                </a:solidFill>
                <a:latin typeface="+mn-lt"/>
                <a:cs typeface="Arial" panose="020B0604020202020204" pitchFamily="34" charset="0"/>
              </a:rPr>
              <a:t>saving (one </a:t>
            </a:r>
            <a:r>
              <a:rPr lang="en-GB" sz="1800" dirty="0" smtClean="0">
                <a:solidFill>
                  <a:srgbClr val="000000"/>
                </a:solidFill>
                <a:latin typeface="+mn-lt"/>
                <a:cs typeface="Arial" panose="020B0604020202020204" pitchFamily="34" charset="0"/>
              </a:rPr>
              <a:t>simulation)</a:t>
            </a:r>
          </a:p>
          <a:p>
            <a:pPr>
              <a:lnSpc>
                <a:spcPct val="70000"/>
              </a:lnSpc>
              <a:spcBef>
                <a:spcPts val="600"/>
              </a:spcBef>
              <a:defRPr/>
            </a:pPr>
            <a:r>
              <a:rPr lang="en-GB" sz="1800" dirty="0" smtClean="0">
                <a:solidFill>
                  <a:srgbClr val="000000"/>
                </a:solidFill>
                <a:latin typeface="+mn-lt"/>
                <a:cs typeface="Arial" panose="020B0604020202020204" pitchFamily="34" charset="0"/>
              </a:rPr>
              <a:t>+ Mass consistency </a:t>
            </a:r>
          </a:p>
          <a:p>
            <a:pPr>
              <a:lnSpc>
                <a:spcPct val="70000"/>
              </a:lnSpc>
              <a:spcBef>
                <a:spcPts val="600"/>
              </a:spcBef>
              <a:defRPr/>
            </a:pPr>
            <a:r>
              <a:rPr lang="en-GB" sz="1800" dirty="0" smtClean="0">
                <a:solidFill>
                  <a:srgbClr val="000000"/>
                </a:solidFill>
                <a:latin typeface="+mn-lt"/>
                <a:cs typeface="Arial" panose="020B0604020202020204" pitchFamily="34" charset="0"/>
              </a:rPr>
              <a:t>+ Real atmospheric conditions  </a:t>
            </a:r>
          </a:p>
          <a:p>
            <a:pPr>
              <a:lnSpc>
                <a:spcPct val="70000"/>
              </a:lnSpc>
              <a:spcBef>
                <a:spcPts val="600"/>
              </a:spcBef>
              <a:defRPr/>
            </a:pPr>
            <a:r>
              <a:rPr lang="en-GB" sz="1800" dirty="0" smtClean="0">
                <a:solidFill>
                  <a:srgbClr val="000000"/>
                </a:solidFill>
                <a:latin typeface="+mn-lt"/>
                <a:cs typeface="Arial" panose="020B0604020202020204" pitchFamily="34" charset="0"/>
              </a:rPr>
              <a:t>+ Appropriate secondary pollutant (O</a:t>
            </a:r>
            <a:r>
              <a:rPr lang="en-GB" sz="1800" baseline="-25000" dirty="0" smtClean="0">
                <a:solidFill>
                  <a:srgbClr val="000000"/>
                </a:solidFill>
                <a:latin typeface="+mn-lt"/>
                <a:cs typeface="Arial" panose="020B0604020202020204" pitchFamily="34" charset="0"/>
              </a:rPr>
              <a:t>3</a:t>
            </a:r>
            <a:r>
              <a:rPr lang="en-GB" sz="1800" dirty="0" smtClean="0">
                <a:solidFill>
                  <a:srgbClr val="000000"/>
                </a:solidFill>
                <a:latin typeface="+mn-lt"/>
                <a:cs typeface="Arial" panose="020B0604020202020204" pitchFamily="34" charset="0"/>
              </a:rPr>
              <a:t>) </a:t>
            </a:r>
          </a:p>
          <a:p>
            <a:pPr>
              <a:lnSpc>
                <a:spcPct val="70000"/>
              </a:lnSpc>
              <a:spcBef>
                <a:spcPts val="600"/>
              </a:spcBef>
              <a:defRPr/>
            </a:pPr>
            <a:r>
              <a:rPr lang="en-GB" sz="1800" dirty="0" smtClean="0">
                <a:solidFill>
                  <a:srgbClr val="000000"/>
                </a:solidFill>
                <a:latin typeface="+mn-lt"/>
                <a:cs typeface="Arial" panose="020B0604020202020204" pitchFamily="34" charset="0"/>
              </a:rPr>
              <a:t>- Model coding required</a:t>
            </a:r>
            <a:endParaRPr lang="en-GB" sz="1800" dirty="0">
              <a:solidFill>
                <a:srgbClr val="000000"/>
              </a:solidFill>
              <a:latin typeface="+mn-lt"/>
              <a:cs typeface="Arial" panose="020B0604020202020204" pitchFamily="34" charset="0"/>
            </a:endParaRPr>
          </a:p>
        </p:txBody>
      </p:sp>
      <p:sp>
        <p:nvSpPr>
          <p:cNvPr id="25" name="TextBox 24"/>
          <p:cNvSpPr txBox="1"/>
          <p:nvPr/>
        </p:nvSpPr>
        <p:spPr>
          <a:xfrm>
            <a:off x="7038678" y="172007"/>
            <a:ext cx="186393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dirty="0" smtClean="0"/>
              <a:t>Emission are critical</a:t>
            </a:r>
            <a:endParaRPr lang="en-GB" dirty="0"/>
          </a:p>
        </p:txBody>
      </p:sp>
      <p:sp>
        <p:nvSpPr>
          <p:cNvPr id="3" name="Rectangle 2"/>
          <p:cNvSpPr/>
          <p:nvPr/>
        </p:nvSpPr>
        <p:spPr>
          <a:xfrm>
            <a:off x="1140031" y="1514375"/>
            <a:ext cx="629392" cy="2481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 </a:t>
            </a:r>
            <a:r>
              <a:rPr lang="en-GB" dirty="0" smtClean="0">
                <a:solidFill>
                  <a:schemeClr val="tx1"/>
                </a:solidFill>
              </a:rPr>
              <a:t>O</a:t>
            </a:r>
            <a:r>
              <a:rPr lang="en-GB" baseline="-25000" dirty="0" smtClean="0">
                <a:solidFill>
                  <a:schemeClr val="tx1"/>
                </a:solidFill>
              </a:rPr>
              <a:t>3</a:t>
            </a:r>
            <a:endParaRPr lang="en-GB" baseline="-25000" dirty="0">
              <a:solidFill>
                <a:schemeClr val="tx1"/>
              </a:solidFill>
            </a:endParaRPr>
          </a:p>
        </p:txBody>
      </p:sp>
      <p:sp>
        <p:nvSpPr>
          <p:cNvPr id="26" name="Rectangle 25"/>
          <p:cNvSpPr/>
          <p:nvPr/>
        </p:nvSpPr>
        <p:spPr>
          <a:xfrm>
            <a:off x="2335043" y="2681375"/>
            <a:ext cx="629392" cy="13149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7" name="Rectangle 26"/>
          <p:cNvSpPr/>
          <p:nvPr/>
        </p:nvSpPr>
        <p:spPr>
          <a:xfrm>
            <a:off x="3452568" y="2880038"/>
            <a:ext cx="629392" cy="1116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Rectangle 27"/>
          <p:cNvSpPr/>
          <p:nvPr/>
        </p:nvSpPr>
        <p:spPr>
          <a:xfrm>
            <a:off x="5753750" y="1542509"/>
            <a:ext cx="629392" cy="2481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1"/>
                </a:solidFill>
              </a:rPr>
              <a:t>O</a:t>
            </a:r>
            <a:r>
              <a:rPr lang="en-GB" baseline="-25000" dirty="0" smtClean="0">
                <a:solidFill>
                  <a:schemeClr val="tx1"/>
                </a:solidFill>
              </a:rPr>
              <a:t>3</a:t>
            </a:r>
            <a:endParaRPr lang="en-GB" baseline="-25000" dirty="0">
              <a:solidFill>
                <a:schemeClr val="tx1"/>
              </a:solidFill>
            </a:endParaRPr>
          </a:p>
        </p:txBody>
      </p:sp>
      <p:sp>
        <p:nvSpPr>
          <p:cNvPr id="29" name="Rectangle 28"/>
          <p:cNvSpPr/>
          <p:nvPr/>
        </p:nvSpPr>
        <p:spPr>
          <a:xfrm>
            <a:off x="6654296" y="1542508"/>
            <a:ext cx="629392" cy="2481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Rectangle 29"/>
          <p:cNvSpPr/>
          <p:nvPr/>
        </p:nvSpPr>
        <p:spPr>
          <a:xfrm>
            <a:off x="6654296" y="1542508"/>
            <a:ext cx="629392" cy="10588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Rectangle 30"/>
          <p:cNvSpPr/>
          <p:nvPr/>
        </p:nvSpPr>
        <p:spPr>
          <a:xfrm>
            <a:off x="3576552" y="1514372"/>
            <a:ext cx="629392" cy="1365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bg1"/>
              </a:solidFill>
            </a:endParaRPr>
          </a:p>
        </p:txBody>
      </p:sp>
      <p:sp>
        <p:nvSpPr>
          <p:cNvPr id="32" name="Rectangle 31"/>
          <p:cNvSpPr/>
          <p:nvPr/>
        </p:nvSpPr>
        <p:spPr>
          <a:xfrm>
            <a:off x="6654296" y="2601392"/>
            <a:ext cx="629392" cy="7224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Rectangle 32"/>
          <p:cNvSpPr/>
          <p:nvPr/>
        </p:nvSpPr>
        <p:spPr>
          <a:xfrm>
            <a:off x="2474526" y="1514372"/>
            <a:ext cx="629392" cy="11670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bg1"/>
              </a:solidFill>
            </a:endParaRPr>
          </a:p>
        </p:txBody>
      </p:sp>
      <p:sp>
        <p:nvSpPr>
          <p:cNvPr id="4" name="TextBox 3"/>
          <p:cNvSpPr txBox="1"/>
          <p:nvPr/>
        </p:nvSpPr>
        <p:spPr>
          <a:xfrm>
            <a:off x="857220" y="4051234"/>
            <a:ext cx="1195013" cy="646331"/>
          </a:xfrm>
          <a:prstGeom prst="rect">
            <a:avLst/>
          </a:prstGeom>
          <a:noFill/>
        </p:spPr>
        <p:txBody>
          <a:bodyPr wrap="square" rtlCol="0">
            <a:spAutoFit/>
          </a:bodyPr>
          <a:lstStyle/>
          <a:p>
            <a:pPr algn="ctr"/>
            <a:r>
              <a:rPr lang="en-GB" dirty="0" err="1" smtClean="0"/>
              <a:t>Exp</a:t>
            </a:r>
            <a:r>
              <a:rPr lang="en-GB" dirty="0" smtClean="0"/>
              <a:t> 1</a:t>
            </a:r>
          </a:p>
          <a:p>
            <a:pPr algn="ctr"/>
            <a:r>
              <a:rPr lang="en-GB" dirty="0" smtClean="0"/>
              <a:t> </a:t>
            </a:r>
            <a:r>
              <a:rPr lang="en-GB" dirty="0" err="1" smtClean="0"/>
              <a:t>BaseCase</a:t>
            </a:r>
            <a:endParaRPr lang="en-GB" dirty="0"/>
          </a:p>
        </p:txBody>
      </p:sp>
      <p:sp>
        <p:nvSpPr>
          <p:cNvPr id="34" name="TextBox 33"/>
          <p:cNvSpPr txBox="1"/>
          <p:nvPr/>
        </p:nvSpPr>
        <p:spPr>
          <a:xfrm>
            <a:off x="2120904" y="4037544"/>
            <a:ext cx="1195013" cy="646331"/>
          </a:xfrm>
          <a:prstGeom prst="rect">
            <a:avLst/>
          </a:prstGeom>
          <a:noFill/>
        </p:spPr>
        <p:txBody>
          <a:bodyPr wrap="square" rtlCol="0">
            <a:spAutoFit/>
          </a:bodyPr>
          <a:lstStyle/>
          <a:p>
            <a:pPr algn="ctr"/>
            <a:r>
              <a:rPr lang="en-GB" dirty="0" err="1" smtClean="0"/>
              <a:t>Exp</a:t>
            </a:r>
            <a:r>
              <a:rPr lang="en-GB" dirty="0" smtClean="0"/>
              <a:t> 2</a:t>
            </a:r>
          </a:p>
          <a:p>
            <a:pPr algn="ctr"/>
            <a:r>
              <a:rPr lang="en-GB" dirty="0" smtClean="0"/>
              <a:t>Zeroing S1</a:t>
            </a:r>
            <a:endParaRPr lang="en-GB" dirty="0"/>
          </a:p>
        </p:txBody>
      </p:sp>
      <p:sp>
        <p:nvSpPr>
          <p:cNvPr id="35" name="TextBox 34"/>
          <p:cNvSpPr txBox="1"/>
          <p:nvPr/>
        </p:nvSpPr>
        <p:spPr>
          <a:xfrm>
            <a:off x="3182584" y="4037544"/>
            <a:ext cx="1195013" cy="646331"/>
          </a:xfrm>
          <a:prstGeom prst="rect">
            <a:avLst/>
          </a:prstGeom>
          <a:noFill/>
        </p:spPr>
        <p:txBody>
          <a:bodyPr wrap="square" rtlCol="0">
            <a:spAutoFit/>
          </a:bodyPr>
          <a:lstStyle/>
          <a:p>
            <a:pPr algn="ctr"/>
            <a:r>
              <a:rPr lang="en-GB" dirty="0" err="1" smtClean="0"/>
              <a:t>Exp</a:t>
            </a:r>
            <a:r>
              <a:rPr lang="en-GB" dirty="0" smtClean="0"/>
              <a:t> 3</a:t>
            </a:r>
          </a:p>
          <a:p>
            <a:pPr algn="ctr"/>
            <a:r>
              <a:rPr lang="en-GB" dirty="0" smtClean="0"/>
              <a:t>Zeroing S2</a:t>
            </a:r>
            <a:endParaRPr lang="en-GB" dirty="0"/>
          </a:p>
        </p:txBody>
      </p:sp>
      <p:sp>
        <p:nvSpPr>
          <p:cNvPr id="5" name="TextBox 4"/>
          <p:cNvSpPr txBox="1"/>
          <p:nvPr/>
        </p:nvSpPr>
        <p:spPr>
          <a:xfrm>
            <a:off x="2432730" y="3133704"/>
            <a:ext cx="977146" cy="369332"/>
          </a:xfrm>
          <a:prstGeom prst="rect">
            <a:avLst/>
          </a:prstGeom>
          <a:noFill/>
        </p:spPr>
        <p:txBody>
          <a:bodyPr wrap="square" rtlCol="0">
            <a:spAutoFit/>
          </a:bodyPr>
          <a:lstStyle/>
          <a:p>
            <a:r>
              <a:rPr lang="en-GB" dirty="0" smtClean="0"/>
              <a:t>O</a:t>
            </a:r>
            <a:r>
              <a:rPr lang="en-GB" baseline="-25000" dirty="0" smtClean="0"/>
              <a:t>3</a:t>
            </a:r>
            <a:r>
              <a:rPr lang="en-GB" dirty="0" smtClean="0"/>
              <a:t>*</a:t>
            </a:r>
            <a:endParaRPr lang="en-GB" dirty="0"/>
          </a:p>
        </p:txBody>
      </p:sp>
      <p:sp>
        <p:nvSpPr>
          <p:cNvPr id="36" name="TextBox 35"/>
          <p:cNvSpPr txBox="1"/>
          <p:nvPr/>
        </p:nvSpPr>
        <p:spPr>
          <a:xfrm>
            <a:off x="3452568" y="3165970"/>
            <a:ext cx="977146" cy="369332"/>
          </a:xfrm>
          <a:prstGeom prst="rect">
            <a:avLst/>
          </a:prstGeom>
          <a:noFill/>
        </p:spPr>
        <p:txBody>
          <a:bodyPr wrap="square" rtlCol="0">
            <a:spAutoFit/>
          </a:bodyPr>
          <a:lstStyle/>
          <a:p>
            <a:r>
              <a:rPr lang="en-GB" dirty="0" smtClean="0"/>
              <a:t>O</a:t>
            </a:r>
            <a:r>
              <a:rPr lang="en-GB" baseline="-25000" dirty="0" smtClean="0"/>
              <a:t>3</a:t>
            </a:r>
            <a:r>
              <a:rPr lang="en-GB" dirty="0" smtClean="0"/>
              <a:t>**</a:t>
            </a:r>
            <a:endParaRPr lang="en-GB" dirty="0"/>
          </a:p>
        </p:txBody>
      </p:sp>
      <p:sp>
        <p:nvSpPr>
          <p:cNvPr id="8" name="TextBox 7"/>
          <p:cNvSpPr txBox="1"/>
          <p:nvPr/>
        </p:nvSpPr>
        <p:spPr>
          <a:xfrm>
            <a:off x="1140030" y="1076534"/>
            <a:ext cx="2941929" cy="371923"/>
          </a:xfrm>
          <a:prstGeom prst="rect">
            <a:avLst/>
          </a:prstGeom>
          <a:noFill/>
        </p:spPr>
        <p:txBody>
          <a:bodyPr wrap="square" rtlCol="0">
            <a:spAutoFit/>
          </a:bodyPr>
          <a:lstStyle/>
          <a:p>
            <a:pPr algn="ctr"/>
            <a:r>
              <a:rPr lang="en-GB" b="1" dirty="0" smtClean="0"/>
              <a:t>Brute Force</a:t>
            </a:r>
            <a:endParaRPr lang="en-GB" b="1" dirty="0"/>
          </a:p>
        </p:txBody>
      </p:sp>
      <p:sp>
        <p:nvSpPr>
          <p:cNvPr id="39" name="TextBox 38"/>
          <p:cNvSpPr txBox="1"/>
          <p:nvPr/>
        </p:nvSpPr>
        <p:spPr>
          <a:xfrm>
            <a:off x="5028716" y="1152869"/>
            <a:ext cx="2941929" cy="371923"/>
          </a:xfrm>
          <a:prstGeom prst="rect">
            <a:avLst/>
          </a:prstGeom>
          <a:noFill/>
        </p:spPr>
        <p:txBody>
          <a:bodyPr wrap="square" rtlCol="0">
            <a:spAutoFit/>
          </a:bodyPr>
          <a:lstStyle/>
          <a:p>
            <a:pPr algn="ctr"/>
            <a:r>
              <a:rPr lang="en-GB" b="1" dirty="0" smtClean="0"/>
              <a:t>Tagging method</a:t>
            </a:r>
            <a:endParaRPr lang="en-GB" b="1" dirty="0"/>
          </a:p>
        </p:txBody>
      </p:sp>
      <p:sp>
        <p:nvSpPr>
          <p:cNvPr id="41" name="TextBox 40"/>
          <p:cNvSpPr txBox="1"/>
          <p:nvPr/>
        </p:nvSpPr>
        <p:spPr>
          <a:xfrm>
            <a:off x="5902173" y="4125820"/>
            <a:ext cx="1195013" cy="369332"/>
          </a:xfrm>
          <a:prstGeom prst="rect">
            <a:avLst/>
          </a:prstGeom>
          <a:noFill/>
        </p:spPr>
        <p:txBody>
          <a:bodyPr wrap="square" rtlCol="0">
            <a:spAutoFit/>
          </a:bodyPr>
          <a:lstStyle/>
          <a:p>
            <a:pPr algn="ctr"/>
            <a:r>
              <a:rPr lang="en-GB" dirty="0" err="1" smtClean="0"/>
              <a:t>Exp</a:t>
            </a:r>
            <a:r>
              <a:rPr lang="en-GB" dirty="0" smtClean="0"/>
              <a:t> 1</a:t>
            </a:r>
          </a:p>
        </p:txBody>
      </p:sp>
      <p:sp>
        <p:nvSpPr>
          <p:cNvPr id="42" name="TextBox 41"/>
          <p:cNvSpPr txBox="1"/>
          <p:nvPr/>
        </p:nvSpPr>
        <p:spPr>
          <a:xfrm>
            <a:off x="2451850" y="1913207"/>
            <a:ext cx="977146" cy="369332"/>
          </a:xfrm>
          <a:prstGeom prst="rect">
            <a:avLst/>
          </a:prstGeom>
          <a:noFill/>
        </p:spPr>
        <p:txBody>
          <a:bodyPr wrap="square" rtlCol="0">
            <a:spAutoFit/>
          </a:bodyPr>
          <a:lstStyle/>
          <a:p>
            <a:r>
              <a:rPr lang="en-GB" dirty="0" smtClean="0"/>
              <a:t>O</a:t>
            </a:r>
            <a:r>
              <a:rPr lang="en-GB" baseline="-25000" dirty="0" smtClean="0"/>
              <a:t>3</a:t>
            </a:r>
            <a:r>
              <a:rPr lang="en-GB" dirty="0" smtClean="0"/>
              <a:t>_S1</a:t>
            </a:r>
            <a:endParaRPr lang="en-GB" dirty="0"/>
          </a:p>
        </p:txBody>
      </p:sp>
      <p:sp>
        <p:nvSpPr>
          <p:cNvPr id="43" name="TextBox 42"/>
          <p:cNvSpPr txBox="1"/>
          <p:nvPr/>
        </p:nvSpPr>
        <p:spPr>
          <a:xfrm>
            <a:off x="3537841" y="2028634"/>
            <a:ext cx="977146" cy="369332"/>
          </a:xfrm>
          <a:prstGeom prst="rect">
            <a:avLst/>
          </a:prstGeom>
          <a:noFill/>
        </p:spPr>
        <p:txBody>
          <a:bodyPr wrap="square" rtlCol="0">
            <a:spAutoFit/>
          </a:bodyPr>
          <a:lstStyle/>
          <a:p>
            <a:r>
              <a:rPr lang="en-GB" dirty="0" smtClean="0"/>
              <a:t>O</a:t>
            </a:r>
            <a:r>
              <a:rPr lang="en-GB" baseline="-25000" dirty="0" smtClean="0"/>
              <a:t>3</a:t>
            </a:r>
            <a:r>
              <a:rPr lang="en-GB" dirty="0" smtClean="0"/>
              <a:t>_S2</a:t>
            </a:r>
            <a:endParaRPr lang="en-GB" dirty="0"/>
          </a:p>
        </p:txBody>
      </p:sp>
      <p:sp>
        <p:nvSpPr>
          <p:cNvPr id="44" name="TextBox 43"/>
          <p:cNvSpPr txBox="1"/>
          <p:nvPr/>
        </p:nvSpPr>
        <p:spPr>
          <a:xfrm>
            <a:off x="6612079" y="1922293"/>
            <a:ext cx="977146" cy="369332"/>
          </a:xfrm>
          <a:prstGeom prst="rect">
            <a:avLst/>
          </a:prstGeom>
          <a:noFill/>
        </p:spPr>
        <p:txBody>
          <a:bodyPr wrap="square" rtlCol="0">
            <a:spAutoFit/>
          </a:bodyPr>
          <a:lstStyle/>
          <a:p>
            <a:r>
              <a:rPr lang="en-GB" dirty="0" smtClean="0"/>
              <a:t>O</a:t>
            </a:r>
            <a:r>
              <a:rPr lang="en-GB" baseline="-25000" dirty="0" smtClean="0"/>
              <a:t>3</a:t>
            </a:r>
            <a:r>
              <a:rPr lang="en-GB" dirty="0" smtClean="0"/>
              <a:t>_S1</a:t>
            </a:r>
            <a:endParaRPr lang="en-GB" dirty="0"/>
          </a:p>
        </p:txBody>
      </p:sp>
      <p:sp>
        <p:nvSpPr>
          <p:cNvPr id="45" name="TextBox 44"/>
          <p:cNvSpPr txBox="1"/>
          <p:nvPr/>
        </p:nvSpPr>
        <p:spPr>
          <a:xfrm>
            <a:off x="6612079" y="2801343"/>
            <a:ext cx="977146" cy="369332"/>
          </a:xfrm>
          <a:prstGeom prst="rect">
            <a:avLst/>
          </a:prstGeom>
          <a:noFill/>
        </p:spPr>
        <p:txBody>
          <a:bodyPr wrap="square" rtlCol="0">
            <a:spAutoFit/>
          </a:bodyPr>
          <a:lstStyle/>
          <a:p>
            <a:r>
              <a:rPr lang="en-GB" dirty="0" smtClean="0"/>
              <a:t>O</a:t>
            </a:r>
            <a:r>
              <a:rPr lang="en-GB" baseline="-25000" dirty="0" smtClean="0"/>
              <a:t>3</a:t>
            </a:r>
            <a:r>
              <a:rPr lang="en-GB" dirty="0" smtClean="0"/>
              <a:t>_S2</a:t>
            </a:r>
            <a:endParaRPr lang="en-GB" dirty="0"/>
          </a:p>
        </p:txBody>
      </p:sp>
      <p:cxnSp>
        <p:nvCxnSpPr>
          <p:cNvPr id="46" name="Straight Connector 45"/>
          <p:cNvCxnSpPr/>
          <p:nvPr/>
        </p:nvCxnSpPr>
        <p:spPr>
          <a:xfrm flipV="1">
            <a:off x="1762683" y="1514371"/>
            <a:ext cx="1334495"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764256" y="2680897"/>
            <a:ext cx="1334495"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776594" y="2879083"/>
            <a:ext cx="2362892" cy="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867507" y="1514370"/>
            <a:ext cx="1334495"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318544" y="1499028"/>
            <a:ext cx="0" cy="1166527"/>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55" name="Straight Arrow Connector 54"/>
          <p:cNvCxnSpPr/>
          <p:nvPr/>
        </p:nvCxnSpPr>
        <p:spPr>
          <a:xfrm>
            <a:off x="3434237" y="1495559"/>
            <a:ext cx="4422" cy="1383524"/>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52" name="Text Box 41"/>
          <p:cNvSpPr txBox="1">
            <a:spLocks noChangeArrowheads="1"/>
          </p:cNvSpPr>
          <p:nvPr/>
        </p:nvSpPr>
        <p:spPr bwMode="auto">
          <a:xfrm>
            <a:off x="805722" y="4936709"/>
            <a:ext cx="3571875" cy="10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70000"/>
              </a:lnSpc>
              <a:spcBef>
                <a:spcPts val="600"/>
              </a:spcBef>
              <a:defRPr/>
            </a:pPr>
            <a:r>
              <a:rPr lang="en-GB" sz="1800" dirty="0" smtClean="0">
                <a:solidFill>
                  <a:srgbClr val="000000"/>
                </a:solidFill>
                <a:latin typeface="+mn-lt"/>
                <a:cs typeface="Arial" panose="020B0604020202020204" pitchFamily="34" charset="0"/>
              </a:rPr>
              <a:t>+ Straightforward for any model </a:t>
            </a:r>
          </a:p>
          <a:p>
            <a:pPr>
              <a:lnSpc>
                <a:spcPct val="70000"/>
              </a:lnSpc>
              <a:spcBef>
                <a:spcPts val="600"/>
              </a:spcBef>
              <a:defRPr/>
            </a:pPr>
            <a:r>
              <a:rPr lang="en-GB" sz="1800" dirty="0" smtClean="0">
                <a:solidFill>
                  <a:srgbClr val="000000"/>
                </a:solidFill>
                <a:latin typeface="+mn-lt"/>
                <a:cs typeface="Arial" panose="020B0604020202020204" pitchFamily="34" charset="0"/>
              </a:rPr>
              <a:t>- Mass inconsistency </a:t>
            </a:r>
          </a:p>
          <a:p>
            <a:pPr>
              <a:lnSpc>
                <a:spcPct val="70000"/>
              </a:lnSpc>
              <a:spcBef>
                <a:spcPts val="600"/>
              </a:spcBef>
              <a:defRPr/>
            </a:pPr>
            <a:r>
              <a:rPr lang="en-GB" sz="1800" dirty="0" smtClean="0">
                <a:solidFill>
                  <a:srgbClr val="000000"/>
                </a:solidFill>
                <a:latin typeface="+mn-lt"/>
                <a:cs typeface="Arial" panose="020B0604020202020204" pitchFamily="34" charset="0"/>
              </a:rPr>
              <a:t>- Not real atmospheric conditions  </a:t>
            </a:r>
          </a:p>
          <a:p>
            <a:pPr>
              <a:lnSpc>
                <a:spcPct val="70000"/>
              </a:lnSpc>
              <a:spcBef>
                <a:spcPts val="600"/>
              </a:spcBef>
              <a:defRPr/>
            </a:pPr>
            <a:r>
              <a:rPr lang="en-GB" sz="1800" dirty="0" smtClean="0">
                <a:solidFill>
                  <a:srgbClr val="000000"/>
                </a:solidFill>
                <a:latin typeface="+mn-lt"/>
                <a:cs typeface="Arial" panose="020B0604020202020204" pitchFamily="34" charset="0"/>
              </a:rPr>
              <a:t>- High computational resources</a:t>
            </a:r>
          </a:p>
        </p:txBody>
      </p:sp>
      <p:sp>
        <p:nvSpPr>
          <p:cNvPr id="6" name="TextBox 5"/>
          <p:cNvSpPr txBox="1"/>
          <p:nvPr/>
        </p:nvSpPr>
        <p:spPr>
          <a:xfrm>
            <a:off x="4626758" y="6307032"/>
            <a:ext cx="3907641" cy="369332"/>
          </a:xfrm>
          <a:prstGeom prst="rect">
            <a:avLst/>
          </a:prstGeom>
          <a:noFill/>
        </p:spPr>
        <p:txBody>
          <a:bodyPr wrap="square" rtlCol="0">
            <a:spAutoFit/>
          </a:bodyPr>
          <a:lstStyle/>
          <a:p>
            <a:pPr algn="ctr"/>
            <a:r>
              <a:rPr lang="en-GB" b="1" dirty="0" smtClean="0">
                <a:solidFill>
                  <a:schemeClr val="accent1"/>
                </a:solidFill>
              </a:rPr>
              <a:t>CALIOPE system (CMAQ-ISAM)</a:t>
            </a:r>
            <a:endParaRPr lang="en-GB" b="1" dirty="0">
              <a:solidFill>
                <a:schemeClr val="accent1"/>
              </a:solidFill>
            </a:endParaRPr>
          </a:p>
        </p:txBody>
      </p:sp>
      <p:sp>
        <p:nvSpPr>
          <p:cNvPr id="7" name="Rectangle 6"/>
          <p:cNvSpPr/>
          <p:nvPr/>
        </p:nvSpPr>
        <p:spPr>
          <a:xfrm>
            <a:off x="4610100" y="876300"/>
            <a:ext cx="3924301" cy="54307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75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Exp</a:t>
            </a:r>
            <a:r>
              <a:rPr lang="en-GB" dirty="0" smtClean="0"/>
              <a:t>: </a:t>
            </a:r>
            <a:r>
              <a:rPr lang="en-GB" dirty="0">
                <a:solidFill>
                  <a:srgbClr val="124484"/>
                </a:solidFill>
              </a:rPr>
              <a:t>sector emissions </a:t>
            </a:r>
            <a:r>
              <a:rPr lang="en-GB" dirty="0" smtClean="0">
                <a:solidFill>
                  <a:srgbClr val="124484"/>
                </a:solidFill>
              </a:rPr>
              <a:t>+ </a:t>
            </a:r>
            <a:r>
              <a:rPr lang="en-GB" dirty="0">
                <a:solidFill>
                  <a:srgbClr val="124484"/>
                </a:solidFill>
              </a:rPr>
              <a:t>imported O</a:t>
            </a:r>
            <a:r>
              <a:rPr lang="en-GB" baseline="-25000" dirty="0">
                <a:solidFill>
                  <a:srgbClr val="124484"/>
                </a:solidFill>
              </a:rPr>
              <a:t>3</a:t>
            </a:r>
            <a:r>
              <a:rPr lang="en-GB" dirty="0" smtClean="0"/>
              <a:t/>
            </a:r>
            <a:br>
              <a:rPr lang="en-GB" dirty="0" smtClean="0"/>
            </a:br>
            <a:r>
              <a:rPr lang="en-GB" sz="2000" b="0" i="1" dirty="0" smtClean="0"/>
              <a:t>Pay et al., 2018. Atmos. Chem. Phys. Diss. </a:t>
            </a:r>
            <a:endParaRPr lang="en-GB" sz="3600" b="0" i="1" dirty="0"/>
          </a:p>
        </p:txBody>
      </p:sp>
      <p:sp>
        <p:nvSpPr>
          <p:cNvPr id="14" name="TextBox 13"/>
          <p:cNvSpPr txBox="1"/>
          <p:nvPr/>
        </p:nvSpPr>
        <p:spPr>
          <a:xfrm>
            <a:off x="477284" y="1162135"/>
            <a:ext cx="8005533" cy="369332"/>
          </a:xfrm>
          <a:prstGeom prst="rect">
            <a:avLst/>
          </a:prstGeom>
          <a:noFill/>
        </p:spPr>
        <p:txBody>
          <a:bodyPr wrap="square" rtlCol="0">
            <a:spAutoFit/>
          </a:bodyPr>
          <a:lstStyle/>
          <a:p>
            <a:pPr lvl="0" algn="ctr" defTabSz="914400" eaLnBrk="0" fontAlgn="base" hangingPunct="0">
              <a:spcBef>
                <a:spcPct val="0"/>
              </a:spcBef>
              <a:spcAft>
                <a:spcPct val="0"/>
              </a:spcAft>
              <a:defRPr/>
            </a:pPr>
            <a:r>
              <a:rPr lang="en-US" altLang="en-US" b="1" kern="0" dirty="0" smtClean="0">
                <a:solidFill>
                  <a:srgbClr val="004990"/>
                </a:solidFill>
                <a:latin typeface="Arial" panose="020B0604020202020204" pitchFamily="34" charset="0"/>
                <a:ea typeface="MS PGothic" panose="020B0600070205080204" pitchFamily="34" charset="-128"/>
              </a:rPr>
              <a:t>Experiment set-up</a:t>
            </a:r>
            <a:endParaRPr lang="en-US" altLang="en-US" b="1" kern="0" dirty="0">
              <a:solidFill>
                <a:srgbClr val="004990"/>
              </a:solidFill>
              <a:latin typeface="Arial" panose="020B0604020202020204" pitchFamily="34" charset="0"/>
              <a:ea typeface="MS PGothic" panose="020B0600070205080204" pitchFamily="34" charset="-128"/>
            </a:endParaRPr>
          </a:p>
        </p:txBody>
      </p:sp>
      <p:grpSp>
        <p:nvGrpSpPr>
          <p:cNvPr id="39" name="Group 38"/>
          <p:cNvGrpSpPr/>
          <p:nvPr/>
        </p:nvGrpSpPr>
        <p:grpSpPr>
          <a:xfrm>
            <a:off x="266701" y="1666129"/>
            <a:ext cx="8700493" cy="2271814"/>
            <a:chOff x="266701" y="1666129"/>
            <a:chExt cx="8700493" cy="2271814"/>
          </a:xfrm>
        </p:grpSpPr>
        <p:pic>
          <p:nvPicPr>
            <p:cNvPr id="4"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6356" b="-1"/>
            <a:stretch/>
          </p:blipFill>
          <p:spPr>
            <a:xfrm>
              <a:off x="800193" y="2303110"/>
              <a:ext cx="6937038" cy="1634833"/>
            </a:xfrm>
            <a:prstGeom prst="rect">
              <a:avLst/>
            </a:prstGeom>
          </p:spPr>
        </p:pic>
        <p:sp>
          <p:nvSpPr>
            <p:cNvPr id="5" name="CuadroTexto 18"/>
            <p:cNvSpPr txBox="1"/>
            <p:nvPr/>
          </p:nvSpPr>
          <p:spPr>
            <a:xfrm>
              <a:off x="1395413" y="2033245"/>
              <a:ext cx="5387381" cy="369332"/>
            </a:xfrm>
            <a:prstGeom prst="rect">
              <a:avLst/>
            </a:prstGeom>
            <a:noFill/>
          </p:spPr>
          <p:txBody>
            <a:bodyPr wrap="square" rtlCol="0">
              <a:spAutoFit/>
            </a:bodyPr>
            <a:lstStyle/>
            <a:p>
              <a:pPr algn="ctr"/>
              <a:r>
                <a:rPr lang="en-US" dirty="0" smtClean="0">
                  <a:solidFill>
                    <a:schemeClr val="bg1">
                      <a:lumMod val="50000"/>
                    </a:schemeClr>
                  </a:solidFill>
                </a:rPr>
                <a:t>Annual emissions HERMESv2.0 in Spain 2009</a:t>
              </a:r>
              <a:endParaRPr lang="en-US" dirty="0">
                <a:solidFill>
                  <a:schemeClr val="bg1">
                    <a:lumMod val="50000"/>
                  </a:schemeClr>
                </a:solidFill>
              </a:endParaRPr>
            </a:p>
          </p:txBody>
        </p:sp>
        <p:sp>
          <p:nvSpPr>
            <p:cNvPr id="13" name="TextBox 12"/>
            <p:cNvSpPr txBox="1"/>
            <p:nvPr/>
          </p:nvSpPr>
          <p:spPr>
            <a:xfrm>
              <a:off x="534759" y="1666129"/>
              <a:ext cx="266730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dirty="0" smtClean="0">
                  <a:solidFill>
                    <a:schemeClr val="tx1"/>
                  </a:solidFill>
                </a:rPr>
                <a:t>Which sources?</a:t>
              </a:r>
              <a:endParaRPr lang="en-GB" dirty="0">
                <a:solidFill>
                  <a:schemeClr val="tx1"/>
                </a:solidFill>
              </a:endParaRPr>
            </a:p>
          </p:txBody>
        </p:sp>
        <p:pic>
          <p:nvPicPr>
            <p:cNvPr id="19" name="Picture 18"/>
            <p:cNvPicPr>
              <a:picLocks noChangeAspect="1"/>
            </p:cNvPicPr>
            <p:nvPr/>
          </p:nvPicPr>
          <p:blipFill rotWithShape="1">
            <a:blip r:embed="rId4"/>
            <a:srcRect t="20321" r="43307"/>
            <a:stretch/>
          </p:blipFill>
          <p:spPr>
            <a:xfrm>
              <a:off x="6856649" y="2570098"/>
              <a:ext cx="1769758" cy="1097810"/>
            </a:xfrm>
            <a:prstGeom prst="rect">
              <a:avLst/>
            </a:prstGeom>
          </p:spPr>
        </p:pic>
        <p:sp>
          <p:nvSpPr>
            <p:cNvPr id="36" name="TextBox 35"/>
            <p:cNvSpPr txBox="1"/>
            <p:nvPr/>
          </p:nvSpPr>
          <p:spPr>
            <a:xfrm>
              <a:off x="6782794" y="1859437"/>
              <a:ext cx="2184400" cy="646331"/>
            </a:xfrm>
            <a:prstGeom prst="rect">
              <a:avLst/>
            </a:prstGeom>
            <a:noFill/>
          </p:spPr>
          <p:txBody>
            <a:bodyPr wrap="square" rtlCol="0">
              <a:spAutoFit/>
            </a:bodyPr>
            <a:lstStyle/>
            <a:p>
              <a:pPr algn="ctr"/>
              <a:r>
                <a:rPr lang="en-US" dirty="0"/>
                <a:t>S</a:t>
              </a:r>
              <a:r>
                <a:rPr lang="en-US" dirty="0" smtClean="0"/>
                <a:t>ectors </a:t>
              </a:r>
              <a:r>
                <a:rPr lang="en-US" dirty="0"/>
                <a:t>that account </a:t>
              </a:r>
              <a:r>
                <a:rPr lang="en-US" dirty="0" smtClean="0"/>
                <a:t>92</a:t>
              </a:r>
              <a:r>
                <a:rPr lang="en-US" dirty="0"/>
                <a:t>% of the total </a:t>
              </a:r>
              <a:r>
                <a:rPr lang="en-US" dirty="0" smtClean="0"/>
                <a:t>NO</a:t>
              </a:r>
              <a:r>
                <a:rPr lang="en-US" baseline="-25000" dirty="0" smtClean="0"/>
                <a:t>x</a:t>
              </a:r>
              <a:endParaRPr lang="en-GB" baseline="-25000" dirty="0"/>
            </a:p>
          </p:txBody>
        </p:sp>
        <p:sp>
          <p:nvSpPr>
            <p:cNvPr id="37" name="CuadroTexto 18"/>
            <p:cNvSpPr txBox="1"/>
            <p:nvPr/>
          </p:nvSpPr>
          <p:spPr>
            <a:xfrm>
              <a:off x="515915" y="2484612"/>
              <a:ext cx="792107" cy="369332"/>
            </a:xfrm>
            <a:prstGeom prst="rect">
              <a:avLst/>
            </a:prstGeom>
            <a:solidFill>
              <a:schemeClr val="bg1"/>
            </a:solidFill>
          </p:spPr>
          <p:txBody>
            <a:bodyPr wrap="square" rtlCol="0">
              <a:spAutoFit/>
            </a:bodyPr>
            <a:lstStyle/>
            <a:p>
              <a:pPr algn="r"/>
              <a:r>
                <a:rPr lang="en-US" b="1" dirty="0" smtClean="0">
                  <a:solidFill>
                    <a:schemeClr val="bg1">
                      <a:lumMod val="50000"/>
                    </a:schemeClr>
                  </a:solidFill>
                </a:rPr>
                <a:t>NO</a:t>
              </a:r>
              <a:r>
                <a:rPr lang="en-US" b="1" baseline="-25000" dirty="0" smtClean="0">
                  <a:solidFill>
                    <a:schemeClr val="bg1">
                      <a:lumMod val="50000"/>
                    </a:schemeClr>
                  </a:solidFill>
                </a:rPr>
                <a:t>x</a:t>
              </a:r>
              <a:endParaRPr lang="en-US" b="1" baseline="-25000" dirty="0">
                <a:solidFill>
                  <a:schemeClr val="bg1">
                    <a:lumMod val="50000"/>
                  </a:schemeClr>
                </a:solidFill>
              </a:endParaRPr>
            </a:p>
          </p:txBody>
        </p:sp>
        <p:sp>
          <p:nvSpPr>
            <p:cNvPr id="38" name="CuadroTexto 18"/>
            <p:cNvSpPr txBox="1"/>
            <p:nvPr/>
          </p:nvSpPr>
          <p:spPr>
            <a:xfrm>
              <a:off x="266701" y="3068812"/>
              <a:ext cx="1041322" cy="369332"/>
            </a:xfrm>
            <a:prstGeom prst="rect">
              <a:avLst/>
            </a:prstGeom>
            <a:solidFill>
              <a:schemeClr val="bg1"/>
            </a:solidFill>
          </p:spPr>
          <p:txBody>
            <a:bodyPr wrap="square" rtlCol="0">
              <a:spAutoFit/>
            </a:bodyPr>
            <a:lstStyle/>
            <a:p>
              <a:pPr algn="r"/>
              <a:r>
                <a:rPr lang="en-US" b="1" dirty="0" smtClean="0">
                  <a:solidFill>
                    <a:schemeClr val="bg1">
                      <a:lumMod val="50000"/>
                    </a:schemeClr>
                  </a:solidFill>
                </a:rPr>
                <a:t>NMVOC</a:t>
              </a:r>
              <a:endParaRPr lang="en-US" b="1" baseline="-25000" dirty="0">
                <a:solidFill>
                  <a:schemeClr val="bg1">
                    <a:lumMod val="50000"/>
                  </a:schemeClr>
                </a:solidFill>
              </a:endParaRPr>
            </a:p>
          </p:txBody>
        </p:sp>
      </p:grpSp>
      <p:grpSp>
        <p:nvGrpSpPr>
          <p:cNvPr id="40" name="Group 39"/>
          <p:cNvGrpSpPr/>
          <p:nvPr/>
        </p:nvGrpSpPr>
        <p:grpSpPr>
          <a:xfrm>
            <a:off x="534759" y="3868407"/>
            <a:ext cx="2982166" cy="2346340"/>
            <a:chOff x="534759" y="3868407"/>
            <a:chExt cx="2982166" cy="2346340"/>
          </a:xfrm>
        </p:grpSpPr>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8950" t="1936" r="5812" b="20574"/>
            <a:stretch/>
          </p:blipFill>
          <p:spPr>
            <a:xfrm>
              <a:off x="949461" y="4053073"/>
              <a:ext cx="2377841" cy="2161674"/>
            </a:xfrm>
            <a:prstGeom prst="rect">
              <a:avLst/>
            </a:prstGeom>
          </p:spPr>
        </p:pic>
        <p:sp>
          <p:nvSpPr>
            <p:cNvPr id="11" name="TextBox 10"/>
            <p:cNvSpPr txBox="1"/>
            <p:nvPr/>
          </p:nvSpPr>
          <p:spPr>
            <a:xfrm>
              <a:off x="534759" y="3868407"/>
              <a:ext cx="298216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dirty="0" smtClean="0">
                  <a:solidFill>
                    <a:schemeClr val="tx1"/>
                  </a:solidFill>
                </a:rPr>
                <a:t>Imported O</a:t>
              </a:r>
              <a:r>
                <a:rPr lang="en-GB" baseline="-25000" dirty="0" smtClean="0">
                  <a:solidFill>
                    <a:schemeClr val="tx1"/>
                  </a:solidFill>
                </a:rPr>
                <a:t>3</a:t>
              </a:r>
              <a:r>
                <a:rPr lang="en-GB" dirty="0" smtClean="0">
                  <a:solidFill>
                    <a:schemeClr val="tx1"/>
                  </a:solidFill>
                </a:rPr>
                <a:t> from where?</a:t>
              </a:r>
              <a:endParaRPr lang="en-GB" dirty="0">
                <a:solidFill>
                  <a:schemeClr val="tx1"/>
                </a:solidFill>
              </a:endParaRPr>
            </a:p>
          </p:txBody>
        </p:sp>
        <p:cxnSp>
          <p:nvCxnSpPr>
            <p:cNvPr id="21" name="Straight Arrow Connector 20"/>
            <p:cNvCxnSpPr/>
            <p:nvPr/>
          </p:nvCxnSpPr>
          <p:spPr>
            <a:xfrm>
              <a:off x="1892300" y="4825218"/>
              <a:ext cx="0" cy="2928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892300" y="5558498"/>
              <a:ext cx="0" cy="2422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133618" y="5339422"/>
              <a:ext cx="300020" cy="31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395413" y="5339422"/>
              <a:ext cx="282418" cy="31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46752" y="4481306"/>
              <a:ext cx="1849704" cy="369332"/>
            </a:xfrm>
            <a:prstGeom prst="rect">
              <a:avLst/>
            </a:prstGeom>
            <a:noFill/>
          </p:spPr>
          <p:txBody>
            <a:bodyPr wrap="square" rtlCol="0">
              <a:spAutoFit/>
            </a:bodyPr>
            <a:lstStyle/>
            <a:p>
              <a:r>
                <a:rPr lang="en-GB" dirty="0" smtClean="0">
                  <a:solidFill>
                    <a:srgbClr val="FF0000"/>
                  </a:solidFill>
                </a:rPr>
                <a:t>Imported O</a:t>
              </a:r>
              <a:r>
                <a:rPr lang="en-GB" baseline="-25000" dirty="0" smtClean="0">
                  <a:solidFill>
                    <a:srgbClr val="FF0000"/>
                  </a:solidFill>
                </a:rPr>
                <a:t>3</a:t>
              </a:r>
              <a:endParaRPr lang="en-GB" baseline="-25000" dirty="0">
                <a:solidFill>
                  <a:srgbClr val="FF0000"/>
                </a:solidFill>
              </a:endParaRPr>
            </a:p>
          </p:txBody>
        </p:sp>
      </p:grpSp>
      <p:grpSp>
        <p:nvGrpSpPr>
          <p:cNvPr id="10" name="Grupo 9"/>
          <p:cNvGrpSpPr/>
          <p:nvPr/>
        </p:nvGrpSpPr>
        <p:grpSpPr>
          <a:xfrm>
            <a:off x="3616323" y="3868407"/>
            <a:ext cx="5809031" cy="2433231"/>
            <a:chOff x="3616323" y="3868407"/>
            <a:chExt cx="5809031" cy="2433231"/>
          </a:xfrm>
        </p:grpSpPr>
        <p:grpSp>
          <p:nvGrpSpPr>
            <p:cNvPr id="42" name="Group 41"/>
            <p:cNvGrpSpPr/>
            <p:nvPr/>
          </p:nvGrpSpPr>
          <p:grpSpPr>
            <a:xfrm>
              <a:off x="3931627" y="3868407"/>
              <a:ext cx="5493727" cy="2433231"/>
              <a:chOff x="3931627" y="3868407"/>
              <a:chExt cx="5493727" cy="2433231"/>
            </a:xfrm>
          </p:grpSpPr>
          <p:sp>
            <p:nvSpPr>
              <p:cNvPr id="15" name="CuadroTexto 18"/>
              <p:cNvSpPr txBox="1"/>
              <p:nvPr/>
            </p:nvSpPr>
            <p:spPr>
              <a:xfrm>
                <a:off x="3931627" y="4235523"/>
                <a:ext cx="4965894" cy="369332"/>
              </a:xfrm>
              <a:prstGeom prst="rect">
                <a:avLst/>
              </a:prstGeom>
              <a:noFill/>
            </p:spPr>
            <p:txBody>
              <a:bodyPr wrap="square" rtlCol="0">
                <a:spAutoFit/>
              </a:bodyPr>
              <a:lstStyle/>
              <a:p>
                <a:pPr algn="ctr"/>
                <a:r>
                  <a:rPr lang="en-US" b="1" dirty="0" smtClean="0">
                    <a:solidFill>
                      <a:schemeClr val="bg1">
                        <a:lumMod val="50000"/>
                      </a:schemeClr>
                    </a:solidFill>
                  </a:rPr>
                  <a:t>21-31 July 2012</a:t>
                </a:r>
                <a:endParaRPr lang="en-US" b="1" dirty="0">
                  <a:solidFill>
                    <a:schemeClr val="bg1">
                      <a:lumMod val="50000"/>
                    </a:schemeClr>
                  </a:solidFill>
                </a:endParaRPr>
              </a:p>
            </p:txBody>
          </p:sp>
          <p:pic>
            <p:nvPicPr>
              <p:cNvPr id="7" name="Picture 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277" t="53163" b="1642"/>
              <a:stretch/>
            </p:blipFill>
            <p:spPr>
              <a:xfrm>
                <a:off x="3931628" y="4604855"/>
                <a:ext cx="4696692" cy="1696783"/>
              </a:xfrm>
              <a:prstGeom prst="rect">
                <a:avLst/>
              </a:prstGeom>
            </p:spPr>
          </p:pic>
          <p:sp>
            <p:nvSpPr>
              <p:cNvPr id="12" name="TextBox 11"/>
              <p:cNvSpPr txBox="1"/>
              <p:nvPr/>
            </p:nvSpPr>
            <p:spPr>
              <a:xfrm>
                <a:off x="3931628" y="3868407"/>
                <a:ext cx="455119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dirty="0" smtClean="0">
                    <a:solidFill>
                      <a:schemeClr val="tx1"/>
                    </a:solidFill>
                  </a:rPr>
                  <a:t>The episode</a:t>
                </a:r>
                <a:endParaRPr lang="en-GB" dirty="0">
                  <a:solidFill>
                    <a:schemeClr val="tx1"/>
                  </a:solidFill>
                </a:endParaRPr>
              </a:p>
            </p:txBody>
          </p:sp>
          <p:sp>
            <p:nvSpPr>
              <p:cNvPr id="3" name="Rectangle 2"/>
              <p:cNvSpPr/>
              <p:nvPr/>
            </p:nvSpPr>
            <p:spPr>
              <a:xfrm>
                <a:off x="7469945" y="4825218"/>
                <a:ext cx="534572" cy="61897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44862" y="4345705"/>
                <a:ext cx="2180492" cy="369332"/>
              </a:xfrm>
              <a:prstGeom prst="rect">
                <a:avLst/>
              </a:prstGeom>
              <a:noFill/>
            </p:spPr>
            <p:txBody>
              <a:bodyPr wrap="square" rtlCol="0">
                <a:spAutoFit/>
              </a:bodyPr>
              <a:lstStyle/>
              <a:p>
                <a:r>
                  <a:rPr lang="en-GB" dirty="0" smtClean="0">
                    <a:solidFill>
                      <a:srgbClr val="FF0000"/>
                    </a:solidFill>
                  </a:rPr>
                  <a:t>This presentation</a:t>
                </a:r>
                <a:endParaRPr lang="en-GB" dirty="0">
                  <a:solidFill>
                    <a:srgbClr val="FF0000"/>
                  </a:solidFill>
                </a:endParaRPr>
              </a:p>
            </p:txBody>
          </p:sp>
        </p:grpSp>
        <p:sp>
          <p:nvSpPr>
            <p:cNvPr id="9" name="CuadroTexto 8"/>
            <p:cNvSpPr txBox="1"/>
            <p:nvPr/>
          </p:nvSpPr>
          <p:spPr>
            <a:xfrm rot="16200000">
              <a:off x="2875724" y="4927070"/>
              <a:ext cx="1850529" cy="369332"/>
            </a:xfrm>
            <a:prstGeom prst="rect">
              <a:avLst/>
            </a:prstGeom>
            <a:noFill/>
          </p:spPr>
          <p:txBody>
            <a:bodyPr wrap="square" rtlCol="0">
              <a:spAutoFit/>
            </a:bodyPr>
            <a:lstStyle/>
            <a:p>
              <a:r>
                <a:rPr lang="en-US" dirty="0" smtClean="0">
                  <a:solidFill>
                    <a:schemeClr val="bg1">
                      <a:lumMod val="50000"/>
                    </a:schemeClr>
                  </a:solidFill>
                </a:rPr>
                <a:t>#exceedances</a:t>
              </a:r>
              <a:endParaRPr lang="en-US" dirty="0">
                <a:solidFill>
                  <a:schemeClr val="bg1">
                    <a:lumMod val="50000"/>
                  </a:schemeClr>
                </a:solidFill>
              </a:endParaRPr>
            </a:p>
          </p:txBody>
        </p:sp>
      </p:grpSp>
    </p:spTree>
    <p:extLst>
      <p:ext uri="{BB962C8B-B14F-4D97-AF65-F5344CB8AC3E}">
        <p14:creationId xmlns:p14="http://schemas.microsoft.com/office/powerpoint/2010/main" val="34961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446" t="11340" r="10924" b="10788"/>
          <a:stretch/>
        </p:blipFill>
        <p:spPr>
          <a:xfrm>
            <a:off x="558800" y="1409699"/>
            <a:ext cx="3072296" cy="2311401"/>
          </a:xfrm>
          <a:prstGeom prst="rect">
            <a:avLst/>
          </a:prstGeom>
        </p:spPr>
      </p:pic>
      <p:sp>
        <p:nvSpPr>
          <p:cNvPr id="13" name="Title 12"/>
          <p:cNvSpPr>
            <a:spLocks noGrp="1"/>
          </p:cNvSpPr>
          <p:nvPr>
            <p:ph type="title"/>
          </p:nvPr>
        </p:nvSpPr>
        <p:spPr/>
        <p:txBody>
          <a:bodyPr/>
          <a:lstStyle/>
          <a:p>
            <a:r>
              <a:rPr lang="en-GB" dirty="0" err="1" smtClean="0"/>
              <a:t>Exp</a:t>
            </a:r>
            <a:r>
              <a:rPr lang="en-GB" dirty="0" smtClean="0">
                <a:solidFill>
                  <a:srgbClr val="124484"/>
                </a:solidFill>
              </a:rPr>
              <a:t>: </a:t>
            </a:r>
            <a:r>
              <a:rPr lang="en-GB" dirty="0">
                <a:solidFill>
                  <a:srgbClr val="124484"/>
                </a:solidFill>
              </a:rPr>
              <a:t>sector emissions </a:t>
            </a:r>
            <a:r>
              <a:rPr lang="en-GB" dirty="0" smtClean="0">
                <a:solidFill>
                  <a:srgbClr val="124484"/>
                </a:solidFill>
              </a:rPr>
              <a:t>+ </a:t>
            </a:r>
            <a:r>
              <a:rPr lang="en-GB" dirty="0">
                <a:solidFill>
                  <a:srgbClr val="124484"/>
                </a:solidFill>
              </a:rPr>
              <a:t>imported O</a:t>
            </a:r>
            <a:r>
              <a:rPr lang="en-GB" baseline="-25000" dirty="0">
                <a:solidFill>
                  <a:srgbClr val="124484"/>
                </a:solidFill>
              </a:rPr>
              <a:t>3</a:t>
            </a:r>
            <a:r>
              <a:rPr lang="en-GB" dirty="0">
                <a:solidFill>
                  <a:srgbClr val="124484"/>
                </a:solidFill>
              </a:rPr>
              <a:t/>
            </a:r>
            <a:br>
              <a:rPr lang="en-GB" dirty="0">
                <a:solidFill>
                  <a:srgbClr val="124484"/>
                </a:solidFill>
              </a:rPr>
            </a:br>
            <a:r>
              <a:rPr lang="en-GB" sz="2000" b="0" i="1" dirty="0">
                <a:solidFill>
                  <a:srgbClr val="124484"/>
                </a:solidFill>
              </a:rPr>
              <a:t>Pay et al., 2018. Atmos. Chem. Phys. Diss. </a:t>
            </a:r>
            <a:endParaRPr lang="en-GB" dirty="0"/>
          </a:p>
        </p:txBody>
      </p:sp>
      <p:pic>
        <p:nvPicPr>
          <p:cNvPr id="2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16723" t="6803" r="79775" b="59653"/>
          <a:stretch/>
        </p:blipFill>
        <p:spPr>
          <a:xfrm>
            <a:off x="1360661" y="4307688"/>
            <a:ext cx="314961" cy="1632871"/>
          </a:xfrm>
          <a:prstGeom prst="rect">
            <a:avLst/>
          </a:prstGeom>
        </p:spPr>
      </p:pic>
      <p:sp>
        <p:nvSpPr>
          <p:cNvPr id="26" name="TextBox 26"/>
          <p:cNvSpPr txBox="1">
            <a:spLocks noChangeArrowheads="1"/>
          </p:cNvSpPr>
          <p:nvPr/>
        </p:nvSpPr>
        <p:spPr bwMode="auto">
          <a:xfrm>
            <a:off x="1228145" y="3339427"/>
            <a:ext cx="23293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algn="r" eaLnBrk="1" hangingPunct="1"/>
            <a:r>
              <a:rPr lang="en-US" altLang="en-US" sz="1600" b="1" dirty="0" smtClean="0">
                <a:solidFill>
                  <a:srgbClr val="000000"/>
                </a:solidFill>
              </a:rPr>
              <a:t>Total</a:t>
            </a:r>
            <a:endParaRPr lang="en-US" altLang="en-US" sz="1600" b="1" dirty="0">
              <a:solidFill>
                <a:srgbClr val="000000"/>
              </a:solidFill>
            </a:endParaRPr>
          </a:p>
        </p:txBody>
      </p:sp>
      <p:sp>
        <p:nvSpPr>
          <p:cNvPr id="2" name="Rectangle 1"/>
          <p:cNvSpPr/>
          <p:nvPr/>
        </p:nvSpPr>
        <p:spPr>
          <a:xfrm>
            <a:off x="831799" y="4484747"/>
            <a:ext cx="255527" cy="1419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  </a:t>
            </a:r>
            <a:endParaRPr lang="en-GB" dirty="0"/>
          </a:p>
        </p:txBody>
      </p:sp>
      <p:pic>
        <p:nvPicPr>
          <p:cNvPr id="27" name="Picture 26"/>
          <p:cNvPicPr>
            <a:picLocks noChangeAspect="1"/>
          </p:cNvPicPr>
          <p:nvPr/>
        </p:nvPicPr>
        <p:blipFill rotWithShape="1">
          <a:blip r:embed="rId5"/>
          <a:srcRect r="43307"/>
          <a:stretch/>
        </p:blipFill>
        <p:spPr>
          <a:xfrm>
            <a:off x="1871279" y="4344512"/>
            <a:ext cx="2199898" cy="1712671"/>
          </a:xfrm>
          <a:prstGeom prst="rect">
            <a:avLst/>
          </a:prstGeom>
        </p:spPr>
      </p:pic>
      <p:cxnSp>
        <p:nvCxnSpPr>
          <p:cNvPr id="15" name="Straight Connector 14"/>
          <p:cNvCxnSpPr/>
          <p:nvPr/>
        </p:nvCxnSpPr>
        <p:spPr>
          <a:xfrm>
            <a:off x="528037" y="4484747"/>
            <a:ext cx="1147585" cy="0"/>
          </a:xfrm>
          <a:prstGeom prst="line">
            <a:avLst/>
          </a:prstGeom>
          <a:ln w="19050">
            <a:solidFill>
              <a:srgbClr val="777777"/>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4550" y="5903972"/>
            <a:ext cx="1082497" cy="0"/>
          </a:xfrm>
          <a:prstGeom prst="line">
            <a:avLst/>
          </a:prstGeom>
          <a:ln w="19050">
            <a:solidFill>
              <a:srgbClr val="777777"/>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351499" y="5039317"/>
            <a:ext cx="1222217" cy="369332"/>
          </a:xfrm>
          <a:prstGeom prst="rect">
            <a:avLst/>
          </a:prstGeom>
          <a:noFill/>
        </p:spPr>
        <p:txBody>
          <a:bodyPr wrap="square" rtlCol="0">
            <a:spAutoFit/>
          </a:bodyPr>
          <a:lstStyle/>
          <a:p>
            <a:pPr algn="ctr"/>
            <a:r>
              <a:rPr lang="en-GB" dirty="0" smtClean="0"/>
              <a:t>Total O</a:t>
            </a:r>
            <a:r>
              <a:rPr lang="en-GB" baseline="-25000" dirty="0" smtClean="0"/>
              <a:t>3</a:t>
            </a:r>
            <a:endParaRPr lang="en-GB" baseline="-25000" dirty="0"/>
          </a:p>
        </p:txBody>
      </p:sp>
      <p:sp>
        <p:nvSpPr>
          <p:cNvPr id="29" name="TextBox 28"/>
          <p:cNvSpPr txBox="1"/>
          <p:nvPr/>
        </p:nvSpPr>
        <p:spPr>
          <a:xfrm>
            <a:off x="1065180" y="3911117"/>
            <a:ext cx="2341627" cy="369332"/>
          </a:xfrm>
          <a:prstGeom prst="rect">
            <a:avLst/>
          </a:prstGeom>
          <a:noFill/>
        </p:spPr>
        <p:txBody>
          <a:bodyPr wrap="square" rtlCol="0">
            <a:spAutoFit/>
          </a:bodyPr>
          <a:lstStyle/>
          <a:p>
            <a:r>
              <a:rPr lang="en-GB" b="1" dirty="0" smtClean="0"/>
              <a:t>Tagging  method</a:t>
            </a:r>
            <a:endParaRPr lang="en-GB" b="1" dirty="0"/>
          </a:p>
        </p:txBody>
      </p:sp>
      <p:sp>
        <p:nvSpPr>
          <p:cNvPr id="30" name="TextBox 8"/>
          <p:cNvSpPr txBox="1"/>
          <p:nvPr/>
        </p:nvSpPr>
        <p:spPr>
          <a:xfrm>
            <a:off x="701837" y="1053144"/>
            <a:ext cx="2869810" cy="369332"/>
          </a:xfrm>
          <a:prstGeom prst="rect">
            <a:avLst/>
          </a:prstGeom>
          <a:noFill/>
        </p:spPr>
        <p:txBody>
          <a:bodyPr wrap="square" rtlCol="0">
            <a:spAutoFit/>
          </a:bodyPr>
          <a:lstStyle/>
          <a:p>
            <a:pPr algn="ctr"/>
            <a:r>
              <a:rPr lang="en-GB" b="1" dirty="0" smtClean="0"/>
              <a:t>p90 O</a:t>
            </a:r>
            <a:r>
              <a:rPr lang="en-GB" b="1" baseline="-25000" dirty="0" smtClean="0"/>
              <a:t>3</a:t>
            </a:r>
            <a:r>
              <a:rPr lang="en-GB" b="1" dirty="0" smtClean="0"/>
              <a:t> for 31 Jul 2012</a:t>
            </a:r>
          </a:p>
        </p:txBody>
      </p:sp>
      <p:grpSp>
        <p:nvGrpSpPr>
          <p:cNvPr id="40" name="Grupo 39"/>
          <p:cNvGrpSpPr/>
          <p:nvPr/>
        </p:nvGrpSpPr>
        <p:grpSpPr>
          <a:xfrm>
            <a:off x="3844323" y="1073024"/>
            <a:ext cx="5598701" cy="5571428"/>
            <a:chOff x="3844323" y="1073024"/>
            <a:chExt cx="5598701" cy="5571428"/>
          </a:xfrm>
        </p:grpSpPr>
        <p:grpSp>
          <p:nvGrpSpPr>
            <p:cNvPr id="17" name="Grupo 16"/>
            <p:cNvGrpSpPr/>
            <p:nvPr/>
          </p:nvGrpSpPr>
          <p:grpSpPr>
            <a:xfrm>
              <a:off x="3844323" y="1073024"/>
              <a:ext cx="5299677" cy="5571428"/>
              <a:chOff x="3882423" y="1073024"/>
              <a:chExt cx="5299677" cy="5571428"/>
            </a:xfrm>
          </p:grpSpPr>
          <p:grpSp>
            <p:nvGrpSpPr>
              <p:cNvPr id="31" name="Group 30"/>
              <p:cNvGrpSpPr/>
              <p:nvPr/>
            </p:nvGrpSpPr>
            <p:grpSpPr>
              <a:xfrm>
                <a:off x="3882423" y="1185898"/>
                <a:ext cx="5299677" cy="5458554"/>
                <a:chOff x="3882423" y="1185898"/>
                <a:chExt cx="5299677" cy="5458554"/>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2306" y="1185898"/>
                  <a:ext cx="2626738" cy="1970054"/>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1511" y="1186711"/>
                  <a:ext cx="2626738" cy="197005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186" y="2929718"/>
                  <a:ext cx="2626738" cy="197005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186" y="4674398"/>
                  <a:ext cx="2626738" cy="1970054"/>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31511" y="2929716"/>
                  <a:ext cx="2626738" cy="1970054"/>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1511" y="4669634"/>
                  <a:ext cx="2626738" cy="1970054"/>
                </a:xfrm>
                <a:prstGeom prst="rect">
                  <a:avLst/>
                </a:prstGeom>
              </p:spPr>
            </p:pic>
            <p:sp>
              <p:nvSpPr>
                <p:cNvPr id="19" name="TextBox 23"/>
                <p:cNvSpPr txBox="1">
                  <a:spLocks noChangeArrowheads="1"/>
                </p:cNvSpPr>
                <p:nvPr/>
              </p:nvSpPr>
              <p:spPr bwMode="auto">
                <a:xfrm>
                  <a:off x="5257800" y="6033498"/>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algn="r" eaLnBrk="1" hangingPunct="1"/>
                  <a:r>
                    <a:rPr lang="en-US" altLang="en-US" sz="1600" b="1" dirty="0" smtClean="0">
                      <a:solidFill>
                        <a:schemeClr val="bg1">
                          <a:lumMod val="50000"/>
                        </a:schemeClr>
                      </a:solidFill>
                      <a:effectLst>
                        <a:outerShdw blurRad="38100" dist="38100" dir="2700000" algn="tl">
                          <a:srgbClr val="000000">
                            <a:alpha val="43137"/>
                          </a:srgbClr>
                        </a:outerShdw>
                      </a:effectLst>
                    </a:rPr>
                    <a:t>Others</a:t>
                  </a:r>
                  <a:endParaRPr lang="en-US" altLang="en-US" sz="1600" b="1" dirty="0">
                    <a:solidFill>
                      <a:schemeClr val="bg1">
                        <a:lumMod val="50000"/>
                      </a:schemeClr>
                    </a:solidFill>
                    <a:effectLst>
                      <a:outerShdw blurRad="38100" dist="38100" dir="2700000" algn="tl">
                        <a:srgbClr val="000000">
                          <a:alpha val="43137"/>
                        </a:srgbClr>
                      </a:outerShdw>
                    </a:effectLst>
                  </a:endParaRPr>
                </a:p>
              </p:txBody>
            </p:sp>
            <p:sp>
              <p:nvSpPr>
                <p:cNvPr id="20" name="TextBox 26"/>
                <p:cNvSpPr txBox="1">
                  <a:spLocks noChangeArrowheads="1"/>
                </p:cNvSpPr>
                <p:nvPr/>
              </p:nvSpPr>
              <p:spPr bwMode="auto">
                <a:xfrm>
                  <a:off x="7239000" y="6053000"/>
                  <a:ext cx="1302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algn="r" eaLnBrk="1" hangingPunct="1"/>
                  <a:r>
                    <a:rPr lang="en-US" altLang="en-US" sz="1600" b="1" dirty="0" smtClean="0">
                      <a:solidFill>
                        <a:schemeClr val="bg1">
                          <a:lumMod val="50000"/>
                        </a:schemeClr>
                      </a:solidFill>
                      <a:effectLst>
                        <a:outerShdw blurRad="38100" dist="38100" dir="2700000" algn="tl">
                          <a:srgbClr val="000000">
                            <a:alpha val="43137"/>
                          </a:srgbClr>
                        </a:outerShdw>
                      </a:effectLst>
                    </a:rPr>
                    <a:t>Imported</a:t>
                  </a:r>
                  <a:endParaRPr lang="en-US" altLang="en-US" sz="1600" b="1" dirty="0">
                    <a:solidFill>
                      <a:schemeClr val="bg1">
                        <a:lumMod val="50000"/>
                      </a:schemeClr>
                    </a:solidFill>
                    <a:effectLst>
                      <a:outerShdw blurRad="38100" dist="38100" dir="2700000" algn="tl">
                        <a:srgbClr val="000000">
                          <a:alpha val="43137"/>
                        </a:srgbClr>
                      </a:outerShdw>
                    </a:effectLst>
                  </a:endParaRPr>
                </a:p>
              </p:txBody>
            </p:sp>
            <p:sp>
              <p:nvSpPr>
                <p:cNvPr id="3" name="Rectangle 2"/>
                <p:cNvSpPr/>
                <p:nvPr/>
              </p:nvSpPr>
              <p:spPr>
                <a:xfrm>
                  <a:off x="8551068" y="1311031"/>
                  <a:ext cx="522783" cy="5333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88350" r="2316"/>
                <a:stretch/>
              </p:blipFill>
              <p:spPr>
                <a:xfrm>
                  <a:off x="8589168" y="1578149"/>
                  <a:ext cx="592932" cy="4764144"/>
                </a:xfrm>
                <a:prstGeom prst="rect">
                  <a:avLst/>
                </a:prstGeom>
              </p:spPr>
            </p:pic>
            <p:sp>
              <p:nvSpPr>
                <p:cNvPr id="21" name="TextBox 26"/>
                <p:cNvSpPr txBox="1">
                  <a:spLocks noChangeArrowheads="1"/>
                </p:cNvSpPr>
                <p:nvPr/>
              </p:nvSpPr>
              <p:spPr bwMode="auto">
                <a:xfrm>
                  <a:off x="6549205" y="4335844"/>
                  <a:ext cx="1972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algn="r" eaLnBrk="1" hangingPunct="1"/>
                  <a:r>
                    <a:rPr lang="en-US" altLang="en-US" sz="1600" b="1" dirty="0" smtClean="0">
                      <a:solidFill>
                        <a:schemeClr val="bg1">
                          <a:lumMod val="50000"/>
                        </a:schemeClr>
                      </a:solidFill>
                      <a:effectLst>
                        <a:outerShdw blurRad="38100" dist="38100" dir="2700000" algn="tl">
                          <a:srgbClr val="000000">
                            <a:alpha val="43137"/>
                          </a:srgbClr>
                        </a:outerShdw>
                      </a:effectLst>
                    </a:rPr>
                    <a:t>On-road</a:t>
                  </a:r>
                  <a:endParaRPr lang="en-US" altLang="en-US" sz="1600" b="1" dirty="0">
                    <a:solidFill>
                      <a:schemeClr val="bg1">
                        <a:lumMod val="50000"/>
                      </a:schemeClr>
                    </a:solidFill>
                    <a:effectLst>
                      <a:outerShdw blurRad="38100" dist="38100" dir="2700000" algn="tl">
                        <a:srgbClr val="000000">
                          <a:alpha val="43137"/>
                        </a:srgbClr>
                      </a:outerShdw>
                    </a:effectLst>
                  </a:endParaRPr>
                </a:p>
              </p:txBody>
            </p:sp>
            <p:sp>
              <p:nvSpPr>
                <p:cNvPr id="22" name="TextBox 26"/>
                <p:cNvSpPr txBox="1">
                  <a:spLocks noChangeArrowheads="1"/>
                </p:cNvSpPr>
                <p:nvPr/>
              </p:nvSpPr>
              <p:spPr bwMode="auto">
                <a:xfrm>
                  <a:off x="3882423" y="4323144"/>
                  <a:ext cx="23293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algn="r" eaLnBrk="1" hangingPunct="1"/>
                  <a:r>
                    <a:rPr lang="en-US" altLang="en-US" sz="1600" b="1" dirty="0" smtClean="0">
                      <a:solidFill>
                        <a:schemeClr val="bg1">
                          <a:lumMod val="50000"/>
                        </a:schemeClr>
                      </a:solidFill>
                      <a:effectLst>
                        <a:outerShdw blurRad="38100" dist="38100" dir="2700000" algn="tl">
                          <a:srgbClr val="000000">
                            <a:alpha val="43137"/>
                          </a:srgbClr>
                        </a:outerShdw>
                      </a:effectLst>
                    </a:rPr>
                    <a:t>Non-road</a:t>
                  </a:r>
                  <a:endParaRPr lang="en-US" altLang="en-US" sz="1600" b="1" dirty="0">
                    <a:solidFill>
                      <a:schemeClr val="bg1">
                        <a:lumMod val="50000"/>
                      </a:schemeClr>
                    </a:solidFill>
                    <a:effectLst>
                      <a:outerShdw blurRad="38100" dist="38100" dir="2700000" algn="tl">
                        <a:srgbClr val="000000">
                          <a:alpha val="43137"/>
                        </a:srgbClr>
                      </a:outerShdw>
                    </a:effectLst>
                  </a:endParaRPr>
                </a:p>
              </p:txBody>
            </p:sp>
            <p:sp>
              <p:nvSpPr>
                <p:cNvPr id="23" name="TextBox 26"/>
                <p:cNvSpPr txBox="1">
                  <a:spLocks noChangeArrowheads="1"/>
                </p:cNvSpPr>
                <p:nvPr/>
              </p:nvSpPr>
              <p:spPr bwMode="auto">
                <a:xfrm>
                  <a:off x="3892875" y="2595928"/>
                  <a:ext cx="23293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algn="r" eaLnBrk="1" hangingPunct="1"/>
                  <a:r>
                    <a:rPr lang="en-US" altLang="en-US" sz="1600" b="1" dirty="0" smtClean="0">
                      <a:solidFill>
                        <a:schemeClr val="bg1">
                          <a:lumMod val="50000"/>
                        </a:schemeClr>
                      </a:solidFill>
                      <a:effectLst>
                        <a:outerShdw blurRad="38100" dist="38100" dir="2700000" algn="tl">
                          <a:srgbClr val="000000">
                            <a:alpha val="43137"/>
                          </a:srgbClr>
                        </a:outerShdw>
                      </a:effectLst>
                    </a:rPr>
                    <a:t>Power Plants</a:t>
                  </a:r>
                  <a:endParaRPr lang="en-US" altLang="en-US" sz="1600" b="1" dirty="0">
                    <a:solidFill>
                      <a:schemeClr val="bg1">
                        <a:lumMod val="50000"/>
                      </a:schemeClr>
                    </a:solidFill>
                    <a:effectLst>
                      <a:outerShdw blurRad="38100" dist="38100" dir="2700000" algn="tl">
                        <a:srgbClr val="000000">
                          <a:alpha val="43137"/>
                        </a:srgbClr>
                      </a:outerShdw>
                    </a:effectLst>
                  </a:endParaRPr>
                </a:p>
              </p:txBody>
            </p:sp>
            <p:sp>
              <p:nvSpPr>
                <p:cNvPr id="24" name="TextBox 26"/>
                <p:cNvSpPr txBox="1">
                  <a:spLocks noChangeArrowheads="1"/>
                </p:cNvSpPr>
                <p:nvPr/>
              </p:nvSpPr>
              <p:spPr bwMode="auto">
                <a:xfrm>
                  <a:off x="6206885" y="2613166"/>
                  <a:ext cx="23293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algn="r" eaLnBrk="1" hangingPunct="1"/>
                  <a:r>
                    <a:rPr lang="en-US" altLang="en-US" sz="1600" b="1" dirty="0" smtClean="0">
                      <a:solidFill>
                        <a:schemeClr val="bg1">
                          <a:lumMod val="50000"/>
                        </a:schemeClr>
                      </a:solidFill>
                      <a:effectLst>
                        <a:outerShdw blurRad="38100" dist="38100" dir="2700000" algn="tl">
                          <a:srgbClr val="000000">
                            <a:alpha val="43137"/>
                          </a:srgbClr>
                        </a:outerShdw>
                      </a:effectLst>
                    </a:rPr>
                    <a:t>Industry</a:t>
                  </a:r>
                  <a:endParaRPr lang="en-US" altLang="en-US" sz="1600" b="1" dirty="0">
                    <a:solidFill>
                      <a:schemeClr val="bg1">
                        <a:lumMod val="50000"/>
                      </a:schemeClr>
                    </a:solidFill>
                    <a:effectLst>
                      <a:outerShdw blurRad="38100" dist="38100" dir="2700000" algn="tl">
                        <a:srgbClr val="000000">
                          <a:alpha val="43137"/>
                        </a:srgbClr>
                      </a:outerShdw>
                    </a:effectLst>
                  </a:endParaRPr>
                </a:p>
              </p:txBody>
            </p:sp>
          </p:grpSp>
          <p:sp>
            <p:nvSpPr>
              <p:cNvPr id="32" name="TextBox 8"/>
              <p:cNvSpPr txBox="1"/>
              <p:nvPr/>
            </p:nvSpPr>
            <p:spPr>
              <a:xfrm>
                <a:off x="4206491" y="1073024"/>
                <a:ext cx="4314921" cy="369332"/>
              </a:xfrm>
              <a:prstGeom prst="rect">
                <a:avLst/>
              </a:prstGeom>
              <a:solidFill>
                <a:schemeClr val="bg1"/>
              </a:solidFill>
            </p:spPr>
            <p:txBody>
              <a:bodyPr wrap="square" rtlCol="0">
                <a:spAutoFit/>
              </a:bodyPr>
              <a:lstStyle/>
              <a:p>
                <a:pPr algn="ctr"/>
                <a:r>
                  <a:rPr lang="en-GB" b="1" dirty="0" smtClean="0"/>
                  <a:t>p90 O</a:t>
                </a:r>
                <a:r>
                  <a:rPr lang="en-GB" b="1" baseline="-25000" dirty="0" smtClean="0"/>
                  <a:t>3</a:t>
                </a:r>
                <a:r>
                  <a:rPr lang="en-GB" b="1" dirty="0" smtClean="0"/>
                  <a:t> contributions for 31 Jul 2012</a:t>
                </a:r>
              </a:p>
            </p:txBody>
          </p:sp>
          <p:sp>
            <p:nvSpPr>
              <p:cNvPr id="14" name="Rectángulo 13"/>
              <p:cNvSpPr/>
              <p:nvPr/>
            </p:nvSpPr>
            <p:spPr>
              <a:xfrm>
                <a:off x="4206491" y="2938468"/>
                <a:ext cx="2128048" cy="204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ángulo 32"/>
              <p:cNvSpPr/>
              <p:nvPr/>
            </p:nvSpPr>
            <p:spPr>
              <a:xfrm>
                <a:off x="6386479" y="2945096"/>
                <a:ext cx="2128048" cy="204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ángulo 33"/>
              <p:cNvSpPr/>
              <p:nvPr/>
            </p:nvSpPr>
            <p:spPr>
              <a:xfrm>
                <a:off x="4226371" y="4694378"/>
                <a:ext cx="2128048" cy="204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ángulo 34"/>
              <p:cNvSpPr/>
              <p:nvPr/>
            </p:nvSpPr>
            <p:spPr>
              <a:xfrm>
                <a:off x="6406359" y="4701006"/>
                <a:ext cx="2128048" cy="204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3912306" y="1409699"/>
                <a:ext cx="294185" cy="4981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ángulo 36"/>
              <p:cNvSpPr/>
              <p:nvPr/>
            </p:nvSpPr>
            <p:spPr>
              <a:xfrm>
                <a:off x="6277978" y="1442831"/>
                <a:ext cx="241015" cy="4981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CuadroTexto 37"/>
            <p:cNvSpPr txBox="1"/>
            <p:nvPr/>
          </p:nvSpPr>
          <p:spPr>
            <a:xfrm>
              <a:off x="8474867" y="5549342"/>
              <a:ext cx="968157" cy="276999"/>
            </a:xfrm>
            <a:prstGeom prst="rect">
              <a:avLst/>
            </a:prstGeom>
            <a:noFill/>
          </p:spPr>
          <p:txBody>
            <a:bodyPr wrap="square" rtlCol="0">
              <a:spAutoFit/>
            </a:bodyPr>
            <a:lstStyle/>
            <a:p>
              <a:r>
                <a:rPr lang="en-US" sz="1200" dirty="0" smtClean="0"/>
                <a:t>µg/m</a:t>
              </a:r>
              <a:r>
                <a:rPr lang="en-US" sz="1200" baseline="30000" dirty="0" smtClean="0"/>
                <a:t>3</a:t>
              </a:r>
              <a:endParaRPr lang="en-US" sz="1200" baseline="30000" dirty="0"/>
            </a:p>
          </p:txBody>
        </p:sp>
      </p:grpSp>
      <p:sp>
        <p:nvSpPr>
          <p:cNvPr id="39" name="CuadroTexto 38"/>
          <p:cNvSpPr txBox="1"/>
          <p:nvPr/>
        </p:nvSpPr>
        <p:spPr>
          <a:xfrm>
            <a:off x="3502817" y="3739592"/>
            <a:ext cx="968157" cy="276999"/>
          </a:xfrm>
          <a:prstGeom prst="rect">
            <a:avLst/>
          </a:prstGeom>
          <a:noFill/>
        </p:spPr>
        <p:txBody>
          <a:bodyPr wrap="square" rtlCol="0">
            <a:spAutoFit/>
          </a:bodyPr>
          <a:lstStyle/>
          <a:p>
            <a:r>
              <a:rPr lang="en-US" sz="1200" dirty="0" smtClean="0"/>
              <a:t>µg/m</a:t>
            </a:r>
            <a:r>
              <a:rPr lang="en-US" sz="1200" baseline="30000" dirty="0" smtClean="0"/>
              <a:t>3</a:t>
            </a:r>
            <a:endParaRPr lang="en-US" sz="1200" baseline="30000" dirty="0"/>
          </a:p>
        </p:txBody>
      </p:sp>
      <p:pic>
        <p:nvPicPr>
          <p:cNvPr id="36" name="Picture 3"/>
          <p:cNvPicPr>
            <a:picLocks noChangeAspect="1"/>
          </p:cNvPicPr>
          <p:nvPr/>
        </p:nvPicPr>
        <p:blipFill rotWithShape="1">
          <a:blip r:embed="rId3">
            <a:extLst>
              <a:ext uri="{28A0092B-C50C-407E-A947-70E740481C1C}">
                <a14:useLocalDpi xmlns:a14="http://schemas.microsoft.com/office/drawing/2010/main" val="0"/>
              </a:ext>
            </a:extLst>
          </a:blip>
          <a:srcRect l="88451" t="11340" r="3731" b="10788"/>
          <a:stretch/>
        </p:blipFill>
        <p:spPr>
          <a:xfrm>
            <a:off x="3613918" y="1105747"/>
            <a:ext cx="388240" cy="2900310"/>
          </a:xfrm>
          <a:prstGeom prst="rect">
            <a:avLst/>
          </a:prstGeom>
        </p:spPr>
      </p:pic>
    </p:spTree>
    <p:extLst>
      <p:ext uri="{BB962C8B-B14F-4D97-AF65-F5344CB8AC3E}">
        <p14:creationId xmlns:p14="http://schemas.microsoft.com/office/powerpoint/2010/main" val="425883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Exp</a:t>
            </a:r>
            <a:r>
              <a:rPr lang="en-GB" dirty="0" smtClean="0">
                <a:solidFill>
                  <a:srgbClr val="124484"/>
                </a:solidFill>
              </a:rPr>
              <a:t>: </a:t>
            </a:r>
            <a:r>
              <a:rPr lang="en-GB" dirty="0">
                <a:solidFill>
                  <a:srgbClr val="124484"/>
                </a:solidFill>
              </a:rPr>
              <a:t>sector emissions </a:t>
            </a:r>
            <a:r>
              <a:rPr lang="en-GB" dirty="0" smtClean="0">
                <a:solidFill>
                  <a:srgbClr val="124484"/>
                </a:solidFill>
              </a:rPr>
              <a:t>+ </a:t>
            </a:r>
            <a:r>
              <a:rPr lang="en-GB" dirty="0">
                <a:solidFill>
                  <a:srgbClr val="124484"/>
                </a:solidFill>
              </a:rPr>
              <a:t>imported O</a:t>
            </a:r>
            <a:r>
              <a:rPr lang="en-GB" baseline="-25000" dirty="0">
                <a:solidFill>
                  <a:srgbClr val="124484"/>
                </a:solidFill>
              </a:rPr>
              <a:t>3</a:t>
            </a:r>
            <a:r>
              <a:rPr lang="en-GB" dirty="0">
                <a:solidFill>
                  <a:srgbClr val="124484"/>
                </a:solidFill>
              </a:rPr>
              <a:t/>
            </a:r>
            <a:br>
              <a:rPr lang="en-GB" dirty="0">
                <a:solidFill>
                  <a:srgbClr val="124484"/>
                </a:solidFill>
              </a:rPr>
            </a:br>
            <a:r>
              <a:rPr lang="en-GB" sz="2000" b="0" i="1" dirty="0">
                <a:solidFill>
                  <a:srgbClr val="124484"/>
                </a:solidFill>
              </a:rPr>
              <a:t>Pay et al., 2018. Atmos. Chem. Phys. Diss. </a:t>
            </a:r>
            <a:endParaRPr lang="en-GB" dirty="0"/>
          </a:p>
        </p:txBody>
      </p:sp>
      <p:pic>
        <p:nvPicPr>
          <p:cNvPr id="15" name="Picture 14"/>
          <p:cNvPicPr>
            <a:picLocks noChangeAspect="1"/>
          </p:cNvPicPr>
          <p:nvPr/>
        </p:nvPicPr>
        <p:blipFill rotWithShape="1">
          <a:blip r:embed="rId3"/>
          <a:srcRect l="-1433" r="-1"/>
          <a:stretch/>
        </p:blipFill>
        <p:spPr>
          <a:xfrm>
            <a:off x="4547878" y="2396415"/>
            <a:ext cx="1820047" cy="3984285"/>
          </a:xfrm>
          <a:prstGeom prst="rect">
            <a:avLst/>
          </a:prstGeom>
        </p:spPr>
      </p:pic>
      <p:sp>
        <p:nvSpPr>
          <p:cNvPr id="17" name="CuadroTexto 2"/>
          <p:cNvSpPr txBox="1"/>
          <p:nvPr/>
        </p:nvSpPr>
        <p:spPr>
          <a:xfrm>
            <a:off x="3281756" y="1179196"/>
            <a:ext cx="5346324" cy="1200329"/>
          </a:xfrm>
          <a:prstGeom prst="rect">
            <a:avLst/>
          </a:prstGeom>
          <a:noFill/>
        </p:spPr>
        <p:txBody>
          <a:bodyPr wrap="square" rtlCol="0">
            <a:spAutoFit/>
          </a:bodyPr>
          <a:lstStyle/>
          <a:p>
            <a:pPr algn="ctr"/>
            <a:r>
              <a:rPr lang="en-US" sz="2400" b="1" dirty="0" smtClean="0"/>
              <a:t>Daily mean contribution in exceedances (MDA8 &gt; 120 µ/m</a:t>
            </a:r>
            <a:r>
              <a:rPr lang="en-US" sz="2400" b="1" baseline="30000" dirty="0" smtClean="0"/>
              <a:t>3</a:t>
            </a:r>
            <a:r>
              <a:rPr lang="en-US" sz="2400" b="1" dirty="0" smtClean="0"/>
              <a:t>)</a:t>
            </a:r>
          </a:p>
          <a:p>
            <a:pPr algn="ctr"/>
            <a:r>
              <a:rPr lang="en-US" sz="2400" b="1" dirty="0" smtClean="0"/>
              <a:t>Episode (21-31 </a:t>
            </a:r>
            <a:r>
              <a:rPr lang="en-US" sz="2400" b="1" dirty="0"/>
              <a:t>July </a:t>
            </a:r>
            <a:r>
              <a:rPr lang="en-US" sz="2400" b="1" dirty="0" smtClean="0"/>
              <a:t>2012) </a:t>
            </a:r>
            <a:endParaRPr lang="en-US" sz="2400" b="1" dirty="0"/>
          </a:p>
        </p:txBody>
      </p:sp>
      <p:pic>
        <p:nvPicPr>
          <p:cNvPr id="18" name="Picture 17"/>
          <p:cNvPicPr>
            <a:picLocks noChangeAspect="1"/>
          </p:cNvPicPr>
          <p:nvPr/>
        </p:nvPicPr>
        <p:blipFill rotWithShape="1">
          <a:blip r:embed="rId4"/>
          <a:srcRect r="43307"/>
          <a:stretch/>
        </p:blipFill>
        <p:spPr>
          <a:xfrm>
            <a:off x="885371" y="3204913"/>
            <a:ext cx="2428472" cy="1890620"/>
          </a:xfrm>
          <a:prstGeom prst="rect">
            <a:avLst/>
          </a:prstGeom>
        </p:spPr>
      </p:pic>
      <p:pic>
        <p:nvPicPr>
          <p:cNvPr id="19" name="Picture 18"/>
          <p:cNvPicPr>
            <a:picLocks noChangeAspect="1"/>
          </p:cNvPicPr>
          <p:nvPr/>
        </p:nvPicPr>
        <p:blipFill rotWithShape="1">
          <a:blip r:embed="rId4"/>
          <a:srcRect l="63639" t="25169" b="27284"/>
          <a:stretch/>
        </p:blipFill>
        <p:spPr>
          <a:xfrm>
            <a:off x="885371" y="5285718"/>
            <a:ext cx="1557531" cy="898945"/>
          </a:xfrm>
          <a:prstGeom prst="rect">
            <a:avLst/>
          </a:prstGeom>
        </p:spPr>
      </p:pic>
      <p:pic>
        <p:nvPicPr>
          <p:cNvPr id="9" name="Picture 8"/>
          <p:cNvPicPr>
            <a:picLocks noChangeAspect="1"/>
          </p:cNvPicPr>
          <p:nvPr/>
        </p:nvPicPr>
        <p:blipFill>
          <a:blip r:embed="rId5"/>
          <a:stretch>
            <a:fillRect/>
          </a:stretch>
        </p:blipFill>
        <p:spPr>
          <a:xfrm>
            <a:off x="885371" y="1194519"/>
            <a:ext cx="2206943" cy="1865538"/>
          </a:xfrm>
          <a:prstGeom prst="rect">
            <a:avLst/>
          </a:prstGeom>
        </p:spPr>
      </p:pic>
      <p:sp>
        <p:nvSpPr>
          <p:cNvPr id="2" name="CuadroTexto 1"/>
          <p:cNvSpPr txBox="1"/>
          <p:nvPr/>
        </p:nvSpPr>
        <p:spPr>
          <a:xfrm>
            <a:off x="4161183" y="6184663"/>
            <a:ext cx="4267200" cy="369332"/>
          </a:xfrm>
          <a:prstGeom prst="rect">
            <a:avLst/>
          </a:prstGeom>
          <a:noFill/>
        </p:spPr>
        <p:txBody>
          <a:bodyPr wrap="square" rtlCol="0">
            <a:spAutoFit/>
          </a:bodyPr>
          <a:lstStyle/>
          <a:p>
            <a:r>
              <a:rPr lang="en-US" dirty="0" smtClean="0"/>
              <a:t>MDA8 = maximum </a:t>
            </a:r>
            <a:r>
              <a:rPr lang="en-US" dirty="0"/>
              <a:t>daily 8-hour averaged</a:t>
            </a:r>
          </a:p>
        </p:txBody>
      </p:sp>
    </p:spTree>
    <p:extLst>
      <p:ext uri="{BB962C8B-B14F-4D97-AF65-F5344CB8AC3E}">
        <p14:creationId xmlns:p14="http://schemas.microsoft.com/office/powerpoint/2010/main" val="951627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Exp</a:t>
            </a:r>
            <a:r>
              <a:rPr lang="en-GB" dirty="0" smtClean="0">
                <a:solidFill>
                  <a:srgbClr val="124484"/>
                </a:solidFill>
              </a:rPr>
              <a:t>: </a:t>
            </a:r>
            <a:r>
              <a:rPr lang="en-GB" dirty="0">
                <a:solidFill>
                  <a:srgbClr val="124484"/>
                </a:solidFill>
              </a:rPr>
              <a:t>sector emissions </a:t>
            </a:r>
            <a:r>
              <a:rPr lang="en-GB" dirty="0" smtClean="0">
                <a:solidFill>
                  <a:srgbClr val="124484"/>
                </a:solidFill>
              </a:rPr>
              <a:t>+ </a:t>
            </a:r>
            <a:r>
              <a:rPr lang="en-GB" dirty="0">
                <a:solidFill>
                  <a:srgbClr val="124484"/>
                </a:solidFill>
              </a:rPr>
              <a:t>imported O</a:t>
            </a:r>
            <a:r>
              <a:rPr lang="en-GB" baseline="-25000" dirty="0">
                <a:solidFill>
                  <a:srgbClr val="124484"/>
                </a:solidFill>
              </a:rPr>
              <a:t>3</a:t>
            </a:r>
            <a:r>
              <a:rPr lang="en-GB" dirty="0">
                <a:solidFill>
                  <a:srgbClr val="124484"/>
                </a:solidFill>
              </a:rPr>
              <a:t/>
            </a:r>
            <a:br>
              <a:rPr lang="en-GB" dirty="0">
                <a:solidFill>
                  <a:srgbClr val="124484"/>
                </a:solidFill>
              </a:rPr>
            </a:br>
            <a:r>
              <a:rPr lang="en-GB" sz="2000" b="0" i="1" dirty="0">
                <a:solidFill>
                  <a:srgbClr val="124484"/>
                </a:solidFill>
              </a:rPr>
              <a:t>Pay et al., 2018. Atmos. Chem. Phys. Diss. </a:t>
            </a:r>
            <a:endParaRPr lang="en-GB" dirty="0"/>
          </a:p>
        </p:txBody>
      </p:sp>
      <p:sp>
        <p:nvSpPr>
          <p:cNvPr id="31" name="CuadroTexto 2"/>
          <p:cNvSpPr txBox="1"/>
          <p:nvPr/>
        </p:nvSpPr>
        <p:spPr>
          <a:xfrm>
            <a:off x="3472009" y="1193388"/>
            <a:ext cx="5176691"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dirty="0" smtClean="0"/>
              <a:t>Receptor: </a:t>
            </a:r>
            <a:r>
              <a:rPr lang="en-US" b="1" dirty="0" smtClean="0">
                <a:solidFill>
                  <a:srgbClr val="FF0000"/>
                </a:solidFill>
              </a:rPr>
              <a:t>urban station (3)</a:t>
            </a:r>
            <a:endParaRPr lang="en-US" b="1" dirty="0">
              <a:solidFill>
                <a:srgbClr val="FF0000"/>
              </a:solidFill>
            </a:endParaRPr>
          </a:p>
        </p:txBody>
      </p:sp>
      <p:pic>
        <p:nvPicPr>
          <p:cNvPr id="11" name="Picture 10"/>
          <p:cNvPicPr>
            <a:picLocks noChangeAspect="1"/>
          </p:cNvPicPr>
          <p:nvPr/>
        </p:nvPicPr>
        <p:blipFill rotWithShape="1">
          <a:blip r:embed="rId3"/>
          <a:srcRect r="43307"/>
          <a:stretch/>
        </p:blipFill>
        <p:spPr>
          <a:xfrm>
            <a:off x="885371" y="3204913"/>
            <a:ext cx="2428472" cy="1890620"/>
          </a:xfrm>
          <a:prstGeom prst="rect">
            <a:avLst/>
          </a:prstGeom>
        </p:spPr>
      </p:pic>
      <p:pic>
        <p:nvPicPr>
          <p:cNvPr id="12" name="Picture 11"/>
          <p:cNvPicPr>
            <a:picLocks noChangeAspect="1"/>
          </p:cNvPicPr>
          <p:nvPr/>
        </p:nvPicPr>
        <p:blipFill rotWithShape="1">
          <a:blip r:embed="rId3"/>
          <a:srcRect l="63639" t="25169" b="27284"/>
          <a:stretch/>
        </p:blipFill>
        <p:spPr>
          <a:xfrm>
            <a:off x="885371" y="5285718"/>
            <a:ext cx="1557531" cy="898945"/>
          </a:xfrm>
          <a:prstGeom prst="rect">
            <a:avLst/>
          </a:prstGeom>
        </p:spPr>
      </p:pic>
      <p:pic>
        <p:nvPicPr>
          <p:cNvPr id="6" name="Picture 5"/>
          <p:cNvPicPr>
            <a:picLocks noChangeAspect="1"/>
          </p:cNvPicPr>
          <p:nvPr/>
        </p:nvPicPr>
        <p:blipFill>
          <a:blip r:embed="rId4"/>
          <a:stretch>
            <a:fillRect/>
          </a:stretch>
        </p:blipFill>
        <p:spPr>
          <a:xfrm>
            <a:off x="885371" y="1194519"/>
            <a:ext cx="2206943" cy="1865538"/>
          </a:xfrm>
          <a:prstGeom prst="rect">
            <a:avLst/>
          </a:prstGeom>
        </p:spPr>
      </p:pic>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t="52898" r="52941"/>
          <a:stretch/>
        </p:blipFill>
        <p:spPr>
          <a:xfrm>
            <a:off x="3273068" y="1699818"/>
            <a:ext cx="5490410" cy="4119692"/>
          </a:xfrm>
          <a:prstGeom prst="rect">
            <a:avLst/>
          </a:prstGeom>
        </p:spPr>
      </p:pic>
    </p:spTree>
    <p:extLst>
      <p:ext uri="{BB962C8B-B14F-4D97-AF65-F5344CB8AC3E}">
        <p14:creationId xmlns:p14="http://schemas.microsoft.com/office/powerpoint/2010/main" val="1618371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12448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11687</TotalTime>
  <Words>1249</Words>
  <Application>Microsoft Office PowerPoint</Application>
  <PresentationFormat>Presentación en pantalla (4:3)</PresentationFormat>
  <Paragraphs>175</Paragraphs>
  <Slides>13</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ＭＳ Ｐゴシック</vt:lpstr>
      <vt:lpstr>ＭＳ Ｐゴシック</vt:lpstr>
      <vt:lpstr>Arial</vt:lpstr>
      <vt:lpstr>Calibri</vt:lpstr>
      <vt:lpstr>DejaVu Sans</vt:lpstr>
      <vt:lpstr>Tema de Office</vt:lpstr>
      <vt:lpstr>O3 sensitivity by reducing emissions of precursors in Barcelona </vt:lpstr>
      <vt:lpstr>The CALIOPE air quality forecast system www.bsc.es/caliope  </vt:lpstr>
      <vt:lpstr>CALIOPE for mitigation strategies Modelling approach – Earth Science Department @BSC</vt:lpstr>
      <vt:lpstr>What remains? Diagnosis of O3 problem</vt:lpstr>
      <vt:lpstr>Source apportionment</vt:lpstr>
      <vt:lpstr>Exp: sector emissions + imported O3 Pay et al., 2018. Atmos. Chem. Phys. Diss. </vt:lpstr>
      <vt:lpstr>Exp: sector emissions + imported O3 Pay et al., 2018. Atmos. Chem. Phys. Diss. </vt:lpstr>
      <vt:lpstr>Exp: sector emissions + imported O3 Pay et al., 2018. Atmos. Chem. Phys. Diss. </vt:lpstr>
      <vt:lpstr>Exp: sector emissions + imported O3 Pay et al., 2018. Atmos. Chem. Phys. Diss. </vt:lpstr>
      <vt:lpstr>Exp: sector emissions + imported O3 Pay et al., 2018. Atmos. Chem. Phys. Diss. </vt:lpstr>
      <vt:lpstr>Exp: sector emissions + imported O3 Pay et al., 2018. Atmos. Chem. Phys. Diss. </vt:lpstr>
      <vt:lpstr>Conclusions and next steps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Slides v.1</dc:title>
  <dc:creator>BSC-CNS</dc:creator>
  <cp:lastModifiedBy>Maria Teresa Pay</cp:lastModifiedBy>
  <cp:revision>596</cp:revision>
  <cp:lastPrinted>2018-11-19T14:03:54Z</cp:lastPrinted>
  <dcterms:created xsi:type="dcterms:W3CDTF">2016-07-07T10:13:32Z</dcterms:created>
  <dcterms:modified xsi:type="dcterms:W3CDTF">2018-11-21T23:15:58Z</dcterms:modified>
</cp:coreProperties>
</file>