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67" r:id="rId3"/>
    <p:sldId id="286" r:id="rId4"/>
    <p:sldId id="258" r:id="rId5"/>
    <p:sldId id="259" r:id="rId6"/>
    <p:sldId id="260" r:id="rId7"/>
    <p:sldId id="257" r:id="rId8"/>
    <p:sldId id="261" r:id="rId9"/>
    <p:sldId id="262" r:id="rId10"/>
    <p:sldId id="263" r:id="rId11"/>
    <p:sldId id="265" r:id="rId12"/>
    <p:sldId id="264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74" r:id="rId22"/>
    <p:sldId id="275" r:id="rId23"/>
    <p:sldId id="276" r:id="rId24"/>
    <p:sldId id="277" r:id="rId25"/>
    <p:sldId id="278" r:id="rId26"/>
    <p:sldId id="279" r:id="rId27"/>
    <p:sldId id="289" r:id="rId28"/>
    <p:sldId id="280" r:id="rId29"/>
    <p:sldId id="281" r:id="rId30"/>
    <p:sldId id="282" r:id="rId31"/>
    <p:sldId id="283" r:id="rId32"/>
    <p:sldId id="290" r:id="rId33"/>
    <p:sldId id="284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8"/>
    <p:restoredTop sz="86465"/>
  </p:normalViewPr>
  <p:slideViewPr>
    <p:cSldViewPr>
      <p:cViewPr varScale="1">
        <p:scale>
          <a:sx n="93" d="100"/>
          <a:sy n="93" d="100"/>
        </p:scale>
        <p:origin x="16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9" d="100"/>
          <a:sy n="139" d="100"/>
        </p:scale>
        <p:origin x="46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D46C-B202-D349-8DE9-A6EEC981CF4F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3FFA-4BFA-364F-B16B-791163E678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3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new machine resulted in new functionality (to be explored)</a:t>
            </a:r>
          </a:p>
          <a:p>
            <a:r>
              <a:rPr lang="en-GB" dirty="0" err="1"/>
              <a:t>Contribs</a:t>
            </a:r>
            <a:r>
              <a:rPr lang="en-GB" dirty="0"/>
              <a:t> to </a:t>
            </a:r>
            <a:r>
              <a:rPr lang="en-GB" dirty="0" err="1"/>
              <a:t>cmake</a:t>
            </a:r>
            <a:r>
              <a:rPr lang="en-GB" dirty="0"/>
              <a:t> and </a:t>
            </a:r>
            <a:r>
              <a:rPr lang="en-GB" dirty="0" err="1"/>
              <a:t>openMPI</a:t>
            </a:r>
            <a:r>
              <a:rPr lang="en-GB" dirty="0"/>
              <a:t> have been provided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6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86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4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7544" y="1316767"/>
            <a:ext cx="8208912" cy="441649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Brussels, 28.03.2017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nl-NL">
                <a:solidFill>
                  <a:prstClr val="black">
                    <a:tint val="75000"/>
                  </a:prstClr>
                </a:solidFill>
              </a:rPr>
              <a:t>Joachim Biercamp, DKRZ   -   ESiWACE Review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0000" y="90000"/>
            <a:ext cx="6570232" cy="1173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" y="1357532"/>
            <a:ext cx="8946496" cy="487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1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11.03.19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0000"/>
            <a:ext cx="2856359" cy="540000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996" y="710814"/>
            <a:ext cx="796500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dkrz.de/m300488/icon-bootstra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1453864" TargetMode="External"/><Relationship Id="rId2" Type="http://schemas.openxmlformats.org/officeDocument/2006/relationships/hyperlink" Target="https://zenodo.org/record/55635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oliver-sanders.github.io/3rd-ENES-Workshop-Cylc-Tal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r>
              <a:rPr lang="en-GB" noProof="0" dirty="0"/>
              <a:t>ESiWACE(-1) WP3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r>
              <a:rPr lang="en-GB" noProof="0" dirty="0"/>
              <a:t>M. Carter</a:t>
            </a:r>
            <a:r>
              <a:rPr lang="en-GB" baseline="30000" noProof="0" dirty="0"/>
              <a:t>1</a:t>
            </a:r>
            <a:r>
              <a:rPr lang="en-GB" noProof="0" dirty="0"/>
              <a:t>, </a:t>
            </a:r>
            <a:r>
              <a:rPr lang="en-GB" noProof="0" dirty="0">
                <a:solidFill>
                  <a:schemeClr val="tx1"/>
                </a:solidFill>
              </a:rPr>
              <a:t>K. Serradell</a:t>
            </a:r>
            <a:r>
              <a:rPr lang="en-GB" baseline="30000" noProof="0" dirty="0">
                <a:solidFill>
                  <a:schemeClr val="tx1"/>
                </a:solidFill>
              </a:rPr>
              <a:t>2</a:t>
            </a:r>
            <a:r>
              <a:rPr lang="en-GB" noProof="0" dirty="0"/>
              <a:t>, </a:t>
            </a:r>
            <a:r>
              <a:rPr lang="en-GB" noProof="0" dirty="0">
                <a:solidFill>
                  <a:schemeClr val="tx1"/>
                </a:solidFill>
              </a:rPr>
              <a:t>R. Budich</a:t>
            </a:r>
            <a:r>
              <a:rPr lang="en-GB" baseline="30000" noProof="0" dirty="0">
                <a:solidFill>
                  <a:schemeClr val="tx1"/>
                </a:solidFill>
              </a:rPr>
              <a:t>3</a:t>
            </a:r>
          </a:p>
          <a:p>
            <a:r>
              <a:rPr lang="en-GB" noProof="0" dirty="0"/>
              <a:t>S. Kosukhin</a:t>
            </a:r>
            <a:r>
              <a:rPr lang="en-GB" baseline="30000" noProof="0" dirty="0"/>
              <a:t>3</a:t>
            </a:r>
            <a:r>
              <a:rPr lang="en-GB" noProof="0" dirty="0"/>
              <a:t>, </a:t>
            </a:r>
            <a:r>
              <a:rPr lang="en-GB" noProof="0" dirty="0">
                <a:solidFill>
                  <a:schemeClr val="tx1"/>
                </a:solidFill>
              </a:rPr>
              <a:t>D. Matthews</a:t>
            </a:r>
            <a:r>
              <a:rPr lang="en-GB" baseline="30000" noProof="0" dirty="0">
                <a:solidFill>
                  <a:schemeClr val="tx1"/>
                </a:solidFill>
              </a:rPr>
              <a:t>1</a:t>
            </a:r>
            <a:r>
              <a:rPr lang="en-GB" noProof="0" dirty="0"/>
              <a:t>, </a:t>
            </a:r>
            <a:r>
              <a:rPr lang="en-GB" noProof="0" dirty="0">
                <a:solidFill>
                  <a:schemeClr val="tx1"/>
                </a:solidFill>
              </a:rPr>
              <a:t>S. Fiore</a:t>
            </a:r>
            <a:r>
              <a:rPr lang="en-GB" baseline="30000" noProof="0" dirty="0">
                <a:solidFill>
                  <a:schemeClr val="tx1"/>
                </a:solidFill>
              </a:rPr>
              <a:t>4</a:t>
            </a:r>
          </a:p>
          <a:p>
            <a:r>
              <a:rPr lang="en-GB" sz="1600" b="1" noProof="0" dirty="0">
                <a:solidFill>
                  <a:schemeClr val="tx1"/>
                </a:solidFill>
              </a:rPr>
              <a:t>Presenters</a:t>
            </a:r>
            <a:r>
              <a:rPr lang="en-GB" sz="1600" b="1" noProof="0" dirty="0"/>
              <a:t>: Kim | Dave | Sandro</a:t>
            </a:r>
          </a:p>
          <a:p>
            <a:r>
              <a:rPr lang="en-GB" sz="1600" b="1" noProof="0" dirty="0" err="1"/>
              <a:t>Adresses</a:t>
            </a:r>
            <a:r>
              <a:rPr lang="en-GB" sz="1600" b="1" noProof="0" dirty="0"/>
              <a:t>: 1) MO, 2) BSC, 3) MPI-M, 4) CMCC</a:t>
            </a:r>
          </a:p>
          <a:p>
            <a:endParaRPr lang="en-GB" sz="1600" b="1" noProof="0" dirty="0"/>
          </a:p>
          <a:p>
            <a:r>
              <a:rPr lang="en-GB" sz="1600" b="1" noProof="0" dirty="0"/>
              <a:t>Corresponding Author: </a:t>
            </a:r>
            <a:r>
              <a:rPr lang="en-GB" sz="1600" b="1" noProof="0" dirty="0" err="1"/>
              <a:t>reinhard.budich@mpimet.mpg.de</a:t>
            </a:r>
            <a:endParaRPr lang="en-GB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132469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Requirements to a building system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</a:rPr>
              <a:t>A straightforward way to build software on a new machine. It's preferable to support a standard workflow of a commonly used building system ('./configure &amp;&amp; make &amp;&amp; make install‘).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</a:rPr>
              <a:t>No interactive scripts (they still often ask users to specify low-level information like linking flags).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</a:rPr>
              <a:t>Out-of-source build (same code, many configurations at the same time).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</a:rPr>
              <a:t>As many parallel tasks during the build phase as possible (tricky with Fortran).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</a:rPr>
              <a:t>Minimal set of tools, no custom tools that require additional compilation.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</a:rPr>
              <a:t>"In-house" and third-party libraries are treated as separate packages.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noProof="0" dirty="0">
                <a:solidFill>
                  <a:srgbClr val="000000"/>
                </a:solidFill>
              </a:rPr>
              <a:t>All intermediate files (e.g. *.mod files) and directories must be automatically regenerated when (accidentally) deleted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  <p:sp>
        <p:nvSpPr>
          <p:cNvPr id="9" name="Textfeld 5">
            <a:extLst>
              <a:ext uri="{FF2B5EF4-FFF2-40B4-BE49-F238E27FC236}">
                <a16:creationId xmlns:a16="http://schemas.microsoft.com/office/drawing/2014/main" id="{3B4E7D83-BCB0-8243-9FB4-AF5B75E2EE08}"/>
              </a:ext>
            </a:extLst>
          </p:cNvPr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26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Next steps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/>
            <a:r>
              <a:rPr lang="en-GB" altLang="en-US" noProof="0" dirty="0">
                <a:latin typeface="Arial" charset="0"/>
                <a:ea typeface="Geneva" charset="0"/>
                <a:cs typeface="Arial" charset="0"/>
                <a:hlinkClick r:id="rId3"/>
              </a:rPr>
              <a:t>ICON-bootstrap</a:t>
            </a: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: </a:t>
            </a:r>
          </a:p>
          <a:p>
            <a:pPr marL="685800" lvl="1" algn="just"/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A project (at an early stage) within and for the  ICON community to address these issues. </a:t>
            </a:r>
          </a:p>
          <a:p>
            <a:pPr marL="685800" lvl="1" algn="just"/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The project aims to provide </a:t>
            </a:r>
            <a:r>
              <a:rPr lang="en-GB" altLang="en-US" noProof="0" dirty="0" err="1">
                <a:latin typeface="Arial" charset="0"/>
                <a:ea typeface="Geneva" charset="0"/>
                <a:cs typeface="Arial" charset="0"/>
              </a:rPr>
              <a:t>Spack</a:t>
            </a: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 configuration files for most commonly used machines (environments).</a:t>
            </a:r>
          </a:p>
          <a:p>
            <a:pPr marL="685800" lvl="1" algn="just"/>
            <a:endParaRPr lang="en-GB" altLang="en-US" noProof="0" dirty="0">
              <a:latin typeface="Arial" charset="0"/>
              <a:ea typeface="Geneva" charset="0"/>
              <a:cs typeface="Arial" charset="0"/>
            </a:endParaRPr>
          </a:p>
          <a:p>
            <a:pPr marL="285750" indent="-285750" algn="just"/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DKRZ decided to adopt </a:t>
            </a:r>
            <a:r>
              <a:rPr lang="en-GB" altLang="en-US" noProof="0" dirty="0" err="1">
                <a:latin typeface="Arial" charset="0"/>
                <a:ea typeface="Geneva" charset="0"/>
                <a:cs typeface="Arial" charset="0"/>
              </a:rPr>
              <a:t>Spack</a:t>
            </a: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 (?)</a:t>
            </a:r>
          </a:p>
          <a:p>
            <a:pPr marL="285750" indent="-285750" algn="just"/>
            <a:endParaRPr lang="en-GB" altLang="en-US" noProof="0" dirty="0">
              <a:latin typeface="Arial" charset="0"/>
              <a:ea typeface="Geneva" charset="0"/>
              <a:cs typeface="Arial" charset="0"/>
            </a:endParaRPr>
          </a:p>
          <a:p>
            <a:pPr marL="285750" indent="-285750" algn="just"/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Testing environment planned @ DKRZ for </a:t>
            </a:r>
            <a:r>
              <a:rPr lang="en-GB" altLang="en-US" noProof="0" dirty="0" err="1">
                <a:latin typeface="Arial" charset="0"/>
                <a:ea typeface="Geneva" charset="0"/>
                <a:cs typeface="Arial" charset="0"/>
              </a:rPr>
              <a:t>cdo</a:t>
            </a: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 and cdi-</a:t>
            </a:r>
            <a:r>
              <a:rPr lang="en-GB" altLang="en-US" noProof="0" dirty="0" err="1">
                <a:latin typeface="Arial" charset="0"/>
                <a:ea typeface="Geneva" charset="0"/>
                <a:cs typeface="Arial" charset="0"/>
              </a:rPr>
              <a:t>pio</a:t>
            </a: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 to be configured with SPACK</a:t>
            </a:r>
          </a:p>
          <a:p>
            <a:endParaRPr lang="en-GB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 rot="16200000">
            <a:off x="-283571" y="28357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Outlook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30951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Deliverables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E15F2-67E8-0948-B505-17933AEB082E}"/>
              </a:ext>
            </a:extLst>
          </p:cNvPr>
          <p:cNvSpPr/>
          <p:nvPr/>
        </p:nvSpPr>
        <p:spPr>
          <a:xfrm>
            <a:off x="467544" y="1484784"/>
            <a:ext cx="849694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hlinkClick r:id="rId2"/>
              </a:rPr>
              <a:t>Application Software Framework: A White Paper</a:t>
            </a:r>
            <a:endParaRPr lang="en-GB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hlinkClick r:id="rId3"/>
              </a:rPr>
              <a:t>Handbook for System Administrators (and Users)</a:t>
            </a:r>
            <a:endParaRPr lang="en-GB" sz="2800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2889243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THE ADOPTION CHALLENGE</a:t>
            </a:r>
          </a:p>
        </p:txBody>
      </p:sp>
    </p:spTree>
    <p:extLst>
      <p:ext uri="{BB962C8B-B14F-4D97-AF65-F5344CB8AC3E}">
        <p14:creationId xmlns:p14="http://schemas.microsoft.com/office/powerpoint/2010/main" val="43216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311733F-AFBB-0244-8404-05AB1941E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1844825"/>
            <a:ext cx="8208912" cy="3888431"/>
          </a:xfrm>
        </p:spPr>
        <p:txBody>
          <a:bodyPr>
            <a:normAutofit/>
          </a:bodyPr>
          <a:lstStyle/>
          <a:p>
            <a:r>
              <a:rPr lang="en-GB" sz="2000" noProof="0" dirty="0"/>
              <a:t>In 2017, BSC conducted a survey among the EC-Earth community to know about their use cases and asking about their needs and expectations from a workflow management system</a:t>
            </a:r>
          </a:p>
          <a:p>
            <a:endParaRPr lang="en-GB" sz="2000" noProof="0" dirty="0"/>
          </a:p>
          <a:p>
            <a:r>
              <a:rPr lang="en-GB" sz="2000" noProof="0" dirty="0"/>
              <a:t>34 Participants (12 countries / 18 institutions)</a:t>
            </a:r>
          </a:p>
          <a:p>
            <a:endParaRPr lang="en-GB" sz="2000" noProof="0" dirty="0"/>
          </a:p>
          <a:p>
            <a:r>
              <a:rPr lang="en-GB" sz="2000" noProof="0" dirty="0"/>
              <a:t>Only 25% of answers, answered positively “using a workflow tool”</a:t>
            </a:r>
          </a:p>
          <a:p>
            <a:pPr marL="0" indent="0">
              <a:buNone/>
            </a:pPr>
            <a:endParaRPr lang="en-GB" sz="2000" noProof="0" dirty="0"/>
          </a:p>
          <a:p>
            <a:endParaRPr lang="en-GB" sz="2000" noProof="0" dirty="0"/>
          </a:p>
          <a:p>
            <a:endParaRPr lang="en-GB" sz="2000" noProof="0" dirty="0"/>
          </a:p>
          <a:p>
            <a:endParaRPr lang="en-GB" sz="2000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368BD9-E294-A241-BEBC-F051E748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EC-Earth workflow survey</a:t>
            </a:r>
          </a:p>
        </p:txBody>
      </p:sp>
      <p:pic>
        <p:nvPicPr>
          <p:cNvPr id="9" name="Google Shape;185;p35" descr="image(11).png">
            <a:extLst>
              <a:ext uri="{FF2B5EF4-FFF2-40B4-BE49-F238E27FC236}">
                <a16:creationId xmlns:a16="http://schemas.microsoft.com/office/drawing/2014/main" id="{39873384-DDCC-2642-833F-B82CF3A8C1A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t="13719" r="16804"/>
          <a:stretch/>
        </p:blipFill>
        <p:spPr>
          <a:xfrm>
            <a:off x="5580112" y="4402023"/>
            <a:ext cx="3424630" cy="21953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404136" y="340338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316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6FEEAF4-830C-8047-A0BA-E196C21C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One ring to rule them all?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305B-B198-D140-B731-7938797812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15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A22CC169-2B6E-5F48-B3D8-340F15998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4723630"/>
            <a:ext cx="8208912" cy="865611"/>
          </a:xfrm>
        </p:spPr>
        <p:txBody>
          <a:bodyPr>
            <a:normAutofit/>
          </a:bodyPr>
          <a:lstStyle/>
          <a:p>
            <a:r>
              <a:rPr lang="en-GB" sz="2000" noProof="0" dirty="0"/>
              <a:t>Can we cover all needs?</a:t>
            </a:r>
          </a:p>
          <a:p>
            <a:r>
              <a:rPr lang="en-GB" sz="2000" noProof="0" dirty="0"/>
              <a:t>How to decide the priority? </a:t>
            </a:r>
          </a:p>
          <a:p>
            <a:endParaRPr lang="en-GB" sz="2000" noProof="0" dirty="0"/>
          </a:p>
        </p:txBody>
      </p:sp>
      <p:pic>
        <p:nvPicPr>
          <p:cNvPr id="12" name="Google Shape;165;p25" descr="image(12).png">
            <a:extLst>
              <a:ext uri="{FF2B5EF4-FFF2-40B4-BE49-F238E27FC236}">
                <a16:creationId xmlns:a16="http://schemas.microsoft.com/office/drawing/2014/main" id="{2CE391A7-F7BC-B041-9F4B-7B7B62D9D4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264" t="13213" r="16105"/>
          <a:stretch/>
        </p:blipFill>
        <p:spPr>
          <a:xfrm>
            <a:off x="2303748" y="1340768"/>
            <a:ext cx="4536504" cy="30917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0" y="659735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413286" y="385903"/>
            <a:ext cx="119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Challenges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91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311733F-AFBB-0244-8404-05AB1941E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 noProof="0" dirty="0"/>
              <a:t>BSC is developing our own workflow manager tool since 2010</a:t>
            </a:r>
          </a:p>
          <a:p>
            <a:endParaRPr lang="en-GB" sz="2000" noProof="0" dirty="0"/>
          </a:p>
          <a:p>
            <a:r>
              <a:rPr lang="en-GB" sz="2000" noProof="0" dirty="0"/>
              <a:t>Although used in production, it has been hard to find external users (sustainability of tools)</a:t>
            </a:r>
          </a:p>
          <a:p>
            <a:endParaRPr lang="en-GB" sz="2000" noProof="0" dirty="0"/>
          </a:p>
          <a:p>
            <a:r>
              <a:rPr lang="en-GB" sz="2000" noProof="0" dirty="0"/>
              <a:t>In the meantime, </a:t>
            </a:r>
            <a:r>
              <a:rPr lang="en-GB" sz="2000" noProof="0" dirty="0" err="1"/>
              <a:t>Cylc</a:t>
            </a:r>
            <a:r>
              <a:rPr lang="en-GB" sz="2000" noProof="0" dirty="0"/>
              <a:t> tool is being adopted as the workflow manager tool by the community</a:t>
            </a:r>
          </a:p>
          <a:p>
            <a:endParaRPr lang="en-GB" sz="2000" noProof="0" dirty="0"/>
          </a:p>
          <a:p>
            <a:r>
              <a:rPr lang="en-GB" sz="2000" noProof="0" dirty="0"/>
              <a:t>First task: identifying pros and cons (GUI, families, improved log management, Rosie to manage suites, …)</a:t>
            </a:r>
          </a:p>
          <a:p>
            <a:endParaRPr lang="en-GB" sz="2000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368BD9-E294-A241-BEBC-F051E748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From </a:t>
            </a:r>
            <a:r>
              <a:rPr lang="en-GB" noProof="0" dirty="0" err="1"/>
              <a:t>Autosubmit</a:t>
            </a:r>
            <a:r>
              <a:rPr lang="en-GB" noProof="0" dirty="0"/>
              <a:t> to </a:t>
            </a:r>
            <a:r>
              <a:rPr lang="en-GB" noProof="0" dirty="0" err="1"/>
              <a:t>Cylc</a:t>
            </a:r>
            <a:endParaRPr lang="en-GB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7BCBC-97ED-B347-AB3A-D5AF5912D3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16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413286" y="413286"/>
            <a:ext cx="119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Challenges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90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311733F-AFBB-0244-8404-05AB1941E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1844825"/>
            <a:ext cx="8208912" cy="3685802"/>
          </a:xfrm>
        </p:spPr>
        <p:txBody>
          <a:bodyPr>
            <a:normAutofit fontScale="77500" lnSpcReduction="20000"/>
          </a:bodyPr>
          <a:lstStyle/>
          <a:p>
            <a:pPr indent="-304800">
              <a:spcBef>
                <a:spcPts val="48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noProof="0" dirty="0"/>
              <a:t>Climate Prediction</a:t>
            </a:r>
          </a:p>
          <a:p>
            <a:pPr lvl="1" indent="-24765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–"/>
            </a:pPr>
            <a:r>
              <a:rPr lang="en-GB" sz="1400" noProof="0" dirty="0"/>
              <a:t>EC-Earth / NEMO / </a:t>
            </a:r>
            <a:r>
              <a:rPr lang="en-GB" sz="1400" noProof="0" dirty="0" err="1"/>
              <a:t>OpenIFS</a:t>
            </a:r>
            <a:endParaRPr lang="en-GB" sz="1400" noProof="0" dirty="0"/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Historical runs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Seasonal / decadal runs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Model development</a:t>
            </a:r>
          </a:p>
          <a:p>
            <a:pPr lvl="1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00" noProof="0" dirty="0"/>
              <a:t>Portable experiments including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Compilation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Initialization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Simulation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Post processing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Automated transfers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Data assimilation</a:t>
            </a:r>
          </a:p>
          <a:p>
            <a:pPr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endParaRPr lang="en-GB" sz="2200" noProof="0" dirty="0"/>
          </a:p>
          <a:p>
            <a:pPr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noProof="0" dirty="0"/>
              <a:t>Rose suites have been created for running </a:t>
            </a:r>
          </a:p>
          <a:p>
            <a:pPr marL="139700" indent="0">
              <a:spcBef>
                <a:spcPts val="480"/>
              </a:spcBef>
              <a:buClr>
                <a:schemeClr val="dk1"/>
              </a:buClr>
              <a:buSzPts val="1400"/>
              <a:buNone/>
            </a:pPr>
            <a:r>
              <a:rPr lang="en-GB" sz="2000" noProof="0" dirty="0"/>
              <a:t>EC-Earth historical and multi-member ensemble </a:t>
            </a:r>
          </a:p>
          <a:p>
            <a:pPr marL="139700" indent="0">
              <a:spcBef>
                <a:spcPts val="480"/>
              </a:spcBef>
              <a:buClr>
                <a:schemeClr val="dk1"/>
              </a:buClr>
              <a:buSzPts val="1400"/>
              <a:buNone/>
            </a:pPr>
            <a:r>
              <a:rPr lang="en-GB" sz="2000" noProof="0" dirty="0"/>
              <a:t>climate simulations</a:t>
            </a:r>
          </a:p>
          <a:p>
            <a:pPr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endParaRPr lang="en-GB" sz="2200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368BD9-E294-A241-BEBC-F051E748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Cylc</a:t>
            </a:r>
            <a:r>
              <a:rPr lang="en-GB" noProof="0" dirty="0"/>
              <a:t> and EC-Earth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7BCBC-97ED-B347-AB3A-D5AF5912D3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17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5" name="Google Shape;366;p51">
            <a:extLst>
              <a:ext uri="{FF2B5EF4-FFF2-40B4-BE49-F238E27FC236}">
                <a16:creationId xmlns:a16="http://schemas.microsoft.com/office/drawing/2014/main" id="{7F9A2119-31D6-D74E-B26A-CCFE4AF2B0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0669" t="57143" r="21690" b="10164"/>
          <a:stretch/>
        </p:blipFill>
        <p:spPr>
          <a:xfrm>
            <a:off x="4427984" y="1645803"/>
            <a:ext cx="4392126" cy="15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2;p35" descr="ok.png">
            <a:extLst>
              <a:ext uri="{FF2B5EF4-FFF2-40B4-BE49-F238E27FC236}">
                <a16:creationId xmlns:a16="http://schemas.microsoft.com/office/drawing/2014/main" id="{67238949-7BA0-DF48-8450-DC09D06E886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48" y="2404573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35" descr="ok.png">
            <a:extLst>
              <a:ext uri="{FF2B5EF4-FFF2-40B4-BE49-F238E27FC236}">
                <a16:creationId xmlns:a16="http://schemas.microsoft.com/office/drawing/2014/main" id="{4C0EC1B3-FE94-FA47-96FF-079A315E2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48" y="2636912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2;p35" descr="ok.png">
            <a:extLst>
              <a:ext uri="{FF2B5EF4-FFF2-40B4-BE49-F238E27FC236}">
                <a16:creationId xmlns:a16="http://schemas.microsoft.com/office/drawing/2014/main" id="{9804D930-EE24-1B45-A478-5825607B2B9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3648" y="2996952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2;p35" descr="ok.png">
            <a:extLst>
              <a:ext uri="{FF2B5EF4-FFF2-40B4-BE49-F238E27FC236}">
                <a16:creationId xmlns:a16="http://schemas.microsoft.com/office/drawing/2014/main" id="{72413D1E-BC41-6F48-9ED1-F7F4FB9B08B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678" y="3484694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82;p36">
            <a:extLst>
              <a:ext uri="{FF2B5EF4-FFF2-40B4-BE49-F238E27FC236}">
                <a16:creationId xmlns:a16="http://schemas.microsoft.com/office/drawing/2014/main" id="{3A4367BD-827D-C34E-A83A-1AC6F98F01D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045" y="3361965"/>
            <a:ext cx="1418208" cy="229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83;p36">
            <a:extLst>
              <a:ext uri="{FF2B5EF4-FFF2-40B4-BE49-F238E27FC236}">
                <a16:creationId xmlns:a16="http://schemas.microsoft.com/office/drawing/2014/main" id="{DB337F2B-FECB-634F-862A-76D03BAAF47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4249" y="3548168"/>
            <a:ext cx="2122203" cy="1920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0" y="653637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413286" y="413286"/>
            <a:ext cx="119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Challenges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26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311733F-AFBB-0244-8404-05AB1941E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noProof="0" dirty="0"/>
              <a:t>It took long time to take a decision and write a strategy</a:t>
            </a:r>
          </a:p>
          <a:p>
            <a:endParaRPr lang="en-GB" sz="2000" noProof="0" dirty="0"/>
          </a:p>
          <a:p>
            <a:r>
              <a:rPr lang="en-GB" sz="2000" noProof="0" dirty="0"/>
              <a:t>Some tweaks/workarounds needed (</a:t>
            </a:r>
            <a:r>
              <a:rPr lang="en-GB" sz="2000" noProof="0" dirty="0" err="1"/>
              <a:t>Cylc</a:t>
            </a:r>
            <a:r>
              <a:rPr lang="en-GB" sz="2000" noProof="0" dirty="0"/>
              <a:t> initially created for meteorological runs not climate)</a:t>
            </a:r>
          </a:p>
          <a:p>
            <a:endParaRPr lang="en-GB" sz="2000" noProof="0" dirty="0"/>
          </a:p>
          <a:p>
            <a:r>
              <a:rPr lang="en-GB" sz="2000" noProof="0" dirty="0" err="1"/>
              <a:t>Cylc</a:t>
            </a:r>
            <a:r>
              <a:rPr lang="en-GB" sz="2000" noProof="0" dirty="0"/>
              <a:t>, Rose and Rosie have been installed on a private virtual machine at BSC </a:t>
            </a:r>
            <a:r>
              <a:rPr lang="en-GB" sz="2000" noProof="0" dirty="0">
                <a:sym typeface="Wingdings" pitchFamily="2" charset="2"/>
              </a:rPr>
              <a:t>to test</a:t>
            </a:r>
          </a:p>
          <a:p>
            <a:pPr lvl="1"/>
            <a:r>
              <a:rPr lang="en-GB" sz="1600" noProof="0" dirty="0">
                <a:sym typeface="Wingdings" pitchFamily="2" charset="2"/>
              </a:rPr>
              <a:t>Adding complexity to the EC-Earth IT infrastructure</a:t>
            </a:r>
          </a:p>
          <a:p>
            <a:pPr lvl="1"/>
            <a:endParaRPr lang="en-GB" sz="1600" noProof="0" dirty="0">
              <a:sym typeface="Wingdings" pitchFamily="2" charset="2"/>
            </a:endParaRPr>
          </a:p>
          <a:p>
            <a:r>
              <a:rPr lang="en-GB" sz="2000" noProof="0" dirty="0">
                <a:sym typeface="Wingdings" pitchFamily="2" charset="2"/>
              </a:rPr>
              <a:t>Still some features are needed:</a:t>
            </a:r>
          </a:p>
          <a:p>
            <a:pPr lvl="1"/>
            <a:r>
              <a:rPr lang="en-GB" sz="1600" noProof="0">
                <a:sym typeface="Wingdings" pitchFamily="2" charset="2"/>
              </a:rPr>
              <a:t>Rose </a:t>
            </a:r>
            <a:r>
              <a:rPr lang="en-GB" sz="1600" noProof="0" dirty="0">
                <a:sym typeface="Wingdings" pitchFamily="2" charset="2"/>
              </a:rPr>
              <a:t>is no supporting currently git</a:t>
            </a:r>
          </a:p>
          <a:p>
            <a:pPr lvl="1"/>
            <a:r>
              <a:rPr lang="en-GB" sz="1600" noProof="0" dirty="0"/>
              <a:t>Single batch job for multiple task</a:t>
            </a:r>
          </a:p>
          <a:p>
            <a:endParaRPr lang="en-GB" sz="2000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368BD9-E294-A241-BEBC-F051E748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Lessons learned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7BCBC-97ED-B347-AB3A-D5AF5912D3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283571" y="28357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Outlook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323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381D1C2-7D54-4F4E-868D-C84D6CAE4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 noProof="0" dirty="0"/>
              <a:t>How to deal with this adoption?</a:t>
            </a:r>
          </a:p>
          <a:p>
            <a:endParaRPr lang="en-GB" sz="2000" noProof="0" dirty="0"/>
          </a:p>
          <a:p>
            <a:r>
              <a:rPr lang="en-GB" sz="2000" noProof="0" dirty="0"/>
              <a:t>How to fund these costly migrations? </a:t>
            </a:r>
          </a:p>
          <a:p>
            <a:endParaRPr lang="en-GB" sz="2000" noProof="0" dirty="0"/>
          </a:p>
          <a:p>
            <a:r>
              <a:rPr lang="en-GB" sz="2000" noProof="0" dirty="0"/>
              <a:t>The “human factor”</a:t>
            </a:r>
          </a:p>
          <a:p>
            <a:pPr lvl="1"/>
            <a:r>
              <a:rPr lang="en-GB" sz="1600" noProof="0" dirty="0"/>
              <a:t>The main developer at BSC left –&gt; the adoption process has slowed down.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6FEEAF4-830C-8047-A0BA-E196C21C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adoption challenge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1305B-B198-D140-B731-7938797812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19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283571" y="28357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Outlook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Topics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solidFill>
                  <a:srgbClr val="00B050"/>
                </a:solidFill>
              </a:rPr>
              <a:t>Highlights</a:t>
            </a:r>
          </a:p>
          <a:p>
            <a:pPr lvl="1"/>
            <a:r>
              <a:rPr lang="en-GB" noProof="0" dirty="0" err="1"/>
              <a:t>Spack</a:t>
            </a:r>
            <a:r>
              <a:rPr lang="en-GB" noProof="0" dirty="0"/>
              <a:t>: Status of the tool</a:t>
            </a:r>
          </a:p>
          <a:p>
            <a:pPr lvl="1"/>
            <a:r>
              <a:rPr lang="en-GB" noProof="0" dirty="0" err="1"/>
              <a:t>Cylc</a:t>
            </a:r>
            <a:r>
              <a:rPr lang="en-GB" noProof="0" dirty="0"/>
              <a:t>: The experimentation driver</a:t>
            </a:r>
          </a:p>
          <a:p>
            <a:pPr lvl="1"/>
            <a:r>
              <a:rPr lang="en-GB" noProof="0" dirty="0"/>
              <a:t>On the way to </a:t>
            </a:r>
            <a:r>
              <a:rPr lang="en-GB" noProof="0" dirty="0" err="1"/>
              <a:t>exascale</a:t>
            </a:r>
            <a:endParaRPr lang="en-GB" noProof="0" dirty="0"/>
          </a:p>
          <a:p>
            <a:pPr lvl="1"/>
            <a:endParaRPr lang="en-GB" noProof="0" dirty="0"/>
          </a:p>
          <a:p>
            <a:r>
              <a:rPr lang="en-GB" noProof="0" dirty="0">
                <a:solidFill>
                  <a:srgbClr val="FF0000"/>
                </a:solidFill>
              </a:rPr>
              <a:t>Challenges</a:t>
            </a:r>
          </a:p>
          <a:p>
            <a:pPr lvl="1"/>
            <a:r>
              <a:rPr lang="en-GB" noProof="0" dirty="0"/>
              <a:t>Continuation of efforts and maintenance</a:t>
            </a:r>
          </a:p>
          <a:p>
            <a:pPr lvl="1"/>
            <a:r>
              <a:rPr lang="en-GB" noProof="0" dirty="0"/>
              <a:t>Adoption into experiments</a:t>
            </a:r>
          </a:p>
          <a:p>
            <a:pPr lvl="1"/>
            <a:endParaRPr lang="en-GB" noProof="0" dirty="0"/>
          </a:p>
          <a:p>
            <a:r>
              <a:rPr lang="en-GB" noProof="0" dirty="0">
                <a:solidFill>
                  <a:schemeClr val="accent1"/>
                </a:solidFill>
              </a:rPr>
              <a:t>Outlook</a:t>
            </a:r>
          </a:p>
          <a:p>
            <a:pPr lvl="1"/>
            <a:r>
              <a:rPr lang="en-GB" noProof="0" dirty="0"/>
              <a:t>Next projects</a:t>
            </a:r>
          </a:p>
        </p:txBody>
      </p:sp>
    </p:spTree>
    <p:extLst>
      <p:ext uri="{BB962C8B-B14F-4D97-AF65-F5344CB8AC3E}">
        <p14:creationId xmlns:p14="http://schemas.microsoft.com/office/powerpoint/2010/main" val="48089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CYLC</a:t>
            </a:r>
          </a:p>
        </p:txBody>
      </p:sp>
    </p:spTree>
    <p:extLst>
      <p:ext uri="{BB962C8B-B14F-4D97-AF65-F5344CB8AC3E}">
        <p14:creationId xmlns:p14="http://schemas.microsoft.com/office/powerpoint/2010/main" val="421020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0CF-80B3-4A77-A1FA-AFD653A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 err="1">
                <a:solidFill>
                  <a:srgbClr val="1A60A6"/>
                </a:solidFill>
                <a:latin typeface="Helvetica" charset="0"/>
              </a:rPr>
              <a:t>Cylc</a:t>
            </a:r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 - ESiWACE look back </a:t>
            </a:r>
            <a:br>
              <a:rPr lang="en-GB" b="1" noProof="0" dirty="0">
                <a:solidFill>
                  <a:srgbClr val="1A60A6"/>
                </a:solidFill>
                <a:latin typeface="Helvetica" charset="0"/>
              </a:rPr>
            </a:br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(since 1 Sep 2015)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BD95-3B1E-4F9E-A866-D910CCBB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/>
              <a:t>Very active development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Significant improvements to performance, efficiency, robustness, testing &amp; documentation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~850 pull requests (fully tested &amp; reviewed changes)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Part funded by ESiWACE</a:t>
            </a:r>
          </a:p>
          <a:p>
            <a:endParaRPr lang="en-GB" sz="2000" noProof="0" dirty="0"/>
          </a:p>
          <a:p>
            <a:r>
              <a:rPr lang="en-GB" sz="2000" noProof="0" dirty="0"/>
              <a:t>Relatively little demand for support</a:t>
            </a:r>
          </a:p>
          <a:p>
            <a:endParaRPr lang="en-GB" sz="2000" noProof="0" dirty="0"/>
          </a:p>
          <a:p>
            <a:r>
              <a:rPr lang="en-GB" sz="2000" noProof="0" dirty="0"/>
              <a:t>ENES Workshops on Workflows</a:t>
            </a:r>
          </a:p>
          <a:p>
            <a:pPr lvl="1"/>
            <a:r>
              <a:rPr lang="en-GB" sz="1600" noProof="0" dirty="0"/>
              <a:t>Lisbon, September 2016 (including </a:t>
            </a:r>
            <a:r>
              <a:rPr lang="en-GB" sz="1600" noProof="0" dirty="0" err="1"/>
              <a:t>Cylc</a:t>
            </a:r>
            <a:r>
              <a:rPr lang="en-GB" sz="1600" noProof="0" dirty="0"/>
              <a:t> tutorial)</a:t>
            </a:r>
          </a:p>
          <a:p>
            <a:pPr lvl="1"/>
            <a:r>
              <a:rPr lang="en-GB" noProof="0" dirty="0"/>
              <a:t>Brussels, September 2018 (including </a:t>
            </a:r>
            <a:r>
              <a:rPr lang="en-GB" noProof="0" dirty="0" err="1"/>
              <a:t>Cylc</a:t>
            </a:r>
            <a:r>
              <a:rPr lang="en-GB" noProof="0" dirty="0"/>
              <a:t> consultancy session)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r>
              <a:rPr lang="en-GB" sz="2000" noProof="0" dirty="0"/>
              <a:t>Notable uptake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Adopted by NCAR for running CESM simulations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EC-Earth migrating to </a:t>
            </a:r>
            <a:r>
              <a:rPr lang="en-GB" sz="1600" noProof="0" dirty="0" err="1"/>
              <a:t>Cylc</a:t>
            </a:r>
            <a:endParaRPr lang="en-GB" sz="1600" noProof="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Altair providing support for </a:t>
            </a:r>
            <a:r>
              <a:rPr lang="en-GB" sz="1600" noProof="0" dirty="0" err="1"/>
              <a:t>Cylc</a:t>
            </a:r>
            <a:r>
              <a:rPr lang="en-GB" sz="1600" noProof="0" dirty="0"/>
              <a:t> to the Bureau of Meteorology, Australia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320001" y="6597352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Dave Matthews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3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0CF-80B3-4A77-A1FA-AFD653A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 err="1">
                <a:solidFill>
                  <a:srgbClr val="1A60A6"/>
                </a:solidFill>
                <a:latin typeface="Helvetica" charset="0"/>
              </a:rPr>
              <a:t>Cylc</a:t>
            </a:r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 – Immediate Challenges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BD95-3B1E-4F9E-A866-D910CCBB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noProof="0" dirty="0"/>
              <a:t>Python 3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noProof="0" dirty="0"/>
              <a:t>Python 2 will no longer be supported after 1 Jan 2020 (no bug fixes, </a:t>
            </a:r>
            <a:r>
              <a:rPr lang="en-GB" sz="2400" noProof="0" dirty="0" err="1"/>
              <a:t>etc</a:t>
            </a:r>
            <a:r>
              <a:rPr lang="en-GB" sz="2400" noProof="0" dirty="0"/>
              <a:t>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noProof="0" dirty="0" err="1"/>
              <a:t>Cylc</a:t>
            </a:r>
            <a:r>
              <a:rPr lang="en-GB" sz="2400" noProof="0" dirty="0"/>
              <a:t> (and Rose) need to be ported to Python 3.</a:t>
            </a:r>
          </a:p>
          <a:p>
            <a:endParaRPr lang="en-GB" sz="2800" noProof="0" dirty="0"/>
          </a:p>
          <a:p>
            <a:r>
              <a:rPr lang="en-GB" sz="2800" noProof="0" dirty="0"/>
              <a:t>GUIs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noProof="0" dirty="0"/>
              <a:t>current GUIs built on obsolete framework (</a:t>
            </a:r>
            <a:r>
              <a:rPr lang="en-GB" sz="2400" noProof="0" dirty="0" err="1"/>
              <a:t>PyGTK</a:t>
            </a:r>
            <a:r>
              <a:rPr lang="en-GB" sz="2400" noProof="0" dirty="0"/>
              <a:t>) not available at Python 3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noProof="0" dirty="0"/>
              <a:t>user demand for web GUI for remote monitoring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noProof="0" dirty="0"/>
              <a:t>user demand for multi-user access to monitor / control suites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320001" y="6597352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Dave Matthews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3161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0CF-80B3-4A77-A1FA-AFD653A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Development of </a:t>
            </a:r>
            <a:r>
              <a:rPr lang="en-GB" b="1" noProof="0" dirty="0" err="1">
                <a:solidFill>
                  <a:srgbClr val="1A60A6"/>
                </a:solidFill>
                <a:latin typeface="Helvetica" charset="0"/>
              </a:rPr>
              <a:t>Cylc</a:t>
            </a:r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 8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BD95-3B1E-4F9E-A866-D910CCBB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Port to Python 3</a:t>
            </a:r>
          </a:p>
          <a:p>
            <a:endParaRPr lang="en-GB" noProof="0" dirty="0"/>
          </a:p>
          <a:p>
            <a:r>
              <a:rPr lang="en-GB" noProof="0" dirty="0"/>
              <a:t>Implement new </a:t>
            </a:r>
            <a:r>
              <a:rPr lang="en-GB" noProof="0" dirty="0" err="1"/>
              <a:t>Cylc</a:t>
            </a:r>
            <a:r>
              <a:rPr lang="en-GB" noProof="0" dirty="0"/>
              <a:t> architecture to support a Web UI</a:t>
            </a:r>
          </a:p>
          <a:p>
            <a:pPr lvl="1"/>
            <a:r>
              <a:rPr lang="en-GB" noProof="0" dirty="0"/>
              <a:t>Complete rework of </a:t>
            </a:r>
            <a:r>
              <a:rPr lang="en-GB" noProof="0" dirty="0" err="1"/>
              <a:t>Cylc's</a:t>
            </a:r>
            <a:r>
              <a:rPr lang="en-GB" noProof="0" dirty="0"/>
              <a:t> client-server architecture</a:t>
            </a:r>
          </a:p>
          <a:p>
            <a:pPr lvl="1"/>
            <a:r>
              <a:rPr lang="en-GB" noProof="0" dirty="0"/>
              <a:t>Large development task</a:t>
            </a:r>
          </a:p>
          <a:p>
            <a:pPr lvl="1"/>
            <a:r>
              <a:rPr lang="en-GB" noProof="0" dirty="0"/>
              <a:t>Must be performant and production ready "out of the box“</a:t>
            </a:r>
          </a:p>
          <a:p>
            <a:pPr lvl="1"/>
            <a:r>
              <a:rPr lang="en-GB" noProof="0" dirty="0">
                <a:solidFill>
                  <a:schemeClr val="accent2"/>
                </a:solidFill>
              </a:rPr>
              <a:t>Note:</a:t>
            </a:r>
            <a:r>
              <a:rPr lang="en-GB" noProof="0" dirty="0"/>
              <a:t> no change to suite definitions</a:t>
            </a:r>
          </a:p>
          <a:p>
            <a:endParaRPr lang="en-GB" noProof="0" dirty="0"/>
          </a:p>
          <a:p>
            <a:r>
              <a:rPr lang="en-GB" noProof="0" dirty="0"/>
              <a:t>No more enhancements planned for </a:t>
            </a:r>
            <a:r>
              <a:rPr lang="en-GB" noProof="0" dirty="0" err="1"/>
              <a:t>Cylc</a:t>
            </a:r>
            <a:r>
              <a:rPr lang="en-GB" noProof="0" dirty="0"/>
              <a:t> 7, bug fixes only</a:t>
            </a:r>
          </a:p>
          <a:p>
            <a:endParaRPr lang="en-GB" noProof="0" dirty="0"/>
          </a:p>
          <a:p>
            <a:r>
              <a:rPr lang="en-GB" dirty="0"/>
              <a:t>F</a:t>
            </a:r>
            <a:r>
              <a:rPr lang="en-GB" noProof="0" dirty="0" err="1"/>
              <a:t>irst</a:t>
            </a:r>
            <a:r>
              <a:rPr lang="en-GB" noProof="0" dirty="0"/>
              <a:t> ever </a:t>
            </a:r>
            <a:r>
              <a:rPr lang="en-GB" noProof="0" dirty="0" err="1"/>
              <a:t>Cylc</a:t>
            </a:r>
            <a:r>
              <a:rPr lang="en-GB" noProof="0" dirty="0"/>
              <a:t> development workshop (December 2018)</a:t>
            </a:r>
          </a:p>
          <a:p>
            <a:pPr lvl="1"/>
            <a:r>
              <a:rPr lang="en-GB" noProof="0" dirty="0"/>
              <a:t>hosted by the Australian Bureau of Meteorology (BOM), Melbourne</a:t>
            </a:r>
          </a:p>
          <a:p>
            <a:pPr lvl="1"/>
            <a:r>
              <a:rPr lang="en-GB" noProof="0" dirty="0"/>
              <a:t>participants from NIWA (3), Met Office (3), ESiWACE (1), BoM (1), and Altair (1)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320001" y="6597352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Dave Matthews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30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0CF-80B3-4A77-A1FA-AFD653A4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2736304" cy="1872208"/>
          </a:xfrm>
        </p:spPr>
        <p:txBody>
          <a:bodyPr/>
          <a:lstStyle/>
          <a:p>
            <a:r>
              <a:rPr lang="en-GB" b="1" noProof="0" dirty="0" err="1">
                <a:solidFill>
                  <a:srgbClr val="1A60A6"/>
                </a:solidFill>
                <a:latin typeface="Helvetica" charset="0"/>
              </a:rPr>
              <a:t>Cylc</a:t>
            </a:r>
            <a:r>
              <a:rPr lang="en-GB" noProof="0" dirty="0">
                <a:solidFill>
                  <a:srgbClr val="1A60A6"/>
                </a:solidFill>
                <a:latin typeface="Helvetica" charset="0"/>
              </a:rPr>
              <a:t> </a:t>
            </a:r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8 Architecture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BD4A3-104B-497C-88CA-665DF930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57250"/>
            <a:ext cx="5759648" cy="51435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7320001" y="6597352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Dave Matthews</a:t>
            </a:r>
          </a:p>
        </p:txBody>
      </p:sp>
      <p:sp>
        <p:nvSpPr>
          <p:cNvPr id="7" name="Textfeld 6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978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0CF-80B3-4A77-A1FA-AFD653A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noProof="0" dirty="0" err="1">
                <a:solidFill>
                  <a:srgbClr val="1A60A6"/>
                </a:solidFill>
                <a:latin typeface="Helvetica" charset="0"/>
              </a:rPr>
              <a:t>Cylc</a:t>
            </a:r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 - Longer Term Plans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BD95-3B1E-4F9E-A866-D910CCBB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noProof="0" dirty="0"/>
              <a:t>High priorities (some may happen in parallel with </a:t>
            </a:r>
            <a:r>
              <a:rPr lang="en-GB" sz="2800" noProof="0" dirty="0" err="1"/>
              <a:t>Cylc</a:t>
            </a:r>
            <a:r>
              <a:rPr lang="en-GB" sz="2800" noProof="0" dirty="0"/>
              <a:t> 8)</a:t>
            </a:r>
          </a:p>
          <a:p>
            <a:pPr lvl="1"/>
            <a:r>
              <a:rPr lang="en-GB" sz="2400" noProof="0" dirty="0"/>
              <a:t>Complete migration of "rose suite-run" functionality to </a:t>
            </a:r>
            <a:r>
              <a:rPr lang="en-GB" sz="2400" noProof="0" dirty="0" err="1"/>
              <a:t>Cylc</a:t>
            </a:r>
            <a:r>
              <a:rPr lang="en-GB" sz="2400" noProof="0" dirty="0"/>
              <a:t> (essential to get all users of </a:t>
            </a:r>
            <a:r>
              <a:rPr lang="en-GB" sz="2400" noProof="0" dirty="0" err="1"/>
              <a:t>Cylc</a:t>
            </a:r>
            <a:r>
              <a:rPr lang="en-GB" sz="2400" noProof="0" dirty="0"/>
              <a:t> working in the same way)</a:t>
            </a:r>
          </a:p>
          <a:p>
            <a:pPr lvl="1"/>
            <a:r>
              <a:rPr lang="en-GB" sz="2400" noProof="0" dirty="0"/>
              <a:t>Support for job batching (intelligent grouping of small tasks into a single job)</a:t>
            </a:r>
          </a:p>
          <a:p>
            <a:endParaRPr lang="en-GB" sz="2800" noProof="0" dirty="0"/>
          </a:p>
          <a:p>
            <a:r>
              <a:rPr lang="en-GB" sz="2800" noProof="0" dirty="0"/>
              <a:t>Long list of enhancements planned longer term</a:t>
            </a:r>
          </a:p>
          <a:p>
            <a:pPr lvl="1"/>
            <a:r>
              <a:rPr lang="en-GB" sz="2400" noProof="0" dirty="0"/>
              <a:t>See talk from September 2018 ENES Workshop on Workflows</a:t>
            </a:r>
          </a:p>
          <a:p>
            <a:pPr lvl="1"/>
            <a:r>
              <a:rPr lang="en-GB" sz="2400" noProof="0" dirty="0">
                <a:hlinkClick r:id="rId2"/>
              </a:rPr>
              <a:t>https://oliver-sanders.github.io/3rd-ENES-Workshop-Cylc-Talk/</a:t>
            </a:r>
            <a:endParaRPr lang="en-GB" sz="2400" noProof="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320001" y="6597352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Dave Matthews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83571" y="28357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Outlook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814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0CF-80B3-4A77-A1FA-AFD653A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noProof="0" dirty="0" err="1">
                <a:solidFill>
                  <a:srgbClr val="1A60A6"/>
                </a:solidFill>
                <a:latin typeface="Helvetica" charset="0"/>
              </a:rPr>
              <a:t>Cylc</a:t>
            </a:r>
            <a:r>
              <a:rPr lang="en-GB" b="1" noProof="0" dirty="0">
                <a:solidFill>
                  <a:srgbClr val="1A60A6"/>
                </a:solidFill>
                <a:latin typeface="Helvetica" charset="0"/>
              </a:rPr>
              <a:t> – IS-ENES3 &amp; ESiWACE2</a:t>
            </a:r>
            <a:endParaRPr lang="en-GB" sz="44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BD95-3B1E-4F9E-A866-D910CCBB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In the short term, effort needs to be focused on </a:t>
            </a:r>
            <a:r>
              <a:rPr lang="en-GB" noProof="0" dirty="0" err="1"/>
              <a:t>Cylc</a:t>
            </a:r>
            <a:r>
              <a:rPr lang="en-GB" noProof="0" dirty="0"/>
              <a:t> 8 aided by IS-ENES3 funding (not ESiWACE2)</a:t>
            </a:r>
          </a:p>
          <a:p>
            <a:endParaRPr lang="en-GB" noProof="0" dirty="0"/>
          </a:p>
          <a:p>
            <a:r>
              <a:rPr lang="en-GB" noProof="0" dirty="0"/>
              <a:t>IS-ENES3</a:t>
            </a:r>
          </a:p>
          <a:p>
            <a:pPr lvl="1"/>
            <a:r>
              <a:rPr lang="en-GB" noProof="0" dirty="0"/>
              <a:t>WP6 - VA1 (11PM) - General </a:t>
            </a:r>
            <a:r>
              <a:rPr lang="en-GB" noProof="0" dirty="0" err="1"/>
              <a:t>Cylc</a:t>
            </a:r>
            <a:r>
              <a:rPr lang="en-GB" noProof="0" dirty="0"/>
              <a:t> support services</a:t>
            </a:r>
          </a:p>
          <a:p>
            <a:pPr lvl="1"/>
            <a:r>
              <a:rPr lang="en-GB" noProof="0" dirty="0"/>
              <a:t>WP8 - JRA1 (24PM) - </a:t>
            </a:r>
            <a:r>
              <a:rPr lang="en-GB" noProof="0" dirty="0" err="1"/>
              <a:t>Cylc</a:t>
            </a:r>
            <a:r>
              <a:rPr lang="en-GB" noProof="0" dirty="0"/>
              <a:t> / Rose development</a:t>
            </a:r>
          </a:p>
          <a:p>
            <a:endParaRPr lang="en-GB" noProof="0" dirty="0"/>
          </a:p>
          <a:p>
            <a:r>
              <a:rPr lang="en-GB" noProof="0" dirty="0"/>
              <a:t>ESiWACE2</a:t>
            </a:r>
          </a:p>
          <a:p>
            <a:pPr lvl="1"/>
            <a:r>
              <a:rPr lang="en-GB" noProof="0" dirty="0"/>
              <a:t>WP3 (6PM) - </a:t>
            </a:r>
            <a:r>
              <a:rPr lang="en-GB" noProof="0" dirty="0" err="1"/>
              <a:t>Cylc</a:t>
            </a:r>
            <a:r>
              <a:rPr lang="en-GB" noProof="0" dirty="0"/>
              <a:t> support services (via service call)</a:t>
            </a:r>
          </a:p>
          <a:p>
            <a:pPr lvl="1"/>
            <a:r>
              <a:rPr lang="en-GB" noProof="0" dirty="0"/>
              <a:t>WP4 (12PM) - Enhance </a:t>
            </a:r>
            <a:r>
              <a:rPr lang="en-GB" noProof="0" dirty="0" err="1"/>
              <a:t>Cylc</a:t>
            </a:r>
            <a:r>
              <a:rPr lang="en-GB" noProof="0" dirty="0"/>
              <a:t> to deal with data dependencies and lifecycle information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320001" y="6597352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Dave Matthews</a:t>
            </a:r>
          </a:p>
        </p:txBody>
      </p:sp>
      <p:sp>
        <p:nvSpPr>
          <p:cNvPr id="6" name="Textfeld 5"/>
          <p:cNvSpPr txBox="1"/>
          <p:nvPr/>
        </p:nvSpPr>
        <p:spPr>
          <a:xfrm rot="16200000">
            <a:off x="-283571" y="28357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Outlook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962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ANALYTICS</a:t>
            </a:r>
            <a:br>
              <a:rPr lang="en-GB" dirty="0"/>
            </a:br>
            <a:r>
              <a:rPr lang="en-GB" dirty="0"/>
              <a:t>WORKFLOWS</a:t>
            </a:r>
          </a:p>
        </p:txBody>
      </p:sp>
    </p:spTree>
    <p:extLst>
      <p:ext uri="{BB962C8B-B14F-4D97-AF65-F5344CB8AC3E}">
        <p14:creationId xmlns:p14="http://schemas.microsoft.com/office/powerpoint/2010/main" val="2747708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0000" y="1412776"/>
            <a:ext cx="8946496" cy="5219547"/>
          </a:xfrm>
        </p:spPr>
        <p:txBody>
          <a:bodyPr>
            <a:no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GB" noProof="0" dirty="0"/>
              <a:t>Use case on Fire Danger Prevention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Based on the operational service implemented by CMCC in the context of an Italy-Greece INTERREG </a:t>
            </a:r>
            <a:r>
              <a:rPr lang="en-GB" sz="1600" b="1" noProof="0" dirty="0">
                <a:solidFill>
                  <a:prstClr val="black"/>
                </a:solidFill>
              </a:rPr>
              <a:t>OFIDIA</a:t>
            </a:r>
            <a:r>
              <a:rPr lang="en-GB" sz="1600" noProof="0" dirty="0">
                <a:solidFill>
                  <a:prstClr val="black"/>
                </a:solidFill>
              </a:rPr>
              <a:t> (</a:t>
            </a:r>
            <a:r>
              <a:rPr lang="en-GB" sz="1600" b="1" noProof="0" dirty="0">
                <a:solidFill>
                  <a:prstClr val="black"/>
                </a:solidFill>
              </a:rPr>
              <a:t>Operational </a:t>
            </a:r>
            <a:r>
              <a:rPr lang="en-GB" sz="1600" b="1" noProof="0" dirty="0" err="1">
                <a:solidFill>
                  <a:prstClr val="black"/>
                </a:solidFill>
              </a:rPr>
              <a:t>FIre</a:t>
            </a:r>
            <a:r>
              <a:rPr lang="en-GB" sz="1600" b="1" noProof="0" dirty="0">
                <a:solidFill>
                  <a:prstClr val="black"/>
                </a:solidFill>
              </a:rPr>
              <a:t> Danger </a:t>
            </a:r>
            <a:r>
              <a:rPr lang="en-GB" sz="1600" b="1" noProof="0" dirty="0" err="1">
                <a:solidFill>
                  <a:prstClr val="black"/>
                </a:solidFill>
              </a:rPr>
              <a:t>PreventIon</a:t>
            </a:r>
            <a:r>
              <a:rPr lang="en-GB" sz="1600" b="1" noProof="0" dirty="0">
                <a:solidFill>
                  <a:prstClr val="black"/>
                </a:solidFill>
              </a:rPr>
              <a:t> </a:t>
            </a:r>
            <a:r>
              <a:rPr lang="en-GB" sz="1600" b="1" noProof="0" dirty="0" err="1">
                <a:solidFill>
                  <a:prstClr val="black"/>
                </a:solidFill>
              </a:rPr>
              <a:t>plAtform</a:t>
            </a:r>
            <a:r>
              <a:rPr lang="en-GB" sz="1600" noProof="0" dirty="0">
                <a:solidFill>
                  <a:prstClr val="black"/>
                </a:solidFill>
              </a:rPr>
              <a:t>) </a:t>
            </a:r>
            <a:r>
              <a:rPr lang="en-GB" sz="1600" noProof="0" dirty="0"/>
              <a:t>project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The processing chain running at CMCC produces on a daily basis using 72-h weather forecast (WRF model - 5.5x5.5 km resolution) three fire danger indices/maps over the Apulia Region (Italy)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The use case joins: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i="1" noProof="0" dirty="0"/>
              <a:t>computational</a:t>
            </a:r>
            <a:r>
              <a:rPr lang="en-GB" sz="1600" noProof="0" dirty="0"/>
              <a:t> aspects (WRF model, for weather forecast)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i="1" noProof="0" dirty="0"/>
              <a:t>data analytics </a:t>
            </a:r>
            <a:r>
              <a:rPr lang="en-GB" sz="1600" noProof="0" dirty="0"/>
              <a:t>aspects (Ophidia, for fire danger indices)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Successfully ‘ported’ on </a:t>
            </a:r>
            <a:r>
              <a:rPr lang="en-GB" sz="1600" noProof="0" dirty="0" err="1"/>
              <a:t>Cylc</a:t>
            </a:r>
            <a:r>
              <a:rPr lang="en-GB" sz="1600" noProof="0" dirty="0"/>
              <a:t> (previously based on bash scripts)</a:t>
            </a:r>
          </a:p>
          <a:p>
            <a:pPr marL="0" lvl="1"/>
            <a:endParaRPr lang="en-GB" noProof="0" dirty="0"/>
          </a:p>
          <a:p>
            <a:pPr marL="0" lvl="1">
              <a:buFont typeface="Arial" pitchFamily="34" charset="0"/>
              <a:buChar char="•"/>
            </a:pPr>
            <a:r>
              <a:rPr lang="en-GB" dirty="0"/>
              <a:t>Results: Better orchestration layer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Implementation of a two-level workflow strategy joining: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 err="1"/>
              <a:t>Cylc</a:t>
            </a:r>
            <a:r>
              <a:rPr lang="en-GB" sz="1600" noProof="0" dirty="0"/>
              <a:t> at level1 (coarse grain, general purpose) and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Ophidia at lev2 (fine grain, on the analytics side)</a:t>
            </a:r>
          </a:p>
          <a:p>
            <a:pPr marL="1657350" lvl="3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noProof="0" dirty="0" err="1"/>
              <a:t>Cylc</a:t>
            </a:r>
            <a:r>
              <a:rPr lang="en-GB" noProof="0" dirty="0"/>
              <a:t> triggers - with a single level1-task - an Ophidia </a:t>
            </a:r>
            <a:br>
              <a:rPr lang="en-GB" noProof="0" dirty="0"/>
            </a:br>
            <a:r>
              <a:rPr lang="en-GB" noProof="0" dirty="0"/>
              <a:t>workflow which consists of tens of level2-analytics tasks</a:t>
            </a:r>
          </a:p>
        </p:txBody>
      </p:sp>
      <p:pic>
        <p:nvPicPr>
          <p:cNvPr id="8" name="Picture 11" descr="5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56992"/>
            <a:ext cx="1296144" cy="91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 descr="Schermata 2015-11-16 alle 23.10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9229"/>
          <a:stretch/>
        </p:blipFill>
        <p:spPr>
          <a:xfrm>
            <a:off x="6392211" y="4322965"/>
            <a:ext cx="2428261" cy="886545"/>
          </a:xfrm>
          <a:prstGeom prst="rect">
            <a:avLst/>
          </a:prstGeom>
        </p:spPr>
      </p:pic>
      <p:pic>
        <p:nvPicPr>
          <p:cNvPr id="7" name="Picture 3" descr="Schermata 2015-11-19 alle 18.09.29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8" r="18416" b="6530"/>
          <a:stretch/>
        </p:blipFill>
        <p:spPr>
          <a:xfrm>
            <a:off x="6749380" y="5085184"/>
            <a:ext cx="2359124" cy="90811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51520" y="537321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90000"/>
            <a:ext cx="6570232" cy="1173766"/>
          </a:xfrm>
        </p:spPr>
        <p:txBody>
          <a:bodyPr/>
          <a:lstStyle/>
          <a:p>
            <a:pPr eaLnBrk="0" hangingPunct="0"/>
            <a:r>
              <a:rPr lang="en-GB" sz="2800" noProof="0" dirty="0">
                <a:solidFill>
                  <a:srgbClr val="1A60A6"/>
                </a:solidFill>
                <a:latin typeface="Helvetica" charset="0"/>
              </a:rPr>
              <a:t>Two-level workflow strategy for a </a:t>
            </a:r>
            <a:br>
              <a:rPr lang="en-GB" sz="2800" noProof="0" dirty="0">
                <a:solidFill>
                  <a:srgbClr val="1A60A6"/>
                </a:solidFill>
                <a:latin typeface="Helvetica" charset="0"/>
              </a:rPr>
            </a:br>
            <a:r>
              <a:rPr lang="en-GB" sz="2800" noProof="0" dirty="0">
                <a:solidFill>
                  <a:srgbClr val="1A60A6"/>
                </a:solidFill>
                <a:latin typeface="Helvetica" charset="0"/>
              </a:rPr>
              <a:t>data analytics use case</a:t>
            </a:r>
            <a:endParaRPr lang="en-GB" sz="2800" noProof="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658100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Workflow: </a:t>
            </a:r>
            <a:r>
              <a:rPr lang="de-DE" sz="1200" dirty="0" err="1"/>
              <a:t>cylc</a:t>
            </a:r>
            <a:r>
              <a:rPr lang="de-DE" sz="1200" dirty="0"/>
              <a:t> + </a:t>
            </a:r>
            <a:r>
              <a:rPr lang="de-DE" sz="1200" dirty="0" err="1"/>
              <a:t>Ophidia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-404136" y="340338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259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771800" y="1028700"/>
            <a:ext cx="518457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GB" sz="2000" b="1" dirty="0">
              <a:solidFill>
                <a:srgbClr val="1A60A6"/>
              </a:solidFill>
              <a:latin typeface="Helvetica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537321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9" name="image8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24128" y="1844824"/>
            <a:ext cx="3168352" cy="2320404"/>
          </a:xfrm>
          <a:prstGeom prst="rect">
            <a:avLst/>
          </a:prstGeom>
          <a:ln/>
        </p:spPr>
      </p:pic>
      <p:pic>
        <p:nvPicPr>
          <p:cNvPr id="10" name="Immagine 20" descr="SWE_monthly_aver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5022" r="15240" b="3261"/>
          <a:stretch>
            <a:fillRect/>
          </a:stretch>
        </p:blipFill>
        <p:spPr bwMode="auto">
          <a:xfrm>
            <a:off x="5652120" y="4390367"/>
            <a:ext cx="1541244" cy="12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0" descr="Lenght_snow_seas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 b="39275"/>
          <a:stretch>
            <a:fillRect/>
          </a:stretch>
        </p:blipFill>
        <p:spPr bwMode="auto">
          <a:xfrm>
            <a:off x="4247168" y="5949280"/>
            <a:ext cx="489683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510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4293096"/>
            <a:ext cx="147108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1A60A6"/>
                </a:solidFill>
                <a:latin typeface="Helvetica" charset="0"/>
              </a:rPr>
              <a:t>Analytics workflow support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0000" y="1357532"/>
            <a:ext cx="5418104" cy="5239820"/>
          </a:xfrm>
        </p:spPr>
        <p:txBody>
          <a:bodyPr>
            <a:normAutofit fontScale="92500" lnSpcReduction="10000"/>
          </a:bodyPr>
          <a:lstStyle/>
          <a:p>
            <a:pPr marL="457200" lvl="2" indent="-285750"/>
            <a:r>
              <a:rPr lang="en-GB" sz="1600" noProof="0" dirty="0"/>
              <a:t>Improvement of the Ophidia workflow capabilities to address end users’ requirements (e.g. climate indicators computation, multi-model analysis). </a:t>
            </a:r>
          </a:p>
          <a:p>
            <a:pPr marL="457200" lvl="2" indent="-285750"/>
            <a:endParaRPr lang="en-GB" sz="1600" noProof="0" dirty="0"/>
          </a:p>
          <a:p>
            <a:pPr marL="457200" lvl="2" indent="-285750"/>
            <a:r>
              <a:rPr lang="en-GB" sz="1600" noProof="0" dirty="0"/>
              <a:t>The Ophidia workflow engine has been enhanced from several points of view:</a:t>
            </a:r>
          </a:p>
          <a:p>
            <a:pPr marL="914400" lvl="3" indent="-285750"/>
            <a:r>
              <a:rPr lang="en-GB" noProof="0" dirty="0"/>
              <a:t>Improvements relate to loops (both iterative and parallel), conditional constructs, interactive support and cross-workflows synchronisation.</a:t>
            </a:r>
          </a:p>
          <a:p>
            <a:pPr marL="914400" lvl="3" indent="-285750"/>
            <a:r>
              <a:rPr lang="en-GB" noProof="0" dirty="0"/>
              <a:t>token management check for long-running workflows</a:t>
            </a:r>
          </a:p>
          <a:p>
            <a:pPr marL="914400" lvl="3" indent="-285750"/>
            <a:r>
              <a:rPr lang="en-GB" noProof="0" dirty="0"/>
              <a:t>new filters for HTC-based operators (parameter sweep jobs) negation support in filter for massive operations</a:t>
            </a:r>
          </a:p>
          <a:p>
            <a:pPr marL="914400" lvl="3" indent="-285750"/>
            <a:r>
              <a:rPr lang="en-GB" noProof="0" dirty="0"/>
              <a:t>Workflow checker improvement</a:t>
            </a:r>
          </a:p>
          <a:p>
            <a:pPr marL="914400" lvl="3" indent="-285750"/>
            <a:r>
              <a:rPr lang="en-GB" sz="1600" dirty="0"/>
              <a:t>Overall, </a:t>
            </a:r>
            <a:r>
              <a:rPr lang="it-IT" sz="1600" b="1" dirty="0"/>
              <a:t>82 </a:t>
            </a:r>
            <a:r>
              <a:rPr lang="it-IT" sz="1600" b="1" dirty="0" err="1"/>
              <a:t>commits</a:t>
            </a:r>
            <a:r>
              <a:rPr lang="it-IT" sz="1600" b="1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performed</a:t>
            </a:r>
            <a:r>
              <a:rPr lang="it-IT" sz="1600" dirty="0"/>
              <a:t> on the </a:t>
            </a:r>
            <a:r>
              <a:rPr lang="it-IT" sz="1600" dirty="0" err="1"/>
              <a:t>Ophidia</a:t>
            </a:r>
            <a:r>
              <a:rPr lang="it-IT" sz="1600" dirty="0"/>
              <a:t> server </a:t>
            </a:r>
            <a:r>
              <a:rPr lang="it-IT" sz="1600" dirty="0" err="1"/>
              <a:t>module</a:t>
            </a:r>
            <a:r>
              <a:rPr lang="it-IT" dirty="0"/>
              <a:t>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responsible</a:t>
            </a:r>
            <a:r>
              <a:rPr lang="it-IT" sz="1600" dirty="0"/>
              <a:t> for the </a:t>
            </a:r>
            <a:r>
              <a:rPr lang="it-IT" sz="1600" dirty="0" err="1"/>
              <a:t>workflow</a:t>
            </a:r>
            <a:r>
              <a:rPr lang="it-IT" dirty="0"/>
              <a:t> </a:t>
            </a:r>
            <a:r>
              <a:rPr lang="it-IT" sz="1600" dirty="0" err="1"/>
              <a:t>engine</a:t>
            </a:r>
            <a:r>
              <a:rPr lang="it-IT" sz="1600" dirty="0"/>
              <a:t> </a:t>
            </a:r>
            <a:r>
              <a:rPr lang="it-IT" sz="1600" dirty="0" err="1"/>
              <a:t>aspects</a:t>
            </a:r>
            <a:r>
              <a:rPr lang="it-IT" sz="1600" dirty="0"/>
              <a:t>), </a:t>
            </a:r>
            <a:r>
              <a:rPr lang="it-IT" sz="1600" b="1" dirty="0"/>
              <a:t>6 </a:t>
            </a:r>
            <a:r>
              <a:rPr lang="it-IT" sz="1600" b="1" dirty="0" err="1"/>
              <a:t>issues</a:t>
            </a:r>
            <a:r>
              <a:rPr lang="it-IT" sz="1600" b="1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closed</a:t>
            </a:r>
            <a:r>
              <a:rPr lang="it-IT" sz="1600" dirty="0"/>
              <a:t> and </a:t>
            </a:r>
            <a:r>
              <a:rPr lang="it-IT" sz="1600" b="1" dirty="0"/>
              <a:t>10 pull </a:t>
            </a:r>
            <a:r>
              <a:rPr lang="it-IT" sz="1600" b="1" dirty="0" err="1"/>
              <a:t>requests</a:t>
            </a:r>
            <a:r>
              <a:rPr lang="it-IT" sz="1600" b="1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merged</a:t>
            </a:r>
            <a:endParaRPr lang="it-IT" sz="1600" dirty="0"/>
          </a:p>
          <a:p>
            <a:pPr marL="914400" lvl="3" indent="-285750"/>
            <a:r>
              <a:rPr lang="it-IT" dirty="0"/>
              <a:t>Training session on </a:t>
            </a:r>
            <a:r>
              <a:rPr lang="it-IT" dirty="0" err="1"/>
              <a:t>Ophidia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sz="1600" dirty="0"/>
              <a:t>Workshop in </a:t>
            </a:r>
            <a:r>
              <a:rPr lang="en-GB" dirty="0"/>
              <a:t>Brussels, September 2018</a:t>
            </a:r>
            <a:endParaRPr lang="en-GB" sz="1600" dirty="0"/>
          </a:p>
          <a:p>
            <a:endParaRPr lang="en-GB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18" name="Textfeld 9"/>
          <p:cNvSpPr txBox="1"/>
          <p:nvPr/>
        </p:nvSpPr>
        <p:spPr>
          <a:xfrm>
            <a:off x="0" y="6581001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Analytics</a:t>
            </a:r>
            <a:r>
              <a:rPr lang="de-DE" sz="1200" dirty="0"/>
              <a:t> Workflow: </a:t>
            </a:r>
            <a:r>
              <a:rPr lang="de-DE" sz="1200" dirty="0" err="1"/>
              <a:t>Ophidia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7161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3298855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27584" y="3645024"/>
            <a:ext cx="3744416" cy="2664296"/>
          </a:xfrm>
          <a:prstGeom prst="rect">
            <a:avLst/>
          </a:prstGeom>
          <a:ln/>
        </p:spPr>
      </p:pic>
      <p:pic>
        <p:nvPicPr>
          <p:cNvPr id="5" name="image10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056366" y="3674559"/>
            <a:ext cx="3312368" cy="2664297"/>
          </a:xfrm>
          <a:prstGeom prst="rect">
            <a:avLst/>
          </a:prstGeom>
          <a:ln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GB" noProof="0" dirty="0">
                <a:solidFill>
                  <a:srgbClr val="1A60A6"/>
                </a:solidFill>
                <a:latin typeface="Helvetica" charset="0"/>
              </a:rPr>
              <a:t>Multi-model analysis workflow </a:t>
            </a:r>
            <a:br>
              <a:rPr lang="en-GB" noProof="0" dirty="0">
                <a:solidFill>
                  <a:srgbClr val="1A60A6"/>
                </a:solidFill>
                <a:latin typeface="Helvetica" charset="0"/>
              </a:rPr>
            </a:br>
            <a:r>
              <a:rPr lang="en-GB" noProof="0" dirty="0">
                <a:solidFill>
                  <a:srgbClr val="1A60A6"/>
                </a:solidFill>
                <a:latin typeface="Helvetica" charset="0"/>
              </a:rPr>
              <a:t>Architectural patterns (I)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" y="1292844"/>
            <a:ext cx="8946496" cy="2664296"/>
          </a:xfrm>
        </p:spPr>
        <p:txBody>
          <a:bodyPr>
            <a:normAutofit/>
          </a:bodyPr>
          <a:lstStyle/>
          <a:p>
            <a:r>
              <a:rPr lang="en-GB" sz="1600" noProof="0" dirty="0"/>
              <a:t> Two architectural patterns have been defined for task management to implement a multi-model analysis experiment as a workflow</a:t>
            </a:r>
          </a:p>
          <a:p>
            <a:pPr lvl="1"/>
            <a:r>
              <a:rPr lang="en-GB" sz="1600" noProof="0" dirty="0"/>
              <a:t>test case: multi-model analysis on precipitation trend analysis</a:t>
            </a:r>
          </a:p>
          <a:p>
            <a:pPr lvl="1"/>
            <a:r>
              <a:rPr lang="en-GB" sz="1600" noProof="0" dirty="0"/>
              <a:t>reference context in terms of experiment: CMIP5 </a:t>
            </a:r>
          </a:p>
          <a:p>
            <a:pPr lvl="1"/>
            <a:r>
              <a:rPr lang="en-GB" sz="1600" noProof="0" dirty="0"/>
              <a:t>reference infrastructure: ESGF</a:t>
            </a:r>
          </a:p>
          <a:p>
            <a:pPr lvl="1"/>
            <a:r>
              <a:rPr lang="en-GB" sz="1600" i="1" noProof="0" dirty="0"/>
              <a:t>distributed</a:t>
            </a:r>
            <a:r>
              <a:rPr lang="en-GB" sz="1600" noProof="0" dirty="0"/>
              <a:t> vs </a:t>
            </a:r>
            <a:r>
              <a:rPr lang="en-GB" sz="1600" i="1" noProof="0" dirty="0"/>
              <a:t>centralized</a:t>
            </a:r>
            <a:r>
              <a:rPr lang="en-GB" sz="1600" noProof="0" dirty="0"/>
              <a:t> architectural approaches</a:t>
            </a:r>
          </a:p>
          <a:p>
            <a:pPr lvl="1"/>
            <a:r>
              <a:rPr lang="en-GB" sz="1600" noProof="0" dirty="0"/>
              <a:t>test case: centralized approach (</a:t>
            </a:r>
            <a:r>
              <a:rPr lang="en-GB" sz="1600" noProof="0" dirty="0" err="1"/>
              <a:t>AnalyticsHub</a:t>
            </a:r>
            <a:r>
              <a:rPr lang="en-GB" sz="1600" noProof="0" dirty="0"/>
              <a:t> concept) </a:t>
            </a:r>
            <a:endParaRPr lang="en-GB" sz="1100" dirty="0"/>
          </a:p>
          <a:p>
            <a:pPr lvl="2"/>
            <a:r>
              <a:rPr lang="en-GB" sz="1000" i="1" dirty="0"/>
              <a:t>S. Fiore, D. </a:t>
            </a:r>
            <a:r>
              <a:rPr lang="en-GB" sz="1000" i="1" dirty="0" err="1"/>
              <a:t>Elia</a:t>
            </a:r>
            <a:r>
              <a:rPr lang="en-GB" sz="1000" i="1" dirty="0"/>
              <a:t>, C. Palazzo, A. </a:t>
            </a:r>
            <a:r>
              <a:rPr lang="en-GB" sz="1000" i="1" dirty="0" err="1"/>
              <a:t>D'Anca</a:t>
            </a:r>
            <a:r>
              <a:rPr lang="en-GB" sz="1000" i="1" dirty="0"/>
              <a:t>, F. Antonio, D. N. Williams, I. T. Foster, G. </a:t>
            </a:r>
            <a:r>
              <a:rPr lang="en-GB" sz="1000" i="1" dirty="0" err="1"/>
              <a:t>Aloisio</a:t>
            </a:r>
            <a:r>
              <a:rPr lang="en-GB" sz="1000" i="1" dirty="0"/>
              <a:t>: Towards an Open (Data) Science Analytics-Hub for Reproducible Multi-Model Climate Analysis at Scale. IEEE </a:t>
            </a:r>
            <a:r>
              <a:rPr lang="en-GB" sz="1000" i="1" dirty="0" err="1"/>
              <a:t>BigData</a:t>
            </a:r>
            <a:r>
              <a:rPr lang="en-GB" sz="1000" i="1" dirty="0"/>
              <a:t> 2018 Conference, pp. 3226-3234</a:t>
            </a:r>
          </a:p>
          <a:p>
            <a:pPr lvl="1"/>
            <a:endParaRPr lang="en-GB" sz="1600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6" name="Rettangolo 5"/>
          <p:cNvSpPr/>
          <p:nvPr/>
        </p:nvSpPr>
        <p:spPr>
          <a:xfrm>
            <a:off x="971600" y="626064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Results reported in “</a:t>
            </a:r>
            <a:r>
              <a:rPr lang="en-GB" i="1" u="sng" dirty="0"/>
              <a:t>D3.10 on Scheduler development and support activities</a:t>
            </a:r>
            <a:r>
              <a:rPr lang="en-GB" dirty="0"/>
              <a:t>”</a:t>
            </a:r>
          </a:p>
        </p:txBody>
      </p:sp>
      <p:sp>
        <p:nvSpPr>
          <p:cNvPr id="12" name="Textfeld 9"/>
          <p:cNvSpPr txBox="1"/>
          <p:nvPr/>
        </p:nvSpPr>
        <p:spPr>
          <a:xfrm>
            <a:off x="0" y="6581001"/>
            <a:ext cx="2226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Analysis </a:t>
            </a:r>
            <a:r>
              <a:rPr lang="it-IT" sz="1200" dirty="0" err="1"/>
              <a:t>workflows</a:t>
            </a:r>
            <a:r>
              <a:rPr lang="it-IT" sz="1200" dirty="0"/>
              <a:t>: Architecture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65246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39552" y="4077072"/>
            <a:ext cx="3312368" cy="2520280"/>
          </a:xfrm>
          <a:prstGeom prst="rect">
            <a:avLst/>
          </a:prstGeom>
          <a:ln/>
        </p:spPr>
      </p:pic>
      <p:pic>
        <p:nvPicPr>
          <p:cNvPr id="6" name="image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55976" y="4077072"/>
            <a:ext cx="4464496" cy="2304256"/>
          </a:xfrm>
          <a:prstGeom prst="rect">
            <a:avLst/>
          </a:prstGeom>
          <a:ln/>
        </p:spPr>
      </p:pic>
      <p:sp>
        <p:nvSpPr>
          <p:cNvPr id="2" name="Rettangolo 1"/>
          <p:cNvSpPr/>
          <p:nvPr/>
        </p:nvSpPr>
        <p:spPr>
          <a:xfrm>
            <a:off x="4211960" y="6358545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i="1" dirty="0"/>
              <a:t>S. Fiore, D. Elia, C. Palazzo, A. D'Anca, </a:t>
            </a:r>
            <a:r>
              <a:rPr lang="it-IT" sz="800" i="1" dirty="0" err="1"/>
              <a:t>F</a:t>
            </a:r>
            <a:r>
              <a:rPr lang="it-IT" sz="800" i="1" dirty="0"/>
              <a:t>. Antonio, D. N. Williams, I. T. Foster, G. Aloisio: </a:t>
            </a:r>
            <a:r>
              <a:rPr lang="it-IT" sz="800" i="1" dirty="0" err="1"/>
              <a:t>Towards</a:t>
            </a:r>
            <a:r>
              <a:rPr lang="it-IT" sz="800" i="1" dirty="0"/>
              <a:t> an Open (Data) Science Analytics-</a:t>
            </a:r>
            <a:r>
              <a:rPr lang="it-IT" sz="800" i="1" dirty="0" err="1"/>
              <a:t>Hub</a:t>
            </a:r>
            <a:r>
              <a:rPr lang="it-IT" sz="800" i="1" dirty="0"/>
              <a:t> for </a:t>
            </a:r>
            <a:r>
              <a:rPr lang="it-IT" sz="800" i="1" dirty="0" err="1"/>
              <a:t>Reproducible</a:t>
            </a:r>
            <a:r>
              <a:rPr lang="it-IT" sz="800" i="1" dirty="0"/>
              <a:t> Multi-Model </a:t>
            </a:r>
            <a:r>
              <a:rPr lang="it-IT" sz="800" i="1" dirty="0" err="1"/>
              <a:t>Climate</a:t>
            </a:r>
            <a:r>
              <a:rPr lang="it-IT" sz="800" i="1" dirty="0"/>
              <a:t> Analysis </a:t>
            </a:r>
            <a:r>
              <a:rPr lang="it-IT" sz="800" i="1" dirty="0" err="1"/>
              <a:t>at</a:t>
            </a:r>
            <a:r>
              <a:rPr lang="it-IT" sz="800" i="1" dirty="0"/>
              <a:t> Scale. </a:t>
            </a:r>
            <a:r>
              <a:rPr lang="it-IT" sz="800" i="1" dirty="0" err="1"/>
              <a:t>BigData</a:t>
            </a:r>
            <a:r>
              <a:rPr lang="it-IT" sz="800" i="1" dirty="0"/>
              <a:t> 2018: 3226-3234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GB" noProof="0" dirty="0">
                <a:solidFill>
                  <a:srgbClr val="1A60A6"/>
                </a:solidFill>
                <a:latin typeface="Helvetica" charset="0"/>
              </a:rPr>
              <a:t>Multi-model analysis workflow </a:t>
            </a:r>
            <a:br>
              <a:rPr lang="en-GB" noProof="0" dirty="0">
                <a:solidFill>
                  <a:srgbClr val="1A60A6"/>
                </a:solidFill>
                <a:latin typeface="Helvetica" charset="0"/>
              </a:rPr>
            </a:br>
            <a:r>
              <a:rPr lang="en-GB" noProof="0" dirty="0">
                <a:solidFill>
                  <a:srgbClr val="1A60A6"/>
                </a:solidFill>
                <a:latin typeface="Helvetica" charset="0"/>
              </a:rPr>
              <a:t>Architectural patterns (II)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0000" y="1484784"/>
            <a:ext cx="9054000" cy="2287493"/>
          </a:xfrm>
        </p:spPr>
        <p:txBody>
          <a:bodyPr>
            <a:noAutofit/>
          </a:bodyPr>
          <a:lstStyle/>
          <a:p>
            <a:r>
              <a:rPr lang="en-GB" sz="1700" noProof="0" dirty="0"/>
              <a:t>Centralized approach implemented </a:t>
            </a:r>
            <a:r>
              <a:rPr lang="en-GB" sz="1700" dirty="0"/>
              <a:t>at the CMCC </a:t>
            </a:r>
            <a:r>
              <a:rPr lang="en-GB" sz="1700" dirty="0" err="1"/>
              <a:t>SuperComputing</a:t>
            </a:r>
            <a:r>
              <a:rPr lang="en-GB" sz="1700" dirty="0"/>
              <a:t> Centre on </a:t>
            </a:r>
            <a:r>
              <a:rPr lang="en-GB" sz="1700" noProof="0" dirty="0"/>
              <a:t>a dedicated analytics cluster (100 cores, 1.5TB RAM, 50TB storage). Next steps:</a:t>
            </a:r>
          </a:p>
          <a:p>
            <a:pPr lvl="1"/>
            <a:r>
              <a:rPr lang="en-GB" sz="1300" noProof="0" dirty="0"/>
              <a:t>to port it on the Athena HPC cluster (482 nodes, 16 cores/node, 64GB RAM/node, GPFS storage) (E1)</a:t>
            </a:r>
          </a:p>
          <a:p>
            <a:pPr lvl="1"/>
            <a:r>
              <a:rPr lang="en-GB" sz="1300" dirty="0"/>
              <a:t>to integrate it with the WP4 ESDM interface (E1 - E2)</a:t>
            </a:r>
          </a:p>
          <a:p>
            <a:pPr lvl="1"/>
            <a:r>
              <a:rPr lang="en-GB" sz="1300" dirty="0"/>
              <a:t>good background for data analytics use case in ESiWACE2 based on the ESDM evolution (E2) </a:t>
            </a:r>
            <a:endParaRPr lang="en-GB" sz="1300" noProof="0" dirty="0"/>
          </a:p>
          <a:p>
            <a:r>
              <a:rPr lang="en-GB" sz="1600" noProof="0" dirty="0"/>
              <a:t>The proposed architectural approach has been implemented and tested through the multi-model version of the selected test case on precipitation trend analysis. </a:t>
            </a:r>
          </a:p>
          <a:p>
            <a:r>
              <a:rPr lang="en-GB" sz="1600" noProof="0" dirty="0"/>
              <a:t>The multi-model analytics workflow has been executed and validated on 11 models from CMIP5 experiment (for a total of 181 analytics tasks) using Ophidia. </a:t>
            </a:r>
          </a:p>
          <a:p>
            <a:r>
              <a:rPr lang="en-GB" sz="1600" noProof="0" dirty="0"/>
              <a:t>Results reported in “</a:t>
            </a:r>
            <a:r>
              <a:rPr lang="en-GB" sz="1600" i="1" u="sng" noProof="0" dirty="0"/>
              <a:t>D3.10 </a:t>
            </a:r>
            <a:r>
              <a:rPr lang="en-GB" sz="1600" i="1" u="sng" dirty="0"/>
              <a:t>on Scheduler development and support activities</a:t>
            </a:r>
            <a:r>
              <a:rPr lang="en-GB" sz="1600" dirty="0"/>
              <a:t>”</a:t>
            </a:r>
            <a:endParaRPr lang="en-GB" sz="1600" noProof="0" dirty="0"/>
          </a:p>
        </p:txBody>
      </p:sp>
      <p:sp>
        <p:nvSpPr>
          <p:cNvPr id="10" name="Textfeld 9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13" name="Textfeld 9"/>
          <p:cNvSpPr txBox="1"/>
          <p:nvPr/>
        </p:nvSpPr>
        <p:spPr>
          <a:xfrm>
            <a:off x="0" y="6581001"/>
            <a:ext cx="199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Analysis </a:t>
            </a:r>
            <a:r>
              <a:rPr lang="it-IT" sz="1200" dirty="0" err="1"/>
              <a:t>workflows</a:t>
            </a:r>
            <a:r>
              <a:rPr lang="it-IT" sz="1200" dirty="0"/>
              <a:t>: test case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1022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23017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r>
              <a:rPr lang="de-DE" dirty="0"/>
              <a:t> &amp; Outlook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Good</a:t>
            </a:r>
            <a:r>
              <a:rPr lang="es-ES" dirty="0"/>
              <a:t> </a:t>
            </a:r>
            <a:r>
              <a:rPr lang="es-ES" dirty="0" err="1"/>
              <a:t>tools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developed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open </a:t>
            </a:r>
            <a:r>
              <a:rPr lang="es-ES" dirty="0" err="1"/>
              <a:t>source</a:t>
            </a:r>
            <a:r>
              <a:rPr lang="es-ES" dirty="0"/>
              <a:t> </a:t>
            </a:r>
            <a:r>
              <a:rPr lang="es-ES" dirty="0" err="1"/>
              <a:t>initiatives</a:t>
            </a:r>
            <a:r>
              <a:rPr lang="es-ES" dirty="0"/>
              <a:t> and input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outside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</a:t>
            </a:r>
          </a:p>
          <a:p>
            <a:r>
              <a:rPr lang="es-ES" dirty="0" err="1"/>
              <a:t>Adoption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tools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limited</a:t>
            </a:r>
            <a:r>
              <a:rPr lang="es-ES" dirty="0"/>
              <a:t> </a:t>
            </a:r>
            <a:r>
              <a:rPr lang="es-ES" dirty="0" err="1"/>
              <a:t>because</a:t>
            </a:r>
            <a:r>
              <a:rPr lang="es-ES" dirty="0"/>
              <a:t> no </a:t>
            </a:r>
            <a:r>
              <a:rPr lang="es-ES" dirty="0" err="1"/>
              <a:t>one</a:t>
            </a:r>
            <a:r>
              <a:rPr lang="es-ES" dirty="0"/>
              <a:t> use case </a:t>
            </a:r>
            <a:r>
              <a:rPr lang="es-ES" dirty="0" err="1"/>
              <a:t>makes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essential</a:t>
            </a:r>
            <a:r>
              <a:rPr lang="es-ES" dirty="0"/>
              <a:t> </a:t>
            </a:r>
          </a:p>
          <a:p>
            <a:r>
              <a:rPr lang="es-ES" dirty="0" err="1"/>
              <a:t>Organisational</a:t>
            </a:r>
            <a:r>
              <a:rPr lang="es-ES" dirty="0"/>
              <a:t> and human factor </a:t>
            </a:r>
            <a:r>
              <a:rPr lang="es-ES" dirty="0" err="1"/>
              <a:t>rather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technical</a:t>
            </a:r>
            <a:r>
              <a:rPr lang="es-ES" dirty="0"/>
              <a:t> </a:t>
            </a:r>
            <a:r>
              <a:rPr lang="es-ES" dirty="0" err="1"/>
              <a:t>issues</a:t>
            </a:r>
            <a:r>
              <a:rPr lang="es-ES" dirty="0"/>
              <a:t> </a:t>
            </a:r>
            <a:r>
              <a:rPr lang="es-ES" dirty="0" err="1"/>
              <a:t>dominate</a:t>
            </a:r>
            <a:endParaRPr lang="es-ES" dirty="0"/>
          </a:p>
          <a:p>
            <a:r>
              <a:rPr lang="es-ES" dirty="0" err="1"/>
              <a:t>Hard</a:t>
            </a:r>
            <a:r>
              <a:rPr lang="es-ES" dirty="0"/>
              <a:t> to </a:t>
            </a:r>
            <a:r>
              <a:rPr lang="es-ES" dirty="0" err="1"/>
              <a:t>allocate</a:t>
            </a:r>
            <a:r>
              <a:rPr lang="es-ES" dirty="0"/>
              <a:t> </a:t>
            </a:r>
            <a:r>
              <a:rPr lang="es-ES" dirty="0" err="1"/>
              <a:t>resources</a:t>
            </a:r>
            <a:r>
              <a:rPr lang="es-ES" dirty="0"/>
              <a:t> to </a:t>
            </a:r>
            <a:r>
              <a:rPr lang="es-ES" dirty="0" err="1"/>
              <a:t>develop</a:t>
            </a:r>
            <a:r>
              <a:rPr lang="es-ES" dirty="0"/>
              <a:t> and spread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usage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tool</a:t>
            </a:r>
            <a:r>
              <a:rPr lang="es-ES" dirty="0"/>
              <a:t> at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same</a:t>
            </a:r>
            <a:r>
              <a:rPr lang="es-ES" dirty="0"/>
              <a:t> time.</a:t>
            </a:r>
          </a:p>
          <a:p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a </a:t>
            </a:r>
            <a:r>
              <a:rPr lang="es-ES" dirty="0" err="1"/>
              <a:t>topic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sustainability</a:t>
            </a:r>
            <a:r>
              <a:rPr lang="es-ES" dirty="0"/>
              <a:t> </a:t>
            </a:r>
            <a:r>
              <a:rPr lang="es-ES" dirty="0" err="1"/>
              <a:t>coordinated</a:t>
            </a:r>
            <a:r>
              <a:rPr lang="es-ES" dirty="0"/>
              <a:t> </a:t>
            </a:r>
            <a:r>
              <a:rPr lang="es-ES" dirty="0" err="1"/>
              <a:t>across</a:t>
            </a:r>
            <a:r>
              <a:rPr lang="es-ES" dirty="0"/>
              <a:t> IS-ENES and </a:t>
            </a:r>
            <a:r>
              <a:rPr lang="es-ES" dirty="0" err="1"/>
              <a:t>ESiWACE</a:t>
            </a:r>
            <a:r>
              <a:rPr lang="es-ES" dirty="0"/>
              <a:t> </a:t>
            </a:r>
            <a:r>
              <a:rPr lang="es-ES" dirty="0" err="1"/>
              <a:t>activities</a:t>
            </a:r>
            <a:r>
              <a:rPr lang="es-ES" dirty="0"/>
              <a:t>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83571" y="283571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</a:rPr>
              <a:t>Outlook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8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Workflow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8C05A70-E39A-5847-A875-C3C173E839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17" y="1393216"/>
            <a:ext cx="9123983" cy="41240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292736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Problem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971436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/>
              <a:t>Fuzzy questions that need to be answered before an experiment can be started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2028" y="1628800"/>
            <a:ext cx="3107924" cy="10259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867" b="1" dirty="0"/>
              <a:t>Different environments</a:t>
            </a:r>
          </a:p>
          <a:p>
            <a:pPr algn="ctr"/>
            <a:r>
              <a:rPr lang="en-GB" sz="1600" dirty="0"/>
              <a:t>Single machine or HPC site?</a:t>
            </a:r>
          </a:p>
          <a:p>
            <a:pPr algn="ctr"/>
            <a:r>
              <a:rPr lang="en-GB" sz="1600" dirty="0"/>
              <a:t>What software is already there?</a:t>
            </a:r>
          </a:p>
          <a:p>
            <a:pPr algn="ctr"/>
            <a:r>
              <a:rPr lang="en-GB" sz="1600" dirty="0"/>
              <a:t>What privileges do I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628800"/>
            <a:ext cx="2991359" cy="1025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867" b="1" dirty="0"/>
              <a:t>Different requirements</a:t>
            </a:r>
          </a:p>
          <a:p>
            <a:pPr algn="ctr"/>
            <a:r>
              <a:rPr lang="en-GB" sz="1600" dirty="0"/>
              <a:t>Which versions?</a:t>
            </a:r>
          </a:p>
          <a:p>
            <a:pPr algn="ctr"/>
            <a:r>
              <a:rPr lang="en-GB" sz="1600" dirty="0"/>
              <a:t>Which features to enable?</a:t>
            </a:r>
          </a:p>
          <a:p>
            <a:pPr algn="ctr"/>
            <a:r>
              <a:rPr lang="en-GB" sz="1600" dirty="0"/>
              <a:t>Which API implementation?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7759" y="3082563"/>
            <a:ext cx="6268482" cy="34643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867" b="1" dirty="0"/>
              <a:t>Transition between areas of responsibility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9" y="3601187"/>
            <a:ext cx="7525303" cy="278014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61027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Spack</a:t>
            </a:r>
            <a:r>
              <a:rPr lang="en-GB" noProof="0" dirty="0"/>
              <a:t>: Target Audience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84581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b="1" noProof="0" dirty="0">
                <a:ea typeface="Geneva" charset="0"/>
                <a:cs typeface="Arial" charset="0"/>
              </a:rPr>
              <a:t>For users:</a:t>
            </a:r>
            <a:r>
              <a:rPr lang="en-GB" altLang="en-US" noProof="0" dirty="0">
                <a:ea typeface="Geneva" charset="0"/>
                <a:cs typeface="Arial" charset="0"/>
              </a:rPr>
              <a:t>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Get the productive software environment for their workflows with minimal lag</a:t>
            </a:r>
          </a:p>
          <a:p>
            <a:r>
              <a:rPr lang="en-GB" altLang="en-US" b="1" noProof="0" dirty="0">
                <a:ea typeface="Geneva" charset="0"/>
                <a:cs typeface="Arial" charset="0"/>
              </a:rPr>
              <a:t>For system administrators:</a:t>
            </a:r>
            <a:r>
              <a:rPr lang="en-GB" altLang="en-US" noProof="0" dirty="0">
                <a:ea typeface="Geneva" charset="0"/>
                <a:cs typeface="Arial" charset="0"/>
              </a:rPr>
              <a:t>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Understand the requirements of the scientific software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Automatization of the maintenance of the software stack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Both with the support of a large (and growing) community</a:t>
            </a:r>
          </a:p>
          <a:p>
            <a:r>
              <a:rPr lang="en-GB" altLang="en-US" b="1" noProof="0" dirty="0">
                <a:ea typeface="Geneva" charset="0"/>
                <a:cs typeface="Arial" charset="0"/>
              </a:rPr>
              <a:t>For developers:</a:t>
            </a:r>
            <a:r>
              <a:rPr lang="en-GB" altLang="en-US" noProof="0" dirty="0">
                <a:ea typeface="Geneva" charset="0"/>
                <a:cs typeface="Arial" charset="0"/>
              </a:rPr>
              <a:t>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Simplify the maintenance of their code </a:t>
            </a:r>
          </a:p>
          <a:p>
            <a:pPr lvl="2"/>
            <a:r>
              <a:rPr lang="en-GB" altLang="en-US" noProof="0" dirty="0">
                <a:ea typeface="Geneva" charset="0"/>
                <a:cs typeface="Arial" charset="0"/>
              </a:rPr>
              <a:t>no need to provide bundled libraries and complicate installation scripts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Ensure portability of their code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A tool for testing their software with different compilers, libraries, etc.</a:t>
            </a:r>
            <a:endParaRPr lang="en-GB" altLang="en-US" b="1" noProof="0" dirty="0">
              <a:ea typeface="Geneva" charset="0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10B240-AB74-554E-8DA5-0F788C4B7121}"/>
              </a:ext>
            </a:extLst>
          </p:cNvPr>
          <p:cNvGrpSpPr/>
          <p:nvPr/>
        </p:nvGrpSpPr>
        <p:grpSpPr>
          <a:xfrm>
            <a:off x="890017" y="4653136"/>
            <a:ext cx="7786439" cy="1872208"/>
            <a:chOff x="601985" y="4365104"/>
            <a:chExt cx="7786439" cy="187220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06DC9D-1441-804E-A735-835D4F4D5F9C}"/>
                </a:ext>
              </a:extLst>
            </p:cNvPr>
            <p:cNvSpPr/>
            <p:nvPr/>
          </p:nvSpPr>
          <p:spPr>
            <a:xfrm>
              <a:off x="601985" y="4365104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AC7514-B1A0-7E41-A9F1-DD3D07761FA8}"/>
                </a:ext>
              </a:extLst>
            </p:cNvPr>
            <p:cNvSpPr/>
            <p:nvPr/>
          </p:nvSpPr>
          <p:spPr>
            <a:xfrm>
              <a:off x="657039" y="4411049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EC1201-4F9F-6E48-A619-8EF1AAFF8E6F}"/>
                </a:ext>
              </a:extLst>
            </p:cNvPr>
            <p:cNvSpPr/>
            <p:nvPr/>
          </p:nvSpPr>
          <p:spPr>
            <a:xfrm>
              <a:off x="729047" y="4483057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Compilers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FB56FE-A810-EE4C-A84B-DA5F1DD2C262}"/>
                </a:ext>
              </a:extLst>
            </p:cNvPr>
            <p:cNvSpPr/>
            <p:nvPr/>
          </p:nvSpPr>
          <p:spPr>
            <a:xfrm>
              <a:off x="3249102" y="4368547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5E62EE-E44E-0A43-A3BD-03A05B1BC09B}"/>
                </a:ext>
              </a:extLst>
            </p:cNvPr>
            <p:cNvSpPr/>
            <p:nvPr/>
          </p:nvSpPr>
          <p:spPr>
            <a:xfrm>
              <a:off x="3304156" y="4414492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1EDD15-5B37-5040-A2D9-5AE07006C795}"/>
                </a:ext>
              </a:extLst>
            </p:cNvPr>
            <p:cNvSpPr/>
            <p:nvPr/>
          </p:nvSpPr>
          <p:spPr>
            <a:xfrm>
              <a:off x="3376164" y="4486500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Prerequisites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95AABB-3B2A-A849-AFD5-A6612BCAEA1B}"/>
                </a:ext>
              </a:extLst>
            </p:cNvPr>
            <p:cNvSpPr txBox="1"/>
            <p:nvPr/>
          </p:nvSpPr>
          <p:spPr>
            <a:xfrm>
              <a:off x="2825371" y="4689408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9E566F-8FB3-A848-B247-5AA27F5AF350}"/>
                </a:ext>
              </a:extLst>
            </p:cNvPr>
            <p:cNvSpPr txBox="1"/>
            <p:nvPr/>
          </p:nvSpPr>
          <p:spPr>
            <a:xfrm>
              <a:off x="5511621" y="4683212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5C287C-E9F8-0943-A08C-D7D9E01E5940}"/>
                </a:ext>
              </a:extLst>
            </p:cNvPr>
            <p:cNvSpPr txBox="1"/>
            <p:nvPr/>
          </p:nvSpPr>
          <p:spPr>
            <a:xfrm>
              <a:off x="7308529" y="5409364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749F66-CB55-6043-BFF6-BB7C673C21CA}"/>
                </a:ext>
              </a:extLst>
            </p:cNvPr>
            <p:cNvSpPr/>
            <p:nvPr/>
          </p:nvSpPr>
          <p:spPr>
            <a:xfrm>
              <a:off x="3569793" y="5399279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C1132D-6B6E-2D4D-9180-3D21F184A441}"/>
                </a:ext>
              </a:extLst>
            </p:cNvPr>
            <p:cNvSpPr/>
            <p:nvPr/>
          </p:nvSpPr>
          <p:spPr>
            <a:xfrm>
              <a:off x="3624847" y="5445224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C52320-EBB6-6844-9601-E3C203458239}"/>
                </a:ext>
              </a:extLst>
            </p:cNvPr>
            <p:cNvSpPr/>
            <p:nvPr/>
          </p:nvSpPr>
          <p:spPr>
            <a:xfrm>
              <a:off x="3696855" y="5517232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Versions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DA88F5-91EA-F146-BA9A-C9D07EC0FF78}"/>
                </a:ext>
              </a:extLst>
            </p:cNvPr>
            <p:cNvSpPr/>
            <p:nvPr/>
          </p:nvSpPr>
          <p:spPr>
            <a:xfrm>
              <a:off x="6245363" y="5395836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437103-CBCF-BD41-86A4-39E8E3F95A13}"/>
                </a:ext>
              </a:extLst>
            </p:cNvPr>
            <p:cNvSpPr/>
            <p:nvPr/>
          </p:nvSpPr>
          <p:spPr>
            <a:xfrm>
              <a:off x="6300417" y="5441781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E0975C-12EA-7C49-8AA0-CCE3947C3122}"/>
                </a:ext>
              </a:extLst>
            </p:cNvPr>
            <p:cNvSpPr/>
            <p:nvPr/>
          </p:nvSpPr>
          <p:spPr>
            <a:xfrm>
              <a:off x="6372425" y="5513789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Options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BE32F1-F57D-B34F-B7D8-6BEDFF66E3A9}"/>
                </a:ext>
              </a:extLst>
            </p:cNvPr>
            <p:cNvSpPr txBox="1"/>
            <p:nvPr/>
          </p:nvSpPr>
          <p:spPr>
            <a:xfrm>
              <a:off x="3146062" y="5720140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B0580C-B9AC-BA4D-AC78-B56C084E94AF}"/>
                </a:ext>
              </a:extLst>
            </p:cNvPr>
            <p:cNvSpPr txBox="1"/>
            <p:nvPr/>
          </p:nvSpPr>
          <p:spPr>
            <a:xfrm>
              <a:off x="5832312" y="5713944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34" name="Textfeld 33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197513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Software stack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75190"/>
            <a:ext cx="5760640" cy="582216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232454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 err="1"/>
              <a:t>Spack</a:t>
            </a:r>
            <a:r>
              <a:rPr lang="en-GB" noProof="0" dirty="0"/>
              <a:t> for ESM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AE9BF9-732F-8347-8692-8E31B927DA95}"/>
              </a:ext>
            </a:extLst>
          </p:cNvPr>
          <p:cNvSpPr txBox="1">
            <a:spLocks/>
          </p:cNvSpPr>
          <p:nvPr/>
        </p:nvSpPr>
        <p:spPr>
          <a:xfrm>
            <a:off x="288032" y="1196751"/>
            <a:ext cx="8567936" cy="1723549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algn="just"/>
            <a:r>
              <a:rPr lang="en-GB" altLang="en-US" sz="2800" dirty="0">
                <a:ea typeface="Geneva" charset="0"/>
                <a:cs typeface="Arial" charset="0"/>
              </a:rPr>
              <a:t>CDO, CMOR, GRIB-API, </a:t>
            </a:r>
            <a:r>
              <a:rPr lang="en-GB" altLang="en-US" sz="2800" dirty="0" err="1">
                <a:ea typeface="Geneva" charset="0"/>
                <a:cs typeface="Arial" charset="0"/>
              </a:rPr>
              <a:t>ecCodes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Emoslib</a:t>
            </a:r>
            <a:r>
              <a:rPr lang="en-GB" altLang="en-US" sz="2800" dirty="0">
                <a:ea typeface="Geneva" charset="0"/>
                <a:cs typeface="Arial" charset="0"/>
              </a:rPr>
              <a:t>, Magics, NCL, </a:t>
            </a:r>
            <a:r>
              <a:rPr lang="en-GB" altLang="en-US" sz="2800" dirty="0" err="1">
                <a:ea typeface="Geneva" charset="0"/>
                <a:cs typeface="Arial" charset="0"/>
              </a:rPr>
              <a:t>libAEC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Extrae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Paraver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OpenBLAS</a:t>
            </a:r>
            <a:r>
              <a:rPr lang="en-GB" altLang="en-US" sz="2800" dirty="0">
                <a:ea typeface="Geneva" charset="0"/>
                <a:cs typeface="Arial" charset="0"/>
              </a:rPr>
              <a:t>, LAPACK, </a:t>
            </a:r>
            <a:r>
              <a:rPr lang="en-GB" altLang="en-US" sz="2800" dirty="0" err="1">
                <a:ea typeface="Geneva" charset="0"/>
                <a:cs typeface="Arial" charset="0"/>
              </a:rPr>
              <a:t>NetCDF</a:t>
            </a:r>
            <a:r>
              <a:rPr lang="en-GB" altLang="en-US" sz="2800" dirty="0">
                <a:ea typeface="Geneva" charset="0"/>
                <a:cs typeface="Arial" charset="0"/>
              </a:rPr>
              <a:t>, HDF5, Python (with modules), NCO, and more…</a:t>
            </a:r>
            <a:br>
              <a:rPr lang="en-US" altLang="en-US" sz="2800" dirty="0">
                <a:ea typeface="Geneva" charset="0"/>
                <a:cs typeface="Arial" charset="0"/>
              </a:rPr>
            </a:br>
            <a:r>
              <a:rPr lang="en-US" altLang="en-US" sz="2800" dirty="0">
                <a:ea typeface="Geneva" charset="0"/>
                <a:cs typeface="Arial" charset="0"/>
              </a:rPr>
              <a:t>(~60 accepted pull requests</a:t>
            </a:r>
            <a:r>
              <a:rPr lang="en-GB" altLang="en-US" sz="2800" dirty="0">
                <a:ea typeface="Geneva" charset="0"/>
                <a:cs typeface="Arial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92F9B7-078B-6240-97C3-856E1D3BAB01}"/>
              </a:ext>
            </a:extLst>
          </p:cNvPr>
          <p:cNvSpPr txBox="1">
            <a:spLocks/>
          </p:cNvSpPr>
          <p:nvPr/>
        </p:nvSpPr>
        <p:spPr>
          <a:xfrm>
            <a:off x="288032" y="4226312"/>
            <a:ext cx="4032448" cy="2154436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ea typeface="Geneva" charset="0"/>
                <a:cs typeface="Arial" charset="0"/>
              </a:rPr>
              <a:t>Mistral (DKRZ)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MareNostrum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 (BSC)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ea typeface="Geneva" charset="0"/>
                <a:cs typeface="Arial" charset="0"/>
              </a:rPr>
              <a:t>Piz </a:t>
            </a:r>
            <a:r>
              <a:rPr lang="en-GB" altLang="en-US" sz="2800" dirty="0" err="1">
                <a:ea typeface="Geneva" charset="0"/>
                <a:cs typeface="Arial" charset="0"/>
              </a:rPr>
              <a:t>Daint</a:t>
            </a:r>
            <a:r>
              <a:rPr lang="en-GB" altLang="en-US" sz="2800" dirty="0">
                <a:ea typeface="Geneva" charset="0"/>
                <a:cs typeface="Arial" charset="0"/>
              </a:rPr>
              <a:t> (CSCS)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ea typeface="Geneva" charset="0"/>
                <a:cs typeface="Arial" charset="0"/>
              </a:rPr>
              <a:t>Marconi (CINECA)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eneva" charset="0"/>
                <a:cs typeface="Arial" charset="0"/>
              </a:rPr>
              <a:t>ARCHER (NCAS)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A6CC1E-4A8B-204A-B311-D15617728BDF}"/>
              </a:ext>
            </a:extLst>
          </p:cNvPr>
          <p:cNvSpPr txBox="1">
            <a:spLocks/>
          </p:cNvSpPr>
          <p:nvPr/>
        </p:nvSpPr>
        <p:spPr>
          <a:xfrm>
            <a:off x="0" y="692696"/>
            <a:ext cx="9144000" cy="492443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algn="ctr"/>
            <a:r>
              <a:rPr lang="en-US" altLang="en-US" sz="3200" b="1" dirty="0">
                <a:ea typeface="Geneva" charset="0"/>
                <a:cs typeface="Arial" charset="0"/>
              </a:rPr>
              <a:t>Commonly used packages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0C3174-D6F7-8E49-9805-A31DB08B8B03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algn="ctr"/>
            <a:r>
              <a:rPr lang="en-US" altLang="en-US" sz="3200" b="1" dirty="0">
                <a:ea typeface="Geneva" charset="0"/>
                <a:cs typeface="Arial" charset="0"/>
              </a:rPr>
              <a:t>Tested machines: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2D470C-1A68-8C43-8D1A-F2F4D8D83F02}"/>
              </a:ext>
            </a:extLst>
          </p:cNvPr>
          <p:cNvSpPr/>
          <p:nvPr/>
        </p:nvSpPr>
        <p:spPr>
          <a:xfrm>
            <a:off x="4969271" y="4226312"/>
            <a:ext cx="3886697" cy="2154436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eneva" charset="0"/>
                <a:cs typeface="Arial" charset="0"/>
              </a:rPr>
              <a:t>XCE (DWD)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Altamira (IFCA)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Nimbus (AEMET)</a:t>
            </a:r>
            <a:endParaRPr lang="en-GB" sz="2800" dirty="0">
              <a:solidFill>
                <a:schemeClr val="accent3">
                  <a:lumMod val="75000"/>
                </a:schemeClr>
              </a:solidFill>
              <a:ea typeface="Geneva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eneva" charset="0"/>
                <a:cs typeface="Arial" charset="0"/>
              </a:rPr>
              <a:t>Various UNIX/Linux workstations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425716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spcAft>
                <a:spcPts val="1200"/>
              </a:spcAft>
            </a:pPr>
            <a:r>
              <a:rPr lang="en-GB" noProof="0" dirty="0"/>
              <a:t>Users will be able to easily customise the software environment on their own, thus being more productive and reducing the workload put on system administrators.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noProof="0" dirty="0" err="1"/>
              <a:t>Spack</a:t>
            </a:r>
            <a:r>
              <a:rPr lang="en-GB" noProof="0" dirty="0"/>
              <a:t> allows for formal description of the software stack available on a supercomputer, which simplifies identification of the list of missing software dependencies of a modelling workflow.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noProof="0" dirty="0" err="1"/>
              <a:t>Spack</a:t>
            </a:r>
            <a:r>
              <a:rPr lang="en-GB" noProof="0" dirty="0"/>
              <a:t> can also help system administrators to easily test various usage scenarios of the basic elements of the software environments, such as compiler toolchains and MPI libraries.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A good way to document the installation procedures and maintain a collection of patches (e.g. for </a:t>
            </a:r>
            <a:r>
              <a:rPr lang="en-GB" altLang="en-US" noProof="0" dirty="0" err="1">
                <a:latin typeface="Arial" charset="0"/>
                <a:ea typeface="Geneva" charset="0"/>
                <a:cs typeface="Arial" charset="0"/>
              </a:rPr>
              <a:t>libtool</a:t>
            </a: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Software quality was increased by the activity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404136" y="364014"/>
            <a:ext cx="110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Highlights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36090423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2262</Words>
  <Application>Microsoft Macintosh PowerPoint</Application>
  <PresentationFormat>Presentación en pantalla (4:3)</PresentationFormat>
  <Paragraphs>344</Paragraphs>
  <Slides>33</Slides>
  <Notes>5</Notes>
  <HiddenSlides>2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MS PGothic</vt:lpstr>
      <vt:lpstr>Arial</vt:lpstr>
      <vt:lpstr>Calibri</vt:lpstr>
      <vt:lpstr>Geneva</vt:lpstr>
      <vt:lpstr>Helvetica</vt:lpstr>
      <vt:lpstr>Wingdings</vt:lpstr>
      <vt:lpstr>Larissa-Design</vt:lpstr>
      <vt:lpstr>ESiWACE(-1) WP3 </vt:lpstr>
      <vt:lpstr>Topics</vt:lpstr>
      <vt:lpstr>SPACK</vt:lpstr>
      <vt:lpstr>Workflow</vt:lpstr>
      <vt:lpstr>Problem</vt:lpstr>
      <vt:lpstr>Spack: Target Audience</vt:lpstr>
      <vt:lpstr>Software stack</vt:lpstr>
      <vt:lpstr>Spack for ESM</vt:lpstr>
      <vt:lpstr>Conclusions</vt:lpstr>
      <vt:lpstr>Requirements to a building system</vt:lpstr>
      <vt:lpstr>Next steps</vt:lpstr>
      <vt:lpstr>Deliverables</vt:lpstr>
      <vt:lpstr>THE ADOPTION CHALLENGE</vt:lpstr>
      <vt:lpstr>EC-Earth workflow survey</vt:lpstr>
      <vt:lpstr>One ring to rule them all?</vt:lpstr>
      <vt:lpstr>From Autosubmit to Cylc</vt:lpstr>
      <vt:lpstr>Cylc and EC-Earth</vt:lpstr>
      <vt:lpstr>Lessons learned</vt:lpstr>
      <vt:lpstr>The adoption challenge</vt:lpstr>
      <vt:lpstr>CYLC</vt:lpstr>
      <vt:lpstr>Cylc - ESiWACE look back  (since 1 Sep 2015)</vt:lpstr>
      <vt:lpstr>Cylc – Immediate Challenges</vt:lpstr>
      <vt:lpstr>Development of Cylc 8</vt:lpstr>
      <vt:lpstr>Cylc 8 Architecture</vt:lpstr>
      <vt:lpstr>Cylc - Longer Term Plans</vt:lpstr>
      <vt:lpstr>Cylc – IS-ENES3 &amp; ESiWACE2</vt:lpstr>
      <vt:lpstr>ANALYTICS WORKFLOWS</vt:lpstr>
      <vt:lpstr>Two-level workflow strategy for a  data analytics use case</vt:lpstr>
      <vt:lpstr>Analytics workflow support</vt:lpstr>
      <vt:lpstr>Multi-model analysis workflow  Architectural patterns (I)</vt:lpstr>
      <vt:lpstr>Multi-model analysis workflow  Architectural patterns (II)</vt:lpstr>
      <vt:lpstr>CONCLUSIONS</vt:lpstr>
      <vt:lpstr>Conclusions &amp; Outlook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Kosukhin</dc:creator>
  <cp:lastModifiedBy>Kim Serradell</cp:lastModifiedBy>
  <cp:revision>28</cp:revision>
  <dcterms:created xsi:type="dcterms:W3CDTF">2019-02-26T12:07:24Z</dcterms:created>
  <dcterms:modified xsi:type="dcterms:W3CDTF">2019-03-11T10:44:43Z</dcterms:modified>
</cp:coreProperties>
</file>