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33"/>
  </p:notesMasterIdLst>
  <p:handoutMasterIdLst>
    <p:handoutMasterId r:id="rId34"/>
  </p:handoutMasterIdLst>
  <p:sldIdLst>
    <p:sldId id="256" r:id="rId2"/>
    <p:sldId id="497" r:id="rId3"/>
    <p:sldId id="553" r:id="rId4"/>
    <p:sldId id="551" r:id="rId5"/>
    <p:sldId id="540" r:id="rId6"/>
    <p:sldId id="507" r:id="rId7"/>
    <p:sldId id="554" r:id="rId8"/>
    <p:sldId id="543" r:id="rId9"/>
    <p:sldId id="570" r:id="rId10"/>
    <p:sldId id="565" r:id="rId11"/>
    <p:sldId id="564" r:id="rId12"/>
    <p:sldId id="580" r:id="rId13"/>
    <p:sldId id="581" r:id="rId14"/>
    <p:sldId id="582" r:id="rId15"/>
    <p:sldId id="547" r:id="rId16"/>
    <p:sldId id="571" r:id="rId17"/>
    <p:sldId id="572" r:id="rId18"/>
    <p:sldId id="569" r:id="rId19"/>
    <p:sldId id="530" r:id="rId20"/>
    <p:sldId id="539" r:id="rId21"/>
    <p:sldId id="527" r:id="rId22"/>
    <p:sldId id="362" r:id="rId23"/>
    <p:sldId id="395" r:id="rId24"/>
    <p:sldId id="575" r:id="rId25"/>
    <p:sldId id="577" r:id="rId26"/>
    <p:sldId id="576" r:id="rId27"/>
    <p:sldId id="548" r:id="rId28"/>
    <p:sldId id="549" r:id="rId29"/>
    <p:sldId id="573" r:id="rId30"/>
    <p:sldId id="574" r:id="rId31"/>
    <p:sldId id="578" r:id="rId32"/>
  </p:sldIdLst>
  <p:sldSz cx="9144000" cy="7019925"/>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494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6" autoAdjust="0"/>
    <p:restoredTop sz="94660"/>
  </p:normalViewPr>
  <p:slideViewPr>
    <p:cSldViewPr>
      <p:cViewPr>
        <p:scale>
          <a:sx n="76" d="100"/>
          <a:sy n="76" d="100"/>
        </p:scale>
        <p:origin x="-1488" y="176"/>
      </p:cViewPr>
      <p:guideLst>
        <p:guide orient="horz" pos="2211"/>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1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DejaVu Sans" charset="0"/>
              </a:defRPr>
            </a:lvl1pPr>
          </a:lstStyle>
          <a:p>
            <a:pPr>
              <a:defRPr/>
            </a:pPr>
            <a:fld id="{F261FAF5-C8F3-C141-9DD7-94BB85F4EAAC}" type="datetimeFigureOut">
              <a:rPr lang="en-US"/>
              <a:pPr>
                <a:defRPr/>
              </a:pPr>
              <a:t>28/09/16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mn-ea"/>
                <a:cs typeface="DejaVu Sans" pitchFamily="34"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DejaVu Sans" charset="0"/>
              </a:defRPr>
            </a:lvl1pPr>
          </a:lstStyle>
          <a:p>
            <a:pPr>
              <a:defRPr/>
            </a:pPr>
            <a:fld id="{8F9A422C-1648-FE42-9901-03B970BD372B}" type="slidenum">
              <a:rPr lang="en-US"/>
              <a:pPr>
                <a:defRPr/>
              </a:pPr>
              <a:t>‹Nr.›</a:t>
            </a:fld>
            <a:endParaRPr lang="en-US"/>
          </a:p>
        </p:txBody>
      </p:sp>
    </p:spTree>
    <p:extLst>
      <p:ext uri="{BB962C8B-B14F-4D97-AF65-F5344CB8AC3E}">
        <p14:creationId xmlns:p14="http://schemas.microsoft.com/office/powerpoint/2010/main" val="115258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DejaVu Sans" charset="0"/>
              </a:defRPr>
            </a:lvl1pPr>
          </a:lstStyle>
          <a:p>
            <a:pPr>
              <a:defRPr/>
            </a:pPr>
            <a:fld id="{D1AAF845-2D60-8B49-8BF8-473F17C5D249}" type="datetimeFigureOut">
              <a:rPr lang="en-US"/>
              <a:pPr>
                <a:defRPr/>
              </a:pPr>
              <a:t>28/09/16</a:t>
            </a:fld>
            <a:endParaRPr lang="en-US"/>
          </a:p>
        </p:txBody>
      </p:sp>
      <p:sp>
        <p:nvSpPr>
          <p:cNvPr id="4" name="Slide Image Placeholder 3"/>
          <p:cNvSpPr>
            <a:spLocks noGrp="1" noRot="1" noChangeAspect="1"/>
          </p:cNvSpPr>
          <p:nvPr>
            <p:ph type="sldImg" idx="2"/>
          </p:nvPr>
        </p:nvSpPr>
        <p:spPr>
          <a:xfrm>
            <a:off x="1195388" y="685800"/>
            <a:ext cx="4467225"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mn-ea"/>
                <a:cs typeface="DejaVu Sans"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DejaVu Sans" charset="0"/>
              </a:defRPr>
            </a:lvl1pPr>
          </a:lstStyle>
          <a:p>
            <a:pPr>
              <a:defRPr/>
            </a:pPr>
            <a:fld id="{222E382D-5D66-1947-9223-96AF29FDC881}" type="slidenum">
              <a:rPr lang="en-US"/>
              <a:pPr>
                <a:defRPr/>
              </a:pPr>
              <a:t>‹Nr.›</a:t>
            </a:fld>
            <a:endParaRPr lang="en-US"/>
          </a:p>
        </p:txBody>
      </p:sp>
    </p:spTree>
    <p:extLst>
      <p:ext uri="{BB962C8B-B14F-4D97-AF65-F5344CB8AC3E}">
        <p14:creationId xmlns:p14="http://schemas.microsoft.com/office/powerpoint/2010/main" val="3320329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741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96CA0B-5D74-D249-B712-E516B277DC6E}" type="slidenum">
              <a:rPr lang="en-US" sz="1200">
                <a:cs typeface="DejaVu Sans" charset="0"/>
              </a:rPr>
              <a:pPr eaLnBrk="1" hangingPunct="1"/>
              <a:t>1</a:t>
            </a:fld>
            <a:endParaRPr lang="en-US" sz="1200">
              <a:cs typeface="DejaVu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GB" sz="1800" dirty="0" smtClean="0"/>
              <a:t>How to estimate the response of fire to climate trends?</a:t>
            </a:r>
          </a:p>
          <a:p>
            <a:endParaRPr lang="en-GB" dirty="0" smtClean="0"/>
          </a:p>
          <a:p>
            <a:r>
              <a:rPr lang="en-GB" dirty="0" smtClean="0"/>
              <a:t>We use parsimonious empirical model to disentangle the drivers responsible for long-term and interannual changes by means</a:t>
            </a:r>
          </a:p>
          <a:p>
            <a:endParaRPr lang="es-ES" dirty="0">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10</a:t>
            </a:fld>
            <a:endParaRPr lang="en-US" sz="1200">
              <a:cs typeface="DejaVu San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11</a:t>
            </a:fld>
            <a:endParaRPr lang="en-US" sz="1200">
              <a:cs typeface="DejaVu San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12</a:t>
            </a:fld>
            <a:endParaRPr lang="en-US" sz="1200">
              <a:cs typeface="DejaVu San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13</a:t>
            </a:fld>
            <a:endParaRPr lang="en-US" sz="1200">
              <a:cs typeface="DejaVu San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14</a:t>
            </a:fld>
            <a:endParaRPr lang="en-US" sz="1200">
              <a:cs typeface="DejaVu San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15</a:t>
            </a:fld>
            <a:endParaRPr lang="en-US" sz="1200">
              <a:cs typeface="DejaVu San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16</a:t>
            </a:fld>
            <a:endParaRPr lang="en-US" sz="1200">
              <a:cs typeface="DejaVu San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741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96CA0B-5D74-D249-B712-E516B277DC6E}" type="slidenum">
              <a:rPr lang="en-US" sz="1200">
                <a:cs typeface="DejaVu Sans" charset="0"/>
              </a:rPr>
              <a:pPr eaLnBrk="1" hangingPunct="1"/>
              <a:t>17</a:t>
            </a:fld>
            <a:endParaRPr lang="en-US" sz="1200">
              <a:cs typeface="DejaVu San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dirty="0">
              <a:latin typeface="Calibri" charset="0"/>
            </a:endParaRPr>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34AA3-C3F3-F141-B93A-677BFC5B542E}" type="slidenum">
              <a:rPr lang="en-US" sz="1200">
                <a:cs typeface="DejaVu Sans" charset="0"/>
              </a:rPr>
              <a:pPr eaLnBrk="1" hangingPunct="1"/>
              <a:t>18</a:t>
            </a:fld>
            <a:endParaRPr lang="en-US" sz="1200">
              <a:cs typeface="DejaVu San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dirty="0" err="1" smtClean="0"/>
              <a:t>Modelled</a:t>
            </a:r>
            <a:r>
              <a:rPr lang="es-ES" dirty="0" smtClean="0"/>
              <a:t> (open </a:t>
            </a:r>
            <a:r>
              <a:rPr lang="es-ES" dirty="0" err="1" smtClean="0"/>
              <a:t>white</a:t>
            </a:r>
            <a:r>
              <a:rPr lang="es-ES" dirty="0" smtClean="0"/>
              <a:t> </a:t>
            </a:r>
            <a:r>
              <a:rPr lang="es-ES" dirty="0" err="1" smtClean="0"/>
              <a:t>circles</a:t>
            </a:r>
            <a:r>
              <a:rPr lang="es-ES" dirty="0" smtClean="0"/>
              <a:t>) and </a:t>
            </a:r>
            <a:r>
              <a:rPr lang="es-ES" dirty="0" err="1" smtClean="0"/>
              <a:t>observed</a:t>
            </a:r>
            <a:r>
              <a:rPr lang="es-ES" dirty="0" smtClean="0"/>
              <a:t> (</a:t>
            </a:r>
            <a:r>
              <a:rPr lang="es-ES" dirty="0" err="1" smtClean="0"/>
              <a:t>continuous</a:t>
            </a:r>
            <a:r>
              <a:rPr lang="es-ES" dirty="0" smtClean="0"/>
              <a:t> line </a:t>
            </a:r>
            <a:r>
              <a:rPr lang="es-ES" dirty="0" err="1" smtClean="0"/>
              <a:t>with</a:t>
            </a:r>
            <a:r>
              <a:rPr lang="es-ES" dirty="0" smtClean="0"/>
              <a:t> </a:t>
            </a:r>
            <a:r>
              <a:rPr lang="es-ES" dirty="0" err="1" smtClean="0"/>
              <a:t>solid</a:t>
            </a:r>
            <a:r>
              <a:rPr lang="es-ES" dirty="0" smtClean="0"/>
              <a:t> </a:t>
            </a:r>
            <a:r>
              <a:rPr lang="es-ES" dirty="0" err="1" smtClean="0"/>
              <a:t>black</a:t>
            </a:r>
            <a:r>
              <a:rPr lang="es-ES" dirty="0" smtClean="0"/>
              <a:t> </a:t>
            </a:r>
            <a:r>
              <a:rPr lang="es-ES" dirty="0" err="1" smtClean="0"/>
              <a:t>circles</a:t>
            </a:r>
            <a:r>
              <a:rPr lang="es-ES" dirty="0" smtClean="0"/>
              <a:t>) </a:t>
            </a:r>
            <a:r>
              <a:rPr lang="es-ES" dirty="0" err="1" smtClean="0"/>
              <a:t>grain</a:t>
            </a:r>
            <a:r>
              <a:rPr lang="es-ES" dirty="0" smtClean="0"/>
              <a:t> </a:t>
            </a:r>
            <a:r>
              <a:rPr lang="es-ES" dirty="0" err="1" smtClean="0"/>
              <a:t>maize</a:t>
            </a:r>
            <a:r>
              <a:rPr lang="es-ES" dirty="0" smtClean="0"/>
              <a:t> series in France. </a:t>
            </a:r>
            <a:r>
              <a:rPr lang="es-ES" dirty="0" err="1" smtClean="0"/>
              <a:t>On</a:t>
            </a:r>
            <a:r>
              <a:rPr lang="es-ES" dirty="0" smtClean="0"/>
              <a:t> </a:t>
            </a:r>
            <a:r>
              <a:rPr lang="es-ES" dirty="0" err="1" smtClean="0"/>
              <a:t>the</a:t>
            </a:r>
            <a:r>
              <a:rPr lang="es-ES" dirty="0" smtClean="0"/>
              <a:t> </a:t>
            </a:r>
            <a:r>
              <a:rPr lang="es-ES" dirty="0" err="1" smtClean="0"/>
              <a:t>left</a:t>
            </a:r>
            <a:r>
              <a:rPr lang="es-ES" dirty="0" smtClean="0"/>
              <a:t>, </a:t>
            </a:r>
            <a:r>
              <a:rPr lang="es-ES" dirty="0" err="1" smtClean="0"/>
              <a:t>leave-one-out</a:t>
            </a:r>
            <a:r>
              <a:rPr lang="es-ES" dirty="0" smtClean="0"/>
              <a:t> </a:t>
            </a:r>
            <a:r>
              <a:rPr lang="es-ES" dirty="0" err="1" smtClean="0"/>
              <a:t>cross</a:t>
            </a:r>
            <a:r>
              <a:rPr lang="es-ES" dirty="0" smtClean="0"/>
              <a:t> </a:t>
            </a:r>
            <a:r>
              <a:rPr lang="es-ES" dirty="0" err="1" smtClean="0"/>
              <a:t>validation</a:t>
            </a:r>
            <a:r>
              <a:rPr lang="es-ES" dirty="0" smtClean="0"/>
              <a:t> </a:t>
            </a:r>
            <a:r>
              <a:rPr lang="es-ES" dirty="0" err="1" smtClean="0"/>
              <a:t>model</a:t>
            </a:r>
            <a:r>
              <a:rPr lang="es-ES" dirty="0" smtClean="0"/>
              <a:t> </a:t>
            </a:r>
            <a:r>
              <a:rPr lang="es-ES" dirty="0" err="1" smtClean="0"/>
              <a:t>for</a:t>
            </a:r>
            <a:r>
              <a:rPr lang="es-ES" dirty="0" smtClean="0"/>
              <a:t> </a:t>
            </a:r>
            <a:r>
              <a:rPr lang="es-ES" dirty="0" err="1" smtClean="0"/>
              <a:t>the</a:t>
            </a:r>
            <a:r>
              <a:rPr lang="es-ES" dirty="0" smtClean="0"/>
              <a:t> original (</a:t>
            </a:r>
            <a:r>
              <a:rPr lang="es-ES" dirty="0" err="1" smtClean="0"/>
              <a:t>not</a:t>
            </a:r>
            <a:r>
              <a:rPr lang="es-ES" dirty="0" smtClean="0"/>
              <a:t>-detrended) </a:t>
            </a:r>
            <a:r>
              <a:rPr lang="es-ES" dirty="0" err="1" smtClean="0"/>
              <a:t>yields</a:t>
            </a:r>
            <a:r>
              <a:rPr lang="es-ES" dirty="0" smtClean="0"/>
              <a:t> series, </a:t>
            </a:r>
            <a:r>
              <a:rPr lang="es-ES" dirty="0" err="1" smtClean="0"/>
              <a:t>on</a:t>
            </a:r>
            <a:r>
              <a:rPr lang="es-ES" dirty="0" smtClean="0"/>
              <a:t> </a:t>
            </a:r>
            <a:r>
              <a:rPr lang="es-ES" dirty="0" err="1" smtClean="0"/>
              <a:t>the</a:t>
            </a:r>
            <a:r>
              <a:rPr lang="es-ES" dirty="0" smtClean="0"/>
              <a:t> </a:t>
            </a:r>
            <a:r>
              <a:rPr lang="es-ES" dirty="0" err="1" smtClean="0"/>
              <a:t>right</a:t>
            </a:r>
            <a:r>
              <a:rPr lang="es-ES" dirty="0" smtClean="0"/>
              <a:t> </a:t>
            </a:r>
            <a:r>
              <a:rPr lang="es-ES" dirty="0" err="1" smtClean="0"/>
              <a:t>for</a:t>
            </a:r>
            <a:r>
              <a:rPr lang="es-ES" dirty="0" smtClean="0"/>
              <a:t> </a:t>
            </a:r>
            <a:r>
              <a:rPr lang="es-ES" dirty="0" err="1" smtClean="0"/>
              <a:t>the</a:t>
            </a:r>
            <a:r>
              <a:rPr lang="es-ES" dirty="0" smtClean="0"/>
              <a:t> </a:t>
            </a:r>
            <a:r>
              <a:rPr lang="es-ES" dirty="0" err="1" smtClean="0"/>
              <a:t>anomalies</a:t>
            </a:r>
            <a:endParaRPr lang="es-ES" dirty="0" smtClean="0"/>
          </a:p>
          <a:p>
            <a:endParaRPr lang="es-ES" dirty="0">
              <a:latin typeface="Calibri" charset="0"/>
            </a:endParaRPr>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34AA3-C3F3-F141-B93A-677BFC5B542E}" type="slidenum">
              <a:rPr lang="en-US" sz="1200">
                <a:cs typeface="DejaVu Sans" charset="0"/>
              </a:rPr>
              <a:pPr eaLnBrk="1" hangingPunct="1"/>
              <a:t>19</a:t>
            </a:fld>
            <a:endParaRPr lang="en-US" sz="1200">
              <a:cs typeface="DejaVu San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741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96CA0B-5D74-D249-B712-E516B277DC6E}" type="slidenum">
              <a:rPr lang="en-US" sz="1200">
                <a:cs typeface="DejaVu Sans" charset="0"/>
              </a:rPr>
              <a:pPr eaLnBrk="1" hangingPunct="1"/>
              <a:t>2</a:t>
            </a:fld>
            <a:endParaRPr lang="en-US" sz="1200">
              <a:cs typeface="DejaVu San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dirty="0">
              <a:latin typeface="Calibri" charset="0"/>
            </a:endParaRPr>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34AA3-C3F3-F141-B93A-677BFC5B542E}" type="slidenum">
              <a:rPr lang="en-US" sz="1200">
                <a:cs typeface="DejaVu Sans" charset="0"/>
              </a:rPr>
              <a:pPr eaLnBrk="1" hangingPunct="1"/>
              <a:t>20</a:t>
            </a:fld>
            <a:endParaRPr lang="en-US" sz="1200">
              <a:cs typeface="DejaVu San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10595"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DDB339-9598-1E46-8653-BBE527B69753}" type="slidenum">
              <a:rPr lang="en-US" sz="1200">
                <a:cs typeface="DejaVu Sans" charset="0"/>
              </a:rPr>
              <a:pPr eaLnBrk="1" hangingPunct="1"/>
              <a:t>22</a:t>
            </a:fld>
            <a:endParaRPr lang="en-US" sz="1200">
              <a:cs typeface="DejaVu San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err="1" smtClean="0">
                <a:solidFill>
                  <a:schemeClr val="tx1"/>
                </a:solidFill>
                <a:effectLst/>
                <a:latin typeface="+mn-lt"/>
                <a:ea typeface="ＭＳ Ｐゴシック" charset="0"/>
                <a:cs typeface="ＭＳ Ｐゴシック" charset="0"/>
              </a:rPr>
              <a:t>Observed</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hotspots</a:t>
            </a:r>
            <a:r>
              <a:rPr lang="es-ES" sz="1200" kern="1200" dirty="0" smtClean="0">
                <a:solidFill>
                  <a:schemeClr val="tx1"/>
                </a:solidFill>
                <a:effectLst/>
                <a:latin typeface="+mn-lt"/>
                <a:ea typeface="ＭＳ Ｐゴシック" charset="0"/>
                <a:cs typeface="ＭＳ Ｐゴシック" charset="0"/>
              </a:rPr>
              <a:t> are </a:t>
            </a:r>
            <a:r>
              <a:rPr lang="es-ES" sz="1200" kern="1200" dirty="0" err="1" smtClean="0">
                <a:solidFill>
                  <a:schemeClr val="tx1"/>
                </a:solidFill>
                <a:effectLst/>
                <a:latin typeface="+mn-lt"/>
                <a:ea typeface="ＭＳ Ｐゴシック" charset="0"/>
                <a:cs typeface="ＭＳ Ｐゴシック" charset="0"/>
              </a:rPr>
              <a:t>remarkably</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consistent</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with</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those</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from</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future</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projections</a:t>
            </a:r>
            <a:r>
              <a:rPr lang="es-ES" sz="1200" kern="1200" dirty="0" smtClean="0">
                <a:solidFill>
                  <a:schemeClr val="tx1"/>
                </a:solidFill>
                <a:effectLst/>
                <a:latin typeface="+mn-lt"/>
                <a:ea typeface="ＭＳ Ｐゴシック" charset="0"/>
                <a:cs typeface="ＭＳ Ｐゴシック" charset="0"/>
              </a:rPr>
              <a:t> </a:t>
            </a: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23</a:t>
            </a:fld>
            <a:endParaRPr lang="en-US" sz="1200">
              <a:cs typeface="DejaVu San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24</a:t>
            </a:fld>
            <a:endParaRPr lang="en-US" sz="1200">
              <a:cs typeface="DejaVu San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25</a:t>
            </a:fld>
            <a:endParaRPr lang="en-US" sz="1200">
              <a:cs typeface="DejaVu San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26</a:t>
            </a:fld>
            <a:endParaRPr lang="en-US" sz="1200">
              <a:cs typeface="DejaVu San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27</a:t>
            </a:fld>
            <a:endParaRPr lang="en-US" sz="1200">
              <a:cs typeface="DejaVu San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28</a:t>
            </a:fld>
            <a:endParaRPr lang="en-US" sz="1200">
              <a:cs typeface="DejaVu San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23372D-0915-4743-9924-788EEBB049F0}" type="slidenum">
              <a:rPr lang="en-US" sz="1200">
                <a:cs typeface="DejaVu Sans" charset="0"/>
              </a:rPr>
              <a:pPr eaLnBrk="1" hangingPunct="1"/>
              <a:t>29</a:t>
            </a:fld>
            <a:endParaRPr lang="en-US" sz="1200">
              <a:cs typeface="DejaVu San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GB" sz="1800" dirty="0" smtClean="0"/>
              <a:t>How to estimate the response of fire to climate trends?</a:t>
            </a:r>
          </a:p>
          <a:p>
            <a:endParaRPr lang="en-GB" dirty="0" smtClean="0"/>
          </a:p>
          <a:p>
            <a:r>
              <a:rPr lang="en-GB" dirty="0" smtClean="0"/>
              <a:t>We use parsimonious empirical model to disentangle the drivers responsible for long-term and interannual changes by means</a:t>
            </a:r>
          </a:p>
          <a:p>
            <a:endParaRPr lang="es-ES" dirty="0">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30</a:t>
            </a:fld>
            <a:endParaRPr lang="en-US" sz="1200">
              <a:cs typeface="DejaVu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err="1" smtClean="0">
                <a:solidFill>
                  <a:schemeClr val="tx1"/>
                </a:solidFill>
                <a:effectLst/>
                <a:latin typeface="+mn-lt"/>
                <a:ea typeface="ＭＳ Ｐゴシック" charset="0"/>
                <a:cs typeface="ＭＳ Ｐゴシック" charset="0"/>
              </a:rPr>
              <a:t>Observed</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hotspots</a:t>
            </a:r>
            <a:r>
              <a:rPr lang="es-ES" sz="1200" kern="1200" dirty="0" smtClean="0">
                <a:solidFill>
                  <a:schemeClr val="tx1"/>
                </a:solidFill>
                <a:effectLst/>
                <a:latin typeface="+mn-lt"/>
                <a:ea typeface="ＭＳ Ｐゴシック" charset="0"/>
                <a:cs typeface="ＭＳ Ｐゴシック" charset="0"/>
              </a:rPr>
              <a:t> are </a:t>
            </a:r>
            <a:r>
              <a:rPr lang="es-ES" sz="1200" kern="1200" dirty="0" err="1" smtClean="0">
                <a:solidFill>
                  <a:schemeClr val="tx1"/>
                </a:solidFill>
                <a:effectLst/>
                <a:latin typeface="+mn-lt"/>
                <a:ea typeface="ＭＳ Ｐゴシック" charset="0"/>
                <a:cs typeface="ＭＳ Ｐゴシック" charset="0"/>
              </a:rPr>
              <a:t>remarkably</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consistent</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with</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those</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from</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future</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projections</a:t>
            </a:r>
            <a:r>
              <a:rPr lang="es-ES" sz="1200" kern="1200" dirty="0" smtClean="0">
                <a:solidFill>
                  <a:schemeClr val="tx1"/>
                </a:solidFill>
                <a:effectLst/>
                <a:latin typeface="+mn-lt"/>
                <a:ea typeface="ＭＳ Ｐゴシック" charset="0"/>
                <a:cs typeface="ＭＳ Ｐゴシック" charset="0"/>
              </a:rPr>
              <a:t> </a:t>
            </a: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3</a:t>
            </a:fld>
            <a:endParaRPr lang="en-US" sz="1200">
              <a:cs typeface="DejaVu San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err="1" smtClean="0">
                <a:solidFill>
                  <a:schemeClr val="tx1"/>
                </a:solidFill>
                <a:effectLst/>
                <a:latin typeface="+mn-lt"/>
                <a:ea typeface="ＭＳ Ｐゴシック" charset="0"/>
                <a:cs typeface="ＭＳ Ｐゴシック" charset="0"/>
              </a:rPr>
              <a:t>Observed</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hotspots</a:t>
            </a:r>
            <a:r>
              <a:rPr lang="es-ES" sz="1200" kern="1200" dirty="0" smtClean="0">
                <a:solidFill>
                  <a:schemeClr val="tx1"/>
                </a:solidFill>
                <a:effectLst/>
                <a:latin typeface="+mn-lt"/>
                <a:ea typeface="ＭＳ Ｐゴシック" charset="0"/>
                <a:cs typeface="ＭＳ Ｐゴシック" charset="0"/>
              </a:rPr>
              <a:t> are </a:t>
            </a:r>
            <a:r>
              <a:rPr lang="es-ES" sz="1200" kern="1200" dirty="0" err="1" smtClean="0">
                <a:solidFill>
                  <a:schemeClr val="tx1"/>
                </a:solidFill>
                <a:effectLst/>
                <a:latin typeface="+mn-lt"/>
                <a:ea typeface="ＭＳ Ｐゴシック" charset="0"/>
                <a:cs typeface="ＭＳ Ｐゴシック" charset="0"/>
              </a:rPr>
              <a:t>remarkably</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consistent</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with</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those</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from</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future</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projections</a:t>
            </a:r>
            <a:r>
              <a:rPr lang="es-ES" sz="1200" kern="1200" dirty="0" smtClean="0">
                <a:solidFill>
                  <a:schemeClr val="tx1"/>
                </a:solidFill>
                <a:effectLst/>
                <a:latin typeface="+mn-lt"/>
                <a:ea typeface="ＭＳ Ｐゴシック" charset="0"/>
                <a:cs typeface="ＭＳ Ｐゴシック" charset="0"/>
              </a:rPr>
              <a:t> </a:t>
            </a: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4</a:t>
            </a:fld>
            <a:endParaRPr lang="en-US" sz="1200">
              <a:cs typeface="DejaVu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err="1" smtClean="0">
                <a:solidFill>
                  <a:schemeClr val="tx1"/>
                </a:solidFill>
                <a:effectLst/>
                <a:latin typeface="+mn-lt"/>
                <a:ea typeface="ＭＳ Ｐゴシック" charset="0"/>
                <a:cs typeface="ＭＳ Ｐゴシック" charset="0"/>
              </a:rPr>
              <a:t>The</a:t>
            </a:r>
            <a:r>
              <a:rPr lang="es-ES" sz="1200" kern="1200" dirty="0" smtClean="0">
                <a:solidFill>
                  <a:schemeClr val="tx1"/>
                </a:solidFill>
                <a:effectLst/>
                <a:latin typeface="+mn-lt"/>
                <a:ea typeface="ＭＳ Ｐゴシック" charset="0"/>
                <a:cs typeface="ＭＳ Ｐゴシック" charset="0"/>
              </a:rPr>
              <a:t> global </a:t>
            </a:r>
            <a:r>
              <a:rPr lang="es-ES" sz="1200" kern="1200" dirty="0" err="1" smtClean="0">
                <a:solidFill>
                  <a:schemeClr val="tx1"/>
                </a:solidFill>
                <a:effectLst/>
                <a:latin typeface="+mn-lt"/>
                <a:ea typeface="ＭＳ Ｐゴシック" charset="0"/>
                <a:cs typeface="ＭＳ Ｐゴシック" charset="0"/>
              </a:rPr>
              <a:t>increase</a:t>
            </a:r>
            <a:r>
              <a:rPr lang="es-ES" sz="1200" kern="1200" dirty="0" smtClean="0">
                <a:solidFill>
                  <a:schemeClr val="tx1"/>
                </a:solidFill>
                <a:effectLst/>
                <a:latin typeface="+mn-lt"/>
                <a:ea typeface="ＭＳ Ｐゴシック" charset="0"/>
                <a:cs typeface="ＭＳ Ｐゴシック" charset="0"/>
              </a:rPr>
              <a:t> in mean </a:t>
            </a:r>
            <a:r>
              <a:rPr lang="es-ES" sz="1200" kern="1200" dirty="0" err="1" smtClean="0">
                <a:solidFill>
                  <a:schemeClr val="tx1"/>
                </a:solidFill>
                <a:effectLst/>
                <a:latin typeface="+mn-lt"/>
                <a:ea typeface="ＭＳ Ｐゴシック" charset="0"/>
                <a:cs typeface="ＭＳ Ｐゴシック" charset="0"/>
              </a:rPr>
              <a:t>temperatures</a:t>
            </a:r>
            <a:r>
              <a:rPr lang="es-ES" sz="1200" kern="1200" dirty="0" smtClean="0">
                <a:solidFill>
                  <a:schemeClr val="tx1"/>
                </a:solidFill>
                <a:effectLst/>
                <a:latin typeface="+mn-lt"/>
                <a:ea typeface="ＭＳ Ｐゴシック" charset="0"/>
                <a:cs typeface="ＭＳ Ｐゴシック"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err="1" smtClean="0">
                <a:solidFill>
                  <a:schemeClr val="tx1"/>
                </a:solidFill>
                <a:effectLst/>
                <a:latin typeface="+mn-lt"/>
                <a:ea typeface="ＭＳ Ｐゴシック" charset="0"/>
                <a:cs typeface="ＭＳ Ｐゴシック" charset="0"/>
              </a:rPr>
              <a:t>the</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intensification</a:t>
            </a:r>
            <a:r>
              <a:rPr lang="es-ES" sz="1200" kern="1200" dirty="0" smtClean="0">
                <a:solidFill>
                  <a:schemeClr val="tx1"/>
                </a:solidFill>
                <a:effectLst/>
                <a:latin typeface="+mn-lt"/>
                <a:ea typeface="ＭＳ Ｐゴシック" charset="0"/>
                <a:cs typeface="ＭＳ Ｐゴシック" charset="0"/>
              </a:rPr>
              <a:t> of extreme </a:t>
            </a:r>
            <a:r>
              <a:rPr lang="es-ES" sz="1200" kern="1200" dirty="0" err="1" smtClean="0">
                <a:solidFill>
                  <a:schemeClr val="tx1"/>
                </a:solidFill>
                <a:effectLst/>
                <a:latin typeface="+mn-lt"/>
                <a:ea typeface="ＭＳ Ｐゴシック" charset="0"/>
                <a:cs typeface="ＭＳ Ｐゴシック" charset="0"/>
              </a:rPr>
              <a:t>hot-season</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occurrence</a:t>
            </a:r>
            <a:r>
              <a:rPr lang="es-ES" sz="1200" kern="1200" dirty="0" smtClean="0">
                <a:solidFill>
                  <a:schemeClr val="tx1"/>
                </a:solidFill>
                <a:effectLst/>
                <a:latin typeface="+mn-lt"/>
                <a:ea typeface="ＭＳ Ｐゴシック" charset="0"/>
                <a:cs typeface="ＭＳ Ｐゴシック" charset="0"/>
              </a:rPr>
              <a:t> in </a:t>
            </a:r>
            <a:r>
              <a:rPr lang="es-ES" sz="1200" kern="1200" dirty="0" err="1" smtClean="0">
                <a:solidFill>
                  <a:schemeClr val="tx1"/>
                </a:solidFill>
                <a:effectLst/>
                <a:latin typeface="+mn-lt"/>
                <a:ea typeface="ＭＳ Ｐゴシック" charset="0"/>
                <a:cs typeface="ＭＳ Ｐゴシック" charset="0"/>
              </a:rPr>
              <a:t>low-latitude</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regions</a:t>
            </a:r>
            <a:endParaRPr lang="es-ES" sz="1200" kern="1200" dirty="0" smtClean="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smtClean="0">
                <a:solidFill>
                  <a:schemeClr val="tx1"/>
                </a:solidFill>
                <a:effectLst/>
                <a:latin typeface="+mn-lt"/>
                <a:ea typeface="ＭＳ Ｐゴシック" charset="0"/>
                <a:cs typeface="ＭＳ Ｐゴシック" charset="0"/>
              </a:rPr>
              <a:t>and </a:t>
            </a:r>
            <a:r>
              <a:rPr lang="es-ES" sz="1200" kern="1200" dirty="0" err="1" smtClean="0">
                <a:solidFill>
                  <a:schemeClr val="tx1"/>
                </a:solidFill>
                <a:effectLst/>
                <a:latin typeface="+mn-lt"/>
                <a:ea typeface="ＭＳ Ｐゴシック" charset="0"/>
                <a:cs typeface="ＭＳ Ｐゴシック" charset="0"/>
              </a:rPr>
              <a:t>the</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decrease</a:t>
            </a:r>
            <a:r>
              <a:rPr lang="es-ES" sz="1200" kern="1200" dirty="0" smtClean="0">
                <a:solidFill>
                  <a:schemeClr val="tx1"/>
                </a:solidFill>
                <a:effectLst/>
                <a:latin typeface="+mn-lt"/>
                <a:ea typeface="ＭＳ Ｐゴシック" charset="0"/>
                <a:cs typeface="ＭＳ Ｐゴシック" charset="0"/>
              </a:rPr>
              <a:t> of </a:t>
            </a:r>
            <a:r>
              <a:rPr lang="es-ES" sz="1200" kern="1200" dirty="0" err="1" smtClean="0">
                <a:solidFill>
                  <a:schemeClr val="tx1"/>
                </a:solidFill>
                <a:effectLst/>
                <a:latin typeface="+mn-lt"/>
                <a:ea typeface="ＭＳ Ｐゴシック" charset="0"/>
                <a:cs typeface="ＭＳ Ｐゴシック" charset="0"/>
              </a:rPr>
              <a:t>precipitation</a:t>
            </a:r>
            <a:r>
              <a:rPr lang="es-ES" sz="1200" kern="1200" dirty="0" smtClean="0">
                <a:solidFill>
                  <a:schemeClr val="tx1"/>
                </a:solidFill>
                <a:effectLst/>
                <a:latin typeface="+mn-lt"/>
                <a:ea typeface="ＭＳ Ｐゴシック" charset="0"/>
                <a:cs typeface="ＭＳ Ｐゴシック" charset="0"/>
              </a:rPr>
              <a:t> </a:t>
            </a:r>
            <a:r>
              <a:rPr lang="es-ES" sz="1200" kern="1200" dirty="0" err="1" smtClean="0">
                <a:solidFill>
                  <a:schemeClr val="tx1"/>
                </a:solidFill>
                <a:effectLst/>
                <a:latin typeface="+mn-lt"/>
                <a:ea typeface="ＭＳ Ｐゴシック" charset="0"/>
                <a:cs typeface="ＭＳ Ｐゴシック" charset="0"/>
              </a:rPr>
              <a:t>over</a:t>
            </a:r>
            <a:r>
              <a:rPr lang="es-ES" sz="1200" kern="1200" dirty="0" smtClean="0">
                <a:solidFill>
                  <a:schemeClr val="tx1"/>
                </a:solidFill>
                <a:effectLst/>
                <a:latin typeface="+mn-lt"/>
                <a:ea typeface="ＭＳ Ｐゴシック" charset="0"/>
                <a:cs typeface="ＭＳ Ｐゴシック" charset="0"/>
              </a:rPr>
              <a:t> central </a:t>
            </a:r>
            <a:r>
              <a:rPr lang="es-ES" sz="1200" kern="1200" dirty="0" err="1" smtClean="0">
                <a:solidFill>
                  <a:schemeClr val="tx1"/>
                </a:solidFill>
                <a:effectLst/>
                <a:latin typeface="+mn-lt"/>
                <a:ea typeface="ＭＳ Ｐゴシック" charset="0"/>
                <a:cs typeface="ＭＳ Ｐゴシック" charset="0"/>
              </a:rPr>
              <a:t>Africa</a:t>
            </a:r>
            <a:r>
              <a:rPr lang="es-ES" sz="1200" kern="1200" dirty="0" smtClean="0">
                <a:solidFill>
                  <a:schemeClr val="tx1"/>
                </a:solidFill>
                <a:effectLst/>
                <a:latin typeface="+mn-lt"/>
                <a:ea typeface="ＭＳ Ｐゴシック" charset="0"/>
                <a:cs typeface="ＭＳ Ｐゴシック" charset="0"/>
              </a:rPr>
              <a:t>. </a:t>
            </a:r>
            <a:endParaRPr lang="es-ES" dirty="0" smtClean="0"/>
          </a:p>
          <a:p>
            <a:endParaRPr lang="es-ES" dirty="0">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5</a:t>
            </a:fld>
            <a:endParaRPr lang="en-US" sz="1200">
              <a:cs typeface="DejaVu San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741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96CA0B-5D74-D249-B712-E516B277DC6E}" type="slidenum">
              <a:rPr lang="en-US" sz="1200">
                <a:cs typeface="DejaVu Sans" charset="0"/>
              </a:rPr>
              <a:pPr eaLnBrk="1" hangingPunct="1"/>
              <a:t>6</a:t>
            </a:fld>
            <a:endParaRPr lang="en-US" sz="1200">
              <a:cs typeface="DejaVu San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GB" sz="1800" dirty="0" smtClean="0"/>
              <a:t>How to estimate the response of fire to climate trends?</a:t>
            </a:r>
          </a:p>
          <a:p>
            <a:endParaRPr lang="en-GB" dirty="0" smtClean="0"/>
          </a:p>
          <a:p>
            <a:r>
              <a:rPr lang="en-GB" dirty="0" smtClean="0"/>
              <a:t>We use parsimonious empirical model to disentangle the drivers responsible for long-term and interannual changes by means</a:t>
            </a:r>
          </a:p>
          <a:p>
            <a:endParaRPr lang="es-ES" dirty="0">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7</a:t>
            </a:fld>
            <a:endParaRPr lang="en-US" sz="1200">
              <a:cs typeface="DejaVu San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GB" sz="1800" dirty="0" smtClean="0"/>
              <a:t>How to estimate the response of fire to climate trends?</a:t>
            </a:r>
          </a:p>
          <a:p>
            <a:endParaRPr lang="en-GB" dirty="0" smtClean="0"/>
          </a:p>
          <a:p>
            <a:r>
              <a:rPr lang="en-GB" dirty="0" smtClean="0"/>
              <a:t>We use parsimonious empirical model to disentangle the drivers responsible for long-term and interannual changes by means</a:t>
            </a:r>
          </a:p>
          <a:p>
            <a:endParaRPr lang="es-ES" dirty="0">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8</a:t>
            </a:fld>
            <a:endParaRPr lang="en-US" sz="1200">
              <a:cs typeface="DejaVu San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GB" sz="1800" dirty="0" smtClean="0"/>
              <a:t>How to estimate the response of fire to climate trends?</a:t>
            </a:r>
          </a:p>
          <a:p>
            <a:endParaRPr lang="en-GB" dirty="0" smtClean="0"/>
          </a:p>
          <a:p>
            <a:r>
              <a:rPr lang="en-GB" dirty="0" smtClean="0"/>
              <a:t>We use parsimonious empirical model to disentangle the drivers responsible for long-term and interannual changes by means</a:t>
            </a:r>
          </a:p>
          <a:p>
            <a:endParaRPr lang="es-ES" dirty="0">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9</a:t>
            </a:fld>
            <a:endParaRPr lang="en-US" sz="1200">
              <a:cs typeface="DejaVu San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hyperlink" Target="https://www.youtube.com/user/BSCCNS" TargetMode="External"/><Relationship Id="rId12"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linkedin.com/company/barcelona-supercomputing-center" TargetMode="External"/><Relationship Id="rId6" Type="http://schemas.openxmlformats.org/officeDocument/2006/relationships/image" Target="../media/image4.png"/><Relationship Id="rId7" Type="http://schemas.openxmlformats.org/officeDocument/2006/relationships/hyperlink" Target="https://www.facebook.com/BSCCNS" TargetMode="External"/><Relationship Id="rId8" Type="http://schemas.openxmlformats.org/officeDocument/2006/relationships/image" Target="../media/image5.png"/><Relationship Id="rId9" Type="http://schemas.openxmlformats.org/officeDocument/2006/relationships/hyperlink" Target="https://twitter.com/bsc_cns" TargetMode="External"/><Relationship Id="rId10"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5"/>
          <p:cNvSpPr txBox="1">
            <a:spLocks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smtClean="0">
                <a:solidFill>
                  <a:srgbClr val="FFFFFF"/>
                </a:solidFill>
                <a:ea typeface="+mn-ea"/>
                <a:cs typeface="DejaVu Sans" pitchFamily="34" charset="0"/>
              </a:rPr>
              <a:t>www.bsc.es</a:t>
            </a:r>
            <a:endParaRPr lang="en-US" altLang="en-US" sz="1800" smtClean="0">
              <a:latin typeface="Calibri" pitchFamily="34" charset="0"/>
              <a:ea typeface="+mn-ea"/>
              <a:cs typeface="DejaVu Sans" pitchFamily="34" charset="0"/>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9800" y="830263"/>
            <a:ext cx="46037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38825" y="1025525"/>
            <a:ext cx="1012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5"/>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38788" y="6386513"/>
            <a:ext cx="4254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7"/>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227763" y="6389688"/>
            <a:ext cx="3937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9"/>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78638" y="6386513"/>
            <a:ext cx="4476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11"/>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480300" y="6386513"/>
            <a:ext cx="7635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37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DejaVu Sans" charset="0"/>
              </a:defRPr>
            </a:lvl1pPr>
            <a:lvl2pPr marL="742950" indent="-285750" eaLnBrk="0" hangingPunct="0">
              <a:defRPr>
                <a:solidFill>
                  <a:schemeClr val="tx1"/>
                </a:solidFill>
                <a:latin typeface="Arial" charset="0"/>
                <a:ea typeface="DejaVu Sans" charset="0"/>
                <a:cs typeface="DejaVu Sans" charset="0"/>
              </a:defRPr>
            </a:lvl2pPr>
            <a:lvl3pPr marL="1143000" indent="-228600" eaLnBrk="0" hangingPunct="0">
              <a:defRPr>
                <a:solidFill>
                  <a:schemeClr val="tx1"/>
                </a:solidFill>
                <a:latin typeface="Arial" charset="0"/>
                <a:ea typeface="DejaVu Sans" charset="0"/>
                <a:cs typeface="DejaVu Sans" charset="0"/>
              </a:defRPr>
            </a:lvl3pPr>
            <a:lvl4pPr marL="1600200" indent="-228600" eaLnBrk="0" hangingPunct="0">
              <a:defRPr>
                <a:solidFill>
                  <a:schemeClr val="tx1"/>
                </a:solidFill>
                <a:latin typeface="Arial" charset="0"/>
                <a:ea typeface="DejaVu Sans" charset="0"/>
                <a:cs typeface="DejaVu Sans" charset="0"/>
              </a:defRPr>
            </a:lvl4pPr>
            <a:lvl5pPr marL="2057400" indent="-228600" eaLnBrk="0" hangingPunct="0">
              <a:defRPr>
                <a:solidFill>
                  <a:schemeClr val="tx1"/>
                </a:solidFill>
                <a:latin typeface="Arial" charset="0"/>
                <a:ea typeface="DejaVu Sans" charset="0"/>
                <a:cs typeface="DejaVu Sans" charset="0"/>
              </a:defRPr>
            </a:lvl5pPr>
            <a:lvl6pPr marL="2514600" indent="-228600" eaLnBrk="0" fontAlgn="base" hangingPunct="0">
              <a:spcBef>
                <a:spcPct val="0"/>
              </a:spcBef>
              <a:spcAft>
                <a:spcPct val="0"/>
              </a:spcAft>
              <a:defRPr>
                <a:solidFill>
                  <a:schemeClr val="tx1"/>
                </a:solidFill>
                <a:latin typeface="Arial" charset="0"/>
                <a:ea typeface="DejaVu Sans" charset="0"/>
                <a:cs typeface="DejaVu Sans" charset="0"/>
              </a:defRPr>
            </a:lvl6pPr>
            <a:lvl7pPr marL="2971800" indent="-228600" eaLnBrk="0" fontAlgn="base" hangingPunct="0">
              <a:spcBef>
                <a:spcPct val="0"/>
              </a:spcBef>
              <a:spcAft>
                <a:spcPct val="0"/>
              </a:spcAft>
              <a:defRPr>
                <a:solidFill>
                  <a:schemeClr val="tx1"/>
                </a:solidFill>
                <a:latin typeface="Arial" charset="0"/>
                <a:ea typeface="DejaVu Sans" charset="0"/>
                <a:cs typeface="DejaVu Sans" charset="0"/>
              </a:defRPr>
            </a:lvl7pPr>
            <a:lvl8pPr marL="3429000" indent="-228600" eaLnBrk="0" fontAlgn="base" hangingPunct="0">
              <a:spcBef>
                <a:spcPct val="0"/>
              </a:spcBef>
              <a:spcAft>
                <a:spcPct val="0"/>
              </a:spcAft>
              <a:defRPr>
                <a:solidFill>
                  <a:schemeClr val="tx1"/>
                </a:solidFill>
                <a:latin typeface="Arial" charset="0"/>
                <a:ea typeface="DejaVu Sans" charset="0"/>
                <a:cs typeface="DejaVu Sans" charset="0"/>
              </a:defRPr>
            </a:lvl8pPr>
            <a:lvl9pPr marL="3886200" indent="-228600" eaLnBrk="0" fontAlgn="base" hangingPunct="0">
              <a:spcBef>
                <a:spcPct val="0"/>
              </a:spcBef>
              <a:spcAft>
                <a:spcPct val="0"/>
              </a:spcAft>
              <a:defRPr>
                <a:solidFill>
                  <a:schemeClr val="tx1"/>
                </a:solidFill>
                <a:latin typeface="Arial" charset="0"/>
                <a:ea typeface="DejaVu Sans" charset="0"/>
                <a:cs typeface="DejaVu Sans" charset="0"/>
              </a:defRPr>
            </a:lvl9pPr>
          </a:lstStyle>
          <a:p>
            <a:pPr algn="r" eaLnBrk="1" hangingPunct="1">
              <a:defRPr/>
            </a:pPr>
            <a:fld id="{F8E40C15-64DA-A249-9BFD-644AE904A461}" type="slidenum">
              <a:rPr lang="en-US" sz="1000" smtClean="0">
                <a:solidFill>
                  <a:srgbClr val="23589C"/>
                </a:solidFill>
              </a:rPr>
              <a:pPr algn="r" eaLnBrk="1" hangingPunct="1">
                <a:defRPr/>
              </a:pPr>
              <a:t>‹Nr.›</a:t>
            </a:fld>
            <a:endParaRPr lang="en-US" smtClean="0">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7393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graphics">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DejaVu Sans" charset="0"/>
              </a:defRPr>
            </a:lvl1pPr>
            <a:lvl2pPr marL="742950" indent="-285750" eaLnBrk="0" hangingPunct="0">
              <a:defRPr>
                <a:solidFill>
                  <a:schemeClr val="tx1"/>
                </a:solidFill>
                <a:latin typeface="Arial" charset="0"/>
                <a:ea typeface="DejaVu Sans" charset="0"/>
                <a:cs typeface="DejaVu Sans" charset="0"/>
              </a:defRPr>
            </a:lvl2pPr>
            <a:lvl3pPr marL="1143000" indent="-228600" eaLnBrk="0" hangingPunct="0">
              <a:defRPr>
                <a:solidFill>
                  <a:schemeClr val="tx1"/>
                </a:solidFill>
                <a:latin typeface="Arial" charset="0"/>
                <a:ea typeface="DejaVu Sans" charset="0"/>
                <a:cs typeface="DejaVu Sans" charset="0"/>
              </a:defRPr>
            </a:lvl3pPr>
            <a:lvl4pPr marL="1600200" indent="-228600" eaLnBrk="0" hangingPunct="0">
              <a:defRPr>
                <a:solidFill>
                  <a:schemeClr val="tx1"/>
                </a:solidFill>
                <a:latin typeface="Arial" charset="0"/>
                <a:ea typeface="DejaVu Sans" charset="0"/>
                <a:cs typeface="DejaVu Sans" charset="0"/>
              </a:defRPr>
            </a:lvl4pPr>
            <a:lvl5pPr marL="2057400" indent="-228600" eaLnBrk="0" hangingPunct="0">
              <a:defRPr>
                <a:solidFill>
                  <a:schemeClr val="tx1"/>
                </a:solidFill>
                <a:latin typeface="Arial" charset="0"/>
                <a:ea typeface="DejaVu Sans" charset="0"/>
                <a:cs typeface="DejaVu Sans" charset="0"/>
              </a:defRPr>
            </a:lvl5pPr>
            <a:lvl6pPr marL="2514600" indent="-228600" eaLnBrk="0" fontAlgn="base" hangingPunct="0">
              <a:spcBef>
                <a:spcPct val="0"/>
              </a:spcBef>
              <a:spcAft>
                <a:spcPct val="0"/>
              </a:spcAft>
              <a:defRPr>
                <a:solidFill>
                  <a:schemeClr val="tx1"/>
                </a:solidFill>
                <a:latin typeface="Arial" charset="0"/>
                <a:ea typeface="DejaVu Sans" charset="0"/>
                <a:cs typeface="DejaVu Sans" charset="0"/>
              </a:defRPr>
            </a:lvl6pPr>
            <a:lvl7pPr marL="2971800" indent="-228600" eaLnBrk="0" fontAlgn="base" hangingPunct="0">
              <a:spcBef>
                <a:spcPct val="0"/>
              </a:spcBef>
              <a:spcAft>
                <a:spcPct val="0"/>
              </a:spcAft>
              <a:defRPr>
                <a:solidFill>
                  <a:schemeClr val="tx1"/>
                </a:solidFill>
                <a:latin typeface="Arial" charset="0"/>
                <a:ea typeface="DejaVu Sans" charset="0"/>
                <a:cs typeface="DejaVu Sans" charset="0"/>
              </a:defRPr>
            </a:lvl7pPr>
            <a:lvl8pPr marL="3429000" indent="-228600" eaLnBrk="0" fontAlgn="base" hangingPunct="0">
              <a:spcBef>
                <a:spcPct val="0"/>
              </a:spcBef>
              <a:spcAft>
                <a:spcPct val="0"/>
              </a:spcAft>
              <a:defRPr>
                <a:solidFill>
                  <a:schemeClr val="tx1"/>
                </a:solidFill>
                <a:latin typeface="Arial" charset="0"/>
                <a:ea typeface="DejaVu Sans" charset="0"/>
                <a:cs typeface="DejaVu Sans" charset="0"/>
              </a:defRPr>
            </a:lvl8pPr>
            <a:lvl9pPr marL="3886200" indent="-228600" eaLnBrk="0" fontAlgn="base" hangingPunct="0">
              <a:spcBef>
                <a:spcPct val="0"/>
              </a:spcBef>
              <a:spcAft>
                <a:spcPct val="0"/>
              </a:spcAft>
              <a:defRPr>
                <a:solidFill>
                  <a:schemeClr val="tx1"/>
                </a:solidFill>
                <a:latin typeface="Arial" charset="0"/>
                <a:ea typeface="DejaVu Sans" charset="0"/>
                <a:cs typeface="DejaVu Sans" charset="0"/>
              </a:defRPr>
            </a:lvl9pPr>
          </a:lstStyle>
          <a:p>
            <a:pPr algn="r" eaLnBrk="1" hangingPunct="1">
              <a:defRPr/>
            </a:pPr>
            <a:fld id="{C3E4D035-D899-A447-BC98-AEB5331AC9B2}" type="slidenum">
              <a:rPr lang="en-US" sz="1000" smtClean="0">
                <a:solidFill>
                  <a:srgbClr val="23589C"/>
                </a:solidFill>
              </a:rPr>
              <a:pPr algn="r" eaLnBrk="1" hangingPunct="1">
                <a:defRPr/>
              </a:pPr>
              <a:t>‹Nr.›</a:t>
            </a:fld>
            <a:endParaRPr lang="en-US" smtClean="0">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noChangeAspect="1"/>
          </p:cNvSpPr>
          <p:nvPr>
            <p:ph type="chart" sz="quarter" idx="11"/>
          </p:nvPr>
        </p:nvSpPr>
        <p:spPr>
          <a:xfrm>
            <a:off x="4572000" y="1997794"/>
            <a:ext cx="4152900" cy="4608512"/>
          </a:xfrm>
          <a:prstGeom prst="rect">
            <a:avLst/>
          </a:prstGeom>
        </p:spPr>
        <p:txBody>
          <a:bodyPr/>
          <a:lstStyle>
            <a:lvl1pPr marL="0" indent="0">
              <a:buNone/>
              <a:defRPr sz="1200"/>
            </a:lvl1pPr>
          </a:lstStyle>
          <a:p>
            <a:pPr lvl="0"/>
            <a:r>
              <a:rPr lang="en-US" noProof="0" smtClean="0"/>
              <a:t>Click icon to add chart</a:t>
            </a:r>
            <a:endParaRPr lang="es-ES" noProof="0" dirty="0" smtClean="0"/>
          </a:p>
        </p:txBody>
      </p:sp>
    </p:spTree>
    <p:extLst>
      <p:ext uri="{BB962C8B-B14F-4D97-AF65-F5344CB8AC3E}">
        <p14:creationId xmlns:p14="http://schemas.microsoft.com/office/powerpoint/2010/main" val="6917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DejaVu Sans" charset="0"/>
              </a:defRPr>
            </a:lvl1pPr>
            <a:lvl2pPr marL="742950" indent="-285750" eaLnBrk="0" hangingPunct="0">
              <a:defRPr>
                <a:solidFill>
                  <a:schemeClr val="tx1"/>
                </a:solidFill>
                <a:latin typeface="Arial" charset="0"/>
                <a:ea typeface="DejaVu Sans" charset="0"/>
                <a:cs typeface="DejaVu Sans" charset="0"/>
              </a:defRPr>
            </a:lvl2pPr>
            <a:lvl3pPr marL="1143000" indent="-228600" eaLnBrk="0" hangingPunct="0">
              <a:defRPr>
                <a:solidFill>
                  <a:schemeClr val="tx1"/>
                </a:solidFill>
                <a:latin typeface="Arial" charset="0"/>
                <a:ea typeface="DejaVu Sans" charset="0"/>
                <a:cs typeface="DejaVu Sans" charset="0"/>
              </a:defRPr>
            </a:lvl3pPr>
            <a:lvl4pPr marL="1600200" indent="-228600" eaLnBrk="0" hangingPunct="0">
              <a:defRPr>
                <a:solidFill>
                  <a:schemeClr val="tx1"/>
                </a:solidFill>
                <a:latin typeface="Arial" charset="0"/>
                <a:ea typeface="DejaVu Sans" charset="0"/>
                <a:cs typeface="DejaVu Sans" charset="0"/>
              </a:defRPr>
            </a:lvl4pPr>
            <a:lvl5pPr marL="2057400" indent="-228600" eaLnBrk="0" hangingPunct="0">
              <a:defRPr>
                <a:solidFill>
                  <a:schemeClr val="tx1"/>
                </a:solidFill>
                <a:latin typeface="Arial" charset="0"/>
                <a:ea typeface="DejaVu Sans" charset="0"/>
                <a:cs typeface="DejaVu Sans" charset="0"/>
              </a:defRPr>
            </a:lvl5pPr>
            <a:lvl6pPr marL="2514600" indent="-228600" eaLnBrk="0" fontAlgn="base" hangingPunct="0">
              <a:spcBef>
                <a:spcPct val="0"/>
              </a:spcBef>
              <a:spcAft>
                <a:spcPct val="0"/>
              </a:spcAft>
              <a:defRPr>
                <a:solidFill>
                  <a:schemeClr val="tx1"/>
                </a:solidFill>
                <a:latin typeface="Arial" charset="0"/>
                <a:ea typeface="DejaVu Sans" charset="0"/>
                <a:cs typeface="DejaVu Sans" charset="0"/>
              </a:defRPr>
            </a:lvl6pPr>
            <a:lvl7pPr marL="2971800" indent="-228600" eaLnBrk="0" fontAlgn="base" hangingPunct="0">
              <a:spcBef>
                <a:spcPct val="0"/>
              </a:spcBef>
              <a:spcAft>
                <a:spcPct val="0"/>
              </a:spcAft>
              <a:defRPr>
                <a:solidFill>
                  <a:schemeClr val="tx1"/>
                </a:solidFill>
                <a:latin typeface="Arial" charset="0"/>
                <a:ea typeface="DejaVu Sans" charset="0"/>
                <a:cs typeface="DejaVu Sans" charset="0"/>
              </a:defRPr>
            </a:lvl7pPr>
            <a:lvl8pPr marL="3429000" indent="-228600" eaLnBrk="0" fontAlgn="base" hangingPunct="0">
              <a:spcBef>
                <a:spcPct val="0"/>
              </a:spcBef>
              <a:spcAft>
                <a:spcPct val="0"/>
              </a:spcAft>
              <a:defRPr>
                <a:solidFill>
                  <a:schemeClr val="tx1"/>
                </a:solidFill>
                <a:latin typeface="Arial" charset="0"/>
                <a:ea typeface="DejaVu Sans" charset="0"/>
                <a:cs typeface="DejaVu Sans" charset="0"/>
              </a:defRPr>
            </a:lvl8pPr>
            <a:lvl9pPr marL="3886200" indent="-228600" eaLnBrk="0" fontAlgn="base" hangingPunct="0">
              <a:spcBef>
                <a:spcPct val="0"/>
              </a:spcBef>
              <a:spcAft>
                <a:spcPct val="0"/>
              </a:spcAft>
              <a:defRPr>
                <a:solidFill>
                  <a:schemeClr val="tx1"/>
                </a:solidFill>
                <a:latin typeface="Arial" charset="0"/>
                <a:ea typeface="DejaVu Sans" charset="0"/>
                <a:cs typeface="DejaVu Sans" charset="0"/>
              </a:defRPr>
            </a:lvl9pPr>
          </a:lstStyle>
          <a:p>
            <a:pPr algn="r" eaLnBrk="1" hangingPunct="1">
              <a:defRPr/>
            </a:pPr>
            <a:fld id="{33BE5916-4277-7049-9B42-6F2CAC3F53A8}" type="slidenum">
              <a:rPr lang="en-US" sz="1000" smtClean="0">
                <a:solidFill>
                  <a:srgbClr val="23589C"/>
                </a:solidFill>
              </a:rPr>
              <a:pPr algn="r" eaLnBrk="1" hangingPunct="1">
                <a:defRPr/>
              </a:pPr>
              <a:t>‹Nr.›</a:t>
            </a:fld>
            <a:endParaRPr lang="en-US" smtClean="0">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221930"/>
            <a:ext cx="4152900" cy="3384376"/>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589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cs typeface="DejaVu Sans" pitchFamily="34" charset="0"/>
              </a:rPr>
              <a:t>FUTURE PLANS</a:t>
            </a:r>
            <a:endParaRPr lang="en-US" altLang="en-US" sz="1800" smtClean="0">
              <a:latin typeface="Calibri" pitchFamily="34" charset="0"/>
              <a:ea typeface="+mn-ea"/>
              <a:cs typeface="DejaVu Sans"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cs typeface="DejaVu Sans" pitchFamily="34" charset="0"/>
              </a:rPr>
              <a:t>MAIN RESEARCH LINES &amp; RESULTS</a:t>
            </a:r>
            <a:endParaRPr lang="en-US" altLang="en-US" sz="1800" dirty="0" smtClean="0">
              <a:latin typeface="Calibri" pitchFamily="34" charset="0"/>
              <a:ea typeface="+mn-ea"/>
              <a:cs typeface="DejaVu Sans" pitchFamily="34" charset="0"/>
            </a:endParaRPr>
          </a:p>
        </p:txBody>
      </p:sp>
    </p:spTree>
    <p:extLst>
      <p:ext uri="{BB962C8B-B14F-4D97-AF65-F5344CB8AC3E}">
        <p14:creationId xmlns:p14="http://schemas.microsoft.com/office/powerpoint/2010/main" val="357755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cs typeface="DejaVu Sans" pitchFamily="34" charset="0"/>
              </a:rPr>
              <a:t>FUTURE PLANS</a:t>
            </a:r>
            <a:endParaRPr lang="en-US" altLang="en-US" sz="1800" smtClean="0">
              <a:latin typeface="Calibri" pitchFamily="34" charset="0"/>
              <a:ea typeface="+mn-ea"/>
              <a:cs typeface="DejaVu Sans"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cs typeface="DejaVu Sans" pitchFamily="34" charset="0"/>
              </a:rPr>
              <a:t>FUTURE PLANS</a:t>
            </a:r>
            <a:endParaRPr lang="en-US" altLang="en-US" sz="1800" dirty="0" smtClean="0">
              <a:latin typeface="Calibri" pitchFamily="34" charset="0"/>
              <a:ea typeface="+mn-ea"/>
              <a:cs typeface="DejaVu Sans" pitchFamily="34" charset="0"/>
            </a:endParaRPr>
          </a:p>
        </p:txBody>
      </p:sp>
    </p:spTree>
    <p:extLst>
      <p:ext uri="{BB962C8B-B14F-4D97-AF65-F5344CB8AC3E}">
        <p14:creationId xmlns:p14="http://schemas.microsoft.com/office/powerpoint/2010/main" val="3797805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cs typeface="DejaVu Sans" pitchFamily="34" charset="0"/>
              </a:rPr>
              <a:t>www.bsc.es</a:t>
            </a:r>
            <a:endParaRPr lang="en-US" altLang="en-US" sz="1800" dirty="0" smtClean="0">
              <a:latin typeface="Calibri" pitchFamily="34" charset="0"/>
              <a:ea typeface="+mn-ea"/>
              <a:cs typeface="DejaVu Sans" pitchFamily="34" charset="0"/>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185738"/>
            <a:ext cx="3306763"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6213"/>
            <a:ext cx="830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76996"/>
            <a:ext cx="8229600" cy="665931"/>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249963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84325"/>
            <a:ext cx="6191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90688"/>
            <a:ext cx="15557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cs typeface="DejaVu Sans" pitchFamily="34" charset="0"/>
              </a:rPr>
              <a:t>www.bsc.es</a:t>
            </a:r>
            <a:endParaRPr lang="en-US" altLang="en-US" sz="1800" dirty="0" smtClean="0">
              <a:latin typeface="Calibri" pitchFamily="34" charset="0"/>
              <a:ea typeface="+mn-ea"/>
              <a:cs typeface="DejaVu Sans" pitchFamily="34" charset="0"/>
            </a:endParaRPr>
          </a:p>
        </p:txBody>
      </p:sp>
      <p:sp>
        <p:nvSpPr>
          <p:cNvPr id="9" name="8 Título"/>
          <p:cNvSpPr>
            <a:spLocks noGrp="1" noChangeAspect="1"/>
          </p:cNvSpPr>
          <p:nvPr>
            <p:ph type="title"/>
          </p:nvPr>
        </p:nvSpPr>
        <p:spPr>
          <a:xfrm>
            <a:off x="3819339" y="4806106"/>
            <a:ext cx="4762872" cy="72008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729693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cs typeface="DejaVu Sans" pitchFamily="34" charset="0"/>
              </a:rPr>
              <a:t>www.bsc.es</a:t>
            </a:r>
            <a:endParaRPr lang="en-US" altLang="en-US" sz="1800" dirty="0" smtClean="0">
              <a:latin typeface="Calibri" pitchFamily="34" charset="0"/>
              <a:ea typeface="+mn-ea"/>
              <a:cs typeface="DejaVu Sans" pitchFamily="34" charset="0"/>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3213" y="2016125"/>
            <a:ext cx="330676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35600" y="2006600"/>
            <a:ext cx="8302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257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em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19.emf"/><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Shape 1"/>
          <p:cNvSpPr txBox="1">
            <a:spLocks noChangeArrowheads="1"/>
          </p:cNvSpPr>
          <p:nvPr/>
        </p:nvSpPr>
        <p:spPr bwMode="auto">
          <a:xfrm>
            <a:off x="6548438" y="196850"/>
            <a:ext cx="2447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smtClean="0">
                <a:solidFill>
                  <a:srgbClr val="FFFFFF"/>
                </a:solidFill>
                <a:cs typeface="Arial" charset="0"/>
              </a:rPr>
              <a:t>Athens, 29 September </a:t>
            </a:r>
            <a:r>
              <a:rPr lang="en-US" sz="1400" dirty="0">
                <a:solidFill>
                  <a:srgbClr val="FFFFFF"/>
                </a:solidFill>
                <a:cs typeface="Arial" charset="0"/>
              </a:rPr>
              <a:t>2016</a:t>
            </a:r>
            <a:endParaRPr lang="en-US" sz="1800" dirty="0">
              <a:cs typeface="Arial" charset="0"/>
            </a:endParaRPr>
          </a:p>
        </p:txBody>
      </p:sp>
      <p:sp>
        <p:nvSpPr>
          <p:cNvPr id="13315" name="TextShape 2"/>
          <p:cNvSpPr txBox="1">
            <a:spLocks noChangeArrowheads="1"/>
          </p:cNvSpPr>
          <p:nvPr/>
        </p:nvSpPr>
        <p:spPr bwMode="auto">
          <a:xfrm>
            <a:off x="684213" y="2141810"/>
            <a:ext cx="77724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3200" dirty="0" smtClean="0">
                <a:solidFill>
                  <a:schemeClr val="accent1"/>
                </a:solidFill>
                <a:cs typeface="Arial" charset="0"/>
              </a:rPr>
              <a:t>Climate change, variability and droughts: observations, impacts </a:t>
            </a:r>
          </a:p>
          <a:p>
            <a:pPr algn="ctr" eaLnBrk="1" hangingPunct="1"/>
            <a:r>
              <a:rPr lang="en-GB" sz="3200" dirty="0" smtClean="0">
                <a:solidFill>
                  <a:schemeClr val="accent1"/>
                </a:solidFill>
                <a:cs typeface="Arial" charset="0"/>
              </a:rPr>
              <a:t>and adaptation measures </a:t>
            </a:r>
            <a:endParaRPr lang="en-GB" sz="3200" dirty="0">
              <a:solidFill>
                <a:schemeClr val="accent1"/>
              </a:solidFill>
              <a:cs typeface="Arial" charset="0"/>
            </a:endParaRPr>
          </a:p>
          <a:p>
            <a:pPr algn="ctr" eaLnBrk="1" hangingPunct="1"/>
            <a:endParaRPr lang="en-GB" sz="3200" dirty="0">
              <a:solidFill>
                <a:schemeClr val="accent1"/>
              </a:solidFill>
            </a:endParaRPr>
          </a:p>
        </p:txBody>
      </p:sp>
      <p:sp>
        <p:nvSpPr>
          <p:cNvPr id="13316" name="TextShape 4"/>
          <p:cNvSpPr txBox="1">
            <a:spLocks noChangeArrowheads="1"/>
          </p:cNvSpPr>
          <p:nvPr/>
        </p:nvSpPr>
        <p:spPr bwMode="auto">
          <a:xfrm>
            <a:off x="1403648" y="4302050"/>
            <a:ext cx="6480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800" b="1" dirty="0">
                <a:solidFill>
                  <a:srgbClr val="FFFFFF"/>
                </a:solidFill>
                <a:cs typeface="Arial" charset="0"/>
              </a:rPr>
              <a:t>Marco Turco</a:t>
            </a:r>
          </a:p>
        </p:txBody>
      </p:sp>
      <p:sp>
        <p:nvSpPr>
          <p:cNvPr id="3" name="CuadroTexto 2"/>
          <p:cNvSpPr txBox="1"/>
          <p:nvPr/>
        </p:nvSpPr>
        <p:spPr>
          <a:xfrm>
            <a:off x="539552" y="4923987"/>
            <a:ext cx="7745326" cy="1754327"/>
          </a:xfrm>
          <a:prstGeom prst="rect">
            <a:avLst/>
          </a:prstGeom>
          <a:noFill/>
        </p:spPr>
        <p:txBody>
          <a:bodyPr wrap="square" rtlCol="0">
            <a:spAutoFit/>
          </a:bodyPr>
          <a:lstStyle/>
          <a:p>
            <a:pPr marL="0" lvl="1" algn="just"/>
            <a:r>
              <a:rPr lang="en-GB" b="1" u="sng" dirty="0" smtClean="0">
                <a:solidFill>
                  <a:srgbClr val="FFFFFF"/>
                </a:solidFill>
                <a:cs typeface="Arial" charset="0"/>
              </a:rPr>
              <a:t>Many thanks to</a:t>
            </a:r>
            <a:r>
              <a:rPr lang="en-GB" dirty="0" smtClean="0">
                <a:solidFill>
                  <a:srgbClr val="FFFFFF"/>
                </a:solidFill>
                <a:cs typeface="Arial" charset="0"/>
              </a:rPr>
              <a:t>: </a:t>
            </a:r>
            <a:r>
              <a:rPr lang="en-GB" dirty="0" smtClean="0">
                <a:solidFill>
                  <a:srgbClr val="FFFFFF"/>
                </a:solidFill>
              </a:rPr>
              <a:t>Maria Carmen Llasat, </a:t>
            </a:r>
            <a:r>
              <a:rPr lang="en-GB" dirty="0" err="1" smtClean="0">
                <a:solidFill>
                  <a:srgbClr val="FFFFFF"/>
                </a:solidFill>
              </a:rPr>
              <a:t>Chloé</a:t>
            </a:r>
            <a:r>
              <a:rPr lang="en-GB" dirty="0" smtClean="0">
                <a:solidFill>
                  <a:srgbClr val="FFFFFF"/>
                </a:solidFill>
              </a:rPr>
              <a:t> </a:t>
            </a:r>
            <a:r>
              <a:rPr lang="en-GB" dirty="0" err="1" smtClean="0">
                <a:solidFill>
                  <a:srgbClr val="FFFFFF"/>
                </a:solidFill>
              </a:rPr>
              <a:t>Prodhomme</a:t>
            </a:r>
            <a:r>
              <a:rPr lang="en-GB" dirty="0" smtClean="0">
                <a:solidFill>
                  <a:srgbClr val="FFFFFF"/>
                </a:solidFill>
              </a:rPr>
              <a:t>, Elisa </a:t>
            </a:r>
            <a:r>
              <a:rPr lang="en-GB" dirty="0" err="1" smtClean="0">
                <a:solidFill>
                  <a:srgbClr val="FFFFFF"/>
                </a:solidFill>
              </a:rPr>
              <a:t>Palazzi</a:t>
            </a:r>
            <a:r>
              <a:rPr lang="en-GB" dirty="0" smtClean="0">
                <a:solidFill>
                  <a:srgbClr val="FFFFFF"/>
                </a:solidFill>
              </a:rPr>
              <a:t>, Hadas Saaroni, </a:t>
            </a:r>
            <a:r>
              <a:rPr lang="en-GB" dirty="0" err="1" smtClean="0">
                <a:solidFill>
                  <a:srgbClr val="FFFFFF"/>
                </a:solidFill>
              </a:rPr>
              <a:t>Naama</a:t>
            </a:r>
            <a:r>
              <a:rPr lang="en-GB" dirty="0" smtClean="0">
                <a:solidFill>
                  <a:srgbClr val="FFFFFF"/>
                </a:solidFill>
              </a:rPr>
              <a:t> </a:t>
            </a:r>
            <a:r>
              <a:rPr lang="en-GB" dirty="0" err="1" smtClean="0">
                <a:solidFill>
                  <a:srgbClr val="FFFFFF"/>
                </a:solidFill>
              </a:rPr>
              <a:t>Tessler</a:t>
            </a:r>
            <a:r>
              <a:rPr lang="en-GB" dirty="0" smtClean="0">
                <a:solidFill>
                  <a:srgbClr val="FFFFFF"/>
                </a:solidFill>
              </a:rPr>
              <a:t>, Amir AghaKouchak, Joaquín Bedía, Andrej </a:t>
            </a:r>
            <a:r>
              <a:rPr lang="en-GB" dirty="0" err="1" smtClean="0">
                <a:solidFill>
                  <a:srgbClr val="FFFFFF"/>
                </a:solidFill>
              </a:rPr>
              <a:t>Ceglar</a:t>
            </a:r>
            <a:r>
              <a:rPr lang="en-GB" dirty="0" smtClean="0">
                <a:solidFill>
                  <a:srgbClr val="FFFFFF"/>
                </a:solidFill>
              </a:rPr>
              <a:t>, Paolo </a:t>
            </a:r>
            <a:r>
              <a:rPr lang="en-GB" dirty="0" err="1" smtClean="0">
                <a:solidFill>
                  <a:srgbClr val="FFFFFF"/>
                </a:solidFill>
              </a:rPr>
              <a:t>Fiorucci</a:t>
            </a:r>
            <a:r>
              <a:rPr lang="en-GB" dirty="0" smtClean="0">
                <a:solidFill>
                  <a:srgbClr val="FFFFFF"/>
                </a:solidFill>
              </a:rPr>
              <a:t>, Nikos Koutsias, </a:t>
            </a:r>
            <a:r>
              <a:rPr lang="en-GB" dirty="0" err="1" smtClean="0">
                <a:solidFill>
                  <a:schemeClr val="accent1"/>
                </a:solidFill>
              </a:rPr>
              <a:t>Fabrizio</a:t>
            </a:r>
            <a:r>
              <a:rPr lang="en-GB" dirty="0" smtClean="0">
                <a:solidFill>
                  <a:schemeClr val="accent1"/>
                </a:solidFill>
              </a:rPr>
              <a:t> Di </a:t>
            </a:r>
            <a:r>
              <a:rPr lang="en-GB" dirty="0" err="1" smtClean="0">
                <a:solidFill>
                  <a:schemeClr val="accent1"/>
                </a:solidFill>
              </a:rPr>
              <a:t>Liberto</a:t>
            </a:r>
            <a:r>
              <a:rPr lang="en-GB" dirty="0" smtClean="0">
                <a:solidFill>
                  <a:schemeClr val="accent1"/>
                </a:solidFill>
              </a:rPr>
              <a:t>, Francisco J. Doblas-Reyes, </a:t>
            </a:r>
            <a:r>
              <a:rPr lang="en-GB" dirty="0" err="1" smtClean="0">
                <a:solidFill>
                  <a:srgbClr val="FFFFFF"/>
                </a:solidFill>
              </a:rPr>
              <a:t>Jost</a:t>
            </a:r>
            <a:r>
              <a:rPr lang="en-GB" dirty="0" smtClean="0">
                <a:solidFill>
                  <a:srgbClr val="FFFFFF"/>
                </a:solidFill>
              </a:rPr>
              <a:t> von Hardenberg, Noam Levin, Raul Marcos, Antonello Provenzale, Albert </a:t>
            </a:r>
            <a:r>
              <a:rPr lang="en-GB" dirty="0" err="1" smtClean="0">
                <a:solidFill>
                  <a:srgbClr val="FFFFFF"/>
                </a:solidFill>
              </a:rPr>
              <a:t>Soret</a:t>
            </a:r>
            <a:r>
              <a:rPr lang="en-GB" dirty="0" smtClean="0">
                <a:solidFill>
                  <a:srgbClr val="FFFFFF"/>
                </a:solidFill>
              </a:rPr>
              <a:t>, Andrea </a:t>
            </a:r>
            <a:r>
              <a:rPr lang="en-GB" dirty="0" err="1" smtClean="0">
                <a:solidFill>
                  <a:srgbClr val="FFFFFF"/>
                </a:solidFill>
              </a:rPr>
              <a:t>Toreti</a:t>
            </a:r>
            <a:r>
              <a:rPr lang="en-GB" dirty="0" smtClean="0">
                <a:solidFill>
                  <a:srgbClr val="FFFFFF"/>
                </a:solidFill>
              </a:rPr>
              <a:t>, Ricardo M. Trigo, </a:t>
            </a:r>
            <a:r>
              <a:rPr lang="en-GB" dirty="0" err="1" smtClean="0">
                <a:solidFill>
                  <a:srgbClr val="FFFFFF"/>
                </a:solidFill>
              </a:rPr>
              <a:t>Fotios</a:t>
            </a:r>
            <a:r>
              <a:rPr lang="en-GB" dirty="0" smtClean="0">
                <a:solidFill>
                  <a:srgbClr val="FFFFFF"/>
                </a:solidFill>
              </a:rPr>
              <a:t> </a:t>
            </a:r>
            <a:r>
              <a:rPr lang="en-GB" dirty="0" err="1" smtClean="0">
                <a:solidFill>
                  <a:srgbClr val="FFFFFF"/>
                </a:solidFill>
              </a:rPr>
              <a:t>Xystrakis</a:t>
            </a:r>
            <a:endParaRPr lang="en-GB" dirty="0">
              <a:solidFill>
                <a:srgbClr val="FFFFFF"/>
              </a:solidFill>
              <a:cs typeface="Arial" charset="0"/>
            </a:endParaRPr>
          </a:p>
        </p:txBody>
      </p:sp>
    </p:spTree>
  </p:cSld>
  <p:clrMapOvr>
    <a:masterClrMapping/>
  </p:clrMapOvr>
  <p:timing>
    <p:tnLst>
      <p:par>
        <p:cTn xmlns:p14="http://schemas.microsoft.com/office/powerpoint/2010/main" id="1" dur="indefinite" restart="never" nodeType="tmRoot">
          <p:childTnLst>
            <p:seq>
              <p:cTn id="2"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4" y="144463"/>
            <a:ext cx="6335365" cy="696912"/>
          </a:xfrm>
        </p:spPr>
        <p:txBody>
          <a:bodyPr/>
          <a:lstStyle/>
          <a:p>
            <a:pPr>
              <a:defRPr/>
            </a:pPr>
            <a:r>
              <a:rPr lang="en-GB" dirty="0"/>
              <a:t>Climate change impacts on forest fires</a:t>
            </a:r>
          </a:p>
        </p:txBody>
      </p:sp>
      <p:sp>
        <p:nvSpPr>
          <p:cNvPr id="10" name="Rectángulo 9"/>
          <p:cNvSpPr/>
          <p:nvPr/>
        </p:nvSpPr>
        <p:spPr>
          <a:xfrm>
            <a:off x="2286000" y="2909799"/>
            <a:ext cx="4572000" cy="369332"/>
          </a:xfrm>
          <a:prstGeom prst="rect">
            <a:avLst/>
          </a:prstGeom>
        </p:spPr>
        <p:txBody>
          <a:bodyPr>
            <a:spAutoFit/>
          </a:bodyPr>
          <a:lstStyle/>
          <a:p>
            <a:endParaRPr lang="es-ES" dirty="0"/>
          </a:p>
        </p:txBody>
      </p:sp>
      <p:sp>
        <p:nvSpPr>
          <p:cNvPr id="21" name="CuadroTexto 20"/>
          <p:cNvSpPr txBox="1"/>
          <p:nvPr/>
        </p:nvSpPr>
        <p:spPr>
          <a:xfrm>
            <a:off x="107504" y="989682"/>
            <a:ext cx="9036496" cy="523220"/>
          </a:xfrm>
          <a:prstGeom prst="rect">
            <a:avLst/>
          </a:prstGeom>
          <a:noFill/>
        </p:spPr>
        <p:txBody>
          <a:bodyPr wrap="square" rtlCol="0">
            <a:spAutoFit/>
          </a:bodyPr>
          <a:lstStyle/>
          <a:p>
            <a:r>
              <a:rPr lang="en-GB" sz="2800" dirty="0"/>
              <a:t>Climate driven changes in</a:t>
            </a:r>
            <a:r>
              <a:rPr lang="en-GB" sz="2800" dirty="0">
                <a:solidFill>
                  <a:srgbClr val="004990"/>
                </a:solidFill>
                <a:cs typeface="Arial" charset="0"/>
              </a:rPr>
              <a:t> Mediterranean fires</a:t>
            </a:r>
            <a:endParaRPr lang="es-ES" sz="2800" dirty="0"/>
          </a:p>
        </p:txBody>
      </p:sp>
      <p:pic>
        <p:nvPicPr>
          <p:cNvPr id="8" name="Imagen 7" descr="BA_NF_eum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637754"/>
            <a:ext cx="5616624" cy="4181266"/>
          </a:xfrm>
          <a:prstGeom prst="rect">
            <a:avLst/>
          </a:prstGeom>
          <a:solidFill>
            <a:srgbClr val="FFFFFF"/>
          </a:solidFill>
        </p:spPr>
      </p:pic>
      <p:cxnSp>
        <p:nvCxnSpPr>
          <p:cNvPr id="7" name="Conector recto 6"/>
          <p:cNvCxnSpPr>
            <a:cxnSpLocks noChangeShapeType="1"/>
          </p:cNvCxnSpPr>
          <p:nvPr/>
        </p:nvCxnSpPr>
        <p:spPr bwMode="auto">
          <a:xfrm>
            <a:off x="971600" y="3437954"/>
            <a:ext cx="3960440" cy="1296144"/>
          </a:xfrm>
          <a:prstGeom prst="line">
            <a:avLst/>
          </a:prstGeom>
          <a:noFill/>
          <a:ln w="25400">
            <a:solidFill>
              <a:srgbClr val="000000"/>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Rectángulo 8"/>
          <p:cNvSpPr/>
          <p:nvPr/>
        </p:nvSpPr>
        <p:spPr>
          <a:xfrm>
            <a:off x="5796136" y="1684176"/>
            <a:ext cx="3384376" cy="2308324"/>
          </a:xfrm>
          <a:prstGeom prst="rect">
            <a:avLst/>
          </a:prstGeom>
        </p:spPr>
        <p:txBody>
          <a:bodyPr wrap="square">
            <a:spAutoFit/>
          </a:bodyPr>
          <a:lstStyle/>
          <a:p>
            <a:r>
              <a:rPr lang="en-GB" dirty="0" smtClean="0">
                <a:cs typeface="Arial" charset="0"/>
              </a:rPr>
              <a:t>Two main working hypotheses :</a:t>
            </a:r>
          </a:p>
          <a:p>
            <a:pPr>
              <a:buFontTx/>
              <a:buAutoNum type="arabicPeriod"/>
            </a:pPr>
            <a:endParaRPr lang="en-GB" dirty="0" smtClean="0">
              <a:cs typeface="Arial" charset="0"/>
            </a:endParaRPr>
          </a:p>
          <a:p>
            <a:pPr>
              <a:buFontTx/>
              <a:buAutoNum type="arabicPeriod"/>
            </a:pPr>
            <a:r>
              <a:rPr lang="en-GB" dirty="0" smtClean="0">
                <a:cs typeface="Arial" charset="0"/>
              </a:rPr>
              <a:t> Anthropogenic </a:t>
            </a:r>
            <a:r>
              <a:rPr lang="en-GB" dirty="0">
                <a:cs typeface="Arial" charset="0"/>
              </a:rPr>
              <a:t>effects and climate trends </a:t>
            </a:r>
          </a:p>
          <a:p>
            <a:r>
              <a:rPr lang="en-GB" dirty="0">
                <a:cs typeface="Arial" charset="0"/>
              </a:rPr>
              <a:t>are “</a:t>
            </a:r>
            <a:r>
              <a:rPr lang="en-GB" altLang="ja-JP" dirty="0">
                <a:cs typeface="Arial" charset="0"/>
              </a:rPr>
              <a:t>slowly changing factors</a:t>
            </a:r>
            <a:r>
              <a:rPr lang="en-GB" dirty="0">
                <a:cs typeface="Arial" charset="0"/>
              </a:rPr>
              <a:t>”</a:t>
            </a:r>
            <a:r>
              <a:rPr lang="en-GB" altLang="ja-JP" dirty="0">
                <a:cs typeface="Arial" charset="0"/>
              </a:rPr>
              <a:t>. </a:t>
            </a:r>
          </a:p>
          <a:p>
            <a:r>
              <a:rPr lang="en-GB" dirty="0">
                <a:cs typeface="Arial" charset="0"/>
              </a:rPr>
              <a:t>They drive variations </a:t>
            </a:r>
          </a:p>
          <a:p>
            <a:r>
              <a:rPr lang="en-GB" dirty="0">
                <a:cs typeface="Arial" charset="0"/>
              </a:rPr>
              <a:t>on the scales of decades </a:t>
            </a:r>
          </a:p>
          <a:p>
            <a:endParaRPr lang="en-GB" dirty="0" smtClean="0">
              <a:cs typeface="Arial" charset="0"/>
            </a:endParaRPr>
          </a:p>
        </p:txBody>
      </p:sp>
      <p:sp>
        <p:nvSpPr>
          <p:cNvPr id="11" name="Rectángulo 10"/>
          <p:cNvSpPr/>
          <p:nvPr/>
        </p:nvSpPr>
        <p:spPr>
          <a:xfrm>
            <a:off x="323528" y="6030242"/>
            <a:ext cx="8352928" cy="954107"/>
          </a:xfrm>
          <a:prstGeom prst="rect">
            <a:avLst/>
          </a:prstGeom>
        </p:spPr>
        <p:txBody>
          <a:bodyPr wrap="square">
            <a:spAutoFit/>
          </a:bodyPr>
          <a:lstStyle/>
          <a:p>
            <a:r>
              <a:rPr lang="es-ES" sz="1400" dirty="0" smtClean="0"/>
              <a:t>Turco </a:t>
            </a:r>
            <a:r>
              <a:rPr lang="es-ES" sz="1400" dirty="0"/>
              <a:t>M., Llasat M. C., von </a:t>
            </a:r>
            <a:r>
              <a:rPr lang="es-ES" sz="1400" dirty="0" err="1"/>
              <a:t>Hardenberg</a:t>
            </a:r>
            <a:r>
              <a:rPr lang="es-ES" sz="1400" dirty="0"/>
              <a:t> J., Provenzale </a:t>
            </a:r>
            <a:r>
              <a:rPr lang="es-ES" sz="1400" dirty="0" smtClean="0"/>
              <a:t>A. </a:t>
            </a:r>
            <a:r>
              <a:rPr lang="es-ES" sz="1400" dirty="0" err="1" smtClean="0"/>
              <a:t>Impact</a:t>
            </a:r>
            <a:r>
              <a:rPr lang="es-ES" sz="1400" dirty="0" smtClean="0"/>
              <a:t> </a:t>
            </a:r>
            <a:r>
              <a:rPr lang="es-ES" sz="1400" dirty="0"/>
              <a:t>of </a:t>
            </a:r>
            <a:r>
              <a:rPr lang="es-ES" sz="1400" dirty="0" err="1"/>
              <a:t>climate</a:t>
            </a:r>
            <a:r>
              <a:rPr lang="es-ES" sz="1400" dirty="0"/>
              <a:t> </a:t>
            </a:r>
            <a:r>
              <a:rPr lang="es-ES" sz="1400" dirty="0" err="1"/>
              <a:t>variability</a:t>
            </a:r>
            <a:r>
              <a:rPr lang="es-ES" sz="1400" dirty="0"/>
              <a:t> </a:t>
            </a:r>
            <a:r>
              <a:rPr lang="es-ES" sz="1400" dirty="0" err="1"/>
              <a:t>on</a:t>
            </a:r>
            <a:r>
              <a:rPr lang="es-ES" sz="1400" dirty="0"/>
              <a:t> </a:t>
            </a:r>
            <a:r>
              <a:rPr lang="es-ES" sz="1400" dirty="0" err="1"/>
              <a:t>summer</a:t>
            </a:r>
            <a:r>
              <a:rPr lang="es-ES" sz="1400" dirty="0"/>
              <a:t> </a:t>
            </a:r>
            <a:r>
              <a:rPr lang="es-ES" sz="1400" dirty="0" err="1"/>
              <a:t>fires</a:t>
            </a:r>
            <a:r>
              <a:rPr lang="es-ES" sz="1400" dirty="0"/>
              <a:t> in a </a:t>
            </a:r>
            <a:r>
              <a:rPr lang="es-ES" sz="1400" dirty="0" err="1"/>
              <a:t>Mediterranean</a:t>
            </a:r>
            <a:r>
              <a:rPr lang="es-ES" sz="1400" dirty="0"/>
              <a:t> </a:t>
            </a:r>
            <a:r>
              <a:rPr lang="es-ES" sz="1400" dirty="0" err="1"/>
              <a:t>environment</a:t>
            </a:r>
            <a:r>
              <a:rPr lang="es-ES" sz="1400" dirty="0"/>
              <a:t> (northeastern </a:t>
            </a:r>
            <a:r>
              <a:rPr lang="es-ES" sz="1400" dirty="0" err="1"/>
              <a:t>Iberian</a:t>
            </a:r>
            <a:r>
              <a:rPr lang="es-ES" sz="1400" dirty="0"/>
              <a:t> </a:t>
            </a:r>
            <a:r>
              <a:rPr lang="es-ES" sz="1400" dirty="0" err="1"/>
              <a:t>Peninsula</a:t>
            </a:r>
            <a:r>
              <a:rPr lang="es-ES" sz="1400" dirty="0"/>
              <a:t>). </a:t>
            </a:r>
            <a:r>
              <a:rPr lang="es-ES" sz="1400" dirty="0" err="1" smtClean="0"/>
              <a:t>Climatic</a:t>
            </a:r>
            <a:r>
              <a:rPr lang="es-ES" sz="1400" dirty="0" smtClean="0"/>
              <a:t> </a:t>
            </a:r>
            <a:r>
              <a:rPr lang="es-ES" sz="1400" dirty="0" err="1"/>
              <a:t>Change</a:t>
            </a:r>
            <a:r>
              <a:rPr lang="es-ES" sz="1400" dirty="0" smtClean="0"/>
              <a:t>, 2013</a:t>
            </a:r>
            <a:endParaRPr lang="es-ES" sz="1400" dirty="0" smtClean="0"/>
          </a:p>
          <a:p>
            <a:r>
              <a:rPr lang="es-ES" sz="1400" dirty="0"/>
              <a:t>Turco M., Llasat M. C., von </a:t>
            </a:r>
            <a:r>
              <a:rPr lang="es-ES" sz="1400" dirty="0" err="1"/>
              <a:t>Hardenberg</a:t>
            </a:r>
            <a:r>
              <a:rPr lang="es-ES" sz="1400" dirty="0"/>
              <a:t> J., Provenzale A. </a:t>
            </a:r>
            <a:r>
              <a:rPr lang="es-ES" sz="1400" dirty="0" err="1" smtClean="0">
                <a:solidFill>
                  <a:srgbClr val="004990"/>
                </a:solidFill>
                <a:cs typeface="Arial" charset="0"/>
              </a:rPr>
              <a:t>Climate</a:t>
            </a:r>
            <a:r>
              <a:rPr lang="es-ES" sz="1400" dirty="0" smtClean="0">
                <a:solidFill>
                  <a:srgbClr val="004990"/>
                </a:solidFill>
                <a:cs typeface="Arial" charset="0"/>
              </a:rPr>
              <a:t> </a:t>
            </a:r>
            <a:r>
              <a:rPr lang="es-ES" sz="1400" dirty="0" err="1">
                <a:solidFill>
                  <a:srgbClr val="004990"/>
                </a:solidFill>
                <a:cs typeface="Arial" charset="0"/>
              </a:rPr>
              <a:t>change</a:t>
            </a:r>
            <a:r>
              <a:rPr lang="es-ES" sz="1400" dirty="0">
                <a:solidFill>
                  <a:srgbClr val="004990"/>
                </a:solidFill>
                <a:cs typeface="Arial" charset="0"/>
              </a:rPr>
              <a:t> </a:t>
            </a:r>
            <a:r>
              <a:rPr lang="es-ES" sz="1400" dirty="0" err="1">
                <a:solidFill>
                  <a:srgbClr val="004990"/>
                </a:solidFill>
                <a:cs typeface="Arial" charset="0"/>
              </a:rPr>
              <a:t>impacts</a:t>
            </a:r>
            <a:r>
              <a:rPr lang="es-ES" sz="1400" dirty="0">
                <a:solidFill>
                  <a:srgbClr val="004990"/>
                </a:solidFill>
                <a:cs typeface="Arial" charset="0"/>
              </a:rPr>
              <a:t> </a:t>
            </a:r>
            <a:r>
              <a:rPr lang="es-ES" sz="1400" dirty="0" err="1">
                <a:solidFill>
                  <a:srgbClr val="004990"/>
                </a:solidFill>
                <a:cs typeface="Arial" charset="0"/>
              </a:rPr>
              <a:t>on</a:t>
            </a:r>
            <a:r>
              <a:rPr lang="es-ES" sz="1400" dirty="0">
                <a:solidFill>
                  <a:srgbClr val="004990"/>
                </a:solidFill>
                <a:cs typeface="Arial" charset="0"/>
              </a:rPr>
              <a:t> </a:t>
            </a:r>
            <a:r>
              <a:rPr lang="es-ES" sz="1400" dirty="0" err="1">
                <a:solidFill>
                  <a:srgbClr val="004990"/>
                </a:solidFill>
                <a:cs typeface="Arial" charset="0"/>
              </a:rPr>
              <a:t>wildfires</a:t>
            </a:r>
            <a:r>
              <a:rPr lang="es-ES" sz="1400" dirty="0">
                <a:solidFill>
                  <a:srgbClr val="004990"/>
                </a:solidFill>
                <a:cs typeface="Arial" charset="0"/>
              </a:rPr>
              <a:t> in a </a:t>
            </a:r>
            <a:r>
              <a:rPr lang="es-ES" sz="1400" dirty="0" err="1">
                <a:solidFill>
                  <a:srgbClr val="004990"/>
                </a:solidFill>
                <a:cs typeface="Arial" charset="0"/>
              </a:rPr>
              <a:t>Mediterranean</a:t>
            </a:r>
            <a:r>
              <a:rPr lang="es-ES" sz="1400" dirty="0">
                <a:solidFill>
                  <a:srgbClr val="004990"/>
                </a:solidFill>
                <a:cs typeface="Arial" charset="0"/>
              </a:rPr>
              <a:t> </a:t>
            </a:r>
            <a:r>
              <a:rPr lang="es-ES" sz="1400" dirty="0" err="1">
                <a:solidFill>
                  <a:srgbClr val="004990"/>
                </a:solidFill>
                <a:cs typeface="Arial" charset="0"/>
              </a:rPr>
              <a:t>environment</a:t>
            </a:r>
            <a:r>
              <a:rPr lang="es-ES" sz="1400" dirty="0">
                <a:solidFill>
                  <a:srgbClr val="004990"/>
                </a:solidFill>
                <a:cs typeface="Arial" charset="0"/>
              </a:rPr>
              <a:t>. </a:t>
            </a:r>
            <a:r>
              <a:rPr lang="es-ES" sz="1400" dirty="0" err="1">
                <a:solidFill>
                  <a:srgbClr val="004990"/>
                </a:solidFill>
                <a:cs typeface="Arial" charset="0"/>
              </a:rPr>
              <a:t>Climatic</a:t>
            </a:r>
            <a:r>
              <a:rPr lang="es-ES" sz="1400" dirty="0">
                <a:solidFill>
                  <a:srgbClr val="004990"/>
                </a:solidFill>
                <a:cs typeface="Arial" charset="0"/>
              </a:rPr>
              <a:t> </a:t>
            </a:r>
            <a:r>
              <a:rPr lang="es-ES" sz="1400" dirty="0" err="1">
                <a:solidFill>
                  <a:srgbClr val="004990"/>
                </a:solidFill>
                <a:cs typeface="Arial" charset="0"/>
              </a:rPr>
              <a:t>Change</a:t>
            </a:r>
            <a:r>
              <a:rPr lang="es-ES" sz="1400" dirty="0">
                <a:solidFill>
                  <a:srgbClr val="004990"/>
                </a:solidFill>
                <a:cs typeface="Arial" charset="0"/>
              </a:rPr>
              <a:t>, </a:t>
            </a:r>
            <a:r>
              <a:rPr lang="es-ES" sz="1400" dirty="0" smtClean="0">
                <a:solidFill>
                  <a:srgbClr val="004990"/>
                </a:solidFill>
                <a:cs typeface="Arial" charset="0"/>
              </a:rPr>
              <a:t>2014</a:t>
            </a:r>
            <a:endParaRPr lang="es-ES" sz="1400" dirty="0">
              <a:solidFill>
                <a:srgbClr val="004990"/>
              </a:solidFill>
              <a:cs typeface="Arial" charset="0"/>
            </a:endParaRPr>
          </a:p>
        </p:txBody>
      </p:sp>
    </p:spTree>
    <p:extLst>
      <p:ext uri="{BB962C8B-B14F-4D97-AF65-F5344CB8AC3E}">
        <p14:creationId xmlns:p14="http://schemas.microsoft.com/office/powerpoint/2010/main" val="3315436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4" y="144463"/>
            <a:ext cx="6335365" cy="696912"/>
          </a:xfrm>
        </p:spPr>
        <p:txBody>
          <a:bodyPr/>
          <a:lstStyle/>
          <a:p>
            <a:pPr>
              <a:defRPr/>
            </a:pPr>
            <a:r>
              <a:rPr lang="en-GB" dirty="0"/>
              <a:t>Climate change impacts on forest fires</a:t>
            </a:r>
          </a:p>
        </p:txBody>
      </p:sp>
      <p:sp>
        <p:nvSpPr>
          <p:cNvPr id="10" name="Rectángulo 9"/>
          <p:cNvSpPr/>
          <p:nvPr/>
        </p:nvSpPr>
        <p:spPr>
          <a:xfrm>
            <a:off x="2286000" y="2909799"/>
            <a:ext cx="4572000" cy="369332"/>
          </a:xfrm>
          <a:prstGeom prst="rect">
            <a:avLst/>
          </a:prstGeom>
        </p:spPr>
        <p:txBody>
          <a:bodyPr>
            <a:spAutoFit/>
          </a:bodyPr>
          <a:lstStyle/>
          <a:p>
            <a:endParaRPr lang="es-ES" dirty="0"/>
          </a:p>
        </p:txBody>
      </p:sp>
      <p:sp>
        <p:nvSpPr>
          <p:cNvPr id="21" name="CuadroTexto 20"/>
          <p:cNvSpPr txBox="1"/>
          <p:nvPr/>
        </p:nvSpPr>
        <p:spPr>
          <a:xfrm>
            <a:off x="107504" y="989682"/>
            <a:ext cx="9036496" cy="523220"/>
          </a:xfrm>
          <a:prstGeom prst="rect">
            <a:avLst/>
          </a:prstGeom>
          <a:noFill/>
        </p:spPr>
        <p:txBody>
          <a:bodyPr wrap="square" rtlCol="0">
            <a:spAutoFit/>
          </a:bodyPr>
          <a:lstStyle/>
          <a:p>
            <a:r>
              <a:rPr lang="en-GB" sz="2800" dirty="0"/>
              <a:t>Climate driven changes in</a:t>
            </a:r>
            <a:r>
              <a:rPr lang="en-GB" sz="2800" dirty="0">
                <a:solidFill>
                  <a:srgbClr val="004990"/>
                </a:solidFill>
                <a:cs typeface="Arial" charset="0"/>
              </a:rPr>
              <a:t> Mediterranean fires</a:t>
            </a:r>
            <a:endParaRPr lang="es-ES" sz="2800" dirty="0"/>
          </a:p>
        </p:txBody>
      </p:sp>
      <p:pic>
        <p:nvPicPr>
          <p:cNvPr id="8" name="Imagen 7" descr="BA_NF_eum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637754"/>
            <a:ext cx="5616624" cy="4181266"/>
          </a:xfrm>
          <a:prstGeom prst="rect">
            <a:avLst/>
          </a:prstGeom>
          <a:solidFill>
            <a:srgbClr val="FFFFFF"/>
          </a:solidFill>
        </p:spPr>
      </p:pic>
      <p:cxnSp>
        <p:nvCxnSpPr>
          <p:cNvPr id="7" name="Conector recto 6"/>
          <p:cNvCxnSpPr>
            <a:cxnSpLocks noChangeShapeType="1"/>
          </p:cNvCxnSpPr>
          <p:nvPr/>
        </p:nvCxnSpPr>
        <p:spPr bwMode="auto">
          <a:xfrm>
            <a:off x="971600" y="3437954"/>
            <a:ext cx="3960440" cy="1296144"/>
          </a:xfrm>
          <a:prstGeom prst="line">
            <a:avLst/>
          </a:prstGeom>
          <a:noFill/>
          <a:ln w="25400">
            <a:solidFill>
              <a:srgbClr val="000000"/>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9" name="Agrupar 8"/>
          <p:cNvGrpSpPr>
            <a:grpSpLocks/>
          </p:cNvGrpSpPr>
          <p:nvPr/>
        </p:nvGrpSpPr>
        <p:grpSpPr bwMode="auto">
          <a:xfrm>
            <a:off x="2843808" y="3509962"/>
            <a:ext cx="504056" cy="1151830"/>
            <a:chOff x="6300192" y="4365104"/>
            <a:chExt cx="288032" cy="1296144"/>
          </a:xfrm>
        </p:grpSpPr>
        <p:cxnSp>
          <p:nvCxnSpPr>
            <p:cNvPr id="11" name="Conector recto de flecha 10"/>
            <p:cNvCxnSpPr>
              <a:cxnSpLocks noChangeShapeType="1"/>
            </p:cNvCxnSpPr>
            <p:nvPr/>
          </p:nvCxnSpPr>
          <p:spPr bwMode="auto">
            <a:xfrm flipV="1">
              <a:off x="6445267" y="4365104"/>
              <a:ext cx="0" cy="1296144"/>
            </a:xfrm>
            <a:prstGeom prst="straightConnector1">
              <a:avLst/>
            </a:prstGeom>
            <a:noFill/>
            <a:ln w="25400">
              <a:solidFill>
                <a:srgbClr val="000000"/>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Conector recto 11"/>
            <p:cNvCxnSpPr>
              <a:cxnSpLocks noChangeShapeType="1"/>
            </p:cNvCxnSpPr>
            <p:nvPr/>
          </p:nvCxnSpPr>
          <p:spPr bwMode="auto">
            <a:xfrm>
              <a:off x="6300192" y="4365104"/>
              <a:ext cx="288032" cy="0"/>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Conector recto 12"/>
            <p:cNvCxnSpPr>
              <a:cxnSpLocks noChangeShapeType="1"/>
            </p:cNvCxnSpPr>
            <p:nvPr/>
          </p:nvCxnSpPr>
          <p:spPr bwMode="auto">
            <a:xfrm>
              <a:off x="6300192" y="5661248"/>
              <a:ext cx="288032" cy="0"/>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4" name="Rectángulo 3"/>
          <p:cNvSpPr/>
          <p:nvPr/>
        </p:nvSpPr>
        <p:spPr>
          <a:xfrm>
            <a:off x="5796136" y="1684176"/>
            <a:ext cx="3384376" cy="4058034"/>
          </a:xfrm>
          <a:prstGeom prst="rect">
            <a:avLst/>
          </a:prstGeom>
        </p:spPr>
        <p:txBody>
          <a:bodyPr wrap="square">
            <a:spAutoFit/>
          </a:bodyPr>
          <a:lstStyle/>
          <a:p>
            <a:r>
              <a:rPr lang="en-GB" dirty="0" smtClean="0">
                <a:cs typeface="Arial" charset="0"/>
              </a:rPr>
              <a:t>Two main working hypotheses :</a:t>
            </a:r>
          </a:p>
          <a:p>
            <a:pPr>
              <a:buFontTx/>
              <a:buAutoNum type="arabicPeriod"/>
            </a:pPr>
            <a:endParaRPr lang="en-GB" dirty="0" smtClean="0">
              <a:cs typeface="Arial" charset="0"/>
            </a:endParaRPr>
          </a:p>
          <a:p>
            <a:pPr>
              <a:buFontTx/>
              <a:buAutoNum type="arabicPeriod"/>
            </a:pPr>
            <a:r>
              <a:rPr lang="en-GB" dirty="0" smtClean="0">
                <a:cs typeface="Arial" charset="0"/>
              </a:rPr>
              <a:t> Anthropogenic </a:t>
            </a:r>
            <a:r>
              <a:rPr lang="en-GB" dirty="0">
                <a:cs typeface="Arial" charset="0"/>
              </a:rPr>
              <a:t>effects and climate trends </a:t>
            </a:r>
          </a:p>
          <a:p>
            <a:r>
              <a:rPr lang="en-GB" dirty="0">
                <a:cs typeface="Arial" charset="0"/>
              </a:rPr>
              <a:t>are “</a:t>
            </a:r>
            <a:r>
              <a:rPr lang="en-GB" altLang="ja-JP" dirty="0">
                <a:cs typeface="Arial" charset="0"/>
              </a:rPr>
              <a:t>slowly changing factors</a:t>
            </a:r>
            <a:r>
              <a:rPr lang="en-GB" dirty="0">
                <a:cs typeface="Arial" charset="0"/>
              </a:rPr>
              <a:t>”</a:t>
            </a:r>
            <a:r>
              <a:rPr lang="en-GB" altLang="ja-JP" dirty="0">
                <a:cs typeface="Arial" charset="0"/>
              </a:rPr>
              <a:t>. </a:t>
            </a:r>
          </a:p>
          <a:p>
            <a:r>
              <a:rPr lang="en-GB" dirty="0">
                <a:cs typeface="Arial" charset="0"/>
              </a:rPr>
              <a:t>They drive variations </a:t>
            </a:r>
          </a:p>
          <a:p>
            <a:r>
              <a:rPr lang="en-GB" dirty="0">
                <a:cs typeface="Arial" charset="0"/>
              </a:rPr>
              <a:t>on the scales of decades </a:t>
            </a:r>
          </a:p>
          <a:p>
            <a:endParaRPr lang="en-GB" dirty="0" smtClean="0">
              <a:cs typeface="Arial" charset="0"/>
            </a:endParaRPr>
          </a:p>
          <a:p>
            <a:pPr>
              <a:lnSpc>
                <a:spcPct val="90000"/>
              </a:lnSpc>
            </a:pPr>
            <a:r>
              <a:rPr lang="en-GB" dirty="0" smtClean="0">
                <a:cs typeface="Arial" charset="0"/>
              </a:rPr>
              <a:t>2. Although most fires are ignited by people, </a:t>
            </a:r>
          </a:p>
          <a:p>
            <a:pPr>
              <a:lnSpc>
                <a:spcPct val="90000"/>
              </a:lnSpc>
            </a:pPr>
            <a:r>
              <a:rPr lang="en-GB" dirty="0" smtClean="0">
                <a:cs typeface="Arial" charset="0"/>
              </a:rPr>
              <a:t>the year-to-year changes in the ease of ignition </a:t>
            </a:r>
          </a:p>
          <a:p>
            <a:pPr>
              <a:lnSpc>
                <a:spcPct val="90000"/>
              </a:lnSpc>
            </a:pPr>
            <a:r>
              <a:rPr lang="en-GB" dirty="0" smtClean="0">
                <a:cs typeface="Arial" charset="0"/>
              </a:rPr>
              <a:t>and in the burned areas, </a:t>
            </a:r>
          </a:p>
          <a:p>
            <a:pPr>
              <a:lnSpc>
                <a:spcPct val="90000"/>
              </a:lnSpc>
            </a:pPr>
            <a:r>
              <a:rPr lang="en-GB" dirty="0" smtClean="0">
                <a:cs typeface="Arial" charset="0"/>
              </a:rPr>
              <a:t>are mainly related to the interannual climate variability</a:t>
            </a:r>
            <a:endParaRPr lang="en-GB" dirty="0">
              <a:cs typeface="Arial" charset="0"/>
            </a:endParaRPr>
          </a:p>
        </p:txBody>
      </p:sp>
      <p:sp>
        <p:nvSpPr>
          <p:cNvPr id="15" name="Rectángulo 14"/>
          <p:cNvSpPr/>
          <p:nvPr/>
        </p:nvSpPr>
        <p:spPr>
          <a:xfrm>
            <a:off x="323528" y="6030242"/>
            <a:ext cx="8352928" cy="954107"/>
          </a:xfrm>
          <a:prstGeom prst="rect">
            <a:avLst/>
          </a:prstGeom>
        </p:spPr>
        <p:txBody>
          <a:bodyPr wrap="square">
            <a:spAutoFit/>
          </a:bodyPr>
          <a:lstStyle/>
          <a:p>
            <a:r>
              <a:rPr lang="es-ES" sz="1400" dirty="0" smtClean="0"/>
              <a:t>Turco </a:t>
            </a:r>
            <a:r>
              <a:rPr lang="es-ES" sz="1400" dirty="0"/>
              <a:t>M., Llasat M. C., von </a:t>
            </a:r>
            <a:r>
              <a:rPr lang="es-ES" sz="1400" dirty="0" err="1"/>
              <a:t>Hardenberg</a:t>
            </a:r>
            <a:r>
              <a:rPr lang="es-ES" sz="1400" dirty="0"/>
              <a:t> J., Provenzale </a:t>
            </a:r>
            <a:r>
              <a:rPr lang="es-ES" sz="1400" dirty="0" smtClean="0"/>
              <a:t>A. </a:t>
            </a:r>
            <a:r>
              <a:rPr lang="es-ES" sz="1400" dirty="0" err="1" smtClean="0"/>
              <a:t>Impact</a:t>
            </a:r>
            <a:r>
              <a:rPr lang="es-ES" sz="1400" dirty="0" smtClean="0"/>
              <a:t> </a:t>
            </a:r>
            <a:r>
              <a:rPr lang="es-ES" sz="1400" dirty="0"/>
              <a:t>of </a:t>
            </a:r>
            <a:r>
              <a:rPr lang="es-ES" sz="1400" dirty="0" err="1"/>
              <a:t>climate</a:t>
            </a:r>
            <a:r>
              <a:rPr lang="es-ES" sz="1400" dirty="0"/>
              <a:t> </a:t>
            </a:r>
            <a:r>
              <a:rPr lang="es-ES" sz="1400" dirty="0" err="1"/>
              <a:t>variability</a:t>
            </a:r>
            <a:r>
              <a:rPr lang="es-ES" sz="1400" dirty="0"/>
              <a:t> </a:t>
            </a:r>
            <a:r>
              <a:rPr lang="es-ES" sz="1400" dirty="0" err="1"/>
              <a:t>on</a:t>
            </a:r>
            <a:r>
              <a:rPr lang="es-ES" sz="1400" dirty="0"/>
              <a:t> </a:t>
            </a:r>
            <a:r>
              <a:rPr lang="es-ES" sz="1400" dirty="0" err="1"/>
              <a:t>summer</a:t>
            </a:r>
            <a:r>
              <a:rPr lang="es-ES" sz="1400" dirty="0"/>
              <a:t> </a:t>
            </a:r>
            <a:r>
              <a:rPr lang="es-ES" sz="1400" dirty="0" err="1"/>
              <a:t>fires</a:t>
            </a:r>
            <a:r>
              <a:rPr lang="es-ES" sz="1400" dirty="0"/>
              <a:t> in a </a:t>
            </a:r>
            <a:r>
              <a:rPr lang="es-ES" sz="1400" dirty="0" err="1"/>
              <a:t>Mediterranean</a:t>
            </a:r>
            <a:r>
              <a:rPr lang="es-ES" sz="1400" dirty="0"/>
              <a:t> </a:t>
            </a:r>
            <a:r>
              <a:rPr lang="es-ES" sz="1400" dirty="0" err="1"/>
              <a:t>environment</a:t>
            </a:r>
            <a:r>
              <a:rPr lang="es-ES" sz="1400" dirty="0"/>
              <a:t> (northeastern </a:t>
            </a:r>
            <a:r>
              <a:rPr lang="es-ES" sz="1400" dirty="0" err="1"/>
              <a:t>Iberian</a:t>
            </a:r>
            <a:r>
              <a:rPr lang="es-ES" sz="1400" dirty="0"/>
              <a:t> </a:t>
            </a:r>
            <a:r>
              <a:rPr lang="es-ES" sz="1400" dirty="0" err="1"/>
              <a:t>Peninsula</a:t>
            </a:r>
            <a:r>
              <a:rPr lang="es-ES" sz="1400" dirty="0"/>
              <a:t>). </a:t>
            </a:r>
            <a:r>
              <a:rPr lang="es-ES" sz="1400" dirty="0" err="1" smtClean="0"/>
              <a:t>Climatic</a:t>
            </a:r>
            <a:r>
              <a:rPr lang="es-ES" sz="1400" dirty="0" smtClean="0"/>
              <a:t> </a:t>
            </a:r>
            <a:r>
              <a:rPr lang="es-ES" sz="1400" dirty="0" err="1"/>
              <a:t>Change</a:t>
            </a:r>
            <a:r>
              <a:rPr lang="es-ES" sz="1400" dirty="0" smtClean="0"/>
              <a:t>, 2013</a:t>
            </a:r>
            <a:endParaRPr lang="es-ES" sz="1400" dirty="0" smtClean="0"/>
          </a:p>
          <a:p>
            <a:r>
              <a:rPr lang="es-ES" sz="1400" dirty="0"/>
              <a:t>Turco M., Llasat M. C., von </a:t>
            </a:r>
            <a:r>
              <a:rPr lang="es-ES" sz="1400" dirty="0" err="1"/>
              <a:t>Hardenberg</a:t>
            </a:r>
            <a:r>
              <a:rPr lang="es-ES" sz="1400" dirty="0"/>
              <a:t> J., Provenzale A. </a:t>
            </a:r>
            <a:r>
              <a:rPr lang="es-ES" sz="1400" dirty="0" err="1" smtClean="0">
                <a:solidFill>
                  <a:srgbClr val="004990"/>
                </a:solidFill>
                <a:cs typeface="Arial" charset="0"/>
              </a:rPr>
              <a:t>Climate</a:t>
            </a:r>
            <a:r>
              <a:rPr lang="es-ES" sz="1400" dirty="0" smtClean="0">
                <a:solidFill>
                  <a:srgbClr val="004990"/>
                </a:solidFill>
                <a:cs typeface="Arial" charset="0"/>
              </a:rPr>
              <a:t> </a:t>
            </a:r>
            <a:r>
              <a:rPr lang="es-ES" sz="1400" dirty="0" err="1">
                <a:solidFill>
                  <a:srgbClr val="004990"/>
                </a:solidFill>
                <a:cs typeface="Arial" charset="0"/>
              </a:rPr>
              <a:t>change</a:t>
            </a:r>
            <a:r>
              <a:rPr lang="es-ES" sz="1400" dirty="0">
                <a:solidFill>
                  <a:srgbClr val="004990"/>
                </a:solidFill>
                <a:cs typeface="Arial" charset="0"/>
              </a:rPr>
              <a:t> </a:t>
            </a:r>
            <a:r>
              <a:rPr lang="es-ES" sz="1400" dirty="0" err="1">
                <a:solidFill>
                  <a:srgbClr val="004990"/>
                </a:solidFill>
                <a:cs typeface="Arial" charset="0"/>
              </a:rPr>
              <a:t>impacts</a:t>
            </a:r>
            <a:r>
              <a:rPr lang="es-ES" sz="1400" dirty="0">
                <a:solidFill>
                  <a:srgbClr val="004990"/>
                </a:solidFill>
                <a:cs typeface="Arial" charset="0"/>
              </a:rPr>
              <a:t> </a:t>
            </a:r>
            <a:r>
              <a:rPr lang="es-ES" sz="1400" dirty="0" err="1">
                <a:solidFill>
                  <a:srgbClr val="004990"/>
                </a:solidFill>
                <a:cs typeface="Arial" charset="0"/>
              </a:rPr>
              <a:t>on</a:t>
            </a:r>
            <a:r>
              <a:rPr lang="es-ES" sz="1400" dirty="0">
                <a:solidFill>
                  <a:srgbClr val="004990"/>
                </a:solidFill>
                <a:cs typeface="Arial" charset="0"/>
              </a:rPr>
              <a:t> </a:t>
            </a:r>
            <a:r>
              <a:rPr lang="es-ES" sz="1400" dirty="0" err="1">
                <a:solidFill>
                  <a:srgbClr val="004990"/>
                </a:solidFill>
                <a:cs typeface="Arial" charset="0"/>
              </a:rPr>
              <a:t>wildfires</a:t>
            </a:r>
            <a:r>
              <a:rPr lang="es-ES" sz="1400" dirty="0">
                <a:solidFill>
                  <a:srgbClr val="004990"/>
                </a:solidFill>
                <a:cs typeface="Arial" charset="0"/>
              </a:rPr>
              <a:t> in a </a:t>
            </a:r>
            <a:r>
              <a:rPr lang="es-ES" sz="1400" dirty="0" err="1">
                <a:solidFill>
                  <a:srgbClr val="004990"/>
                </a:solidFill>
                <a:cs typeface="Arial" charset="0"/>
              </a:rPr>
              <a:t>Mediterranean</a:t>
            </a:r>
            <a:r>
              <a:rPr lang="es-ES" sz="1400" dirty="0">
                <a:solidFill>
                  <a:srgbClr val="004990"/>
                </a:solidFill>
                <a:cs typeface="Arial" charset="0"/>
              </a:rPr>
              <a:t> </a:t>
            </a:r>
            <a:r>
              <a:rPr lang="es-ES" sz="1400" dirty="0" err="1">
                <a:solidFill>
                  <a:srgbClr val="004990"/>
                </a:solidFill>
                <a:cs typeface="Arial" charset="0"/>
              </a:rPr>
              <a:t>environment</a:t>
            </a:r>
            <a:r>
              <a:rPr lang="es-ES" sz="1400" dirty="0">
                <a:solidFill>
                  <a:srgbClr val="004990"/>
                </a:solidFill>
                <a:cs typeface="Arial" charset="0"/>
              </a:rPr>
              <a:t>. </a:t>
            </a:r>
            <a:r>
              <a:rPr lang="es-ES" sz="1400" dirty="0" err="1">
                <a:solidFill>
                  <a:srgbClr val="004990"/>
                </a:solidFill>
                <a:cs typeface="Arial" charset="0"/>
              </a:rPr>
              <a:t>Climatic</a:t>
            </a:r>
            <a:r>
              <a:rPr lang="es-ES" sz="1400" dirty="0">
                <a:solidFill>
                  <a:srgbClr val="004990"/>
                </a:solidFill>
                <a:cs typeface="Arial" charset="0"/>
              </a:rPr>
              <a:t> </a:t>
            </a:r>
            <a:r>
              <a:rPr lang="es-ES" sz="1400" dirty="0" err="1">
                <a:solidFill>
                  <a:srgbClr val="004990"/>
                </a:solidFill>
                <a:cs typeface="Arial" charset="0"/>
              </a:rPr>
              <a:t>Change</a:t>
            </a:r>
            <a:r>
              <a:rPr lang="es-ES" sz="1400" dirty="0">
                <a:solidFill>
                  <a:srgbClr val="004990"/>
                </a:solidFill>
                <a:cs typeface="Arial" charset="0"/>
              </a:rPr>
              <a:t>, </a:t>
            </a:r>
            <a:r>
              <a:rPr lang="es-ES" sz="1400" dirty="0" smtClean="0">
                <a:solidFill>
                  <a:srgbClr val="004990"/>
                </a:solidFill>
                <a:cs typeface="Arial" charset="0"/>
              </a:rPr>
              <a:t>2014</a:t>
            </a:r>
            <a:endParaRPr lang="es-ES" sz="1400" dirty="0">
              <a:solidFill>
                <a:srgbClr val="004990"/>
              </a:solidFill>
              <a:cs typeface="Arial" charset="0"/>
            </a:endParaRPr>
          </a:p>
        </p:txBody>
      </p:sp>
    </p:spTree>
    <p:extLst>
      <p:ext uri="{BB962C8B-B14F-4D97-AF65-F5344CB8AC3E}">
        <p14:creationId xmlns:p14="http://schemas.microsoft.com/office/powerpoint/2010/main" val="36996013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4" y="144463"/>
            <a:ext cx="6263357" cy="696912"/>
          </a:xfrm>
        </p:spPr>
        <p:txBody>
          <a:bodyPr/>
          <a:lstStyle/>
          <a:p>
            <a:pPr>
              <a:defRPr/>
            </a:pPr>
            <a:r>
              <a:rPr lang="en-GB" dirty="0"/>
              <a:t>Climate change impacts on forest fires</a:t>
            </a:r>
          </a:p>
        </p:txBody>
      </p:sp>
      <p:sp>
        <p:nvSpPr>
          <p:cNvPr id="3" name="Rectángulo 2"/>
          <p:cNvSpPr/>
          <p:nvPr/>
        </p:nvSpPr>
        <p:spPr>
          <a:xfrm>
            <a:off x="0" y="6030242"/>
            <a:ext cx="8964488" cy="954107"/>
          </a:xfrm>
          <a:prstGeom prst="rect">
            <a:avLst/>
          </a:prstGeom>
        </p:spPr>
        <p:txBody>
          <a:bodyPr wrap="square">
            <a:spAutoFit/>
          </a:bodyPr>
          <a:lstStyle/>
          <a:p>
            <a:r>
              <a:rPr lang="en-GB" sz="1400" dirty="0">
                <a:solidFill>
                  <a:srgbClr val="004990"/>
                </a:solidFill>
              </a:rPr>
              <a:t>M. Turco; J. Bedía; F. Di </a:t>
            </a:r>
            <a:r>
              <a:rPr lang="en-GB" sz="1400" dirty="0" err="1">
                <a:solidFill>
                  <a:srgbClr val="004990"/>
                </a:solidFill>
              </a:rPr>
              <a:t>Liberto</a:t>
            </a:r>
            <a:r>
              <a:rPr lang="en-GB" sz="1400" dirty="0">
                <a:solidFill>
                  <a:srgbClr val="004990"/>
                </a:solidFill>
              </a:rPr>
              <a:t>; P. </a:t>
            </a:r>
            <a:r>
              <a:rPr lang="en-GB" sz="1400" dirty="0" err="1">
                <a:solidFill>
                  <a:srgbClr val="004990"/>
                </a:solidFill>
              </a:rPr>
              <a:t>Fiorucci</a:t>
            </a:r>
            <a:r>
              <a:rPr lang="en-GB" sz="1400" dirty="0">
                <a:solidFill>
                  <a:srgbClr val="004990"/>
                </a:solidFill>
              </a:rPr>
              <a:t>; J. von Hardenberg; N. Koutsias; M. C. Llasat; F. </a:t>
            </a:r>
            <a:r>
              <a:rPr lang="en-GB" sz="1400" dirty="0" err="1">
                <a:solidFill>
                  <a:srgbClr val="004990"/>
                </a:solidFill>
              </a:rPr>
              <a:t>Xystrakis</a:t>
            </a:r>
            <a:r>
              <a:rPr lang="en-GB" sz="1400" dirty="0">
                <a:solidFill>
                  <a:srgbClr val="004990"/>
                </a:solidFill>
              </a:rPr>
              <a:t>; A. Provenzale. Decreasing Fires in Mediterranean Europe. </a:t>
            </a:r>
            <a:r>
              <a:rPr lang="en-GB" sz="1400" dirty="0" err="1" smtClean="0">
                <a:solidFill>
                  <a:srgbClr val="004990"/>
                </a:solidFill>
              </a:rPr>
              <a:t>Plos</a:t>
            </a:r>
            <a:r>
              <a:rPr lang="en-GB" sz="1400" dirty="0" smtClean="0">
                <a:solidFill>
                  <a:srgbClr val="004990"/>
                </a:solidFill>
              </a:rPr>
              <a:t> One, </a:t>
            </a:r>
            <a:r>
              <a:rPr lang="en-GB" sz="1400" dirty="0" smtClean="0">
                <a:solidFill>
                  <a:srgbClr val="004990"/>
                </a:solidFill>
              </a:rPr>
              <a:t>2016a</a:t>
            </a:r>
            <a:endParaRPr lang="en-GB" sz="1400" dirty="0">
              <a:solidFill>
                <a:srgbClr val="004990"/>
              </a:solidFill>
            </a:endParaRPr>
          </a:p>
          <a:p>
            <a:r>
              <a:rPr lang="en-GB" sz="1400" dirty="0" smtClean="0"/>
              <a:t>Turco</a:t>
            </a:r>
            <a:r>
              <a:rPr lang="en-GB" sz="1400" dirty="0"/>
              <a:t>, M., von Hardenberg, J., AghaKouchak, A., Llasat, M. C., Provenzale A., Trigo R. The key role of drought in summer fires in Mediterranean Europe. In preparation</a:t>
            </a:r>
            <a:r>
              <a:rPr lang="it-IT" sz="1400" dirty="0"/>
              <a:t> </a:t>
            </a:r>
            <a:endParaRPr lang="es-ES" sz="1400" dirty="0"/>
          </a:p>
        </p:txBody>
      </p:sp>
      <p:sp>
        <p:nvSpPr>
          <p:cNvPr id="11" name="1 Título"/>
          <p:cNvSpPr txBox="1">
            <a:spLocks/>
          </p:cNvSpPr>
          <p:nvPr/>
        </p:nvSpPr>
        <p:spPr>
          <a:xfrm>
            <a:off x="251520" y="989682"/>
            <a:ext cx="8229600" cy="2088232"/>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eaLnBrk="1" hangingPunct="1"/>
            <a:r>
              <a:rPr lang="en-GB" sz="1800" dirty="0" smtClean="0">
                <a:solidFill>
                  <a:srgbClr val="004990"/>
                </a:solidFill>
                <a:latin typeface="Arial" charset="0"/>
                <a:cs typeface="Arial" charset="0"/>
              </a:rPr>
              <a:t>Climate-fire empirical model: </a:t>
            </a:r>
          </a:p>
          <a:p>
            <a:pPr algn="ctr" eaLnBrk="1" hangingPunct="1"/>
            <a:r>
              <a:rPr lang="en-GB" sz="1800" i="1" dirty="0" smtClean="0">
                <a:solidFill>
                  <a:srgbClr val="004990"/>
                </a:solidFill>
                <a:latin typeface="Arial" charset="0"/>
                <a:cs typeface="Arial" charset="0"/>
              </a:rPr>
              <a:t> </a:t>
            </a:r>
            <a:r>
              <a:rPr lang="en-GB" sz="1800" i="1" dirty="0">
                <a:solidFill>
                  <a:srgbClr val="004990"/>
                </a:solidFill>
                <a:latin typeface="Arial" charset="0"/>
                <a:cs typeface="Arial" charset="0"/>
              </a:rPr>
              <a:t>Y = a CC + b </a:t>
            </a:r>
            <a:r>
              <a:rPr lang="en-GB" sz="1800" i="1" dirty="0" smtClean="0">
                <a:solidFill>
                  <a:srgbClr val="004990"/>
                </a:solidFill>
                <a:latin typeface="Arial" charset="0"/>
                <a:cs typeface="Arial" charset="0"/>
              </a:rPr>
              <a:t>AC </a:t>
            </a:r>
            <a:r>
              <a:rPr lang="en-GB" sz="1800" i="1" dirty="0">
                <a:solidFill>
                  <a:srgbClr val="004990"/>
                </a:solidFill>
                <a:latin typeface="Arial" charset="0"/>
                <a:cs typeface="Arial" charset="0"/>
              </a:rPr>
              <a:t>+ </a:t>
            </a:r>
            <a:r>
              <a:rPr lang="en-GB" sz="1800" i="1" dirty="0" err="1" smtClean="0">
                <a:solidFill>
                  <a:srgbClr val="004990"/>
                </a:solidFill>
                <a:latin typeface="Arial" charset="0"/>
                <a:cs typeface="Arial" charset="0"/>
              </a:rPr>
              <a:t>ε</a:t>
            </a:r>
            <a:endParaRPr lang="en-GB" sz="1800" i="1" dirty="0" smtClean="0">
              <a:solidFill>
                <a:srgbClr val="004990"/>
              </a:solidFill>
              <a:latin typeface="Arial" charset="0"/>
              <a:cs typeface="Arial" charset="0"/>
            </a:endParaRPr>
          </a:p>
          <a:p>
            <a:pPr marL="514350" indent="-514350" eaLnBrk="1" hangingPunct="1">
              <a:buFont typeface="Arial" charset="0"/>
              <a:buNone/>
            </a:pPr>
            <a:r>
              <a:rPr lang="en-GB" sz="1800" dirty="0">
                <a:solidFill>
                  <a:srgbClr val="004990"/>
                </a:solidFill>
                <a:latin typeface="Arial" charset="0"/>
                <a:cs typeface="Arial" charset="0"/>
              </a:rPr>
              <a:t>where </a:t>
            </a:r>
            <a:r>
              <a:rPr lang="en-GB" sz="1800" i="1" dirty="0">
                <a:solidFill>
                  <a:srgbClr val="004990"/>
                </a:solidFill>
                <a:latin typeface="Arial" charset="0"/>
                <a:cs typeface="Arial" charset="0"/>
              </a:rPr>
              <a:t>Y = log(BA</a:t>
            </a:r>
            <a:r>
              <a:rPr lang="en-GB" sz="1800" i="1" dirty="0" smtClean="0">
                <a:solidFill>
                  <a:srgbClr val="004990"/>
                </a:solidFill>
                <a:latin typeface="Arial" charset="0"/>
                <a:cs typeface="Arial" charset="0"/>
              </a:rPr>
              <a:t>)  </a:t>
            </a:r>
            <a:r>
              <a:rPr lang="en-GB" sz="1800" dirty="0">
                <a:solidFill>
                  <a:srgbClr val="004990"/>
                </a:solidFill>
                <a:latin typeface="Arial" charset="0"/>
                <a:cs typeface="Arial" charset="0"/>
              </a:rPr>
              <a:t>or</a:t>
            </a:r>
            <a:r>
              <a:rPr lang="en-GB" sz="1800" i="1" dirty="0">
                <a:solidFill>
                  <a:srgbClr val="004990"/>
                </a:solidFill>
                <a:latin typeface="Arial" charset="0"/>
                <a:cs typeface="Arial" charset="0"/>
              </a:rPr>
              <a:t> log(NF) </a:t>
            </a:r>
          </a:p>
          <a:p>
            <a:pPr marL="514350" indent="-514350" eaLnBrk="1" hangingPunct="1">
              <a:buFont typeface="Arial" charset="0"/>
              <a:buNone/>
            </a:pPr>
            <a:r>
              <a:rPr lang="en-GB" sz="1800" i="1" dirty="0">
                <a:solidFill>
                  <a:srgbClr val="004990"/>
                </a:solidFill>
                <a:latin typeface="Arial" charset="0"/>
                <a:cs typeface="Arial" charset="0"/>
              </a:rPr>
              <a:t>CC </a:t>
            </a:r>
            <a:r>
              <a:rPr lang="en-GB" sz="1800" dirty="0">
                <a:solidFill>
                  <a:srgbClr val="004990"/>
                </a:solidFill>
                <a:latin typeface="Arial" charset="0"/>
                <a:cs typeface="Arial" charset="0"/>
              </a:rPr>
              <a:t>= Coincident Climate</a:t>
            </a:r>
          </a:p>
          <a:p>
            <a:pPr marL="514350" indent="-514350" eaLnBrk="1" hangingPunct="1">
              <a:buFont typeface="Arial" charset="0"/>
              <a:buNone/>
            </a:pPr>
            <a:r>
              <a:rPr lang="en-GB" sz="1800" i="1" dirty="0">
                <a:solidFill>
                  <a:srgbClr val="004990"/>
                </a:solidFill>
                <a:latin typeface="Arial" charset="0"/>
                <a:cs typeface="Arial" charset="0"/>
              </a:rPr>
              <a:t>AC </a:t>
            </a:r>
            <a:r>
              <a:rPr lang="en-GB" sz="1800" dirty="0">
                <a:solidFill>
                  <a:srgbClr val="004990"/>
                </a:solidFill>
                <a:latin typeface="Arial" charset="0"/>
                <a:cs typeface="Arial" charset="0"/>
              </a:rPr>
              <a:t>= Antecedent </a:t>
            </a:r>
            <a:r>
              <a:rPr lang="en-GB" sz="1800" dirty="0" smtClean="0">
                <a:solidFill>
                  <a:srgbClr val="004990"/>
                </a:solidFill>
                <a:latin typeface="Arial" charset="0"/>
                <a:cs typeface="Arial" charset="0"/>
              </a:rPr>
              <a:t>Climate</a:t>
            </a:r>
            <a:endParaRPr lang="en-GB" sz="1800" dirty="0">
              <a:solidFill>
                <a:srgbClr val="004990"/>
              </a:solidFill>
              <a:latin typeface="Arial" charset="0"/>
              <a:cs typeface="Arial" charset="0"/>
            </a:endParaRPr>
          </a:p>
          <a:p>
            <a:pPr marL="514350" indent="-514350" eaLnBrk="1" hangingPunct="1">
              <a:buFont typeface="Arial" charset="0"/>
              <a:buNone/>
            </a:pPr>
            <a:r>
              <a:rPr lang="en-GB" sz="1800" dirty="0" smtClean="0">
                <a:solidFill>
                  <a:srgbClr val="004990"/>
                </a:solidFill>
                <a:latin typeface="Arial" charset="0"/>
                <a:cs typeface="Arial" charset="0"/>
              </a:rPr>
              <a:t>(predictor and predictand are detrended)</a:t>
            </a:r>
            <a:endParaRPr lang="en-GB" sz="1800" dirty="0">
              <a:solidFill>
                <a:srgbClr val="004990"/>
              </a:solidFill>
              <a:latin typeface="Arial" charset="0"/>
              <a:cs typeface="Arial" charset="0"/>
            </a:endParaRPr>
          </a:p>
          <a:p>
            <a:pPr eaLnBrk="1" hangingPunct="1"/>
            <a:endParaRPr lang="en-GB" sz="1800" i="1" dirty="0">
              <a:solidFill>
                <a:srgbClr val="004990"/>
              </a:solidFill>
              <a:latin typeface="Arial" charset="0"/>
              <a:cs typeface="Arial" charset="0"/>
            </a:endParaRPr>
          </a:p>
          <a:p>
            <a:pPr eaLnBrk="1" hangingPunct="1"/>
            <a:endParaRPr lang="en-GB" sz="1800" dirty="0">
              <a:solidFill>
                <a:srgbClr val="004990"/>
              </a:solidFill>
              <a:latin typeface="Arial" charset="0"/>
              <a:cs typeface="Arial" charset="0"/>
            </a:endParaRPr>
          </a:p>
        </p:txBody>
      </p:sp>
    </p:spTree>
    <p:extLst>
      <p:ext uri="{BB962C8B-B14F-4D97-AF65-F5344CB8AC3E}">
        <p14:creationId xmlns:p14="http://schemas.microsoft.com/office/powerpoint/2010/main" val="30434077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4" y="144463"/>
            <a:ext cx="6263357" cy="696912"/>
          </a:xfrm>
        </p:spPr>
        <p:txBody>
          <a:bodyPr/>
          <a:lstStyle/>
          <a:p>
            <a:pPr>
              <a:defRPr/>
            </a:pPr>
            <a:r>
              <a:rPr lang="en-GB" dirty="0"/>
              <a:t>Climate change impacts on forest fires</a:t>
            </a:r>
          </a:p>
        </p:txBody>
      </p:sp>
      <p:sp>
        <p:nvSpPr>
          <p:cNvPr id="20" name="1 Título"/>
          <p:cNvSpPr txBox="1">
            <a:spLocks/>
          </p:cNvSpPr>
          <p:nvPr/>
        </p:nvSpPr>
        <p:spPr>
          <a:xfrm>
            <a:off x="251520" y="989682"/>
            <a:ext cx="8229600" cy="2088232"/>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eaLnBrk="1" hangingPunct="1"/>
            <a:r>
              <a:rPr lang="en-GB" sz="1800" dirty="0" smtClean="0">
                <a:solidFill>
                  <a:srgbClr val="004990"/>
                </a:solidFill>
                <a:latin typeface="Arial" charset="0"/>
                <a:cs typeface="Arial" charset="0"/>
              </a:rPr>
              <a:t>Climate-fire empirical model: </a:t>
            </a:r>
          </a:p>
          <a:p>
            <a:pPr algn="ctr" eaLnBrk="1" hangingPunct="1"/>
            <a:r>
              <a:rPr lang="en-GB" sz="1800" i="1" dirty="0" smtClean="0">
                <a:solidFill>
                  <a:srgbClr val="004990"/>
                </a:solidFill>
                <a:latin typeface="Arial" charset="0"/>
                <a:cs typeface="Arial" charset="0"/>
              </a:rPr>
              <a:t> </a:t>
            </a:r>
            <a:r>
              <a:rPr lang="en-GB" sz="1800" i="1" dirty="0">
                <a:solidFill>
                  <a:srgbClr val="004990"/>
                </a:solidFill>
                <a:latin typeface="Arial" charset="0"/>
                <a:cs typeface="Arial" charset="0"/>
              </a:rPr>
              <a:t>Y = a CC + b </a:t>
            </a:r>
            <a:r>
              <a:rPr lang="en-GB" sz="1800" i="1" dirty="0" smtClean="0">
                <a:solidFill>
                  <a:srgbClr val="004990"/>
                </a:solidFill>
                <a:latin typeface="Arial" charset="0"/>
                <a:cs typeface="Arial" charset="0"/>
              </a:rPr>
              <a:t>AC </a:t>
            </a:r>
            <a:r>
              <a:rPr lang="en-GB" sz="1800" i="1" dirty="0">
                <a:solidFill>
                  <a:srgbClr val="004990"/>
                </a:solidFill>
                <a:latin typeface="Arial" charset="0"/>
                <a:cs typeface="Arial" charset="0"/>
              </a:rPr>
              <a:t>+ </a:t>
            </a:r>
            <a:r>
              <a:rPr lang="en-GB" sz="1800" i="1" dirty="0" err="1" smtClean="0">
                <a:solidFill>
                  <a:srgbClr val="004990"/>
                </a:solidFill>
                <a:latin typeface="Arial" charset="0"/>
                <a:cs typeface="Arial" charset="0"/>
              </a:rPr>
              <a:t>ε</a:t>
            </a:r>
            <a:endParaRPr lang="en-GB" sz="1800" i="1" dirty="0" smtClean="0">
              <a:solidFill>
                <a:srgbClr val="004990"/>
              </a:solidFill>
              <a:latin typeface="Arial" charset="0"/>
              <a:cs typeface="Arial" charset="0"/>
            </a:endParaRPr>
          </a:p>
          <a:p>
            <a:pPr marL="514350" indent="-514350" eaLnBrk="1" hangingPunct="1">
              <a:buFont typeface="Arial" charset="0"/>
              <a:buNone/>
            </a:pPr>
            <a:r>
              <a:rPr lang="en-GB" sz="1800" dirty="0">
                <a:solidFill>
                  <a:srgbClr val="004990"/>
                </a:solidFill>
                <a:latin typeface="Arial" charset="0"/>
                <a:cs typeface="Arial" charset="0"/>
              </a:rPr>
              <a:t>where </a:t>
            </a:r>
            <a:r>
              <a:rPr lang="en-GB" sz="1800" i="1" dirty="0">
                <a:solidFill>
                  <a:srgbClr val="004990"/>
                </a:solidFill>
                <a:latin typeface="Arial" charset="0"/>
                <a:cs typeface="Arial" charset="0"/>
              </a:rPr>
              <a:t>Y = log(BA</a:t>
            </a:r>
            <a:r>
              <a:rPr lang="en-GB" sz="1800" i="1" dirty="0" smtClean="0">
                <a:solidFill>
                  <a:srgbClr val="004990"/>
                </a:solidFill>
                <a:latin typeface="Arial" charset="0"/>
                <a:cs typeface="Arial" charset="0"/>
              </a:rPr>
              <a:t>)  </a:t>
            </a:r>
            <a:r>
              <a:rPr lang="en-GB" sz="1800" dirty="0">
                <a:solidFill>
                  <a:srgbClr val="004990"/>
                </a:solidFill>
                <a:latin typeface="Arial" charset="0"/>
                <a:cs typeface="Arial" charset="0"/>
              </a:rPr>
              <a:t>or</a:t>
            </a:r>
            <a:r>
              <a:rPr lang="en-GB" sz="1800" i="1" dirty="0">
                <a:solidFill>
                  <a:srgbClr val="004990"/>
                </a:solidFill>
                <a:latin typeface="Arial" charset="0"/>
                <a:cs typeface="Arial" charset="0"/>
              </a:rPr>
              <a:t> log(NF) </a:t>
            </a:r>
          </a:p>
          <a:p>
            <a:pPr marL="514350" indent="-514350" eaLnBrk="1" hangingPunct="1">
              <a:buFont typeface="Arial" charset="0"/>
              <a:buNone/>
            </a:pPr>
            <a:r>
              <a:rPr lang="en-GB" sz="1800" i="1" dirty="0">
                <a:solidFill>
                  <a:srgbClr val="004990"/>
                </a:solidFill>
                <a:latin typeface="Arial" charset="0"/>
                <a:cs typeface="Arial" charset="0"/>
              </a:rPr>
              <a:t>CC </a:t>
            </a:r>
            <a:r>
              <a:rPr lang="en-GB" sz="1800" dirty="0">
                <a:solidFill>
                  <a:srgbClr val="004990"/>
                </a:solidFill>
                <a:latin typeface="Arial" charset="0"/>
                <a:cs typeface="Arial" charset="0"/>
              </a:rPr>
              <a:t>= Coincident Climate</a:t>
            </a:r>
          </a:p>
          <a:p>
            <a:pPr marL="514350" indent="-514350" eaLnBrk="1" hangingPunct="1">
              <a:buFont typeface="Arial" charset="0"/>
              <a:buNone/>
            </a:pPr>
            <a:r>
              <a:rPr lang="en-GB" sz="1800" i="1" dirty="0">
                <a:solidFill>
                  <a:srgbClr val="004990"/>
                </a:solidFill>
                <a:latin typeface="Arial" charset="0"/>
                <a:cs typeface="Arial" charset="0"/>
              </a:rPr>
              <a:t>AC </a:t>
            </a:r>
            <a:r>
              <a:rPr lang="en-GB" sz="1800" dirty="0">
                <a:solidFill>
                  <a:srgbClr val="004990"/>
                </a:solidFill>
                <a:latin typeface="Arial" charset="0"/>
                <a:cs typeface="Arial" charset="0"/>
              </a:rPr>
              <a:t>= Antecedent </a:t>
            </a:r>
            <a:r>
              <a:rPr lang="en-GB" sz="1800" dirty="0" smtClean="0">
                <a:solidFill>
                  <a:srgbClr val="004990"/>
                </a:solidFill>
                <a:latin typeface="Arial" charset="0"/>
                <a:cs typeface="Arial" charset="0"/>
              </a:rPr>
              <a:t>Climate</a:t>
            </a:r>
            <a:endParaRPr lang="en-GB" sz="1800" dirty="0">
              <a:solidFill>
                <a:srgbClr val="004990"/>
              </a:solidFill>
              <a:latin typeface="Arial" charset="0"/>
              <a:cs typeface="Arial" charset="0"/>
            </a:endParaRPr>
          </a:p>
          <a:p>
            <a:pPr marL="514350" indent="-514350" eaLnBrk="1" hangingPunct="1">
              <a:buFont typeface="Arial" charset="0"/>
              <a:buNone/>
            </a:pPr>
            <a:r>
              <a:rPr lang="en-GB" sz="1800" dirty="0" smtClean="0">
                <a:solidFill>
                  <a:srgbClr val="004990"/>
                </a:solidFill>
                <a:latin typeface="Arial" charset="0"/>
                <a:cs typeface="Arial" charset="0"/>
              </a:rPr>
              <a:t>(predictor and predictand are detrended)</a:t>
            </a:r>
            <a:endParaRPr lang="en-GB" sz="1800" dirty="0">
              <a:solidFill>
                <a:srgbClr val="004990"/>
              </a:solidFill>
              <a:latin typeface="Arial" charset="0"/>
              <a:cs typeface="Arial" charset="0"/>
            </a:endParaRPr>
          </a:p>
          <a:p>
            <a:pPr eaLnBrk="1" hangingPunct="1"/>
            <a:endParaRPr lang="en-GB" sz="1800" i="1" dirty="0">
              <a:solidFill>
                <a:srgbClr val="004990"/>
              </a:solidFill>
              <a:latin typeface="Arial" charset="0"/>
              <a:cs typeface="Arial" charset="0"/>
            </a:endParaRPr>
          </a:p>
          <a:p>
            <a:pPr eaLnBrk="1" hangingPunct="1"/>
            <a:endParaRPr lang="en-GB" sz="1800" dirty="0">
              <a:solidFill>
                <a:srgbClr val="004990"/>
              </a:solidFill>
              <a:latin typeface="Arial" charset="0"/>
              <a:cs typeface="Arial" charset="0"/>
            </a:endParaRPr>
          </a:p>
        </p:txBody>
      </p:sp>
      <p:pic>
        <p:nvPicPr>
          <p:cNvPr id="13" name="Imagen 12" descr="RHO_MODEL_SSI_solocorr.png"/>
          <p:cNvPicPr>
            <a:picLocks noChangeAspect="1"/>
          </p:cNvPicPr>
          <p:nvPr/>
        </p:nvPicPr>
        <p:blipFill rotWithShape="1">
          <a:blip r:embed="rId3" cstate="print">
            <a:extLst>
              <a:ext uri="{28A0092B-C50C-407E-A947-70E740481C1C}">
                <a14:useLocalDpi xmlns:a14="http://schemas.microsoft.com/office/drawing/2010/main" val="0"/>
              </a:ext>
            </a:extLst>
          </a:blip>
          <a:srcRect l="10638" t="22770" r="1906" b="23157"/>
          <a:stretch/>
        </p:blipFill>
        <p:spPr>
          <a:xfrm>
            <a:off x="3347864" y="3424214"/>
            <a:ext cx="5796136" cy="2750044"/>
          </a:xfrm>
          <a:prstGeom prst="rect">
            <a:avLst/>
          </a:prstGeom>
        </p:spPr>
      </p:pic>
      <p:sp>
        <p:nvSpPr>
          <p:cNvPr id="14" name="CuadroTexto 13"/>
          <p:cNvSpPr txBox="1"/>
          <p:nvPr/>
        </p:nvSpPr>
        <p:spPr>
          <a:xfrm>
            <a:off x="3851920" y="3129042"/>
            <a:ext cx="4392488" cy="346548"/>
          </a:xfrm>
          <a:prstGeom prst="rect">
            <a:avLst/>
          </a:prstGeom>
          <a:solidFill>
            <a:srgbClr val="FFFFFF"/>
          </a:solidFill>
        </p:spPr>
        <p:txBody>
          <a:bodyPr wrap="square" rtlCol="0">
            <a:spAutoFit/>
          </a:bodyPr>
          <a:lstStyle/>
          <a:p>
            <a:r>
              <a:rPr lang="en-GB" sz="1600" dirty="0" smtClean="0">
                <a:solidFill>
                  <a:srgbClr val="004990"/>
                </a:solidFill>
                <a:latin typeface="Arial"/>
                <a:cs typeface="Arial"/>
              </a:rPr>
              <a:t>Significant Correlation (spatial mean= 0.6)</a:t>
            </a:r>
            <a:endParaRPr lang="en-GB" sz="1600" baseline="-25000" dirty="0">
              <a:solidFill>
                <a:srgbClr val="004990"/>
              </a:solidFill>
              <a:latin typeface="Arial"/>
              <a:cs typeface="Arial"/>
            </a:endParaRPr>
          </a:p>
        </p:txBody>
      </p:sp>
      <p:cxnSp>
        <p:nvCxnSpPr>
          <p:cNvPr id="15" name="Conector recto 14"/>
          <p:cNvCxnSpPr/>
          <p:nvPr/>
        </p:nvCxnSpPr>
        <p:spPr>
          <a:xfrm flipH="1" flipV="1">
            <a:off x="3347864" y="3225930"/>
            <a:ext cx="360040" cy="1318771"/>
          </a:xfrm>
          <a:prstGeom prst="line">
            <a:avLst/>
          </a:prstGeom>
          <a:ln w="3175"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8" name="Conector recto 17"/>
          <p:cNvCxnSpPr/>
          <p:nvPr/>
        </p:nvCxnSpPr>
        <p:spPr>
          <a:xfrm flipH="1">
            <a:off x="3347864" y="4544702"/>
            <a:ext cx="360040" cy="1187307"/>
          </a:xfrm>
          <a:prstGeom prst="line">
            <a:avLst/>
          </a:prstGeom>
          <a:ln w="3175" cmpd="sng">
            <a:solidFill>
              <a:srgbClr val="7F7F7F"/>
            </a:solidFill>
          </a:ln>
        </p:spPr>
        <p:style>
          <a:lnRef idx="2">
            <a:schemeClr val="accent1"/>
          </a:lnRef>
          <a:fillRef idx="0">
            <a:schemeClr val="accent1"/>
          </a:fillRef>
          <a:effectRef idx="1">
            <a:schemeClr val="accent1"/>
          </a:effectRef>
          <a:fontRef idx="minor">
            <a:schemeClr val="tx1"/>
          </a:fontRef>
        </p:style>
      </p:cxnSp>
      <p:pic>
        <p:nvPicPr>
          <p:cNvPr id="21" name="Imagen 20" descr="IS_SSI_BA_PT16.eps"/>
          <p:cNvPicPr>
            <a:picLocks noChangeAspect="1"/>
          </p:cNvPicPr>
          <p:nvPr/>
        </p:nvPicPr>
        <p:blipFill rotWithShape="1">
          <a:blip r:embed="rId4">
            <a:extLst>
              <a:ext uri="{28A0092B-C50C-407E-A947-70E740481C1C}">
                <a14:useLocalDpi xmlns:a14="http://schemas.microsoft.com/office/drawing/2010/main" val="0"/>
              </a:ext>
            </a:extLst>
          </a:blip>
          <a:srcRect t="3619"/>
          <a:stretch/>
        </p:blipFill>
        <p:spPr>
          <a:xfrm>
            <a:off x="74733" y="3225930"/>
            <a:ext cx="3255692" cy="2579787"/>
          </a:xfrm>
          <a:prstGeom prst="rect">
            <a:avLst/>
          </a:prstGeom>
          <a:ln>
            <a:solidFill>
              <a:srgbClr val="C0C0C0"/>
            </a:solidFill>
          </a:ln>
        </p:spPr>
      </p:pic>
      <p:sp>
        <p:nvSpPr>
          <p:cNvPr id="22" name="CuadroTexto 21"/>
          <p:cNvSpPr txBox="1"/>
          <p:nvPr/>
        </p:nvSpPr>
        <p:spPr>
          <a:xfrm>
            <a:off x="755576" y="3299639"/>
            <a:ext cx="1296144" cy="283539"/>
          </a:xfrm>
          <a:prstGeom prst="rect">
            <a:avLst/>
          </a:prstGeom>
          <a:noFill/>
        </p:spPr>
        <p:txBody>
          <a:bodyPr wrap="square" rtlCol="0">
            <a:spAutoFit/>
          </a:bodyPr>
          <a:lstStyle/>
          <a:p>
            <a:r>
              <a:rPr lang="en-GB" sz="1200" dirty="0" smtClean="0">
                <a:solidFill>
                  <a:srgbClr val="004990"/>
                </a:solidFill>
                <a:latin typeface="Arial"/>
                <a:cs typeface="Arial"/>
              </a:rPr>
              <a:t>correlation=0.72</a:t>
            </a:r>
            <a:endParaRPr lang="en-GB" sz="1200" dirty="0">
              <a:solidFill>
                <a:srgbClr val="004990"/>
              </a:solidFill>
              <a:latin typeface="Arial"/>
              <a:cs typeface="Arial"/>
            </a:endParaRPr>
          </a:p>
        </p:txBody>
      </p:sp>
      <p:sp>
        <p:nvSpPr>
          <p:cNvPr id="3" name="Rectángulo 2"/>
          <p:cNvSpPr/>
          <p:nvPr/>
        </p:nvSpPr>
        <p:spPr>
          <a:xfrm>
            <a:off x="0" y="6030242"/>
            <a:ext cx="8964488" cy="954107"/>
          </a:xfrm>
          <a:prstGeom prst="rect">
            <a:avLst/>
          </a:prstGeom>
        </p:spPr>
        <p:txBody>
          <a:bodyPr wrap="square">
            <a:spAutoFit/>
          </a:bodyPr>
          <a:lstStyle/>
          <a:p>
            <a:r>
              <a:rPr lang="en-GB" sz="1400" dirty="0">
                <a:solidFill>
                  <a:srgbClr val="004990"/>
                </a:solidFill>
              </a:rPr>
              <a:t>M. </a:t>
            </a:r>
            <a:r>
              <a:rPr lang="en-GB" sz="1400" dirty="0" smtClean="0">
                <a:solidFill>
                  <a:srgbClr val="004990"/>
                </a:solidFill>
              </a:rPr>
              <a:t>Turco, </a:t>
            </a:r>
            <a:r>
              <a:rPr lang="en-GB" sz="1400" dirty="0">
                <a:solidFill>
                  <a:srgbClr val="004990"/>
                </a:solidFill>
              </a:rPr>
              <a:t>J. </a:t>
            </a:r>
            <a:r>
              <a:rPr lang="en-GB" sz="1400" dirty="0" smtClean="0">
                <a:solidFill>
                  <a:srgbClr val="004990"/>
                </a:solidFill>
              </a:rPr>
              <a:t>Bedía, </a:t>
            </a:r>
            <a:r>
              <a:rPr lang="en-GB" sz="1400" dirty="0">
                <a:solidFill>
                  <a:srgbClr val="004990"/>
                </a:solidFill>
              </a:rPr>
              <a:t>F. Di </a:t>
            </a:r>
            <a:r>
              <a:rPr lang="en-GB" sz="1400" dirty="0" err="1" smtClean="0">
                <a:solidFill>
                  <a:srgbClr val="004990"/>
                </a:solidFill>
              </a:rPr>
              <a:t>Liberto</a:t>
            </a:r>
            <a:r>
              <a:rPr lang="en-GB" sz="1400" dirty="0" smtClean="0">
                <a:solidFill>
                  <a:srgbClr val="004990"/>
                </a:solidFill>
              </a:rPr>
              <a:t>, </a:t>
            </a:r>
            <a:r>
              <a:rPr lang="en-GB" sz="1400" dirty="0">
                <a:solidFill>
                  <a:srgbClr val="004990"/>
                </a:solidFill>
              </a:rPr>
              <a:t>P. </a:t>
            </a:r>
            <a:r>
              <a:rPr lang="en-GB" sz="1400" dirty="0" err="1" smtClean="0">
                <a:solidFill>
                  <a:srgbClr val="004990"/>
                </a:solidFill>
              </a:rPr>
              <a:t>Fiorucci</a:t>
            </a:r>
            <a:r>
              <a:rPr lang="en-GB" sz="1400" dirty="0" smtClean="0">
                <a:solidFill>
                  <a:srgbClr val="004990"/>
                </a:solidFill>
              </a:rPr>
              <a:t>, </a:t>
            </a:r>
            <a:r>
              <a:rPr lang="en-GB" sz="1400" dirty="0">
                <a:solidFill>
                  <a:srgbClr val="004990"/>
                </a:solidFill>
              </a:rPr>
              <a:t>J. von </a:t>
            </a:r>
            <a:r>
              <a:rPr lang="en-GB" sz="1400" dirty="0" smtClean="0">
                <a:solidFill>
                  <a:srgbClr val="004990"/>
                </a:solidFill>
              </a:rPr>
              <a:t>Hardenberg, </a:t>
            </a:r>
            <a:r>
              <a:rPr lang="en-GB" sz="1400" dirty="0">
                <a:solidFill>
                  <a:srgbClr val="004990"/>
                </a:solidFill>
              </a:rPr>
              <a:t>N. </a:t>
            </a:r>
            <a:r>
              <a:rPr lang="en-GB" sz="1400" dirty="0" smtClean="0">
                <a:solidFill>
                  <a:srgbClr val="004990"/>
                </a:solidFill>
              </a:rPr>
              <a:t>Koutsias, </a:t>
            </a:r>
            <a:r>
              <a:rPr lang="en-GB" sz="1400" dirty="0">
                <a:solidFill>
                  <a:srgbClr val="004990"/>
                </a:solidFill>
              </a:rPr>
              <a:t>M. C. </a:t>
            </a:r>
            <a:r>
              <a:rPr lang="en-GB" sz="1400" dirty="0" smtClean="0">
                <a:solidFill>
                  <a:srgbClr val="004990"/>
                </a:solidFill>
              </a:rPr>
              <a:t>Llasat, </a:t>
            </a:r>
            <a:r>
              <a:rPr lang="en-GB" sz="1400" dirty="0">
                <a:solidFill>
                  <a:srgbClr val="004990"/>
                </a:solidFill>
              </a:rPr>
              <a:t>F. </a:t>
            </a:r>
            <a:r>
              <a:rPr lang="en-GB" sz="1400" dirty="0" err="1" smtClean="0">
                <a:solidFill>
                  <a:srgbClr val="004990"/>
                </a:solidFill>
              </a:rPr>
              <a:t>Xystrakis</a:t>
            </a:r>
            <a:r>
              <a:rPr lang="en-GB" sz="1400" dirty="0" smtClean="0">
                <a:solidFill>
                  <a:srgbClr val="004990"/>
                </a:solidFill>
              </a:rPr>
              <a:t>, </a:t>
            </a:r>
            <a:r>
              <a:rPr lang="en-GB" sz="1400" dirty="0">
                <a:solidFill>
                  <a:srgbClr val="004990"/>
                </a:solidFill>
              </a:rPr>
              <a:t>A. Provenzale. Decreasing Fires in Mediterranean Europe. </a:t>
            </a:r>
            <a:r>
              <a:rPr lang="en-GB" sz="1400" dirty="0" err="1" smtClean="0">
                <a:solidFill>
                  <a:srgbClr val="004990"/>
                </a:solidFill>
              </a:rPr>
              <a:t>Plos</a:t>
            </a:r>
            <a:r>
              <a:rPr lang="en-GB" sz="1400" dirty="0" smtClean="0">
                <a:solidFill>
                  <a:srgbClr val="004990"/>
                </a:solidFill>
              </a:rPr>
              <a:t> One, </a:t>
            </a:r>
            <a:r>
              <a:rPr lang="en-GB" sz="1400" dirty="0" smtClean="0">
                <a:solidFill>
                  <a:srgbClr val="004990"/>
                </a:solidFill>
              </a:rPr>
              <a:t>2016a</a:t>
            </a:r>
            <a:endParaRPr lang="en-GB" sz="1400" dirty="0">
              <a:solidFill>
                <a:srgbClr val="004990"/>
              </a:solidFill>
            </a:endParaRPr>
          </a:p>
          <a:p>
            <a:r>
              <a:rPr lang="en-GB" sz="1400" dirty="0" smtClean="0"/>
              <a:t>Turco</a:t>
            </a:r>
            <a:r>
              <a:rPr lang="en-GB" sz="1400" dirty="0"/>
              <a:t>, M., von Hardenberg, J., AghaKouchak, A., Llasat, M. C., Provenzale A., Trigo R. The key role of drought in summer fires in Mediterranean Europe. </a:t>
            </a:r>
            <a:r>
              <a:rPr lang="it-IT" sz="1400" dirty="0" err="1" smtClean="0"/>
              <a:t>Submitted</a:t>
            </a:r>
            <a:endParaRPr lang="es-ES" sz="1400" dirty="0"/>
          </a:p>
        </p:txBody>
      </p:sp>
    </p:spTree>
    <p:extLst>
      <p:ext uri="{BB962C8B-B14F-4D97-AF65-F5344CB8AC3E}">
        <p14:creationId xmlns:p14="http://schemas.microsoft.com/office/powerpoint/2010/main" val="9462000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ARAMETER_A_SSI_solocorr_mean.png"/>
          <p:cNvPicPr>
            <a:picLocks noChangeAspect="1"/>
          </p:cNvPicPr>
          <p:nvPr/>
        </p:nvPicPr>
        <p:blipFill rotWithShape="1">
          <a:blip r:embed="rId3" cstate="print">
            <a:extLst>
              <a:ext uri="{28A0092B-C50C-407E-A947-70E740481C1C}">
                <a14:useLocalDpi xmlns:a14="http://schemas.microsoft.com/office/drawing/2010/main" val="0"/>
              </a:ext>
            </a:extLst>
          </a:blip>
          <a:srcRect l="9634" t="19821" r="2900" b="22614"/>
          <a:stretch/>
        </p:blipFill>
        <p:spPr>
          <a:xfrm>
            <a:off x="-1984" y="1077322"/>
            <a:ext cx="4320000" cy="2181781"/>
          </a:xfrm>
          <a:prstGeom prst="rect">
            <a:avLst/>
          </a:prstGeom>
        </p:spPr>
      </p:pic>
      <p:pic>
        <p:nvPicPr>
          <p:cNvPr id="12" name="Imagen 11" descr="PARAMETER_B_SSI_solocorr_mean.png"/>
          <p:cNvPicPr>
            <a:picLocks noChangeAspect="1"/>
          </p:cNvPicPr>
          <p:nvPr/>
        </p:nvPicPr>
        <p:blipFill rotWithShape="1">
          <a:blip r:embed="rId4" cstate="print">
            <a:extLst>
              <a:ext uri="{28A0092B-C50C-407E-A947-70E740481C1C}">
                <a14:useLocalDpi xmlns:a14="http://schemas.microsoft.com/office/drawing/2010/main" val="0"/>
              </a:ext>
            </a:extLst>
          </a:blip>
          <a:srcRect l="9041" t="20281" r="3340" b="22308"/>
          <a:stretch/>
        </p:blipFill>
        <p:spPr>
          <a:xfrm>
            <a:off x="4786520" y="1121728"/>
            <a:ext cx="4320000" cy="2172210"/>
          </a:xfrm>
          <a:prstGeom prst="rect">
            <a:avLst/>
          </a:prstGeom>
        </p:spPr>
      </p:pic>
      <p:sp>
        <p:nvSpPr>
          <p:cNvPr id="2" name="Título 1"/>
          <p:cNvSpPr>
            <a:spLocks noGrp="1"/>
          </p:cNvSpPr>
          <p:nvPr>
            <p:ph type="title"/>
          </p:nvPr>
        </p:nvSpPr>
        <p:spPr>
          <a:xfrm>
            <a:off x="396874" y="144463"/>
            <a:ext cx="6263357" cy="696912"/>
          </a:xfrm>
        </p:spPr>
        <p:txBody>
          <a:bodyPr/>
          <a:lstStyle/>
          <a:p>
            <a:pPr>
              <a:defRPr/>
            </a:pPr>
            <a:r>
              <a:rPr lang="en-GB" dirty="0"/>
              <a:t>Climate change impacts on forest fires</a:t>
            </a:r>
          </a:p>
        </p:txBody>
      </p:sp>
      <p:pic>
        <p:nvPicPr>
          <p:cNvPr id="13" name="Imagen 12" descr="RHO_MODEL_SSI_solocorr.png"/>
          <p:cNvPicPr>
            <a:picLocks noChangeAspect="1"/>
          </p:cNvPicPr>
          <p:nvPr/>
        </p:nvPicPr>
        <p:blipFill rotWithShape="1">
          <a:blip r:embed="rId5" cstate="print">
            <a:extLst>
              <a:ext uri="{28A0092B-C50C-407E-A947-70E740481C1C}">
                <a14:useLocalDpi xmlns:a14="http://schemas.microsoft.com/office/drawing/2010/main" val="0"/>
              </a:ext>
            </a:extLst>
          </a:blip>
          <a:srcRect l="10638" t="22770" r="1906" b="23157"/>
          <a:stretch/>
        </p:blipFill>
        <p:spPr>
          <a:xfrm>
            <a:off x="3347864" y="3424214"/>
            <a:ext cx="5796136" cy="2750044"/>
          </a:xfrm>
          <a:prstGeom prst="rect">
            <a:avLst/>
          </a:prstGeom>
        </p:spPr>
      </p:pic>
      <p:sp>
        <p:nvSpPr>
          <p:cNvPr id="14" name="CuadroTexto 13"/>
          <p:cNvSpPr txBox="1"/>
          <p:nvPr/>
        </p:nvSpPr>
        <p:spPr>
          <a:xfrm>
            <a:off x="3851920" y="3129042"/>
            <a:ext cx="4392488" cy="346548"/>
          </a:xfrm>
          <a:prstGeom prst="rect">
            <a:avLst/>
          </a:prstGeom>
          <a:solidFill>
            <a:srgbClr val="FFFFFF"/>
          </a:solidFill>
        </p:spPr>
        <p:txBody>
          <a:bodyPr wrap="square" rtlCol="0">
            <a:spAutoFit/>
          </a:bodyPr>
          <a:lstStyle/>
          <a:p>
            <a:r>
              <a:rPr lang="en-GB" sz="1600" dirty="0" smtClean="0">
                <a:solidFill>
                  <a:srgbClr val="004990"/>
                </a:solidFill>
                <a:latin typeface="Arial"/>
                <a:cs typeface="Arial"/>
              </a:rPr>
              <a:t>Significant Correlation (spatial mean= 0.6)</a:t>
            </a:r>
            <a:endParaRPr lang="en-GB" sz="1600" baseline="-25000" dirty="0">
              <a:solidFill>
                <a:srgbClr val="004990"/>
              </a:solidFill>
              <a:latin typeface="Arial"/>
              <a:cs typeface="Arial"/>
            </a:endParaRPr>
          </a:p>
        </p:txBody>
      </p:sp>
      <p:cxnSp>
        <p:nvCxnSpPr>
          <p:cNvPr id="15" name="Conector recto 14"/>
          <p:cNvCxnSpPr/>
          <p:nvPr/>
        </p:nvCxnSpPr>
        <p:spPr>
          <a:xfrm flipH="1" flipV="1">
            <a:off x="3347864" y="3225930"/>
            <a:ext cx="360040" cy="1318771"/>
          </a:xfrm>
          <a:prstGeom prst="line">
            <a:avLst/>
          </a:prstGeom>
          <a:ln w="3175"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8" name="Conector recto 17"/>
          <p:cNvCxnSpPr/>
          <p:nvPr/>
        </p:nvCxnSpPr>
        <p:spPr>
          <a:xfrm flipH="1">
            <a:off x="3347864" y="4544702"/>
            <a:ext cx="360040" cy="1187307"/>
          </a:xfrm>
          <a:prstGeom prst="line">
            <a:avLst/>
          </a:prstGeom>
          <a:ln w="3175" cmpd="sng">
            <a:solidFill>
              <a:srgbClr val="7F7F7F"/>
            </a:solidFill>
          </a:ln>
        </p:spPr>
        <p:style>
          <a:lnRef idx="2">
            <a:schemeClr val="accent1"/>
          </a:lnRef>
          <a:fillRef idx="0">
            <a:schemeClr val="accent1"/>
          </a:fillRef>
          <a:effectRef idx="1">
            <a:schemeClr val="accent1"/>
          </a:effectRef>
          <a:fontRef idx="minor">
            <a:schemeClr val="tx1"/>
          </a:fontRef>
        </p:style>
      </p:cxnSp>
      <p:pic>
        <p:nvPicPr>
          <p:cNvPr id="21" name="Imagen 20" descr="IS_SSI_BA_PT16.eps"/>
          <p:cNvPicPr>
            <a:picLocks noChangeAspect="1"/>
          </p:cNvPicPr>
          <p:nvPr/>
        </p:nvPicPr>
        <p:blipFill rotWithShape="1">
          <a:blip r:embed="rId6">
            <a:extLst>
              <a:ext uri="{28A0092B-C50C-407E-A947-70E740481C1C}">
                <a14:useLocalDpi xmlns:a14="http://schemas.microsoft.com/office/drawing/2010/main" val="0"/>
              </a:ext>
            </a:extLst>
          </a:blip>
          <a:srcRect t="3619"/>
          <a:stretch/>
        </p:blipFill>
        <p:spPr>
          <a:xfrm>
            <a:off x="74733" y="3225930"/>
            <a:ext cx="3255692" cy="2579787"/>
          </a:xfrm>
          <a:prstGeom prst="rect">
            <a:avLst/>
          </a:prstGeom>
          <a:ln>
            <a:solidFill>
              <a:srgbClr val="C0C0C0"/>
            </a:solidFill>
          </a:ln>
        </p:spPr>
      </p:pic>
      <p:sp>
        <p:nvSpPr>
          <p:cNvPr id="22" name="CuadroTexto 21"/>
          <p:cNvSpPr txBox="1"/>
          <p:nvPr/>
        </p:nvSpPr>
        <p:spPr>
          <a:xfrm>
            <a:off x="755576" y="3299639"/>
            <a:ext cx="1296144" cy="283539"/>
          </a:xfrm>
          <a:prstGeom prst="rect">
            <a:avLst/>
          </a:prstGeom>
          <a:noFill/>
        </p:spPr>
        <p:txBody>
          <a:bodyPr wrap="square" rtlCol="0">
            <a:spAutoFit/>
          </a:bodyPr>
          <a:lstStyle/>
          <a:p>
            <a:r>
              <a:rPr lang="en-GB" sz="1200" dirty="0" smtClean="0">
                <a:solidFill>
                  <a:srgbClr val="004990"/>
                </a:solidFill>
                <a:latin typeface="Arial"/>
                <a:cs typeface="Arial"/>
              </a:rPr>
              <a:t>correlation=0.72</a:t>
            </a:r>
            <a:endParaRPr lang="en-GB" sz="1200" dirty="0">
              <a:solidFill>
                <a:srgbClr val="004990"/>
              </a:solidFill>
              <a:latin typeface="Arial"/>
              <a:cs typeface="Arial"/>
            </a:endParaRPr>
          </a:p>
        </p:txBody>
      </p:sp>
      <p:sp>
        <p:nvSpPr>
          <p:cNvPr id="16" name="CuadroTexto 15"/>
          <p:cNvSpPr txBox="1"/>
          <p:nvPr/>
        </p:nvSpPr>
        <p:spPr>
          <a:xfrm>
            <a:off x="105520" y="896930"/>
            <a:ext cx="3816424" cy="346548"/>
          </a:xfrm>
          <a:prstGeom prst="rect">
            <a:avLst/>
          </a:prstGeom>
          <a:solidFill>
            <a:srgbClr val="FFFFFF"/>
          </a:solidFill>
        </p:spPr>
        <p:txBody>
          <a:bodyPr wrap="square" rtlCol="0">
            <a:spAutoFit/>
          </a:bodyPr>
          <a:lstStyle/>
          <a:p>
            <a:r>
              <a:rPr lang="en-GB" sz="1600" dirty="0" smtClean="0">
                <a:solidFill>
                  <a:srgbClr val="004990"/>
                </a:solidFill>
                <a:latin typeface="Arial"/>
                <a:cs typeface="Arial"/>
              </a:rPr>
              <a:t>Coefficient for coincident droughts</a:t>
            </a:r>
            <a:endParaRPr lang="en-GB" sz="1600" dirty="0">
              <a:solidFill>
                <a:srgbClr val="004990"/>
              </a:solidFill>
              <a:latin typeface="Arial"/>
              <a:cs typeface="Arial"/>
            </a:endParaRPr>
          </a:p>
        </p:txBody>
      </p:sp>
      <p:sp>
        <p:nvSpPr>
          <p:cNvPr id="17" name="CuadroTexto 16"/>
          <p:cNvSpPr txBox="1"/>
          <p:nvPr/>
        </p:nvSpPr>
        <p:spPr>
          <a:xfrm>
            <a:off x="4714032" y="896930"/>
            <a:ext cx="4320480" cy="338554"/>
          </a:xfrm>
          <a:prstGeom prst="rect">
            <a:avLst/>
          </a:prstGeom>
          <a:solidFill>
            <a:srgbClr val="FFFFFF"/>
          </a:solidFill>
        </p:spPr>
        <p:txBody>
          <a:bodyPr wrap="square" rtlCol="0">
            <a:spAutoFit/>
          </a:bodyPr>
          <a:lstStyle/>
          <a:p>
            <a:r>
              <a:rPr lang="en-GB" sz="1600" dirty="0" smtClean="0">
                <a:solidFill>
                  <a:srgbClr val="004990"/>
                </a:solidFill>
                <a:latin typeface="Arial"/>
                <a:cs typeface="Arial"/>
              </a:rPr>
              <a:t>Coefficient for antecedent wet conditions</a:t>
            </a:r>
            <a:endParaRPr lang="en-GB" sz="1600" dirty="0">
              <a:solidFill>
                <a:srgbClr val="004990"/>
              </a:solidFill>
              <a:latin typeface="Arial"/>
              <a:cs typeface="Arial"/>
            </a:endParaRPr>
          </a:p>
        </p:txBody>
      </p:sp>
      <p:sp>
        <p:nvSpPr>
          <p:cNvPr id="3" name="Rectángulo 2"/>
          <p:cNvSpPr/>
          <p:nvPr/>
        </p:nvSpPr>
        <p:spPr>
          <a:xfrm>
            <a:off x="0" y="6030242"/>
            <a:ext cx="8964488" cy="954107"/>
          </a:xfrm>
          <a:prstGeom prst="rect">
            <a:avLst/>
          </a:prstGeom>
        </p:spPr>
        <p:txBody>
          <a:bodyPr wrap="square">
            <a:spAutoFit/>
          </a:bodyPr>
          <a:lstStyle/>
          <a:p>
            <a:r>
              <a:rPr lang="en-GB" sz="1400" dirty="0">
                <a:solidFill>
                  <a:srgbClr val="004990"/>
                </a:solidFill>
              </a:rPr>
              <a:t>M. Turco; J. Bedía; F. Di </a:t>
            </a:r>
            <a:r>
              <a:rPr lang="en-GB" sz="1400" dirty="0" err="1">
                <a:solidFill>
                  <a:srgbClr val="004990"/>
                </a:solidFill>
              </a:rPr>
              <a:t>Liberto</a:t>
            </a:r>
            <a:r>
              <a:rPr lang="en-GB" sz="1400" dirty="0">
                <a:solidFill>
                  <a:srgbClr val="004990"/>
                </a:solidFill>
              </a:rPr>
              <a:t>; P. </a:t>
            </a:r>
            <a:r>
              <a:rPr lang="en-GB" sz="1400" dirty="0" err="1">
                <a:solidFill>
                  <a:srgbClr val="004990"/>
                </a:solidFill>
              </a:rPr>
              <a:t>Fiorucci</a:t>
            </a:r>
            <a:r>
              <a:rPr lang="en-GB" sz="1400" dirty="0">
                <a:solidFill>
                  <a:srgbClr val="004990"/>
                </a:solidFill>
              </a:rPr>
              <a:t>; J. von Hardenberg; N. Koutsias; M. C. Llasat; F. </a:t>
            </a:r>
            <a:r>
              <a:rPr lang="en-GB" sz="1400" dirty="0" err="1">
                <a:solidFill>
                  <a:srgbClr val="004990"/>
                </a:solidFill>
              </a:rPr>
              <a:t>Xystrakis</a:t>
            </a:r>
            <a:r>
              <a:rPr lang="en-GB" sz="1400" dirty="0">
                <a:solidFill>
                  <a:srgbClr val="004990"/>
                </a:solidFill>
              </a:rPr>
              <a:t>; A. Provenzale. Decreasing Fires in Mediterranean Europe. </a:t>
            </a:r>
            <a:r>
              <a:rPr lang="en-GB" sz="1400" dirty="0" err="1" smtClean="0">
                <a:solidFill>
                  <a:srgbClr val="004990"/>
                </a:solidFill>
              </a:rPr>
              <a:t>Plos</a:t>
            </a:r>
            <a:r>
              <a:rPr lang="en-GB" sz="1400" dirty="0" smtClean="0">
                <a:solidFill>
                  <a:srgbClr val="004990"/>
                </a:solidFill>
              </a:rPr>
              <a:t> One, </a:t>
            </a:r>
            <a:r>
              <a:rPr lang="en-GB" sz="1400" dirty="0" smtClean="0">
                <a:solidFill>
                  <a:srgbClr val="004990"/>
                </a:solidFill>
              </a:rPr>
              <a:t>2016a</a:t>
            </a:r>
            <a:endParaRPr lang="en-GB" sz="1400" dirty="0">
              <a:solidFill>
                <a:srgbClr val="004990"/>
              </a:solidFill>
            </a:endParaRPr>
          </a:p>
          <a:p>
            <a:r>
              <a:rPr lang="en-GB" sz="1400" dirty="0" smtClean="0"/>
              <a:t>Turco</a:t>
            </a:r>
            <a:r>
              <a:rPr lang="en-GB" sz="1400" dirty="0"/>
              <a:t>, M., von Hardenberg, J., AghaKouchak, A., Llasat, M. C., Provenzale A., Trigo R. The key role of drought in summer fires in Mediterranean Europe. </a:t>
            </a:r>
            <a:r>
              <a:rPr lang="it-IT" sz="1400" dirty="0" err="1" smtClean="0"/>
              <a:t>Submitted</a:t>
            </a:r>
            <a:endParaRPr lang="es-ES" sz="1400" dirty="0"/>
          </a:p>
        </p:txBody>
      </p:sp>
    </p:spTree>
    <p:extLst>
      <p:ext uri="{BB962C8B-B14F-4D97-AF65-F5344CB8AC3E}">
        <p14:creationId xmlns:p14="http://schemas.microsoft.com/office/powerpoint/2010/main" val="4979591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1"/>
          <p:cNvSpPr>
            <a:spLocks noChangeArrowheads="1"/>
          </p:cNvSpPr>
          <p:nvPr/>
        </p:nvSpPr>
        <p:spPr bwMode="auto">
          <a:xfrm>
            <a:off x="396552" y="6312880"/>
            <a:ext cx="82799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400" dirty="0"/>
              <a:t>Turco M., Llasat M. C., von </a:t>
            </a:r>
            <a:r>
              <a:rPr lang="es-ES" sz="1400" dirty="0" err="1"/>
              <a:t>Hardenberg</a:t>
            </a:r>
            <a:r>
              <a:rPr lang="es-ES" sz="1400" dirty="0"/>
              <a:t> J., Provenzale A. </a:t>
            </a:r>
            <a:r>
              <a:rPr lang="es-ES" sz="1400" dirty="0" err="1">
                <a:solidFill>
                  <a:srgbClr val="004990"/>
                </a:solidFill>
                <a:cs typeface="Arial" charset="0"/>
              </a:rPr>
              <a:t>Climate</a:t>
            </a:r>
            <a:r>
              <a:rPr lang="es-ES" sz="1400" dirty="0">
                <a:solidFill>
                  <a:srgbClr val="004990"/>
                </a:solidFill>
                <a:cs typeface="Arial" charset="0"/>
              </a:rPr>
              <a:t> </a:t>
            </a:r>
            <a:r>
              <a:rPr lang="es-ES" sz="1400" dirty="0" err="1">
                <a:solidFill>
                  <a:srgbClr val="004990"/>
                </a:solidFill>
                <a:cs typeface="Arial" charset="0"/>
              </a:rPr>
              <a:t>change</a:t>
            </a:r>
            <a:r>
              <a:rPr lang="es-ES" sz="1400" dirty="0">
                <a:solidFill>
                  <a:srgbClr val="004990"/>
                </a:solidFill>
                <a:cs typeface="Arial" charset="0"/>
              </a:rPr>
              <a:t> </a:t>
            </a:r>
            <a:r>
              <a:rPr lang="es-ES" sz="1400" dirty="0" err="1">
                <a:solidFill>
                  <a:srgbClr val="004990"/>
                </a:solidFill>
                <a:cs typeface="Arial" charset="0"/>
              </a:rPr>
              <a:t>impacts</a:t>
            </a:r>
            <a:r>
              <a:rPr lang="es-ES" sz="1400" dirty="0">
                <a:solidFill>
                  <a:srgbClr val="004990"/>
                </a:solidFill>
                <a:cs typeface="Arial" charset="0"/>
              </a:rPr>
              <a:t> </a:t>
            </a:r>
            <a:r>
              <a:rPr lang="es-ES" sz="1400" dirty="0" err="1">
                <a:solidFill>
                  <a:srgbClr val="004990"/>
                </a:solidFill>
                <a:cs typeface="Arial" charset="0"/>
              </a:rPr>
              <a:t>on</a:t>
            </a:r>
            <a:r>
              <a:rPr lang="es-ES" sz="1400" dirty="0">
                <a:solidFill>
                  <a:srgbClr val="004990"/>
                </a:solidFill>
                <a:cs typeface="Arial" charset="0"/>
              </a:rPr>
              <a:t> </a:t>
            </a:r>
            <a:r>
              <a:rPr lang="es-ES" sz="1400" dirty="0" err="1">
                <a:solidFill>
                  <a:srgbClr val="004990"/>
                </a:solidFill>
                <a:cs typeface="Arial" charset="0"/>
              </a:rPr>
              <a:t>wildfires</a:t>
            </a:r>
            <a:r>
              <a:rPr lang="es-ES" sz="1400" dirty="0">
                <a:solidFill>
                  <a:srgbClr val="004990"/>
                </a:solidFill>
                <a:cs typeface="Arial" charset="0"/>
              </a:rPr>
              <a:t> in a </a:t>
            </a:r>
            <a:r>
              <a:rPr lang="es-ES" sz="1400" dirty="0" err="1">
                <a:solidFill>
                  <a:srgbClr val="004990"/>
                </a:solidFill>
                <a:cs typeface="Arial" charset="0"/>
              </a:rPr>
              <a:t>Mediterranean</a:t>
            </a:r>
            <a:r>
              <a:rPr lang="es-ES" sz="1400" dirty="0">
                <a:solidFill>
                  <a:srgbClr val="004990"/>
                </a:solidFill>
                <a:cs typeface="Arial" charset="0"/>
              </a:rPr>
              <a:t> </a:t>
            </a:r>
            <a:r>
              <a:rPr lang="es-ES" sz="1400" dirty="0" err="1">
                <a:solidFill>
                  <a:srgbClr val="004990"/>
                </a:solidFill>
                <a:cs typeface="Arial" charset="0"/>
              </a:rPr>
              <a:t>environment</a:t>
            </a:r>
            <a:r>
              <a:rPr lang="es-ES" sz="1400" dirty="0">
                <a:solidFill>
                  <a:srgbClr val="004990"/>
                </a:solidFill>
                <a:cs typeface="Arial" charset="0"/>
              </a:rPr>
              <a:t>. </a:t>
            </a:r>
            <a:r>
              <a:rPr lang="es-ES" sz="1400" dirty="0" err="1">
                <a:solidFill>
                  <a:srgbClr val="004990"/>
                </a:solidFill>
                <a:cs typeface="Arial" charset="0"/>
              </a:rPr>
              <a:t>Climatic</a:t>
            </a:r>
            <a:r>
              <a:rPr lang="es-ES" sz="1400" dirty="0">
                <a:solidFill>
                  <a:srgbClr val="004990"/>
                </a:solidFill>
                <a:cs typeface="Arial" charset="0"/>
              </a:rPr>
              <a:t> </a:t>
            </a:r>
            <a:r>
              <a:rPr lang="es-ES" sz="1400" dirty="0" err="1">
                <a:solidFill>
                  <a:srgbClr val="004990"/>
                </a:solidFill>
                <a:cs typeface="Arial" charset="0"/>
              </a:rPr>
              <a:t>Change</a:t>
            </a:r>
            <a:r>
              <a:rPr lang="es-ES" sz="1400" dirty="0">
                <a:solidFill>
                  <a:srgbClr val="004990"/>
                </a:solidFill>
                <a:cs typeface="Arial" charset="0"/>
              </a:rPr>
              <a:t>, 2014</a:t>
            </a:r>
          </a:p>
        </p:txBody>
      </p:sp>
      <p:sp>
        <p:nvSpPr>
          <p:cNvPr id="6" name="1 Título"/>
          <p:cNvSpPr txBox="1">
            <a:spLocks/>
          </p:cNvSpPr>
          <p:nvPr/>
        </p:nvSpPr>
        <p:spPr>
          <a:xfrm>
            <a:off x="539552" y="845666"/>
            <a:ext cx="8388424" cy="1504735"/>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GB" dirty="0" smtClean="0">
                <a:solidFill>
                  <a:srgbClr val="004990"/>
                </a:solidFill>
                <a:latin typeface="Arial" charset="0"/>
                <a:cs typeface="Arial" charset="0"/>
              </a:rPr>
              <a:t>Fire response to recent climate trends in Catalonia </a:t>
            </a:r>
            <a:endParaRPr lang="en-GB" dirty="0">
              <a:solidFill>
                <a:srgbClr val="004990"/>
              </a:solidFill>
              <a:latin typeface="Arial" charset="0"/>
              <a:cs typeface="Arial" charset="0"/>
            </a:endParaRPr>
          </a:p>
        </p:txBody>
      </p:sp>
      <p:sp>
        <p:nvSpPr>
          <p:cNvPr id="7" name="9 CuadroTexto"/>
          <p:cNvSpPr txBox="1">
            <a:spLocks noChangeArrowheads="1"/>
          </p:cNvSpPr>
          <p:nvPr/>
        </p:nvSpPr>
        <p:spPr bwMode="auto">
          <a:xfrm>
            <a:off x="4932040" y="2789882"/>
            <a:ext cx="3744416" cy="1800200"/>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dirty="0" smtClean="0">
                <a:solidFill>
                  <a:srgbClr val="004990"/>
                </a:solidFill>
                <a:cs typeface="Arial" charset="0"/>
              </a:rPr>
              <a:t>Climate drivers </a:t>
            </a:r>
            <a:r>
              <a:rPr lang="en-GB" sz="1800" dirty="0" smtClean="0">
                <a:solidFill>
                  <a:srgbClr val="004990"/>
                </a:solidFill>
                <a:cs typeface="Arial" charset="0"/>
              </a:rPr>
              <a:t>= both interannual variability and trend are driven by climate</a:t>
            </a:r>
          </a:p>
          <a:p>
            <a:pPr eaLnBrk="1" hangingPunct="1"/>
            <a:r>
              <a:rPr lang="en-GB" sz="1800" b="1" dirty="0" smtClean="0">
                <a:solidFill>
                  <a:srgbClr val="004990"/>
                </a:solidFill>
                <a:cs typeface="Arial" charset="0"/>
              </a:rPr>
              <a:t>All  </a:t>
            </a:r>
            <a:r>
              <a:rPr lang="en-GB" sz="1800" b="1" dirty="0" smtClean="0">
                <a:solidFill>
                  <a:srgbClr val="004990"/>
                </a:solidFill>
                <a:cs typeface="Arial" charset="0"/>
              </a:rPr>
              <a:t>drivers </a:t>
            </a:r>
            <a:r>
              <a:rPr lang="en-GB" sz="1800" dirty="0" smtClean="0">
                <a:solidFill>
                  <a:srgbClr val="004990"/>
                </a:solidFill>
                <a:cs typeface="Arial" charset="0"/>
              </a:rPr>
              <a:t>= </a:t>
            </a:r>
            <a:r>
              <a:rPr lang="en-GB" sz="1800" dirty="0" smtClean="0">
                <a:solidFill>
                  <a:srgbClr val="004990"/>
                </a:solidFill>
                <a:cs typeface="Arial" charset="0"/>
              </a:rPr>
              <a:t>MLR considers the year-to-year climate variation + overall trend</a:t>
            </a:r>
            <a:endParaRPr lang="en-GB" sz="1800" dirty="0">
              <a:solidFill>
                <a:srgbClr val="004990"/>
              </a:solidFill>
              <a:cs typeface="Arial" charset="0"/>
            </a:endParaRPr>
          </a:p>
        </p:txBody>
      </p:sp>
      <p:sp>
        <p:nvSpPr>
          <p:cNvPr id="9" name="Rectángulo 8"/>
          <p:cNvSpPr/>
          <p:nvPr/>
        </p:nvSpPr>
        <p:spPr bwMode="auto">
          <a:xfrm>
            <a:off x="395536" y="5383911"/>
            <a:ext cx="8277225" cy="646331"/>
          </a:xfrm>
          <a:prstGeom prst="rect">
            <a:avLst/>
          </a:prstGeom>
        </p:spPr>
        <p:txBody>
          <a:bodyPr>
            <a:spAutoFit/>
          </a:bodyPr>
          <a:lstStyle/>
          <a:p>
            <a:pPr>
              <a:defRPr/>
            </a:pPr>
            <a:r>
              <a:rPr lang="en-GB" dirty="0" smtClean="0">
                <a:latin typeface="Arial"/>
                <a:cs typeface="Arial"/>
              </a:rPr>
              <a:t>While the actual trend is negative, climate forcing alone would have led to a positive trend in the total number of fires series. </a:t>
            </a:r>
            <a:endParaRPr lang="en-GB" dirty="0">
              <a:solidFill>
                <a:srgbClr val="004990"/>
              </a:solidFill>
              <a:latin typeface="Arial"/>
              <a:cs typeface="Arial"/>
            </a:endParaRPr>
          </a:p>
        </p:txBody>
      </p:sp>
      <p:pic>
        <p:nvPicPr>
          <p:cNvPr id="12" name="Imagen 1" descr="attribution_rev_color2.pdf"/>
          <p:cNvPicPr>
            <a:picLocks noChangeAspect="1"/>
          </p:cNvPicPr>
          <p:nvPr/>
        </p:nvPicPr>
        <p:blipFill rotWithShape="1">
          <a:blip r:embed="rId3">
            <a:extLst>
              <a:ext uri="{28A0092B-C50C-407E-A947-70E740481C1C}">
                <a14:useLocalDpi xmlns:a14="http://schemas.microsoft.com/office/drawing/2010/main" val="0"/>
              </a:ext>
            </a:extLst>
          </a:blip>
          <a:srcRect r="48822"/>
          <a:stretch/>
        </p:blipFill>
        <p:spPr bwMode="auto">
          <a:xfrm>
            <a:off x="373732" y="1637754"/>
            <a:ext cx="4311648" cy="346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3"/>
          <p:cNvSpPr txBox="1">
            <a:spLocks noChangeArrowheads="1"/>
          </p:cNvSpPr>
          <p:nvPr/>
        </p:nvSpPr>
        <p:spPr bwMode="auto">
          <a:xfrm>
            <a:off x="4406180" y="1637754"/>
            <a:ext cx="720080" cy="378621"/>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dirty="0">
              <a:solidFill>
                <a:srgbClr val="004990"/>
              </a:solidFill>
              <a:cs typeface="Arial" charset="0"/>
            </a:endParaRPr>
          </a:p>
        </p:txBody>
      </p:sp>
      <p:sp>
        <p:nvSpPr>
          <p:cNvPr id="14" name="CuadroTexto 3"/>
          <p:cNvSpPr txBox="1">
            <a:spLocks noChangeArrowheads="1"/>
          </p:cNvSpPr>
          <p:nvPr/>
        </p:nvSpPr>
        <p:spPr bwMode="auto">
          <a:xfrm>
            <a:off x="13692" y="1547165"/>
            <a:ext cx="720080" cy="378621"/>
          </a:xfrm>
          <a:prstGeom prst="rect">
            <a:avLst/>
          </a:prstGeom>
          <a:solidFill>
            <a:srgbClr val="FFFF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dirty="0">
              <a:solidFill>
                <a:srgbClr val="004990"/>
              </a:solidFill>
              <a:cs typeface="Arial" charset="0"/>
            </a:endParaRPr>
          </a:p>
        </p:txBody>
      </p:sp>
      <p:pic>
        <p:nvPicPr>
          <p:cNvPr id="15" name="Imagen 1" descr="attribution_rev_color2.pdf"/>
          <p:cNvPicPr>
            <a:picLocks noChangeAspect="1"/>
          </p:cNvPicPr>
          <p:nvPr/>
        </p:nvPicPr>
        <p:blipFill rotWithShape="1">
          <a:blip r:embed="rId3">
            <a:extLst>
              <a:ext uri="{28A0092B-C50C-407E-A947-70E740481C1C}">
                <a14:useLocalDpi xmlns:a14="http://schemas.microsoft.com/office/drawing/2010/main" val="0"/>
              </a:ext>
            </a:extLst>
          </a:blip>
          <a:srcRect l="57069" t="66864" r="22832" b="11750"/>
          <a:stretch/>
        </p:blipFill>
        <p:spPr bwMode="auto">
          <a:xfrm>
            <a:off x="5076056" y="1976985"/>
            <a:ext cx="1693332" cy="74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ítulo 1"/>
          <p:cNvSpPr>
            <a:spLocks noGrp="1"/>
          </p:cNvSpPr>
          <p:nvPr>
            <p:ph type="title"/>
          </p:nvPr>
        </p:nvSpPr>
        <p:spPr>
          <a:xfrm>
            <a:off x="396874" y="144463"/>
            <a:ext cx="6263357" cy="696912"/>
          </a:xfrm>
        </p:spPr>
        <p:txBody>
          <a:bodyPr/>
          <a:lstStyle/>
          <a:p>
            <a:pPr>
              <a:defRPr/>
            </a:pPr>
            <a:r>
              <a:rPr lang="en-GB" dirty="0"/>
              <a:t>Climate change impacts on forest fires</a:t>
            </a:r>
          </a:p>
        </p:txBody>
      </p:sp>
    </p:spTree>
    <p:extLst>
      <p:ext uri="{BB962C8B-B14F-4D97-AF65-F5344CB8AC3E}">
        <p14:creationId xmlns:p14="http://schemas.microsoft.com/office/powerpoint/2010/main" val="28857079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ig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781770"/>
            <a:ext cx="1911703" cy="4374059"/>
          </a:xfrm>
          <a:prstGeom prst="rect">
            <a:avLst/>
          </a:prstGeom>
        </p:spPr>
      </p:pic>
      <p:sp>
        <p:nvSpPr>
          <p:cNvPr id="6" name="1 Título"/>
          <p:cNvSpPr txBox="1">
            <a:spLocks/>
          </p:cNvSpPr>
          <p:nvPr/>
        </p:nvSpPr>
        <p:spPr>
          <a:xfrm>
            <a:off x="539552" y="845666"/>
            <a:ext cx="8388424" cy="1504735"/>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GB" dirty="0" smtClean="0">
                <a:solidFill>
                  <a:srgbClr val="004990"/>
                </a:solidFill>
                <a:latin typeface="Arial" charset="0"/>
                <a:cs typeface="Arial" charset="0"/>
              </a:rPr>
              <a:t>Drier conditions </a:t>
            </a:r>
            <a:r>
              <a:rPr lang="en-GB" dirty="0" smtClean="0">
                <a:solidFill>
                  <a:srgbClr val="004990"/>
                </a:solidFill>
                <a:latin typeface="Arial" charset="0"/>
                <a:cs typeface="Arial" charset="0"/>
                <a:sym typeface="Wingdings"/>
              </a:rPr>
              <a:t>lead to more fires? </a:t>
            </a:r>
          </a:p>
          <a:p>
            <a:r>
              <a:rPr lang="en-GB" dirty="0" smtClean="0">
                <a:solidFill>
                  <a:srgbClr val="004990"/>
                </a:solidFill>
                <a:latin typeface="Arial" charset="0"/>
                <a:cs typeface="Arial" charset="0"/>
                <a:sym typeface="Wingdings"/>
              </a:rPr>
              <a:t>It depends on where and when</a:t>
            </a:r>
            <a:endParaRPr lang="en-GB" dirty="0">
              <a:solidFill>
                <a:srgbClr val="004990"/>
              </a:solidFill>
              <a:latin typeface="Arial" charset="0"/>
              <a:cs typeface="Arial" charset="0"/>
            </a:endParaRPr>
          </a:p>
        </p:txBody>
      </p:sp>
      <p:sp>
        <p:nvSpPr>
          <p:cNvPr id="3" name="Rectángulo 2"/>
          <p:cNvSpPr/>
          <p:nvPr/>
        </p:nvSpPr>
        <p:spPr>
          <a:xfrm>
            <a:off x="251520" y="6030242"/>
            <a:ext cx="8424936" cy="954107"/>
          </a:xfrm>
          <a:prstGeom prst="rect">
            <a:avLst/>
          </a:prstGeom>
        </p:spPr>
        <p:txBody>
          <a:bodyPr wrap="square">
            <a:spAutoFit/>
          </a:bodyPr>
          <a:lstStyle/>
          <a:p>
            <a:r>
              <a:rPr lang="en-GB" sz="1400" dirty="0" smtClean="0"/>
              <a:t>Vicente-Serrano, S. M., Beguería, S., López-Moreno, J. I. A </a:t>
            </a:r>
            <a:r>
              <a:rPr lang="en-GB" sz="1400" dirty="0" err="1" smtClean="0"/>
              <a:t>multiscalar</a:t>
            </a:r>
            <a:r>
              <a:rPr lang="en-GB" sz="1400" dirty="0" smtClean="0"/>
              <a:t> drought index sensitive to global warming: The standardized precipitation evapotranspiration index. Journal of Climate, 2010</a:t>
            </a:r>
          </a:p>
          <a:p>
            <a:r>
              <a:rPr lang="en-GB" sz="1400" dirty="0" smtClean="0"/>
              <a:t>Turco, M., Levin, N., </a:t>
            </a:r>
            <a:r>
              <a:rPr lang="en-GB" sz="1400" dirty="0" err="1" smtClean="0"/>
              <a:t>Tessler</a:t>
            </a:r>
            <a:r>
              <a:rPr lang="en-GB" sz="1400" dirty="0" smtClean="0"/>
              <a:t>, N., Hadas, S. Recent changes and relations among drought, vegetation and wildfires in the Eastern Mediterranean: the case of Israel. Global Planetary Change, 2016</a:t>
            </a:r>
            <a:endParaRPr lang="en-GB" sz="1400" dirty="0"/>
          </a:p>
        </p:txBody>
      </p:sp>
      <p:sp>
        <p:nvSpPr>
          <p:cNvPr id="11" name="Rectángulo 10"/>
          <p:cNvSpPr/>
          <p:nvPr/>
        </p:nvSpPr>
        <p:spPr>
          <a:xfrm>
            <a:off x="2483768" y="4230042"/>
            <a:ext cx="6336704" cy="1754327"/>
          </a:xfrm>
          <a:prstGeom prst="rect">
            <a:avLst/>
          </a:prstGeom>
        </p:spPr>
        <p:txBody>
          <a:bodyPr wrap="square">
            <a:spAutoFit/>
          </a:bodyPr>
          <a:lstStyle/>
          <a:p>
            <a:r>
              <a:rPr lang="en-US" dirty="0" smtClean="0"/>
              <a:t>Negative SPEI values </a:t>
            </a:r>
            <a:r>
              <a:rPr lang="en-US" dirty="0" smtClean="0">
                <a:sym typeface="Wingdings"/>
              </a:rPr>
              <a:t> </a:t>
            </a:r>
            <a:r>
              <a:rPr lang="en-US" dirty="0" smtClean="0"/>
              <a:t>dry conditions </a:t>
            </a:r>
          </a:p>
          <a:p>
            <a:pPr marL="285750" indent="-285750">
              <a:buFont typeface="Arial"/>
              <a:buChar char="•"/>
            </a:pPr>
            <a:r>
              <a:rPr lang="en-US" dirty="0"/>
              <a:t>thus negative correlations in MAM and SON </a:t>
            </a:r>
            <a:r>
              <a:rPr lang="en-US" dirty="0">
                <a:sym typeface="Wingdings"/>
              </a:rPr>
              <a:t> </a:t>
            </a:r>
            <a:r>
              <a:rPr lang="en-US" dirty="0"/>
              <a:t>dry conditions lead to more fires</a:t>
            </a:r>
          </a:p>
          <a:p>
            <a:endParaRPr lang="en-US" dirty="0" smtClean="0"/>
          </a:p>
          <a:p>
            <a:r>
              <a:rPr lang="en-US" dirty="0" smtClean="0"/>
              <a:t>SPEI: </a:t>
            </a:r>
            <a:r>
              <a:rPr lang="en-US" dirty="0"/>
              <a:t>Standard Precipitation and Evaporation index </a:t>
            </a:r>
            <a:r>
              <a:rPr lang="en-US" dirty="0" smtClean="0"/>
              <a:t>(</a:t>
            </a:r>
            <a:r>
              <a:rPr lang="es-ES" dirty="0"/>
              <a:t>Vicente-</a:t>
            </a:r>
            <a:r>
              <a:rPr lang="es-ES" dirty="0" smtClean="0"/>
              <a:t>Serrano et al. 2010)</a:t>
            </a:r>
            <a:endParaRPr lang="en-US" dirty="0"/>
          </a:p>
        </p:txBody>
      </p:sp>
      <p:sp>
        <p:nvSpPr>
          <p:cNvPr id="9" name="Título 1"/>
          <p:cNvSpPr>
            <a:spLocks noGrp="1"/>
          </p:cNvSpPr>
          <p:nvPr>
            <p:ph type="title"/>
          </p:nvPr>
        </p:nvSpPr>
        <p:spPr>
          <a:xfrm>
            <a:off x="396874" y="144463"/>
            <a:ext cx="6263357" cy="696912"/>
          </a:xfrm>
        </p:spPr>
        <p:txBody>
          <a:bodyPr/>
          <a:lstStyle/>
          <a:p>
            <a:pPr>
              <a:defRPr/>
            </a:pPr>
            <a:r>
              <a:rPr lang="en-GB" dirty="0"/>
              <a:t>Climate change impacts on forest fires</a:t>
            </a:r>
          </a:p>
        </p:txBody>
      </p:sp>
      <p:graphicFrame>
        <p:nvGraphicFramePr>
          <p:cNvPr id="2" name="Tabla 1"/>
          <p:cNvGraphicFramePr>
            <a:graphicFrameLocks noGrp="1"/>
          </p:cNvGraphicFramePr>
          <p:nvPr>
            <p:extLst>
              <p:ext uri="{D42A27DB-BD31-4B8C-83A1-F6EECF244321}">
                <p14:modId xmlns:p14="http://schemas.microsoft.com/office/powerpoint/2010/main" val="2893749262"/>
              </p:ext>
            </p:extLst>
          </p:nvPr>
        </p:nvGraphicFramePr>
        <p:xfrm>
          <a:off x="2555776" y="2649914"/>
          <a:ext cx="6192687" cy="1148080"/>
        </p:xfrm>
        <a:graphic>
          <a:graphicData uri="http://schemas.openxmlformats.org/drawingml/2006/table">
            <a:tbl>
              <a:tblPr firstRow="1" firstCol="1" bandRow="1">
                <a:tableStyleId>{5940675A-B579-460E-94D1-54222C63F5DA}</a:tableStyleId>
              </a:tblPr>
              <a:tblGrid>
                <a:gridCol w="1758793"/>
                <a:gridCol w="1479242"/>
                <a:gridCol w="1433558"/>
                <a:gridCol w="1521094"/>
              </a:tblGrid>
              <a:tr h="271329">
                <a:tc>
                  <a:txBody>
                    <a:bodyPr/>
                    <a:lstStyle/>
                    <a:p>
                      <a:pPr algn="ctr" fontAlgn="ctr"/>
                      <a:r>
                        <a:rPr lang="it-IT" sz="1800" u="none" strike="noStrike" dirty="0">
                          <a:effectLst/>
                        </a:rPr>
                        <a:t> </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ctr" fontAlgn="ctr"/>
                      <a:r>
                        <a:rPr lang="it-IT" sz="1800" b="1" u="none" strike="noStrike" dirty="0">
                          <a:effectLst/>
                        </a:rPr>
                        <a:t>MAM</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ctr" fontAlgn="ctr"/>
                      <a:r>
                        <a:rPr lang="it-IT" sz="1800" b="1" u="none" strike="noStrike" dirty="0">
                          <a:effectLst/>
                        </a:rPr>
                        <a:t>JJA</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ctr" fontAlgn="ctr"/>
                      <a:r>
                        <a:rPr lang="it-IT" sz="1800" b="1" u="none" strike="noStrike" dirty="0">
                          <a:effectLst/>
                        </a:rPr>
                        <a:t>SON</a:t>
                      </a:r>
                      <a:endParaRPr lang="it-IT" sz="1800" b="1" i="0" u="none" strike="noStrike" dirty="0">
                        <a:solidFill>
                          <a:srgbClr val="000000"/>
                        </a:solidFill>
                        <a:effectLst/>
                        <a:latin typeface="Arial"/>
                        <a:cs typeface="Arial"/>
                      </a:endParaRPr>
                    </a:p>
                  </a:txBody>
                  <a:tcPr marL="152400" marR="12700" marT="12700" marB="0" anchor="ctr"/>
                </a:tc>
              </a:tr>
              <a:tr h="255369">
                <a:tc>
                  <a:txBody>
                    <a:bodyPr/>
                    <a:lstStyle/>
                    <a:p>
                      <a:pPr algn="ctr" fontAlgn="ctr"/>
                      <a:r>
                        <a:rPr lang="it-IT" sz="1800" b="1" u="none" strike="noStrike" dirty="0">
                          <a:effectLst/>
                        </a:rPr>
                        <a:t>SPEI</a:t>
                      </a:r>
                      <a:r>
                        <a:rPr lang="it-IT" sz="1800" b="1" u="none" strike="noStrike" baseline="-25000" dirty="0">
                          <a:effectLst/>
                        </a:rPr>
                        <a:t>3</a:t>
                      </a:r>
                      <a:r>
                        <a:rPr lang="it-IT" sz="1800" b="1" u="none" strike="noStrike" dirty="0">
                          <a:effectLst/>
                        </a:rPr>
                        <a:t> vs. NF</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a:t>
                      </a:r>
                      <a:r>
                        <a:rPr lang="it-IT" sz="1800" u="none" strike="noStrike" dirty="0">
                          <a:effectLst/>
                        </a:rPr>
                        <a:t>0.61**</a:t>
                      </a:r>
                      <a:endParaRPr lang="it-IT" sz="1800" b="0" i="0" u="none" strike="noStrike" dirty="0">
                        <a:solidFill>
                          <a:srgbClr val="000000"/>
                        </a:solidFill>
                        <a:effectLst/>
                        <a:latin typeface="Arial"/>
                        <a:cs typeface="Arial"/>
                      </a:endParaRPr>
                    </a:p>
                  </a:txBody>
                  <a:tcPr marL="12700" marR="12700" marT="12700" marB="0" anchor="ctr"/>
                </a:tc>
                <a:tc>
                  <a:txBody>
                    <a:bodyPr/>
                    <a:lstStyle/>
                    <a:p>
                      <a:endParaRPr lang="es-ES" dirty="0"/>
                    </a:p>
                  </a:txBody>
                  <a:tcPr marL="12700" marR="12700" marT="12700" marB="0" anchor="ctr"/>
                </a:tc>
                <a:tc>
                  <a:txBody>
                    <a:bodyPr/>
                    <a:lstStyle/>
                    <a:p>
                      <a:pPr algn="l" fontAlgn="ctr"/>
                      <a:r>
                        <a:rPr lang="it-IT" sz="1800" u="none" strike="noStrike" dirty="0" smtClean="0">
                          <a:effectLst/>
                        </a:rPr>
                        <a:t>        -</a:t>
                      </a:r>
                      <a:r>
                        <a:rPr lang="it-IT" sz="1800" u="none" strike="noStrike" dirty="0">
                          <a:effectLst/>
                        </a:rPr>
                        <a:t>0.51**</a:t>
                      </a:r>
                      <a:endParaRPr lang="it-IT" sz="1800" b="0" i="0" u="none" strike="noStrike" dirty="0">
                        <a:solidFill>
                          <a:srgbClr val="000000"/>
                        </a:solidFill>
                        <a:effectLst/>
                        <a:latin typeface="Arial"/>
                        <a:cs typeface="Arial"/>
                      </a:endParaRPr>
                    </a:p>
                  </a:txBody>
                  <a:tcPr marL="12700" marR="12700" marT="12700" marB="0" anchor="ctr"/>
                </a:tc>
              </a:tr>
              <a:tr h="255369">
                <a:tc>
                  <a:txBody>
                    <a:bodyPr/>
                    <a:lstStyle/>
                    <a:p>
                      <a:pPr algn="ctr" fontAlgn="ctr"/>
                      <a:r>
                        <a:rPr lang="it-IT" sz="1800" b="1" u="none" strike="noStrike" dirty="0">
                          <a:effectLst/>
                        </a:rPr>
                        <a:t>SPEI</a:t>
                      </a:r>
                      <a:r>
                        <a:rPr lang="it-IT" sz="1800" b="1" u="none" strike="noStrike" baseline="-25000" dirty="0">
                          <a:effectLst/>
                        </a:rPr>
                        <a:t>6</a:t>
                      </a:r>
                      <a:r>
                        <a:rPr lang="it-IT" sz="1800" b="1" u="none" strike="noStrike" dirty="0">
                          <a:effectLst/>
                        </a:rPr>
                        <a:t> vs. NF</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-0.39</a:t>
                      </a:r>
                      <a:r>
                        <a:rPr lang="it-IT" sz="1800" u="none" strike="noStrike" dirty="0">
                          <a:effectLst/>
                        </a:rPr>
                        <a:t>*</a:t>
                      </a:r>
                      <a:endParaRPr lang="it-IT" sz="1800" b="0" i="0" u="none" strike="noStrike" dirty="0">
                        <a:solidFill>
                          <a:srgbClr val="000000"/>
                        </a:solidFill>
                        <a:effectLst/>
                        <a:latin typeface="Arial"/>
                        <a:cs typeface="Arial"/>
                      </a:endParaRPr>
                    </a:p>
                  </a:txBody>
                  <a:tcPr marL="12700" marR="12700" marT="12700" marB="0" anchor="ctr"/>
                </a:tc>
                <a:tc>
                  <a:txBody>
                    <a:bodyPr/>
                    <a:lstStyle/>
                    <a:p>
                      <a:endParaRPr lang="es-ES"/>
                    </a:p>
                  </a:txBody>
                  <a:tcPr marL="12700" marR="12700" marT="12700" marB="0" anchor="ctr"/>
                </a:tc>
                <a:tc>
                  <a:txBody>
                    <a:bodyPr/>
                    <a:lstStyle/>
                    <a:p>
                      <a:pPr algn="l" fontAlgn="ctr"/>
                      <a:r>
                        <a:rPr lang="it-IT" sz="1800" u="none" strike="noStrike" dirty="0" smtClean="0">
                          <a:effectLst/>
                        </a:rPr>
                        <a:t>        -0.53**</a:t>
                      </a:r>
                      <a:endParaRPr lang="it-IT" sz="1800" b="0" i="0" u="none" strike="noStrike" dirty="0">
                        <a:solidFill>
                          <a:srgbClr val="000000"/>
                        </a:solidFill>
                        <a:effectLst/>
                        <a:latin typeface="Arial"/>
                        <a:cs typeface="Arial"/>
                      </a:endParaRPr>
                    </a:p>
                  </a:txBody>
                  <a:tcPr marL="12700" marR="12700" marT="12700" marB="0" anchor="ctr"/>
                </a:tc>
              </a:tr>
              <a:tr h="255369">
                <a:tc>
                  <a:txBody>
                    <a:bodyPr/>
                    <a:lstStyle/>
                    <a:p>
                      <a:pPr algn="ctr" fontAlgn="ctr"/>
                      <a:r>
                        <a:rPr lang="it-IT" sz="1800" b="1" u="none" strike="noStrike" dirty="0">
                          <a:effectLst/>
                        </a:rPr>
                        <a:t>SPEI</a:t>
                      </a:r>
                      <a:r>
                        <a:rPr lang="it-IT" sz="1800" b="1" u="none" strike="noStrike" baseline="-25000" dirty="0">
                          <a:effectLst/>
                        </a:rPr>
                        <a:t>12</a:t>
                      </a:r>
                      <a:r>
                        <a:rPr lang="it-IT" sz="1800" b="1" u="none" strike="noStrike" dirty="0">
                          <a:effectLst/>
                        </a:rPr>
                        <a:t> vs. NF</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a:t>
                      </a:r>
                      <a:r>
                        <a:rPr lang="it-IT" sz="1800" u="none" strike="noStrike" dirty="0">
                          <a:effectLst/>
                        </a:rPr>
                        <a:t>0.31</a:t>
                      </a:r>
                      <a:endParaRPr lang="it-IT" sz="1800" b="0" i="0" u="none" strike="noStrike" dirty="0">
                        <a:solidFill>
                          <a:srgbClr val="000000"/>
                        </a:solidFill>
                        <a:effectLst/>
                        <a:latin typeface="Arial"/>
                        <a:cs typeface="Arial"/>
                      </a:endParaRPr>
                    </a:p>
                  </a:txBody>
                  <a:tcPr marL="12700" marR="12700" marT="12700" marB="0" anchor="ctr"/>
                </a:tc>
                <a:tc>
                  <a:txBody>
                    <a:bodyPr/>
                    <a:lstStyle/>
                    <a:p>
                      <a:endParaRPr lang="es-ES" dirty="0"/>
                    </a:p>
                  </a:txBody>
                  <a:tcPr marL="12700" marR="12700" marT="12700" marB="0" anchor="ctr"/>
                </a:tc>
                <a:tc>
                  <a:txBody>
                    <a:bodyPr/>
                    <a:lstStyle/>
                    <a:p>
                      <a:pPr algn="l" fontAlgn="ctr"/>
                      <a:r>
                        <a:rPr lang="it-IT" sz="1800" u="none" strike="noStrike" dirty="0" smtClean="0">
                          <a:effectLst/>
                        </a:rPr>
                        <a:t>        -</a:t>
                      </a:r>
                      <a:r>
                        <a:rPr lang="it-IT" sz="1800" u="none" strike="noStrike" dirty="0">
                          <a:effectLst/>
                        </a:rPr>
                        <a:t>0.07</a:t>
                      </a:r>
                      <a:endParaRPr lang="it-IT" sz="1800" b="0" i="0" u="none" strike="noStrike" dirty="0">
                        <a:solidFill>
                          <a:srgbClr val="000000"/>
                        </a:solidFill>
                        <a:effectLst/>
                        <a:latin typeface="Arial"/>
                        <a:cs typeface="Arial"/>
                      </a:endParaRPr>
                    </a:p>
                  </a:txBody>
                  <a:tcPr marL="12700" marR="12700" marT="12700" marB="0" anchor="ctr"/>
                </a:tc>
              </a:tr>
            </a:tbl>
          </a:graphicData>
        </a:graphic>
      </p:graphicFrame>
      <p:sp>
        <p:nvSpPr>
          <p:cNvPr id="7" name="Rectángulo 6"/>
          <p:cNvSpPr/>
          <p:nvPr/>
        </p:nvSpPr>
        <p:spPr>
          <a:xfrm>
            <a:off x="3543103" y="2069802"/>
            <a:ext cx="3520578" cy="369332"/>
          </a:xfrm>
          <a:prstGeom prst="rect">
            <a:avLst/>
          </a:prstGeom>
        </p:spPr>
        <p:txBody>
          <a:bodyPr wrap="none">
            <a:spAutoFit/>
          </a:bodyPr>
          <a:lstStyle/>
          <a:p>
            <a:r>
              <a:rPr lang="en-GB" dirty="0" smtClean="0">
                <a:solidFill>
                  <a:srgbClr val="004990"/>
                </a:solidFill>
                <a:cs typeface="Arial" charset="0"/>
                <a:sym typeface="Wingdings"/>
              </a:rPr>
              <a:t>Correlations: drought against NF</a:t>
            </a:r>
            <a:endParaRPr lang="en-GB" dirty="0">
              <a:solidFill>
                <a:srgbClr val="004990"/>
              </a:solidFill>
              <a:cs typeface="Arial" charset="0"/>
            </a:endParaRPr>
          </a:p>
        </p:txBody>
      </p:sp>
      <p:sp>
        <p:nvSpPr>
          <p:cNvPr id="4" name="Rectángulo 3"/>
          <p:cNvSpPr/>
          <p:nvPr/>
        </p:nvSpPr>
        <p:spPr>
          <a:xfrm>
            <a:off x="6846894" y="3797994"/>
            <a:ext cx="1901570" cy="307777"/>
          </a:xfrm>
          <a:prstGeom prst="rect">
            <a:avLst/>
          </a:prstGeom>
        </p:spPr>
        <p:txBody>
          <a:bodyPr wrap="none">
            <a:spAutoFit/>
          </a:bodyPr>
          <a:lstStyle/>
          <a:p>
            <a:r>
              <a:rPr lang="en-US" sz="1400" dirty="0"/>
              <a:t>* p &lt; 0.05, ** p &lt; 0.01</a:t>
            </a:r>
            <a:endParaRPr lang="es-ES" sz="1400" dirty="0"/>
          </a:p>
        </p:txBody>
      </p:sp>
    </p:spTree>
    <p:extLst>
      <p:ext uri="{BB962C8B-B14F-4D97-AF65-F5344CB8AC3E}">
        <p14:creationId xmlns:p14="http://schemas.microsoft.com/office/powerpoint/2010/main" val="37020831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539552" y="845666"/>
            <a:ext cx="8388424" cy="1504735"/>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GB" dirty="0" smtClean="0">
                <a:solidFill>
                  <a:srgbClr val="004990"/>
                </a:solidFill>
                <a:latin typeface="Arial" charset="0"/>
                <a:cs typeface="Arial" charset="0"/>
              </a:rPr>
              <a:t>Drier conditions </a:t>
            </a:r>
            <a:r>
              <a:rPr lang="en-GB" dirty="0" smtClean="0">
                <a:solidFill>
                  <a:srgbClr val="004990"/>
                </a:solidFill>
                <a:latin typeface="Arial" charset="0"/>
                <a:cs typeface="Arial" charset="0"/>
                <a:sym typeface="Wingdings"/>
              </a:rPr>
              <a:t>lead to more fires? </a:t>
            </a:r>
          </a:p>
          <a:p>
            <a:r>
              <a:rPr lang="en-GB" dirty="0" smtClean="0">
                <a:solidFill>
                  <a:srgbClr val="004990"/>
                </a:solidFill>
                <a:latin typeface="Arial" charset="0"/>
                <a:cs typeface="Arial" charset="0"/>
                <a:sym typeface="Wingdings"/>
              </a:rPr>
              <a:t>It depends on where and when</a:t>
            </a:r>
            <a:endParaRPr lang="en-GB" dirty="0">
              <a:solidFill>
                <a:srgbClr val="004990"/>
              </a:solidFill>
              <a:latin typeface="Arial" charset="0"/>
              <a:cs typeface="Arial" charset="0"/>
            </a:endParaRPr>
          </a:p>
        </p:txBody>
      </p:sp>
      <p:pic>
        <p:nvPicPr>
          <p:cNvPr id="5" name="Imagen 4" descr="fig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781770"/>
            <a:ext cx="1911703" cy="4374059"/>
          </a:xfrm>
          <a:prstGeom prst="rect">
            <a:avLst/>
          </a:prstGeom>
        </p:spPr>
      </p:pic>
      <p:sp>
        <p:nvSpPr>
          <p:cNvPr id="11" name="Rectángulo 10"/>
          <p:cNvSpPr/>
          <p:nvPr/>
        </p:nvSpPr>
        <p:spPr>
          <a:xfrm>
            <a:off x="2483768" y="4230042"/>
            <a:ext cx="6336704" cy="1754327"/>
          </a:xfrm>
          <a:prstGeom prst="rect">
            <a:avLst/>
          </a:prstGeom>
        </p:spPr>
        <p:txBody>
          <a:bodyPr wrap="square">
            <a:spAutoFit/>
          </a:bodyPr>
          <a:lstStyle/>
          <a:p>
            <a:r>
              <a:rPr lang="en-US" dirty="0" smtClean="0"/>
              <a:t>Negative SPEI values </a:t>
            </a:r>
            <a:r>
              <a:rPr lang="en-US" dirty="0" smtClean="0">
                <a:sym typeface="Wingdings"/>
              </a:rPr>
              <a:t> </a:t>
            </a:r>
            <a:r>
              <a:rPr lang="en-US" dirty="0" smtClean="0"/>
              <a:t>dry conditions </a:t>
            </a:r>
          </a:p>
          <a:p>
            <a:pPr marL="285750" indent="-285750">
              <a:buFont typeface="Arial"/>
              <a:buChar char="•"/>
            </a:pPr>
            <a:r>
              <a:rPr lang="en-US" dirty="0" smtClean="0"/>
              <a:t>thus negative </a:t>
            </a:r>
            <a:r>
              <a:rPr lang="en-US" dirty="0"/>
              <a:t>correlations in </a:t>
            </a:r>
            <a:r>
              <a:rPr lang="en-US" dirty="0"/>
              <a:t>MAM and SON </a:t>
            </a:r>
            <a:r>
              <a:rPr lang="en-US" dirty="0">
                <a:sym typeface="Wingdings"/>
              </a:rPr>
              <a:t> </a:t>
            </a:r>
            <a:r>
              <a:rPr lang="en-US" dirty="0"/>
              <a:t>dry </a:t>
            </a:r>
            <a:r>
              <a:rPr lang="en-US" dirty="0"/>
              <a:t>conditions lead to more </a:t>
            </a:r>
            <a:r>
              <a:rPr lang="en-US" dirty="0"/>
              <a:t>fires</a:t>
            </a:r>
          </a:p>
          <a:p>
            <a:pPr marL="285750" indent="-285750">
              <a:buFont typeface="Arial"/>
              <a:buChar char="•"/>
            </a:pPr>
            <a:r>
              <a:rPr lang="en-US" dirty="0" smtClean="0"/>
              <a:t>positive correlations in JJA </a:t>
            </a:r>
            <a:r>
              <a:rPr lang="en-US" dirty="0"/>
              <a:t>indicate that above normal wet conditions are related to above normal </a:t>
            </a:r>
            <a:r>
              <a:rPr lang="en-US" dirty="0" smtClean="0"/>
              <a:t>NF in summer</a:t>
            </a:r>
          </a:p>
          <a:p>
            <a:pPr marL="285750" indent="-285750">
              <a:buFont typeface="Arial"/>
              <a:buChar char="•"/>
            </a:pPr>
            <a:endParaRPr lang="en-US" dirty="0"/>
          </a:p>
        </p:txBody>
      </p:sp>
      <p:sp>
        <p:nvSpPr>
          <p:cNvPr id="9" name="Título 1"/>
          <p:cNvSpPr>
            <a:spLocks noGrp="1"/>
          </p:cNvSpPr>
          <p:nvPr>
            <p:ph type="title"/>
          </p:nvPr>
        </p:nvSpPr>
        <p:spPr>
          <a:xfrm>
            <a:off x="396874" y="144463"/>
            <a:ext cx="6263357" cy="696912"/>
          </a:xfrm>
        </p:spPr>
        <p:txBody>
          <a:bodyPr/>
          <a:lstStyle/>
          <a:p>
            <a:pPr>
              <a:defRPr/>
            </a:pPr>
            <a:r>
              <a:rPr lang="en-GB" dirty="0"/>
              <a:t>Climate change impacts on forest fires</a:t>
            </a:r>
          </a:p>
        </p:txBody>
      </p:sp>
      <p:graphicFrame>
        <p:nvGraphicFramePr>
          <p:cNvPr id="2" name="Tabla 1"/>
          <p:cNvGraphicFramePr>
            <a:graphicFrameLocks noGrp="1"/>
          </p:cNvGraphicFramePr>
          <p:nvPr>
            <p:extLst>
              <p:ext uri="{D42A27DB-BD31-4B8C-83A1-F6EECF244321}">
                <p14:modId xmlns:p14="http://schemas.microsoft.com/office/powerpoint/2010/main" val="1482561941"/>
              </p:ext>
            </p:extLst>
          </p:nvPr>
        </p:nvGraphicFramePr>
        <p:xfrm>
          <a:off x="2555776" y="2649914"/>
          <a:ext cx="6192687" cy="1148080"/>
        </p:xfrm>
        <a:graphic>
          <a:graphicData uri="http://schemas.openxmlformats.org/drawingml/2006/table">
            <a:tbl>
              <a:tblPr firstRow="1" firstCol="1" bandRow="1">
                <a:tableStyleId>{5940675A-B579-460E-94D1-54222C63F5DA}</a:tableStyleId>
              </a:tblPr>
              <a:tblGrid>
                <a:gridCol w="1758793"/>
                <a:gridCol w="1479242"/>
                <a:gridCol w="1433558"/>
                <a:gridCol w="1521094"/>
              </a:tblGrid>
              <a:tr h="271329">
                <a:tc>
                  <a:txBody>
                    <a:bodyPr/>
                    <a:lstStyle/>
                    <a:p>
                      <a:pPr algn="ctr" fontAlgn="ctr"/>
                      <a:r>
                        <a:rPr lang="it-IT" sz="1800" u="none" strike="noStrike" dirty="0">
                          <a:effectLst/>
                        </a:rPr>
                        <a:t> </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ctr" fontAlgn="ctr"/>
                      <a:r>
                        <a:rPr lang="it-IT" sz="1800" b="1" u="none" strike="noStrike" dirty="0">
                          <a:effectLst/>
                        </a:rPr>
                        <a:t>MAM</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ctr" fontAlgn="ctr"/>
                      <a:r>
                        <a:rPr lang="it-IT" sz="1800" b="1" u="none" strike="noStrike" dirty="0">
                          <a:effectLst/>
                        </a:rPr>
                        <a:t>JJA</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ctr" fontAlgn="ctr"/>
                      <a:r>
                        <a:rPr lang="it-IT" sz="1800" b="1" u="none" strike="noStrike" dirty="0">
                          <a:effectLst/>
                        </a:rPr>
                        <a:t>SON</a:t>
                      </a:r>
                      <a:endParaRPr lang="it-IT" sz="1800" b="1" i="0" u="none" strike="noStrike" dirty="0">
                        <a:solidFill>
                          <a:srgbClr val="000000"/>
                        </a:solidFill>
                        <a:effectLst/>
                        <a:latin typeface="Arial"/>
                        <a:cs typeface="Arial"/>
                      </a:endParaRPr>
                    </a:p>
                  </a:txBody>
                  <a:tcPr marL="152400" marR="12700" marT="12700" marB="0" anchor="ctr"/>
                </a:tc>
              </a:tr>
              <a:tr h="255369">
                <a:tc>
                  <a:txBody>
                    <a:bodyPr/>
                    <a:lstStyle/>
                    <a:p>
                      <a:pPr algn="ctr" fontAlgn="ctr"/>
                      <a:r>
                        <a:rPr lang="it-IT" sz="1800" b="1" u="none" strike="noStrike" dirty="0">
                          <a:effectLst/>
                        </a:rPr>
                        <a:t>SPEI</a:t>
                      </a:r>
                      <a:r>
                        <a:rPr lang="it-IT" sz="1800" b="1" u="none" strike="noStrike" baseline="-25000" dirty="0">
                          <a:effectLst/>
                        </a:rPr>
                        <a:t>3</a:t>
                      </a:r>
                      <a:r>
                        <a:rPr lang="it-IT" sz="1800" b="1" u="none" strike="noStrike" dirty="0">
                          <a:effectLst/>
                        </a:rPr>
                        <a:t> vs. NF</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a:t>
                      </a:r>
                      <a:r>
                        <a:rPr lang="it-IT" sz="1800" u="none" strike="noStrike" dirty="0">
                          <a:effectLst/>
                        </a:rPr>
                        <a:t>0.61**</a:t>
                      </a:r>
                      <a:endParaRPr lang="it-IT" sz="1800" b="0"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a:t>
                      </a:r>
                      <a:r>
                        <a:rPr lang="it-IT" sz="1800" u="none" strike="noStrike" dirty="0">
                          <a:effectLst/>
                        </a:rPr>
                        <a:t>0.2</a:t>
                      </a:r>
                      <a:endParaRPr lang="it-IT" sz="1800" b="0"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a:t>
                      </a:r>
                      <a:r>
                        <a:rPr lang="it-IT" sz="1800" u="none" strike="noStrike" dirty="0">
                          <a:effectLst/>
                        </a:rPr>
                        <a:t>0.51**</a:t>
                      </a:r>
                      <a:endParaRPr lang="it-IT" sz="1800" b="0" i="0" u="none" strike="noStrike" dirty="0">
                        <a:solidFill>
                          <a:srgbClr val="000000"/>
                        </a:solidFill>
                        <a:effectLst/>
                        <a:latin typeface="Arial"/>
                        <a:cs typeface="Arial"/>
                      </a:endParaRPr>
                    </a:p>
                  </a:txBody>
                  <a:tcPr marL="12700" marR="12700" marT="12700" marB="0" anchor="ctr"/>
                </a:tc>
              </a:tr>
              <a:tr h="255369">
                <a:tc>
                  <a:txBody>
                    <a:bodyPr/>
                    <a:lstStyle/>
                    <a:p>
                      <a:pPr algn="ctr" fontAlgn="ctr"/>
                      <a:r>
                        <a:rPr lang="it-IT" sz="1800" b="1" u="none" strike="noStrike" dirty="0">
                          <a:effectLst/>
                        </a:rPr>
                        <a:t>SPEI</a:t>
                      </a:r>
                      <a:r>
                        <a:rPr lang="it-IT" sz="1800" b="1" u="none" strike="noStrike" baseline="-25000" dirty="0">
                          <a:effectLst/>
                        </a:rPr>
                        <a:t>6</a:t>
                      </a:r>
                      <a:r>
                        <a:rPr lang="it-IT" sz="1800" b="1" u="none" strike="noStrike" dirty="0">
                          <a:effectLst/>
                        </a:rPr>
                        <a:t> vs. NF</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-0.39</a:t>
                      </a:r>
                      <a:r>
                        <a:rPr lang="it-IT" sz="1800" u="none" strike="noStrike" dirty="0">
                          <a:effectLst/>
                        </a:rPr>
                        <a:t>*</a:t>
                      </a:r>
                      <a:endParaRPr lang="it-IT" sz="1800" b="0"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+0.14</a:t>
                      </a:r>
                      <a:endParaRPr lang="it-IT" sz="1800" b="0"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-0.53**</a:t>
                      </a:r>
                      <a:endParaRPr lang="it-IT" sz="1800" b="0" i="0" u="none" strike="noStrike" dirty="0">
                        <a:solidFill>
                          <a:srgbClr val="000000"/>
                        </a:solidFill>
                        <a:effectLst/>
                        <a:latin typeface="Arial"/>
                        <a:cs typeface="Arial"/>
                      </a:endParaRPr>
                    </a:p>
                  </a:txBody>
                  <a:tcPr marL="12700" marR="12700" marT="12700" marB="0" anchor="ctr"/>
                </a:tc>
              </a:tr>
              <a:tr h="255369">
                <a:tc>
                  <a:txBody>
                    <a:bodyPr/>
                    <a:lstStyle/>
                    <a:p>
                      <a:pPr algn="ctr" fontAlgn="ctr"/>
                      <a:r>
                        <a:rPr lang="it-IT" sz="1800" b="1" u="none" strike="noStrike" dirty="0">
                          <a:effectLst/>
                        </a:rPr>
                        <a:t>SPEI</a:t>
                      </a:r>
                      <a:r>
                        <a:rPr lang="it-IT" sz="1800" b="1" u="none" strike="noStrike" baseline="-25000" dirty="0">
                          <a:effectLst/>
                        </a:rPr>
                        <a:t>12</a:t>
                      </a:r>
                      <a:r>
                        <a:rPr lang="it-IT" sz="1800" b="1" u="none" strike="noStrike" dirty="0">
                          <a:effectLst/>
                        </a:rPr>
                        <a:t> vs. NF</a:t>
                      </a:r>
                      <a:endParaRPr lang="it-IT" sz="1800" b="1"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a:t>
                      </a:r>
                      <a:r>
                        <a:rPr lang="it-IT" sz="1800" u="none" strike="noStrike" dirty="0">
                          <a:effectLst/>
                        </a:rPr>
                        <a:t>0.31</a:t>
                      </a:r>
                      <a:endParaRPr lang="it-IT" sz="1800" b="0"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+0.44</a:t>
                      </a:r>
                      <a:r>
                        <a:rPr lang="it-IT" sz="1800" u="none" strike="noStrike" dirty="0">
                          <a:effectLst/>
                        </a:rPr>
                        <a:t>*</a:t>
                      </a:r>
                      <a:endParaRPr lang="it-IT" sz="1800" b="0" i="0" u="none" strike="noStrike" dirty="0">
                        <a:solidFill>
                          <a:srgbClr val="000000"/>
                        </a:solidFill>
                        <a:effectLst/>
                        <a:latin typeface="Arial"/>
                        <a:cs typeface="Arial"/>
                      </a:endParaRPr>
                    </a:p>
                  </a:txBody>
                  <a:tcPr marL="12700" marR="12700" marT="12700" marB="0" anchor="ctr"/>
                </a:tc>
                <a:tc>
                  <a:txBody>
                    <a:bodyPr/>
                    <a:lstStyle/>
                    <a:p>
                      <a:pPr algn="l" fontAlgn="ctr"/>
                      <a:r>
                        <a:rPr lang="it-IT" sz="1800" u="none" strike="noStrike" dirty="0" smtClean="0">
                          <a:effectLst/>
                        </a:rPr>
                        <a:t>        -</a:t>
                      </a:r>
                      <a:r>
                        <a:rPr lang="it-IT" sz="1800" u="none" strike="noStrike" dirty="0">
                          <a:effectLst/>
                        </a:rPr>
                        <a:t>0.07</a:t>
                      </a:r>
                      <a:endParaRPr lang="it-IT" sz="1800" b="0" i="0" u="none" strike="noStrike" dirty="0">
                        <a:solidFill>
                          <a:srgbClr val="000000"/>
                        </a:solidFill>
                        <a:effectLst/>
                        <a:latin typeface="Arial"/>
                        <a:cs typeface="Arial"/>
                      </a:endParaRPr>
                    </a:p>
                  </a:txBody>
                  <a:tcPr marL="12700" marR="12700" marT="12700" marB="0" anchor="ctr"/>
                </a:tc>
              </a:tr>
            </a:tbl>
          </a:graphicData>
        </a:graphic>
      </p:graphicFrame>
      <p:sp>
        <p:nvSpPr>
          <p:cNvPr id="7" name="Rectángulo 6"/>
          <p:cNvSpPr/>
          <p:nvPr/>
        </p:nvSpPr>
        <p:spPr>
          <a:xfrm>
            <a:off x="3543103" y="2069802"/>
            <a:ext cx="3520578" cy="369332"/>
          </a:xfrm>
          <a:prstGeom prst="rect">
            <a:avLst/>
          </a:prstGeom>
        </p:spPr>
        <p:txBody>
          <a:bodyPr wrap="none">
            <a:spAutoFit/>
          </a:bodyPr>
          <a:lstStyle/>
          <a:p>
            <a:r>
              <a:rPr lang="en-GB" dirty="0" smtClean="0">
                <a:solidFill>
                  <a:srgbClr val="004990"/>
                </a:solidFill>
                <a:cs typeface="Arial" charset="0"/>
                <a:sym typeface="Wingdings"/>
              </a:rPr>
              <a:t>Correlations: drought against NF</a:t>
            </a:r>
            <a:endParaRPr lang="en-GB" dirty="0">
              <a:solidFill>
                <a:srgbClr val="004990"/>
              </a:solidFill>
              <a:cs typeface="Arial" charset="0"/>
            </a:endParaRPr>
          </a:p>
        </p:txBody>
      </p:sp>
      <p:sp>
        <p:nvSpPr>
          <p:cNvPr id="4" name="Rectángulo 3"/>
          <p:cNvSpPr/>
          <p:nvPr/>
        </p:nvSpPr>
        <p:spPr>
          <a:xfrm>
            <a:off x="6846894" y="3797994"/>
            <a:ext cx="1901570" cy="307777"/>
          </a:xfrm>
          <a:prstGeom prst="rect">
            <a:avLst/>
          </a:prstGeom>
        </p:spPr>
        <p:txBody>
          <a:bodyPr wrap="none">
            <a:spAutoFit/>
          </a:bodyPr>
          <a:lstStyle/>
          <a:p>
            <a:r>
              <a:rPr lang="en-US" sz="1400" dirty="0"/>
              <a:t>* p &lt; 0.05, ** p &lt; 0.01</a:t>
            </a:r>
            <a:endParaRPr lang="es-ES" sz="1400" dirty="0"/>
          </a:p>
        </p:txBody>
      </p:sp>
      <p:sp>
        <p:nvSpPr>
          <p:cNvPr id="10" name="Rectángulo 9"/>
          <p:cNvSpPr/>
          <p:nvPr/>
        </p:nvSpPr>
        <p:spPr>
          <a:xfrm>
            <a:off x="251520" y="6030242"/>
            <a:ext cx="8424936" cy="954107"/>
          </a:xfrm>
          <a:prstGeom prst="rect">
            <a:avLst/>
          </a:prstGeom>
        </p:spPr>
        <p:txBody>
          <a:bodyPr wrap="square">
            <a:spAutoFit/>
          </a:bodyPr>
          <a:lstStyle/>
          <a:p>
            <a:r>
              <a:rPr lang="en-GB" sz="1400" dirty="0" smtClean="0">
                <a:solidFill>
                  <a:schemeClr val="accent1"/>
                </a:solidFill>
              </a:rPr>
              <a:t>Vicente-Serrano, S. M., Beguería, S., López-Moreno, J. I. A </a:t>
            </a:r>
            <a:r>
              <a:rPr lang="en-GB" sz="1400" dirty="0" err="1" smtClean="0">
                <a:solidFill>
                  <a:schemeClr val="accent1"/>
                </a:solidFill>
              </a:rPr>
              <a:t>multiscalar</a:t>
            </a:r>
            <a:r>
              <a:rPr lang="en-GB" sz="1400" dirty="0" smtClean="0">
                <a:solidFill>
                  <a:schemeClr val="accent1"/>
                </a:solidFill>
              </a:rPr>
              <a:t> drought index sensitive to global warming: The standardized precipitation evapotranspiration index. Journal of Climate, 2010</a:t>
            </a:r>
          </a:p>
          <a:p>
            <a:r>
              <a:rPr lang="en-GB" sz="1400" dirty="0" smtClean="0"/>
              <a:t>Turco, M., Levin, N., </a:t>
            </a:r>
            <a:r>
              <a:rPr lang="en-GB" sz="1400" dirty="0" err="1" smtClean="0"/>
              <a:t>Tessler</a:t>
            </a:r>
            <a:r>
              <a:rPr lang="en-GB" sz="1400" dirty="0" smtClean="0"/>
              <a:t>, N., Hadas, S. Recent changes and relations among drought, vegetation and wildfires in the Eastern Mediterranean: the case of Israel. Global Planetary Change, 2016</a:t>
            </a:r>
            <a:endParaRPr lang="en-GB" sz="1400" dirty="0"/>
          </a:p>
        </p:txBody>
      </p:sp>
    </p:spTree>
    <p:extLst>
      <p:ext uri="{BB962C8B-B14F-4D97-AF65-F5344CB8AC3E}">
        <p14:creationId xmlns:p14="http://schemas.microsoft.com/office/powerpoint/2010/main" val="11259661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Outline</a:t>
            </a: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smtClean="0">
                <a:latin typeface="Arial" charset="0"/>
              </a:rPr>
              <a:t>Observed climate change </a:t>
            </a:r>
            <a:r>
              <a:rPr lang="es-ES" sz="2800" dirty="0" err="1"/>
              <a:t>hotspots</a:t>
            </a:r>
            <a:endParaRPr lang="en-GB" sz="2800" dirty="0" smtClean="0">
              <a:latin typeface="Arial" charset="0"/>
            </a:endParaRPr>
          </a:p>
          <a:p>
            <a:pPr>
              <a:defRPr/>
            </a:pPr>
            <a:r>
              <a:rPr lang="en-GB" sz="2800" dirty="0"/>
              <a:t>Climate change impacts on </a:t>
            </a:r>
            <a:r>
              <a:rPr lang="en-GB" sz="2800" dirty="0" smtClean="0"/>
              <a:t>forest fires</a:t>
            </a:r>
            <a:endParaRPr lang="en-GB" sz="2800" dirty="0"/>
          </a:p>
          <a:p>
            <a:pPr>
              <a:defRPr/>
            </a:pPr>
            <a:r>
              <a:rPr lang="en-GB" sz="2800" dirty="0" smtClean="0"/>
              <a:t>Adaptation measures: Seasonal forecast</a:t>
            </a:r>
          </a:p>
          <a:p>
            <a:pPr>
              <a:defRPr/>
            </a:pPr>
            <a:endParaRPr lang="es-ES" sz="2800" dirty="0"/>
          </a:p>
          <a:p>
            <a:pPr>
              <a:defRPr/>
            </a:pPr>
            <a:endParaRPr lang="es-ES" sz="2800" dirty="0" smtClean="0">
              <a:latin typeface="Arial" charset="0"/>
            </a:endParaRPr>
          </a:p>
          <a:p>
            <a:pPr>
              <a:defRPr/>
            </a:pPr>
            <a:endParaRPr lang="es-ES" sz="2800" dirty="0" smtClean="0">
              <a:latin typeface="Arial" charset="0"/>
            </a:endParaRPr>
          </a:p>
          <a:p>
            <a:pPr>
              <a:defRPr/>
            </a:pPr>
            <a:endParaRPr lang="es-ES" sz="2800" dirty="0">
              <a:latin typeface="Arial" charset="0"/>
            </a:endParaRPr>
          </a:p>
          <a:p>
            <a:pPr>
              <a:defRPr/>
            </a:pPr>
            <a:endParaRPr lang="en-GB" sz="2800" dirty="0">
              <a:latin typeface="Arial" charset="0"/>
            </a:endParaRPr>
          </a:p>
        </p:txBody>
      </p:sp>
      <p:sp>
        <p:nvSpPr>
          <p:cNvPr id="4" name="Rectángulo 3"/>
          <p:cNvSpPr/>
          <p:nvPr/>
        </p:nvSpPr>
        <p:spPr>
          <a:xfrm>
            <a:off x="179388" y="2933699"/>
            <a:ext cx="8353052" cy="57626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12926912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a:spLocks noGrp="1"/>
          </p:cNvSpPr>
          <p:nvPr>
            <p:ph type="title"/>
          </p:nvPr>
        </p:nvSpPr>
        <p:spPr>
          <a:xfrm>
            <a:off x="0" y="144463"/>
            <a:ext cx="7020272" cy="696912"/>
          </a:xfrm>
        </p:spPr>
        <p:txBody>
          <a:bodyPr/>
          <a:lstStyle/>
          <a:p>
            <a:pPr>
              <a:defRPr/>
            </a:pPr>
            <a:r>
              <a:rPr lang="en-GB" dirty="0" smtClean="0"/>
              <a:t>Seasonal prediction of BA (NE Spain)</a:t>
            </a:r>
            <a:endParaRPr lang="en-GB" dirty="0"/>
          </a:p>
        </p:txBody>
      </p:sp>
      <p:sp>
        <p:nvSpPr>
          <p:cNvPr id="12" name="Rectángulo 1"/>
          <p:cNvSpPr>
            <a:spLocks noChangeArrowheads="1"/>
          </p:cNvSpPr>
          <p:nvPr/>
        </p:nvSpPr>
        <p:spPr bwMode="auto">
          <a:xfrm>
            <a:off x="0" y="644312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400" dirty="0" smtClean="0">
                <a:solidFill>
                  <a:srgbClr val="004990"/>
                </a:solidFill>
              </a:rPr>
              <a:t>Marcos</a:t>
            </a:r>
            <a:r>
              <a:rPr lang="en-GB" sz="1400" dirty="0">
                <a:solidFill>
                  <a:srgbClr val="004990"/>
                </a:solidFill>
              </a:rPr>
              <a:t>, R., Turco, M., </a:t>
            </a:r>
            <a:r>
              <a:rPr lang="en-GB" sz="1400" dirty="0" err="1">
                <a:solidFill>
                  <a:srgbClr val="004990"/>
                </a:solidFill>
              </a:rPr>
              <a:t>Bedía</a:t>
            </a:r>
            <a:r>
              <a:rPr lang="en-GB" sz="1400" dirty="0">
                <a:solidFill>
                  <a:srgbClr val="004990"/>
                </a:solidFill>
              </a:rPr>
              <a:t>, J., Llasat, M. C</a:t>
            </a:r>
            <a:r>
              <a:rPr lang="en-GB" sz="1400" dirty="0" smtClean="0">
                <a:solidFill>
                  <a:srgbClr val="004990"/>
                </a:solidFill>
              </a:rPr>
              <a:t>., </a:t>
            </a:r>
            <a:r>
              <a:rPr lang="en-GB" sz="1400" dirty="0">
                <a:solidFill>
                  <a:srgbClr val="004990"/>
                </a:solidFill>
              </a:rPr>
              <a:t>Provenzale, A. Seasonal predictability of summer fires in a Mediterranean environment. </a:t>
            </a:r>
            <a:r>
              <a:rPr lang="en-GB" sz="1400" dirty="0" smtClean="0">
                <a:solidFill>
                  <a:srgbClr val="004990"/>
                </a:solidFill>
              </a:rPr>
              <a:t>International Journal of Wildland </a:t>
            </a:r>
            <a:r>
              <a:rPr lang="en-GB" sz="1400" dirty="0" smtClean="0">
                <a:solidFill>
                  <a:srgbClr val="004990"/>
                </a:solidFill>
              </a:rPr>
              <a:t>Fire</a:t>
            </a:r>
            <a:r>
              <a:rPr lang="en-GB" sz="1400" dirty="0" smtClean="0">
                <a:solidFill>
                  <a:srgbClr val="004990"/>
                </a:solidFill>
              </a:rPr>
              <a:t>, </a:t>
            </a:r>
            <a:r>
              <a:rPr lang="en-GB" sz="1400" dirty="0" smtClean="0">
                <a:solidFill>
                  <a:srgbClr val="004990"/>
                </a:solidFill>
              </a:rPr>
              <a:t>2015</a:t>
            </a:r>
            <a:endParaRPr lang="en-GB" sz="1400" dirty="0">
              <a:solidFill>
                <a:srgbClr val="004990"/>
              </a:solidFill>
            </a:endParaRPr>
          </a:p>
        </p:txBody>
      </p:sp>
      <p:sp>
        <p:nvSpPr>
          <p:cNvPr id="7" name="Rectángulo 6"/>
          <p:cNvSpPr/>
          <p:nvPr/>
        </p:nvSpPr>
        <p:spPr>
          <a:xfrm>
            <a:off x="0" y="845666"/>
            <a:ext cx="9144000" cy="5601822"/>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4990"/>
              </a:solidFill>
            </a:endParaRPr>
          </a:p>
        </p:txBody>
      </p:sp>
      <p:pic>
        <p:nvPicPr>
          <p:cNvPr id="8" name="Imagen 7" descr="fig05.pdf"/>
          <p:cNvPicPr>
            <a:picLocks noChangeAspect="1"/>
          </p:cNvPicPr>
          <p:nvPr/>
        </p:nvPicPr>
        <p:blipFill rotWithShape="1">
          <a:blip r:embed="rId3">
            <a:extLst>
              <a:ext uri="{28A0092B-C50C-407E-A947-70E740481C1C}">
                <a14:useLocalDpi xmlns:a14="http://schemas.microsoft.com/office/drawing/2010/main" val="0"/>
              </a:ext>
            </a:extLst>
          </a:blip>
          <a:srcRect b="67274"/>
          <a:stretch/>
        </p:blipFill>
        <p:spPr>
          <a:xfrm>
            <a:off x="107505" y="1128115"/>
            <a:ext cx="2919693" cy="2297338"/>
          </a:xfrm>
          <a:prstGeom prst="rect">
            <a:avLst/>
          </a:prstGeom>
          <a:solidFill>
            <a:srgbClr val="FFFFFF"/>
          </a:solidFill>
        </p:spPr>
      </p:pic>
      <p:pic>
        <p:nvPicPr>
          <p:cNvPr id="14" name="Imagen 13" descr="fig05.pdf"/>
          <p:cNvPicPr>
            <a:picLocks noChangeAspect="1"/>
          </p:cNvPicPr>
          <p:nvPr/>
        </p:nvPicPr>
        <p:blipFill rotWithShape="1">
          <a:blip r:embed="rId3">
            <a:extLst>
              <a:ext uri="{28A0092B-C50C-407E-A947-70E740481C1C}">
                <a14:useLocalDpi xmlns:a14="http://schemas.microsoft.com/office/drawing/2010/main" val="0"/>
              </a:ext>
            </a:extLst>
          </a:blip>
          <a:srcRect t="32493" b="33470"/>
          <a:stretch/>
        </p:blipFill>
        <p:spPr>
          <a:xfrm>
            <a:off x="3131841" y="1036098"/>
            <a:ext cx="2919693" cy="2389355"/>
          </a:xfrm>
          <a:prstGeom prst="rect">
            <a:avLst/>
          </a:prstGeom>
          <a:solidFill>
            <a:srgbClr val="FFFFFF"/>
          </a:solidFill>
        </p:spPr>
      </p:pic>
      <p:pic>
        <p:nvPicPr>
          <p:cNvPr id="15" name="Imagen 14" descr="fig05.pdf"/>
          <p:cNvPicPr>
            <a:picLocks noChangeAspect="1"/>
          </p:cNvPicPr>
          <p:nvPr/>
        </p:nvPicPr>
        <p:blipFill rotWithShape="1">
          <a:blip r:embed="rId3">
            <a:extLst>
              <a:ext uri="{28A0092B-C50C-407E-A947-70E740481C1C}">
                <a14:useLocalDpi xmlns:a14="http://schemas.microsoft.com/office/drawing/2010/main" val="0"/>
              </a:ext>
            </a:extLst>
          </a:blip>
          <a:srcRect t="66841"/>
          <a:stretch/>
        </p:blipFill>
        <p:spPr>
          <a:xfrm>
            <a:off x="6116804" y="1066790"/>
            <a:ext cx="2919693" cy="2327731"/>
          </a:xfrm>
          <a:prstGeom prst="rect">
            <a:avLst/>
          </a:prstGeom>
          <a:solidFill>
            <a:srgbClr val="FFFFFF"/>
          </a:solidFill>
        </p:spPr>
      </p:pic>
      <p:pic>
        <p:nvPicPr>
          <p:cNvPr id="16" name="Imagen 15" descr="fig06.pdf"/>
          <p:cNvPicPr>
            <a:picLocks noChangeAspect="1"/>
          </p:cNvPicPr>
          <p:nvPr/>
        </p:nvPicPr>
        <p:blipFill rotWithShape="1">
          <a:blip r:embed="rId4">
            <a:extLst>
              <a:ext uri="{28A0092B-C50C-407E-A947-70E740481C1C}">
                <a14:useLocalDpi xmlns:a14="http://schemas.microsoft.com/office/drawing/2010/main" val="0"/>
              </a:ext>
            </a:extLst>
          </a:blip>
          <a:srcRect l="6560" t="5762" r="51606" b="49737"/>
          <a:stretch/>
        </p:blipFill>
        <p:spPr>
          <a:xfrm>
            <a:off x="107504" y="3528188"/>
            <a:ext cx="2844000" cy="2845592"/>
          </a:xfrm>
          <a:prstGeom prst="rect">
            <a:avLst/>
          </a:prstGeom>
        </p:spPr>
      </p:pic>
      <p:pic>
        <p:nvPicPr>
          <p:cNvPr id="17" name="Imagen 16" descr="fig06.pdf"/>
          <p:cNvPicPr>
            <a:picLocks noChangeAspect="1"/>
          </p:cNvPicPr>
          <p:nvPr/>
        </p:nvPicPr>
        <p:blipFill rotWithShape="1">
          <a:blip r:embed="rId4">
            <a:extLst>
              <a:ext uri="{28A0092B-C50C-407E-A947-70E740481C1C}">
                <a14:useLocalDpi xmlns:a14="http://schemas.microsoft.com/office/drawing/2010/main" val="0"/>
              </a:ext>
            </a:extLst>
          </a:blip>
          <a:srcRect l="49062" t="5438" r="8631" b="50161"/>
          <a:stretch/>
        </p:blipFill>
        <p:spPr>
          <a:xfrm>
            <a:off x="3131840" y="3499161"/>
            <a:ext cx="2880000" cy="2842976"/>
          </a:xfrm>
          <a:prstGeom prst="rect">
            <a:avLst/>
          </a:prstGeom>
        </p:spPr>
      </p:pic>
      <p:pic>
        <p:nvPicPr>
          <p:cNvPr id="18" name="Imagen 17" descr="fig06.pdf"/>
          <p:cNvPicPr>
            <a:picLocks noChangeAspect="1"/>
          </p:cNvPicPr>
          <p:nvPr/>
        </p:nvPicPr>
        <p:blipFill rotWithShape="1">
          <a:blip r:embed="rId4">
            <a:extLst>
              <a:ext uri="{28A0092B-C50C-407E-A947-70E740481C1C}">
                <a14:useLocalDpi xmlns:a14="http://schemas.microsoft.com/office/drawing/2010/main" val="0"/>
              </a:ext>
            </a:extLst>
          </a:blip>
          <a:srcRect l="30034" t="54997" r="28368"/>
          <a:stretch/>
        </p:blipFill>
        <p:spPr>
          <a:xfrm>
            <a:off x="6156176" y="3479728"/>
            <a:ext cx="2844000" cy="2894052"/>
          </a:xfrm>
          <a:prstGeom prst="rect">
            <a:avLst/>
          </a:prstGeom>
          <a:solidFill>
            <a:srgbClr val="FFFFFF"/>
          </a:solidFill>
        </p:spPr>
      </p:pic>
      <p:sp>
        <p:nvSpPr>
          <p:cNvPr id="19" name="Rectángulo 18"/>
          <p:cNvSpPr/>
          <p:nvPr/>
        </p:nvSpPr>
        <p:spPr>
          <a:xfrm>
            <a:off x="6236142" y="919374"/>
            <a:ext cx="2872363" cy="315044"/>
          </a:xfrm>
          <a:prstGeom prst="rect">
            <a:avLst/>
          </a:prstGeom>
          <a:solidFill>
            <a:srgbClr val="FFFFFF"/>
          </a:solidFill>
        </p:spPr>
        <p:txBody>
          <a:bodyPr wrap="none">
            <a:spAutoFit/>
          </a:bodyPr>
          <a:lstStyle/>
          <a:p>
            <a:r>
              <a:rPr lang="en-AU" sz="1400" dirty="0" smtClean="0">
                <a:solidFill>
                  <a:srgbClr val="004990"/>
                </a:solidFill>
              </a:rPr>
              <a:t>Persistence (</a:t>
            </a:r>
            <a:r>
              <a:rPr lang="en-AU" sz="1400" dirty="0" err="1" smtClean="0">
                <a:solidFill>
                  <a:srgbClr val="004990"/>
                </a:solidFill>
              </a:rPr>
              <a:t>corr</a:t>
            </a:r>
            <a:r>
              <a:rPr lang="en-AU" sz="1400" dirty="0" smtClean="0">
                <a:solidFill>
                  <a:srgbClr val="004990"/>
                </a:solidFill>
              </a:rPr>
              <a:t>=0.49; </a:t>
            </a:r>
            <a:r>
              <a:rPr lang="en-AU" sz="1400" i="1" dirty="0" smtClean="0">
                <a:solidFill>
                  <a:srgbClr val="004990"/>
                </a:solidFill>
              </a:rPr>
              <a:t>P </a:t>
            </a:r>
            <a:r>
              <a:rPr lang="en-AU" sz="1400" dirty="0" smtClean="0">
                <a:solidFill>
                  <a:srgbClr val="004990"/>
                </a:solidFill>
              </a:rPr>
              <a:t> </a:t>
            </a:r>
            <a:r>
              <a:rPr lang="en-AU" sz="1400" dirty="0">
                <a:solidFill>
                  <a:srgbClr val="004990"/>
                </a:solidFill>
              </a:rPr>
              <a:t>&lt; 0.01) </a:t>
            </a:r>
          </a:p>
        </p:txBody>
      </p:sp>
      <p:sp>
        <p:nvSpPr>
          <p:cNvPr id="20" name="Rectángulo 19"/>
          <p:cNvSpPr/>
          <p:nvPr/>
        </p:nvSpPr>
        <p:spPr>
          <a:xfrm>
            <a:off x="3203848" y="919374"/>
            <a:ext cx="2872276" cy="315044"/>
          </a:xfrm>
          <a:prstGeom prst="rect">
            <a:avLst/>
          </a:prstGeom>
          <a:solidFill>
            <a:srgbClr val="FFFFFF"/>
          </a:solidFill>
        </p:spPr>
        <p:txBody>
          <a:bodyPr wrap="none">
            <a:spAutoFit/>
          </a:bodyPr>
          <a:lstStyle/>
          <a:p>
            <a:r>
              <a:rPr lang="en-AU" sz="1400" dirty="0" smtClean="0">
                <a:solidFill>
                  <a:srgbClr val="004990"/>
                </a:solidFill>
              </a:rPr>
              <a:t>Climatology (</a:t>
            </a:r>
            <a:r>
              <a:rPr lang="en-AU" sz="1400" dirty="0" err="1" smtClean="0">
                <a:solidFill>
                  <a:srgbClr val="004990"/>
                </a:solidFill>
              </a:rPr>
              <a:t>corr</a:t>
            </a:r>
            <a:r>
              <a:rPr lang="en-AU" sz="1400" dirty="0" smtClean="0">
                <a:solidFill>
                  <a:srgbClr val="004990"/>
                </a:solidFill>
              </a:rPr>
              <a:t>=0.37; </a:t>
            </a:r>
            <a:r>
              <a:rPr lang="en-AU" sz="1400" i="1" dirty="0" smtClean="0">
                <a:solidFill>
                  <a:srgbClr val="004990"/>
                </a:solidFill>
              </a:rPr>
              <a:t>P </a:t>
            </a:r>
            <a:r>
              <a:rPr lang="en-AU" sz="1400" dirty="0" smtClean="0">
                <a:solidFill>
                  <a:srgbClr val="004990"/>
                </a:solidFill>
              </a:rPr>
              <a:t> = 0.04) </a:t>
            </a:r>
            <a:endParaRPr lang="en-AU" sz="1400" dirty="0">
              <a:solidFill>
                <a:srgbClr val="004990"/>
              </a:solidFill>
            </a:endParaRPr>
          </a:p>
        </p:txBody>
      </p:sp>
      <p:sp>
        <p:nvSpPr>
          <p:cNvPr id="21" name="Rectángulo 20"/>
          <p:cNvSpPr/>
          <p:nvPr/>
        </p:nvSpPr>
        <p:spPr>
          <a:xfrm>
            <a:off x="187557" y="919374"/>
            <a:ext cx="2153955" cy="315044"/>
          </a:xfrm>
          <a:prstGeom prst="rect">
            <a:avLst/>
          </a:prstGeom>
          <a:solidFill>
            <a:srgbClr val="FFFFFF"/>
          </a:solidFill>
        </p:spPr>
        <p:txBody>
          <a:bodyPr wrap="none">
            <a:spAutoFit/>
          </a:bodyPr>
          <a:lstStyle/>
          <a:p>
            <a:r>
              <a:rPr lang="en-AU" sz="1400" dirty="0" smtClean="0">
                <a:solidFill>
                  <a:srgbClr val="004990"/>
                </a:solidFill>
              </a:rPr>
              <a:t>S4 (</a:t>
            </a:r>
            <a:r>
              <a:rPr lang="en-AU" sz="1400" dirty="0" err="1" smtClean="0">
                <a:solidFill>
                  <a:srgbClr val="004990"/>
                </a:solidFill>
              </a:rPr>
              <a:t>corr</a:t>
            </a:r>
            <a:r>
              <a:rPr lang="en-AU" sz="1400" dirty="0" smtClean="0">
                <a:solidFill>
                  <a:srgbClr val="004990"/>
                </a:solidFill>
              </a:rPr>
              <a:t>=0.36; </a:t>
            </a:r>
            <a:r>
              <a:rPr lang="en-AU" sz="1400" i="1" dirty="0" smtClean="0">
                <a:solidFill>
                  <a:srgbClr val="004990"/>
                </a:solidFill>
              </a:rPr>
              <a:t>P </a:t>
            </a:r>
            <a:r>
              <a:rPr lang="en-AU" sz="1400" dirty="0" smtClean="0">
                <a:solidFill>
                  <a:srgbClr val="004990"/>
                </a:solidFill>
              </a:rPr>
              <a:t> = 0.06) </a:t>
            </a:r>
            <a:endParaRPr lang="en-AU" sz="1400" dirty="0">
              <a:solidFill>
                <a:srgbClr val="004990"/>
              </a:solidFill>
            </a:endParaRPr>
          </a:p>
        </p:txBody>
      </p:sp>
    </p:spTree>
    <p:extLst>
      <p:ext uri="{BB962C8B-B14F-4D97-AF65-F5344CB8AC3E}">
        <p14:creationId xmlns:p14="http://schemas.microsoft.com/office/powerpoint/2010/main" val="6560788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Outline</a:t>
            </a: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smtClean="0">
                <a:latin typeface="Arial" charset="0"/>
              </a:rPr>
              <a:t>Observed climate change </a:t>
            </a:r>
            <a:r>
              <a:rPr lang="es-ES" sz="2800" dirty="0" err="1"/>
              <a:t>hotspots</a:t>
            </a:r>
            <a:endParaRPr lang="en-GB" sz="2800" dirty="0" smtClean="0">
              <a:latin typeface="Arial" charset="0"/>
            </a:endParaRPr>
          </a:p>
          <a:p>
            <a:pPr>
              <a:defRPr/>
            </a:pPr>
            <a:r>
              <a:rPr lang="en-GB" sz="2800" dirty="0"/>
              <a:t>Climate change impacts on </a:t>
            </a:r>
            <a:r>
              <a:rPr lang="en-GB" sz="2800" dirty="0" smtClean="0"/>
              <a:t>forest fires</a:t>
            </a:r>
            <a:endParaRPr lang="en-GB" sz="2800" dirty="0"/>
          </a:p>
          <a:p>
            <a:pPr>
              <a:defRPr/>
            </a:pPr>
            <a:r>
              <a:rPr lang="en-GB" sz="2800" dirty="0" smtClean="0"/>
              <a:t>Adaptation measures: Seasonal forecast</a:t>
            </a:r>
          </a:p>
          <a:p>
            <a:pPr>
              <a:defRPr/>
            </a:pPr>
            <a:endParaRPr lang="es-ES" sz="2800" dirty="0"/>
          </a:p>
          <a:p>
            <a:pPr>
              <a:defRPr/>
            </a:pPr>
            <a:endParaRPr lang="es-ES" sz="2800" dirty="0" smtClean="0">
              <a:latin typeface="Arial" charset="0"/>
            </a:endParaRPr>
          </a:p>
          <a:p>
            <a:pPr>
              <a:defRPr/>
            </a:pPr>
            <a:endParaRPr lang="es-ES" sz="2800" dirty="0" smtClean="0">
              <a:latin typeface="Arial" charset="0"/>
            </a:endParaRPr>
          </a:p>
          <a:p>
            <a:pPr>
              <a:defRPr/>
            </a:pPr>
            <a:endParaRPr lang="es-ES" sz="2800" dirty="0">
              <a:latin typeface="Arial" charset="0"/>
            </a:endParaRPr>
          </a:p>
          <a:p>
            <a:pPr>
              <a:defRPr/>
            </a:pPr>
            <a:endParaRPr lang="en-GB" sz="2800" dirty="0">
              <a:latin typeface="Arial" charset="0"/>
            </a:endParaRPr>
          </a:p>
        </p:txBody>
      </p:sp>
    </p:spTree>
    <p:extLst>
      <p:ext uri="{BB962C8B-B14F-4D97-AF65-F5344CB8AC3E}">
        <p14:creationId xmlns:p14="http://schemas.microsoft.com/office/powerpoint/2010/main" val="22848279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ángulo 1"/>
          <p:cNvSpPr>
            <a:spLocks noChangeArrowheads="1"/>
          </p:cNvSpPr>
          <p:nvPr/>
        </p:nvSpPr>
        <p:spPr bwMode="auto">
          <a:xfrm>
            <a:off x="323850" y="845666"/>
            <a:ext cx="84963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GB" sz="2800" dirty="0" smtClean="0"/>
          </a:p>
          <a:p>
            <a:pPr algn="ctr"/>
            <a:r>
              <a:rPr lang="en-GB" sz="2800" dirty="0" smtClean="0"/>
              <a:t>Grain maize anomalies=f(drought)</a:t>
            </a:r>
            <a:endParaRPr lang="en-GB" sz="2800" dirty="0"/>
          </a:p>
        </p:txBody>
      </p:sp>
      <p:sp>
        <p:nvSpPr>
          <p:cNvPr id="11" name="Título 1"/>
          <p:cNvSpPr>
            <a:spLocks noGrp="1"/>
          </p:cNvSpPr>
          <p:nvPr>
            <p:ph type="title"/>
          </p:nvPr>
        </p:nvSpPr>
        <p:spPr>
          <a:xfrm>
            <a:off x="179512" y="144463"/>
            <a:ext cx="6624735" cy="696912"/>
          </a:xfrm>
        </p:spPr>
        <p:txBody>
          <a:bodyPr/>
          <a:lstStyle/>
          <a:p>
            <a:pPr>
              <a:defRPr/>
            </a:pPr>
            <a:r>
              <a:rPr lang="en-GB" dirty="0"/>
              <a:t>Seasonal </a:t>
            </a:r>
            <a:r>
              <a:rPr lang="en-GB" dirty="0" smtClean="0"/>
              <a:t>prediction of </a:t>
            </a:r>
            <a:r>
              <a:rPr lang="en-GB" dirty="0"/>
              <a:t>crop yield </a:t>
            </a:r>
          </a:p>
        </p:txBody>
      </p:sp>
      <p:pic>
        <p:nvPicPr>
          <p:cNvPr id="3" name="Imagen 2" descr="Schermata 2016-09-20 alle 10.27.41.png"/>
          <p:cNvPicPr>
            <a:picLocks noChangeAspect="1"/>
          </p:cNvPicPr>
          <p:nvPr/>
        </p:nvPicPr>
        <p:blipFill rotWithShape="1">
          <a:blip r:embed="rId3">
            <a:extLst>
              <a:ext uri="{28A0092B-C50C-407E-A947-70E740481C1C}">
                <a14:useLocalDpi xmlns:a14="http://schemas.microsoft.com/office/drawing/2010/main" val="0"/>
              </a:ext>
            </a:extLst>
          </a:blip>
          <a:srcRect t="13724" r="2778" b="9377"/>
          <a:stretch/>
        </p:blipFill>
        <p:spPr>
          <a:xfrm>
            <a:off x="1304243" y="2717874"/>
            <a:ext cx="7804261" cy="2303998"/>
          </a:xfrm>
          <a:prstGeom prst="rect">
            <a:avLst/>
          </a:prstGeom>
        </p:spPr>
      </p:pic>
      <p:pic>
        <p:nvPicPr>
          <p:cNvPr id="2" name="Imagen 1" descr="Schermata 2016-09-20 alle 10.24.23.png"/>
          <p:cNvPicPr>
            <a:picLocks noChangeAspect="1"/>
          </p:cNvPicPr>
          <p:nvPr/>
        </p:nvPicPr>
        <p:blipFill rotWithShape="1">
          <a:blip r:embed="rId4">
            <a:extLst>
              <a:ext uri="{28A0092B-C50C-407E-A947-70E740481C1C}">
                <a14:useLocalDpi xmlns:a14="http://schemas.microsoft.com/office/drawing/2010/main" val="0"/>
              </a:ext>
            </a:extLst>
          </a:blip>
          <a:srcRect l="1830" t="7630" r="3074"/>
          <a:stretch/>
        </p:blipFill>
        <p:spPr>
          <a:xfrm>
            <a:off x="179512" y="2789882"/>
            <a:ext cx="3080962" cy="2376264"/>
          </a:xfrm>
          <a:prstGeom prst="rect">
            <a:avLst/>
          </a:prstGeom>
        </p:spPr>
      </p:pic>
      <p:cxnSp>
        <p:nvCxnSpPr>
          <p:cNvPr id="15" name="Conector recto 14"/>
          <p:cNvCxnSpPr/>
          <p:nvPr/>
        </p:nvCxnSpPr>
        <p:spPr>
          <a:xfrm flipH="1" flipV="1">
            <a:off x="3131840" y="2789883"/>
            <a:ext cx="1296144" cy="1008111"/>
          </a:xfrm>
          <a:prstGeom prst="line">
            <a:avLst/>
          </a:prstGeom>
          <a:ln w="3175"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6" name="Conector recto 15"/>
          <p:cNvCxnSpPr/>
          <p:nvPr/>
        </p:nvCxnSpPr>
        <p:spPr>
          <a:xfrm flipH="1">
            <a:off x="3131840" y="3870002"/>
            <a:ext cx="1296144" cy="1008112"/>
          </a:xfrm>
          <a:prstGeom prst="line">
            <a:avLst/>
          </a:prstGeom>
          <a:ln w="3175" cmpd="sng">
            <a:solidFill>
              <a:srgbClr val="7F7F7F"/>
            </a:solidFill>
          </a:ln>
        </p:spPr>
        <p:style>
          <a:lnRef idx="2">
            <a:schemeClr val="accent1"/>
          </a:lnRef>
          <a:fillRef idx="0">
            <a:schemeClr val="accent1"/>
          </a:fillRef>
          <a:effectRef idx="1">
            <a:schemeClr val="accent1"/>
          </a:effectRef>
          <a:fontRef idx="minor">
            <a:schemeClr val="tx1"/>
          </a:fontRef>
        </p:style>
      </p:cxnSp>
      <p:sp>
        <p:nvSpPr>
          <p:cNvPr id="9" name="Rectángulo 1"/>
          <p:cNvSpPr>
            <a:spLocks noChangeArrowheads="1"/>
          </p:cNvSpPr>
          <p:nvPr/>
        </p:nvSpPr>
        <p:spPr bwMode="auto">
          <a:xfrm>
            <a:off x="0" y="637111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400" dirty="0" err="1" smtClean="0">
                <a:solidFill>
                  <a:srgbClr val="004990"/>
                </a:solidFill>
              </a:rPr>
              <a:t>Ceglar</a:t>
            </a:r>
            <a:r>
              <a:rPr lang="en-GB" sz="1400" dirty="0" smtClean="0">
                <a:solidFill>
                  <a:srgbClr val="004990"/>
                </a:solidFill>
              </a:rPr>
              <a:t>, </a:t>
            </a:r>
            <a:r>
              <a:rPr lang="en-GB" sz="1400" dirty="0">
                <a:solidFill>
                  <a:srgbClr val="004990"/>
                </a:solidFill>
              </a:rPr>
              <a:t>A</a:t>
            </a:r>
            <a:r>
              <a:rPr lang="en-GB" sz="1400" dirty="0" smtClean="0">
                <a:solidFill>
                  <a:srgbClr val="004990"/>
                </a:solidFill>
              </a:rPr>
              <a:t>.</a:t>
            </a:r>
            <a:r>
              <a:rPr lang="en-GB" sz="1400" dirty="0">
                <a:solidFill>
                  <a:srgbClr val="004990"/>
                </a:solidFill>
              </a:rPr>
              <a:t>, Turco, M., </a:t>
            </a:r>
            <a:r>
              <a:rPr lang="en-GB" sz="1400" dirty="0" err="1" smtClean="0">
                <a:solidFill>
                  <a:srgbClr val="004990"/>
                </a:solidFill>
              </a:rPr>
              <a:t>Prodhomme</a:t>
            </a:r>
            <a:r>
              <a:rPr lang="en-GB" sz="1400" dirty="0" smtClean="0">
                <a:solidFill>
                  <a:srgbClr val="004990"/>
                </a:solidFill>
              </a:rPr>
              <a:t> C., </a:t>
            </a:r>
            <a:r>
              <a:rPr lang="en-GB" sz="1400" dirty="0" err="1" smtClean="0">
                <a:solidFill>
                  <a:srgbClr val="004990"/>
                </a:solidFill>
              </a:rPr>
              <a:t>Toreti</a:t>
            </a:r>
            <a:r>
              <a:rPr lang="en-GB" sz="1400" dirty="0" smtClean="0">
                <a:solidFill>
                  <a:srgbClr val="004990"/>
                </a:solidFill>
              </a:rPr>
              <a:t> A., Doblas-Reyes F. J. </a:t>
            </a:r>
            <a:r>
              <a:rPr lang="en-US" sz="1400" dirty="0" smtClean="0"/>
              <a:t>Importance </a:t>
            </a:r>
            <a:r>
              <a:rPr lang="en-US" sz="1400" dirty="0"/>
              <a:t>of land-surface initialization in seasonal weather forecasting for assessing the outlook of summer crop yields in </a:t>
            </a:r>
            <a:r>
              <a:rPr lang="en-US" sz="1400" dirty="0" smtClean="0"/>
              <a:t>Europe. In preparation</a:t>
            </a:r>
            <a:r>
              <a:rPr lang="it-IT" sz="1400" dirty="0" smtClean="0"/>
              <a:t> </a:t>
            </a:r>
            <a:endParaRPr lang="es-ES" sz="1400" dirty="0"/>
          </a:p>
        </p:txBody>
      </p:sp>
      <p:sp>
        <p:nvSpPr>
          <p:cNvPr id="113670" name="CuadroTexto 5"/>
          <p:cNvSpPr txBox="1">
            <a:spLocks noChangeArrowheads="1"/>
          </p:cNvSpPr>
          <p:nvPr/>
        </p:nvSpPr>
        <p:spPr bwMode="auto">
          <a:xfrm>
            <a:off x="323528" y="5238154"/>
            <a:ext cx="3862806" cy="6463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dirty="0" smtClean="0"/>
              <a:t>CROP*= 0.33 x SPEI</a:t>
            </a:r>
            <a:r>
              <a:rPr lang="es-ES" sz="1800" baseline="-25000" dirty="0" smtClean="0"/>
              <a:t>3</a:t>
            </a:r>
            <a:r>
              <a:rPr lang="es-ES" sz="1800" dirty="0"/>
              <a:t>(8</a:t>
            </a:r>
            <a:r>
              <a:rPr lang="es-ES" sz="1800" dirty="0" smtClean="0"/>
              <a:t>); Rho=0.69</a:t>
            </a:r>
          </a:p>
          <a:p>
            <a:pPr eaLnBrk="1" hangingPunct="1"/>
            <a:r>
              <a:rPr lang="en-GB" sz="1800" dirty="0" smtClean="0"/>
              <a:t>* Anomalies </a:t>
            </a:r>
            <a:r>
              <a:rPr lang="en-GB" sz="1800" dirty="0" err="1" smtClean="0"/>
              <a:t>wrt</a:t>
            </a:r>
            <a:r>
              <a:rPr lang="en-GB" sz="1800" dirty="0" smtClean="0"/>
              <a:t> trend</a:t>
            </a:r>
            <a:endParaRPr lang="en-GB" sz="1800" dirty="0"/>
          </a:p>
        </p:txBody>
      </p:sp>
      <p:sp>
        <p:nvSpPr>
          <p:cNvPr id="5" name="Rectángulo 4"/>
          <p:cNvSpPr/>
          <p:nvPr/>
        </p:nvSpPr>
        <p:spPr>
          <a:xfrm>
            <a:off x="3563888" y="2429842"/>
            <a:ext cx="3571523" cy="369332"/>
          </a:xfrm>
          <a:prstGeom prst="rect">
            <a:avLst/>
          </a:prstGeom>
        </p:spPr>
        <p:txBody>
          <a:bodyPr wrap="none">
            <a:spAutoFit/>
          </a:bodyPr>
          <a:lstStyle/>
          <a:p>
            <a:r>
              <a:rPr lang="en-GB" smtClean="0"/>
              <a:t>Correlation for SPEI-crop models</a:t>
            </a:r>
            <a:endParaRPr lang="en-GB"/>
          </a:p>
        </p:txBody>
      </p:sp>
      <p:sp>
        <p:nvSpPr>
          <p:cNvPr id="6" name="Rectángulo 5"/>
          <p:cNvSpPr/>
          <p:nvPr/>
        </p:nvSpPr>
        <p:spPr>
          <a:xfrm>
            <a:off x="971600" y="2357834"/>
            <a:ext cx="1582960" cy="369332"/>
          </a:xfrm>
          <a:prstGeom prst="rect">
            <a:avLst/>
          </a:prstGeom>
        </p:spPr>
        <p:txBody>
          <a:bodyPr wrap="none">
            <a:spAutoFit/>
          </a:bodyPr>
          <a:lstStyle/>
          <a:p>
            <a:r>
              <a:rPr lang="es-ES" dirty="0" smtClean="0"/>
              <a:t>French series</a:t>
            </a:r>
            <a:endParaRPr lang="es-ES" dirty="0"/>
          </a:p>
        </p:txBody>
      </p:sp>
    </p:spTree>
    <p:extLst>
      <p:ext uri="{BB962C8B-B14F-4D97-AF65-F5344CB8AC3E}">
        <p14:creationId xmlns:p14="http://schemas.microsoft.com/office/powerpoint/2010/main" val="5566612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a:spLocks noGrp="1"/>
          </p:cNvSpPr>
          <p:nvPr>
            <p:ph type="title"/>
          </p:nvPr>
        </p:nvSpPr>
        <p:spPr>
          <a:xfrm>
            <a:off x="396875" y="144463"/>
            <a:ext cx="6191250" cy="696912"/>
          </a:xfrm>
        </p:spPr>
        <p:txBody>
          <a:bodyPr/>
          <a:lstStyle/>
          <a:p>
            <a:pPr>
              <a:defRPr/>
            </a:pPr>
            <a:r>
              <a:rPr lang="en-GB" dirty="0"/>
              <a:t>Seasonal prediction of </a:t>
            </a:r>
            <a:r>
              <a:rPr lang="en-GB" dirty="0" smtClean="0"/>
              <a:t>droughts</a:t>
            </a:r>
            <a:endParaRPr lang="en-GB" dirty="0"/>
          </a:p>
        </p:txBody>
      </p:sp>
      <p:sp>
        <p:nvSpPr>
          <p:cNvPr id="14" name="Rectángulo 13"/>
          <p:cNvSpPr/>
          <p:nvPr/>
        </p:nvSpPr>
        <p:spPr>
          <a:xfrm>
            <a:off x="395536" y="5527927"/>
            <a:ext cx="8568952" cy="646331"/>
          </a:xfrm>
          <a:prstGeom prst="rect">
            <a:avLst/>
          </a:prstGeom>
        </p:spPr>
        <p:txBody>
          <a:bodyPr wrap="square">
            <a:spAutoFit/>
          </a:bodyPr>
          <a:lstStyle/>
          <a:p>
            <a:pPr>
              <a:defRPr/>
            </a:pPr>
            <a:r>
              <a:rPr lang="en-GB" dirty="0" smtClean="0"/>
              <a:t>Forecasts calculated using temperature and precipitation from observation for the period MAM and from ECMWF-System 4 for JJA. </a:t>
            </a:r>
            <a:r>
              <a:rPr lang="en-GB" dirty="0" smtClean="0"/>
              <a:t>Analysed period: 1981-2015</a:t>
            </a:r>
            <a:endParaRPr lang="en-GB" dirty="0"/>
          </a:p>
        </p:txBody>
      </p:sp>
      <p:sp>
        <p:nvSpPr>
          <p:cNvPr id="20" name="Rectángulo 19"/>
          <p:cNvSpPr/>
          <p:nvPr/>
        </p:nvSpPr>
        <p:spPr>
          <a:xfrm>
            <a:off x="323528" y="6371118"/>
            <a:ext cx="8568952" cy="523220"/>
          </a:xfrm>
          <a:prstGeom prst="rect">
            <a:avLst/>
          </a:prstGeom>
        </p:spPr>
        <p:txBody>
          <a:bodyPr wrap="square">
            <a:spAutoFit/>
          </a:bodyPr>
          <a:lstStyle/>
          <a:p>
            <a:r>
              <a:rPr lang="en-GB" sz="1400" dirty="0"/>
              <a:t>Turco, M., </a:t>
            </a:r>
            <a:r>
              <a:rPr lang="en-GB" sz="1400" dirty="0" err="1"/>
              <a:t>Ceglar</a:t>
            </a:r>
            <a:r>
              <a:rPr lang="en-GB" sz="1400" dirty="0"/>
              <a:t>, A., </a:t>
            </a:r>
            <a:r>
              <a:rPr lang="en-GB" sz="1400" dirty="0" err="1"/>
              <a:t>Prodhomme</a:t>
            </a:r>
            <a:r>
              <a:rPr lang="en-GB" sz="1400" dirty="0"/>
              <a:t> C., </a:t>
            </a:r>
            <a:r>
              <a:rPr lang="en-GB" sz="1400" dirty="0" err="1"/>
              <a:t>Soret</a:t>
            </a:r>
            <a:r>
              <a:rPr lang="en-GB" sz="1400" dirty="0"/>
              <a:t> A., </a:t>
            </a:r>
            <a:r>
              <a:rPr lang="en-GB" sz="1400" dirty="0" err="1"/>
              <a:t>Toreti</a:t>
            </a:r>
            <a:r>
              <a:rPr lang="en-GB" sz="1400" dirty="0"/>
              <a:t> A., Doblas-Reyes F. J. Seasonal predictability of meteorological summer drought over Europe. In preparation</a:t>
            </a:r>
            <a:endParaRPr lang="it-IT" sz="1400" dirty="0"/>
          </a:p>
        </p:txBody>
      </p:sp>
      <p:grpSp>
        <p:nvGrpSpPr>
          <p:cNvPr id="3" name="Agrupar 2"/>
          <p:cNvGrpSpPr/>
          <p:nvPr/>
        </p:nvGrpSpPr>
        <p:grpSpPr>
          <a:xfrm>
            <a:off x="1331640" y="1637754"/>
            <a:ext cx="6696744" cy="3907016"/>
            <a:chOff x="1331640" y="1268422"/>
            <a:chExt cx="6696744" cy="3907016"/>
          </a:xfrm>
        </p:grpSpPr>
        <p:grpSp>
          <p:nvGrpSpPr>
            <p:cNvPr id="18" name="Agrupar 17"/>
            <p:cNvGrpSpPr/>
            <p:nvPr/>
          </p:nvGrpSpPr>
          <p:grpSpPr>
            <a:xfrm>
              <a:off x="1331640" y="1268422"/>
              <a:ext cx="6696744" cy="3681700"/>
              <a:chOff x="971600" y="1493738"/>
              <a:chExt cx="7200800" cy="4127433"/>
            </a:xfrm>
          </p:grpSpPr>
          <p:pic>
            <p:nvPicPr>
              <p:cNvPr id="12" name="Imagen 11" descr="fig02.pdf"/>
              <p:cNvPicPr>
                <a:picLocks noChangeAspect="1"/>
              </p:cNvPicPr>
              <p:nvPr/>
            </p:nvPicPr>
            <p:blipFill rotWithShape="1">
              <a:blip r:embed="rId3">
                <a:extLst>
                  <a:ext uri="{28A0092B-C50C-407E-A947-70E740481C1C}">
                    <a14:useLocalDpi xmlns:a14="http://schemas.microsoft.com/office/drawing/2010/main" val="0"/>
                  </a:ext>
                </a:extLst>
              </a:blip>
              <a:srcRect l="2847" t="49906" r="48014" b="25333"/>
              <a:stretch/>
            </p:blipFill>
            <p:spPr>
              <a:xfrm>
                <a:off x="1058332" y="1493738"/>
                <a:ext cx="6682020" cy="4127433"/>
              </a:xfrm>
              <a:prstGeom prst="rect">
                <a:avLst/>
              </a:prstGeom>
            </p:spPr>
          </p:pic>
          <p:sp>
            <p:nvSpPr>
              <p:cNvPr id="17" name="Rectángulo 16"/>
              <p:cNvSpPr/>
              <p:nvPr/>
            </p:nvSpPr>
            <p:spPr>
              <a:xfrm>
                <a:off x="971600" y="1709762"/>
                <a:ext cx="648072" cy="504056"/>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6" name="Rectángulo 25"/>
              <p:cNvSpPr/>
              <p:nvPr/>
            </p:nvSpPr>
            <p:spPr>
              <a:xfrm>
                <a:off x="7524328" y="1709762"/>
                <a:ext cx="648072" cy="504056"/>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 name="Rectángulo 1"/>
            <p:cNvSpPr/>
            <p:nvPr/>
          </p:nvSpPr>
          <p:spPr>
            <a:xfrm>
              <a:off x="1475656" y="4806106"/>
              <a:ext cx="5904656" cy="369332"/>
            </a:xfrm>
            <a:prstGeom prst="rect">
              <a:avLst/>
            </a:prstGeom>
          </p:spPr>
          <p:txBody>
            <a:bodyPr wrap="square">
              <a:spAutoFit/>
            </a:bodyPr>
            <a:lstStyle/>
            <a:p>
              <a:pPr>
                <a:defRPr/>
              </a:pPr>
              <a:r>
                <a:rPr lang="en-GB" dirty="0" smtClean="0"/>
                <a:t>Dots: significant correlation at </a:t>
              </a:r>
              <a:r>
                <a:rPr lang="en-GB" dirty="0"/>
                <a:t>the 95% confidence </a:t>
              </a:r>
              <a:r>
                <a:rPr lang="en-GB" dirty="0" smtClean="0"/>
                <a:t>level</a:t>
              </a:r>
              <a:endParaRPr lang="en-GB" dirty="0"/>
            </a:p>
          </p:txBody>
        </p:sp>
      </p:grpSp>
      <p:sp>
        <p:nvSpPr>
          <p:cNvPr id="9" name="Rectángulo 8"/>
          <p:cNvSpPr/>
          <p:nvPr/>
        </p:nvSpPr>
        <p:spPr>
          <a:xfrm>
            <a:off x="216024" y="899671"/>
            <a:ext cx="8748464" cy="954107"/>
          </a:xfrm>
          <a:prstGeom prst="rect">
            <a:avLst/>
          </a:prstGeom>
          <a:noFill/>
        </p:spPr>
        <p:txBody>
          <a:bodyPr wrap="square">
            <a:spAutoFit/>
          </a:bodyPr>
          <a:lstStyle/>
          <a:p>
            <a:pPr>
              <a:defRPr/>
            </a:pPr>
            <a:r>
              <a:rPr lang="en-GB" sz="2800" dirty="0" smtClean="0"/>
              <a:t>Correlation maps of the forecasts issued in June of summer SPEI</a:t>
            </a:r>
            <a:r>
              <a:rPr lang="en-GB" sz="2800" baseline="-25000" dirty="0" smtClean="0"/>
              <a:t>6</a:t>
            </a:r>
            <a:r>
              <a:rPr lang="en-GB" sz="2800" dirty="0" smtClean="0"/>
              <a:t> against observed </a:t>
            </a:r>
            <a:r>
              <a:rPr lang="en-GB" sz="2800" dirty="0" smtClean="0"/>
              <a:t>droughts</a:t>
            </a:r>
            <a:endParaRPr lang="en-GB" sz="2800" dirty="0"/>
          </a:p>
        </p:txBody>
      </p:sp>
    </p:spTree>
    <p:extLst>
      <p:ext uri="{BB962C8B-B14F-4D97-AF65-F5344CB8AC3E}">
        <p14:creationId xmlns:p14="http://schemas.microsoft.com/office/powerpoint/2010/main" val="18582390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Shape 3"/>
          <p:cNvSpPr txBox="1">
            <a:spLocks noChangeAspect="1" noChangeArrowheads="1"/>
          </p:cNvSpPr>
          <p:nvPr/>
        </p:nvSpPr>
        <p:spPr bwMode="auto">
          <a:xfrm>
            <a:off x="1371600" y="3654425"/>
            <a:ext cx="6400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3200">
                <a:solidFill>
                  <a:srgbClr val="FFFFFF"/>
                </a:solidFill>
                <a:cs typeface="Arial" charset="0"/>
              </a:rPr>
              <a:t>Thank you!</a:t>
            </a:r>
          </a:p>
          <a:p>
            <a:pPr algn="ctr" eaLnBrk="1" hangingPunct="1"/>
            <a:endParaRPr lang="en-US">
              <a:cs typeface="Arial" charset="0"/>
            </a:endParaRPr>
          </a:p>
        </p:txBody>
      </p:sp>
      <p:sp>
        <p:nvSpPr>
          <p:cNvPr id="108546" name="TextShape 4"/>
          <p:cNvSpPr txBox="1">
            <a:spLocks noChangeArrowheads="1"/>
          </p:cNvSpPr>
          <p:nvPr/>
        </p:nvSpPr>
        <p:spPr bwMode="auto">
          <a:xfrm>
            <a:off x="1350963" y="4325938"/>
            <a:ext cx="64801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mtClean="0">
                <a:solidFill>
                  <a:srgbClr val="FFFFFF"/>
                </a:solidFill>
                <a:cs typeface="Arial" charset="0"/>
              </a:rPr>
              <a:t>For further information please contact:</a:t>
            </a:r>
          </a:p>
          <a:p>
            <a:pPr algn="ctr" eaLnBrk="1" hangingPunct="1"/>
            <a:endParaRPr lang="en-GB" smtClean="0">
              <a:solidFill>
                <a:srgbClr val="FFFFFF"/>
              </a:solidFill>
              <a:cs typeface="Arial" charset="0"/>
            </a:endParaRPr>
          </a:p>
          <a:p>
            <a:pPr algn="ctr" eaLnBrk="1" hangingPunct="1"/>
            <a:endParaRPr lang="en-GB" smtClean="0">
              <a:solidFill>
                <a:srgbClr val="FFFFFF"/>
              </a:solidFill>
              <a:cs typeface="Arial" charset="0"/>
            </a:endParaRPr>
          </a:p>
          <a:p>
            <a:pPr algn="ctr" eaLnBrk="1" hangingPunct="1"/>
            <a:r>
              <a:rPr lang="en-GB" b="1" smtClean="0">
                <a:solidFill>
                  <a:srgbClr val="FFFFFF"/>
                </a:solidFill>
                <a:cs typeface="Arial" charset="0"/>
              </a:rPr>
              <a:t>marco.turco@bsc.es</a:t>
            </a:r>
            <a:endParaRPr lang="en-GB" smtClean="0">
              <a:solidFill>
                <a:srgbClr val="FFFFFF"/>
              </a:solidFill>
              <a:cs typeface="Arial" charset="0"/>
            </a:endParaRPr>
          </a:p>
          <a:p>
            <a:pPr algn="ctr" eaLnBrk="1" hangingPunct="1"/>
            <a:r>
              <a:rPr lang="en-GB" b="1" smtClean="0">
                <a:solidFill>
                  <a:srgbClr val="FFFFFF"/>
                </a:solidFill>
                <a:cs typeface="Arial" charset="0"/>
              </a:rPr>
              <a:t>info-services-es@bsc.es</a:t>
            </a:r>
          </a:p>
          <a:p>
            <a:pPr algn="ctr" eaLnBrk="1" hangingPunct="1"/>
            <a:endParaRPr lang="en-GB" b="1" smtClean="0">
              <a:solidFill>
                <a:srgbClr val="FFFFFF"/>
              </a:solidFill>
              <a:cs typeface="Arial" charset="0"/>
            </a:endParaRPr>
          </a:p>
          <a:p>
            <a:pPr algn="ctr" eaLnBrk="1" hangingPunct="1"/>
            <a:endParaRPr lang="en-GB" b="1">
              <a:solidFill>
                <a:srgbClr val="FFFFFF"/>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1 Título"/>
          <p:cNvSpPr>
            <a:spLocks noGrp="1"/>
          </p:cNvSpPr>
          <p:nvPr>
            <p:ph type="title"/>
          </p:nvPr>
        </p:nvSpPr>
        <p:spPr bwMode="auto">
          <a:xfrm>
            <a:off x="457200" y="3176588"/>
            <a:ext cx="8229600" cy="66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a:latin typeface="Arial" charset="0"/>
              </a:rPr>
              <a:t>EXTRA SLIDES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s-ES" baseline="30000" dirty="0"/>
              <a:t> </a:t>
            </a:r>
            <a:r>
              <a:rPr lang="en-GB" dirty="0">
                <a:latin typeface="Arial" charset="0"/>
              </a:rPr>
              <a:t>Observed climate-change hotspots</a:t>
            </a:r>
          </a:p>
        </p:txBody>
      </p:sp>
      <p:sp>
        <p:nvSpPr>
          <p:cNvPr id="14" name="Rectángulo 13"/>
          <p:cNvSpPr/>
          <p:nvPr/>
        </p:nvSpPr>
        <p:spPr>
          <a:xfrm>
            <a:off x="323528" y="845666"/>
            <a:ext cx="7989061" cy="523220"/>
          </a:xfrm>
          <a:prstGeom prst="rect">
            <a:avLst/>
          </a:prstGeom>
        </p:spPr>
        <p:txBody>
          <a:bodyPr wrap="none">
            <a:spAutoFit/>
          </a:bodyPr>
          <a:lstStyle/>
          <a:p>
            <a:r>
              <a:rPr lang="es-ES" sz="2800" dirty="0" err="1" smtClean="0"/>
              <a:t>What</a:t>
            </a:r>
            <a:r>
              <a:rPr lang="es-ES" sz="2800" dirty="0" smtClean="0"/>
              <a:t> </a:t>
            </a:r>
            <a:r>
              <a:rPr lang="es-ES" sz="2800" dirty="0"/>
              <a:t>are </a:t>
            </a:r>
            <a:r>
              <a:rPr lang="es-ES" sz="2800" dirty="0" err="1"/>
              <a:t>the</a:t>
            </a:r>
            <a:r>
              <a:rPr lang="es-ES" sz="2800" dirty="0"/>
              <a:t> </a:t>
            </a:r>
            <a:r>
              <a:rPr lang="es-ES" sz="2800" i="1" dirty="0" err="1"/>
              <a:t>observed</a:t>
            </a:r>
            <a:r>
              <a:rPr lang="es-ES" sz="2800" i="1" dirty="0"/>
              <a:t> </a:t>
            </a:r>
            <a:r>
              <a:rPr lang="es-ES" sz="2800" dirty="0" err="1"/>
              <a:t>climate</a:t>
            </a:r>
            <a:r>
              <a:rPr lang="es-ES" sz="2800" dirty="0"/>
              <a:t> </a:t>
            </a:r>
            <a:r>
              <a:rPr lang="es-ES" sz="2800" dirty="0" err="1"/>
              <a:t>change</a:t>
            </a:r>
            <a:r>
              <a:rPr lang="es-ES" sz="2800" dirty="0"/>
              <a:t> </a:t>
            </a:r>
            <a:r>
              <a:rPr lang="es-ES" sz="2800" dirty="0" err="1"/>
              <a:t>hotspots</a:t>
            </a:r>
            <a:r>
              <a:rPr lang="es-ES" sz="2800" dirty="0"/>
              <a:t>? </a:t>
            </a:r>
          </a:p>
        </p:txBody>
      </p:sp>
      <p:sp>
        <p:nvSpPr>
          <p:cNvPr id="9" name="Rectángulo 8"/>
          <p:cNvSpPr/>
          <p:nvPr/>
        </p:nvSpPr>
        <p:spPr>
          <a:xfrm>
            <a:off x="395536" y="1456570"/>
            <a:ext cx="8208912" cy="1477328"/>
          </a:xfrm>
          <a:prstGeom prst="rect">
            <a:avLst/>
          </a:prstGeom>
        </p:spPr>
        <p:txBody>
          <a:bodyPr wrap="square">
            <a:spAutoFit/>
          </a:bodyPr>
          <a:lstStyle/>
          <a:p>
            <a:pPr marL="285750" indent="-285750">
              <a:buFont typeface="Arial"/>
              <a:buChar char="•"/>
            </a:pPr>
            <a:r>
              <a:rPr lang="en-GB" dirty="0"/>
              <a:t>From Giorgi 2006</a:t>
            </a:r>
            <a:r>
              <a:rPr lang="en-GB" dirty="0" smtClean="0"/>
              <a:t>: “… a region whose climate is especially responsive to global change”</a:t>
            </a:r>
          </a:p>
          <a:p>
            <a:pPr marL="285750" indent="-285750">
              <a:buFont typeface="Arial"/>
              <a:buChar char="•"/>
            </a:pPr>
            <a:r>
              <a:rPr lang="en-GB" dirty="0"/>
              <a:t>H</a:t>
            </a:r>
            <a:r>
              <a:rPr lang="en-GB" dirty="0" smtClean="0"/>
              <a:t>otspot index </a:t>
            </a:r>
            <a:r>
              <a:rPr lang="en-GB" dirty="0"/>
              <a:t>= a weighting sum of </a:t>
            </a:r>
            <a:r>
              <a:rPr lang="en-GB" dirty="0" smtClean="0"/>
              <a:t>changes in </a:t>
            </a:r>
            <a:r>
              <a:rPr lang="en-GB" dirty="0"/>
              <a:t>precipitation and temperature statistics (mean, variability, and extremes) between 1981–2010 and 1951–</a:t>
            </a:r>
            <a:r>
              <a:rPr lang="en-GB" dirty="0" smtClean="0"/>
              <a:t>1980</a:t>
            </a:r>
            <a:endParaRPr lang="en-GB" dirty="0"/>
          </a:p>
        </p:txBody>
      </p:sp>
      <p:sp>
        <p:nvSpPr>
          <p:cNvPr id="4" name="Rectángulo 3"/>
          <p:cNvSpPr/>
          <p:nvPr/>
        </p:nvSpPr>
        <p:spPr>
          <a:xfrm>
            <a:off x="683568" y="2924020"/>
            <a:ext cx="7704856" cy="3970318"/>
          </a:xfrm>
          <a:prstGeom prst="rect">
            <a:avLst/>
          </a:prstGeom>
        </p:spPr>
        <p:txBody>
          <a:bodyPr wrap="square">
            <a:spAutoFit/>
          </a:bodyPr>
          <a:lstStyle/>
          <a:p>
            <a:r>
              <a:rPr lang="en-GB" smtClean="0"/>
              <a:t>The metric employed considers seven climate change indicators:</a:t>
            </a:r>
          </a:p>
          <a:p>
            <a:pPr marL="342900" indent="-342900">
              <a:buAutoNum type="arabicParenBoth"/>
            </a:pPr>
            <a:r>
              <a:rPr lang="en-GB" smtClean="0"/>
              <a:t>absolute change in mean temperature, Δ</a:t>
            </a:r>
            <a:r>
              <a:rPr lang="en-GB" i="1" smtClean="0"/>
              <a:t>T</a:t>
            </a:r>
            <a:r>
              <a:rPr lang="en-GB" smtClean="0"/>
              <a:t>; </a:t>
            </a:r>
          </a:p>
          <a:p>
            <a:pPr marL="342900" indent="-342900">
              <a:buAutoNum type="arabicParenBoth"/>
            </a:pPr>
            <a:r>
              <a:rPr lang="en-GB" smtClean="0"/>
              <a:t>percentual change in mean precipitation with respect to the mean over 1951–1980, Δ</a:t>
            </a:r>
            <a:r>
              <a:rPr lang="en-GB" i="1" smtClean="0"/>
              <a:t>P</a:t>
            </a:r>
            <a:r>
              <a:rPr lang="en-GB" smtClean="0"/>
              <a:t>; </a:t>
            </a:r>
          </a:p>
          <a:p>
            <a:pPr marL="342900" indent="-342900">
              <a:buAutoNum type="arabicParenBoth"/>
            </a:pPr>
            <a:r>
              <a:rPr lang="en-GB" smtClean="0"/>
              <a:t>percentual change in the interannual standard deviation of the detrended temperature, Δ</a:t>
            </a:r>
            <a:r>
              <a:rPr lang="en-GB" i="1" smtClean="0"/>
              <a:t>T</a:t>
            </a:r>
            <a:r>
              <a:rPr lang="en-GB" smtClean="0"/>
              <a:t>var; </a:t>
            </a:r>
          </a:p>
          <a:p>
            <a:pPr marL="342900" indent="-342900">
              <a:buAutoNum type="arabicParenBoth"/>
            </a:pPr>
            <a:r>
              <a:rPr lang="en-GB" smtClean="0"/>
              <a:t>percentual change in the interannual coefficient of variation of the detrended precipitation, Δ</a:t>
            </a:r>
            <a:r>
              <a:rPr lang="en-GB" i="1" smtClean="0"/>
              <a:t>P</a:t>
            </a:r>
            <a:r>
              <a:rPr lang="en-GB" smtClean="0"/>
              <a:t>var; </a:t>
            </a:r>
          </a:p>
          <a:p>
            <a:pPr marL="342900" indent="-342900">
              <a:buAutoNum type="arabicParenBoth"/>
            </a:pPr>
            <a:r>
              <a:rPr lang="en-GB" smtClean="0"/>
              <a:t>frequency of seasons with temperatures exceeding the temperature maximum in the 1951–1980 period, </a:t>
            </a:r>
            <a:r>
              <a:rPr lang="en-GB" i="1" smtClean="0"/>
              <a:t>f</a:t>
            </a:r>
            <a:r>
              <a:rPr lang="en-GB" smtClean="0"/>
              <a:t>hot; </a:t>
            </a:r>
          </a:p>
          <a:p>
            <a:pPr marL="342900" indent="-342900">
              <a:buAutoNum type="arabicParenBoth"/>
            </a:pPr>
            <a:r>
              <a:rPr lang="en-GB" smtClean="0"/>
              <a:t>frequency of seasons with precipitation exceeding the precipitation maximum in 1951–1980, </a:t>
            </a:r>
            <a:r>
              <a:rPr lang="en-GB" i="1" smtClean="0"/>
              <a:t>f</a:t>
            </a:r>
            <a:r>
              <a:rPr lang="en-GB" smtClean="0"/>
              <a:t>wet; </a:t>
            </a:r>
          </a:p>
          <a:p>
            <a:pPr marL="342900" indent="-342900">
              <a:buAutoNum type="arabicParenBoth"/>
            </a:pPr>
            <a:r>
              <a:rPr lang="en-GB" smtClean="0"/>
              <a:t>frequency of seasons with precipitation below the minimum seasonal precipitation in 1951–1980, </a:t>
            </a:r>
            <a:r>
              <a:rPr lang="en-GB" i="1" smtClean="0"/>
              <a:t>f</a:t>
            </a:r>
            <a:r>
              <a:rPr lang="en-GB" smtClean="0"/>
              <a:t>dry.</a:t>
            </a:r>
            <a:endParaRPr lang="en-GB"/>
          </a:p>
        </p:txBody>
      </p:sp>
    </p:spTree>
    <p:extLst>
      <p:ext uri="{BB962C8B-B14F-4D97-AF65-F5344CB8AC3E}">
        <p14:creationId xmlns:p14="http://schemas.microsoft.com/office/powerpoint/2010/main" val="13086949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s-ES" baseline="30000" dirty="0"/>
              <a:t> </a:t>
            </a:r>
            <a:r>
              <a:rPr lang="en-GB" dirty="0">
                <a:latin typeface="Arial" charset="0"/>
              </a:rPr>
              <a:t>Observed climate-change hotspots</a:t>
            </a:r>
          </a:p>
        </p:txBody>
      </p:sp>
      <p:sp>
        <p:nvSpPr>
          <p:cNvPr id="6" name="Rectángulo 5"/>
          <p:cNvSpPr/>
          <p:nvPr/>
        </p:nvSpPr>
        <p:spPr>
          <a:xfrm>
            <a:off x="323528" y="5526186"/>
            <a:ext cx="8280920" cy="1200329"/>
          </a:xfrm>
          <a:prstGeom prst="rect">
            <a:avLst/>
          </a:prstGeom>
        </p:spPr>
        <p:txBody>
          <a:bodyPr wrap="square">
            <a:spAutoFit/>
          </a:bodyPr>
          <a:lstStyle/>
          <a:p>
            <a:r>
              <a:rPr lang="en-GB" dirty="0" smtClean="0"/>
              <a:t>Δ</a:t>
            </a:r>
            <a:r>
              <a:rPr lang="en-GB" i="1" dirty="0" smtClean="0"/>
              <a:t>T: </a:t>
            </a:r>
            <a:r>
              <a:rPr lang="en-GB" dirty="0" smtClean="0"/>
              <a:t>absolute change in mean temperature (°C) </a:t>
            </a:r>
          </a:p>
          <a:p>
            <a:r>
              <a:rPr lang="en-GB" dirty="0" smtClean="0"/>
              <a:t>Seasons: DJF, December-January-February; JJA, June-July-August (JJA) </a:t>
            </a:r>
          </a:p>
          <a:p>
            <a:r>
              <a:rPr lang="en-GB" dirty="0" smtClean="0"/>
              <a:t>Data: GISTEMP1200</a:t>
            </a:r>
          </a:p>
          <a:p>
            <a:r>
              <a:rPr lang="en-GB" dirty="0" smtClean="0"/>
              <a:t>Significant (at 95% level) changes: black circles</a:t>
            </a:r>
            <a:endParaRPr lang="en-GB" dirty="0"/>
          </a:p>
        </p:txBody>
      </p:sp>
      <p:sp>
        <p:nvSpPr>
          <p:cNvPr id="7" name="Rectángulo 6"/>
          <p:cNvSpPr/>
          <p:nvPr/>
        </p:nvSpPr>
        <p:spPr>
          <a:xfrm>
            <a:off x="1403648" y="1205706"/>
            <a:ext cx="6114174" cy="646331"/>
          </a:xfrm>
          <a:prstGeom prst="rect">
            <a:avLst/>
          </a:prstGeom>
        </p:spPr>
        <p:txBody>
          <a:bodyPr wrap="none">
            <a:spAutoFit/>
          </a:bodyPr>
          <a:lstStyle/>
          <a:p>
            <a:pPr algn="ctr"/>
            <a:r>
              <a:rPr lang="en-GB" dirty="0" smtClean="0"/>
              <a:t>Mean </a:t>
            </a:r>
            <a:r>
              <a:rPr lang="en-GB" dirty="0"/>
              <a:t>temperature (Δ</a:t>
            </a:r>
            <a:r>
              <a:rPr lang="en-GB" i="1" dirty="0"/>
              <a:t>T</a:t>
            </a:r>
            <a:r>
              <a:rPr lang="en-GB" dirty="0" smtClean="0"/>
              <a:t>) changes </a:t>
            </a:r>
          </a:p>
          <a:p>
            <a:pPr algn="ctr"/>
            <a:r>
              <a:rPr lang="en-GB" dirty="0" smtClean="0"/>
              <a:t>between </a:t>
            </a:r>
            <a:r>
              <a:rPr lang="en-GB" dirty="0"/>
              <a:t>the </a:t>
            </a:r>
            <a:r>
              <a:rPr lang="en-GB" dirty="0" smtClean="0"/>
              <a:t>30-years periods </a:t>
            </a:r>
            <a:r>
              <a:rPr lang="en-GB" dirty="0"/>
              <a:t>1981–2010 and 1951–1980 </a:t>
            </a:r>
            <a:r>
              <a:rPr lang="en-GB" dirty="0" smtClean="0"/>
              <a:t> </a:t>
            </a:r>
            <a:endParaRPr lang="es-ES" dirty="0"/>
          </a:p>
        </p:txBody>
      </p:sp>
      <p:grpSp>
        <p:nvGrpSpPr>
          <p:cNvPr id="12" name="Agrupar 11"/>
          <p:cNvGrpSpPr/>
          <p:nvPr/>
        </p:nvGrpSpPr>
        <p:grpSpPr>
          <a:xfrm>
            <a:off x="251520" y="2221203"/>
            <a:ext cx="8640960" cy="2152855"/>
            <a:chOff x="251520" y="2221203"/>
            <a:chExt cx="8640960" cy="2152855"/>
          </a:xfrm>
        </p:grpSpPr>
        <p:grpSp>
          <p:nvGrpSpPr>
            <p:cNvPr id="3" name="Agrupar 2"/>
            <p:cNvGrpSpPr/>
            <p:nvPr/>
          </p:nvGrpSpPr>
          <p:grpSpPr>
            <a:xfrm>
              <a:off x="251520" y="2221203"/>
              <a:ext cx="8640960" cy="2152855"/>
              <a:chOff x="251520" y="1853778"/>
              <a:chExt cx="8640960" cy="2152855"/>
            </a:xfrm>
          </p:grpSpPr>
          <p:pic>
            <p:nvPicPr>
              <p:cNvPr id="5" name="Imagen 4" descr="Fig01.pdf"/>
              <p:cNvPicPr>
                <a:picLocks noChangeAspect="1"/>
              </p:cNvPicPr>
              <p:nvPr/>
            </p:nvPicPr>
            <p:blipFill rotWithShape="1">
              <a:blip r:embed="rId3">
                <a:extLst>
                  <a:ext uri="{28A0092B-C50C-407E-A947-70E740481C1C}">
                    <a14:useLocalDpi xmlns:a14="http://schemas.microsoft.com/office/drawing/2010/main" val="0"/>
                  </a:ext>
                </a:extLst>
              </a:blip>
              <a:srcRect b="64930"/>
              <a:stretch/>
            </p:blipFill>
            <p:spPr>
              <a:xfrm>
                <a:off x="252480" y="1925786"/>
                <a:ext cx="8640000" cy="2080847"/>
              </a:xfrm>
              <a:prstGeom prst="rect">
                <a:avLst/>
              </a:prstGeom>
            </p:spPr>
          </p:pic>
          <p:sp>
            <p:nvSpPr>
              <p:cNvPr id="8" name="Rectángulo 7"/>
              <p:cNvSpPr/>
              <p:nvPr/>
            </p:nvSpPr>
            <p:spPr>
              <a:xfrm>
                <a:off x="251520" y="1997794"/>
                <a:ext cx="432048" cy="504056"/>
              </a:xfrm>
              <a:prstGeom prst="rect">
                <a:avLst/>
              </a:prstGeom>
              <a:solidFill>
                <a:schemeClr val="accent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p:cNvSpPr/>
              <p:nvPr/>
            </p:nvSpPr>
            <p:spPr>
              <a:xfrm>
                <a:off x="2339752" y="1853778"/>
                <a:ext cx="4464496" cy="504056"/>
              </a:xfrm>
              <a:prstGeom prst="rect">
                <a:avLst/>
              </a:prstGeom>
              <a:solidFill>
                <a:schemeClr val="accent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4" name="CuadroTexto 3"/>
            <p:cNvSpPr txBox="1"/>
            <p:nvPr/>
          </p:nvSpPr>
          <p:spPr>
            <a:xfrm>
              <a:off x="2123728" y="2283919"/>
              <a:ext cx="607784" cy="369332"/>
            </a:xfrm>
            <a:prstGeom prst="rect">
              <a:avLst/>
            </a:prstGeom>
            <a:noFill/>
          </p:spPr>
          <p:txBody>
            <a:bodyPr wrap="none" rtlCol="0">
              <a:spAutoFit/>
            </a:bodyPr>
            <a:lstStyle/>
            <a:p>
              <a:r>
                <a:rPr lang="es-ES" dirty="0" smtClean="0"/>
                <a:t>DJF</a:t>
              </a:r>
            </a:p>
          </p:txBody>
        </p:sp>
        <p:sp>
          <p:nvSpPr>
            <p:cNvPr id="10" name="Rectángulo 9"/>
            <p:cNvSpPr/>
            <p:nvPr/>
          </p:nvSpPr>
          <p:spPr>
            <a:xfrm>
              <a:off x="251520" y="3149922"/>
              <a:ext cx="432048" cy="504056"/>
            </a:xfrm>
            <a:prstGeom prst="rect">
              <a:avLst/>
            </a:prstGeom>
            <a:solidFill>
              <a:schemeClr val="accent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5796136" y="2285826"/>
              <a:ext cx="569387" cy="369332"/>
            </a:xfrm>
            <a:prstGeom prst="rect">
              <a:avLst/>
            </a:prstGeom>
            <a:noFill/>
          </p:spPr>
          <p:txBody>
            <a:bodyPr wrap="none" rtlCol="0">
              <a:spAutoFit/>
            </a:bodyPr>
            <a:lstStyle/>
            <a:p>
              <a:r>
                <a:rPr lang="es-ES" dirty="0" smtClean="0"/>
                <a:t>JJA</a:t>
              </a:r>
            </a:p>
          </p:txBody>
        </p:sp>
      </p:grpSp>
    </p:spTree>
    <p:extLst>
      <p:ext uri="{BB962C8B-B14F-4D97-AF65-F5344CB8AC3E}">
        <p14:creationId xmlns:p14="http://schemas.microsoft.com/office/powerpoint/2010/main" val="400327838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s-ES" baseline="30000" dirty="0"/>
              <a:t> </a:t>
            </a:r>
            <a:r>
              <a:rPr lang="en-GB" dirty="0">
                <a:latin typeface="Arial" charset="0"/>
              </a:rPr>
              <a:t>Observed climate-change hotspots</a:t>
            </a:r>
          </a:p>
        </p:txBody>
      </p:sp>
      <p:sp>
        <p:nvSpPr>
          <p:cNvPr id="6" name="Rectángulo 5"/>
          <p:cNvSpPr/>
          <p:nvPr/>
        </p:nvSpPr>
        <p:spPr>
          <a:xfrm>
            <a:off x="323528" y="5238154"/>
            <a:ext cx="8280920" cy="1477328"/>
          </a:xfrm>
          <a:prstGeom prst="rect">
            <a:avLst/>
          </a:prstGeom>
        </p:spPr>
        <p:txBody>
          <a:bodyPr wrap="square">
            <a:spAutoFit/>
          </a:bodyPr>
          <a:lstStyle/>
          <a:p>
            <a:r>
              <a:rPr lang="en-GB" smtClean="0"/>
              <a:t>Δ</a:t>
            </a:r>
            <a:r>
              <a:rPr lang="en-GB" i="1" smtClean="0"/>
              <a:t>T</a:t>
            </a:r>
            <a:r>
              <a:rPr lang="en-GB" i="1" baseline="-25000" smtClean="0"/>
              <a:t>var</a:t>
            </a:r>
            <a:r>
              <a:rPr lang="en-GB" i="1" smtClean="0"/>
              <a:t>: </a:t>
            </a:r>
            <a:r>
              <a:rPr lang="en-GB"/>
              <a:t>percentual change in the interannual standard deviation of the detrended temperature </a:t>
            </a:r>
            <a:r>
              <a:rPr lang="en-GB" smtClean="0"/>
              <a:t>(%)</a:t>
            </a:r>
            <a:endParaRPr lang="en-GB"/>
          </a:p>
          <a:p>
            <a:r>
              <a:rPr lang="en-GB" smtClean="0"/>
              <a:t>Seasons: DJF</a:t>
            </a:r>
            <a:r>
              <a:rPr lang="en-GB"/>
              <a:t>,</a:t>
            </a:r>
            <a:r>
              <a:rPr lang="en-GB" smtClean="0"/>
              <a:t> December-January-February; JJA, June-July-August (JJA) </a:t>
            </a:r>
          </a:p>
          <a:p>
            <a:r>
              <a:rPr lang="en-GB" smtClean="0"/>
              <a:t>Data: GISTEMP1200</a:t>
            </a:r>
          </a:p>
          <a:p>
            <a:r>
              <a:rPr lang="en-GB" smtClean="0"/>
              <a:t>Significant </a:t>
            </a:r>
            <a:r>
              <a:rPr lang="en-GB"/>
              <a:t>(at 95% level) </a:t>
            </a:r>
            <a:r>
              <a:rPr lang="en-GB" smtClean="0"/>
              <a:t>changes: </a:t>
            </a:r>
            <a:r>
              <a:rPr lang="en-GB"/>
              <a:t>b</a:t>
            </a:r>
            <a:r>
              <a:rPr lang="en-GB" smtClean="0"/>
              <a:t>lack circles</a:t>
            </a:r>
            <a:endParaRPr lang="en-GB"/>
          </a:p>
        </p:txBody>
      </p:sp>
      <p:sp>
        <p:nvSpPr>
          <p:cNvPr id="7" name="Rectángulo 6"/>
          <p:cNvSpPr/>
          <p:nvPr/>
        </p:nvSpPr>
        <p:spPr>
          <a:xfrm>
            <a:off x="1403648" y="1205706"/>
            <a:ext cx="6114174" cy="646331"/>
          </a:xfrm>
          <a:prstGeom prst="rect">
            <a:avLst/>
          </a:prstGeom>
        </p:spPr>
        <p:txBody>
          <a:bodyPr wrap="none">
            <a:spAutoFit/>
          </a:bodyPr>
          <a:lstStyle/>
          <a:p>
            <a:pPr algn="ctr"/>
            <a:r>
              <a:rPr lang="en-GB" dirty="0" smtClean="0"/>
              <a:t>Temperature variability (</a:t>
            </a:r>
            <a:r>
              <a:rPr lang="en-GB" dirty="0" err="1" smtClean="0"/>
              <a:t>Δ</a:t>
            </a:r>
            <a:r>
              <a:rPr lang="en-GB" i="1" dirty="0" err="1" smtClean="0"/>
              <a:t>T</a:t>
            </a:r>
            <a:r>
              <a:rPr lang="en-GB" i="1" baseline="-25000" dirty="0" err="1" smtClean="0"/>
              <a:t>var</a:t>
            </a:r>
            <a:r>
              <a:rPr lang="en-GB" dirty="0" smtClean="0"/>
              <a:t>) changes </a:t>
            </a:r>
          </a:p>
          <a:p>
            <a:pPr algn="ctr"/>
            <a:r>
              <a:rPr lang="en-GB" dirty="0" smtClean="0"/>
              <a:t>between </a:t>
            </a:r>
            <a:r>
              <a:rPr lang="en-GB" dirty="0"/>
              <a:t>the </a:t>
            </a:r>
            <a:r>
              <a:rPr lang="en-GB" dirty="0" smtClean="0"/>
              <a:t>30-years periods </a:t>
            </a:r>
            <a:r>
              <a:rPr lang="en-GB" dirty="0"/>
              <a:t>1981–2010 and 1951–1980 </a:t>
            </a:r>
            <a:r>
              <a:rPr lang="en-GB" dirty="0" smtClean="0"/>
              <a:t> </a:t>
            </a:r>
            <a:endParaRPr lang="es-ES" dirty="0"/>
          </a:p>
        </p:txBody>
      </p:sp>
      <p:grpSp>
        <p:nvGrpSpPr>
          <p:cNvPr id="11" name="Agrupar 10"/>
          <p:cNvGrpSpPr/>
          <p:nvPr/>
        </p:nvGrpSpPr>
        <p:grpSpPr>
          <a:xfrm>
            <a:off x="251520" y="2283919"/>
            <a:ext cx="8640000" cy="2090139"/>
            <a:chOff x="251520" y="2283919"/>
            <a:chExt cx="8640000" cy="2090139"/>
          </a:xfrm>
        </p:grpSpPr>
        <p:grpSp>
          <p:nvGrpSpPr>
            <p:cNvPr id="10" name="Agrupar 9"/>
            <p:cNvGrpSpPr/>
            <p:nvPr/>
          </p:nvGrpSpPr>
          <p:grpSpPr>
            <a:xfrm>
              <a:off x="251520" y="2285826"/>
              <a:ext cx="8640000" cy="2088232"/>
              <a:chOff x="251520" y="1781770"/>
              <a:chExt cx="8640000" cy="2088232"/>
            </a:xfrm>
          </p:grpSpPr>
          <p:pic>
            <p:nvPicPr>
              <p:cNvPr id="8" name="Imagen 7" descr="Fig01.pdf"/>
              <p:cNvPicPr>
                <a:picLocks noChangeAspect="1"/>
              </p:cNvPicPr>
              <p:nvPr/>
            </p:nvPicPr>
            <p:blipFill rotWithShape="1">
              <a:blip r:embed="rId3">
                <a:extLst>
                  <a:ext uri="{28A0092B-C50C-407E-A947-70E740481C1C}">
                    <a14:useLocalDpi xmlns:a14="http://schemas.microsoft.com/office/drawing/2010/main" val="0"/>
                  </a:ext>
                </a:extLst>
              </a:blip>
              <a:srcRect t="35877" b="32831"/>
              <a:stretch/>
            </p:blipFill>
            <p:spPr>
              <a:xfrm>
                <a:off x="251520" y="2013280"/>
                <a:ext cx="8640000" cy="1856722"/>
              </a:xfrm>
              <a:prstGeom prst="rect">
                <a:avLst/>
              </a:prstGeom>
            </p:spPr>
          </p:pic>
          <p:sp>
            <p:nvSpPr>
              <p:cNvPr id="9" name="Rectángulo 8"/>
              <p:cNvSpPr/>
              <p:nvPr/>
            </p:nvSpPr>
            <p:spPr>
              <a:xfrm>
                <a:off x="323528" y="1781770"/>
                <a:ext cx="432048" cy="504056"/>
              </a:xfrm>
              <a:prstGeom prst="rect">
                <a:avLst/>
              </a:prstGeom>
              <a:solidFill>
                <a:schemeClr val="accent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12" name="CuadroTexto 11"/>
            <p:cNvSpPr txBox="1"/>
            <p:nvPr/>
          </p:nvSpPr>
          <p:spPr>
            <a:xfrm>
              <a:off x="2123728" y="2283919"/>
              <a:ext cx="607784" cy="369332"/>
            </a:xfrm>
            <a:prstGeom prst="rect">
              <a:avLst/>
            </a:prstGeom>
            <a:noFill/>
          </p:spPr>
          <p:txBody>
            <a:bodyPr wrap="none" rtlCol="0">
              <a:spAutoFit/>
            </a:bodyPr>
            <a:lstStyle/>
            <a:p>
              <a:r>
                <a:rPr lang="es-ES" dirty="0" smtClean="0"/>
                <a:t>DJF</a:t>
              </a:r>
            </a:p>
          </p:txBody>
        </p:sp>
        <p:sp>
          <p:nvSpPr>
            <p:cNvPr id="13" name="CuadroTexto 12"/>
            <p:cNvSpPr txBox="1"/>
            <p:nvPr/>
          </p:nvSpPr>
          <p:spPr>
            <a:xfrm>
              <a:off x="5796136" y="2285826"/>
              <a:ext cx="569387" cy="369332"/>
            </a:xfrm>
            <a:prstGeom prst="rect">
              <a:avLst/>
            </a:prstGeom>
            <a:noFill/>
          </p:spPr>
          <p:txBody>
            <a:bodyPr wrap="none" rtlCol="0">
              <a:spAutoFit/>
            </a:bodyPr>
            <a:lstStyle/>
            <a:p>
              <a:r>
                <a:rPr lang="es-ES" dirty="0" smtClean="0"/>
                <a:t>JJA</a:t>
              </a:r>
            </a:p>
          </p:txBody>
        </p:sp>
        <p:sp>
          <p:nvSpPr>
            <p:cNvPr id="14" name="Rectángulo 13"/>
            <p:cNvSpPr/>
            <p:nvPr/>
          </p:nvSpPr>
          <p:spPr>
            <a:xfrm>
              <a:off x="251520" y="3149922"/>
              <a:ext cx="432048" cy="648072"/>
            </a:xfrm>
            <a:prstGeom prst="rect">
              <a:avLst/>
            </a:prstGeom>
            <a:solidFill>
              <a:schemeClr val="accent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667317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it-IT" dirty="0" smtClean="0"/>
              <a:t>C</a:t>
            </a:r>
            <a:r>
              <a:rPr lang="en-GB" dirty="0" err="1" smtClean="0">
                <a:latin typeface="Arial" charset="0"/>
              </a:rPr>
              <a:t>limate</a:t>
            </a:r>
            <a:r>
              <a:rPr lang="en-GB" dirty="0">
                <a:latin typeface="Arial" charset="0"/>
              </a:rPr>
              <a:t>-change hotspots</a:t>
            </a:r>
          </a:p>
        </p:txBody>
      </p:sp>
      <p:sp>
        <p:nvSpPr>
          <p:cNvPr id="14" name="Rectángulo 13"/>
          <p:cNvSpPr/>
          <p:nvPr/>
        </p:nvSpPr>
        <p:spPr>
          <a:xfrm>
            <a:off x="1475656" y="1061690"/>
            <a:ext cx="5673498" cy="523220"/>
          </a:xfrm>
          <a:prstGeom prst="rect">
            <a:avLst/>
          </a:prstGeom>
        </p:spPr>
        <p:txBody>
          <a:bodyPr wrap="none">
            <a:spAutoFit/>
          </a:bodyPr>
          <a:lstStyle/>
          <a:p>
            <a:r>
              <a:rPr lang="en-GB" sz="2800" dirty="0" smtClean="0"/>
              <a:t>What is a climate change hotspot? </a:t>
            </a:r>
            <a:endParaRPr lang="en-GB" sz="2800" dirty="0"/>
          </a:p>
        </p:txBody>
      </p:sp>
      <p:sp>
        <p:nvSpPr>
          <p:cNvPr id="15" name="Rectángulo 14"/>
          <p:cNvSpPr/>
          <p:nvPr/>
        </p:nvSpPr>
        <p:spPr>
          <a:xfrm>
            <a:off x="539552" y="1733569"/>
            <a:ext cx="8208912" cy="1200329"/>
          </a:xfrm>
          <a:prstGeom prst="rect">
            <a:avLst/>
          </a:prstGeom>
        </p:spPr>
        <p:txBody>
          <a:bodyPr wrap="square">
            <a:spAutoFit/>
          </a:bodyPr>
          <a:lstStyle/>
          <a:p>
            <a:pPr marL="0" indent="0">
              <a:buNone/>
            </a:pPr>
            <a:r>
              <a:rPr lang="en-GB" dirty="0" smtClean="0"/>
              <a:t>From Giorgi 2006:</a:t>
            </a:r>
          </a:p>
          <a:p>
            <a:pPr marL="285750" indent="-285750">
              <a:buFont typeface="Arial"/>
              <a:buChar char="•"/>
            </a:pPr>
            <a:r>
              <a:rPr lang="en-GB" dirty="0" smtClean="0"/>
              <a:t>“… </a:t>
            </a:r>
            <a:r>
              <a:rPr lang="en-GB" u="sng" dirty="0" smtClean="0"/>
              <a:t>a region whose climate is especially responsive to global change</a:t>
            </a:r>
            <a:r>
              <a:rPr lang="en-GB" dirty="0" smtClean="0"/>
              <a:t>”</a:t>
            </a:r>
          </a:p>
          <a:p>
            <a:pPr marL="285750" indent="-285750">
              <a:buFont typeface="Arial"/>
              <a:buChar char="•"/>
            </a:pPr>
            <a:r>
              <a:rPr lang="en-GB" dirty="0"/>
              <a:t>h</a:t>
            </a:r>
            <a:r>
              <a:rPr lang="en-GB" dirty="0" smtClean="0"/>
              <a:t>otspot index = a weighting sum of changes in mean and variability of seasonal temperature and precipitation </a:t>
            </a:r>
            <a:endParaRPr lang="en-GB" dirty="0"/>
          </a:p>
        </p:txBody>
      </p:sp>
      <p:sp>
        <p:nvSpPr>
          <p:cNvPr id="16" name="Rectángulo 15"/>
          <p:cNvSpPr/>
          <p:nvPr/>
        </p:nvSpPr>
        <p:spPr>
          <a:xfrm>
            <a:off x="323528" y="6606306"/>
            <a:ext cx="8424936" cy="307777"/>
          </a:xfrm>
          <a:prstGeom prst="rect">
            <a:avLst/>
          </a:prstGeom>
        </p:spPr>
        <p:txBody>
          <a:bodyPr wrap="square">
            <a:spAutoFit/>
          </a:bodyPr>
          <a:lstStyle/>
          <a:p>
            <a:pPr marL="0" lvl="1"/>
            <a:r>
              <a:rPr lang="en-GB" sz="1400" dirty="0" smtClean="0">
                <a:solidFill>
                  <a:schemeClr val="tx2"/>
                </a:solidFill>
                <a:cs typeface="Arial" charset="0"/>
              </a:rPr>
              <a:t>Giorgi F.</a:t>
            </a:r>
            <a:r>
              <a:rPr lang="en-GB" sz="1400" dirty="0" smtClean="0"/>
              <a:t> Climate change hot-spots. Geophysical Research Letter, 2006</a:t>
            </a:r>
            <a:endParaRPr lang="en-GB" sz="1400" dirty="0"/>
          </a:p>
        </p:txBody>
      </p:sp>
      <p:pic>
        <p:nvPicPr>
          <p:cNvPr id="19" name="Imagen 18" descr="Schermata 2016-09-20 alle 09.13.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3077914"/>
            <a:ext cx="5040000" cy="3266784"/>
          </a:xfrm>
          <a:prstGeom prst="rect">
            <a:avLst/>
          </a:prstGeom>
        </p:spPr>
      </p:pic>
    </p:spTree>
    <p:extLst>
      <p:ext uri="{BB962C8B-B14F-4D97-AF65-F5344CB8AC3E}">
        <p14:creationId xmlns:p14="http://schemas.microsoft.com/office/powerpoint/2010/main" val="36647295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it-IT" dirty="0" smtClean="0"/>
              <a:t>C</a:t>
            </a:r>
            <a:r>
              <a:rPr lang="en-GB" dirty="0" err="1" smtClean="0">
                <a:latin typeface="Arial" charset="0"/>
              </a:rPr>
              <a:t>limate</a:t>
            </a:r>
            <a:r>
              <a:rPr lang="en-GB" dirty="0">
                <a:latin typeface="Arial" charset="0"/>
              </a:rPr>
              <a:t>-change hotspots</a:t>
            </a:r>
          </a:p>
        </p:txBody>
      </p:sp>
      <p:sp>
        <p:nvSpPr>
          <p:cNvPr id="14" name="Rectángulo 13"/>
          <p:cNvSpPr/>
          <p:nvPr/>
        </p:nvSpPr>
        <p:spPr>
          <a:xfrm>
            <a:off x="1475656" y="1061690"/>
            <a:ext cx="5852684" cy="523220"/>
          </a:xfrm>
          <a:prstGeom prst="rect">
            <a:avLst/>
          </a:prstGeom>
        </p:spPr>
        <p:txBody>
          <a:bodyPr wrap="none">
            <a:spAutoFit/>
          </a:bodyPr>
          <a:lstStyle/>
          <a:p>
            <a:r>
              <a:rPr lang="en-GB" sz="2800" dirty="0" smtClean="0"/>
              <a:t>The last update with CMIP5 models</a:t>
            </a:r>
            <a:endParaRPr lang="en-GB" sz="2800" dirty="0"/>
          </a:p>
        </p:txBody>
      </p:sp>
      <p:sp>
        <p:nvSpPr>
          <p:cNvPr id="16" name="Rectángulo 15"/>
          <p:cNvSpPr/>
          <p:nvPr/>
        </p:nvSpPr>
        <p:spPr>
          <a:xfrm>
            <a:off x="323528" y="6371118"/>
            <a:ext cx="8424936" cy="523220"/>
          </a:xfrm>
          <a:prstGeom prst="rect">
            <a:avLst/>
          </a:prstGeom>
        </p:spPr>
        <p:txBody>
          <a:bodyPr wrap="square">
            <a:spAutoFit/>
          </a:bodyPr>
          <a:lstStyle/>
          <a:p>
            <a:pPr marL="0" lvl="1"/>
            <a:r>
              <a:rPr lang="es-ES" sz="1400" dirty="0" err="1"/>
              <a:t>Diffenbaugh</a:t>
            </a:r>
            <a:r>
              <a:rPr lang="es-ES" sz="1400" dirty="0"/>
              <a:t> </a:t>
            </a:r>
            <a:r>
              <a:rPr lang="es-ES" sz="1400" dirty="0" smtClean="0"/>
              <a:t>N. S., </a:t>
            </a:r>
            <a:r>
              <a:rPr lang="en-GB" sz="1400" dirty="0" smtClean="0">
                <a:solidFill>
                  <a:schemeClr val="tx2"/>
                </a:solidFill>
                <a:cs typeface="Arial" charset="0"/>
              </a:rPr>
              <a:t>Giorgi F.</a:t>
            </a:r>
            <a:r>
              <a:rPr lang="en-GB" sz="1400" dirty="0" smtClean="0"/>
              <a:t> </a:t>
            </a:r>
            <a:r>
              <a:rPr lang="en-GB" sz="1400" dirty="0"/>
              <a:t>Climate change hotspots in the CMIP5 global climate model </a:t>
            </a:r>
            <a:r>
              <a:rPr lang="en-GB" sz="1400" dirty="0" smtClean="0"/>
              <a:t>ensemble. Climatic </a:t>
            </a:r>
            <a:r>
              <a:rPr lang="en-GB" sz="1400" dirty="0" err="1" smtClean="0"/>
              <a:t>Chnge</a:t>
            </a:r>
            <a:r>
              <a:rPr lang="en-GB" sz="1400" dirty="0" smtClean="0"/>
              <a:t> Research Letter, 2012</a:t>
            </a:r>
            <a:endParaRPr lang="en-GB" sz="1400" dirty="0"/>
          </a:p>
        </p:txBody>
      </p:sp>
      <p:pic>
        <p:nvPicPr>
          <p:cNvPr id="3" name="Imagen 2" descr="Schermata 2016-09-20 alle 09.18.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781770"/>
            <a:ext cx="5040000" cy="4234520"/>
          </a:xfrm>
          <a:prstGeom prst="rect">
            <a:avLst/>
          </a:prstGeom>
        </p:spPr>
      </p:pic>
    </p:spTree>
    <p:extLst>
      <p:ext uri="{BB962C8B-B14F-4D97-AF65-F5344CB8AC3E}">
        <p14:creationId xmlns:p14="http://schemas.microsoft.com/office/powerpoint/2010/main" val="14114274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4" y="144463"/>
            <a:ext cx="6335365" cy="696912"/>
          </a:xfrm>
        </p:spPr>
        <p:txBody>
          <a:bodyPr/>
          <a:lstStyle/>
          <a:p>
            <a:pPr>
              <a:defRPr/>
            </a:pPr>
            <a:r>
              <a:rPr lang="en-GB" dirty="0"/>
              <a:t>Climate change impacts on forest fires</a:t>
            </a:r>
          </a:p>
        </p:txBody>
      </p:sp>
      <p:sp>
        <p:nvSpPr>
          <p:cNvPr id="20" name="1 Título"/>
          <p:cNvSpPr txBox="1">
            <a:spLocks/>
          </p:cNvSpPr>
          <p:nvPr/>
        </p:nvSpPr>
        <p:spPr>
          <a:xfrm>
            <a:off x="457200" y="1025004"/>
            <a:ext cx="8229600" cy="1063625"/>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eaLnBrk="1" hangingPunct="1"/>
            <a:r>
              <a:rPr lang="en-GB" dirty="0" smtClean="0">
                <a:solidFill>
                  <a:srgbClr val="004990"/>
                </a:solidFill>
                <a:latin typeface="Arial" charset="0"/>
                <a:cs typeface="Arial" charset="0"/>
              </a:rPr>
              <a:t>Drought-fire empirical model</a:t>
            </a:r>
            <a:endParaRPr lang="en-GB" dirty="0">
              <a:solidFill>
                <a:srgbClr val="004990"/>
              </a:solidFill>
              <a:latin typeface="Arial" charset="0"/>
              <a:cs typeface="Arial" charset="0"/>
            </a:endParaRPr>
          </a:p>
        </p:txBody>
      </p:sp>
      <p:sp>
        <p:nvSpPr>
          <p:cNvPr id="21" name="2 Marcador de contenido"/>
          <p:cNvSpPr txBox="1">
            <a:spLocks/>
          </p:cNvSpPr>
          <p:nvPr/>
        </p:nvSpPr>
        <p:spPr>
          <a:xfrm>
            <a:off x="684213" y="2069802"/>
            <a:ext cx="7632700" cy="3537892"/>
          </a:xfrm>
          <a:prstGeom prst="rect">
            <a:avLst/>
          </a:prstGeom>
          <a:solidFill>
            <a:srgbClr val="FFFFFF"/>
          </a:solidFill>
          <a:ln>
            <a:solidFill>
              <a:srgbClr val="FFFFFF"/>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a:lstStyle>
          <a:p>
            <a:pPr marL="514350" indent="-514350" eaLnBrk="1" hangingPunct="1">
              <a:buFont typeface="Arial" charset="0"/>
              <a:buNone/>
            </a:pPr>
            <a:r>
              <a:rPr lang="en-GB" sz="2000" dirty="0" smtClean="0">
                <a:solidFill>
                  <a:srgbClr val="004990"/>
                </a:solidFill>
                <a:latin typeface="Arial" charset="0"/>
                <a:cs typeface="Arial" charset="0"/>
              </a:rPr>
              <a:t>    </a:t>
            </a:r>
          </a:p>
          <a:p>
            <a:pPr marL="514350" indent="-514350" algn="ctr" eaLnBrk="1" hangingPunct="1">
              <a:buFontTx/>
              <a:buNone/>
            </a:pPr>
            <a:r>
              <a:rPr lang="en-GB" sz="2000" dirty="0" smtClean="0">
                <a:solidFill>
                  <a:srgbClr val="004990"/>
                </a:solidFill>
                <a:latin typeface="Arial" charset="0"/>
                <a:cs typeface="Arial" charset="0"/>
              </a:rPr>
              <a:t>    </a:t>
            </a:r>
            <a:r>
              <a:rPr lang="en-GB" sz="2000" i="1" dirty="0" smtClean="0">
                <a:solidFill>
                  <a:srgbClr val="004990"/>
                </a:solidFill>
                <a:latin typeface="Arial" charset="0"/>
                <a:cs typeface="Arial" charset="0"/>
              </a:rPr>
              <a:t> Y = a CC + b AC + c T + </a:t>
            </a:r>
            <a:r>
              <a:rPr lang="en-GB" sz="2000" i="1" dirty="0" err="1" smtClean="0">
                <a:solidFill>
                  <a:srgbClr val="004990"/>
                </a:solidFill>
                <a:latin typeface="Arial" charset="0"/>
                <a:cs typeface="Arial" charset="0"/>
              </a:rPr>
              <a:t>ε</a:t>
            </a:r>
            <a:endParaRPr lang="en-GB" sz="2000" i="1" dirty="0" smtClean="0">
              <a:solidFill>
                <a:srgbClr val="004990"/>
              </a:solidFill>
              <a:latin typeface="Arial" charset="0"/>
              <a:cs typeface="Arial" charset="0"/>
            </a:endParaRPr>
          </a:p>
          <a:p>
            <a:pPr marL="514350" indent="-514350" algn="ctr" eaLnBrk="1" hangingPunct="1">
              <a:buFont typeface="Arial" charset="0"/>
              <a:buNone/>
            </a:pPr>
            <a:endParaRPr lang="en-GB" sz="2000" i="1" dirty="0" smtClean="0">
              <a:solidFill>
                <a:srgbClr val="004990"/>
              </a:solidFill>
              <a:latin typeface="Arial" charset="0"/>
              <a:cs typeface="Arial" charset="0"/>
            </a:endParaRPr>
          </a:p>
          <a:p>
            <a:pPr marL="514350" indent="-514350" eaLnBrk="1" hangingPunct="1">
              <a:buFont typeface="Arial" charset="0"/>
              <a:buNone/>
            </a:pPr>
            <a:r>
              <a:rPr lang="en-GB" sz="2000" dirty="0" smtClean="0">
                <a:solidFill>
                  <a:srgbClr val="004990"/>
                </a:solidFill>
                <a:latin typeface="Arial" charset="0"/>
                <a:cs typeface="Arial" charset="0"/>
              </a:rPr>
              <a:t>where </a:t>
            </a:r>
            <a:r>
              <a:rPr lang="en-GB" sz="2000" i="1" dirty="0" smtClean="0">
                <a:solidFill>
                  <a:srgbClr val="004990"/>
                </a:solidFill>
                <a:latin typeface="Arial" charset="0"/>
                <a:cs typeface="Arial" charset="0"/>
              </a:rPr>
              <a:t>Y = log(BA)  </a:t>
            </a:r>
            <a:r>
              <a:rPr lang="en-GB" sz="2000" dirty="0" smtClean="0">
                <a:solidFill>
                  <a:srgbClr val="004990"/>
                </a:solidFill>
                <a:latin typeface="Arial" charset="0"/>
                <a:cs typeface="Arial" charset="0"/>
              </a:rPr>
              <a:t>or</a:t>
            </a:r>
            <a:r>
              <a:rPr lang="en-GB" sz="2000" i="1" dirty="0" smtClean="0">
                <a:solidFill>
                  <a:srgbClr val="004990"/>
                </a:solidFill>
                <a:latin typeface="Arial" charset="0"/>
                <a:cs typeface="Arial" charset="0"/>
              </a:rPr>
              <a:t> log(NF) </a:t>
            </a:r>
          </a:p>
          <a:p>
            <a:pPr marL="514350" indent="-514350" eaLnBrk="1" hangingPunct="1">
              <a:buFont typeface="Arial" charset="0"/>
              <a:buNone/>
            </a:pPr>
            <a:r>
              <a:rPr lang="en-GB" sz="2000" i="1" dirty="0" smtClean="0">
                <a:solidFill>
                  <a:srgbClr val="004990"/>
                </a:solidFill>
                <a:latin typeface="Arial" charset="0"/>
                <a:cs typeface="Arial" charset="0"/>
              </a:rPr>
              <a:t>CC </a:t>
            </a:r>
            <a:r>
              <a:rPr lang="en-GB" sz="2000" dirty="0" smtClean="0">
                <a:solidFill>
                  <a:srgbClr val="004990"/>
                </a:solidFill>
                <a:latin typeface="Arial" charset="0"/>
                <a:cs typeface="Arial" charset="0"/>
              </a:rPr>
              <a:t>= Coincident Climate</a:t>
            </a:r>
          </a:p>
          <a:p>
            <a:pPr marL="514350" indent="-514350" eaLnBrk="1" hangingPunct="1">
              <a:buFont typeface="Arial" charset="0"/>
              <a:buNone/>
            </a:pPr>
            <a:r>
              <a:rPr lang="en-GB" sz="2000" i="1" dirty="0" smtClean="0">
                <a:solidFill>
                  <a:srgbClr val="004990"/>
                </a:solidFill>
                <a:latin typeface="Arial" charset="0"/>
                <a:cs typeface="Arial" charset="0"/>
              </a:rPr>
              <a:t>AC </a:t>
            </a:r>
            <a:r>
              <a:rPr lang="en-GB" sz="2000" dirty="0" smtClean="0">
                <a:solidFill>
                  <a:srgbClr val="004990"/>
                </a:solidFill>
                <a:latin typeface="Arial" charset="0"/>
                <a:cs typeface="Arial" charset="0"/>
              </a:rPr>
              <a:t>= Antecedent Climate; </a:t>
            </a:r>
          </a:p>
          <a:p>
            <a:pPr marL="514350" indent="-514350" eaLnBrk="1" hangingPunct="1">
              <a:buFont typeface="Arial" charset="0"/>
              <a:buNone/>
            </a:pPr>
            <a:endParaRPr lang="en-GB" sz="2000" dirty="0" smtClean="0">
              <a:solidFill>
                <a:srgbClr val="004990"/>
              </a:solidFill>
              <a:latin typeface="Arial" charset="0"/>
              <a:cs typeface="Arial" charset="0"/>
            </a:endParaRPr>
          </a:p>
          <a:p>
            <a:pPr marL="514350" indent="-514350" eaLnBrk="1" hangingPunct="1">
              <a:buFont typeface="Arial" charset="0"/>
              <a:buNone/>
            </a:pPr>
            <a:r>
              <a:rPr lang="en-GB" sz="2000" i="1" dirty="0" smtClean="0">
                <a:solidFill>
                  <a:srgbClr val="004990"/>
                </a:solidFill>
                <a:latin typeface="Arial" charset="0"/>
                <a:cs typeface="Arial" charset="0"/>
              </a:rPr>
              <a:t>T = </a:t>
            </a:r>
            <a:r>
              <a:rPr lang="en-GB" sz="2000" dirty="0" smtClean="0">
                <a:solidFill>
                  <a:srgbClr val="004990"/>
                </a:solidFill>
                <a:latin typeface="Arial" charset="0"/>
                <a:cs typeface="Arial" charset="0"/>
              </a:rPr>
              <a:t>Time</a:t>
            </a:r>
            <a:r>
              <a:rPr lang="en-GB" sz="2000" i="1" dirty="0" smtClean="0">
                <a:solidFill>
                  <a:srgbClr val="004990"/>
                </a:solidFill>
                <a:latin typeface="Arial" charset="0"/>
                <a:cs typeface="Arial" charset="0"/>
              </a:rPr>
              <a:t>;    </a:t>
            </a:r>
          </a:p>
          <a:p>
            <a:pPr marL="514350" indent="-514350" eaLnBrk="1" hangingPunct="1">
              <a:buFont typeface="Arial" charset="0"/>
              <a:buNone/>
            </a:pPr>
            <a:r>
              <a:rPr lang="en-GB" sz="2000" i="1" dirty="0" smtClean="0">
                <a:solidFill>
                  <a:srgbClr val="004990"/>
                </a:solidFill>
                <a:latin typeface="Arial" charset="0"/>
                <a:cs typeface="Arial" charset="0"/>
              </a:rPr>
              <a:t>c</a:t>
            </a:r>
            <a:r>
              <a:rPr lang="en-GB" sz="2000" dirty="0" smtClean="0">
                <a:solidFill>
                  <a:srgbClr val="004990"/>
                </a:solidFill>
                <a:latin typeface="Arial" charset="0"/>
                <a:cs typeface="Arial" charset="0"/>
              </a:rPr>
              <a:t> is the trend slope, </a:t>
            </a:r>
            <a:r>
              <a:rPr lang="en-GB" sz="2000" i="1" dirty="0" smtClean="0">
                <a:solidFill>
                  <a:srgbClr val="004990"/>
                </a:solidFill>
                <a:latin typeface="Arial" charset="0"/>
                <a:cs typeface="Arial" charset="0"/>
              </a:rPr>
              <a:t>f(human activity, climate, etc.)</a:t>
            </a:r>
            <a:endParaRPr lang="en-GB" sz="2000" dirty="0" smtClean="0">
              <a:solidFill>
                <a:srgbClr val="004990"/>
              </a:solidFill>
              <a:latin typeface="Arial" charset="0"/>
              <a:cs typeface="Arial" charset="0"/>
            </a:endParaRPr>
          </a:p>
          <a:p>
            <a:pPr marL="514350" indent="-514350" eaLnBrk="1" hangingPunct="1">
              <a:buFont typeface="Arial" charset="0"/>
              <a:buNone/>
            </a:pPr>
            <a:endParaRPr lang="en-GB" sz="2000" dirty="0" smtClean="0">
              <a:solidFill>
                <a:srgbClr val="004990"/>
              </a:solidFill>
              <a:latin typeface="Arial" charset="0"/>
              <a:cs typeface="Arial" charset="0"/>
            </a:endParaRPr>
          </a:p>
          <a:p>
            <a:pPr marL="514350" indent="-514350" algn="ctr" eaLnBrk="1" hangingPunct="1">
              <a:buFont typeface="Arial" charset="0"/>
              <a:buNone/>
            </a:pPr>
            <a:endParaRPr lang="en-GB" sz="2000" i="1" dirty="0">
              <a:solidFill>
                <a:srgbClr val="004990"/>
              </a:solidFill>
              <a:latin typeface="Arial" charset="0"/>
              <a:cs typeface="Arial" charset="0"/>
            </a:endParaRPr>
          </a:p>
        </p:txBody>
      </p:sp>
      <p:sp>
        <p:nvSpPr>
          <p:cNvPr id="22" name="Rectángulo 1"/>
          <p:cNvSpPr>
            <a:spLocks noChangeArrowheads="1"/>
          </p:cNvSpPr>
          <p:nvPr/>
        </p:nvSpPr>
        <p:spPr bwMode="auto">
          <a:xfrm>
            <a:off x="396552" y="6312880"/>
            <a:ext cx="82799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400" dirty="0" smtClean="0">
                <a:solidFill>
                  <a:srgbClr val="004990"/>
                </a:solidFill>
                <a:cs typeface="Arial" charset="0"/>
              </a:rPr>
              <a:t>Turco</a:t>
            </a:r>
            <a:r>
              <a:rPr lang="es-ES" sz="1400" dirty="0">
                <a:solidFill>
                  <a:srgbClr val="004990"/>
                </a:solidFill>
                <a:cs typeface="Arial" charset="0"/>
              </a:rPr>
              <a:t>, M., Llasat, M. C., </a:t>
            </a:r>
            <a:r>
              <a:rPr lang="es-ES" sz="1400" dirty="0" err="1">
                <a:solidFill>
                  <a:srgbClr val="004990"/>
                </a:solidFill>
                <a:cs typeface="Arial" charset="0"/>
              </a:rPr>
              <a:t>Hardenberg</a:t>
            </a:r>
            <a:r>
              <a:rPr lang="es-ES" sz="1400" dirty="0">
                <a:solidFill>
                  <a:srgbClr val="004990"/>
                </a:solidFill>
                <a:cs typeface="Arial" charset="0"/>
              </a:rPr>
              <a:t>, J. and Provenzale, A. </a:t>
            </a:r>
            <a:r>
              <a:rPr lang="es-ES" sz="1400" dirty="0" err="1">
                <a:solidFill>
                  <a:srgbClr val="004990"/>
                </a:solidFill>
                <a:cs typeface="Arial" charset="0"/>
              </a:rPr>
              <a:t>Climate</a:t>
            </a:r>
            <a:r>
              <a:rPr lang="es-ES" sz="1400" dirty="0">
                <a:solidFill>
                  <a:srgbClr val="004990"/>
                </a:solidFill>
                <a:cs typeface="Arial" charset="0"/>
              </a:rPr>
              <a:t> </a:t>
            </a:r>
            <a:r>
              <a:rPr lang="es-ES" sz="1400" dirty="0" err="1">
                <a:solidFill>
                  <a:srgbClr val="004990"/>
                </a:solidFill>
                <a:cs typeface="Arial" charset="0"/>
              </a:rPr>
              <a:t>change</a:t>
            </a:r>
            <a:r>
              <a:rPr lang="es-ES" sz="1400" dirty="0">
                <a:solidFill>
                  <a:srgbClr val="004990"/>
                </a:solidFill>
                <a:cs typeface="Arial" charset="0"/>
              </a:rPr>
              <a:t> </a:t>
            </a:r>
            <a:r>
              <a:rPr lang="es-ES" sz="1400" dirty="0" err="1">
                <a:solidFill>
                  <a:srgbClr val="004990"/>
                </a:solidFill>
                <a:cs typeface="Arial" charset="0"/>
              </a:rPr>
              <a:t>impacts</a:t>
            </a:r>
            <a:r>
              <a:rPr lang="es-ES" sz="1400" dirty="0">
                <a:solidFill>
                  <a:srgbClr val="004990"/>
                </a:solidFill>
                <a:cs typeface="Arial" charset="0"/>
              </a:rPr>
              <a:t> </a:t>
            </a:r>
            <a:r>
              <a:rPr lang="es-ES" sz="1400" dirty="0" err="1">
                <a:solidFill>
                  <a:srgbClr val="004990"/>
                </a:solidFill>
                <a:cs typeface="Arial" charset="0"/>
              </a:rPr>
              <a:t>on</a:t>
            </a:r>
            <a:r>
              <a:rPr lang="es-ES" sz="1400" dirty="0">
                <a:solidFill>
                  <a:srgbClr val="004990"/>
                </a:solidFill>
                <a:cs typeface="Arial" charset="0"/>
              </a:rPr>
              <a:t> </a:t>
            </a:r>
            <a:r>
              <a:rPr lang="es-ES" sz="1400" dirty="0" err="1">
                <a:solidFill>
                  <a:srgbClr val="004990"/>
                </a:solidFill>
                <a:cs typeface="Arial" charset="0"/>
              </a:rPr>
              <a:t>wildfires</a:t>
            </a:r>
            <a:r>
              <a:rPr lang="es-ES" sz="1400" dirty="0">
                <a:solidFill>
                  <a:srgbClr val="004990"/>
                </a:solidFill>
                <a:cs typeface="Arial" charset="0"/>
              </a:rPr>
              <a:t> in a </a:t>
            </a:r>
            <a:r>
              <a:rPr lang="es-ES" sz="1400" dirty="0" err="1">
                <a:solidFill>
                  <a:srgbClr val="004990"/>
                </a:solidFill>
                <a:cs typeface="Arial" charset="0"/>
              </a:rPr>
              <a:t>Mediterranean</a:t>
            </a:r>
            <a:r>
              <a:rPr lang="es-ES" sz="1400" dirty="0">
                <a:solidFill>
                  <a:srgbClr val="004990"/>
                </a:solidFill>
                <a:cs typeface="Arial" charset="0"/>
              </a:rPr>
              <a:t> </a:t>
            </a:r>
            <a:r>
              <a:rPr lang="es-ES" sz="1400" dirty="0" err="1">
                <a:solidFill>
                  <a:srgbClr val="004990"/>
                </a:solidFill>
                <a:cs typeface="Arial" charset="0"/>
              </a:rPr>
              <a:t>environment</a:t>
            </a:r>
            <a:r>
              <a:rPr lang="es-ES" sz="1400" dirty="0">
                <a:solidFill>
                  <a:srgbClr val="004990"/>
                </a:solidFill>
                <a:cs typeface="Arial" charset="0"/>
              </a:rPr>
              <a:t>. </a:t>
            </a:r>
            <a:r>
              <a:rPr lang="es-ES" sz="1400" dirty="0" err="1" smtClean="0">
                <a:solidFill>
                  <a:srgbClr val="004990"/>
                </a:solidFill>
                <a:cs typeface="Arial" charset="0"/>
              </a:rPr>
              <a:t>Climatic</a:t>
            </a:r>
            <a:r>
              <a:rPr lang="es-ES" sz="1400" dirty="0" smtClean="0">
                <a:solidFill>
                  <a:srgbClr val="004990"/>
                </a:solidFill>
                <a:cs typeface="Arial" charset="0"/>
              </a:rPr>
              <a:t> </a:t>
            </a:r>
            <a:r>
              <a:rPr lang="es-ES" sz="1400" dirty="0" err="1" smtClean="0">
                <a:solidFill>
                  <a:srgbClr val="004990"/>
                </a:solidFill>
                <a:cs typeface="Arial" charset="0"/>
              </a:rPr>
              <a:t>Change</a:t>
            </a:r>
            <a:r>
              <a:rPr lang="es-ES" sz="1400" dirty="0" smtClean="0">
                <a:solidFill>
                  <a:srgbClr val="004990"/>
                </a:solidFill>
                <a:cs typeface="Arial" charset="0"/>
              </a:rPr>
              <a:t>, 2014</a:t>
            </a:r>
            <a:endParaRPr lang="es-ES" sz="1400" dirty="0">
              <a:solidFill>
                <a:srgbClr val="004990"/>
              </a:solidFill>
              <a:cs typeface="Arial" charset="0"/>
            </a:endParaRPr>
          </a:p>
        </p:txBody>
      </p:sp>
    </p:spTree>
    <p:extLst>
      <p:ext uri="{BB962C8B-B14F-4D97-AF65-F5344CB8AC3E}">
        <p14:creationId xmlns:p14="http://schemas.microsoft.com/office/powerpoint/2010/main" val="2740224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Outline</a:t>
            </a: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smtClean="0">
                <a:latin typeface="Arial" charset="0"/>
              </a:rPr>
              <a:t>Observed climate change </a:t>
            </a:r>
            <a:r>
              <a:rPr lang="es-ES" sz="2800" dirty="0" err="1"/>
              <a:t>hotspots</a:t>
            </a:r>
            <a:endParaRPr lang="en-GB" sz="2800" dirty="0" smtClean="0">
              <a:latin typeface="Arial" charset="0"/>
            </a:endParaRPr>
          </a:p>
          <a:p>
            <a:pPr>
              <a:defRPr/>
            </a:pPr>
            <a:r>
              <a:rPr lang="en-GB" sz="2800" dirty="0"/>
              <a:t>Climate change impacts on </a:t>
            </a:r>
            <a:r>
              <a:rPr lang="en-GB" sz="2800" dirty="0" smtClean="0"/>
              <a:t>forest fires</a:t>
            </a:r>
            <a:endParaRPr lang="en-GB" sz="2800" dirty="0"/>
          </a:p>
          <a:p>
            <a:pPr>
              <a:defRPr/>
            </a:pPr>
            <a:r>
              <a:rPr lang="en-GB" sz="2800" dirty="0" smtClean="0"/>
              <a:t>Adaptation measures: Seasonal forecast</a:t>
            </a:r>
          </a:p>
          <a:p>
            <a:pPr>
              <a:defRPr/>
            </a:pPr>
            <a:endParaRPr lang="es-ES" sz="2800" dirty="0"/>
          </a:p>
          <a:p>
            <a:pPr>
              <a:defRPr/>
            </a:pPr>
            <a:endParaRPr lang="es-ES" sz="2800" dirty="0" smtClean="0">
              <a:latin typeface="Arial" charset="0"/>
            </a:endParaRPr>
          </a:p>
          <a:p>
            <a:pPr>
              <a:defRPr/>
            </a:pPr>
            <a:endParaRPr lang="es-ES" sz="2800" dirty="0" smtClean="0">
              <a:latin typeface="Arial" charset="0"/>
            </a:endParaRPr>
          </a:p>
          <a:p>
            <a:pPr>
              <a:defRPr/>
            </a:pPr>
            <a:endParaRPr lang="es-ES" sz="2800" dirty="0">
              <a:latin typeface="Arial" charset="0"/>
            </a:endParaRPr>
          </a:p>
          <a:p>
            <a:pPr>
              <a:defRPr/>
            </a:pPr>
            <a:endParaRPr lang="en-GB" sz="2800" dirty="0">
              <a:latin typeface="Arial" charset="0"/>
            </a:endParaRPr>
          </a:p>
        </p:txBody>
      </p:sp>
      <p:sp>
        <p:nvSpPr>
          <p:cNvPr id="4" name="Rectángulo 3"/>
          <p:cNvSpPr/>
          <p:nvPr/>
        </p:nvSpPr>
        <p:spPr>
          <a:xfrm>
            <a:off x="179388" y="1854200"/>
            <a:ext cx="7416800" cy="57626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23750784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76745"/>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smtClean="0">
                <a:latin typeface="Arial" charset="0"/>
                <a:cs typeface="Arial" charset="0"/>
              </a:rPr>
              <a:t>Drought indicator SPEI</a:t>
            </a:r>
            <a:endParaRPr lang="en-GB" altLang="en-US" smtClean="0">
              <a:ea typeface="ＭＳ Ｐゴシック" pitchFamily="34" charset="-128"/>
              <a:cs typeface="Arial" pitchFamily="34" charset="0"/>
            </a:endParaRPr>
          </a:p>
        </p:txBody>
      </p:sp>
      <p:sp>
        <p:nvSpPr>
          <p:cNvPr id="75779" name="Rectángulo 4"/>
          <p:cNvSpPr>
            <a:spLocks noChangeArrowheads="1"/>
          </p:cNvSpPr>
          <p:nvPr/>
        </p:nvSpPr>
        <p:spPr bwMode="auto">
          <a:xfrm>
            <a:off x="250825" y="4586288"/>
            <a:ext cx="86407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t>The </a:t>
            </a:r>
            <a:r>
              <a:rPr lang="es-ES" u="sng"/>
              <a:t>Standardised Precipitation-Evapotranspiration Index </a:t>
            </a:r>
            <a:r>
              <a:rPr lang="es-ES"/>
              <a:t>(SPEI) is a multiscalar drought index based on the simultaneous use of precipitation and temperature fields: SPEI=f(P-PET)</a:t>
            </a:r>
          </a:p>
          <a:p>
            <a:pPr algn="just"/>
            <a:endParaRPr lang="es-ES"/>
          </a:p>
          <a:p>
            <a:pPr algn="just"/>
            <a:r>
              <a:rPr lang="es-ES"/>
              <a:t>While both SPI and SPEI have the advantage of providing a temporal multi-scalar character (being computed from 1 month up to 24 months), the SPEI holds the additional advantage of including the </a:t>
            </a:r>
            <a:r>
              <a:rPr lang="es-ES" u="sng"/>
              <a:t>effects of temperature </a:t>
            </a:r>
            <a:r>
              <a:rPr lang="es-ES"/>
              <a:t>variability on drought assessment.</a:t>
            </a:r>
          </a:p>
        </p:txBody>
      </p:sp>
      <p:sp>
        <p:nvSpPr>
          <p:cNvPr id="75780" name="CuadroTexto 2"/>
          <p:cNvSpPr txBox="1">
            <a:spLocks noChangeArrowheads="1"/>
          </p:cNvSpPr>
          <p:nvPr/>
        </p:nvSpPr>
        <p:spPr bwMode="auto">
          <a:xfrm>
            <a:off x="2843213" y="989013"/>
            <a:ext cx="25202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dirty="0"/>
              <a:t>SPEI</a:t>
            </a:r>
            <a:r>
              <a:rPr lang="es-ES" sz="1800" baseline="-25000" dirty="0"/>
              <a:t>6</a:t>
            </a:r>
            <a:r>
              <a:rPr lang="es-ES" sz="1800" dirty="0"/>
              <a:t> </a:t>
            </a:r>
            <a:r>
              <a:rPr lang="es-ES" sz="1800" dirty="0" err="1"/>
              <a:t>for</a:t>
            </a:r>
            <a:r>
              <a:rPr lang="es-ES" sz="1800" dirty="0"/>
              <a:t> </a:t>
            </a:r>
            <a:r>
              <a:rPr lang="es-ES" sz="1800" dirty="0" err="1" smtClean="0"/>
              <a:t>August</a:t>
            </a:r>
            <a:r>
              <a:rPr lang="es-ES" sz="1800" dirty="0" smtClean="0"/>
              <a:t> 2003</a:t>
            </a:r>
            <a:endParaRPr lang="es-ES" sz="1800" dirty="0"/>
          </a:p>
        </p:txBody>
      </p:sp>
      <p:sp>
        <p:nvSpPr>
          <p:cNvPr id="75781" name="CuadroTexto 3"/>
          <p:cNvSpPr txBox="1">
            <a:spLocks noChangeArrowheads="1"/>
          </p:cNvSpPr>
          <p:nvPr/>
        </p:nvSpPr>
        <p:spPr bwMode="auto">
          <a:xfrm>
            <a:off x="7235825" y="2133103"/>
            <a:ext cx="557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wet</a:t>
            </a:r>
          </a:p>
        </p:txBody>
      </p:sp>
      <p:sp>
        <p:nvSpPr>
          <p:cNvPr id="75782" name="CuadroTexto 9"/>
          <p:cNvSpPr txBox="1">
            <a:spLocks noChangeArrowheads="1"/>
          </p:cNvSpPr>
          <p:nvPr/>
        </p:nvSpPr>
        <p:spPr bwMode="auto">
          <a:xfrm>
            <a:off x="7235825" y="3149600"/>
            <a:ext cx="506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dry</a:t>
            </a:r>
          </a:p>
        </p:txBody>
      </p:sp>
      <p:cxnSp>
        <p:nvCxnSpPr>
          <p:cNvPr id="6" name="Conector recto de flecha 5"/>
          <p:cNvCxnSpPr/>
          <p:nvPr/>
        </p:nvCxnSpPr>
        <p:spPr>
          <a:xfrm>
            <a:off x="7092950" y="2933700"/>
            <a:ext cx="0" cy="72072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flipH="1" flipV="1">
            <a:off x="7092950" y="1844178"/>
            <a:ext cx="7938" cy="8016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2" name="Imagen 1" descr="spei6_obs_200308.pdf"/>
          <p:cNvPicPr>
            <a:picLocks noChangeAspect="1"/>
          </p:cNvPicPr>
          <p:nvPr/>
        </p:nvPicPr>
        <p:blipFill rotWithShape="1">
          <a:blip r:embed="rId3">
            <a:extLst>
              <a:ext uri="{28A0092B-C50C-407E-A947-70E740481C1C}">
                <a14:useLocalDpi xmlns:a14="http://schemas.microsoft.com/office/drawing/2010/main" val="0"/>
              </a:ext>
            </a:extLst>
          </a:blip>
          <a:srcRect l="12049" r="18460"/>
          <a:stretch/>
        </p:blipFill>
        <p:spPr>
          <a:xfrm rot="5400000">
            <a:off x="2537968" y="-622"/>
            <a:ext cx="3131960" cy="5832648"/>
          </a:xfrm>
          <a:prstGeom prst="rect">
            <a:avLst/>
          </a:prstGeom>
          <a:solidFill>
            <a:schemeClr val="accent1"/>
          </a:solidFill>
        </p:spPr>
      </p:pic>
    </p:spTree>
    <p:extLst>
      <p:ext uri="{BB962C8B-B14F-4D97-AF65-F5344CB8AC3E}">
        <p14:creationId xmlns:p14="http://schemas.microsoft.com/office/powerpoint/2010/main" val="25810122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4" y="144463"/>
            <a:ext cx="6335365" cy="696912"/>
          </a:xfrm>
        </p:spPr>
        <p:txBody>
          <a:bodyPr/>
          <a:lstStyle/>
          <a:p>
            <a:pPr>
              <a:defRPr/>
            </a:pPr>
            <a:r>
              <a:rPr lang="en-GB" dirty="0"/>
              <a:t>Climate change impacts on forest fires</a:t>
            </a:r>
          </a:p>
        </p:txBody>
      </p:sp>
      <p:sp>
        <p:nvSpPr>
          <p:cNvPr id="10" name="Rectángulo 9"/>
          <p:cNvSpPr/>
          <p:nvPr/>
        </p:nvSpPr>
        <p:spPr>
          <a:xfrm>
            <a:off x="2286000" y="2909799"/>
            <a:ext cx="4572000" cy="369332"/>
          </a:xfrm>
          <a:prstGeom prst="rect">
            <a:avLst/>
          </a:prstGeom>
        </p:spPr>
        <p:txBody>
          <a:bodyPr>
            <a:spAutoFit/>
          </a:bodyPr>
          <a:lstStyle/>
          <a:p>
            <a:endParaRPr lang="es-ES" dirty="0"/>
          </a:p>
        </p:txBody>
      </p:sp>
      <p:sp>
        <p:nvSpPr>
          <p:cNvPr id="21" name="CuadroTexto 20"/>
          <p:cNvSpPr txBox="1"/>
          <p:nvPr/>
        </p:nvSpPr>
        <p:spPr>
          <a:xfrm>
            <a:off x="360040" y="917674"/>
            <a:ext cx="8460432" cy="523220"/>
          </a:xfrm>
          <a:prstGeom prst="rect">
            <a:avLst/>
          </a:prstGeom>
          <a:noFill/>
        </p:spPr>
        <p:txBody>
          <a:bodyPr wrap="square" rtlCol="0">
            <a:spAutoFit/>
          </a:bodyPr>
          <a:lstStyle/>
          <a:p>
            <a:r>
              <a:rPr lang="en-GB" sz="2800" dirty="0" smtClean="0"/>
              <a:t>Mediterranean fire series show a decreasing trend </a:t>
            </a:r>
          </a:p>
        </p:txBody>
      </p:sp>
      <p:sp>
        <p:nvSpPr>
          <p:cNvPr id="23" name="Rectángulo 22"/>
          <p:cNvSpPr/>
          <p:nvPr/>
        </p:nvSpPr>
        <p:spPr>
          <a:xfrm>
            <a:off x="0" y="6155674"/>
            <a:ext cx="9144000" cy="738664"/>
          </a:xfrm>
          <a:prstGeom prst="rect">
            <a:avLst/>
          </a:prstGeom>
        </p:spPr>
        <p:txBody>
          <a:bodyPr wrap="square">
            <a:spAutoFit/>
          </a:bodyPr>
          <a:lstStyle/>
          <a:p>
            <a:r>
              <a:rPr lang="en-GB" sz="1400" dirty="0" smtClean="0">
                <a:solidFill>
                  <a:srgbClr val="004990"/>
                </a:solidFill>
              </a:rPr>
              <a:t>Turco M. et al. Decreasing Fires in Mediterranean Europe. </a:t>
            </a:r>
            <a:r>
              <a:rPr lang="en-GB" sz="1400" dirty="0" err="1" smtClean="0">
                <a:solidFill>
                  <a:srgbClr val="004990"/>
                </a:solidFill>
              </a:rPr>
              <a:t>Plos</a:t>
            </a:r>
            <a:r>
              <a:rPr lang="en-GB" sz="1400" dirty="0" smtClean="0">
                <a:solidFill>
                  <a:srgbClr val="004990"/>
                </a:solidFill>
              </a:rPr>
              <a:t> One </a:t>
            </a:r>
            <a:r>
              <a:rPr lang="en-GB" sz="1400" dirty="0" smtClean="0">
                <a:solidFill>
                  <a:srgbClr val="004990"/>
                </a:solidFill>
              </a:rPr>
              <a:t>2016a</a:t>
            </a:r>
          </a:p>
          <a:p>
            <a:r>
              <a:rPr lang="en-GB" sz="1400" dirty="0" smtClean="0"/>
              <a:t>Turco</a:t>
            </a:r>
            <a:r>
              <a:rPr lang="en-GB" sz="1400" dirty="0"/>
              <a:t>, M., Levin, N., </a:t>
            </a:r>
            <a:r>
              <a:rPr lang="en-GB" sz="1400" dirty="0" err="1"/>
              <a:t>Tessler</a:t>
            </a:r>
            <a:r>
              <a:rPr lang="en-GB" sz="1400" dirty="0"/>
              <a:t>, N., Hadas, S. Recent changes and relations among drought, vegetation and wildfires in the Eastern Mediterranean: the case of Israel. Global Planetary Change, </a:t>
            </a:r>
            <a:r>
              <a:rPr lang="en-GB" sz="1400" dirty="0" smtClean="0"/>
              <a:t>2016b</a:t>
            </a:r>
          </a:p>
        </p:txBody>
      </p:sp>
      <p:pic>
        <p:nvPicPr>
          <p:cNvPr id="8" name="Imagen 7" descr="BA_NF_eum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634552"/>
            <a:ext cx="5904656" cy="4395690"/>
          </a:xfrm>
          <a:prstGeom prst="rect">
            <a:avLst/>
          </a:prstGeom>
          <a:solidFill>
            <a:srgbClr val="FFFFFF"/>
          </a:solidFill>
        </p:spPr>
      </p:pic>
    </p:spTree>
    <p:extLst>
      <p:ext uri="{BB962C8B-B14F-4D97-AF65-F5344CB8AC3E}">
        <p14:creationId xmlns:p14="http://schemas.microsoft.com/office/powerpoint/2010/main" val="29448962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s-ES" baseline="30000" dirty="0"/>
              <a:t> </a:t>
            </a:r>
            <a:r>
              <a:rPr lang="en-GB" dirty="0">
                <a:latin typeface="Arial" charset="0"/>
              </a:rPr>
              <a:t>Observed </a:t>
            </a:r>
            <a:r>
              <a:rPr lang="en-GB" dirty="0" smtClean="0">
                <a:latin typeface="Arial" charset="0"/>
              </a:rPr>
              <a:t>climate change </a:t>
            </a:r>
            <a:r>
              <a:rPr lang="en-GB" dirty="0">
                <a:latin typeface="Arial" charset="0"/>
              </a:rPr>
              <a:t>hotspots</a:t>
            </a:r>
          </a:p>
        </p:txBody>
      </p:sp>
      <p:sp>
        <p:nvSpPr>
          <p:cNvPr id="14" name="Rectángulo 13"/>
          <p:cNvSpPr/>
          <p:nvPr/>
        </p:nvSpPr>
        <p:spPr>
          <a:xfrm>
            <a:off x="399363" y="917674"/>
            <a:ext cx="7989061" cy="523220"/>
          </a:xfrm>
          <a:prstGeom prst="rect">
            <a:avLst/>
          </a:prstGeom>
        </p:spPr>
        <p:txBody>
          <a:bodyPr wrap="none">
            <a:spAutoFit/>
          </a:bodyPr>
          <a:lstStyle/>
          <a:p>
            <a:r>
              <a:rPr lang="en-GB" sz="2800" smtClean="0"/>
              <a:t>What are the observed</a:t>
            </a:r>
            <a:r>
              <a:rPr lang="en-GB" sz="2800" i="1" smtClean="0"/>
              <a:t> </a:t>
            </a:r>
            <a:r>
              <a:rPr lang="en-GB" sz="2800" smtClean="0"/>
              <a:t>climate change hotspots? </a:t>
            </a:r>
            <a:endParaRPr lang="en-GB" sz="2800"/>
          </a:p>
        </p:txBody>
      </p:sp>
      <p:sp>
        <p:nvSpPr>
          <p:cNvPr id="9" name="Rectángulo 8"/>
          <p:cNvSpPr/>
          <p:nvPr/>
        </p:nvSpPr>
        <p:spPr>
          <a:xfrm>
            <a:off x="395536" y="1528578"/>
            <a:ext cx="8208912" cy="923330"/>
          </a:xfrm>
          <a:prstGeom prst="rect">
            <a:avLst/>
          </a:prstGeom>
        </p:spPr>
        <p:txBody>
          <a:bodyPr wrap="square">
            <a:spAutoFit/>
          </a:bodyPr>
          <a:lstStyle/>
          <a:p>
            <a:r>
              <a:rPr lang="en-GB" dirty="0" smtClean="0"/>
              <a:t>A </a:t>
            </a:r>
            <a:r>
              <a:rPr lang="en-GB" dirty="0"/>
              <a:t>weighting sum of </a:t>
            </a:r>
            <a:r>
              <a:rPr lang="en-GB" dirty="0" smtClean="0"/>
              <a:t>seasonal changes in </a:t>
            </a:r>
            <a:r>
              <a:rPr lang="en-GB" dirty="0"/>
              <a:t>precipitation and temperature statistics (mean, variability, and </a:t>
            </a:r>
            <a:r>
              <a:rPr lang="en-GB" dirty="0" smtClean="0"/>
              <a:t>extremes; 7 indices x 4 seasons) </a:t>
            </a:r>
            <a:r>
              <a:rPr lang="en-GB" dirty="0"/>
              <a:t>between 1981–2010 and 1951–</a:t>
            </a:r>
            <a:r>
              <a:rPr lang="en-GB" dirty="0" smtClean="0"/>
              <a:t>1980 (Giorgi, 2006; Turco et al. 2015)</a:t>
            </a:r>
            <a:endParaRPr lang="en-GB" dirty="0"/>
          </a:p>
        </p:txBody>
      </p:sp>
      <p:sp>
        <p:nvSpPr>
          <p:cNvPr id="6" name="Rectángulo 5"/>
          <p:cNvSpPr/>
          <p:nvPr/>
        </p:nvSpPr>
        <p:spPr>
          <a:xfrm>
            <a:off x="323528" y="3221930"/>
            <a:ext cx="3240360" cy="2031325"/>
          </a:xfrm>
          <a:prstGeom prst="rect">
            <a:avLst/>
          </a:prstGeom>
        </p:spPr>
        <p:txBody>
          <a:bodyPr wrap="square">
            <a:spAutoFit/>
          </a:bodyPr>
          <a:lstStyle/>
          <a:p>
            <a:r>
              <a:rPr lang="en-GB" sz="1400" dirty="0" smtClean="0"/>
              <a:t>For temperature:</a:t>
            </a:r>
          </a:p>
          <a:p>
            <a:pPr marL="285750" indent="-285750">
              <a:buFont typeface="Arial"/>
              <a:buChar char="•"/>
            </a:pPr>
            <a:r>
              <a:rPr lang="en-GB" sz="1400" dirty="0" smtClean="0"/>
              <a:t>Δ</a:t>
            </a:r>
            <a:r>
              <a:rPr lang="en-GB" sz="1400" i="1" dirty="0" smtClean="0"/>
              <a:t>T = </a:t>
            </a:r>
            <a:r>
              <a:rPr lang="en-GB" sz="1400" dirty="0" smtClean="0"/>
              <a:t>change in mean temperature</a:t>
            </a:r>
          </a:p>
          <a:p>
            <a:pPr marL="285750" indent="-285750">
              <a:buFont typeface="Arial"/>
              <a:buChar char="•"/>
            </a:pPr>
            <a:r>
              <a:rPr lang="en-GB" sz="1400" dirty="0" err="1" smtClean="0"/>
              <a:t>Δ</a:t>
            </a:r>
            <a:r>
              <a:rPr lang="en-GB" sz="1400" i="1" dirty="0" err="1" smtClean="0"/>
              <a:t>T</a:t>
            </a:r>
            <a:r>
              <a:rPr lang="en-GB" sz="1400" i="1" baseline="-25000" dirty="0" err="1" smtClean="0"/>
              <a:t>var</a:t>
            </a:r>
            <a:r>
              <a:rPr lang="en-GB" sz="1400" dirty="0" smtClean="0"/>
              <a:t> = change in the interannual standard deviation of the detrended temperature </a:t>
            </a:r>
          </a:p>
          <a:p>
            <a:pPr marL="285750" indent="-285750">
              <a:buFont typeface="Arial"/>
              <a:buChar char="•"/>
            </a:pPr>
            <a:r>
              <a:rPr lang="en-GB" sz="1400" i="1" dirty="0" err="1" smtClean="0"/>
              <a:t>T</a:t>
            </a:r>
            <a:r>
              <a:rPr lang="en-GB" sz="1400" i="1" baseline="-25000" dirty="0" err="1" smtClean="0"/>
              <a:t>hot</a:t>
            </a:r>
            <a:r>
              <a:rPr lang="en-GB" sz="1400" i="1" baseline="-25000" dirty="0" smtClean="0"/>
              <a:t> </a:t>
            </a:r>
            <a:r>
              <a:rPr lang="en-GB" sz="1400" dirty="0" smtClean="0"/>
              <a:t>= frequency of seasons with temperatures exceeding the past temperature maximum</a:t>
            </a:r>
          </a:p>
          <a:p>
            <a:r>
              <a:rPr lang="en-GB" sz="1400" dirty="0" smtClean="0"/>
              <a:t>For precipitation:</a:t>
            </a:r>
            <a:r>
              <a:rPr lang="en-GB" sz="1400" i="1" dirty="0" smtClean="0"/>
              <a:t> </a:t>
            </a:r>
            <a:r>
              <a:rPr lang="es-ES" sz="1400" i="1" dirty="0" smtClean="0"/>
              <a:t>ΔP, </a:t>
            </a:r>
            <a:r>
              <a:rPr lang="es-ES" sz="1400" i="1" dirty="0" err="1" smtClean="0"/>
              <a:t>ΔP</a:t>
            </a:r>
            <a:r>
              <a:rPr lang="es-ES" sz="1400" i="1" baseline="-25000" dirty="0" err="1" smtClean="0"/>
              <a:t>var</a:t>
            </a:r>
            <a:r>
              <a:rPr lang="es-ES" sz="1400" dirty="0" smtClean="0"/>
              <a:t>,</a:t>
            </a:r>
            <a:r>
              <a:rPr lang="es-ES" sz="1400" i="1" dirty="0" smtClean="0"/>
              <a:t> </a:t>
            </a:r>
            <a:r>
              <a:rPr lang="es-ES" sz="1400" i="1" dirty="0" err="1" smtClean="0"/>
              <a:t>P</a:t>
            </a:r>
            <a:r>
              <a:rPr lang="es-ES" sz="1400" i="1" baseline="-25000" dirty="0" err="1" smtClean="0"/>
              <a:t>dry</a:t>
            </a:r>
            <a:r>
              <a:rPr lang="es-ES" sz="1400" dirty="0" smtClean="0"/>
              <a:t>,</a:t>
            </a:r>
            <a:r>
              <a:rPr lang="es-ES" sz="1400" i="1" dirty="0" smtClean="0"/>
              <a:t> </a:t>
            </a:r>
            <a:r>
              <a:rPr lang="es-ES" sz="1400" i="1" dirty="0" err="1" smtClean="0"/>
              <a:t>P</a:t>
            </a:r>
            <a:r>
              <a:rPr lang="es-ES" sz="1400" i="1" baseline="-25000" dirty="0" err="1" smtClean="0"/>
              <a:t>wet</a:t>
            </a:r>
            <a:endParaRPr lang="en-GB" sz="1400" i="1" baseline="-25000" dirty="0"/>
          </a:p>
        </p:txBody>
      </p:sp>
      <p:sp>
        <p:nvSpPr>
          <p:cNvPr id="18" name="Rectángulo 17"/>
          <p:cNvSpPr/>
          <p:nvPr/>
        </p:nvSpPr>
        <p:spPr>
          <a:xfrm>
            <a:off x="251520" y="6299690"/>
            <a:ext cx="8496944" cy="738664"/>
          </a:xfrm>
          <a:prstGeom prst="rect">
            <a:avLst/>
          </a:prstGeom>
        </p:spPr>
        <p:txBody>
          <a:bodyPr wrap="square">
            <a:spAutoFit/>
          </a:bodyPr>
          <a:lstStyle/>
          <a:p>
            <a:pPr marL="0" lvl="1"/>
            <a:r>
              <a:rPr lang="en-GB" sz="1400" dirty="0" smtClean="0">
                <a:solidFill>
                  <a:schemeClr val="tx2"/>
                </a:solidFill>
                <a:cs typeface="Arial" charset="0"/>
              </a:rPr>
              <a:t>Giorgi F.</a:t>
            </a:r>
            <a:r>
              <a:rPr lang="en-GB" sz="1400" dirty="0" smtClean="0"/>
              <a:t> Climate change hot-spots. Geophysical Research Letter, 2006</a:t>
            </a:r>
          </a:p>
          <a:p>
            <a:pPr marL="0" lvl="1"/>
            <a:r>
              <a:rPr lang="en-GB" sz="1400" dirty="0" smtClean="0"/>
              <a:t>Turco M., </a:t>
            </a:r>
            <a:r>
              <a:rPr lang="en-GB" sz="1400" dirty="0" err="1" smtClean="0"/>
              <a:t>Palazzi</a:t>
            </a:r>
            <a:r>
              <a:rPr lang="en-GB" sz="1400" dirty="0" smtClean="0"/>
              <a:t> E., von Hardenberg J., Provenzale A.  Observed climate change hotspots. Geophysical Research Letter, 2015</a:t>
            </a:r>
            <a:endParaRPr lang="en-GB" sz="1400" dirty="0"/>
          </a:p>
        </p:txBody>
      </p:sp>
      <p:pic>
        <p:nvPicPr>
          <p:cNvPr id="5" name="Imagen 4" descr="Fig02.pdf"/>
          <p:cNvPicPr>
            <a:picLocks noChangeAspect="1"/>
          </p:cNvPicPr>
          <p:nvPr/>
        </p:nvPicPr>
        <p:blipFill rotWithShape="1">
          <a:blip r:embed="rId3">
            <a:extLst>
              <a:ext uri="{28A0092B-C50C-407E-A947-70E740481C1C}">
                <a14:useLocalDpi xmlns:a14="http://schemas.microsoft.com/office/drawing/2010/main" val="0"/>
              </a:ext>
            </a:extLst>
          </a:blip>
          <a:srcRect r="49936"/>
          <a:stretch/>
        </p:blipFill>
        <p:spPr>
          <a:xfrm>
            <a:off x="4067944" y="2789882"/>
            <a:ext cx="4229893" cy="3168352"/>
          </a:xfrm>
          <a:prstGeom prst="rect">
            <a:avLst/>
          </a:prstGeom>
        </p:spPr>
      </p:pic>
    </p:spTree>
    <p:extLst>
      <p:ext uri="{BB962C8B-B14F-4D97-AF65-F5344CB8AC3E}">
        <p14:creationId xmlns:p14="http://schemas.microsoft.com/office/powerpoint/2010/main" val="20478383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s-ES" baseline="30000" dirty="0"/>
              <a:t> </a:t>
            </a:r>
            <a:r>
              <a:rPr lang="en-GB" dirty="0">
                <a:latin typeface="Arial" charset="0"/>
              </a:rPr>
              <a:t>Observed </a:t>
            </a:r>
            <a:r>
              <a:rPr lang="en-GB" dirty="0" smtClean="0">
                <a:latin typeface="Arial" charset="0"/>
              </a:rPr>
              <a:t>climate change </a:t>
            </a:r>
            <a:r>
              <a:rPr lang="en-GB" dirty="0">
                <a:latin typeface="Arial" charset="0"/>
              </a:rPr>
              <a:t>hotspots</a:t>
            </a:r>
          </a:p>
        </p:txBody>
      </p:sp>
      <p:sp>
        <p:nvSpPr>
          <p:cNvPr id="16" name="Rectángulo 15"/>
          <p:cNvSpPr/>
          <p:nvPr/>
        </p:nvSpPr>
        <p:spPr>
          <a:xfrm>
            <a:off x="323528" y="6515134"/>
            <a:ext cx="8424936" cy="523220"/>
          </a:xfrm>
          <a:prstGeom prst="rect">
            <a:avLst/>
          </a:prstGeom>
        </p:spPr>
        <p:txBody>
          <a:bodyPr wrap="square">
            <a:spAutoFit/>
          </a:bodyPr>
          <a:lstStyle/>
          <a:p>
            <a:pPr marL="0" lvl="1"/>
            <a:r>
              <a:rPr lang="en-GB" sz="1400" dirty="0" smtClean="0"/>
              <a:t>Turco M., </a:t>
            </a:r>
            <a:r>
              <a:rPr lang="en-GB" sz="1400" dirty="0" err="1" smtClean="0"/>
              <a:t>Palazzi</a:t>
            </a:r>
            <a:r>
              <a:rPr lang="en-GB" sz="1400" dirty="0" smtClean="0"/>
              <a:t> E., von Hardenberg J., Provenzale A.  Observed climate change hotspots. Geophysical Research Letter, 2015</a:t>
            </a:r>
            <a:endParaRPr lang="en-GB" sz="1400" dirty="0"/>
          </a:p>
        </p:txBody>
      </p:sp>
      <p:pic>
        <p:nvPicPr>
          <p:cNvPr id="7" name="Imagen 6" descr="Fig0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277714"/>
            <a:ext cx="6264696" cy="5104567"/>
          </a:xfrm>
          <a:prstGeom prst="rect">
            <a:avLst/>
          </a:prstGeom>
        </p:spPr>
      </p:pic>
      <p:sp>
        <p:nvSpPr>
          <p:cNvPr id="8" name="Rectángulo 7"/>
          <p:cNvSpPr/>
          <p:nvPr/>
        </p:nvSpPr>
        <p:spPr>
          <a:xfrm>
            <a:off x="144016" y="1637754"/>
            <a:ext cx="2483768" cy="2031325"/>
          </a:xfrm>
          <a:prstGeom prst="rect">
            <a:avLst/>
          </a:prstGeom>
        </p:spPr>
        <p:txBody>
          <a:bodyPr wrap="square">
            <a:spAutoFit/>
          </a:bodyPr>
          <a:lstStyle/>
          <a:p>
            <a:r>
              <a:rPr lang="en-GB" smtClean="0"/>
              <a:t>Areas in the Amazon, the Sahel, tropical West Africa, Indonesia, and central eastern Asia emerge as primary observed hotspots</a:t>
            </a:r>
            <a:endParaRPr lang="en-GB"/>
          </a:p>
        </p:txBody>
      </p:sp>
      <p:sp>
        <p:nvSpPr>
          <p:cNvPr id="9" name="Rectángulo 8"/>
          <p:cNvSpPr/>
          <p:nvPr/>
        </p:nvSpPr>
        <p:spPr>
          <a:xfrm>
            <a:off x="179512" y="4158034"/>
            <a:ext cx="2448272" cy="1754327"/>
          </a:xfrm>
          <a:prstGeom prst="rect">
            <a:avLst/>
          </a:prstGeom>
        </p:spPr>
        <p:txBody>
          <a:bodyPr wrap="square">
            <a:spAutoFit/>
          </a:bodyPr>
          <a:lstStyle/>
          <a:p>
            <a:r>
              <a:rPr lang="en-GB" dirty="0"/>
              <a:t>A</a:t>
            </a:r>
            <a:r>
              <a:rPr lang="en-GB" dirty="0" smtClean="0"/>
              <a:t>lmost the whole analysed domain has suffered significant changes in one or more hotspot indicators</a:t>
            </a:r>
            <a:endParaRPr lang="en-GB" dirty="0"/>
          </a:p>
        </p:txBody>
      </p:sp>
    </p:spTree>
    <p:extLst>
      <p:ext uri="{BB962C8B-B14F-4D97-AF65-F5344CB8AC3E}">
        <p14:creationId xmlns:p14="http://schemas.microsoft.com/office/powerpoint/2010/main" val="5676030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Fig02.pdf"/>
          <p:cNvPicPr>
            <a:picLocks noChangeAspect="1"/>
          </p:cNvPicPr>
          <p:nvPr/>
        </p:nvPicPr>
        <p:blipFill rotWithShape="1">
          <a:blip r:embed="rId3">
            <a:extLst>
              <a:ext uri="{28A0092B-C50C-407E-A947-70E740481C1C}">
                <a14:useLocalDpi xmlns:a14="http://schemas.microsoft.com/office/drawing/2010/main" val="0"/>
              </a:ext>
            </a:extLst>
          </a:blip>
          <a:srcRect l="47935" t="2549" b="72497"/>
          <a:stretch/>
        </p:blipFill>
        <p:spPr>
          <a:xfrm>
            <a:off x="4644008" y="4094276"/>
            <a:ext cx="4499992" cy="1935966"/>
          </a:xfrm>
          <a:prstGeom prst="rect">
            <a:avLst/>
          </a:prstGeom>
        </p:spPr>
      </p:pic>
      <p:sp>
        <p:nvSpPr>
          <p:cNvPr id="2" name="Título 1"/>
          <p:cNvSpPr>
            <a:spLocks noGrp="1"/>
          </p:cNvSpPr>
          <p:nvPr>
            <p:ph type="title"/>
          </p:nvPr>
        </p:nvSpPr>
        <p:spPr>
          <a:xfrm>
            <a:off x="396875" y="144463"/>
            <a:ext cx="6191250" cy="696912"/>
          </a:xfrm>
        </p:spPr>
        <p:txBody>
          <a:bodyPr/>
          <a:lstStyle/>
          <a:p>
            <a:pPr>
              <a:defRPr/>
            </a:pPr>
            <a:r>
              <a:rPr lang="es-ES" baseline="30000" dirty="0"/>
              <a:t> </a:t>
            </a:r>
            <a:r>
              <a:rPr lang="en-GB" dirty="0">
                <a:latin typeface="Arial" charset="0"/>
              </a:rPr>
              <a:t>Observed </a:t>
            </a:r>
            <a:r>
              <a:rPr lang="en-GB" dirty="0" smtClean="0">
                <a:latin typeface="Arial" charset="0"/>
              </a:rPr>
              <a:t>climate change </a:t>
            </a:r>
            <a:r>
              <a:rPr lang="en-GB" dirty="0">
                <a:latin typeface="Arial" charset="0"/>
              </a:rPr>
              <a:t>hotspots</a:t>
            </a:r>
          </a:p>
        </p:txBody>
      </p:sp>
      <p:sp>
        <p:nvSpPr>
          <p:cNvPr id="14" name="Rectángulo 13"/>
          <p:cNvSpPr/>
          <p:nvPr/>
        </p:nvSpPr>
        <p:spPr>
          <a:xfrm>
            <a:off x="323528" y="1061690"/>
            <a:ext cx="6451606" cy="523220"/>
          </a:xfrm>
          <a:prstGeom prst="rect">
            <a:avLst/>
          </a:prstGeom>
        </p:spPr>
        <p:txBody>
          <a:bodyPr wrap="none">
            <a:spAutoFit/>
          </a:bodyPr>
          <a:lstStyle/>
          <a:p>
            <a:r>
              <a:rPr lang="en-GB" sz="2800" dirty="0" smtClean="0"/>
              <a:t>What are the main contributing factors? </a:t>
            </a:r>
            <a:endParaRPr lang="en-GB" sz="2800" dirty="0"/>
          </a:p>
        </p:txBody>
      </p:sp>
      <p:sp>
        <p:nvSpPr>
          <p:cNvPr id="16" name="Rectángulo 15"/>
          <p:cNvSpPr/>
          <p:nvPr/>
        </p:nvSpPr>
        <p:spPr>
          <a:xfrm>
            <a:off x="323528" y="6390282"/>
            <a:ext cx="8424936" cy="523220"/>
          </a:xfrm>
          <a:prstGeom prst="rect">
            <a:avLst/>
          </a:prstGeom>
        </p:spPr>
        <p:txBody>
          <a:bodyPr wrap="square">
            <a:spAutoFit/>
          </a:bodyPr>
          <a:lstStyle/>
          <a:p>
            <a:pPr marL="0" lvl="1"/>
            <a:r>
              <a:rPr lang="en-GB" sz="1400" dirty="0" smtClean="0"/>
              <a:t>Turco M., </a:t>
            </a:r>
            <a:r>
              <a:rPr lang="en-GB" sz="1400" dirty="0" err="1" smtClean="0"/>
              <a:t>Palazzi</a:t>
            </a:r>
            <a:r>
              <a:rPr lang="en-GB" sz="1400" dirty="0" smtClean="0"/>
              <a:t> E., von Hardenberg J., Provenzale A.  Observed climate change hotspots. Geophysical Research Letter, 2015</a:t>
            </a:r>
            <a:endParaRPr lang="en-GB" sz="1400" dirty="0"/>
          </a:p>
        </p:txBody>
      </p:sp>
      <p:pic>
        <p:nvPicPr>
          <p:cNvPr id="7" name="Imagen 6" descr="Fig01.pdf"/>
          <p:cNvPicPr>
            <a:picLocks noChangeAspect="1"/>
          </p:cNvPicPr>
          <p:nvPr/>
        </p:nvPicPr>
        <p:blipFill rotWithShape="1">
          <a:blip r:embed="rId4">
            <a:extLst>
              <a:ext uri="{28A0092B-C50C-407E-A947-70E740481C1C}">
                <a14:useLocalDpi xmlns:a14="http://schemas.microsoft.com/office/drawing/2010/main" val="0"/>
              </a:ext>
            </a:extLst>
          </a:blip>
          <a:srcRect l="5141" t="6218" r="52330" b="64440"/>
          <a:stretch/>
        </p:blipFill>
        <p:spPr>
          <a:xfrm>
            <a:off x="249396" y="2201002"/>
            <a:ext cx="3674532" cy="1741008"/>
          </a:xfrm>
          <a:prstGeom prst="rect">
            <a:avLst/>
          </a:prstGeom>
        </p:spPr>
      </p:pic>
      <p:pic>
        <p:nvPicPr>
          <p:cNvPr id="10" name="Imagen 9" descr="Fig01.pdf"/>
          <p:cNvPicPr>
            <a:picLocks noChangeAspect="1"/>
          </p:cNvPicPr>
          <p:nvPr/>
        </p:nvPicPr>
        <p:blipFill rotWithShape="1">
          <a:blip r:embed="rId5">
            <a:extLst>
              <a:ext uri="{28A0092B-C50C-407E-A947-70E740481C1C}">
                <a14:useLocalDpi xmlns:a14="http://schemas.microsoft.com/office/drawing/2010/main" val="0"/>
              </a:ext>
            </a:extLst>
          </a:blip>
          <a:srcRect l="47751" t="65506"/>
          <a:stretch/>
        </p:blipFill>
        <p:spPr>
          <a:xfrm>
            <a:off x="4644008" y="1900464"/>
            <a:ext cx="4514360" cy="2046691"/>
          </a:xfrm>
          <a:prstGeom prst="rect">
            <a:avLst/>
          </a:prstGeom>
        </p:spPr>
      </p:pic>
      <p:sp>
        <p:nvSpPr>
          <p:cNvPr id="8" name="Rectángulo 7"/>
          <p:cNvSpPr/>
          <p:nvPr/>
        </p:nvSpPr>
        <p:spPr>
          <a:xfrm>
            <a:off x="467544" y="1891172"/>
            <a:ext cx="3334617" cy="307777"/>
          </a:xfrm>
          <a:prstGeom prst="rect">
            <a:avLst/>
          </a:prstGeom>
          <a:solidFill>
            <a:srgbClr val="FFFFFF"/>
          </a:solidFill>
        </p:spPr>
        <p:txBody>
          <a:bodyPr wrap="none">
            <a:spAutoFit/>
          </a:bodyPr>
          <a:lstStyle/>
          <a:p>
            <a:r>
              <a:rPr lang="en-GB" sz="1400" dirty="0" smtClean="0"/>
              <a:t>Change </a:t>
            </a:r>
            <a:r>
              <a:rPr lang="en-GB" sz="1400" dirty="0"/>
              <a:t>in </a:t>
            </a:r>
            <a:r>
              <a:rPr lang="en-GB" sz="1400" dirty="0" smtClean="0"/>
              <a:t>mean temperature </a:t>
            </a:r>
            <a:r>
              <a:rPr lang="en-GB" sz="1400" dirty="0"/>
              <a:t>(</a:t>
            </a:r>
            <a:r>
              <a:rPr lang="en-GB" sz="1400" dirty="0" smtClean="0"/>
              <a:t>Δ</a:t>
            </a:r>
            <a:r>
              <a:rPr lang="en-GB" sz="1400" i="1" dirty="0" smtClean="0"/>
              <a:t>T</a:t>
            </a:r>
            <a:r>
              <a:rPr lang="en-GB" sz="1400" dirty="0" smtClean="0"/>
              <a:t>;</a:t>
            </a:r>
            <a:r>
              <a:rPr lang="en-GB" sz="1400" i="1" dirty="0" smtClean="0"/>
              <a:t> </a:t>
            </a:r>
            <a:r>
              <a:rPr lang="en-GB" sz="1400" dirty="0" smtClean="0"/>
              <a:t>DJF)</a:t>
            </a:r>
            <a:endParaRPr lang="es-ES" sz="1400" dirty="0"/>
          </a:p>
        </p:txBody>
      </p:sp>
      <p:sp>
        <p:nvSpPr>
          <p:cNvPr id="9" name="Rectángulo 8"/>
          <p:cNvSpPr/>
          <p:nvPr/>
        </p:nvSpPr>
        <p:spPr>
          <a:xfrm>
            <a:off x="4716016" y="1900464"/>
            <a:ext cx="3923928" cy="307777"/>
          </a:xfrm>
          <a:prstGeom prst="rect">
            <a:avLst/>
          </a:prstGeom>
        </p:spPr>
        <p:txBody>
          <a:bodyPr wrap="square">
            <a:spAutoFit/>
          </a:bodyPr>
          <a:lstStyle/>
          <a:p>
            <a:r>
              <a:rPr lang="en-GB" sz="1400" dirty="0" smtClean="0"/>
              <a:t>Extreme </a:t>
            </a:r>
            <a:r>
              <a:rPr lang="en-GB" sz="1400" dirty="0"/>
              <a:t>hot-season </a:t>
            </a:r>
            <a:r>
              <a:rPr lang="en-GB" sz="1400" dirty="0" smtClean="0"/>
              <a:t>occurrence (</a:t>
            </a:r>
            <a:r>
              <a:rPr lang="en-GB" sz="1400" i="1" dirty="0" err="1" smtClean="0"/>
              <a:t>T</a:t>
            </a:r>
            <a:r>
              <a:rPr lang="en-GB" sz="1400" i="1" baseline="-25000" dirty="0" err="1" smtClean="0"/>
              <a:t>hot</a:t>
            </a:r>
            <a:r>
              <a:rPr lang="en-GB" sz="1400" dirty="0" smtClean="0"/>
              <a:t>; JJA) </a:t>
            </a:r>
            <a:endParaRPr lang="en-GB" sz="1400" dirty="0"/>
          </a:p>
        </p:txBody>
      </p:sp>
      <p:sp>
        <p:nvSpPr>
          <p:cNvPr id="17" name="Rectángulo 16"/>
          <p:cNvSpPr/>
          <p:nvPr/>
        </p:nvSpPr>
        <p:spPr>
          <a:xfrm>
            <a:off x="4788024" y="3968951"/>
            <a:ext cx="3418073" cy="307777"/>
          </a:xfrm>
          <a:prstGeom prst="rect">
            <a:avLst/>
          </a:prstGeom>
          <a:solidFill>
            <a:srgbClr val="FFFFFF"/>
          </a:solidFill>
        </p:spPr>
        <p:txBody>
          <a:bodyPr wrap="none">
            <a:spAutoFit/>
          </a:bodyPr>
          <a:lstStyle/>
          <a:p>
            <a:r>
              <a:rPr lang="en-GB" sz="1400" dirty="0" smtClean="0"/>
              <a:t>Changes in mean precipitation (Δ</a:t>
            </a:r>
            <a:r>
              <a:rPr lang="en-GB" sz="1400" i="1" dirty="0" smtClean="0"/>
              <a:t>P</a:t>
            </a:r>
            <a:r>
              <a:rPr lang="en-GB" sz="1400" dirty="0" smtClean="0"/>
              <a:t>;</a:t>
            </a:r>
            <a:r>
              <a:rPr lang="en-GB" sz="1400" i="1" dirty="0" smtClean="0"/>
              <a:t> </a:t>
            </a:r>
            <a:r>
              <a:rPr lang="en-GB" sz="1400" dirty="0" smtClean="0"/>
              <a:t>JJA)</a:t>
            </a:r>
            <a:endParaRPr lang="en-GB" sz="1400" dirty="0"/>
          </a:p>
        </p:txBody>
      </p:sp>
      <p:sp>
        <p:nvSpPr>
          <p:cNvPr id="3" name="Rectángulo 2"/>
          <p:cNvSpPr/>
          <p:nvPr/>
        </p:nvSpPr>
        <p:spPr>
          <a:xfrm>
            <a:off x="72008" y="4086026"/>
            <a:ext cx="4572000" cy="2031325"/>
          </a:xfrm>
          <a:prstGeom prst="rect">
            <a:avLst/>
          </a:prstGeom>
        </p:spPr>
        <p:txBody>
          <a:bodyPr wrap="square">
            <a:spAutoFit/>
          </a:bodyPr>
          <a:lstStyle/>
          <a:p>
            <a:pPr>
              <a:buFont typeface="Arial"/>
              <a:buChar char="•"/>
            </a:pPr>
            <a:r>
              <a:rPr lang="en-GB" dirty="0" smtClean="0"/>
              <a:t>The </a:t>
            </a:r>
            <a:r>
              <a:rPr lang="en-GB" dirty="0"/>
              <a:t>global increase in mean temperatures</a:t>
            </a:r>
          </a:p>
          <a:p>
            <a:pPr>
              <a:buFont typeface="Arial"/>
              <a:buChar char="•"/>
            </a:pPr>
            <a:r>
              <a:rPr lang="en-GB" dirty="0" smtClean="0"/>
              <a:t>The </a:t>
            </a:r>
            <a:r>
              <a:rPr lang="en-GB" dirty="0"/>
              <a:t>intensification of extreme hot-season occurrence in low-latitude regions</a:t>
            </a:r>
          </a:p>
          <a:p>
            <a:pPr>
              <a:buFont typeface="Arial"/>
              <a:buChar char="•"/>
            </a:pPr>
            <a:r>
              <a:rPr lang="en-GB" dirty="0" smtClean="0"/>
              <a:t>The </a:t>
            </a:r>
            <a:r>
              <a:rPr lang="en-GB" dirty="0"/>
              <a:t>decrease of precipitation over central </a:t>
            </a:r>
            <a:r>
              <a:rPr lang="en-GB" dirty="0" smtClean="0"/>
              <a:t>Africa</a:t>
            </a:r>
          </a:p>
          <a:p>
            <a:pPr>
              <a:buFont typeface="Arial"/>
              <a:buChar char="•"/>
            </a:pPr>
            <a:r>
              <a:rPr lang="en-GB" dirty="0"/>
              <a:t>Climate variability has not changed </a:t>
            </a:r>
            <a:r>
              <a:rPr lang="en-GB" dirty="0" smtClean="0"/>
              <a:t>substantially</a:t>
            </a:r>
            <a:endParaRPr lang="en-GB" dirty="0"/>
          </a:p>
        </p:txBody>
      </p:sp>
      <p:pic>
        <p:nvPicPr>
          <p:cNvPr id="18" name="Imagen 17" descr="Fig01.pdf"/>
          <p:cNvPicPr>
            <a:picLocks noChangeAspect="1"/>
          </p:cNvPicPr>
          <p:nvPr/>
        </p:nvPicPr>
        <p:blipFill rotWithShape="1">
          <a:blip r:embed="rId4">
            <a:extLst>
              <a:ext uri="{28A0092B-C50C-407E-A947-70E740481C1C}">
                <a14:useLocalDpi xmlns:a14="http://schemas.microsoft.com/office/drawing/2010/main" val="0"/>
              </a:ext>
            </a:extLst>
          </a:blip>
          <a:srcRect l="91399" t="6218" r="5" b="64440"/>
          <a:stretch/>
        </p:blipFill>
        <p:spPr>
          <a:xfrm>
            <a:off x="3901402" y="2213818"/>
            <a:ext cx="742606" cy="1741008"/>
          </a:xfrm>
          <a:prstGeom prst="rect">
            <a:avLst/>
          </a:prstGeom>
        </p:spPr>
      </p:pic>
    </p:spTree>
    <p:extLst>
      <p:ext uri="{BB962C8B-B14F-4D97-AF65-F5344CB8AC3E}">
        <p14:creationId xmlns:p14="http://schemas.microsoft.com/office/powerpoint/2010/main" val="9069002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Outline</a:t>
            </a: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smtClean="0">
                <a:latin typeface="Arial" charset="0"/>
              </a:rPr>
              <a:t>Observed climate change </a:t>
            </a:r>
            <a:r>
              <a:rPr lang="es-ES" sz="2800" dirty="0" err="1"/>
              <a:t>hotspots</a:t>
            </a:r>
            <a:endParaRPr lang="en-GB" sz="2800" dirty="0" smtClean="0">
              <a:latin typeface="Arial" charset="0"/>
            </a:endParaRPr>
          </a:p>
          <a:p>
            <a:pPr>
              <a:defRPr/>
            </a:pPr>
            <a:r>
              <a:rPr lang="en-GB" sz="2800" dirty="0"/>
              <a:t>Climate change impacts on </a:t>
            </a:r>
            <a:r>
              <a:rPr lang="en-GB" sz="2800" dirty="0" smtClean="0"/>
              <a:t>forest fires</a:t>
            </a:r>
            <a:endParaRPr lang="en-GB" sz="2800" dirty="0"/>
          </a:p>
          <a:p>
            <a:pPr>
              <a:defRPr/>
            </a:pPr>
            <a:r>
              <a:rPr lang="en-GB" sz="2800" dirty="0" smtClean="0"/>
              <a:t>Adaptation measures: Seasonal forecast</a:t>
            </a:r>
          </a:p>
          <a:p>
            <a:pPr>
              <a:defRPr/>
            </a:pPr>
            <a:endParaRPr lang="es-ES" sz="2800" dirty="0"/>
          </a:p>
          <a:p>
            <a:pPr>
              <a:defRPr/>
            </a:pPr>
            <a:endParaRPr lang="es-ES" sz="2800" dirty="0" smtClean="0">
              <a:latin typeface="Arial" charset="0"/>
            </a:endParaRPr>
          </a:p>
          <a:p>
            <a:pPr>
              <a:defRPr/>
            </a:pPr>
            <a:endParaRPr lang="es-ES" sz="2800" dirty="0" smtClean="0">
              <a:latin typeface="Arial" charset="0"/>
            </a:endParaRPr>
          </a:p>
          <a:p>
            <a:pPr>
              <a:defRPr/>
            </a:pPr>
            <a:endParaRPr lang="es-ES" sz="2800" dirty="0">
              <a:latin typeface="Arial" charset="0"/>
            </a:endParaRPr>
          </a:p>
          <a:p>
            <a:pPr>
              <a:defRPr/>
            </a:pPr>
            <a:endParaRPr lang="en-GB" sz="2800" dirty="0">
              <a:latin typeface="Arial" charset="0"/>
            </a:endParaRPr>
          </a:p>
        </p:txBody>
      </p:sp>
      <p:sp>
        <p:nvSpPr>
          <p:cNvPr id="4" name="Rectángulo 3"/>
          <p:cNvSpPr/>
          <p:nvPr/>
        </p:nvSpPr>
        <p:spPr>
          <a:xfrm>
            <a:off x="179388" y="2429643"/>
            <a:ext cx="7416800" cy="57626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35910988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4" y="144463"/>
            <a:ext cx="6335365" cy="696912"/>
          </a:xfrm>
        </p:spPr>
        <p:txBody>
          <a:bodyPr/>
          <a:lstStyle/>
          <a:p>
            <a:pPr>
              <a:defRPr/>
            </a:pPr>
            <a:r>
              <a:rPr lang="en-GB" dirty="0"/>
              <a:t>Climate change impacts on forest fires</a:t>
            </a:r>
          </a:p>
        </p:txBody>
      </p:sp>
      <p:sp>
        <p:nvSpPr>
          <p:cNvPr id="10" name="Rectángulo 9"/>
          <p:cNvSpPr/>
          <p:nvPr/>
        </p:nvSpPr>
        <p:spPr>
          <a:xfrm>
            <a:off x="2286000" y="2909799"/>
            <a:ext cx="4572000" cy="369332"/>
          </a:xfrm>
          <a:prstGeom prst="rect">
            <a:avLst/>
          </a:prstGeom>
        </p:spPr>
        <p:txBody>
          <a:bodyPr>
            <a:spAutoFit/>
          </a:bodyPr>
          <a:lstStyle/>
          <a:p>
            <a:endParaRPr lang="es-ES" dirty="0"/>
          </a:p>
        </p:txBody>
      </p:sp>
      <p:pic>
        <p:nvPicPr>
          <p:cNvPr id="20" name="Imagen 19" descr="REDATALL_TREND_BA_MK_sen_mean.png"/>
          <p:cNvPicPr>
            <a:picLocks noChangeAspect="1"/>
          </p:cNvPicPr>
          <p:nvPr/>
        </p:nvPicPr>
        <p:blipFill rotWithShape="1">
          <a:blip r:embed="rId3" cstate="print">
            <a:extLst>
              <a:ext uri="{28A0092B-C50C-407E-A947-70E740481C1C}">
                <a14:useLocalDpi xmlns:a14="http://schemas.microsoft.com/office/drawing/2010/main" val="0"/>
              </a:ext>
            </a:extLst>
          </a:blip>
          <a:srcRect l="11531" t="22760" r="3640" b="23909"/>
          <a:stretch/>
        </p:blipFill>
        <p:spPr>
          <a:xfrm>
            <a:off x="395536" y="1667257"/>
            <a:ext cx="8244408" cy="3977537"/>
          </a:xfrm>
          <a:prstGeom prst="rect">
            <a:avLst/>
          </a:prstGeom>
        </p:spPr>
      </p:pic>
      <p:sp>
        <p:nvSpPr>
          <p:cNvPr id="21" name="CuadroTexto 20"/>
          <p:cNvSpPr txBox="1"/>
          <p:nvPr/>
        </p:nvSpPr>
        <p:spPr>
          <a:xfrm>
            <a:off x="449844" y="989682"/>
            <a:ext cx="8442636" cy="954107"/>
          </a:xfrm>
          <a:prstGeom prst="rect">
            <a:avLst/>
          </a:prstGeom>
          <a:noFill/>
        </p:spPr>
        <p:txBody>
          <a:bodyPr wrap="none" rtlCol="0">
            <a:spAutoFit/>
          </a:bodyPr>
          <a:lstStyle/>
          <a:p>
            <a:r>
              <a:rPr lang="en-GB" sz="2800" dirty="0" smtClean="0">
                <a:solidFill>
                  <a:srgbClr val="004990"/>
                </a:solidFill>
              </a:rPr>
              <a:t>Annual </a:t>
            </a:r>
            <a:r>
              <a:rPr lang="en-GB" sz="2800" dirty="0">
                <a:solidFill>
                  <a:srgbClr val="004990"/>
                </a:solidFill>
              </a:rPr>
              <a:t>B</a:t>
            </a:r>
            <a:r>
              <a:rPr lang="en-GB" sz="2800" dirty="0" smtClean="0">
                <a:solidFill>
                  <a:srgbClr val="004990"/>
                </a:solidFill>
              </a:rPr>
              <a:t>urned </a:t>
            </a:r>
            <a:r>
              <a:rPr lang="en-GB" sz="2800" dirty="0">
                <a:solidFill>
                  <a:srgbClr val="004990"/>
                </a:solidFill>
              </a:rPr>
              <a:t>A</a:t>
            </a:r>
            <a:r>
              <a:rPr lang="en-GB" sz="2800" dirty="0" smtClean="0">
                <a:solidFill>
                  <a:srgbClr val="004990"/>
                </a:solidFill>
              </a:rPr>
              <a:t>rea trends for the period 1985-2011</a:t>
            </a:r>
          </a:p>
          <a:p>
            <a:endParaRPr lang="en-GB" sz="2800" dirty="0">
              <a:solidFill>
                <a:srgbClr val="004990"/>
              </a:solidFill>
            </a:endParaRPr>
          </a:p>
        </p:txBody>
      </p:sp>
      <p:sp>
        <p:nvSpPr>
          <p:cNvPr id="22" name="CuadroTexto 21"/>
          <p:cNvSpPr txBox="1"/>
          <p:nvPr/>
        </p:nvSpPr>
        <p:spPr>
          <a:xfrm>
            <a:off x="0" y="5466952"/>
            <a:ext cx="9144000" cy="923330"/>
          </a:xfrm>
          <a:prstGeom prst="rect">
            <a:avLst/>
          </a:prstGeom>
          <a:noFill/>
        </p:spPr>
        <p:txBody>
          <a:bodyPr wrap="square" rtlCol="0">
            <a:spAutoFit/>
          </a:bodyPr>
          <a:lstStyle/>
          <a:p>
            <a:r>
              <a:rPr lang="en-GB" dirty="0" smtClean="0">
                <a:solidFill>
                  <a:srgbClr val="004990"/>
                </a:solidFill>
              </a:rPr>
              <a:t>Significant trends (p &lt; 0.05) are indicated by the filled black circles. Trends are shown as the percentages of the total trend for the available period (e.g., ha per 27 years) divided by the historical mean calculated over the same period (e.g. 1985-2011) .</a:t>
            </a:r>
            <a:endParaRPr lang="en-GB" dirty="0">
              <a:solidFill>
                <a:srgbClr val="004990"/>
              </a:solidFill>
            </a:endParaRPr>
          </a:p>
        </p:txBody>
      </p:sp>
      <p:sp>
        <p:nvSpPr>
          <p:cNvPr id="23" name="Rectángulo 22"/>
          <p:cNvSpPr/>
          <p:nvPr/>
        </p:nvSpPr>
        <p:spPr>
          <a:xfrm>
            <a:off x="0" y="6586561"/>
            <a:ext cx="9144000" cy="307777"/>
          </a:xfrm>
          <a:prstGeom prst="rect">
            <a:avLst/>
          </a:prstGeom>
        </p:spPr>
        <p:txBody>
          <a:bodyPr wrap="square">
            <a:spAutoFit/>
          </a:bodyPr>
          <a:lstStyle/>
          <a:p>
            <a:r>
              <a:rPr lang="en-GB" sz="1400" dirty="0" smtClean="0">
                <a:solidFill>
                  <a:srgbClr val="004990"/>
                </a:solidFill>
              </a:rPr>
              <a:t>Turco M. et al. Decreasing Fires in Mediterranean Europe. </a:t>
            </a:r>
            <a:r>
              <a:rPr lang="en-GB" sz="1400" dirty="0" err="1" smtClean="0">
                <a:solidFill>
                  <a:srgbClr val="004990"/>
                </a:solidFill>
              </a:rPr>
              <a:t>Plos</a:t>
            </a:r>
            <a:r>
              <a:rPr lang="en-GB" sz="1400" dirty="0" smtClean="0">
                <a:solidFill>
                  <a:srgbClr val="004990"/>
                </a:solidFill>
              </a:rPr>
              <a:t> One </a:t>
            </a:r>
            <a:r>
              <a:rPr lang="en-GB" sz="1400" dirty="0" smtClean="0">
                <a:solidFill>
                  <a:srgbClr val="004990"/>
                </a:solidFill>
              </a:rPr>
              <a:t>2016a</a:t>
            </a:r>
            <a:endParaRPr lang="en-GB" sz="1400" dirty="0">
              <a:solidFill>
                <a:srgbClr val="004990"/>
              </a:solidFill>
            </a:endParaRPr>
          </a:p>
        </p:txBody>
      </p:sp>
    </p:spTree>
    <p:extLst>
      <p:ext uri="{BB962C8B-B14F-4D97-AF65-F5344CB8AC3E}">
        <p14:creationId xmlns:p14="http://schemas.microsoft.com/office/powerpoint/2010/main" val="7733704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4" y="144463"/>
            <a:ext cx="6335365" cy="696912"/>
          </a:xfrm>
        </p:spPr>
        <p:txBody>
          <a:bodyPr/>
          <a:lstStyle/>
          <a:p>
            <a:pPr>
              <a:defRPr/>
            </a:pPr>
            <a:r>
              <a:rPr lang="en-GB" dirty="0"/>
              <a:t>Climate change impacts on forest fires</a:t>
            </a:r>
          </a:p>
        </p:txBody>
      </p:sp>
      <p:sp>
        <p:nvSpPr>
          <p:cNvPr id="10" name="Rectángulo 9"/>
          <p:cNvSpPr/>
          <p:nvPr/>
        </p:nvSpPr>
        <p:spPr>
          <a:xfrm>
            <a:off x="2286000" y="2909799"/>
            <a:ext cx="4572000" cy="369332"/>
          </a:xfrm>
          <a:prstGeom prst="rect">
            <a:avLst/>
          </a:prstGeom>
        </p:spPr>
        <p:txBody>
          <a:bodyPr>
            <a:spAutoFit/>
          </a:bodyPr>
          <a:lstStyle/>
          <a:p>
            <a:endParaRPr lang="es-ES" dirty="0"/>
          </a:p>
        </p:txBody>
      </p:sp>
      <p:sp>
        <p:nvSpPr>
          <p:cNvPr id="21" name="CuadroTexto 20"/>
          <p:cNvSpPr txBox="1"/>
          <p:nvPr/>
        </p:nvSpPr>
        <p:spPr>
          <a:xfrm>
            <a:off x="107504" y="989682"/>
            <a:ext cx="9036496" cy="523220"/>
          </a:xfrm>
          <a:prstGeom prst="rect">
            <a:avLst/>
          </a:prstGeom>
          <a:noFill/>
        </p:spPr>
        <p:txBody>
          <a:bodyPr wrap="square" rtlCol="0">
            <a:spAutoFit/>
          </a:bodyPr>
          <a:lstStyle/>
          <a:p>
            <a:r>
              <a:rPr lang="en-GB" sz="2800" dirty="0"/>
              <a:t>Climate driven changes in</a:t>
            </a:r>
            <a:r>
              <a:rPr lang="en-GB" sz="2800" dirty="0">
                <a:solidFill>
                  <a:srgbClr val="004990"/>
                </a:solidFill>
                <a:cs typeface="Arial" charset="0"/>
              </a:rPr>
              <a:t> Mediterranean fires</a:t>
            </a:r>
            <a:endParaRPr lang="es-ES" sz="2800" dirty="0"/>
          </a:p>
        </p:txBody>
      </p:sp>
      <p:pic>
        <p:nvPicPr>
          <p:cNvPr id="8" name="Imagen 7" descr="BA_NF_eum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637754"/>
            <a:ext cx="5616624" cy="4181266"/>
          </a:xfrm>
          <a:prstGeom prst="rect">
            <a:avLst/>
          </a:prstGeom>
          <a:solidFill>
            <a:srgbClr val="FFFFFF"/>
          </a:solidFill>
        </p:spPr>
      </p:pic>
      <p:sp>
        <p:nvSpPr>
          <p:cNvPr id="14" name="Rectángulo 13"/>
          <p:cNvSpPr/>
          <p:nvPr/>
        </p:nvSpPr>
        <p:spPr>
          <a:xfrm>
            <a:off x="323528" y="6030242"/>
            <a:ext cx="8352928" cy="954107"/>
          </a:xfrm>
          <a:prstGeom prst="rect">
            <a:avLst/>
          </a:prstGeom>
        </p:spPr>
        <p:txBody>
          <a:bodyPr wrap="square">
            <a:spAutoFit/>
          </a:bodyPr>
          <a:lstStyle/>
          <a:p>
            <a:r>
              <a:rPr lang="es-ES" sz="1400" dirty="0" smtClean="0"/>
              <a:t>Turco </a:t>
            </a:r>
            <a:r>
              <a:rPr lang="es-ES" sz="1400" dirty="0"/>
              <a:t>M., Llasat M. C., von </a:t>
            </a:r>
            <a:r>
              <a:rPr lang="es-ES" sz="1400" dirty="0" err="1"/>
              <a:t>Hardenberg</a:t>
            </a:r>
            <a:r>
              <a:rPr lang="es-ES" sz="1400" dirty="0"/>
              <a:t> J., Provenzale </a:t>
            </a:r>
            <a:r>
              <a:rPr lang="es-ES" sz="1400" dirty="0" smtClean="0"/>
              <a:t>A. </a:t>
            </a:r>
            <a:r>
              <a:rPr lang="es-ES" sz="1400" dirty="0" err="1" smtClean="0"/>
              <a:t>Impact</a:t>
            </a:r>
            <a:r>
              <a:rPr lang="es-ES" sz="1400" dirty="0" smtClean="0"/>
              <a:t> </a:t>
            </a:r>
            <a:r>
              <a:rPr lang="es-ES" sz="1400" dirty="0"/>
              <a:t>of </a:t>
            </a:r>
            <a:r>
              <a:rPr lang="es-ES" sz="1400" dirty="0" err="1"/>
              <a:t>climate</a:t>
            </a:r>
            <a:r>
              <a:rPr lang="es-ES" sz="1400" dirty="0"/>
              <a:t> </a:t>
            </a:r>
            <a:r>
              <a:rPr lang="es-ES" sz="1400" dirty="0" err="1"/>
              <a:t>variability</a:t>
            </a:r>
            <a:r>
              <a:rPr lang="es-ES" sz="1400" dirty="0"/>
              <a:t> </a:t>
            </a:r>
            <a:r>
              <a:rPr lang="es-ES" sz="1400" dirty="0" err="1"/>
              <a:t>on</a:t>
            </a:r>
            <a:r>
              <a:rPr lang="es-ES" sz="1400" dirty="0"/>
              <a:t> </a:t>
            </a:r>
            <a:r>
              <a:rPr lang="es-ES" sz="1400" dirty="0" err="1"/>
              <a:t>summer</a:t>
            </a:r>
            <a:r>
              <a:rPr lang="es-ES" sz="1400" dirty="0"/>
              <a:t> </a:t>
            </a:r>
            <a:r>
              <a:rPr lang="es-ES" sz="1400" dirty="0" err="1"/>
              <a:t>fires</a:t>
            </a:r>
            <a:r>
              <a:rPr lang="es-ES" sz="1400" dirty="0"/>
              <a:t> in a </a:t>
            </a:r>
            <a:r>
              <a:rPr lang="es-ES" sz="1400" dirty="0" err="1"/>
              <a:t>Mediterranean</a:t>
            </a:r>
            <a:r>
              <a:rPr lang="es-ES" sz="1400" dirty="0"/>
              <a:t> </a:t>
            </a:r>
            <a:r>
              <a:rPr lang="es-ES" sz="1400" dirty="0" err="1"/>
              <a:t>environment</a:t>
            </a:r>
            <a:r>
              <a:rPr lang="es-ES" sz="1400" dirty="0"/>
              <a:t> (northeastern </a:t>
            </a:r>
            <a:r>
              <a:rPr lang="es-ES" sz="1400" dirty="0" err="1"/>
              <a:t>Iberian</a:t>
            </a:r>
            <a:r>
              <a:rPr lang="es-ES" sz="1400" dirty="0"/>
              <a:t> </a:t>
            </a:r>
            <a:r>
              <a:rPr lang="es-ES" sz="1400" dirty="0" err="1"/>
              <a:t>Peninsula</a:t>
            </a:r>
            <a:r>
              <a:rPr lang="es-ES" sz="1400" dirty="0"/>
              <a:t>). </a:t>
            </a:r>
            <a:r>
              <a:rPr lang="es-ES" sz="1400" dirty="0" err="1" smtClean="0"/>
              <a:t>Climatic</a:t>
            </a:r>
            <a:r>
              <a:rPr lang="es-ES" sz="1400" dirty="0" smtClean="0"/>
              <a:t> </a:t>
            </a:r>
            <a:r>
              <a:rPr lang="es-ES" sz="1400" dirty="0" err="1"/>
              <a:t>Change</a:t>
            </a:r>
            <a:r>
              <a:rPr lang="es-ES" sz="1400" dirty="0" smtClean="0"/>
              <a:t>, 2013</a:t>
            </a:r>
            <a:endParaRPr lang="es-ES" sz="1400" dirty="0" smtClean="0"/>
          </a:p>
          <a:p>
            <a:r>
              <a:rPr lang="es-ES" sz="1400" dirty="0"/>
              <a:t>Turco M., Llasat M. C., von </a:t>
            </a:r>
            <a:r>
              <a:rPr lang="es-ES" sz="1400" dirty="0" err="1"/>
              <a:t>Hardenberg</a:t>
            </a:r>
            <a:r>
              <a:rPr lang="es-ES" sz="1400" dirty="0"/>
              <a:t> J., Provenzale A. </a:t>
            </a:r>
            <a:r>
              <a:rPr lang="es-ES" sz="1400" dirty="0" err="1" smtClean="0">
                <a:solidFill>
                  <a:srgbClr val="004990"/>
                </a:solidFill>
                <a:cs typeface="Arial" charset="0"/>
              </a:rPr>
              <a:t>Climate</a:t>
            </a:r>
            <a:r>
              <a:rPr lang="es-ES" sz="1400" dirty="0" smtClean="0">
                <a:solidFill>
                  <a:srgbClr val="004990"/>
                </a:solidFill>
                <a:cs typeface="Arial" charset="0"/>
              </a:rPr>
              <a:t> </a:t>
            </a:r>
            <a:r>
              <a:rPr lang="es-ES" sz="1400" dirty="0" err="1">
                <a:solidFill>
                  <a:srgbClr val="004990"/>
                </a:solidFill>
                <a:cs typeface="Arial" charset="0"/>
              </a:rPr>
              <a:t>change</a:t>
            </a:r>
            <a:r>
              <a:rPr lang="es-ES" sz="1400" dirty="0">
                <a:solidFill>
                  <a:srgbClr val="004990"/>
                </a:solidFill>
                <a:cs typeface="Arial" charset="0"/>
              </a:rPr>
              <a:t> </a:t>
            </a:r>
            <a:r>
              <a:rPr lang="es-ES" sz="1400" dirty="0" err="1">
                <a:solidFill>
                  <a:srgbClr val="004990"/>
                </a:solidFill>
                <a:cs typeface="Arial" charset="0"/>
              </a:rPr>
              <a:t>impacts</a:t>
            </a:r>
            <a:r>
              <a:rPr lang="es-ES" sz="1400" dirty="0">
                <a:solidFill>
                  <a:srgbClr val="004990"/>
                </a:solidFill>
                <a:cs typeface="Arial" charset="0"/>
              </a:rPr>
              <a:t> </a:t>
            </a:r>
            <a:r>
              <a:rPr lang="es-ES" sz="1400" dirty="0" err="1">
                <a:solidFill>
                  <a:srgbClr val="004990"/>
                </a:solidFill>
                <a:cs typeface="Arial" charset="0"/>
              </a:rPr>
              <a:t>on</a:t>
            </a:r>
            <a:r>
              <a:rPr lang="es-ES" sz="1400" dirty="0">
                <a:solidFill>
                  <a:srgbClr val="004990"/>
                </a:solidFill>
                <a:cs typeface="Arial" charset="0"/>
              </a:rPr>
              <a:t> </a:t>
            </a:r>
            <a:r>
              <a:rPr lang="es-ES" sz="1400" dirty="0" err="1">
                <a:solidFill>
                  <a:srgbClr val="004990"/>
                </a:solidFill>
                <a:cs typeface="Arial" charset="0"/>
              </a:rPr>
              <a:t>wildfires</a:t>
            </a:r>
            <a:r>
              <a:rPr lang="es-ES" sz="1400" dirty="0">
                <a:solidFill>
                  <a:srgbClr val="004990"/>
                </a:solidFill>
                <a:cs typeface="Arial" charset="0"/>
              </a:rPr>
              <a:t> in a </a:t>
            </a:r>
            <a:r>
              <a:rPr lang="es-ES" sz="1400" dirty="0" err="1">
                <a:solidFill>
                  <a:srgbClr val="004990"/>
                </a:solidFill>
                <a:cs typeface="Arial" charset="0"/>
              </a:rPr>
              <a:t>Mediterranean</a:t>
            </a:r>
            <a:r>
              <a:rPr lang="es-ES" sz="1400" dirty="0">
                <a:solidFill>
                  <a:srgbClr val="004990"/>
                </a:solidFill>
                <a:cs typeface="Arial" charset="0"/>
              </a:rPr>
              <a:t> </a:t>
            </a:r>
            <a:r>
              <a:rPr lang="es-ES" sz="1400" dirty="0" err="1">
                <a:solidFill>
                  <a:srgbClr val="004990"/>
                </a:solidFill>
                <a:cs typeface="Arial" charset="0"/>
              </a:rPr>
              <a:t>environment</a:t>
            </a:r>
            <a:r>
              <a:rPr lang="es-ES" sz="1400" dirty="0">
                <a:solidFill>
                  <a:srgbClr val="004990"/>
                </a:solidFill>
                <a:cs typeface="Arial" charset="0"/>
              </a:rPr>
              <a:t>. </a:t>
            </a:r>
            <a:r>
              <a:rPr lang="es-ES" sz="1400" dirty="0" err="1">
                <a:solidFill>
                  <a:srgbClr val="004990"/>
                </a:solidFill>
                <a:cs typeface="Arial" charset="0"/>
              </a:rPr>
              <a:t>Climatic</a:t>
            </a:r>
            <a:r>
              <a:rPr lang="es-ES" sz="1400" dirty="0">
                <a:solidFill>
                  <a:srgbClr val="004990"/>
                </a:solidFill>
                <a:cs typeface="Arial" charset="0"/>
              </a:rPr>
              <a:t> </a:t>
            </a:r>
            <a:r>
              <a:rPr lang="es-ES" sz="1400" dirty="0" err="1">
                <a:solidFill>
                  <a:srgbClr val="004990"/>
                </a:solidFill>
                <a:cs typeface="Arial" charset="0"/>
              </a:rPr>
              <a:t>Change</a:t>
            </a:r>
            <a:r>
              <a:rPr lang="es-ES" sz="1400" dirty="0">
                <a:solidFill>
                  <a:srgbClr val="004990"/>
                </a:solidFill>
                <a:cs typeface="Arial" charset="0"/>
              </a:rPr>
              <a:t>, </a:t>
            </a:r>
            <a:r>
              <a:rPr lang="es-ES" sz="1400" dirty="0" smtClean="0">
                <a:solidFill>
                  <a:srgbClr val="004990"/>
                </a:solidFill>
                <a:cs typeface="Arial" charset="0"/>
              </a:rPr>
              <a:t>2014</a:t>
            </a:r>
            <a:endParaRPr lang="es-ES" sz="1400" dirty="0">
              <a:solidFill>
                <a:srgbClr val="004990"/>
              </a:solidFill>
              <a:cs typeface="Arial" charset="0"/>
            </a:endParaRPr>
          </a:p>
        </p:txBody>
      </p:sp>
    </p:spTree>
    <p:extLst>
      <p:ext uri="{BB962C8B-B14F-4D97-AF65-F5344CB8AC3E}">
        <p14:creationId xmlns:p14="http://schemas.microsoft.com/office/powerpoint/2010/main" val="32300339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4802</TotalTime>
  <Words>3071</Words>
  <Application>Microsoft Macintosh PowerPoint</Application>
  <PresentationFormat>Personalizado</PresentationFormat>
  <Paragraphs>320</Paragraphs>
  <Slides>31</Slides>
  <Notes>29</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Office Theme</vt:lpstr>
      <vt:lpstr>Presentación de PowerPoint</vt:lpstr>
      <vt:lpstr>Outline</vt:lpstr>
      <vt:lpstr>Outline</vt:lpstr>
      <vt:lpstr> Observed climate change hotspots</vt:lpstr>
      <vt:lpstr> Observed climate change hotspots</vt:lpstr>
      <vt:lpstr> Observed climate change hotspots</vt:lpstr>
      <vt:lpstr>Outline</vt:lpstr>
      <vt:lpstr>Climate change impacts on forest fires</vt:lpstr>
      <vt:lpstr>Climate change impacts on forest fires</vt:lpstr>
      <vt:lpstr>Climate change impacts on forest fires</vt:lpstr>
      <vt:lpstr>Climate change impacts on forest fires</vt:lpstr>
      <vt:lpstr>Climate change impacts on forest fires</vt:lpstr>
      <vt:lpstr>Climate change impacts on forest fires</vt:lpstr>
      <vt:lpstr>Climate change impacts on forest fires</vt:lpstr>
      <vt:lpstr>Climate change impacts on forest fires</vt:lpstr>
      <vt:lpstr>Climate change impacts on forest fires</vt:lpstr>
      <vt:lpstr>Climate change impacts on forest fires</vt:lpstr>
      <vt:lpstr>Outline</vt:lpstr>
      <vt:lpstr>Seasonal prediction of BA (NE Spain)</vt:lpstr>
      <vt:lpstr>Seasonal prediction of crop yield </vt:lpstr>
      <vt:lpstr>Seasonal prediction of droughts</vt:lpstr>
      <vt:lpstr>Presentación de PowerPoint</vt:lpstr>
      <vt:lpstr>EXTRA SLIDES</vt:lpstr>
      <vt:lpstr> Observed climate-change hotspots</vt:lpstr>
      <vt:lpstr> Observed climate-change hotspots</vt:lpstr>
      <vt:lpstr> Observed climate-change hotspots</vt:lpstr>
      <vt:lpstr>Climate-change hotspots</vt:lpstr>
      <vt:lpstr>Climate-change hotspots</vt:lpstr>
      <vt:lpstr>Climate change impacts on forest fires</vt:lpstr>
      <vt:lpstr>Drought indicator SPEI</vt:lpstr>
      <vt:lpstr>Climate change impacts on forest fires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lbermude</dc:creator>
  <cp:lastModifiedBy>a a</cp:lastModifiedBy>
  <cp:revision>462</cp:revision>
  <dcterms:modified xsi:type="dcterms:W3CDTF">2016-09-28T15:51:54Z</dcterms:modified>
</cp:coreProperties>
</file>