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16"/>
  </p:notesMasterIdLst>
  <p:sldIdLst>
    <p:sldId id="256" r:id="rId2"/>
    <p:sldId id="409" r:id="rId3"/>
    <p:sldId id="507" r:id="rId4"/>
    <p:sldId id="509" r:id="rId5"/>
    <p:sldId id="471" r:id="rId6"/>
    <p:sldId id="510" r:id="rId7"/>
    <p:sldId id="508" r:id="rId8"/>
    <p:sldId id="513" r:id="rId9"/>
    <p:sldId id="461" r:id="rId10"/>
    <p:sldId id="301" r:id="rId11"/>
    <p:sldId id="515" r:id="rId12"/>
    <p:sldId id="516" r:id="rId13"/>
    <p:sldId id="473" r:id="rId14"/>
    <p:sldId id="49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72" autoAdjust="0"/>
    <p:restoredTop sz="94006" autoAdjust="0"/>
  </p:normalViewPr>
  <p:slideViewPr>
    <p:cSldViewPr snapToGrid="0">
      <p:cViewPr varScale="1">
        <p:scale>
          <a:sx n="56" d="100"/>
          <a:sy n="56" d="100"/>
        </p:scale>
        <p:origin x="1699" y="48"/>
      </p:cViewPr>
      <p:guideLst>
        <p:guide orient="horz" pos="2115"/>
        <p:guide pos="3840"/>
      </p:guideLst>
    </p:cSldViewPr>
  </p:slideViewPr>
  <p:notesTextViewPr>
    <p:cViewPr>
      <p:scale>
        <a:sx n="1" d="1"/>
        <a:sy n="1" d="1"/>
      </p:scale>
      <p:origin x="0" y="0"/>
    </p:cViewPr>
  </p:notesTextViewPr>
  <p:sorterViewPr>
    <p:cViewPr varScale="1">
      <p:scale>
        <a:sx n="100" d="100"/>
        <a:sy n="100" d="100"/>
      </p:scale>
      <p:origin x="0" y="0"/>
    </p:cViewPr>
  </p:sorter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image" Target="../media/image15.jpeg"/></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3D161D-FBCD-4D2C-99DB-0AA435020B23}" type="doc">
      <dgm:prSet loTypeId="urn:microsoft.com/office/officeart/2008/layout/CircularPictureCallout" loCatId="picture" qsTypeId="urn:microsoft.com/office/officeart/2005/8/quickstyle/simple1" qsCatId="simple" csTypeId="urn:microsoft.com/office/officeart/2005/8/colors/colorful2" csCatId="colorful" phldr="1"/>
      <dgm:spPr/>
    </dgm:pt>
    <dgm:pt modelId="{53D7E4AA-AC36-4CE4-BE50-575161DC3DB7}">
      <dgm:prSet phldrT="[Text]"/>
      <dgm:spPr/>
      <dgm:t>
        <a:bodyPr/>
        <a:lstStyle/>
        <a:p>
          <a:pPr algn="l"/>
          <a:r>
            <a:rPr lang="en-US" dirty="0"/>
            <a:t>Dust</a:t>
          </a:r>
        </a:p>
      </dgm:t>
    </dgm:pt>
    <dgm:pt modelId="{46F46F5F-87BE-4FE4-B417-B9C36A7CFD5C}" type="parTrans" cxnId="{675A7F6D-92B8-4DF3-A9AA-A965C9E4C4CF}">
      <dgm:prSet/>
      <dgm:spPr/>
      <dgm:t>
        <a:bodyPr/>
        <a:lstStyle/>
        <a:p>
          <a:endParaRPr lang="en-US"/>
        </a:p>
      </dgm:t>
    </dgm:pt>
    <dgm:pt modelId="{5A0E83BA-3504-45AD-95C4-36B5F0EF36F2}" type="sibTrans" cxnId="{675A7F6D-92B8-4DF3-A9AA-A965C9E4C4CF}">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5282" r="-5282"/>
          </a:stretch>
        </a:blipFill>
      </dgm:spPr>
      <dgm:t>
        <a:bodyPr/>
        <a:lstStyle/>
        <a:p>
          <a:endParaRPr lang="en-US"/>
        </a:p>
      </dgm:t>
    </dgm:pt>
    <dgm:pt modelId="{FDF66050-D856-44A7-9D74-0B8B346C7E30}">
      <dgm:prSet phldrT="[Text]"/>
      <dgm:spPr/>
      <dgm:t>
        <a:bodyPr/>
        <a:lstStyle/>
        <a:p>
          <a:r>
            <a:rPr lang="en-US" dirty="0"/>
            <a:t>Radiation interaction</a:t>
          </a:r>
        </a:p>
      </dgm:t>
    </dgm:pt>
    <dgm:pt modelId="{4BA6C6AB-6546-48E1-A968-D438A5466276}" type="parTrans" cxnId="{FD887EC5-D97A-4804-AA85-C74F1A322690}">
      <dgm:prSet/>
      <dgm:spPr/>
      <dgm:t>
        <a:bodyPr/>
        <a:lstStyle/>
        <a:p>
          <a:endParaRPr lang="en-US"/>
        </a:p>
      </dgm:t>
    </dgm:pt>
    <dgm:pt modelId="{06AAE97D-7159-4BBE-A755-A7D988EBE5C6}" type="sibTrans" cxnId="{FD887EC5-D97A-4804-AA85-C74F1A322690}">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t>
        <a:bodyPr/>
        <a:lstStyle/>
        <a:p>
          <a:endParaRPr lang="en-US"/>
        </a:p>
      </dgm:t>
    </dgm:pt>
    <dgm:pt modelId="{14C64169-BC92-45DA-A1C7-F171BD9B7748}">
      <dgm:prSet phldrT="[Text]"/>
      <dgm:spPr/>
      <dgm:t>
        <a:bodyPr/>
        <a:lstStyle/>
        <a:p>
          <a:r>
            <a:rPr lang="en-US" dirty="0"/>
            <a:t>Cloud formation</a:t>
          </a:r>
        </a:p>
      </dgm:t>
    </dgm:pt>
    <dgm:pt modelId="{8E11884B-1E14-4827-ACCD-6652721BE633}" type="parTrans" cxnId="{66060753-07AF-44F6-8388-F8006F710D0D}">
      <dgm:prSet/>
      <dgm:spPr/>
      <dgm:t>
        <a:bodyPr/>
        <a:lstStyle/>
        <a:p>
          <a:endParaRPr lang="en-US"/>
        </a:p>
      </dgm:t>
    </dgm:pt>
    <dgm:pt modelId="{DBE28DF6-DFEF-411E-AD37-F7191C03B914}" type="sibTrans" cxnId="{66060753-07AF-44F6-8388-F8006F710D0D}">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55BD0437-56BB-4B6A-B012-F96CBAFCAECA}">
      <dgm:prSet phldrT="[Text]"/>
      <dgm:spPr/>
      <dgm:t>
        <a:bodyPr/>
        <a:lstStyle/>
        <a:p>
          <a:r>
            <a:rPr lang="en-US" dirty="0"/>
            <a:t>Biogeochemical cycles</a:t>
          </a:r>
        </a:p>
      </dgm:t>
    </dgm:pt>
    <dgm:pt modelId="{8D3DE482-CF17-4B8C-AB3B-F969A4E2CE33}" type="parTrans" cxnId="{D39546CB-B771-4765-A6F4-028A04E459E5}">
      <dgm:prSet/>
      <dgm:spPr/>
      <dgm:t>
        <a:bodyPr/>
        <a:lstStyle/>
        <a:p>
          <a:endParaRPr lang="en-US"/>
        </a:p>
      </dgm:t>
    </dgm:pt>
    <dgm:pt modelId="{332F48E6-728F-4A5B-BC48-D90EE0C2C145}" type="sibTrans" cxnId="{D39546CB-B771-4765-A6F4-028A04E459E5}">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814BA3C6-6979-4E8B-835D-71B7F8A72062}">
      <dgm:prSet phldrT="[Text]"/>
      <dgm:spPr/>
      <dgm:t>
        <a:bodyPr/>
        <a:lstStyle/>
        <a:p>
          <a:r>
            <a:rPr lang="en-US" dirty="0"/>
            <a:t>Atmospheric chemistry</a:t>
          </a:r>
        </a:p>
      </dgm:t>
    </dgm:pt>
    <dgm:pt modelId="{C03D3F2B-31AA-4CA4-AF9A-91DD05CBFAC6}" type="parTrans" cxnId="{9C84B52A-D2C8-4629-90F1-E4BB04C5306A}">
      <dgm:prSet/>
      <dgm:spPr/>
      <dgm:t>
        <a:bodyPr/>
        <a:lstStyle/>
        <a:p>
          <a:endParaRPr lang="en-US"/>
        </a:p>
      </dgm:t>
    </dgm:pt>
    <dgm:pt modelId="{0F11F3FB-748B-409A-A104-119BF3DD04EC}" type="sibTrans" cxnId="{9C84B52A-D2C8-4629-90F1-E4BB04C5306A}">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AEAE60D7-5E21-40B9-BA51-7BE05E0B5BE2}" type="pres">
      <dgm:prSet presAssocID="{B73D161D-FBCD-4D2C-99DB-0AA435020B23}" presName="Name0" presStyleCnt="0">
        <dgm:presLayoutVars>
          <dgm:chMax val="7"/>
          <dgm:chPref val="7"/>
          <dgm:dir/>
        </dgm:presLayoutVars>
      </dgm:prSet>
      <dgm:spPr/>
    </dgm:pt>
    <dgm:pt modelId="{6AF63F77-046D-4693-871C-94C49F876221}" type="pres">
      <dgm:prSet presAssocID="{B73D161D-FBCD-4D2C-99DB-0AA435020B23}" presName="Name1" presStyleCnt="0"/>
      <dgm:spPr/>
    </dgm:pt>
    <dgm:pt modelId="{3CD0E710-52AB-46CB-8CD4-5882020E4E65}" type="pres">
      <dgm:prSet presAssocID="{5A0E83BA-3504-45AD-95C4-36B5F0EF36F2}" presName="picture_1" presStyleCnt="0"/>
      <dgm:spPr/>
    </dgm:pt>
    <dgm:pt modelId="{4E826A6D-88A7-4599-ABDB-A12219F09672}" type="pres">
      <dgm:prSet presAssocID="{5A0E83BA-3504-45AD-95C4-36B5F0EF36F2}" presName="pictureRepeatNode" presStyleLbl="alignImgPlace1" presStyleIdx="0" presStyleCnt="5" custScaleX="93221" custScaleY="93221"/>
      <dgm:spPr/>
    </dgm:pt>
    <dgm:pt modelId="{3A3C87E0-F186-4D15-BAE6-F2173EBBFFC7}" type="pres">
      <dgm:prSet presAssocID="{53D7E4AA-AC36-4CE4-BE50-575161DC3DB7}" presName="text_1" presStyleLbl="node1" presStyleIdx="0" presStyleCnt="0" custScaleY="61574" custLinFactNeighborX="-7147" custLinFactNeighborY="2658">
        <dgm:presLayoutVars>
          <dgm:bulletEnabled val="1"/>
        </dgm:presLayoutVars>
      </dgm:prSet>
      <dgm:spPr/>
    </dgm:pt>
    <dgm:pt modelId="{FF83CBD1-5C65-4CCF-BF9B-9BE0373BD36A}" type="pres">
      <dgm:prSet presAssocID="{06AAE97D-7159-4BBE-A755-A7D988EBE5C6}" presName="picture_2" presStyleCnt="0"/>
      <dgm:spPr/>
    </dgm:pt>
    <dgm:pt modelId="{F5B50328-B70E-4048-8F84-0717131A1DA2}" type="pres">
      <dgm:prSet presAssocID="{06AAE97D-7159-4BBE-A755-A7D988EBE5C6}" presName="pictureRepeatNode" presStyleLbl="alignImgPlace1" presStyleIdx="1" presStyleCnt="5" custScaleX="100889" custScaleY="100889"/>
      <dgm:spPr/>
    </dgm:pt>
    <dgm:pt modelId="{3DE4F73B-D752-4FD5-9E6C-568569A53DE7}" type="pres">
      <dgm:prSet presAssocID="{FDF66050-D856-44A7-9D74-0B8B346C7E30}" presName="line_2" presStyleLbl="parChTrans1D1" presStyleIdx="0" presStyleCnt="4"/>
      <dgm:spPr/>
    </dgm:pt>
    <dgm:pt modelId="{2CEAA435-1EAB-48A8-B0D7-BCB2ECA193BF}" type="pres">
      <dgm:prSet presAssocID="{FDF66050-D856-44A7-9D74-0B8B346C7E30}" presName="textparent_2" presStyleLbl="node1" presStyleIdx="0" presStyleCnt="0"/>
      <dgm:spPr/>
    </dgm:pt>
    <dgm:pt modelId="{0FF93ED1-3A0D-4A45-945C-9AFB313E4515}" type="pres">
      <dgm:prSet presAssocID="{FDF66050-D856-44A7-9D74-0B8B346C7E30}" presName="text_2" presStyleLbl="revTx" presStyleIdx="0" presStyleCnt="4">
        <dgm:presLayoutVars>
          <dgm:bulletEnabled val="1"/>
        </dgm:presLayoutVars>
      </dgm:prSet>
      <dgm:spPr/>
    </dgm:pt>
    <dgm:pt modelId="{A888F477-CEBF-459C-8030-0ECF48F2320A}" type="pres">
      <dgm:prSet presAssocID="{DBE28DF6-DFEF-411E-AD37-F7191C03B914}" presName="picture_3" presStyleCnt="0"/>
      <dgm:spPr/>
    </dgm:pt>
    <dgm:pt modelId="{C5FB7C32-D176-407F-B99E-59C41080DEC2}" type="pres">
      <dgm:prSet presAssocID="{DBE28DF6-DFEF-411E-AD37-F7191C03B914}" presName="pictureRepeatNode" presStyleLbl="alignImgPlace1" presStyleIdx="2" presStyleCnt="5" custScaleX="100889" custScaleY="100889"/>
      <dgm:spPr/>
    </dgm:pt>
    <dgm:pt modelId="{A03935DC-ADB2-401A-8E14-0852705E6680}" type="pres">
      <dgm:prSet presAssocID="{14C64169-BC92-45DA-A1C7-F171BD9B7748}" presName="line_3" presStyleLbl="parChTrans1D1" presStyleIdx="1" presStyleCnt="4"/>
      <dgm:spPr/>
    </dgm:pt>
    <dgm:pt modelId="{E6DAB493-D125-47EF-AAFB-424695D20D21}" type="pres">
      <dgm:prSet presAssocID="{14C64169-BC92-45DA-A1C7-F171BD9B7748}" presName="textparent_3" presStyleLbl="node1" presStyleIdx="0" presStyleCnt="0"/>
      <dgm:spPr/>
    </dgm:pt>
    <dgm:pt modelId="{D37EE84E-0424-4434-978F-20BB50712D31}" type="pres">
      <dgm:prSet presAssocID="{14C64169-BC92-45DA-A1C7-F171BD9B7748}" presName="text_3" presStyleLbl="revTx" presStyleIdx="1" presStyleCnt="4">
        <dgm:presLayoutVars>
          <dgm:bulletEnabled val="1"/>
        </dgm:presLayoutVars>
      </dgm:prSet>
      <dgm:spPr/>
    </dgm:pt>
    <dgm:pt modelId="{EE592B79-66BF-4CEF-AA64-2C7B3AA1E120}" type="pres">
      <dgm:prSet presAssocID="{332F48E6-728F-4A5B-BC48-D90EE0C2C145}" presName="picture_4" presStyleCnt="0"/>
      <dgm:spPr/>
    </dgm:pt>
    <dgm:pt modelId="{EE84DC9F-A4C2-4E2F-BA46-609672ADC726}" type="pres">
      <dgm:prSet presAssocID="{332F48E6-728F-4A5B-BC48-D90EE0C2C145}" presName="pictureRepeatNode" presStyleLbl="alignImgPlace1" presStyleIdx="3" presStyleCnt="5" custScaleX="100889" custScaleY="100889"/>
      <dgm:spPr/>
    </dgm:pt>
    <dgm:pt modelId="{D2D11AD5-5B42-4F48-807D-E8BA281859F8}" type="pres">
      <dgm:prSet presAssocID="{55BD0437-56BB-4B6A-B012-F96CBAFCAECA}" presName="line_4" presStyleLbl="parChTrans1D1" presStyleIdx="2" presStyleCnt="4"/>
      <dgm:spPr/>
    </dgm:pt>
    <dgm:pt modelId="{98FB0725-38AF-4AF4-9A9D-E148FD29B98A}" type="pres">
      <dgm:prSet presAssocID="{55BD0437-56BB-4B6A-B012-F96CBAFCAECA}" presName="textparent_4" presStyleLbl="node1" presStyleIdx="0" presStyleCnt="0"/>
      <dgm:spPr/>
    </dgm:pt>
    <dgm:pt modelId="{C2C627FA-F4F8-47B6-8286-E0EDC7C3D8BE}" type="pres">
      <dgm:prSet presAssocID="{55BD0437-56BB-4B6A-B012-F96CBAFCAECA}" presName="text_4" presStyleLbl="revTx" presStyleIdx="2" presStyleCnt="4">
        <dgm:presLayoutVars>
          <dgm:bulletEnabled val="1"/>
        </dgm:presLayoutVars>
      </dgm:prSet>
      <dgm:spPr/>
    </dgm:pt>
    <dgm:pt modelId="{DDE9C1C3-3FC4-415E-B3E4-CF23B01C72FE}" type="pres">
      <dgm:prSet presAssocID="{0F11F3FB-748B-409A-A104-119BF3DD04EC}" presName="picture_5" presStyleCnt="0"/>
      <dgm:spPr/>
    </dgm:pt>
    <dgm:pt modelId="{22590BAC-A5F2-4F9C-B955-F0641FB6986C}" type="pres">
      <dgm:prSet presAssocID="{0F11F3FB-748B-409A-A104-119BF3DD04EC}" presName="pictureRepeatNode" presStyleLbl="alignImgPlace1" presStyleIdx="4" presStyleCnt="5" custScaleX="100889" custScaleY="100889"/>
      <dgm:spPr/>
    </dgm:pt>
    <dgm:pt modelId="{E90215CA-E0B7-497D-BF76-351E687F5FD3}" type="pres">
      <dgm:prSet presAssocID="{814BA3C6-6979-4E8B-835D-71B7F8A72062}" presName="line_5" presStyleLbl="parChTrans1D1" presStyleIdx="3" presStyleCnt="4"/>
      <dgm:spPr/>
    </dgm:pt>
    <dgm:pt modelId="{96017A33-5636-4819-93A7-A8FAE1B29AB1}" type="pres">
      <dgm:prSet presAssocID="{814BA3C6-6979-4E8B-835D-71B7F8A72062}" presName="textparent_5" presStyleLbl="node1" presStyleIdx="0" presStyleCnt="0"/>
      <dgm:spPr/>
    </dgm:pt>
    <dgm:pt modelId="{200F8164-1D7D-4B30-AF9F-4F2FF889CF68}" type="pres">
      <dgm:prSet presAssocID="{814BA3C6-6979-4E8B-835D-71B7F8A72062}" presName="text_5" presStyleLbl="revTx" presStyleIdx="3" presStyleCnt="4">
        <dgm:presLayoutVars>
          <dgm:bulletEnabled val="1"/>
        </dgm:presLayoutVars>
      </dgm:prSet>
      <dgm:spPr/>
    </dgm:pt>
  </dgm:ptLst>
  <dgm:cxnLst>
    <dgm:cxn modelId="{809B0E02-AC25-4BB6-BEE6-4E9EE1384F8A}" type="presOf" srcId="{5A0E83BA-3504-45AD-95C4-36B5F0EF36F2}" destId="{4E826A6D-88A7-4599-ABDB-A12219F09672}" srcOrd="0" destOrd="0" presId="urn:microsoft.com/office/officeart/2008/layout/CircularPictureCallout"/>
    <dgm:cxn modelId="{10CFD81D-5116-4AA0-A44D-C5D859CDD079}" type="presOf" srcId="{06AAE97D-7159-4BBE-A755-A7D988EBE5C6}" destId="{F5B50328-B70E-4048-8F84-0717131A1DA2}" srcOrd="0" destOrd="0" presId="urn:microsoft.com/office/officeart/2008/layout/CircularPictureCallout"/>
    <dgm:cxn modelId="{9C84B52A-D2C8-4629-90F1-E4BB04C5306A}" srcId="{B73D161D-FBCD-4D2C-99DB-0AA435020B23}" destId="{814BA3C6-6979-4E8B-835D-71B7F8A72062}" srcOrd="4" destOrd="0" parTransId="{C03D3F2B-31AA-4CA4-AF9A-91DD05CBFAC6}" sibTransId="{0F11F3FB-748B-409A-A104-119BF3DD04EC}"/>
    <dgm:cxn modelId="{6EBA662F-746A-4D5A-96D7-D9FB3D66F8B4}" type="presOf" srcId="{14C64169-BC92-45DA-A1C7-F171BD9B7748}" destId="{D37EE84E-0424-4434-978F-20BB50712D31}" srcOrd="0" destOrd="0" presId="urn:microsoft.com/office/officeart/2008/layout/CircularPictureCallout"/>
    <dgm:cxn modelId="{F61E1A3C-FE97-44EF-8253-A0A3DF9CD308}" type="presOf" srcId="{332F48E6-728F-4A5B-BC48-D90EE0C2C145}" destId="{EE84DC9F-A4C2-4E2F-BA46-609672ADC726}" srcOrd="0" destOrd="0" presId="urn:microsoft.com/office/officeart/2008/layout/CircularPictureCallout"/>
    <dgm:cxn modelId="{675A7F6D-92B8-4DF3-A9AA-A965C9E4C4CF}" srcId="{B73D161D-FBCD-4D2C-99DB-0AA435020B23}" destId="{53D7E4AA-AC36-4CE4-BE50-575161DC3DB7}" srcOrd="0" destOrd="0" parTransId="{46F46F5F-87BE-4FE4-B417-B9C36A7CFD5C}" sibTransId="{5A0E83BA-3504-45AD-95C4-36B5F0EF36F2}"/>
    <dgm:cxn modelId="{F194A96D-4F90-427D-BE85-AAC9561155C8}" type="presOf" srcId="{53D7E4AA-AC36-4CE4-BE50-575161DC3DB7}" destId="{3A3C87E0-F186-4D15-BAE6-F2173EBBFFC7}" srcOrd="0" destOrd="0" presId="urn:microsoft.com/office/officeart/2008/layout/CircularPictureCallout"/>
    <dgm:cxn modelId="{66060753-07AF-44F6-8388-F8006F710D0D}" srcId="{B73D161D-FBCD-4D2C-99DB-0AA435020B23}" destId="{14C64169-BC92-45DA-A1C7-F171BD9B7748}" srcOrd="2" destOrd="0" parTransId="{8E11884B-1E14-4827-ACCD-6652721BE633}" sibTransId="{DBE28DF6-DFEF-411E-AD37-F7191C03B914}"/>
    <dgm:cxn modelId="{AF47AB85-58D6-462D-B25B-E018493CD7BD}" type="presOf" srcId="{55BD0437-56BB-4B6A-B012-F96CBAFCAECA}" destId="{C2C627FA-F4F8-47B6-8286-E0EDC7C3D8BE}" srcOrd="0" destOrd="0" presId="urn:microsoft.com/office/officeart/2008/layout/CircularPictureCallout"/>
    <dgm:cxn modelId="{06259B8B-012D-4133-B4AE-D343DC6B9945}" type="presOf" srcId="{B73D161D-FBCD-4D2C-99DB-0AA435020B23}" destId="{AEAE60D7-5E21-40B9-BA51-7BE05E0B5BE2}" srcOrd="0" destOrd="0" presId="urn:microsoft.com/office/officeart/2008/layout/CircularPictureCallout"/>
    <dgm:cxn modelId="{FD887EC5-D97A-4804-AA85-C74F1A322690}" srcId="{B73D161D-FBCD-4D2C-99DB-0AA435020B23}" destId="{FDF66050-D856-44A7-9D74-0B8B346C7E30}" srcOrd="1" destOrd="0" parTransId="{4BA6C6AB-6546-48E1-A968-D438A5466276}" sibTransId="{06AAE97D-7159-4BBE-A755-A7D988EBE5C6}"/>
    <dgm:cxn modelId="{D39546CB-B771-4765-A6F4-028A04E459E5}" srcId="{B73D161D-FBCD-4D2C-99DB-0AA435020B23}" destId="{55BD0437-56BB-4B6A-B012-F96CBAFCAECA}" srcOrd="3" destOrd="0" parTransId="{8D3DE482-CF17-4B8C-AB3B-F969A4E2CE33}" sibTransId="{332F48E6-728F-4A5B-BC48-D90EE0C2C145}"/>
    <dgm:cxn modelId="{DA9B5FCF-8E5C-4811-AA01-8921732D43D7}" type="presOf" srcId="{FDF66050-D856-44A7-9D74-0B8B346C7E30}" destId="{0FF93ED1-3A0D-4A45-945C-9AFB313E4515}" srcOrd="0" destOrd="0" presId="urn:microsoft.com/office/officeart/2008/layout/CircularPictureCallout"/>
    <dgm:cxn modelId="{C49281E1-9715-4F11-8BB2-A3C554763340}" type="presOf" srcId="{DBE28DF6-DFEF-411E-AD37-F7191C03B914}" destId="{C5FB7C32-D176-407F-B99E-59C41080DEC2}" srcOrd="0" destOrd="0" presId="urn:microsoft.com/office/officeart/2008/layout/CircularPictureCallout"/>
    <dgm:cxn modelId="{C45011F1-0FC8-4813-B21C-57DA8031A598}" type="presOf" srcId="{814BA3C6-6979-4E8B-835D-71B7F8A72062}" destId="{200F8164-1D7D-4B30-AF9F-4F2FF889CF68}" srcOrd="0" destOrd="0" presId="urn:microsoft.com/office/officeart/2008/layout/CircularPictureCallout"/>
    <dgm:cxn modelId="{3AC45DFA-4BA6-49B6-ABE8-4113593DA291}" type="presOf" srcId="{0F11F3FB-748B-409A-A104-119BF3DD04EC}" destId="{22590BAC-A5F2-4F9C-B955-F0641FB6986C}" srcOrd="0" destOrd="0" presId="urn:microsoft.com/office/officeart/2008/layout/CircularPictureCallout"/>
    <dgm:cxn modelId="{980751FB-8DBD-4512-8232-92A9CACA9D04}" type="presParOf" srcId="{AEAE60D7-5E21-40B9-BA51-7BE05E0B5BE2}" destId="{6AF63F77-046D-4693-871C-94C49F876221}" srcOrd="0" destOrd="0" presId="urn:microsoft.com/office/officeart/2008/layout/CircularPictureCallout"/>
    <dgm:cxn modelId="{4496CE81-3C36-4FA5-9326-2AA5CA7EAA22}" type="presParOf" srcId="{6AF63F77-046D-4693-871C-94C49F876221}" destId="{3CD0E710-52AB-46CB-8CD4-5882020E4E65}" srcOrd="0" destOrd="0" presId="urn:microsoft.com/office/officeart/2008/layout/CircularPictureCallout"/>
    <dgm:cxn modelId="{AB4376E1-D0FF-4E6D-A19E-4238A2D8309C}" type="presParOf" srcId="{3CD0E710-52AB-46CB-8CD4-5882020E4E65}" destId="{4E826A6D-88A7-4599-ABDB-A12219F09672}" srcOrd="0" destOrd="0" presId="urn:microsoft.com/office/officeart/2008/layout/CircularPictureCallout"/>
    <dgm:cxn modelId="{52DA6759-6A72-456A-8B9A-82425B4A168E}" type="presParOf" srcId="{6AF63F77-046D-4693-871C-94C49F876221}" destId="{3A3C87E0-F186-4D15-BAE6-F2173EBBFFC7}" srcOrd="1" destOrd="0" presId="urn:microsoft.com/office/officeart/2008/layout/CircularPictureCallout"/>
    <dgm:cxn modelId="{328080F2-214A-419B-863A-172D1BBC9C8F}" type="presParOf" srcId="{6AF63F77-046D-4693-871C-94C49F876221}" destId="{FF83CBD1-5C65-4CCF-BF9B-9BE0373BD36A}" srcOrd="2" destOrd="0" presId="urn:microsoft.com/office/officeart/2008/layout/CircularPictureCallout"/>
    <dgm:cxn modelId="{B3DE9069-D719-45B8-A5F3-3F08D8C6621D}" type="presParOf" srcId="{FF83CBD1-5C65-4CCF-BF9B-9BE0373BD36A}" destId="{F5B50328-B70E-4048-8F84-0717131A1DA2}" srcOrd="0" destOrd="0" presId="urn:microsoft.com/office/officeart/2008/layout/CircularPictureCallout"/>
    <dgm:cxn modelId="{F82E4A87-9CFF-4C69-A889-5DB9E8998205}" type="presParOf" srcId="{6AF63F77-046D-4693-871C-94C49F876221}" destId="{3DE4F73B-D752-4FD5-9E6C-568569A53DE7}" srcOrd="3" destOrd="0" presId="urn:microsoft.com/office/officeart/2008/layout/CircularPictureCallout"/>
    <dgm:cxn modelId="{EA3C163E-5FFF-4031-ABE1-7D1BB1C6F6C9}" type="presParOf" srcId="{6AF63F77-046D-4693-871C-94C49F876221}" destId="{2CEAA435-1EAB-48A8-B0D7-BCB2ECA193BF}" srcOrd="4" destOrd="0" presId="urn:microsoft.com/office/officeart/2008/layout/CircularPictureCallout"/>
    <dgm:cxn modelId="{82A9EAAC-3C37-44DB-9559-A4CD1A2FDA25}" type="presParOf" srcId="{2CEAA435-1EAB-48A8-B0D7-BCB2ECA193BF}" destId="{0FF93ED1-3A0D-4A45-945C-9AFB313E4515}" srcOrd="0" destOrd="0" presId="urn:microsoft.com/office/officeart/2008/layout/CircularPictureCallout"/>
    <dgm:cxn modelId="{8999C6C1-9401-4A7D-A19D-F87611D656CE}" type="presParOf" srcId="{6AF63F77-046D-4693-871C-94C49F876221}" destId="{A888F477-CEBF-459C-8030-0ECF48F2320A}" srcOrd="5" destOrd="0" presId="urn:microsoft.com/office/officeart/2008/layout/CircularPictureCallout"/>
    <dgm:cxn modelId="{7197D9B2-E60F-4327-AA86-2C13DED7D10F}" type="presParOf" srcId="{A888F477-CEBF-459C-8030-0ECF48F2320A}" destId="{C5FB7C32-D176-407F-B99E-59C41080DEC2}" srcOrd="0" destOrd="0" presId="urn:microsoft.com/office/officeart/2008/layout/CircularPictureCallout"/>
    <dgm:cxn modelId="{336525C2-FC50-424B-ACDD-F87387663E58}" type="presParOf" srcId="{6AF63F77-046D-4693-871C-94C49F876221}" destId="{A03935DC-ADB2-401A-8E14-0852705E6680}" srcOrd="6" destOrd="0" presId="urn:microsoft.com/office/officeart/2008/layout/CircularPictureCallout"/>
    <dgm:cxn modelId="{0A6641EE-2A9C-41AA-B0F1-A1BCC13E09E5}" type="presParOf" srcId="{6AF63F77-046D-4693-871C-94C49F876221}" destId="{E6DAB493-D125-47EF-AAFB-424695D20D21}" srcOrd="7" destOrd="0" presId="urn:microsoft.com/office/officeart/2008/layout/CircularPictureCallout"/>
    <dgm:cxn modelId="{087F97B5-A575-41F8-9BB5-EA1BBA7F1816}" type="presParOf" srcId="{E6DAB493-D125-47EF-AAFB-424695D20D21}" destId="{D37EE84E-0424-4434-978F-20BB50712D31}" srcOrd="0" destOrd="0" presId="urn:microsoft.com/office/officeart/2008/layout/CircularPictureCallout"/>
    <dgm:cxn modelId="{7EDA9EB3-9E9D-45E5-BFF0-256D3523978A}" type="presParOf" srcId="{6AF63F77-046D-4693-871C-94C49F876221}" destId="{EE592B79-66BF-4CEF-AA64-2C7B3AA1E120}" srcOrd="8" destOrd="0" presId="urn:microsoft.com/office/officeart/2008/layout/CircularPictureCallout"/>
    <dgm:cxn modelId="{01CC7572-1019-4318-899C-AA1E6522D318}" type="presParOf" srcId="{EE592B79-66BF-4CEF-AA64-2C7B3AA1E120}" destId="{EE84DC9F-A4C2-4E2F-BA46-609672ADC726}" srcOrd="0" destOrd="0" presId="urn:microsoft.com/office/officeart/2008/layout/CircularPictureCallout"/>
    <dgm:cxn modelId="{8A476F31-BCAA-4335-B889-10A85845D385}" type="presParOf" srcId="{6AF63F77-046D-4693-871C-94C49F876221}" destId="{D2D11AD5-5B42-4F48-807D-E8BA281859F8}" srcOrd="9" destOrd="0" presId="urn:microsoft.com/office/officeart/2008/layout/CircularPictureCallout"/>
    <dgm:cxn modelId="{9DF0D471-4FD9-43E8-840D-AB8DC9E5156F}" type="presParOf" srcId="{6AF63F77-046D-4693-871C-94C49F876221}" destId="{98FB0725-38AF-4AF4-9A9D-E148FD29B98A}" srcOrd="10" destOrd="0" presId="urn:microsoft.com/office/officeart/2008/layout/CircularPictureCallout"/>
    <dgm:cxn modelId="{FAEA991D-31E2-40A8-A9C5-959780F811F3}" type="presParOf" srcId="{98FB0725-38AF-4AF4-9A9D-E148FD29B98A}" destId="{C2C627FA-F4F8-47B6-8286-E0EDC7C3D8BE}" srcOrd="0" destOrd="0" presId="urn:microsoft.com/office/officeart/2008/layout/CircularPictureCallout"/>
    <dgm:cxn modelId="{3A533F4E-1F5E-4212-9E42-57018E723032}" type="presParOf" srcId="{6AF63F77-046D-4693-871C-94C49F876221}" destId="{DDE9C1C3-3FC4-415E-B3E4-CF23B01C72FE}" srcOrd="11" destOrd="0" presId="urn:microsoft.com/office/officeart/2008/layout/CircularPictureCallout"/>
    <dgm:cxn modelId="{6A97F77F-D1B3-45D9-A512-F3CB7CB63A4E}" type="presParOf" srcId="{DDE9C1C3-3FC4-415E-B3E4-CF23B01C72FE}" destId="{22590BAC-A5F2-4F9C-B955-F0641FB6986C}" srcOrd="0" destOrd="0" presId="urn:microsoft.com/office/officeart/2008/layout/CircularPictureCallout"/>
    <dgm:cxn modelId="{34ADBEA2-61C5-4BC4-A858-3BA852ED4248}" type="presParOf" srcId="{6AF63F77-046D-4693-871C-94C49F876221}" destId="{E90215CA-E0B7-497D-BF76-351E687F5FD3}" srcOrd="12" destOrd="0" presId="urn:microsoft.com/office/officeart/2008/layout/CircularPictureCallout"/>
    <dgm:cxn modelId="{B6DBBF63-F6C2-4853-8609-01BA25E684BC}" type="presParOf" srcId="{6AF63F77-046D-4693-871C-94C49F876221}" destId="{96017A33-5636-4819-93A7-A8FAE1B29AB1}" srcOrd="13" destOrd="0" presId="urn:microsoft.com/office/officeart/2008/layout/CircularPictureCallout"/>
    <dgm:cxn modelId="{0B43170F-4DC7-41D8-9B09-AC4C762020E3}" type="presParOf" srcId="{96017A33-5636-4819-93A7-A8FAE1B29AB1}" destId="{200F8164-1D7D-4B30-AF9F-4F2FF889CF68}"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2E06C1-2AD5-4E8C-A34D-1D7AA9D2A82E}" type="doc">
      <dgm:prSet loTypeId="urn:microsoft.com/office/officeart/2005/8/layout/pList2" loCatId="list" qsTypeId="urn:microsoft.com/office/officeart/2005/8/quickstyle/simple1" qsCatId="simple" csTypeId="urn:microsoft.com/office/officeart/2005/8/colors/accent0_1" csCatId="mainScheme" phldr="1"/>
      <dgm:spPr/>
    </dgm:pt>
    <dgm:pt modelId="{3AF40A55-06DC-422F-AA23-5A664F85F0D4}">
      <dgm:prSet phldrT="[Text]"/>
      <dgm:spPr/>
      <dgm:t>
        <a:bodyPr/>
        <a:lstStyle/>
        <a:p>
          <a:r>
            <a:rPr lang="en-GB" dirty="0"/>
            <a:t>Soil mineralogy</a:t>
          </a:r>
        </a:p>
      </dgm:t>
    </dgm:pt>
    <dgm:pt modelId="{2B3E0739-AF42-4760-B580-73E92F1E8018}" type="parTrans" cxnId="{3854A576-E3AA-43F7-9187-433C2D74381C}">
      <dgm:prSet/>
      <dgm:spPr/>
      <dgm:t>
        <a:bodyPr/>
        <a:lstStyle/>
        <a:p>
          <a:endParaRPr lang="en-GB"/>
        </a:p>
      </dgm:t>
    </dgm:pt>
    <dgm:pt modelId="{CD2CD8F4-3E2A-4605-AF94-998C5BB8C198}" type="sibTrans" cxnId="{3854A576-E3AA-43F7-9187-433C2D74381C}">
      <dgm:prSet/>
      <dgm:spPr/>
      <dgm:t>
        <a:bodyPr/>
        <a:lstStyle/>
        <a:p>
          <a:endParaRPr lang="en-GB"/>
        </a:p>
      </dgm:t>
    </dgm:pt>
    <dgm:pt modelId="{20DE1D06-4BBC-4361-974E-9C6B4FDFC451}">
      <dgm:prSet phldrT="[Text]"/>
      <dgm:spPr/>
      <dgm:t>
        <a:bodyPr/>
        <a:lstStyle/>
        <a:p>
          <a:r>
            <a:rPr lang="en-GB" dirty="0"/>
            <a:t>Emitted size-resolved mineral fractions</a:t>
          </a:r>
        </a:p>
      </dgm:t>
    </dgm:pt>
    <dgm:pt modelId="{8239F4CA-1F3C-48BC-876F-ABC09AAF03D7}" type="parTrans" cxnId="{9E5C2267-89C1-4691-B165-FEFE52C8F9B3}">
      <dgm:prSet/>
      <dgm:spPr/>
      <dgm:t>
        <a:bodyPr/>
        <a:lstStyle/>
        <a:p>
          <a:endParaRPr lang="en-GB"/>
        </a:p>
      </dgm:t>
    </dgm:pt>
    <dgm:pt modelId="{A431F3EB-45C3-4BDA-A514-4B17B5229283}" type="sibTrans" cxnId="{9E5C2267-89C1-4691-B165-FEFE52C8F9B3}">
      <dgm:prSet/>
      <dgm:spPr/>
      <dgm:t>
        <a:bodyPr/>
        <a:lstStyle/>
        <a:p>
          <a:endParaRPr lang="en-GB"/>
        </a:p>
      </dgm:t>
    </dgm:pt>
    <dgm:pt modelId="{B27180AE-73BE-4365-837B-06EDA46267FB}">
      <dgm:prSet phldrT="[Text]"/>
      <dgm:spPr/>
      <dgm:t>
        <a:bodyPr/>
        <a:lstStyle/>
        <a:p>
          <a:r>
            <a:rPr lang="en-GB" dirty="0"/>
            <a:t>Minerals’ atmospheric cycle</a:t>
          </a:r>
        </a:p>
      </dgm:t>
    </dgm:pt>
    <dgm:pt modelId="{FC93973F-BE37-4456-85D2-6EB588D3B410}" type="parTrans" cxnId="{3A15271A-8F14-4E99-B3AD-84DDEA6C9854}">
      <dgm:prSet/>
      <dgm:spPr/>
      <dgm:t>
        <a:bodyPr/>
        <a:lstStyle/>
        <a:p>
          <a:endParaRPr lang="en-GB"/>
        </a:p>
      </dgm:t>
    </dgm:pt>
    <dgm:pt modelId="{81CB20DD-007E-43E7-810E-0D3665F969AD}" type="sibTrans" cxnId="{3A15271A-8F14-4E99-B3AD-84DDEA6C9854}">
      <dgm:prSet/>
      <dgm:spPr/>
      <dgm:t>
        <a:bodyPr/>
        <a:lstStyle/>
        <a:p>
          <a:endParaRPr lang="en-GB"/>
        </a:p>
      </dgm:t>
    </dgm:pt>
    <dgm:pt modelId="{89107EC4-70AA-4EC0-90A2-1539302DAEE7}" type="pres">
      <dgm:prSet presAssocID="{112E06C1-2AD5-4E8C-A34D-1D7AA9D2A82E}" presName="Name0" presStyleCnt="0">
        <dgm:presLayoutVars>
          <dgm:dir/>
          <dgm:resizeHandles val="exact"/>
        </dgm:presLayoutVars>
      </dgm:prSet>
      <dgm:spPr/>
    </dgm:pt>
    <dgm:pt modelId="{FC19401F-B2F5-410F-8D7B-A3A1984C336E}" type="pres">
      <dgm:prSet presAssocID="{112E06C1-2AD5-4E8C-A34D-1D7AA9D2A82E}" presName="bkgdShp" presStyleLbl="alignAccFollowNode1" presStyleIdx="0" presStyleCnt="1"/>
      <dgm:spPr/>
    </dgm:pt>
    <dgm:pt modelId="{25C21566-33D8-46F9-A160-392001E32C10}" type="pres">
      <dgm:prSet presAssocID="{112E06C1-2AD5-4E8C-A34D-1D7AA9D2A82E}" presName="linComp" presStyleCnt="0"/>
      <dgm:spPr/>
    </dgm:pt>
    <dgm:pt modelId="{D239F8F0-3FD2-41BC-AD42-E5A4076E3F14}" type="pres">
      <dgm:prSet presAssocID="{3AF40A55-06DC-422F-AA23-5A664F85F0D4}" presName="compNode" presStyleCnt="0"/>
      <dgm:spPr/>
    </dgm:pt>
    <dgm:pt modelId="{99483806-A3D2-464C-A7B4-A2516A9AB0F8}" type="pres">
      <dgm:prSet presAssocID="{3AF40A55-06DC-422F-AA23-5A664F85F0D4}" presName="node" presStyleLbl="node1" presStyleIdx="0" presStyleCnt="3">
        <dgm:presLayoutVars>
          <dgm:bulletEnabled val="1"/>
        </dgm:presLayoutVars>
      </dgm:prSet>
      <dgm:spPr/>
    </dgm:pt>
    <dgm:pt modelId="{0DFD76FA-B8C5-4657-9A8C-739D16DFE054}" type="pres">
      <dgm:prSet presAssocID="{3AF40A55-06DC-422F-AA23-5A664F85F0D4}" presName="invisiNode" presStyleLbl="node1" presStyleIdx="0" presStyleCnt="3"/>
      <dgm:spPr/>
    </dgm:pt>
    <dgm:pt modelId="{BB7CE00B-508B-476A-9180-CE9EA416FC70}" type="pres">
      <dgm:prSet presAssocID="{3AF40A55-06DC-422F-AA23-5A664F85F0D4}" presName="imagNode" presStyleLbl="fgImgPlace1" presStyleIdx="0" presStyleCnt="3"/>
      <dgm:spPr>
        <a:blipFill rotWithShape="1">
          <a:blip xmlns:r="http://schemas.openxmlformats.org/officeDocument/2006/relationships" r:embed="rId1"/>
          <a:srcRect/>
          <a:stretch>
            <a:fillRect l="-3000" r="-3000"/>
          </a:stretch>
        </a:blipFill>
      </dgm:spPr>
    </dgm:pt>
    <dgm:pt modelId="{F9085C61-0548-4AFE-AD4E-F5639DBDAE9B}" type="pres">
      <dgm:prSet presAssocID="{CD2CD8F4-3E2A-4605-AF94-998C5BB8C198}" presName="sibTrans" presStyleLbl="sibTrans2D1" presStyleIdx="0" presStyleCnt="0"/>
      <dgm:spPr/>
    </dgm:pt>
    <dgm:pt modelId="{E974AF02-2634-4202-B3F1-335EA63A4981}" type="pres">
      <dgm:prSet presAssocID="{20DE1D06-4BBC-4361-974E-9C6B4FDFC451}" presName="compNode" presStyleCnt="0"/>
      <dgm:spPr/>
    </dgm:pt>
    <dgm:pt modelId="{F58E4F7D-DA68-4909-AD6F-3FAD309AD539}" type="pres">
      <dgm:prSet presAssocID="{20DE1D06-4BBC-4361-974E-9C6B4FDFC451}" presName="node" presStyleLbl="node1" presStyleIdx="1" presStyleCnt="3">
        <dgm:presLayoutVars>
          <dgm:bulletEnabled val="1"/>
        </dgm:presLayoutVars>
      </dgm:prSet>
      <dgm:spPr/>
    </dgm:pt>
    <dgm:pt modelId="{00E4A7A2-A7D0-45C0-B9F6-B89402D4E598}" type="pres">
      <dgm:prSet presAssocID="{20DE1D06-4BBC-4361-974E-9C6B4FDFC451}" presName="invisiNode" presStyleLbl="node1" presStyleIdx="1" presStyleCnt="3"/>
      <dgm:spPr/>
    </dgm:pt>
    <dgm:pt modelId="{5CD7665E-B5C2-495D-BAEC-17FC23D99826}" type="pres">
      <dgm:prSet presAssocID="{20DE1D06-4BBC-4361-974E-9C6B4FDFC451}" presName="imagNode" presStyleLbl="fgImgPlace1" presStyleIdx="1" presStyleCnt="3"/>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6444" r="16444"/>
          </a:stretch>
        </a:blipFill>
      </dgm:spPr>
    </dgm:pt>
    <dgm:pt modelId="{BCF9010A-F5C7-4D24-A041-5FB0ABC52ABE}" type="pres">
      <dgm:prSet presAssocID="{A431F3EB-45C3-4BDA-A514-4B17B5229283}" presName="sibTrans" presStyleLbl="sibTrans2D1" presStyleIdx="0" presStyleCnt="0"/>
      <dgm:spPr/>
    </dgm:pt>
    <dgm:pt modelId="{EDED06A3-496E-4FDA-8F1B-5244E16C5EAB}" type="pres">
      <dgm:prSet presAssocID="{B27180AE-73BE-4365-837B-06EDA46267FB}" presName="compNode" presStyleCnt="0"/>
      <dgm:spPr/>
    </dgm:pt>
    <dgm:pt modelId="{75E917C9-CE17-478F-B7C1-D3F6E950DB66}" type="pres">
      <dgm:prSet presAssocID="{B27180AE-73BE-4365-837B-06EDA46267FB}" presName="node" presStyleLbl="node1" presStyleIdx="2" presStyleCnt="3">
        <dgm:presLayoutVars>
          <dgm:bulletEnabled val="1"/>
        </dgm:presLayoutVars>
      </dgm:prSet>
      <dgm:spPr/>
    </dgm:pt>
    <dgm:pt modelId="{F0E3DA41-0FE4-4C2E-A791-1194004B5040}" type="pres">
      <dgm:prSet presAssocID="{B27180AE-73BE-4365-837B-06EDA46267FB}" presName="invisiNode" presStyleLbl="node1" presStyleIdx="2" presStyleCnt="3"/>
      <dgm:spPr/>
    </dgm:pt>
    <dgm:pt modelId="{3A520459-6AC6-4739-BBA5-4803CB74D59E}" type="pres">
      <dgm:prSet presAssocID="{B27180AE-73BE-4365-837B-06EDA46267FB}" presName="imagNode" presStyleLbl="fgImgPlace1" presStyleIdx="2" presStyleCnt="3"/>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4000" r="-4000"/>
          </a:stretch>
        </a:blipFill>
      </dgm:spPr>
    </dgm:pt>
  </dgm:ptLst>
  <dgm:cxnLst>
    <dgm:cxn modelId="{3A15271A-8F14-4E99-B3AD-84DDEA6C9854}" srcId="{112E06C1-2AD5-4E8C-A34D-1D7AA9D2A82E}" destId="{B27180AE-73BE-4365-837B-06EDA46267FB}" srcOrd="2" destOrd="0" parTransId="{FC93973F-BE37-4456-85D2-6EB588D3B410}" sibTransId="{81CB20DD-007E-43E7-810E-0D3665F969AD}"/>
    <dgm:cxn modelId="{8C6DCE1A-C7E5-493F-85A9-DA760D5D8B0F}" type="presOf" srcId="{CD2CD8F4-3E2A-4605-AF94-998C5BB8C198}" destId="{F9085C61-0548-4AFE-AD4E-F5639DBDAE9B}" srcOrd="0" destOrd="0" presId="urn:microsoft.com/office/officeart/2005/8/layout/pList2"/>
    <dgm:cxn modelId="{9E5C2267-89C1-4691-B165-FEFE52C8F9B3}" srcId="{112E06C1-2AD5-4E8C-A34D-1D7AA9D2A82E}" destId="{20DE1D06-4BBC-4361-974E-9C6B4FDFC451}" srcOrd="1" destOrd="0" parTransId="{8239F4CA-1F3C-48BC-876F-ABC09AAF03D7}" sibTransId="{A431F3EB-45C3-4BDA-A514-4B17B5229283}"/>
    <dgm:cxn modelId="{38D49969-8BE6-4420-8644-EEA8E91918B8}" type="presOf" srcId="{B27180AE-73BE-4365-837B-06EDA46267FB}" destId="{75E917C9-CE17-478F-B7C1-D3F6E950DB66}" srcOrd="0" destOrd="0" presId="urn:microsoft.com/office/officeart/2005/8/layout/pList2"/>
    <dgm:cxn modelId="{2DA46772-6D6B-459A-ACD7-A76081E3FD85}" type="presOf" srcId="{112E06C1-2AD5-4E8C-A34D-1D7AA9D2A82E}" destId="{89107EC4-70AA-4EC0-90A2-1539302DAEE7}" srcOrd="0" destOrd="0" presId="urn:microsoft.com/office/officeart/2005/8/layout/pList2"/>
    <dgm:cxn modelId="{684FEA52-DAE5-4A93-B8AA-66CB64F9D719}" type="presOf" srcId="{20DE1D06-4BBC-4361-974E-9C6B4FDFC451}" destId="{F58E4F7D-DA68-4909-AD6F-3FAD309AD539}" srcOrd="0" destOrd="0" presId="urn:microsoft.com/office/officeart/2005/8/layout/pList2"/>
    <dgm:cxn modelId="{3854A576-E3AA-43F7-9187-433C2D74381C}" srcId="{112E06C1-2AD5-4E8C-A34D-1D7AA9D2A82E}" destId="{3AF40A55-06DC-422F-AA23-5A664F85F0D4}" srcOrd="0" destOrd="0" parTransId="{2B3E0739-AF42-4760-B580-73E92F1E8018}" sibTransId="{CD2CD8F4-3E2A-4605-AF94-998C5BB8C198}"/>
    <dgm:cxn modelId="{C6235885-0CB3-41E9-A9FC-8375DA8E90EB}" type="presOf" srcId="{A431F3EB-45C3-4BDA-A514-4B17B5229283}" destId="{BCF9010A-F5C7-4D24-A041-5FB0ABC52ABE}" srcOrd="0" destOrd="0" presId="urn:microsoft.com/office/officeart/2005/8/layout/pList2"/>
    <dgm:cxn modelId="{10D23DE7-A4E5-4989-8FA6-E9C0B15D8938}" type="presOf" srcId="{3AF40A55-06DC-422F-AA23-5A664F85F0D4}" destId="{99483806-A3D2-464C-A7B4-A2516A9AB0F8}" srcOrd="0" destOrd="0" presId="urn:microsoft.com/office/officeart/2005/8/layout/pList2"/>
    <dgm:cxn modelId="{45D5E22F-42E5-4332-B75D-325ED62BCB08}" type="presParOf" srcId="{89107EC4-70AA-4EC0-90A2-1539302DAEE7}" destId="{FC19401F-B2F5-410F-8D7B-A3A1984C336E}" srcOrd="0" destOrd="0" presId="urn:microsoft.com/office/officeart/2005/8/layout/pList2"/>
    <dgm:cxn modelId="{2E4206A7-5AF3-4C88-B611-CCEA7825CF58}" type="presParOf" srcId="{89107EC4-70AA-4EC0-90A2-1539302DAEE7}" destId="{25C21566-33D8-46F9-A160-392001E32C10}" srcOrd="1" destOrd="0" presId="urn:microsoft.com/office/officeart/2005/8/layout/pList2"/>
    <dgm:cxn modelId="{923DEEAD-FD37-43B0-AD43-370F86422CBF}" type="presParOf" srcId="{25C21566-33D8-46F9-A160-392001E32C10}" destId="{D239F8F0-3FD2-41BC-AD42-E5A4076E3F14}" srcOrd="0" destOrd="0" presId="urn:microsoft.com/office/officeart/2005/8/layout/pList2"/>
    <dgm:cxn modelId="{BCCF7619-94BE-448D-9C0A-8216A7AB2610}" type="presParOf" srcId="{D239F8F0-3FD2-41BC-AD42-E5A4076E3F14}" destId="{99483806-A3D2-464C-A7B4-A2516A9AB0F8}" srcOrd="0" destOrd="0" presId="urn:microsoft.com/office/officeart/2005/8/layout/pList2"/>
    <dgm:cxn modelId="{576922F5-309B-49BE-914F-071374FD0DCD}" type="presParOf" srcId="{D239F8F0-3FD2-41BC-AD42-E5A4076E3F14}" destId="{0DFD76FA-B8C5-4657-9A8C-739D16DFE054}" srcOrd="1" destOrd="0" presId="urn:microsoft.com/office/officeart/2005/8/layout/pList2"/>
    <dgm:cxn modelId="{041617B1-AA89-4031-AC04-426138CA4236}" type="presParOf" srcId="{D239F8F0-3FD2-41BC-AD42-E5A4076E3F14}" destId="{BB7CE00B-508B-476A-9180-CE9EA416FC70}" srcOrd="2" destOrd="0" presId="urn:microsoft.com/office/officeart/2005/8/layout/pList2"/>
    <dgm:cxn modelId="{9C51766D-885B-452F-8EA2-8DBEE4BC710C}" type="presParOf" srcId="{25C21566-33D8-46F9-A160-392001E32C10}" destId="{F9085C61-0548-4AFE-AD4E-F5639DBDAE9B}" srcOrd="1" destOrd="0" presId="urn:microsoft.com/office/officeart/2005/8/layout/pList2"/>
    <dgm:cxn modelId="{2FF4AE5A-C897-4D00-B371-A77A3A2BD2A2}" type="presParOf" srcId="{25C21566-33D8-46F9-A160-392001E32C10}" destId="{E974AF02-2634-4202-B3F1-335EA63A4981}" srcOrd="2" destOrd="0" presId="urn:microsoft.com/office/officeart/2005/8/layout/pList2"/>
    <dgm:cxn modelId="{8EF18BAC-3BBB-4845-8CED-37CD0125DADE}" type="presParOf" srcId="{E974AF02-2634-4202-B3F1-335EA63A4981}" destId="{F58E4F7D-DA68-4909-AD6F-3FAD309AD539}" srcOrd="0" destOrd="0" presId="urn:microsoft.com/office/officeart/2005/8/layout/pList2"/>
    <dgm:cxn modelId="{7F6DE3B6-5362-47E5-84D3-253941978F9D}" type="presParOf" srcId="{E974AF02-2634-4202-B3F1-335EA63A4981}" destId="{00E4A7A2-A7D0-45C0-B9F6-B89402D4E598}" srcOrd="1" destOrd="0" presId="urn:microsoft.com/office/officeart/2005/8/layout/pList2"/>
    <dgm:cxn modelId="{4DD68636-FAFE-492A-A201-E9E51EEDAD96}" type="presParOf" srcId="{E974AF02-2634-4202-B3F1-335EA63A4981}" destId="{5CD7665E-B5C2-495D-BAEC-17FC23D99826}" srcOrd="2" destOrd="0" presId="urn:microsoft.com/office/officeart/2005/8/layout/pList2"/>
    <dgm:cxn modelId="{EEEA3BF8-7B58-4D3E-999C-FD94C5832DB4}" type="presParOf" srcId="{25C21566-33D8-46F9-A160-392001E32C10}" destId="{BCF9010A-F5C7-4D24-A041-5FB0ABC52ABE}" srcOrd="3" destOrd="0" presId="urn:microsoft.com/office/officeart/2005/8/layout/pList2"/>
    <dgm:cxn modelId="{A83A0C71-9FFA-4448-BAB2-FDF830B535BD}" type="presParOf" srcId="{25C21566-33D8-46F9-A160-392001E32C10}" destId="{EDED06A3-496E-4FDA-8F1B-5244E16C5EAB}" srcOrd="4" destOrd="0" presId="urn:microsoft.com/office/officeart/2005/8/layout/pList2"/>
    <dgm:cxn modelId="{EBE37255-0442-4826-8EE4-383AFC487209}" type="presParOf" srcId="{EDED06A3-496E-4FDA-8F1B-5244E16C5EAB}" destId="{75E917C9-CE17-478F-B7C1-D3F6E950DB66}" srcOrd="0" destOrd="0" presId="urn:microsoft.com/office/officeart/2005/8/layout/pList2"/>
    <dgm:cxn modelId="{F378299F-2A07-46ED-A7A0-47428583A446}" type="presParOf" srcId="{EDED06A3-496E-4FDA-8F1B-5244E16C5EAB}" destId="{F0E3DA41-0FE4-4C2E-A791-1194004B5040}" srcOrd="1" destOrd="0" presId="urn:microsoft.com/office/officeart/2005/8/layout/pList2"/>
    <dgm:cxn modelId="{2C54F84F-3AA3-42F1-8A2D-C74BFD045D88}" type="presParOf" srcId="{EDED06A3-496E-4FDA-8F1B-5244E16C5EAB}" destId="{3A520459-6AC6-4739-BBA5-4803CB74D59E}"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215CA-E0B7-497D-BF76-351E687F5FD3}">
      <dsp:nvSpPr>
        <dsp:cNvPr id="0" name=""/>
        <dsp:cNvSpPr/>
      </dsp:nvSpPr>
      <dsp:spPr>
        <a:xfrm>
          <a:off x="1981809" y="4592455"/>
          <a:ext cx="3994048"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D11AD5-5B42-4F48-807D-E8BA281859F8}">
      <dsp:nvSpPr>
        <dsp:cNvPr id="0" name=""/>
        <dsp:cNvSpPr/>
      </dsp:nvSpPr>
      <dsp:spPr>
        <a:xfrm>
          <a:off x="1981809" y="3607121"/>
          <a:ext cx="3324995"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3935DC-ADB2-401A-8E14-0852705E6680}">
      <dsp:nvSpPr>
        <dsp:cNvPr id="0" name=""/>
        <dsp:cNvSpPr/>
      </dsp:nvSpPr>
      <dsp:spPr>
        <a:xfrm>
          <a:off x="1981809" y="2414988"/>
          <a:ext cx="3324995"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E4F73B-D752-4FD5-9E6C-568569A53DE7}">
      <dsp:nvSpPr>
        <dsp:cNvPr id="0" name=""/>
        <dsp:cNvSpPr/>
      </dsp:nvSpPr>
      <dsp:spPr>
        <a:xfrm>
          <a:off x="1981809" y="1429654"/>
          <a:ext cx="3994048"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826A6D-88A7-4599-ABDB-A12219F09672}">
      <dsp:nvSpPr>
        <dsp:cNvPr id="0" name=""/>
        <dsp:cNvSpPr/>
      </dsp:nvSpPr>
      <dsp:spPr>
        <a:xfrm>
          <a:off x="91813" y="1121058"/>
          <a:ext cx="3779992" cy="3779992"/>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5282" r="-528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3C87E0-F186-4D15-BAE6-F2173EBBFFC7}">
      <dsp:nvSpPr>
        <dsp:cNvPr id="0" name=""/>
        <dsp:cNvSpPr/>
      </dsp:nvSpPr>
      <dsp:spPr>
        <a:xfrm>
          <a:off x="498777" y="3429413"/>
          <a:ext cx="2595118" cy="82392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l" defTabSz="2755900">
            <a:lnSpc>
              <a:spcPct val="90000"/>
            </a:lnSpc>
            <a:spcBef>
              <a:spcPct val="0"/>
            </a:spcBef>
            <a:spcAft>
              <a:spcPct val="35000"/>
            </a:spcAft>
            <a:buNone/>
          </a:pPr>
          <a:r>
            <a:rPr lang="en-US" sz="6200" kern="1200" dirty="0"/>
            <a:t>Dust</a:t>
          </a:r>
        </a:p>
      </dsp:txBody>
      <dsp:txXfrm>
        <a:off x="498777" y="3429413"/>
        <a:ext cx="2595118" cy="823926"/>
      </dsp:txXfrm>
    </dsp:sp>
    <dsp:sp modelId="{F5B50328-B70E-4048-8F84-0717131A1DA2}">
      <dsp:nvSpPr>
        <dsp:cNvPr id="0" name=""/>
        <dsp:cNvSpPr/>
      </dsp:nvSpPr>
      <dsp:spPr>
        <a:xfrm>
          <a:off x="5525857" y="979653"/>
          <a:ext cx="900002" cy="90000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F93ED1-3A0D-4A45-945C-9AFB313E4515}">
      <dsp:nvSpPr>
        <dsp:cNvPr id="0" name=""/>
        <dsp:cNvSpPr/>
      </dsp:nvSpPr>
      <dsp:spPr>
        <a:xfrm>
          <a:off x="6421894" y="983618"/>
          <a:ext cx="1365098" cy="89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bodyPr>
        <a:lstStyle/>
        <a:p>
          <a:pPr marL="0" lvl="0" indent="0" algn="l" defTabSz="889000">
            <a:lnSpc>
              <a:spcPct val="90000"/>
            </a:lnSpc>
            <a:spcBef>
              <a:spcPct val="0"/>
            </a:spcBef>
            <a:spcAft>
              <a:spcPct val="35000"/>
            </a:spcAft>
            <a:buNone/>
          </a:pPr>
          <a:r>
            <a:rPr lang="en-US" sz="2000" kern="1200" dirty="0"/>
            <a:t>Radiation interaction</a:t>
          </a:r>
        </a:p>
      </dsp:txBody>
      <dsp:txXfrm>
        <a:off x="6421894" y="983618"/>
        <a:ext cx="1365098" cy="892071"/>
      </dsp:txXfrm>
    </dsp:sp>
    <dsp:sp modelId="{C5FB7C32-D176-407F-B99E-59C41080DEC2}">
      <dsp:nvSpPr>
        <dsp:cNvPr id="0" name=""/>
        <dsp:cNvSpPr/>
      </dsp:nvSpPr>
      <dsp:spPr>
        <a:xfrm>
          <a:off x="4856803" y="1964987"/>
          <a:ext cx="900002" cy="90000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7EE84E-0424-4434-978F-20BB50712D31}">
      <dsp:nvSpPr>
        <dsp:cNvPr id="0" name=""/>
        <dsp:cNvSpPr/>
      </dsp:nvSpPr>
      <dsp:spPr>
        <a:xfrm>
          <a:off x="5752840" y="1968952"/>
          <a:ext cx="1271202" cy="89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bodyPr>
        <a:lstStyle/>
        <a:p>
          <a:pPr marL="0" lvl="0" indent="0" algn="l" defTabSz="889000">
            <a:lnSpc>
              <a:spcPct val="90000"/>
            </a:lnSpc>
            <a:spcBef>
              <a:spcPct val="0"/>
            </a:spcBef>
            <a:spcAft>
              <a:spcPct val="35000"/>
            </a:spcAft>
            <a:buNone/>
          </a:pPr>
          <a:r>
            <a:rPr lang="en-US" sz="2000" kern="1200" dirty="0"/>
            <a:t>Cloud formation</a:t>
          </a:r>
        </a:p>
      </dsp:txBody>
      <dsp:txXfrm>
        <a:off x="5752840" y="1968952"/>
        <a:ext cx="1271202" cy="892071"/>
      </dsp:txXfrm>
    </dsp:sp>
    <dsp:sp modelId="{EE84DC9F-A4C2-4E2F-BA46-609672ADC726}">
      <dsp:nvSpPr>
        <dsp:cNvPr id="0" name=""/>
        <dsp:cNvSpPr/>
      </dsp:nvSpPr>
      <dsp:spPr>
        <a:xfrm>
          <a:off x="4856803" y="3157120"/>
          <a:ext cx="900002" cy="900002"/>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C627FA-F4F8-47B6-8286-E0EDC7C3D8BE}">
      <dsp:nvSpPr>
        <dsp:cNvPr id="0" name=""/>
        <dsp:cNvSpPr/>
      </dsp:nvSpPr>
      <dsp:spPr>
        <a:xfrm>
          <a:off x="5752840" y="3161085"/>
          <a:ext cx="1986253" cy="89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bodyPr>
        <a:lstStyle/>
        <a:p>
          <a:pPr marL="0" lvl="0" indent="0" algn="l" defTabSz="889000">
            <a:lnSpc>
              <a:spcPct val="90000"/>
            </a:lnSpc>
            <a:spcBef>
              <a:spcPct val="0"/>
            </a:spcBef>
            <a:spcAft>
              <a:spcPct val="35000"/>
            </a:spcAft>
            <a:buNone/>
          </a:pPr>
          <a:r>
            <a:rPr lang="en-US" sz="2000" kern="1200" dirty="0"/>
            <a:t>Biogeochemical cycles</a:t>
          </a:r>
        </a:p>
      </dsp:txBody>
      <dsp:txXfrm>
        <a:off x="5752840" y="3161085"/>
        <a:ext cx="1986253" cy="892071"/>
      </dsp:txXfrm>
    </dsp:sp>
    <dsp:sp modelId="{22590BAC-A5F2-4F9C-B955-F0641FB6986C}">
      <dsp:nvSpPr>
        <dsp:cNvPr id="0" name=""/>
        <dsp:cNvSpPr/>
      </dsp:nvSpPr>
      <dsp:spPr>
        <a:xfrm>
          <a:off x="5525857" y="4142453"/>
          <a:ext cx="900002" cy="900002"/>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0F8164-1D7D-4B30-AF9F-4F2FF889CF68}">
      <dsp:nvSpPr>
        <dsp:cNvPr id="0" name=""/>
        <dsp:cNvSpPr/>
      </dsp:nvSpPr>
      <dsp:spPr>
        <a:xfrm>
          <a:off x="6421894" y="4146419"/>
          <a:ext cx="1596035" cy="892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bodyPr>
        <a:lstStyle/>
        <a:p>
          <a:pPr marL="0" lvl="0" indent="0" algn="l" defTabSz="889000">
            <a:lnSpc>
              <a:spcPct val="90000"/>
            </a:lnSpc>
            <a:spcBef>
              <a:spcPct val="0"/>
            </a:spcBef>
            <a:spcAft>
              <a:spcPct val="35000"/>
            </a:spcAft>
            <a:buNone/>
          </a:pPr>
          <a:r>
            <a:rPr lang="en-US" sz="2000" kern="1200" dirty="0"/>
            <a:t>Atmospheric chemistry</a:t>
          </a:r>
        </a:p>
      </dsp:txBody>
      <dsp:txXfrm>
        <a:off x="6421894" y="4146419"/>
        <a:ext cx="1596035" cy="8920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9401F-B2F5-410F-8D7B-A3A1984C336E}">
      <dsp:nvSpPr>
        <dsp:cNvPr id="0" name=""/>
        <dsp:cNvSpPr/>
      </dsp:nvSpPr>
      <dsp:spPr>
        <a:xfrm>
          <a:off x="0" y="0"/>
          <a:ext cx="8655050" cy="2326719"/>
        </a:xfrm>
        <a:prstGeom prst="roundRect">
          <a:avLst>
            <a:gd name="adj" fmla="val 10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7CE00B-508B-476A-9180-CE9EA416FC70}">
      <dsp:nvSpPr>
        <dsp:cNvPr id="0" name=""/>
        <dsp:cNvSpPr/>
      </dsp:nvSpPr>
      <dsp:spPr>
        <a:xfrm>
          <a:off x="259651" y="310229"/>
          <a:ext cx="2542420" cy="1706261"/>
        </a:xfrm>
        <a:prstGeom prst="roundRect">
          <a:avLst>
            <a:gd name="adj" fmla="val 10000"/>
          </a:avLst>
        </a:prstGeom>
        <a:blipFill rotWithShape="1">
          <a:blip xmlns:r="http://schemas.openxmlformats.org/officeDocument/2006/relationships" r:embed="rId1"/>
          <a:srcRect/>
          <a:stretch>
            <a:fillRect l="-3000" r="-3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483806-A3D2-464C-A7B4-A2516A9AB0F8}">
      <dsp:nvSpPr>
        <dsp:cNvPr id="0" name=""/>
        <dsp:cNvSpPr/>
      </dsp:nvSpPr>
      <dsp:spPr>
        <a:xfrm rot="10800000">
          <a:off x="259651" y="2326719"/>
          <a:ext cx="2542420" cy="2843768"/>
        </a:xfrm>
        <a:prstGeom prst="round2SameRect">
          <a:avLst>
            <a:gd name="adj1" fmla="val 105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GB" sz="2800" kern="1200" dirty="0"/>
            <a:t>Soil mineralogy</a:t>
          </a:r>
        </a:p>
      </dsp:txBody>
      <dsp:txXfrm rot="10800000">
        <a:off x="337839" y="2326719"/>
        <a:ext cx="2386044" cy="2765580"/>
      </dsp:txXfrm>
    </dsp:sp>
    <dsp:sp modelId="{5CD7665E-B5C2-495D-BAEC-17FC23D99826}">
      <dsp:nvSpPr>
        <dsp:cNvPr id="0" name=""/>
        <dsp:cNvSpPr/>
      </dsp:nvSpPr>
      <dsp:spPr>
        <a:xfrm>
          <a:off x="3056314" y="310229"/>
          <a:ext cx="2542420" cy="1706261"/>
        </a:xfrm>
        <a:prstGeom prst="roundRect">
          <a:avLst>
            <a:gd name="adj" fmla="val 10000"/>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6444" r="16444"/>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8E4F7D-DA68-4909-AD6F-3FAD309AD539}">
      <dsp:nvSpPr>
        <dsp:cNvPr id="0" name=""/>
        <dsp:cNvSpPr/>
      </dsp:nvSpPr>
      <dsp:spPr>
        <a:xfrm rot="10800000">
          <a:off x="3056314" y="2326719"/>
          <a:ext cx="2542420" cy="2843768"/>
        </a:xfrm>
        <a:prstGeom prst="round2SameRect">
          <a:avLst>
            <a:gd name="adj1" fmla="val 105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GB" sz="2800" kern="1200" dirty="0"/>
            <a:t>Emitted size-resolved mineral fractions</a:t>
          </a:r>
        </a:p>
      </dsp:txBody>
      <dsp:txXfrm rot="10800000">
        <a:off x="3134502" y="2326719"/>
        <a:ext cx="2386044" cy="2765580"/>
      </dsp:txXfrm>
    </dsp:sp>
    <dsp:sp modelId="{3A520459-6AC6-4739-BBA5-4803CB74D59E}">
      <dsp:nvSpPr>
        <dsp:cNvPr id="0" name=""/>
        <dsp:cNvSpPr/>
      </dsp:nvSpPr>
      <dsp:spPr>
        <a:xfrm>
          <a:off x="5852977" y="310229"/>
          <a:ext cx="2542420" cy="1706261"/>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4000" r="-4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E917C9-CE17-478F-B7C1-D3F6E950DB66}">
      <dsp:nvSpPr>
        <dsp:cNvPr id="0" name=""/>
        <dsp:cNvSpPr/>
      </dsp:nvSpPr>
      <dsp:spPr>
        <a:xfrm rot="10800000">
          <a:off x="5852977" y="2326719"/>
          <a:ext cx="2542420" cy="2843768"/>
        </a:xfrm>
        <a:prstGeom prst="round2SameRect">
          <a:avLst>
            <a:gd name="adj1" fmla="val 105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GB" sz="2800" kern="1200" dirty="0"/>
            <a:t>Minerals’ atmospheric cycle</a:t>
          </a:r>
        </a:p>
      </dsp:txBody>
      <dsp:txXfrm rot="10800000">
        <a:off x="5931165" y="2326719"/>
        <a:ext cx="2386044" cy="2765580"/>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10CADB-5076-4429-9A9C-2285A52918C5}" type="datetimeFigureOut">
              <a:rPr lang="en-GB" smtClean="0"/>
              <a:t>20/12/2022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D2386-07D7-4377-B00C-6A289549F7C2}" type="slidenum">
              <a:rPr lang="en-GB" smtClean="0"/>
              <a:t>‹#›</a:t>
            </a:fld>
            <a:endParaRPr lang="en-GB"/>
          </a:p>
        </p:txBody>
      </p:sp>
    </p:spTree>
    <p:extLst>
      <p:ext uri="{BB962C8B-B14F-4D97-AF65-F5344CB8AC3E}">
        <p14:creationId xmlns:p14="http://schemas.microsoft.com/office/powerpoint/2010/main" val="3298717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Mineral</a:t>
            </a:r>
            <a:r>
              <a:rPr lang="en-GB" baseline="0" dirty="0"/>
              <a:t> dust plays a key role in multiple processes of the Earth System.</a:t>
            </a:r>
          </a:p>
          <a:p>
            <a:r>
              <a:rPr lang="en-GB" baseline="0" dirty="0"/>
              <a:t>Dust interacts with short and long wave radiation</a:t>
            </a:r>
          </a:p>
          <a:p>
            <a:r>
              <a:rPr lang="en-GB" baseline="0" dirty="0"/>
              <a:t>and influences cloud formation, hence having an impact on the Earth’s radiative balance</a:t>
            </a:r>
          </a:p>
          <a:p>
            <a:r>
              <a:rPr lang="en-GB" baseline="0" dirty="0"/>
              <a:t>It also acts as a carrier of nutrients to ocean and land ecosystems, which can potentially influence the global carbon cycle. </a:t>
            </a:r>
          </a:p>
          <a:p>
            <a:r>
              <a:rPr lang="en-GB" baseline="0" dirty="0"/>
              <a:t>Dust particles can also get coated with different atmospheric species and intervene in atmospheric chemistry. </a:t>
            </a:r>
          </a:p>
        </p:txBody>
      </p:sp>
      <p:sp>
        <p:nvSpPr>
          <p:cNvPr id="4" name="Slide Number Placeholder 3"/>
          <p:cNvSpPr>
            <a:spLocks noGrp="1"/>
          </p:cNvSpPr>
          <p:nvPr>
            <p:ph type="sldNum" sz="quarter" idx="10"/>
          </p:nvPr>
        </p:nvSpPr>
        <p:spPr/>
        <p:txBody>
          <a:bodyPr/>
          <a:lstStyle/>
          <a:p>
            <a:fld id="{66ED2386-07D7-4377-B00C-6A289549F7C2}" type="slidenum">
              <a:rPr lang="en-GB" smtClean="0"/>
              <a:t>2</a:t>
            </a:fld>
            <a:endParaRPr lang="en-GB"/>
          </a:p>
        </p:txBody>
      </p:sp>
    </p:spTree>
    <p:extLst>
      <p:ext uri="{BB962C8B-B14F-4D97-AF65-F5344CB8AC3E}">
        <p14:creationId xmlns:p14="http://schemas.microsoft.com/office/powerpoint/2010/main" val="3524845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a:prstGeom prst="rect">
            <a:avLst/>
          </a:prstGeom>
        </p:spPr>
      </p:sp>
      <p:sp>
        <p:nvSpPr>
          <p:cNvPr id="3" name="Marcador de notas 2"/>
          <p:cNvSpPr>
            <a:spLocks noGrp="1"/>
          </p:cNvSpPr>
          <p:nvPr>
            <p:ph type="body" idx="1"/>
          </p:nvPr>
        </p:nvSpPr>
        <p:spPr/>
        <p:txBody>
          <a:bodyPr/>
          <a:lstStyle/>
          <a:p>
            <a:pPr marL="228600" indent="-228600">
              <a:buAutoNum type="arabicParenBoth"/>
            </a:pPr>
            <a:r>
              <a:rPr lang="en-US" sz="1050" dirty="0">
                <a:latin typeface="Arial" panose="020B0604020202020204" pitchFamily="34" charset="0"/>
                <a:cs typeface="Arial" panose="020B0604020202020204" pitchFamily="34" charset="0"/>
              </a:rPr>
              <a:t>Currently</a:t>
            </a:r>
            <a:r>
              <a:rPr lang="en-US" sz="1050" baseline="0" dirty="0">
                <a:latin typeface="Arial" panose="020B0604020202020204" pitchFamily="34" charset="0"/>
                <a:cs typeface="Arial" panose="020B0604020202020204" pitchFamily="34" charset="0"/>
              </a:rPr>
              <a:t> 2 SMAs implemented:</a:t>
            </a:r>
          </a:p>
          <a:p>
            <a:pPr marL="685800" lvl="1" indent="-228600">
              <a:buAutoNum type="arabicParenBoth"/>
            </a:pPr>
            <a:r>
              <a:rPr lang="en-US" sz="1050" baseline="0" dirty="0" err="1">
                <a:latin typeface="Arial" panose="020B0604020202020204" pitchFamily="34" charset="0"/>
                <a:cs typeface="Arial" panose="020B0604020202020204" pitchFamily="34" charset="0"/>
              </a:rPr>
              <a:t>Claquin</a:t>
            </a:r>
            <a:r>
              <a:rPr lang="en-US" sz="1050" baseline="0" dirty="0">
                <a:latin typeface="Arial" panose="020B0604020202020204" pitchFamily="34" charset="0"/>
                <a:cs typeface="Arial" panose="020B0604020202020204" pitchFamily="34" charset="0"/>
              </a:rPr>
              <a:t> – 8 minerals, including hematite as iron oxides</a:t>
            </a:r>
          </a:p>
          <a:p>
            <a:pPr marL="685800" lvl="1" indent="-228600">
              <a:buAutoNum type="arabicParenBoth"/>
            </a:pPr>
            <a:r>
              <a:rPr lang="en-US" sz="1050" baseline="0" dirty="0" err="1">
                <a:latin typeface="Arial" panose="020B0604020202020204" pitchFamily="34" charset="0"/>
                <a:cs typeface="Arial" panose="020B0604020202020204" pitchFamily="34" charset="0"/>
              </a:rPr>
              <a:t>Journet</a:t>
            </a:r>
            <a:r>
              <a:rPr lang="en-US" sz="1050" baseline="0" dirty="0">
                <a:latin typeface="Arial" panose="020B0604020202020204" pitchFamily="34" charset="0"/>
                <a:cs typeface="Arial" panose="020B0604020202020204" pitchFamily="34" charset="0"/>
              </a:rPr>
              <a:t> – same minerals, plus other 4, particularly distinguishes between goethite and hematite</a:t>
            </a:r>
          </a:p>
          <a:p>
            <a:pPr marL="228600" lvl="0" indent="-228600">
              <a:buAutoNum type="arabicParenBoth"/>
            </a:pPr>
            <a:r>
              <a:rPr lang="en-US" sz="1050" baseline="0" dirty="0">
                <a:latin typeface="Arial" panose="020B0604020202020204" pitchFamily="34" charset="0"/>
                <a:cs typeface="Arial" panose="020B0604020202020204" pitchFamily="34" charset="0"/>
              </a:rPr>
              <a:t>They use a common methodology</a:t>
            </a:r>
          </a:p>
          <a:p>
            <a:pPr marL="685800" lvl="1" indent="-228600">
              <a:buAutoNum type="arabicParenBoth"/>
            </a:pPr>
            <a:r>
              <a:rPr lang="en-US" sz="1050" baseline="0" dirty="0">
                <a:latin typeface="Arial" panose="020B0604020202020204" pitchFamily="34" charset="0"/>
                <a:cs typeface="Arial" panose="020B0604020202020204" pitchFamily="34" charset="0"/>
              </a:rPr>
              <a:t>FAO soil classification</a:t>
            </a:r>
          </a:p>
          <a:p>
            <a:pPr marL="685800" lvl="1" indent="-228600">
              <a:buAutoNum type="arabicParenBoth"/>
            </a:pPr>
            <a:r>
              <a:rPr lang="en-US" sz="1050" baseline="0" dirty="0">
                <a:latin typeface="Arial" panose="020B0604020202020204" pitchFamily="34" charset="0"/>
                <a:cs typeface="Arial" panose="020B0604020202020204" pitchFamily="34" charset="0"/>
              </a:rPr>
              <a:t>Assign to each soil type or unit a mean mineralogy composition based on available literature – information is provided in two size classes (clay/silt).</a:t>
            </a:r>
          </a:p>
          <a:p>
            <a:pPr marL="685800" lvl="1" indent="-228600">
              <a:buAutoNum type="arabicParenBoth"/>
            </a:pPr>
            <a:r>
              <a:rPr lang="en-US" sz="1050" baseline="0" dirty="0">
                <a:latin typeface="Arial" panose="020B0604020202020204" pitchFamily="34" charset="0"/>
                <a:cs typeface="Arial" panose="020B0604020202020204" pitchFamily="34" charset="0"/>
              </a:rPr>
              <a:t>Large uncertainty, due to the scarcity of observations and the number of assumptions or empirical approaches used to fill in missing information</a:t>
            </a:r>
          </a:p>
          <a:p>
            <a:pPr marL="685800" lvl="1" indent="-228600">
              <a:buAutoNum type="arabicParenBoth"/>
            </a:pPr>
            <a:r>
              <a:rPr lang="en-US" sz="1050" baseline="0" dirty="0">
                <a:latin typeface="Arial" panose="020B0604020202020204" pitchFamily="34" charset="0"/>
                <a:cs typeface="Arial" panose="020B0604020202020204" pitchFamily="34" charset="0"/>
              </a:rPr>
              <a:t>Example of iron oxides: </a:t>
            </a:r>
            <a:r>
              <a:rPr lang="en-US" sz="1050" baseline="0" dirty="0" err="1">
                <a:latin typeface="Arial" panose="020B0604020202020204" pitchFamily="34" charset="0"/>
                <a:cs typeface="Arial" panose="020B0604020202020204" pitchFamily="34" charset="0"/>
              </a:rPr>
              <a:t>Claquin</a:t>
            </a:r>
            <a:r>
              <a:rPr lang="en-US" sz="1050" baseline="0" dirty="0">
                <a:latin typeface="Arial" panose="020B0604020202020204" pitchFamily="34" charset="0"/>
                <a:cs typeface="Arial" panose="020B0604020202020204" pitchFamily="34" charset="0"/>
              </a:rPr>
              <a:t> on top hematite distribution over arid soils in arid and semi-arid regions // </a:t>
            </a:r>
            <a:r>
              <a:rPr lang="en-US" sz="1050" baseline="0" dirty="0" err="1">
                <a:latin typeface="Arial" panose="020B0604020202020204" pitchFamily="34" charset="0"/>
                <a:cs typeface="Arial" panose="020B0604020202020204" pitchFamily="34" charset="0"/>
              </a:rPr>
              <a:t>Journet</a:t>
            </a:r>
            <a:r>
              <a:rPr lang="en-US" sz="1050" baseline="0" dirty="0">
                <a:latin typeface="Arial" panose="020B0604020202020204" pitchFamily="34" charset="0"/>
                <a:cs typeface="Arial" panose="020B0604020202020204" pitchFamily="34" charset="0"/>
              </a:rPr>
              <a:t> goethite + hematite. – Huge differences over dust sources</a:t>
            </a:r>
          </a:p>
          <a:p>
            <a:pPr marL="685800" lvl="1" indent="-228600">
              <a:buAutoNum type="arabicParenBoth"/>
            </a:pPr>
            <a:r>
              <a:rPr lang="en-US" sz="1050" baseline="0" dirty="0">
                <a:latin typeface="Arial" panose="020B0604020202020204" pitchFamily="34" charset="0"/>
                <a:cs typeface="Arial" panose="020B0604020202020204" pitchFamily="34" charset="0"/>
              </a:rPr>
              <a:t>Best information we have (so far)</a:t>
            </a:r>
          </a:p>
        </p:txBody>
      </p:sp>
      <p:sp>
        <p:nvSpPr>
          <p:cNvPr id="4" name="Marcador de número de diapositiva 3"/>
          <p:cNvSpPr>
            <a:spLocks noGrp="1"/>
          </p:cNvSpPr>
          <p:nvPr>
            <p:ph type="sldNum" sz="quarter" idx="10"/>
          </p:nvPr>
        </p:nvSpPr>
        <p:spPr/>
        <p:txBody>
          <a:bodyPr/>
          <a:lstStyle/>
          <a:p>
            <a:fld id="{F710EC59-92A8-49D9-A266-1F666DA847F6}" type="slidenum">
              <a:rPr lang="es-ES" smtClean="0"/>
              <a:t>5</a:t>
            </a:fld>
            <a:endParaRPr lang="es-ES"/>
          </a:p>
        </p:txBody>
      </p:sp>
    </p:spTree>
    <p:extLst>
      <p:ext uri="{BB962C8B-B14F-4D97-AF65-F5344CB8AC3E}">
        <p14:creationId xmlns:p14="http://schemas.microsoft.com/office/powerpoint/2010/main" val="2315794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20000"/>
              </a:lnSpc>
              <a:spcBef>
                <a:spcPts val="450"/>
              </a:spcBef>
            </a:pPr>
            <a:r>
              <a:rPr lang="en-GB" b="1" dirty="0" err="1"/>
              <a:t>Perlwitz</a:t>
            </a:r>
            <a:r>
              <a:rPr lang="en-GB" b="1" dirty="0"/>
              <a:t> et al. (2015) observations and evaluation methodology</a:t>
            </a:r>
          </a:p>
          <a:p>
            <a:pPr lvl="1">
              <a:lnSpc>
                <a:spcPct val="120000"/>
              </a:lnSpc>
              <a:spcBef>
                <a:spcPts val="450"/>
              </a:spcBef>
            </a:pPr>
            <a:r>
              <a:rPr lang="en-GB" dirty="0"/>
              <a:t>Observed minerals in specific sites and from ship campaigns since the late 60’s to present (2015).</a:t>
            </a:r>
          </a:p>
          <a:p>
            <a:pPr lvl="1">
              <a:lnSpc>
                <a:spcPct val="120000"/>
              </a:lnSpc>
              <a:spcBef>
                <a:spcPts val="450"/>
              </a:spcBef>
            </a:pPr>
            <a:r>
              <a:rPr lang="en-GB" dirty="0"/>
              <a:t>Method to derive uncertainty of the measurement comparable to modelled monthly mean. </a:t>
            </a:r>
          </a:p>
          <a:p>
            <a:pPr lvl="1">
              <a:lnSpc>
                <a:spcPct val="120000"/>
              </a:lnSpc>
              <a:spcBef>
                <a:spcPts val="450"/>
              </a:spcBef>
            </a:pPr>
            <a:r>
              <a:rPr lang="en-GB" dirty="0"/>
              <a:t>Collocation in space (nearest neighbour to the </a:t>
            </a:r>
            <a:r>
              <a:rPr lang="en-GB" dirty="0" err="1"/>
              <a:t>lat-lon</a:t>
            </a:r>
            <a:r>
              <a:rPr lang="en-GB" dirty="0"/>
              <a:t> location of the obs. Site or average over the ship’s trajectory) and time (model value corresponding to the month(s) of the measurement).</a:t>
            </a:r>
          </a:p>
          <a:p>
            <a:pPr lvl="1">
              <a:lnSpc>
                <a:spcPct val="120000"/>
              </a:lnSpc>
              <a:spcBef>
                <a:spcPts val="450"/>
              </a:spcBef>
            </a:pPr>
            <a:r>
              <a:rPr lang="en-GB" dirty="0"/>
              <a:t>Collocated size ranges considering fractions below 2, 10, 20 µm, between 2 and 20 µm and bulk (i.e. measures reported as bulk or below ranges larger than 20 µm).</a:t>
            </a:r>
          </a:p>
          <a:p>
            <a:pPr lvl="1">
              <a:lnSpc>
                <a:spcPct val="120000"/>
              </a:lnSpc>
              <a:spcBef>
                <a:spcPts val="450"/>
              </a:spcBef>
            </a:pPr>
            <a:r>
              <a:rPr lang="en-GB" dirty="0"/>
              <a:t>Evaluation of mineral fractions over minerals present in the observation and the model. </a:t>
            </a:r>
          </a:p>
          <a:p>
            <a:endParaRPr lang="en-GB" dirty="0"/>
          </a:p>
        </p:txBody>
      </p:sp>
      <p:sp>
        <p:nvSpPr>
          <p:cNvPr id="4" name="Slide Number Placeholder 3"/>
          <p:cNvSpPr>
            <a:spLocks noGrp="1"/>
          </p:cNvSpPr>
          <p:nvPr>
            <p:ph type="sldNum" sz="quarter" idx="10"/>
          </p:nvPr>
        </p:nvSpPr>
        <p:spPr/>
        <p:txBody>
          <a:bodyPr/>
          <a:lstStyle/>
          <a:p>
            <a:fld id="{2A2238A4-7721-4CEA-AF89-5F9E7BB9368E}" type="slidenum">
              <a:rPr lang="en-GB" smtClean="0"/>
              <a:t>9</a:t>
            </a:fld>
            <a:endParaRPr lang="en-GB"/>
          </a:p>
        </p:txBody>
      </p:sp>
    </p:spTree>
    <p:extLst>
      <p:ext uri="{BB962C8B-B14F-4D97-AF65-F5344CB8AC3E}">
        <p14:creationId xmlns:p14="http://schemas.microsoft.com/office/powerpoint/2010/main" val="1140081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(e.g. mapping of soil units to the model grid, normalization of soil mineral fractions, projection of the size-distributed soil composition on the emitted size distribution), </a:t>
            </a:r>
          </a:p>
        </p:txBody>
      </p:sp>
      <p:sp>
        <p:nvSpPr>
          <p:cNvPr id="4" name="Slide Number Placeholder 3"/>
          <p:cNvSpPr>
            <a:spLocks noGrp="1"/>
          </p:cNvSpPr>
          <p:nvPr>
            <p:ph type="sldNum" sz="quarter" idx="10"/>
          </p:nvPr>
        </p:nvSpPr>
        <p:spPr/>
        <p:txBody>
          <a:bodyPr/>
          <a:lstStyle/>
          <a:p>
            <a:fld id="{66ED2386-07D7-4377-B00C-6A289549F7C2}" type="slidenum">
              <a:rPr lang="en-GB" smtClean="0"/>
              <a:t>13</a:t>
            </a:fld>
            <a:endParaRPr lang="en-GB"/>
          </a:p>
        </p:txBody>
      </p:sp>
    </p:spTree>
    <p:extLst>
      <p:ext uri="{BB962C8B-B14F-4D97-AF65-F5344CB8AC3E}">
        <p14:creationId xmlns:p14="http://schemas.microsoft.com/office/powerpoint/2010/main" val="17007264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12/20/2022</a:t>
            </a:fld>
            <a:endParaRPr lang="en-US" dirty="0"/>
          </a:p>
        </p:txBody>
      </p:sp>
      <p:sp>
        <p:nvSpPr>
          <p:cNvPr id="5" name="Footer Placeholder 4"/>
          <p:cNvSpPr>
            <a:spLocks noGrp="1"/>
          </p:cNvSpPr>
          <p:nvPr>
            <p:ph type="ftr" sz="quarter" idx="11"/>
          </p:nvPr>
        </p:nvSpPr>
        <p:spPr>
          <a:xfrm>
            <a:off x="4038600" y="637708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21B36007-F83F-3BFF-2DB6-BD3AC44963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4583"/>
          <a:stretch/>
        </p:blipFill>
        <p:spPr>
          <a:xfrm>
            <a:off x="0" y="0"/>
            <a:ext cx="12259733" cy="6858000"/>
          </a:xfrm>
          <a:prstGeom prst="rect">
            <a:avLst/>
          </a:prstGeom>
        </p:spPr>
      </p:pic>
      <p:pic>
        <p:nvPicPr>
          <p:cNvPr id="8" name="Picture 7">
            <a:extLst>
              <a:ext uri="{FF2B5EF4-FFF2-40B4-BE49-F238E27FC236}">
                <a16:creationId xmlns:a16="http://schemas.microsoft.com/office/drawing/2014/main" id="{DF0A6831-8C75-FC9E-0DD4-711919D9D5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405" t="1" r="-4444" b="59698"/>
          <a:stretch/>
        </p:blipFill>
        <p:spPr>
          <a:xfrm>
            <a:off x="6702800" y="11856"/>
            <a:ext cx="6048000" cy="1557108"/>
          </a:xfrm>
          <a:prstGeom prst="rect">
            <a:avLst/>
          </a:prstGeom>
        </p:spPr>
      </p:pic>
      <p:pic>
        <p:nvPicPr>
          <p:cNvPr id="9" name="Picture 8">
            <a:extLst>
              <a:ext uri="{FF2B5EF4-FFF2-40B4-BE49-F238E27FC236}">
                <a16:creationId xmlns:a16="http://schemas.microsoft.com/office/drawing/2014/main" id="{543155B1-F331-63F7-A46A-CE4332C32AB2}"/>
              </a:ext>
            </a:extLst>
          </p:cNvPr>
          <p:cNvPicPr>
            <a:picLocks/>
          </p:cNvPicPr>
          <p:nvPr userDrawn="1"/>
        </p:nvPicPr>
        <p:blipFill rotWithShape="1">
          <a:blip r:embed="rId2">
            <a:extLst>
              <a:ext uri="{28A0092B-C50C-407E-A947-70E740481C1C}">
                <a14:useLocalDpi xmlns:a14="http://schemas.microsoft.com/office/drawing/2010/main" val="0"/>
              </a:ext>
            </a:extLst>
          </a:blip>
          <a:srcRect l="38405" t="1" r="6836" b="59698"/>
          <a:stretch/>
        </p:blipFill>
        <p:spPr>
          <a:xfrm>
            <a:off x="5433336" y="-1591"/>
            <a:ext cx="5015029" cy="2073171"/>
          </a:xfrm>
          <a:prstGeom prst="rect">
            <a:avLst/>
          </a:prstGeom>
        </p:spPr>
      </p:pic>
      <p:pic>
        <p:nvPicPr>
          <p:cNvPr id="10" name="Picture 9">
            <a:extLst>
              <a:ext uri="{FF2B5EF4-FFF2-40B4-BE49-F238E27FC236}">
                <a16:creationId xmlns:a16="http://schemas.microsoft.com/office/drawing/2014/main" id="{3695728A-2512-8552-BCBE-2E153D0788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04417" y="139787"/>
            <a:ext cx="3362023" cy="1003935"/>
          </a:xfrm>
          <a:prstGeom prst="rect">
            <a:avLst/>
          </a:prstGeom>
        </p:spPr>
      </p:pic>
    </p:spTree>
    <p:extLst>
      <p:ext uri="{BB962C8B-B14F-4D97-AF65-F5344CB8AC3E}">
        <p14:creationId xmlns:p14="http://schemas.microsoft.com/office/powerpoint/2010/main" val="510432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7708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5AFC50C9-30C3-43CC-ABA9-4B9096166E80}" type="slidenum">
              <a:rPr lang="en-GB" smtClean="0"/>
              <a:t>‹#›</a:t>
            </a:fld>
            <a:endParaRPr lang="en-GB"/>
          </a:p>
        </p:txBody>
      </p:sp>
    </p:spTree>
    <p:extLst>
      <p:ext uri="{BB962C8B-B14F-4D97-AF65-F5344CB8AC3E}">
        <p14:creationId xmlns:p14="http://schemas.microsoft.com/office/powerpoint/2010/main" val="3197818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7708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5AFC50C9-30C3-43CC-ABA9-4B9096166E80}" type="slidenum">
              <a:rPr lang="en-GB" smtClean="0"/>
              <a:t>‹#›</a:t>
            </a:fld>
            <a:endParaRPr lang="en-GB"/>
          </a:p>
        </p:txBody>
      </p:sp>
    </p:spTree>
    <p:extLst>
      <p:ext uri="{BB962C8B-B14F-4D97-AF65-F5344CB8AC3E}">
        <p14:creationId xmlns:p14="http://schemas.microsoft.com/office/powerpoint/2010/main" val="18644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12/20/2022</a:t>
            </a:fld>
            <a:endParaRPr lang="en-US" dirty="0"/>
          </a:p>
        </p:txBody>
      </p:sp>
      <p:sp>
        <p:nvSpPr>
          <p:cNvPr id="5" name="Footer Placeholder 4"/>
          <p:cNvSpPr>
            <a:spLocks noGrp="1"/>
          </p:cNvSpPr>
          <p:nvPr>
            <p:ph type="ftr" sz="quarter" idx="11"/>
          </p:nvPr>
        </p:nvSpPr>
        <p:spPr>
          <a:xfrm>
            <a:off x="4038600" y="637708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AFC50C9-30C3-43CC-ABA9-4B9096166E80}" type="slidenum">
              <a:rPr lang="en-GB" smtClean="0"/>
              <a:t>‹#›</a:t>
            </a:fld>
            <a:endParaRPr lang="en-GB"/>
          </a:p>
        </p:txBody>
      </p:sp>
    </p:spTree>
    <p:extLst>
      <p:ext uri="{BB962C8B-B14F-4D97-AF65-F5344CB8AC3E}">
        <p14:creationId xmlns:p14="http://schemas.microsoft.com/office/powerpoint/2010/main" val="200067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4802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40659" y="1008529"/>
            <a:ext cx="5679141" cy="5168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008529"/>
            <a:ext cx="5674659" cy="5168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AFC50C9-30C3-43CC-ABA9-4B9096166E80}" type="slidenum">
              <a:rPr lang="en-GB" smtClean="0"/>
              <a:t>‹#›</a:t>
            </a:fld>
            <a:endParaRPr lang="en-GB"/>
          </a:p>
        </p:txBody>
      </p:sp>
    </p:spTree>
    <p:extLst>
      <p:ext uri="{BB962C8B-B14F-4D97-AF65-F5344CB8AC3E}">
        <p14:creationId xmlns:p14="http://schemas.microsoft.com/office/powerpoint/2010/main" val="2582933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GB"/>
          </a:p>
        </p:txBody>
      </p:sp>
      <p:sp>
        <p:nvSpPr>
          <p:cNvPr id="8" name="Footer Placeholder 7"/>
          <p:cNvSpPr>
            <a:spLocks noGrp="1"/>
          </p:cNvSpPr>
          <p:nvPr>
            <p:ph type="ftr" sz="quarter" idx="11"/>
          </p:nvPr>
        </p:nvSpPr>
        <p:spPr>
          <a:xfrm>
            <a:off x="4038600" y="637708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p>
            <a:fld id="{5AFC50C9-30C3-43CC-ABA9-4B9096166E80}" type="slidenum">
              <a:rPr lang="en-GB" smtClean="0"/>
              <a:t>‹#›</a:t>
            </a:fld>
            <a:endParaRPr lang="en-GB"/>
          </a:p>
        </p:txBody>
      </p:sp>
    </p:spTree>
    <p:extLst>
      <p:ext uri="{BB962C8B-B14F-4D97-AF65-F5344CB8AC3E}">
        <p14:creationId xmlns:p14="http://schemas.microsoft.com/office/powerpoint/2010/main" val="824318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GB"/>
          </a:p>
        </p:txBody>
      </p:sp>
      <p:sp>
        <p:nvSpPr>
          <p:cNvPr id="4" name="Footer Placeholder 3"/>
          <p:cNvSpPr>
            <a:spLocks noGrp="1"/>
          </p:cNvSpPr>
          <p:nvPr>
            <p:ph type="ftr" sz="quarter" idx="11"/>
          </p:nvPr>
        </p:nvSpPr>
        <p:spPr>
          <a:xfrm>
            <a:off x="4038600" y="637708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5AFC50C9-30C3-43CC-ABA9-4B9096166E80}" type="slidenum">
              <a:rPr lang="en-GB" smtClean="0"/>
              <a:t>‹#›</a:t>
            </a:fld>
            <a:endParaRPr lang="en-GB"/>
          </a:p>
        </p:txBody>
      </p:sp>
    </p:spTree>
    <p:extLst>
      <p:ext uri="{BB962C8B-B14F-4D97-AF65-F5344CB8AC3E}">
        <p14:creationId xmlns:p14="http://schemas.microsoft.com/office/powerpoint/2010/main" val="123292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FC50C9-30C3-43CC-ABA9-4B9096166E80}" type="slidenum">
              <a:rPr lang="en-GB" smtClean="0"/>
              <a:t>‹#›</a:t>
            </a:fld>
            <a:endParaRPr lang="en-GB"/>
          </a:p>
        </p:txBody>
      </p:sp>
    </p:spTree>
    <p:extLst>
      <p:ext uri="{BB962C8B-B14F-4D97-AF65-F5344CB8AC3E}">
        <p14:creationId xmlns:p14="http://schemas.microsoft.com/office/powerpoint/2010/main" val="958335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12/20/2022</a:t>
            </a:fld>
            <a:endParaRPr lang="en-US" dirty="0"/>
          </a:p>
        </p:txBody>
      </p:sp>
      <p:sp>
        <p:nvSpPr>
          <p:cNvPr id="6" name="Footer Placeholder 5"/>
          <p:cNvSpPr>
            <a:spLocks noGrp="1"/>
          </p:cNvSpPr>
          <p:nvPr>
            <p:ph type="ftr" sz="quarter" idx="11"/>
          </p:nvPr>
        </p:nvSpPr>
        <p:spPr>
          <a:xfrm>
            <a:off x="4038600" y="637708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5AFC50C9-30C3-43CC-ABA9-4B9096166E80}" type="slidenum">
              <a:rPr lang="en-GB" smtClean="0"/>
              <a:t>‹#›</a:t>
            </a:fld>
            <a:endParaRPr lang="en-GB"/>
          </a:p>
        </p:txBody>
      </p:sp>
    </p:spTree>
    <p:extLst>
      <p:ext uri="{BB962C8B-B14F-4D97-AF65-F5344CB8AC3E}">
        <p14:creationId xmlns:p14="http://schemas.microsoft.com/office/powerpoint/2010/main" val="1455204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12/20/2022</a:t>
            </a:fld>
            <a:endParaRPr lang="en-US" dirty="0"/>
          </a:p>
        </p:txBody>
      </p:sp>
      <p:sp>
        <p:nvSpPr>
          <p:cNvPr id="6" name="Footer Placeholder 5"/>
          <p:cNvSpPr>
            <a:spLocks noGrp="1"/>
          </p:cNvSpPr>
          <p:nvPr>
            <p:ph type="ftr" sz="quarter" idx="11"/>
          </p:nvPr>
        </p:nvSpPr>
        <p:spPr>
          <a:xfrm>
            <a:off x="4038600" y="637708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5AFC50C9-30C3-43CC-ABA9-4B9096166E80}" type="slidenum">
              <a:rPr lang="en-GB" smtClean="0"/>
              <a:t>‹#›</a:t>
            </a:fld>
            <a:endParaRPr lang="en-GB"/>
          </a:p>
        </p:txBody>
      </p:sp>
    </p:spTree>
    <p:extLst>
      <p:ext uri="{BB962C8B-B14F-4D97-AF65-F5344CB8AC3E}">
        <p14:creationId xmlns:p14="http://schemas.microsoft.com/office/powerpoint/2010/main" val="2869480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BD727D-E2EC-7737-8DD0-F8BA19D70C91}"/>
              </a:ext>
            </a:extLst>
          </p:cNvPr>
          <p:cNvPicPr>
            <a:picLocks/>
          </p:cNvPicPr>
          <p:nvPr userDrawn="1"/>
        </p:nvPicPr>
        <p:blipFill>
          <a:blip r:embed="rId13" cstate="print">
            <a:extLst>
              <a:ext uri="{28A0092B-C50C-407E-A947-70E740481C1C}">
                <a14:useLocalDpi xmlns:a14="http://schemas.microsoft.com/office/drawing/2010/main" val="0"/>
              </a:ext>
            </a:extLst>
          </a:blip>
          <a:stretch>
            <a:fillRect/>
          </a:stretch>
        </p:blipFill>
        <p:spPr>
          <a:xfrm>
            <a:off x="2209800" y="6219305"/>
            <a:ext cx="2160270" cy="648000"/>
          </a:xfrm>
          <a:prstGeom prst="rect">
            <a:avLst/>
          </a:prstGeom>
        </p:spPr>
      </p:pic>
      <p:sp>
        <p:nvSpPr>
          <p:cNvPr id="2" name="Title Placeholder 1"/>
          <p:cNvSpPr>
            <a:spLocks noGrp="1"/>
          </p:cNvSpPr>
          <p:nvPr>
            <p:ph type="title"/>
          </p:nvPr>
        </p:nvSpPr>
        <p:spPr>
          <a:xfrm>
            <a:off x="340659" y="84441"/>
            <a:ext cx="11506200" cy="7509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40659" y="958207"/>
            <a:ext cx="11506200" cy="52187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255375" y="640021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FC50C9-30C3-43CC-ABA9-4B9096166E80}" type="slidenum">
              <a:rPr lang="en-GB" smtClean="0"/>
              <a:t>‹#›</a:t>
            </a:fld>
            <a:endParaRPr lang="en-GB"/>
          </a:p>
        </p:txBody>
      </p:sp>
      <p:pic>
        <p:nvPicPr>
          <p:cNvPr id="8" name="Picture 7">
            <a:extLst>
              <a:ext uri="{FF2B5EF4-FFF2-40B4-BE49-F238E27FC236}">
                <a16:creationId xmlns:a16="http://schemas.microsoft.com/office/drawing/2014/main" id="{89E145CB-6FA8-6F16-76A3-7DFC90892AE6}"/>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93425" y="6269559"/>
            <a:ext cx="1996440" cy="504000"/>
          </a:xfrm>
          <a:prstGeom prst="rect">
            <a:avLst/>
          </a:prstGeom>
        </p:spPr>
      </p:pic>
      <p:sp>
        <p:nvSpPr>
          <p:cNvPr id="9" name="Rectangle 8">
            <a:extLst>
              <a:ext uri="{FF2B5EF4-FFF2-40B4-BE49-F238E27FC236}">
                <a16:creationId xmlns:a16="http://schemas.microsoft.com/office/drawing/2014/main" id="{FDB80F1F-A2AE-D4DE-2E04-3982E5DCBD1E}"/>
              </a:ext>
            </a:extLst>
          </p:cNvPr>
          <p:cNvSpPr/>
          <p:nvPr userDrawn="1"/>
        </p:nvSpPr>
        <p:spPr>
          <a:xfrm>
            <a:off x="8875350" y="6277431"/>
            <a:ext cx="2686954" cy="430887"/>
          </a:xfrm>
          <a:prstGeom prst="rect">
            <a:avLst/>
          </a:prstGeom>
        </p:spPr>
        <p:txBody>
          <a:bodyPr wrap="none">
            <a:spAutoFit/>
          </a:bodyPr>
          <a:lstStyle/>
          <a:p>
            <a:r>
              <a:rPr lang="en-GB" sz="1100" b="1" dirty="0"/>
              <a:t>21</a:t>
            </a:r>
            <a:r>
              <a:rPr lang="en-GB" sz="1100" b="1" baseline="30000" dirty="0"/>
              <a:t>st</a:t>
            </a:r>
            <a:r>
              <a:rPr lang="en-GB" sz="1100" b="1" dirty="0"/>
              <a:t> </a:t>
            </a:r>
            <a:r>
              <a:rPr lang="en-GB" sz="1100" b="1" dirty="0" err="1"/>
              <a:t>AeroCom</a:t>
            </a:r>
            <a:r>
              <a:rPr lang="en-GB" sz="1100" b="1" dirty="0"/>
              <a:t> / 10</a:t>
            </a:r>
            <a:r>
              <a:rPr lang="en-GB" sz="1100" b="1" baseline="30000" dirty="0"/>
              <a:t>th</a:t>
            </a:r>
            <a:r>
              <a:rPr lang="en-GB" sz="1100" b="1" dirty="0"/>
              <a:t> </a:t>
            </a:r>
            <a:r>
              <a:rPr lang="en-GB" sz="1100" b="1" dirty="0" err="1"/>
              <a:t>AeroSAT</a:t>
            </a:r>
            <a:r>
              <a:rPr lang="en-GB" sz="1100" b="1" dirty="0"/>
              <a:t> meeting</a:t>
            </a:r>
            <a:endParaRPr lang="en-GB" sz="1100" dirty="0"/>
          </a:p>
          <a:p>
            <a:r>
              <a:rPr lang="en-GB" sz="1100" dirty="0"/>
              <a:t>Oslo, 10.10.2022</a:t>
            </a:r>
          </a:p>
        </p:txBody>
      </p:sp>
    </p:spTree>
    <p:extLst>
      <p:ext uri="{BB962C8B-B14F-4D97-AF65-F5344CB8AC3E}">
        <p14:creationId xmlns:p14="http://schemas.microsoft.com/office/powerpoint/2010/main" val="32130237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458AD97-60BA-A549-3111-B2C93E10D175}"/>
              </a:ext>
            </a:extLst>
          </p:cNvPr>
          <p:cNvSpPr/>
          <p:nvPr/>
        </p:nvSpPr>
        <p:spPr>
          <a:xfrm>
            <a:off x="0" y="4151000"/>
            <a:ext cx="5431809" cy="270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 </a:t>
            </a:r>
          </a:p>
          <a:p>
            <a:endParaRPr lang="en-GB" dirty="0">
              <a:solidFill>
                <a:srgbClr val="000000"/>
              </a:solidFill>
              <a:latin typeface="Arial" panose="020B0604020202020204" pitchFamily="34" charset="0"/>
            </a:endParaRPr>
          </a:p>
          <a:p>
            <a:pPr algn="ctr"/>
            <a:endParaRPr lang="en-GB" dirty="0"/>
          </a:p>
        </p:txBody>
      </p:sp>
      <p:sp>
        <p:nvSpPr>
          <p:cNvPr id="4" name="Title 3"/>
          <p:cNvSpPr>
            <a:spLocks noGrp="1"/>
          </p:cNvSpPr>
          <p:nvPr>
            <p:ph type="ctrTitle"/>
          </p:nvPr>
        </p:nvSpPr>
        <p:spPr>
          <a:xfrm>
            <a:off x="5601820" y="1266092"/>
            <a:ext cx="6295233" cy="2408128"/>
          </a:xfrm>
        </p:spPr>
        <p:txBody>
          <a:bodyPr>
            <a:noAutofit/>
          </a:bodyPr>
          <a:lstStyle/>
          <a:p>
            <a:pPr algn="l"/>
            <a:r>
              <a:rPr lang="en-GB" sz="3600" b="1" dirty="0">
                <a:solidFill>
                  <a:schemeClr val="accent1">
                    <a:lumMod val="50000"/>
                  </a:schemeClr>
                </a:solidFill>
              </a:rPr>
              <a:t>Assessment of modelled dust mineralogy with multiple Earth System Models</a:t>
            </a:r>
            <a:endParaRPr lang="en-GB" sz="2000" b="1" dirty="0">
              <a:solidFill>
                <a:schemeClr val="accent1">
                  <a:lumMod val="50000"/>
                </a:schemeClr>
              </a:solidFill>
            </a:endParaRPr>
          </a:p>
        </p:txBody>
      </p:sp>
      <p:sp>
        <p:nvSpPr>
          <p:cNvPr id="5" name="Subtitle 4"/>
          <p:cNvSpPr>
            <a:spLocks noGrp="1"/>
          </p:cNvSpPr>
          <p:nvPr>
            <p:ph type="subTitle" idx="1"/>
          </p:nvPr>
        </p:nvSpPr>
        <p:spPr>
          <a:xfrm>
            <a:off x="5601821" y="3874992"/>
            <a:ext cx="6295234" cy="1924508"/>
          </a:xfrm>
        </p:spPr>
        <p:txBody>
          <a:bodyPr>
            <a:normAutofit/>
          </a:bodyPr>
          <a:lstStyle/>
          <a:p>
            <a:pPr algn="l"/>
            <a:endParaRPr lang="en-GB" sz="1800" dirty="0">
              <a:solidFill>
                <a:srgbClr val="000000"/>
              </a:solidFill>
              <a:latin typeface="Arial" panose="020B0604020202020204" pitchFamily="34" charset="0"/>
            </a:endParaRPr>
          </a:p>
          <a:p>
            <a:r>
              <a:rPr lang="en-GB" sz="1800" dirty="0">
                <a:solidFill>
                  <a:srgbClr val="000000"/>
                </a:solidFill>
                <a:latin typeface="Arial" panose="020B0604020202020204" pitchFamily="34" charset="0"/>
              </a:rPr>
              <a:t> María Gonçalves Ageitos, Vincenzo </a:t>
            </a:r>
            <a:r>
              <a:rPr lang="en-GB" sz="1800" dirty="0" err="1">
                <a:solidFill>
                  <a:srgbClr val="000000"/>
                </a:solidFill>
                <a:latin typeface="Arial" panose="020B0604020202020204" pitchFamily="34" charset="0"/>
              </a:rPr>
              <a:t>Obiso</a:t>
            </a:r>
            <a:r>
              <a:rPr lang="en-GB" sz="1800" dirty="0">
                <a:solidFill>
                  <a:srgbClr val="000000"/>
                </a:solidFill>
                <a:latin typeface="Arial" panose="020B0604020202020204" pitchFamily="34" charset="0"/>
              </a:rPr>
              <a:t>, Ron Miller, </a:t>
            </a:r>
            <a:r>
              <a:rPr lang="en-GB" sz="1800" dirty="0" err="1">
                <a:solidFill>
                  <a:srgbClr val="000000"/>
                </a:solidFill>
                <a:latin typeface="Arial" panose="020B0604020202020204" pitchFamily="34" charset="0"/>
              </a:rPr>
              <a:t>Longlei</a:t>
            </a:r>
            <a:r>
              <a:rPr lang="en-GB" sz="1800" dirty="0">
                <a:solidFill>
                  <a:srgbClr val="000000"/>
                </a:solidFill>
                <a:latin typeface="Arial" panose="020B0604020202020204" pitchFamily="34" charset="0"/>
              </a:rPr>
              <a:t> Li, Natalie </a:t>
            </a:r>
            <a:r>
              <a:rPr lang="en-GB" sz="1800" dirty="0" err="1">
                <a:solidFill>
                  <a:srgbClr val="000000"/>
                </a:solidFill>
                <a:latin typeface="Arial" panose="020B0604020202020204" pitchFamily="34" charset="0"/>
              </a:rPr>
              <a:t>Mahowald</a:t>
            </a:r>
            <a:r>
              <a:rPr lang="en-GB" sz="1800" dirty="0">
                <a:solidFill>
                  <a:srgbClr val="000000"/>
                </a:solidFill>
                <a:latin typeface="Arial" panose="020B0604020202020204" pitchFamily="34" charset="0"/>
              </a:rPr>
              <a:t>, Paul </a:t>
            </a:r>
            <a:r>
              <a:rPr lang="en-GB" sz="1800" dirty="0" err="1">
                <a:solidFill>
                  <a:srgbClr val="000000"/>
                </a:solidFill>
                <a:latin typeface="Arial" panose="020B0604020202020204" pitchFamily="34" charset="0"/>
              </a:rPr>
              <a:t>Ginoux</a:t>
            </a:r>
            <a:r>
              <a:rPr lang="en-GB" sz="1800" dirty="0">
                <a:solidFill>
                  <a:srgbClr val="000000"/>
                </a:solidFill>
                <a:latin typeface="Arial" panose="020B0604020202020204" pitchFamily="34" charset="0"/>
              </a:rPr>
              <a:t>, Samuel Remy, Jan </a:t>
            </a:r>
            <a:r>
              <a:rPr lang="en-GB" sz="1800" dirty="0" err="1">
                <a:solidFill>
                  <a:srgbClr val="000000"/>
                </a:solidFill>
                <a:latin typeface="Arial" panose="020B0604020202020204" pitchFamily="34" charset="0"/>
              </a:rPr>
              <a:t>Perlwitz</a:t>
            </a:r>
            <a:r>
              <a:rPr lang="en-GB" sz="1800" dirty="0">
                <a:solidFill>
                  <a:srgbClr val="000000"/>
                </a:solidFill>
                <a:latin typeface="Arial" panose="020B0604020202020204" pitchFamily="34" charset="0"/>
              </a:rPr>
              <a:t>, Philip G. </a:t>
            </a:r>
            <a:r>
              <a:rPr lang="en-GB" sz="1800" dirty="0" err="1">
                <a:solidFill>
                  <a:srgbClr val="000000"/>
                </a:solidFill>
                <a:latin typeface="Arial" panose="020B0604020202020204" pitchFamily="34" charset="0"/>
              </a:rPr>
              <a:t>Brodrick</a:t>
            </a:r>
            <a:r>
              <a:rPr lang="en-GB" sz="1800" dirty="0">
                <a:solidFill>
                  <a:srgbClr val="000000"/>
                </a:solidFill>
                <a:latin typeface="Arial" panose="020B0604020202020204" pitchFamily="34" charset="0"/>
              </a:rPr>
              <a:t>, Robert O. Green, David R. Thompson, Oriol </a:t>
            </a:r>
            <a:r>
              <a:rPr lang="en-GB" sz="1800" dirty="0" err="1">
                <a:solidFill>
                  <a:srgbClr val="000000"/>
                </a:solidFill>
                <a:latin typeface="Arial" panose="020B0604020202020204" pitchFamily="34" charset="0"/>
              </a:rPr>
              <a:t>Jorba</a:t>
            </a:r>
            <a:r>
              <a:rPr lang="en-GB" sz="1800" dirty="0">
                <a:solidFill>
                  <a:srgbClr val="000000"/>
                </a:solidFill>
                <a:latin typeface="Arial" panose="020B0604020202020204" pitchFamily="34" charset="0"/>
              </a:rPr>
              <a:t>, Carlos Pérez García Pando. </a:t>
            </a:r>
            <a:endParaRPr lang="en-GB" sz="1400" dirty="0"/>
          </a:p>
        </p:txBody>
      </p:sp>
      <p:sp>
        <p:nvSpPr>
          <p:cNvPr id="6" name="TextBox 5"/>
          <p:cNvSpPr txBox="1"/>
          <p:nvPr/>
        </p:nvSpPr>
        <p:spPr>
          <a:xfrm>
            <a:off x="2214869" y="6128695"/>
            <a:ext cx="4702378" cy="400110"/>
          </a:xfrm>
          <a:prstGeom prst="rect">
            <a:avLst/>
          </a:prstGeom>
          <a:noFill/>
        </p:spPr>
        <p:txBody>
          <a:bodyPr wrap="none" rtlCol="0">
            <a:spAutoFit/>
          </a:bodyPr>
          <a:lstStyle/>
          <a:p>
            <a:r>
              <a:rPr lang="en-GB" sz="2000" dirty="0">
                <a:solidFill>
                  <a:schemeClr val="accent1">
                    <a:lumMod val="50000"/>
                  </a:schemeClr>
                </a:solidFill>
                <a:latin typeface="Helvetica Neue"/>
              </a:rPr>
              <a:t> </a:t>
            </a:r>
            <a:r>
              <a:rPr lang="en-GB" sz="2000" b="1" dirty="0">
                <a:solidFill>
                  <a:schemeClr val="accent1">
                    <a:lumMod val="50000"/>
                  </a:schemeClr>
                </a:solidFill>
                <a:latin typeface="Helvetica Neue"/>
              </a:rPr>
              <a:t>21</a:t>
            </a:r>
            <a:r>
              <a:rPr lang="en-GB" sz="2000" b="1" baseline="30000" dirty="0">
                <a:solidFill>
                  <a:schemeClr val="accent1">
                    <a:lumMod val="50000"/>
                  </a:schemeClr>
                </a:solidFill>
                <a:latin typeface="Helvetica Neue"/>
              </a:rPr>
              <a:t>th</a:t>
            </a:r>
            <a:r>
              <a:rPr lang="en-GB" sz="2000" b="1" dirty="0">
                <a:solidFill>
                  <a:schemeClr val="accent1">
                    <a:lumMod val="50000"/>
                  </a:schemeClr>
                </a:solidFill>
                <a:latin typeface="Helvetica Neue"/>
              </a:rPr>
              <a:t> </a:t>
            </a:r>
            <a:r>
              <a:rPr lang="en-GB" sz="2000" b="1" dirty="0" err="1">
                <a:solidFill>
                  <a:schemeClr val="accent1">
                    <a:lumMod val="50000"/>
                  </a:schemeClr>
                </a:solidFill>
                <a:latin typeface="Helvetica Neue"/>
              </a:rPr>
              <a:t>AeroCom</a:t>
            </a:r>
            <a:r>
              <a:rPr lang="en-GB" sz="2000" b="1" dirty="0">
                <a:solidFill>
                  <a:schemeClr val="accent1">
                    <a:lumMod val="50000"/>
                  </a:schemeClr>
                </a:solidFill>
                <a:latin typeface="Helvetica Neue"/>
              </a:rPr>
              <a:t> /10</a:t>
            </a:r>
            <a:r>
              <a:rPr lang="en-GB" sz="2000" b="1" baseline="30000" dirty="0">
                <a:solidFill>
                  <a:schemeClr val="accent1">
                    <a:lumMod val="50000"/>
                  </a:schemeClr>
                </a:solidFill>
                <a:latin typeface="Helvetica Neue"/>
              </a:rPr>
              <a:t>th</a:t>
            </a:r>
            <a:r>
              <a:rPr lang="en-GB" sz="2000" b="1" dirty="0">
                <a:solidFill>
                  <a:schemeClr val="accent1">
                    <a:lumMod val="50000"/>
                  </a:schemeClr>
                </a:solidFill>
                <a:latin typeface="Helvetica Neue"/>
              </a:rPr>
              <a:t> </a:t>
            </a:r>
            <a:r>
              <a:rPr lang="en-GB" sz="2000" b="1" dirty="0" err="1">
                <a:solidFill>
                  <a:schemeClr val="accent1">
                    <a:lumMod val="50000"/>
                  </a:schemeClr>
                </a:solidFill>
                <a:latin typeface="Helvetica Neue"/>
              </a:rPr>
              <a:t>AeroSAT</a:t>
            </a:r>
            <a:r>
              <a:rPr lang="en-GB" sz="2000" b="1" dirty="0">
                <a:solidFill>
                  <a:schemeClr val="accent1">
                    <a:lumMod val="50000"/>
                  </a:schemeClr>
                </a:solidFill>
                <a:latin typeface="Helvetica Neue"/>
              </a:rPr>
              <a:t> meeting</a:t>
            </a:r>
            <a:endParaRPr lang="en-GB" sz="2000" b="1" dirty="0">
              <a:solidFill>
                <a:schemeClr val="accent1">
                  <a:lumMod val="50000"/>
                </a:schemeClr>
              </a:solidFill>
            </a:endParaRPr>
          </a:p>
        </p:txBody>
      </p:sp>
      <p:sp>
        <p:nvSpPr>
          <p:cNvPr id="7" name="TextBox 6"/>
          <p:cNvSpPr txBox="1"/>
          <p:nvPr/>
        </p:nvSpPr>
        <p:spPr>
          <a:xfrm>
            <a:off x="5601821" y="6138501"/>
            <a:ext cx="6532531" cy="369332"/>
          </a:xfrm>
          <a:prstGeom prst="rect">
            <a:avLst/>
          </a:prstGeom>
          <a:noFill/>
        </p:spPr>
        <p:txBody>
          <a:bodyPr wrap="square" rtlCol="0">
            <a:spAutoFit/>
          </a:bodyPr>
          <a:lstStyle/>
          <a:p>
            <a:pPr algn="r"/>
            <a:r>
              <a:rPr lang="en-GB" dirty="0"/>
              <a:t>Oslo, 10/10/2022</a:t>
            </a:r>
            <a:endParaRPr lang="en-GB" sz="2000" b="1" dirty="0">
              <a:solidFill>
                <a:schemeClr val="bg1"/>
              </a:solidFill>
            </a:endParaRPr>
          </a:p>
        </p:txBody>
      </p:sp>
      <p:pic>
        <p:nvPicPr>
          <p:cNvPr id="2" name="Picture 1">
            <a:extLst>
              <a:ext uri="{FF2B5EF4-FFF2-40B4-BE49-F238E27FC236}">
                <a16:creationId xmlns:a16="http://schemas.microsoft.com/office/drawing/2014/main" id="{D3496541-3366-A929-2CC9-2DF5928154DD}"/>
              </a:ext>
            </a:extLst>
          </p:cNvPr>
          <p:cNvPicPr>
            <a:picLocks noChangeAspect="1"/>
          </p:cNvPicPr>
          <p:nvPr/>
        </p:nvPicPr>
        <p:blipFill>
          <a:blip r:embed="rId2"/>
          <a:stretch>
            <a:fillRect/>
          </a:stretch>
        </p:blipFill>
        <p:spPr>
          <a:xfrm>
            <a:off x="190888" y="4155198"/>
            <a:ext cx="1080000" cy="1080000"/>
          </a:xfrm>
          <a:prstGeom prst="rect">
            <a:avLst/>
          </a:prstGeom>
        </p:spPr>
      </p:pic>
      <p:pic>
        <p:nvPicPr>
          <p:cNvPr id="3" name="Picture 2">
            <a:extLst>
              <a:ext uri="{FF2B5EF4-FFF2-40B4-BE49-F238E27FC236}">
                <a16:creationId xmlns:a16="http://schemas.microsoft.com/office/drawing/2014/main" id="{462F7CD3-CE5A-487B-BA60-32F316B833F1}"/>
              </a:ext>
            </a:extLst>
          </p:cNvPr>
          <p:cNvPicPr>
            <a:picLocks noChangeAspect="1"/>
          </p:cNvPicPr>
          <p:nvPr/>
        </p:nvPicPr>
        <p:blipFill>
          <a:blip r:embed="rId3"/>
          <a:stretch>
            <a:fillRect/>
          </a:stretch>
        </p:blipFill>
        <p:spPr>
          <a:xfrm>
            <a:off x="1282863" y="4338438"/>
            <a:ext cx="684000" cy="684000"/>
          </a:xfrm>
          <a:prstGeom prst="rect">
            <a:avLst/>
          </a:prstGeom>
        </p:spPr>
      </p:pic>
      <p:pic>
        <p:nvPicPr>
          <p:cNvPr id="1026" name="Picture 2">
            <a:extLst>
              <a:ext uri="{FF2B5EF4-FFF2-40B4-BE49-F238E27FC236}">
                <a16:creationId xmlns:a16="http://schemas.microsoft.com/office/drawing/2014/main" id="{DC963D98-B425-9D28-E32E-C0FBDF6ECF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3631" y="433843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883F45-4859-E4C5-6743-A29C3DBE26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110" y="5111248"/>
            <a:ext cx="1411902"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D39C0A1-4CEA-669A-22D2-AA5AB7CCE9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58468" y="5003248"/>
            <a:ext cx="116795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DAF3097-DC5C-87CB-6432-A947A9F213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98468" y="4477104"/>
            <a:ext cx="960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 company name&#10;&#10;Description automatically generated">
            <a:extLst>
              <a:ext uri="{FF2B5EF4-FFF2-40B4-BE49-F238E27FC236}">
                <a16:creationId xmlns:a16="http://schemas.microsoft.com/office/drawing/2014/main" id="{08390861-6DFA-AE72-24B2-0A2E0AA707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5634" y="4505751"/>
            <a:ext cx="1037942" cy="432000"/>
          </a:xfrm>
          <a:prstGeom prst="rect">
            <a:avLst/>
          </a:prstGeom>
        </p:spPr>
      </p:pic>
      <p:pic>
        <p:nvPicPr>
          <p:cNvPr id="1034" name="Picture 10" descr="aerocom">
            <a:extLst>
              <a:ext uri="{FF2B5EF4-FFF2-40B4-BE49-F238E27FC236}">
                <a16:creationId xmlns:a16="http://schemas.microsoft.com/office/drawing/2014/main" id="{EFBB6A86-5117-7AAE-1666-9F5530F374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648" y="5816486"/>
            <a:ext cx="2114686" cy="100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80CD091-2352-4186-7ADD-A29E469CFC6E}"/>
              </a:ext>
            </a:extLst>
          </p:cNvPr>
          <p:cNvSpPr txBox="1"/>
          <p:nvPr/>
        </p:nvSpPr>
        <p:spPr>
          <a:xfrm>
            <a:off x="1977243" y="5206340"/>
            <a:ext cx="2181225" cy="461665"/>
          </a:xfrm>
          <a:prstGeom prst="rect">
            <a:avLst/>
          </a:prstGeom>
          <a:noFill/>
        </p:spPr>
        <p:txBody>
          <a:bodyPr wrap="square">
            <a:spAutoFit/>
          </a:bodyPr>
          <a:lstStyle/>
          <a:p>
            <a:r>
              <a:rPr lang="en-GB" sz="1200" b="1" dirty="0">
                <a:solidFill>
                  <a:srgbClr val="000000"/>
                </a:solidFill>
                <a:latin typeface="Arial" panose="020B0604020202020204" pitchFamily="34" charset="0"/>
              </a:rPr>
              <a:t>Climate, Aerosol, and Pollution Research </a:t>
            </a:r>
          </a:p>
        </p:txBody>
      </p:sp>
    </p:spTree>
    <p:extLst>
      <p:ext uri="{BB962C8B-B14F-4D97-AF65-F5344CB8AC3E}">
        <p14:creationId xmlns:p14="http://schemas.microsoft.com/office/powerpoint/2010/main" val="2017742531"/>
      </p:ext>
    </p:extLst>
  </p:cSld>
  <p:clrMapOvr>
    <a:masterClrMapping/>
  </p:clrMapOvr>
  <mc:AlternateContent xmlns:mc="http://schemas.openxmlformats.org/markup-compatibility/2006" xmlns:p14="http://schemas.microsoft.com/office/powerpoint/2010/main">
    <mc:Choice Requires="p14">
      <p:transition spd="slow" p14:dur="2000" advTm="28320"/>
    </mc:Choice>
    <mc:Fallback xmlns="">
      <p:transition spd="slow" advTm="2832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Chart, scatter chart&#10;&#10;Description automatically generated">
            <a:extLst>
              <a:ext uri="{FF2B5EF4-FFF2-40B4-BE49-F238E27FC236}">
                <a16:creationId xmlns:a16="http://schemas.microsoft.com/office/drawing/2014/main" id="{73947AEC-0E61-2AB0-2797-2A75F386D4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8"/>
          <a:stretch/>
        </p:blipFill>
        <p:spPr>
          <a:xfrm>
            <a:off x="0" y="3492000"/>
            <a:ext cx="2880000" cy="2611344"/>
          </a:xfrm>
          <a:prstGeom prst="rect">
            <a:avLst/>
          </a:prstGeom>
        </p:spPr>
      </p:pic>
      <p:pic>
        <p:nvPicPr>
          <p:cNvPr id="36" name="Picture 35" descr="Chart, scatter chart&#10;&#10;Description automatically generated">
            <a:extLst>
              <a:ext uri="{FF2B5EF4-FFF2-40B4-BE49-F238E27FC236}">
                <a16:creationId xmlns:a16="http://schemas.microsoft.com/office/drawing/2014/main" id="{A3D7A869-3D06-EF62-FDC4-EEE972433E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646"/>
          <a:stretch/>
        </p:blipFill>
        <p:spPr>
          <a:xfrm>
            <a:off x="2196000" y="3492000"/>
            <a:ext cx="2880000" cy="2659796"/>
          </a:xfrm>
          <a:prstGeom prst="rect">
            <a:avLst/>
          </a:prstGeom>
        </p:spPr>
      </p:pic>
      <p:pic>
        <p:nvPicPr>
          <p:cNvPr id="55" name="Picture 54">
            <a:extLst>
              <a:ext uri="{FF2B5EF4-FFF2-40B4-BE49-F238E27FC236}">
                <a16:creationId xmlns:a16="http://schemas.microsoft.com/office/drawing/2014/main" id="{DD686D57-3455-91CC-60F6-BDE03CD9B1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563"/>
          <a:stretch/>
        </p:blipFill>
        <p:spPr>
          <a:xfrm>
            <a:off x="4425484" y="2541152"/>
            <a:ext cx="1147472" cy="4896000"/>
          </a:xfrm>
          <a:prstGeom prst="rect">
            <a:avLst/>
          </a:prstGeom>
        </p:spPr>
      </p:pic>
      <p:pic>
        <p:nvPicPr>
          <p:cNvPr id="48" name="Picture 47" descr="Chart&#10;&#10;Description automatically generated">
            <a:extLst>
              <a:ext uri="{FF2B5EF4-FFF2-40B4-BE49-F238E27FC236}">
                <a16:creationId xmlns:a16="http://schemas.microsoft.com/office/drawing/2014/main" id="{9724D796-F092-3166-053B-77B9693119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00000"/>
            <a:ext cx="2880000" cy="2880000"/>
          </a:xfrm>
          <a:prstGeom prst="rect">
            <a:avLst/>
          </a:prstGeom>
        </p:spPr>
      </p:pic>
      <p:pic>
        <p:nvPicPr>
          <p:cNvPr id="34" name="Picture 33" descr="Chart, scatter chart&#10;&#10;Description automatically generated">
            <a:extLst>
              <a:ext uri="{FF2B5EF4-FFF2-40B4-BE49-F238E27FC236}">
                <a16:creationId xmlns:a16="http://schemas.microsoft.com/office/drawing/2014/main" id="{D4C28AF2-68AD-AE49-505F-B88D13475D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6000" y="900000"/>
            <a:ext cx="2880000" cy="2880000"/>
          </a:xfrm>
          <a:prstGeom prst="rect">
            <a:avLst/>
          </a:prstGeom>
        </p:spPr>
      </p:pic>
      <p:pic>
        <p:nvPicPr>
          <p:cNvPr id="59" name="Picture 58" descr="Chart, scatter chart&#10;&#10;Description automatically generated">
            <a:extLst>
              <a:ext uri="{FF2B5EF4-FFF2-40B4-BE49-F238E27FC236}">
                <a16:creationId xmlns:a16="http://schemas.microsoft.com/office/drawing/2014/main" id="{24EE95CB-A0F4-FF41-F049-F0D1EE586F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2000" y="900000"/>
            <a:ext cx="2880000" cy="2880000"/>
          </a:xfrm>
          <a:prstGeom prst="rect">
            <a:avLst/>
          </a:prstGeom>
        </p:spPr>
      </p:pic>
      <p:sp>
        <p:nvSpPr>
          <p:cNvPr id="4" name="Slide Number Placeholder 3"/>
          <p:cNvSpPr>
            <a:spLocks noGrp="1"/>
          </p:cNvSpPr>
          <p:nvPr>
            <p:ph type="sldNum" sz="quarter" idx="12"/>
          </p:nvPr>
        </p:nvSpPr>
        <p:spPr/>
        <p:txBody>
          <a:bodyPr/>
          <a:lstStyle/>
          <a:p>
            <a:fld id="{EAF8F59A-D8BC-48AB-B996-75F42F57D3F6}" type="slidenum">
              <a:rPr lang="en-GB" smtClean="0"/>
              <a:t>10</a:t>
            </a:fld>
            <a:endParaRPr lang="en-GB"/>
          </a:p>
        </p:txBody>
      </p:sp>
      <p:sp>
        <p:nvSpPr>
          <p:cNvPr id="11" name="Title 1"/>
          <p:cNvSpPr>
            <a:spLocks noGrp="1"/>
          </p:cNvSpPr>
          <p:nvPr>
            <p:ph type="title"/>
          </p:nvPr>
        </p:nvSpPr>
        <p:spPr>
          <a:xfrm>
            <a:off x="342900" y="127002"/>
            <a:ext cx="12192000" cy="521601"/>
          </a:xfrm>
        </p:spPr>
        <p:txBody>
          <a:bodyPr>
            <a:normAutofit fontScale="90000"/>
          </a:bodyPr>
          <a:lstStyle/>
          <a:p>
            <a:r>
              <a:rPr lang="en-GB" dirty="0"/>
              <a:t>Quartz mass fraction evaluation</a:t>
            </a:r>
          </a:p>
        </p:txBody>
      </p:sp>
      <p:pic>
        <p:nvPicPr>
          <p:cNvPr id="40" name="Picture 39" descr="Chart, scatter chart&#10;&#10;Description automatically generated">
            <a:extLst>
              <a:ext uri="{FF2B5EF4-FFF2-40B4-BE49-F238E27FC236}">
                <a16:creationId xmlns:a16="http://schemas.microsoft.com/office/drawing/2014/main" id="{AAF7E2B9-7249-BE1D-EF3B-0FE498D5D9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8000" y="900000"/>
            <a:ext cx="2880000" cy="2880000"/>
          </a:xfrm>
          <a:prstGeom prst="rect">
            <a:avLst/>
          </a:prstGeom>
        </p:spPr>
      </p:pic>
      <p:sp>
        <p:nvSpPr>
          <p:cNvPr id="31" name="TextBox 30"/>
          <p:cNvSpPr txBox="1"/>
          <p:nvPr/>
        </p:nvSpPr>
        <p:spPr>
          <a:xfrm>
            <a:off x="0" y="878800"/>
            <a:ext cx="8494633" cy="338554"/>
          </a:xfrm>
          <a:prstGeom prst="rect">
            <a:avLst/>
          </a:prstGeom>
          <a:noFill/>
        </p:spPr>
        <p:txBody>
          <a:bodyPr wrap="none" rtlCol="0">
            <a:spAutoFit/>
          </a:bodyPr>
          <a:lstStyle/>
          <a:p>
            <a:r>
              <a:rPr lang="en-GB" sz="1600" b="1" dirty="0"/>
              <a:t>     CESM-CAM6 		    MONARCH 	   	          GFDL-AM4 	      	        GISS-</a:t>
            </a:r>
            <a:r>
              <a:rPr lang="en-GB" sz="1600" b="1" dirty="0" err="1"/>
              <a:t>ModelE</a:t>
            </a:r>
            <a:r>
              <a:rPr lang="en-GB" sz="1600" b="1" dirty="0"/>
              <a:t>	</a:t>
            </a:r>
          </a:p>
        </p:txBody>
      </p:sp>
      <p:sp>
        <p:nvSpPr>
          <p:cNvPr id="54" name="TextBox 53">
            <a:extLst>
              <a:ext uri="{FF2B5EF4-FFF2-40B4-BE49-F238E27FC236}">
                <a16:creationId xmlns:a16="http://schemas.microsoft.com/office/drawing/2014/main" id="{C4E1BA76-2FC6-41E5-ECEF-AAB542F13EB4}"/>
              </a:ext>
            </a:extLst>
          </p:cNvPr>
          <p:cNvSpPr txBox="1"/>
          <p:nvPr/>
        </p:nvSpPr>
        <p:spPr>
          <a:xfrm>
            <a:off x="313792" y="3477198"/>
            <a:ext cx="4339650" cy="338554"/>
          </a:xfrm>
          <a:prstGeom prst="rect">
            <a:avLst/>
          </a:prstGeom>
          <a:noFill/>
        </p:spPr>
        <p:txBody>
          <a:bodyPr wrap="none" rtlCol="0">
            <a:spAutoFit/>
          </a:bodyPr>
          <a:lstStyle/>
          <a:p>
            <a:r>
              <a:rPr lang="en-GB" sz="1600" b="1" dirty="0"/>
              <a:t>IFS-AER			      MONARCH 	   	</a:t>
            </a:r>
          </a:p>
        </p:txBody>
      </p:sp>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76563"/>
          <a:stretch/>
        </p:blipFill>
        <p:spPr>
          <a:xfrm>
            <a:off x="8783692" y="-68050"/>
            <a:ext cx="1147472" cy="4896000"/>
          </a:xfrm>
          <a:prstGeom prst="rect">
            <a:avLst/>
          </a:prstGeom>
        </p:spPr>
      </p:pic>
      <p:sp>
        <p:nvSpPr>
          <p:cNvPr id="62" name="TextBox 61">
            <a:extLst>
              <a:ext uri="{FF2B5EF4-FFF2-40B4-BE49-F238E27FC236}">
                <a16:creationId xmlns:a16="http://schemas.microsoft.com/office/drawing/2014/main" id="{3A0A5139-0017-E6E7-886B-67152A6DBF05}"/>
              </a:ext>
            </a:extLst>
          </p:cNvPr>
          <p:cNvSpPr txBox="1"/>
          <p:nvPr/>
        </p:nvSpPr>
        <p:spPr>
          <a:xfrm>
            <a:off x="6096000" y="4028827"/>
            <a:ext cx="5016500" cy="2246769"/>
          </a:xfrm>
          <a:prstGeom prst="rect">
            <a:avLst/>
          </a:prstGeom>
          <a:noFill/>
        </p:spPr>
        <p:txBody>
          <a:bodyPr wrap="square" rtlCol="0">
            <a:spAutoFit/>
          </a:bodyPr>
          <a:lstStyle/>
          <a:p>
            <a:r>
              <a:rPr lang="en-GB" sz="2000" dirty="0"/>
              <a:t>Overestimation of the mass fraction above 2 µm of diameter across models.</a:t>
            </a:r>
          </a:p>
          <a:p>
            <a:endParaRPr lang="en-GB" sz="2000" dirty="0"/>
          </a:p>
          <a:p>
            <a:r>
              <a:rPr lang="en-GB" sz="2000" dirty="0"/>
              <a:t>Some models also show an underestimation in clay sized fractions (below 2 µm of diameter).</a:t>
            </a:r>
          </a:p>
          <a:p>
            <a:endParaRPr lang="en-GB" sz="2000" dirty="0"/>
          </a:p>
        </p:txBody>
      </p:sp>
    </p:spTree>
    <p:extLst>
      <p:ext uri="{BB962C8B-B14F-4D97-AF65-F5344CB8AC3E}">
        <p14:creationId xmlns:p14="http://schemas.microsoft.com/office/powerpoint/2010/main" val="802288261"/>
      </p:ext>
    </p:extLst>
  </p:cSld>
  <p:clrMapOvr>
    <a:masterClrMapping/>
  </p:clrMapOvr>
  <mc:AlternateContent xmlns:mc="http://schemas.openxmlformats.org/markup-compatibility/2006" xmlns:p14="http://schemas.microsoft.com/office/powerpoint/2010/main">
    <mc:Choice Requires="p14">
      <p:transition spd="slow" p14:dur="2000" advTm="3280"/>
    </mc:Choice>
    <mc:Fallback xmlns="">
      <p:transition spd="slow" advTm="328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084DAD5-7101-326B-5F55-7D5EDB842E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778"/>
          <a:stretch/>
        </p:blipFill>
        <p:spPr>
          <a:xfrm>
            <a:off x="0" y="3492000"/>
            <a:ext cx="2880000" cy="2598398"/>
          </a:xfrm>
          <a:prstGeom prst="rect">
            <a:avLst/>
          </a:prstGeom>
        </p:spPr>
      </p:pic>
      <p:pic>
        <p:nvPicPr>
          <p:cNvPr id="3" name="Picture 2" descr="Chart&#10;&#10;Description automatically generated">
            <a:extLst>
              <a:ext uri="{FF2B5EF4-FFF2-40B4-BE49-F238E27FC236}">
                <a16:creationId xmlns:a16="http://schemas.microsoft.com/office/drawing/2014/main" id="{4FD28BD3-30AC-241F-4E2D-D5B1B41825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778"/>
          <a:stretch/>
        </p:blipFill>
        <p:spPr>
          <a:xfrm>
            <a:off x="2196000" y="3492000"/>
            <a:ext cx="2880000" cy="2598398"/>
          </a:xfrm>
          <a:prstGeom prst="rect">
            <a:avLst/>
          </a:prstGeom>
        </p:spPr>
      </p:pic>
      <p:pic>
        <p:nvPicPr>
          <p:cNvPr id="55" name="Picture 54">
            <a:extLst>
              <a:ext uri="{FF2B5EF4-FFF2-40B4-BE49-F238E27FC236}">
                <a16:creationId xmlns:a16="http://schemas.microsoft.com/office/drawing/2014/main" id="{DD686D57-3455-91CC-60F6-BDE03CD9B1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563"/>
          <a:stretch/>
        </p:blipFill>
        <p:spPr>
          <a:xfrm>
            <a:off x="4425484" y="2541152"/>
            <a:ext cx="1147472" cy="4896000"/>
          </a:xfrm>
          <a:prstGeom prst="rect">
            <a:avLst/>
          </a:prstGeom>
        </p:spPr>
      </p:pic>
      <p:pic>
        <p:nvPicPr>
          <p:cNvPr id="8" name="Picture 7" descr="Chart, scatter chart&#10;&#10;Description automatically generated">
            <a:extLst>
              <a:ext uri="{FF2B5EF4-FFF2-40B4-BE49-F238E27FC236}">
                <a16:creationId xmlns:a16="http://schemas.microsoft.com/office/drawing/2014/main" id="{2C8BAA9D-E005-EBE2-8546-5D3C6462ED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00000"/>
            <a:ext cx="2880000" cy="2880000"/>
          </a:xfrm>
          <a:prstGeom prst="rect">
            <a:avLst/>
          </a:prstGeom>
        </p:spPr>
      </p:pic>
      <p:pic>
        <p:nvPicPr>
          <p:cNvPr id="2" name="Picture 1" descr="Chart&#10;&#10;Description automatically generated">
            <a:extLst>
              <a:ext uri="{FF2B5EF4-FFF2-40B4-BE49-F238E27FC236}">
                <a16:creationId xmlns:a16="http://schemas.microsoft.com/office/drawing/2014/main" id="{C390A6BF-EFED-5D0F-E31B-FD247AD68D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6000" y="900000"/>
            <a:ext cx="2880000" cy="2880000"/>
          </a:xfrm>
          <a:prstGeom prst="rect">
            <a:avLst/>
          </a:prstGeom>
        </p:spPr>
      </p:pic>
      <p:pic>
        <p:nvPicPr>
          <p:cNvPr id="9" name="Picture 8" descr="Chart, scatter chart&#10;&#10;Description automatically generated">
            <a:extLst>
              <a:ext uri="{FF2B5EF4-FFF2-40B4-BE49-F238E27FC236}">
                <a16:creationId xmlns:a16="http://schemas.microsoft.com/office/drawing/2014/main" id="{B3FDC207-6364-BBE7-5F0A-8B5B6A0F5E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2000" y="900000"/>
            <a:ext cx="2880000" cy="2880000"/>
          </a:xfrm>
          <a:prstGeom prst="rect">
            <a:avLst/>
          </a:prstGeom>
        </p:spPr>
      </p:pic>
      <p:pic>
        <p:nvPicPr>
          <p:cNvPr id="5" name="Picture 4" descr="Chart, scatter chart&#10;&#10;Description automatically generated">
            <a:extLst>
              <a:ext uri="{FF2B5EF4-FFF2-40B4-BE49-F238E27FC236}">
                <a16:creationId xmlns:a16="http://schemas.microsoft.com/office/drawing/2014/main" id="{6BDBD709-E883-141E-A04F-3D980FAFC5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8000" y="900000"/>
            <a:ext cx="2880000" cy="2880000"/>
          </a:xfrm>
          <a:prstGeom prst="rect">
            <a:avLst/>
          </a:prstGeom>
        </p:spPr>
      </p:pic>
      <p:sp>
        <p:nvSpPr>
          <p:cNvPr id="4" name="Slide Number Placeholder 3"/>
          <p:cNvSpPr>
            <a:spLocks noGrp="1"/>
          </p:cNvSpPr>
          <p:nvPr>
            <p:ph type="sldNum" sz="quarter" idx="12"/>
          </p:nvPr>
        </p:nvSpPr>
        <p:spPr/>
        <p:txBody>
          <a:bodyPr/>
          <a:lstStyle/>
          <a:p>
            <a:fld id="{EAF8F59A-D8BC-48AB-B996-75F42F57D3F6}" type="slidenum">
              <a:rPr lang="en-GB" smtClean="0"/>
              <a:t>11</a:t>
            </a:fld>
            <a:endParaRPr lang="en-GB"/>
          </a:p>
        </p:txBody>
      </p:sp>
      <p:sp>
        <p:nvSpPr>
          <p:cNvPr id="11" name="Title 1"/>
          <p:cNvSpPr>
            <a:spLocks noGrp="1"/>
          </p:cNvSpPr>
          <p:nvPr>
            <p:ph type="title"/>
          </p:nvPr>
        </p:nvSpPr>
        <p:spPr>
          <a:xfrm>
            <a:off x="342900" y="127002"/>
            <a:ext cx="12192000" cy="521601"/>
          </a:xfrm>
        </p:spPr>
        <p:txBody>
          <a:bodyPr>
            <a:normAutofit fontScale="90000"/>
          </a:bodyPr>
          <a:lstStyle/>
          <a:p>
            <a:r>
              <a:rPr lang="en-GB" dirty="0"/>
              <a:t>Feldspar mass fraction evaluation</a:t>
            </a:r>
          </a:p>
        </p:txBody>
      </p:sp>
      <p:sp>
        <p:nvSpPr>
          <p:cNvPr id="31" name="TextBox 30"/>
          <p:cNvSpPr txBox="1"/>
          <p:nvPr/>
        </p:nvSpPr>
        <p:spPr>
          <a:xfrm>
            <a:off x="0" y="878800"/>
            <a:ext cx="8494633" cy="338554"/>
          </a:xfrm>
          <a:prstGeom prst="rect">
            <a:avLst/>
          </a:prstGeom>
          <a:noFill/>
        </p:spPr>
        <p:txBody>
          <a:bodyPr wrap="none" rtlCol="0">
            <a:spAutoFit/>
          </a:bodyPr>
          <a:lstStyle/>
          <a:p>
            <a:r>
              <a:rPr lang="en-GB" sz="1600" b="1" dirty="0"/>
              <a:t>     CESM-CAM6 		    MONARCH 	   	          GFDL-AM4 	      	        GISS-</a:t>
            </a:r>
            <a:r>
              <a:rPr lang="en-GB" sz="1600" b="1" dirty="0" err="1"/>
              <a:t>ModelE</a:t>
            </a:r>
            <a:r>
              <a:rPr lang="en-GB" sz="1600" b="1" dirty="0"/>
              <a:t>	</a:t>
            </a:r>
          </a:p>
        </p:txBody>
      </p:sp>
      <p:sp>
        <p:nvSpPr>
          <p:cNvPr id="54" name="TextBox 53">
            <a:extLst>
              <a:ext uri="{FF2B5EF4-FFF2-40B4-BE49-F238E27FC236}">
                <a16:creationId xmlns:a16="http://schemas.microsoft.com/office/drawing/2014/main" id="{C4E1BA76-2FC6-41E5-ECEF-AAB542F13EB4}"/>
              </a:ext>
            </a:extLst>
          </p:cNvPr>
          <p:cNvSpPr txBox="1"/>
          <p:nvPr/>
        </p:nvSpPr>
        <p:spPr>
          <a:xfrm>
            <a:off x="313792" y="3477198"/>
            <a:ext cx="4339650" cy="338554"/>
          </a:xfrm>
          <a:prstGeom prst="rect">
            <a:avLst/>
          </a:prstGeom>
          <a:noFill/>
        </p:spPr>
        <p:txBody>
          <a:bodyPr wrap="none" rtlCol="0">
            <a:spAutoFit/>
          </a:bodyPr>
          <a:lstStyle/>
          <a:p>
            <a:r>
              <a:rPr lang="en-GB" sz="1600" b="1" dirty="0"/>
              <a:t>IFS-AER			      MONARCH 	   	</a:t>
            </a:r>
          </a:p>
        </p:txBody>
      </p:sp>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76563"/>
          <a:stretch/>
        </p:blipFill>
        <p:spPr>
          <a:xfrm>
            <a:off x="8783692" y="-68050"/>
            <a:ext cx="1147472" cy="4896000"/>
          </a:xfrm>
          <a:prstGeom prst="rect">
            <a:avLst/>
          </a:prstGeom>
        </p:spPr>
      </p:pic>
      <p:sp>
        <p:nvSpPr>
          <p:cNvPr id="10" name="TextBox 9">
            <a:extLst>
              <a:ext uri="{FF2B5EF4-FFF2-40B4-BE49-F238E27FC236}">
                <a16:creationId xmlns:a16="http://schemas.microsoft.com/office/drawing/2014/main" id="{02881862-A385-CEB4-CC0D-863D7B6C5BBA}"/>
              </a:ext>
            </a:extLst>
          </p:cNvPr>
          <p:cNvSpPr txBox="1"/>
          <p:nvPr/>
        </p:nvSpPr>
        <p:spPr>
          <a:xfrm>
            <a:off x="6095999" y="3899617"/>
            <a:ext cx="5902575" cy="2246769"/>
          </a:xfrm>
          <a:prstGeom prst="rect">
            <a:avLst/>
          </a:prstGeom>
          <a:noFill/>
        </p:spPr>
        <p:txBody>
          <a:bodyPr wrap="square" rtlCol="0">
            <a:spAutoFit/>
          </a:bodyPr>
          <a:lstStyle/>
          <a:p>
            <a:r>
              <a:rPr lang="en-GB" sz="2000" dirty="0"/>
              <a:t>Better correlation between models and observations for the feldspars mass fraction than for quartz (less observations).</a:t>
            </a:r>
          </a:p>
          <a:p>
            <a:endParaRPr lang="en-GB" sz="2000" dirty="0"/>
          </a:p>
          <a:p>
            <a:r>
              <a:rPr lang="en-GB" sz="2000" dirty="0"/>
              <a:t>Underestimation of the mass fraction above 2 µm of diameter across models.</a:t>
            </a:r>
          </a:p>
          <a:p>
            <a:endParaRPr lang="en-GB" sz="2000" dirty="0"/>
          </a:p>
        </p:txBody>
      </p:sp>
    </p:spTree>
    <p:extLst>
      <p:ext uri="{BB962C8B-B14F-4D97-AF65-F5344CB8AC3E}">
        <p14:creationId xmlns:p14="http://schemas.microsoft.com/office/powerpoint/2010/main" val="2710143789"/>
      </p:ext>
    </p:extLst>
  </p:cSld>
  <p:clrMapOvr>
    <a:masterClrMapping/>
  </p:clrMapOvr>
  <mc:AlternateContent xmlns:mc="http://schemas.openxmlformats.org/markup-compatibility/2006" xmlns:p14="http://schemas.microsoft.com/office/powerpoint/2010/main">
    <mc:Choice Requires="p14">
      <p:transition spd="slow" p14:dur="2000" advTm="6666"/>
    </mc:Choice>
    <mc:Fallback xmlns="">
      <p:transition spd="slow" advTm="666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hart, scatter chart&#10;&#10;Description automatically generated">
            <a:extLst>
              <a:ext uri="{FF2B5EF4-FFF2-40B4-BE49-F238E27FC236}">
                <a16:creationId xmlns:a16="http://schemas.microsoft.com/office/drawing/2014/main" id="{54A17225-6783-0EE6-645F-5C34BBCD6F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292"/>
          <a:stretch/>
        </p:blipFill>
        <p:spPr>
          <a:xfrm>
            <a:off x="0" y="3492000"/>
            <a:ext cx="2880000" cy="2583596"/>
          </a:xfrm>
          <a:prstGeom prst="rect">
            <a:avLst/>
          </a:prstGeom>
        </p:spPr>
      </p:pic>
      <p:pic>
        <p:nvPicPr>
          <p:cNvPr id="23" name="Picture 22" descr="Chart, scatter chart&#10;&#10;Description automatically generated">
            <a:extLst>
              <a:ext uri="{FF2B5EF4-FFF2-40B4-BE49-F238E27FC236}">
                <a16:creationId xmlns:a16="http://schemas.microsoft.com/office/drawing/2014/main" id="{7FBAD86E-7441-451D-EA89-4E04D1147B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292"/>
          <a:stretch/>
        </p:blipFill>
        <p:spPr>
          <a:xfrm>
            <a:off x="2196000" y="3492000"/>
            <a:ext cx="2880000" cy="2583596"/>
          </a:xfrm>
          <a:prstGeom prst="rect">
            <a:avLst/>
          </a:prstGeom>
        </p:spPr>
      </p:pic>
      <p:pic>
        <p:nvPicPr>
          <p:cNvPr id="55" name="Picture 54">
            <a:extLst>
              <a:ext uri="{FF2B5EF4-FFF2-40B4-BE49-F238E27FC236}">
                <a16:creationId xmlns:a16="http://schemas.microsoft.com/office/drawing/2014/main" id="{DD686D57-3455-91CC-60F6-BDE03CD9B1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563"/>
          <a:stretch/>
        </p:blipFill>
        <p:spPr>
          <a:xfrm>
            <a:off x="4425484" y="2541152"/>
            <a:ext cx="1147472" cy="4896000"/>
          </a:xfrm>
          <a:prstGeom prst="rect">
            <a:avLst/>
          </a:prstGeom>
        </p:spPr>
      </p:pic>
      <p:pic>
        <p:nvPicPr>
          <p:cNvPr id="15" name="Picture 14" descr="Chart, scatter chart&#10;&#10;Description automatically generated">
            <a:extLst>
              <a:ext uri="{FF2B5EF4-FFF2-40B4-BE49-F238E27FC236}">
                <a16:creationId xmlns:a16="http://schemas.microsoft.com/office/drawing/2014/main" id="{DEA7F1ED-E160-DEED-91AB-59041BD245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00000"/>
            <a:ext cx="2880000" cy="2880000"/>
          </a:xfrm>
          <a:prstGeom prst="rect">
            <a:avLst/>
          </a:prstGeom>
        </p:spPr>
      </p:pic>
      <p:pic>
        <p:nvPicPr>
          <p:cNvPr id="21" name="Picture 20" descr="Chart, scatter chart&#10;&#10;Description automatically generated">
            <a:extLst>
              <a:ext uri="{FF2B5EF4-FFF2-40B4-BE49-F238E27FC236}">
                <a16:creationId xmlns:a16="http://schemas.microsoft.com/office/drawing/2014/main" id="{00461252-C0D2-7843-CE0C-751EAE1C4D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6000" y="900000"/>
            <a:ext cx="2880000" cy="2880000"/>
          </a:xfrm>
          <a:prstGeom prst="rect">
            <a:avLst/>
          </a:prstGeom>
        </p:spPr>
      </p:pic>
      <p:pic>
        <p:nvPicPr>
          <p:cNvPr id="13" name="Picture 12" descr="Chart, line chart, scatter chart&#10;&#10;Description automatically generated">
            <a:extLst>
              <a:ext uri="{FF2B5EF4-FFF2-40B4-BE49-F238E27FC236}">
                <a16:creationId xmlns:a16="http://schemas.microsoft.com/office/drawing/2014/main" id="{6932939F-8555-A82D-A33B-9A2F948AEA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2000" y="900000"/>
            <a:ext cx="2880000" cy="2880000"/>
          </a:xfrm>
          <a:prstGeom prst="rect">
            <a:avLst/>
          </a:prstGeom>
        </p:spPr>
      </p:pic>
      <p:pic>
        <p:nvPicPr>
          <p:cNvPr id="19" name="Picture 18" descr="Chart, scatter chart&#10;&#10;Description automatically generated">
            <a:extLst>
              <a:ext uri="{FF2B5EF4-FFF2-40B4-BE49-F238E27FC236}">
                <a16:creationId xmlns:a16="http://schemas.microsoft.com/office/drawing/2014/main" id="{AEA5F81A-0101-57C5-016D-D0871B60C6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8000" y="900000"/>
            <a:ext cx="2880000" cy="2880000"/>
          </a:xfrm>
          <a:prstGeom prst="rect">
            <a:avLst/>
          </a:prstGeom>
        </p:spPr>
      </p:pic>
      <p:sp>
        <p:nvSpPr>
          <p:cNvPr id="4" name="Slide Number Placeholder 3"/>
          <p:cNvSpPr>
            <a:spLocks noGrp="1"/>
          </p:cNvSpPr>
          <p:nvPr>
            <p:ph type="sldNum" sz="quarter" idx="12"/>
          </p:nvPr>
        </p:nvSpPr>
        <p:spPr/>
        <p:txBody>
          <a:bodyPr/>
          <a:lstStyle/>
          <a:p>
            <a:fld id="{EAF8F59A-D8BC-48AB-B996-75F42F57D3F6}" type="slidenum">
              <a:rPr lang="en-GB" smtClean="0"/>
              <a:t>12</a:t>
            </a:fld>
            <a:endParaRPr lang="en-GB"/>
          </a:p>
        </p:txBody>
      </p:sp>
      <p:sp>
        <p:nvSpPr>
          <p:cNvPr id="11" name="Title 1"/>
          <p:cNvSpPr>
            <a:spLocks noGrp="1"/>
          </p:cNvSpPr>
          <p:nvPr>
            <p:ph type="title"/>
          </p:nvPr>
        </p:nvSpPr>
        <p:spPr>
          <a:xfrm>
            <a:off x="342900" y="127002"/>
            <a:ext cx="12192000" cy="521601"/>
          </a:xfrm>
        </p:spPr>
        <p:txBody>
          <a:bodyPr>
            <a:normAutofit fontScale="90000"/>
          </a:bodyPr>
          <a:lstStyle/>
          <a:p>
            <a:r>
              <a:rPr lang="en-GB" dirty="0"/>
              <a:t>Iron oxides mass fraction evaluation</a:t>
            </a:r>
          </a:p>
        </p:txBody>
      </p:sp>
      <p:sp>
        <p:nvSpPr>
          <p:cNvPr id="31" name="TextBox 30"/>
          <p:cNvSpPr txBox="1"/>
          <p:nvPr/>
        </p:nvSpPr>
        <p:spPr>
          <a:xfrm>
            <a:off x="0" y="878800"/>
            <a:ext cx="8494633" cy="338554"/>
          </a:xfrm>
          <a:prstGeom prst="rect">
            <a:avLst/>
          </a:prstGeom>
          <a:noFill/>
        </p:spPr>
        <p:txBody>
          <a:bodyPr wrap="none" rtlCol="0">
            <a:spAutoFit/>
          </a:bodyPr>
          <a:lstStyle/>
          <a:p>
            <a:r>
              <a:rPr lang="en-GB" sz="1600" b="1" dirty="0"/>
              <a:t>     CESM-CAM6 		    MONARCH 	   	          GFDL-AM4 	      	        GISS-</a:t>
            </a:r>
            <a:r>
              <a:rPr lang="en-GB" sz="1600" b="1" dirty="0" err="1"/>
              <a:t>ModelE</a:t>
            </a:r>
            <a:r>
              <a:rPr lang="en-GB" sz="1600" b="1" dirty="0"/>
              <a:t>	</a:t>
            </a:r>
          </a:p>
        </p:txBody>
      </p:sp>
      <p:sp>
        <p:nvSpPr>
          <p:cNvPr id="54" name="TextBox 53">
            <a:extLst>
              <a:ext uri="{FF2B5EF4-FFF2-40B4-BE49-F238E27FC236}">
                <a16:creationId xmlns:a16="http://schemas.microsoft.com/office/drawing/2014/main" id="{C4E1BA76-2FC6-41E5-ECEF-AAB542F13EB4}"/>
              </a:ext>
            </a:extLst>
          </p:cNvPr>
          <p:cNvSpPr txBox="1"/>
          <p:nvPr/>
        </p:nvSpPr>
        <p:spPr>
          <a:xfrm>
            <a:off x="313792" y="3477198"/>
            <a:ext cx="4339650" cy="338554"/>
          </a:xfrm>
          <a:prstGeom prst="rect">
            <a:avLst/>
          </a:prstGeom>
          <a:noFill/>
        </p:spPr>
        <p:txBody>
          <a:bodyPr wrap="none" rtlCol="0">
            <a:spAutoFit/>
          </a:bodyPr>
          <a:lstStyle/>
          <a:p>
            <a:r>
              <a:rPr lang="en-GB" sz="1600" b="1" dirty="0"/>
              <a:t>IFS-AER			      MONARCH 	   	</a:t>
            </a:r>
          </a:p>
        </p:txBody>
      </p:sp>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76563"/>
          <a:stretch/>
        </p:blipFill>
        <p:spPr>
          <a:xfrm>
            <a:off x="8783692" y="-68050"/>
            <a:ext cx="1147472" cy="4896000"/>
          </a:xfrm>
          <a:prstGeom prst="rect">
            <a:avLst/>
          </a:prstGeom>
        </p:spPr>
      </p:pic>
      <p:sp>
        <p:nvSpPr>
          <p:cNvPr id="27" name="TextBox 26">
            <a:extLst>
              <a:ext uri="{FF2B5EF4-FFF2-40B4-BE49-F238E27FC236}">
                <a16:creationId xmlns:a16="http://schemas.microsoft.com/office/drawing/2014/main" id="{EF67D1C6-C2BC-5564-BABB-EB8E831C9791}"/>
              </a:ext>
            </a:extLst>
          </p:cNvPr>
          <p:cNvSpPr txBox="1"/>
          <p:nvPr/>
        </p:nvSpPr>
        <p:spPr>
          <a:xfrm>
            <a:off x="6096000" y="3955527"/>
            <a:ext cx="5902575" cy="2862322"/>
          </a:xfrm>
          <a:prstGeom prst="rect">
            <a:avLst/>
          </a:prstGeom>
          <a:noFill/>
        </p:spPr>
        <p:txBody>
          <a:bodyPr wrap="square" rtlCol="0">
            <a:spAutoFit/>
          </a:bodyPr>
          <a:lstStyle/>
          <a:p>
            <a:r>
              <a:rPr lang="en-GB" sz="2000" dirty="0"/>
              <a:t>Improved </a:t>
            </a:r>
            <a:r>
              <a:rPr lang="en-GB" sz="2000" dirty="0" err="1"/>
              <a:t>spatio</a:t>
            </a:r>
            <a:r>
              <a:rPr lang="en-GB" sz="2000" dirty="0"/>
              <a:t>-temporal distribution of iron oxides in models that use the </a:t>
            </a:r>
            <a:r>
              <a:rPr lang="en-GB" sz="2000" dirty="0" err="1"/>
              <a:t>Journet</a:t>
            </a:r>
            <a:r>
              <a:rPr lang="en-GB" sz="2000" dirty="0"/>
              <a:t> et al. (2014) soil map.</a:t>
            </a:r>
          </a:p>
          <a:p>
            <a:endParaRPr lang="en-GB" sz="2000" dirty="0"/>
          </a:p>
          <a:p>
            <a:r>
              <a:rPr lang="en-GB" sz="2000" dirty="0"/>
              <a:t>Underestimation in models using </a:t>
            </a:r>
            <a:r>
              <a:rPr lang="en-GB" sz="2000" dirty="0" err="1"/>
              <a:t>Claquin</a:t>
            </a:r>
            <a:r>
              <a:rPr lang="en-GB" sz="2000" dirty="0"/>
              <a:t> et al. (1999) and overestimation in models using </a:t>
            </a:r>
            <a:r>
              <a:rPr lang="en-GB" sz="2000" dirty="0" err="1"/>
              <a:t>Journet</a:t>
            </a:r>
            <a:r>
              <a:rPr lang="en-GB" sz="2000" dirty="0"/>
              <a:t> et al. (2014). </a:t>
            </a:r>
          </a:p>
          <a:p>
            <a:endParaRPr lang="en-GB" sz="2000" dirty="0"/>
          </a:p>
          <a:p>
            <a:endParaRPr lang="en-GB" sz="2000" dirty="0"/>
          </a:p>
        </p:txBody>
      </p:sp>
    </p:spTree>
    <p:extLst>
      <p:ext uri="{BB962C8B-B14F-4D97-AF65-F5344CB8AC3E}">
        <p14:creationId xmlns:p14="http://schemas.microsoft.com/office/powerpoint/2010/main" val="2972767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Conclusions</a:t>
            </a:r>
          </a:p>
        </p:txBody>
      </p:sp>
      <p:sp>
        <p:nvSpPr>
          <p:cNvPr id="3" name="Content Placeholder 2"/>
          <p:cNvSpPr>
            <a:spLocks noGrp="1"/>
          </p:cNvSpPr>
          <p:nvPr>
            <p:ph idx="1"/>
          </p:nvPr>
        </p:nvSpPr>
        <p:spPr/>
        <p:txBody>
          <a:bodyPr>
            <a:normAutofit/>
          </a:bodyPr>
          <a:lstStyle/>
          <a:p>
            <a:pPr>
              <a:spcBef>
                <a:spcPts val="1200"/>
              </a:spcBef>
            </a:pPr>
            <a:r>
              <a:rPr lang="en-GB" sz="2000" dirty="0"/>
              <a:t>Dust mineralogy is increasingly present in Earth System Models with the aim of improving the representation of dust climate interactions. </a:t>
            </a:r>
          </a:p>
          <a:p>
            <a:pPr>
              <a:spcBef>
                <a:spcPts val="1200"/>
              </a:spcBef>
            </a:pPr>
            <a:r>
              <a:rPr lang="en-GB" sz="2000" dirty="0"/>
              <a:t>Despite the large variability across models, the evaluation metrics are overall similar when compared to our reference observational dataset. </a:t>
            </a:r>
          </a:p>
          <a:p>
            <a:pPr>
              <a:spcBef>
                <a:spcPts val="1200"/>
              </a:spcBef>
            </a:pPr>
            <a:r>
              <a:rPr lang="en-GB" sz="2000" dirty="0"/>
              <a:t>Our current knowledge of the composition of dust sources is limited, and ultimately determines the models’ ability to reproduce the minerals’ atmospheric cycle. </a:t>
            </a:r>
          </a:p>
          <a:p>
            <a:pPr>
              <a:spcBef>
                <a:spcPts val="1200"/>
              </a:spcBef>
            </a:pPr>
            <a:r>
              <a:rPr lang="en-GB" sz="2000" dirty="0"/>
              <a:t>Additional adjustments to define the size-distributed mineralogy at emission may be key to solve the overestimation of quartz in silt sizes, and in turn improve the feldspars representation.</a:t>
            </a:r>
          </a:p>
          <a:p>
            <a:pPr>
              <a:spcBef>
                <a:spcPts val="1200"/>
              </a:spcBef>
            </a:pPr>
            <a:r>
              <a:rPr lang="en-GB" sz="2000" dirty="0"/>
              <a:t>Including goethite within the modelled iron oxides results in a slightly better comparison with observations. The reason for this improvement has to be further explored (increased mass, speciation, spatial distribution).</a:t>
            </a:r>
          </a:p>
          <a:p>
            <a:pPr>
              <a:spcBef>
                <a:spcPts val="1200"/>
              </a:spcBef>
            </a:pPr>
            <a:r>
              <a:rPr lang="en-GB" sz="2000" dirty="0"/>
              <a:t>Our results support the need for further observational constraints, both to better characterize the soils and to assess the airborne dust composition.</a:t>
            </a:r>
          </a:p>
          <a:p>
            <a:pPr>
              <a:spcBef>
                <a:spcPts val="1200"/>
              </a:spcBef>
            </a:pPr>
            <a:r>
              <a:rPr lang="en-GB" sz="2000" dirty="0"/>
              <a:t>Ongoing projects, such as EMIT or FRAGMENT, will provide key new information for the modelling community. </a:t>
            </a:r>
          </a:p>
        </p:txBody>
      </p:sp>
      <p:sp>
        <p:nvSpPr>
          <p:cNvPr id="4" name="Slide Number Placeholder 3"/>
          <p:cNvSpPr>
            <a:spLocks noGrp="1"/>
          </p:cNvSpPr>
          <p:nvPr>
            <p:ph type="sldNum" sz="quarter" idx="12"/>
          </p:nvPr>
        </p:nvSpPr>
        <p:spPr/>
        <p:txBody>
          <a:bodyPr/>
          <a:lstStyle/>
          <a:p>
            <a:fld id="{5AFC50C9-30C3-43CC-ABA9-4B9096166E80}" type="slidenum">
              <a:rPr lang="en-GB" smtClean="0"/>
              <a:t>13</a:t>
            </a:fld>
            <a:endParaRPr lang="en-GB"/>
          </a:p>
        </p:txBody>
      </p:sp>
    </p:spTree>
    <p:extLst>
      <p:ext uri="{BB962C8B-B14F-4D97-AF65-F5344CB8AC3E}">
        <p14:creationId xmlns:p14="http://schemas.microsoft.com/office/powerpoint/2010/main" val="1562160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1375" y="2660406"/>
            <a:ext cx="9144000" cy="494499"/>
          </a:xfrm>
        </p:spPr>
        <p:txBody>
          <a:bodyPr>
            <a:normAutofit fontScale="90000"/>
          </a:bodyPr>
          <a:lstStyle/>
          <a:p>
            <a:pPr algn="l"/>
            <a:r>
              <a:rPr lang="en-GB" dirty="0"/>
              <a:t>Acknowledgments</a:t>
            </a:r>
          </a:p>
        </p:txBody>
      </p:sp>
      <p:sp>
        <p:nvSpPr>
          <p:cNvPr id="6" name="Content Placeholder 5"/>
          <p:cNvSpPr>
            <a:spLocks noGrp="1"/>
          </p:cNvSpPr>
          <p:nvPr>
            <p:ph sz="half" idx="1"/>
          </p:nvPr>
        </p:nvSpPr>
        <p:spPr>
          <a:xfrm>
            <a:off x="13970" y="3429000"/>
            <a:ext cx="10374630" cy="2449872"/>
          </a:xfrm>
        </p:spPr>
        <p:txBody>
          <a:bodyPr>
            <a:noAutofit/>
          </a:bodyPr>
          <a:lstStyle/>
          <a:p>
            <a:pPr>
              <a:lnSpc>
                <a:spcPct val="100000"/>
              </a:lnSpc>
              <a:spcAft>
                <a:spcPts val="600"/>
              </a:spcAft>
            </a:pPr>
            <a:r>
              <a:rPr lang="en-US" sz="1400" dirty="0">
                <a:solidFill>
                  <a:schemeClr val="accent1">
                    <a:lumMod val="50000"/>
                  </a:schemeClr>
                </a:solidFill>
                <a:latin typeface="+mj-lt"/>
                <a:ea typeface="Times New Roman" panose="02020603050405020304" pitchFamily="18" charset="0"/>
                <a:cs typeface="Arial" panose="020B0604020202020204" pitchFamily="34" charset="0"/>
              </a:rPr>
              <a:t>This work was supported by the ERC Consolidator Grant FRAGMENT (grant agreement No. 773051), and the AXA Chair on Sand and Dust Storms at BSC funded by the AXA Research Fund both led by Dr. Carlos Pérez </a:t>
            </a:r>
            <a:r>
              <a:rPr lang="en-US" sz="1400" dirty="0" err="1">
                <a:solidFill>
                  <a:schemeClr val="accent1">
                    <a:lumMod val="50000"/>
                  </a:schemeClr>
                </a:solidFill>
                <a:latin typeface="+mj-lt"/>
                <a:ea typeface="Times New Roman" panose="02020603050405020304" pitchFamily="18" charset="0"/>
                <a:cs typeface="Arial" panose="020B0604020202020204" pitchFamily="34" charset="0"/>
              </a:rPr>
              <a:t>García</a:t>
            </a:r>
            <a:r>
              <a:rPr lang="en-US" sz="1400" dirty="0">
                <a:solidFill>
                  <a:schemeClr val="accent1">
                    <a:lumMod val="50000"/>
                  </a:schemeClr>
                </a:solidFill>
                <a:latin typeface="+mj-lt"/>
                <a:ea typeface="Times New Roman" panose="02020603050405020304" pitchFamily="18" charset="0"/>
                <a:cs typeface="Arial" panose="020B0604020202020204" pitchFamily="34" charset="0"/>
              </a:rPr>
              <a:t> Pando.</a:t>
            </a:r>
          </a:p>
          <a:p>
            <a:pPr>
              <a:lnSpc>
                <a:spcPct val="100000"/>
              </a:lnSpc>
              <a:spcAft>
                <a:spcPts val="600"/>
              </a:spcAft>
            </a:pPr>
            <a:r>
              <a:rPr lang="en-US" sz="1400" dirty="0">
                <a:solidFill>
                  <a:schemeClr val="accent1">
                    <a:lumMod val="50000"/>
                  </a:schemeClr>
                </a:solidFill>
                <a:latin typeface="+mj-lt"/>
                <a:ea typeface="Times New Roman" panose="02020603050405020304" pitchFamily="18" charset="0"/>
                <a:cs typeface="Arial" panose="020B0604020202020204" pitchFamily="34" charset="0"/>
              </a:rPr>
              <a:t>The research leading to these results has also received funding from the Spanish </a:t>
            </a:r>
            <a:r>
              <a:rPr lang="en-US" sz="1400" dirty="0" err="1">
                <a:solidFill>
                  <a:schemeClr val="accent1">
                    <a:lumMod val="50000"/>
                  </a:schemeClr>
                </a:solidFill>
                <a:latin typeface="+mj-lt"/>
                <a:ea typeface="Times New Roman" panose="02020603050405020304" pitchFamily="18" charset="0"/>
                <a:cs typeface="Arial" panose="020B0604020202020204" pitchFamily="34" charset="0"/>
              </a:rPr>
              <a:t>Ministerio</a:t>
            </a:r>
            <a:r>
              <a:rPr lang="en-US" sz="1400" dirty="0">
                <a:solidFill>
                  <a:schemeClr val="accent1">
                    <a:lumMod val="50000"/>
                  </a:schemeClr>
                </a:solidFill>
                <a:latin typeface="+mj-lt"/>
                <a:ea typeface="Times New Roman" panose="02020603050405020304" pitchFamily="18" charset="0"/>
                <a:cs typeface="Arial" panose="020B0604020202020204" pitchFamily="34" charset="0"/>
              </a:rPr>
              <a:t> de </a:t>
            </a:r>
            <a:r>
              <a:rPr lang="en-US" sz="1400" dirty="0" err="1">
                <a:solidFill>
                  <a:schemeClr val="accent1">
                    <a:lumMod val="50000"/>
                  </a:schemeClr>
                </a:solidFill>
                <a:latin typeface="+mj-lt"/>
                <a:ea typeface="Times New Roman" panose="02020603050405020304" pitchFamily="18" charset="0"/>
                <a:cs typeface="Arial" panose="020B0604020202020204" pitchFamily="34" charset="0"/>
              </a:rPr>
              <a:t>Economía</a:t>
            </a:r>
            <a:r>
              <a:rPr lang="en-US" sz="1400" dirty="0">
                <a:solidFill>
                  <a:schemeClr val="accent1">
                    <a:lumMod val="50000"/>
                  </a:schemeClr>
                </a:solidFill>
                <a:latin typeface="+mj-lt"/>
                <a:ea typeface="Times New Roman" panose="02020603050405020304" pitchFamily="18" charset="0"/>
                <a:cs typeface="Arial" panose="020B0604020202020204" pitchFamily="34" charset="0"/>
              </a:rPr>
              <a:t> y </a:t>
            </a:r>
            <a:r>
              <a:rPr lang="en-US" sz="1400" dirty="0" err="1">
                <a:solidFill>
                  <a:schemeClr val="accent1">
                    <a:lumMod val="50000"/>
                  </a:schemeClr>
                </a:solidFill>
                <a:latin typeface="+mj-lt"/>
                <a:ea typeface="Times New Roman" panose="02020603050405020304" pitchFamily="18" charset="0"/>
                <a:cs typeface="Arial" panose="020B0604020202020204" pitchFamily="34" charset="0"/>
              </a:rPr>
              <a:t>Competitividad</a:t>
            </a:r>
            <a:r>
              <a:rPr lang="en-US" sz="1400" dirty="0">
                <a:solidFill>
                  <a:schemeClr val="accent1">
                    <a:lumMod val="50000"/>
                  </a:schemeClr>
                </a:solidFill>
                <a:latin typeface="+mj-lt"/>
                <a:ea typeface="Times New Roman" panose="02020603050405020304" pitchFamily="18" charset="0"/>
                <a:cs typeface="Arial" panose="020B0604020202020204" pitchFamily="34" charset="0"/>
              </a:rPr>
              <a:t> as part of the NUTRIENT project (CGL2017-88911-R), the H2020 GA 821205 project </a:t>
            </a:r>
            <a:r>
              <a:rPr lang="en-US" sz="1400" dirty="0" err="1">
                <a:solidFill>
                  <a:schemeClr val="accent1">
                    <a:lumMod val="50000"/>
                  </a:schemeClr>
                </a:solidFill>
                <a:latin typeface="+mj-lt"/>
                <a:ea typeface="Times New Roman" panose="02020603050405020304" pitchFamily="18" charset="0"/>
                <a:cs typeface="Arial" panose="020B0604020202020204" pitchFamily="34" charset="0"/>
              </a:rPr>
              <a:t>FORCeS</a:t>
            </a:r>
            <a:r>
              <a:rPr lang="en-US" sz="1400" dirty="0">
                <a:solidFill>
                  <a:schemeClr val="accent1">
                    <a:lumMod val="50000"/>
                  </a:schemeClr>
                </a:solidFill>
                <a:latin typeface="+mj-lt"/>
                <a:ea typeface="Times New Roman" panose="02020603050405020304" pitchFamily="18" charset="0"/>
                <a:cs typeface="Arial" panose="020B0604020202020204" pitchFamily="34" charset="0"/>
              </a:rPr>
              <a:t>, and the ESA-DOMOS project.</a:t>
            </a:r>
          </a:p>
          <a:p>
            <a:pPr>
              <a:lnSpc>
                <a:spcPct val="100000"/>
              </a:lnSpc>
              <a:spcAft>
                <a:spcPts val="600"/>
              </a:spcAft>
            </a:pPr>
            <a:r>
              <a:rPr lang="en-US" sz="1400" dirty="0">
                <a:solidFill>
                  <a:schemeClr val="accent1">
                    <a:lumMod val="50000"/>
                  </a:schemeClr>
                </a:solidFill>
                <a:ea typeface="Times New Roman" panose="02020603050405020304" pitchFamily="18" charset="0"/>
                <a:cs typeface="Arial" panose="020B0604020202020204" pitchFamily="34" charset="0"/>
              </a:rPr>
              <a:t>We thankfully acknowledge the computer resources at Marenostrum4, granted through the PRACE project eFRAGMENT2 and the RES project AECT-2020-3-0020; the technical support provided by the BSC, and </a:t>
            </a:r>
            <a:r>
              <a:rPr lang="en-US" sz="1400" dirty="0">
                <a:solidFill>
                  <a:schemeClr val="accent1">
                    <a:lumMod val="50000"/>
                  </a:schemeClr>
                </a:solidFill>
                <a:latin typeface="+mj-lt"/>
                <a:ea typeface="Times New Roman" panose="02020603050405020304" pitchFamily="18" charset="0"/>
                <a:cs typeface="Arial" panose="020B0604020202020204" pitchFamily="34" charset="0"/>
              </a:rPr>
              <a:t>the work of all the members of the BSC Earth Science Department group who contribute to the MONARCH model and infrastructure developments.</a:t>
            </a:r>
          </a:p>
          <a:p>
            <a:pPr>
              <a:lnSpc>
                <a:spcPct val="100000"/>
              </a:lnSpc>
              <a:spcAft>
                <a:spcPts val="600"/>
              </a:spcAft>
            </a:pPr>
            <a:r>
              <a:rPr lang="en-US" sz="1400" dirty="0">
                <a:solidFill>
                  <a:schemeClr val="accent1">
                    <a:lumMod val="50000"/>
                  </a:schemeClr>
                </a:solidFill>
                <a:latin typeface="+mj-lt"/>
                <a:ea typeface="Times New Roman" panose="02020603050405020304" pitchFamily="18" charset="0"/>
                <a:cs typeface="Arial" panose="020B0604020202020204" pitchFamily="34" charset="0"/>
              </a:rPr>
              <a:t>Thanks to all the providers of the observational data used for the model evaluation. </a:t>
            </a:r>
          </a:p>
        </p:txBody>
      </p:sp>
      <p:sp>
        <p:nvSpPr>
          <p:cNvPr id="14" name="Slide Number Placeholder 13"/>
          <p:cNvSpPr>
            <a:spLocks noGrp="1"/>
          </p:cNvSpPr>
          <p:nvPr>
            <p:ph type="sldNum" sz="quarter" idx="12"/>
          </p:nvPr>
        </p:nvSpPr>
        <p:spPr/>
        <p:txBody>
          <a:bodyPr/>
          <a:lstStyle/>
          <a:p>
            <a:fld id="{5AFC50C9-30C3-43CC-ABA9-4B9096166E80}" type="slidenum">
              <a:rPr lang="en-GB" smtClean="0"/>
              <a:t>14</a:t>
            </a:fld>
            <a:endParaRPr lang="en-GB"/>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2421" y="2731753"/>
            <a:ext cx="900000" cy="90000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2638" y="5314991"/>
            <a:ext cx="1440000" cy="76977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8575" y="3713677"/>
            <a:ext cx="1440000" cy="298137"/>
          </a:xfrm>
          <a:prstGeom prst="rect">
            <a:avLst/>
          </a:prstGeom>
        </p:spPr>
      </p:pic>
      <p:pic>
        <p:nvPicPr>
          <p:cNvPr id="2" name="Picture 1"/>
          <p:cNvPicPr>
            <a:picLocks noChangeAspect="1"/>
          </p:cNvPicPr>
          <p:nvPr/>
        </p:nvPicPr>
        <p:blipFill>
          <a:blip r:embed="rId5"/>
          <a:stretch>
            <a:fillRect/>
          </a:stretch>
        </p:blipFill>
        <p:spPr>
          <a:xfrm>
            <a:off x="10558575" y="4242804"/>
            <a:ext cx="1440000" cy="440471"/>
          </a:xfrm>
          <a:prstGeom prst="rect">
            <a:avLst/>
          </a:prstGeom>
        </p:spPr>
      </p:pic>
      <p:sp>
        <p:nvSpPr>
          <p:cNvPr id="11" name="Title 3"/>
          <p:cNvSpPr txBox="1">
            <a:spLocks/>
          </p:cNvSpPr>
          <p:nvPr/>
        </p:nvSpPr>
        <p:spPr>
          <a:xfrm>
            <a:off x="3192952" y="1210632"/>
            <a:ext cx="7769469" cy="49449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2800" b="1" kern="1200" baseline="0" dirty="0">
                <a:solidFill>
                  <a:srgbClr val="124484"/>
                </a:solidFill>
                <a:latin typeface="+mj-lt"/>
                <a:ea typeface="+mj-ea"/>
                <a:cs typeface="+mj-cs"/>
              </a:defRPr>
            </a:lvl1pPr>
          </a:lstStyle>
          <a:p>
            <a:r>
              <a:rPr lang="en-GB" sz="6600" dirty="0"/>
              <a:t>Thank you !</a:t>
            </a:r>
          </a:p>
        </p:txBody>
      </p:sp>
      <p:pic>
        <p:nvPicPr>
          <p:cNvPr id="15" name="Picture 14">
            <a:extLst>
              <a:ext uri="{FF2B5EF4-FFF2-40B4-BE49-F238E27FC236}">
                <a16:creationId xmlns:a16="http://schemas.microsoft.com/office/drawing/2014/main" id="{8AE71373-CFBA-4BAF-9FE7-0F6F4195A6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8575" y="4841215"/>
            <a:ext cx="1440000" cy="285130"/>
          </a:xfrm>
          <a:prstGeom prst="rect">
            <a:avLst/>
          </a:prstGeom>
        </p:spPr>
      </p:pic>
    </p:spTree>
    <p:extLst>
      <p:ext uri="{BB962C8B-B14F-4D97-AF65-F5344CB8AC3E}">
        <p14:creationId xmlns:p14="http://schemas.microsoft.com/office/powerpoint/2010/main" val="1394725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1350056706"/>
              </p:ext>
            </p:extLst>
          </p:nvPr>
        </p:nvGraphicFramePr>
        <p:xfrm>
          <a:off x="125805" y="-736986"/>
          <a:ext cx="8109744" cy="6022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5AFC50C9-30C3-43CC-ABA9-4B9096166E80}" type="slidenum">
              <a:rPr lang="en-GB" smtClean="0"/>
              <a:t>2</a:t>
            </a:fld>
            <a:endParaRPr lang="en-GB"/>
          </a:p>
        </p:txBody>
      </p:sp>
      <p:sp>
        <p:nvSpPr>
          <p:cNvPr id="13" name="TextBox 12"/>
          <p:cNvSpPr txBox="1"/>
          <p:nvPr/>
        </p:nvSpPr>
        <p:spPr>
          <a:xfrm>
            <a:off x="0" y="5883610"/>
            <a:ext cx="3627916" cy="276999"/>
          </a:xfrm>
          <a:prstGeom prst="rect">
            <a:avLst/>
          </a:prstGeom>
          <a:noFill/>
        </p:spPr>
        <p:txBody>
          <a:bodyPr wrap="none" rtlCol="0">
            <a:spAutoFit/>
          </a:bodyPr>
          <a:lstStyle/>
          <a:p>
            <a:r>
              <a:rPr lang="en-GB" sz="1200" dirty="0"/>
              <a:t>Image credits: NASA, NOAA, Krueger et al. (2004)</a:t>
            </a:r>
          </a:p>
        </p:txBody>
      </p:sp>
      <p:grpSp>
        <p:nvGrpSpPr>
          <p:cNvPr id="3" name="Group 2">
            <a:extLst>
              <a:ext uri="{FF2B5EF4-FFF2-40B4-BE49-F238E27FC236}">
                <a16:creationId xmlns:a16="http://schemas.microsoft.com/office/drawing/2014/main" id="{1C07CE4C-7027-7A6D-1D29-E615B499DC79}"/>
              </a:ext>
            </a:extLst>
          </p:cNvPr>
          <p:cNvGrpSpPr>
            <a:grpSpLocks noChangeAspect="1"/>
          </p:cNvGrpSpPr>
          <p:nvPr/>
        </p:nvGrpSpPr>
        <p:grpSpPr>
          <a:xfrm>
            <a:off x="8361354" y="709677"/>
            <a:ext cx="3404897" cy="3414428"/>
            <a:chOff x="254642" y="1006997"/>
            <a:chExt cx="4327124" cy="4339236"/>
          </a:xfrm>
        </p:grpSpPr>
        <p:sp>
          <p:nvSpPr>
            <p:cNvPr id="5" name="TextBox 4">
              <a:extLst>
                <a:ext uri="{FF2B5EF4-FFF2-40B4-BE49-F238E27FC236}">
                  <a16:creationId xmlns:a16="http://schemas.microsoft.com/office/drawing/2014/main" id="{302D0890-1620-5E35-E68D-17AA6C38189F}"/>
                </a:ext>
              </a:extLst>
            </p:cNvPr>
            <p:cNvSpPr txBox="1"/>
            <p:nvPr/>
          </p:nvSpPr>
          <p:spPr>
            <a:xfrm>
              <a:off x="254642" y="5038456"/>
              <a:ext cx="1874231" cy="307777"/>
            </a:xfrm>
            <a:prstGeom prst="rect">
              <a:avLst/>
            </a:prstGeom>
            <a:noFill/>
          </p:spPr>
          <p:txBody>
            <a:bodyPr wrap="none" rtlCol="0">
              <a:spAutoFit/>
            </a:bodyPr>
            <a:lstStyle/>
            <a:p>
              <a:r>
                <a:rPr lang="en-GB" sz="1400" dirty="0" err="1"/>
                <a:t>Kandler</a:t>
              </a:r>
              <a:r>
                <a:rPr lang="en-GB" sz="1400" dirty="0"/>
                <a:t> et al. (2007)</a:t>
              </a:r>
            </a:p>
          </p:txBody>
        </p:sp>
        <p:grpSp>
          <p:nvGrpSpPr>
            <p:cNvPr id="6" name="Group 5">
              <a:extLst>
                <a:ext uri="{FF2B5EF4-FFF2-40B4-BE49-F238E27FC236}">
                  <a16:creationId xmlns:a16="http://schemas.microsoft.com/office/drawing/2014/main" id="{CE2B016D-8E71-5E11-E387-119E93A53950}"/>
                </a:ext>
              </a:extLst>
            </p:cNvPr>
            <p:cNvGrpSpPr/>
            <p:nvPr/>
          </p:nvGrpSpPr>
          <p:grpSpPr>
            <a:xfrm>
              <a:off x="254643" y="1006997"/>
              <a:ext cx="4327123" cy="3980987"/>
              <a:chOff x="254643" y="1006997"/>
              <a:chExt cx="4327123" cy="3980987"/>
            </a:xfrm>
          </p:grpSpPr>
          <p:pic>
            <p:nvPicPr>
              <p:cNvPr id="7" name="Picture 6">
                <a:extLst>
                  <a:ext uri="{FF2B5EF4-FFF2-40B4-BE49-F238E27FC236}">
                    <a16:creationId xmlns:a16="http://schemas.microsoft.com/office/drawing/2014/main" id="{85C1263E-0DB8-E6FD-6EC7-921E5E5C2A20}"/>
                  </a:ext>
                </a:extLst>
              </p:cNvPr>
              <p:cNvPicPr>
                <a:picLocks noChangeAspect="1"/>
              </p:cNvPicPr>
              <p:nvPr/>
            </p:nvPicPr>
            <p:blipFill>
              <a:blip r:embed="rId8"/>
              <a:stretch>
                <a:fillRect/>
              </a:stretch>
            </p:blipFill>
            <p:spPr>
              <a:xfrm>
                <a:off x="261766" y="1006997"/>
                <a:ext cx="4320000" cy="3980987"/>
              </a:xfrm>
              <a:prstGeom prst="rect">
                <a:avLst/>
              </a:prstGeom>
            </p:spPr>
          </p:pic>
          <p:sp>
            <p:nvSpPr>
              <p:cNvPr id="8" name="TextBox 7">
                <a:extLst>
                  <a:ext uri="{FF2B5EF4-FFF2-40B4-BE49-F238E27FC236}">
                    <a16:creationId xmlns:a16="http://schemas.microsoft.com/office/drawing/2014/main" id="{B238D5D5-FB55-2FEC-15E1-59FB49DE90CA}"/>
                  </a:ext>
                </a:extLst>
              </p:cNvPr>
              <p:cNvSpPr txBox="1"/>
              <p:nvPr/>
            </p:nvSpPr>
            <p:spPr>
              <a:xfrm>
                <a:off x="1110324" y="1006997"/>
                <a:ext cx="1043876" cy="369331"/>
              </a:xfrm>
              <a:prstGeom prst="rect">
                <a:avLst/>
              </a:prstGeom>
              <a:noFill/>
            </p:spPr>
            <p:txBody>
              <a:bodyPr wrap="none" rtlCol="0">
                <a:spAutoFit/>
              </a:bodyPr>
              <a:lstStyle/>
              <a:p>
                <a:r>
                  <a:rPr lang="en-GB" dirty="0">
                    <a:solidFill>
                      <a:schemeClr val="accent6">
                        <a:lumMod val="60000"/>
                        <a:lumOff val="40000"/>
                      </a:schemeClr>
                    </a:solidFill>
                  </a:rPr>
                  <a:t>Gypsum</a:t>
                </a:r>
              </a:p>
            </p:txBody>
          </p:sp>
          <p:sp>
            <p:nvSpPr>
              <p:cNvPr id="9" name="TextBox 8">
                <a:extLst>
                  <a:ext uri="{FF2B5EF4-FFF2-40B4-BE49-F238E27FC236}">
                    <a16:creationId xmlns:a16="http://schemas.microsoft.com/office/drawing/2014/main" id="{695D48EA-DD2D-C46C-49E1-E6BC2448998D}"/>
                  </a:ext>
                </a:extLst>
              </p:cNvPr>
              <p:cNvSpPr txBox="1"/>
              <p:nvPr/>
            </p:nvSpPr>
            <p:spPr>
              <a:xfrm>
                <a:off x="2528189" y="1006997"/>
                <a:ext cx="889987" cy="369332"/>
              </a:xfrm>
              <a:prstGeom prst="rect">
                <a:avLst/>
              </a:prstGeom>
              <a:noFill/>
            </p:spPr>
            <p:txBody>
              <a:bodyPr wrap="none" rtlCol="0">
                <a:spAutoFit/>
              </a:bodyPr>
              <a:lstStyle/>
              <a:p>
                <a:r>
                  <a:rPr lang="en-GB" dirty="0">
                    <a:solidFill>
                      <a:schemeClr val="bg1"/>
                    </a:solidFill>
                  </a:rPr>
                  <a:t>Calcite</a:t>
                </a:r>
              </a:p>
            </p:txBody>
          </p:sp>
          <p:sp>
            <p:nvSpPr>
              <p:cNvPr id="10" name="TextBox 9">
                <a:extLst>
                  <a:ext uri="{FF2B5EF4-FFF2-40B4-BE49-F238E27FC236}">
                    <a16:creationId xmlns:a16="http://schemas.microsoft.com/office/drawing/2014/main" id="{093F57AC-808E-5229-3E57-F65265DB8692}"/>
                  </a:ext>
                </a:extLst>
              </p:cNvPr>
              <p:cNvSpPr txBox="1"/>
              <p:nvPr/>
            </p:nvSpPr>
            <p:spPr>
              <a:xfrm>
                <a:off x="1899828" y="3063377"/>
                <a:ext cx="1043876" cy="369332"/>
              </a:xfrm>
              <a:prstGeom prst="rect">
                <a:avLst/>
              </a:prstGeom>
              <a:solidFill>
                <a:schemeClr val="tx1"/>
              </a:solidFill>
            </p:spPr>
            <p:txBody>
              <a:bodyPr wrap="none" rtlCol="0">
                <a:spAutoFit/>
              </a:bodyPr>
              <a:lstStyle/>
              <a:p>
                <a:r>
                  <a:rPr lang="en-GB" dirty="0">
                    <a:solidFill>
                      <a:schemeClr val="accent2"/>
                    </a:solidFill>
                  </a:rPr>
                  <a:t>Silicates</a:t>
                </a:r>
              </a:p>
            </p:txBody>
          </p:sp>
          <p:sp>
            <p:nvSpPr>
              <p:cNvPr id="12" name="TextBox 11">
                <a:extLst>
                  <a:ext uri="{FF2B5EF4-FFF2-40B4-BE49-F238E27FC236}">
                    <a16:creationId xmlns:a16="http://schemas.microsoft.com/office/drawing/2014/main" id="{0F1E85BF-2073-B202-2822-DD77A82B5EE8}"/>
                  </a:ext>
                </a:extLst>
              </p:cNvPr>
              <p:cNvSpPr txBox="1"/>
              <p:nvPr/>
            </p:nvSpPr>
            <p:spPr>
              <a:xfrm>
                <a:off x="254643" y="4480284"/>
                <a:ext cx="1274708" cy="369332"/>
              </a:xfrm>
              <a:prstGeom prst="rect">
                <a:avLst/>
              </a:prstGeom>
              <a:noFill/>
            </p:spPr>
            <p:txBody>
              <a:bodyPr wrap="none" rtlCol="0">
                <a:spAutoFit/>
              </a:bodyPr>
              <a:lstStyle/>
              <a:p>
                <a:r>
                  <a:rPr lang="en-GB" dirty="0">
                    <a:solidFill>
                      <a:srgbClr val="FF0000"/>
                    </a:solidFill>
                  </a:rPr>
                  <a:t>Iron grains</a:t>
                </a:r>
              </a:p>
            </p:txBody>
          </p:sp>
          <p:sp>
            <p:nvSpPr>
              <p:cNvPr id="14" name="Oval 13">
                <a:extLst>
                  <a:ext uri="{FF2B5EF4-FFF2-40B4-BE49-F238E27FC236}">
                    <a16:creationId xmlns:a16="http://schemas.microsoft.com/office/drawing/2014/main" id="{FE813CB6-E4F5-8E54-853E-29B82D88944F}"/>
                  </a:ext>
                </a:extLst>
              </p:cNvPr>
              <p:cNvSpPr/>
              <p:nvPr/>
            </p:nvSpPr>
            <p:spPr>
              <a:xfrm>
                <a:off x="1465384" y="3938954"/>
                <a:ext cx="246185" cy="222738"/>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5" name="Title 1">
            <a:extLst>
              <a:ext uri="{FF2B5EF4-FFF2-40B4-BE49-F238E27FC236}">
                <a16:creationId xmlns:a16="http://schemas.microsoft.com/office/drawing/2014/main" id="{16F08287-2BED-057C-99F3-395126E17BA0}"/>
              </a:ext>
            </a:extLst>
          </p:cNvPr>
          <p:cNvSpPr>
            <a:spLocks noGrp="1"/>
          </p:cNvSpPr>
          <p:nvPr>
            <p:ph type="title"/>
          </p:nvPr>
        </p:nvSpPr>
        <p:spPr>
          <a:xfrm>
            <a:off x="492375" y="4800920"/>
            <a:ext cx="11506200" cy="750981"/>
          </a:xfrm>
        </p:spPr>
        <p:txBody>
          <a:bodyPr>
            <a:normAutofit/>
          </a:bodyPr>
          <a:lstStyle/>
          <a:p>
            <a:r>
              <a:rPr lang="en-GB" sz="2400" dirty="0"/>
              <a:t>… these impacts are modulated by mineralogy.</a:t>
            </a:r>
          </a:p>
        </p:txBody>
      </p:sp>
    </p:spTree>
    <p:extLst>
      <p:ext uri="{BB962C8B-B14F-4D97-AF65-F5344CB8AC3E}">
        <p14:creationId xmlns:p14="http://schemas.microsoft.com/office/powerpoint/2010/main" val="1767032551"/>
      </p:ext>
    </p:extLst>
  </p:cSld>
  <p:clrMapOvr>
    <a:masterClrMapping/>
  </p:clrMapOvr>
  <mc:AlternateContent xmlns:mc="http://schemas.openxmlformats.org/markup-compatibility/2006" xmlns:p14="http://schemas.microsoft.com/office/powerpoint/2010/main">
    <mc:Choice Requires="p14">
      <p:transition spd="slow" p14:dur="2000" advTm="79164"/>
    </mc:Choice>
    <mc:Fallback xmlns="">
      <p:transition spd="slow" advTm="7916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273D-5098-EB07-1306-150B3D27C0A8}"/>
              </a:ext>
            </a:extLst>
          </p:cNvPr>
          <p:cNvSpPr>
            <a:spLocks noGrp="1"/>
          </p:cNvSpPr>
          <p:nvPr>
            <p:ph type="title"/>
          </p:nvPr>
        </p:nvSpPr>
        <p:spPr/>
        <p:txBody>
          <a:bodyPr/>
          <a:lstStyle/>
          <a:p>
            <a:r>
              <a:rPr lang="en-GB" dirty="0"/>
              <a:t>Goal</a:t>
            </a:r>
          </a:p>
        </p:txBody>
      </p:sp>
      <p:sp>
        <p:nvSpPr>
          <p:cNvPr id="3" name="Content Placeholder 2">
            <a:extLst>
              <a:ext uri="{FF2B5EF4-FFF2-40B4-BE49-F238E27FC236}">
                <a16:creationId xmlns:a16="http://schemas.microsoft.com/office/drawing/2014/main" id="{4D967114-4755-0CD3-A17C-71A448F54C24}"/>
              </a:ext>
            </a:extLst>
          </p:cNvPr>
          <p:cNvSpPr>
            <a:spLocks noGrp="1"/>
          </p:cNvSpPr>
          <p:nvPr>
            <p:ph idx="1"/>
          </p:nvPr>
        </p:nvSpPr>
        <p:spPr/>
        <p:txBody>
          <a:bodyPr>
            <a:normAutofit/>
          </a:bodyPr>
          <a:lstStyle/>
          <a:p>
            <a:r>
              <a:rPr lang="en-GB" sz="2400" dirty="0"/>
              <a:t>More and more, Earth System Models (ESMs) are including dust mineralogy in their frameworks, with different levels of complexity. </a:t>
            </a:r>
          </a:p>
          <a:p>
            <a:endParaRPr lang="en-GB" sz="2400" dirty="0"/>
          </a:p>
          <a:p>
            <a:r>
              <a:rPr lang="en-GB" dirty="0"/>
              <a:t>Overview of the </a:t>
            </a:r>
            <a:r>
              <a:rPr lang="en-GB" b="1" dirty="0"/>
              <a:t>variability in modelled dust mineralogy</a:t>
            </a:r>
            <a:r>
              <a:rPr lang="en-GB" dirty="0"/>
              <a:t> produced by different state of the art atmospheric and ESMs: </a:t>
            </a:r>
            <a:r>
              <a:rPr lang="en-GB" b="1" dirty="0"/>
              <a:t>CESM-CAM6, GFDL-AM4, IFS-AER, GISS-</a:t>
            </a:r>
            <a:r>
              <a:rPr lang="en-GB" b="1" dirty="0" err="1"/>
              <a:t>ModelE</a:t>
            </a:r>
            <a:r>
              <a:rPr lang="en-GB" b="1" dirty="0"/>
              <a:t> </a:t>
            </a:r>
            <a:r>
              <a:rPr lang="en-GB" dirty="0"/>
              <a:t>and </a:t>
            </a:r>
            <a:r>
              <a:rPr lang="en-GB" b="1" dirty="0"/>
              <a:t>MONARCH</a:t>
            </a:r>
            <a:r>
              <a:rPr lang="en-GB" dirty="0"/>
              <a:t>.</a:t>
            </a:r>
          </a:p>
          <a:p>
            <a:endParaRPr lang="en-GB" dirty="0"/>
          </a:p>
          <a:p>
            <a:r>
              <a:rPr lang="en-GB" dirty="0"/>
              <a:t>Provide an </a:t>
            </a:r>
            <a:r>
              <a:rPr lang="en-GB" b="1" dirty="0"/>
              <a:t>evaluation of the modelled mineral mass </a:t>
            </a:r>
            <a:r>
              <a:rPr lang="en-GB" dirty="0"/>
              <a:t>fractions against observations.</a:t>
            </a:r>
          </a:p>
        </p:txBody>
      </p:sp>
      <p:sp>
        <p:nvSpPr>
          <p:cNvPr id="4" name="Slide Number Placeholder 3">
            <a:extLst>
              <a:ext uri="{FF2B5EF4-FFF2-40B4-BE49-F238E27FC236}">
                <a16:creationId xmlns:a16="http://schemas.microsoft.com/office/drawing/2014/main" id="{7141151F-94BA-B5E6-FCDF-77FC02FF9116}"/>
              </a:ext>
            </a:extLst>
          </p:cNvPr>
          <p:cNvSpPr>
            <a:spLocks noGrp="1"/>
          </p:cNvSpPr>
          <p:nvPr>
            <p:ph type="sldNum" sz="quarter" idx="12"/>
          </p:nvPr>
        </p:nvSpPr>
        <p:spPr/>
        <p:txBody>
          <a:bodyPr/>
          <a:lstStyle/>
          <a:p>
            <a:fld id="{5AFC50C9-30C3-43CC-ABA9-4B9096166E80}" type="slidenum">
              <a:rPr lang="en-GB" smtClean="0"/>
              <a:t>3</a:t>
            </a:fld>
            <a:endParaRPr lang="en-GB"/>
          </a:p>
        </p:txBody>
      </p:sp>
    </p:spTree>
    <p:extLst>
      <p:ext uri="{BB962C8B-B14F-4D97-AF65-F5344CB8AC3E}">
        <p14:creationId xmlns:p14="http://schemas.microsoft.com/office/powerpoint/2010/main" val="1217589864"/>
      </p:ext>
    </p:extLst>
  </p:cSld>
  <p:clrMapOvr>
    <a:masterClrMapping/>
  </p:clrMapOvr>
  <mc:AlternateContent xmlns:mc="http://schemas.openxmlformats.org/markup-compatibility/2006" xmlns:p14="http://schemas.microsoft.com/office/powerpoint/2010/main">
    <mc:Choice Requires="p14">
      <p:transition spd="slow" p14:dur="2000" advTm="47742"/>
    </mc:Choice>
    <mc:Fallback xmlns="">
      <p:transition spd="slow" advTm="4774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5518B-4AEE-B459-56AC-356492C1BAD9}"/>
              </a:ext>
            </a:extLst>
          </p:cNvPr>
          <p:cNvSpPr>
            <a:spLocks noGrp="1"/>
          </p:cNvSpPr>
          <p:nvPr>
            <p:ph type="title"/>
          </p:nvPr>
        </p:nvSpPr>
        <p:spPr/>
        <p:txBody>
          <a:bodyPr/>
          <a:lstStyle/>
          <a:p>
            <a:r>
              <a:rPr lang="en-GB" dirty="0"/>
              <a:t>Modelling dust mineralogy</a:t>
            </a:r>
          </a:p>
        </p:txBody>
      </p:sp>
      <p:graphicFrame>
        <p:nvGraphicFramePr>
          <p:cNvPr id="5" name="Content Placeholder 4">
            <a:extLst>
              <a:ext uri="{FF2B5EF4-FFF2-40B4-BE49-F238E27FC236}">
                <a16:creationId xmlns:a16="http://schemas.microsoft.com/office/drawing/2014/main" id="{5652CCE9-3CD6-2544-DEFD-EF27DC80D7F4}"/>
              </a:ext>
            </a:extLst>
          </p:cNvPr>
          <p:cNvGraphicFramePr>
            <a:graphicFrameLocks noGrp="1"/>
          </p:cNvGraphicFramePr>
          <p:nvPr>
            <p:ph idx="1"/>
            <p:extLst>
              <p:ext uri="{D42A27DB-BD31-4B8C-83A1-F6EECF244321}">
                <p14:modId xmlns:p14="http://schemas.microsoft.com/office/powerpoint/2010/main" val="323920469"/>
              </p:ext>
            </p:extLst>
          </p:nvPr>
        </p:nvGraphicFramePr>
        <p:xfrm>
          <a:off x="1778000" y="1006475"/>
          <a:ext cx="8655050" cy="5170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EA18034D-F085-7073-DD23-474DA5E72DF6}"/>
              </a:ext>
            </a:extLst>
          </p:cNvPr>
          <p:cNvSpPr>
            <a:spLocks noGrp="1"/>
          </p:cNvSpPr>
          <p:nvPr>
            <p:ph type="sldNum" sz="quarter" idx="12"/>
          </p:nvPr>
        </p:nvSpPr>
        <p:spPr/>
        <p:txBody>
          <a:bodyPr/>
          <a:lstStyle/>
          <a:p>
            <a:fld id="{5AFC50C9-30C3-43CC-ABA9-4B9096166E80}" type="slidenum">
              <a:rPr lang="en-GB" smtClean="0"/>
              <a:t>4</a:t>
            </a:fld>
            <a:endParaRPr lang="en-GB"/>
          </a:p>
        </p:txBody>
      </p:sp>
    </p:spTree>
    <p:extLst>
      <p:ext uri="{BB962C8B-B14F-4D97-AF65-F5344CB8AC3E}">
        <p14:creationId xmlns:p14="http://schemas.microsoft.com/office/powerpoint/2010/main" val="3736719912"/>
      </p:ext>
    </p:extLst>
  </p:cSld>
  <p:clrMapOvr>
    <a:masterClrMapping/>
  </p:clrMapOvr>
  <mc:AlternateContent xmlns:mc="http://schemas.openxmlformats.org/markup-compatibility/2006" xmlns:p14="http://schemas.microsoft.com/office/powerpoint/2010/main">
    <mc:Choice Requires="p14">
      <p:transition spd="slow" p14:dur="2000" advTm="33154"/>
    </mc:Choice>
    <mc:Fallback xmlns="">
      <p:transition spd="slow" advTm="3315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noChangeAspect="1"/>
          </p:cNvGrpSpPr>
          <p:nvPr/>
        </p:nvGrpSpPr>
        <p:grpSpPr>
          <a:xfrm>
            <a:off x="6232926" y="1849429"/>
            <a:ext cx="5659055" cy="4283459"/>
            <a:chOff x="4073937" y="602181"/>
            <a:chExt cx="4964079" cy="375742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937" y="602181"/>
              <a:ext cx="2520000" cy="2520000"/>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t="24227"/>
            <a:stretch/>
          </p:blipFill>
          <p:spPr>
            <a:xfrm>
              <a:off x="4073937" y="2450130"/>
              <a:ext cx="2520000" cy="1909471"/>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8016" y="611538"/>
              <a:ext cx="2520000" cy="2520000"/>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t="23762"/>
            <a:stretch/>
          </p:blipFill>
          <p:spPr>
            <a:xfrm>
              <a:off x="6518016" y="2438399"/>
              <a:ext cx="2520000" cy="1921201"/>
            </a:xfrm>
            <a:prstGeom prst="rect">
              <a:avLst/>
            </a:prstGeom>
          </p:spPr>
        </p:pic>
      </p:grpSp>
      <p:pic>
        <p:nvPicPr>
          <p:cNvPr id="26" name="Picture 25"/>
          <p:cNvPicPr>
            <a:picLocks noChangeAspect="1"/>
          </p:cNvPicPr>
          <p:nvPr/>
        </p:nvPicPr>
        <p:blipFill>
          <a:blip r:embed="rId7"/>
          <a:stretch>
            <a:fillRect/>
          </a:stretch>
        </p:blipFill>
        <p:spPr>
          <a:xfrm>
            <a:off x="2815488" y="2565281"/>
            <a:ext cx="3301635" cy="2520000"/>
          </a:xfrm>
          <a:prstGeom prst="rect">
            <a:avLst/>
          </a:prstGeom>
        </p:spPr>
      </p:pic>
      <p:sp>
        <p:nvSpPr>
          <p:cNvPr id="2" name="Title 1"/>
          <p:cNvSpPr>
            <a:spLocks noGrp="1"/>
          </p:cNvSpPr>
          <p:nvPr>
            <p:ph type="title"/>
          </p:nvPr>
        </p:nvSpPr>
        <p:spPr/>
        <p:txBody>
          <a:bodyPr/>
          <a:lstStyle/>
          <a:p>
            <a:r>
              <a:rPr lang="en-GB" dirty="0"/>
              <a:t>Global soil mineralogy atlases</a:t>
            </a:r>
          </a:p>
        </p:txBody>
      </p:sp>
      <p:sp>
        <p:nvSpPr>
          <p:cNvPr id="4" name="Slide Number Placeholder 3"/>
          <p:cNvSpPr>
            <a:spLocks noGrp="1"/>
          </p:cNvSpPr>
          <p:nvPr>
            <p:ph type="sldNum" sz="quarter" idx="12"/>
          </p:nvPr>
        </p:nvSpPr>
        <p:spPr/>
        <p:txBody>
          <a:bodyPr/>
          <a:lstStyle/>
          <a:p>
            <a:fld id="{5AFC50C9-30C3-43CC-ABA9-4B9096166E80}" type="slidenum">
              <a:rPr lang="en-GB" smtClean="0"/>
              <a:t>5</a:t>
            </a:fld>
            <a:endParaRPr lang="en-GB"/>
          </a:p>
        </p:txBody>
      </p:sp>
      <p:sp>
        <p:nvSpPr>
          <p:cNvPr id="12" name="Rectángulo 12"/>
          <p:cNvSpPr/>
          <p:nvPr/>
        </p:nvSpPr>
        <p:spPr>
          <a:xfrm>
            <a:off x="4774208" y="4910063"/>
            <a:ext cx="1237839" cy="246221"/>
          </a:xfrm>
          <a:prstGeom prst="rect">
            <a:avLst/>
          </a:prstGeom>
        </p:spPr>
        <p:txBody>
          <a:bodyPr wrap="none">
            <a:spAutoFit/>
          </a:bodyPr>
          <a:lstStyle/>
          <a:p>
            <a:r>
              <a:rPr lang="en-US" altLang="x-none" sz="1000" dirty="0" err="1"/>
              <a:t>Journet</a:t>
            </a:r>
            <a:r>
              <a:rPr lang="en-US" altLang="x-none" sz="1000" dirty="0"/>
              <a:t> et al. 2014</a:t>
            </a:r>
            <a:endParaRPr lang="en-US" sz="1000" dirty="0"/>
          </a:p>
        </p:txBody>
      </p:sp>
      <p:grpSp>
        <p:nvGrpSpPr>
          <p:cNvPr id="27" name="Grupo 2"/>
          <p:cNvGrpSpPr>
            <a:grpSpLocks noChangeAspect="1"/>
          </p:cNvGrpSpPr>
          <p:nvPr/>
        </p:nvGrpSpPr>
        <p:grpSpPr>
          <a:xfrm>
            <a:off x="46256" y="2736348"/>
            <a:ext cx="2696344" cy="1728000"/>
            <a:chOff x="2207174" y="727617"/>
            <a:chExt cx="1918355" cy="1141883"/>
          </a:xfrm>
        </p:grpSpPr>
        <p:pic>
          <p:nvPicPr>
            <p:cNvPr id="28" name="Picture 394"/>
            <p:cNvPicPr>
              <a:picLocks noChangeAspect="1"/>
            </p:cNvPicPr>
            <p:nvPr/>
          </p:nvPicPr>
          <p:blipFill>
            <a:blip r:embed="rId8"/>
            <a:stretch>
              <a:fillRect/>
            </a:stretch>
          </p:blipFill>
          <p:spPr>
            <a:xfrm>
              <a:off x="2207174" y="727617"/>
              <a:ext cx="1908000" cy="1044156"/>
            </a:xfrm>
            <a:prstGeom prst="rect">
              <a:avLst/>
            </a:prstGeom>
          </p:spPr>
        </p:pic>
        <p:sp>
          <p:nvSpPr>
            <p:cNvPr id="29" name="Rectángulo 12"/>
            <p:cNvSpPr/>
            <p:nvPr/>
          </p:nvSpPr>
          <p:spPr>
            <a:xfrm>
              <a:off x="3533493" y="1633273"/>
              <a:ext cx="592036" cy="236227"/>
            </a:xfrm>
            <a:prstGeom prst="rect">
              <a:avLst/>
            </a:prstGeom>
          </p:spPr>
          <p:txBody>
            <a:bodyPr wrap="none">
              <a:spAutoFit/>
            </a:bodyPr>
            <a:lstStyle/>
            <a:p>
              <a:r>
                <a:rPr lang="en-US" altLang="x-none" sz="900" dirty="0"/>
                <a:t>HWSD</a:t>
              </a:r>
              <a:endParaRPr lang="en-US" sz="900" dirty="0"/>
            </a:p>
          </p:txBody>
        </p:sp>
      </p:grpSp>
      <p:sp>
        <p:nvSpPr>
          <p:cNvPr id="30" name="Rectangle 29"/>
          <p:cNvSpPr/>
          <p:nvPr/>
        </p:nvSpPr>
        <p:spPr>
          <a:xfrm>
            <a:off x="176207" y="5253185"/>
            <a:ext cx="2394000" cy="338554"/>
          </a:xfrm>
          <a:prstGeom prst="rect">
            <a:avLst/>
          </a:prstGeom>
        </p:spPr>
        <p:txBody>
          <a:bodyPr wrap="square">
            <a:spAutoFit/>
          </a:bodyPr>
          <a:lstStyle/>
          <a:p>
            <a:pPr algn="ctr"/>
            <a:r>
              <a:rPr lang="en-GB" sz="1600" dirty="0"/>
              <a:t>FAO soil classification</a:t>
            </a:r>
          </a:p>
        </p:txBody>
      </p:sp>
      <p:sp>
        <p:nvSpPr>
          <p:cNvPr id="31" name="Rectangle 30"/>
          <p:cNvSpPr/>
          <p:nvPr/>
        </p:nvSpPr>
        <p:spPr>
          <a:xfrm>
            <a:off x="3460076" y="5253185"/>
            <a:ext cx="2055375" cy="338554"/>
          </a:xfrm>
          <a:prstGeom prst="rect">
            <a:avLst/>
          </a:prstGeom>
        </p:spPr>
        <p:txBody>
          <a:bodyPr wrap="square">
            <a:spAutoFit/>
          </a:bodyPr>
          <a:lstStyle/>
          <a:p>
            <a:pPr algn="ctr"/>
            <a:r>
              <a:rPr lang="en-GB" sz="1600" dirty="0"/>
              <a:t>Mean mineralogy </a:t>
            </a:r>
            <a:endParaRPr lang="en-US" sz="1600" dirty="0"/>
          </a:p>
        </p:txBody>
      </p:sp>
      <p:sp>
        <p:nvSpPr>
          <p:cNvPr id="19" name="Rectangle 18"/>
          <p:cNvSpPr/>
          <p:nvPr/>
        </p:nvSpPr>
        <p:spPr>
          <a:xfrm>
            <a:off x="6433159" y="5650612"/>
            <a:ext cx="5565416" cy="584775"/>
          </a:xfrm>
          <a:prstGeom prst="rect">
            <a:avLst/>
          </a:prstGeom>
        </p:spPr>
        <p:txBody>
          <a:bodyPr wrap="square">
            <a:spAutoFit/>
          </a:bodyPr>
          <a:lstStyle/>
          <a:p>
            <a:r>
              <a:rPr lang="en-GB" sz="1600" dirty="0"/>
              <a:t>Mineralogical composition for </a:t>
            </a:r>
          </a:p>
          <a:p>
            <a:r>
              <a:rPr lang="en-GB" sz="1600" dirty="0"/>
              <a:t>clay (</a:t>
            </a:r>
            <a:r>
              <a:rPr lang="el-GR" sz="1600" dirty="0"/>
              <a:t>ϕ</a:t>
            </a:r>
            <a:r>
              <a:rPr lang="en-GB" sz="1600" dirty="0"/>
              <a:t> &lt; 2 µm</a:t>
            </a:r>
            <a:r>
              <a:rPr lang="en-US" sz="1600" dirty="0"/>
              <a:t>) 		and silt (</a:t>
            </a:r>
            <a:r>
              <a:rPr lang="el-GR" sz="1600" dirty="0"/>
              <a:t>ϕ </a:t>
            </a:r>
            <a:r>
              <a:rPr lang="en-US" sz="1600" dirty="0"/>
              <a:t>2-63 </a:t>
            </a:r>
            <a:r>
              <a:rPr lang="en-GB" sz="1600" dirty="0"/>
              <a:t>µ</a:t>
            </a:r>
            <a:r>
              <a:rPr lang="en-US" sz="1600" dirty="0"/>
              <a:t>m) size classes</a:t>
            </a:r>
          </a:p>
        </p:txBody>
      </p:sp>
      <p:sp>
        <p:nvSpPr>
          <p:cNvPr id="3" name="Content Placeholder 2"/>
          <p:cNvSpPr>
            <a:spLocks noGrp="1"/>
          </p:cNvSpPr>
          <p:nvPr>
            <p:ph idx="1"/>
          </p:nvPr>
        </p:nvSpPr>
        <p:spPr>
          <a:xfrm>
            <a:off x="0" y="862219"/>
            <a:ext cx="12192000" cy="1343723"/>
          </a:xfrm>
        </p:spPr>
        <p:txBody>
          <a:bodyPr>
            <a:normAutofit/>
          </a:bodyPr>
          <a:lstStyle/>
          <a:p>
            <a:r>
              <a:rPr lang="en-GB" sz="2000" b="1" dirty="0" err="1"/>
              <a:t>Claquin</a:t>
            </a:r>
            <a:r>
              <a:rPr lang="en-GB" sz="2000" b="1" dirty="0"/>
              <a:t> et al. 1999, </a:t>
            </a:r>
            <a:r>
              <a:rPr lang="en-GB" sz="2000" b="1" dirty="0" err="1"/>
              <a:t>Nickovic</a:t>
            </a:r>
            <a:r>
              <a:rPr lang="en-GB" sz="2000" b="1" dirty="0"/>
              <a:t> 2012</a:t>
            </a:r>
            <a:r>
              <a:rPr lang="en-GB" sz="2000" dirty="0"/>
              <a:t>: 8 minerals.</a:t>
            </a:r>
          </a:p>
          <a:p>
            <a:pPr marL="0" indent="0">
              <a:spcBef>
                <a:spcPts val="0"/>
              </a:spcBef>
              <a:buNone/>
            </a:pPr>
            <a:r>
              <a:rPr lang="en-GB" sz="1800" i="1" dirty="0"/>
              <a:t>Illite, smectite, kaolinite, quartz, feldspars, calcite, gypsum and hematite (iron oxides).</a:t>
            </a:r>
          </a:p>
          <a:p>
            <a:pPr>
              <a:spcBef>
                <a:spcPts val="1200"/>
              </a:spcBef>
            </a:pPr>
            <a:r>
              <a:rPr lang="en-GB" sz="2000" b="1" dirty="0" err="1"/>
              <a:t>Journet</a:t>
            </a:r>
            <a:r>
              <a:rPr lang="en-GB" sz="2000" b="1" dirty="0"/>
              <a:t> et al. 2014</a:t>
            </a:r>
            <a:r>
              <a:rPr lang="en-GB" sz="2000" dirty="0"/>
              <a:t>: 12 minerals.</a:t>
            </a:r>
          </a:p>
          <a:p>
            <a:pPr marL="0" indent="0">
              <a:spcBef>
                <a:spcPts val="0"/>
              </a:spcBef>
              <a:buNone/>
            </a:pPr>
            <a:r>
              <a:rPr lang="en-GB" sz="1800" i="1" dirty="0"/>
              <a:t>Illite, smectite, kaolinite, </a:t>
            </a:r>
            <a:r>
              <a:rPr lang="en-GB" sz="1800" i="1" dirty="0">
                <a:solidFill>
                  <a:schemeClr val="accent1">
                    <a:lumMod val="50000"/>
                  </a:schemeClr>
                </a:solidFill>
              </a:rPr>
              <a:t>vermiculite, chlorite, mica</a:t>
            </a:r>
            <a:r>
              <a:rPr lang="en-GB" sz="1800" i="1" dirty="0"/>
              <a:t>, quartz, feldspars, calcite, gypsum, hematite and </a:t>
            </a:r>
            <a:r>
              <a:rPr lang="en-GB" sz="1800" i="1" dirty="0">
                <a:solidFill>
                  <a:schemeClr val="accent1">
                    <a:lumMod val="50000"/>
                  </a:schemeClr>
                </a:solidFill>
              </a:rPr>
              <a:t>goethite</a:t>
            </a:r>
            <a:r>
              <a:rPr lang="en-GB" sz="1800" i="1" dirty="0"/>
              <a:t>.</a:t>
            </a:r>
          </a:p>
          <a:p>
            <a:pPr lvl="1"/>
            <a:endParaRPr lang="en-GB" sz="1800" dirty="0"/>
          </a:p>
          <a:p>
            <a:pPr lvl="1"/>
            <a:endParaRPr lang="en-GB" sz="1800" dirty="0"/>
          </a:p>
          <a:p>
            <a:pPr lvl="1"/>
            <a:endParaRPr lang="en-GB" sz="1800" dirty="0"/>
          </a:p>
          <a:p>
            <a:pPr lvl="1"/>
            <a:endParaRPr lang="en-GB" sz="1800" dirty="0"/>
          </a:p>
          <a:p>
            <a:pPr lvl="1"/>
            <a:endParaRPr lang="en-GB" sz="1800" dirty="0"/>
          </a:p>
          <a:p>
            <a:pPr lvl="1"/>
            <a:endParaRPr lang="en-GB" sz="1800" dirty="0"/>
          </a:p>
          <a:p>
            <a:pPr lvl="1"/>
            <a:endParaRPr lang="en-GB" sz="18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3600" dirty="0"/>
          </a:p>
        </p:txBody>
      </p:sp>
    </p:spTree>
    <p:extLst>
      <p:ext uri="{BB962C8B-B14F-4D97-AF65-F5344CB8AC3E}">
        <p14:creationId xmlns:p14="http://schemas.microsoft.com/office/powerpoint/2010/main" val="297316135"/>
      </p:ext>
    </p:extLst>
  </p:cSld>
  <p:clrMapOvr>
    <a:masterClrMapping/>
  </p:clrMapOvr>
  <mc:AlternateContent xmlns:mc="http://schemas.openxmlformats.org/markup-compatibility/2006" xmlns:p14="http://schemas.microsoft.com/office/powerpoint/2010/main">
    <mc:Choice Requires="p14">
      <p:transition spd="slow" p14:dur="2000" advTm="102133"/>
    </mc:Choice>
    <mc:Fallback xmlns="">
      <p:transition spd="slow" advTm="10213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F10D6-24BD-2754-8FC2-AD2B397AB10E}"/>
              </a:ext>
            </a:extLst>
          </p:cNvPr>
          <p:cNvSpPr>
            <a:spLocks noGrp="1"/>
          </p:cNvSpPr>
          <p:nvPr>
            <p:ph type="title"/>
          </p:nvPr>
        </p:nvSpPr>
        <p:spPr/>
        <p:txBody>
          <a:bodyPr/>
          <a:lstStyle/>
          <a:p>
            <a:r>
              <a:rPr lang="en-GB" dirty="0"/>
              <a:t>Ongoing EMIT NASA mission</a:t>
            </a:r>
          </a:p>
        </p:txBody>
      </p:sp>
      <p:sp>
        <p:nvSpPr>
          <p:cNvPr id="3" name="Content Placeholder 2">
            <a:extLst>
              <a:ext uri="{FF2B5EF4-FFF2-40B4-BE49-F238E27FC236}">
                <a16:creationId xmlns:a16="http://schemas.microsoft.com/office/drawing/2014/main" id="{153FEA6F-49F2-BE38-465C-D1C69A85A1EE}"/>
              </a:ext>
            </a:extLst>
          </p:cNvPr>
          <p:cNvSpPr>
            <a:spLocks noGrp="1"/>
          </p:cNvSpPr>
          <p:nvPr>
            <p:ph idx="1"/>
          </p:nvPr>
        </p:nvSpPr>
        <p:spPr>
          <a:xfrm>
            <a:off x="0" y="5283443"/>
            <a:ext cx="8654246" cy="562707"/>
          </a:xfrm>
        </p:spPr>
        <p:txBody>
          <a:bodyPr>
            <a:normAutofit/>
          </a:bodyPr>
          <a:lstStyle/>
          <a:p>
            <a:pPr marL="0" indent="0">
              <a:buNone/>
            </a:pPr>
            <a:r>
              <a:rPr lang="en-GB" sz="2000" dirty="0"/>
              <a:t>Green et al. (2020)</a:t>
            </a:r>
          </a:p>
        </p:txBody>
      </p:sp>
      <p:sp>
        <p:nvSpPr>
          <p:cNvPr id="4" name="Slide Number Placeholder 3">
            <a:extLst>
              <a:ext uri="{FF2B5EF4-FFF2-40B4-BE49-F238E27FC236}">
                <a16:creationId xmlns:a16="http://schemas.microsoft.com/office/drawing/2014/main" id="{49ABBC91-3FEB-C591-6E68-9B1379BF9073}"/>
              </a:ext>
            </a:extLst>
          </p:cNvPr>
          <p:cNvSpPr>
            <a:spLocks noGrp="1"/>
          </p:cNvSpPr>
          <p:nvPr>
            <p:ph type="sldNum" sz="quarter" idx="12"/>
          </p:nvPr>
        </p:nvSpPr>
        <p:spPr/>
        <p:txBody>
          <a:bodyPr/>
          <a:lstStyle/>
          <a:p>
            <a:fld id="{5AFC50C9-30C3-43CC-ABA9-4B9096166E80}" type="slidenum">
              <a:rPr lang="en-GB" smtClean="0"/>
              <a:t>6</a:t>
            </a:fld>
            <a:endParaRPr lang="en-GB"/>
          </a:p>
        </p:txBody>
      </p:sp>
      <p:pic>
        <p:nvPicPr>
          <p:cNvPr id="1026" name="Picture 2" descr="EMIT Mineral Dust Source Measurements Close a Gap in Our Knowledge">
            <a:extLst>
              <a:ext uri="{FF2B5EF4-FFF2-40B4-BE49-F238E27FC236}">
                <a16:creationId xmlns:a16="http://schemas.microsoft.com/office/drawing/2014/main" id="{EACD6865-5591-3DB3-3F53-834EB0B05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6774"/>
            <a:ext cx="7200000" cy="411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0BBDD75-64F2-E342-7301-0E77EECD2DDF}"/>
              </a:ext>
            </a:extLst>
          </p:cNvPr>
          <p:cNvSpPr txBox="1"/>
          <p:nvPr/>
        </p:nvSpPr>
        <p:spPr>
          <a:xfrm>
            <a:off x="7416680" y="1170945"/>
            <a:ext cx="4430179" cy="2585323"/>
          </a:xfrm>
          <a:prstGeom prst="rect">
            <a:avLst/>
          </a:prstGeom>
          <a:noFill/>
        </p:spPr>
        <p:txBody>
          <a:bodyPr wrap="square" rtlCol="0">
            <a:spAutoFit/>
          </a:bodyPr>
          <a:lstStyle/>
          <a:p>
            <a:r>
              <a:rPr lang="en-GB" dirty="0"/>
              <a:t>Map of the mineralogy of dust sources at high resolution</a:t>
            </a:r>
          </a:p>
          <a:p>
            <a:endParaRPr lang="en-GB" dirty="0"/>
          </a:p>
          <a:p>
            <a:r>
              <a:rPr lang="en-GB" dirty="0"/>
              <a:t>Abundance of 10 minerals </a:t>
            </a:r>
          </a:p>
          <a:p>
            <a:r>
              <a:rPr lang="en-GB" dirty="0"/>
              <a:t>(to be complemented with additional methods for quartz and feldspars) </a:t>
            </a:r>
          </a:p>
          <a:p>
            <a:endParaRPr lang="en-GB" dirty="0"/>
          </a:p>
          <a:p>
            <a:r>
              <a:rPr lang="en-GB" dirty="0"/>
              <a:t>Input for ESMs</a:t>
            </a:r>
          </a:p>
          <a:p>
            <a:endParaRPr lang="en-GB" dirty="0"/>
          </a:p>
        </p:txBody>
      </p:sp>
    </p:spTree>
    <p:extLst>
      <p:ext uri="{BB962C8B-B14F-4D97-AF65-F5344CB8AC3E}">
        <p14:creationId xmlns:p14="http://schemas.microsoft.com/office/powerpoint/2010/main" val="3906170422"/>
      </p:ext>
    </p:extLst>
  </p:cSld>
  <p:clrMapOvr>
    <a:masterClrMapping/>
  </p:clrMapOvr>
  <mc:AlternateContent xmlns:mc="http://schemas.openxmlformats.org/markup-compatibility/2006" xmlns:p14="http://schemas.microsoft.com/office/powerpoint/2010/main">
    <mc:Choice Requires="p14">
      <p:transition spd="slow" p14:dur="2000" advTm="51560"/>
    </mc:Choice>
    <mc:Fallback xmlns="">
      <p:transition spd="slow" advTm="5156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EB2AA-12FD-9AF1-AFF3-B51C62DD5EE3}"/>
              </a:ext>
            </a:extLst>
          </p:cNvPr>
          <p:cNvSpPr>
            <a:spLocks noGrp="1"/>
          </p:cNvSpPr>
          <p:nvPr>
            <p:ph type="title"/>
          </p:nvPr>
        </p:nvSpPr>
        <p:spPr/>
        <p:txBody>
          <a:bodyPr/>
          <a:lstStyle/>
          <a:p>
            <a:r>
              <a:rPr lang="en-GB" dirty="0"/>
              <a:t>Model characteristics</a:t>
            </a:r>
          </a:p>
        </p:txBody>
      </p:sp>
      <p:sp>
        <p:nvSpPr>
          <p:cNvPr id="3" name="Slide Number Placeholder 2">
            <a:extLst>
              <a:ext uri="{FF2B5EF4-FFF2-40B4-BE49-F238E27FC236}">
                <a16:creationId xmlns:a16="http://schemas.microsoft.com/office/drawing/2014/main" id="{3D4EF18D-656F-B225-0DA7-1BBDFD418A2B}"/>
              </a:ext>
            </a:extLst>
          </p:cNvPr>
          <p:cNvSpPr>
            <a:spLocks noGrp="1"/>
          </p:cNvSpPr>
          <p:nvPr>
            <p:ph type="sldNum" sz="quarter" idx="12"/>
          </p:nvPr>
        </p:nvSpPr>
        <p:spPr/>
        <p:txBody>
          <a:bodyPr/>
          <a:lstStyle/>
          <a:p>
            <a:fld id="{5AFC50C9-30C3-43CC-ABA9-4B9096166E80}" type="slidenum">
              <a:rPr lang="en-GB" smtClean="0"/>
              <a:t>7</a:t>
            </a:fld>
            <a:endParaRPr lang="en-GB"/>
          </a:p>
        </p:txBody>
      </p:sp>
      <p:graphicFrame>
        <p:nvGraphicFramePr>
          <p:cNvPr id="4" name="Table 4">
            <a:extLst>
              <a:ext uri="{FF2B5EF4-FFF2-40B4-BE49-F238E27FC236}">
                <a16:creationId xmlns:a16="http://schemas.microsoft.com/office/drawing/2014/main" id="{18F984C0-55A5-FCB4-51CA-80E64B04253F}"/>
              </a:ext>
            </a:extLst>
          </p:cNvPr>
          <p:cNvGraphicFramePr>
            <a:graphicFrameLocks noGrp="1"/>
          </p:cNvGraphicFramePr>
          <p:nvPr>
            <p:extLst>
              <p:ext uri="{D42A27DB-BD31-4B8C-83A1-F6EECF244321}">
                <p14:modId xmlns:p14="http://schemas.microsoft.com/office/powerpoint/2010/main" val="3517735476"/>
              </p:ext>
            </p:extLst>
          </p:nvPr>
        </p:nvGraphicFramePr>
        <p:xfrm>
          <a:off x="340659" y="850212"/>
          <a:ext cx="11506198" cy="5383440"/>
        </p:xfrm>
        <a:graphic>
          <a:graphicData uri="http://schemas.openxmlformats.org/drawingml/2006/table">
            <a:tbl>
              <a:tblPr firstRow="1" bandRow="1" bandCol="1">
                <a:tableStyleId>{69012ECD-51FC-41F1-AA8D-1B2483CD663E}</a:tableStyleId>
              </a:tblPr>
              <a:tblGrid>
                <a:gridCol w="1922798">
                  <a:extLst>
                    <a:ext uri="{9D8B030D-6E8A-4147-A177-3AD203B41FA5}">
                      <a16:colId xmlns:a16="http://schemas.microsoft.com/office/drawing/2014/main" val="4291414062"/>
                    </a:ext>
                  </a:extLst>
                </a:gridCol>
                <a:gridCol w="1916680">
                  <a:extLst>
                    <a:ext uri="{9D8B030D-6E8A-4147-A177-3AD203B41FA5}">
                      <a16:colId xmlns:a16="http://schemas.microsoft.com/office/drawing/2014/main" val="1983300782"/>
                    </a:ext>
                  </a:extLst>
                </a:gridCol>
                <a:gridCol w="1916680">
                  <a:extLst>
                    <a:ext uri="{9D8B030D-6E8A-4147-A177-3AD203B41FA5}">
                      <a16:colId xmlns:a16="http://schemas.microsoft.com/office/drawing/2014/main" val="3137105730"/>
                    </a:ext>
                  </a:extLst>
                </a:gridCol>
                <a:gridCol w="1916680">
                  <a:extLst>
                    <a:ext uri="{9D8B030D-6E8A-4147-A177-3AD203B41FA5}">
                      <a16:colId xmlns:a16="http://schemas.microsoft.com/office/drawing/2014/main" val="2730940196"/>
                    </a:ext>
                  </a:extLst>
                </a:gridCol>
                <a:gridCol w="1916680">
                  <a:extLst>
                    <a:ext uri="{9D8B030D-6E8A-4147-A177-3AD203B41FA5}">
                      <a16:colId xmlns:a16="http://schemas.microsoft.com/office/drawing/2014/main" val="2891230320"/>
                    </a:ext>
                  </a:extLst>
                </a:gridCol>
                <a:gridCol w="1916680">
                  <a:extLst>
                    <a:ext uri="{9D8B030D-6E8A-4147-A177-3AD203B41FA5}">
                      <a16:colId xmlns:a16="http://schemas.microsoft.com/office/drawing/2014/main" val="1688212161"/>
                    </a:ext>
                  </a:extLst>
                </a:gridCol>
              </a:tblGrid>
              <a:tr h="720000">
                <a:tc>
                  <a:txBody>
                    <a:bodyPr/>
                    <a:lstStyle/>
                    <a:p>
                      <a:pPr algn="l"/>
                      <a:r>
                        <a:rPr lang="en-GB" sz="2000" b="1" dirty="0"/>
                        <a:t>Model</a:t>
                      </a:r>
                    </a:p>
                  </a:txBody>
                  <a:tcPr anchor="ctr"/>
                </a:tc>
                <a:tc>
                  <a:txBody>
                    <a:bodyPr/>
                    <a:lstStyle/>
                    <a:p>
                      <a:pPr algn="ctr"/>
                      <a:r>
                        <a:rPr lang="en-GB" sz="2000" dirty="0"/>
                        <a:t>CESM-CAM6</a:t>
                      </a:r>
                    </a:p>
                  </a:txBody>
                  <a:tcPr anchor="ctr"/>
                </a:tc>
                <a:tc>
                  <a:txBody>
                    <a:bodyPr/>
                    <a:lstStyle/>
                    <a:p>
                      <a:pPr algn="ctr"/>
                      <a:r>
                        <a:rPr lang="en-GB" sz="2000" dirty="0"/>
                        <a:t>MONARCH</a:t>
                      </a:r>
                    </a:p>
                  </a:txBody>
                  <a:tcPr anchor="ctr"/>
                </a:tc>
                <a:tc>
                  <a:txBody>
                    <a:bodyPr/>
                    <a:lstStyle/>
                    <a:p>
                      <a:pPr algn="ctr"/>
                      <a:r>
                        <a:rPr lang="en-GB" sz="2000" dirty="0"/>
                        <a:t>GFDL-AM4</a:t>
                      </a:r>
                    </a:p>
                  </a:txBody>
                  <a:tcPr anchor="ctr"/>
                </a:tc>
                <a:tc>
                  <a:txBody>
                    <a:bodyPr/>
                    <a:lstStyle/>
                    <a:p>
                      <a:pPr algn="ctr"/>
                      <a:r>
                        <a:rPr lang="en-GB" sz="2000" dirty="0"/>
                        <a:t>GISS-</a:t>
                      </a:r>
                      <a:r>
                        <a:rPr lang="en-GB" sz="2000" dirty="0" err="1"/>
                        <a:t>ModelE</a:t>
                      </a:r>
                      <a:endParaRPr lang="en-GB" sz="2000" dirty="0"/>
                    </a:p>
                  </a:txBody>
                  <a:tcPr anchor="ctr"/>
                </a:tc>
                <a:tc>
                  <a:txBody>
                    <a:bodyPr/>
                    <a:lstStyle/>
                    <a:p>
                      <a:pPr algn="ctr"/>
                      <a:r>
                        <a:rPr lang="en-GB" sz="2000" dirty="0"/>
                        <a:t>IFS-Aer</a:t>
                      </a:r>
                    </a:p>
                  </a:txBody>
                  <a:tcPr anchor="ctr"/>
                </a:tc>
                <a:extLst>
                  <a:ext uri="{0D108BD9-81ED-4DB2-BD59-A6C34878D82A}">
                    <a16:rowId xmlns:a16="http://schemas.microsoft.com/office/drawing/2014/main" val="1855244461"/>
                  </a:ext>
                </a:extLst>
              </a:tr>
              <a:tr h="370840">
                <a:tc>
                  <a:txBody>
                    <a:bodyPr/>
                    <a:lstStyle/>
                    <a:p>
                      <a:pPr algn="l"/>
                      <a:r>
                        <a:rPr lang="en-GB" sz="1800" b="1" dirty="0"/>
                        <a:t>Soil mineralogy</a:t>
                      </a:r>
                    </a:p>
                  </a:txBody>
                  <a:tcPr anchor="ctr"/>
                </a:tc>
                <a:tc>
                  <a:txBody>
                    <a:bodyPr/>
                    <a:lstStyle/>
                    <a:p>
                      <a:pPr algn="ctr"/>
                      <a:r>
                        <a:rPr lang="en-GB" sz="1800" dirty="0"/>
                        <a:t>C1999</a:t>
                      </a:r>
                    </a:p>
                  </a:txBody>
                  <a:tcPr anchor="ctr"/>
                </a:tc>
                <a:tc>
                  <a:txBody>
                    <a:bodyPr/>
                    <a:lstStyle/>
                    <a:p>
                      <a:pPr algn="ctr"/>
                      <a:r>
                        <a:rPr lang="en-GB" sz="1800" dirty="0"/>
                        <a:t>C1999</a:t>
                      </a:r>
                    </a:p>
                    <a:p>
                      <a:pPr algn="ctr"/>
                      <a:r>
                        <a:rPr lang="en-GB" sz="1800" dirty="0"/>
                        <a:t>J2014</a:t>
                      </a:r>
                    </a:p>
                  </a:txBody>
                  <a:tcPr anchor="ctr"/>
                </a:tc>
                <a:tc>
                  <a:txBody>
                    <a:bodyPr/>
                    <a:lstStyle/>
                    <a:p>
                      <a:pPr algn="ctr"/>
                      <a:r>
                        <a:rPr lang="en-GB" sz="1800" dirty="0"/>
                        <a:t>C1999</a:t>
                      </a:r>
                    </a:p>
                  </a:txBody>
                  <a:tcPr anchor="ctr"/>
                </a:tc>
                <a:tc>
                  <a:txBody>
                    <a:bodyPr/>
                    <a:lstStyle/>
                    <a:p>
                      <a:pPr algn="ctr"/>
                      <a:r>
                        <a:rPr lang="en-GB" sz="1800" dirty="0"/>
                        <a:t>C1999</a:t>
                      </a:r>
                    </a:p>
                  </a:txBody>
                  <a:tcPr anchor="ctr"/>
                </a:tc>
                <a:tc>
                  <a:txBody>
                    <a:bodyPr/>
                    <a:lstStyle/>
                    <a:p>
                      <a:pPr algn="ctr"/>
                      <a:r>
                        <a:rPr lang="en-GB" sz="1800" dirty="0"/>
                        <a:t>J2014</a:t>
                      </a:r>
                    </a:p>
                  </a:txBody>
                  <a:tcPr anchor="ctr"/>
                </a:tc>
                <a:extLst>
                  <a:ext uri="{0D108BD9-81ED-4DB2-BD59-A6C34878D82A}">
                    <a16:rowId xmlns:a16="http://schemas.microsoft.com/office/drawing/2014/main" val="1848862424"/>
                  </a:ext>
                </a:extLst>
              </a:tr>
              <a:tr h="370840">
                <a:tc>
                  <a:txBody>
                    <a:bodyPr/>
                    <a:lstStyle/>
                    <a:p>
                      <a:pPr algn="l"/>
                      <a:r>
                        <a:rPr lang="en-GB" sz="1800" b="1" dirty="0"/>
                        <a:t>PSD</a:t>
                      </a:r>
                    </a:p>
                  </a:txBody>
                  <a:tcPr anchor="ctr"/>
                </a:tc>
                <a:tc>
                  <a:txBody>
                    <a:bodyPr/>
                    <a:lstStyle/>
                    <a:p>
                      <a:pPr algn="ctr"/>
                      <a:r>
                        <a:rPr lang="en-GB" sz="1800" dirty="0"/>
                        <a:t>Modal model</a:t>
                      </a:r>
                    </a:p>
                    <a:p>
                      <a:pPr algn="ctr"/>
                      <a:r>
                        <a:rPr lang="en-GB" sz="1800" dirty="0"/>
                        <a:t>3 modes</a:t>
                      </a:r>
                    </a:p>
                  </a:txBody>
                  <a:tcPr anchor="ctr"/>
                </a:tc>
                <a:tc>
                  <a:txBody>
                    <a:bodyPr/>
                    <a:lstStyle/>
                    <a:p>
                      <a:pPr algn="ctr"/>
                      <a:r>
                        <a:rPr lang="en-GB" sz="1800" dirty="0"/>
                        <a:t>Sectional model</a:t>
                      </a:r>
                    </a:p>
                    <a:p>
                      <a:pPr algn="ctr"/>
                      <a:r>
                        <a:rPr lang="en-GB" sz="1800" dirty="0"/>
                        <a:t>8 bins</a:t>
                      </a:r>
                    </a:p>
                  </a:txBody>
                  <a:tcPr anchor="ctr"/>
                </a:tc>
                <a:tc>
                  <a:txBody>
                    <a:bodyPr/>
                    <a:lstStyle/>
                    <a:p>
                      <a:pPr algn="ctr"/>
                      <a:r>
                        <a:rPr lang="en-GB" sz="1800" dirty="0"/>
                        <a:t>Sectional model</a:t>
                      </a:r>
                    </a:p>
                    <a:p>
                      <a:pPr algn="ctr"/>
                      <a:r>
                        <a:rPr lang="en-GB" sz="1800" dirty="0"/>
                        <a:t>5 bins</a:t>
                      </a:r>
                    </a:p>
                  </a:txBody>
                  <a:tcPr anchor="ctr"/>
                </a:tc>
                <a:tc>
                  <a:txBody>
                    <a:bodyPr/>
                    <a:lstStyle/>
                    <a:p>
                      <a:pPr algn="ctr"/>
                      <a:r>
                        <a:rPr lang="en-GB" sz="1800" dirty="0"/>
                        <a:t>Sectional model</a:t>
                      </a:r>
                    </a:p>
                    <a:p>
                      <a:pPr algn="ctr"/>
                      <a:r>
                        <a:rPr lang="en-GB" sz="1800" dirty="0"/>
                        <a:t>5 bins</a:t>
                      </a:r>
                    </a:p>
                  </a:txBody>
                  <a:tcPr anchor="ctr"/>
                </a:tc>
                <a:tc>
                  <a:txBody>
                    <a:bodyPr/>
                    <a:lstStyle/>
                    <a:p>
                      <a:pPr algn="ctr"/>
                      <a:r>
                        <a:rPr lang="en-GB" sz="1800" dirty="0"/>
                        <a:t>Sectional model</a:t>
                      </a:r>
                    </a:p>
                    <a:p>
                      <a:pPr algn="ctr"/>
                      <a:r>
                        <a:rPr lang="en-GB" sz="1800" dirty="0"/>
                        <a:t>3 bins</a:t>
                      </a:r>
                    </a:p>
                  </a:txBody>
                  <a:tcPr anchor="ctr"/>
                </a:tc>
                <a:extLst>
                  <a:ext uri="{0D108BD9-81ED-4DB2-BD59-A6C34878D82A}">
                    <a16:rowId xmlns:a16="http://schemas.microsoft.com/office/drawing/2014/main" val="4114760557"/>
                  </a:ext>
                </a:extLst>
              </a:tr>
              <a:tr h="370840">
                <a:tc>
                  <a:txBody>
                    <a:bodyPr/>
                    <a:lstStyle/>
                    <a:p>
                      <a:pPr algn="l"/>
                      <a:r>
                        <a:rPr lang="en-GB" sz="1800" b="1" dirty="0"/>
                        <a:t>Size range (diameter)</a:t>
                      </a:r>
                    </a:p>
                  </a:txBody>
                  <a:tcPr anchor="ctr"/>
                </a:tc>
                <a:tc>
                  <a:txBody>
                    <a:bodyPr/>
                    <a:lstStyle/>
                    <a:p>
                      <a:pPr algn="ctr"/>
                      <a:r>
                        <a:rPr lang="en-GB" sz="1800" dirty="0"/>
                        <a:t>10 µm</a:t>
                      </a:r>
                    </a:p>
                  </a:txBody>
                  <a:tcPr anchor="ctr"/>
                </a:tc>
                <a:tc>
                  <a:txBody>
                    <a:bodyPr/>
                    <a:lstStyle/>
                    <a:p>
                      <a:pPr algn="ctr"/>
                      <a:r>
                        <a:rPr lang="en-GB" sz="1800" dirty="0"/>
                        <a:t>20 µm</a:t>
                      </a:r>
                    </a:p>
                  </a:txBody>
                  <a:tcPr anchor="ctr"/>
                </a:tc>
                <a:tc>
                  <a:txBody>
                    <a:bodyPr/>
                    <a:lstStyle/>
                    <a:p>
                      <a:pPr algn="ctr"/>
                      <a:r>
                        <a:rPr lang="en-GB" sz="1800" dirty="0"/>
                        <a:t>20 µm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32 µm</a:t>
                      </a:r>
                    </a:p>
                  </a:txBody>
                  <a:tcPr anchor="ctr"/>
                </a:tc>
                <a:tc>
                  <a:txBody>
                    <a:bodyPr/>
                    <a:lstStyle/>
                    <a:p>
                      <a:pPr algn="ctr"/>
                      <a:r>
                        <a:rPr lang="en-GB" sz="1800" dirty="0"/>
                        <a:t>40 µm</a:t>
                      </a:r>
                    </a:p>
                  </a:txBody>
                  <a:tcPr anchor="ctr"/>
                </a:tc>
                <a:extLst>
                  <a:ext uri="{0D108BD9-81ED-4DB2-BD59-A6C34878D82A}">
                    <a16:rowId xmlns:a16="http://schemas.microsoft.com/office/drawing/2014/main" val="149960381"/>
                  </a:ext>
                </a:extLst>
              </a:tr>
              <a:tr h="370840">
                <a:tc>
                  <a:txBody>
                    <a:bodyPr/>
                    <a:lstStyle/>
                    <a:p>
                      <a:pPr algn="l"/>
                      <a:r>
                        <a:rPr lang="en-GB" sz="1800" b="1" dirty="0"/>
                        <a:t>Emission method</a:t>
                      </a:r>
                    </a:p>
                  </a:txBody>
                  <a:tcPr anchor="ctr"/>
                </a:tc>
                <a:tc>
                  <a:txBody>
                    <a:bodyPr/>
                    <a:lstStyle/>
                    <a:p>
                      <a:pPr algn="ctr"/>
                      <a:r>
                        <a:rPr lang="en-GB" sz="1800" dirty="0"/>
                        <a:t>BFT</a:t>
                      </a:r>
                    </a:p>
                  </a:txBody>
                  <a:tcPr anchor="ctr"/>
                </a:tc>
                <a:tc>
                  <a:txBody>
                    <a:bodyPr/>
                    <a:lstStyle/>
                    <a:p>
                      <a:pPr algn="ctr"/>
                      <a:r>
                        <a:rPr lang="en-GB" sz="1800" dirty="0"/>
                        <a:t>BFT</a:t>
                      </a:r>
                    </a:p>
                  </a:txBody>
                  <a:tcPr anchor="ctr"/>
                </a:tc>
                <a:tc>
                  <a:txBody>
                    <a:bodyPr/>
                    <a:lstStyle/>
                    <a:p>
                      <a:pPr algn="ctr"/>
                      <a:r>
                        <a:rPr lang="en-GB" sz="1800" dirty="0"/>
                        <a:t>BFT</a:t>
                      </a:r>
                    </a:p>
                  </a:txBody>
                  <a:tcPr anchor="ctr"/>
                </a:tc>
                <a:tc>
                  <a:txBody>
                    <a:bodyPr/>
                    <a:lstStyle/>
                    <a:p>
                      <a:pPr algn="ctr"/>
                      <a:r>
                        <a:rPr lang="en-GB" sz="1800" dirty="0"/>
                        <a:t>Modified BFT</a:t>
                      </a:r>
                    </a:p>
                  </a:txBody>
                  <a:tcPr anchor="ctr"/>
                </a:tc>
                <a:tc>
                  <a:txBody>
                    <a:bodyPr/>
                    <a:lstStyle/>
                    <a:p>
                      <a:pPr algn="ctr"/>
                      <a:r>
                        <a:rPr lang="en-GB" sz="1800" dirty="0">
                          <a:solidFill>
                            <a:schemeClr val="tx1"/>
                          </a:solidFill>
                        </a:rPr>
                        <a:t>Projected</a:t>
                      </a:r>
                    </a:p>
                  </a:txBody>
                  <a:tcPr anchor="ctr"/>
                </a:tc>
                <a:extLst>
                  <a:ext uri="{0D108BD9-81ED-4DB2-BD59-A6C34878D82A}">
                    <a16:rowId xmlns:a16="http://schemas.microsoft.com/office/drawing/2014/main" val="3461260933"/>
                  </a:ext>
                </a:extLst>
              </a:tr>
              <a:tr h="370840">
                <a:tc>
                  <a:txBody>
                    <a:bodyPr/>
                    <a:lstStyle/>
                    <a:p>
                      <a:pPr algn="l"/>
                      <a:r>
                        <a:rPr lang="en-GB" sz="1800" b="1" dirty="0"/>
                        <a:t>Mixing state</a:t>
                      </a:r>
                    </a:p>
                  </a:txBody>
                  <a:tcPr anchor="ctr"/>
                </a:tc>
                <a:tc>
                  <a:txBody>
                    <a:bodyPr/>
                    <a:lstStyle/>
                    <a:p>
                      <a:pPr algn="ctr"/>
                      <a:r>
                        <a:rPr lang="en-GB" sz="1400" dirty="0"/>
                        <a:t>Internally mixed</a:t>
                      </a:r>
                    </a:p>
                  </a:txBody>
                  <a:tcPr anchor="ctr"/>
                </a:tc>
                <a:tc>
                  <a:txBody>
                    <a:bodyPr/>
                    <a:lstStyle/>
                    <a:p>
                      <a:pPr algn="ctr"/>
                      <a:r>
                        <a:rPr lang="en-GB" sz="1400" dirty="0"/>
                        <a:t>Externally mixed </a:t>
                      </a:r>
                    </a:p>
                    <a:p>
                      <a:pPr algn="ctr"/>
                      <a:r>
                        <a:rPr lang="en-GB" sz="1400" dirty="0"/>
                        <a:t>Fraction of iron oxides mixed with other minerals</a:t>
                      </a:r>
                    </a:p>
                  </a:txBody>
                  <a:tcPr anchor="ctr"/>
                </a:tc>
                <a:tc>
                  <a:txBody>
                    <a:bodyPr/>
                    <a:lstStyle/>
                    <a:p>
                      <a:pPr algn="ctr"/>
                      <a:r>
                        <a:rPr lang="en-GB" sz="1400" dirty="0"/>
                        <a:t>Externally mixed </a:t>
                      </a:r>
                    </a:p>
                    <a:p>
                      <a:pPr algn="ctr"/>
                      <a:r>
                        <a:rPr lang="en-GB" sz="1400" dirty="0"/>
                        <a:t>Fraction of iron oxides mixed with other minerals</a:t>
                      </a:r>
                    </a:p>
                    <a:p>
                      <a:pPr algn="ctr"/>
                      <a:endParaRPr lang="en-GB" sz="1400" dirty="0"/>
                    </a:p>
                  </a:txBody>
                  <a:tcPr anchor="ctr"/>
                </a:tc>
                <a:tc>
                  <a:txBody>
                    <a:bodyPr/>
                    <a:lstStyle/>
                    <a:p>
                      <a:pPr algn="ctr"/>
                      <a:r>
                        <a:rPr lang="en-GB" sz="1400" dirty="0"/>
                        <a:t>Externally mixed </a:t>
                      </a:r>
                    </a:p>
                    <a:p>
                      <a:pPr algn="ctr"/>
                      <a:r>
                        <a:rPr lang="en-GB" sz="1400" dirty="0"/>
                        <a:t>Fraction of iron oxides mixed with other minerals</a:t>
                      </a:r>
                    </a:p>
                  </a:txBody>
                  <a:tcPr anchor="ctr"/>
                </a:tc>
                <a:tc>
                  <a:txBody>
                    <a:bodyPr/>
                    <a:lstStyle/>
                    <a:p>
                      <a:pPr algn="ctr"/>
                      <a:r>
                        <a:rPr lang="en-GB" sz="1400" dirty="0">
                          <a:solidFill>
                            <a:schemeClr val="tx1"/>
                          </a:solidFill>
                        </a:rPr>
                        <a:t>Externally mixed</a:t>
                      </a:r>
                    </a:p>
                  </a:txBody>
                  <a:tcPr anchor="ctr"/>
                </a:tc>
                <a:extLst>
                  <a:ext uri="{0D108BD9-81ED-4DB2-BD59-A6C34878D82A}">
                    <a16:rowId xmlns:a16="http://schemas.microsoft.com/office/drawing/2014/main" val="600933071"/>
                  </a:ext>
                </a:extLst>
              </a:tr>
              <a:tr h="370840">
                <a:tc>
                  <a:txBody>
                    <a:bodyPr/>
                    <a:lstStyle/>
                    <a:p>
                      <a:pPr algn="l"/>
                      <a:r>
                        <a:rPr lang="en-GB" sz="1800" b="1" dirty="0"/>
                        <a:t>References</a:t>
                      </a:r>
                    </a:p>
                  </a:txBody>
                  <a:tcPr anchor="ctr"/>
                </a:tc>
                <a:tc>
                  <a:txBody>
                    <a:bodyPr/>
                    <a:lstStyle/>
                    <a:p>
                      <a:pPr algn="ctr"/>
                      <a:r>
                        <a:rPr lang="en-GB" sz="1400" dirty="0" err="1"/>
                        <a:t>Scanza</a:t>
                      </a:r>
                      <a:r>
                        <a:rPr lang="en-GB" sz="1400" dirty="0"/>
                        <a:t> et al. (2015), Hamilton et al. (2019), Li et al. (2021)</a:t>
                      </a:r>
                    </a:p>
                  </a:txBody>
                  <a:tcPr anchor="ctr"/>
                </a:tc>
                <a:tc>
                  <a:txBody>
                    <a:bodyPr/>
                    <a:lstStyle/>
                    <a:p>
                      <a:pPr algn="ctr"/>
                      <a:r>
                        <a:rPr lang="en-GB" sz="1400" dirty="0"/>
                        <a:t>Gonçalves Ageitos et al. (in. prep), Klose et al. (2021)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Horowitz et al. (2020)</a:t>
                      </a:r>
                    </a:p>
                    <a:p>
                      <a:pPr algn="ctr"/>
                      <a:endParaRPr lang="en-GB" sz="1400" dirty="0"/>
                    </a:p>
                  </a:txBody>
                  <a:tcPr anchor="ctr"/>
                </a:tc>
                <a:tc>
                  <a:txBody>
                    <a:bodyPr/>
                    <a:lstStyle/>
                    <a:p>
                      <a:pPr algn="ctr"/>
                      <a:r>
                        <a:rPr lang="en-GB" sz="1400" dirty="0" err="1"/>
                        <a:t>Obiso</a:t>
                      </a:r>
                      <a:r>
                        <a:rPr lang="en-GB" sz="1400" dirty="0"/>
                        <a:t> et al. (in prep), </a:t>
                      </a:r>
                      <a:r>
                        <a:rPr lang="en-GB" sz="1400" dirty="0" err="1"/>
                        <a:t>Perlwitz</a:t>
                      </a:r>
                      <a:r>
                        <a:rPr lang="en-GB" sz="1400" dirty="0"/>
                        <a:t> et al. (2015a,b)</a:t>
                      </a:r>
                    </a:p>
                  </a:txBody>
                  <a:tcPr anchor="ctr"/>
                </a:tc>
                <a:tc>
                  <a:txBody>
                    <a:bodyPr/>
                    <a:lstStyle/>
                    <a:p>
                      <a:pPr algn="ctr"/>
                      <a:r>
                        <a:rPr lang="en-GB" sz="1400" dirty="0">
                          <a:solidFill>
                            <a:schemeClr val="tx1"/>
                          </a:solidFill>
                        </a:rPr>
                        <a:t>Remy et al. (2022)</a:t>
                      </a:r>
                    </a:p>
                  </a:txBody>
                  <a:tcPr anchor="ctr"/>
                </a:tc>
                <a:extLst>
                  <a:ext uri="{0D108BD9-81ED-4DB2-BD59-A6C34878D82A}">
                    <a16:rowId xmlns:a16="http://schemas.microsoft.com/office/drawing/2014/main" val="1206073958"/>
                  </a:ext>
                </a:extLst>
              </a:tr>
            </a:tbl>
          </a:graphicData>
        </a:graphic>
      </p:graphicFrame>
    </p:spTree>
    <p:extLst>
      <p:ext uri="{BB962C8B-B14F-4D97-AF65-F5344CB8AC3E}">
        <p14:creationId xmlns:p14="http://schemas.microsoft.com/office/powerpoint/2010/main" val="1156341830"/>
      </p:ext>
    </p:extLst>
  </p:cSld>
  <p:clrMapOvr>
    <a:masterClrMapping/>
  </p:clrMapOvr>
  <mc:AlternateContent xmlns:mc="http://schemas.openxmlformats.org/markup-compatibility/2006" xmlns:p14="http://schemas.microsoft.com/office/powerpoint/2010/main">
    <mc:Choice Requires="p14">
      <p:transition spd="slow" p14:dur="2000" advTm="43897"/>
    </mc:Choice>
    <mc:Fallback xmlns="">
      <p:transition spd="slow" advTm="4389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pie chart&#10;&#10;Description automatically generated">
            <a:extLst>
              <a:ext uri="{FF2B5EF4-FFF2-40B4-BE49-F238E27FC236}">
                <a16:creationId xmlns:a16="http://schemas.microsoft.com/office/drawing/2014/main" id="{C4C8AAC6-8B71-F3DE-6368-B6C7CA3D45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9200" y="1195200"/>
            <a:ext cx="2340000" cy="2340000"/>
          </a:xfrm>
          <a:prstGeom prst="rect">
            <a:avLst/>
          </a:prstGeom>
        </p:spPr>
      </p:pic>
      <p:sp>
        <p:nvSpPr>
          <p:cNvPr id="71" name="Rectangle 70">
            <a:extLst>
              <a:ext uri="{FF2B5EF4-FFF2-40B4-BE49-F238E27FC236}">
                <a16:creationId xmlns:a16="http://schemas.microsoft.com/office/drawing/2014/main" id="{0160F2E2-9882-CA6F-2D20-6BA6A370AB8B}"/>
              </a:ext>
            </a:extLst>
          </p:cNvPr>
          <p:cNvSpPr/>
          <p:nvPr/>
        </p:nvSpPr>
        <p:spPr>
          <a:xfrm>
            <a:off x="62010" y="5783127"/>
            <a:ext cx="5308979" cy="994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9ABEB03-7322-9455-6A3C-AD05AF01640B}"/>
              </a:ext>
            </a:extLst>
          </p:cNvPr>
          <p:cNvSpPr>
            <a:spLocks noGrp="1"/>
          </p:cNvSpPr>
          <p:nvPr>
            <p:ph type="title"/>
          </p:nvPr>
        </p:nvSpPr>
        <p:spPr>
          <a:xfrm>
            <a:off x="340658" y="84441"/>
            <a:ext cx="11851341" cy="750981"/>
          </a:xfrm>
        </p:spPr>
        <p:txBody>
          <a:bodyPr>
            <a:normAutofit fontScale="90000"/>
          </a:bodyPr>
          <a:lstStyle/>
          <a:p>
            <a:r>
              <a:rPr lang="en-GB" sz="3600" dirty="0"/>
              <a:t>Variability across models: same soil map. </a:t>
            </a:r>
            <a:br>
              <a:rPr lang="en-GB" sz="3600" dirty="0"/>
            </a:br>
            <a:r>
              <a:rPr lang="en-GB" sz="2700" dirty="0"/>
              <a:t>Mineral mass fractions at surface PM10 concentration.</a:t>
            </a:r>
          </a:p>
        </p:txBody>
      </p:sp>
      <p:sp>
        <p:nvSpPr>
          <p:cNvPr id="4" name="Slide Number Placeholder 3">
            <a:extLst>
              <a:ext uri="{FF2B5EF4-FFF2-40B4-BE49-F238E27FC236}">
                <a16:creationId xmlns:a16="http://schemas.microsoft.com/office/drawing/2014/main" id="{2A5A0CF9-F8CA-7AE6-81A6-BF123FBB05EB}"/>
              </a:ext>
            </a:extLst>
          </p:cNvPr>
          <p:cNvSpPr>
            <a:spLocks noGrp="1"/>
          </p:cNvSpPr>
          <p:nvPr>
            <p:ph type="sldNum" sz="quarter" idx="12"/>
          </p:nvPr>
        </p:nvSpPr>
        <p:spPr/>
        <p:txBody>
          <a:bodyPr/>
          <a:lstStyle/>
          <a:p>
            <a:fld id="{5AFC50C9-30C3-43CC-ABA9-4B9096166E80}" type="slidenum">
              <a:rPr lang="en-GB" smtClean="0"/>
              <a:t>8</a:t>
            </a:fld>
            <a:endParaRPr lang="en-GB" dirty="0"/>
          </a:p>
        </p:txBody>
      </p:sp>
      <p:sp>
        <p:nvSpPr>
          <p:cNvPr id="46" name="TextBox 45">
            <a:extLst>
              <a:ext uri="{FF2B5EF4-FFF2-40B4-BE49-F238E27FC236}">
                <a16:creationId xmlns:a16="http://schemas.microsoft.com/office/drawing/2014/main" id="{B935195F-28D9-15E5-AF3F-76BDB982D304}"/>
              </a:ext>
            </a:extLst>
          </p:cNvPr>
          <p:cNvSpPr txBox="1"/>
          <p:nvPr/>
        </p:nvSpPr>
        <p:spPr>
          <a:xfrm>
            <a:off x="212319" y="1922930"/>
            <a:ext cx="1903085" cy="3693319"/>
          </a:xfrm>
          <a:prstGeom prst="rect">
            <a:avLst/>
          </a:prstGeom>
          <a:noFill/>
        </p:spPr>
        <p:txBody>
          <a:bodyPr wrap="none" rtlCol="0">
            <a:spAutoFit/>
          </a:bodyPr>
          <a:lstStyle/>
          <a:p>
            <a:r>
              <a:rPr lang="en-GB" dirty="0"/>
              <a:t>Quartz (%w)	</a:t>
            </a:r>
          </a:p>
          <a:p>
            <a:endParaRPr lang="en-GB" dirty="0"/>
          </a:p>
          <a:p>
            <a:endParaRPr lang="en-GB" dirty="0"/>
          </a:p>
          <a:p>
            <a:endParaRPr lang="en-GB" dirty="0"/>
          </a:p>
          <a:p>
            <a:endParaRPr lang="en-GB" dirty="0"/>
          </a:p>
          <a:p>
            <a:endParaRPr lang="en-GB" dirty="0"/>
          </a:p>
          <a:p>
            <a:r>
              <a:rPr lang="en-GB" dirty="0"/>
              <a:t>Feldspars (%w)</a:t>
            </a:r>
          </a:p>
          <a:p>
            <a:endParaRPr lang="en-GB" dirty="0"/>
          </a:p>
          <a:p>
            <a:endParaRPr lang="en-GB" dirty="0"/>
          </a:p>
          <a:p>
            <a:endParaRPr lang="en-GB" dirty="0"/>
          </a:p>
          <a:p>
            <a:endParaRPr lang="en-GB" dirty="0"/>
          </a:p>
          <a:p>
            <a:endParaRPr lang="en-GB" dirty="0"/>
          </a:p>
          <a:p>
            <a:r>
              <a:rPr lang="en-GB" dirty="0"/>
              <a:t>Iron oxides (%w)</a:t>
            </a:r>
          </a:p>
        </p:txBody>
      </p:sp>
      <p:pic>
        <p:nvPicPr>
          <p:cNvPr id="32" name="Picture 31" descr="Chart&#10;&#10;Description automatically generated">
            <a:extLst>
              <a:ext uri="{FF2B5EF4-FFF2-40B4-BE49-F238E27FC236}">
                <a16:creationId xmlns:a16="http://schemas.microsoft.com/office/drawing/2014/main" id="{AA193D24-CAEE-10B2-1A53-52D977C8E5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0812" y="1194557"/>
            <a:ext cx="2340000" cy="2340000"/>
          </a:xfrm>
          <a:prstGeom prst="rect">
            <a:avLst/>
          </a:prstGeom>
        </p:spPr>
      </p:pic>
      <p:pic>
        <p:nvPicPr>
          <p:cNvPr id="33" name="Picture 32" descr="Chart, diagram, pie chart&#10;&#10;Description automatically generated">
            <a:extLst>
              <a:ext uri="{FF2B5EF4-FFF2-40B4-BE49-F238E27FC236}">
                <a16:creationId xmlns:a16="http://schemas.microsoft.com/office/drawing/2014/main" id="{03B78848-FA20-D4B9-E47D-562C628038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0812" y="1194557"/>
            <a:ext cx="2340000" cy="2340000"/>
          </a:xfrm>
          <a:prstGeom prst="rect">
            <a:avLst/>
          </a:prstGeom>
        </p:spPr>
      </p:pic>
      <p:pic>
        <p:nvPicPr>
          <p:cNvPr id="47" name="Picture 46" descr="Chart&#10;&#10;Description automatically generated">
            <a:extLst>
              <a:ext uri="{FF2B5EF4-FFF2-40B4-BE49-F238E27FC236}">
                <a16:creationId xmlns:a16="http://schemas.microsoft.com/office/drawing/2014/main" id="{4ADC82AC-502F-195E-3D5E-C95182921F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0812" y="1194557"/>
            <a:ext cx="2340000" cy="2340000"/>
          </a:xfrm>
          <a:prstGeom prst="rect">
            <a:avLst/>
          </a:prstGeom>
        </p:spPr>
      </p:pic>
      <p:pic>
        <p:nvPicPr>
          <p:cNvPr id="29" name="Picture 28" descr="Diagram&#10;&#10;Description automatically generated">
            <a:extLst>
              <a:ext uri="{FF2B5EF4-FFF2-40B4-BE49-F238E27FC236}">
                <a16:creationId xmlns:a16="http://schemas.microsoft.com/office/drawing/2014/main" id="{9BE054B0-3FBC-022E-8A49-FAF063B672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0812" y="2886557"/>
            <a:ext cx="2340000" cy="2340000"/>
          </a:xfrm>
          <a:prstGeom prst="rect">
            <a:avLst/>
          </a:prstGeom>
        </p:spPr>
      </p:pic>
      <p:pic>
        <p:nvPicPr>
          <p:cNvPr id="31" name="Picture 30" descr="Chart&#10;&#10;Description automatically generated">
            <a:extLst>
              <a:ext uri="{FF2B5EF4-FFF2-40B4-BE49-F238E27FC236}">
                <a16:creationId xmlns:a16="http://schemas.microsoft.com/office/drawing/2014/main" id="{3753184A-CEE9-083F-3E04-D52A83373E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0812" y="2886557"/>
            <a:ext cx="2340000" cy="2340000"/>
          </a:xfrm>
          <a:prstGeom prst="rect">
            <a:avLst/>
          </a:prstGeom>
        </p:spPr>
      </p:pic>
      <p:pic>
        <p:nvPicPr>
          <p:cNvPr id="48" name="Picture 47" descr="Diagram&#10;&#10;Description automatically generated">
            <a:extLst>
              <a:ext uri="{FF2B5EF4-FFF2-40B4-BE49-F238E27FC236}">
                <a16:creationId xmlns:a16="http://schemas.microsoft.com/office/drawing/2014/main" id="{1435FC0E-031A-D38F-ACE0-90C228C60A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0812" y="2886557"/>
            <a:ext cx="2340000" cy="2340000"/>
          </a:xfrm>
          <a:prstGeom prst="rect">
            <a:avLst/>
          </a:prstGeom>
        </p:spPr>
      </p:pic>
      <p:pic>
        <p:nvPicPr>
          <p:cNvPr id="59" name="Picture 58" descr="Chart, diagram&#10;&#10;Description automatically generated">
            <a:extLst>
              <a:ext uri="{FF2B5EF4-FFF2-40B4-BE49-F238E27FC236}">
                <a16:creationId xmlns:a16="http://schemas.microsoft.com/office/drawing/2014/main" id="{77BA9D16-57AB-180A-1B4D-4A31E5D358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7692"/>
          <a:stretch/>
        </p:blipFill>
        <p:spPr>
          <a:xfrm>
            <a:off x="4400812" y="4600909"/>
            <a:ext cx="2340000" cy="1692000"/>
          </a:xfrm>
          <a:prstGeom prst="rect">
            <a:avLst/>
          </a:prstGeom>
        </p:spPr>
      </p:pic>
      <p:pic>
        <p:nvPicPr>
          <p:cNvPr id="60" name="Content Placeholder 11" descr="Chart, diagram&#10;&#10;Description automatically generated">
            <a:extLst>
              <a:ext uri="{FF2B5EF4-FFF2-40B4-BE49-F238E27FC236}">
                <a16:creationId xmlns:a16="http://schemas.microsoft.com/office/drawing/2014/main" id="{A9792592-F0B3-C0C8-6EB1-8A6F7E0E1D8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7692"/>
          <a:stretch/>
        </p:blipFill>
        <p:spPr>
          <a:xfrm>
            <a:off x="6740812" y="4600909"/>
            <a:ext cx="2340000" cy="1692000"/>
          </a:xfrm>
          <a:prstGeom prst="rect">
            <a:avLst/>
          </a:prstGeom>
        </p:spPr>
      </p:pic>
      <p:pic>
        <p:nvPicPr>
          <p:cNvPr id="61" name="Picture 60" descr="Diagram&#10;&#10;Description automatically generated">
            <a:extLst>
              <a:ext uri="{FF2B5EF4-FFF2-40B4-BE49-F238E27FC236}">
                <a16:creationId xmlns:a16="http://schemas.microsoft.com/office/drawing/2014/main" id="{745F9AB5-5219-043B-1465-E1277D57C06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9440"/>
          <a:stretch/>
        </p:blipFill>
        <p:spPr>
          <a:xfrm>
            <a:off x="2060812" y="4600909"/>
            <a:ext cx="2340000" cy="1651095"/>
          </a:xfrm>
          <a:prstGeom prst="rect">
            <a:avLst/>
          </a:prstGeom>
        </p:spPr>
      </p:pic>
      <p:pic>
        <p:nvPicPr>
          <p:cNvPr id="57" name="Picture 56" descr="Chart&#10;&#10;Description automatically generated">
            <a:extLst>
              <a:ext uri="{FF2B5EF4-FFF2-40B4-BE49-F238E27FC236}">
                <a16:creationId xmlns:a16="http://schemas.microsoft.com/office/drawing/2014/main" id="{528A4AEC-D174-5F23-CBC2-73FB7E7C4DC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71933" b="17135"/>
          <a:stretch/>
        </p:blipFill>
        <p:spPr>
          <a:xfrm>
            <a:off x="5084812" y="2817676"/>
            <a:ext cx="3293185" cy="360000"/>
          </a:xfrm>
          <a:prstGeom prst="rect">
            <a:avLst/>
          </a:prstGeom>
        </p:spPr>
      </p:pic>
      <p:pic>
        <p:nvPicPr>
          <p:cNvPr id="58" name="Picture 57" descr="Diagram&#10;&#10;Description automatically generated">
            <a:extLst>
              <a:ext uri="{FF2B5EF4-FFF2-40B4-BE49-F238E27FC236}">
                <a16:creationId xmlns:a16="http://schemas.microsoft.com/office/drawing/2014/main" id="{FEF99ED1-4D80-51D9-005B-9016F1BF7A2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71507" b="15306"/>
          <a:stretch/>
        </p:blipFill>
        <p:spPr>
          <a:xfrm>
            <a:off x="5084812" y="4507996"/>
            <a:ext cx="3294000" cy="434388"/>
          </a:xfrm>
          <a:prstGeom prst="rect">
            <a:avLst/>
          </a:prstGeom>
        </p:spPr>
      </p:pic>
      <p:pic>
        <p:nvPicPr>
          <p:cNvPr id="70" name="Picture 69" descr="Chart, diagram&#10;&#10;Description automatically generated">
            <a:extLst>
              <a:ext uri="{FF2B5EF4-FFF2-40B4-BE49-F238E27FC236}">
                <a16:creationId xmlns:a16="http://schemas.microsoft.com/office/drawing/2014/main" id="{68832CE9-D896-5E17-7A5F-793E0E711FF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70230"/>
          <a:stretch/>
        </p:blipFill>
        <p:spPr>
          <a:xfrm>
            <a:off x="5084812" y="6253127"/>
            <a:ext cx="3294000" cy="980608"/>
          </a:xfrm>
          <a:prstGeom prst="rect">
            <a:avLst/>
          </a:prstGeom>
        </p:spPr>
      </p:pic>
      <p:sp>
        <p:nvSpPr>
          <p:cNvPr id="64" name="Content Placeholder 63">
            <a:extLst>
              <a:ext uri="{FF2B5EF4-FFF2-40B4-BE49-F238E27FC236}">
                <a16:creationId xmlns:a16="http://schemas.microsoft.com/office/drawing/2014/main" id="{83D4FBC0-3C47-5D87-26E0-F10DF6B7DD18}"/>
              </a:ext>
            </a:extLst>
          </p:cNvPr>
          <p:cNvSpPr>
            <a:spLocks noGrp="1"/>
          </p:cNvSpPr>
          <p:nvPr>
            <p:ph idx="1"/>
          </p:nvPr>
        </p:nvSpPr>
        <p:spPr>
          <a:xfrm>
            <a:off x="2115404" y="1052278"/>
            <a:ext cx="9786047" cy="5218756"/>
          </a:xfrm>
        </p:spPr>
        <p:txBody>
          <a:bodyPr>
            <a:normAutofit/>
          </a:bodyPr>
          <a:lstStyle/>
          <a:p>
            <a:pPr marL="0" indent="0">
              <a:buNone/>
            </a:pPr>
            <a:r>
              <a:rPr lang="en-GB" sz="1800" dirty="0"/>
              <a:t>     CESM-CAM6   	MONARCH                   GFDL-AM4	               GISS-</a:t>
            </a:r>
            <a:r>
              <a:rPr lang="en-GB" sz="1800" dirty="0" err="1"/>
              <a:t>ModelE</a:t>
            </a:r>
            <a:endParaRPr lang="en-GB" sz="1800" dirty="0"/>
          </a:p>
        </p:txBody>
      </p:sp>
      <p:pic>
        <p:nvPicPr>
          <p:cNvPr id="10" name="Picture 9" descr="Diagram&#10;&#10;Description automatically generated">
            <a:extLst>
              <a:ext uri="{FF2B5EF4-FFF2-40B4-BE49-F238E27FC236}">
                <a16:creationId xmlns:a16="http://schemas.microsoft.com/office/drawing/2014/main" id="{9076FBC3-FFF7-ECA7-E415-B85BA063E2A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79200" y="2887200"/>
            <a:ext cx="2340000" cy="2340000"/>
          </a:xfrm>
          <a:prstGeom prst="rect">
            <a:avLst/>
          </a:prstGeom>
        </p:spPr>
      </p:pic>
      <p:pic>
        <p:nvPicPr>
          <p:cNvPr id="12" name="Picture 11" descr="Chart, diagram&#10;&#10;Description automatically generated">
            <a:extLst>
              <a:ext uri="{FF2B5EF4-FFF2-40B4-BE49-F238E27FC236}">
                <a16:creationId xmlns:a16="http://schemas.microsoft.com/office/drawing/2014/main" id="{7222936F-0F78-3086-45EB-AD327FD761E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29436"/>
          <a:stretch/>
        </p:blipFill>
        <p:spPr>
          <a:xfrm>
            <a:off x="9079200" y="4600800"/>
            <a:ext cx="2340000" cy="1651204"/>
          </a:xfrm>
          <a:prstGeom prst="rect">
            <a:avLst/>
          </a:prstGeom>
        </p:spPr>
      </p:pic>
    </p:spTree>
    <p:extLst>
      <p:ext uri="{BB962C8B-B14F-4D97-AF65-F5344CB8AC3E}">
        <p14:creationId xmlns:p14="http://schemas.microsoft.com/office/powerpoint/2010/main" val="2624662566"/>
      </p:ext>
    </p:extLst>
  </p:cSld>
  <p:clrMapOvr>
    <a:masterClrMapping/>
  </p:clrMapOvr>
  <mc:AlternateContent xmlns:mc="http://schemas.openxmlformats.org/markup-compatibility/2006" xmlns:p14="http://schemas.microsoft.com/office/powerpoint/2010/main">
    <mc:Choice Requires="p14">
      <p:transition spd="slow" p14:dur="2000" advTm="15236"/>
    </mc:Choice>
    <mc:Fallback xmlns="">
      <p:transition spd="slow" advTm="1523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noChangeAspect="1"/>
          </p:cNvGrpSpPr>
          <p:nvPr/>
        </p:nvGrpSpPr>
        <p:grpSpPr>
          <a:xfrm>
            <a:off x="5234409" y="3033726"/>
            <a:ext cx="6912000" cy="3671012"/>
            <a:chOff x="2499056" y="948264"/>
            <a:chExt cx="5802734" cy="3081868"/>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7948" r="10844" b="9186"/>
            <a:stretch/>
          </p:blipFill>
          <p:spPr>
            <a:xfrm>
              <a:off x="2499056" y="948264"/>
              <a:ext cx="5802734" cy="3081868"/>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88293" t="34320" b="42711"/>
            <a:stretch/>
          </p:blipFill>
          <p:spPr>
            <a:xfrm>
              <a:off x="2880000" y="2410740"/>
              <a:ext cx="1080000" cy="1210793"/>
            </a:xfrm>
            <a:prstGeom prst="rect">
              <a:avLst/>
            </a:prstGeom>
          </p:spPr>
        </p:pic>
      </p:grpSp>
      <p:sp>
        <p:nvSpPr>
          <p:cNvPr id="2" name="Title 1"/>
          <p:cNvSpPr>
            <a:spLocks noGrp="1"/>
          </p:cNvSpPr>
          <p:nvPr>
            <p:ph type="title"/>
          </p:nvPr>
        </p:nvSpPr>
        <p:spPr/>
        <p:txBody>
          <a:bodyPr>
            <a:normAutofit/>
          </a:bodyPr>
          <a:lstStyle/>
          <a:p>
            <a:r>
              <a:rPr lang="en-GB" dirty="0"/>
              <a:t>Observations of mineral mass fractions</a:t>
            </a:r>
          </a:p>
        </p:txBody>
      </p:sp>
      <p:sp>
        <p:nvSpPr>
          <p:cNvPr id="3" name="Content Placeholder 2"/>
          <p:cNvSpPr>
            <a:spLocks noGrp="1"/>
          </p:cNvSpPr>
          <p:nvPr>
            <p:ph idx="1"/>
          </p:nvPr>
        </p:nvSpPr>
        <p:spPr>
          <a:xfrm>
            <a:off x="340659" y="914401"/>
            <a:ext cx="10260159" cy="2811826"/>
          </a:xfrm>
        </p:spPr>
        <p:txBody>
          <a:bodyPr>
            <a:normAutofit/>
          </a:bodyPr>
          <a:lstStyle/>
          <a:p>
            <a:pPr marL="285750" indent="-285750">
              <a:lnSpc>
                <a:spcPct val="100000"/>
              </a:lnSpc>
              <a:spcBef>
                <a:spcPts val="600"/>
              </a:spcBef>
            </a:pPr>
            <a:r>
              <a:rPr lang="en-GB" sz="2400" dirty="0">
                <a:solidFill>
                  <a:srgbClr val="C00000"/>
                </a:solidFill>
              </a:rPr>
              <a:t>Obs. from the late 60’s to date. </a:t>
            </a:r>
          </a:p>
          <a:p>
            <a:pPr marL="285750" indent="-285750">
              <a:lnSpc>
                <a:spcPct val="100000"/>
              </a:lnSpc>
              <a:spcBef>
                <a:spcPts val="600"/>
              </a:spcBef>
            </a:pPr>
            <a:r>
              <a:rPr lang="en-GB" sz="2400" dirty="0">
                <a:solidFill>
                  <a:srgbClr val="C00000"/>
                </a:solidFill>
              </a:rPr>
              <a:t>Sampling time vs. model average: </a:t>
            </a:r>
            <a:r>
              <a:rPr lang="en-GB" sz="2400" dirty="0"/>
              <a:t>Temporal collocation – monthly basis</a:t>
            </a:r>
          </a:p>
          <a:p>
            <a:pPr marL="285750" indent="-285750">
              <a:lnSpc>
                <a:spcPct val="100000"/>
              </a:lnSpc>
              <a:spcBef>
                <a:spcPts val="600"/>
              </a:spcBef>
            </a:pPr>
            <a:r>
              <a:rPr lang="en-GB" sz="2400" dirty="0">
                <a:solidFill>
                  <a:srgbClr val="C00000"/>
                </a:solidFill>
              </a:rPr>
              <a:t>Reported minerals vs. modelled minerals: </a:t>
            </a:r>
            <a:r>
              <a:rPr lang="en-GB" sz="2400" dirty="0"/>
              <a:t>Mineral fractions estimated over those minerals observed AND modelled</a:t>
            </a:r>
          </a:p>
          <a:p>
            <a:pPr marL="285750" indent="-285750">
              <a:lnSpc>
                <a:spcPct val="100000"/>
              </a:lnSpc>
              <a:spcBef>
                <a:spcPts val="600"/>
              </a:spcBef>
            </a:pPr>
            <a:r>
              <a:rPr lang="en-GB" sz="2400" dirty="0">
                <a:solidFill>
                  <a:srgbClr val="C00000"/>
                </a:solidFill>
              </a:rPr>
              <a:t>Size range of observations vs. modelled size range: </a:t>
            </a:r>
            <a:r>
              <a:rPr lang="en-GB" sz="2400" dirty="0"/>
              <a:t>Size collocation </a:t>
            </a:r>
          </a:p>
        </p:txBody>
      </p:sp>
      <p:sp>
        <p:nvSpPr>
          <p:cNvPr id="6" name="Slide Number Placeholder 5"/>
          <p:cNvSpPr>
            <a:spLocks noGrp="1"/>
          </p:cNvSpPr>
          <p:nvPr>
            <p:ph type="sldNum" sz="quarter" idx="12"/>
          </p:nvPr>
        </p:nvSpPr>
        <p:spPr/>
        <p:txBody>
          <a:bodyPr/>
          <a:lstStyle/>
          <a:p>
            <a:fld id="{EAF8F59A-D8BC-48AB-B996-75F42F57D3F6}" type="slidenum">
              <a:rPr lang="en-GB" smtClean="0"/>
              <a:t>9</a:t>
            </a:fld>
            <a:endParaRPr lang="en-GB"/>
          </a:p>
        </p:txBody>
      </p:sp>
      <p:sp>
        <p:nvSpPr>
          <p:cNvPr id="7" name="Content Placeholder 2"/>
          <p:cNvSpPr txBox="1">
            <a:spLocks/>
          </p:cNvSpPr>
          <p:nvPr/>
        </p:nvSpPr>
        <p:spPr>
          <a:xfrm>
            <a:off x="-129379" y="3347327"/>
            <a:ext cx="5233642" cy="240769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2" indent="-285750" defTabSz="685800">
              <a:lnSpc>
                <a:spcPct val="100000"/>
              </a:lnSpc>
              <a:spcBef>
                <a:spcPts val="600"/>
              </a:spcBef>
              <a:buClr>
                <a:schemeClr val="tx2"/>
              </a:buClr>
            </a:pPr>
            <a:r>
              <a:rPr lang="en-GB" sz="1800" dirty="0"/>
              <a:t>Statistics in the plots use data in the modelled size ranges. </a:t>
            </a:r>
          </a:p>
          <a:p>
            <a:pPr marL="742950" lvl="2" indent="-285750" defTabSz="685800">
              <a:lnSpc>
                <a:spcPct val="100000"/>
              </a:lnSpc>
              <a:spcBef>
                <a:spcPts val="600"/>
              </a:spcBef>
              <a:buClr>
                <a:schemeClr val="tx2"/>
              </a:buClr>
            </a:pPr>
            <a:r>
              <a:rPr lang="en-GB" sz="1800" dirty="0"/>
              <a:t>Normalized Mean Bias (</a:t>
            </a:r>
            <a:r>
              <a:rPr lang="en-GB" sz="1800" dirty="0" err="1"/>
              <a:t>nMB</a:t>
            </a:r>
            <a:r>
              <a:rPr lang="en-GB" sz="1800" dirty="0"/>
              <a:t>)</a:t>
            </a:r>
          </a:p>
          <a:p>
            <a:pPr marL="742950" lvl="2" indent="-285750" defTabSz="685800">
              <a:lnSpc>
                <a:spcPct val="100000"/>
              </a:lnSpc>
              <a:spcBef>
                <a:spcPts val="600"/>
              </a:spcBef>
              <a:buClr>
                <a:schemeClr val="tx2"/>
              </a:buClr>
            </a:pPr>
            <a:r>
              <a:rPr lang="en-GB" sz="1800" dirty="0"/>
              <a:t>Normalized Root Mean Square Error (</a:t>
            </a:r>
            <a:r>
              <a:rPr lang="en-GB" sz="1800" dirty="0" err="1"/>
              <a:t>nRMSE</a:t>
            </a:r>
            <a:r>
              <a:rPr lang="en-GB" sz="1800" dirty="0"/>
              <a:t>)</a:t>
            </a:r>
          </a:p>
          <a:p>
            <a:pPr marL="742950" lvl="2" indent="-285750" defTabSz="685800">
              <a:lnSpc>
                <a:spcPct val="100000"/>
              </a:lnSpc>
              <a:spcBef>
                <a:spcPts val="600"/>
              </a:spcBef>
              <a:buClr>
                <a:schemeClr val="tx2"/>
              </a:buClr>
            </a:pPr>
            <a:r>
              <a:rPr lang="en-GB" sz="1800" dirty="0"/>
              <a:t>Correlation (r)</a:t>
            </a:r>
          </a:p>
          <a:p>
            <a:pPr marL="742950" lvl="2" indent="-285750" defTabSz="685800">
              <a:lnSpc>
                <a:spcPct val="100000"/>
              </a:lnSpc>
              <a:spcBef>
                <a:spcPts val="600"/>
              </a:spcBef>
              <a:buClr>
                <a:schemeClr val="tx2"/>
              </a:buClr>
            </a:pPr>
            <a:r>
              <a:rPr lang="en-GB" sz="1800" dirty="0"/>
              <a:t>Number of measurements in the samples used for the comparison (n)</a:t>
            </a:r>
          </a:p>
        </p:txBody>
      </p:sp>
      <p:sp>
        <p:nvSpPr>
          <p:cNvPr id="8" name="TextBox 7"/>
          <p:cNvSpPr txBox="1"/>
          <p:nvPr/>
        </p:nvSpPr>
        <p:spPr>
          <a:xfrm>
            <a:off x="9692556" y="6465782"/>
            <a:ext cx="1816523" cy="307777"/>
          </a:xfrm>
          <a:prstGeom prst="rect">
            <a:avLst/>
          </a:prstGeom>
          <a:noFill/>
        </p:spPr>
        <p:txBody>
          <a:bodyPr wrap="none" rtlCol="0">
            <a:spAutoFit/>
          </a:bodyPr>
          <a:lstStyle/>
          <a:p>
            <a:r>
              <a:rPr lang="en-GB" sz="1400" dirty="0" err="1"/>
              <a:t>Perlwitz</a:t>
            </a:r>
            <a:r>
              <a:rPr lang="en-GB" sz="1400" dirty="0"/>
              <a:t> et al. (2015)</a:t>
            </a:r>
          </a:p>
        </p:txBody>
      </p:sp>
    </p:spTree>
    <p:extLst>
      <p:ext uri="{BB962C8B-B14F-4D97-AF65-F5344CB8AC3E}">
        <p14:creationId xmlns:p14="http://schemas.microsoft.com/office/powerpoint/2010/main" val="1883730737"/>
      </p:ext>
    </p:extLst>
  </p:cSld>
  <p:clrMapOvr>
    <a:masterClrMapping/>
  </p:clrMapOvr>
  <mc:AlternateContent xmlns:mc="http://schemas.openxmlformats.org/markup-compatibility/2006" xmlns:p14="http://schemas.microsoft.com/office/powerpoint/2010/main">
    <mc:Choice Requires="p14">
      <p:transition spd="slow" p14:dur="2000" advTm="8161"/>
    </mc:Choice>
    <mc:Fallback xmlns="">
      <p:transition spd="slow" advTm="8161"/>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7242</TotalTime>
  <Words>1560</Words>
  <Application>Microsoft Office PowerPoint</Application>
  <PresentationFormat>Widescreen</PresentationFormat>
  <Paragraphs>212</Paragraphs>
  <Slides>14</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Helvetica Neue</vt:lpstr>
      <vt:lpstr>Office Theme</vt:lpstr>
      <vt:lpstr>Assessment of modelled dust mineralogy with multiple Earth System Models</vt:lpstr>
      <vt:lpstr>… these impacts are modulated by mineralogy.</vt:lpstr>
      <vt:lpstr>Goal</vt:lpstr>
      <vt:lpstr>Modelling dust mineralogy</vt:lpstr>
      <vt:lpstr>Global soil mineralogy atlases</vt:lpstr>
      <vt:lpstr>Ongoing EMIT NASA mission</vt:lpstr>
      <vt:lpstr>Model characteristics</vt:lpstr>
      <vt:lpstr>Variability across models: same soil map.  Mineral mass fractions at surface PM10 concentration.</vt:lpstr>
      <vt:lpstr>Observations of mineral mass fractions</vt:lpstr>
      <vt:lpstr>Quartz mass fraction evaluation</vt:lpstr>
      <vt:lpstr>Feldspar mass fraction evaluation</vt:lpstr>
      <vt:lpstr>Iron oxides mass fraction evaluation</vt:lpstr>
      <vt:lpstr>Conclusions</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Maria Goncalves</cp:lastModifiedBy>
  <cp:revision>273</cp:revision>
  <dcterms:created xsi:type="dcterms:W3CDTF">2021-04-14T08:50:25Z</dcterms:created>
  <dcterms:modified xsi:type="dcterms:W3CDTF">2022-12-20T15:12:59Z</dcterms:modified>
</cp:coreProperties>
</file>