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h37JpN6HMcQnD6DM7K6mVtrbTG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eedd933635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geedd933635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ec1ad7b94_0_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" name="Google Shape;57;geec1ad7b94_0_3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1d858078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 it is more effective to cold forcing: SIE/SIV reduced 11/27% all year round; to warm forcing SIE only improved in summer (JASO) along the ice edge in the CAO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g101d858078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162955745_0_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g10162955745_0_2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162955745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10162955745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162955745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10162955745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162955745_0_1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10162955745_0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1d858078f_1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101d858078f_1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1d858078f_1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Land BGC: 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cycled the first 20 years of era20c forcing with transient CO2 and other drivers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900">
                <a:latin typeface="Arial"/>
                <a:ea typeface="Arial"/>
                <a:cs typeface="Arial"/>
                <a:sym typeface="Arial"/>
              </a:rPr>
              <a:t>Ocean BGC: cycled 3 times over present period to get CO2 uptake levels expected at the current period.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01d858078f_1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eedd933635_0_39"/>
          <p:cNvSpPr txBox="1"/>
          <p:nvPr>
            <p:ph type="title"/>
          </p:nvPr>
        </p:nvSpPr>
        <p:spPr>
          <a:xfrm>
            <a:off x="39220" y="42646"/>
            <a:ext cx="85209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  <a:defRPr>
                <a:solidFill>
                  <a:srgbClr val="0070C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geedd933635_0_3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eedd933635_0_3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geedd933635_0_3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ntent">
  <p:cSld name="One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eedd933635_0_44"/>
          <p:cNvSpPr txBox="1"/>
          <p:nvPr>
            <p:ph type="title"/>
          </p:nvPr>
        </p:nvSpPr>
        <p:spPr>
          <a:xfrm>
            <a:off x="39220" y="42646"/>
            <a:ext cx="85209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eedd933635_0_44"/>
          <p:cNvSpPr txBox="1"/>
          <p:nvPr>
            <p:ph idx="1" type="body"/>
          </p:nvPr>
        </p:nvSpPr>
        <p:spPr>
          <a:xfrm>
            <a:off x="39220" y="1001864"/>
            <a:ext cx="12140100" cy="50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geedd933635_0_4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type="title"/>
          </p:nvPr>
        </p:nvSpPr>
        <p:spPr>
          <a:xfrm>
            <a:off x="39220" y="42646"/>
            <a:ext cx="8520794" cy="916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  <a:defRPr>
                <a:solidFill>
                  <a:srgbClr val="0070C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ntent">
  <p:cSld name="One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title"/>
          </p:nvPr>
        </p:nvSpPr>
        <p:spPr>
          <a:xfrm>
            <a:off x="39220" y="42646"/>
            <a:ext cx="8520794" cy="916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39220" y="1001864"/>
            <a:ext cx="12140021" cy="5079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6984">
          <p15:clr>
            <a:srgbClr val="F26B43"/>
          </p15:clr>
        </p15:guide>
        <p15:guide id="2" pos="1117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theme" Target="../theme/theme1.xml"/><Relationship Id="rId5" Type="http://schemas.openxmlformats.org/officeDocument/2006/relationships/image" Target="../media/image7.gif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9.jpg"/><Relationship Id="rId3" Type="http://schemas.openxmlformats.org/officeDocument/2006/relationships/image" Target="../media/image8.jpg"/><Relationship Id="rId4" Type="http://schemas.openxmlformats.org/officeDocument/2006/relationships/image" Target="../media/image10.png"/><Relationship Id="rId9" Type="http://schemas.openxmlformats.org/officeDocument/2006/relationships/theme" Target="../theme/theme3.xml"/><Relationship Id="rId5" Type="http://schemas.openxmlformats.org/officeDocument/2006/relationships/image" Target="../media/image11.gif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edd933635_0_29"/>
          <p:cNvSpPr/>
          <p:nvPr/>
        </p:nvSpPr>
        <p:spPr>
          <a:xfrm>
            <a:off x="0" y="6176963"/>
            <a:ext cx="12192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geedd933635_0_29"/>
          <p:cNvSpPr txBox="1"/>
          <p:nvPr>
            <p:ph type="title"/>
          </p:nvPr>
        </p:nvSpPr>
        <p:spPr>
          <a:xfrm>
            <a:off x="39220" y="42646"/>
            <a:ext cx="85209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eedd933635_0_29"/>
          <p:cNvSpPr txBox="1"/>
          <p:nvPr>
            <p:ph idx="1" type="body"/>
          </p:nvPr>
        </p:nvSpPr>
        <p:spPr>
          <a:xfrm>
            <a:off x="39220" y="1001864"/>
            <a:ext cx="12140100" cy="50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&#10;&#10;Description automatically generated" id="13" name="Google Shape;13;geedd933635_0_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938485" y="6104846"/>
            <a:ext cx="2926079" cy="54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geedd933635_0_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94300" y="6176963"/>
            <a:ext cx="2743200" cy="41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geedd933635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39" y="6123480"/>
            <a:ext cx="1047998" cy="71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geedd933635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3630" y="5975657"/>
            <a:ext cx="1210058" cy="7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geedd933635_0_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1123" y="6094214"/>
            <a:ext cx="1828361" cy="65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geedd933635_0_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33361" y="42646"/>
            <a:ext cx="2631204" cy="99209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7"/>
    <p:sldLayoutId id="214748365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39220" y="42646"/>
            <a:ext cx="8520794" cy="916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" type="body"/>
          </p:nvPr>
        </p:nvSpPr>
        <p:spPr>
          <a:xfrm>
            <a:off x="39220" y="1001864"/>
            <a:ext cx="12140021" cy="5079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&#10;&#10;Description automatically generated" id="32" name="Google Shape;32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938485" y="6104846"/>
            <a:ext cx="2926080" cy="54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94300" y="6176963"/>
            <a:ext cx="2743200" cy="41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39" y="6123480"/>
            <a:ext cx="1047998" cy="71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3630" y="5975657"/>
            <a:ext cx="1210058" cy="7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1123" y="6094214"/>
            <a:ext cx="1828361" cy="65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33361" y="42646"/>
            <a:ext cx="2631204" cy="99209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7"/>
    <p:sldLayoutId id="214748365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23.jpg"/><Relationship Id="rId6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33.jpg"/><Relationship Id="rId6" Type="http://schemas.openxmlformats.org/officeDocument/2006/relationships/image" Target="../media/image38.png"/><Relationship Id="rId7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edd933635_0_24"/>
          <p:cNvSpPr txBox="1"/>
          <p:nvPr>
            <p:ph type="title"/>
          </p:nvPr>
        </p:nvSpPr>
        <p:spPr>
          <a:xfrm>
            <a:off x="228600" y="1506700"/>
            <a:ext cx="11706600" cy="22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None/>
            </a:pPr>
            <a:r>
              <a:rPr b="1" lang="en-GB" sz="40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Lessons learned with EC-Earth on the predictability of the Earth system within the CMIP6 exercise and beyond</a:t>
            </a:r>
            <a:endParaRPr b="1" sz="4000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666"/>
              <a:buNone/>
            </a:pPr>
            <a:br>
              <a:rPr lang="en-GB" sz="3300">
                <a:latin typeface="Avenir"/>
                <a:ea typeface="Avenir"/>
                <a:cs typeface="Avenir"/>
                <a:sym typeface="Avenir"/>
              </a:rPr>
            </a:br>
            <a:r>
              <a:rPr lang="en-GB" sz="3300">
                <a:latin typeface="Avenir"/>
                <a:ea typeface="Avenir"/>
                <a:cs typeface="Avenir"/>
                <a:sym typeface="Avenir"/>
              </a:rPr>
              <a:t>Pablo Ortega (BSC)</a:t>
            </a:r>
            <a:endParaRPr sz="3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en-GB" sz="3100">
                <a:solidFill>
                  <a:srgbClr val="9CC2E5"/>
                </a:solidFill>
                <a:latin typeface="Avenir"/>
                <a:ea typeface="Avenir"/>
                <a:cs typeface="Avenir"/>
                <a:sym typeface="Avenir"/>
              </a:rPr>
              <a:t>On behalf of the Climate Prediction Working Group</a:t>
            </a:r>
            <a:endParaRPr sz="3100">
              <a:solidFill>
                <a:srgbClr val="9CC2E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2" name="Google Shape;52;geedd933635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8984" y="87594"/>
            <a:ext cx="2750081" cy="110954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eedd933635_0_24"/>
          <p:cNvSpPr/>
          <p:nvPr/>
        </p:nvSpPr>
        <p:spPr>
          <a:xfrm>
            <a:off x="3284410" y="3914289"/>
            <a:ext cx="575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Virtual EC-Earth meeting, 16-18 November 2021</a:t>
            </a:r>
            <a:endParaRPr/>
          </a:p>
        </p:txBody>
      </p:sp>
      <p:pic>
        <p:nvPicPr>
          <p:cNvPr id="54" name="Google Shape;54;geedd933635_0_24"/>
          <p:cNvPicPr preferRelativeResize="0"/>
          <p:nvPr/>
        </p:nvPicPr>
        <p:blipFill rotWithShape="1">
          <a:blip r:embed="rId4">
            <a:alphaModFix/>
          </a:blip>
          <a:srcRect b="59374" l="837" r="-837" t="4093"/>
          <a:stretch/>
        </p:blipFill>
        <p:spPr>
          <a:xfrm>
            <a:off x="-1" y="4540368"/>
            <a:ext cx="12311999" cy="2333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ec1ad7b94_0_304"/>
          <p:cNvSpPr/>
          <p:nvPr/>
        </p:nvSpPr>
        <p:spPr>
          <a:xfrm>
            <a:off x="0" y="0"/>
            <a:ext cx="12192000" cy="9051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eec1ad7b94_0_304"/>
          <p:cNvSpPr txBox="1"/>
          <p:nvPr/>
        </p:nvSpPr>
        <p:spPr>
          <a:xfrm>
            <a:off x="266700" y="175050"/>
            <a:ext cx="11658600" cy="533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 new decadal prediction system based on </a:t>
            </a:r>
            <a:r>
              <a:rPr b="1" lang="en-GB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EN4</a:t>
            </a:r>
            <a:r>
              <a:rPr b="1" i="0" lang="en-GB" sz="3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/ORAS5 (BSC)</a:t>
            </a:r>
            <a:endParaRPr b="0" i="0" sz="32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" name="Google Shape;61;geec1ad7b94_0_304"/>
          <p:cNvSpPr/>
          <p:nvPr/>
        </p:nvSpPr>
        <p:spPr>
          <a:xfrm>
            <a:off x="0" y="5952846"/>
            <a:ext cx="12192000" cy="9051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geec1ad7b94_0_304"/>
          <p:cNvPicPr preferRelativeResize="0"/>
          <p:nvPr/>
        </p:nvPicPr>
        <p:blipFill rotWithShape="1">
          <a:blip r:embed="rId3">
            <a:alphaModFix/>
          </a:blip>
          <a:srcRect b="0" l="0" r="69412" t="0"/>
          <a:stretch/>
        </p:blipFill>
        <p:spPr>
          <a:xfrm>
            <a:off x="11083207" y="5882914"/>
            <a:ext cx="982434" cy="85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eec1ad7b94_0_304"/>
          <p:cNvPicPr preferRelativeResize="0"/>
          <p:nvPr/>
        </p:nvPicPr>
        <p:blipFill rotWithShape="1">
          <a:blip r:embed="rId4">
            <a:alphaModFix/>
          </a:blip>
          <a:srcRect b="2200" l="0" r="0" t="0"/>
          <a:stretch/>
        </p:blipFill>
        <p:spPr>
          <a:xfrm>
            <a:off x="5877300" y="1141970"/>
            <a:ext cx="6068900" cy="474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eec1ad7b94_0_304"/>
          <p:cNvSpPr txBox="1"/>
          <p:nvPr/>
        </p:nvSpPr>
        <p:spPr>
          <a:xfrm rot="-5400000">
            <a:off x="5205321" y="1603125"/>
            <a:ext cx="9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6FA8DC"/>
                </a:solidFill>
                <a:latin typeface="Avenir"/>
                <a:ea typeface="Avenir"/>
                <a:cs typeface="Avenir"/>
                <a:sym typeface="Avenir"/>
              </a:rPr>
              <a:t>New</a:t>
            </a:r>
            <a:endParaRPr sz="2200">
              <a:solidFill>
                <a:srgbClr val="6FA8D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" name="Google Shape;65;geec1ad7b94_0_304"/>
          <p:cNvSpPr txBox="1"/>
          <p:nvPr/>
        </p:nvSpPr>
        <p:spPr>
          <a:xfrm rot="-5400000">
            <a:off x="5205321" y="3052150"/>
            <a:ext cx="9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6FA8DC"/>
                </a:solidFill>
                <a:latin typeface="Avenir"/>
                <a:ea typeface="Avenir"/>
                <a:cs typeface="Avenir"/>
                <a:sym typeface="Avenir"/>
              </a:rPr>
              <a:t>Old</a:t>
            </a:r>
            <a:endParaRPr sz="2200">
              <a:solidFill>
                <a:srgbClr val="6FA8D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" name="Google Shape;66;geec1ad7b94_0_304"/>
          <p:cNvSpPr txBox="1"/>
          <p:nvPr/>
        </p:nvSpPr>
        <p:spPr>
          <a:xfrm rot="-5400000">
            <a:off x="4893171" y="4417625"/>
            <a:ext cx="160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6FA8DC"/>
                </a:solidFill>
                <a:latin typeface="Avenir"/>
                <a:ea typeface="Avenir"/>
                <a:cs typeface="Avenir"/>
                <a:sym typeface="Avenir"/>
              </a:rPr>
              <a:t>New - Old</a:t>
            </a:r>
            <a:endParaRPr sz="2200">
              <a:solidFill>
                <a:srgbClr val="6FA8D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7" name="Google Shape;67;geec1ad7b94_0_3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55" y="5973620"/>
            <a:ext cx="1907320" cy="76952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eec1ad7b94_0_304"/>
          <p:cNvSpPr txBox="1"/>
          <p:nvPr/>
        </p:nvSpPr>
        <p:spPr>
          <a:xfrm>
            <a:off x="82350" y="1433700"/>
            <a:ext cx="5320500" cy="4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venir"/>
              <a:buChar char="-"/>
            </a:pPr>
            <a:r>
              <a:rPr i="0" lang="en-GB" sz="2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Old</a:t>
            </a:r>
            <a:r>
              <a:rPr b="0" i="0" lang="en-GB" sz="2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full-field DCPP system based on ORAS4 cannot be used for new forecasts</a:t>
            </a:r>
            <a:endParaRPr b="0" i="0" sz="22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venir"/>
              <a:buChar char="-"/>
            </a:pPr>
            <a:r>
              <a:rPr lang="en-GB" sz="2200">
                <a:latin typeface="Avenir"/>
                <a:ea typeface="Avenir"/>
                <a:cs typeface="Avenir"/>
                <a:sym typeface="Avenir"/>
              </a:rPr>
              <a:t>New</a:t>
            </a:r>
            <a:r>
              <a:rPr b="0" i="0" lang="en-GB" sz="2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initialization method assimilates ORAS5 SST and SSS and EN4 T,S in the subsurface to circumvent the non-stationarity biases in ORAS5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venir"/>
              <a:buChar char="-"/>
            </a:pPr>
            <a:r>
              <a:rPr lang="en-GB" sz="2200">
                <a:latin typeface="Avenir"/>
                <a:ea typeface="Avenir"/>
                <a:cs typeface="Avenir"/>
                <a:sym typeface="Avenir"/>
              </a:rPr>
              <a:t>The new method seems to partly correct the loss of skill in the Central North Atlantic</a:t>
            </a:r>
            <a:endParaRPr sz="2200">
              <a:latin typeface="Avenir"/>
              <a:ea typeface="Avenir"/>
              <a:cs typeface="Avenir"/>
              <a:sym typeface="Avenir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eec1ad7b94_0_304"/>
          <p:cNvSpPr txBox="1"/>
          <p:nvPr/>
        </p:nvSpPr>
        <p:spPr>
          <a:xfrm>
            <a:off x="2348675" y="5967450"/>
            <a:ext cx="7457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R. Bilbao</a:t>
            </a:r>
            <a:r>
              <a:rPr i="1" lang="en-GB" sz="20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</a:t>
            </a:r>
            <a:r>
              <a:rPr i="1"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J. Acosta Navarro, I. Ayan, P. A. Bretonniere, V. Lapin, F. López Martí, P. Ortega, V. Sicardi, E. Tourigny</a:t>
            </a:r>
            <a:endParaRPr i="1" sz="2000"/>
          </a:p>
        </p:txBody>
      </p:sp>
      <p:sp>
        <p:nvSpPr>
          <p:cNvPr id="70" name="Google Shape;70;geec1ad7b94_0_304"/>
          <p:cNvSpPr txBox="1"/>
          <p:nvPr/>
        </p:nvSpPr>
        <p:spPr>
          <a:xfrm rot="-668">
            <a:off x="5805952" y="686309"/>
            <a:ext cx="617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Anomaly correlation for surface air temperature</a:t>
            </a:r>
            <a:endParaRPr b="1" sz="22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101d858078f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" y="4035550"/>
            <a:ext cx="3615900" cy="185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01d858078f_1_0"/>
          <p:cNvPicPr preferRelativeResize="0"/>
          <p:nvPr/>
        </p:nvPicPr>
        <p:blipFill rotWithShape="1">
          <a:blip r:embed="rId4">
            <a:alphaModFix/>
          </a:blip>
          <a:srcRect b="0" l="0" r="0" t="348"/>
          <a:stretch/>
        </p:blipFill>
        <p:spPr>
          <a:xfrm>
            <a:off x="5017650" y="4017775"/>
            <a:ext cx="3615900" cy="18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101d858078f_1_0"/>
          <p:cNvSpPr/>
          <p:nvPr/>
        </p:nvSpPr>
        <p:spPr>
          <a:xfrm>
            <a:off x="547100" y="3947131"/>
            <a:ext cx="108501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101d858078f_1_0"/>
          <p:cNvSpPr/>
          <p:nvPr/>
        </p:nvSpPr>
        <p:spPr>
          <a:xfrm>
            <a:off x="0" y="0"/>
            <a:ext cx="12192000" cy="9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01d858078f_1_0"/>
          <p:cNvSpPr txBox="1"/>
          <p:nvPr/>
        </p:nvSpPr>
        <p:spPr>
          <a:xfrm>
            <a:off x="-150" y="175050"/>
            <a:ext cx="12192000" cy="533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GB" sz="3100">
                <a:latin typeface="Avenir"/>
                <a:ea typeface="Avenir"/>
                <a:cs typeface="Avenir"/>
                <a:sym typeface="Avenir"/>
              </a:rPr>
              <a:t>Reducing biases in Arctic sea ice (DMI)</a:t>
            </a:r>
            <a:endParaRPr b="0" i="0" sz="31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" name="Google Shape;80;g101d858078f_1_0"/>
          <p:cNvSpPr/>
          <p:nvPr/>
        </p:nvSpPr>
        <p:spPr>
          <a:xfrm>
            <a:off x="0" y="5952846"/>
            <a:ext cx="12192000" cy="9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g101d858078f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55" y="5973620"/>
            <a:ext cx="1907320" cy="7695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101d858078f_1_0"/>
          <p:cNvSpPr txBox="1"/>
          <p:nvPr/>
        </p:nvSpPr>
        <p:spPr>
          <a:xfrm>
            <a:off x="2062600" y="6196050"/>
            <a:ext cx="5981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T. Tian</a:t>
            </a:r>
            <a:r>
              <a:rPr i="1"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R. Davy*, S. Yang and S.M. Olsen</a:t>
            </a:r>
            <a:endParaRPr i="1"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highlight>
                <a:srgbClr val="FFFF00"/>
              </a:highlight>
            </a:endParaRPr>
          </a:p>
        </p:txBody>
      </p:sp>
      <p:sp>
        <p:nvSpPr>
          <p:cNvPr id="83" name="Google Shape;83;g101d858078f_1_0"/>
          <p:cNvSpPr/>
          <p:nvPr/>
        </p:nvSpPr>
        <p:spPr>
          <a:xfrm>
            <a:off x="7245240" y="4462200"/>
            <a:ext cx="99600" cy="72300"/>
          </a:xfrm>
          <a:prstGeom prst="rect">
            <a:avLst/>
          </a:prstGeom>
          <a:noFill/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101d858078f_1_0"/>
          <p:cNvSpPr/>
          <p:nvPr/>
        </p:nvSpPr>
        <p:spPr>
          <a:xfrm flipH="1" rot="10800000">
            <a:off x="9220200" y="4879204"/>
            <a:ext cx="696900" cy="37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g101d858078f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83850" y="5705505"/>
            <a:ext cx="1108200" cy="11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01d858078f_1_0"/>
          <p:cNvSpPr txBox="1"/>
          <p:nvPr/>
        </p:nvSpPr>
        <p:spPr>
          <a:xfrm>
            <a:off x="2459814" y="666800"/>
            <a:ext cx="719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by improving the representation of SSHF through leads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87;g101d858078f_1_0"/>
          <p:cNvSpPr txBox="1"/>
          <p:nvPr/>
        </p:nvSpPr>
        <p:spPr>
          <a:xfrm>
            <a:off x="455975" y="1235600"/>
            <a:ext cx="11355000" cy="7143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Leads in Central Arctic cover 1.2% of the ocean during winter, but account for more than 70% of the upward heat fluxes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GCMs generally have too coarse a resolution (~100 km) to simulate leads explicitly</a:t>
            </a: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8" name="Google Shape;88;g101d858078f_1_0"/>
          <p:cNvSpPr txBox="1"/>
          <p:nvPr/>
        </p:nvSpPr>
        <p:spPr>
          <a:xfrm>
            <a:off x="6520575" y="2308125"/>
            <a:ext cx="5340900" cy="997500"/>
          </a:xfrm>
          <a:prstGeom prst="rect">
            <a:avLst/>
          </a:prstGeom>
          <a:solidFill>
            <a:srgbClr val="E7E6E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Experiments: Two sets of 50-year simulations with both </a:t>
            </a:r>
            <a:r>
              <a:rPr lang="en-GB" sz="1600">
                <a:solidFill>
                  <a:srgbClr val="980000"/>
                </a:solidFill>
                <a:latin typeface="Avenir"/>
                <a:ea typeface="Avenir"/>
                <a:cs typeface="Avenir"/>
                <a:sym typeface="Avenir"/>
              </a:rPr>
              <a:t>warm (2015)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lang="en-GB" sz="1600">
                <a:solidFill>
                  <a:srgbClr val="172D95"/>
                </a:solidFill>
                <a:latin typeface="Avenir"/>
                <a:ea typeface="Avenir"/>
                <a:cs typeface="Avenir"/>
                <a:sym typeface="Avenir"/>
              </a:rPr>
              <a:t>cold (1985) 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fixed forcing, only differing in the activation of lead parameterization (Lead/Ctrl).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9" name="Google Shape;89;g101d858078f_1_0"/>
          <p:cNvSpPr txBox="1"/>
          <p:nvPr/>
        </p:nvSpPr>
        <p:spPr>
          <a:xfrm>
            <a:off x="304800" y="2308125"/>
            <a:ext cx="5487600" cy="997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DMI has introduced in EC-Earth a new parameterization 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(developed by NERSC*) to amplify the sensible heat flux through lead when SIC &gt;70% . </a:t>
            </a:r>
            <a:endParaRPr/>
          </a:p>
        </p:txBody>
      </p:sp>
      <p:sp>
        <p:nvSpPr>
          <p:cNvPr id="90" name="Google Shape;90;g101d858078f_1_0"/>
          <p:cNvSpPr txBox="1"/>
          <p:nvPr/>
        </p:nvSpPr>
        <p:spPr>
          <a:xfrm>
            <a:off x="8884675" y="3427225"/>
            <a:ext cx="3000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Future work: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Disentangle the added value of leads in a warm climate in pairs</a:t>
            </a:r>
            <a:r>
              <a:rPr lang="en-GB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of seasonal and decadal forecasts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Use of satellite sea ice data in parameterization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1" name="Google Shape;91;g101d858078f_1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59581" y="4143825"/>
            <a:ext cx="27622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01d858078f_1_0"/>
          <p:cNvSpPr txBox="1"/>
          <p:nvPr/>
        </p:nvSpPr>
        <p:spPr>
          <a:xfrm>
            <a:off x="607400" y="3388366"/>
            <a:ext cx="342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172D95"/>
                </a:solidFill>
                <a:latin typeface="Avenir"/>
                <a:ea typeface="Avenir"/>
                <a:cs typeface="Avenir"/>
                <a:sym typeface="Avenir"/>
              </a:rPr>
              <a:t>Large sea ice cover (1985)</a:t>
            </a:r>
            <a:endParaRPr sz="1800">
              <a:solidFill>
                <a:srgbClr val="172D95"/>
              </a:solidFill>
            </a:endParaRPr>
          </a:p>
        </p:txBody>
      </p:sp>
      <p:sp>
        <p:nvSpPr>
          <p:cNvPr id="93" name="Google Shape;93;g101d858078f_1_0"/>
          <p:cNvSpPr txBox="1"/>
          <p:nvPr/>
        </p:nvSpPr>
        <p:spPr>
          <a:xfrm>
            <a:off x="5098243" y="3388366"/>
            <a:ext cx="342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980000"/>
                </a:solidFill>
                <a:latin typeface="Avenir"/>
                <a:ea typeface="Avenir"/>
                <a:cs typeface="Avenir"/>
                <a:sym typeface="Avenir"/>
              </a:rPr>
              <a:t>Small sea ice cover (2015)</a:t>
            </a:r>
            <a:endParaRPr sz="1800">
              <a:solidFill>
                <a:srgbClr val="980000"/>
              </a:solidFill>
            </a:endParaRPr>
          </a:p>
        </p:txBody>
      </p:sp>
      <p:sp>
        <p:nvSpPr>
          <p:cNvPr id="94" name="Google Shape;94;g101d858078f_1_0"/>
          <p:cNvSpPr txBox="1"/>
          <p:nvPr/>
        </p:nvSpPr>
        <p:spPr>
          <a:xfrm>
            <a:off x="829425" y="3701663"/>
            <a:ext cx="342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Bias 			Bias reduction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5" name="Google Shape;95;g101d858078f_1_0"/>
          <p:cNvSpPr txBox="1"/>
          <p:nvPr/>
        </p:nvSpPr>
        <p:spPr>
          <a:xfrm>
            <a:off x="5344779" y="3701663"/>
            <a:ext cx="342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Bias 			Bias reduction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162955745_0_255"/>
          <p:cNvSpPr/>
          <p:nvPr/>
        </p:nvSpPr>
        <p:spPr>
          <a:xfrm>
            <a:off x="0" y="5952846"/>
            <a:ext cx="12192000" cy="9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10162955745_0_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7100" y="6257650"/>
            <a:ext cx="2074925" cy="3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0162955745_0_255"/>
          <p:cNvSpPr/>
          <p:nvPr/>
        </p:nvSpPr>
        <p:spPr>
          <a:xfrm>
            <a:off x="0" y="0"/>
            <a:ext cx="12192000" cy="9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0162955745_0_255"/>
          <p:cNvSpPr txBox="1"/>
          <p:nvPr/>
        </p:nvSpPr>
        <p:spPr>
          <a:xfrm>
            <a:off x="-150" y="175050"/>
            <a:ext cx="12192000" cy="533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GB" sz="3100">
                <a:latin typeface="Avenir"/>
                <a:ea typeface="Avenir"/>
                <a:cs typeface="Avenir"/>
                <a:sym typeface="Avenir"/>
              </a:rPr>
              <a:t>Testing sea ice freeboard assimilation in coupled mode</a:t>
            </a:r>
            <a:r>
              <a:rPr b="1" lang="en-GB" sz="3100">
                <a:latin typeface="Avenir"/>
                <a:ea typeface="Avenir"/>
                <a:cs typeface="Avenir"/>
                <a:sym typeface="Avenir"/>
              </a:rPr>
              <a:t> (UCLouvain)</a:t>
            </a:r>
            <a:endParaRPr b="0" i="0" sz="31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4" name="Google Shape;104;g10162955745_0_2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55" y="5973620"/>
            <a:ext cx="1907320" cy="76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0162955745_0_255"/>
          <p:cNvSpPr txBox="1"/>
          <p:nvPr/>
        </p:nvSpPr>
        <p:spPr>
          <a:xfrm>
            <a:off x="2389325" y="6043650"/>
            <a:ext cx="6742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F. Massonnet</a:t>
            </a:r>
            <a:r>
              <a:rPr i="1"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S. Fleury, F. Garnier, E. Blockley, P. Ortega, J. C. Acosta Navarro, L. Ponsoni and F. Klein</a:t>
            </a:r>
            <a:endParaRPr i="1" sz="2000">
              <a:solidFill>
                <a:schemeClr val="dk1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6" name="Google Shape;106;g10162955745_0_255"/>
          <p:cNvSpPr/>
          <p:nvPr/>
        </p:nvSpPr>
        <p:spPr>
          <a:xfrm>
            <a:off x="6026040" y="2544360"/>
            <a:ext cx="99600" cy="72300"/>
          </a:xfrm>
          <a:prstGeom prst="rect">
            <a:avLst/>
          </a:prstGeom>
          <a:noFill/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10162955745_0_255"/>
          <p:cNvSpPr/>
          <p:nvPr/>
        </p:nvSpPr>
        <p:spPr>
          <a:xfrm>
            <a:off x="7245240" y="4462200"/>
            <a:ext cx="99600" cy="72300"/>
          </a:xfrm>
          <a:prstGeom prst="rect">
            <a:avLst/>
          </a:prstGeom>
          <a:noFill/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10162955745_0_255"/>
          <p:cNvSpPr/>
          <p:nvPr/>
        </p:nvSpPr>
        <p:spPr>
          <a:xfrm>
            <a:off x="167150" y="1041650"/>
            <a:ext cx="3882600" cy="4882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0162955745_0_255"/>
          <p:cNvSpPr/>
          <p:nvPr/>
        </p:nvSpPr>
        <p:spPr>
          <a:xfrm>
            <a:off x="4162000" y="1041650"/>
            <a:ext cx="7888800" cy="4882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10162955745_0_255"/>
          <p:cNvSpPr txBox="1"/>
          <p:nvPr/>
        </p:nvSpPr>
        <p:spPr>
          <a:xfrm>
            <a:off x="548150" y="1011500"/>
            <a:ext cx="319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Assimilation Method</a:t>
            </a:r>
            <a:endParaRPr/>
          </a:p>
        </p:txBody>
      </p:sp>
      <p:sp>
        <p:nvSpPr>
          <p:cNvPr id="111" name="Google Shape;111;g10162955745_0_255"/>
          <p:cNvSpPr txBox="1"/>
          <p:nvPr/>
        </p:nvSpPr>
        <p:spPr>
          <a:xfrm>
            <a:off x="4199475" y="1011500"/>
            <a:ext cx="453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BF9000"/>
                </a:solidFill>
                <a:latin typeface="Avenir"/>
                <a:ea typeface="Avenir"/>
                <a:cs typeface="Avenir"/>
                <a:sym typeface="Avenir"/>
              </a:rPr>
              <a:t>First results (September 2012)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112" name="Google Shape;112;g10162955745_0_255"/>
          <p:cNvSpPr txBox="1"/>
          <p:nvPr/>
        </p:nvSpPr>
        <p:spPr>
          <a:xfrm>
            <a:off x="280250" y="1456750"/>
            <a:ext cx="3617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Deterministic Ensemble Kalman Filter (DEnKF, Sakov et al. 2008) 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NERSC implementation adapted to EC-Earth3 (Massonnet et al. 2015)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6.3.2 Sea ice – Radar Altimetry Tutorial and Toolbox" id="113" name="Google Shape;113;g10162955745_0_2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781" y="2698576"/>
            <a:ext cx="2640370" cy="185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10162955745_0_255"/>
          <p:cNvSpPr txBox="1"/>
          <p:nvPr/>
        </p:nvSpPr>
        <p:spPr>
          <a:xfrm>
            <a:off x="229804" y="4650054"/>
            <a:ext cx="3755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DEnKF 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updates ocean/sea ice fields that are not observed, by exploiting covariances in the forecast ensemble. Atmospheric fields are not updated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5" name="Google Shape;115;g10162955745_0_255"/>
          <p:cNvPicPr preferRelativeResize="0"/>
          <p:nvPr/>
        </p:nvPicPr>
        <p:blipFill rotWithShape="1">
          <a:blip r:embed="rId6">
            <a:alphaModFix/>
          </a:blip>
          <a:srcRect b="4479" l="10343" r="8150" t="0"/>
          <a:stretch/>
        </p:blipFill>
        <p:spPr>
          <a:xfrm>
            <a:off x="4393275" y="1600650"/>
            <a:ext cx="7450072" cy="2328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10162955745_0_255"/>
          <p:cNvSpPr txBox="1"/>
          <p:nvPr/>
        </p:nvSpPr>
        <p:spPr>
          <a:xfrm>
            <a:off x="4390600" y="5102060"/>
            <a:ext cx="745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Note: the observed 2012 September sea ice conditions were affected by the « great » cyclone of early August 2012, which is not predictable.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7" name="Google Shape;117;g10162955745_0_255"/>
          <p:cNvSpPr txBox="1"/>
          <p:nvPr/>
        </p:nvSpPr>
        <p:spPr>
          <a:xfrm>
            <a:off x="4351875" y="4031929"/>
            <a:ext cx="75879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nir"/>
              <a:buChar char="-"/>
            </a:pPr>
            <a:r>
              <a:rPr lang="en-GB" sz="17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Assimilation reduces, but does not eliminate, the biases in the Chukchi- Beaufort-East Siberian Seas by prescribing thinner ice.</a:t>
            </a:r>
            <a:endParaRPr sz="17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nir"/>
              <a:buChar char="-"/>
            </a:pPr>
            <a:r>
              <a:rPr lang="en-GB" sz="17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Constraining SIC/SIT/SIFB alone seem to be similarly efficient</a:t>
            </a:r>
            <a:endParaRPr sz="17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10162955745_0_65"/>
          <p:cNvPicPr preferRelativeResize="0"/>
          <p:nvPr/>
        </p:nvPicPr>
        <p:blipFill rotWithShape="1">
          <a:blip r:embed="rId3">
            <a:alphaModFix/>
          </a:blip>
          <a:srcRect b="48488" l="35896" r="2583" t="0"/>
          <a:stretch/>
        </p:blipFill>
        <p:spPr>
          <a:xfrm>
            <a:off x="1028210" y="2464061"/>
            <a:ext cx="4726766" cy="222871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0162955745_0_65"/>
          <p:cNvSpPr/>
          <p:nvPr/>
        </p:nvSpPr>
        <p:spPr>
          <a:xfrm>
            <a:off x="0" y="0"/>
            <a:ext cx="12192000" cy="9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10162955745_0_65"/>
          <p:cNvSpPr txBox="1"/>
          <p:nvPr/>
        </p:nvSpPr>
        <p:spPr>
          <a:xfrm>
            <a:off x="266700" y="175050"/>
            <a:ext cx="11658600" cy="533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GB" sz="3200">
                <a:latin typeface="Avenir"/>
                <a:ea typeface="Avenir"/>
                <a:cs typeface="Avenir"/>
                <a:sym typeface="Avenir"/>
              </a:rPr>
              <a:t>Added value of assimilating SIC on seasonal prediction</a:t>
            </a:r>
            <a:r>
              <a:rPr b="1" i="0" lang="en-GB" sz="3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(BSC)</a:t>
            </a:r>
            <a:endParaRPr b="0" i="0" sz="32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5" name="Google Shape;125;g10162955745_0_65"/>
          <p:cNvSpPr/>
          <p:nvPr/>
        </p:nvSpPr>
        <p:spPr>
          <a:xfrm>
            <a:off x="0" y="5952846"/>
            <a:ext cx="12192000" cy="9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g10162955745_0_65"/>
          <p:cNvPicPr preferRelativeResize="0"/>
          <p:nvPr/>
        </p:nvPicPr>
        <p:blipFill rotWithShape="1">
          <a:blip r:embed="rId4">
            <a:alphaModFix/>
          </a:blip>
          <a:srcRect b="0" l="0" r="69412" t="0"/>
          <a:stretch/>
        </p:blipFill>
        <p:spPr>
          <a:xfrm>
            <a:off x="11083207" y="5882914"/>
            <a:ext cx="982434" cy="85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0162955745_0_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55" y="5973620"/>
            <a:ext cx="1907320" cy="76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0162955745_0_65"/>
          <p:cNvSpPr txBox="1"/>
          <p:nvPr/>
        </p:nvSpPr>
        <p:spPr>
          <a:xfrm>
            <a:off x="2196275" y="6119850"/>
            <a:ext cx="858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J. Acosta Navarro</a:t>
            </a:r>
            <a:r>
              <a:rPr i="1"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J. García-Serrano, V. Lapin, P. Ortega (to be submitted)</a:t>
            </a:r>
            <a:endParaRPr i="1" sz="2000"/>
          </a:p>
        </p:txBody>
      </p:sp>
      <p:sp>
        <p:nvSpPr>
          <p:cNvPr id="129" name="Google Shape;129;g10162955745_0_65"/>
          <p:cNvSpPr txBox="1"/>
          <p:nvPr/>
        </p:nvSpPr>
        <p:spPr>
          <a:xfrm>
            <a:off x="2088926" y="1394575"/>
            <a:ext cx="791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08000"/>
                </a:solidFill>
                <a:latin typeface="Avenir"/>
                <a:ea typeface="Avenir"/>
                <a:cs typeface="Avenir"/>
                <a:sym typeface="Avenir"/>
              </a:rPr>
              <a:t>Improvements in summer prediction skill</a:t>
            </a:r>
            <a:endParaRPr b="1" sz="2200">
              <a:solidFill>
                <a:srgbClr val="008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30" name="Google Shape;130;g10162955745_0_65"/>
          <p:cNvCxnSpPr/>
          <p:nvPr/>
        </p:nvCxnSpPr>
        <p:spPr>
          <a:xfrm flipH="1" rot="10800000">
            <a:off x="6114106" y="5449725"/>
            <a:ext cx="3420000" cy="78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1" name="Google Shape;131;g10162955745_0_65"/>
          <p:cNvSpPr/>
          <p:nvPr/>
        </p:nvSpPr>
        <p:spPr>
          <a:xfrm>
            <a:off x="2408925" y="2300225"/>
            <a:ext cx="3576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10162955745_0_65"/>
          <p:cNvSpPr/>
          <p:nvPr/>
        </p:nvSpPr>
        <p:spPr>
          <a:xfrm>
            <a:off x="6023850" y="2406200"/>
            <a:ext cx="3576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g10162955745_0_65"/>
          <p:cNvGrpSpPr/>
          <p:nvPr/>
        </p:nvGrpSpPr>
        <p:grpSpPr>
          <a:xfrm>
            <a:off x="1767759" y="4865874"/>
            <a:ext cx="8210178" cy="994138"/>
            <a:chOff x="1550325" y="3959250"/>
            <a:chExt cx="5705475" cy="690853"/>
          </a:xfrm>
        </p:grpSpPr>
        <p:grpSp>
          <p:nvGrpSpPr>
            <p:cNvPr id="134" name="Google Shape;134;g10162955745_0_65"/>
            <p:cNvGrpSpPr/>
            <p:nvPr/>
          </p:nvGrpSpPr>
          <p:grpSpPr>
            <a:xfrm>
              <a:off x="1550325" y="3959250"/>
              <a:ext cx="5705475" cy="402343"/>
              <a:chOff x="2007525" y="6016650"/>
              <a:chExt cx="5705475" cy="402343"/>
            </a:xfrm>
          </p:grpSpPr>
          <p:pic>
            <p:nvPicPr>
              <p:cNvPr id="135" name="Google Shape;135;g10162955745_0_65"/>
              <p:cNvPicPr preferRelativeResize="0"/>
              <p:nvPr/>
            </p:nvPicPr>
            <p:blipFill rotWithShape="1">
              <a:blip r:embed="rId6">
                <a:alphaModFix/>
              </a:blip>
              <a:srcRect b="39865" l="0" r="497" t="53559"/>
              <a:stretch/>
            </p:blipFill>
            <p:spPr>
              <a:xfrm>
                <a:off x="2007525" y="6016650"/>
                <a:ext cx="5705475" cy="212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6" name="Google Shape;136;g10162955745_0_65"/>
              <p:cNvSpPr txBox="1"/>
              <p:nvPr/>
            </p:nvSpPr>
            <p:spPr>
              <a:xfrm>
                <a:off x="2213832" y="6151693"/>
                <a:ext cx="466500" cy="26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-GB" sz="1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-0.5</a:t>
                </a:r>
                <a:endParaRPr b="0" i="0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g10162955745_0_65"/>
              <p:cNvSpPr txBox="1"/>
              <p:nvPr/>
            </p:nvSpPr>
            <p:spPr>
              <a:xfrm>
                <a:off x="2701951" y="6151693"/>
                <a:ext cx="466500" cy="26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-GB" sz="1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-0.4</a:t>
                </a:r>
                <a:endParaRPr b="0" i="0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g10162955745_0_65"/>
              <p:cNvSpPr txBox="1"/>
              <p:nvPr/>
            </p:nvSpPr>
            <p:spPr>
              <a:xfrm>
                <a:off x="3202404" y="6151693"/>
                <a:ext cx="466500" cy="26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-GB" sz="1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-0.3</a:t>
                </a:r>
                <a:endParaRPr b="0" i="0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g10162955745_0_65"/>
              <p:cNvSpPr txBox="1"/>
              <p:nvPr/>
            </p:nvSpPr>
            <p:spPr>
              <a:xfrm>
                <a:off x="3690522" y="6151693"/>
                <a:ext cx="466500" cy="26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-GB" sz="1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-0.2</a:t>
                </a:r>
                <a:endParaRPr b="0" i="0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g10162955745_0_65"/>
              <p:cNvSpPr txBox="1"/>
              <p:nvPr/>
            </p:nvSpPr>
            <p:spPr>
              <a:xfrm>
                <a:off x="4203310" y="6151693"/>
                <a:ext cx="466500" cy="26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-GB" sz="1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-0.1</a:t>
                </a:r>
                <a:endParaRPr b="0" i="0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g10162955745_0_65"/>
              <p:cNvSpPr txBox="1"/>
              <p:nvPr/>
            </p:nvSpPr>
            <p:spPr>
              <a:xfrm>
                <a:off x="4757370" y="6151693"/>
                <a:ext cx="466500" cy="26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-GB" sz="1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b="0" i="0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g10162955745_0_65"/>
              <p:cNvSpPr txBox="1"/>
              <p:nvPr/>
            </p:nvSpPr>
            <p:spPr>
              <a:xfrm>
                <a:off x="5208367" y="6151693"/>
                <a:ext cx="466500" cy="26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-GB" sz="1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0.1</a:t>
                </a:r>
                <a:endParaRPr b="0" i="0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g10162955745_0_65"/>
              <p:cNvSpPr txBox="1"/>
              <p:nvPr/>
            </p:nvSpPr>
            <p:spPr>
              <a:xfrm>
                <a:off x="5706745" y="6151693"/>
                <a:ext cx="466500" cy="26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-GB" sz="1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0.2</a:t>
                </a:r>
                <a:endParaRPr b="0" i="0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g10162955745_0_65"/>
              <p:cNvSpPr txBox="1"/>
              <p:nvPr/>
            </p:nvSpPr>
            <p:spPr>
              <a:xfrm>
                <a:off x="6195901" y="6151693"/>
                <a:ext cx="466500" cy="26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-GB" sz="1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0.3</a:t>
                </a:r>
                <a:endParaRPr b="0" i="0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g10162955745_0_65"/>
              <p:cNvSpPr txBox="1"/>
              <p:nvPr/>
            </p:nvSpPr>
            <p:spPr>
              <a:xfrm>
                <a:off x="6695316" y="6151693"/>
                <a:ext cx="466500" cy="26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-GB" sz="1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0.4</a:t>
                </a:r>
                <a:endParaRPr b="0" i="0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g10162955745_0_65"/>
              <p:cNvSpPr txBox="1"/>
              <p:nvPr/>
            </p:nvSpPr>
            <p:spPr>
              <a:xfrm>
                <a:off x="7183435" y="6151693"/>
                <a:ext cx="466500" cy="26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-GB" sz="1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0.5</a:t>
                </a:r>
                <a:endParaRPr b="0" i="0" sz="1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47" name="Google Shape;147;g10162955745_0_65"/>
            <p:cNvCxnSpPr/>
            <p:nvPr/>
          </p:nvCxnSpPr>
          <p:spPr>
            <a:xfrm flipH="1">
              <a:off x="1817190" y="4364983"/>
              <a:ext cx="2376600" cy="5400"/>
            </a:xfrm>
            <a:prstGeom prst="straightConnector1">
              <a:avLst/>
            </a:prstGeom>
            <a:noFill/>
            <a:ln cap="flat" cmpd="sng" w="19050">
              <a:solidFill>
                <a:srgbClr val="172D95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48" name="Google Shape;148;g10162955745_0_65"/>
            <p:cNvSpPr txBox="1"/>
            <p:nvPr/>
          </p:nvSpPr>
          <p:spPr>
            <a:xfrm>
              <a:off x="2057715" y="4329103"/>
              <a:ext cx="1990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Skill is worsened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g10162955745_0_65"/>
            <p:cNvSpPr txBox="1"/>
            <p:nvPr/>
          </p:nvSpPr>
          <p:spPr>
            <a:xfrm>
              <a:off x="4753148" y="4329103"/>
              <a:ext cx="1990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Skill is improved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g10162955745_0_65"/>
          <p:cNvSpPr/>
          <p:nvPr/>
        </p:nvSpPr>
        <p:spPr>
          <a:xfrm>
            <a:off x="2561325" y="2311401"/>
            <a:ext cx="3576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0162955745_0_65"/>
          <p:cNvSpPr/>
          <p:nvPr/>
        </p:nvSpPr>
        <p:spPr>
          <a:xfrm>
            <a:off x="6056362" y="2330000"/>
            <a:ext cx="3576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10162955745_0_65"/>
          <p:cNvSpPr/>
          <p:nvPr/>
        </p:nvSpPr>
        <p:spPr>
          <a:xfrm>
            <a:off x="2349052" y="910125"/>
            <a:ext cx="7591200" cy="4002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-GB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Start month: </a:t>
            </a:r>
            <a:r>
              <a:rPr b="1" i="0" lang="en-GB" sz="1600" u="none" cap="none" strike="noStrike">
                <a:solidFill>
                  <a:srgbClr val="008000"/>
                </a:solidFill>
                <a:latin typeface="Avenir"/>
                <a:ea typeface="Avenir"/>
                <a:cs typeface="Avenir"/>
                <a:sym typeface="Avenir"/>
              </a:rPr>
              <a:t>May</a:t>
            </a:r>
            <a:r>
              <a:rPr b="1" lang="en-GB" sz="1600">
                <a:solidFill>
                  <a:srgbClr val="008000"/>
                </a:solidFill>
                <a:latin typeface="Avenir"/>
                <a:ea typeface="Avenir"/>
                <a:cs typeface="Avenir"/>
                <a:sym typeface="Avenir"/>
              </a:rPr>
              <a:t>     </a:t>
            </a:r>
            <a:r>
              <a:rPr lang="en-GB" sz="1600">
                <a:latin typeface="Avenir"/>
                <a:ea typeface="Avenir"/>
                <a:cs typeface="Avenir"/>
                <a:sym typeface="Avenir"/>
              </a:rPr>
              <a:t>Reforecast p</a:t>
            </a:r>
            <a:r>
              <a:rPr i="0" lang="en-GB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eriod: </a:t>
            </a:r>
            <a:r>
              <a:rPr b="1" i="0" lang="en-GB" sz="1600" u="none" cap="none" strike="noStrike">
                <a:solidFill>
                  <a:srgbClr val="008000"/>
                </a:solidFill>
                <a:latin typeface="Avenir"/>
                <a:ea typeface="Avenir"/>
                <a:cs typeface="Avenir"/>
                <a:sym typeface="Avenir"/>
              </a:rPr>
              <a:t>1992-2018   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Ensemble size</a:t>
            </a:r>
            <a:r>
              <a:rPr b="1"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r>
              <a:rPr b="1" lang="en-GB" sz="1600">
                <a:solidFill>
                  <a:srgbClr val="008000"/>
                </a:solidFill>
                <a:latin typeface="Avenir"/>
                <a:ea typeface="Avenir"/>
                <a:cs typeface="Avenir"/>
                <a:sym typeface="Avenir"/>
              </a:rPr>
              <a:t> 30 members</a:t>
            </a:r>
            <a:endParaRPr i="0" sz="1600" u="none" cap="none" strike="noStrike">
              <a:solidFill>
                <a:srgbClr val="008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3" name="Google Shape;153;g10162955745_0_65"/>
          <p:cNvSpPr txBox="1"/>
          <p:nvPr/>
        </p:nvSpPr>
        <p:spPr>
          <a:xfrm>
            <a:off x="1562100" y="1919825"/>
            <a:ext cx="3295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Sea Ice Concentrations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54" name="Google Shape;154;g10162955745_0_65"/>
          <p:cNvSpPr txBox="1"/>
          <p:nvPr/>
        </p:nvSpPr>
        <p:spPr>
          <a:xfrm>
            <a:off x="6855825" y="1919825"/>
            <a:ext cx="3295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Geopotential Height at 500 hPa</a:t>
            </a:r>
            <a:endParaRPr sz="1600">
              <a:solidFill>
                <a:schemeClr val="dk1"/>
              </a:solidFill>
            </a:endParaRPr>
          </a:p>
        </p:txBody>
      </p:sp>
      <p:grpSp>
        <p:nvGrpSpPr>
          <p:cNvPr id="155" name="Google Shape;155;g10162955745_0_65"/>
          <p:cNvGrpSpPr/>
          <p:nvPr/>
        </p:nvGrpSpPr>
        <p:grpSpPr>
          <a:xfrm>
            <a:off x="1135731" y="2371669"/>
            <a:ext cx="4482032" cy="353442"/>
            <a:chOff x="526131" y="2066869"/>
            <a:chExt cx="4482032" cy="353442"/>
          </a:xfrm>
        </p:grpSpPr>
        <p:sp>
          <p:nvSpPr>
            <p:cNvPr id="156" name="Google Shape;156;g10162955745_0_65"/>
            <p:cNvSpPr/>
            <p:nvPr/>
          </p:nvSpPr>
          <p:spPr>
            <a:xfrm>
              <a:off x="526131" y="2079211"/>
              <a:ext cx="1856700" cy="341100"/>
            </a:xfrm>
            <a:prstGeom prst="rect">
              <a:avLst/>
            </a:prstGeom>
            <a:solidFill>
              <a:srgbClr val="E7E6E6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June (2</a:t>
              </a:r>
              <a:r>
                <a:rPr baseline="30000"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nd</a:t>
              </a:r>
              <a:r>
                <a:rPr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 month)</a:t>
              </a:r>
              <a:endParaRPr i="0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" name="Google Shape;157;g10162955745_0_65"/>
            <p:cNvSpPr/>
            <p:nvPr/>
          </p:nvSpPr>
          <p:spPr>
            <a:xfrm>
              <a:off x="2714963" y="2066869"/>
              <a:ext cx="2293200" cy="341100"/>
            </a:xfrm>
            <a:prstGeom prst="rect">
              <a:avLst/>
            </a:prstGeom>
            <a:solidFill>
              <a:srgbClr val="E7E6E6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500">
                  <a:latin typeface="Avenir"/>
                  <a:ea typeface="Avenir"/>
                  <a:cs typeface="Avenir"/>
                  <a:sym typeface="Avenir"/>
                </a:rPr>
                <a:t>July-Sep</a:t>
              </a:r>
              <a:r>
                <a:rPr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 (</a:t>
              </a:r>
              <a:r>
                <a:rPr lang="en-GB" sz="1500">
                  <a:latin typeface="Avenir"/>
                  <a:ea typeface="Avenir"/>
                  <a:cs typeface="Avenir"/>
                  <a:sym typeface="Avenir"/>
                </a:rPr>
                <a:t>3</a:t>
              </a:r>
              <a:r>
                <a:rPr baseline="30000" lang="en-GB" sz="1500">
                  <a:latin typeface="Avenir"/>
                  <a:ea typeface="Avenir"/>
                  <a:cs typeface="Avenir"/>
                  <a:sym typeface="Avenir"/>
                </a:rPr>
                <a:t>r</a:t>
              </a:r>
              <a:r>
                <a:rPr baseline="30000"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d</a:t>
              </a:r>
              <a:r>
                <a:rPr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-5</a:t>
              </a:r>
              <a:r>
                <a:rPr baseline="30000"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th </a:t>
              </a:r>
              <a:r>
                <a:rPr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months)</a:t>
              </a:r>
              <a:endParaRPr i="0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158" name="Google Shape;158;g10162955745_0_65"/>
          <p:cNvGrpSpPr/>
          <p:nvPr/>
        </p:nvGrpSpPr>
        <p:grpSpPr>
          <a:xfrm>
            <a:off x="6304225" y="2359335"/>
            <a:ext cx="4643461" cy="2302621"/>
            <a:chOff x="436825" y="2066869"/>
            <a:chExt cx="4643461" cy="2302621"/>
          </a:xfrm>
        </p:grpSpPr>
        <p:pic>
          <p:nvPicPr>
            <p:cNvPr id="159" name="Google Shape;159;g10162955745_0_65"/>
            <p:cNvPicPr preferRelativeResize="0"/>
            <p:nvPr/>
          </p:nvPicPr>
          <p:blipFill rotWithShape="1">
            <a:blip r:embed="rId7">
              <a:alphaModFix/>
            </a:blip>
            <a:srcRect b="39981" l="34596" r="724" t="5061"/>
            <a:stretch/>
          </p:blipFill>
          <p:spPr>
            <a:xfrm>
              <a:off x="436825" y="2148941"/>
              <a:ext cx="4643461" cy="2220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g10162955745_0_65"/>
            <p:cNvSpPr/>
            <p:nvPr/>
          </p:nvSpPr>
          <p:spPr>
            <a:xfrm>
              <a:off x="526131" y="2079211"/>
              <a:ext cx="1856700" cy="341100"/>
            </a:xfrm>
            <a:prstGeom prst="rect">
              <a:avLst/>
            </a:prstGeom>
            <a:solidFill>
              <a:srgbClr val="E7E6E6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June (2</a:t>
              </a:r>
              <a:r>
                <a:rPr baseline="30000"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nd</a:t>
              </a:r>
              <a:r>
                <a:rPr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 month)</a:t>
              </a:r>
              <a:endParaRPr i="0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" name="Google Shape;161;g10162955745_0_65"/>
            <p:cNvSpPr/>
            <p:nvPr/>
          </p:nvSpPr>
          <p:spPr>
            <a:xfrm>
              <a:off x="2714963" y="2066869"/>
              <a:ext cx="2293200" cy="341100"/>
            </a:xfrm>
            <a:prstGeom prst="rect">
              <a:avLst/>
            </a:prstGeom>
            <a:solidFill>
              <a:srgbClr val="E7E6E6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500">
                  <a:latin typeface="Avenir"/>
                  <a:ea typeface="Avenir"/>
                  <a:cs typeface="Avenir"/>
                  <a:sym typeface="Avenir"/>
                </a:rPr>
                <a:t>July-Sep</a:t>
              </a:r>
              <a:r>
                <a:rPr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 (</a:t>
              </a:r>
              <a:r>
                <a:rPr lang="en-GB" sz="1500">
                  <a:latin typeface="Avenir"/>
                  <a:ea typeface="Avenir"/>
                  <a:cs typeface="Avenir"/>
                  <a:sym typeface="Avenir"/>
                </a:rPr>
                <a:t>3</a:t>
              </a:r>
              <a:r>
                <a:rPr baseline="30000" lang="en-GB" sz="1500">
                  <a:latin typeface="Avenir"/>
                  <a:ea typeface="Avenir"/>
                  <a:cs typeface="Avenir"/>
                  <a:sym typeface="Avenir"/>
                </a:rPr>
                <a:t>r</a:t>
              </a:r>
              <a:r>
                <a:rPr baseline="30000"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d</a:t>
              </a:r>
              <a:r>
                <a:rPr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-5</a:t>
              </a:r>
              <a:r>
                <a:rPr baseline="30000"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th </a:t>
              </a:r>
              <a:r>
                <a:rPr i="0" lang="en-GB" sz="15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months)</a:t>
              </a:r>
              <a:endParaRPr i="0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162955745_0_11"/>
          <p:cNvSpPr/>
          <p:nvPr/>
        </p:nvSpPr>
        <p:spPr>
          <a:xfrm>
            <a:off x="0" y="0"/>
            <a:ext cx="12192000" cy="9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0162955745_0_11"/>
          <p:cNvSpPr txBox="1"/>
          <p:nvPr/>
        </p:nvSpPr>
        <p:spPr>
          <a:xfrm>
            <a:off x="-150" y="175050"/>
            <a:ext cx="12192000" cy="533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GB" sz="3100">
                <a:latin typeface="Avenir"/>
                <a:ea typeface="Avenir"/>
                <a:cs typeface="Avenir"/>
                <a:sym typeface="Avenir"/>
              </a:rPr>
              <a:t>Quantile-matching method for </a:t>
            </a:r>
            <a:r>
              <a:rPr b="1" lang="en-GB" sz="3100">
                <a:latin typeface="Avenir"/>
                <a:ea typeface="Avenir"/>
                <a:cs typeface="Avenir"/>
                <a:sym typeface="Avenir"/>
              </a:rPr>
              <a:t>initializing</a:t>
            </a:r>
            <a:r>
              <a:rPr b="1" lang="en-GB" sz="3100">
                <a:latin typeface="Avenir"/>
                <a:ea typeface="Avenir"/>
                <a:cs typeface="Avenir"/>
                <a:sym typeface="Avenir"/>
              </a:rPr>
              <a:t> decadal hindcasts (CNR)</a:t>
            </a:r>
            <a:endParaRPr b="0" i="0" sz="31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g10162955745_0_11"/>
          <p:cNvSpPr/>
          <p:nvPr/>
        </p:nvSpPr>
        <p:spPr>
          <a:xfrm>
            <a:off x="0" y="5952846"/>
            <a:ext cx="12192000" cy="9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10162955745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55" y="5973620"/>
            <a:ext cx="1907320" cy="76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0162955745_0_11"/>
          <p:cNvSpPr txBox="1"/>
          <p:nvPr/>
        </p:nvSpPr>
        <p:spPr>
          <a:xfrm>
            <a:off x="2278625" y="6043650"/>
            <a:ext cx="8127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D. Volpi</a:t>
            </a:r>
            <a:r>
              <a:rPr i="1"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V. Meccia, V. Guemas, P. Ortega, R. Bilbao, F. Doblas-Reyes, A. Amaral, P. Echevarria, R. Mahmood and S. Corti (2021, Front. Clim.) </a:t>
            </a:r>
            <a:endParaRPr i="1"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</p:txBody>
      </p:sp>
      <p:sp>
        <p:nvSpPr>
          <p:cNvPr id="171" name="Google Shape;171;g10162955745_0_11"/>
          <p:cNvSpPr/>
          <p:nvPr/>
        </p:nvSpPr>
        <p:spPr>
          <a:xfrm>
            <a:off x="608375" y="1848848"/>
            <a:ext cx="61389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000" u="none" cap="none" strike="noStrike">
                <a:solidFill>
                  <a:srgbClr val="3465A4"/>
                </a:solidFill>
                <a:latin typeface="Avenir"/>
                <a:ea typeface="Avenir"/>
                <a:cs typeface="Avenir"/>
                <a:sym typeface="Avenir"/>
              </a:rPr>
              <a:t>Near surface temperature anomaly correlation (AC) </a:t>
            </a:r>
            <a:endParaRPr i="0" sz="2000" u="none" cap="none" strike="noStrike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2" name="Google Shape;172;g10162955745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671000" y="1377741"/>
            <a:ext cx="3848759" cy="552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0162955745_0_11"/>
          <p:cNvSpPr/>
          <p:nvPr/>
        </p:nvSpPr>
        <p:spPr>
          <a:xfrm>
            <a:off x="6026040" y="2544360"/>
            <a:ext cx="99600" cy="72300"/>
          </a:xfrm>
          <a:prstGeom prst="rect">
            <a:avLst/>
          </a:prstGeom>
          <a:noFill/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g10162955745_0_11"/>
          <p:cNvPicPr preferRelativeResize="0"/>
          <p:nvPr/>
        </p:nvPicPr>
        <p:blipFill rotWithShape="1">
          <a:blip r:embed="rId5">
            <a:alphaModFix/>
          </a:blip>
          <a:srcRect b="52049" l="0" r="0" t="0"/>
          <a:stretch/>
        </p:blipFill>
        <p:spPr>
          <a:xfrm>
            <a:off x="6794400" y="3187905"/>
            <a:ext cx="5195051" cy="177655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0162955745_0_11"/>
          <p:cNvSpPr/>
          <p:nvPr/>
        </p:nvSpPr>
        <p:spPr>
          <a:xfrm>
            <a:off x="7268539" y="2604077"/>
            <a:ext cx="4730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3465A4"/>
                </a:solidFill>
                <a:latin typeface="Avenir"/>
                <a:ea typeface="Avenir"/>
                <a:cs typeface="Avenir"/>
                <a:sym typeface="Avenir"/>
              </a:rPr>
              <a:t>AC in the Labrador Sea</a:t>
            </a:r>
            <a:endParaRPr sz="2000">
              <a:solidFill>
                <a:srgbClr val="3465A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6" name="Google Shape;176;g10162955745_0_11"/>
          <p:cNvSpPr/>
          <p:nvPr/>
        </p:nvSpPr>
        <p:spPr>
          <a:xfrm>
            <a:off x="6026040" y="4081200"/>
            <a:ext cx="99600" cy="72300"/>
          </a:xfrm>
          <a:prstGeom prst="rect">
            <a:avLst/>
          </a:prstGeom>
          <a:noFill/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0162955745_0_11"/>
          <p:cNvSpPr txBox="1"/>
          <p:nvPr/>
        </p:nvSpPr>
        <p:spPr>
          <a:xfrm>
            <a:off x="4696936" y="5237411"/>
            <a:ext cx="144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465A4"/>
                </a:solidFill>
                <a:latin typeface="Calibri"/>
                <a:ea typeface="Calibri"/>
                <a:cs typeface="Calibri"/>
                <a:sym typeface="Calibri"/>
              </a:rPr>
              <a:t>Ref: </a:t>
            </a:r>
            <a:r>
              <a:rPr lang="en-GB">
                <a:solidFill>
                  <a:srgbClr val="3465A4"/>
                </a:solidFill>
                <a:latin typeface="Calibri"/>
                <a:ea typeface="Calibri"/>
                <a:cs typeface="Calibri"/>
                <a:sym typeface="Calibri"/>
              </a:rPr>
              <a:t>GISTEMP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0162955745_0_11"/>
          <p:cNvSpPr/>
          <p:nvPr/>
        </p:nvSpPr>
        <p:spPr>
          <a:xfrm flipH="1" rot="10800000">
            <a:off x="9220200" y="4879204"/>
            <a:ext cx="696900" cy="37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g10162955745_0_11"/>
          <p:cNvGrpSpPr/>
          <p:nvPr/>
        </p:nvGrpSpPr>
        <p:grpSpPr>
          <a:xfrm>
            <a:off x="9204960" y="4905840"/>
            <a:ext cx="771480" cy="376200"/>
            <a:chOff x="10347960" y="4372440"/>
            <a:chExt cx="771480" cy="376200"/>
          </a:xfrm>
        </p:grpSpPr>
        <p:sp>
          <p:nvSpPr>
            <p:cNvPr id="180" name="Google Shape;180;g10162955745_0_11"/>
            <p:cNvSpPr/>
            <p:nvPr/>
          </p:nvSpPr>
          <p:spPr>
            <a:xfrm>
              <a:off x="10347960" y="4381080"/>
              <a:ext cx="767400" cy="346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1" name="Google Shape;181;g10162955745_0_11"/>
            <p:cNvCxnSpPr/>
            <p:nvPr/>
          </p:nvCxnSpPr>
          <p:spPr>
            <a:xfrm>
              <a:off x="10403400" y="4455600"/>
              <a:ext cx="183000" cy="0"/>
            </a:xfrm>
            <a:prstGeom prst="straightConnector1">
              <a:avLst/>
            </a:prstGeom>
            <a:noFill/>
            <a:ln cap="flat" cmpd="sng" w="18350">
              <a:solidFill>
                <a:srgbClr val="D62E4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" name="Google Shape;182;g10162955745_0_11"/>
            <p:cNvCxnSpPr/>
            <p:nvPr/>
          </p:nvCxnSpPr>
          <p:spPr>
            <a:xfrm>
              <a:off x="10403400" y="4527600"/>
              <a:ext cx="183000" cy="0"/>
            </a:xfrm>
            <a:prstGeom prst="straightConnector1">
              <a:avLst/>
            </a:prstGeom>
            <a:noFill/>
            <a:ln cap="flat" cmpd="sng" w="18350">
              <a:solidFill>
                <a:srgbClr val="63BBE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" name="Google Shape;183;g10162955745_0_11"/>
            <p:cNvCxnSpPr/>
            <p:nvPr/>
          </p:nvCxnSpPr>
          <p:spPr>
            <a:xfrm>
              <a:off x="10403400" y="4599600"/>
              <a:ext cx="183000" cy="0"/>
            </a:xfrm>
            <a:prstGeom prst="straightConnector1">
              <a:avLst/>
            </a:prstGeom>
            <a:noFill/>
            <a:ln cap="flat" cmpd="sng" w="18350">
              <a:solidFill>
                <a:srgbClr val="E9B91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4" name="Google Shape;184;g10162955745_0_11"/>
            <p:cNvCxnSpPr/>
            <p:nvPr/>
          </p:nvCxnSpPr>
          <p:spPr>
            <a:xfrm>
              <a:off x="10403400" y="4671600"/>
              <a:ext cx="183000" cy="0"/>
            </a:xfrm>
            <a:prstGeom prst="straightConnector1">
              <a:avLst/>
            </a:prstGeom>
            <a:noFill/>
            <a:ln cap="flat" cmpd="sng" w="18350">
              <a:solidFill>
                <a:srgbClr val="C254D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5" name="Google Shape;185;g10162955745_0_11"/>
            <p:cNvSpPr/>
            <p:nvPr/>
          </p:nvSpPr>
          <p:spPr>
            <a:xfrm>
              <a:off x="10530840" y="4372440"/>
              <a:ext cx="5886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QM</a:t>
              </a:r>
              <a:endParaRPr b="0" i="0" sz="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FFI</a:t>
              </a:r>
              <a:endParaRPr b="0" i="0" sz="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Histo_Conv</a:t>
              </a:r>
              <a:endParaRPr b="0" i="0" sz="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Histo_NoConv</a:t>
              </a:r>
              <a:endParaRPr b="0" i="0" sz="5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g10162955745_0_11"/>
          <p:cNvSpPr/>
          <p:nvPr/>
        </p:nvSpPr>
        <p:spPr>
          <a:xfrm>
            <a:off x="7181277" y="2958861"/>
            <a:ext cx="2128800" cy="32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465A4"/>
                </a:solidFill>
                <a:latin typeface="Avenir"/>
                <a:ea typeface="Avenir"/>
                <a:cs typeface="Avenir"/>
                <a:sym typeface="Avenir"/>
              </a:rPr>
              <a:t>Mixed layer depth</a:t>
            </a:r>
            <a:endParaRPr sz="1600">
              <a:solidFill>
                <a:srgbClr val="3465A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7" name="Google Shape;187;g10162955745_0_11"/>
          <p:cNvSpPr/>
          <p:nvPr/>
        </p:nvSpPr>
        <p:spPr>
          <a:xfrm>
            <a:off x="9558222" y="2958850"/>
            <a:ext cx="2590800" cy="32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465A4"/>
                </a:solidFill>
                <a:latin typeface="Avenir"/>
                <a:ea typeface="Avenir"/>
                <a:cs typeface="Avenir"/>
                <a:sym typeface="Avenir"/>
              </a:rPr>
              <a:t>Barotropic streamfunction</a:t>
            </a:r>
            <a:endParaRPr sz="1600">
              <a:solidFill>
                <a:srgbClr val="3465A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8" name="Google Shape;188;g10162955745_0_11"/>
          <p:cNvSpPr/>
          <p:nvPr/>
        </p:nvSpPr>
        <p:spPr>
          <a:xfrm>
            <a:off x="8699600" y="843200"/>
            <a:ext cx="2917200" cy="1230900"/>
          </a:xfrm>
          <a:prstGeom prst="rect">
            <a:avLst/>
          </a:prstGeom>
          <a:solidFill>
            <a:srgbClr val="E7E6E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Experimental set-up</a:t>
            </a:r>
            <a:endParaRPr i="0" sz="1800" u="none" cap="none" strike="noStrike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GB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10 ensemble members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5 forecast years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5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Start-dates: Nov 1960-2014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0162955745_0_11"/>
          <p:cNvSpPr txBox="1"/>
          <p:nvPr/>
        </p:nvSpPr>
        <p:spPr>
          <a:xfrm>
            <a:off x="7301675" y="5334000"/>
            <a:ext cx="4730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Comparison with a full field initialised (FFI) hindcasts </a:t>
            </a:r>
            <a:endParaRPr sz="15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and 15 historical simulations</a:t>
            </a:r>
            <a:endParaRPr sz="15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0" name="Google Shape;190;g10162955745_0_11"/>
          <p:cNvSpPr/>
          <p:nvPr/>
        </p:nvSpPr>
        <p:spPr>
          <a:xfrm>
            <a:off x="151925" y="843200"/>
            <a:ext cx="7834200" cy="968700"/>
          </a:xfrm>
          <a:prstGeom prst="rect">
            <a:avLst/>
          </a:prstGeom>
          <a:solidFill>
            <a:srgbClr val="CFE2F3"/>
          </a:solidFill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 quantile matching (QM) in a nutshell</a:t>
            </a:r>
            <a:endParaRPr i="0" sz="1600" u="none" cap="none" strike="noStrike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i="0" lang="en-GB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he initial state is the model state that matches the observed distribution at initialisation time</a:t>
            </a:r>
            <a:endParaRPr i="0" u="none" cap="none" strike="noStrike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QM allows the model to be on its attractor (reducing the initial shock and the drift)</a:t>
            </a:r>
            <a:endParaRPr i="0" u="none" cap="none" strike="noStrike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1" name="Google Shape;191;g10162955745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66450" y="5838050"/>
            <a:ext cx="965622" cy="9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162955745_0_170"/>
          <p:cNvSpPr/>
          <p:nvPr/>
        </p:nvSpPr>
        <p:spPr>
          <a:xfrm>
            <a:off x="0" y="0"/>
            <a:ext cx="12192000" cy="9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0162955745_0_170"/>
          <p:cNvSpPr txBox="1"/>
          <p:nvPr/>
        </p:nvSpPr>
        <p:spPr>
          <a:xfrm>
            <a:off x="-150" y="175050"/>
            <a:ext cx="12192000" cy="533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GB" sz="3100">
                <a:latin typeface="Avenir"/>
                <a:ea typeface="Avenir"/>
                <a:cs typeface="Avenir"/>
                <a:sym typeface="Avenir"/>
              </a:rPr>
              <a:t>Three different approaches for decadal prediction (SMHI)</a:t>
            </a:r>
            <a:endParaRPr b="0" i="0" sz="31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8" name="Google Shape;198;g10162955745_0_170"/>
          <p:cNvSpPr/>
          <p:nvPr/>
        </p:nvSpPr>
        <p:spPr>
          <a:xfrm>
            <a:off x="0" y="5952846"/>
            <a:ext cx="12192000" cy="9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1016295574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55" y="5973620"/>
            <a:ext cx="1907320" cy="7695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0162955745_0_170"/>
          <p:cNvSpPr txBox="1"/>
          <p:nvPr/>
        </p:nvSpPr>
        <p:spPr>
          <a:xfrm>
            <a:off x="1897625" y="6043650"/>
            <a:ext cx="812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T. Kruschke</a:t>
            </a:r>
            <a:r>
              <a:rPr i="1"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P. Karami, S. Wang, F. Schenk and </a:t>
            </a:r>
            <a:r>
              <a:rPr i="1"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T. Koenigk</a:t>
            </a:r>
            <a:endParaRPr i="1"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(contributions to CMIP6-DCPP, EUCP and ArcPath)</a:t>
            </a:r>
            <a:endParaRPr i="1"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1" name="Google Shape;201;g10162955745_0_170"/>
          <p:cNvSpPr/>
          <p:nvPr/>
        </p:nvSpPr>
        <p:spPr>
          <a:xfrm>
            <a:off x="6026040" y="2544360"/>
            <a:ext cx="99600" cy="72300"/>
          </a:xfrm>
          <a:prstGeom prst="rect">
            <a:avLst/>
          </a:prstGeom>
          <a:noFill/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0162955745_0_170"/>
          <p:cNvSpPr/>
          <p:nvPr/>
        </p:nvSpPr>
        <p:spPr>
          <a:xfrm>
            <a:off x="7245240" y="4462200"/>
            <a:ext cx="99600" cy="72300"/>
          </a:xfrm>
          <a:prstGeom prst="rect">
            <a:avLst/>
          </a:prstGeom>
          <a:noFill/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10162955745_0_170"/>
          <p:cNvSpPr/>
          <p:nvPr/>
        </p:nvSpPr>
        <p:spPr>
          <a:xfrm flipH="1" rot="10800000">
            <a:off x="9220200" y="4879204"/>
            <a:ext cx="696900" cy="37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10162955745_0_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0775" y="5942075"/>
            <a:ext cx="905100" cy="9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10162955745_0_170"/>
          <p:cNvSpPr/>
          <p:nvPr/>
        </p:nvSpPr>
        <p:spPr>
          <a:xfrm>
            <a:off x="167150" y="1041650"/>
            <a:ext cx="3882600" cy="488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0162955745_0_170"/>
          <p:cNvSpPr/>
          <p:nvPr/>
        </p:nvSpPr>
        <p:spPr>
          <a:xfrm>
            <a:off x="4162000" y="1041650"/>
            <a:ext cx="3882600" cy="4882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0162955745_0_170"/>
          <p:cNvSpPr/>
          <p:nvPr/>
        </p:nvSpPr>
        <p:spPr>
          <a:xfrm>
            <a:off x="8156850" y="1041650"/>
            <a:ext cx="3882600" cy="4882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10162955745_0_170"/>
          <p:cNvSpPr txBox="1"/>
          <p:nvPr/>
        </p:nvSpPr>
        <p:spPr>
          <a:xfrm>
            <a:off x="548150" y="1011500"/>
            <a:ext cx="319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Standard Resolution </a:t>
            </a:r>
            <a:endParaRPr sz="22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(1° ocean, T255 atmos)</a:t>
            </a:r>
            <a:endParaRPr sz="1200"/>
          </a:p>
        </p:txBody>
      </p:sp>
      <p:sp>
        <p:nvSpPr>
          <p:cNvPr id="209" name="Google Shape;209;g10162955745_0_170"/>
          <p:cNvSpPr txBox="1"/>
          <p:nvPr/>
        </p:nvSpPr>
        <p:spPr>
          <a:xfrm>
            <a:off x="4546750" y="1011500"/>
            <a:ext cx="334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High</a:t>
            </a:r>
            <a:r>
              <a:rPr lang="en-GB" sz="22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 Resolution</a:t>
            </a:r>
            <a:endParaRPr sz="22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(1/4° ocean, T511 atmos)</a:t>
            </a:r>
            <a:endParaRPr sz="1200"/>
          </a:p>
        </p:txBody>
      </p:sp>
      <p:sp>
        <p:nvSpPr>
          <p:cNvPr id="210" name="Google Shape;210;g10162955745_0_170"/>
          <p:cNvSpPr txBox="1"/>
          <p:nvPr/>
        </p:nvSpPr>
        <p:spPr>
          <a:xfrm>
            <a:off x="8503675" y="1041650"/>
            <a:ext cx="334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Coupled Assimilation </a:t>
            </a:r>
            <a:endParaRPr sz="22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(1° ocean, T255 atmos)</a:t>
            </a:r>
            <a:endParaRPr sz="1200"/>
          </a:p>
        </p:txBody>
      </p:sp>
      <p:sp>
        <p:nvSpPr>
          <p:cNvPr id="211" name="Google Shape;211;g10162955745_0_170"/>
          <p:cNvSpPr txBox="1"/>
          <p:nvPr/>
        </p:nvSpPr>
        <p:spPr>
          <a:xfrm>
            <a:off x="280250" y="1913950"/>
            <a:ext cx="3617100" cy="3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SMHI &amp; DMI set up a quasi operational decadal prediction system with EC-Earth (v3.3.1.1)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15 members, initialized annually on 1 November throughout the period 1960-2020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Anomaly initialization for ocean + sea-ice concentration and thickness (new method was developed)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Full-field initialization for atmosphere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Tian et al., 2021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Karami et al., In prep</a:t>
            </a:r>
            <a:r>
              <a:rPr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2" name="Google Shape;212;g10162955745_0_170"/>
          <p:cNvSpPr txBox="1"/>
          <p:nvPr/>
        </p:nvSpPr>
        <p:spPr>
          <a:xfrm>
            <a:off x="4162000" y="1913950"/>
            <a:ext cx="3755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Same initialization 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approach 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as in SR 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forecast period  1990-2004, 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10-member; 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5 years and 2 months 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980000"/>
                </a:solidFill>
                <a:latin typeface="Avenir"/>
                <a:ea typeface="Avenir"/>
                <a:cs typeface="Avenir"/>
                <a:sym typeface="Avenir"/>
              </a:rPr>
              <a:t>HR shows improved skill over SR</a:t>
            </a:r>
            <a:endParaRPr sz="1600">
              <a:solidFill>
                <a:srgbClr val="98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13" name="Google Shape;213;g10162955745_0_170"/>
          <p:cNvPicPr preferRelativeResize="0"/>
          <p:nvPr/>
        </p:nvPicPr>
        <p:blipFill rotWithShape="1">
          <a:blip r:embed="rId5">
            <a:alphaModFix/>
          </a:blip>
          <a:srcRect b="0" l="0" r="0" t="62281"/>
          <a:stretch/>
        </p:blipFill>
        <p:spPr>
          <a:xfrm>
            <a:off x="4827838" y="3440575"/>
            <a:ext cx="2550926" cy="174102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0162955745_0_170"/>
          <p:cNvSpPr txBox="1"/>
          <p:nvPr/>
        </p:nvSpPr>
        <p:spPr>
          <a:xfrm>
            <a:off x="3435589" y="3058700"/>
            <a:ext cx="5436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Skill difference HR-SR</a:t>
            </a:r>
            <a:endParaRPr b="1" sz="16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5" name="Google Shape;215;g10162955745_0_170"/>
          <p:cNvSpPr txBox="1"/>
          <p:nvPr/>
        </p:nvSpPr>
        <p:spPr>
          <a:xfrm>
            <a:off x="8233050" y="1913950"/>
            <a:ext cx="37149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10 historical-SSP2-4.5 runs: 1850-2030 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5 assimilation runs started from 5 historicals with </a:t>
            </a:r>
            <a:r>
              <a:rPr lang="en-GB" sz="1600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SST restored to HadISST1 anomalies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: 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1900-1949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(2 runs continued until 2015)  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5 assimilation runs started from previous ones, with </a:t>
            </a:r>
            <a:r>
              <a:rPr lang="en-GB" sz="1600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SST restored to HadISST1-anomalies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+ </a:t>
            </a:r>
            <a:r>
              <a:rPr lang="en-GB" sz="1600">
                <a:solidFill>
                  <a:srgbClr val="BF9000"/>
                </a:solidFill>
                <a:latin typeface="Avenir"/>
                <a:ea typeface="Avenir"/>
                <a:cs typeface="Avenir"/>
                <a:sym typeface="Avenir"/>
              </a:rPr>
              <a:t>atmospheric relaxation to 6h ERA5-anomalies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(surface near winds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surface pressure): 1950-2020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Hindcasts to be run soon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1d858078f_1_53"/>
          <p:cNvSpPr/>
          <p:nvPr/>
        </p:nvSpPr>
        <p:spPr>
          <a:xfrm>
            <a:off x="167150" y="1041650"/>
            <a:ext cx="3882600" cy="4882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101d858078f_1_53"/>
          <p:cNvSpPr/>
          <p:nvPr/>
        </p:nvSpPr>
        <p:spPr>
          <a:xfrm>
            <a:off x="249754" y="4538400"/>
            <a:ext cx="3714900" cy="130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01d858078f_1_53"/>
          <p:cNvSpPr/>
          <p:nvPr/>
        </p:nvSpPr>
        <p:spPr>
          <a:xfrm>
            <a:off x="8156850" y="1041650"/>
            <a:ext cx="3882600" cy="48828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01d858078f_1_53"/>
          <p:cNvSpPr/>
          <p:nvPr/>
        </p:nvSpPr>
        <p:spPr>
          <a:xfrm>
            <a:off x="10238925" y="1930849"/>
            <a:ext cx="1652100" cy="241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01d858078f_1_53"/>
          <p:cNvSpPr/>
          <p:nvPr/>
        </p:nvSpPr>
        <p:spPr>
          <a:xfrm>
            <a:off x="8333925" y="1930850"/>
            <a:ext cx="1652100" cy="241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01d858078f_1_53"/>
          <p:cNvSpPr/>
          <p:nvPr/>
        </p:nvSpPr>
        <p:spPr>
          <a:xfrm>
            <a:off x="0" y="0"/>
            <a:ext cx="12192000" cy="9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101d858078f_1_53"/>
          <p:cNvSpPr txBox="1"/>
          <p:nvPr/>
        </p:nvSpPr>
        <p:spPr>
          <a:xfrm>
            <a:off x="-150" y="175050"/>
            <a:ext cx="12192000" cy="533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GB" sz="3100">
                <a:latin typeface="Avenir"/>
                <a:ea typeface="Avenir"/>
                <a:cs typeface="Avenir"/>
                <a:sym typeface="Avenir"/>
              </a:rPr>
              <a:t>On the path towards a HR decadal prediction system</a:t>
            </a:r>
            <a:r>
              <a:rPr b="1" lang="en-GB" sz="3100">
                <a:latin typeface="Avenir"/>
                <a:ea typeface="Avenir"/>
                <a:cs typeface="Avenir"/>
                <a:sym typeface="Avenir"/>
              </a:rPr>
              <a:t> (BSC)</a:t>
            </a:r>
            <a:endParaRPr b="0" i="0" sz="31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7" name="Google Shape;227;g101d858078f_1_53"/>
          <p:cNvSpPr/>
          <p:nvPr/>
        </p:nvSpPr>
        <p:spPr>
          <a:xfrm>
            <a:off x="0" y="5952846"/>
            <a:ext cx="12192000" cy="9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101d858078f_1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55" y="5973620"/>
            <a:ext cx="1907320" cy="76952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101d858078f_1_53"/>
          <p:cNvSpPr txBox="1"/>
          <p:nvPr/>
        </p:nvSpPr>
        <p:spPr>
          <a:xfrm>
            <a:off x="1821425" y="6132185"/>
            <a:ext cx="9265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b="1" i="1" lang="en-GB" sz="20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Carreric</a:t>
            </a:r>
            <a:r>
              <a:rPr i="1"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S. Palomas, M. Castrillo, M. Donat,</a:t>
            </a:r>
            <a:r>
              <a:rPr i="1"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P. Ortega and F</a:t>
            </a:r>
            <a:r>
              <a:rPr i="1"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Doblas-Reyes</a:t>
            </a:r>
            <a:endParaRPr i="1"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0" name="Google Shape;230;g101d858078f_1_53"/>
          <p:cNvSpPr/>
          <p:nvPr/>
        </p:nvSpPr>
        <p:spPr>
          <a:xfrm>
            <a:off x="6026040" y="2544360"/>
            <a:ext cx="99600" cy="72300"/>
          </a:xfrm>
          <a:prstGeom prst="rect">
            <a:avLst/>
          </a:prstGeom>
          <a:noFill/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101d858078f_1_53"/>
          <p:cNvSpPr/>
          <p:nvPr/>
        </p:nvSpPr>
        <p:spPr>
          <a:xfrm>
            <a:off x="7245240" y="4462200"/>
            <a:ext cx="99600" cy="72300"/>
          </a:xfrm>
          <a:prstGeom prst="rect">
            <a:avLst/>
          </a:prstGeom>
          <a:noFill/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01d858078f_1_53"/>
          <p:cNvSpPr/>
          <p:nvPr/>
        </p:nvSpPr>
        <p:spPr>
          <a:xfrm>
            <a:off x="4162000" y="1041650"/>
            <a:ext cx="3882600" cy="4882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01d858078f_1_53"/>
          <p:cNvSpPr txBox="1"/>
          <p:nvPr/>
        </p:nvSpPr>
        <p:spPr>
          <a:xfrm>
            <a:off x="280250" y="1087700"/>
            <a:ext cx="371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1) </a:t>
            </a:r>
            <a:r>
              <a:rPr lang="en-GB" sz="20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Tuning of EC-Earth3.3-HR</a:t>
            </a:r>
            <a:endParaRPr sz="2000"/>
          </a:p>
        </p:txBody>
      </p:sp>
      <p:sp>
        <p:nvSpPr>
          <p:cNvPr id="234" name="Google Shape;234;g101d858078f_1_53"/>
          <p:cNvSpPr txBox="1"/>
          <p:nvPr/>
        </p:nvSpPr>
        <p:spPr>
          <a:xfrm>
            <a:off x="4699150" y="1011500"/>
            <a:ext cx="302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3) </a:t>
            </a:r>
            <a:r>
              <a:rPr lang="en-GB" sz="22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S</a:t>
            </a:r>
            <a:r>
              <a:rPr lang="en-GB" sz="22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easonal Hincasts</a:t>
            </a:r>
            <a:endParaRPr/>
          </a:p>
        </p:txBody>
      </p:sp>
      <p:sp>
        <p:nvSpPr>
          <p:cNvPr id="235" name="Google Shape;235;g101d858078f_1_53"/>
          <p:cNvSpPr txBox="1"/>
          <p:nvPr/>
        </p:nvSpPr>
        <p:spPr>
          <a:xfrm>
            <a:off x="243246" y="1481419"/>
            <a:ext cx="3714900" cy="30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It has 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reduced strong Arctic sea ice biases in EC-Earth3P-HR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It does not show collapses of Labrador Sea 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convection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as in EC-Earth3.3-LR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2) Producing HR reconstruction</a:t>
            </a:r>
            <a:endParaRPr sz="2000">
              <a:solidFill>
                <a:srgbClr val="0B5394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Same approach as for the LR decadal predictions (with a small change in snow conductivity to compensate for a warm bias in ERA5)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6" name="Google Shape;236;g101d858078f_1_53"/>
          <p:cNvSpPr txBox="1"/>
          <p:nvPr/>
        </p:nvSpPr>
        <p:spPr>
          <a:xfrm>
            <a:off x="4162000" y="1609150"/>
            <a:ext cx="38568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Reforecast period: 1990-2015 (summer)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15 members (May to September)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10 members (May to December)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980000"/>
                </a:solidFill>
                <a:latin typeface="Avenir"/>
                <a:ea typeface="Avenir"/>
                <a:cs typeface="Avenir"/>
                <a:sym typeface="Avenir"/>
              </a:rPr>
              <a:t>  Skill levels higher than for SEAS5</a:t>
            </a:r>
            <a:endParaRPr sz="1600">
              <a:solidFill>
                <a:srgbClr val="98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7" name="Google Shape;237;g101d858078f_1_53"/>
          <p:cNvPicPr preferRelativeResize="0"/>
          <p:nvPr/>
        </p:nvPicPr>
        <p:blipFill rotWithShape="1">
          <a:blip r:embed="rId4">
            <a:alphaModFix/>
          </a:blip>
          <a:srcRect b="0" l="0" r="69412" t="0"/>
          <a:stretch/>
        </p:blipFill>
        <p:spPr>
          <a:xfrm>
            <a:off x="11083207" y="5959114"/>
            <a:ext cx="982434" cy="85846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101d858078f_1_53"/>
          <p:cNvSpPr txBox="1"/>
          <p:nvPr/>
        </p:nvSpPr>
        <p:spPr>
          <a:xfrm>
            <a:off x="8503675" y="1041650"/>
            <a:ext cx="3342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4) Reduced DCPP system</a:t>
            </a:r>
            <a:endParaRPr/>
          </a:p>
        </p:txBody>
      </p:sp>
      <p:sp>
        <p:nvSpPr>
          <p:cNvPr id="239" name="Google Shape;239;g101d858078f_1_53"/>
          <p:cNvSpPr txBox="1"/>
          <p:nvPr/>
        </p:nvSpPr>
        <p:spPr>
          <a:xfrm>
            <a:off x="3435589" y="2525300"/>
            <a:ext cx="5436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B45F06"/>
                </a:solidFill>
                <a:latin typeface="Avenir"/>
                <a:ea typeface="Avenir"/>
                <a:cs typeface="Avenir"/>
                <a:sym typeface="Avenir"/>
              </a:rPr>
              <a:t>Skill for predicting Labrador Sea SST</a:t>
            </a:r>
            <a:endParaRPr b="1" sz="1600">
              <a:solidFill>
                <a:srgbClr val="B45F0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0" name="Google Shape;240;g101d858078f_1_53"/>
          <p:cNvSpPr txBox="1"/>
          <p:nvPr/>
        </p:nvSpPr>
        <p:spPr>
          <a:xfrm>
            <a:off x="8230850" y="1493754"/>
            <a:ext cx="3714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8000"/>
                </a:solidFill>
                <a:latin typeface="Avenir"/>
                <a:ea typeface="Avenir"/>
                <a:cs typeface="Avenir"/>
                <a:sym typeface="Avenir"/>
              </a:rPr>
              <a:t>  Normal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                 </a:t>
            </a:r>
            <a:r>
              <a:rPr lang="en-GB" sz="1600">
                <a:solidFill>
                  <a:srgbClr val="BF9000"/>
                </a:solidFill>
                <a:latin typeface="Avenir"/>
                <a:ea typeface="Avenir"/>
                <a:cs typeface="Avenir"/>
                <a:sym typeface="Avenir"/>
              </a:rPr>
              <a:t>Reduced</a:t>
            </a:r>
            <a:endParaRPr sz="1600">
              <a:solidFill>
                <a:srgbClr val="BF9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BF9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1960-2020               1960-2020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       (every yr)              (every 2rd yr)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   10 members              5 members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 10 forecast yrs           3 forecast yrs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TOTAL (6100 yrs)        TOTAL (465 yrs)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1" name="Google Shape;241;g101d858078f_1_53"/>
          <p:cNvPicPr preferRelativeResize="0"/>
          <p:nvPr/>
        </p:nvPicPr>
        <p:blipFill rotWithShape="1">
          <a:blip r:embed="rId5">
            <a:alphaModFix/>
          </a:blip>
          <a:srcRect b="0" l="0" r="0" t="5383"/>
          <a:stretch/>
        </p:blipFill>
        <p:spPr>
          <a:xfrm>
            <a:off x="4638885" y="2945765"/>
            <a:ext cx="3023100" cy="25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101d858078f_1_53"/>
          <p:cNvSpPr txBox="1"/>
          <p:nvPr/>
        </p:nvSpPr>
        <p:spPr>
          <a:xfrm>
            <a:off x="8257725" y="4394435"/>
            <a:ext cx="360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Hindcasts to be run soon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Depending on the results we could later run more members/start dates/forecast years</a:t>
            </a:r>
            <a:endParaRPr/>
          </a:p>
        </p:txBody>
      </p:sp>
      <p:pic>
        <p:nvPicPr>
          <p:cNvPr id="243" name="Google Shape;243;g101d858078f_1_53"/>
          <p:cNvPicPr preferRelativeResize="0"/>
          <p:nvPr/>
        </p:nvPicPr>
        <p:blipFill rotWithShape="1">
          <a:blip r:embed="rId6">
            <a:alphaModFix/>
          </a:blip>
          <a:srcRect b="0" l="0" r="13149" t="0"/>
          <a:stretch/>
        </p:blipFill>
        <p:spPr>
          <a:xfrm>
            <a:off x="340481" y="4598450"/>
            <a:ext cx="1652099" cy="110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101d858078f_1_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38467" y="4598450"/>
            <a:ext cx="1901600" cy="1135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1d858078f_1_94"/>
          <p:cNvSpPr/>
          <p:nvPr/>
        </p:nvSpPr>
        <p:spPr>
          <a:xfrm>
            <a:off x="0" y="0"/>
            <a:ext cx="12192000" cy="9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101d858078f_1_94"/>
          <p:cNvSpPr txBox="1"/>
          <p:nvPr/>
        </p:nvSpPr>
        <p:spPr>
          <a:xfrm>
            <a:off x="-150" y="175050"/>
            <a:ext cx="12192000" cy="533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en-GB" sz="3100">
                <a:latin typeface="Avenir"/>
                <a:ea typeface="Avenir"/>
                <a:cs typeface="Avenir"/>
                <a:sym typeface="Avenir"/>
              </a:rPr>
              <a:t>A first decadal hindcast of carbon cycle with EC-Earth-ESM</a:t>
            </a:r>
            <a:r>
              <a:rPr b="1" lang="en-GB" sz="3100">
                <a:latin typeface="Avenir"/>
                <a:ea typeface="Avenir"/>
                <a:cs typeface="Avenir"/>
                <a:sym typeface="Avenir"/>
              </a:rPr>
              <a:t> (BSC)</a:t>
            </a:r>
            <a:endParaRPr b="0" i="0" sz="31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1" name="Google Shape;251;g101d858078f_1_94"/>
          <p:cNvSpPr/>
          <p:nvPr/>
        </p:nvSpPr>
        <p:spPr>
          <a:xfrm>
            <a:off x="0" y="5952846"/>
            <a:ext cx="12192000" cy="9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g101d858078f_1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55" y="5973620"/>
            <a:ext cx="1907320" cy="76952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101d858078f_1_94"/>
          <p:cNvSpPr txBox="1"/>
          <p:nvPr/>
        </p:nvSpPr>
        <p:spPr>
          <a:xfrm>
            <a:off x="1821425" y="6132185"/>
            <a:ext cx="9240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</a:t>
            </a:r>
            <a:r>
              <a:rPr b="1" i="1" lang="en-GB" sz="20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Acosta-Navarro</a:t>
            </a:r>
            <a:r>
              <a:rPr i="1" lang="en-GB" sz="20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b="1" i="1" lang="en-GB" sz="20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E. Tourigny, R. Bernardello</a:t>
            </a:r>
            <a:r>
              <a:rPr i="1" lang="en-GB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V. Sicardi, E. Exarchou, V. Lapin</a:t>
            </a:r>
            <a:endParaRPr i="1"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4" name="Google Shape;254;g101d858078f_1_94"/>
          <p:cNvSpPr txBox="1"/>
          <p:nvPr/>
        </p:nvSpPr>
        <p:spPr>
          <a:xfrm>
            <a:off x="4699150" y="1011500"/>
            <a:ext cx="302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B5394"/>
                </a:solidFill>
                <a:latin typeface="Avenir"/>
                <a:ea typeface="Avenir"/>
                <a:cs typeface="Avenir"/>
                <a:sym typeface="Avenir"/>
              </a:rPr>
              <a:t>3) Seasonal Hincasts</a:t>
            </a:r>
            <a:endParaRPr/>
          </a:p>
        </p:txBody>
      </p:sp>
      <p:pic>
        <p:nvPicPr>
          <p:cNvPr id="255" name="Google Shape;255;g101d858078f_1_94"/>
          <p:cNvPicPr preferRelativeResize="0"/>
          <p:nvPr/>
        </p:nvPicPr>
        <p:blipFill rotWithShape="1">
          <a:blip r:embed="rId4">
            <a:alphaModFix/>
          </a:blip>
          <a:srcRect b="0" l="0" r="69412" t="0"/>
          <a:stretch/>
        </p:blipFill>
        <p:spPr>
          <a:xfrm>
            <a:off x="11083207" y="5959114"/>
            <a:ext cx="982434" cy="85846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101d858078f_1_94"/>
          <p:cNvSpPr/>
          <p:nvPr/>
        </p:nvSpPr>
        <p:spPr>
          <a:xfrm>
            <a:off x="1904525" y="919400"/>
            <a:ext cx="7643400" cy="615300"/>
          </a:xfrm>
          <a:prstGeom prst="rect">
            <a:avLst/>
          </a:prstGeom>
          <a:solidFill>
            <a:srgbClr val="CFE2F3"/>
          </a:solidFill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Avenir"/>
                <a:ea typeface="Avenir"/>
                <a:cs typeface="Avenir"/>
                <a:sym typeface="Avenir"/>
              </a:rPr>
              <a:t> EC-Earth-3.3-ESM (concentration driven)	Ensemble size: 5 (+10 in production)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Avenir"/>
                <a:ea typeface="Avenir"/>
                <a:cs typeface="Avenir"/>
                <a:sym typeface="Avenir"/>
              </a:rPr>
              <a:t>Reforecast period: 1980-2020				Forecast length: 7 years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7" name="Google Shape;257;g101d858078f_1_94"/>
          <p:cNvSpPr/>
          <p:nvPr/>
        </p:nvSpPr>
        <p:spPr>
          <a:xfrm>
            <a:off x="2215925" y="5517925"/>
            <a:ext cx="7643400" cy="3633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Avenir"/>
                <a:ea typeface="Avenir"/>
                <a:cs typeface="Avenir"/>
                <a:sym typeface="Avenir"/>
              </a:rPr>
              <a:t>Next steps: using emission driven configuration of EC-Earth3.3-ESM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8" name="Google Shape;258;g101d858078f_1_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58825"/>
            <a:ext cx="3813901" cy="241775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101d858078f_1_94"/>
          <p:cNvSpPr txBox="1"/>
          <p:nvPr/>
        </p:nvSpPr>
        <p:spPr>
          <a:xfrm>
            <a:off x="239485" y="2394713"/>
            <a:ext cx="348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Skill of global </a:t>
            </a:r>
            <a:r>
              <a:rPr lang="en-GB" u="sng">
                <a:latin typeface="Avenir"/>
                <a:ea typeface="Avenir"/>
                <a:cs typeface="Avenir"/>
                <a:sym typeface="Avenir"/>
              </a:rPr>
              <a:t>ocean</a:t>
            </a:r>
            <a:r>
              <a:rPr lang="en-GB">
                <a:latin typeface="Avenir"/>
                <a:ea typeface="Avenir"/>
                <a:cs typeface="Avenir"/>
                <a:sym typeface="Avenir"/>
              </a:rPr>
              <a:t> CO2 flux anomalies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60" name="Google Shape;260;g101d858078f_1_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1775" y="2743200"/>
            <a:ext cx="3813900" cy="249541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101d858078f_1_94"/>
          <p:cNvSpPr txBox="1"/>
          <p:nvPr/>
        </p:nvSpPr>
        <p:spPr>
          <a:xfrm>
            <a:off x="4204710" y="2394713"/>
            <a:ext cx="352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Skill of global </a:t>
            </a:r>
            <a:r>
              <a:rPr lang="en-GB" u="sng">
                <a:latin typeface="Avenir"/>
                <a:ea typeface="Avenir"/>
                <a:cs typeface="Avenir"/>
                <a:sym typeface="Avenir"/>
              </a:rPr>
              <a:t>land</a:t>
            </a:r>
            <a:r>
              <a:rPr lang="en-GB">
                <a:latin typeface="Avenir"/>
                <a:ea typeface="Avenir"/>
                <a:cs typeface="Avenir"/>
                <a:sym typeface="Avenir"/>
              </a:rPr>
              <a:t> CO2 flux anomalies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62" name="Google Shape;262;g101d858078f_1_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7100" y="2750040"/>
            <a:ext cx="3813900" cy="246436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01d858078f_1_94"/>
          <p:cNvSpPr txBox="1"/>
          <p:nvPr/>
        </p:nvSpPr>
        <p:spPr>
          <a:xfrm>
            <a:off x="-50250" y="43592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8000"/>
                </a:solidFill>
                <a:latin typeface="Avenir"/>
                <a:ea typeface="Avenir"/>
                <a:cs typeface="Avenir"/>
                <a:sym typeface="Avenir"/>
              </a:rPr>
              <a:t>ref:</a:t>
            </a:r>
            <a:r>
              <a:rPr lang="en-GB" sz="2000">
                <a:solidFill>
                  <a:srgbClr val="008000"/>
                </a:solidFill>
                <a:latin typeface="Avenir"/>
                <a:ea typeface="Avenir"/>
                <a:cs typeface="Avenir"/>
                <a:sym typeface="Avenir"/>
              </a:rPr>
              <a:t> GCB2020</a:t>
            </a:r>
            <a:endParaRPr sz="2000">
              <a:solidFill>
                <a:srgbClr val="008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4" name="Google Shape;264;g101d858078f_1_94"/>
          <p:cNvSpPr txBox="1"/>
          <p:nvPr/>
        </p:nvSpPr>
        <p:spPr>
          <a:xfrm>
            <a:off x="8293535" y="2394713"/>
            <a:ext cx="352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venir"/>
                <a:ea typeface="Avenir"/>
                <a:cs typeface="Avenir"/>
                <a:sym typeface="Avenir"/>
              </a:rPr>
              <a:t>Skill of global </a:t>
            </a:r>
            <a:r>
              <a:rPr lang="en-GB" u="sng">
                <a:latin typeface="Avenir"/>
                <a:ea typeface="Avenir"/>
                <a:cs typeface="Avenir"/>
                <a:sym typeface="Avenir"/>
              </a:rPr>
              <a:t>land+ocean</a:t>
            </a:r>
            <a:r>
              <a:rPr lang="en-GB">
                <a:latin typeface="Avenir"/>
                <a:ea typeface="Avenir"/>
                <a:cs typeface="Avenir"/>
                <a:sym typeface="Avenir"/>
              </a:rPr>
              <a:t> CO2 fluxes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5" name="Google Shape;265;g101d858078f_1_94"/>
          <p:cNvSpPr/>
          <p:nvPr/>
        </p:nvSpPr>
        <p:spPr>
          <a:xfrm>
            <a:off x="456725" y="1681400"/>
            <a:ext cx="11290500" cy="615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Avenir"/>
                <a:ea typeface="Avenir"/>
                <a:cs typeface="Avenir"/>
                <a:sym typeface="Avenir"/>
              </a:rPr>
              <a:t>  Ocean initialization: 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 in new EC-Earth3-GCM system (only physics assimilated) → 3 cycles to get present CO2 uptake 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Land initialization: Offline land-surface reconstruction with LPJ-GUESS → forced with ERA20C/ERA5 (prior/after 1950)</a:t>
            </a:r>
            <a:endParaRPr sz="1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IATLA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IATLA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2021-05-18T10:58:49Z</dcterms:created>
  <dc:creator>Nilgun Kulan</dc:creator>
</cp:coreProperties>
</file>