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2.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6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Lst>
  <p:sldSz cy="5143500" cx="9144000"/>
  <p:notesSz cx="6858000" cy="9144000"/>
  <p:embeddedFontLst>
    <p:embeddedFont>
      <p:font typeface="Rajdhani SemiBold"/>
      <p:regular r:id="rId113"/>
      <p:bold r:id="rId114"/>
    </p:embeddedFont>
    <p:embeddedFont>
      <p:font typeface="Rajdhani Medium"/>
      <p:regular r:id="rId115"/>
      <p:bold r:id="rId116"/>
    </p:embeddedFont>
    <p:embeddedFont>
      <p:font typeface="Helvetica Neue"/>
      <p:regular r:id="rId117"/>
      <p:bold r:id="rId118"/>
      <p:italic r:id="rId119"/>
      <p:boldItalic r:id="rId120"/>
    </p:embeddedFont>
    <p:embeddedFont>
      <p:font typeface="Rajdhani"/>
      <p:regular r:id="rId121"/>
      <p:bold r:id="rId122"/>
    </p:embeddedFont>
    <p:embeddedFont>
      <p:font typeface="Caveat Brush"/>
      <p:regular r:id="rId1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07" Type="http://schemas.openxmlformats.org/officeDocument/2006/relationships/slide" Target="slides/slide102.xml"/><Relationship Id="rId106" Type="http://schemas.openxmlformats.org/officeDocument/2006/relationships/slide" Target="slides/slide101.xml"/><Relationship Id="rId105" Type="http://schemas.openxmlformats.org/officeDocument/2006/relationships/slide" Target="slides/slide100.xml"/><Relationship Id="rId104" Type="http://schemas.openxmlformats.org/officeDocument/2006/relationships/slide" Target="slides/slide99.xml"/><Relationship Id="rId109" Type="http://schemas.openxmlformats.org/officeDocument/2006/relationships/slide" Target="slides/slide104.xml"/><Relationship Id="rId108" Type="http://schemas.openxmlformats.org/officeDocument/2006/relationships/slide" Target="slides/slide103.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103" Type="http://schemas.openxmlformats.org/officeDocument/2006/relationships/slide" Target="slides/slide98.xml"/><Relationship Id="rId102" Type="http://schemas.openxmlformats.org/officeDocument/2006/relationships/slide" Target="slides/slide97.xml"/><Relationship Id="rId101" Type="http://schemas.openxmlformats.org/officeDocument/2006/relationships/slide" Target="slides/slide96.xml"/><Relationship Id="rId100" Type="http://schemas.openxmlformats.org/officeDocument/2006/relationships/slide" Target="slides/slide95.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121" Type="http://schemas.openxmlformats.org/officeDocument/2006/relationships/font" Target="fonts/Rajdhani-regular.fntdata"/><Relationship Id="rId25" Type="http://schemas.openxmlformats.org/officeDocument/2006/relationships/slide" Target="slides/slide20.xml"/><Relationship Id="rId120" Type="http://schemas.openxmlformats.org/officeDocument/2006/relationships/font" Target="fonts/HelveticaNeue-boldItalic.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123" Type="http://schemas.openxmlformats.org/officeDocument/2006/relationships/font" Target="fonts/CaveatBrush-regular.fntdata"/><Relationship Id="rId122" Type="http://schemas.openxmlformats.org/officeDocument/2006/relationships/font" Target="fonts/Rajdhani-bold.fntdata"/><Relationship Id="rId95" Type="http://schemas.openxmlformats.org/officeDocument/2006/relationships/slide" Target="slides/slide90.xml"/><Relationship Id="rId94" Type="http://schemas.openxmlformats.org/officeDocument/2006/relationships/slide" Target="slides/slide89.xml"/><Relationship Id="rId97" Type="http://schemas.openxmlformats.org/officeDocument/2006/relationships/slide" Target="slides/slide92.xml"/><Relationship Id="rId96" Type="http://schemas.openxmlformats.org/officeDocument/2006/relationships/slide" Target="slides/slide91.xml"/><Relationship Id="rId11" Type="http://schemas.openxmlformats.org/officeDocument/2006/relationships/slide" Target="slides/slide6.xml"/><Relationship Id="rId99" Type="http://schemas.openxmlformats.org/officeDocument/2006/relationships/slide" Target="slides/slide94.xml"/><Relationship Id="rId10" Type="http://schemas.openxmlformats.org/officeDocument/2006/relationships/slide" Target="slides/slide5.xml"/><Relationship Id="rId98" Type="http://schemas.openxmlformats.org/officeDocument/2006/relationships/slide" Target="slides/slide93.xml"/><Relationship Id="rId13" Type="http://schemas.openxmlformats.org/officeDocument/2006/relationships/slide" Target="slides/slide8.xml"/><Relationship Id="rId12" Type="http://schemas.openxmlformats.org/officeDocument/2006/relationships/slide" Target="slides/slide7.xml"/><Relationship Id="rId91" Type="http://schemas.openxmlformats.org/officeDocument/2006/relationships/slide" Target="slides/slide86.xml"/><Relationship Id="rId90" Type="http://schemas.openxmlformats.org/officeDocument/2006/relationships/slide" Target="slides/slide85.xml"/><Relationship Id="rId93" Type="http://schemas.openxmlformats.org/officeDocument/2006/relationships/slide" Target="slides/slide88.xml"/><Relationship Id="rId92" Type="http://schemas.openxmlformats.org/officeDocument/2006/relationships/slide" Target="slides/slide87.xml"/><Relationship Id="rId118" Type="http://schemas.openxmlformats.org/officeDocument/2006/relationships/font" Target="fonts/HelveticaNeue-bold.fntdata"/><Relationship Id="rId117" Type="http://schemas.openxmlformats.org/officeDocument/2006/relationships/font" Target="fonts/HelveticaNeue-regular.fntdata"/><Relationship Id="rId116" Type="http://schemas.openxmlformats.org/officeDocument/2006/relationships/font" Target="fonts/RajdhaniMedium-bold.fntdata"/><Relationship Id="rId115" Type="http://schemas.openxmlformats.org/officeDocument/2006/relationships/font" Target="fonts/RajdhaniMedium-regular.fntdata"/><Relationship Id="rId119" Type="http://schemas.openxmlformats.org/officeDocument/2006/relationships/font" Target="fonts/HelveticaNeue-italic.fntdata"/><Relationship Id="rId15" Type="http://schemas.openxmlformats.org/officeDocument/2006/relationships/slide" Target="slides/slide10.xml"/><Relationship Id="rId110" Type="http://schemas.openxmlformats.org/officeDocument/2006/relationships/slide" Target="slides/slide105.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14" Type="http://schemas.openxmlformats.org/officeDocument/2006/relationships/font" Target="fonts/RajdhaniSemiBold-bold.fntdata"/><Relationship Id="rId18" Type="http://schemas.openxmlformats.org/officeDocument/2006/relationships/slide" Target="slides/slide13.xml"/><Relationship Id="rId113" Type="http://schemas.openxmlformats.org/officeDocument/2006/relationships/font" Target="fonts/RajdhaniSemiBold-regular.fntdata"/><Relationship Id="rId112" Type="http://schemas.openxmlformats.org/officeDocument/2006/relationships/slide" Target="slides/slide107.xml"/><Relationship Id="rId111" Type="http://schemas.openxmlformats.org/officeDocument/2006/relationships/slide" Target="slides/slide106.xml"/><Relationship Id="rId84" Type="http://schemas.openxmlformats.org/officeDocument/2006/relationships/slide" Target="slides/slide79.xml"/><Relationship Id="rId83" Type="http://schemas.openxmlformats.org/officeDocument/2006/relationships/slide" Target="slides/slide78.xml"/><Relationship Id="rId86" Type="http://schemas.openxmlformats.org/officeDocument/2006/relationships/slide" Target="slides/slide81.xml"/><Relationship Id="rId85" Type="http://schemas.openxmlformats.org/officeDocument/2006/relationships/slide" Target="slides/slide80.xml"/><Relationship Id="rId88" Type="http://schemas.openxmlformats.org/officeDocument/2006/relationships/slide" Target="slides/slide83.xml"/><Relationship Id="rId87" Type="http://schemas.openxmlformats.org/officeDocument/2006/relationships/slide" Target="slides/slide82.xml"/><Relationship Id="rId89" Type="http://schemas.openxmlformats.org/officeDocument/2006/relationships/slide" Target="slides/slide84.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75" Type="http://schemas.openxmlformats.org/officeDocument/2006/relationships/slide" Target="slides/slide70.xml"/><Relationship Id="rId74" Type="http://schemas.openxmlformats.org/officeDocument/2006/relationships/slide" Target="slides/slide69.xml"/><Relationship Id="rId77" Type="http://schemas.openxmlformats.org/officeDocument/2006/relationships/slide" Target="slides/slide72.xml"/><Relationship Id="rId76" Type="http://schemas.openxmlformats.org/officeDocument/2006/relationships/slide" Target="slides/slide71.xml"/><Relationship Id="rId79" Type="http://schemas.openxmlformats.org/officeDocument/2006/relationships/slide" Target="slides/slide74.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62" Type="http://schemas.openxmlformats.org/officeDocument/2006/relationships/slide" Target="slides/slide57.xml"/><Relationship Id="rId61" Type="http://schemas.openxmlformats.org/officeDocument/2006/relationships/slide" Target="slides/slide56.xml"/><Relationship Id="rId64" Type="http://schemas.openxmlformats.org/officeDocument/2006/relationships/slide" Target="slides/slide59.xml"/><Relationship Id="rId63" Type="http://schemas.openxmlformats.org/officeDocument/2006/relationships/slide" Target="slides/slide58.xml"/><Relationship Id="rId66" Type="http://schemas.openxmlformats.org/officeDocument/2006/relationships/slide" Target="slides/slide61.xml"/><Relationship Id="rId65" Type="http://schemas.openxmlformats.org/officeDocument/2006/relationships/slide" Target="slides/slide60.xml"/><Relationship Id="rId68" Type="http://schemas.openxmlformats.org/officeDocument/2006/relationships/slide" Target="slides/slide63.xml"/><Relationship Id="rId67" Type="http://schemas.openxmlformats.org/officeDocument/2006/relationships/slide" Target="slides/slide62.xml"/><Relationship Id="rId60" Type="http://schemas.openxmlformats.org/officeDocument/2006/relationships/slide" Target="slides/slide55.xml"/><Relationship Id="rId69" Type="http://schemas.openxmlformats.org/officeDocument/2006/relationships/slide" Target="slides/slide6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55" Type="http://schemas.openxmlformats.org/officeDocument/2006/relationships/slide" Target="slides/slide50.xml"/><Relationship Id="rId54" Type="http://schemas.openxmlformats.org/officeDocument/2006/relationships/slide" Target="slides/slide49.xml"/><Relationship Id="rId57" Type="http://schemas.openxmlformats.org/officeDocument/2006/relationships/slide" Target="slides/slide52.xml"/><Relationship Id="rId56" Type="http://schemas.openxmlformats.org/officeDocument/2006/relationships/slide" Target="slides/slide51.xml"/><Relationship Id="rId59" Type="http://schemas.openxmlformats.org/officeDocument/2006/relationships/slide" Target="slides/slide54.xml"/><Relationship Id="rId58"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gpu_4617742" TargetMode="Externa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gpu_4617742" TargetMode="Externa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gpu_4617742" TargetMode="Externa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gpu_4617742" TargetMode="Externa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hhJW0RBq0hA&amp;list=PLbABsNMD2jhy5zsINz9VIuOzVsrM0_vwu" TargetMode="Externa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arbonbrief.org/explainer-how-shared-socioeconomic-pathways-explore-future-climate-change/"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arbonbrief.org/explainer-how-shared-socioeconomic-pathways-explore-future-climate-change/"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reepik.com/free-vector/cut-price-bargain-offering-reduced-cost-discount-low-rate-special-promo-scissors-dividing-banknote-crisis-bankruptcy-cheapness-market-vector-isolated-concept-metaphor-illustration_12470246.htm#fromView=search&amp;page=1&amp;position=0&amp;uuid=2212521e-e19b-4c7c-8e37-8f20c0c2fb4d" TargetMode="External"/><Relationship Id="rId3" Type="http://schemas.openxmlformats.org/officeDocument/2006/relationships/hyperlink" Target="https://www.freepik.com/free-vector/resources-protection-abstract-concept-illustration-protection-natural-resources-land-conservation-safeguarding-nature-smart-water-use-environment-preservation_12145555.htm#fromView=search&amp;page=1&amp;position=0&amp;uuid=2d973d43-fda8-453f-8df7-9bd3a2177589" TargetMode="External"/><Relationship Id="rId4" Type="http://schemas.openxmlformats.org/officeDocument/2006/relationships/hyperlink" Target="https://www.freepik.com/free-vector/stop-air-pollution-carbon-dioxide-reduction-environmental-damage-atmosphere-protection-toxic-emission-problem-ecology-volunteer-cartoon-character_12145539.htm#fromView=search&amp;page=1&amp;position=2&amp;uuid=18f7ce33-9c1b-4904-a098-a0a807c4d5fb"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cpu_984391" TargetMode="External"/><Relationship Id="rId3" Type="http://schemas.openxmlformats.org/officeDocument/2006/relationships/hyperlink" Target="https://www.flaticon.com/free-icon/gpu_4617742" TargetMode="Externa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cpu_984391" TargetMode="External"/><Relationship Id="rId3" Type="http://schemas.openxmlformats.org/officeDocument/2006/relationships/hyperlink" Target="https://www.flaticon.com/free-icon/gpu_4617742"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cpu_984391" TargetMode="External"/><Relationship Id="rId3" Type="http://schemas.openxmlformats.org/officeDocument/2006/relationships/hyperlink" Target="https://www.flaticon.com/free-icon/gpu_4617742" TargetMode="Externa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cpu_984391" TargetMode="External"/><Relationship Id="rId3" Type="http://schemas.openxmlformats.org/officeDocument/2006/relationships/hyperlink" Target="https://www.flaticon.com/free-icon/gpu_4617742" TargetMode="External"/><Relationship Id="rId4" Type="http://schemas.openxmlformats.org/officeDocument/2006/relationships/hyperlink" Target="https://dribbble.com/shots/4189516-Parallel-Computing-Icon" TargetMode="Externa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cpu_984391" TargetMode="External"/><Relationship Id="rId3" Type="http://schemas.openxmlformats.org/officeDocument/2006/relationships/hyperlink" Target="https://www.flaticon.com/free-icon/gpu_4617742" TargetMode="External"/><Relationship Id="rId4" Type="http://schemas.openxmlformats.org/officeDocument/2006/relationships/hyperlink" Target="https://dribbble.com/shots/4189516-Parallel-Computing-Icon" TargetMode="External"/><Relationship Id="rId5" Type="http://schemas.openxmlformats.org/officeDocument/2006/relationships/hyperlink" Target="https://enccs.github.io/gpu-programming/_images/CPUAndGPU.png" TargetMode="Externa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pf4aOlE_3bc" TargetMode="Externa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time-left_66163" TargetMode="External"/><Relationship Id="rId3" Type="http://schemas.openxmlformats.org/officeDocument/2006/relationships/hyperlink" Target="https://www.flaticon.com/free-icon/microprocessor_5905354" TargetMode="External"/><Relationship Id="rId4" Type="http://schemas.openxmlformats.org/officeDocument/2006/relationships/hyperlink" Target="https://www.flaticon.com/free-icon/cloud_860276" TargetMode="Externa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cpu_984391" TargetMode="Externa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cpu_984391" TargetMode="Externa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cpu_984391" TargetMode="Externa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cpu_984391" TargetMode="Externa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cpu_984391" TargetMode="Externa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cpu_984391" TargetMode="Externa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cpu_984391" TargetMode="Externa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cpu_984391"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cpu_984391" TargetMode="Externa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cpu_984391" TargetMode="Externa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cpu_984391" TargetMode="Externa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cpu_984391" TargetMode="Externa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cpu_984391" TargetMode="Externa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cpu_984391" TargetMode="Externa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cpu_984391" TargetMode="Externa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cpu_984391" TargetMode="Externa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cpu_984391" TargetMode="Externa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gpu_4617742"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gpu_4617742" TargetMode="External"/><Relationship Id="rId3" Type="http://schemas.openxmlformats.org/officeDocument/2006/relationships/hyperlink" Target="https://en.wikipedia.org/wiki/CUDA#/media/File:Nvidia_CUDA_Logo.jpg" TargetMode="External"/><Relationship Id="rId4" Type="http://schemas.openxmlformats.org/officeDocument/2006/relationships/hyperlink" Target="https://github.com/ROCm" TargetMode="Externa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gpu_4617742" TargetMode="External"/><Relationship Id="rId3" Type="http://schemas.openxmlformats.org/officeDocument/2006/relationships/hyperlink" Target="https://en.wikipedia.org/wiki/CUDA#/media/File:Nvidia_CUDA_Logo.jpg" TargetMode="External"/><Relationship Id="rId4" Type="http://schemas.openxmlformats.org/officeDocument/2006/relationships/hyperlink" Target="https://github.com/ROCm" TargetMode="External"/><Relationship Id="rId5" Type="http://schemas.openxmlformats.org/officeDocument/2006/relationships/hyperlink" Target="https://es.wikipedia.org/wiki/Archivo:Intel_logo_%282006-2020%29.svg" TargetMode="External"/><Relationship Id="rId6" Type="http://schemas.openxmlformats.org/officeDocument/2006/relationships/hyperlink" Target="https://www.open-mpi.org/doc/v3.1/man1/mpifort.1.php" TargetMode="External"/><Relationship Id="rId7" Type="http://schemas.openxmlformats.org/officeDocument/2006/relationships/hyperlink" Target="https://insidehpc.com/wp-content/uploads/sites/2/2013/11/images.jpg" TargetMode="External"/><Relationship Id="rId8" Type="http://schemas.openxmlformats.org/officeDocument/2006/relationships/hyperlink" Target="https://es.wikipedia.org/wiki/GNU#/media/Archivo:Heckert_GNU_white.svg" TargetMode="Externa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gpu_4617742" TargetMode="External"/><Relationship Id="rId3" Type="http://schemas.openxmlformats.org/officeDocument/2006/relationships/hyperlink" Target="https://en.wikipedia.org/wiki/CUDA#/media/File:Nvidia_CUDA_Logo.jpg" TargetMode="External"/><Relationship Id="rId4" Type="http://schemas.openxmlformats.org/officeDocument/2006/relationships/hyperlink" Target="https://github.com/ROCm" TargetMode="External"/><Relationship Id="rId10" Type="http://schemas.openxmlformats.org/officeDocument/2006/relationships/hyperlink" Target="https://commons.wikimedia.org/wiki/File:Fortran_logo.svg" TargetMode="External"/><Relationship Id="rId9" Type="http://schemas.openxmlformats.org/officeDocument/2006/relationships/hyperlink" Target="https://en.wikipedia.org/wiki/C%2B%2B#/media/File:ISO_C++_Logo.svg" TargetMode="External"/><Relationship Id="rId5" Type="http://schemas.openxmlformats.org/officeDocument/2006/relationships/hyperlink" Target="https://es.wikipedia.org/wiki/Archivo:Intel_logo_%282006-2020%29.svg" TargetMode="External"/><Relationship Id="rId6" Type="http://schemas.openxmlformats.org/officeDocument/2006/relationships/hyperlink" Target="https://www.open-mpi.org/doc/v3.1/man1/mpifort.1.php" TargetMode="External"/><Relationship Id="rId7" Type="http://schemas.openxmlformats.org/officeDocument/2006/relationships/hyperlink" Target="https://insidehpc.com/wp-content/uploads/sites/2/2013/11/images.jpg" TargetMode="External"/><Relationship Id="rId8" Type="http://schemas.openxmlformats.org/officeDocument/2006/relationships/hyperlink" Target="https://es.wikipedia.org/wiki/GNU#/media/Archivo:Heckert_GNU_white.svg" TargetMode="Externa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gpu_4617742" TargetMode="External"/><Relationship Id="rId3" Type="http://schemas.openxmlformats.org/officeDocument/2006/relationships/hyperlink" Target="https://en.wikipedia.org/wiki/CUDA#/media/File:Nvidia_CUDA_Logo.jpg" TargetMode="External"/><Relationship Id="rId4" Type="http://schemas.openxmlformats.org/officeDocument/2006/relationships/hyperlink" Target="https://github.com/ROCm" TargetMode="External"/><Relationship Id="rId10" Type="http://schemas.openxmlformats.org/officeDocument/2006/relationships/hyperlink" Target="https://commons.wikimedia.org/wiki/File:Fortran_logo.svg" TargetMode="External"/><Relationship Id="rId9" Type="http://schemas.openxmlformats.org/officeDocument/2006/relationships/hyperlink" Target="https://en.wikipedia.org/wiki/C%2B%2B#/media/File:ISO_C++_Logo.svg" TargetMode="External"/><Relationship Id="rId5" Type="http://schemas.openxmlformats.org/officeDocument/2006/relationships/hyperlink" Target="https://es.wikipedia.org/wiki/Archivo:Intel_logo_%282006-2020%29.svg" TargetMode="External"/><Relationship Id="rId6" Type="http://schemas.openxmlformats.org/officeDocument/2006/relationships/hyperlink" Target="https://www.open-mpi.org/doc/v3.1/man1/mpifort.1.php" TargetMode="External"/><Relationship Id="rId7" Type="http://schemas.openxmlformats.org/officeDocument/2006/relationships/hyperlink" Target="https://insidehpc.com/wp-content/uploads/sites/2/2013/11/images.jpg" TargetMode="External"/><Relationship Id="rId8" Type="http://schemas.openxmlformats.org/officeDocument/2006/relationships/hyperlink" Target="https://es.wikipedia.org/wiki/GNU#/media/Archivo:Heckert_GNU_white.svg" TargetMode="Externa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gpu_4617742" TargetMode="Externa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gpu_4617742" TargetMode="Externa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gpu_4617742" TargetMode="Externa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gpu_4617742" TargetMode="Externa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gpu_4617742" TargetMode="Externa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gpu_4617742"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0c07f195ed_0_7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 name="Google Shape;69;g30c07f195ed_0_7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 sz="1200">
                <a:solidFill>
                  <a:schemeClr val="dk1"/>
                </a:solidFill>
                <a:latin typeface="Calibri"/>
                <a:ea typeface="Calibri"/>
                <a:cs typeface="Calibri"/>
                <a:sym typeface="Calibri"/>
              </a:rPr>
              <a:t>Short</a:t>
            </a:r>
            <a:r>
              <a:rPr b="1" lang="en" sz="1200">
                <a:solidFill>
                  <a:schemeClr val="dk1"/>
                </a:solidFill>
                <a:latin typeface="Calibri"/>
                <a:ea typeface="Calibri"/>
                <a:cs typeface="Calibri"/>
                <a:sym typeface="Calibri"/>
              </a:rPr>
              <a:t>:</a:t>
            </a:r>
            <a:endParaRPr b="1" sz="1200">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Talk about my team's contribution to EC's Destination Earth project</a:t>
            </a:r>
            <a:endParaRPr sz="1200">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GPU Research Engineer at BSC</a:t>
            </a:r>
            <a:endParaRPr sz="1200">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Performance team at BSC under earth sciences department</a:t>
            </a:r>
            <a:endParaRPr sz="1200">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Links to social media</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b="1"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b="1"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b="1" lang="en" sz="1200">
                <a:solidFill>
                  <a:schemeClr val="dk1"/>
                </a:solidFill>
                <a:latin typeface="Calibri"/>
                <a:ea typeface="Calibri"/>
                <a:cs typeface="Calibri"/>
                <a:sym typeface="Calibri"/>
              </a:rPr>
              <a:t>Long</a:t>
            </a:r>
            <a:endParaRPr/>
          </a:p>
          <a:p>
            <a:pPr indent="0" lvl="0" marL="0" marR="0" rtl="0" algn="l">
              <a:lnSpc>
                <a:spcPct val="100000"/>
              </a:lnSpc>
              <a:spcBef>
                <a:spcPts val="0"/>
              </a:spcBef>
              <a:spcAft>
                <a:spcPts val="0"/>
              </a:spcAft>
              <a:buClr>
                <a:schemeClr val="dk1"/>
              </a:buClr>
              <a:buSzPts val="1200"/>
              <a:buFont typeface="Calibri"/>
              <a:buNone/>
            </a:pPr>
            <a:r>
              <a:rPr lang="en"/>
              <a:t>Welcome to this talk where I</a:t>
            </a:r>
            <a:r>
              <a:rPr lang="en"/>
              <a:t>'ll be talking about my team's contributions to </a:t>
            </a:r>
            <a:r>
              <a:rPr lang="en"/>
              <a:t>the European </a:t>
            </a:r>
            <a:r>
              <a:rPr lang="en"/>
              <a:t>Commission's</a:t>
            </a:r>
            <a:r>
              <a:rPr lang="en"/>
              <a:t> Destination Earth project.</a:t>
            </a:r>
            <a:br>
              <a:rPr lang="en"/>
            </a:br>
            <a:r>
              <a:rPr lang="en"/>
              <a:t>Me name is Okke van Eck, I'm a research engineer at the Barcelona Supercomputing Center, short BSC.</a:t>
            </a:r>
            <a:br>
              <a:rPr lang="en"/>
            </a:br>
            <a:r>
              <a:rPr lang="en"/>
              <a:t>I'm specialized in GPU programming, but do performance engineering in general.</a:t>
            </a:r>
            <a:br>
              <a:rPr lang="en"/>
            </a:br>
            <a:r>
              <a:rPr lang="en"/>
              <a:t>Here you can find my email address and links to my social media in case you want to ask some questions afterwards.</a:t>
            </a:r>
            <a:endParaRPr/>
          </a:p>
        </p:txBody>
      </p:sp>
      <p:sp>
        <p:nvSpPr>
          <p:cNvPr id="70" name="Google Shape;70;g30c07f195ed_0_7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244483e142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2244483e142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Thus we have the Destination Earth project, where the Digital Twins are a subproject of.</a:t>
            </a:r>
            <a:endParaRPr/>
          </a:p>
          <a:p>
            <a:pPr indent="0" lvl="0" marL="0" rtl="0" algn="l">
              <a:spcBef>
                <a:spcPts val="0"/>
              </a:spcBef>
              <a:spcAft>
                <a:spcPts val="0"/>
              </a:spcAft>
              <a:buNone/>
            </a:pPr>
            <a:r>
              <a:rPr lang="en"/>
              <a:t>The goal is to create a </a:t>
            </a:r>
            <a:r>
              <a:rPr lang="en"/>
              <a:t>highlight</a:t>
            </a:r>
            <a:r>
              <a:rPr lang="en"/>
              <a:t> accurate digital twin at global scale, </a:t>
            </a:r>
            <a:endParaRPr/>
          </a:p>
          <a:p>
            <a:pPr indent="457200" lvl="0" marL="0" rtl="0" algn="l">
              <a:spcBef>
                <a:spcPts val="0"/>
              </a:spcBef>
              <a:spcAft>
                <a:spcPts val="0"/>
              </a:spcAft>
              <a:buNone/>
            </a:pPr>
            <a:r>
              <a:rPr lang="en"/>
              <a:t>which monitors, simulates, and predicts the intersection between natural phenomena and human activities</a:t>
            </a:r>
            <a:endParaRPr/>
          </a:p>
          <a:p>
            <a:pPr indent="0" lvl="0" marL="0" rtl="0" algn="l">
              <a:spcBef>
                <a:spcPts val="0"/>
              </a:spcBef>
              <a:spcAft>
                <a:spcPts val="0"/>
              </a:spcAft>
              <a:buNone/>
            </a:pPr>
            <a:r>
              <a:rPr lang="en"/>
              <a:t>Phase 1 finished last april and took 2 years.</a:t>
            </a:r>
            <a:endParaRPr/>
          </a:p>
          <a:p>
            <a:pPr indent="0" lvl="0" marL="0" rtl="0" algn="l">
              <a:spcBef>
                <a:spcPts val="0"/>
              </a:spcBef>
              <a:spcAft>
                <a:spcPts val="0"/>
              </a:spcAft>
              <a:buNone/>
            </a:pPr>
            <a:r>
              <a:rPr lang="en"/>
              <a:t>There are 3 or 4 other phases of 2 years </a:t>
            </a:r>
            <a:r>
              <a:rPr lang="en"/>
              <a:t>coming</a:t>
            </a:r>
            <a:r>
              <a:rPr lang="en"/>
              <a:t> up, so in total it will be a project till +-2030.</a:t>
            </a:r>
            <a:endParaRPr/>
          </a:p>
          <a:p>
            <a:pPr indent="0" lvl="0" marL="0" rtl="0" algn="l">
              <a:spcBef>
                <a:spcPts val="0"/>
              </a:spcBef>
              <a:spcAft>
                <a:spcPts val="0"/>
              </a:spcAft>
              <a:buNone/>
            </a:pPr>
            <a:r>
              <a:rPr lang="en"/>
              <a:t>In this first phase, we were able to achieve a 5km resolution as you can see in the left upper corner.</a:t>
            </a:r>
            <a:br>
              <a:rPr lang="en"/>
            </a:br>
            <a:r>
              <a:rPr lang="en"/>
              <a:t>	This is much more detailed than the 100km standard from before the project.</a:t>
            </a:r>
            <a:endParaRPr/>
          </a:p>
          <a:p>
            <a:pPr indent="457200" lvl="0" marL="0" rtl="0" algn="l">
              <a:spcBef>
                <a:spcPts val="0"/>
              </a:spcBef>
              <a:spcAft>
                <a:spcPts val="0"/>
              </a:spcAft>
              <a:buNone/>
            </a:pPr>
            <a:r>
              <a:rPr lang="en"/>
              <a:t>Russia is actually cold now for example.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One important thing is that we do not use 1 model, but 3 different ones.</a:t>
            </a:r>
            <a:endParaRPr/>
          </a:p>
          <a:p>
            <a:pPr indent="0" lvl="0" marL="0" rtl="0" algn="l">
              <a:spcBef>
                <a:spcPts val="0"/>
              </a:spcBef>
              <a:spcAft>
                <a:spcPts val="0"/>
              </a:spcAft>
              <a:buNone/>
            </a:pPr>
            <a:r>
              <a:rPr lang="en"/>
              <a:t>Each model has a bit of a bias towards some part of the physics.</a:t>
            </a:r>
            <a:br>
              <a:rPr lang="en"/>
            </a:br>
            <a:r>
              <a:rPr lang="en"/>
              <a:t>It is super complex to get it exactly right, because the laws of physics are incredibly complex.</a:t>
            </a:r>
            <a:br>
              <a:rPr lang="en"/>
            </a:br>
            <a:r>
              <a:rPr lang="en"/>
              <a:t>Instead of optimizing 1 model, we have 3 and take the </a:t>
            </a:r>
            <a:r>
              <a:rPr lang="en"/>
              <a:t>average of them for the predictions.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One of these simulations takes multiple months for a 50 year prediction.</a:t>
            </a:r>
            <a:endParaRPr/>
          </a:p>
          <a:p>
            <a:pPr indent="0" lvl="0" marL="0" rtl="0" algn="l">
              <a:spcBef>
                <a:spcPts val="0"/>
              </a:spcBef>
              <a:spcAft>
                <a:spcPts val="0"/>
              </a:spcAft>
              <a:buNone/>
            </a:pPr>
            <a:r>
              <a:rPr lang="en"/>
              <a:t>It requires 300+ supercomputing nodes to achieve this simulation speed.</a:t>
            </a:r>
            <a:endParaRPr/>
          </a:p>
          <a:p>
            <a:pPr indent="0" lvl="0" marL="0" rtl="0" algn="l">
              <a:spcBef>
                <a:spcPts val="0"/>
              </a:spcBef>
              <a:spcAft>
                <a:spcPts val="0"/>
              </a:spcAft>
              <a:buNone/>
            </a:pPr>
            <a:r>
              <a:rPr lang="en"/>
              <a:t>	As you can imagine, this takes a lot of power as well.</a:t>
            </a:r>
            <a:endParaRPr/>
          </a:p>
          <a:p>
            <a:pPr indent="0" lvl="0" marL="0" rtl="0" algn="l">
              <a:spcBef>
                <a:spcPts val="0"/>
              </a:spcBef>
              <a:spcAft>
                <a:spcPts val="0"/>
              </a:spcAft>
              <a:buNone/>
            </a:pPr>
            <a:r>
              <a:rPr lang="en"/>
              <a:t>Lastly, we have to develop the models to run on 3 different EuroHPC supercomputers.</a:t>
            </a:r>
            <a:endParaRPr/>
          </a:p>
          <a:p>
            <a:pPr indent="0" lvl="0" marL="0" rtl="0" algn="l">
              <a:spcBef>
                <a:spcPts val="0"/>
              </a:spcBef>
              <a:spcAft>
                <a:spcPts val="0"/>
              </a:spcAft>
              <a:buNone/>
            </a:pPr>
            <a:r>
              <a:rPr lang="en"/>
              <a:t>	Each have different architectures so the portability becomes a bit of a problem, but about that later more.</a:t>
            </a:r>
            <a:endParaRPr/>
          </a:p>
          <a:p>
            <a:pPr indent="0" lvl="0" marL="0" rtl="0" algn="l">
              <a:spcBef>
                <a:spcPts val="0"/>
              </a:spcBef>
              <a:spcAft>
                <a:spcPts val="0"/>
              </a:spcAft>
              <a:buNone/>
            </a:pPr>
            <a:r>
              <a:rPr lang="en"/>
              <a:t>	But performance is critical, so we tune the models to work as best as possible.</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6" name="Shape 1746"/>
        <p:cNvGrpSpPr/>
        <p:nvPr/>
      </p:nvGrpSpPr>
      <p:grpSpPr>
        <a:xfrm>
          <a:off x="0" y="0"/>
          <a:ext cx="0" cy="0"/>
          <a:chOff x="0" y="0"/>
          <a:chExt cx="0" cy="0"/>
        </a:xfrm>
      </p:grpSpPr>
      <p:sp>
        <p:nvSpPr>
          <p:cNvPr id="1747" name="Google Shape;1747;g2d612bc84fd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8" name="Google Shape;1748;g2d612bc84fd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Let me </a:t>
            </a:r>
            <a:r>
              <a:rPr lang="en">
                <a:solidFill>
                  <a:schemeClr val="dk1"/>
                </a:solidFill>
              </a:rPr>
              <a:t>enlarge the top rows so you can see better.</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These numbers are for 10 time steps, so 10 calls means that there is 1 call per time step.</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blue kernels are the ones that we were investigating, since they looked the most promising as they took more than 3% of the computation time.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green kernels also took significant time, but they had 60 calls, which means they are </a:t>
            </a:r>
            <a:r>
              <a:rPr lang="en">
                <a:solidFill>
                  <a:schemeClr val="dk1"/>
                </a:solidFill>
              </a:rPr>
              <a:t>called</a:t>
            </a:r>
            <a:r>
              <a:rPr lang="en">
                <a:solidFill>
                  <a:schemeClr val="dk1"/>
                </a:solidFill>
              </a:rPr>
              <a:t> 6 times.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This gives a bit of a skewed view, since you have 6 </a:t>
            </a:r>
            <a:r>
              <a:rPr lang="en">
                <a:solidFill>
                  <a:schemeClr val="dk1"/>
                </a:solidFill>
              </a:rPr>
              <a:t>times the overhead of calling the function.</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It could still be interesting to analyze, but with limited time we </a:t>
            </a:r>
            <a:r>
              <a:rPr lang="en">
                <a:solidFill>
                  <a:schemeClr val="dk1"/>
                </a:solidFill>
              </a:rPr>
              <a:t>preferred</a:t>
            </a:r>
            <a:r>
              <a:rPr lang="en">
                <a:solidFill>
                  <a:schemeClr val="dk1"/>
                </a:solidFill>
              </a:rPr>
              <a:t> to analyze the others.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And lastly we have the yellow kernels, which are system or library calls.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This is code that is called from another kernel and is not written by our client.</a:t>
            </a:r>
            <a:br>
              <a:rPr lang="en">
                <a:solidFill>
                  <a:schemeClr val="dk1"/>
                </a:solidFill>
              </a:rPr>
            </a:br>
            <a:r>
              <a:rPr lang="en">
                <a:solidFill>
                  <a:schemeClr val="dk1"/>
                </a:solidFill>
              </a:rPr>
              <a:t>Hence, they cannot optimize these codes.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So let me show you how we would analyze a single kernel.</a:t>
            </a:r>
            <a:br>
              <a:rPr lang="en">
                <a:solidFill>
                  <a:schemeClr val="dk1"/>
                </a:solidFill>
              </a:rPr>
            </a:br>
            <a:r>
              <a:rPr lang="en">
                <a:solidFill>
                  <a:schemeClr val="dk1"/>
                </a:solidFill>
              </a:rPr>
              <a:t>We could for example take a look at the top one, called easre1b with around 20% of computation time.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GPU Icon:</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2"/>
              </a:rPr>
              <a:t>https://www.flaticon.com/free-icon/gpu_4617742</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7" name="Shape 1757"/>
        <p:cNvGrpSpPr/>
        <p:nvPr/>
      </p:nvGrpSpPr>
      <p:grpSpPr>
        <a:xfrm>
          <a:off x="0" y="0"/>
          <a:ext cx="0" cy="0"/>
          <a:chOff x="0" y="0"/>
          <a:chExt cx="0" cy="0"/>
        </a:xfrm>
      </p:grpSpPr>
      <p:sp>
        <p:nvSpPr>
          <p:cNvPr id="1758" name="Google Shape;1758;g30fccb45b1c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9" name="Google Shape;1759;g30fccb45b1c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To get performance metrics on a kernel, we </a:t>
            </a:r>
            <a:r>
              <a:rPr lang="en">
                <a:solidFill>
                  <a:schemeClr val="dk1"/>
                </a:solidFill>
              </a:rPr>
              <a:t>have to collect so called hardware counters.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These are shown in the back of the header.</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GPU Icon:</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2"/>
              </a:rPr>
              <a:t>https://www.flaticon.com/free-icon/gpu_4617742</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7" name="Shape 1767"/>
        <p:cNvGrpSpPr/>
        <p:nvPr/>
      </p:nvGrpSpPr>
      <p:grpSpPr>
        <a:xfrm>
          <a:off x="0" y="0"/>
          <a:ext cx="0" cy="0"/>
          <a:chOff x="0" y="0"/>
          <a:chExt cx="0" cy="0"/>
        </a:xfrm>
      </p:grpSpPr>
      <p:sp>
        <p:nvSpPr>
          <p:cNvPr id="1768" name="Google Shape;1768;g2d612bc84fd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9" name="Google Shape;1769;g2d612bc84fd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To get performance metrics on a kernel, we have to collect so called hardware counters.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You write these in a file called rocprof_counters.txt, but they are also shown in the back of the header.</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And so for each kernel, we collect the value of these counters, for each time step, and for different </a:t>
            </a:r>
            <a:r>
              <a:rPr lang="en">
                <a:solidFill>
                  <a:schemeClr val="dk1"/>
                </a:solidFill>
              </a:rPr>
              <a:t>workloads.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There is no default visualization, and thus I have written my own matrix visualization of these counters for different workloads.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GPU Icon:</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2"/>
              </a:rPr>
              <a:t>https://www.flaticon.com/free-icon/gpu_4617742</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2" name="Shape 1782"/>
        <p:cNvGrpSpPr/>
        <p:nvPr/>
      </p:nvGrpSpPr>
      <p:grpSpPr>
        <a:xfrm>
          <a:off x="0" y="0"/>
          <a:ext cx="0" cy="0"/>
          <a:chOff x="0" y="0"/>
          <a:chExt cx="0" cy="0"/>
        </a:xfrm>
      </p:grpSpPr>
      <p:sp>
        <p:nvSpPr>
          <p:cNvPr id="1783" name="Google Shape;1783;g30fccb45b1c_0_2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4" name="Google Shape;1784;g30fccb45b1c_0_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Here you can see that visualization, which is very much like the CPU Modelfactors of Paraver.</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columns are different workloads, or grid sizes, which were also used for the memory plot.</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rows are the hardware counters that we test for.</a:t>
            </a:r>
            <a:endParaRPr>
              <a:solidFill>
                <a:schemeClr val="dk1"/>
              </a:solidFill>
            </a:endParaRPr>
          </a:p>
          <a:p>
            <a:pPr indent="0" lvl="0" marL="0" rtl="0" algn="l">
              <a:spcBef>
                <a:spcPts val="0"/>
              </a:spcBef>
              <a:spcAft>
                <a:spcPts val="0"/>
              </a:spcAft>
              <a:buClr>
                <a:schemeClr val="dk1"/>
              </a:buClr>
              <a:buSzPts val="1100"/>
              <a:buFont typeface="Arial"/>
              <a:buNone/>
            </a:pPr>
            <a:br>
              <a:rPr lang="en">
                <a:solidFill>
                  <a:schemeClr val="dk1"/>
                </a:solidFill>
              </a:rPr>
            </a:br>
            <a:r>
              <a:rPr lang="en">
                <a:solidFill>
                  <a:schemeClr val="dk1"/>
                </a:solidFill>
              </a:rPr>
              <a:t>I won't get into detail what each hardware counter resembles, but I'd say it's easy to see what the problem is with this kernel.</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L2CacheHit rate goes down from 88.93% to 10.81% when increasing the workload.</a:t>
            </a:r>
            <a:br>
              <a:rPr lang="en">
                <a:solidFill>
                  <a:schemeClr val="dk1"/>
                </a:solidFill>
              </a:rPr>
            </a:br>
            <a:r>
              <a:rPr lang="en">
                <a:solidFill>
                  <a:schemeClr val="dk1"/>
                </a:solidFill>
              </a:rPr>
              <a:t>At the same time we see the VALUBusy metric go down from 24.45% to 7.60%.</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So </a:t>
            </a:r>
            <a:r>
              <a:rPr lang="en">
                <a:solidFill>
                  <a:schemeClr val="dk1"/>
                </a:solidFill>
              </a:rPr>
              <a:t>clearly</a:t>
            </a:r>
            <a:r>
              <a:rPr lang="en">
                <a:solidFill>
                  <a:schemeClr val="dk1"/>
                </a:solidFill>
              </a:rPr>
              <a:t>, we have a lot of memory loads that make the computational ALU </a:t>
            </a:r>
            <a:r>
              <a:rPr lang="en">
                <a:solidFill>
                  <a:schemeClr val="dk1"/>
                </a:solidFill>
              </a:rPr>
              <a:t>units</a:t>
            </a:r>
            <a:r>
              <a:rPr lang="en">
                <a:solidFill>
                  <a:schemeClr val="dk1"/>
                </a:solidFill>
              </a:rPr>
              <a:t> wait.</a:t>
            </a:r>
            <a:br>
              <a:rPr lang="en">
                <a:solidFill>
                  <a:schemeClr val="dk1"/>
                </a:solidFill>
              </a:rPr>
            </a:br>
            <a:r>
              <a:rPr lang="en">
                <a:solidFill>
                  <a:schemeClr val="dk1"/>
                </a:solidFill>
              </a:rPr>
              <a:t>Hence, our advice is to optimize the memory layout for this kernel.</a:t>
            </a:r>
            <a:br>
              <a:rPr lang="en">
                <a:solidFill>
                  <a:schemeClr val="dk1"/>
                </a:solidFill>
              </a:rPr>
            </a:br>
            <a:r>
              <a:rPr lang="en">
                <a:solidFill>
                  <a:schemeClr val="dk1"/>
                </a:solidFill>
              </a:rPr>
              <a:t>We expect quite an improvement, since it took close to 20% of the computational time.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GPU Icon:</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2"/>
              </a:rPr>
              <a:t>https://www.flaticon.com/free-icon/gpu_4617742</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1" name="Shape 1791"/>
        <p:cNvGrpSpPr/>
        <p:nvPr/>
      </p:nvGrpSpPr>
      <p:grpSpPr>
        <a:xfrm>
          <a:off x="0" y="0"/>
          <a:ext cx="0" cy="0"/>
          <a:chOff x="0" y="0"/>
          <a:chExt cx="0" cy="0"/>
        </a:xfrm>
      </p:grpSpPr>
      <p:sp>
        <p:nvSpPr>
          <p:cNvPr id="1792" name="Google Shape;1792;g2d612bc84fd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3" name="Google Shape;1793;g2d612bc84fd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thus you can see, we have many different ways to visualize the performance of a model.</a:t>
            </a:r>
            <a:endParaRPr/>
          </a:p>
          <a:p>
            <a:pPr indent="0" lvl="0" marL="0" rtl="0" algn="l">
              <a:spcBef>
                <a:spcPts val="0"/>
              </a:spcBef>
              <a:spcAft>
                <a:spcPts val="0"/>
              </a:spcAft>
              <a:buNone/>
            </a:pPr>
            <a:r>
              <a:rPr lang="en"/>
              <a:t>In this presentation we only covered the tip of the iceberg, but you can go much deeper into questions like why a model is computing more/less in certain regions.</a:t>
            </a:r>
            <a:endParaRPr/>
          </a:p>
          <a:p>
            <a:pPr indent="0" lvl="0" marL="0" rtl="0" algn="l">
              <a:spcBef>
                <a:spcPts val="0"/>
              </a:spcBef>
              <a:spcAft>
                <a:spcPts val="0"/>
              </a:spcAft>
              <a:buNone/>
            </a:pPr>
            <a:r>
              <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7" name="Shape 1807"/>
        <p:cNvGrpSpPr/>
        <p:nvPr/>
      </p:nvGrpSpPr>
      <p:grpSpPr>
        <a:xfrm>
          <a:off x="0" y="0"/>
          <a:ext cx="0" cy="0"/>
          <a:chOff x="0" y="0"/>
          <a:chExt cx="0" cy="0"/>
        </a:xfrm>
      </p:grpSpPr>
      <p:sp>
        <p:nvSpPr>
          <p:cNvPr id="1808" name="Google Shape;1808;g310289a2684_0_2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9" name="Google Shape;1809;g310289a2684_0_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That sums up my quick overview of how to detect</a:t>
            </a:r>
            <a:endParaRPr/>
          </a:p>
          <a:p>
            <a:pPr indent="0" lvl="0" marL="0" rtl="0" algn="l">
              <a:spcBef>
                <a:spcPts val="0"/>
              </a:spcBef>
              <a:spcAft>
                <a:spcPts val="0"/>
              </a:spcAft>
              <a:buNone/>
            </a:pPr>
            <a:r>
              <a:rPr lang="en"/>
              <a:t>	Communication inefficiencies on the CPU</a:t>
            </a:r>
            <a:endParaRPr/>
          </a:p>
          <a:p>
            <a:pPr indent="0" lvl="0" marL="0" rtl="0" algn="l">
              <a:spcBef>
                <a:spcPts val="0"/>
              </a:spcBef>
              <a:spcAft>
                <a:spcPts val="0"/>
              </a:spcAft>
              <a:buNone/>
            </a:pPr>
            <a:r>
              <a:rPr lang="en"/>
              <a:t>	And memory issues on the GPU</a:t>
            </a:r>
            <a:endParaRPr/>
          </a:p>
          <a:p>
            <a:pPr indent="0" lvl="0" marL="0" rtl="0" algn="l">
              <a:spcBef>
                <a:spcPts val="0"/>
              </a:spcBef>
              <a:spcAft>
                <a:spcPts val="0"/>
              </a:spcAft>
              <a:buNone/>
            </a:pPr>
            <a:r>
              <a:rPr lang="en"/>
              <a:t>Of course, there is much much more to explain, but I hope this got you a bit triggered to think more about the performance of you code </a:t>
            </a:r>
            <a:r>
              <a:rPr lang="en"/>
              <a:t>when</a:t>
            </a:r>
            <a:r>
              <a:rPr lang="en"/>
              <a:t> you program.</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To close my talk, I</a:t>
            </a:r>
            <a:r>
              <a:rPr lang="en"/>
              <a:t>'d like to end on a positive note.</a:t>
            </a:r>
            <a:br>
              <a:rPr lang="en"/>
            </a:br>
            <a:r>
              <a:rPr lang="en"/>
              <a:t>Climate change is getting worse and worse, but the Earth is still trying to adapt.</a:t>
            </a:r>
            <a:br>
              <a:rPr lang="en"/>
            </a:br>
            <a:r>
              <a:rPr lang="en"/>
              <a:t>And many of the important climate systems still live.</a:t>
            </a:r>
            <a:endParaRPr/>
          </a:p>
          <a:p>
            <a:pPr indent="0" lvl="0" marL="0" rtl="0" algn="l">
              <a:spcBef>
                <a:spcPts val="0"/>
              </a:spcBef>
              <a:spcAft>
                <a:spcPts val="0"/>
              </a:spcAft>
              <a:buNone/>
            </a:pPr>
            <a:r>
              <a:rPr lang="en"/>
              <a:t>So I want to show you our latest visualizations of the earth, which shows many climate related phenomena.</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3" name="Shape 1813"/>
        <p:cNvGrpSpPr/>
        <p:nvPr/>
      </p:nvGrpSpPr>
      <p:grpSpPr>
        <a:xfrm>
          <a:off x="0" y="0"/>
          <a:ext cx="0" cy="0"/>
          <a:chOff x="0" y="0"/>
          <a:chExt cx="0" cy="0"/>
        </a:xfrm>
      </p:grpSpPr>
      <p:sp>
        <p:nvSpPr>
          <p:cNvPr id="1814" name="Google Shape;1814;g310289a268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5" name="Google Shape;1815;g310289a268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https://www.youtube.com/watch?v=hhJW0RBq0hA&amp;list=PLbABsNMD2jhy5zsINz9VIuOzVsrM0_vwu</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0:00-0:45: clouds forming and moving + </a:t>
            </a:r>
            <a:r>
              <a:rPr lang="en"/>
              <a:t>hurricanes</a:t>
            </a:r>
            <a:endParaRPr/>
          </a:p>
          <a:p>
            <a:pPr indent="0" lvl="0" marL="0" rtl="0" algn="l">
              <a:spcBef>
                <a:spcPts val="0"/>
              </a:spcBef>
              <a:spcAft>
                <a:spcPts val="0"/>
              </a:spcAft>
              <a:buNone/>
            </a:pPr>
            <a:r>
              <a:rPr lang="en"/>
              <a:t>1:12-3:00: earth </a:t>
            </a:r>
            <a:r>
              <a:rPr lang="en"/>
              <a:t>heightmap</a:t>
            </a:r>
            <a:r>
              <a:rPr lang="en"/>
              <a:t>, sea temperature streams, </a:t>
            </a:r>
            <a:endParaRPr/>
          </a:p>
          <a:p>
            <a:pPr indent="0" lvl="0" marL="0" rtl="0" algn="l">
              <a:spcBef>
                <a:spcPts val="0"/>
              </a:spcBef>
              <a:spcAft>
                <a:spcPts val="0"/>
              </a:spcAft>
              <a:buNone/>
            </a:pPr>
            <a:r>
              <a:rPr lang="en"/>
              <a:t>5:10-6:30: wind map, to pressure + temperature map, heart beat from day night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Total: 45+108+80=233s = 3:53m</a:t>
            </a: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1" name="Shape 1821"/>
        <p:cNvGrpSpPr/>
        <p:nvPr/>
      </p:nvGrpSpPr>
      <p:grpSpPr>
        <a:xfrm>
          <a:off x="0" y="0"/>
          <a:ext cx="0" cy="0"/>
          <a:chOff x="0" y="0"/>
          <a:chExt cx="0" cy="0"/>
        </a:xfrm>
      </p:grpSpPr>
      <p:sp>
        <p:nvSpPr>
          <p:cNvPr id="1822" name="Google Shape;1822;g310289a2684_0_27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3" name="Google Shape;1823;g310289a2684_0_27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
              <a:t>That was all from my side.</a:t>
            </a:r>
            <a:br>
              <a:rPr lang="en"/>
            </a:br>
            <a:r>
              <a:rPr lang="en"/>
              <a:t>I hope you learned </a:t>
            </a:r>
            <a:r>
              <a:rPr lang="en"/>
              <a:t>something</a:t>
            </a:r>
            <a:r>
              <a:rPr lang="en"/>
              <a:t> about climate modellen or performance engineering.</a:t>
            </a:r>
            <a:endParaRPr/>
          </a:p>
          <a:p>
            <a:pPr indent="0" lvl="0" marL="0" marR="0" rtl="0" algn="l">
              <a:lnSpc>
                <a:spcPct val="100000"/>
              </a:lnSpc>
              <a:spcBef>
                <a:spcPts val="0"/>
              </a:spcBef>
              <a:spcAft>
                <a:spcPts val="0"/>
              </a:spcAft>
              <a:buClr>
                <a:schemeClr val="dk1"/>
              </a:buClr>
              <a:buSzPts val="1200"/>
              <a:buFont typeface="Calibri"/>
              <a:buNone/>
            </a:pPr>
            <a:r>
              <a:rPr lang="en"/>
              <a:t>Here you have my contact information in case you want to contact me later, but please ask any questions you have now as well.</a:t>
            </a:r>
            <a:endParaRPr/>
          </a:p>
          <a:p>
            <a:pPr indent="0" lvl="0" marL="0" marR="0" rtl="0" algn="l">
              <a:lnSpc>
                <a:spcPct val="100000"/>
              </a:lnSpc>
              <a:spcBef>
                <a:spcPts val="0"/>
              </a:spcBef>
              <a:spcAft>
                <a:spcPts val="0"/>
              </a:spcAft>
              <a:buClr>
                <a:schemeClr val="dk1"/>
              </a:buClr>
              <a:buSzPts val="1200"/>
              <a:buFont typeface="Calibri"/>
              <a:buNone/>
            </a:pPr>
            <a:r>
              <a:rPr lang="en"/>
              <a:t>Thank you!</a:t>
            </a:r>
            <a:endParaRPr/>
          </a:p>
        </p:txBody>
      </p:sp>
      <p:sp>
        <p:nvSpPr>
          <p:cNvPr id="1824" name="Google Shape;1824;g310289a2684_0_27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244483e142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244483e142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so you might wonder, what does it </a:t>
            </a:r>
            <a:r>
              <a:rPr lang="en"/>
              <a:t>take to run a model?</a:t>
            </a:r>
            <a:br>
              <a:rPr lang="en"/>
            </a:br>
            <a:r>
              <a:rPr lang="en"/>
              <a:t>Well, for sure you will need a workflow manager.</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AutoSubmit is our in-house open-source workflow manager, that is specially created for running climate simulations.</a:t>
            </a:r>
            <a:br>
              <a:rPr lang="en"/>
            </a:br>
            <a:r>
              <a:rPr lang="en"/>
              <a:t>It gives scientists options for preparing, launching, and analyzing climate simulations.</a:t>
            </a:r>
            <a:endParaRPr/>
          </a:p>
          <a:p>
            <a:pPr indent="0" lvl="0" marL="0" rtl="0" algn="l">
              <a:spcBef>
                <a:spcPts val="0"/>
              </a:spcBef>
              <a:spcAft>
                <a:spcPts val="0"/>
              </a:spcAft>
              <a:buNone/>
            </a:pPr>
            <a:r>
              <a:rPr lang="en"/>
              <a:t>As you can see here, it has different configurations we can choose from, depending on the simulation we want to run.</a:t>
            </a:r>
            <a:endParaRPr/>
          </a:p>
          <a:p>
            <a:pPr indent="0" lvl="0" marL="0" rtl="0" algn="l">
              <a:spcBef>
                <a:spcPts val="0"/>
              </a:spcBef>
              <a:spcAft>
                <a:spcPts val="0"/>
              </a:spcAft>
              <a:buNone/>
            </a:pPr>
            <a:r>
              <a:rPr lang="en"/>
              <a:t>There is the </a:t>
            </a:r>
            <a:r>
              <a:rPr lang="en"/>
              <a:t>"</a:t>
            </a:r>
            <a:r>
              <a:rPr lang="en"/>
              <a:t>Model Workflow</a:t>
            </a:r>
            <a:r>
              <a:rPr lang="en"/>
              <a:t>"</a:t>
            </a:r>
            <a:r>
              <a:rPr lang="en"/>
              <a:t> and the </a:t>
            </a:r>
            <a:r>
              <a:rPr lang="en"/>
              <a:t>"</a:t>
            </a:r>
            <a:r>
              <a:rPr lang="en"/>
              <a:t>Applications Workflow</a:t>
            </a:r>
            <a:r>
              <a:rPr lang="en"/>
              <a:t>"</a:t>
            </a:r>
            <a:r>
              <a:rPr lang="en"/>
              <a:t>.</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SSP = Shared Socioeconomic Pathways</a:t>
            </a:r>
            <a:br>
              <a:rPr lang="en"/>
            </a:br>
            <a:r>
              <a:rPr lang="en" u="sng">
                <a:solidFill>
                  <a:schemeClr val="hlink"/>
                </a:solidFill>
                <a:hlinkClick r:id="rId2"/>
              </a:rPr>
              <a:t>https://www.carbonbrief.org/explainer-how-shared-socioeconomic-pathways-explore-future-climate-change/</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146fab02d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146fab02d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Let</a:t>
            </a:r>
            <a:r>
              <a:rPr lang="en"/>
              <a:t>'s focus on the application workflow first.</a:t>
            </a:r>
            <a:br>
              <a:rPr lang="en"/>
            </a:br>
            <a:r>
              <a:rPr lang="en"/>
              <a:t>Here you have three parts, of which the first one is to select a high-performance computer (HPC).</a:t>
            </a:r>
            <a:br>
              <a:rPr lang="en"/>
            </a:br>
            <a:r>
              <a:rPr lang="en"/>
              <a:t>Then on the 2nd column, we have different applications that analyze the experiments.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These correspond to the impact sector applications that we have seen before.</a:t>
            </a:r>
            <a:br>
              <a:rPr lang="en"/>
            </a:br>
            <a:r>
              <a:rPr lang="en"/>
              <a:t>All of these need to read data from experiments, which is the last column.</a:t>
            </a:r>
            <a:endParaRPr/>
          </a:p>
          <a:p>
            <a:pPr indent="0" lvl="0" marL="0" rtl="0" algn="l">
              <a:spcBef>
                <a:spcPts val="0"/>
              </a:spcBef>
              <a:spcAft>
                <a:spcPts val="0"/>
              </a:spcAft>
              <a:buNone/>
            </a:pPr>
            <a:r>
              <a:rPr lang="en"/>
              <a:t>So this is </a:t>
            </a:r>
            <a:r>
              <a:rPr lang="en"/>
              <a:t>really</a:t>
            </a:r>
            <a:r>
              <a:rPr lang="en"/>
              <a:t> easy. Load data, run the </a:t>
            </a:r>
            <a:r>
              <a:rPr lang="en"/>
              <a:t>applications</a:t>
            </a:r>
            <a:r>
              <a:rPr lang="en"/>
              <a:t> on HPC, </a:t>
            </a:r>
            <a:r>
              <a:rPr lang="en"/>
              <a:t>and</a:t>
            </a:r>
            <a:r>
              <a:rPr lang="en"/>
              <a:t> have a climate researcher look at the data.</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13c2727efe_5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313c2727efe_5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Then we can also look at the Model Workflow.</a:t>
            </a:r>
            <a:endParaRPr/>
          </a:p>
          <a:p>
            <a:pPr indent="0" lvl="0" marL="0" rtl="0" algn="l">
              <a:spcBef>
                <a:spcPts val="0"/>
              </a:spcBef>
              <a:spcAft>
                <a:spcPts val="0"/>
              </a:spcAft>
              <a:buNone/>
            </a:pPr>
            <a:r>
              <a:rPr lang="en"/>
              <a:t>This is the part where we actually start up simulations.</a:t>
            </a:r>
            <a:br>
              <a:rPr lang="en"/>
            </a:br>
            <a:endParaRPr/>
          </a:p>
          <a:p>
            <a:pPr indent="0" lvl="0" marL="0" rtl="0" algn="l">
              <a:spcBef>
                <a:spcPts val="0"/>
              </a:spcBef>
              <a:spcAft>
                <a:spcPts val="0"/>
              </a:spcAft>
              <a:buNone/>
            </a:pPr>
            <a:r>
              <a:rPr lang="en"/>
              <a:t>In the first column we select the simulation type that we want to do.</a:t>
            </a:r>
            <a:br>
              <a:rPr lang="en"/>
            </a:br>
            <a:r>
              <a:rPr lang="en"/>
              <a:t>The meaning of SSP doesn</a:t>
            </a:r>
            <a:r>
              <a:rPr lang="en"/>
              <a:t>'t matter </a:t>
            </a:r>
            <a:r>
              <a:rPr lang="en"/>
              <a:t>much for this talk, but it's basically some socio-economic situations.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Then in the 2nd column we select the grid size of the model, like we saw before.</a:t>
            </a:r>
            <a:endParaRPr/>
          </a:p>
          <a:p>
            <a:pPr indent="0" lvl="0" marL="0" rtl="0" algn="l">
              <a:spcBef>
                <a:spcPts val="0"/>
              </a:spcBef>
              <a:spcAft>
                <a:spcPts val="0"/>
              </a:spcAft>
              <a:buNone/>
            </a:pPr>
            <a:r>
              <a:rPr lang="en"/>
              <a:t>	We typically run with a 10km resolution for development and official 5km during simulations</a:t>
            </a:r>
            <a:endParaRPr/>
          </a:p>
          <a:p>
            <a:pPr indent="0" lvl="0" marL="0" rtl="0" algn="l">
              <a:spcBef>
                <a:spcPts val="0"/>
              </a:spcBef>
              <a:spcAft>
                <a:spcPts val="0"/>
              </a:spcAft>
              <a:buNone/>
            </a:pPr>
            <a:r>
              <a:rPr lang="en"/>
              <a:t>	</a:t>
            </a:r>
            <a:r>
              <a:rPr i="1" lang="en"/>
              <a:t>NEXT SLIDE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solidFill>
                  <a:schemeClr val="dk1"/>
                </a:solidFill>
              </a:rPr>
              <a:t>SSP = Shared Socioeconomic Pathways</a:t>
            </a:r>
            <a:br>
              <a:rPr lang="en">
                <a:solidFill>
                  <a:schemeClr val="dk1"/>
                </a:solidFill>
              </a:rPr>
            </a:br>
            <a:r>
              <a:rPr lang="en" u="sng">
                <a:solidFill>
                  <a:schemeClr val="hlink"/>
                </a:solidFill>
                <a:hlinkClick r:id="rId2"/>
              </a:rPr>
              <a:t>https://www.carbonbrief.org/explainer-how-shared-socioeconomic-pathways-explore-future-climate-change/</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146fab02da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146fab02da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VIDEO PLAYS AUTOMATICALLY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this video you can see how the different grids are relative to each other.</a:t>
            </a:r>
            <a:br>
              <a:rPr lang="en"/>
            </a:br>
            <a:r>
              <a:rPr lang="en"/>
              <a:t>This is managed through something called HEALPix. </a:t>
            </a:r>
            <a:endParaRPr/>
          </a:p>
          <a:p>
            <a:pPr indent="0" lvl="0" marL="0" rtl="0" algn="l">
              <a:spcBef>
                <a:spcPts val="0"/>
              </a:spcBef>
              <a:spcAft>
                <a:spcPts val="0"/>
              </a:spcAft>
              <a:buNone/>
            </a:pPr>
            <a:r>
              <a:rPr lang="en"/>
              <a:t>It</a:t>
            </a:r>
            <a:r>
              <a:rPr lang="en"/>
              <a:t>'s </a:t>
            </a:r>
            <a:r>
              <a:rPr lang="en"/>
              <a:t>a </a:t>
            </a:r>
            <a:r>
              <a:rPr lang="en"/>
              <a:t>pixelation</a:t>
            </a:r>
            <a:r>
              <a:rPr lang="en"/>
              <a:t> algorithm for sphere-like geometry, where each pixel always covers the same amount of area.</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146fab02da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3146fab02da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Then in the 3rd column we select what model to run.</a:t>
            </a:r>
            <a:br>
              <a:rPr lang="en"/>
            </a:br>
            <a:r>
              <a:rPr lang="en"/>
              <a:t>Like I said </a:t>
            </a:r>
            <a:r>
              <a:rPr lang="en"/>
              <a:t>before, we have 3 models that we develop for averaging out biases.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IFS is an atmosphere model, which is coupled with a sea model.</a:t>
            </a:r>
            <a:br>
              <a:rPr lang="en"/>
            </a:br>
            <a:r>
              <a:rPr lang="en"/>
              <a:t>In case of the first 2 options, the sea models are called NEMO and FESOM.</a:t>
            </a:r>
            <a:br>
              <a:rPr lang="en"/>
            </a:br>
            <a:r>
              <a:rPr lang="en"/>
              <a:t>Hence you can imagine how difficult the sea is to model, especially the sea ice.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Lastly we have ICON, which is a singular model which combines an atmosphere and a sea part.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Then in the 4th column we have the different supercomputers that we have to develop for, which I'll cover later.</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146fab02da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3146fab02da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Going back to the full picture, this is basically what is required for running a </a:t>
            </a:r>
            <a:r>
              <a:rPr lang="en"/>
              <a:t>climate</a:t>
            </a:r>
            <a:r>
              <a:rPr lang="en"/>
              <a:t> model.</a:t>
            </a:r>
            <a:br>
              <a:rPr lang="en"/>
            </a:br>
            <a:r>
              <a:rPr lang="en"/>
              <a:t>Note the </a:t>
            </a:r>
            <a:r>
              <a:rPr lang="en"/>
              <a:t>"End-to-End" workflow in blue, which basically forwards the output data straight to the apps, which eliminates the storage.</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146fab02da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3146fab02da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thus if you combine everything together, you will be able to simulate the earth on different resolutions.</a:t>
            </a:r>
            <a:br>
              <a:rPr lang="en"/>
            </a:br>
            <a:r>
              <a:rPr lang="en"/>
              <a:t>Here you can see the different resolutions for the sea part.</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310289a2684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310289a2684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That sums up my introduction to climate modelling, and we can talk about what my team does.</a:t>
            </a:r>
            <a:endParaRPr/>
          </a:p>
          <a:p>
            <a:pPr indent="0" lvl="0" marL="0" rtl="0" algn="l">
              <a:spcBef>
                <a:spcPts val="0"/>
              </a:spcBef>
              <a:spcAft>
                <a:spcPts val="0"/>
              </a:spcAft>
              <a:buNone/>
            </a:pPr>
            <a:r>
              <a:rPr lang="en"/>
              <a:t>As the Performance team, we look at models and try to understand inefficiencies that we can improve upon.</a:t>
            </a:r>
            <a:endParaRPr/>
          </a:p>
          <a:p>
            <a:pPr indent="0" lvl="0" marL="0" rtl="0" algn="l">
              <a:spcBef>
                <a:spcPts val="0"/>
              </a:spcBef>
              <a:spcAft>
                <a:spcPts val="0"/>
              </a:spcAft>
              <a:buNone/>
            </a:pPr>
            <a:r>
              <a:rPr lang="en"/>
              <a:t>Climate models are generally written by climate scientists, and thus their performance is not really optimal for the modern day systems.</a:t>
            </a:r>
            <a:endParaRPr/>
          </a:p>
          <a:p>
            <a:pPr indent="0" lvl="0" marL="0" rtl="0" algn="l">
              <a:spcBef>
                <a:spcPts val="0"/>
              </a:spcBef>
              <a:spcAft>
                <a:spcPts val="0"/>
              </a:spcAft>
              <a:buNone/>
            </a:pPr>
            <a:r>
              <a:rPr lang="en"/>
              <a:t>Let me explain a bit what performance engineering is about.</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2244483e142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2244483e142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what is performance engineering?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One might think that performance engineering is about fully utilizing a system.</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However, that</a:t>
            </a:r>
            <a:r>
              <a:rPr lang="en"/>
              <a:t>'s not really the case.</a:t>
            </a:r>
            <a:br>
              <a:rPr lang="en"/>
            </a:br>
            <a:r>
              <a:rPr lang="en"/>
              <a:t>More optimally utilizing the system is our solution to some problems organizations face.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10289a2684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10289a2684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Short</a:t>
            </a:r>
            <a:endParaRPr/>
          </a:p>
          <a:p>
            <a:pPr indent="-298450" lvl="0" marL="457200" rtl="0" algn="l">
              <a:spcBef>
                <a:spcPts val="0"/>
              </a:spcBef>
              <a:spcAft>
                <a:spcPts val="0"/>
              </a:spcAft>
              <a:buSzPts val="1100"/>
              <a:buChar char="-"/>
            </a:pPr>
            <a:r>
              <a:rPr lang="en"/>
              <a:t>Bachelor CS at UvA and board 19 at VIA. </a:t>
            </a:r>
            <a:endParaRPr/>
          </a:p>
          <a:p>
            <a:pPr indent="-298450" lvl="1" marL="914400" rtl="0" algn="l">
              <a:spcBef>
                <a:spcPts val="0"/>
              </a:spcBef>
              <a:spcAft>
                <a:spcPts val="0"/>
              </a:spcAft>
              <a:buSzPts val="1100"/>
              <a:buChar char="-"/>
            </a:pPr>
            <a:r>
              <a:rPr lang="en"/>
              <a:t>SNIC advisory board in 2019-2020</a:t>
            </a:r>
            <a:endParaRPr/>
          </a:p>
          <a:p>
            <a:pPr indent="-298450" lvl="0" marL="457200" rtl="0" algn="l">
              <a:spcBef>
                <a:spcPts val="0"/>
              </a:spcBef>
              <a:spcAft>
                <a:spcPts val="0"/>
              </a:spcAft>
              <a:buSzPts val="1100"/>
              <a:buChar char="-"/>
            </a:pPr>
            <a:r>
              <a:rPr lang="en"/>
              <a:t>Master's PDCS at VU</a:t>
            </a:r>
            <a:endParaRPr/>
          </a:p>
          <a:p>
            <a:pPr indent="-298450" lvl="1" marL="914400" rtl="0" algn="l">
              <a:spcBef>
                <a:spcPts val="0"/>
              </a:spcBef>
              <a:spcAft>
                <a:spcPts val="0"/>
              </a:spcAft>
              <a:buSzPts val="1100"/>
              <a:buChar char="-"/>
            </a:pPr>
            <a:r>
              <a:rPr lang="en"/>
              <a:t>Awarded the Unilever Research Prize 2023</a:t>
            </a:r>
            <a:endParaRPr/>
          </a:p>
          <a:p>
            <a:pPr indent="-298450" lvl="0" marL="457200" rtl="0" algn="l">
              <a:spcBef>
                <a:spcPts val="0"/>
              </a:spcBef>
              <a:spcAft>
                <a:spcPts val="0"/>
              </a:spcAft>
              <a:buSzPts val="1100"/>
              <a:buChar char="-"/>
            </a:pPr>
            <a:r>
              <a:rPr lang="en"/>
              <a:t>Moved to Barcelona for BSC</a:t>
            </a:r>
            <a:endParaRPr/>
          </a:p>
          <a:p>
            <a:pPr indent="-298450" lvl="1" marL="914400" rtl="0" algn="l">
              <a:spcBef>
                <a:spcPts val="0"/>
              </a:spcBef>
              <a:spcAft>
                <a:spcPts val="0"/>
              </a:spcAft>
              <a:buSzPts val="1100"/>
              <a:buChar char="-"/>
            </a:pPr>
            <a:r>
              <a:rPr lang="en"/>
              <a:t>Here small part of the team in the beginning</a:t>
            </a:r>
            <a:endParaRPr/>
          </a:p>
          <a:p>
            <a:pPr indent="-298450" lvl="0" marL="457200" rtl="0" algn="l">
              <a:spcBef>
                <a:spcPts val="0"/>
              </a:spcBef>
              <a:spcAft>
                <a:spcPts val="0"/>
              </a:spcAft>
              <a:buSzPts val="1100"/>
              <a:buChar char="-"/>
            </a:pPr>
            <a:r>
              <a:rPr lang="en"/>
              <a:t>Now we have a much bigger team, mostly consisting of juniors</a:t>
            </a:r>
            <a:endParaRPr/>
          </a:p>
          <a:p>
            <a:pPr indent="-298450" lvl="1" marL="914400" rtl="0" algn="l">
              <a:spcBef>
                <a:spcPts val="0"/>
              </a:spcBef>
              <a:spcAft>
                <a:spcPts val="0"/>
              </a:spcAft>
              <a:buSzPts val="1100"/>
              <a:buChar char="-"/>
            </a:pPr>
            <a:r>
              <a:rPr lang="en"/>
              <a:t>Having a lot of fun, for example dinners together and go rock climbing on the weekends</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0f421e2906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30f421e2906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Which are for example to reduce expenses.</a:t>
            </a:r>
            <a:endParaRPr/>
          </a:p>
          <a:p>
            <a:pPr indent="0" lvl="0" marL="0" rtl="0" algn="l">
              <a:spcBef>
                <a:spcPts val="0"/>
              </a:spcBef>
              <a:spcAft>
                <a:spcPts val="0"/>
              </a:spcAft>
              <a:buNone/>
            </a:pPr>
            <a:r>
              <a:rPr lang="en"/>
              <a:t>Hardware is expensive, and thus buying extra machines to scale up is not always the best choice.</a:t>
            </a:r>
            <a:br>
              <a:rPr lang="en"/>
            </a:br>
            <a:r>
              <a:rPr lang="en"/>
              <a:t>Maybe you can compute more with the hardware you already have.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Next, it</a:t>
            </a:r>
            <a:r>
              <a:rPr lang="en"/>
              <a:t>'s about sustainability.</a:t>
            </a:r>
            <a:endParaRPr/>
          </a:p>
          <a:p>
            <a:pPr indent="0" lvl="0" marL="0" rtl="0" algn="l">
              <a:spcBef>
                <a:spcPts val="0"/>
              </a:spcBef>
              <a:spcAft>
                <a:spcPts val="0"/>
              </a:spcAft>
              <a:buNone/>
            </a:pPr>
            <a:r>
              <a:rPr lang="en"/>
              <a:t>By optimizing models, we reduce </a:t>
            </a:r>
            <a:r>
              <a:rPr lang="en"/>
              <a:t>their</a:t>
            </a:r>
            <a:r>
              <a:rPr lang="en"/>
              <a:t> compute time and thus we need less hardware to begin with.</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Lastly, it's also about cutting CO2 emissions.</a:t>
            </a:r>
            <a:endParaRPr/>
          </a:p>
          <a:p>
            <a:pPr indent="0" lvl="0" marL="0" rtl="0" algn="l">
              <a:spcBef>
                <a:spcPts val="0"/>
              </a:spcBef>
              <a:spcAft>
                <a:spcPts val="0"/>
              </a:spcAft>
              <a:buNone/>
            </a:pPr>
            <a:r>
              <a:rPr lang="en"/>
              <a:t>Reducing runtime makes supercomputers consume less energy and thus the emission is reduced.</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Credits for the 3 icons:</a:t>
            </a:r>
            <a:endParaRPr/>
          </a:p>
          <a:p>
            <a:pPr indent="0" lvl="0" marL="0" rtl="0" algn="l">
              <a:spcBef>
                <a:spcPts val="0"/>
              </a:spcBef>
              <a:spcAft>
                <a:spcPts val="0"/>
              </a:spcAft>
              <a:buClr>
                <a:schemeClr val="dk1"/>
              </a:buClr>
              <a:buSzPts val="1100"/>
              <a:buFont typeface="Arial"/>
              <a:buNone/>
            </a:pPr>
            <a:r>
              <a:rPr lang="en" u="sng">
                <a:solidFill>
                  <a:schemeClr val="hlink"/>
                </a:solidFill>
                <a:hlinkClick r:id="rId2"/>
              </a:rPr>
              <a:t>https://www.freepik.com/free-vector/cut-price-bargain-offering-reduced-cost-discount-low-rate-special-promo-scissors-dividing-banknote-crisis-bankruptcy-cheapness-market-vector-isolated-concept-metaphor-illustration_12470246.htm#fromView=search&amp;page=1&amp;position=0&amp;uuid=2212521e-e19b-4c7c-8e37-8f20c0c2fb4d</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3"/>
              </a:rPr>
              <a:t>https://www.freepik.com/free-vector/resources-protection-abstract-concept-illustration-protection-natural-resources-land-conservation-safeguarding-nature-smart-water-use-environment-preservation_12145555.htm#fromView=search&amp;page=1&amp;position=0&amp;uuid=2d973d43-fda8-453f-8df7-9bd3a2177589</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4"/>
              </a:rPr>
              <a:t>https://www.freepik.com/free-vector/stop-air-pollution-carbon-dioxide-reduction-environmental-damage-atmosphere-protection-toxic-emission-problem-ecology-volunteer-cartoon-character_12145539.htm#fromView=search&amp;page=1&amp;position=2&amp;uuid=18f7ce33-9c1b-4904-a098-a0a807c4d5fb</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0f421e2906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30f421e2906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how does the process of performance engineering look </a:t>
            </a:r>
            <a:r>
              <a:rPr lang="en"/>
              <a:t>like?</a:t>
            </a:r>
            <a:endParaRPr/>
          </a:p>
          <a:p>
            <a:pPr indent="0" lvl="0" marL="0" rtl="0" algn="l">
              <a:spcBef>
                <a:spcPts val="0"/>
              </a:spcBef>
              <a:spcAft>
                <a:spcPts val="0"/>
              </a:spcAft>
              <a:buNone/>
            </a:pPr>
            <a:r>
              <a:rPr lang="en"/>
              <a:t>Follow these simple steps:</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AutoNum type="arabicPeriod"/>
            </a:pPr>
            <a:r>
              <a:rPr lang="en"/>
              <a:t>Understand the requirements that the user is asking for.</a:t>
            </a:r>
            <a:endParaRPr/>
          </a:p>
          <a:p>
            <a:pPr indent="0" lvl="0" marL="0" rtl="0" algn="l">
              <a:spcBef>
                <a:spcPts val="0"/>
              </a:spcBef>
              <a:spcAft>
                <a:spcPts val="0"/>
              </a:spcAft>
              <a:buNone/>
            </a:pPr>
            <a:r>
              <a:rPr lang="en"/>
              <a:t>		Usually this is too ambitious.</a:t>
            </a:r>
            <a:endParaRPr/>
          </a:p>
          <a:p>
            <a:pPr indent="-298450" lvl="0" marL="457200" rtl="0" algn="l">
              <a:spcBef>
                <a:spcPts val="0"/>
              </a:spcBef>
              <a:spcAft>
                <a:spcPts val="0"/>
              </a:spcAft>
              <a:buSzPts val="1100"/>
              <a:buAutoNum type="arabicPeriod"/>
            </a:pPr>
            <a:r>
              <a:rPr lang="en"/>
              <a:t>Understand what we currently can do.</a:t>
            </a:r>
            <a:endParaRPr/>
          </a:p>
          <a:p>
            <a:pPr indent="-298450" lvl="0" marL="457200" rtl="0" algn="l">
              <a:spcBef>
                <a:spcPts val="0"/>
              </a:spcBef>
              <a:spcAft>
                <a:spcPts val="0"/>
              </a:spcAft>
              <a:buSzPts val="1100"/>
              <a:buAutoNum type="arabicPeriod"/>
            </a:pPr>
            <a:r>
              <a:rPr lang="en"/>
              <a:t>Predict what performance is possible.</a:t>
            </a:r>
            <a:endParaRPr/>
          </a:p>
          <a:p>
            <a:pPr indent="-298450" lvl="0" marL="457200" rtl="0" algn="l">
              <a:spcBef>
                <a:spcPts val="0"/>
              </a:spcBef>
              <a:spcAft>
                <a:spcPts val="0"/>
              </a:spcAft>
              <a:buSzPts val="1100"/>
              <a:buAutoNum type="arabicPeriod"/>
            </a:pPr>
            <a:r>
              <a:rPr lang="en"/>
              <a:t>Think of techniques to achieve this predicted performance.</a:t>
            </a:r>
            <a:endParaRPr/>
          </a:p>
          <a:p>
            <a:pPr indent="-298450" lvl="0" marL="457200" rtl="0" algn="l">
              <a:spcBef>
                <a:spcPts val="0"/>
              </a:spcBef>
              <a:spcAft>
                <a:spcPts val="0"/>
              </a:spcAft>
              <a:buSzPts val="1100"/>
              <a:buAutoNum type="arabicPeriod"/>
            </a:pPr>
            <a:r>
              <a:rPr lang="en"/>
              <a:t>Improve bit by bit and compare your versions! </a:t>
            </a:r>
            <a:endParaRPr/>
          </a:p>
          <a:p>
            <a:pPr indent="457200" lvl="0" marL="457200" rtl="0" algn="l">
              <a:spcBef>
                <a:spcPts val="0"/>
              </a:spcBef>
              <a:spcAft>
                <a:spcPts val="0"/>
              </a:spcAft>
              <a:buNone/>
            </a:pPr>
            <a:r>
              <a:rPr lang="en"/>
              <a:t>Can we actually achieve the prediction?</a:t>
            </a:r>
            <a:endParaRPr/>
          </a:p>
          <a:p>
            <a:pPr indent="-298450" lvl="0" marL="457200" rtl="0" algn="l">
              <a:spcBef>
                <a:spcPts val="0"/>
              </a:spcBef>
              <a:spcAft>
                <a:spcPts val="0"/>
              </a:spcAft>
              <a:buSzPts val="1100"/>
              <a:buAutoNum type="arabicPeriod"/>
            </a:pPr>
            <a:r>
              <a:rPr lang="en"/>
              <a:t>Analyze your final version and document why what was possible</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10289a2684_0_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310289a2684_0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If these slides looked a bit familiar, I stole them from Ana Varbanescu.</a:t>
            </a:r>
            <a:br>
              <a:rPr lang="en"/>
            </a:br>
            <a:r>
              <a:rPr lang="en"/>
              <a:t>She gave me my performance engineering course at the UvA and VU, and this slide is from her slide deck.</a:t>
            </a:r>
            <a:endParaRPr/>
          </a:p>
          <a:p>
            <a:pPr indent="0" lvl="0" marL="0" rtl="0" algn="l">
              <a:spcBef>
                <a:spcPts val="0"/>
              </a:spcBef>
              <a:spcAft>
                <a:spcPts val="0"/>
              </a:spcAft>
              <a:buNone/>
            </a:pPr>
            <a:r>
              <a:rPr lang="en"/>
              <a:t>Thank you Ana for the great course (and slides)!</a:t>
            </a:r>
            <a:endParaRPr/>
          </a:p>
          <a:p>
            <a:pPr indent="0" lvl="0" marL="0" rtl="0" algn="l">
              <a:spcBef>
                <a:spcPts val="0"/>
              </a:spcBef>
              <a:spcAft>
                <a:spcPts val="0"/>
              </a:spcAft>
              <a:buNone/>
            </a:pPr>
            <a:r>
              <a:rPr lang="en"/>
              <a:t>Now she mainly works at the TU Twente I believe, highly recommend following her courses.</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10289a2684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310289a2684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One thing Ana taught us, was to always optimize your application for a specific system.</a:t>
            </a:r>
            <a:br>
              <a:rPr lang="en"/>
            </a:br>
            <a:r>
              <a:rPr lang="en"/>
              <a:t>This is due to caching behavior, network behavior, etc.</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30f421e2906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30f421e2906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Well, then you get a European project, which doesn't ask you to optimize for one system..</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0f421e2906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30f421e2906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Not two systems..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0f421e2906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0f421e2906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But three different systems!</a:t>
            </a:r>
            <a:br>
              <a:rPr lang="en"/>
            </a:br>
            <a:r>
              <a:rPr lang="en"/>
              <a:t>And the model should be optimized for all.</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On the left you see MareNostrum 5, our supercomputer in Barcelona, Spain.</a:t>
            </a:r>
            <a:endParaRPr/>
          </a:p>
          <a:p>
            <a:pPr indent="0" lvl="0" marL="0" rtl="0" algn="l">
              <a:spcBef>
                <a:spcPts val="0"/>
              </a:spcBef>
              <a:spcAft>
                <a:spcPts val="0"/>
              </a:spcAft>
              <a:buNone/>
            </a:pPr>
            <a:r>
              <a:rPr lang="en"/>
              <a:t>	Managed by Barcelona Supercomputing Center</a:t>
            </a:r>
            <a:endParaRPr/>
          </a:p>
          <a:p>
            <a:pPr indent="0" lvl="0" marL="0" rtl="0" algn="l">
              <a:spcBef>
                <a:spcPts val="0"/>
              </a:spcBef>
              <a:spcAft>
                <a:spcPts val="0"/>
              </a:spcAft>
              <a:buNone/>
            </a:pPr>
            <a:r>
              <a:rPr lang="en"/>
              <a:t>Then in the middle you see LUMI, which is the supercomputer in Kajaani, Finland.</a:t>
            </a:r>
            <a:endParaRPr/>
          </a:p>
          <a:p>
            <a:pPr indent="457200" lvl="0" marL="0" rtl="0" algn="l">
              <a:spcBef>
                <a:spcPts val="0"/>
              </a:spcBef>
              <a:spcAft>
                <a:spcPts val="0"/>
              </a:spcAft>
              <a:buNone/>
            </a:pPr>
            <a:r>
              <a:rPr lang="en"/>
              <a:t>Managed by CSC.</a:t>
            </a:r>
            <a:endParaRPr/>
          </a:p>
          <a:p>
            <a:pPr indent="0" lvl="0" marL="0" rtl="0" algn="l">
              <a:spcBef>
                <a:spcPts val="0"/>
              </a:spcBef>
              <a:spcAft>
                <a:spcPts val="0"/>
              </a:spcAft>
              <a:buNone/>
            </a:pPr>
            <a:r>
              <a:rPr lang="en"/>
              <a:t>And on the right Leonardo, which is the supercomputer of Bologna, Italy.</a:t>
            </a:r>
            <a:endParaRPr/>
          </a:p>
          <a:p>
            <a:pPr indent="0" lvl="0" marL="0" rtl="0" algn="l">
              <a:spcBef>
                <a:spcPts val="0"/>
              </a:spcBef>
              <a:spcAft>
                <a:spcPts val="0"/>
              </a:spcAft>
              <a:buNone/>
            </a:pPr>
            <a:r>
              <a:rPr lang="en"/>
              <a:t>	Managed by Cineca.</a:t>
            </a:r>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146fab02da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3146fab02da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These 3 computers are the most powerful in Europe, and also very green!</a:t>
            </a:r>
            <a:endParaRPr/>
          </a:p>
          <a:p>
            <a:pPr indent="0" lvl="0" marL="0" rtl="0" algn="l">
              <a:spcBef>
                <a:spcPts val="0"/>
              </a:spcBef>
              <a:spcAft>
                <a:spcPts val="0"/>
              </a:spcAft>
              <a:buNone/>
            </a:pPr>
            <a:r>
              <a:rPr lang="en"/>
              <a:t>Here are their ranks according to the Green500 and Top500, which are world wide rankings.</a:t>
            </a:r>
            <a:endParaRPr/>
          </a:p>
          <a:p>
            <a:pPr indent="0" lvl="0" marL="0" rtl="0" algn="l">
              <a:spcBef>
                <a:spcPts val="0"/>
              </a:spcBef>
              <a:spcAft>
                <a:spcPts val="0"/>
              </a:spcAft>
              <a:buNone/>
            </a:pPr>
            <a:r>
              <a:rPr lang="en"/>
              <a:t>You can see that they are the numbers 5, 8, and 7 world wide.</a:t>
            </a:r>
            <a:endParaRPr/>
          </a:p>
          <a:p>
            <a:pPr indent="0" lvl="0" marL="0" rtl="0" algn="l">
              <a:spcBef>
                <a:spcPts val="0"/>
              </a:spcBef>
              <a:spcAft>
                <a:spcPts val="0"/>
              </a:spcAft>
              <a:buNone/>
            </a:pPr>
            <a:br>
              <a:rPr lang="en"/>
            </a:br>
            <a:r>
              <a:rPr lang="en"/>
              <a:t>These are all partitions which have GPUs available, which make them more energy efficient than the CPU partitions.</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30f55b91a6c_7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30f55b91a6c_7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we used these </a:t>
            </a:r>
            <a:r>
              <a:rPr lang="en"/>
              <a:t>machines to perform some optimizations on the IFS-NEMO climate model, and I'd like to share some outcomes of those.</a:t>
            </a:r>
            <a:endParaRPr/>
          </a:p>
          <a:p>
            <a:pPr indent="0" lvl="0" marL="0" rtl="0" algn="l">
              <a:spcBef>
                <a:spcPts val="0"/>
              </a:spcBef>
              <a:spcAft>
                <a:spcPts val="0"/>
              </a:spcAft>
              <a:buNone/>
            </a:pPr>
            <a:r>
              <a:rPr lang="en"/>
              <a:t>The problem with the optimizations is that they are quite technical and thus I don't think I can fully explain them within 45 minutes.</a:t>
            </a:r>
            <a:br>
              <a:rPr lang="en"/>
            </a:br>
            <a:r>
              <a:rPr lang="en"/>
              <a:t>Hence, I will briefly mention them and continue explaining how we detect inefficiencies within code.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CPU Icon:</a:t>
            </a:r>
            <a:br>
              <a:rPr lang="en"/>
            </a:br>
            <a:r>
              <a:rPr lang="en" u="sng">
                <a:solidFill>
                  <a:schemeClr val="hlink"/>
                </a:solidFill>
                <a:hlinkClick r:id="rId2"/>
              </a:rPr>
              <a:t>https://www.flaticon.com/free-icon/cpu_984391</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GPU Icon:</a:t>
            </a:r>
            <a:endParaRPr/>
          </a:p>
          <a:p>
            <a:pPr indent="0" lvl="0" marL="0" rtl="0" algn="l">
              <a:spcBef>
                <a:spcPts val="0"/>
              </a:spcBef>
              <a:spcAft>
                <a:spcPts val="0"/>
              </a:spcAft>
              <a:buNone/>
            </a:pPr>
            <a:r>
              <a:rPr lang="en" u="sng">
                <a:solidFill>
                  <a:schemeClr val="hlink"/>
                </a:solidFill>
                <a:hlinkClick r:id="rId3"/>
              </a:rPr>
              <a:t>https://www.flaticon.com/free-icon/gpu_4617742</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310289a2684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310289a2684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First for the CPU optimizations, we have OpenMP regions that are optimized.</a:t>
            </a:r>
            <a:br>
              <a:rPr lang="en">
                <a:solidFill>
                  <a:schemeClr val="dk1"/>
                </a:solidFill>
              </a:rPr>
            </a:br>
            <a:r>
              <a:rPr lang="en">
                <a:solidFill>
                  <a:schemeClr val="dk1"/>
                </a:solidFill>
              </a:rPr>
              <a:t>Basically, OpenMP is a multiprocessing paradigm which allows for shared memory programming.</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Sometimes, these processes have to wait for each other, creating time in which nothing is computed.</a:t>
            </a:r>
            <a:br>
              <a:rPr lang="en">
                <a:solidFill>
                  <a:schemeClr val="dk1"/>
                </a:solidFill>
              </a:rPr>
            </a:br>
            <a:r>
              <a:rPr lang="en">
                <a:solidFill>
                  <a:schemeClr val="dk1"/>
                </a:solidFill>
              </a:rPr>
              <a:t>We optimized some of these regions and got a 1.2x to 2.8x improvement depending on the region.</a:t>
            </a:r>
            <a:br>
              <a:rPr lang="en">
                <a:solidFill>
                  <a:schemeClr val="dk1"/>
                </a:solidFill>
              </a:rPr>
            </a:br>
            <a:r>
              <a:rPr lang="en">
                <a:solidFill>
                  <a:schemeClr val="dk1"/>
                </a:solidFill>
              </a:rPr>
              <a:t>Note that this is a REGIONAL improvement, not a GLOBAL one!</a:t>
            </a:r>
            <a:br>
              <a:rPr lang="en">
                <a:solidFill>
                  <a:schemeClr val="dk1"/>
                </a:solidFill>
              </a:rPr>
            </a:br>
            <a:r>
              <a:rPr lang="en">
                <a:solidFill>
                  <a:schemeClr val="dk1"/>
                </a:solidFill>
              </a:rPr>
              <a:t>The global improvement is much less, typically we are happy with a 5% global improvement, which is 1.05x.</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CPU Icon:</a:t>
            </a:r>
            <a:br>
              <a:rPr lang="en"/>
            </a:br>
            <a:r>
              <a:rPr lang="en" u="sng">
                <a:solidFill>
                  <a:schemeClr val="hlink"/>
                </a:solidFill>
                <a:hlinkClick r:id="rId2"/>
              </a:rPr>
              <a:t>https://www.flaticon.com/free-icon/cpu_984391</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GPU Icon:</a:t>
            </a:r>
            <a:endParaRPr/>
          </a:p>
          <a:p>
            <a:pPr indent="0" lvl="0" marL="0" rtl="0" algn="l">
              <a:spcBef>
                <a:spcPts val="0"/>
              </a:spcBef>
              <a:spcAft>
                <a:spcPts val="0"/>
              </a:spcAft>
              <a:buNone/>
            </a:pPr>
            <a:r>
              <a:rPr lang="en" u="sng">
                <a:solidFill>
                  <a:schemeClr val="hlink"/>
                </a:solidFill>
                <a:hlinkClick r:id="rId3"/>
              </a:rPr>
              <a:t>https://www.flaticon.com/free-icon/gpu_4617742</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10289a2684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310289a2684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core problem we analyze is climate change.</a:t>
            </a:r>
            <a:br>
              <a:rPr lang="en"/>
            </a:br>
            <a:r>
              <a:rPr lang="en"/>
              <a:t>I want to show you how bad it really was last year in 2023.</a:t>
            </a:r>
            <a:endParaRPr/>
          </a:p>
          <a:p>
            <a:pPr indent="0" lvl="0" marL="0" rtl="0" algn="l">
              <a:spcBef>
                <a:spcPts val="0"/>
              </a:spcBef>
              <a:spcAft>
                <a:spcPts val="0"/>
              </a:spcAft>
              <a:buNone/>
            </a:pPr>
            <a:r>
              <a:rPr lang="en"/>
              <a:t>This video from the Guardian (news Australia) highlights </a:t>
            </a:r>
            <a:r>
              <a:rPr lang="en"/>
              <a:t>some</a:t>
            </a:r>
            <a:r>
              <a:rPr lang="en"/>
              <a:t> of the effects of climate change.</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310289a2684_0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310289a2684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Next, we did an improvement within the MultIO part, which resulted in a 1.03x GLOBAL improvement.</a:t>
            </a:r>
            <a:endParaRPr/>
          </a:p>
          <a:p>
            <a:pPr indent="0" lvl="0" marL="0" rtl="0" algn="l">
              <a:spcBef>
                <a:spcPts val="0"/>
              </a:spcBef>
              <a:spcAft>
                <a:spcPts val="0"/>
              </a:spcAft>
              <a:buNone/>
            </a:pPr>
            <a:r>
              <a:rPr lang="en"/>
              <a:t>	Might seem little, but is actually significant.</a:t>
            </a:r>
            <a:endParaRPr/>
          </a:p>
          <a:p>
            <a:pPr indent="0" lvl="0" marL="0" rtl="0" algn="l">
              <a:spcBef>
                <a:spcPts val="0"/>
              </a:spcBef>
              <a:spcAft>
                <a:spcPts val="0"/>
              </a:spcAft>
              <a:buNone/>
            </a:pPr>
            <a:r>
              <a:rPr lang="en"/>
              <a:t>MultIO handles the parallel input/output of the model, which allows for writing results in parallel to computation.</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CPU Icon:</a:t>
            </a:r>
            <a:br>
              <a:rPr lang="en"/>
            </a:br>
            <a:r>
              <a:rPr lang="en" u="sng">
                <a:solidFill>
                  <a:schemeClr val="hlink"/>
                </a:solidFill>
                <a:hlinkClick r:id="rId2"/>
              </a:rPr>
              <a:t>https://www.flaticon.com/free-icon/cpu_984391</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GPU Icon:</a:t>
            </a:r>
            <a:endParaRPr/>
          </a:p>
          <a:p>
            <a:pPr indent="0" lvl="0" marL="0" rtl="0" algn="l">
              <a:spcBef>
                <a:spcPts val="0"/>
              </a:spcBef>
              <a:spcAft>
                <a:spcPts val="0"/>
              </a:spcAft>
              <a:buNone/>
            </a:pPr>
            <a:r>
              <a:rPr lang="en" u="sng">
                <a:solidFill>
                  <a:schemeClr val="hlink"/>
                </a:solidFill>
                <a:hlinkClick r:id="rId3"/>
              </a:rPr>
              <a:t>https://www.flaticon.com/free-icon/gpu_4617742</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10289a2684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310289a2684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Then we also introduced mixed precision to the model, which resulted in a 1.2x GLOBAL speedup.</a:t>
            </a:r>
            <a:br>
              <a:rPr lang="en"/>
            </a:br>
            <a:r>
              <a:rPr lang="en"/>
              <a:t>Within computing you </a:t>
            </a:r>
            <a:r>
              <a:rPr lang="en"/>
              <a:t>have single and double precision, which are 32 and 64 bit variables respectively.</a:t>
            </a:r>
            <a:endParaRPr/>
          </a:p>
          <a:p>
            <a:pPr indent="0" lvl="0" marL="0" rtl="0" algn="l">
              <a:spcBef>
                <a:spcPts val="0"/>
              </a:spcBef>
              <a:spcAft>
                <a:spcPts val="0"/>
              </a:spcAft>
              <a:buNone/>
            </a:pPr>
            <a:r>
              <a:rPr lang="en"/>
              <a:t>	Like you can see in the figures.</a:t>
            </a:r>
            <a:endParaRPr/>
          </a:p>
          <a:p>
            <a:pPr indent="0" lvl="0" marL="0" rtl="0" algn="l">
              <a:spcBef>
                <a:spcPts val="0"/>
              </a:spcBef>
              <a:spcAft>
                <a:spcPts val="0"/>
              </a:spcAft>
              <a:buNone/>
            </a:pPr>
            <a:r>
              <a:rPr lang="en"/>
              <a:t>As you can imagine, single precision with 32-bits allow you to store twice the amount of variables in the same space.</a:t>
            </a:r>
            <a:br>
              <a:rPr lang="en"/>
            </a:br>
            <a:r>
              <a:rPr lang="en"/>
              <a:t>This means that you can load twice the amount of variables in the cache, and thus are more efficient when computing the data due to fewer memory loads.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CPU Icon:</a:t>
            </a:r>
            <a:br>
              <a:rPr lang="en"/>
            </a:br>
            <a:r>
              <a:rPr lang="en" u="sng">
                <a:solidFill>
                  <a:schemeClr val="hlink"/>
                </a:solidFill>
                <a:hlinkClick r:id="rId2"/>
              </a:rPr>
              <a:t>https://www.flaticon.com/free-icon/cpu_984391</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GPU Icon:</a:t>
            </a:r>
            <a:endParaRPr/>
          </a:p>
          <a:p>
            <a:pPr indent="0" lvl="0" marL="0" rtl="0" algn="l">
              <a:spcBef>
                <a:spcPts val="0"/>
              </a:spcBef>
              <a:spcAft>
                <a:spcPts val="0"/>
              </a:spcAft>
              <a:buNone/>
            </a:pPr>
            <a:r>
              <a:rPr lang="en" u="sng">
                <a:solidFill>
                  <a:schemeClr val="hlink"/>
                </a:solidFill>
                <a:hlinkClick r:id="rId3"/>
              </a:rPr>
              <a:t>https://www.flaticon.com/free-icon/gpu_4617742</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Server icon:</a:t>
            </a:r>
            <a:br>
              <a:rPr lang="en">
                <a:solidFill>
                  <a:schemeClr val="dk1"/>
                </a:solidFill>
              </a:rPr>
            </a:br>
            <a:r>
              <a:rPr lang="en" u="sng">
                <a:solidFill>
                  <a:schemeClr val="hlink"/>
                </a:solidFill>
                <a:hlinkClick r:id="rId4"/>
              </a:rPr>
              <a:t>https://dribbble.com/shots/4189516-Parallel-Computing-Icon</a:t>
            </a:r>
            <a:endParaRPr/>
          </a:p>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146fab02da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3146fab02da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lastly, my sub-team has been porting parts of the model to GPU to see if we can speedup the computation.</a:t>
            </a:r>
            <a:br>
              <a:rPr lang="en"/>
            </a:br>
            <a:r>
              <a:rPr lang="en"/>
              <a:t>	This resulted in a 5.9x times speedup for the first module that we ported.</a:t>
            </a:r>
            <a:endParaRPr/>
          </a:p>
          <a:p>
            <a:pPr indent="0" lvl="0" marL="0" rtl="0" algn="l">
              <a:spcBef>
                <a:spcPts val="0"/>
              </a:spcBef>
              <a:spcAft>
                <a:spcPts val="0"/>
              </a:spcAft>
              <a:buNone/>
            </a:pPr>
            <a:r>
              <a:rPr lang="en"/>
              <a:t>GPU computing requires memory to be </a:t>
            </a:r>
            <a:r>
              <a:rPr lang="en"/>
              <a:t>transferred</a:t>
            </a:r>
            <a:r>
              <a:rPr lang="en"/>
              <a:t> from the CPU to the GPU, which takes time.</a:t>
            </a:r>
            <a:br>
              <a:rPr lang="en"/>
            </a:br>
            <a:r>
              <a:rPr lang="en"/>
              <a:t>Hence, we hope to achieve higher global speedup when we include other modules as well that reuse the same memory.</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CPU Icon:</a:t>
            </a:r>
            <a:br>
              <a:rPr lang="en"/>
            </a:br>
            <a:r>
              <a:rPr lang="en" u="sng">
                <a:solidFill>
                  <a:schemeClr val="hlink"/>
                </a:solidFill>
                <a:hlinkClick r:id="rId2"/>
              </a:rPr>
              <a:t>https://www.flaticon.com/free-icon/cpu_984391</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GPU Icon:</a:t>
            </a:r>
            <a:endParaRPr/>
          </a:p>
          <a:p>
            <a:pPr indent="0" lvl="0" marL="0" rtl="0" algn="l">
              <a:spcBef>
                <a:spcPts val="0"/>
              </a:spcBef>
              <a:spcAft>
                <a:spcPts val="0"/>
              </a:spcAft>
              <a:buNone/>
            </a:pPr>
            <a:r>
              <a:rPr lang="en" u="sng">
                <a:solidFill>
                  <a:schemeClr val="hlink"/>
                </a:solidFill>
                <a:hlinkClick r:id="rId3"/>
              </a:rPr>
              <a:t>https://www.flaticon.com/free-icon/gpu_4617742</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Server icon:</a:t>
            </a:r>
            <a:br>
              <a:rPr lang="en"/>
            </a:br>
            <a:r>
              <a:rPr lang="en" u="sng">
                <a:solidFill>
                  <a:schemeClr val="hlink"/>
                </a:solidFill>
                <a:hlinkClick r:id="rId4"/>
              </a:rPr>
              <a:t>https://dribbble.com/shots/4189516-Parallel-Computing-Icon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CPU-GPU figure:</a:t>
            </a:r>
            <a:br>
              <a:rPr lang="en"/>
            </a:br>
            <a:r>
              <a:rPr lang="en" u="sng">
                <a:solidFill>
                  <a:schemeClr val="hlink"/>
                </a:solidFill>
                <a:hlinkClick r:id="rId5"/>
              </a:rPr>
              <a:t>https://enccs.github.io/gpu-programming/_images/CPUAndGPU.png</a:t>
            </a:r>
            <a:endParaRPr/>
          </a:p>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14bc8407c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314bc8407c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Alright, so let</a:t>
            </a:r>
            <a:r>
              <a:rPr lang="en"/>
              <a:t>'s take a look at how we detect inefficiencies within the models.</a:t>
            </a:r>
            <a:br>
              <a:rPr lang="en"/>
            </a:br>
            <a:r>
              <a:rPr lang="en"/>
              <a:t>I'll share some of our tools and techniques we use on a daily basis.</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31466034412_0_3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2" name="Google Shape;422;g31466034412_0_3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However, in order to do so I</a:t>
            </a:r>
            <a:r>
              <a:rPr lang="en"/>
              <a:t>'ll give a super brief introduction to high performance computing,</a:t>
            </a:r>
            <a:endParaRPr/>
          </a:p>
          <a:p>
            <a:pPr indent="0" lvl="0" marL="0" rtl="0" algn="l">
              <a:spcBef>
                <a:spcPts val="0"/>
              </a:spcBef>
              <a:spcAft>
                <a:spcPts val="0"/>
              </a:spcAft>
              <a:buNone/>
            </a:pPr>
            <a:r>
              <a:rPr lang="en"/>
              <a:t>	As you will need to know how supercomputers work to understand the tools.</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13d2032ad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313d2032a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an overview of the MareNostrum 5 system topology.</a:t>
            </a:r>
            <a:endParaRPr/>
          </a:p>
          <a:p>
            <a:pPr indent="0" lvl="0" marL="0" rtl="0" algn="l">
              <a:spcBef>
                <a:spcPts val="0"/>
              </a:spcBef>
              <a:spcAft>
                <a:spcPts val="0"/>
              </a:spcAft>
              <a:buNone/>
            </a:pPr>
            <a:r>
              <a:rPr lang="en"/>
              <a:t>It might look a bit daunting, but don</a:t>
            </a:r>
            <a:r>
              <a:rPr lang="en"/>
              <a:t>'t worry it's </a:t>
            </a:r>
            <a:r>
              <a:rPr lang="en"/>
              <a:t>secretly</a:t>
            </a:r>
            <a:r>
              <a:rPr lang="en"/>
              <a:t> quite simple.</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13d2032ad8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313d2032ad8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These core groups are basically groupings of different types of nodes that you can use.</a:t>
            </a:r>
            <a:endParaRPr/>
          </a:p>
          <a:p>
            <a:pPr indent="0" lvl="0" marL="0" rtl="0" algn="l">
              <a:spcBef>
                <a:spcPts val="0"/>
              </a:spcBef>
              <a:spcAft>
                <a:spcPts val="0"/>
              </a:spcAft>
              <a:buNone/>
            </a:pPr>
            <a:r>
              <a:rPr lang="en"/>
              <a:t>A node is basically the smallest building block of a supercomputer, which consists of a CPU, Memory, and a Network card.</a:t>
            </a:r>
            <a:endParaRPr/>
          </a:p>
          <a:p>
            <a:pPr indent="0" lvl="0" marL="0" rtl="0" algn="l">
              <a:spcBef>
                <a:spcPts val="0"/>
              </a:spcBef>
              <a:spcAft>
                <a:spcPts val="0"/>
              </a:spcAft>
              <a:buNone/>
            </a:pPr>
            <a:r>
              <a:rPr lang="en"/>
              <a:t>	Some also come with GPUs.</a:t>
            </a:r>
            <a:endParaRPr/>
          </a:p>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196b7dc5d9_1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3196b7dc5d9_1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this example we will use the core groups as the main controller of the machine which instructs the nodes that we see below.</a:t>
            </a:r>
            <a:endParaRPr/>
          </a:p>
          <a:p>
            <a:pPr indent="0" lvl="0" marL="0" rtl="0" algn="l">
              <a:spcBef>
                <a:spcPts val="0"/>
              </a:spcBef>
              <a:spcAft>
                <a:spcPts val="0"/>
              </a:spcAft>
              <a:buNone/>
            </a:pPr>
            <a:r>
              <a:rPr lang="en"/>
              <a:t>So we say that this blue rectangle is one entity.</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313d2032ad8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313d2032ad8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Then on the bottom left we have the GPP or so called </a:t>
            </a:r>
            <a:r>
              <a:rPr lang="en"/>
              <a:t>"General Purpose Partition" islands.</a:t>
            </a:r>
            <a:br>
              <a:rPr lang="en"/>
            </a:br>
            <a:r>
              <a:rPr lang="en"/>
              <a:t>These are groups of nodes that only have CPUs and no GPUs.</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313d2032ad8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7" name="Google Shape;467;g313d2032ad8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the middle there is the IO partition, which manages reading and writing to files within storage.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244483e14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244483e14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VIDEO PLAYS AUTOMATICALLY</a:t>
            </a:r>
            <a:endParaRPr/>
          </a:p>
          <a:p>
            <a:pPr indent="0" lvl="0" marL="0" rtl="0" algn="l">
              <a:spcBef>
                <a:spcPts val="0"/>
              </a:spcBef>
              <a:spcAft>
                <a:spcPts val="0"/>
              </a:spcAft>
              <a:buNone/>
            </a:pPr>
            <a:r>
              <a:t/>
            </a:r>
            <a:endParaRPr/>
          </a:p>
          <a:p>
            <a:pPr indent="0" lvl="0" marL="0" rtl="0" algn="l">
              <a:spcBef>
                <a:spcPts val="0"/>
              </a:spcBef>
              <a:spcAft>
                <a:spcPts val="0"/>
              </a:spcAft>
              <a:buNone/>
            </a:pPr>
            <a:r>
              <a:rPr lang="en" u="sng">
                <a:solidFill>
                  <a:schemeClr val="hlink"/>
                </a:solidFill>
                <a:hlinkClick r:id="rId2"/>
              </a:rPr>
              <a:t>https://www.youtube.com/watch?v=pf4aOlE_3bc</a:t>
            </a:r>
            <a:endParaRPr/>
          </a:p>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313d2032ad8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0" name="Google Shape;480;g313d2032ad8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on the right side we have the ACC or so called </a:t>
            </a:r>
            <a:r>
              <a:rPr lang="en"/>
              <a:t>"Accelerated Partition"</a:t>
            </a:r>
            <a:r>
              <a:rPr lang="en"/>
              <a:t> islands.</a:t>
            </a:r>
            <a:endParaRPr/>
          </a:p>
          <a:p>
            <a:pPr indent="0" lvl="0" marL="0" rtl="0" algn="l">
              <a:spcBef>
                <a:spcPts val="0"/>
              </a:spcBef>
              <a:spcAft>
                <a:spcPts val="0"/>
              </a:spcAft>
              <a:buNone/>
            </a:pPr>
            <a:r>
              <a:rPr lang="en"/>
              <a:t>These are groups of nodes which have both CPUs and GPUs </a:t>
            </a:r>
            <a:r>
              <a:rPr lang="en"/>
              <a:t>available</a:t>
            </a:r>
            <a:r>
              <a:rPr lang="en"/>
              <a:t>.</a:t>
            </a:r>
            <a:endParaRPr/>
          </a:p>
          <a:p>
            <a:pPr indent="0" lvl="0" marL="0" rtl="0" algn="l">
              <a:spcBef>
                <a:spcPts val="0"/>
              </a:spcBef>
              <a:spcAft>
                <a:spcPts val="0"/>
              </a:spcAft>
              <a:buNone/>
            </a:pPr>
            <a:r>
              <a:rPr lang="en"/>
              <a:t>Thence, when using the supercomputer, it is these nodes that you use for GPU computing.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For each of these islands, we simply say that each rectangle is one nodfe, just as we did for the core groups.</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313d2032ad8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5" name="Google Shape;495;g313d2032ad8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Let</a:t>
            </a:r>
            <a:r>
              <a:rPr lang="en"/>
              <a:t>'s add </a:t>
            </a:r>
            <a:r>
              <a:rPr lang="en"/>
              <a:t>some work to the picture.</a:t>
            </a:r>
            <a:endParaRPr/>
          </a:p>
          <a:p>
            <a:pPr indent="0" lvl="0" marL="0" rtl="0" algn="l">
              <a:spcBef>
                <a:spcPts val="0"/>
              </a:spcBef>
              <a:spcAft>
                <a:spcPts val="0"/>
              </a:spcAft>
              <a:buNone/>
            </a:pPr>
            <a:r>
              <a:rPr lang="en"/>
              <a:t>The yellow diamonds are CPU work, and the red hexagons are GPU work.</a:t>
            </a:r>
            <a:endParaRPr/>
          </a:p>
          <a:p>
            <a:pPr indent="0" lvl="0" marL="0" rtl="0" algn="l">
              <a:spcBef>
                <a:spcPts val="0"/>
              </a:spcBef>
              <a:spcAft>
                <a:spcPts val="0"/>
              </a:spcAft>
              <a:buNone/>
            </a:pPr>
            <a:r>
              <a:rPr lang="en"/>
              <a:t>So these are parts of a problem that we want to compute.</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3141c290a6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3141c290a6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Sometimes, a piece of work needs the results from another piece of work before it can start.</a:t>
            </a:r>
            <a:br>
              <a:rPr lang="en"/>
            </a:br>
            <a:r>
              <a:rPr lang="en"/>
              <a:t>I</a:t>
            </a:r>
            <a:r>
              <a:rPr lang="en"/>
              <a:t>'ve written that as R followed with a number, where the number represents the island it needs the data from.</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313d2032ad8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5" name="Google Shape;545;g313d2032ad8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Let</a:t>
            </a:r>
            <a:r>
              <a:rPr lang="en"/>
              <a:t>'s distribute the CPU work among our nodes.</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313d2032ad8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0" name="Google Shape;570;g313d2032ad8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do the same for our GPU work.</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3141c290a6c_0_2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3141c290a6c_0_2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Within a supercomputer, nodes can do a couple different operations.</a:t>
            </a:r>
            <a:endParaRPr/>
          </a:p>
          <a:p>
            <a:pPr indent="0" lvl="0" marL="0" rtl="0" algn="l">
              <a:spcBef>
                <a:spcPts val="0"/>
              </a:spcBef>
              <a:spcAft>
                <a:spcPts val="0"/>
              </a:spcAft>
              <a:buNone/>
            </a:pPr>
            <a:r>
              <a:rPr lang="en"/>
              <a:t>For this simplified example, we limit us to:</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Computing work</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Transferring data</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And</a:t>
            </a:r>
            <a:r>
              <a:rPr lang="en"/>
              <a:t> waiting</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Icons:</a:t>
            </a:r>
            <a:endParaRPr/>
          </a:p>
          <a:p>
            <a:pPr indent="-298450" lvl="0" marL="457200" rtl="0" algn="l">
              <a:spcBef>
                <a:spcPts val="0"/>
              </a:spcBef>
              <a:spcAft>
                <a:spcPts val="0"/>
              </a:spcAft>
              <a:buSzPts val="1100"/>
              <a:buChar char="-"/>
            </a:pPr>
            <a:r>
              <a:rPr lang="en"/>
              <a:t>Time left: </a:t>
            </a:r>
            <a:r>
              <a:rPr lang="en" u="sng">
                <a:solidFill>
                  <a:schemeClr val="hlink"/>
                </a:solidFill>
                <a:hlinkClick r:id="rId2"/>
              </a:rPr>
              <a:t>https://www.flaticon.com/free-icon/time-left_66163</a:t>
            </a:r>
            <a:endParaRPr/>
          </a:p>
          <a:p>
            <a:pPr indent="-298450" lvl="0" marL="457200" rtl="0" algn="l">
              <a:spcBef>
                <a:spcPts val="0"/>
              </a:spcBef>
              <a:spcAft>
                <a:spcPts val="0"/>
              </a:spcAft>
              <a:buSzPts val="1100"/>
              <a:buChar char="-"/>
            </a:pPr>
            <a:r>
              <a:rPr lang="en"/>
              <a:t>Microprocessor: </a:t>
            </a:r>
            <a:r>
              <a:rPr lang="en" u="sng">
                <a:solidFill>
                  <a:schemeClr val="hlink"/>
                </a:solidFill>
                <a:hlinkClick r:id="rId3"/>
              </a:rPr>
              <a:t>https://www.flaticon.com/free-icon/microprocessor_5905354</a:t>
            </a:r>
            <a:endParaRPr/>
          </a:p>
          <a:p>
            <a:pPr indent="-298450" lvl="0" marL="457200" rtl="0" algn="l">
              <a:spcBef>
                <a:spcPts val="0"/>
              </a:spcBef>
              <a:spcAft>
                <a:spcPts val="0"/>
              </a:spcAft>
              <a:buSzPts val="1100"/>
              <a:buChar char="-"/>
            </a:pPr>
            <a:r>
              <a:rPr lang="en"/>
              <a:t>Cloud: </a:t>
            </a:r>
            <a:r>
              <a:rPr lang="en" u="sng">
                <a:solidFill>
                  <a:schemeClr val="hlink"/>
                </a:solidFill>
                <a:hlinkClick r:id="rId4"/>
              </a:rPr>
              <a:t>https://www.flaticon.com/free-icon/cloud_860276</a:t>
            </a:r>
            <a:endParaRPr/>
          </a:p>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g313d2032ad8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4" name="Google Shape;624;g313d2032ad8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 help you understand where inefficiencies within supercomputers come from, we</a:t>
            </a:r>
            <a:r>
              <a:rPr lang="en"/>
              <a:t>'ll play out this little example.</a:t>
            </a:r>
            <a:endParaRPr/>
          </a:p>
          <a:p>
            <a:pPr indent="0" lvl="0" marL="0" rtl="0" algn="l">
              <a:spcBef>
                <a:spcPts val="0"/>
              </a:spcBef>
              <a:spcAft>
                <a:spcPts val="0"/>
              </a:spcAft>
              <a:buNone/>
            </a:pPr>
            <a:r>
              <a:rPr lang="en"/>
              <a:t>On the right top side we keep track of what cycle we are currently working in.</a:t>
            </a:r>
            <a:br>
              <a:rPr lang="en"/>
            </a:br>
            <a:r>
              <a:rPr lang="en"/>
              <a:t>A node can only do one thing in a cycle, which is compute work, transfer data, or wait.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solidFill>
                  <a:schemeClr val="dk1"/>
                </a:solidFill>
              </a:rPr>
              <a:t>So we get into cycle one and the nodes get busy.</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Watch what happens when we go into cycle 1.</a:t>
            </a:r>
            <a:endParaRPr>
              <a:solidFill>
                <a:schemeClr val="dk1"/>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g313d2032ad8_0_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4" name="Google Shape;654;g313d2032ad8_0_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 you can see, some of the icons changed from shape into a cylinder.</a:t>
            </a:r>
            <a:br>
              <a:rPr lang="en"/>
            </a:br>
            <a:r>
              <a:rPr lang="en"/>
              <a:t>We</a:t>
            </a:r>
            <a:r>
              <a:rPr lang="en"/>
              <a:t>'ll use this to represent solutions to the processed work.</a:t>
            </a:r>
            <a:br>
              <a:rPr lang="en"/>
            </a:br>
            <a:r>
              <a:rPr lang="en"/>
              <a:t>Within the cylinder we write where the work was performed,</a:t>
            </a:r>
            <a:endParaRPr/>
          </a:p>
          <a:p>
            <a:pPr indent="0" lvl="0" marL="0" rtl="0" algn="l">
              <a:spcBef>
                <a:spcPts val="0"/>
              </a:spcBef>
              <a:spcAft>
                <a:spcPts val="0"/>
              </a:spcAft>
              <a:buNone/>
            </a:pPr>
            <a:r>
              <a:rPr lang="en"/>
              <a:t>	So for the GPP partitions we have a G,</a:t>
            </a:r>
            <a:endParaRPr/>
          </a:p>
          <a:p>
            <a:pPr indent="0" lvl="0" marL="0" rtl="0" algn="l">
              <a:spcBef>
                <a:spcPts val="0"/>
              </a:spcBef>
              <a:spcAft>
                <a:spcPts val="0"/>
              </a:spcAft>
              <a:buNone/>
            </a:pPr>
            <a:r>
              <a:rPr lang="en"/>
              <a:t>	And for the ACC partitions we have an A.</a:t>
            </a:r>
            <a:endParaRPr/>
          </a:p>
          <a:p>
            <a:pPr indent="0" lvl="0" marL="0" rtl="0" algn="l">
              <a:spcBef>
                <a:spcPts val="0"/>
              </a:spcBef>
              <a:spcAft>
                <a:spcPts val="0"/>
              </a:spcAft>
              <a:buNone/>
            </a:pPr>
            <a:r>
              <a:t/>
            </a:r>
            <a:endParaRPr/>
          </a:p>
          <a:p>
            <a:pPr indent="0" lvl="0" marL="0" rtl="0" algn="l">
              <a:spcBef>
                <a:spcPts val="0"/>
              </a:spcBef>
              <a:spcAft>
                <a:spcPts val="0"/>
              </a:spcAft>
              <a:buNone/>
            </a:pPr>
            <a:r>
              <a:rPr lang="en">
                <a:solidFill>
                  <a:schemeClr val="dk1"/>
                </a:solidFill>
              </a:rPr>
              <a:t>So what operations did we perform?</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2" name="Shape 682"/>
        <p:cNvGrpSpPr/>
        <p:nvPr/>
      </p:nvGrpSpPr>
      <p:grpSpPr>
        <a:xfrm>
          <a:off x="0" y="0"/>
          <a:ext cx="0" cy="0"/>
          <a:chOff x="0" y="0"/>
          <a:chExt cx="0" cy="0"/>
        </a:xfrm>
      </p:grpSpPr>
      <p:sp>
        <p:nvSpPr>
          <p:cNvPr id="683" name="Google Shape;683;g3146603441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4" name="Google Shape;684;g3146603441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Well, the GPP 1 computed their problem into a solution.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same applies for GPP 2.</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For GPP 3, nothing happened.</a:t>
            </a:r>
            <a:br>
              <a:rPr lang="en"/>
            </a:br>
            <a:r>
              <a:rPr lang="en"/>
              <a:t>It had to wait. Why?</a:t>
            </a:r>
            <a:br>
              <a:rPr lang="en"/>
            </a:br>
            <a:r>
              <a:rPr lang="en"/>
              <a:t>Well, because it needs the results from GPP 2 before it can start computing.</a:t>
            </a:r>
            <a:br>
              <a:rPr lang="en"/>
            </a:br>
            <a:r>
              <a:rPr lang="en"/>
              <a:t>So you can already see that waiting for each other is inefficient.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Then on the right side we have ACC 1 which could compute.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And the same is the case for ACC 2.</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g31466034412_0_3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9" name="Google Shape;719;g31466034412_0_3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Then we go to cycle 2.</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244483e142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244483e142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VIDEO PLAYS AUTOMATICALLY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So as you saw, the effects of climate change are very real and very destructive.</a:t>
            </a:r>
            <a:br>
              <a:rPr lang="en"/>
            </a:br>
            <a:r>
              <a:rPr lang="en"/>
              <a:t>To make it even worse, this is just the beginning and the problems will get way worse.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this circle, you see the temperature difference per month relative to the average temperature of 1900-2000 (20th century).</a:t>
            </a:r>
            <a:endParaRPr/>
          </a:p>
          <a:p>
            <a:pPr indent="0" lvl="0" marL="0" rtl="0" algn="l">
              <a:spcBef>
                <a:spcPts val="0"/>
              </a:spcBef>
              <a:spcAft>
                <a:spcPts val="0"/>
              </a:spcAft>
              <a:buNone/>
            </a:pPr>
            <a:r>
              <a:rPr lang="en"/>
              <a:t>As you can see we have first colder moments.</a:t>
            </a:r>
            <a:br>
              <a:rPr lang="en"/>
            </a:br>
            <a:r>
              <a:rPr lang="en"/>
              <a:t>Then there is a small increase at 1945 due to the 2nd world war.</a:t>
            </a:r>
            <a:endParaRPr/>
          </a:p>
          <a:p>
            <a:pPr indent="0" lvl="0" marL="0" rtl="0" algn="l">
              <a:spcBef>
                <a:spcPts val="0"/>
              </a:spcBef>
              <a:spcAft>
                <a:spcPts val="0"/>
              </a:spcAft>
              <a:buNone/>
            </a:pPr>
            <a:r>
              <a:rPr lang="en"/>
              <a:t>But from 1980 the </a:t>
            </a:r>
            <a:r>
              <a:rPr lang="en"/>
              <a:t>temperature</a:t>
            </a:r>
            <a:r>
              <a:rPr lang="en"/>
              <a:t> </a:t>
            </a:r>
            <a:r>
              <a:rPr lang="en"/>
              <a:t>really</a:t>
            </a:r>
            <a:r>
              <a:rPr lang="en"/>
              <a:t> starts to rise.</a:t>
            </a:r>
            <a:endParaRPr/>
          </a:p>
          <a:p>
            <a:pPr indent="0" lvl="0" marL="0" rtl="0" algn="l">
              <a:spcBef>
                <a:spcPts val="0"/>
              </a:spcBef>
              <a:spcAft>
                <a:spcPts val="0"/>
              </a:spcAft>
              <a:buNone/>
            </a:pPr>
            <a:r>
              <a:rPr lang="en"/>
              <a:t>And from 2019 it got even worse.</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g3141c290a6c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9" name="Google Shape;749;g3141c290a6c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GPP 1 node has data that can be returned to the controller.</a:t>
            </a:r>
            <a:endParaRPr/>
          </a:p>
          <a:p>
            <a:pPr indent="0" lvl="0" marL="0" rtl="0" algn="l">
              <a:spcBef>
                <a:spcPts val="0"/>
              </a:spcBef>
              <a:spcAft>
                <a:spcPts val="0"/>
              </a:spcAft>
              <a:buNone/>
            </a:pPr>
            <a:r>
              <a:rPr lang="en"/>
              <a:t>Thus it</a:t>
            </a:r>
            <a:r>
              <a:rPr lang="en"/>
              <a:t>'s performing a data transfer operation.</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9" name="Shape 779"/>
        <p:cNvGrpSpPr/>
        <p:nvPr/>
      </p:nvGrpSpPr>
      <p:grpSpPr>
        <a:xfrm>
          <a:off x="0" y="0"/>
          <a:ext cx="0" cy="0"/>
          <a:chOff x="0" y="0"/>
          <a:chExt cx="0" cy="0"/>
        </a:xfrm>
      </p:grpSpPr>
      <p:sp>
        <p:nvSpPr>
          <p:cNvPr id="780" name="Google Shape;780;g3141c290a6c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1" name="Google Shape;781;g3141c290a6c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same applies for GPP 2.</a:t>
            </a:r>
            <a:endParaRPr/>
          </a:p>
          <a:p>
            <a:pPr indent="0" lvl="0" marL="0" rtl="0" algn="l">
              <a:spcBef>
                <a:spcPts val="0"/>
              </a:spcBef>
              <a:spcAft>
                <a:spcPts val="0"/>
              </a:spcAft>
              <a:buNone/>
            </a:pPr>
            <a:r>
              <a:rPr lang="en"/>
              <a:t>However, now we see that GPP 1 and GPP 3 need input data from GPP 2.</a:t>
            </a:r>
            <a:br>
              <a:rPr lang="en"/>
            </a:br>
            <a:r>
              <a:rPr lang="en"/>
              <a:t>Thus, we not only transfer the results back, but we also send them to the other nodes.</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g31466034412_0_2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8" name="Google Shape;818;g31466034412_0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Then for GPP 3, you might think it waits, but now it spends its time on data transfer as well.</a:t>
            </a:r>
            <a:endParaRPr/>
          </a:p>
          <a:p>
            <a:pPr indent="0" lvl="0" marL="0" rtl="0" algn="l">
              <a:spcBef>
                <a:spcPts val="0"/>
              </a:spcBef>
              <a:spcAft>
                <a:spcPts val="0"/>
              </a:spcAft>
              <a:buNone/>
            </a:pPr>
            <a:r>
              <a:rPr lang="en"/>
              <a:t>But then the transfer is receiving data.</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2" name="Shape 852"/>
        <p:cNvGrpSpPr/>
        <p:nvPr/>
      </p:nvGrpSpPr>
      <p:grpSpPr>
        <a:xfrm>
          <a:off x="0" y="0"/>
          <a:ext cx="0" cy="0"/>
          <a:chOff x="0" y="0"/>
          <a:chExt cx="0" cy="0"/>
        </a:xfrm>
      </p:grpSpPr>
      <p:sp>
        <p:nvSpPr>
          <p:cNvPr id="853" name="Google Shape;853;g313d2032ad8_0_5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4" name="Google Shape;854;g313d2032ad8_0_5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ACC 1 we have results, which can also be send back to the controller.</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9" name="Shape 889"/>
        <p:cNvGrpSpPr/>
        <p:nvPr/>
      </p:nvGrpSpPr>
      <p:grpSpPr>
        <a:xfrm>
          <a:off x="0" y="0"/>
          <a:ext cx="0" cy="0"/>
          <a:chOff x="0" y="0"/>
          <a:chExt cx="0" cy="0"/>
        </a:xfrm>
      </p:grpSpPr>
      <p:sp>
        <p:nvSpPr>
          <p:cNvPr id="890" name="Google Shape;890;g313d2032ad8_0_6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1" name="Google Shape;891;g313d2032ad8_0_6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ACC 7 has results that ACC 1 needs, thus we see again a data transfer that goes to both the controller and another node.</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9" name="Shape 929"/>
        <p:cNvGrpSpPr/>
        <p:nvPr/>
      </p:nvGrpSpPr>
      <p:grpSpPr>
        <a:xfrm>
          <a:off x="0" y="0"/>
          <a:ext cx="0" cy="0"/>
          <a:chOff x="0" y="0"/>
          <a:chExt cx="0" cy="0"/>
        </a:xfrm>
      </p:grpSpPr>
      <p:sp>
        <p:nvSpPr>
          <p:cNvPr id="930" name="Google Shape;930;g31466034412_0_4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1" name="Google Shape;931;g31466034412_0_4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we continue to cycle 3.</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2" name="Shape 962"/>
        <p:cNvGrpSpPr/>
        <p:nvPr/>
      </p:nvGrpSpPr>
      <p:grpSpPr>
        <a:xfrm>
          <a:off x="0" y="0"/>
          <a:ext cx="0" cy="0"/>
          <a:chOff x="0" y="0"/>
          <a:chExt cx="0" cy="0"/>
        </a:xfrm>
      </p:grpSpPr>
      <p:sp>
        <p:nvSpPr>
          <p:cNvPr id="963" name="Google Shape;963;g313d2032ad8_0_6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4" name="Google Shape;964;g313d2032ad8_0_6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again perform the operations, nothing needed to be </a:t>
            </a:r>
            <a:r>
              <a:rPr lang="en"/>
              <a:t>transferred</a:t>
            </a:r>
            <a:r>
              <a:rPr lang="en"/>
              <a:t>.</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2" name="Shape 992"/>
        <p:cNvGrpSpPr/>
        <p:nvPr/>
      </p:nvGrpSpPr>
      <p:grpSpPr>
        <a:xfrm>
          <a:off x="0" y="0"/>
          <a:ext cx="0" cy="0"/>
          <a:chOff x="0" y="0"/>
          <a:chExt cx="0" cy="0"/>
        </a:xfrm>
      </p:grpSpPr>
      <p:sp>
        <p:nvSpPr>
          <p:cNvPr id="993" name="Google Shape;993;g31466034412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4" name="Google Shape;994;g31466034412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thus we see, again that all nodes could spend time computing, except for ACC 7.</a:t>
            </a:r>
            <a:endParaRPr/>
          </a:p>
          <a:p>
            <a:pPr indent="0" lvl="0" marL="0" rtl="0" algn="l">
              <a:spcBef>
                <a:spcPts val="0"/>
              </a:spcBef>
              <a:spcAft>
                <a:spcPts val="0"/>
              </a:spcAft>
              <a:buNone/>
            </a:pPr>
            <a:r>
              <a:rPr lang="en"/>
              <a:t>Why? Well, because ACC 7 has no work anymore.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So this is another inefficiency that we have to watch out for.</a:t>
            </a:r>
            <a:endParaRPr/>
          </a:p>
          <a:p>
            <a:pPr indent="0" lvl="0" marL="0" rtl="0" algn="l">
              <a:spcBef>
                <a:spcPts val="0"/>
              </a:spcBef>
              <a:spcAft>
                <a:spcPts val="0"/>
              </a:spcAft>
              <a:buNone/>
            </a:pPr>
            <a:r>
              <a:rPr lang="en"/>
              <a:t>We could this the load balancing, where we have an imbalance if some nodes have more work to do than other nodes.</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7" name="Shape 1027"/>
        <p:cNvGrpSpPr/>
        <p:nvPr/>
      </p:nvGrpSpPr>
      <p:grpSpPr>
        <a:xfrm>
          <a:off x="0" y="0"/>
          <a:ext cx="0" cy="0"/>
          <a:chOff x="0" y="0"/>
          <a:chExt cx="0" cy="0"/>
        </a:xfrm>
      </p:grpSpPr>
      <p:sp>
        <p:nvSpPr>
          <p:cNvPr id="1028" name="Google Shape;1028;g31466034412_0_4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9" name="Google Shape;1029;g31466034412_0_4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Going to cycle 4.</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7" name="Shape 1057"/>
        <p:cNvGrpSpPr/>
        <p:nvPr/>
      </p:nvGrpSpPr>
      <p:grpSpPr>
        <a:xfrm>
          <a:off x="0" y="0"/>
          <a:ext cx="0" cy="0"/>
          <a:chOff x="0" y="0"/>
          <a:chExt cx="0" cy="0"/>
        </a:xfrm>
      </p:grpSpPr>
      <p:sp>
        <p:nvSpPr>
          <p:cNvPr id="1058" name="Google Shape;1058;g31466034412_0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9" name="Google Shape;1059;g31466034412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All of the results that we computed in cycle 3 need to be </a:t>
            </a:r>
            <a:r>
              <a:rPr lang="en"/>
              <a:t>transferred</a:t>
            </a:r>
            <a:r>
              <a:rPr lang="en"/>
              <a:t> to the controller.</a:t>
            </a:r>
            <a:endParaRPr/>
          </a:p>
          <a:p>
            <a:pPr indent="0" lvl="0" marL="0" rtl="0" algn="l">
              <a:spcBef>
                <a:spcPts val="0"/>
              </a:spcBef>
              <a:spcAft>
                <a:spcPts val="0"/>
              </a:spcAft>
              <a:buNone/>
            </a:pPr>
            <a:r>
              <a:rPr lang="en"/>
              <a:t>There is no node</a:t>
            </a:r>
            <a:r>
              <a:rPr lang="en"/>
              <a:t> that requests any input from another node.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ACC 7 again waits.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244483e142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2244483e142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Here you can see the spiral in full, and it</a:t>
            </a:r>
            <a:r>
              <a:rPr lang="en"/>
              <a:t>'s clear that it's getting incrementally worse </a:t>
            </a:r>
            <a:r>
              <a:rPr lang="en"/>
              <a:t>from</a:t>
            </a:r>
            <a:r>
              <a:rPr lang="en"/>
              <a:t> the 2000's onwards.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On the right side, you can see it in another view from last march where 2023 and 2024 were clearly breaking previous records.</a:t>
            </a:r>
            <a:endParaRPr/>
          </a:p>
          <a:p>
            <a:pPr indent="0" lvl="0" marL="0" rtl="0" algn="l">
              <a:spcBef>
                <a:spcPts val="0"/>
              </a:spcBef>
              <a:spcAft>
                <a:spcPts val="0"/>
              </a:spcAft>
              <a:buNone/>
            </a:pPr>
            <a:r>
              <a:rPr lang="en">
                <a:solidFill>
                  <a:schemeClr val="dk1"/>
                </a:solidFill>
              </a:rPr>
              <a:t>Look at the gap in the summer between 2023 and the rest, we are really accelerating now.</a:t>
            </a:r>
            <a:br>
              <a:rPr lang="en"/>
            </a:br>
            <a:r>
              <a:rPr lang="en"/>
              <a:t>And </a:t>
            </a:r>
            <a:r>
              <a:rPr lang="en"/>
              <a:t>unfortunately</a:t>
            </a:r>
            <a:r>
              <a:rPr lang="en"/>
              <a:t>, 2024 broke the records of 2023 afterwards.</a:t>
            </a:r>
            <a:endParaRPr/>
          </a:p>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6" name="Shape 1096"/>
        <p:cNvGrpSpPr/>
        <p:nvPr/>
      </p:nvGrpSpPr>
      <p:grpSpPr>
        <a:xfrm>
          <a:off x="0" y="0"/>
          <a:ext cx="0" cy="0"/>
          <a:chOff x="0" y="0"/>
          <a:chExt cx="0" cy="0"/>
        </a:xfrm>
      </p:grpSpPr>
      <p:sp>
        <p:nvSpPr>
          <p:cNvPr id="1097" name="Google Shape;1097;g31466034412_0_4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8" name="Google Shape;1098;g31466034412_0_4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Then for cycle 5, everything looks quite </a:t>
            </a:r>
            <a:r>
              <a:rPr lang="en"/>
              <a:t>empty.</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6" name="Shape 1126"/>
        <p:cNvGrpSpPr/>
        <p:nvPr/>
      </p:nvGrpSpPr>
      <p:grpSpPr>
        <a:xfrm>
          <a:off x="0" y="0"/>
          <a:ext cx="0" cy="0"/>
          <a:chOff x="0" y="0"/>
          <a:chExt cx="0" cy="0"/>
        </a:xfrm>
      </p:grpSpPr>
      <p:sp>
        <p:nvSpPr>
          <p:cNvPr id="1127" name="Google Shape;1127;g313d2032ad8_0_7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8" name="Google Shape;1128;g313d2032ad8_0_7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GPP 1 computes the last piece of work it has, but all the other nodes spend their </a:t>
            </a:r>
            <a:r>
              <a:rPr lang="en"/>
              <a:t>cycle</a:t>
            </a:r>
            <a:r>
              <a:rPr lang="en"/>
              <a:t> waiting.</a:t>
            </a:r>
            <a:endParaRPr/>
          </a:p>
          <a:p>
            <a:pPr indent="0" lvl="0" marL="0" rtl="0" algn="l">
              <a:spcBef>
                <a:spcPts val="0"/>
              </a:spcBef>
              <a:spcAft>
                <a:spcPts val="0"/>
              </a:spcAft>
              <a:buNone/>
            </a:pPr>
            <a:r>
              <a:rPr lang="en"/>
              <a:t>And now you can see that the load imbalance can have quite a big impact on the system.</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0" name="Shape 1160"/>
        <p:cNvGrpSpPr/>
        <p:nvPr/>
      </p:nvGrpSpPr>
      <p:grpSpPr>
        <a:xfrm>
          <a:off x="0" y="0"/>
          <a:ext cx="0" cy="0"/>
          <a:chOff x="0" y="0"/>
          <a:chExt cx="0" cy="0"/>
        </a:xfrm>
      </p:grpSpPr>
      <p:sp>
        <p:nvSpPr>
          <p:cNvPr id="1161" name="Google Shape;1161;g31466034412_0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2" name="Google Shape;1162;g31466034412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cycle 6 we move the result of GPP 1 to the controller.</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6" name="Shape 1196"/>
        <p:cNvGrpSpPr/>
        <p:nvPr/>
      </p:nvGrpSpPr>
      <p:grpSpPr>
        <a:xfrm>
          <a:off x="0" y="0"/>
          <a:ext cx="0" cy="0"/>
          <a:chOff x="0" y="0"/>
          <a:chExt cx="0" cy="0"/>
        </a:xfrm>
      </p:grpSpPr>
      <p:sp>
        <p:nvSpPr>
          <p:cNvPr id="1197" name="Google Shape;1197;g31466034412_0_3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8" name="Google Shape;1198;g31466034412_0_3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5" name="Shape 1225"/>
        <p:cNvGrpSpPr/>
        <p:nvPr/>
      </p:nvGrpSpPr>
      <p:grpSpPr>
        <a:xfrm>
          <a:off x="0" y="0"/>
          <a:ext cx="0" cy="0"/>
          <a:chOff x="0" y="0"/>
          <a:chExt cx="0" cy="0"/>
        </a:xfrm>
      </p:grpSpPr>
      <p:sp>
        <p:nvSpPr>
          <p:cNvPr id="1226" name="Google Shape;1226;g3196b7dc5d9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7" name="Google Shape;1227;g3196b7dc5d9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then in cycle 7, we convert all the results in output that can be written to a file.</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6" name="Shape 1246"/>
        <p:cNvGrpSpPr/>
        <p:nvPr/>
      </p:nvGrpSpPr>
      <p:grpSpPr>
        <a:xfrm>
          <a:off x="0" y="0"/>
          <a:ext cx="0" cy="0"/>
          <a:chOff x="0" y="0"/>
          <a:chExt cx="0" cy="0"/>
        </a:xfrm>
      </p:grpSpPr>
      <p:sp>
        <p:nvSpPr>
          <p:cNvPr id="1247" name="Google Shape;1247;g3196b7dc5d9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8" name="Google Shape;1248;g3196b7dc5d9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moved to the IO partition in </a:t>
            </a:r>
            <a:r>
              <a:rPr lang="en"/>
              <a:t>cycle 8.</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9" name="Shape 1269"/>
        <p:cNvGrpSpPr/>
        <p:nvPr/>
      </p:nvGrpSpPr>
      <p:grpSpPr>
        <a:xfrm>
          <a:off x="0" y="0"/>
          <a:ext cx="0" cy="0"/>
          <a:chOff x="0" y="0"/>
          <a:chExt cx="0" cy="0"/>
        </a:xfrm>
      </p:grpSpPr>
      <p:sp>
        <p:nvSpPr>
          <p:cNvPr id="1270" name="Google Shape;1270;g3196b7dc5d9_1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1" name="Google Shape;1271;g3196b7dc5d9_1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in cycle 9 we write the file to disk, finishing the execution.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As you can see, there is a lot of communication going on with the sending and receiving of data.</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9" name="Shape 1289"/>
        <p:cNvGrpSpPr/>
        <p:nvPr/>
      </p:nvGrpSpPr>
      <p:grpSpPr>
        <a:xfrm>
          <a:off x="0" y="0"/>
          <a:ext cx="0" cy="0"/>
          <a:chOff x="0" y="0"/>
          <a:chExt cx="0" cy="0"/>
        </a:xfrm>
      </p:grpSpPr>
      <p:sp>
        <p:nvSpPr>
          <p:cNvPr id="1290" name="Google Shape;1290;g31466034412_0_3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1" name="Google Shape;1291;g31466034412_0_3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Now that you sort of know how a high-performance computer works, we can talk about Performance Profiling.</a:t>
            </a:r>
            <a:endParaRPr/>
          </a:p>
          <a:p>
            <a:pPr indent="0" lvl="0" marL="0" rtl="0" algn="l">
              <a:spcBef>
                <a:spcPts val="0"/>
              </a:spcBef>
              <a:spcAft>
                <a:spcPts val="0"/>
              </a:spcAft>
              <a:buNone/>
            </a:pPr>
            <a:r>
              <a:rPr lang="en"/>
              <a:t>This is basically the task of analyzing the model in order to find potential inefficiencies.</a:t>
            </a:r>
            <a:endParaRPr/>
          </a:p>
          <a:p>
            <a:pPr indent="0" lvl="0" marL="0" rtl="0" algn="l">
              <a:spcBef>
                <a:spcPts val="0"/>
              </a:spcBef>
              <a:spcAft>
                <a:spcPts val="0"/>
              </a:spcAft>
              <a:buNone/>
            </a:pPr>
            <a:r>
              <a:rPr lang="en"/>
              <a:t>Most of the times, we visualize the data we collect in order to make it easier.</a:t>
            </a:r>
            <a:br>
              <a:rPr lang="en"/>
            </a:br>
            <a:r>
              <a:rPr lang="en"/>
              <a:t>Hence I will show you many visualizations and explain what you are looking at.</a:t>
            </a:r>
            <a:endParaRPr/>
          </a:p>
          <a:p>
            <a:pPr indent="0" lvl="0" marL="0" rtl="0" algn="l">
              <a:spcBef>
                <a:spcPts val="0"/>
              </a:spcBef>
              <a:spcAft>
                <a:spcPts val="0"/>
              </a:spcAft>
              <a:buNone/>
            </a:pPr>
            <a:r>
              <a:rPr lang="en"/>
              <a:t>As a first example, the communication pattern that you saw on the previous slide is one of those visualizations.</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5" name="Shape 1295"/>
        <p:cNvGrpSpPr/>
        <p:nvPr/>
      </p:nvGrpSpPr>
      <p:grpSpPr>
        <a:xfrm>
          <a:off x="0" y="0"/>
          <a:ext cx="0" cy="0"/>
          <a:chOff x="0" y="0"/>
          <a:chExt cx="0" cy="0"/>
        </a:xfrm>
      </p:grpSpPr>
      <p:sp>
        <p:nvSpPr>
          <p:cNvPr id="1296" name="Google Shape;1296;g2d612bc84fd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7" name="Google Shape;1297;g2d612bc84fd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in order to perform performance profiling, we need some tools.</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3" name="Shape 1303"/>
        <p:cNvGrpSpPr/>
        <p:nvPr/>
      </p:nvGrpSpPr>
      <p:grpSpPr>
        <a:xfrm>
          <a:off x="0" y="0"/>
          <a:ext cx="0" cy="0"/>
          <a:chOff x="0" y="0"/>
          <a:chExt cx="0" cy="0"/>
        </a:xfrm>
      </p:grpSpPr>
      <p:sp>
        <p:nvSpPr>
          <p:cNvPr id="1304" name="Google Shape;1304;g31466034412_0_5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5" name="Google Shape;1305;g31466034412_0_5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in order to perform performance profiling, we need some tools.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244483e142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2244483e142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things are getting a lot worse lately.</a:t>
            </a:r>
            <a:endParaRPr/>
          </a:p>
          <a:p>
            <a:pPr indent="0" lvl="0" marL="0" rtl="0" algn="l">
              <a:spcBef>
                <a:spcPts val="0"/>
              </a:spcBef>
              <a:spcAft>
                <a:spcPts val="0"/>
              </a:spcAft>
              <a:buNone/>
            </a:pPr>
            <a:r>
              <a:rPr lang="en"/>
              <a:t>Here </a:t>
            </a:r>
            <a:r>
              <a:rPr lang="en"/>
              <a:t>you have a bar-chart version of the same data.</a:t>
            </a:r>
            <a:endParaRPr/>
          </a:p>
          <a:p>
            <a:pPr indent="0" lvl="0" marL="0" rtl="0" algn="l">
              <a:spcBef>
                <a:spcPts val="0"/>
              </a:spcBef>
              <a:spcAft>
                <a:spcPts val="0"/>
              </a:spcAft>
              <a:buNone/>
            </a:pPr>
            <a:r>
              <a:rPr lang="en"/>
              <a:t>There is one bar missing for 2024, which will be higher than 2023.</a:t>
            </a:r>
            <a:endParaRPr/>
          </a:p>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0" name="Shape 1310"/>
        <p:cNvGrpSpPr/>
        <p:nvPr/>
      </p:nvGrpSpPr>
      <p:grpSpPr>
        <a:xfrm>
          <a:off x="0" y="0"/>
          <a:ext cx="0" cy="0"/>
          <a:chOff x="0" y="0"/>
          <a:chExt cx="0" cy="0"/>
        </a:xfrm>
      </p:grpSpPr>
      <p:sp>
        <p:nvSpPr>
          <p:cNvPr id="1311" name="Google Shape;1311;g3146fab02da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2" name="Google Shape;1312;g3146fab02da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the GPU, it </a:t>
            </a:r>
            <a:r>
              <a:rPr lang="en"/>
              <a:t>really</a:t>
            </a:r>
            <a:r>
              <a:rPr lang="en"/>
              <a:t> matters what GPU vendor you have.</a:t>
            </a:r>
            <a:endParaRPr/>
          </a:p>
          <a:p>
            <a:pPr indent="0" lvl="0" marL="0" rtl="0" algn="l">
              <a:spcBef>
                <a:spcPts val="0"/>
              </a:spcBef>
              <a:spcAft>
                <a:spcPts val="0"/>
              </a:spcAft>
              <a:buNone/>
            </a:pPr>
            <a:r>
              <a:rPr lang="en"/>
              <a:t>NVIDIA has their Nsight platform, while AMD has their ROCm platform.</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9" name="Shape 1319"/>
        <p:cNvGrpSpPr/>
        <p:nvPr/>
      </p:nvGrpSpPr>
      <p:grpSpPr>
        <a:xfrm>
          <a:off x="0" y="0"/>
          <a:ext cx="0" cy="0"/>
          <a:chOff x="0" y="0"/>
          <a:chExt cx="0" cy="0"/>
        </a:xfrm>
      </p:grpSpPr>
      <p:sp>
        <p:nvSpPr>
          <p:cNvPr id="1320" name="Google Shape;1320;g313d2032ad8_0_8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1" name="Google Shape;1321;g313d2032ad8_0_8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CPU, you usually can use a tool for multiple platforms, like Intel and AMD.</a:t>
            </a:r>
            <a:endParaRPr/>
          </a:p>
          <a:p>
            <a:pPr indent="0" lvl="0" marL="0" rtl="0" algn="l">
              <a:spcBef>
                <a:spcPts val="0"/>
              </a:spcBef>
              <a:spcAft>
                <a:spcPts val="0"/>
              </a:spcAft>
              <a:buNone/>
            </a:pPr>
            <a:r>
              <a:rPr lang="en"/>
              <a:t>We have two in-house open-source tools, called Extrae and Paraver.</a:t>
            </a:r>
            <a:endParaRPr/>
          </a:p>
          <a:p>
            <a:pPr indent="0" lvl="0" marL="0" rtl="0" algn="l">
              <a:spcBef>
                <a:spcPts val="0"/>
              </a:spcBef>
              <a:spcAft>
                <a:spcPts val="0"/>
              </a:spcAft>
              <a:buNone/>
            </a:pPr>
            <a:r>
              <a:rPr lang="en"/>
              <a:t>Extrae is used to collect information on the model.</a:t>
            </a:r>
            <a:endParaRPr/>
          </a:p>
          <a:p>
            <a:pPr indent="0" lvl="0" marL="0" rtl="0" algn="l">
              <a:spcBef>
                <a:spcPts val="0"/>
              </a:spcBef>
              <a:spcAft>
                <a:spcPts val="0"/>
              </a:spcAft>
              <a:buNone/>
            </a:pPr>
            <a:r>
              <a:rPr lang="en"/>
              <a:t>And Paraver is used to visualize that data.</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a:t>
            </a:r>
            <a:r>
              <a:rPr lang="en"/>
              <a:t>this visualization you can see how Extrae acts as a library that is loaded during the application execution.</a:t>
            </a:r>
            <a:endParaRPr/>
          </a:p>
          <a:p>
            <a:pPr indent="0" lvl="0" marL="0" rtl="0" algn="l">
              <a:spcBef>
                <a:spcPts val="0"/>
              </a:spcBef>
              <a:spcAft>
                <a:spcPts val="0"/>
              </a:spcAft>
              <a:buNone/>
            </a:pPr>
            <a:r>
              <a:rPr lang="en"/>
              <a:t>This produces a so-called trace file of the execution.</a:t>
            </a:r>
            <a:endParaRPr/>
          </a:p>
          <a:p>
            <a:pPr indent="0" lvl="0" marL="0" rtl="0" algn="l">
              <a:spcBef>
                <a:spcPts val="0"/>
              </a:spcBef>
              <a:spcAft>
                <a:spcPts val="0"/>
              </a:spcAft>
              <a:buNone/>
            </a:pPr>
            <a:r>
              <a:rPr lang="en"/>
              <a:t>Then we feed the trace file to Paraver, which visualizes it in a timeline.</a:t>
            </a:r>
            <a:endParaRPr/>
          </a:p>
          <a:p>
            <a:pPr indent="0" lvl="0" marL="0" rtl="0" algn="l">
              <a:spcBef>
                <a:spcPts val="0"/>
              </a:spcBef>
              <a:spcAft>
                <a:spcPts val="0"/>
              </a:spcAft>
              <a:buNone/>
            </a:pPr>
            <a:r>
              <a:rPr lang="en"/>
              <a:t>Later you'll see more examples of these trace files, so don't worry if it sounds too vague.</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7" name="Shape 1327"/>
        <p:cNvGrpSpPr/>
        <p:nvPr/>
      </p:nvGrpSpPr>
      <p:grpSpPr>
        <a:xfrm>
          <a:off x="0" y="0"/>
          <a:ext cx="0" cy="0"/>
          <a:chOff x="0" y="0"/>
          <a:chExt cx="0" cy="0"/>
        </a:xfrm>
      </p:grpSpPr>
      <p:sp>
        <p:nvSpPr>
          <p:cNvPr id="1328" name="Google Shape;1328;g30fccb45b1c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9" name="Google Shape;1329;g30fccb45b1c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The first visualization I want to show you, is what we call "Modelfactors".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Normally it is 1 big table, but due to the slides I chopped it up in 2 parts.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CPU Icon:</a:t>
            </a:r>
            <a:br>
              <a:rPr lang="en">
                <a:solidFill>
                  <a:schemeClr val="dk1"/>
                </a:solidFill>
              </a:rPr>
            </a:br>
            <a:r>
              <a:rPr lang="en" u="sng">
                <a:solidFill>
                  <a:schemeClr val="hlink"/>
                </a:solidFill>
                <a:hlinkClick r:id="rId2"/>
              </a:rPr>
              <a:t>https://www.flaticon.com/free-icon/cpu_984391</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7" name="Shape 1337"/>
        <p:cNvGrpSpPr/>
        <p:nvPr/>
      </p:nvGrpSpPr>
      <p:grpSpPr>
        <a:xfrm>
          <a:off x="0" y="0"/>
          <a:ext cx="0" cy="0"/>
          <a:chOff x="0" y="0"/>
          <a:chExt cx="0" cy="0"/>
        </a:xfrm>
      </p:grpSpPr>
      <p:sp>
        <p:nvSpPr>
          <p:cNvPr id="1338" name="Google Shape;1338;g31466034412_0_7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9" name="Google Shape;1339;g31466034412_0_7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The Modelfactors compute the efficiency of your code for different workloads.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So in these rows you can see the global efficiency for two system setups, namely 10240 and 20480 cores.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	</a:t>
            </a:r>
            <a:r>
              <a:rPr lang="en">
                <a:solidFill>
                  <a:schemeClr val="dk1"/>
                </a:solidFill>
              </a:rPr>
              <a:t>Basically 80 and 160 nodes on HPC2020, 128 cores per node.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These numbers correspond to the number of nodes that we have used, so the 2nd column distributes the work between more parts of the supercomputer than the first one.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You can see that the global efficiency drops from 60.99% to 43.63%.</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CPU Icon:</a:t>
            </a:r>
            <a:br>
              <a:rPr lang="en">
                <a:solidFill>
                  <a:schemeClr val="dk1"/>
                </a:solidFill>
              </a:rPr>
            </a:br>
            <a:r>
              <a:rPr lang="en" u="sng">
                <a:solidFill>
                  <a:schemeClr val="hlink"/>
                </a:solidFill>
                <a:hlinkClick r:id="rId2"/>
              </a:rPr>
              <a:t>https://www.flaticon.com/free-icon/cpu_984391</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2" name="Shape 1352"/>
        <p:cNvGrpSpPr/>
        <p:nvPr/>
      </p:nvGrpSpPr>
      <p:grpSpPr>
        <a:xfrm>
          <a:off x="0" y="0"/>
          <a:ext cx="0" cy="0"/>
          <a:chOff x="0" y="0"/>
          <a:chExt cx="0" cy="0"/>
        </a:xfrm>
      </p:grpSpPr>
      <p:sp>
        <p:nvSpPr>
          <p:cNvPr id="1353" name="Google Shape;1353;g31466034412_0_7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4" name="Google Shape;1354;g31466034412_0_7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The rows underneath are sub-sections, which each describe a different aspect of the efficiency.</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Together they form the percentage of the row above, </a:t>
            </a:r>
            <a:br>
              <a:rPr lang="en">
                <a:solidFill>
                  <a:schemeClr val="dk1"/>
                </a:solidFill>
              </a:rPr>
            </a:br>
            <a:r>
              <a:rPr lang="en">
                <a:solidFill>
                  <a:schemeClr val="dk1"/>
                </a:solidFill>
              </a:rPr>
              <a:t>	so the 60.99% of Parallel Efficiency, with the 100% of Computation Scalability, with the 60.99% Hybrid Parallel Efficiency form the Global Efficiency.</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And basically, you can go through each row to figure out where the inefficiency is </a:t>
            </a:r>
            <a:r>
              <a:rPr lang="en">
                <a:solidFill>
                  <a:schemeClr val="dk1"/>
                </a:solidFill>
              </a:rPr>
              <a:t>coming</a:t>
            </a:r>
            <a:r>
              <a:rPr lang="en">
                <a:solidFill>
                  <a:schemeClr val="dk1"/>
                </a:solidFill>
              </a:rPr>
              <a:t> from.</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CPU Icon:</a:t>
            </a:r>
            <a:br>
              <a:rPr lang="en">
                <a:solidFill>
                  <a:schemeClr val="dk1"/>
                </a:solidFill>
              </a:rPr>
            </a:br>
            <a:r>
              <a:rPr lang="en" u="sng">
                <a:solidFill>
                  <a:schemeClr val="hlink"/>
                </a:solidFill>
                <a:hlinkClick r:id="rId2"/>
              </a:rPr>
              <a:t>https://www.flaticon.com/free-icon/cpu_984391</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5" name="Shape 1365"/>
        <p:cNvGrpSpPr/>
        <p:nvPr/>
      </p:nvGrpSpPr>
      <p:grpSpPr>
        <a:xfrm>
          <a:off x="0" y="0"/>
          <a:ext cx="0" cy="0"/>
          <a:chOff x="0" y="0"/>
          <a:chExt cx="0" cy="0"/>
        </a:xfrm>
      </p:grpSpPr>
      <p:sp>
        <p:nvSpPr>
          <p:cNvPr id="1366" name="Google Shape;1366;g31466034412_0_7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7" name="Google Shape;1367;g31466034412_0_7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In this case, we can see that the inefficiency mainly comes from a decrease in Communication Efficiency and MPI Parallel Efficiency.</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So clearly, something in the communication of this model needs to be approved.</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CPU Icon:</a:t>
            </a:r>
            <a:br>
              <a:rPr lang="en">
                <a:solidFill>
                  <a:schemeClr val="dk1"/>
                </a:solidFill>
              </a:rPr>
            </a:br>
            <a:r>
              <a:rPr lang="en" u="sng">
                <a:solidFill>
                  <a:schemeClr val="hlink"/>
                </a:solidFill>
                <a:hlinkClick r:id="rId2"/>
              </a:rPr>
              <a:t>https://www.flaticon.com/free-icon/cpu_984391</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7" name="Shape 1377"/>
        <p:cNvGrpSpPr/>
        <p:nvPr/>
      </p:nvGrpSpPr>
      <p:grpSpPr>
        <a:xfrm>
          <a:off x="0" y="0"/>
          <a:ext cx="0" cy="0"/>
          <a:chOff x="0" y="0"/>
          <a:chExt cx="0" cy="0"/>
        </a:xfrm>
      </p:grpSpPr>
      <p:sp>
        <p:nvSpPr>
          <p:cNvPr id="1378" name="Google Shape;1378;g30fccb45b1c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9" name="Google Shape;1379;g30fccb45b1c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So we now know that we need to focus on the communication happening between the different nodes.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We again use our trace file of Extrae to visualize the communication that's happening.</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That gives us an image like this.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It might look very scary to you, so let me explain what we are looking at.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CPU Icon:</a:t>
            </a:r>
            <a:br>
              <a:rPr lang="en">
                <a:solidFill>
                  <a:schemeClr val="dk1"/>
                </a:solidFill>
              </a:rPr>
            </a:br>
            <a:r>
              <a:rPr lang="en" u="sng">
                <a:solidFill>
                  <a:schemeClr val="hlink"/>
                </a:solidFill>
                <a:hlinkClick r:id="rId2"/>
              </a:rPr>
              <a:t>https://www.flaticon.com/free-icon/cpu_984391</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7" name="Shape 1387"/>
        <p:cNvGrpSpPr/>
        <p:nvPr/>
      </p:nvGrpSpPr>
      <p:grpSpPr>
        <a:xfrm>
          <a:off x="0" y="0"/>
          <a:ext cx="0" cy="0"/>
          <a:chOff x="0" y="0"/>
          <a:chExt cx="0" cy="0"/>
        </a:xfrm>
      </p:grpSpPr>
      <p:sp>
        <p:nvSpPr>
          <p:cNvPr id="1388" name="Google Shape;1388;g313c2727efe_5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9" name="Google Shape;1389;g313c2727efe_5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Over the horizontal axis, we have time.</a:t>
            </a:r>
            <a:br>
              <a:rPr lang="en">
                <a:solidFill>
                  <a:schemeClr val="dk1"/>
                </a:solidFill>
              </a:rPr>
            </a:br>
            <a:r>
              <a:rPr lang="en">
                <a:solidFill>
                  <a:schemeClr val="dk1"/>
                </a:solidFill>
              </a:rPr>
              <a:t>It is basically a timeline what we are looking at.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CPU Icon:</a:t>
            </a:r>
            <a:br>
              <a:rPr lang="en">
                <a:solidFill>
                  <a:schemeClr val="dk1"/>
                </a:solidFill>
              </a:rPr>
            </a:br>
            <a:r>
              <a:rPr lang="en" u="sng">
                <a:solidFill>
                  <a:schemeClr val="hlink"/>
                </a:solidFill>
                <a:hlinkClick r:id="rId2"/>
              </a:rPr>
              <a:t>https://www.flaticon.com/free-icon/cpu_984391</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9" name="Shape 1399"/>
        <p:cNvGrpSpPr/>
        <p:nvPr/>
      </p:nvGrpSpPr>
      <p:grpSpPr>
        <a:xfrm>
          <a:off x="0" y="0"/>
          <a:ext cx="0" cy="0"/>
          <a:chOff x="0" y="0"/>
          <a:chExt cx="0" cy="0"/>
        </a:xfrm>
      </p:grpSpPr>
      <p:sp>
        <p:nvSpPr>
          <p:cNvPr id="1400" name="Google Shape;1400;g313c2727efe_5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1" name="Google Shape;1401;g313c2727efe_5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Then over the vertical axis, we have the different threads.</a:t>
            </a:r>
            <a:br>
              <a:rPr lang="en">
                <a:solidFill>
                  <a:schemeClr val="dk1"/>
                </a:solidFill>
              </a:rPr>
            </a:br>
            <a:r>
              <a:rPr lang="en">
                <a:solidFill>
                  <a:schemeClr val="dk1"/>
                </a:solidFill>
              </a:rPr>
              <a:t>These are basically individual workers that are grouped per node, as in our HPC101 example.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CPU Icon:</a:t>
            </a:r>
            <a:br>
              <a:rPr lang="en">
                <a:solidFill>
                  <a:schemeClr val="dk1"/>
                </a:solidFill>
              </a:rPr>
            </a:br>
            <a:r>
              <a:rPr lang="en" u="sng">
                <a:solidFill>
                  <a:schemeClr val="hlink"/>
                </a:solidFill>
                <a:hlinkClick r:id="rId2"/>
              </a:rPr>
              <a:t>https://www.flaticon.com/free-icon/cpu_984391</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3" name="Shape 1413"/>
        <p:cNvGrpSpPr/>
        <p:nvPr/>
      </p:nvGrpSpPr>
      <p:grpSpPr>
        <a:xfrm>
          <a:off x="0" y="0"/>
          <a:ext cx="0" cy="0"/>
          <a:chOff x="0" y="0"/>
          <a:chExt cx="0" cy="0"/>
        </a:xfrm>
      </p:grpSpPr>
      <p:sp>
        <p:nvSpPr>
          <p:cNvPr id="1414" name="Google Shape;1414;g3146fab02da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5" name="Google Shape;1415;g3146fab02da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The different colors that you see are the different communication types that exist.</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MPI is the </a:t>
            </a:r>
            <a:r>
              <a:rPr lang="en">
                <a:solidFill>
                  <a:schemeClr val="dk1"/>
                </a:solidFill>
              </a:rPr>
              <a:t>protocol for sending data over a supercomputer.</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So you can see that the Blue color corresponds to a send, while the white color corresponds to a receive, etc.</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CPU Icon:</a:t>
            </a:r>
            <a:br>
              <a:rPr lang="en">
                <a:solidFill>
                  <a:schemeClr val="dk1"/>
                </a:solidFill>
              </a:rPr>
            </a:br>
            <a:r>
              <a:rPr lang="en" u="sng">
                <a:solidFill>
                  <a:schemeClr val="hlink"/>
                </a:solidFill>
                <a:hlinkClick r:id="rId2"/>
              </a:rPr>
              <a:t>https://www.flaticon.com/free-icon/cpu_984391</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10289a2684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310289a2684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so, clearly, something needs to be done.</a:t>
            </a:r>
            <a:br>
              <a:rPr lang="en"/>
            </a:br>
            <a:r>
              <a:rPr lang="en"/>
              <a:t>I hope you are not feeling too hopeless, but this is reality, and we achieve nothing by sitting on our hands.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Thus the European Commision has started the Destination Earth project in 2022, where they aim to build a digital twin of the earth.</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9" name="Shape 1429"/>
        <p:cNvGrpSpPr/>
        <p:nvPr/>
      </p:nvGrpSpPr>
      <p:grpSpPr>
        <a:xfrm>
          <a:off x="0" y="0"/>
          <a:ext cx="0" cy="0"/>
          <a:chOff x="0" y="0"/>
          <a:chExt cx="0" cy="0"/>
        </a:xfrm>
      </p:grpSpPr>
      <p:sp>
        <p:nvSpPr>
          <p:cNvPr id="1430" name="Google Shape;1430;g313c2727efe_5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1" name="Google Shape;1431;g313c2727efe_5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The black part is time spend outside of MPI, in other words, time where we compute or wait!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CPU Icon:</a:t>
            </a:r>
            <a:br>
              <a:rPr lang="en">
                <a:solidFill>
                  <a:schemeClr val="dk1"/>
                </a:solidFill>
              </a:rPr>
            </a:br>
            <a:r>
              <a:rPr lang="en" u="sng">
                <a:solidFill>
                  <a:schemeClr val="hlink"/>
                </a:solidFill>
                <a:hlinkClick r:id="rId2"/>
              </a:rPr>
              <a:t>https://www.flaticon.com/free-icon/cpu_984391</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5" name="Shape 1445"/>
        <p:cNvGrpSpPr/>
        <p:nvPr/>
      </p:nvGrpSpPr>
      <p:grpSpPr>
        <a:xfrm>
          <a:off x="0" y="0"/>
          <a:ext cx="0" cy="0"/>
          <a:chOff x="0" y="0"/>
          <a:chExt cx="0" cy="0"/>
        </a:xfrm>
      </p:grpSpPr>
      <p:sp>
        <p:nvSpPr>
          <p:cNvPr id="1446" name="Google Shape;1446;g31466034412_0_5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7" name="Google Shape;1447;g31466034412_0_5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On the left we also see a very empty piece, where there is still some communication happening.</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So here we have a mix of Compute, Communicate, and waiting.</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This becomes even more clear if we </a:t>
            </a:r>
            <a:r>
              <a:rPr lang="en">
                <a:solidFill>
                  <a:schemeClr val="dk1"/>
                </a:solidFill>
              </a:rPr>
              <a:t>switch</a:t>
            </a:r>
            <a:r>
              <a:rPr lang="en">
                <a:solidFill>
                  <a:schemeClr val="dk1"/>
                </a:solidFill>
              </a:rPr>
              <a:t> our view to something called "Useful duration".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CPU Icon:</a:t>
            </a:r>
            <a:br>
              <a:rPr lang="en">
                <a:solidFill>
                  <a:schemeClr val="dk1"/>
                </a:solidFill>
              </a:rPr>
            </a:br>
            <a:r>
              <a:rPr lang="en" u="sng">
                <a:solidFill>
                  <a:schemeClr val="hlink"/>
                </a:solidFill>
                <a:hlinkClick r:id="rId2"/>
              </a:rPr>
              <a:t>https://www.flaticon.com/free-icon/cpu_984391</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3" name="Shape 1463"/>
        <p:cNvGrpSpPr/>
        <p:nvPr/>
      </p:nvGrpSpPr>
      <p:grpSpPr>
        <a:xfrm>
          <a:off x="0" y="0"/>
          <a:ext cx="0" cy="0"/>
          <a:chOff x="0" y="0"/>
          <a:chExt cx="0" cy="0"/>
        </a:xfrm>
      </p:grpSpPr>
      <p:sp>
        <p:nvSpPr>
          <p:cNvPr id="1464" name="Google Shape;1464;g31466034412_0_6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5" name="Google Shape;1465;g31466034412_0_6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Here you have a scale going from </a:t>
            </a:r>
            <a:r>
              <a:rPr lang="en">
                <a:solidFill>
                  <a:schemeClr val="dk1"/>
                </a:solidFill>
              </a:rPr>
              <a:t>green</a:t>
            </a:r>
            <a:r>
              <a:rPr lang="en">
                <a:solidFill>
                  <a:schemeClr val="dk1"/>
                </a:solidFill>
              </a:rPr>
              <a:t> to blue, where the color corresponds to how much computation there is.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So you can see that the empty black part on the right is indeed mostly compute.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And on the right side we have an alternation between compute and communicate.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CPU Icon:</a:t>
            </a:r>
            <a:br>
              <a:rPr lang="en">
                <a:solidFill>
                  <a:schemeClr val="dk1"/>
                </a:solidFill>
              </a:rPr>
            </a:br>
            <a:r>
              <a:rPr lang="en" u="sng">
                <a:solidFill>
                  <a:schemeClr val="hlink"/>
                </a:solidFill>
                <a:hlinkClick r:id="rId2"/>
              </a:rPr>
              <a:t>https://www.flaticon.com/free-icon/cpu_984391</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1" name="Shape 1481"/>
        <p:cNvGrpSpPr/>
        <p:nvPr/>
      </p:nvGrpSpPr>
      <p:grpSpPr>
        <a:xfrm>
          <a:off x="0" y="0"/>
          <a:ext cx="0" cy="0"/>
          <a:chOff x="0" y="0"/>
          <a:chExt cx="0" cy="0"/>
        </a:xfrm>
      </p:grpSpPr>
      <p:sp>
        <p:nvSpPr>
          <p:cNvPr id="1482" name="Google Shape;1482;g31466034412_0_6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3" name="Google Shape;1483;g31466034412_0_6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Going back to the </a:t>
            </a:r>
            <a:r>
              <a:rPr lang="en">
                <a:solidFill>
                  <a:schemeClr val="dk1"/>
                </a:solidFill>
              </a:rPr>
              <a:t>communication</a:t>
            </a:r>
            <a:r>
              <a:rPr lang="en">
                <a:solidFill>
                  <a:schemeClr val="dk1"/>
                </a:solidFill>
              </a:rPr>
              <a:t> view.</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There are certain communication types that kill performance.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CPU Icon:</a:t>
            </a:r>
            <a:br>
              <a:rPr lang="en">
                <a:solidFill>
                  <a:schemeClr val="dk1"/>
                </a:solidFill>
              </a:rPr>
            </a:br>
            <a:r>
              <a:rPr lang="en" u="sng">
                <a:solidFill>
                  <a:schemeClr val="hlink"/>
                </a:solidFill>
                <a:hlinkClick r:id="rId2"/>
              </a:rPr>
              <a:t>https://www.flaticon.com/free-icon/cpu_984391</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9" name="Shape 1499"/>
        <p:cNvGrpSpPr/>
        <p:nvPr/>
      </p:nvGrpSpPr>
      <p:grpSpPr>
        <a:xfrm>
          <a:off x="0" y="0"/>
          <a:ext cx="0" cy="0"/>
          <a:chOff x="0" y="0"/>
          <a:chExt cx="0" cy="0"/>
        </a:xfrm>
      </p:grpSpPr>
      <p:sp>
        <p:nvSpPr>
          <p:cNvPr id="1500" name="Google Shape;1500;g31466034412_0_5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1" name="Google Shape;1501;g31466034412_0_5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The Broadcast communication type is one of those.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In this case, some nodes send data which has to be </a:t>
            </a:r>
            <a:r>
              <a:rPr lang="en">
                <a:solidFill>
                  <a:schemeClr val="dk1"/>
                </a:solidFill>
              </a:rPr>
              <a:t>received</a:t>
            </a:r>
            <a:r>
              <a:rPr lang="en">
                <a:solidFill>
                  <a:schemeClr val="dk1"/>
                </a:solidFill>
              </a:rPr>
              <a:t> by all nodes before the process can continue.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Thus results in blocking communication, </a:t>
            </a:r>
            <a:r>
              <a:rPr lang="en">
                <a:solidFill>
                  <a:schemeClr val="dk1"/>
                </a:solidFill>
              </a:rPr>
              <a:t>which makes nodes wait for each other instead of computing the problem.</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CPU Icon:</a:t>
            </a:r>
            <a:br>
              <a:rPr lang="en">
                <a:solidFill>
                  <a:schemeClr val="dk1"/>
                </a:solidFill>
              </a:rPr>
            </a:br>
            <a:r>
              <a:rPr lang="en" u="sng">
                <a:solidFill>
                  <a:schemeClr val="hlink"/>
                </a:solidFill>
                <a:hlinkClick r:id="rId2"/>
              </a:rPr>
              <a:t>https://www.flaticon.com/free-icon/cpu_984391</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8" name="Shape 1518"/>
        <p:cNvGrpSpPr/>
        <p:nvPr/>
      </p:nvGrpSpPr>
      <p:grpSpPr>
        <a:xfrm>
          <a:off x="0" y="0"/>
          <a:ext cx="0" cy="0"/>
          <a:chOff x="0" y="0"/>
          <a:chExt cx="0" cy="0"/>
        </a:xfrm>
      </p:grpSpPr>
      <p:sp>
        <p:nvSpPr>
          <p:cNvPr id="1519" name="Google Shape;1519;g31466034412_0_5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0" name="Google Shape;1520;g31466034412_0_5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The AllToAll communication type has exactly the same problem, where the only difference is that all nodes are sending now as well.</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This as well cause all nodes to wait for each other.</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CPU Icon:</a:t>
            </a:r>
            <a:br>
              <a:rPr lang="en">
                <a:solidFill>
                  <a:schemeClr val="dk1"/>
                </a:solidFill>
              </a:rPr>
            </a:br>
            <a:r>
              <a:rPr lang="en" u="sng">
                <a:solidFill>
                  <a:schemeClr val="hlink"/>
                </a:solidFill>
                <a:hlinkClick r:id="rId2"/>
              </a:rPr>
              <a:t>https://www.flaticon.com/free-icon/cpu_984391</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6" name="Shape 1536"/>
        <p:cNvGrpSpPr/>
        <p:nvPr/>
      </p:nvGrpSpPr>
      <p:grpSpPr>
        <a:xfrm>
          <a:off x="0" y="0"/>
          <a:ext cx="0" cy="0"/>
          <a:chOff x="0" y="0"/>
          <a:chExt cx="0" cy="0"/>
        </a:xfrm>
      </p:grpSpPr>
      <p:sp>
        <p:nvSpPr>
          <p:cNvPr id="1537" name="Google Shape;1537;g31466034412_0_7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8" name="Google Shape;1538;g31466034412_0_7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So take a close look at these yellow bits in the timeline.</a:t>
            </a:r>
            <a:br>
              <a:rPr lang="en">
                <a:solidFill>
                  <a:schemeClr val="dk1"/>
                </a:solidFill>
              </a:rPr>
            </a:br>
            <a:r>
              <a:rPr lang="en">
                <a:solidFill>
                  <a:schemeClr val="dk1"/>
                </a:solidFill>
              </a:rPr>
              <a:t>When we switch to the useful duration view, where we see computation, you will see that nothing happens there.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CPU Icon:</a:t>
            </a:r>
            <a:br>
              <a:rPr lang="en">
                <a:solidFill>
                  <a:schemeClr val="dk1"/>
                </a:solidFill>
              </a:rPr>
            </a:br>
            <a:r>
              <a:rPr lang="en" u="sng">
                <a:solidFill>
                  <a:schemeClr val="hlink"/>
                </a:solidFill>
                <a:hlinkClick r:id="rId2"/>
              </a:rPr>
              <a:t>https://www.flaticon.com/free-icon/cpu_984391</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9" name="Shape 1559"/>
        <p:cNvGrpSpPr/>
        <p:nvPr/>
      </p:nvGrpSpPr>
      <p:grpSpPr>
        <a:xfrm>
          <a:off x="0" y="0"/>
          <a:ext cx="0" cy="0"/>
          <a:chOff x="0" y="0"/>
          <a:chExt cx="0" cy="0"/>
        </a:xfrm>
      </p:grpSpPr>
      <p:sp>
        <p:nvSpPr>
          <p:cNvPr id="1560" name="Google Shape;1560;g31466034412_0_6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1" name="Google Shape;1561;g31466034412_0_6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So here you can see that these communication types completely kill performance.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CPU Icon:</a:t>
            </a:r>
            <a:br>
              <a:rPr lang="en">
                <a:solidFill>
                  <a:schemeClr val="dk1"/>
                </a:solidFill>
              </a:rPr>
            </a:br>
            <a:r>
              <a:rPr lang="en" u="sng">
                <a:solidFill>
                  <a:schemeClr val="hlink"/>
                </a:solidFill>
                <a:hlinkClick r:id="rId2"/>
              </a:rPr>
              <a:t>https://www.flaticon.com/free-icon/cpu_984391</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2" name="Shape 1582"/>
        <p:cNvGrpSpPr/>
        <p:nvPr/>
      </p:nvGrpSpPr>
      <p:grpSpPr>
        <a:xfrm>
          <a:off x="0" y="0"/>
          <a:ext cx="0" cy="0"/>
          <a:chOff x="0" y="0"/>
          <a:chExt cx="0" cy="0"/>
        </a:xfrm>
      </p:grpSpPr>
      <p:sp>
        <p:nvSpPr>
          <p:cNvPr id="1583" name="Google Shape;1583;g314bc8407c9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4" name="Google Shape;1584;g314bc8407c9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Thus these are patterns that we look out for when analyzing a timestep of a model.</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CPU Icon:</a:t>
            </a:r>
            <a:br>
              <a:rPr lang="en">
                <a:solidFill>
                  <a:schemeClr val="dk1"/>
                </a:solidFill>
              </a:rPr>
            </a:br>
            <a:r>
              <a:rPr lang="en" u="sng">
                <a:solidFill>
                  <a:schemeClr val="hlink"/>
                </a:solidFill>
                <a:hlinkClick r:id="rId2"/>
              </a:rPr>
              <a:t>https://www.flaticon.com/free-icon/cpu_984391</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5" name="Shape 1605"/>
        <p:cNvGrpSpPr/>
        <p:nvPr/>
      </p:nvGrpSpPr>
      <p:grpSpPr>
        <a:xfrm>
          <a:off x="0" y="0"/>
          <a:ext cx="0" cy="0"/>
          <a:chOff x="0" y="0"/>
          <a:chExt cx="0" cy="0"/>
        </a:xfrm>
      </p:grpSpPr>
      <p:sp>
        <p:nvSpPr>
          <p:cNvPr id="1606" name="Google Shape;1606;g30fccb45b1c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7" name="Google Shape;1607;g30fccb45b1c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Okay, so that was how we detect communication inefficiencies for CPUs.</a:t>
            </a:r>
            <a:br>
              <a:rPr lang="en">
                <a:solidFill>
                  <a:schemeClr val="dk1"/>
                </a:solidFill>
              </a:rPr>
            </a:br>
            <a:r>
              <a:rPr lang="en">
                <a:solidFill>
                  <a:schemeClr val="dk1"/>
                </a:solidFill>
              </a:rPr>
              <a:t>Let's take a look at what we can do for GPUs.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First thing you need to know: platform matters!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GPU Icon:</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2"/>
              </a:rPr>
              <a:t>https://www.flaticon.com/free-icon/gpu_4617742</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13c2727efe_5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13c2727efe_5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Let me explain what a digital twin exactly is.</a:t>
            </a:r>
            <a:endParaRPr/>
          </a:p>
          <a:p>
            <a:pPr indent="0" lvl="0" marL="0" rtl="0" algn="l">
              <a:spcBef>
                <a:spcPts val="0"/>
              </a:spcBef>
              <a:spcAft>
                <a:spcPts val="0"/>
              </a:spcAft>
              <a:buNone/>
            </a:pPr>
            <a:br>
              <a:rPr lang="en"/>
            </a:br>
            <a:r>
              <a:rPr lang="en"/>
              <a:t>Here you can see the basic premise.</a:t>
            </a:r>
            <a:br>
              <a:rPr lang="en"/>
            </a:br>
            <a:r>
              <a:rPr lang="en"/>
              <a:t>We have a physical twin, the earth, where we can measure current activity with the help of </a:t>
            </a:r>
            <a:r>
              <a:rPr lang="en"/>
              <a:t>satellites</a:t>
            </a:r>
            <a:r>
              <a:rPr lang="en"/>
              <a:t>.</a:t>
            </a:r>
            <a:br>
              <a:rPr lang="en"/>
            </a:br>
            <a:r>
              <a:rPr lang="en"/>
              <a:t>Then we want to use that data to simulate what our </a:t>
            </a:r>
            <a:r>
              <a:rPr lang="en"/>
              <a:t>climate</a:t>
            </a:r>
            <a:r>
              <a:rPr lang="en"/>
              <a:t> will do in the future.</a:t>
            </a:r>
            <a:br>
              <a:rPr lang="en"/>
            </a:br>
            <a:r>
              <a:rPr lang="en"/>
              <a:t>This is done in the digital twin, which is a model of the earth.</a:t>
            </a:r>
            <a:endParaRPr/>
          </a:p>
          <a:p>
            <a:pPr indent="0" lvl="0" marL="0" rtl="0" algn="l">
              <a:spcBef>
                <a:spcPts val="0"/>
              </a:spcBef>
              <a:spcAft>
                <a:spcPts val="0"/>
              </a:spcAft>
              <a:buNone/>
            </a:pPr>
            <a:r>
              <a:rPr lang="en"/>
              <a:t>Based on the predictions of this model, we can intervene and change policies to better our climate.</a:t>
            </a:r>
            <a:br>
              <a:rPr lang="en"/>
            </a:br>
            <a:r>
              <a:rPr lang="en"/>
              <a:t>These policies have an effect, which we can measure again through </a:t>
            </a:r>
            <a:r>
              <a:rPr lang="en"/>
              <a:t>satellites</a:t>
            </a:r>
            <a:r>
              <a:rPr lang="en"/>
              <a:t>, feed to the model, and repeat.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This idea of using a digital twin consists of 2 sectors.</a:t>
            </a:r>
            <a:br>
              <a:rPr lang="en"/>
            </a:br>
            <a:r>
              <a:rPr lang="en"/>
              <a:t>We have Earth System Modelling, which models the physics of the earth.</a:t>
            </a:r>
            <a:br>
              <a:rPr lang="en"/>
            </a:br>
            <a:r>
              <a:rPr lang="en"/>
              <a:t>Then you have Impact Sector Modelling, which models the effects of the climate on specific sectors.</a:t>
            </a:r>
            <a:br>
              <a:rPr lang="en"/>
            </a:br>
            <a:r>
              <a:rPr lang="en"/>
              <a:t>For </a:t>
            </a:r>
            <a:r>
              <a:rPr lang="en"/>
              <a:t>example</a:t>
            </a:r>
            <a:r>
              <a:rPr lang="en"/>
              <a:t> the effect on forest </a:t>
            </a:r>
            <a:r>
              <a:rPr lang="en"/>
              <a:t>fires or floods.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These impact sector applications are viewed by ESA to advice policy makers on potential interventions.</a:t>
            </a:r>
            <a:br>
              <a:rPr lang="en"/>
            </a:br>
            <a:r>
              <a:rPr lang="en"/>
              <a:t>We will see this later when I'll explain how we run a simulation.</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3" name="Shape 1613"/>
        <p:cNvGrpSpPr/>
        <p:nvPr/>
      </p:nvGrpSpPr>
      <p:grpSpPr>
        <a:xfrm>
          <a:off x="0" y="0"/>
          <a:ext cx="0" cy="0"/>
          <a:chOff x="0" y="0"/>
          <a:chExt cx="0" cy="0"/>
        </a:xfrm>
      </p:grpSpPr>
      <p:sp>
        <p:nvSpPr>
          <p:cNvPr id="1614" name="Google Shape;1614;g30fccb45b1c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5" name="Google Shape;1615;g30fccb45b1c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It matters what type GPU you have.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Generally </a:t>
            </a:r>
            <a:r>
              <a:rPr lang="en">
                <a:solidFill>
                  <a:schemeClr val="dk1"/>
                </a:solidFill>
              </a:rPr>
              <a:t>you have NVIDIA, AMD, or Intel.</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GPU Icon:</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2"/>
              </a:rPr>
              <a:t>https://www.flaticon.com/free-icon/gpu_4617742</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NVIDIA:</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3"/>
              </a:rPr>
              <a:t>https://en.wikipedia.org/wiki/CUDA#/media/File:Nvidia_CUDA_Logo.jpg</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AMD:</a:t>
            </a:r>
            <a:endParaRPr>
              <a:solidFill>
                <a:schemeClr val="dk1"/>
              </a:solidFill>
            </a:endParaRPr>
          </a:p>
          <a:p>
            <a:pPr indent="0" lvl="0" marL="0" rtl="0" algn="l">
              <a:spcBef>
                <a:spcPts val="0"/>
              </a:spcBef>
              <a:spcAft>
                <a:spcPts val="0"/>
              </a:spcAft>
              <a:buNone/>
            </a:pPr>
            <a:r>
              <a:rPr lang="en" u="sng">
                <a:solidFill>
                  <a:schemeClr val="hlink"/>
                </a:solidFill>
                <a:hlinkClick r:id="rId4"/>
              </a:rPr>
              <a:t>https://github.com/ROCm</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5" name="Shape 1625"/>
        <p:cNvGrpSpPr/>
        <p:nvPr/>
      </p:nvGrpSpPr>
      <p:grpSpPr>
        <a:xfrm>
          <a:off x="0" y="0"/>
          <a:ext cx="0" cy="0"/>
          <a:chOff x="0" y="0"/>
          <a:chExt cx="0" cy="0"/>
        </a:xfrm>
      </p:grpSpPr>
      <p:sp>
        <p:nvSpPr>
          <p:cNvPr id="1626" name="Google Shape;1626;g30fccb45b1c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7" name="Google Shape;1627;g30fccb45b1c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Then it also matters what compiler you have, </a:t>
            </a:r>
            <a:endParaRPr>
              <a:solidFill>
                <a:schemeClr val="dk1"/>
              </a:solidFill>
            </a:endParaRPr>
          </a:p>
          <a:p>
            <a:pPr indent="457200" lvl="0" marL="0" rtl="0" algn="l">
              <a:spcBef>
                <a:spcPts val="0"/>
              </a:spcBef>
              <a:spcAft>
                <a:spcPts val="0"/>
              </a:spcAft>
              <a:buClr>
                <a:schemeClr val="dk1"/>
              </a:buClr>
              <a:buSzPts val="1100"/>
              <a:buFont typeface="Arial"/>
              <a:buNone/>
            </a:pPr>
            <a:r>
              <a:rPr lang="en">
                <a:solidFill>
                  <a:schemeClr val="dk1"/>
                </a:solidFill>
              </a:rPr>
              <a:t>since compilers can output debug information, but all do it in a different way.</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Some examples here are OpenMPI, GNU, or Cray.</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GPU Icon:</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2"/>
              </a:rPr>
              <a:t>https://www.flaticon.com/free-icon/gpu_4617742</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NVIDIA:</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3"/>
              </a:rPr>
              <a:t>https://en.wikipedia.org/wiki/CUDA#/media/File:Nvidia_CUDA_Logo.jpg</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AMD:</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4"/>
              </a:rPr>
              <a:t>https://github.com/ROCm</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Intel:</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5"/>
              </a:rPr>
              <a:t>https://es.wikipedia.org/wiki/Archivo:Intel_logo_%282006-2020%29.svg</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OpenMPI:</a:t>
            </a:r>
            <a:br>
              <a:rPr lang="en">
                <a:solidFill>
                  <a:schemeClr val="dk1"/>
                </a:solidFill>
              </a:rPr>
            </a:br>
            <a:r>
              <a:rPr lang="en" u="sng">
                <a:solidFill>
                  <a:schemeClr val="hlink"/>
                </a:solidFill>
                <a:hlinkClick r:id="rId6"/>
              </a:rPr>
              <a:t>https://www.open-mpi.org/doc/v3.1/man1/mpifort.1.php</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Cray:</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7"/>
              </a:rPr>
              <a:t>https://insidehpc.com/wp-content/uploads/sites/2/2013/11/images.jpg</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GNU:</a:t>
            </a:r>
            <a:endParaRPr>
              <a:solidFill>
                <a:schemeClr val="dk1"/>
              </a:solidFill>
            </a:endParaRPr>
          </a:p>
          <a:p>
            <a:pPr indent="0" lvl="0" marL="0" rtl="0" algn="l">
              <a:spcBef>
                <a:spcPts val="0"/>
              </a:spcBef>
              <a:spcAft>
                <a:spcPts val="0"/>
              </a:spcAft>
              <a:buNone/>
            </a:pPr>
            <a:r>
              <a:rPr lang="en" u="sng">
                <a:solidFill>
                  <a:schemeClr val="hlink"/>
                </a:solidFill>
                <a:hlinkClick r:id="rId8"/>
              </a:rPr>
              <a:t>https://es.wikipedia.org/wiki/GNU#/media/Archivo:Heckert_GNU_white.svg</a:t>
            </a:r>
            <a:endParaRPr>
              <a:solidFill>
                <a:schemeClr val="dk1"/>
              </a:solidFill>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1" name="Shape 1641"/>
        <p:cNvGrpSpPr/>
        <p:nvPr/>
      </p:nvGrpSpPr>
      <p:grpSpPr>
        <a:xfrm>
          <a:off x="0" y="0"/>
          <a:ext cx="0" cy="0"/>
          <a:chOff x="0" y="0"/>
          <a:chExt cx="0" cy="0"/>
        </a:xfrm>
      </p:grpSpPr>
      <p:sp>
        <p:nvSpPr>
          <p:cNvPr id="1642" name="Google Shape;1642;g30fccb45b1c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3" name="Google Shape;1643;g30fccb45b1c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And lastly, it also matters what programming language your source code is in.</a:t>
            </a:r>
            <a:br>
              <a:rPr lang="en">
                <a:solidFill>
                  <a:schemeClr val="dk1"/>
                </a:solidFill>
              </a:rPr>
            </a:br>
            <a:r>
              <a:rPr lang="en">
                <a:solidFill>
                  <a:schemeClr val="dk1"/>
                </a:solidFill>
              </a:rPr>
              <a:t>Because Fortran for example, has less debug </a:t>
            </a:r>
            <a:r>
              <a:rPr lang="en">
                <a:solidFill>
                  <a:schemeClr val="dk1"/>
                </a:solidFill>
              </a:rPr>
              <a:t>information</a:t>
            </a:r>
            <a:r>
              <a:rPr lang="en">
                <a:solidFill>
                  <a:schemeClr val="dk1"/>
                </a:solidFill>
              </a:rPr>
              <a:t> during compilation time than when </a:t>
            </a:r>
            <a:r>
              <a:rPr lang="en">
                <a:solidFill>
                  <a:schemeClr val="dk1"/>
                </a:solidFill>
              </a:rPr>
              <a:t>you</a:t>
            </a:r>
            <a:r>
              <a:rPr lang="en">
                <a:solidFill>
                  <a:schemeClr val="dk1"/>
                </a:solidFill>
              </a:rPr>
              <a:t> compile C++.</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GPU Icon:</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2"/>
              </a:rPr>
              <a:t>https://www.flaticon.com/free-icon/gpu_4617742</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NVIDIA:</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3"/>
              </a:rPr>
              <a:t>https://en.wikipedia.org/wiki/CUDA#/media/File:Nvidia_CUDA_Logo.jpg</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AMD:</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4"/>
              </a:rPr>
              <a:t>https://github.com/ROCm</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Intel:</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5"/>
              </a:rPr>
              <a:t>https://es.wikipedia.org/wiki/Archivo:Intel_logo_%282006-2020%29.svg</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OpenMPI:</a:t>
            </a:r>
            <a:br>
              <a:rPr lang="en">
                <a:solidFill>
                  <a:schemeClr val="dk1"/>
                </a:solidFill>
              </a:rPr>
            </a:br>
            <a:r>
              <a:rPr lang="en" u="sng">
                <a:solidFill>
                  <a:schemeClr val="hlink"/>
                </a:solidFill>
                <a:hlinkClick r:id="rId6"/>
              </a:rPr>
              <a:t>https://www.open-mpi.org/doc/v3.1/man1/mpifort.1.php</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Cray:</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7"/>
              </a:rPr>
              <a:t>https://insidehpc.com/wp-content/uploads/sites/2/2013/11/images.jpg</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GNU:</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8"/>
              </a:rPr>
              <a:t>https://es.wikipedia.org/wiki/GNU#/media/Archivo:Heckert_GNU_white.svg</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9"/>
              </a:rPr>
              <a:t>https://en.wikipedia.org/wiki/C%2B%2B#/media/File:ISO_C++_Logo.svg</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Fortran:</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10"/>
              </a:rPr>
              <a:t>https://commons.wikimedia.org/wiki/File:Fortran_logo.svg</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0" name="Shape 1660"/>
        <p:cNvGrpSpPr/>
        <p:nvPr/>
      </p:nvGrpSpPr>
      <p:grpSpPr>
        <a:xfrm>
          <a:off x="0" y="0"/>
          <a:ext cx="0" cy="0"/>
          <a:chOff x="0" y="0"/>
          <a:chExt cx="0" cy="0"/>
        </a:xfrm>
      </p:grpSpPr>
      <p:sp>
        <p:nvSpPr>
          <p:cNvPr id="1661" name="Google Shape;1661;g30fccb45b1c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2" name="Google Shape;1662;g30fccb45b1c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In this example, I'll take an example case for a report I made last year on the LUMI supercomputer in Finland.</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This means we have AMD GPUs, the Cray FTN compiler, for our Fortran code </a:t>
            </a:r>
            <a:r>
              <a:rPr lang="en">
                <a:solidFill>
                  <a:schemeClr val="dk1"/>
                </a:solidFill>
              </a:rPr>
              <a:t>base.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GPU Icon:</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2"/>
              </a:rPr>
              <a:t>https://www.flaticon.com/free-icon/gpu_4617742</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NVIDIA:</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3"/>
              </a:rPr>
              <a:t>https://en.wikipedia.org/wiki/CUDA#/media/File:Nvidia_CUDA_Logo.jpg</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AMD:</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4"/>
              </a:rPr>
              <a:t>https://github.com/ROCm</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Intel:</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5"/>
              </a:rPr>
              <a:t>https://es.wikipedia.org/wiki/Archivo:Intel_logo_%282006-2020%29.svg</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OpenMPI:</a:t>
            </a:r>
            <a:br>
              <a:rPr lang="en">
                <a:solidFill>
                  <a:schemeClr val="dk1"/>
                </a:solidFill>
              </a:rPr>
            </a:br>
            <a:r>
              <a:rPr lang="en" u="sng">
                <a:solidFill>
                  <a:schemeClr val="hlink"/>
                </a:solidFill>
                <a:hlinkClick r:id="rId6"/>
              </a:rPr>
              <a:t>https://www.open-mpi.org/doc/v3.1/man1/mpifort.1.php</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Cray:</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7"/>
              </a:rPr>
              <a:t>https://insidehpc.com/wp-content/uploads/sites/2/2013/11/images.jpg</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GNU:</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8"/>
              </a:rPr>
              <a:t>https://es.wikipedia.org/wiki/GNU#/media/Archivo:Heckert_GNU_white.svg</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9"/>
              </a:rPr>
              <a:t>https://en.wikipedia.org/wiki/C%2B%2B#/media/File:ISO_C++_Logo.svg</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Fortran:</a:t>
            </a:r>
            <a:endParaRPr>
              <a:solidFill>
                <a:schemeClr val="dk1"/>
              </a:solidFill>
            </a:endParaRPr>
          </a:p>
          <a:p>
            <a:pPr indent="0" lvl="0" marL="0" rtl="0" algn="l">
              <a:spcBef>
                <a:spcPts val="0"/>
              </a:spcBef>
              <a:spcAft>
                <a:spcPts val="0"/>
              </a:spcAft>
              <a:buNone/>
            </a:pPr>
            <a:r>
              <a:rPr lang="en" u="sng">
                <a:solidFill>
                  <a:schemeClr val="hlink"/>
                </a:solidFill>
                <a:hlinkClick r:id="rId10"/>
              </a:rPr>
              <a:t>https://commons.wikimedia.org/wiki/File:Fortran_logo.svg</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2" name="Shape 1682"/>
        <p:cNvGrpSpPr/>
        <p:nvPr/>
      </p:nvGrpSpPr>
      <p:grpSpPr>
        <a:xfrm>
          <a:off x="0" y="0"/>
          <a:ext cx="0" cy="0"/>
          <a:chOff x="0" y="0"/>
          <a:chExt cx="0" cy="0"/>
        </a:xfrm>
      </p:grpSpPr>
      <p:sp>
        <p:nvSpPr>
          <p:cNvPr id="1683" name="Google Shape;1683;g30fccb45b1c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4" name="Google Shape;1684;g30fccb45b1c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With the AMD ROCm stack, you get a tool called Rocprof.</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This is the most fundamental tool when profiling on AMD GPUs.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You can also collect a trace for a timeline, just like we did on CPU.</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This is again 1 timestep of the code that we are analyzing, which is ecTrans, a spectral transformation code.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GPU Icon:</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2"/>
              </a:rPr>
              <a:t>https://www.flaticon.com/free-icon/gpu_4617742</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3" name="Shape 1693"/>
        <p:cNvGrpSpPr/>
        <p:nvPr/>
      </p:nvGrpSpPr>
      <p:grpSpPr>
        <a:xfrm>
          <a:off x="0" y="0"/>
          <a:ext cx="0" cy="0"/>
          <a:chOff x="0" y="0"/>
          <a:chExt cx="0" cy="0"/>
        </a:xfrm>
      </p:grpSpPr>
      <p:sp>
        <p:nvSpPr>
          <p:cNvPr id="1694" name="Google Shape;1694;g2d612bc84fd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5" name="Google Shape;1695;g2d612bc84fd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On the top you have the memory transfers that occur between the CPUs and GPUs.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For those we don't know, a GPU is controlled from the CPU.</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So the CPU will transfer the required data and instructions to the GPU, which executes them, and then the results are copied back.</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These memory copies are very slow compared to the computation, and thus this is usually the main bottleneck for performance.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GPU Icon:</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2"/>
              </a:rPr>
              <a:t>https://www.flaticon.com/free-icon/gpu_4617742</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5" name="Shape 1705"/>
        <p:cNvGrpSpPr/>
        <p:nvPr/>
      </p:nvGrpSpPr>
      <p:grpSpPr>
        <a:xfrm>
          <a:off x="0" y="0"/>
          <a:ext cx="0" cy="0"/>
          <a:chOff x="0" y="0"/>
          <a:chExt cx="0" cy="0"/>
        </a:xfrm>
      </p:grpSpPr>
      <p:sp>
        <p:nvSpPr>
          <p:cNvPr id="1706" name="Google Shape;1706;g2d612bc84fd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7" name="Google Shape;1707;g2d612bc84fd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Here you can see the GPU kernels, which are isolated programs that perform computations.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Ideally, you would like to spend most time executing kernels.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GPU Icon:</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2"/>
              </a:rPr>
              <a:t>https://www.flaticon.com/free-icon/gpu_4617742</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7" name="Shape 1717"/>
        <p:cNvGrpSpPr/>
        <p:nvPr/>
      </p:nvGrpSpPr>
      <p:grpSpPr>
        <a:xfrm>
          <a:off x="0" y="0"/>
          <a:ext cx="0" cy="0"/>
          <a:chOff x="0" y="0"/>
          <a:chExt cx="0" cy="0"/>
        </a:xfrm>
      </p:grpSpPr>
      <p:sp>
        <p:nvSpPr>
          <p:cNvPr id="1718" name="Google Shape;1718;g30fccb45b1c_0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9" name="Google Shape;1719;g30fccb45b1c_0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It might be a bit difficult to see, but here you have the two computation parts enlarged so it's easier to see the distribution between their runtimes.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GPU Icon:</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2"/>
              </a:rPr>
              <a:t>https://www.flaticon.com/free-icon/gpu_4617742</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6" name="Shape 1726"/>
        <p:cNvGrpSpPr/>
        <p:nvPr/>
      </p:nvGrpSpPr>
      <p:grpSpPr>
        <a:xfrm>
          <a:off x="0" y="0"/>
          <a:ext cx="0" cy="0"/>
          <a:chOff x="0" y="0"/>
          <a:chExt cx="0" cy="0"/>
        </a:xfrm>
      </p:grpSpPr>
      <p:sp>
        <p:nvSpPr>
          <p:cNvPr id="1727" name="Google Shape;1727;g30fccb45b1c_0_2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8" name="Google Shape;1728;g30fccb45b1c_0_2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Since memory copies are usually a bottleneck, the first thing we do is parse this JSON into a boxplot as shown on the right side.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Here you see a column for each workload, which is basically how big the areas are that we are updating.</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In blue you see the HostToDevice copies, while in orange you see the DeviceToHost copies.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Device in this case refers to the GPU, while the Host is the CPU.</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boxplots capture how big the transfers are that have been made.</a:t>
            </a:r>
            <a:br>
              <a:rPr lang="en">
                <a:solidFill>
                  <a:schemeClr val="dk1"/>
                </a:solidFill>
              </a:rPr>
            </a:br>
            <a:r>
              <a:rPr lang="en">
                <a:solidFill>
                  <a:schemeClr val="dk1"/>
                </a:solidFill>
              </a:rPr>
              <a:t>And you can clearly see that the CPU to GPU transfers here are super small, while the GPU to CPU </a:t>
            </a:r>
            <a:r>
              <a:rPr lang="en">
                <a:solidFill>
                  <a:schemeClr val="dk1"/>
                </a:solidFill>
              </a:rPr>
              <a:t>transfers are of okay size.</a:t>
            </a:r>
            <a:br>
              <a:rPr lang="en">
                <a:solidFill>
                  <a:schemeClr val="dk1"/>
                </a:solidFill>
              </a:rPr>
            </a:br>
            <a:r>
              <a:rPr lang="en">
                <a:solidFill>
                  <a:schemeClr val="dk1"/>
                </a:solidFill>
              </a:rPr>
              <a:t>These super small transfers bring an overhead compared to large ones, since you keep calling the API.</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Hence, this is causing quite a severe slowdown of the GPU performance, and thus our advice to our customer was to merge these transfers as much as possible.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GPU Icon:</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2"/>
              </a:rPr>
              <a:t>https://www.flaticon.com/free-icon/gpu_4617742</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6" name="Shape 1736"/>
        <p:cNvGrpSpPr/>
        <p:nvPr/>
      </p:nvGrpSpPr>
      <p:grpSpPr>
        <a:xfrm>
          <a:off x="0" y="0"/>
          <a:ext cx="0" cy="0"/>
          <a:chOff x="0" y="0"/>
          <a:chExt cx="0" cy="0"/>
        </a:xfrm>
      </p:grpSpPr>
      <p:sp>
        <p:nvSpPr>
          <p:cNvPr id="1737" name="Google Shape;1737;g30fccb45b1c_0_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8" name="Google Shape;1738;g30fccb45b1c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Next, we can take a look at these kernels where the </a:t>
            </a:r>
            <a:r>
              <a:rPr lang="en">
                <a:solidFill>
                  <a:schemeClr val="dk1"/>
                </a:solidFill>
              </a:rPr>
              <a:t>computations are happening</a:t>
            </a:r>
            <a:r>
              <a:rPr lang="en">
                <a:solidFill>
                  <a:schemeClr val="dk1"/>
                </a:solidFill>
              </a:rPr>
              <a:t>.</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table here to the right shows all kernels in the timestep and how long they took.</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GPU Icon:</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2"/>
              </a:rPr>
              <a:t>https://www.flaticon.com/free-icon/gpu_4617742</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50" name="Shape 50"/>
        <p:cNvGrpSpPr/>
        <p:nvPr/>
      </p:nvGrpSpPr>
      <p:grpSpPr>
        <a:xfrm>
          <a:off x="0" y="0"/>
          <a:ext cx="0" cy="0"/>
          <a:chOff x="0" y="0"/>
          <a:chExt cx="0" cy="0"/>
        </a:xfrm>
      </p:grpSpPr>
      <p:sp>
        <p:nvSpPr>
          <p:cNvPr id="51" name="Google Shape;51;p13"/>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stination_Earth_slide" type="obj">
  <p:cSld name="OBJECT">
    <p:spTree>
      <p:nvGrpSpPr>
        <p:cNvPr id="52" name="Shape 52"/>
        <p:cNvGrpSpPr/>
        <p:nvPr/>
      </p:nvGrpSpPr>
      <p:grpSpPr>
        <a:xfrm>
          <a:off x="0" y="0"/>
          <a:ext cx="0" cy="0"/>
          <a:chOff x="0" y="0"/>
          <a:chExt cx="0" cy="0"/>
        </a:xfrm>
      </p:grpSpPr>
      <p:sp>
        <p:nvSpPr>
          <p:cNvPr id="53" name="Google Shape;53;p14"/>
          <p:cNvSpPr txBox="1"/>
          <p:nvPr>
            <p:ph type="title"/>
          </p:nvPr>
        </p:nvSpPr>
        <p:spPr>
          <a:xfrm>
            <a:off x="279400" y="547850"/>
            <a:ext cx="8598000" cy="411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62BCAD"/>
              </a:buClr>
              <a:buSzPts val="2400"/>
              <a:buFont typeface="Rajdhani SemiBold"/>
              <a:buNone/>
              <a:defRPr sz="2400">
                <a:solidFill>
                  <a:srgbClr val="62BCAD"/>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14"/>
          <p:cNvSpPr txBox="1"/>
          <p:nvPr>
            <p:ph idx="1" type="body"/>
          </p:nvPr>
        </p:nvSpPr>
        <p:spPr>
          <a:xfrm>
            <a:off x="279400" y="1112800"/>
            <a:ext cx="8598000" cy="3357300"/>
          </a:xfrm>
          <a:prstGeom prst="rect">
            <a:avLst/>
          </a:prstGeom>
          <a:noFill/>
          <a:ln>
            <a:noFill/>
          </a:ln>
        </p:spPr>
        <p:txBody>
          <a:bodyPr anchorCtr="0" anchor="t" bIns="45700" lIns="91425" spcFirstLastPara="1" rIns="91425" wrap="square" tIns="45700">
            <a:normAutofit/>
          </a:bodyPr>
          <a:lstStyle>
            <a:lvl1pPr indent="-317500" lvl="0" marL="457200" algn="l">
              <a:lnSpc>
                <a:spcPct val="100000"/>
              </a:lnSpc>
              <a:spcBef>
                <a:spcPts val="400"/>
              </a:spcBef>
              <a:spcAft>
                <a:spcPts val="0"/>
              </a:spcAft>
              <a:buClr>
                <a:srgbClr val="7F7F7F"/>
              </a:buClr>
              <a:buSzPts val="1400"/>
              <a:buChar char="•"/>
              <a:defRPr sz="1400"/>
            </a:lvl1pPr>
            <a:lvl2pPr indent="-304800" lvl="1" marL="914400" algn="l">
              <a:lnSpc>
                <a:spcPct val="100000"/>
              </a:lnSpc>
              <a:spcBef>
                <a:spcPts val="400"/>
              </a:spcBef>
              <a:spcAft>
                <a:spcPts val="0"/>
              </a:spcAft>
              <a:buClr>
                <a:srgbClr val="7F7F7F"/>
              </a:buClr>
              <a:buSzPts val="1200"/>
              <a:buChar char="–"/>
              <a:defRPr sz="1200"/>
            </a:lvl2pPr>
            <a:lvl3pPr indent="-298450" lvl="2" marL="1371600" algn="l">
              <a:lnSpc>
                <a:spcPct val="100000"/>
              </a:lnSpc>
              <a:spcBef>
                <a:spcPts val="400"/>
              </a:spcBef>
              <a:spcAft>
                <a:spcPts val="0"/>
              </a:spcAft>
              <a:buClr>
                <a:srgbClr val="7F7F7F"/>
              </a:buClr>
              <a:buSzPts val="1100"/>
              <a:buChar char="•"/>
              <a:defRPr sz="1100"/>
            </a:lvl3pPr>
            <a:lvl4pPr indent="-298450" lvl="3" marL="1828800" algn="l">
              <a:lnSpc>
                <a:spcPct val="100000"/>
              </a:lnSpc>
              <a:spcBef>
                <a:spcPts val="400"/>
              </a:spcBef>
              <a:spcAft>
                <a:spcPts val="0"/>
              </a:spcAft>
              <a:buClr>
                <a:srgbClr val="7F7F7F"/>
              </a:buClr>
              <a:buSzPts val="1100"/>
              <a:buChar char="–"/>
              <a:defRPr sz="1100"/>
            </a:lvl4pPr>
            <a:lvl5pPr indent="-292100" lvl="4" marL="2286000" algn="l">
              <a:lnSpc>
                <a:spcPct val="100000"/>
              </a:lnSpc>
              <a:spcBef>
                <a:spcPts val="400"/>
              </a:spcBef>
              <a:spcAft>
                <a:spcPts val="0"/>
              </a:spcAft>
              <a:buClr>
                <a:srgbClr val="7F7F7F"/>
              </a:buClr>
              <a:buSzPts val="1000"/>
              <a:buChar char="»"/>
              <a:defRPr sz="1000"/>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55" name="Google Shape;55;p14"/>
          <p:cNvSpPr txBox="1"/>
          <p:nvPr>
            <p:ph idx="12" type="sldNum"/>
          </p:nvPr>
        </p:nvSpPr>
        <p:spPr>
          <a:xfrm>
            <a:off x="6743700" y="4805364"/>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Helvetica Neue"/>
                <a:ea typeface="Helvetica Neue"/>
                <a:cs typeface="Helvetica Neue"/>
                <a:sym typeface="Helvetica Neue"/>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Helvetica Neue"/>
                <a:ea typeface="Helvetica Neue"/>
                <a:cs typeface="Helvetica Neue"/>
                <a:sym typeface="Helvetica Neue"/>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Helvetica Neue"/>
                <a:ea typeface="Helvetica Neue"/>
                <a:cs typeface="Helvetica Neue"/>
                <a:sym typeface="Helvetica Neue"/>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Helvetica Neue"/>
                <a:ea typeface="Helvetica Neue"/>
                <a:cs typeface="Helvetica Neue"/>
                <a:sym typeface="Helvetica Neue"/>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Helvetica Neue"/>
                <a:ea typeface="Helvetica Neue"/>
                <a:cs typeface="Helvetica Neue"/>
                <a:sym typeface="Helvetica Neue"/>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Helvetica Neue"/>
                <a:ea typeface="Helvetica Neue"/>
                <a:cs typeface="Helvetica Neue"/>
                <a:sym typeface="Helvetica Neue"/>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Helvetica Neue"/>
                <a:ea typeface="Helvetica Neue"/>
                <a:cs typeface="Helvetica Neue"/>
                <a:sym typeface="Helvetica Neue"/>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Helvetica Neue"/>
                <a:ea typeface="Helvetica Neue"/>
                <a:cs typeface="Helvetica Neue"/>
                <a:sym typeface="Helvetica Neue"/>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Helvetica Neue"/>
                <a:ea typeface="Helvetica Neue"/>
                <a:cs typeface="Helvetica Neue"/>
                <a:sym typeface="Helvetica Neue"/>
              </a:defRPr>
            </a:lvl9pPr>
          </a:lstStyle>
          <a:p>
            <a:pPr indent="0" lvl="0" marL="0" rtl="0" algn="r">
              <a:spcBef>
                <a:spcPts val="0"/>
              </a:spcBef>
              <a:spcAft>
                <a:spcPts val="0"/>
              </a:spcAft>
              <a:buNone/>
            </a:pPr>
            <a:fld id="{00000000-1234-1234-1234-123412341234}" type="slidenum">
              <a:rPr lang="en"/>
              <a:t>‹#›</a:t>
            </a:fld>
            <a:endParaRPr/>
          </a:p>
        </p:txBody>
      </p:sp>
      <p:cxnSp>
        <p:nvCxnSpPr>
          <p:cNvPr id="56" name="Google Shape;56;p14"/>
          <p:cNvCxnSpPr/>
          <p:nvPr/>
        </p:nvCxnSpPr>
        <p:spPr>
          <a:xfrm>
            <a:off x="-6700" y="363300"/>
            <a:ext cx="2134500" cy="0"/>
          </a:xfrm>
          <a:prstGeom prst="straightConnector1">
            <a:avLst/>
          </a:prstGeom>
          <a:noFill/>
          <a:ln cap="flat" cmpd="sng" w="9525">
            <a:solidFill>
              <a:srgbClr val="62BCAD"/>
            </a:solidFill>
            <a:prstDash val="solid"/>
            <a:round/>
            <a:headEnd len="sm" w="sm" type="none"/>
            <a:tailEnd len="sm" w="sm" type="none"/>
          </a:ln>
        </p:spPr>
      </p:cxnSp>
      <p:sp>
        <p:nvSpPr>
          <p:cNvPr id="57" name="Google Shape;57;p14"/>
          <p:cNvSpPr txBox="1"/>
          <p:nvPr/>
        </p:nvSpPr>
        <p:spPr>
          <a:xfrm>
            <a:off x="-40650" y="36950"/>
            <a:ext cx="2610000" cy="2739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lang="en" sz="1200">
                <a:solidFill>
                  <a:srgbClr val="62BCAD"/>
                </a:solidFill>
                <a:latin typeface="Rajdhani SemiBold"/>
                <a:ea typeface="Rajdhani SemiBold"/>
                <a:cs typeface="Rajdhani SemiBold"/>
                <a:sym typeface="Rajdhani SemiBold"/>
              </a:rPr>
              <a:t>Destination Earth: Digital Twins</a:t>
            </a:r>
            <a:endParaRPr b="0" i="0" sz="1200" u="none" cap="none" strike="noStrike">
              <a:solidFill>
                <a:srgbClr val="888888"/>
              </a:solidFill>
              <a:latin typeface="Helvetica Neue"/>
              <a:ea typeface="Helvetica Neue"/>
              <a:cs typeface="Helvetica Neue"/>
              <a:sym typeface="Helvetica Neue"/>
            </a:endParaRPr>
          </a:p>
        </p:txBody>
      </p:sp>
      <p:pic>
        <p:nvPicPr>
          <p:cNvPr id="58" name="Google Shape;58;p14"/>
          <p:cNvPicPr preferRelativeResize="0"/>
          <p:nvPr/>
        </p:nvPicPr>
        <p:blipFill rotWithShape="1">
          <a:blip r:embed="rId2">
            <a:alphaModFix/>
          </a:blip>
          <a:srcRect b="18924" l="0" r="0" t="24092"/>
          <a:stretch/>
        </p:blipFill>
        <p:spPr>
          <a:xfrm>
            <a:off x="3600" y="4744888"/>
            <a:ext cx="9136800" cy="394800"/>
          </a:xfrm>
          <a:prstGeom prst="rect">
            <a:avLst/>
          </a:prstGeom>
          <a:noFill/>
          <a:ln>
            <a:noFill/>
          </a:ln>
        </p:spPr>
      </p:pic>
      <p:pic>
        <p:nvPicPr>
          <p:cNvPr id="59" name="Google Shape;59;p14"/>
          <p:cNvPicPr preferRelativeResize="0"/>
          <p:nvPr/>
        </p:nvPicPr>
        <p:blipFill>
          <a:blip r:embed="rId3">
            <a:alphaModFix/>
          </a:blip>
          <a:stretch>
            <a:fillRect/>
          </a:stretch>
        </p:blipFill>
        <p:spPr>
          <a:xfrm>
            <a:off x="6484537" y="0"/>
            <a:ext cx="2583199" cy="3948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stination_Earth_section_starter">
  <p:cSld name="OBJECT_1">
    <p:spTree>
      <p:nvGrpSpPr>
        <p:cNvPr id="60" name="Shape 60"/>
        <p:cNvGrpSpPr/>
        <p:nvPr/>
      </p:nvGrpSpPr>
      <p:grpSpPr>
        <a:xfrm>
          <a:off x="0" y="0"/>
          <a:ext cx="0" cy="0"/>
          <a:chOff x="0" y="0"/>
          <a:chExt cx="0" cy="0"/>
        </a:xfrm>
      </p:grpSpPr>
      <p:sp>
        <p:nvSpPr>
          <p:cNvPr id="61" name="Google Shape;61;p15"/>
          <p:cNvSpPr txBox="1"/>
          <p:nvPr>
            <p:ph type="title"/>
          </p:nvPr>
        </p:nvSpPr>
        <p:spPr>
          <a:xfrm>
            <a:off x="279400" y="547850"/>
            <a:ext cx="8598000" cy="39222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62BCAD"/>
              </a:buClr>
              <a:buSzPts val="3000"/>
              <a:buFont typeface="Rajdhani SemiBold"/>
              <a:buNone/>
              <a:defRPr sz="3000">
                <a:solidFill>
                  <a:srgbClr val="62BCAD"/>
                </a:solidFill>
              </a:defRPr>
            </a:lvl1pPr>
            <a:lvl2pPr lvl="1" algn="ctr">
              <a:lnSpc>
                <a:spcPct val="100000"/>
              </a:lnSpc>
              <a:spcBef>
                <a:spcPts val="0"/>
              </a:spcBef>
              <a:spcAft>
                <a:spcPts val="0"/>
              </a:spcAft>
              <a:buSzPts val="1600"/>
              <a:buNone/>
              <a:defRPr sz="3000"/>
            </a:lvl2pPr>
            <a:lvl3pPr lvl="2" algn="ctr">
              <a:lnSpc>
                <a:spcPct val="100000"/>
              </a:lnSpc>
              <a:spcBef>
                <a:spcPts val="0"/>
              </a:spcBef>
              <a:spcAft>
                <a:spcPts val="0"/>
              </a:spcAft>
              <a:buSzPts val="1600"/>
              <a:buNone/>
              <a:defRPr sz="3000"/>
            </a:lvl3pPr>
            <a:lvl4pPr lvl="3" algn="ctr">
              <a:lnSpc>
                <a:spcPct val="100000"/>
              </a:lnSpc>
              <a:spcBef>
                <a:spcPts val="0"/>
              </a:spcBef>
              <a:spcAft>
                <a:spcPts val="0"/>
              </a:spcAft>
              <a:buSzPts val="1600"/>
              <a:buNone/>
              <a:defRPr sz="3000"/>
            </a:lvl4pPr>
            <a:lvl5pPr lvl="4" algn="ctr">
              <a:lnSpc>
                <a:spcPct val="100000"/>
              </a:lnSpc>
              <a:spcBef>
                <a:spcPts val="0"/>
              </a:spcBef>
              <a:spcAft>
                <a:spcPts val="0"/>
              </a:spcAft>
              <a:buSzPts val="1600"/>
              <a:buNone/>
              <a:defRPr sz="3000"/>
            </a:lvl5pPr>
            <a:lvl6pPr lvl="5" algn="ctr">
              <a:lnSpc>
                <a:spcPct val="100000"/>
              </a:lnSpc>
              <a:spcBef>
                <a:spcPts val="0"/>
              </a:spcBef>
              <a:spcAft>
                <a:spcPts val="0"/>
              </a:spcAft>
              <a:buSzPts val="1600"/>
              <a:buNone/>
              <a:defRPr sz="3000"/>
            </a:lvl6pPr>
            <a:lvl7pPr lvl="6" algn="ctr">
              <a:lnSpc>
                <a:spcPct val="100000"/>
              </a:lnSpc>
              <a:spcBef>
                <a:spcPts val="0"/>
              </a:spcBef>
              <a:spcAft>
                <a:spcPts val="0"/>
              </a:spcAft>
              <a:buSzPts val="1600"/>
              <a:buNone/>
              <a:defRPr sz="3000"/>
            </a:lvl7pPr>
            <a:lvl8pPr lvl="7" algn="ctr">
              <a:lnSpc>
                <a:spcPct val="100000"/>
              </a:lnSpc>
              <a:spcBef>
                <a:spcPts val="0"/>
              </a:spcBef>
              <a:spcAft>
                <a:spcPts val="0"/>
              </a:spcAft>
              <a:buSzPts val="1600"/>
              <a:buNone/>
              <a:defRPr sz="3000"/>
            </a:lvl8pPr>
            <a:lvl9pPr lvl="8" algn="ctr">
              <a:lnSpc>
                <a:spcPct val="100000"/>
              </a:lnSpc>
              <a:spcBef>
                <a:spcPts val="0"/>
              </a:spcBef>
              <a:spcAft>
                <a:spcPts val="0"/>
              </a:spcAft>
              <a:buSzPts val="1600"/>
              <a:buNone/>
              <a:defRPr sz="3000"/>
            </a:lvl9pPr>
          </a:lstStyle>
          <a:p/>
        </p:txBody>
      </p:sp>
      <p:sp>
        <p:nvSpPr>
          <p:cNvPr id="62" name="Google Shape;62;p15"/>
          <p:cNvSpPr txBox="1"/>
          <p:nvPr>
            <p:ph idx="12" type="sldNum"/>
          </p:nvPr>
        </p:nvSpPr>
        <p:spPr>
          <a:xfrm>
            <a:off x="6743700" y="4805364"/>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Helvetica Neue"/>
                <a:ea typeface="Helvetica Neue"/>
                <a:cs typeface="Helvetica Neue"/>
                <a:sym typeface="Helvetica Neue"/>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Helvetica Neue"/>
                <a:ea typeface="Helvetica Neue"/>
                <a:cs typeface="Helvetica Neue"/>
                <a:sym typeface="Helvetica Neue"/>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Helvetica Neue"/>
                <a:ea typeface="Helvetica Neue"/>
                <a:cs typeface="Helvetica Neue"/>
                <a:sym typeface="Helvetica Neue"/>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Helvetica Neue"/>
                <a:ea typeface="Helvetica Neue"/>
                <a:cs typeface="Helvetica Neue"/>
                <a:sym typeface="Helvetica Neue"/>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Helvetica Neue"/>
                <a:ea typeface="Helvetica Neue"/>
                <a:cs typeface="Helvetica Neue"/>
                <a:sym typeface="Helvetica Neue"/>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Helvetica Neue"/>
                <a:ea typeface="Helvetica Neue"/>
                <a:cs typeface="Helvetica Neue"/>
                <a:sym typeface="Helvetica Neue"/>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Helvetica Neue"/>
                <a:ea typeface="Helvetica Neue"/>
                <a:cs typeface="Helvetica Neue"/>
                <a:sym typeface="Helvetica Neue"/>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Helvetica Neue"/>
                <a:ea typeface="Helvetica Neue"/>
                <a:cs typeface="Helvetica Neue"/>
                <a:sym typeface="Helvetica Neue"/>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Helvetica Neue"/>
                <a:ea typeface="Helvetica Neue"/>
                <a:cs typeface="Helvetica Neue"/>
                <a:sym typeface="Helvetica Neue"/>
              </a:defRPr>
            </a:lvl9pPr>
          </a:lstStyle>
          <a:p>
            <a:pPr indent="0" lvl="0" marL="0" rtl="0" algn="r">
              <a:spcBef>
                <a:spcPts val="0"/>
              </a:spcBef>
              <a:spcAft>
                <a:spcPts val="0"/>
              </a:spcAft>
              <a:buNone/>
            </a:pPr>
            <a:fld id="{00000000-1234-1234-1234-123412341234}" type="slidenum">
              <a:rPr lang="en"/>
              <a:t>‹#›</a:t>
            </a:fld>
            <a:endParaRPr/>
          </a:p>
        </p:txBody>
      </p:sp>
      <p:cxnSp>
        <p:nvCxnSpPr>
          <p:cNvPr id="63" name="Google Shape;63;p15"/>
          <p:cNvCxnSpPr/>
          <p:nvPr/>
        </p:nvCxnSpPr>
        <p:spPr>
          <a:xfrm>
            <a:off x="-6700" y="363300"/>
            <a:ext cx="2134500" cy="0"/>
          </a:xfrm>
          <a:prstGeom prst="straightConnector1">
            <a:avLst/>
          </a:prstGeom>
          <a:noFill/>
          <a:ln cap="flat" cmpd="sng" w="9525">
            <a:solidFill>
              <a:srgbClr val="62BCAD"/>
            </a:solidFill>
            <a:prstDash val="solid"/>
            <a:round/>
            <a:headEnd len="sm" w="sm" type="none"/>
            <a:tailEnd len="sm" w="sm" type="none"/>
          </a:ln>
        </p:spPr>
      </p:cxnSp>
      <p:sp>
        <p:nvSpPr>
          <p:cNvPr id="64" name="Google Shape;64;p15"/>
          <p:cNvSpPr txBox="1"/>
          <p:nvPr/>
        </p:nvSpPr>
        <p:spPr>
          <a:xfrm>
            <a:off x="-40650" y="36950"/>
            <a:ext cx="2610000" cy="2739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lang="en" sz="1200">
                <a:solidFill>
                  <a:srgbClr val="62BCAD"/>
                </a:solidFill>
                <a:latin typeface="Rajdhani SemiBold"/>
                <a:ea typeface="Rajdhani SemiBold"/>
                <a:cs typeface="Rajdhani SemiBold"/>
                <a:sym typeface="Rajdhani SemiBold"/>
              </a:rPr>
              <a:t>Destination Earth: Digital Twins</a:t>
            </a:r>
            <a:endParaRPr b="0" i="0" sz="1200" u="none" cap="none" strike="noStrike">
              <a:solidFill>
                <a:srgbClr val="888888"/>
              </a:solidFill>
              <a:latin typeface="Helvetica Neue"/>
              <a:ea typeface="Helvetica Neue"/>
              <a:cs typeface="Helvetica Neue"/>
              <a:sym typeface="Helvetica Neue"/>
            </a:endParaRPr>
          </a:p>
        </p:txBody>
      </p:sp>
      <p:pic>
        <p:nvPicPr>
          <p:cNvPr id="65" name="Google Shape;65;p15"/>
          <p:cNvPicPr preferRelativeResize="0"/>
          <p:nvPr/>
        </p:nvPicPr>
        <p:blipFill rotWithShape="1">
          <a:blip r:embed="rId2">
            <a:alphaModFix/>
          </a:blip>
          <a:srcRect b="18924" l="0" r="0" t="24092"/>
          <a:stretch/>
        </p:blipFill>
        <p:spPr>
          <a:xfrm>
            <a:off x="3600" y="4744888"/>
            <a:ext cx="9136800" cy="394800"/>
          </a:xfrm>
          <a:prstGeom prst="rect">
            <a:avLst/>
          </a:prstGeom>
          <a:noFill/>
          <a:ln>
            <a:noFill/>
          </a:ln>
        </p:spPr>
      </p:pic>
      <p:pic>
        <p:nvPicPr>
          <p:cNvPr id="66" name="Google Shape;66;p15"/>
          <p:cNvPicPr preferRelativeResize="0"/>
          <p:nvPr/>
        </p:nvPicPr>
        <p:blipFill>
          <a:blip r:embed="rId3">
            <a:alphaModFix/>
          </a:blip>
          <a:stretch>
            <a:fillRect/>
          </a:stretch>
        </p:blipFill>
        <p:spPr>
          <a:xfrm>
            <a:off x="6484537" y="0"/>
            <a:ext cx="2583199" cy="3948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transition>
    <p:fade/>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hyperlink" Target="https://gitlab.com/okkevaneck" TargetMode="External"/><Relationship Id="rId10" Type="http://schemas.openxmlformats.org/officeDocument/2006/relationships/image" Target="../media/image18.png"/><Relationship Id="rId13" Type="http://schemas.openxmlformats.org/officeDocument/2006/relationships/hyperlink" Target="https://orcid.org/0000-0002-3600-5183" TargetMode="External"/><Relationship Id="rId12" Type="http://schemas.openxmlformats.org/officeDocument/2006/relationships/image" Target="../media/image7.png"/><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1.png"/><Relationship Id="rId9" Type="http://schemas.openxmlformats.org/officeDocument/2006/relationships/hyperlink" Target="https://github.com/okkevaneck" TargetMode="External"/><Relationship Id="rId15" Type="http://schemas.openxmlformats.org/officeDocument/2006/relationships/image" Target="../media/image2.png"/><Relationship Id="rId14" Type="http://schemas.openxmlformats.org/officeDocument/2006/relationships/image" Target="../media/image11.png"/><Relationship Id="rId5" Type="http://schemas.openxmlformats.org/officeDocument/2006/relationships/image" Target="../media/image4.png"/><Relationship Id="rId6" Type="http://schemas.openxmlformats.org/officeDocument/2006/relationships/hyperlink" Target="mailto:okke.vaneck@bsc.es" TargetMode="External"/><Relationship Id="rId7" Type="http://schemas.openxmlformats.org/officeDocument/2006/relationships/hyperlink" Target="https://www.linkedin.com/in/okkevaneck/" TargetMode="External"/><Relationship Id="rId8"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25.png"/><Relationship Id="rId5" Type="http://schemas.openxmlformats.org/officeDocument/2006/relationships/image" Target="../media/image28.png"/><Relationship Id="rId6" Type="http://schemas.openxmlformats.org/officeDocument/2006/relationships/image" Target="../media/image26.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0.xml"/><Relationship Id="rId3" Type="http://schemas.openxmlformats.org/officeDocument/2006/relationships/image" Target="../media/image95.png"/><Relationship Id="rId4" Type="http://schemas.openxmlformats.org/officeDocument/2006/relationships/image" Target="../media/image92.png"/><Relationship Id="rId5" Type="http://schemas.openxmlformats.org/officeDocument/2006/relationships/image" Target="../media/image61.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1.xml"/><Relationship Id="rId3" Type="http://schemas.openxmlformats.org/officeDocument/2006/relationships/image" Target="../media/image61.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2.xml"/><Relationship Id="rId3" Type="http://schemas.openxmlformats.org/officeDocument/2006/relationships/image" Target="../media/image61.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3.xml"/><Relationship Id="rId3" Type="http://schemas.openxmlformats.org/officeDocument/2006/relationships/image" Target="../media/image61.png"/><Relationship Id="rId4" Type="http://schemas.openxmlformats.org/officeDocument/2006/relationships/image" Target="../media/image93.png"/></Relationships>
</file>

<file path=ppt/slides/_rels/slide104.xml.rels><?xml version="1.0" encoding="UTF-8" standalone="yes"?><Relationships xmlns="http://schemas.openxmlformats.org/package/2006/relationships"><Relationship Id="rId11" Type="http://schemas.openxmlformats.org/officeDocument/2006/relationships/image" Target="../media/image74.png"/><Relationship Id="rId10" Type="http://schemas.openxmlformats.org/officeDocument/2006/relationships/image" Target="../media/image93.png"/><Relationship Id="rId1" Type="http://schemas.openxmlformats.org/officeDocument/2006/relationships/slideLayout" Target="../slideLayouts/slideLayout13.xml"/><Relationship Id="rId2" Type="http://schemas.openxmlformats.org/officeDocument/2006/relationships/notesSlide" Target="../notesSlides/notesSlide104.xml"/><Relationship Id="rId3" Type="http://schemas.openxmlformats.org/officeDocument/2006/relationships/image" Target="../media/image80.png"/><Relationship Id="rId4" Type="http://schemas.openxmlformats.org/officeDocument/2006/relationships/image" Target="../media/image79.png"/><Relationship Id="rId9" Type="http://schemas.openxmlformats.org/officeDocument/2006/relationships/image" Target="../media/image92.png"/><Relationship Id="rId5" Type="http://schemas.openxmlformats.org/officeDocument/2006/relationships/image" Target="../media/image81.png"/><Relationship Id="rId6" Type="http://schemas.openxmlformats.org/officeDocument/2006/relationships/image" Target="../media/image76.png"/><Relationship Id="rId7" Type="http://schemas.openxmlformats.org/officeDocument/2006/relationships/image" Target="../media/image95.png"/><Relationship Id="rId8" Type="http://schemas.openxmlformats.org/officeDocument/2006/relationships/image" Target="../media/image91.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6.xml"/><Relationship Id="rId3" Type="http://schemas.openxmlformats.org/officeDocument/2006/relationships/hyperlink" Target="http://www.youtube.com/watch?v=hhJW0RBq0hA" TargetMode="External"/><Relationship Id="rId4" Type="http://schemas.openxmlformats.org/officeDocument/2006/relationships/image" Target="../media/image94.jpg"/></Relationships>
</file>

<file path=ppt/slides/_rels/slide107.xml.rels><?xml version="1.0" encoding="UTF-8" standalone="yes"?><Relationships xmlns="http://schemas.openxmlformats.org/package/2006/relationships"><Relationship Id="rId11" Type="http://schemas.openxmlformats.org/officeDocument/2006/relationships/hyperlink" Target="https://gitlab.com/okkevaneck" TargetMode="External"/><Relationship Id="rId10" Type="http://schemas.openxmlformats.org/officeDocument/2006/relationships/image" Target="../media/image18.png"/><Relationship Id="rId13" Type="http://schemas.openxmlformats.org/officeDocument/2006/relationships/hyperlink" Target="https://orcid.org/0000-0002-3600-5183" TargetMode="External"/><Relationship Id="rId12" Type="http://schemas.openxmlformats.org/officeDocument/2006/relationships/image" Target="../media/image7.png"/><Relationship Id="rId1" Type="http://schemas.openxmlformats.org/officeDocument/2006/relationships/slideLayout" Target="../slideLayouts/slideLayout12.xml"/><Relationship Id="rId2" Type="http://schemas.openxmlformats.org/officeDocument/2006/relationships/notesSlide" Target="../notesSlides/notesSlide107.xml"/><Relationship Id="rId3" Type="http://schemas.openxmlformats.org/officeDocument/2006/relationships/image" Target="../media/image5.png"/><Relationship Id="rId4" Type="http://schemas.openxmlformats.org/officeDocument/2006/relationships/image" Target="../media/image1.png"/><Relationship Id="rId9" Type="http://schemas.openxmlformats.org/officeDocument/2006/relationships/hyperlink" Target="https://github.com/okkevaneck" TargetMode="External"/><Relationship Id="rId15" Type="http://schemas.openxmlformats.org/officeDocument/2006/relationships/image" Target="../media/image2.png"/><Relationship Id="rId14" Type="http://schemas.openxmlformats.org/officeDocument/2006/relationships/image" Target="../media/image11.png"/><Relationship Id="rId5" Type="http://schemas.openxmlformats.org/officeDocument/2006/relationships/image" Target="../media/image4.png"/><Relationship Id="rId6" Type="http://schemas.openxmlformats.org/officeDocument/2006/relationships/hyperlink" Target="mailto:okke.vaneck@bsc.es" TargetMode="External"/><Relationship Id="rId7" Type="http://schemas.openxmlformats.org/officeDocument/2006/relationships/hyperlink" Target="https://www.linkedin.com/in/okkevaneck/" TargetMode="External"/><Relationship Id="rId8"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27.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27.png"/><Relationship Id="rId4" Type="http://schemas.openxmlformats.org/officeDocument/2006/relationships/image" Target="../media/image37.png"/><Relationship Id="rId5" Type="http://schemas.openxmlformats.org/officeDocument/2006/relationships/image" Target="../media/image30.png"/><Relationship Id="rId6"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37.png"/><Relationship Id="rId4" Type="http://schemas.openxmlformats.org/officeDocument/2006/relationships/image" Target="../media/image27.png"/><Relationship Id="rId5" Type="http://schemas.openxmlformats.org/officeDocument/2006/relationships/image" Target="../media/image32.png"/><Relationship Id="rId6"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37.png"/><Relationship Id="rId4" Type="http://schemas.openxmlformats.org/officeDocument/2006/relationships/image" Target="../media/image27.png"/><Relationship Id="rId5" Type="http://schemas.openxmlformats.org/officeDocument/2006/relationships/image" Target="../media/image32.png"/><Relationship Id="rId6" Type="http://schemas.openxmlformats.org/officeDocument/2006/relationships/hyperlink" Target="http://drive.google.com/file/d/1rVjAGVw7wVfdWDu3EOHIXk8ajs7Z8aEG/view" TargetMode="External"/><Relationship Id="rId7" Type="http://schemas.openxmlformats.org/officeDocument/2006/relationships/image" Target="../media/image33.png"/><Relationship Id="rId8"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37.png"/><Relationship Id="rId4" Type="http://schemas.openxmlformats.org/officeDocument/2006/relationships/image" Target="../media/image27.png"/><Relationship Id="rId5" Type="http://schemas.openxmlformats.org/officeDocument/2006/relationships/image" Target="../media/image32.png"/><Relationship Id="rId6" Type="http://schemas.openxmlformats.org/officeDocument/2006/relationships/image" Target="../media/image38.png"/><Relationship Id="rId7"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27.png"/><Relationship Id="rId4" Type="http://schemas.openxmlformats.org/officeDocument/2006/relationships/image" Target="../media/image29.png"/><Relationship Id="rId5" Type="http://schemas.openxmlformats.org/officeDocument/2006/relationships/image" Target="../media/image23.png"/><Relationship Id="rId6" Type="http://schemas.openxmlformats.org/officeDocument/2006/relationships/image" Target="../media/image3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image" Target="../media/image27.png"/><Relationship Id="rId4" Type="http://schemas.openxmlformats.org/officeDocument/2006/relationships/image" Target="../media/image29.png"/><Relationship Id="rId5" Type="http://schemas.openxmlformats.org/officeDocument/2006/relationships/image" Target="../media/image23.png"/><Relationship Id="rId6" Type="http://schemas.openxmlformats.org/officeDocument/2006/relationships/image" Target="../media/image38.png"/><Relationship Id="rId7" Type="http://schemas.openxmlformats.org/officeDocument/2006/relationships/hyperlink" Target="http://drive.google.com/file/d/13KQfy8eBkXm3JqRdnd_pPy1Csn8kiWAJ/view" TargetMode="External"/><Relationship Id="rId8" Type="http://schemas.openxmlformats.org/officeDocument/2006/relationships/image" Target="../media/image3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40.jp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11" Type="http://schemas.openxmlformats.org/officeDocument/2006/relationships/image" Target="../media/image35.jpg"/><Relationship Id="rId10" Type="http://schemas.openxmlformats.org/officeDocument/2006/relationships/image" Target="../media/image34.jpg"/><Relationship Id="rId12" Type="http://schemas.openxmlformats.org/officeDocument/2006/relationships/image" Target="../media/image20.png"/><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8.jpg"/><Relationship Id="rId4" Type="http://schemas.openxmlformats.org/officeDocument/2006/relationships/image" Target="../media/image10.png"/><Relationship Id="rId9" Type="http://schemas.openxmlformats.org/officeDocument/2006/relationships/image" Target="../media/image14.jpg"/><Relationship Id="rId5" Type="http://schemas.openxmlformats.org/officeDocument/2006/relationships/image" Target="../media/image12.png"/><Relationship Id="rId6" Type="http://schemas.openxmlformats.org/officeDocument/2006/relationships/image" Target="../media/image9.png"/><Relationship Id="rId7" Type="http://schemas.openxmlformats.org/officeDocument/2006/relationships/image" Target="../media/image13.png"/><Relationship Id="rId8"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41.jpg"/><Relationship Id="rId4" Type="http://schemas.openxmlformats.org/officeDocument/2006/relationships/image" Target="../media/image42.jpg"/><Relationship Id="rId5" Type="http://schemas.openxmlformats.org/officeDocument/2006/relationships/image" Target="../media/image4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image" Target="../media/image5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 Id="rId3" Type="http://schemas.openxmlformats.org/officeDocument/2006/relationships/image" Target="../media/image50.png"/><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 Id="rId3" Type="http://schemas.openxmlformats.org/officeDocument/2006/relationships/image" Target="../media/image48.png"/><Relationship Id="rId4" Type="http://schemas.openxmlformats.org/officeDocument/2006/relationships/image" Target="../media/image46.png"/><Relationship Id="rId5" Type="http://schemas.openxmlformats.org/officeDocument/2006/relationships/image" Target="../media/image4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 Id="rId3" Type="http://schemas.openxmlformats.org/officeDocument/2006/relationships/image" Target="../media/image49.png"/><Relationship Id="rId4" Type="http://schemas.openxmlformats.org/officeDocument/2006/relationships/image" Target="../media/image48.png"/><Relationship Id="rId5" Type="http://schemas.openxmlformats.org/officeDocument/2006/relationships/image" Target="../media/image46.png"/><Relationship Id="rId6" Type="http://schemas.openxmlformats.org/officeDocument/2006/relationships/image" Target="../media/image47.png"/><Relationship Id="rId7" Type="http://schemas.openxmlformats.org/officeDocument/2006/relationships/image" Target="../media/image52.png"/><Relationship Id="rId8" Type="http://schemas.openxmlformats.org/officeDocument/2006/relationships/image" Target="../media/image51.png"/></Relationships>
</file>

<file path=ppt/slides/_rels/slide26.xml.rels><?xml version="1.0" encoding="UTF-8" standalone="yes"?><Relationships xmlns="http://schemas.openxmlformats.org/package/2006/relationships"><Relationship Id="rId11" Type="http://schemas.openxmlformats.org/officeDocument/2006/relationships/image" Target="../media/image51.png"/><Relationship Id="rId10" Type="http://schemas.openxmlformats.org/officeDocument/2006/relationships/image" Target="../media/image52.png"/><Relationship Id="rId1" Type="http://schemas.openxmlformats.org/officeDocument/2006/relationships/slideLayout" Target="../slideLayouts/slideLayout13.xml"/><Relationship Id="rId2" Type="http://schemas.openxmlformats.org/officeDocument/2006/relationships/notesSlide" Target="../notesSlides/notesSlide26.xml"/><Relationship Id="rId3" Type="http://schemas.openxmlformats.org/officeDocument/2006/relationships/image" Target="../media/image49.png"/><Relationship Id="rId4" Type="http://schemas.openxmlformats.org/officeDocument/2006/relationships/image" Target="../media/image53.png"/><Relationship Id="rId9" Type="http://schemas.openxmlformats.org/officeDocument/2006/relationships/image" Target="../media/image47.png"/><Relationship Id="rId5" Type="http://schemas.openxmlformats.org/officeDocument/2006/relationships/image" Target="../media/image56.png"/><Relationship Id="rId6" Type="http://schemas.openxmlformats.org/officeDocument/2006/relationships/image" Target="../media/image55.png"/><Relationship Id="rId7" Type="http://schemas.openxmlformats.org/officeDocument/2006/relationships/image" Target="../media/image48.png"/><Relationship Id="rId8" Type="http://schemas.openxmlformats.org/officeDocument/2006/relationships/image" Target="../media/image4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Relationship Id="rId3" Type="http://schemas.openxmlformats.org/officeDocument/2006/relationships/image" Target="../media/image54.png"/><Relationship Id="rId4" Type="http://schemas.openxmlformats.org/officeDocument/2006/relationships/image" Target="../media/image58.png"/><Relationship Id="rId5" Type="http://schemas.openxmlformats.org/officeDocument/2006/relationships/image" Target="../media/image57.png"/><Relationship Id="rId6" Type="http://schemas.openxmlformats.org/officeDocument/2006/relationships/image" Target="../media/image59.png"/><Relationship Id="rId7" Type="http://schemas.openxmlformats.org/officeDocument/2006/relationships/image" Target="../media/image64.png"/><Relationship Id="rId8" Type="http://schemas.openxmlformats.org/officeDocument/2006/relationships/image" Target="../media/image6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Relationship Id="rId3" Type="http://schemas.openxmlformats.org/officeDocument/2006/relationships/image" Target="../media/image60.png"/><Relationship Id="rId4" Type="http://schemas.openxmlformats.org/officeDocument/2006/relationships/image" Target="../media/image6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 Id="rId3" Type="http://schemas.openxmlformats.org/officeDocument/2006/relationships/image" Target="../media/image60.png"/><Relationship Id="rId4" Type="http://schemas.openxmlformats.org/officeDocument/2006/relationships/image" Target="../media/image61.png"/><Relationship Id="rId5" Type="http://schemas.openxmlformats.org/officeDocument/2006/relationships/image" Target="../media/image6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 Id="rId3" Type="http://schemas.openxmlformats.org/officeDocument/2006/relationships/image" Target="../media/image60.png"/><Relationship Id="rId4" Type="http://schemas.openxmlformats.org/officeDocument/2006/relationships/image" Target="../media/image61.png"/><Relationship Id="rId5" Type="http://schemas.openxmlformats.org/officeDocument/2006/relationships/image" Target="../media/image63.png"/><Relationship Id="rId6" Type="http://schemas.openxmlformats.org/officeDocument/2006/relationships/image" Target="../media/image6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 Id="rId3" Type="http://schemas.openxmlformats.org/officeDocument/2006/relationships/image" Target="../media/image60.png"/><Relationship Id="rId4" Type="http://schemas.openxmlformats.org/officeDocument/2006/relationships/image" Target="../media/image61.png"/><Relationship Id="rId5" Type="http://schemas.openxmlformats.org/officeDocument/2006/relationships/image" Target="../media/image63.png"/><Relationship Id="rId6" Type="http://schemas.openxmlformats.org/officeDocument/2006/relationships/image" Target="../media/image65.png"/><Relationship Id="rId7" Type="http://schemas.openxmlformats.org/officeDocument/2006/relationships/image" Target="../media/image66.png"/><Relationship Id="rId8" Type="http://schemas.openxmlformats.org/officeDocument/2006/relationships/image" Target="../media/image6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2.xml"/><Relationship Id="rId3"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8.png"/><Relationship Id="rId5" Type="http://schemas.openxmlformats.org/officeDocument/2006/relationships/image" Target="../media/image61.png"/><Relationship Id="rId6" Type="http://schemas.openxmlformats.org/officeDocument/2006/relationships/image" Target="../media/image63.png"/><Relationship Id="rId7" Type="http://schemas.openxmlformats.org/officeDocument/2006/relationships/image" Target="../media/image65.png"/><Relationship Id="rId8" Type="http://schemas.openxmlformats.org/officeDocument/2006/relationships/image" Target="../media/image6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5.xml"/><Relationship Id="rId3" Type="http://schemas.openxmlformats.org/officeDocument/2006/relationships/image" Target="../media/image6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6.xml"/><Relationship Id="rId3" Type="http://schemas.openxmlformats.org/officeDocument/2006/relationships/image" Target="../media/image6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7.xml"/><Relationship Id="rId3" Type="http://schemas.openxmlformats.org/officeDocument/2006/relationships/image" Target="../media/image6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8.xml"/><Relationship Id="rId3" Type="http://schemas.openxmlformats.org/officeDocument/2006/relationships/image" Target="../media/image6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9.xml"/><Relationship Id="rId3" Type="http://schemas.openxmlformats.org/officeDocument/2006/relationships/image" Target="../media/image6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hyperlink" Target="http://www.youtube.com/watch?v=pf4aOlE_3bc" TargetMode="External"/><Relationship Id="rId4" Type="http://schemas.openxmlformats.org/officeDocument/2006/relationships/image" Target="../media/image17.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0.xml"/><Relationship Id="rId3" Type="http://schemas.openxmlformats.org/officeDocument/2006/relationships/image" Target="../media/image6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1.xml"/><Relationship Id="rId3" Type="http://schemas.openxmlformats.org/officeDocument/2006/relationships/image" Target="../media/image6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2.xml"/><Relationship Id="rId3" Type="http://schemas.openxmlformats.org/officeDocument/2006/relationships/image" Target="../media/image6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3.xml"/><Relationship Id="rId3" Type="http://schemas.openxmlformats.org/officeDocument/2006/relationships/image" Target="../media/image6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4.xml"/><Relationship Id="rId3" Type="http://schemas.openxmlformats.org/officeDocument/2006/relationships/image" Target="../media/image6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5.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2.png"/><Relationship Id="rId6" Type="http://schemas.openxmlformats.org/officeDocument/2006/relationships/image" Target="../media/image7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6.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2.png"/><Relationship Id="rId6" Type="http://schemas.openxmlformats.org/officeDocument/2006/relationships/image" Target="../media/image7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7.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2.png"/><Relationship Id="rId6" Type="http://schemas.openxmlformats.org/officeDocument/2006/relationships/image" Target="../media/image7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8.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2.png"/><Relationship Id="rId6" Type="http://schemas.openxmlformats.org/officeDocument/2006/relationships/image" Target="../media/image7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9.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2.png"/><Relationship Id="rId6" Type="http://schemas.openxmlformats.org/officeDocument/2006/relationships/image" Target="../media/image7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hyperlink" Target="http://drive.google.com/file/d/1Iv4p394zubcXIhV2Vyn7yPohUMDvRRuA/view" TargetMode="External"/><Relationship Id="rId4" Type="http://schemas.openxmlformats.org/officeDocument/2006/relationships/image" Target="../media/image16.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0.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2.png"/><Relationship Id="rId6" Type="http://schemas.openxmlformats.org/officeDocument/2006/relationships/image" Target="../media/image7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1.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2.png"/><Relationship Id="rId6" Type="http://schemas.openxmlformats.org/officeDocument/2006/relationships/image" Target="../media/image7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2.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2.png"/><Relationship Id="rId6" Type="http://schemas.openxmlformats.org/officeDocument/2006/relationships/image" Target="../media/image7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3.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2.png"/><Relationship Id="rId6" Type="http://schemas.openxmlformats.org/officeDocument/2006/relationships/image" Target="../media/image7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4.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2.png"/><Relationship Id="rId6" Type="http://schemas.openxmlformats.org/officeDocument/2006/relationships/image" Target="../media/image7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5.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2.png"/><Relationship Id="rId6" Type="http://schemas.openxmlformats.org/officeDocument/2006/relationships/image" Target="../media/image7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6.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2.png"/><Relationship Id="rId6" Type="http://schemas.openxmlformats.org/officeDocument/2006/relationships/image" Target="../media/image7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7.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2.png"/><Relationship Id="rId6" Type="http://schemas.openxmlformats.org/officeDocument/2006/relationships/image" Target="../media/image7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8.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2.png"/><Relationship Id="rId6" Type="http://schemas.openxmlformats.org/officeDocument/2006/relationships/image" Target="../media/image7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9.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2.png"/><Relationship Id="rId6" Type="http://schemas.openxmlformats.org/officeDocument/2006/relationships/image" Target="../media/image7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19.png"/><Relationship Id="rId4" Type="http://schemas.openxmlformats.org/officeDocument/2006/relationships/image" Target="../media/image3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0.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2.png"/><Relationship Id="rId6" Type="http://schemas.openxmlformats.org/officeDocument/2006/relationships/image" Target="../media/image71.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1.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2.png"/><Relationship Id="rId6" Type="http://schemas.openxmlformats.org/officeDocument/2006/relationships/image" Target="../media/image7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2.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2.png"/><Relationship Id="rId6" Type="http://schemas.openxmlformats.org/officeDocument/2006/relationships/image" Target="../media/image7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3.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2.png"/><Relationship Id="rId6" Type="http://schemas.openxmlformats.org/officeDocument/2006/relationships/image" Target="../media/image7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4.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2.png"/><Relationship Id="rId6" Type="http://schemas.openxmlformats.org/officeDocument/2006/relationships/image" Target="../media/image71.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5.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2.png"/><Relationship Id="rId6" Type="http://schemas.openxmlformats.org/officeDocument/2006/relationships/image" Target="../media/image71.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6.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2.png"/><Relationship Id="rId6" Type="http://schemas.openxmlformats.org/officeDocument/2006/relationships/image" Target="../media/image71.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8.xml"/><Relationship Id="rId3" Type="http://schemas.openxmlformats.org/officeDocument/2006/relationships/image" Target="../media/image74.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19.png"/><Relationship Id="rId4" Type="http://schemas.openxmlformats.org/officeDocument/2006/relationships/image" Target="../media/image31.png"/><Relationship Id="rId5" Type="http://schemas.openxmlformats.org/officeDocument/2006/relationships/image" Target="../media/image2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0.xml"/><Relationship Id="rId3" Type="http://schemas.openxmlformats.org/officeDocument/2006/relationships/image" Target="../media/image73.png"/><Relationship Id="rId4" Type="http://schemas.openxmlformats.org/officeDocument/2006/relationships/image" Target="../media/image77.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1.xml"/><Relationship Id="rId3" Type="http://schemas.openxmlformats.org/officeDocument/2006/relationships/image" Target="../media/image75.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2.xml"/><Relationship Id="rId3" Type="http://schemas.openxmlformats.org/officeDocument/2006/relationships/image" Target="../media/image76.png"/><Relationship Id="rId4" Type="http://schemas.openxmlformats.org/officeDocument/2006/relationships/image" Target="../media/image78.png"/><Relationship Id="rId5" Type="http://schemas.openxmlformats.org/officeDocument/2006/relationships/image" Target="../media/image60.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3.xml"/><Relationship Id="rId3" Type="http://schemas.openxmlformats.org/officeDocument/2006/relationships/image" Target="../media/image76.png"/><Relationship Id="rId4" Type="http://schemas.openxmlformats.org/officeDocument/2006/relationships/image" Target="../media/image78.png"/><Relationship Id="rId5" Type="http://schemas.openxmlformats.org/officeDocument/2006/relationships/image" Target="../media/image60.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4.xml"/><Relationship Id="rId3" Type="http://schemas.openxmlformats.org/officeDocument/2006/relationships/image" Target="../media/image76.png"/><Relationship Id="rId4" Type="http://schemas.openxmlformats.org/officeDocument/2006/relationships/image" Target="../media/image78.png"/><Relationship Id="rId5" Type="http://schemas.openxmlformats.org/officeDocument/2006/relationships/image" Target="../media/image60.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5.xml"/><Relationship Id="rId3" Type="http://schemas.openxmlformats.org/officeDocument/2006/relationships/image" Target="../media/image76.png"/><Relationship Id="rId4" Type="http://schemas.openxmlformats.org/officeDocument/2006/relationships/image" Target="../media/image78.png"/><Relationship Id="rId5" Type="http://schemas.openxmlformats.org/officeDocument/2006/relationships/image" Target="../media/image60.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6.xml"/><Relationship Id="rId3" Type="http://schemas.openxmlformats.org/officeDocument/2006/relationships/image" Target="../media/image80.png"/><Relationship Id="rId4" Type="http://schemas.openxmlformats.org/officeDocument/2006/relationships/image" Target="../media/image79.png"/><Relationship Id="rId5" Type="http://schemas.openxmlformats.org/officeDocument/2006/relationships/image" Target="../media/image60.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7.xml"/><Relationship Id="rId3" Type="http://schemas.openxmlformats.org/officeDocument/2006/relationships/image" Target="../media/image80.png"/><Relationship Id="rId4" Type="http://schemas.openxmlformats.org/officeDocument/2006/relationships/image" Target="../media/image79.png"/><Relationship Id="rId5" Type="http://schemas.openxmlformats.org/officeDocument/2006/relationships/image" Target="../media/image60.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8.xml"/><Relationship Id="rId3" Type="http://schemas.openxmlformats.org/officeDocument/2006/relationships/image" Target="../media/image80.png"/><Relationship Id="rId4" Type="http://schemas.openxmlformats.org/officeDocument/2006/relationships/image" Target="../media/image79.png"/><Relationship Id="rId5" Type="http://schemas.openxmlformats.org/officeDocument/2006/relationships/image" Target="../media/image60.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9.xml"/><Relationship Id="rId3" Type="http://schemas.openxmlformats.org/officeDocument/2006/relationships/image" Target="../media/image80.png"/><Relationship Id="rId4" Type="http://schemas.openxmlformats.org/officeDocument/2006/relationships/image" Target="../media/image79.png"/><Relationship Id="rId5" Type="http://schemas.openxmlformats.org/officeDocument/2006/relationships/image" Target="../media/image6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0.xml"/><Relationship Id="rId3" Type="http://schemas.openxmlformats.org/officeDocument/2006/relationships/image" Target="../media/image80.png"/><Relationship Id="rId4" Type="http://schemas.openxmlformats.org/officeDocument/2006/relationships/image" Target="../media/image79.png"/><Relationship Id="rId5" Type="http://schemas.openxmlformats.org/officeDocument/2006/relationships/image" Target="../media/image60.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1.xml"/><Relationship Id="rId3" Type="http://schemas.openxmlformats.org/officeDocument/2006/relationships/image" Target="../media/image80.png"/><Relationship Id="rId4" Type="http://schemas.openxmlformats.org/officeDocument/2006/relationships/image" Target="../media/image79.png"/><Relationship Id="rId5" Type="http://schemas.openxmlformats.org/officeDocument/2006/relationships/image" Target="../media/image60.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2.xml"/><Relationship Id="rId3" Type="http://schemas.openxmlformats.org/officeDocument/2006/relationships/image" Target="../media/image80.png"/><Relationship Id="rId4" Type="http://schemas.openxmlformats.org/officeDocument/2006/relationships/image" Target="../media/image60.png"/><Relationship Id="rId5" Type="http://schemas.openxmlformats.org/officeDocument/2006/relationships/image" Target="../media/image81.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3.xml"/><Relationship Id="rId3" Type="http://schemas.openxmlformats.org/officeDocument/2006/relationships/image" Target="../media/image80.png"/><Relationship Id="rId4" Type="http://schemas.openxmlformats.org/officeDocument/2006/relationships/image" Target="../media/image79.png"/><Relationship Id="rId5" Type="http://schemas.openxmlformats.org/officeDocument/2006/relationships/image" Target="../media/image60.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4.xml"/><Relationship Id="rId3" Type="http://schemas.openxmlformats.org/officeDocument/2006/relationships/image" Target="../media/image80.png"/><Relationship Id="rId4" Type="http://schemas.openxmlformats.org/officeDocument/2006/relationships/image" Target="../media/image79.png"/><Relationship Id="rId5" Type="http://schemas.openxmlformats.org/officeDocument/2006/relationships/image" Target="../media/image60.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5.xml"/><Relationship Id="rId3" Type="http://schemas.openxmlformats.org/officeDocument/2006/relationships/image" Target="../media/image80.png"/><Relationship Id="rId4" Type="http://schemas.openxmlformats.org/officeDocument/2006/relationships/image" Target="../media/image79.png"/><Relationship Id="rId5" Type="http://schemas.openxmlformats.org/officeDocument/2006/relationships/image" Target="../media/image60.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6.xml"/><Relationship Id="rId3" Type="http://schemas.openxmlformats.org/officeDocument/2006/relationships/image" Target="../media/image80.png"/><Relationship Id="rId4" Type="http://schemas.openxmlformats.org/officeDocument/2006/relationships/image" Target="../media/image79.png"/><Relationship Id="rId5" Type="http://schemas.openxmlformats.org/officeDocument/2006/relationships/image" Target="../media/image60.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7.xml"/><Relationship Id="rId3" Type="http://schemas.openxmlformats.org/officeDocument/2006/relationships/image" Target="../media/image80.png"/><Relationship Id="rId4" Type="http://schemas.openxmlformats.org/officeDocument/2006/relationships/image" Target="../media/image60.png"/><Relationship Id="rId5" Type="http://schemas.openxmlformats.org/officeDocument/2006/relationships/image" Target="../media/image81.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8.xml"/><Relationship Id="rId3" Type="http://schemas.openxmlformats.org/officeDocument/2006/relationships/image" Target="../media/image80.png"/><Relationship Id="rId4" Type="http://schemas.openxmlformats.org/officeDocument/2006/relationships/image" Target="../media/image79.png"/><Relationship Id="rId5" Type="http://schemas.openxmlformats.org/officeDocument/2006/relationships/image" Target="../media/image60.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9.xml"/><Relationship Id="rId3" Type="http://schemas.openxmlformats.org/officeDocument/2006/relationships/image" Target="../media/image6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22.png"/><Relationship Id="rId4" Type="http://schemas.openxmlformats.org/officeDocument/2006/relationships/image" Target="../media/image36.png"/><Relationship Id="rId5" Type="http://schemas.openxmlformats.org/officeDocument/2006/relationships/image" Target="../media/image23.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0.xml"/><Relationship Id="rId3" Type="http://schemas.openxmlformats.org/officeDocument/2006/relationships/image" Target="../media/image82.png"/><Relationship Id="rId4" Type="http://schemas.openxmlformats.org/officeDocument/2006/relationships/image" Target="../media/image83.png"/><Relationship Id="rId5" Type="http://schemas.openxmlformats.org/officeDocument/2006/relationships/image" Target="../media/image84.png"/><Relationship Id="rId6" Type="http://schemas.openxmlformats.org/officeDocument/2006/relationships/image" Target="../media/image61.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1.xml"/><Relationship Id="rId3" Type="http://schemas.openxmlformats.org/officeDocument/2006/relationships/image" Target="../media/image85.png"/><Relationship Id="rId4" Type="http://schemas.openxmlformats.org/officeDocument/2006/relationships/image" Target="../media/image82.png"/><Relationship Id="rId9" Type="http://schemas.openxmlformats.org/officeDocument/2006/relationships/image" Target="../media/image61.png"/><Relationship Id="rId5" Type="http://schemas.openxmlformats.org/officeDocument/2006/relationships/image" Target="../media/image83.png"/><Relationship Id="rId6" Type="http://schemas.openxmlformats.org/officeDocument/2006/relationships/image" Target="../media/image84.png"/><Relationship Id="rId7" Type="http://schemas.openxmlformats.org/officeDocument/2006/relationships/image" Target="../media/image86.png"/><Relationship Id="rId8" Type="http://schemas.openxmlformats.org/officeDocument/2006/relationships/image" Target="../media/image87.png"/></Relationships>
</file>

<file path=ppt/slides/_rels/slide92.xml.rels><?xml version="1.0" encoding="UTF-8" standalone="yes"?><Relationships xmlns="http://schemas.openxmlformats.org/package/2006/relationships"><Relationship Id="rId11" Type="http://schemas.openxmlformats.org/officeDocument/2006/relationships/image" Target="../media/image61.png"/><Relationship Id="rId10" Type="http://schemas.openxmlformats.org/officeDocument/2006/relationships/image" Target="../media/image89.png"/><Relationship Id="rId1" Type="http://schemas.openxmlformats.org/officeDocument/2006/relationships/slideLayout" Target="../slideLayouts/slideLayout13.xml"/><Relationship Id="rId2" Type="http://schemas.openxmlformats.org/officeDocument/2006/relationships/notesSlide" Target="../notesSlides/notesSlide92.xml"/><Relationship Id="rId3" Type="http://schemas.openxmlformats.org/officeDocument/2006/relationships/image" Target="../media/image85.png"/><Relationship Id="rId4" Type="http://schemas.openxmlformats.org/officeDocument/2006/relationships/image" Target="../media/image82.png"/><Relationship Id="rId9" Type="http://schemas.openxmlformats.org/officeDocument/2006/relationships/image" Target="../media/image88.png"/><Relationship Id="rId5" Type="http://schemas.openxmlformats.org/officeDocument/2006/relationships/image" Target="../media/image83.png"/><Relationship Id="rId6" Type="http://schemas.openxmlformats.org/officeDocument/2006/relationships/image" Target="../media/image84.png"/><Relationship Id="rId7" Type="http://schemas.openxmlformats.org/officeDocument/2006/relationships/image" Target="../media/image86.png"/><Relationship Id="rId8" Type="http://schemas.openxmlformats.org/officeDocument/2006/relationships/image" Target="../media/image87.png"/></Relationships>
</file>

<file path=ppt/slides/_rels/slide93.xml.rels><?xml version="1.0" encoding="UTF-8" standalone="yes"?><Relationships xmlns="http://schemas.openxmlformats.org/package/2006/relationships"><Relationship Id="rId11" Type="http://schemas.openxmlformats.org/officeDocument/2006/relationships/image" Target="../media/image61.png"/><Relationship Id="rId10" Type="http://schemas.openxmlformats.org/officeDocument/2006/relationships/image" Target="../media/image89.png"/><Relationship Id="rId1" Type="http://schemas.openxmlformats.org/officeDocument/2006/relationships/slideLayout" Target="../slideLayouts/slideLayout13.xml"/><Relationship Id="rId2" Type="http://schemas.openxmlformats.org/officeDocument/2006/relationships/notesSlide" Target="../notesSlides/notesSlide93.xml"/><Relationship Id="rId3" Type="http://schemas.openxmlformats.org/officeDocument/2006/relationships/image" Target="../media/image85.png"/><Relationship Id="rId4" Type="http://schemas.openxmlformats.org/officeDocument/2006/relationships/image" Target="../media/image82.png"/><Relationship Id="rId9" Type="http://schemas.openxmlformats.org/officeDocument/2006/relationships/image" Target="../media/image88.png"/><Relationship Id="rId5" Type="http://schemas.openxmlformats.org/officeDocument/2006/relationships/image" Target="../media/image83.png"/><Relationship Id="rId6" Type="http://schemas.openxmlformats.org/officeDocument/2006/relationships/image" Target="../media/image84.png"/><Relationship Id="rId7" Type="http://schemas.openxmlformats.org/officeDocument/2006/relationships/image" Target="../media/image86.png"/><Relationship Id="rId8" Type="http://schemas.openxmlformats.org/officeDocument/2006/relationships/image" Target="../media/image87.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4.xml"/><Relationship Id="rId3" Type="http://schemas.openxmlformats.org/officeDocument/2006/relationships/image" Target="../media/image90.png"/><Relationship Id="rId4" Type="http://schemas.openxmlformats.org/officeDocument/2006/relationships/image" Target="../media/image61.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5.xml"/><Relationship Id="rId3" Type="http://schemas.openxmlformats.org/officeDocument/2006/relationships/image" Target="../media/image90.png"/><Relationship Id="rId4" Type="http://schemas.openxmlformats.org/officeDocument/2006/relationships/image" Target="../media/image61.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6.xml"/><Relationship Id="rId3" Type="http://schemas.openxmlformats.org/officeDocument/2006/relationships/image" Target="../media/image90.png"/><Relationship Id="rId4" Type="http://schemas.openxmlformats.org/officeDocument/2006/relationships/image" Target="../media/image61.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7.xml"/><Relationship Id="rId3" Type="http://schemas.openxmlformats.org/officeDocument/2006/relationships/image" Target="../media/image95.png"/><Relationship Id="rId4" Type="http://schemas.openxmlformats.org/officeDocument/2006/relationships/image" Target="../media/image61.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8.xml"/><Relationship Id="rId3" Type="http://schemas.openxmlformats.org/officeDocument/2006/relationships/image" Target="../media/image95.png"/><Relationship Id="rId4" Type="http://schemas.openxmlformats.org/officeDocument/2006/relationships/image" Target="../media/image61.png"/><Relationship Id="rId5" Type="http://schemas.openxmlformats.org/officeDocument/2006/relationships/image" Target="../media/image91.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9.xml"/><Relationship Id="rId3" Type="http://schemas.openxmlformats.org/officeDocument/2006/relationships/image" Target="../media/image95.png"/><Relationship Id="rId4" Type="http://schemas.openxmlformats.org/officeDocument/2006/relationships/image" Target="../media/image92.png"/><Relationship Id="rId5" Type="http://schemas.openxmlformats.org/officeDocument/2006/relationships/image" Target="../media/image6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pic>
        <p:nvPicPr>
          <p:cNvPr descr="1. What is a digital twin-white-left-zero.png" id="72" name="Google Shape;72;p16"/>
          <p:cNvPicPr preferRelativeResize="0"/>
          <p:nvPr/>
        </p:nvPicPr>
        <p:blipFill rotWithShape="1">
          <a:blip r:embed="rId3">
            <a:alphaModFix amt="89000"/>
          </a:blip>
          <a:srcRect b="-90" l="0" r="0" t="0"/>
          <a:stretch/>
        </p:blipFill>
        <p:spPr>
          <a:xfrm>
            <a:off x="129675" y="131750"/>
            <a:ext cx="8493251" cy="4777450"/>
          </a:xfrm>
          <a:prstGeom prst="rect">
            <a:avLst/>
          </a:prstGeom>
          <a:noFill/>
          <a:ln>
            <a:noFill/>
          </a:ln>
        </p:spPr>
      </p:pic>
      <p:sp>
        <p:nvSpPr>
          <p:cNvPr id="73" name="Google Shape;73;p16"/>
          <p:cNvSpPr txBox="1"/>
          <p:nvPr/>
        </p:nvSpPr>
        <p:spPr>
          <a:xfrm>
            <a:off x="5515375" y="2480850"/>
            <a:ext cx="2447100" cy="85200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000000"/>
              </a:buClr>
              <a:buSzPts val="1680"/>
              <a:buFont typeface="Arial"/>
              <a:buNone/>
            </a:pPr>
            <a:r>
              <a:rPr lang="en" sz="1580">
                <a:solidFill>
                  <a:srgbClr val="213970"/>
                </a:solidFill>
                <a:latin typeface="Rajdhani Medium"/>
                <a:ea typeface="Rajdhani Medium"/>
                <a:cs typeface="Rajdhani Medium"/>
                <a:sym typeface="Rajdhani Medium"/>
              </a:rPr>
              <a:t>Okke van Eck</a:t>
            </a:r>
            <a:endParaRPr sz="1580">
              <a:solidFill>
                <a:srgbClr val="213970"/>
              </a:solidFill>
              <a:latin typeface="Rajdhani Medium"/>
              <a:ea typeface="Rajdhani Medium"/>
              <a:cs typeface="Rajdhani Medium"/>
              <a:sym typeface="Rajdhani Medium"/>
            </a:endParaRPr>
          </a:p>
          <a:p>
            <a:pPr indent="0" lvl="0" marL="0" marR="0" rtl="0" algn="ctr">
              <a:lnSpc>
                <a:spcPct val="70000"/>
              </a:lnSpc>
              <a:spcBef>
                <a:spcPts val="0"/>
              </a:spcBef>
              <a:spcAft>
                <a:spcPts val="0"/>
              </a:spcAft>
              <a:buClr>
                <a:srgbClr val="000000"/>
              </a:buClr>
              <a:buSzPts val="1680"/>
              <a:buFont typeface="Arial"/>
              <a:buNone/>
            </a:pPr>
            <a:r>
              <a:rPr lang="en" sz="1280">
                <a:solidFill>
                  <a:srgbClr val="213970"/>
                </a:solidFill>
                <a:latin typeface="Rajdhani Medium"/>
                <a:ea typeface="Rajdhani Medium"/>
                <a:cs typeface="Rajdhani Medium"/>
                <a:sym typeface="Rajdhani Medium"/>
              </a:rPr>
              <a:t>GPU Research Engineer</a:t>
            </a:r>
            <a:br>
              <a:rPr lang="en" sz="1280">
                <a:solidFill>
                  <a:srgbClr val="213970"/>
                </a:solidFill>
                <a:latin typeface="Rajdhani Medium"/>
                <a:ea typeface="Rajdhani Medium"/>
                <a:cs typeface="Rajdhani Medium"/>
                <a:sym typeface="Rajdhani Medium"/>
              </a:rPr>
            </a:br>
            <a:r>
              <a:rPr lang="en" sz="1280">
                <a:solidFill>
                  <a:srgbClr val="213970"/>
                </a:solidFill>
                <a:latin typeface="Rajdhani Medium"/>
                <a:ea typeface="Rajdhani Medium"/>
                <a:cs typeface="Rajdhani Medium"/>
                <a:sym typeface="Rajdhani Medium"/>
              </a:rPr>
              <a:t>Barcelona Supercomputing Center</a:t>
            </a:r>
            <a:endParaRPr b="0" i="0" sz="1280" u="none" cap="none" strike="noStrike">
              <a:solidFill>
                <a:srgbClr val="213970"/>
              </a:solidFill>
              <a:latin typeface="Rajdhani Medium"/>
              <a:ea typeface="Rajdhani Medium"/>
              <a:cs typeface="Rajdhani Medium"/>
              <a:sym typeface="Rajdhani Medium"/>
            </a:endParaRPr>
          </a:p>
        </p:txBody>
      </p:sp>
      <p:sp>
        <p:nvSpPr>
          <p:cNvPr id="74" name="Google Shape;74;p16"/>
          <p:cNvSpPr txBox="1"/>
          <p:nvPr/>
        </p:nvSpPr>
        <p:spPr>
          <a:xfrm>
            <a:off x="4426464" y="1597232"/>
            <a:ext cx="4362300" cy="852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7F7F7F"/>
              </a:buClr>
              <a:buSzPts val="2400"/>
              <a:buFont typeface="Rajdhani Medium"/>
              <a:buNone/>
            </a:pPr>
            <a:r>
              <a:rPr b="1" lang="en" sz="2600">
                <a:solidFill>
                  <a:srgbClr val="073763"/>
                </a:solidFill>
                <a:latin typeface="Rajdhani"/>
                <a:ea typeface="Rajdhani"/>
                <a:cs typeface="Rajdhani"/>
                <a:sym typeface="Rajdhani"/>
              </a:rPr>
              <a:t>Destination Earth</a:t>
            </a:r>
            <a:br>
              <a:rPr b="1" lang="en" sz="2400">
                <a:solidFill>
                  <a:srgbClr val="073763"/>
                </a:solidFill>
                <a:latin typeface="Rajdhani"/>
                <a:ea typeface="Rajdhani"/>
                <a:cs typeface="Rajdhani"/>
                <a:sym typeface="Rajdhani"/>
              </a:rPr>
            </a:br>
            <a:r>
              <a:rPr b="1" lang="en" sz="1900">
                <a:solidFill>
                  <a:srgbClr val="073763"/>
                </a:solidFill>
                <a:latin typeface="Rajdhani"/>
                <a:ea typeface="Rajdhani"/>
                <a:cs typeface="Rajdhani"/>
                <a:sym typeface="Rajdhani"/>
              </a:rPr>
              <a:t>Pioneering</a:t>
            </a:r>
            <a:r>
              <a:rPr b="1" lang="en" sz="1900">
                <a:solidFill>
                  <a:srgbClr val="073763"/>
                </a:solidFill>
                <a:latin typeface="Rajdhani"/>
                <a:ea typeface="Rajdhani"/>
                <a:cs typeface="Rajdhani"/>
                <a:sym typeface="Rajdhani"/>
              </a:rPr>
              <a:t> the Future with Digital Twins</a:t>
            </a:r>
            <a:endParaRPr b="1" i="0" sz="900" u="none" cap="none" strike="noStrike">
              <a:solidFill>
                <a:srgbClr val="073763"/>
              </a:solidFill>
              <a:latin typeface="Arial"/>
              <a:ea typeface="Arial"/>
              <a:cs typeface="Arial"/>
              <a:sym typeface="Arial"/>
            </a:endParaRPr>
          </a:p>
        </p:txBody>
      </p:sp>
      <p:pic>
        <p:nvPicPr>
          <p:cNvPr id="75" name="Google Shape;75;p16"/>
          <p:cNvPicPr preferRelativeResize="0"/>
          <p:nvPr/>
        </p:nvPicPr>
        <p:blipFill rotWithShape="1">
          <a:blip r:embed="rId4">
            <a:alphaModFix/>
          </a:blip>
          <a:srcRect b="17037" l="0" r="0" t="24554"/>
          <a:stretch/>
        </p:blipFill>
        <p:spPr>
          <a:xfrm>
            <a:off x="3600" y="4748700"/>
            <a:ext cx="9136800" cy="394800"/>
          </a:xfrm>
          <a:prstGeom prst="rect">
            <a:avLst/>
          </a:prstGeom>
          <a:noFill/>
          <a:ln>
            <a:noFill/>
          </a:ln>
        </p:spPr>
      </p:pic>
      <p:sp>
        <p:nvSpPr>
          <p:cNvPr id="76" name="Google Shape;76;p16"/>
          <p:cNvSpPr txBox="1"/>
          <p:nvPr/>
        </p:nvSpPr>
        <p:spPr>
          <a:xfrm>
            <a:off x="5515388" y="4010588"/>
            <a:ext cx="2447100" cy="292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300"/>
              <a:buFont typeface="Arial"/>
              <a:buNone/>
            </a:pPr>
            <a:r>
              <a:rPr b="1" lang="en" sz="1300">
                <a:solidFill>
                  <a:srgbClr val="494A61"/>
                </a:solidFill>
                <a:latin typeface="Calibri"/>
                <a:ea typeface="Calibri"/>
                <a:cs typeface="Calibri"/>
                <a:sym typeface="Calibri"/>
              </a:rPr>
              <a:t>27</a:t>
            </a:r>
            <a:r>
              <a:rPr b="1" i="0" lang="en" sz="1300" u="none" cap="none" strike="noStrike">
                <a:solidFill>
                  <a:srgbClr val="494A61"/>
                </a:solidFill>
                <a:latin typeface="Calibri"/>
                <a:ea typeface="Calibri"/>
                <a:cs typeface="Calibri"/>
                <a:sym typeface="Calibri"/>
              </a:rPr>
              <a:t>th of </a:t>
            </a:r>
            <a:r>
              <a:rPr b="1" lang="en" sz="1300">
                <a:solidFill>
                  <a:srgbClr val="494A61"/>
                </a:solidFill>
                <a:latin typeface="Calibri"/>
                <a:ea typeface="Calibri"/>
                <a:cs typeface="Calibri"/>
                <a:sym typeface="Calibri"/>
              </a:rPr>
              <a:t>November</a:t>
            </a:r>
            <a:r>
              <a:rPr b="1" i="0" lang="en" sz="1300" u="none" cap="none" strike="noStrike">
                <a:solidFill>
                  <a:srgbClr val="494A61"/>
                </a:solidFill>
                <a:latin typeface="Calibri"/>
                <a:ea typeface="Calibri"/>
                <a:cs typeface="Calibri"/>
                <a:sym typeface="Calibri"/>
              </a:rPr>
              <a:t> 2024, </a:t>
            </a:r>
            <a:r>
              <a:rPr b="1" lang="en" sz="1300">
                <a:solidFill>
                  <a:srgbClr val="494A61"/>
                </a:solidFill>
                <a:latin typeface="Calibri"/>
                <a:ea typeface="Calibri"/>
                <a:cs typeface="Calibri"/>
                <a:sym typeface="Calibri"/>
              </a:rPr>
              <a:t>Bussum</a:t>
            </a:r>
            <a:endParaRPr b="1" i="0" sz="1300" u="none" cap="none" strike="noStrike">
              <a:solidFill>
                <a:srgbClr val="000000"/>
              </a:solidFill>
              <a:latin typeface="Arial"/>
              <a:ea typeface="Arial"/>
              <a:cs typeface="Arial"/>
              <a:sym typeface="Arial"/>
            </a:endParaRPr>
          </a:p>
        </p:txBody>
      </p:sp>
      <p:pic>
        <p:nvPicPr>
          <p:cNvPr id="77" name="Google Shape;77;p16"/>
          <p:cNvPicPr preferRelativeResize="0"/>
          <p:nvPr/>
        </p:nvPicPr>
        <p:blipFill rotWithShape="1">
          <a:blip r:embed="rId5">
            <a:alphaModFix/>
          </a:blip>
          <a:srcRect b="32444" l="2742" r="-3925" t="33146"/>
          <a:stretch/>
        </p:blipFill>
        <p:spPr>
          <a:xfrm>
            <a:off x="5847638" y="1152025"/>
            <a:ext cx="1782575" cy="445200"/>
          </a:xfrm>
          <a:prstGeom prst="rect">
            <a:avLst/>
          </a:prstGeom>
          <a:noFill/>
          <a:ln>
            <a:noFill/>
          </a:ln>
        </p:spPr>
      </p:pic>
      <p:sp>
        <p:nvSpPr>
          <p:cNvPr id="78" name="Google Shape;78;p16"/>
          <p:cNvSpPr txBox="1"/>
          <p:nvPr/>
        </p:nvSpPr>
        <p:spPr>
          <a:xfrm>
            <a:off x="5771425" y="3421037"/>
            <a:ext cx="1935000" cy="29250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000000"/>
              </a:buClr>
              <a:buSzPts val="1680"/>
              <a:buFont typeface="Arial"/>
              <a:buNone/>
            </a:pPr>
            <a:r>
              <a:rPr lang="en" sz="1250" u="sng">
                <a:solidFill>
                  <a:schemeClr val="hlink"/>
                </a:solidFill>
                <a:latin typeface="Rajdhani Medium"/>
                <a:ea typeface="Rajdhani Medium"/>
                <a:cs typeface="Rajdhani Medium"/>
                <a:sym typeface="Rajdhani Medium"/>
                <a:hlinkClick r:id="rId6"/>
              </a:rPr>
              <a:t>okke.vaneck@bsc.es</a:t>
            </a:r>
            <a:endParaRPr sz="1250">
              <a:solidFill>
                <a:srgbClr val="213970"/>
              </a:solidFill>
              <a:latin typeface="Rajdhani Medium"/>
              <a:ea typeface="Rajdhani Medium"/>
              <a:cs typeface="Rajdhani Medium"/>
              <a:sym typeface="Rajdhani Medium"/>
            </a:endParaRPr>
          </a:p>
          <a:p>
            <a:pPr indent="0" lvl="0" marL="0" marR="0" rtl="0" algn="ctr">
              <a:lnSpc>
                <a:spcPct val="70000"/>
              </a:lnSpc>
              <a:spcBef>
                <a:spcPts val="0"/>
              </a:spcBef>
              <a:spcAft>
                <a:spcPts val="0"/>
              </a:spcAft>
              <a:buClr>
                <a:srgbClr val="000000"/>
              </a:buClr>
              <a:buSzPts val="1680"/>
              <a:buFont typeface="Arial"/>
              <a:buNone/>
            </a:pPr>
            <a:r>
              <a:t/>
            </a:r>
            <a:endParaRPr sz="1250">
              <a:solidFill>
                <a:srgbClr val="213970"/>
              </a:solidFill>
              <a:latin typeface="Rajdhani Medium"/>
              <a:ea typeface="Rajdhani Medium"/>
              <a:cs typeface="Rajdhani Medium"/>
              <a:sym typeface="Rajdhani Medium"/>
            </a:endParaRPr>
          </a:p>
        </p:txBody>
      </p:sp>
      <p:pic>
        <p:nvPicPr>
          <p:cNvPr descr="https://www.linkedin.com/in/okkevaneck/" id="79" name="Google Shape;79;p16">
            <a:hlinkClick r:id="rId7"/>
          </p:cNvPr>
          <p:cNvPicPr preferRelativeResize="0"/>
          <p:nvPr/>
        </p:nvPicPr>
        <p:blipFill rotWithShape="1">
          <a:blip r:embed="rId8">
            <a:alphaModFix/>
          </a:blip>
          <a:srcRect b="10517" l="11177" r="10385" t="11576"/>
          <a:stretch/>
        </p:blipFill>
        <p:spPr>
          <a:xfrm>
            <a:off x="6301338" y="3581219"/>
            <a:ext cx="196324" cy="195000"/>
          </a:xfrm>
          <a:prstGeom prst="rect">
            <a:avLst/>
          </a:prstGeom>
          <a:noFill/>
          <a:ln>
            <a:noFill/>
          </a:ln>
        </p:spPr>
      </p:pic>
      <p:pic>
        <p:nvPicPr>
          <p:cNvPr descr="https://github.com/okkevaneck" id="80" name="Google Shape;80;p16">
            <a:hlinkClick r:id="rId9"/>
          </p:cNvPr>
          <p:cNvPicPr preferRelativeResize="0"/>
          <p:nvPr/>
        </p:nvPicPr>
        <p:blipFill>
          <a:blip r:embed="rId10">
            <a:alphaModFix/>
          </a:blip>
          <a:stretch>
            <a:fillRect/>
          </a:stretch>
        </p:blipFill>
        <p:spPr>
          <a:xfrm>
            <a:off x="6527637" y="3582961"/>
            <a:ext cx="196326" cy="191520"/>
          </a:xfrm>
          <a:prstGeom prst="rect">
            <a:avLst/>
          </a:prstGeom>
          <a:noFill/>
          <a:ln>
            <a:noFill/>
          </a:ln>
        </p:spPr>
      </p:pic>
      <p:pic>
        <p:nvPicPr>
          <p:cNvPr descr="https://gitlab.com/okkevaneck" id="81" name="Google Shape;81;p16">
            <a:hlinkClick r:id="rId11"/>
          </p:cNvPr>
          <p:cNvPicPr preferRelativeResize="0"/>
          <p:nvPr/>
        </p:nvPicPr>
        <p:blipFill rotWithShape="1">
          <a:blip r:embed="rId12">
            <a:alphaModFix/>
          </a:blip>
          <a:srcRect b="9782" l="5018" r="5036" t="10031"/>
          <a:stretch/>
        </p:blipFill>
        <p:spPr>
          <a:xfrm>
            <a:off x="6753937" y="3591207"/>
            <a:ext cx="196324" cy="175024"/>
          </a:xfrm>
          <a:prstGeom prst="rect">
            <a:avLst/>
          </a:prstGeom>
          <a:noFill/>
          <a:ln>
            <a:noFill/>
          </a:ln>
        </p:spPr>
      </p:pic>
      <p:pic>
        <p:nvPicPr>
          <p:cNvPr descr="https://orcid.org/0000-0002-3600-5183" id="82" name="Google Shape;82;p16">
            <a:hlinkClick r:id="rId13"/>
          </p:cNvPr>
          <p:cNvPicPr preferRelativeResize="0"/>
          <p:nvPr/>
        </p:nvPicPr>
        <p:blipFill>
          <a:blip r:embed="rId14">
            <a:alphaModFix/>
          </a:blip>
          <a:stretch>
            <a:fillRect/>
          </a:stretch>
        </p:blipFill>
        <p:spPr>
          <a:xfrm>
            <a:off x="6980238" y="3580548"/>
            <a:ext cx="196324" cy="196342"/>
          </a:xfrm>
          <a:prstGeom prst="rect">
            <a:avLst/>
          </a:prstGeom>
          <a:noFill/>
          <a:ln>
            <a:noFill/>
          </a:ln>
        </p:spPr>
      </p:pic>
      <p:pic>
        <p:nvPicPr>
          <p:cNvPr id="83" name="Google Shape;83;p16"/>
          <p:cNvPicPr preferRelativeResize="0"/>
          <p:nvPr/>
        </p:nvPicPr>
        <p:blipFill>
          <a:blip r:embed="rId15">
            <a:alphaModFix/>
          </a:blip>
          <a:stretch>
            <a:fillRect/>
          </a:stretch>
        </p:blipFill>
        <p:spPr>
          <a:xfrm>
            <a:off x="6484537" y="0"/>
            <a:ext cx="2583199" cy="394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5"/>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Destination Earth: Digital Twins</a:t>
            </a:r>
            <a:endParaRPr/>
          </a:p>
        </p:txBody>
      </p:sp>
      <p:sp>
        <p:nvSpPr>
          <p:cNvPr id="163" name="Google Shape;163;p25"/>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rPr lang="en"/>
              <a:t>Phase 1 ran from 2022-2024</a:t>
            </a:r>
            <a:endParaRPr/>
          </a:p>
          <a:p>
            <a:pPr indent="-317500" lvl="0" marL="457200" rtl="0" algn="l">
              <a:spcBef>
                <a:spcPts val="400"/>
              </a:spcBef>
              <a:spcAft>
                <a:spcPts val="0"/>
              </a:spcAft>
              <a:buSzPts val="1400"/>
              <a:buChar char="•"/>
            </a:pPr>
            <a:r>
              <a:rPr lang="en"/>
              <a:t>3 different models</a:t>
            </a:r>
            <a:endParaRPr/>
          </a:p>
          <a:p>
            <a:pPr indent="-317500" lvl="0" marL="457200" rtl="0" algn="l">
              <a:spcBef>
                <a:spcPts val="400"/>
              </a:spcBef>
              <a:spcAft>
                <a:spcPts val="0"/>
              </a:spcAft>
              <a:buSzPts val="1400"/>
              <a:buChar char="•"/>
            </a:pPr>
            <a:r>
              <a:rPr lang="en"/>
              <a:t>One simulation takes months</a:t>
            </a:r>
            <a:endParaRPr/>
          </a:p>
          <a:p>
            <a:pPr indent="-317500" lvl="0" marL="457200" rtl="0" algn="l">
              <a:spcBef>
                <a:spcPts val="400"/>
              </a:spcBef>
              <a:spcAft>
                <a:spcPts val="0"/>
              </a:spcAft>
              <a:buSzPts val="1400"/>
              <a:buChar char="•"/>
            </a:pPr>
            <a:r>
              <a:rPr lang="en"/>
              <a:t>300+ supercomputer nodes</a:t>
            </a:r>
            <a:endParaRPr/>
          </a:p>
          <a:p>
            <a:pPr indent="-317500" lvl="0" marL="457200" rtl="0" algn="l">
              <a:spcBef>
                <a:spcPts val="400"/>
              </a:spcBef>
              <a:spcAft>
                <a:spcPts val="0"/>
              </a:spcAft>
              <a:buSzPts val="1400"/>
              <a:buChar char="•"/>
            </a:pPr>
            <a:r>
              <a:rPr lang="en"/>
              <a:t>Multiple EuroHPC supercomputers</a:t>
            </a:r>
            <a:endParaRPr/>
          </a:p>
        </p:txBody>
      </p:sp>
      <p:pic>
        <p:nvPicPr>
          <p:cNvPr id="164" name="Google Shape;164;p25"/>
          <p:cNvPicPr preferRelativeResize="0"/>
          <p:nvPr/>
        </p:nvPicPr>
        <p:blipFill rotWithShape="1">
          <a:blip r:embed="rId3">
            <a:alphaModFix/>
          </a:blip>
          <a:srcRect b="0" l="0" r="0" t="0"/>
          <a:stretch/>
        </p:blipFill>
        <p:spPr>
          <a:xfrm>
            <a:off x="7068" y="4574735"/>
            <a:ext cx="9136932" cy="692992"/>
          </a:xfrm>
          <a:prstGeom prst="rect">
            <a:avLst/>
          </a:prstGeom>
          <a:noFill/>
          <a:ln>
            <a:noFill/>
          </a:ln>
        </p:spPr>
      </p:pic>
      <p:pic>
        <p:nvPicPr>
          <p:cNvPr id="165" name="Google Shape;165;p25"/>
          <p:cNvPicPr preferRelativeResize="0"/>
          <p:nvPr/>
        </p:nvPicPr>
        <p:blipFill>
          <a:blip r:embed="rId4">
            <a:alphaModFix/>
          </a:blip>
          <a:stretch>
            <a:fillRect/>
          </a:stretch>
        </p:blipFill>
        <p:spPr>
          <a:xfrm>
            <a:off x="4499950" y="2897478"/>
            <a:ext cx="3765174" cy="1654625"/>
          </a:xfrm>
          <a:prstGeom prst="rect">
            <a:avLst/>
          </a:prstGeom>
          <a:noFill/>
          <a:ln>
            <a:noFill/>
          </a:ln>
        </p:spPr>
      </p:pic>
      <p:pic>
        <p:nvPicPr>
          <p:cNvPr id="166" name="Google Shape;166;p25"/>
          <p:cNvPicPr preferRelativeResize="0"/>
          <p:nvPr/>
        </p:nvPicPr>
        <p:blipFill rotWithShape="1">
          <a:blip r:embed="rId5">
            <a:alphaModFix/>
          </a:blip>
          <a:srcRect b="0" l="21206" r="21861" t="0"/>
          <a:stretch/>
        </p:blipFill>
        <p:spPr>
          <a:xfrm>
            <a:off x="1317850" y="2594825"/>
            <a:ext cx="1981051" cy="1957274"/>
          </a:xfrm>
          <a:prstGeom prst="rect">
            <a:avLst/>
          </a:prstGeom>
          <a:noFill/>
          <a:ln>
            <a:noFill/>
          </a:ln>
        </p:spPr>
      </p:pic>
      <p:pic>
        <p:nvPicPr>
          <p:cNvPr id="167" name="Google Shape;167;p25"/>
          <p:cNvPicPr preferRelativeResize="0"/>
          <p:nvPr/>
        </p:nvPicPr>
        <p:blipFill>
          <a:blip r:embed="rId6">
            <a:alphaModFix/>
          </a:blip>
          <a:stretch>
            <a:fillRect/>
          </a:stretch>
        </p:blipFill>
        <p:spPr>
          <a:xfrm>
            <a:off x="4463925" y="1208993"/>
            <a:ext cx="4332349" cy="1721957"/>
          </a:xfrm>
          <a:prstGeom prst="rect">
            <a:avLst/>
          </a:prstGeom>
          <a:noFill/>
          <a:ln>
            <a:noFill/>
          </a:ln>
        </p:spPr>
      </p:pic>
      <p:sp>
        <p:nvSpPr>
          <p:cNvPr id="168" name="Google Shape;168;p25"/>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9" name="Shape 1749"/>
        <p:cNvGrpSpPr/>
        <p:nvPr/>
      </p:nvGrpSpPr>
      <p:grpSpPr>
        <a:xfrm>
          <a:off x="0" y="0"/>
          <a:ext cx="0" cy="0"/>
          <a:chOff x="0" y="0"/>
          <a:chExt cx="0" cy="0"/>
        </a:xfrm>
      </p:grpSpPr>
      <p:sp>
        <p:nvSpPr>
          <p:cNvPr id="1750" name="Google Shape;1750;p115"/>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GPU Profiling</a:t>
            </a:r>
            <a:endParaRPr/>
          </a:p>
        </p:txBody>
      </p:sp>
      <p:sp>
        <p:nvSpPr>
          <p:cNvPr id="1751" name="Google Shape;1751;p115"/>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pic>
        <p:nvPicPr>
          <p:cNvPr id="1752" name="Google Shape;1752;p115"/>
          <p:cNvPicPr preferRelativeResize="0"/>
          <p:nvPr/>
        </p:nvPicPr>
        <p:blipFill>
          <a:blip r:embed="rId3">
            <a:alphaModFix/>
          </a:blip>
          <a:stretch>
            <a:fillRect/>
          </a:stretch>
        </p:blipFill>
        <p:spPr>
          <a:xfrm>
            <a:off x="917800" y="1000637"/>
            <a:ext cx="3112299" cy="3581625"/>
          </a:xfrm>
          <a:prstGeom prst="rect">
            <a:avLst/>
          </a:prstGeom>
          <a:noFill/>
          <a:ln>
            <a:noFill/>
          </a:ln>
        </p:spPr>
      </p:pic>
      <p:pic>
        <p:nvPicPr>
          <p:cNvPr id="1753" name="Google Shape;1753;p115"/>
          <p:cNvPicPr preferRelativeResize="0"/>
          <p:nvPr/>
        </p:nvPicPr>
        <p:blipFill>
          <a:blip r:embed="rId4">
            <a:alphaModFix/>
          </a:blip>
          <a:stretch>
            <a:fillRect/>
          </a:stretch>
        </p:blipFill>
        <p:spPr>
          <a:xfrm>
            <a:off x="4507675" y="1000638"/>
            <a:ext cx="4042264" cy="3581625"/>
          </a:xfrm>
          <a:prstGeom prst="rect">
            <a:avLst/>
          </a:prstGeom>
          <a:noFill/>
          <a:ln>
            <a:noFill/>
          </a:ln>
        </p:spPr>
      </p:pic>
      <p:pic>
        <p:nvPicPr>
          <p:cNvPr id="1754" name="Google Shape;1754;p115"/>
          <p:cNvPicPr preferRelativeResize="0"/>
          <p:nvPr/>
        </p:nvPicPr>
        <p:blipFill>
          <a:blip r:embed="rId5">
            <a:alphaModFix/>
          </a:blip>
          <a:stretch>
            <a:fillRect/>
          </a:stretch>
        </p:blipFill>
        <p:spPr>
          <a:xfrm>
            <a:off x="2393450" y="589512"/>
            <a:ext cx="328575" cy="328575"/>
          </a:xfrm>
          <a:prstGeom prst="rect">
            <a:avLst/>
          </a:prstGeom>
          <a:noFill/>
          <a:ln>
            <a:noFill/>
          </a:ln>
        </p:spPr>
      </p:pic>
      <p:sp>
        <p:nvSpPr>
          <p:cNvPr id="1755" name="Google Shape;1755;p115"/>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1756" name="Google Shape;1756;p115"/>
          <p:cNvPicPr preferRelativeResize="0"/>
          <p:nvPr/>
        </p:nvPicPr>
        <p:blipFill rotWithShape="1">
          <a:blip r:embed="rId4">
            <a:alphaModFix/>
          </a:blip>
          <a:srcRect b="64359" l="0" r="0" t="0"/>
          <a:stretch/>
        </p:blipFill>
        <p:spPr>
          <a:xfrm>
            <a:off x="1496875" y="1818350"/>
            <a:ext cx="6163049" cy="1946200"/>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0" name="Shape 1760"/>
        <p:cNvGrpSpPr/>
        <p:nvPr/>
      </p:nvGrpSpPr>
      <p:grpSpPr>
        <a:xfrm>
          <a:off x="0" y="0"/>
          <a:ext cx="0" cy="0"/>
          <a:chOff x="0" y="0"/>
          <a:chExt cx="0" cy="0"/>
        </a:xfrm>
      </p:grpSpPr>
      <p:sp>
        <p:nvSpPr>
          <p:cNvPr id="1761" name="Google Shape;1761;p116"/>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GPU Profiling</a:t>
            </a:r>
            <a:endParaRPr/>
          </a:p>
        </p:txBody>
      </p:sp>
      <p:sp>
        <p:nvSpPr>
          <p:cNvPr id="1762" name="Google Shape;1762;p116"/>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1763" name="Google Shape;1763;p116"/>
          <p:cNvSpPr txBox="1"/>
          <p:nvPr/>
        </p:nvSpPr>
        <p:spPr>
          <a:xfrm>
            <a:off x="279400" y="1446670"/>
            <a:ext cx="8598000" cy="3357300"/>
          </a:xfrm>
          <a:prstGeom prst="rect">
            <a:avLst/>
          </a:prstGeom>
          <a:noFill/>
          <a:ln>
            <a:noFill/>
          </a:ln>
        </p:spPr>
        <p:txBody>
          <a:bodyPr anchorCtr="0" anchor="t" bIns="91425" lIns="91425" spcFirstLastPara="1" rIns="91425" wrap="square" tIns="91425">
            <a:noAutofit/>
          </a:bodyPr>
          <a:lstStyle/>
          <a:p>
            <a:pPr indent="0" lvl="0" marL="0" rtl="0" algn="l">
              <a:lnSpc>
                <a:spcPct val="137500"/>
              </a:lnSpc>
              <a:spcBef>
                <a:spcPts val="0"/>
              </a:spcBef>
              <a:spcAft>
                <a:spcPts val="0"/>
              </a:spcAft>
              <a:buNone/>
            </a:pPr>
            <a:r>
              <a:rPr lang="en" sz="1000">
                <a:solidFill>
                  <a:srgbClr val="000000"/>
                </a:solidFill>
                <a:highlight>
                  <a:srgbClr val="FFFFFF"/>
                </a:highlight>
                <a:latin typeface="Courier New"/>
                <a:ea typeface="Courier New"/>
                <a:cs typeface="Courier New"/>
                <a:sym typeface="Courier New"/>
              </a:rPr>
              <a:t>Index,</a:t>
            </a:r>
            <a:r>
              <a:rPr lang="en" sz="1000">
                <a:solidFill>
                  <a:srgbClr val="0000FF"/>
                </a:solidFill>
                <a:highlight>
                  <a:srgbClr val="FFFFFF"/>
                </a:highlight>
                <a:latin typeface="Courier New"/>
                <a:ea typeface="Courier New"/>
                <a:cs typeface="Courier New"/>
                <a:sym typeface="Courier New"/>
              </a:rPr>
              <a:t>KernelName,</a:t>
            </a:r>
            <a:r>
              <a:rPr lang="en" sz="1000">
                <a:solidFill>
                  <a:srgbClr val="74531F"/>
                </a:solidFill>
                <a:highlight>
                  <a:srgbClr val="FFFFFF"/>
                </a:highlight>
                <a:latin typeface="Courier New"/>
                <a:ea typeface="Courier New"/>
                <a:cs typeface="Courier New"/>
                <a:sym typeface="Courier New"/>
              </a:rPr>
              <a:t>gpu-id,</a:t>
            </a:r>
            <a:r>
              <a:rPr lang="en" sz="1000">
                <a:solidFill>
                  <a:srgbClr val="008000"/>
                </a:solidFill>
                <a:highlight>
                  <a:srgbClr val="FFFFFF"/>
                </a:highlight>
                <a:latin typeface="Courier New"/>
                <a:ea typeface="Courier New"/>
                <a:cs typeface="Courier New"/>
                <a:sym typeface="Courier New"/>
              </a:rPr>
              <a:t>queue-id,</a:t>
            </a:r>
            <a:r>
              <a:rPr lang="en" sz="1000">
                <a:solidFill>
                  <a:srgbClr val="A31515"/>
                </a:solidFill>
                <a:highlight>
                  <a:srgbClr val="FFFFFF"/>
                </a:highlight>
                <a:latin typeface="Courier New"/>
                <a:ea typeface="Courier New"/>
                <a:cs typeface="Courier New"/>
                <a:sym typeface="Courier New"/>
              </a:rPr>
              <a:t>queue-index,</a:t>
            </a:r>
            <a:r>
              <a:rPr lang="en" sz="1000">
                <a:solidFill>
                  <a:srgbClr val="808080"/>
                </a:solidFill>
                <a:highlight>
                  <a:srgbClr val="FFFFFF"/>
                </a:highlight>
                <a:latin typeface="Courier New"/>
                <a:ea typeface="Courier New"/>
                <a:cs typeface="Courier New"/>
                <a:sym typeface="Courier New"/>
              </a:rPr>
              <a:t>pid,</a:t>
            </a:r>
            <a:r>
              <a:rPr lang="en" sz="1000">
                <a:solidFill>
                  <a:srgbClr val="098658"/>
                </a:solidFill>
                <a:highlight>
                  <a:srgbClr val="FFFFFF"/>
                </a:highlight>
                <a:latin typeface="Courier New"/>
                <a:ea typeface="Courier New"/>
                <a:cs typeface="Courier New"/>
                <a:sym typeface="Courier New"/>
              </a:rPr>
              <a:t>tid,</a:t>
            </a:r>
            <a:r>
              <a:rPr lang="en" sz="1000">
                <a:solidFill>
                  <a:srgbClr val="2B91AF"/>
                </a:solidFill>
                <a:highlight>
                  <a:srgbClr val="FFFFFF"/>
                </a:highlight>
                <a:latin typeface="Courier New"/>
                <a:ea typeface="Courier New"/>
                <a:cs typeface="Courier New"/>
                <a:sym typeface="Courier New"/>
              </a:rPr>
              <a:t>grd,</a:t>
            </a:r>
            <a:r>
              <a:rPr b="1" lang="en" sz="1000">
                <a:solidFill>
                  <a:srgbClr val="000080"/>
                </a:solidFill>
                <a:highlight>
                  <a:srgbClr val="FFFFFF"/>
                </a:highlight>
                <a:latin typeface="Courier New"/>
                <a:ea typeface="Courier New"/>
                <a:cs typeface="Courier New"/>
                <a:sym typeface="Courier New"/>
              </a:rPr>
              <a:t>wgr,</a:t>
            </a:r>
            <a:r>
              <a:rPr lang="en" sz="1000">
                <a:solidFill>
                  <a:srgbClr val="CD3131"/>
                </a:solidFill>
                <a:highlight>
                  <a:srgbClr val="FFFFFF"/>
                </a:highlight>
                <a:latin typeface="Courier New"/>
                <a:ea typeface="Courier New"/>
                <a:cs typeface="Courier New"/>
                <a:sym typeface="Courier New"/>
              </a:rPr>
              <a:t>lds,</a:t>
            </a:r>
            <a:r>
              <a:rPr lang="en" sz="1000">
                <a:solidFill>
                  <a:srgbClr val="000000"/>
                </a:solidFill>
                <a:highlight>
                  <a:srgbClr val="FFFFFF"/>
                </a:highlight>
                <a:latin typeface="Courier New"/>
                <a:ea typeface="Courier New"/>
                <a:cs typeface="Courier New"/>
                <a:sym typeface="Courier New"/>
              </a:rPr>
              <a:t>scr,</a:t>
            </a:r>
            <a:r>
              <a:rPr lang="en" sz="1000">
                <a:solidFill>
                  <a:srgbClr val="0000FF"/>
                </a:solidFill>
                <a:highlight>
                  <a:srgbClr val="FFFFFF"/>
                </a:highlight>
                <a:latin typeface="Courier New"/>
                <a:ea typeface="Courier New"/>
                <a:cs typeface="Courier New"/>
                <a:sym typeface="Courier New"/>
              </a:rPr>
              <a:t>vgpr,</a:t>
            </a:r>
            <a:r>
              <a:rPr lang="en" sz="1000">
                <a:solidFill>
                  <a:srgbClr val="74531F"/>
                </a:solidFill>
                <a:highlight>
                  <a:srgbClr val="FFFFFF"/>
                </a:highlight>
                <a:latin typeface="Courier New"/>
                <a:ea typeface="Courier New"/>
                <a:cs typeface="Courier New"/>
                <a:sym typeface="Courier New"/>
              </a:rPr>
              <a:t>sgpr,</a:t>
            </a:r>
            <a:r>
              <a:rPr lang="en" sz="1000">
                <a:solidFill>
                  <a:srgbClr val="008000"/>
                </a:solidFill>
                <a:highlight>
                  <a:srgbClr val="FFFFFF"/>
                </a:highlight>
                <a:latin typeface="Courier New"/>
                <a:ea typeface="Courier New"/>
                <a:cs typeface="Courier New"/>
                <a:sym typeface="Courier New"/>
              </a:rPr>
              <a:t>fbar,</a:t>
            </a:r>
            <a:r>
              <a:rPr lang="en" sz="1000">
                <a:solidFill>
                  <a:srgbClr val="A31515"/>
                </a:solidFill>
                <a:highlight>
                  <a:srgbClr val="FFFFFF"/>
                </a:highlight>
                <a:latin typeface="Courier New"/>
                <a:ea typeface="Courier New"/>
                <a:cs typeface="Courier New"/>
                <a:sym typeface="Courier New"/>
              </a:rPr>
              <a:t>sig,</a:t>
            </a:r>
            <a:r>
              <a:rPr lang="en" sz="1000">
                <a:solidFill>
                  <a:srgbClr val="808080"/>
                </a:solidFill>
                <a:highlight>
                  <a:srgbClr val="FFFFFF"/>
                </a:highlight>
                <a:latin typeface="Courier New"/>
                <a:ea typeface="Courier New"/>
                <a:cs typeface="Courier New"/>
                <a:sym typeface="Courier New"/>
              </a:rPr>
              <a:t>obj,</a:t>
            </a:r>
            <a:r>
              <a:rPr lang="en" sz="1000">
                <a:solidFill>
                  <a:srgbClr val="098658"/>
                </a:solidFill>
                <a:highlight>
                  <a:srgbClr val="FFFFFF"/>
                </a:highlight>
                <a:latin typeface="Courier New"/>
                <a:ea typeface="Courier New"/>
                <a:cs typeface="Courier New"/>
                <a:sym typeface="Courier New"/>
              </a:rPr>
              <a:t>GPUBusy,</a:t>
            </a:r>
            <a:r>
              <a:rPr lang="en" sz="1000">
                <a:solidFill>
                  <a:srgbClr val="2B91AF"/>
                </a:solidFill>
                <a:highlight>
                  <a:srgbClr val="FFFFFF"/>
                </a:highlight>
                <a:latin typeface="Courier New"/>
                <a:ea typeface="Courier New"/>
                <a:cs typeface="Courier New"/>
                <a:sym typeface="Courier New"/>
              </a:rPr>
              <a:t>Wavefronts,</a:t>
            </a:r>
            <a:r>
              <a:rPr b="1" lang="en" sz="1000">
                <a:solidFill>
                  <a:srgbClr val="000080"/>
                </a:solidFill>
                <a:highlight>
                  <a:srgbClr val="FFFFFF"/>
                </a:highlight>
                <a:latin typeface="Courier New"/>
                <a:ea typeface="Courier New"/>
                <a:cs typeface="Courier New"/>
                <a:sym typeface="Courier New"/>
              </a:rPr>
              <a:t>VALUInsts,</a:t>
            </a:r>
            <a:r>
              <a:rPr lang="en" sz="1000">
                <a:solidFill>
                  <a:srgbClr val="CD3131"/>
                </a:solidFill>
                <a:highlight>
                  <a:srgbClr val="FFFFFF"/>
                </a:highlight>
                <a:latin typeface="Courier New"/>
                <a:ea typeface="Courier New"/>
                <a:cs typeface="Courier New"/>
                <a:sym typeface="Courier New"/>
              </a:rPr>
              <a:t>VFetchInsts,</a:t>
            </a:r>
            <a:r>
              <a:rPr lang="en" sz="1000">
                <a:solidFill>
                  <a:srgbClr val="000000"/>
                </a:solidFill>
                <a:highlight>
                  <a:srgbClr val="FFFFFF"/>
                </a:highlight>
                <a:latin typeface="Courier New"/>
                <a:ea typeface="Courier New"/>
                <a:cs typeface="Courier New"/>
                <a:sym typeface="Courier New"/>
              </a:rPr>
              <a:t>VWriteInsts,</a:t>
            </a:r>
            <a:r>
              <a:rPr lang="en" sz="1000">
                <a:solidFill>
                  <a:srgbClr val="0000FF"/>
                </a:solidFill>
                <a:highlight>
                  <a:srgbClr val="FFFFFF"/>
                </a:highlight>
                <a:latin typeface="Courier New"/>
                <a:ea typeface="Courier New"/>
                <a:cs typeface="Courier New"/>
                <a:sym typeface="Courier New"/>
              </a:rPr>
              <a:t>VALUUtilization,</a:t>
            </a:r>
            <a:r>
              <a:rPr lang="en" sz="1000">
                <a:solidFill>
                  <a:srgbClr val="74531F"/>
                </a:solidFill>
                <a:highlight>
                  <a:srgbClr val="FFFFFF"/>
                </a:highlight>
                <a:latin typeface="Courier New"/>
                <a:ea typeface="Courier New"/>
                <a:cs typeface="Courier New"/>
                <a:sym typeface="Courier New"/>
              </a:rPr>
              <a:t>VALUBusy,</a:t>
            </a:r>
            <a:r>
              <a:rPr lang="en" sz="1000">
                <a:solidFill>
                  <a:srgbClr val="008000"/>
                </a:solidFill>
                <a:highlight>
                  <a:srgbClr val="FFFFFF"/>
                </a:highlight>
                <a:latin typeface="Courier New"/>
                <a:ea typeface="Courier New"/>
                <a:cs typeface="Courier New"/>
                <a:sym typeface="Courier New"/>
              </a:rPr>
              <a:t>WriteSize,</a:t>
            </a:r>
            <a:r>
              <a:rPr lang="en" sz="1000">
                <a:solidFill>
                  <a:srgbClr val="A31515"/>
                </a:solidFill>
                <a:highlight>
                  <a:srgbClr val="FFFFFF"/>
                </a:highlight>
                <a:latin typeface="Courier New"/>
                <a:ea typeface="Courier New"/>
                <a:cs typeface="Courier New"/>
                <a:sym typeface="Courier New"/>
              </a:rPr>
              <a:t>L2CacheHit,</a:t>
            </a:r>
            <a:r>
              <a:rPr lang="en" sz="1000">
                <a:solidFill>
                  <a:srgbClr val="808080"/>
                </a:solidFill>
                <a:highlight>
                  <a:srgbClr val="FFFFFF"/>
                </a:highlight>
                <a:latin typeface="Courier New"/>
                <a:ea typeface="Courier New"/>
                <a:cs typeface="Courier New"/>
                <a:sym typeface="Courier New"/>
              </a:rPr>
              <a:t>MemUnitBusy,</a:t>
            </a:r>
            <a:r>
              <a:rPr lang="en" sz="1000">
                <a:solidFill>
                  <a:srgbClr val="098658"/>
                </a:solidFill>
                <a:highlight>
                  <a:srgbClr val="FFFFFF"/>
                </a:highlight>
                <a:latin typeface="Courier New"/>
                <a:ea typeface="Courier New"/>
                <a:cs typeface="Courier New"/>
                <a:sym typeface="Courier New"/>
              </a:rPr>
              <a:t>MemUnitStalled,</a:t>
            </a:r>
            <a:r>
              <a:rPr lang="en" sz="1000">
                <a:solidFill>
                  <a:srgbClr val="2B91AF"/>
                </a:solidFill>
                <a:highlight>
                  <a:srgbClr val="FFFFFF"/>
                </a:highlight>
                <a:latin typeface="Courier New"/>
                <a:ea typeface="Courier New"/>
                <a:cs typeface="Courier New"/>
                <a:sym typeface="Courier New"/>
              </a:rPr>
              <a:t>LDSBankConflict</a:t>
            </a:r>
            <a:endParaRPr sz="1000">
              <a:solidFill>
                <a:srgbClr val="2B91AF"/>
              </a:solidFill>
              <a:highlight>
                <a:srgbClr val="FFFFFF"/>
              </a:highlight>
              <a:latin typeface="Courier New"/>
              <a:ea typeface="Courier New"/>
              <a:cs typeface="Courier New"/>
              <a:sym typeface="Courier New"/>
            </a:endParaRPr>
          </a:p>
          <a:p>
            <a:pPr indent="0" lvl="0" marL="0" rtl="0" algn="l">
              <a:lnSpc>
                <a:spcPct val="137500"/>
              </a:lnSpc>
              <a:spcBef>
                <a:spcPts val="0"/>
              </a:spcBef>
              <a:spcAft>
                <a:spcPts val="0"/>
              </a:spcAft>
              <a:buNone/>
            </a:pPr>
            <a:r>
              <a:rPr lang="en" sz="1000">
                <a:solidFill>
                  <a:srgbClr val="000000"/>
                </a:solidFill>
                <a:highlight>
                  <a:srgbClr val="FFFFFF"/>
                </a:highlight>
                <a:latin typeface="Courier New"/>
                <a:ea typeface="Courier New"/>
                <a:cs typeface="Courier New"/>
                <a:sym typeface="Courier New"/>
              </a:rPr>
              <a:t>0,</a:t>
            </a:r>
            <a:r>
              <a:rPr lang="en" sz="1000">
                <a:solidFill>
                  <a:srgbClr val="0000FF"/>
                </a:solidFill>
                <a:highlight>
                  <a:srgbClr val="FFFFFF"/>
                </a:highlight>
                <a:latin typeface="Courier New"/>
                <a:ea typeface="Courier New"/>
                <a:cs typeface="Courier New"/>
                <a:sym typeface="Courier New"/>
              </a:rPr>
              <a:t>"eltinv$eltinv_mod_$ck_L136_2_cce$noloop$form.kd",</a:t>
            </a:r>
            <a:r>
              <a:rPr lang="en" sz="1000">
                <a:solidFill>
                  <a:srgbClr val="74531F"/>
                </a:solidFill>
                <a:highlight>
                  <a:srgbClr val="FFFFFF"/>
                </a:highlight>
                <a:latin typeface="Courier New"/>
                <a:ea typeface="Courier New"/>
                <a:cs typeface="Courier New"/>
                <a:sym typeface="Courier New"/>
              </a:rPr>
              <a:t>0,</a:t>
            </a:r>
            <a:r>
              <a:rPr lang="en" sz="1000">
                <a:solidFill>
                  <a:srgbClr val="008000"/>
                </a:solidFill>
                <a:highlight>
                  <a:srgbClr val="FFFFFF"/>
                </a:highlight>
                <a:latin typeface="Courier New"/>
                <a:ea typeface="Courier New"/>
                <a:cs typeface="Courier New"/>
                <a:sym typeface="Courier New"/>
              </a:rPr>
              <a:t>0,</a:t>
            </a:r>
            <a:r>
              <a:rPr lang="en" sz="1000">
                <a:solidFill>
                  <a:srgbClr val="A31515"/>
                </a:solidFill>
                <a:highlight>
                  <a:srgbClr val="FFFFFF"/>
                </a:highlight>
                <a:latin typeface="Courier New"/>
                <a:ea typeface="Courier New"/>
                <a:cs typeface="Courier New"/>
                <a:sym typeface="Courier New"/>
              </a:rPr>
              <a:t>0,</a:t>
            </a:r>
            <a:r>
              <a:rPr lang="en" sz="1000">
                <a:solidFill>
                  <a:srgbClr val="808080"/>
                </a:solidFill>
                <a:highlight>
                  <a:srgbClr val="FFFFFF"/>
                </a:highlight>
                <a:latin typeface="Courier New"/>
                <a:ea typeface="Courier New"/>
                <a:cs typeface="Courier New"/>
                <a:sym typeface="Courier New"/>
              </a:rPr>
              <a:t>26071,</a:t>
            </a:r>
            <a:r>
              <a:rPr lang="en" sz="1000">
                <a:solidFill>
                  <a:srgbClr val="098658"/>
                </a:solidFill>
                <a:highlight>
                  <a:srgbClr val="FFFFFF"/>
                </a:highlight>
                <a:latin typeface="Courier New"/>
                <a:ea typeface="Courier New"/>
                <a:cs typeface="Courier New"/>
                <a:sym typeface="Courier New"/>
              </a:rPr>
              <a:t>26071,</a:t>
            </a:r>
            <a:r>
              <a:rPr lang="en" sz="1000">
                <a:solidFill>
                  <a:srgbClr val="2B91AF"/>
                </a:solidFill>
                <a:highlight>
                  <a:srgbClr val="FFFFFF"/>
                </a:highlight>
                <a:latin typeface="Courier New"/>
                <a:ea typeface="Courier New"/>
                <a:cs typeface="Courier New"/>
                <a:sym typeface="Courier New"/>
              </a:rPr>
              <a:t>1579087872,</a:t>
            </a:r>
            <a:r>
              <a:rPr b="1" lang="en" sz="1000">
                <a:solidFill>
                  <a:srgbClr val="000080"/>
                </a:solidFill>
                <a:highlight>
                  <a:srgbClr val="FFFFFF"/>
                </a:highlight>
                <a:latin typeface="Courier New"/>
                <a:ea typeface="Courier New"/>
                <a:cs typeface="Courier New"/>
                <a:sym typeface="Courier New"/>
              </a:rPr>
              <a:t>256,</a:t>
            </a:r>
            <a:r>
              <a:rPr lang="en" sz="1000">
                <a:solidFill>
                  <a:srgbClr val="CD3131"/>
                </a:solidFill>
                <a:highlight>
                  <a:srgbClr val="FFFFFF"/>
                </a:highlight>
                <a:latin typeface="Courier New"/>
                <a:ea typeface="Courier New"/>
                <a:cs typeface="Courier New"/>
                <a:sym typeface="Courier New"/>
              </a:rPr>
              <a:t>0,</a:t>
            </a:r>
            <a:r>
              <a:rPr lang="en" sz="1000">
                <a:solidFill>
                  <a:srgbClr val="000000"/>
                </a:solidFill>
                <a:highlight>
                  <a:srgbClr val="FFFFFF"/>
                </a:highlight>
                <a:latin typeface="Courier New"/>
                <a:ea typeface="Courier New"/>
                <a:cs typeface="Courier New"/>
                <a:sym typeface="Courier New"/>
              </a:rPr>
              <a:t>0,</a:t>
            </a:r>
            <a:r>
              <a:rPr lang="en" sz="1000">
                <a:solidFill>
                  <a:srgbClr val="0000FF"/>
                </a:solidFill>
                <a:highlight>
                  <a:srgbClr val="FFFFFF"/>
                </a:highlight>
                <a:latin typeface="Courier New"/>
                <a:ea typeface="Courier New"/>
                <a:cs typeface="Courier New"/>
                <a:sym typeface="Courier New"/>
              </a:rPr>
              <a:t>4,</a:t>
            </a:r>
            <a:r>
              <a:rPr lang="en" sz="1000">
                <a:solidFill>
                  <a:srgbClr val="74531F"/>
                </a:solidFill>
                <a:highlight>
                  <a:srgbClr val="FFFFFF"/>
                </a:highlight>
                <a:latin typeface="Courier New"/>
                <a:ea typeface="Courier New"/>
                <a:cs typeface="Courier New"/>
                <a:sym typeface="Courier New"/>
              </a:rPr>
              <a:t>48,</a:t>
            </a:r>
            <a:r>
              <a:rPr lang="en" sz="1000">
                <a:solidFill>
                  <a:srgbClr val="008000"/>
                </a:solidFill>
                <a:highlight>
                  <a:srgbClr val="FFFFFF"/>
                </a:highlight>
                <a:latin typeface="Courier New"/>
                <a:ea typeface="Courier New"/>
                <a:cs typeface="Courier New"/>
                <a:sym typeface="Courier New"/>
              </a:rPr>
              <a:t>33664,</a:t>
            </a:r>
            <a:r>
              <a:rPr lang="en" sz="1000">
                <a:solidFill>
                  <a:srgbClr val="A31515"/>
                </a:solidFill>
                <a:highlight>
                  <a:srgbClr val="FFFFFF"/>
                </a:highlight>
                <a:latin typeface="Courier New"/>
                <a:ea typeface="Courier New"/>
                <a:cs typeface="Courier New"/>
                <a:sym typeface="Courier New"/>
              </a:rPr>
              <a:t>0x0,</a:t>
            </a:r>
            <a:r>
              <a:rPr lang="en" sz="1000">
                <a:solidFill>
                  <a:srgbClr val="808080"/>
                </a:solidFill>
                <a:highlight>
                  <a:srgbClr val="FFFFFF"/>
                </a:highlight>
                <a:latin typeface="Courier New"/>
                <a:ea typeface="Courier New"/>
                <a:cs typeface="Courier New"/>
                <a:sym typeface="Courier New"/>
              </a:rPr>
              <a:t>0x14b05013c040,</a:t>
            </a:r>
            <a:r>
              <a:rPr lang="en" sz="1000">
                <a:solidFill>
                  <a:srgbClr val="098658"/>
                </a:solidFill>
                <a:highlight>
                  <a:srgbClr val="FFFFFF"/>
                </a:highlight>
                <a:latin typeface="Courier New"/>
                <a:ea typeface="Courier New"/>
                <a:cs typeface="Courier New"/>
                <a:sym typeface="Courier New"/>
              </a:rPr>
              <a:t>100.0000000000,</a:t>
            </a:r>
            <a:r>
              <a:rPr lang="en" sz="1000">
                <a:solidFill>
                  <a:srgbClr val="2B91AF"/>
                </a:solidFill>
                <a:highlight>
                  <a:srgbClr val="FFFFFF"/>
                </a:highlight>
                <a:latin typeface="Courier New"/>
                <a:ea typeface="Courier New"/>
                <a:cs typeface="Courier New"/>
                <a:sym typeface="Courier New"/>
              </a:rPr>
              <a:t>24673248.0000000000,</a:t>
            </a:r>
            <a:r>
              <a:rPr b="1" lang="en" sz="1000">
                <a:solidFill>
                  <a:srgbClr val="000080"/>
                </a:solidFill>
                <a:highlight>
                  <a:srgbClr val="FFFFFF"/>
                </a:highlight>
                <a:latin typeface="Courier New"/>
                <a:ea typeface="Courier New"/>
                <a:cs typeface="Courier New"/>
                <a:sym typeface="Courier New"/>
              </a:rPr>
              <a:t>17.0000000000,</a:t>
            </a:r>
            <a:r>
              <a:rPr lang="en" sz="1000">
                <a:solidFill>
                  <a:srgbClr val="CD3131"/>
                </a:solidFill>
                <a:highlight>
                  <a:srgbClr val="FFFFFF"/>
                </a:highlight>
                <a:latin typeface="Courier New"/>
                <a:ea typeface="Courier New"/>
                <a:cs typeface="Courier New"/>
                <a:sym typeface="Courier New"/>
              </a:rPr>
              <a:t>0.0000000000,</a:t>
            </a:r>
            <a:r>
              <a:rPr lang="en" sz="1000">
                <a:solidFill>
                  <a:srgbClr val="000000"/>
                </a:solidFill>
                <a:highlight>
                  <a:srgbClr val="FFFFFF"/>
                </a:highlight>
                <a:latin typeface="Courier New"/>
                <a:ea typeface="Courier New"/>
                <a:cs typeface="Courier New"/>
                <a:sym typeface="Courier New"/>
              </a:rPr>
              <a:t>0.0000000000,</a:t>
            </a:r>
            <a:r>
              <a:rPr lang="en" sz="1000">
                <a:solidFill>
                  <a:srgbClr val="0000FF"/>
                </a:solidFill>
                <a:highlight>
                  <a:srgbClr val="FFFFFF"/>
                </a:highlight>
                <a:latin typeface="Courier New"/>
                <a:ea typeface="Courier New"/>
                <a:cs typeface="Courier New"/>
                <a:sym typeface="Courier New"/>
              </a:rPr>
              <a:t>100.0000000000,</a:t>
            </a:r>
            <a:r>
              <a:rPr lang="en" sz="1000">
                <a:solidFill>
                  <a:srgbClr val="74531F"/>
                </a:solidFill>
                <a:highlight>
                  <a:srgbClr val="FFFFFF"/>
                </a:highlight>
                <a:latin typeface="Courier New"/>
                <a:ea typeface="Courier New"/>
                <a:cs typeface="Courier New"/>
                <a:sym typeface="Courier New"/>
              </a:rPr>
              <a:t>20.7725185968,</a:t>
            </a:r>
            <a:r>
              <a:rPr lang="en" sz="1000">
                <a:solidFill>
                  <a:srgbClr val="008000"/>
                </a:solidFill>
                <a:highlight>
                  <a:srgbClr val="FFFFFF"/>
                </a:highlight>
                <a:latin typeface="Courier New"/>
                <a:ea typeface="Courier New"/>
                <a:cs typeface="Courier New"/>
                <a:sym typeface="Courier New"/>
              </a:rPr>
              <a:t>12332528.0000000000,</a:t>
            </a:r>
            <a:r>
              <a:rPr lang="en" sz="1000">
                <a:solidFill>
                  <a:srgbClr val="A31515"/>
                </a:solidFill>
                <a:highlight>
                  <a:srgbClr val="FFFFFF"/>
                </a:highlight>
                <a:latin typeface="Courier New"/>
                <a:ea typeface="Courier New"/>
                <a:cs typeface="Courier New"/>
                <a:sym typeface="Courier New"/>
              </a:rPr>
              <a:t>49.9978626693,</a:t>
            </a:r>
            <a:r>
              <a:rPr lang="en" sz="1000">
                <a:solidFill>
                  <a:srgbClr val="808080"/>
                </a:solidFill>
                <a:highlight>
                  <a:srgbClr val="FFFFFF"/>
                </a:highlight>
                <a:latin typeface="Courier New"/>
                <a:ea typeface="Courier New"/>
                <a:cs typeface="Courier New"/>
                <a:sym typeface="Courier New"/>
              </a:rPr>
              <a:t>77.1977044758,</a:t>
            </a:r>
            <a:r>
              <a:rPr lang="en" sz="1000">
                <a:solidFill>
                  <a:srgbClr val="098658"/>
                </a:solidFill>
                <a:highlight>
                  <a:srgbClr val="FFFFFF"/>
                </a:highlight>
                <a:latin typeface="Courier New"/>
                <a:ea typeface="Courier New"/>
                <a:cs typeface="Courier New"/>
                <a:sym typeface="Courier New"/>
              </a:rPr>
              <a:t>55.9370012636,</a:t>
            </a:r>
            <a:r>
              <a:rPr lang="en" sz="1000">
                <a:solidFill>
                  <a:srgbClr val="2B91AF"/>
                </a:solidFill>
                <a:highlight>
                  <a:srgbClr val="FFFFFF"/>
                </a:highlight>
                <a:latin typeface="Courier New"/>
                <a:ea typeface="Courier New"/>
                <a:cs typeface="Courier New"/>
                <a:sym typeface="Courier New"/>
              </a:rPr>
              <a:t>0.0000000000</a:t>
            </a:r>
            <a:endParaRPr sz="1000">
              <a:solidFill>
                <a:srgbClr val="2B91AF"/>
              </a:solidFill>
              <a:highlight>
                <a:srgbClr val="FFFFFF"/>
              </a:highlight>
              <a:latin typeface="Courier New"/>
              <a:ea typeface="Courier New"/>
              <a:cs typeface="Courier New"/>
              <a:sym typeface="Courier New"/>
            </a:endParaRPr>
          </a:p>
          <a:p>
            <a:pPr indent="0" lvl="0" marL="0" rtl="0" algn="l">
              <a:lnSpc>
                <a:spcPct val="137500"/>
              </a:lnSpc>
              <a:spcBef>
                <a:spcPts val="0"/>
              </a:spcBef>
              <a:spcAft>
                <a:spcPts val="0"/>
              </a:spcAft>
              <a:buNone/>
            </a:pPr>
            <a:r>
              <a:rPr lang="en" sz="1000">
                <a:solidFill>
                  <a:srgbClr val="000000"/>
                </a:solidFill>
                <a:highlight>
                  <a:srgbClr val="FFFFFF"/>
                </a:highlight>
                <a:latin typeface="Courier New"/>
                <a:ea typeface="Courier New"/>
                <a:cs typeface="Courier New"/>
                <a:sym typeface="Courier New"/>
              </a:rPr>
              <a:t>1,</a:t>
            </a:r>
            <a:r>
              <a:rPr lang="en" sz="1000">
                <a:solidFill>
                  <a:srgbClr val="0000FF"/>
                </a:solidFill>
                <a:highlight>
                  <a:srgbClr val="FFFFFF"/>
                </a:highlight>
                <a:latin typeface="Courier New"/>
                <a:ea typeface="Courier New"/>
                <a:cs typeface="Courier New"/>
                <a:sym typeface="Courier New"/>
              </a:rPr>
              <a:t>"eprfi1b$eprfi1b_mod_$ck_L85_3_cce$noloop$form.kd",</a:t>
            </a:r>
            <a:r>
              <a:rPr lang="en" sz="1000">
                <a:solidFill>
                  <a:srgbClr val="74531F"/>
                </a:solidFill>
                <a:highlight>
                  <a:srgbClr val="FFFFFF"/>
                </a:highlight>
                <a:latin typeface="Courier New"/>
                <a:ea typeface="Courier New"/>
                <a:cs typeface="Courier New"/>
                <a:sym typeface="Courier New"/>
              </a:rPr>
              <a:t>0,</a:t>
            </a:r>
            <a:r>
              <a:rPr lang="en" sz="1000">
                <a:solidFill>
                  <a:srgbClr val="008000"/>
                </a:solidFill>
                <a:highlight>
                  <a:srgbClr val="FFFFFF"/>
                </a:highlight>
                <a:latin typeface="Courier New"/>
                <a:ea typeface="Courier New"/>
                <a:cs typeface="Courier New"/>
                <a:sym typeface="Courier New"/>
              </a:rPr>
              <a:t>0,</a:t>
            </a:r>
            <a:r>
              <a:rPr lang="en" sz="1000">
                <a:solidFill>
                  <a:srgbClr val="A31515"/>
                </a:solidFill>
                <a:highlight>
                  <a:srgbClr val="FFFFFF"/>
                </a:highlight>
                <a:latin typeface="Courier New"/>
                <a:ea typeface="Courier New"/>
                <a:cs typeface="Courier New"/>
                <a:sym typeface="Courier New"/>
              </a:rPr>
              <a:t>2,</a:t>
            </a:r>
            <a:r>
              <a:rPr lang="en" sz="1000">
                <a:solidFill>
                  <a:srgbClr val="808080"/>
                </a:solidFill>
                <a:highlight>
                  <a:srgbClr val="FFFFFF"/>
                </a:highlight>
                <a:latin typeface="Courier New"/>
                <a:ea typeface="Courier New"/>
                <a:cs typeface="Courier New"/>
                <a:sym typeface="Courier New"/>
              </a:rPr>
              <a:t>26071,</a:t>
            </a:r>
            <a:r>
              <a:rPr lang="en" sz="1000">
                <a:solidFill>
                  <a:srgbClr val="098658"/>
                </a:solidFill>
                <a:highlight>
                  <a:srgbClr val="FFFFFF"/>
                </a:highlight>
                <a:latin typeface="Courier New"/>
                <a:ea typeface="Courier New"/>
                <a:cs typeface="Courier New"/>
                <a:sym typeface="Courier New"/>
              </a:rPr>
              <a:t>26071,</a:t>
            </a:r>
            <a:r>
              <a:rPr lang="en" sz="1000">
                <a:solidFill>
                  <a:srgbClr val="2B91AF"/>
                </a:solidFill>
                <a:highlight>
                  <a:srgbClr val="FFFFFF"/>
                </a:highlight>
                <a:latin typeface="Courier New"/>
                <a:ea typeface="Courier New"/>
                <a:cs typeface="Courier New"/>
                <a:sym typeface="Courier New"/>
              </a:rPr>
              <a:t>157593600,</a:t>
            </a:r>
            <a:r>
              <a:rPr b="1" lang="en" sz="1000">
                <a:solidFill>
                  <a:srgbClr val="000080"/>
                </a:solidFill>
                <a:highlight>
                  <a:srgbClr val="FFFFFF"/>
                </a:highlight>
                <a:latin typeface="Courier New"/>
                <a:ea typeface="Courier New"/>
                <a:cs typeface="Courier New"/>
                <a:sym typeface="Courier New"/>
              </a:rPr>
              <a:t>256,</a:t>
            </a:r>
            <a:r>
              <a:rPr lang="en" sz="1000">
                <a:solidFill>
                  <a:srgbClr val="CD3131"/>
                </a:solidFill>
                <a:highlight>
                  <a:srgbClr val="FFFFFF"/>
                </a:highlight>
                <a:latin typeface="Courier New"/>
                <a:ea typeface="Courier New"/>
                <a:cs typeface="Courier New"/>
                <a:sym typeface="Courier New"/>
              </a:rPr>
              <a:t>0,</a:t>
            </a:r>
            <a:r>
              <a:rPr lang="en" sz="1000">
                <a:solidFill>
                  <a:srgbClr val="000000"/>
                </a:solidFill>
                <a:highlight>
                  <a:srgbClr val="FFFFFF"/>
                </a:highlight>
                <a:latin typeface="Courier New"/>
                <a:ea typeface="Courier New"/>
                <a:cs typeface="Courier New"/>
                <a:sym typeface="Courier New"/>
              </a:rPr>
              <a:t>0,</a:t>
            </a:r>
            <a:r>
              <a:rPr lang="en" sz="1000">
                <a:solidFill>
                  <a:srgbClr val="0000FF"/>
                </a:solidFill>
                <a:highlight>
                  <a:srgbClr val="FFFFFF"/>
                </a:highlight>
                <a:latin typeface="Courier New"/>
                <a:ea typeface="Courier New"/>
                <a:cs typeface="Courier New"/>
                <a:sym typeface="Courier New"/>
              </a:rPr>
              <a:t>4,</a:t>
            </a:r>
            <a:r>
              <a:rPr lang="en" sz="1000">
                <a:solidFill>
                  <a:srgbClr val="74531F"/>
                </a:solidFill>
                <a:highlight>
                  <a:srgbClr val="FFFFFF"/>
                </a:highlight>
                <a:latin typeface="Courier New"/>
                <a:ea typeface="Courier New"/>
                <a:cs typeface="Courier New"/>
                <a:sym typeface="Courier New"/>
              </a:rPr>
              <a:t>72,</a:t>
            </a:r>
            <a:r>
              <a:rPr lang="en" sz="1000">
                <a:solidFill>
                  <a:srgbClr val="008000"/>
                </a:solidFill>
                <a:highlight>
                  <a:srgbClr val="FFFFFF"/>
                </a:highlight>
                <a:latin typeface="Courier New"/>
                <a:ea typeface="Courier New"/>
                <a:cs typeface="Courier New"/>
                <a:sym typeface="Courier New"/>
              </a:rPr>
              <a:t>38592,</a:t>
            </a:r>
            <a:r>
              <a:rPr lang="en" sz="1000">
                <a:solidFill>
                  <a:srgbClr val="A31515"/>
                </a:solidFill>
                <a:highlight>
                  <a:srgbClr val="FFFFFF"/>
                </a:highlight>
                <a:latin typeface="Courier New"/>
                <a:ea typeface="Courier New"/>
                <a:cs typeface="Courier New"/>
                <a:sym typeface="Courier New"/>
              </a:rPr>
              <a:t>0x0,</a:t>
            </a:r>
            <a:r>
              <a:rPr lang="en" sz="1000">
                <a:solidFill>
                  <a:srgbClr val="808080"/>
                </a:solidFill>
                <a:highlight>
                  <a:srgbClr val="FFFFFF"/>
                </a:highlight>
                <a:latin typeface="Courier New"/>
                <a:ea typeface="Courier New"/>
                <a:cs typeface="Courier New"/>
                <a:sym typeface="Courier New"/>
              </a:rPr>
              <a:t>0x14b05013c100,</a:t>
            </a:r>
            <a:r>
              <a:rPr lang="en" sz="1000">
                <a:solidFill>
                  <a:srgbClr val="098658"/>
                </a:solidFill>
                <a:highlight>
                  <a:srgbClr val="FFFFFF"/>
                </a:highlight>
                <a:latin typeface="Courier New"/>
                <a:ea typeface="Courier New"/>
                <a:cs typeface="Courier New"/>
                <a:sym typeface="Courier New"/>
              </a:rPr>
              <a:t>100.0000000000,</a:t>
            </a:r>
            <a:r>
              <a:rPr lang="en" sz="1000">
                <a:solidFill>
                  <a:srgbClr val="2B91AF"/>
                </a:solidFill>
                <a:highlight>
                  <a:srgbClr val="FFFFFF"/>
                </a:highlight>
                <a:latin typeface="Courier New"/>
                <a:ea typeface="Courier New"/>
                <a:cs typeface="Courier New"/>
                <a:sym typeface="Courier New"/>
              </a:rPr>
              <a:t>2462400.0000000000,</a:t>
            </a:r>
            <a:r>
              <a:rPr b="1" lang="en" sz="1000">
                <a:solidFill>
                  <a:srgbClr val="000080"/>
                </a:solidFill>
                <a:highlight>
                  <a:srgbClr val="FFFFFF"/>
                </a:highlight>
                <a:latin typeface="Courier New"/>
                <a:ea typeface="Courier New"/>
                <a:cs typeface="Courier New"/>
                <a:sym typeface="Courier New"/>
              </a:rPr>
              <a:t>20.0000000000,</a:t>
            </a:r>
            <a:r>
              <a:rPr lang="en" sz="1000">
                <a:solidFill>
                  <a:srgbClr val="CD3131"/>
                </a:solidFill>
                <a:highlight>
                  <a:srgbClr val="FFFFFF"/>
                </a:highlight>
                <a:latin typeface="Courier New"/>
                <a:ea typeface="Courier New"/>
                <a:cs typeface="Courier New"/>
                <a:sym typeface="Courier New"/>
              </a:rPr>
              <a:t>0.0000000000,</a:t>
            </a:r>
            <a:r>
              <a:rPr lang="en" sz="1000">
                <a:solidFill>
                  <a:srgbClr val="000000"/>
                </a:solidFill>
                <a:highlight>
                  <a:srgbClr val="FFFFFF"/>
                </a:highlight>
                <a:latin typeface="Courier New"/>
                <a:ea typeface="Courier New"/>
                <a:cs typeface="Courier New"/>
                <a:sym typeface="Courier New"/>
              </a:rPr>
              <a:t>0.0000000000,</a:t>
            </a:r>
            <a:r>
              <a:rPr lang="en" sz="1000">
                <a:solidFill>
                  <a:srgbClr val="0000FF"/>
                </a:solidFill>
                <a:highlight>
                  <a:srgbClr val="FFFFFF"/>
                </a:highlight>
                <a:latin typeface="Courier New"/>
                <a:ea typeface="Courier New"/>
                <a:cs typeface="Courier New"/>
                <a:sym typeface="Courier New"/>
              </a:rPr>
              <a:t>100.0000000000,</a:t>
            </a:r>
            <a:r>
              <a:rPr lang="en" sz="1000">
                <a:solidFill>
                  <a:srgbClr val="74531F"/>
                </a:solidFill>
                <a:highlight>
                  <a:srgbClr val="FFFFFF"/>
                </a:highlight>
                <a:latin typeface="Courier New"/>
                <a:ea typeface="Courier New"/>
                <a:cs typeface="Courier New"/>
                <a:sym typeface="Courier New"/>
              </a:rPr>
              <a:t>24.2834884261,</a:t>
            </a:r>
            <a:r>
              <a:rPr lang="en" sz="1000">
                <a:solidFill>
                  <a:srgbClr val="008000"/>
                </a:solidFill>
                <a:highlight>
                  <a:srgbClr val="FFFFFF"/>
                </a:highlight>
                <a:latin typeface="Courier New"/>
                <a:ea typeface="Courier New"/>
                <a:cs typeface="Courier New"/>
                <a:sym typeface="Courier New"/>
              </a:rPr>
              <a:t>1227104.0000000000,</a:t>
            </a:r>
            <a:r>
              <a:rPr lang="en" sz="1000">
                <a:solidFill>
                  <a:srgbClr val="A31515"/>
                </a:solidFill>
                <a:highlight>
                  <a:srgbClr val="FFFFFF"/>
                </a:highlight>
                <a:latin typeface="Courier New"/>
                <a:ea typeface="Courier New"/>
                <a:cs typeface="Courier New"/>
                <a:sym typeface="Courier New"/>
              </a:rPr>
              <a:t>49.9996649935,</a:t>
            </a:r>
            <a:r>
              <a:rPr lang="en" sz="1000">
                <a:solidFill>
                  <a:srgbClr val="808080"/>
                </a:solidFill>
                <a:highlight>
                  <a:srgbClr val="FFFFFF"/>
                </a:highlight>
                <a:latin typeface="Courier New"/>
                <a:ea typeface="Courier New"/>
                <a:cs typeface="Courier New"/>
                <a:sym typeface="Courier New"/>
              </a:rPr>
              <a:t>71.7003018579,</a:t>
            </a:r>
            <a:r>
              <a:rPr lang="en" sz="1000">
                <a:solidFill>
                  <a:srgbClr val="098658"/>
                </a:solidFill>
                <a:highlight>
                  <a:srgbClr val="FFFFFF"/>
                </a:highlight>
                <a:latin typeface="Courier New"/>
                <a:ea typeface="Courier New"/>
                <a:cs typeface="Courier New"/>
                <a:sym typeface="Courier New"/>
              </a:rPr>
              <a:t>49.2693704348,</a:t>
            </a:r>
            <a:r>
              <a:rPr lang="en" sz="1000">
                <a:solidFill>
                  <a:srgbClr val="2B91AF"/>
                </a:solidFill>
                <a:highlight>
                  <a:srgbClr val="FFFFFF"/>
                </a:highlight>
                <a:latin typeface="Courier New"/>
                <a:ea typeface="Courier New"/>
                <a:cs typeface="Courier New"/>
                <a:sym typeface="Courier New"/>
              </a:rPr>
              <a:t>0.0000000000</a:t>
            </a:r>
            <a:endParaRPr sz="1000">
              <a:solidFill>
                <a:srgbClr val="2B91AF"/>
              </a:solidFill>
              <a:highlight>
                <a:srgbClr val="FFFFFF"/>
              </a:highlight>
              <a:latin typeface="Courier New"/>
              <a:ea typeface="Courier New"/>
              <a:cs typeface="Courier New"/>
              <a:sym typeface="Courier New"/>
            </a:endParaRPr>
          </a:p>
          <a:p>
            <a:pPr indent="0" lvl="0" marL="0" rtl="0" algn="l">
              <a:lnSpc>
                <a:spcPct val="137500"/>
              </a:lnSpc>
              <a:spcBef>
                <a:spcPts val="0"/>
              </a:spcBef>
              <a:spcAft>
                <a:spcPts val="0"/>
              </a:spcAft>
              <a:buNone/>
            </a:pPr>
            <a:r>
              <a:rPr lang="en" sz="1000">
                <a:solidFill>
                  <a:srgbClr val="000000"/>
                </a:solidFill>
                <a:highlight>
                  <a:srgbClr val="FFFFFF"/>
                </a:highlight>
                <a:latin typeface="Courier New"/>
                <a:ea typeface="Courier New"/>
                <a:cs typeface="Courier New"/>
                <a:sym typeface="Courier New"/>
              </a:rPr>
              <a:t>2,</a:t>
            </a:r>
            <a:r>
              <a:rPr lang="en" sz="1000">
                <a:solidFill>
                  <a:srgbClr val="0000FF"/>
                </a:solidFill>
                <a:highlight>
                  <a:srgbClr val="FFFFFF"/>
                </a:highlight>
                <a:latin typeface="Courier New"/>
                <a:ea typeface="Courier New"/>
                <a:cs typeface="Courier New"/>
                <a:sym typeface="Courier New"/>
              </a:rPr>
              <a:t>"eprfi1b$eprfi1b_mod_$ck_L90_2.kd",</a:t>
            </a:r>
            <a:r>
              <a:rPr lang="en" sz="1000">
                <a:solidFill>
                  <a:srgbClr val="74531F"/>
                </a:solidFill>
                <a:highlight>
                  <a:srgbClr val="FFFFFF"/>
                </a:highlight>
                <a:latin typeface="Courier New"/>
                <a:ea typeface="Courier New"/>
                <a:cs typeface="Courier New"/>
                <a:sym typeface="Courier New"/>
              </a:rPr>
              <a:t>0,</a:t>
            </a:r>
            <a:r>
              <a:rPr lang="en" sz="1000">
                <a:solidFill>
                  <a:srgbClr val="008000"/>
                </a:solidFill>
                <a:highlight>
                  <a:srgbClr val="FFFFFF"/>
                </a:highlight>
                <a:latin typeface="Courier New"/>
                <a:ea typeface="Courier New"/>
                <a:cs typeface="Courier New"/>
                <a:sym typeface="Courier New"/>
              </a:rPr>
              <a:t>0,</a:t>
            </a:r>
            <a:r>
              <a:rPr lang="en" sz="1000">
                <a:solidFill>
                  <a:srgbClr val="A31515"/>
                </a:solidFill>
                <a:highlight>
                  <a:srgbClr val="FFFFFF"/>
                </a:highlight>
                <a:latin typeface="Courier New"/>
                <a:ea typeface="Courier New"/>
                <a:cs typeface="Courier New"/>
                <a:sym typeface="Courier New"/>
              </a:rPr>
              <a:t>4,</a:t>
            </a:r>
            <a:r>
              <a:rPr lang="en" sz="1000">
                <a:solidFill>
                  <a:srgbClr val="808080"/>
                </a:solidFill>
                <a:highlight>
                  <a:srgbClr val="FFFFFF"/>
                </a:highlight>
                <a:latin typeface="Courier New"/>
                <a:ea typeface="Courier New"/>
                <a:cs typeface="Courier New"/>
                <a:sym typeface="Courier New"/>
              </a:rPr>
              <a:t>26071,</a:t>
            </a:r>
            <a:r>
              <a:rPr lang="en" sz="1000">
                <a:solidFill>
                  <a:srgbClr val="098658"/>
                </a:solidFill>
                <a:highlight>
                  <a:srgbClr val="FFFFFF"/>
                </a:highlight>
                <a:latin typeface="Courier New"/>
                <a:ea typeface="Courier New"/>
                <a:cs typeface="Courier New"/>
                <a:sym typeface="Courier New"/>
              </a:rPr>
              <a:t>26071,</a:t>
            </a:r>
            <a:r>
              <a:rPr lang="en" sz="1000">
                <a:solidFill>
                  <a:srgbClr val="2B91AF"/>
                </a:solidFill>
                <a:highlight>
                  <a:srgbClr val="FFFFFF"/>
                </a:highlight>
                <a:latin typeface="Courier New"/>
                <a:ea typeface="Courier New"/>
                <a:cs typeface="Courier New"/>
                <a:sym typeface="Courier New"/>
              </a:rPr>
              <a:t>56320,</a:t>
            </a:r>
            <a:r>
              <a:rPr b="1" lang="en" sz="1000">
                <a:solidFill>
                  <a:srgbClr val="000080"/>
                </a:solidFill>
                <a:highlight>
                  <a:srgbClr val="FFFFFF"/>
                </a:highlight>
                <a:latin typeface="Courier New"/>
                <a:ea typeface="Courier New"/>
                <a:cs typeface="Courier New"/>
                <a:sym typeface="Courier New"/>
              </a:rPr>
              <a:t>256,</a:t>
            </a:r>
            <a:r>
              <a:rPr lang="en" sz="1000">
                <a:solidFill>
                  <a:srgbClr val="CD3131"/>
                </a:solidFill>
                <a:highlight>
                  <a:srgbClr val="FFFFFF"/>
                </a:highlight>
                <a:latin typeface="Courier New"/>
                <a:ea typeface="Courier New"/>
                <a:cs typeface="Courier New"/>
                <a:sym typeface="Courier New"/>
              </a:rPr>
              <a:t>0,</a:t>
            </a:r>
            <a:r>
              <a:rPr lang="en" sz="1000">
                <a:solidFill>
                  <a:srgbClr val="000000"/>
                </a:solidFill>
                <a:highlight>
                  <a:srgbClr val="FFFFFF"/>
                </a:highlight>
                <a:latin typeface="Courier New"/>
                <a:ea typeface="Courier New"/>
                <a:cs typeface="Courier New"/>
                <a:sym typeface="Courier New"/>
              </a:rPr>
              <a:t>0,</a:t>
            </a:r>
            <a:r>
              <a:rPr lang="en" sz="1000">
                <a:solidFill>
                  <a:srgbClr val="0000FF"/>
                </a:solidFill>
                <a:highlight>
                  <a:srgbClr val="FFFFFF"/>
                </a:highlight>
                <a:latin typeface="Courier New"/>
                <a:ea typeface="Courier New"/>
                <a:cs typeface="Courier New"/>
                <a:sym typeface="Courier New"/>
              </a:rPr>
              <a:t>24,</a:t>
            </a:r>
            <a:r>
              <a:rPr lang="en" sz="1000">
                <a:solidFill>
                  <a:srgbClr val="74531F"/>
                </a:solidFill>
                <a:highlight>
                  <a:srgbClr val="FFFFFF"/>
                </a:highlight>
                <a:latin typeface="Courier New"/>
                <a:ea typeface="Courier New"/>
                <a:cs typeface="Courier New"/>
                <a:sym typeface="Courier New"/>
              </a:rPr>
              <a:t>80,</a:t>
            </a:r>
            <a:r>
              <a:rPr lang="en" sz="1000">
                <a:solidFill>
                  <a:srgbClr val="008000"/>
                </a:solidFill>
                <a:highlight>
                  <a:srgbClr val="FFFFFF"/>
                </a:highlight>
                <a:latin typeface="Courier New"/>
                <a:ea typeface="Courier New"/>
                <a:cs typeface="Courier New"/>
                <a:sym typeface="Courier New"/>
              </a:rPr>
              <a:t>37696,</a:t>
            </a:r>
            <a:r>
              <a:rPr lang="en" sz="1000">
                <a:solidFill>
                  <a:srgbClr val="A31515"/>
                </a:solidFill>
                <a:highlight>
                  <a:srgbClr val="FFFFFF"/>
                </a:highlight>
                <a:latin typeface="Courier New"/>
                <a:ea typeface="Courier New"/>
                <a:cs typeface="Courier New"/>
                <a:sym typeface="Courier New"/>
              </a:rPr>
              <a:t>0x0,</a:t>
            </a:r>
            <a:r>
              <a:rPr lang="en" sz="1000">
                <a:solidFill>
                  <a:srgbClr val="808080"/>
                </a:solidFill>
                <a:highlight>
                  <a:srgbClr val="FFFFFF"/>
                </a:highlight>
                <a:latin typeface="Courier New"/>
                <a:ea typeface="Courier New"/>
                <a:cs typeface="Courier New"/>
                <a:sym typeface="Courier New"/>
              </a:rPr>
              <a:t>0x14b05013c080,</a:t>
            </a:r>
            <a:r>
              <a:rPr lang="en" sz="1000">
                <a:solidFill>
                  <a:srgbClr val="098658"/>
                </a:solidFill>
                <a:highlight>
                  <a:srgbClr val="FFFFFF"/>
                </a:highlight>
                <a:latin typeface="Courier New"/>
                <a:ea typeface="Courier New"/>
                <a:cs typeface="Courier New"/>
                <a:sym typeface="Courier New"/>
              </a:rPr>
              <a:t>100.0000000000,</a:t>
            </a:r>
            <a:r>
              <a:rPr lang="en" sz="1000">
                <a:solidFill>
                  <a:srgbClr val="2B91AF"/>
                </a:solidFill>
                <a:highlight>
                  <a:srgbClr val="FFFFFF"/>
                </a:highlight>
                <a:latin typeface="Courier New"/>
                <a:ea typeface="Courier New"/>
                <a:cs typeface="Courier New"/>
                <a:sym typeface="Courier New"/>
              </a:rPr>
              <a:t>880.0000000000,</a:t>
            </a:r>
            <a:r>
              <a:rPr b="1" lang="en" sz="1000">
                <a:solidFill>
                  <a:srgbClr val="000080"/>
                </a:solidFill>
                <a:highlight>
                  <a:srgbClr val="FFFFFF"/>
                </a:highlight>
                <a:latin typeface="Courier New"/>
                <a:ea typeface="Courier New"/>
                <a:cs typeface="Courier New"/>
                <a:sym typeface="Courier New"/>
              </a:rPr>
              <a:t>111907.6136363636,</a:t>
            </a:r>
            <a:r>
              <a:rPr lang="en" sz="1000">
                <a:solidFill>
                  <a:srgbClr val="CD3131"/>
                </a:solidFill>
                <a:highlight>
                  <a:srgbClr val="FFFFFF"/>
                </a:highlight>
                <a:latin typeface="Courier New"/>
                <a:ea typeface="Courier New"/>
                <a:cs typeface="Courier New"/>
                <a:sym typeface="Courier New"/>
              </a:rPr>
              <a:t>0.0000000000,</a:t>
            </a:r>
            <a:r>
              <a:rPr lang="en" sz="1000">
                <a:solidFill>
                  <a:srgbClr val="000000"/>
                </a:solidFill>
                <a:highlight>
                  <a:srgbClr val="FFFFFF"/>
                </a:highlight>
                <a:latin typeface="Courier New"/>
                <a:ea typeface="Courier New"/>
                <a:cs typeface="Courier New"/>
                <a:sym typeface="Courier New"/>
              </a:rPr>
              <a:t>0.0000000000,</a:t>
            </a:r>
            <a:r>
              <a:rPr lang="en" sz="1000">
                <a:solidFill>
                  <a:srgbClr val="0000FF"/>
                </a:solidFill>
                <a:highlight>
                  <a:srgbClr val="FFFFFF"/>
                </a:highlight>
                <a:latin typeface="Courier New"/>
                <a:ea typeface="Courier New"/>
                <a:cs typeface="Courier New"/>
                <a:sym typeface="Courier New"/>
              </a:rPr>
              <a:t>96.8019501699,</a:t>
            </a:r>
            <a:r>
              <a:rPr lang="en" sz="1000">
                <a:solidFill>
                  <a:srgbClr val="74531F"/>
                </a:solidFill>
                <a:highlight>
                  <a:srgbClr val="FFFFFF"/>
                </a:highlight>
                <a:latin typeface="Courier New"/>
                <a:ea typeface="Courier New"/>
                <a:cs typeface="Courier New"/>
                <a:sym typeface="Courier New"/>
              </a:rPr>
              <a:t>9.6155911525,</a:t>
            </a:r>
            <a:r>
              <a:rPr lang="en" sz="1000">
                <a:solidFill>
                  <a:srgbClr val="008000"/>
                </a:solidFill>
                <a:highlight>
                  <a:srgbClr val="FFFFFF"/>
                </a:highlight>
                <a:latin typeface="Courier New"/>
                <a:ea typeface="Courier New"/>
                <a:cs typeface="Courier New"/>
                <a:sym typeface="Courier New"/>
              </a:rPr>
              <a:t>1008455.6562500000,</a:t>
            </a:r>
            <a:r>
              <a:rPr lang="en" sz="1000">
                <a:solidFill>
                  <a:srgbClr val="A31515"/>
                </a:solidFill>
                <a:highlight>
                  <a:srgbClr val="FFFFFF"/>
                </a:highlight>
                <a:latin typeface="Courier New"/>
                <a:ea typeface="Courier New"/>
                <a:cs typeface="Courier New"/>
                <a:sym typeface="Courier New"/>
              </a:rPr>
              <a:t>81.3899031130,</a:t>
            </a:r>
            <a:r>
              <a:rPr lang="en" sz="1000">
                <a:solidFill>
                  <a:srgbClr val="808080"/>
                </a:solidFill>
                <a:highlight>
                  <a:srgbClr val="FFFFFF"/>
                </a:highlight>
                <a:latin typeface="Courier New"/>
                <a:ea typeface="Courier New"/>
                <a:cs typeface="Courier New"/>
                <a:sym typeface="Courier New"/>
              </a:rPr>
              <a:t>60.5181117611,</a:t>
            </a:r>
            <a:r>
              <a:rPr lang="en" sz="1000">
                <a:solidFill>
                  <a:srgbClr val="098658"/>
                </a:solidFill>
                <a:highlight>
                  <a:srgbClr val="FFFFFF"/>
                </a:highlight>
                <a:latin typeface="Courier New"/>
                <a:ea typeface="Courier New"/>
                <a:cs typeface="Courier New"/>
                <a:sym typeface="Courier New"/>
              </a:rPr>
              <a:t>43.6472872603,</a:t>
            </a:r>
            <a:r>
              <a:rPr lang="en" sz="1000">
                <a:solidFill>
                  <a:srgbClr val="2B91AF"/>
                </a:solidFill>
                <a:highlight>
                  <a:srgbClr val="FFFFFF"/>
                </a:highlight>
                <a:latin typeface="Courier New"/>
                <a:ea typeface="Courier New"/>
                <a:cs typeface="Courier New"/>
                <a:sym typeface="Courier New"/>
              </a:rPr>
              <a:t>0.0000000000</a:t>
            </a:r>
            <a:endParaRPr sz="1000">
              <a:solidFill>
                <a:srgbClr val="2B91AF"/>
              </a:solidFill>
              <a:highlight>
                <a:srgbClr val="FFFFFF"/>
              </a:highlight>
              <a:latin typeface="Courier New"/>
              <a:ea typeface="Courier New"/>
              <a:cs typeface="Courier New"/>
              <a:sym typeface="Courier New"/>
            </a:endParaRPr>
          </a:p>
          <a:p>
            <a:pPr indent="0" lvl="0" marL="0" rtl="0" algn="l">
              <a:lnSpc>
                <a:spcPct val="137500"/>
              </a:lnSpc>
              <a:spcBef>
                <a:spcPts val="0"/>
              </a:spcBef>
              <a:spcAft>
                <a:spcPts val="0"/>
              </a:spcAft>
              <a:buNone/>
            </a:pPr>
            <a:r>
              <a:rPr lang="en" sz="1000">
                <a:solidFill>
                  <a:srgbClr val="000000"/>
                </a:solidFill>
                <a:highlight>
                  <a:srgbClr val="FFFFFF"/>
                </a:highlight>
                <a:latin typeface="Courier New"/>
                <a:ea typeface="Courier New"/>
                <a:cs typeface="Courier New"/>
                <a:sym typeface="Courier New"/>
              </a:rPr>
              <a:t>3,</a:t>
            </a:r>
            <a:r>
              <a:rPr lang="en" sz="1000">
                <a:solidFill>
                  <a:srgbClr val="0000FF"/>
                </a:solidFill>
                <a:highlight>
                  <a:srgbClr val="FFFFFF"/>
                </a:highlight>
                <a:latin typeface="Courier New"/>
                <a:ea typeface="Courier New"/>
                <a:cs typeface="Courier New"/>
                <a:sym typeface="Courier New"/>
              </a:rPr>
              <a:t>"eprfi1b$eprfi1b_mod_$ck_L85_3_cce$noloop$form.kd",</a:t>
            </a:r>
            <a:r>
              <a:rPr lang="en" sz="1000">
                <a:solidFill>
                  <a:srgbClr val="74531F"/>
                </a:solidFill>
                <a:highlight>
                  <a:srgbClr val="FFFFFF"/>
                </a:highlight>
                <a:latin typeface="Courier New"/>
                <a:ea typeface="Courier New"/>
                <a:cs typeface="Courier New"/>
                <a:sym typeface="Courier New"/>
              </a:rPr>
              <a:t>0,</a:t>
            </a:r>
            <a:r>
              <a:rPr lang="en" sz="1000">
                <a:solidFill>
                  <a:srgbClr val="008000"/>
                </a:solidFill>
                <a:highlight>
                  <a:srgbClr val="FFFFFF"/>
                </a:highlight>
                <a:latin typeface="Courier New"/>
                <a:ea typeface="Courier New"/>
                <a:cs typeface="Courier New"/>
                <a:sym typeface="Courier New"/>
              </a:rPr>
              <a:t>0,</a:t>
            </a:r>
            <a:r>
              <a:rPr lang="en" sz="1000">
                <a:solidFill>
                  <a:srgbClr val="A31515"/>
                </a:solidFill>
                <a:highlight>
                  <a:srgbClr val="FFFFFF"/>
                </a:highlight>
                <a:latin typeface="Courier New"/>
                <a:ea typeface="Courier New"/>
                <a:cs typeface="Courier New"/>
                <a:sym typeface="Courier New"/>
              </a:rPr>
              <a:t>6,</a:t>
            </a:r>
            <a:r>
              <a:rPr lang="en" sz="1000">
                <a:solidFill>
                  <a:srgbClr val="808080"/>
                </a:solidFill>
                <a:highlight>
                  <a:srgbClr val="FFFFFF"/>
                </a:highlight>
                <a:latin typeface="Courier New"/>
                <a:ea typeface="Courier New"/>
                <a:cs typeface="Courier New"/>
                <a:sym typeface="Courier New"/>
              </a:rPr>
              <a:t>26071,</a:t>
            </a:r>
            <a:r>
              <a:rPr lang="en" sz="1000">
                <a:solidFill>
                  <a:srgbClr val="098658"/>
                </a:solidFill>
                <a:highlight>
                  <a:srgbClr val="FFFFFF"/>
                </a:highlight>
                <a:latin typeface="Courier New"/>
                <a:ea typeface="Courier New"/>
                <a:cs typeface="Courier New"/>
                <a:sym typeface="Courier New"/>
              </a:rPr>
              <a:t>26071,</a:t>
            </a:r>
            <a:r>
              <a:rPr lang="en" sz="1000">
                <a:solidFill>
                  <a:srgbClr val="2B91AF"/>
                </a:solidFill>
                <a:highlight>
                  <a:srgbClr val="FFFFFF"/>
                </a:highlight>
                <a:latin typeface="Courier New"/>
                <a:ea typeface="Courier New"/>
                <a:cs typeface="Courier New"/>
                <a:sym typeface="Courier New"/>
              </a:rPr>
              <a:t>157593600,</a:t>
            </a:r>
            <a:r>
              <a:rPr b="1" lang="en" sz="1000">
                <a:solidFill>
                  <a:srgbClr val="000080"/>
                </a:solidFill>
                <a:highlight>
                  <a:srgbClr val="FFFFFF"/>
                </a:highlight>
                <a:latin typeface="Courier New"/>
                <a:ea typeface="Courier New"/>
                <a:cs typeface="Courier New"/>
                <a:sym typeface="Courier New"/>
              </a:rPr>
              <a:t>256,</a:t>
            </a:r>
            <a:r>
              <a:rPr lang="en" sz="1000">
                <a:solidFill>
                  <a:srgbClr val="CD3131"/>
                </a:solidFill>
                <a:highlight>
                  <a:srgbClr val="FFFFFF"/>
                </a:highlight>
                <a:latin typeface="Courier New"/>
                <a:ea typeface="Courier New"/>
                <a:cs typeface="Courier New"/>
                <a:sym typeface="Courier New"/>
              </a:rPr>
              <a:t>0,</a:t>
            </a:r>
            <a:r>
              <a:rPr lang="en" sz="1000">
                <a:solidFill>
                  <a:srgbClr val="000000"/>
                </a:solidFill>
                <a:highlight>
                  <a:srgbClr val="FFFFFF"/>
                </a:highlight>
                <a:latin typeface="Courier New"/>
                <a:ea typeface="Courier New"/>
                <a:cs typeface="Courier New"/>
                <a:sym typeface="Courier New"/>
              </a:rPr>
              <a:t>0,</a:t>
            </a:r>
            <a:r>
              <a:rPr lang="en" sz="1000">
                <a:solidFill>
                  <a:srgbClr val="0000FF"/>
                </a:solidFill>
                <a:highlight>
                  <a:srgbClr val="FFFFFF"/>
                </a:highlight>
                <a:latin typeface="Courier New"/>
                <a:ea typeface="Courier New"/>
                <a:cs typeface="Courier New"/>
                <a:sym typeface="Courier New"/>
              </a:rPr>
              <a:t>4,</a:t>
            </a:r>
            <a:r>
              <a:rPr lang="en" sz="1000">
                <a:solidFill>
                  <a:srgbClr val="74531F"/>
                </a:solidFill>
                <a:highlight>
                  <a:srgbClr val="FFFFFF"/>
                </a:highlight>
                <a:latin typeface="Courier New"/>
                <a:ea typeface="Courier New"/>
                <a:cs typeface="Courier New"/>
                <a:sym typeface="Courier New"/>
              </a:rPr>
              <a:t>72,</a:t>
            </a:r>
            <a:r>
              <a:rPr lang="en" sz="1000">
                <a:solidFill>
                  <a:srgbClr val="008000"/>
                </a:solidFill>
                <a:highlight>
                  <a:srgbClr val="FFFFFF"/>
                </a:highlight>
                <a:latin typeface="Courier New"/>
                <a:ea typeface="Courier New"/>
                <a:cs typeface="Courier New"/>
                <a:sym typeface="Courier New"/>
              </a:rPr>
              <a:t>38592,</a:t>
            </a:r>
            <a:r>
              <a:rPr lang="en" sz="1000">
                <a:solidFill>
                  <a:srgbClr val="A31515"/>
                </a:solidFill>
                <a:highlight>
                  <a:srgbClr val="FFFFFF"/>
                </a:highlight>
                <a:latin typeface="Courier New"/>
                <a:ea typeface="Courier New"/>
                <a:cs typeface="Courier New"/>
                <a:sym typeface="Courier New"/>
              </a:rPr>
              <a:t>0x0,</a:t>
            </a:r>
            <a:r>
              <a:rPr lang="en" sz="1000">
                <a:solidFill>
                  <a:srgbClr val="808080"/>
                </a:solidFill>
                <a:highlight>
                  <a:srgbClr val="FFFFFF"/>
                </a:highlight>
                <a:latin typeface="Courier New"/>
                <a:ea typeface="Courier New"/>
                <a:cs typeface="Courier New"/>
                <a:sym typeface="Courier New"/>
              </a:rPr>
              <a:t>0x14b0</a:t>
            </a:r>
            <a:endParaRPr sz="1000">
              <a:solidFill>
                <a:srgbClr val="2B91AF"/>
              </a:solidFill>
              <a:highlight>
                <a:srgbClr val="FFFFFF"/>
              </a:highlight>
              <a:latin typeface="Courier New"/>
              <a:ea typeface="Courier New"/>
              <a:cs typeface="Courier New"/>
              <a:sym typeface="Courier New"/>
            </a:endParaRPr>
          </a:p>
          <a:p>
            <a:pPr indent="0" lvl="0" marL="0" rtl="0" algn="l">
              <a:lnSpc>
                <a:spcPct val="127500"/>
              </a:lnSpc>
              <a:spcBef>
                <a:spcPts val="0"/>
              </a:spcBef>
              <a:spcAft>
                <a:spcPts val="0"/>
              </a:spcAft>
              <a:buNone/>
            </a:pPr>
            <a:r>
              <a:rPr lang="en" sz="1000">
                <a:solidFill>
                  <a:srgbClr val="000000"/>
                </a:solidFill>
                <a:highlight>
                  <a:srgbClr val="FFFFFF"/>
                </a:highlight>
                <a:latin typeface="Courier New"/>
                <a:ea typeface="Courier New"/>
                <a:cs typeface="Courier New"/>
                <a:sym typeface="Courier New"/>
              </a:rPr>
              <a:t>...</a:t>
            </a:r>
            <a:endParaRPr sz="1000">
              <a:solidFill>
                <a:srgbClr val="000000"/>
              </a:solidFill>
              <a:highlight>
                <a:srgbClr val="FFFFFF"/>
              </a:highlight>
              <a:latin typeface="Courier New"/>
              <a:ea typeface="Courier New"/>
              <a:cs typeface="Courier New"/>
              <a:sym typeface="Courier New"/>
            </a:endParaRPr>
          </a:p>
          <a:p>
            <a:pPr indent="0" lvl="0" marL="0" rtl="0" algn="l">
              <a:lnSpc>
                <a:spcPct val="105000"/>
              </a:lnSpc>
              <a:spcBef>
                <a:spcPts val="0"/>
              </a:spcBef>
              <a:spcAft>
                <a:spcPts val="1200"/>
              </a:spcAft>
              <a:buNone/>
            </a:pPr>
            <a:r>
              <a:t/>
            </a:r>
            <a:endParaRPr sz="1000">
              <a:solidFill>
                <a:srgbClr val="595959"/>
              </a:solidFill>
              <a:latin typeface="Courier New"/>
              <a:ea typeface="Courier New"/>
              <a:cs typeface="Courier New"/>
              <a:sym typeface="Courier New"/>
            </a:endParaRPr>
          </a:p>
        </p:txBody>
      </p:sp>
      <p:sp>
        <p:nvSpPr>
          <p:cNvPr id="1764" name="Google Shape;1764;p116"/>
          <p:cNvSpPr txBox="1"/>
          <p:nvPr/>
        </p:nvSpPr>
        <p:spPr>
          <a:xfrm>
            <a:off x="279400" y="1112800"/>
            <a:ext cx="8598000" cy="519600"/>
          </a:xfrm>
          <a:prstGeom prst="rect">
            <a:avLst/>
          </a:prstGeom>
          <a:noFill/>
          <a:ln>
            <a:noFill/>
          </a:ln>
        </p:spPr>
        <p:txBody>
          <a:bodyPr anchorCtr="0" anchor="t" bIns="91425" lIns="91425" spcFirstLastPara="1" rIns="91425" wrap="square" tIns="91425">
            <a:normAutofit/>
          </a:bodyPr>
          <a:lstStyle/>
          <a:p>
            <a:pPr indent="0" lvl="0" marL="0" rtl="0" algn="l">
              <a:lnSpc>
                <a:spcPct val="137500"/>
              </a:lnSpc>
              <a:spcBef>
                <a:spcPts val="0"/>
              </a:spcBef>
              <a:spcAft>
                <a:spcPts val="0"/>
              </a:spcAft>
              <a:buNone/>
            </a:pPr>
            <a:r>
              <a:rPr lang="en">
                <a:solidFill>
                  <a:srgbClr val="74531F"/>
                </a:solidFill>
                <a:highlight>
                  <a:srgbClr val="FFFFFF"/>
                </a:highlight>
                <a:latin typeface="Courier New"/>
                <a:ea typeface="Courier New"/>
                <a:cs typeface="Courier New"/>
                <a:sym typeface="Courier New"/>
              </a:rPr>
              <a:t>rocprof</a:t>
            </a:r>
            <a:r>
              <a:rPr lang="en">
                <a:solidFill>
                  <a:srgbClr val="000000"/>
                </a:solidFill>
                <a:highlight>
                  <a:srgbClr val="FFFFFF"/>
                </a:highlight>
                <a:latin typeface="Courier New"/>
                <a:ea typeface="Courier New"/>
                <a:cs typeface="Courier New"/>
                <a:sym typeface="Courier New"/>
              </a:rPr>
              <a:t> </a:t>
            </a:r>
            <a:r>
              <a:rPr lang="en">
                <a:solidFill>
                  <a:srgbClr val="A31515"/>
                </a:solidFill>
                <a:highlight>
                  <a:srgbClr val="FFFFFF"/>
                </a:highlight>
                <a:latin typeface="Courier New"/>
                <a:ea typeface="Courier New"/>
                <a:cs typeface="Courier New"/>
                <a:sym typeface="Courier New"/>
              </a:rPr>
              <a:t>-i rocprof_counters.txt</a:t>
            </a:r>
            <a:r>
              <a:rPr lang="en">
                <a:solidFill>
                  <a:srgbClr val="000000"/>
                </a:solidFill>
                <a:highlight>
                  <a:srgbClr val="FFFFFF"/>
                </a:highlight>
                <a:latin typeface="Courier New"/>
                <a:ea typeface="Courier New"/>
                <a:cs typeface="Courier New"/>
                <a:sym typeface="Courier New"/>
              </a:rPr>
              <a:t> </a:t>
            </a:r>
            <a:r>
              <a:rPr lang="en">
                <a:solidFill>
                  <a:srgbClr val="A31515"/>
                </a:solidFill>
                <a:highlight>
                  <a:srgbClr val="FFFFFF"/>
                </a:highlight>
                <a:latin typeface="Courier New"/>
                <a:ea typeface="Courier New"/>
                <a:cs typeface="Courier New"/>
                <a:sym typeface="Courier New"/>
              </a:rPr>
              <a:t>-o</a:t>
            </a:r>
            <a:r>
              <a:rPr lang="en">
                <a:solidFill>
                  <a:srgbClr val="000000"/>
                </a:solidFill>
                <a:highlight>
                  <a:srgbClr val="FFFFFF"/>
                </a:highlight>
                <a:latin typeface="Courier New"/>
                <a:ea typeface="Courier New"/>
                <a:cs typeface="Courier New"/>
                <a:sym typeface="Courier New"/>
              </a:rPr>
              <a:t> </a:t>
            </a:r>
            <a:r>
              <a:rPr lang="en">
                <a:solidFill>
                  <a:srgbClr val="A31515"/>
                </a:solidFill>
                <a:highlight>
                  <a:srgbClr val="FFFFFF"/>
                </a:highlight>
                <a:latin typeface="Courier New"/>
                <a:ea typeface="Courier New"/>
                <a:cs typeface="Courier New"/>
                <a:sym typeface="Courier New"/>
              </a:rPr>
              <a:t>./rocprof/rocprof.csv</a:t>
            </a:r>
            <a:r>
              <a:rPr lang="en">
                <a:solidFill>
                  <a:srgbClr val="000000"/>
                </a:solidFill>
                <a:highlight>
                  <a:srgbClr val="FFFFFF"/>
                </a:highlight>
                <a:latin typeface="Courier New"/>
                <a:ea typeface="Courier New"/>
                <a:cs typeface="Courier New"/>
                <a:sym typeface="Courier New"/>
              </a:rPr>
              <a:t> </a:t>
            </a:r>
            <a:r>
              <a:rPr lang="en">
                <a:solidFill>
                  <a:srgbClr val="1F377F"/>
                </a:solidFill>
                <a:highlight>
                  <a:srgbClr val="FFFFFF"/>
                </a:highlight>
                <a:latin typeface="Courier New"/>
                <a:ea typeface="Courier New"/>
                <a:cs typeface="Courier New"/>
                <a:sym typeface="Courier New"/>
              </a:rPr>
              <a:t>$BIN</a:t>
            </a:r>
            <a:endParaRPr>
              <a:solidFill>
                <a:srgbClr val="74531F"/>
              </a:solidFill>
              <a:highlight>
                <a:srgbClr val="FFFFFF"/>
              </a:highlight>
              <a:latin typeface="Courier New"/>
              <a:ea typeface="Courier New"/>
              <a:cs typeface="Courier New"/>
              <a:sym typeface="Courier New"/>
            </a:endParaRPr>
          </a:p>
        </p:txBody>
      </p:sp>
      <p:pic>
        <p:nvPicPr>
          <p:cNvPr id="1765" name="Google Shape;1765;p116"/>
          <p:cNvPicPr preferRelativeResize="0"/>
          <p:nvPr/>
        </p:nvPicPr>
        <p:blipFill>
          <a:blip r:embed="rId3">
            <a:alphaModFix/>
          </a:blip>
          <a:stretch>
            <a:fillRect/>
          </a:stretch>
        </p:blipFill>
        <p:spPr>
          <a:xfrm>
            <a:off x="2393450" y="589512"/>
            <a:ext cx="328575" cy="328575"/>
          </a:xfrm>
          <a:prstGeom prst="rect">
            <a:avLst/>
          </a:prstGeom>
          <a:noFill/>
          <a:ln>
            <a:noFill/>
          </a:ln>
        </p:spPr>
      </p:pic>
      <p:sp>
        <p:nvSpPr>
          <p:cNvPr id="1766" name="Google Shape;1766;p116"/>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3"/>
                                        </p:tgtEl>
                                        <p:attrNameLst>
                                          <p:attrName>style.visibility</p:attrName>
                                        </p:attrNameLst>
                                      </p:cBhvr>
                                      <p:to>
                                        <p:strVal val="visible"/>
                                      </p:to>
                                    </p:set>
                                    <p:animEffect filter="fade" transition="in">
                                      <p:cBhvr>
                                        <p:cTn dur="300"/>
                                        <p:tgtEl>
                                          <p:spTgt spid="17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0" name="Shape 1770"/>
        <p:cNvGrpSpPr/>
        <p:nvPr/>
      </p:nvGrpSpPr>
      <p:grpSpPr>
        <a:xfrm>
          <a:off x="0" y="0"/>
          <a:ext cx="0" cy="0"/>
          <a:chOff x="0" y="0"/>
          <a:chExt cx="0" cy="0"/>
        </a:xfrm>
      </p:grpSpPr>
      <p:sp>
        <p:nvSpPr>
          <p:cNvPr id="1771" name="Google Shape;1771;p117"/>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GPU Profiling</a:t>
            </a:r>
            <a:endParaRPr/>
          </a:p>
        </p:txBody>
      </p:sp>
      <p:sp>
        <p:nvSpPr>
          <p:cNvPr id="1772" name="Google Shape;1772;p117"/>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1773" name="Google Shape;1773;p117"/>
          <p:cNvSpPr txBox="1"/>
          <p:nvPr/>
        </p:nvSpPr>
        <p:spPr>
          <a:xfrm>
            <a:off x="279400" y="1446670"/>
            <a:ext cx="8598000" cy="3357300"/>
          </a:xfrm>
          <a:prstGeom prst="rect">
            <a:avLst/>
          </a:prstGeom>
          <a:noFill/>
          <a:ln>
            <a:noFill/>
          </a:ln>
        </p:spPr>
        <p:txBody>
          <a:bodyPr anchorCtr="0" anchor="t" bIns="91425" lIns="91425" spcFirstLastPara="1" rIns="91425" wrap="square" tIns="91425">
            <a:noAutofit/>
          </a:bodyPr>
          <a:lstStyle/>
          <a:p>
            <a:pPr indent="0" lvl="0" marL="0" rtl="0" algn="l">
              <a:lnSpc>
                <a:spcPct val="137500"/>
              </a:lnSpc>
              <a:spcBef>
                <a:spcPts val="0"/>
              </a:spcBef>
              <a:spcAft>
                <a:spcPts val="0"/>
              </a:spcAft>
              <a:buNone/>
            </a:pPr>
            <a:r>
              <a:rPr lang="en" sz="1000">
                <a:solidFill>
                  <a:srgbClr val="000000"/>
                </a:solidFill>
                <a:highlight>
                  <a:srgbClr val="FFFFFF"/>
                </a:highlight>
                <a:latin typeface="Courier New"/>
                <a:ea typeface="Courier New"/>
                <a:cs typeface="Courier New"/>
                <a:sym typeface="Courier New"/>
              </a:rPr>
              <a:t>Index,</a:t>
            </a:r>
            <a:r>
              <a:rPr lang="en" sz="1000">
                <a:solidFill>
                  <a:srgbClr val="0000FF"/>
                </a:solidFill>
                <a:highlight>
                  <a:srgbClr val="FFFFFF"/>
                </a:highlight>
                <a:latin typeface="Courier New"/>
                <a:ea typeface="Courier New"/>
                <a:cs typeface="Courier New"/>
                <a:sym typeface="Courier New"/>
              </a:rPr>
              <a:t>KernelName,</a:t>
            </a:r>
            <a:r>
              <a:rPr lang="en" sz="1000">
                <a:solidFill>
                  <a:srgbClr val="74531F"/>
                </a:solidFill>
                <a:highlight>
                  <a:srgbClr val="FFFFFF"/>
                </a:highlight>
                <a:latin typeface="Courier New"/>
                <a:ea typeface="Courier New"/>
                <a:cs typeface="Courier New"/>
                <a:sym typeface="Courier New"/>
              </a:rPr>
              <a:t>gpu-id,</a:t>
            </a:r>
            <a:r>
              <a:rPr lang="en" sz="1000">
                <a:solidFill>
                  <a:srgbClr val="008000"/>
                </a:solidFill>
                <a:highlight>
                  <a:srgbClr val="FFFFFF"/>
                </a:highlight>
                <a:latin typeface="Courier New"/>
                <a:ea typeface="Courier New"/>
                <a:cs typeface="Courier New"/>
                <a:sym typeface="Courier New"/>
              </a:rPr>
              <a:t>queue-id,</a:t>
            </a:r>
            <a:r>
              <a:rPr lang="en" sz="1000">
                <a:solidFill>
                  <a:srgbClr val="A31515"/>
                </a:solidFill>
                <a:highlight>
                  <a:srgbClr val="FFFFFF"/>
                </a:highlight>
                <a:latin typeface="Courier New"/>
                <a:ea typeface="Courier New"/>
                <a:cs typeface="Courier New"/>
                <a:sym typeface="Courier New"/>
              </a:rPr>
              <a:t>queue-index,</a:t>
            </a:r>
            <a:r>
              <a:rPr lang="en" sz="1000">
                <a:solidFill>
                  <a:srgbClr val="808080"/>
                </a:solidFill>
                <a:highlight>
                  <a:srgbClr val="FFFFFF"/>
                </a:highlight>
                <a:latin typeface="Courier New"/>
                <a:ea typeface="Courier New"/>
                <a:cs typeface="Courier New"/>
                <a:sym typeface="Courier New"/>
              </a:rPr>
              <a:t>pid,</a:t>
            </a:r>
            <a:r>
              <a:rPr lang="en" sz="1000">
                <a:solidFill>
                  <a:srgbClr val="098658"/>
                </a:solidFill>
                <a:highlight>
                  <a:srgbClr val="FFFFFF"/>
                </a:highlight>
                <a:latin typeface="Courier New"/>
                <a:ea typeface="Courier New"/>
                <a:cs typeface="Courier New"/>
                <a:sym typeface="Courier New"/>
              </a:rPr>
              <a:t>tid,</a:t>
            </a:r>
            <a:r>
              <a:rPr lang="en" sz="1000">
                <a:solidFill>
                  <a:srgbClr val="2B91AF"/>
                </a:solidFill>
                <a:highlight>
                  <a:srgbClr val="FFFFFF"/>
                </a:highlight>
                <a:latin typeface="Courier New"/>
                <a:ea typeface="Courier New"/>
                <a:cs typeface="Courier New"/>
                <a:sym typeface="Courier New"/>
              </a:rPr>
              <a:t>grd,</a:t>
            </a:r>
            <a:r>
              <a:rPr b="1" lang="en" sz="1000">
                <a:solidFill>
                  <a:srgbClr val="000080"/>
                </a:solidFill>
                <a:highlight>
                  <a:srgbClr val="FFFFFF"/>
                </a:highlight>
                <a:latin typeface="Courier New"/>
                <a:ea typeface="Courier New"/>
                <a:cs typeface="Courier New"/>
                <a:sym typeface="Courier New"/>
              </a:rPr>
              <a:t>wgr,</a:t>
            </a:r>
            <a:r>
              <a:rPr lang="en" sz="1000">
                <a:solidFill>
                  <a:srgbClr val="CD3131"/>
                </a:solidFill>
                <a:highlight>
                  <a:srgbClr val="FFFFFF"/>
                </a:highlight>
                <a:latin typeface="Courier New"/>
                <a:ea typeface="Courier New"/>
                <a:cs typeface="Courier New"/>
                <a:sym typeface="Courier New"/>
              </a:rPr>
              <a:t>lds,</a:t>
            </a:r>
            <a:r>
              <a:rPr lang="en" sz="1000">
                <a:solidFill>
                  <a:srgbClr val="000000"/>
                </a:solidFill>
                <a:highlight>
                  <a:srgbClr val="FFFFFF"/>
                </a:highlight>
                <a:latin typeface="Courier New"/>
                <a:ea typeface="Courier New"/>
                <a:cs typeface="Courier New"/>
                <a:sym typeface="Courier New"/>
              </a:rPr>
              <a:t>scr,</a:t>
            </a:r>
            <a:r>
              <a:rPr lang="en" sz="1000">
                <a:solidFill>
                  <a:srgbClr val="0000FF"/>
                </a:solidFill>
                <a:highlight>
                  <a:srgbClr val="FFFFFF"/>
                </a:highlight>
                <a:latin typeface="Courier New"/>
                <a:ea typeface="Courier New"/>
                <a:cs typeface="Courier New"/>
                <a:sym typeface="Courier New"/>
              </a:rPr>
              <a:t>vgpr,</a:t>
            </a:r>
            <a:r>
              <a:rPr lang="en" sz="1000">
                <a:solidFill>
                  <a:srgbClr val="74531F"/>
                </a:solidFill>
                <a:highlight>
                  <a:srgbClr val="FFFFFF"/>
                </a:highlight>
                <a:latin typeface="Courier New"/>
                <a:ea typeface="Courier New"/>
                <a:cs typeface="Courier New"/>
                <a:sym typeface="Courier New"/>
              </a:rPr>
              <a:t>sgpr,</a:t>
            </a:r>
            <a:r>
              <a:rPr lang="en" sz="1000">
                <a:solidFill>
                  <a:srgbClr val="008000"/>
                </a:solidFill>
                <a:highlight>
                  <a:srgbClr val="FFFFFF"/>
                </a:highlight>
                <a:latin typeface="Courier New"/>
                <a:ea typeface="Courier New"/>
                <a:cs typeface="Courier New"/>
                <a:sym typeface="Courier New"/>
              </a:rPr>
              <a:t>fbar,</a:t>
            </a:r>
            <a:r>
              <a:rPr lang="en" sz="1000">
                <a:solidFill>
                  <a:srgbClr val="A31515"/>
                </a:solidFill>
                <a:highlight>
                  <a:srgbClr val="FFFFFF"/>
                </a:highlight>
                <a:latin typeface="Courier New"/>
                <a:ea typeface="Courier New"/>
                <a:cs typeface="Courier New"/>
                <a:sym typeface="Courier New"/>
              </a:rPr>
              <a:t>sig,</a:t>
            </a:r>
            <a:r>
              <a:rPr lang="en" sz="1000">
                <a:solidFill>
                  <a:srgbClr val="808080"/>
                </a:solidFill>
                <a:highlight>
                  <a:srgbClr val="FFFFFF"/>
                </a:highlight>
                <a:latin typeface="Courier New"/>
                <a:ea typeface="Courier New"/>
                <a:cs typeface="Courier New"/>
                <a:sym typeface="Courier New"/>
              </a:rPr>
              <a:t>obj,</a:t>
            </a:r>
            <a:r>
              <a:rPr lang="en" sz="1000">
                <a:solidFill>
                  <a:srgbClr val="098658"/>
                </a:solidFill>
                <a:highlight>
                  <a:srgbClr val="FFFFFF"/>
                </a:highlight>
                <a:latin typeface="Courier New"/>
                <a:ea typeface="Courier New"/>
                <a:cs typeface="Courier New"/>
                <a:sym typeface="Courier New"/>
              </a:rPr>
              <a:t>GPUBusy,</a:t>
            </a:r>
            <a:r>
              <a:rPr lang="en" sz="1000">
                <a:solidFill>
                  <a:srgbClr val="2B91AF"/>
                </a:solidFill>
                <a:highlight>
                  <a:srgbClr val="FFFFFF"/>
                </a:highlight>
                <a:latin typeface="Courier New"/>
                <a:ea typeface="Courier New"/>
                <a:cs typeface="Courier New"/>
                <a:sym typeface="Courier New"/>
              </a:rPr>
              <a:t>Wavefronts,</a:t>
            </a:r>
            <a:r>
              <a:rPr b="1" lang="en" sz="1000">
                <a:solidFill>
                  <a:srgbClr val="000080"/>
                </a:solidFill>
                <a:highlight>
                  <a:srgbClr val="FFFFFF"/>
                </a:highlight>
                <a:latin typeface="Courier New"/>
                <a:ea typeface="Courier New"/>
                <a:cs typeface="Courier New"/>
                <a:sym typeface="Courier New"/>
              </a:rPr>
              <a:t>VALUInsts,</a:t>
            </a:r>
            <a:r>
              <a:rPr lang="en" sz="1000">
                <a:solidFill>
                  <a:srgbClr val="CD3131"/>
                </a:solidFill>
                <a:highlight>
                  <a:srgbClr val="FFFFFF"/>
                </a:highlight>
                <a:latin typeface="Courier New"/>
                <a:ea typeface="Courier New"/>
                <a:cs typeface="Courier New"/>
                <a:sym typeface="Courier New"/>
              </a:rPr>
              <a:t>VFetchInsts,</a:t>
            </a:r>
            <a:r>
              <a:rPr lang="en" sz="1000">
                <a:solidFill>
                  <a:srgbClr val="000000"/>
                </a:solidFill>
                <a:highlight>
                  <a:srgbClr val="FFFFFF"/>
                </a:highlight>
                <a:latin typeface="Courier New"/>
                <a:ea typeface="Courier New"/>
                <a:cs typeface="Courier New"/>
                <a:sym typeface="Courier New"/>
              </a:rPr>
              <a:t>VWriteInsts,</a:t>
            </a:r>
            <a:r>
              <a:rPr lang="en" sz="1000">
                <a:solidFill>
                  <a:srgbClr val="0000FF"/>
                </a:solidFill>
                <a:highlight>
                  <a:srgbClr val="FFFFFF"/>
                </a:highlight>
                <a:latin typeface="Courier New"/>
                <a:ea typeface="Courier New"/>
                <a:cs typeface="Courier New"/>
                <a:sym typeface="Courier New"/>
              </a:rPr>
              <a:t>VALUUtilization,</a:t>
            </a:r>
            <a:r>
              <a:rPr lang="en" sz="1000">
                <a:solidFill>
                  <a:srgbClr val="74531F"/>
                </a:solidFill>
                <a:highlight>
                  <a:srgbClr val="FFFFFF"/>
                </a:highlight>
                <a:latin typeface="Courier New"/>
                <a:ea typeface="Courier New"/>
                <a:cs typeface="Courier New"/>
                <a:sym typeface="Courier New"/>
              </a:rPr>
              <a:t>VALUBusy,</a:t>
            </a:r>
            <a:r>
              <a:rPr lang="en" sz="1000">
                <a:solidFill>
                  <a:srgbClr val="008000"/>
                </a:solidFill>
                <a:highlight>
                  <a:srgbClr val="FFFFFF"/>
                </a:highlight>
                <a:latin typeface="Courier New"/>
                <a:ea typeface="Courier New"/>
                <a:cs typeface="Courier New"/>
                <a:sym typeface="Courier New"/>
              </a:rPr>
              <a:t>WriteSize,</a:t>
            </a:r>
            <a:r>
              <a:rPr lang="en" sz="1000">
                <a:solidFill>
                  <a:srgbClr val="A31515"/>
                </a:solidFill>
                <a:highlight>
                  <a:srgbClr val="FFFFFF"/>
                </a:highlight>
                <a:latin typeface="Courier New"/>
                <a:ea typeface="Courier New"/>
                <a:cs typeface="Courier New"/>
                <a:sym typeface="Courier New"/>
              </a:rPr>
              <a:t>L2CacheHit,</a:t>
            </a:r>
            <a:r>
              <a:rPr lang="en" sz="1000">
                <a:solidFill>
                  <a:srgbClr val="808080"/>
                </a:solidFill>
                <a:highlight>
                  <a:srgbClr val="FFFFFF"/>
                </a:highlight>
                <a:latin typeface="Courier New"/>
                <a:ea typeface="Courier New"/>
                <a:cs typeface="Courier New"/>
                <a:sym typeface="Courier New"/>
              </a:rPr>
              <a:t>MemUnitBusy,</a:t>
            </a:r>
            <a:r>
              <a:rPr lang="en" sz="1000">
                <a:solidFill>
                  <a:srgbClr val="098658"/>
                </a:solidFill>
                <a:highlight>
                  <a:srgbClr val="FFFFFF"/>
                </a:highlight>
                <a:latin typeface="Courier New"/>
                <a:ea typeface="Courier New"/>
                <a:cs typeface="Courier New"/>
                <a:sym typeface="Courier New"/>
              </a:rPr>
              <a:t>MemUnitStalled,</a:t>
            </a:r>
            <a:r>
              <a:rPr lang="en" sz="1000">
                <a:solidFill>
                  <a:srgbClr val="2B91AF"/>
                </a:solidFill>
                <a:highlight>
                  <a:srgbClr val="FFFFFF"/>
                </a:highlight>
                <a:latin typeface="Courier New"/>
                <a:ea typeface="Courier New"/>
                <a:cs typeface="Courier New"/>
                <a:sym typeface="Courier New"/>
              </a:rPr>
              <a:t>LDSBankConflict</a:t>
            </a:r>
            <a:endParaRPr sz="1000">
              <a:solidFill>
                <a:srgbClr val="2B91AF"/>
              </a:solidFill>
              <a:highlight>
                <a:srgbClr val="FFFFFF"/>
              </a:highlight>
              <a:latin typeface="Courier New"/>
              <a:ea typeface="Courier New"/>
              <a:cs typeface="Courier New"/>
              <a:sym typeface="Courier New"/>
            </a:endParaRPr>
          </a:p>
          <a:p>
            <a:pPr indent="0" lvl="0" marL="0" rtl="0" algn="l">
              <a:lnSpc>
                <a:spcPct val="137500"/>
              </a:lnSpc>
              <a:spcBef>
                <a:spcPts val="0"/>
              </a:spcBef>
              <a:spcAft>
                <a:spcPts val="0"/>
              </a:spcAft>
              <a:buNone/>
            </a:pPr>
            <a:r>
              <a:rPr lang="en" sz="1000">
                <a:solidFill>
                  <a:srgbClr val="000000"/>
                </a:solidFill>
                <a:highlight>
                  <a:srgbClr val="FFFFFF"/>
                </a:highlight>
                <a:latin typeface="Courier New"/>
                <a:ea typeface="Courier New"/>
                <a:cs typeface="Courier New"/>
                <a:sym typeface="Courier New"/>
              </a:rPr>
              <a:t>0,</a:t>
            </a:r>
            <a:r>
              <a:rPr lang="en" sz="1000">
                <a:solidFill>
                  <a:srgbClr val="0000FF"/>
                </a:solidFill>
                <a:highlight>
                  <a:srgbClr val="FFFFFF"/>
                </a:highlight>
                <a:latin typeface="Courier New"/>
                <a:ea typeface="Courier New"/>
                <a:cs typeface="Courier New"/>
                <a:sym typeface="Courier New"/>
              </a:rPr>
              <a:t>"eltinv$eltinv_mod_$ck_L136_2_cce$noloop$form.kd",</a:t>
            </a:r>
            <a:r>
              <a:rPr lang="en" sz="1000">
                <a:solidFill>
                  <a:srgbClr val="74531F"/>
                </a:solidFill>
                <a:highlight>
                  <a:srgbClr val="FFFFFF"/>
                </a:highlight>
                <a:latin typeface="Courier New"/>
                <a:ea typeface="Courier New"/>
                <a:cs typeface="Courier New"/>
                <a:sym typeface="Courier New"/>
              </a:rPr>
              <a:t>0,</a:t>
            </a:r>
            <a:r>
              <a:rPr lang="en" sz="1000">
                <a:solidFill>
                  <a:srgbClr val="008000"/>
                </a:solidFill>
                <a:highlight>
                  <a:srgbClr val="FFFFFF"/>
                </a:highlight>
                <a:latin typeface="Courier New"/>
                <a:ea typeface="Courier New"/>
                <a:cs typeface="Courier New"/>
                <a:sym typeface="Courier New"/>
              </a:rPr>
              <a:t>0,</a:t>
            </a:r>
            <a:r>
              <a:rPr lang="en" sz="1000">
                <a:solidFill>
                  <a:srgbClr val="A31515"/>
                </a:solidFill>
                <a:highlight>
                  <a:srgbClr val="FFFFFF"/>
                </a:highlight>
                <a:latin typeface="Courier New"/>
                <a:ea typeface="Courier New"/>
                <a:cs typeface="Courier New"/>
                <a:sym typeface="Courier New"/>
              </a:rPr>
              <a:t>0,</a:t>
            </a:r>
            <a:r>
              <a:rPr lang="en" sz="1000">
                <a:solidFill>
                  <a:srgbClr val="808080"/>
                </a:solidFill>
                <a:highlight>
                  <a:srgbClr val="FFFFFF"/>
                </a:highlight>
                <a:latin typeface="Courier New"/>
                <a:ea typeface="Courier New"/>
                <a:cs typeface="Courier New"/>
                <a:sym typeface="Courier New"/>
              </a:rPr>
              <a:t>26071,</a:t>
            </a:r>
            <a:r>
              <a:rPr lang="en" sz="1000">
                <a:solidFill>
                  <a:srgbClr val="098658"/>
                </a:solidFill>
                <a:highlight>
                  <a:srgbClr val="FFFFFF"/>
                </a:highlight>
                <a:latin typeface="Courier New"/>
                <a:ea typeface="Courier New"/>
                <a:cs typeface="Courier New"/>
                <a:sym typeface="Courier New"/>
              </a:rPr>
              <a:t>26071,</a:t>
            </a:r>
            <a:r>
              <a:rPr lang="en" sz="1000">
                <a:solidFill>
                  <a:srgbClr val="2B91AF"/>
                </a:solidFill>
                <a:highlight>
                  <a:srgbClr val="FFFFFF"/>
                </a:highlight>
                <a:latin typeface="Courier New"/>
                <a:ea typeface="Courier New"/>
                <a:cs typeface="Courier New"/>
                <a:sym typeface="Courier New"/>
              </a:rPr>
              <a:t>1579087872,</a:t>
            </a:r>
            <a:r>
              <a:rPr b="1" lang="en" sz="1000">
                <a:solidFill>
                  <a:srgbClr val="000080"/>
                </a:solidFill>
                <a:highlight>
                  <a:srgbClr val="FFFFFF"/>
                </a:highlight>
                <a:latin typeface="Courier New"/>
                <a:ea typeface="Courier New"/>
                <a:cs typeface="Courier New"/>
                <a:sym typeface="Courier New"/>
              </a:rPr>
              <a:t>256,</a:t>
            </a:r>
            <a:r>
              <a:rPr lang="en" sz="1000">
                <a:solidFill>
                  <a:srgbClr val="CD3131"/>
                </a:solidFill>
                <a:highlight>
                  <a:srgbClr val="FFFFFF"/>
                </a:highlight>
                <a:latin typeface="Courier New"/>
                <a:ea typeface="Courier New"/>
                <a:cs typeface="Courier New"/>
                <a:sym typeface="Courier New"/>
              </a:rPr>
              <a:t>0,</a:t>
            </a:r>
            <a:r>
              <a:rPr lang="en" sz="1000">
                <a:solidFill>
                  <a:srgbClr val="000000"/>
                </a:solidFill>
                <a:highlight>
                  <a:srgbClr val="FFFFFF"/>
                </a:highlight>
                <a:latin typeface="Courier New"/>
                <a:ea typeface="Courier New"/>
                <a:cs typeface="Courier New"/>
                <a:sym typeface="Courier New"/>
              </a:rPr>
              <a:t>0,</a:t>
            </a:r>
            <a:r>
              <a:rPr lang="en" sz="1000">
                <a:solidFill>
                  <a:srgbClr val="0000FF"/>
                </a:solidFill>
                <a:highlight>
                  <a:srgbClr val="FFFFFF"/>
                </a:highlight>
                <a:latin typeface="Courier New"/>
                <a:ea typeface="Courier New"/>
                <a:cs typeface="Courier New"/>
                <a:sym typeface="Courier New"/>
              </a:rPr>
              <a:t>4,</a:t>
            </a:r>
            <a:r>
              <a:rPr lang="en" sz="1000">
                <a:solidFill>
                  <a:srgbClr val="74531F"/>
                </a:solidFill>
                <a:highlight>
                  <a:srgbClr val="FFFFFF"/>
                </a:highlight>
                <a:latin typeface="Courier New"/>
                <a:ea typeface="Courier New"/>
                <a:cs typeface="Courier New"/>
                <a:sym typeface="Courier New"/>
              </a:rPr>
              <a:t>48,</a:t>
            </a:r>
            <a:r>
              <a:rPr lang="en" sz="1000">
                <a:solidFill>
                  <a:srgbClr val="008000"/>
                </a:solidFill>
                <a:highlight>
                  <a:srgbClr val="FFFFFF"/>
                </a:highlight>
                <a:latin typeface="Courier New"/>
                <a:ea typeface="Courier New"/>
                <a:cs typeface="Courier New"/>
                <a:sym typeface="Courier New"/>
              </a:rPr>
              <a:t>33664,</a:t>
            </a:r>
            <a:r>
              <a:rPr lang="en" sz="1000">
                <a:solidFill>
                  <a:srgbClr val="A31515"/>
                </a:solidFill>
                <a:highlight>
                  <a:srgbClr val="FFFFFF"/>
                </a:highlight>
                <a:latin typeface="Courier New"/>
                <a:ea typeface="Courier New"/>
                <a:cs typeface="Courier New"/>
                <a:sym typeface="Courier New"/>
              </a:rPr>
              <a:t>0x0,</a:t>
            </a:r>
            <a:r>
              <a:rPr lang="en" sz="1000">
                <a:solidFill>
                  <a:srgbClr val="808080"/>
                </a:solidFill>
                <a:highlight>
                  <a:srgbClr val="FFFFFF"/>
                </a:highlight>
                <a:latin typeface="Courier New"/>
                <a:ea typeface="Courier New"/>
                <a:cs typeface="Courier New"/>
                <a:sym typeface="Courier New"/>
              </a:rPr>
              <a:t>0x14b05013c040,</a:t>
            </a:r>
            <a:r>
              <a:rPr lang="en" sz="1000">
                <a:solidFill>
                  <a:srgbClr val="098658"/>
                </a:solidFill>
                <a:highlight>
                  <a:srgbClr val="FFFFFF"/>
                </a:highlight>
                <a:latin typeface="Courier New"/>
                <a:ea typeface="Courier New"/>
                <a:cs typeface="Courier New"/>
                <a:sym typeface="Courier New"/>
              </a:rPr>
              <a:t>100.0000000000,</a:t>
            </a:r>
            <a:r>
              <a:rPr lang="en" sz="1000">
                <a:solidFill>
                  <a:srgbClr val="2B91AF"/>
                </a:solidFill>
                <a:highlight>
                  <a:srgbClr val="FFFFFF"/>
                </a:highlight>
                <a:latin typeface="Courier New"/>
                <a:ea typeface="Courier New"/>
                <a:cs typeface="Courier New"/>
                <a:sym typeface="Courier New"/>
              </a:rPr>
              <a:t>24673248.0000000000,</a:t>
            </a:r>
            <a:r>
              <a:rPr b="1" lang="en" sz="1000">
                <a:solidFill>
                  <a:srgbClr val="000080"/>
                </a:solidFill>
                <a:highlight>
                  <a:srgbClr val="FFFFFF"/>
                </a:highlight>
                <a:latin typeface="Courier New"/>
                <a:ea typeface="Courier New"/>
                <a:cs typeface="Courier New"/>
                <a:sym typeface="Courier New"/>
              </a:rPr>
              <a:t>17.0000000000,</a:t>
            </a:r>
            <a:r>
              <a:rPr lang="en" sz="1000">
                <a:solidFill>
                  <a:srgbClr val="CD3131"/>
                </a:solidFill>
                <a:highlight>
                  <a:srgbClr val="FFFFFF"/>
                </a:highlight>
                <a:latin typeface="Courier New"/>
                <a:ea typeface="Courier New"/>
                <a:cs typeface="Courier New"/>
                <a:sym typeface="Courier New"/>
              </a:rPr>
              <a:t>0.0000000000,</a:t>
            </a:r>
            <a:r>
              <a:rPr lang="en" sz="1000">
                <a:solidFill>
                  <a:srgbClr val="000000"/>
                </a:solidFill>
                <a:highlight>
                  <a:srgbClr val="FFFFFF"/>
                </a:highlight>
                <a:latin typeface="Courier New"/>
                <a:ea typeface="Courier New"/>
                <a:cs typeface="Courier New"/>
                <a:sym typeface="Courier New"/>
              </a:rPr>
              <a:t>0.0000000000,</a:t>
            </a:r>
            <a:r>
              <a:rPr lang="en" sz="1000">
                <a:solidFill>
                  <a:srgbClr val="0000FF"/>
                </a:solidFill>
                <a:highlight>
                  <a:srgbClr val="FFFFFF"/>
                </a:highlight>
                <a:latin typeface="Courier New"/>
                <a:ea typeface="Courier New"/>
                <a:cs typeface="Courier New"/>
                <a:sym typeface="Courier New"/>
              </a:rPr>
              <a:t>100.0000000000,</a:t>
            </a:r>
            <a:r>
              <a:rPr lang="en" sz="1000">
                <a:solidFill>
                  <a:srgbClr val="74531F"/>
                </a:solidFill>
                <a:highlight>
                  <a:srgbClr val="FFFFFF"/>
                </a:highlight>
                <a:latin typeface="Courier New"/>
                <a:ea typeface="Courier New"/>
                <a:cs typeface="Courier New"/>
                <a:sym typeface="Courier New"/>
              </a:rPr>
              <a:t>20.7725185968,</a:t>
            </a:r>
            <a:r>
              <a:rPr lang="en" sz="1000">
                <a:solidFill>
                  <a:srgbClr val="008000"/>
                </a:solidFill>
                <a:highlight>
                  <a:srgbClr val="FFFFFF"/>
                </a:highlight>
                <a:latin typeface="Courier New"/>
                <a:ea typeface="Courier New"/>
                <a:cs typeface="Courier New"/>
                <a:sym typeface="Courier New"/>
              </a:rPr>
              <a:t>12332528.0000000000,</a:t>
            </a:r>
            <a:r>
              <a:rPr lang="en" sz="1000">
                <a:solidFill>
                  <a:srgbClr val="A31515"/>
                </a:solidFill>
                <a:highlight>
                  <a:srgbClr val="FFFFFF"/>
                </a:highlight>
                <a:latin typeface="Courier New"/>
                <a:ea typeface="Courier New"/>
                <a:cs typeface="Courier New"/>
                <a:sym typeface="Courier New"/>
              </a:rPr>
              <a:t>49.9978626693,</a:t>
            </a:r>
            <a:r>
              <a:rPr lang="en" sz="1000">
                <a:solidFill>
                  <a:srgbClr val="808080"/>
                </a:solidFill>
                <a:highlight>
                  <a:srgbClr val="FFFFFF"/>
                </a:highlight>
                <a:latin typeface="Courier New"/>
                <a:ea typeface="Courier New"/>
                <a:cs typeface="Courier New"/>
                <a:sym typeface="Courier New"/>
              </a:rPr>
              <a:t>77.1977044758,</a:t>
            </a:r>
            <a:r>
              <a:rPr lang="en" sz="1000">
                <a:solidFill>
                  <a:srgbClr val="098658"/>
                </a:solidFill>
                <a:highlight>
                  <a:srgbClr val="FFFFFF"/>
                </a:highlight>
                <a:latin typeface="Courier New"/>
                <a:ea typeface="Courier New"/>
                <a:cs typeface="Courier New"/>
                <a:sym typeface="Courier New"/>
              </a:rPr>
              <a:t>55.9370012636,</a:t>
            </a:r>
            <a:r>
              <a:rPr lang="en" sz="1000">
                <a:solidFill>
                  <a:srgbClr val="2B91AF"/>
                </a:solidFill>
                <a:highlight>
                  <a:srgbClr val="FFFFFF"/>
                </a:highlight>
                <a:latin typeface="Courier New"/>
                <a:ea typeface="Courier New"/>
                <a:cs typeface="Courier New"/>
                <a:sym typeface="Courier New"/>
              </a:rPr>
              <a:t>0.0000000000</a:t>
            </a:r>
            <a:endParaRPr sz="1000">
              <a:solidFill>
                <a:srgbClr val="2B91AF"/>
              </a:solidFill>
              <a:highlight>
                <a:srgbClr val="FFFFFF"/>
              </a:highlight>
              <a:latin typeface="Courier New"/>
              <a:ea typeface="Courier New"/>
              <a:cs typeface="Courier New"/>
              <a:sym typeface="Courier New"/>
            </a:endParaRPr>
          </a:p>
          <a:p>
            <a:pPr indent="0" lvl="0" marL="0" rtl="0" algn="l">
              <a:lnSpc>
                <a:spcPct val="137500"/>
              </a:lnSpc>
              <a:spcBef>
                <a:spcPts val="0"/>
              </a:spcBef>
              <a:spcAft>
                <a:spcPts val="0"/>
              </a:spcAft>
              <a:buNone/>
            </a:pPr>
            <a:r>
              <a:rPr lang="en" sz="1000">
                <a:solidFill>
                  <a:srgbClr val="000000"/>
                </a:solidFill>
                <a:highlight>
                  <a:srgbClr val="FFFFFF"/>
                </a:highlight>
                <a:latin typeface="Courier New"/>
                <a:ea typeface="Courier New"/>
                <a:cs typeface="Courier New"/>
                <a:sym typeface="Courier New"/>
              </a:rPr>
              <a:t>1,</a:t>
            </a:r>
            <a:r>
              <a:rPr lang="en" sz="1000">
                <a:solidFill>
                  <a:srgbClr val="0000FF"/>
                </a:solidFill>
                <a:highlight>
                  <a:srgbClr val="FFFFFF"/>
                </a:highlight>
                <a:latin typeface="Courier New"/>
                <a:ea typeface="Courier New"/>
                <a:cs typeface="Courier New"/>
                <a:sym typeface="Courier New"/>
              </a:rPr>
              <a:t>"eprfi1b$eprfi1b_mod_$ck_L85_3_cce$noloop$form.kd",</a:t>
            </a:r>
            <a:r>
              <a:rPr lang="en" sz="1000">
                <a:solidFill>
                  <a:srgbClr val="74531F"/>
                </a:solidFill>
                <a:highlight>
                  <a:srgbClr val="FFFFFF"/>
                </a:highlight>
                <a:latin typeface="Courier New"/>
                <a:ea typeface="Courier New"/>
                <a:cs typeface="Courier New"/>
                <a:sym typeface="Courier New"/>
              </a:rPr>
              <a:t>0,</a:t>
            </a:r>
            <a:r>
              <a:rPr lang="en" sz="1000">
                <a:solidFill>
                  <a:srgbClr val="008000"/>
                </a:solidFill>
                <a:highlight>
                  <a:srgbClr val="FFFFFF"/>
                </a:highlight>
                <a:latin typeface="Courier New"/>
                <a:ea typeface="Courier New"/>
                <a:cs typeface="Courier New"/>
                <a:sym typeface="Courier New"/>
              </a:rPr>
              <a:t>0,</a:t>
            </a:r>
            <a:r>
              <a:rPr lang="en" sz="1000">
                <a:solidFill>
                  <a:srgbClr val="A31515"/>
                </a:solidFill>
                <a:highlight>
                  <a:srgbClr val="FFFFFF"/>
                </a:highlight>
                <a:latin typeface="Courier New"/>
                <a:ea typeface="Courier New"/>
                <a:cs typeface="Courier New"/>
                <a:sym typeface="Courier New"/>
              </a:rPr>
              <a:t>2,</a:t>
            </a:r>
            <a:r>
              <a:rPr lang="en" sz="1000">
                <a:solidFill>
                  <a:srgbClr val="808080"/>
                </a:solidFill>
                <a:highlight>
                  <a:srgbClr val="FFFFFF"/>
                </a:highlight>
                <a:latin typeface="Courier New"/>
                <a:ea typeface="Courier New"/>
                <a:cs typeface="Courier New"/>
                <a:sym typeface="Courier New"/>
              </a:rPr>
              <a:t>26071,</a:t>
            </a:r>
            <a:r>
              <a:rPr lang="en" sz="1000">
                <a:solidFill>
                  <a:srgbClr val="098658"/>
                </a:solidFill>
                <a:highlight>
                  <a:srgbClr val="FFFFFF"/>
                </a:highlight>
                <a:latin typeface="Courier New"/>
                <a:ea typeface="Courier New"/>
                <a:cs typeface="Courier New"/>
                <a:sym typeface="Courier New"/>
              </a:rPr>
              <a:t>26071,</a:t>
            </a:r>
            <a:r>
              <a:rPr lang="en" sz="1000">
                <a:solidFill>
                  <a:srgbClr val="2B91AF"/>
                </a:solidFill>
                <a:highlight>
                  <a:srgbClr val="FFFFFF"/>
                </a:highlight>
                <a:latin typeface="Courier New"/>
                <a:ea typeface="Courier New"/>
                <a:cs typeface="Courier New"/>
                <a:sym typeface="Courier New"/>
              </a:rPr>
              <a:t>157593600,</a:t>
            </a:r>
            <a:r>
              <a:rPr b="1" lang="en" sz="1000">
                <a:solidFill>
                  <a:srgbClr val="000080"/>
                </a:solidFill>
                <a:highlight>
                  <a:srgbClr val="FFFFFF"/>
                </a:highlight>
                <a:latin typeface="Courier New"/>
                <a:ea typeface="Courier New"/>
                <a:cs typeface="Courier New"/>
                <a:sym typeface="Courier New"/>
              </a:rPr>
              <a:t>256,</a:t>
            </a:r>
            <a:r>
              <a:rPr lang="en" sz="1000">
                <a:solidFill>
                  <a:srgbClr val="CD3131"/>
                </a:solidFill>
                <a:highlight>
                  <a:srgbClr val="FFFFFF"/>
                </a:highlight>
                <a:latin typeface="Courier New"/>
                <a:ea typeface="Courier New"/>
                <a:cs typeface="Courier New"/>
                <a:sym typeface="Courier New"/>
              </a:rPr>
              <a:t>0,</a:t>
            </a:r>
            <a:r>
              <a:rPr lang="en" sz="1000">
                <a:solidFill>
                  <a:srgbClr val="000000"/>
                </a:solidFill>
                <a:highlight>
                  <a:srgbClr val="FFFFFF"/>
                </a:highlight>
                <a:latin typeface="Courier New"/>
                <a:ea typeface="Courier New"/>
                <a:cs typeface="Courier New"/>
                <a:sym typeface="Courier New"/>
              </a:rPr>
              <a:t>0,</a:t>
            </a:r>
            <a:r>
              <a:rPr lang="en" sz="1000">
                <a:solidFill>
                  <a:srgbClr val="0000FF"/>
                </a:solidFill>
                <a:highlight>
                  <a:srgbClr val="FFFFFF"/>
                </a:highlight>
                <a:latin typeface="Courier New"/>
                <a:ea typeface="Courier New"/>
                <a:cs typeface="Courier New"/>
                <a:sym typeface="Courier New"/>
              </a:rPr>
              <a:t>4,</a:t>
            </a:r>
            <a:r>
              <a:rPr lang="en" sz="1000">
                <a:solidFill>
                  <a:srgbClr val="74531F"/>
                </a:solidFill>
                <a:highlight>
                  <a:srgbClr val="FFFFFF"/>
                </a:highlight>
                <a:latin typeface="Courier New"/>
                <a:ea typeface="Courier New"/>
                <a:cs typeface="Courier New"/>
                <a:sym typeface="Courier New"/>
              </a:rPr>
              <a:t>72,</a:t>
            </a:r>
            <a:r>
              <a:rPr lang="en" sz="1000">
                <a:solidFill>
                  <a:srgbClr val="008000"/>
                </a:solidFill>
                <a:highlight>
                  <a:srgbClr val="FFFFFF"/>
                </a:highlight>
                <a:latin typeface="Courier New"/>
                <a:ea typeface="Courier New"/>
                <a:cs typeface="Courier New"/>
                <a:sym typeface="Courier New"/>
              </a:rPr>
              <a:t>38592,</a:t>
            </a:r>
            <a:r>
              <a:rPr lang="en" sz="1000">
                <a:solidFill>
                  <a:srgbClr val="A31515"/>
                </a:solidFill>
                <a:highlight>
                  <a:srgbClr val="FFFFFF"/>
                </a:highlight>
                <a:latin typeface="Courier New"/>
                <a:ea typeface="Courier New"/>
                <a:cs typeface="Courier New"/>
                <a:sym typeface="Courier New"/>
              </a:rPr>
              <a:t>0x0,</a:t>
            </a:r>
            <a:r>
              <a:rPr lang="en" sz="1000">
                <a:solidFill>
                  <a:srgbClr val="808080"/>
                </a:solidFill>
                <a:highlight>
                  <a:srgbClr val="FFFFFF"/>
                </a:highlight>
                <a:latin typeface="Courier New"/>
                <a:ea typeface="Courier New"/>
                <a:cs typeface="Courier New"/>
                <a:sym typeface="Courier New"/>
              </a:rPr>
              <a:t>0x14b05013c100,</a:t>
            </a:r>
            <a:r>
              <a:rPr lang="en" sz="1000">
                <a:solidFill>
                  <a:srgbClr val="098658"/>
                </a:solidFill>
                <a:highlight>
                  <a:srgbClr val="FFFFFF"/>
                </a:highlight>
                <a:latin typeface="Courier New"/>
                <a:ea typeface="Courier New"/>
                <a:cs typeface="Courier New"/>
                <a:sym typeface="Courier New"/>
              </a:rPr>
              <a:t>100.0000000000,</a:t>
            </a:r>
            <a:r>
              <a:rPr lang="en" sz="1000">
                <a:solidFill>
                  <a:srgbClr val="2B91AF"/>
                </a:solidFill>
                <a:highlight>
                  <a:srgbClr val="FFFFFF"/>
                </a:highlight>
                <a:latin typeface="Courier New"/>
                <a:ea typeface="Courier New"/>
                <a:cs typeface="Courier New"/>
                <a:sym typeface="Courier New"/>
              </a:rPr>
              <a:t>2462400.0000000000,</a:t>
            </a:r>
            <a:r>
              <a:rPr b="1" lang="en" sz="1000">
                <a:solidFill>
                  <a:srgbClr val="000080"/>
                </a:solidFill>
                <a:highlight>
                  <a:srgbClr val="FFFFFF"/>
                </a:highlight>
                <a:latin typeface="Courier New"/>
                <a:ea typeface="Courier New"/>
                <a:cs typeface="Courier New"/>
                <a:sym typeface="Courier New"/>
              </a:rPr>
              <a:t>20.0000000000,</a:t>
            </a:r>
            <a:r>
              <a:rPr lang="en" sz="1000">
                <a:solidFill>
                  <a:srgbClr val="CD3131"/>
                </a:solidFill>
                <a:highlight>
                  <a:srgbClr val="FFFFFF"/>
                </a:highlight>
                <a:latin typeface="Courier New"/>
                <a:ea typeface="Courier New"/>
                <a:cs typeface="Courier New"/>
                <a:sym typeface="Courier New"/>
              </a:rPr>
              <a:t>0.0000000000,</a:t>
            </a:r>
            <a:r>
              <a:rPr lang="en" sz="1000">
                <a:solidFill>
                  <a:srgbClr val="000000"/>
                </a:solidFill>
                <a:highlight>
                  <a:srgbClr val="FFFFFF"/>
                </a:highlight>
                <a:latin typeface="Courier New"/>
                <a:ea typeface="Courier New"/>
                <a:cs typeface="Courier New"/>
                <a:sym typeface="Courier New"/>
              </a:rPr>
              <a:t>0.0000000000,</a:t>
            </a:r>
            <a:r>
              <a:rPr lang="en" sz="1000">
                <a:solidFill>
                  <a:srgbClr val="0000FF"/>
                </a:solidFill>
                <a:highlight>
                  <a:srgbClr val="FFFFFF"/>
                </a:highlight>
                <a:latin typeface="Courier New"/>
                <a:ea typeface="Courier New"/>
                <a:cs typeface="Courier New"/>
                <a:sym typeface="Courier New"/>
              </a:rPr>
              <a:t>100.0000000000,</a:t>
            </a:r>
            <a:r>
              <a:rPr lang="en" sz="1000">
                <a:solidFill>
                  <a:srgbClr val="74531F"/>
                </a:solidFill>
                <a:highlight>
                  <a:srgbClr val="FFFFFF"/>
                </a:highlight>
                <a:latin typeface="Courier New"/>
                <a:ea typeface="Courier New"/>
                <a:cs typeface="Courier New"/>
                <a:sym typeface="Courier New"/>
              </a:rPr>
              <a:t>24.2834884261,</a:t>
            </a:r>
            <a:r>
              <a:rPr lang="en" sz="1000">
                <a:solidFill>
                  <a:srgbClr val="008000"/>
                </a:solidFill>
                <a:highlight>
                  <a:srgbClr val="FFFFFF"/>
                </a:highlight>
                <a:latin typeface="Courier New"/>
                <a:ea typeface="Courier New"/>
                <a:cs typeface="Courier New"/>
                <a:sym typeface="Courier New"/>
              </a:rPr>
              <a:t>1227104.0000000000,</a:t>
            </a:r>
            <a:r>
              <a:rPr lang="en" sz="1000">
                <a:solidFill>
                  <a:srgbClr val="A31515"/>
                </a:solidFill>
                <a:highlight>
                  <a:srgbClr val="FFFFFF"/>
                </a:highlight>
                <a:latin typeface="Courier New"/>
                <a:ea typeface="Courier New"/>
                <a:cs typeface="Courier New"/>
                <a:sym typeface="Courier New"/>
              </a:rPr>
              <a:t>49.9996649935,</a:t>
            </a:r>
            <a:r>
              <a:rPr lang="en" sz="1000">
                <a:solidFill>
                  <a:srgbClr val="808080"/>
                </a:solidFill>
                <a:highlight>
                  <a:srgbClr val="FFFFFF"/>
                </a:highlight>
                <a:latin typeface="Courier New"/>
                <a:ea typeface="Courier New"/>
                <a:cs typeface="Courier New"/>
                <a:sym typeface="Courier New"/>
              </a:rPr>
              <a:t>71.7003018579,</a:t>
            </a:r>
            <a:r>
              <a:rPr lang="en" sz="1000">
                <a:solidFill>
                  <a:srgbClr val="098658"/>
                </a:solidFill>
                <a:highlight>
                  <a:srgbClr val="FFFFFF"/>
                </a:highlight>
                <a:latin typeface="Courier New"/>
                <a:ea typeface="Courier New"/>
                <a:cs typeface="Courier New"/>
                <a:sym typeface="Courier New"/>
              </a:rPr>
              <a:t>49.2693704348,</a:t>
            </a:r>
            <a:r>
              <a:rPr lang="en" sz="1000">
                <a:solidFill>
                  <a:srgbClr val="2B91AF"/>
                </a:solidFill>
                <a:highlight>
                  <a:srgbClr val="FFFFFF"/>
                </a:highlight>
                <a:latin typeface="Courier New"/>
                <a:ea typeface="Courier New"/>
                <a:cs typeface="Courier New"/>
                <a:sym typeface="Courier New"/>
              </a:rPr>
              <a:t>0.0000000000</a:t>
            </a:r>
            <a:endParaRPr sz="1000">
              <a:solidFill>
                <a:srgbClr val="2B91AF"/>
              </a:solidFill>
              <a:highlight>
                <a:srgbClr val="FFFFFF"/>
              </a:highlight>
              <a:latin typeface="Courier New"/>
              <a:ea typeface="Courier New"/>
              <a:cs typeface="Courier New"/>
              <a:sym typeface="Courier New"/>
            </a:endParaRPr>
          </a:p>
          <a:p>
            <a:pPr indent="0" lvl="0" marL="0" rtl="0" algn="l">
              <a:lnSpc>
                <a:spcPct val="137500"/>
              </a:lnSpc>
              <a:spcBef>
                <a:spcPts val="0"/>
              </a:spcBef>
              <a:spcAft>
                <a:spcPts val="0"/>
              </a:spcAft>
              <a:buNone/>
            </a:pPr>
            <a:r>
              <a:rPr lang="en" sz="1000">
                <a:solidFill>
                  <a:srgbClr val="000000"/>
                </a:solidFill>
                <a:highlight>
                  <a:srgbClr val="FFFFFF"/>
                </a:highlight>
                <a:latin typeface="Courier New"/>
                <a:ea typeface="Courier New"/>
                <a:cs typeface="Courier New"/>
                <a:sym typeface="Courier New"/>
              </a:rPr>
              <a:t>2,</a:t>
            </a:r>
            <a:r>
              <a:rPr lang="en" sz="1000">
                <a:solidFill>
                  <a:srgbClr val="0000FF"/>
                </a:solidFill>
                <a:highlight>
                  <a:srgbClr val="FFFFFF"/>
                </a:highlight>
                <a:latin typeface="Courier New"/>
                <a:ea typeface="Courier New"/>
                <a:cs typeface="Courier New"/>
                <a:sym typeface="Courier New"/>
              </a:rPr>
              <a:t>"eprfi1b$eprfi1b_mod_$ck_L90_2.kd",</a:t>
            </a:r>
            <a:r>
              <a:rPr lang="en" sz="1000">
                <a:solidFill>
                  <a:srgbClr val="74531F"/>
                </a:solidFill>
                <a:highlight>
                  <a:srgbClr val="FFFFFF"/>
                </a:highlight>
                <a:latin typeface="Courier New"/>
                <a:ea typeface="Courier New"/>
                <a:cs typeface="Courier New"/>
                <a:sym typeface="Courier New"/>
              </a:rPr>
              <a:t>0,</a:t>
            </a:r>
            <a:r>
              <a:rPr lang="en" sz="1000">
                <a:solidFill>
                  <a:srgbClr val="008000"/>
                </a:solidFill>
                <a:highlight>
                  <a:srgbClr val="FFFFFF"/>
                </a:highlight>
                <a:latin typeface="Courier New"/>
                <a:ea typeface="Courier New"/>
                <a:cs typeface="Courier New"/>
                <a:sym typeface="Courier New"/>
              </a:rPr>
              <a:t>0,</a:t>
            </a:r>
            <a:r>
              <a:rPr lang="en" sz="1000">
                <a:solidFill>
                  <a:srgbClr val="A31515"/>
                </a:solidFill>
                <a:highlight>
                  <a:srgbClr val="FFFFFF"/>
                </a:highlight>
                <a:latin typeface="Courier New"/>
                <a:ea typeface="Courier New"/>
                <a:cs typeface="Courier New"/>
                <a:sym typeface="Courier New"/>
              </a:rPr>
              <a:t>4,</a:t>
            </a:r>
            <a:r>
              <a:rPr lang="en" sz="1000">
                <a:solidFill>
                  <a:srgbClr val="808080"/>
                </a:solidFill>
                <a:highlight>
                  <a:srgbClr val="FFFFFF"/>
                </a:highlight>
                <a:latin typeface="Courier New"/>
                <a:ea typeface="Courier New"/>
                <a:cs typeface="Courier New"/>
                <a:sym typeface="Courier New"/>
              </a:rPr>
              <a:t>26071,</a:t>
            </a:r>
            <a:r>
              <a:rPr lang="en" sz="1000">
                <a:solidFill>
                  <a:srgbClr val="098658"/>
                </a:solidFill>
                <a:highlight>
                  <a:srgbClr val="FFFFFF"/>
                </a:highlight>
                <a:latin typeface="Courier New"/>
                <a:ea typeface="Courier New"/>
                <a:cs typeface="Courier New"/>
                <a:sym typeface="Courier New"/>
              </a:rPr>
              <a:t>26071,</a:t>
            </a:r>
            <a:r>
              <a:rPr lang="en" sz="1000">
                <a:solidFill>
                  <a:srgbClr val="2B91AF"/>
                </a:solidFill>
                <a:highlight>
                  <a:srgbClr val="FFFFFF"/>
                </a:highlight>
                <a:latin typeface="Courier New"/>
                <a:ea typeface="Courier New"/>
                <a:cs typeface="Courier New"/>
                <a:sym typeface="Courier New"/>
              </a:rPr>
              <a:t>56320,</a:t>
            </a:r>
            <a:r>
              <a:rPr b="1" lang="en" sz="1000">
                <a:solidFill>
                  <a:srgbClr val="000080"/>
                </a:solidFill>
                <a:highlight>
                  <a:srgbClr val="FFFFFF"/>
                </a:highlight>
                <a:latin typeface="Courier New"/>
                <a:ea typeface="Courier New"/>
                <a:cs typeface="Courier New"/>
                <a:sym typeface="Courier New"/>
              </a:rPr>
              <a:t>256,</a:t>
            </a:r>
            <a:r>
              <a:rPr lang="en" sz="1000">
                <a:solidFill>
                  <a:srgbClr val="CD3131"/>
                </a:solidFill>
                <a:highlight>
                  <a:srgbClr val="FFFFFF"/>
                </a:highlight>
                <a:latin typeface="Courier New"/>
                <a:ea typeface="Courier New"/>
                <a:cs typeface="Courier New"/>
                <a:sym typeface="Courier New"/>
              </a:rPr>
              <a:t>0,</a:t>
            </a:r>
            <a:r>
              <a:rPr lang="en" sz="1000">
                <a:solidFill>
                  <a:srgbClr val="000000"/>
                </a:solidFill>
                <a:highlight>
                  <a:srgbClr val="FFFFFF"/>
                </a:highlight>
                <a:latin typeface="Courier New"/>
                <a:ea typeface="Courier New"/>
                <a:cs typeface="Courier New"/>
                <a:sym typeface="Courier New"/>
              </a:rPr>
              <a:t>0,</a:t>
            </a:r>
            <a:r>
              <a:rPr lang="en" sz="1000">
                <a:solidFill>
                  <a:srgbClr val="0000FF"/>
                </a:solidFill>
                <a:highlight>
                  <a:srgbClr val="FFFFFF"/>
                </a:highlight>
                <a:latin typeface="Courier New"/>
                <a:ea typeface="Courier New"/>
                <a:cs typeface="Courier New"/>
                <a:sym typeface="Courier New"/>
              </a:rPr>
              <a:t>24,</a:t>
            </a:r>
            <a:r>
              <a:rPr lang="en" sz="1000">
                <a:solidFill>
                  <a:srgbClr val="74531F"/>
                </a:solidFill>
                <a:highlight>
                  <a:srgbClr val="FFFFFF"/>
                </a:highlight>
                <a:latin typeface="Courier New"/>
                <a:ea typeface="Courier New"/>
                <a:cs typeface="Courier New"/>
                <a:sym typeface="Courier New"/>
              </a:rPr>
              <a:t>80,</a:t>
            </a:r>
            <a:r>
              <a:rPr lang="en" sz="1000">
                <a:solidFill>
                  <a:srgbClr val="008000"/>
                </a:solidFill>
                <a:highlight>
                  <a:srgbClr val="FFFFFF"/>
                </a:highlight>
                <a:latin typeface="Courier New"/>
                <a:ea typeface="Courier New"/>
                <a:cs typeface="Courier New"/>
                <a:sym typeface="Courier New"/>
              </a:rPr>
              <a:t>37696,</a:t>
            </a:r>
            <a:r>
              <a:rPr lang="en" sz="1000">
                <a:solidFill>
                  <a:srgbClr val="A31515"/>
                </a:solidFill>
                <a:highlight>
                  <a:srgbClr val="FFFFFF"/>
                </a:highlight>
                <a:latin typeface="Courier New"/>
                <a:ea typeface="Courier New"/>
                <a:cs typeface="Courier New"/>
                <a:sym typeface="Courier New"/>
              </a:rPr>
              <a:t>0x0,</a:t>
            </a:r>
            <a:r>
              <a:rPr lang="en" sz="1000">
                <a:solidFill>
                  <a:srgbClr val="808080"/>
                </a:solidFill>
                <a:highlight>
                  <a:srgbClr val="FFFFFF"/>
                </a:highlight>
                <a:latin typeface="Courier New"/>
                <a:ea typeface="Courier New"/>
                <a:cs typeface="Courier New"/>
                <a:sym typeface="Courier New"/>
              </a:rPr>
              <a:t>0x14b05013c080,</a:t>
            </a:r>
            <a:r>
              <a:rPr lang="en" sz="1000">
                <a:solidFill>
                  <a:srgbClr val="098658"/>
                </a:solidFill>
                <a:highlight>
                  <a:srgbClr val="FFFFFF"/>
                </a:highlight>
                <a:latin typeface="Courier New"/>
                <a:ea typeface="Courier New"/>
                <a:cs typeface="Courier New"/>
                <a:sym typeface="Courier New"/>
              </a:rPr>
              <a:t>100.0000000000,</a:t>
            </a:r>
            <a:r>
              <a:rPr lang="en" sz="1000">
                <a:solidFill>
                  <a:srgbClr val="2B91AF"/>
                </a:solidFill>
                <a:highlight>
                  <a:srgbClr val="FFFFFF"/>
                </a:highlight>
                <a:latin typeface="Courier New"/>
                <a:ea typeface="Courier New"/>
                <a:cs typeface="Courier New"/>
                <a:sym typeface="Courier New"/>
              </a:rPr>
              <a:t>880.0000000000,</a:t>
            </a:r>
            <a:r>
              <a:rPr b="1" lang="en" sz="1000">
                <a:solidFill>
                  <a:srgbClr val="000080"/>
                </a:solidFill>
                <a:highlight>
                  <a:srgbClr val="FFFFFF"/>
                </a:highlight>
                <a:latin typeface="Courier New"/>
                <a:ea typeface="Courier New"/>
                <a:cs typeface="Courier New"/>
                <a:sym typeface="Courier New"/>
              </a:rPr>
              <a:t>111907.6136363636,</a:t>
            </a:r>
            <a:r>
              <a:rPr lang="en" sz="1000">
                <a:solidFill>
                  <a:srgbClr val="CD3131"/>
                </a:solidFill>
                <a:highlight>
                  <a:srgbClr val="FFFFFF"/>
                </a:highlight>
                <a:latin typeface="Courier New"/>
                <a:ea typeface="Courier New"/>
                <a:cs typeface="Courier New"/>
                <a:sym typeface="Courier New"/>
              </a:rPr>
              <a:t>0.0000000000,</a:t>
            </a:r>
            <a:r>
              <a:rPr lang="en" sz="1000">
                <a:solidFill>
                  <a:srgbClr val="000000"/>
                </a:solidFill>
                <a:highlight>
                  <a:srgbClr val="FFFFFF"/>
                </a:highlight>
                <a:latin typeface="Courier New"/>
                <a:ea typeface="Courier New"/>
                <a:cs typeface="Courier New"/>
                <a:sym typeface="Courier New"/>
              </a:rPr>
              <a:t>0.0000000000,</a:t>
            </a:r>
            <a:r>
              <a:rPr lang="en" sz="1000">
                <a:solidFill>
                  <a:srgbClr val="0000FF"/>
                </a:solidFill>
                <a:highlight>
                  <a:srgbClr val="FFFFFF"/>
                </a:highlight>
                <a:latin typeface="Courier New"/>
                <a:ea typeface="Courier New"/>
                <a:cs typeface="Courier New"/>
                <a:sym typeface="Courier New"/>
              </a:rPr>
              <a:t>96.8019501699,</a:t>
            </a:r>
            <a:r>
              <a:rPr lang="en" sz="1000">
                <a:solidFill>
                  <a:srgbClr val="74531F"/>
                </a:solidFill>
                <a:highlight>
                  <a:srgbClr val="FFFFFF"/>
                </a:highlight>
                <a:latin typeface="Courier New"/>
                <a:ea typeface="Courier New"/>
                <a:cs typeface="Courier New"/>
                <a:sym typeface="Courier New"/>
              </a:rPr>
              <a:t>9.6155911525,</a:t>
            </a:r>
            <a:r>
              <a:rPr lang="en" sz="1000">
                <a:solidFill>
                  <a:srgbClr val="008000"/>
                </a:solidFill>
                <a:highlight>
                  <a:srgbClr val="FFFFFF"/>
                </a:highlight>
                <a:latin typeface="Courier New"/>
                <a:ea typeface="Courier New"/>
                <a:cs typeface="Courier New"/>
                <a:sym typeface="Courier New"/>
              </a:rPr>
              <a:t>1008455.6562500000,</a:t>
            </a:r>
            <a:r>
              <a:rPr lang="en" sz="1000">
                <a:solidFill>
                  <a:srgbClr val="A31515"/>
                </a:solidFill>
                <a:highlight>
                  <a:srgbClr val="FFFFFF"/>
                </a:highlight>
                <a:latin typeface="Courier New"/>
                <a:ea typeface="Courier New"/>
                <a:cs typeface="Courier New"/>
                <a:sym typeface="Courier New"/>
              </a:rPr>
              <a:t>81.3899031130,</a:t>
            </a:r>
            <a:r>
              <a:rPr lang="en" sz="1000">
                <a:solidFill>
                  <a:srgbClr val="808080"/>
                </a:solidFill>
                <a:highlight>
                  <a:srgbClr val="FFFFFF"/>
                </a:highlight>
                <a:latin typeface="Courier New"/>
                <a:ea typeface="Courier New"/>
                <a:cs typeface="Courier New"/>
                <a:sym typeface="Courier New"/>
              </a:rPr>
              <a:t>60.5181117611,</a:t>
            </a:r>
            <a:r>
              <a:rPr lang="en" sz="1000">
                <a:solidFill>
                  <a:srgbClr val="098658"/>
                </a:solidFill>
                <a:highlight>
                  <a:srgbClr val="FFFFFF"/>
                </a:highlight>
                <a:latin typeface="Courier New"/>
                <a:ea typeface="Courier New"/>
                <a:cs typeface="Courier New"/>
                <a:sym typeface="Courier New"/>
              </a:rPr>
              <a:t>43.6472872603,</a:t>
            </a:r>
            <a:r>
              <a:rPr lang="en" sz="1000">
                <a:solidFill>
                  <a:srgbClr val="2B91AF"/>
                </a:solidFill>
                <a:highlight>
                  <a:srgbClr val="FFFFFF"/>
                </a:highlight>
                <a:latin typeface="Courier New"/>
                <a:ea typeface="Courier New"/>
                <a:cs typeface="Courier New"/>
                <a:sym typeface="Courier New"/>
              </a:rPr>
              <a:t>0.0000000000</a:t>
            </a:r>
            <a:endParaRPr sz="1000">
              <a:solidFill>
                <a:srgbClr val="2B91AF"/>
              </a:solidFill>
              <a:highlight>
                <a:srgbClr val="FFFFFF"/>
              </a:highlight>
              <a:latin typeface="Courier New"/>
              <a:ea typeface="Courier New"/>
              <a:cs typeface="Courier New"/>
              <a:sym typeface="Courier New"/>
            </a:endParaRPr>
          </a:p>
          <a:p>
            <a:pPr indent="0" lvl="0" marL="0" rtl="0" algn="l">
              <a:lnSpc>
                <a:spcPct val="137500"/>
              </a:lnSpc>
              <a:spcBef>
                <a:spcPts val="0"/>
              </a:spcBef>
              <a:spcAft>
                <a:spcPts val="0"/>
              </a:spcAft>
              <a:buNone/>
            </a:pPr>
            <a:r>
              <a:rPr lang="en" sz="1000">
                <a:solidFill>
                  <a:srgbClr val="000000"/>
                </a:solidFill>
                <a:highlight>
                  <a:srgbClr val="FFFFFF"/>
                </a:highlight>
                <a:latin typeface="Courier New"/>
                <a:ea typeface="Courier New"/>
                <a:cs typeface="Courier New"/>
                <a:sym typeface="Courier New"/>
              </a:rPr>
              <a:t>3,</a:t>
            </a:r>
            <a:r>
              <a:rPr lang="en" sz="1000">
                <a:solidFill>
                  <a:srgbClr val="0000FF"/>
                </a:solidFill>
                <a:highlight>
                  <a:srgbClr val="FFFFFF"/>
                </a:highlight>
                <a:latin typeface="Courier New"/>
                <a:ea typeface="Courier New"/>
                <a:cs typeface="Courier New"/>
                <a:sym typeface="Courier New"/>
              </a:rPr>
              <a:t>"eprfi1b$eprfi1b_mod_$ck_L85_3_cce$noloop$form.kd",</a:t>
            </a:r>
            <a:r>
              <a:rPr lang="en" sz="1000">
                <a:solidFill>
                  <a:srgbClr val="74531F"/>
                </a:solidFill>
                <a:highlight>
                  <a:srgbClr val="FFFFFF"/>
                </a:highlight>
                <a:latin typeface="Courier New"/>
                <a:ea typeface="Courier New"/>
                <a:cs typeface="Courier New"/>
                <a:sym typeface="Courier New"/>
              </a:rPr>
              <a:t>0,</a:t>
            </a:r>
            <a:r>
              <a:rPr lang="en" sz="1000">
                <a:solidFill>
                  <a:srgbClr val="008000"/>
                </a:solidFill>
                <a:highlight>
                  <a:srgbClr val="FFFFFF"/>
                </a:highlight>
                <a:latin typeface="Courier New"/>
                <a:ea typeface="Courier New"/>
                <a:cs typeface="Courier New"/>
                <a:sym typeface="Courier New"/>
              </a:rPr>
              <a:t>0,</a:t>
            </a:r>
            <a:r>
              <a:rPr lang="en" sz="1000">
                <a:solidFill>
                  <a:srgbClr val="A31515"/>
                </a:solidFill>
                <a:highlight>
                  <a:srgbClr val="FFFFFF"/>
                </a:highlight>
                <a:latin typeface="Courier New"/>
                <a:ea typeface="Courier New"/>
                <a:cs typeface="Courier New"/>
                <a:sym typeface="Courier New"/>
              </a:rPr>
              <a:t>6,</a:t>
            </a:r>
            <a:r>
              <a:rPr lang="en" sz="1000">
                <a:solidFill>
                  <a:srgbClr val="808080"/>
                </a:solidFill>
                <a:highlight>
                  <a:srgbClr val="FFFFFF"/>
                </a:highlight>
                <a:latin typeface="Courier New"/>
                <a:ea typeface="Courier New"/>
                <a:cs typeface="Courier New"/>
                <a:sym typeface="Courier New"/>
              </a:rPr>
              <a:t>26071,</a:t>
            </a:r>
            <a:r>
              <a:rPr lang="en" sz="1000">
                <a:solidFill>
                  <a:srgbClr val="098658"/>
                </a:solidFill>
                <a:highlight>
                  <a:srgbClr val="FFFFFF"/>
                </a:highlight>
                <a:latin typeface="Courier New"/>
                <a:ea typeface="Courier New"/>
                <a:cs typeface="Courier New"/>
                <a:sym typeface="Courier New"/>
              </a:rPr>
              <a:t>26071,</a:t>
            </a:r>
            <a:r>
              <a:rPr lang="en" sz="1000">
                <a:solidFill>
                  <a:srgbClr val="2B91AF"/>
                </a:solidFill>
                <a:highlight>
                  <a:srgbClr val="FFFFFF"/>
                </a:highlight>
                <a:latin typeface="Courier New"/>
                <a:ea typeface="Courier New"/>
                <a:cs typeface="Courier New"/>
                <a:sym typeface="Courier New"/>
              </a:rPr>
              <a:t>157593600,</a:t>
            </a:r>
            <a:r>
              <a:rPr b="1" lang="en" sz="1000">
                <a:solidFill>
                  <a:srgbClr val="000080"/>
                </a:solidFill>
                <a:highlight>
                  <a:srgbClr val="FFFFFF"/>
                </a:highlight>
                <a:latin typeface="Courier New"/>
                <a:ea typeface="Courier New"/>
                <a:cs typeface="Courier New"/>
                <a:sym typeface="Courier New"/>
              </a:rPr>
              <a:t>256,</a:t>
            </a:r>
            <a:r>
              <a:rPr lang="en" sz="1000">
                <a:solidFill>
                  <a:srgbClr val="CD3131"/>
                </a:solidFill>
                <a:highlight>
                  <a:srgbClr val="FFFFFF"/>
                </a:highlight>
                <a:latin typeface="Courier New"/>
                <a:ea typeface="Courier New"/>
                <a:cs typeface="Courier New"/>
                <a:sym typeface="Courier New"/>
              </a:rPr>
              <a:t>0,</a:t>
            </a:r>
            <a:r>
              <a:rPr lang="en" sz="1000">
                <a:solidFill>
                  <a:srgbClr val="000000"/>
                </a:solidFill>
                <a:highlight>
                  <a:srgbClr val="FFFFFF"/>
                </a:highlight>
                <a:latin typeface="Courier New"/>
                <a:ea typeface="Courier New"/>
                <a:cs typeface="Courier New"/>
                <a:sym typeface="Courier New"/>
              </a:rPr>
              <a:t>0,</a:t>
            </a:r>
            <a:r>
              <a:rPr lang="en" sz="1000">
                <a:solidFill>
                  <a:srgbClr val="0000FF"/>
                </a:solidFill>
                <a:highlight>
                  <a:srgbClr val="FFFFFF"/>
                </a:highlight>
                <a:latin typeface="Courier New"/>
                <a:ea typeface="Courier New"/>
                <a:cs typeface="Courier New"/>
                <a:sym typeface="Courier New"/>
              </a:rPr>
              <a:t>4,</a:t>
            </a:r>
            <a:r>
              <a:rPr lang="en" sz="1000">
                <a:solidFill>
                  <a:srgbClr val="74531F"/>
                </a:solidFill>
                <a:highlight>
                  <a:srgbClr val="FFFFFF"/>
                </a:highlight>
                <a:latin typeface="Courier New"/>
                <a:ea typeface="Courier New"/>
                <a:cs typeface="Courier New"/>
                <a:sym typeface="Courier New"/>
              </a:rPr>
              <a:t>72,</a:t>
            </a:r>
            <a:r>
              <a:rPr lang="en" sz="1000">
                <a:solidFill>
                  <a:srgbClr val="008000"/>
                </a:solidFill>
                <a:highlight>
                  <a:srgbClr val="FFFFFF"/>
                </a:highlight>
                <a:latin typeface="Courier New"/>
                <a:ea typeface="Courier New"/>
                <a:cs typeface="Courier New"/>
                <a:sym typeface="Courier New"/>
              </a:rPr>
              <a:t>38592,</a:t>
            </a:r>
            <a:r>
              <a:rPr lang="en" sz="1000">
                <a:solidFill>
                  <a:srgbClr val="A31515"/>
                </a:solidFill>
                <a:highlight>
                  <a:srgbClr val="FFFFFF"/>
                </a:highlight>
                <a:latin typeface="Courier New"/>
                <a:ea typeface="Courier New"/>
                <a:cs typeface="Courier New"/>
                <a:sym typeface="Courier New"/>
              </a:rPr>
              <a:t>0x0,</a:t>
            </a:r>
            <a:r>
              <a:rPr lang="en" sz="1000">
                <a:solidFill>
                  <a:srgbClr val="808080"/>
                </a:solidFill>
                <a:highlight>
                  <a:srgbClr val="FFFFFF"/>
                </a:highlight>
                <a:latin typeface="Courier New"/>
                <a:ea typeface="Courier New"/>
                <a:cs typeface="Courier New"/>
                <a:sym typeface="Courier New"/>
              </a:rPr>
              <a:t>0x14b0</a:t>
            </a:r>
            <a:endParaRPr sz="1000">
              <a:solidFill>
                <a:srgbClr val="2B91AF"/>
              </a:solidFill>
              <a:highlight>
                <a:srgbClr val="FFFFFF"/>
              </a:highlight>
              <a:latin typeface="Courier New"/>
              <a:ea typeface="Courier New"/>
              <a:cs typeface="Courier New"/>
              <a:sym typeface="Courier New"/>
            </a:endParaRPr>
          </a:p>
          <a:p>
            <a:pPr indent="0" lvl="0" marL="0" rtl="0" algn="l">
              <a:lnSpc>
                <a:spcPct val="127500"/>
              </a:lnSpc>
              <a:spcBef>
                <a:spcPts val="0"/>
              </a:spcBef>
              <a:spcAft>
                <a:spcPts val="0"/>
              </a:spcAft>
              <a:buNone/>
            </a:pPr>
            <a:r>
              <a:rPr lang="en" sz="1000">
                <a:solidFill>
                  <a:srgbClr val="000000"/>
                </a:solidFill>
                <a:highlight>
                  <a:srgbClr val="FFFFFF"/>
                </a:highlight>
                <a:latin typeface="Courier New"/>
                <a:ea typeface="Courier New"/>
                <a:cs typeface="Courier New"/>
                <a:sym typeface="Courier New"/>
              </a:rPr>
              <a:t>...</a:t>
            </a:r>
            <a:endParaRPr sz="1000">
              <a:solidFill>
                <a:srgbClr val="000000"/>
              </a:solidFill>
              <a:highlight>
                <a:srgbClr val="FFFFFF"/>
              </a:highlight>
              <a:latin typeface="Courier New"/>
              <a:ea typeface="Courier New"/>
              <a:cs typeface="Courier New"/>
              <a:sym typeface="Courier New"/>
            </a:endParaRPr>
          </a:p>
          <a:p>
            <a:pPr indent="0" lvl="0" marL="0" rtl="0" algn="l">
              <a:lnSpc>
                <a:spcPct val="105000"/>
              </a:lnSpc>
              <a:spcBef>
                <a:spcPts val="0"/>
              </a:spcBef>
              <a:spcAft>
                <a:spcPts val="1200"/>
              </a:spcAft>
              <a:buNone/>
            </a:pPr>
            <a:r>
              <a:t/>
            </a:r>
            <a:endParaRPr sz="1000">
              <a:solidFill>
                <a:srgbClr val="595959"/>
              </a:solidFill>
              <a:latin typeface="Courier New"/>
              <a:ea typeface="Courier New"/>
              <a:cs typeface="Courier New"/>
              <a:sym typeface="Courier New"/>
            </a:endParaRPr>
          </a:p>
        </p:txBody>
      </p:sp>
      <p:sp>
        <p:nvSpPr>
          <p:cNvPr id="1774" name="Google Shape;1774;p117"/>
          <p:cNvSpPr txBox="1"/>
          <p:nvPr/>
        </p:nvSpPr>
        <p:spPr>
          <a:xfrm>
            <a:off x="279400" y="1112800"/>
            <a:ext cx="8598000" cy="519600"/>
          </a:xfrm>
          <a:prstGeom prst="rect">
            <a:avLst/>
          </a:prstGeom>
          <a:noFill/>
          <a:ln>
            <a:noFill/>
          </a:ln>
        </p:spPr>
        <p:txBody>
          <a:bodyPr anchorCtr="0" anchor="t" bIns="91425" lIns="91425" spcFirstLastPara="1" rIns="91425" wrap="square" tIns="91425">
            <a:normAutofit/>
          </a:bodyPr>
          <a:lstStyle/>
          <a:p>
            <a:pPr indent="0" lvl="0" marL="0" rtl="0" algn="l">
              <a:lnSpc>
                <a:spcPct val="137500"/>
              </a:lnSpc>
              <a:spcBef>
                <a:spcPts val="0"/>
              </a:spcBef>
              <a:spcAft>
                <a:spcPts val="0"/>
              </a:spcAft>
              <a:buNone/>
            </a:pPr>
            <a:r>
              <a:rPr lang="en">
                <a:solidFill>
                  <a:srgbClr val="74531F"/>
                </a:solidFill>
                <a:highlight>
                  <a:srgbClr val="FFFFFF"/>
                </a:highlight>
                <a:latin typeface="Courier New"/>
                <a:ea typeface="Courier New"/>
                <a:cs typeface="Courier New"/>
                <a:sym typeface="Courier New"/>
              </a:rPr>
              <a:t>rocprof</a:t>
            </a:r>
            <a:r>
              <a:rPr lang="en">
                <a:solidFill>
                  <a:srgbClr val="000000"/>
                </a:solidFill>
                <a:highlight>
                  <a:srgbClr val="FFFFFF"/>
                </a:highlight>
                <a:latin typeface="Courier New"/>
                <a:ea typeface="Courier New"/>
                <a:cs typeface="Courier New"/>
                <a:sym typeface="Courier New"/>
              </a:rPr>
              <a:t> </a:t>
            </a:r>
            <a:r>
              <a:rPr lang="en">
                <a:solidFill>
                  <a:srgbClr val="A31515"/>
                </a:solidFill>
                <a:highlight>
                  <a:srgbClr val="FFFFFF"/>
                </a:highlight>
                <a:latin typeface="Courier New"/>
                <a:ea typeface="Courier New"/>
                <a:cs typeface="Courier New"/>
                <a:sym typeface="Courier New"/>
              </a:rPr>
              <a:t>-i rocprof_counters.txt</a:t>
            </a:r>
            <a:r>
              <a:rPr lang="en">
                <a:solidFill>
                  <a:srgbClr val="000000"/>
                </a:solidFill>
                <a:highlight>
                  <a:srgbClr val="FFFFFF"/>
                </a:highlight>
                <a:latin typeface="Courier New"/>
                <a:ea typeface="Courier New"/>
                <a:cs typeface="Courier New"/>
                <a:sym typeface="Courier New"/>
              </a:rPr>
              <a:t> </a:t>
            </a:r>
            <a:r>
              <a:rPr lang="en">
                <a:solidFill>
                  <a:srgbClr val="A31515"/>
                </a:solidFill>
                <a:highlight>
                  <a:srgbClr val="FFFFFF"/>
                </a:highlight>
                <a:latin typeface="Courier New"/>
                <a:ea typeface="Courier New"/>
                <a:cs typeface="Courier New"/>
                <a:sym typeface="Courier New"/>
              </a:rPr>
              <a:t>-o</a:t>
            </a:r>
            <a:r>
              <a:rPr lang="en">
                <a:solidFill>
                  <a:srgbClr val="000000"/>
                </a:solidFill>
                <a:highlight>
                  <a:srgbClr val="FFFFFF"/>
                </a:highlight>
                <a:latin typeface="Courier New"/>
                <a:ea typeface="Courier New"/>
                <a:cs typeface="Courier New"/>
                <a:sym typeface="Courier New"/>
              </a:rPr>
              <a:t> </a:t>
            </a:r>
            <a:r>
              <a:rPr lang="en">
                <a:solidFill>
                  <a:srgbClr val="A31515"/>
                </a:solidFill>
                <a:highlight>
                  <a:srgbClr val="FFFFFF"/>
                </a:highlight>
                <a:latin typeface="Courier New"/>
                <a:ea typeface="Courier New"/>
                <a:cs typeface="Courier New"/>
                <a:sym typeface="Courier New"/>
              </a:rPr>
              <a:t>./rocprof/rocprof.csv</a:t>
            </a:r>
            <a:r>
              <a:rPr lang="en">
                <a:solidFill>
                  <a:srgbClr val="000000"/>
                </a:solidFill>
                <a:highlight>
                  <a:srgbClr val="FFFFFF"/>
                </a:highlight>
                <a:latin typeface="Courier New"/>
                <a:ea typeface="Courier New"/>
                <a:cs typeface="Courier New"/>
                <a:sym typeface="Courier New"/>
              </a:rPr>
              <a:t> </a:t>
            </a:r>
            <a:r>
              <a:rPr lang="en">
                <a:solidFill>
                  <a:srgbClr val="1F377F"/>
                </a:solidFill>
                <a:highlight>
                  <a:srgbClr val="FFFFFF"/>
                </a:highlight>
                <a:latin typeface="Courier New"/>
                <a:ea typeface="Courier New"/>
                <a:cs typeface="Courier New"/>
                <a:sym typeface="Courier New"/>
              </a:rPr>
              <a:t>$BIN</a:t>
            </a:r>
            <a:endParaRPr>
              <a:solidFill>
                <a:srgbClr val="74531F"/>
              </a:solidFill>
              <a:highlight>
                <a:srgbClr val="FFFFFF"/>
              </a:highlight>
              <a:latin typeface="Courier New"/>
              <a:ea typeface="Courier New"/>
              <a:cs typeface="Courier New"/>
              <a:sym typeface="Courier New"/>
            </a:endParaRPr>
          </a:p>
        </p:txBody>
      </p:sp>
      <p:pic>
        <p:nvPicPr>
          <p:cNvPr id="1775" name="Google Shape;1775;p117"/>
          <p:cNvPicPr preferRelativeResize="0"/>
          <p:nvPr/>
        </p:nvPicPr>
        <p:blipFill>
          <a:blip r:embed="rId3">
            <a:alphaModFix/>
          </a:blip>
          <a:stretch>
            <a:fillRect/>
          </a:stretch>
        </p:blipFill>
        <p:spPr>
          <a:xfrm>
            <a:off x="2393450" y="589512"/>
            <a:ext cx="328575" cy="328575"/>
          </a:xfrm>
          <a:prstGeom prst="rect">
            <a:avLst/>
          </a:prstGeom>
          <a:noFill/>
          <a:ln>
            <a:noFill/>
          </a:ln>
        </p:spPr>
      </p:pic>
      <p:sp>
        <p:nvSpPr>
          <p:cNvPr id="1776" name="Google Shape;1776;p117"/>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777" name="Google Shape;1777;p117"/>
          <p:cNvSpPr/>
          <p:nvPr/>
        </p:nvSpPr>
        <p:spPr>
          <a:xfrm rot="5400000">
            <a:off x="4449300" y="-2397050"/>
            <a:ext cx="240900" cy="84567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78" name="Google Shape;1778;p117"/>
          <p:cNvSpPr/>
          <p:nvPr/>
        </p:nvSpPr>
        <p:spPr>
          <a:xfrm rot="5400000">
            <a:off x="7970550" y="883225"/>
            <a:ext cx="213900" cy="14412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79" name="Google Shape;1779;p117"/>
          <p:cNvSpPr/>
          <p:nvPr/>
        </p:nvSpPr>
        <p:spPr>
          <a:xfrm rot="5400000">
            <a:off x="768325" y="1524700"/>
            <a:ext cx="198000" cy="10521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80" name="Google Shape;1780;p117"/>
          <p:cNvSpPr/>
          <p:nvPr/>
        </p:nvSpPr>
        <p:spPr>
          <a:xfrm>
            <a:off x="8758275" y="1401325"/>
            <a:ext cx="119100" cy="589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81" name="Google Shape;1781;p117"/>
          <p:cNvSpPr/>
          <p:nvPr/>
        </p:nvSpPr>
        <p:spPr>
          <a:xfrm>
            <a:off x="235048" y="1640362"/>
            <a:ext cx="119100" cy="589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5" name="Shape 1785"/>
        <p:cNvGrpSpPr/>
        <p:nvPr/>
      </p:nvGrpSpPr>
      <p:grpSpPr>
        <a:xfrm>
          <a:off x="0" y="0"/>
          <a:ext cx="0" cy="0"/>
          <a:chOff x="0" y="0"/>
          <a:chExt cx="0" cy="0"/>
        </a:xfrm>
      </p:grpSpPr>
      <p:sp>
        <p:nvSpPr>
          <p:cNvPr id="1786" name="Google Shape;1786;p118"/>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GPU Profiling</a:t>
            </a:r>
            <a:endParaRPr/>
          </a:p>
        </p:txBody>
      </p:sp>
      <p:sp>
        <p:nvSpPr>
          <p:cNvPr id="1787" name="Google Shape;1787;p118"/>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pic>
        <p:nvPicPr>
          <p:cNvPr id="1788" name="Google Shape;1788;p118"/>
          <p:cNvPicPr preferRelativeResize="0"/>
          <p:nvPr/>
        </p:nvPicPr>
        <p:blipFill>
          <a:blip r:embed="rId3">
            <a:alphaModFix/>
          </a:blip>
          <a:stretch>
            <a:fillRect/>
          </a:stretch>
        </p:blipFill>
        <p:spPr>
          <a:xfrm>
            <a:off x="2393450" y="589512"/>
            <a:ext cx="328575" cy="328575"/>
          </a:xfrm>
          <a:prstGeom prst="rect">
            <a:avLst/>
          </a:prstGeom>
          <a:noFill/>
          <a:ln>
            <a:noFill/>
          </a:ln>
        </p:spPr>
      </p:pic>
      <p:pic>
        <p:nvPicPr>
          <p:cNvPr id="1789" name="Google Shape;1789;p118"/>
          <p:cNvPicPr preferRelativeResize="0"/>
          <p:nvPr/>
        </p:nvPicPr>
        <p:blipFill rotWithShape="1">
          <a:blip r:embed="rId4">
            <a:alphaModFix/>
          </a:blip>
          <a:srcRect b="0" l="1195" r="0" t="0"/>
          <a:stretch/>
        </p:blipFill>
        <p:spPr>
          <a:xfrm>
            <a:off x="1924525" y="1112800"/>
            <a:ext cx="5294961" cy="3357300"/>
          </a:xfrm>
          <a:prstGeom prst="rect">
            <a:avLst/>
          </a:prstGeom>
          <a:noFill/>
          <a:ln>
            <a:noFill/>
          </a:ln>
        </p:spPr>
      </p:pic>
      <p:sp>
        <p:nvSpPr>
          <p:cNvPr id="1790" name="Google Shape;1790;p118"/>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4" name="Shape 1794"/>
        <p:cNvGrpSpPr/>
        <p:nvPr/>
      </p:nvGrpSpPr>
      <p:grpSpPr>
        <a:xfrm>
          <a:off x="0" y="0"/>
          <a:ext cx="0" cy="0"/>
          <a:chOff x="0" y="0"/>
          <a:chExt cx="0" cy="0"/>
        </a:xfrm>
      </p:grpSpPr>
      <p:sp>
        <p:nvSpPr>
          <p:cNvPr id="1795" name="Google Shape;1795;p119"/>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Performance profiling</a:t>
            </a:r>
            <a:endParaRPr/>
          </a:p>
        </p:txBody>
      </p:sp>
      <p:sp>
        <p:nvSpPr>
          <p:cNvPr id="1796" name="Google Shape;1796;p119"/>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1797" name="Google Shape;1797;p119"/>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1798" name="Google Shape;1798;p119"/>
          <p:cNvPicPr preferRelativeResize="0"/>
          <p:nvPr/>
        </p:nvPicPr>
        <p:blipFill rotWithShape="1">
          <a:blip r:embed="rId3">
            <a:alphaModFix/>
          </a:blip>
          <a:srcRect b="2288" l="0" r="0" t="1576"/>
          <a:stretch/>
        </p:blipFill>
        <p:spPr>
          <a:xfrm>
            <a:off x="4454375" y="1311712"/>
            <a:ext cx="2013778" cy="1092700"/>
          </a:xfrm>
          <a:prstGeom prst="rect">
            <a:avLst/>
          </a:prstGeom>
          <a:noFill/>
          <a:ln>
            <a:noFill/>
          </a:ln>
        </p:spPr>
      </p:pic>
      <p:pic>
        <p:nvPicPr>
          <p:cNvPr id="1799" name="Google Shape;1799;p119"/>
          <p:cNvPicPr preferRelativeResize="0"/>
          <p:nvPr/>
        </p:nvPicPr>
        <p:blipFill>
          <a:blip r:embed="rId4">
            <a:alphaModFix/>
          </a:blip>
          <a:stretch>
            <a:fillRect/>
          </a:stretch>
        </p:blipFill>
        <p:spPr>
          <a:xfrm>
            <a:off x="6468145" y="1479851"/>
            <a:ext cx="319311" cy="756424"/>
          </a:xfrm>
          <a:prstGeom prst="rect">
            <a:avLst/>
          </a:prstGeom>
          <a:noFill/>
          <a:ln>
            <a:noFill/>
          </a:ln>
        </p:spPr>
      </p:pic>
      <p:pic>
        <p:nvPicPr>
          <p:cNvPr id="1800" name="Google Shape;1800;p119"/>
          <p:cNvPicPr preferRelativeResize="0"/>
          <p:nvPr/>
        </p:nvPicPr>
        <p:blipFill>
          <a:blip r:embed="rId5">
            <a:alphaModFix/>
          </a:blip>
          <a:stretch>
            <a:fillRect/>
          </a:stretch>
        </p:blipFill>
        <p:spPr>
          <a:xfrm>
            <a:off x="6863575" y="1292138"/>
            <a:ext cx="2013776" cy="1135908"/>
          </a:xfrm>
          <a:prstGeom prst="rect">
            <a:avLst/>
          </a:prstGeom>
          <a:noFill/>
          <a:ln>
            <a:noFill/>
          </a:ln>
        </p:spPr>
      </p:pic>
      <p:pic>
        <p:nvPicPr>
          <p:cNvPr id="1801" name="Google Shape;1801;p119"/>
          <p:cNvPicPr preferRelativeResize="0"/>
          <p:nvPr/>
        </p:nvPicPr>
        <p:blipFill>
          <a:blip r:embed="rId6">
            <a:alphaModFix/>
          </a:blip>
          <a:stretch>
            <a:fillRect/>
          </a:stretch>
        </p:blipFill>
        <p:spPr>
          <a:xfrm>
            <a:off x="2078775" y="1327737"/>
            <a:ext cx="2185633" cy="1043825"/>
          </a:xfrm>
          <a:prstGeom prst="rect">
            <a:avLst/>
          </a:prstGeom>
          <a:noFill/>
          <a:ln>
            <a:noFill/>
          </a:ln>
        </p:spPr>
      </p:pic>
      <p:pic>
        <p:nvPicPr>
          <p:cNvPr id="1802" name="Google Shape;1802;p119"/>
          <p:cNvPicPr preferRelativeResize="0"/>
          <p:nvPr/>
        </p:nvPicPr>
        <p:blipFill>
          <a:blip r:embed="rId7">
            <a:alphaModFix/>
          </a:blip>
          <a:stretch>
            <a:fillRect/>
          </a:stretch>
        </p:blipFill>
        <p:spPr>
          <a:xfrm>
            <a:off x="279450" y="2571750"/>
            <a:ext cx="1575147" cy="1812675"/>
          </a:xfrm>
          <a:prstGeom prst="rect">
            <a:avLst/>
          </a:prstGeom>
          <a:noFill/>
          <a:ln>
            <a:noFill/>
          </a:ln>
        </p:spPr>
      </p:pic>
      <p:pic>
        <p:nvPicPr>
          <p:cNvPr id="1803" name="Google Shape;1803;p119"/>
          <p:cNvPicPr preferRelativeResize="0"/>
          <p:nvPr/>
        </p:nvPicPr>
        <p:blipFill>
          <a:blip r:embed="rId8">
            <a:alphaModFix/>
          </a:blip>
          <a:stretch>
            <a:fillRect/>
          </a:stretch>
        </p:blipFill>
        <p:spPr>
          <a:xfrm>
            <a:off x="2093326" y="2739524"/>
            <a:ext cx="2122322" cy="1617524"/>
          </a:xfrm>
          <a:prstGeom prst="rect">
            <a:avLst/>
          </a:prstGeom>
          <a:noFill/>
          <a:ln>
            <a:noFill/>
          </a:ln>
        </p:spPr>
      </p:pic>
      <p:pic>
        <p:nvPicPr>
          <p:cNvPr id="1804" name="Google Shape;1804;p119"/>
          <p:cNvPicPr preferRelativeResize="0"/>
          <p:nvPr/>
        </p:nvPicPr>
        <p:blipFill>
          <a:blip r:embed="rId9">
            <a:alphaModFix/>
          </a:blip>
          <a:stretch>
            <a:fillRect/>
          </a:stretch>
        </p:blipFill>
        <p:spPr>
          <a:xfrm>
            <a:off x="4454363" y="2799819"/>
            <a:ext cx="1751275" cy="1551692"/>
          </a:xfrm>
          <a:prstGeom prst="rect">
            <a:avLst/>
          </a:prstGeom>
          <a:noFill/>
          <a:ln>
            <a:noFill/>
          </a:ln>
        </p:spPr>
      </p:pic>
      <p:pic>
        <p:nvPicPr>
          <p:cNvPr id="1805" name="Google Shape;1805;p119"/>
          <p:cNvPicPr preferRelativeResize="0"/>
          <p:nvPr/>
        </p:nvPicPr>
        <p:blipFill rotWithShape="1">
          <a:blip r:embed="rId10">
            <a:alphaModFix/>
          </a:blip>
          <a:srcRect b="0" l="1195" r="0" t="0"/>
          <a:stretch/>
        </p:blipFill>
        <p:spPr>
          <a:xfrm>
            <a:off x="6326289" y="2669325"/>
            <a:ext cx="2551050" cy="1617526"/>
          </a:xfrm>
          <a:prstGeom prst="rect">
            <a:avLst/>
          </a:prstGeom>
          <a:noFill/>
          <a:ln>
            <a:noFill/>
          </a:ln>
        </p:spPr>
      </p:pic>
      <p:pic>
        <p:nvPicPr>
          <p:cNvPr id="1806" name="Google Shape;1806;p119"/>
          <p:cNvPicPr preferRelativeResize="0"/>
          <p:nvPr/>
        </p:nvPicPr>
        <p:blipFill>
          <a:blip r:embed="rId11">
            <a:alphaModFix/>
          </a:blip>
          <a:stretch>
            <a:fillRect/>
          </a:stretch>
        </p:blipFill>
        <p:spPr>
          <a:xfrm>
            <a:off x="279450" y="1369438"/>
            <a:ext cx="1690904" cy="970075"/>
          </a:xfrm>
          <a:prstGeom prst="rect">
            <a:avLst/>
          </a:prstGeom>
          <a:noFill/>
          <a:ln>
            <a:noFill/>
          </a:ln>
        </p:spPr>
      </p:pic>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0" name="Shape 1810"/>
        <p:cNvGrpSpPr/>
        <p:nvPr/>
      </p:nvGrpSpPr>
      <p:grpSpPr>
        <a:xfrm>
          <a:off x="0" y="0"/>
          <a:ext cx="0" cy="0"/>
          <a:chOff x="0" y="0"/>
          <a:chExt cx="0" cy="0"/>
        </a:xfrm>
      </p:grpSpPr>
      <p:sp>
        <p:nvSpPr>
          <p:cNvPr id="1811" name="Google Shape;1811;p120"/>
          <p:cNvSpPr txBox="1"/>
          <p:nvPr>
            <p:ph type="title"/>
          </p:nvPr>
        </p:nvSpPr>
        <p:spPr>
          <a:xfrm>
            <a:off x="279400" y="547850"/>
            <a:ext cx="8598000" cy="39222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
              <a:t>The earth is still alive..</a:t>
            </a:r>
            <a:endParaRPr/>
          </a:p>
        </p:txBody>
      </p:sp>
      <p:sp>
        <p:nvSpPr>
          <p:cNvPr id="1812" name="Google Shape;1812;p120"/>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6" name="Shape 1816"/>
        <p:cNvGrpSpPr/>
        <p:nvPr/>
      </p:nvGrpSpPr>
      <p:grpSpPr>
        <a:xfrm>
          <a:off x="0" y="0"/>
          <a:ext cx="0" cy="0"/>
          <a:chOff x="0" y="0"/>
          <a:chExt cx="0" cy="0"/>
        </a:xfrm>
      </p:grpSpPr>
      <p:sp>
        <p:nvSpPr>
          <p:cNvPr id="1817" name="Google Shape;1817;p121"/>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The earth is still alive..</a:t>
            </a:r>
            <a:endParaRPr/>
          </a:p>
        </p:txBody>
      </p:sp>
      <p:sp>
        <p:nvSpPr>
          <p:cNvPr id="1818" name="Google Shape;1818;p121"/>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1819" name="Google Shape;1819;p121"/>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descr="First, an overview of what our planet would look like from space with the naked eye in a simulated future scenario. It shows clouds and sea ice (speed: 1 day/second).&#10;However, digital twins allow us to see much more than we could see with our eyes alone. &#10;The second part (1:20 mins) begins by showing the bathymetry and orography of our planet. Then (1:50 mins), the sea surface temperature in the Pacific is represented for a period of the simulation ranging from an &quot;El Niño&quot; to a &quot;La Niña&quot; phenomenon (speed: 24 days/second).&#10;Later (2:24 mins), we visualise the sea surface currents in different places on the Earth, where the beauty of the eddies can be appreciated (speed: 24 days/second).&#10;The video continues (4:45 minutes), visualising the surface temperature and particles following the wind at a given time.  &#10;In the last part (5:22 mins), surface temperature, wind speed and atmospheric pressure (mean sea level) are shown, and how the daily cycle can resemble the beating of a heart (speed: 1 day/second).&#10;The data come from the simulation of the SSP3-7.0 scenario using the IFS-NEMO model (with a resolution of 4.4 km for the atmosphere and land and 1/12th of a degree for the ocean and sea ice)." id="1820" name="Google Shape;1820;p121" title="DestineECollection">
            <a:hlinkClick r:id="rId3"/>
          </p:cNvPr>
          <p:cNvPicPr preferRelativeResize="0"/>
          <p:nvPr/>
        </p:nvPicPr>
        <p:blipFill>
          <a:blip r:embed="rId4">
            <a:alphaModFix/>
          </a:blip>
          <a:stretch>
            <a:fillRect/>
          </a:stretch>
        </p:blipFill>
        <p:spPr>
          <a:xfrm>
            <a:off x="1587738" y="1112800"/>
            <a:ext cx="5968520" cy="33573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0"/>
                                        </p:tgtEl>
                                        <p:attrNameLst>
                                          <p:attrName>style.visibility</p:attrName>
                                        </p:attrNameLst>
                                      </p:cBhvr>
                                      <p:to>
                                        <p:strVal val="visible"/>
                                      </p:to>
                                    </p:set>
                                    <p:animEffect filter="fade" transition="in">
                                      <p:cBhvr>
                                        <p:cTn dur="1000"/>
                                        <p:tgtEl>
                                          <p:spTgt spid="18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5" name="Shape 1825"/>
        <p:cNvGrpSpPr/>
        <p:nvPr/>
      </p:nvGrpSpPr>
      <p:grpSpPr>
        <a:xfrm>
          <a:off x="0" y="0"/>
          <a:ext cx="0" cy="0"/>
          <a:chOff x="0" y="0"/>
          <a:chExt cx="0" cy="0"/>
        </a:xfrm>
      </p:grpSpPr>
      <p:pic>
        <p:nvPicPr>
          <p:cNvPr descr="1. What is a digital twin-white-left-zero.png" id="1826" name="Google Shape;1826;p122"/>
          <p:cNvPicPr preferRelativeResize="0"/>
          <p:nvPr/>
        </p:nvPicPr>
        <p:blipFill rotWithShape="1">
          <a:blip r:embed="rId3">
            <a:alphaModFix amt="89000"/>
          </a:blip>
          <a:srcRect b="-90" l="0" r="0" t="0"/>
          <a:stretch/>
        </p:blipFill>
        <p:spPr>
          <a:xfrm>
            <a:off x="129675" y="131750"/>
            <a:ext cx="8493251" cy="4777450"/>
          </a:xfrm>
          <a:prstGeom prst="rect">
            <a:avLst/>
          </a:prstGeom>
          <a:noFill/>
          <a:ln>
            <a:noFill/>
          </a:ln>
        </p:spPr>
      </p:pic>
      <p:sp>
        <p:nvSpPr>
          <p:cNvPr id="1827" name="Google Shape;1827;p122"/>
          <p:cNvSpPr txBox="1"/>
          <p:nvPr/>
        </p:nvSpPr>
        <p:spPr>
          <a:xfrm>
            <a:off x="5515375" y="2480850"/>
            <a:ext cx="2447100" cy="85200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000000"/>
              </a:buClr>
              <a:buSzPts val="1680"/>
              <a:buFont typeface="Arial"/>
              <a:buNone/>
            </a:pPr>
            <a:r>
              <a:rPr lang="en" sz="1580">
                <a:solidFill>
                  <a:srgbClr val="213970"/>
                </a:solidFill>
                <a:latin typeface="Rajdhani Medium"/>
                <a:ea typeface="Rajdhani Medium"/>
                <a:cs typeface="Rajdhani Medium"/>
                <a:sym typeface="Rajdhani Medium"/>
              </a:rPr>
              <a:t>Okke van Eck</a:t>
            </a:r>
            <a:endParaRPr sz="1580">
              <a:solidFill>
                <a:srgbClr val="213970"/>
              </a:solidFill>
              <a:latin typeface="Rajdhani Medium"/>
              <a:ea typeface="Rajdhani Medium"/>
              <a:cs typeface="Rajdhani Medium"/>
              <a:sym typeface="Rajdhani Medium"/>
            </a:endParaRPr>
          </a:p>
          <a:p>
            <a:pPr indent="0" lvl="0" marL="0" marR="0" rtl="0" algn="ctr">
              <a:lnSpc>
                <a:spcPct val="70000"/>
              </a:lnSpc>
              <a:spcBef>
                <a:spcPts val="0"/>
              </a:spcBef>
              <a:spcAft>
                <a:spcPts val="0"/>
              </a:spcAft>
              <a:buClr>
                <a:srgbClr val="000000"/>
              </a:buClr>
              <a:buSzPts val="1680"/>
              <a:buFont typeface="Arial"/>
              <a:buNone/>
            </a:pPr>
            <a:r>
              <a:rPr lang="en" sz="1280">
                <a:solidFill>
                  <a:srgbClr val="213970"/>
                </a:solidFill>
                <a:latin typeface="Rajdhani Medium"/>
                <a:ea typeface="Rajdhani Medium"/>
                <a:cs typeface="Rajdhani Medium"/>
                <a:sym typeface="Rajdhani Medium"/>
              </a:rPr>
              <a:t>GPU Research Engineer</a:t>
            </a:r>
            <a:br>
              <a:rPr lang="en" sz="1280">
                <a:solidFill>
                  <a:srgbClr val="213970"/>
                </a:solidFill>
                <a:latin typeface="Rajdhani Medium"/>
                <a:ea typeface="Rajdhani Medium"/>
                <a:cs typeface="Rajdhani Medium"/>
                <a:sym typeface="Rajdhani Medium"/>
              </a:rPr>
            </a:br>
            <a:r>
              <a:rPr lang="en" sz="1280">
                <a:solidFill>
                  <a:srgbClr val="213970"/>
                </a:solidFill>
                <a:latin typeface="Rajdhani Medium"/>
                <a:ea typeface="Rajdhani Medium"/>
                <a:cs typeface="Rajdhani Medium"/>
                <a:sym typeface="Rajdhani Medium"/>
              </a:rPr>
              <a:t>Barcelona Supercomputing Center</a:t>
            </a:r>
            <a:endParaRPr b="0" i="0" sz="1280" u="none" cap="none" strike="noStrike">
              <a:solidFill>
                <a:srgbClr val="213970"/>
              </a:solidFill>
              <a:latin typeface="Rajdhani Medium"/>
              <a:ea typeface="Rajdhani Medium"/>
              <a:cs typeface="Rajdhani Medium"/>
              <a:sym typeface="Rajdhani Medium"/>
            </a:endParaRPr>
          </a:p>
        </p:txBody>
      </p:sp>
      <p:sp>
        <p:nvSpPr>
          <p:cNvPr id="1828" name="Google Shape;1828;p122"/>
          <p:cNvSpPr txBox="1"/>
          <p:nvPr/>
        </p:nvSpPr>
        <p:spPr>
          <a:xfrm>
            <a:off x="4426464" y="1597232"/>
            <a:ext cx="4362300" cy="852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7F7F7F"/>
              </a:buClr>
              <a:buSzPts val="2400"/>
              <a:buFont typeface="Rajdhani Medium"/>
              <a:buNone/>
            </a:pPr>
            <a:r>
              <a:rPr b="1" lang="en" sz="2600">
                <a:solidFill>
                  <a:srgbClr val="073763"/>
                </a:solidFill>
                <a:latin typeface="Rajdhani"/>
                <a:ea typeface="Rajdhani"/>
                <a:cs typeface="Rajdhani"/>
                <a:sym typeface="Rajdhani"/>
              </a:rPr>
              <a:t>Destination Earth</a:t>
            </a:r>
            <a:br>
              <a:rPr b="1" lang="en" sz="2400">
                <a:solidFill>
                  <a:srgbClr val="073763"/>
                </a:solidFill>
                <a:latin typeface="Rajdhani"/>
                <a:ea typeface="Rajdhani"/>
                <a:cs typeface="Rajdhani"/>
                <a:sym typeface="Rajdhani"/>
              </a:rPr>
            </a:br>
            <a:r>
              <a:rPr b="1" lang="en" sz="1900">
                <a:solidFill>
                  <a:srgbClr val="073763"/>
                </a:solidFill>
                <a:latin typeface="Rajdhani"/>
                <a:ea typeface="Rajdhani"/>
                <a:cs typeface="Rajdhani"/>
                <a:sym typeface="Rajdhani"/>
              </a:rPr>
              <a:t>Pioneering the Future with Digital Twins</a:t>
            </a:r>
            <a:endParaRPr b="1" i="0" sz="900" u="none" cap="none" strike="noStrike">
              <a:solidFill>
                <a:srgbClr val="073763"/>
              </a:solidFill>
              <a:latin typeface="Arial"/>
              <a:ea typeface="Arial"/>
              <a:cs typeface="Arial"/>
              <a:sym typeface="Arial"/>
            </a:endParaRPr>
          </a:p>
        </p:txBody>
      </p:sp>
      <p:pic>
        <p:nvPicPr>
          <p:cNvPr id="1829" name="Google Shape;1829;p122"/>
          <p:cNvPicPr preferRelativeResize="0"/>
          <p:nvPr/>
        </p:nvPicPr>
        <p:blipFill rotWithShape="1">
          <a:blip r:embed="rId4">
            <a:alphaModFix/>
          </a:blip>
          <a:srcRect b="17037" l="0" r="0" t="24554"/>
          <a:stretch/>
        </p:blipFill>
        <p:spPr>
          <a:xfrm>
            <a:off x="3600" y="4748700"/>
            <a:ext cx="9136800" cy="394800"/>
          </a:xfrm>
          <a:prstGeom prst="rect">
            <a:avLst/>
          </a:prstGeom>
          <a:noFill/>
          <a:ln>
            <a:noFill/>
          </a:ln>
        </p:spPr>
      </p:pic>
      <p:sp>
        <p:nvSpPr>
          <p:cNvPr id="1830" name="Google Shape;1830;p122"/>
          <p:cNvSpPr txBox="1"/>
          <p:nvPr/>
        </p:nvSpPr>
        <p:spPr>
          <a:xfrm>
            <a:off x="5515388" y="4010588"/>
            <a:ext cx="2447100" cy="292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300"/>
              <a:buFont typeface="Arial"/>
              <a:buNone/>
            </a:pPr>
            <a:r>
              <a:rPr b="1" lang="en" sz="1300">
                <a:solidFill>
                  <a:srgbClr val="494A61"/>
                </a:solidFill>
                <a:latin typeface="Calibri"/>
                <a:ea typeface="Calibri"/>
                <a:cs typeface="Calibri"/>
                <a:sym typeface="Calibri"/>
              </a:rPr>
              <a:t>27</a:t>
            </a:r>
            <a:r>
              <a:rPr b="1" i="0" lang="en" sz="1300" u="none" cap="none" strike="noStrike">
                <a:solidFill>
                  <a:srgbClr val="494A61"/>
                </a:solidFill>
                <a:latin typeface="Calibri"/>
                <a:ea typeface="Calibri"/>
                <a:cs typeface="Calibri"/>
                <a:sym typeface="Calibri"/>
              </a:rPr>
              <a:t>th of </a:t>
            </a:r>
            <a:r>
              <a:rPr b="1" lang="en" sz="1300">
                <a:solidFill>
                  <a:srgbClr val="494A61"/>
                </a:solidFill>
                <a:latin typeface="Calibri"/>
                <a:ea typeface="Calibri"/>
                <a:cs typeface="Calibri"/>
                <a:sym typeface="Calibri"/>
              </a:rPr>
              <a:t>November</a:t>
            </a:r>
            <a:r>
              <a:rPr b="1" i="0" lang="en" sz="1300" u="none" cap="none" strike="noStrike">
                <a:solidFill>
                  <a:srgbClr val="494A61"/>
                </a:solidFill>
                <a:latin typeface="Calibri"/>
                <a:ea typeface="Calibri"/>
                <a:cs typeface="Calibri"/>
                <a:sym typeface="Calibri"/>
              </a:rPr>
              <a:t> 2024, </a:t>
            </a:r>
            <a:r>
              <a:rPr b="1" lang="en" sz="1300">
                <a:solidFill>
                  <a:srgbClr val="494A61"/>
                </a:solidFill>
                <a:latin typeface="Calibri"/>
                <a:ea typeface="Calibri"/>
                <a:cs typeface="Calibri"/>
                <a:sym typeface="Calibri"/>
              </a:rPr>
              <a:t>Bussum</a:t>
            </a:r>
            <a:endParaRPr b="1" i="0" sz="1300" u="none" cap="none" strike="noStrike">
              <a:solidFill>
                <a:srgbClr val="000000"/>
              </a:solidFill>
              <a:latin typeface="Arial"/>
              <a:ea typeface="Arial"/>
              <a:cs typeface="Arial"/>
              <a:sym typeface="Arial"/>
            </a:endParaRPr>
          </a:p>
        </p:txBody>
      </p:sp>
      <p:pic>
        <p:nvPicPr>
          <p:cNvPr id="1831" name="Google Shape;1831;p122"/>
          <p:cNvPicPr preferRelativeResize="0"/>
          <p:nvPr/>
        </p:nvPicPr>
        <p:blipFill rotWithShape="1">
          <a:blip r:embed="rId5">
            <a:alphaModFix/>
          </a:blip>
          <a:srcRect b="32444" l="2742" r="-3925" t="33146"/>
          <a:stretch/>
        </p:blipFill>
        <p:spPr>
          <a:xfrm>
            <a:off x="5847638" y="1152025"/>
            <a:ext cx="1782575" cy="445200"/>
          </a:xfrm>
          <a:prstGeom prst="rect">
            <a:avLst/>
          </a:prstGeom>
          <a:noFill/>
          <a:ln>
            <a:noFill/>
          </a:ln>
        </p:spPr>
      </p:pic>
      <p:sp>
        <p:nvSpPr>
          <p:cNvPr id="1832" name="Google Shape;1832;p122"/>
          <p:cNvSpPr txBox="1"/>
          <p:nvPr/>
        </p:nvSpPr>
        <p:spPr>
          <a:xfrm>
            <a:off x="5771425" y="3421037"/>
            <a:ext cx="1935000" cy="29250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000000"/>
              </a:buClr>
              <a:buSzPts val="1680"/>
              <a:buFont typeface="Arial"/>
              <a:buNone/>
            </a:pPr>
            <a:r>
              <a:rPr lang="en" sz="1250" u="sng">
                <a:solidFill>
                  <a:schemeClr val="hlink"/>
                </a:solidFill>
                <a:latin typeface="Rajdhani Medium"/>
                <a:ea typeface="Rajdhani Medium"/>
                <a:cs typeface="Rajdhani Medium"/>
                <a:sym typeface="Rajdhani Medium"/>
                <a:hlinkClick r:id="rId6"/>
              </a:rPr>
              <a:t>okke.vaneck@bsc.es</a:t>
            </a:r>
            <a:endParaRPr sz="1250">
              <a:solidFill>
                <a:srgbClr val="213970"/>
              </a:solidFill>
              <a:latin typeface="Rajdhani Medium"/>
              <a:ea typeface="Rajdhani Medium"/>
              <a:cs typeface="Rajdhani Medium"/>
              <a:sym typeface="Rajdhani Medium"/>
            </a:endParaRPr>
          </a:p>
          <a:p>
            <a:pPr indent="0" lvl="0" marL="0" marR="0" rtl="0" algn="ctr">
              <a:lnSpc>
                <a:spcPct val="70000"/>
              </a:lnSpc>
              <a:spcBef>
                <a:spcPts val="0"/>
              </a:spcBef>
              <a:spcAft>
                <a:spcPts val="0"/>
              </a:spcAft>
              <a:buClr>
                <a:srgbClr val="000000"/>
              </a:buClr>
              <a:buSzPts val="1680"/>
              <a:buFont typeface="Arial"/>
              <a:buNone/>
            </a:pPr>
            <a:r>
              <a:t/>
            </a:r>
            <a:endParaRPr sz="1250">
              <a:solidFill>
                <a:srgbClr val="213970"/>
              </a:solidFill>
              <a:latin typeface="Rajdhani Medium"/>
              <a:ea typeface="Rajdhani Medium"/>
              <a:cs typeface="Rajdhani Medium"/>
              <a:sym typeface="Rajdhani Medium"/>
            </a:endParaRPr>
          </a:p>
        </p:txBody>
      </p:sp>
      <p:pic>
        <p:nvPicPr>
          <p:cNvPr descr="https://www.linkedin.com/in/okkevaneck/" id="1833" name="Google Shape;1833;p122">
            <a:hlinkClick r:id="rId7"/>
          </p:cNvPr>
          <p:cNvPicPr preferRelativeResize="0"/>
          <p:nvPr/>
        </p:nvPicPr>
        <p:blipFill rotWithShape="1">
          <a:blip r:embed="rId8">
            <a:alphaModFix/>
          </a:blip>
          <a:srcRect b="10517" l="11177" r="10385" t="11576"/>
          <a:stretch/>
        </p:blipFill>
        <p:spPr>
          <a:xfrm>
            <a:off x="6301338" y="3581219"/>
            <a:ext cx="196324" cy="195000"/>
          </a:xfrm>
          <a:prstGeom prst="rect">
            <a:avLst/>
          </a:prstGeom>
          <a:noFill/>
          <a:ln>
            <a:noFill/>
          </a:ln>
        </p:spPr>
      </p:pic>
      <p:pic>
        <p:nvPicPr>
          <p:cNvPr descr="https://github.com/okkevaneck" id="1834" name="Google Shape;1834;p122">
            <a:hlinkClick r:id="rId9"/>
          </p:cNvPr>
          <p:cNvPicPr preferRelativeResize="0"/>
          <p:nvPr/>
        </p:nvPicPr>
        <p:blipFill>
          <a:blip r:embed="rId10">
            <a:alphaModFix/>
          </a:blip>
          <a:stretch>
            <a:fillRect/>
          </a:stretch>
        </p:blipFill>
        <p:spPr>
          <a:xfrm>
            <a:off x="6527637" y="3582961"/>
            <a:ext cx="196326" cy="191520"/>
          </a:xfrm>
          <a:prstGeom prst="rect">
            <a:avLst/>
          </a:prstGeom>
          <a:noFill/>
          <a:ln>
            <a:noFill/>
          </a:ln>
        </p:spPr>
      </p:pic>
      <p:pic>
        <p:nvPicPr>
          <p:cNvPr descr="https://gitlab.com/okkevaneck" id="1835" name="Google Shape;1835;p122">
            <a:hlinkClick r:id="rId11"/>
          </p:cNvPr>
          <p:cNvPicPr preferRelativeResize="0"/>
          <p:nvPr/>
        </p:nvPicPr>
        <p:blipFill rotWithShape="1">
          <a:blip r:embed="rId12">
            <a:alphaModFix/>
          </a:blip>
          <a:srcRect b="9782" l="5018" r="5036" t="10031"/>
          <a:stretch/>
        </p:blipFill>
        <p:spPr>
          <a:xfrm>
            <a:off x="6753937" y="3591207"/>
            <a:ext cx="196324" cy="175024"/>
          </a:xfrm>
          <a:prstGeom prst="rect">
            <a:avLst/>
          </a:prstGeom>
          <a:noFill/>
          <a:ln>
            <a:noFill/>
          </a:ln>
        </p:spPr>
      </p:pic>
      <p:pic>
        <p:nvPicPr>
          <p:cNvPr descr="https://orcid.org/0000-0002-3600-5183" id="1836" name="Google Shape;1836;p122">
            <a:hlinkClick r:id="rId13"/>
          </p:cNvPr>
          <p:cNvPicPr preferRelativeResize="0"/>
          <p:nvPr/>
        </p:nvPicPr>
        <p:blipFill>
          <a:blip r:embed="rId14">
            <a:alphaModFix/>
          </a:blip>
          <a:stretch>
            <a:fillRect/>
          </a:stretch>
        </p:blipFill>
        <p:spPr>
          <a:xfrm>
            <a:off x="6980238" y="3580548"/>
            <a:ext cx="196324" cy="196342"/>
          </a:xfrm>
          <a:prstGeom prst="rect">
            <a:avLst/>
          </a:prstGeom>
          <a:noFill/>
          <a:ln>
            <a:noFill/>
          </a:ln>
        </p:spPr>
      </p:pic>
      <p:pic>
        <p:nvPicPr>
          <p:cNvPr id="1837" name="Google Shape;1837;p122"/>
          <p:cNvPicPr preferRelativeResize="0"/>
          <p:nvPr/>
        </p:nvPicPr>
        <p:blipFill>
          <a:blip r:embed="rId15">
            <a:alphaModFix/>
          </a:blip>
          <a:stretch>
            <a:fillRect/>
          </a:stretch>
        </p:blipFill>
        <p:spPr>
          <a:xfrm>
            <a:off x="6484537" y="0"/>
            <a:ext cx="2583199" cy="394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6"/>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What does it take to run a model?</a:t>
            </a:r>
            <a:endParaRPr/>
          </a:p>
        </p:txBody>
      </p:sp>
      <p:sp>
        <p:nvSpPr>
          <p:cNvPr id="174" name="Google Shape;174;p26"/>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t/>
            </a:r>
            <a:endParaRPr/>
          </a:p>
        </p:txBody>
      </p:sp>
      <p:pic>
        <p:nvPicPr>
          <p:cNvPr id="175" name="Google Shape;175;p26"/>
          <p:cNvPicPr preferRelativeResize="0"/>
          <p:nvPr/>
        </p:nvPicPr>
        <p:blipFill>
          <a:blip r:embed="rId3">
            <a:alphaModFix/>
          </a:blip>
          <a:stretch>
            <a:fillRect/>
          </a:stretch>
        </p:blipFill>
        <p:spPr>
          <a:xfrm>
            <a:off x="833831" y="1000073"/>
            <a:ext cx="1729449" cy="318025"/>
          </a:xfrm>
          <a:prstGeom prst="rect">
            <a:avLst/>
          </a:prstGeom>
          <a:noFill/>
          <a:ln>
            <a:noFill/>
          </a:ln>
        </p:spPr>
      </p:pic>
      <p:sp>
        <p:nvSpPr>
          <p:cNvPr id="176" name="Google Shape;176;p26"/>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177" name="Google Shape;177;p26"/>
          <p:cNvPicPr preferRelativeResize="0"/>
          <p:nvPr/>
        </p:nvPicPr>
        <p:blipFill rotWithShape="1">
          <a:blip r:embed="rId4">
            <a:alphaModFix/>
          </a:blip>
          <a:srcRect b="23059" l="0" r="0" t="0"/>
          <a:stretch/>
        </p:blipFill>
        <p:spPr>
          <a:xfrm>
            <a:off x="2563275" y="1521859"/>
            <a:ext cx="6314126" cy="294824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300"/>
                                        <p:tgtEl>
                                          <p:spTgt spid="174"/>
                                        </p:tgtEl>
                                      </p:cBhvr>
                                    </p:animEffect>
                                  </p:childTnLst>
                                </p:cTn>
                              </p:par>
                              <p:par>
                                <p:cTn fill="hold" nodeType="with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300"/>
                                        <p:tgtEl>
                                          <p:spTgt spid="175"/>
                                        </p:tgtEl>
                                      </p:cBhvr>
                                    </p:animEffect>
                                  </p:childTnLst>
                                </p:cTn>
                              </p:par>
                              <p:par>
                                <p:cTn fill="hold" nodeType="with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300"/>
                                        <p:tgtEl>
                                          <p:spTgt spid="1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7"/>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What does it take to run a model?</a:t>
            </a:r>
            <a:endParaRPr/>
          </a:p>
        </p:txBody>
      </p:sp>
      <p:sp>
        <p:nvSpPr>
          <p:cNvPr id="183" name="Google Shape;183;p27"/>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t/>
            </a:r>
            <a:endParaRPr/>
          </a:p>
        </p:txBody>
      </p:sp>
      <p:pic>
        <p:nvPicPr>
          <p:cNvPr id="184" name="Google Shape;184;p27"/>
          <p:cNvPicPr preferRelativeResize="0"/>
          <p:nvPr/>
        </p:nvPicPr>
        <p:blipFill>
          <a:blip r:embed="rId3">
            <a:alphaModFix/>
          </a:blip>
          <a:stretch>
            <a:fillRect/>
          </a:stretch>
        </p:blipFill>
        <p:spPr>
          <a:xfrm>
            <a:off x="833831" y="1000073"/>
            <a:ext cx="1729449" cy="318025"/>
          </a:xfrm>
          <a:prstGeom prst="rect">
            <a:avLst/>
          </a:prstGeom>
          <a:noFill/>
          <a:ln>
            <a:noFill/>
          </a:ln>
        </p:spPr>
      </p:pic>
      <p:sp>
        <p:nvSpPr>
          <p:cNvPr id="185" name="Google Shape;185;p27"/>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186" name="Google Shape;186;p27"/>
          <p:cNvPicPr preferRelativeResize="0"/>
          <p:nvPr/>
        </p:nvPicPr>
        <p:blipFill rotWithShape="1">
          <a:blip r:embed="rId4">
            <a:alphaModFix/>
          </a:blip>
          <a:srcRect b="23059" l="0" r="0" t="0"/>
          <a:stretch/>
        </p:blipFill>
        <p:spPr>
          <a:xfrm>
            <a:off x="2563275" y="1521859"/>
            <a:ext cx="6314126" cy="2948241"/>
          </a:xfrm>
          <a:prstGeom prst="rect">
            <a:avLst/>
          </a:prstGeom>
          <a:noFill/>
          <a:ln>
            <a:noFill/>
          </a:ln>
        </p:spPr>
      </p:pic>
      <p:pic>
        <p:nvPicPr>
          <p:cNvPr id="187" name="Google Shape;187;p27"/>
          <p:cNvPicPr preferRelativeResize="0"/>
          <p:nvPr/>
        </p:nvPicPr>
        <p:blipFill rotWithShape="1">
          <a:blip r:embed="rId5">
            <a:alphaModFix/>
          </a:blip>
          <a:srcRect b="0" l="0" r="0" t="0"/>
          <a:stretch/>
        </p:blipFill>
        <p:spPr>
          <a:xfrm>
            <a:off x="5943600" y="2012800"/>
            <a:ext cx="2933800" cy="2457300"/>
          </a:xfrm>
          <a:prstGeom prst="rect">
            <a:avLst/>
          </a:prstGeom>
          <a:noFill/>
          <a:ln>
            <a:noFill/>
          </a:ln>
        </p:spPr>
      </p:pic>
      <p:pic>
        <p:nvPicPr>
          <p:cNvPr descr="A computer screen shot of a computer&#10;&#10;Description automatically generated" id="188" name="Google Shape;188;p27"/>
          <p:cNvPicPr preferRelativeResize="0"/>
          <p:nvPr/>
        </p:nvPicPr>
        <p:blipFill rotWithShape="1">
          <a:blip r:embed="rId6">
            <a:alphaModFix/>
          </a:blip>
          <a:srcRect b="0" l="25509" r="21947" t="74861"/>
          <a:stretch/>
        </p:blipFill>
        <p:spPr>
          <a:xfrm>
            <a:off x="275875" y="3710325"/>
            <a:ext cx="2238724" cy="759776"/>
          </a:xfrm>
          <a:prstGeom prst="rect">
            <a:avLst/>
          </a:prstGeom>
          <a:noFill/>
          <a:ln>
            <a:noFill/>
          </a:ln>
        </p:spPr>
      </p:pic>
      <p:pic>
        <p:nvPicPr>
          <p:cNvPr descr="A computer screen shot of a computer&#10;&#10;Description automatically generated" id="189" name="Google Shape;189;p27"/>
          <p:cNvPicPr preferRelativeResize="0"/>
          <p:nvPr/>
        </p:nvPicPr>
        <p:blipFill rotWithShape="1">
          <a:blip r:embed="rId6">
            <a:alphaModFix/>
          </a:blip>
          <a:srcRect b="10286" l="79108" r="4782" t="80650"/>
          <a:stretch/>
        </p:blipFill>
        <p:spPr>
          <a:xfrm>
            <a:off x="1052063" y="3436425"/>
            <a:ext cx="686352" cy="27389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300"/>
                                        <p:tgtEl>
                                          <p:spTgt spid="188"/>
                                        </p:tgtEl>
                                      </p:cBhvr>
                                    </p:animEffect>
                                  </p:childTnLst>
                                </p:cTn>
                              </p:par>
                              <p:par>
                                <p:cTn fill="hold" nodeType="with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300"/>
                                        <p:tgtEl>
                                          <p:spTgt spid="1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pic>
        <p:nvPicPr>
          <p:cNvPr id="194" name="Google Shape;194;p28"/>
          <p:cNvPicPr preferRelativeResize="0"/>
          <p:nvPr/>
        </p:nvPicPr>
        <p:blipFill rotWithShape="1">
          <a:blip r:embed="rId3">
            <a:alphaModFix/>
          </a:blip>
          <a:srcRect b="23059" l="0" r="0" t="0"/>
          <a:stretch/>
        </p:blipFill>
        <p:spPr>
          <a:xfrm>
            <a:off x="2563275" y="1521859"/>
            <a:ext cx="6314126" cy="2948241"/>
          </a:xfrm>
          <a:prstGeom prst="rect">
            <a:avLst/>
          </a:prstGeom>
          <a:noFill/>
          <a:ln>
            <a:noFill/>
          </a:ln>
        </p:spPr>
      </p:pic>
      <p:sp>
        <p:nvSpPr>
          <p:cNvPr id="195" name="Google Shape;195;p28"/>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t/>
            </a:r>
            <a:endParaRPr/>
          </a:p>
        </p:txBody>
      </p:sp>
      <p:sp>
        <p:nvSpPr>
          <p:cNvPr id="196" name="Google Shape;196;p28"/>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What does it take to run a model?</a:t>
            </a:r>
            <a:endParaRPr/>
          </a:p>
        </p:txBody>
      </p:sp>
      <p:pic>
        <p:nvPicPr>
          <p:cNvPr id="197" name="Google Shape;197;p28"/>
          <p:cNvPicPr preferRelativeResize="0"/>
          <p:nvPr/>
        </p:nvPicPr>
        <p:blipFill>
          <a:blip r:embed="rId4">
            <a:alphaModFix/>
          </a:blip>
          <a:stretch>
            <a:fillRect/>
          </a:stretch>
        </p:blipFill>
        <p:spPr>
          <a:xfrm>
            <a:off x="833831" y="1000073"/>
            <a:ext cx="1729449" cy="318025"/>
          </a:xfrm>
          <a:prstGeom prst="rect">
            <a:avLst/>
          </a:prstGeom>
          <a:noFill/>
          <a:ln>
            <a:noFill/>
          </a:ln>
        </p:spPr>
      </p:pic>
      <p:sp>
        <p:nvSpPr>
          <p:cNvPr id="198" name="Google Shape;198;p28"/>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199" name="Google Shape;199;p28"/>
          <p:cNvPicPr preferRelativeResize="0"/>
          <p:nvPr/>
        </p:nvPicPr>
        <p:blipFill>
          <a:blip r:embed="rId5">
            <a:alphaModFix/>
          </a:blip>
          <a:stretch>
            <a:fillRect/>
          </a:stretch>
        </p:blipFill>
        <p:spPr>
          <a:xfrm>
            <a:off x="2563266" y="1870734"/>
            <a:ext cx="4562025" cy="3477450"/>
          </a:xfrm>
          <a:prstGeom prst="rect">
            <a:avLst/>
          </a:prstGeom>
          <a:noFill/>
          <a:ln>
            <a:noFill/>
          </a:ln>
        </p:spPr>
      </p:pic>
      <p:pic>
        <p:nvPicPr>
          <p:cNvPr descr="A computer screen shot of a computer&#10;&#10;Description automatically generated" id="200" name="Google Shape;200;p28"/>
          <p:cNvPicPr preferRelativeResize="0"/>
          <p:nvPr/>
        </p:nvPicPr>
        <p:blipFill rotWithShape="1">
          <a:blip r:embed="rId6">
            <a:alphaModFix/>
          </a:blip>
          <a:srcRect b="0" l="25509" r="21947" t="74861"/>
          <a:stretch/>
        </p:blipFill>
        <p:spPr>
          <a:xfrm>
            <a:off x="275875" y="3710325"/>
            <a:ext cx="2238724" cy="759776"/>
          </a:xfrm>
          <a:prstGeom prst="rect">
            <a:avLst/>
          </a:prstGeom>
          <a:noFill/>
          <a:ln>
            <a:noFill/>
          </a:ln>
        </p:spPr>
      </p:pic>
      <p:pic>
        <p:nvPicPr>
          <p:cNvPr descr="A computer screen shot of a computer&#10;&#10;Description automatically generated" id="201" name="Google Shape;201;p28"/>
          <p:cNvPicPr preferRelativeResize="0"/>
          <p:nvPr/>
        </p:nvPicPr>
        <p:blipFill rotWithShape="1">
          <a:blip r:embed="rId6">
            <a:alphaModFix/>
          </a:blip>
          <a:srcRect b="10286" l="79108" r="4782" t="80650"/>
          <a:stretch/>
        </p:blipFill>
        <p:spPr>
          <a:xfrm>
            <a:off x="1052063" y="3436425"/>
            <a:ext cx="686352" cy="2738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p29"/>
          <p:cNvPicPr preferRelativeResize="0"/>
          <p:nvPr/>
        </p:nvPicPr>
        <p:blipFill rotWithShape="1">
          <a:blip r:embed="rId3">
            <a:alphaModFix/>
          </a:blip>
          <a:srcRect b="23059" l="0" r="0" t="0"/>
          <a:stretch/>
        </p:blipFill>
        <p:spPr>
          <a:xfrm>
            <a:off x="2563275" y="1521859"/>
            <a:ext cx="6314126" cy="2948241"/>
          </a:xfrm>
          <a:prstGeom prst="rect">
            <a:avLst/>
          </a:prstGeom>
          <a:noFill/>
          <a:ln>
            <a:noFill/>
          </a:ln>
        </p:spPr>
      </p:pic>
      <p:sp>
        <p:nvSpPr>
          <p:cNvPr id="207" name="Google Shape;207;p29"/>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t/>
            </a:r>
            <a:endParaRPr/>
          </a:p>
        </p:txBody>
      </p:sp>
      <p:sp>
        <p:nvSpPr>
          <p:cNvPr id="208" name="Google Shape;208;p29"/>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What does it take to run a model?</a:t>
            </a:r>
            <a:endParaRPr/>
          </a:p>
        </p:txBody>
      </p:sp>
      <p:pic>
        <p:nvPicPr>
          <p:cNvPr id="209" name="Google Shape;209;p29"/>
          <p:cNvPicPr preferRelativeResize="0"/>
          <p:nvPr/>
        </p:nvPicPr>
        <p:blipFill>
          <a:blip r:embed="rId4">
            <a:alphaModFix/>
          </a:blip>
          <a:stretch>
            <a:fillRect/>
          </a:stretch>
        </p:blipFill>
        <p:spPr>
          <a:xfrm>
            <a:off x="833831" y="1000073"/>
            <a:ext cx="1729449" cy="318025"/>
          </a:xfrm>
          <a:prstGeom prst="rect">
            <a:avLst/>
          </a:prstGeom>
          <a:noFill/>
          <a:ln>
            <a:noFill/>
          </a:ln>
        </p:spPr>
      </p:pic>
      <p:sp>
        <p:nvSpPr>
          <p:cNvPr id="210" name="Google Shape;210;p29"/>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211" name="Google Shape;211;p29"/>
          <p:cNvPicPr preferRelativeResize="0"/>
          <p:nvPr/>
        </p:nvPicPr>
        <p:blipFill>
          <a:blip r:embed="rId5">
            <a:alphaModFix/>
          </a:blip>
          <a:stretch>
            <a:fillRect/>
          </a:stretch>
        </p:blipFill>
        <p:spPr>
          <a:xfrm>
            <a:off x="2563266" y="1870734"/>
            <a:ext cx="4562025" cy="3477450"/>
          </a:xfrm>
          <a:prstGeom prst="rect">
            <a:avLst/>
          </a:prstGeom>
          <a:noFill/>
          <a:ln>
            <a:noFill/>
          </a:ln>
        </p:spPr>
      </p:pic>
      <p:pic>
        <p:nvPicPr>
          <p:cNvPr id="212" name="Google Shape;212;p29" title="lw_down_healpix.mp4">
            <a:hlinkClick r:id="rId6"/>
          </p:cNvPr>
          <p:cNvPicPr preferRelativeResize="0"/>
          <p:nvPr/>
        </p:nvPicPr>
        <p:blipFill>
          <a:blip r:embed="rId7">
            <a:alphaModFix/>
          </a:blip>
          <a:stretch>
            <a:fillRect/>
          </a:stretch>
        </p:blipFill>
        <p:spPr>
          <a:xfrm>
            <a:off x="279413" y="1540363"/>
            <a:ext cx="2231675" cy="1673775"/>
          </a:xfrm>
          <a:prstGeom prst="rect">
            <a:avLst/>
          </a:prstGeom>
          <a:noFill/>
          <a:ln>
            <a:noFill/>
          </a:ln>
        </p:spPr>
      </p:pic>
      <p:pic>
        <p:nvPicPr>
          <p:cNvPr descr="A computer screen shot of a computer&#10;&#10;Description automatically generated" id="213" name="Google Shape;213;p29"/>
          <p:cNvPicPr preferRelativeResize="0"/>
          <p:nvPr/>
        </p:nvPicPr>
        <p:blipFill rotWithShape="1">
          <a:blip r:embed="rId8">
            <a:alphaModFix/>
          </a:blip>
          <a:srcRect b="0" l="25509" r="21947" t="74861"/>
          <a:stretch/>
        </p:blipFill>
        <p:spPr>
          <a:xfrm>
            <a:off x="275875" y="3710325"/>
            <a:ext cx="2238724" cy="759776"/>
          </a:xfrm>
          <a:prstGeom prst="rect">
            <a:avLst/>
          </a:prstGeom>
          <a:noFill/>
          <a:ln>
            <a:noFill/>
          </a:ln>
        </p:spPr>
      </p:pic>
      <p:pic>
        <p:nvPicPr>
          <p:cNvPr descr="A computer screen shot of a computer&#10;&#10;Description automatically generated" id="214" name="Google Shape;214;p29"/>
          <p:cNvPicPr preferRelativeResize="0"/>
          <p:nvPr/>
        </p:nvPicPr>
        <p:blipFill rotWithShape="1">
          <a:blip r:embed="rId8">
            <a:alphaModFix/>
          </a:blip>
          <a:srcRect b="10286" l="79108" r="4782" t="80650"/>
          <a:stretch/>
        </p:blipFill>
        <p:spPr>
          <a:xfrm>
            <a:off x="1052063" y="3436425"/>
            <a:ext cx="686352" cy="27389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1000"/>
                                        <p:tgtEl>
                                          <p:spTgt spid="2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pic>
        <p:nvPicPr>
          <p:cNvPr id="219" name="Google Shape;219;p30"/>
          <p:cNvPicPr preferRelativeResize="0"/>
          <p:nvPr/>
        </p:nvPicPr>
        <p:blipFill rotWithShape="1">
          <a:blip r:embed="rId3">
            <a:alphaModFix/>
          </a:blip>
          <a:srcRect b="23059" l="0" r="0" t="0"/>
          <a:stretch/>
        </p:blipFill>
        <p:spPr>
          <a:xfrm>
            <a:off x="2563275" y="1521859"/>
            <a:ext cx="6314126" cy="2948241"/>
          </a:xfrm>
          <a:prstGeom prst="rect">
            <a:avLst/>
          </a:prstGeom>
          <a:noFill/>
          <a:ln>
            <a:noFill/>
          </a:ln>
        </p:spPr>
      </p:pic>
      <p:sp>
        <p:nvSpPr>
          <p:cNvPr id="220" name="Google Shape;220;p30"/>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t/>
            </a:r>
            <a:endParaRPr/>
          </a:p>
        </p:txBody>
      </p:sp>
      <p:sp>
        <p:nvSpPr>
          <p:cNvPr id="221" name="Google Shape;221;p30"/>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What does it take to run a model?</a:t>
            </a:r>
            <a:endParaRPr/>
          </a:p>
        </p:txBody>
      </p:sp>
      <p:pic>
        <p:nvPicPr>
          <p:cNvPr id="222" name="Google Shape;222;p30"/>
          <p:cNvPicPr preferRelativeResize="0"/>
          <p:nvPr/>
        </p:nvPicPr>
        <p:blipFill>
          <a:blip r:embed="rId4">
            <a:alphaModFix/>
          </a:blip>
          <a:stretch>
            <a:fillRect/>
          </a:stretch>
        </p:blipFill>
        <p:spPr>
          <a:xfrm>
            <a:off x="833831" y="1000073"/>
            <a:ext cx="1729449" cy="318025"/>
          </a:xfrm>
          <a:prstGeom prst="rect">
            <a:avLst/>
          </a:prstGeom>
          <a:noFill/>
          <a:ln>
            <a:noFill/>
          </a:ln>
        </p:spPr>
      </p:pic>
      <p:sp>
        <p:nvSpPr>
          <p:cNvPr id="223" name="Google Shape;223;p30"/>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224" name="Google Shape;224;p30"/>
          <p:cNvPicPr preferRelativeResize="0"/>
          <p:nvPr/>
        </p:nvPicPr>
        <p:blipFill>
          <a:blip r:embed="rId5">
            <a:alphaModFix/>
          </a:blip>
          <a:stretch>
            <a:fillRect/>
          </a:stretch>
        </p:blipFill>
        <p:spPr>
          <a:xfrm>
            <a:off x="2563266" y="1870734"/>
            <a:ext cx="4562025" cy="3477450"/>
          </a:xfrm>
          <a:prstGeom prst="rect">
            <a:avLst/>
          </a:prstGeom>
          <a:noFill/>
          <a:ln>
            <a:noFill/>
          </a:ln>
        </p:spPr>
      </p:pic>
      <p:pic>
        <p:nvPicPr>
          <p:cNvPr id="225" name="Google Shape;225;p30"/>
          <p:cNvPicPr preferRelativeResize="0"/>
          <p:nvPr/>
        </p:nvPicPr>
        <p:blipFill>
          <a:blip r:embed="rId6">
            <a:alphaModFix/>
          </a:blip>
          <a:stretch>
            <a:fillRect/>
          </a:stretch>
        </p:blipFill>
        <p:spPr>
          <a:xfrm>
            <a:off x="275876" y="1540376"/>
            <a:ext cx="2231675" cy="1682054"/>
          </a:xfrm>
          <a:prstGeom prst="rect">
            <a:avLst/>
          </a:prstGeom>
          <a:noFill/>
          <a:ln>
            <a:noFill/>
          </a:ln>
        </p:spPr>
      </p:pic>
      <p:pic>
        <p:nvPicPr>
          <p:cNvPr descr="A computer screen shot of a computer&#10;&#10;Description automatically generated" id="226" name="Google Shape;226;p30"/>
          <p:cNvPicPr preferRelativeResize="0"/>
          <p:nvPr/>
        </p:nvPicPr>
        <p:blipFill rotWithShape="1">
          <a:blip r:embed="rId7">
            <a:alphaModFix/>
          </a:blip>
          <a:srcRect b="0" l="25509" r="21947" t="74861"/>
          <a:stretch/>
        </p:blipFill>
        <p:spPr>
          <a:xfrm>
            <a:off x="275875" y="3710325"/>
            <a:ext cx="2238724" cy="759776"/>
          </a:xfrm>
          <a:prstGeom prst="rect">
            <a:avLst/>
          </a:prstGeom>
          <a:noFill/>
          <a:ln>
            <a:noFill/>
          </a:ln>
        </p:spPr>
      </p:pic>
      <p:pic>
        <p:nvPicPr>
          <p:cNvPr descr="A computer screen shot of a computer&#10;&#10;Description automatically generated" id="227" name="Google Shape;227;p30"/>
          <p:cNvPicPr preferRelativeResize="0"/>
          <p:nvPr/>
        </p:nvPicPr>
        <p:blipFill rotWithShape="1">
          <a:blip r:embed="rId7">
            <a:alphaModFix/>
          </a:blip>
          <a:srcRect b="10286" l="79108" r="4782" t="80650"/>
          <a:stretch/>
        </p:blipFill>
        <p:spPr>
          <a:xfrm>
            <a:off x="1052063" y="3436425"/>
            <a:ext cx="686352" cy="2738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31"/>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What does it take to run a model?</a:t>
            </a:r>
            <a:endParaRPr/>
          </a:p>
        </p:txBody>
      </p:sp>
      <p:sp>
        <p:nvSpPr>
          <p:cNvPr id="233" name="Google Shape;233;p31"/>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t/>
            </a:r>
            <a:endParaRPr/>
          </a:p>
        </p:txBody>
      </p:sp>
      <p:pic>
        <p:nvPicPr>
          <p:cNvPr id="234" name="Google Shape;234;p31"/>
          <p:cNvPicPr preferRelativeResize="0"/>
          <p:nvPr/>
        </p:nvPicPr>
        <p:blipFill>
          <a:blip r:embed="rId3">
            <a:alphaModFix/>
          </a:blip>
          <a:stretch>
            <a:fillRect/>
          </a:stretch>
        </p:blipFill>
        <p:spPr>
          <a:xfrm>
            <a:off x="833831" y="1000073"/>
            <a:ext cx="1729449" cy="318025"/>
          </a:xfrm>
          <a:prstGeom prst="rect">
            <a:avLst/>
          </a:prstGeom>
          <a:noFill/>
          <a:ln>
            <a:noFill/>
          </a:ln>
        </p:spPr>
      </p:pic>
      <p:sp>
        <p:nvSpPr>
          <p:cNvPr id="235" name="Google Shape;235;p31"/>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236" name="Google Shape;236;p31"/>
          <p:cNvPicPr preferRelativeResize="0"/>
          <p:nvPr/>
        </p:nvPicPr>
        <p:blipFill rotWithShape="1">
          <a:blip r:embed="rId4">
            <a:alphaModFix/>
          </a:blip>
          <a:srcRect b="23059" l="0" r="0" t="0"/>
          <a:stretch/>
        </p:blipFill>
        <p:spPr>
          <a:xfrm>
            <a:off x="2563275" y="1521859"/>
            <a:ext cx="6314126" cy="2948241"/>
          </a:xfrm>
          <a:prstGeom prst="rect">
            <a:avLst/>
          </a:prstGeom>
          <a:noFill/>
          <a:ln>
            <a:noFill/>
          </a:ln>
        </p:spPr>
      </p:pic>
      <p:pic>
        <p:nvPicPr>
          <p:cNvPr descr="A computer screen shot of a computer&#10;&#10;Description automatically generated" id="237" name="Google Shape;237;p31"/>
          <p:cNvPicPr preferRelativeResize="0"/>
          <p:nvPr/>
        </p:nvPicPr>
        <p:blipFill rotWithShape="1">
          <a:blip r:embed="rId5">
            <a:alphaModFix/>
          </a:blip>
          <a:srcRect b="0" l="25509" r="21947" t="74861"/>
          <a:stretch/>
        </p:blipFill>
        <p:spPr>
          <a:xfrm>
            <a:off x="275875" y="3710325"/>
            <a:ext cx="2238724" cy="759776"/>
          </a:xfrm>
          <a:prstGeom prst="rect">
            <a:avLst/>
          </a:prstGeom>
          <a:noFill/>
          <a:ln>
            <a:noFill/>
          </a:ln>
        </p:spPr>
      </p:pic>
      <p:pic>
        <p:nvPicPr>
          <p:cNvPr descr="A computer screen shot of a computer&#10;&#10;Description automatically generated" id="238" name="Google Shape;238;p31"/>
          <p:cNvPicPr preferRelativeResize="0"/>
          <p:nvPr/>
        </p:nvPicPr>
        <p:blipFill rotWithShape="1">
          <a:blip r:embed="rId5">
            <a:alphaModFix/>
          </a:blip>
          <a:srcRect b="10286" l="79108" r="4782" t="80650"/>
          <a:stretch/>
        </p:blipFill>
        <p:spPr>
          <a:xfrm>
            <a:off x="1052063" y="3436425"/>
            <a:ext cx="686352" cy="273899"/>
          </a:xfrm>
          <a:prstGeom prst="rect">
            <a:avLst/>
          </a:prstGeom>
          <a:noFill/>
          <a:ln>
            <a:noFill/>
          </a:ln>
        </p:spPr>
      </p:pic>
      <p:pic>
        <p:nvPicPr>
          <p:cNvPr id="239" name="Google Shape;239;p31"/>
          <p:cNvPicPr preferRelativeResize="0"/>
          <p:nvPr/>
        </p:nvPicPr>
        <p:blipFill>
          <a:blip r:embed="rId6">
            <a:alphaModFix/>
          </a:blip>
          <a:stretch>
            <a:fillRect/>
          </a:stretch>
        </p:blipFill>
        <p:spPr>
          <a:xfrm>
            <a:off x="275876" y="1540376"/>
            <a:ext cx="2231675" cy="168205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32"/>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What does it take to run a model?</a:t>
            </a:r>
            <a:endParaRPr/>
          </a:p>
        </p:txBody>
      </p:sp>
      <p:sp>
        <p:nvSpPr>
          <p:cNvPr id="245" name="Google Shape;245;p32"/>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t/>
            </a:r>
            <a:endParaRPr/>
          </a:p>
        </p:txBody>
      </p:sp>
      <p:pic>
        <p:nvPicPr>
          <p:cNvPr id="246" name="Google Shape;246;p32"/>
          <p:cNvPicPr preferRelativeResize="0"/>
          <p:nvPr/>
        </p:nvPicPr>
        <p:blipFill>
          <a:blip r:embed="rId3">
            <a:alphaModFix/>
          </a:blip>
          <a:stretch>
            <a:fillRect/>
          </a:stretch>
        </p:blipFill>
        <p:spPr>
          <a:xfrm>
            <a:off x="833831" y="1000073"/>
            <a:ext cx="1729449" cy="318025"/>
          </a:xfrm>
          <a:prstGeom prst="rect">
            <a:avLst/>
          </a:prstGeom>
          <a:noFill/>
          <a:ln>
            <a:noFill/>
          </a:ln>
        </p:spPr>
      </p:pic>
      <p:sp>
        <p:nvSpPr>
          <p:cNvPr id="247" name="Google Shape;247;p32"/>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248" name="Google Shape;248;p32"/>
          <p:cNvPicPr preferRelativeResize="0"/>
          <p:nvPr/>
        </p:nvPicPr>
        <p:blipFill rotWithShape="1">
          <a:blip r:embed="rId4">
            <a:alphaModFix/>
          </a:blip>
          <a:srcRect b="23059" l="0" r="0" t="0"/>
          <a:stretch/>
        </p:blipFill>
        <p:spPr>
          <a:xfrm>
            <a:off x="2563275" y="1521859"/>
            <a:ext cx="6314126" cy="2948241"/>
          </a:xfrm>
          <a:prstGeom prst="rect">
            <a:avLst/>
          </a:prstGeom>
          <a:noFill/>
          <a:ln>
            <a:noFill/>
          </a:ln>
        </p:spPr>
      </p:pic>
      <p:pic>
        <p:nvPicPr>
          <p:cNvPr descr="A computer screen shot of a computer&#10;&#10;Description automatically generated" id="249" name="Google Shape;249;p32"/>
          <p:cNvPicPr preferRelativeResize="0"/>
          <p:nvPr/>
        </p:nvPicPr>
        <p:blipFill rotWithShape="1">
          <a:blip r:embed="rId5">
            <a:alphaModFix/>
          </a:blip>
          <a:srcRect b="0" l="25509" r="21947" t="74861"/>
          <a:stretch/>
        </p:blipFill>
        <p:spPr>
          <a:xfrm>
            <a:off x="275875" y="3710325"/>
            <a:ext cx="2238724" cy="759776"/>
          </a:xfrm>
          <a:prstGeom prst="rect">
            <a:avLst/>
          </a:prstGeom>
          <a:noFill/>
          <a:ln>
            <a:noFill/>
          </a:ln>
        </p:spPr>
      </p:pic>
      <p:pic>
        <p:nvPicPr>
          <p:cNvPr descr="A computer screen shot of a computer&#10;&#10;Description automatically generated" id="250" name="Google Shape;250;p32"/>
          <p:cNvPicPr preferRelativeResize="0"/>
          <p:nvPr/>
        </p:nvPicPr>
        <p:blipFill rotWithShape="1">
          <a:blip r:embed="rId5">
            <a:alphaModFix/>
          </a:blip>
          <a:srcRect b="10286" l="79108" r="4782" t="80650"/>
          <a:stretch/>
        </p:blipFill>
        <p:spPr>
          <a:xfrm>
            <a:off x="1052063" y="3436425"/>
            <a:ext cx="686352" cy="273899"/>
          </a:xfrm>
          <a:prstGeom prst="rect">
            <a:avLst/>
          </a:prstGeom>
          <a:noFill/>
          <a:ln>
            <a:noFill/>
          </a:ln>
        </p:spPr>
      </p:pic>
      <p:pic>
        <p:nvPicPr>
          <p:cNvPr id="251" name="Google Shape;251;p32"/>
          <p:cNvPicPr preferRelativeResize="0"/>
          <p:nvPr/>
        </p:nvPicPr>
        <p:blipFill>
          <a:blip r:embed="rId6">
            <a:alphaModFix/>
          </a:blip>
          <a:stretch>
            <a:fillRect/>
          </a:stretch>
        </p:blipFill>
        <p:spPr>
          <a:xfrm>
            <a:off x="275876" y="1540376"/>
            <a:ext cx="2231675" cy="1682054"/>
          </a:xfrm>
          <a:prstGeom prst="rect">
            <a:avLst/>
          </a:prstGeom>
          <a:noFill/>
          <a:ln>
            <a:noFill/>
          </a:ln>
        </p:spPr>
      </p:pic>
      <p:pic>
        <p:nvPicPr>
          <p:cNvPr id="252" name="Google Shape;252;p32" title="Comparison of EC-Earth simulations' using different resolutions.mp4">
            <a:hlinkClick r:id="rId7"/>
          </p:cNvPr>
          <p:cNvPicPr preferRelativeResize="0"/>
          <p:nvPr/>
        </p:nvPicPr>
        <p:blipFill>
          <a:blip r:embed="rId8">
            <a:alphaModFix/>
          </a:blip>
          <a:stretch>
            <a:fillRect/>
          </a:stretch>
        </p:blipFill>
        <p:spPr>
          <a:xfrm>
            <a:off x="1761050" y="1206688"/>
            <a:ext cx="5634701" cy="31695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1000"/>
                                        <p:tgtEl>
                                          <p:spTgt spid="2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33"/>
          <p:cNvSpPr txBox="1"/>
          <p:nvPr>
            <p:ph type="title"/>
          </p:nvPr>
        </p:nvSpPr>
        <p:spPr>
          <a:xfrm>
            <a:off x="279400" y="547850"/>
            <a:ext cx="8598000" cy="39222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
              <a:t>Performance Engineering</a:t>
            </a:r>
            <a:endParaRPr/>
          </a:p>
        </p:txBody>
      </p:sp>
      <p:sp>
        <p:nvSpPr>
          <p:cNvPr id="258" name="Google Shape;258;p33"/>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34"/>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Performance Engineering</a:t>
            </a:r>
            <a:endParaRPr/>
          </a:p>
        </p:txBody>
      </p:sp>
      <p:sp>
        <p:nvSpPr>
          <p:cNvPr id="264" name="Google Shape;264;p34"/>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ctr">
              <a:spcBef>
                <a:spcPts val="400"/>
              </a:spcBef>
              <a:spcAft>
                <a:spcPts val="0"/>
              </a:spcAft>
              <a:buNone/>
            </a:pPr>
            <a:r>
              <a:rPr lang="en" sz="2700">
                <a:solidFill>
                  <a:srgbClr val="4B83E1"/>
                </a:solidFill>
                <a:latin typeface="Caveat Brush"/>
                <a:ea typeface="Caveat Brush"/>
                <a:cs typeface="Caveat Brush"/>
                <a:sym typeface="Caveat Brush"/>
              </a:rPr>
              <a:t>“I paid for the whole PC, I'm gonna use the whole PC”</a:t>
            </a:r>
            <a:endParaRPr sz="2700">
              <a:solidFill>
                <a:srgbClr val="4B83E1"/>
              </a:solidFill>
              <a:latin typeface="Caveat Brush"/>
              <a:ea typeface="Caveat Brush"/>
              <a:cs typeface="Caveat Brush"/>
              <a:sym typeface="Caveat Brush"/>
            </a:endParaRPr>
          </a:p>
        </p:txBody>
      </p:sp>
      <p:pic>
        <p:nvPicPr>
          <p:cNvPr id="265" name="Google Shape;265;p34"/>
          <p:cNvPicPr preferRelativeResize="0"/>
          <p:nvPr/>
        </p:nvPicPr>
        <p:blipFill rotWithShape="1">
          <a:blip r:embed="rId3">
            <a:alphaModFix/>
          </a:blip>
          <a:srcRect b="0" l="0" r="0" t="14295"/>
          <a:stretch/>
        </p:blipFill>
        <p:spPr>
          <a:xfrm>
            <a:off x="1385325" y="1880600"/>
            <a:ext cx="2493045" cy="2136650"/>
          </a:xfrm>
          <a:prstGeom prst="rect">
            <a:avLst/>
          </a:prstGeom>
          <a:noFill/>
          <a:ln>
            <a:noFill/>
          </a:ln>
        </p:spPr>
      </p:pic>
      <p:pic>
        <p:nvPicPr>
          <p:cNvPr id="266" name="Google Shape;266;p34"/>
          <p:cNvPicPr preferRelativeResize="0"/>
          <p:nvPr/>
        </p:nvPicPr>
        <p:blipFill>
          <a:blip r:embed="rId4">
            <a:alphaModFix/>
          </a:blip>
          <a:stretch>
            <a:fillRect/>
          </a:stretch>
        </p:blipFill>
        <p:spPr>
          <a:xfrm>
            <a:off x="3981675" y="1997675"/>
            <a:ext cx="3777003" cy="2019575"/>
          </a:xfrm>
          <a:prstGeom prst="rect">
            <a:avLst/>
          </a:prstGeom>
          <a:noFill/>
          <a:ln>
            <a:noFill/>
          </a:ln>
        </p:spPr>
      </p:pic>
      <p:sp>
        <p:nvSpPr>
          <p:cNvPr id="267" name="Google Shape;267;p34"/>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268" name="Google Shape;268;p34"/>
          <p:cNvSpPr/>
          <p:nvPr/>
        </p:nvSpPr>
        <p:spPr>
          <a:xfrm>
            <a:off x="4012900" y="910050"/>
            <a:ext cx="1018800" cy="1018800"/>
          </a:xfrm>
          <a:prstGeom prst="mathMultiply">
            <a:avLst>
              <a:gd fmla="val 23520" name="adj1"/>
            </a:avLst>
          </a:prstGeom>
          <a:solidFill>
            <a:srgbClr val="E06666"/>
          </a:solidFill>
          <a:ln cap="flat" cmpd="sng" w="9525">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4"/>
                                        </p:tgtEl>
                                        <p:attrNameLst>
                                          <p:attrName>style.visibility</p:attrName>
                                        </p:attrNameLst>
                                      </p:cBhvr>
                                      <p:to>
                                        <p:strVal val="visible"/>
                                      </p:to>
                                    </p:set>
                                    <p:animEffect filter="fade" transition="in">
                                      <p:cBhvr>
                                        <p:cTn dur="300"/>
                                        <p:tgtEl>
                                          <p:spTgt spid="264"/>
                                        </p:tgtEl>
                                      </p:cBhvr>
                                    </p:animEffect>
                                  </p:childTnLst>
                                </p:cTn>
                              </p:par>
                              <p:par>
                                <p:cTn fill="hold" nodeType="with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300"/>
                                        <p:tgtEl>
                                          <p:spTgt spid="266"/>
                                        </p:tgtEl>
                                      </p:cBhvr>
                                    </p:animEffect>
                                  </p:childTnLst>
                                </p:cTn>
                              </p:par>
                              <p:par>
                                <p:cTn fill="hold" nodeType="with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300"/>
                                        <p:tgtEl>
                                          <p:spTgt spid="2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8"/>
                                        </p:tgtEl>
                                        <p:attrNameLst>
                                          <p:attrName>style.visibility</p:attrName>
                                        </p:attrNameLst>
                                      </p:cBhvr>
                                      <p:to>
                                        <p:strVal val="visible"/>
                                      </p:to>
                                    </p:set>
                                    <p:animEffect filter="fade" transition="in">
                                      <p:cBhvr>
                                        <p:cTn dur="300"/>
                                        <p:tgtEl>
                                          <p:spTgt spid="2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7"/>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Who's Okke?</a:t>
            </a:r>
            <a:endParaRPr/>
          </a:p>
        </p:txBody>
      </p:sp>
      <p:sp>
        <p:nvSpPr>
          <p:cNvPr id="89" name="Google Shape;89;p17"/>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pic>
        <p:nvPicPr>
          <p:cNvPr id="90" name="Google Shape;90;p17"/>
          <p:cNvPicPr preferRelativeResize="0"/>
          <p:nvPr/>
        </p:nvPicPr>
        <p:blipFill>
          <a:blip r:embed="rId3">
            <a:alphaModFix/>
          </a:blip>
          <a:stretch>
            <a:fillRect/>
          </a:stretch>
        </p:blipFill>
        <p:spPr>
          <a:xfrm>
            <a:off x="387900" y="2022825"/>
            <a:ext cx="1779452" cy="375216"/>
          </a:xfrm>
          <a:prstGeom prst="rect">
            <a:avLst/>
          </a:prstGeom>
          <a:noFill/>
          <a:ln>
            <a:noFill/>
          </a:ln>
        </p:spPr>
      </p:pic>
      <p:pic>
        <p:nvPicPr>
          <p:cNvPr id="91" name="Google Shape;91;p17"/>
          <p:cNvPicPr preferRelativeResize="0"/>
          <p:nvPr/>
        </p:nvPicPr>
        <p:blipFill>
          <a:blip r:embed="rId4">
            <a:alphaModFix/>
          </a:blip>
          <a:stretch>
            <a:fillRect/>
          </a:stretch>
        </p:blipFill>
        <p:spPr>
          <a:xfrm>
            <a:off x="7566875" y="1112800"/>
            <a:ext cx="1310525" cy="1310525"/>
          </a:xfrm>
          <a:prstGeom prst="rect">
            <a:avLst/>
          </a:prstGeom>
          <a:noFill/>
          <a:ln>
            <a:noFill/>
          </a:ln>
        </p:spPr>
      </p:pic>
      <p:pic>
        <p:nvPicPr>
          <p:cNvPr id="92" name="Google Shape;92;p17"/>
          <p:cNvPicPr preferRelativeResize="0"/>
          <p:nvPr/>
        </p:nvPicPr>
        <p:blipFill rotWithShape="1">
          <a:blip r:embed="rId5">
            <a:alphaModFix/>
          </a:blip>
          <a:srcRect b="0" l="0" r="9747" t="1922"/>
          <a:stretch/>
        </p:blipFill>
        <p:spPr>
          <a:xfrm>
            <a:off x="2274150" y="1109175"/>
            <a:ext cx="2373166" cy="1718999"/>
          </a:xfrm>
          <a:prstGeom prst="rect">
            <a:avLst/>
          </a:prstGeom>
          <a:noFill/>
          <a:ln>
            <a:noFill/>
          </a:ln>
        </p:spPr>
      </p:pic>
      <p:pic>
        <p:nvPicPr>
          <p:cNvPr id="93" name="Google Shape;93;p17"/>
          <p:cNvPicPr preferRelativeResize="0"/>
          <p:nvPr/>
        </p:nvPicPr>
        <p:blipFill>
          <a:blip r:embed="rId6">
            <a:alphaModFix/>
          </a:blip>
          <a:stretch>
            <a:fillRect/>
          </a:stretch>
        </p:blipFill>
        <p:spPr>
          <a:xfrm>
            <a:off x="4817536" y="1109175"/>
            <a:ext cx="2579128" cy="1718999"/>
          </a:xfrm>
          <a:prstGeom prst="rect">
            <a:avLst/>
          </a:prstGeom>
          <a:noFill/>
          <a:ln>
            <a:noFill/>
          </a:ln>
        </p:spPr>
      </p:pic>
      <p:pic>
        <p:nvPicPr>
          <p:cNvPr id="94" name="Google Shape;94;p17"/>
          <p:cNvPicPr preferRelativeResize="0"/>
          <p:nvPr/>
        </p:nvPicPr>
        <p:blipFill>
          <a:blip r:embed="rId7">
            <a:alphaModFix/>
          </a:blip>
          <a:stretch>
            <a:fillRect/>
          </a:stretch>
        </p:blipFill>
        <p:spPr>
          <a:xfrm>
            <a:off x="387876" y="2768599"/>
            <a:ext cx="1779450" cy="520698"/>
          </a:xfrm>
          <a:prstGeom prst="rect">
            <a:avLst/>
          </a:prstGeom>
          <a:noFill/>
          <a:ln>
            <a:noFill/>
          </a:ln>
        </p:spPr>
      </p:pic>
      <p:pic>
        <p:nvPicPr>
          <p:cNvPr id="95" name="Google Shape;95;p17"/>
          <p:cNvPicPr preferRelativeResize="0"/>
          <p:nvPr/>
        </p:nvPicPr>
        <p:blipFill>
          <a:blip r:embed="rId8">
            <a:alphaModFix/>
          </a:blip>
          <a:stretch>
            <a:fillRect/>
          </a:stretch>
        </p:blipFill>
        <p:spPr>
          <a:xfrm>
            <a:off x="671837" y="2226148"/>
            <a:ext cx="1211566" cy="814599"/>
          </a:xfrm>
          <a:prstGeom prst="rect">
            <a:avLst/>
          </a:prstGeom>
          <a:noFill/>
          <a:ln>
            <a:noFill/>
          </a:ln>
        </p:spPr>
      </p:pic>
      <p:pic>
        <p:nvPicPr>
          <p:cNvPr id="96" name="Google Shape;96;p17"/>
          <p:cNvPicPr preferRelativeResize="0"/>
          <p:nvPr/>
        </p:nvPicPr>
        <p:blipFill rotWithShape="1">
          <a:blip r:embed="rId9">
            <a:alphaModFix/>
          </a:blip>
          <a:srcRect b="8109" l="11480" r="2461" t="8368"/>
          <a:stretch/>
        </p:blipFill>
        <p:spPr>
          <a:xfrm>
            <a:off x="2330597" y="2910125"/>
            <a:ext cx="2278420" cy="1658749"/>
          </a:xfrm>
          <a:prstGeom prst="rect">
            <a:avLst/>
          </a:prstGeom>
          <a:noFill/>
          <a:ln>
            <a:noFill/>
          </a:ln>
        </p:spPr>
      </p:pic>
      <p:pic>
        <p:nvPicPr>
          <p:cNvPr id="97" name="Google Shape;97;p17"/>
          <p:cNvPicPr preferRelativeResize="0"/>
          <p:nvPr/>
        </p:nvPicPr>
        <p:blipFill>
          <a:blip r:embed="rId10">
            <a:alphaModFix/>
          </a:blip>
          <a:stretch>
            <a:fillRect/>
          </a:stretch>
        </p:blipFill>
        <p:spPr>
          <a:xfrm>
            <a:off x="4885744" y="2910121"/>
            <a:ext cx="2211664" cy="1658753"/>
          </a:xfrm>
          <a:prstGeom prst="rect">
            <a:avLst/>
          </a:prstGeom>
          <a:noFill/>
          <a:ln>
            <a:noFill/>
          </a:ln>
        </p:spPr>
      </p:pic>
      <p:sp>
        <p:nvSpPr>
          <p:cNvPr id="98" name="Google Shape;98;p17"/>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99" name="Google Shape;99;p17"/>
          <p:cNvPicPr preferRelativeResize="0"/>
          <p:nvPr/>
        </p:nvPicPr>
        <p:blipFill>
          <a:blip r:embed="rId11">
            <a:alphaModFix/>
          </a:blip>
          <a:stretch>
            <a:fillRect/>
          </a:stretch>
        </p:blipFill>
        <p:spPr>
          <a:xfrm>
            <a:off x="7396675" y="2542675"/>
            <a:ext cx="1497125" cy="2026202"/>
          </a:xfrm>
          <a:prstGeom prst="rect">
            <a:avLst/>
          </a:prstGeom>
          <a:noFill/>
          <a:ln>
            <a:noFill/>
          </a:ln>
        </p:spPr>
      </p:pic>
      <p:pic>
        <p:nvPicPr>
          <p:cNvPr id="100" name="Google Shape;100;p17"/>
          <p:cNvPicPr preferRelativeResize="0"/>
          <p:nvPr/>
        </p:nvPicPr>
        <p:blipFill>
          <a:blip r:embed="rId12">
            <a:alphaModFix/>
          </a:blip>
          <a:stretch>
            <a:fillRect/>
          </a:stretch>
        </p:blipFill>
        <p:spPr>
          <a:xfrm>
            <a:off x="404813" y="3229605"/>
            <a:ext cx="1745603" cy="43468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
                                        </p:tgtEl>
                                        <p:attrNameLst>
                                          <p:attrName>style.visibility</p:attrName>
                                        </p:attrNameLst>
                                      </p:cBhvr>
                                      <p:to>
                                        <p:strVal val="visible"/>
                                      </p:to>
                                    </p:set>
                                    <p:animEffect filter="fade" transition="in">
                                      <p:cBhvr>
                                        <p:cTn dur="300"/>
                                        <p:tgtEl>
                                          <p:spTgt spid="90"/>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300"/>
                                        <p:tgtEl>
                                          <p:spTgt spid="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
                                        </p:tgtEl>
                                        <p:attrNameLst>
                                          <p:attrName>style.visibility</p:attrName>
                                        </p:attrNameLst>
                                      </p:cBhvr>
                                      <p:to>
                                        <p:strVal val="visible"/>
                                      </p:to>
                                    </p:set>
                                    <p:animEffect filter="fade" transition="in">
                                      <p:cBhvr>
                                        <p:cTn dur="300"/>
                                        <p:tgtEl>
                                          <p:spTgt spid="94"/>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300"/>
                                        <p:tgtEl>
                                          <p:spTgt spid="92"/>
                                        </p:tgtEl>
                                      </p:cBhvr>
                                    </p:animEffect>
                                  </p:childTnLst>
                                </p:cTn>
                              </p:par>
                            </p:childTnLst>
                          </p:cTn>
                        </p:par>
                        <p:par>
                          <p:cTn fill="hold">
                            <p:stCondLst>
                              <p:cond delay="600"/>
                            </p:stCondLst>
                            <p:childTnLst>
                              <p:par>
                                <p:cTn fill="hold" nodeType="after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300"/>
                                        <p:tgtEl>
                                          <p:spTgt spid="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300"/>
                                        <p:tgtEl>
                                          <p:spTgt spid="100"/>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300"/>
                                        <p:tgtEl>
                                          <p:spTgt spid="91"/>
                                        </p:tgtEl>
                                      </p:cBhvr>
                                    </p:animEffect>
                                  </p:childTnLst>
                                </p:cTn>
                              </p:par>
                            </p:childTnLst>
                          </p:cTn>
                        </p:par>
                        <p:par>
                          <p:cTn fill="hold">
                            <p:stCondLst>
                              <p:cond delay="600"/>
                            </p:stCondLst>
                            <p:childTnLst>
                              <p:par>
                                <p:cTn fill="hold" nodeType="afterEffect" presetClass="entr" presetID="10" presetSubtype="0">
                                  <p:stCondLst>
                                    <p:cond delay="0"/>
                                  </p:stCondLst>
                                  <p:childTnLst>
                                    <p:set>
                                      <p:cBhvr>
                                        <p:cTn dur="1" fill="hold">
                                          <p:stCondLst>
                                            <p:cond delay="0"/>
                                          </p:stCondLst>
                                        </p:cTn>
                                        <p:tgtEl>
                                          <p:spTgt spid="96"/>
                                        </p:tgtEl>
                                        <p:attrNameLst>
                                          <p:attrName>style.visibility</p:attrName>
                                        </p:attrNameLst>
                                      </p:cBhvr>
                                      <p:to>
                                        <p:strVal val="visible"/>
                                      </p:to>
                                    </p:set>
                                    <p:animEffect filter="fade" transition="in">
                                      <p:cBhvr>
                                        <p:cTn dur="300"/>
                                        <p:tgtEl>
                                          <p:spTgt spid="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300"/>
                                        <p:tgtEl>
                                          <p:spTgt spid="97"/>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300"/>
                                        <p:tgtEl>
                                          <p:spTgt spid="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35"/>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Performance Engineering</a:t>
            </a:r>
            <a:endParaRPr/>
          </a:p>
        </p:txBody>
      </p:sp>
      <p:sp>
        <p:nvSpPr>
          <p:cNvPr id="274" name="Google Shape;274;p35"/>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ctr">
              <a:spcBef>
                <a:spcPts val="400"/>
              </a:spcBef>
              <a:spcAft>
                <a:spcPts val="0"/>
              </a:spcAft>
              <a:buNone/>
            </a:pPr>
            <a:r>
              <a:rPr lang="en" sz="2700">
                <a:solidFill>
                  <a:srgbClr val="4B83E1"/>
                </a:solidFill>
                <a:latin typeface="Caveat Brush"/>
                <a:ea typeface="Caveat Brush"/>
                <a:cs typeface="Caveat Brush"/>
                <a:sym typeface="Caveat Brush"/>
              </a:rPr>
              <a:t>“I paid for the whole PC, I'm gonna use the whole PC”</a:t>
            </a:r>
            <a:endParaRPr sz="2700">
              <a:solidFill>
                <a:srgbClr val="4B83E1"/>
              </a:solidFill>
              <a:latin typeface="Caveat Brush"/>
              <a:ea typeface="Caveat Brush"/>
              <a:cs typeface="Caveat Brush"/>
              <a:sym typeface="Caveat Brush"/>
            </a:endParaRPr>
          </a:p>
        </p:txBody>
      </p:sp>
      <p:pic>
        <p:nvPicPr>
          <p:cNvPr id="275" name="Google Shape;275;p35"/>
          <p:cNvPicPr preferRelativeResize="0"/>
          <p:nvPr/>
        </p:nvPicPr>
        <p:blipFill>
          <a:blip r:embed="rId3">
            <a:alphaModFix/>
          </a:blip>
          <a:stretch>
            <a:fillRect/>
          </a:stretch>
        </p:blipFill>
        <p:spPr>
          <a:xfrm>
            <a:off x="838000" y="1978175"/>
            <a:ext cx="2179999" cy="2179999"/>
          </a:xfrm>
          <a:prstGeom prst="rect">
            <a:avLst/>
          </a:prstGeom>
          <a:noFill/>
          <a:ln>
            <a:noFill/>
          </a:ln>
        </p:spPr>
      </p:pic>
      <p:pic>
        <p:nvPicPr>
          <p:cNvPr id="276" name="Google Shape;276;p35"/>
          <p:cNvPicPr preferRelativeResize="0"/>
          <p:nvPr/>
        </p:nvPicPr>
        <p:blipFill>
          <a:blip r:embed="rId4">
            <a:alphaModFix/>
          </a:blip>
          <a:stretch>
            <a:fillRect/>
          </a:stretch>
        </p:blipFill>
        <p:spPr>
          <a:xfrm>
            <a:off x="3482000" y="1978175"/>
            <a:ext cx="2179999" cy="2179999"/>
          </a:xfrm>
          <a:prstGeom prst="rect">
            <a:avLst/>
          </a:prstGeom>
          <a:noFill/>
          <a:ln>
            <a:noFill/>
          </a:ln>
        </p:spPr>
      </p:pic>
      <p:pic>
        <p:nvPicPr>
          <p:cNvPr id="277" name="Google Shape;277;p35"/>
          <p:cNvPicPr preferRelativeResize="0"/>
          <p:nvPr/>
        </p:nvPicPr>
        <p:blipFill>
          <a:blip r:embed="rId5">
            <a:alphaModFix/>
          </a:blip>
          <a:stretch>
            <a:fillRect/>
          </a:stretch>
        </p:blipFill>
        <p:spPr>
          <a:xfrm>
            <a:off x="6126000" y="1978175"/>
            <a:ext cx="2179999" cy="2179999"/>
          </a:xfrm>
          <a:prstGeom prst="rect">
            <a:avLst/>
          </a:prstGeom>
          <a:noFill/>
          <a:ln>
            <a:noFill/>
          </a:ln>
        </p:spPr>
      </p:pic>
      <p:sp>
        <p:nvSpPr>
          <p:cNvPr id="278" name="Google Shape;278;p35"/>
          <p:cNvSpPr/>
          <p:nvPr/>
        </p:nvSpPr>
        <p:spPr>
          <a:xfrm>
            <a:off x="4012900" y="910050"/>
            <a:ext cx="1018800" cy="1018800"/>
          </a:xfrm>
          <a:prstGeom prst="mathMultiply">
            <a:avLst>
              <a:gd fmla="val 23520" name="adj1"/>
            </a:avLst>
          </a:prstGeom>
          <a:solidFill>
            <a:srgbClr val="E06666"/>
          </a:solidFill>
          <a:ln cap="flat" cmpd="sng" w="9525">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9" name="Google Shape;279;p35"/>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300"/>
                                        <p:tgtEl>
                                          <p:spTgt spid="2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
                                        </p:tgtEl>
                                        <p:attrNameLst>
                                          <p:attrName>style.visibility</p:attrName>
                                        </p:attrNameLst>
                                      </p:cBhvr>
                                      <p:to>
                                        <p:strVal val="visible"/>
                                      </p:to>
                                    </p:set>
                                    <p:animEffect filter="fade" transition="in">
                                      <p:cBhvr>
                                        <p:cTn dur="300"/>
                                        <p:tgtEl>
                                          <p:spTgt spid="2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36"/>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Performance Engineering</a:t>
            </a:r>
            <a:endParaRPr/>
          </a:p>
        </p:txBody>
      </p:sp>
      <p:sp>
        <p:nvSpPr>
          <p:cNvPr id="285" name="Google Shape;285;p36"/>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ctr">
              <a:spcBef>
                <a:spcPts val="400"/>
              </a:spcBef>
              <a:spcAft>
                <a:spcPts val="0"/>
              </a:spcAft>
              <a:buNone/>
            </a:pPr>
            <a:r>
              <a:rPr lang="en"/>
              <a:t>Follow</a:t>
            </a:r>
            <a:r>
              <a:rPr lang="en"/>
              <a:t> these simple steps:</a:t>
            </a:r>
            <a:endParaRPr/>
          </a:p>
        </p:txBody>
      </p:sp>
      <p:sp>
        <p:nvSpPr>
          <p:cNvPr id="286" name="Google Shape;286;p36"/>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287" name="Google Shape;287;p36"/>
          <p:cNvPicPr preferRelativeResize="0"/>
          <p:nvPr/>
        </p:nvPicPr>
        <p:blipFill>
          <a:blip r:embed="rId3">
            <a:alphaModFix/>
          </a:blip>
          <a:stretch>
            <a:fillRect/>
          </a:stretch>
        </p:blipFill>
        <p:spPr>
          <a:xfrm>
            <a:off x="2528063" y="1409400"/>
            <a:ext cx="4087875" cy="30607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300"/>
                                        <p:tgtEl>
                                          <p:spTgt spid="2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7"/>
                                        </p:tgtEl>
                                        <p:attrNameLst>
                                          <p:attrName>style.visibility</p:attrName>
                                        </p:attrNameLst>
                                      </p:cBhvr>
                                      <p:to>
                                        <p:strVal val="visible"/>
                                      </p:to>
                                    </p:set>
                                    <p:animEffect filter="fade" transition="in">
                                      <p:cBhvr>
                                        <p:cTn dur="300"/>
                                        <p:tgtEl>
                                          <p:spTgt spid="2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37"/>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Performance Engineering</a:t>
            </a:r>
            <a:endParaRPr/>
          </a:p>
        </p:txBody>
      </p:sp>
      <p:sp>
        <p:nvSpPr>
          <p:cNvPr id="293" name="Google Shape;293;p37"/>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ctr">
              <a:spcBef>
                <a:spcPts val="400"/>
              </a:spcBef>
              <a:spcAft>
                <a:spcPts val="0"/>
              </a:spcAft>
              <a:buNone/>
            </a:pPr>
            <a:r>
              <a:rPr lang="en"/>
              <a:t>Follow these simple steps:</a:t>
            </a:r>
            <a:endParaRPr/>
          </a:p>
        </p:txBody>
      </p:sp>
      <p:sp>
        <p:nvSpPr>
          <p:cNvPr id="294" name="Google Shape;294;p37"/>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295" name="Google Shape;295;p37"/>
          <p:cNvSpPr txBox="1"/>
          <p:nvPr/>
        </p:nvSpPr>
        <p:spPr>
          <a:xfrm>
            <a:off x="6603900" y="1817925"/>
            <a:ext cx="2540100" cy="52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Thank you Ana Varbanescu!</a:t>
            </a:r>
            <a:endParaRPr>
              <a:solidFill>
                <a:schemeClr val="dk2"/>
              </a:solidFill>
            </a:endParaRPr>
          </a:p>
        </p:txBody>
      </p:sp>
      <p:pic>
        <p:nvPicPr>
          <p:cNvPr id="296" name="Google Shape;296;p37"/>
          <p:cNvPicPr preferRelativeResize="0"/>
          <p:nvPr/>
        </p:nvPicPr>
        <p:blipFill>
          <a:blip r:embed="rId3">
            <a:alphaModFix/>
          </a:blip>
          <a:stretch>
            <a:fillRect/>
          </a:stretch>
        </p:blipFill>
        <p:spPr>
          <a:xfrm>
            <a:off x="2528063" y="1409400"/>
            <a:ext cx="4087875" cy="3060701"/>
          </a:xfrm>
          <a:prstGeom prst="rect">
            <a:avLst/>
          </a:prstGeom>
          <a:noFill/>
          <a:ln>
            <a:noFill/>
          </a:ln>
        </p:spPr>
      </p:pic>
      <p:pic>
        <p:nvPicPr>
          <p:cNvPr id="297" name="Google Shape;297;p37"/>
          <p:cNvPicPr preferRelativeResize="0"/>
          <p:nvPr/>
        </p:nvPicPr>
        <p:blipFill>
          <a:blip r:embed="rId4">
            <a:alphaModFix/>
          </a:blip>
          <a:stretch>
            <a:fillRect/>
          </a:stretch>
        </p:blipFill>
        <p:spPr>
          <a:xfrm>
            <a:off x="7232812" y="2241437"/>
            <a:ext cx="1282275" cy="1282275"/>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38"/>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Performance Engineering</a:t>
            </a:r>
            <a:endParaRPr/>
          </a:p>
        </p:txBody>
      </p:sp>
      <p:sp>
        <p:nvSpPr>
          <p:cNvPr id="303" name="Google Shape;303;p38"/>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ctr">
              <a:spcBef>
                <a:spcPts val="400"/>
              </a:spcBef>
              <a:spcAft>
                <a:spcPts val="0"/>
              </a:spcAft>
              <a:buNone/>
            </a:pPr>
            <a:r>
              <a:rPr lang="en"/>
              <a:t>Always optimize your application for a specific system!</a:t>
            </a:r>
            <a:endParaRPr/>
          </a:p>
        </p:txBody>
      </p:sp>
      <p:sp>
        <p:nvSpPr>
          <p:cNvPr id="304" name="Google Shape;304;p38"/>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300"/>
                                        <p:tgtEl>
                                          <p:spTgt spid="3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39"/>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Performance Engineering</a:t>
            </a:r>
            <a:endParaRPr/>
          </a:p>
        </p:txBody>
      </p:sp>
      <p:sp>
        <p:nvSpPr>
          <p:cNvPr id="310" name="Google Shape;310;p39"/>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ctr">
              <a:spcBef>
                <a:spcPts val="400"/>
              </a:spcBef>
              <a:spcAft>
                <a:spcPts val="0"/>
              </a:spcAft>
              <a:buNone/>
            </a:pPr>
            <a:r>
              <a:rPr lang="en"/>
              <a:t>Always optimize your application for a specific system!</a:t>
            </a:r>
            <a:endParaRPr/>
          </a:p>
        </p:txBody>
      </p:sp>
      <p:pic>
        <p:nvPicPr>
          <p:cNvPr id="311" name="Google Shape;311;p39"/>
          <p:cNvPicPr preferRelativeResize="0"/>
          <p:nvPr/>
        </p:nvPicPr>
        <p:blipFill rotWithShape="1">
          <a:blip r:embed="rId3">
            <a:alphaModFix/>
          </a:blip>
          <a:srcRect b="57958" l="29595" r="29390" t="0"/>
          <a:stretch/>
        </p:blipFill>
        <p:spPr>
          <a:xfrm>
            <a:off x="1097987" y="2392400"/>
            <a:ext cx="1030524" cy="528200"/>
          </a:xfrm>
          <a:prstGeom prst="rect">
            <a:avLst/>
          </a:prstGeom>
          <a:noFill/>
          <a:ln>
            <a:noFill/>
          </a:ln>
        </p:spPr>
      </p:pic>
      <p:pic>
        <p:nvPicPr>
          <p:cNvPr id="312" name="Google Shape;312;p39"/>
          <p:cNvPicPr preferRelativeResize="0"/>
          <p:nvPr/>
        </p:nvPicPr>
        <p:blipFill>
          <a:blip r:embed="rId4">
            <a:alphaModFix/>
          </a:blip>
          <a:stretch>
            <a:fillRect/>
          </a:stretch>
        </p:blipFill>
        <p:spPr>
          <a:xfrm>
            <a:off x="766649" y="1791874"/>
            <a:ext cx="1693201" cy="423300"/>
          </a:xfrm>
          <a:prstGeom prst="rect">
            <a:avLst/>
          </a:prstGeom>
          <a:noFill/>
          <a:ln>
            <a:noFill/>
          </a:ln>
        </p:spPr>
      </p:pic>
      <p:pic>
        <p:nvPicPr>
          <p:cNvPr id="313" name="Google Shape;313;p39"/>
          <p:cNvPicPr preferRelativeResize="0"/>
          <p:nvPr/>
        </p:nvPicPr>
        <p:blipFill rotWithShape="1">
          <a:blip r:embed="rId5">
            <a:alphaModFix/>
          </a:blip>
          <a:srcRect b="7013" l="0" r="0" t="4326"/>
          <a:stretch/>
        </p:blipFill>
        <p:spPr>
          <a:xfrm>
            <a:off x="250000" y="3048775"/>
            <a:ext cx="2579550" cy="1286375"/>
          </a:xfrm>
          <a:prstGeom prst="rect">
            <a:avLst/>
          </a:prstGeom>
          <a:noFill/>
          <a:ln>
            <a:noFill/>
          </a:ln>
        </p:spPr>
      </p:pic>
      <p:sp>
        <p:nvSpPr>
          <p:cNvPr id="314" name="Google Shape;314;p39"/>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40"/>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Performance Engineering</a:t>
            </a:r>
            <a:endParaRPr/>
          </a:p>
        </p:txBody>
      </p:sp>
      <p:sp>
        <p:nvSpPr>
          <p:cNvPr id="320" name="Google Shape;320;p40"/>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ctr">
              <a:spcBef>
                <a:spcPts val="400"/>
              </a:spcBef>
              <a:spcAft>
                <a:spcPts val="0"/>
              </a:spcAft>
              <a:buNone/>
            </a:pPr>
            <a:r>
              <a:rPr lang="en"/>
              <a:t>Always optimize your application for a specific system!</a:t>
            </a:r>
            <a:endParaRPr/>
          </a:p>
        </p:txBody>
      </p:sp>
      <p:pic>
        <p:nvPicPr>
          <p:cNvPr id="321" name="Google Shape;321;p40"/>
          <p:cNvPicPr preferRelativeResize="0"/>
          <p:nvPr/>
        </p:nvPicPr>
        <p:blipFill rotWithShape="1">
          <a:blip r:embed="rId3">
            <a:alphaModFix/>
          </a:blip>
          <a:srcRect b="0" l="0" r="0" t="0"/>
          <a:stretch/>
        </p:blipFill>
        <p:spPr>
          <a:xfrm>
            <a:off x="4014322" y="2486243"/>
            <a:ext cx="1161350" cy="340511"/>
          </a:xfrm>
          <a:prstGeom prst="rect">
            <a:avLst/>
          </a:prstGeom>
          <a:noFill/>
          <a:ln>
            <a:noFill/>
          </a:ln>
        </p:spPr>
      </p:pic>
      <p:pic>
        <p:nvPicPr>
          <p:cNvPr id="322" name="Google Shape;322;p40"/>
          <p:cNvPicPr preferRelativeResize="0"/>
          <p:nvPr/>
        </p:nvPicPr>
        <p:blipFill rotWithShape="1">
          <a:blip r:embed="rId4">
            <a:alphaModFix/>
          </a:blip>
          <a:srcRect b="57958" l="29595" r="29390" t="0"/>
          <a:stretch/>
        </p:blipFill>
        <p:spPr>
          <a:xfrm>
            <a:off x="1097987" y="2392400"/>
            <a:ext cx="1030524" cy="528200"/>
          </a:xfrm>
          <a:prstGeom prst="rect">
            <a:avLst/>
          </a:prstGeom>
          <a:noFill/>
          <a:ln>
            <a:noFill/>
          </a:ln>
        </p:spPr>
      </p:pic>
      <p:pic>
        <p:nvPicPr>
          <p:cNvPr id="323" name="Google Shape;323;p40"/>
          <p:cNvPicPr preferRelativeResize="0"/>
          <p:nvPr/>
        </p:nvPicPr>
        <p:blipFill>
          <a:blip r:embed="rId5">
            <a:alphaModFix/>
          </a:blip>
          <a:stretch>
            <a:fillRect/>
          </a:stretch>
        </p:blipFill>
        <p:spPr>
          <a:xfrm>
            <a:off x="766649" y="1791874"/>
            <a:ext cx="1693201" cy="423300"/>
          </a:xfrm>
          <a:prstGeom prst="rect">
            <a:avLst/>
          </a:prstGeom>
          <a:noFill/>
          <a:ln>
            <a:noFill/>
          </a:ln>
        </p:spPr>
      </p:pic>
      <p:pic>
        <p:nvPicPr>
          <p:cNvPr id="324" name="Google Shape;324;p40"/>
          <p:cNvPicPr preferRelativeResize="0"/>
          <p:nvPr/>
        </p:nvPicPr>
        <p:blipFill rotWithShape="1">
          <a:blip r:embed="rId6">
            <a:alphaModFix/>
          </a:blip>
          <a:srcRect b="7013" l="0" r="0" t="4326"/>
          <a:stretch/>
        </p:blipFill>
        <p:spPr>
          <a:xfrm>
            <a:off x="250000" y="3048775"/>
            <a:ext cx="2579550" cy="1286375"/>
          </a:xfrm>
          <a:prstGeom prst="rect">
            <a:avLst/>
          </a:prstGeom>
          <a:noFill/>
          <a:ln>
            <a:noFill/>
          </a:ln>
        </p:spPr>
      </p:pic>
      <p:pic>
        <p:nvPicPr>
          <p:cNvPr id="325" name="Google Shape;325;p40"/>
          <p:cNvPicPr preferRelativeResize="0"/>
          <p:nvPr/>
        </p:nvPicPr>
        <p:blipFill rotWithShape="1">
          <a:blip r:embed="rId7">
            <a:alphaModFix/>
          </a:blip>
          <a:srcRect b="0" l="0" r="2229" t="0"/>
          <a:stretch/>
        </p:blipFill>
        <p:spPr>
          <a:xfrm>
            <a:off x="3300650" y="3047300"/>
            <a:ext cx="2498663" cy="1286375"/>
          </a:xfrm>
          <a:prstGeom prst="rect">
            <a:avLst/>
          </a:prstGeom>
          <a:noFill/>
          <a:ln>
            <a:noFill/>
          </a:ln>
        </p:spPr>
      </p:pic>
      <p:sp>
        <p:nvSpPr>
          <p:cNvPr id="326" name="Google Shape;326;p40"/>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327" name="Google Shape;327;p40"/>
          <p:cNvPicPr preferRelativeResize="0"/>
          <p:nvPr/>
        </p:nvPicPr>
        <p:blipFill rotWithShape="1">
          <a:blip r:embed="rId8">
            <a:alphaModFix/>
          </a:blip>
          <a:srcRect b="14877" l="9301" r="11402" t="15275"/>
          <a:stretch/>
        </p:blipFill>
        <p:spPr>
          <a:xfrm>
            <a:off x="4056726" y="1665169"/>
            <a:ext cx="1030525" cy="67671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41"/>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Performance Engineering</a:t>
            </a:r>
            <a:endParaRPr/>
          </a:p>
        </p:txBody>
      </p:sp>
      <p:sp>
        <p:nvSpPr>
          <p:cNvPr id="333" name="Google Shape;333;p41"/>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ctr">
              <a:spcBef>
                <a:spcPts val="400"/>
              </a:spcBef>
              <a:spcAft>
                <a:spcPts val="0"/>
              </a:spcAft>
              <a:buNone/>
            </a:pPr>
            <a:r>
              <a:rPr lang="en"/>
              <a:t>Always optimize your application for a specific system!</a:t>
            </a:r>
            <a:endParaRPr/>
          </a:p>
        </p:txBody>
      </p:sp>
      <p:pic>
        <p:nvPicPr>
          <p:cNvPr id="334" name="Google Shape;334;p41"/>
          <p:cNvPicPr preferRelativeResize="0"/>
          <p:nvPr/>
        </p:nvPicPr>
        <p:blipFill rotWithShape="1">
          <a:blip r:embed="rId3">
            <a:alphaModFix/>
          </a:blip>
          <a:srcRect b="0" l="0" r="0" t="0"/>
          <a:stretch/>
        </p:blipFill>
        <p:spPr>
          <a:xfrm>
            <a:off x="4014322" y="2486243"/>
            <a:ext cx="1161350" cy="340511"/>
          </a:xfrm>
          <a:prstGeom prst="rect">
            <a:avLst/>
          </a:prstGeom>
          <a:noFill/>
          <a:ln>
            <a:noFill/>
          </a:ln>
        </p:spPr>
      </p:pic>
      <p:pic>
        <p:nvPicPr>
          <p:cNvPr id="335" name="Google Shape;335;p41"/>
          <p:cNvPicPr preferRelativeResize="0"/>
          <p:nvPr/>
        </p:nvPicPr>
        <p:blipFill rotWithShape="1">
          <a:blip r:embed="rId4">
            <a:alphaModFix/>
          </a:blip>
          <a:srcRect b="10065" l="11583" r="12509" t="14027"/>
          <a:stretch/>
        </p:blipFill>
        <p:spPr>
          <a:xfrm>
            <a:off x="7061500" y="2320016"/>
            <a:ext cx="1067702" cy="600583"/>
          </a:xfrm>
          <a:prstGeom prst="rect">
            <a:avLst/>
          </a:prstGeom>
          <a:noFill/>
          <a:ln>
            <a:noFill/>
          </a:ln>
        </p:spPr>
      </p:pic>
      <p:pic>
        <p:nvPicPr>
          <p:cNvPr id="336" name="Google Shape;336;p41"/>
          <p:cNvPicPr preferRelativeResize="0"/>
          <p:nvPr/>
        </p:nvPicPr>
        <p:blipFill rotWithShape="1">
          <a:blip r:embed="rId5">
            <a:alphaModFix/>
          </a:blip>
          <a:srcRect b="29384" l="0" r="0" t="27159"/>
          <a:stretch/>
        </p:blipFill>
        <p:spPr>
          <a:xfrm>
            <a:off x="7089725" y="1791887"/>
            <a:ext cx="974025" cy="423275"/>
          </a:xfrm>
          <a:prstGeom prst="rect">
            <a:avLst/>
          </a:prstGeom>
          <a:noFill/>
          <a:ln>
            <a:noFill/>
          </a:ln>
        </p:spPr>
      </p:pic>
      <p:pic>
        <p:nvPicPr>
          <p:cNvPr id="337" name="Google Shape;337;p41"/>
          <p:cNvPicPr preferRelativeResize="0"/>
          <p:nvPr/>
        </p:nvPicPr>
        <p:blipFill rotWithShape="1">
          <a:blip r:embed="rId6">
            <a:alphaModFix/>
          </a:blip>
          <a:srcRect b="0" l="0" r="0" t="13194"/>
          <a:stretch/>
        </p:blipFill>
        <p:spPr>
          <a:xfrm>
            <a:off x="6259475" y="3048775"/>
            <a:ext cx="2634523" cy="1286375"/>
          </a:xfrm>
          <a:prstGeom prst="rect">
            <a:avLst/>
          </a:prstGeom>
          <a:noFill/>
          <a:ln>
            <a:noFill/>
          </a:ln>
        </p:spPr>
      </p:pic>
      <p:pic>
        <p:nvPicPr>
          <p:cNvPr id="338" name="Google Shape;338;p41"/>
          <p:cNvPicPr preferRelativeResize="0"/>
          <p:nvPr/>
        </p:nvPicPr>
        <p:blipFill rotWithShape="1">
          <a:blip r:embed="rId7">
            <a:alphaModFix/>
          </a:blip>
          <a:srcRect b="57958" l="29595" r="29390" t="0"/>
          <a:stretch/>
        </p:blipFill>
        <p:spPr>
          <a:xfrm>
            <a:off x="1097987" y="2392400"/>
            <a:ext cx="1030524" cy="528200"/>
          </a:xfrm>
          <a:prstGeom prst="rect">
            <a:avLst/>
          </a:prstGeom>
          <a:noFill/>
          <a:ln>
            <a:noFill/>
          </a:ln>
        </p:spPr>
      </p:pic>
      <p:pic>
        <p:nvPicPr>
          <p:cNvPr id="339" name="Google Shape;339;p41"/>
          <p:cNvPicPr preferRelativeResize="0"/>
          <p:nvPr/>
        </p:nvPicPr>
        <p:blipFill>
          <a:blip r:embed="rId8">
            <a:alphaModFix/>
          </a:blip>
          <a:stretch>
            <a:fillRect/>
          </a:stretch>
        </p:blipFill>
        <p:spPr>
          <a:xfrm>
            <a:off x="766649" y="1791874"/>
            <a:ext cx="1693201" cy="423300"/>
          </a:xfrm>
          <a:prstGeom prst="rect">
            <a:avLst/>
          </a:prstGeom>
          <a:noFill/>
          <a:ln>
            <a:noFill/>
          </a:ln>
        </p:spPr>
      </p:pic>
      <p:pic>
        <p:nvPicPr>
          <p:cNvPr id="340" name="Google Shape;340;p41"/>
          <p:cNvPicPr preferRelativeResize="0"/>
          <p:nvPr/>
        </p:nvPicPr>
        <p:blipFill rotWithShape="1">
          <a:blip r:embed="rId9">
            <a:alphaModFix/>
          </a:blip>
          <a:srcRect b="7013" l="0" r="0" t="4326"/>
          <a:stretch/>
        </p:blipFill>
        <p:spPr>
          <a:xfrm>
            <a:off x="250000" y="3048775"/>
            <a:ext cx="2579550" cy="1286375"/>
          </a:xfrm>
          <a:prstGeom prst="rect">
            <a:avLst/>
          </a:prstGeom>
          <a:noFill/>
          <a:ln>
            <a:noFill/>
          </a:ln>
        </p:spPr>
      </p:pic>
      <p:pic>
        <p:nvPicPr>
          <p:cNvPr id="341" name="Google Shape;341;p41"/>
          <p:cNvPicPr preferRelativeResize="0"/>
          <p:nvPr/>
        </p:nvPicPr>
        <p:blipFill rotWithShape="1">
          <a:blip r:embed="rId10">
            <a:alphaModFix/>
          </a:blip>
          <a:srcRect b="0" l="0" r="2229" t="0"/>
          <a:stretch/>
        </p:blipFill>
        <p:spPr>
          <a:xfrm>
            <a:off x="3300650" y="3047300"/>
            <a:ext cx="2498663" cy="1286375"/>
          </a:xfrm>
          <a:prstGeom prst="rect">
            <a:avLst/>
          </a:prstGeom>
          <a:noFill/>
          <a:ln>
            <a:noFill/>
          </a:ln>
        </p:spPr>
      </p:pic>
      <p:sp>
        <p:nvSpPr>
          <p:cNvPr id="342" name="Google Shape;342;p41"/>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343" name="Google Shape;343;p41"/>
          <p:cNvPicPr preferRelativeResize="0"/>
          <p:nvPr/>
        </p:nvPicPr>
        <p:blipFill rotWithShape="1">
          <a:blip r:embed="rId11">
            <a:alphaModFix/>
          </a:blip>
          <a:srcRect b="14877" l="9301" r="11402" t="15275"/>
          <a:stretch/>
        </p:blipFill>
        <p:spPr>
          <a:xfrm>
            <a:off x="4056726" y="1665169"/>
            <a:ext cx="1030525" cy="676718"/>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42"/>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ctr">
              <a:spcBef>
                <a:spcPts val="400"/>
              </a:spcBef>
              <a:spcAft>
                <a:spcPts val="0"/>
              </a:spcAft>
              <a:buNone/>
            </a:pPr>
            <a:r>
              <a:t/>
            </a:r>
            <a:endParaRPr/>
          </a:p>
        </p:txBody>
      </p:sp>
      <p:pic>
        <p:nvPicPr>
          <p:cNvPr id="349" name="Google Shape;349;p42"/>
          <p:cNvPicPr preferRelativeResize="0"/>
          <p:nvPr/>
        </p:nvPicPr>
        <p:blipFill>
          <a:blip r:embed="rId3">
            <a:alphaModFix/>
          </a:blip>
          <a:stretch>
            <a:fillRect/>
          </a:stretch>
        </p:blipFill>
        <p:spPr>
          <a:xfrm>
            <a:off x="1319072" y="2868088"/>
            <a:ext cx="1123450" cy="637125"/>
          </a:xfrm>
          <a:prstGeom prst="rect">
            <a:avLst/>
          </a:prstGeom>
          <a:noFill/>
          <a:ln>
            <a:noFill/>
          </a:ln>
        </p:spPr>
      </p:pic>
      <p:pic>
        <p:nvPicPr>
          <p:cNvPr id="350" name="Google Shape;350;p42"/>
          <p:cNvPicPr preferRelativeResize="0"/>
          <p:nvPr/>
        </p:nvPicPr>
        <p:blipFill rotWithShape="1">
          <a:blip r:embed="rId4">
            <a:alphaModFix/>
          </a:blip>
          <a:srcRect b="9024" l="0" r="0" t="0"/>
          <a:stretch/>
        </p:blipFill>
        <p:spPr>
          <a:xfrm>
            <a:off x="1319075" y="2077699"/>
            <a:ext cx="1123450" cy="704850"/>
          </a:xfrm>
          <a:prstGeom prst="rect">
            <a:avLst/>
          </a:prstGeom>
          <a:noFill/>
          <a:ln>
            <a:noFill/>
          </a:ln>
        </p:spPr>
      </p:pic>
      <p:sp>
        <p:nvSpPr>
          <p:cNvPr id="351" name="Google Shape;351;p42"/>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Performance Engineering</a:t>
            </a:r>
            <a:endParaRPr/>
          </a:p>
        </p:txBody>
      </p:sp>
      <p:pic>
        <p:nvPicPr>
          <p:cNvPr id="352" name="Google Shape;352;p42"/>
          <p:cNvPicPr preferRelativeResize="0"/>
          <p:nvPr/>
        </p:nvPicPr>
        <p:blipFill rotWithShape="1">
          <a:blip r:embed="rId5">
            <a:alphaModFix/>
          </a:blip>
          <a:srcRect b="0" l="0" r="0" t="21715"/>
          <a:stretch/>
        </p:blipFill>
        <p:spPr>
          <a:xfrm>
            <a:off x="3081325" y="1275818"/>
            <a:ext cx="4625561" cy="635000"/>
          </a:xfrm>
          <a:prstGeom prst="rect">
            <a:avLst/>
          </a:prstGeom>
          <a:noFill/>
          <a:ln>
            <a:noFill/>
          </a:ln>
        </p:spPr>
      </p:pic>
      <p:pic>
        <p:nvPicPr>
          <p:cNvPr id="353" name="Google Shape;353;p42"/>
          <p:cNvPicPr preferRelativeResize="0"/>
          <p:nvPr/>
        </p:nvPicPr>
        <p:blipFill>
          <a:blip r:embed="rId6">
            <a:alphaModFix/>
          </a:blip>
          <a:stretch>
            <a:fillRect/>
          </a:stretch>
        </p:blipFill>
        <p:spPr>
          <a:xfrm>
            <a:off x="3133525" y="2625841"/>
            <a:ext cx="4266850" cy="635014"/>
          </a:xfrm>
          <a:prstGeom prst="rect">
            <a:avLst/>
          </a:prstGeom>
          <a:noFill/>
          <a:ln>
            <a:noFill/>
          </a:ln>
        </p:spPr>
      </p:pic>
      <p:pic>
        <p:nvPicPr>
          <p:cNvPr id="354" name="Google Shape;354;p42"/>
          <p:cNvPicPr preferRelativeResize="0"/>
          <p:nvPr/>
        </p:nvPicPr>
        <p:blipFill>
          <a:blip r:embed="rId7">
            <a:alphaModFix/>
          </a:blip>
          <a:stretch>
            <a:fillRect/>
          </a:stretch>
        </p:blipFill>
        <p:spPr>
          <a:xfrm>
            <a:off x="3148934" y="3260855"/>
            <a:ext cx="4266825" cy="785408"/>
          </a:xfrm>
          <a:prstGeom prst="rect">
            <a:avLst/>
          </a:prstGeom>
          <a:noFill/>
          <a:ln>
            <a:noFill/>
          </a:ln>
        </p:spPr>
      </p:pic>
      <p:pic>
        <p:nvPicPr>
          <p:cNvPr id="355" name="Google Shape;355;p42"/>
          <p:cNvPicPr preferRelativeResize="0"/>
          <p:nvPr/>
        </p:nvPicPr>
        <p:blipFill rotWithShape="1">
          <a:blip r:embed="rId8">
            <a:alphaModFix/>
          </a:blip>
          <a:srcRect b="10257" l="0" r="0" t="0"/>
          <a:stretch/>
        </p:blipFill>
        <p:spPr>
          <a:xfrm>
            <a:off x="3123630" y="1886143"/>
            <a:ext cx="4266900" cy="704850"/>
          </a:xfrm>
          <a:prstGeom prst="rect">
            <a:avLst/>
          </a:prstGeom>
          <a:noFill/>
          <a:ln>
            <a:noFill/>
          </a:ln>
        </p:spPr>
      </p:pic>
      <p:sp>
        <p:nvSpPr>
          <p:cNvPr id="356" name="Google Shape;356;p42"/>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43"/>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Performance Engineering</a:t>
            </a:r>
            <a:endParaRPr/>
          </a:p>
        </p:txBody>
      </p:sp>
      <p:sp>
        <p:nvSpPr>
          <p:cNvPr id="362" name="Google Shape;362;p43"/>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rPr lang="en"/>
              <a:t>Performed optimizations:</a:t>
            </a:r>
            <a:endParaRPr/>
          </a:p>
          <a:p>
            <a:pPr indent="-317500" lvl="0" marL="457200" rtl="0" algn="l">
              <a:spcBef>
                <a:spcPts val="400"/>
              </a:spcBef>
              <a:spcAft>
                <a:spcPts val="0"/>
              </a:spcAft>
              <a:buSzPts val="1400"/>
              <a:buChar char="-"/>
            </a:pPr>
            <a:r>
              <a:rPr lang="en"/>
              <a:t>CPU</a:t>
            </a:r>
            <a:endParaRPr/>
          </a:p>
          <a:p>
            <a:pPr indent="0" lvl="0" marL="0" rtl="0" algn="l">
              <a:spcBef>
                <a:spcPts val="400"/>
              </a:spcBef>
              <a:spcAft>
                <a:spcPts val="0"/>
              </a:spcAft>
              <a:buNone/>
            </a:pPr>
            <a:r>
              <a:t/>
            </a:r>
            <a:endParaRPr sz="1200"/>
          </a:p>
          <a:p>
            <a:pPr indent="0" lvl="0" marL="0" rtl="0" algn="l">
              <a:spcBef>
                <a:spcPts val="400"/>
              </a:spcBef>
              <a:spcAft>
                <a:spcPts val="0"/>
              </a:spcAft>
              <a:buNone/>
            </a:pPr>
            <a:r>
              <a:t/>
            </a:r>
            <a:endParaRPr/>
          </a:p>
          <a:p>
            <a:pPr indent="-317500" lvl="0" marL="457200" rtl="0" algn="l">
              <a:spcBef>
                <a:spcPts val="400"/>
              </a:spcBef>
              <a:spcAft>
                <a:spcPts val="0"/>
              </a:spcAft>
              <a:buSzPts val="1400"/>
              <a:buChar char="-"/>
            </a:pPr>
            <a:r>
              <a:rPr lang="en"/>
              <a:t>GPU</a:t>
            </a:r>
            <a:endParaRPr/>
          </a:p>
          <a:p>
            <a:pPr indent="0" lvl="0" marL="0" rtl="0" algn="l">
              <a:spcBef>
                <a:spcPts val="400"/>
              </a:spcBef>
              <a:spcAft>
                <a:spcPts val="0"/>
              </a:spcAft>
              <a:buNone/>
            </a:pPr>
            <a:r>
              <a:t/>
            </a:r>
            <a:endParaRPr/>
          </a:p>
        </p:txBody>
      </p:sp>
      <p:sp>
        <p:nvSpPr>
          <p:cNvPr id="363" name="Google Shape;363;p43"/>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364" name="Google Shape;364;p43"/>
          <p:cNvPicPr preferRelativeResize="0"/>
          <p:nvPr/>
        </p:nvPicPr>
        <p:blipFill>
          <a:blip r:embed="rId3">
            <a:alphaModFix/>
          </a:blip>
          <a:stretch>
            <a:fillRect/>
          </a:stretch>
        </p:blipFill>
        <p:spPr>
          <a:xfrm>
            <a:off x="1276275" y="1445525"/>
            <a:ext cx="174650" cy="174675"/>
          </a:xfrm>
          <a:prstGeom prst="rect">
            <a:avLst/>
          </a:prstGeom>
          <a:noFill/>
          <a:ln>
            <a:noFill/>
          </a:ln>
        </p:spPr>
      </p:pic>
      <p:pic>
        <p:nvPicPr>
          <p:cNvPr id="365" name="Google Shape;365;p43"/>
          <p:cNvPicPr preferRelativeResize="0"/>
          <p:nvPr/>
        </p:nvPicPr>
        <p:blipFill>
          <a:blip r:embed="rId4">
            <a:alphaModFix/>
          </a:blip>
          <a:stretch>
            <a:fillRect/>
          </a:stretch>
        </p:blipFill>
        <p:spPr>
          <a:xfrm>
            <a:off x="1276275" y="2208500"/>
            <a:ext cx="174650" cy="1746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44"/>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Performance Engineering</a:t>
            </a:r>
            <a:endParaRPr/>
          </a:p>
        </p:txBody>
      </p:sp>
      <p:sp>
        <p:nvSpPr>
          <p:cNvPr id="371" name="Google Shape;371;p44"/>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rPr lang="en"/>
              <a:t>Performed optimizations:</a:t>
            </a:r>
            <a:endParaRPr/>
          </a:p>
          <a:p>
            <a:pPr indent="-317500" lvl="0" marL="457200" rtl="0" algn="l">
              <a:spcBef>
                <a:spcPts val="400"/>
              </a:spcBef>
              <a:spcAft>
                <a:spcPts val="0"/>
              </a:spcAft>
              <a:buSzPts val="1400"/>
              <a:buChar char="-"/>
            </a:pPr>
            <a:r>
              <a:rPr lang="en"/>
              <a:t>CPU</a:t>
            </a:r>
            <a:endParaRPr/>
          </a:p>
          <a:p>
            <a:pPr indent="-304800" lvl="1" marL="914400" rtl="0" algn="l">
              <a:spcBef>
                <a:spcPts val="0"/>
              </a:spcBef>
              <a:spcAft>
                <a:spcPts val="0"/>
              </a:spcAft>
              <a:buSzPts val="1200"/>
              <a:buChar char="-"/>
            </a:pPr>
            <a:r>
              <a:rPr lang="en"/>
              <a:t>OpenMP regions (1.2x - 2.8x depending on the region)</a:t>
            </a:r>
            <a:endParaRPr/>
          </a:p>
          <a:p>
            <a:pPr indent="0" lvl="0" marL="0" rtl="0" algn="l">
              <a:spcBef>
                <a:spcPts val="400"/>
              </a:spcBef>
              <a:spcAft>
                <a:spcPts val="0"/>
              </a:spcAft>
              <a:buNone/>
            </a:pPr>
            <a:r>
              <a:t/>
            </a:r>
            <a:endParaRPr sz="800"/>
          </a:p>
          <a:p>
            <a:pPr indent="0" lvl="0" marL="0" rtl="0" algn="l">
              <a:spcBef>
                <a:spcPts val="400"/>
              </a:spcBef>
              <a:spcAft>
                <a:spcPts val="0"/>
              </a:spcAft>
              <a:buNone/>
            </a:pPr>
            <a:r>
              <a:t/>
            </a:r>
            <a:endParaRPr sz="600"/>
          </a:p>
          <a:p>
            <a:pPr indent="-317500" lvl="0" marL="457200" rtl="0" algn="l">
              <a:spcBef>
                <a:spcPts val="400"/>
              </a:spcBef>
              <a:spcAft>
                <a:spcPts val="0"/>
              </a:spcAft>
              <a:buSzPts val="1400"/>
              <a:buChar char="-"/>
            </a:pPr>
            <a:r>
              <a:rPr lang="en"/>
              <a:t>GPU</a:t>
            </a:r>
            <a:endParaRPr/>
          </a:p>
          <a:p>
            <a:pPr indent="0" lvl="0" marL="0" rtl="0" algn="l">
              <a:spcBef>
                <a:spcPts val="400"/>
              </a:spcBef>
              <a:spcAft>
                <a:spcPts val="0"/>
              </a:spcAft>
              <a:buNone/>
            </a:pPr>
            <a:r>
              <a:t/>
            </a:r>
            <a:endParaRPr/>
          </a:p>
        </p:txBody>
      </p:sp>
      <p:sp>
        <p:nvSpPr>
          <p:cNvPr id="372" name="Google Shape;372;p44"/>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373" name="Google Shape;373;p44"/>
          <p:cNvPicPr preferRelativeResize="0"/>
          <p:nvPr/>
        </p:nvPicPr>
        <p:blipFill>
          <a:blip r:embed="rId3">
            <a:alphaModFix/>
          </a:blip>
          <a:stretch>
            <a:fillRect/>
          </a:stretch>
        </p:blipFill>
        <p:spPr>
          <a:xfrm>
            <a:off x="1276275" y="1445525"/>
            <a:ext cx="174650" cy="174675"/>
          </a:xfrm>
          <a:prstGeom prst="rect">
            <a:avLst/>
          </a:prstGeom>
          <a:noFill/>
          <a:ln>
            <a:noFill/>
          </a:ln>
        </p:spPr>
      </p:pic>
      <p:pic>
        <p:nvPicPr>
          <p:cNvPr id="374" name="Google Shape;374;p44"/>
          <p:cNvPicPr preferRelativeResize="0"/>
          <p:nvPr/>
        </p:nvPicPr>
        <p:blipFill>
          <a:blip r:embed="rId4">
            <a:alphaModFix/>
          </a:blip>
          <a:stretch>
            <a:fillRect/>
          </a:stretch>
        </p:blipFill>
        <p:spPr>
          <a:xfrm>
            <a:off x="1276275" y="2208500"/>
            <a:ext cx="174650" cy="174650"/>
          </a:xfrm>
          <a:prstGeom prst="rect">
            <a:avLst/>
          </a:prstGeom>
          <a:noFill/>
          <a:ln>
            <a:noFill/>
          </a:ln>
        </p:spPr>
      </p:pic>
      <p:pic>
        <p:nvPicPr>
          <p:cNvPr descr="Diagrama&#10;&#10;Descripción generada automáticamente" id="375" name="Google Shape;375;p44"/>
          <p:cNvPicPr preferRelativeResize="0"/>
          <p:nvPr/>
        </p:nvPicPr>
        <p:blipFill rotWithShape="1">
          <a:blip r:embed="rId5">
            <a:alphaModFix/>
          </a:blip>
          <a:srcRect b="0" l="1565" r="0" t="0"/>
          <a:stretch/>
        </p:blipFill>
        <p:spPr>
          <a:xfrm>
            <a:off x="5182238" y="805200"/>
            <a:ext cx="2258123" cy="1612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8"/>
          <p:cNvSpPr txBox="1"/>
          <p:nvPr>
            <p:ph type="title"/>
          </p:nvPr>
        </p:nvSpPr>
        <p:spPr>
          <a:xfrm>
            <a:off x="279400" y="547850"/>
            <a:ext cx="8598000" cy="39222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
              <a:t>Climate is changing..</a:t>
            </a:r>
            <a:endParaRPr/>
          </a:p>
        </p:txBody>
      </p:sp>
      <p:sp>
        <p:nvSpPr>
          <p:cNvPr id="106" name="Google Shape;106;p18"/>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45"/>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Performance Engineering</a:t>
            </a:r>
            <a:endParaRPr/>
          </a:p>
        </p:txBody>
      </p:sp>
      <p:sp>
        <p:nvSpPr>
          <p:cNvPr id="381" name="Google Shape;381;p45"/>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rPr lang="en"/>
              <a:t>Performed optimizations:</a:t>
            </a:r>
            <a:endParaRPr/>
          </a:p>
          <a:p>
            <a:pPr indent="-317500" lvl="0" marL="457200" rtl="0" algn="l">
              <a:spcBef>
                <a:spcPts val="400"/>
              </a:spcBef>
              <a:spcAft>
                <a:spcPts val="0"/>
              </a:spcAft>
              <a:buSzPts val="1400"/>
              <a:buChar char="-"/>
            </a:pPr>
            <a:r>
              <a:rPr lang="en"/>
              <a:t>CPU</a:t>
            </a:r>
            <a:endParaRPr/>
          </a:p>
          <a:p>
            <a:pPr indent="-304800" lvl="1" marL="914400" rtl="0" algn="l">
              <a:spcBef>
                <a:spcPts val="0"/>
              </a:spcBef>
              <a:spcAft>
                <a:spcPts val="0"/>
              </a:spcAft>
              <a:buSzPts val="1200"/>
              <a:buChar char="-"/>
            </a:pPr>
            <a:r>
              <a:rPr lang="en"/>
              <a:t>OpenMP regions (1.2x - 2.8x depending on the region)</a:t>
            </a:r>
            <a:endParaRPr/>
          </a:p>
          <a:p>
            <a:pPr indent="-304800" lvl="1" marL="914400" rtl="0" algn="l">
              <a:spcBef>
                <a:spcPts val="0"/>
              </a:spcBef>
              <a:spcAft>
                <a:spcPts val="0"/>
              </a:spcAft>
              <a:buSzPts val="1200"/>
              <a:buChar char="-"/>
            </a:pPr>
            <a:r>
              <a:rPr lang="en"/>
              <a:t>MultIO improvement (1.03x)</a:t>
            </a:r>
            <a:endParaRPr/>
          </a:p>
          <a:p>
            <a:pPr indent="0" lvl="0" marL="0" rtl="0" algn="l">
              <a:spcBef>
                <a:spcPts val="400"/>
              </a:spcBef>
              <a:spcAft>
                <a:spcPts val="0"/>
              </a:spcAft>
              <a:buNone/>
            </a:pPr>
            <a:r>
              <a:t/>
            </a:r>
            <a:endParaRPr sz="550"/>
          </a:p>
          <a:p>
            <a:pPr indent="-317500" lvl="0" marL="457200" rtl="0" algn="l">
              <a:spcBef>
                <a:spcPts val="400"/>
              </a:spcBef>
              <a:spcAft>
                <a:spcPts val="0"/>
              </a:spcAft>
              <a:buSzPts val="1400"/>
              <a:buChar char="-"/>
            </a:pPr>
            <a:r>
              <a:rPr lang="en"/>
              <a:t>GPU</a:t>
            </a:r>
            <a:endParaRPr/>
          </a:p>
          <a:p>
            <a:pPr indent="0" lvl="0" marL="0" rtl="0" algn="l">
              <a:spcBef>
                <a:spcPts val="400"/>
              </a:spcBef>
              <a:spcAft>
                <a:spcPts val="0"/>
              </a:spcAft>
              <a:buNone/>
            </a:pPr>
            <a:r>
              <a:t/>
            </a:r>
            <a:endParaRPr/>
          </a:p>
        </p:txBody>
      </p:sp>
      <p:sp>
        <p:nvSpPr>
          <p:cNvPr id="382" name="Google Shape;382;p45"/>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383" name="Google Shape;383;p45"/>
          <p:cNvPicPr preferRelativeResize="0"/>
          <p:nvPr/>
        </p:nvPicPr>
        <p:blipFill>
          <a:blip r:embed="rId3">
            <a:alphaModFix/>
          </a:blip>
          <a:stretch>
            <a:fillRect/>
          </a:stretch>
        </p:blipFill>
        <p:spPr>
          <a:xfrm>
            <a:off x="1276275" y="1445525"/>
            <a:ext cx="174650" cy="174675"/>
          </a:xfrm>
          <a:prstGeom prst="rect">
            <a:avLst/>
          </a:prstGeom>
          <a:noFill/>
          <a:ln>
            <a:noFill/>
          </a:ln>
        </p:spPr>
      </p:pic>
      <p:pic>
        <p:nvPicPr>
          <p:cNvPr id="384" name="Google Shape;384;p45"/>
          <p:cNvPicPr preferRelativeResize="0"/>
          <p:nvPr/>
        </p:nvPicPr>
        <p:blipFill>
          <a:blip r:embed="rId4">
            <a:alphaModFix/>
          </a:blip>
          <a:stretch>
            <a:fillRect/>
          </a:stretch>
        </p:blipFill>
        <p:spPr>
          <a:xfrm>
            <a:off x="1276275" y="2208500"/>
            <a:ext cx="174650" cy="174650"/>
          </a:xfrm>
          <a:prstGeom prst="rect">
            <a:avLst/>
          </a:prstGeom>
          <a:noFill/>
          <a:ln>
            <a:noFill/>
          </a:ln>
        </p:spPr>
      </p:pic>
      <p:pic>
        <p:nvPicPr>
          <p:cNvPr descr="Diagrama&#10;&#10;Descripción generada automáticamente" id="385" name="Google Shape;385;p45"/>
          <p:cNvPicPr preferRelativeResize="0"/>
          <p:nvPr/>
        </p:nvPicPr>
        <p:blipFill rotWithShape="1">
          <a:blip r:embed="rId5">
            <a:alphaModFix/>
          </a:blip>
          <a:srcRect b="0" l="1565" r="0" t="0"/>
          <a:stretch/>
        </p:blipFill>
        <p:spPr>
          <a:xfrm>
            <a:off x="5182238" y="805200"/>
            <a:ext cx="2258123" cy="1612000"/>
          </a:xfrm>
          <a:prstGeom prst="rect">
            <a:avLst/>
          </a:prstGeom>
          <a:noFill/>
          <a:ln>
            <a:noFill/>
          </a:ln>
        </p:spPr>
      </p:pic>
      <p:pic>
        <p:nvPicPr>
          <p:cNvPr id="386" name="Google Shape;386;p45"/>
          <p:cNvPicPr preferRelativeResize="0"/>
          <p:nvPr/>
        </p:nvPicPr>
        <p:blipFill rotWithShape="1">
          <a:blip r:embed="rId6">
            <a:alphaModFix/>
          </a:blip>
          <a:srcRect b="26383" l="31983" r="32015" t="26164"/>
          <a:stretch/>
        </p:blipFill>
        <p:spPr>
          <a:xfrm>
            <a:off x="7677655" y="2016401"/>
            <a:ext cx="1123540" cy="1110701"/>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46"/>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Performance Engineering</a:t>
            </a:r>
            <a:endParaRPr/>
          </a:p>
        </p:txBody>
      </p:sp>
      <p:sp>
        <p:nvSpPr>
          <p:cNvPr id="392" name="Google Shape;392;p46"/>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rPr lang="en"/>
              <a:t>Performed optimizations:</a:t>
            </a:r>
            <a:endParaRPr/>
          </a:p>
          <a:p>
            <a:pPr indent="-317500" lvl="0" marL="457200" rtl="0" algn="l">
              <a:spcBef>
                <a:spcPts val="400"/>
              </a:spcBef>
              <a:spcAft>
                <a:spcPts val="0"/>
              </a:spcAft>
              <a:buSzPts val="1400"/>
              <a:buChar char="-"/>
            </a:pPr>
            <a:r>
              <a:rPr lang="en"/>
              <a:t>CPU</a:t>
            </a:r>
            <a:endParaRPr/>
          </a:p>
          <a:p>
            <a:pPr indent="-304800" lvl="1" marL="914400" rtl="0" algn="l">
              <a:spcBef>
                <a:spcPts val="0"/>
              </a:spcBef>
              <a:spcAft>
                <a:spcPts val="0"/>
              </a:spcAft>
              <a:buSzPts val="1200"/>
              <a:buChar char="-"/>
            </a:pPr>
            <a:r>
              <a:rPr lang="en"/>
              <a:t>OpenMP regions (1.2x - 2.8x depending on the region)</a:t>
            </a:r>
            <a:endParaRPr/>
          </a:p>
          <a:p>
            <a:pPr indent="-304800" lvl="1" marL="914400" rtl="0" algn="l">
              <a:spcBef>
                <a:spcPts val="0"/>
              </a:spcBef>
              <a:spcAft>
                <a:spcPts val="0"/>
              </a:spcAft>
              <a:buSzPts val="1200"/>
              <a:buChar char="-"/>
            </a:pPr>
            <a:r>
              <a:rPr lang="en"/>
              <a:t>MultIO improvement (1.03x)</a:t>
            </a:r>
            <a:endParaRPr/>
          </a:p>
          <a:p>
            <a:pPr indent="-304800" lvl="1" marL="914400" rtl="0" algn="l">
              <a:spcBef>
                <a:spcPts val="0"/>
              </a:spcBef>
              <a:spcAft>
                <a:spcPts val="0"/>
              </a:spcAft>
              <a:buSzPts val="1200"/>
              <a:buChar char="-"/>
            </a:pPr>
            <a:r>
              <a:rPr lang="en"/>
              <a:t>Mixed Precision (1.2x)</a:t>
            </a:r>
            <a:endParaRPr/>
          </a:p>
          <a:p>
            <a:pPr indent="-317500" lvl="0" marL="457200" rtl="0" algn="l">
              <a:spcBef>
                <a:spcPts val="0"/>
              </a:spcBef>
              <a:spcAft>
                <a:spcPts val="0"/>
              </a:spcAft>
              <a:buSzPts val="1400"/>
              <a:buChar char="-"/>
            </a:pPr>
            <a:r>
              <a:rPr lang="en"/>
              <a:t>GPU</a:t>
            </a:r>
            <a:endParaRPr/>
          </a:p>
          <a:p>
            <a:pPr indent="0" lvl="0" marL="0" rtl="0" algn="l">
              <a:spcBef>
                <a:spcPts val="400"/>
              </a:spcBef>
              <a:spcAft>
                <a:spcPts val="0"/>
              </a:spcAft>
              <a:buNone/>
            </a:pPr>
            <a:r>
              <a:t/>
            </a:r>
            <a:endParaRPr/>
          </a:p>
        </p:txBody>
      </p:sp>
      <p:sp>
        <p:nvSpPr>
          <p:cNvPr id="393" name="Google Shape;393;p46"/>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394" name="Google Shape;394;p46"/>
          <p:cNvPicPr preferRelativeResize="0"/>
          <p:nvPr/>
        </p:nvPicPr>
        <p:blipFill>
          <a:blip r:embed="rId3">
            <a:alphaModFix/>
          </a:blip>
          <a:stretch>
            <a:fillRect/>
          </a:stretch>
        </p:blipFill>
        <p:spPr>
          <a:xfrm>
            <a:off x="1276275" y="1445525"/>
            <a:ext cx="174650" cy="174675"/>
          </a:xfrm>
          <a:prstGeom prst="rect">
            <a:avLst/>
          </a:prstGeom>
          <a:noFill/>
          <a:ln>
            <a:noFill/>
          </a:ln>
        </p:spPr>
      </p:pic>
      <p:pic>
        <p:nvPicPr>
          <p:cNvPr id="395" name="Google Shape;395;p46"/>
          <p:cNvPicPr preferRelativeResize="0"/>
          <p:nvPr/>
        </p:nvPicPr>
        <p:blipFill>
          <a:blip r:embed="rId4">
            <a:alphaModFix/>
          </a:blip>
          <a:stretch>
            <a:fillRect/>
          </a:stretch>
        </p:blipFill>
        <p:spPr>
          <a:xfrm>
            <a:off x="1276275" y="2208500"/>
            <a:ext cx="174650" cy="174650"/>
          </a:xfrm>
          <a:prstGeom prst="rect">
            <a:avLst/>
          </a:prstGeom>
          <a:noFill/>
          <a:ln>
            <a:noFill/>
          </a:ln>
        </p:spPr>
      </p:pic>
      <p:pic>
        <p:nvPicPr>
          <p:cNvPr descr="Diagrama&#10;&#10;Descripción generada automáticamente" id="396" name="Google Shape;396;p46"/>
          <p:cNvPicPr preferRelativeResize="0"/>
          <p:nvPr/>
        </p:nvPicPr>
        <p:blipFill rotWithShape="1">
          <a:blip r:embed="rId5">
            <a:alphaModFix/>
          </a:blip>
          <a:srcRect b="0" l="1565" r="0" t="0"/>
          <a:stretch/>
        </p:blipFill>
        <p:spPr>
          <a:xfrm>
            <a:off x="5182238" y="805200"/>
            <a:ext cx="2258123" cy="1612000"/>
          </a:xfrm>
          <a:prstGeom prst="rect">
            <a:avLst/>
          </a:prstGeom>
          <a:noFill/>
          <a:ln>
            <a:noFill/>
          </a:ln>
        </p:spPr>
      </p:pic>
      <p:pic>
        <p:nvPicPr>
          <p:cNvPr id="397" name="Google Shape;397;p46"/>
          <p:cNvPicPr preferRelativeResize="0"/>
          <p:nvPr/>
        </p:nvPicPr>
        <p:blipFill rotWithShape="1">
          <a:blip r:embed="rId6">
            <a:alphaModFix/>
          </a:blip>
          <a:srcRect b="26383" l="31983" r="32015" t="26164"/>
          <a:stretch/>
        </p:blipFill>
        <p:spPr>
          <a:xfrm>
            <a:off x="7677655" y="2016401"/>
            <a:ext cx="1123540" cy="1110701"/>
          </a:xfrm>
          <a:prstGeom prst="rect">
            <a:avLst/>
          </a:prstGeom>
          <a:noFill/>
          <a:ln>
            <a:noFill/>
          </a:ln>
        </p:spPr>
      </p:pic>
      <p:pic>
        <p:nvPicPr>
          <p:cNvPr id="398" name="Google Shape;398;p46"/>
          <p:cNvPicPr preferRelativeResize="0"/>
          <p:nvPr/>
        </p:nvPicPr>
        <p:blipFill rotWithShape="1">
          <a:blip r:embed="rId7">
            <a:alphaModFix/>
          </a:blip>
          <a:srcRect b="0" l="0" r="15167" t="0"/>
          <a:stretch/>
        </p:blipFill>
        <p:spPr>
          <a:xfrm>
            <a:off x="4753300" y="3993450"/>
            <a:ext cx="3175251" cy="476650"/>
          </a:xfrm>
          <a:prstGeom prst="rect">
            <a:avLst/>
          </a:prstGeom>
          <a:noFill/>
          <a:ln>
            <a:noFill/>
          </a:ln>
        </p:spPr>
      </p:pic>
      <p:pic>
        <p:nvPicPr>
          <p:cNvPr id="399" name="Google Shape;399;p46"/>
          <p:cNvPicPr preferRelativeResize="0"/>
          <p:nvPr/>
        </p:nvPicPr>
        <p:blipFill rotWithShape="1">
          <a:blip r:embed="rId8">
            <a:alphaModFix/>
          </a:blip>
          <a:srcRect b="8983" l="1938" r="2578" t="0"/>
          <a:stretch/>
        </p:blipFill>
        <p:spPr>
          <a:xfrm>
            <a:off x="4785497" y="3365938"/>
            <a:ext cx="3115999" cy="60336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47"/>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Performance Engineering</a:t>
            </a:r>
            <a:endParaRPr/>
          </a:p>
        </p:txBody>
      </p:sp>
      <p:sp>
        <p:nvSpPr>
          <p:cNvPr id="405" name="Google Shape;405;p47"/>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rPr lang="en"/>
              <a:t>Performed optimizations:</a:t>
            </a:r>
            <a:endParaRPr/>
          </a:p>
          <a:p>
            <a:pPr indent="-317500" lvl="0" marL="457200" rtl="0" algn="l">
              <a:spcBef>
                <a:spcPts val="400"/>
              </a:spcBef>
              <a:spcAft>
                <a:spcPts val="0"/>
              </a:spcAft>
              <a:buSzPts val="1400"/>
              <a:buChar char="-"/>
            </a:pPr>
            <a:r>
              <a:rPr lang="en"/>
              <a:t>CPU</a:t>
            </a:r>
            <a:endParaRPr/>
          </a:p>
          <a:p>
            <a:pPr indent="-304800" lvl="1" marL="914400" rtl="0" algn="l">
              <a:spcBef>
                <a:spcPts val="0"/>
              </a:spcBef>
              <a:spcAft>
                <a:spcPts val="0"/>
              </a:spcAft>
              <a:buSzPts val="1200"/>
              <a:buChar char="-"/>
            </a:pPr>
            <a:r>
              <a:rPr lang="en"/>
              <a:t>OpenMP regions (1.2x - 2.8x depending on the region)</a:t>
            </a:r>
            <a:endParaRPr/>
          </a:p>
          <a:p>
            <a:pPr indent="-304800" lvl="1" marL="914400" rtl="0" algn="l">
              <a:spcBef>
                <a:spcPts val="0"/>
              </a:spcBef>
              <a:spcAft>
                <a:spcPts val="0"/>
              </a:spcAft>
              <a:buSzPts val="1200"/>
              <a:buChar char="-"/>
            </a:pPr>
            <a:r>
              <a:rPr lang="en"/>
              <a:t>MultIO improvement (1.03x)</a:t>
            </a:r>
            <a:endParaRPr/>
          </a:p>
          <a:p>
            <a:pPr indent="-304800" lvl="1" marL="914400" rtl="0" algn="l">
              <a:spcBef>
                <a:spcPts val="0"/>
              </a:spcBef>
              <a:spcAft>
                <a:spcPts val="0"/>
              </a:spcAft>
              <a:buSzPts val="1200"/>
              <a:buChar char="-"/>
            </a:pPr>
            <a:r>
              <a:rPr lang="en"/>
              <a:t>Mixed Precision (1.2x)</a:t>
            </a:r>
            <a:endParaRPr/>
          </a:p>
          <a:p>
            <a:pPr indent="-317500" lvl="0" marL="457200" rtl="0" algn="l">
              <a:spcBef>
                <a:spcPts val="0"/>
              </a:spcBef>
              <a:spcAft>
                <a:spcPts val="0"/>
              </a:spcAft>
              <a:buSzPts val="1400"/>
              <a:buChar char="-"/>
            </a:pPr>
            <a:r>
              <a:rPr lang="en"/>
              <a:t>GPU</a:t>
            </a:r>
            <a:endParaRPr/>
          </a:p>
          <a:p>
            <a:pPr indent="-304800" lvl="1" marL="914400" rtl="0" algn="l">
              <a:spcBef>
                <a:spcPts val="0"/>
              </a:spcBef>
              <a:spcAft>
                <a:spcPts val="0"/>
              </a:spcAft>
              <a:buSzPts val="1200"/>
              <a:buChar char="-"/>
            </a:pPr>
            <a:r>
              <a:rPr lang="en"/>
              <a:t>Porting pilot-regions of Sea-Ice module to GPUs (5.9x)</a:t>
            </a:r>
            <a:endParaRPr/>
          </a:p>
        </p:txBody>
      </p:sp>
      <p:pic>
        <p:nvPicPr>
          <p:cNvPr id="406" name="Google Shape;406;p47"/>
          <p:cNvPicPr preferRelativeResize="0"/>
          <p:nvPr/>
        </p:nvPicPr>
        <p:blipFill rotWithShape="1">
          <a:blip r:embed="rId3">
            <a:alphaModFix/>
          </a:blip>
          <a:srcRect b="0" l="0" r="15167" t="0"/>
          <a:stretch/>
        </p:blipFill>
        <p:spPr>
          <a:xfrm>
            <a:off x="4753300" y="3993450"/>
            <a:ext cx="3175251" cy="476650"/>
          </a:xfrm>
          <a:prstGeom prst="rect">
            <a:avLst/>
          </a:prstGeom>
          <a:noFill/>
          <a:ln>
            <a:noFill/>
          </a:ln>
        </p:spPr>
      </p:pic>
      <p:sp>
        <p:nvSpPr>
          <p:cNvPr id="407" name="Google Shape;407;p47"/>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408" name="Google Shape;408;p47"/>
          <p:cNvPicPr preferRelativeResize="0"/>
          <p:nvPr/>
        </p:nvPicPr>
        <p:blipFill>
          <a:blip r:embed="rId4">
            <a:alphaModFix/>
          </a:blip>
          <a:stretch>
            <a:fillRect/>
          </a:stretch>
        </p:blipFill>
        <p:spPr>
          <a:xfrm>
            <a:off x="1276275" y="1445525"/>
            <a:ext cx="174650" cy="174675"/>
          </a:xfrm>
          <a:prstGeom prst="rect">
            <a:avLst/>
          </a:prstGeom>
          <a:noFill/>
          <a:ln>
            <a:noFill/>
          </a:ln>
        </p:spPr>
      </p:pic>
      <p:pic>
        <p:nvPicPr>
          <p:cNvPr id="409" name="Google Shape;409;p47"/>
          <p:cNvPicPr preferRelativeResize="0"/>
          <p:nvPr/>
        </p:nvPicPr>
        <p:blipFill>
          <a:blip r:embed="rId5">
            <a:alphaModFix/>
          </a:blip>
          <a:stretch>
            <a:fillRect/>
          </a:stretch>
        </p:blipFill>
        <p:spPr>
          <a:xfrm>
            <a:off x="1276275" y="2208500"/>
            <a:ext cx="174650" cy="174650"/>
          </a:xfrm>
          <a:prstGeom prst="rect">
            <a:avLst/>
          </a:prstGeom>
          <a:noFill/>
          <a:ln>
            <a:noFill/>
          </a:ln>
        </p:spPr>
      </p:pic>
      <p:pic>
        <p:nvPicPr>
          <p:cNvPr descr="Diagrama&#10;&#10;Descripción generada automáticamente" id="410" name="Google Shape;410;p47"/>
          <p:cNvPicPr preferRelativeResize="0"/>
          <p:nvPr/>
        </p:nvPicPr>
        <p:blipFill rotWithShape="1">
          <a:blip r:embed="rId6">
            <a:alphaModFix/>
          </a:blip>
          <a:srcRect b="0" l="1565" r="0" t="0"/>
          <a:stretch/>
        </p:blipFill>
        <p:spPr>
          <a:xfrm>
            <a:off x="5182238" y="805200"/>
            <a:ext cx="2258123" cy="1612000"/>
          </a:xfrm>
          <a:prstGeom prst="rect">
            <a:avLst/>
          </a:prstGeom>
          <a:noFill/>
          <a:ln>
            <a:noFill/>
          </a:ln>
        </p:spPr>
      </p:pic>
      <p:pic>
        <p:nvPicPr>
          <p:cNvPr id="411" name="Google Shape;411;p47"/>
          <p:cNvPicPr preferRelativeResize="0"/>
          <p:nvPr/>
        </p:nvPicPr>
        <p:blipFill rotWithShape="1">
          <a:blip r:embed="rId7">
            <a:alphaModFix/>
          </a:blip>
          <a:srcRect b="26383" l="31983" r="32015" t="26164"/>
          <a:stretch/>
        </p:blipFill>
        <p:spPr>
          <a:xfrm>
            <a:off x="7677655" y="2016401"/>
            <a:ext cx="1123540" cy="1110701"/>
          </a:xfrm>
          <a:prstGeom prst="rect">
            <a:avLst/>
          </a:prstGeom>
          <a:noFill/>
          <a:ln>
            <a:noFill/>
          </a:ln>
        </p:spPr>
      </p:pic>
      <p:pic>
        <p:nvPicPr>
          <p:cNvPr id="412" name="Google Shape;412;p47"/>
          <p:cNvPicPr preferRelativeResize="0"/>
          <p:nvPr/>
        </p:nvPicPr>
        <p:blipFill rotWithShape="1">
          <a:blip r:embed="rId8">
            <a:alphaModFix/>
          </a:blip>
          <a:srcRect b="8983" l="1938" r="2578" t="0"/>
          <a:stretch/>
        </p:blipFill>
        <p:spPr>
          <a:xfrm>
            <a:off x="4785497" y="3365938"/>
            <a:ext cx="3115999" cy="603364"/>
          </a:xfrm>
          <a:prstGeom prst="rect">
            <a:avLst/>
          </a:prstGeom>
          <a:noFill/>
          <a:ln>
            <a:noFill/>
          </a:ln>
        </p:spPr>
      </p:pic>
      <p:pic>
        <p:nvPicPr>
          <p:cNvPr id="413" name="Google Shape;413;p47"/>
          <p:cNvPicPr preferRelativeResize="0"/>
          <p:nvPr/>
        </p:nvPicPr>
        <p:blipFill>
          <a:blip r:embed="rId9">
            <a:alphaModFix/>
          </a:blip>
          <a:stretch>
            <a:fillRect/>
          </a:stretch>
        </p:blipFill>
        <p:spPr>
          <a:xfrm>
            <a:off x="1276275" y="2801150"/>
            <a:ext cx="2801649" cy="166895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48"/>
          <p:cNvSpPr txBox="1"/>
          <p:nvPr>
            <p:ph type="title"/>
          </p:nvPr>
        </p:nvSpPr>
        <p:spPr>
          <a:xfrm>
            <a:off x="279400" y="547850"/>
            <a:ext cx="8598000" cy="39222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
              <a:t>Performance Profiling</a:t>
            </a:r>
            <a:endParaRPr/>
          </a:p>
        </p:txBody>
      </p:sp>
      <p:sp>
        <p:nvSpPr>
          <p:cNvPr id="419" name="Google Shape;419;p48"/>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49"/>
          <p:cNvSpPr txBox="1"/>
          <p:nvPr>
            <p:ph type="title"/>
          </p:nvPr>
        </p:nvSpPr>
        <p:spPr>
          <a:xfrm>
            <a:off x="279400" y="547850"/>
            <a:ext cx="8598000" cy="39222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
              <a:t>HPC 101</a:t>
            </a:r>
            <a:endParaRPr/>
          </a:p>
        </p:txBody>
      </p:sp>
      <p:sp>
        <p:nvSpPr>
          <p:cNvPr id="425" name="Google Shape;425;p49"/>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50"/>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 101</a:t>
            </a:r>
            <a:endParaRPr/>
          </a:p>
        </p:txBody>
      </p:sp>
      <p:sp>
        <p:nvSpPr>
          <p:cNvPr id="431" name="Google Shape;431;p50"/>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432" name="Google Shape;432;p50"/>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433" name="Google Shape;433;p50"/>
          <p:cNvPicPr preferRelativeResize="0"/>
          <p:nvPr/>
        </p:nvPicPr>
        <p:blipFill>
          <a:blip r:embed="rId3">
            <a:alphaModFix/>
          </a:blip>
          <a:stretch>
            <a:fillRect/>
          </a:stretch>
        </p:blipFill>
        <p:spPr>
          <a:xfrm>
            <a:off x="1042357" y="1112800"/>
            <a:ext cx="7059285" cy="3357299"/>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51"/>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a:t>
            </a:r>
            <a:r>
              <a:rPr lang="en"/>
              <a:t> 101</a:t>
            </a:r>
            <a:endParaRPr/>
          </a:p>
        </p:txBody>
      </p:sp>
      <p:sp>
        <p:nvSpPr>
          <p:cNvPr id="439" name="Google Shape;439;p51"/>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440" name="Google Shape;440;p51"/>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441" name="Google Shape;441;p51"/>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442" name="Google Shape;442;p51"/>
          <p:cNvSpPr/>
          <p:nvPr/>
        </p:nvSpPr>
        <p:spPr>
          <a:xfrm>
            <a:off x="1886175" y="1112800"/>
            <a:ext cx="1965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3" name="Google Shape;443;p51"/>
          <p:cNvSpPr/>
          <p:nvPr/>
        </p:nvSpPr>
        <p:spPr>
          <a:xfrm>
            <a:off x="5078250" y="1112800"/>
            <a:ext cx="1965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52"/>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 101</a:t>
            </a:r>
            <a:endParaRPr/>
          </a:p>
        </p:txBody>
      </p:sp>
      <p:sp>
        <p:nvSpPr>
          <p:cNvPr id="449" name="Google Shape;449;p52"/>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450" name="Google Shape;450;p52"/>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451" name="Google Shape;451;p52"/>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452" name="Google Shape;452;p52"/>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53"/>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a:t>
            </a:r>
            <a:r>
              <a:rPr lang="en"/>
              <a:t> 101</a:t>
            </a:r>
            <a:endParaRPr/>
          </a:p>
        </p:txBody>
      </p:sp>
      <p:sp>
        <p:nvSpPr>
          <p:cNvPr id="458" name="Google Shape;458;p53"/>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459" name="Google Shape;459;p53"/>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460" name="Google Shape;460;p53"/>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461" name="Google Shape;461;p53"/>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62" name="Google Shape;462;p53"/>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63" name="Google Shape;463;p53"/>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64" name="Google Shape;464;p53"/>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54"/>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a:t>
            </a:r>
            <a:r>
              <a:rPr lang="en"/>
              <a:t> 101</a:t>
            </a:r>
            <a:endParaRPr/>
          </a:p>
        </p:txBody>
      </p:sp>
      <p:sp>
        <p:nvSpPr>
          <p:cNvPr id="470" name="Google Shape;470;p54"/>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471" name="Google Shape;471;p54"/>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472" name="Google Shape;472;p54"/>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473" name="Google Shape;473;p54"/>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74" name="Google Shape;474;p54"/>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75" name="Google Shape;475;p54"/>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76" name="Google Shape;476;p54"/>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77" name="Google Shape;477;p54"/>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19"/>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Climate is </a:t>
            </a:r>
            <a:r>
              <a:rPr lang="en"/>
              <a:t>c</a:t>
            </a:r>
            <a:r>
              <a:rPr lang="en"/>
              <a:t>hanging..</a:t>
            </a:r>
            <a:endParaRPr/>
          </a:p>
        </p:txBody>
      </p:sp>
      <p:sp>
        <p:nvSpPr>
          <p:cNvPr id="112" name="Google Shape;112;p19"/>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pic>
        <p:nvPicPr>
          <p:cNvPr descr="In just one month, the world has been battered by wildfires, torrential flooding and extreme winds. Vehicles have been seen floating down the road in Belgium and China; and devastating fires have ripped through Siberia and much of the west coast of North America. In this extract from our Full Story podcast, Guardian Australia editor Lenore Taylor talks about how these are the scenes climate scientists have been warning of, and the only silver lining is that all the destruction might finally push laggard governments like Australia towards change.&#10;&#10;Subscribe to Guardian Australia on YouTube ► http://bit.ly/gdnaustraliasubs&#10;&#10;Our lives are changing profoundly but we can’t succumb to cynicism and hopelessness | Lenore Taylor ► https://www.theguardian.com/australia-news/2021/jul/20/our-lives-are-changing-profoundly-but-we-cant-succumb-to-cynicism-and-hopelessness&#10;&#10;Full Story podcast: As climate disasters unfold worldwide, can Australia resist change? ► https://www.theguardian.com/australia-news/audio/2021/jul/23/as-climate-disasters-unfold-worldwide-can-australia-resist-change-with-lenore-taylor&#10;&#10;Support the Guardian ► https://support.theguardian.com/contribute&#10;&#10;Website ► https://theguardian.com/au&#10;Facebook ► https://facebook.com/theguardianaustralia&#10;Instagram ► https://instagram.com/guardianaustralia&#10;Twitter ► https://twitter.com/GuardianAus&#10;TikTok ► https://tiktok.com/@guardianaustralia&#10;LinkedIn ► https://linkedin.com/company/guardianaustralia" id="113" name="Google Shape;113;p19" title="Wildfires, floods, extreme weather: what one month in the global climate crisis means for Australia">
            <a:hlinkClick r:id="rId3"/>
          </p:cNvPr>
          <p:cNvPicPr preferRelativeResize="0"/>
          <p:nvPr/>
        </p:nvPicPr>
        <p:blipFill>
          <a:blip r:embed="rId4">
            <a:alphaModFix/>
          </a:blip>
          <a:stretch>
            <a:fillRect/>
          </a:stretch>
        </p:blipFill>
        <p:spPr>
          <a:xfrm>
            <a:off x="1433950" y="1017725"/>
            <a:ext cx="6276110" cy="3530300"/>
          </a:xfrm>
          <a:prstGeom prst="rect">
            <a:avLst/>
          </a:prstGeom>
          <a:noFill/>
          <a:ln>
            <a:noFill/>
          </a:ln>
        </p:spPr>
      </p:pic>
      <p:sp>
        <p:nvSpPr>
          <p:cNvPr id="114" name="Google Shape;114;p19"/>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13"/>
                                        </p:tgtEl>
                                        <p:attrNameLst>
                                          <p:attrName>style.visibility</p:attrName>
                                        </p:attrNameLst>
                                      </p:cBhvr>
                                      <p:to>
                                        <p:strVal val="visible"/>
                                      </p:to>
                                    </p:set>
                                    <p:animEffect filter="fade" transition="in">
                                      <p:cBhvr>
                                        <p:cTn dur="1000"/>
                                        <p:tgtEl>
                                          <p:spTgt spid="1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55"/>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a:t>
            </a:r>
            <a:r>
              <a:rPr lang="en"/>
              <a:t> 101</a:t>
            </a:r>
            <a:endParaRPr/>
          </a:p>
        </p:txBody>
      </p:sp>
      <p:sp>
        <p:nvSpPr>
          <p:cNvPr id="483" name="Google Shape;483;p55"/>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484" name="Google Shape;484;p55"/>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485" name="Google Shape;485;p55"/>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486" name="Google Shape;486;p55"/>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87" name="Google Shape;487;p55"/>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88" name="Google Shape;488;p55"/>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89" name="Google Shape;489;p55"/>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90" name="Google Shape;490;p55"/>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91" name="Google Shape;491;p55"/>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92" name="Google Shape;492;p55"/>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56"/>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a:t>
            </a:r>
            <a:r>
              <a:rPr lang="en"/>
              <a:t> 101</a:t>
            </a:r>
            <a:endParaRPr/>
          </a:p>
        </p:txBody>
      </p:sp>
      <p:sp>
        <p:nvSpPr>
          <p:cNvPr id="498" name="Google Shape;498;p56"/>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499" name="Google Shape;499;p56"/>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500" name="Google Shape;500;p56"/>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501" name="Google Shape;501;p56"/>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2" name="Google Shape;502;p56"/>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3" name="Google Shape;503;p56"/>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4" name="Google Shape;504;p56"/>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5" name="Google Shape;505;p56"/>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6" name="Google Shape;506;p56"/>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7" name="Google Shape;507;p56"/>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8" name="Google Shape;508;p56"/>
          <p:cNvSpPr/>
          <p:nvPr/>
        </p:nvSpPr>
        <p:spPr>
          <a:xfrm>
            <a:off x="2597975" y="165405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p>
        </p:txBody>
      </p:sp>
      <p:sp>
        <p:nvSpPr>
          <p:cNvPr id="509" name="Google Shape;509;p56"/>
          <p:cNvSpPr/>
          <p:nvPr/>
        </p:nvSpPr>
        <p:spPr>
          <a:xfrm>
            <a:off x="2968350" y="165405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10" name="Google Shape;510;p56"/>
          <p:cNvSpPr/>
          <p:nvPr/>
        </p:nvSpPr>
        <p:spPr>
          <a:xfrm>
            <a:off x="3338738" y="1654038"/>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11" name="Google Shape;511;p56"/>
          <p:cNvSpPr/>
          <p:nvPr/>
        </p:nvSpPr>
        <p:spPr>
          <a:xfrm>
            <a:off x="3709150" y="165405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12" name="Google Shape;512;p56"/>
          <p:cNvSpPr/>
          <p:nvPr/>
        </p:nvSpPr>
        <p:spPr>
          <a:xfrm>
            <a:off x="4079550" y="165405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13" name="Google Shape;513;p56"/>
          <p:cNvSpPr/>
          <p:nvPr/>
        </p:nvSpPr>
        <p:spPr>
          <a:xfrm>
            <a:off x="4449950" y="165405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14" name="Google Shape;514;p56"/>
          <p:cNvSpPr/>
          <p:nvPr/>
        </p:nvSpPr>
        <p:spPr>
          <a:xfrm>
            <a:off x="4820350" y="165405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15" name="Google Shape;515;p56"/>
          <p:cNvSpPr/>
          <p:nvPr/>
        </p:nvSpPr>
        <p:spPr>
          <a:xfrm>
            <a:off x="5320075" y="1660800"/>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16" name="Google Shape;516;p56"/>
          <p:cNvSpPr/>
          <p:nvPr/>
        </p:nvSpPr>
        <p:spPr>
          <a:xfrm>
            <a:off x="5689225" y="1660800"/>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17" name="Google Shape;517;p56"/>
          <p:cNvSpPr/>
          <p:nvPr/>
        </p:nvSpPr>
        <p:spPr>
          <a:xfrm>
            <a:off x="6058375" y="1660800"/>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57"/>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 101</a:t>
            </a:r>
            <a:endParaRPr/>
          </a:p>
        </p:txBody>
      </p:sp>
      <p:sp>
        <p:nvSpPr>
          <p:cNvPr id="523" name="Google Shape;523;p57"/>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524" name="Google Shape;524;p57"/>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525" name="Google Shape;525;p57"/>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526" name="Google Shape;526;p57"/>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27" name="Google Shape;527;p57"/>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28" name="Google Shape;528;p57"/>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29" name="Google Shape;529;p57"/>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30" name="Google Shape;530;p57"/>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31" name="Google Shape;531;p57"/>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32" name="Google Shape;532;p57"/>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33" name="Google Shape;533;p57"/>
          <p:cNvSpPr/>
          <p:nvPr/>
        </p:nvSpPr>
        <p:spPr>
          <a:xfrm>
            <a:off x="2597975" y="165405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p>
        </p:txBody>
      </p:sp>
      <p:sp>
        <p:nvSpPr>
          <p:cNvPr id="534" name="Google Shape;534;p57"/>
          <p:cNvSpPr/>
          <p:nvPr/>
        </p:nvSpPr>
        <p:spPr>
          <a:xfrm>
            <a:off x="2968350" y="165405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535" name="Google Shape;535;p57"/>
          <p:cNvSpPr/>
          <p:nvPr/>
        </p:nvSpPr>
        <p:spPr>
          <a:xfrm>
            <a:off x="3338738" y="1654038"/>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36" name="Google Shape;536;p57"/>
          <p:cNvSpPr/>
          <p:nvPr/>
        </p:nvSpPr>
        <p:spPr>
          <a:xfrm>
            <a:off x="3709150" y="165405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37" name="Google Shape;537;p57"/>
          <p:cNvSpPr/>
          <p:nvPr/>
        </p:nvSpPr>
        <p:spPr>
          <a:xfrm>
            <a:off x="4079550" y="165405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38" name="Google Shape;538;p57"/>
          <p:cNvSpPr/>
          <p:nvPr/>
        </p:nvSpPr>
        <p:spPr>
          <a:xfrm>
            <a:off x="4449950" y="165405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39" name="Google Shape;539;p57"/>
          <p:cNvSpPr/>
          <p:nvPr/>
        </p:nvSpPr>
        <p:spPr>
          <a:xfrm>
            <a:off x="4820350" y="165405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540" name="Google Shape;540;p57"/>
          <p:cNvSpPr/>
          <p:nvPr/>
        </p:nvSpPr>
        <p:spPr>
          <a:xfrm>
            <a:off x="5320075" y="1660800"/>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R7</a:t>
            </a:r>
            <a:endParaRPr sz="800"/>
          </a:p>
        </p:txBody>
      </p:sp>
      <p:sp>
        <p:nvSpPr>
          <p:cNvPr id="541" name="Google Shape;541;p57"/>
          <p:cNvSpPr/>
          <p:nvPr/>
        </p:nvSpPr>
        <p:spPr>
          <a:xfrm>
            <a:off x="5689225" y="1660800"/>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42" name="Google Shape;542;p57"/>
          <p:cNvSpPr/>
          <p:nvPr/>
        </p:nvSpPr>
        <p:spPr>
          <a:xfrm>
            <a:off x="6058375" y="1660800"/>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p58"/>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a:t>
            </a:r>
            <a:r>
              <a:rPr lang="en"/>
              <a:t> 101</a:t>
            </a:r>
            <a:endParaRPr/>
          </a:p>
        </p:txBody>
      </p:sp>
      <p:sp>
        <p:nvSpPr>
          <p:cNvPr id="548" name="Google Shape;548;p58"/>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549" name="Google Shape;549;p58"/>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550" name="Google Shape;550;p58"/>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551" name="Google Shape;551;p58"/>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52" name="Google Shape;552;p58"/>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53" name="Google Shape;553;p58"/>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54" name="Google Shape;554;p58"/>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55" name="Google Shape;555;p58"/>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56" name="Google Shape;556;p58"/>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57" name="Google Shape;557;p58"/>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58" name="Google Shape;558;p58"/>
          <p:cNvSpPr/>
          <p:nvPr/>
        </p:nvSpPr>
        <p:spPr>
          <a:xfrm>
            <a:off x="5689225" y="1660800"/>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59" name="Google Shape;559;p58"/>
          <p:cNvSpPr/>
          <p:nvPr/>
        </p:nvSpPr>
        <p:spPr>
          <a:xfrm>
            <a:off x="6058375" y="1660800"/>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60" name="Google Shape;560;p58"/>
          <p:cNvSpPr/>
          <p:nvPr/>
        </p:nvSpPr>
        <p:spPr>
          <a:xfrm>
            <a:off x="11708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p>
        </p:txBody>
      </p:sp>
      <p:sp>
        <p:nvSpPr>
          <p:cNvPr id="561" name="Google Shape;561;p58"/>
          <p:cNvSpPr/>
          <p:nvPr/>
        </p:nvSpPr>
        <p:spPr>
          <a:xfrm>
            <a:off x="149040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562" name="Google Shape;562;p58"/>
          <p:cNvSpPr/>
          <p:nvPr/>
        </p:nvSpPr>
        <p:spPr>
          <a:xfrm>
            <a:off x="2449125" y="2698688"/>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63" name="Google Shape;563;p58"/>
          <p:cNvSpPr/>
          <p:nvPr/>
        </p:nvSpPr>
        <p:spPr>
          <a:xfrm>
            <a:off x="2793888"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64" name="Google Shape;564;p58"/>
          <p:cNvSpPr/>
          <p:nvPr/>
        </p:nvSpPr>
        <p:spPr>
          <a:xfrm>
            <a:off x="180997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65" name="Google Shape;565;p58"/>
          <p:cNvSpPr/>
          <p:nvPr/>
        </p:nvSpPr>
        <p:spPr>
          <a:xfrm>
            <a:off x="353395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66" name="Google Shape;566;p58"/>
          <p:cNvSpPr/>
          <p:nvPr/>
        </p:nvSpPr>
        <p:spPr>
          <a:xfrm>
            <a:off x="38682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567" name="Google Shape;567;p58"/>
          <p:cNvSpPr/>
          <p:nvPr/>
        </p:nvSpPr>
        <p:spPr>
          <a:xfrm>
            <a:off x="5320075" y="1660800"/>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R7</a:t>
            </a:r>
            <a:endParaRPr sz="800"/>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sp>
        <p:nvSpPr>
          <p:cNvPr id="572" name="Google Shape;572;p59"/>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a:t>
            </a:r>
            <a:r>
              <a:rPr lang="en"/>
              <a:t> 101</a:t>
            </a:r>
            <a:endParaRPr/>
          </a:p>
        </p:txBody>
      </p:sp>
      <p:sp>
        <p:nvSpPr>
          <p:cNvPr id="573" name="Google Shape;573;p59"/>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574" name="Google Shape;574;p59"/>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575" name="Google Shape;575;p59"/>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576" name="Google Shape;576;p59"/>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77" name="Google Shape;577;p59"/>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78" name="Google Shape;578;p59"/>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79" name="Google Shape;579;p59"/>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0" name="Google Shape;580;p59"/>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1" name="Google Shape;581;p59"/>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2" name="Google Shape;582;p59"/>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3" name="Google Shape;583;p59"/>
          <p:cNvSpPr/>
          <p:nvPr/>
        </p:nvSpPr>
        <p:spPr>
          <a:xfrm>
            <a:off x="11708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p>
        </p:txBody>
      </p:sp>
      <p:sp>
        <p:nvSpPr>
          <p:cNvPr id="584" name="Google Shape;584;p59"/>
          <p:cNvSpPr/>
          <p:nvPr/>
        </p:nvSpPr>
        <p:spPr>
          <a:xfrm>
            <a:off x="2449125" y="2698688"/>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5" name="Google Shape;585;p59"/>
          <p:cNvSpPr/>
          <p:nvPr/>
        </p:nvSpPr>
        <p:spPr>
          <a:xfrm>
            <a:off x="2793888"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6" name="Google Shape;586;p59"/>
          <p:cNvSpPr/>
          <p:nvPr/>
        </p:nvSpPr>
        <p:spPr>
          <a:xfrm>
            <a:off x="180997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7" name="Google Shape;587;p59"/>
          <p:cNvSpPr/>
          <p:nvPr/>
        </p:nvSpPr>
        <p:spPr>
          <a:xfrm>
            <a:off x="353395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8" name="Google Shape;588;p59"/>
          <p:cNvSpPr/>
          <p:nvPr/>
        </p:nvSpPr>
        <p:spPr>
          <a:xfrm>
            <a:off x="6095325" y="2705450"/>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R7</a:t>
            </a:r>
            <a:endParaRPr sz="800"/>
          </a:p>
        </p:txBody>
      </p:sp>
      <p:sp>
        <p:nvSpPr>
          <p:cNvPr id="589" name="Google Shape;589;p59"/>
          <p:cNvSpPr/>
          <p:nvPr/>
        </p:nvSpPr>
        <p:spPr>
          <a:xfrm>
            <a:off x="6436725" y="2705450"/>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90" name="Google Shape;590;p59"/>
          <p:cNvSpPr/>
          <p:nvPr/>
        </p:nvSpPr>
        <p:spPr>
          <a:xfrm>
            <a:off x="7504025" y="2705438"/>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91" name="Google Shape;591;p59"/>
          <p:cNvSpPr/>
          <p:nvPr/>
        </p:nvSpPr>
        <p:spPr>
          <a:xfrm>
            <a:off x="149040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592" name="Google Shape;592;p59"/>
          <p:cNvSpPr/>
          <p:nvPr/>
        </p:nvSpPr>
        <p:spPr>
          <a:xfrm>
            <a:off x="38682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60"/>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 101</a:t>
            </a:r>
            <a:endParaRPr/>
          </a:p>
        </p:txBody>
      </p:sp>
      <p:sp>
        <p:nvSpPr>
          <p:cNvPr id="598" name="Google Shape;598;p60"/>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599" name="Google Shape;599;p60"/>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600" name="Google Shape;600;p60"/>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601" name="Google Shape;601;p60"/>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02" name="Google Shape;602;p60"/>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03" name="Google Shape;603;p60"/>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04" name="Google Shape;604;p60"/>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05" name="Google Shape;605;p60"/>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06" name="Google Shape;606;p60"/>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07" name="Google Shape;607;p60"/>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08" name="Google Shape;608;p60"/>
          <p:cNvSpPr/>
          <p:nvPr/>
        </p:nvSpPr>
        <p:spPr>
          <a:xfrm>
            <a:off x="11708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p>
        </p:txBody>
      </p:sp>
      <p:sp>
        <p:nvSpPr>
          <p:cNvPr id="609" name="Google Shape;609;p60"/>
          <p:cNvSpPr/>
          <p:nvPr/>
        </p:nvSpPr>
        <p:spPr>
          <a:xfrm>
            <a:off x="2449125" y="2698688"/>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10" name="Google Shape;610;p60"/>
          <p:cNvSpPr/>
          <p:nvPr/>
        </p:nvSpPr>
        <p:spPr>
          <a:xfrm>
            <a:off x="2793888"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11" name="Google Shape;611;p60"/>
          <p:cNvSpPr/>
          <p:nvPr/>
        </p:nvSpPr>
        <p:spPr>
          <a:xfrm>
            <a:off x="180997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12" name="Google Shape;612;p60"/>
          <p:cNvSpPr/>
          <p:nvPr/>
        </p:nvSpPr>
        <p:spPr>
          <a:xfrm>
            <a:off x="353395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13" name="Google Shape;613;p60"/>
          <p:cNvSpPr/>
          <p:nvPr/>
        </p:nvSpPr>
        <p:spPr>
          <a:xfrm>
            <a:off x="6095325" y="2705450"/>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R7</a:t>
            </a:r>
            <a:endParaRPr sz="800"/>
          </a:p>
        </p:txBody>
      </p:sp>
      <p:sp>
        <p:nvSpPr>
          <p:cNvPr id="614" name="Google Shape;614;p60"/>
          <p:cNvSpPr/>
          <p:nvPr/>
        </p:nvSpPr>
        <p:spPr>
          <a:xfrm>
            <a:off x="6436725" y="2705450"/>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15" name="Google Shape;615;p60"/>
          <p:cNvSpPr/>
          <p:nvPr/>
        </p:nvSpPr>
        <p:spPr>
          <a:xfrm>
            <a:off x="7504025" y="2705438"/>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16" name="Google Shape;616;p60"/>
          <p:cNvSpPr/>
          <p:nvPr/>
        </p:nvSpPr>
        <p:spPr>
          <a:xfrm>
            <a:off x="149040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617" name="Google Shape;617;p60"/>
          <p:cNvSpPr/>
          <p:nvPr/>
        </p:nvSpPr>
        <p:spPr>
          <a:xfrm>
            <a:off x="38682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618" name="Google Shape;618;p60"/>
          <p:cNvSpPr txBox="1"/>
          <p:nvPr/>
        </p:nvSpPr>
        <p:spPr>
          <a:xfrm>
            <a:off x="3375375" y="762700"/>
            <a:ext cx="2179500" cy="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Operations:</a:t>
            </a:r>
            <a:endParaRPr>
              <a:solidFill>
                <a:schemeClr val="dk2"/>
              </a:solidFill>
            </a:endParaRPr>
          </a:p>
        </p:txBody>
      </p:sp>
      <p:pic>
        <p:nvPicPr>
          <p:cNvPr id="619" name="Google Shape;619;p60"/>
          <p:cNvPicPr preferRelativeResize="0"/>
          <p:nvPr/>
        </p:nvPicPr>
        <p:blipFill>
          <a:blip r:embed="rId4">
            <a:alphaModFix/>
          </a:blip>
          <a:stretch>
            <a:fillRect/>
          </a:stretch>
        </p:blipFill>
        <p:spPr>
          <a:xfrm>
            <a:off x="4464225" y="762700"/>
            <a:ext cx="273900" cy="273900"/>
          </a:xfrm>
          <a:prstGeom prst="rect">
            <a:avLst/>
          </a:prstGeom>
          <a:noFill/>
          <a:ln>
            <a:noFill/>
          </a:ln>
        </p:spPr>
      </p:pic>
      <p:pic>
        <p:nvPicPr>
          <p:cNvPr id="620" name="Google Shape;620;p60"/>
          <p:cNvPicPr preferRelativeResize="0"/>
          <p:nvPr/>
        </p:nvPicPr>
        <p:blipFill>
          <a:blip r:embed="rId5">
            <a:alphaModFix/>
          </a:blip>
          <a:stretch>
            <a:fillRect/>
          </a:stretch>
        </p:blipFill>
        <p:spPr>
          <a:xfrm>
            <a:off x="4805900" y="762700"/>
            <a:ext cx="273900" cy="273900"/>
          </a:xfrm>
          <a:prstGeom prst="rect">
            <a:avLst/>
          </a:prstGeom>
          <a:noFill/>
          <a:ln>
            <a:noFill/>
          </a:ln>
        </p:spPr>
      </p:pic>
      <p:pic>
        <p:nvPicPr>
          <p:cNvPr id="621" name="Google Shape;621;p60"/>
          <p:cNvPicPr preferRelativeResize="0"/>
          <p:nvPr/>
        </p:nvPicPr>
        <p:blipFill>
          <a:blip r:embed="rId6">
            <a:alphaModFix/>
          </a:blip>
          <a:stretch>
            <a:fillRect/>
          </a:stretch>
        </p:blipFill>
        <p:spPr>
          <a:xfrm>
            <a:off x="5147575" y="762700"/>
            <a:ext cx="273900" cy="273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9"/>
                                        </p:tgtEl>
                                        <p:attrNameLst>
                                          <p:attrName>style.visibility</p:attrName>
                                        </p:attrNameLst>
                                      </p:cBhvr>
                                      <p:to>
                                        <p:strVal val="visible"/>
                                      </p:to>
                                    </p:set>
                                    <p:animEffect filter="fade" transition="in">
                                      <p:cBhvr>
                                        <p:cTn dur="300"/>
                                        <p:tgtEl>
                                          <p:spTgt spid="6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0"/>
                                        </p:tgtEl>
                                        <p:attrNameLst>
                                          <p:attrName>style.visibility</p:attrName>
                                        </p:attrNameLst>
                                      </p:cBhvr>
                                      <p:to>
                                        <p:strVal val="visible"/>
                                      </p:to>
                                    </p:set>
                                    <p:animEffect filter="fade" transition="in">
                                      <p:cBhvr>
                                        <p:cTn dur="300"/>
                                        <p:tgtEl>
                                          <p:spTgt spid="6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1"/>
                                        </p:tgtEl>
                                        <p:attrNameLst>
                                          <p:attrName>style.visibility</p:attrName>
                                        </p:attrNameLst>
                                      </p:cBhvr>
                                      <p:to>
                                        <p:strVal val="visible"/>
                                      </p:to>
                                    </p:set>
                                    <p:animEffect filter="fade" transition="in">
                                      <p:cBhvr>
                                        <p:cTn dur="300"/>
                                        <p:tgtEl>
                                          <p:spTgt spid="6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sp>
        <p:nvSpPr>
          <p:cNvPr id="626" name="Google Shape;626;p61"/>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a:t>
            </a:r>
            <a:r>
              <a:rPr lang="en"/>
              <a:t> 101</a:t>
            </a:r>
            <a:endParaRPr/>
          </a:p>
        </p:txBody>
      </p:sp>
      <p:sp>
        <p:nvSpPr>
          <p:cNvPr id="627" name="Google Shape;627;p61"/>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628" name="Google Shape;628;p61"/>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629" name="Google Shape;629;p61"/>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630" name="Google Shape;630;p61"/>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31" name="Google Shape;631;p61"/>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32" name="Google Shape;632;p61"/>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33" name="Google Shape;633;p61"/>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34" name="Google Shape;634;p61"/>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35" name="Google Shape;635;p61"/>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36" name="Google Shape;636;p61"/>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37" name="Google Shape;637;p61"/>
          <p:cNvSpPr/>
          <p:nvPr/>
        </p:nvSpPr>
        <p:spPr>
          <a:xfrm>
            <a:off x="11708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p>
        </p:txBody>
      </p:sp>
      <p:sp>
        <p:nvSpPr>
          <p:cNvPr id="638" name="Google Shape;638;p61"/>
          <p:cNvSpPr/>
          <p:nvPr/>
        </p:nvSpPr>
        <p:spPr>
          <a:xfrm>
            <a:off x="2449125" y="2698688"/>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39" name="Google Shape;639;p61"/>
          <p:cNvSpPr/>
          <p:nvPr/>
        </p:nvSpPr>
        <p:spPr>
          <a:xfrm>
            <a:off x="2793888"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40" name="Google Shape;640;p61"/>
          <p:cNvSpPr/>
          <p:nvPr/>
        </p:nvSpPr>
        <p:spPr>
          <a:xfrm>
            <a:off x="180997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41" name="Google Shape;641;p61"/>
          <p:cNvSpPr/>
          <p:nvPr/>
        </p:nvSpPr>
        <p:spPr>
          <a:xfrm>
            <a:off x="353395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42" name="Google Shape;642;p61"/>
          <p:cNvSpPr/>
          <p:nvPr/>
        </p:nvSpPr>
        <p:spPr>
          <a:xfrm>
            <a:off x="6436725" y="2705450"/>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43" name="Google Shape;643;p61"/>
          <p:cNvSpPr/>
          <p:nvPr/>
        </p:nvSpPr>
        <p:spPr>
          <a:xfrm>
            <a:off x="7504025" y="2705438"/>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44" name="Google Shape;644;p61"/>
          <p:cNvSpPr txBox="1"/>
          <p:nvPr/>
        </p:nvSpPr>
        <p:spPr>
          <a:xfrm>
            <a:off x="8087700" y="1112800"/>
            <a:ext cx="789600" cy="374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Cycle 0</a:t>
            </a:r>
            <a:endParaRPr>
              <a:solidFill>
                <a:schemeClr val="dk2"/>
              </a:solidFill>
            </a:endParaRPr>
          </a:p>
        </p:txBody>
      </p:sp>
      <p:sp>
        <p:nvSpPr>
          <p:cNvPr id="645" name="Google Shape;645;p61"/>
          <p:cNvSpPr/>
          <p:nvPr/>
        </p:nvSpPr>
        <p:spPr>
          <a:xfrm>
            <a:off x="149040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646" name="Google Shape;646;p61"/>
          <p:cNvSpPr/>
          <p:nvPr/>
        </p:nvSpPr>
        <p:spPr>
          <a:xfrm>
            <a:off x="6095325" y="2705450"/>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R7</a:t>
            </a:r>
            <a:endParaRPr sz="800"/>
          </a:p>
        </p:txBody>
      </p:sp>
      <p:sp>
        <p:nvSpPr>
          <p:cNvPr id="647" name="Google Shape;647;p61"/>
          <p:cNvSpPr/>
          <p:nvPr/>
        </p:nvSpPr>
        <p:spPr>
          <a:xfrm>
            <a:off x="38682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648" name="Google Shape;648;p61"/>
          <p:cNvSpPr txBox="1"/>
          <p:nvPr/>
        </p:nvSpPr>
        <p:spPr>
          <a:xfrm>
            <a:off x="3375375" y="762700"/>
            <a:ext cx="2179500" cy="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Operations:</a:t>
            </a:r>
            <a:endParaRPr>
              <a:solidFill>
                <a:schemeClr val="dk2"/>
              </a:solidFill>
            </a:endParaRPr>
          </a:p>
        </p:txBody>
      </p:sp>
      <p:pic>
        <p:nvPicPr>
          <p:cNvPr id="649" name="Google Shape;649;p61"/>
          <p:cNvPicPr preferRelativeResize="0"/>
          <p:nvPr/>
        </p:nvPicPr>
        <p:blipFill>
          <a:blip r:embed="rId4">
            <a:alphaModFix/>
          </a:blip>
          <a:stretch>
            <a:fillRect/>
          </a:stretch>
        </p:blipFill>
        <p:spPr>
          <a:xfrm>
            <a:off x="4464225" y="762700"/>
            <a:ext cx="273900" cy="273900"/>
          </a:xfrm>
          <a:prstGeom prst="rect">
            <a:avLst/>
          </a:prstGeom>
          <a:noFill/>
          <a:ln>
            <a:noFill/>
          </a:ln>
        </p:spPr>
      </p:pic>
      <p:pic>
        <p:nvPicPr>
          <p:cNvPr id="650" name="Google Shape;650;p61"/>
          <p:cNvPicPr preferRelativeResize="0"/>
          <p:nvPr/>
        </p:nvPicPr>
        <p:blipFill>
          <a:blip r:embed="rId5">
            <a:alphaModFix/>
          </a:blip>
          <a:stretch>
            <a:fillRect/>
          </a:stretch>
        </p:blipFill>
        <p:spPr>
          <a:xfrm>
            <a:off x="4805900" y="762700"/>
            <a:ext cx="273900" cy="273900"/>
          </a:xfrm>
          <a:prstGeom prst="rect">
            <a:avLst/>
          </a:prstGeom>
          <a:noFill/>
          <a:ln>
            <a:noFill/>
          </a:ln>
        </p:spPr>
      </p:pic>
      <p:pic>
        <p:nvPicPr>
          <p:cNvPr id="651" name="Google Shape;651;p61"/>
          <p:cNvPicPr preferRelativeResize="0"/>
          <p:nvPr/>
        </p:nvPicPr>
        <p:blipFill>
          <a:blip r:embed="rId6">
            <a:alphaModFix/>
          </a:blip>
          <a:stretch>
            <a:fillRect/>
          </a:stretch>
        </p:blipFill>
        <p:spPr>
          <a:xfrm>
            <a:off x="5147575" y="762700"/>
            <a:ext cx="273900" cy="2739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 name="Shape 655"/>
        <p:cNvGrpSpPr/>
        <p:nvPr/>
      </p:nvGrpSpPr>
      <p:grpSpPr>
        <a:xfrm>
          <a:off x="0" y="0"/>
          <a:ext cx="0" cy="0"/>
          <a:chOff x="0" y="0"/>
          <a:chExt cx="0" cy="0"/>
        </a:xfrm>
      </p:grpSpPr>
      <p:sp>
        <p:nvSpPr>
          <p:cNvPr id="656" name="Google Shape;656;p62"/>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a:t>
            </a:r>
            <a:r>
              <a:rPr lang="en"/>
              <a:t> 101</a:t>
            </a:r>
            <a:endParaRPr/>
          </a:p>
        </p:txBody>
      </p:sp>
      <p:sp>
        <p:nvSpPr>
          <p:cNvPr id="657" name="Google Shape;657;p62"/>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658" name="Google Shape;658;p62"/>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659" name="Google Shape;659;p62"/>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660" name="Google Shape;660;p62"/>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61" name="Google Shape;661;p62"/>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62" name="Google Shape;662;p62"/>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63" name="Google Shape;663;p62"/>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64" name="Google Shape;664;p62"/>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65" name="Google Shape;665;p62"/>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66" name="Google Shape;666;p62"/>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67" name="Google Shape;667;p62"/>
          <p:cNvSpPr/>
          <p:nvPr/>
        </p:nvSpPr>
        <p:spPr>
          <a:xfrm>
            <a:off x="11708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p>
        </p:txBody>
      </p:sp>
      <p:sp>
        <p:nvSpPr>
          <p:cNvPr id="668" name="Google Shape;668;p62"/>
          <p:cNvSpPr/>
          <p:nvPr/>
        </p:nvSpPr>
        <p:spPr>
          <a:xfrm>
            <a:off x="2449125" y="2698688"/>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69" name="Google Shape;669;p62"/>
          <p:cNvSpPr/>
          <p:nvPr/>
        </p:nvSpPr>
        <p:spPr>
          <a:xfrm>
            <a:off x="353395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70" name="Google Shape;670;p62"/>
          <p:cNvSpPr/>
          <p:nvPr/>
        </p:nvSpPr>
        <p:spPr>
          <a:xfrm>
            <a:off x="1809975"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671" name="Google Shape;671;p62"/>
          <p:cNvSpPr/>
          <p:nvPr/>
        </p:nvSpPr>
        <p:spPr>
          <a:xfrm>
            <a:off x="2793900"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672" name="Google Shape;672;p62"/>
          <p:cNvSpPr/>
          <p:nvPr/>
        </p:nvSpPr>
        <p:spPr>
          <a:xfrm>
            <a:off x="6436735" y="26533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673" name="Google Shape;673;p62"/>
          <p:cNvSpPr/>
          <p:nvPr/>
        </p:nvSpPr>
        <p:spPr>
          <a:xfrm>
            <a:off x="7504035"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A7</a:t>
            </a:r>
            <a:endParaRPr sz="1100"/>
          </a:p>
        </p:txBody>
      </p:sp>
      <p:sp>
        <p:nvSpPr>
          <p:cNvPr id="674" name="Google Shape;674;p62"/>
          <p:cNvSpPr/>
          <p:nvPr/>
        </p:nvSpPr>
        <p:spPr>
          <a:xfrm>
            <a:off x="149040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675" name="Google Shape;675;p62"/>
          <p:cNvSpPr/>
          <p:nvPr/>
        </p:nvSpPr>
        <p:spPr>
          <a:xfrm>
            <a:off x="38682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676" name="Google Shape;676;p62"/>
          <p:cNvSpPr/>
          <p:nvPr/>
        </p:nvSpPr>
        <p:spPr>
          <a:xfrm>
            <a:off x="6095325" y="2705450"/>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a:t>
            </a:r>
            <a:r>
              <a:rPr lang="en" sz="800"/>
              <a:t>7</a:t>
            </a:r>
            <a:endParaRPr sz="800"/>
          </a:p>
        </p:txBody>
      </p:sp>
      <p:sp>
        <p:nvSpPr>
          <p:cNvPr id="677" name="Google Shape;677;p62"/>
          <p:cNvSpPr txBox="1"/>
          <p:nvPr/>
        </p:nvSpPr>
        <p:spPr>
          <a:xfrm>
            <a:off x="8087700" y="1112800"/>
            <a:ext cx="789600" cy="374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Cycle </a:t>
            </a:r>
            <a:r>
              <a:rPr b="1" lang="en">
                <a:solidFill>
                  <a:schemeClr val="dk2"/>
                </a:solidFill>
              </a:rPr>
              <a:t>1</a:t>
            </a:r>
            <a:endParaRPr b="1">
              <a:solidFill>
                <a:schemeClr val="dk2"/>
              </a:solidFill>
            </a:endParaRPr>
          </a:p>
        </p:txBody>
      </p:sp>
      <p:sp>
        <p:nvSpPr>
          <p:cNvPr id="678" name="Google Shape;678;p62"/>
          <p:cNvSpPr txBox="1"/>
          <p:nvPr/>
        </p:nvSpPr>
        <p:spPr>
          <a:xfrm>
            <a:off x="3375375" y="762700"/>
            <a:ext cx="2179500" cy="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Operations:</a:t>
            </a:r>
            <a:endParaRPr>
              <a:solidFill>
                <a:schemeClr val="dk2"/>
              </a:solidFill>
            </a:endParaRPr>
          </a:p>
        </p:txBody>
      </p:sp>
      <p:pic>
        <p:nvPicPr>
          <p:cNvPr id="679" name="Google Shape;679;p62"/>
          <p:cNvPicPr preferRelativeResize="0"/>
          <p:nvPr/>
        </p:nvPicPr>
        <p:blipFill>
          <a:blip r:embed="rId4">
            <a:alphaModFix/>
          </a:blip>
          <a:stretch>
            <a:fillRect/>
          </a:stretch>
        </p:blipFill>
        <p:spPr>
          <a:xfrm>
            <a:off x="4464225" y="762700"/>
            <a:ext cx="273900" cy="273900"/>
          </a:xfrm>
          <a:prstGeom prst="rect">
            <a:avLst/>
          </a:prstGeom>
          <a:noFill/>
          <a:ln>
            <a:noFill/>
          </a:ln>
        </p:spPr>
      </p:pic>
      <p:pic>
        <p:nvPicPr>
          <p:cNvPr id="680" name="Google Shape;680;p62"/>
          <p:cNvPicPr preferRelativeResize="0"/>
          <p:nvPr/>
        </p:nvPicPr>
        <p:blipFill>
          <a:blip r:embed="rId5">
            <a:alphaModFix/>
          </a:blip>
          <a:stretch>
            <a:fillRect/>
          </a:stretch>
        </p:blipFill>
        <p:spPr>
          <a:xfrm>
            <a:off x="4805900" y="762700"/>
            <a:ext cx="273900" cy="273900"/>
          </a:xfrm>
          <a:prstGeom prst="rect">
            <a:avLst/>
          </a:prstGeom>
          <a:noFill/>
          <a:ln>
            <a:noFill/>
          </a:ln>
        </p:spPr>
      </p:pic>
      <p:pic>
        <p:nvPicPr>
          <p:cNvPr id="681" name="Google Shape;681;p62"/>
          <p:cNvPicPr preferRelativeResize="0"/>
          <p:nvPr/>
        </p:nvPicPr>
        <p:blipFill>
          <a:blip r:embed="rId6">
            <a:alphaModFix/>
          </a:blip>
          <a:stretch>
            <a:fillRect/>
          </a:stretch>
        </p:blipFill>
        <p:spPr>
          <a:xfrm>
            <a:off x="5147575" y="762700"/>
            <a:ext cx="273900" cy="2739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5" name="Shape 685"/>
        <p:cNvGrpSpPr/>
        <p:nvPr/>
      </p:nvGrpSpPr>
      <p:grpSpPr>
        <a:xfrm>
          <a:off x="0" y="0"/>
          <a:ext cx="0" cy="0"/>
          <a:chOff x="0" y="0"/>
          <a:chExt cx="0" cy="0"/>
        </a:xfrm>
      </p:grpSpPr>
      <p:sp>
        <p:nvSpPr>
          <p:cNvPr id="686" name="Google Shape;686;p63"/>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 101</a:t>
            </a:r>
            <a:endParaRPr/>
          </a:p>
        </p:txBody>
      </p:sp>
      <p:sp>
        <p:nvSpPr>
          <p:cNvPr id="687" name="Google Shape;687;p63"/>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688" name="Google Shape;688;p63"/>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689" name="Google Shape;689;p63"/>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690" name="Google Shape;690;p63"/>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91" name="Google Shape;691;p63"/>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92" name="Google Shape;692;p63"/>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93" name="Google Shape;693;p63"/>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94" name="Google Shape;694;p63"/>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95" name="Google Shape;695;p63"/>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96" name="Google Shape;696;p63"/>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97" name="Google Shape;697;p63"/>
          <p:cNvSpPr/>
          <p:nvPr/>
        </p:nvSpPr>
        <p:spPr>
          <a:xfrm>
            <a:off x="11708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p>
        </p:txBody>
      </p:sp>
      <p:sp>
        <p:nvSpPr>
          <p:cNvPr id="698" name="Google Shape;698;p63"/>
          <p:cNvSpPr/>
          <p:nvPr/>
        </p:nvSpPr>
        <p:spPr>
          <a:xfrm>
            <a:off x="2449125" y="2698688"/>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99" name="Google Shape;699;p63"/>
          <p:cNvSpPr/>
          <p:nvPr/>
        </p:nvSpPr>
        <p:spPr>
          <a:xfrm>
            <a:off x="353395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00" name="Google Shape;700;p63"/>
          <p:cNvSpPr/>
          <p:nvPr/>
        </p:nvSpPr>
        <p:spPr>
          <a:xfrm>
            <a:off x="1809975"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701" name="Google Shape;701;p63"/>
          <p:cNvSpPr/>
          <p:nvPr/>
        </p:nvSpPr>
        <p:spPr>
          <a:xfrm>
            <a:off x="2793900"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702" name="Google Shape;702;p63"/>
          <p:cNvSpPr/>
          <p:nvPr/>
        </p:nvSpPr>
        <p:spPr>
          <a:xfrm>
            <a:off x="6436735" y="26533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703" name="Google Shape;703;p63"/>
          <p:cNvSpPr/>
          <p:nvPr/>
        </p:nvSpPr>
        <p:spPr>
          <a:xfrm>
            <a:off x="7504035"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A7</a:t>
            </a:r>
            <a:endParaRPr sz="1100"/>
          </a:p>
        </p:txBody>
      </p:sp>
      <p:sp>
        <p:nvSpPr>
          <p:cNvPr id="704" name="Google Shape;704;p63"/>
          <p:cNvSpPr/>
          <p:nvPr/>
        </p:nvSpPr>
        <p:spPr>
          <a:xfrm>
            <a:off x="149040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705" name="Google Shape;705;p63"/>
          <p:cNvSpPr/>
          <p:nvPr/>
        </p:nvSpPr>
        <p:spPr>
          <a:xfrm>
            <a:off x="38682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706" name="Google Shape;706;p63"/>
          <p:cNvSpPr/>
          <p:nvPr/>
        </p:nvSpPr>
        <p:spPr>
          <a:xfrm>
            <a:off x="6095325" y="2705450"/>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R7</a:t>
            </a:r>
            <a:endParaRPr sz="800"/>
          </a:p>
        </p:txBody>
      </p:sp>
      <p:sp>
        <p:nvSpPr>
          <p:cNvPr id="707" name="Google Shape;707;p63"/>
          <p:cNvSpPr txBox="1"/>
          <p:nvPr/>
        </p:nvSpPr>
        <p:spPr>
          <a:xfrm>
            <a:off x="8087700" y="1112800"/>
            <a:ext cx="789600" cy="374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Cycle 1</a:t>
            </a:r>
            <a:endParaRPr>
              <a:solidFill>
                <a:schemeClr val="dk2"/>
              </a:solidFill>
            </a:endParaRPr>
          </a:p>
        </p:txBody>
      </p:sp>
      <p:sp>
        <p:nvSpPr>
          <p:cNvPr id="708" name="Google Shape;708;p63"/>
          <p:cNvSpPr txBox="1"/>
          <p:nvPr/>
        </p:nvSpPr>
        <p:spPr>
          <a:xfrm>
            <a:off x="3375375" y="762700"/>
            <a:ext cx="2179500" cy="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Operations:</a:t>
            </a:r>
            <a:endParaRPr>
              <a:solidFill>
                <a:schemeClr val="dk2"/>
              </a:solidFill>
            </a:endParaRPr>
          </a:p>
        </p:txBody>
      </p:sp>
      <p:pic>
        <p:nvPicPr>
          <p:cNvPr id="709" name="Google Shape;709;p63"/>
          <p:cNvPicPr preferRelativeResize="0"/>
          <p:nvPr/>
        </p:nvPicPr>
        <p:blipFill>
          <a:blip r:embed="rId4">
            <a:alphaModFix/>
          </a:blip>
          <a:stretch>
            <a:fillRect/>
          </a:stretch>
        </p:blipFill>
        <p:spPr>
          <a:xfrm>
            <a:off x="4464225" y="762700"/>
            <a:ext cx="273900" cy="273900"/>
          </a:xfrm>
          <a:prstGeom prst="rect">
            <a:avLst/>
          </a:prstGeom>
          <a:noFill/>
          <a:ln>
            <a:noFill/>
          </a:ln>
        </p:spPr>
      </p:pic>
      <p:pic>
        <p:nvPicPr>
          <p:cNvPr id="710" name="Google Shape;710;p63"/>
          <p:cNvPicPr preferRelativeResize="0"/>
          <p:nvPr/>
        </p:nvPicPr>
        <p:blipFill>
          <a:blip r:embed="rId5">
            <a:alphaModFix/>
          </a:blip>
          <a:stretch>
            <a:fillRect/>
          </a:stretch>
        </p:blipFill>
        <p:spPr>
          <a:xfrm>
            <a:off x="4805900" y="762700"/>
            <a:ext cx="273900" cy="273900"/>
          </a:xfrm>
          <a:prstGeom prst="rect">
            <a:avLst/>
          </a:prstGeom>
          <a:noFill/>
          <a:ln>
            <a:noFill/>
          </a:ln>
        </p:spPr>
      </p:pic>
      <p:pic>
        <p:nvPicPr>
          <p:cNvPr id="711" name="Google Shape;711;p63"/>
          <p:cNvPicPr preferRelativeResize="0"/>
          <p:nvPr/>
        </p:nvPicPr>
        <p:blipFill>
          <a:blip r:embed="rId6">
            <a:alphaModFix/>
          </a:blip>
          <a:stretch>
            <a:fillRect/>
          </a:stretch>
        </p:blipFill>
        <p:spPr>
          <a:xfrm>
            <a:off x="5147575" y="762700"/>
            <a:ext cx="273900" cy="273900"/>
          </a:xfrm>
          <a:prstGeom prst="rect">
            <a:avLst/>
          </a:prstGeom>
          <a:noFill/>
          <a:ln>
            <a:noFill/>
          </a:ln>
        </p:spPr>
      </p:pic>
      <p:pic>
        <p:nvPicPr>
          <p:cNvPr id="712" name="Google Shape;712;p63"/>
          <p:cNvPicPr preferRelativeResize="0"/>
          <p:nvPr/>
        </p:nvPicPr>
        <p:blipFill>
          <a:blip r:embed="rId4">
            <a:alphaModFix/>
          </a:blip>
          <a:stretch>
            <a:fillRect/>
          </a:stretch>
        </p:blipFill>
        <p:spPr>
          <a:xfrm>
            <a:off x="1490400" y="4502375"/>
            <a:ext cx="273900" cy="273900"/>
          </a:xfrm>
          <a:prstGeom prst="rect">
            <a:avLst/>
          </a:prstGeom>
          <a:noFill/>
          <a:ln>
            <a:noFill/>
          </a:ln>
        </p:spPr>
      </p:pic>
      <p:pic>
        <p:nvPicPr>
          <p:cNvPr id="713" name="Google Shape;713;p63"/>
          <p:cNvPicPr preferRelativeResize="0"/>
          <p:nvPr/>
        </p:nvPicPr>
        <p:blipFill>
          <a:blip r:embed="rId4">
            <a:alphaModFix/>
          </a:blip>
          <a:stretch>
            <a:fillRect/>
          </a:stretch>
        </p:blipFill>
        <p:spPr>
          <a:xfrm>
            <a:off x="2626950" y="4502375"/>
            <a:ext cx="273900" cy="273900"/>
          </a:xfrm>
          <a:prstGeom prst="rect">
            <a:avLst/>
          </a:prstGeom>
          <a:noFill/>
          <a:ln>
            <a:noFill/>
          </a:ln>
        </p:spPr>
      </p:pic>
      <p:pic>
        <p:nvPicPr>
          <p:cNvPr id="714" name="Google Shape;714;p63"/>
          <p:cNvPicPr preferRelativeResize="0"/>
          <p:nvPr/>
        </p:nvPicPr>
        <p:blipFill>
          <a:blip r:embed="rId4">
            <a:alphaModFix/>
          </a:blip>
          <a:stretch>
            <a:fillRect/>
          </a:stretch>
        </p:blipFill>
        <p:spPr>
          <a:xfrm>
            <a:off x="6266025" y="4502375"/>
            <a:ext cx="273900" cy="273900"/>
          </a:xfrm>
          <a:prstGeom prst="rect">
            <a:avLst/>
          </a:prstGeom>
          <a:noFill/>
          <a:ln>
            <a:noFill/>
          </a:ln>
        </p:spPr>
      </p:pic>
      <p:pic>
        <p:nvPicPr>
          <p:cNvPr id="715" name="Google Shape;715;p63"/>
          <p:cNvPicPr preferRelativeResize="0"/>
          <p:nvPr/>
        </p:nvPicPr>
        <p:blipFill>
          <a:blip r:embed="rId4">
            <a:alphaModFix/>
          </a:blip>
          <a:stretch>
            <a:fillRect/>
          </a:stretch>
        </p:blipFill>
        <p:spPr>
          <a:xfrm>
            <a:off x="7504025" y="4502375"/>
            <a:ext cx="273900" cy="273900"/>
          </a:xfrm>
          <a:prstGeom prst="rect">
            <a:avLst/>
          </a:prstGeom>
          <a:noFill/>
          <a:ln>
            <a:noFill/>
          </a:ln>
        </p:spPr>
      </p:pic>
      <p:pic>
        <p:nvPicPr>
          <p:cNvPr id="716" name="Google Shape;716;p63"/>
          <p:cNvPicPr preferRelativeResize="0"/>
          <p:nvPr/>
        </p:nvPicPr>
        <p:blipFill>
          <a:blip r:embed="rId6">
            <a:alphaModFix/>
          </a:blip>
          <a:stretch>
            <a:fillRect/>
          </a:stretch>
        </p:blipFill>
        <p:spPr>
          <a:xfrm>
            <a:off x="3730050" y="4502375"/>
            <a:ext cx="273900" cy="273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12"/>
                                        </p:tgtEl>
                                        <p:attrNameLst>
                                          <p:attrName>style.visibility</p:attrName>
                                        </p:attrNameLst>
                                      </p:cBhvr>
                                      <p:to>
                                        <p:strVal val="visible"/>
                                      </p:to>
                                    </p:set>
                                    <p:animEffect filter="fade" transition="in">
                                      <p:cBhvr>
                                        <p:cTn dur="300"/>
                                        <p:tgtEl>
                                          <p:spTgt spid="7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3"/>
                                        </p:tgtEl>
                                        <p:attrNameLst>
                                          <p:attrName>style.visibility</p:attrName>
                                        </p:attrNameLst>
                                      </p:cBhvr>
                                      <p:to>
                                        <p:strVal val="visible"/>
                                      </p:to>
                                    </p:set>
                                    <p:animEffect filter="fade" transition="in">
                                      <p:cBhvr>
                                        <p:cTn dur="300"/>
                                        <p:tgtEl>
                                          <p:spTgt spid="7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6"/>
                                        </p:tgtEl>
                                        <p:attrNameLst>
                                          <p:attrName>style.visibility</p:attrName>
                                        </p:attrNameLst>
                                      </p:cBhvr>
                                      <p:to>
                                        <p:strVal val="visible"/>
                                      </p:to>
                                    </p:set>
                                    <p:animEffect filter="fade" transition="in">
                                      <p:cBhvr>
                                        <p:cTn dur="300"/>
                                        <p:tgtEl>
                                          <p:spTgt spid="7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4"/>
                                        </p:tgtEl>
                                        <p:attrNameLst>
                                          <p:attrName>style.visibility</p:attrName>
                                        </p:attrNameLst>
                                      </p:cBhvr>
                                      <p:to>
                                        <p:strVal val="visible"/>
                                      </p:to>
                                    </p:set>
                                    <p:animEffect filter="fade" transition="in">
                                      <p:cBhvr>
                                        <p:cTn dur="300"/>
                                        <p:tgtEl>
                                          <p:spTgt spid="7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5"/>
                                        </p:tgtEl>
                                        <p:attrNameLst>
                                          <p:attrName>style.visibility</p:attrName>
                                        </p:attrNameLst>
                                      </p:cBhvr>
                                      <p:to>
                                        <p:strVal val="visible"/>
                                      </p:to>
                                    </p:set>
                                    <p:animEffect filter="fade" transition="in">
                                      <p:cBhvr>
                                        <p:cTn dur="300"/>
                                        <p:tgtEl>
                                          <p:spTgt spid="7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0" name="Shape 720"/>
        <p:cNvGrpSpPr/>
        <p:nvPr/>
      </p:nvGrpSpPr>
      <p:grpSpPr>
        <a:xfrm>
          <a:off x="0" y="0"/>
          <a:ext cx="0" cy="0"/>
          <a:chOff x="0" y="0"/>
          <a:chExt cx="0" cy="0"/>
        </a:xfrm>
      </p:grpSpPr>
      <p:sp>
        <p:nvSpPr>
          <p:cNvPr id="721" name="Google Shape;721;p64"/>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 101</a:t>
            </a:r>
            <a:endParaRPr/>
          </a:p>
        </p:txBody>
      </p:sp>
      <p:sp>
        <p:nvSpPr>
          <p:cNvPr id="722" name="Google Shape;722;p64"/>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723" name="Google Shape;723;p64"/>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724" name="Google Shape;724;p64"/>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725" name="Google Shape;725;p64"/>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26" name="Google Shape;726;p64"/>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27" name="Google Shape;727;p64"/>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28" name="Google Shape;728;p64"/>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29" name="Google Shape;729;p64"/>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30" name="Google Shape;730;p64"/>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31" name="Google Shape;731;p64"/>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32" name="Google Shape;732;p64"/>
          <p:cNvSpPr/>
          <p:nvPr/>
        </p:nvSpPr>
        <p:spPr>
          <a:xfrm>
            <a:off x="11708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p>
        </p:txBody>
      </p:sp>
      <p:sp>
        <p:nvSpPr>
          <p:cNvPr id="733" name="Google Shape;733;p64"/>
          <p:cNvSpPr/>
          <p:nvPr/>
        </p:nvSpPr>
        <p:spPr>
          <a:xfrm>
            <a:off x="2449125" y="2698688"/>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34" name="Google Shape;734;p64"/>
          <p:cNvSpPr/>
          <p:nvPr/>
        </p:nvSpPr>
        <p:spPr>
          <a:xfrm>
            <a:off x="353395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35" name="Google Shape;735;p64"/>
          <p:cNvSpPr/>
          <p:nvPr/>
        </p:nvSpPr>
        <p:spPr>
          <a:xfrm>
            <a:off x="1809975"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736" name="Google Shape;736;p64"/>
          <p:cNvSpPr/>
          <p:nvPr/>
        </p:nvSpPr>
        <p:spPr>
          <a:xfrm>
            <a:off x="2793900"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737" name="Google Shape;737;p64"/>
          <p:cNvSpPr/>
          <p:nvPr/>
        </p:nvSpPr>
        <p:spPr>
          <a:xfrm>
            <a:off x="6436735" y="26533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738" name="Google Shape;738;p64"/>
          <p:cNvSpPr/>
          <p:nvPr/>
        </p:nvSpPr>
        <p:spPr>
          <a:xfrm>
            <a:off x="7504035"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A7</a:t>
            </a:r>
            <a:endParaRPr sz="1100"/>
          </a:p>
        </p:txBody>
      </p:sp>
      <p:sp>
        <p:nvSpPr>
          <p:cNvPr id="739" name="Google Shape;739;p64"/>
          <p:cNvSpPr/>
          <p:nvPr/>
        </p:nvSpPr>
        <p:spPr>
          <a:xfrm>
            <a:off x="149040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740" name="Google Shape;740;p64"/>
          <p:cNvSpPr/>
          <p:nvPr/>
        </p:nvSpPr>
        <p:spPr>
          <a:xfrm>
            <a:off x="38682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741" name="Google Shape;741;p64"/>
          <p:cNvSpPr/>
          <p:nvPr/>
        </p:nvSpPr>
        <p:spPr>
          <a:xfrm>
            <a:off x="6095325" y="2705450"/>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R7</a:t>
            </a:r>
            <a:endParaRPr sz="800"/>
          </a:p>
        </p:txBody>
      </p:sp>
      <p:sp>
        <p:nvSpPr>
          <p:cNvPr id="742" name="Google Shape;742;p64"/>
          <p:cNvSpPr txBox="1"/>
          <p:nvPr/>
        </p:nvSpPr>
        <p:spPr>
          <a:xfrm>
            <a:off x="8087700" y="1112800"/>
            <a:ext cx="789600" cy="374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Cycle </a:t>
            </a:r>
            <a:r>
              <a:rPr b="1" lang="en">
                <a:solidFill>
                  <a:schemeClr val="dk2"/>
                </a:solidFill>
              </a:rPr>
              <a:t>2</a:t>
            </a:r>
            <a:endParaRPr b="1">
              <a:solidFill>
                <a:schemeClr val="dk2"/>
              </a:solidFill>
            </a:endParaRPr>
          </a:p>
        </p:txBody>
      </p:sp>
      <p:sp>
        <p:nvSpPr>
          <p:cNvPr id="743" name="Google Shape;743;p64"/>
          <p:cNvSpPr txBox="1"/>
          <p:nvPr/>
        </p:nvSpPr>
        <p:spPr>
          <a:xfrm>
            <a:off x="3375375" y="762700"/>
            <a:ext cx="2179500" cy="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Operations:</a:t>
            </a:r>
            <a:endParaRPr>
              <a:solidFill>
                <a:schemeClr val="dk2"/>
              </a:solidFill>
            </a:endParaRPr>
          </a:p>
        </p:txBody>
      </p:sp>
      <p:pic>
        <p:nvPicPr>
          <p:cNvPr id="744" name="Google Shape;744;p64"/>
          <p:cNvPicPr preferRelativeResize="0"/>
          <p:nvPr/>
        </p:nvPicPr>
        <p:blipFill>
          <a:blip r:embed="rId4">
            <a:alphaModFix/>
          </a:blip>
          <a:stretch>
            <a:fillRect/>
          </a:stretch>
        </p:blipFill>
        <p:spPr>
          <a:xfrm>
            <a:off x="4464225" y="762700"/>
            <a:ext cx="273900" cy="273900"/>
          </a:xfrm>
          <a:prstGeom prst="rect">
            <a:avLst/>
          </a:prstGeom>
          <a:noFill/>
          <a:ln>
            <a:noFill/>
          </a:ln>
        </p:spPr>
      </p:pic>
      <p:pic>
        <p:nvPicPr>
          <p:cNvPr id="745" name="Google Shape;745;p64"/>
          <p:cNvPicPr preferRelativeResize="0"/>
          <p:nvPr/>
        </p:nvPicPr>
        <p:blipFill>
          <a:blip r:embed="rId5">
            <a:alphaModFix/>
          </a:blip>
          <a:stretch>
            <a:fillRect/>
          </a:stretch>
        </p:blipFill>
        <p:spPr>
          <a:xfrm>
            <a:off x="4805900" y="762700"/>
            <a:ext cx="273900" cy="273900"/>
          </a:xfrm>
          <a:prstGeom prst="rect">
            <a:avLst/>
          </a:prstGeom>
          <a:noFill/>
          <a:ln>
            <a:noFill/>
          </a:ln>
        </p:spPr>
      </p:pic>
      <p:pic>
        <p:nvPicPr>
          <p:cNvPr id="746" name="Google Shape;746;p64"/>
          <p:cNvPicPr preferRelativeResize="0"/>
          <p:nvPr/>
        </p:nvPicPr>
        <p:blipFill>
          <a:blip r:embed="rId6">
            <a:alphaModFix/>
          </a:blip>
          <a:stretch>
            <a:fillRect/>
          </a:stretch>
        </p:blipFill>
        <p:spPr>
          <a:xfrm>
            <a:off x="5147575" y="762700"/>
            <a:ext cx="273900" cy="2739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0"/>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
              <a:t>Climate is changing..</a:t>
            </a:r>
            <a:endParaRPr/>
          </a:p>
        </p:txBody>
      </p:sp>
      <p:sp>
        <p:nvSpPr>
          <p:cNvPr id="120" name="Google Shape;120;p20"/>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pic>
        <p:nvPicPr>
          <p:cNvPr id="121" name="Google Shape;121;p20" title="GISTEMP_Spiral_60sec_C.m4v">
            <a:hlinkClick r:id="rId3"/>
          </p:cNvPr>
          <p:cNvPicPr preferRelativeResize="0"/>
          <p:nvPr/>
        </p:nvPicPr>
        <p:blipFill>
          <a:blip r:embed="rId4">
            <a:alphaModFix/>
          </a:blip>
          <a:stretch>
            <a:fillRect/>
          </a:stretch>
        </p:blipFill>
        <p:spPr>
          <a:xfrm>
            <a:off x="311700" y="1427938"/>
            <a:ext cx="2865475" cy="2865475"/>
          </a:xfrm>
          <a:prstGeom prst="rect">
            <a:avLst/>
          </a:prstGeom>
          <a:noFill/>
          <a:ln>
            <a:noFill/>
          </a:ln>
        </p:spPr>
      </p:pic>
      <p:sp>
        <p:nvSpPr>
          <p:cNvPr id="122" name="Google Shape;122;p20"/>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21"/>
                                        </p:tgtEl>
                                        <p:attrNameLst>
                                          <p:attrName>style.visibility</p:attrName>
                                        </p:attrNameLst>
                                      </p:cBhvr>
                                      <p:to>
                                        <p:strVal val="visible"/>
                                      </p:to>
                                    </p:set>
                                    <p:animEffect filter="fade" transition="in">
                                      <p:cBhvr>
                                        <p:cTn dur="1000"/>
                                        <p:tgtEl>
                                          <p:spTgt spid="1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sp>
        <p:nvSpPr>
          <p:cNvPr id="751" name="Google Shape;751;p65"/>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 101</a:t>
            </a:r>
            <a:endParaRPr/>
          </a:p>
        </p:txBody>
      </p:sp>
      <p:sp>
        <p:nvSpPr>
          <p:cNvPr id="752" name="Google Shape;752;p65"/>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753" name="Google Shape;753;p65"/>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754" name="Google Shape;754;p65"/>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755" name="Google Shape;755;p65"/>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56" name="Google Shape;756;p65"/>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57" name="Google Shape;757;p65"/>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58" name="Google Shape;758;p65"/>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59" name="Google Shape;759;p65"/>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60" name="Google Shape;760;p65"/>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61" name="Google Shape;761;p65"/>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62" name="Google Shape;762;p65"/>
          <p:cNvSpPr/>
          <p:nvPr/>
        </p:nvSpPr>
        <p:spPr>
          <a:xfrm>
            <a:off x="11708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p>
        </p:txBody>
      </p:sp>
      <p:sp>
        <p:nvSpPr>
          <p:cNvPr id="763" name="Google Shape;763;p65"/>
          <p:cNvSpPr/>
          <p:nvPr/>
        </p:nvSpPr>
        <p:spPr>
          <a:xfrm>
            <a:off x="2449125" y="2698688"/>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64" name="Google Shape;764;p65"/>
          <p:cNvSpPr/>
          <p:nvPr/>
        </p:nvSpPr>
        <p:spPr>
          <a:xfrm>
            <a:off x="353395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65" name="Google Shape;765;p65"/>
          <p:cNvSpPr/>
          <p:nvPr/>
        </p:nvSpPr>
        <p:spPr>
          <a:xfrm>
            <a:off x="2793900"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766" name="Google Shape;766;p65"/>
          <p:cNvSpPr/>
          <p:nvPr/>
        </p:nvSpPr>
        <p:spPr>
          <a:xfrm>
            <a:off x="6436735" y="26533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767" name="Google Shape;767;p65"/>
          <p:cNvSpPr/>
          <p:nvPr/>
        </p:nvSpPr>
        <p:spPr>
          <a:xfrm>
            <a:off x="7504035"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A7</a:t>
            </a:r>
            <a:endParaRPr sz="1100"/>
          </a:p>
        </p:txBody>
      </p:sp>
      <p:sp>
        <p:nvSpPr>
          <p:cNvPr id="768" name="Google Shape;768;p65"/>
          <p:cNvSpPr/>
          <p:nvPr/>
        </p:nvSpPr>
        <p:spPr>
          <a:xfrm>
            <a:off x="149040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769" name="Google Shape;769;p65"/>
          <p:cNvSpPr/>
          <p:nvPr/>
        </p:nvSpPr>
        <p:spPr>
          <a:xfrm>
            <a:off x="38682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770" name="Google Shape;770;p65"/>
          <p:cNvSpPr/>
          <p:nvPr/>
        </p:nvSpPr>
        <p:spPr>
          <a:xfrm>
            <a:off x="6095325" y="2705450"/>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a:t>
            </a:r>
            <a:r>
              <a:rPr lang="en" sz="800"/>
              <a:t>7</a:t>
            </a:r>
            <a:endParaRPr sz="800"/>
          </a:p>
        </p:txBody>
      </p:sp>
      <p:sp>
        <p:nvSpPr>
          <p:cNvPr id="771" name="Google Shape;771;p65"/>
          <p:cNvSpPr/>
          <p:nvPr/>
        </p:nvSpPr>
        <p:spPr>
          <a:xfrm>
            <a:off x="268960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772" name="Google Shape;772;p65"/>
          <p:cNvSpPr txBox="1"/>
          <p:nvPr/>
        </p:nvSpPr>
        <p:spPr>
          <a:xfrm>
            <a:off x="8087700" y="1112800"/>
            <a:ext cx="789600" cy="374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Cycle 2</a:t>
            </a:r>
            <a:endParaRPr>
              <a:solidFill>
                <a:schemeClr val="dk2"/>
              </a:solidFill>
            </a:endParaRPr>
          </a:p>
        </p:txBody>
      </p:sp>
      <p:sp>
        <p:nvSpPr>
          <p:cNvPr id="773" name="Google Shape;773;p65"/>
          <p:cNvSpPr txBox="1"/>
          <p:nvPr/>
        </p:nvSpPr>
        <p:spPr>
          <a:xfrm>
            <a:off x="3375375" y="762700"/>
            <a:ext cx="2179500" cy="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Operations:</a:t>
            </a:r>
            <a:endParaRPr>
              <a:solidFill>
                <a:schemeClr val="dk2"/>
              </a:solidFill>
            </a:endParaRPr>
          </a:p>
        </p:txBody>
      </p:sp>
      <p:pic>
        <p:nvPicPr>
          <p:cNvPr id="774" name="Google Shape;774;p65"/>
          <p:cNvPicPr preferRelativeResize="0"/>
          <p:nvPr/>
        </p:nvPicPr>
        <p:blipFill>
          <a:blip r:embed="rId4">
            <a:alphaModFix/>
          </a:blip>
          <a:stretch>
            <a:fillRect/>
          </a:stretch>
        </p:blipFill>
        <p:spPr>
          <a:xfrm>
            <a:off x="4464225" y="762700"/>
            <a:ext cx="273900" cy="273900"/>
          </a:xfrm>
          <a:prstGeom prst="rect">
            <a:avLst/>
          </a:prstGeom>
          <a:noFill/>
          <a:ln>
            <a:noFill/>
          </a:ln>
        </p:spPr>
      </p:pic>
      <p:pic>
        <p:nvPicPr>
          <p:cNvPr id="775" name="Google Shape;775;p65"/>
          <p:cNvPicPr preferRelativeResize="0"/>
          <p:nvPr/>
        </p:nvPicPr>
        <p:blipFill>
          <a:blip r:embed="rId5">
            <a:alphaModFix/>
          </a:blip>
          <a:stretch>
            <a:fillRect/>
          </a:stretch>
        </p:blipFill>
        <p:spPr>
          <a:xfrm>
            <a:off x="4805900" y="762700"/>
            <a:ext cx="273900" cy="273900"/>
          </a:xfrm>
          <a:prstGeom prst="rect">
            <a:avLst/>
          </a:prstGeom>
          <a:noFill/>
          <a:ln>
            <a:noFill/>
          </a:ln>
        </p:spPr>
      </p:pic>
      <p:pic>
        <p:nvPicPr>
          <p:cNvPr id="776" name="Google Shape;776;p65"/>
          <p:cNvPicPr preferRelativeResize="0"/>
          <p:nvPr/>
        </p:nvPicPr>
        <p:blipFill>
          <a:blip r:embed="rId6">
            <a:alphaModFix/>
          </a:blip>
          <a:stretch>
            <a:fillRect/>
          </a:stretch>
        </p:blipFill>
        <p:spPr>
          <a:xfrm>
            <a:off x="5147575" y="762700"/>
            <a:ext cx="273900" cy="273900"/>
          </a:xfrm>
          <a:prstGeom prst="rect">
            <a:avLst/>
          </a:prstGeom>
          <a:noFill/>
          <a:ln>
            <a:noFill/>
          </a:ln>
        </p:spPr>
      </p:pic>
      <p:pic>
        <p:nvPicPr>
          <p:cNvPr id="777" name="Google Shape;777;p65"/>
          <p:cNvPicPr preferRelativeResize="0"/>
          <p:nvPr/>
        </p:nvPicPr>
        <p:blipFill>
          <a:blip r:embed="rId5">
            <a:alphaModFix/>
          </a:blip>
          <a:stretch>
            <a:fillRect/>
          </a:stretch>
        </p:blipFill>
        <p:spPr>
          <a:xfrm>
            <a:off x="1490400" y="4502368"/>
            <a:ext cx="273900" cy="273900"/>
          </a:xfrm>
          <a:prstGeom prst="rect">
            <a:avLst/>
          </a:prstGeom>
          <a:noFill/>
          <a:ln>
            <a:noFill/>
          </a:ln>
        </p:spPr>
      </p:pic>
      <p:sp>
        <p:nvSpPr>
          <p:cNvPr id="778" name="Google Shape;778;p65"/>
          <p:cNvSpPr/>
          <p:nvPr/>
        </p:nvSpPr>
        <p:spPr>
          <a:xfrm rot="-2700000">
            <a:off x="1847008" y="2231585"/>
            <a:ext cx="773433" cy="209586"/>
          </a:xfrm>
          <a:prstGeom prst="rightArrow">
            <a:avLst>
              <a:gd fmla="val 50000" name="adj1"/>
              <a:gd fmla="val 83174" name="adj2"/>
            </a:avLst>
          </a:prstGeom>
          <a:solidFill>
            <a:srgbClr val="D5A6BD"/>
          </a:solidFill>
          <a:ln cap="flat" cmpd="sng" w="9525">
            <a:solidFill>
              <a:srgbClr val="A64D7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2" name="Shape 782"/>
        <p:cNvGrpSpPr/>
        <p:nvPr/>
      </p:nvGrpSpPr>
      <p:grpSpPr>
        <a:xfrm>
          <a:off x="0" y="0"/>
          <a:ext cx="0" cy="0"/>
          <a:chOff x="0" y="0"/>
          <a:chExt cx="0" cy="0"/>
        </a:xfrm>
      </p:grpSpPr>
      <p:sp>
        <p:nvSpPr>
          <p:cNvPr id="783" name="Google Shape;783;p66"/>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 101</a:t>
            </a:r>
            <a:endParaRPr/>
          </a:p>
        </p:txBody>
      </p:sp>
      <p:sp>
        <p:nvSpPr>
          <p:cNvPr id="784" name="Google Shape;784;p66"/>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785" name="Google Shape;785;p66"/>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786" name="Google Shape;786;p66"/>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787" name="Google Shape;787;p66"/>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88" name="Google Shape;788;p66"/>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89" name="Google Shape;789;p66"/>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90" name="Google Shape;790;p66"/>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91" name="Google Shape;791;p66"/>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92" name="Google Shape;792;p66"/>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93" name="Google Shape;793;p66"/>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94" name="Google Shape;794;p66"/>
          <p:cNvSpPr/>
          <p:nvPr/>
        </p:nvSpPr>
        <p:spPr>
          <a:xfrm>
            <a:off x="11708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p>
        </p:txBody>
      </p:sp>
      <p:sp>
        <p:nvSpPr>
          <p:cNvPr id="795" name="Google Shape;795;p66"/>
          <p:cNvSpPr/>
          <p:nvPr/>
        </p:nvSpPr>
        <p:spPr>
          <a:xfrm>
            <a:off x="2449125" y="2698688"/>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96" name="Google Shape;796;p66"/>
          <p:cNvSpPr/>
          <p:nvPr/>
        </p:nvSpPr>
        <p:spPr>
          <a:xfrm>
            <a:off x="353395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97" name="Google Shape;797;p66"/>
          <p:cNvSpPr/>
          <p:nvPr/>
        </p:nvSpPr>
        <p:spPr>
          <a:xfrm>
            <a:off x="6436735" y="26533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798" name="Google Shape;798;p66"/>
          <p:cNvSpPr/>
          <p:nvPr/>
        </p:nvSpPr>
        <p:spPr>
          <a:xfrm>
            <a:off x="7504035"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A7</a:t>
            </a:r>
            <a:endParaRPr sz="1100"/>
          </a:p>
        </p:txBody>
      </p:sp>
      <p:sp>
        <p:nvSpPr>
          <p:cNvPr id="799" name="Google Shape;799;p66"/>
          <p:cNvSpPr/>
          <p:nvPr/>
        </p:nvSpPr>
        <p:spPr>
          <a:xfrm>
            <a:off x="1490400" y="3515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800" name="Google Shape;800;p66"/>
          <p:cNvSpPr/>
          <p:nvPr/>
        </p:nvSpPr>
        <p:spPr>
          <a:xfrm>
            <a:off x="149040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801" name="Google Shape;801;p66"/>
          <p:cNvSpPr/>
          <p:nvPr/>
        </p:nvSpPr>
        <p:spPr>
          <a:xfrm>
            <a:off x="38682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802" name="Google Shape;802;p66"/>
          <p:cNvSpPr/>
          <p:nvPr/>
        </p:nvSpPr>
        <p:spPr>
          <a:xfrm>
            <a:off x="268960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803" name="Google Shape;803;p66"/>
          <p:cNvSpPr/>
          <p:nvPr/>
        </p:nvSpPr>
        <p:spPr>
          <a:xfrm>
            <a:off x="6095325" y="2705450"/>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a:t>
            </a:r>
            <a:r>
              <a:rPr lang="en" sz="800"/>
              <a:t>7</a:t>
            </a:r>
            <a:endParaRPr sz="800"/>
          </a:p>
        </p:txBody>
      </p:sp>
      <p:sp>
        <p:nvSpPr>
          <p:cNvPr id="804" name="Google Shape;804;p66"/>
          <p:cNvSpPr/>
          <p:nvPr/>
        </p:nvSpPr>
        <p:spPr>
          <a:xfrm>
            <a:off x="3730050" y="3515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805" name="Google Shape;805;p66"/>
          <p:cNvSpPr/>
          <p:nvPr/>
        </p:nvSpPr>
        <p:spPr>
          <a:xfrm>
            <a:off x="303722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806" name="Google Shape;806;p66"/>
          <p:cNvSpPr txBox="1"/>
          <p:nvPr/>
        </p:nvSpPr>
        <p:spPr>
          <a:xfrm>
            <a:off x="8087700" y="1112800"/>
            <a:ext cx="789600" cy="374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Cycle </a:t>
            </a:r>
            <a:r>
              <a:rPr lang="en">
                <a:solidFill>
                  <a:schemeClr val="dk2"/>
                </a:solidFill>
              </a:rPr>
              <a:t>2</a:t>
            </a:r>
            <a:endParaRPr>
              <a:solidFill>
                <a:schemeClr val="dk2"/>
              </a:solidFill>
            </a:endParaRPr>
          </a:p>
        </p:txBody>
      </p:sp>
      <p:sp>
        <p:nvSpPr>
          <p:cNvPr id="807" name="Google Shape;807;p66"/>
          <p:cNvSpPr txBox="1"/>
          <p:nvPr/>
        </p:nvSpPr>
        <p:spPr>
          <a:xfrm>
            <a:off x="3375375" y="762700"/>
            <a:ext cx="2179500" cy="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Operations:</a:t>
            </a:r>
            <a:endParaRPr>
              <a:solidFill>
                <a:schemeClr val="dk2"/>
              </a:solidFill>
            </a:endParaRPr>
          </a:p>
        </p:txBody>
      </p:sp>
      <p:pic>
        <p:nvPicPr>
          <p:cNvPr id="808" name="Google Shape;808;p66"/>
          <p:cNvPicPr preferRelativeResize="0"/>
          <p:nvPr/>
        </p:nvPicPr>
        <p:blipFill>
          <a:blip r:embed="rId4">
            <a:alphaModFix/>
          </a:blip>
          <a:stretch>
            <a:fillRect/>
          </a:stretch>
        </p:blipFill>
        <p:spPr>
          <a:xfrm>
            <a:off x="4464225" y="762700"/>
            <a:ext cx="273900" cy="273900"/>
          </a:xfrm>
          <a:prstGeom prst="rect">
            <a:avLst/>
          </a:prstGeom>
          <a:noFill/>
          <a:ln>
            <a:noFill/>
          </a:ln>
        </p:spPr>
      </p:pic>
      <p:pic>
        <p:nvPicPr>
          <p:cNvPr id="809" name="Google Shape;809;p66"/>
          <p:cNvPicPr preferRelativeResize="0"/>
          <p:nvPr/>
        </p:nvPicPr>
        <p:blipFill>
          <a:blip r:embed="rId5">
            <a:alphaModFix/>
          </a:blip>
          <a:stretch>
            <a:fillRect/>
          </a:stretch>
        </p:blipFill>
        <p:spPr>
          <a:xfrm>
            <a:off x="4805900" y="762700"/>
            <a:ext cx="273900" cy="273900"/>
          </a:xfrm>
          <a:prstGeom prst="rect">
            <a:avLst/>
          </a:prstGeom>
          <a:noFill/>
          <a:ln>
            <a:noFill/>
          </a:ln>
        </p:spPr>
      </p:pic>
      <p:pic>
        <p:nvPicPr>
          <p:cNvPr id="810" name="Google Shape;810;p66"/>
          <p:cNvPicPr preferRelativeResize="0"/>
          <p:nvPr/>
        </p:nvPicPr>
        <p:blipFill>
          <a:blip r:embed="rId6">
            <a:alphaModFix/>
          </a:blip>
          <a:stretch>
            <a:fillRect/>
          </a:stretch>
        </p:blipFill>
        <p:spPr>
          <a:xfrm>
            <a:off x="5147575" y="762700"/>
            <a:ext cx="273900" cy="273900"/>
          </a:xfrm>
          <a:prstGeom prst="rect">
            <a:avLst/>
          </a:prstGeom>
          <a:noFill/>
          <a:ln>
            <a:noFill/>
          </a:ln>
        </p:spPr>
      </p:pic>
      <p:pic>
        <p:nvPicPr>
          <p:cNvPr id="811" name="Google Shape;811;p66"/>
          <p:cNvPicPr preferRelativeResize="0"/>
          <p:nvPr/>
        </p:nvPicPr>
        <p:blipFill>
          <a:blip r:embed="rId5">
            <a:alphaModFix/>
          </a:blip>
          <a:stretch>
            <a:fillRect/>
          </a:stretch>
        </p:blipFill>
        <p:spPr>
          <a:xfrm>
            <a:off x="1490400" y="4502368"/>
            <a:ext cx="273900" cy="273900"/>
          </a:xfrm>
          <a:prstGeom prst="rect">
            <a:avLst/>
          </a:prstGeom>
          <a:noFill/>
          <a:ln>
            <a:noFill/>
          </a:ln>
        </p:spPr>
      </p:pic>
      <p:pic>
        <p:nvPicPr>
          <p:cNvPr id="812" name="Google Shape;812;p66"/>
          <p:cNvPicPr preferRelativeResize="0"/>
          <p:nvPr/>
        </p:nvPicPr>
        <p:blipFill>
          <a:blip r:embed="rId5">
            <a:alphaModFix/>
          </a:blip>
          <a:stretch>
            <a:fillRect/>
          </a:stretch>
        </p:blipFill>
        <p:spPr>
          <a:xfrm>
            <a:off x="2626950" y="4502368"/>
            <a:ext cx="273900" cy="273900"/>
          </a:xfrm>
          <a:prstGeom prst="rect">
            <a:avLst/>
          </a:prstGeom>
          <a:noFill/>
          <a:ln>
            <a:noFill/>
          </a:ln>
        </p:spPr>
      </p:pic>
      <p:sp>
        <p:nvSpPr>
          <p:cNvPr id="813" name="Google Shape;813;p66"/>
          <p:cNvSpPr/>
          <p:nvPr/>
        </p:nvSpPr>
        <p:spPr>
          <a:xfrm rot="-4196216">
            <a:off x="2674893" y="2351940"/>
            <a:ext cx="624391" cy="209839"/>
          </a:xfrm>
          <a:prstGeom prst="rightArrow">
            <a:avLst>
              <a:gd fmla="val 50000" name="adj1"/>
              <a:gd fmla="val 83174" name="adj2"/>
            </a:avLst>
          </a:prstGeom>
          <a:solidFill>
            <a:srgbClr val="D5A6BD"/>
          </a:solidFill>
          <a:ln cap="flat" cmpd="sng" w="9525">
            <a:solidFill>
              <a:srgbClr val="A64D7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14" name="Google Shape;814;p66"/>
          <p:cNvSpPr/>
          <p:nvPr/>
        </p:nvSpPr>
        <p:spPr>
          <a:xfrm rot="2281917">
            <a:off x="2997541" y="3190671"/>
            <a:ext cx="624248" cy="209442"/>
          </a:xfrm>
          <a:prstGeom prst="rightArrow">
            <a:avLst>
              <a:gd fmla="val 50000" name="adj1"/>
              <a:gd fmla="val 83174" name="adj2"/>
            </a:avLst>
          </a:prstGeom>
          <a:solidFill>
            <a:srgbClr val="D5A6BD"/>
          </a:solidFill>
          <a:ln cap="flat" cmpd="sng" w="9525">
            <a:solidFill>
              <a:srgbClr val="A64D7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15" name="Google Shape;815;p66"/>
          <p:cNvSpPr/>
          <p:nvPr/>
        </p:nvSpPr>
        <p:spPr>
          <a:xfrm rot="8467511">
            <a:off x="2102052" y="3190552"/>
            <a:ext cx="624262" cy="209712"/>
          </a:xfrm>
          <a:prstGeom prst="rightArrow">
            <a:avLst>
              <a:gd fmla="val 50000" name="adj1"/>
              <a:gd fmla="val 83174" name="adj2"/>
            </a:avLst>
          </a:prstGeom>
          <a:solidFill>
            <a:srgbClr val="D5A6BD"/>
          </a:solidFill>
          <a:ln cap="flat" cmpd="sng" w="9525">
            <a:solidFill>
              <a:srgbClr val="A64D7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9" name="Shape 819"/>
        <p:cNvGrpSpPr/>
        <p:nvPr/>
      </p:nvGrpSpPr>
      <p:grpSpPr>
        <a:xfrm>
          <a:off x="0" y="0"/>
          <a:ext cx="0" cy="0"/>
          <a:chOff x="0" y="0"/>
          <a:chExt cx="0" cy="0"/>
        </a:xfrm>
      </p:grpSpPr>
      <p:sp>
        <p:nvSpPr>
          <p:cNvPr id="820" name="Google Shape;820;p67"/>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 101</a:t>
            </a:r>
            <a:endParaRPr/>
          </a:p>
        </p:txBody>
      </p:sp>
      <p:sp>
        <p:nvSpPr>
          <p:cNvPr id="821" name="Google Shape;821;p67"/>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822" name="Google Shape;822;p67"/>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823" name="Google Shape;823;p67"/>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824" name="Google Shape;824;p67"/>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25" name="Google Shape;825;p67"/>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26" name="Google Shape;826;p67"/>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27" name="Google Shape;827;p67"/>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28" name="Google Shape;828;p67"/>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29" name="Google Shape;829;p67"/>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30" name="Google Shape;830;p67"/>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31" name="Google Shape;831;p67"/>
          <p:cNvSpPr/>
          <p:nvPr/>
        </p:nvSpPr>
        <p:spPr>
          <a:xfrm>
            <a:off x="11708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p>
        </p:txBody>
      </p:sp>
      <p:sp>
        <p:nvSpPr>
          <p:cNvPr id="832" name="Google Shape;832;p67"/>
          <p:cNvSpPr/>
          <p:nvPr/>
        </p:nvSpPr>
        <p:spPr>
          <a:xfrm>
            <a:off x="2449125" y="2698688"/>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33" name="Google Shape;833;p67"/>
          <p:cNvSpPr/>
          <p:nvPr/>
        </p:nvSpPr>
        <p:spPr>
          <a:xfrm>
            <a:off x="353395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34" name="Google Shape;834;p67"/>
          <p:cNvSpPr/>
          <p:nvPr/>
        </p:nvSpPr>
        <p:spPr>
          <a:xfrm>
            <a:off x="6436735" y="26533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835" name="Google Shape;835;p67"/>
          <p:cNvSpPr/>
          <p:nvPr/>
        </p:nvSpPr>
        <p:spPr>
          <a:xfrm>
            <a:off x="7504035"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A7</a:t>
            </a:r>
            <a:endParaRPr sz="1100"/>
          </a:p>
        </p:txBody>
      </p:sp>
      <p:sp>
        <p:nvSpPr>
          <p:cNvPr id="836" name="Google Shape;836;p67"/>
          <p:cNvSpPr/>
          <p:nvPr/>
        </p:nvSpPr>
        <p:spPr>
          <a:xfrm>
            <a:off x="1490400" y="3515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837" name="Google Shape;837;p67"/>
          <p:cNvSpPr/>
          <p:nvPr/>
        </p:nvSpPr>
        <p:spPr>
          <a:xfrm>
            <a:off x="149040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838" name="Google Shape;838;p67"/>
          <p:cNvSpPr/>
          <p:nvPr/>
        </p:nvSpPr>
        <p:spPr>
          <a:xfrm>
            <a:off x="38682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839" name="Google Shape;839;p67"/>
          <p:cNvSpPr/>
          <p:nvPr/>
        </p:nvSpPr>
        <p:spPr>
          <a:xfrm>
            <a:off x="268960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840" name="Google Shape;840;p67"/>
          <p:cNvSpPr/>
          <p:nvPr/>
        </p:nvSpPr>
        <p:spPr>
          <a:xfrm>
            <a:off x="6095325" y="2705450"/>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R7</a:t>
            </a:r>
            <a:endParaRPr sz="800"/>
          </a:p>
        </p:txBody>
      </p:sp>
      <p:sp>
        <p:nvSpPr>
          <p:cNvPr id="841" name="Google Shape;841;p67"/>
          <p:cNvSpPr/>
          <p:nvPr/>
        </p:nvSpPr>
        <p:spPr>
          <a:xfrm>
            <a:off x="3730050" y="3515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842" name="Google Shape;842;p67"/>
          <p:cNvSpPr/>
          <p:nvPr/>
        </p:nvSpPr>
        <p:spPr>
          <a:xfrm>
            <a:off x="303722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843" name="Google Shape;843;p67"/>
          <p:cNvSpPr txBox="1"/>
          <p:nvPr/>
        </p:nvSpPr>
        <p:spPr>
          <a:xfrm>
            <a:off x="8087700" y="1112800"/>
            <a:ext cx="789600" cy="374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Cycle </a:t>
            </a:r>
            <a:r>
              <a:rPr lang="en">
                <a:solidFill>
                  <a:schemeClr val="dk2"/>
                </a:solidFill>
              </a:rPr>
              <a:t>2</a:t>
            </a:r>
            <a:endParaRPr>
              <a:solidFill>
                <a:schemeClr val="dk2"/>
              </a:solidFill>
            </a:endParaRPr>
          </a:p>
        </p:txBody>
      </p:sp>
      <p:sp>
        <p:nvSpPr>
          <p:cNvPr id="844" name="Google Shape;844;p67"/>
          <p:cNvSpPr txBox="1"/>
          <p:nvPr/>
        </p:nvSpPr>
        <p:spPr>
          <a:xfrm>
            <a:off x="3375375" y="762700"/>
            <a:ext cx="2179500" cy="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Operations:</a:t>
            </a:r>
            <a:endParaRPr>
              <a:solidFill>
                <a:schemeClr val="dk2"/>
              </a:solidFill>
            </a:endParaRPr>
          </a:p>
        </p:txBody>
      </p:sp>
      <p:pic>
        <p:nvPicPr>
          <p:cNvPr id="845" name="Google Shape;845;p67"/>
          <p:cNvPicPr preferRelativeResize="0"/>
          <p:nvPr/>
        </p:nvPicPr>
        <p:blipFill>
          <a:blip r:embed="rId4">
            <a:alphaModFix/>
          </a:blip>
          <a:stretch>
            <a:fillRect/>
          </a:stretch>
        </p:blipFill>
        <p:spPr>
          <a:xfrm>
            <a:off x="4464225" y="762700"/>
            <a:ext cx="273900" cy="273900"/>
          </a:xfrm>
          <a:prstGeom prst="rect">
            <a:avLst/>
          </a:prstGeom>
          <a:noFill/>
          <a:ln>
            <a:noFill/>
          </a:ln>
        </p:spPr>
      </p:pic>
      <p:pic>
        <p:nvPicPr>
          <p:cNvPr id="846" name="Google Shape;846;p67"/>
          <p:cNvPicPr preferRelativeResize="0"/>
          <p:nvPr/>
        </p:nvPicPr>
        <p:blipFill>
          <a:blip r:embed="rId5">
            <a:alphaModFix/>
          </a:blip>
          <a:stretch>
            <a:fillRect/>
          </a:stretch>
        </p:blipFill>
        <p:spPr>
          <a:xfrm>
            <a:off x="4805900" y="762700"/>
            <a:ext cx="273900" cy="273900"/>
          </a:xfrm>
          <a:prstGeom prst="rect">
            <a:avLst/>
          </a:prstGeom>
          <a:noFill/>
          <a:ln>
            <a:noFill/>
          </a:ln>
        </p:spPr>
      </p:pic>
      <p:pic>
        <p:nvPicPr>
          <p:cNvPr id="847" name="Google Shape;847;p67"/>
          <p:cNvPicPr preferRelativeResize="0"/>
          <p:nvPr/>
        </p:nvPicPr>
        <p:blipFill>
          <a:blip r:embed="rId6">
            <a:alphaModFix/>
          </a:blip>
          <a:stretch>
            <a:fillRect/>
          </a:stretch>
        </p:blipFill>
        <p:spPr>
          <a:xfrm>
            <a:off x="5147575" y="762700"/>
            <a:ext cx="273900" cy="273900"/>
          </a:xfrm>
          <a:prstGeom prst="rect">
            <a:avLst/>
          </a:prstGeom>
          <a:noFill/>
          <a:ln>
            <a:noFill/>
          </a:ln>
        </p:spPr>
      </p:pic>
      <p:pic>
        <p:nvPicPr>
          <p:cNvPr id="848" name="Google Shape;848;p67"/>
          <p:cNvPicPr preferRelativeResize="0"/>
          <p:nvPr/>
        </p:nvPicPr>
        <p:blipFill>
          <a:blip r:embed="rId5">
            <a:alphaModFix/>
          </a:blip>
          <a:stretch>
            <a:fillRect/>
          </a:stretch>
        </p:blipFill>
        <p:spPr>
          <a:xfrm>
            <a:off x="1490400" y="4502368"/>
            <a:ext cx="273900" cy="273900"/>
          </a:xfrm>
          <a:prstGeom prst="rect">
            <a:avLst/>
          </a:prstGeom>
          <a:noFill/>
          <a:ln>
            <a:noFill/>
          </a:ln>
        </p:spPr>
      </p:pic>
      <p:pic>
        <p:nvPicPr>
          <p:cNvPr id="849" name="Google Shape;849;p67"/>
          <p:cNvPicPr preferRelativeResize="0"/>
          <p:nvPr/>
        </p:nvPicPr>
        <p:blipFill>
          <a:blip r:embed="rId5">
            <a:alphaModFix/>
          </a:blip>
          <a:stretch>
            <a:fillRect/>
          </a:stretch>
        </p:blipFill>
        <p:spPr>
          <a:xfrm>
            <a:off x="2626950" y="4502368"/>
            <a:ext cx="273900" cy="273900"/>
          </a:xfrm>
          <a:prstGeom prst="rect">
            <a:avLst/>
          </a:prstGeom>
          <a:noFill/>
          <a:ln>
            <a:noFill/>
          </a:ln>
        </p:spPr>
      </p:pic>
      <p:pic>
        <p:nvPicPr>
          <p:cNvPr id="850" name="Google Shape;850;p67"/>
          <p:cNvPicPr preferRelativeResize="0"/>
          <p:nvPr/>
        </p:nvPicPr>
        <p:blipFill>
          <a:blip r:embed="rId5">
            <a:alphaModFix/>
          </a:blip>
          <a:stretch>
            <a:fillRect/>
          </a:stretch>
        </p:blipFill>
        <p:spPr>
          <a:xfrm>
            <a:off x="3730050" y="4502375"/>
            <a:ext cx="273900" cy="273900"/>
          </a:xfrm>
          <a:prstGeom prst="rect">
            <a:avLst/>
          </a:prstGeom>
          <a:noFill/>
          <a:ln>
            <a:noFill/>
          </a:ln>
        </p:spPr>
      </p:pic>
      <p:sp>
        <p:nvSpPr>
          <p:cNvPr id="851" name="Google Shape;851;p67"/>
          <p:cNvSpPr/>
          <p:nvPr/>
        </p:nvSpPr>
        <p:spPr>
          <a:xfrm rot="2281917">
            <a:off x="2997541" y="3190671"/>
            <a:ext cx="624248" cy="209442"/>
          </a:xfrm>
          <a:prstGeom prst="rightArrow">
            <a:avLst>
              <a:gd fmla="val 50000" name="adj1"/>
              <a:gd fmla="val 83174" name="adj2"/>
            </a:avLst>
          </a:prstGeom>
          <a:solidFill>
            <a:srgbClr val="D5A6BD"/>
          </a:solidFill>
          <a:ln cap="flat" cmpd="sng" w="9525">
            <a:solidFill>
              <a:srgbClr val="A64D7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5" name="Shape 855"/>
        <p:cNvGrpSpPr/>
        <p:nvPr/>
      </p:nvGrpSpPr>
      <p:grpSpPr>
        <a:xfrm>
          <a:off x="0" y="0"/>
          <a:ext cx="0" cy="0"/>
          <a:chOff x="0" y="0"/>
          <a:chExt cx="0" cy="0"/>
        </a:xfrm>
      </p:grpSpPr>
      <p:sp>
        <p:nvSpPr>
          <p:cNvPr id="856" name="Google Shape;856;p68"/>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a:t>
            </a:r>
            <a:r>
              <a:rPr lang="en"/>
              <a:t> 101</a:t>
            </a:r>
            <a:endParaRPr/>
          </a:p>
        </p:txBody>
      </p:sp>
      <p:sp>
        <p:nvSpPr>
          <p:cNvPr id="857" name="Google Shape;857;p68"/>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858" name="Google Shape;858;p68"/>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859" name="Google Shape;859;p68"/>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860" name="Google Shape;860;p68"/>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1" name="Google Shape;861;p68"/>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2" name="Google Shape;862;p68"/>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3" name="Google Shape;863;p68"/>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4" name="Google Shape;864;p68"/>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5" name="Google Shape;865;p68"/>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6" name="Google Shape;866;p68"/>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7" name="Google Shape;867;p68"/>
          <p:cNvSpPr/>
          <p:nvPr/>
        </p:nvSpPr>
        <p:spPr>
          <a:xfrm>
            <a:off x="11708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p>
        </p:txBody>
      </p:sp>
      <p:sp>
        <p:nvSpPr>
          <p:cNvPr id="868" name="Google Shape;868;p68"/>
          <p:cNvSpPr/>
          <p:nvPr/>
        </p:nvSpPr>
        <p:spPr>
          <a:xfrm>
            <a:off x="2449125" y="2698688"/>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9" name="Google Shape;869;p68"/>
          <p:cNvSpPr/>
          <p:nvPr/>
        </p:nvSpPr>
        <p:spPr>
          <a:xfrm>
            <a:off x="353395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70" name="Google Shape;870;p68"/>
          <p:cNvSpPr/>
          <p:nvPr/>
        </p:nvSpPr>
        <p:spPr>
          <a:xfrm>
            <a:off x="528691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871" name="Google Shape;871;p68"/>
          <p:cNvSpPr/>
          <p:nvPr/>
        </p:nvSpPr>
        <p:spPr>
          <a:xfrm>
            <a:off x="149040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872" name="Google Shape;872;p68"/>
          <p:cNvSpPr/>
          <p:nvPr/>
        </p:nvSpPr>
        <p:spPr>
          <a:xfrm>
            <a:off x="1490400" y="3515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873" name="Google Shape;873;p68"/>
          <p:cNvSpPr/>
          <p:nvPr/>
        </p:nvSpPr>
        <p:spPr>
          <a:xfrm>
            <a:off x="38682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874" name="Google Shape;874;p68"/>
          <p:cNvSpPr/>
          <p:nvPr/>
        </p:nvSpPr>
        <p:spPr>
          <a:xfrm>
            <a:off x="268960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875" name="Google Shape;875;p68"/>
          <p:cNvSpPr/>
          <p:nvPr/>
        </p:nvSpPr>
        <p:spPr>
          <a:xfrm>
            <a:off x="6095325" y="2705450"/>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a:t>
            </a:r>
            <a:r>
              <a:rPr lang="en" sz="800"/>
              <a:t>7</a:t>
            </a:r>
            <a:endParaRPr sz="800"/>
          </a:p>
        </p:txBody>
      </p:sp>
      <p:sp>
        <p:nvSpPr>
          <p:cNvPr id="876" name="Google Shape;876;p68"/>
          <p:cNvSpPr/>
          <p:nvPr/>
        </p:nvSpPr>
        <p:spPr>
          <a:xfrm>
            <a:off x="3730050" y="3515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877" name="Google Shape;877;p68"/>
          <p:cNvSpPr/>
          <p:nvPr/>
        </p:nvSpPr>
        <p:spPr>
          <a:xfrm>
            <a:off x="303722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878" name="Google Shape;878;p68"/>
          <p:cNvSpPr txBox="1"/>
          <p:nvPr/>
        </p:nvSpPr>
        <p:spPr>
          <a:xfrm>
            <a:off x="8087700" y="1112800"/>
            <a:ext cx="789600" cy="374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Cycle </a:t>
            </a:r>
            <a:r>
              <a:rPr lang="en">
                <a:solidFill>
                  <a:schemeClr val="dk2"/>
                </a:solidFill>
              </a:rPr>
              <a:t>2</a:t>
            </a:r>
            <a:endParaRPr>
              <a:solidFill>
                <a:schemeClr val="dk2"/>
              </a:solidFill>
            </a:endParaRPr>
          </a:p>
        </p:txBody>
      </p:sp>
      <p:sp>
        <p:nvSpPr>
          <p:cNvPr id="879" name="Google Shape;879;p68"/>
          <p:cNvSpPr txBox="1"/>
          <p:nvPr/>
        </p:nvSpPr>
        <p:spPr>
          <a:xfrm>
            <a:off x="3375375" y="762700"/>
            <a:ext cx="2179500" cy="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Operations:</a:t>
            </a:r>
            <a:endParaRPr>
              <a:solidFill>
                <a:schemeClr val="dk2"/>
              </a:solidFill>
            </a:endParaRPr>
          </a:p>
        </p:txBody>
      </p:sp>
      <p:pic>
        <p:nvPicPr>
          <p:cNvPr id="880" name="Google Shape;880;p68"/>
          <p:cNvPicPr preferRelativeResize="0"/>
          <p:nvPr/>
        </p:nvPicPr>
        <p:blipFill>
          <a:blip r:embed="rId4">
            <a:alphaModFix/>
          </a:blip>
          <a:stretch>
            <a:fillRect/>
          </a:stretch>
        </p:blipFill>
        <p:spPr>
          <a:xfrm>
            <a:off x="4464225" y="762700"/>
            <a:ext cx="273900" cy="273900"/>
          </a:xfrm>
          <a:prstGeom prst="rect">
            <a:avLst/>
          </a:prstGeom>
          <a:noFill/>
          <a:ln>
            <a:noFill/>
          </a:ln>
        </p:spPr>
      </p:pic>
      <p:pic>
        <p:nvPicPr>
          <p:cNvPr id="881" name="Google Shape;881;p68"/>
          <p:cNvPicPr preferRelativeResize="0"/>
          <p:nvPr/>
        </p:nvPicPr>
        <p:blipFill>
          <a:blip r:embed="rId5">
            <a:alphaModFix/>
          </a:blip>
          <a:stretch>
            <a:fillRect/>
          </a:stretch>
        </p:blipFill>
        <p:spPr>
          <a:xfrm>
            <a:off x="4805900" y="762700"/>
            <a:ext cx="273900" cy="273900"/>
          </a:xfrm>
          <a:prstGeom prst="rect">
            <a:avLst/>
          </a:prstGeom>
          <a:noFill/>
          <a:ln>
            <a:noFill/>
          </a:ln>
        </p:spPr>
      </p:pic>
      <p:pic>
        <p:nvPicPr>
          <p:cNvPr id="882" name="Google Shape;882;p68"/>
          <p:cNvPicPr preferRelativeResize="0"/>
          <p:nvPr/>
        </p:nvPicPr>
        <p:blipFill>
          <a:blip r:embed="rId6">
            <a:alphaModFix/>
          </a:blip>
          <a:stretch>
            <a:fillRect/>
          </a:stretch>
        </p:blipFill>
        <p:spPr>
          <a:xfrm>
            <a:off x="5147575" y="762700"/>
            <a:ext cx="273900" cy="273900"/>
          </a:xfrm>
          <a:prstGeom prst="rect">
            <a:avLst/>
          </a:prstGeom>
          <a:noFill/>
          <a:ln>
            <a:noFill/>
          </a:ln>
        </p:spPr>
      </p:pic>
      <p:pic>
        <p:nvPicPr>
          <p:cNvPr id="883" name="Google Shape;883;p68"/>
          <p:cNvPicPr preferRelativeResize="0"/>
          <p:nvPr/>
        </p:nvPicPr>
        <p:blipFill>
          <a:blip r:embed="rId5">
            <a:alphaModFix/>
          </a:blip>
          <a:stretch>
            <a:fillRect/>
          </a:stretch>
        </p:blipFill>
        <p:spPr>
          <a:xfrm>
            <a:off x="1490400" y="4502368"/>
            <a:ext cx="273900" cy="273900"/>
          </a:xfrm>
          <a:prstGeom prst="rect">
            <a:avLst/>
          </a:prstGeom>
          <a:noFill/>
          <a:ln>
            <a:noFill/>
          </a:ln>
        </p:spPr>
      </p:pic>
      <p:pic>
        <p:nvPicPr>
          <p:cNvPr id="884" name="Google Shape;884;p68"/>
          <p:cNvPicPr preferRelativeResize="0"/>
          <p:nvPr/>
        </p:nvPicPr>
        <p:blipFill>
          <a:blip r:embed="rId5">
            <a:alphaModFix/>
          </a:blip>
          <a:stretch>
            <a:fillRect/>
          </a:stretch>
        </p:blipFill>
        <p:spPr>
          <a:xfrm>
            <a:off x="2626950" y="4502368"/>
            <a:ext cx="273900" cy="273900"/>
          </a:xfrm>
          <a:prstGeom prst="rect">
            <a:avLst/>
          </a:prstGeom>
          <a:noFill/>
          <a:ln>
            <a:noFill/>
          </a:ln>
        </p:spPr>
      </p:pic>
      <p:pic>
        <p:nvPicPr>
          <p:cNvPr id="885" name="Google Shape;885;p68"/>
          <p:cNvPicPr preferRelativeResize="0"/>
          <p:nvPr/>
        </p:nvPicPr>
        <p:blipFill>
          <a:blip r:embed="rId5">
            <a:alphaModFix/>
          </a:blip>
          <a:stretch>
            <a:fillRect/>
          </a:stretch>
        </p:blipFill>
        <p:spPr>
          <a:xfrm>
            <a:off x="6266025" y="4502380"/>
            <a:ext cx="273900" cy="273900"/>
          </a:xfrm>
          <a:prstGeom prst="rect">
            <a:avLst/>
          </a:prstGeom>
          <a:noFill/>
          <a:ln>
            <a:noFill/>
          </a:ln>
        </p:spPr>
      </p:pic>
      <p:pic>
        <p:nvPicPr>
          <p:cNvPr id="886" name="Google Shape;886;p68"/>
          <p:cNvPicPr preferRelativeResize="0"/>
          <p:nvPr/>
        </p:nvPicPr>
        <p:blipFill>
          <a:blip r:embed="rId5">
            <a:alphaModFix/>
          </a:blip>
          <a:stretch>
            <a:fillRect/>
          </a:stretch>
        </p:blipFill>
        <p:spPr>
          <a:xfrm>
            <a:off x="3730050" y="4502375"/>
            <a:ext cx="273900" cy="273900"/>
          </a:xfrm>
          <a:prstGeom prst="rect">
            <a:avLst/>
          </a:prstGeom>
          <a:noFill/>
          <a:ln>
            <a:noFill/>
          </a:ln>
        </p:spPr>
      </p:pic>
      <p:sp>
        <p:nvSpPr>
          <p:cNvPr id="887" name="Google Shape;887;p68"/>
          <p:cNvSpPr/>
          <p:nvPr/>
        </p:nvSpPr>
        <p:spPr>
          <a:xfrm>
            <a:off x="7504035"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A7</a:t>
            </a:r>
            <a:endParaRPr sz="1100"/>
          </a:p>
        </p:txBody>
      </p:sp>
      <p:sp>
        <p:nvSpPr>
          <p:cNvPr id="888" name="Google Shape;888;p68"/>
          <p:cNvSpPr/>
          <p:nvPr/>
        </p:nvSpPr>
        <p:spPr>
          <a:xfrm rot="-8405006">
            <a:off x="5754383" y="2212506"/>
            <a:ext cx="773293" cy="209341"/>
          </a:xfrm>
          <a:prstGeom prst="rightArrow">
            <a:avLst>
              <a:gd fmla="val 50000" name="adj1"/>
              <a:gd fmla="val 83174" name="adj2"/>
            </a:avLst>
          </a:prstGeom>
          <a:solidFill>
            <a:srgbClr val="D5A6BD"/>
          </a:solidFill>
          <a:ln cap="flat" cmpd="sng" w="9525">
            <a:solidFill>
              <a:srgbClr val="A64D7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2" name="Shape 892"/>
        <p:cNvGrpSpPr/>
        <p:nvPr/>
      </p:nvGrpSpPr>
      <p:grpSpPr>
        <a:xfrm>
          <a:off x="0" y="0"/>
          <a:ext cx="0" cy="0"/>
          <a:chOff x="0" y="0"/>
          <a:chExt cx="0" cy="0"/>
        </a:xfrm>
      </p:grpSpPr>
      <p:sp>
        <p:nvSpPr>
          <p:cNvPr id="893" name="Google Shape;893;p69"/>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a:t>
            </a:r>
            <a:r>
              <a:rPr lang="en"/>
              <a:t> 101</a:t>
            </a:r>
            <a:endParaRPr/>
          </a:p>
        </p:txBody>
      </p:sp>
      <p:sp>
        <p:nvSpPr>
          <p:cNvPr id="894" name="Google Shape;894;p69"/>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895" name="Google Shape;895;p69"/>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896" name="Google Shape;896;p69"/>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897" name="Google Shape;897;p69"/>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98" name="Google Shape;898;p69"/>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99" name="Google Shape;899;p69"/>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00" name="Google Shape;900;p69"/>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01" name="Google Shape;901;p69"/>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02" name="Google Shape;902;p69"/>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03" name="Google Shape;903;p69"/>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04" name="Google Shape;904;p69"/>
          <p:cNvSpPr/>
          <p:nvPr/>
        </p:nvSpPr>
        <p:spPr>
          <a:xfrm>
            <a:off x="11708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p>
        </p:txBody>
      </p:sp>
      <p:sp>
        <p:nvSpPr>
          <p:cNvPr id="905" name="Google Shape;905;p69"/>
          <p:cNvSpPr/>
          <p:nvPr/>
        </p:nvSpPr>
        <p:spPr>
          <a:xfrm>
            <a:off x="2449125" y="2698688"/>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06" name="Google Shape;906;p69"/>
          <p:cNvSpPr/>
          <p:nvPr/>
        </p:nvSpPr>
        <p:spPr>
          <a:xfrm>
            <a:off x="353395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07" name="Google Shape;907;p69"/>
          <p:cNvSpPr/>
          <p:nvPr/>
        </p:nvSpPr>
        <p:spPr>
          <a:xfrm>
            <a:off x="6266035" y="3515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A7</a:t>
            </a:r>
            <a:endParaRPr sz="1100"/>
          </a:p>
        </p:txBody>
      </p:sp>
      <p:sp>
        <p:nvSpPr>
          <p:cNvPr id="908" name="Google Shape;908;p69"/>
          <p:cNvSpPr/>
          <p:nvPr/>
        </p:nvSpPr>
        <p:spPr>
          <a:xfrm>
            <a:off x="268960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909" name="Google Shape;909;p69"/>
          <p:cNvSpPr/>
          <p:nvPr/>
        </p:nvSpPr>
        <p:spPr>
          <a:xfrm>
            <a:off x="528691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910" name="Google Shape;910;p69"/>
          <p:cNvSpPr/>
          <p:nvPr/>
        </p:nvSpPr>
        <p:spPr>
          <a:xfrm>
            <a:off x="562683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A7</a:t>
            </a:r>
            <a:endParaRPr sz="1100"/>
          </a:p>
        </p:txBody>
      </p:sp>
      <p:sp>
        <p:nvSpPr>
          <p:cNvPr id="911" name="Google Shape;911;p69"/>
          <p:cNvSpPr/>
          <p:nvPr/>
        </p:nvSpPr>
        <p:spPr>
          <a:xfrm>
            <a:off x="149040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912" name="Google Shape;912;p69"/>
          <p:cNvSpPr/>
          <p:nvPr/>
        </p:nvSpPr>
        <p:spPr>
          <a:xfrm>
            <a:off x="1490400" y="3515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913" name="Google Shape;913;p69"/>
          <p:cNvSpPr/>
          <p:nvPr/>
        </p:nvSpPr>
        <p:spPr>
          <a:xfrm>
            <a:off x="6095325" y="2705450"/>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a:t>
            </a:r>
            <a:r>
              <a:rPr lang="en" sz="800"/>
              <a:t>7</a:t>
            </a:r>
            <a:endParaRPr sz="800"/>
          </a:p>
        </p:txBody>
      </p:sp>
      <p:sp>
        <p:nvSpPr>
          <p:cNvPr id="914" name="Google Shape;914;p69"/>
          <p:cNvSpPr/>
          <p:nvPr/>
        </p:nvSpPr>
        <p:spPr>
          <a:xfrm>
            <a:off x="3730050" y="3515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915" name="Google Shape;915;p69"/>
          <p:cNvSpPr/>
          <p:nvPr/>
        </p:nvSpPr>
        <p:spPr>
          <a:xfrm>
            <a:off x="303722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916" name="Google Shape;916;p69"/>
          <p:cNvSpPr/>
          <p:nvPr/>
        </p:nvSpPr>
        <p:spPr>
          <a:xfrm>
            <a:off x="38682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917" name="Google Shape;917;p69"/>
          <p:cNvSpPr txBox="1"/>
          <p:nvPr/>
        </p:nvSpPr>
        <p:spPr>
          <a:xfrm>
            <a:off x="8087700" y="1112800"/>
            <a:ext cx="789600" cy="374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Cycle 2</a:t>
            </a:r>
            <a:endParaRPr>
              <a:solidFill>
                <a:schemeClr val="dk2"/>
              </a:solidFill>
            </a:endParaRPr>
          </a:p>
        </p:txBody>
      </p:sp>
      <p:sp>
        <p:nvSpPr>
          <p:cNvPr id="918" name="Google Shape;918;p69"/>
          <p:cNvSpPr txBox="1"/>
          <p:nvPr/>
        </p:nvSpPr>
        <p:spPr>
          <a:xfrm>
            <a:off x="3375375" y="762700"/>
            <a:ext cx="2179500" cy="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Operations:</a:t>
            </a:r>
            <a:endParaRPr>
              <a:solidFill>
                <a:schemeClr val="dk2"/>
              </a:solidFill>
            </a:endParaRPr>
          </a:p>
        </p:txBody>
      </p:sp>
      <p:pic>
        <p:nvPicPr>
          <p:cNvPr id="919" name="Google Shape;919;p69"/>
          <p:cNvPicPr preferRelativeResize="0"/>
          <p:nvPr/>
        </p:nvPicPr>
        <p:blipFill>
          <a:blip r:embed="rId4">
            <a:alphaModFix/>
          </a:blip>
          <a:stretch>
            <a:fillRect/>
          </a:stretch>
        </p:blipFill>
        <p:spPr>
          <a:xfrm>
            <a:off x="4464225" y="762700"/>
            <a:ext cx="273900" cy="273900"/>
          </a:xfrm>
          <a:prstGeom prst="rect">
            <a:avLst/>
          </a:prstGeom>
          <a:noFill/>
          <a:ln>
            <a:noFill/>
          </a:ln>
        </p:spPr>
      </p:pic>
      <p:pic>
        <p:nvPicPr>
          <p:cNvPr id="920" name="Google Shape;920;p69"/>
          <p:cNvPicPr preferRelativeResize="0"/>
          <p:nvPr/>
        </p:nvPicPr>
        <p:blipFill>
          <a:blip r:embed="rId5">
            <a:alphaModFix/>
          </a:blip>
          <a:stretch>
            <a:fillRect/>
          </a:stretch>
        </p:blipFill>
        <p:spPr>
          <a:xfrm>
            <a:off x="4805900" y="762700"/>
            <a:ext cx="273900" cy="273900"/>
          </a:xfrm>
          <a:prstGeom prst="rect">
            <a:avLst/>
          </a:prstGeom>
          <a:noFill/>
          <a:ln>
            <a:noFill/>
          </a:ln>
        </p:spPr>
      </p:pic>
      <p:pic>
        <p:nvPicPr>
          <p:cNvPr id="921" name="Google Shape;921;p69"/>
          <p:cNvPicPr preferRelativeResize="0"/>
          <p:nvPr/>
        </p:nvPicPr>
        <p:blipFill>
          <a:blip r:embed="rId6">
            <a:alphaModFix/>
          </a:blip>
          <a:stretch>
            <a:fillRect/>
          </a:stretch>
        </p:blipFill>
        <p:spPr>
          <a:xfrm>
            <a:off x="5147575" y="762700"/>
            <a:ext cx="273900" cy="273900"/>
          </a:xfrm>
          <a:prstGeom prst="rect">
            <a:avLst/>
          </a:prstGeom>
          <a:noFill/>
          <a:ln>
            <a:noFill/>
          </a:ln>
        </p:spPr>
      </p:pic>
      <p:pic>
        <p:nvPicPr>
          <p:cNvPr id="922" name="Google Shape;922;p69"/>
          <p:cNvPicPr preferRelativeResize="0"/>
          <p:nvPr/>
        </p:nvPicPr>
        <p:blipFill>
          <a:blip r:embed="rId5">
            <a:alphaModFix/>
          </a:blip>
          <a:stretch>
            <a:fillRect/>
          </a:stretch>
        </p:blipFill>
        <p:spPr>
          <a:xfrm>
            <a:off x="1490400" y="4502368"/>
            <a:ext cx="273900" cy="273900"/>
          </a:xfrm>
          <a:prstGeom prst="rect">
            <a:avLst/>
          </a:prstGeom>
          <a:noFill/>
          <a:ln>
            <a:noFill/>
          </a:ln>
        </p:spPr>
      </p:pic>
      <p:pic>
        <p:nvPicPr>
          <p:cNvPr id="923" name="Google Shape;923;p69"/>
          <p:cNvPicPr preferRelativeResize="0"/>
          <p:nvPr/>
        </p:nvPicPr>
        <p:blipFill>
          <a:blip r:embed="rId5">
            <a:alphaModFix/>
          </a:blip>
          <a:stretch>
            <a:fillRect/>
          </a:stretch>
        </p:blipFill>
        <p:spPr>
          <a:xfrm>
            <a:off x="2626950" y="4502368"/>
            <a:ext cx="273900" cy="273900"/>
          </a:xfrm>
          <a:prstGeom prst="rect">
            <a:avLst/>
          </a:prstGeom>
          <a:noFill/>
          <a:ln>
            <a:noFill/>
          </a:ln>
        </p:spPr>
      </p:pic>
      <p:pic>
        <p:nvPicPr>
          <p:cNvPr id="924" name="Google Shape;924;p69"/>
          <p:cNvPicPr preferRelativeResize="0"/>
          <p:nvPr/>
        </p:nvPicPr>
        <p:blipFill>
          <a:blip r:embed="rId5">
            <a:alphaModFix/>
          </a:blip>
          <a:stretch>
            <a:fillRect/>
          </a:stretch>
        </p:blipFill>
        <p:spPr>
          <a:xfrm>
            <a:off x="7504025" y="4500780"/>
            <a:ext cx="273900" cy="273900"/>
          </a:xfrm>
          <a:prstGeom prst="rect">
            <a:avLst/>
          </a:prstGeom>
          <a:noFill/>
          <a:ln>
            <a:noFill/>
          </a:ln>
        </p:spPr>
      </p:pic>
      <p:pic>
        <p:nvPicPr>
          <p:cNvPr id="925" name="Google Shape;925;p69"/>
          <p:cNvPicPr preferRelativeResize="0"/>
          <p:nvPr/>
        </p:nvPicPr>
        <p:blipFill>
          <a:blip r:embed="rId5">
            <a:alphaModFix/>
          </a:blip>
          <a:stretch>
            <a:fillRect/>
          </a:stretch>
        </p:blipFill>
        <p:spPr>
          <a:xfrm>
            <a:off x="6266025" y="4502368"/>
            <a:ext cx="273900" cy="273900"/>
          </a:xfrm>
          <a:prstGeom prst="rect">
            <a:avLst/>
          </a:prstGeom>
          <a:noFill/>
          <a:ln>
            <a:noFill/>
          </a:ln>
        </p:spPr>
      </p:pic>
      <p:pic>
        <p:nvPicPr>
          <p:cNvPr id="926" name="Google Shape;926;p69"/>
          <p:cNvPicPr preferRelativeResize="0"/>
          <p:nvPr/>
        </p:nvPicPr>
        <p:blipFill>
          <a:blip r:embed="rId5">
            <a:alphaModFix/>
          </a:blip>
          <a:stretch>
            <a:fillRect/>
          </a:stretch>
        </p:blipFill>
        <p:spPr>
          <a:xfrm>
            <a:off x="3730050" y="4502368"/>
            <a:ext cx="273900" cy="273900"/>
          </a:xfrm>
          <a:prstGeom prst="rect">
            <a:avLst/>
          </a:prstGeom>
          <a:noFill/>
          <a:ln>
            <a:noFill/>
          </a:ln>
        </p:spPr>
      </p:pic>
      <p:sp>
        <p:nvSpPr>
          <p:cNvPr id="927" name="Google Shape;927;p69"/>
          <p:cNvSpPr/>
          <p:nvPr/>
        </p:nvSpPr>
        <p:spPr>
          <a:xfrm rot="-8997769">
            <a:off x="6656903" y="2349807"/>
            <a:ext cx="773131" cy="209534"/>
          </a:xfrm>
          <a:prstGeom prst="rightArrow">
            <a:avLst>
              <a:gd fmla="val 50000" name="adj1"/>
              <a:gd fmla="val 83174" name="adj2"/>
            </a:avLst>
          </a:prstGeom>
          <a:solidFill>
            <a:srgbClr val="D5A6BD"/>
          </a:solidFill>
          <a:ln cap="flat" cmpd="sng" w="9525">
            <a:solidFill>
              <a:srgbClr val="A64D7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28" name="Google Shape;928;p69"/>
          <p:cNvSpPr/>
          <p:nvPr/>
        </p:nvSpPr>
        <p:spPr>
          <a:xfrm rot="9002568">
            <a:off x="6656874" y="3152772"/>
            <a:ext cx="773201" cy="209384"/>
          </a:xfrm>
          <a:prstGeom prst="rightArrow">
            <a:avLst>
              <a:gd fmla="val 50000" name="adj1"/>
              <a:gd fmla="val 83174" name="adj2"/>
            </a:avLst>
          </a:prstGeom>
          <a:solidFill>
            <a:srgbClr val="D5A6BD"/>
          </a:solidFill>
          <a:ln cap="flat" cmpd="sng" w="9525">
            <a:solidFill>
              <a:srgbClr val="A64D7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2" name="Shape 932"/>
        <p:cNvGrpSpPr/>
        <p:nvPr/>
      </p:nvGrpSpPr>
      <p:grpSpPr>
        <a:xfrm>
          <a:off x="0" y="0"/>
          <a:ext cx="0" cy="0"/>
          <a:chOff x="0" y="0"/>
          <a:chExt cx="0" cy="0"/>
        </a:xfrm>
      </p:grpSpPr>
      <p:sp>
        <p:nvSpPr>
          <p:cNvPr id="933" name="Google Shape;933;p70"/>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 101</a:t>
            </a:r>
            <a:endParaRPr/>
          </a:p>
        </p:txBody>
      </p:sp>
      <p:sp>
        <p:nvSpPr>
          <p:cNvPr id="934" name="Google Shape;934;p70"/>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935" name="Google Shape;935;p70"/>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936" name="Google Shape;936;p70"/>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937" name="Google Shape;937;p70"/>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38" name="Google Shape;938;p70"/>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39" name="Google Shape;939;p70"/>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40" name="Google Shape;940;p70"/>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41" name="Google Shape;941;p70"/>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42" name="Google Shape;942;p70"/>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43" name="Google Shape;943;p70"/>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44" name="Google Shape;944;p70"/>
          <p:cNvSpPr/>
          <p:nvPr/>
        </p:nvSpPr>
        <p:spPr>
          <a:xfrm>
            <a:off x="11708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p>
        </p:txBody>
      </p:sp>
      <p:sp>
        <p:nvSpPr>
          <p:cNvPr id="945" name="Google Shape;945;p70"/>
          <p:cNvSpPr/>
          <p:nvPr/>
        </p:nvSpPr>
        <p:spPr>
          <a:xfrm>
            <a:off x="2449125" y="2698688"/>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46" name="Google Shape;946;p70"/>
          <p:cNvSpPr/>
          <p:nvPr/>
        </p:nvSpPr>
        <p:spPr>
          <a:xfrm>
            <a:off x="353395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47" name="Google Shape;947;p70"/>
          <p:cNvSpPr/>
          <p:nvPr/>
        </p:nvSpPr>
        <p:spPr>
          <a:xfrm>
            <a:off x="6266035" y="3515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A7</a:t>
            </a:r>
            <a:endParaRPr sz="1100"/>
          </a:p>
        </p:txBody>
      </p:sp>
      <p:sp>
        <p:nvSpPr>
          <p:cNvPr id="948" name="Google Shape;948;p70"/>
          <p:cNvSpPr/>
          <p:nvPr/>
        </p:nvSpPr>
        <p:spPr>
          <a:xfrm>
            <a:off x="268960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949" name="Google Shape;949;p70"/>
          <p:cNvSpPr/>
          <p:nvPr/>
        </p:nvSpPr>
        <p:spPr>
          <a:xfrm>
            <a:off x="528691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950" name="Google Shape;950;p70"/>
          <p:cNvSpPr/>
          <p:nvPr/>
        </p:nvSpPr>
        <p:spPr>
          <a:xfrm>
            <a:off x="562683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A7</a:t>
            </a:r>
            <a:endParaRPr sz="1100"/>
          </a:p>
        </p:txBody>
      </p:sp>
      <p:sp>
        <p:nvSpPr>
          <p:cNvPr id="951" name="Google Shape;951;p70"/>
          <p:cNvSpPr/>
          <p:nvPr/>
        </p:nvSpPr>
        <p:spPr>
          <a:xfrm>
            <a:off x="149040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952" name="Google Shape;952;p70"/>
          <p:cNvSpPr/>
          <p:nvPr/>
        </p:nvSpPr>
        <p:spPr>
          <a:xfrm>
            <a:off x="1490400" y="3515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953" name="Google Shape;953;p70"/>
          <p:cNvSpPr/>
          <p:nvPr/>
        </p:nvSpPr>
        <p:spPr>
          <a:xfrm>
            <a:off x="6095325" y="2705450"/>
            <a:ext cx="273900" cy="260400"/>
          </a:xfrm>
          <a:prstGeom prst="pentagon">
            <a:avLst>
              <a:gd fmla="val 105146" name="hf"/>
              <a:gd fmla="val 110557" name="vf"/>
            </a:avLst>
          </a:prstGeom>
          <a:solidFill>
            <a:srgbClr val="EA9999"/>
          </a:solidFill>
          <a:ln cap="flat" cmpd="sng" w="28575">
            <a:solidFill>
              <a:srgbClr val="CC0000"/>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R7</a:t>
            </a:r>
            <a:endParaRPr sz="800"/>
          </a:p>
        </p:txBody>
      </p:sp>
      <p:sp>
        <p:nvSpPr>
          <p:cNvPr id="954" name="Google Shape;954;p70"/>
          <p:cNvSpPr/>
          <p:nvPr/>
        </p:nvSpPr>
        <p:spPr>
          <a:xfrm>
            <a:off x="3730050" y="3515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955" name="Google Shape;955;p70"/>
          <p:cNvSpPr/>
          <p:nvPr/>
        </p:nvSpPr>
        <p:spPr>
          <a:xfrm>
            <a:off x="303722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956" name="Google Shape;956;p70"/>
          <p:cNvSpPr/>
          <p:nvPr/>
        </p:nvSpPr>
        <p:spPr>
          <a:xfrm>
            <a:off x="38682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800"/>
              <a:t>R2</a:t>
            </a:r>
            <a:endParaRPr sz="800"/>
          </a:p>
        </p:txBody>
      </p:sp>
      <p:sp>
        <p:nvSpPr>
          <p:cNvPr id="957" name="Google Shape;957;p70"/>
          <p:cNvSpPr txBox="1"/>
          <p:nvPr/>
        </p:nvSpPr>
        <p:spPr>
          <a:xfrm>
            <a:off x="8087700" y="1112800"/>
            <a:ext cx="789600" cy="374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Cycle </a:t>
            </a:r>
            <a:r>
              <a:rPr b="1" lang="en">
                <a:solidFill>
                  <a:schemeClr val="dk2"/>
                </a:solidFill>
              </a:rPr>
              <a:t>3</a:t>
            </a:r>
            <a:endParaRPr b="1">
              <a:solidFill>
                <a:schemeClr val="dk2"/>
              </a:solidFill>
            </a:endParaRPr>
          </a:p>
        </p:txBody>
      </p:sp>
      <p:sp>
        <p:nvSpPr>
          <p:cNvPr id="958" name="Google Shape;958;p70"/>
          <p:cNvSpPr txBox="1"/>
          <p:nvPr/>
        </p:nvSpPr>
        <p:spPr>
          <a:xfrm>
            <a:off x="3375375" y="762700"/>
            <a:ext cx="2179500" cy="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Operations:</a:t>
            </a:r>
            <a:endParaRPr>
              <a:solidFill>
                <a:schemeClr val="dk2"/>
              </a:solidFill>
            </a:endParaRPr>
          </a:p>
        </p:txBody>
      </p:sp>
      <p:pic>
        <p:nvPicPr>
          <p:cNvPr id="959" name="Google Shape;959;p70"/>
          <p:cNvPicPr preferRelativeResize="0"/>
          <p:nvPr/>
        </p:nvPicPr>
        <p:blipFill>
          <a:blip r:embed="rId4">
            <a:alphaModFix/>
          </a:blip>
          <a:stretch>
            <a:fillRect/>
          </a:stretch>
        </p:blipFill>
        <p:spPr>
          <a:xfrm>
            <a:off x="4464225" y="762700"/>
            <a:ext cx="273900" cy="273900"/>
          </a:xfrm>
          <a:prstGeom prst="rect">
            <a:avLst/>
          </a:prstGeom>
          <a:noFill/>
          <a:ln>
            <a:noFill/>
          </a:ln>
        </p:spPr>
      </p:pic>
      <p:pic>
        <p:nvPicPr>
          <p:cNvPr id="960" name="Google Shape;960;p70"/>
          <p:cNvPicPr preferRelativeResize="0"/>
          <p:nvPr/>
        </p:nvPicPr>
        <p:blipFill>
          <a:blip r:embed="rId5">
            <a:alphaModFix/>
          </a:blip>
          <a:stretch>
            <a:fillRect/>
          </a:stretch>
        </p:blipFill>
        <p:spPr>
          <a:xfrm>
            <a:off x="4805900" y="762700"/>
            <a:ext cx="273900" cy="273900"/>
          </a:xfrm>
          <a:prstGeom prst="rect">
            <a:avLst/>
          </a:prstGeom>
          <a:noFill/>
          <a:ln>
            <a:noFill/>
          </a:ln>
        </p:spPr>
      </p:pic>
      <p:pic>
        <p:nvPicPr>
          <p:cNvPr id="961" name="Google Shape;961;p70"/>
          <p:cNvPicPr preferRelativeResize="0"/>
          <p:nvPr/>
        </p:nvPicPr>
        <p:blipFill>
          <a:blip r:embed="rId6">
            <a:alphaModFix/>
          </a:blip>
          <a:stretch>
            <a:fillRect/>
          </a:stretch>
        </p:blipFill>
        <p:spPr>
          <a:xfrm>
            <a:off x="5147575" y="762700"/>
            <a:ext cx="273900" cy="2739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5" name="Shape 965"/>
        <p:cNvGrpSpPr/>
        <p:nvPr/>
      </p:nvGrpSpPr>
      <p:grpSpPr>
        <a:xfrm>
          <a:off x="0" y="0"/>
          <a:ext cx="0" cy="0"/>
          <a:chOff x="0" y="0"/>
          <a:chExt cx="0" cy="0"/>
        </a:xfrm>
      </p:grpSpPr>
      <p:sp>
        <p:nvSpPr>
          <p:cNvPr id="966" name="Google Shape;966;p71"/>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a:t>
            </a:r>
            <a:r>
              <a:rPr lang="en"/>
              <a:t> 101</a:t>
            </a:r>
            <a:endParaRPr/>
          </a:p>
        </p:txBody>
      </p:sp>
      <p:sp>
        <p:nvSpPr>
          <p:cNvPr id="967" name="Google Shape;967;p71"/>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968" name="Google Shape;968;p71"/>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969" name="Google Shape;969;p71"/>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970" name="Google Shape;970;p71"/>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71" name="Google Shape;971;p71"/>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72" name="Google Shape;972;p71"/>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73" name="Google Shape;973;p71"/>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74" name="Google Shape;974;p71"/>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75" name="Google Shape;975;p71"/>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76" name="Google Shape;976;p71"/>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77" name="Google Shape;977;p71"/>
          <p:cNvSpPr/>
          <p:nvPr/>
        </p:nvSpPr>
        <p:spPr>
          <a:xfrm>
            <a:off x="11708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p>
        </p:txBody>
      </p:sp>
      <p:sp>
        <p:nvSpPr>
          <p:cNvPr id="978" name="Google Shape;978;p71"/>
          <p:cNvSpPr/>
          <p:nvPr/>
        </p:nvSpPr>
        <p:spPr>
          <a:xfrm>
            <a:off x="268960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979" name="Google Shape;979;p71"/>
          <p:cNvSpPr/>
          <p:nvPr/>
        </p:nvSpPr>
        <p:spPr>
          <a:xfrm>
            <a:off x="2450122"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980" name="Google Shape;980;p71"/>
          <p:cNvSpPr/>
          <p:nvPr/>
        </p:nvSpPr>
        <p:spPr>
          <a:xfrm>
            <a:off x="3868223"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G3</a:t>
            </a:r>
            <a:endParaRPr sz="1100"/>
          </a:p>
        </p:txBody>
      </p:sp>
      <p:sp>
        <p:nvSpPr>
          <p:cNvPr id="981" name="Google Shape;981;p71"/>
          <p:cNvSpPr/>
          <p:nvPr/>
        </p:nvSpPr>
        <p:spPr>
          <a:xfrm>
            <a:off x="1490400"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982" name="Google Shape;982;p71"/>
          <p:cNvSpPr/>
          <p:nvPr/>
        </p:nvSpPr>
        <p:spPr>
          <a:xfrm>
            <a:off x="6095335"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983" name="Google Shape;983;p71"/>
          <p:cNvSpPr/>
          <p:nvPr/>
        </p:nvSpPr>
        <p:spPr>
          <a:xfrm>
            <a:off x="528691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984" name="Google Shape;984;p71"/>
          <p:cNvSpPr/>
          <p:nvPr/>
        </p:nvSpPr>
        <p:spPr>
          <a:xfrm>
            <a:off x="562683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A7</a:t>
            </a:r>
            <a:endParaRPr sz="1100"/>
          </a:p>
        </p:txBody>
      </p:sp>
      <p:sp>
        <p:nvSpPr>
          <p:cNvPr id="985" name="Google Shape;985;p71"/>
          <p:cNvSpPr/>
          <p:nvPr/>
        </p:nvSpPr>
        <p:spPr>
          <a:xfrm>
            <a:off x="303722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986" name="Google Shape;986;p71"/>
          <p:cNvSpPr/>
          <p:nvPr/>
        </p:nvSpPr>
        <p:spPr>
          <a:xfrm>
            <a:off x="353395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87" name="Google Shape;987;p71"/>
          <p:cNvSpPr txBox="1"/>
          <p:nvPr/>
        </p:nvSpPr>
        <p:spPr>
          <a:xfrm>
            <a:off x="8087700" y="1112800"/>
            <a:ext cx="789600" cy="374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Cycle 3</a:t>
            </a:r>
            <a:endParaRPr>
              <a:solidFill>
                <a:schemeClr val="dk2"/>
              </a:solidFill>
            </a:endParaRPr>
          </a:p>
        </p:txBody>
      </p:sp>
      <p:sp>
        <p:nvSpPr>
          <p:cNvPr id="988" name="Google Shape;988;p71"/>
          <p:cNvSpPr txBox="1"/>
          <p:nvPr/>
        </p:nvSpPr>
        <p:spPr>
          <a:xfrm>
            <a:off x="3375375" y="762700"/>
            <a:ext cx="2179500" cy="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Operations:</a:t>
            </a:r>
            <a:endParaRPr>
              <a:solidFill>
                <a:schemeClr val="dk2"/>
              </a:solidFill>
            </a:endParaRPr>
          </a:p>
        </p:txBody>
      </p:sp>
      <p:pic>
        <p:nvPicPr>
          <p:cNvPr id="989" name="Google Shape;989;p71"/>
          <p:cNvPicPr preferRelativeResize="0"/>
          <p:nvPr/>
        </p:nvPicPr>
        <p:blipFill>
          <a:blip r:embed="rId4">
            <a:alphaModFix/>
          </a:blip>
          <a:stretch>
            <a:fillRect/>
          </a:stretch>
        </p:blipFill>
        <p:spPr>
          <a:xfrm>
            <a:off x="4464225" y="762700"/>
            <a:ext cx="273900" cy="273900"/>
          </a:xfrm>
          <a:prstGeom prst="rect">
            <a:avLst/>
          </a:prstGeom>
          <a:noFill/>
          <a:ln>
            <a:noFill/>
          </a:ln>
        </p:spPr>
      </p:pic>
      <p:pic>
        <p:nvPicPr>
          <p:cNvPr id="990" name="Google Shape;990;p71"/>
          <p:cNvPicPr preferRelativeResize="0"/>
          <p:nvPr/>
        </p:nvPicPr>
        <p:blipFill>
          <a:blip r:embed="rId5">
            <a:alphaModFix/>
          </a:blip>
          <a:stretch>
            <a:fillRect/>
          </a:stretch>
        </p:blipFill>
        <p:spPr>
          <a:xfrm>
            <a:off x="4805900" y="762700"/>
            <a:ext cx="273900" cy="273900"/>
          </a:xfrm>
          <a:prstGeom prst="rect">
            <a:avLst/>
          </a:prstGeom>
          <a:noFill/>
          <a:ln>
            <a:noFill/>
          </a:ln>
        </p:spPr>
      </p:pic>
      <p:pic>
        <p:nvPicPr>
          <p:cNvPr id="991" name="Google Shape;991;p71"/>
          <p:cNvPicPr preferRelativeResize="0"/>
          <p:nvPr/>
        </p:nvPicPr>
        <p:blipFill>
          <a:blip r:embed="rId6">
            <a:alphaModFix/>
          </a:blip>
          <a:stretch>
            <a:fillRect/>
          </a:stretch>
        </p:blipFill>
        <p:spPr>
          <a:xfrm>
            <a:off x="5147575" y="762700"/>
            <a:ext cx="273900" cy="27390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5" name="Shape 995"/>
        <p:cNvGrpSpPr/>
        <p:nvPr/>
      </p:nvGrpSpPr>
      <p:grpSpPr>
        <a:xfrm>
          <a:off x="0" y="0"/>
          <a:ext cx="0" cy="0"/>
          <a:chOff x="0" y="0"/>
          <a:chExt cx="0" cy="0"/>
        </a:xfrm>
      </p:grpSpPr>
      <p:sp>
        <p:nvSpPr>
          <p:cNvPr id="996" name="Google Shape;996;p72"/>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 101</a:t>
            </a:r>
            <a:endParaRPr/>
          </a:p>
        </p:txBody>
      </p:sp>
      <p:sp>
        <p:nvSpPr>
          <p:cNvPr id="997" name="Google Shape;997;p72"/>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998" name="Google Shape;998;p72"/>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999" name="Google Shape;999;p72"/>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1000" name="Google Shape;1000;p72"/>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01" name="Google Shape;1001;p72"/>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02" name="Google Shape;1002;p72"/>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03" name="Google Shape;1003;p72"/>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04" name="Google Shape;1004;p72"/>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05" name="Google Shape;1005;p72"/>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06" name="Google Shape;1006;p72"/>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07" name="Google Shape;1007;p72"/>
          <p:cNvSpPr/>
          <p:nvPr/>
        </p:nvSpPr>
        <p:spPr>
          <a:xfrm>
            <a:off x="11708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p>
        </p:txBody>
      </p:sp>
      <p:sp>
        <p:nvSpPr>
          <p:cNvPr id="1008" name="Google Shape;1008;p72"/>
          <p:cNvSpPr/>
          <p:nvPr/>
        </p:nvSpPr>
        <p:spPr>
          <a:xfrm>
            <a:off x="268960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1009" name="Google Shape;1009;p72"/>
          <p:cNvSpPr/>
          <p:nvPr/>
        </p:nvSpPr>
        <p:spPr>
          <a:xfrm>
            <a:off x="2450122"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1010" name="Google Shape;1010;p72"/>
          <p:cNvSpPr/>
          <p:nvPr/>
        </p:nvSpPr>
        <p:spPr>
          <a:xfrm>
            <a:off x="3868223"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G3</a:t>
            </a:r>
            <a:endParaRPr sz="1100"/>
          </a:p>
        </p:txBody>
      </p:sp>
      <p:sp>
        <p:nvSpPr>
          <p:cNvPr id="1011" name="Google Shape;1011;p72"/>
          <p:cNvSpPr/>
          <p:nvPr/>
        </p:nvSpPr>
        <p:spPr>
          <a:xfrm>
            <a:off x="1490400"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1012" name="Google Shape;1012;p72"/>
          <p:cNvSpPr/>
          <p:nvPr/>
        </p:nvSpPr>
        <p:spPr>
          <a:xfrm>
            <a:off x="6095335"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1013" name="Google Shape;1013;p72"/>
          <p:cNvSpPr/>
          <p:nvPr/>
        </p:nvSpPr>
        <p:spPr>
          <a:xfrm>
            <a:off x="528691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1014" name="Google Shape;1014;p72"/>
          <p:cNvSpPr/>
          <p:nvPr/>
        </p:nvSpPr>
        <p:spPr>
          <a:xfrm>
            <a:off x="562683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A7</a:t>
            </a:r>
            <a:endParaRPr sz="1100"/>
          </a:p>
        </p:txBody>
      </p:sp>
      <p:sp>
        <p:nvSpPr>
          <p:cNvPr id="1015" name="Google Shape;1015;p72"/>
          <p:cNvSpPr/>
          <p:nvPr/>
        </p:nvSpPr>
        <p:spPr>
          <a:xfrm>
            <a:off x="303722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1016" name="Google Shape;1016;p72"/>
          <p:cNvSpPr/>
          <p:nvPr/>
        </p:nvSpPr>
        <p:spPr>
          <a:xfrm>
            <a:off x="353395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17" name="Google Shape;1017;p72"/>
          <p:cNvSpPr txBox="1"/>
          <p:nvPr/>
        </p:nvSpPr>
        <p:spPr>
          <a:xfrm>
            <a:off x="8087700" y="1112800"/>
            <a:ext cx="789600" cy="374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Cycle 3</a:t>
            </a:r>
            <a:endParaRPr>
              <a:solidFill>
                <a:schemeClr val="dk2"/>
              </a:solidFill>
            </a:endParaRPr>
          </a:p>
        </p:txBody>
      </p:sp>
      <p:sp>
        <p:nvSpPr>
          <p:cNvPr id="1018" name="Google Shape;1018;p72"/>
          <p:cNvSpPr txBox="1"/>
          <p:nvPr/>
        </p:nvSpPr>
        <p:spPr>
          <a:xfrm>
            <a:off x="3375375" y="762700"/>
            <a:ext cx="2179500" cy="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Operations:</a:t>
            </a:r>
            <a:endParaRPr>
              <a:solidFill>
                <a:schemeClr val="dk2"/>
              </a:solidFill>
            </a:endParaRPr>
          </a:p>
        </p:txBody>
      </p:sp>
      <p:pic>
        <p:nvPicPr>
          <p:cNvPr id="1019" name="Google Shape;1019;p72"/>
          <p:cNvPicPr preferRelativeResize="0"/>
          <p:nvPr/>
        </p:nvPicPr>
        <p:blipFill>
          <a:blip r:embed="rId4">
            <a:alphaModFix/>
          </a:blip>
          <a:stretch>
            <a:fillRect/>
          </a:stretch>
        </p:blipFill>
        <p:spPr>
          <a:xfrm>
            <a:off x="4464225" y="762700"/>
            <a:ext cx="273900" cy="273900"/>
          </a:xfrm>
          <a:prstGeom prst="rect">
            <a:avLst/>
          </a:prstGeom>
          <a:noFill/>
          <a:ln>
            <a:noFill/>
          </a:ln>
        </p:spPr>
      </p:pic>
      <p:pic>
        <p:nvPicPr>
          <p:cNvPr id="1020" name="Google Shape;1020;p72"/>
          <p:cNvPicPr preferRelativeResize="0"/>
          <p:nvPr/>
        </p:nvPicPr>
        <p:blipFill>
          <a:blip r:embed="rId5">
            <a:alphaModFix/>
          </a:blip>
          <a:stretch>
            <a:fillRect/>
          </a:stretch>
        </p:blipFill>
        <p:spPr>
          <a:xfrm>
            <a:off x="4805900" y="762700"/>
            <a:ext cx="273900" cy="273900"/>
          </a:xfrm>
          <a:prstGeom prst="rect">
            <a:avLst/>
          </a:prstGeom>
          <a:noFill/>
          <a:ln>
            <a:noFill/>
          </a:ln>
        </p:spPr>
      </p:pic>
      <p:pic>
        <p:nvPicPr>
          <p:cNvPr id="1021" name="Google Shape;1021;p72"/>
          <p:cNvPicPr preferRelativeResize="0"/>
          <p:nvPr/>
        </p:nvPicPr>
        <p:blipFill>
          <a:blip r:embed="rId6">
            <a:alphaModFix/>
          </a:blip>
          <a:stretch>
            <a:fillRect/>
          </a:stretch>
        </p:blipFill>
        <p:spPr>
          <a:xfrm>
            <a:off x="5147575" y="762700"/>
            <a:ext cx="273900" cy="273900"/>
          </a:xfrm>
          <a:prstGeom prst="rect">
            <a:avLst/>
          </a:prstGeom>
          <a:noFill/>
          <a:ln>
            <a:noFill/>
          </a:ln>
        </p:spPr>
      </p:pic>
      <p:pic>
        <p:nvPicPr>
          <p:cNvPr id="1022" name="Google Shape;1022;p72"/>
          <p:cNvPicPr preferRelativeResize="0"/>
          <p:nvPr/>
        </p:nvPicPr>
        <p:blipFill>
          <a:blip r:embed="rId4">
            <a:alphaModFix/>
          </a:blip>
          <a:stretch>
            <a:fillRect/>
          </a:stretch>
        </p:blipFill>
        <p:spPr>
          <a:xfrm>
            <a:off x="1490400" y="4502350"/>
            <a:ext cx="273900" cy="273900"/>
          </a:xfrm>
          <a:prstGeom prst="rect">
            <a:avLst/>
          </a:prstGeom>
          <a:noFill/>
          <a:ln>
            <a:noFill/>
          </a:ln>
        </p:spPr>
      </p:pic>
      <p:pic>
        <p:nvPicPr>
          <p:cNvPr id="1023" name="Google Shape;1023;p72"/>
          <p:cNvPicPr preferRelativeResize="0"/>
          <p:nvPr/>
        </p:nvPicPr>
        <p:blipFill>
          <a:blip r:embed="rId4">
            <a:alphaModFix/>
          </a:blip>
          <a:stretch>
            <a:fillRect/>
          </a:stretch>
        </p:blipFill>
        <p:spPr>
          <a:xfrm>
            <a:off x="2626950" y="4502350"/>
            <a:ext cx="273900" cy="273900"/>
          </a:xfrm>
          <a:prstGeom prst="rect">
            <a:avLst/>
          </a:prstGeom>
          <a:noFill/>
          <a:ln>
            <a:noFill/>
          </a:ln>
        </p:spPr>
      </p:pic>
      <p:pic>
        <p:nvPicPr>
          <p:cNvPr id="1024" name="Google Shape;1024;p72"/>
          <p:cNvPicPr preferRelativeResize="0"/>
          <p:nvPr/>
        </p:nvPicPr>
        <p:blipFill>
          <a:blip r:embed="rId4">
            <a:alphaModFix/>
          </a:blip>
          <a:stretch>
            <a:fillRect/>
          </a:stretch>
        </p:blipFill>
        <p:spPr>
          <a:xfrm>
            <a:off x="3730050" y="4502350"/>
            <a:ext cx="273900" cy="273900"/>
          </a:xfrm>
          <a:prstGeom prst="rect">
            <a:avLst/>
          </a:prstGeom>
          <a:noFill/>
          <a:ln>
            <a:noFill/>
          </a:ln>
        </p:spPr>
      </p:pic>
      <p:pic>
        <p:nvPicPr>
          <p:cNvPr id="1025" name="Google Shape;1025;p72"/>
          <p:cNvPicPr preferRelativeResize="0"/>
          <p:nvPr/>
        </p:nvPicPr>
        <p:blipFill>
          <a:blip r:embed="rId4">
            <a:alphaModFix/>
          </a:blip>
          <a:stretch>
            <a:fillRect/>
          </a:stretch>
        </p:blipFill>
        <p:spPr>
          <a:xfrm>
            <a:off x="6266025" y="4502350"/>
            <a:ext cx="273900" cy="273900"/>
          </a:xfrm>
          <a:prstGeom prst="rect">
            <a:avLst/>
          </a:prstGeom>
          <a:noFill/>
          <a:ln>
            <a:noFill/>
          </a:ln>
        </p:spPr>
      </p:pic>
      <p:pic>
        <p:nvPicPr>
          <p:cNvPr id="1026" name="Google Shape;1026;p72"/>
          <p:cNvPicPr preferRelativeResize="0"/>
          <p:nvPr/>
        </p:nvPicPr>
        <p:blipFill>
          <a:blip r:embed="rId6">
            <a:alphaModFix/>
          </a:blip>
          <a:stretch>
            <a:fillRect/>
          </a:stretch>
        </p:blipFill>
        <p:spPr>
          <a:xfrm>
            <a:off x="7504025" y="4500788"/>
            <a:ext cx="273900" cy="2739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0" name="Shape 1030"/>
        <p:cNvGrpSpPr/>
        <p:nvPr/>
      </p:nvGrpSpPr>
      <p:grpSpPr>
        <a:xfrm>
          <a:off x="0" y="0"/>
          <a:ext cx="0" cy="0"/>
          <a:chOff x="0" y="0"/>
          <a:chExt cx="0" cy="0"/>
        </a:xfrm>
      </p:grpSpPr>
      <p:sp>
        <p:nvSpPr>
          <p:cNvPr id="1031" name="Google Shape;1031;p73"/>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 101</a:t>
            </a:r>
            <a:endParaRPr/>
          </a:p>
        </p:txBody>
      </p:sp>
      <p:sp>
        <p:nvSpPr>
          <p:cNvPr id="1032" name="Google Shape;1032;p73"/>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1033" name="Google Shape;1033;p73"/>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1034" name="Google Shape;1034;p73"/>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1035" name="Google Shape;1035;p73"/>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36" name="Google Shape;1036;p73"/>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37" name="Google Shape;1037;p73"/>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38" name="Google Shape;1038;p73"/>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39" name="Google Shape;1039;p73"/>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40" name="Google Shape;1040;p73"/>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41" name="Google Shape;1041;p73"/>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42" name="Google Shape;1042;p73"/>
          <p:cNvSpPr/>
          <p:nvPr/>
        </p:nvSpPr>
        <p:spPr>
          <a:xfrm>
            <a:off x="11708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p>
        </p:txBody>
      </p:sp>
      <p:sp>
        <p:nvSpPr>
          <p:cNvPr id="1043" name="Google Shape;1043;p73"/>
          <p:cNvSpPr/>
          <p:nvPr/>
        </p:nvSpPr>
        <p:spPr>
          <a:xfrm>
            <a:off x="268960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1044" name="Google Shape;1044;p73"/>
          <p:cNvSpPr/>
          <p:nvPr/>
        </p:nvSpPr>
        <p:spPr>
          <a:xfrm>
            <a:off x="2450122"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1045" name="Google Shape;1045;p73"/>
          <p:cNvSpPr/>
          <p:nvPr/>
        </p:nvSpPr>
        <p:spPr>
          <a:xfrm>
            <a:off x="3868223"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G3</a:t>
            </a:r>
            <a:endParaRPr sz="1100"/>
          </a:p>
        </p:txBody>
      </p:sp>
      <p:sp>
        <p:nvSpPr>
          <p:cNvPr id="1046" name="Google Shape;1046;p73"/>
          <p:cNvSpPr/>
          <p:nvPr/>
        </p:nvSpPr>
        <p:spPr>
          <a:xfrm>
            <a:off x="1490400"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1047" name="Google Shape;1047;p73"/>
          <p:cNvSpPr/>
          <p:nvPr/>
        </p:nvSpPr>
        <p:spPr>
          <a:xfrm>
            <a:off x="6095335"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1048" name="Google Shape;1048;p73"/>
          <p:cNvSpPr/>
          <p:nvPr/>
        </p:nvSpPr>
        <p:spPr>
          <a:xfrm>
            <a:off x="528691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1049" name="Google Shape;1049;p73"/>
          <p:cNvSpPr/>
          <p:nvPr/>
        </p:nvSpPr>
        <p:spPr>
          <a:xfrm>
            <a:off x="562683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A7</a:t>
            </a:r>
            <a:endParaRPr sz="1100"/>
          </a:p>
        </p:txBody>
      </p:sp>
      <p:sp>
        <p:nvSpPr>
          <p:cNvPr id="1050" name="Google Shape;1050;p73"/>
          <p:cNvSpPr/>
          <p:nvPr/>
        </p:nvSpPr>
        <p:spPr>
          <a:xfrm>
            <a:off x="303722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1051" name="Google Shape;1051;p73"/>
          <p:cNvSpPr/>
          <p:nvPr/>
        </p:nvSpPr>
        <p:spPr>
          <a:xfrm>
            <a:off x="3533950"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52" name="Google Shape;1052;p73"/>
          <p:cNvSpPr txBox="1"/>
          <p:nvPr/>
        </p:nvSpPr>
        <p:spPr>
          <a:xfrm>
            <a:off x="8087700" y="1112800"/>
            <a:ext cx="789600" cy="374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Cycle </a:t>
            </a:r>
            <a:r>
              <a:rPr b="1" lang="en">
                <a:solidFill>
                  <a:schemeClr val="dk2"/>
                </a:solidFill>
              </a:rPr>
              <a:t>4</a:t>
            </a:r>
            <a:endParaRPr b="1">
              <a:solidFill>
                <a:schemeClr val="dk2"/>
              </a:solidFill>
            </a:endParaRPr>
          </a:p>
        </p:txBody>
      </p:sp>
      <p:sp>
        <p:nvSpPr>
          <p:cNvPr id="1053" name="Google Shape;1053;p73"/>
          <p:cNvSpPr txBox="1"/>
          <p:nvPr/>
        </p:nvSpPr>
        <p:spPr>
          <a:xfrm>
            <a:off x="3375375" y="762700"/>
            <a:ext cx="2179500" cy="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Operations:</a:t>
            </a:r>
            <a:endParaRPr>
              <a:solidFill>
                <a:schemeClr val="dk2"/>
              </a:solidFill>
            </a:endParaRPr>
          </a:p>
        </p:txBody>
      </p:sp>
      <p:pic>
        <p:nvPicPr>
          <p:cNvPr id="1054" name="Google Shape;1054;p73"/>
          <p:cNvPicPr preferRelativeResize="0"/>
          <p:nvPr/>
        </p:nvPicPr>
        <p:blipFill>
          <a:blip r:embed="rId4">
            <a:alphaModFix/>
          </a:blip>
          <a:stretch>
            <a:fillRect/>
          </a:stretch>
        </p:blipFill>
        <p:spPr>
          <a:xfrm>
            <a:off x="4464225" y="762700"/>
            <a:ext cx="273900" cy="273900"/>
          </a:xfrm>
          <a:prstGeom prst="rect">
            <a:avLst/>
          </a:prstGeom>
          <a:noFill/>
          <a:ln>
            <a:noFill/>
          </a:ln>
        </p:spPr>
      </p:pic>
      <p:pic>
        <p:nvPicPr>
          <p:cNvPr id="1055" name="Google Shape;1055;p73"/>
          <p:cNvPicPr preferRelativeResize="0"/>
          <p:nvPr/>
        </p:nvPicPr>
        <p:blipFill>
          <a:blip r:embed="rId5">
            <a:alphaModFix/>
          </a:blip>
          <a:stretch>
            <a:fillRect/>
          </a:stretch>
        </p:blipFill>
        <p:spPr>
          <a:xfrm>
            <a:off x="4805900" y="762700"/>
            <a:ext cx="273900" cy="273900"/>
          </a:xfrm>
          <a:prstGeom prst="rect">
            <a:avLst/>
          </a:prstGeom>
          <a:noFill/>
          <a:ln>
            <a:noFill/>
          </a:ln>
        </p:spPr>
      </p:pic>
      <p:pic>
        <p:nvPicPr>
          <p:cNvPr id="1056" name="Google Shape;1056;p73"/>
          <p:cNvPicPr preferRelativeResize="0"/>
          <p:nvPr/>
        </p:nvPicPr>
        <p:blipFill>
          <a:blip r:embed="rId6">
            <a:alphaModFix/>
          </a:blip>
          <a:stretch>
            <a:fillRect/>
          </a:stretch>
        </p:blipFill>
        <p:spPr>
          <a:xfrm>
            <a:off x="5147575" y="762700"/>
            <a:ext cx="273900" cy="27390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0" name="Shape 1060"/>
        <p:cNvGrpSpPr/>
        <p:nvPr/>
      </p:nvGrpSpPr>
      <p:grpSpPr>
        <a:xfrm>
          <a:off x="0" y="0"/>
          <a:ext cx="0" cy="0"/>
          <a:chOff x="0" y="0"/>
          <a:chExt cx="0" cy="0"/>
        </a:xfrm>
      </p:grpSpPr>
      <p:sp>
        <p:nvSpPr>
          <p:cNvPr id="1061" name="Google Shape;1061;p74"/>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 101</a:t>
            </a:r>
            <a:endParaRPr/>
          </a:p>
        </p:txBody>
      </p:sp>
      <p:sp>
        <p:nvSpPr>
          <p:cNvPr id="1062" name="Google Shape;1062;p74"/>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1063" name="Google Shape;1063;p74"/>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1064" name="Google Shape;1064;p74"/>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1065" name="Google Shape;1065;p74"/>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66" name="Google Shape;1066;p74"/>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67" name="Google Shape;1067;p74"/>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68" name="Google Shape;1068;p74"/>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69" name="Google Shape;1069;p74"/>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70" name="Google Shape;1070;p74"/>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71" name="Google Shape;1071;p74"/>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72" name="Google Shape;1072;p74"/>
          <p:cNvSpPr/>
          <p:nvPr/>
        </p:nvSpPr>
        <p:spPr>
          <a:xfrm>
            <a:off x="11708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p>
        </p:txBody>
      </p:sp>
      <p:sp>
        <p:nvSpPr>
          <p:cNvPr id="1073" name="Google Shape;1073;p74"/>
          <p:cNvSpPr/>
          <p:nvPr/>
        </p:nvSpPr>
        <p:spPr>
          <a:xfrm>
            <a:off x="268960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1074" name="Google Shape;1074;p74"/>
          <p:cNvSpPr/>
          <p:nvPr/>
        </p:nvSpPr>
        <p:spPr>
          <a:xfrm>
            <a:off x="528691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1075" name="Google Shape;1075;p74"/>
          <p:cNvSpPr/>
          <p:nvPr/>
        </p:nvSpPr>
        <p:spPr>
          <a:xfrm>
            <a:off x="562683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A7</a:t>
            </a:r>
            <a:endParaRPr sz="1100"/>
          </a:p>
        </p:txBody>
      </p:sp>
      <p:sp>
        <p:nvSpPr>
          <p:cNvPr id="1076" name="Google Shape;1076;p74"/>
          <p:cNvSpPr/>
          <p:nvPr/>
        </p:nvSpPr>
        <p:spPr>
          <a:xfrm>
            <a:off x="303722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1077" name="Google Shape;1077;p74"/>
          <p:cNvSpPr/>
          <p:nvPr/>
        </p:nvSpPr>
        <p:spPr>
          <a:xfrm>
            <a:off x="338486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1078" name="Google Shape;1078;p74"/>
          <p:cNvSpPr/>
          <p:nvPr/>
        </p:nvSpPr>
        <p:spPr>
          <a:xfrm>
            <a:off x="373248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G3</a:t>
            </a:r>
            <a:endParaRPr sz="1100"/>
          </a:p>
        </p:txBody>
      </p:sp>
      <p:sp>
        <p:nvSpPr>
          <p:cNvPr id="1079" name="Google Shape;1079;p74"/>
          <p:cNvSpPr/>
          <p:nvPr/>
        </p:nvSpPr>
        <p:spPr>
          <a:xfrm>
            <a:off x="596676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1080" name="Google Shape;1080;p74"/>
          <p:cNvSpPr/>
          <p:nvPr/>
        </p:nvSpPr>
        <p:spPr>
          <a:xfrm>
            <a:off x="373248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1081" name="Google Shape;1081;p74"/>
          <p:cNvSpPr/>
          <p:nvPr/>
        </p:nvSpPr>
        <p:spPr>
          <a:xfrm>
            <a:off x="408011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G3</a:t>
            </a:r>
            <a:endParaRPr sz="1100"/>
          </a:p>
        </p:txBody>
      </p:sp>
      <p:sp>
        <p:nvSpPr>
          <p:cNvPr id="1082" name="Google Shape;1082;p74"/>
          <p:cNvSpPr txBox="1"/>
          <p:nvPr/>
        </p:nvSpPr>
        <p:spPr>
          <a:xfrm>
            <a:off x="8087700" y="1112800"/>
            <a:ext cx="789600" cy="374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Cycle 4</a:t>
            </a:r>
            <a:endParaRPr>
              <a:solidFill>
                <a:schemeClr val="dk2"/>
              </a:solidFill>
            </a:endParaRPr>
          </a:p>
        </p:txBody>
      </p:sp>
      <p:sp>
        <p:nvSpPr>
          <p:cNvPr id="1083" name="Google Shape;1083;p74"/>
          <p:cNvSpPr txBox="1"/>
          <p:nvPr/>
        </p:nvSpPr>
        <p:spPr>
          <a:xfrm>
            <a:off x="3375375" y="762700"/>
            <a:ext cx="2179500" cy="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Operations:</a:t>
            </a:r>
            <a:endParaRPr>
              <a:solidFill>
                <a:schemeClr val="dk2"/>
              </a:solidFill>
            </a:endParaRPr>
          </a:p>
        </p:txBody>
      </p:sp>
      <p:pic>
        <p:nvPicPr>
          <p:cNvPr id="1084" name="Google Shape;1084;p74"/>
          <p:cNvPicPr preferRelativeResize="0"/>
          <p:nvPr/>
        </p:nvPicPr>
        <p:blipFill>
          <a:blip r:embed="rId4">
            <a:alphaModFix/>
          </a:blip>
          <a:stretch>
            <a:fillRect/>
          </a:stretch>
        </p:blipFill>
        <p:spPr>
          <a:xfrm>
            <a:off x="4464225" y="762700"/>
            <a:ext cx="273900" cy="273900"/>
          </a:xfrm>
          <a:prstGeom prst="rect">
            <a:avLst/>
          </a:prstGeom>
          <a:noFill/>
          <a:ln>
            <a:noFill/>
          </a:ln>
        </p:spPr>
      </p:pic>
      <p:pic>
        <p:nvPicPr>
          <p:cNvPr id="1085" name="Google Shape;1085;p74"/>
          <p:cNvPicPr preferRelativeResize="0"/>
          <p:nvPr/>
        </p:nvPicPr>
        <p:blipFill>
          <a:blip r:embed="rId5">
            <a:alphaModFix/>
          </a:blip>
          <a:stretch>
            <a:fillRect/>
          </a:stretch>
        </p:blipFill>
        <p:spPr>
          <a:xfrm>
            <a:off x="4805900" y="762700"/>
            <a:ext cx="273900" cy="273900"/>
          </a:xfrm>
          <a:prstGeom prst="rect">
            <a:avLst/>
          </a:prstGeom>
          <a:noFill/>
          <a:ln>
            <a:noFill/>
          </a:ln>
        </p:spPr>
      </p:pic>
      <p:pic>
        <p:nvPicPr>
          <p:cNvPr id="1086" name="Google Shape;1086;p74"/>
          <p:cNvPicPr preferRelativeResize="0"/>
          <p:nvPr/>
        </p:nvPicPr>
        <p:blipFill>
          <a:blip r:embed="rId6">
            <a:alphaModFix/>
          </a:blip>
          <a:stretch>
            <a:fillRect/>
          </a:stretch>
        </p:blipFill>
        <p:spPr>
          <a:xfrm>
            <a:off x="5147575" y="762700"/>
            <a:ext cx="273900" cy="273900"/>
          </a:xfrm>
          <a:prstGeom prst="rect">
            <a:avLst/>
          </a:prstGeom>
          <a:noFill/>
          <a:ln>
            <a:noFill/>
          </a:ln>
        </p:spPr>
      </p:pic>
      <p:pic>
        <p:nvPicPr>
          <p:cNvPr id="1087" name="Google Shape;1087;p74"/>
          <p:cNvPicPr preferRelativeResize="0"/>
          <p:nvPr/>
        </p:nvPicPr>
        <p:blipFill>
          <a:blip r:embed="rId5">
            <a:alphaModFix/>
          </a:blip>
          <a:stretch>
            <a:fillRect/>
          </a:stretch>
        </p:blipFill>
        <p:spPr>
          <a:xfrm>
            <a:off x="1490400" y="4502375"/>
            <a:ext cx="273900" cy="273900"/>
          </a:xfrm>
          <a:prstGeom prst="rect">
            <a:avLst/>
          </a:prstGeom>
          <a:noFill/>
          <a:ln>
            <a:noFill/>
          </a:ln>
        </p:spPr>
      </p:pic>
      <p:pic>
        <p:nvPicPr>
          <p:cNvPr id="1088" name="Google Shape;1088;p74"/>
          <p:cNvPicPr preferRelativeResize="0"/>
          <p:nvPr/>
        </p:nvPicPr>
        <p:blipFill>
          <a:blip r:embed="rId5">
            <a:alphaModFix/>
          </a:blip>
          <a:stretch>
            <a:fillRect/>
          </a:stretch>
        </p:blipFill>
        <p:spPr>
          <a:xfrm>
            <a:off x="2626950" y="4502375"/>
            <a:ext cx="273900" cy="273900"/>
          </a:xfrm>
          <a:prstGeom prst="rect">
            <a:avLst/>
          </a:prstGeom>
          <a:noFill/>
          <a:ln>
            <a:noFill/>
          </a:ln>
        </p:spPr>
      </p:pic>
      <p:pic>
        <p:nvPicPr>
          <p:cNvPr id="1089" name="Google Shape;1089;p74"/>
          <p:cNvPicPr preferRelativeResize="0"/>
          <p:nvPr/>
        </p:nvPicPr>
        <p:blipFill>
          <a:blip r:embed="rId5">
            <a:alphaModFix/>
          </a:blip>
          <a:stretch>
            <a:fillRect/>
          </a:stretch>
        </p:blipFill>
        <p:spPr>
          <a:xfrm>
            <a:off x="3730050" y="4502375"/>
            <a:ext cx="273900" cy="273900"/>
          </a:xfrm>
          <a:prstGeom prst="rect">
            <a:avLst/>
          </a:prstGeom>
          <a:noFill/>
          <a:ln>
            <a:noFill/>
          </a:ln>
        </p:spPr>
      </p:pic>
      <p:pic>
        <p:nvPicPr>
          <p:cNvPr id="1090" name="Google Shape;1090;p74"/>
          <p:cNvPicPr preferRelativeResize="0"/>
          <p:nvPr/>
        </p:nvPicPr>
        <p:blipFill>
          <a:blip r:embed="rId5">
            <a:alphaModFix/>
          </a:blip>
          <a:stretch>
            <a:fillRect/>
          </a:stretch>
        </p:blipFill>
        <p:spPr>
          <a:xfrm>
            <a:off x="6266025" y="4502375"/>
            <a:ext cx="273900" cy="273900"/>
          </a:xfrm>
          <a:prstGeom prst="rect">
            <a:avLst/>
          </a:prstGeom>
          <a:noFill/>
          <a:ln>
            <a:noFill/>
          </a:ln>
        </p:spPr>
      </p:pic>
      <p:pic>
        <p:nvPicPr>
          <p:cNvPr id="1091" name="Google Shape;1091;p74"/>
          <p:cNvPicPr preferRelativeResize="0"/>
          <p:nvPr/>
        </p:nvPicPr>
        <p:blipFill>
          <a:blip r:embed="rId6">
            <a:alphaModFix/>
          </a:blip>
          <a:stretch>
            <a:fillRect/>
          </a:stretch>
        </p:blipFill>
        <p:spPr>
          <a:xfrm>
            <a:off x="7504025" y="4500788"/>
            <a:ext cx="273900" cy="273900"/>
          </a:xfrm>
          <a:prstGeom prst="rect">
            <a:avLst/>
          </a:prstGeom>
          <a:noFill/>
          <a:ln>
            <a:noFill/>
          </a:ln>
        </p:spPr>
      </p:pic>
      <p:sp>
        <p:nvSpPr>
          <p:cNvPr id="1092" name="Google Shape;1092;p74"/>
          <p:cNvSpPr/>
          <p:nvPr/>
        </p:nvSpPr>
        <p:spPr>
          <a:xfrm rot="-1618965">
            <a:off x="1769791" y="2434980"/>
            <a:ext cx="772940" cy="209436"/>
          </a:xfrm>
          <a:prstGeom prst="rightArrow">
            <a:avLst>
              <a:gd fmla="val 50000" name="adj1"/>
              <a:gd fmla="val 83174" name="adj2"/>
            </a:avLst>
          </a:prstGeom>
          <a:solidFill>
            <a:srgbClr val="D5A6BD"/>
          </a:solidFill>
          <a:ln cap="flat" cmpd="sng" w="9525">
            <a:solidFill>
              <a:srgbClr val="A64D7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93" name="Google Shape;1093;p74"/>
          <p:cNvSpPr/>
          <p:nvPr/>
        </p:nvSpPr>
        <p:spPr>
          <a:xfrm rot="-2391068">
            <a:off x="2768134" y="2434905"/>
            <a:ext cx="772946" cy="209571"/>
          </a:xfrm>
          <a:prstGeom prst="rightArrow">
            <a:avLst>
              <a:gd fmla="val 50000" name="adj1"/>
              <a:gd fmla="val 83174" name="adj2"/>
            </a:avLst>
          </a:prstGeom>
          <a:solidFill>
            <a:srgbClr val="D5A6BD"/>
          </a:solidFill>
          <a:ln cap="flat" cmpd="sng" w="9525">
            <a:solidFill>
              <a:srgbClr val="A64D7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94" name="Google Shape;1094;p74"/>
          <p:cNvSpPr/>
          <p:nvPr/>
        </p:nvSpPr>
        <p:spPr>
          <a:xfrm rot="-3595434">
            <a:off x="3695905" y="2352095"/>
            <a:ext cx="624364" cy="209424"/>
          </a:xfrm>
          <a:prstGeom prst="rightArrow">
            <a:avLst>
              <a:gd fmla="val 50000" name="adj1"/>
              <a:gd fmla="val 83174" name="adj2"/>
            </a:avLst>
          </a:prstGeom>
          <a:solidFill>
            <a:srgbClr val="D5A6BD"/>
          </a:solidFill>
          <a:ln cap="flat" cmpd="sng" w="9525">
            <a:solidFill>
              <a:srgbClr val="A64D7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95" name="Google Shape;1095;p74"/>
          <p:cNvSpPr/>
          <p:nvPr/>
        </p:nvSpPr>
        <p:spPr>
          <a:xfrm rot="-6370790">
            <a:off x="5935993" y="2352188"/>
            <a:ext cx="624433" cy="209256"/>
          </a:xfrm>
          <a:prstGeom prst="rightArrow">
            <a:avLst>
              <a:gd fmla="val 50000" name="adj1"/>
              <a:gd fmla="val 83174" name="adj2"/>
            </a:avLst>
          </a:prstGeom>
          <a:solidFill>
            <a:srgbClr val="D5A6BD"/>
          </a:solidFill>
          <a:ln cap="flat" cmpd="sng" w="9525">
            <a:solidFill>
              <a:srgbClr val="A64D7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1"/>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Climate is changing..</a:t>
            </a:r>
            <a:endParaRPr/>
          </a:p>
        </p:txBody>
      </p:sp>
      <p:sp>
        <p:nvSpPr>
          <p:cNvPr id="128" name="Google Shape;128;p21"/>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pic>
        <p:nvPicPr>
          <p:cNvPr id="129" name="Google Shape;129;p21"/>
          <p:cNvPicPr preferRelativeResize="0"/>
          <p:nvPr/>
        </p:nvPicPr>
        <p:blipFill>
          <a:blip r:embed="rId3">
            <a:alphaModFix/>
          </a:blip>
          <a:stretch>
            <a:fillRect/>
          </a:stretch>
        </p:blipFill>
        <p:spPr>
          <a:xfrm>
            <a:off x="3555673" y="1152475"/>
            <a:ext cx="5276626" cy="3416399"/>
          </a:xfrm>
          <a:prstGeom prst="rect">
            <a:avLst/>
          </a:prstGeom>
          <a:noFill/>
          <a:ln>
            <a:noFill/>
          </a:ln>
        </p:spPr>
      </p:pic>
      <p:pic>
        <p:nvPicPr>
          <p:cNvPr id="130" name="Google Shape;130;p21"/>
          <p:cNvPicPr preferRelativeResize="0"/>
          <p:nvPr/>
        </p:nvPicPr>
        <p:blipFill>
          <a:blip r:embed="rId4">
            <a:alphaModFix/>
          </a:blip>
          <a:stretch>
            <a:fillRect/>
          </a:stretch>
        </p:blipFill>
        <p:spPr>
          <a:xfrm>
            <a:off x="311700" y="1427950"/>
            <a:ext cx="2865474" cy="2865475"/>
          </a:xfrm>
          <a:prstGeom prst="rect">
            <a:avLst/>
          </a:prstGeom>
          <a:noFill/>
          <a:ln>
            <a:noFill/>
          </a:ln>
        </p:spPr>
      </p:pic>
      <p:sp>
        <p:nvSpPr>
          <p:cNvPr id="131" name="Google Shape;131;p21"/>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300"/>
                                        <p:tgtEl>
                                          <p:spTgt spid="1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9" name="Shape 1099"/>
        <p:cNvGrpSpPr/>
        <p:nvPr/>
      </p:nvGrpSpPr>
      <p:grpSpPr>
        <a:xfrm>
          <a:off x="0" y="0"/>
          <a:ext cx="0" cy="0"/>
          <a:chOff x="0" y="0"/>
          <a:chExt cx="0" cy="0"/>
        </a:xfrm>
      </p:grpSpPr>
      <p:sp>
        <p:nvSpPr>
          <p:cNvPr id="1100" name="Google Shape;1100;p75"/>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 101</a:t>
            </a:r>
            <a:endParaRPr/>
          </a:p>
        </p:txBody>
      </p:sp>
      <p:sp>
        <p:nvSpPr>
          <p:cNvPr id="1101" name="Google Shape;1101;p75"/>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1102" name="Google Shape;1102;p75"/>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1103" name="Google Shape;1103;p75"/>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1104" name="Google Shape;1104;p75"/>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05" name="Google Shape;1105;p75"/>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06" name="Google Shape;1106;p75"/>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07" name="Google Shape;1107;p75"/>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08" name="Google Shape;1108;p75"/>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09" name="Google Shape;1109;p75"/>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10" name="Google Shape;1110;p75"/>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11" name="Google Shape;1111;p75"/>
          <p:cNvSpPr/>
          <p:nvPr/>
        </p:nvSpPr>
        <p:spPr>
          <a:xfrm>
            <a:off x="1170825" y="2698700"/>
            <a:ext cx="273900" cy="273900"/>
          </a:xfrm>
          <a:prstGeom prst="diamond">
            <a:avLst/>
          </a:prstGeom>
          <a:solidFill>
            <a:srgbClr val="FFE599"/>
          </a:solid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p>
        </p:txBody>
      </p:sp>
      <p:sp>
        <p:nvSpPr>
          <p:cNvPr id="1112" name="Google Shape;1112;p75"/>
          <p:cNvSpPr/>
          <p:nvPr/>
        </p:nvSpPr>
        <p:spPr>
          <a:xfrm>
            <a:off x="268960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1113" name="Google Shape;1113;p75"/>
          <p:cNvSpPr/>
          <p:nvPr/>
        </p:nvSpPr>
        <p:spPr>
          <a:xfrm>
            <a:off x="528691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1114" name="Google Shape;1114;p75"/>
          <p:cNvSpPr/>
          <p:nvPr/>
        </p:nvSpPr>
        <p:spPr>
          <a:xfrm>
            <a:off x="562683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A7</a:t>
            </a:r>
            <a:endParaRPr sz="1100"/>
          </a:p>
        </p:txBody>
      </p:sp>
      <p:sp>
        <p:nvSpPr>
          <p:cNvPr id="1115" name="Google Shape;1115;p75"/>
          <p:cNvSpPr/>
          <p:nvPr/>
        </p:nvSpPr>
        <p:spPr>
          <a:xfrm>
            <a:off x="303722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1116" name="Google Shape;1116;p75"/>
          <p:cNvSpPr/>
          <p:nvPr/>
        </p:nvSpPr>
        <p:spPr>
          <a:xfrm>
            <a:off x="338486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1117" name="Google Shape;1117;p75"/>
          <p:cNvSpPr/>
          <p:nvPr/>
        </p:nvSpPr>
        <p:spPr>
          <a:xfrm>
            <a:off x="373248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G3</a:t>
            </a:r>
            <a:endParaRPr sz="1100"/>
          </a:p>
        </p:txBody>
      </p:sp>
      <p:sp>
        <p:nvSpPr>
          <p:cNvPr id="1118" name="Google Shape;1118;p75"/>
          <p:cNvSpPr/>
          <p:nvPr/>
        </p:nvSpPr>
        <p:spPr>
          <a:xfrm>
            <a:off x="596676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1119" name="Google Shape;1119;p75"/>
          <p:cNvSpPr/>
          <p:nvPr/>
        </p:nvSpPr>
        <p:spPr>
          <a:xfrm>
            <a:off x="373248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1120" name="Google Shape;1120;p75"/>
          <p:cNvSpPr/>
          <p:nvPr/>
        </p:nvSpPr>
        <p:spPr>
          <a:xfrm>
            <a:off x="408011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G3</a:t>
            </a:r>
            <a:endParaRPr sz="1100"/>
          </a:p>
        </p:txBody>
      </p:sp>
      <p:sp>
        <p:nvSpPr>
          <p:cNvPr id="1121" name="Google Shape;1121;p75"/>
          <p:cNvSpPr txBox="1"/>
          <p:nvPr/>
        </p:nvSpPr>
        <p:spPr>
          <a:xfrm>
            <a:off x="8087700" y="1112800"/>
            <a:ext cx="789600" cy="374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Cycle </a:t>
            </a:r>
            <a:r>
              <a:rPr b="1" lang="en">
                <a:solidFill>
                  <a:schemeClr val="dk2"/>
                </a:solidFill>
              </a:rPr>
              <a:t>5</a:t>
            </a:r>
            <a:endParaRPr b="1">
              <a:solidFill>
                <a:schemeClr val="dk2"/>
              </a:solidFill>
            </a:endParaRPr>
          </a:p>
        </p:txBody>
      </p:sp>
      <p:sp>
        <p:nvSpPr>
          <p:cNvPr id="1122" name="Google Shape;1122;p75"/>
          <p:cNvSpPr txBox="1"/>
          <p:nvPr/>
        </p:nvSpPr>
        <p:spPr>
          <a:xfrm>
            <a:off x="3375375" y="762700"/>
            <a:ext cx="2179500" cy="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Operations:</a:t>
            </a:r>
            <a:endParaRPr>
              <a:solidFill>
                <a:schemeClr val="dk2"/>
              </a:solidFill>
            </a:endParaRPr>
          </a:p>
        </p:txBody>
      </p:sp>
      <p:pic>
        <p:nvPicPr>
          <p:cNvPr id="1123" name="Google Shape;1123;p75"/>
          <p:cNvPicPr preferRelativeResize="0"/>
          <p:nvPr/>
        </p:nvPicPr>
        <p:blipFill>
          <a:blip r:embed="rId4">
            <a:alphaModFix/>
          </a:blip>
          <a:stretch>
            <a:fillRect/>
          </a:stretch>
        </p:blipFill>
        <p:spPr>
          <a:xfrm>
            <a:off x="4464225" y="762700"/>
            <a:ext cx="273900" cy="273900"/>
          </a:xfrm>
          <a:prstGeom prst="rect">
            <a:avLst/>
          </a:prstGeom>
          <a:noFill/>
          <a:ln>
            <a:noFill/>
          </a:ln>
        </p:spPr>
      </p:pic>
      <p:pic>
        <p:nvPicPr>
          <p:cNvPr id="1124" name="Google Shape;1124;p75"/>
          <p:cNvPicPr preferRelativeResize="0"/>
          <p:nvPr/>
        </p:nvPicPr>
        <p:blipFill>
          <a:blip r:embed="rId5">
            <a:alphaModFix/>
          </a:blip>
          <a:stretch>
            <a:fillRect/>
          </a:stretch>
        </p:blipFill>
        <p:spPr>
          <a:xfrm>
            <a:off x="4805900" y="762700"/>
            <a:ext cx="273900" cy="273900"/>
          </a:xfrm>
          <a:prstGeom prst="rect">
            <a:avLst/>
          </a:prstGeom>
          <a:noFill/>
          <a:ln>
            <a:noFill/>
          </a:ln>
        </p:spPr>
      </p:pic>
      <p:pic>
        <p:nvPicPr>
          <p:cNvPr id="1125" name="Google Shape;1125;p75"/>
          <p:cNvPicPr preferRelativeResize="0"/>
          <p:nvPr/>
        </p:nvPicPr>
        <p:blipFill>
          <a:blip r:embed="rId6">
            <a:alphaModFix/>
          </a:blip>
          <a:stretch>
            <a:fillRect/>
          </a:stretch>
        </p:blipFill>
        <p:spPr>
          <a:xfrm>
            <a:off x="5147575" y="762700"/>
            <a:ext cx="273900" cy="27390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9" name="Shape 1129"/>
        <p:cNvGrpSpPr/>
        <p:nvPr/>
      </p:nvGrpSpPr>
      <p:grpSpPr>
        <a:xfrm>
          <a:off x="0" y="0"/>
          <a:ext cx="0" cy="0"/>
          <a:chOff x="0" y="0"/>
          <a:chExt cx="0" cy="0"/>
        </a:xfrm>
      </p:grpSpPr>
      <p:sp>
        <p:nvSpPr>
          <p:cNvPr id="1130" name="Google Shape;1130;p76"/>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a:t>
            </a:r>
            <a:r>
              <a:rPr lang="en"/>
              <a:t> 101</a:t>
            </a:r>
            <a:endParaRPr/>
          </a:p>
        </p:txBody>
      </p:sp>
      <p:sp>
        <p:nvSpPr>
          <p:cNvPr id="1131" name="Google Shape;1131;p76"/>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1132" name="Google Shape;1132;p76"/>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1133" name="Google Shape;1133;p76"/>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1134" name="Google Shape;1134;p76"/>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35" name="Google Shape;1135;p76"/>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36" name="Google Shape;1136;p76"/>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37" name="Google Shape;1137;p76"/>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38" name="Google Shape;1138;p76"/>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39" name="Google Shape;1139;p76"/>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40" name="Google Shape;1140;p76"/>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41" name="Google Shape;1141;p76"/>
          <p:cNvSpPr/>
          <p:nvPr/>
        </p:nvSpPr>
        <p:spPr>
          <a:xfrm>
            <a:off x="528691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1142" name="Google Shape;1142;p76"/>
          <p:cNvSpPr/>
          <p:nvPr/>
        </p:nvSpPr>
        <p:spPr>
          <a:xfrm>
            <a:off x="562683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A7</a:t>
            </a:r>
            <a:endParaRPr sz="1100"/>
          </a:p>
        </p:txBody>
      </p:sp>
      <p:sp>
        <p:nvSpPr>
          <p:cNvPr id="1143" name="Google Shape;1143;p76"/>
          <p:cNvSpPr/>
          <p:nvPr/>
        </p:nvSpPr>
        <p:spPr>
          <a:xfrm>
            <a:off x="596676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1144" name="Google Shape;1144;p76"/>
          <p:cNvSpPr/>
          <p:nvPr/>
        </p:nvSpPr>
        <p:spPr>
          <a:xfrm>
            <a:off x="1170825"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1145" name="Google Shape;1145;p76"/>
          <p:cNvSpPr/>
          <p:nvPr/>
        </p:nvSpPr>
        <p:spPr>
          <a:xfrm>
            <a:off x="268960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1146" name="Google Shape;1146;p76"/>
          <p:cNvSpPr/>
          <p:nvPr/>
        </p:nvSpPr>
        <p:spPr>
          <a:xfrm>
            <a:off x="303722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1147" name="Google Shape;1147;p76"/>
          <p:cNvSpPr/>
          <p:nvPr/>
        </p:nvSpPr>
        <p:spPr>
          <a:xfrm>
            <a:off x="338486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1148" name="Google Shape;1148;p76"/>
          <p:cNvSpPr/>
          <p:nvPr/>
        </p:nvSpPr>
        <p:spPr>
          <a:xfrm>
            <a:off x="373248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1149" name="Google Shape;1149;p76"/>
          <p:cNvSpPr/>
          <p:nvPr/>
        </p:nvSpPr>
        <p:spPr>
          <a:xfrm>
            <a:off x="408011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G3</a:t>
            </a:r>
            <a:endParaRPr sz="1100"/>
          </a:p>
        </p:txBody>
      </p:sp>
      <p:sp>
        <p:nvSpPr>
          <p:cNvPr id="1150" name="Google Shape;1150;p76"/>
          <p:cNvSpPr txBox="1"/>
          <p:nvPr/>
        </p:nvSpPr>
        <p:spPr>
          <a:xfrm>
            <a:off x="8087700" y="1112800"/>
            <a:ext cx="789600" cy="374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Cycle 5</a:t>
            </a:r>
            <a:endParaRPr>
              <a:solidFill>
                <a:schemeClr val="dk2"/>
              </a:solidFill>
            </a:endParaRPr>
          </a:p>
        </p:txBody>
      </p:sp>
      <p:sp>
        <p:nvSpPr>
          <p:cNvPr id="1151" name="Google Shape;1151;p76"/>
          <p:cNvSpPr txBox="1"/>
          <p:nvPr/>
        </p:nvSpPr>
        <p:spPr>
          <a:xfrm>
            <a:off x="3375375" y="762700"/>
            <a:ext cx="2179500" cy="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Operations:</a:t>
            </a:r>
            <a:endParaRPr>
              <a:solidFill>
                <a:schemeClr val="dk2"/>
              </a:solidFill>
            </a:endParaRPr>
          </a:p>
        </p:txBody>
      </p:sp>
      <p:pic>
        <p:nvPicPr>
          <p:cNvPr id="1152" name="Google Shape;1152;p76"/>
          <p:cNvPicPr preferRelativeResize="0"/>
          <p:nvPr/>
        </p:nvPicPr>
        <p:blipFill>
          <a:blip r:embed="rId4">
            <a:alphaModFix/>
          </a:blip>
          <a:stretch>
            <a:fillRect/>
          </a:stretch>
        </p:blipFill>
        <p:spPr>
          <a:xfrm>
            <a:off x="4464225" y="762700"/>
            <a:ext cx="273900" cy="273900"/>
          </a:xfrm>
          <a:prstGeom prst="rect">
            <a:avLst/>
          </a:prstGeom>
          <a:noFill/>
          <a:ln>
            <a:noFill/>
          </a:ln>
        </p:spPr>
      </p:pic>
      <p:pic>
        <p:nvPicPr>
          <p:cNvPr id="1153" name="Google Shape;1153;p76"/>
          <p:cNvPicPr preferRelativeResize="0"/>
          <p:nvPr/>
        </p:nvPicPr>
        <p:blipFill>
          <a:blip r:embed="rId5">
            <a:alphaModFix/>
          </a:blip>
          <a:stretch>
            <a:fillRect/>
          </a:stretch>
        </p:blipFill>
        <p:spPr>
          <a:xfrm>
            <a:off x="4805900" y="762700"/>
            <a:ext cx="273900" cy="273900"/>
          </a:xfrm>
          <a:prstGeom prst="rect">
            <a:avLst/>
          </a:prstGeom>
          <a:noFill/>
          <a:ln>
            <a:noFill/>
          </a:ln>
        </p:spPr>
      </p:pic>
      <p:pic>
        <p:nvPicPr>
          <p:cNvPr id="1154" name="Google Shape;1154;p76"/>
          <p:cNvPicPr preferRelativeResize="0"/>
          <p:nvPr/>
        </p:nvPicPr>
        <p:blipFill>
          <a:blip r:embed="rId6">
            <a:alphaModFix/>
          </a:blip>
          <a:stretch>
            <a:fillRect/>
          </a:stretch>
        </p:blipFill>
        <p:spPr>
          <a:xfrm>
            <a:off x="5147575" y="762700"/>
            <a:ext cx="273900" cy="273900"/>
          </a:xfrm>
          <a:prstGeom prst="rect">
            <a:avLst/>
          </a:prstGeom>
          <a:noFill/>
          <a:ln>
            <a:noFill/>
          </a:ln>
        </p:spPr>
      </p:pic>
      <p:pic>
        <p:nvPicPr>
          <p:cNvPr id="1155" name="Google Shape;1155;p76"/>
          <p:cNvPicPr preferRelativeResize="0"/>
          <p:nvPr/>
        </p:nvPicPr>
        <p:blipFill>
          <a:blip r:embed="rId4">
            <a:alphaModFix/>
          </a:blip>
          <a:stretch>
            <a:fillRect/>
          </a:stretch>
        </p:blipFill>
        <p:spPr>
          <a:xfrm>
            <a:off x="1490400" y="4502350"/>
            <a:ext cx="273900" cy="273900"/>
          </a:xfrm>
          <a:prstGeom prst="rect">
            <a:avLst/>
          </a:prstGeom>
          <a:noFill/>
          <a:ln>
            <a:noFill/>
          </a:ln>
        </p:spPr>
      </p:pic>
      <p:pic>
        <p:nvPicPr>
          <p:cNvPr id="1156" name="Google Shape;1156;p76"/>
          <p:cNvPicPr preferRelativeResize="0"/>
          <p:nvPr/>
        </p:nvPicPr>
        <p:blipFill>
          <a:blip r:embed="rId6">
            <a:alphaModFix/>
          </a:blip>
          <a:stretch>
            <a:fillRect/>
          </a:stretch>
        </p:blipFill>
        <p:spPr>
          <a:xfrm>
            <a:off x="2626950" y="4502350"/>
            <a:ext cx="273900" cy="273900"/>
          </a:xfrm>
          <a:prstGeom prst="rect">
            <a:avLst/>
          </a:prstGeom>
          <a:noFill/>
          <a:ln>
            <a:noFill/>
          </a:ln>
        </p:spPr>
      </p:pic>
      <p:pic>
        <p:nvPicPr>
          <p:cNvPr id="1157" name="Google Shape;1157;p76"/>
          <p:cNvPicPr preferRelativeResize="0"/>
          <p:nvPr/>
        </p:nvPicPr>
        <p:blipFill>
          <a:blip r:embed="rId6">
            <a:alphaModFix/>
          </a:blip>
          <a:stretch>
            <a:fillRect/>
          </a:stretch>
        </p:blipFill>
        <p:spPr>
          <a:xfrm>
            <a:off x="3730050" y="4502350"/>
            <a:ext cx="273900" cy="273900"/>
          </a:xfrm>
          <a:prstGeom prst="rect">
            <a:avLst/>
          </a:prstGeom>
          <a:noFill/>
          <a:ln>
            <a:noFill/>
          </a:ln>
        </p:spPr>
      </p:pic>
      <p:pic>
        <p:nvPicPr>
          <p:cNvPr id="1158" name="Google Shape;1158;p76"/>
          <p:cNvPicPr preferRelativeResize="0"/>
          <p:nvPr/>
        </p:nvPicPr>
        <p:blipFill>
          <a:blip r:embed="rId6">
            <a:alphaModFix/>
          </a:blip>
          <a:stretch>
            <a:fillRect/>
          </a:stretch>
        </p:blipFill>
        <p:spPr>
          <a:xfrm>
            <a:off x="6266025" y="4502350"/>
            <a:ext cx="273900" cy="273900"/>
          </a:xfrm>
          <a:prstGeom prst="rect">
            <a:avLst/>
          </a:prstGeom>
          <a:noFill/>
          <a:ln>
            <a:noFill/>
          </a:ln>
        </p:spPr>
      </p:pic>
      <p:pic>
        <p:nvPicPr>
          <p:cNvPr id="1159" name="Google Shape;1159;p76"/>
          <p:cNvPicPr preferRelativeResize="0"/>
          <p:nvPr/>
        </p:nvPicPr>
        <p:blipFill>
          <a:blip r:embed="rId6">
            <a:alphaModFix/>
          </a:blip>
          <a:stretch>
            <a:fillRect/>
          </a:stretch>
        </p:blipFill>
        <p:spPr>
          <a:xfrm>
            <a:off x="7504025" y="4502350"/>
            <a:ext cx="273900" cy="27390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3" name="Shape 1163"/>
        <p:cNvGrpSpPr/>
        <p:nvPr/>
      </p:nvGrpSpPr>
      <p:grpSpPr>
        <a:xfrm>
          <a:off x="0" y="0"/>
          <a:ext cx="0" cy="0"/>
          <a:chOff x="0" y="0"/>
          <a:chExt cx="0" cy="0"/>
        </a:xfrm>
      </p:grpSpPr>
      <p:sp>
        <p:nvSpPr>
          <p:cNvPr id="1164" name="Google Shape;1164;p77"/>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 101</a:t>
            </a:r>
            <a:endParaRPr/>
          </a:p>
        </p:txBody>
      </p:sp>
      <p:sp>
        <p:nvSpPr>
          <p:cNvPr id="1165" name="Google Shape;1165;p77"/>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1166" name="Google Shape;1166;p77"/>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1167" name="Google Shape;1167;p77"/>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1168" name="Google Shape;1168;p77"/>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69" name="Google Shape;1169;p77"/>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70" name="Google Shape;1170;p77"/>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71" name="Google Shape;1171;p77"/>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72" name="Google Shape;1172;p77"/>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73" name="Google Shape;1173;p77"/>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74" name="Google Shape;1174;p77"/>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75" name="Google Shape;1175;p77"/>
          <p:cNvSpPr/>
          <p:nvPr/>
        </p:nvSpPr>
        <p:spPr>
          <a:xfrm>
            <a:off x="528691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1176" name="Google Shape;1176;p77"/>
          <p:cNvSpPr/>
          <p:nvPr/>
        </p:nvSpPr>
        <p:spPr>
          <a:xfrm>
            <a:off x="562683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A7</a:t>
            </a:r>
            <a:endParaRPr sz="1100"/>
          </a:p>
        </p:txBody>
      </p:sp>
      <p:sp>
        <p:nvSpPr>
          <p:cNvPr id="1177" name="Google Shape;1177;p77"/>
          <p:cNvSpPr/>
          <p:nvPr/>
        </p:nvSpPr>
        <p:spPr>
          <a:xfrm>
            <a:off x="596676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1178" name="Google Shape;1178;p77"/>
          <p:cNvSpPr/>
          <p:nvPr/>
        </p:nvSpPr>
        <p:spPr>
          <a:xfrm>
            <a:off x="442772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1179" name="Google Shape;1179;p77"/>
          <p:cNvSpPr/>
          <p:nvPr/>
        </p:nvSpPr>
        <p:spPr>
          <a:xfrm>
            <a:off x="268960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1180" name="Google Shape;1180;p77"/>
          <p:cNvSpPr/>
          <p:nvPr/>
        </p:nvSpPr>
        <p:spPr>
          <a:xfrm>
            <a:off x="303722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1181" name="Google Shape;1181;p77"/>
          <p:cNvSpPr/>
          <p:nvPr/>
        </p:nvSpPr>
        <p:spPr>
          <a:xfrm>
            <a:off x="338486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1182" name="Google Shape;1182;p77"/>
          <p:cNvSpPr/>
          <p:nvPr/>
        </p:nvSpPr>
        <p:spPr>
          <a:xfrm>
            <a:off x="373248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1183" name="Google Shape;1183;p77"/>
          <p:cNvSpPr/>
          <p:nvPr/>
        </p:nvSpPr>
        <p:spPr>
          <a:xfrm>
            <a:off x="408011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G3</a:t>
            </a:r>
            <a:endParaRPr sz="1100"/>
          </a:p>
        </p:txBody>
      </p:sp>
      <p:sp>
        <p:nvSpPr>
          <p:cNvPr id="1184" name="Google Shape;1184;p77"/>
          <p:cNvSpPr txBox="1"/>
          <p:nvPr/>
        </p:nvSpPr>
        <p:spPr>
          <a:xfrm>
            <a:off x="8087700" y="1112800"/>
            <a:ext cx="789600" cy="374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Cycle </a:t>
            </a:r>
            <a:r>
              <a:rPr b="1" lang="en">
                <a:solidFill>
                  <a:schemeClr val="dk2"/>
                </a:solidFill>
              </a:rPr>
              <a:t>6</a:t>
            </a:r>
            <a:endParaRPr b="1">
              <a:solidFill>
                <a:schemeClr val="dk2"/>
              </a:solidFill>
            </a:endParaRPr>
          </a:p>
        </p:txBody>
      </p:sp>
      <p:sp>
        <p:nvSpPr>
          <p:cNvPr id="1185" name="Google Shape;1185;p77"/>
          <p:cNvSpPr txBox="1"/>
          <p:nvPr/>
        </p:nvSpPr>
        <p:spPr>
          <a:xfrm>
            <a:off x="3375375" y="762700"/>
            <a:ext cx="2179500" cy="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Operations:</a:t>
            </a:r>
            <a:endParaRPr>
              <a:solidFill>
                <a:schemeClr val="dk2"/>
              </a:solidFill>
            </a:endParaRPr>
          </a:p>
        </p:txBody>
      </p:sp>
      <p:pic>
        <p:nvPicPr>
          <p:cNvPr id="1186" name="Google Shape;1186;p77"/>
          <p:cNvPicPr preferRelativeResize="0"/>
          <p:nvPr/>
        </p:nvPicPr>
        <p:blipFill>
          <a:blip r:embed="rId4">
            <a:alphaModFix/>
          </a:blip>
          <a:stretch>
            <a:fillRect/>
          </a:stretch>
        </p:blipFill>
        <p:spPr>
          <a:xfrm>
            <a:off x="4464225" y="762700"/>
            <a:ext cx="273900" cy="273900"/>
          </a:xfrm>
          <a:prstGeom prst="rect">
            <a:avLst/>
          </a:prstGeom>
          <a:noFill/>
          <a:ln>
            <a:noFill/>
          </a:ln>
        </p:spPr>
      </p:pic>
      <p:pic>
        <p:nvPicPr>
          <p:cNvPr id="1187" name="Google Shape;1187;p77"/>
          <p:cNvPicPr preferRelativeResize="0"/>
          <p:nvPr/>
        </p:nvPicPr>
        <p:blipFill>
          <a:blip r:embed="rId5">
            <a:alphaModFix/>
          </a:blip>
          <a:stretch>
            <a:fillRect/>
          </a:stretch>
        </p:blipFill>
        <p:spPr>
          <a:xfrm>
            <a:off x="4805900" y="762700"/>
            <a:ext cx="273900" cy="273900"/>
          </a:xfrm>
          <a:prstGeom prst="rect">
            <a:avLst/>
          </a:prstGeom>
          <a:noFill/>
          <a:ln>
            <a:noFill/>
          </a:ln>
        </p:spPr>
      </p:pic>
      <p:pic>
        <p:nvPicPr>
          <p:cNvPr id="1188" name="Google Shape;1188;p77"/>
          <p:cNvPicPr preferRelativeResize="0"/>
          <p:nvPr/>
        </p:nvPicPr>
        <p:blipFill>
          <a:blip r:embed="rId6">
            <a:alphaModFix/>
          </a:blip>
          <a:stretch>
            <a:fillRect/>
          </a:stretch>
        </p:blipFill>
        <p:spPr>
          <a:xfrm>
            <a:off x="5147575" y="762700"/>
            <a:ext cx="273900" cy="273900"/>
          </a:xfrm>
          <a:prstGeom prst="rect">
            <a:avLst/>
          </a:prstGeom>
          <a:noFill/>
          <a:ln>
            <a:noFill/>
          </a:ln>
        </p:spPr>
      </p:pic>
      <p:pic>
        <p:nvPicPr>
          <p:cNvPr id="1189" name="Google Shape;1189;p77"/>
          <p:cNvPicPr preferRelativeResize="0"/>
          <p:nvPr/>
        </p:nvPicPr>
        <p:blipFill>
          <a:blip r:embed="rId5">
            <a:alphaModFix/>
          </a:blip>
          <a:stretch>
            <a:fillRect/>
          </a:stretch>
        </p:blipFill>
        <p:spPr>
          <a:xfrm>
            <a:off x="1490400" y="4502375"/>
            <a:ext cx="273900" cy="273900"/>
          </a:xfrm>
          <a:prstGeom prst="rect">
            <a:avLst/>
          </a:prstGeom>
          <a:noFill/>
          <a:ln>
            <a:noFill/>
          </a:ln>
        </p:spPr>
      </p:pic>
      <p:pic>
        <p:nvPicPr>
          <p:cNvPr id="1190" name="Google Shape;1190;p77"/>
          <p:cNvPicPr preferRelativeResize="0"/>
          <p:nvPr/>
        </p:nvPicPr>
        <p:blipFill>
          <a:blip r:embed="rId6">
            <a:alphaModFix/>
          </a:blip>
          <a:stretch>
            <a:fillRect/>
          </a:stretch>
        </p:blipFill>
        <p:spPr>
          <a:xfrm>
            <a:off x="2626950" y="4502350"/>
            <a:ext cx="273900" cy="273900"/>
          </a:xfrm>
          <a:prstGeom prst="rect">
            <a:avLst/>
          </a:prstGeom>
          <a:noFill/>
          <a:ln>
            <a:noFill/>
          </a:ln>
        </p:spPr>
      </p:pic>
      <p:pic>
        <p:nvPicPr>
          <p:cNvPr id="1191" name="Google Shape;1191;p77"/>
          <p:cNvPicPr preferRelativeResize="0"/>
          <p:nvPr/>
        </p:nvPicPr>
        <p:blipFill>
          <a:blip r:embed="rId6">
            <a:alphaModFix/>
          </a:blip>
          <a:stretch>
            <a:fillRect/>
          </a:stretch>
        </p:blipFill>
        <p:spPr>
          <a:xfrm>
            <a:off x="3730050" y="4502350"/>
            <a:ext cx="273900" cy="273900"/>
          </a:xfrm>
          <a:prstGeom prst="rect">
            <a:avLst/>
          </a:prstGeom>
          <a:noFill/>
          <a:ln>
            <a:noFill/>
          </a:ln>
        </p:spPr>
      </p:pic>
      <p:pic>
        <p:nvPicPr>
          <p:cNvPr id="1192" name="Google Shape;1192;p77"/>
          <p:cNvPicPr preferRelativeResize="0"/>
          <p:nvPr/>
        </p:nvPicPr>
        <p:blipFill>
          <a:blip r:embed="rId6">
            <a:alphaModFix/>
          </a:blip>
          <a:stretch>
            <a:fillRect/>
          </a:stretch>
        </p:blipFill>
        <p:spPr>
          <a:xfrm>
            <a:off x="6266025" y="4502350"/>
            <a:ext cx="273900" cy="273900"/>
          </a:xfrm>
          <a:prstGeom prst="rect">
            <a:avLst/>
          </a:prstGeom>
          <a:noFill/>
          <a:ln>
            <a:noFill/>
          </a:ln>
        </p:spPr>
      </p:pic>
      <p:pic>
        <p:nvPicPr>
          <p:cNvPr id="1193" name="Google Shape;1193;p77"/>
          <p:cNvPicPr preferRelativeResize="0"/>
          <p:nvPr/>
        </p:nvPicPr>
        <p:blipFill>
          <a:blip r:embed="rId6">
            <a:alphaModFix/>
          </a:blip>
          <a:stretch>
            <a:fillRect/>
          </a:stretch>
        </p:blipFill>
        <p:spPr>
          <a:xfrm>
            <a:off x="7504025" y="4502350"/>
            <a:ext cx="273900" cy="273900"/>
          </a:xfrm>
          <a:prstGeom prst="rect">
            <a:avLst/>
          </a:prstGeom>
          <a:noFill/>
          <a:ln>
            <a:noFill/>
          </a:ln>
        </p:spPr>
      </p:pic>
      <p:sp>
        <p:nvSpPr>
          <p:cNvPr id="1194" name="Google Shape;1194;p77"/>
          <p:cNvSpPr/>
          <p:nvPr/>
        </p:nvSpPr>
        <p:spPr>
          <a:xfrm rot="-1360374">
            <a:off x="1636091" y="2467075"/>
            <a:ext cx="772823" cy="209377"/>
          </a:xfrm>
          <a:prstGeom prst="rightArrow">
            <a:avLst>
              <a:gd fmla="val 50000" name="adj1"/>
              <a:gd fmla="val 83174" name="adj2"/>
            </a:avLst>
          </a:prstGeom>
          <a:solidFill>
            <a:srgbClr val="D5A6BD"/>
          </a:solidFill>
          <a:ln cap="flat" cmpd="sng" w="9525">
            <a:solidFill>
              <a:srgbClr val="A64D7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95" name="Google Shape;1195;p77"/>
          <p:cNvSpPr/>
          <p:nvPr/>
        </p:nvSpPr>
        <p:spPr>
          <a:xfrm>
            <a:off x="1170825" y="2609190"/>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194"/>
                                        </p:tgtEl>
                                        <p:attrNameLst>
                                          <p:attrName>style.visibility</p:attrName>
                                        </p:attrNameLst>
                                      </p:cBhvr>
                                      <p:to>
                                        <p:strVal val="visible"/>
                                      </p:to>
                                    </p:set>
                                    <p:animEffect filter="fade" transition="in">
                                      <p:cBhvr>
                                        <p:cTn dur="300"/>
                                        <p:tgtEl>
                                          <p:spTgt spid="1194"/>
                                        </p:tgtEl>
                                      </p:cBhvr>
                                    </p:animEffect>
                                  </p:childTnLst>
                                </p:cTn>
                              </p:par>
                              <p:par>
                                <p:cTn fill="hold" nodeType="withEffect" presetClass="entr" presetID="10" presetSubtype="0">
                                  <p:stCondLst>
                                    <p:cond delay="0"/>
                                  </p:stCondLst>
                                  <p:childTnLst>
                                    <p:set>
                                      <p:cBhvr>
                                        <p:cTn dur="1" fill="hold">
                                          <p:stCondLst>
                                            <p:cond delay="0"/>
                                          </p:stCondLst>
                                        </p:cTn>
                                        <p:tgtEl>
                                          <p:spTgt spid="1178"/>
                                        </p:tgtEl>
                                        <p:attrNameLst>
                                          <p:attrName>style.visibility</p:attrName>
                                        </p:attrNameLst>
                                      </p:cBhvr>
                                      <p:to>
                                        <p:strVal val="visible"/>
                                      </p:to>
                                    </p:set>
                                    <p:animEffect filter="fade" transition="in">
                                      <p:cBhvr>
                                        <p:cTn dur="300"/>
                                        <p:tgtEl>
                                          <p:spTgt spid="1178"/>
                                        </p:tgtEl>
                                      </p:cBhvr>
                                    </p:animEffect>
                                  </p:childTnLst>
                                </p:cTn>
                              </p:par>
                            </p:childTnLst>
                          </p:cTn>
                        </p:par>
                        <p:par>
                          <p:cTn fill="hold">
                            <p:stCondLst>
                              <p:cond delay="300"/>
                            </p:stCondLst>
                            <p:childTnLst>
                              <p:par>
                                <p:cTn fill="hold" nodeType="afterEffect" presetClass="exit" presetID="10" presetSubtype="0">
                                  <p:stCondLst>
                                    <p:cond delay="0"/>
                                  </p:stCondLst>
                                  <p:childTnLst>
                                    <p:animEffect filter="fade" transition="out">
                                      <p:cBhvr>
                                        <p:cTn dur="300"/>
                                        <p:tgtEl>
                                          <p:spTgt spid="1195"/>
                                        </p:tgtEl>
                                      </p:cBhvr>
                                    </p:animEffect>
                                    <p:set>
                                      <p:cBhvr>
                                        <p:cTn dur="1" fill="hold">
                                          <p:stCondLst>
                                            <p:cond delay="300"/>
                                          </p:stCondLst>
                                        </p:cTn>
                                        <p:tgtEl>
                                          <p:spTgt spid="1195"/>
                                        </p:tgtEl>
                                        <p:attrNameLst>
                                          <p:attrName>style.visibility</p:attrName>
                                        </p:attrNameLst>
                                      </p:cBhvr>
                                      <p:to>
                                        <p:strVal val="hidden"/>
                                      </p:to>
                                    </p:set>
                                  </p:childTnLst>
                                </p:cTn>
                              </p:par>
                            </p:childTnLst>
                          </p:cTn>
                        </p:par>
                        <p:par>
                          <p:cTn fill="hold">
                            <p:stCondLst>
                              <p:cond delay="600"/>
                            </p:stCondLst>
                            <p:childTnLst>
                              <p:par>
                                <p:cTn fill="hold" nodeType="afterEffect" presetClass="entr" presetID="10" presetSubtype="0">
                                  <p:stCondLst>
                                    <p:cond delay="0"/>
                                  </p:stCondLst>
                                  <p:childTnLst>
                                    <p:set>
                                      <p:cBhvr>
                                        <p:cTn dur="1" fill="hold">
                                          <p:stCondLst>
                                            <p:cond delay="0"/>
                                          </p:stCondLst>
                                        </p:cTn>
                                        <p:tgtEl>
                                          <p:spTgt spid="1189"/>
                                        </p:tgtEl>
                                        <p:attrNameLst>
                                          <p:attrName>style.visibility</p:attrName>
                                        </p:attrNameLst>
                                      </p:cBhvr>
                                      <p:to>
                                        <p:strVal val="visible"/>
                                      </p:to>
                                    </p:set>
                                    <p:animEffect filter="fade" transition="in">
                                      <p:cBhvr>
                                        <p:cTn dur="300"/>
                                        <p:tgtEl>
                                          <p:spTgt spid="1189"/>
                                        </p:tgtEl>
                                      </p:cBhvr>
                                    </p:animEffect>
                                  </p:childTnLst>
                                </p:cTn>
                              </p:par>
                              <p:par>
                                <p:cTn fill="hold" nodeType="withEffect" presetClass="entr" presetID="10" presetSubtype="0">
                                  <p:stCondLst>
                                    <p:cond delay="0"/>
                                  </p:stCondLst>
                                  <p:childTnLst>
                                    <p:set>
                                      <p:cBhvr>
                                        <p:cTn dur="1" fill="hold">
                                          <p:stCondLst>
                                            <p:cond delay="0"/>
                                          </p:stCondLst>
                                        </p:cTn>
                                        <p:tgtEl>
                                          <p:spTgt spid="1190"/>
                                        </p:tgtEl>
                                        <p:attrNameLst>
                                          <p:attrName>style.visibility</p:attrName>
                                        </p:attrNameLst>
                                      </p:cBhvr>
                                      <p:to>
                                        <p:strVal val="visible"/>
                                      </p:to>
                                    </p:set>
                                    <p:animEffect filter="fade" transition="in">
                                      <p:cBhvr>
                                        <p:cTn dur="300"/>
                                        <p:tgtEl>
                                          <p:spTgt spid="1190"/>
                                        </p:tgtEl>
                                      </p:cBhvr>
                                    </p:animEffect>
                                  </p:childTnLst>
                                </p:cTn>
                              </p:par>
                              <p:par>
                                <p:cTn fill="hold" nodeType="withEffect" presetClass="entr" presetID="10" presetSubtype="0">
                                  <p:stCondLst>
                                    <p:cond delay="0"/>
                                  </p:stCondLst>
                                  <p:childTnLst>
                                    <p:set>
                                      <p:cBhvr>
                                        <p:cTn dur="1" fill="hold">
                                          <p:stCondLst>
                                            <p:cond delay="0"/>
                                          </p:stCondLst>
                                        </p:cTn>
                                        <p:tgtEl>
                                          <p:spTgt spid="1191"/>
                                        </p:tgtEl>
                                        <p:attrNameLst>
                                          <p:attrName>style.visibility</p:attrName>
                                        </p:attrNameLst>
                                      </p:cBhvr>
                                      <p:to>
                                        <p:strVal val="visible"/>
                                      </p:to>
                                    </p:set>
                                    <p:animEffect filter="fade" transition="in">
                                      <p:cBhvr>
                                        <p:cTn dur="300"/>
                                        <p:tgtEl>
                                          <p:spTgt spid="1191"/>
                                        </p:tgtEl>
                                      </p:cBhvr>
                                    </p:animEffect>
                                  </p:childTnLst>
                                </p:cTn>
                              </p:par>
                              <p:par>
                                <p:cTn fill="hold" nodeType="withEffect" presetClass="entr" presetID="10" presetSubtype="0">
                                  <p:stCondLst>
                                    <p:cond delay="0"/>
                                  </p:stCondLst>
                                  <p:childTnLst>
                                    <p:set>
                                      <p:cBhvr>
                                        <p:cTn dur="1" fill="hold">
                                          <p:stCondLst>
                                            <p:cond delay="0"/>
                                          </p:stCondLst>
                                        </p:cTn>
                                        <p:tgtEl>
                                          <p:spTgt spid="1192"/>
                                        </p:tgtEl>
                                        <p:attrNameLst>
                                          <p:attrName>style.visibility</p:attrName>
                                        </p:attrNameLst>
                                      </p:cBhvr>
                                      <p:to>
                                        <p:strVal val="visible"/>
                                      </p:to>
                                    </p:set>
                                    <p:animEffect filter="fade" transition="in">
                                      <p:cBhvr>
                                        <p:cTn dur="300"/>
                                        <p:tgtEl>
                                          <p:spTgt spid="1192"/>
                                        </p:tgtEl>
                                      </p:cBhvr>
                                    </p:animEffect>
                                  </p:childTnLst>
                                </p:cTn>
                              </p:par>
                              <p:par>
                                <p:cTn fill="hold" nodeType="withEffect" presetClass="entr" presetID="10" presetSubtype="0">
                                  <p:stCondLst>
                                    <p:cond delay="0"/>
                                  </p:stCondLst>
                                  <p:childTnLst>
                                    <p:set>
                                      <p:cBhvr>
                                        <p:cTn dur="1" fill="hold">
                                          <p:stCondLst>
                                            <p:cond delay="0"/>
                                          </p:stCondLst>
                                        </p:cTn>
                                        <p:tgtEl>
                                          <p:spTgt spid="1193"/>
                                        </p:tgtEl>
                                        <p:attrNameLst>
                                          <p:attrName>style.visibility</p:attrName>
                                        </p:attrNameLst>
                                      </p:cBhvr>
                                      <p:to>
                                        <p:strVal val="visible"/>
                                      </p:to>
                                    </p:set>
                                    <p:animEffect filter="fade" transition="in">
                                      <p:cBhvr>
                                        <p:cTn dur="300"/>
                                        <p:tgtEl>
                                          <p:spTgt spid="11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9" name="Shape 1199"/>
        <p:cNvGrpSpPr/>
        <p:nvPr/>
      </p:nvGrpSpPr>
      <p:grpSpPr>
        <a:xfrm>
          <a:off x="0" y="0"/>
          <a:ext cx="0" cy="0"/>
          <a:chOff x="0" y="0"/>
          <a:chExt cx="0" cy="0"/>
        </a:xfrm>
      </p:grpSpPr>
      <p:sp>
        <p:nvSpPr>
          <p:cNvPr id="1200" name="Google Shape;1200;p78"/>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 101</a:t>
            </a:r>
            <a:endParaRPr/>
          </a:p>
        </p:txBody>
      </p:sp>
      <p:sp>
        <p:nvSpPr>
          <p:cNvPr id="1201" name="Google Shape;1201;p78"/>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1202" name="Google Shape;1202;p78"/>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1203" name="Google Shape;1203;p78"/>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1204" name="Google Shape;1204;p78"/>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05" name="Google Shape;1205;p78"/>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06" name="Google Shape;1206;p78"/>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07" name="Google Shape;1207;p78"/>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08" name="Google Shape;1208;p78"/>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09" name="Google Shape;1209;p78"/>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10" name="Google Shape;1210;p78"/>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11" name="Google Shape;1211;p78"/>
          <p:cNvSpPr/>
          <p:nvPr/>
        </p:nvSpPr>
        <p:spPr>
          <a:xfrm>
            <a:off x="528691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1212" name="Google Shape;1212;p78"/>
          <p:cNvSpPr/>
          <p:nvPr/>
        </p:nvSpPr>
        <p:spPr>
          <a:xfrm>
            <a:off x="562683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A7</a:t>
            </a:r>
            <a:endParaRPr sz="1100"/>
          </a:p>
        </p:txBody>
      </p:sp>
      <p:sp>
        <p:nvSpPr>
          <p:cNvPr id="1213" name="Google Shape;1213;p78"/>
          <p:cNvSpPr/>
          <p:nvPr/>
        </p:nvSpPr>
        <p:spPr>
          <a:xfrm>
            <a:off x="596676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A1</a:t>
            </a:r>
            <a:endParaRPr sz="1100"/>
          </a:p>
        </p:txBody>
      </p:sp>
      <p:sp>
        <p:nvSpPr>
          <p:cNvPr id="1214" name="Google Shape;1214;p78"/>
          <p:cNvSpPr/>
          <p:nvPr/>
        </p:nvSpPr>
        <p:spPr>
          <a:xfrm>
            <a:off x="442772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1215" name="Google Shape;1215;p78"/>
          <p:cNvSpPr/>
          <p:nvPr/>
        </p:nvSpPr>
        <p:spPr>
          <a:xfrm>
            <a:off x="268960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1216" name="Google Shape;1216;p78"/>
          <p:cNvSpPr/>
          <p:nvPr/>
        </p:nvSpPr>
        <p:spPr>
          <a:xfrm>
            <a:off x="303722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1217" name="Google Shape;1217;p78"/>
          <p:cNvSpPr/>
          <p:nvPr/>
        </p:nvSpPr>
        <p:spPr>
          <a:xfrm>
            <a:off x="338486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G1</a:t>
            </a:r>
            <a:endParaRPr sz="1100"/>
          </a:p>
        </p:txBody>
      </p:sp>
      <p:sp>
        <p:nvSpPr>
          <p:cNvPr id="1218" name="Google Shape;1218;p78"/>
          <p:cNvSpPr/>
          <p:nvPr/>
        </p:nvSpPr>
        <p:spPr>
          <a:xfrm>
            <a:off x="3732485"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G2</a:t>
            </a:r>
            <a:endParaRPr sz="1100"/>
          </a:p>
        </p:txBody>
      </p:sp>
      <p:sp>
        <p:nvSpPr>
          <p:cNvPr id="1219" name="Google Shape;1219;p78"/>
          <p:cNvSpPr/>
          <p:nvPr/>
        </p:nvSpPr>
        <p:spPr>
          <a:xfrm>
            <a:off x="4080110" y="1624315"/>
            <a:ext cx="273900" cy="364500"/>
          </a:xfrm>
          <a:prstGeom prst="can">
            <a:avLst>
              <a:gd fmla="val 25000" name="adj"/>
            </a:avLst>
          </a:prstGeom>
          <a:solidFill>
            <a:srgbClr val="A2C4C9"/>
          </a:solidFill>
          <a:ln cap="flat" cmpd="sng" w="19050">
            <a:solidFill>
              <a:srgbClr val="45818E"/>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G3</a:t>
            </a:r>
            <a:endParaRPr sz="1100"/>
          </a:p>
        </p:txBody>
      </p:sp>
      <p:sp>
        <p:nvSpPr>
          <p:cNvPr id="1220" name="Google Shape;1220;p78"/>
          <p:cNvSpPr txBox="1"/>
          <p:nvPr/>
        </p:nvSpPr>
        <p:spPr>
          <a:xfrm>
            <a:off x="8087700" y="1112800"/>
            <a:ext cx="789600" cy="374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dk2"/>
                </a:solidFill>
              </a:rPr>
              <a:t>Cycle 6</a:t>
            </a:r>
            <a:endParaRPr>
              <a:solidFill>
                <a:schemeClr val="dk2"/>
              </a:solidFill>
            </a:endParaRPr>
          </a:p>
        </p:txBody>
      </p:sp>
      <p:sp>
        <p:nvSpPr>
          <p:cNvPr id="1221" name="Google Shape;1221;p78"/>
          <p:cNvSpPr txBox="1"/>
          <p:nvPr/>
        </p:nvSpPr>
        <p:spPr>
          <a:xfrm>
            <a:off x="3375375" y="762700"/>
            <a:ext cx="2179500" cy="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Operations:</a:t>
            </a:r>
            <a:endParaRPr>
              <a:solidFill>
                <a:schemeClr val="dk2"/>
              </a:solidFill>
            </a:endParaRPr>
          </a:p>
        </p:txBody>
      </p:sp>
      <p:pic>
        <p:nvPicPr>
          <p:cNvPr id="1222" name="Google Shape;1222;p78"/>
          <p:cNvPicPr preferRelativeResize="0"/>
          <p:nvPr/>
        </p:nvPicPr>
        <p:blipFill>
          <a:blip r:embed="rId4">
            <a:alphaModFix/>
          </a:blip>
          <a:stretch>
            <a:fillRect/>
          </a:stretch>
        </p:blipFill>
        <p:spPr>
          <a:xfrm>
            <a:off x="4464225" y="762700"/>
            <a:ext cx="273900" cy="273900"/>
          </a:xfrm>
          <a:prstGeom prst="rect">
            <a:avLst/>
          </a:prstGeom>
          <a:noFill/>
          <a:ln>
            <a:noFill/>
          </a:ln>
        </p:spPr>
      </p:pic>
      <p:pic>
        <p:nvPicPr>
          <p:cNvPr id="1223" name="Google Shape;1223;p78"/>
          <p:cNvPicPr preferRelativeResize="0"/>
          <p:nvPr/>
        </p:nvPicPr>
        <p:blipFill>
          <a:blip r:embed="rId5">
            <a:alphaModFix/>
          </a:blip>
          <a:stretch>
            <a:fillRect/>
          </a:stretch>
        </p:blipFill>
        <p:spPr>
          <a:xfrm>
            <a:off x="4805900" y="762700"/>
            <a:ext cx="273900" cy="273900"/>
          </a:xfrm>
          <a:prstGeom prst="rect">
            <a:avLst/>
          </a:prstGeom>
          <a:noFill/>
          <a:ln>
            <a:noFill/>
          </a:ln>
        </p:spPr>
      </p:pic>
      <p:pic>
        <p:nvPicPr>
          <p:cNvPr id="1224" name="Google Shape;1224;p78"/>
          <p:cNvPicPr preferRelativeResize="0"/>
          <p:nvPr/>
        </p:nvPicPr>
        <p:blipFill>
          <a:blip r:embed="rId6">
            <a:alphaModFix/>
          </a:blip>
          <a:stretch>
            <a:fillRect/>
          </a:stretch>
        </p:blipFill>
        <p:spPr>
          <a:xfrm>
            <a:off x="5147575" y="762700"/>
            <a:ext cx="273900" cy="27390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8" name="Shape 1228"/>
        <p:cNvGrpSpPr/>
        <p:nvPr/>
      </p:nvGrpSpPr>
      <p:grpSpPr>
        <a:xfrm>
          <a:off x="0" y="0"/>
          <a:ext cx="0" cy="0"/>
          <a:chOff x="0" y="0"/>
          <a:chExt cx="0" cy="0"/>
        </a:xfrm>
      </p:grpSpPr>
      <p:sp>
        <p:nvSpPr>
          <p:cNvPr id="1229" name="Google Shape;1229;p79"/>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 101</a:t>
            </a:r>
            <a:endParaRPr/>
          </a:p>
        </p:txBody>
      </p:sp>
      <p:sp>
        <p:nvSpPr>
          <p:cNvPr id="1230" name="Google Shape;1230;p79"/>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1231" name="Google Shape;1231;p79"/>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1232" name="Google Shape;1232;p79"/>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1233" name="Google Shape;1233;p79"/>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34" name="Google Shape;1234;p79"/>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35" name="Google Shape;1235;p79"/>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36" name="Google Shape;1236;p79"/>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37" name="Google Shape;1237;p79"/>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38" name="Google Shape;1238;p79"/>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39" name="Google Shape;1239;p79"/>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40" name="Google Shape;1240;p79"/>
          <p:cNvSpPr txBox="1"/>
          <p:nvPr/>
        </p:nvSpPr>
        <p:spPr>
          <a:xfrm>
            <a:off x="8087700" y="1112800"/>
            <a:ext cx="789600" cy="374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Cycle </a:t>
            </a:r>
            <a:r>
              <a:rPr b="1" lang="en">
                <a:solidFill>
                  <a:schemeClr val="dk2"/>
                </a:solidFill>
              </a:rPr>
              <a:t>7</a:t>
            </a:r>
            <a:endParaRPr b="1">
              <a:solidFill>
                <a:schemeClr val="dk2"/>
              </a:solidFill>
            </a:endParaRPr>
          </a:p>
        </p:txBody>
      </p:sp>
      <p:sp>
        <p:nvSpPr>
          <p:cNvPr id="1241" name="Google Shape;1241;p79"/>
          <p:cNvSpPr txBox="1"/>
          <p:nvPr/>
        </p:nvSpPr>
        <p:spPr>
          <a:xfrm>
            <a:off x="3375375" y="762700"/>
            <a:ext cx="2179500" cy="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Operations:</a:t>
            </a:r>
            <a:endParaRPr>
              <a:solidFill>
                <a:schemeClr val="dk2"/>
              </a:solidFill>
            </a:endParaRPr>
          </a:p>
        </p:txBody>
      </p:sp>
      <p:pic>
        <p:nvPicPr>
          <p:cNvPr id="1242" name="Google Shape;1242;p79"/>
          <p:cNvPicPr preferRelativeResize="0"/>
          <p:nvPr/>
        </p:nvPicPr>
        <p:blipFill>
          <a:blip r:embed="rId4">
            <a:alphaModFix/>
          </a:blip>
          <a:stretch>
            <a:fillRect/>
          </a:stretch>
        </p:blipFill>
        <p:spPr>
          <a:xfrm>
            <a:off x="4464225" y="762700"/>
            <a:ext cx="273900" cy="273900"/>
          </a:xfrm>
          <a:prstGeom prst="rect">
            <a:avLst/>
          </a:prstGeom>
          <a:noFill/>
          <a:ln>
            <a:noFill/>
          </a:ln>
        </p:spPr>
      </p:pic>
      <p:pic>
        <p:nvPicPr>
          <p:cNvPr id="1243" name="Google Shape;1243;p79"/>
          <p:cNvPicPr preferRelativeResize="0"/>
          <p:nvPr/>
        </p:nvPicPr>
        <p:blipFill>
          <a:blip r:embed="rId5">
            <a:alphaModFix/>
          </a:blip>
          <a:stretch>
            <a:fillRect/>
          </a:stretch>
        </p:blipFill>
        <p:spPr>
          <a:xfrm>
            <a:off x="4805900" y="762700"/>
            <a:ext cx="273900" cy="273900"/>
          </a:xfrm>
          <a:prstGeom prst="rect">
            <a:avLst/>
          </a:prstGeom>
          <a:noFill/>
          <a:ln>
            <a:noFill/>
          </a:ln>
        </p:spPr>
      </p:pic>
      <p:pic>
        <p:nvPicPr>
          <p:cNvPr id="1244" name="Google Shape;1244;p79"/>
          <p:cNvPicPr preferRelativeResize="0"/>
          <p:nvPr/>
        </p:nvPicPr>
        <p:blipFill>
          <a:blip r:embed="rId6">
            <a:alphaModFix/>
          </a:blip>
          <a:stretch>
            <a:fillRect/>
          </a:stretch>
        </p:blipFill>
        <p:spPr>
          <a:xfrm>
            <a:off x="5147575" y="762700"/>
            <a:ext cx="273900" cy="273900"/>
          </a:xfrm>
          <a:prstGeom prst="rect">
            <a:avLst/>
          </a:prstGeom>
          <a:noFill/>
          <a:ln>
            <a:noFill/>
          </a:ln>
        </p:spPr>
      </p:pic>
      <p:sp>
        <p:nvSpPr>
          <p:cNvPr id="1245" name="Google Shape;1245;p79"/>
          <p:cNvSpPr/>
          <p:nvPr/>
        </p:nvSpPr>
        <p:spPr>
          <a:xfrm>
            <a:off x="4389750" y="1624325"/>
            <a:ext cx="364500" cy="364500"/>
          </a:xfrm>
          <a:prstGeom prst="verticalScroll">
            <a:avLst>
              <a:gd fmla="val 12500" name="adj"/>
            </a:avLst>
          </a:prstGeom>
          <a:solidFill>
            <a:schemeClr val="lt2"/>
          </a:solidFill>
          <a:ln cap="flat" cmpd="sng" w="9525">
            <a:solidFill>
              <a:schemeClr val="dk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O1</a:t>
            </a:r>
            <a:endParaRPr sz="1100"/>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9" name="Shape 1249"/>
        <p:cNvGrpSpPr/>
        <p:nvPr/>
      </p:nvGrpSpPr>
      <p:grpSpPr>
        <a:xfrm>
          <a:off x="0" y="0"/>
          <a:ext cx="0" cy="0"/>
          <a:chOff x="0" y="0"/>
          <a:chExt cx="0" cy="0"/>
        </a:xfrm>
      </p:grpSpPr>
      <p:sp>
        <p:nvSpPr>
          <p:cNvPr id="1250" name="Google Shape;1250;p80"/>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 101</a:t>
            </a:r>
            <a:endParaRPr/>
          </a:p>
        </p:txBody>
      </p:sp>
      <p:sp>
        <p:nvSpPr>
          <p:cNvPr id="1251" name="Google Shape;1251;p80"/>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1252" name="Google Shape;1252;p80"/>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1253" name="Google Shape;1253;p80"/>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1254" name="Google Shape;1254;p80"/>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55" name="Google Shape;1255;p80"/>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56" name="Google Shape;1256;p80"/>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57" name="Google Shape;1257;p80"/>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58" name="Google Shape;1258;p80"/>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59" name="Google Shape;1259;p80"/>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60" name="Google Shape;1260;p80"/>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61" name="Google Shape;1261;p80"/>
          <p:cNvSpPr txBox="1"/>
          <p:nvPr/>
        </p:nvSpPr>
        <p:spPr>
          <a:xfrm>
            <a:off x="8087700" y="1112800"/>
            <a:ext cx="789600" cy="374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Cycle </a:t>
            </a:r>
            <a:r>
              <a:rPr b="1" lang="en">
                <a:solidFill>
                  <a:schemeClr val="dk2"/>
                </a:solidFill>
              </a:rPr>
              <a:t>8</a:t>
            </a:r>
            <a:endParaRPr b="1">
              <a:solidFill>
                <a:schemeClr val="dk2"/>
              </a:solidFill>
            </a:endParaRPr>
          </a:p>
        </p:txBody>
      </p:sp>
      <p:sp>
        <p:nvSpPr>
          <p:cNvPr id="1262" name="Google Shape;1262;p80"/>
          <p:cNvSpPr txBox="1"/>
          <p:nvPr/>
        </p:nvSpPr>
        <p:spPr>
          <a:xfrm>
            <a:off x="3375375" y="762700"/>
            <a:ext cx="2179500" cy="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Operations:</a:t>
            </a:r>
            <a:endParaRPr>
              <a:solidFill>
                <a:schemeClr val="dk2"/>
              </a:solidFill>
            </a:endParaRPr>
          </a:p>
        </p:txBody>
      </p:sp>
      <p:pic>
        <p:nvPicPr>
          <p:cNvPr id="1263" name="Google Shape;1263;p80"/>
          <p:cNvPicPr preferRelativeResize="0"/>
          <p:nvPr/>
        </p:nvPicPr>
        <p:blipFill>
          <a:blip r:embed="rId4">
            <a:alphaModFix/>
          </a:blip>
          <a:stretch>
            <a:fillRect/>
          </a:stretch>
        </p:blipFill>
        <p:spPr>
          <a:xfrm>
            <a:off x="4464225" y="762700"/>
            <a:ext cx="273900" cy="273900"/>
          </a:xfrm>
          <a:prstGeom prst="rect">
            <a:avLst/>
          </a:prstGeom>
          <a:noFill/>
          <a:ln>
            <a:noFill/>
          </a:ln>
        </p:spPr>
      </p:pic>
      <p:pic>
        <p:nvPicPr>
          <p:cNvPr id="1264" name="Google Shape;1264;p80"/>
          <p:cNvPicPr preferRelativeResize="0"/>
          <p:nvPr/>
        </p:nvPicPr>
        <p:blipFill>
          <a:blip r:embed="rId5">
            <a:alphaModFix/>
          </a:blip>
          <a:stretch>
            <a:fillRect/>
          </a:stretch>
        </p:blipFill>
        <p:spPr>
          <a:xfrm>
            <a:off x="4805900" y="762700"/>
            <a:ext cx="273900" cy="273900"/>
          </a:xfrm>
          <a:prstGeom prst="rect">
            <a:avLst/>
          </a:prstGeom>
          <a:noFill/>
          <a:ln>
            <a:noFill/>
          </a:ln>
        </p:spPr>
      </p:pic>
      <p:pic>
        <p:nvPicPr>
          <p:cNvPr id="1265" name="Google Shape;1265;p80"/>
          <p:cNvPicPr preferRelativeResize="0"/>
          <p:nvPr/>
        </p:nvPicPr>
        <p:blipFill>
          <a:blip r:embed="rId6">
            <a:alphaModFix/>
          </a:blip>
          <a:stretch>
            <a:fillRect/>
          </a:stretch>
        </p:blipFill>
        <p:spPr>
          <a:xfrm>
            <a:off x="5147575" y="762700"/>
            <a:ext cx="273900" cy="273900"/>
          </a:xfrm>
          <a:prstGeom prst="rect">
            <a:avLst/>
          </a:prstGeom>
          <a:noFill/>
          <a:ln>
            <a:noFill/>
          </a:ln>
        </p:spPr>
      </p:pic>
      <p:sp>
        <p:nvSpPr>
          <p:cNvPr id="1266" name="Google Shape;1266;p80"/>
          <p:cNvSpPr/>
          <p:nvPr/>
        </p:nvSpPr>
        <p:spPr>
          <a:xfrm rot="3309617">
            <a:off x="4573330" y="2194278"/>
            <a:ext cx="563994" cy="209470"/>
          </a:xfrm>
          <a:prstGeom prst="rightArrow">
            <a:avLst>
              <a:gd fmla="val 50000" name="adj1"/>
              <a:gd fmla="val 83174" name="adj2"/>
            </a:avLst>
          </a:prstGeom>
          <a:solidFill>
            <a:srgbClr val="D5A6BD"/>
          </a:solidFill>
          <a:ln cap="flat" cmpd="sng" w="9525">
            <a:solidFill>
              <a:srgbClr val="A64D7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67" name="Google Shape;1267;p80"/>
          <p:cNvSpPr/>
          <p:nvPr/>
        </p:nvSpPr>
        <p:spPr>
          <a:xfrm>
            <a:off x="4962338" y="2609200"/>
            <a:ext cx="364500" cy="364500"/>
          </a:xfrm>
          <a:prstGeom prst="verticalScroll">
            <a:avLst>
              <a:gd fmla="val 12500" name="adj"/>
            </a:avLst>
          </a:prstGeom>
          <a:solidFill>
            <a:schemeClr val="lt2"/>
          </a:solidFill>
          <a:ln cap="flat" cmpd="sng" w="9525">
            <a:solidFill>
              <a:schemeClr val="dk2"/>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lang="en" sz="1100"/>
              <a:t>O1</a:t>
            </a:r>
            <a:endParaRPr sz="1100"/>
          </a:p>
        </p:txBody>
      </p:sp>
      <p:pic>
        <p:nvPicPr>
          <p:cNvPr id="1268" name="Google Shape;1268;p80"/>
          <p:cNvPicPr preferRelativeResize="0"/>
          <p:nvPr/>
        </p:nvPicPr>
        <p:blipFill>
          <a:blip r:embed="rId5">
            <a:alphaModFix/>
          </a:blip>
          <a:stretch>
            <a:fillRect/>
          </a:stretch>
        </p:blipFill>
        <p:spPr>
          <a:xfrm>
            <a:off x="5022875" y="4502375"/>
            <a:ext cx="273900" cy="27390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2" name="Shape 1272"/>
        <p:cNvGrpSpPr/>
        <p:nvPr/>
      </p:nvGrpSpPr>
      <p:grpSpPr>
        <a:xfrm>
          <a:off x="0" y="0"/>
          <a:ext cx="0" cy="0"/>
          <a:chOff x="0" y="0"/>
          <a:chExt cx="0" cy="0"/>
        </a:xfrm>
      </p:grpSpPr>
      <p:sp>
        <p:nvSpPr>
          <p:cNvPr id="1273" name="Google Shape;1273;p81"/>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HPC 101</a:t>
            </a:r>
            <a:endParaRPr/>
          </a:p>
        </p:txBody>
      </p:sp>
      <p:sp>
        <p:nvSpPr>
          <p:cNvPr id="1274" name="Google Shape;1274;p81"/>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1275" name="Google Shape;1275;p81"/>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1276" name="Google Shape;1276;p81"/>
          <p:cNvPicPr preferRelativeResize="0"/>
          <p:nvPr/>
        </p:nvPicPr>
        <p:blipFill>
          <a:blip r:embed="rId3">
            <a:alphaModFix/>
          </a:blip>
          <a:stretch>
            <a:fillRect/>
          </a:stretch>
        </p:blipFill>
        <p:spPr>
          <a:xfrm>
            <a:off x="1042357" y="1112800"/>
            <a:ext cx="7059285" cy="3357299"/>
          </a:xfrm>
          <a:prstGeom prst="rect">
            <a:avLst/>
          </a:prstGeom>
          <a:noFill/>
          <a:ln>
            <a:noFill/>
          </a:ln>
        </p:spPr>
      </p:pic>
      <p:sp>
        <p:nvSpPr>
          <p:cNvPr id="1277" name="Google Shape;1277;p81"/>
          <p:cNvSpPr/>
          <p:nvPr/>
        </p:nvSpPr>
        <p:spPr>
          <a:xfrm>
            <a:off x="1886175" y="1112800"/>
            <a:ext cx="5157900" cy="476100"/>
          </a:xfrm>
          <a:prstGeom prst="roundRect">
            <a:avLst>
              <a:gd fmla="val 16667" name="adj"/>
            </a:avLst>
          </a:prstGeom>
          <a:no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78" name="Google Shape;1278;p81"/>
          <p:cNvSpPr/>
          <p:nvPr/>
        </p:nvSpPr>
        <p:spPr>
          <a:xfrm>
            <a:off x="1042350" y="2924800"/>
            <a:ext cx="11700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79" name="Google Shape;1279;p81"/>
          <p:cNvSpPr/>
          <p:nvPr/>
        </p:nvSpPr>
        <p:spPr>
          <a:xfrm>
            <a:off x="22123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80" name="Google Shape;1280;p81"/>
          <p:cNvSpPr/>
          <p:nvPr/>
        </p:nvSpPr>
        <p:spPr>
          <a:xfrm>
            <a:off x="3315450" y="2924800"/>
            <a:ext cx="1103100" cy="1545300"/>
          </a:xfrm>
          <a:prstGeom prst="roundRect">
            <a:avLst>
              <a:gd fmla="val 16667" name="adj"/>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81" name="Google Shape;1281;p81"/>
          <p:cNvSpPr/>
          <p:nvPr/>
        </p:nvSpPr>
        <p:spPr>
          <a:xfrm>
            <a:off x="4608275" y="2924800"/>
            <a:ext cx="1103100" cy="1545300"/>
          </a:xfrm>
          <a:prstGeom prst="roundRect">
            <a:avLst>
              <a:gd fmla="val 16667"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82" name="Google Shape;1282;p81"/>
          <p:cNvSpPr/>
          <p:nvPr/>
        </p:nvSpPr>
        <p:spPr>
          <a:xfrm>
            <a:off x="5870625" y="2924800"/>
            <a:ext cx="10647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83" name="Google Shape;1283;p81"/>
          <p:cNvSpPr/>
          <p:nvPr/>
        </p:nvSpPr>
        <p:spPr>
          <a:xfrm>
            <a:off x="7174775" y="2924800"/>
            <a:ext cx="932400" cy="1545300"/>
          </a:xfrm>
          <a:prstGeom prst="roundRect">
            <a:avLst>
              <a:gd fmla="val 16667" name="adj"/>
            </a:avLst>
          </a:prstGeom>
          <a:no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84" name="Google Shape;1284;p81"/>
          <p:cNvSpPr txBox="1"/>
          <p:nvPr/>
        </p:nvSpPr>
        <p:spPr>
          <a:xfrm>
            <a:off x="8087700" y="1112800"/>
            <a:ext cx="789600" cy="3744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Cycle </a:t>
            </a:r>
            <a:r>
              <a:rPr b="1" lang="en">
                <a:solidFill>
                  <a:schemeClr val="dk2"/>
                </a:solidFill>
              </a:rPr>
              <a:t>9</a:t>
            </a:r>
            <a:endParaRPr b="1">
              <a:solidFill>
                <a:schemeClr val="dk2"/>
              </a:solidFill>
            </a:endParaRPr>
          </a:p>
        </p:txBody>
      </p:sp>
      <p:sp>
        <p:nvSpPr>
          <p:cNvPr id="1285" name="Google Shape;1285;p81"/>
          <p:cNvSpPr txBox="1"/>
          <p:nvPr/>
        </p:nvSpPr>
        <p:spPr>
          <a:xfrm>
            <a:off x="3375375" y="762700"/>
            <a:ext cx="2179500" cy="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Operations:</a:t>
            </a:r>
            <a:endParaRPr>
              <a:solidFill>
                <a:schemeClr val="dk2"/>
              </a:solidFill>
            </a:endParaRPr>
          </a:p>
        </p:txBody>
      </p:sp>
      <p:pic>
        <p:nvPicPr>
          <p:cNvPr id="1286" name="Google Shape;1286;p81"/>
          <p:cNvPicPr preferRelativeResize="0"/>
          <p:nvPr/>
        </p:nvPicPr>
        <p:blipFill>
          <a:blip r:embed="rId4">
            <a:alphaModFix/>
          </a:blip>
          <a:stretch>
            <a:fillRect/>
          </a:stretch>
        </p:blipFill>
        <p:spPr>
          <a:xfrm>
            <a:off x="4464225" y="762700"/>
            <a:ext cx="273900" cy="273900"/>
          </a:xfrm>
          <a:prstGeom prst="rect">
            <a:avLst/>
          </a:prstGeom>
          <a:noFill/>
          <a:ln>
            <a:noFill/>
          </a:ln>
        </p:spPr>
      </p:pic>
      <p:pic>
        <p:nvPicPr>
          <p:cNvPr id="1287" name="Google Shape;1287;p81"/>
          <p:cNvPicPr preferRelativeResize="0"/>
          <p:nvPr/>
        </p:nvPicPr>
        <p:blipFill>
          <a:blip r:embed="rId5">
            <a:alphaModFix/>
          </a:blip>
          <a:stretch>
            <a:fillRect/>
          </a:stretch>
        </p:blipFill>
        <p:spPr>
          <a:xfrm>
            <a:off x="4805900" y="762700"/>
            <a:ext cx="273900" cy="273900"/>
          </a:xfrm>
          <a:prstGeom prst="rect">
            <a:avLst/>
          </a:prstGeom>
          <a:noFill/>
          <a:ln>
            <a:noFill/>
          </a:ln>
        </p:spPr>
      </p:pic>
      <p:pic>
        <p:nvPicPr>
          <p:cNvPr id="1288" name="Google Shape;1288;p81"/>
          <p:cNvPicPr preferRelativeResize="0"/>
          <p:nvPr/>
        </p:nvPicPr>
        <p:blipFill>
          <a:blip r:embed="rId6">
            <a:alphaModFix/>
          </a:blip>
          <a:stretch>
            <a:fillRect/>
          </a:stretch>
        </p:blipFill>
        <p:spPr>
          <a:xfrm>
            <a:off x="5147575" y="762700"/>
            <a:ext cx="273900" cy="273900"/>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2" name="Shape 1292"/>
        <p:cNvGrpSpPr/>
        <p:nvPr/>
      </p:nvGrpSpPr>
      <p:grpSpPr>
        <a:xfrm>
          <a:off x="0" y="0"/>
          <a:ext cx="0" cy="0"/>
          <a:chOff x="0" y="0"/>
          <a:chExt cx="0" cy="0"/>
        </a:xfrm>
      </p:grpSpPr>
      <p:sp>
        <p:nvSpPr>
          <p:cNvPr id="1293" name="Google Shape;1293;p82"/>
          <p:cNvSpPr txBox="1"/>
          <p:nvPr>
            <p:ph type="title"/>
          </p:nvPr>
        </p:nvSpPr>
        <p:spPr>
          <a:xfrm>
            <a:off x="279400" y="547850"/>
            <a:ext cx="8598000" cy="39222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
              <a:t>Performance Profiling</a:t>
            </a:r>
            <a:endParaRPr/>
          </a:p>
        </p:txBody>
      </p:sp>
      <p:sp>
        <p:nvSpPr>
          <p:cNvPr id="1294" name="Google Shape;1294;p82"/>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8" name="Shape 1298"/>
        <p:cNvGrpSpPr/>
        <p:nvPr/>
      </p:nvGrpSpPr>
      <p:grpSpPr>
        <a:xfrm>
          <a:off x="0" y="0"/>
          <a:ext cx="0" cy="0"/>
          <a:chOff x="0" y="0"/>
          <a:chExt cx="0" cy="0"/>
        </a:xfrm>
      </p:grpSpPr>
      <p:sp>
        <p:nvSpPr>
          <p:cNvPr id="1299" name="Google Shape;1299;p83"/>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Performance profiling</a:t>
            </a:r>
            <a:endParaRPr/>
          </a:p>
        </p:txBody>
      </p:sp>
      <p:sp>
        <p:nvSpPr>
          <p:cNvPr id="1300" name="Google Shape;1300;p83"/>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1301" name="Google Shape;1301;p83"/>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1302" name="Google Shape;1302;p83"/>
          <p:cNvPicPr preferRelativeResize="0"/>
          <p:nvPr/>
        </p:nvPicPr>
        <p:blipFill>
          <a:blip r:embed="rId3">
            <a:alphaModFix/>
          </a:blip>
          <a:stretch>
            <a:fillRect/>
          </a:stretch>
        </p:blipFill>
        <p:spPr>
          <a:xfrm>
            <a:off x="1539130" y="1112800"/>
            <a:ext cx="5851982" cy="3357300"/>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6" name="Shape 1306"/>
        <p:cNvGrpSpPr/>
        <p:nvPr/>
      </p:nvGrpSpPr>
      <p:grpSpPr>
        <a:xfrm>
          <a:off x="0" y="0"/>
          <a:ext cx="0" cy="0"/>
          <a:chOff x="0" y="0"/>
          <a:chExt cx="0" cy="0"/>
        </a:xfrm>
      </p:grpSpPr>
      <p:sp>
        <p:nvSpPr>
          <p:cNvPr id="1307" name="Google Shape;1307;p84"/>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Performance profiling</a:t>
            </a:r>
            <a:endParaRPr/>
          </a:p>
        </p:txBody>
      </p:sp>
      <p:sp>
        <p:nvSpPr>
          <p:cNvPr id="1308" name="Google Shape;1308;p84"/>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rPr lang="en"/>
              <a:t>Tools to use:</a:t>
            </a:r>
            <a:endParaRPr/>
          </a:p>
        </p:txBody>
      </p:sp>
      <p:sp>
        <p:nvSpPr>
          <p:cNvPr id="1309" name="Google Shape;1309;p84"/>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2"/>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Climate is changing..</a:t>
            </a:r>
            <a:endParaRPr/>
          </a:p>
        </p:txBody>
      </p:sp>
      <p:sp>
        <p:nvSpPr>
          <p:cNvPr id="137" name="Google Shape;137;p22"/>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pic>
        <p:nvPicPr>
          <p:cNvPr id="138" name="Google Shape;138;p22"/>
          <p:cNvPicPr preferRelativeResize="0"/>
          <p:nvPr/>
        </p:nvPicPr>
        <p:blipFill>
          <a:blip r:embed="rId3">
            <a:alphaModFix/>
          </a:blip>
          <a:stretch>
            <a:fillRect/>
          </a:stretch>
        </p:blipFill>
        <p:spPr>
          <a:xfrm>
            <a:off x="3555673" y="1152475"/>
            <a:ext cx="5276626" cy="3416399"/>
          </a:xfrm>
          <a:prstGeom prst="rect">
            <a:avLst/>
          </a:prstGeom>
          <a:noFill/>
          <a:ln>
            <a:noFill/>
          </a:ln>
        </p:spPr>
      </p:pic>
      <p:pic>
        <p:nvPicPr>
          <p:cNvPr id="139" name="Google Shape;139;p22"/>
          <p:cNvPicPr preferRelativeResize="0"/>
          <p:nvPr/>
        </p:nvPicPr>
        <p:blipFill>
          <a:blip r:embed="rId4">
            <a:alphaModFix/>
          </a:blip>
          <a:stretch>
            <a:fillRect/>
          </a:stretch>
        </p:blipFill>
        <p:spPr>
          <a:xfrm>
            <a:off x="311700" y="1427950"/>
            <a:ext cx="2865474" cy="2865475"/>
          </a:xfrm>
          <a:prstGeom prst="rect">
            <a:avLst/>
          </a:prstGeom>
          <a:noFill/>
          <a:ln>
            <a:noFill/>
          </a:ln>
        </p:spPr>
      </p:pic>
      <p:pic>
        <p:nvPicPr>
          <p:cNvPr id="140" name="Google Shape;140;p22"/>
          <p:cNvPicPr preferRelativeResize="0"/>
          <p:nvPr/>
        </p:nvPicPr>
        <p:blipFill>
          <a:blip r:embed="rId5">
            <a:alphaModFix/>
          </a:blip>
          <a:stretch>
            <a:fillRect/>
          </a:stretch>
        </p:blipFill>
        <p:spPr>
          <a:xfrm>
            <a:off x="2294397" y="1152500"/>
            <a:ext cx="4555190" cy="3416400"/>
          </a:xfrm>
          <a:prstGeom prst="rect">
            <a:avLst/>
          </a:prstGeom>
          <a:noFill/>
          <a:ln>
            <a:noFill/>
          </a:ln>
        </p:spPr>
      </p:pic>
      <p:sp>
        <p:nvSpPr>
          <p:cNvPr id="141" name="Google Shape;141;p22"/>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3" name="Shape 1313"/>
        <p:cNvGrpSpPr/>
        <p:nvPr/>
      </p:nvGrpSpPr>
      <p:grpSpPr>
        <a:xfrm>
          <a:off x="0" y="0"/>
          <a:ext cx="0" cy="0"/>
          <a:chOff x="0" y="0"/>
          <a:chExt cx="0" cy="0"/>
        </a:xfrm>
      </p:grpSpPr>
      <p:sp>
        <p:nvSpPr>
          <p:cNvPr id="1314" name="Google Shape;1314;p85"/>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Performance profiling</a:t>
            </a:r>
            <a:endParaRPr/>
          </a:p>
        </p:txBody>
      </p:sp>
      <p:sp>
        <p:nvSpPr>
          <p:cNvPr id="1315" name="Google Shape;1315;p85"/>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rPr lang="en"/>
              <a:t>Tools to use:</a:t>
            </a:r>
            <a:endParaRPr/>
          </a:p>
          <a:p>
            <a:pPr indent="-317500" lvl="0" marL="457200" rtl="0" algn="l">
              <a:spcBef>
                <a:spcPts val="400"/>
              </a:spcBef>
              <a:spcAft>
                <a:spcPts val="0"/>
              </a:spcAft>
              <a:buSzPts val="1400"/>
              <a:buChar char="-"/>
            </a:pPr>
            <a:r>
              <a:rPr lang="en"/>
              <a:t>GPU → Depends on platform!</a:t>
            </a:r>
            <a:endParaRPr/>
          </a:p>
        </p:txBody>
      </p:sp>
      <p:sp>
        <p:nvSpPr>
          <p:cNvPr id="1316" name="Google Shape;1316;p85"/>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1317" name="Google Shape;1317;p85"/>
          <p:cNvPicPr preferRelativeResize="0"/>
          <p:nvPr/>
        </p:nvPicPr>
        <p:blipFill>
          <a:blip r:embed="rId3">
            <a:alphaModFix/>
          </a:blip>
          <a:stretch>
            <a:fillRect/>
          </a:stretch>
        </p:blipFill>
        <p:spPr>
          <a:xfrm>
            <a:off x="1835613" y="2110051"/>
            <a:ext cx="2421824" cy="1362800"/>
          </a:xfrm>
          <a:prstGeom prst="rect">
            <a:avLst/>
          </a:prstGeom>
          <a:noFill/>
          <a:ln>
            <a:noFill/>
          </a:ln>
        </p:spPr>
      </p:pic>
      <p:pic>
        <p:nvPicPr>
          <p:cNvPr id="1318" name="Google Shape;1318;p85"/>
          <p:cNvPicPr preferRelativeResize="0"/>
          <p:nvPr/>
        </p:nvPicPr>
        <p:blipFill>
          <a:blip r:embed="rId4">
            <a:alphaModFix/>
          </a:blip>
          <a:stretch>
            <a:fillRect/>
          </a:stretch>
        </p:blipFill>
        <p:spPr>
          <a:xfrm>
            <a:off x="4898435" y="2110050"/>
            <a:ext cx="2422755" cy="136280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2" name="Shape 1322"/>
        <p:cNvGrpSpPr/>
        <p:nvPr/>
      </p:nvGrpSpPr>
      <p:grpSpPr>
        <a:xfrm>
          <a:off x="0" y="0"/>
          <a:ext cx="0" cy="0"/>
          <a:chOff x="0" y="0"/>
          <a:chExt cx="0" cy="0"/>
        </a:xfrm>
      </p:grpSpPr>
      <p:sp>
        <p:nvSpPr>
          <p:cNvPr id="1323" name="Google Shape;1323;p86"/>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Performance profiling</a:t>
            </a:r>
            <a:endParaRPr/>
          </a:p>
        </p:txBody>
      </p:sp>
      <p:sp>
        <p:nvSpPr>
          <p:cNvPr id="1324" name="Google Shape;1324;p86"/>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rPr lang="en"/>
              <a:t>Tools to use:</a:t>
            </a:r>
            <a:endParaRPr/>
          </a:p>
          <a:p>
            <a:pPr indent="-317500" lvl="0" marL="457200" rtl="0" algn="l">
              <a:spcBef>
                <a:spcPts val="400"/>
              </a:spcBef>
              <a:spcAft>
                <a:spcPts val="0"/>
              </a:spcAft>
              <a:buSzPts val="1400"/>
              <a:buChar char="-"/>
            </a:pPr>
            <a:r>
              <a:rPr lang="en"/>
              <a:t>GPU → </a:t>
            </a:r>
            <a:r>
              <a:rPr lang="en"/>
              <a:t>Depends on platform!</a:t>
            </a:r>
            <a:endParaRPr/>
          </a:p>
          <a:p>
            <a:pPr indent="-317500" lvl="0" marL="457200" rtl="0" algn="l">
              <a:spcBef>
                <a:spcPts val="0"/>
              </a:spcBef>
              <a:spcAft>
                <a:spcPts val="0"/>
              </a:spcAft>
              <a:buSzPts val="1400"/>
              <a:buChar char="-"/>
            </a:pPr>
            <a:r>
              <a:rPr lang="en"/>
              <a:t>CPU → Extrae &amp; Paraver</a:t>
            </a:r>
            <a:endParaRPr/>
          </a:p>
        </p:txBody>
      </p:sp>
      <p:sp>
        <p:nvSpPr>
          <p:cNvPr id="1325" name="Google Shape;1325;p86"/>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1326" name="Google Shape;1326;p86"/>
          <p:cNvPicPr preferRelativeResize="0"/>
          <p:nvPr/>
        </p:nvPicPr>
        <p:blipFill>
          <a:blip r:embed="rId3">
            <a:alphaModFix/>
          </a:blip>
          <a:stretch>
            <a:fillRect/>
          </a:stretch>
        </p:blipFill>
        <p:spPr>
          <a:xfrm>
            <a:off x="2947175" y="1792975"/>
            <a:ext cx="3262450" cy="1996950"/>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0" name="Shape 1330"/>
        <p:cNvGrpSpPr/>
        <p:nvPr/>
      </p:nvGrpSpPr>
      <p:grpSpPr>
        <a:xfrm>
          <a:off x="0" y="0"/>
          <a:ext cx="0" cy="0"/>
          <a:chOff x="0" y="0"/>
          <a:chExt cx="0" cy="0"/>
        </a:xfrm>
      </p:grpSpPr>
      <p:sp>
        <p:nvSpPr>
          <p:cNvPr id="1331" name="Google Shape;1331;p87"/>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CPU Profiling</a:t>
            </a:r>
            <a:endParaRPr/>
          </a:p>
        </p:txBody>
      </p:sp>
      <p:sp>
        <p:nvSpPr>
          <p:cNvPr id="1332" name="Google Shape;1332;p87"/>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rPr lang="en"/>
              <a:t>CPU M</a:t>
            </a:r>
            <a:r>
              <a:rPr lang="en"/>
              <a:t>odelfactors</a:t>
            </a:r>
            <a:endParaRPr/>
          </a:p>
        </p:txBody>
      </p:sp>
      <p:pic>
        <p:nvPicPr>
          <p:cNvPr id="1333" name="Google Shape;1333;p87"/>
          <p:cNvPicPr preferRelativeResize="0"/>
          <p:nvPr/>
        </p:nvPicPr>
        <p:blipFill>
          <a:blip r:embed="rId3">
            <a:alphaModFix/>
          </a:blip>
          <a:stretch>
            <a:fillRect/>
          </a:stretch>
        </p:blipFill>
        <p:spPr>
          <a:xfrm>
            <a:off x="431675" y="1802813"/>
            <a:ext cx="4140332" cy="1977275"/>
          </a:xfrm>
          <a:prstGeom prst="rect">
            <a:avLst/>
          </a:prstGeom>
          <a:noFill/>
          <a:ln>
            <a:noFill/>
          </a:ln>
        </p:spPr>
      </p:pic>
      <p:pic>
        <p:nvPicPr>
          <p:cNvPr id="1334" name="Google Shape;1334;p87"/>
          <p:cNvPicPr preferRelativeResize="0"/>
          <p:nvPr/>
        </p:nvPicPr>
        <p:blipFill>
          <a:blip r:embed="rId4">
            <a:alphaModFix/>
          </a:blip>
          <a:stretch>
            <a:fillRect/>
          </a:stretch>
        </p:blipFill>
        <p:spPr>
          <a:xfrm>
            <a:off x="4737075" y="1777922"/>
            <a:ext cx="4140325" cy="2027066"/>
          </a:xfrm>
          <a:prstGeom prst="rect">
            <a:avLst/>
          </a:prstGeom>
          <a:noFill/>
          <a:ln>
            <a:noFill/>
          </a:ln>
        </p:spPr>
      </p:pic>
      <p:pic>
        <p:nvPicPr>
          <p:cNvPr id="1335" name="Google Shape;1335;p87"/>
          <p:cNvPicPr preferRelativeResize="0"/>
          <p:nvPr/>
        </p:nvPicPr>
        <p:blipFill>
          <a:blip r:embed="rId5">
            <a:alphaModFix/>
          </a:blip>
          <a:stretch>
            <a:fillRect/>
          </a:stretch>
        </p:blipFill>
        <p:spPr>
          <a:xfrm>
            <a:off x="2393449" y="589500"/>
            <a:ext cx="328575" cy="328600"/>
          </a:xfrm>
          <a:prstGeom prst="rect">
            <a:avLst/>
          </a:prstGeom>
          <a:noFill/>
          <a:ln>
            <a:noFill/>
          </a:ln>
        </p:spPr>
      </p:pic>
      <p:sp>
        <p:nvSpPr>
          <p:cNvPr id="1336" name="Google Shape;1336;p87"/>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0" name="Shape 1340"/>
        <p:cNvGrpSpPr/>
        <p:nvPr/>
      </p:nvGrpSpPr>
      <p:grpSpPr>
        <a:xfrm>
          <a:off x="0" y="0"/>
          <a:ext cx="0" cy="0"/>
          <a:chOff x="0" y="0"/>
          <a:chExt cx="0" cy="0"/>
        </a:xfrm>
      </p:grpSpPr>
      <p:sp>
        <p:nvSpPr>
          <p:cNvPr id="1341" name="Google Shape;1341;p88"/>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CPU Profiling</a:t>
            </a:r>
            <a:endParaRPr/>
          </a:p>
        </p:txBody>
      </p:sp>
      <p:sp>
        <p:nvSpPr>
          <p:cNvPr id="1342" name="Google Shape;1342;p88"/>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rPr lang="en"/>
              <a:t>CPU Modelfactors</a:t>
            </a:r>
            <a:endParaRPr/>
          </a:p>
        </p:txBody>
      </p:sp>
      <p:pic>
        <p:nvPicPr>
          <p:cNvPr id="1343" name="Google Shape;1343;p88"/>
          <p:cNvPicPr preferRelativeResize="0"/>
          <p:nvPr/>
        </p:nvPicPr>
        <p:blipFill>
          <a:blip r:embed="rId3">
            <a:alphaModFix/>
          </a:blip>
          <a:stretch>
            <a:fillRect/>
          </a:stretch>
        </p:blipFill>
        <p:spPr>
          <a:xfrm>
            <a:off x="431675" y="1802813"/>
            <a:ext cx="4140332" cy="1977275"/>
          </a:xfrm>
          <a:prstGeom prst="rect">
            <a:avLst/>
          </a:prstGeom>
          <a:noFill/>
          <a:ln>
            <a:noFill/>
          </a:ln>
        </p:spPr>
      </p:pic>
      <p:pic>
        <p:nvPicPr>
          <p:cNvPr id="1344" name="Google Shape;1344;p88"/>
          <p:cNvPicPr preferRelativeResize="0"/>
          <p:nvPr/>
        </p:nvPicPr>
        <p:blipFill>
          <a:blip r:embed="rId4">
            <a:alphaModFix/>
          </a:blip>
          <a:stretch>
            <a:fillRect/>
          </a:stretch>
        </p:blipFill>
        <p:spPr>
          <a:xfrm>
            <a:off x="4737075" y="1777922"/>
            <a:ext cx="4140325" cy="2027066"/>
          </a:xfrm>
          <a:prstGeom prst="rect">
            <a:avLst/>
          </a:prstGeom>
          <a:noFill/>
          <a:ln>
            <a:noFill/>
          </a:ln>
        </p:spPr>
      </p:pic>
      <p:pic>
        <p:nvPicPr>
          <p:cNvPr id="1345" name="Google Shape;1345;p88"/>
          <p:cNvPicPr preferRelativeResize="0"/>
          <p:nvPr/>
        </p:nvPicPr>
        <p:blipFill>
          <a:blip r:embed="rId5">
            <a:alphaModFix/>
          </a:blip>
          <a:stretch>
            <a:fillRect/>
          </a:stretch>
        </p:blipFill>
        <p:spPr>
          <a:xfrm>
            <a:off x="2393449" y="589500"/>
            <a:ext cx="328575" cy="328600"/>
          </a:xfrm>
          <a:prstGeom prst="rect">
            <a:avLst/>
          </a:prstGeom>
          <a:noFill/>
          <a:ln>
            <a:noFill/>
          </a:ln>
        </p:spPr>
      </p:pic>
      <p:sp>
        <p:nvSpPr>
          <p:cNvPr id="1346" name="Google Shape;1346;p88"/>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347" name="Google Shape;1347;p88"/>
          <p:cNvSpPr/>
          <p:nvPr/>
        </p:nvSpPr>
        <p:spPr>
          <a:xfrm>
            <a:off x="431675" y="1983550"/>
            <a:ext cx="904800" cy="2601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48" name="Google Shape;1348;p88"/>
          <p:cNvSpPr/>
          <p:nvPr/>
        </p:nvSpPr>
        <p:spPr>
          <a:xfrm>
            <a:off x="2105369" y="1777925"/>
            <a:ext cx="904800" cy="2601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49" name="Google Shape;1349;p88"/>
          <p:cNvSpPr/>
          <p:nvPr/>
        </p:nvSpPr>
        <p:spPr>
          <a:xfrm>
            <a:off x="3010169" y="1777925"/>
            <a:ext cx="952200" cy="2601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50" name="Google Shape;1350;p88"/>
          <p:cNvSpPr/>
          <p:nvPr/>
        </p:nvSpPr>
        <p:spPr>
          <a:xfrm>
            <a:off x="6581175" y="1723450"/>
            <a:ext cx="847500" cy="2601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51" name="Google Shape;1351;p88"/>
          <p:cNvSpPr/>
          <p:nvPr/>
        </p:nvSpPr>
        <p:spPr>
          <a:xfrm>
            <a:off x="7433661" y="1723450"/>
            <a:ext cx="847500" cy="2601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5" name="Shape 1355"/>
        <p:cNvGrpSpPr/>
        <p:nvPr/>
      </p:nvGrpSpPr>
      <p:grpSpPr>
        <a:xfrm>
          <a:off x="0" y="0"/>
          <a:ext cx="0" cy="0"/>
          <a:chOff x="0" y="0"/>
          <a:chExt cx="0" cy="0"/>
        </a:xfrm>
      </p:grpSpPr>
      <p:sp>
        <p:nvSpPr>
          <p:cNvPr id="1356" name="Google Shape;1356;p89"/>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CPU Profiling</a:t>
            </a:r>
            <a:endParaRPr/>
          </a:p>
        </p:txBody>
      </p:sp>
      <p:sp>
        <p:nvSpPr>
          <p:cNvPr id="1357" name="Google Shape;1357;p89"/>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rPr lang="en"/>
              <a:t>CPU Modelfactors</a:t>
            </a:r>
            <a:endParaRPr/>
          </a:p>
        </p:txBody>
      </p:sp>
      <p:pic>
        <p:nvPicPr>
          <p:cNvPr id="1358" name="Google Shape;1358;p89"/>
          <p:cNvPicPr preferRelativeResize="0"/>
          <p:nvPr/>
        </p:nvPicPr>
        <p:blipFill>
          <a:blip r:embed="rId3">
            <a:alphaModFix/>
          </a:blip>
          <a:stretch>
            <a:fillRect/>
          </a:stretch>
        </p:blipFill>
        <p:spPr>
          <a:xfrm>
            <a:off x="431675" y="1802813"/>
            <a:ext cx="4140332" cy="1977275"/>
          </a:xfrm>
          <a:prstGeom prst="rect">
            <a:avLst/>
          </a:prstGeom>
          <a:noFill/>
          <a:ln>
            <a:noFill/>
          </a:ln>
        </p:spPr>
      </p:pic>
      <p:pic>
        <p:nvPicPr>
          <p:cNvPr id="1359" name="Google Shape;1359;p89"/>
          <p:cNvPicPr preferRelativeResize="0"/>
          <p:nvPr/>
        </p:nvPicPr>
        <p:blipFill>
          <a:blip r:embed="rId4">
            <a:alphaModFix/>
          </a:blip>
          <a:stretch>
            <a:fillRect/>
          </a:stretch>
        </p:blipFill>
        <p:spPr>
          <a:xfrm>
            <a:off x="4737075" y="1777922"/>
            <a:ext cx="4140325" cy="2027066"/>
          </a:xfrm>
          <a:prstGeom prst="rect">
            <a:avLst/>
          </a:prstGeom>
          <a:noFill/>
          <a:ln>
            <a:noFill/>
          </a:ln>
        </p:spPr>
      </p:pic>
      <p:pic>
        <p:nvPicPr>
          <p:cNvPr id="1360" name="Google Shape;1360;p89"/>
          <p:cNvPicPr preferRelativeResize="0"/>
          <p:nvPr/>
        </p:nvPicPr>
        <p:blipFill>
          <a:blip r:embed="rId5">
            <a:alphaModFix/>
          </a:blip>
          <a:stretch>
            <a:fillRect/>
          </a:stretch>
        </p:blipFill>
        <p:spPr>
          <a:xfrm>
            <a:off x="2393449" y="589500"/>
            <a:ext cx="328575" cy="328600"/>
          </a:xfrm>
          <a:prstGeom prst="rect">
            <a:avLst/>
          </a:prstGeom>
          <a:noFill/>
          <a:ln>
            <a:noFill/>
          </a:ln>
        </p:spPr>
      </p:pic>
      <p:sp>
        <p:nvSpPr>
          <p:cNvPr id="1361" name="Google Shape;1361;p89"/>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362" name="Google Shape;1362;p89"/>
          <p:cNvSpPr/>
          <p:nvPr/>
        </p:nvSpPr>
        <p:spPr>
          <a:xfrm>
            <a:off x="452777" y="2194566"/>
            <a:ext cx="996300" cy="2601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63" name="Google Shape;1363;p89"/>
          <p:cNvSpPr/>
          <p:nvPr/>
        </p:nvSpPr>
        <p:spPr>
          <a:xfrm>
            <a:off x="452775" y="2804175"/>
            <a:ext cx="1291500" cy="2601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64" name="Google Shape;1364;p89"/>
          <p:cNvSpPr/>
          <p:nvPr/>
        </p:nvSpPr>
        <p:spPr>
          <a:xfrm>
            <a:off x="4737075" y="1934475"/>
            <a:ext cx="1262700" cy="2601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8" name="Shape 1368"/>
        <p:cNvGrpSpPr/>
        <p:nvPr/>
      </p:nvGrpSpPr>
      <p:grpSpPr>
        <a:xfrm>
          <a:off x="0" y="0"/>
          <a:ext cx="0" cy="0"/>
          <a:chOff x="0" y="0"/>
          <a:chExt cx="0" cy="0"/>
        </a:xfrm>
      </p:grpSpPr>
      <p:sp>
        <p:nvSpPr>
          <p:cNvPr id="1369" name="Google Shape;1369;p90"/>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CPU Profiling</a:t>
            </a:r>
            <a:endParaRPr/>
          </a:p>
        </p:txBody>
      </p:sp>
      <p:sp>
        <p:nvSpPr>
          <p:cNvPr id="1370" name="Google Shape;1370;p90"/>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rPr lang="en"/>
              <a:t>CPU Modelfactors</a:t>
            </a:r>
            <a:endParaRPr/>
          </a:p>
        </p:txBody>
      </p:sp>
      <p:pic>
        <p:nvPicPr>
          <p:cNvPr id="1371" name="Google Shape;1371;p90"/>
          <p:cNvPicPr preferRelativeResize="0"/>
          <p:nvPr/>
        </p:nvPicPr>
        <p:blipFill>
          <a:blip r:embed="rId3">
            <a:alphaModFix/>
          </a:blip>
          <a:stretch>
            <a:fillRect/>
          </a:stretch>
        </p:blipFill>
        <p:spPr>
          <a:xfrm>
            <a:off x="431675" y="1802813"/>
            <a:ext cx="4140332" cy="1977275"/>
          </a:xfrm>
          <a:prstGeom prst="rect">
            <a:avLst/>
          </a:prstGeom>
          <a:noFill/>
          <a:ln>
            <a:noFill/>
          </a:ln>
        </p:spPr>
      </p:pic>
      <p:pic>
        <p:nvPicPr>
          <p:cNvPr id="1372" name="Google Shape;1372;p90"/>
          <p:cNvPicPr preferRelativeResize="0"/>
          <p:nvPr/>
        </p:nvPicPr>
        <p:blipFill>
          <a:blip r:embed="rId4">
            <a:alphaModFix/>
          </a:blip>
          <a:stretch>
            <a:fillRect/>
          </a:stretch>
        </p:blipFill>
        <p:spPr>
          <a:xfrm>
            <a:off x="4737075" y="1777922"/>
            <a:ext cx="4140325" cy="2027066"/>
          </a:xfrm>
          <a:prstGeom prst="rect">
            <a:avLst/>
          </a:prstGeom>
          <a:noFill/>
          <a:ln>
            <a:noFill/>
          </a:ln>
        </p:spPr>
      </p:pic>
      <p:pic>
        <p:nvPicPr>
          <p:cNvPr id="1373" name="Google Shape;1373;p90"/>
          <p:cNvPicPr preferRelativeResize="0"/>
          <p:nvPr/>
        </p:nvPicPr>
        <p:blipFill>
          <a:blip r:embed="rId5">
            <a:alphaModFix/>
          </a:blip>
          <a:stretch>
            <a:fillRect/>
          </a:stretch>
        </p:blipFill>
        <p:spPr>
          <a:xfrm>
            <a:off x="2393449" y="589500"/>
            <a:ext cx="328575" cy="328600"/>
          </a:xfrm>
          <a:prstGeom prst="rect">
            <a:avLst/>
          </a:prstGeom>
          <a:noFill/>
          <a:ln>
            <a:noFill/>
          </a:ln>
        </p:spPr>
      </p:pic>
      <p:sp>
        <p:nvSpPr>
          <p:cNvPr id="1374" name="Google Shape;1374;p90"/>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375" name="Google Shape;1375;p90"/>
          <p:cNvSpPr/>
          <p:nvPr/>
        </p:nvSpPr>
        <p:spPr>
          <a:xfrm>
            <a:off x="4807409" y="2138475"/>
            <a:ext cx="1164300" cy="2601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76" name="Google Shape;1376;p90"/>
          <p:cNvSpPr/>
          <p:nvPr/>
        </p:nvSpPr>
        <p:spPr>
          <a:xfrm>
            <a:off x="537198" y="2607232"/>
            <a:ext cx="1404300" cy="2601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0" name="Shape 1380"/>
        <p:cNvGrpSpPr/>
        <p:nvPr/>
      </p:nvGrpSpPr>
      <p:grpSpPr>
        <a:xfrm>
          <a:off x="0" y="0"/>
          <a:ext cx="0" cy="0"/>
          <a:chOff x="0" y="0"/>
          <a:chExt cx="0" cy="0"/>
        </a:xfrm>
      </p:grpSpPr>
      <p:sp>
        <p:nvSpPr>
          <p:cNvPr id="1381" name="Google Shape;1381;p91"/>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CPU Profiling</a:t>
            </a:r>
            <a:endParaRPr/>
          </a:p>
        </p:txBody>
      </p:sp>
      <p:sp>
        <p:nvSpPr>
          <p:cNvPr id="1382" name="Google Shape;1382;p91"/>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rPr lang="en"/>
              <a:t>Extrae</a:t>
            </a:r>
            <a:endParaRPr/>
          </a:p>
          <a:p>
            <a:pPr indent="-317500" lvl="0" marL="457200" rtl="0" algn="l">
              <a:spcBef>
                <a:spcPts val="0"/>
              </a:spcBef>
              <a:spcAft>
                <a:spcPts val="0"/>
              </a:spcAft>
              <a:buSzPts val="1400"/>
              <a:buChar char="-"/>
            </a:pPr>
            <a:r>
              <a:rPr lang="en"/>
              <a:t>Paraver</a:t>
            </a:r>
            <a:endParaRPr/>
          </a:p>
        </p:txBody>
      </p:sp>
      <p:pic>
        <p:nvPicPr>
          <p:cNvPr id="1383" name="Google Shape;1383;p91"/>
          <p:cNvPicPr preferRelativeResize="0"/>
          <p:nvPr/>
        </p:nvPicPr>
        <p:blipFill rotWithShape="1">
          <a:blip r:embed="rId3">
            <a:alphaModFix/>
          </a:blip>
          <a:srcRect b="2288" l="0" r="0" t="1576"/>
          <a:stretch/>
        </p:blipFill>
        <p:spPr>
          <a:xfrm>
            <a:off x="1600750" y="1240525"/>
            <a:ext cx="5951924" cy="3229574"/>
          </a:xfrm>
          <a:prstGeom prst="rect">
            <a:avLst/>
          </a:prstGeom>
          <a:noFill/>
          <a:ln>
            <a:noFill/>
          </a:ln>
        </p:spPr>
      </p:pic>
      <p:pic>
        <p:nvPicPr>
          <p:cNvPr id="1384" name="Google Shape;1384;p91"/>
          <p:cNvPicPr preferRelativeResize="0"/>
          <p:nvPr/>
        </p:nvPicPr>
        <p:blipFill>
          <a:blip r:embed="rId4">
            <a:alphaModFix/>
          </a:blip>
          <a:stretch>
            <a:fillRect/>
          </a:stretch>
        </p:blipFill>
        <p:spPr>
          <a:xfrm>
            <a:off x="7552645" y="1737474"/>
            <a:ext cx="943755" cy="2235682"/>
          </a:xfrm>
          <a:prstGeom prst="rect">
            <a:avLst/>
          </a:prstGeom>
          <a:noFill/>
          <a:ln>
            <a:noFill/>
          </a:ln>
        </p:spPr>
      </p:pic>
      <p:pic>
        <p:nvPicPr>
          <p:cNvPr id="1385" name="Google Shape;1385;p91"/>
          <p:cNvPicPr preferRelativeResize="0"/>
          <p:nvPr/>
        </p:nvPicPr>
        <p:blipFill>
          <a:blip r:embed="rId5">
            <a:alphaModFix/>
          </a:blip>
          <a:stretch>
            <a:fillRect/>
          </a:stretch>
        </p:blipFill>
        <p:spPr>
          <a:xfrm>
            <a:off x="2393449" y="589500"/>
            <a:ext cx="328575" cy="328600"/>
          </a:xfrm>
          <a:prstGeom prst="rect">
            <a:avLst/>
          </a:prstGeom>
          <a:noFill/>
          <a:ln>
            <a:noFill/>
          </a:ln>
        </p:spPr>
      </p:pic>
      <p:sp>
        <p:nvSpPr>
          <p:cNvPr id="1386" name="Google Shape;1386;p91"/>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382"/>
                                        </p:tgtEl>
                                        <p:attrNameLst>
                                          <p:attrName>style.visibility</p:attrName>
                                        </p:attrNameLst>
                                      </p:cBhvr>
                                      <p:to>
                                        <p:strVal val="visible"/>
                                      </p:to>
                                    </p:set>
                                    <p:animEffect filter="fade" transition="in">
                                      <p:cBhvr>
                                        <p:cTn dur="300"/>
                                        <p:tgtEl>
                                          <p:spTgt spid="13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3"/>
                                        </p:tgtEl>
                                        <p:attrNameLst>
                                          <p:attrName>style.visibility</p:attrName>
                                        </p:attrNameLst>
                                      </p:cBhvr>
                                      <p:to>
                                        <p:strVal val="visible"/>
                                      </p:to>
                                    </p:set>
                                    <p:animEffect filter="fade" transition="in">
                                      <p:cBhvr>
                                        <p:cTn dur="300"/>
                                        <p:tgtEl>
                                          <p:spTgt spid="1383"/>
                                        </p:tgtEl>
                                      </p:cBhvr>
                                    </p:animEffect>
                                  </p:childTnLst>
                                </p:cTn>
                              </p:par>
                              <p:par>
                                <p:cTn fill="hold" nodeType="withEffect" presetClass="entr" presetID="10" presetSubtype="0">
                                  <p:stCondLst>
                                    <p:cond delay="0"/>
                                  </p:stCondLst>
                                  <p:childTnLst>
                                    <p:set>
                                      <p:cBhvr>
                                        <p:cTn dur="1" fill="hold">
                                          <p:stCondLst>
                                            <p:cond delay="0"/>
                                          </p:stCondLst>
                                        </p:cTn>
                                        <p:tgtEl>
                                          <p:spTgt spid="1384"/>
                                        </p:tgtEl>
                                        <p:attrNameLst>
                                          <p:attrName>style.visibility</p:attrName>
                                        </p:attrNameLst>
                                      </p:cBhvr>
                                      <p:to>
                                        <p:strVal val="visible"/>
                                      </p:to>
                                    </p:set>
                                    <p:animEffect filter="fade" transition="in">
                                      <p:cBhvr>
                                        <p:cTn dur="300"/>
                                        <p:tgtEl>
                                          <p:spTgt spid="13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0" name="Shape 1390"/>
        <p:cNvGrpSpPr/>
        <p:nvPr/>
      </p:nvGrpSpPr>
      <p:grpSpPr>
        <a:xfrm>
          <a:off x="0" y="0"/>
          <a:ext cx="0" cy="0"/>
          <a:chOff x="0" y="0"/>
          <a:chExt cx="0" cy="0"/>
        </a:xfrm>
      </p:grpSpPr>
      <p:sp>
        <p:nvSpPr>
          <p:cNvPr id="1391" name="Google Shape;1391;p92"/>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CPU Profiling</a:t>
            </a:r>
            <a:endParaRPr/>
          </a:p>
        </p:txBody>
      </p:sp>
      <p:sp>
        <p:nvSpPr>
          <p:cNvPr id="1392" name="Google Shape;1392;p92"/>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rPr lang="en"/>
              <a:t>Extrae</a:t>
            </a:r>
            <a:endParaRPr/>
          </a:p>
          <a:p>
            <a:pPr indent="-317500" lvl="0" marL="457200" rtl="0" algn="l">
              <a:spcBef>
                <a:spcPts val="0"/>
              </a:spcBef>
              <a:spcAft>
                <a:spcPts val="0"/>
              </a:spcAft>
              <a:buSzPts val="1400"/>
              <a:buChar char="-"/>
            </a:pPr>
            <a:r>
              <a:rPr lang="en"/>
              <a:t>Paraver</a:t>
            </a:r>
            <a:endParaRPr/>
          </a:p>
        </p:txBody>
      </p:sp>
      <p:pic>
        <p:nvPicPr>
          <p:cNvPr id="1393" name="Google Shape;1393;p92"/>
          <p:cNvPicPr preferRelativeResize="0"/>
          <p:nvPr/>
        </p:nvPicPr>
        <p:blipFill rotWithShape="1">
          <a:blip r:embed="rId3">
            <a:alphaModFix/>
          </a:blip>
          <a:srcRect b="2288" l="0" r="0" t="1576"/>
          <a:stretch/>
        </p:blipFill>
        <p:spPr>
          <a:xfrm>
            <a:off x="1600750" y="1240525"/>
            <a:ext cx="5951924" cy="3229574"/>
          </a:xfrm>
          <a:prstGeom prst="rect">
            <a:avLst/>
          </a:prstGeom>
          <a:noFill/>
          <a:ln>
            <a:noFill/>
          </a:ln>
        </p:spPr>
      </p:pic>
      <p:pic>
        <p:nvPicPr>
          <p:cNvPr id="1394" name="Google Shape;1394;p92"/>
          <p:cNvPicPr preferRelativeResize="0"/>
          <p:nvPr/>
        </p:nvPicPr>
        <p:blipFill>
          <a:blip r:embed="rId4">
            <a:alphaModFix/>
          </a:blip>
          <a:stretch>
            <a:fillRect/>
          </a:stretch>
        </p:blipFill>
        <p:spPr>
          <a:xfrm>
            <a:off x="7552645" y="1737474"/>
            <a:ext cx="943755" cy="2235682"/>
          </a:xfrm>
          <a:prstGeom prst="rect">
            <a:avLst/>
          </a:prstGeom>
          <a:noFill/>
          <a:ln>
            <a:noFill/>
          </a:ln>
        </p:spPr>
      </p:pic>
      <p:pic>
        <p:nvPicPr>
          <p:cNvPr id="1395" name="Google Shape;1395;p92"/>
          <p:cNvPicPr preferRelativeResize="0"/>
          <p:nvPr/>
        </p:nvPicPr>
        <p:blipFill>
          <a:blip r:embed="rId5">
            <a:alphaModFix/>
          </a:blip>
          <a:stretch>
            <a:fillRect/>
          </a:stretch>
        </p:blipFill>
        <p:spPr>
          <a:xfrm>
            <a:off x="2393449" y="589500"/>
            <a:ext cx="328575" cy="328600"/>
          </a:xfrm>
          <a:prstGeom prst="rect">
            <a:avLst/>
          </a:prstGeom>
          <a:noFill/>
          <a:ln>
            <a:noFill/>
          </a:ln>
        </p:spPr>
      </p:pic>
      <p:sp>
        <p:nvSpPr>
          <p:cNvPr id="1396" name="Google Shape;1396;p92"/>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397" name="Google Shape;1397;p92"/>
          <p:cNvSpPr txBox="1"/>
          <p:nvPr/>
        </p:nvSpPr>
        <p:spPr>
          <a:xfrm>
            <a:off x="1596025" y="4481400"/>
            <a:ext cx="59589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Time (us)</a:t>
            </a:r>
            <a:endParaRPr>
              <a:solidFill>
                <a:schemeClr val="dk2"/>
              </a:solidFill>
            </a:endParaRPr>
          </a:p>
        </p:txBody>
      </p:sp>
      <p:sp>
        <p:nvSpPr>
          <p:cNvPr id="1398" name="Google Shape;1398;p92"/>
          <p:cNvSpPr/>
          <p:nvPr/>
        </p:nvSpPr>
        <p:spPr>
          <a:xfrm>
            <a:off x="3346800" y="4470100"/>
            <a:ext cx="2450400" cy="118500"/>
          </a:xfrm>
          <a:prstGeom prst="rightArrow">
            <a:avLst>
              <a:gd fmla="val 50000" name="adj1"/>
              <a:gd fmla="val 50000" name="adj2"/>
            </a:avLst>
          </a:prstGeom>
          <a:solidFill>
            <a:srgbClr val="99999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2" name="Shape 1402"/>
        <p:cNvGrpSpPr/>
        <p:nvPr/>
      </p:nvGrpSpPr>
      <p:grpSpPr>
        <a:xfrm>
          <a:off x="0" y="0"/>
          <a:ext cx="0" cy="0"/>
          <a:chOff x="0" y="0"/>
          <a:chExt cx="0" cy="0"/>
        </a:xfrm>
      </p:grpSpPr>
      <p:sp>
        <p:nvSpPr>
          <p:cNvPr id="1403" name="Google Shape;1403;p93"/>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rPr lang="en"/>
              <a:t>Extrae</a:t>
            </a:r>
            <a:endParaRPr/>
          </a:p>
          <a:p>
            <a:pPr indent="-317500" lvl="0" marL="457200" rtl="0" algn="l">
              <a:spcBef>
                <a:spcPts val="0"/>
              </a:spcBef>
              <a:spcAft>
                <a:spcPts val="0"/>
              </a:spcAft>
              <a:buSzPts val="1400"/>
              <a:buChar char="-"/>
            </a:pPr>
            <a:r>
              <a:rPr lang="en"/>
              <a:t>Paraver</a:t>
            </a:r>
            <a:endParaRPr/>
          </a:p>
        </p:txBody>
      </p:sp>
      <p:sp>
        <p:nvSpPr>
          <p:cNvPr id="1404" name="Google Shape;1404;p93"/>
          <p:cNvSpPr txBox="1"/>
          <p:nvPr/>
        </p:nvSpPr>
        <p:spPr>
          <a:xfrm rot="5400000">
            <a:off x="-174275" y="2691500"/>
            <a:ext cx="32130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Nodes</a:t>
            </a:r>
            <a:endParaRPr>
              <a:solidFill>
                <a:schemeClr val="dk2"/>
              </a:solidFill>
            </a:endParaRPr>
          </a:p>
        </p:txBody>
      </p:sp>
      <p:sp>
        <p:nvSpPr>
          <p:cNvPr id="1405" name="Google Shape;1405;p93"/>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CPU Profiling</a:t>
            </a:r>
            <a:endParaRPr/>
          </a:p>
        </p:txBody>
      </p:sp>
      <p:pic>
        <p:nvPicPr>
          <p:cNvPr id="1406" name="Google Shape;1406;p93"/>
          <p:cNvPicPr preferRelativeResize="0"/>
          <p:nvPr/>
        </p:nvPicPr>
        <p:blipFill rotWithShape="1">
          <a:blip r:embed="rId3">
            <a:alphaModFix/>
          </a:blip>
          <a:srcRect b="2288" l="0" r="0" t="1576"/>
          <a:stretch/>
        </p:blipFill>
        <p:spPr>
          <a:xfrm>
            <a:off x="1600750" y="1240525"/>
            <a:ext cx="5951924" cy="3229574"/>
          </a:xfrm>
          <a:prstGeom prst="rect">
            <a:avLst/>
          </a:prstGeom>
          <a:noFill/>
          <a:ln>
            <a:noFill/>
          </a:ln>
        </p:spPr>
      </p:pic>
      <p:pic>
        <p:nvPicPr>
          <p:cNvPr id="1407" name="Google Shape;1407;p93"/>
          <p:cNvPicPr preferRelativeResize="0"/>
          <p:nvPr/>
        </p:nvPicPr>
        <p:blipFill>
          <a:blip r:embed="rId4">
            <a:alphaModFix/>
          </a:blip>
          <a:stretch>
            <a:fillRect/>
          </a:stretch>
        </p:blipFill>
        <p:spPr>
          <a:xfrm>
            <a:off x="7552645" y="1737474"/>
            <a:ext cx="943755" cy="2235682"/>
          </a:xfrm>
          <a:prstGeom prst="rect">
            <a:avLst/>
          </a:prstGeom>
          <a:noFill/>
          <a:ln>
            <a:noFill/>
          </a:ln>
        </p:spPr>
      </p:pic>
      <p:pic>
        <p:nvPicPr>
          <p:cNvPr id="1408" name="Google Shape;1408;p93"/>
          <p:cNvPicPr preferRelativeResize="0"/>
          <p:nvPr/>
        </p:nvPicPr>
        <p:blipFill>
          <a:blip r:embed="rId5">
            <a:alphaModFix/>
          </a:blip>
          <a:stretch>
            <a:fillRect/>
          </a:stretch>
        </p:blipFill>
        <p:spPr>
          <a:xfrm>
            <a:off x="2393449" y="589500"/>
            <a:ext cx="328575" cy="328600"/>
          </a:xfrm>
          <a:prstGeom prst="rect">
            <a:avLst/>
          </a:prstGeom>
          <a:noFill/>
          <a:ln>
            <a:noFill/>
          </a:ln>
        </p:spPr>
      </p:pic>
      <p:sp>
        <p:nvSpPr>
          <p:cNvPr id="1409" name="Google Shape;1409;p93"/>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410" name="Google Shape;1410;p93"/>
          <p:cNvSpPr txBox="1"/>
          <p:nvPr/>
        </p:nvSpPr>
        <p:spPr>
          <a:xfrm>
            <a:off x="1596025" y="4481400"/>
            <a:ext cx="59589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Time (us)</a:t>
            </a:r>
            <a:endParaRPr>
              <a:solidFill>
                <a:schemeClr val="dk2"/>
              </a:solidFill>
            </a:endParaRPr>
          </a:p>
        </p:txBody>
      </p:sp>
      <p:sp>
        <p:nvSpPr>
          <p:cNvPr id="1411" name="Google Shape;1411;p93"/>
          <p:cNvSpPr/>
          <p:nvPr/>
        </p:nvSpPr>
        <p:spPr>
          <a:xfrm>
            <a:off x="3346800" y="4470100"/>
            <a:ext cx="2450400" cy="118500"/>
          </a:xfrm>
          <a:prstGeom prst="rightArrow">
            <a:avLst>
              <a:gd fmla="val 50000" name="adj1"/>
              <a:gd fmla="val 50000" name="adj2"/>
            </a:avLst>
          </a:prstGeom>
          <a:solidFill>
            <a:srgbClr val="99999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12" name="Google Shape;1412;p93"/>
          <p:cNvSpPr/>
          <p:nvPr/>
        </p:nvSpPr>
        <p:spPr>
          <a:xfrm rot="5400000">
            <a:off x="311575" y="2796063"/>
            <a:ext cx="2450400" cy="118500"/>
          </a:xfrm>
          <a:prstGeom prst="rightArrow">
            <a:avLst>
              <a:gd fmla="val 50000" name="adj1"/>
              <a:gd fmla="val 50000" name="adj2"/>
            </a:avLst>
          </a:prstGeom>
          <a:solidFill>
            <a:srgbClr val="99999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6" name="Shape 1416"/>
        <p:cNvGrpSpPr/>
        <p:nvPr/>
      </p:nvGrpSpPr>
      <p:grpSpPr>
        <a:xfrm>
          <a:off x="0" y="0"/>
          <a:ext cx="0" cy="0"/>
          <a:chOff x="0" y="0"/>
          <a:chExt cx="0" cy="0"/>
        </a:xfrm>
      </p:grpSpPr>
      <p:sp>
        <p:nvSpPr>
          <p:cNvPr id="1417" name="Google Shape;1417;p94"/>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rPr lang="en"/>
              <a:t>Extrae</a:t>
            </a:r>
            <a:endParaRPr/>
          </a:p>
          <a:p>
            <a:pPr indent="-317500" lvl="0" marL="457200" rtl="0" algn="l">
              <a:spcBef>
                <a:spcPts val="0"/>
              </a:spcBef>
              <a:spcAft>
                <a:spcPts val="0"/>
              </a:spcAft>
              <a:buSzPts val="1400"/>
              <a:buChar char="-"/>
            </a:pPr>
            <a:r>
              <a:rPr lang="en"/>
              <a:t>Paraver</a:t>
            </a:r>
            <a:endParaRPr/>
          </a:p>
        </p:txBody>
      </p:sp>
      <p:sp>
        <p:nvSpPr>
          <p:cNvPr id="1418" name="Google Shape;1418;p94"/>
          <p:cNvSpPr txBox="1"/>
          <p:nvPr/>
        </p:nvSpPr>
        <p:spPr>
          <a:xfrm rot="5400000">
            <a:off x="-174275" y="2691500"/>
            <a:ext cx="32130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solidFill>
                  <a:schemeClr val="dk2"/>
                </a:solidFill>
              </a:rPr>
              <a:t>Nodes</a:t>
            </a:r>
            <a:endParaRPr>
              <a:solidFill>
                <a:schemeClr val="dk2"/>
              </a:solidFill>
            </a:endParaRPr>
          </a:p>
        </p:txBody>
      </p:sp>
      <p:sp>
        <p:nvSpPr>
          <p:cNvPr id="1419" name="Google Shape;1419;p94"/>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CPU Profiling</a:t>
            </a:r>
            <a:endParaRPr/>
          </a:p>
        </p:txBody>
      </p:sp>
      <p:pic>
        <p:nvPicPr>
          <p:cNvPr id="1420" name="Google Shape;1420;p94"/>
          <p:cNvPicPr preferRelativeResize="0"/>
          <p:nvPr/>
        </p:nvPicPr>
        <p:blipFill rotWithShape="1">
          <a:blip r:embed="rId3">
            <a:alphaModFix/>
          </a:blip>
          <a:srcRect b="2288" l="0" r="0" t="1576"/>
          <a:stretch/>
        </p:blipFill>
        <p:spPr>
          <a:xfrm>
            <a:off x="1600750" y="1240525"/>
            <a:ext cx="5951924" cy="3229574"/>
          </a:xfrm>
          <a:prstGeom prst="rect">
            <a:avLst/>
          </a:prstGeom>
          <a:noFill/>
          <a:ln>
            <a:noFill/>
          </a:ln>
        </p:spPr>
      </p:pic>
      <p:pic>
        <p:nvPicPr>
          <p:cNvPr id="1421" name="Google Shape;1421;p94"/>
          <p:cNvPicPr preferRelativeResize="0"/>
          <p:nvPr/>
        </p:nvPicPr>
        <p:blipFill>
          <a:blip r:embed="rId4">
            <a:alphaModFix/>
          </a:blip>
          <a:stretch>
            <a:fillRect/>
          </a:stretch>
        </p:blipFill>
        <p:spPr>
          <a:xfrm>
            <a:off x="7552645" y="1737474"/>
            <a:ext cx="943755" cy="2235682"/>
          </a:xfrm>
          <a:prstGeom prst="rect">
            <a:avLst/>
          </a:prstGeom>
          <a:noFill/>
          <a:ln>
            <a:noFill/>
          </a:ln>
        </p:spPr>
      </p:pic>
      <p:pic>
        <p:nvPicPr>
          <p:cNvPr id="1422" name="Google Shape;1422;p94"/>
          <p:cNvPicPr preferRelativeResize="0"/>
          <p:nvPr/>
        </p:nvPicPr>
        <p:blipFill>
          <a:blip r:embed="rId5">
            <a:alphaModFix/>
          </a:blip>
          <a:stretch>
            <a:fillRect/>
          </a:stretch>
        </p:blipFill>
        <p:spPr>
          <a:xfrm>
            <a:off x="2393449" y="589500"/>
            <a:ext cx="328575" cy="328600"/>
          </a:xfrm>
          <a:prstGeom prst="rect">
            <a:avLst/>
          </a:prstGeom>
          <a:noFill/>
          <a:ln>
            <a:noFill/>
          </a:ln>
        </p:spPr>
      </p:pic>
      <p:sp>
        <p:nvSpPr>
          <p:cNvPr id="1423" name="Google Shape;1423;p94"/>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424" name="Google Shape;1424;p94"/>
          <p:cNvSpPr txBox="1"/>
          <p:nvPr/>
        </p:nvSpPr>
        <p:spPr>
          <a:xfrm>
            <a:off x="1596025" y="4481400"/>
            <a:ext cx="59589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Time (us)</a:t>
            </a:r>
            <a:endParaRPr>
              <a:solidFill>
                <a:schemeClr val="dk2"/>
              </a:solidFill>
            </a:endParaRPr>
          </a:p>
        </p:txBody>
      </p:sp>
      <p:sp>
        <p:nvSpPr>
          <p:cNvPr id="1425" name="Google Shape;1425;p94"/>
          <p:cNvSpPr/>
          <p:nvPr/>
        </p:nvSpPr>
        <p:spPr>
          <a:xfrm>
            <a:off x="3346800" y="4470100"/>
            <a:ext cx="2450400" cy="118500"/>
          </a:xfrm>
          <a:prstGeom prst="rightArrow">
            <a:avLst>
              <a:gd fmla="val 50000" name="adj1"/>
              <a:gd fmla="val 50000" name="adj2"/>
            </a:avLst>
          </a:prstGeom>
          <a:solidFill>
            <a:srgbClr val="99999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26" name="Google Shape;1426;p94"/>
          <p:cNvSpPr/>
          <p:nvPr/>
        </p:nvSpPr>
        <p:spPr>
          <a:xfrm rot="5400000">
            <a:off x="311575" y="2796063"/>
            <a:ext cx="2450400" cy="118500"/>
          </a:xfrm>
          <a:prstGeom prst="rightArrow">
            <a:avLst>
              <a:gd fmla="val 50000" name="adj1"/>
              <a:gd fmla="val 50000" name="adj2"/>
            </a:avLst>
          </a:prstGeom>
          <a:solidFill>
            <a:srgbClr val="99999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27" name="Google Shape;1427;p94"/>
          <p:cNvSpPr/>
          <p:nvPr/>
        </p:nvSpPr>
        <p:spPr>
          <a:xfrm>
            <a:off x="7550825" y="1630125"/>
            <a:ext cx="943800" cy="23430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28" name="Google Shape;1428;p94"/>
          <p:cNvSpPr txBox="1"/>
          <p:nvPr/>
        </p:nvSpPr>
        <p:spPr>
          <a:xfrm>
            <a:off x="7266575" y="918090"/>
            <a:ext cx="1512300" cy="561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Communication types</a:t>
            </a:r>
            <a:endParaRPr>
              <a:solidFill>
                <a:srgbClr val="FF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3"/>
          <p:cNvSpPr txBox="1"/>
          <p:nvPr>
            <p:ph type="title"/>
          </p:nvPr>
        </p:nvSpPr>
        <p:spPr>
          <a:xfrm>
            <a:off x="279400" y="547850"/>
            <a:ext cx="8598000" cy="39222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
              <a:t>Destination Earth: Digital Twins</a:t>
            </a:r>
            <a:endParaRPr/>
          </a:p>
        </p:txBody>
      </p:sp>
      <p:sp>
        <p:nvSpPr>
          <p:cNvPr id="147" name="Google Shape;147;p23"/>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2" name="Shape 1432"/>
        <p:cNvGrpSpPr/>
        <p:nvPr/>
      </p:nvGrpSpPr>
      <p:grpSpPr>
        <a:xfrm>
          <a:off x="0" y="0"/>
          <a:ext cx="0" cy="0"/>
          <a:chOff x="0" y="0"/>
          <a:chExt cx="0" cy="0"/>
        </a:xfrm>
      </p:grpSpPr>
      <p:sp>
        <p:nvSpPr>
          <p:cNvPr id="1433" name="Google Shape;1433;p95"/>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CPU Profiling</a:t>
            </a:r>
            <a:endParaRPr/>
          </a:p>
        </p:txBody>
      </p:sp>
      <p:sp>
        <p:nvSpPr>
          <p:cNvPr id="1434" name="Google Shape;1434;p95"/>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rPr lang="en"/>
              <a:t>Extrae</a:t>
            </a:r>
            <a:endParaRPr/>
          </a:p>
          <a:p>
            <a:pPr indent="-317500" lvl="0" marL="457200" rtl="0" algn="l">
              <a:spcBef>
                <a:spcPts val="0"/>
              </a:spcBef>
              <a:spcAft>
                <a:spcPts val="0"/>
              </a:spcAft>
              <a:buSzPts val="1400"/>
              <a:buChar char="-"/>
            </a:pPr>
            <a:r>
              <a:rPr lang="en"/>
              <a:t>Paraver</a:t>
            </a:r>
            <a:endParaRPr/>
          </a:p>
        </p:txBody>
      </p:sp>
      <p:pic>
        <p:nvPicPr>
          <p:cNvPr id="1435" name="Google Shape;1435;p95"/>
          <p:cNvPicPr preferRelativeResize="0"/>
          <p:nvPr/>
        </p:nvPicPr>
        <p:blipFill rotWithShape="1">
          <a:blip r:embed="rId3">
            <a:alphaModFix/>
          </a:blip>
          <a:srcRect b="2288" l="0" r="0" t="1576"/>
          <a:stretch/>
        </p:blipFill>
        <p:spPr>
          <a:xfrm>
            <a:off x="1600750" y="1240525"/>
            <a:ext cx="5951924" cy="3229574"/>
          </a:xfrm>
          <a:prstGeom prst="rect">
            <a:avLst/>
          </a:prstGeom>
          <a:noFill/>
          <a:ln>
            <a:noFill/>
          </a:ln>
        </p:spPr>
      </p:pic>
      <p:pic>
        <p:nvPicPr>
          <p:cNvPr id="1436" name="Google Shape;1436;p95"/>
          <p:cNvPicPr preferRelativeResize="0"/>
          <p:nvPr/>
        </p:nvPicPr>
        <p:blipFill>
          <a:blip r:embed="rId4">
            <a:alphaModFix/>
          </a:blip>
          <a:stretch>
            <a:fillRect/>
          </a:stretch>
        </p:blipFill>
        <p:spPr>
          <a:xfrm>
            <a:off x="7552645" y="1737474"/>
            <a:ext cx="943755" cy="2235682"/>
          </a:xfrm>
          <a:prstGeom prst="rect">
            <a:avLst/>
          </a:prstGeom>
          <a:noFill/>
          <a:ln>
            <a:noFill/>
          </a:ln>
        </p:spPr>
      </p:pic>
      <p:pic>
        <p:nvPicPr>
          <p:cNvPr id="1437" name="Google Shape;1437;p95"/>
          <p:cNvPicPr preferRelativeResize="0"/>
          <p:nvPr/>
        </p:nvPicPr>
        <p:blipFill>
          <a:blip r:embed="rId5">
            <a:alphaModFix/>
          </a:blip>
          <a:stretch>
            <a:fillRect/>
          </a:stretch>
        </p:blipFill>
        <p:spPr>
          <a:xfrm>
            <a:off x="2393449" y="589500"/>
            <a:ext cx="328575" cy="328600"/>
          </a:xfrm>
          <a:prstGeom prst="rect">
            <a:avLst/>
          </a:prstGeom>
          <a:noFill/>
          <a:ln>
            <a:noFill/>
          </a:ln>
        </p:spPr>
      </p:pic>
      <p:sp>
        <p:nvSpPr>
          <p:cNvPr id="1438" name="Google Shape;1438;p95"/>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439" name="Google Shape;1439;p95"/>
          <p:cNvSpPr txBox="1"/>
          <p:nvPr/>
        </p:nvSpPr>
        <p:spPr>
          <a:xfrm rot="5400000">
            <a:off x="-174275" y="2691500"/>
            <a:ext cx="32130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solidFill>
                  <a:schemeClr val="dk2"/>
                </a:solidFill>
              </a:rPr>
              <a:t>Nodes</a:t>
            </a:r>
            <a:endParaRPr>
              <a:solidFill>
                <a:schemeClr val="dk2"/>
              </a:solidFill>
            </a:endParaRPr>
          </a:p>
        </p:txBody>
      </p:sp>
      <p:sp>
        <p:nvSpPr>
          <p:cNvPr id="1440" name="Google Shape;1440;p95"/>
          <p:cNvSpPr txBox="1"/>
          <p:nvPr/>
        </p:nvSpPr>
        <p:spPr>
          <a:xfrm>
            <a:off x="1596025" y="4481400"/>
            <a:ext cx="59589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Time (us)</a:t>
            </a:r>
            <a:endParaRPr>
              <a:solidFill>
                <a:schemeClr val="dk2"/>
              </a:solidFill>
            </a:endParaRPr>
          </a:p>
        </p:txBody>
      </p:sp>
      <p:sp>
        <p:nvSpPr>
          <p:cNvPr id="1441" name="Google Shape;1441;p95"/>
          <p:cNvSpPr/>
          <p:nvPr/>
        </p:nvSpPr>
        <p:spPr>
          <a:xfrm>
            <a:off x="3346800" y="4470100"/>
            <a:ext cx="2450400" cy="118500"/>
          </a:xfrm>
          <a:prstGeom prst="rightArrow">
            <a:avLst>
              <a:gd fmla="val 50000" name="adj1"/>
              <a:gd fmla="val 50000" name="adj2"/>
            </a:avLst>
          </a:prstGeom>
          <a:solidFill>
            <a:srgbClr val="99999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42" name="Google Shape;1442;p95"/>
          <p:cNvSpPr/>
          <p:nvPr/>
        </p:nvSpPr>
        <p:spPr>
          <a:xfrm rot="5400000">
            <a:off x="311575" y="2796063"/>
            <a:ext cx="2450400" cy="118500"/>
          </a:xfrm>
          <a:prstGeom prst="rightArrow">
            <a:avLst>
              <a:gd fmla="val 50000" name="adj1"/>
              <a:gd fmla="val 50000" name="adj2"/>
            </a:avLst>
          </a:prstGeom>
          <a:solidFill>
            <a:srgbClr val="99999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43" name="Google Shape;1443;p95"/>
          <p:cNvSpPr txBox="1"/>
          <p:nvPr/>
        </p:nvSpPr>
        <p:spPr>
          <a:xfrm>
            <a:off x="5036225" y="838900"/>
            <a:ext cx="1434900" cy="273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Compute!</a:t>
            </a:r>
            <a:endParaRPr>
              <a:solidFill>
                <a:srgbClr val="FF0000"/>
              </a:solidFill>
            </a:endParaRPr>
          </a:p>
        </p:txBody>
      </p:sp>
      <p:sp>
        <p:nvSpPr>
          <p:cNvPr id="1444" name="Google Shape;1444;p95"/>
          <p:cNvSpPr/>
          <p:nvPr/>
        </p:nvSpPr>
        <p:spPr>
          <a:xfrm>
            <a:off x="5036225" y="1180575"/>
            <a:ext cx="1434900" cy="322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8" name="Shape 1448"/>
        <p:cNvGrpSpPr/>
        <p:nvPr/>
      </p:nvGrpSpPr>
      <p:grpSpPr>
        <a:xfrm>
          <a:off x="0" y="0"/>
          <a:ext cx="0" cy="0"/>
          <a:chOff x="0" y="0"/>
          <a:chExt cx="0" cy="0"/>
        </a:xfrm>
      </p:grpSpPr>
      <p:sp>
        <p:nvSpPr>
          <p:cNvPr id="1449" name="Google Shape;1449;p96"/>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CPU Profiling</a:t>
            </a:r>
            <a:endParaRPr/>
          </a:p>
        </p:txBody>
      </p:sp>
      <p:sp>
        <p:nvSpPr>
          <p:cNvPr id="1450" name="Google Shape;1450;p96"/>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rPr lang="en"/>
              <a:t>Extrae</a:t>
            </a:r>
            <a:endParaRPr/>
          </a:p>
          <a:p>
            <a:pPr indent="-317500" lvl="0" marL="457200" rtl="0" algn="l">
              <a:spcBef>
                <a:spcPts val="0"/>
              </a:spcBef>
              <a:spcAft>
                <a:spcPts val="0"/>
              </a:spcAft>
              <a:buSzPts val="1400"/>
              <a:buChar char="-"/>
            </a:pPr>
            <a:r>
              <a:rPr lang="en"/>
              <a:t>Paraver</a:t>
            </a:r>
            <a:endParaRPr/>
          </a:p>
        </p:txBody>
      </p:sp>
      <p:pic>
        <p:nvPicPr>
          <p:cNvPr id="1451" name="Google Shape;1451;p96"/>
          <p:cNvPicPr preferRelativeResize="0"/>
          <p:nvPr/>
        </p:nvPicPr>
        <p:blipFill rotWithShape="1">
          <a:blip r:embed="rId3">
            <a:alphaModFix/>
          </a:blip>
          <a:srcRect b="2288" l="0" r="0" t="1576"/>
          <a:stretch/>
        </p:blipFill>
        <p:spPr>
          <a:xfrm>
            <a:off x="1600750" y="1240525"/>
            <a:ext cx="5951924" cy="3229574"/>
          </a:xfrm>
          <a:prstGeom prst="rect">
            <a:avLst/>
          </a:prstGeom>
          <a:noFill/>
          <a:ln>
            <a:noFill/>
          </a:ln>
        </p:spPr>
      </p:pic>
      <p:pic>
        <p:nvPicPr>
          <p:cNvPr id="1452" name="Google Shape;1452;p96"/>
          <p:cNvPicPr preferRelativeResize="0"/>
          <p:nvPr/>
        </p:nvPicPr>
        <p:blipFill>
          <a:blip r:embed="rId4">
            <a:alphaModFix/>
          </a:blip>
          <a:stretch>
            <a:fillRect/>
          </a:stretch>
        </p:blipFill>
        <p:spPr>
          <a:xfrm>
            <a:off x="7552645" y="1737474"/>
            <a:ext cx="943755" cy="2235682"/>
          </a:xfrm>
          <a:prstGeom prst="rect">
            <a:avLst/>
          </a:prstGeom>
          <a:noFill/>
          <a:ln>
            <a:noFill/>
          </a:ln>
        </p:spPr>
      </p:pic>
      <p:pic>
        <p:nvPicPr>
          <p:cNvPr id="1453" name="Google Shape;1453;p96"/>
          <p:cNvPicPr preferRelativeResize="0"/>
          <p:nvPr/>
        </p:nvPicPr>
        <p:blipFill>
          <a:blip r:embed="rId5">
            <a:alphaModFix/>
          </a:blip>
          <a:stretch>
            <a:fillRect/>
          </a:stretch>
        </p:blipFill>
        <p:spPr>
          <a:xfrm>
            <a:off x="2393449" y="589500"/>
            <a:ext cx="328575" cy="328600"/>
          </a:xfrm>
          <a:prstGeom prst="rect">
            <a:avLst/>
          </a:prstGeom>
          <a:noFill/>
          <a:ln>
            <a:noFill/>
          </a:ln>
        </p:spPr>
      </p:pic>
      <p:sp>
        <p:nvSpPr>
          <p:cNvPr id="1454" name="Google Shape;1454;p96"/>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455" name="Google Shape;1455;p96"/>
          <p:cNvSpPr txBox="1"/>
          <p:nvPr/>
        </p:nvSpPr>
        <p:spPr>
          <a:xfrm rot="5400000">
            <a:off x="-174275" y="2691500"/>
            <a:ext cx="32130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solidFill>
                  <a:schemeClr val="dk2"/>
                </a:solidFill>
              </a:rPr>
              <a:t>Nodes</a:t>
            </a:r>
            <a:endParaRPr>
              <a:solidFill>
                <a:schemeClr val="dk2"/>
              </a:solidFill>
            </a:endParaRPr>
          </a:p>
        </p:txBody>
      </p:sp>
      <p:sp>
        <p:nvSpPr>
          <p:cNvPr id="1456" name="Google Shape;1456;p96"/>
          <p:cNvSpPr txBox="1"/>
          <p:nvPr/>
        </p:nvSpPr>
        <p:spPr>
          <a:xfrm>
            <a:off x="1596025" y="4481400"/>
            <a:ext cx="59589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Time (us)</a:t>
            </a:r>
            <a:endParaRPr>
              <a:solidFill>
                <a:schemeClr val="dk2"/>
              </a:solidFill>
            </a:endParaRPr>
          </a:p>
        </p:txBody>
      </p:sp>
      <p:sp>
        <p:nvSpPr>
          <p:cNvPr id="1457" name="Google Shape;1457;p96"/>
          <p:cNvSpPr/>
          <p:nvPr/>
        </p:nvSpPr>
        <p:spPr>
          <a:xfrm>
            <a:off x="3346800" y="4470100"/>
            <a:ext cx="2450400" cy="118500"/>
          </a:xfrm>
          <a:prstGeom prst="rightArrow">
            <a:avLst>
              <a:gd fmla="val 50000" name="adj1"/>
              <a:gd fmla="val 50000" name="adj2"/>
            </a:avLst>
          </a:prstGeom>
          <a:solidFill>
            <a:srgbClr val="99999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58" name="Google Shape;1458;p96"/>
          <p:cNvSpPr/>
          <p:nvPr/>
        </p:nvSpPr>
        <p:spPr>
          <a:xfrm rot="5400000">
            <a:off x="311575" y="2796063"/>
            <a:ext cx="2450400" cy="118500"/>
          </a:xfrm>
          <a:prstGeom prst="rightArrow">
            <a:avLst>
              <a:gd fmla="val 50000" name="adj1"/>
              <a:gd fmla="val 50000" name="adj2"/>
            </a:avLst>
          </a:prstGeom>
          <a:solidFill>
            <a:srgbClr val="99999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59" name="Google Shape;1459;p96"/>
          <p:cNvSpPr txBox="1"/>
          <p:nvPr/>
        </p:nvSpPr>
        <p:spPr>
          <a:xfrm>
            <a:off x="2722025" y="656100"/>
            <a:ext cx="1306200" cy="648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Compute Communicate</a:t>
            </a:r>
            <a:endParaRPr>
              <a:solidFill>
                <a:srgbClr val="FF0000"/>
              </a:solidFill>
            </a:endParaRPr>
          </a:p>
        </p:txBody>
      </p:sp>
      <p:sp>
        <p:nvSpPr>
          <p:cNvPr id="1460" name="Google Shape;1460;p96"/>
          <p:cNvSpPr txBox="1"/>
          <p:nvPr/>
        </p:nvSpPr>
        <p:spPr>
          <a:xfrm>
            <a:off x="5036225" y="838900"/>
            <a:ext cx="1434900" cy="273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Compute!</a:t>
            </a:r>
            <a:endParaRPr>
              <a:solidFill>
                <a:srgbClr val="FF0000"/>
              </a:solidFill>
            </a:endParaRPr>
          </a:p>
        </p:txBody>
      </p:sp>
      <p:sp>
        <p:nvSpPr>
          <p:cNvPr id="1461" name="Google Shape;1461;p96"/>
          <p:cNvSpPr/>
          <p:nvPr/>
        </p:nvSpPr>
        <p:spPr>
          <a:xfrm>
            <a:off x="2815675" y="1191775"/>
            <a:ext cx="1017600" cy="322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62" name="Google Shape;1462;p96"/>
          <p:cNvSpPr/>
          <p:nvPr/>
        </p:nvSpPr>
        <p:spPr>
          <a:xfrm>
            <a:off x="5036225" y="1180575"/>
            <a:ext cx="1434900" cy="322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6" name="Shape 1466"/>
        <p:cNvGrpSpPr/>
        <p:nvPr/>
      </p:nvGrpSpPr>
      <p:grpSpPr>
        <a:xfrm>
          <a:off x="0" y="0"/>
          <a:ext cx="0" cy="0"/>
          <a:chOff x="0" y="0"/>
          <a:chExt cx="0" cy="0"/>
        </a:xfrm>
      </p:grpSpPr>
      <p:sp>
        <p:nvSpPr>
          <p:cNvPr id="1467" name="Google Shape;1467;p97"/>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CPU Profiling</a:t>
            </a:r>
            <a:endParaRPr/>
          </a:p>
        </p:txBody>
      </p:sp>
      <p:sp>
        <p:nvSpPr>
          <p:cNvPr id="1468" name="Google Shape;1468;p97"/>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rPr lang="en"/>
              <a:t>Extrae</a:t>
            </a:r>
            <a:endParaRPr/>
          </a:p>
          <a:p>
            <a:pPr indent="-317500" lvl="0" marL="457200" rtl="0" algn="l">
              <a:spcBef>
                <a:spcPts val="0"/>
              </a:spcBef>
              <a:spcAft>
                <a:spcPts val="0"/>
              </a:spcAft>
              <a:buSzPts val="1400"/>
              <a:buChar char="-"/>
            </a:pPr>
            <a:r>
              <a:rPr lang="en"/>
              <a:t>Paraver</a:t>
            </a:r>
            <a:endParaRPr/>
          </a:p>
        </p:txBody>
      </p:sp>
      <p:pic>
        <p:nvPicPr>
          <p:cNvPr id="1469" name="Google Shape;1469;p97"/>
          <p:cNvPicPr preferRelativeResize="0"/>
          <p:nvPr/>
        </p:nvPicPr>
        <p:blipFill rotWithShape="1">
          <a:blip r:embed="rId3">
            <a:alphaModFix/>
          </a:blip>
          <a:srcRect b="2288" l="0" r="0" t="1576"/>
          <a:stretch/>
        </p:blipFill>
        <p:spPr>
          <a:xfrm>
            <a:off x="1600750" y="1240525"/>
            <a:ext cx="5951924" cy="3229574"/>
          </a:xfrm>
          <a:prstGeom prst="rect">
            <a:avLst/>
          </a:prstGeom>
          <a:noFill/>
          <a:ln>
            <a:noFill/>
          </a:ln>
        </p:spPr>
      </p:pic>
      <p:pic>
        <p:nvPicPr>
          <p:cNvPr id="1470" name="Google Shape;1470;p97"/>
          <p:cNvPicPr preferRelativeResize="0"/>
          <p:nvPr/>
        </p:nvPicPr>
        <p:blipFill>
          <a:blip r:embed="rId4">
            <a:alphaModFix/>
          </a:blip>
          <a:stretch>
            <a:fillRect/>
          </a:stretch>
        </p:blipFill>
        <p:spPr>
          <a:xfrm>
            <a:off x="2393449" y="589500"/>
            <a:ext cx="328575" cy="328600"/>
          </a:xfrm>
          <a:prstGeom prst="rect">
            <a:avLst/>
          </a:prstGeom>
          <a:noFill/>
          <a:ln>
            <a:noFill/>
          </a:ln>
        </p:spPr>
      </p:pic>
      <p:sp>
        <p:nvSpPr>
          <p:cNvPr id="1471" name="Google Shape;1471;p97"/>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472" name="Google Shape;1472;p97"/>
          <p:cNvSpPr txBox="1"/>
          <p:nvPr/>
        </p:nvSpPr>
        <p:spPr>
          <a:xfrm rot="5400000">
            <a:off x="-174275" y="2691500"/>
            <a:ext cx="32130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Nodes</a:t>
            </a:r>
            <a:endParaRPr>
              <a:solidFill>
                <a:schemeClr val="dk2"/>
              </a:solidFill>
            </a:endParaRPr>
          </a:p>
        </p:txBody>
      </p:sp>
      <p:sp>
        <p:nvSpPr>
          <p:cNvPr id="1473" name="Google Shape;1473;p97"/>
          <p:cNvSpPr txBox="1"/>
          <p:nvPr/>
        </p:nvSpPr>
        <p:spPr>
          <a:xfrm>
            <a:off x="1596025" y="4481400"/>
            <a:ext cx="59589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Time (us)</a:t>
            </a:r>
            <a:endParaRPr>
              <a:solidFill>
                <a:schemeClr val="dk2"/>
              </a:solidFill>
            </a:endParaRPr>
          </a:p>
        </p:txBody>
      </p:sp>
      <p:sp>
        <p:nvSpPr>
          <p:cNvPr id="1474" name="Google Shape;1474;p97"/>
          <p:cNvSpPr/>
          <p:nvPr/>
        </p:nvSpPr>
        <p:spPr>
          <a:xfrm>
            <a:off x="3346800" y="4470100"/>
            <a:ext cx="2450400" cy="118500"/>
          </a:xfrm>
          <a:prstGeom prst="rightArrow">
            <a:avLst>
              <a:gd fmla="val 50000" name="adj1"/>
              <a:gd fmla="val 50000" name="adj2"/>
            </a:avLst>
          </a:prstGeom>
          <a:solidFill>
            <a:srgbClr val="99999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75" name="Google Shape;1475;p97"/>
          <p:cNvSpPr/>
          <p:nvPr/>
        </p:nvSpPr>
        <p:spPr>
          <a:xfrm rot="5400000">
            <a:off x="311575" y="2796063"/>
            <a:ext cx="2450400" cy="118500"/>
          </a:xfrm>
          <a:prstGeom prst="rightArrow">
            <a:avLst>
              <a:gd fmla="val 50000" name="adj1"/>
              <a:gd fmla="val 50000" name="adj2"/>
            </a:avLst>
          </a:prstGeom>
          <a:solidFill>
            <a:srgbClr val="99999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476" name="Google Shape;1476;p97"/>
          <p:cNvPicPr preferRelativeResize="0"/>
          <p:nvPr/>
        </p:nvPicPr>
        <p:blipFill>
          <a:blip r:embed="rId5">
            <a:alphaModFix/>
          </a:blip>
          <a:stretch>
            <a:fillRect/>
          </a:stretch>
        </p:blipFill>
        <p:spPr>
          <a:xfrm>
            <a:off x="1600750" y="1240525"/>
            <a:ext cx="5951927" cy="3357301"/>
          </a:xfrm>
          <a:prstGeom prst="rect">
            <a:avLst/>
          </a:prstGeom>
          <a:noFill/>
          <a:ln>
            <a:noFill/>
          </a:ln>
        </p:spPr>
      </p:pic>
      <p:sp>
        <p:nvSpPr>
          <p:cNvPr id="1477" name="Google Shape;1477;p97"/>
          <p:cNvSpPr txBox="1"/>
          <p:nvPr/>
        </p:nvSpPr>
        <p:spPr>
          <a:xfrm>
            <a:off x="2722025" y="656100"/>
            <a:ext cx="1306200" cy="648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Compute Communicate</a:t>
            </a:r>
            <a:endParaRPr>
              <a:solidFill>
                <a:srgbClr val="FF0000"/>
              </a:solidFill>
            </a:endParaRPr>
          </a:p>
        </p:txBody>
      </p:sp>
      <p:sp>
        <p:nvSpPr>
          <p:cNvPr id="1478" name="Google Shape;1478;p97"/>
          <p:cNvSpPr/>
          <p:nvPr/>
        </p:nvSpPr>
        <p:spPr>
          <a:xfrm>
            <a:off x="2815675" y="1191775"/>
            <a:ext cx="1017600" cy="322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79" name="Google Shape;1479;p97"/>
          <p:cNvSpPr/>
          <p:nvPr/>
        </p:nvSpPr>
        <p:spPr>
          <a:xfrm>
            <a:off x="5036225" y="1180575"/>
            <a:ext cx="1434900" cy="322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80" name="Google Shape;1480;p97"/>
          <p:cNvSpPr txBox="1"/>
          <p:nvPr/>
        </p:nvSpPr>
        <p:spPr>
          <a:xfrm>
            <a:off x="5036225" y="838900"/>
            <a:ext cx="1434900" cy="273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Compute!</a:t>
            </a:r>
            <a:endParaRPr>
              <a:solidFill>
                <a:srgbClr val="FF0000"/>
              </a:solidFill>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4" name="Shape 1484"/>
        <p:cNvGrpSpPr/>
        <p:nvPr/>
      </p:nvGrpSpPr>
      <p:grpSpPr>
        <a:xfrm>
          <a:off x="0" y="0"/>
          <a:ext cx="0" cy="0"/>
          <a:chOff x="0" y="0"/>
          <a:chExt cx="0" cy="0"/>
        </a:xfrm>
      </p:grpSpPr>
      <p:sp>
        <p:nvSpPr>
          <p:cNvPr id="1485" name="Google Shape;1485;p98"/>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CPU Profiling</a:t>
            </a:r>
            <a:endParaRPr/>
          </a:p>
        </p:txBody>
      </p:sp>
      <p:sp>
        <p:nvSpPr>
          <p:cNvPr id="1486" name="Google Shape;1486;p98"/>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rPr lang="en"/>
              <a:t>Extrae</a:t>
            </a:r>
            <a:endParaRPr/>
          </a:p>
          <a:p>
            <a:pPr indent="-317500" lvl="0" marL="457200" rtl="0" algn="l">
              <a:spcBef>
                <a:spcPts val="0"/>
              </a:spcBef>
              <a:spcAft>
                <a:spcPts val="0"/>
              </a:spcAft>
              <a:buSzPts val="1400"/>
              <a:buChar char="-"/>
            </a:pPr>
            <a:r>
              <a:rPr lang="en"/>
              <a:t>Paraver</a:t>
            </a:r>
            <a:endParaRPr/>
          </a:p>
        </p:txBody>
      </p:sp>
      <p:pic>
        <p:nvPicPr>
          <p:cNvPr id="1487" name="Google Shape;1487;p98"/>
          <p:cNvPicPr preferRelativeResize="0"/>
          <p:nvPr/>
        </p:nvPicPr>
        <p:blipFill rotWithShape="1">
          <a:blip r:embed="rId3">
            <a:alphaModFix/>
          </a:blip>
          <a:srcRect b="2288" l="0" r="0" t="1576"/>
          <a:stretch/>
        </p:blipFill>
        <p:spPr>
          <a:xfrm>
            <a:off x="1600750" y="1240525"/>
            <a:ext cx="5951924" cy="3229574"/>
          </a:xfrm>
          <a:prstGeom prst="rect">
            <a:avLst/>
          </a:prstGeom>
          <a:noFill/>
          <a:ln>
            <a:noFill/>
          </a:ln>
        </p:spPr>
      </p:pic>
      <p:pic>
        <p:nvPicPr>
          <p:cNvPr id="1488" name="Google Shape;1488;p98"/>
          <p:cNvPicPr preferRelativeResize="0"/>
          <p:nvPr/>
        </p:nvPicPr>
        <p:blipFill>
          <a:blip r:embed="rId4">
            <a:alphaModFix/>
          </a:blip>
          <a:stretch>
            <a:fillRect/>
          </a:stretch>
        </p:blipFill>
        <p:spPr>
          <a:xfrm>
            <a:off x="7552645" y="1737474"/>
            <a:ext cx="943755" cy="2235682"/>
          </a:xfrm>
          <a:prstGeom prst="rect">
            <a:avLst/>
          </a:prstGeom>
          <a:noFill/>
          <a:ln>
            <a:noFill/>
          </a:ln>
        </p:spPr>
      </p:pic>
      <p:pic>
        <p:nvPicPr>
          <p:cNvPr id="1489" name="Google Shape;1489;p98"/>
          <p:cNvPicPr preferRelativeResize="0"/>
          <p:nvPr/>
        </p:nvPicPr>
        <p:blipFill>
          <a:blip r:embed="rId5">
            <a:alphaModFix/>
          </a:blip>
          <a:stretch>
            <a:fillRect/>
          </a:stretch>
        </p:blipFill>
        <p:spPr>
          <a:xfrm>
            <a:off x="2393449" y="589500"/>
            <a:ext cx="328575" cy="328600"/>
          </a:xfrm>
          <a:prstGeom prst="rect">
            <a:avLst/>
          </a:prstGeom>
          <a:noFill/>
          <a:ln>
            <a:noFill/>
          </a:ln>
        </p:spPr>
      </p:pic>
      <p:sp>
        <p:nvSpPr>
          <p:cNvPr id="1490" name="Google Shape;1490;p98"/>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491" name="Google Shape;1491;p98"/>
          <p:cNvSpPr txBox="1"/>
          <p:nvPr/>
        </p:nvSpPr>
        <p:spPr>
          <a:xfrm rot="5400000">
            <a:off x="-174275" y="2691500"/>
            <a:ext cx="32130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solidFill>
                  <a:schemeClr val="dk2"/>
                </a:solidFill>
              </a:rPr>
              <a:t>Nodes</a:t>
            </a:r>
            <a:endParaRPr>
              <a:solidFill>
                <a:schemeClr val="dk2"/>
              </a:solidFill>
            </a:endParaRPr>
          </a:p>
        </p:txBody>
      </p:sp>
      <p:sp>
        <p:nvSpPr>
          <p:cNvPr id="1492" name="Google Shape;1492;p98"/>
          <p:cNvSpPr txBox="1"/>
          <p:nvPr/>
        </p:nvSpPr>
        <p:spPr>
          <a:xfrm>
            <a:off x="1596025" y="4481400"/>
            <a:ext cx="59589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Time (us)</a:t>
            </a:r>
            <a:endParaRPr>
              <a:solidFill>
                <a:schemeClr val="dk2"/>
              </a:solidFill>
            </a:endParaRPr>
          </a:p>
        </p:txBody>
      </p:sp>
      <p:sp>
        <p:nvSpPr>
          <p:cNvPr id="1493" name="Google Shape;1493;p98"/>
          <p:cNvSpPr/>
          <p:nvPr/>
        </p:nvSpPr>
        <p:spPr>
          <a:xfrm>
            <a:off x="3346800" y="4470100"/>
            <a:ext cx="2450400" cy="118500"/>
          </a:xfrm>
          <a:prstGeom prst="rightArrow">
            <a:avLst>
              <a:gd fmla="val 50000" name="adj1"/>
              <a:gd fmla="val 50000" name="adj2"/>
            </a:avLst>
          </a:prstGeom>
          <a:solidFill>
            <a:srgbClr val="99999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94" name="Google Shape;1494;p98"/>
          <p:cNvSpPr/>
          <p:nvPr/>
        </p:nvSpPr>
        <p:spPr>
          <a:xfrm rot="5400000">
            <a:off x="311575" y="2796063"/>
            <a:ext cx="2450400" cy="118500"/>
          </a:xfrm>
          <a:prstGeom prst="rightArrow">
            <a:avLst>
              <a:gd fmla="val 50000" name="adj1"/>
              <a:gd fmla="val 50000" name="adj2"/>
            </a:avLst>
          </a:prstGeom>
          <a:solidFill>
            <a:srgbClr val="99999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95" name="Google Shape;1495;p98"/>
          <p:cNvSpPr txBox="1"/>
          <p:nvPr/>
        </p:nvSpPr>
        <p:spPr>
          <a:xfrm>
            <a:off x="2722025" y="656100"/>
            <a:ext cx="1306200" cy="648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Compute Communicate</a:t>
            </a:r>
            <a:endParaRPr>
              <a:solidFill>
                <a:srgbClr val="FF0000"/>
              </a:solidFill>
            </a:endParaRPr>
          </a:p>
        </p:txBody>
      </p:sp>
      <p:sp>
        <p:nvSpPr>
          <p:cNvPr id="1496" name="Google Shape;1496;p98"/>
          <p:cNvSpPr txBox="1"/>
          <p:nvPr/>
        </p:nvSpPr>
        <p:spPr>
          <a:xfrm>
            <a:off x="5036225" y="838900"/>
            <a:ext cx="1434900" cy="273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Compute!</a:t>
            </a:r>
            <a:endParaRPr>
              <a:solidFill>
                <a:srgbClr val="FF0000"/>
              </a:solidFill>
            </a:endParaRPr>
          </a:p>
        </p:txBody>
      </p:sp>
      <p:sp>
        <p:nvSpPr>
          <p:cNvPr id="1497" name="Google Shape;1497;p98"/>
          <p:cNvSpPr/>
          <p:nvPr/>
        </p:nvSpPr>
        <p:spPr>
          <a:xfrm>
            <a:off x="5036225" y="1180575"/>
            <a:ext cx="1434900" cy="322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98" name="Google Shape;1498;p98"/>
          <p:cNvSpPr/>
          <p:nvPr/>
        </p:nvSpPr>
        <p:spPr>
          <a:xfrm>
            <a:off x="2815675" y="1191775"/>
            <a:ext cx="1017600" cy="322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2" name="Shape 1502"/>
        <p:cNvGrpSpPr/>
        <p:nvPr/>
      </p:nvGrpSpPr>
      <p:grpSpPr>
        <a:xfrm>
          <a:off x="0" y="0"/>
          <a:ext cx="0" cy="0"/>
          <a:chOff x="0" y="0"/>
          <a:chExt cx="0" cy="0"/>
        </a:xfrm>
      </p:grpSpPr>
      <p:sp>
        <p:nvSpPr>
          <p:cNvPr id="1503" name="Google Shape;1503;p99"/>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CPU Profiling</a:t>
            </a:r>
            <a:endParaRPr/>
          </a:p>
        </p:txBody>
      </p:sp>
      <p:sp>
        <p:nvSpPr>
          <p:cNvPr id="1504" name="Google Shape;1504;p99"/>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rPr lang="en"/>
              <a:t>Extrae</a:t>
            </a:r>
            <a:endParaRPr/>
          </a:p>
          <a:p>
            <a:pPr indent="-317500" lvl="0" marL="457200" rtl="0" algn="l">
              <a:spcBef>
                <a:spcPts val="0"/>
              </a:spcBef>
              <a:spcAft>
                <a:spcPts val="0"/>
              </a:spcAft>
              <a:buSzPts val="1400"/>
              <a:buChar char="-"/>
            </a:pPr>
            <a:r>
              <a:rPr lang="en"/>
              <a:t>Paraver</a:t>
            </a:r>
            <a:endParaRPr/>
          </a:p>
        </p:txBody>
      </p:sp>
      <p:pic>
        <p:nvPicPr>
          <p:cNvPr id="1505" name="Google Shape;1505;p99"/>
          <p:cNvPicPr preferRelativeResize="0"/>
          <p:nvPr/>
        </p:nvPicPr>
        <p:blipFill rotWithShape="1">
          <a:blip r:embed="rId3">
            <a:alphaModFix/>
          </a:blip>
          <a:srcRect b="2288" l="0" r="0" t="1576"/>
          <a:stretch/>
        </p:blipFill>
        <p:spPr>
          <a:xfrm>
            <a:off x="1600750" y="1240525"/>
            <a:ext cx="5951924" cy="3229574"/>
          </a:xfrm>
          <a:prstGeom prst="rect">
            <a:avLst/>
          </a:prstGeom>
          <a:noFill/>
          <a:ln>
            <a:noFill/>
          </a:ln>
        </p:spPr>
      </p:pic>
      <p:pic>
        <p:nvPicPr>
          <p:cNvPr id="1506" name="Google Shape;1506;p99"/>
          <p:cNvPicPr preferRelativeResize="0"/>
          <p:nvPr/>
        </p:nvPicPr>
        <p:blipFill>
          <a:blip r:embed="rId4">
            <a:alphaModFix/>
          </a:blip>
          <a:stretch>
            <a:fillRect/>
          </a:stretch>
        </p:blipFill>
        <p:spPr>
          <a:xfrm>
            <a:off x="7552645" y="1737474"/>
            <a:ext cx="943755" cy="2235682"/>
          </a:xfrm>
          <a:prstGeom prst="rect">
            <a:avLst/>
          </a:prstGeom>
          <a:noFill/>
          <a:ln>
            <a:noFill/>
          </a:ln>
        </p:spPr>
      </p:pic>
      <p:pic>
        <p:nvPicPr>
          <p:cNvPr id="1507" name="Google Shape;1507;p99"/>
          <p:cNvPicPr preferRelativeResize="0"/>
          <p:nvPr/>
        </p:nvPicPr>
        <p:blipFill>
          <a:blip r:embed="rId5">
            <a:alphaModFix/>
          </a:blip>
          <a:stretch>
            <a:fillRect/>
          </a:stretch>
        </p:blipFill>
        <p:spPr>
          <a:xfrm>
            <a:off x="2393449" y="589500"/>
            <a:ext cx="328575" cy="328600"/>
          </a:xfrm>
          <a:prstGeom prst="rect">
            <a:avLst/>
          </a:prstGeom>
          <a:noFill/>
          <a:ln>
            <a:noFill/>
          </a:ln>
        </p:spPr>
      </p:pic>
      <p:sp>
        <p:nvSpPr>
          <p:cNvPr id="1508" name="Google Shape;1508;p99"/>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509" name="Google Shape;1509;p99"/>
          <p:cNvSpPr txBox="1"/>
          <p:nvPr/>
        </p:nvSpPr>
        <p:spPr>
          <a:xfrm rot="5400000">
            <a:off x="-174275" y="2691500"/>
            <a:ext cx="32130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solidFill>
                  <a:schemeClr val="dk2"/>
                </a:solidFill>
              </a:rPr>
              <a:t>Nodes</a:t>
            </a:r>
            <a:endParaRPr>
              <a:solidFill>
                <a:schemeClr val="dk2"/>
              </a:solidFill>
            </a:endParaRPr>
          </a:p>
        </p:txBody>
      </p:sp>
      <p:sp>
        <p:nvSpPr>
          <p:cNvPr id="1510" name="Google Shape;1510;p99"/>
          <p:cNvSpPr txBox="1"/>
          <p:nvPr/>
        </p:nvSpPr>
        <p:spPr>
          <a:xfrm>
            <a:off x="1596025" y="4481400"/>
            <a:ext cx="59589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Time (us)</a:t>
            </a:r>
            <a:endParaRPr>
              <a:solidFill>
                <a:schemeClr val="dk2"/>
              </a:solidFill>
            </a:endParaRPr>
          </a:p>
        </p:txBody>
      </p:sp>
      <p:sp>
        <p:nvSpPr>
          <p:cNvPr id="1511" name="Google Shape;1511;p99"/>
          <p:cNvSpPr/>
          <p:nvPr/>
        </p:nvSpPr>
        <p:spPr>
          <a:xfrm>
            <a:off x="3346800" y="4470100"/>
            <a:ext cx="2450400" cy="118500"/>
          </a:xfrm>
          <a:prstGeom prst="rightArrow">
            <a:avLst>
              <a:gd fmla="val 50000" name="adj1"/>
              <a:gd fmla="val 50000" name="adj2"/>
            </a:avLst>
          </a:prstGeom>
          <a:solidFill>
            <a:srgbClr val="99999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12" name="Google Shape;1512;p99"/>
          <p:cNvSpPr/>
          <p:nvPr/>
        </p:nvSpPr>
        <p:spPr>
          <a:xfrm rot="5400000">
            <a:off x="311575" y="2796063"/>
            <a:ext cx="2450400" cy="118500"/>
          </a:xfrm>
          <a:prstGeom prst="rightArrow">
            <a:avLst>
              <a:gd fmla="val 50000" name="adj1"/>
              <a:gd fmla="val 50000" name="adj2"/>
            </a:avLst>
          </a:prstGeom>
          <a:solidFill>
            <a:srgbClr val="99999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13" name="Google Shape;1513;p99"/>
          <p:cNvSpPr/>
          <p:nvPr/>
        </p:nvSpPr>
        <p:spPr>
          <a:xfrm>
            <a:off x="4051688" y="1146700"/>
            <a:ext cx="1022100" cy="328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14" name="Google Shape;1514;p99"/>
          <p:cNvSpPr txBox="1"/>
          <p:nvPr/>
        </p:nvSpPr>
        <p:spPr>
          <a:xfrm>
            <a:off x="4051700" y="819100"/>
            <a:ext cx="10221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Broadcast</a:t>
            </a:r>
            <a:endParaRPr>
              <a:solidFill>
                <a:srgbClr val="FF0000"/>
              </a:solidFill>
            </a:endParaRPr>
          </a:p>
        </p:txBody>
      </p:sp>
      <p:sp>
        <p:nvSpPr>
          <p:cNvPr id="1515" name="Google Shape;1515;p99"/>
          <p:cNvSpPr/>
          <p:nvPr/>
        </p:nvSpPr>
        <p:spPr>
          <a:xfrm>
            <a:off x="6929067" y="1146700"/>
            <a:ext cx="153900" cy="328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16" name="Google Shape;1516;p99"/>
          <p:cNvSpPr txBox="1"/>
          <p:nvPr/>
        </p:nvSpPr>
        <p:spPr>
          <a:xfrm>
            <a:off x="6708852" y="819100"/>
            <a:ext cx="10221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Broadcast</a:t>
            </a:r>
            <a:endParaRPr>
              <a:solidFill>
                <a:srgbClr val="FF0000"/>
              </a:solidFill>
            </a:endParaRPr>
          </a:p>
        </p:txBody>
      </p:sp>
      <p:sp>
        <p:nvSpPr>
          <p:cNvPr id="1517" name="Google Shape;1517;p99"/>
          <p:cNvSpPr/>
          <p:nvPr/>
        </p:nvSpPr>
        <p:spPr>
          <a:xfrm>
            <a:off x="7358389" y="1146700"/>
            <a:ext cx="153900" cy="328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513"/>
                                        </p:tgtEl>
                                        <p:attrNameLst>
                                          <p:attrName>style.visibility</p:attrName>
                                        </p:attrNameLst>
                                      </p:cBhvr>
                                      <p:to>
                                        <p:strVal val="visible"/>
                                      </p:to>
                                    </p:set>
                                    <p:animEffect filter="fade" transition="in">
                                      <p:cBhvr>
                                        <p:cTn dur="300"/>
                                        <p:tgtEl>
                                          <p:spTgt spid="1513"/>
                                        </p:tgtEl>
                                      </p:cBhvr>
                                    </p:animEffect>
                                  </p:childTnLst>
                                </p:cTn>
                              </p:par>
                              <p:par>
                                <p:cTn fill="hold" nodeType="withEffect" presetClass="entr" presetID="10" presetSubtype="0">
                                  <p:stCondLst>
                                    <p:cond delay="0"/>
                                  </p:stCondLst>
                                  <p:childTnLst>
                                    <p:set>
                                      <p:cBhvr>
                                        <p:cTn dur="1" fill="hold">
                                          <p:stCondLst>
                                            <p:cond delay="0"/>
                                          </p:stCondLst>
                                        </p:cTn>
                                        <p:tgtEl>
                                          <p:spTgt spid="1514"/>
                                        </p:tgtEl>
                                        <p:attrNameLst>
                                          <p:attrName>style.visibility</p:attrName>
                                        </p:attrNameLst>
                                      </p:cBhvr>
                                      <p:to>
                                        <p:strVal val="visible"/>
                                      </p:to>
                                    </p:set>
                                    <p:animEffect filter="fade" transition="in">
                                      <p:cBhvr>
                                        <p:cTn dur="300"/>
                                        <p:tgtEl>
                                          <p:spTgt spid="15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15"/>
                                        </p:tgtEl>
                                        <p:attrNameLst>
                                          <p:attrName>style.visibility</p:attrName>
                                        </p:attrNameLst>
                                      </p:cBhvr>
                                      <p:to>
                                        <p:strVal val="visible"/>
                                      </p:to>
                                    </p:set>
                                    <p:animEffect filter="fade" transition="in">
                                      <p:cBhvr>
                                        <p:cTn dur="300"/>
                                        <p:tgtEl>
                                          <p:spTgt spid="1515"/>
                                        </p:tgtEl>
                                      </p:cBhvr>
                                    </p:animEffect>
                                  </p:childTnLst>
                                </p:cTn>
                              </p:par>
                              <p:par>
                                <p:cTn fill="hold" nodeType="withEffect" presetClass="entr" presetID="10" presetSubtype="0">
                                  <p:stCondLst>
                                    <p:cond delay="0"/>
                                  </p:stCondLst>
                                  <p:childTnLst>
                                    <p:set>
                                      <p:cBhvr>
                                        <p:cTn dur="1" fill="hold">
                                          <p:stCondLst>
                                            <p:cond delay="0"/>
                                          </p:stCondLst>
                                        </p:cTn>
                                        <p:tgtEl>
                                          <p:spTgt spid="1516"/>
                                        </p:tgtEl>
                                        <p:attrNameLst>
                                          <p:attrName>style.visibility</p:attrName>
                                        </p:attrNameLst>
                                      </p:cBhvr>
                                      <p:to>
                                        <p:strVal val="visible"/>
                                      </p:to>
                                    </p:set>
                                    <p:animEffect filter="fade" transition="in">
                                      <p:cBhvr>
                                        <p:cTn dur="300"/>
                                        <p:tgtEl>
                                          <p:spTgt spid="1516"/>
                                        </p:tgtEl>
                                      </p:cBhvr>
                                    </p:animEffect>
                                  </p:childTnLst>
                                </p:cTn>
                              </p:par>
                              <p:par>
                                <p:cTn fill="hold" nodeType="withEffect" presetClass="entr" presetID="10" presetSubtype="0">
                                  <p:stCondLst>
                                    <p:cond delay="0"/>
                                  </p:stCondLst>
                                  <p:childTnLst>
                                    <p:set>
                                      <p:cBhvr>
                                        <p:cTn dur="1" fill="hold">
                                          <p:stCondLst>
                                            <p:cond delay="0"/>
                                          </p:stCondLst>
                                        </p:cTn>
                                        <p:tgtEl>
                                          <p:spTgt spid="1517"/>
                                        </p:tgtEl>
                                        <p:attrNameLst>
                                          <p:attrName>style.visibility</p:attrName>
                                        </p:attrNameLst>
                                      </p:cBhvr>
                                      <p:to>
                                        <p:strVal val="visible"/>
                                      </p:to>
                                    </p:set>
                                    <p:animEffect filter="fade" transition="in">
                                      <p:cBhvr>
                                        <p:cTn dur="300"/>
                                        <p:tgtEl>
                                          <p:spTgt spid="15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1" name="Shape 1521"/>
        <p:cNvGrpSpPr/>
        <p:nvPr/>
      </p:nvGrpSpPr>
      <p:grpSpPr>
        <a:xfrm>
          <a:off x="0" y="0"/>
          <a:ext cx="0" cy="0"/>
          <a:chOff x="0" y="0"/>
          <a:chExt cx="0" cy="0"/>
        </a:xfrm>
      </p:grpSpPr>
      <p:sp>
        <p:nvSpPr>
          <p:cNvPr id="1522" name="Google Shape;1522;p100"/>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CPU Profiling</a:t>
            </a:r>
            <a:endParaRPr/>
          </a:p>
        </p:txBody>
      </p:sp>
      <p:sp>
        <p:nvSpPr>
          <p:cNvPr id="1523" name="Google Shape;1523;p100"/>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rPr lang="en"/>
              <a:t>Extrae</a:t>
            </a:r>
            <a:endParaRPr/>
          </a:p>
          <a:p>
            <a:pPr indent="-317500" lvl="0" marL="457200" rtl="0" algn="l">
              <a:spcBef>
                <a:spcPts val="0"/>
              </a:spcBef>
              <a:spcAft>
                <a:spcPts val="0"/>
              </a:spcAft>
              <a:buSzPts val="1400"/>
              <a:buChar char="-"/>
            </a:pPr>
            <a:r>
              <a:rPr lang="en"/>
              <a:t>Paraver</a:t>
            </a:r>
            <a:endParaRPr/>
          </a:p>
        </p:txBody>
      </p:sp>
      <p:pic>
        <p:nvPicPr>
          <p:cNvPr id="1524" name="Google Shape;1524;p100"/>
          <p:cNvPicPr preferRelativeResize="0"/>
          <p:nvPr/>
        </p:nvPicPr>
        <p:blipFill rotWithShape="1">
          <a:blip r:embed="rId3">
            <a:alphaModFix/>
          </a:blip>
          <a:srcRect b="2288" l="0" r="0" t="1576"/>
          <a:stretch/>
        </p:blipFill>
        <p:spPr>
          <a:xfrm>
            <a:off x="1600750" y="1240525"/>
            <a:ext cx="5951924" cy="3229574"/>
          </a:xfrm>
          <a:prstGeom prst="rect">
            <a:avLst/>
          </a:prstGeom>
          <a:noFill/>
          <a:ln>
            <a:noFill/>
          </a:ln>
        </p:spPr>
      </p:pic>
      <p:pic>
        <p:nvPicPr>
          <p:cNvPr id="1525" name="Google Shape;1525;p100"/>
          <p:cNvPicPr preferRelativeResize="0"/>
          <p:nvPr/>
        </p:nvPicPr>
        <p:blipFill>
          <a:blip r:embed="rId4">
            <a:alphaModFix/>
          </a:blip>
          <a:stretch>
            <a:fillRect/>
          </a:stretch>
        </p:blipFill>
        <p:spPr>
          <a:xfrm>
            <a:off x="7552645" y="1737474"/>
            <a:ext cx="943755" cy="2235682"/>
          </a:xfrm>
          <a:prstGeom prst="rect">
            <a:avLst/>
          </a:prstGeom>
          <a:noFill/>
          <a:ln>
            <a:noFill/>
          </a:ln>
        </p:spPr>
      </p:pic>
      <p:pic>
        <p:nvPicPr>
          <p:cNvPr id="1526" name="Google Shape;1526;p100"/>
          <p:cNvPicPr preferRelativeResize="0"/>
          <p:nvPr/>
        </p:nvPicPr>
        <p:blipFill>
          <a:blip r:embed="rId5">
            <a:alphaModFix/>
          </a:blip>
          <a:stretch>
            <a:fillRect/>
          </a:stretch>
        </p:blipFill>
        <p:spPr>
          <a:xfrm>
            <a:off x="2393449" y="589500"/>
            <a:ext cx="328575" cy="328600"/>
          </a:xfrm>
          <a:prstGeom prst="rect">
            <a:avLst/>
          </a:prstGeom>
          <a:noFill/>
          <a:ln>
            <a:noFill/>
          </a:ln>
        </p:spPr>
      </p:pic>
      <p:sp>
        <p:nvSpPr>
          <p:cNvPr id="1527" name="Google Shape;1527;p100"/>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528" name="Google Shape;1528;p100"/>
          <p:cNvSpPr txBox="1"/>
          <p:nvPr/>
        </p:nvSpPr>
        <p:spPr>
          <a:xfrm rot="5400000">
            <a:off x="-174275" y="2691500"/>
            <a:ext cx="32130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solidFill>
                  <a:schemeClr val="dk2"/>
                </a:solidFill>
              </a:rPr>
              <a:t>Nodes</a:t>
            </a:r>
            <a:endParaRPr>
              <a:solidFill>
                <a:schemeClr val="dk2"/>
              </a:solidFill>
            </a:endParaRPr>
          </a:p>
        </p:txBody>
      </p:sp>
      <p:sp>
        <p:nvSpPr>
          <p:cNvPr id="1529" name="Google Shape;1529;p100"/>
          <p:cNvSpPr txBox="1"/>
          <p:nvPr/>
        </p:nvSpPr>
        <p:spPr>
          <a:xfrm>
            <a:off x="1596025" y="4481400"/>
            <a:ext cx="59589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Time (us)</a:t>
            </a:r>
            <a:endParaRPr>
              <a:solidFill>
                <a:schemeClr val="dk2"/>
              </a:solidFill>
            </a:endParaRPr>
          </a:p>
        </p:txBody>
      </p:sp>
      <p:sp>
        <p:nvSpPr>
          <p:cNvPr id="1530" name="Google Shape;1530;p100"/>
          <p:cNvSpPr/>
          <p:nvPr/>
        </p:nvSpPr>
        <p:spPr>
          <a:xfrm>
            <a:off x="3346800" y="4470100"/>
            <a:ext cx="2450400" cy="118500"/>
          </a:xfrm>
          <a:prstGeom prst="rightArrow">
            <a:avLst>
              <a:gd fmla="val 50000" name="adj1"/>
              <a:gd fmla="val 50000" name="adj2"/>
            </a:avLst>
          </a:prstGeom>
          <a:solidFill>
            <a:srgbClr val="99999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31" name="Google Shape;1531;p100"/>
          <p:cNvSpPr/>
          <p:nvPr/>
        </p:nvSpPr>
        <p:spPr>
          <a:xfrm rot="5400000">
            <a:off x="311575" y="2796063"/>
            <a:ext cx="2450400" cy="118500"/>
          </a:xfrm>
          <a:prstGeom prst="rightArrow">
            <a:avLst>
              <a:gd fmla="val 50000" name="adj1"/>
              <a:gd fmla="val 50000" name="adj2"/>
            </a:avLst>
          </a:prstGeom>
          <a:solidFill>
            <a:srgbClr val="99999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32" name="Google Shape;1532;p100"/>
          <p:cNvSpPr/>
          <p:nvPr/>
        </p:nvSpPr>
        <p:spPr>
          <a:xfrm>
            <a:off x="6546851" y="1146700"/>
            <a:ext cx="327600" cy="328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33" name="Google Shape;1533;p100"/>
          <p:cNvSpPr txBox="1"/>
          <p:nvPr/>
        </p:nvSpPr>
        <p:spPr>
          <a:xfrm>
            <a:off x="6199600" y="819100"/>
            <a:ext cx="10221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AllToAll</a:t>
            </a:r>
            <a:endParaRPr>
              <a:solidFill>
                <a:srgbClr val="FF0000"/>
              </a:solidFill>
            </a:endParaRPr>
          </a:p>
        </p:txBody>
      </p:sp>
      <p:sp>
        <p:nvSpPr>
          <p:cNvPr id="1534" name="Google Shape;1534;p100"/>
          <p:cNvSpPr/>
          <p:nvPr/>
        </p:nvSpPr>
        <p:spPr>
          <a:xfrm>
            <a:off x="1974850" y="1146700"/>
            <a:ext cx="240900" cy="328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35" name="Google Shape;1535;p100"/>
          <p:cNvSpPr txBox="1"/>
          <p:nvPr/>
        </p:nvSpPr>
        <p:spPr>
          <a:xfrm>
            <a:off x="1584250" y="819100"/>
            <a:ext cx="10221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AllToAll</a:t>
            </a:r>
            <a:endParaRPr>
              <a:solidFill>
                <a:srgbClr val="FF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532"/>
                                        </p:tgtEl>
                                        <p:attrNameLst>
                                          <p:attrName>style.visibility</p:attrName>
                                        </p:attrNameLst>
                                      </p:cBhvr>
                                      <p:to>
                                        <p:strVal val="visible"/>
                                      </p:to>
                                    </p:set>
                                    <p:animEffect filter="fade" transition="in">
                                      <p:cBhvr>
                                        <p:cTn dur="300"/>
                                        <p:tgtEl>
                                          <p:spTgt spid="1532"/>
                                        </p:tgtEl>
                                      </p:cBhvr>
                                    </p:animEffect>
                                  </p:childTnLst>
                                </p:cTn>
                              </p:par>
                              <p:par>
                                <p:cTn fill="hold" nodeType="withEffect" presetClass="entr" presetID="10" presetSubtype="0">
                                  <p:stCondLst>
                                    <p:cond delay="0"/>
                                  </p:stCondLst>
                                  <p:childTnLst>
                                    <p:set>
                                      <p:cBhvr>
                                        <p:cTn dur="1" fill="hold">
                                          <p:stCondLst>
                                            <p:cond delay="0"/>
                                          </p:stCondLst>
                                        </p:cTn>
                                        <p:tgtEl>
                                          <p:spTgt spid="1533"/>
                                        </p:tgtEl>
                                        <p:attrNameLst>
                                          <p:attrName>style.visibility</p:attrName>
                                        </p:attrNameLst>
                                      </p:cBhvr>
                                      <p:to>
                                        <p:strVal val="visible"/>
                                      </p:to>
                                    </p:set>
                                    <p:animEffect filter="fade" transition="in">
                                      <p:cBhvr>
                                        <p:cTn dur="300"/>
                                        <p:tgtEl>
                                          <p:spTgt spid="15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5"/>
                                        </p:tgtEl>
                                        <p:attrNameLst>
                                          <p:attrName>style.visibility</p:attrName>
                                        </p:attrNameLst>
                                      </p:cBhvr>
                                      <p:to>
                                        <p:strVal val="visible"/>
                                      </p:to>
                                    </p:set>
                                    <p:animEffect filter="fade" transition="in">
                                      <p:cBhvr>
                                        <p:cTn dur="300"/>
                                        <p:tgtEl>
                                          <p:spTgt spid="1535"/>
                                        </p:tgtEl>
                                      </p:cBhvr>
                                    </p:animEffect>
                                  </p:childTnLst>
                                </p:cTn>
                              </p:par>
                              <p:par>
                                <p:cTn fill="hold" nodeType="withEffect" presetClass="entr" presetID="10" presetSubtype="0">
                                  <p:stCondLst>
                                    <p:cond delay="0"/>
                                  </p:stCondLst>
                                  <p:childTnLst>
                                    <p:set>
                                      <p:cBhvr>
                                        <p:cTn dur="1" fill="hold">
                                          <p:stCondLst>
                                            <p:cond delay="0"/>
                                          </p:stCondLst>
                                        </p:cTn>
                                        <p:tgtEl>
                                          <p:spTgt spid="1534"/>
                                        </p:tgtEl>
                                        <p:attrNameLst>
                                          <p:attrName>style.visibility</p:attrName>
                                        </p:attrNameLst>
                                      </p:cBhvr>
                                      <p:to>
                                        <p:strVal val="visible"/>
                                      </p:to>
                                    </p:set>
                                    <p:animEffect filter="fade" transition="in">
                                      <p:cBhvr>
                                        <p:cTn dur="300"/>
                                        <p:tgtEl>
                                          <p:spTgt spid="15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9" name="Shape 1539"/>
        <p:cNvGrpSpPr/>
        <p:nvPr/>
      </p:nvGrpSpPr>
      <p:grpSpPr>
        <a:xfrm>
          <a:off x="0" y="0"/>
          <a:ext cx="0" cy="0"/>
          <a:chOff x="0" y="0"/>
          <a:chExt cx="0" cy="0"/>
        </a:xfrm>
      </p:grpSpPr>
      <p:sp>
        <p:nvSpPr>
          <p:cNvPr id="1540" name="Google Shape;1540;p101"/>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CPU Profiling</a:t>
            </a:r>
            <a:endParaRPr/>
          </a:p>
        </p:txBody>
      </p:sp>
      <p:sp>
        <p:nvSpPr>
          <p:cNvPr id="1541" name="Google Shape;1541;p101"/>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rPr lang="en"/>
              <a:t>Extrae</a:t>
            </a:r>
            <a:endParaRPr/>
          </a:p>
          <a:p>
            <a:pPr indent="-317500" lvl="0" marL="457200" rtl="0" algn="l">
              <a:spcBef>
                <a:spcPts val="0"/>
              </a:spcBef>
              <a:spcAft>
                <a:spcPts val="0"/>
              </a:spcAft>
              <a:buSzPts val="1400"/>
              <a:buChar char="-"/>
            </a:pPr>
            <a:r>
              <a:rPr lang="en"/>
              <a:t>Paraver</a:t>
            </a:r>
            <a:endParaRPr/>
          </a:p>
        </p:txBody>
      </p:sp>
      <p:pic>
        <p:nvPicPr>
          <p:cNvPr id="1542" name="Google Shape;1542;p101"/>
          <p:cNvPicPr preferRelativeResize="0"/>
          <p:nvPr/>
        </p:nvPicPr>
        <p:blipFill rotWithShape="1">
          <a:blip r:embed="rId3">
            <a:alphaModFix/>
          </a:blip>
          <a:srcRect b="2288" l="0" r="0" t="1576"/>
          <a:stretch/>
        </p:blipFill>
        <p:spPr>
          <a:xfrm>
            <a:off x="1600750" y="1240525"/>
            <a:ext cx="5951924" cy="3229574"/>
          </a:xfrm>
          <a:prstGeom prst="rect">
            <a:avLst/>
          </a:prstGeom>
          <a:noFill/>
          <a:ln>
            <a:noFill/>
          </a:ln>
        </p:spPr>
      </p:pic>
      <p:pic>
        <p:nvPicPr>
          <p:cNvPr id="1543" name="Google Shape;1543;p101"/>
          <p:cNvPicPr preferRelativeResize="0"/>
          <p:nvPr/>
        </p:nvPicPr>
        <p:blipFill>
          <a:blip r:embed="rId4">
            <a:alphaModFix/>
          </a:blip>
          <a:stretch>
            <a:fillRect/>
          </a:stretch>
        </p:blipFill>
        <p:spPr>
          <a:xfrm>
            <a:off x="7552645" y="1737474"/>
            <a:ext cx="943755" cy="2235682"/>
          </a:xfrm>
          <a:prstGeom prst="rect">
            <a:avLst/>
          </a:prstGeom>
          <a:noFill/>
          <a:ln>
            <a:noFill/>
          </a:ln>
        </p:spPr>
      </p:pic>
      <p:pic>
        <p:nvPicPr>
          <p:cNvPr id="1544" name="Google Shape;1544;p101"/>
          <p:cNvPicPr preferRelativeResize="0"/>
          <p:nvPr/>
        </p:nvPicPr>
        <p:blipFill>
          <a:blip r:embed="rId5">
            <a:alphaModFix/>
          </a:blip>
          <a:stretch>
            <a:fillRect/>
          </a:stretch>
        </p:blipFill>
        <p:spPr>
          <a:xfrm>
            <a:off x="2393449" y="589500"/>
            <a:ext cx="328575" cy="328600"/>
          </a:xfrm>
          <a:prstGeom prst="rect">
            <a:avLst/>
          </a:prstGeom>
          <a:noFill/>
          <a:ln>
            <a:noFill/>
          </a:ln>
        </p:spPr>
      </p:pic>
      <p:sp>
        <p:nvSpPr>
          <p:cNvPr id="1545" name="Google Shape;1545;p101"/>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546" name="Google Shape;1546;p101"/>
          <p:cNvSpPr txBox="1"/>
          <p:nvPr/>
        </p:nvSpPr>
        <p:spPr>
          <a:xfrm rot="5400000">
            <a:off x="-174275" y="2691500"/>
            <a:ext cx="32130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solidFill>
                  <a:schemeClr val="dk2"/>
                </a:solidFill>
              </a:rPr>
              <a:t>Nodes</a:t>
            </a:r>
            <a:endParaRPr>
              <a:solidFill>
                <a:schemeClr val="dk2"/>
              </a:solidFill>
            </a:endParaRPr>
          </a:p>
        </p:txBody>
      </p:sp>
      <p:sp>
        <p:nvSpPr>
          <p:cNvPr id="1547" name="Google Shape;1547;p101"/>
          <p:cNvSpPr txBox="1"/>
          <p:nvPr/>
        </p:nvSpPr>
        <p:spPr>
          <a:xfrm>
            <a:off x="1596025" y="4481400"/>
            <a:ext cx="59589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Time (us)</a:t>
            </a:r>
            <a:endParaRPr>
              <a:solidFill>
                <a:schemeClr val="dk2"/>
              </a:solidFill>
            </a:endParaRPr>
          </a:p>
        </p:txBody>
      </p:sp>
      <p:sp>
        <p:nvSpPr>
          <p:cNvPr id="1548" name="Google Shape;1548;p101"/>
          <p:cNvSpPr/>
          <p:nvPr/>
        </p:nvSpPr>
        <p:spPr>
          <a:xfrm>
            <a:off x="3346800" y="4470100"/>
            <a:ext cx="2450400" cy="118500"/>
          </a:xfrm>
          <a:prstGeom prst="rightArrow">
            <a:avLst>
              <a:gd fmla="val 50000" name="adj1"/>
              <a:gd fmla="val 50000" name="adj2"/>
            </a:avLst>
          </a:prstGeom>
          <a:solidFill>
            <a:srgbClr val="99999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49" name="Google Shape;1549;p101"/>
          <p:cNvSpPr/>
          <p:nvPr/>
        </p:nvSpPr>
        <p:spPr>
          <a:xfrm rot="5400000">
            <a:off x="311575" y="2796063"/>
            <a:ext cx="2450400" cy="118500"/>
          </a:xfrm>
          <a:prstGeom prst="rightArrow">
            <a:avLst>
              <a:gd fmla="val 50000" name="adj1"/>
              <a:gd fmla="val 50000" name="adj2"/>
            </a:avLst>
          </a:prstGeom>
          <a:solidFill>
            <a:srgbClr val="99999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50" name="Google Shape;1550;p101"/>
          <p:cNvSpPr/>
          <p:nvPr/>
        </p:nvSpPr>
        <p:spPr>
          <a:xfrm>
            <a:off x="6546851" y="1146700"/>
            <a:ext cx="327600" cy="328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51" name="Google Shape;1551;p101"/>
          <p:cNvSpPr/>
          <p:nvPr/>
        </p:nvSpPr>
        <p:spPr>
          <a:xfrm>
            <a:off x="1974850" y="1146700"/>
            <a:ext cx="240900" cy="328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52" name="Google Shape;1552;p101"/>
          <p:cNvSpPr txBox="1"/>
          <p:nvPr/>
        </p:nvSpPr>
        <p:spPr>
          <a:xfrm>
            <a:off x="1584250" y="819100"/>
            <a:ext cx="10221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AllToAll</a:t>
            </a:r>
            <a:endParaRPr>
              <a:solidFill>
                <a:srgbClr val="FF0000"/>
              </a:solidFill>
            </a:endParaRPr>
          </a:p>
        </p:txBody>
      </p:sp>
      <p:sp>
        <p:nvSpPr>
          <p:cNvPr id="1553" name="Google Shape;1553;p101"/>
          <p:cNvSpPr txBox="1"/>
          <p:nvPr/>
        </p:nvSpPr>
        <p:spPr>
          <a:xfrm>
            <a:off x="6199600" y="638565"/>
            <a:ext cx="10221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AllToAll</a:t>
            </a:r>
            <a:endParaRPr>
              <a:solidFill>
                <a:srgbClr val="FF0000"/>
              </a:solidFill>
            </a:endParaRPr>
          </a:p>
        </p:txBody>
      </p:sp>
      <p:sp>
        <p:nvSpPr>
          <p:cNvPr id="1554" name="Google Shape;1554;p101"/>
          <p:cNvSpPr/>
          <p:nvPr/>
        </p:nvSpPr>
        <p:spPr>
          <a:xfrm>
            <a:off x="4051688" y="1146700"/>
            <a:ext cx="1022100" cy="328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55" name="Google Shape;1555;p101"/>
          <p:cNvSpPr txBox="1"/>
          <p:nvPr/>
        </p:nvSpPr>
        <p:spPr>
          <a:xfrm>
            <a:off x="4051700" y="819100"/>
            <a:ext cx="10221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Broadcast</a:t>
            </a:r>
            <a:endParaRPr>
              <a:solidFill>
                <a:srgbClr val="FF0000"/>
              </a:solidFill>
            </a:endParaRPr>
          </a:p>
        </p:txBody>
      </p:sp>
      <p:sp>
        <p:nvSpPr>
          <p:cNvPr id="1556" name="Google Shape;1556;p101"/>
          <p:cNvSpPr/>
          <p:nvPr/>
        </p:nvSpPr>
        <p:spPr>
          <a:xfrm>
            <a:off x="6929067" y="1146700"/>
            <a:ext cx="153900" cy="328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57" name="Google Shape;1557;p101"/>
          <p:cNvSpPr txBox="1"/>
          <p:nvPr/>
        </p:nvSpPr>
        <p:spPr>
          <a:xfrm>
            <a:off x="6708852" y="819100"/>
            <a:ext cx="10221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Broadcast</a:t>
            </a:r>
            <a:endParaRPr>
              <a:solidFill>
                <a:srgbClr val="FF0000"/>
              </a:solidFill>
            </a:endParaRPr>
          </a:p>
        </p:txBody>
      </p:sp>
      <p:sp>
        <p:nvSpPr>
          <p:cNvPr id="1558" name="Google Shape;1558;p101"/>
          <p:cNvSpPr/>
          <p:nvPr/>
        </p:nvSpPr>
        <p:spPr>
          <a:xfrm>
            <a:off x="7358389" y="1146700"/>
            <a:ext cx="153900" cy="328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2" name="Shape 1562"/>
        <p:cNvGrpSpPr/>
        <p:nvPr/>
      </p:nvGrpSpPr>
      <p:grpSpPr>
        <a:xfrm>
          <a:off x="0" y="0"/>
          <a:ext cx="0" cy="0"/>
          <a:chOff x="0" y="0"/>
          <a:chExt cx="0" cy="0"/>
        </a:xfrm>
      </p:grpSpPr>
      <p:sp>
        <p:nvSpPr>
          <p:cNvPr id="1563" name="Google Shape;1563;p102"/>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CPU Profiling</a:t>
            </a:r>
            <a:endParaRPr/>
          </a:p>
        </p:txBody>
      </p:sp>
      <p:sp>
        <p:nvSpPr>
          <p:cNvPr id="1564" name="Google Shape;1564;p102"/>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rPr lang="en"/>
              <a:t>Extrae</a:t>
            </a:r>
            <a:endParaRPr/>
          </a:p>
          <a:p>
            <a:pPr indent="-317500" lvl="0" marL="457200" rtl="0" algn="l">
              <a:spcBef>
                <a:spcPts val="0"/>
              </a:spcBef>
              <a:spcAft>
                <a:spcPts val="0"/>
              </a:spcAft>
              <a:buSzPts val="1400"/>
              <a:buChar char="-"/>
            </a:pPr>
            <a:r>
              <a:rPr lang="en"/>
              <a:t>Paraver</a:t>
            </a:r>
            <a:endParaRPr/>
          </a:p>
        </p:txBody>
      </p:sp>
      <p:pic>
        <p:nvPicPr>
          <p:cNvPr id="1565" name="Google Shape;1565;p102"/>
          <p:cNvPicPr preferRelativeResize="0"/>
          <p:nvPr/>
        </p:nvPicPr>
        <p:blipFill rotWithShape="1">
          <a:blip r:embed="rId3">
            <a:alphaModFix/>
          </a:blip>
          <a:srcRect b="2288" l="0" r="0" t="1576"/>
          <a:stretch/>
        </p:blipFill>
        <p:spPr>
          <a:xfrm>
            <a:off x="1600750" y="1240525"/>
            <a:ext cx="5951924" cy="3229574"/>
          </a:xfrm>
          <a:prstGeom prst="rect">
            <a:avLst/>
          </a:prstGeom>
          <a:noFill/>
          <a:ln>
            <a:noFill/>
          </a:ln>
        </p:spPr>
      </p:pic>
      <p:pic>
        <p:nvPicPr>
          <p:cNvPr id="1566" name="Google Shape;1566;p102"/>
          <p:cNvPicPr preferRelativeResize="0"/>
          <p:nvPr/>
        </p:nvPicPr>
        <p:blipFill>
          <a:blip r:embed="rId4">
            <a:alphaModFix/>
          </a:blip>
          <a:stretch>
            <a:fillRect/>
          </a:stretch>
        </p:blipFill>
        <p:spPr>
          <a:xfrm>
            <a:off x="2393449" y="589500"/>
            <a:ext cx="328575" cy="328600"/>
          </a:xfrm>
          <a:prstGeom prst="rect">
            <a:avLst/>
          </a:prstGeom>
          <a:noFill/>
          <a:ln>
            <a:noFill/>
          </a:ln>
        </p:spPr>
      </p:pic>
      <p:sp>
        <p:nvSpPr>
          <p:cNvPr id="1567" name="Google Shape;1567;p102"/>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568" name="Google Shape;1568;p102"/>
          <p:cNvSpPr txBox="1"/>
          <p:nvPr/>
        </p:nvSpPr>
        <p:spPr>
          <a:xfrm rot="5400000">
            <a:off x="-174275" y="2691500"/>
            <a:ext cx="32130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solidFill>
                  <a:schemeClr val="dk2"/>
                </a:solidFill>
              </a:rPr>
              <a:t>Nodes</a:t>
            </a:r>
            <a:endParaRPr>
              <a:solidFill>
                <a:schemeClr val="dk2"/>
              </a:solidFill>
            </a:endParaRPr>
          </a:p>
        </p:txBody>
      </p:sp>
      <p:sp>
        <p:nvSpPr>
          <p:cNvPr id="1569" name="Google Shape;1569;p102"/>
          <p:cNvSpPr txBox="1"/>
          <p:nvPr/>
        </p:nvSpPr>
        <p:spPr>
          <a:xfrm>
            <a:off x="1596025" y="4481400"/>
            <a:ext cx="59589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Time (us)</a:t>
            </a:r>
            <a:endParaRPr>
              <a:solidFill>
                <a:schemeClr val="dk2"/>
              </a:solidFill>
            </a:endParaRPr>
          </a:p>
        </p:txBody>
      </p:sp>
      <p:sp>
        <p:nvSpPr>
          <p:cNvPr id="1570" name="Google Shape;1570;p102"/>
          <p:cNvSpPr/>
          <p:nvPr/>
        </p:nvSpPr>
        <p:spPr>
          <a:xfrm>
            <a:off x="3346800" y="4470100"/>
            <a:ext cx="2450400" cy="118500"/>
          </a:xfrm>
          <a:prstGeom prst="rightArrow">
            <a:avLst>
              <a:gd fmla="val 50000" name="adj1"/>
              <a:gd fmla="val 50000" name="adj2"/>
            </a:avLst>
          </a:prstGeom>
          <a:solidFill>
            <a:srgbClr val="99999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71" name="Google Shape;1571;p102"/>
          <p:cNvSpPr/>
          <p:nvPr/>
        </p:nvSpPr>
        <p:spPr>
          <a:xfrm rot="5400000">
            <a:off x="311575" y="2796063"/>
            <a:ext cx="2450400" cy="118500"/>
          </a:xfrm>
          <a:prstGeom prst="rightArrow">
            <a:avLst>
              <a:gd fmla="val 50000" name="adj1"/>
              <a:gd fmla="val 50000" name="adj2"/>
            </a:avLst>
          </a:prstGeom>
          <a:solidFill>
            <a:srgbClr val="99999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572" name="Google Shape;1572;p102"/>
          <p:cNvPicPr preferRelativeResize="0"/>
          <p:nvPr/>
        </p:nvPicPr>
        <p:blipFill>
          <a:blip r:embed="rId5">
            <a:alphaModFix/>
          </a:blip>
          <a:stretch>
            <a:fillRect/>
          </a:stretch>
        </p:blipFill>
        <p:spPr>
          <a:xfrm>
            <a:off x="1600750" y="1240525"/>
            <a:ext cx="5951927" cy="3357301"/>
          </a:xfrm>
          <a:prstGeom prst="rect">
            <a:avLst/>
          </a:prstGeom>
          <a:noFill/>
          <a:ln>
            <a:noFill/>
          </a:ln>
        </p:spPr>
      </p:pic>
      <p:sp>
        <p:nvSpPr>
          <p:cNvPr id="1573" name="Google Shape;1573;p102"/>
          <p:cNvSpPr/>
          <p:nvPr/>
        </p:nvSpPr>
        <p:spPr>
          <a:xfrm>
            <a:off x="6546851" y="1146700"/>
            <a:ext cx="327600" cy="328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74" name="Google Shape;1574;p102"/>
          <p:cNvSpPr txBox="1"/>
          <p:nvPr/>
        </p:nvSpPr>
        <p:spPr>
          <a:xfrm>
            <a:off x="6199600" y="638565"/>
            <a:ext cx="10221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AllToAll</a:t>
            </a:r>
            <a:endParaRPr>
              <a:solidFill>
                <a:srgbClr val="FF0000"/>
              </a:solidFill>
            </a:endParaRPr>
          </a:p>
        </p:txBody>
      </p:sp>
      <p:sp>
        <p:nvSpPr>
          <p:cNvPr id="1575" name="Google Shape;1575;p102"/>
          <p:cNvSpPr/>
          <p:nvPr/>
        </p:nvSpPr>
        <p:spPr>
          <a:xfrm>
            <a:off x="1974850" y="1146700"/>
            <a:ext cx="240900" cy="328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76" name="Google Shape;1576;p102"/>
          <p:cNvSpPr txBox="1"/>
          <p:nvPr/>
        </p:nvSpPr>
        <p:spPr>
          <a:xfrm>
            <a:off x="1584250" y="819100"/>
            <a:ext cx="10221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AllToAll</a:t>
            </a:r>
            <a:endParaRPr>
              <a:solidFill>
                <a:srgbClr val="FF0000"/>
              </a:solidFill>
            </a:endParaRPr>
          </a:p>
        </p:txBody>
      </p:sp>
      <p:sp>
        <p:nvSpPr>
          <p:cNvPr id="1577" name="Google Shape;1577;p102"/>
          <p:cNvSpPr/>
          <p:nvPr/>
        </p:nvSpPr>
        <p:spPr>
          <a:xfrm>
            <a:off x="4051688" y="1146700"/>
            <a:ext cx="1022100" cy="328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78" name="Google Shape;1578;p102"/>
          <p:cNvSpPr txBox="1"/>
          <p:nvPr/>
        </p:nvSpPr>
        <p:spPr>
          <a:xfrm>
            <a:off x="4051700" y="819100"/>
            <a:ext cx="10221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Broadcast</a:t>
            </a:r>
            <a:endParaRPr>
              <a:solidFill>
                <a:srgbClr val="FF0000"/>
              </a:solidFill>
            </a:endParaRPr>
          </a:p>
        </p:txBody>
      </p:sp>
      <p:sp>
        <p:nvSpPr>
          <p:cNvPr id="1579" name="Google Shape;1579;p102"/>
          <p:cNvSpPr/>
          <p:nvPr/>
        </p:nvSpPr>
        <p:spPr>
          <a:xfrm>
            <a:off x="6929067" y="1146700"/>
            <a:ext cx="153900" cy="328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80" name="Google Shape;1580;p102"/>
          <p:cNvSpPr txBox="1"/>
          <p:nvPr/>
        </p:nvSpPr>
        <p:spPr>
          <a:xfrm>
            <a:off x="6708852" y="819100"/>
            <a:ext cx="10221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Broadcast</a:t>
            </a:r>
            <a:endParaRPr>
              <a:solidFill>
                <a:srgbClr val="FF0000"/>
              </a:solidFill>
            </a:endParaRPr>
          </a:p>
        </p:txBody>
      </p:sp>
      <p:sp>
        <p:nvSpPr>
          <p:cNvPr id="1581" name="Google Shape;1581;p102"/>
          <p:cNvSpPr/>
          <p:nvPr/>
        </p:nvSpPr>
        <p:spPr>
          <a:xfrm>
            <a:off x="7358389" y="1146700"/>
            <a:ext cx="153900" cy="328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5" name="Shape 1585"/>
        <p:cNvGrpSpPr/>
        <p:nvPr/>
      </p:nvGrpSpPr>
      <p:grpSpPr>
        <a:xfrm>
          <a:off x="0" y="0"/>
          <a:ext cx="0" cy="0"/>
          <a:chOff x="0" y="0"/>
          <a:chExt cx="0" cy="0"/>
        </a:xfrm>
      </p:grpSpPr>
      <p:sp>
        <p:nvSpPr>
          <p:cNvPr id="1586" name="Google Shape;1586;p103"/>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CPU Profiling</a:t>
            </a:r>
            <a:endParaRPr/>
          </a:p>
        </p:txBody>
      </p:sp>
      <p:sp>
        <p:nvSpPr>
          <p:cNvPr id="1587" name="Google Shape;1587;p103"/>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317500" lvl="0" marL="457200" rtl="0" algn="l">
              <a:spcBef>
                <a:spcPts val="400"/>
              </a:spcBef>
              <a:spcAft>
                <a:spcPts val="0"/>
              </a:spcAft>
              <a:buSzPts val="1400"/>
              <a:buChar char="-"/>
            </a:pPr>
            <a:r>
              <a:rPr lang="en"/>
              <a:t>Extrae</a:t>
            </a:r>
            <a:endParaRPr/>
          </a:p>
          <a:p>
            <a:pPr indent="-317500" lvl="0" marL="457200" rtl="0" algn="l">
              <a:spcBef>
                <a:spcPts val="0"/>
              </a:spcBef>
              <a:spcAft>
                <a:spcPts val="0"/>
              </a:spcAft>
              <a:buSzPts val="1400"/>
              <a:buChar char="-"/>
            </a:pPr>
            <a:r>
              <a:rPr lang="en"/>
              <a:t>Paraver</a:t>
            </a:r>
            <a:endParaRPr/>
          </a:p>
        </p:txBody>
      </p:sp>
      <p:pic>
        <p:nvPicPr>
          <p:cNvPr id="1588" name="Google Shape;1588;p103"/>
          <p:cNvPicPr preferRelativeResize="0"/>
          <p:nvPr/>
        </p:nvPicPr>
        <p:blipFill rotWithShape="1">
          <a:blip r:embed="rId3">
            <a:alphaModFix/>
          </a:blip>
          <a:srcRect b="2288" l="0" r="0" t="1576"/>
          <a:stretch/>
        </p:blipFill>
        <p:spPr>
          <a:xfrm>
            <a:off x="1600750" y="1240525"/>
            <a:ext cx="5951924" cy="3229574"/>
          </a:xfrm>
          <a:prstGeom prst="rect">
            <a:avLst/>
          </a:prstGeom>
          <a:noFill/>
          <a:ln>
            <a:noFill/>
          </a:ln>
        </p:spPr>
      </p:pic>
      <p:pic>
        <p:nvPicPr>
          <p:cNvPr id="1589" name="Google Shape;1589;p103"/>
          <p:cNvPicPr preferRelativeResize="0"/>
          <p:nvPr/>
        </p:nvPicPr>
        <p:blipFill>
          <a:blip r:embed="rId4">
            <a:alphaModFix/>
          </a:blip>
          <a:stretch>
            <a:fillRect/>
          </a:stretch>
        </p:blipFill>
        <p:spPr>
          <a:xfrm>
            <a:off x="7552645" y="1737474"/>
            <a:ext cx="943755" cy="2235682"/>
          </a:xfrm>
          <a:prstGeom prst="rect">
            <a:avLst/>
          </a:prstGeom>
          <a:noFill/>
          <a:ln>
            <a:noFill/>
          </a:ln>
        </p:spPr>
      </p:pic>
      <p:pic>
        <p:nvPicPr>
          <p:cNvPr id="1590" name="Google Shape;1590;p103"/>
          <p:cNvPicPr preferRelativeResize="0"/>
          <p:nvPr/>
        </p:nvPicPr>
        <p:blipFill>
          <a:blip r:embed="rId5">
            <a:alphaModFix/>
          </a:blip>
          <a:stretch>
            <a:fillRect/>
          </a:stretch>
        </p:blipFill>
        <p:spPr>
          <a:xfrm>
            <a:off x="2393449" y="589500"/>
            <a:ext cx="328575" cy="328600"/>
          </a:xfrm>
          <a:prstGeom prst="rect">
            <a:avLst/>
          </a:prstGeom>
          <a:noFill/>
          <a:ln>
            <a:noFill/>
          </a:ln>
        </p:spPr>
      </p:pic>
      <p:sp>
        <p:nvSpPr>
          <p:cNvPr id="1591" name="Google Shape;1591;p103"/>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592" name="Google Shape;1592;p103"/>
          <p:cNvSpPr txBox="1"/>
          <p:nvPr/>
        </p:nvSpPr>
        <p:spPr>
          <a:xfrm rot="5400000">
            <a:off x="-174275" y="2691500"/>
            <a:ext cx="32130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Nodes</a:t>
            </a:r>
            <a:endParaRPr>
              <a:solidFill>
                <a:schemeClr val="dk2"/>
              </a:solidFill>
            </a:endParaRPr>
          </a:p>
        </p:txBody>
      </p:sp>
      <p:sp>
        <p:nvSpPr>
          <p:cNvPr id="1593" name="Google Shape;1593;p103"/>
          <p:cNvSpPr txBox="1"/>
          <p:nvPr/>
        </p:nvSpPr>
        <p:spPr>
          <a:xfrm>
            <a:off x="1596025" y="4481400"/>
            <a:ext cx="59589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Time (us)</a:t>
            </a:r>
            <a:endParaRPr>
              <a:solidFill>
                <a:schemeClr val="dk2"/>
              </a:solidFill>
            </a:endParaRPr>
          </a:p>
        </p:txBody>
      </p:sp>
      <p:sp>
        <p:nvSpPr>
          <p:cNvPr id="1594" name="Google Shape;1594;p103"/>
          <p:cNvSpPr/>
          <p:nvPr/>
        </p:nvSpPr>
        <p:spPr>
          <a:xfrm>
            <a:off x="3346800" y="4470100"/>
            <a:ext cx="2450400" cy="118500"/>
          </a:xfrm>
          <a:prstGeom prst="rightArrow">
            <a:avLst>
              <a:gd fmla="val 50000" name="adj1"/>
              <a:gd fmla="val 50000" name="adj2"/>
            </a:avLst>
          </a:prstGeom>
          <a:solidFill>
            <a:srgbClr val="99999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95" name="Google Shape;1595;p103"/>
          <p:cNvSpPr/>
          <p:nvPr/>
        </p:nvSpPr>
        <p:spPr>
          <a:xfrm rot="5400000">
            <a:off x="311575" y="2796063"/>
            <a:ext cx="2450400" cy="118500"/>
          </a:xfrm>
          <a:prstGeom prst="rightArrow">
            <a:avLst>
              <a:gd fmla="val 50000" name="adj1"/>
              <a:gd fmla="val 50000" name="adj2"/>
            </a:avLst>
          </a:prstGeom>
          <a:solidFill>
            <a:srgbClr val="99999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96" name="Google Shape;1596;p103"/>
          <p:cNvSpPr/>
          <p:nvPr/>
        </p:nvSpPr>
        <p:spPr>
          <a:xfrm>
            <a:off x="6546851" y="1146700"/>
            <a:ext cx="327600" cy="328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97" name="Google Shape;1597;p103"/>
          <p:cNvSpPr/>
          <p:nvPr/>
        </p:nvSpPr>
        <p:spPr>
          <a:xfrm>
            <a:off x="1974850" y="1146700"/>
            <a:ext cx="240900" cy="328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98" name="Google Shape;1598;p103"/>
          <p:cNvSpPr txBox="1"/>
          <p:nvPr/>
        </p:nvSpPr>
        <p:spPr>
          <a:xfrm>
            <a:off x="1584250" y="819100"/>
            <a:ext cx="10221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AllToAll</a:t>
            </a:r>
            <a:endParaRPr>
              <a:solidFill>
                <a:srgbClr val="FF0000"/>
              </a:solidFill>
            </a:endParaRPr>
          </a:p>
        </p:txBody>
      </p:sp>
      <p:sp>
        <p:nvSpPr>
          <p:cNvPr id="1599" name="Google Shape;1599;p103"/>
          <p:cNvSpPr txBox="1"/>
          <p:nvPr/>
        </p:nvSpPr>
        <p:spPr>
          <a:xfrm>
            <a:off x="6199600" y="638565"/>
            <a:ext cx="10221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AllToAll</a:t>
            </a:r>
            <a:endParaRPr>
              <a:solidFill>
                <a:srgbClr val="FF0000"/>
              </a:solidFill>
            </a:endParaRPr>
          </a:p>
        </p:txBody>
      </p:sp>
      <p:sp>
        <p:nvSpPr>
          <p:cNvPr id="1600" name="Google Shape;1600;p103"/>
          <p:cNvSpPr/>
          <p:nvPr/>
        </p:nvSpPr>
        <p:spPr>
          <a:xfrm>
            <a:off x="4051688" y="1146700"/>
            <a:ext cx="1022100" cy="328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01" name="Google Shape;1601;p103"/>
          <p:cNvSpPr txBox="1"/>
          <p:nvPr/>
        </p:nvSpPr>
        <p:spPr>
          <a:xfrm>
            <a:off x="4051700" y="819100"/>
            <a:ext cx="10221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Broadcast</a:t>
            </a:r>
            <a:endParaRPr>
              <a:solidFill>
                <a:srgbClr val="FF0000"/>
              </a:solidFill>
            </a:endParaRPr>
          </a:p>
        </p:txBody>
      </p:sp>
      <p:sp>
        <p:nvSpPr>
          <p:cNvPr id="1602" name="Google Shape;1602;p103"/>
          <p:cNvSpPr/>
          <p:nvPr/>
        </p:nvSpPr>
        <p:spPr>
          <a:xfrm>
            <a:off x="6929067" y="1146700"/>
            <a:ext cx="153900" cy="328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03" name="Google Shape;1603;p103"/>
          <p:cNvSpPr txBox="1"/>
          <p:nvPr/>
        </p:nvSpPr>
        <p:spPr>
          <a:xfrm>
            <a:off x="6708852" y="819100"/>
            <a:ext cx="1022100" cy="32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Broadcast</a:t>
            </a:r>
            <a:endParaRPr>
              <a:solidFill>
                <a:srgbClr val="FF0000"/>
              </a:solidFill>
            </a:endParaRPr>
          </a:p>
        </p:txBody>
      </p:sp>
      <p:sp>
        <p:nvSpPr>
          <p:cNvPr id="1604" name="Google Shape;1604;p103"/>
          <p:cNvSpPr/>
          <p:nvPr/>
        </p:nvSpPr>
        <p:spPr>
          <a:xfrm>
            <a:off x="7358389" y="1146700"/>
            <a:ext cx="153900" cy="32895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8" name="Shape 1608"/>
        <p:cNvGrpSpPr/>
        <p:nvPr/>
      </p:nvGrpSpPr>
      <p:grpSpPr>
        <a:xfrm>
          <a:off x="0" y="0"/>
          <a:ext cx="0" cy="0"/>
          <a:chOff x="0" y="0"/>
          <a:chExt cx="0" cy="0"/>
        </a:xfrm>
      </p:grpSpPr>
      <p:sp>
        <p:nvSpPr>
          <p:cNvPr id="1609" name="Google Shape;1609;p104"/>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GPU Profiling</a:t>
            </a:r>
            <a:endParaRPr/>
          </a:p>
        </p:txBody>
      </p:sp>
      <p:sp>
        <p:nvSpPr>
          <p:cNvPr id="1610" name="Google Shape;1610;p104"/>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rPr lang="en"/>
              <a:t>Platform matters!</a:t>
            </a:r>
            <a:endParaRPr/>
          </a:p>
        </p:txBody>
      </p:sp>
      <p:pic>
        <p:nvPicPr>
          <p:cNvPr id="1611" name="Google Shape;1611;p104"/>
          <p:cNvPicPr preferRelativeResize="0"/>
          <p:nvPr/>
        </p:nvPicPr>
        <p:blipFill>
          <a:blip r:embed="rId3">
            <a:alphaModFix/>
          </a:blip>
          <a:stretch>
            <a:fillRect/>
          </a:stretch>
        </p:blipFill>
        <p:spPr>
          <a:xfrm>
            <a:off x="2393450" y="589512"/>
            <a:ext cx="328575" cy="328575"/>
          </a:xfrm>
          <a:prstGeom prst="rect">
            <a:avLst/>
          </a:prstGeom>
          <a:noFill/>
          <a:ln>
            <a:noFill/>
          </a:ln>
        </p:spPr>
      </p:pic>
      <p:sp>
        <p:nvSpPr>
          <p:cNvPr id="1612" name="Google Shape;1612;p104"/>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610"/>
                                        </p:tgtEl>
                                        <p:attrNameLst>
                                          <p:attrName>style.visibility</p:attrName>
                                        </p:attrNameLst>
                                      </p:cBhvr>
                                      <p:to>
                                        <p:strVal val="visible"/>
                                      </p:to>
                                    </p:set>
                                    <p:animEffect filter="fade" transition="in">
                                      <p:cBhvr>
                                        <p:cTn dur="300"/>
                                        <p:tgtEl>
                                          <p:spTgt spid="16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4"/>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Why digital twins?</a:t>
            </a:r>
            <a:endParaRPr/>
          </a:p>
        </p:txBody>
      </p:sp>
      <p:sp>
        <p:nvSpPr>
          <p:cNvPr id="153" name="Google Shape;153;p24"/>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154" name="Google Shape;154;p24"/>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155" name="Google Shape;155;p24"/>
          <p:cNvPicPr preferRelativeResize="0"/>
          <p:nvPr/>
        </p:nvPicPr>
        <p:blipFill>
          <a:blip r:embed="rId3">
            <a:alphaModFix/>
          </a:blip>
          <a:stretch>
            <a:fillRect/>
          </a:stretch>
        </p:blipFill>
        <p:spPr>
          <a:xfrm>
            <a:off x="708462" y="1234175"/>
            <a:ext cx="2937151" cy="1793699"/>
          </a:xfrm>
          <a:prstGeom prst="rect">
            <a:avLst/>
          </a:prstGeom>
          <a:noFill/>
          <a:ln>
            <a:noFill/>
          </a:ln>
        </p:spPr>
      </p:pic>
      <p:pic>
        <p:nvPicPr>
          <p:cNvPr id="156" name="Google Shape;156;p24"/>
          <p:cNvPicPr preferRelativeResize="0"/>
          <p:nvPr/>
        </p:nvPicPr>
        <p:blipFill rotWithShape="1">
          <a:blip r:embed="rId4">
            <a:alphaModFix/>
          </a:blip>
          <a:srcRect b="7227" l="0" r="12899" t="0"/>
          <a:stretch/>
        </p:blipFill>
        <p:spPr>
          <a:xfrm>
            <a:off x="4342075" y="1234175"/>
            <a:ext cx="4136724" cy="3114551"/>
          </a:xfrm>
          <a:prstGeom prst="rect">
            <a:avLst/>
          </a:prstGeom>
          <a:noFill/>
          <a:ln>
            <a:noFill/>
          </a:ln>
        </p:spPr>
      </p:pic>
      <p:pic>
        <p:nvPicPr>
          <p:cNvPr descr="A computer screen shot of a computer&#10;&#10;Description automatically generated" id="157" name="Google Shape;157;p24"/>
          <p:cNvPicPr preferRelativeResize="0"/>
          <p:nvPr/>
        </p:nvPicPr>
        <p:blipFill rotWithShape="1">
          <a:blip r:embed="rId5">
            <a:alphaModFix/>
          </a:blip>
          <a:srcRect b="0" l="25507" r="4782" t="74861"/>
          <a:stretch/>
        </p:blipFill>
        <p:spPr>
          <a:xfrm>
            <a:off x="445750" y="3463000"/>
            <a:ext cx="3462574" cy="8857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
                                        </p:tgtEl>
                                        <p:attrNameLst>
                                          <p:attrName>style.visibility</p:attrName>
                                        </p:attrNameLst>
                                      </p:cBhvr>
                                      <p:to>
                                        <p:strVal val="visible"/>
                                      </p:to>
                                    </p:set>
                                    <p:animEffect filter="fade" transition="in">
                                      <p:cBhvr>
                                        <p:cTn dur="300"/>
                                        <p:tgtEl>
                                          <p:spTgt spid="1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
                                        </p:tgtEl>
                                        <p:attrNameLst>
                                          <p:attrName>style.visibility</p:attrName>
                                        </p:attrNameLst>
                                      </p:cBhvr>
                                      <p:to>
                                        <p:strVal val="visible"/>
                                      </p:to>
                                    </p:set>
                                    <p:animEffect filter="fade" transition="in">
                                      <p:cBhvr>
                                        <p:cTn dur="300"/>
                                        <p:tgtEl>
                                          <p:spTgt spid="15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300"/>
                                        <p:tgtEl>
                                          <p:spTgt spid="1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6" name="Shape 1616"/>
        <p:cNvGrpSpPr/>
        <p:nvPr/>
      </p:nvGrpSpPr>
      <p:grpSpPr>
        <a:xfrm>
          <a:off x="0" y="0"/>
          <a:ext cx="0" cy="0"/>
          <a:chOff x="0" y="0"/>
          <a:chExt cx="0" cy="0"/>
        </a:xfrm>
      </p:grpSpPr>
      <p:sp>
        <p:nvSpPr>
          <p:cNvPr id="1617" name="Google Shape;1617;p105"/>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GPU Profiling</a:t>
            </a:r>
            <a:endParaRPr/>
          </a:p>
        </p:txBody>
      </p:sp>
      <p:sp>
        <p:nvSpPr>
          <p:cNvPr id="1618" name="Google Shape;1618;p105"/>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rPr lang="en"/>
              <a:t>Platform matters!</a:t>
            </a:r>
            <a:endParaRPr/>
          </a:p>
        </p:txBody>
      </p:sp>
      <p:pic>
        <p:nvPicPr>
          <p:cNvPr id="1619" name="Google Shape;1619;p105"/>
          <p:cNvPicPr preferRelativeResize="0"/>
          <p:nvPr/>
        </p:nvPicPr>
        <p:blipFill>
          <a:blip r:embed="rId3">
            <a:alphaModFix/>
          </a:blip>
          <a:stretch>
            <a:fillRect/>
          </a:stretch>
        </p:blipFill>
        <p:spPr>
          <a:xfrm>
            <a:off x="800099" y="1893475"/>
            <a:ext cx="1412525" cy="855841"/>
          </a:xfrm>
          <a:prstGeom prst="rect">
            <a:avLst/>
          </a:prstGeom>
          <a:noFill/>
          <a:ln>
            <a:noFill/>
          </a:ln>
        </p:spPr>
      </p:pic>
      <p:pic>
        <p:nvPicPr>
          <p:cNvPr id="1620" name="Google Shape;1620;p105"/>
          <p:cNvPicPr preferRelativeResize="0"/>
          <p:nvPr/>
        </p:nvPicPr>
        <p:blipFill>
          <a:blip r:embed="rId4">
            <a:alphaModFix/>
          </a:blip>
          <a:stretch>
            <a:fillRect/>
          </a:stretch>
        </p:blipFill>
        <p:spPr>
          <a:xfrm>
            <a:off x="2386900" y="1852875"/>
            <a:ext cx="896450" cy="896450"/>
          </a:xfrm>
          <a:prstGeom prst="rect">
            <a:avLst/>
          </a:prstGeom>
          <a:noFill/>
          <a:ln>
            <a:noFill/>
          </a:ln>
        </p:spPr>
      </p:pic>
      <p:pic>
        <p:nvPicPr>
          <p:cNvPr id="1621" name="Google Shape;1621;p105"/>
          <p:cNvPicPr preferRelativeResize="0"/>
          <p:nvPr/>
        </p:nvPicPr>
        <p:blipFill>
          <a:blip r:embed="rId5">
            <a:alphaModFix/>
          </a:blip>
          <a:stretch>
            <a:fillRect/>
          </a:stretch>
        </p:blipFill>
        <p:spPr>
          <a:xfrm>
            <a:off x="1451047" y="2882699"/>
            <a:ext cx="1147304" cy="757213"/>
          </a:xfrm>
          <a:prstGeom prst="rect">
            <a:avLst/>
          </a:prstGeom>
          <a:noFill/>
          <a:ln>
            <a:noFill/>
          </a:ln>
        </p:spPr>
      </p:pic>
      <p:sp>
        <p:nvSpPr>
          <p:cNvPr id="1622" name="Google Shape;1622;p105"/>
          <p:cNvSpPr txBox="1"/>
          <p:nvPr/>
        </p:nvSpPr>
        <p:spPr>
          <a:xfrm>
            <a:off x="1612925" y="3817200"/>
            <a:ext cx="714300" cy="429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595959"/>
                </a:solidFill>
              </a:rPr>
              <a:t>GPU</a:t>
            </a:r>
            <a:endParaRPr>
              <a:solidFill>
                <a:srgbClr val="595959"/>
              </a:solidFill>
            </a:endParaRPr>
          </a:p>
        </p:txBody>
      </p:sp>
      <p:pic>
        <p:nvPicPr>
          <p:cNvPr id="1623" name="Google Shape;1623;p105"/>
          <p:cNvPicPr preferRelativeResize="0"/>
          <p:nvPr/>
        </p:nvPicPr>
        <p:blipFill>
          <a:blip r:embed="rId6">
            <a:alphaModFix/>
          </a:blip>
          <a:stretch>
            <a:fillRect/>
          </a:stretch>
        </p:blipFill>
        <p:spPr>
          <a:xfrm>
            <a:off x="2393450" y="589512"/>
            <a:ext cx="328575" cy="328575"/>
          </a:xfrm>
          <a:prstGeom prst="rect">
            <a:avLst/>
          </a:prstGeom>
          <a:noFill/>
          <a:ln>
            <a:noFill/>
          </a:ln>
        </p:spPr>
      </p:pic>
      <p:sp>
        <p:nvSpPr>
          <p:cNvPr id="1624" name="Google Shape;1624;p105"/>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8" name="Shape 1628"/>
        <p:cNvGrpSpPr/>
        <p:nvPr/>
      </p:nvGrpSpPr>
      <p:grpSpPr>
        <a:xfrm>
          <a:off x="0" y="0"/>
          <a:ext cx="0" cy="0"/>
          <a:chOff x="0" y="0"/>
          <a:chExt cx="0" cy="0"/>
        </a:xfrm>
      </p:grpSpPr>
      <p:sp>
        <p:nvSpPr>
          <p:cNvPr id="1629" name="Google Shape;1629;p106"/>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GPU Profiling</a:t>
            </a:r>
            <a:endParaRPr/>
          </a:p>
        </p:txBody>
      </p:sp>
      <p:sp>
        <p:nvSpPr>
          <p:cNvPr id="1630" name="Google Shape;1630;p106"/>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rPr lang="en"/>
              <a:t>Platform matters!</a:t>
            </a:r>
            <a:endParaRPr/>
          </a:p>
        </p:txBody>
      </p:sp>
      <p:pic>
        <p:nvPicPr>
          <p:cNvPr id="1631" name="Google Shape;1631;p106"/>
          <p:cNvPicPr preferRelativeResize="0"/>
          <p:nvPr/>
        </p:nvPicPr>
        <p:blipFill>
          <a:blip r:embed="rId3">
            <a:alphaModFix/>
          </a:blip>
          <a:stretch>
            <a:fillRect/>
          </a:stretch>
        </p:blipFill>
        <p:spPr>
          <a:xfrm>
            <a:off x="4126815" y="2887037"/>
            <a:ext cx="1751035" cy="980550"/>
          </a:xfrm>
          <a:prstGeom prst="rect">
            <a:avLst/>
          </a:prstGeom>
          <a:noFill/>
          <a:ln>
            <a:noFill/>
          </a:ln>
        </p:spPr>
      </p:pic>
      <p:pic>
        <p:nvPicPr>
          <p:cNvPr id="1632" name="Google Shape;1632;p106"/>
          <p:cNvPicPr preferRelativeResize="0"/>
          <p:nvPr/>
        </p:nvPicPr>
        <p:blipFill>
          <a:blip r:embed="rId4">
            <a:alphaModFix/>
          </a:blip>
          <a:stretch>
            <a:fillRect/>
          </a:stretch>
        </p:blipFill>
        <p:spPr>
          <a:xfrm>
            <a:off x="800099" y="1893475"/>
            <a:ext cx="1412525" cy="855841"/>
          </a:xfrm>
          <a:prstGeom prst="rect">
            <a:avLst/>
          </a:prstGeom>
          <a:noFill/>
          <a:ln>
            <a:noFill/>
          </a:ln>
        </p:spPr>
      </p:pic>
      <p:pic>
        <p:nvPicPr>
          <p:cNvPr id="1633" name="Google Shape;1633;p106"/>
          <p:cNvPicPr preferRelativeResize="0"/>
          <p:nvPr/>
        </p:nvPicPr>
        <p:blipFill>
          <a:blip r:embed="rId5">
            <a:alphaModFix/>
          </a:blip>
          <a:stretch>
            <a:fillRect/>
          </a:stretch>
        </p:blipFill>
        <p:spPr>
          <a:xfrm>
            <a:off x="2386900" y="1852875"/>
            <a:ext cx="896450" cy="896450"/>
          </a:xfrm>
          <a:prstGeom prst="rect">
            <a:avLst/>
          </a:prstGeom>
          <a:noFill/>
          <a:ln>
            <a:noFill/>
          </a:ln>
        </p:spPr>
      </p:pic>
      <p:pic>
        <p:nvPicPr>
          <p:cNvPr id="1634" name="Google Shape;1634;p106"/>
          <p:cNvPicPr preferRelativeResize="0"/>
          <p:nvPr/>
        </p:nvPicPr>
        <p:blipFill>
          <a:blip r:embed="rId6">
            <a:alphaModFix/>
          </a:blip>
          <a:stretch>
            <a:fillRect/>
          </a:stretch>
        </p:blipFill>
        <p:spPr>
          <a:xfrm>
            <a:off x="1451047" y="2882699"/>
            <a:ext cx="1147304" cy="757213"/>
          </a:xfrm>
          <a:prstGeom prst="rect">
            <a:avLst/>
          </a:prstGeom>
          <a:noFill/>
          <a:ln>
            <a:noFill/>
          </a:ln>
        </p:spPr>
      </p:pic>
      <p:pic>
        <p:nvPicPr>
          <p:cNvPr id="1635" name="Google Shape;1635;p106"/>
          <p:cNvPicPr preferRelativeResize="0"/>
          <p:nvPr/>
        </p:nvPicPr>
        <p:blipFill>
          <a:blip r:embed="rId7">
            <a:alphaModFix/>
          </a:blip>
          <a:stretch>
            <a:fillRect/>
          </a:stretch>
        </p:blipFill>
        <p:spPr>
          <a:xfrm>
            <a:off x="3807519" y="1795475"/>
            <a:ext cx="1103931" cy="1095375"/>
          </a:xfrm>
          <a:prstGeom prst="rect">
            <a:avLst/>
          </a:prstGeom>
          <a:noFill/>
          <a:ln>
            <a:noFill/>
          </a:ln>
        </p:spPr>
      </p:pic>
      <p:pic>
        <p:nvPicPr>
          <p:cNvPr id="1636" name="Google Shape;1636;p106"/>
          <p:cNvPicPr preferRelativeResize="0"/>
          <p:nvPr/>
        </p:nvPicPr>
        <p:blipFill>
          <a:blip r:embed="rId8">
            <a:alphaModFix/>
          </a:blip>
          <a:stretch>
            <a:fillRect/>
          </a:stretch>
        </p:blipFill>
        <p:spPr>
          <a:xfrm>
            <a:off x="5039000" y="1803601"/>
            <a:ext cx="1103926" cy="1079101"/>
          </a:xfrm>
          <a:prstGeom prst="rect">
            <a:avLst/>
          </a:prstGeom>
          <a:noFill/>
          <a:ln>
            <a:noFill/>
          </a:ln>
        </p:spPr>
      </p:pic>
      <p:sp>
        <p:nvSpPr>
          <p:cNvPr id="1637" name="Google Shape;1637;p106"/>
          <p:cNvSpPr txBox="1"/>
          <p:nvPr/>
        </p:nvSpPr>
        <p:spPr>
          <a:xfrm>
            <a:off x="1612925" y="3817200"/>
            <a:ext cx="714300" cy="429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595959"/>
                </a:solidFill>
              </a:rPr>
              <a:t>GPU</a:t>
            </a:r>
            <a:endParaRPr>
              <a:solidFill>
                <a:srgbClr val="595959"/>
              </a:solidFill>
            </a:endParaRPr>
          </a:p>
        </p:txBody>
      </p:sp>
      <p:sp>
        <p:nvSpPr>
          <p:cNvPr id="1638" name="Google Shape;1638;p106"/>
          <p:cNvSpPr txBox="1"/>
          <p:nvPr/>
        </p:nvSpPr>
        <p:spPr>
          <a:xfrm>
            <a:off x="4126825" y="3817200"/>
            <a:ext cx="2016000" cy="429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595959"/>
                </a:solidFill>
              </a:rPr>
              <a:t>Compiler</a:t>
            </a:r>
            <a:endParaRPr>
              <a:solidFill>
                <a:srgbClr val="595959"/>
              </a:solidFill>
            </a:endParaRPr>
          </a:p>
        </p:txBody>
      </p:sp>
      <p:pic>
        <p:nvPicPr>
          <p:cNvPr id="1639" name="Google Shape;1639;p106"/>
          <p:cNvPicPr preferRelativeResize="0"/>
          <p:nvPr/>
        </p:nvPicPr>
        <p:blipFill>
          <a:blip r:embed="rId9">
            <a:alphaModFix/>
          </a:blip>
          <a:stretch>
            <a:fillRect/>
          </a:stretch>
        </p:blipFill>
        <p:spPr>
          <a:xfrm>
            <a:off x="2393450" y="589512"/>
            <a:ext cx="328575" cy="328575"/>
          </a:xfrm>
          <a:prstGeom prst="rect">
            <a:avLst/>
          </a:prstGeom>
          <a:noFill/>
          <a:ln>
            <a:noFill/>
          </a:ln>
        </p:spPr>
      </p:pic>
      <p:sp>
        <p:nvSpPr>
          <p:cNvPr id="1640" name="Google Shape;1640;p106"/>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4" name="Shape 1644"/>
        <p:cNvGrpSpPr/>
        <p:nvPr/>
      </p:nvGrpSpPr>
      <p:grpSpPr>
        <a:xfrm>
          <a:off x="0" y="0"/>
          <a:ext cx="0" cy="0"/>
          <a:chOff x="0" y="0"/>
          <a:chExt cx="0" cy="0"/>
        </a:xfrm>
      </p:grpSpPr>
      <p:sp>
        <p:nvSpPr>
          <p:cNvPr id="1645" name="Google Shape;1645;p107"/>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GPU Profiling</a:t>
            </a:r>
            <a:endParaRPr/>
          </a:p>
        </p:txBody>
      </p:sp>
      <p:sp>
        <p:nvSpPr>
          <p:cNvPr id="1646" name="Google Shape;1646;p107"/>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rPr lang="en"/>
              <a:t>Platform matters!</a:t>
            </a:r>
            <a:endParaRPr/>
          </a:p>
        </p:txBody>
      </p:sp>
      <p:pic>
        <p:nvPicPr>
          <p:cNvPr id="1647" name="Google Shape;1647;p107"/>
          <p:cNvPicPr preferRelativeResize="0"/>
          <p:nvPr/>
        </p:nvPicPr>
        <p:blipFill>
          <a:blip r:embed="rId3">
            <a:alphaModFix/>
          </a:blip>
          <a:stretch>
            <a:fillRect/>
          </a:stretch>
        </p:blipFill>
        <p:spPr>
          <a:xfrm>
            <a:off x="4126815" y="2887037"/>
            <a:ext cx="1751035" cy="980550"/>
          </a:xfrm>
          <a:prstGeom prst="rect">
            <a:avLst/>
          </a:prstGeom>
          <a:noFill/>
          <a:ln>
            <a:noFill/>
          </a:ln>
        </p:spPr>
      </p:pic>
      <p:pic>
        <p:nvPicPr>
          <p:cNvPr id="1648" name="Google Shape;1648;p107"/>
          <p:cNvPicPr preferRelativeResize="0"/>
          <p:nvPr/>
        </p:nvPicPr>
        <p:blipFill>
          <a:blip r:embed="rId4">
            <a:alphaModFix/>
          </a:blip>
          <a:stretch>
            <a:fillRect/>
          </a:stretch>
        </p:blipFill>
        <p:spPr>
          <a:xfrm>
            <a:off x="800099" y="1893475"/>
            <a:ext cx="1412525" cy="855841"/>
          </a:xfrm>
          <a:prstGeom prst="rect">
            <a:avLst/>
          </a:prstGeom>
          <a:noFill/>
          <a:ln>
            <a:noFill/>
          </a:ln>
        </p:spPr>
      </p:pic>
      <p:pic>
        <p:nvPicPr>
          <p:cNvPr id="1649" name="Google Shape;1649;p107"/>
          <p:cNvPicPr preferRelativeResize="0"/>
          <p:nvPr/>
        </p:nvPicPr>
        <p:blipFill>
          <a:blip r:embed="rId5">
            <a:alphaModFix/>
          </a:blip>
          <a:stretch>
            <a:fillRect/>
          </a:stretch>
        </p:blipFill>
        <p:spPr>
          <a:xfrm>
            <a:off x="2386900" y="1852875"/>
            <a:ext cx="896450" cy="896450"/>
          </a:xfrm>
          <a:prstGeom prst="rect">
            <a:avLst/>
          </a:prstGeom>
          <a:noFill/>
          <a:ln>
            <a:noFill/>
          </a:ln>
        </p:spPr>
      </p:pic>
      <p:pic>
        <p:nvPicPr>
          <p:cNvPr id="1650" name="Google Shape;1650;p107"/>
          <p:cNvPicPr preferRelativeResize="0"/>
          <p:nvPr/>
        </p:nvPicPr>
        <p:blipFill>
          <a:blip r:embed="rId6">
            <a:alphaModFix/>
          </a:blip>
          <a:stretch>
            <a:fillRect/>
          </a:stretch>
        </p:blipFill>
        <p:spPr>
          <a:xfrm>
            <a:off x="1451047" y="2882699"/>
            <a:ext cx="1147304" cy="757213"/>
          </a:xfrm>
          <a:prstGeom prst="rect">
            <a:avLst/>
          </a:prstGeom>
          <a:noFill/>
          <a:ln>
            <a:noFill/>
          </a:ln>
        </p:spPr>
      </p:pic>
      <p:pic>
        <p:nvPicPr>
          <p:cNvPr id="1651" name="Google Shape;1651;p107"/>
          <p:cNvPicPr preferRelativeResize="0"/>
          <p:nvPr/>
        </p:nvPicPr>
        <p:blipFill>
          <a:blip r:embed="rId7">
            <a:alphaModFix/>
          </a:blip>
          <a:stretch>
            <a:fillRect/>
          </a:stretch>
        </p:blipFill>
        <p:spPr>
          <a:xfrm>
            <a:off x="3807519" y="1795475"/>
            <a:ext cx="1103931" cy="1095375"/>
          </a:xfrm>
          <a:prstGeom prst="rect">
            <a:avLst/>
          </a:prstGeom>
          <a:noFill/>
          <a:ln>
            <a:noFill/>
          </a:ln>
        </p:spPr>
      </p:pic>
      <p:pic>
        <p:nvPicPr>
          <p:cNvPr id="1652" name="Google Shape;1652;p107"/>
          <p:cNvPicPr preferRelativeResize="0"/>
          <p:nvPr/>
        </p:nvPicPr>
        <p:blipFill>
          <a:blip r:embed="rId8">
            <a:alphaModFix/>
          </a:blip>
          <a:stretch>
            <a:fillRect/>
          </a:stretch>
        </p:blipFill>
        <p:spPr>
          <a:xfrm>
            <a:off x="5039000" y="1803601"/>
            <a:ext cx="1103926" cy="1079101"/>
          </a:xfrm>
          <a:prstGeom prst="rect">
            <a:avLst/>
          </a:prstGeom>
          <a:noFill/>
          <a:ln>
            <a:noFill/>
          </a:ln>
        </p:spPr>
      </p:pic>
      <p:sp>
        <p:nvSpPr>
          <p:cNvPr id="1653" name="Google Shape;1653;p107"/>
          <p:cNvSpPr txBox="1"/>
          <p:nvPr/>
        </p:nvSpPr>
        <p:spPr>
          <a:xfrm>
            <a:off x="1612925" y="3817200"/>
            <a:ext cx="714300" cy="429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595959"/>
                </a:solidFill>
              </a:rPr>
              <a:t>GPU</a:t>
            </a:r>
            <a:endParaRPr>
              <a:solidFill>
                <a:srgbClr val="595959"/>
              </a:solidFill>
            </a:endParaRPr>
          </a:p>
        </p:txBody>
      </p:sp>
      <p:sp>
        <p:nvSpPr>
          <p:cNvPr id="1654" name="Google Shape;1654;p107"/>
          <p:cNvSpPr txBox="1"/>
          <p:nvPr/>
        </p:nvSpPr>
        <p:spPr>
          <a:xfrm>
            <a:off x="4126825" y="3817200"/>
            <a:ext cx="2016000" cy="429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595959"/>
                </a:solidFill>
              </a:rPr>
              <a:t>Compiler</a:t>
            </a:r>
            <a:endParaRPr>
              <a:solidFill>
                <a:srgbClr val="595959"/>
              </a:solidFill>
            </a:endParaRPr>
          </a:p>
        </p:txBody>
      </p:sp>
      <p:pic>
        <p:nvPicPr>
          <p:cNvPr id="1655" name="Google Shape;1655;p107"/>
          <p:cNvPicPr preferRelativeResize="0"/>
          <p:nvPr/>
        </p:nvPicPr>
        <p:blipFill>
          <a:blip r:embed="rId9">
            <a:alphaModFix/>
          </a:blip>
          <a:stretch>
            <a:fillRect/>
          </a:stretch>
        </p:blipFill>
        <p:spPr>
          <a:xfrm>
            <a:off x="6640544" y="2191849"/>
            <a:ext cx="960256" cy="1079099"/>
          </a:xfrm>
          <a:prstGeom prst="rect">
            <a:avLst/>
          </a:prstGeom>
          <a:noFill/>
          <a:ln>
            <a:noFill/>
          </a:ln>
        </p:spPr>
      </p:pic>
      <p:pic>
        <p:nvPicPr>
          <p:cNvPr id="1656" name="Google Shape;1656;p107"/>
          <p:cNvPicPr preferRelativeResize="0"/>
          <p:nvPr/>
        </p:nvPicPr>
        <p:blipFill>
          <a:blip r:embed="rId10">
            <a:alphaModFix/>
          </a:blip>
          <a:stretch>
            <a:fillRect/>
          </a:stretch>
        </p:blipFill>
        <p:spPr>
          <a:xfrm>
            <a:off x="7663962" y="2272058"/>
            <a:ext cx="960250" cy="960230"/>
          </a:xfrm>
          <a:prstGeom prst="rect">
            <a:avLst/>
          </a:prstGeom>
          <a:noFill/>
          <a:ln>
            <a:noFill/>
          </a:ln>
        </p:spPr>
      </p:pic>
      <p:sp>
        <p:nvSpPr>
          <p:cNvPr id="1657" name="Google Shape;1657;p107"/>
          <p:cNvSpPr txBox="1"/>
          <p:nvPr/>
        </p:nvSpPr>
        <p:spPr>
          <a:xfrm>
            <a:off x="6624375" y="3817200"/>
            <a:ext cx="2016000" cy="429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595959"/>
                </a:solidFill>
              </a:rPr>
              <a:t>Language</a:t>
            </a:r>
            <a:endParaRPr>
              <a:solidFill>
                <a:srgbClr val="595959"/>
              </a:solidFill>
            </a:endParaRPr>
          </a:p>
        </p:txBody>
      </p:sp>
      <p:pic>
        <p:nvPicPr>
          <p:cNvPr id="1658" name="Google Shape;1658;p107"/>
          <p:cNvPicPr preferRelativeResize="0"/>
          <p:nvPr/>
        </p:nvPicPr>
        <p:blipFill>
          <a:blip r:embed="rId11">
            <a:alphaModFix/>
          </a:blip>
          <a:stretch>
            <a:fillRect/>
          </a:stretch>
        </p:blipFill>
        <p:spPr>
          <a:xfrm>
            <a:off x="2393450" y="589512"/>
            <a:ext cx="328575" cy="328575"/>
          </a:xfrm>
          <a:prstGeom prst="rect">
            <a:avLst/>
          </a:prstGeom>
          <a:noFill/>
          <a:ln>
            <a:noFill/>
          </a:ln>
        </p:spPr>
      </p:pic>
      <p:sp>
        <p:nvSpPr>
          <p:cNvPr id="1659" name="Google Shape;1659;p107"/>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3" name="Shape 1663"/>
        <p:cNvGrpSpPr/>
        <p:nvPr/>
      </p:nvGrpSpPr>
      <p:grpSpPr>
        <a:xfrm>
          <a:off x="0" y="0"/>
          <a:ext cx="0" cy="0"/>
          <a:chOff x="0" y="0"/>
          <a:chExt cx="0" cy="0"/>
        </a:xfrm>
      </p:grpSpPr>
      <p:sp>
        <p:nvSpPr>
          <p:cNvPr id="1664" name="Google Shape;1664;p108"/>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GPU Profiling</a:t>
            </a:r>
            <a:endParaRPr/>
          </a:p>
        </p:txBody>
      </p:sp>
      <p:sp>
        <p:nvSpPr>
          <p:cNvPr id="1665" name="Google Shape;1665;p108"/>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rPr lang="en"/>
              <a:t>Platform matters!</a:t>
            </a:r>
            <a:endParaRPr/>
          </a:p>
        </p:txBody>
      </p:sp>
      <p:pic>
        <p:nvPicPr>
          <p:cNvPr id="1666" name="Google Shape;1666;p108"/>
          <p:cNvPicPr preferRelativeResize="0"/>
          <p:nvPr/>
        </p:nvPicPr>
        <p:blipFill>
          <a:blip r:embed="rId3">
            <a:alphaModFix/>
          </a:blip>
          <a:stretch>
            <a:fillRect/>
          </a:stretch>
        </p:blipFill>
        <p:spPr>
          <a:xfrm>
            <a:off x="4126815" y="2887037"/>
            <a:ext cx="1751035" cy="980550"/>
          </a:xfrm>
          <a:prstGeom prst="rect">
            <a:avLst/>
          </a:prstGeom>
          <a:noFill/>
          <a:ln>
            <a:noFill/>
          </a:ln>
        </p:spPr>
      </p:pic>
      <p:pic>
        <p:nvPicPr>
          <p:cNvPr id="1667" name="Google Shape;1667;p108"/>
          <p:cNvPicPr preferRelativeResize="0"/>
          <p:nvPr/>
        </p:nvPicPr>
        <p:blipFill>
          <a:blip r:embed="rId4">
            <a:alphaModFix/>
          </a:blip>
          <a:stretch>
            <a:fillRect/>
          </a:stretch>
        </p:blipFill>
        <p:spPr>
          <a:xfrm>
            <a:off x="800099" y="1893475"/>
            <a:ext cx="1412525" cy="855841"/>
          </a:xfrm>
          <a:prstGeom prst="rect">
            <a:avLst/>
          </a:prstGeom>
          <a:noFill/>
          <a:ln>
            <a:noFill/>
          </a:ln>
        </p:spPr>
      </p:pic>
      <p:pic>
        <p:nvPicPr>
          <p:cNvPr id="1668" name="Google Shape;1668;p108"/>
          <p:cNvPicPr preferRelativeResize="0"/>
          <p:nvPr/>
        </p:nvPicPr>
        <p:blipFill>
          <a:blip r:embed="rId5">
            <a:alphaModFix/>
          </a:blip>
          <a:stretch>
            <a:fillRect/>
          </a:stretch>
        </p:blipFill>
        <p:spPr>
          <a:xfrm>
            <a:off x="2386900" y="1852875"/>
            <a:ext cx="896450" cy="896450"/>
          </a:xfrm>
          <a:prstGeom prst="rect">
            <a:avLst/>
          </a:prstGeom>
          <a:noFill/>
          <a:ln>
            <a:noFill/>
          </a:ln>
        </p:spPr>
      </p:pic>
      <p:pic>
        <p:nvPicPr>
          <p:cNvPr id="1669" name="Google Shape;1669;p108"/>
          <p:cNvPicPr preferRelativeResize="0"/>
          <p:nvPr/>
        </p:nvPicPr>
        <p:blipFill>
          <a:blip r:embed="rId6">
            <a:alphaModFix/>
          </a:blip>
          <a:stretch>
            <a:fillRect/>
          </a:stretch>
        </p:blipFill>
        <p:spPr>
          <a:xfrm>
            <a:off x="1451047" y="2882699"/>
            <a:ext cx="1147304" cy="757213"/>
          </a:xfrm>
          <a:prstGeom prst="rect">
            <a:avLst/>
          </a:prstGeom>
          <a:noFill/>
          <a:ln>
            <a:noFill/>
          </a:ln>
        </p:spPr>
      </p:pic>
      <p:pic>
        <p:nvPicPr>
          <p:cNvPr id="1670" name="Google Shape;1670;p108"/>
          <p:cNvPicPr preferRelativeResize="0"/>
          <p:nvPr/>
        </p:nvPicPr>
        <p:blipFill>
          <a:blip r:embed="rId7">
            <a:alphaModFix/>
          </a:blip>
          <a:stretch>
            <a:fillRect/>
          </a:stretch>
        </p:blipFill>
        <p:spPr>
          <a:xfrm>
            <a:off x="3807519" y="1795475"/>
            <a:ext cx="1103931" cy="1095375"/>
          </a:xfrm>
          <a:prstGeom prst="rect">
            <a:avLst/>
          </a:prstGeom>
          <a:noFill/>
          <a:ln>
            <a:noFill/>
          </a:ln>
        </p:spPr>
      </p:pic>
      <p:pic>
        <p:nvPicPr>
          <p:cNvPr id="1671" name="Google Shape;1671;p108"/>
          <p:cNvPicPr preferRelativeResize="0"/>
          <p:nvPr/>
        </p:nvPicPr>
        <p:blipFill>
          <a:blip r:embed="rId8">
            <a:alphaModFix/>
          </a:blip>
          <a:stretch>
            <a:fillRect/>
          </a:stretch>
        </p:blipFill>
        <p:spPr>
          <a:xfrm>
            <a:off x="5039000" y="1803601"/>
            <a:ext cx="1103926" cy="1079101"/>
          </a:xfrm>
          <a:prstGeom prst="rect">
            <a:avLst/>
          </a:prstGeom>
          <a:noFill/>
          <a:ln>
            <a:noFill/>
          </a:ln>
        </p:spPr>
      </p:pic>
      <p:sp>
        <p:nvSpPr>
          <p:cNvPr id="1672" name="Google Shape;1672;p108"/>
          <p:cNvSpPr txBox="1"/>
          <p:nvPr/>
        </p:nvSpPr>
        <p:spPr>
          <a:xfrm>
            <a:off x="1612925" y="3817200"/>
            <a:ext cx="714300" cy="429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595959"/>
                </a:solidFill>
              </a:rPr>
              <a:t>GPU</a:t>
            </a:r>
            <a:endParaRPr>
              <a:solidFill>
                <a:srgbClr val="595959"/>
              </a:solidFill>
            </a:endParaRPr>
          </a:p>
        </p:txBody>
      </p:sp>
      <p:sp>
        <p:nvSpPr>
          <p:cNvPr id="1673" name="Google Shape;1673;p108"/>
          <p:cNvSpPr txBox="1"/>
          <p:nvPr/>
        </p:nvSpPr>
        <p:spPr>
          <a:xfrm>
            <a:off x="4126825" y="3817200"/>
            <a:ext cx="2016000" cy="429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595959"/>
                </a:solidFill>
              </a:rPr>
              <a:t>Compiler</a:t>
            </a:r>
            <a:endParaRPr>
              <a:solidFill>
                <a:srgbClr val="595959"/>
              </a:solidFill>
            </a:endParaRPr>
          </a:p>
        </p:txBody>
      </p:sp>
      <p:sp>
        <p:nvSpPr>
          <p:cNvPr id="1674" name="Google Shape;1674;p108"/>
          <p:cNvSpPr/>
          <p:nvPr/>
        </p:nvSpPr>
        <p:spPr>
          <a:xfrm>
            <a:off x="2283125" y="1748627"/>
            <a:ext cx="1104000" cy="11040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75" name="Google Shape;1675;p108"/>
          <p:cNvSpPr/>
          <p:nvPr/>
        </p:nvSpPr>
        <p:spPr>
          <a:xfrm>
            <a:off x="4053900" y="2909250"/>
            <a:ext cx="1930500" cy="8964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676" name="Google Shape;1676;p108"/>
          <p:cNvPicPr preferRelativeResize="0"/>
          <p:nvPr/>
        </p:nvPicPr>
        <p:blipFill>
          <a:blip r:embed="rId9">
            <a:alphaModFix/>
          </a:blip>
          <a:stretch>
            <a:fillRect/>
          </a:stretch>
        </p:blipFill>
        <p:spPr>
          <a:xfrm>
            <a:off x="6640544" y="2191849"/>
            <a:ext cx="960256" cy="1079099"/>
          </a:xfrm>
          <a:prstGeom prst="rect">
            <a:avLst/>
          </a:prstGeom>
          <a:noFill/>
          <a:ln>
            <a:noFill/>
          </a:ln>
        </p:spPr>
      </p:pic>
      <p:pic>
        <p:nvPicPr>
          <p:cNvPr id="1677" name="Google Shape;1677;p108"/>
          <p:cNvPicPr preferRelativeResize="0"/>
          <p:nvPr/>
        </p:nvPicPr>
        <p:blipFill>
          <a:blip r:embed="rId10">
            <a:alphaModFix/>
          </a:blip>
          <a:stretch>
            <a:fillRect/>
          </a:stretch>
        </p:blipFill>
        <p:spPr>
          <a:xfrm>
            <a:off x="7663962" y="2272058"/>
            <a:ext cx="960250" cy="960230"/>
          </a:xfrm>
          <a:prstGeom prst="rect">
            <a:avLst/>
          </a:prstGeom>
          <a:noFill/>
          <a:ln>
            <a:noFill/>
          </a:ln>
        </p:spPr>
      </p:pic>
      <p:sp>
        <p:nvSpPr>
          <p:cNvPr id="1678" name="Google Shape;1678;p108"/>
          <p:cNvSpPr txBox="1"/>
          <p:nvPr/>
        </p:nvSpPr>
        <p:spPr>
          <a:xfrm>
            <a:off x="6624375" y="3817200"/>
            <a:ext cx="2016000" cy="429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595959"/>
                </a:solidFill>
              </a:rPr>
              <a:t>Language</a:t>
            </a:r>
            <a:endParaRPr>
              <a:solidFill>
                <a:srgbClr val="595959"/>
              </a:solidFill>
            </a:endParaRPr>
          </a:p>
        </p:txBody>
      </p:sp>
      <p:sp>
        <p:nvSpPr>
          <p:cNvPr id="1679" name="Google Shape;1679;p108"/>
          <p:cNvSpPr/>
          <p:nvPr/>
        </p:nvSpPr>
        <p:spPr>
          <a:xfrm>
            <a:off x="7592075" y="2179402"/>
            <a:ext cx="1104000" cy="11040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680" name="Google Shape;1680;p108"/>
          <p:cNvPicPr preferRelativeResize="0"/>
          <p:nvPr/>
        </p:nvPicPr>
        <p:blipFill>
          <a:blip r:embed="rId11">
            <a:alphaModFix/>
          </a:blip>
          <a:stretch>
            <a:fillRect/>
          </a:stretch>
        </p:blipFill>
        <p:spPr>
          <a:xfrm>
            <a:off x="2393450" y="589512"/>
            <a:ext cx="328575" cy="328575"/>
          </a:xfrm>
          <a:prstGeom prst="rect">
            <a:avLst/>
          </a:prstGeom>
          <a:noFill/>
          <a:ln>
            <a:noFill/>
          </a:ln>
        </p:spPr>
      </p:pic>
      <p:sp>
        <p:nvSpPr>
          <p:cNvPr id="1681" name="Google Shape;1681;p108"/>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5" name="Shape 1685"/>
        <p:cNvGrpSpPr/>
        <p:nvPr/>
      </p:nvGrpSpPr>
      <p:grpSpPr>
        <a:xfrm>
          <a:off x="0" y="0"/>
          <a:ext cx="0" cy="0"/>
          <a:chOff x="0" y="0"/>
          <a:chExt cx="0" cy="0"/>
        </a:xfrm>
      </p:grpSpPr>
      <p:sp>
        <p:nvSpPr>
          <p:cNvPr id="1686" name="Google Shape;1686;p109"/>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GPU Profiling</a:t>
            </a:r>
            <a:endParaRPr/>
          </a:p>
        </p:txBody>
      </p:sp>
      <p:sp>
        <p:nvSpPr>
          <p:cNvPr id="1687" name="Google Shape;1687;p109"/>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1688" name="Google Shape;1688;p109"/>
          <p:cNvSpPr txBox="1"/>
          <p:nvPr/>
        </p:nvSpPr>
        <p:spPr>
          <a:xfrm>
            <a:off x="279400" y="1112800"/>
            <a:ext cx="8598000" cy="3357300"/>
          </a:xfrm>
          <a:prstGeom prst="rect">
            <a:avLst/>
          </a:prstGeom>
          <a:noFill/>
          <a:ln>
            <a:noFill/>
          </a:ln>
        </p:spPr>
        <p:txBody>
          <a:bodyPr anchorCtr="0" anchor="t" bIns="91425" lIns="91425" spcFirstLastPara="1" rIns="91425" wrap="square" tIns="91425">
            <a:normAutofit/>
          </a:bodyPr>
          <a:lstStyle/>
          <a:p>
            <a:pPr indent="0" lvl="0" marL="0" rtl="0" algn="l">
              <a:lnSpc>
                <a:spcPct val="137500"/>
              </a:lnSpc>
              <a:spcBef>
                <a:spcPts val="0"/>
              </a:spcBef>
              <a:spcAft>
                <a:spcPts val="0"/>
              </a:spcAft>
              <a:buNone/>
            </a:pPr>
            <a:r>
              <a:rPr lang="en">
                <a:solidFill>
                  <a:srgbClr val="74531F"/>
                </a:solidFill>
                <a:highlight>
                  <a:srgbClr val="FFFFFF"/>
                </a:highlight>
                <a:latin typeface="Courier New"/>
                <a:ea typeface="Courier New"/>
                <a:cs typeface="Courier New"/>
                <a:sym typeface="Courier New"/>
              </a:rPr>
              <a:t>rocprof</a:t>
            </a:r>
            <a:r>
              <a:rPr lang="en">
                <a:solidFill>
                  <a:srgbClr val="000000"/>
                </a:solidFill>
                <a:highlight>
                  <a:srgbClr val="FFFFFF"/>
                </a:highlight>
                <a:latin typeface="Courier New"/>
                <a:ea typeface="Courier New"/>
                <a:cs typeface="Courier New"/>
                <a:sym typeface="Courier New"/>
              </a:rPr>
              <a:t> </a:t>
            </a:r>
            <a:r>
              <a:rPr lang="en">
                <a:solidFill>
                  <a:srgbClr val="A31515"/>
                </a:solidFill>
                <a:highlight>
                  <a:srgbClr val="FFFFFF"/>
                </a:highlight>
                <a:latin typeface="Courier New"/>
                <a:ea typeface="Courier New"/>
                <a:cs typeface="Courier New"/>
                <a:sym typeface="Courier New"/>
              </a:rPr>
              <a:t>--hip-trace --roctx-trace</a:t>
            </a:r>
            <a:r>
              <a:rPr lang="en">
                <a:solidFill>
                  <a:srgbClr val="000000"/>
                </a:solidFill>
                <a:highlight>
                  <a:srgbClr val="FFFFFF"/>
                </a:highlight>
                <a:latin typeface="Courier New"/>
                <a:ea typeface="Courier New"/>
                <a:cs typeface="Courier New"/>
                <a:sym typeface="Courier New"/>
              </a:rPr>
              <a:t> </a:t>
            </a:r>
            <a:r>
              <a:rPr lang="en">
                <a:solidFill>
                  <a:srgbClr val="A31515"/>
                </a:solidFill>
                <a:highlight>
                  <a:srgbClr val="FFFFFF"/>
                </a:highlight>
                <a:latin typeface="Courier New"/>
                <a:ea typeface="Courier New"/>
                <a:cs typeface="Courier New"/>
                <a:sym typeface="Courier New"/>
              </a:rPr>
              <a:t>-o</a:t>
            </a:r>
            <a:r>
              <a:rPr lang="en">
                <a:solidFill>
                  <a:srgbClr val="000000"/>
                </a:solidFill>
                <a:highlight>
                  <a:srgbClr val="FFFFFF"/>
                </a:highlight>
                <a:latin typeface="Courier New"/>
                <a:ea typeface="Courier New"/>
                <a:cs typeface="Courier New"/>
                <a:sym typeface="Courier New"/>
              </a:rPr>
              <a:t> </a:t>
            </a:r>
            <a:r>
              <a:rPr lang="en">
                <a:solidFill>
                  <a:srgbClr val="A31515"/>
                </a:solidFill>
                <a:highlight>
                  <a:srgbClr val="FFFFFF"/>
                </a:highlight>
                <a:latin typeface="Courier New"/>
                <a:ea typeface="Courier New"/>
                <a:cs typeface="Courier New"/>
                <a:sym typeface="Courier New"/>
              </a:rPr>
              <a:t>./rocprof/rocprof.csv</a:t>
            </a:r>
            <a:r>
              <a:rPr lang="en">
                <a:solidFill>
                  <a:srgbClr val="000000"/>
                </a:solidFill>
                <a:highlight>
                  <a:srgbClr val="FFFFFF"/>
                </a:highlight>
                <a:latin typeface="Courier New"/>
                <a:ea typeface="Courier New"/>
                <a:cs typeface="Courier New"/>
                <a:sym typeface="Courier New"/>
              </a:rPr>
              <a:t> </a:t>
            </a:r>
            <a:r>
              <a:rPr lang="en">
                <a:solidFill>
                  <a:srgbClr val="1F377F"/>
                </a:solidFill>
                <a:highlight>
                  <a:srgbClr val="FFFFFF"/>
                </a:highlight>
                <a:latin typeface="Courier New"/>
                <a:ea typeface="Courier New"/>
                <a:cs typeface="Courier New"/>
                <a:sym typeface="Courier New"/>
              </a:rPr>
              <a:t>$BIN</a:t>
            </a:r>
            <a:endParaRPr>
              <a:solidFill>
                <a:srgbClr val="74531F"/>
              </a:solidFill>
              <a:highlight>
                <a:srgbClr val="FFFFFF"/>
              </a:highlight>
              <a:latin typeface="Courier New"/>
              <a:ea typeface="Courier New"/>
              <a:cs typeface="Courier New"/>
              <a:sym typeface="Courier New"/>
            </a:endParaRPr>
          </a:p>
        </p:txBody>
      </p:sp>
      <p:sp>
        <p:nvSpPr>
          <p:cNvPr id="1689" name="Google Shape;1689;p109"/>
          <p:cNvSpPr txBox="1"/>
          <p:nvPr/>
        </p:nvSpPr>
        <p:spPr>
          <a:xfrm>
            <a:off x="2446475" y="4040500"/>
            <a:ext cx="4323600" cy="429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595959"/>
                </a:solidFill>
              </a:rPr>
              <a:t>Perfetto visualization</a:t>
            </a:r>
            <a:endParaRPr>
              <a:solidFill>
                <a:srgbClr val="595959"/>
              </a:solidFill>
            </a:endParaRPr>
          </a:p>
        </p:txBody>
      </p:sp>
      <p:pic>
        <p:nvPicPr>
          <p:cNvPr id="1690" name="Google Shape;1690;p109"/>
          <p:cNvPicPr preferRelativeResize="0"/>
          <p:nvPr/>
        </p:nvPicPr>
        <p:blipFill>
          <a:blip r:embed="rId3">
            <a:alphaModFix/>
          </a:blip>
          <a:stretch>
            <a:fillRect/>
          </a:stretch>
        </p:blipFill>
        <p:spPr>
          <a:xfrm>
            <a:off x="1097538" y="1499338"/>
            <a:ext cx="6948918" cy="2584225"/>
          </a:xfrm>
          <a:prstGeom prst="rect">
            <a:avLst/>
          </a:prstGeom>
          <a:noFill/>
          <a:ln>
            <a:noFill/>
          </a:ln>
        </p:spPr>
      </p:pic>
      <p:pic>
        <p:nvPicPr>
          <p:cNvPr id="1691" name="Google Shape;1691;p109"/>
          <p:cNvPicPr preferRelativeResize="0"/>
          <p:nvPr/>
        </p:nvPicPr>
        <p:blipFill>
          <a:blip r:embed="rId4">
            <a:alphaModFix/>
          </a:blip>
          <a:stretch>
            <a:fillRect/>
          </a:stretch>
        </p:blipFill>
        <p:spPr>
          <a:xfrm>
            <a:off x="2393450" y="589512"/>
            <a:ext cx="328575" cy="328575"/>
          </a:xfrm>
          <a:prstGeom prst="rect">
            <a:avLst/>
          </a:prstGeom>
          <a:noFill/>
          <a:ln>
            <a:noFill/>
          </a:ln>
        </p:spPr>
      </p:pic>
      <p:sp>
        <p:nvSpPr>
          <p:cNvPr id="1692" name="Google Shape;1692;p109"/>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0"/>
                                        </p:tgtEl>
                                        <p:attrNameLst>
                                          <p:attrName>style.visibility</p:attrName>
                                        </p:attrNameLst>
                                      </p:cBhvr>
                                      <p:to>
                                        <p:strVal val="visible"/>
                                      </p:to>
                                    </p:set>
                                    <p:animEffect filter="fade" transition="in">
                                      <p:cBhvr>
                                        <p:cTn dur="300"/>
                                        <p:tgtEl>
                                          <p:spTgt spid="16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6" name="Shape 1696"/>
        <p:cNvGrpSpPr/>
        <p:nvPr/>
      </p:nvGrpSpPr>
      <p:grpSpPr>
        <a:xfrm>
          <a:off x="0" y="0"/>
          <a:ext cx="0" cy="0"/>
          <a:chOff x="0" y="0"/>
          <a:chExt cx="0" cy="0"/>
        </a:xfrm>
      </p:grpSpPr>
      <p:sp>
        <p:nvSpPr>
          <p:cNvPr id="1697" name="Google Shape;1697;p110"/>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GPU Profiling</a:t>
            </a:r>
            <a:endParaRPr/>
          </a:p>
        </p:txBody>
      </p:sp>
      <p:sp>
        <p:nvSpPr>
          <p:cNvPr id="1698" name="Google Shape;1698;p110"/>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1699" name="Google Shape;1699;p110"/>
          <p:cNvSpPr txBox="1"/>
          <p:nvPr/>
        </p:nvSpPr>
        <p:spPr>
          <a:xfrm>
            <a:off x="279400" y="1112800"/>
            <a:ext cx="8598000" cy="3357300"/>
          </a:xfrm>
          <a:prstGeom prst="rect">
            <a:avLst/>
          </a:prstGeom>
          <a:noFill/>
          <a:ln>
            <a:noFill/>
          </a:ln>
        </p:spPr>
        <p:txBody>
          <a:bodyPr anchorCtr="0" anchor="t" bIns="91425" lIns="91425" spcFirstLastPara="1" rIns="91425" wrap="square" tIns="91425">
            <a:normAutofit/>
          </a:bodyPr>
          <a:lstStyle/>
          <a:p>
            <a:pPr indent="0" lvl="0" marL="0" rtl="0" algn="l">
              <a:lnSpc>
                <a:spcPct val="137500"/>
              </a:lnSpc>
              <a:spcBef>
                <a:spcPts val="0"/>
              </a:spcBef>
              <a:spcAft>
                <a:spcPts val="0"/>
              </a:spcAft>
              <a:buNone/>
            </a:pPr>
            <a:r>
              <a:rPr lang="en">
                <a:solidFill>
                  <a:srgbClr val="74531F"/>
                </a:solidFill>
                <a:highlight>
                  <a:srgbClr val="FFFFFF"/>
                </a:highlight>
                <a:latin typeface="Courier New"/>
                <a:ea typeface="Courier New"/>
                <a:cs typeface="Courier New"/>
                <a:sym typeface="Courier New"/>
              </a:rPr>
              <a:t>rocprof</a:t>
            </a:r>
            <a:r>
              <a:rPr lang="en">
                <a:solidFill>
                  <a:srgbClr val="000000"/>
                </a:solidFill>
                <a:highlight>
                  <a:srgbClr val="FFFFFF"/>
                </a:highlight>
                <a:latin typeface="Courier New"/>
                <a:ea typeface="Courier New"/>
                <a:cs typeface="Courier New"/>
                <a:sym typeface="Courier New"/>
              </a:rPr>
              <a:t> </a:t>
            </a:r>
            <a:r>
              <a:rPr lang="en">
                <a:solidFill>
                  <a:srgbClr val="A31515"/>
                </a:solidFill>
                <a:highlight>
                  <a:srgbClr val="FFFFFF"/>
                </a:highlight>
                <a:latin typeface="Courier New"/>
                <a:ea typeface="Courier New"/>
                <a:cs typeface="Courier New"/>
                <a:sym typeface="Courier New"/>
              </a:rPr>
              <a:t>--hip-trace --roctx-trace</a:t>
            </a:r>
            <a:r>
              <a:rPr lang="en">
                <a:solidFill>
                  <a:srgbClr val="000000"/>
                </a:solidFill>
                <a:highlight>
                  <a:srgbClr val="FFFFFF"/>
                </a:highlight>
                <a:latin typeface="Courier New"/>
                <a:ea typeface="Courier New"/>
                <a:cs typeface="Courier New"/>
                <a:sym typeface="Courier New"/>
              </a:rPr>
              <a:t> </a:t>
            </a:r>
            <a:r>
              <a:rPr lang="en">
                <a:solidFill>
                  <a:srgbClr val="A31515"/>
                </a:solidFill>
                <a:highlight>
                  <a:srgbClr val="FFFFFF"/>
                </a:highlight>
                <a:latin typeface="Courier New"/>
                <a:ea typeface="Courier New"/>
                <a:cs typeface="Courier New"/>
                <a:sym typeface="Courier New"/>
              </a:rPr>
              <a:t>-o</a:t>
            </a:r>
            <a:r>
              <a:rPr lang="en">
                <a:solidFill>
                  <a:srgbClr val="000000"/>
                </a:solidFill>
                <a:highlight>
                  <a:srgbClr val="FFFFFF"/>
                </a:highlight>
                <a:latin typeface="Courier New"/>
                <a:ea typeface="Courier New"/>
                <a:cs typeface="Courier New"/>
                <a:sym typeface="Courier New"/>
              </a:rPr>
              <a:t> </a:t>
            </a:r>
            <a:r>
              <a:rPr lang="en">
                <a:solidFill>
                  <a:srgbClr val="A31515"/>
                </a:solidFill>
                <a:highlight>
                  <a:srgbClr val="FFFFFF"/>
                </a:highlight>
                <a:latin typeface="Courier New"/>
                <a:ea typeface="Courier New"/>
                <a:cs typeface="Courier New"/>
                <a:sym typeface="Courier New"/>
              </a:rPr>
              <a:t>./rocprof/rocprof.csv</a:t>
            </a:r>
            <a:r>
              <a:rPr lang="en">
                <a:solidFill>
                  <a:srgbClr val="000000"/>
                </a:solidFill>
                <a:highlight>
                  <a:srgbClr val="FFFFFF"/>
                </a:highlight>
                <a:latin typeface="Courier New"/>
                <a:ea typeface="Courier New"/>
                <a:cs typeface="Courier New"/>
                <a:sym typeface="Courier New"/>
              </a:rPr>
              <a:t> </a:t>
            </a:r>
            <a:r>
              <a:rPr lang="en">
                <a:solidFill>
                  <a:srgbClr val="1F377F"/>
                </a:solidFill>
                <a:highlight>
                  <a:srgbClr val="FFFFFF"/>
                </a:highlight>
                <a:latin typeface="Courier New"/>
                <a:ea typeface="Courier New"/>
                <a:cs typeface="Courier New"/>
                <a:sym typeface="Courier New"/>
              </a:rPr>
              <a:t>$BIN</a:t>
            </a:r>
            <a:endParaRPr>
              <a:solidFill>
                <a:srgbClr val="74531F"/>
              </a:solidFill>
              <a:highlight>
                <a:srgbClr val="FFFFFF"/>
              </a:highlight>
              <a:latin typeface="Courier New"/>
              <a:ea typeface="Courier New"/>
              <a:cs typeface="Courier New"/>
              <a:sym typeface="Courier New"/>
            </a:endParaRPr>
          </a:p>
        </p:txBody>
      </p:sp>
      <p:sp>
        <p:nvSpPr>
          <p:cNvPr id="1700" name="Google Shape;1700;p110"/>
          <p:cNvSpPr txBox="1"/>
          <p:nvPr/>
        </p:nvSpPr>
        <p:spPr>
          <a:xfrm>
            <a:off x="2446475" y="4040500"/>
            <a:ext cx="4323600" cy="429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595959"/>
                </a:solidFill>
              </a:rPr>
              <a:t>Perfetto visualization</a:t>
            </a:r>
            <a:endParaRPr>
              <a:solidFill>
                <a:srgbClr val="595959"/>
              </a:solidFill>
            </a:endParaRPr>
          </a:p>
        </p:txBody>
      </p:sp>
      <p:pic>
        <p:nvPicPr>
          <p:cNvPr id="1701" name="Google Shape;1701;p110"/>
          <p:cNvPicPr preferRelativeResize="0"/>
          <p:nvPr/>
        </p:nvPicPr>
        <p:blipFill>
          <a:blip r:embed="rId3">
            <a:alphaModFix/>
          </a:blip>
          <a:stretch>
            <a:fillRect/>
          </a:stretch>
        </p:blipFill>
        <p:spPr>
          <a:xfrm>
            <a:off x="1097538" y="1499338"/>
            <a:ext cx="6948918" cy="2584225"/>
          </a:xfrm>
          <a:prstGeom prst="rect">
            <a:avLst/>
          </a:prstGeom>
          <a:noFill/>
          <a:ln>
            <a:noFill/>
          </a:ln>
        </p:spPr>
      </p:pic>
      <p:pic>
        <p:nvPicPr>
          <p:cNvPr id="1702" name="Google Shape;1702;p110"/>
          <p:cNvPicPr preferRelativeResize="0"/>
          <p:nvPr/>
        </p:nvPicPr>
        <p:blipFill>
          <a:blip r:embed="rId4">
            <a:alphaModFix/>
          </a:blip>
          <a:stretch>
            <a:fillRect/>
          </a:stretch>
        </p:blipFill>
        <p:spPr>
          <a:xfrm>
            <a:off x="2393450" y="589512"/>
            <a:ext cx="328575" cy="328575"/>
          </a:xfrm>
          <a:prstGeom prst="rect">
            <a:avLst/>
          </a:prstGeom>
          <a:noFill/>
          <a:ln>
            <a:noFill/>
          </a:ln>
        </p:spPr>
      </p:pic>
      <p:sp>
        <p:nvSpPr>
          <p:cNvPr id="1703" name="Google Shape;1703;p110"/>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704" name="Google Shape;1704;p110"/>
          <p:cNvSpPr/>
          <p:nvPr/>
        </p:nvSpPr>
        <p:spPr>
          <a:xfrm rot="5400000">
            <a:off x="4465150" y="-987825"/>
            <a:ext cx="240900" cy="69759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8" name="Shape 1708"/>
        <p:cNvGrpSpPr/>
        <p:nvPr/>
      </p:nvGrpSpPr>
      <p:grpSpPr>
        <a:xfrm>
          <a:off x="0" y="0"/>
          <a:ext cx="0" cy="0"/>
          <a:chOff x="0" y="0"/>
          <a:chExt cx="0" cy="0"/>
        </a:xfrm>
      </p:grpSpPr>
      <p:sp>
        <p:nvSpPr>
          <p:cNvPr id="1709" name="Google Shape;1709;p111"/>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GPU Profiling</a:t>
            </a:r>
            <a:endParaRPr/>
          </a:p>
        </p:txBody>
      </p:sp>
      <p:sp>
        <p:nvSpPr>
          <p:cNvPr id="1710" name="Google Shape;1710;p111"/>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sp>
        <p:nvSpPr>
          <p:cNvPr id="1711" name="Google Shape;1711;p111"/>
          <p:cNvSpPr txBox="1"/>
          <p:nvPr/>
        </p:nvSpPr>
        <p:spPr>
          <a:xfrm>
            <a:off x="279400" y="1112800"/>
            <a:ext cx="8598000" cy="3357300"/>
          </a:xfrm>
          <a:prstGeom prst="rect">
            <a:avLst/>
          </a:prstGeom>
          <a:noFill/>
          <a:ln>
            <a:noFill/>
          </a:ln>
        </p:spPr>
        <p:txBody>
          <a:bodyPr anchorCtr="0" anchor="t" bIns="91425" lIns="91425" spcFirstLastPara="1" rIns="91425" wrap="square" tIns="91425">
            <a:normAutofit/>
          </a:bodyPr>
          <a:lstStyle/>
          <a:p>
            <a:pPr indent="0" lvl="0" marL="0" rtl="0" algn="l">
              <a:lnSpc>
                <a:spcPct val="137500"/>
              </a:lnSpc>
              <a:spcBef>
                <a:spcPts val="0"/>
              </a:spcBef>
              <a:spcAft>
                <a:spcPts val="0"/>
              </a:spcAft>
              <a:buNone/>
            </a:pPr>
            <a:r>
              <a:rPr lang="en">
                <a:solidFill>
                  <a:srgbClr val="74531F"/>
                </a:solidFill>
                <a:highlight>
                  <a:srgbClr val="FFFFFF"/>
                </a:highlight>
                <a:latin typeface="Courier New"/>
                <a:ea typeface="Courier New"/>
                <a:cs typeface="Courier New"/>
                <a:sym typeface="Courier New"/>
              </a:rPr>
              <a:t>rocprof</a:t>
            </a:r>
            <a:r>
              <a:rPr lang="en">
                <a:solidFill>
                  <a:srgbClr val="000000"/>
                </a:solidFill>
                <a:highlight>
                  <a:srgbClr val="FFFFFF"/>
                </a:highlight>
                <a:latin typeface="Courier New"/>
                <a:ea typeface="Courier New"/>
                <a:cs typeface="Courier New"/>
                <a:sym typeface="Courier New"/>
              </a:rPr>
              <a:t> </a:t>
            </a:r>
            <a:r>
              <a:rPr lang="en">
                <a:solidFill>
                  <a:srgbClr val="A31515"/>
                </a:solidFill>
                <a:highlight>
                  <a:srgbClr val="FFFFFF"/>
                </a:highlight>
                <a:latin typeface="Courier New"/>
                <a:ea typeface="Courier New"/>
                <a:cs typeface="Courier New"/>
                <a:sym typeface="Courier New"/>
              </a:rPr>
              <a:t>--hip-trace --roctx-trace</a:t>
            </a:r>
            <a:r>
              <a:rPr lang="en">
                <a:solidFill>
                  <a:srgbClr val="000000"/>
                </a:solidFill>
                <a:highlight>
                  <a:srgbClr val="FFFFFF"/>
                </a:highlight>
                <a:latin typeface="Courier New"/>
                <a:ea typeface="Courier New"/>
                <a:cs typeface="Courier New"/>
                <a:sym typeface="Courier New"/>
              </a:rPr>
              <a:t> </a:t>
            </a:r>
            <a:r>
              <a:rPr lang="en">
                <a:solidFill>
                  <a:srgbClr val="A31515"/>
                </a:solidFill>
                <a:highlight>
                  <a:srgbClr val="FFFFFF"/>
                </a:highlight>
                <a:latin typeface="Courier New"/>
                <a:ea typeface="Courier New"/>
                <a:cs typeface="Courier New"/>
                <a:sym typeface="Courier New"/>
              </a:rPr>
              <a:t>-o</a:t>
            </a:r>
            <a:r>
              <a:rPr lang="en">
                <a:solidFill>
                  <a:srgbClr val="000000"/>
                </a:solidFill>
                <a:highlight>
                  <a:srgbClr val="FFFFFF"/>
                </a:highlight>
                <a:latin typeface="Courier New"/>
                <a:ea typeface="Courier New"/>
                <a:cs typeface="Courier New"/>
                <a:sym typeface="Courier New"/>
              </a:rPr>
              <a:t> </a:t>
            </a:r>
            <a:r>
              <a:rPr lang="en">
                <a:solidFill>
                  <a:srgbClr val="A31515"/>
                </a:solidFill>
                <a:highlight>
                  <a:srgbClr val="FFFFFF"/>
                </a:highlight>
                <a:latin typeface="Courier New"/>
                <a:ea typeface="Courier New"/>
                <a:cs typeface="Courier New"/>
                <a:sym typeface="Courier New"/>
              </a:rPr>
              <a:t>./rocprof/rocprof.csv</a:t>
            </a:r>
            <a:r>
              <a:rPr lang="en">
                <a:solidFill>
                  <a:srgbClr val="000000"/>
                </a:solidFill>
                <a:highlight>
                  <a:srgbClr val="FFFFFF"/>
                </a:highlight>
                <a:latin typeface="Courier New"/>
                <a:ea typeface="Courier New"/>
                <a:cs typeface="Courier New"/>
                <a:sym typeface="Courier New"/>
              </a:rPr>
              <a:t> </a:t>
            </a:r>
            <a:r>
              <a:rPr lang="en">
                <a:solidFill>
                  <a:srgbClr val="1F377F"/>
                </a:solidFill>
                <a:highlight>
                  <a:srgbClr val="FFFFFF"/>
                </a:highlight>
                <a:latin typeface="Courier New"/>
                <a:ea typeface="Courier New"/>
                <a:cs typeface="Courier New"/>
                <a:sym typeface="Courier New"/>
              </a:rPr>
              <a:t>$BIN</a:t>
            </a:r>
            <a:endParaRPr>
              <a:solidFill>
                <a:srgbClr val="74531F"/>
              </a:solidFill>
              <a:highlight>
                <a:srgbClr val="FFFFFF"/>
              </a:highlight>
              <a:latin typeface="Courier New"/>
              <a:ea typeface="Courier New"/>
              <a:cs typeface="Courier New"/>
              <a:sym typeface="Courier New"/>
            </a:endParaRPr>
          </a:p>
        </p:txBody>
      </p:sp>
      <p:sp>
        <p:nvSpPr>
          <p:cNvPr id="1712" name="Google Shape;1712;p111"/>
          <p:cNvSpPr txBox="1"/>
          <p:nvPr/>
        </p:nvSpPr>
        <p:spPr>
          <a:xfrm>
            <a:off x="2446475" y="4040500"/>
            <a:ext cx="4323600" cy="429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595959"/>
                </a:solidFill>
              </a:rPr>
              <a:t>Perfetto visualization</a:t>
            </a:r>
            <a:endParaRPr>
              <a:solidFill>
                <a:srgbClr val="595959"/>
              </a:solidFill>
            </a:endParaRPr>
          </a:p>
        </p:txBody>
      </p:sp>
      <p:pic>
        <p:nvPicPr>
          <p:cNvPr id="1713" name="Google Shape;1713;p111"/>
          <p:cNvPicPr preferRelativeResize="0"/>
          <p:nvPr/>
        </p:nvPicPr>
        <p:blipFill>
          <a:blip r:embed="rId3">
            <a:alphaModFix/>
          </a:blip>
          <a:stretch>
            <a:fillRect/>
          </a:stretch>
        </p:blipFill>
        <p:spPr>
          <a:xfrm>
            <a:off x="1097538" y="1499338"/>
            <a:ext cx="6948918" cy="2584225"/>
          </a:xfrm>
          <a:prstGeom prst="rect">
            <a:avLst/>
          </a:prstGeom>
          <a:noFill/>
          <a:ln>
            <a:noFill/>
          </a:ln>
        </p:spPr>
      </p:pic>
      <p:pic>
        <p:nvPicPr>
          <p:cNvPr id="1714" name="Google Shape;1714;p111"/>
          <p:cNvPicPr preferRelativeResize="0"/>
          <p:nvPr/>
        </p:nvPicPr>
        <p:blipFill>
          <a:blip r:embed="rId4">
            <a:alphaModFix/>
          </a:blip>
          <a:stretch>
            <a:fillRect/>
          </a:stretch>
        </p:blipFill>
        <p:spPr>
          <a:xfrm>
            <a:off x="2393450" y="589512"/>
            <a:ext cx="328575" cy="328575"/>
          </a:xfrm>
          <a:prstGeom prst="rect">
            <a:avLst/>
          </a:prstGeom>
          <a:noFill/>
          <a:ln>
            <a:noFill/>
          </a:ln>
        </p:spPr>
      </p:pic>
      <p:sp>
        <p:nvSpPr>
          <p:cNvPr id="1715" name="Google Shape;1715;p111"/>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716" name="Google Shape;1716;p111"/>
          <p:cNvSpPr/>
          <p:nvPr/>
        </p:nvSpPr>
        <p:spPr>
          <a:xfrm rot="5400000">
            <a:off x="4357600" y="2273"/>
            <a:ext cx="456000" cy="69759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0" name="Shape 1720"/>
        <p:cNvGrpSpPr/>
        <p:nvPr/>
      </p:nvGrpSpPr>
      <p:grpSpPr>
        <a:xfrm>
          <a:off x="0" y="0"/>
          <a:ext cx="0" cy="0"/>
          <a:chOff x="0" y="0"/>
          <a:chExt cx="0" cy="0"/>
        </a:xfrm>
      </p:grpSpPr>
      <p:sp>
        <p:nvSpPr>
          <p:cNvPr id="1721" name="Google Shape;1721;p112"/>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GPU Profiling</a:t>
            </a:r>
            <a:endParaRPr/>
          </a:p>
        </p:txBody>
      </p:sp>
      <p:sp>
        <p:nvSpPr>
          <p:cNvPr id="1722" name="Google Shape;1722;p112"/>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pic>
        <p:nvPicPr>
          <p:cNvPr id="1723" name="Google Shape;1723;p112"/>
          <p:cNvPicPr preferRelativeResize="0"/>
          <p:nvPr/>
        </p:nvPicPr>
        <p:blipFill>
          <a:blip r:embed="rId3">
            <a:alphaModFix/>
          </a:blip>
          <a:stretch>
            <a:fillRect/>
          </a:stretch>
        </p:blipFill>
        <p:spPr>
          <a:xfrm>
            <a:off x="917800" y="1000637"/>
            <a:ext cx="3112299" cy="3581625"/>
          </a:xfrm>
          <a:prstGeom prst="rect">
            <a:avLst/>
          </a:prstGeom>
          <a:noFill/>
          <a:ln>
            <a:noFill/>
          </a:ln>
        </p:spPr>
      </p:pic>
      <p:pic>
        <p:nvPicPr>
          <p:cNvPr id="1724" name="Google Shape;1724;p112"/>
          <p:cNvPicPr preferRelativeResize="0"/>
          <p:nvPr/>
        </p:nvPicPr>
        <p:blipFill>
          <a:blip r:embed="rId4">
            <a:alphaModFix/>
          </a:blip>
          <a:stretch>
            <a:fillRect/>
          </a:stretch>
        </p:blipFill>
        <p:spPr>
          <a:xfrm>
            <a:off x="2393450" y="589512"/>
            <a:ext cx="328575" cy="328575"/>
          </a:xfrm>
          <a:prstGeom prst="rect">
            <a:avLst/>
          </a:prstGeom>
          <a:noFill/>
          <a:ln>
            <a:noFill/>
          </a:ln>
        </p:spPr>
      </p:pic>
      <p:sp>
        <p:nvSpPr>
          <p:cNvPr id="1725" name="Google Shape;1725;p112"/>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9" name="Shape 1729"/>
        <p:cNvGrpSpPr/>
        <p:nvPr/>
      </p:nvGrpSpPr>
      <p:grpSpPr>
        <a:xfrm>
          <a:off x="0" y="0"/>
          <a:ext cx="0" cy="0"/>
          <a:chOff x="0" y="0"/>
          <a:chExt cx="0" cy="0"/>
        </a:xfrm>
      </p:grpSpPr>
      <p:sp>
        <p:nvSpPr>
          <p:cNvPr id="1730" name="Google Shape;1730;p113"/>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GPU Profiling</a:t>
            </a:r>
            <a:endParaRPr/>
          </a:p>
        </p:txBody>
      </p:sp>
      <p:sp>
        <p:nvSpPr>
          <p:cNvPr id="1731" name="Google Shape;1731;p113"/>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pic>
        <p:nvPicPr>
          <p:cNvPr id="1732" name="Google Shape;1732;p113"/>
          <p:cNvPicPr preferRelativeResize="0"/>
          <p:nvPr/>
        </p:nvPicPr>
        <p:blipFill>
          <a:blip r:embed="rId3">
            <a:alphaModFix/>
          </a:blip>
          <a:stretch>
            <a:fillRect/>
          </a:stretch>
        </p:blipFill>
        <p:spPr>
          <a:xfrm>
            <a:off x="917800" y="1000637"/>
            <a:ext cx="3112299" cy="3581625"/>
          </a:xfrm>
          <a:prstGeom prst="rect">
            <a:avLst/>
          </a:prstGeom>
          <a:noFill/>
          <a:ln>
            <a:noFill/>
          </a:ln>
        </p:spPr>
      </p:pic>
      <p:pic>
        <p:nvPicPr>
          <p:cNvPr id="1733" name="Google Shape;1733;p113"/>
          <p:cNvPicPr preferRelativeResize="0"/>
          <p:nvPr/>
        </p:nvPicPr>
        <p:blipFill>
          <a:blip r:embed="rId4">
            <a:alphaModFix/>
          </a:blip>
          <a:stretch>
            <a:fillRect/>
          </a:stretch>
        </p:blipFill>
        <p:spPr>
          <a:xfrm>
            <a:off x="2393450" y="589512"/>
            <a:ext cx="328575" cy="328575"/>
          </a:xfrm>
          <a:prstGeom prst="rect">
            <a:avLst/>
          </a:prstGeom>
          <a:noFill/>
          <a:ln>
            <a:noFill/>
          </a:ln>
        </p:spPr>
      </p:pic>
      <p:sp>
        <p:nvSpPr>
          <p:cNvPr id="1734" name="Google Shape;1734;p113"/>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pic>
        <p:nvPicPr>
          <p:cNvPr id="1735" name="Google Shape;1735;p113"/>
          <p:cNvPicPr preferRelativeResize="0"/>
          <p:nvPr/>
        </p:nvPicPr>
        <p:blipFill>
          <a:blip r:embed="rId5">
            <a:alphaModFix/>
          </a:blip>
          <a:stretch>
            <a:fillRect/>
          </a:stretch>
        </p:blipFill>
        <p:spPr>
          <a:xfrm>
            <a:off x="4572000" y="1185729"/>
            <a:ext cx="4213649" cy="3211434"/>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9" name="Shape 1739"/>
        <p:cNvGrpSpPr/>
        <p:nvPr/>
      </p:nvGrpSpPr>
      <p:grpSpPr>
        <a:xfrm>
          <a:off x="0" y="0"/>
          <a:ext cx="0" cy="0"/>
          <a:chOff x="0" y="0"/>
          <a:chExt cx="0" cy="0"/>
        </a:xfrm>
      </p:grpSpPr>
      <p:sp>
        <p:nvSpPr>
          <p:cNvPr id="1740" name="Google Shape;1740;p114"/>
          <p:cNvSpPr txBox="1"/>
          <p:nvPr>
            <p:ph type="title"/>
          </p:nvPr>
        </p:nvSpPr>
        <p:spPr>
          <a:xfrm>
            <a:off x="279400" y="547850"/>
            <a:ext cx="8598000" cy="411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a:t>GPU Profiling</a:t>
            </a:r>
            <a:endParaRPr/>
          </a:p>
        </p:txBody>
      </p:sp>
      <p:sp>
        <p:nvSpPr>
          <p:cNvPr id="1741" name="Google Shape;1741;p114"/>
          <p:cNvSpPr txBox="1"/>
          <p:nvPr>
            <p:ph idx="1" type="body"/>
          </p:nvPr>
        </p:nvSpPr>
        <p:spPr>
          <a:xfrm>
            <a:off x="279400" y="1112800"/>
            <a:ext cx="8598000" cy="3357300"/>
          </a:xfrm>
          <a:prstGeom prst="rect">
            <a:avLst/>
          </a:prstGeom>
        </p:spPr>
        <p:txBody>
          <a:bodyPr anchorCtr="0" anchor="t" bIns="45700" lIns="91425" spcFirstLastPara="1" rIns="91425" wrap="square" tIns="45700">
            <a:normAutofit/>
          </a:bodyPr>
          <a:lstStyle/>
          <a:p>
            <a:pPr indent="0" lvl="0" marL="0" rtl="0" algn="l">
              <a:spcBef>
                <a:spcPts val="400"/>
              </a:spcBef>
              <a:spcAft>
                <a:spcPts val="0"/>
              </a:spcAft>
              <a:buNone/>
            </a:pPr>
            <a:r>
              <a:t/>
            </a:r>
            <a:endParaRPr/>
          </a:p>
        </p:txBody>
      </p:sp>
      <p:pic>
        <p:nvPicPr>
          <p:cNvPr id="1742" name="Google Shape;1742;p114"/>
          <p:cNvPicPr preferRelativeResize="0"/>
          <p:nvPr/>
        </p:nvPicPr>
        <p:blipFill>
          <a:blip r:embed="rId3">
            <a:alphaModFix/>
          </a:blip>
          <a:stretch>
            <a:fillRect/>
          </a:stretch>
        </p:blipFill>
        <p:spPr>
          <a:xfrm>
            <a:off x="917800" y="1000637"/>
            <a:ext cx="3112299" cy="3581625"/>
          </a:xfrm>
          <a:prstGeom prst="rect">
            <a:avLst/>
          </a:prstGeom>
          <a:noFill/>
          <a:ln>
            <a:noFill/>
          </a:ln>
        </p:spPr>
      </p:pic>
      <p:pic>
        <p:nvPicPr>
          <p:cNvPr id="1743" name="Google Shape;1743;p114"/>
          <p:cNvPicPr preferRelativeResize="0"/>
          <p:nvPr/>
        </p:nvPicPr>
        <p:blipFill>
          <a:blip r:embed="rId4">
            <a:alphaModFix/>
          </a:blip>
          <a:stretch>
            <a:fillRect/>
          </a:stretch>
        </p:blipFill>
        <p:spPr>
          <a:xfrm>
            <a:off x="4507675" y="1000638"/>
            <a:ext cx="4042264" cy="3581625"/>
          </a:xfrm>
          <a:prstGeom prst="rect">
            <a:avLst/>
          </a:prstGeom>
          <a:noFill/>
          <a:ln>
            <a:noFill/>
          </a:ln>
        </p:spPr>
      </p:pic>
      <p:pic>
        <p:nvPicPr>
          <p:cNvPr id="1744" name="Google Shape;1744;p114"/>
          <p:cNvPicPr preferRelativeResize="0"/>
          <p:nvPr/>
        </p:nvPicPr>
        <p:blipFill>
          <a:blip r:embed="rId5">
            <a:alphaModFix/>
          </a:blip>
          <a:stretch>
            <a:fillRect/>
          </a:stretch>
        </p:blipFill>
        <p:spPr>
          <a:xfrm>
            <a:off x="2393450" y="589512"/>
            <a:ext cx="328575" cy="328575"/>
          </a:xfrm>
          <a:prstGeom prst="rect">
            <a:avLst/>
          </a:prstGeom>
          <a:noFill/>
          <a:ln>
            <a:noFill/>
          </a:ln>
        </p:spPr>
      </p:pic>
      <p:sp>
        <p:nvSpPr>
          <p:cNvPr id="1745" name="Google Shape;1745;p114"/>
          <p:cNvSpPr txBox="1"/>
          <p:nvPr>
            <p:ph idx="12" type="sldNum"/>
          </p:nvPr>
        </p:nvSpPr>
        <p:spPr>
          <a:xfrm>
            <a:off x="6743700" y="48053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